
<file path=[Content_Types].xml><?xml version="1.0" encoding="utf-8"?>
<Types xmlns="http://schemas.openxmlformats.org/package/2006/content-types">
  <Default Extension="xml" ContentType="application/xml"/>
  <Default Extension="xls" ContentType="application/vnd.ms-excel"/>
  <Default Extension="doc" ContentType="application/msword"/>
  <Default Extension="jpeg" ContentType="image/jpeg"/>
  <Default Extension="tiff" ContentType="image/tiff"/>
  <Default Extension="emf" ContentType="image/x-emf"/>
  <Default Extension="rels" ContentType="application/vnd.openxmlformats-package.relationships+xml"/>
  <Default Extension="vml" ContentType="application/vnd.openxmlformats-officedocument.vmlDrawing"/>
  <Default Extension="docx" ContentType="application/vnd.openxmlformats-officedocument.wordprocessingml.document"/>
  <Default Extension="bin" ContentType="application/vnd.openxmlformats-officedocument.oleObject"/>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0.xml" ContentType="application/vnd.openxmlformats-officedocument.presentationml.slide+xml"/>
  <Override PartName="/ppt/slides/slide221.xml" ContentType="application/vnd.openxmlformats-officedocument.presentationml.slide+xml"/>
  <Override PartName="/ppt/slides/slide222.xml" ContentType="application/vnd.openxmlformats-officedocument.presentationml.slide+xml"/>
  <Override PartName="/ppt/slides/slide223.xml" ContentType="application/vnd.openxmlformats-officedocument.presentationml.slide+xml"/>
  <Override PartName="/ppt/slides/slide224.xml" ContentType="application/vnd.openxmlformats-officedocument.presentationml.slide+xml"/>
  <Override PartName="/ppt/slides/slide225.xml" ContentType="application/vnd.openxmlformats-officedocument.presentationml.slide+xml"/>
  <Override PartName="/ppt/slides/slide226.xml" ContentType="application/vnd.openxmlformats-officedocument.presentationml.slide+xml"/>
  <Override PartName="/ppt/slides/slide227.xml" ContentType="application/vnd.openxmlformats-officedocument.presentationml.slide+xml"/>
  <Override PartName="/ppt/slides/slide228.xml" ContentType="application/vnd.openxmlformats-officedocument.presentationml.slide+xml"/>
  <Override PartName="/ppt/slides/slide229.xml" ContentType="application/vnd.openxmlformats-officedocument.presentationml.slide+xml"/>
  <Override PartName="/ppt/slides/slide230.xml" ContentType="application/vnd.openxmlformats-officedocument.presentationml.slide+xml"/>
  <Override PartName="/ppt/slides/slide231.xml" ContentType="application/vnd.openxmlformats-officedocument.presentationml.slide+xml"/>
  <Override PartName="/ppt/slides/slide232.xml" ContentType="application/vnd.openxmlformats-officedocument.presentationml.slide+xml"/>
  <Override PartName="/ppt/slides/slide233.xml" ContentType="application/vnd.openxmlformats-officedocument.presentationml.slide+xml"/>
  <Override PartName="/ppt/slides/slide234.xml" ContentType="application/vnd.openxmlformats-officedocument.presentationml.slide+xml"/>
  <Override PartName="/ppt/slides/slide235.xml" ContentType="application/vnd.openxmlformats-officedocument.presentationml.slide+xml"/>
  <Override PartName="/ppt/slides/slide236.xml" ContentType="application/vnd.openxmlformats-officedocument.presentationml.slide+xml"/>
  <Override PartName="/ppt/slides/slide237.xml" ContentType="application/vnd.openxmlformats-officedocument.presentationml.slide+xml"/>
  <Override PartName="/ppt/slides/slide238.xml" ContentType="application/vnd.openxmlformats-officedocument.presentationml.slide+xml"/>
  <Override PartName="/ppt/slides/slide239.xml" ContentType="application/vnd.openxmlformats-officedocument.presentationml.slide+xml"/>
  <Override PartName="/ppt/slides/slide240.xml" ContentType="application/vnd.openxmlformats-officedocument.presentationml.slide+xml"/>
  <Override PartName="/ppt/slides/slide241.xml" ContentType="application/vnd.openxmlformats-officedocument.presentationml.slide+xml"/>
  <Override PartName="/ppt/slides/slide242.xml" ContentType="application/vnd.openxmlformats-officedocument.presentationml.slide+xml"/>
  <Override PartName="/ppt/slides/slide243.xml" ContentType="application/vnd.openxmlformats-officedocument.presentationml.slide+xml"/>
  <Override PartName="/ppt/slides/slide244.xml" ContentType="application/vnd.openxmlformats-officedocument.presentationml.slide+xml"/>
  <Override PartName="/ppt/slides/slide245.xml" ContentType="application/vnd.openxmlformats-officedocument.presentationml.slide+xml"/>
  <Override PartName="/ppt/slides/slide246.xml" ContentType="application/vnd.openxmlformats-officedocument.presentationml.slide+xml"/>
  <Override PartName="/ppt/slides/slide247.xml" ContentType="application/vnd.openxmlformats-officedocument.presentationml.slide+xml"/>
  <Override PartName="/ppt/slides/slide248.xml" ContentType="application/vnd.openxmlformats-officedocument.presentationml.slide+xml"/>
  <Override PartName="/ppt/slides/slide249.xml" ContentType="application/vnd.openxmlformats-officedocument.presentationml.slide+xml"/>
  <Override PartName="/ppt/slides/slide250.xml" ContentType="application/vnd.openxmlformats-officedocument.presentationml.slide+xml"/>
  <Override PartName="/ppt/slides/slide251.xml" ContentType="application/vnd.openxmlformats-officedocument.presentationml.slide+xml"/>
  <Override PartName="/ppt/slides/slide252.xml" ContentType="application/vnd.openxmlformats-officedocument.presentationml.slide+xml"/>
  <Override PartName="/ppt/slides/slide253.xml" ContentType="application/vnd.openxmlformats-officedocument.presentationml.slide+xml"/>
  <Override PartName="/ppt/slides/slide254.xml" ContentType="application/vnd.openxmlformats-officedocument.presentationml.slide+xml"/>
  <Override PartName="/ppt/slides/slide255.xml" ContentType="application/vnd.openxmlformats-officedocument.presentationml.slide+xml"/>
  <Override PartName="/ppt/slides/slide256.xml" ContentType="application/vnd.openxmlformats-officedocument.presentationml.slide+xml"/>
  <Override PartName="/ppt/slides/slide257.xml" ContentType="application/vnd.openxmlformats-officedocument.presentationml.slide+xml"/>
  <Override PartName="/ppt/slides/slide258.xml" ContentType="application/vnd.openxmlformats-officedocument.presentationml.slide+xml"/>
  <Override PartName="/ppt/slides/slide259.xml" ContentType="application/vnd.openxmlformats-officedocument.presentationml.slide+xml"/>
  <Override PartName="/ppt/slides/slide260.xml" ContentType="application/vnd.openxmlformats-officedocument.presentationml.slide+xml"/>
  <Override PartName="/ppt/slides/slide261.xml" ContentType="application/vnd.openxmlformats-officedocument.presentationml.slide+xml"/>
  <Override PartName="/ppt/slides/slide26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drawings/drawing1.xml" ContentType="application/vnd.openxmlformats-officedocument.drawingml.chartshapes+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charts/chart2.xml" ContentType="application/vnd.openxmlformats-officedocument.drawingml.chart+xml"/>
  <Override PartName="/ppt/theme/themeOverride2.xml" ContentType="application/vnd.openxmlformats-officedocument.themeOverride+xml"/>
  <Override PartName="/ppt/charts/chart3.xml" ContentType="application/vnd.openxmlformats-officedocument.drawingml.chart+xml"/>
  <Override PartName="/ppt/drawings/drawing2.xml" ContentType="application/vnd.openxmlformats-officedocument.drawingml.chartshapes+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ppt/notesSlides/notesSlide137.xml" ContentType="application/vnd.openxmlformats-officedocument.presentationml.notesSlide+xml"/>
  <Override PartName="/ppt/notesSlides/notesSlide138.xml" ContentType="application/vnd.openxmlformats-officedocument.presentationml.notesSlide+xml"/>
  <Override PartName="/ppt/notesSlides/notesSlide139.xml" ContentType="application/vnd.openxmlformats-officedocument.presentationml.notesSlide+xml"/>
  <Override PartName="/ppt/notesSlides/notesSlide140.xml" ContentType="application/vnd.openxmlformats-officedocument.presentationml.notesSlide+xml"/>
  <Override PartName="/ppt/notesSlides/notesSlide141.xml" ContentType="application/vnd.openxmlformats-officedocument.presentationml.notesSlide+xml"/>
  <Override PartName="/ppt/notesSlides/notesSlide142.xml" ContentType="application/vnd.openxmlformats-officedocument.presentationml.notesSlide+xml"/>
  <Override PartName="/ppt/notesSlides/notesSlide143.xml" ContentType="application/vnd.openxmlformats-officedocument.presentationml.notesSlide+xml"/>
  <Override PartName="/ppt/notesSlides/notesSlide144.xml" ContentType="application/vnd.openxmlformats-officedocument.presentationml.notesSlide+xml"/>
  <Override PartName="/ppt/notesSlides/notesSlide145.xml" ContentType="application/vnd.openxmlformats-officedocument.presentationml.notesSlide+xml"/>
  <Override PartName="/ppt/charts/chart4.xml" ContentType="application/vnd.openxmlformats-officedocument.drawingml.chart+xml"/>
  <Override PartName="/ppt/notesSlides/notesSlide146.xml" ContentType="application/vnd.openxmlformats-officedocument.presentationml.notesSlide+xml"/>
  <Override PartName="/ppt/notesSlides/notesSlide147.xml" ContentType="application/vnd.openxmlformats-officedocument.presentationml.notesSlide+xml"/>
  <Override PartName="/ppt/charts/chart5.xml" ContentType="application/vnd.openxmlformats-officedocument.drawingml.chart+xml"/>
  <Override PartName="/ppt/notesSlides/notesSlide148.xml" ContentType="application/vnd.openxmlformats-officedocument.presentationml.notesSlide+xml"/>
  <Override PartName="/ppt/notesSlides/notesSlide149.xml" ContentType="application/vnd.openxmlformats-officedocument.presentationml.notesSlide+xml"/>
  <Override PartName="/ppt/charts/chart6.xml" ContentType="application/vnd.openxmlformats-officedocument.drawingml.chart+xml"/>
  <Override PartName="/ppt/notesSlides/notesSlide150.xml" ContentType="application/vnd.openxmlformats-officedocument.presentationml.notesSlide+xml"/>
  <Override PartName="/ppt/notesSlides/notesSlide151.xml" ContentType="application/vnd.openxmlformats-officedocument.presentationml.notesSlide+xml"/>
  <Override PartName="/ppt/notesSlides/notesSlide152.xml" ContentType="application/vnd.openxmlformats-officedocument.presentationml.notesSlide+xml"/>
  <Override PartName="/ppt/notesSlides/notesSlide153.xml" ContentType="application/vnd.openxmlformats-officedocument.presentationml.notesSlide+xml"/>
  <Override PartName="/ppt/charts/chart7.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54.xml" ContentType="application/vnd.openxmlformats-officedocument.presentationml.notesSlide+xml"/>
  <Override PartName="/ppt/charts/chart8.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155.xml" ContentType="application/vnd.openxmlformats-officedocument.presentationml.notesSlide+xml"/>
  <Override PartName="/ppt/notesSlides/notesSlide156.xml" ContentType="application/vnd.openxmlformats-officedocument.presentationml.notesSlide+xml"/>
  <Override PartName="/ppt/charts/chart9.xml" ContentType="application/vnd.openxmlformats-officedocument.drawingml.chart+xml"/>
  <Override PartName="/ppt/theme/themeOverride3.xml" ContentType="application/vnd.openxmlformats-officedocument.themeOverride+xml"/>
  <Override PartName="/ppt/notesSlides/notesSlide157.xml" ContentType="application/vnd.openxmlformats-officedocument.presentationml.notesSlide+xml"/>
  <Override PartName="/ppt/notesSlides/notesSlide158.xml" ContentType="application/vnd.openxmlformats-officedocument.presentationml.notesSlide+xml"/>
  <Override PartName="/ppt/notesSlides/notesSlide159.xml" ContentType="application/vnd.openxmlformats-officedocument.presentationml.notesSlide+xml"/>
  <Override PartName="/ppt/notesSlides/notesSlide160.xml" ContentType="application/vnd.openxmlformats-officedocument.presentationml.notesSlide+xml"/>
  <Override PartName="/ppt/notesSlides/notesSlide161.xml" ContentType="application/vnd.openxmlformats-officedocument.presentationml.notesSlide+xml"/>
  <Override PartName="/ppt/charts/chart10.xml" ContentType="application/vnd.openxmlformats-officedocument.drawingml.chart+xml"/>
  <Override PartName="/ppt/drawings/drawing3.xml" ContentType="application/vnd.openxmlformats-officedocument.drawingml.chartshapes+xml"/>
  <Override PartName="/ppt/notesSlides/notesSlide162.xml" ContentType="application/vnd.openxmlformats-officedocument.presentationml.notesSlide+xml"/>
  <Override PartName="/ppt/notesSlides/notesSlide163.xml" ContentType="application/vnd.openxmlformats-officedocument.presentationml.notesSlide+xml"/>
  <Override PartName="/ppt/notesSlides/notesSlide164.xml" ContentType="application/vnd.openxmlformats-officedocument.presentationml.notesSlide+xml"/>
  <Override PartName="/ppt/notesSlides/notesSlide16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66.xml" ContentType="application/vnd.openxmlformats-officedocument.presentationml.notesSlide+xml"/>
  <Override PartName="/ppt/notesSlides/notesSlide167.xml" ContentType="application/vnd.openxmlformats-officedocument.presentationml.notesSlide+xml"/>
  <Override PartName="/ppt/notesSlides/notesSlide168.xml" ContentType="application/vnd.openxmlformats-officedocument.presentationml.notesSlide+xml"/>
  <Override PartName="/ppt/notesSlides/notesSlide169.xml" ContentType="application/vnd.openxmlformats-officedocument.presentationml.notesSlide+xml"/>
  <Override PartName="/ppt/notesSlides/notesSlide170.xml" ContentType="application/vnd.openxmlformats-officedocument.presentationml.notesSlide+xml"/>
  <Override PartName="/ppt/charts/chart11.xml" ContentType="application/vnd.openxmlformats-officedocument.drawingml.chart+xml"/>
  <Override PartName="/ppt/theme/themeOverride4.xml" ContentType="application/vnd.openxmlformats-officedocument.themeOverride+xml"/>
  <Override PartName="/ppt/notesSlides/notesSlide171.xml" ContentType="application/vnd.openxmlformats-officedocument.presentationml.notesSlide+xml"/>
  <Override PartName="/ppt/notesSlides/notesSlide172.xml" ContentType="application/vnd.openxmlformats-officedocument.presentationml.notesSlide+xml"/>
  <Override PartName="/ppt/notesSlides/notesSlide173.xml" ContentType="application/vnd.openxmlformats-officedocument.presentationml.notesSlide+xml"/>
  <Override PartName="/ppt/notesSlides/notesSlide174.xml" ContentType="application/vnd.openxmlformats-officedocument.presentationml.notesSlide+xml"/>
  <Override PartName="/ppt/notesSlides/notesSlide175.xml" ContentType="application/vnd.openxmlformats-officedocument.presentationml.notesSlide+xml"/>
  <Override PartName="/ppt/notesSlides/notesSlide176.xml" ContentType="application/vnd.openxmlformats-officedocument.presentationml.notesSlide+xml"/>
  <Override PartName="/ppt/notesSlides/notesSlide177.xml" ContentType="application/vnd.openxmlformats-officedocument.presentationml.notesSlide+xml"/>
  <Override PartName="/ppt/notesSlides/notesSlide178.xml" ContentType="application/vnd.openxmlformats-officedocument.presentationml.notesSlide+xml"/>
  <Override PartName="/ppt/charts/chart12.xml" ContentType="application/vnd.openxmlformats-officedocument.drawingml.chart+xml"/>
  <Override PartName="/ppt/theme/themeOverride5.xml" ContentType="application/vnd.openxmlformats-officedocument.themeOverride+xml"/>
  <Override PartName="/ppt/drawings/drawing4.xml" ContentType="application/vnd.openxmlformats-officedocument.drawingml.chartshapes+xml"/>
  <Override PartName="/ppt/notesSlides/notesSlide179.xml" ContentType="application/vnd.openxmlformats-officedocument.presentationml.notesSlide+xml"/>
  <Override PartName="/ppt/charts/chart13.xml" ContentType="application/vnd.openxmlformats-officedocument.drawingml.chart+xml"/>
  <Override PartName="/ppt/theme/themeOverride6.xml" ContentType="application/vnd.openxmlformats-officedocument.themeOverride+xml"/>
  <Override PartName="/ppt/notesSlides/notesSlide180.xml" ContentType="application/vnd.openxmlformats-officedocument.presentationml.notesSlide+xml"/>
  <Override PartName="/ppt/notesSlides/notesSlide181.xml" ContentType="application/vnd.openxmlformats-officedocument.presentationml.notesSlide+xml"/>
  <Override PartName="/ppt/notesSlides/notesSlide182.xml" ContentType="application/vnd.openxmlformats-officedocument.presentationml.notesSlide+xml"/>
  <Override PartName="/ppt/notesSlides/notesSlide183.xml" ContentType="application/vnd.openxmlformats-officedocument.presentationml.notesSlide+xml"/>
  <Override PartName="/ppt/notesSlides/notesSlide184.xml" ContentType="application/vnd.openxmlformats-officedocument.presentationml.notesSlide+xml"/>
  <Override PartName="/ppt/notesSlides/notesSlide185.xml" ContentType="application/vnd.openxmlformats-officedocument.presentationml.notesSlide+xml"/>
  <Override PartName="/ppt/notesSlides/notesSlide186.xml" ContentType="application/vnd.openxmlformats-officedocument.presentationml.notesSlide+xml"/>
  <Override PartName="/ppt/notesSlides/notesSlide187.xml" ContentType="application/vnd.openxmlformats-officedocument.presentationml.notesSlide+xml"/>
  <Override PartName="/ppt/notesSlides/notesSlide188.xml" ContentType="application/vnd.openxmlformats-officedocument.presentationml.notesSlide+xml"/>
  <Override PartName="/ppt/notesSlides/notesSlide189.xml" ContentType="application/vnd.openxmlformats-officedocument.presentationml.notesSlide+xml"/>
  <Override PartName="/ppt/notesSlides/notesSlide190.xml" ContentType="application/vnd.openxmlformats-officedocument.presentationml.notesSlide+xml"/>
  <Override PartName="/ppt/notesSlides/notesSlide191.xml" ContentType="application/vnd.openxmlformats-officedocument.presentationml.notesSlide+xml"/>
  <Override PartName="/ppt/notesSlides/notesSlide192.xml" ContentType="application/vnd.openxmlformats-officedocument.presentationml.notesSlide+xml"/>
  <Override PartName="/ppt/notesSlides/notesSlide193.xml" ContentType="application/vnd.openxmlformats-officedocument.presentationml.notesSlide+xml"/>
  <Override PartName="/ppt/notesSlides/notesSlide194.xml" ContentType="application/vnd.openxmlformats-officedocument.presentationml.notesSlide+xml"/>
  <Override PartName="/ppt/notesSlides/notesSlide195.xml" ContentType="application/vnd.openxmlformats-officedocument.presentationml.notesSlide+xml"/>
  <Override PartName="/ppt/notesSlides/notesSlide196.xml" ContentType="application/vnd.openxmlformats-officedocument.presentationml.notesSlide+xml"/>
  <Override PartName="/ppt/notesSlides/notesSlide197.xml" ContentType="application/vnd.openxmlformats-officedocument.presentationml.notesSlide+xml"/>
  <Override PartName="/ppt/notesSlides/notesSlide198.xml" ContentType="application/vnd.openxmlformats-officedocument.presentationml.notesSlide+xml"/>
  <Override PartName="/ppt/notesSlides/notesSlide199.xml" ContentType="application/vnd.openxmlformats-officedocument.presentationml.notesSlide+xml"/>
  <Override PartName="/ppt/notesSlides/notesSlide200.xml" ContentType="application/vnd.openxmlformats-officedocument.presentationml.notesSlide+xml"/>
  <Override PartName="/ppt/notesSlides/notesSlide201.xml" ContentType="application/vnd.openxmlformats-officedocument.presentationml.notesSlide+xml"/>
  <Override PartName="/ppt/notesSlides/notesSlide202.xml" ContentType="application/vnd.openxmlformats-officedocument.presentationml.notesSlide+xml"/>
  <Override PartName="/ppt/notesSlides/notesSlide203.xml" ContentType="application/vnd.openxmlformats-officedocument.presentationml.notesSlide+xml"/>
  <Override PartName="/ppt/notesSlides/notesSlide204.xml" ContentType="application/vnd.openxmlformats-officedocument.presentationml.notesSlide+xml"/>
  <Override PartName="/ppt/comments/comment1.xml" ContentType="application/vnd.openxmlformats-officedocument.presentationml.comments+xml"/>
  <Override PartName="/ppt/notesSlides/notesSlide205.xml" ContentType="application/vnd.openxmlformats-officedocument.presentationml.notesSlide+xml"/>
  <Override PartName="/ppt/notesSlides/notesSlide206.xml" ContentType="application/vnd.openxmlformats-officedocument.presentationml.notesSlide+xml"/>
  <Override PartName="/ppt/notesSlides/notesSlide207.xml" ContentType="application/vnd.openxmlformats-officedocument.presentationml.notesSlide+xml"/>
  <Override PartName="/ppt/notesSlides/notesSlide208.xml" ContentType="application/vnd.openxmlformats-officedocument.presentationml.notesSlide+xml"/>
  <Override PartName="/ppt/notesSlides/notesSlide209.xml" ContentType="application/vnd.openxmlformats-officedocument.presentationml.notesSlide+xml"/>
  <Override PartName="/ppt/notesSlides/notesSlide210.xml" ContentType="application/vnd.openxmlformats-officedocument.presentationml.notesSlide+xml"/>
  <Override PartName="/ppt/notesSlides/notesSlide211.xml" ContentType="application/vnd.openxmlformats-officedocument.presentationml.notesSlide+xml"/>
  <Override PartName="/ppt/notesSlides/notesSlide212.xml" ContentType="application/vnd.openxmlformats-officedocument.presentationml.notesSlide+xml"/>
  <Override PartName="/ppt/notesSlides/notesSlide213.xml" ContentType="application/vnd.openxmlformats-officedocument.presentationml.notesSlide+xml"/>
  <Override PartName="/ppt/notesSlides/notesSlide214.xml" ContentType="application/vnd.openxmlformats-officedocument.presentationml.notesSlide+xml"/>
  <Override PartName="/ppt/notesSlides/notesSlide215.xml" ContentType="application/vnd.openxmlformats-officedocument.presentationml.notesSlide+xml"/>
  <Override PartName="/ppt/notesSlides/notesSlide216.xml" ContentType="application/vnd.openxmlformats-officedocument.presentationml.notesSlide+xml"/>
  <Override PartName="/ppt/notesSlides/notesSlide217.xml" ContentType="application/vnd.openxmlformats-officedocument.presentationml.notesSlide+xml"/>
  <Override PartName="/ppt/notesSlides/notesSlide218.xml" ContentType="application/vnd.openxmlformats-officedocument.presentationml.notesSlide+xml"/>
  <Override PartName="/ppt/notesSlides/notesSlide219.xml" ContentType="application/vnd.openxmlformats-officedocument.presentationml.notesSlide+xml"/>
  <Override PartName="/ppt/notesSlides/notesSlide220.xml" ContentType="application/vnd.openxmlformats-officedocument.presentationml.notesSlide+xml"/>
  <Override PartName="/ppt/notesSlides/notesSlide221.xml" ContentType="application/vnd.openxmlformats-officedocument.presentationml.notesSlide+xml"/>
  <Override PartName="/ppt/notesSlides/notesSlide222.xml" ContentType="application/vnd.openxmlformats-officedocument.presentationml.notesSlide+xml"/>
  <Override PartName="/ppt/notesSlides/notesSlide223.xml" ContentType="application/vnd.openxmlformats-officedocument.presentationml.notesSlide+xml"/>
  <Override PartName="/ppt/notesSlides/notesSlide224.xml" ContentType="application/vnd.openxmlformats-officedocument.presentationml.notesSlide+xml"/>
  <Override PartName="/ppt/notesSlides/notesSlide225.xml" ContentType="application/vnd.openxmlformats-officedocument.presentationml.notesSlide+xml"/>
  <Override PartName="/ppt/notesSlides/notesSlide226.xml" ContentType="application/vnd.openxmlformats-officedocument.presentationml.notesSlide+xml"/>
  <Override PartName="/ppt/notesSlides/notesSlide227.xml" ContentType="application/vnd.openxmlformats-officedocument.presentationml.notesSlide+xml"/>
  <Override PartName="/ppt/notesSlides/notesSlide228.xml" ContentType="application/vnd.openxmlformats-officedocument.presentationml.notesSlide+xml"/>
  <Override PartName="/ppt/notesSlides/notesSlide229.xml" ContentType="application/vnd.openxmlformats-officedocument.presentationml.notesSlide+xml"/>
  <Override PartName="/ppt/notesSlides/notesSlide230.xml" ContentType="application/vnd.openxmlformats-officedocument.presentationml.notesSlide+xml"/>
  <Override PartName="/ppt/notesSlides/notesSlide231.xml" ContentType="application/vnd.openxmlformats-officedocument.presentationml.notesSlide+xml"/>
  <Override PartName="/ppt/notesSlides/notesSlide232.xml" ContentType="application/vnd.openxmlformats-officedocument.presentationml.notesSlide+xml"/>
  <Override PartName="/ppt/notesSlides/notesSlide233.xml" ContentType="application/vnd.openxmlformats-officedocument.presentationml.notesSlide+xml"/>
  <Override PartName="/ppt/notesSlides/notesSlide234.xml" ContentType="application/vnd.openxmlformats-officedocument.presentationml.notesSlide+xml"/>
  <Override PartName="/ppt/notesSlides/notesSlide235.xml" ContentType="application/vnd.openxmlformats-officedocument.presentationml.notesSlide+xml"/>
  <Override PartName="/ppt/notesSlides/notesSlide236.xml" ContentType="application/vnd.openxmlformats-officedocument.presentationml.notesSlide+xml"/>
  <Override PartName="/ppt/notesSlides/notesSlide237.xml" ContentType="application/vnd.openxmlformats-officedocument.presentationml.notesSlide+xml"/>
  <Override PartName="/ppt/notesSlides/notesSlide238.xml" ContentType="application/vnd.openxmlformats-officedocument.presentationml.notesSlide+xml"/>
  <Override PartName="/ppt/notesSlides/notesSlide239.xml" ContentType="application/vnd.openxmlformats-officedocument.presentationml.notesSlide+xml"/>
  <Override PartName="/ppt/notesSlides/notesSlide240.xml" ContentType="application/vnd.openxmlformats-officedocument.presentationml.notesSlide+xml"/>
  <Override PartName="/ppt/notesSlides/notesSlide241.xml" ContentType="application/vnd.openxmlformats-officedocument.presentationml.notesSlide+xml"/>
  <Override PartName="/ppt/notesSlides/notesSlide242.xml" ContentType="application/vnd.openxmlformats-officedocument.presentationml.notesSlide+xml"/>
  <Override PartName="/ppt/notesSlides/notesSlide243.xml" ContentType="application/vnd.openxmlformats-officedocument.presentationml.notesSlide+xml"/>
  <Override PartName="/ppt/notesSlides/notesSlide244.xml" ContentType="application/vnd.openxmlformats-officedocument.presentationml.notesSlide+xml"/>
  <Override PartName="/ppt/notesSlides/notesSlide245.xml" ContentType="application/vnd.openxmlformats-officedocument.presentationml.notesSlide+xml"/>
  <Override PartName="/ppt/notesSlides/notesSlide246.xml" ContentType="application/vnd.openxmlformats-officedocument.presentationml.notesSlide+xml"/>
  <Override PartName="/ppt/notesSlides/notesSlide247.xml" ContentType="application/vnd.openxmlformats-officedocument.presentationml.notesSlide+xml"/>
  <Override PartName="/ppt/notesSlides/notesSlide248.xml" ContentType="application/vnd.openxmlformats-officedocument.presentationml.notesSlide+xml"/>
  <Override PartName="/ppt/notesSlides/notesSlide249.xml" ContentType="application/vnd.openxmlformats-officedocument.presentationml.notesSlide+xml"/>
  <Override PartName="/ppt/notesSlides/notesSlide250.xml" ContentType="application/vnd.openxmlformats-officedocument.presentationml.notesSlide+xml"/>
  <Override PartName="/ppt/notesSlides/notesSlide251.xml" ContentType="application/vnd.openxmlformats-officedocument.presentationml.notesSlide+xml"/>
  <Override PartName="/ppt/notesSlides/notesSlide252.xml" ContentType="application/vnd.openxmlformats-officedocument.presentationml.notesSlide+xml"/>
  <Override PartName="/ppt/notesSlides/notesSlide253.xml" ContentType="application/vnd.openxmlformats-officedocument.presentationml.notesSlide+xml"/>
  <Override PartName="/ppt/notesSlides/notesSlide254.xml" ContentType="application/vnd.openxmlformats-officedocument.presentationml.notesSlide+xml"/>
  <Override PartName="/ppt/notesSlides/notesSlide255.xml" ContentType="application/vnd.openxmlformats-officedocument.presentationml.notesSlide+xml"/>
  <Override PartName="/ppt/notesSlides/notesSlide256.xml" ContentType="application/vnd.openxmlformats-officedocument.presentationml.notesSlide+xml"/>
  <Override PartName="/ppt/notesSlides/notesSlide257.xml" ContentType="application/vnd.openxmlformats-officedocument.presentationml.notesSlide+xml"/>
  <Override PartName="/ppt/notesSlides/notesSlide25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62" r:id="rId1"/>
  </p:sldMasterIdLst>
  <p:notesMasterIdLst>
    <p:notesMasterId r:id="rId264"/>
  </p:notesMasterIdLst>
  <p:handoutMasterIdLst>
    <p:handoutMasterId r:id="rId265"/>
  </p:handoutMasterIdLst>
  <p:sldIdLst>
    <p:sldId id="896" r:id="rId2"/>
    <p:sldId id="621" r:id="rId3"/>
    <p:sldId id="902" r:id="rId4"/>
    <p:sldId id="624" r:id="rId5"/>
    <p:sldId id="626" r:id="rId6"/>
    <p:sldId id="627" r:id="rId7"/>
    <p:sldId id="628" r:id="rId8"/>
    <p:sldId id="629" r:id="rId9"/>
    <p:sldId id="630" r:id="rId10"/>
    <p:sldId id="634" r:id="rId11"/>
    <p:sldId id="635" r:id="rId12"/>
    <p:sldId id="971" r:id="rId13"/>
    <p:sldId id="636" r:id="rId14"/>
    <p:sldId id="637" r:id="rId15"/>
    <p:sldId id="638" r:id="rId16"/>
    <p:sldId id="639" r:id="rId17"/>
    <p:sldId id="640" r:id="rId18"/>
    <p:sldId id="641" r:id="rId19"/>
    <p:sldId id="643" r:id="rId20"/>
    <p:sldId id="644" r:id="rId21"/>
    <p:sldId id="645" r:id="rId22"/>
    <p:sldId id="646" r:id="rId23"/>
    <p:sldId id="903" r:id="rId24"/>
    <p:sldId id="648" r:id="rId25"/>
    <p:sldId id="649" r:id="rId26"/>
    <p:sldId id="650" r:id="rId27"/>
    <p:sldId id="651" r:id="rId28"/>
    <p:sldId id="652" r:id="rId29"/>
    <p:sldId id="655" r:id="rId30"/>
    <p:sldId id="657" r:id="rId31"/>
    <p:sldId id="658" r:id="rId32"/>
    <p:sldId id="659" r:id="rId33"/>
    <p:sldId id="660" r:id="rId34"/>
    <p:sldId id="661" r:id="rId35"/>
    <p:sldId id="662" r:id="rId36"/>
    <p:sldId id="973" r:id="rId37"/>
    <p:sldId id="974" r:id="rId38"/>
    <p:sldId id="666" r:id="rId39"/>
    <p:sldId id="667" r:id="rId40"/>
    <p:sldId id="668" r:id="rId41"/>
    <p:sldId id="910" r:id="rId42"/>
    <p:sldId id="670" r:id="rId43"/>
    <p:sldId id="911" r:id="rId44"/>
    <p:sldId id="912" r:id="rId45"/>
    <p:sldId id="913" r:id="rId46"/>
    <p:sldId id="914" r:id="rId47"/>
    <p:sldId id="915" r:id="rId48"/>
    <p:sldId id="916" r:id="rId49"/>
    <p:sldId id="917" r:id="rId50"/>
    <p:sldId id="918" r:id="rId51"/>
    <p:sldId id="919" r:id="rId52"/>
    <p:sldId id="920" r:id="rId53"/>
    <p:sldId id="681" r:id="rId54"/>
    <p:sldId id="921" r:id="rId55"/>
    <p:sldId id="922" r:id="rId56"/>
    <p:sldId id="923" r:id="rId57"/>
    <p:sldId id="924" r:id="rId58"/>
    <p:sldId id="925" r:id="rId59"/>
    <p:sldId id="926" r:id="rId60"/>
    <p:sldId id="927" r:id="rId61"/>
    <p:sldId id="687" r:id="rId62"/>
    <p:sldId id="930" r:id="rId63"/>
    <p:sldId id="931" r:id="rId64"/>
    <p:sldId id="932" r:id="rId65"/>
    <p:sldId id="933" r:id="rId66"/>
    <p:sldId id="693" r:id="rId67"/>
    <p:sldId id="934" r:id="rId68"/>
    <p:sldId id="935" r:id="rId69"/>
    <p:sldId id="936" r:id="rId70"/>
    <p:sldId id="937" r:id="rId71"/>
    <p:sldId id="706" r:id="rId72"/>
    <p:sldId id="707" r:id="rId73"/>
    <p:sldId id="708" r:id="rId74"/>
    <p:sldId id="709" r:id="rId75"/>
    <p:sldId id="710" r:id="rId76"/>
    <p:sldId id="938" r:id="rId77"/>
    <p:sldId id="964" r:id="rId78"/>
    <p:sldId id="712" r:id="rId79"/>
    <p:sldId id="714" r:id="rId80"/>
    <p:sldId id="715" r:id="rId81"/>
    <p:sldId id="716" r:id="rId82"/>
    <p:sldId id="717" r:id="rId83"/>
    <p:sldId id="718" r:id="rId84"/>
    <p:sldId id="719" r:id="rId85"/>
    <p:sldId id="720" r:id="rId86"/>
    <p:sldId id="721" r:id="rId87"/>
    <p:sldId id="722" r:id="rId88"/>
    <p:sldId id="723" r:id="rId89"/>
    <p:sldId id="724" r:id="rId90"/>
    <p:sldId id="725" r:id="rId91"/>
    <p:sldId id="726" r:id="rId92"/>
    <p:sldId id="727" r:id="rId93"/>
    <p:sldId id="728" r:id="rId94"/>
    <p:sldId id="729" r:id="rId95"/>
    <p:sldId id="730" r:id="rId96"/>
    <p:sldId id="904" r:id="rId97"/>
    <p:sldId id="732" r:id="rId98"/>
    <p:sldId id="733" r:id="rId99"/>
    <p:sldId id="734" r:id="rId100"/>
    <p:sldId id="735" r:id="rId101"/>
    <p:sldId id="909" r:id="rId102"/>
    <p:sldId id="737" r:id="rId103"/>
    <p:sldId id="738" r:id="rId104"/>
    <p:sldId id="739" r:id="rId105"/>
    <p:sldId id="742" r:id="rId106"/>
    <p:sldId id="743" r:id="rId107"/>
    <p:sldId id="744" r:id="rId108"/>
    <p:sldId id="745" r:id="rId109"/>
    <p:sldId id="746" r:id="rId110"/>
    <p:sldId id="747" r:id="rId111"/>
    <p:sldId id="748" r:id="rId112"/>
    <p:sldId id="749" r:id="rId113"/>
    <p:sldId id="750" r:id="rId114"/>
    <p:sldId id="751" r:id="rId115"/>
    <p:sldId id="752" r:id="rId116"/>
    <p:sldId id="753" r:id="rId117"/>
    <p:sldId id="754" r:id="rId118"/>
    <p:sldId id="755" r:id="rId119"/>
    <p:sldId id="756" r:id="rId120"/>
    <p:sldId id="757" r:id="rId121"/>
    <p:sldId id="758" r:id="rId122"/>
    <p:sldId id="759" r:id="rId123"/>
    <p:sldId id="760" r:id="rId124"/>
    <p:sldId id="761" r:id="rId125"/>
    <p:sldId id="762" r:id="rId126"/>
    <p:sldId id="763" r:id="rId127"/>
    <p:sldId id="764" r:id="rId128"/>
    <p:sldId id="765" r:id="rId129"/>
    <p:sldId id="766" r:id="rId130"/>
    <p:sldId id="767" r:id="rId131"/>
    <p:sldId id="768" r:id="rId132"/>
    <p:sldId id="769" r:id="rId133"/>
    <p:sldId id="770" r:id="rId134"/>
    <p:sldId id="771" r:id="rId135"/>
    <p:sldId id="772" r:id="rId136"/>
    <p:sldId id="773" r:id="rId137"/>
    <p:sldId id="905" r:id="rId138"/>
    <p:sldId id="775" r:id="rId139"/>
    <p:sldId id="776" r:id="rId140"/>
    <p:sldId id="777" r:id="rId141"/>
    <p:sldId id="778" r:id="rId142"/>
    <p:sldId id="939" r:id="rId143"/>
    <p:sldId id="779" r:id="rId144"/>
    <p:sldId id="780" r:id="rId145"/>
    <p:sldId id="781" r:id="rId146"/>
    <p:sldId id="970" r:id="rId147"/>
    <p:sldId id="782" r:id="rId148"/>
    <p:sldId id="783" r:id="rId149"/>
    <p:sldId id="901" r:id="rId150"/>
    <p:sldId id="906" r:id="rId151"/>
    <p:sldId id="786" r:id="rId152"/>
    <p:sldId id="972" r:id="rId153"/>
    <p:sldId id="787" r:id="rId154"/>
    <p:sldId id="788" r:id="rId155"/>
    <p:sldId id="969" r:id="rId156"/>
    <p:sldId id="790" r:id="rId157"/>
    <p:sldId id="791" r:id="rId158"/>
    <p:sldId id="792" r:id="rId159"/>
    <p:sldId id="793" r:id="rId160"/>
    <p:sldId id="940" r:id="rId161"/>
    <p:sldId id="795" r:id="rId162"/>
    <p:sldId id="796" r:id="rId163"/>
    <p:sldId id="797" r:id="rId164"/>
    <p:sldId id="798" r:id="rId165"/>
    <p:sldId id="799" r:id="rId166"/>
    <p:sldId id="800" r:id="rId167"/>
    <p:sldId id="801" r:id="rId168"/>
    <p:sldId id="802" r:id="rId169"/>
    <p:sldId id="803" r:id="rId170"/>
    <p:sldId id="804" r:id="rId171"/>
    <p:sldId id="805" r:id="rId172"/>
    <p:sldId id="806" r:id="rId173"/>
    <p:sldId id="807" r:id="rId174"/>
    <p:sldId id="808" r:id="rId175"/>
    <p:sldId id="809" r:id="rId176"/>
    <p:sldId id="810" r:id="rId177"/>
    <p:sldId id="811" r:id="rId178"/>
    <p:sldId id="812" r:id="rId179"/>
    <p:sldId id="813" r:id="rId180"/>
    <p:sldId id="941" r:id="rId181"/>
    <p:sldId id="907" r:id="rId182"/>
    <p:sldId id="815" r:id="rId183"/>
    <p:sldId id="816" r:id="rId184"/>
    <p:sldId id="817" r:id="rId185"/>
    <p:sldId id="818" r:id="rId186"/>
    <p:sldId id="819" r:id="rId187"/>
    <p:sldId id="820" r:id="rId188"/>
    <p:sldId id="821" r:id="rId189"/>
    <p:sldId id="822" r:id="rId190"/>
    <p:sldId id="825" r:id="rId191"/>
    <p:sldId id="942" r:id="rId192"/>
    <p:sldId id="826" r:id="rId193"/>
    <p:sldId id="943" r:id="rId194"/>
    <p:sldId id="944" r:id="rId195"/>
    <p:sldId id="831" r:id="rId196"/>
    <p:sldId id="832" r:id="rId197"/>
    <p:sldId id="833" r:id="rId198"/>
    <p:sldId id="834" r:id="rId199"/>
    <p:sldId id="835" r:id="rId200"/>
    <p:sldId id="836" r:id="rId201"/>
    <p:sldId id="837" r:id="rId202"/>
    <p:sldId id="838" r:id="rId203"/>
    <p:sldId id="945" r:id="rId204"/>
    <p:sldId id="946" r:id="rId205"/>
    <p:sldId id="947" r:id="rId206"/>
    <p:sldId id="948" r:id="rId207"/>
    <p:sldId id="842" r:id="rId208"/>
    <p:sldId id="844" r:id="rId209"/>
    <p:sldId id="845" r:id="rId210"/>
    <p:sldId id="846" r:id="rId211"/>
    <p:sldId id="847" r:id="rId212"/>
    <p:sldId id="848" r:id="rId213"/>
    <p:sldId id="949" r:id="rId214"/>
    <p:sldId id="850" r:id="rId215"/>
    <p:sldId id="851" r:id="rId216"/>
    <p:sldId id="950" r:id="rId217"/>
    <p:sldId id="951" r:id="rId218"/>
    <p:sldId id="855" r:id="rId219"/>
    <p:sldId id="856" r:id="rId220"/>
    <p:sldId id="857" r:id="rId221"/>
    <p:sldId id="858" r:id="rId222"/>
    <p:sldId id="859" r:id="rId223"/>
    <p:sldId id="860" r:id="rId224"/>
    <p:sldId id="861" r:id="rId225"/>
    <p:sldId id="862" r:id="rId226"/>
    <p:sldId id="863" r:id="rId227"/>
    <p:sldId id="864" r:id="rId228"/>
    <p:sldId id="865" r:id="rId229"/>
    <p:sldId id="866" r:id="rId230"/>
    <p:sldId id="867" r:id="rId231"/>
    <p:sldId id="952" r:id="rId232"/>
    <p:sldId id="869" r:id="rId233"/>
    <p:sldId id="870" r:id="rId234"/>
    <p:sldId id="871" r:id="rId235"/>
    <p:sldId id="953" r:id="rId236"/>
    <p:sldId id="954" r:id="rId237"/>
    <p:sldId id="874" r:id="rId238"/>
    <p:sldId id="875" r:id="rId239"/>
    <p:sldId id="876" r:id="rId240"/>
    <p:sldId id="877" r:id="rId241"/>
    <p:sldId id="878" r:id="rId242"/>
    <p:sldId id="955" r:id="rId243"/>
    <p:sldId id="965" r:id="rId244"/>
    <p:sldId id="967" r:id="rId245"/>
    <p:sldId id="880" r:id="rId246"/>
    <p:sldId id="881" r:id="rId247"/>
    <p:sldId id="882" r:id="rId248"/>
    <p:sldId id="963" r:id="rId249"/>
    <p:sldId id="956" r:id="rId250"/>
    <p:sldId id="884" r:id="rId251"/>
    <p:sldId id="885" r:id="rId252"/>
    <p:sldId id="886" r:id="rId253"/>
    <p:sldId id="966" r:id="rId254"/>
    <p:sldId id="888" r:id="rId255"/>
    <p:sldId id="889" r:id="rId256"/>
    <p:sldId id="968" r:id="rId257"/>
    <p:sldId id="957" r:id="rId258"/>
    <p:sldId id="958" r:id="rId259"/>
    <p:sldId id="959" r:id="rId260"/>
    <p:sldId id="960" r:id="rId261"/>
    <p:sldId id="961" r:id="rId262"/>
    <p:sldId id="895" r:id="rId263"/>
  </p:sldIdLst>
  <p:sldSz cx="9144000" cy="6858000" type="screen4x3"/>
  <p:notesSz cx="6858000" cy="9144000"/>
  <p:kinsoku lang="ja-JP" invalStChars="、。，．・：；？！゛゜ヽヾゝゞ々ー’”）〕］｝〉》」』】°‰′″℃￠％ぁぃぅぇぉっゃゅょゎァィゥェォッャュョヮヵヶ!%),.:;?]}｡｣､･ｧｨｩｪｫｬｭｮｯｰﾞﾟ" invalEndChars="‘“（〔［｛〈《「『【￥＄$([\{｢￡"/>
  <p:defaultTextStyle>
    <a:defPPr>
      <a:defRPr lang="en-US"/>
    </a:defPPr>
    <a:lvl1pPr algn="l" rtl="0" eaLnBrk="0" fontAlgn="base" hangingPunct="0">
      <a:spcBef>
        <a:spcPct val="0"/>
      </a:spcBef>
      <a:spcAft>
        <a:spcPct val="0"/>
      </a:spcAft>
      <a:defRPr sz="2400" kern="1200">
        <a:solidFill>
          <a:schemeClr val="tx1"/>
        </a:solidFill>
        <a:latin typeface="Times" charset="0"/>
        <a:ea typeface="ＭＳ Ｐゴシック" charset="-128"/>
        <a:cs typeface="+mn-cs"/>
      </a:defRPr>
    </a:lvl1pPr>
    <a:lvl2pPr marL="457200" algn="l" rtl="0" eaLnBrk="0" fontAlgn="base" hangingPunct="0">
      <a:spcBef>
        <a:spcPct val="0"/>
      </a:spcBef>
      <a:spcAft>
        <a:spcPct val="0"/>
      </a:spcAft>
      <a:defRPr sz="2400" kern="1200">
        <a:solidFill>
          <a:schemeClr val="tx1"/>
        </a:solidFill>
        <a:latin typeface="Times" charset="0"/>
        <a:ea typeface="ＭＳ Ｐゴシック" charset="-128"/>
        <a:cs typeface="+mn-cs"/>
      </a:defRPr>
    </a:lvl2pPr>
    <a:lvl3pPr marL="914400" algn="l" rtl="0" eaLnBrk="0" fontAlgn="base" hangingPunct="0">
      <a:spcBef>
        <a:spcPct val="0"/>
      </a:spcBef>
      <a:spcAft>
        <a:spcPct val="0"/>
      </a:spcAft>
      <a:defRPr sz="2400" kern="1200">
        <a:solidFill>
          <a:schemeClr val="tx1"/>
        </a:solidFill>
        <a:latin typeface="Times" charset="0"/>
        <a:ea typeface="ＭＳ Ｐゴシック" charset="-128"/>
        <a:cs typeface="+mn-cs"/>
      </a:defRPr>
    </a:lvl3pPr>
    <a:lvl4pPr marL="1371600" algn="l" rtl="0" eaLnBrk="0" fontAlgn="base" hangingPunct="0">
      <a:spcBef>
        <a:spcPct val="0"/>
      </a:spcBef>
      <a:spcAft>
        <a:spcPct val="0"/>
      </a:spcAft>
      <a:defRPr sz="2400" kern="1200">
        <a:solidFill>
          <a:schemeClr val="tx1"/>
        </a:solidFill>
        <a:latin typeface="Times" charset="0"/>
        <a:ea typeface="ＭＳ Ｐゴシック" charset="-128"/>
        <a:cs typeface="+mn-cs"/>
      </a:defRPr>
    </a:lvl4pPr>
    <a:lvl5pPr marL="1828800" algn="l" rtl="0" eaLnBrk="0" fontAlgn="base" hangingPunct="0">
      <a:spcBef>
        <a:spcPct val="0"/>
      </a:spcBef>
      <a:spcAft>
        <a:spcPct val="0"/>
      </a:spcAft>
      <a:defRPr sz="2400" kern="1200">
        <a:solidFill>
          <a:schemeClr val="tx1"/>
        </a:solidFill>
        <a:latin typeface="Times" charset="0"/>
        <a:ea typeface="ＭＳ Ｐゴシック" charset="-128"/>
        <a:cs typeface="+mn-cs"/>
      </a:defRPr>
    </a:lvl5pPr>
    <a:lvl6pPr marL="2286000" algn="l" defTabSz="914400" rtl="0" eaLnBrk="1" latinLnBrk="0" hangingPunct="1">
      <a:defRPr sz="2400" kern="1200">
        <a:solidFill>
          <a:schemeClr val="tx1"/>
        </a:solidFill>
        <a:latin typeface="Times" charset="0"/>
        <a:ea typeface="ＭＳ Ｐゴシック" charset="-128"/>
        <a:cs typeface="+mn-cs"/>
      </a:defRPr>
    </a:lvl6pPr>
    <a:lvl7pPr marL="2743200" algn="l" defTabSz="914400" rtl="0" eaLnBrk="1" latinLnBrk="0" hangingPunct="1">
      <a:defRPr sz="2400" kern="1200">
        <a:solidFill>
          <a:schemeClr val="tx1"/>
        </a:solidFill>
        <a:latin typeface="Times" charset="0"/>
        <a:ea typeface="ＭＳ Ｐゴシック" charset="-128"/>
        <a:cs typeface="+mn-cs"/>
      </a:defRPr>
    </a:lvl7pPr>
    <a:lvl8pPr marL="3200400" algn="l" defTabSz="914400" rtl="0" eaLnBrk="1" latinLnBrk="0" hangingPunct="1">
      <a:defRPr sz="2400" kern="1200">
        <a:solidFill>
          <a:schemeClr val="tx1"/>
        </a:solidFill>
        <a:latin typeface="Times" charset="0"/>
        <a:ea typeface="ＭＳ Ｐゴシック" charset="-128"/>
        <a:cs typeface="+mn-cs"/>
      </a:defRPr>
    </a:lvl8pPr>
    <a:lvl9pPr marL="3657600" algn="l" defTabSz="914400" rtl="0" eaLnBrk="1" latinLnBrk="0" hangingPunct="1">
      <a:defRPr sz="2400" kern="1200">
        <a:solidFill>
          <a:schemeClr val="tx1"/>
        </a:solidFill>
        <a:latin typeface="Times" charset="0"/>
        <a:ea typeface="ＭＳ Ｐゴシック"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swath Damodaran" initials="AD" lastIdx="3" clrIdx="0"/>
</p:cmAuthorLst>
</file>

<file path=ppt/presProps.xml><?xml version="1.0" encoding="utf-8"?>
<p:presentationPr xmlns:a="http://schemas.openxmlformats.org/drawingml/2006/main" xmlns:r="http://schemas.openxmlformats.org/officeDocument/2006/relationships" xmlns:p="http://schemas.openxmlformats.org/presentationml/2006/main">
  <p:prnPr/>
  <p:showPr showNarration="1" useTimings="0">
    <p:present/>
    <p:sldAll/>
    <p:penClr>
      <a:schemeClr val="tx1"/>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0"/>
      </p:ext>
    </p:extLst>
  </p:showPr>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42713"/>
    <p:restoredTop sz="63455"/>
  </p:normalViewPr>
  <p:slideViewPr>
    <p:cSldViewPr>
      <p:cViewPr>
        <p:scale>
          <a:sx n="75" d="100"/>
          <a:sy n="75" d="100"/>
        </p:scale>
        <p:origin x="776" y="14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24840"/>
    </p:cViewPr>
  </p:sorterViewPr>
  <p:notesViewPr>
    <p:cSldViewPr>
      <p:cViewPr varScale="1">
        <p:scale>
          <a:sx n="131" d="100"/>
          <a:sy n="131" d="100"/>
        </p:scale>
        <p:origin x="-3792" y="-104"/>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06" Type="http://schemas.openxmlformats.org/officeDocument/2006/relationships/slide" Target="slides/slide105.xml"/><Relationship Id="rId107" Type="http://schemas.openxmlformats.org/officeDocument/2006/relationships/slide" Target="slides/slide106.xml"/><Relationship Id="rId108" Type="http://schemas.openxmlformats.org/officeDocument/2006/relationships/slide" Target="slides/slide107.xml"/><Relationship Id="rId109" Type="http://schemas.openxmlformats.org/officeDocument/2006/relationships/slide" Target="slides/slide108.xml"/><Relationship Id="rId70" Type="http://schemas.openxmlformats.org/officeDocument/2006/relationships/slide" Target="slides/slide69.xml"/><Relationship Id="rId71" Type="http://schemas.openxmlformats.org/officeDocument/2006/relationships/slide" Target="slides/slide70.xml"/><Relationship Id="rId72" Type="http://schemas.openxmlformats.org/officeDocument/2006/relationships/slide" Target="slides/slide71.xml"/><Relationship Id="rId73" Type="http://schemas.openxmlformats.org/officeDocument/2006/relationships/slide" Target="slides/slide72.xml"/><Relationship Id="rId74" Type="http://schemas.openxmlformats.org/officeDocument/2006/relationships/slide" Target="slides/slide73.xml"/><Relationship Id="rId75" Type="http://schemas.openxmlformats.org/officeDocument/2006/relationships/slide" Target="slides/slide74.xml"/><Relationship Id="rId76" Type="http://schemas.openxmlformats.org/officeDocument/2006/relationships/slide" Target="slides/slide75.xml"/><Relationship Id="rId77" Type="http://schemas.openxmlformats.org/officeDocument/2006/relationships/slide" Target="slides/slide76.xml"/><Relationship Id="rId78" Type="http://schemas.openxmlformats.org/officeDocument/2006/relationships/slide" Target="slides/slide77.xml"/><Relationship Id="rId79" Type="http://schemas.openxmlformats.org/officeDocument/2006/relationships/slide" Target="slides/slide78.xml"/><Relationship Id="rId170" Type="http://schemas.openxmlformats.org/officeDocument/2006/relationships/slide" Target="slides/slide169.xml"/><Relationship Id="rId171" Type="http://schemas.openxmlformats.org/officeDocument/2006/relationships/slide" Target="slides/slide170.xml"/><Relationship Id="rId172" Type="http://schemas.openxmlformats.org/officeDocument/2006/relationships/slide" Target="slides/slide171.xml"/><Relationship Id="rId173" Type="http://schemas.openxmlformats.org/officeDocument/2006/relationships/slide" Target="slides/slide172.xml"/><Relationship Id="rId174" Type="http://schemas.openxmlformats.org/officeDocument/2006/relationships/slide" Target="slides/slide173.xml"/><Relationship Id="rId175" Type="http://schemas.openxmlformats.org/officeDocument/2006/relationships/slide" Target="slides/slide174.xml"/><Relationship Id="rId176" Type="http://schemas.openxmlformats.org/officeDocument/2006/relationships/slide" Target="slides/slide175.xml"/><Relationship Id="rId177" Type="http://schemas.openxmlformats.org/officeDocument/2006/relationships/slide" Target="slides/slide176.xml"/><Relationship Id="rId178" Type="http://schemas.openxmlformats.org/officeDocument/2006/relationships/slide" Target="slides/slide177.xml"/><Relationship Id="rId179" Type="http://schemas.openxmlformats.org/officeDocument/2006/relationships/slide" Target="slides/slide178.xml"/><Relationship Id="rId260" Type="http://schemas.openxmlformats.org/officeDocument/2006/relationships/slide" Target="slides/slide259.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61" Type="http://schemas.openxmlformats.org/officeDocument/2006/relationships/slide" Target="slides/slide260.xml"/><Relationship Id="rId262" Type="http://schemas.openxmlformats.org/officeDocument/2006/relationships/slide" Target="slides/slide261.xml"/><Relationship Id="rId263" Type="http://schemas.openxmlformats.org/officeDocument/2006/relationships/slide" Target="slides/slide262.xml"/><Relationship Id="rId264" Type="http://schemas.openxmlformats.org/officeDocument/2006/relationships/notesMaster" Target="notesMasters/notesMaster1.xml"/><Relationship Id="rId110" Type="http://schemas.openxmlformats.org/officeDocument/2006/relationships/slide" Target="slides/slide109.xml"/><Relationship Id="rId111" Type="http://schemas.openxmlformats.org/officeDocument/2006/relationships/slide" Target="slides/slide110.xml"/><Relationship Id="rId112" Type="http://schemas.openxmlformats.org/officeDocument/2006/relationships/slide" Target="slides/slide111.xml"/><Relationship Id="rId113" Type="http://schemas.openxmlformats.org/officeDocument/2006/relationships/slide" Target="slides/slide112.xml"/><Relationship Id="rId114" Type="http://schemas.openxmlformats.org/officeDocument/2006/relationships/slide" Target="slides/slide113.xml"/><Relationship Id="rId115" Type="http://schemas.openxmlformats.org/officeDocument/2006/relationships/slide" Target="slides/slide114.xml"/><Relationship Id="rId116" Type="http://schemas.openxmlformats.org/officeDocument/2006/relationships/slide" Target="slides/slide115.xml"/><Relationship Id="rId117" Type="http://schemas.openxmlformats.org/officeDocument/2006/relationships/slide" Target="slides/slide116.xml"/><Relationship Id="rId118" Type="http://schemas.openxmlformats.org/officeDocument/2006/relationships/slide" Target="slides/slide117.xml"/><Relationship Id="rId119" Type="http://schemas.openxmlformats.org/officeDocument/2006/relationships/slide" Target="slides/slide118.xml"/><Relationship Id="rId200" Type="http://schemas.openxmlformats.org/officeDocument/2006/relationships/slide" Target="slides/slide199.xml"/><Relationship Id="rId201" Type="http://schemas.openxmlformats.org/officeDocument/2006/relationships/slide" Target="slides/slide200.xml"/><Relationship Id="rId202" Type="http://schemas.openxmlformats.org/officeDocument/2006/relationships/slide" Target="slides/slide201.xml"/><Relationship Id="rId203" Type="http://schemas.openxmlformats.org/officeDocument/2006/relationships/slide" Target="slides/slide202.xml"/><Relationship Id="rId204" Type="http://schemas.openxmlformats.org/officeDocument/2006/relationships/slide" Target="slides/slide203.xml"/><Relationship Id="rId205" Type="http://schemas.openxmlformats.org/officeDocument/2006/relationships/slide" Target="slides/slide204.xml"/><Relationship Id="rId206" Type="http://schemas.openxmlformats.org/officeDocument/2006/relationships/slide" Target="slides/slide205.xml"/><Relationship Id="rId207" Type="http://schemas.openxmlformats.org/officeDocument/2006/relationships/slide" Target="slides/slide206.xml"/><Relationship Id="rId208" Type="http://schemas.openxmlformats.org/officeDocument/2006/relationships/slide" Target="slides/slide207.xml"/><Relationship Id="rId209" Type="http://schemas.openxmlformats.org/officeDocument/2006/relationships/slide" Target="slides/slide208.xml"/><Relationship Id="rId265" Type="http://schemas.openxmlformats.org/officeDocument/2006/relationships/handoutMaster" Target="handoutMasters/handoutMaster1.xml"/><Relationship Id="rId266" Type="http://schemas.openxmlformats.org/officeDocument/2006/relationships/commentAuthors" Target="commentAuthors.xml"/><Relationship Id="rId267" Type="http://schemas.openxmlformats.org/officeDocument/2006/relationships/presProps" Target="presProps.xml"/><Relationship Id="rId268" Type="http://schemas.openxmlformats.org/officeDocument/2006/relationships/viewProps" Target="viewProps.xml"/><Relationship Id="rId269" Type="http://schemas.openxmlformats.org/officeDocument/2006/relationships/theme" Target="theme/theme1.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80" Type="http://schemas.openxmlformats.org/officeDocument/2006/relationships/slide" Target="slides/slide79.xml"/><Relationship Id="rId81" Type="http://schemas.openxmlformats.org/officeDocument/2006/relationships/slide" Target="slides/slide80.xml"/><Relationship Id="rId82" Type="http://schemas.openxmlformats.org/officeDocument/2006/relationships/slide" Target="slides/slide81.xml"/><Relationship Id="rId83" Type="http://schemas.openxmlformats.org/officeDocument/2006/relationships/slide" Target="slides/slide82.xml"/><Relationship Id="rId84" Type="http://schemas.openxmlformats.org/officeDocument/2006/relationships/slide" Target="slides/slide83.xml"/><Relationship Id="rId85" Type="http://schemas.openxmlformats.org/officeDocument/2006/relationships/slide" Target="slides/slide84.xml"/><Relationship Id="rId86" Type="http://schemas.openxmlformats.org/officeDocument/2006/relationships/slide" Target="slides/slide85.xml"/><Relationship Id="rId87" Type="http://schemas.openxmlformats.org/officeDocument/2006/relationships/slide" Target="slides/slide86.xml"/><Relationship Id="rId88" Type="http://schemas.openxmlformats.org/officeDocument/2006/relationships/slide" Target="slides/slide87.xml"/><Relationship Id="rId89" Type="http://schemas.openxmlformats.org/officeDocument/2006/relationships/slide" Target="slides/slide88.xml"/><Relationship Id="rId180" Type="http://schemas.openxmlformats.org/officeDocument/2006/relationships/slide" Target="slides/slide179.xml"/><Relationship Id="rId181" Type="http://schemas.openxmlformats.org/officeDocument/2006/relationships/slide" Target="slides/slide180.xml"/><Relationship Id="rId182" Type="http://schemas.openxmlformats.org/officeDocument/2006/relationships/slide" Target="slides/slide181.xml"/><Relationship Id="rId183" Type="http://schemas.openxmlformats.org/officeDocument/2006/relationships/slide" Target="slides/slide182.xml"/><Relationship Id="rId184" Type="http://schemas.openxmlformats.org/officeDocument/2006/relationships/slide" Target="slides/slide183.xml"/><Relationship Id="rId185" Type="http://schemas.openxmlformats.org/officeDocument/2006/relationships/slide" Target="slides/slide184.xml"/><Relationship Id="rId186" Type="http://schemas.openxmlformats.org/officeDocument/2006/relationships/slide" Target="slides/slide185.xml"/><Relationship Id="rId187" Type="http://schemas.openxmlformats.org/officeDocument/2006/relationships/slide" Target="slides/slide186.xml"/><Relationship Id="rId188" Type="http://schemas.openxmlformats.org/officeDocument/2006/relationships/slide" Target="slides/slide187.xml"/><Relationship Id="rId189" Type="http://schemas.openxmlformats.org/officeDocument/2006/relationships/slide" Target="slides/slide188.xml"/><Relationship Id="rId270" Type="http://schemas.openxmlformats.org/officeDocument/2006/relationships/tableStyles" Target="tableStyles.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20" Type="http://schemas.openxmlformats.org/officeDocument/2006/relationships/slide" Target="slides/slide119.xml"/><Relationship Id="rId121" Type="http://schemas.openxmlformats.org/officeDocument/2006/relationships/slide" Target="slides/slide120.xml"/><Relationship Id="rId122" Type="http://schemas.openxmlformats.org/officeDocument/2006/relationships/slide" Target="slides/slide121.xml"/><Relationship Id="rId123" Type="http://schemas.openxmlformats.org/officeDocument/2006/relationships/slide" Target="slides/slide122.xml"/><Relationship Id="rId124" Type="http://schemas.openxmlformats.org/officeDocument/2006/relationships/slide" Target="slides/slide123.xml"/><Relationship Id="rId125" Type="http://schemas.openxmlformats.org/officeDocument/2006/relationships/slide" Target="slides/slide124.xml"/><Relationship Id="rId126" Type="http://schemas.openxmlformats.org/officeDocument/2006/relationships/slide" Target="slides/slide125.xml"/><Relationship Id="rId127" Type="http://schemas.openxmlformats.org/officeDocument/2006/relationships/slide" Target="slides/slide126.xml"/><Relationship Id="rId128" Type="http://schemas.openxmlformats.org/officeDocument/2006/relationships/slide" Target="slides/slide127.xml"/><Relationship Id="rId129" Type="http://schemas.openxmlformats.org/officeDocument/2006/relationships/slide" Target="slides/slide128.xml"/><Relationship Id="rId210" Type="http://schemas.openxmlformats.org/officeDocument/2006/relationships/slide" Target="slides/slide209.xml"/><Relationship Id="rId211" Type="http://schemas.openxmlformats.org/officeDocument/2006/relationships/slide" Target="slides/slide210.xml"/><Relationship Id="rId212" Type="http://schemas.openxmlformats.org/officeDocument/2006/relationships/slide" Target="slides/slide211.xml"/><Relationship Id="rId213" Type="http://schemas.openxmlformats.org/officeDocument/2006/relationships/slide" Target="slides/slide212.xml"/><Relationship Id="rId214" Type="http://schemas.openxmlformats.org/officeDocument/2006/relationships/slide" Target="slides/slide213.xml"/><Relationship Id="rId215" Type="http://schemas.openxmlformats.org/officeDocument/2006/relationships/slide" Target="slides/slide214.xml"/><Relationship Id="rId216" Type="http://schemas.openxmlformats.org/officeDocument/2006/relationships/slide" Target="slides/slide215.xml"/><Relationship Id="rId217" Type="http://schemas.openxmlformats.org/officeDocument/2006/relationships/slide" Target="slides/slide216.xml"/><Relationship Id="rId218" Type="http://schemas.openxmlformats.org/officeDocument/2006/relationships/slide" Target="slides/slide217.xml"/><Relationship Id="rId219" Type="http://schemas.openxmlformats.org/officeDocument/2006/relationships/slide" Target="slides/slide218.xml"/><Relationship Id="rId90" Type="http://schemas.openxmlformats.org/officeDocument/2006/relationships/slide" Target="slides/slide89.xml"/><Relationship Id="rId91" Type="http://schemas.openxmlformats.org/officeDocument/2006/relationships/slide" Target="slides/slide90.xml"/><Relationship Id="rId92" Type="http://schemas.openxmlformats.org/officeDocument/2006/relationships/slide" Target="slides/slide91.xml"/><Relationship Id="rId93" Type="http://schemas.openxmlformats.org/officeDocument/2006/relationships/slide" Target="slides/slide92.xml"/><Relationship Id="rId94" Type="http://schemas.openxmlformats.org/officeDocument/2006/relationships/slide" Target="slides/slide93.xml"/><Relationship Id="rId95" Type="http://schemas.openxmlformats.org/officeDocument/2006/relationships/slide" Target="slides/slide94.xml"/><Relationship Id="rId96" Type="http://schemas.openxmlformats.org/officeDocument/2006/relationships/slide" Target="slides/slide95.xml"/><Relationship Id="rId97" Type="http://schemas.openxmlformats.org/officeDocument/2006/relationships/slide" Target="slides/slide96.xml"/><Relationship Id="rId98" Type="http://schemas.openxmlformats.org/officeDocument/2006/relationships/slide" Target="slides/slide97.xml"/><Relationship Id="rId99" Type="http://schemas.openxmlformats.org/officeDocument/2006/relationships/slide" Target="slides/slide98.xml"/><Relationship Id="rId190" Type="http://schemas.openxmlformats.org/officeDocument/2006/relationships/slide" Target="slides/slide189.xml"/><Relationship Id="rId191" Type="http://schemas.openxmlformats.org/officeDocument/2006/relationships/slide" Target="slides/slide190.xml"/><Relationship Id="rId192" Type="http://schemas.openxmlformats.org/officeDocument/2006/relationships/slide" Target="slides/slide191.xml"/><Relationship Id="rId193" Type="http://schemas.openxmlformats.org/officeDocument/2006/relationships/slide" Target="slides/slide192.xml"/><Relationship Id="rId194" Type="http://schemas.openxmlformats.org/officeDocument/2006/relationships/slide" Target="slides/slide193.xml"/><Relationship Id="rId195" Type="http://schemas.openxmlformats.org/officeDocument/2006/relationships/slide" Target="slides/slide194.xml"/><Relationship Id="rId196" Type="http://schemas.openxmlformats.org/officeDocument/2006/relationships/slide" Target="slides/slide195.xml"/><Relationship Id="rId197" Type="http://schemas.openxmlformats.org/officeDocument/2006/relationships/slide" Target="slides/slide196.xml"/><Relationship Id="rId198" Type="http://schemas.openxmlformats.org/officeDocument/2006/relationships/slide" Target="slides/slide197.xml"/><Relationship Id="rId199" Type="http://schemas.openxmlformats.org/officeDocument/2006/relationships/slide" Target="slides/slide19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130" Type="http://schemas.openxmlformats.org/officeDocument/2006/relationships/slide" Target="slides/slide129.xml"/><Relationship Id="rId131" Type="http://schemas.openxmlformats.org/officeDocument/2006/relationships/slide" Target="slides/slide130.xml"/><Relationship Id="rId132" Type="http://schemas.openxmlformats.org/officeDocument/2006/relationships/slide" Target="slides/slide131.xml"/><Relationship Id="rId133" Type="http://schemas.openxmlformats.org/officeDocument/2006/relationships/slide" Target="slides/slide132.xml"/><Relationship Id="rId220" Type="http://schemas.openxmlformats.org/officeDocument/2006/relationships/slide" Target="slides/slide219.xml"/><Relationship Id="rId221" Type="http://schemas.openxmlformats.org/officeDocument/2006/relationships/slide" Target="slides/slide220.xml"/><Relationship Id="rId222" Type="http://schemas.openxmlformats.org/officeDocument/2006/relationships/slide" Target="slides/slide221.xml"/><Relationship Id="rId223" Type="http://schemas.openxmlformats.org/officeDocument/2006/relationships/slide" Target="slides/slide222.xml"/><Relationship Id="rId224" Type="http://schemas.openxmlformats.org/officeDocument/2006/relationships/slide" Target="slides/slide223.xml"/><Relationship Id="rId225" Type="http://schemas.openxmlformats.org/officeDocument/2006/relationships/slide" Target="slides/slide224.xml"/><Relationship Id="rId226" Type="http://schemas.openxmlformats.org/officeDocument/2006/relationships/slide" Target="slides/slide225.xml"/><Relationship Id="rId227" Type="http://schemas.openxmlformats.org/officeDocument/2006/relationships/slide" Target="slides/slide226.xml"/><Relationship Id="rId228" Type="http://schemas.openxmlformats.org/officeDocument/2006/relationships/slide" Target="slides/slide227.xml"/><Relationship Id="rId229" Type="http://schemas.openxmlformats.org/officeDocument/2006/relationships/slide" Target="slides/slide228.xml"/><Relationship Id="rId134" Type="http://schemas.openxmlformats.org/officeDocument/2006/relationships/slide" Target="slides/slide133.xml"/><Relationship Id="rId135" Type="http://schemas.openxmlformats.org/officeDocument/2006/relationships/slide" Target="slides/slide134.xml"/><Relationship Id="rId136" Type="http://schemas.openxmlformats.org/officeDocument/2006/relationships/slide" Target="slides/slide135.xml"/><Relationship Id="rId137" Type="http://schemas.openxmlformats.org/officeDocument/2006/relationships/slide" Target="slides/slide136.xml"/><Relationship Id="rId138" Type="http://schemas.openxmlformats.org/officeDocument/2006/relationships/slide" Target="slides/slide137.xml"/><Relationship Id="rId139" Type="http://schemas.openxmlformats.org/officeDocument/2006/relationships/slide" Target="slides/slide1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140" Type="http://schemas.openxmlformats.org/officeDocument/2006/relationships/slide" Target="slides/slide139.xml"/><Relationship Id="rId141" Type="http://schemas.openxmlformats.org/officeDocument/2006/relationships/slide" Target="slides/slide140.xml"/><Relationship Id="rId142" Type="http://schemas.openxmlformats.org/officeDocument/2006/relationships/slide" Target="slides/slide141.xml"/><Relationship Id="rId143" Type="http://schemas.openxmlformats.org/officeDocument/2006/relationships/slide" Target="slides/slide142.xml"/><Relationship Id="rId144" Type="http://schemas.openxmlformats.org/officeDocument/2006/relationships/slide" Target="slides/slide143.xml"/><Relationship Id="rId145" Type="http://schemas.openxmlformats.org/officeDocument/2006/relationships/slide" Target="slides/slide144.xml"/><Relationship Id="rId146" Type="http://schemas.openxmlformats.org/officeDocument/2006/relationships/slide" Target="slides/slide145.xml"/><Relationship Id="rId147" Type="http://schemas.openxmlformats.org/officeDocument/2006/relationships/slide" Target="slides/slide146.xml"/><Relationship Id="rId148" Type="http://schemas.openxmlformats.org/officeDocument/2006/relationships/slide" Target="slides/slide147.xml"/><Relationship Id="rId149" Type="http://schemas.openxmlformats.org/officeDocument/2006/relationships/slide" Target="slides/slide148.xml"/><Relationship Id="rId230" Type="http://schemas.openxmlformats.org/officeDocument/2006/relationships/slide" Target="slides/slide229.xml"/><Relationship Id="rId231" Type="http://schemas.openxmlformats.org/officeDocument/2006/relationships/slide" Target="slides/slide230.xml"/><Relationship Id="rId232" Type="http://schemas.openxmlformats.org/officeDocument/2006/relationships/slide" Target="slides/slide231.xml"/><Relationship Id="rId233" Type="http://schemas.openxmlformats.org/officeDocument/2006/relationships/slide" Target="slides/slide232.xml"/><Relationship Id="rId234" Type="http://schemas.openxmlformats.org/officeDocument/2006/relationships/slide" Target="slides/slide233.xml"/><Relationship Id="rId235" Type="http://schemas.openxmlformats.org/officeDocument/2006/relationships/slide" Target="slides/slide234.xml"/><Relationship Id="rId236" Type="http://schemas.openxmlformats.org/officeDocument/2006/relationships/slide" Target="slides/slide235.xml"/><Relationship Id="rId237" Type="http://schemas.openxmlformats.org/officeDocument/2006/relationships/slide" Target="slides/slide236.xml"/><Relationship Id="rId238" Type="http://schemas.openxmlformats.org/officeDocument/2006/relationships/slide" Target="slides/slide237.xml"/><Relationship Id="rId239" Type="http://schemas.openxmlformats.org/officeDocument/2006/relationships/slide" Target="slides/slide23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150" Type="http://schemas.openxmlformats.org/officeDocument/2006/relationships/slide" Target="slides/slide149.xml"/><Relationship Id="rId151" Type="http://schemas.openxmlformats.org/officeDocument/2006/relationships/slide" Target="slides/slide150.xml"/><Relationship Id="rId152" Type="http://schemas.openxmlformats.org/officeDocument/2006/relationships/slide" Target="slides/slide151.xml"/><Relationship Id="rId153" Type="http://schemas.openxmlformats.org/officeDocument/2006/relationships/slide" Target="slides/slide152.xml"/><Relationship Id="rId154" Type="http://schemas.openxmlformats.org/officeDocument/2006/relationships/slide" Target="slides/slide153.xml"/><Relationship Id="rId155" Type="http://schemas.openxmlformats.org/officeDocument/2006/relationships/slide" Target="slides/slide154.xml"/><Relationship Id="rId156" Type="http://schemas.openxmlformats.org/officeDocument/2006/relationships/slide" Target="slides/slide155.xml"/><Relationship Id="rId157" Type="http://schemas.openxmlformats.org/officeDocument/2006/relationships/slide" Target="slides/slide156.xml"/><Relationship Id="rId158" Type="http://schemas.openxmlformats.org/officeDocument/2006/relationships/slide" Target="slides/slide157.xml"/><Relationship Id="rId159" Type="http://schemas.openxmlformats.org/officeDocument/2006/relationships/slide" Target="slides/slide158.xml"/><Relationship Id="rId240" Type="http://schemas.openxmlformats.org/officeDocument/2006/relationships/slide" Target="slides/slide239.xml"/><Relationship Id="rId241" Type="http://schemas.openxmlformats.org/officeDocument/2006/relationships/slide" Target="slides/slide240.xml"/><Relationship Id="rId242" Type="http://schemas.openxmlformats.org/officeDocument/2006/relationships/slide" Target="slides/slide241.xml"/><Relationship Id="rId243" Type="http://schemas.openxmlformats.org/officeDocument/2006/relationships/slide" Target="slides/slide242.xml"/><Relationship Id="rId244" Type="http://schemas.openxmlformats.org/officeDocument/2006/relationships/slide" Target="slides/slide243.xml"/><Relationship Id="rId245" Type="http://schemas.openxmlformats.org/officeDocument/2006/relationships/slide" Target="slides/slide244.xml"/><Relationship Id="rId246" Type="http://schemas.openxmlformats.org/officeDocument/2006/relationships/slide" Target="slides/slide245.xml"/><Relationship Id="rId247" Type="http://schemas.openxmlformats.org/officeDocument/2006/relationships/slide" Target="slides/slide246.xml"/><Relationship Id="rId248" Type="http://schemas.openxmlformats.org/officeDocument/2006/relationships/slide" Target="slides/slide247.xml"/><Relationship Id="rId249" Type="http://schemas.openxmlformats.org/officeDocument/2006/relationships/slide" Target="slides/slide248.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slide" Target="slides/slide67.xml"/><Relationship Id="rId69" Type="http://schemas.openxmlformats.org/officeDocument/2006/relationships/slide" Target="slides/slide68.xml"/><Relationship Id="rId160" Type="http://schemas.openxmlformats.org/officeDocument/2006/relationships/slide" Target="slides/slide159.xml"/><Relationship Id="rId161" Type="http://schemas.openxmlformats.org/officeDocument/2006/relationships/slide" Target="slides/slide160.xml"/><Relationship Id="rId162" Type="http://schemas.openxmlformats.org/officeDocument/2006/relationships/slide" Target="slides/slide161.xml"/><Relationship Id="rId163" Type="http://schemas.openxmlformats.org/officeDocument/2006/relationships/slide" Target="slides/slide162.xml"/><Relationship Id="rId164" Type="http://schemas.openxmlformats.org/officeDocument/2006/relationships/slide" Target="slides/slide163.xml"/><Relationship Id="rId165" Type="http://schemas.openxmlformats.org/officeDocument/2006/relationships/slide" Target="slides/slide164.xml"/><Relationship Id="rId166" Type="http://schemas.openxmlformats.org/officeDocument/2006/relationships/slide" Target="slides/slide165.xml"/><Relationship Id="rId167" Type="http://schemas.openxmlformats.org/officeDocument/2006/relationships/slide" Target="slides/slide166.xml"/><Relationship Id="rId168" Type="http://schemas.openxmlformats.org/officeDocument/2006/relationships/slide" Target="slides/slide167.xml"/><Relationship Id="rId169" Type="http://schemas.openxmlformats.org/officeDocument/2006/relationships/slide" Target="slides/slide168.xml"/><Relationship Id="rId250" Type="http://schemas.openxmlformats.org/officeDocument/2006/relationships/slide" Target="slides/slide249.xml"/><Relationship Id="rId251" Type="http://schemas.openxmlformats.org/officeDocument/2006/relationships/slide" Target="slides/slide250.xml"/><Relationship Id="rId252" Type="http://schemas.openxmlformats.org/officeDocument/2006/relationships/slide" Target="slides/slide251.xml"/><Relationship Id="rId253" Type="http://schemas.openxmlformats.org/officeDocument/2006/relationships/slide" Target="slides/slide252.xml"/><Relationship Id="rId254" Type="http://schemas.openxmlformats.org/officeDocument/2006/relationships/slide" Target="slides/slide253.xml"/><Relationship Id="rId255" Type="http://schemas.openxmlformats.org/officeDocument/2006/relationships/slide" Target="slides/slide254.xml"/><Relationship Id="rId256" Type="http://schemas.openxmlformats.org/officeDocument/2006/relationships/slide" Target="slides/slide255.xml"/><Relationship Id="rId257" Type="http://schemas.openxmlformats.org/officeDocument/2006/relationships/slide" Target="slides/slide256.xml"/><Relationship Id="rId258" Type="http://schemas.openxmlformats.org/officeDocument/2006/relationships/slide" Target="slides/slide257.xml"/><Relationship Id="rId259" Type="http://schemas.openxmlformats.org/officeDocument/2006/relationships/slide" Target="slides/slide258.xml"/><Relationship Id="rId100" Type="http://schemas.openxmlformats.org/officeDocument/2006/relationships/slide" Target="slides/slide99.xml"/><Relationship Id="rId101" Type="http://schemas.openxmlformats.org/officeDocument/2006/relationships/slide" Target="slides/slide100.xml"/><Relationship Id="rId102" Type="http://schemas.openxmlformats.org/officeDocument/2006/relationships/slide" Target="slides/slide101.xml"/><Relationship Id="rId103" Type="http://schemas.openxmlformats.org/officeDocument/2006/relationships/slide" Target="slides/slide102.xml"/><Relationship Id="rId104" Type="http://schemas.openxmlformats.org/officeDocument/2006/relationships/slide" Target="slides/slide103.xml"/><Relationship Id="rId105" Type="http://schemas.openxmlformats.org/officeDocument/2006/relationships/slide" Target="slides/slide104.xml"/></Relationships>
</file>

<file path=ppt/charts/_rels/chart1.xml.rels><?xml version="1.0" encoding="UTF-8" standalone="yes"?>
<Relationships xmlns="http://schemas.openxmlformats.org/package/2006/relationships"><Relationship Id="rId1" Type="http://schemas.openxmlformats.org/officeDocument/2006/relationships/themeOverride" Target="../theme/themeOverride1.xml"/><Relationship Id="rId2" Type="http://schemas.openxmlformats.org/officeDocument/2006/relationships/oleObject" Target="file:////All%20My%20Stuff/AppldCF4ed/Chapter%207/Ch7figs.xls" TargetMode="External"/><Relationship Id="rId3" Type="http://schemas.openxmlformats.org/officeDocument/2006/relationships/chartUserShapes" Target="../drawings/drawing1.xml"/></Relationships>
</file>

<file path=ppt/charts/_rels/chart2.xml.rels><?xml version="1.0" encoding="UTF-8" standalone="yes"?>
<Relationships xmlns="http://schemas.openxmlformats.org/package/2006/relationships"><Relationship Id="rId1" Type="http://schemas.openxmlformats.org/officeDocument/2006/relationships/themeOverride" Target="../theme/themeOverride2.xml"/><Relationship Id="rId2" Type="http://schemas.openxmlformats.org/officeDocument/2006/relationships/oleObject" Target="Travelling%20HD:All%20My%20Stuff:AppldResearch:Equity%20Risk%20premiums:2013%20update:baayldvsERP.xls"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All%20My%20Stuff/AppldResearch/Equity%20Risk%20premiums/2017%20Update/baayldvsERP.xls" TargetMode="External"/><Relationship Id="rId2" Type="http://schemas.openxmlformats.org/officeDocument/2006/relationships/chartUserShapes" Target="../drawings/drawing2.xml"/></Relationships>
</file>

<file path=ppt/charts/_rels/chart4.xml.rels><?xml version="1.0" encoding="UTF-8" standalone="yes"?>
<Relationships xmlns="http://schemas.openxmlformats.org/package/2006/relationships"><Relationship Id="rId1" Type="http://schemas.openxmlformats.org/officeDocument/2006/relationships/oleObject" Target="file:////All%20My%20Stuff/AppldCF4ed/Chapter%2010/DivChanges2016.xlsx"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file:////All%20My%20Stuff/Datasets/Datasets17/To%20transfer/spearn.xls" TargetMode="External"/></Relationships>
</file>

<file path=ppt/charts/_rels/chart6.xml.rels><?xml version="1.0" encoding="UTF-8" standalone="yes"?>
<Relationships xmlns="http://schemas.openxmlformats.org/package/2006/relationships"><Relationship Id="rId1" Type="http://schemas.openxmlformats.org/officeDocument/2006/relationships/oleObject" Target="file:////All%20My%20Stuff/AppldCF4ed/Chapter%2011/Div&amp;StockBuybacks.xls" TargetMode="External"/></Relationships>
</file>

<file path=ppt/charts/_rels/chart7.xml.rels><?xml version="1.0" encoding="UTF-8" standalone="yes"?>
<Relationships xmlns="http://schemas.openxmlformats.org/package/2006/relationships"><Relationship Id="rId1" Type="http://schemas.microsoft.com/office/2011/relationships/chartStyle" Target="style1.xml"/><Relationship Id="rId2" Type="http://schemas.microsoft.com/office/2011/relationships/chartColorStyle" Target="colors1.xml"/><Relationship Id="rId3" Type="http://schemas.openxmlformats.org/officeDocument/2006/relationships/oleObject" Target="file:////All%20My%20Stuff/Datasets/Datasets17/Global/Payout%20Ratio%20Histogram.xlsx" TargetMode="External"/></Relationships>
</file>

<file path=ppt/charts/_rels/chart8.xml.rels><?xml version="1.0" encoding="UTF-8" standalone="yes"?>
<Relationships xmlns="http://schemas.openxmlformats.org/package/2006/relationships"><Relationship Id="rId1" Type="http://schemas.microsoft.com/office/2011/relationships/chartStyle" Target="style2.xml"/><Relationship Id="rId2" Type="http://schemas.microsoft.com/office/2011/relationships/chartColorStyle" Target="colors2.xml"/><Relationship Id="rId3" Type="http://schemas.openxmlformats.org/officeDocument/2006/relationships/oleObject" Target="file:////All%20My%20Stuff/Datasets/Datasets17/Global/Div%20Yield%20Histogram.xlsx" TargetMode="External"/></Relationships>
</file>

<file path=ppt/charts/_rels/chart9.xml.rels><?xml version="1.0" encoding="UTF-8" standalone="yes"?>
<Relationships xmlns="http://schemas.openxmlformats.org/package/2006/relationships"><Relationship Id="rId1" Type="http://schemas.openxmlformats.org/officeDocument/2006/relationships/themeOverride" Target="../theme/themeOverride3.xml"/><Relationship Id="rId2" Type="http://schemas.openxmlformats.org/officeDocument/2006/relationships/oleObject" Target="Travelling%20HD:All%20My%20Stuff:AppldCF4ed:Chapter%2010:DividendsbyGrowthClass.xlsx" TargetMode="External"/></Relationships>
</file>

<file path=ppt/charts/_rels/chart10.xml.rels><?xml version="1.0" encoding="UTF-8" standalone="yes"?>
<Relationships xmlns="http://schemas.openxmlformats.org/package/2006/relationships"><Relationship Id="rId1" Type="http://schemas.openxmlformats.org/officeDocument/2006/relationships/oleObject" Target="file:////All%20My%20Stuff/AppldCF4ed/Chapter%2010/taxratesondiv&amp;CG.xlsx" TargetMode="External"/><Relationship Id="rId2" Type="http://schemas.openxmlformats.org/officeDocument/2006/relationships/chartUserShapes" Target="../drawings/drawing3.xml"/></Relationships>
</file>

<file path=ppt/charts/_rels/chart11.xml.rels><?xml version="1.0" encoding="UTF-8" standalone="yes"?>
<Relationships xmlns="http://schemas.openxmlformats.org/package/2006/relationships"><Relationship Id="rId1" Type="http://schemas.openxmlformats.org/officeDocument/2006/relationships/themeOverride" Target="../theme/themeOverride4.xml"/><Relationship Id="rId2" Type="http://schemas.openxmlformats.org/officeDocument/2006/relationships/oleObject" Target="Travelling%20HD:All%20My%20Stuff:AppldCF4ed:Chapter%2010:Isscosts.xls" TargetMode="External"/></Relationships>
</file>

<file path=ppt/charts/_rels/chart12.xml.rels><?xml version="1.0" encoding="UTF-8" standalone="yes"?>
<Relationships xmlns="http://schemas.openxmlformats.org/package/2006/relationships"><Relationship Id="rId1" Type="http://schemas.openxmlformats.org/officeDocument/2006/relationships/themeOverride" Target="../theme/themeOverride5.xml"/><Relationship Id="rId2" Type="http://schemas.openxmlformats.org/officeDocument/2006/relationships/oleObject" Target="Workbook2" TargetMode="External"/><Relationship Id="rId3" Type="http://schemas.openxmlformats.org/officeDocument/2006/relationships/chartUserShapes" Target="../drawings/drawing4.xml"/></Relationships>
</file>

<file path=ppt/charts/_rels/chart13.xml.rels><?xml version="1.0" encoding="UTF-8" standalone="yes"?>
<Relationships xmlns="http://schemas.openxmlformats.org/package/2006/relationships"><Relationship Id="rId1" Type="http://schemas.openxmlformats.org/officeDocument/2006/relationships/themeOverride" Target="../theme/themeOverride6.xml"/><Relationship Id="rId2" Type="http://schemas.openxmlformats.org/officeDocument/2006/relationships/oleObject" Target="Travelling%20HD:All%20My%20Stuff:AppldCF4ed:Chapter%2010:div%20reaction%20over%20time.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0" i="1" u="none" strike="noStrike" kern="1200" baseline="0">
                <a:solidFill>
                  <a:srgbClr val="000000"/>
                </a:solidFill>
                <a:latin typeface="Geneva"/>
                <a:ea typeface="Geneva"/>
                <a:cs typeface="Geneva"/>
              </a:defRPr>
            </a:pPr>
            <a:r>
              <a:rPr lang="en-US" sz="1400"/>
              <a:t>External and Internal Financing at US Firms</a:t>
            </a:r>
          </a:p>
        </c:rich>
      </c:tx>
      <c:layout>
        <c:manualLayout>
          <c:xMode val="edge"/>
          <c:yMode val="edge"/>
          <c:x val="0.300740695081525"/>
          <c:y val="0.0196078681256291"/>
        </c:manualLayout>
      </c:layout>
      <c:overlay val="0"/>
      <c:spPr>
        <a:noFill/>
        <a:ln w="25400">
          <a:noFill/>
        </a:ln>
      </c:spPr>
    </c:title>
    <c:autoTitleDeleted val="0"/>
    <c:plotArea>
      <c:layout>
        <c:manualLayout>
          <c:layoutTarget val="inner"/>
          <c:xMode val="edge"/>
          <c:yMode val="edge"/>
          <c:x val="0.0740740740740741"/>
          <c:y val="0.108932461873638"/>
          <c:w val="0.914074074074074"/>
          <c:h val="0.729847494553377"/>
        </c:manualLayout>
      </c:layout>
      <c:barChart>
        <c:barDir val="col"/>
        <c:grouping val="percentStacked"/>
        <c:varyColors val="0"/>
        <c:ser>
          <c:idx val="1"/>
          <c:order val="0"/>
          <c:tx>
            <c:strRef>
              <c:f>'Financing Breakdown'!$B$1</c:f>
              <c:strCache>
                <c:ptCount val="1"/>
                <c:pt idx="0">
                  <c:v>Internal Financing</c:v>
                </c:pt>
              </c:strCache>
            </c:strRef>
          </c:tx>
          <c:spPr>
            <a:solidFill>
              <a:schemeClr val="accent2"/>
            </a:solidFill>
            <a:ln>
              <a:noFill/>
            </a:ln>
          </c:spPr>
          <c:invertIfNegative val="0"/>
          <c:cat>
            <c:numRef>
              <c:f>'Financing Breakdown'!$A$2:$A$42</c:f>
              <c:numCache>
                <c:formatCode>General</c:formatCode>
                <c:ptCount val="41"/>
                <c:pt idx="0">
                  <c:v>1975.0</c:v>
                </c:pt>
                <c:pt idx="1">
                  <c:v>1976.0</c:v>
                </c:pt>
                <c:pt idx="2">
                  <c:v>1977.0</c:v>
                </c:pt>
                <c:pt idx="3">
                  <c:v>1978.0</c:v>
                </c:pt>
                <c:pt idx="4">
                  <c:v>1979.0</c:v>
                </c:pt>
                <c:pt idx="5">
                  <c:v>1980.0</c:v>
                </c:pt>
                <c:pt idx="6">
                  <c:v>1981.0</c:v>
                </c:pt>
                <c:pt idx="7">
                  <c:v>1982.0</c:v>
                </c:pt>
                <c:pt idx="8">
                  <c:v>1983.0</c:v>
                </c:pt>
                <c:pt idx="9">
                  <c:v>1984.0</c:v>
                </c:pt>
                <c:pt idx="10">
                  <c:v>1985.0</c:v>
                </c:pt>
                <c:pt idx="11">
                  <c:v>1986.0</c:v>
                </c:pt>
                <c:pt idx="12">
                  <c:v>1987.0</c:v>
                </c:pt>
                <c:pt idx="13">
                  <c:v>1988.0</c:v>
                </c:pt>
                <c:pt idx="14">
                  <c:v>1989.0</c:v>
                </c:pt>
                <c:pt idx="15">
                  <c:v>1990.0</c:v>
                </c:pt>
                <c:pt idx="16">
                  <c:v>1991.0</c:v>
                </c:pt>
                <c:pt idx="17">
                  <c:v>1992.0</c:v>
                </c:pt>
                <c:pt idx="18">
                  <c:v>1993.0</c:v>
                </c:pt>
                <c:pt idx="19">
                  <c:v>1994.0</c:v>
                </c:pt>
                <c:pt idx="20">
                  <c:v>1995.0</c:v>
                </c:pt>
                <c:pt idx="21">
                  <c:v>1996.0</c:v>
                </c:pt>
                <c:pt idx="22">
                  <c:v>1997.0</c:v>
                </c:pt>
                <c:pt idx="23">
                  <c:v>1998.0</c:v>
                </c:pt>
                <c:pt idx="24">
                  <c:v>1999.0</c:v>
                </c:pt>
                <c:pt idx="25">
                  <c:v>2000.0</c:v>
                </c:pt>
                <c:pt idx="26">
                  <c:v>2001.0</c:v>
                </c:pt>
                <c:pt idx="27">
                  <c:v>2002.0</c:v>
                </c:pt>
                <c:pt idx="28">
                  <c:v>2003.0</c:v>
                </c:pt>
                <c:pt idx="29">
                  <c:v>2004.0</c:v>
                </c:pt>
                <c:pt idx="30">
                  <c:v>2005.0</c:v>
                </c:pt>
                <c:pt idx="31">
                  <c:v>2006.0</c:v>
                </c:pt>
                <c:pt idx="32">
                  <c:v>2007.0</c:v>
                </c:pt>
                <c:pt idx="33">
                  <c:v>2008.0</c:v>
                </c:pt>
                <c:pt idx="34">
                  <c:v>2009.0</c:v>
                </c:pt>
                <c:pt idx="35">
                  <c:v>2010.0</c:v>
                </c:pt>
                <c:pt idx="36">
                  <c:v>2011.0</c:v>
                </c:pt>
                <c:pt idx="37">
                  <c:v>2012.0</c:v>
                </c:pt>
                <c:pt idx="38">
                  <c:v>2013.0</c:v>
                </c:pt>
                <c:pt idx="39">
                  <c:v>2014.0</c:v>
                </c:pt>
                <c:pt idx="40">
                  <c:v>2015.0</c:v>
                </c:pt>
              </c:numCache>
            </c:numRef>
          </c:cat>
          <c:val>
            <c:numRef>
              <c:f>'Financing Breakdown'!$B$2:$B$42</c:f>
              <c:numCache>
                <c:formatCode>0.00%</c:formatCode>
                <c:ptCount val="41"/>
                <c:pt idx="0">
                  <c:v>0.803</c:v>
                </c:pt>
                <c:pt idx="1">
                  <c:v>0.665</c:v>
                </c:pt>
                <c:pt idx="2">
                  <c:v>0.634</c:v>
                </c:pt>
                <c:pt idx="3">
                  <c:v>0.586</c:v>
                </c:pt>
                <c:pt idx="4">
                  <c:v>0.612</c:v>
                </c:pt>
                <c:pt idx="5">
                  <c:v>0.623</c:v>
                </c:pt>
                <c:pt idx="6">
                  <c:v>0.636</c:v>
                </c:pt>
                <c:pt idx="7">
                  <c:v>0.789</c:v>
                </c:pt>
                <c:pt idx="8">
                  <c:v>0.678</c:v>
                </c:pt>
                <c:pt idx="9">
                  <c:v>0.685</c:v>
                </c:pt>
                <c:pt idx="10">
                  <c:v>0.758</c:v>
                </c:pt>
                <c:pt idx="11">
                  <c:v>0.646</c:v>
                </c:pt>
                <c:pt idx="12" formatCode="0%">
                  <c:v>0.69</c:v>
                </c:pt>
                <c:pt idx="13">
                  <c:v>0.689</c:v>
                </c:pt>
                <c:pt idx="14">
                  <c:v>0.739</c:v>
                </c:pt>
                <c:pt idx="15">
                  <c:v>0.819</c:v>
                </c:pt>
                <c:pt idx="16">
                  <c:v>0.832</c:v>
                </c:pt>
                <c:pt idx="17">
                  <c:v>0.8156</c:v>
                </c:pt>
                <c:pt idx="18">
                  <c:v>0.794</c:v>
                </c:pt>
                <c:pt idx="19">
                  <c:v>0.755</c:v>
                </c:pt>
                <c:pt idx="20">
                  <c:v>0.811</c:v>
                </c:pt>
                <c:pt idx="21">
                  <c:v>0.7</c:v>
                </c:pt>
                <c:pt idx="22">
                  <c:v>0.685</c:v>
                </c:pt>
                <c:pt idx="23">
                  <c:v>0.72</c:v>
                </c:pt>
                <c:pt idx="24" formatCode="0%">
                  <c:v>0.7</c:v>
                </c:pt>
                <c:pt idx="25">
                  <c:v>0.74</c:v>
                </c:pt>
                <c:pt idx="26">
                  <c:v>0.81</c:v>
                </c:pt>
                <c:pt idx="27">
                  <c:v>0.78</c:v>
                </c:pt>
                <c:pt idx="28">
                  <c:v>0.76</c:v>
                </c:pt>
                <c:pt idx="29">
                  <c:v>0.72</c:v>
                </c:pt>
                <c:pt idx="30">
                  <c:v>0.7</c:v>
                </c:pt>
                <c:pt idx="31">
                  <c:v>0.68</c:v>
                </c:pt>
                <c:pt idx="32">
                  <c:v>0.74</c:v>
                </c:pt>
                <c:pt idx="33">
                  <c:v>0.7</c:v>
                </c:pt>
                <c:pt idx="34">
                  <c:v>0.84</c:v>
                </c:pt>
                <c:pt idx="35">
                  <c:v>0.795</c:v>
                </c:pt>
                <c:pt idx="36">
                  <c:v>0.76</c:v>
                </c:pt>
                <c:pt idx="37">
                  <c:v>0.74</c:v>
                </c:pt>
                <c:pt idx="38">
                  <c:v>0.76</c:v>
                </c:pt>
                <c:pt idx="39">
                  <c:v>0.78</c:v>
                </c:pt>
                <c:pt idx="40">
                  <c:v>0.77</c:v>
                </c:pt>
              </c:numCache>
            </c:numRef>
          </c:val>
        </c:ser>
        <c:ser>
          <c:idx val="4"/>
          <c:order val="1"/>
          <c:tx>
            <c:strRef>
              <c:f>'Financing Breakdown'!$E$1</c:f>
              <c:strCache>
                <c:ptCount val="1"/>
                <c:pt idx="0">
                  <c:v>External Financing from Common and Preferred Stock</c:v>
                </c:pt>
              </c:strCache>
            </c:strRef>
          </c:tx>
          <c:spPr>
            <a:solidFill>
              <a:schemeClr val="accent5"/>
            </a:solidFill>
            <a:ln>
              <a:noFill/>
            </a:ln>
          </c:spPr>
          <c:invertIfNegative val="0"/>
          <c:cat>
            <c:numRef>
              <c:f>'Financing Breakdown'!$A$2:$A$42</c:f>
              <c:numCache>
                <c:formatCode>General</c:formatCode>
                <c:ptCount val="41"/>
                <c:pt idx="0">
                  <c:v>1975.0</c:v>
                </c:pt>
                <c:pt idx="1">
                  <c:v>1976.0</c:v>
                </c:pt>
                <c:pt idx="2">
                  <c:v>1977.0</c:v>
                </c:pt>
                <c:pt idx="3">
                  <c:v>1978.0</c:v>
                </c:pt>
                <c:pt idx="4">
                  <c:v>1979.0</c:v>
                </c:pt>
                <c:pt idx="5">
                  <c:v>1980.0</c:v>
                </c:pt>
                <c:pt idx="6">
                  <c:v>1981.0</c:v>
                </c:pt>
                <c:pt idx="7">
                  <c:v>1982.0</c:v>
                </c:pt>
                <c:pt idx="8">
                  <c:v>1983.0</c:v>
                </c:pt>
                <c:pt idx="9">
                  <c:v>1984.0</c:v>
                </c:pt>
                <c:pt idx="10">
                  <c:v>1985.0</c:v>
                </c:pt>
                <c:pt idx="11">
                  <c:v>1986.0</c:v>
                </c:pt>
                <c:pt idx="12">
                  <c:v>1987.0</c:v>
                </c:pt>
                <c:pt idx="13">
                  <c:v>1988.0</c:v>
                </c:pt>
                <c:pt idx="14">
                  <c:v>1989.0</c:v>
                </c:pt>
                <c:pt idx="15">
                  <c:v>1990.0</c:v>
                </c:pt>
                <c:pt idx="16">
                  <c:v>1991.0</c:v>
                </c:pt>
                <c:pt idx="17">
                  <c:v>1992.0</c:v>
                </c:pt>
                <c:pt idx="18">
                  <c:v>1993.0</c:v>
                </c:pt>
                <c:pt idx="19">
                  <c:v>1994.0</c:v>
                </c:pt>
                <c:pt idx="20">
                  <c:v>1995.0</c:v>
                </c:pt>
                <c:pt idx="21">
                  <c:v>1996.0</c:v>
                </c:pt>
                <c:pt idx="22">
                  <c:v>1997.0</c:v>
                </c:pt>
                <c:pt idx="23">
                  <c:v>1998.0</c:v>
                </c:pt>
                <c:pt idx="24">
                  <c:v>1999.0</c:v>
                </c:pt>
                <c:pt idx="25">
                  <c:v>2000.0</c:v>
                </c:pt>
                <c:pt idx="26">
                  <c:v>2001.0</c:v>
                </c:pt>
                <c:pt idx="27">
                  <c:v>2002.0</c:v>
                </c:pt>
                <c:pt idx="28">
                  <c:v>2003.0</c:v>
                </c:pt>
                <c:pt idx="29">
                  <c:v>2004.0</c:v>
                </c:pt>
                <c:pt idx="30">
                  <c:v>2005.0</c:v>
                </c:pt>
                <c:pt idx="31">
                  <c:v>2006.0</c:v>
                </c:pt>
                <c:pt idx="32">
                  <c:v>2007.0</c:v>
                </c:pt>
                <c:pt idx="33">
                  <c:v>2008.0</c:v>
                </c:pt>
                <c:pt idx="34">
                  <c:v>2009.0</c:v>
                </c:pt>
                <c:pt idx="35">
                  <c:v>2010.0</c:v>
                </c:pt>
                <c:pt idx="36">
                  <c:v>2011.0</c:v>
                </c:pt>
                <c:pt idx="37">
                  <c:v>2012.0</c:v>
                </c:pt>
                <c:pt idx="38">
                  <c:v>2013.0</c:v>
                </c:pt>
                <c:pt idx="39">
                  <c:v>2014.0</c:v>
                </c:pt>
                <c:pt idx="40">
                  <c:v>2015.0</c:v>
                </c:pt>
              </c:numCache>
            </c:numRef>
          </c:cat>
          <c:val>
            <c:numRef>
              <c:f>'Financing Breakdown'!$E$2:$E$42</c:f>
              <c:numCache>
                <c:formatCode>0.00%</c:formatCode>
                <c:ptCount val="41"/>
                <c:pt idx="0">
                  <c:v>0.039794</c:v>
                </c:pt>
                <c:pt idx="1">
                  <c:v>0.070015</c:v>
                </c:pt>
                <c:pt idx="2">
                  <c:v>0.08052</c:v>
                </c:pt>
                <c:pt idx="3">
                  <c:v>0.138276</c:v>
                </c:pt>
                <c:pt idx="4">
                  <c:v>0.119892</c:v>
                </c:pt>
                <c:pt idx="5">
                  <c:v>0.13195</c:v>
                </c:pt>
                <c:pt idx="6">
                  <c:v>0.153244</c:v>
                </c:pt>
                <c:pt idx="7">
                  <c:v>0.08229</c:v>
                </c:pt>
                <c:pt idx="8">
                  <c:v>0.166152</c:v>
                </c:pt>
                <c:pt idx="9">
                  <c:v>0.08757</c:v>
                </c:pt>
                <c:pt idx="10">
                  <c:v>0.079376</c:v>
                </c:pt>
                <c:pt idx="11">
                  <c:v>0.101244</c:v>
                </c:pt>
                <c:pt idx="12">
                  <c:v>0.06293</c:v>
                </c:pt>
                <c:pt idx="13">
                  <c:v>0.054114</c:v>
                </c:pt>
                <c:pt idx="14">
                  <c:v>0.039411</c:v>
                </c:pt>
                <c:pt idx="15">
                  <c:v>0.01991</c:v>
                </c:pt>
                <c:pt idx="16">
                  <c:v>0.02604</c:v>
                </c:pt>
                <c:pt idx="17">
                  <c:v>0.0407524</c:v>
                </c:pt>
                <c:pt idx="18">
                  <c:v>0.039758</c:v>
                </c:pt>
                <c:pt idx="19">
                  <c:v>0.04165</c:v>
                </c:pt>
                <c:pt idx="20">
                  <c:v>0.05103</c:v>
                </c:pt>
                <c:pt idx="21">
                  <c:v>0.0705</c:v>
                </c:pt>
                <c:pt idx="22">
                  <c:v>0.061425</c:v>
                </c:pt>
                <c:pt idx="23">
                  <c:v>0.04564</c:v>
                </c:pt>
                <c:pt idx="24">
                  <c:v>0.054</c:v>
                </c:pt>
                <c:pt idx="25">
                  <c:v>0.0416</c:v>
                </c:pt>
                <c:pt idx="26">
                  <c:v>0.02755</c:v>
                </c:pt>
                <c:pt idx="27">
                  <c:v>0.0374</c:v>
                </c:pt>
                <c:pt idx="28">
                  <c:v>0.0552</c:v>
                </c:pt>
                <c:pt idx="29">
                  <c:v>0.07</c:v>
                </c:pt>
                <c:pt idx="30">
                  <c:v>0.072</c:v>
                </c:pt>
                <c:pt idx="31">
                  <c:v>0.0704</c:v>
                </c:pt>
                <c:pt idx="32">
                  <c:v>0.052</c:v>
                </c:pt>
                <c:pt idx="33">
                  <c:v>0.0495</c:v>
                </c:pt>
                <c:pt idx="34">
                  <c:v>0.0104</c:v>
                </c:pt>
                <c:pt idx="35">
                  <c:v>0.019475</c:v>
                </c:pt>
                <c:pt idx="36">
                  <c:v>0.0336</c:v>
                </c:pt>
                <c:pt idx="37">
                  <c:v>0.0494</c:v>
                </c:pt>
                <c:pt idx="38">
                  <c:v>0.036</c:v>
                </c:pt>
                <c:pt idx="39">
                  <c:v>0.0264</c:v>
                </c:pt>
                <c:pt idx="40">
                  <c:v>0.0368</c:v>
                </c:pt>
              </c:numCache>
            </c:numRef>
          </c:val>
        </c:ser>
        <c:ser>
          <c:idx val="5"/>
          <c:order val="2"/>
          <c:tx>
            <c:strRef>
              <c:f>'Financing Breakdown'!$F$1</c:f>
              <c:strCache>
                <c:ptCount val="1"/>
                <c:pt idx="0">
                  <c:v>External Financing from Debt</c:v>
                </c:pt>
              </c:strCache>
            </c:strRef>
          </c:tx>
          <c:spPr>
            <a:solidFill>
              <a:schemeClr val="accent6"/>
            </a:solidFill>
            <a:ln>
              <a:noFill/>
            </a:ln>
          </c:spPr>
          <c:invertIfNegative val="0"/>
          <c:cat>
            <c:numRef>
              <c:f>'Financing Breakdown'!$A$2:$A$42</c:f>
              <c:numCache>
                <c:formatCode>General</c:formatCode>
                <c:ptCount val="41"/>
                <c:pt idx="0">
                  <c:v>1975.0</c:v>
                </c:pt>
                <c:pt idx="1">
                  <c:v>1976.0</c:v>
                </c:pt>
                <c:pt idx="2">
                  <c:v>1977.0</c:v>
                </c:pt>
                <c:pt idx="3">
                  <c:v>1978.0</c:v>
                </c:pt>
                <c:pt idx="4">
                  <c:v>1979.0</c:v>
                </c:pt>
                <c:pt idx="5">
                  <c:v>1980.0</c:v>
                </c:pt>
                <c:pt idx="6">
                  <c:v>1981.0</c:v>
                </c:pt>
                <c:pt idx="7">
                  <c:v>1982.0</c:v>
                </c:pt>
                <c:pt idx="8">
                  <c:v>1983.0</c:v>
                </c:pt>
                <c:pt idx="9">
                  <c:v>1984.0</c:v>
                </c:pt>
                <c:pt idx="10">
                  <c:v>1985.0</c:v>
                </c:pt>
                <c:pt idx="11">
                  <c:v>1986.0</c:v>
                </c:pt>
                <c:pt idx="12">
                  <c:v>1987.0</c:v>
                </c:pt>
                <c:pt idx="13">
                  <c:v>1988.0</c:v>
                </c:pt>
                <c:pt idx="14">
                  <c:v>1989.0</c:v>
                </c:pt>
                <c:pt idx="15">
                  <c:v>1990.0</c:v>
                </c:pt>
                <c:pt idx="16">
                  <c:v>1991.0</c:v>
                </c:pt>
                <c:pt idx="17">
                  <c:v>1992.0</c:v>
                </c:pt>
                <c:pt idx="18">
                  <c:v>1993.0</c:v>
                </c:pt>
                <c:pt idx="19">
                  <c:v>1994.0</c:v>
                </c:pt>
                <c:pt idx="20">
                  <c:v>1995.0</c:v>
                </c:pt>
                <c:pt idx="21">
                  <c:v>1996.0</c:v>
                </c:pt>
                <c:pt idx="22">
                  <c:v>1997.0</c:v>
                </c:pt>
                <c:pt idx="23">
                  <c:v>1998.0</c:v>
                </c:pt>
                <c:pt idx="24">
                  <c:v>1999.0</c:v>
                </c:pt>
                <c:pt idx="25">
                  <c:v>2000.0</c:v>
                </c:pt>
                <c:pt idx="26">
                  <c:v>2001.0</c:v>
                </c:pt>
                <c:pt idx="27">
                  <c:v>2002.0</c:v>
                </c:pt>
                <c:pt idx="28">
                  <c:v>2003.0</c:v>
                </c:pt>
                <c:pt idx="29">
                  <c:v>2004.0</c:v>
                </c:pt>
                <c:pt idx="30">
                  <c:v>2005.0</c:v>
                </c:pt>
                <c:pt idx="31">
                  <c:v>2006.0</c:v>
                </c:pt>
                <c:pt idx="32">
                  <c:v>2007.0</c:v>
                </c:pt>
                <c:pt idx="33">
                  <c:v>2008.0</c:v>
                </c:pt>
                <c:pt idx="34">
                  <c:v>2009.0</c:v>
                </c:pt>
                <c:pt idx="35">
                  <c:v>2010.0</c:v>
                </c:pt>
                <c:pt idx="36">
                  <c:v>2011.0</c:v>
                </c:pt>
                <c:pt idx="37">
                  <c:v>2012.0</c:v>
                </c:pt>
                <c:pt idx="38">
                  <c:v>2013.0</c:v>
                </c:pt>
                <c:pt idx="39">
                  <c:v>2014.0</c:v>
                </c:pt>
                <c:pt idx="40">
                  <c:v>2015.0</c:v>
                </c:pt>
              </c:numCache>
            </c:numRef>
          </c:cat>
          <c:val>
            <c:numRef>
              <c:f>'Financing Breakdown'!$F$2:$F$42</c:f>
              <c:numCache>
                <c:formatCode>0.00%</c:formatCode>
                <c:ptCount val="41"/>
                <c:pt idx="0">
                  <c:v>0.157206</c:v>
                </c:pt>
                <c:pt idx="1">
                  <c:v>0.264985</c:v>
                </c:pt>
                <c:pt idx="2">
                  <c:v>0.28548</c:v>
                </c:pt>
                <c:pt idx="3">
                  <c:v>0.275724</c:v>
                </c:pt>
                <c:pt idx="4">
                  <c:v>0.268108</c:v>
                </c:pt>
                <c:pt idx="5">
                  <c:v>0.24505</c:v>
                </c:pt>
                <c:pt idx="6">
                  <c:v>0.210756</c:v>
                </c:pt>
                <c:pt idx="7">
                  <c:v>0.12871</c:v>
                </c:pt>
                <c:pt idx="8">
                  <c:v>0.155848</c:v>
                </c:pt>
                <c:pt idx="9">
                  <c:v>0.22743</c:v>
                </c:pt>
                <c:pt idx="10">
                  <c:v>0.162624</c:v>
                </c:pt>
                <c:pt idx="11">
                  <c:v>0.252756</c:v>
                </c:pt>
                <c:pt idx="12">
                  <c:v>0.24707</c:v>
                </c:pt>
                <c:pt idx="13">
                  <c:v>0.256886</c:v>
                </c:pt>
                <c:pt idx="14">
                  <c:v>0.221589</c:v>
                </c:pt>
                <c:pt idx="15">
                  <c:v>0.16109</c:v>
                </c:pt>
                <c:pt idx="16">
                  <c:v>0.14196</c:v>
                </c:pt>
                <c:pt idx="17">
                  <c:v>0.1436476</c:v>
                </c:pt>
                <c:pt idx="18">
                  <c:v>0.166242</c:v>
                </c:pt>
                <c:pt idx="19">
                  <c:v>0.20335</c:v>
                </c:pt>
                <c:pt idx="20">
                  <c:v>0.13797</c:v>
                </c:pt>
                <c:pt idx="21">
                  <c:v>0.2295</c:v>
                </c:pt>
                <c:pt idx="22">
                  <c:v>0.253575</c:v>
                </c:pt>
                <c:pt idx="23">
                  <c:v>0.23436</c:v>
                </c:pt>
                <c:pt idx="24">
                  <c:v>0.246</c:v>
                </c:pt>
                <c:pt idx="25">
                  <c:v>0.2184</c:v>
                </c:pt>
                <c:pt idx="26">
                  <c:v>0.16245</c:v>
                </c:pt>
                <c:pt idx="27">
                  <c:v>0.1826</c:v>
                </c:pt>
                <c:pt idx="28">
                  <c:v>0.1848</c:v>
                </c:pt>
                <c:pt idx="29">
                  <c:v>0.21</c:v>
                </c:pt>
                <c:pt idx="30">
                  <c:v>0.228</c:v>
                </c:pt>
                <c:pt idx="31">
                  <c:v>0.2496</c:v>
                </c:pt>
                <c:pt idx="32">
                  <c:v>0.208</c:v>
                </c:pt>
                <c:pt idx="33">
                  <c:v>0.2505</c:v>
                </c:pt>
                <c:pt idx="34">
                  <c:v>0.1496</c:v>
                </c:pt>
                <c:pt idx="35">
                  <c:v>0.185525</c:v>
                </c:pt>
                <c:pt idx="36">
                  <c:v>0.2064</c:v>
                </c:pt>
                <c:pt idx="37">
                  <c:v>0.2106</c:v>
                </c:pt>
                <c:pt idx="38">
                  <c:v>0.204</c:v>
                </c:pt>
                <c:pt idx="39">
                  <c:v>0.1936</c:v>
                </c:pt>
                <c:pt idx="40">
                  <c:v>0.1932</c:v>
                </c:pt>
              </c:numCache>
            </c:numRef>
          </c:val>
        </c:ser>
        <c:dLbls>
          <c:showLegendKey val="0"/>
          <c:showVal val="0"/>
          <c:showCatName val="0"/>
          <c:showSerName val="0"/>
          <c:showPercent val="0"/>
          <c:showBubbleSize val="0"/>
        </c:dLbls>
        <c:gapWidth val="150"/>
        <c:overlap val="100"/>
        <c:axId val="218405296"/>
        <c:axId val="218430944"/>
      </c:barChart>
      <c:catAx>
        <c:axId val="218405296"/>
        <c:scaling>
          <c:orientation val="minMax"/>
        </c:scaling>
        <c:delete val="0"/>
        <c:axPos val="b"/>
        <c:title>
          <c:tx>
            <c:rich>
              <a:bodyPr rot="0" spcFirstLastPara="1" vertOverflow="ellipsis" vert="horz" wrap="square" anchor="ctr" anchorCtr="1"/>
              <a:lstStyle/>
              <a:p>
                <a:pPr>
                  <a:defRPr sz="800" b="1" i="0" u="none" strike="noStrike" kern="1200" baseline="0">
                    <a:solidFill>
                      <a:srgbClr val="000000"/>
                    </a:solidFill>
                    <a:latin typeface="Geneva"/>
                    <a:ea typeface="Geneva"/>
                    <a:cs typeface="Geneva"/>
                  </a:defRPr>
                </a:pPr>
                <a:r>
                  <a:rPr lang="en-US"/>
                  <a:t>Year</a:t>
                </a:r>
              </a:p>
            </c:rich>
          </c:tx>
          <c:layout>
            <c:manualLayout>
              <c:xMode val="edge"/>
              <c:yMode val="edge"/>
              <c:x val="0.515555543242958"/>
              <c:y val="0.908496774714617"/>
            </c:manualLayout>
          </c:layout>
          <c:overlay val="0"/>
          <c:spPr>
            <a:noFill/>
            <a:ln w="25400">
              <a:noFill/>
            </a:ln>
          </c:spPr>
        </c:title>
        <c:numFmt formatCode="General" sourceLinked="1"/>
        <c:majorTickMark val="out"/>
        <c:minorTickMark val="none"/>
        <c:tickLblPos val="nextTo"/>
        <c:spPr>
          <a:noFill/>
          <a:ln w="3175" cap="flat" cmpd="sng" algn="ctr">
            <a:solidFill>
              <a:srgbClr val="000000"/>
            </a:solidFill>
            <a:prstDash val="solid"/>
            <a:round/>
          </a:ln>
        </c:spPr>
        <c:txPr>
          <a:bodyPr rot="-2700000" spcFirstLastPara="1" vertOverflow="ellipsis" vert="horz" wrap="square" anchor="ctr" anchorCtr="1"/>
          <a:lstStyle/>
          <a:p>
            <a:pPr>
              <a:defRPr sz="800" b="0" i="0" u="none" strike="noStrike" kern="1200" baseline="0">
                <a:solidFill>
                  <a:srgbClr val="000000"/>
                </a:solidFill>
                <a:latin typeface="Geneva"/>
                <a:ea typeface="Geneva"/>
                <a:cs typeface="Geneva"/>
              </a:defRPr>
            </a:pPr>
            <a:endParaRPr lang="en-US"/>
          </a:p>
        </c:txPr>
        <c:crossAx val="218430944"/>
        <c:crosses val="autoZero"/>
        <c:auto val="1"/>
        <c:lblAlgn val="ctr"/>
        <c:lblOffset val="100"/>
        <c:tickLblSkip val="1"/>
        <c:tickMarkSkip val="1"/>
        <c:noMultiLvlLbl val="0"/>
      </c:catAx>
      <c:valAx>
        <c:axId val="218430944"/>
        <c:scaling>
          <c:orientation val="minMax"/>
        </c:scaling>
        <c:delete val="0"/>
        <c:axPos val="l"/>
        <c:majorGridlines>
          <c:spPr>
            <a:ln w="3175" cap="flat" cmpd="sng" algn="ctr">
              <a:solidFill>
                <a:srgbClr val="000000"/>
              </a:solidFill>
              <a:prstDash val="solid"/>
              <a:round/>
            </a:ln>
          </c:spPr>
        </c:majorGridlines>
        <c:title>
          <c:tx>
            <c:rich>
              <a:bodyPr rot="-5400000" spcFirstLastPara="1" vertOverflow="ellipsis" vert="horz" wrap="square" anchor="ctr" anchorCtr="1"/>
              <a:lstStyle/>
              <a:p>
                <a:pPr>
                  <a:defRPr sz="800" b="0" i="0" u="none" strike="noStrike" kern="1200" baseline="0">
                    <a:solidFill>
                      <a:srgbClr val="000000"/>
                    </a:solidFill>
                    <a:latin typeface="Geneva"/>
                    <a:ea typeface="Geneva"/>
                    <a:cs typeface="Geneva"/>
                  </a:defRPr>
                </a:pPr>
                <a:r>
                  <a:rPr lang="en-US"/>
                  <a:t>% of Financing from Different Sources</a:t>
                </a:r>
              </a:p>
            </c:rich>
          </c:tx>
          <c:layout/>
          <c:overlay val="0"/>
          <c:spPr>
            <a:noFill/>
            <a:ln>
              <a:noFill/>
            </a:ln>
            <a:effectLst/>
          </c:spPr>
        </c:title>
        <c:numFmt formatCode="0%" sourceLinked="1"/>
        <c:majorTickMark val="out"/>
        <c:minorTickMark val="none"/>
        <c:tickLblPos val="nextTo"/>
        <c:spPr>
          <a:noFill/>
          <a:ln w="3175" cap="flat" cmpd="sng" algn="ctr">
            <a:solidFill>
              <a:srgbClr val="000000"/>
            </a:solidFill>
            <a:prstDash val="solid"/>
            <a:round/>
          </a:ln>
        </c:spPr>
        <c:txPr>
          <a:bodyPr rot="0" spcFirstLastPara="1" vertOverflow="ellipsis" vert="horz" wrap="square" anchor="ctr" anchorCtr="1"/>
          <a:lstStyle/>
          <a:p>
            <a:pPr>
              <a:defRPr sz="800" b="0" i="0" u="none" strike="noStrike" kern="1200" baseline="0">
                <a:solidFill>
                  <a:srgbClr val="000000"/>
                </a:solidFill>
                <a:latin typeface="Geneva"/>
                <a:ea typeface="Geneva"/>
                <a:cs typeface="Geneva"/>
              </a:defRPr>
            </a:pPr>
            <a:endParaRPr lang="en-US"/>
          </a:p>
        </c:txPr>
        <c:crossAx val="218405296"/>
        <c:crosses val="autoZero"/>
        <c:crossBetween val="between"/>
      </c:valAx>
      <c:spPr>
        <a:solidFill>
          <a:srgbClr val="C0C0C0"/>
        </a:solidFill>
        <a:ln w="12700">
          <a:solidFill>
            <a:srgbClr val="808080"/>
          </a:solidFill>
          <a:prstDash val="solid"/>
        </a:ln>
      </c:spPr>
    </c:plotArea>
    <c:legend>
      <c:legendPos val="r"/>
      <c:layout/>
      <c:overlay val="0"/>
      <c:spPr>
        <a:solidFill>
          <a:srgbClr val="FFFFFF"/>
        </a:solidFill>
        <a:ln w="3175">
          <a:solidFill>
            <a:srgbClr val="000000"/>
          </a:solidFill>
          <a:prstDash val="solid"/>
        </a:ln>
      </c:spPr>
      <c:txPr>
        <a:bodyPr rot="0" spcFirstLastPara="1" vertOverflow="ellipsis" vert="horz" wrap="square" anchor="ctr" anchorCtr="1"/>
        <a:lstStyle/>
        <a:p>
          <a:pPr>
            <a:defRPr sz="735" b="0" i="0" u="none" strike="noStrike" kern="1200" baseline="0">
              <a:solidFill>
                <a:srgbClr val="000000"/>
              </a:solidFill>
              <a:latin typeface="Geneva"/>
              <a:ea typeface="Geneva"/>
              <a:cs typeface="Geneva"/>
            </a:defRPr>
          </a:pPr>
          <a:endParaRPr lang="en-US"/>
        </a:p>
      </c:txPr>
    </c:legend>
    <c:plotVisOnly val="1"/>
    <c:dispBlanksAs val="gap"/>
    <c:showDLblsOverMax val="0"/>
  </c:chart>
  <c:spPr>
    <a:noFill/>
    <a:ln w="9525" cap="flat" cmpd="sng" algn="ctr">
      <a:noFill/>
      <a:prstDash val="solid"/>
      <a:round/>
    </a:ln>
  </c:spPr>
  <c:txPr>
    <a:bodyPr/>
    <a:lstStyle/>
    <a:p>
      <a:pPr>
        <a:defRPr sz="800" b="0" i="0" u="none" strike="noStrike" baseline="0">
          <a:solidFill>
            <a:srgbClr val="000000"/>
          </a:solidFill>
          <a:latin typeface="Geneva"/>
          <a:ea typeface="Geneva"/>
          <a:cs typeface="Geneva"/>
        </a:defRPr>
      </a:pPr>
      <a:endParaRPr lang="en-US"/>
    </a:p>
  </c:txPr>
  <c:externalData r:id="rId2">
    <c:autoUpdate val="0"/>
  </c:externalData>
  <c:userShapes r:id="rId3"/>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400" b="0" i="1" u="none" strike="noStrike" baseline="0">
                <a:solidFill>
                  <a:srgbClr val="000000"/>
                </a:solidFill>
                <a:latin typeface="Verdana"/>
                <a:ea typeface="Verdana"/>
                <a:cs typeface="Verdana"/>
              </a:defRPr>
            </a:pPr>
            <a:r>
              <a:rPr lang="en-US"/>
              <a:t>Figure 16: Equity Risk Premiums  and Bond Default Spreads</a:t>
            </a:r>
          </a:p>
        </c:rich>
      </c:tx>
      <c:layout>
        <c:manualLayout>
          <c:xMode val="edge"/>
          <c:yMode val="edge"/>
          <c:x val="0.232600528049721"/>
          <c:y val="0.0457514699308875"/>
        </c:manualLayout>
      </c:layout>
      <c:overlay val="0"/>
      <c:spPr>
        <a:noFill/>
        <a:ln w="25400">
          <a:noFill/>
        </a:ln>
      </c:spPr>
    </c:title>
    <c:autoTitleDeleted val="0"/>
    <c:plotArea>
      <c:layout>
        <c:manualLayout>
          <c:layoutTarget val="inner"/>
          <c:xMode val="edge"/>
          <c:yMode val="edge"/>
          <c:x val="0.103703703703704"/>
          <c:y val="0.12636165577342"/>
          <c:w val="0.793991052758204"/>
          <c:h val="0.736383442265795"/>
        </c:manualLayout>
      </c:layout>
      <c:barChart>
        <c:barDir val="col"/>
        <c:grouping val="stacked"/>
        <c:varyColors val="0"/>
        <c:ser>
          <c:idx val="0"/>
          <c:order val="2"/>
          <c:tx>
            <c:strRef>
              <c:f>baayields!$H$1</c:f>
              <c:strCache>
                <c:ptCount val="1"/>
                <c:pt idx="0">
                  <c:v>ERP/Baa Spread</c:v>
                </c:pt>
              </c:strCache>
            </c:strRef>
          </c:tx>
          <c:spPr>
            <a:solidFill>
              <a:srgbClr val="4572A7"/>
            </a:solidFill>
            <a:ln w="25400">
              <a:noFill/>
            </a:ln>
          </c:spPr>
          <c:invertIfNegative val="0"/>
          <c:cat>
            <c:numRef>
              <c:f>baayields!$A$2:$A$55</c:f>
              <c:numCache>
                <c:formatCode>General</c:formatCode>
                <c:ptCount val="54"/>
                <c:pt idx="0">
                  <c:v>1960.0</c:v>
                </c:pt>
                <c:pt idx="1">
                  <c:v>1961.0</c:v>
                </c:pt>
                <c:pt idx="2">
                  <c:v>1962.0</c:v>
                </c:pt>
                <c:pt idx="3">
                  <c:v>1963.0</c:v>
                </c:pt>
                <c:pt idx="4">
                  <c:v>1964.0</c:v>
                </c:pt>
                <c:pt idx="5">
                  <c:v>1965.0</c:v>
                </c:pt>
                <c:pt idx="6">
                  <c:v>1966.0</c:v>
                </c:pt>
                <c:pt idx="7">
                  <c:v>1967.0</c:v>
                </c:pt>
                <c:pt idx="8">
                  <c:v>1968.0</c:v>
                </c:pt>
                <c:pt idx="9">
                  <c:v>1969.0</c:v>
                </c:pt>
                <c:pt idx="10">
                  <c:v>1970.0</c:v>
                </c:pt>
                <c:pt idx="11">
                  <c:v>1971.0</c:v>
                </c:pt>
                <c:pt idx="12">
                  <c:v>1972.0</c:v>
                </c:pt>
                <c:pt idx="13">
                  <c:v>1973.0</c:v>
                </c:pt>
                <c:pt idx="14">
                  <c:v>1974.0</c:v>
                </c:pt>
                <c:pt idx="15">
                  <c:v>1975.0</c:v>
                </c:pt>
                <c:pt idx="16">
                  <c:v>1976.0</c:v>
                </c:pt>
                <c:pt idx="17">
                  <c:v>1977.0</c:v>
                </c:pt>
                <c:pt idx="18">
                  <c:v>1978.0</c:v>
                </c:pt>
                <c:pt idx="19">
                  <c:v>1979.0</c:v>
                </c:pt>
                <c:pt idx="20">
                  <c:v>1980.0</c:v>
                </c:pt>
                <c:pt idx="21">
                  <c:v>1981.0</c:v>
                </c:pt>
                <c:pt idx="22">
                  <c:v>1982.0</c:v>
                </c:pt>
                <c:pt idx="23">
                  <c:v>1983.0</c:v>
                </c:pt>
                <c:pt idx="24">
                  <c:v>1984.0</c:v>
                </c:pt>
                <c:pt idx="25">
                  <c:v>1985.0</c:v>
                </c:pt>
                <c:pt idx="26">
                  <c:v>1986.0</c:v>
                </c:pt>
                <c:pt idx="27">
                  <c:v>1987.0</c:v>
                </c:pt>
                <c:pt idx="28">
                  <c:v>1988.0</c:v>
                </c:pt>
                <c:pt idx="29">
                  <c:v>1989.0</c:v>
                </c:pt>
                <c:pt idx="30">
                  <c:v>1990.0</c:v>
                </c:pt>
                <c:pt idx="31">
                  <c:v>1991.0</c:v>
                </c:pt>
                <c:pt idx="32">
                  <c:v>1992.0</c:v>
                </c:pt>
                <c:pt idx="33">
                  <c:v>1993.0</c:v>
                </c:pt>
                <c:pt idx="34">
                  <c:v>1994.0</c:v>
                </c:pt>
                <c:pt idx="35">
                  <c:v>1995.0</c:v>
                </c:pt>
                <c:pt idx="36">
                  <c:v>1996.0</c:v>
                </c:pt>
                <c:pt idx="37">
                  <c:v>1997.0</c:v>
                </c:pt>
                <c:pt idx="38">
                  <c:v>1998.0</c:v>
                </c:pt>
                <c:pt idx="39">
                  <c:v>1999.0</c:v>
                </c:pt>
                <c:pt idx="40">
                  <c:v>2000.0</c:v>
                </c:pt>
                <c:pt idx="41">
                  <c:v>2001.0</c:v>
                </c:pt>
                <c:pt idx="42">
                  <c:v>2002.0</c:v>
                </c:pt>
                <c:pt idx="43">
                  <c:v>2003.0</c:v>
                </c:pt>
                <c:pt idx="44">
                  <c:v>2004.0</c:v>
                </c:pt>
                <c:pt idx="45">
                  <c:v>2005.0</c:v>
                </c:pt>
                <c:pt idx="46">
                  <c:v>2006.0</c:v>
                </c:pt>
                <c:pt idx="47">
                  <c:v>2007.0</c:v>
                </c:pt>
                <c:pt idx="48">
                  <c:v>2008.0</c:v>
                </c:pt>
                <c:pt idx="49">
                  <c:v>2009.0</c:v>
                </c:pt>
                <c:pt idx="50">
                  <c:v>2010.0</c:v>
                </c:pt>
                <c:pt idx="51">
                  <c:v>2011.0</c:v>
                </c:pt>
                <c:pt idx="52">
                  <c:v>2012.0</c:v>
                </c:pt>
              </c:numCache>
            </c:numRef>
          </c:cat>
          <c:val>
            <c:numRef>
              <c:f>baayields!$H$2:$H$55</c:f>
              <c:numCache>
                <c:formatCode>0.00</c:formatCode>
                <c:ptCount val="54"/>
                <c:pt idx="0">
                  <c:v>2.388888888888887</c:v>
                </c:pt>
                <c:pt idx="1">
                  <c:v>2.807692307692308</c:v>
                </c:pt>
                <c:pt idx="2">
                  <c:v>3.358490566037734</c:v>
                </c:pt>
                <c:pt idx="3">
                  <c:v>4.694444444444445</c:v>
                </c:pt>
                <c:pt idx="4">
                  <c:v>5.253968253968254</c:v>
                </c:pt>
                <c:pt idx="5">
                  <c:v>8.300000000000007</c:v>
                </c:pt>
                <c:pt idx="6">
                  <c:v>2.74626865671642</c:v>
                </c:pt>
                <c:pt idx="7">
                  <c:v>2.601626016260163</c:v>
                </c:pt>
                <c:pt idx="8">
                  <c:v>2.499999999999999</c:v>
                </c:pt>
                <c:pt idx="9">
                  <c:v>3.739999999999997</c:v>
                </c:pt>
                <c:pt idx="10">
                  <c:v>1.24908424908425</c:v>
                </c:pt>
                <c:pt idx="11">
                  <c:v>1.261224489795918</c:v>
                </c:pt>
                <c:pt idx="12">
                  <c:v>1.732484076433122</c:v>
                </c:pt>
                <c:pt idx="13">
                  <c:v>2.471264367816092</c:v>
                </c:pt>
                <c:pt idx="14">
                  <c:v>1.746874999999999</c:v>
                </c:pt>
                <c:pt idx="15">
                  <c:v>1.61328125</c:v>
                </c:pt>
                <c:pt idx="16">
                  <c:v>2.022222222222223</c:v>
                </c:pt>
                <c:pt idx="17">
                  <c:v>4.553846153846154</c:v>
                </c:pt>
                <c:pt idx="18">
                  <c:v>6.150537634408606</c:v>
                </c:pt>
                <c:pt idx="19">
                  <c:v>3.862275449101796</c:v>
                </c:pt>
                <c:pt idx="20">
                  <c:v>2.186956521739128</c:v>
                </c:pt>
                <c:pt idx="21">
                  <c:v>2.024734982332156</c:v>
                </c:pt>
                <c:pt idx="22">
                  <c:v>1.361111111111111</c:v>
                </c:pt>
                <c:pt idx="23">
                  <c:v>2.244791666666665</c:v>
                </c:pt>
                <c:pt idx="24">
                  <c:v>2.689473684210526</c:v>
                </c:pt>
                <c:pt idx="25">
                  <c:v>1.655172413793103</c:v>
                </c:pt>
                <c:pt idx="26">
                  <c:v>1.251748251748251</c:v>
                </c:pt>
                <c:pt idx="27">
                  <c:v>1.734782608695654</c:v>
                </c:pt>
                <c:pt idx="28">
                  <c:v>2.448051948051948</c:v>
                </c:pt>
                <c:pt idx="29">
                  <c:v>1.772727272727272</c:v>
                </c:pt>
                <c:pt idx="30">
                  <c:v>1.65531914893617</c:v>
                </c:pt>
                <c:pt idx="31">
                  <c:v>1.603686635944701</c:v>
                </c:pt>
                <c:pt idx="32">
                  <c:v>1.740196078431371</c:v>
                </c:pt>
                <c:pt idx="33">
                  <c:v>1.651041666666665</c:v>
                </c:pt>
                <c:pt idx="34">
                  <c:v>2.751937984496125</c:v>
                </c:pt>
                <c:pt idx="35">
                  <c:v>1.848314606741572</c:v>
                </c:pt>
                <c:pt idx="36">
                  <c:v>2.012578616352202</c:v>
                </c:pt>
                <c:pt idx="37">
                  <c:v>1.80794701986755</c:v>
                </c:pt>
                <c:pt idx="38">
                  <c:v>0.875968992248062</c:v>
                </c:pt>
                <c:pt idx="39">
                  <c:v>1.073298429319372</c:v>
                </c:pt>
                <c:pt idx="40">
                  <c:v>1.032374100719425</c:v>
                </c:pt>
                <c:pt idx="41">
                  <c:v>1.279151943462897</c:v>
                </c:pt>
                <c:pt idx="42">
                  <c:v>1.242424242424243</c:v>
                </c:pt>
                <c:pt idx="43">
                  <c:v>1.611353711790393</c:v>
                </c:pt>
                <c:pt idx="44">
                  <c:v>2.02777777777778</c:v>
                </c:pt>
                <c:pt idx="45">
                  <c:v>2.241758241758241</c:v>
                </c:pt>
                <c:pt idx="46">
                  <c:v>2.632911392405063</c:v>
                </c:pt>
                <c:pt idx="47">
                  <c:v>2.163366336633663</c:v>
                </c:pt>
                <c:pt idx="48">
                  <c:v>1.077051926298157</c:v>
                </c:pt>
                <c:pt idx="49">
                  <c:v>1.809128630705394</c:v>
                </c:pt>
                <c:pt idx="50">
                  <c:v>1.884057971014493</c:v>
                </c:pt>
                <c:pt idx="51">
                  <c:v>1.914012738853503</c:v>
                </c:pt>
                <c:pt idx="52">
                  <c:v>2.049645390070922</c:v>
                </c:pt>
                <c:pt idx="53">
                  <c:v>1.968253968253968</c:v>
                </c:pt>
              </c:numCache>
            </c:numRef>
          </c:val>
        </c:ser>
        <c:dLbls>
          <c:showLegendKey val="0"/>
          <c:showVal val="0"/>
          <c:showCatName val="0"/>
          <c:showSerName val="0"/>
          <c:showPercent val="0"/>
          <c:showBubbleSize val="0"/>
        </c:dLbls>
        <c:gapWidth val="150"/>
        <c:overlap val="100"/>
        <c:axId val="218796576"/>
        <c:axId val="218670464"/>
      </c:barChart>
      <c:lineChart>
        <c:grouping val="standard"/>
        <c:varyColors val="0"/>
        <c:ser>
          <c:idx val="3"/>
          <c:order val="0"/>
          <c:tx>
            <c:strRef>
              <c:f>baayields!$D$1</c:f>
              <c:strCache>
                <c:ptCount val="1"/>
                <c:pt idx="0">
                  <c:v>Baa - T.Bond Rate</c:v>
                </c:pt>
              </c:strCache>
            </c:strRef>
          </c:tx>
          <c:spPr>
            <a:ln w="25400">
              <a:solidFill>
                <a:srgbClr val="000000"/>
              </a:solidFill>
              <a:prstDash val="solid"/>
            </a:ln>
          </c:spPr>
          <c:marker>
            <c:symbol val="x"/>
            <c:size val="7"/>
            <c:spPr>
              <a:noFill/>
              <a:ln>
                <a:solidFill>
                  <a:srgbClr val="000000"/>
                </a:solidFill>
                <a:prstDash val="solid"/>
              </a:ln>
              <a:effectLst>
                <a:outerShdw dist="35921" dir="2700000" algn="br">
                  <a:srgbClr val="000000"/>
                </a:outerShdw>
              </a:effectLst>
            </c:spPr>
          </c:marker>
          <c:cat>
            <c:numRef>
              <c:f>baayields!$A$2:$A$55</c:f>
              <c:numCache>
                <c:formatCode>General</c:formatCode>
                <c:ptCount val="54"/>
                <c:pt idx="0">
                  <c:v>1960.0</c:v>
                </c:pt>
                <c:pt idx="1">
                  <c:v>1961.0</c:v>
                </c:pt>
                <c:pt idx="2">
                  <c:v>1962.0</c:v>
                </c:pt>
                <c:pt idx="3">
                  <c:v>1963.0</c:v>
                </c:pt>
                <c:pt idx="4">
                  <c:v>1964.0</c:v>
                </c:pt>
                <c:pt idx="5">
                  <c:v>1965.0</c:v>
                </c:pt>
                <c:pt idx="6">
                  <c:v>1966.0</c:v>
                </c:pt>
                <c:pt idx="7">
                  <c:v>1967.0</c:v>
                </c:pt>
                <c:pt idx="8">
                  <c:v>1968.0</c:v>
                </c:pt>
                <c:pt idx="9">
                  <c:v>1969.0</c:v>
                </c:pt>
                <c:pt idx="10">
                  <c:v>1970.0</c:v>
                </c:pt>
                <c:pt idx="11">
                  <c:v>1971.0</c:v>
                </c:pt>
                <c:pt idx="12">
                  <c:v>1972.0</c:v>
                </c:pt>
                <c:pt idx="13">
                  <c:v>1973.0</c:v>
                </c:pt>
                <c:pt idx="14">
                  <c:v>1974.0</c:v>
                </c:pt>
                <c:pt idx="15">
                  <c:v>1975.0</c:v>
                </c:pt>
                <c:pt idx="16">
                  <c:v>1976.0</c:v>
                </c:pt>
                <c:pt idx="17">
                  <c:v>1977.0</c:v>
                </c:pt>
                <c:pt idx="18">
                  <c:v>1978.0</c:v>
                </c:pt>
                <c:pt idx="19">
                  <c:v>1979.0</c:v>
                </c:pt>
                <c:pt idx="20">
                  <c:v>1980.0</c:v>
                </c:pt>
                <c:pt idx="21">
                  <c:v>1981.0</c:v>
                </c:pt>
                <c:pt idx="22">
                  <c:v>1982.0</c:v>
                </c:pt>
                <c:pt idx="23">
                  <c:v>1983.0</c:v>
                </c:pt>
                <c:pt idx="24">
                  <c:v>1984.0</c:v>
                </c:pt>
                <c:pt idx="25">
                  <c:v>1985.0</c:v>
                </c:pt>
                <c:pt idx="26">
                  <c:v>1986.0</c:v>
                </c:pt>
                <c:pt idx="27">
                  <c:v>1987.0</c:v>
                </c:pt>
                <c:pt idx="28">
                  <c:v>1988.0</c:v>
                </c:pt>
                <c:pt idx="29">
                  <c:v>1989.0</c:v>
                </c:pt>
                <c:pt idx="30">
                  <c:v>1990.0</c:v>
                </c:pt>
                <c:pt idx="31">
                  <c:v>1991.0</c:v>
                </c:pt>
                <c:pt idx="32">
                  <c:v>1992.0</c:v>
                </c:pt>
                <c:pt idx="33">
                  <c:v>1993.0</c:v>
                </c:pt>
                <c:pt idx="34">
                  <c:v>1994.0</c:v>
                </c:pt>
                <c:pt idx="35">
                  <c:v>1995.0</c:v>
                </c:pt>
                <c:pt idx="36">
                  <c:v>1996.0</c:v>
                </c:pt>
                <c:pt idx="37">
                  <c:v>1997.0</c:v>
                </c:pt>
                <c:pt idx="38">
                  <c:v>1998.0</c:v>
                </c:pt>
                <c:pt idx="39">
                  <c:v>1999.0</c:v>
                </c:pt>
                <c:pt idx="40">
                  <c:v>2000.0</c:v>
                </c:pt>
                <c:pt idx="41">
                  <c:v>2001.0</c:v>
                </c:pt>
                <c:pt idx="42">
                  <c:v>2002.0</c:v>
                </c:pt>
                <c:pt idx="43">
                  <c:v>2003.0</c:v>
                </c:pt>
                <c:pt idx="44">
                  <c:v>2004.0</c:v>
                </c:pt>
                <c:pt idx="45">
                  <c:v>2005.0</c:v>
                </c:pt>
                <c:pt idx="46">
                  <c:v>2006.0</c:v>
                </c:pt>
                <c:pt idx="47">
                  <c:v>2007.0</c:v>
                </c:pt>
                <c:pt idx="48">
                  <c:v>2008.0</c:v>
                </c:pt>
                <c:pt idx="49">
                  <c:v>2009.0</c:v>
                </c:pt>
                <c:pt idx="50">
                  <c:v>2010.0</c:v>
                </c:pt>
                <c:pt idx="51">
                  <c:v>2011.0</c:v>
                </c:pt>
                <c:pt idx="52">
                  <c:v>2012.0</c:v>
                </c:pt>
              </c:numCache>
            </c:numRef>
          </c:cat>
          <c:val>
            <c:numRef>
              <c:f>baayields!$D$2:$D$55</c:f>
              <c:numCache>
                <c:formatCode>0.00%</c:formatCode>
                <c:ptCount val="54"/>
                <c:pt idx="0">
                  <c:v>0.0126</c:v>
                </c:pt>
                <c:pt idx="1">
                  <c:v>0.0104</c:v>
                </c:pt>
                <c:pt idx="2">
                  <c:v>0.0106</c:v>
                </c:pt>
                <c:pt idx="3">
                  <c:v>0.0072</c:v>
                </c:pt>
                <c:pt idx="4">
                  <c:v>0.0063</c:v>
                </c:pt>
                <c:pt idx="5">
                  <c:v>0.004</c:v>
                </c:pt>
                <c:pt idx="6">
                  <c:v>0.0134</c:v>
                </c:pt>
                <c:pt idx="7">
                  <c:v>0.0123</c:v>
                </c:pt>
                <c:pt idx="8">
                  <c:v>0.012</c:v>
                </c:pt>
                <c:pt idx="9">
                  <c:v>0.01</c:v>
                </c:pt>
                <c:pt idx="10">
                  <c:v>0.0273</c:v>
                </c:pt>
                <c:pt idx="11">
                  <c:v>0.0245</c:v>
                </c:pt>
                <c:pt idx="12">
                  <c:v>0.0157</c:v>
                </c:pt>
                <c:pt idx="13">
                  <c:v>0.0174</c:v>
                </c:pt>
                <c:pt idx="14">
                  <c:v>0.032</c:v>
                </c:pt>
                <c:pt idx="15">
                  <c:v>0.0256</c:v>
                </c:pt>
                <c:pt idx="16">
                  <c:v>0.0225</c:v>
                </c:pt>
                <c:pt idx="17">
                  <c:v>0.013</c:v>
                </c:pt>
                <c:pt idx="18">
                  <c:v>0.00929999999999999</c:v>
                </c:pt>
                <c:pt idx="19">
                  <c:v>0.0167</c:v>
                </c:pt>
                <c:pt idx="20">
                  <c:v>0.023</c:v>
                </c:pt>
                <c:pt idx="21">
                  <c:v>0.0283</c:v>
                </c:pt>
                <c:pt idx="22">
                  <c:v>0.036</c:v>
                </c:pt>
                <c:pt idx="23">
                  <c:v>0.0192</c:v>
                </c:pt>
                <c:pt idx="24">
                  <c:v>0.019</c:v>
                </c:pt>
                <c:pt idx="25">
                  <c:v>0.0232</c:v>
                </c:pt>
                <c:pt idx="26">
                  <c:v>0.0286</c:v>
                </c:pt>
                <c:pt idx="27">
                  <c:v>0.023</c:v>
                </c:pt>
                <c:pt idx="28">
                  <c:v>0.0154</c:v>
                </c:pt>
                <c:pt idx="29">
                  <c:v>0.0198</c:v>
                </c:pt>
                <c:pt idx="30">
                  <c:v>0.0235</c:v>
                </c:pt>
                <c:pt idx="31">
                  <c:v>0.0217</c:v>
                </c:pt>
                <c:pt idx="32">
                  <c:v>0.0204</c:v>
                </c:pt>
                <c:pt idx="33">
                  <c:v>0.0192</c:v>
                </c:pt>
                <c:pt idx="34">
                  <c:v>0.0129</c:v>
                </c:pt>
                <c:pt idx="35">
                  <c:v>0.0178</c:v>
                </c:pt>
                <c:pt idx="36">
                  <c:v>0.0159</c:v>
                </c:pt>
                <c:pt idx="37">
                  <c:v>0.0151</c:v>
                </c:pt>
                <c:pt idx="38">
                  <c:v>0.0258</c:v>
                </c:pt>
                <c:pt idx="39">
                  <c:v>0.0191</c:v>
                </c:pt>
                <c:pt idx="40">
                  <c:v>0.0278</c:v>
                </c:pt>
                <c:pt idx="41">
                  <c:v>0.0283</c:v>
                </c:pt>
                <c:pt idx="42">
                  <c:v>0.033</c:v>
                </c:pt>
                <c:pt idx="43">
                  <c:v>0.0229</c:v>
                </c:pt>
                <c:pt idx="44">
                  <c:v>0.018</c:v>
                </c:pt>
                <c:pt idx="45">
                  <c:v>0.0182</c:v>
                </c:pt>
                <c:pt idx="46">
                  <c:v>0.0158</c:v>
                </c:pt>
                <c:pt idx="47">
                  <c:v>0.0202</c:v>
                </c:pt>
                <c:pt idx="48">
                  <c:v>0.0597</c:v>
                </c:pt>
                <c:pt idx="49">
                  <c:v>0.0241</c:v>
                </c:pt>
                <c:pt idx="50">
                  <c:v>0.0276</c:v>
                </c:pt>
                <c:pt idx="51">
                  <c:v>0.0314</c:v>
                </c:pt>
                <c:pt idx="52">
                  <c:v>0.0282</c:v>
                </c:pt>
                <c:pt idx="53">
                  <c:v>0.0252</c:v>
                </c:pt>
              </c:numCache>
            </c:numRef>
          </c:val>
          <c:smooth val="0"/>
        </c:ser>
        <c:ser>
          <c:idx val="6"/>
          <c:order val="1"/>
          <c:tx>
            <c:strRef>
              <c:f>baayields!$G$1</c:f>
              <c:strCache>
                <c:ptCount val="1"/>
                <c:pt idx="0">
                  <c:v>ERP</c:v>
                </c:pt>
              </c:strCache>
            </c:strRef>
          </c:tx>
          <c:spPr>
            <a:ln w="25400">
              <a:solidFill>
                <a:srgbClr val="008080"/>
              </a:solidFill>
              <a:prstDash val="solid"/>
            </a:ln>
          </c:spPr>
          <c:marker>
            <c:symbol val="plus"/>
            <c:size val="7"/>
            <c:spPr>
              <a:noFill/>
              <a:ln>
                <a:solidFill>
                  <a:srgbClr val="008080"/>
                </a:solidFill>
                <a:prstDash val="solid"/>
              </a:ln>
              <a:effectLst>
                <a:outerShdw dist="35921" dir="2700000" algn="br">
                  <a:srgbClr val="000000"/>
                </a:outerShdw>
              </a:effectLst>
            </c:spPr>
          </c:marker>
          <c:cat>
            <c:numRef>
              <c:f>baayields!$A$2:$A$55</c:f>
              <c:numCache>
                <c:formatCode>General</c:formatCode>
                <c:ptCount val="54"/>
                <c:pt idx="0">
                  <c:v>1960.0</c:v>
                </c:pt>
                <c:pt idx="1">
                  <c:v>1961.0</c:v>
                </c:pt>
                <c:pt idx="2">
                  <c:v>1962.0</c:v>
                </c:pt>
                <c:pt idx="3">
                  <c:v>1963.0</c:v>
                </c:pt>
                <c:pt idx="4">
                  <c:v>1964.0</c:v>
                </c:pt>
                <c:pt idx="5">
                  <c:v>1965.0</c:v>
                </c:pt>
                <c:pt idx="6">
                  <c:v>1966.0</c:v>
                </c:pt>
                <c:pt idx="7">
                  <c:v>1967.0</c:v>
                </c:pt>
                <c:pt idx="8">
                  <c:v>1968.0</c:v>
                </c:pt>
                <c:pt idx="9">
                  <c:v>1969.0</c:v>
                </c:pt>
                <c:pt idx="10">
                  <c:v>1970.0</c:v>
                </c:pt>
                <c:pt idx="11">
                  <c:v>1971.0</c:v>
                </c:pt>
                <c:pt idx="12">
                  <c:v>1972.0</c:v>
                </c:pt>
                <c:pt idx="13">
                  <c:v>1973.0</c:v>
                </c:pt>
                <c:pt idx="14">
                  <c:v>1974.0</c:v>
                </c:pt>
                <c:pt idx="15">
                  <c:v>1975.0</c:v>
                </c:pt>
                <c:pt idx="16">
                  <c:v>1976.0</c:v>
                </c:pt>
                <c:pt idx="17">
                  <c:v>1977.0</c:v>
                </c:pt>
                <c:pt idx="18">
                  <c:v>1978.0</c:v>
                </c:pt>
                <c:pt idx="19">
                  <c:v>1979.0</c:v>
                </c:pt>
                <c:pt idx="20">
                  <c:v>1980.0</c:v>
                </c:pt>
                <c:pt idx="21">
                  <c:v>1981.0</c:v>
                </c:pt>
                <c:pt idx="22">
                  <c:v>1982.0</c:v>
                </c:pt>
                <c:pt idx="23">
                  <c:v>1983.0</c:v>
                </c:pt>
                <c:pt idx="24">
                  <c:v>1984.0</c:v>
                </c:pt>
                <c:pt idx="25">
                  <c:v>1985.0</c:v>
                </c:pt>
                <c:pt idx="26">
                  <c:v>1986.0</c:v>
                </c:pt>
                <c:pt idx="27">
                  <c:v>1987.0</c:v>
                </c:pt>
                <c:pt idx="28">
                  <c:v>1988.0</c:v>
                </c:pt>
                <c:pt idx="29">
                  <c:v>1989.0</c:v>
                </c:pt>
                <c:pt idx="30">
                  <c:v>1990.0</c:v>
                </c:pt>
                <c:pt idx="31">
                  <c:v>1991.0</c:v>
                </c:pt>
                <c:pt idx="32">
                  <c:v>1992.0</c:v>
                </c:pt>
                <c:pt idx="33">
                  <c:v>1993.0</c:v>
                </c:pt>
                <c:pt idx="34">
                  <c:v>1994.0</c:v>
                </c:pt>
                <c:pt idx="35">
                  <c:v>1995.0</c:v>
                </c:pt>
                <c:pt idx="36">
                  <c:v>1996.0</c:v>
                </c:pt>
                <c:pt idx="37">
                  <c:v>1997.0</c:v>
                </c:pt>
                <c:pt idx="38">
                  <c:v>1998.0</c:v>
                </c:pt>
                <c:pt idx="39">
                  <c:v>1999.0</c:v>
                </c:pt>
                <c:pt idx="40">
                  <c:v>2000.0</c:v>
                </c:pt>
                <c:pt idx="41">
                  <c:v>2001.0</c:v>
                </c:pt>
                <c:pt idx="42">
                  <c:v>2002.0</c:v>
                </c:pt>
                <c:pt idx="43">
                  <c:v>2003.0</c:v>
                </c:pt>
                <c:pt idx="44">
                  <c:v>2004.0</c:v>
                </c:pt>
                <c:pt idx="45">
                  <c:v>2005.0</c:v>
                </c:pt>
                <c:pt idx="46">
                  <c:v>2006.0</c:v>
                </c:pt>
                <c:pt idx="47">
                  <c:v>2007.0</c:v>
                </c:pt>
                <c:pt idx="48">
                  <c:v>2008.0</c:v>
                </c:pt>
                <c:pt idx="49">
                  <c:v>2009.0</c:v>
                </c:pt>
                <c:pt idx="50">
                  <c:v>2010.0</c:v>
                </c:pt>
                <c:pt idx="51">
                  <c:v>2011.0</c:v>
                </c:pt>
                <c:pt idx="52">
                  <c:v>2012.0</c:v>
                </c:pt>
              </c:numCache>
            </c:numRef>
          </c:cat>
          <c:val>
            <c:numRef>
              <c:f>baayields!$G$2:$G$55</c:f>
              <c:numCache>
                <c:formatCode>0.00%</c:formatCode>
                <c:ptCount val="54"/>
                <c:pt idx="0">
                  <c:v>0.0301</c:v>
                </c:pt>
                <c:pt idx="1">
                  <c:v>0.0292</c:v>
                </c:pt>
                <c:pt idx="2">
                  <c:v>0.0356</c:v>
                </c:pt>
                <c:pt idx="3">
                  <c:v>0.0338</c:v>
                </c:pt>
                <c:pt idx="4">
                  <c:v>0.0331</c:v>
                </c:pt>
                <c:pt idx="5">
                  <c:v>0.0332</c:v>
                </c:pt>
                <c:pt idx="6">
                  <c:v>0.0368</c:v>
                </c:pt>
                <c:pt idx="7">
                  <c:v>0.032</c:v>
                </c:pt>
                <c:pt idx="8">
                  <c:v>0.03</c:v>
                </c:pt>
                <c:pt idx="9">
                  <c:v>0.0374</c:v>
                </c:pt>
                <c:pt idx="10">
                  <c:v>0.0341</c:v>
                </c:pt>
                <c:pt idx="11">
                  <c:v>0.0309</c:v>
                </c:pt>
                <c:pt idx="12">
                  <c:v>0.0272</c:v>
                </c:pt>
                <c:pt idx="13">
                  <c:v>0.043</c:v>
                </c:pt>
                <c:pt idx="14">
                  <c:v>0.0559</c:v>
                </c:pt>
                <c:pt idx="15">
                  <c:v>0.0413</c:v>
                </c:pt>
                <c:pt idx="16">
                  <c:v>0.0455</c:v>
                </c:pt>
                <c:pt idx="17">
                  <c:v>0.0592</c:v>
                </c:pt>
                <c:pt idx="18">
                  <c:v>0.0572</c:v>
                </c:pt>
                <c:pt idx="19">
                  <c:v>0.0645</c:v>
                </c:pt>
                <c:pt idx="20">
                  <c:v>0.0503</c:v>
                </c:pt>
                <c:pt idx="21">
                  <c:v>0.0573</c:v>
                </c:pt>
                <c:pt idx="22">
                  <c:v>0.049</c:v>
                </c:pt>
                <c:pt idx="23">
                  <c:v>0.0431</c:v>
                </c:pt>
                <c:pt idx="24">
                  <c:v>0.0511</c:v>
                </c:pt>
                <c:pt idx="25">
                  <c:v>0.0384</c:v>
                </c:pt>
                <c:pt idx="26">
                  <c:v>0.0358</c:v>
                </c:pt>
                <c:pt idx="27">
                  <c:v>0.0399</c:v>
                </c:pt>
                <c:pt idx="28">
                  <c:v>0.0377</c:v>
                </c:pt>
                <c:pt idx="29">
                  <c:v>0.0351</c:v>
                </c:pt>
                <c:pt idx="30">
                  <c:v>0.0389</c:v>
                </c:pt>
                <c:pt idx="31">
                  <c:v>0.0348</c:v>
                </c:pt>
                <c:pt idx="32">
                  <c:v>0.0355</c:v>
                </c:pt>
                <c:pt idx="33">
                  <c:v>0.0317</c:v>
                </c:pt>
                <c:pt idx="34">
                  <c:v>0.0355</c:v>
                </c:pt>
                <c:pt idx="35">
                  <c:v>0.0329</c:v>
                </c:pt>
                <c:pt idx="36">
                  <c:v>0.032</c:v>
                </c:pt>
                <c:pt idx="37">
                  <c:v>0.0273</c:v>
                </c:pt>
                <c:pt idx="38">
                  <c:v>0.0226</c:v>
                </c:pt>
                <c:pt idx="39">
                  <c:v>0.0205</c:v>
                </c:pt>
                <c:pt idx="40">
                  <c:v>0.0287</c:v>
                </c:pt>
                <c:pt idx="41">
                  <c:v>0.0362</c:v>
                </c:pt>
                <c:pt idx="42">
                  <c:v>0.041</c:v>
                </c:pt>
                <c:pt idx="43">
                  <c:v>0.0369</c:v>
                </c:pt>
                <c:pt idx="44">
                  <c:v>0.0365</c:v>
                </c:pt>
                <c:pt idx="45">
                  <c:v>0.0408</c:v>
                </c:pt>
                <c:pt idx="46">
                  <c:v>0.0416</c:v>
                </c:pt>
                <c:pt idx="47">
                  <c:v>0.0437</c:v>
                </c:pt>
                <c:pt idx="48">
                  <c:v>0.0643</c:v>
                </c:pt>
                <c:pt idx="49">
                  <c:v>0.0436</c:v>
                </c:pt>
                <c:pt idx="50">
                  <c:v>0.052</c:v>
                </c:pt>
                <c:pt idx="51">
                  <c:v>0.0601</c:v>
                </c:pt>
                <c:pt idx="52">
                  <c:v>0.0578</c:v>
                </c:pt>
                <c:pt idx="53">
                  <c:v>0.0496</c:v>
                </c:pt>
              </c:numCache>
            </c:numRef>
          </c:val>
          <c:smooth val="0"/>
        </c:ser>
        <c:dLbls>
          <c:showLegendKey val="0"/>
          <c:showVal val="0"/>
          <c:showCatName val="0"/>
          <c:showSerName val="0"/>
          <c:showPercent val="0"/>
          <c:showBubbleSize val="0"/>
        </c:dLbls>
        <c:marker val="1"/>
        <c:smooth val="0"/>
        <c:axId val="218791312"/>
        <c:axId val="218793184"/>
      </c:lineChart>
      <c:catAx>
        <c:axId val="218791312"/>
        <c:scaling>
          <c:orientation val="minMax"/>
        </c:scaling>
        <c:delete val="0"/>
        <c:axPos val="b"/>
        <c:numFmt formatCode="General" sourceLinked="1"/>
        <c:majorTickMark val="out"/>
        <c:minorTickMark val="none"/>
        <c:tickLblPos val="nextTo"/>
        <c:spPr>
          <a:ln w="3175">
            <a:solidFill>
              <a:srgbClr val="000000"/>
            </a:solidFill>
            <a:prstDash val="solid"/>
          </a:ln>
        </c:spPr>
        <c:txPr>
          <a:bodyPr rot="-2700000" vert="horz"/>
          <a:lstStyle/>
          <a:p>
            <a:pPr>
              <a:defRPr sz="1000" b="0" i="0" u="none" strike="noStrike" baseline="0">
                <a:solidFill>
                  <a:srgbClr val="000000"/>
                </a:solidFill>
                <a:latin typeface="Verdana"/>
                <a:ea typeface="Verdana"/>
                <a:cs typeface="Verdana"/>
              </a:defRPr>
            </a:pPr>
            <a:endParaRPr lang="en-US"/>
          </a:p>
        </c:txPr>
        <c:crossAx val="218793184"/>
        <c:crosses val="autoZero"/>
        <c:auto val="1"/>
        <c:lblAlgn val="ctr"/>
        <c:lblOffset val="100"/>
        <c:tickLblSkip val="2"/>
        <c:tickMarkSkip val="1"/>
        <c:noMultiLvlLbl val="0"/>
      </c:catAx>
      <c:valAx>
        <c:axId val="218793184"/>
        <c:scaling>
          <c:orientation val="minMax"/>
        </c:scaling>
        <c:delete val="0"/>
        <c:axPos val="l"/>
        <c:majorGridlines>
          <c:spPr>
            <a:ln w="3175">
              <a:solidFill>
                <a:srgbClr val="000000"/>
              </a:solidFill>
              <a:prstDash val="solid"/>
            </a:ln>
          </c:spPr>
        </c:majorGridlines>
        <c:title>
          <c:tx>
            <c:rich>
              <a:bodyPr/>
              <a:lstStyle/>
              <a:p>
                <a:pPr>
                  <a:defRPr sz="1000" b="1" i="0" u="none" strike="noStrike" baseline="0">
                    <a:solidFill>
                      <a:srgbClr val="000000"/>
                    </a:solidFill>
                    <a:latin typeface="Verdana"/>
                    <a:ea typeface="Verdana"/>
                    <a:cs typeface="Verdana"/>
                  </a:defRPr>
                </a:pPr>
                <a:r>
                  <a:rPr lang="en-US"/>
                  <a:t>Premium (Spread)</a:t>
                </a:r>
              </a:p>
            </c:rich>
          </c:tx>
          <c:layout>
            <c:manualLayout>
              <c:xMode val="edge"/>
              <c:yMode val="edge"/>
              <c:x val="0.0133333722750532"/>
              <c:y val="0.374727847883643"/>
            </c:manualLayout>
          </c:layout>
          <c:overlay val="0"/>
          <c:spPr>
            <a:noFill/>
            <a:ln w="25400">
              <a:noFill/>
            </a:ln>
          </c:spPr>
        </c:title>
        <c:numFmt formatCode="0.00%" sourceLinked="1"/>
        <c:majorTickMark val="out"/>
        <c:minorTickMark val="none"/>
        <c:tickLblPos val="nextTo"/>
        <c:spPr>
          <a:ln w="3175">
            <a:solidFill>
              <a:srgbClr val="000000"/>
            </a:solidFill>
            <a:prstDash val="solid"/>
          </a:ln>
        </c:spPr>
        <c:txPr>
          <a:bodyPr rot="0" vert="horz"/>
          <a:lstStyle/>
          <a:p>
            <a:pPr>
              <a:defRPr sz="1000" b="0" i="0" u="none" strike="noStrike" baseline="0">
                <a:solidFill>
                  <a:srgbClr val="000000"/>
                </a:solidFill>
                <a:latin typeface="Verdana"/>
                <a:ea typeface="Verdana"/>
                <a:cs typeface="Verdana"/>
              </a:defRPr>
            </a:pPr>
            <a:endParaRPr lang="en-US"/>
          </a:p>
        </c:txPr>
        <c:crossAx val="218791312"/>
        <c:crosses val="autoZero"/>
        <c:crossBetween val="between"/>
      </c:valAx>
      <c:catAx>
        <c:axId val="218796576"/>
        <c:scaling>
          <c:orientation val="minMax"/>
        </c:scaling>
        <c:delete val="1"/>
        <c:axPos val="b"/>
        <c:numFmt formatCode="General" sourceLinked="1"/>
        <c:majorTickMark val="out"/>
        <c:minorTickMark val="none"/>
        <c:tickLblPos val="nextTo"/>
        <c:crossAx val="218670464"/>
        <c:crosses val="autoZero"/>
        <c:auto val="1"/>
        <c:lblAlgn val="ctr"/>
        <c:lblOffset val="100"/>
        <c:noMultiLvlLbl val="0"/>
      </c:catAx>
      <c:valAx>
        <c:axId val="218670464"/>
        <c:scaling>
          <c:orientation val="minMax"/>
        </c:scaling>
        <c:delete val="0"/>
        <c:axPos val="r"/>
        <c:title>
          <c:tx>
            <c:rich>
              <a:bodyPr/>
              <a:lstStyle/>
              <a:p>
                <a:pPr>
                  <a:defRPr sz="1000" b="0" i="0" u="none" strike="noStrike" baseline="0">
                    <a:solidFill>
                      <a:srgbClr val="000000"/>
                    </a:solidFill>
                    <a:latin typeface="Verdana"/>
                    <a:ea typeface="Verdana"/>
                    <a:cs typeface="Verdana"/>
                  </a:defRPr>
                </a:pPr>
                <a:r>
                  <a:rPr lang="en-US"/>
                  <a:t>ERP / Baa Spread</a:t>
                </a:r>
              </a:p>
            </c:rich>
          </c:tx>
          <c:overlay val="0"/>
          <c:spPr>
            <a:noFill/>
            <a:ln w="25400">
              <a:noFill/>
            </a:ln>
          </c:spPr>
        </c:title>
        <c:numFmt formatCode="0.00" sourceLinked="1"/>
        <c:majorTickMark val="out"/>
        <c:minorTickMark val="none"/>
        <c:tickLblPos val="nextTo"/>
        <c:spPr>
          <a:ln w="3175">
            <a:solidFill>
              <a:srgbClr val="808080"/>
            </a:solidFill>
            <a:prstDash val="solid"/>
          </a:ln>
        </c:spPr>
        <c:txPr>
          <a:bodyPr rot="0" vert="horz"/>
          <a:lstStyle/>
          <a:p>
            <a:pPr>
              <a:defRPr sz="1000" b="0" i="0" u="none" strike="noStrike" baseline="0">
                <a:solidFill>
                  <a:srgbClr val="000000"/>
                </a:solidFill>
                <a:latin typeface="Verdana"/>
                <a:ea typeface="Verdana"/>
                <a:cs typeface="Verdana"/>
              </a:defRPr>
            </a:pPr>
            <a:endParaRPr lang="en-US"/>
          </a:p>
        </c:txPr>
        <c:crossAx val="218796576"/>
        <c:crosses val="max"/>
        <c:crossBetween val="between"/>
      </c:valAx>
      <c:spPr>
        <a:noFill/>
        <a:ln w="12700">
          <a:solidFill>
            <a:srgbClr val="808080"/>
          </a:solidFill>
          <a:prstDash val="solid"/>
        </a:ln>
      </c:spPr>
    </c:plotArea>
    <c:legend>
      <c:legendPos val="b"/>
      <c:layout>
        <c:manualLayout>
          <c:xMode val="edge"/>
          <c:yMode val="edge"/>
          <c:x val="0.413333372275053"/>
          <c:y val="0.962962899288244"/>
          <c:w val="0.441709268908152"/>
          <c:h val="0.037037100711756"/>
        </c:manualLayout>
      </c:layout>
      <c:overlay val="0"/>
      <c:spPr>
        <a:solidFill>
          <a:srgbClr val="FFFFFF"/>
        </a:solidFill>
        <a:ln w="25400">
          <a:noFill/>
        </a:ln>
      </c:spPr>
      <c:txPr>
        <a:bodyPr/>
        <a:lstStyle/>
        <a:p>
          <a:pPr>
            <a:defRPr sz="845" b="0" i="0" u="none" strike="noStrike" baseline="0">
              <a:solidFill>
                <a:srgbClr val="000000"/>
              </a:solidFill>
              <a:latin typeface="Verdana"/>
              <a:ea typeface="Verdana"/>
              <a:cs typeface="Verdana"/>
            </a:defRPr>
          </a:pPr>
          <a:endParaRPr lang="en-US"/>
        </a:p>
      </c:txPr>
    </c:legend>
    <c:plotVisOnly val="1"/>
    <c:dispBlanksAs val="gap"/>
    <c:showDLblsOverMax val="0"/>
  </c:chart>
  <c:spPr>
    <a:noFill/>
    <a:ln w="9525">
      <a:noFill/>
    </a:ln>
  </c:spPr>
  <c:txPr>
    <a:bodyPr/>
    <a:lstStyle/>
    <a:p>
      <a:pPr>
        <a:defRPr sz="1000" b="0" i="0" u="none" strike="noStrike" baseline="0">
          <a:solidFill>
            <a:srgbClr val="000000"/>
          </a:solidFill>
          <a:latin typeface="Verdana"/>
          <a:ea typeface="Verdana"/>
          <a:cs typeface="Verdana"/>
        </a:defRPr>
      </a:pPr>
      <a:endParaRPr lang="en-US"/>
    </a:p>
  </c:txPr>
  <c:externalData r:id="rId2">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1"/>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400" b="0" i="1" u="none" strike="noStrike" baseline="0">
                <a:solidFill>
                  <a:srgbClr val="000000"/>
                </a:solidFill>
                <a:latin typeface="Verdana"/>
                <a:ea typeface="Verdana"/>
                <a:cs typeface="Verdana"/>
              </a:defRPr>
            </a:pPr>
            <a:r>
              <a:rPr lang="en-US"/>
              <a:t>Equity Risk Premiums  and Bond Default Spreads</a:t>
            </a:r>
          </a:p>
        </c:rich>
      </c:tx>
      <c:layout/>
      <c:overlay val="0"/>
      <c:spPr>
        <a:noFill/>
        <a:ln w="25400">
          <a:noFill/>
        </a:ln>
      </c:spPr>
    </c:title>
    <c:autoTitleDeleted val="0"/>
    <c:plotArea>
      <c:layout/>
      <c:barChart>
        <c:barDir val="col"/>
        <c:grouping val="stacked"/>
        <c:varyColors val="0"/>
        <c:ser>
          <c:idx val="0"/>
          <c:order val="2"/>
          <c:tx>
            <c:strRef>
              <c:f>baayields!$F$1</c:f>
              <c:strCache>
                <c:ptCount val="1"/>
                <c:pt idx="0">
                  <c:v>ERP/Baa Spread</c:v>
                </c:pt>
              </c:strCache>
            </c:strRef>
          </c:tx>
          <c:spPr>
            <a:solidFill>
              <a:srgbClr val="4572A7"/>
            </a:solidFill>
            <a:ln w="25400">
              <a:noFill/>
            </a:ln>
          </c:spPr>
          <c:invertIfNegative val="0"/>
          <c:cat>
            <c:numRef>
              <c:f>baayields!$A$2:$A$57</c:f>
              <c:numCache>
                <c:formatCode>General</c:formatCode>
                <c:ptCount val="56"/>
                <c:pt idx="0">
                  <c:v>1960.0</c:v>
                </c:pt>
                <c:pt idx="1">
                  <c:v>1961.0</c:v>
                </c:pt>
                <c:pt idx="2">
                  <c:v>1962.0</c:v>
                </c:pt>
                <c:pt idx="3">
                  <c:v>1963.0</c:v>
                </c:pt>
                <c:pt idx="4">
                  <c:v>1964.0</c:v>
                </c:pt>
                <c:pt idx="5">
                  <c:v>1965.0</c:v>
                </c:pt>
                <c:pt idx="6">
                  <c:v>1966.0</c:v>
                </c:pt>
                <c:pt idx="7">
                  <c:v>1967.0</c:v>
                </c:pt>
                <c:pt idx="8">
                  <c:v>1968.0</c:v>
                </c:pt>
                <c:pt idx="9">
                  <c:v>1969.0</c:v>
                </c:pt>
                <c:pt idx="10">
                  <c:v>1970.0</c:v>
                </c:pt>
                <c:pt idx="11">
                  <c:v>1971.0</c:v>
                </c:pt>
                <c:pt idx="12">
                  <c:v>1972.0</c:v>
                </c:pt>
                <c:pt idx="13">
                  <c:v>1973.0</c:v>
                </c:pt>
                <c:pt idx="14">
                  <c:v>1974.0</c:v>
                </c:pt>
                <c:pt idx="15">
                  <c:v>1975.0</c:v>
                </c:pt>
                <c:pt idx="16">
                  <c:v>1976.0</c:v>
                </c:pt>
                <c:pt idx="17">
                  <c:v>1977.0</c:v>
                </c:pt>
                <c:pt idx="18">
                  <c:v>1978.0</c:v>
                </c:pt>
                <c:pt idx="19">
                  <c:v>1979.0</c:v>
                </c:pt>
                <c:pt idx="20">
                  <c:v>1980.0</c:v>
                </c:pt>
                <c:pt idx="21">
                  <c:v>1981.0</c:v>
                </c:pt>
                <c:pt idx="22">
                  <c:v>1982.0</c:v>
                </c:pt>
                <c:pt idx="23">
                  <c:v>1983.0</c:v>
                </c:pt>
                <c:pt idx="24">
                  <c:v>1984.0</c:v>
                </c:pt>
                <c:pt idx="25">
                  <c:v>1985.0</c:v>
                </c:pt>
                <c:pt idx="26">
                  <c:v>1986.0</c:v>
                </c:pt>
                <c:pt idx="27">
                  <c:v>1987.0</c:v>
                </c:pt>
                <c:pt idx="28">
                  <c:v>1988.0</c:v>
                </c:pt>
                <c:pt idx="29">
                  <c:v>1989.0</c:v>
                </c:pt>
                <c:pt idx="30">
                  <c:v>1990.0</c:v>
                </c:pt>
                <c:pt idx="31">
                  <c:v>1991.0</c:v>
                </c:pt>
                <c:pt idx="32">
                  <c:v>1992.0</c:v>
                </c:pt>
                <c:pt idx="33">
                  <c:v>1993.0</c:v>
                </c:pt>
                <c:pt idx="34">
                  <c:v>1994.0</c:v>
                </c:pt>
                <c:pt idx="35">
                  <c:v>1995.0</c:v>
                </c:pt>
                <c:pt idx="36">
                  <c:v>1996.0</c:v>
                </c:pt>
                <c:pt idx="37">
                  <c:v>1997.0</c:v>
                </c:pt>
                <c:pt idx="38">
                  <c:v>1998.0</c:v>
                </c:pt>
                <c:pt idx="39">
                  <c:v>1999.0</c:v>
                </c:pt>
                <c:pt idx="40">
                  <c:v>2000.0</c:v>
                </c:pt>
                <c:pt idx="41">
                  <c:v>2001.0</c:v>
                </c:pt>
                <c:pt idx="42">
                  <c:v>2002.0</c:v>
                </c:pt>
                <c:pt idx="43">
                  <c:v>2003.0</c:v>
                </c:pt>
                <c:pt idx="44">
                  <c:v>2004.0</c:v>
                </c:pt>
                <c:pt idx="45">
                  <c:v>2005.0</c:v>
                </c:pt>
                <c:pt idx="46">
                  <c:v>2006.0</c:v>
                </c:pt>
                <c:pt idx="47">
                  <c:v>2007.0</c:v>
                </c:pt>
                <c:pt idx="48">
                  <c:v>2008.0</c:v>
                </c:pt>
                <c:pt idx="49">
                  <c:v>2009.0</c:v>
                </c:pt>
                <c:pt idx="50">
                  <c:v>2010.0</c:v>
                </c:pt>
                <c:pt idx="51">
                  <c:v>2011.0</c:v>
                </c:pt>
                <c:pt idx="52">
                  <c:v>2012.0</c:v>
                </c:pt>
                <c:pt idx="53">
                  <c:v>2013.0</c:v>
                </c:pt>
                <c:pt idx="54">
                  <c:v>2014.0</c:v>
                </c:pt>
                <c:pt idx="55">
                  <c:v>2015.0</c:v>
                </c:pt>
              </c:numCache>
            </c:numRef>
          </c:cat>
          <c:val>
            <c:numRef>
              <c:f>baayields!$F$2:$F$58</c:f>
              <c:numCache>
                <c:formatCode>0.00</c:formatCode>
                <c:ptCount val="57"/>
                <c:pt idx="0">
                  <c:v>2.388888888888887</c:v>
                </c:pt>
                <c:pt idx="1">
                  <c:v>2.807692307692308</c:v>
                </c:pt>
                <c:pt idx="2">
                  <c:v>3.358490566037734</c:v>
                </c:pt>
                <c:pt idx="3">
                  <c:v>4.694444444444445</c:v>
                </c:pt>
                <c:pt idx="4">
                  <c:v>5.253968253968254</c:v>
                </c:pt>
                <c:pt idx="5">
                  <c:v>8.300000000000007</c:v>
                </c:pt>
                <c:pt idx="6">
                  <c:v>2.74626865671642</c:v>
                </c:pt>
                <c:pt idx="7">
                  <c:v>2.601626016260163</c:v>
                </c:pt>
                <c:pt idx="8">
                  <c:v>2.499999999999999</c:v>
                </c:pt>
                <c:pt idx="9">
                  <c:v>3.739999999999997</c:v>
                </c:pt>
                <c:pt idx="10">
                  <c:v>1.24908424908425</c:v>
                </c:pt>
                <c:pt idx="11">
                  <c:v>1.261224489795918</c:v>
                </c:pt>
                <c:pt idx="12">
                  <c:v>1.732484076433122</c:v>
                </c:pt>
                <c:pt idx="13">
                  <c:v>2.471264367816092</c:v>
                </c:pt>
                <c:pt idx="14">
                  <c:v>1.746874999999999</c:v>
                </c:pt>
                <c:pt idx="15">
                  <c:v>1.61328125</c:v>
                </c:pt>
                <c:pt idx="16">
                  <c:v>2.022222222222223</c:v>
                </c:pt>
                <c:pt idx="17">
                  <c:v>4.553846153846154</c:v>
                </c:pt>
                <c:pt idx="18">
                  <c:v>6.150537634408606</c:v>
                </c:pt>
                <c:pt idx="19">
                  <c:v>3.862275449101796</c:v>
                </c:pt>
                <c:pt idx="20">
                  <c:v>2.186956521739128</c:v>
                </c:pt>
                <c:pt idx="21">
                  <c:v>2.024734982332156</c:v>
                </c:pt>
                <c:pt idx="22">
                  <c:v>1.361111111111111</c:v>
                </c:pt>
                <c:pt idx="23">
                  <c:v>2.244791666666665</c:v>
                </c:pt>
                <c:pt idx="24">
                  <c:v>2.689473684210526</c:v>
                </c:pt>
                <c:pt idx="25">
                  <c:v>1.655172413793103</c:v>
                </c:pt>
                <c:pt idx="26">
                  <c:v>1.251748251748251</c:v>
                </c:pt>
                <c:pt idx="27">
                  <c:v>1.734782608695654</c:v>
                </c:pt>
                <c:pt idx="28">
                  <c:v>2.448051948051948</c:v>
                </c:pt>
                <c:pt idx="29">
                  <c:v>1.772727272727272</c:v>
                </c:pt>
                <c:pt idx="30">
                  <c:v>1.65531914893617</c:v>
                </c:pt>
                <c:pt idx="31">
                  <c:v>1.603686635944701</c:v>
                </c:pt>
                <c:pt idx="32">
                  <c:v>1.740196078431371</c:v>
                </c:pt>
                <c:pt idx="33">
                  <c:v>1.651041666666665</c:v>
                </c:pt>
                <c:pt idx="34">
                  <c:v>2.751937984496125</c:v>
                </c:pt>
                <c:pt idx="35">
                  <c:v>1.848314606741572</c:v>
                </c:pt>
                <c:pt idx="36">
                  <c:v>2.012578616352202</c:v>
                </c:pt>
                <c:pt idx="37">
                  <c:v>1.80794701986755</c:v>
                </c:pt>
                <c:pt idx="38">
                  <c:v>0.875968992248062</c:v>
                </c:pt>
                <c:pt idx="39">
                  <c:v>1.073298429319372</c:v>
                </c:pt>
                <c:pt idx="40">
                  <c:v>1.032374100719425</c:v>
                </c:pt>
                <c:pt idx="41">
                  <c:v>1.279151943462897</c:v>
                </c:pt>
                <c:pt idx="42">
                  <c:v>1.242424242424243</c:v>
                </c:pt>
                <c:pt idx="43">
                  <c:v>1.611353711790393</c:v>
                </c:pt>
                <c:pt idx="44">
                  <c:v>2.02777777777778</c:v>
                </c:pt>
                <c:pt idx="45">
                  <c:v>2.241758241758241</c:v>
                </c:pt>
                <c:pt idx="46">
                  <c:v>2.632911392405063</c:v>
                </c:pt>
                <c:pt idx="47">
                  <c:v>2.163366336633663</c:v>
                </c:pt>
                <c:pt idx="48">
                  <c:v>1.077051926298157</c:v>
                </c:pt>
                <c:pt idx="49">
                  <c:v>1.809128630705394</c:v>
                </c:pt>
                <c:pt idx="50">
                  <c:v>1.884057971014493</c:v>
                </c:pt>
                <c:pt idx="51">
                  <c:v>1.914012738853503</c:v>
                </c:pt>
                <c:pt idx="52">
                  <c:v>2.049645390070922</c:v>
                </c:pt>
                <c:pt idx="53">
                  <c:v>2.119658119658116</c:v>
                </c:pt>
                <c:pt idx="54">
                  <c:v>2.293650793650794</c:v>
                </c:pt>
                <c:pt idx="55">
                  <c:v>1.894736842105263</c:v>
                </c:pt>
                <c:pt idx="56">
                  <c:v>1.909395973154362</c:v>
                </c:pt>
              </c:numCache>
            </c:numRef>
          </c:val>
        </c:ser>
        <c:dLbls>
          <c:showLegendKey val="0"/>
          <c:showVal val="0"/>
          <c:showCatName val="0"/>
          <c:showSerName val="0"/>
          <c:showPercent val="0"/>
          <c:showBubbleSize val="0"/>
        </c:dLbls>
        <c:gapWidth val="150"/>
        <c:overlap val="100"/>
        <c:axId val="197981936"/>
        <c:axId val="197983984"/>
      </c:barChart>
      <c:lineChart>
        <c:grouping val="standard"/>
        <c:varyColors val="0"/>
        <c:ser>
          <c:idx val="3"/>
          <c:order val="0"/>
          <c:tx>
            <c:strRef>
              <c:f>baayields!$D$1</c:f>
              <c:strCache>
                <c:ptCount val="1"/>
                <c:pt idx="0">
                  <c:v>Baa - T.Bond Rate</c:v>
                </c:pt>
              </c:strCache>
            </c:strRef>
          </c:tx>
          <c:spPr>
            <a:ln w="25400">
              <a:solidFill>
                <a:srgbClr val="000000"/>
              </a:solidFill>
              <a:prstDash val="solid"/>
            </a:ln>
          </c:spPr>
          <c:marker>
            <c:symbol val="x"/>
            <c:size val="7"/>
            <c:spPr>
              <a:noFill/>
              <a:ln>
                <a:solidFill>
                  <a:srgbClr val="000000"/>
                </a:solidFill>
                <a:prstDash val="solid"/>
              </a:ln>
              <a:effectLst>
                <a:outerShdw dist="35921" dir="2700000" algn="br">
                  <a:srgbClr val="000000"/>
                </a:outerShdw>
              </a:effectLst>
            </c:spPr>
          </c:marker>
          <c:cat>
            <c:numRef>
              <c:f>baayields!$A$2:$A$58</c:f>
              <c:numCache>
                <c:formatCode>General</c:formatCode>
                <c:ptCount val="57"/>
                <c:pt idx="0">
                  <c:v>1960.0</c:v>
                </c:pt>
                <c:pt idx="1">
                  <c:v>1961.0</c:v>
                </c:pt>
                <c:pt idx="2">
                  <c:v>1962.0</c:v>
                </c:pt>
                <c:pt idx="3">
                  <c:v>1963.0</c:v>
                </c:pt>
                <c:pt idx="4">
                  <c:v>1964.0</c:v>
                </c:pt>
                <c:pt idx="5">
                  <c:v>1965.0</c:v>
                </c:pt>
                <c:pt idx="6">
                  <c:v>1966.0</c:v>
                </c:pt>
                <c:pt idx="7">
                  <c:v>1967.0</c:v>
                </c:pt>
                <c:pt idx="8">
                  <c:v>1968.0</c:v>
                </c:pt>
                <c:pt idx="9">
                  <c:v>1969.0</c:v>
                </c:pt>
                <c:pt idx="10">
                  <c:v>1970.0</c:v>
                </c:pt>
                <c:pt idx="11">
                  <c:v>1971.0</c:v>
                </c:pt>
                <c:pt idx="12">
                  <c:v>1972.0</c:v>
                </c:pt>
                <c:pt idx="13">
                  <c:v>1973.0</c:v>
                </c:pt>
                <c:pt idx="14">
                  <c:v>1974.0</c:v>
                </c:pt>
                <c:pt idx="15">
                  <c:v>1975.0</c:v>
                </c:pt>
                <c:pt idx="16">
                  <c:v>1976.0</c:v>
                </c:pt>
                <c:pt idx="17">
                  <c:v>1977.0</c:v>
                </c:pt>
                <c:pt idx="18">
                  <c:v>1978.0</c:v>
                </c:pt>
                <c:pt idx="19">
                  <c:v>1979.0</c:v>
                </c:pt>
                <c:pt idx="20">
                  <c:v>1980.0</c:v>
                </c:pt>
                <c:pt idx="21">
                  <c:v>1981.0</c:v>
                </c:pt>
                <c:pt idx="22">
                  <c:v>1982.0</c:v>
                </c:pt>
                <c:pt idx="23">
                  <c:v>1983.0</c:v>
                </c:pt>
                <c:pt idx="24">
                  <c:v>1984.0</c:v>
                </c:pt>
                <c:pt idx="25">
                  <c:v>1985.0</c:v>
                </c:pt>
                <c:pt idx="26">
                  <c:v>1986.0</c:v>
                </c:pt>
                <c:pt idx="27">
                  <c:v>1987.0</c:v>
                </c:pt>
                <c:pt idx="28">
                  <c:v>1988.0</c:v>
                </c:pt>
                <c:pt idx="29">
                  <c:v>1989.0</c:v>
                </c:pt>
                <c:pt idx="30">
                  <c:v>1990.0</c:v>
                </c:pt>
                <c:pt idx="31">
                  <c:v>1991.0</c:v>
                </c:pt>
                <c:pt idx="32">
                  <c:v>1992.0</c:v>
                </c:pt>
                <c:pt idx="33">
                  <c:v>1993.0</c:v>
                </c:pt>
                <c:pt idx="34">
                  <c:v>1994.0</c:v>
                </c:pt>
                <c:pt idx="35">
                  <c:v>1995.0</c:v>
                </c:pt>
                <c:pt idx="36">
                  <c:v>1996.0</c:v>
                </c:pt>
                <c:pt idx="37">
                  <c:v>1997.0</c:v>
                </c:pt>
                <c:pt idx="38">
                  <c:v>1998.0</c:v>
                </c:pt>
                <c:pt idx="39">
                  <c:v>1999.0</c:v>
                </c:pt>
                <c:pt idx="40">
                  <c:v>2000.0</c:v>
                </c:pt>
                <c:pt idx="41">
                  <c:v>2001.0</c:v>
                </c:pt>
                <c:pt idx="42">
                  <c:v>2002.0</c:v>
                </c:pt>
                <c:pt idx="43">
                  <c:v>2003.0</c:v>
                </c:pt>
                <c:pt idx="44">
                  <c:v>2004.0</c:v>
                </c:pt>
                <c:pt idx="45">
                  <c:v>2005.0</c:v>
                </c:pt>
                <c:pt idx="46">
                  <c:v>2006.0</c:v>
                </c:pt>
                <c:pt idx="47">
                  <c:v>2007.0</c:v>
                </c:pt>
                <c:pt idx="48">
                  <c:v>2008.0</c:v>
                </c:pt>
                <c:pt idx="49">
                  <c:v>2009.0</c:v>
                </c:pt>
                <c:pt idx="50">
                  <c:v>2010.0</c:v>
                </c:pt>
                <c:pt idx="51">
                  <c:v>2011.0</c:v>
                </c:pt>
                <c:pt idx="52">
                  <c:v>2012.0</c:v>
                </c:pt>
                <c:pt idx="53">
                  <c:v>2013.0</c:v>
                </c:pt>
                <c:pt idx="54">
                  <c:v>2014.0</c:v>
                </c:pt>
                <c:pt idx="55">
                  <c:v>2015.0</c:v>
                </c:pt>
                <c:pt idx="56">
                  <c:v>2016.0</c:v>
                </c:pt>
              </c:numCache>
            </c:numRef>
          </c:cat>
          <c:val>
            <c:numRef>
              <c:f>baayields!$D$2:$D$58</c:f>
              <c:numCache>
                <c:formatCode>0.00%</c:formatCode>
                <c:ptCount val="57"/>
                <c:pt idx="0">
                  <c:v>0.0126</c:v>
                </c:pt>
                <c:pt idx="1">
                  <c:v>0.0104</c:v>
                </c:pt>
                <c:pt idx="2">
                  <c:v>0.0106</c:v>
                </c:pt>
                <c:pt idx="3">
                  <c:v>0.0072</c:v>
                </c:pt>
                <c:pt idx="4">
                  <c:v>0.0063</c:v>
                </c:pt>
                <c:pt idx="5">
                  <c:v>0.004</c:v>
                </c:pt>
                <c:pt idx="6">
                  <c:v>0.0134</c:v>
                </c:pt>
                <c:pt idx="7">
                  <c:v>0.0123</c:v>
                </c:pt>
                <c:pt idx="8">
                  <c:v>0.012</c:v>
                </c:pt>
                <c:pt idx="9">
                  <c:v>0.01</c:v>
                </c:pt>
                <c:pt idx="10">
                  <c:v>0.0273</c:v>
                </c:pt>
                <c:pt idx="11">
                  <c:v>0.0245</c:v>
                </c:pt>
                <c:pt idx="12">
                  <c:v>0.0157</c:v>
                </c:pt>
                <c:pt idx="13">
                  <c:v>0.0174</c:v>
                </c:pt>
                <c:pt idx="14">
                  <c:v>0.032</c:v>
                </c:pt>
                <c:pt idx="15">
                  <c:v>0.0256</c:v>
                </c:pt>
                <c:pt idx="16">
                  <c:v>0.0225</c:v>
                </c:pt>
                <c:pt idx="17">
                  <c:v>0.013</c:v>
                </c:pt>
                <c:pt idx="18">
                  <c:v>0.00929999999999999</c:v>
                </c:pt>
                <c:pt idx="19">
                  <c:v>0.0167</c:v>
                </c:pt>
                <c:pt idx="20">
                  <c:v>0.023</c:v>
                </c:pt>
                <c:pt idx="21">
                  <c:v>0.0283</c:v>
                </c:pt>
                <c:pt idx="22">
                  <c:v>0.036</c:v>
                </c:pt>
                <c:pt idx="23">
                  <c:v>0.0192</c:v>
                </c:pt>
                <c:pt idx="24">
                  <c:v>0.019</c:v>
                </c:pt>
                <c:pt idx="25">
                  <c:v>0.0232</c:v>
                </c:pt>
                <c:pt idx="26">
                  <c:v>0.0286</c:v>
                </c:pt>
                <c:pt idx="27">
                  <c:v>0.023</c:v>
                </c:pt>
                <c:pt idx="28">
                  <c:v>0.0154</c:v>
                </c:pt>
                <c:pt idx="29">
                  <c:v>0.0198</c:v>
                </c:pt>
                <c:pt idx="30">
                  <c:v>0.0235</c:v>
                </c:pt>
                <c:pt idx="31">
                  <c:v>0.0217</c:v>
                </c:pt>
                <c:pt idx="32">
                  <c:v>0.0204</c:v>
                </c:pt>
                <c:pt idx="33">
                  <c:v>0.0192</c:v>
                </c:pt>
                <c:pt idx="34">
                  <c:v>0.0129</c:v>
                </c:pt>
                <c:pt idx="35">
                  <c:v>0.0178</c:v>
                </c:pt>
                <c:pt idx="36">
                  <c:v>0.0159</c:v>
                </c:pt>
                <c:pt idx="37">
                  <c:v>0.0151</c:v>
                </c:pt>
                <c:pt idx="38">
                  <c:v>0.0258</c:v>
                </c:pt>
                <c:pt idx="39">
                  <c:v>0.0191</c:v>
                </c:pt>
                <c:pt idx="40">
                  <c:v>0.0278</c:v>
                </c:pt>
                <c:pt idx="41">
                  <c:v>0.0283</c:v>
                </c:pt>
                <c:pt idx="42">
                  <c:v>0.033</c:v>
                </c:pt>
                <c:pt idx="43">
                  <c:v>0.0229</c:v>
                </c:pt>
                <c:pt idx="44">
                  <c:v>0.018</c:v>
                </c:pt>
                <c:pt idx="45">
                  <c:v>0.0182</c:v>
                </c:pt>
                <c:pt idx="46">
                  <c:v>0.0158</c:v>
                </c:pt>
                <c:pt idx="47">
                  <c:v>0.0202</c:v>
                </c:pt>
                <c:pt idx="48">
                  <c:v>0.0597</c:v>
                </c:pt>
                <c:pt idx="49">
                  <c:v>0.0241</c:v>
                </c:pt>
                <c:pt idx="50">
                  <c:v>0.0276</c:v>
                </c:pt>
                <c:pt idx="51">
                  <c:v>0.0314</c:v>
                </c:pt>
                <c:pt idx="52">
                  <c:v>0.0282</c:v>
                </c:pt>
                <c:pt idx="53">
                  <c:v>0.0234</c:v>
                </c:pt>
                <c:pt idx="54">
                  <c:v>0.0252</c:v>
                </c:pt>
                <c:pt idx="55">
                  <c:v>0.0323</c:v>
                </c:pt>
                <c:pt idx="56">
                  <c:v>0.0298</c:v>
                </c:pt>
              </c:numCache>
            </c:numRef>
          </c:val>
          <c:smooth val="0"/>
        </c:ser>
        <c:ser>
          <c:idx val="6"/>
          <c:order val="1"/>
          <c:tx>
            <c:strRef>
              <c:f>baayields!$E$1</c:f>
              <c:strCache>
                <c:ptCount val="1"/>
                <c:pt idx="0">
                  <c:v>ERP</c:v>
                </c:pt>
              </c:strCache>
            </c:strRef>
          </c:tx>
          <c:spPr>
            <a:ln w="25400">
              <a:solidFill>
                <a:srgbClr val="008080"/>
              </a:solidFill>
              <a:prstDash val="solid"/>
            </a:ln>
          </c:spPr>
          <c:marker>
            <c:symbol val="plus"/>
            <c:size val="7"/>
            <c:spPr>
              <a:noFill/>
              <a:ln>
                <a:solidFill>
                  <a:srgbClr val="008080"/>
                </a:solidFill>
                <a:prstDash val="solid"/>
              </a:ln>
              <a:effectLst>
                <a:outerShdw dist="35921" dir="2700000" algn="br">
                  <a:srgbClr val="000000"/>
                </a:outerShdw>
              </a:effectLst>
            </c:spPr>
          </c:marker>
          <c:cat>
            <c:numRef>
              <c:f>baayields!$A$2:$A$58</c:f>
              <c:numCache>
                <c:formatCode>General</c:formatCode>
                <c:ptCount val="57"/>
                <c:pt idx="0">
                  <c:v>1960.0</c:v>
                </c:pt>
                <c:pt idx="1">
                  <c:v>1961.0</c:v>
                </c:pt>
                <c:pt idx="2">
                  <c:v>1962.0</c:v>
                </c:pt>
                <c:pt idx="3">
                  <c:v>1963.0</c:v>
                </c:pt>
                <c:pt idx="4">
                  <c:v>1964.0</c:v>
                </c:pt>
                <c:pt idx="5">
                  <c:v>1965.0</c:v>
                </c:pt>
                <c:pt idx="6">
                  <c:v>1966.0</c:v>
                </c:pt>
                <c:pt idx="7">
                  <c:v>1967.0</c:v>
                </c:pt>
                <c:pt idx="8">
                  <c:v>1968.0</c:v>
                </c:pt>
                <c:pt idx="9">
                  <c:v>1969.0</c:v>
                </c:pt>
                <c:pt idx="10">
                  <c:v>1970.0</c:v>
                </c:pt>
                <c:pt idx="11">
                  <c:v>1971.0</c:v>
                </c:pt>
                <c:pt idx="12">
                  <c:v>1972.0</c:v>
                </c:pt>
                <c:pt idx="13">
                  <c:v>1973.0</c:v>
                </c:pt>
                <c:pt idx="14">
                  <c:v>1974.0</c:v>
                </c:pt>
                <c:pt idx="15">
                  <c:v>1975.0</c:v>
                </c:pt>
                <c:pt idx="16">
                  <c:v>1976.0</c:v>
                </c:pt>
                <c:pt idx="17">
                  <c:v>1977.0</c:v>
                </c:pt>
                <c:pt idx="18">
                  <c:v>1978.0</c:v>
                </c:pt>
                <c:pt idx="19">
                  <c:v>1979.0</c:v>
                </c:pt>
                <c:pt idx="20">
                  <c:v>1980.0</c:v>
                </c:pt>
                <c:pt idx="21">
                  <c:v>1981.0</c:v>
                </c:pt>
                <c:pt idx="22">
                  <c:v>1982.0</c:v>
                </c:pt>
                <c:pt idx="23">
                  <c:v>1983.0</c:v>
                </c:pt>
                <c:pt idx="24">
                  <c:v>1984.0</c:v>
                </c:pt>
                <c:pt idx="25">
                  <c:v>1985.0</c:v>
                </c:pt>
                <c:pt idx="26">
                  <c:v>1986.0</c:v>
                </c:pt>
                <c:pt idx="27">
                  <c:v>1987.0</c:v>
                </c:pt>
                <c:pt idx="28">
                  <c:v>1988.0</c:v>
                </c:pt>
                <c:pt idx="29">
                  <c:v>1989.0</c:v>
                </c:pt>
                <c:pt idx="30">
                  <c:v>1990.0</c:v>
                </c:pt>
                <c:pt idx="31">
                  <c:v>1991.0</c:v>
                </c:pt>
                <c:pt idx="32">
                  <c:v>1992.0</c:v>
                </c:pt>
                <c:pt idx="33">
                  <c:v>1993.0</c:v>
                </c:pt>
                <c:pt idx="34">
                  <c:v>1994.0</c:v>
                </c:pt>
                <c:pt idx="35">
                  <c:v>1995.0</c:v>
                </c:pt>
                <c:pt idx="36">
                  <c:v>1996.0</c:v>
                </c:pt>
                <c:pt idx="37">
                  <c:v>1997.0</c:v>
                </c:pt>
                <c:pt idx="38">
                  <c:v>1998.0</c:v>
                </c:pt>
                <c:pt idx="39">
                  <c:v>1999.0</c:v>
                </c:pt>
                <c:pt idx="40">
                  <c:v>2000.0</c:v>
                </c:pt>
                <c:pt idx="41">
                  <c:v>2001.0</c:v>
                </c:pt>
                <c:pt idx="42">
                  <c:v>2002.0</c:v>
                </c:pt>
                <c:pt idx="43">
                  <c:v>2003.0</c:v>
                </c:pt>
                <c:pt idx="44">
                  <c:v>2004.0</c:v>
                </c:pt>
                <c:pt idx="45">
                  <c:v>2005.0</c:v>
                </c:pt>
                <c:pt idx="46">
                  <c:v>2006.0</c:v>
                </c:pt>
                <c:pt idx="47">
                  <c:v>2007.0</c:v>
                </c:pt>
                <c:pt idx="48">
                  <c:v>2008.0</c:v>
                </c:pt>
                <c:pt idx="49">
                  <c:v>2009.0</c:v>
                </c:pt>
                <c:pt idx="50">
                  <c:v>2010.0</c:v>
                </c:pt>
                <c:pt idx="51">
                  <c:v>2011.0</c:v>
                </c:pt>
                <c:pt idx="52">
                  <c:v>2012.0</c:v>
                </c:pt>
                <c:pt idx="53">
                  <c:v>2013.0</c:v>
                </c:pt>
                <c:pt idx="54">
                  <c:v>2014.0</c:v>
                </c:pt>
                <c:pt idx="55">
                  <c:v>2015.0</c:v>
                </c:pt>
                <c:pt idx="56">
                  <c:v>2016.0</c:v>
                </c:pt>
              </c:numCache>
            </c:numRef>
          </c:cat>
          <c:val>
            <c:numRef>
              <c:f>baayields!$E$2:$E$57</c:f>
              <c:numCache>
                <c:formatCode>0.00%</c:formatCode>
                <c:ptCount val="56"/>
                <c:pt idx="0">
                  <c:v>0.0301</c:v>
                </c:pt>
                <c:pt idx="1">
                  <c:v>0.0292</c:v>
                </c:pt>
                <c:pt idx="2">
                  <c:v>0.0356</c:v>
                </c:pt>
                <c:pt idx="3">
                  <c:v>0.0338</c:v>
                </c:pt>
                <c:pt idx="4">
                  <c:v>0.0331</c:v>
                </c:pt>
                <c:pt idx="5">
                  <c:v>0.0332</c:v>
                </c:pt>
                <c:pt idx="6">
                  <c:v>0.0368</c:v>
                </c:pt>
                <c:pt idx="7">
                  <c:v>0.032</c:v>
                </c:pt>
                <c:pt idx="8">
                  <c:v>0.03</c:v>
                </c:pt>
                <c:pt idx="9">
                  <c:v>0.0374</c:v>
                </c:pt>
                <c:pt idx="10">
                  <c:v>0.0341</c:v>
                </c:pt>
                <c:pt idx="11">
                  <c:v>0.0309</c:v>
                </c:pt>
                <c:pt idx="12">
                  <c:v>0.0272</c:v>
                </c:pt>
                <c:pt idx="13">
                  <c:v>0.043</c:v>
                </c:pt>
                <c:pt idx="14">
                  <c:v>0.0559</c:v>
                </c:pt>
                <c:pt idx="15">
                  <c:v>0.0413</c:v>
                </c:pt>
                <c:pt idx="16">
                  <c:v>0.0455</c:v>
                </c:pt>
                <c:pt idx="17">
                  <c:v>0.0592</c:v>
                </c:pt>
                <c:pt idx="18">
                  <c:v>0.0572</c:v>
                </c:pt>
                <c:pt idx="19">
                  <c:v>0.0645</c:v>
                </c:pt>
                <c:pt idx="20">
                  <c:v>0.0503</c:v>
                </c:pt>
                <c:pt idx="21">
                  <c:v>0.0573</c:v>
                </c:pt>
                <c:pt idx="22">
                  <c:v>0.049</c:v>
                </c:pt>
                <c:pt idx="23">
                  <c:v>0.0431</c:v>
                </c:pt>
                <c:pt idx="24">
                  <c:v>0.0511</c:v>
                </c:pt>
                <c:pt idx="25">
                  <c:v>0.0384</c:v>
                </c:pt>
                <c:pt idx="26">
                  <c:v>0.0358</c:v>
                </c:pt>
                <c:pt idx="27">
                  <c:v>0.0399</c:v>
                </c:pt>
                <c:pt idx="28">
                  <c:v>0.0377</c:v>
                </c:pt>
                <c:pt idx="29">
                  <c:v>0.0351</c:v>
                </c:pt>
                <c:pt idx="30">
                  <c:v>0.0389</c:v>
                </c:pt>
                <c:pt idx="31">
                  <c:v>0.0348</c:v>
                </c:pt>
                <c:pt idx="32">
                  <c:v>0.0355</c:v>
                </c:pt>
                <c:pt idx="33">
                  <c:v>0.0317</c:v>
                </c:pt>
                <c:pt idx="34">
                  <c:v>0.0355</c:v>
                </c:pt>
                <c:pt idx="35">
                  <c:v>0.0329</c:v>
                </c:pt>
                <c:pt idx="36">
                  <c:v>0.032</c:v>
                </c:pt>
                <c:pt idx="37">
                  <c:v>0.0273</c:v>
                </c:pt>
                <c:pt idx="38">
                  <c:v>0.0226</c:v>
                </c:pt>
                <c:pt idx="39">
                  <c:v>0.0205</c:v>
                </c:pt>
                <c:pt idx="40">
                  <c:v>0.0287</c:v>
                </c:pt>
                <c:pt idx="41">
                  <c:v>0.0362</c:v>
                </c:pt>
                <c:pt idx="42">
                  <c:v>0.041</c:v>
                </c:pt>
                <c:pt idx="43">
                  <c:v>0.0369</c:v>
                </c:pt>
                <c:pt idx="44">
                  <c:v>0.0365</c:v>
                </c:pt>
                <c:pt idx="45">
                  <c:v>0.0408</c:v>
                </c:pt>
                <c:pt idx="46">
                  <c:v>0.0416</c:v>
                </c:pt>
                <c:pt idx="47">
                  <c:v>0.0437</c:v>
                </c:pt>
                <c:pt idx="48">
                  <c:v>0.0643</c:v>
                </c:pt>
                <c:pt idx="49">
                  <c:v>0.0436</c:v>
                </c:pt>
                <c:pt idx="50">
                  <c:v>0.052</c:v>
                </c:pt>
                <c:pt idx="51">
                  <c:v>0.0601</c:v>
                </c:pt>
                <c:pt idx="52">
                  <c:v>0.0578</c:v>
                </c:pt>
                <c:pt idx="53">
                  <c:v>0.0496</c:v>
                </c:pt>
                <c:pt idx="54">
                  <c:v>0.0578</c:v>
                </c:pt>
                <c:pt idx="55">
                  <c:v>0.0612</c:v>
                </c:pt>
              </c:numCache>
            </c:numRef>
          </c:val>
          <c:smooth val="0"/>
        </c:ser>
        <c:dLbls>
          <c:showLegendKey val="0"/>
          <c:showVal val="0"/>
          <c:showCatName val="0"/>
          <c:showSerName val="0"/>
          <c:showPercent val="0"/>
          <c:showBubbleSize val="0"/>
        </c:dLbls>
        <c:marker val="1"/>
        <c:smooth val="0"/>
        <c:axId val="197977872"/>
        <c:axId val="197979744"/>
      </c:lineChart>
      <c:catAx>
        <c:axId val="197977872"/>
        <c:scaling>
          <c:orientation val="minMax"/>
        </c:scaling>
        <c:delete val="0"/>
        <c:axPos val="b"/>
        <c:numFmt formatCode="General" sourceLinked="1"/>
        <c:majorTickMark val="none"/>
        <c:minorTickMark val="none"/>
        <c:tickLblPos val="nextTo"/>
        <c:spPr>
          <a:ln w="3175">
            <a:solidFill>
              <a:srgbClr val="000000"/>
            </a:solidFill>
            <a:prstDash val="solid"/>
          </a:ln>
        </c:spPr>
        <c:txPr>
          <a:bodyPr rot="-5400000" vert="horz"/>
          <a:lstStyle/>
          <a:p>
            <a:pPr>
              <a:defRPr sz="1000" b="0" i="0" u="none" strike="noStrike" baseline="0">
                <a:solidFill>
                  <a:srgbClr val="000000"/>
                </a:solidFill>
                <a:latin typeface="Verdana"/>
                <a:ea typeface="Verdana"/>
                <a:cs typeface="Verdana"/>
              </a:defRPr>
            </a:pPr>
            <a:endParaRPr lang="en-US"/>
          </a:p>
        </c:txPr>
        <c:crossAx val="197979744"/>
        <c:crosses val="autoZero"/>
        <c:auto val="1"/>
        <c:lblAlgn val="ctr"/>
        <c:lblOffset val="100"/>
        <c:tickLblSkip val="2"/>
        <c:tickMarkSkip val="1"/>
        <c:noMultiLvlLbl val="0"/>
      </c:catAx>
      <c:valAx>
        <c:axId val="197979744"/>
        <c:scaling>
          <c:orientation val="minMax"/>
        </c:scaling>
        <c:delete val="0"/>
        <c:axPos val="l"/>
        <c:majorGridlines>
          <c:spPr>
            <a:ln w="3175">
              <a:solidFill>
                <a:srgbClr val="000000"/>
              </a:solidFill>
              <a:prstDash val="solid"/>
            </a:ln>
          </c:spPr>
        </c:majorGridlines>
        <c:title>
          <c:tx>
            <c:rich>
              <a:bodyPr/>
              <a:lstStyle/>
              <a:p>
                <a:pPr>
                  <a:defRPr sz="1000" b="1" i="0" u="none" strike="noStrike" baseline="0">
                    <a:solidFill>
                      <a:srgbClr val="000000"/>
                    </a:solidFill>
                    <a:latin typeface="Verdana"/>
                    <a:ea typeface="Verdana"/>
                    <a:cs typeface="Verdana"/>
                  </a:defRPr>
                </a:pPr>
                <a:r>
                  <a:rPr lang="en-US"/>
                  <a:t>Premium (Spread)</a:t>
                </a:r>
              </a:p>
            </c:rich>
          </c:tx>
          <c:layout/>
          <c:overlay val="0"/>
          <c:spPr>
            <a:noFill/>
            <a:ln w="25400">
              <a:noFill/>
            </a:ln>
          </c:spPr>
        </c:title>
        <c:numFmt formatCode="0.00%" sourceLinked="1"/>
        <c:majorTickMark val="none"/>
        <c:minorTickMark val="none"/>
        <c:tickLblPos val="nextTo"/>
        <c:spPr>
          <a:ln w="3175">
            <a:solidFill>
              <a:srgbClr val="000000"/>
            </a:solidFill>
            <a:prstDash val="solid"/>
          </a:ln>
        </c:spPr>
        <c:txPr>
          <a:bodyPr rot="0" vert="horz"/>
          <a:lstStyle/>
          <a:p>
            <a:pPr>
              <a:defRPr sz="1000" b="0" i="0" u="none" strike="noStrike" baseline="0">
                <a:solidFill>
                  <a:srgbClr val="000000"/>
                </a:solidFill>
                <a:latin typeface="Verdana"/>
                <a:ea typeface="Verdana"/>
                <a:cs typeface="Verdana"/>
              </a:defRPr>
            </a:pPr>
            <a:endParaRPr lang="en-US"/>
          </a:p>
        </c:txPr>
        <c:crossAx val="197977872"/>
        <c:crosses val="autoZero"/>
        <c:crossBetween val="between"/>
      </c:valAx>
      <c:catAx>
        <c:axId val="197981936"/>
        <c:scaling>
          <c:orientation val="minMax"/>
        </c:scaling>
        <c:delete val="1"/>
        <c:axPos val="b"/>
        <c:numFmt formatCode="General" sourceLinked="1"/>
        <c:majorTickMark val="out"/>
        <c:minorTickMark val="none"/>
        <c:tickLblPos val="nextTo"/>
        <c:crossAx val="197983984"/>
        <c:crosses val="autoZero"/>
        <c:auto val="1"/>
        <c:lblAlgn val="ctr"/>
        <c:lblOffset val="100"/>
        <c:noMultiLvlLbl val="0"/>
      </c:catAx>
      <c:valAx>
        <c:axId val="197983984"/>
        <c:scaling>
          <c:orientation val="minMax"/>
        </c:scaling>
        <c:delete val="0"/>
        <c:axPos val="r"/>
        <c:title>
          <c:tx>
            <c:rich>
              <a:bodyPr/>
              <a:lstStyle/>
              <a:p>
                <a:pPr>
                  <a:defRPr sz="1000" b="0" i="0" u="none" strike="noStrike" baseline="0">
                    <a:solidFill>
                      <a:srgbClr val="000000"/>
                    </a:solidFill>
                    <a:latin typeface="Verdana"/>
                    <a:ea typeface="Verdana"/>
                    <a:cs typeface="Verdana"/>
                  </a:defRPr>
                </a:pPr>
                <a:r>
                  <a:rPr lang="en-US"/>
                  <a:t>ERP / Baa Spread</a:t>
                </a:r>
              </a:p>
            </c:rich>
          </c:tx>
          <c:layout/>
          <c:overlay val="0"/>
          <c:spPr>
            <a:noFill/>
            <a:ln w="25400">
              <a:noFill/>
            </a:ln>
          </c:spPr>
        </c:title>
        <c:numFmt formatCode="0.00" sourceLinked="1"/>
        <c:majorTickMark val="out"/>
        <c:minorTickMark val="none"/>
        <c:tickLblPos val="nextTo"/>
        <c:spPr>
          <a:ln w="3175">
            <a:solidFill>
              <a:srgbClr val="808080"/>
            </a:solidFill>
            <a:prstDash val="solid"/>
          </a:ln>
        </c:spPr>
        <c:txPr>
          <a:bodyPr rot="0" vert="horz"/>
          <a:lstStyle/>
          <a:p>
            <a:pPr>
              <a:defRPr sz="1000" b="0" i="0" u="none" strike="noStrike" baseline="0">
                <a:solidFill>
                  <a:srgbClr val="000000"/>
                </a:solidFill>
                <a:latin typeface="Verdana"/>
                <a:ea typeface="Verdana"/>
                <a:cs typeface="Verdana"/>
              </a:defRPr>
            </a:pPr>
            <a:endParaRPr lang="en-US"/>
          </a:p>
        </c:txPr>
        <c:crossAx val="197981936"/>
        <c:crosses val="max"/>
        <c:crossBetween val="between"/>
      </c:valAx>
      <c:spPr>
        <a:noFill/>
        <a:ln w="12700">
          <a:solidFill>
            <a:srgbClr val="808080"/>
          </a:solidFill>
          <a:prstDash val="solid"/>
        </a:ln>
      </c:spPr>
    </c:plotArea>
    <c:legend>
      <c:legendPos val="b"/>
      <c:layout/>
      <c:overlay val="0"/>
      <c:spPr>
        <a:solidFill>
          <a:srgbClr val="FFFFFF"/>
        </a:solidFill>
        <a:ln w="25400">
          <a:noFill/>
        </a:ln>
      </c:spPr>
      <c:txPr>
        <a:bodyPr/>
        <a:lstStyle/>
        <a:p>
          <a:pPr>
            <a:defRPr sz="845" b="0" i="0" u="none" strike="noStrike" baseline="0">
              <a:solidFill>
                <a:srgbClr val="000000"/>
              </a:solidFill>
              <a:latin typeface="Verdana"/>
              <a:ea typeface="Verdana"/>
              <a:cs typeface="Verdana"/>
            </a:defRPr>
          </a:pPr>
          <a:endParaRPr lang="en-US"/>
        </a:p>
      </c:txPr>
    </c:legend>
    <c:plotVisOnly val="1"/>
    <c:dispBlanksAs val="gap"/>
    <c:showDLblsOverMax val="0"/>
  </c:chart>
  <c:spPr>
    <a:noFill/>
    <a:ln w="9525">
      <a:noFill/>
    </a:ln>
  </c:spPr>
  <c:txPr>
    <a:bodyPr/>
    <a:lstStyle/>
    <a:p>
      <a:pPr>
        <a:defRPr sz="1000" b="0" i="0" u="none" strike="noStrike" baseline="0">
          <a:solidFill>
            <a:srgbClr val="000000"/>
          </a:solidFill>
          <a:latin typeface="Verdana"/>
          <a:ea typeface="Verdana"/>
          <a:cs typeface="Verdana"/>
        </a:defRPr>
      </a:pPr>
      <a:endParaRPr lang="en-US"/>
    </a:p>
  </c:txPr>
  <c:externalData r:id="rId1">
    <c:autoUpdate val="0"/>
  </c:externalData>
  <c:userShapes r:id="rId2"/>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title>
      <c:tx>
        <c:rich>
          <a:bodyPr/>
          <a:lstStyle/>
          <a:p>
            <a:pPr>
              <a:defRPr/>
            </a:pPr>
            <a:r>
              <a:rPr lang="en-US" sz="1400" b="0" i="1" baseline="0" dirty="0" smtClean="0"/>
              <a:t>Dividend </a:t>
            </a:r>
            <a:r>
              <a:rPr lang="en-US" sz="1400" b="0" i="1" baseline="0" dirty="0"/>
              <a:t>Changes at US companies</a:t>
            </a:r>
            <a:endParaRPr lang="en-US" sz="1400" b="0" i="1" dirty="0"/>
          </a:p>
        </c:rich>
      </c:tx>
      <c:layout/>
      <c:overlay val="0"/>
    </c:title>
    <c:autoTitleDeleted val="0"/>
    <c:view3D>
      <c:rotX val="15"/>
      <c:rotY val="20"/>
      <c:rAngAx val="1"/>
    </c:view3D>
    <c:floor>
      <c:thickness val="0"/>
    </c:floor>
    <c:sideWall>
      <c:thickness val="0"/>
    </c:sideWall>
    <c:backWall>
      <c:thickness val="0"/>
    </c:backWall>
    <c:plotArea>
      <c:layout/>
      <c:bar3DChart>
        <c:barDir val="col"/>
        <c:grouping val="clustered"/>
        <c:varyColors val="0"/>
        <c:ser>
          <c:idx val="1"/>
          <c:order val="0"/>
          <c:tx>
            <c:strRef>
              <c:f>Sheet1!$B$1</c:f>
              <c:strCache>
                <c:ptCount val="1"/>
                <c:pt idx="0">
                  <c:v>Increase</c:v>
                </c:pt>
              </c:strCache>
            </c:strRef>
          </c:tx>
          <c:invertIfNegative val="0"/>
          <c:cat>
            <c:numRef>
              <c:f>Sheet1!$A$2:$A$30</c:f>
              <c:numCache>
                <c:formatCode>General</c:formatCode>
                <c:ptCount val="29"/>
                <c:pt idx="0">
                  <c:v>1988.0</c:v>
                </c:pt>
                <c:pt idx="1">
                  <c:v>1989.0</c:v>
                </c:pt>
                <c:pt idx="2">
                  <c:v>1990.0</c:v>
                </c:pt>
                <c:pt idx="3">
                  <c:v>1991.0</c:v>
                </c:pt>
                <c:pt idx="4">
                  <c:v>1992.0</c:v>
                </c:pt>
                <c:pt idx="5">
                  <c:v>1993.0</c:v>
                </c:pt>
                <c:pt idx="6">
                  <c:v>1994.0</c:v>
                </c:pt>
                <c:pt idx="7">
                  <c:v>1995.0</c:v>
                </c:pt>
                <c:pt idx="8">
                  <c:v>1996.0</c:v>
                </c:pt>
                <c:pt idx="9">
                  <c:v>1997.0</c:v>
                </c:pt>
                <c:pt idx="10">
                  <c:v>1998.0</c:v>
                </c:pt>
                <c:pt idx="11">
                  <c:v>1999.0</c:v>
                </c:pt>
                <c:pt idx="12">
                  <c:v>2000.0</c:v>
                </c:pt>
                <c:pt idx="13">
                  <c:v>2001.0</c:v>
                </c:pt>
                <c:pt idx="14">
                  <c:v>2002.0</c:v>
                </c:pt>
                <c:pt idx="15">
                  <c:v>2003.0</c:v>
                </c:pt>
                <c:pt idx="16">
                  <c:v>2004.0</c:v>
                </c:pt>
                <c:pt idx="17">
                  <c:v>2005.0</c:v>
                </c:pt>
                <c:pt idx="18">
                  <c:v>2006.0</c:v>
                </c:pt>
                <c:pt idx="19">
                  <c:v>2007.0</c:v>
                </c:pt>
                <c:pt idx="20">
                  <c:v>2008.0</c:v>
                </c:pt>
                <c:pt idx="21">
                  <c:v>2009.0</c:v>
                </c:pt>
                <c:pt idx="22">
                  <c:v>2010.0</c:v>
                </c:pt>
                <c:pt idx="23">
                  <c:v>2011.0</c:v>
                </c:pt>
                <c:pt idx="24">
                  <c:v>2012.0</c:v>
                </c:pt>
                <c:pt idx="25">
                  <c:v>2013.0</c:v>
                </c:pt>
                <c:pt idx="26">
                  <c:v>2014.0</c:v>
                </c:pt>
                <c:pt idx="27">
                  <c:v>2015.0</c:v>
                </c:pt>
                <c:pt idx="28">
                  <c:v>2016.0</c:v>
                </c:pt>
              </c:numCache>
            </c:numRef>
          </c:cat>
          <c:val>
            <c:numRef>
              <c:f>Sheet1!$B$2:$B$30</c:f>
              <c:numCache>
                <c:formatCode>0.00%</c:formatCode>
                <c:ptCount val="29"/>
                <c:pt idx="0">
                  <c:v>0.36</c:v>
                </c:pt>
                <c:pt idx="1">
                  <c:v>0.34</c:v>
                </c:pt>
                <c:pt idx="2">
                  <c:v>0.32</c:v>
                </c:pt>
                <c:pt idx="3">
                  <c:v>0.26</c:v>
                </c:pt>
                <c:pt idx="4">
                  <c:v>0.28</c:v>
                </c:pt>
                <c:pt idx="5">
                  <c:v>0.27</c:v>
                </c:pt>
                <c:pt idx="6">
                  <c:v>0.29</c:v>
                </c:pt>
                <c:pt idx="7">
                  <c:v>0.3</c:v>
                </c:pt>
                <c:pt idx="8">
                  <c:v>0.285</c:v>
                </c:pt>
                <c:pt idx="9">
                  <c:v>0.27</c:v>
                </c:pt>
                <c:pt idx="10">
                  <c:v>0.26</c:v>
                </c:pt>
                <c:pt idx="11">
                  <c:v>0.24</c:v>
                </c:pt>
                <c:pt idx="12">
                  <c:v>0.22</c:v>
                </c:pt>
                <c:pt idx="13">
                  <c:v>0.21</c:v>
                </c:pt>
                <c:pt idx="14">
                  <c:v>0.24</c:v>
                </c:pt>
                <c:pt idx="15">
                  <c:v>0.305</c:v>
                </c:pt>
                <c:pt idx="16">
                  <c:v>0.33</c:v>
                </c:pt>
                <c:pt idx="17">
                  <c:v>0.335</c:v>
                </c:pt>
                <c:pt idx="18">
                  <c:v>0.35</c:v>
                </c:pt>
                <c:pt idx="19">
                  <c:v>0.32</c:v>
                </c:pt>
                <c:pt idx="20">
                  <c:v>0.24</c:v>
                </c:pt>
                <c:pt idx="21">
                  <c:v>0.23</c:v>
                </c:pt>
                <c:pt idx="22">
                  <c:v>0.28</c:v>
                </c:pt>
                <c:pt idx="23">
                  <c:v>0.3</c:v>
                </c:pt>
                <c:pt idx="24">
                  <c:v>0.31</c:v>
                </c:pt>
                <c:pt idx="25">
                  <c:v>0.34</c:v>
                </c:pt>
                <c:pt idx="26">
                  <c:v>0.32</c:v>
                </c:pt>
                <c:pt idx="27">
                  <c:v>0.31</c:v>
                </c:pt>
                <c:pt idx="28">
                  <c:v>0.32</c:v>
                </c:pt>
              </c:numCache>
            </c:numRef>
          </c:val>
        </c:ser>
        <c:ser>
          <c:idx val="2"/>
          <c:order val="1"/>
          <c:tx>
            <c:strRef>
              <c:f>Sheet1!$C$1</c:f>
              <c:strCache>
                <c:ptCount val="1"/>
                <c:pt idx="0">
                  <c:v>Decrease</c:v>
                </c:pt>
              </c:strCache>
            </c:strRef>
          </c:tx>
          <c:invertIfNegative val="0"/>
          <c:cat>
            <c:numRef>
              <c:f>Sheet1!$A$2:$A$30</c:f>
              <c:numCache>
                <c:formatCode>General</c:formatCode>
                <c:ptCount val="29"/>
                <c:pt idx="0">
                  <c:v>1988.0</c:v>
                </c:pt>
                <c:pt idx="1">
                  <c:v>1989.0</c:v>
                </c:pt>
                <c:pt idx="2">
                  <c:v>1990.0</c:v>
                </c:pt>
                <c:pt idx="3">
                  <c:v>1991.0</c:v>
                </c:pt>
                <c:pt idx="4">
                  <c:v>1992.0</c:v>
                </c:pt>
                <c:pt idx="5">
                  <c:v>1993.0</c:v>
                </c:pt>
                <c:pt idx="6">
                  <c:v>1994.0</c:v>
                </c:pt>
                <c:pt idx="7">
                  <c:v>1995.0</c:v>
                </c:pt>
                <c:pt idx="8">
                  <c:v>1996.0</c:v>
                </c:pt>
                <c:pt idx="9">
                  <c:v>1997.0</c:v>
                </c:pt>
                <c:pt idx="10">
                  <c:v>1998.0</c:v>
                </c:pt>
                <c:pt idx="11">
                  <c:v>1999.0</c:v>
                </c:pt>
                <c:pt idx="12">
                  <c:v>2000.0</c:v>
                </c:pt>
                <c:pt idx="13">
                  <c:v>2001.0</c:v>
                </c:pt>
                <c:pt idx="14">
                  <c:v>2002.0</c:v>
                </c:pt>
                <c:pt idx="15">
                  <c:v>2003.0</c:v>
                </c:pt>
                <c:pt idx="16">
                  <c:v>2004.0</c:v>
                </c:pt>
                <c:pt idx="17">
                  <c:v>2005.0</c:v>
                </c:pt>
                <c:pt idx="18">
                  <c:v>2006.0</c:v>
                </c:pt>
                <c:pt idx="19">
                  <c:v>2007.0</c:v>
                </c:pt>
                <c:pt idx="20">
                  <c:v>2008.0</c:v>
                </c:pt>
                <c:pt idx="21">
                  <c:v>2009.0</c:v>
                </c:pt>
                <c:pt idx="22">
                  <c:v>2010.0</c:v>
                </c:pt>
                <c:pt idx="23">
                  <c:v>2011.0</c:v>
                </c:pt>
                <c:pt idx="24">
                  <c:v>2012.0</c:v>
                </c:pt>
                <c:pt idx="25">
                  <c:v>2013.0</c:v>
                </c:pt>
                <c:pt idx="26">
                  <c:v>2014.0</c:v>
                </c:pt>
                <c:pt idx="27">
                  <c:v>2015.0</c:v>
                </c:pt>
                <c:pt idx="28">
                  <c:v>2016.0</c:v>
                </c:pt>
              </c:numCache>
            </c:numRef>
          </c:cat>
          <c:val>
            <c:numRef>
              <c:f>Sheet1!$C$2:$C$30</c:f>
              <c:numCache>
                <c:formatCode>0.00%</c:formatCode>
                <c:ptCount val="29"/>
                <c:pt idx="0">
                  <c:v>0.06</c:v>
                </c:pt>
                <c:pt idx="1">
                  <c:v>0.075</c:v>
                </c:pt>
                <c:pt idx="2">
                  <c:v>0.085</c:v>
                </c:pt>
                <c:pt idx="3">
                  <c:v>0.11</c:v>
                </c:pt>
                <c:pt idx="4">
                  <c:v>0.08</c:v>
                </c:pt>
                <c:pt idx="5">
                  <c:v>0.06</c:v>
                </c:pt>
                <c:pt idx="6">
                  <c:v>0.045</c:v>
                </c:pt>
                <c:pt idx="7">
                  <c:v>0.035</c:v>
                </c:pt>
                <c:pt idx="8">
                  <c:v>0.04</c:v>
                </c:pt>
                <c:pt idx="9">
                  <c:v>0.04</c:v>
                </c:pt>
                <c:pt idx="10">
                  <c:v>0.05</c:v>
                </c:pt>
                <c:pt idx="11">
                  <c:v>0.055</c:v>
                </c:pt>
                <c:pt idx="12">
                  <c:v>0.05</c:v>
                </c:pt>
                <c:pt idx="13">
                  <c:v>0.08</c:v>
                </c:pt>
                <c:pt idx="14">
                  <c:v>0.07</c:v>
                </c:pt>
                <c:pt idx="15">
                  <c:v>0.045</c:v>
                </c:pt>
                <c:pt idx="16">
                  <c:v>0.03</c:v>
                </c:pt>
                <c:pt idx="17">
                  <c:v>0.05</c:v>
                </c:pt>
                <c:pt idx="18">
                  <c:v>0.05</c:v>
                </c:pt>
                <c:pt idx="19">
                  <c:v>0.06</c:v>
                </c:pt>
                <c:pt idx="20">
                  <c:v>0.09</c:v>
                </c:pt>
                <c:pt idx="21">
                  <c:v>0.12</c:v>
                </c:pt>
                <c:pt idx="22">
                  <c:v>0.08</c:v>
                </c:pt>
                <c:pt idx="23">
                  <c:v>0.06</c:v>
                </c:pt>
                <c:pt idx="24">
                  <c:v>0.055</c:v>
                </c:pt>
                <c:pt idx="25">
                  <c:v>0.05</c:v>
                </c:pt>
                <c:pt idx="26">
                  <c:v>0.06</c:v>
                </c:pt>
                <c:pt idx="27">
                  <c:v>0.075</c:v>
                </c:pt>
                <c:pt idx="28">
                  <c:v>0.08</c:v>
                </c:pt>
              </c:numCache>
            </c:numRef>
          </c:val>
        </c:ser>
        <c:ser>
          <c:idx val="3"/>
          <c:order val="2"/>
          <c:tx>
            <c:strRef>
              <c:f>Sheet1!$D$1</c:f>
              <c:strCache>
                <c:ptCount val="1"/>
                <c:pt idx="0">
                  <c:v>No change</c:v>
                </c:pt>
              </c:strCache>
            </c:strRef>
          </c:tx>
          <c:invertIfNegative val="0"/>
          <c:cat>
            <c:numRef>
              <c:f>Sheet1!$A$2:$A$30</c:f>
              <c:numCache>
                <c:formatCode>General</c:formatCode>
                <c:ptCount val="29"/>
                <c:pt idx="0">
                  <c:v>1988.0</c:v>
                </c:pt>
                <c:pt idx="1">
                  <c:v>1989.0</c:v>
                </c:pt>
                <c:pt idx="2">
                  <c:v>1990.0</c:v>
                </c:pt>
                <c:pt idx="3">
                  <c:v>1991.0</c:v>
                </c:pt>
                <c:pt idx="4">
                  <c:v>1992.0</c:v>
                </c:pt>
                <c:pt idx="5">
                  <c:v>1993.0</c:v>
                </c:pt>
                <c:pt idx="6">
                  <c:v>1994.0</c:v>
                </c:pt>
                <c:pt idx="7">
                  <c:v>1995.0</c:v>
                </c:pt>
                <c:pt idx="8">
                  <c:v>1996.0</c:v>
                </c:pt>
                <c:pt idx="9">
                  <c:v>1997.0</c:v>
                </c:pt>
                <c:pt idx="10">
                  <c:v>1998.0</c:v>
                </c:pt>
                <c:pt idx="11">
                  <c:v>1999.0</c:v>
                </c:pt>
                <c:pt idx="12">
                  <c:v>2000.0</c:v>
                </c:pt>
                <c:pt idx="13">
                  <c:v>2001.0</c:v>
                </c:pt>
                <c:pt idx="14">
                  <c:v>2002.0</c:v>
                </c:pt>
                <c:pt idx="15">
                  <c:v>2003.0</c:v>
                </c:pt>
                <c:pt idx="16">
                  <c:v>2004.0</c:v>
                </c:pt>
                <c:pt idx="17">
                  <c:v>2005.0</c:v>
                </c:pt>
                <c:pt idx="18">
                  <c:v>2006.0</c:v>
                </c:pt>
                <c:pt idx="19">
                  <c:v>2007.0</c:v>
                </c:pt>
                <c:pt idx="20">
                  <c:v>2008.0</c:v>
                </c:pt>
                <c:pt idx="21">
                  <c:v>2009.0</c:v>
                </c:pt>
                <c:pt idx="22">
                  <c:v>2010.0</c:v>
                </c:pt>
                <c:pt idx="23">
                  <c:v>2011.0</c:v>
                </c:pt>
                <c:pt idx="24">
                  <c:v>2012.0</c:v>
                </c:pt>
                <c:pt idx="25">
                  <c:v>2013.0</c:v>
                </c:pt>
                <c:pt idx="26">
                  <c:v>2014.0</c:v>
                </c:pt>
                <c:pt idx="27">
                  <c:v>2015.0</c:v>
                </c:pt>
                <c:pt idx="28">
                  <c:v>2016.0</c:v>
                </c:pt>
              </c:numCache>
            </c:numRef>
          </c:cat>
          <c:val>
            <c:numRef>
              <c:f>Sheet1!$D$2:$D$30</c:f>
              <c:numCache>
                <c:formatCode>0.00%</c:formatCode>
                <c:ptCount val="29"/>
                <c:pt idx="0">
                  <c:v>0.58</c:v>
                </c:pt>
                <c:pt idx="1">
                  <c:v>0.585</c:v>
                </c:pt>
                <c:pt idx="2">
                  <c:v>0.595</c:v>
                </c:pt>
                <c:pt idx="3">
                  <c:v>0.63</c:v>
                </c:pt>
                <c:pt idx="4">
                  <c:v>0.64</c:v>
                </c:pt>
                <c:pt idx="5">
                  <c:v>0.67</c:v>
                </c:pt>
                <c:pt idx="6">
                  <c:v>0.665</c:v>
                </c:pt>
                <c:pt idx="7">
                  <c:v>0.665</c:v>
                </c:pt>
                <c:pt idx="8">
                  <c:v>0.675</c:v>
                </c:pt>
                <c:pt idx="9">
                  <c:v>0.69</c:v>
                </c:pt>
                <c:pt idx="10">
                  <c:v>0.69</c:v>
                </c:pt>
                <c:pt idx="11">
                  <c:v>0.705</c:v>
                </c:pt>
                <c:pt idx="12">
                  <c:v>0.73</c:v>
                </c:pt>
                <c:pt idx="13">
                  <c:v>0.71</c:v>
                </c:pt>
                <c:pt idx="14">
                  <c:v>0.69</c:v>
                </c:pt>
                <c:pt idx="15">
                  <c:v>0.65</c:v>
                </c:pt>
                <c:pt idx="16">
                  <c:v>0.64</c:v>
                </c:pt>
                <c:pt idx="17">
                  <c:v>0.615</c:v>
                </c:pt>
                <c:pt idx="18">
                  <c:v>0.6</c:v>
                </c:pt>
                <c:pt idx="19">
                  <c:v>0.62</c:v>
                </c:pt>
                <c:pt idx="20">
                  <c:v>0.67</c:v>
                </c:pt>
                <c:pt idx="21">
                  <c:v>0.65</c:v>
                </c:pt>
                <c:pt idx="22">
                  <c:v>0.64</c:v>
                </c:pt>
                <c:pt idx="23">
                  <c:v>0.64</c:v>
                </c:pt>
                <c:pt idx="24">
                  <c:v>0.635</c:v>
                </c:pt>
                <c:pt idx="25">
                  <c:v>0.61</c:v>
                </c:pt>
                <c:pt idx="26">
                  <c:v>0.62</c:v>
                </c:pt>
                <c:pt idx="27">
                  <c:v>0.615</c:v>
                </c:pt>
                <c:pt idx="28">
                  <c:v>0.6</c:v>
                </c:pt>
              </c:numCache>
            </c:numRef>
          </c:val>
        </c:ser>
        <c:dLbls>
          <c:showLegendKey val="0"/>
          <c:showVal val="0"/>
          <c:showCatName val="0"/>
          <c:showSerName val="0"/>
          <c:showPercent val="0"/>
          <c:showBubbleSize val="0"/>
        </c:dLbls>
        <c:gapWidth val="150"/>
        <c:shape val="box"/>
        <c:axId val="-250262816"/>
        <c:axId val="-250261040"/>
        <c:axId val="0"/>
      </c:bar3DChart>
      <c:catAx>
        <c:axId val="-250262816"/>
        <c:scaling>
          <c:orientation val="minMax"/>
        </c:scaling>
        <c:delete val="0"/>
        <c:axPos val="b"/>
        <c:numFmt formatCode="General" sourceLinked="1"/>
        <c:majorTickMark val="out"/>
        <c:minorTickMark val="none"/>
        <c:tickLblPos val="nextTo"/>
        <c:crossAx val="-250261040"/>
        <c:crosses val="autoZero"/>
        <c:auto val="1"/>
        <c:lblAlgn val="ctr"/>
        <c:lblOffset val="100"/>
        <c:noMultiLvlLbl val="0"/>
      </c:catAx>
      <c:valAx>
        <c:axId val="-250261040"/>
        <c:scaling>
          <c:orientation val="minMax"/>
        </c:scaling>
        <c:delete val="0"/>
        <c:axPos val="l"/>
        <c:majorGridlines/>
        <c:numFmt formatCode="0.00%" sourceLinked="1"/>
        <c:majorTickMark val="out"/>
        <c:minorTickMark val="none"/>
        <c:tickLblPos val="nextTo"/>
        <c:crossAx val="-250262816"/>
        <c:crosses val="autoZero"/>
        <c:crossBetween val="between"/>
      </c:valAx>
    </c:plotArea>
    <c:legend>
      <c:legendPos val="r"/>
      <c:layout/>
      <c:overlay val="0"/>
    </c:legend>
    <c:plotVisOnly val="1"/>
    <c:dispBlanksAs val="gap"/>
    <c:showDLblsOverMax val="0"/>
  </c:chart>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1"/>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1" u="none" strike="noStrike" kern="1200" baseline="0">
                <a:solidFill>
                  <a:schemeClr val="tx1"/>
                </a:solidFill>
                <a:latin typeface="+mn-lt"/>
                <a:ea typeface="+mn-ea"/>
                <a:cs typeface="+mn-cs"/>
              </a:defRPr>
            </a:pPr>
            <a:r>
              <a:rPr lang="en-US" sz="1400" b="0" i="1"/>
              <a:t>S&amp;P 500: Dividends and Earnings - 1960 to 2016</a:t>
            </a:r>
          </a:p>
        </c:rich>
      </c:tx>
      <c:layout/>
      <c:overlay val="0"/>
      <c:spPr>
        <a:noFill/>
        <a:ln>
          <a:noFill/>
        </a:ln>
        <a:effectLst/>
      </c:spPr>
    </c:title>
    <c:autoTitleDeleted val="0"/>
    <c:plotArea>
      <c:layout/>
      <c:barChart>
        <c:barDir val="col"/>
        <c:grouping val="clustered"/>
        <c:varyColors val="0"/>
        <c:ser>
          <c:idx val="4"/>
          <c:order val="0"/>
          <c:tx>
            <c:strRef>
              <c:f>Sheet1!$E$8</c:f>
              <c:strCache>
                <c:ptCount val="1"/>
                <c:pt idx="0">
                  <c:v>Earnings</c:v>
                </c:pt>
              </c:strCache>
            </c:strRef>
          </c:tx>
          <c:spPr>
            <a:gradFill rotWithShape="1">
              <a:gsLst>
                <a:gs pos="0">
                  <a:schemeClr val="accent4">
                    <a:lumMod val="60000"/>
                    <a:tint val="100000"/>
                    <a:shade val="100000"/>
                    <a:satMod val="130000"/>
                  </a:schemeClr>
                </a:gs>
                <a:gs pos="100000">
                  <a:schemeClr val="accent4">
                    <a:lumMod val="60000"/>
                    <a:tint val="50000"/>
                    <a:shade val="100000"/>
                    <a:satMod val="350000"/>
                  </a:schemeClr>
                </a:gs>
              </a:gsLst>
              <a:lin ang="16200000" scaled="0"/>
            </a:gradFill>
            <a:ln>
              <a:noFill/>
            </a:ln>
            <a:effectLst>
              <a:outerShdw blurRad="40000" dist="23000" dir="5400000" rotWithShape="0">
                <a:srgbClr val="000000">
                  <a:alpha val="35000"/>
                </a:srgbClr>
              </a:outerShdw>
            </a:effectLst>
          </c:spPr>
          <c:invertIfNegative val="0"/>
          <c:cat>
            <c:numRef>
              <c:f>Sheet1!$A$9:$A$65</c:f>
              <c:numCache>
                <c:formatCode>General</c:formatCode>
                <c:ptCount val="57"/>
                <c:pt idx="0">
                  <c:v>1960.0</c:v>
                </c:pt>
                <c:pt idx="1">
                  <c:v>1961.0</c:v>
                </c:pt>
                <c:pt idx="2">
                  <c:v>1962.0</c:v>
                </c:pt>
                <c:pt idx="3">
                  <c:v>1963.0</c:v>
                </c:pt>
                <c:pt idx="4">
                  <c:v>1964.0</c:v>
                </c:pt>
                <c:pt idx="5">
                  <c:v>1965.0</c:v>
                </c:pt>
                <c:pt idx="6">
                  <c:v>1966.0</c:v>
                </c:pt>
                <c:pt idx="7">
                  <c:v>1967.0</c:v>
                </c:pt>
                <c:pt idx="8">
                  <c:v>1968.0</c:v>
                </c:pt>
                <c:pt idx="9">
                  <c:v>1969.0</c:v>
                </c:pt>
                <c:pt idx="10">
                  <c:v>1970.0</c:v>
                </c:pt>
                <c:pt idx="11">
                  <c:v>1971.0</c:v>
                </c:pt>
                <c:pt idx="12">
                  <c:v>1972.0</c:v>
                </c:pt>
                <c:pt idx="13">
                  <c:v>1973.0</c:v>
                </c:pt>
                <c:pt idx="14">
                  <c:v>1974.0</c:v>
                </c:pt>
                <c:pt idx="15">
                  <c:v>1975.0</c:v>
                </c:pt>
                <c:pt idx="16">
                  <c:v>1976.0</c:v>
                </c:pt>
                <c:pt idx="17">
                  <c:v>1977.0</c:v>
                </c:pt>
                <c:pt idx="18">
                  <c:v>1978.0</c:v>
                </c:pt>
                <c:pt idx="19">
                  <c:v>1979.0</c:v>
                </c:pt>
                <c:pt idx="20">
                  <c:v>1980.0</c:v>
                </c:pt>
                <c:pt idx="21">
                  <c:v>1981.0</c:v>
                </c:pt>
                <c:pt idx="22">
                  <c:v>1982.0</c:v>
                </c:pt>
                <c:pt idx="23">
                  <c:v>1983.0</c:v>
                </c:pt>
                <c:pt idx="24">
                  <c:v>1984.0</c:v>
                </c:pt>
                <c:pt idx="25">
                  <c:v>1985.0</c:v>
                </c:pt>
                <c:pt idx="26">
                  <c:v>1986.0</c:v>
                </c:pt>
                <c:pt idx="27">
                  <c:v>1987.0</c:v>
                </c:pt>
                <c:pt idx="28">
                  <c:v>1988.0</c:v>
                </c:pt>
                <c:pt idx="29">
                  <c:v>1989.0</c:v>
                </c:pt>
                <c:pt idx="30">
                  <c:v>1990.0</c:v>
                </c:pt>
                <c:pt idx="31">
                  <c:v>1991.0</c:v>
                </c:pt>
                <c:pt idx="32">
                  <c:v>1992.0</c:v>
                </c:pt>
                <c:pt idx="33">
                  <c:v>1993.0</c:v>
                </c:pt>
                <c:pt idx="34">
                  <c:v>1994.0</c:v>
                </c:pt>
                <c:pt idx="35">
                  <c:v>1995.0</c:v>
                </c:pt>
                <c:pt idx="36">
                  <c:v>1996.0</c:v>
                </c:pt>
                <c:pt idx="37">
                  <c:v>1997.0</c:v>
                </c:pt>
                <c:pt idx="38">
                  <c:v>1998.0</c:v>
                </c:pt>
                <c:pt idx="39">
                  <c:v>1999.0</c:v>
                </c:pt>
                <c:pt idx="40">
                  <c:v>2000.0</c:v>
                </c:pt>
                <c:pt idx="41">
                  <c:v>2001.0</c:v>
                </c:pt>
                <c:pt idx="42">
                  <c:v>2002.0</c:v>
                </c:pt>
                <c:pt idx="43">
                  <c:v>2003.0</c:v>
                </c:pt>
                <c:pt idx="44">
                  <c:v>2004.0</c:v>
                </c:pt>
                <c:pt idx="45">
                  <c:v>2005.0</c:v>
                </c:pt>
                <c:pt idx="46">
                  <c:v>2006.0</c:v>
                </c:pt>
                <c:pt idx="47">
                  <c:v>2007.0</c:v>
                </c:pt>
                <c:pt idx="48">
                  <c:v>2008.0</c:v>
                </c:pt>
                <c:pt idx="49">
                  <c:v>2009.0</c:v>
                </c:pt>
                <c:pt idx="50">
                  <c:v>2010.0</c:v>
                </c:pt>
                <c:pt idx="51" formatCode="0">
                  <c:v>2011.0</c:v>
                </c:pt>
                <c:pt idx="52">
                  <c:v>2012.0</c:v>
                </c:pt>
                <c:pt idx="53">
                  <c:v>2013.0</c:v>
                </c:pt>
                <c:pt idx="54" formatCode="0">
                  <c:v>2014.0</c:v>
                </c:pt>
                <c:pt idx="55" formatCode="0">
                  <c:v>2015.0</c:v>
                </c:pt>
                <c:pt idx="56">
                  <c:v>2016.0</c:v>
                </c:pt>
              </c:numCache>
            </c:numRef>
          </c:cat>
          <c:val>
            <c:numRef>
              <c:f>Sheet1!$E$9:$E$65</c:f>
              <c:numCache>
                <c:formatCode>0.00</c:formatCode>
                <c:ptCount val="57"/>
                <c:pt idx="0">
                  <c:v>3.103074</c:v>
                </c:pt>
                <c:pt idx="1">
                  <c:v>3.370004999999999</c:v>
                </c:pt>
                <c:pt idx="2">
                  <c:v>3.66611</c:v>
                </c:pt>
                <c:pt idx="3">
                  <c:v>4.133602</c:v>
                </c:pt>
                <c:pt idx="4">
                  <c:v>4.762949999999995</c:v>
                </c:pt>
                <c:pt idx="5">
                  <c:v>5.296239</c:v>
                </c:pt>
                <c:pt idx="6">
                  <c:v>5.414242</c:v>
                </c:pt>
                <c:pt idx="7">
                  <c:v>5.460202</c:v>
                </c:pt>
                <c:pt idx="8">
                  <c:v>5.722685999999991</c:v>
                </c:pt>
                <c:pt idx="9">
                  <c:v>6.103578</c:v>
                </c:pt>
                <c:pt idx="10">
                  <c:v>5.51057</c:v>
                </c:pt>
                <c:pt idx="11">
                  <c:v>5.574113999999994</c:v>
                </c:pt>
                <c:pt idx="12">
                  <c:v>6.174014999999987</c:v>
                </c:pt>
                <c:pt idx="13">
                  <c:v>7.96008</c:v>
                </c:pt>
                <c:pt idx="14">
                  <c:v>9.351584</c:v>
                </c:pt>
                <c:pt idx="15">
                  <c:v>7.711245</c:v>
                </c:pt>
                <c:pt idx="16">
                  <c:v>9.746621999999998</c:v>
                </c:pt>
                <c:pt idx="17">
                  <c:v>10.86993</c:v>
                </c:pt>
                <c:pt idx="18">
                  <c:v>11.638921</c:v>
                </c:pt>
                <c:pt idx="19">
                  <c:v>14.550312</c:v>
                </c:pt>
                <c:pt idx="20">
                  <c:v>14.987904</c:v>
                </c:pt>
                <c:pt idx="21">
                  <c:v>15.183945</c:v>
                </c:pt>
                <c:pt idx="22">
                  <c:v>13.824912</c:v>
                </c:pt>
                <c:pt idx="23">
                  <c:v>13.293358</c:v>
                </c:pt>
                <c:pt idx="24">
                  <c:v>16.841068</c:v>
                </c:pt>
                <c:pt idx="25">
                  <c:v>15.676976</c:v>
                </c:pt>
                <c:pt idx="26">
                  <c:v>14.433332</c:v>
                </c:pt>
                <c:pt idx="27">
                  <c:v>16.035492</c:v>
                </c:pt>
                <c:pt idx="28">
                  <c:v>24.12</c:v>
                </c:pt>
                <c:pt idx="29">
                  <c:v>24.32</c:v>
                </c:pt>
                <c:pt idx="30">
                  <c:v>22.65</c:v>
                </c:pt>
                <c:pt idx="31">
                  <c:v>19.3</c:v>
                </c:pt>
                <c:pt idx="32">
                  <c:v>20.87</c:v>
                </c:pt>
                <c:pt idx="33">
                  <c:v>26.9</c:v>
                </c:pt>
                <c:pt idx="34">
                  <c:v>31.75</c:v>
                </c:pt>
                <c:pt idx="35">
                  <c:v>37.7</c:v>
                </c:pt>
                <c:pt idx="36">
                  <c:v>40.63</c:v>
                </c:pt>
                <c:pt idx="37">
                  <c:v>44.09</c:v>
                </c:pt>
                <c:pt idx="38">
                  <c:v>44.27</c:v>
                </c:pt>
                <c:pt idx="39">
                  <c:v>51.68</c:v>
                </c:pt>
                <c:pt idx="40">
                  <c:v>56.13</c:v>
                </c:pt>
                <c:pt idx="41">
                  <c:v>38.85</c:v>
                </c:pt>
                <c:pt idx="42" formatCode="General">
                  <c:v>46.04</c:v>
                </c:pt>
                <c:pt idx="43" formatCode="General">
                  <c:v>54.69</c:v>
                </c:pt>
                <c:pt idx="44" formatCode="General">
                  <c:v>67.68000000000001</c:v>
                </c:pt>
                <c:pt idx="45" formatCode="General">
                  <c:v>76.45</c:v>
                </c:pt>
                <c:pt idx="46" formatCode="General">
                  <c:v>87.72</c:v>
                </c:pt>
                <c:pt idx="47" formatCode="General">
                  <c:v>82.54</c:v>
                </c:pt>
                <c:pt idx="48">
                  <c:v>49.51</c:v>
                </c:pt>
                <c:pt idx="49" formatCode="General">
                  <c:v>56.86</c:v>
                </c:pt>
                <c:pt idx="50" formatCode="General">
                  <c:v>83.77</c:v>
                </c:pt>
                <c:pt idx="51">
                  <c:v>96.44</c:v>
                </c:pt>
                <c:pt idx="52" formatCode="General">
                  <c:v>96.82</c:v>
                </c:pt>
                <c:pt idx="53" formatCode="General">
                  <c:v>107.3</c:v>
                </c:pt>
                <c:pt idx="54">
                  <c:v>113.01</c:v>
                </c:pt>
                <c:pt idx="55">
                  <c:v>106.32</c:v>
                </c:pt>
                <c:pt idx="56">
                  <c:v>108.86</c:v>
                </c:pt>
              </c:numCache>
            </c:numRef>
          </c:val>
        </c:ser>
        <c:ser>
          <c:idx val="5"/>
          <c:order val="1"/>
          <c:tx>
            <c:strRef>
              <c:f>Sheet1!$F$8</c:f>
              <c:strCache>
                <c:ptCount val="1"/>
                <c:pt idx="0">
                  <c:v>Dividends</c:v>
                </c:pt>
              </c:strCache>
            </c:strRef>
          </c:tx>
          <c:spPr>
            <a:gradFill rotWithShape="1">
              <a:gsLst>
                <a:gs pos="0">
                  <a:schemeClr val="accent6">
                    <a:lumMod val="60000"/>
                    <a:tint val="100000"/>
                    <a:shade val="100000"/>
                    <a:satMod val="130000"/>
                  </a:schemeClr>
                </a:gs>
                <a:gs pos="100000">
                  <a:schemeClr val="accent6">
                    <a:lumMod val="60000"/>
                    <a:tint val="50000"/>
                    <a:shade val="100000"/>
                    <a:satMod val="350000"/>
                  </a:schemeClr>
                </a:gs>
              </a:gsLst>
              <a:lin ang="16200000" scaled="0"/>
            </a:gradFill>
            <a:ln>
              <a:noFill/>
            </a:ln>
          </c:spPr>
          <c:invertIfNegative val="0"/>
          <c:cat>
            <c:numRef>
              <c:f>Sheet1!$A$9:$A$65</c:f>
              <c:numCache>
                <c:formatCode>General</c:formatCode>
                <c:ptCount val="57"/>
                <c:pt idx="0">
                  <c:v>1960.0</c:v>
                </c:pt>
                <c:pt idx="1">
                  <c:v>1961.0</c:v>
                </c:pt>
                <c:pt idx="2">
                  <c:v>1962.0</c:v>
                </c:pt>
                <c:pt idx="3">
                  <c:v>1963.0</c:v>
                </c:pt>
                <c:pt idx="4">
                  <c:v>1964.0</c:v>
                </c:pt>
                <c:pt idx="5">
                  <c:v>1965.0</c:v>
                </c:pt>
                <c:pt idx="6">
                  <c:v>1966.0</c:v>
                </c:pt>
                <c:pt idx="7">
                  <c:v>1967.0</c:v>
                </c:pt>
                <c:pt idx="8">
                  <c:v>1968.0</c:v>
                </c:pt>
                <c:pt idx="9">
                  <c:v>1969.0</c:v>
                </c:pt>
                <c:pt idx="10">
                  <c:v>1970.0</c:v>
                </c:pt>
                <c:pt idx="11">
                  <c:v>1971.0</c:v>
                </c:pt>
                <c:pt idx="12">
                  <c:v>1972.0</c:v>
                </c:pt>
                <c:pt idx="13">
                  <c:v>1973.0</c:v>
                </c:pt>
                <c:pt idx="14">
                  <c:v>1974.0</c:v>
                </c:pt>
                <c:pt idx="15">
                  <c:v>1975.0</c:v>
                </c:pt>
                <c:pt idx="16">
                  <c:v>1976.0</c:v>
                </c:pt>
                <c:pt idx="17">
                  <c:v>1977.0</c:v>
                </c:pt>
                <c:pt idx="18">
                  <c:v>1978.0</c:v>
                </c:pt>
                <c:pt idx="19">
                  <c:v>1979.0</c:v>
                </c:pt>
                <c:pt idx="20">
                  <c:v>1980.0</c:v>
                </c:pt>
                <c:pt idx="21">
                  <c:v>1981.0</c:v>
                </c:pt>
                <c:pt idx="22">
                  <c:v>1982.0</c:v>
                </c:pt>
                <c:pt idx="23">
                  <c:v>1983.0</c:v>
                </c:pt>
                <c:pt idx="24">
                  <c:v>1984.0</c:v>
                </c:pt>
                <c:pt idx="25">
                  <c:v>1985.0</c:v>
                </c:pt>
                <c:pt idx="26">
                  <c:v>1986.0</c:v>
                </c:pt>
                <c:pt idx="27">
                  <c:v>1987.0</c:v>
                </c:pt>
                <c:pt idx="28">
                  <c:v>1988.0</c:v>
                </c:pt>
                <c:pt idx="29">
                  <c:v>1989.0</c:v>
                </c:pt>
                <c:pt idx="30">
                  <c:v>1990.0</c:v>
                </c:pt>
                <c:pt idx="31">
                  <c:v>1991.0</c:v>
                </c:pt>
                <c:pt idx="32">
                  <c:v>1992.0</c:v>
                </c:pt>
                <c:pt idx="33">
                  <c:v>1993.0</c:v>
                </c:pt>
                <c:pt idx="34">
                  <c:v>1994.0</c:v>
                </c:pt>
                <c:pt idx="35">
                  <c:v>1995.0</c:v>
                </c:pt>
                <c:pt idx="36">
                  <c:v>1996.0</c:v>
                </c:pt>
                <c:pt idx="37">
                  <c:v>1997.0</c:v>
                </c:pt>
                <c:pt idx="38">
                  <c:v>1998.0</c:v>
                </c:pt>
                <c:pt idx="39">
                  <c:v>1999.0</c:v>
                </c:pt>
                <c:pt idx="40">
                  <c:v>2000.0</c:v>
                </c:pt>
                <c:pt idx="41">
                  <c:v>2001.0</c:v>
                </c:pt>
                <c:pt idx="42">
                  <c:v>2002.0</c:v>
                </c:pt>
                <c:pt idx="43">
                  <c:v>2003.0</c:v>
                </c:pt>
                <c:pt idx="44">
                  <c:v>2004.0</c:v>
                </c:pt>
                <c:pt idx="45">
                  <c:v>2005.0</c:v>
                </c:pt>
                <c:pt idx="46">
                  <c:v>2006.0</c:v>
                </c:pt>
                <c:pt idx="47">
                  <c:v>2007.0</c:v>
                </c:pt>
                <c:pt idx="48">
                  <c:v>2008.0</c:v>
                </c:pt>
                <c:pt idx="49">
                  <c:v>2009.0</c:v>
                </c:pt>
                <c:pt idx="50">
                  <c:v>2010.0</c:v>
                </c:pt>
                <c:pt idx="51" formatCode="0">
                  <c:v>2011.0</c:v>
                </c:pt>
                <c:pt idx="52">
                  <c:v>2012.0</c:v>
                </c:pt>
                <c:pt idx="53">
                  <c:v>2013.0</c:v>
                </c:pt>
                <c:pt idx="54" formatCode="0">
                  <c:v>2014.0</c:v>
                </c:pt>
                <c:pt idx="55" formatCode="0">
                  <c:v>2015.0</c:v>
                </c:pt>
                <c:pt idx="56">
                  <c:v>2016.0</c:v>
                </c:pt>
              </c:numCache>
            </c:numRef>
          </c:cat>
          <c:val>
            <c:numRef>
              <c:f>Sheet1!$F$9:$F$65</c:f>
              <c:numCache>
                <c:formatCode>0.00</c:formatCode>
                <c:ptCount val="57"/>
                <c:pt idx="0">
                  <c:v>1.981551</c:v>
                </c:pt>
                <c:pt idx="1">
                  <c:v>2.039175</c:v>
                </c:pt>
                <c:pt idx="2">
                  <c:v>2.1454</c:v>
                </c:pt>
                <c:pt idx="3">
                  <c:v>2.348126</c:v>
                </c:pt>
                <c:pt idx="4">
                  <c:v>2.584875</c:v>
                </c:pt>
                <c:pt idx="5">
                  <c:v>2.828358</c:v>
                </c:pt>
                <c:pt idx="6">
                  <c:v>2.883847</c:v>
                </c:pt>
                <c:pt idx="7">
                  <c:v>2.980923</c:v>
                </c:pt>
                <c:pt idx="8">
                  <c:v>3.043098</c:v>
                </c:pt>
                <c:pt idx="9">
                  <c:v>3.240512</c:v>
                </c:pt>
                <c:pt idx="10">
                  <c:v>3.18839</c:v>
                </c:pt>
                <c:pt idx="11">
                  <c:v>3.16479</c:v>
                </c:pt>
                <c:pt idx="12">
                  <c:v>3.18735</c:v>
                </c:pt>
                <c:pt idx="13">
                  <c:v>3.60935</c:v>
                </c:pt>
                <c:pt idx="14">
                  <c:v>3.722808</c:v>
                </c:pt>
                <c:pt idx="15">
                  <c:v>3.733866</c:v>
                </c:pt>
                <c:pt idx="16">
                  <c:v>4.223178</c:v>
                </c:pt>
                <c:pt idx="17">
                  <c:v>4.85961</c:v>
                </c:pt>
                <c:pt idx="18">
                  <c:v>5.180329</c:v>
                </c:pt>
                <c:pt idx="19">
                  <c:v>5.969082</c:v>
                </c:pt>
                <c:pt idx="20">
                  <c:v>6.435024</c:v>
                </c:pt>
                <c:pt idx="21">
                  <c:v>6.826034999999989</c:v>
                </c:pt>
                <c:pt idx="22">
                  <c:v>6.933551999999999</c:v>
                </c:pt>
                <c:pt idx="23">
                  <c:v>7.124975999999984</c:v>
                </c:pt>
                <c:pt idx="24">
                  <c:v>7.826832</c:v>
                </c:pt>
                <c:pt idx="25">
                  <c:v>8.197664</c:v>
                </c:pt>
                <c:pt idx="26">
                  <c:v>8.185346</c:v>
                </c:pt>
                <c:pt idx="27">
                  <c:v>9.166668000000001</c:v>
                </c:pt>
                <c:pt idx="28">
                  <c:v>10.220096</c:v>
                </c:pt>
                <c:pt idx="29">
                  <c:v>11.73288</c:v>
                </c:pt>
                <c:pt idx="30">
                  <c:v>12.350228</c:v>
                </c:pt>
                <c:pt idx="31">
                  <c:v>12.971499</c:v>
                </c:pt>
                <c:pt idx="32">
                  <c:v>12.63559</c:v>
                </c:pt>
                <c:pt idx="33">
                  <c:v>12.68744</c:v>
                </c:pt>
                <c:pt idx="34">
                  <c:v>13.364757</c:v>
                </c:pt>
                <c:pt idx="35">
                  <c:v>14.16639</c:v>
                </c:pt>
                <c:pt idx="36">
                  <c:v>14.888874</c:v>
                </c:pt>
                <c:pt idx="37">
                  <c:v>15.522</c:v>
                </c:pt>
                <c:pt idx="38">
                  <c:v>16.2</c:v>
                </c:pt>
                <c:pt idx="39">
                  <c:v>16.71184360108917</c:v>
                </c:pt>
                <c:pt idx="40">
                  <c:v>16.26845015151515</c:v>
                </c:pt>
                <c:pt idx="41">
                  <c:v>15.741</c:v>
                </c:pt>
                <c:pt idx="42" formatCode="General">
                  <c:v>16.08</c:v>
                </c:pt>
                <c:pt idx="43" formatCode="General">
                  <c:v>17.88</c:v>
                </c:pt>
                <c:pt idx="44" formatCode="General">
                  <c:v>19.407</c:v>
                </c:pt>
                <c:pt idx="45" formatCode="General">
                  <c:v>22.38</c:v>
                </c:pt>
                <c:pt idx="46" formatCode="General">
                  <c:v>25.05</c:v>
                </c:pt>
                <c:pt idx="47" formatCode="General">
                  <c:v>27.73</c:v>
                </c:pt>
                <c:pt idx="48">
                  <c:v>28.05</c:v>
                </c:pt>
                <c:pt idx="49" formatCode="General">
                  <c:v>22.31</c:v>
                </c:pt>
                <c:pt idx="50" formatCode="General">
                  <c:v>23.12</c:v>
                </c:pt>
                <c:pt idx="51">
                  <c:v>26.02</c:v>
                </c:pt>
                <c:pt idx="52" formatCode="General">
                  <c:v>30.44</c:v>
                </c:pt>
                <c:pt idx="53" formatCode="General">
                  <c:v>34.99</c:v>
                </c:pt>
                <c:pt idx="54">
                  <c:v>39.44</c:v>
                </c:pt>
                <c:pt idx="55">
                  <c:v>43.16</c:v>
                </c:pt>
                <c:pt idx="56">
                  <c:v>45.03</c:v>
                </c:pt>
              </c:numCache>
            </c:numRef>
          </c:val>
        </c:ser>
        <c:dLbls>
          <c:showLegendKey val="0"/>
          <c:showVal val="0"/>
          <c:showCatName val="0"/>
          <c:showSerName val="0"/>
          <c:showPercent val="0"/>
          <c:showBubbleSize val="0"/>
        </c:dLbls>
        <c:gapWidth val="150"/>
        <c:axId val="218659216"/>
        <c:axId val="218777520"/>
      </c:barChart>
      <c:lineChart>
        <c:grouping val="standard"/>
        <c:varyColors val="0"/>
        <c:ser>
          <c:idx val="0"/>
          <c:order val="2"/>
          <c:tx>
            <c:strRef>
              <c:f>Sheet1!$G$8</c:f>
              <c:strCache>
                <c:ptCount val="1"/>
                <c:pt idx="0">
                  <c:v>Payout Ratio</c:v>
                </c:pt>
              </c:strCache>
            </c:strRef>
          </c:tx>
          <c:spPr>
            <a:ln w="47625" cap="rnd" cmpd="sng" algn="ctr">
              <a:solidFill>
                <a:schemeClr val="accent2">
                  <a:shade val="95000"/>
                  <a:satMod val="105000"/>
                </a:schemeClr>
              </a:solidFill>
              <a:prstDash val="solid"/>
              <a:round/>
            </a:ln>
            <a:effectLst/>
          </c:spPr>
          <c:marker>
            <c:symbol val="none"/>
          </c:marker>
          <c:cat>
            <c:numRef>
              <c:f>Sheet1!$A$9:$A$65</c:f>
              <c:numCache>
                <c:formatCode>General</c:formatCode>
                <c:ptCount val="57"/>
                <c:pt idx="0">
                  <c:v>1960.0</c:v>
                </c:pt>
                <c:pt idx="1">
                  <c:v>1961.0</c:v>
                </c:pt>
                <c:pt idx="2">
                  <c:v>1962.0</c:v>
                </c:pt>
                <c:pt idx="3">
                  <c:v>1963.0</c:v>
                </c:pt>
                <c:pt idx="4">
                  <c:v>1964.0</c:v>
                </c:pt>
                <c:pt idx="5">
                  <c:v>1965.0</c:v>
                </c:pt>
                <c:pt idx="6">
                  <c:v>1966.0</c:v>
                </c:pt>
                <c:pt idx="7">
                  <c:v>1967.0</c:v>
                </c:pt>
                <c:pt idx="8">
                  <c:v>1968.0</c:v>
                </c:pt>
                <c:pt idx="9">
                  <c:v>1969.0</c:v>
                </c:pt>
                <c:pt idx="10">
                  <c:v>1970.0</c:v>
                </c:pt>
                <c:pt idx="11">
                  <c:v>1971.0</c:v>
                </c:pt>
                <c:pt idx="12">
                  <c:v>1972.0</c:v>
                </c:pt>
                <c:pt idx="13">
                  <c:v>1973.0</c:v>
                </c:pt>
                <c:pt idx="14">
                  <c:v>1974.0</c:v>
                </c:pt>
                <c:pt idx="15">
                  <c:v>1975.0</c:v>
                </c:pt>
                <c:pt idx="16">
                  <c:v>1976.0</c:v>
                </c:pt>
                <c:pt idx="17">
                  <c:v>1977.0</c:v>
                </c:pt>
                <c:pt idx="18">
                  <c:v>1978.0</c:v>
                </c:pt>
                <c:pt idx="19">
                  <c:v>1979.0</c:v>
                </c:pt>
                <c:pt idx="20">
                  <c:v>1980.0</c:v>
                </c:pt>
                <c:pt idx="21">
                  <c:v>1981.0</c:v>
                </c:pt>
                <c:pt idx="22">
                  <c:v>1982.0</c:v>
                </c:pt>
                <c:pt idx="23">
                  <c:v>1983.0</c:v>
                </c:pt>
                <c:pt idx="24">
                  <c:v>1984.0</c:v>
                </c:pt>
                <c:pt idx="25">
                  <c:v>1985.0</c:v>
                </c:pt>
                <c:pt idx="26">
                  <c:v>1986.0</c:v>
                </c:pt>
                <c:pt idx="27">
                  <c:v>1987.0</c:v>
                </c:pt>
                <c:pt idx="28">
                  <c:v>1988.0</c:v>
                </c:pt>
                <c:pt idx="29">
                  <c:v>1989.0</c:v>
                </c:pt>
                <c:pt idx="30">
                  <c:v>1990.0</c:v>
                </c:pt>
                <c:pt idx="31">
                  <c:v>1991.0</c:v>
                </c:pt>
                <c:pt idx="32">
                  <c:v>1992.0</c:v>
                </c:pt>
                <c:pt idx="33">
                  <c:v>1993.0</c:v>
                </c:pt>
                <c:pt idx="34">
                  <c:v>1994.0</c:v>
                </c:pt>
                <c:pt idx="35">
                  <c:v>1995.0</c:v>
                </c:pt>
                <c:pt idx="36">
                  <c:v>1996.0</c:v>
                </c:pt>
                <c:pt idx="37">
                  <c:v>1997.0</c:v>
                </c:pt>
                <c:pt idx="38">
                  <c:v>1998.0</c:v>
                </c:pt>
                <c:pt idx="39">
                  <c:v>1999.0</c:v>
                </c:pt>
                <c:pt idx="40">
                  <c:v>2000.0</c:v>
                </c:pt>
                <c:pt idx="41">
                  <c:v>2001.0</c:v>
                </c:pt>
                <c:pt idx="42">
                  <c:v>2002.0</c:v>
                </c:pt>
                <c:pt idx="43">
                  <c:v>2003.0</c:v>
                </c:pt>
                <c:pt idx="44">
                  <c:v>2004.0</c:v>
                </c:pt>
                <c:pt idx="45">
                  <c:v>2005.0</c:v>
                </c:pt>
                <c:pt idx="46">
                  <c:v>2006.0</c:v>
                </c:pt>
                <c:pt idx="47">
                  <c:v>2007.0</c:v>
                </c:pt>
                <c:pt idx="48">
                  <c:v>2008.0</c:v>
                </c:pt>
                <c:pt idx="49">
                  <c:v>2009.0</c:v>
                </c:pt>
                <c:pt idx="50">
                  <c:v>2010.0</c:v>
                </c:pt>
                <c:pt idx="51" formatCode="0">
                  <c:v>2011.0</c:v>
                </c:pt>
                <c:pt idx="52">
                  <c:v>2012.0</c:v>
                </c:pt>
                <c:pt idx="53">
                  <c:v>2013.0</c:v>
                </c:pt>
                <c:pt idx="54" formatCode="0">
                  <c:v>2014.0</c:v>
                </c:pt>
                <c:pt idx="55" formatCode="0">
                  <c:v>2015.0</c:v>
                </c:pt>
                <c:pt idx="56">
                  <c:v>2016.0</c:v>
                </c:pt>
              </c:numCache>
            </c:numRef>
          </c:cat>
          <c:val>
            <c:numRef>
              <c:f>Sheet1!$G$9:$G$66</c:f>
              <c:numCache>
                <c:formatCode>0.00%</c:formatCode>
                <c:ptCount val="58"/>
                <c:pt idx="0">
                  <c:v>0.638576779026217</c:v>
                </c:pt>
                <c:pt idx="1">
                  <c:v>0.605095541401274</c:v>
                </c:pt>
                <c:pt idx="2">
                  <c:v>0.585197934595525</c:v>
                </c:pt>
                <c:pt idx="3">
                  <c:v>0.568058076225045</c:v>
                </c:pt>
                <c:pt idx="4">
                  <c:v>0.54270462633452</c:v>
                </c:pt>
                <c:pt idx="5">
                  <c:v>0.534031413612565</c:v>
                </c:pt>
                <c:pt idx="6">
                  <c:v>0.532640949554896</c:v>
                </c:pt>
                <c:pt idx="7">
                  <c:v>0.545936395759717</c:v>
                </c:pt>
                <c:pt idx="8">
                  <c:v>0.531760435571688</c:v>
                </c:pt>
                <c:pt idx="9">
                  <c:v>0.530920060331825</c:v>
                </c:pt>
                <c:pt idx="10">
                  <c:v>0.578595317725752</c:v>
                </c:pt>
                <c:pt idx="11">
                  <c:v>0.567765567765568</c:v>
                </c:pt>
                <c:pt idx="12">
                  <c:v>0.516252390057361</c:v>
                </c:pt>
                <c:pt idx="13">
                  <c:v>0.45343137254902</c:v>
                </c:pt>
                <c:pt idx="14">
                  <c:v>0.398093841642229</c:v>
                </c:pt>
                <c:pt idx="15">
                  <c:v>0.484210526315789</c:v>
                </c:pt>
                <c:pt idx="16">
                  <c:v>0.433296582138919</c:v>
                </c:pt>
                <c:pt idx="17">
                  <c:v>0.447069116360455</c:v>
                </c:pt>
                <c:pt idx="18">
                  <c:v>0.445086705202312</c:v>
                </c:pt>
                <c:pt idx="19">
                  <c:v>0.410237388724036</c:v>
                </c:pt>
                <c:pt idx="20">
                  <c:v>0.429347826086956</c:v>
                </c:pt>
                <c:pt idx="21">
                  <c:v>0.44955609362389</c:v>
                </c:pt>
                <c:pt idx="22">
                  <c:v>0.501525940996948</c:v>
                </c:pt>
                <c:pt idx="23">
                  <c:v>0.535980148883375</c:v>
                </c:pt>
                <c:pt idx="24">
                  <c:v>0.464746772591857</c:v>
                </c:pt>
                <c:pt idx="25">
                  <c:v>0.522911051212938</c:v>
                </c:pt>
                <c:pt idx="26">
                  <c:v>0.567114093959731</c:v>
                </c:pt>
                <c:pt idx="27">
                  <c:v>0.571648690292758</c:v>
                </c:pt>
                <c:pt idx="28">
                  <c:v>0.423718739635158</c:v>
                </c:pt>
                <c:pt idx="29">
                  <c:v>0.4824375</c:v>
                </c:pt>
                <c:pt idx="30">
                  <c:v>0.545263929359823</c:v>
                </c:pt>
                <c:pt idx="31">
                  <c:v>0.672098393782383</c:v>
                </c:pt>
                <c:pt idx="32">
                  <c:v>0.605442740776234</c:v>
                </c:pt>
                <c:pt idx="33">
                  <c:v>0.471652044609665</c:v>
                </c:pt>
                <c:pt idx="34">
                  <c:v>0.420937228346457</c:v>
                </c:pt>
                <c:pt idx="35">
                  <c:v>0.375766312997347</c:v>
                </c:pt>
                <c:pt idx="36">
                  <c:v>0.366450258429732</c:v>
                </c:pt>
                <c:pt idx="37">
                  <c:v>0.352052619641642</c:v>
                </c:pt>
                <c:pt idx="38">
                  <c:v>0.365936299977411</c:v>
                </c:pt>
                <c:pt idx="39">
                  <c:v>0.323371586708382</c:v>
                </c:pt>
                <c:pt idx="40">
                  <c:v>0.289835206690097</c:v>
                </c:pt>
                <c:pt idx="41">
                  <c:v>0.405173745173745</c:v>
                </c:pt>
                <c:pt idx="42">
                  <c:v>0.349261511728931</c:v>
                </c:pt>
                <c:pt idx="43">
                  <c:v>0.326933625891388</c:v>
                </c:pt>
                <c:pt idx="44">
                  <c:v>0.286746453900709</c:v>
                </c:pt>
                <c:pt idx="45">
                  <c:v>0.292740353172008</c:v>
                </c:pt>
                <c:pt idx="46">
                  <c:v>0.285567715458276</c:v>
                </c:pt>
                <c:pt idx="47">
                  <c:v>0.335958323237218</c:v>
                </c:pt>
                <c:pt idx="48">
                  <c:v>0.566552211674409</c:v>
                </c:pt>
                <c:pt idx="49">
                  <c:v>0.392367217727752</c:v>
                </c:pt>
                <c:pt idx="50">
                  <c:v>0.275993792527158</c:v>
                </c:pt>
                <c:pt idx="51">
                  <c:v>0.26980506014102</c:v>
                </c:pt>
                <c:pt idx="52">
                  <c:v>0.314397851683536</c:v>
                </c:pt>
                <c:pt idx="53">
                  <c:v>0.326095060577819</c:v>
                </c:pt>
                <c:pt idx="54">
                  <c:v>0.348995664100522</c:v>
                </c:pt>
                <c:pt idx="55">
                  <c:v>0.40594431903687</c:v>
                </c:pt>
                <c:pt idx="56">
                  <c:v>0.413650560352747</c:v>
                </c:pt>
              </c:numCache>
            </c:numRef>
          </c:val>
          <c:smooth val="0"/>
        </c:ser>
        <c:dLbls>
          <c:showLegendKey val="0"/>
          <c:showVal val="0"/>
          <c:showCatName val="0"/>
          <c:showSerName val="0"/>
          <c:showPercent val="0"/>
          <c:showBubbleSize val="0"/>
        </c:dLbls>
        <c:marker val="1"/>
        <c:smooth val="0"/>
        <c:axId val="-277573584"/>
        <c:axId val="219112400"/>
      </c:lineChart>
      <c:catAx>
        <c:axId val="218659216"/>
        <c:scaling>
          <c:orientation val="minMax"/>
        </c:scaling>
        <c:delete val="0"/>
        <c:axPos val="b"/>
        <c:numFmt formatCode="General" sourceLinked="1"/>
        <c:majorTickMark val="out"/>
        <c:minorTickMark val="none"/>
        <c:tickLblPos val="nextTo"/>
        <c:spPr>
          <a:noFill/>
          <a:ln w="9525" cap="flat" cmpd="sng" algn="ctr">
            <a:solidFill>
              <a:schemeClr val="tx1">
                <a:tint val="75000"/>
                <a:shade val="95000"/>
                <a:satMod val="105000"/>
              </a:schemeClr>
            </a:solidFill>
            <a:prstDash val="solid"/>
            <a:round/>
          </a:ln>
          <a:effectLst/>
        </c:spPr>
        <c:txPr>
          <a:bodyPr rot="540000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US"/>
          </a:p>
        </c:txPr>
        <c:crossAx val="218777520"/>
        <c:crosses val="autoZero"/>
        <c:auto val="1"/>
        <c:lblAlgn val="ctr"/>
        <c:lblOffset val="100"/>
        <c:tickLblSkip val="1"/>
        <c:noMultiLvlLbl val="0"/>
      </c:catAx>
      <c:valAx>
        <c:axId val="218777520"/>
        <c:scaling>
          <c:orientation val="minMax"/>
        </c:scaling>
        <c:delete val="0"/>
        <c:axPos val="l"/>
        <c:majorGridlines>
          <c:spPr>
            <a:ln w="9525" cap="flat" cmpd="sng" algn="ctr">
              <a:solidFill>
                <a:schemeClr val="tx1">
                  <a:tint val="75000"/>
                  <a:shade val="95000"/>
                  <a:satMod val="105000"/>
                </a:schemeClr>
              </a:solidFill>
              <a:prstDash val="solid"/>
              <a:round/>
            </a:ln>
            <a:effectLst/>
          </c:spPr>
        </c:majorGridlines>
        <c:title>
          <c:tx>
            <c:rich>
              <a:bodyPr rot="-5400000" spcFirstLastPara="1" vertOverflow="ellipsis" vert="horz" wrap="square" anchor="ctr" anchorCtr="1"/>
              <a:lstStyle/>
              <a:p>
                <a:pPr>
                  <a:defRPr sz="1000" b="1" i="0" u="none" strike="noStrike" kern="1200" baseline="0">
                    <a:solidFill>
                      <a:schemeClr val="tx1"/>
                    </a:solidFill>
                    <a:latin typeface="+mn-lt"/>
                    <a:ea typeface="+mn-ea"/>
                    <a:cs typeface="+mn-cs"/>
                  </a:defRPr>
                </a:pPr>
                <a:r>
                  <a:rPr lang="en-US"/>
                  <a:t>Earnings/Dividends</a:t>
                </a:r>
              </a:p>
            </c:rich>
          </c:tx>
          <c:layout/>
          <c:overlay val="0"/>
          <c:spPr>
            <a:noFill/>
            <a:ln>
              <a:noFill/>
            </a:ln>
            <a:effectLst/>
          </c:spPr>
        </c:title>
        <c:numFmt formatCode="General" sourceLinked="1"/>
        <c:majorTickMark val="out"/>
        <c:minorTickMark val="none"/>
        <c:tickLblPos val="nextTo"/>
        <c:spPr>
          <a:noFill/>
          <a:ln w="9525" cap="flat" cmpd="sng" algn="ctr">
            <a:solidFill>
              <a:schemeClr val="tx1">
                <a:tint val="75000"/>
                <a:shade val="95000"/>
                <a:satMod val="105000"/>
              </a:schemeClr>
            </a:solidFill>
            <a:prstDash val="solid"/>
            <a:round/>
          </a:ln>
          <a:effectLst/>
        </c:spPr>
        <c:txPr>
          <a:bodyPr rot="-6000000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US"/>
          </a:p>
        </c:txPr>
        <c:crossAx val="218659216"/>
        <c:crosses val="autoZero"/>
        <c:crossBetween val="between"/>
      </c:valAx>
      <c:catAx>
        <c:axId val="-277573584"/>
        <c:scaling>
          <c:orientation val="minMax"/>
        </c:scaling>
        <c:delete val="1"/>
        <c:axPos val="b"/>
        <c:numFmt formatCode="General" sourceLinked="1"/>
        <c:majorTickMark val="out"/>
        <c:minorTickMark val="none"/>
        <c:tickLblPos val="nextTo"/>
        <c:crossAx val="219112400"/>
        <c:crosses val="autoZero"/>
        <c:auto val="1"/>
        <c:lblAlgn val="ctr"/>
        <c:lblOffset val="100"/>
        <c:noMultiLvlLbl val="0"/>
      </c:catAx>
      <c:valAx>
        <c:axId val="219112400"/>
        <c:scaling>
          <c:orientation val="minMax"/>
        </c:scaling>
        <c:delete val="0"/>
        <c:axPos val="r"/>
        <c:numFmt formatCode="0.00%" sourceLinked="1"/>
        <c:majorTickMark val="out"/>
        <c:minorTickMark val="none"/>
        <c:tickLblPos val="nextTo"/>
        <c:spPr>
          <a:noFill/>
          <a:ln w="9525" cap="flat" cmpd="sng" algn="ctr">
            <a:solidFill>
              <a:schemeClr val="tx1">
                <a:tint val="75000"/>
                <a:shade val="95000"/>
                <a:satMod val="105000"/>
              </a:schemeClr>
            </a:solidFill>
            <a:prstDash val="solid"/>
            <a:round/>
          </a:ln>
          <a:effectLst/>
        </c:spPr>
        <c:txPr>
          <a:bodyPr rot="-6000000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US"/>
          </a:p>
        </c:txPr>
        <c:crossAx val="-277573584"/>
        <c:crosses val="max"/>
        <c:crossBetween val="between"/>
      </c:valAx>
      <c:spPr>
        <a:solidFill>
          <a:schemeClr val="bg1"/>
        </a:solidFill>
        <a:ln>
          <a:noFill/>
        </a:ln>
        <a:effectLst/>
      </c:spPr>
    </c:plotArea>
    <c:legend>
      <c:legendPos val="b"/>
      <c:layout/>
      <c:overlay val="0"/>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US"/>
        </a:p>
      </c:txPr>
    </c:legend>
    <c:plotVisOnly val="1"/>
    <c:dispBlanksAs val="gap"/>
    <c:showDLblsOverMax val="0"/>
  </c:chart>
  <c:spPr>
    <a:solidFill>
      <a:schemeClr val="bg1"/>
    </a:solidFill>
    <a:ln w="9525" cap="flat" cmpd="sng" algn="ctr">
      <a:solidFill>
        <a:schemeClr val="tx1">
          <a:tint val="75000"/>
          <a:shade val="95000"/>
          <a:satMod val="105000"/>
        </a:schemeClr>
      </a:solidFill>
      <a:prstDash val="solid"/>
      <a:round/>
    </a:ln>
    <a:effectLst/>
  </c:spPr>
  <c:txPr>
    <a:bodyPr/>
    <a:lstStyle/>
    <a:p>
      <a:pPr>
        <a:defRPr/>
      </a:pPr>
      <a:endParaRPr lang="en-US"/>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1"/>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baseline="0">
                <a:solidFill>
                  <a:schemeClr val="tx2"/>
                </a:solidFill>
                <a:latin typeface="+mn-lt"/>
                <a:ea typeface="+mn-ea"/>
                <a:cs typeface="+mn-cs"/>
              </a:defRPr>
            </a:pPr>
            <a:r>
              <a:rPr lang="en-US"/>
              <a:t>Dividends and Buybacks - US Companies</a:t>
            </a:r>
          </a:p>
        </c:rich>
      </c:tx>
      <c:layout/>
      <c:overlay val="0"/>
      <c:spPr>
        <a:noFill/>
        <a:ln>
          <a:noFill/>
        </a:ln>
        <a:effectLst/>
      </c:spPr>
    </c:title>
    <c:autoTitleDeleted val="0"/>
    <c:plotArea>
      <c:layout/>
      <c:barChart>
        <c:barDir val="col"/>
        <c:grouping val="clustered"/>
        <c:varyColors val="0"/>
        <c:ser>
          <c:idx val="3"/>
          <c:order val="0"/>
          <c:tx>
            <c:strRef>
              <c:f>Sheet1!$D$1</c:f>
              <c:strCache>
                <c:ptCount val="1"/>
                <c:pt idx="0">
                  <c:v>Stock Buybacks</c:v>
                </c:pt>
              </c:strCache>
            </c:strRef>
          </c:tx>
          <c:spPr>
            <a:gradFill rotWithShape="1">
              <a:gsLst>
                <a:gs pos="0">
                  <a:schemeClr val="accent4">
                    <a:tint val="100000"/>
                    <a:shade val="100000"/>
                    <a:satMod val="130000"/>
                  </a:schemeClr>
                </a:gs>
                <a:gs pos="100000">
                  <a:schemeClr val="accent4">
                    <a:tint val="50000"/>
                    <a:shade val="100000"/>
                    <a:satMod val="350000"/>
                  </a:schemeClr>
                </a:gs>
              </a:gsLst>
              <a:lin ang="16200000" scaled="0"/>
            </a:gradFill>
            <a:ln>
              <a:noFill/>
            </a:ln>
            <a:effectLst>
              <a:outerShdw blurRad="40000" dist="23000" dir="5400000" rotWithShape="0">
                <a:srgbClr val="000000">
                  <a:alpha val="35000"/>
                </a:srgbClr>
              </a:outerShdw>
            </a:effectLst>
          </c:spPr>
          <c:invertIfNegative val="0"/>
          <c:cat>
            <c:numRef>
              <c:f>Sheet1!$A$2:$A$30</c:f>
              <c:numCache>
                <c:formatCode>General</c:formatCode>
                <c:ptCount val="29"/>
                <c:pt idx="0">
                  <c:v>1988.0</c:v>
                </c:pt>
                <c:pt idx="1">
                  <c:v>1989.0</c:v>
                </c:pt>
                <c:pt idx="2">
                  <c:v>1990.0</c:v>
                </c:pt>
                <c:pt idx="3">
                  <c:v>1991.0</c:v>
                </c:pt>
                <c:pt idx="4">
                  <c:v>1992.0</c:v>
                </c:pt>
                <c:pt idx="5">
                  <c:v>1993.0</c:v>
                </c:pt>
                <c:pt idx="6">
                  <c:v>1994.0</c:v>
                </c:pt>
                <c:pt idx="7">
                  <c:v>1995.0</c:v>
                </c:pt>
                <c:pt idx="8">
                  <c:v>1996.0</c:v>
                </c:pt>
                <c:pt idx="9">
                  <c:v>1997.0</c:v>
                </c:pt>
                <c:pt idx="10">
                  <c:v>1998.0</c:v>
                </c:pt>
                <c:pt idx="11">
                  <c:v>1999.0</c:v>
                </c:pt>
                <c:pt idx="12">
                  <c:v>2000.0</c:v>
                </c:pt>
                <c:pt idx="13">
                  <c:v>2001.0</c:v>
                </c:pt>
                <c:pt idx="14">
                  <c:v>2002.0</c:v>
                </c:pt>
                <c:pt idx="15">
                  <c:v>2003.0</c:v>
                </c:pt>
                <c:pt idx="16">
                  <c:v>2004.0</c:v>
                </c:pt>
                <c:pt idx="17">
                  <c:v>2005.0</c:v>
                </c:pt>
                <c:pt idx="18">
                  <c:v>2006.0</c:v>
                </c:pt>
                <c:pt idx="19">
                  <c:v>2007.0</c:v>
                </c:pt>
                <c:pt idx="20">
                  <c:v>2008.0</c:v>
                </c:pt>
                <c:pt idx="21">
                  <c:v>2009.0</c:v>
                </c:pt>
                <c:pt idx="22">
                  <c:v>2010.0</c:v>
                </c:pt>
                <c:pt idx="23">
                  <c:v>2011.0</c:v>
                </c:pt>
                <c:pt idx="24">
                  <c:v>2012.0</c:v>
                </c:pt>
                <c:pt idx="25">
                  <c:v>2013.0</c:v>
                </c:pt>
                <c:pt idx="26">
                  <c:v>2014.0</c:v>
                </c:pt>
                <c:pt idx="27">
                  <c:v>2015.0</c:v>
                </c:pt>
                <c:pt idx="28">
                  <c:v>2016.0</c:v>
                </c:pt>
              </c:numCache>
            </c:numRef>
          </c:cat>
          <c:val>
            <c:numRef>
              <c:f>Sheet1!$D$2:$D$30</c:f>
              <c:numCache>
                <c:formatCode>0.00</c:formatCode>
                <c:ptCount val="29"/>
                <c:pt idx="0">
                  <c:v>61.24845386827976</c:v>
                </c:pt>
                <c:pt idx="1">
                  <c:v>67.73661252616397</c:v>
                </c:pt>
                <c:pt idx="2">
                  <c:v>52.83859446842244</c:v>
                </c:pt>
                <c:pt idx="3">
                  <c:v>32.88450149919323</c:v>
                </c:pt>
                <c:pt idx="4">
                  <c:v>42.19332495163916</c:v>
                </c:pt>
                <c:pt idx="5">
                  <c:v>51.95372170275515</c:v>
                </c:pt>
                <c:pt idx="6">
                  <c:v>61.54900317437156</c:v>
                </c:pt>
                <c:pt idx="7">
                  <c:v>102.5293319467551</c:v>
                </c:pt>
                <c:pt idx="8">
                  <c:v>130.1536921495479</c:v>
                </c:pt>
                <c:pt idx="9">
                  <c:v>194.6264290264787</c:v>
                </c:pt>
                <c:pt idx="10">
                  <c:v>242.6883020966183</c:v>
                </c:pt>
                <c:pt idx="11">
                  <c:v>287.4156922890851</c:v>
                </c:pt>
                <c:pt idx="12">
                  <c:v>366.6578518297928</c:v>
                </c:pt>
                <c:pt idx="13">
                  <c:v>240.4288628500376</c:v>
                </c:pt>
                <c:pt idx="14">
                  <c:v>207.2595104764788</c:v>
                </c:pt>
                <c:pt idx="15">
                  <c:v>260.8004225558043</c:v>
                </c:pt>
                <c:pt idx="16">
                  <c:v>329.5837328185426</c:v>
                </c:pt>
                <c:pt idx="17">
                  <c:v>437.9833351081078</c:v>
                </c:pt>
                <c:pt idx="18">
                  <c:v>497.6633016255046</c:v>
                </c:pt>
                <c:pt idx="19">
                  <c:v>695.197987017174</c:v>
                </c:pt>
                <c:pt idx="20">
                  <c:v>404.0670239922786</c:v>
                </c:pt>
                <c:pt idx="21">
                  <c:v>159.889331735875</c:v>
                </c:pt>
                <c:pt idx="22">
                  <c:v>340.0492385171776</c:v>
                </c:pt>
                <c:pt idx="23">
                  <c:v>460.948739680979</c:v>
                </c:pt>
                <c:pt idx="24">
                  <c:v>442.5397480580904</c:v>
                </c:pt>
                <c:pt idx="25">
                  <c:v>469.8511390357729</c:v>
                </c:pt>
                <c:pt idx="26">
                  <c:v>551.1460665300331</c:v>
                </c:pt>
                <c:pt idx="27" formatCode="General">
                  <c:v>572.16</c:v>
                </c:pt>
                <c:pt idx="28">
                  <c:v>546.97</c:v>
                </c:pt>
              </c:numCache>
            </c:numRef>
          </c:val>
        </c:ser>
        <c:ser>
          <c:idx val="4"/>
          <c:order val="1"/>
          <c:tx>
            <c:strRef>
              <c:f>Sheet1!$E$1</c:f>
              <c:strCache>
                <c:ptCount val="1"/>
                <c:pt idx="0">
                  <c:v>Dividends</c:v>
                </c:pt>
              </c:strCache>
            </c:strRef>
          </c:tx>
          <c:spPr>
            <a:gradFill rotWithShape="1">
              <a:gsLst>
                <a:gs pos="0">
                  <a:schemeClr val="accent5">
                    <a:tint val="100000"/>
                    <a:shade val="100000"/>
                    <a:satMod val="130000"/>
                  </a:schemeClr>
                </a:gs>
                <a:gs pos="100000">
                  <a:schemeClr val="accent5">
                    <a:tint val="50000"/>
                    <a:shade val="100000"/>
                    <a:satMod val="350000"/>
                  </a:schemeClr>
                </a:gs>
              </a:gsLst>
              <a:lin ang="16200000" scaled="0"/>
            </a:gradFill>
            <a:ln>
              <a:noFill/>
            </a:ln>
            <a:effectLst>
              <a:outerShdw blurRad="40000" dist="23000" dir="5400000" rotWithShape="0">
                <a:srgbClr val="000000">
                  <a:alpha val="35000"/>
                </a:srgbClr>
              </a:outerShdw>
            </a:effectLst>
          </c:spPr>
          <c:invertIfNegative val="0"/>
          <c:cat>
            <c:numRef>
              <c:f>Sheet1!$A$2:$A$30</c:f>
              <c:numCache>
                <c:formatCode>General</c:formatCode>
                <c:ptCount val="29"/>
                <c:pt idx="0">
                  <c:v>1988.0</c:v>
                </c:pt>
                <c:pt idx="1">
                  <c:v>1989.0</c:v>
                </c:pt>
                <c:pt idx="2">
                  <c:v>1990.0</c:v>
                </c:pt>
                <c:pt idx="3">
                  <c:v>1991.0</c:v>
                </c:pt>
                <c:pt idx="4">
                  <c:v>1992.0</c:v>
                </c:pt>
                <c:pt idx="5">
                  <c:v>1993.0</c:v>
                </c:pt>
                <c:pt idx="6">
                  <c:v>1994.0</c:v>
                </c:pt>
                <c:pt idx="7">
                  <c:v>1995.0</c:v>
                </c:pt>
                <c:pt idx="8">
                  <c:v>1996.0</c:v>
                </c:pt>
                <c:pt idx="9">
                  <c:v>1997.0</c:v>
                </c:pt>
                <c:pt idx="10">
                  <c:v>1998.0</c:v>
                </c:pt>
                <c:pt idx="11">
                  <c:v>1999.0</c:v>
                </c:pt>
                <c:pt idx="12">
                  <c:v>2000.0</c:v>
                </c:pt>
                <c:pt idx="13">
                  <c:v>2001.0</c:v>
                </c:pt>
                <c:pt idx="14">
                  <c:v>2002.0</c:v>
                </c:pt>
                <c:pt idx="15">
                  <c:v>2003.0</c:v>
                </c:pt>
                <c:pt idx="16">
                  <c:v>2004.0</c:v>
                </c:pt>
                <c:pt idx="17">
                  <c:v>2005.0</c:v>
                </c:pt>
                <c:pt idx="18">
                  <c:v>2006.0</c:v>
                </c:pt>
                <c:pt idx="19">
                  <c:v>2007.0</c:v>
                </c:pt>
                <c:pt idx="20">
                  <c:v>2008.0</c:v>
                </c:pt>
                <c:pt idx="21">
                  <c:v>2009.0</c:v>
                </c:pt>
                <c:pt idx="22">
                  <c:v>2010.0</c:v>
                </c:pt>
                <c:pt idx="23">
                  <c:v>2011.0</c:v>
                </c:pt>
                <c:pt idx="24">
                  <c:v>2012.0</c:v>
                </c:pt>
                <c:pt idx="25">
                  <c:v>2013.0</c:v>
                </c:pt>
                <c:pt idx="26">
                  <c:v>2014.0</c:v>
                </c:pt>
                <c:pt idx="27">
                  <c:v>2015.0</c:v>
                </c:pt>
                <c:pt idx="28">
                  <c:v>2016.0</c:v>
                </c:pt>
              </c:numCache>
            </c:numRef>
          </c:cat>
          <c:val>
            <c:numRef>
              <c:f>Sheet1!$E$2:$E$30</c:f>
              <c:numCache>
                <c:formatCode>0.00</c:formatCode>
                <c:ptCount val="29"/>
                <c:pt idx="0">
                  <c:v>123.5320859184766</c:v>
                </c:pt>
                <c:pt idx="1">
                  <c:v>132.011739872976</c:v>
                </c:pt>
                <c:pt idx="2">
                  <c:v>143.9411983202594</c:v>
                </c:pt>
                <c:pt idx="3">
                  <c:v>145.4281293987773</c:v>
                </c:pt>
                <c:pt idx="4">
                  <c:v>153.8858124518846</c:v>
                </c:pt>
                <c:pt idx="5">
                  <c:v>159.5862301262644</c:v>
                </c:pt>
                <c:pt idx="6">
                  <c:v>177.7241564810561</c:v>
                </c:pt>
                <c:pt idx="7">
                  <c:v>198.9568825166547</c:v>
                </c:pt>
                <c:pt idx="8">
                  <c:v>225.1759114157067</c:v>
                </c:pt>
                <c:pt idx="9">
                  <c:v>243.0822627408097</c:v>
                </c:pt>
                <c:pt idx="10">
                  <c:v>232.7789832153224</c:v>
                </c:pt>
                <c:pt idx="11">
                  <c:v>214.8257680440022</c:v>
                </c:pt>
                <c:pt idx="12">
                  <c:v>209.8400159968517</c:v>
                </c:pt>
                <c:pt idx="13">
                  <c:v>161.6114791642351</c:v>
                </c:pt>
                <c:pt idx="14">
                  <c:v>143.9705373159574</c:v>
                </c:pt>
                <c:pt idx="15">
                  <c:v>171.6487079269293</c:v>
                </c:pt>
                <c:pt idx="16">
                  <c:v>182.3675750600908</c:v>
                </c:pt>
                <c:pt idx="17">
                  <c:v>201.2724263394682</c:v>
                </c:pt>
                <c:pt idx="18">
                  <c:v>225.0602881174947</c:v>
                </c:pt>
                <c:pt idx="19">
                  <c:v>252.9231832119131</c:v>
                </c:pt>
                <c:pt idx="20">
                  <c:v>255.7094727213543</c:v>
                </c:pt>
                <c:pt idx="21">
                  <c:v>197.467033943345</c:v>
                </c:pt>
                <c:pt idx="22">
                  <c:v>203.5788948027658</c:v>
                </c:pt>
                <c:pt idx="23">
                  <c:v>237.5536507566049</c:v>
                </c:pt>
                <c:pt idx="24">
                  <c:v>264.877264010486</c:v>
                </c:pt>
                <c:pt idx="25">
                  <c:v>307.5225035161739</c:v>
                </c:pt>
                <c:pt idx="26">
                  <c:v>348.4961322081566</c:v>
                </c:pt>
                <c:pt idx="27" formatCode="General">
                  <c:v>382.2</c:v>
                </c:pt>
                <c:pt idx="28">
                  <c:v>369.18</c:v>
                </c:pt>
              </c:numCache>
            </c:numRef>
          </c:val>
        </c:ser>
        <c:dLbls>
          <c:showLegendKey val="0"/>
          <c:showVal val="0"/>
          <c:showCatName val="0"/>
          <c:showSerName val="0"/>
          <c:showPercent val="0"/>
          <c:showBubbleSize val="0"/>
        </c:dLbls>
        <c:gapWidth val="75"/>
        <c:overlap val="-25"/>
        <c:axId val="219093936"/>
        <c:axId val="219096496"/>
      </c:barChart>
      <c:lineChart>
        <c:grouping val="standard"/>
        <c:varyColors val="0"/>
        <c:ser>
          <c:idx val="0"/>
          <c:order val="2"/>
          <c:tx>
            <c:strRef>
              <c:f>Sheet1!$H$1</c:f>
              <c:strCache>
                <c:ptCount val="1"/>
                <c:pt idx="0">
                  <c:v>Proportion from Buybacks</c:v>
                </c:pt>
              </c:strCache>
            </c:strRef>
          </c:tx>
          <c:spPr>
            <a:ln w="31750" cap="rnd">
              <a:solidFill>
                <a:schemeClr val="accent1"/>
              </a:solidFill>
              <a:round/>
            </a:ln>
            <a:effectLst>
              <a:outerShdw blurRad="40000" dist="23000" dir="5400000" rotWithShape="0">
                <a:srgbClr val="000000">
                  <a:alpha val="35000"/>
                </a:srgbClr>
              </a:outerShdw>
            </a:effectLst>
          </c:spPr>
          <c:marker>
            <c:symbol val="none"/>
          </c:marker>
          <c:cat>
            <c:numRef>
              <c:f>Sheet1!$A$2:$A$29</c:f>
              <c:numCache>
                <c:formatCode>General</c:formatCode>
                <c:ptCount val="28"/>
                <c:pt idx="0">
                  <c:v>1988.0</c:v>
                </c:pt>
                <c:pt idx="1">
                  <c:v>1989.0</c:v>
                </c:pt>
                <c:pt idx="2">
                  <c:v>1990.0</c:v>
                </c:pt>
                <c:pt idx="3">
                  <c:v>1991.0</c:v>
                </c:pt>
                <c:pt idx="4">
                  <c:v>1992.0</c:v>
                </c:pt>
                <c:pt idx="5">
                  <c:v>1993.0</c:v>
                </c:pt>
                <c:pt idx="6">
                  <c:v>1994.0</c:v>
                </c:pt>
                <c:pt idx="7">
                  <c:v>1995.0</c:v>
                </c:pt>
                <c:pt idx="8">
                  <c:v>1996.0</c:v>
                </c:pt>
                <c:pt idx="9">
                  <c:v>1997.0</c:v>
                </c:pt>
                <c:pt idx="10">
                  <c:v>1998.0</c:v>
                </c:pt>
                <c:pt idx="11">
                  <c:v>1999.0</c:v>
                </c:pt>
                <c:pt idx="12">
                  <c:v>2000.0</c:v>
                </c:pt>
                <c:pt idx="13">
                  <c:v>2001.0</c:v>
                </c:pt>
                <c:pt idx="14">
                  <c:v>2002.0</c:v>
                </c:pt>
                <c:pt idx="15">
                  <c:v>2003.0</c:v>
                </c:pt>
                <c:pt idx="16">
                  <c:v>2004.0</c:v>
                </c:pt>
                <c:pt idx="17">
                  <c:v>2005.0</c:v>
                </c:pt>
                <c:pt idx="18">
                  <c:v>2006.0</c:v>
                </c:pt>
                <c:pt idx="19">
                  <c:v>2007.0</c:v>
                </c:pt>
                <c:pt idx="20">
                  <c:v>2008.0</c:v>
                </c:pt>
                <c:pt idx="21">
                  <c:v>2009.0</c:v>
                </c:pt>
                <c:pt idx="22">
                  <c:v>2010.0</c:v>
                </c:pt>
                <c:pt idx="23">
                  <c:v>2011.0</c:v>
                </c:pt>
                <c:pt idx="24">
                  <c:v>2012.0</c:v>
                </c:pt>
                <c:pt idx="25">
                  <c:v>2013.0</c:v>
                </c:pt>
                <c:pt idx="26">
                  <c:v>2014.0</c:v>
                </c:pt>
                <c:pt idx="27">
                  <c:v>2015.0</c:v>
                </c:pt>
              </c:numCache>
            </c:numRef>
          </c:cat>
          <c:val>
            <c:numRef>
              <c:f>Sheet1!$H$2:$H$30</c:f>
              <c:numCache>
                <c:formatCode>0.00%</c:formatCode>
                <c:ptCount val="29"/>
                <c:pt idx="0">
                  <c:v>0.33146593217534</c:v>
                </c:pt>
                <c:pt idx="1">
                  <c:v>0.339109743397591</c:v>
                </c:pt>
                <c:pt idx="2">
                  <c:v>0.268516364000672</c:v>
                </c:pt>
                <c:pt idx="3">
                  <c:v>0.184420482910207</c:v>
                </c:pt>
                <c:pt idx="4">
                  <c:v>0.215185182423599</c:v>
                </c:pt>
                <c:pt idx="5">
                  <c:v>0.245597681447652</c:v>
                </c:pt>
                <c:pt idx="6">
                  <c:v>0.25723321104217</c:v>
                </c:pt>
                <c:pt idx="7">
                  <c:v>0.340079668747835</c:v>
                </c:pt>
                <c:pt idx="8">
                  <c:v>0.366290032813565</c:v>
                </c:pt>
                <c:pt idx="9">
                  <c:v>0.444648307623632</c:v>
                </c:pt>
                <c:pt idx="10">
                  <c:v>0.510420610615507</c:v>
                </c:pt>
                <c:pt idx="11">
                  <c:v>0.572265961672042</c:v>
                </c:pt>
                <c:pt idx="12">
                  <c:v>0.63600903367096</c:v>
                </c:pt>
                <c:pt idx="13">
                  <c:v>0.598021734946943</c:v>
                </c:pt>
                <c:pt idx="14">
                  <c:v>0.590096182770107</c:v>
                </c:pt>
                <c:pt idx="15">
                  <c:v>0.603077689772849</c:v>
                </c:pt>
                <c:pt idx="16">
                  <c:v>0.643779452745682</c:v>
                </c:pt>
                <c:pt idx="17">
                  <c:v>0.685145698360712</c:v>
                </c:pt>
                <c:pt idx="18">
                  <c:v>0.688594240852819</c:v>
                </c:pt>
                <c:pt idx="19">
                  <c:v>0.733237489939391</c:v>
                </c:pt>
                <c:pt idx="20">
                  <c:v>0.612430157795782</c:v>
                </c:pt>
                <c:pt idx="21">
                  <c:v>0.44742264890672</c:v>
                </c:pt>
                <c:pt idx="22">
                  <c:v>0.625518102678927</c:v>
                </c:pt>
                <c:pt idx="23">
                  <c:v>0.659910038950923</c:v>
                </c:pt>
                <c:pt idx="24">
                  <c:v>0.625571255014137</c:v>
                </c:pt>
                <c:pt idx="25">
                  <c:v>0.604408373679039</c:v>
                </c:pt>
                <c:pt idx="26">
                  <c:v>0.612628072919493</c:v>
                </c:pt>
                <c:pt idx="27">
                  <c:v>0.599522192883189</c:v>
                </c:pt>
                <c:pt idx="28">
                  <c:v>0.597031053866725</c:v>
                </c:pt>
              </c:numCache>
            </c:numRef>
          </c:val>
          <c:smooth val="0"/>
        </c:ser>
        <c:dLbls>
          <c:showLegendKey val="0"/>
          <c:showVal val="0"/>
          <c:showCatName val="0"/>
          <c:showSerName val="0"/>
          <c:showPercent val="0"/>
          <c:showBubbleSize val="0"/>
        </c:dLbls>
        <c:marker val="1"/>
        <c:smooth val="0"/>
        <c:axId val="219099888"/>
        <c:axId val="218874960"/>
      </c:lineChart>
      <c:catAx>
        <c:axId val="219093936"/>
        <c:scaling>
          <c:orientation val="minMax"/>
        </c:scaling>
        <c:delete val="0"/>
        <c:axPos val="b"/>
        <c:numFmt formatCode="General" sourceLinked="1"/>
        <c:majorTickMark val="none"/>
        <c:minorTickMark val="none"/>
        <c:tickLblPos val="nextTo"/>
        <c:spPr>
          <a:noFill/>
          <a:ln w="9525" cap="flat" cmpd="sng" algn="ctr">
            <a:solidFill>
              <a:schemeClr val="tx2">
                <a:lumMod val="15000"/>
                <a:lumOff val="85000"/>
              </a:schemeClr>
            </a:solidFill>
            <a:round/>
          </a:ln>
          <a:effectLst/>
        </c:spPr>
        <c:txPr>
          <a:bodyPr rot="-5400000" spcFirstLastPara="1" vertOverflow="ellipsis" vert="horz" wrap="square" anchor="ctr" anchorCtr="1"/>
          <a:lstStyle/>
          <a:p>
            <a:pPr>
              <a:defRPr sz="900" b="0" i="0" u="none" strike="noStrike" kern="1200" baseline="0">
                <a:solidFill>
                  <a:schemeClr val="tx2"/>
                </a:solidFill>
                <a:latin typeface="+mn-lt"/>
                <a:ea typeface="+mn-ea"/>
                <a:cs typeface="+mn-cs"/>
              </a:defRPr>
            </a:pPr>
            <a:endParaRPr lang="en-US"/>
          </a:p>
        </c:txPr>
        <c:crossAx val="219096496"/>
        <c:crosses val="autoZero"/>
        <c:auto val="1"/>
        <c:lblAlgn val="ctr"/>
        <c:lblOffset val="100"/>
        <c:tickLblSkip val="1"/>
        <c:tickMarkSkip val="1"/>
        <c:noMultiLvlLbl val="0"/>
      </c:catAx>
      <c:valAx>
        <c:axId val="219096496"/>
        <c:scaling>
          <c:orientation val="minMax"/>
        </c:scaling>
        <c:delete val="0"/>
        <c:axPos val="l"/>
        <c:majorGridlines>
          <c:spPr>
            <a:ln w="9525" cap="flat" cmpd="sng" algn="ctr">
              <a:solidFill>
                <a:schemeClr val="tx2">
                  <a:lumMod val="15000"/>
                  <a:lumOff val="85000"/>
                </a:schemeClr>
              </a:solidFill>
              <a:round/>
            </a:ln>
            <a:effectLst/>
          </c:spPr>
        </c:majorGridlines>
        <c:title>
          <c:tx>
            <c:rich>
              <a:bodyPr rot="-5400000" spcFirstLastPara="1" vertOverflow="ellipsis" vert="horz" wrap="square" anchor="ctr" anchorCtr="1"/>
              <a:lstStyle/>
              <a:p>
                <a:pPr>
                  <a:defRPr sz="900" b="1" i="0" u="none" strike="noStrike" kern="1200" baseline="0">
                    <a:solidFill>
                      <a:schemeClr val="tx2"/>
                    </a:solidFill>
                    <a:latin typeface="+mn-lt"/>
                    <a:ea typeface="+mn-ea"/>
                    <a:cs typeface="+mn-cs"/>
                  </a:defRPr>
                </a:pPr>
                <a:r>
                  <a:rPr lang="en-US"/>
                  <a:t>Dividends and Buybacks (in billions)</a:t>
                </a:r>
              </a:p>
            </c:rich>
          </c:tx>
          <c:layout/>
          <c:overlay val="0"/>
          <c:spPr>
            <a:noFill/>
            <a:ln>
              <a:noFill/>
            </a:ln>
            <a:effectLst/>
          </c:spPr>
        </c:title>
        <c:numFmt formatCode="General" sourceLinked="1"/>
        <c:majorTickMark val="none"/>
        <c:minorTickMark val="none"/>
        <c:tickLblPos val="nextTo"/>
        <c:spPr>
          <a:noFill/>
          <a:ln>
            <a:noFill/>
          </a:ln>
          <a:effectLst/>
        </c:spPr>
        <c:txPr>
          <a:bodyPr rot="0" spcFirstLastPara="1" vertOverflow="ellipsis" vert="horz" wrap="square" anchor="ctr" anchorCtr="1"/>
          <a:lstStyle/>
          <a:p>
            <a:pPr>
              <a:defRPr sz="900" b="0" i="0" u="none" strike="noStrike" kern="1200" baseline="0">
                <a:solidFill>
                  <a:schemeClr val="tx2"/>
                </a:solidFill>
                <a:latin typeface="+mn-lt"/>
                <a:ea typeface="+mn-ea"/>
                <a:cs typeface="+mn-cs"/>
              </a:defRPr>
            </a:pPr>
            <a:endParaRPr lang="en-US"/>
          </a:p>
        </c:txPr>
        <c:crossAx val="219093936"/>
        <c:crosses val="autoZero"/>
        <c:crossBetween val="between"/>
      </c:valAx>
      <c:catAx>
        <c:axId val="219099888"/>
        <c:scaling>
          <c:orientation val="minMax"/>
        </c:scaling>
        <c:delete val="1"/>
        <c:axPos val="b"/>
        <c:numFmt formatCode="General" sourceLinked="1"/>
        <c:majorTickMark val="out"/>
        <c:minorTickMark val="none"/>
        <c:tickLblPos val="nextTo"/>
        <c:crossAx val="218874960"/>
        <c:crosses val="autoZero"/>
        <c:auto val="1"/>
        <c:lblAlgn val="ctr"/>
        <c:lblOffset val="100"/>
        <c:noMultiLvlLbl val="0"/>
      </c:catAx>
      <c:valAx>
        <c:axId val="218874960"/>
        <c:scaling>
          <c:orientation val="minMax"/>
        </c:scaling>
        <c:delete val="0"/>
        <c:axPos val="r"/>
        <c:title>
          <c:tx>
            <c:rich>
              <a:bodyPr rot="-5400000" spcFirstLastPara="1" vertOverflow="ellipsis" vert="horz" wrap="square" anchor="ctr" anchorCtr="1"/>
              <a:lstStyle/>
              <a:p>
                <a:pPr>
                  <a:defRPr sz="900" b="1" i="0" u="none" strike="noStrike" kern="1200" baseline="0">
                    <a:solidFill>
                      <a:schemeClr val="tx2"/>
                    </a:solidFill>
                    <a:latin typeface="+mn-lt"/>
                    <a:ea typeface="+mn-ea"/>
                    <a:cs typeface="+mn-cs"/>
                  </a:defRPr>
                </a:pPr>
                <a:r>
                  <a:rPr lang="en-US"/>
                  <a:t>Proportion of cash from buybacks</a:t>
                </a:r>
              </a:p>
            </c:rich>
          </c:tx>
          <c:layout/>
          <c:overlay val="0"/>
          <c:spPr>
            <a:noFill/>
            <a:ln>
              <a:noFill/>
            </a:ln>
            <a:effectLst/>
          </c:spPr>
        </c:title>
        <c:numFmt formatCode="0.00%" sourceLinked="1"/>
        <c:majorTickMark val="none"/>
        <c:minorTickMark val="none"/>
        <c:tickLblPos val="nextTo"/>
        <c:spPr>
          <a:noFill/>
          <a:ln>
            <a:noFill/>
          </a:ln>
          <a:effectLst/>
        </c:spPr>
        <c:txPr>
          <a:bodyPr rot="0" spcFirstLastPara="1" vertOverflow="ellipsis" vert="horz" wrap="square" anchor="ctr" anchorCtr="1"/>
          <a:lstStyle/>
          <a:p>
            <a:pPr>
              <a:defRPr sz="900" b="0" i="0" u="none" strike="noStrike" kern="1200" baseline="0">
                <a:solidFill>
                  <a:schemeClr val="tx2"/>
                </a:solidFill>
                <a:latin typeface="+mn-lt"/>
                <a:ea typeface="+mn-ea"/>
                <a:cs typeface="+mn-cs"/>
              </a:defRPr>
            </a:pPr>
            <a:endParaRPr lang="en-US"/>
          </a:p>
        </c:txPr>
        <c:crossAx val="219099888"/>
        <c:crosses val="max"/>
        <c:crossBetween val="between"/>
      </c:valAx>
      <c:spPr>
        <a:noFill/>
        <a:ln w="25400">
          <a:noFill/>
        </a:ln>
      </c:spPr>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2"/>
              </a:solidFill>
              <a:latin typeface="+mn-lt"/>
              <a:ea typeface="+mn-ea"/>
              <a:cs typeface="+mn-cs"/>
            </a:defRPr>
          </a:pPr>
          <a:endParaRPr lang="en-US"/>
        </a:p>
      </c:txPr>
    </c:legend>
    <c:plotVisOnly val="1"/>
    <c:dispBlanksAs val="gap"/>
    <c:showDLblsOverMax val="0"/>
  </c:chart>
  <c:spPr>
    <a:solidFill>
      <a:schemeClr val="bg1"/>
    </a:solidFill>
    <a:ln w="9525" cap="flat" cmpd="sng" algn="ctr">
      <a:solidFill>
        <a:schemeClr val="tx2">
          <a:lumMod val="15000"/>
          <a:lumOff val="85000"/>
        </a:schemeClr>
      </a:solidFill>
      <a:round/>
    </a:ln>
    <a:effectLst/>
  </c:spPr>
  <c:txPr>
    <a:bodyPr/>
    <a:lstStyle/>
    <a:p>
      <a:pPr>
        <a:defRPr/>
      </a:pPr>
      <a:endParaRPr lang="en-US"/>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i="1"/>
              <a:t>Payout</a:t>
            </a:r>
            <a:r>
              <a:rPr lang="en-US" i="1" baseline="0"/>
              <a:t> Ratios at the start of 2017: US and Global Firms</a:t>
            </a:r>
          </a:p>
        </c:rich>
      </c:tx>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'DATA FOR GRAPH'!$B$1</c:f>
              <c:strCache>
                <c:ptCount val="1"/>
                <c:pt idx="0">
                  <c:v>US</c:v>
                </c:pt>
              </c:strCache>
            </c:strRef>
          </c:tx>
          <c:spPr>
            <a:solidFill>
              <a:schemeClr val="accent1"/>
            </a:solidFill>
            <a:ln>
              <a:noFill/>
            </a:ln>
            <a:effectLst/>
          </c:spPr>
          <c:invertIfNegative val="0"/>
          <c:cat>
            <c:strRef>
              <c:f>'DATA FOR GRAPH'!$A$2:$A$12</c:f>
              <c:strCache>
                <c:ptCount val="11"/>
                <c:pt idx="0">
                  <c:v>&lt;10%</c:v>
                </c:pt>
                <c:pt idx="1">
                  <c:v>10-20%</c:v>
                </c:pt>
                <c:pt idx="2">
                  <c:v>20-30%</c:v>
                </c:pt>
                <c:pt idx="3">
                  <c:v>30-40%</c:v>
                </c:pt>
                <c:pt idx="4">
                  <c:v>40-50%</c:v>
                </c:pt>
                <c:pt idx="5">
                  <c:v>50-60%</c:v>
                </c:pt>
                <c:pt idx="6">
                  <c:v>60-70%</c:v>
                </c:pt>
                <c:pt idx="7">
                  <c:v>70-80%</c:v>
                </c:pt>
                <c:pt idx="8">
                  <c:v>80-90%</c:v>
                </c:pt>
                <c:pt idx="9">
                  <c:v>90-100%</c:v>
                </c:pt>
                <c:pt idx="10">
                  <c:v>&gt;100%</c:v>
                </c:pt>
              </c:strCache>
            </c:strRef>
          </c:cat>
          <c:val>
            <c:numRef>
              <c:f>'DATA FOR GRAPH'!$B$2:$B$12</c:f>
              <c:numCache>
                <c:formatCode>0.00%</c:formatCode>
                <c:ptCount val="11"/>
                <c:pt idx="0">
                  <c:v>0.0811706239646604</c:v>
                </c:pt>
                <c:pt idx="1">
                  <c:v>0.102705687465489</c:v>
                </c:pt>
                <c:pt idx="2">
                  <c:v>0.160132523467697</c:v>
                </c:pt>
                <c:pt idx="3">
                  <c:v>0.138597459966869</c:v>
                </c:pt>
                <c:pt idx="4">
                  <c:v>0.115405853119823</c:v>
                </c:pt>
                <c:pt idx="5">
                  <c:v>0.0773053561568194</c:v>
                </c:pt>
                <c:pt idx="6">
                  <c:v>0.0585311982330204</c:v>
                </c:pt>
                <c:pt idx="7">
                  <c:v>0.0347874102705687</c:v>
                </c:pt>
                <c:pt idx="8">
                  <c:v>0.033683048039757</c:v>
                </c:pt>
                <c:pt idx="9">
                  <c:v>0.0292655991165102</c:v>
                </c:pt>
                <c:pt idx="10">
                  <c:v>0.168415240198785</c:v>
                </c:pt>
              </c:numCache>
            </c:numRef>
          </c:val>
        </c:ser>
        <c:ser>
          <c:idx val="1"/>
          <c:order val="1"/>
          <c:tx>
            <c:strRef>
              <c:f>'DATA FOR GRAPH'!$C$1</c:f>
              <c:strCache>
                <c:ptCount val="1"/>
                <c:pt idx="0">
                  <c:v>Global</c:v>
                </c:pt>
              </c:strCache>
            </c:strRef>
          </c:tx>
          <c:spPr>
            <a:solidFill>
              <a:schemeClr val="accent2"/>
            </a:solidFill>
            <a:ln>
              <a:noFill/>
            </a:ln>
            <a:effectLst/>
          </c:spPr>
          <c:invertIfNegative val="0"/>
          <c:cat>
            <c:strRef>
              <c:f>'DATA FOR GRAPH'!$A$2:$A$12</c:f>
              <c:strCache>
                <c:ptCount val="11"/>
                <c:pt idx="0">
                  <c:v>&lt;10%</c:v>
                </c:pt>
                <c:pt idx="1">
                  <c:v>10-20%</c:v>
                </c:pt>
                <c:pt idx="2">
                  <c:v>20-30%</c:v>
                </c:pt>
                <c:pt idx="3">
                  <c:v>30-40%</c:v>
                </c:pt>
                <c:pt idx="4">
                  <c:v>40-50%</c:v>
                </c:pt>
                <c:pt idx="5">
                  <c:v>50-60%</c:v>
                </c:pt>
                <c:pt idx="6">
                  <c:v>60-70%</c:v>
                </c:pt>
                <c:pt idx="7">
                  <c:v>70-80%</c:v>
                </c:pt>
                <c:pt idx="8">
                  <c:v>80-90%</c:v>
                </c:pt>
                <c:pt idx="9">
                  <c:v>90-100%</c:v>
                </c:pt>
                <c:pt idx="10">
                  <c:v>&gt;100%</c:v>
                </c:pt>
              </c:strCache>
            </c:strRef>
          </c:cat>
          <c:val>
            <c:numRef>
              <c:f>'DATA FOR GRAPH'!$C$2:$C$12</c:f>
              <c:numCache>
                <c:formatCode>0.00%</c:formatCode>
                <c:ptCount val="11"/>
                <c:pt idx="0">
                  <c:v>0.0887279049550855</c:v>
                </c:pt>
                <c:pt idx="1">
                  <c:v>0.136829904375543</c:v>
                </c:pt>
                <c:pt idx="2">
                  <c:v>0.15282526803825</c:v>
                </c:pt>
                <c:pt idx="3">
                  <c:v>0.124891335844683</c:v>
                </c:pt>
                <c:pt idx="4">
                  <c:v>0.0988119385685308</c:v>
                </c:pt>
                <c:pt idx="5">
                  <c:v>0.0791075050709939</c:v>
                </c:pt>
                <c:pt idx="6">
                  <c:v>0.062242828165749</c:v>
                </c:pt>
                <c:pt idx="7">
                  <c:v>0.048391770501304</c:v>
                </c:pt>
                <c:pt idx="8">
                  <c:v>0.0390611416980585</c:v>
                </c:pt>
                <c:pt idx="9">
                  <c:v>0.0279339321935671</c:v>
                </c:pt>
                <c:pt idx="10">
                  <c:v>0.141176470588235</c:v>
                </c:pt>
              </c:numCache>
            </c:numRef>
          </c:val>
        </c:ser>
        <c:dLbls>
          <c:showLegendKey val="0"/>
          <c:showVal val="0"/>
          <c:showCatName val="0"/>
          <c:showSerName val="0"/>
          <c:showPercent val="0"/>
          <c:showBubbleSize val="0"/>
        </c:dLbls>
        <c:gapWidth val="219"/>
        <c:overlap val="-27"/>
        <c:axId val="-280426592"/>
        <c:axId val="-280171920"/>
      </c:barChart>
      <c:catAx>
        <c:axId val="-2804265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80171920"/>
        <c:crosses val="autoZero"/>
        <c:auto val="1"/>
        <c:lblAlgn val="ctr"/>
        <c:lblOffset val="100"/>
        <c:noMultiLvlLbl val="0"/>
      </c:catAx>
      <c:valAx>
        <c:axId val="-280171920"/>
        <c:scaling>
          <c:orientation val="minMax"/>
        </c:scaling>
        <c:delete val="0"/>
        <c:axPos val="l"/>
        <c:majorGridlines>
          <c:spPr>
            <a:ln w="9525" cap="flat" cmpd="sng" algn="ctr">
              <a:solidFill>
                <a:schemeClr val="tx1">
                  <a:lumMod val="15000"/>
                  <a:lumOff val="85000"/>
                </a:schemeClr>
              </a:solidFill>
              <a:round/>
            </a:ln>
            <a:effectLst/>
          </c:spPr>
        </c:majorGridlines>
        <c:numFmt formatCode="0.0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80426592"/>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1" u="none" strike="noStrike" kern="1200" spc="0" baseline="0">
                <a:solidFill>
                  <a:schemeClr val="tx1">
                    <a:lumMod val="65000"/>
                    <a:lumOff val="35000"/>
                  </a:schemeClr>
                </a:solidFill>
                <a:latin typeface="+mn-lt"/>
                <a:ea typeface="+mn-ea"/>
                <a:cs typeface="+mn-cs"/>
              </a:defRPr>
            </a:pPr>
            <a:r>
              <a:rPr lang="en-US" i="1"/>
              <a:t>Dividend </a:t>
            </a:r>
            <a:r>
              <a:rPr lang="en-US" i="1" smtClean="0"/>
              <a:t>Yields </a:t>
            </a:r>
            <a:r>
              <a:rPr lang="en-US" i="1" dirty="0"/>
              <a:t>at the start of 2017: US &amp; Global</a:t>
            </a:r>
          </a:p>
        </c:rich>
      </c:tx>
      <c:layout/>
      <c:overlay val="0"/>
      <c:spPr>
        <a:noFill/>
        <a:ln>
          <a:noFill/>
        </a:ln>
        <a:effectLst/>
      </c:spPr>
      <c:txPr>
        <a:bodyPr rot="0" spcFirstLastPara="1" vertOverflow="ellipsis" vert="horz" wrap="square" anchor="ctr" anchorCtr="1"/>
        <a:lstStyle/>
        <a:p>
          <a:pPr>
            <a:defRPr sz="1400" b="0" i="1"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'For graphs'!$B$1</c:f>
              <c:strCache>
                <c:ptCount val="1"/>
                <c:pt idx="0">
                  <c:v>US</c:v>
                </c:pt>
              </c:strCache>
            </c:strRef>
          </c:tx>
          <c:spPr>
            <a:solidFill>
              <a:schemeClr val="accent1"/>
            </a:solidFill>
            <a:ln>
              <a:noFill/>
            </a:ln>
            <a:effectLst/>
          </c:spPr>
          <c:invertIfNegative val="0"/>
          <c:cat>
            <c:strRef>
              <c:f>'For graphs'!$A$2:$A$18</c:f>
              <c:strCache>
                <c:ptCount val="17"/>
                <c:pt idx="0">
                  <c:v>&lt;.5%</c:v>
                </c:pt>
                <c:pt idx="1">
                  <c:v>.5-1%</c:v>
                </c:pt>
                <c:pt idx="2">
                  <c:v>1-1.5%</c:v>
                </c:pt>
                <c:pt idx="3">
                  <c:v>1.5-2%</c:v>
                </c:pt>
                <c:pt idx="4">
                  <c:v>2-2.5%</c:v>
                </c:pt>
                <c:pt idx="5">
                  <c:v>2.5-3%</c:v>
                </c:pt>
                <c:pt idx="6">
                  <c:v>3-3.5%</c:v>
                </c:pt>
                <c:pt idx="7">
                  <c:v>3.5-4%</c:v>
                </c:pt>
                <c:pt idx="8">
                  <c:v>4-4.5%</c:v>
                </c:pt>
                <c:pt idx="9">
                  <c:v>4.5-5%</c:v>
                </c:pt>
                <c:pt idx="10">
                  <c:v>5-5.5%</c:v>
                </c:pt>
                <c:pt idx="11">
                  <c:v>5.5-6%</c:v>
                </c:pt>
                <c:pt idx="12">
                  <c:v>6-6.5%</c:v>
                </c:pt>
                <c:pt idx="13">
                  <c:v>6.5-7%</c:v>
                </c:pt>
                <c:pt idx="14">
                  <c:v>7-7.5%</c:v>
                </c:pt>
                <c:pt idx="15">
                  <c:v>7.5-8%</c:v>
                </c:pt>
                <c:pt idx="16">
                  <c:v>&gt;8%</c:v>
                </c:pt>
              </c:strCache>
            </c:strRef>
          </c:cat>
          <c:val>
            <c:numRef>
              <c:f>'For graphs'!$B$2:$B$18</c:f>
              <c:numCache>
                <c:formatCode>0.00%</c:formatCode>
                <c:ptCount val="17"/>
                <c:pt idx="0">
                  <c:v>0.0781324440209624</c:v>
                </c:pt>
                <c:pt idx="1">
                  <c:v>0.12339209147213</c:v>
                </c:pt>
                <c:pt idx="2">
                  <c:v>0.146260123868509</c:v>
                </c:pt>
                <c:pt idx="3">
                  <c:v>0.121010004764173</c:v>
                </c:pt>
                <c:pt idx="4">
                  <c:v>0.116245831348261</c:v>
                </c:pt>
                <c:pt idx="5">
                  <c:v>0.105288232491663</c:v>
                </c:pt>
                <c:pt idx="6">
                  <c:v>0.0643163411148166</c:v>
                </c:pt>
                <c:pt idx="7">
                  <c:v>0.0466888994759409</c:v>
                </c:pt>
                <c:pt idx="8">
                  <c:v>0.0352548832777513</c:v>
                </c:pt>
                <c:pt idx="9">
                  <c:v>0.016198189614102</c:v>
                </c:pt>
                <c:pt idx="10">
                  <c:v>0.0209623630300143</c:v>
                </c:pt>
                <c:pt idx="11">
                  <c:v>0.0138161029061458</c:v>
                </c:pt>
                <c:pt idx="12">
                  <c:v>0.00952834683182468</c:v>
                </c:pt>
                <c:pt idx="13">
                  <c:v>0.00952834683182468</c:v>
                </c:pt>
                <c:pt idx="14">
                  <c:v>0.0114340161981896</c:v>
                </c:pt>
                <c:pt idx="15">
                  <c:v>0.00857551214864221</c:v>
                </c:pt>
                <c:pt idx="16">
                  <c:v>0.07336827060505</c:v>
                </c:pt>
              </c:numCache>
            </c:numRef>
          </c:val>
        </c:ser>
        <c:ser>
          <c:idx val="1"/>
          <c:order val="1"/>
          <c:tx>
            <c:strRef>
              <c:f>'For graphs'!$C$1</c:f>
              <c:strCache>
                <c:ptCount val="1"/>
                <c:pt idx="0">
                  <c:v>Global</c:v>
                </c:pt>
              </c:strCache>
            </c:strRef>
          </c:tx>
          <c:spPr>
            <a:solidFill>
              <a:schemeClr val="accent2"/>
            </a:solidFill>
            <a:ln>
              <a:noFill/>
            </a:ln>
            <a:effectLst/>
          </c:spPr>
          <c:invertIfNegative val="0"/>
          <c:cat>
            <c:strRef>
              <c:f>'For graphs'!$A$2:$A$18</c:f>
              <c:strCache>
                <c:ptCount val="17"/>
                <c:pt idx="0">
                  <c:v>&lt;.5%</c:v>
                </c:pt>
                <c:pt idx="1">
                  <c:v>.5-1%</c:v>
                </c:pt>
                <c:pt idx="2">
                  <c:v>1-1.5%</c:v>
                </c:pt>
                <c:pt idx="3">
                  <c:v>1.5-2%</c:v>
                </c:pt>
                <c:pt idx="4">
                  <c:v>2-2.5%</c:v>
                </c:pt>
                <c:pt idx="5">
                  <c:v>2.5-3%</c:v>
                </c:pt>
                <c:pt idx="6">
                  <c:v>3-3.5%</c:v>
                </c:pt>
                <c:pt idx="7">
                  <c:v>3.5-4%</c:v>
                </c:pt>
                <c:pt idx="8">
                  <c:v>4-4.5%</c:v>
                </c:pt>
                <c:pt idx="9">
                  <c:v>4.5-5%</c:v>
                </c:pt>
                <c:pt idx="10">
                  <c:v>5-5.5%</c:v>
                </c:pt>
                <c:pt idx="11">
                  <c:v>5.5-6%</c:v>
                </c:pt>
                <c:pt idx="12">
                  <c:v>6-6.5%</c:v>
                </c:pt>
                <c:pt idx="13">
                  <c:v>6.5-7%</c:v>
                </c:pt>
                <c:pt idx="14">
                  <c:v>7-7.5%</c:v>
                </c:pt>
                <c:pt idx="15">
                  <c:v>7.5-8%</c:v>
                </c:pt>
                <c:pt idx="16">
                  <c:v>&gt;8%</c:v>
                </c:pt>
              </c:strCache>
            </c:strRef>
          </c:cat>
          <c:val>
            <c:numRef>
              <c:f>'For graphs'!$C$2:$C$18</c:f>
              <c:numCache>
                <c:formatCode>0.00%</c:formatCode>
                <c:ptCount val="17"/>
                <c:pt idx="0">
                  <c:v>0.110162518000411</c:v>
                </c:pt>
                <c:pt idx="1">
                  <c:v>0.107848179386957</c:v>
                </c:pt>
                <c:pt idx="2">
                  <c:v>0.113762600288007</c:v>
                </c:pt>
                <c:pt idx="3">
                  <c:v>0.101830898991977</c:v>
                </c:pt>
                <c:pt idx="4">
                  <c:v>0.0972536515120345</c:v>
                </c:pt>
                <c:pt idx="5">
                  <c:v>0.0829047521086196</c:v>
                </c:pt>
                <c:pt idx="6">
                  <c:v>0.0683501337173421</c:v>
                </c:pt>
                <c:pt idx="7">
                  <c:v>0.0516868957004731</c:v>
                </c:pt>
                <c:pt idx="8">
                  <c:v>0.0438695741616951</c:v>
                </c:pt>
                <c:pt idx="9">
                  <c:v>0.035486525406295</c:v>
                </c:pt>
                <c:pt idx="10">
                  <c:v>0.0326064595762189</c:v>
                </c:pt>
                <c:pt idx="11">
                  <c:v>0.0241719810738531</c:v>
                </c:pt>
                <c:pt idx="12">
                  <c:v>0.0197490228348076</c:v>
                </c:pt>
                <c:pt idx="13">
                  <c:v>0.016663238016869</c:v>
                </c:pt>
                <c:pt idx="14">
                  <c:v>0.014194610162518</c:v>
                </c:pt>
                <c:pt idx="15">
                  <c:v>0.0116231228142358</c:v>
                </c:pt>
                <c:pt idx="16">
                  <c:v>0.0678358362476856</c:v>
                </c:pt>
              </c:numCache>
            </c:numRef>
          </c:val>
        </c:ser>
        <c:dLbls>
          <c:showLegendKey val="0"/>
          <c:showVal val="0"/>
          <c:showCatName val="0"/>
          <c:showSerName val="0"/>
          <c:showPercent val="0"/>
          <c:showBubbleSize val="0"/>
        </c:dLbls>
        <c:gapWidth val="219"/>
        <c:overlap val="-27"/>
        <c:axId val="-250547136"/>
        <c:axId val="-250544816"/>
      </c:barChart>
      <c:catAx>
        <c:axId val="-2505471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50544816"/>
        <c:crosses val="autoZero"/>
        <c:auto val="1"/>
        <c:lblAlgn val="ctr"/>
        <c:lblOffset val="100"/>
        <c:noMultiLvlLbl val="0"/>
      </c:catAx>
      <c:valAx>
        <c:axId val="-250544816"/>
        <c:scaling>
          <c:orientation val="minMax"/>
        </c:scaling>
        <c:delete val="0"/>
        <c:axPos val="l"/>
        <c:majorGridlines>
          <c:spPr>
            <a:ln w="9525" cap="flat" cmpd="sng" algn="ctr">
              <a:solidFill>
                <a:schemeClr val="tx1">
                  <a:lumMod val="15000"/>
                  <a:lumOff val="85000"/>
                </a:schemeClr>
              </a:solidFill>
              <a:round/>
            </a:ln>
            <a:effectLst/>
          </c:spPr>
        </c:majorGridlines>
        <c:numFmt formatCode="0.0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50547136"/>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title>
      <c:tx>
        <c:rich>
          <a:bodyPr/>
          <a:lstStyle/>
          <a:p>
            <a:pPr>
              <a:defRPr sz="1400" b="0" i="1"/>
            </a:pPr>
            <a:r>
              <a:rPr lang="en-US" sz="1400" b="0" i="1" baseline="0"/>
              <a:t>Dividend Yields and Payout Ratios: By Growth Class</a:t>
            </a:r>
            <a:endParaRPr lang="en-US" sz="1400" b="0" i="1"/>
          </a:p>
        </c:rich>
      </c:tx>
      <c:layout/>
      <c:overlay val="0"/>
    </c:title>
    <c:autoTitleDeleted val="0"/>
    <c:plotArea>
      <c:layout/>
      <c:barChart>
        <c:barDir val="col"/>
        <c:grouping val="clustered"/>
        <c:varyColors val="0"/>
        <c:ser>
          <c:idx val="1"/>
          <c:order val="0"/>
          <c:tx>
            <c:strRef>
              <c:f>Sheet1!$C$2</c:f>
              <c:strCache>
                <c:ptCount val="1"/>
                <c:pt idx="0">
                  <c:v>Dividend Payout ratio</c:v>
                </c:pt>
              </c:strCache>
            </c:strRef>
          </c:tx>
          <c:invertIfNegative val="0"/>
          <c:cat>
            <c:strRef>
              <c:f>Sheet1!$A$3:$A$9</c:f>
              <c:strCache>
                <c:ptCount val="7"/>
                <c:pt idx="0">
                  <c:v>0-3%</c:v>
                </c:pt>
                <c:pt idx="1">
                  <c:v>3-5%</c:v>
                </c:pt>
                <c:pt idx="2">
                  <c:v>5-10%</c:v>
                </c:pt>
                <c:pt idx="3">
                  <c:v>10-15%</c:v>
                </c:pt>
                <c:pt idx="4">
                  <c:v>15-20%</c:v>
                </c:pt>
                <c:pt idx="5">
                  <c:v>20-25%</c:v>
                </c:pt>
                <c:pt idx="6">
                  <c:v>&gt;25%</c:v>
                </c:pt>
              </c:strCache>
            </c:strRef>
          </c:cat>
          <c:val>
            <c:numRef>
              <c:f>Sheet1!$C$3:$C$9</c:f>
              <c:numCache>
                <c:formatCode>0.00%</c:formatCode>
                <c:ptCount val="7"/>
                <c:pt idx="0">
                  <c:v>0.443424488283019</c:v>
                </c:pt>
                <c:pt idx="1">
                  <c:v>0.391801832400194</c:v>
                </c:pt>
                <c:pt idx="2">
                  <c:v>0.401363736768329</c:v>
                </c:pt>
                <c:pt idx="3">
                  <c:v>0.354437244176317</c:v>
                </c:pt>
                <c:pt idx="4">
                  <c:v>0.200230297877223</c:v>
                </c:pt>
                <c:pt idx="5">
                  <c:v>0.209803688480861</c:v>
                </c:pt>
                <c:pt idx="6">
                  <c:v>0.198749444055672</c:v>
                </c:pt>
              </c:numCache>
            </c:numRef>
          </c:val>
        </c:ser>
        <c:dLbls>
          <c:showLegendKey val="0"/>
          <c:showVal val="0"/>
          <c:showCatName val="0"/>
          <c:showSerName val="0"/>
          <c:showPercent val="0"/>
          <c:showBubbleSize val="0"/>
        </c:dLbls>
        <c:gapWidth val="150"/>
        <c:axId val="-250539552"/>
        <c:axId val="-250537504"/>
      </c:barChart>
      <c:lineChart>
        <c:grouping val="standard"/>
        <c:varyColors val="0"/>
        <c:ser>
          <c:idx val="2"/>
          <c:order val="1"/>
          <c:tx>
            <c:strRef>
              <c:f>Sheet1!$D$2</c:f>
              <c:strCache>
                <c:ptCount val="1"/>
                <c:pt idx="0">
                  <c:v>Dividend Yield</c:v>
                </c:pt>
              </c:strCache>
            </c:strRef>
          </c:tx>
          <c:cat>
            <c:strRef>
              <c:f>Sheet1!$A$3:$A$9</c:f>
              <c:strCache>
                <c:ptCount val="7"/>
                <c:pt idx="0">
                  <c:v>0-3%</c:v>
                </c:pt>
                <c:pt idx="1">
                  <c:v>3-5%</c:v>
                </c:pt>
                <c:pt idx="2">
                  <c:v>5-10%</c:v>
                </c:pt>
                <c:pt idx="3">
                  <c:v>10-15%</c:v>
                </c:pt>
                <c:pt idx="4">
                  <c:v>15-20%</c:v>
                </c:pt>
                <c:pt idx="5">
                  <c:v>20-25%</c:v>
                </c:pt>
                <c:pt idx="6">
                  <c:v>&gt;25%</c:v>
                </c:pt>
              </c:strCache>
            </c:strRef>
          </c:cat>
          <c:val>
            <c:numRef>
              <c:f>Sheet1!$D$3:$D$9</c:f>
              <c:numCache>
                <c:formatCode>0.00%</c:formatCode>
                <c:ptCount val="7"/>
                <c:pt idx="0">
                  <c:v>0.0376429673428662</c:v>
                </c:pt>
                <c:pt idx="1">
                  <c:v>0.0327889401476333</c:v>
                </c:pt>
                <c:pt idx="2">
                  <c:v>0.0303605071959172</c:v>
                </c:pt>
                <c:pt idx="3">
                  <c:v>0.0242864818194563</c:v>
                </c:pt>
                <c:pt idx="4">
                  <c:v>0.0114112681146678</c:v>
                </c:pt>
                <c:pt idx="5">
                  <c:v>0.013713019654401</c:v>
                </c:pt>
                <c:pt idx="6">
                  <c:v>0.0111976673116275</c:v>
                </c:pt>
              </c:numCache>
            </c:numRef>
          </c:val>
          <c:smooth val="0"/>
        </c:ser>
        <c:dLbls>
          <c:showLegendKey val="0"/>
          <c:showVal val="0"/>
          <c:showCatName val="0"/>
          <c:showSerName val="0"/>
          <c:showPercent val="0"/>
          <c:showBubbleSize val="0"/>
        </c:dLbls>
        <c:marker val="1"/>
        <c:smooth val="0"/>
        <c:axId val="-250583328"/>
        <c:axId val="-250534672"/>
      </c:lineChart>
      <c:catAx>
        <c:axId val="-250539552"/>
        <c:scaling>
          <c:orientation val="minMax"/>
        </c:scaling>
        <c:delete val="0"/>
        <c:axPos val="b"/>
        <c:numFmt formatCode="General" sourceLinked="0"/>
        <c:majorTickMark val="out"/>
        <c:minorTickMark val="none"/>
        <c:tickLblPos val="nextTo"/>
        <c:crossAx val="-250537504"/>
        <c:crosses val="autoZero"/>
        <c:auto val="1"/>
        <c:lblAlgn val="ctr"/>
        <c:lblOffset val="100"/>
        <c:noMultiLvlLbl val="0"/>
      </c:catAx>
      <c:valAx>
        <c:axId val="-250537504"/>
        <c:scaling>
          <c:orientation val="minMax"/>
        </c:scaling>
        <c:delete val="0"/>
        <c:axPos val="l"/>
        <c:majorGridlines/>
        <c:numFmt formatCode="0.00%" sourceLinked="1"/>
        <c:majorTickMark val="out"/>
        <c:minorTickMark val="none"/>
        <c:tickLblPos val="nextTo"/>
        <c:crossAx val="-250539552"/>
        <c:crosses val="autoZero"/>
        <c:crossBetween val="between"/>
      </c:valAx>
      <c:valAx>
        <c:axId val="-250534672"/>
        <c:scaling>
          <c:orientation val="minMax"/>
        </c:scaling>
        <c:delete val="0"/>
        <c:axPos val="r"/>
        <c:numFmt formatCode="0.00%" sourceLinked="1"/>
        <c:majorTickMark val="out"/>
        <c:minorTickMark val="none"/>
        <c:tickLblPos val="nextTo"/>
        <c:crossAx val="-250583328"/>
        <c:crosses val="max"/>
        <c:crossBetween val="between"/>
      </c:valAx>
      <c:catAx>
        <c:axId val="-250583328"/>
        <c:scaling>
          <c:orientation val="minMax"/>
        </c:scaling>
        <c:delete val="1"/>
        <c:axPos val="b"/>
        <c:numFmt formatCode="General" sourceLinked="0"/>
        <c:majorTickMark val="out"/>
        <c:minorTickMark val="none"/>
        <c:tickLblPos val="nextTo"/>
        <c:crossAx val="-250534672"/>
        <c:crosses val="autoZero"/>
        <c:auto val="1"/>
        <c:lblAlgn val="ctr"/>
        <c:lblOffset val="100"/>
        <c:noMultiLvlLbl val="0"/>
      </c:catAx>
    </c:plotArea>
    <c:legend>
      <c:legendPos val="r"/>
      <c:layout/>
      <c:overlay val="0"/>
    </c:legend>
    <c:plotVisOnly val="1"/>
    <c:dispBlanksAs val="gap"/>
    <c:showDLblsOverMax val="0"/>
  </c:chart>
  <c:externalData r:id="rId2">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1"/>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sz="1400" b="0" i="1"/>
              <a:t>Figure 10.10: Tax rates on</a:t>
            </a:r>
            <a:r>
              <a:rPr lang="en-US" sz="1400" b="0" i="1" baseline="0"/>
              <a:t> Dividends and Capital Gains- US</a:t>
            </a:r>
            <a:endParaRPr lang="en-US" sz="1400" b="0" i="1"/>
          </a:p>
        </c:rich>
      </c:tx>
      <c:layout/>
      <c:overlay val="0"/>
    </c:title>
    <c:autoTitleDeleted val="0"/>
    <c:plotArea>
      <c:layout/>
      <c:lineChart>
        <c:grouping val="standard"/>
        <c:varyColors val="0"/>
        <c:ser>
          <c:idx val="0"/>
          <c:order val="0"/>
          <c:tx>
            <c:strRef>
              <c:f>Sheet1!$B$1</c:f>
              <c:strCache>
                <c:ptCount val="1"/>
                <c:pt idx="0">
                  <c:v>Dividend tax rate</c:v>
                </c:pt>
              </c:strCache>
            </c:strRef>
          </c:tx>
          <c:marker>
            <c:symbol val="none"/>
          </c:marker>
          <c:cat>
            <c:numRef>
              <c:f>Sheet1!$A$2:$A$103</c:f>
              <c:numCache>
                <c:formatCode>General</c:formatCode>
                <c:ptCount val="102"/>
                <c:pt idx="0">
                  <c:v>1916.0</c:v>
                </c:pt>
                <c:pt idx="1">
                  <c:v>1917.0</c:v>
                </c:pt>
                <c:pt idx="2">
                  <c:v>1918.0</c:v>
                </c:pt>
                <c:pt idx="3">
                  <c:v>1919.0</c:v>
                </c:pt>
                <c:pt idx="4">
                  <c:v>1920.0</c:v>
                </c:pt>
                <c:pt idx="5">
                  <c:v>1921.0</c:v>
                </c:pt>
                <c:pt idx="6">
                  <c:v>1922.0</c:v>
                </c:pt>
                <c:pt idx="7">
                  <c:v>1923.0</c:v>
                </c:pt>
                <c:pt idx="8">
                  <c:v>1924.0</c:v>
                </c:pt>
                <c:pt idx="9">
                  <c:v>1925.0</c:v>
                </c:pt>
                <c:pt idx="10">
                  <c:v>1926.0</c:v>
                </c:pt>
                <c:pt idx="11">
                  <c:v>1927.0</c:v>
                </c:pt>
                <c:pt idx="12">
                  <c:v>1928.0</c:v>
                </c:pt>
                <c:pt idx="13">
                  <c:v>1929.0</c:v>
                </c:pt>
                <c:pt idx="14">
                  <c:v>1930.0</c:v>
                </c:pt>
                <c:pt idx="15">
                  <c:v>1931.0</c:v>
                </c:pt>
                <c:pt idx="16">
                  <c:v>1932.0</c:v>
                </c:pt>
                <c:pt idx="17">
                  <c:v>1933.0</c:v>
                </c:pt>
                <c:pt idx="18">
                  <c:v>1934.0</c:v>
                </c:pt>
                <c:pt idx="19">
                  <c:v>1935.0</c:v>
                </c:pt>
                <c:pt idx="20">
                  <c:v>1936.0</c:v>
                </c:pt>
                <c:pt idx="21">
                  <c:v>1937.0</c:v>
                </c:pt>
                <c:pt idx="22">
                  <c:v>1938.0</c:v>
                </c:pt>
                <c:pt idx="23">
                  <c:v>1939.0</c:v>
                </c:pt>
                <c:pt idx="24">
                  <c:v>1940.0</c:v>
                </c:pt>
                <c:pt idx="25">
                  <c:v>1941.0</c:v>
                </c:pt>
                <c:pt idx="26">
                  <c:v>1942.0</c:v>
                </c:pt>
                <c:pt idx="27">
                  <c:v>1943.0</c:v>
                </c:pt>
                <c:pt idx="28">
                  <c:v>1944.0</c:v>
                </c:pt>
                <c:pt idx="29">
                  <c:v>1945.0</c:v>
                </c:pt>
                <c:pt idx="30">
                  <c:v>1946.0</c:v>
                </c:pt>
                <c:pt idx="31">
                  <c:v>1947.0</c:v>
                </c:pt>
                <c:pt idx="32">
                  <c:v>1948.0</c:v>
                </c:pt>
                <c:pt idx="33">
                  <c:v>1949.0</c:v>
                </c:pt>
                <c:pt idx="34">
                  <c:v>1950.0</c:v>
                </c:pt>
                <c:pt idx="35">
                  <c:v>1951.0</c:v>
                </c:pt>
                <c:pt idx="36">
                  <c:v>1952.0</c:v>
                </c:pt>
                <c:pt idx="37">
                  <c:v>1953.0</c:v>
                </c:pt>
                <c:pt idx="38">
                  <c:v>1954.0</c:v>
                </c:pt>
                <c:pt idx="39">
                  <c:v>1955.0</c:v>
                </c:pt>
                <c:pt idx="40">
                  <c:v>1956.0</c:v>
                </c:pt>
                <c:pt idx="41">
                  <c:v>1957.0</c:v>
                </c:pt>
                <c:pt idx="42">
                  <c:v>1958.0</c:v>
                </c:pt>
                <c:pt idx="43">
                  <c:v>1959.0</c:v>
                </c:pt>
                <c:pt idx="44">
                  <c:v>1960.0</c:v>
                </c:pt>
                <c:pt idx="45">
                  <c:v>1961.0</c:v>
                </c:pt>
                <c:pt idx="46">
                  <c:v>1962.0</c:v>
                </c:pt>
                <c:pt idx="47">
                  <c:v>1963.0</c:v>
                </c:pt>
                <c:pt idx="48">
                  <c:v>1964.0</c:v>
                </c:pt>
                <c:pt idx="49">
                  <c:v>1965.0</c:v>
                </c:pt>
                <c:pt idx="50">
                  <c:v>1966.0</c:v>
                </c:pt>
                <c:pt idx="51">
                  <c:v>1967.0</c:v>
                </c:pt>
                <c:pt idx="52">
                  <c:v>1968.0</c:v>
                </c:pt>
                <c:pt idx="53">
                  <c:v>1969.0</c:v>
                </c:pt>
                <c:pt idx="54">
                  <c:v>1970.0</c:v>
                </c:pt>
                <c:pt idx="55">
                  <c:v>1971.0</c:v>
                </c:pt>
                <c:pt idx="56">
                  <c:v>1972.0</c:v>
                </c:pt>
                <c:pt idx="57">
                  <c:v>1973.0</c:v>
                </c:pt>
                <c:pt idx="58">
                  <c:v>1974.0</c:v>
                </c:pt>
                <c:pt idx="59">
                  <c:v>1975.0</c:v>
                </c:pt>
                <c:pt idx="60">
                  <c:v>1976.0</c:v>
                </c:pt>
                <c:pt idx="61">
                  <c:v>1977.0</c:v>
                </c:pt>
                <c:pt idx="62">
                  <c:v>1978.0</c:v>
                </c:pt>
                <c:pt idx="63">
                  <c:v>1979.0</c:v>
                </c:pt>
                <c:pt idx="64">
                  <c:v>1980.0</c:v>
                </c:pt>
                <c:pt idx="65">
                  <c:v>1981.0</c:v>
                </c:pt>
                <c:pt idx="66">
                  <c:v>1982.0</c:v>
                </c:pt>
                <c:pt idx="67">
                  <c:v>1983.0</c:v>
                </c:pt>
                <c:pt idx="68">
                  <c:v>1984.0</c:v>
                </c:pt>
                <c:pt idx="69">
                  <c:v>1985.0</c:v>
                </c:pt>
                <c:pt idx="70">
                  <c:v>1986.0</c:v>
                </c:pt>
                <c:pt idx="71">
                  <c:v>1987.0</c:v>
                </c:pt>
                <c:pt idx="72">
                  <c:v>1988.0</c:v>
                </c:pt>
                <c:pt idx="73">
                  <c:v>1989.0</c:v>
                </c:pt>
                <c:pt idx="74">
                  <c:v>1990.0</c:v>
                </c:pt>
                <c:pt idx="75">
                  <c:v>1991.0</c:v>
                </c:pt>
                <c:pt idx="76">
                  <c:v>1992.0</c:v>
                </c:pt>
                <c:pt idx="77">
                  <c:v>1993.0</c:v>
                </c:pt>
                <c:pt idx="78">
                  <c:v>1994.0</c:v>
                </c:pt>
                <c:pt idx="79">
                  <c:v>1995.0</c:v>
                </c:pt>
                <c:pt idx="80">
                  <c:v>1996.0</c:v>
                </c:pt>
                <c:pt idx="81">
                  <c:v>1997.0</c:v>
                </c:pt>
                <c:pt idx="82">
                  <c:v>1998.0</c:v>
                </c:pt>
                <c:pt idx="83">
                  <c:v>1999.0</c:v>
                </c:pt>
                <c:pt idx="84">
                  <c:v>2000.0</c:v>
                </c:pt>
                <c:pt idx="85">
                  <c:v>2001.0</c:v>
                </c:pt>
                <c:pt idx="86">
                  <c:v>2002.0</c:v>
                </c:pt>
                <c:pt idx="87">
                  <c:v>2003.0</c:v>
                </c:pt>
                <c:pt idx="88">
                  <c:v>2004.0</c:v>
                </c:pt>
                <c:pt idx="89">
                  <c:v>2005.0</c:v>
                </c:pt>
                <c:pt idx="90">
                  <c:v>2006.0</c:v>
                </c:pt>
                <c:pt idx="91">
                  <c:v>2007.0</c:v>
                </c:pt>
                <c:pt idx="92">
                  <c:v>2008.0</c:v>
                </c:pt>
                <c:pt idx="93">
                  <c:v>2009.0</c:v>
                </c:pt>
                <c:pt idx="94">
                  <c:v>2010.0</c:v>
                </c:pt>
                <c:pt idx="95">
                  <c:v>2010.0</c:v>
                </c:pt>
                <c:pt idx="96">
                  <c:v>2011.0</c:v>
                </c:pt>
                <c:pt idx="97">
                  <c:v>2012.0</c:v>
                </c:pt>
                <c:pt idx="98">
                  <c:v>2013.0</c:v>
                </c:pt>
                <c:pt idx="99">
                  <c:v>2014.0</c:v>
                </c:pt>
                <c:pt idx="100">
                  <c:v>2015.0</c:v>
                </c:pt>
                <c:pt idx="101">
                  <c:v>2016.0</c:v>
                </c:pt>
              </c:numCache>
            </c:numRef>
          </c:cat>
          <c:val>
            <c:numRef>
              <c:f>Sheet1!$B$2:$B$103</c:f>
              <c:numCache>
                <c:formatCode>0.00%</c:formatCode>
                <c:ptCount val="102"/>
                <c:pt idx="0">
                  <c:v>0.15</c:v>
                </c:pt>
                <c:pt idx="1">
                  <c:v>0.67</c:v>
                </c:pt>
                <c:pt idx="2">
                  <c:v>0.77</c:v>
                </c:pt>
                <c:pt idx="3">
                  <c:v>0.73</c:v>
                </c:pt>
                <c:pt idx="4">
                  <c:v>0.73</c:v>
                </c:pt>
                <c:pt idx="5">
                  <c:v>0.73</c:v>
                </c:pt>
                <c:pt idx="6">
                  <c:v>0.58</c:v>
                </c:pt>
                <c:pt idx="7">
                  <c:v>0.435</c:v>
                </c:pt>
                <c:pt idx="8">
                  <c:v>0.46</c:v>
                </c:pt>
                <c:pt idx="9">
                  <c:v>0.25</c:v>
                </c:pt>
                <c:pt idx="10">
                  <c:v>0.25</c:v>
                </c:pt>
                <c:pt idx="11">
                  <c:v>0.25</c:v>
                </c:pt>
                <c:pt idx="12">
                  <c:v>0.25</c:v>
                </c:pt>
                <c:pt idx="13">
                  <c:v>0.24</c:v>
                </c:pt>
                <c:pt idx="14">
                  <c:v>0.25</c:v>
                </c:pt>
                <c:pt idx="15">
                  <c:v>0.25</c:v>
                </c:pt>
                <c:pt idx="16">
                  <c:v>0.63</c:v>
                </c:pt>
                <c:pt idx="17">
                  <c:v>0.63</c:v>
                </c:pt>
                <c:pt idx="18">
                  <c:v>0.63</c:v>
                </c:pt>
                <c:pt idx="19">
                  <c:v>0.63</c:v>
                </c:pt>
                <c:pt idx="20">
                  <c:v>0.78</c:v>
                </c:pt>
                <c:pt idx="21">
                  <c:v>0.78</c:v>
                </c:pt>
                <c:pt idx="22">
                  <c:v>0.78</c:v>
                </c:pt>
                <c:pt idx="23">
                  <c:v>0.78</c:v>
                </c:pt>
                <c:pt idx="24">
                  <c:v>0.78</c:v>
                </c:pt>
                <c:pt idx="25">
                  <c:v>0.8</c:v>
                </c:pt>
                <c:pt idx="26">
                  <c:v>0.88</c:v>
                </c:pt>
                <c:pt idx="27">
                  <c:v>0.88</c:v>
                </c:pt>
                <c:pt idx="28">
                  <c:v>0.94</c:v>
                </c:pt>
                <c:pt idx="29">
                  <c:v>0.94</c:v>
                </c:pt>
                <c:pt idx="30">
                  <c:v>0.865</c:v>
                </c:pt>
                <c:pt idx="31">
                  <c:v>0.865</c:v>
                </c:pt>
                <c:pt idx="32">
                  <c:v>0.821</c:v>
                </c:pt>
                <c:pt idx="33">
                  <c:v>0.821</c:v>
                </c:pt>
                <c:pt idx="34">
                  <c:v>0.844</c:v>
                </c:pt>
                <c:pt idx="35">
                  <c:v>0.91</c:v>
                </c:pt>
                <c:pt idx="36">
                  <c:v>0.91</c:v>
                </c:pt>
                <c:pt idx="37">
                  <c:v>0.91</c:v>
                </c:pt>
                <c:pt idx="38">
                  <c:v>0.91</c:v>
                </c:pt>
                <c:pt idx="39">
                  <c:v>0.91</c:v>
                </c:pt>
                <c:pt idx="40">
                  <c:v>0.91</c:v>
                </c:pt>
                <c:pt idx="41">
                  <c:v>0.91</c:v>
                </c:pt>
                <c:pt idx="42">
                  <c:v>0.91</c:v>
                </c:pt>
                <c:pt idx="43">
                  <c:v>0.91</c:v>
                </c:pt>
                <c:pt idx="44">
                  <c:v>0.91</c:v>
                </c:pt>
                <c:pt idx="45">
                  <c:v>0.91</c:v>
                </c:pt>
                <c:pt idx="46">
                  <c:v>0.91</c:v>
                </c:pt>
                <c:pt idx="47">
                  <c:v>0.91</c:v>
                </c:pt>
                <c:pt idx="48">
                  <c:v>0.91</c:v>
                </c:pt>
                <c:pt idx="49">
                  <c:v>0.7</c:v>
                </c:pt>
                <c:pt idx="50">
                  <c:v>0.7</c:v>
                </c:pt>
                <c:pt idx="51">
                  <c:v>0.7</c:v>
                </c:pt>
                <c:pt idx="52">
                  <c:v>0.753</c:v>
                </c:pt>
                <c:pt idx="53">
                  <c:v>0.77</c:v>
                </c:pt>
                <c:pt idx="54">
                  <c:v>0.735</c:v>
                </c:pt>
                <c:pt idx="55">
                  <c:v>0.65</c:v>
                </c:pt>
                <c:pt idx="56">
                  <c:v>0.6</c:v>
                </c:pt>
                <c:pt idx="57">
                  <c:v>0.6</c:v>
                </c:pt>
                <c:pt idx="58">
                  <c:v>0.6</c:v>
                </c:pt>
                <c:pt idx="59">
                  <c:v>0.6</c:v>
                </c:pt>
                <c:pt idx="60">
                  <c:v>0.6</c:v>
                </c:pt>
                <c:pt idx="61">
                  <c:v>0.6</c:v>
                </c:pt>
                <c:pt idx="62">
                  <c:v>0.6</c:v>
                </c:pt>
                <c:pt idx="63">
                  <c:v>0.6</c:v>
                </c:pt>
                <c:pt idx="64">
                  <c:v>0.6</c:v>
                </c:pt>
                <c:pt idx="65">
                  <c:v>0.6</c:v>
                </c:pt>
                <c:pt idx="66">
                  <c:v>0.5</c:v>
                </c:pt>
                <c:pt idx="67">
                  <c:v>0.5</c:v>
                </c:pt>
                <c:pt idx="68">
                  <c:v>0.5</c:v>
                </c:pt>
                <c:pt idx="69">
                  <c:v>0.5</c:v>
                </c:pt>
                <c:pt idx="70">
                  <c:v>0.5</c:v>
                </c:pt>
                <c:pt idx="71">
                  <c:v>0.385</c:v>
                </c:pt>
                <c:pt idx="72">
                  <c:v>0.28</c:v>
                </c:pt>
                <c:pt idx="73">
                  <c:v>0.28</c:v>
                </c:pt>
                <c:pt idx="74">
                  <c:v>0.28</c:v>
                </c:pt>
                <c:pt idx="75">
                  <c:v>0.31</c:v>
                </c:pt>
                <c:pt idx="76">
                  <c:v>0.31</c:v>
                </c:pt>
                <c:pt idx="77">
                  <c:v>0.4</c:v>
                </c:pt>
                <c:pt idx="78">
                  <c:v>0.4</c:v>
                </c:pt>
                <c:pt idx="79">
                  <c:v>0.4</c:v>
                </c:pt>
                <c:pt idx="80">
                  <c:v>0.4</c:v>
                </c:pt>
                <c:pt idx="81">
                  <c:v>0.4</c:v>
                </c:pt>
                <c:pt idx="82">
                  <c:v>0.4</c:v>
                </c:pt>
                <c:pt idx="83">
                  <c:v>0.4</c:v>
                </c:pt>
                <c:pt idx="84">
                  <c:v>0.4</c:v>
                </c:pt>
                <c:pt idx="85">
                  <c:v>0.391</c:v>
                </c:pt>
                <c:pt idx="86">
                  <c:v>0.386</c:v>
                </c:pt>
                <c:pt idx="87">
                  <c:v>0.15</c:v>
                </c:pt>
                <c:pt idx="88">
                  <c:v>0.15</c:v>
                </c:pt>
                <c:pt idx="89">
                  <c:v>0.15</c:v>
                </c:pt>
                <c:pt idx="90">
                  <c:v>0.15</c:v>
                </c:pt>
                <c:pt idx="91">
                  <c:v>0.15</c:v>
                </c:pt>
                <c:pt idx="92">
                  <c:v>0.15</c:v>
                </c:pt>
                <c:pt idx="93">
                  <c:v>0.15</c:v>
                </c:pt>
                <c:pt idx="94">
                  <c:v>0.15</c:v>
                </c:pt>
                <c:pt idx="95">
                  <c:v>0.15</c:v>
                </c:pt>
                <c:pt idx="96">
                  <c:v>0.15</c:v>
                </c:pt>
                <c:pt idx="97">
                  <c:v>0.15</c:v>
                </c:pt>
                <c:pt idx="98">
                  <c:v>0.238</c:v>
                </c:pt>
                <c:pt idx="99">
                  <c:v>0.238</c:v>
                </c:pt>
                <c:pt idx="100">
                  <c:v>0.238</c:v>
                </c:pt>
                <c:pt idx="101">
                  <c:v>0.238</c:v>
                </c:pt>
              </c:numCache>
            </c:numRef>
          </c:val>
          <c:smooth val="0"/>
        </c:ser>
        <c:ser>
          <c:idx val="1"/>
          <c:order val="1"/>
          <c:tx>
            <c:strRef>
              <c:f>Sheet1!$C$1</c:f>
              <c:strCache>
                <c:ptCount val="1"/>
                <c:pt idx="0">
                  <c:v>Capital gains tax rate</c:v>
                </c:pt>
              </c:strCache>
            </c:strRef>
          </c:tx>
          <c:marker>
            <c:symbol val="none"/>
          </c:marker>
          <c:cat>
            <c:numRef>
              <c:f>Sheet1!$A$2:$A$103</c:f>
              <c:numCache>
                <c:formatCode>General</c:formatCode>
                <c:ptCount val="102"/>
                <c:pt idx="0">
                  <c:v>1916.0</c:v>
                </c:pt>
                <c:pt idx="1">
                  <c:v>1917.0</c:v>
                </c:pt>
                <c:pt idx="2">
                  <c:v>1918.0</c:v>
                </c:pt>
                <c:pt idx="3">
                  <c:v>1919.0</c:v>
                </c:pt>
                <c:pt idx="4">
                  <c:v>1920.0</c:v>
                </c:pt>
                <c:pt idx="5">
                  <c:v>1921.0</c:v>
                </c:pt>
                <c:pt idx="6">
                  <c:v>1922.0</c:v>
                </c:pt>
                <c:pt idx="7">
                  <c:v>1923.0</c:v>
                </c:pt>
                <c:pt idx="8">
                  <c:v>1924.0</c:v>
                </c:pt>
                <c:pt idx="9">
                  <c:v>1925.0</c:v>
                </c:pt>
                <c:pt idx="10">
                  <c:v>1926.0</c:v>
                </c:pt>
                <c:pt idx="11">
                  <c:v>1927.0</c:v>
                </c:pt>
                <c:pt idx="12">
                  <c:v>1928.0</c:v>
                </c:pt>
                <c:pt idx="13">
                  <c:v>1929.0</c:v>
                </c:pt>
                <c:pt idx="14">
                  <c:v>1930.0</c:v>
                </c:pt>
                <c:pt idx="15">
                  <c:v>1931.0</c:v>
                </c:pt>
                <c:pt idx="16">
                  <c:v>1932.0</c:v>
                </c:pt>
                <c:pt idx="17">
                  <c:v>1933.0</c:v>
                </c:pt>
                <c:pt idx="18">
                  <c:v>1934.0</c:v>
                </c:pt>
                <c:pt idx="19">
                  <c:v>1935.0</c:v>
                </c:pt>
                <c:pt idx="20">
                  <c:v>1936.0</c:v>
                </c:pt>
                <c:pt idx="21">
                  <c:v>1937.0</c:v>
                </c:pt>
                <c:pt idx="22">
                  <c:v>1938.0</c:v>
                </c:pt>
                <c:pt idx="23">
                  <c:v>1939.0</c:v>
                </c:pt>
                <c:pt idx="24">
                  <c:v>1940.0</c:v>
                </c:pt>
                <c:pt idx="25">
                  <c:v>1941.0</c:v>
                </c:pt>
                <c:pt idx="26">
                  <c:v>1942.0</c:v>
                </c:pt>
                <c:pt idx="27">
                  <c:v>1943.0</c:v>
                </c:pt>
                <c:pt idx="28">
                  <c:v>1944.0</c:v>
                </c:pt>
                <c:pt idx="29">
                  <c:v>1945.0</c:v>
                </c:pt>
                <c:pt idx="30">
                  <c:v>1946.0</c:v>
                </c:pt>
                <c:pt idx="31">
                  <c:v>1947.0</c:v>
                </c:pt>
                <c:pt idx="32">
                  <c:v>1948.0</c:v>
                </c:pt>
                <c:pt idx="33">
                  <c:v>1949.0</c:v>
                </c:pt>
                <c:pt idx="34">
                  <c:v>1950.0</c:v>
                </c:pt>
                <c:pt idx="35">
                  <c:v>1951.0</c:v>
                </c:pt>
                <c:pt idx="36">
                  <c:v>1952.0</c:v>
                </c:pt>
                <c:pt idx="37">
                  <c:v>1953.0</c:v>
                </c:pt>
                <c:pt idx="38">
                  <c:v>1954.0</c:v>
                </c:pt>
                <c:pt idx="39">
                  <c:v>1955.0</c:v>
                </c:pt>
                <c:pt idx="40">
                  <c:v>1956.0</c:v>
                </c:pt>
                <c:pt idx="41">
                  <c:v>1957.0</c:v>
                </c:pt>
                <c:pt idx="42">
                  <c:v>1958.0</c:v>
                </c:pt>
                <c:pt idx="43">
                  <c:v>1959.0</c:v>
                </c:pt>
                <c:pt idx="44">
                  <c:v>1960.0</c:v>
                </c:pt>
                <c:pt idx="45">
                  <c:v>1961.0</c:v>
                </c:pt>
                <c:pt idx="46">
                  <c:v>1962.0</c:v>
                </c:pt>
                <c:pt idx="47">
                  <c:v>1963.0</c:v>
                </c:pt>
                <c:pt idx="48">
                  <c:v>1964.0</c:v>
                </c:pt>
                <c:pt idx="49">
                  <c:v>1965.0</c:v>
                </c:pt>
                <c:pt idx="50">
                  <c:v>1966.0</c:v>
                </c:pt>
                <c:pt idx="51">
                  <c:v>1967.0</c:v>
                </c:pt>
                <c:pt idx="52">
                  <c:v>1968.0</c:v>
                </c:pt>
                <c:pt idx="53">
                  <c:v>1969.0</c:v>
                </c:pt>
                <c:pt idx="54">
                  <c:v>1970.0</c:v>
                </c:pt>
                <c:pt idx="55">
                  <c:v>1971.0</c:v>
                </c:pt>
                <c:pt idx="56">
                  <c:v>1972.0</c:v>
                </c:pt>
                <c:pt idx="57">
                  <c:v>1973.0</c:v>
                </c:pt>
                <c:pt idx="58">
                  <c:v>1974.0</c:v>
                </c:pt>
                <c:pt idx="59">
                  <c:v>1975.0</c:v>
                </c:pt>
                <c:pt idx="60">
                  <c:v>1976.0</c:v>
                </c:pt>
                <c:pt idx="61">
                  <c:v>1977.0</c:v>
                </c:pt>
                <c:pt idx="62">
                  <c:v>1978.0</c:v>
                </c:pt>
                <c:pt idx="63">
                  <c:v>1979.0</c:v>
                </c:pt>
                <c:pt idx="64">
                  <c:v>1980.0</c:v>
                </c:pt>
                <c:pt idx="65">
                  <c:v>1981.0</c:v>
                </c:pt>
                <c:pt idx="66">
                  <c:v>1982.0</c:v>
                </c:pt>
                <c:pt idx="67">
                  <c:v>1983.0</c:v>
                </c:pt>
                <c:pt idx="68">
                  <c:v>1984.0</c:v>
                </c:pt>
                <c:pt idx="69">
                  <c:v>1985.0</c:v>
                </c:pt>
                <c:pt idx="70">
                  <c:v>1986.0</c:v>
                </c:pt>
                <c:pt idx="71">
                  <c:v>1987.0</c:v>
                </c:pt>
                <c:pt idx="72">
                  <c:v>1988.0</c:v>
                </c:pt>
                <c:pt idx="73">
                  <c:v>1989.0</c:v>
                </c:pt>
                <c:pt idx="74">
                  <c:v>1990.0</c:v>
                </c:pt>
                <c:pt idx="75">
                  <c:v>1991.0</c:v>
                </c:pt>
                <c:pt idx="76">
                  <c:v>1992.0</c:v>
                </c:pt>
                <c:pt idx="77">
                  <c:v>1993.0</c:v>
                </c:pt>
                <c:pt idx="78">
                  <c:v>1994.0</c:v>
                </c:pt>
                <c:pt idx="79">
                  <c:v>1995.0</c:v>
                </c:pt>
                <c:pt idx="80">
                  <c:v>1996.0</c:v>
                </c:pt>
                <c:pt idx="81">
                  <c:v>1997.0</c:v>
                </c:pt>
                <c:pt idx="82">
                  <c:v>1998.0</c:v>
                </c:pt>
                <c:pt idx="83">
                  <c:v>1999.0</c:v>
                </c:pt>
                <c:pt idx="84">
                  <c:v>2000.0</c:v>
                </c:pt>
                <c:pt idx="85">
                  <c:v>2001.0</c:v>
                </c:pt>
                <c:pt idx="86">
                  <c:v>2002.0</c:v>
                </c:pt>
                <c:pt idx="87">
                  <c:v>2003.0</c:v>
                </c:pt>
                <c:pt idx="88">
                  <c:v>2004.0</c:v>
                </c:pt>
                <c:pt idx="89">
                  <c:v>2005.0</c:v>
                </c:pt>
                <c:pt idx="90">
                  <c:v>2006.0</c:v>
                </c:pt>
                <c:pt idx="91">
                  <c:v>2007.0</c:v>
                </c:pt>
                <c:pt idx="92">
                  <c:v>2008.0</c:v>
                </c:pt>
                <c:pt idx="93">
                  <c:v>2009.0</c:v>
                </c:pt>
                <c:pt idx="94">
                  <c:v>2010.0</c:v>
                </c:pt>
                <c:pt idx="95">
                  <c:v>2010.0</c:v>
                </c:pt>
                <c:pt idx="96">
                  <c:v>2011.0</c:v>
                </c:pt>
                <c:pt idx="97">
                  <c:v>2012.0</c:v>
                </c:pt>
                <c:pt idx="98">
                  <c:v>2013.0</c:v>
                </c:pt>
                <c:pt idx="99">
                  <c:v>2014.0</c:v>
                </c:pt>
                <c:pt idx="100">
                  <c:v>2015.0</c:v>
                </c:pt>
                <c:pt idx="101">
                  <c:v>2016.0</c:v>
                </c:pt>
              </c:numCache>
            </c:numRef>
          </c:cat>
          <c:val>
            <c:numRef>
              <c:f>Sheet1!$C$2:$C$103</c:f>
              <c:numCache>
                <c:formatCode>0.00%</c:formatCode>
                <c:ptCount val="102"/>
                <c:pt idx="0">
                  <c:v>0.15</c:v>
                </c:pt>
                <c:pt idx="1">
                  <c:v>0.67</c:v>
                </c:pt>
                <c:pt idx="2">
                  <c:v>0.77</c:v>
                </c:pt>
                <c:pt idx="3">
                  <c:v>0.73</c:v>
                </c:pt>
                <c:pt idx="4">
                  <c:v>0.73</c:v>
                </c:pt>
                <c:pt idx="5">
                  <c:v>0.73</c:v>
                </c:pt>
                <c:pt idx="6">
                  <c:v>0.125</c:v>
                </c:pt>
                <c:pt idx="7">
                  <c:v>0.125</c:v>
                </c:pt>
                <c:pt idx="8">
                  <c:v>0.125</c:v>
                </c:pt>
                <c:pt idx="9">
                  <c:v>0.125</c:v>
                </c:pt>
                <c:pt idx="10">
                  <c:v>0.125</c:v>
                </c:pt>
                <c:pt idx="11">
                  <c:v>0.125</c:v>
                </c:pt>
                <c:pt idx="12">
                  <c:v>0.125</c:v>
                </c:pt>
                <c:pt idx="13">
                  <c:v>0.125</c:v>
                </c:pt>
                <c:pt idx="14">
                  <c:v>0.125</c:v>
                </c:pt>
                <c:pt idx="15">
                  <c:v>0.125</c:v>
                </c:pt>
                <c:pt idx="16">
                  <c:v>0.125</c:v>
                </c:pt>
                <c:pt idx="17">
                  <c:v>0.125</c:v>
                </c:pt>
                <c:pt idx="18">
                  <c:v>0.315</c:v>
                </c:pt>
                <c:pt idx="19">
                  <c:v>0.315</c:v>
                </c:pt>
                <c:pt idx="20">
                  <c:v>0.39</c:v>
                </c:pt>
                <c:pt idx="21">
                  <c:v>0.39</c:v>
                </c:pt>
                <c:pt idx="22">
                  <c:v>0.3</c:v>
                </c:pt>
                <c:pt idx="23">
                  <c:v>0.3</c:v>
                </c:pt>
                <c:pt idx="24">
                  <c:v>0.3</c:v>
                </c:pt>
                <c:pt idx="25">
                  <c:v>0.3</c:v>
                </c:pt>
                <c:pt idx="26">
                  <c:v>0.25</c:v>
                </c:pt>
                <c:pt idx="27">
                  <c:v>0.25</c:v>
                </c:pt>
                <c:pt idx="28">
                  <c:v>0.25</c:v>
                </c:pt>
                <c:pt idx="29">
                  <c:v>0.25</c:v>
                </c:pt>
                <c:pt idx="30">
                  <c:v>0.25</c:v>
                </c:pt>
                <c:pt idx="31">
                  <c:v>0.25</c:v>
                </c:pt>
                <c:pt idx="32">
                  <c:v>0.25</c:v>
                </c:pt>
                <c:pt idx="33">
                  <c:v>0.25</c:v>
                </c:pt>
                <c:pt idx="34">
                  <c:v>0.25</c:v>
                </c:pt>
                <c:pt idx="35">
                  <c:v>0.25</c:v>
                </c:pt>
                <c:pt idx="36">
                  <c:v>0.25</c:v>
                </c:pt>
                <c:pt idx="37">
                  <c:v>0.25</c:v>
                </c:pt>
                <c:pt idx="38">
                  <c:v>0.25</c:v>
                </c:pt>
                <c:pt idx="39">
                  <c:v>0.25</c:v>
                </c:pt>
                <c:pt idx="40">
                  <c:v>0.25</c:v>
                </c:pt>
                <c:pt idx="41">
                  <c:v>0.25</c:v>
                </c:pt>
                <c:pt idx="42">
                  <c:v>0.25</c:v>
                </c:pt>
                <c:pt idx="43">
                  <c:v>0.25</c:v>
                </c:pt>
                <c:pt idx="44">
                  <c:v>0.25</c:v>
                </c:pt>
                <c:pt idx="45">
                  <c:v>0.25</c:v>
                </c:pt>
                <c:pt idx="46">
                  <c:v>0.25</c:v>
                </c:pt>
                <c:pt idx="47">
                  <c:v>0.25</c:v>
                </c:pt>
                <c:pt idx="48">
                  <c:v>0.25</c:v>
                </c:pt>
                <c:pt idx="49">
                  <c:v>0.25</c:v>
                </c:pt>
                <c:pt idx="50">
                  <c:v>0.25</c:v>
                </c:pt>
                <c:pt idx="51">
                  <c:v>0.25</c:v>
                </c:pt>
                <c:pt idx="52">
                  <c:v>0.269</c:v>
                </c:pt>
                <c:pt idx="53">
                  <c:v>0.275</c:v>
                </c:pt>
                <c:pt idx="54">
                  <c:v>0.323</c:v>
                </c:pt>
                <c:pt idx="55">
                  <c:v>0.343</c:v>
                </c:pt>
                <c:pt idx="56">
                  <c:v>0.365</c:v>
                </c:pt>
                <c:pt idx="57">
                  <c:v>0.365</c:v>
                </c:pt>
                <c:pt idx="58">
                  <c:v>0.365</c:v>
                </c:pt>
                <c:pt idx="59">
                  <c:v>0.365</c:v>
                </c:pt>
                <c:pt idx="60">
                  <c:v>0.399</c:v>
                </c:pt>
                <c:pt idx="61">
                  <c:v>0.399</c:v>
                </c:pt>
                <c:pt idx="62">
                  <c:v>0.39</c:v>
                </c:pt>
                <c:pt idx="63">
                  <c:v>0.28</c:v>
                </c:pt>
                <c:pt idx="64">
                  <c:v>0.28</c:v>
                </c:pt>
                <c:pt idx="65">
                  <c:v>0.237</c:v>
                </c:pt>
                <c:pt idx="66">
                  <c:v>0.2</c:v>
                </c:pt>
                <c:pt idx="67">
                  <c:v>0.2</c:v>
                </c:pt>
                <c:pt idx="68">
                  <c:v>0.2</c:v>
                </c:pt>
                <c:pt idx="69">
                  <c:v>0.2</c:v>
                </c:pt>
                <c:pt idx="70">
                  <c:v>0.2</c:v>
                </c:pt>
                <c:pt idx="71">
                  <c:v>0.28</c:v>
                </c:pt>
                <c:pt idx="72">
                  <c:v>0.28</c:v>
                </c:pt>
                <c:pt idx="73">
                  <c:v>0.28</c:v>
                </c:pt>
                <c:pt idx="74">
                  <c:v>0.28</c:v>
                </c:pt>
                <c:pt idx="75">
                  <c:v>0.28</c:v>
                </c:pt>
                <c:pt idx="76">
                  <c:v>0.28</c:v>
                </c:pt>
                <c:pt idx="77">
                  <c:v>0.28</c:v>
                </c:pt>
                <c:pt idx="78">
                  <c:v>0.28</c:v>
                </c:pt>
                <c:pt idx="79">
                  <c:v>0.28</c:v>
                </c:pt>
                <c:pt idx="80">
                  <c:v>0.28</c:v>
                </c:pt>
                <c:pt idx="81">
                  <c:v>0.2</c:v>
                </c:pt>
                <c:pt idx="82">
                  <c:v>0.2</c:v>
                </c:pt>
                <c:pt idx="83">
                  <c:v>0.2</c:v>
                </c:pt>
                <c:pt idx="84">
                  <c:v>0.2</c:v>
                </c:pt>
                <c:pt idx="85">
                  <c:v>0.2</c:v>
                </c:pt>
                <c:pt idx="86">
                  <c:v>0.2</c:v>
                </c:pt>
                <c:pt idx="87">
                  <c:v>0.15</c:v>
                </c:pt>
                <c:pt idx="88">
                  <c:v>0.15</c:v>
                </c:pt>
                <c:pt idx="89">
                  <c:v>0.15</c:v>
                </c:pt>
                <c:pt idx="90">
                  <c:v>0.15</c:v>
                </c:pt>
                <c:pt idx="91">
                  <c:v>0.15</c:v>
                </c:pt>
                <c:pt idx="92">
                  <c:v>0.15</c:v>
                </c:pt>
                <c:pt idx="93">
                  <c:v>0.15</c:v>
                </c:pt>
                <c:pt idx="94">
                  <c:v>0.15</c:v>
                </c:pt>
                <c:pt idx="95">
                  <c:v>0.15</c:v>
                </c:pt>
                <c:pt idx="96">
                  <c:v>0.15</c:v>
                </c:pt>
                <c:pt idx="97">
                  <c:v>0.15</c:v>
                </c:pt>
                <c:pt idx="98">
                  <c:v>0.238</c:v>
                </c:pt>
                <c:pt idx="99">
                  <c:v>0.238</c:v>
                </c:pt>
                <c:pt idx="100">
                  <c:v>0.238</c:v>
                </c:pt>
                <c:pt idx="101">
                  <c:v>0.238</c:v>
                </c:pt>
              </c:numCache>
            </c:numRef>
          </c:val>
          <c:smooth val="0"/>
        </c:ser>
        <c:dLbls>
          <c:showLegendKey val="0"/>
          <c:showVal val="0"/>
          <c:showCatName val="0"/>
          <c:showSerName val="0"/>
          <c:showPercent val="0"/>
          <c:showBubbleSize val="0"/>
        </c:dLbls>
        <c:smooth val="0"/>
        <c:axId val="-277519632"/>
        <c:axId val="-277517312"/>
      </c:lineChart>
      <c:catAx>
        <c:axId val="-277519632"/>
        <c:scaling>
          <c:orientation val="minMax"/>
        </c:scaling>
        <c:delete val="0"/>
        <c:axPos val="b"/>
        <c:numFmt formatCode="General" sourceLinked="1"/>
        <c:majorTickMark val="out"/>
        <c:minorTickMark val="none"/>
        <c:tickLblPos val="nextTo"/>
        <c:txPr>
          <a:bodyPr rot="5400000" vert="horz"/>
          <a:lstStyle/>
          <a:p>
            <a:pPr>
              <a:defRPr sz="800">
                <a:latin typeface="Times"/>
                <a:cs typeface="Times"/>
              </a:defRPr>
            </a:pPr>
            <a:endParaRPr lang="en-US"/>
          </a:p>
        </c:txPr>
        <c:crossAx val="-277517312"/>
        <c:crosses val="autoZero"/>
        <c:auto val="1"/>
        <c:lblAlgn val="ctr"/>
        <c:lblOffset val="100"/>
        <c:noMultiLvlLbl val="0"/>
      </c:catAx>
      <c:valAx>
        <c:axId val="-277517312"/>
        <c:scaling>
          <c:orientation val="minMax"/>
        </c:scaling>
        <c:delete val="0"/>
        <c:axPos val="l"/>
        <c:majorGridlines/>
        <c:numFmt formatCode="0.00%" sourceLinked="1"/>
        <c:majorTickMark val="out"/>
        <c:minorTickMark val="none"/>
        <c:tickLblPos val="nextTo"/>
        <c:crossAx val="-277519632"/>
        <c:crosses val="autoZero"/>
        <c:crossBetween val="between"/>
      </c:valAx>
    </c:plotArea>
    <c:legend>
      <c:legendPos val="b"/>
      <c:layout/>
      <c:overlay val="0"/>
    </c:legend>
    <c:plotVisOnly val="1"/>
    <c:dispBlanksAs val="gap"/>
    <c:showDLblsOverMax val="0"/>
  </c:chart>
  <c:externalData r:id="rId1">
    <c:autoUpdate val="0"/>
  </c:externalData>
  <c:userShapes r:id="rId2"/>
</c:chartSpace>
</file>

<file path=ppt/charts/chart1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200" b="0" i="1" u="none" strike="noStrike" baseline="0">
                <a:solidFill>
                  <a:srgbClr val="000000"/>
                </a:solidFill>
                <a:latin typeface="Times"/>
                <a:ea typeface="Times"/>
                <a:cs typeface="Times"/>
              </a:defRPr>
            </a:pPr>
            <a:r>
              <a:rPr lang="en-US"/>
              <a:t>Figure 10.12: Issuance Costs for Stocks and Bonds</a:t>
            </a:r>
          </a:p>
        </c:rich>
      </c:tx>
      <c:layout>
        <c:manualLayout>
          <c:xMode val="edge"/>
          <c:yMode val="edge"/>
          <c:x val="0.314074051252823"/>
          <c:y val="0.0196078128141286"/>
        </c:manualLayout>
      </c:layout>
      <c:overlay val="0"/>
      <c:spPr>
        <a:noFill/>
        <a:ln w="25400">
          <a:noFill/>
        </a:ln>
      </c:spPr>
    </c:title>
    <c:autoTitleDeleted val="0"/>
    <c:plotArea>
      <c:layout>
        <c:manualLayout>
          <c:layoutTarget val="inner"/>
          <c:xMode val="edge"/>
          <c:yMode val="edge"/>
          <c:x val="0.0992592592592592"/>
          <c:y val="0.115468409586057"/>
          <c:w val="0.888888888888889"/>
          <c:h val="0.740740740740741"/>
        </c:manualLayout>
      </c:layout>
      <c:barChart>
        <c:barDir val="col"/>
        <c:grouping val="clustered"/>
        <c:varyColors val="0"/>
        <c:ser>
          <c:idx val="0"/>
          <c:order val="0"/>
          <c:tx>
            <c:strRef>
              <c:f>Sheet1!$B$1</c:f>
              <c:strCache>
                <c:ptCount val="1"/>
                <c:pt idx="0">
                  <c:v>Cost of Issuing bonds</c:v>
                </c:pt>
              </c:strCache>
            </c:strRef>
          </c:tx>
          <c:spPr>
            <a:solidFill>
              <a:srgbClr val="9999FF"/>
            </a:solidFill>
            <a:ln w="12700">
              <a:solidFill>
                <a:srgbClr val="000000"/>
              </a:solidFill>
              <a:prstDash val="solid"/>
            </a:ln>
          </c:spPr>
          <c:invertIfNegative val="0"/>
          <c:cat>
            <c:strRef>
              <c:f>Sheet1!$A$2:$A$8</c:f>
              <c:strCache>
                <c:ptCount val="7"/>
                <c:pt idx="0">
                  <c:v>Under $1 mil</c:v>
                </c:pt>
                <c:pt idx="1">
                  <c:v>$1.0-1.9 mil</c:v>
                </c:pt>
                <c:pt idx="2">
                  <c:v>$2.0-4.9 mil</c:v>
                </c:pt>
                <c:pt idx="3">
                  <c:v>$5.0-$9.9 mil</c:v>
                </c:pt>
                <c:pt idx="4">
                  <c:v>$10-19.9 mil</c:v>
                </c:pt>
                <c:pt idx="5">
                  <c:v>$20-49.9 mil</c:v>
                </c:pt>
                <c:pt idx="6">
                  <c:v>$50 mil and over</c:v>
                </c:pt>
              </c:strCache>
            </c:strRef>
          </c:cat>
          <c:val>
            <c:numRef>
              <c:f>Sheet1!$B$2:$B$8</c:f>
              <c:numCache>
                <c:formatCode>0.00%</c:formatCode>
                <c:ptCount val="7"/>
                <c:pt idx="0">
                  <c:v>0.14</c:v>
                </c:pt>
                <c:pt idx="1">
                  <c:v>0.11</c:v>
                </c:pt>
                <c:pt idx="2">
                  <c:v>0.04</c:v>
                </c:pt>
                <c:pt idx="3">
                  <c:v>0.024</c:v>
                </c:pt>
                <c:pt idx="4">
                  <c:v>0.012</c:v>
                </c:pt>
                <c:pt idx="5">
                  <c:v>0.01</c:v>
                </c:pt>
                <c:pt idx="6">
                  <c:v>0.009</c:v>
                </c:pt>
              </c:numCache>
            </c:numRef>
          </c:val>
        </c:ser>
        <c:ser>
          <c:idx val="1"/>
          <c:order val="1"/>
          <c:tx>
            <c:strRef>
              <c:f>Sheet1!$C$1</c:f>
              <c:strCache>
                <c:ptCount val="1"/>
                <c:pt idx="0">
                  <c:v>Cost of Issuing Common Stock</c:v>
                </c:pt>
              </c:strCache>
            </c:strRef>
          </c:tx>
          <c:spPr>
            <a:solidFill>
              <a:srgbClr val="993366"/>
            </a:solidFill>
            <a:ln w="12700">
              <a:solidFill>
                <a:srgbClr val="000000"/>
              </a:solidFill>
              <a:prstDash val="solid"/>
            </a:ln>
          </c:spPr>
          <c:invertIfNegative val="0"/>
          <c:cat>
            <c:strRef>
              <c:f>Sheet1!$A$2:$A$8</c:f>
              <c:strCache>
                <c:ptCount val="7"/>
                <c:pt idx="0">
                  <c:v>Under $1 mil</c:v>
                </c:pt>
                <c:pt idx="1">
                  <c:v>$1.0-1.9 mil</c:v>
                </c:pt>
                <c:pt idx="2">
                  <c:v>$2.0-4.9 mil</c:v>
                </c:pt>
                <c:pt idx="3">
                  <c:v>$5.0-$9.9 mil</c:v>
                </c:pt>
                <c:pt idx="4">
                  <c:v>$10-19.9 mil</c:v>
                </c:pt>
                <c:pt idx="5">
                  <c:v>$20-49.9 mil</c:v>
                </c:pt>
                <c:pt idx="6">
                  <c:v>$50 mil and over</c:v>
                </c:pt>
              </c:strCache>
            </c:strRef>
          </c:cat>
          <c:val>
            <c:numRef>
              <c:f>Sheet1!$C$2:$C$8</c:f>
              <c:numCache>
                <c:formatCode>0.00%</c:formatCode>
                <c:ptCount val="7"/>
                <c:pt idx="0">
                  <c:v>0.22</c:v>
                </c:pt>
                <c:pt idx="1">
                  <c:v>0.169</c:v>
                </c:pt>
                <c:pt idx="2">
                  <c:v>0.124</c:v>
                </c:pt>
                <c:pt idx="3">
                  <c:v>0.081</c:v>
                </c:pt>
                <c:pt idx="4">
                  <c:v>0.06</c:v>
                </c:pt>
                <c:pt idx="5">
                  <c:v>0.046</c:v>
                </c:pt>
                <c:pt idx="6">
                  <c:v>0.035</c:v>
                </c:pt>
              </c:numCache>
            </c:numRef>
          </c:val>
        </c:ser>
        <c:dLbls>
          <c:showLegendKey val="0"/>
          <c:showVal val="0"/>
          <c:showCatName val="0"/>
          <c:showSerName val="0"/>
          <c:showPercent val="0"/>
          <c:showBubbleSize val="0"/>
        </c:dLbls>
        <c:gapWidth val="150"/>
        <c:axId val="-250465936"/>
        <c:axId val="-250462816"/>
      </c:barChart>
      <c:catAx>
        <c:axId val="-250465936"/>
        <c:scaling>
          <c:orientation val="minMax"/>
        </c:scaling>
        <c:delete val="0"/>
        <c:axPos val="b"/>
        <c:title>
          <c:tx>
            <c:rich>
              <a:bodyPr/>
              <a:lstStyle/>
              <a:p>
                <a:pPr>
                  <a:defRPr sz="1000" b="0" i="0" u="none" strike="noStrike" baseline="0">
                    <a:solidFill>
                      <a:srgbClr val="000000"/>
                    </a:solidFill>
                    <a:latin typeface="Times"/>
                    <a:ea typeface="Times"/>
                    <a:cs typeface="Times"/>
                  </a:defRPr>
                </a:pPr>
                <a:r>
                  <a:rPr lang="en-US"/>
                  <a:t>Size of Issue</a:t>
                </a:r>
              </a:p>
            </c:rich>
          </c:tx>
          <c:layout>
            <c:manualLayout>
              <c:xMode val="edge"/>
              <c:yMode val="edge"/>
              <c:x val="0.502222251786116"/>
              <c:y val="0.904139409966544"/>
            </c:manualLayout>
          </c:layout>
          <c:overlay val="0"/>
          <c:spPr>
            <a:noFill/>
            <a:ln w="25400">
              <a:noFill/>
            </a:ln>
          </c:spPr>
        </c:title>
        <c:numFmt formatCode="General" sourceLinked="1"/>
        <c:majorTickMark val="out"/>
        <c:minorTickMark val="none"/>
        <c:tickLblPos val="nextTo"/>
        <c:spPr>
          <a:ln w="3175">
            <a:solidFill>
              <a:srgbClr val="000000"/>
            </a:solidFill>
            <a:prstDash val="solid"/>
          </a:ln>
        </c:spPr>
        <c:txPr>
          <a:bodyPr rot="0" vert="horz"/>
          <a:lstStyle/>
          <a:p>
            <a:pPr>
              <a:defRPr sz="1000" b="0" i="0" u="none" strike="noStrike" baseline="0">
                <a:solidFill>
                  <a:srgbClr val="000000"/>
                </a:solidFill>
                <a:latin typeface="Times"/>
                <a:ea typeface="Times"/>
                <a:cs typeface="Times"/>
              </a:defRPr>
            </a:pPr>
            <a:endParaRPr lang="en-US"/>
          </a:p>
        </c:txPr>
        <c:crossAx val="-250462816"/>
        <c:crosses val="autoZero"/>
        <c:auto val="1"/>
        <c:lblAlgn val="ctr"/>
        <c:lblOffset val="100"/>
        <c:tickLblSkip val="1"/>
        <c:tickMarkSkip val="1"/>
        <c:noMultiLvlLbl val="0"/>
      </c:catAx>
      <c:valAx>
        <c:axId val="-250462816"/>
        <c:scaling>
          <c:orientation val="minMax"/>
        </c:scaling>
        <c:delete val="0"/>
        <c:axPos val="l"/>
        <c:majorGridlines>
          <c:spPr>
            <a:ln w="3175">
              <a:solidFill>
                <a:srgbClr val="000000"/>
              </a:solidFill>
              <a:prstDash val="solid"/>
            </a:ln>
          </c:spPr>
        </c:majorGridlines>
        <c:title>
          <c:tx>
            <c:rich>
              <a:bodyPr/>
              <a:lstStyle/>
              <a:p>
                <a:pPr>
                  <a:defRPr sz="1000" b="0" i="0" u="none" strike="noStrike" baseline="0">
                    <a:solidFill>
                      <a:srgbClr val="000000"/>
                    </a:solidFill>
                    <a:latin typeface="Times"/>
                    <a:ea typeface="Times"/>
                    <a:cs typeface="Times"/>
                  </a:defRPr>
                </a:pPr>
                <a:r>
                  <a:rPr lang="en-US"/>
                  <a:t>Cost as % of funds raised</a:t>
                </a:r>
              </a:p>
            </c:rich>
          </c:tx>
          <c:layout>
            <c:manualLayout>
              <c:xMode val="edge"/>
              <c:yMode val="edge"/>
              <c:x val="0.0133332773175341"/>
              <c:y val="0.370370313093354"/>
            </c:manualLayout>
          </c:layout>
          <c:overlay val="0"/>
          <c:spPr>
            <a:noFill/>
            <a:ln w="25400">
              <a:noFill/>
            </a:ln>
          </c:spPr>
        </c:title>
        <c:numFmt formatCode="0.00%" sourceLinked="1"/>
        <c:majorTickMark val="out"/>
        <c:minorTickMark val="none"/>
        <c:tickLblPos val="nextTo"/>
        <c:spPr>
          <a:ln w="3175">
            <a:solidFill>
              <a:srgbClr val="000000"/>
            </a:solidFill>
            <a:prstDash val="solid"/>
          </a:ln>
        </c:spPr>
        <c:txPr>
          <a:bodyPr rot="0" vert="horz"/>
          <a:lstStyle/>
          <a:p>
            <a:pPr>
              <a:defRPr sz="1000" b="0" i="0" u="none" strike="noStrike" baseline="0">
                <a:solidFill>
                  <a:srgbClr val="000000"/>
                </a:solidFill>
                <a:latin typeface="Times"/>
                <a:ea typeface="Times"/>
                <a:cs typeface="Times"/>
              </a:defRPr>
            </a:pPr>
            <a:endParaRPr lang="en-US"/>
          </a:p>
        </c:txPr>
        <c:crossAx val="-250465936"/>
        <c:crosses val="autoZero"/>
        <c:crossBetween val="between"/>
      </c:valAx>
      <c:spPr>
        <a:solidFill>
          <a:srgbClr val="FFFFFF"/>
        </a:solidFill>
        <a:ln w="12700">
          <a:solidFill>
            <a:srgbClr val="808080"/>
          </a:solidFill>
          <a:prstDash val="solid"/>
        </a:ln>
      </c:spPr>
    </c:plotArea>
    <c:legend>
      <c:legendPos val="b"/>
      <c:layout>
        <c:manualLayout>
          <c:xMode val="edge"/>
          <c:yMode val="edge"/>
          <c:x val="0.361481505858727"/>
          <c:y val="0.958605728503506"/>
          <c:w val="0.37827860778667"/>
          <c:h val="0.0373070629996581"/>
        </c:manualLayout>
      </c:layout>
      <c:overlay val="0"/>
      <c:spPr>
        <a:solidFill>
          <a:srgbClr val="FFFFFF"/>
        </a:solidFill>
        <a:ln w="3175">
          <a:solidFill>
            <a:srgbClr val="000000"/>
          </a:solidFill>
          <a:prstDash val="solid"/>
        </a:ln>
      </c:spPr>
      <c:txPr>
        <a:bodyPr/>
        <a:lstStyle/>
        <a:p>
          <a:pPr>
            <a:defRPr sz="920" b="0" i="0" u="none" strike="noStrike" baseline="0">
              <a:solidFill>
                <a:srgbClr val="000000"/>
              </a:solidFill>
              <a:latin typeface="Times"/>
              <a:ea typeface="Times"/>
              <a:cs typeface="Times"/>
            </a:defRPr>
          </a:pPr>
          <a:endParaRPr lang="en-US"/>
        </a:p>
      </c:txPr>
    </c:legend>
    <c:plotVisOnly val="1"/>
    <c:dispBlanksAs val="gap"/>
    <c:showDLblsOverMax val="0"/>
  </c:chart>
  <c:spPr>
    <a:noFill/>
    <a:ln w="9525">
      <a:noFill/>
    </a:ln>
  </c:spPr>
  <c:txPr>
    <a:bodyPr/>
    <a:lstStyle/>
    <a:p>
      <a:pPr>
        <a:defRPr sz="1000" b="0" i="0" u="none" strike="noStrike" baseline="0">
          <a:solidFill>
            <a:srgbClr val="000000"/>
          </a:solidFill>
          <a:latin typeface="Times"/>
          <a:ea typeface="Times"/>
          <a:cs typeface="Times"/>
        </a:defRPr>
      </a:pPr>
      <a:endParaRPr lang="en-US"/>
    </a:p>
  </c:txPr>
  <c:externalData r:id="rId2">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title>
      <c:tx>
        <c:rich>
          <a:bodyPr/>
          <a:lstStyle/>
          <a:p>
            <a:pPr>
              <a:defRPr/>
            </a:pPr>
            <a:r>
              <a:rPr lang="en-US"/>
              <a:t>Dividend</a:t>
            </a:r>
            <a:r>
              <a:rPr lang="en-US" baseline="0"/>
              <a:t> Initiations and Earnings Growth</a:t>
            </a:r>
            <a:endParaRPr lang="en-US"/>
          </a:p>
        </c:rich>
      </c:tx>
      <c:layout/>
      <c:overlay val="0"/>
    </c:title>
    <c:autoTitleDeleted val="0"/>
    <c:plotArea>
      <c:layout/>
      <c:barChart>
        <c:barDir val="col"/>
        <c:grouping val="clustered"/>
        <c:varyColors val="0"/>
        <c:ser>
          <c:idx val="1"/>
          <c:order val="0"/>
          <c:tx>
            <c:strRef>
              <c:f>Sheet1!$B$1</c:f>
              <c:strCache>
                <c:ptCount val="1"/>
                <c:pt idx="0">
                  <c:v>Earnings Growth Rate</c:v>
                </c:pt>
              </c:strCache>
            </c:strRef>
          </c:tx>
          <c:invertIfNegative val="0"/>
          <c:cat>
            <c:numRef>
              <c:f>Sheet1!$A$2:$A$9</c:f>
              <c:numCache>
                <c:formatCode>General</c:formatCode>
                <c:ptCount val="8"/>
                <c:pt idx="0">
                  <c:v>-4.0</c:v>
                </c:pt>
                <c:pt idx="1">
                  <c:v>-3.0</c:v>
                </c:pt>
                <c:pt idx="2">
                  <c:v>-2.0</c:v>
                </c:pt>
                <c:pt idx="3">
                  <c:v>-1.0</c:v>
                </c:pt>
                <c:pt idx="4">
                  <c:v>1.0</c:v>
                </c:pt>
                <c:pt idx="5">
                  <c:v>2.0</c:v>
                </c:pt>
                <c:pt idx="6">
                  <c:v>3.0</c:v>
                </c:pt>
                <c:pt idx="7">
                  <c:v>4.0</c:v>
                </c:pt>
              </c:numCache>
            </c:numRef>
          </c:cat>
          <c:val>
            <c:numRef>
              <c:f>Sheet1!$B$2:$B$9</c:f>
              <c:numCache>
                <c:formatCode>0.00%</c:formatCode>
                <c:ptCount val="8"/>
                <c:pt idx="0">
                  <c:v>0.1922</c:v>
                </c:pt>
                <c:pt idx="1">
                  <c:v>0.0925</c:v>
                </c:pt>
                <c:pt idx="2">
                  <c:v>0.105</c:v>
                </c:pt>
                <c:pt idx="3">
                  <c:v>0.296</c:v>
                </c:pt>
                <c:pt idx="4">
                  <c:v>0.405</c:v>
                </c:pt>
                <c:pt idx="5">
                  <c:v>0.321</c:v>
                </c:pt>
                <c:pt idx="6">
                  <c:v>0.262</c:v>
                </c:pt>
                <c:pt idx="7">
                  <c:v>0.2015</c:v>
                </c:pt>
              </c:numCache>
            </c:numRef>
          </c:val>
        </c:ser>
        <c:dLbls>
          <c:showLegendKey val="0"/>
          <c:showVal val="0"/>
          <c:showCatName val="0"/>
          <c:showSerName val="0"/>
          <c:showPercent val="0"/>
          <c:showBubbleSize val="0"/>
        </c:dLbls>
        <c:gapWidth val="150"/>
        <c:axId val="218717536"/>
        <c:axId val="-277446800"/>
      </c:barChart>
      <c:catAx>
        <c:axId val="218717536"/>
        <c:scaling>
          <c:orientation val="minMax"/>
        </c:scaling>
        <c:delete val="0"/>
        <c:axPos val="b"/>
        <c:title>
          <c:tx>
            <c:rich>
              <a:bodyPr/>
              <a:lstStyle/>
              <a:p>
                <a:pPr>
                  <a:defRPr/>
                </a:pPr>
                <a:r>
                  <a:rPr lang="en-US"/>
                  <a:t>Year</a:t>
                </a:r>
                <a:r>
                  <a:rPr lang="en-US" baseline="0"/>
                  <a:t> relative to dividend initiation (Before and after)</a:t>
                </a:r>
                <a:endParaRPr lang="en-US"/>
              </a:p>
            </c:rich>
          </c:tx>
          <c:layout/>
          <c:overlay val="0"/>
        </c:title>
        <c:numFmt formatCode="General" sourceLinked="1"/>
        <c:majorTickMark val="out"/>
        <c:minorTickMark val="none"/>
        <c:tickLblPos val="nextTo"/>
        <c:crossAx val="-277446800"/>
        <c:crosses val="autoZero"/>
        <c:auto val="1"/>
        <c:lblAlgn val="ctr"/>
        <c:lblOffset val="100"/>
        <c:noMultiLvlLbl val="0"/>
      </c:catAx>
      <c:valAx>
        <c:axId val="-277446800"/>
        <c:scaling>
          <c:orientation val="minMax"/>
        </c:scaling>
        <c:delete val="0"/>
        <c:axPos val="l"/>
        <c:majorGridlines/>
        <c:title>
          <c:tx>
            <c:rich>
              <a:bodyPr rot="-5400000" vert="horz"/>
              <a:lstStyle/>
              <a:p>
                <a:pPr>
                  <a:defRPr/>
                </a:pPr>
                <a:r>
                  <a:rPr lang="en-US"/>
                  <a:t>Annual Earnings Growth Rate</a:t>
                </a:r>
              </a:p>
            </c:rich>
          </c:tx>
          <c:layout/>
          <c:overlay val="0"/>
        </c:title>
        <c:numFmt formatCode="0.00%" sourceLinked="1"/>
        <c:majorTickMark val="out"/>
        <c:minorTickMark val="none"/>
        <c:tickLblPos val="nextTo"/>
        <c:crossAx val="218717536"/>
        <c:crosses val="autoZero"/>
        <c:crossBetween val="between"/>
      </c:valAx>
    </c:plotArea>
    <c:plotVisOnly val="1"/>
    <c:dispBlanksAs val="gap"/>
    <c:showDLblsOverMax val="0"/>
  </c:chart>
  <c:externalData r:id="rId2">
    <c:autoUpdate val="0"/>
  </c:externalData>
  <c:userShapes r:id="rId3"/>
</c:chartSpace>
</file>

<file path=ppt/charts/chart1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title>
      <c:tx>
        <c:rich>
          <a:bodyPr/>
          <a:lstStyle/>
          <a:p>
            <a:pPr>
              <a:defRPr/>
            </a:pPr>
            <a:r>
              <a:rPr lang="en-US" sz="1400" b="0" i="1">
                <a:latin typeface="Times"/>
                <a:cs typeface="Times"/>
              </a:rPr>
              <a:t>Market</a:t>
            </a:r>
            <a:r>
              <a:rPr lang="en-US" sz="1400" b="0" i="1" baseline="0">
                <a:latin typeface="Times"/>
                <a:cs typeface="Times"/>
              </a:rPr>
              <a:t> Reaction to Dividend Changes over time: US companies</a:t>
            </a:r>
            <a:endParaRPr lang="en-US" sz="1400" b="0" i="1">
              <a:latin typeface="Times"/>
              <a:cs typeface="Times"/>
            </a:endParaRPr>
          </a:p>
        </c:rich>
      </c:tx>
      <c:layout/>
      <c:overlay val="0"/>
    </c:title>
    <c:autoTitleDeleted val="0"/>
    <c:view3D>
      <c:rotX val="15"/>
      <c:rotY val="20"/>
      <c:rAngAx val="1"/>
    </c:view3D>
    <c:floor>
      <c:thickness val="0"/>
    </c:floor>
    <c:sideWall>
      <c:thickness val="0"/>
    </c:sideWall>
    <c:backWall>
      <c:thickness val="0"/>
    </c:backWall>
    <c:plotArea>
      <c:layout/>
      <c:bar3DChart>
        <c:barDir val="col"/>
        <c:grouping val="clustered"/>
        <c:varyColors val="0"/>
        <c:ser>
          <c:idx val="0"/>
          <c:order val="0"/>
          <c:tx>
            <c:strRef>
              <c:f>Sheet1!$B$1</c:f>
              <c:strCache>
                <c:ptCount val="1"/>
                <c:pt idx="0">
                  <c:v>Dividend Increases</c:v>
                </c:pt>
              </c:strCache>
            </c:strRef>
          </c:tx>
          <c:invertIfNegative val="0"/>
          <c:cat>
            <c:strRef>
              <c:f>Sheet1!$A$2:$A$4</c:f>
              <c:strCache>
                <c:ptCount val="3"/>
                <c:pt idx="0">
                  <c:v>1962-1974</c:v>
                </c:pt>
                <c:pt idx="1">
                  <c:v>1975-1987</c:v>
                </c:pt>
                <c:pt idx="2">
                  <c:v>1988-2000</c:v>
                </c:pt>
              </c:strCache>
            </c:strRef>
          </c:cat>
          <c:val>
            <c:numRef>
              <c:f>Sheet1!$B$2:$B$4</c:f>
              <c:numCache>
                <c:formatCode>0.00%</c:formatCode>
                <c:ptCount val="3"/>
                <c:pt idx="0">
                  <c:v>0.0081</c:v>
                </c:pt>
                <c:pt idx="1">
                  <c:v>0.0065</c:v>
                </c:pt>
                <c:pt idx="2">
                  <c:v>0.0023</c:v>
                </c:pt>
              </c:numCache>
            </c:numRef>
          </c:val>
        </c:ser>
        <c:ser>
          <c:idx val="1"/>
          <c:order val="1"/>
          <c:tx>
            <c:strRef>
              <c:f>Sheet1!$C$1</c:f>
              <c:strCache>
                <c:ptCount val="1"/>
                <c:pt idx="0">
                  <c:v>Dividend Decreases</c:v>
                </c:pt>
              </c:strCache>
            </c:strRef>
          </c:tx>
          <c:invertIfNegative val="0"/>
          <c:cat>
            <c:strRef>
              <c:f>Sheet1!$A$2:$A$4</c:f>
              <c:strCache>
                <c:ptCount val="3"/>
                <c:pt idx="0">
                  <c:v>1962-1974</c:v>
                </c:pt>
                <c:pt idx="1">
                  <c:v>1975-1987</c:v>
                </c:pt>
                <c:pt idx="2">
                  <c:v>1988-2000</c:v>
                </c:pt>
              </c:strCache>
            </c:strRef>
          </c:cat>
          <c:val>
            <c:numRef>
              <c:f>Sheet1!$C$2:$C$4</c:f>
              <c:numCache>
                <c:formatCode>0.00%</c:formatCode>
                <c:ptCount val="3"/>
                <c:pt idx="0">
                  <c:v>-0.0597</c:v>
                </c:pt>
                <c:pt idx="1">
                  <c:v>-0.0355</c:v>
                </c:pt>
                <c:pt idx="2">
                  <c:v>-0.0177</c:v>
                </c:pt>
              </c:numCache>
            </c:numRef>
          </c:val>
        </c:ser>
        <c:dLbls>
          <c:showLegendKey val="0"/>
          <c:showVal val="0"/>
          <c:showCatName val="0"/>
          <c:showSerName val="0"/>
          <c:showPercent val="0"/>
          <c:showBubbleSize val="0"/>
        </c:dLbls>
        <c:gapWidth val="150"/>
        <c:shape val="box"/>
        <c:axId val="-247900288"/>
        <c:axId val="-247898240"/>
        <c:axId val="0"/>
      </c:bar3DChart>
      <c:catAx>
        <c:axId val="-247900288"/>
        <c:scaling>
          <c:orientation val="minMax"/>
        </c:scaling>
        <c:delete val="0"/>
        <c:axPos val="b"/>
        <c:numFmt formatCode="General" sourceLinked="0"/>
        <c:majorTickMark val="out"/>
        <c:minorTickMark val="none"/>
        <c:tickLblPos val="nextTo"/>
        <c:crossAx val="-247898240"/>
        <c:crosses val="autoZero"/>
        <c:auto val="1"/>
        <c:lblAlgn val="ctr"/>
        <c:lblOffset val="100"/>
        <c:noMultiLvlLbl val="0"/>
      </c:catAx>
      <c:valAx>
        <c:axId val="-247898240"/>
        <c:scaling>
          <c:orientation val="minMax"/>
        </c:scaling>
        <c:delete val="0"/>
        <c:axPos val="l"/>
        <c:majorGridlines/>
        <c:numFmt formatCode="0.00%" sourceLinked="1"/>
        <c:majorTickMark val="out"/>
        <c:minorTickMark val="none"/>
        <c:tickLblPos val="nextTo"/>
        <c:crossAx val="-247900288"/>
        <c:crosses val="autoZero"/>
        <c:crossBetween val="between"/>
      </c:valAx>
    </c:plotArea>
    <c:legend>
      <c:legendPos val="r"/>
      <c:layout/>
      <c:overlay val="0"/>
    </c:legend>
    <c:plotVisOnly val="1"/>
    <c:dispBlanksAs val="gap"/>
    <c:showDLblsOverMax val="0"/>
  </c:chart>
  <c:externalData r:id="rId2">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omments/comment1.xml><?xml version="1.0" encoding="utf-8"?>
<p:cmLst xmlns:a="http://schemas.openxmlformats.org/drawingml/2006/main" xmlns:r="http://schemas.openxmlformats.org/officeDocument/2006/relationships" xmlns:p="http://schemas.openxmlformats.org/presentationml/2006/main">
  <p:cm authorId="1" dt="2009-12-09T14:59:16.530" idx="3">
    <p:pos x="10" y="10"/>
    <p:text/>
  </p:cm>
</p:cmLst>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89FDC8F-BB8B-874A-B528-D36EE0DE5C0F}" type="doc">
      <dgm:prSet loTypeId="urn:microsoft.com/office/officeart/2005/8/layout/list1" loCatId="" qsTypeId="urn:microsoft.com/office/officeart/2005/8/quickstyle/simple4" qsCatId="simple" csTypeId="urn:microsoft.com/office/officeart/2005/8/colors/accent1_2" csCatId="accent1" phldr="1"/>
      <dgm:spPr/>
      <dgm:t>
        <a:bodyPr/>
        <a:lstStyle/>
        <a:p>
          <a:endParaRPr lang="en-US"/>
        </a:p>
      </dgm:t>
    </dgm:pt>
    <dgm:pt modelId="{38B0AD5B-4A8C-9F48-B7BF-3C170A977C49}">
      <dgm:prSet phldrT="[Text]"/>
      <dgm:spPr/>
      <dgm:t>
        <a:bodyPr/>
        <a:lstStyle/>
        <a:p>
          <a:r>
            <a:rPr lang="en-US" dirty="0" smtClean="0"/>
            <a:t>1966-1969</a:t>
          </a:r>
          <a:endParaRPr lang="en-US" dirty="0"/>
        </a:p>
      </dgm:t>
    </dgm:pt>
    <dgm:pt modelId="{059F2A75-1A22-A54F-88F4-691CE539CDCF}" type="parTrans" cxnId="{3029C16A-DE40-9648-94C9-58CBC97F2EB5}">
      <dgm:prSet/>
      <dgm:spPr/>
      <dgm:t>
        <a:bodyPr/>
        <a:lstStyle/>
        <a:p>
          <a:endParaRPr lang="en-US"/>
        </a:p>
      </dgm:t>
    </dgm:pt>
    <dgm:pt modelId="{DFE78B3E-7FD7-FA4A-9E9E-592F936E5AAB}" type="sibTrans" cxnId="{3029C16A-DE40-9648-94C9-58CBC97F2EB5}">
      <dgm:prSet/>
      <dgm:spPr/>
      <dgm:t>
        <a:bodyPr/>
        <a:lstStyle/>
        <a:p>
          <a:endParaRPr lang="en-US"/>
        </a:p>
      </dgm:t>
    </dgm:pt>
    <dgm:pt modelId="{E8688632-3E1E-FC4F-88F9-28840E2C763B}">
      <dgm:prSet phldrT="[Text]"/>
      <dgm:spPr/>
      <dgm:t>
        <a:bodyPr/>
        <a:lstStyle/>
        <a:p>
          <a:r>
            <a:rPr lang="en-US" dirty="0" smtClean="0"/>
            <a:t>Ordinary tax rate = 70%</a:t>
          </a:r>
          <a:endParaRPr lang="en-US" dirty="0"/>
        </a:p>
      </dgm:t>
    </dgm:pt>
    <dgm:pt modelId="{4CCCC988-F382-1045-BC01-400890DCE0B5}" type="parTrans" cxnId="{C45CF9AC-F332-844B-A5C8-FD13683E12D9}">
      <dgm:prSet/>
      <dgm:spPr/>
      <dgm:t>
        <a:bodyPr/>
        <a:lstStyle/>
        <a:p>
          <a:endParaRPr lang="en-US"/>
        </a:p>
      </dgm:t>
    </dgm:pt>
    <dgm:pt modelId="{12637C87-2D7F-F64C-B07D-480E1B87A552}" type="sibTrans" cxnId="{C45CF9AC-F332-844B-A5C8-FD13683E12D9}">
      <dgm:prSet/>
      <dgm:spPr/>
      <dgm:t>
        <a:bodyPr/>
        <a:lstStyle/>
        <a:p>
          <a:endParaRPr lang="en-US"/>
        </a:p>
      </dgm:t>
    </dgm:pt>
    <dgm:pt modelId="{8C838400-547D-4749-83F3-D4A63C648EEB}">
      <dgm:prSet phldrT="[Text]"/>
      <dgm:spPr/>
      <dgm:t>
        <a:bodyPr/>
        <a:lstStyle/>
        <a:p>
          <a:r>
            <a:rPr lang="en-US" dirty="0" smtClean="0"/>
            <a:t>Capital gains rate = 28%</a:t>
          </a:r>
          <a:endParaRPr lang="en-US" dirty="0"/>
        </a:p>
      </dgm:t>
    </dgm:pt>
    <dgm:pt modelId="{E59A8964-E4CE-A94E-BB2D-E1FF12B35B2F}" type="parTrans" cxnId="{9E92FF02-7F47-F64D-A5F1-F19D4F1B318C}">
      <dgm:prSet/>
      <dgm:spPr/>
      <dgm:t>
        <a:bodyPr/>
        <a:lstStyle/>
        <a:p>
          <a:endParaRPr lang="en-US"/>
        </a:p>
      </dgm:t>
    </dgm:pt>
    <dgm:pt modelId="{0E58AC76-6150-AC44-B857-82376F42E895}" type="sibTrans" cxnId="{9E92FF02-7F47-F64D-A5F1-F19D4F1B318C}">
      <dgm:prSet/>
      <dgm:spPr/>
      <dgm:t>
        <a:bodyPr/>
        <a:lstStyle/>
        <a:p>
          <a:endParaRPr lang="en-US"/>
        </a:p>
      </dgm:t>
    </dgm:pt>
    <dgm:pt modelId="{42E16103-B503-904B-8E15-071E91E755D9}">
      <dgm:prSet phldrT="[Text]"/>
      <dgm:spPr/>
      <dgm:t>
        <a:bodyPr/>
        <a:lstStyle/>
        <a:p>
          <a:r>
            <a:rPr lang="en-US" dirty="0" smtClean="0"/>
            <a:t>1981-1985</a:t>
          </a:r>
          <a:endParaRPr lang="en-US" dirty="0"/>
        </a:p>
      </dgm:t>
    </dgm:pt>
    <dgm:pt modelId="{BFB8E9A8-1EE7-2F4B-A930-4DFCA1C7305E}" type="parTrans" cxnId="{65AD2775-99F9-8741-B858-025E34281BA1}">
      <dgm:prSet/>
      <dgm:spPr/>
      <dgm:t>
        <a:bodyPr/>
        <a:lstStyle/>
        <a:p>
          <a:endParaRPr lang="en-US"/>
        </a:p>
      </dgm:t>
    </dgm:pt>
    <dgm:pt modelId="{071B4F34-0B82-E44D-863D-B6B6221DA510}" type="sibTrans" cxnId="{65AD2775-99F9-8741-B858-025E34281BA1}">
      <dgm:prSet/>
      <dgm:spPr/>
      <dgm:t>
        <a:bodyPr/>
        <a:lstStyle/>
        <a:p>
          <a:endParaRPr lang="en-US"/>
        </a:p>
      </dgm:t>
    </dgm:pt>
    <dgm:pt modelId="{C6ABCF60-3C0C-2A4E-AE17-00B4EA15F204}">
      <dgm:prSet phldrT="[Text]"/>
      <dgm:spPr/>
      <dgm:t>
        <a:bodyPr/>
        <a:lstStyle/>
        <a:p>
          <a:r>
            <a:rPr lang="en-US" dirty="0" smtClean="0"/>
            <a:t>Ordinary tax rate = 50%</a:t>
          </a:r>
          <a:endParaRPr lang="en-US" dirty="0"/>
        </a:p>
      </dgm:t>
    </dgm:pt>
    <dgm:pt modelId="{1867E6A4-124B-6D41-880C-374760D33D45}" type="parTrans" cxnId="{CBE1A5C4-A286-C440-9F4F-6B657341CFC5}">
      <dgm:prSet/>
      <dgm:spPr/>
      <dgm:t>
        <a:bodyPr/>
        <a:lstStyle/>
        <a:p>
          <a:endParaRPr lang="en-US"/>
        </a:p>
      </dgm:t>
    </dgm:pt>
    <dgm:pt modelId="{5F79869F-8B79-A641-AD89-F62BBE4F4398}" type="sibTrans" cxnId="{CBE1A5C4-A286-C440-9F4F-6B657341CFC5}">
      <dgm:prSet/>
      <dgm:spPr/>
      <dgm:t>
        <a:bodyPr/>
        <a:lstStyle/>
        <a:p>
          <a:endParaRPr lang="en-US"/>
        </a:p>
      </dgm:t>
    </dgm:pt>
    <dgm:pt modelId="{8FF6B378-32C0-8246-B87A-9478702CB2EA}">
      <dgm:prSet phldrT="[Text]"/>
      <dgm:spPr/>
      <dgm:t>
        <a:bodyPr/>
        <a:lstStyle/>
        <a:p>
          <a:r>
            <a:rPr lang="en-US" dirty="0" smtClean="0"/>
            <a:t>Capital gains rate = 20%</a:t>
          </a:r>
          <a:endParaRPr lang="en-US" dirty="0"/>
        </a:p>
      </dgm:t>
    </dgm:pt>
    <dgm:pt modelId="{F4B98B9E-B2D7-CE4C-9741-E17A6CF3AA1A}" type="parTrans" cxnId="{FA7E4A82-5425-0144-BFF1-15FF1F2326FA}">
      <dgm:prSet/>
      <dgm:spPr/>
      <dgm:t>
        <a:bodyPr/>
        <a:lstStyle/>
        <a:p>
          <a:endParaRPr lang="en-US"/>
        </a:p>
      </dgm:t>
    </dgm:pt>
    <dgm:pt modelId="{0D179AA8-F1D3-9943-8521-9BECD3AF2EF1}" type="sibTrans" cxnId="{FA7E4A82-5425-0144-BFF1-15FF1F2326FA}">
      <dgm:prSet/>
      <dgm:spPr/>
      <dgm:t>
        <a:bodyPr/>
        <a:lstStyle/>
        <a:p>
          <a:endParaRPr lang="en-US"/>
        </a:p>
      </dgm:t>
    </dgm:pt>
    <dgm:pt modelId="{F804F2DA-FF65-4146-B3D3-70F4573FDF06}">
      <dgm:prSet phldrT="[Text]"/>
      <dgm:spPr/>
      <dgm:t>
        <a:bodyPr/>
        <a:lstStyle/>
        <a:p>
          <a:r>
            <a:rPr lang="en-US" dirty="0" smtClean="0"/>
            <a:t>1986-1990</a:t>
          </a:r>
          <a:endParaRPr lang="en-US" dirty="0"/>
        </a:p>
      </dgm:t>
    </dgm:pt>
    <dgm:pt modelId="{FD2F944D-51BB-2742-876E-9CA56426AB9D}" type="parTrans" cxnId="{622D168E-7099-AC4E-B366-181319DF4890}">
      <dgm:prSet/>
      <dgm:spPr/>
      <dgm:t>
        <a:bodyPr/>
        <a:lstStyle/>
        <a:p>
          <a:endParaRPr lang="en-US"/>
        </a:p>
      </dgm:t>
    </dgm:pt>
    <dgm:pt modelId="{8BBD14B1-5D98-7E4B-9D4E-4AD33AE99F39}" type="sibTrans" cxnId="{622D168E-7099-AC4E-B366-181319DF4890}">
      <dgm:prSet/>
      <dgm:spPr/>
      <dgm:t>
        <a:bodyPr/>
        <a:lstStyle/>
        <a:p>
          <a:endParaRPr lang="en-US"/>
        </a:p>
      </dgm:t>
    </dgm:pt>
    <dgm:pt modelId="{2A490B34-05B7-784C-9684-6701BECDEF18}">
      <dgm:prSet phldrT="[Text]"/>
      <dgm:spPr/>
      <dgm:t>
        <a:bodyPr/>
        <a:lstStyle/>
        <a:p>
          <a:r>
            <a:rPr lang="en-US" dirty="0" smtClean="0"/>
            <a:t>Ordinary tax rate = 28%</a:t>
          </a:r>
          <a:endParaRPr lang="en-US" dirty="0"/>
        </a:p>
      </dgm:t>
    </dgm:pt>
    <dgm:pt modelId="{5C0962AF-D2EB-0847-AC74-1171AEEBB461}" type="parTrans" cxnId="{B5AA9301-79EE-5F42-BAF8-467FB70A0AD8}">
      <dgm:prSet/>
      <dgm:spPr/>
      <dgm:t>
        <a:bodyPr/>
        <a:lstStyle/>
        <a:p>
          <a:endParaRPr lang="en-US"/>
        </a:p>
      </dgm:t>
    </dgm:pt>
    <dgm:pt modelId="{B5308943-6642-7844-B184-BCF4C15C6945}" type="sibTrans" cxnId="{B5AA9301-79EE-5F42-BAF8-467FB70A0AD8}">
      <dgm:prSet/>
      <dgm:spPr/>
      <dgm:t>
        <a:bodyPr/>
        <a:lstStyle/>
        <a:p>
          <a:endParaRPr lang="en-US"/>
        </a:p>
      </dgm:t>
    </dgm:pt>
    <dgm:pt modelId="{6194B8AB-324C-D345-8E70-404A479A9019}">
      <dgm:prSet phldrT="[Text]"/>
      <dgm:spPr/>
      <dgm:t>
        <a:bodyPr/>
        <a:lstStyle/>
        <a:p>
          <a:r>
            <a:rPr lang="en-US" dirty="0" smtClean="0"/>
            <a:t>Capital gains rate = 28%</a:t>
          </a:r>
          <a:endParaRPr lang="en-US" dirty="0"/>
        </a:p>
      </dgm:t>
    </dgm:pt>
    <dgm:pt modelId="{049BF3CB-4844-6F41-B378-0770FF095D18}" type="parTrans" cxnId="{D7413BEB-6189-E44A-A95C-8D298AB55E6E}">
      <dgm:prSet/>
      <dgm:spPr/>
      <dgm:t>
        <a:bodyPr/>
        <a:lstStyle/>
        <a:p>
          <a:endParaRPr lang="en-US"/>
        </a:p>
      </dgm:t>
    </dgm:pt>
    <dgm:pt modelId="{FA674952-040C-9444-8292-19B7E42AE435}" type="sibTrans" cxnId="{D7413BEB-6189-E44A-A95C-8D298AB55E6E}">
      <dgm:prSet/>
      <dgm:spPr/>
      <dgm:t>
        <a:bodyPr/>
        <a:lstStyle/>
        <a:p>
          <a:endParaRPr lang="en-US"/>
        </a:p>
      </dgm:t>
    </dgm:pt>
    <dgm:pt modelId="{D70F3404-DF7C-084A-A671-01125D383325}">
      <dgm:prSet phldrT="[Text]"/>
      <dgm:spPr/>
      <dgm:t>
        <a:bodyPr/>
        <a:lstStyle/>
        <a:p>
          <a:r>
            <a:rPr lang="en-US" dirty="0" smtClean="0"/>
            <a:t>Price change as % of Dividend = 78%</a:t>
          </a:r>
          <a:endParaRPr lang="en-US" dirty="0"/>
        </a:p>
      </dgm:t>
    </dgm:pt>
    <dgm:pt modelId="{7AA99C02-6BB3-8C45-861B-49CAE1ECE3BF}" type="parTrans" cxnId="{21CD117A-77EA-D444-AAF3-9F0DFA6D7EFE}">
      <dgm:prSet/>
      <dgm:spPr/>
      <dgm:t>
        <a:bodyPr/>
        <a:lstStyle/>
        <a:p>
          <a:endParaRPr lang="en-US"/>
        </a:p>
      </dgm:t>
    </dgm:pt>
    <dgm:pt modelId="{F128C735-9CFF-EC41-93BE-E38C8A18237F}" type="sibTrans" cxnId="{21CD117A-77EA-D444-AAF3-9F0DFA6D7EFE}">
      <dgm:prSet/>
      <dgm:spPr/>
      <dgm:t>
        <a:bodyPr/>
        <a:lstStyle/>
        <a:p>
          <a:endParaRPr lang="en-US"/>
        </a:p>
      </dgm:t>
    </dgm:pt>
    <dgm:pt modelId="{B05812CD-D901-F54B-8EF5-551E46E78B3F}">
      <dgm:prSet phldrT="[Text]"/>
      <dgm:spPr/>
      <dgm:t>
        <a:bodyPr/>
        <a:lstStyle/>
        <a:p>
          <a:r>
            <a:rPr lang="en-US" dirty="0" smtClean="0"/>
            <a:t>Price change as % of Dividend = 85%</a:t>
          </a:r>
          <a:endParaRPr lang="en-US" dirty="0"/>
        </a:p>
      </dgm:t>
    </dgm:pt>
    <dgm:pt modelId="{58B7A7C3-C4A4-274B-9337-8C35F855A5A9}" type="parTrans" cxnId="{64397A09-D05E-A94D-974C-57CE0950E91F}">
      <dgm:prSet/>
      <dgm:spPr/>
      <dgm:t>
        <a:bodyPr/>
        <a:lstStyle/>
        <a:p>
          <a:endParaRPr lang="en-US"/>
        </a:p>
      </dgm:t>
    </dgm:pt>
    <dgm:pt modelId="{7CACA7BF-5C77-CF44-B994-10EDA6D45ED4}" type="sibTrans" cxnId="{64397A09-D05E-A94D-974C-57CE0950E91F}">
      <dgm:prSet/>
      <dgm:spPr/>
      <dgm:t>
        <a:bodyPr/>
        <a:lstStyle/>
        <a:p>
          <a:endParaRPr lang="en-US"/>
        </a:p>
      </dgm:t>
    </dgm:pt>
    <dgm:pt modelId="{714922D1-6B9F-254F-A013-1C396F927449}">
      <dgm:prSet phldrT="[Text]"/>
      <dgm:spPr/>
      <dgm:t>
        <a:bodyPr/>
        <a:lstStyle/>
        <a:p>
          <a:r>
            <a:rPr lang="en-US" dirty="0" smtClean="0"/>
            <a:t>Price change as % of Dividend = 90%</a:t>
          </a:r>
          <a:endParaRPr lang="en-US" dirty="0"/>
        </a:p>
      </dgm:t>
    </dgm:pt>
    <dgm:pt modelId="{D31E8589-3AD3-124B-AF36-DD6D7EC1BA62}" type="parTrans" cxnId="{80739899-7769-A744-BE06-8A439FA17550}">
      <dgm:prSet/>
      <dgm:spPr/>
      <dgm:t>
        <a:bodyPr/>
        <a:lstStyle/>
        <a:p>
          <a:endParaRPr lang="en-US"/>
        </a:p>
      </dgm:t>
    </dgm:pt>
    <dgm:pt modelId="{53EBCF92-C94A-3F40-9247-680AEEE19C93}" type="sibTrans" cxnId="{80739899-7769-A744-BE06-8A439FA17550}">
      <dgm:prSet/>
      <dgm:spPr/>
      <dgm:t>
        <a:bodyPr/>
        <a:lstStyle/>
        <a:p>
          <a:endParaRPr lang="en-US"/>
        </a:p>
      </dgm:t>
    </dgm:pt>
    <dgm:pt modelId="{0F4DF5BD-E60D-0C43-811B-BD9BD8A849F8}" type="pres">
      <dgm:prSet presAssocID="{589FDC8F-BB8B-874A-B528-D36EE0DE5C0F}" presName="linear" presStyleCnt="0">
        <dgm:presLayoutVars>
          <dgm:dir/>
          <dgm:animLvl val="lvl"/>
          <dgm:resizeHandles val="exact"/>
        </dgm:presLayoutVars>
      </dgm:prSet>
      <dgm:spPr/>
      <dgm:t>
        <a:bodyPr/>
        <a:lstStyle/>
        <a:p>
          <a:endParaRPr lang="en-US"/>
        </a:p>
      </dgm:t>
    </dgm:pt>
    <dgm:pt modelId="{06D07A5E-C17C-364E-A7E9-C0DEED3DE14F}" type="pres">
      <dgm:prSet presAssocID="{38B0AD5B-4A8C-9F48-B7BF-3C170A977C49}" presName="parentLin" presStyleCnt="0"/>
      <dgm:spPr/>
    </dgm:pt>
    <dgm:pt modelId="{710FFD88-EC9F-094A-A7EE-F884B8B63D07}" type="pres">
      <dgm:prSet presAssocID="{38B0AD5B-4A8C-9F48-B7BF-3C170A977C49}" presName="parentLeftMargin" presStyleLbl="node1" presStyleIdx="0" presStyleCnt="3"/>
      <dgm:spPr/>
      <dgm:t>
        <a:bodyPr/>
        <a:lstStyle/>
        <a:p>
          <a:endParaRPr lang="en-US"/>
        </a:p>
      </dgm:t>
    </dgm:pt>
    <dgm:pt modelId="{A38F45C6-7BE9-5C46-B9DB-23AFBB5B5F5F}" type="pres">
      <dgm:prSet presAssocID="{38B0AD5B-4A8C-9F48-B7BF-3C170A977C49}" presName="parentText" presStyleLbl="node1" presStyleIdx="0" presStyleCnt="3">
        <dgm:presLayoutVars>
          <dgm:chMax val="0"/>
          <dgm:bulletEnabled val="1"/>
        </dgm:presLayoutVars>
      </dgm:prSet>
      <dgm:spPr/>
      <dgm:t>
        <a:bodyPr/>
        <a:lstStyle/>
        <a:p>
          <a:endParaRPr lang="en-US"/>
        </a:p>
      </dgm:t>
    </dgm:pt>
    <dgm:pt modelId="{C946288D-4CEE-DC42-A29F-A4FBF9602633}" type="pres">
      <dgm:prSet presAssocID="{38B0AD5B-4A8C-9F48-B7BF-3C170A977C49}" presName="negativeSpace" presStyleCnt="0"/>
      <dgm:spPr/>
    </dgm:pt>
    <dgm:pt modelId="{E66EFE46-B9C0-0D46-BF58-B25A139A7057}" type="pres">
      <dgm:prSet presAssocID="{38B0AD5B-4A8C-9F48-B7BF-3C170A977C49}" presName="childText" presStyleLbl="conFgAcc1" presStyleIdx="0" presStyleCnt="3">
        <dgm:presLayoutVars>
          <dgm:bulletEnabled val="1"/>
        </dgm:presLayoutVars>
      </dgm:prSet>
      <dgm:spPr/>
      <dgm:t>
        <a:bodyPr/>
        <a:lstStyle/>
        <a:p>
          <a:endParaRPr lang="en-US"/>
        </a:p>
      </dgm:t>
    </dgm:pt>
    <dgm:pt modelId="{CD2BF724-C6AC-E048-A650-004C3A8F6F83}" type="pres">
      <dgm:prSet presAssocID="{DFE78B3E-7FD7-FA4A-9E9E-592F936E5AAB}" presName="spaceBetweenRectangles" presStyleCnt="0"/>
      <dgm:spPr/>
    </dgm:pt>
    <dgm:pt modelId="{85FEF03D-52E6-C94F-B482-341F7EF1867C}" type="pres">
      <dgm:prSet presAssocID="{42E16103-B503-904B-8E15-071E91E755D9}" presName="parentLin" presStyleCnt="0"/>
      <dgm:spPr/>
    </dgm:pt>
    <dgm:pt modelId="{3A5FBA27-640A-3C48-89CF-CCBFBE359BED}" type="pres">
      <dgm:prSet presAssocID="{42E16103-B503-904B-8E15-071E91E755D9}" presName="parentLeftMargin" presStyleLbl="node1" presStyleIdx="0" presStyleCnt="3"/>
      <dgm:spPr/>
      <dgm:t>
        <a:bodyPr/>
        <a:lstStyle/>
        <a:p>
          <a:endParaRPr lang="en-US"/>
        </a:p>
      </dgm:t>
    </dgm:pt>
    <dgm:pt modelId="{2945A8ED-B81A-F34E-A059-2CEBFAD1E66B}" type="pres">
      <dgm:prSet presAssocID="{42E16103-B503-904B-8E15-071E91E755D9}" presName="parentText" presStyleLbl="node1" presStyleIdx="1" presStyleCnt="3">
        <dgm:presLayoutVars>
          <dgm:chMax val="0"/>
          <dgm:bulletEnabled val="1"/>
        </dgm:presLayoutVars>
      </dgm:prSet>
      <dgm:spPr/>
      <dgm:t>
        <a:bodyPr/>
        <a:lstStyle/>
        <a:p>
          <a:endParaRPr lang="en-US"/>
        </a:p>
      </dgm:t>
    </dgm:pt>
    <dgm:pt modelId="{055D386F-BAA5-6D42-95AC-C0ECB5D267D0}" type="pres">
      <dgm:prSet presAssocID="{42E16103-B503-904B-8E15-071E91E755D9}" presName="negativeSpace" presStyleCnt="0"/>
      <dgm:spPr/>
    </dgm:pt>
    <dgm:pt modelId="{9AF73639-CEFF-224E-9B6E-A41EE5FABF53}" type="pres">
      <dgm:prSet presAssocID="{42E16103-B503-904B-8E15-071E91E755D9}" presName="childText" presStyleLbl="conFgAcc1" presStyleIdx="1" presStyleCnt="3">
        <dgm:presLayoutVars>
          <dgm:bulletEnabled val="1"/>
        </dgm:presLayoutVars>
      </dgm:prSet>
      <dgm:spPr/>
      <dgm:t>
        <a:bodyPr/>
        <a:lstStyle/>
        <a:p>
          <a:endParaRPr lang="en-US"/>
        </a:p>
      </dgm:t>
    </dgm:pt>
    <dgm:pt modelId="{D5B9F1D8-4B2C-D14B-83A0-20B4851E2C98}" type="pres">
      <dgm:prSet presAssocID="{071B4F34-0B82-E44D-863D-B6B6221DA510}" presName="spaceBetweenRectangles" presStyleCnt="0"/>
      <dgm:spPr/>
    </dgm:pt>
    <dgm:pt modelId="{871833C0-5CF8-4E42-A94F-9FA05C6243F0}" type="pres">
      <dgm:prSet presAssocID="{F804F2DA-FF65-4146-B3D3-70F4573FDF06}" presName="parentLin" presStyleCnt="0"/>
      <dgm:spPr/>
    </dgm:pt>
    <dgm:pt modelId="{D940172B-E2E5-3640-9986-F52654630A12}" type="pres">
      <dgm:prSet presAssocID="{F804F2DA-FF65-4146-B3D3-70F4573FDF06}" presName="parentLeftMargin" presStyleLbl="node1" presStyleIdx="1" presStyleCnt="3"/>
      <dgm:spPr/>
      <dgm:t>
        <a:bodyPr/>
        <a:lstStyle/>
        <a:p>
          <a:endParaRPr lang="en-US"/>
        </a:p>
      </dgm:t>
    </dgm:pt>
    <dgm:pt modelId="{A9B66E76-3948-C047-B59C-3D217E4B7343}" type="pres">
      <dgm:prSet presAssocID="{F804F2DA-FF65-4146-B3D3-70F4573FDF06}" presName="parentText" presStyleLbl="node1" presStyleIdx="2" presStyleCnt="3">
        <dgm:presLayoutVars>
          <dgm:chMax val="0"/>
          <dgm:bulletEnabled val="1"/>
        </dgm:presLayoutVars>
      </dgm:prSet>
      <dgm:spPr/>
      <dgm:t>
        <a:bodyPr/>
        <a:lstStyle/>
        <a:p>
          <a:endParaRPr lang="en-US"/>
        </a:p>
      </dgm:t>
    </dgm:pt>
    <dgm:pt modelId="{5780EAE8-886C-0746-8E61-0F952A5524D7}" type="pres">
      <dgm:prSet presAssocID="{F804F2DA-FF65-4146-B3D3-70F4573FDF06}" presName="negativeSpace" presStyleCnt="0"/>
      <dgm:spPr/>
    </dgm:pt>
    <dgm:pt modelId="{B82D4C8F-A2BA-C04E-A922-E857CFCC43F8}" type="pres">
      <dgm:prSet presAssocID="{F804F2DA-FF65-4146-B3D3-70F4573FDF06}" presName="childText" presStyleLbl="conFgAcc1" presStyleIdx="2" presStyleCnt="3">
        <dgm:presLayoutVars>
          <dgm:bulletEnabled val="1"/>
        </dgm:presLayoutVars>
      </dgm:prSet>
      <dgm:spPr/>
      <dgm:t>
        <a:bodyPr/>
        <a:lstStyle/>
        <a:p>
          <a:endParaRPr lang="en-US"/>
        </a:p>
      </dgm:t>
    </dgm:pt>
  </dgm:ptLst>
  <dgm:cxnLst>
    <dgm:cxn modelId="{CBE1A5C4-A286-C440-9F4F-6B657341CFC5}" srcId="{42E16103-B503-904B-8E15-071E91E755D9}" destId="{C6ABCF60-3C0C-2A4E-AE17-00B4EA15F204}" srcOrd="0" destOrd="0" parTransId="{1867E6A4-124B-6D41-880C-374760D33D45}" sibTransId="{5F79869F-8B79-A641-AD89-F62BBE4F4398}"/>
    <dgm:cxn modelId="{72C99D52-9BA9-7A40-BDE7-3EC3CACE66DF}" type="presOf" srcId="{8FF6B378-32C0-8246-B87A-9478702CB2EA}" destId="{9AF73639-CEFF-224E-9B6E-A41EE5FABF53}" srcOrd="0" destOrd="1" presId="urn:microsoft.com/office/officeart/2005/8/layout/list1"/>
    <dgm:cxn modelId="{9F9DE6CE-5E5E-A745-A142-150E39639977}" type="presOf" srcId="{C6ABCF60-3C0C-2A4E-AE17-00B4EA15F204}" destId="{9AF73639-CEFF-224E-9B6E-A41EE5FABF53}" srcOrd="0" destOrd="0" presId="urn:microsoft.com/office/officeart/2005/8/layout/list1"/>
    <dgm:cxn modelId="{CD143C35-56F0-7648-9286-903ED0B142AF}" type="presOf" srcId="{E8688632-3E1E-FC4F-88F9-28840E2C763B}" destId="{E66EFE46-B9C0-0D46-BF58-B25A139A7057}" srcOrd="0" destOrd="0" presId="urn:microsoft.com/office/officeart/2005/8/layout/list1"/>
    <dgm:cxn modelId="{65AD2775-99F9-8741-B858-025E34281BA1}" srcId="{589FDC8F-BB8B-874A-B528-D36EE0DE5C0F}" destId="{42E16103-B503-904B-8E15-071E91E755D9}" srcOrd="1" destOrd="0" parTransId="{BFB8E9A8-1EE7-2F4B-A930-4DFCA1C7305E}" sibTransId="{071B4F34-0B82-E44D-863D-B6B6221DA510}"/>
    <dgm:cxn modelId="{64397A09-D05E-A94D-974C-57CE0950E91F}" srcId="{42E16103-B503-904B-8E15-071E91E755D9}" destId="{B05812CD-D901-F54B-8EF5-551E46E78B3F}" srcOrd="2" destOrd="0" parTransId="{58B7A7C3-C4A4-274B-9337-8C35F855A5A9}" sibTransId="{7CACA7BF-5C77-CF44-B994-10EDA6D45ED4}"/>
    <dgm:cxn modelId="{622D168E-7099-AC4E-B366-181319DF4890}" srcId="{589FDC8F-BB8B-874A-B528-D36EE0DE5C0F}" destId="{F804F2DA-FF65-4146-B3D3-70F4573FDF06}" srcOrd="2" destOrd="0" parTransId="{FD2F944D-51BB-2742-876E-9CA56426AB9D}" sibTransId="{8BBD14B1-5D98-7E4B-9D4E-4AD33AE99F39}"/>
    <dgm:cxn modelId="{F82AFF92-BAA3-B040-97A4-109651E19C25}" type="presOf" srcId="{F804F2DA-FF65-4146-B3D3-70F4573FDF06}" destId="{D940172B-E2E5-3640-9986-F52654630A12}" srcOrd="0" destOrd="0" presId="urn:microsoft.com/office/officeart/2005/8/layout/list1"/>
    <dgm:cxn modelId="{3110E875-53BD-B240-93FD-681D9784E45C}" type="presOf" srcId="{8C838400-547D-4749-83F3-D4A63C648EEB}" destId="{E66EFE46-B9C0-0D46-BF58-B25A139A7057}" srcOrd="0" destOrd="1" presId="urn:microsoft.com/office/officeart/2005/8/layout/list1"/>
    <dgm:cxn modelId="{B5AA9301-79EE-5F42-BAF8-467FB70A0AD8}" srcId="{F804F2DA-FF65-4146-B3D3-70F4573FDF06}" destId="{2A490B34-05B7-784C-9684-6701BECDEF18}" srcOrd="0" destOrd="0" parTransId="{5C0962AF-D2EB-0847-AC74-1171AEEBB461}" sibTransId="{B5308943-6642-7844-B184-BCF4C15C6945}"/>
    <dgm:cxn modelId="{BB35E24B-716B-564A-A44E-16C24B16B7D0}" type="presOf" srcId="{D70F3404-DF7C-084A-A671-01125D383325}" destId="{E66EFE46-B9C0-0D46-BF58-B25A139A7057}" srcOrd="0" destOrd="2" presId="urn:microsoft.com/office/officeart/2005/8/layout/list1"/>
    <dgm:cxn modelId="{80739899-7769-A744-BE06-8A439FA17550}" srcId="{F804F2DA-FF65-4146-B3D3-70F4573FDF06}" destId="{714922D1-6B9F-254F-A013-1C396F927449}" srcOrd="2" destOrd="0" parTransId="{D31E8589-3AD3-124B-AF36-DD6D7EC1BA62}" sibTransId="{53EBCF92-C94A-3F40-9247-680AEEE19C93}"/>
    <dgm:cxn modelId="{9E92FF02-7F47-F64D-A5F1-F19D4F1B318C}" srcId="{38B0AD5B-4A8C-9F48-B7BF-3C170A977C49}" destId="{8C838400-547D-4749-83F3-D4A63C648EEB}" srcOrd="1" destOrd="0" parTransId="{E59A8964-E4CE-A94E-BB2D-E1FF12B35B2F}" sibTransId="{0E58AC76-6150-AC44-B857-82376F42E895}"/>
    <dgm:cxn modelId="{3029C16A-DE40-9648-94C9-58CBC97F2EB5}" srcId="{589FDC8F-BB8B-874A-B528-D36EE0DE5C0F}" destId="{38B0AD5B-4A8C-9F48-B7BF-3C170A977C49}" srcOrd="0" destOrd="0" parTransId="{059F2A75-1A22-A54F-88F4-691CE539CDCF}" sibTransId="{DFE78B3E-7FD7-FA4A-9E9E-592F936E5AAB}"/>
    <dgm:cxn modelId="{0960E7FC-1BEB-E740-A3AA-FA233F98EB58}" type="presOf" srcId="{38B0AD5B-4A8C-9F48-B7BF-3C170A977C49}" destId="{A38F45C6-7BE9-5C46-B9DB-23AFBB5B5F5F}" srcOrd="1" destOrd="0" presId="urn:microsoft.com/office/officeart/2005/8/layout/list1"/>
    <dgm:cxn modelId="{35D2A819-BD82-004C-87A6-F663CC3E77E3}" type="presOf" srcId="{42E16103-B503-904B-8E15-071E91E755D9}" destId="{2945A8ED-B81A-F34E-A059-2CEBFAD1E66B}" srcOrd="1" destOrd="0" presId="urn:microsoft.com/office/officeart/2005/8/layout/list1"/>
    <dgm:cxn modelId="{D9E3D822-A97D-9E4E-9C36-5ED570D5127B}" type="presOf" srcId="{6194B8AB-324C-D345-8E70-404A479A9019}" destId="{B82D4C8F-A2BA-C04E-A922-E857CFCC43F8}" srcOrd="0" destOrd="1" presId="urn:microsoft.com/office/officeart/2005/8/layout/list1"/>
    <dgm:cxn modelId="{C45CF9AC-F332-844B-A5C8-FD13683E12D9}" srcId="{38B0AD5B-4A8C-9F48-B7BF-3C170A977C49}" destId="{E8688632-3E1E-FC4F-88F9-28840E2C763B}" srcOrd="0" destOrd="0" parTransId="{4CCCC988-F382-1045-BC01-400890DCE0B5}" sibTransId="{12637C87-2D7F-F64C-B07D-480E1B87A552}"/>
    <dgm:cxn modelId="{B360EF01-DF4E-434A-98E6-C72E67A722EC}" type="presOf" srcId="{38B0AD5B-4A8C-9F48-B7BF-3C170A977C49}" destId="{710FFD88-EC9F-094A-A7EE-F884B8B63D07}" srcOrd="0" destOrd="0" presId="urn:microsoft.com/office/officeart/2005/8/layout/list1"/>
    <dgm:cxn modelId="{047FA690-1640-1948-AE5F-6AECD5D6D969}" type="presOf" srcId="{F804F2DA-FF65-4146-B3D3-70F4573FDF06}" destId="{A9B66E76-3948-C047-B59C-3D217E4B7343}" srcOrd="1" destOrd="0" presId="urn:microsoft.com/office/officeart/2005/8/layout/list1"/>
    <dgm:cxn modelId="{7C3AA152-7725-894B-A045-239ED5B816A9}" type="presOf" srcId="{2A490B34-05B7-784C-9684-6701BECDEF18}" destId="{B82D4C8F-A2BA-C04E-A922-E857CFCC43F8}" srcOrd="0" destOrd="0" presId="urn:microsoft.com/office/officeart/2005/8/layout/list1"/>
    <dgm:cxn modelId="{D7413BEB-6189-E44A-A95C-8D298AB55E6E}" srcId="{F804F2DA-FF65-4146-B3D3-70F4573FDF06}" destId="{6194B8AB-324C-D345-8E70-404A479A9019}" srcOrd="1" destOrd="0" parTransId="{049BF3CB-4844-6F41-B378-0770FF095D18}" sibTransId="{FA674952-040C-9444-8292-19B7E42AE435}"/>
    <dgm:cxn modelId="{FA7E4A82-5425-0144-BFF1-15FF1F2326FA}" srcId="{42E16103-B503-904B-8E15-071E91E755D9}" destId="{8FF6B378-32C0-8246-B87A-9478702CB2EA}" srcOrd="1" destOrd="0" parTransId="{F4B98B9E-B2D7-CE4C-9741-E17A6CF3AA1A}" sibTransId="{0D179AA8-F1D3-9943-8521-9BECD3AF2EF1}"/>
    <dgm:cxn modelId="{EA93FE41-D3DE-D945-8E70-7722B911AA53}" type="presOf" srcId="{714922D1-6B9F-254F-A013-1C396F927449}" destId="{B82D4C8F-A2BA-C04E-A922-E857CFCC43F8}" srcOrd="0" destOrd="2" presId="urn:microsoft.com/office/officeart/2005/8/layout/list1"/>
    <dgm:cxn modelId="{5AA18B5A-84E6-D54E-9089-4DB323D993F1}" type="presOf" srcId="{42E16103-B503-904B-8E15-071E91E755D9}" destId="{3A5FBA27-640A-3C48-89CF-CCBFBE359BED}" srcOrd="0" destOrd="0" presId="urn:microsoft.com/office/officeart/2005/8/layout/list1"/>
    <dgm:cxn modelId="{B96EE6A2-BCFF-E54F-BE68-060871BE4A71}" type="presOf" srcId="{B05812CD-D901-F54B-8EF5-551E46E78B3F}" destId="{9AF73639-CEFF-224E-9B6E-A41EE5FABF53}" srcOrd="0" destOrd="2" presId="urn:microsoft.com/office/officeart/2005/8/layout/list1"/>
    <dgm:cxn modelId="{21CD117A-77EA-D444-AAF3-9F0DFA6D7EFE}" srcId="{38B0AD5B-4A8C-9F48-B7BF-3C170A977C49}" destId="{D70F3404-DF7C-084A-A671-01125D383325}" srcOrd="2" destOrd="0" parTransId="{7AA99C02-6BB3-8C45-861B-49CAE1ECE3BF}" sibTransId="{F128C735-9CFF-EC41-93BE-E38C8A18237F}"/>
    <dgm:cxn modelId="{80F06486-0175-244A-9EAC-6A916E68AB90}" type="presOf" srcId="{589FDC8F-BB8B-874A-B528-D36EE0DE5C0F}" destId="{0F4DF5BD-E60D-0C43-811B-BD9BD8A849F8}" srcOrd="0" destOrd="0" presId="urn:microsoft.com/office/officeart/2005/8/layout/list1"/>
    <dgm:cxn modelId="{867E32F1-A301-BB43-8C99-23485895515C}" type="presParOf" srcId="{0F4DF5BD-E60D-0C43-811B-BD9BD8A849F8}" destId="{06D07A5E-C17C-364E-A7E9-C0DEED3DE14F}" srcOrd="0" destOrd="0" presId="urn:microsoft.com/office/officeart/2005/8/layout/list1"/>
    <dgm:cxn modelId="{E7C53587-6618-EF41-9715-C31AE3F41871}" type="presParOf" srcId="{06D07A5E-C17C-364E-A7E9-C0DEED3DE14F}" destId="{710FFD88-EC9F-094A-A7EE-F884B8B63D07}" srcOrd="0" destOrd="0" presId="urn:microsoft.com/office/officeart/2005/8/layout/list1"/>
    <dgm:cxn modelId="{7968E7C1-05A8-EB4E-88F4-F47C17F447F2}" type="presParOf" srcId="{06D07A5E-C17C-364E-A7E9-C0DEED3DE14F}" destId="{A38F45C6-7BE9-5C46-B9DB-23AFBB5B5F5F}" srcOrd="1" destOrd="0" presId="urn:microsoft.com/office/officeart/2005/8/layout/list1"/>
    <dgm:cxn modelId="{93CD3E55-1659-0044-A91D-A3798E191231}" type="presParOf" srcId="{0F4DF5BD-E60D-0C43-811B-BD9BD8A849F8}" destId="{C946288D-4CEE-DC42-A29F-A4FBF9602633}" srcOrd="1" destOrd="0" presId="urn:microsoft.com/office/officeart/2005/8/layout/list1"/>
    <dgm:cxn modelId="{165ECDEF-0D7F-0748-9A07-C4A73E2E9304}" type="presParOf" srcId="{0F4DF5BD-E60D-0C43-811B-BD9BD8A849F8}" destId="{E66EFE46-B9C0-0D46-BF58-B25A139A7057}" srcOrd="2" destOrd="0" presId="urn:microsoft.com/office/officeart/2005/8/layout/list1"/>
    <dgm:cxn modelId="{AA734F2E-2B5E-D842-84E9-FB493E18FCD4}" type="presParOf" srcId="{0F4DF5BD-E60D-0C43-811B-BD9BD8A849F8}" destId="{CD2BF724-C6AC-E048-A650-004C3A8F6F83}" srcOrd="3" destOrd="0" presId="urn:microsoft.com/office/officeart/2005/8/layout/list1"/>
    <dgm:cxn modelId="{B8DB76E9-DA07-CD44-982B-8232814A8A88}" type="presParOf" srcId="{0F4DF5BD-E60D-0C43-811B-BD9BD8A849F8}" destId="{85FEF03D-52E6-C94F-B482-341F7EF1867C}" srcOrd="4" destOrd="0" presId="urn:microsoft.com/office/officeart/2005/8/layout/list1"/>
    <dgm:cxn modelId="{DF22098D-D4AB-8542-8A8D-DAA133845D66}" type="presParOf" srcId="{85FEF03D-52E6-C94F-B482-341F7EF1867C}" destId="{3A5FBA27-640A-3C48-89CF-CCBFBE359BED}" srcOrd="0" destOrd="0" presId="urn:microsoft.com/office/officeart/2005/8/layout/list1"/>
    <dgm:cxn modelId="{56F302DD-732D-4E4D-A300-43DFC976D8AD}" type="presParOf" srcId="{85FEF03D-52E6-C94F-B482-341F7EF1867C}" destId="{2945A8ED-B81A-F34E-A059-2CEBFAD1E66B}" srcOrd="1" destOrd="0" presId="urn:microsoft.com/office/officeart/2005/8/layout/list1"/>
    <dgm:cxn modelId="{3E3384D9-BD00-2248-A00A-F6FEC4C09208}" type="presParOf" srcId="{0F4DF5BD-E60D-0C43-811B-BD9BD8A849F8}" destId="{055D386F-BAA5-6D42-95AC-C0ECB5D267D0}" srcOrd="5" destOrd="0" presId="urn:microsoft.com/office/officeart/2005/8/layout/list1"/>
    <dgm:cxn modelId="{D4E1F4CC-BCF0-4D49-9451-FDE4E51C8B69}" type="presParOf" srcId="{0F4DF5BD-E60D-0C43-811B-BD9BD8A849F8}" destId="{9AF73639-CEFF-224E-9B6E-A41EE5FABF53}" srcOrd="6" destOrd="0" presId="urn:microsoft.com/office/officeart/2005/8/layout/list1"/>
    <dgm:cxn modelId="{19BE232E-541F-2147-9358-C9474114CBE3}" type="presParOf" srcId="{0F4DF5BD-E60D-0C43-811B-BD9BD8A849F8}" destId="{D5B9F1D8-4B2C-D14B-83A0-20B4851E2C98}" srcOrd="7" destOrd="0" presId="urn:microsoft.com/office/officeart/2005/8/layout/list1"/>
    <dgm:cxn modelId="{634A6A06-1EC9-1E44-9ED4-28240A20DC32}" type="presParOf" srcId="{0F4DF5BD-E60D-0C43-811B-BD9BD8A849F8}" destId="{871833C0-5CF8-4E42-A94F-9FA05C6243F0}" srcOrd="8" destOrd="0" presId="urn:microsoft.com/office/officeart/2005/8/layout/list1"/>
    <dgm:cxn modelId="{4F6729B8-DAAA-D34C-AF61-4A058F85B7FE}" type="presParOf" srcId="{871833C0-5CF8-4E42-A94F-9FA05C6243F0}" destId="{D940172B-E2E5-3640-9986-F52654630A12}" srcOrd="0" destOrd="0" presId="urn:microsoft.com/office/officeart/2005/8/layout/list1"/>
    <dgm:cxn modelId="{717C0B69-061F-DE4F-92DD-8293BE8B98BE}" type="presParOf" srcId="{871833C0-5CF8-4E42-A94F-9FA05C6243F0}" destId="{A9B66E76-3948-C047-B59C-3D217E4B7343}" srcOrd="1" destOrd="0" presId="urn:microsoft.com/office/officeart/2005/8/layout/list1"/>
    <dgm:cxn modelId="{DCDCBB32-5400-6C48-ADB1-9AC68DAAAF87}" type="presParOf" srcId="{0F4DF5BD-E60D-0C43-811B-BD9BD8A849F8}" destId="{5780EAE8-886C-0746-8E61-0F952A5524D7}" srcOrd="9" destOrd="0" presId="urn:microsoft.com/office/officeart/2005/8/layout/list1"/>
    <dgm:cxn modelId="{78BD9C97-F5E7-9946-97AA-80AC8F765992}" type="presParOf" srcId="{0F4DF5BD-E60D-0C43-811B-BD9BD8A849F8}" destId="{B82D4C8F-A2BA-C04E-A922-E857CFCC43F8}" srcOrd="10"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66EFE46-B9C0-0D46-BF58-B25A139A7057}">
      <dsp:nvSpPr>
        <dsp:cNvPr id="0" name=""/>
        <dsp:cNvSpPr/>
      </dsp:nvSpPr>
      <dsp:spPr>
        <a:xfrm>
          <a:off x="0" y="355199"/>
          <a:ext cx="8153400" cy="1134000"/>
        </a:xfrm>
        <a:prstGeom prst="rect">
          <a:avLst/>
        </a:prstGeom>
        <a:solidFill>
          <a:schemeClr val="lt1">
            <a:alpha val="90000"/>
            <a:hueOff val="0"/>
            <a:satOff val="0"/>
            <a:lumOff val="0"/>
            <a:alphaOff val="0"/>
          </a:schemeClr>
        </a:solidFill>
        <a:ln w="10000"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632794" tIns="312420" rIns="632794" bIns="106680" numCol="1" spcCol="1270" anchor="t" anchorCtr="0">
          <a:noAutofit/>
        </a:bodyPr>
        <a:lstStyle/>
        <a:p>
          <a:pPr marL="114300" lvl="1" indent="-114300" algn="l" defTabSz="666750">
            <a:lnSpc>
              <a:spcPct val="90000"/>
            </a:lnSpc>
            <a:spcBef>
              <a:spcPct val="0"/>
            </a:spcBef>
            <a:spcAft>
              <a:spcPct val="15000"/>
            </a:spcAft>
            <a:buChar char="•"/>
          </a:pPr>
          <a:r>
            <a:rPr lang="en-US" sz="1500" kern="1200" dirty="0" smtClean="0"/>
            <a:t>Ordinary tax rate = 70%</a:t>
          </a:r>
          <a:endParaRPr lang="en-US" sz="1500" kern="1200" dirty="0"/>
        </a:p>
        <a:p>
          <a:pPr marL="114300" lvl="1" indent="-114300" algn="l" defTabSz="666750">
            <a:lnSpc>
              <a:spcPct val="90000"/>
            </a:lnSpc>
            <a:spcBef>
              <a:spcPct val="0"/>
            </a:spcBef>
            <a:spcAft>
              <a:spcPct val="15000"/>
            </a:spcAft>
            <a:buChar char="•"/>
          </a:pPr>
          <a:r>
            <a:rPr lang="en-US" sz="1500" kern="1200" dirty="0" smtClean="0"/>
            <a:t>Capital gains rate = 28%</a:t>
          </a:r>
          <a:endParaRPr lang="en-US" sz="1500" kern="1200" dirty="0"/>
        </a:p>
        <a:p>
          <a:pPr marL="114300" lvl="1" indent="-114300" algn="l" defTabSz="666750">
            <a:lnSpc>
              <a:spcPct val="90000"/>
            </a:lnSpc>
            <a:spcBef>
              <a:spcPct val="0"/>
            </a:spcBef>
            <a:spcAft>
              <a:spcPct val="15000"/>
            </a:spcAft>
            <a:buChar char="•"/>
          </a:pPr>
          <a:r>
            <a:rPr lang="en-US" sz="1500" kern="1200" dirty="0" smtClean="0"/>
            <a:t>Price change as % of Dividend = 78%</a:t>
          </a:r>
          <a:endParaRPr lang="en-US" sz="1500" kern="1200" dirty="0"/>
        </a:p>
      </dsp:txBody>
      <dsp:txXfrm>
        <a:off x="0" y="355199"/>
        <a:ext cx="8153400" cy="1134000"/>
      </dsp:txXfrm>
    </dsp:sp>
    <dsp:sp modelId="{A38F45C6-7BE9-5C46-B9DB-23AFBB5B5F5F}">
      <dsp:nvSpPr>
        <dsp:cNvPr id="0" name=""/>
        <dsp:cNvSpPr/>
      </dsp:nvSpPr>
      <dsp:spPr>
        <a:xfrm>
          <a:off x="407670" y="133799"/>
          <a:ext cx="5707380" cy="442800"/>
        </a:xfrm>
        <a:prstGeom prst="roundRect">
          <a:avLst/>
        </a:prstGeom>
        <a:solidFill>
          <a:schemeClr val="accent1">
            <a:hueOff val="0"/>
            <a:satOff val="0"/>
            <a:lumOff val="0"/>
            <a:alphaOff val="0"/>
          </a:schemeClr>
        </a:solidFill>
        <a:ln>
          <a:noFill/>
        </a:ln>
        <a:effectLst>
          <a:outerShdw blurRad="38100" dist="300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15725" tIns="0" rIns="215725" bIns="0" numCol="1" spcCol="1270" anchor="ctr" anchorCtr="0">
          <a:noAutofit/>
        </a:bodyPr>
        <a:lstStyle/>
        <a:p>
          <a:pPr lvl="0" algn="l" defTabSz="666750">
            <a:lnSpc>
              <a:spcPct val="90000"/>
            </a:lnSpc>
            <a:spcBef>
              <a:spcPct val="0"/>
            </a:spcBef>
            <a:spcAft>
              <a:spcPct val="35000"/>
            </a:spcAft>
          </a:pPr>
          <a:r>
            <a:rPr lang="en-US" sz="1500" kern="1200" dirty="0" smtClean="0"/>
            <a:t>1966-1969</a:t>
          </a:r>
          <a:endParaRPr lang="en-US" sz="1500" kern="1200" dirty="0"/>
        </a:p>
      </dsp:txBody>
      <dsp:txXfrm>
        <a:off x="429286" y="155415"/>
        <a:ext cx="5664148" cy="399568"/>
      </dsp:txXfrm>
    </dsp:sp>
    <dsp:sp modelId="{9AF73639-CEFF-224E-9B6E-A41EE5FABF53}">
      <dsp:nvSpPr>
        <dsp:cNvPr id="0" name=""/>
        <dsp:cNvSpPr/>
      </dsp:nvSpPr>
      <dsp:spPr>
        <a:xfrm>
          <a:off x="0" y="1791600"/>
          <a:ext cx="8153400" cy="1134000"/>
        </a:xfrm>
        <a:prstGeom prst="rect">
          <a:avLst/>
        </a:prstGeom>
        <a:solidFill>
          <a:schemeClr val="lt1">
            <a:alpha val="90000"/>
            <a:hueOff val="0"/>
            <a:satOff val="0"/>
            <a:lumOff val="0"/>
            <a:alphaOff val="0"/>
          </a:schemeClr>
        </a:solidFill>
        <a:ln w="10000"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632794" tIns="312420" rIns="632794" bIns="106680" numCol="1" spcCol="1270" anchor="t" anchorCtr="0">
          <a:noAutofit/>
        </a:bodyPr>
        <a:lstStyle/>
        <a:p>
          <a:pPr marL="114300" lvl="1" indent="-114300" algn="l" defTabSz="666750">
            <a:lnSpc>
              <a:spcPct val="90000"/>
            </a:lnSpc>
            <a:spcBef>
              <a:spcPct val="0"/>
            </a:spcBef>
            <a:spcAft>
              <a:spcPct val="15000"/>
            </a:spcAft>
            <a:buChar char="•"/>
          </a:pPr>
          <a:r>
            <a:rPr lang="en-US" sz="1500" kern="1200" dirty="0" smtClean="0"/>
            <a:t>Ordinary tax rate = 50%</a:t>
          </a:r>
          <a:endParaRPr lang="en-US" sz="1500" kern="1200" dirty="0"/>
        </a:p>
        <a:p>
          <a:pPr marL="114300" lvl="1" indent="-114300" algn="l" defTabSz="666750">
            <a:lnSpc>
              <a:spcPct val="90000"/>
            </a:lnSpc>
            <a:spcBef>
              <a:spcPct val="0"/>
            </a:spcBef>
            <a:spcAft>
              <a:spcPct val="15000"/>
            </a:spcAft>
            <a:buChar char="•"/>
          </a:pPr>
          <a:r>
            <a:rPr lang="en-US" sz="1500" kern="1200" dirty="0" smtClean="0"/>
            <a:t>Capital gains rate = 20%</a:t>
          </a:r>
          <a:endParaRPr lang="en-US" sz="1500" kern="1200" dirty="0"/>
        </a:p>
        <a:p>
          <a:pPr marL="114300" lvl="1" indent="-114300" algn="l" defTabSz="666750">
            <a:lnSpc>
              <a:spcPct val="90000"/>
            </a:lnSpc>
            <a:spcBef>
              <a:spcPct val="0"/>
            </a:spcBef>
            <a:spcAft>
              <a:spcPct val="15000"/>
            </a:spcAft>
            <a:buChar char="•"/>
          </a:pPr>
          <a:r>
            <a:rPr lang="en-US" sz="1500" kern="1200" dirty="0" smtClean="0"/>
            <a:t>Price change as % of Dividend = 85%</a:t>
          </a:r>
          <a:endParaRPr lang="en-US" sz="1500" kern="1200" dirty="0"/>
        </a:p>
      </dsp:txBody>
      <dsp:txXfrm>
        <a:off x="0" y="1791600"/>
        <a:ext cx="8153400" cy="1134000"/>
      </dsp:txXfrm>
    </dsp:sp>
    <dsp:sp modelId="{2945A8ED-B81A-F34E-A059-2CEBFAD1E66B}">
      <dsp:nvSpPr>
        <dsp:cNvPr id="0" name=""/>
        <dsp:cNvSpPr/>
      </dsp:nvSpPr>
      <dsp:spPr>
        <a:xfrm>
          <a:off x="407670" y="1570200"/>
          <a:ext cx="5707380" cy="442800"/>
        </a:xfrm>
        <a:prstGeom prst="roundRect">
          <a:avLst/>
        </a:prstGeom>
        <a:solidFill>
          <a:schemeClr val="accent1">
            <a:hueOff val="0"/>
            <a:satOff val="0"/>
            <a:lumOff val="0"/>
            <a:alphaOff val="0"/>
          </a:schemeClr>
        </a:solidFill>
        <a:ln>
          <a:noFill/>
        </a:ln>
        <a:effectLst>
          <a:outerShdw blurRad="38100" dist="300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15725" tIns="0" rIns="215725" bIns="0" numCol="1" spcCol="1270" anchor="ctr" anchorCtr="0">
          <a:noAutofit/>
        </a:bodyPr>
        <a:lstStyle/>
        <a:p>
          <a:pPr lvl="0" algn="l" defTabSz="666750">
            <a:lnSpc>
              <a:spcPct val="90000"/>
            </a:lnSpc>
            <a:spcBef>
              <a:spcPct val="0"/>
            </a:spcBef>
            <a:spcAft>
              <a:spcPct val="35000"/>
            </a:spcAft>
          </a:pPr>
          <a:r>
            <a:rPr lang="en-US" sz="1500" kern="1200" dirty="0" smtClean="0"/>
            <a:t>1981-1985</a:t>
          </a:r>
          <a:endParaRPr lang="en-US" sz="1500" kern="1200" dirty="0"/>
        </a:p>
      </dsp:txBody>
      <dsp:txXfrm>
        <a:off x="429286" y="1591816"/>
        <a:ext cx="5664148" cy="399568"/>
      </dsp:txXfrm>
    </dsp:sp>
    <dsp:sp modelId="{B82D4C8F-A2BA-C04E-A922-E857CFCC43F8}">
      <dsp:nvSpPr>
        <dsp:cNvPr id="0" name=""/>
        <dsp:cNvSpPr/>
      </dsp:nvSpPr>
      <dsp:spPr>
        <a:xfrm>
          <a:off x="0" y="3227999"/>
          <a:ext cx="8153400" cy="1134000"/>
        </a:xfrm>
        <a:prstGeom prst="rect">
          <a:avLst/>
        </a:prstGeom>
        <a:solidFill>
          <a:schemeClr val="lt1">
            <a:alpha val="90000"/>
            <a:hueOff val="0"/>
            <a:satOff val="0"/>
            <a:lumOff val="0"/>
            <a:alphaOff val="0"/>
          </a:schemeClr>
        </a:solidFill>
        <a:ln w="10000"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632794" tIns="312420" rIns="632794" bIns="106680" numCol="1" spcCol="1270" anchor="t" anchorCtr="0">
          <a:noAutofit/>
        </a:bodyPr>
        <a:lstStyle/>
        <a:p>
          <a:pPr marL="114300" lvl="1" indent="-114300" algn="l" defTabSz="666750">
            <a:lnSpc>
              <a:spcPct val="90000"/>
            </a:lnSpc>
            <a:spcBef>
              <a:spcPct val="0"/>
            </a:spcBef>
            <a:spcAft>
              <a:spcPct val="15000"/>
            </a:spcAft>
            <a:buChar char="•"/>
          </a:pPr>
          <a:r>
            <a:rPr lang="en-US" sz="1500" kern="1200" dirty="0" smtClean="0"/>
            <a:t>Ordinary tax rate = 28%</a:t>
          </a:r>
          <a:endParaRPr lang="en-US" sz="1500" kern="1200" dirty="0"/>
        </a:p>
        <a:p>
          <a:pPr marL="114300" lvl="1" indent="-114300" algn="l" defTabSz="666750">
            <a:lnSpc>
              <a:spcPct val="90000"/>
            </a:lnSpc>
            <a:spcBef>
              <a:spcPct val="0"/>
            </a:spcBef>
            <a:spcAft>
              <a:spcPct val="15000"/>
            </a:spcAft>
            <a:buChar char="•"/>
          </a:pPr>
          <a:r>
            <a:rPr lang="en-US" sz="1500" kern="1200" dirty="0" smtClean="0"/>
            <a:t>Capital gains rate = 28%</a:t>
          </a:r>
          <a:endParaRPr lang="en-US" sz="1500" kern="1200" dirty="0"/>
        </a:p>
        <a:p>
          <a:pPr marL="114300" lvl="1" indent="-114300" algn="l" defTabSz="666750">
            <a:lnSpc>
              <a:spcPct val="90000"/>
            </a:lnSpc>
            <a:spcBef>
              <a:spcPct val="0"/>
            </a:spcBef>
            <a:spcAft>
              <a:spcPct val="15000"/>
            </a:spcAft>
            <a:buChar char="•"/>
          </a:pPr>
          <a:r>
            <a:rPr lang="en-US" sz="1500" kern="1200" dirty="0" smtClean="0"/>
            <a:t>Price change as % of Dividend = 90%</a:t>
          </a:r>
          <a:endParaRPr lang="en-US" sz="1500" kern="1200" dirty="0"/>
        </a:p>
      </dsp:txBody>
      <dsp:txXfrm>
        <a:off x="0" y="3227999"/>
        <a:ext cx="8153400" cy="1134000"/>
      </dsp:txXfrm>
    </dsp:sp>
    <dsp:sp modelId="{A9B66E76-3948-C047-B59C-3D217E4B7343}">
      <dsp:nvSpPr>
        <dsp:cNvPr id="0" name=""/>
        <dsp:cNvSpPr/>
      </dsp:nvSpPr>
      <dsp:spPr>
        <a:xfrm>
          <a:off x="407670" y="3006600"/>
          <a:ext cx="5707380" cy="442800"/>
        </a:xfrm>
        <a:prstGeom prst="roundRect">
          <a:avLst/>
        </a:prstGeom>
        <a:solidFill>
          <a:schemeClr val="accent1">
            <a:hueOff val="0"/>
            <a:satOff val="0"/>
            <a:lumOff val="0"/>
            <a:alphaOff val="0"/>
          </a:schemeClr>
        </a:solidFill>
        <a:ln>
          <a:noFill/>
        </a:ln>
        <a:effectLst>
          <a:outerShdw blurRad="38100" dist="300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15725" tIns="0" rIns="215725" bIns="0" numCol="1" spcCol="1270" anchor="ctr" anchorCtr="0">
          <a:noAutofit/>
        </a:bodyPr>
        <a:lstStyle/>
        <a:p>
          <a:pPr lvl="0" algn="l" defTabSz="666750">
            <a:lnSpc>
              <a:spcPct val="90000"/>
            </a:lnSpc>
            <a:spcBef>
              <a:spcPct val="0"/>
            </a:spcBef>
            <a:spcAft>
              <a:spcPct val="35000"/>
            </a:spcAft>
          </a:pPr>
          <a:r>
            <a:rPr lang="en-US" sz="1500" kern="1200" dirty="0" smtClean="0"/>
            <a:t>1986-1990</a:t>
          </a:r>
          <a:endParaRPr lang="en-US" sz="1500" kern="1200" dirty="0"/>
        </a:p>
      </dsp:txBody>
      <dsp:txXfrm>
        <a:off x="429286" y="3028216"/>
        <a:ext cx="5664148" cy="399568"/>
      </dsp:txXfrm>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6.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7.png"/></Relationships>
</file>

<file path=ppt/drawings/_rels/vmlDrawing3.vml.rels><?xml version="1.0" encoding="UTF-8" standalone="yes"?>
<Relationships xmlns="http://schemas.openxmlformats.org/package/2006/relationships"><Relationship Id="rId1" Type="http://schemas.openxmlformats.org/officeDocument/2006/relationships/image" Target="../media/image8.png"/></Relationships>
</file>

<file path=ppt/drawings/_rels/vmlDrawing4.vml.rels><?xml version="1.0" encoding="UTF-8" standalone="yes"?>
<Relationships xmlns="http://schemas.openxmlformats.org/package/2006/relationships"><Relationship Id="rId1" Type="http://schemas.openxmlformats.org/officeDocument/2006/relationships/image" Target="../media/image9.png"/></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1.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1.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11.e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11.e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13.e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11.e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11.e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20.png"/></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22.png"/></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23.emf"/></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25.png"/></Relationships>
</file>

<file path=ppt/drawings/_rels/vmlDrawing16.vml.rels><?xml version="1.0" encoding="UTF-8" standalone="yes"?>
<Relationships xmlns="http://schemas.openxmlformats.org/package/2006/relationships"><Relationship Id="rId1" Type="http://schemas.openxmlformats.org/officeDocument/2006/relationships/image" Target="../media/image26.png"/></Relationships>
</file>

<file path=ppt/drawings/_rels/vmlDrawing17.vml.rels><?xml version="1.0" encoding="UTF-8" standalone="yes"?>
<Relationships xmlns="http://schemas.openxmlformats.org/package/2006/relationships"><Relationship Id="rId1" Type="http://schemas.openxmlformats.org/officeDocument/2006/relationships/image" Target="../media/image29.emf"/></Relationships>
</file>

<file path=ppt/drawings/_rels/vmlDrawing18.vml.rels><?xml version="1.0" encoding="UTF-8" standalone="yes"?>
<Relationships xmlns="http://schemas.openxmlformats.org/package/2006/relationships"><Relationship Id="rId1" Type="http://schemas.openxmlformats.org/officeDocument/2006/relationships/image" Target="../media/image30.emf"/><Relationship Id="rId2" Type="http://schemas.openxmlformats.org/officeDocument/2006/relationships/image" Target="../media/image31.emf"/></Relationships>
</file>

<file path=ppt/drawings/_rels/vmlDrawing19.vml.rels><?xml version="1.0" encoding="UTF-8" standalone="yes"?>
<Relationships xmlns="http://schemas.openxmlformats.org/package/2006/relationships"><Relationship Id="rId1" Type="http://schemas.openxmlformats.org/officeDocument/2006/relationships/image" Target="../media/image32.emf"/></Relationships>
</file>

<file path=ppt/drawings/_rels/vmlDrawing20.vml.rels><?xml version="1.0" encoding="UTF-8" standalone="yes"?>
<Relationships xmlns="http://schemas.openxmlformats.org/package/2006/relationships"><Relationship Id="rId1" Type="http://schemas.openxmlformats.org/officeDocument/2006/relationships/image" Target="../media/image33.emf"/></Relationships>
</file>

<file path=ppt/drawings/_rels/vmlDrawing21.vml.rels><?xml version="1.0" encoding="UTF-8" standalone="yes"?>
<Relationships xmlns="http://schemas.openxmlformats.org/package/2006/relationships"><Relationship Id="rId1" Type="http://schemas.openxmlformats.org/officeDocument/2006/relationships/image" Target="../media/image34.png"/></Relationships>
</file>

<file path=ppt/drawings/_rels/vmlDrawing22.vml.rels><?xml version="1.0" encoding="UTF-8" standalone="yes"?>
<Relationships xmlns="http://schemas.openxmlformats.org/package/2006/relationships"><Relationship Id="rId1" Type="http://schemas.openxmlformats.org/officeDocument/2006/relationships/image" Target="../media/image35.png"/></Relationships>
</file>

<file path=ppt/drawings/_rels/vmlDrawing23.vml.rels><?xml version="1.0" encoding="UTF-8" standalone="yes"?>
<Relationships xmlns="http://schemas.openxmlformats.org/package/2006/relationships"><Relationship Id="rId1" Type="http://schemas.openxmlformats.org/officeDocument/2006/relationships/image" Target="../media/image36.png"/></Relationships>
</file>

<file path=ppt/drawings/_rels/vmlDrawing24.vml.rels><?xml version="1.0" encoding="UTF-8" standalone="yes"?>
<Relationships xmlns="http://schemas.openxmlformats.org/package/2006/relationships"><Relationship Id="rId1" Type="http://schemas.openxmlformats.org/officeDocument/2006/relationships/image" Target="../media/image37.png"/><Relationship Id="rId2" Type="http://schemas.openxmlformats.org/officeDocument/2006/relationships/image" Target="../media/image38.png"/></Relationships>
</file>

<file path=ppt/drawings/_rels/vmlDrawing25.vml.rels><?xml version="1.0" encoding="UTF-8" standalone="yes"?>
<Relationships xmlns="http://schemas.openxmlformats.org/package/2006/relationships"><Relationship Id="rId1" Type="http://schemas.openxmlformats.org/officeDocument/2006/relationships/image" Target="../media/image39.png"/></Relationships>
</file>

<file path=ppt/drawings/_rels/vmlDrawing26.vml.rels><?xml version="1.0" encoding="UTF-8" standalone="yes"?>
<Relationships xmlns="http://schemas.openxmlformats.org/package/2006/relationships"><Relationship Id="rId1" Type="http://schemas.openxmlformats.org/officeDocument/2006/relationships/image" Target="../media/image40.png"/></Relationships>
</file>

<file path=ppt/drawings/_rels/vmlDrawing27.vml.rels><?xml version="1.0" encoding="UTF-8" standalone="yes"?>
<Relationships xmlns="http://schemas.openxmlformats.org/package/2006/relationships"><Relationship Id="rId1" Type="http://schemas.openxmlformats.org/officeDocument/2006/relationships/image" Target="../media/image41.emf"/></Relationships>
</file>

<file path=ppt/drawings/_rels/vmlDrawing28.vml.rels><?xml version="1.0" encoding="UTF-8" standalone="yes"?>
<Relationships xmlns="http://schemas.openxmlformats.org/package/2006/relationships"><Relationship Id="rId1" Type="http://schemas.openxmlformats.org/officeDocument/2006/relationships/image" Target="../media/image42.png"/></Relationships>
</file>

<file path=ppt/drawings/_rels/vmlDrawing29.vml.rels><?xml version="1.0" encoding="UTF-8" standalone="yes"?>
<Relationships xmlns="http://schemas.openxmlformats.org/package/2006/relationships"><Relationship Id="rId1" Type="http://schemas.openxmlformats.org/officeDocument/2006/relationships/image" Target="../media/image43.emf"/></Relationships>
</file>

<file path=ppt/drawings/_rels/vmlDrawing30.vml.rels><?xml version="1.0" encoding="UTF-8" standalone="yes"?>
<Relationships xmlns="http://schemas.openxmlformats.org/package/2006/relationships"><Relationship Id="rId1" Type="http://schemas.openxmlformats.org/officeDocument/2006/relationships/image" Target="../media/image44.emf"/></Relationships>
</file>

<file path=ppt/drawings/_rels/vmlDrawing31.vml.rels><?xml version="1.0" encoding="UTF-8" standalone="yes"?>
<Relationships xmlns="http://schemas.openxmlformats.org/package/2006/relationships"><Relationship Id="rId1" Type="http://schemas.openxmlformats.org/officeDocument/2006/relationships/image" Target="../media/image45.emf"/></Relationships>
</file>

<file path=ppt/drawings/_rels/vmlDrawing32.vml.rels><?xml version="1.0" encoding="UTF-8" standalone="yes"?>
<Relationships xmlns="http://schemas.openxmlformats.org/package/2006/relationships"><Relationship Id="rId1" Type="http://schemas.openxmlformats.org/officeDocument/2006/relationships/image" Target="../media/image54.emf"/></Relationships>
</file>

<file path=ppt/drawings/_rels/vmlDrawing33.vml.rels><?xml version="1.0" encoding="UTF-8" standalone="yes"?>
<Relationships xmlns="http://schemas.openxmlformats.org/package/2006/relationships"><Relationship Id="rId1" Type="http://schemas.openxmlformats.org/officeDocument/2006/relationships/image" Target="../media/image55.png"/></Relationships>
</file>

<file path=ppt/drawings/_rels/vmlDrawing34.vml.rels><?xml version="1.0" encoding="UTF-8" standalone="yes"?>
<Relationships xmlns="http://schemas.openxmlformats.org/package/2006/relationships"><Relationship Id="rId1" Type="http://schemas.openxmlformats.org/officeDocument/2006/relationships/image" Target="../media/image56.emf"/></Relationships>
</file>

<file path=ppt/drawings/_rels/vmlDrawing35.vml.rels><?xml version="1.0" encoding="UTF-8" standalone="yes"?>
<Relationships xmlns="http://schemas.openxmlformats.org/package/2006/relationships"><Relationship Id="rId1" Type="http://schemas.openxmlformats.org/officeDocument/2006/relationships/image" Target="../media/image58.png"/></Relationships>
</file>

<file path=ppt/drawings/_rels/vmlDrawing36.vml.rels><?xml version="1.0" encoding="UTF-8" standalone="yes"?>
<Relationships xmlns="http://schemas.openxmlformats.org/package/2006/relationships"><Relationship Id="rId1" Type="http://schemas.openxmlformats.org/officeDocument/2006/relationships/image" Target="../media/image65.png"/></Relationships>
</file>

<file path=ppt/drawings/_rels/vmlDrawing37.vml.rels><?xml version="1.0" encoding="UTF-8" standalone="yes"?>
<Relationships xmlns="http://schemas.openxmlformats.org/package/2006/relationships"><Relationship Id="rId1" Type="http://schemas.openxmlformats.org/officeDocument/2006/relationships/image" Target="../media/image66.emf"/></Relationships>
</file>

<file path=ppt/drawings/_rels/vmlDrawing38.vml.rels><?xml version="1.0" encoding="UTF-8" standalone="yes"?>
<Relationships xmlns="http://schemas.openxmlformats.org/package/2006/relationships"><Relationship Id="rId1" Type="http://schemas.openxmlformats.org/officeDocument/2006/relationships/image" Target="../media/image67.emf"/></Relationships>
</file>

<file path=ppt/drawings/_rels/vmlDrawing39.vml.rels><?xml version="1.0" encoding="UTF-8" standalone="yes"?>
<Relationships xmlns="http://schemas.openxmlformats.org/package/2006/relationships"><Relationship Id="rId1" Type="http://schemas.openxmlformats.org/officeDocument/2006/relationships/image" Target="../media/image68.png"/></Relationships>
</file>

<file path=ppt/drawings/_rels/vmlDrawing40.vml.rels><?xml version="1.0" encoding="UTF-8" standalone="yes"?>
<Relationships xmlns="http://schemas.openxmlformats.org/package/2006/relationships"><Relationship Id="rId1" Type="http://schemas.openxmlformats.org/officeDocument/2006/relationships/image" Target="../media/image93.emf"/></Relationships>
</file>

<file path=ppt/drawings/_rels/vmlDrawing41.vml.rels><?xml version="1.0" encoding="UTF-8" standalone="yes"?>
<Relationships xmlns="http://schemas.openxmlformats.org/package/2006/relationships"><Relationship Id="rId1" Type="http://schemas.openxmlformats.org/officeDocument/2006/relationships/image" Target="../media/image97.emf"/></Relationships>
</file>

<file path=ppt/drawings/_rels/vmlDrawing42.vml.rels><?xml version="1.0" encoding="UTF-8" standalone="yes"?>
<Relationships xmlns="http://schemas.openxmlformats.org/package/2006/relationships"><Relationship Id="rId1" Type="http://schemas.openxmlformats.org/officeDocument/2006/relationships/image" Target="../media/image98.emf"/></Relationships>
</file>

<file path=ppt/drawings/_rels/vmlDrawing43.vml.rels><?xml version="1.0" encoding="UTF-8" standalone="yes"?>
<Relationships xmlns="http://schemas.openxmlformats.org/package/2006/relationships"><Relationship Id="rId1" Type="http://schemas.openxmlformats.org/officeDocument/2006/relationships/image" Target="../media/image101.emf"/></Relationships>
</file>

<file path=ppt/drawings/_rels/vmlDrawing44.vml.rels><?xml version="1.0" encoding="UTF-8" standalone="yes"?>
<Relationships xmlns="http://schemas.openxmlformats.org/package/2006/relationships"><Relationship Id="rId3" Type="http://schemas.openxmlformats.org/officeDocument/2006/relationships/image" Target="../media/image105.emf"/><Relationship Id="rId4" Type="http://schemas.openxmlformats.org/officeDocument/2006/relationships/image" Target="../media/image106.emf"/><Relationship Id="rId1" Type="http://schemas.openxmlformats.org/officeDocument/2006/relationships/image" Target="../media/image103.emf"/><Relationship Id="rId2" Type="http://schemas.openxmlformats.org/officeDocument/2006/relationships/image" Target="../media/image104.emf"/></Relationships>
</file>

<file path=ppt/drawings/_rels/vmlDrawing45.vml.rels><?xml version="1.0" encoding="UTF-8" standalone="yes"?>
<Relationships xmlns="http://schemas.openxmlformats.org/package/2006/relationships"><Relationship Id="rId1" Type="http://schemas.openxmlformats.org/officeDocument/2006/relationships/image" Target="../media/image107.emf"/><Relationship Id="rId2" Type="http://schemas.openxmlformats.org/officeDocument/2006/relationships/image" Target="../media/image108.emf"/></Relationships>
</file>

<file path=ppt/drawings/_rels/vmlDrawing46.vml.rels><?xml version="1.0" encoding="UTF-8" standalone="yes"?>
<Relationships xmlns="http://schemas.openxmlformats.org/package/2006/relationships"><Relationship Id="rId1" Type="http://schemas.openxmlformats.org/officeDocument/2006/relationships/image" Target="../media/image109.emf"/></Relationships>
</file>

<file path=ppt/drawings/_rels/vmlDrawing47.vml.rels><?xml version="1.0" encoding="UTF-8" standalone="yes"?>
<Relationships xmlns="http://schemas.openxmlformats.org/package/2006/relationships"><Relationship Id="rId1" Type="http://schemas.openxmlformats.org/officeDocument/2006/relationships/image" Target="../media/image110.emf"/></Relationships>
</file>

<file path=ppt/drawings/_rels/vmlDrawing48.vml.rels><?xml version="1.0" encoding="UTF-8" standalone="yes"?>
<Relationships xmlns="http://schemas.openxmlformats.org/package/2006/relationships"><Relationship Id="rId1" Type="http://schemas.openxmlformats.org/officeDocument/2006/relationships/image" Target="../media/image113.emf"/><Relationship Id="rId2" Type="http://schemas.openxmlformats.org/officeDocument/2006/relationships/image" Target="../media/image114.emf"/><Relationship Id="rId3" Type="http://schemas.openxmlformats.org/officeDocument/2006/relationships/image" Target="../media/image115.emf"/></Relationships>
</file>

<file path=ppt/drawings/_rels/vmlDrawing49.vml.rels><?xml version="1.0" encoding="UTF-8" standalone="yes"?>
<Relationships xmlns="http://schemas.openxmlformats.org/package/2006/relationships"><Relationship Id="rId1" Type="http://schemas.openxmlformats.org/officeDocument/2006/relationships/image" Target="../media/image118.emf"/></Relationships>
</file>

<file path=ppt/drawings/drawing1.xml><?xml version="1.0" encoding="utf-8"?>
<c:userShapes xmlns:c="http://schemas.openxmlformats.org/drawingml/2006/chart">
  <cdr:relSizeAnchor xmlns:cdr="http://schemas.openxmlformats.org/drawingml/2006/chartDrawing">
    <cdr:from>
      <cdr:x>0.02067</cdr:x>
      <cdr:y>0.64577</cdr:y>
    </cdr:from>
    <cdr:to>
      <cdr:x>0.05661</cdr:x>
      <cdr:y>0.70833</cdr:y>
    </cdr:to>
    <cdr:sp macro="" textlink="">
      <cdr:nvSpPr>
        <cdr:cNvPr id="2" name="TextBox 1"/>
        <cdr:cNvSpPr txBox="1"/>
      </cdr:nvSpPr>
      <cdr:spPr>
        <a:xfrm xmlns:a="http://schemas.openxmlformats.org/drawingml/2006/main">
          <a:off x="2149929" y="4209143"/>
          <a:ext cx="3791857" cy="44450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1100">
              <a:solidFill>
                <a:schemeClr val="bg1"/>
              </a:solidFill>
            </a:rPr>
            <a:t>Internal financing(retailed</a:t>
          </a:r>
          <a:r>
            <a:rPr lang="en-US" sz="1100" baseline="0">
              <a:solidFill>
                <a:schemeClr val="bg1"/>
              </a:solidFill>
            </a:rPr>
            <a:t> earnings) is the dominant financing source.</a:t>
          </a:r>
          <a:endParaRPr lang="en-US" sz="1100">
            <a:solidFill>
              <a:schemeClr val="bg1"/>
            </a:solidFill>
          </a:endParaRPr>
        </a:p>
      </cdr:txBody>
    </cdr:sp>
  </cdr:relSizeAnchor>
</c:userShapes>
</file>

<file path=ppt/drawings/drawing2.xml><?xml version="1.0" encoding="utf-8"?>
<c:userShapes xmlns:c="http://schemas.openxmlformats.org/drawingml/2006/chart">
  <cdr:relSizeAnchor xmlns:cdr="http://schemas.openxmlformats.org/drawingml/2006/chartDrawing">
    <cdr:from>
      <cdr:x>0.32143</cdr:x>
      <cdr:y>0.09857</cdr:y>
    </cdr:from>
    <cdr:to>
      <cdr:x>0.71774</cdr:x>
      <cdr:y>0.14149</cdr:y>
    </cdr:to>
    <cdr:sp macro="" textlink="">
      <cdr:nvSpPr>
        <cdr:cNvPr id="3" name="TextBox 2"/>
        <cdr:cNvSpPr txBox="1"/>
      </cdr:nvSpPr>
      <cdr:spPr>
        <a:xfrm xmlns:a="http://schemas.openxmlformats.org/drawingml/2006/main">
          <a:off x="2790012" y="620005"/>
          <a:ext cx="3439988" cy="269995"/>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sz="1100"/>
            <a:t>Average ERP/ Baa</a:t>
          </a:r>
          <a:r>
            <a:rPr lang="en-US" sz="1100" baseline="0"/>
            <a:t> Spread during period = 2.02</a:t>
          </a:r>
          <a:endParaRPr lang="en-US" sz="1100"/>
        </a:p>
      </cdr:txBody>
    </cdr:sp>
  </cdr:relSizeAnchor>
</c:userShapes>
</file>

<file path=ppt/drawings/drawing3.xml><?xml version="1.0" encoding="utf-8"?>
<c:userShapes xmlns:c="http://schemas.openxmlformats.org/drawingml/2006/chart">
  <cdr:relSizeAnchor xmlns:cdr="http://schemas.openxmlformats.org/drawingml/2006/chartDrawing">
    <cdr:from>
      <cdr:x>0.28933</cdr:x>
      <cdr:y>0.5</cdr:y>
    </cdr:from>
    <cdr:to>
      <cdr:x>0.52742</cdr:x>
      <cdr:y>0.67312</cdr:y>
    </cdr:to>
    <cdr:sp macro="" textlink="">
      <cdr:nvSpPr>
        <cdr:cNvPr id="2" name="TextBox 1"/>
        <cdr:cNvSpPr txBox="1"/>
      </cdr:nvSpPr>
      <cdr:spPr>
        <a:xfrm xmlns:a="http://schemas.openxmlformats.org/drawingml/2006/main">
          <a:off x="2359025" y="2247900"/>
          <a:ext cx="1941243" cy="778313"/>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sz="1100"/>
            <a:t>Difference</a:t>
          </a:r>
          <a:r>
            <a:rPr lang="en-US" sz="1100" baseline="0"/>
            <a:t> between dividend tax rate</a:t>
          </a:r>
        </a:p>
        <a:p xmlns:a="http://schemas.openxmlformats.org/drawingml/2006/main">
          <a:r>
            <a:rPr lang="en-US" sz="1100" baseline="0" dirty="0"/>
            <a:t> &amp; capital gains peaks at 66% in 1950s.</a:t>
          </a:r>
          <a:endParaRPr lang="en-US" sz="1100" dirty="0"/>
        </a:p>
      </cdr:txBody>
    </cdr:sp>
  </cdr:relSizeAnchor>
  <cdr:relSizeAnchor xmlns:cdr="http://schemas.openxmlformats.org/drawingml/2006/chartDrawing">
    <cdr:from>
      <cdr:x>0.75662</cdr:x>
      <cdr:y>0.42725</cdr:y>
    </cdr:from>
    <cdr:to>
      <cdr:x>0.86218</cdr:x>
      <cdr:y>0.57275</cdr:y>
    </cdr:to>
    <cdr:sp macro="" textlink="">
      <cdr:nvSpPr>
        <cdr:cNvPr id="3" name="TextBox 2"/>
        <cdr:cNvSpPr txBox="1"/>
      </cdr:nvSpPr>
      <cdr:spPr>
        <a:xfrm xmlns:a="http://schemas.openxmlformats.org/drawingml/2006/main">
          <a:off x="6169025" y="1920853"/>
          <a:ext cx="860673" cy="654094"/>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sz="1100"/>
            <a:t>Dividends &amp; capital</a:t>
          </a:r>
          <a:r>
            <a:rPr lang="en-US" sz="1100" baseline="0"/>
            <a:t> gains taxed at </a:t>
          </a:r>
        </a:p>
        <a:p xmlns:a="http://schemas.openxmlformats.org/drawingml/2006/main">
          <a:r>
            <a:rPr lang="en-US" sz="1100" baseline="0" dirty="0"/>
            <a:t>same rate since 2003.</a:t>
          </a:r>
          <a:endParaRPr lang="en-US" sz="1100" dirty="0"/>
        </a:p>
      </cdr:txBody>
    </cdr:sp>
  </cdr:relSizeAnchor>
</c:userShapes>
</file>

<file path=ppt/drawings/drawing4.xml><?xml version="1.0" encoding="utf-8"?>
<c:userShapes xmlns:c="http://schemas.openxmlformats.org/drawingml/2006/chart">
  <cdr:relSizeAnchor xmlns:cdr="http://schemas.openxmlformats.org/drawingml/2006/chartDrawing">
    <cdr:from>
      <cdr:x>0.40098</cdr:x>
      <cdr:y>0.10092</cdr:y>
    </cdr:from>
    <cdr:to>
      <cdr:x>0.72089</cdr:x>
      <cdr:y>0.16958</cdr:y>
    </cdr:to>
    <cdr:sp macro="" textlink="">
      <cdr:nvSpPr>
        <cdr:cNvPr id="2" name="Rectangle 1"/>
        <cdr:cNvSpPr/>
      </cdr:nvSpPr>
      <cdr:spPr>
        <a:xfrm xmlns:a="http://schemas.openxmlformats.org/drawingml/2006/main">
          <a:off x="3437363" y="588132"/>
          <a:ext cx="2742458" cy="400110"/>
        </a:xfrm>
        <a:prstGeom xmlns:a="http://schemas.openxmlformats.org/drawingml/2006/main" prst="rect">
          <a:avLst/>
        </a:prstGeom>
        <a:noFill xmlns:a="http://schemas.openxmlformats.org/drawingml/2006/main"/>
      </cdr:spPr>
      <cdr:txBody>
        <a:bodyPr xmlns:a="http://schemas.openxmlformats.org/drawingml/2006/main" wrap="none" lIns="91440" tIns="45720" rIns="91440" bIns="45720">
          <a:spAutoFit/>
        </a:bodyPr>
        <a:lstStyle xmlns:a="http://schemas.openxmlformats.org/drawingml/2006/main"/>
        <a:p xmlns:a="http://schemas.openxmlformats.org/drawingml/2006/main">
          <a:pPr algn="ctr"/>
          <a:r>
            <a:rPr lang="en-US" sz="2000" b="1" cap="none" spc="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Dividends Initiated</a:t>
          </a:r>
          <a:r>
            <a:rPr lang="en-US" sz="2000" b="1" cap="none" spc="0" baseline="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 here</a:t>
          </a:r>
          <a:endParaRPr lang="en-US" sz="2000" b="1" cap="none" spc="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838720469"/>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Rectangle 2"/>
          <p:cNvSpPr>
            <a:spLocks noGrp="1" noRot="1" noChangeAspect="1" noChangeArrowheads="1" noTextEdit="1"/>
          </p:cNvSpPr>
          <p:nvPr>
            <p:ph type="sldImg" idx="2"/>
          </p:nvPr>
        </p:nvSpPr>
        <p:spPr bwMode="auto">
          <a:xfrm>
            <a:off x="1149350" y="692150"/>
            <a:ext cx="4559300" cy="341630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2051" name="Rectangle 3"/>
          <p:cNvSpPr>
            <a:spLocks noGrp="1" noChangeArrowheads="1"/>
          </p:cNvSpPr>
          <p:nvPr>
            <p:ph type="body" sz="quarter" idx="3"/>
          </p:nvPr>
        </p:nvSpPr>
        <p:spPr bwMode="auto">
          <a:xfrm>
            <a:off x="914400" y="4343400"/>
            <a:ext cx="5029200" cy="4114800"/>
          </a:xfrm>
          <a:prstGeom prst="rect">
            <a:avLst/>
          </a:prstGeom>
          <a:noFill/>
          <a:ln w="12700">
            <a:noFill/>
            <a:miter lim="800000"/>
            <a:headEnd/>
            <a:tailEnd/>
          </a:ln>
          <a:effectLst/>
        </p:spPr>
        <p:txBody>
          <a:bodyPr vert="horz" wrap="square" lIns="90487" tIns="44450" rIns="90487" bIns="44450" numCol="1" anchor="t" anchorCtr="0" compatLnSpc="1">
            <a:prstTxWarp prst="textNoShape">
              <a:avLst/>
            </a:prstTxWarp>
          </a:bodyPr>
          <a:lstStyle/>
          <a:p>
            <a:pPr lvl="0"/>
            <a:r>
              <a:rPr lang="en-US" noProof="0"/>
              <a:t>Click to edit Master notes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extLst>
      <p:ext uri="{BB962C8B-B14F-4D97-AF65-F5344CB8AC3E}">
        <p14:creationId xmlns:p14="http://schemas.microsoft.com/office/powerpoint/2010/main" val="675458873"/>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ＭＳ Ｐゴシック" pitchFamily="-65" charset="-128"/>
      </a:defRPr>
    </a:lvl1pPr>
    <a:lvl2pPr marL="4572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ＭＳ Ｐゴシック" charset="-128"/>
      </a:defRPr>
    </a:lvl2pPr>
    <a:lvl3pPr marL="9144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ＭＳ Ｐゴシック" charset="-128"/>
      </a:defRPr>
    </a:lvl3pPr>
    <a:lvl4pPr marL="13716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ＭＳ Ｐゴシック" charset="-128"/>
      </a:defRPr>
    </a:lvl4pPr>
    <a:lvl5pPr marL="18288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ＭＳ Ｐゴシック" charset="-128"/>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 Id="rId3" Type="http://schemas.openxmlformats.org/officeDocument/2006/relationships/image" Target="../media/image24.png"/></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2.xml"/><Relationship Id="rId3" Type="http://schemas.openxmlformats.org/officeDocument/2006/relationships/image" Target="../media/image28.png"/></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3.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4.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5.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6.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7.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8.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9.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0.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1.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2.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3.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4.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5.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6.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7.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8.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9.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0.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1.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2.xml"/></Relationships>
</file>

<file path=ppt/notesSlides/_rels/notesSlide7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3.xml"/></Relationships>
</file>

<file path=ppt/notesSlides/_rels/notesSlide7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4.xml"/></Relationships>
</file>

<file path=ppt/notesSlides/_rels/notesSlide7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5.xml"/></Relationships>
</file>

<file path=ppt/notesSlides/_rels/notesSlide7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6.xml"/></Relationships>
</file>

<file path=ppt/notesSlides/_rels/notesSlide7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7.xml"/></Relationships>
</file>

<file path=ppt/notesSlides/_rels/notesSlide7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8.xml"/></Relationships>
</file>

<file path=ppt/notesSlides/_rels/notesSlide7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9.xml"/></Relationships>
</file>

<file path=ppt/notesSlides/_rels/notesSlide7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0.xml"/></Relationships>
</file>

<file path=ppt/notesSlides/_rels/notesSlide8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1.xml"/></Relationships>
</file>

<file path=ppt/notesSlides/_rels/notesSlide8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2.xml"/></Relationships>
</file>

<file path=ppt/notesSlides/_rels/notesSlide8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3.xml"/></Relationships>
</file>

<file path=ppt/notesSlides/_rels/notesSlide8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4.xml"/></Relationships>
</file>

<file path=ppt/notesSlides/_rels/notesSlide8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5.xml"/></Relationships>
</file>

<file path=ppt/notesSlides/_rels/notesSlide8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6.xml"/></Relationships>
</file>

<file path=ppt/notesSlides/_rels/notesSlide8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7.xml"/></Relationships>
</file>

<file path=ppt/notesSlides/_rels/notesSlide8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8.xml"/></Relationships>
</file>

<file path=ppt/notesSlides/_rels/notesSlide8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9.xml"/></Relationships>
</file>

<file path=ppt/notesSlides/_rels/notesSlide8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0.xml"/></Relationships>
</file>

<file path=ppt/notesSlides/_rels/notesSlide9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1.xml"/></Relationships>
</file>

<file path=ppt/notesSlides/_rels/notesSlide9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2.xml"/></Relationships>
</file>

<file path=ppt/notesSlides/_rels/notesSlide9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3.xml"/></Relationships>
</file>

<file path=ppt/notesSlides/_rels/notesSlide9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4.xml"/></Relationships>
</file>

<file path=ppt/notesSlides/_rels/notesSlide9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5.xml"/></Relationships>
</file>

<file path=ppt/notesSlides/_rels/notesSlide9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6.xml"/></Relationships>
</file>

<file path=ppt/notesSlides/_rels/notesSlide9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7.xml"/></Relationships>
</file>

<file path=ppt/notesSlides/_rels/notesSlide9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8.xml"/></Relationships>
</file>

<file path=ppt/notesSlides/_rels/notesSlide9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9.xml"/></Relationships>
</file>

<file path=ppt/notesSlides/_rels/notesSlide9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0.xml"/></Relationships>
</file>

<file path=ppt/notesSlides/_rels/notesSlide10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1.xml"/></Relationships>
</file>

<file path=ppt/notesSlides/_rels/notesSlide10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2.xml"/></Relationships>
</file>

<file path=ppt/notesSlides/_rels/notesSlide10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3.xml"/></Relationships>
</file>

<file path=ppt/notesSlides/_rels/notesSlide10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4.xml"/></Relationships>
</file>

<file path=ppt/notesSlides/_rels/notesSlide10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5.xml"/></Relationships>
</file>

<file path=ppt/notesSlides/_rels/notesSlide10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6.xml"/></Relationships>
</file>

<file path=ppt/notesSlides/_rels/notesSlide10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7.xml"/></Relationships>
</file>

<file path=ppt/notesSlides/_rels/notesSlide10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8.xml"/></Relationships>
</file>

<file path=ppt/notesSlides/_rels/notesSlide10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9.xml"/></Relationships>
</file>

<file path=ppt/notesSlides/_rels/notesSlide10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0.xml"/></Relationships>
</file>

<file path=ppt/notesSlides/_rels/notesSlide1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1.xml"/></Relationships>
</file>

<file path=ppt/notesSlides/_rels/notesSlide1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2.xml"/></Relationships>
</file>

<file path=ppt/notesSlides/_rels/notesSlide1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3.xml"/></Relationships>
</file>

<file path=ppt/notesSlides/_rels/notesSlide1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4.xml"/></Relationships>
</file>

<file path=ppt/notesSlides/_rels/notesSlide1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5.xml"/></Relationships>
</file>

<file path=ppt/notesSlides/_rels/notesSlide1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6.xml"/></Relationships>
</file>

<file path=ppt/notesSlides/_rels/notesSlide1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7.xml"/></Relationships>
</file>

<file path=ppt/notesSlides/_rels/notesSlide1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8.xml"/></Relationships>
</file>

<file path=ppt/notesSlides/_rels/notesSlide1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9.xml"/></Relationships>
</file>

<file path=ppt/notesSlides/_rels/notesSlide1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0.xml"/></Relationships>
</file>

<file path=ppt/notesSlides/_rels/notesSlide1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1.xml"/></Relationships>
</file>

<file path=ppt/notesSlides/_rels/notesSlide1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2.xml"/></Relationships>
</file>

<file path=ppt/notesSlides/_rels/notesSlide1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3.xml"/></Relationships>
</file>

<file path=ppt/notesSlides/_rels/notesSlide1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4.xml"/></Relationships>
</file>

<file path=ppt/notesSlides/_rels/notesSlide1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5.xml"/></Relationships>
</file>

<file path=ppt/notesSlides/_rels/notesSlide1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6.xml"/></Relationships>
</file>

<file path=ppt/notesSlides/_rels/notesSlide1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7.xml"/></Relationships>
</file>

<file path=ppt/notesSlides/_rels/notesSlide1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8.xml"/></Relationships>
</file>

<file path=ppt/notesSlides/_rels/notesSlide1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9.xml"/></Relationships>
</file>

<file path=ppt/notesSlides/_rels/notesSlide1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0.xml"/></Relationships>
</file>

<file path=ppt/notesSlides/_rels/notesSlide1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1.xml"/></Relationships>
</file>

<file path=ppt/notesSlides/_rels/notesSlide1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2.xml"/></Relationships>
</file>

<file path=ppt/notesSlides/_rels/notesSlide1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3.xml"/></Relationships>
</file>

<file path=ppt/notesSlides/_rels/notesSlide1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4.xml"/></Relationships>
</file>

<file path=ppt/notesSlides/_rels/notesSlide1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5.xml"/></Relationships>
</file>

<file path=ppt/notesSlides/_rels/notesSlide1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6.xml"/></Relationships>
</file>

<file path=ppt/notesSlides/_rels/notesSlide1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7.xml"/></Relationships>
</file>

<file path=ppt/notesSlides/_rels/notesSlide1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8.xml"/></Relationships>
</file>

<file path=ppt/notesSlides/_rels/notesSlide1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9.xml"/></Relationships>
</file>

<file path=ppt/notesSlides/_rels/notesSlide1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0.xml"/></Relationships>
</file>

<file path=ppt/notesSlides/_rels/notesSlide1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1.xml"/></Relationships>
</file>

<file path=ppt/notesSlides/_rels/notesSlide1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3.xml"/></Relationships>
</file>

<file path=ppt/notesSlides/_rels/notesSlide1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4.xml"/></Relationships>
</file>

<file path=ppt/notesSlides/_rels/notesSlide1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5.xml"/></Relationships>
</file>

<file path=ppt/notesSlides/_rels/notesSlide1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6.xml"/></Relationships>
</file>

<file path=ppt/notesSlides/_rels/notesSlide1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7.xml"/></Relationships>
</file>

<file path=ppt/notesSlides/_rels/notesSlide1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8.xml"/></Relationships>
</file>

<file path=ppt/notesSlides/_rels/notesSlide1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9.xml"/></Relationships>
</file>

<file path=ppt/notesSlides/_rels/notesSlide1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0.xml"/></Relationships>
</file>

<file path=ppt/notesSlides/_rels/notesSlide1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1.xml"/></Relationships>
</file>

<file path=ppt/notesSlides/_rels/notesSlide1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2.xml"/></Relationships>
</file>

<file path=ppt/notesSlides/_rels/notesSlide15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3.xml"/></Relationships>
</file>

<file path=ppt/notesSlides/_rels/notesSlide15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4.xml"/></Relationships>
</file>

<file path=ppt/notesSlides/_rels/notesSlide15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5.xml"/></Relationships>
</file>

<file path=ppt/notesSlides/_rels/notesSlide15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6.xml"/></Relationships>
</file>

<file path=ppt/notesSlides/_rels/notesSlide15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7.xml"/></Relationships>
</file>

<file path=ppt/notesSlides/_rels/notesSlide15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8.xml"/></Relationships>
</file>

<file path=ppt/notesSlides/_rels/notesSlide15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9.xml"/></Relationships>
</file>

<file path=ppt/notesSlides/_rels/notesSlide15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0.xml"/></Relationships>
</file>

<file path=ppt/notesSlides/_rels/notesSlide15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1.xml"/></Relationships>
</file>

<file path=ppt/notesSlides/_rels/notesSlide16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2.xml"/></Relationships>
</file>

<file path=ppt/notesSlides/_rels/notesSlide16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3.xml"/></Relationships>
</file>

<file path=ppt/notesSlides/_rels/notesSlide16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4.xml"/></Relationships>
</file>

<file path=ppt/notesSlides/_rels/notesSlide16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5.xml"/></Relationships>
</file>

<file path=ppt/notesSlides/_rels/notesSlide16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6.xml"/></Relationships>
</file>

<file path=ppt/notesSlides/_rels/notesSlide16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7.xml"/></Relationships>
</file>

<file path=ppt/notesSlides/_rels/notesSlide16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8.xml"/></Relationships>
</file>

<file path=ppt/notesSlides/_rels/notesSlide16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9.xml"/></Relationships>
</file>

<file path=ppt/notesSlides/_rels/notesSlide16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0.xml"/></Relationships>
</file>

<file path=ppt/notesSlides/_rels/notesSlide16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1.xml"/></Relationships>
</file>

<file path=ppt/notesSlides/_rels/notesSlide17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2.xml"/></Relationships>
</file>

<file path=ppt/notesSlides/_rels/notesSlide17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3.xml"/></Relationships>
</file>

<file path=ppt/notesSlides/_rels/notesSlide17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4.xml"/></Relationships>
</file>

<file path=ppt/notesSlides/_rels/notesSlide17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5.xml"/></Relationships>
</file>

<file path=ppt/notesSlides/_rels/notesSlide17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6.xml"/></Relationships>
</file>

<file path=ppt/notesSlides/_rels/notesSlide17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7.xml"/></Relationships>
</file>

<file path=ppt/notesSlides/_rels/notesSlide17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8.xml"/></Relationships>
</file>

<file path=ppt/notesSlides/_rels/notesSlide17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9.xml"/></Relationships>
</file>

<file path=ppt/notesSlides/_rels/notesSlide17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0.xml"/></Relationships>
</file>

<file path=ppt/notesSlides/_rels/notesSlide17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1.xml"/></Relationships>
</file>

<file path=ppt/notesSlides/_rels/notesSlide18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2.xml"/></Relationships>
</file>

<file path=ppt/notesSlides/_rels/notesSlide18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3.xml"/></Relationships>
</file>

<file path=ppt/notesSlides/_rels/notesSlide18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4.xml"/></Relationships>
</file>

<file path=ppt/notesSlides/_rels/notesSlide18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5.xml"/></Relationships>
</file>

<file path=ppt/notesSlides/_rels/notesSlide18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6.xml"/></Relationships>
</file>

<file path=ppt/notesSlides/_rels/notesSlide18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7.xml"/></Relationships>
</file>

<file path=ppt/notesSlides/_rels/notesSlide18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8.xml"/></Relationships>
</file>

<file path=ppt/notesSlides/_rels/notesSlide18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9.xml"/></Relationships>
</file>

<file path=ppt/notesSlides/_rels/notesSlide18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0.xml"/></Relationships>
</file>

<file path=ppt/notesSlides/_rels/notesSlide18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1.xml"/></Relationships>
</file>

<file path=ppt/notesSlides/_rels/notesSlide19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2.xml"/></Relationships>
</file>

<file path=ppt/notesSlides/_rels/notesSlide19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3.xml"/></Relationships>
</file>

<file path=ppt/notesSlides/_rels/notesSlide19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4.xml"/></Relationships>
</file>

<file path=ppt/notesSlides/_rels/notesSlide19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5.xml"/></Relationships>
</file>

<file path=ppt/notesSlides/_rels/notesSlide19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6.xml"/></Relationships>
</file>

<file path=ppt/notesSlides/_rels/notesSlide19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7.xml"/></Relationships>
</file>

<file path=ppt/notesSlides/_rels/notesSlide19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8.xml"/></Relationships>
</file>

<file path=ppt/notesSlides/_rels/notesSlide19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9.xml"/></Relationships>
</file>

<file path=ppt/notesSlides/_rels/notesSlide19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0.xml"/></Relationships>
</file>

<file path=ppt/notesSlides/_rels/notesSlide19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1.xml"/></Relationships>
</file>

<file path=ppt/notesSlides/_rels/notesSlide20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2.xml"/></Relationships>
</file>

<file path=ppt/notesSlides/_rels/notesSlide20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3.xml"/></Relationships>
</file>

<file path=ppt/notesSlides/_rels/notesSlide20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4.xml"/></Relationships>
</file>

<file path=ppt/notesSlides/_rels/notesSlide20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5.xml"/></Relationships>
</file>

<file path=ppt/notesSlides/_rels/notesSlide20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6.xml"/></Relationships>
</file>

<file path=ppt/notesSlides/_rels/notesSlide20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7.xml"/></Relationships>
</file>

<file path=ppt/notesSlides/_rels/notesSlide20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8.xml"/></Relationships>
</file>

<file path=ppt/notesSlides/_rels/notesSlide20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9.xml"/></Relationships>
</file>

<file path=ppt/notesSlides/_rels/notesSlide20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0.xml"/></Relationships>
</file>

<file path=ppt/notesSlides/_rels/notesSlide20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1.xml"/></Relationships>
</file>

<file path=ppt/notesSlides/_rels/notesSlide2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2.xml"/></Relationships>
</file>

<file path=ppt/notesSlides/_rels/notesSlide2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3.xml"/></Relationships>
</file>

<file path=ppt/notesSlides/_rels/notesSlide2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4.xml"/></Relationships>
</file>

<file path=ppt/notesSlides/_rels/notesSlide2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5.xml"/></Relationships>
</file>

<file path=ppt/notesSlides/_rels/notesSlide2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6.xml"/></Relationships>
</file>

<file path=ppt/notesSlides/_rels/notesSlide2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7.xml"/></Relationships>
</file>

<file path=ppt/notesSlides/_rels/notesSlide2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8.xml"/></Relationships>
</file>

<file path=ppt/notesSlides/_rels/notesSlide2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9.xml"/></Relationships>
</file>

<file path=ppt/notesSlides/_rels/notesSlide2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0.xml"/></Relationships>
</file>

<file path=ppt/notesSlides/_rels/notesSlide2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1.xml"/></Relationships>
</file>

<file path=ppt/notesSlides/_rels/notesSlide2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2.xml"/></Relationships>
</file>

<file path=ppt/notesSlides/_rels/notesSlide2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3.xml"/></Relationships>
</file>

<file path=ppt/notesSlides/_rels/notesSlide2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4.xml"/></Relationships>
</file>

<file path=ppt/notesSlides/_rels/notesSlide2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5.xml"/></Relationships>
</file>

<file path=ppt/notesSlides/_rels/notesSlide2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6.xml"/></Relationships>
</file>

<file path=ppt/notesSlides/_rels/notesSlide2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7.xml"/></Relationships>
</file>

<file path=ppt/notesSlides/_rels/notesSlide2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8.xml"/></Relationships>
</file>

<file path=ppt/notesSlides/_rels/notesSlide2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9.xml"/></Relationships>
</file>

<file path=ppt/notesSlides/_rels/notesSlide2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0.xml"/></Relationships>
</file>

<file path=ppt/notesSlides/_rels/notesSlide2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1.xml"/></Relationships>
</file>

<file path=ppt/notesSlides/_rels/notesSlide2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2.xml"/></Relationships>
</file>

<file path=ppt/notesSlides/_rels/notesSlide2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3.xml"/></Relationships>
</file>

<file path=ppt/notesSlides/_rels/notesSlide2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4.xml"/></Relationships>
</file>

<file path=ppt/notesSlides/_rels/notesSlide2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5.xml"/></Relationships>
</file>

<file path=ppt/notesSlides/_rels/notesSlide2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6.xml"/></Relationships>
</file>

<file path=ppt/notesSlides/_rels/notesSlide2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7.xml"/></Relationships>
</file>

<file path=ppt/notesSlides/_rels/notesSlide2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8.xml"/></Relationships>
</file>

<file path=ppt/notesSlides/_rels/notesSlide2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9.xml"/></Relationships>
</file>

<file path=ppt/notesSlides/_rels/notesSlide2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0.xml"/></Relationships>
</file>

<file path=ppt/notesSlides/_rels/notesSlide2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1.xml"/></Relationships>
</file>

<file path=ppt/notesSlides/_rels/notesSlide2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2.xml"/></Relationships>
</file>

<file path=ppt/notesSlides/_rels/notesSlide2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3.xml"/></Relationships>
</file>

<file path=ppt/notesSlides/_rels/notesSlide2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5.xml"/></Relationships>
</file>

<file path=ppt/notesSlides/_rels/notesSlide2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6.xml"/></Relationships>
</file>

<file path=ppt/notesSlides/_rels/notesSlide2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7.xml"/></Relationships>
</file>

<file path=ppt/notesSlides/_rels/notesSlide2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9.xml"/></Relationships>
</file>

<file path=ppt/notesSlides/_rels/notesSlide2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0.xml"/></Relationships>
</file>

<file path=ppt/notesSlides/_rels/notesSlide2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1.xml"/></Relationships>
</file>

<file path=ppt/notesSlides/_rels/notesSlide2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2.xml"/></Relationships>
</file>

<file path=ppt/notesSlides/_rels/notesSlide2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3.xml"/></Relationships>
</file>

<file path=ppt/notesSlides/_rels/notesSlide2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4.xml"/></Relationships>
</file>

<file path=ppt/notesSlides/_rels/notesSlide25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5.xml"/></Relationships>
</file>

<file path=ppt/notesSlides/_rels/notesSlide25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6.xml"/></Relationships>
</file>

<file path=ppt/notesSlides/_rels/notesSlide25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7.xml"/></Relationships>
</file>

<file path=ppt/notesSlides/_rels/notesSlide25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8.xml"/></Relationships>
</file>

<file path=ppt/notesSlides/_rels/notesSlide25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9.xml"/></Relationships>
</file>

<file path=ppt/notesSlides/_rels/notesSlide25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0.xml"/></Relationships>
</file>

<file path=ppt/notesSlides/_rels/notesSlide25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1.xml"/></Relationships>
</file>

<file path=ppt/notesSlides/_rels/notesSlide25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1843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There is a deep seated feeling, reinforced by centuries of religious edicts, that good people do not borrow and that only the craven and the weak borrow to fund their businesses. In corporate finance, we take a much more sanguine view of debt. It is just another way of raising capital to fund a business. It is no more or less sinful that using equity…</a:t>
            </a:r>
          </a:p>
        </p:txBody>
      </p:sp>
    </p:spTree>
    <p:extLst>
      <p:ext uri="{BB962C8B-B14F-4D97-AF65-F5344CB8AC3E}">
        <p14:creationId xmlns:p14="http://schemas.microsoft.com/office/powerpoint/2010/main" val="2922635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Slide Image Placeholder 1"/>
          <p:cNvSpPr>
            <a:spLocks noGrp="1" noRot="1" noChangeAspect="1" noTextEdit="1"/>
          </p:cNvSpPr>
          <p:nvPr>
            <p:ph type="sldImg"/>
          </p:nvPr>
        </p:nvSpPr>
        <p:spPr>
          <a:xfrm>
            <a:off x="1150938" y="692150"/>
            <a:ext cx="4556125" cy="3416300"/>
          </a:xfrm>
          <a:ln/>
        </p:spPr>
      </p:sp>
      <p:sp>
        <p:nvSpPr>
          <p:cNvPr id="2048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We shift from the investment principle to the financing principle.</a:t>
            </a:r>
          </a:p>
          <a:p>
            <a:endParaRPr lang="en-US" altLang="en-US">
              <a:latin typeface="Times" charset="0"/>
              <a:ea typeface="ＭＳ Ｐゴシック" charset="-128"/>
            </a:endParaRPr>
          </a:p>
        </p:txBody>
      </p:sp>
    </p:spTree>
    <p:extLst>
      <p:ext uri="{BB962C8B-B14F-4D97-AF65-F5344CB8AC3E}">
        <p14:creationId xmlns:p14="http://schemas.microsoft.com/office/powerpoint/2010/main" val="77880433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Slide Image Placeholder 1"/>
          <p:cNvSpPr>
            <a:spLocks noGrp="1" noRot="1" noChangeAspect="1" noTextEdit="1"/>
          </p:cNvSpPr>
          <p:nvPr>
            <p:ph type="sldImg"/>
          </p:nvPr>
        </p:nvSpPr>
        <p:spPr>
          <a:xfrm>
            <a:off x="1150938" y="692150"/>
            <a:ext cx="4556125" cy="3416300"/>
          </a:xfrm>
          <a:ln/>
        </p:spPr>
      </p:sp>
      <p:sp>
        <p:nvSpPr>
          <p:cNvPr id="2253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z="1100">
                <a:latin typeface="Times" charset="0"/>
                <a:ea typeface="ＭＳ Ｐゴシック" charset="-128"/>
              </a:rPr>
              <a:t>Rather than categorizing financing based on what it is called or categorized as by accountants, we should be thinking whether financing is debt or equity by looking at the following questions:</a:t>
            </a:r>
          </a:p>
          <a:p>
            <a:r>
              <a:rPr lang="en-US" altLang="en-US" sz="1100" i="1">
                <a:latin typeface="Times" charset="0"/>
                <a:ea typeface="ＭＳ Ｐゴシック" charset="-128"/>
              </a:rPr>
              <a:t>1. Are the payments on the securities contractual or residual?</a:t>
            </a:r>
            <a:endParaRPr lang="en-US" altLang="en-US" sz="1100">
              <a:latin typeface="Times" charset="0"/>
              <a:ea typeface="ＭＳ Ｐゴシック" charset="-128"/>
            </a:endParaRPr>
          </a:p>
          <a:p>
            <a:r>
              <a:rPr lang="en-US" altLang="en-US" sz="1100">
                <a:latin typeface="Times" charset="0"/>
                <a:ea typeface="ＭＳ Ｐゴシック" charset="-128"/>
              </a:rPr>
              <a:t>If contractually set, it is closer to debt.</a:t>
            </a:r>
          </a:p>
          <a:p>
            <a:r>
              <a:rPr lang="en-US" altLang="en-US" sz="1100">
                <a:latin typeface="Times" charset="0"/>
                <a:ea typeface="ＭＳ Ｐゴシック" charset="-128"/>
              </a:rPr>
              <a:t>If residual, it is closer to equity.</a:t>
            </a:r>
          </a:p>
          <a:p>
            <a:r>
              <a:rPr lang="en-US" altLang="en-US" sz="1100" i="1">
                <a:latin typeface="Times" charset="0"/>
                <a:ea typeface="ＭＳ Ｐゴシック" charset="-128"/>
              </a:rPr>
              <a:t>2. Are the payments tax-deductible?</a:t>
            </a:r>
            <a:endParaRPr lang="en-US" altLang="en-US" sz="1100">
              <a:latin typeface="Times" charset="0"/>
              <a:ea typeface="ＭＳ Ｐゴシック" charset="-128"/>
            </a:endParaRPr>
          </a:p>
          <a:p>
            <a:r>
              <a:rPr lang="en-US" altLang="en-US" sz="1100">
                <a:latin typeface="Times" charset="0"/>
                <a:ea typeface="ＭＳ Ｐゴシック" charset="-128"/>
              </a:rPr>
              <a:t>If yes, it is closer to debt.</a:t>
            </a:r>
          </a:p>
          <a:p>
            <a:r>
              <a:rPr lang="en-US" altLang="en-US" sz="1100">
                <a:latin typeface="Times" charset="0"/>
                <a:ea typeface="ＭＳ Ｐゴシック" charset="-128"/>
              </a:rPr>
              <a:t>If no, if is closer to equity.</a:t>
            </a:r>
          </a:p>
          <a:p>
            <a:r>
              <a:rPr lang="en-US" altLang="en-US" sz="1100" i="1">
                <a:latin typeface="Times" charset="0"/>
                <a:ea typeface="ＭＳ Ｐゴシック" charset="-128"/>
              </a:rPr>
              <a:t>3. Do the cash flows on the security have a high priority or a low priority if the firm is</a:t>
            </a:r>
            <a:r>
              <a:rPr lang="en-US" altLang="en-US" sz="1100">
                <a:latin typeface="Times" charset="0"/>
                <a:ea typeface="ＭＳ Ｐゴシック" charset="-128"/>
              </a:rPr>
              <a:t> </a:t>
            </a:r>
            <a:r>
              <a:rPr lang="en-US" altLang="en-US" sz="1100" i="1">
                <a:latin typeface="Times" charset="0"/>
                <a:ea typeface="ＭＳ Ｐゴシック" charset="-128"/>
              </a:rPr>
              <a:t>in financial trouble?</a:t>
            </a:r>
            <a:endParaRPr lang="en-US" altLang="en-US" sz="1100">
              <a:latin typeface="Times" charset="0"/>
              <a:ea typeface="ＭＳ Ｐゴシック" charset="-128"/>
            </a:endParaRPr>
          </a:p>
          <a:p>
            <a:r>
              <a:rPr lang="en-US" altLang="en-US" sz="1100">
                <a:latin typeface="Times" charset="0"/>
                <a:ea typeface="ＭＳ Ｐゴシック" charset="-128"/>
              </a:rPr>
              <a:t>If it has high priority, it is closer to debt.</a:t>
            </a:r>
          </a:p>
          <a:p>
            <a:r>
              <a:rPr lang="en-US" altLang="en-US" sz="1100">
                <a:latin typeface="Times" charset="0"/>
                <a:ea typeface="ＭＳ Ｐゴシック" charset="-128"/>
              </a:rPr>
              <a:t>If it has low priority, it is closer to equity.</a:t>
            </a:r>
          </a:p>
          <a:p>
            <a:r>
              <a:rPr lang="en-US" altLang="en-US" sz="1100" i="1">
                <a:latin typeface="Times" charset="0"/>
                <a:ea typeface="ＭＳ Ｐゴシック" charset="-128"/>
              </a:rPr>
              <a:t>4. Does the security have a fixed life?</a:t>
            </a:r>
            <a:endParaRPr lang="en-US" altLang="en-US" sz="1100">
              <a:latin typeface="Times" charset="0"/>
              <a:ea typeface="ＭＳ Ｐゴシック" charset="-128"/>
            </a:endParaRPr>
          </a:p>
          <a:p>
            <a:r>
              <a:rPr lang="en-US" altLang="en-US" sz="1100">
                <a:latin typeface="Times" charset="0"/>
                <a:ea typeface="ＭＳ Ｐゴシック" charset="-128"/>
              </a:rPr>
              <a:t>If yes, it is closer to debt.</a:t>
            </a:r>
          </a:p>
          <a:p>
            <a:r>
              <a:rPr lang="en-US" altLang="en-US" sz="1100">
                <a:latin typeface="Times" charset="0"/>
                <a:ea typeface="ＭＳ Ｐゴシック" charset="-128"/>
              </a:rPr>
              <a:t>If no, it is closer to equity.</a:t>
            </a:r>
          </a:p>
          <a:p>
            <a:r>
              <a:rPr lang="en-US" altLang="en-US" sz="1100" i="1">
                <a:latin typeface="Times" charset="0"/>
                <a:ea typeface="ＭＳ Ｐゴシック" charset="-128"/>
              </a:rPr>
              <a:t>5. Does the owner of the security get a share of the control of management of the firm?</a:t>
            </a:r>
            <a:endParaRPr lang="en-US" altLang="en-US" sz="1100">
              <a:latin typeface="Times" charset="0"/>
              <a:ea typeface="ＭＳ Ｐゴシック" charset="-128"/>
            </a:endParaRPr>
          </a:p>
          <a:p>
            <a:r>
              <a:rPr lang="en-US" altLang="en-US" sz="1100">
                <a:latin typeface="Times" charset="0"/>
                <a:ea typeface="ＭＳ Ｐゴシック" charset="-128"/>
              </a:rPr>
              <a:t>If no, it is closer to debt.</a:t>
            </a:r>
          </a:p>
          <a:p>
            <a:r>
              <a:rPr lang="en-US" altLang="en-US" sz="1100">
                <a:latin typeface="Times" charset="0"/>
                <a:ea typeface="ＭＳ Ｐゴシック" charset="-128"/>
              </a:rPr>
              <a:t>If yes, if is closer to equity</a:t>
            </a:r>
          </a:p>
        </p:txBody>
      </p:sp>
    </p:spTree>
    <p:extLst>
      <p:ext uri="{BB962C8B-B14F-4D97-AF65-F5344CB8AC3E}">
        <p14:creationId xmlns:p14="http://schemas.microsoft.com/office/powerpoint/2010/main" val="45164668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Slide Image Placeholder 1"/>
          <p:cNvSpPr>
            <a:spLocks noGrp="1" noRot="1" noChangeAspect="1" noTextEdit="1"/>
          </p:cNvSpPr>
          <p:nvPr>
            <p:ph type="sldImg"/>
          </p:nvPr>
        </p:nvSpPr>
        <p:spPr>
          <a:xfrm>
            <a:off x="1150938" y="692150"/>
            <a:ext cx="4556125" cy="3416300"/>
          </a:xfrm>
          <a:ln/>
        </p:spPr>
      </p:sp>
      <p:sp>
        <p:nvSpPr>
          <p:cNvPr id="2457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Net equity refers to the difference between new equity issues and stock buybacks. </a:t>
            </a:r>
          </a:p>
          <a:p>
            <a:r>
              <a:rPr lang="en-US" altLang="en-US">
                <a:latin typeface="Times" charset="0"/>
                <a:ea typeface="ＭＳ Ｐゴシック" charset="-128"/>
              </a:rPr>
              <a:t>Firms in the United States, during the period of this comparison, bought back more stock than they issued, leading to negative net equity. </a:t>
            </a:r>
          </a:p>
          <a:p>
            <a:r>
              <a:rPr lang="en-US" altLang="en-US">
                <a:latin typeface="Times" charset="0"/>
                <a:ea typeface="ＭＳ Ｐゴシック" charset="-128"/>
              </a:rPr>
              <a:t>A comparison of financing patterns in the United States, Germany, and Japan reveals that German and Japanese firms were much more dependent on bank debt than firms in the United States, which are much likely to issue bonds. </a:t>
            </a:r>
          </a:p>
          <a:p>
            <a:r>
              <a:rPr lang="en-US" altLang="en-US">
                <a:latin typeface="Times" charset="0"/>
                <a:ea typeface="ＭＳ Ｐゴシック" charset="-128"/>
              </a:rPr>
              <a:t>Things are starting to change as corporate bond markets have expanded in Europe and even in some emerging markets.</a:t>
            </a:r>
          </a:p>
        </p:txBody>
      </p:sp>
    </p:spTree>
    <p:extLst>
      <p:ext uri="{BB962C8B-B14F-4D97-AF65-F5344CB8AC3E}">
        <p14:creationId xmlns:p14="http://schemas.microsoft.com/office/powerpoint/2010/main" val="161865991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Slide Image Placeholder 1"/>
          <p:cNvSpPr>
            <a:spLocks noGrp="1" noRot="1" noChangeAspect="1" noTextEdit="1"/>
          </p:cNvSpPr>
          <p:nvPr>
            <p:ph type="sldImg"/>
          </p:nvPr>
        </p:nvSpPr>
        <p:spPr>
          <a:xfrm>
            <a:off x="1150938" y="692150"/>
            <a:ext cx="4556125" cy="3416300"/>
          </a:xfrm>
          <a:ln/>
        </p:spPr>
      </p:sp>
      <p:sp>
        <p:nvSpPr>
          <p:cNvPr id="2662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When borrowing money, US companies have historically had more access to bond markets than firms in other markets which are far more dependent on banks.</a:t>
            </a:r>
          </a:p>
          <a:p>
            <a:endParaRPr lang="en-US" altLang="en-US">
              <a:latin typeface="Times" charset="0"/>
              <a:ea typeface="ＭＳ Ｐゴシック" charset="-128"/>
            </a:endParaRPr>
          </a:p>
          <a:p>
            <a:r>
              <a:rPr lang="en-US" altLang="en-US">
                <a:latin typeface="Times" charset="0"/>
                <a:ea typeface="ＭＳ Ｐゴシック" charset="-128"/>
              </a:rPr>
              <a:t>Interesting follow up questions:</a:t>
            </a:r>
          </a:p>
          <a:p>
            <a:pPr>
              <a:buFontTx/>
              <a:buAutoNum type="arabicPeriod"/>
            </a:pPr>
            <a:r>
              <a:rPr lang="en-US" altLang="en-US">
                <a:latin typeface="Times" charset="0"/>
                <a:ea typeface="ＭＳ Ｐゴシック" charset="-128"/>
              </a:rPr>
              <a:t>If you can issue bonds, why would you use bank loans instead? (Answer: You may be able to supply proprietary information to a bank that you could not make public…. Special relationships with banks…)</a:t>
            </a:r>
          </a:p>
          <a:p>
            <a:pPr>
              <a:buFontTx/>
              <a:buAutoNum type="arabicPeriod"/>
            </a:pPr>
            <a:r>
              <a:rPr lang="en-US" altLang="en-US">
                <a:latin typeface="Times" charset="0"/>
                <a:ea typeface="ＭＳ Ｐゴシック" charset="-128"/>
              </a:rPr>
              <a:t>In markets where there is no choice and you have to borrow from a bank, would you expect see lower debt ratios? Higher interest rates? (Answer: Not necessarily, but access to debt may be available only to well established firms that have long-standing relationships with banks. Smaller and younger firms may find themselves shut out of the process..)</a:t>
            </a:r>
          </a:p>
        </p:txBody>
      </p:sp>
    </p:spTree>
    <p:extLst>
      <p:ext uri="{BB962C8B-B14F-4D97-AF65-F5344CB8AC3E}">
        <p14:creationId xmlns:p14="http://schemas.microsoft.com/office/powerpoint/2010/main" val="49428398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Slide Image Placeholder 1"/>
          <p:cNvSpPr>
            <a:spLocks noGrp="1" noRot="1" noChangeAspect="1" noTextEdit="1"/>
          </p:cNvSpPr>
          <p:nvPr>
            <p:ph type="sldImg"/>
          </p:nvPr>
        </p:nvSpPr>
        <p:spPr>
          <a:xfrm>
            <a:off x="1150938" y="692150"/>
            <a:ext cx="4556125" cy="3416300"/>
          </a:xfrm>
          <a:ln/>
        </p:spPr>
      </p:sp>
      <p:sp>
        <p:nvSpPr>
          <p:cNvPr id="2867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z="1100">
                <a:latin typeface="Times" charset="0"/>
                <a:ea typeface="ＭＳ Ｐゴシック" charset="-128"/>
              </a:rPr>
              <a:t>Disney used the corporate bond market much more extensively than the other companies, with 92% of its debt taking the form of bonds, reflecting both its standing as a large market capitalization company and its access to capital markets as a US-based company.</a:t>
            </a:r>
          </a:p>
          <a:p>
            <a:r>
              <a:rPr lang="en-US" altLang="en-US" sz="1100">
                <a:latin typeface="Times" charset="0"/>
                <a:ea typeface="ＭＳ Ｐゴシック" charset="-128"/>
              </a:rPr>
              <a:t>While Disney has the higher proportion of short term debt of the three companies, it is the only one of the three companies with debt maturing in more than 10 years. That may also be a reflection of its use of the bond market, since banks, especially in emerging markets, may be unwilling to commit to long term loans.</a:t>
            </a:r>
          </a:p>
          <a:p>
            <a:r>
              <a:rPr lang="en-US" altLang="en-US" sz="1100">
                <a:latin typeface="Times" charset="0"/>
                <a:ea typeface="ＭＳ Ｐゴシック" charset="-128"/>
              </a:rPr>
              <a:t>Disney is the only one of the three companies any floating rate debt, where the interest will vary across time, as a function of index rates (LIBOR, in the case of Disney).</a:t>
            </a:r>
          </a:p>
          <a:p>
            <a:endParaRPr lang="en-US" altLang="en-US" sz="1100">
              <a:latin typeface="Times" charset="0"/>
              <a:ea typeface="ＭＳ Ｐゴシック" charset="-128"/>
            </a:endParaRPr>
          </a:p>
        </p:txBody>
      </p:sp>
    </p:spTree>
    <p:extLst>
      <p:ext uri="{BB962C8B-B14F-4D97-AF65-F5344CB8AC3E}">
        <p14:creationId xmlns:p14="http://schemas.microsoft.com/office/powerpoint/2010/main" val="96412207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3072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forms that debt and equity take will change as a firm moves through its lifecycle. Early in the process, equity will take the form of owner</a:t>
            </a:r>
            <a:r>
              <a:rPr lang="ja-JP" altLang="en-US">
                <a:latin typeface="Times" charset="0"/>
                <a:ea typeface="ＭＳ Ｐゴシック" charset="-128"/>
              </a:rPr>
              <a:t>’</a:t>
            </a:r>
            <a:r>
              <a:rPr lang="en-US" altLang="ja-JP">
                <a:latin typeface="Times" charset="0"/>
                <a:ea typeface="ＭＳ Ｐゴシック" charset="-128"/>
              </a:rPr>
              <a:t>s wealth or savings and debt will be bank debt. As the firm evolves, the equity choices will expand first to include venture capital and private equity. When the firm goes public, its choices expand further.</a:t>
            </a:r>
          </a:p>
          <a:p>
            <a:endParaRPr lang="en-US" altLang="en-US">
              <a:latin typeface="Times" charset="0"/>
              <a:ea typeface="ＭＳ Ｐゴシック" charset="-128"/>
            </a:endParaRPr>
          </a:p>
          <a:p>
            <a:r>
              <a:rPr lang="en-US" altLang="en-US">
                <a:latin typeface="Times" charset="0"/>
                <a:ea typeface="ＭＳ Ｐゴシック" charset="-128"/>
              </a:rPr>
              <a:t>There are three transitional periods: (1) Going from being a private business entirely funded by the owner to accessing the private equity markets (venture capital) (2) Going from private to public with an initial public offering and (3) Public companies making seasoned offerings of debt and equity.</a:t>
            </a:r>
          </a:p>
        </p:txBody>
      </p:sp>
    </p:spTree>
    <p:extLst>
      <p:ext uri="{BB962C8B-B14F-4D97-AF65-F5344CB8AC3E}">
        <p14:creationId xmlns:p14="http://schemas.microsoft.com/office/powerpoint/2010/main" val="123553068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Slide Image Placeholder 1"/>
          <p:cNvSpPr>
            <a:spLocks noGrp="1" noRot="1" noChangeAspect="1" noTextEdit="1"/>
          </p:cNvSpPr>
          <p:nvPr>
            <p:ph type="sldImg"/>
          </p:nvPr>
        </p:nvSpPr>
        <p:spPr>
          <a:xfrm>
            <a:off x="1150938" y="692150"/>
            <a:ext cx="4556125" cy="3416300"/>
          </a:xfrm>
          <a:ln/>
        </p:spPr>
      </p:sp>
      <p:sp>
        <p:nvSpPr>
          <p:cNvPr id="3277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As a firm goes through the lifecycle, there are usually three transition points worth watching…</a:t>
            </a:r>
          </a:p>
          <a:p>
            <a:endParaRPr lang="en-US" altLang="en-US">
              <a:latin typeface="Times" charset="0"/>
              <a:ea typeface="ＭＳ Ｐゴシック" charset="-128"/>
            </a:endParaRPr>
          </a:p>
          <a:p>
            <a:r>
              <a:rPr lang="en-US" altLang="en-US">
                <a:latin typeface="Times" charset="0"/>
                <a:ea typeface="ＭＳ Ｐゴシック" charset="-128"/>
              </a:rPr>
              <a:t>Note, though, that whether and when these transition points occur can vary widely across firms. For some firms like Google and Amazon, the transition from owner funded businesses to large publicly traded companies was speedy. Other firms, like Cargill and Koch, never make the transition and stay privately owned businesses as they grow, using internal funding to grow over time. Still others never make it to the transitional phases and fade away, go bankrupt or are acquired.</a:t>
            </a:r>
          </a:p>
        </p:txBody>
      </p:sp>
    </p:spTree>
    <p:extLst>
      <p:ext uri="{BB962C8B-B14F-4D97-AF65-F5344CB8AC3E}">
        <p14:creationId xmlns:p14="http://schemas.microsoft.com/office/powerpoint/2010/main" val="154478953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3481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difference between book value and market value debt ratios can give rise to problems. For instance, most published debt ratios are book value debt ratios and many analysts talk about book debt ratios when talking about financial leverage. When firms raise financing, though, they do so in market value terms.</a:t>
            </a:r>
          </a:p>
          <a:p>
            <a:r>
              <a:rPr lang="en-US" altLang="en-US">
                <a:latin typeface="Times" charset="0"/>
                <a:ea typeface="ＭＳ Ｐゴシック" charset="-128"/>
              </a:rPr>
              <a:t>When </a:t>
            </a:r>
            <a:r>
              <a:rPr lang="ja-JP" altLang="en-US">
                <a:latin typeface="Times" charset="0"/>
                <a:ea typeface="ＭＳ Ｐゴシック" charset="-128"/>
              </a:rPr>
              <a:t>“</a:t>
            </a:r>
            <a:r>
              <a:rPr lang="en-US" altLang="ja-JP">
                <a:latin typeface="Times" charset="0"/>
                <a:ea typeface="ＭＳ Ｐゴシック" charset="-128"/>
              </a:rPr>
              <a:t>debt ratios</a:t>
            </a:r>
            <a:r>
              <a:rPr lang="ja-JP" altLang="en-US">
                <a:latin typeface="Times" charset="0"/>
                <a:ea typeface="ＭＳ Ｐゴシック" charset="-128"/>
              </a:rPr>
              <a:t>”</a:t>
            </a:r>
            <a:r>
              <a:rPr lang="en-US" altLang="ja-JP">
                <a:latin typeface="Times" charset="0"/>
                <a:ea typeface="ＭＳ Ｐゴシック" charset="-128"/>
              </a:rPr>
              <a:t> are used in analysis, it is best to define them up front. For the rest of this analysis, we will debt ratio to mean market value, total debt ratios, with debt including the present value of operating lease commitments.</a:t>
            </a:r>
            <a:endParaRPr lang="en-US" altLang="en-US">
              <a:latin typeface="Times" charset="0"/>
              <a:ea typeface="ＭＳ Ｐゴシック" charset="-128"/>
            </a:endParaRPr>
          </a:p>
        </p:txBody>
      </p:sp>
    </p:spTree>
    <p:extLst>
      <p:ext uri="{BB962C8B-B14F-4D97-AF65-F5344CB8AC3E}">
        <p14:creationId xmlns:p14="http://schemas.microsoft.com/office/powerpoint/2010/main" val="20035528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3686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is the basic question that we will cover in the first part of the analysis.</a:t>
            </a:r>
          </a:p>
        </p:txBody>
      </p:sp>
    </p:spTree>
    <p:extLst>
      <p:ext uri="{BB962C8B-B14F-4D97-AF65-F5344CB8AC3E}">
        <p14:creationId xmlns:p14="http://schemas.microsoft.com/office/powerpoint/2010/main" val="11695011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Slide Image Placeholder 1"/>
          <p:cNvSpPr>
            <a:spLocks noGrp="1" noRot="1" noChangeAspect="1" noTextEdit="1"/>
          </p:cNvSpPr>
          <p:nvPr>
            <p:ph type="sldImg"/>
          </p:nvPr>
        </p:nvSpPr>
        <p:spPr>
          <a:xfrm>
            <a:off x="1150938" y="692150"/>
            <a:ext cx="4556125" cy="3416300"/>
          </a:xfrm>
          <a:ln/>
        </p:spPr>
      </p:sp>
      <p:sp>
        <p:nvSpPr>
          <p:cNvPr id="3891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The analogy offered by Miller and Modigliani is apt. In a world with no tax benefits to debt, a business that borrows money is akin to taking whole milk and separating it into butter and fat-free milk. The overall fat in the milk don’t change, but the apportionment does. In practical terms, the overall cost of capital for a firm will remain unchanged as you borrow money, as the cost of equity rises to offset the benefits of using cheaper debt. That, of course, is the Milller-Modigliani theorem, but more on that later.</a:t>
            </a:r>
          </a:p>
        </p:txBody>
      </p:sp>
    </p:spTree>
    <p:extLst>
      <p:ext uri="{BB962C8B-B14F-4D97-AF65-F5344CB8AC3E}">
        <p14:creationId xmlns:p14="http://schemas.microsoft.com/office/powerpoint/2010/main" val="63301218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4096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summarizes the trade off that we make when we choose between using debt and equity. If the benefits exceed the costs, you should borrow. If not, it is better to use equity.</a:t>
            </a:r>
          </a:p>
        </p:txBody>
      </p:sp>
    </p:spTree>
    <p:extLst>
      <p:ext uri="{BB962C8B-B14F-4D97-AF65-F5344CB8AC3E}">
        <p14:creationId xmlns:p14="http://schemas.microsoft.com/office/powerpoint/2010/main" val="40182286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4301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tax benefit of debt will be lower if the tax code allows some or all of the cash flows to equity to be tax deductible, as well. For instance, in Germany, dividends paid to stockholders are taxed at a lower rate than retained earnings. In these cases, the tax advantage of debt will be lower.</a:t>
            </a:r>
          </a:p>
          <a:p>
            <a:r>
              <a:rPr lang="en-US" altLang="en-US">
                <a:latin typeface="Times" charset="0"/>
                <a:ea typeface="ＭＳ Ｐゴシック" charset="-128"/>
              </a:rPr>
              <a:t>If you do not pay taxes, debt becomes a lot less attractive. Carnival Cruise Lines, which gets most of its business from the United States pays no taxes because it is domiciled in Liberia. We would expect it to have less debt in its capital structure than a competitor in the US which pays taxes.</a:t>
            </a:r>
          </a:p>
          <a:p>
            <a:endParaRPr lang="en-US" altLang="en-US">
              <a:latin typeface="Times" charset="0"/>
              <a:ea typeface="ＭＳ Ｐゴシック" charset="-128"/>
            </a:endParaRPr>
          </a:p>
          <a:p>
            <a:r>
              <a:rPr lang="en-US" altLang="en-US">
                <a:latin typeface="Times" charset="0"/>
                <a:ea typeface="ＭＳ Ｐゴシック" charset="-128"/>
              </a:rPr>
              <a:t>Implications:</a:t>
            </a:r>
          </a:p>
          <a:p>
            <a:pPr>
              <a:buFontTx/>
              <a:buAutoNum type="arabicPeriod"/>
            </a:pPr>
            <a:r>
              <a:rPr lang="en-US" altLang="en-US">
                <a:latin typeface="Times" charset="0"/>
                <a:ea typeface="ＭＳ Ｐゴシック" charset="-128"/>
              </a:rPr>
              <a:t>Debt ratios for firms should go up as corporate tax rates increase.</a:t>
            </a:r>
          </a:p>
          <a:p>
            <a:pPr>
              <a:buFontTx/>
              <a:buAutoNum type="arabicPeriod"/>
            </a:pPr>
            <a:r>
              <a:rPr lang="en-US" altLang="en-US">
                <a:latin typeface="Times" charset="0"/>
                <a:ea typeface="ＭＳ Ｐゴシック" charset="-128"/>
              </a:rPr>
              <a:t>Debt ratios of firms incorporated in high-tax locales should be higher than debt ratios of firms in low-tax or tax exempt locales.</a:t>
            </a:r>
          </a:p>
        </p:txBody>
      </p:sp>
    </p:spTree>
    <p:extLst>
      <p:ext uri="{BB962C8B-B14F-4D97-AF65-F5344CB8AC3E}">
        <p14:creationId xmlns:p14="http://schemas.microsoft.com/office/powerpoint/2010/main" val="174828908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4505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I would expect real estate corporations to have more debt. The forced payout of 95% of earnings as dividends by REITs to their stockholders may expose their investors to substantial personal taxes, but the absence of taxes at the entity level will make debt a less attractive option.</a:t>
            </a:r>
          </a:p>
          <a:p>
            <a:r>
              <a:rPr lang="en-US" altLang="en-US">
                <a:latin typeface="Times" charset="0"/>
                <a:ea typeface="ＭＳ Ｐゴシック" charset="-128"/>
              </a:rPr>
              <a:t>In practice, REITs do use debt. On reason might be that they can borrow at a lower rate at the REIT level than at the property level. Another might be that they have views on the market pricing of their stock. If they feel that they are being under priced, they may choose to borrow money as bridge financing (until they feel their equity is fairly priced again).</a:t>
            </a:r>
          </a:p>
        </p:txBody>
      </p:sp>
    </p:spTree>
    <p:extLst>
      <p:ext uri="{BB962C8B-B14F-4D97-AF65-F5344CB8AC3E}">
        <p14:creationId xmlns:p14="http://schemas.microsoft.com/office/powerpoint/2010/main" val="162330930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4710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Managers of publicly traded firms with substantial cash flows and little debt are much more protected from the consequences of their mistakes (especially when stockholders are powerless and boards toothless).</a:t>
            </a:r>
          </a:p>
          <a:p>
            <a:r>
              <a:rPr lang="en-US" altLang="en-US">
                <a:latin typeface="Times" charset="0"/>
                <a:ea typeface="ＭＳ Ｐゴシック" charset="-128"/>
              </a:rPr>
              <a:t>Left to themselves, managers (especially lazy ones) would rather run all-equity financed firms with substantial cash reserves.</a:t>
            </a:r>
          </a:p>
          <a:p>
            <a:endParaRPr lang="en-US" altLang="en-US">
              <a:latin typeface="Times" charset="0"/>
              <a:ea typeface="ＭＳ Ｐゴシック" charset="-128"/>
            </a:endParaRPr>
          </a:p>
          <a:p>
            <a:r>
              <a:rPr lang="en-US" altLang="en-US">
                <a:latin typeface="Times" charset="0"/>
                <a:ea typeface="ＭＳ Ｐゴシック" charset="-128"/>
              </a:rPr>
              <a:t>There are two pieces of evidence that you can point to in support of this proposition.</a:t>
            </a:r>
          </a:p>
          <a:p>
            <a:r>
              <a:rPr lang="en-US" altLang="en-US">
                <a:latin typeface="Times" charset="0"/>
                <a:ea typeface="ＭＳ Ｐゴシック" charset="-128"/>
              </a:rPr>
              <a:t>First, poorly managed, poorly run firms, where managers are not significant stockholders, are more likely to be targeted for leveraged buyouts.</a:t>
            </a:r>
          </a:p>
          <a:p>
            <a:r>
              <a:rPr lang="en-US" altLang="en-US">
                <a:latin typeface="Times" charset="0"/>
                <a:ea typeface="ＭＳ Ｐゴシック" charset="-128"/>
              </a:rPr>
              <a:t>Second, there is evidence of improvements in operating efficiency at firms that increase their debt ratio substantially.</a:t>
            </a:r>
          </a:p>
        </p:txBody>
      </p:sp>
    </p:spTree>
    <p:extLst>
      <p:ext uri="{BB962C8B-B14F-4D97-AF65-F5344CB8AC3E}">
        <p14:creationId xmlns:p14="http://schemas.microsoft.com/office/powerpoint/2010/main" val="132725445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4915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Conservatively financed (Equity financed), publicly traded firms with a wide and diverse stockholding should be the best candidates for debt (with discipline as the argument)</a:t>
            </a:r>
          </a:p>
          <a:p>
            <a:r>
              <a:rPr lang="en-US" altLang="en-US">
                <a:latin typeface="Times" charset="0"/>
                <a:ea typeface="ＭＳ Ｐゴシック" charset="-128"/>
              </a:rPr>
              <a:t>Private firms should have the incentive to be efficient without debt, because the owner/manager has his or her wealth at stake.</a:t>
            </a:r>
          </a:p>
          <a:p>
            <a:r>
              <a:rPr lang="en-US" altLang="en-US">
                <a:latin typeface="Times" charset="0"/>
                <a:ea typeface="ＭＳ Ｐゴシック" charset="-128"/>
              </a:rPr>
              <a:t>Publicly traded firms with activist stockholders (like Michael Price) might not need debt to be disciplined. Investors looking over managers</a:t>
            </a:r>
            <a:r>
              <a:rPr lang="ja-JP" altLang="en-US">
                <a:latin typeface="Times" charset="0"/>
                <a:ea typeface="ＭＳ Ｐゴシック" charset="-128"/>
              </a:rPr>
              <a:t>’</a:t>
            </a:r>
            <a:r>
              <a:rPr lang="en-US" altLang="ja-JP">
                <a:latin typeface="Times" charset="0"/>
                <a:ea typeface="ＭＳ Ｐゴシック" charset="-128"/>
              </a:rPr>
              <a:t> shoulders will keep them honest.</a:t>
            </a:r>
            <a:endParaRPr lang="en-US" altLang="en-US">
              <a:latin typeface="Times" charset="0"/>
              <a:ea typeface="ＭＳ Ｐゴシック" charset="-128"/>
            </a:endParaRPr>
          </a:p>
        </p:txBody>
      </p:sp>
    </p:spTree>
    <p:extLst>
      <p:ext uri="{BB962C8B-B14F-4D97-AF65-F5344CB8AC3E}">
        <p14:creationId xmlns:p14="http://schemas.microsoft.com/office/powerpoint/2010/main" val="125296698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5120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Studies (see Warner) seem to indicate that the direct costs of bankruptcy are fairly small (10% or less or firm value)</a:t>
            </a:r>
          </a:p>
          <a:p>
            <a:r>
              <a:rPr lang="en-US" altLang="en-US">
                <a:latin typeface="Times" charset="0"/>
                <a:ea typeface="ＭＳ Ｐゴシック" charset="-128"/>
              </a:rPr>
              <a:t>The indirect cost of going bankrupt comes from the perception that you are in financial trouble, which in turn affects sales and the capacity to raise credit. We would expect indirect bankruptcy costs to vary across firms and be higher at</a:t>
            </a:r>
          </a:p>
          <a:p>
            <a:r>
              <a:rPr lang="en-US" altLang="en-US">
                <a:latin typeface="Times" charset="0"/>
                <a:ea typeface="ＭＳ Ｐゴシック" charset="-128"/>
              </a:rPr>
              <a:t>a. Firms that sell durable products with long lives that require replacement parts and service</a:t>
            </a:r>
          </a:p>
          <a:p>
            <a:r>
              <a:rPr lang="en-US" altLang="en-US">
                <a:latin typeface="Times" charset="0"/>
                <a:ea typeface="ＭＳ Ｐゴシック" charset="-128"/>
              </a:rPr>
              <a:t>b. Firms that provide goods or services for which quality is an important attribute but is difficult to determine in advance. </a:t>
            </a:r>
          </a:p>
          <a:p>
            <a:r>
              <a:rPr lang="en-US" altLang="en-US">
                <a:latin typeface="Times" charset="0"/>
                <a:ea typeface="ＭＳ Ｐゴシック" charset="-128"/>
              </a:rPr>
              <a:t>c. Firms producing products whose value to customers depends on the services and complementary products supplied by independent companies</a:t>
            </a:r>
          </a:p>
          <a:p>
            <a:r>
              <a:rPr lang="en-US" altLang="en-US">
                <a:latin typeface="Times" charset="0"/>
                <a:ea typeface="ＭＳ Ｐゴシック" charset="-128"/>
              </a:rPr>
              <a:t>As an example, when Apple Computer was perceived to be in financial trouble in early 1997, first-time buyers and businesses stopped buying Apple computers and software firms stopped coming up with upgrades for Mac products.</a:t>
            </a:r>
          </a:p>
          <a:p>
            <a:r>
              <a:rPr lang="en-US" altLang="en-US">
                <a:latin typeface="Times" charset="0"/>
                <a:ea typeface="ＭＳ Ｐゴシック" charset="-128"/>
              </a:rPr>
              <a:t>Similarly, Kmart found that suppliers started demanding payments in 30 days instead of 60 days, when it got into financial trouble.</a:t>
            </a:r>
          </a:p>
          <a:p>
            <a:r>
              <a:rPr lang="en-US" altLang="en-US">
                <a:latin typeface="Times" charset="0"/>
                <a:ea typeface="ＭＳ Ｐゴシック" charset="-128"/>
              </a:rPr>
              <a:t>The probability of bankruptcy should be a function of the predictability (or variability) of earnings.</a:t>
            </a:r>
          </a:p>
        </p:txBody>
      </p:sp>
    </p:spTree>
    <p:extLst>
      <p:ext uri="{BB962C8B-B14F-4D97-AF65-F5344CB8AC3E}">
        <p14:creationId xmlns:p14="http://schemas.microsoft.com/office/powerpoint/2010/main" val="39154164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5325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I would expect a grocery store to have the lowest bankruptcy costs. Customers generally do not consider the rating or default risk of grocery stores when they shop, but they definitely do consider both when placing an order for an airplane. </a:t>
            </a:r>
          </a:p>
          <a:p>
            <a:r>
              <a:rPr lang="en-US" altLang="en-US">
                <a:latin typeface="Times" charset="0"/>
                <a:ea typeface="ＭＳ Ｐゴシック" charset="-128"/>
              </a:rPr>
              <a:t>Technology companies can have high bankruptcy costs, but the costs will vary depending upon what type of product they produce. A PC manufacturer might be affected more than someone who manufacturers software; a company which serves businesses might be affected more than one which creates games for children.</a:t>
            </a:r>
          </a:p>
        </p:txBody>
      </p:sp>
    </p:spTree>
    <p:extLst>
      <p:ext uri="{BB962C8B-B14F-4D97-AF65-F5344CB8AC3E}">
        <p14:creationId xmlns:p14="http://schemas.microsoft.com/office/powerpoint/2010/main" val="75046587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5529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What is good for equity investors might not be good for bondholders and lenders…. Equity investors describe the projects that they will be funding with debt as safe and secure. However…</a:t>
            </a:r>
          </a:p>
          <a:p>
            <a:r>
              <a:rPr lang="en-US" altLang="en-US">
                <a:latin typeface="Times" charset="0"/>
                <a:ea typeface="ＭＳ Ｐゴシック" charset="-128"/>
              </a:rPr>
              <a:t>A risky project, with substantial upside, may make equity investors happy, but they might cause bondholders, who do not share in the upside, much worse off.</a:t>
            </a:r>
          </a:p>
          <a:p>
            <a:r>
              <a:rPr lang="en-US" altLang="en-US">
                <a:latin typeface="Times" charset="0"/>
                <a:ea typeface="ＭＳ Ｐゴシック" charset="-128"/>
              </a:rPr>
              <a:t>Similarly, paying a large dividend may make stockholders happier but they make lenders less well off.</a:t>
            </a:r>
          </a:p>
          <a:p>
            <a:r>
              <a:rPr lang="en-US" altLang="en-US">
                <a:latin typeface="Times" charset="0"/>
                <a:ea typeface="ＭＳ Ｐゴシック" charset="-128"/>
              </a:rPr>
              <a:t>Lenders recognize this tendency and factor them into their lending by</a:t>
            </a:r>
          </a:p>
          <a:p>
            <a:pPr>
              <a:buFontTx/>
              <a:buChar char="-"/>
            </a:pPr>
            <a:r>
              <a:rPr lang="en-US" altLang="en-US">
                <a:latin typeface="Times" charset="0"/>
                <a:ea typeface="ＭＳ Ｐゴシック" charset="-128"/>
              </a:rPr>
              <a:t>charging a higher interest rate up front for the loan</a:t>
            </a:r>
          </a:p>
          <a:p>
            <a:pPr>
              <a:buFontTx/>
              <a:buChar char="-"/>
            </a:pPr>
            <a:r>
              <a:rPr lang="en-US" altLang="en-US">
                <a:latin typeface="Times" charset="0"/>
                <a:ea typeface="ＭＳ Ｐゴシック" charset="-128"/>
              </a:rPr>
              <a:t>Putting restrictive covenants on the loan</a:t>
            </a:r>
          </a:p>
          <a:p>
            <a:r>
              <a:rPr lang="en-US" altLang="en-US">
                <a:latin typeface="Times" charset="0"/>
                <a:ea typeface="ＭＳ Ｐゴシック" charset="-128"/>
              </a:rPr>
              <a:t>These create costs for the borrower.</a:t>
            </a:r>
          </a:p>
        </p:txBody>
      </p:sp>
    </p:spTree>
    <p:extLst>
      <p:ext uri="{BB962C8B-B14F-4D97-AF65-F5344CB8AC3E}">
        <p14:creationId xmlns:p14="http://schemas.microsoft.com/office/powerpoint/2010/main" val="90856952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57346" name="Rectangle 3"/>
          <p:cNvSpPr>
            <a:spLocks noGrp="1" noChangeArrowheads="1"/>
          </p:cNvSpPr>
          <p:nvPr>
            <p:ph type="body" idx="1"/>
          </p:nvPr>
        </p:nvSpPr>
        <p:spPr>
          <a:solidFill>
            <a:srgbClr val="FFFFFF"/>
          </a:solidFill>
          <a:ln>
            <a:solidFill>
              <a:srgbClr val="000000"/>
            </a:solidFill>
          </a:ln>
        </p:spPr>
        <p:txBody>
          <a:bodyPr/>
          <a:lstStyle/>
          <a:p>
            <a:pPr marL="228600" indent="-228600"/>
            <a:r>
              <a:rPr lang="en-US" altLang="en-US">
                <a:latin typeface="Times" charset="0"/>
                <a:ea typeface="ＭＳ Ｐゴシック" charset="-128"/>
              </a:rPr>
              <a:t>Lenders will probably  perceive less agency costs in the regulated utility because:</a:t>
            </a:r>
          </a:p>
          <a:p>
            <a:pPr marL="228600" indent="-228600">
              <a:buFontTx/>
              <a:buAutoNum type="alphaLcPeriod"/>
            </a:pPr>
            <a:r>
              <a:rPr lang="en-US" altLang="en-US">
                <a:latin typeface="Times" charset="0"/>
                <a:ea typeface="ＭＳ Ｐゴシック" charset="-128"/>
              </a:rPr>
              <a:t>The assets are tangible and easy to monitor (much easier to monitor a power plant than R&amp;D)</a:t>
            </a:r>
          </a:p>
          <a:p>
            <a:pPr marL="228600" indent="-228600">
              <a:buFontTx/>
              <a:buAutoNum type="alphaLcPeriod"/>
            </a:pPr>
            <a:r>
              <a:rPr lang="en-US" altLang="en-US">
                <a:latin typeface="Times" charset="0"/>
                <a:ea typeface="ＭＳ Ｐゴシック" charset="-128"/>
              </a:rPr>
              <a:t> The regulatory authorities will operate as brake on the investment activities of the utility and thus do the lender</a:t>
            </a:r>
            <a:r>
              <a:rPr lang="ja-JP" altLang="en-US">
                <a:latin typeface="Times" charset="0"/>
                <a:ea typeface="ＭＳ Ｐゴシック" charset="-128"/>
              </a:rPr>
              <a:t>’</a:t>
            </a:r>
            <a:r>
              <a:rPr lang="en-US" altLang="ja-JP">
                <a:latin typeface="Times" charset="0"/>
                <a:ea typeface="ＭＳ Ｐゴシック" charset="-128"/>
              </a:rPr>
              <a:t>s work for them.</a:t>
            </a:r>
            <a:endParaRPr lang="en-US" altLang="en-US">
              <a:latin typeface="Times" charset="0"/>
              <a:ea typeface="ＭＳ Ｐゴシック" charset="-128"/>
            </a:endParaRPr>
          </a:p>
        </p:txBody>
      </p:sp>
    </p:spTree>
    <p:extLst>
      <p:ext uri="{BB962C8B-B14F-4D97-AF65-F5344CB8AC3E}">
        <p14:creationId xmlns:p14="http://schemas.microsoft.com/office/powerpoint/2010/main" val="171922608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5939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Firms like to preserve flexibility. The value of flexibility should be a function of how uncertain future investment requirements are, and the firm</a:t>
            </a:r>
            <a:r>
              <a:rPr lang="ja-JP" altLang="en-US">
                <a:latin typeface="Times" charset="0"/>
                <a:ea typeface="ＭＳ Ｐゴシック" charset="-128"/>
              </a:rPr>
              <a:t>’</a:t>
            </a:r>
            <a:r>
              <a:rPr lang="en-US" altLang="ja-JP">
                <a:latin typeface="Times" charset="0"/>
                <a:ea typeface="ＭＳ Ｐゴシック" charset="-128"/>
              </a:rPr>
              <a:t>s capacity to raise fresh capital quickly. </a:t>
            </a:r>
          </a:p>
          <a:p>
            <a:r>
              <a:rPr lang="en-US" altLang="en-US">
                <a:latin typeface="Times" charset="0"/>
                <a:ea typeface="ＭＳ Ｐゴシック" charset="-128"/>
              </a:rPr>
              <a:t>Firms with uncertain future needs and the inability to access markets quickly will tend to value flexibility the most, and borrow the least.</a:t>
            </a:r>
          </a:p>
        </p:txBody>
      </p:sp>
    </p:spTree>
    <p:extLst>
      <p:ext uri="{BB962C8B-B14F-4D97-AF65-F5344CB8AC3E}">
        <p14:creationId xmlns:p14="http://schemas.microsoft.com/office/powerpoint/2010/main" val="64032340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Slide Image Placeholder 1"/>
          <p:cNvSpPr>
            <a:spLocks noGrp="1" noRot="1" noChangeAspect="1" noTextEdit="1"/>
          </p:cNvSpPr>
          <p:nvPr>
            <p:ph type="sldImg"/>
          </p:nvPr>
        </p:nvSpPr>
        <p:spPr>
          <a:xfrm>
            <a:off x="1150938" y="692150"/>
            <a:ext cx="4556125" cy="3416300"/>
          </a:xfrm>
          <a:ln/>
        </p:spPr>
      </p:sp>
      <p:sp>
        <p:nvSpPr>
          <p:cNvPr id="6144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This survey suggests that financial flexibility (which is not explicitly allowed for in the trade off) is valued very highly. What implications does this have for whether firms will borrow as much as the trade off suggests they should?</a:t>
            </a:r>
          </a:p>
          <a:p>
            <a:endParaRPr lang="en-US" altLang="en-US">
              <a:latin typeface="Times" charset="0"/>
              <a:ea typeface="ＭＳ Ｐゴシック" charset="-128"/>
            </a:endParaRPr>
          </a:p>
          <a:p>
            <a:r>
              <a:rPr lang="en-US" altLang="en-US">
                <a:latin typeface="Times" charset="0"/>
                <a:ea typeface="ＭＳ Ｐゴシック" charset="-128"/>
              </a:rPr>
              <a:t>What is financial flexibility? Flexibility to do what? What do we need to assume about access to capital markets for financial flexibility to have high value? What kinds of firms will value flexibility the most?</a:t>
            </a:r>
          </a:p>
          <a:p>
            <a:pPr>
              <a:buFontTx/>
              <a:buChar char="•"/>
            </a:pPr>
            <a:r>
              <a:rPr lang="en-US" altLang="en-US">
                <a:latin typeface="Times" charset="0"/>
                <a:ea typeface="ＭＳ Ｐゴシック" charset="-128"/>
              </a:rPr>
              <a:t>The flexibility that firms want to maintain is the flexibility to be able to fund that once in a lifetime investment that may come along or to protect themselves against that devastating downside risk…</a:t>
            </a:r>
          </a:p>
          <a:p>
            <a:pPr>
              <a:buFontTx/>
              <a:buChar char="•"/>
            </a:pPr>
            <a:r>
              <a:rPr lang="en-US" altLang="en-US">
                <a:latin typeface="Times" charset="0"/>
                <a:ea typeface="ＭＳ Ｐゴシック" charset="-128"/>
              </a:rPr>
              <a:t>If we assumed perfect capital markets, you would not need flexibility, which must imply that flexibility is valued most highly by firms with the least access to capital markets (private firms, small firms…)</a:t>
            </a:r>
          </a:p>
        </p:txBody>
      </p:sp>
    </p:spTree>
    <p:extLst>
      <p:ext uri="{BB962C8B-B14F-4D97-AF65-F5344CB8AC3E}">
        <p14:creationId xmlns:p14="http://schemas.microsoft.com/office/powerpoint/2010/main" val="87487910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Slide Image Placeholder 1"/>
          <p:cNvSpPr>
            <a:spLocks noGrp="1" noRot="1" noChangeAspect="1" noTextEdit="1"/>
          </p:cNvSpPr>
          <p:nvPr>
            <p:ph type="sldImg"/>
          </p:nvPr>
        </p:nvSpPr>
        <p:spPr>
          <a:xfrm>
            <a:off x="1150938" y="692150"/>
            <a:ext cx="4556125" cy="3416300"/>
          </a:xfrm>
          <a:ln/>
        </p:spPr>
      </p:sp>
      <p:sp>
        <p:nvSpPr>
          <p:cNvPr id="6349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Brings together the costs and the benefits of debt, with the implications.</a:t>
            </a:r>
          </a:p>
          <a:p>
            <a:endParaRPr lang="en-US" altLang="en-US">
              <a:latin typeface="Times" charset="0"/>
              <a:ea typeface="ＭＳ Ｐゴシック" charset="-128"/>
            </a:endParaRPr>
          </a:p>
          <a:p>
            <a:endParaRPr lang="en-US" altLang="en-US">
              <a:latin typeface="Times" charset="0"/>
              <a:ea typeface="ＭＳ Ｐゴシック" charset="-128"/>
            </a:endParaRPr>
          </a:p>
        </p:txBody>
      </p:sp>
    </p:spTree>
    <p:extLst>
      <p:ext uri="{BB962C8B-B14F-4D97-AF65-F5344CB8AC3E}">
        <p14:creationId xmlns:p14="http://schemas.microsoft.com/office/powerpoint/2010/main" val="27256991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Slide Image Placeholder 1"/>
          <p:cNvSpPr>
            <a:spLocks noGrp="1" noRot="1" noChangeAspect="1" noTextEdit="1"/>
          </p:cNvSpPr>
          <p:nvPr>
            <p:ph type="sldImg"/>
          </p:nvPr>
        </p:nvSpPr>
        <p:spPr>
          <a:xfrm>
            <a:off x="1150938" y="692150"/>
            <a:ext cx="4556125" cy="3416300"/>
          </a:xfrm>
          <a:ln/>
        </p:spPr>
      </p:sp>
      <p:sp>
        <p:nvSpPr>
          <p:cNvPr id="6553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None of these firms seems like a candidate for a really high debt ratio. With each firm, one or another cost gets in the way. </a:t>
            </a:r>
          </a:p>
          <a:p>
            <a:pPr>
              <a:buFont typeface="Calibri" charset="0"/>
              <a:buAutoNum type="arabicPeriod"/>
            </a:pPr>
            <a:r>
              <a:rPr lang="en-US" altLang="en-US">
                <a:latin typeface="Times" charset="0"/>
                <a:ea typeface="ＭＳ Ｐゴシック" charset="-128"/>
              </a:rPr>
              <a:t>For Disney, the biggest impediments to borrowing more are the variability of its income and the fact that its assets are mostly </a:t>
            </a:r>
            <a:r>
              <a:rPr lang="ja-JP" altLang="en-US">
                <a:latin typeface="Times" charset="0"/>
                <a:ea typeface="ＭＳ Ｐゴシック" charset="-128"/>
              </a:rPr>
              <a:t>“</a:t>
            </a:r>
            <a:r>
              <a:rPr lang="en-US" altLang="ja-JP">
                <a:latin typeface="Times" charset="0"/>
                <a:ea typeface="ＭＳ Ｐゴシック" charset="-128"/>
              </a:rPr>
              <a:t>intangible</a:t>
            </a:r>
            <a:r>
              <a:rPr lang="ja-JP" altLang="en-US">
                <a:latin typeface="Times" charset="0"/>
                <a:ea typeface="ＭＳ Ｐゴシック" charset="-128"/>
              </a:rPr>
              <a:t>”</a:t>
            </a:r>
            <a:r>
              <a:rPr lang="en-US" altLang="ja-JP">
                <a:latin typeface="Times" charset="0"/>
                <a:ea typeface="ＭＳ Ｐゴシック" charset="-128"/>
              </a:rPr>
              <a:t> and difficult to monitor.</a:t>
            </a:r>
          </a:p>
          <a:p>
            <a:pPr>
              <a:buFont typeface="Calibri" charset="0"/>
              <a:buAutoNum type="arabicPeriod"/>
            </a:pPr>
            <a:r>
              <a:rPr lang="en-US" altLang="en-US">
                <a:latin typeface="Times" charset="0"/>
                <a:ea typeface="ＭＳ Ｐゴシック" charset="-128"/>
              </a:rPr>
              <a:t>For Vale, it is the variability in commodity prices.</a:t>
            </a:r>
          </a:p>
          <a:p>
            <a:pPr>
              <a:buFont typeface="Calibri" charset="0"/>
              <a:buAutoNum type="arabicPeriod"/>
            </a:pPr>
            <a:r>
              <a:rPr lang="en-US" altLang="en-US">
                <a:latin typeface="Times" charset="0"/>
                <a:ea typeface="ＭＳ Ｐゴシック" charset="-128"/>
              </a:rPr>
              <a:t>For Tata Motors, it is the cross holding structure and the fear that the debt will be channeled to other subsidiaries. </a:t>
            </a:r>
          </a:p>
          <a:p>
            <a:pPr>
              <a:buFont typeface="Calibri" charset="0"/>
              <a:buAutoNum type="arabicPeriod"/>
            </a:pPr>
            <a:r>
              <a:rPr lang="en-US" altLang="en-US">
                <a:latin typeface="Times" charset="0"/>
                <a:ea typeface="ＭＳ Ｐゴシック" charset="-128"/>
              </a:rPr>
              <a:t>For Baidu, it is the fact that it is a young company with small cash flows (relative to market value).</a:t>
            </a:r>
          </a:p>
          <a:p>
            <a:r>
              <a:rPr lang="en-US" altLang="en-US">
                <a:latin typeface="Times" charset="0"/>
                <a:ea typeface="ＭＳ Ｐゴシック" charset="-128"/>
              </a:rPr>
              <a:t>Notwithstanding these issues, I would expect Disney to have more debt than other entertainment companies because it is larger and more diverse than its competitors. I would also expect to see significant debt on both Tata</a:t>
            </a:r>
            <a:r>
              <a:rPr lang="ja-JP" altLang="en-US">
                <a:latin typeface="Times" charset="0"/>
                <a:ea typeface="ＭＳ Ｐゴシック" charset="-128"/>
              </a:rPr>
              <a:t>’</a:t>
            </a:r>
            <a:r>
              <a:rPr lang="en-US" altLang="ja-JP">
                <a:latin typeface="Times" charset="0"/>
                <a:ea typeface="ＭＳ Ｐゴシック" charset="-128"/>
              </a:rPr>
              <a:t>s and Vale</a:t>
            </a:r>
            <a:r>
              <a:rPr lang="ja-JP" altLang="en-US">
                <a:latin typeface="Times" charset="0"/>
                <a:ea typeface="ＭＳ Ｐゴシック" charset="-128"/>
              </a:rPr>
              <a:t>’</a:t>
            </a:r>
            <a:r>
              <a:rPr lang="en-US" altLang="ja-JP">
                <a:latin typeface="Times" charset="0"/>
                <a:ea typeface="ＭＳ Ｐゴシック" charset="-128"/>
              </a:rPr>
              <a:t>s balance sheets, given the tax benefits.</a:t>
            </a:r>
            <a:endParaRPr lang="en-US" altLang="en-US">
              <a:latin typeface="Times" charset="0"/>
              <a:ea typeface="ＭＳ Ｐゴシック" charset="-128"/>
            </a:endParaRPr>
          </a:p>
        </p:txBody>
      </p:sp>
    </p:spTree>
    <p:extLst>
      <p:ext uri="{BB962C8B-B14F-4D97-AF65-F5344CB8AC3E}">
        <p14:creationId xmlns:p14="http://schemas.microsoft.com/office/powerpoint/2010/main" val="50000958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6758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is just a qualitative analysis. It will not give you a specific optimal debt ratio but provides insight into why the firm may be using the financing mix that it is today.</a:t>
            </a:r>
          </a:p>
        </p:txBody>
      </p:sp>
    </p:spTree>
    <p:extLst>
      <p:ext uri="{BB962C8B-B14F-4D97-AF65-F5344CB8AC3E}">
        <p14:creationId xmlns:p14="http://schemas.microsoft.com/office/powerpoint/2010/main" val="55753396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6963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Assume that you super impose these assumptions on the balance sheet on the previous page. The advantages of debt go to zero, as do the disadvantages. Under such a scenario, firms should be indifferent to issuing debt.</a:t>
            </a:r>
          </a:p>
        </p:txBody>
      </p:sp>
    </p:spTree>
    <p:extLst>
      <p:ext uri="{BB962C8B-B14F-4D97-AF65-F5344CB8AC3E}">
        <p14:creationId xmlns:p14="http://schemas.microsoft.com/office/powerpoint/2010/main" val="100216428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7168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With the assumptions on the previous page:</a:t>
            </a:r>
          </a:p>
          <a:p>
            <a:pPr lvl="1"/>
            <a:r>
              <a:rPr lang="en-US" altLang="en-US">
                <a:latin typeface="Times" charset="0"/>
                <a:ea typeface="ＭＳ Ｐゴシック" charset="-128"/>
              </a:rPr>
              <a:t>The cost of capital will remain unchanged as the debt ratio changes</a:t>
            </a:r>
          </a:p>
          <a:p>
            <a:pPr lvl="1"/>
            <a:r>
              <a:rPr lang="en-US" altLang="en-US">
                <a:latin typeface="Times" charset="0"/>
                <a:ea typeface="ＭＳ Ｐゴシック" charset="-128"/>
              </a:rPr>
              <a:t>The value of the firm will not be a function of leverage</a:t>
            </a:r>
          </a:p>
          <a:p>
            <a:pPr lvl="1"/>
            <a:r>
              <a:rPr lang="en-US" altLang="en-US">
                <a:latin typeface="Times" charset="0"/>
                <a:ea typeface="ＭＳ Ｐゴシック" charset="-128"/>
              </a:rPr>
              <a:t>Investment decisions can be made independently of financing decisions</a:t>
            </a:r>
          </a:p>
          <a:p>
            <a:r>
              <a:rPr lang="en-US" altLang="en-US">
                <a:latin typeface="Times" charset="0"/>
                <a:ea typeface="ＭＳ Ｐゴシック" charset="-128"/>
              </a:rPr>
              <a:t>Note that if we allow for tax benefits, and keep the other assumptions, the optimal debt ratio will go to 100%.</a:t>
            </a:r>
          </a:p>
          <a:p>
            <a:endParaRPr lang="en-US" altLang="en-US">
              <a:latin typeface="Times" charset="0"/>
              <a:ea typeface="ＭＳ Ｐゴシック" charset="-128"/>
            </a:endParaRPr>
          </a:p>
        </p:txBody>
      </p:sp>
    </p:spTree>
    <p:extLst>
      <p:ext uri="{BB962C8B-B14F-4D97-AF65-F5344CB8AC3E}">
        <p14:creationId xmlns:p14="http://schemas.microsoft.com/office/powerpoint/2010/main" val="66081053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7373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Firms have fairly strong preferences in terms of where they would like to raise capital. They seem to prefer internal over external sources of capital and new debt over new equity.</a:t>
            </a:r>
          </a:p>
          <a:p>
            <a:r>
              <a:rPr lang="en-US" altLang="en-US">
                <a:latin typeface="Times" charset="0"/>
                <a:ea typeface="ＭＳ Ｐゴシック" charset="-128"/>
              </a:rPr>
              <a:t>Managers make financing decisions, not stockholders. The survey results indicate that what they value will have consequences for what kind of financing gets used. And they seem to value flexibility and control…</a:t>
            </a:r>
          </a:p>
          <a:p>
            <a:r>
              <a:rPr lang="en-US" altLang="en-US" i="1">
                <a:latin typeface="Times" charset="0"/>
                <a:ea typeface="ＭＳ Ｐゴシック" charset="-128"/>
              </a:rPr>
              <a:t>What type of financing gives you the most flexibility and the least need to answer to anyone?</a:t>
            </a:r>
          </a:p>
          <a:p>
            <a:pPr>
              <a:buFontTx/>
              <a:buChar char="-"/>
            </a:pPr>
            <a:r>
              <a:rPr lang="en-US" altLang="en-US">
                <a:latin typeface="Times" charset="0"/>
                <a:ea typeface="ＭＳ Ｐゴシック" charset="-128"/>
              </a:rPr>
              <a:t>Internal financing or External financing (With internal financing, you do not have to file with the SEC or explain to investors what you plan to do with the money… you may, in hindsight, have to come up with a good story to tell your stockholders about why you retained earnings…)</a:t>
            </a:r>
          </a:p>
          <a:p>
            <a:pPr>
              <a:buFontTx/>
              <a:buChar char="-"/>
            </a:pPr>
            <a:r>
              <a:rPr lang="en-US" altLang="en-US">
                <a:latin typeface="Times" charset="0"/>
                <a:ea typeface="ＭＳ Ｐゴシック" charset="-128"/>
              </a:rPr>
              <a:t>New debt or new equity (If you do have to access external financing, it is a closer call. While new debt may come with covenants (which restrict your operating flexibility) and the need to explain your actions to ratings agencies or banks, issuing new equity requires filings with the SEC and the possible loss of control.</a:t>
            </a:r>
          </a:p>
          <a:p>
            <a:endParaRPr lang="en-US" altLang="en-US">
              <a:latin typeface="Times" charset="0"/>
              <a:ea typeface="ＭＳ Ｐゴシック" charset="-128"/>
            </a:endParaRPr>
          </a:p>
          <a:p>
            <a:endParaRPr lang="en-US" altLang="en-US">
              <a:latin typeface="Times" charset="0"/>
              <a:ea typeface="ＭＳ Ｐゴシック" charset="-128"/>
            </a:endParaRPr>
          </a:p>
          <a:p>
            <a:endParaRPr lang="en-US" altLang="en-US">
              <a:latin typeface="Times" charset="0"/>
              <a:ea typeface="ＭＳ Ｐゴシック" charset="-128"/>
            </a:endParaRPr>
          </a:p>
        </p:txBody>
      </p:sp>
    </p:spTree>
    <p:extLst>
      <p:ext uri="{BB962C8B-B14F-4D97-AF65-F5344CB8AC3E}">
        <p14:creationId xmlns:p14="http://schemas.microsoft.com/office/powerpoint/2010/main" val="160479033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7577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Notice that </a:t>
            </a:r>
          </a:p>
          <a:p>
            <a:pPr lvl="1"/>
            <a:r>
              <a:rPr lang="en-US" altLang="en-US">
                <a:latin typeface="Times" charset="0"/>
                <a:ea typeface="ＭＳ Ｐゴシック" charset="-128"/>
              </a:rPr>
              <a:t>internal equity is vastly preferred to external equity.</a:t>
            </a:r>
          </a:p>
          <a:p>
            <a:pPr lvl="1"/>
            <a:r>
              <a:rPr lang="en-US" altLang="en-US">
                <a:latin typeface="Times" charset="0"/>
                <a:ea typeface="ＭＳ Ｐゴシック" charset="-128"/>
              </a:rPr>
              <a:t> straight debt over convertible debt, </a:t>
            </a:r>
          </a:p>
          <a:p>
            <a:pPr lvl="1"/>
            <a:r>
              <a:rPr lang="en-US" altLang="en-US">
                <a:latin typeface="Times" charset="0"/>
                <a:ea typeface="ＭＳ Ｐゴシック" charset="-128"/>
              </a:rPr>
              <a:t> debt over new common stock and</a:t>
            </a:r>
          </a:p>
          <a:p>
            <a:pPr lvl="1"/>
            <a:r>
              <a:rPr lang="en-US" altLang="en-US">
                <a:latin typeface="Times" charset="0"/>
                <a:ea typeface="ＭＳ Ｐゴシック" charset="-128"/>
              </a:rPr>
              <a:t>Any financing over  preferred stock (Is that due to debt having a tax advantage?)</a:t>
            </a:r>
          </a:p>
          <a:p>
            <a:endParaRPr lang="en-US" altLang="en-US">
              <a:latin typeface="Times" charset="0"/>
              <a:ea typeface="ＭＳ Ｐゴシック" charset="-128"/>
            </a:endParaRPr>
          </a:p>
        </p:txBody>
      </p:sp>
    </p:spTree>
    <p:extLst>
      <p:ext uri="{BB962C8B-B14F-4D97-AF65-F5344CB8AC3E}">
        <p14:creationId xmlns:p14="http://schemas.microsoft.com/office/powerpoint/2010/main" val="146405447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Slide Image Placeholder 1"/>
          <p:cNvSpPr>
            <a:spLocks noGrp="1" noRot="1" noChangeAspect="1" noTextEdit="1"/>
          </p:cNvSpPr>
          <p:nvPr>
            <p:ph type="sldImg"/>
          </p:nvPr>
        </p:nvSpPr>
        <p:spPr>
          <a:xfrm>
            <a:off x="1150938" y="692150"/>
            <a:ext cx="4556125" cy="3416300"/>
          </a:xfrm>
          <a:ln/>
        </p:spPr>
      </p:sp>
      <p:sp>
        <p:nvSpPr>
          <p:cNvPr id="7782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At US companies, internal financing has comprised the bulk of financing over much of history. When raising external funds from markets, firms are far more likely to use debt than equity….</a:t>
            </a:r>
          </a:p>
        </p:txBody>
      </p:sp>
    </p:spTree>
    <p:extLst>
      <p:ext uri="{BB962C8B-B14F-4D97-AF65-F5344CB8AC3E}">
        <p14:creationId xmlns:p14="http://schemas.microsoft.com/office/powerpoint/2010/main" val="49600122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7987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I would expect the firm to be in much more financial trouble than the average firm. Why else would it use convertible preferred stock when it could have used an alternate source of financing?</a:t>
            </a:r>
          </a:p>
          <a:p>
            <a:r>
              <a:rPr lang="en-US" altLang="en-US">
                <a:latin typeface="Times" charset="0"/>
                <a:ea typeface="ＭＳ Ｐゴシック" charset="-128"/>
              </a:rPr>
              <a:t>The stock price response to the issue of securities seems to mirror this financing hierarchy, with new bond issues eliciting more positive stock price responses than new stock issues.</a:t>
            </a:r>
          </a:p>
        </p:txBody>
      </p:sp>
    </p:spTree>
    <p:extLst>
      <p:ext uri="{BB962C8B-B14F-4D97-AF65-F5344CB8AC3E}">
        <p14:creationId xmlns:p14="http://schemas.microsoft.com/office/powerpoint/2010/main" val="190858818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1" name="Slide Image Placeholder 1"/>
          <p:cNvSpPr>
            <a:spLocks noGrp="1" noRot="1" noChangeAspect="1" noTextEdit="1"/>
          </p:cNvSpPr>
          <p:nvPr>
            <p:ph type="sldImg"/>
          </p:nvPr>
        </p:nvSpPr>
        <p:spPr>
          <a:xfrm>
            <a:off x="1150938" y="692150"/>
            <a:ext cx="4556125" cy="3416300"/>
          </a:xfrm>
          <a:ln/>
        </p:spPr>
      </p:sp>
      <p:sp>
        <p:nvSpPr>
          <p:cNvPr id="8192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While we can talk about the trade off between debt and equity in qualitative terms, ultimately we have to get down to the details. In this section, we will look at approaches that can be used to estimate the right debt ratio for a firm.</a:t>
            </a:r>
          </a:p>
        </p:txBody>
      </p:sp>
    </p:spTree>
    <p:extLst>
      <p:ext uri="{BB962C8B-B14F-4D97-AF65-F5344CB8AC3E}">
        <p14:creationId xmlns:p14="http://schemas.microsoft.com/office/powerpoint/2010/main" val="67833963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Slide Image Placeholder 1"/>
          <p:cNvSpPr>
            <a:spLocks noGrp="1" noRot="1" noChangeAspect="1" noTextEdit="1"/>
          </p:cNvSpPr>
          <p:nvPr>
            <p:ph type="sldImg"/>
          </p:nvPr>
        </p:nvSpPr>
        <p:spPr>
          <a:xfrm>
            <a:off x="1150938" y="692150"/>
            <a:ext cx="4556125" cy="3416300"/>
          </a:xfrm>
          <a:ln/>
        </p:spPr>
      </p:sp>
      <p:sp>
        <p:nvSpPr>
          <p:cNvPr id="8397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Is there an optimal mix? And can we find it for a given firm? Time to get down to pragmatic questions.</a:t>
            </a:r>
          </a:p>
        </p:txBody>
      </p:sp>
    </p:spTree>
    <p:extLst>
      <p:ext uri="{BB962C8B-B14F-4D97-AF65-F5344CB8AC3E}">
        <p14:creationId xmlns:p14="http://schemas.microsoft.com/office/powerpoint/2010/main" val="201104716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7" name="Rectangle 2"/>
          <p:cNvSpPr>
            <a:spLocks noGrp="1" noRot="1" noChangeAspect="1" noChangeArrowheads="1" noTextEdit="1"/>
          </p:cNvSpPr>
          <p:nvPr>
            <p:ph type="sldImg"/>
          </p:nvPr>
        </p:nvSpPr>
        <p:spPr>
          <a:xfrm>
            <a:off x="1150938" y="692150"/>
            <a:ext cx="4556125" cy="3416300"/>
          </a:xfrm>
          <a:ln/>
        </p:spPr>
      </p:sp>
      <p:sp>
        <p:nvSpPr>
          <p:cNvPr id="8601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We will look at all five approaches, though they may yield different results. </a:t>
            </a:r>
          </a:p>
        </p:txBody>
      </p:sp>
    </p:spTree>
    <p:extLst>
      <p:ext uri="{BB962C8B-B14F-4D97-AF65-F5344CB8AC3E}">
        <p14:creationId xmlns:p14="http://schemas.microsoft.com/office/powerpoint/2010/main" val="42464925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5"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8806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is the conventional valuation model for a firm.</a:t>
            </a:r>
          </a:p>
          <a:p>
            <a:endParaRPr lang="en-US" altLang="en-US">
              <a:latin typeface="Times" charset="0"/>
              <a:ea typeface="ＭＳ Ｐゴシック" charset="-128"/>
            </a:endParaRPr>
          </a:p>
          <a:p>
            <a:r>
              <a:rPr lang="en-US" altLang="en-US">
                <a:latin typeface="Times" charset="0"/>
                <a:ea typeface="ＭＳ Ｐゴシック" charset="-128"/>
              </a:rPr>
              <a:t>If the cash flows are the same, and the discount rate is lowered, the present value has to go up. (The key is that cash flows have to remain the same. If this is not true, then minimizing cost of capital may not maximize firm value)</a:t>
            </a:r>
          </a:p>
          <a:p>
            <a:endParaRPr lang="en-US" altLang="en-US">
              <a:latin typeface="Times" charset="0"/>
              <a:ea typeface="ＭＳ Ｐゴシック" charset="-128"/>
            </a:endParaRPr>
          </a:p>
        </p:txBody>
      </p:sp>
    </p:spTree>
    <p:extLst>
      <p:ext uri="{BB962C8B-B14F-4D97-AF65-F5344CB8AC3E}">
        <p14:creationId xmlns:p14="http://schemas.microsoft.com/office/powerpoint/2010/main" val="208682410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3"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90114" name="Rectangle 3"/>
          <p:cNvSpPr>
            <a:spLocks noGrp="1" noChangeArrowheads="1"/>
          </p:cNvSpPr>
          <p:nvPr>
            <p:ph type="body" idx="1"/>
          </p:nvPr>
        </p:nvSpPr>
        <p:spPr>
          <a:solidFill>
            <a:srgbClr val="FFFFFF"/>
          </a:solidFill>
          <a:ln>
            <a:solidFill>
              <a:srgbClr val="000000"/>
            </a:solidFill>
          </a:ln>
        </p:spPr>
        <p:txBody>
          <a:bodyPr/>
          <a:lstStyle/>
          <a:p>
            <a:r>
              <a:rPr lang="en-US" altLang="en-US" dirty="0" smtClean="0">
                <a:latin typeface="Times" charset="0"/>
                <a:ea typeface="ＭＳ Ｐゴシック" charset="-128"/>
              </a:rPr>
              <a:t>The key to understanding</a:t>
            </a:r>
            <a:r>
              <a:rPr lang="en-US" altLang="en-US" baseline="0" dirty="0" smtClean="0">
                <a:latin typeface="Times" charset="0"/>
                <a:ea typeface="ＭＳ Ｐゴシック" charset="-128"/>
              </a:rPr>
              <a:t> how debt affects the cost of capital is the recognition that everything (the cost of equity, the cost of debt and even the tax benefits from debt) can change when the debt ratio changes. That is why as you borrow more money, your cost of capital can go up, down or remain unchanged.</a:t>
            </a:r>
            <a:endParaRPr lang="en-US" altLang="en-US" dirty="0">
              <a:latin typeface="Times" charset="0"/>
              <a:ea typeface="ＭＳ Ｐゴシック" charset="-128"/>
            </a:endParaRPr>
          </a:p>
        </p:txBody>
      </p:sp>
    </p:spTree>
    <p:extLst>
      <p:ext uri="{BB962C8B-B14F-4D97-AF65-F5344CB8AC3E}">
        <p14:creationId xmlns:p14="http://schemas.microsoft.com/office/powerpoint/2010/main" val="161591042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9216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No. Dividend yields are only a portion of what you have to deliver to equity investors to keep them satisfied (To which, the Asian manager might well respond: What if they are not satisfied? What can the do to me? The more power stockholders have over managers, the more likely it is that they will subscribe to viewing cost of equity as including dividend yield and price appreciation)</a:t>
            </a:r>
          </a:p>
          <a:p>
            <a:r>
              <a:rPr lang="en-US" altLang="en-US">
                <a:latin typeface="Times" charset="0"/>
                <a:ea typeface="ＭＳ Ｐゴシック" charset="-128"/>
              </a:rPr>
              <a:t>Equity can never be cheaper than debt for any firm at any stage in its life cycle, since equity investors always stand behind debt holders in line when it comes to claims on cash flows (each year) and on assets (on liquidation). I know.. I know.. There is one exception. If you have a company with a negative or very low beta, its cost of equity may be so low that it is lower than the default-risk adjusted cost of debt. Such a company should never borrow money in the first place, making the exception moot.</a:t>
            </a:r>
          </a:p>
        </p:txBody>
      </p:sp>
    </p:spTree>
    <p:extLst>
      <p:ext uri="{BB962C8B-B14F-4D97-AF65-F5344CB8AC3E}">
        <p14:creationId xmlns:p14="http://schemas.microsoft.com/office/powerpoint/2010/main" val="78625649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09"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9421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is a simple example, where both the costs of debt and equity are given. The firm has cash flows, before debt and after taxes and reinvestment, of $200 million and is in stable growth (growing 3% a year). Note that both increase as the debt ratio goes up, but the cost of capital becomes lower at least initially as you take on more debt ( because you are substituting in cheaper debt for more expensive equity)</a:t>
            </a:r>
          </a:p>
          <a:p>
            <a:r>
              <a:rPr lang="en-US" altLang="en-US">
                <a:latin typeface="Times" charset="0"/>
                <a:ea typeface="ＭＳ Ｐゴシック" charset="-128"/>
              </a:rPr>
              <a:t>At 40%, the cost of capital is minimized. It is the optimal debt ratio.</a:t>
            </a:r>
          </a:p>
          <a:p>
            <a:r>
              <a:rPr lang="en-US" altLang="en-US">
                <a:latin typeface="Times" charset="0"/>
                <a:ea typeface="ＭＳ Ｐゴシック" charset="-128"/>
              </a:rPr>
              <a:t>To get firm value, we used the same cash flow ($200 million) and same growth rate and changed the cost of capital.</a:t>
            </a:r>
          </a:p>
        </p:txBody>
      </p:sp>
    </p:spTree>
    <p:extLst>
      <p:ext uri="{BB962C8B-B14F-4D97-AF65-F5344CB8AC3E}">
        <p14:creationId xmlns:p14="http://schemas.microsoft.com/office/powerpoint/2010/main" val="114609870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7" name="Rectangle 2"/>
          <p:cNvSpPr>
            <a:spLocks noGrp="1" noRot="1" noChangeAspect="1" noChangeArrowheads="1" noTextEdit="1"/>
          </p:cNvSpPr>
          <p:nvPr>
            <p:ph type="sldImg"/>
          </p:nvPr>
        </p:nvSpPr>
        <p:spPr>
          <a:xfrm>
            <a:off x="1150938" y="692150"/>
            <a:ext cx="4556125" cy="3416300"/>
          </a:xfrm>
          <a:ln/>
        </p:spPr>
      </p:sp>
      <p:sp>
        <p:nvSpPr>
          <p:cNvPr id="9625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Really adds nothing to the previous page.. But it is in every text book… the famous U-shaped cost of capital graph..</a:t>
            </a:r>
          </a:p>
          <a:p>
            <a:r>
              <a:rPr lang="en-US" altLang="en-US">
                <a:latin typeface="Times" charset="0"/>
                <a:ea typeface="ＭＳ Ｐゴシック" charset="-128"/>
              </a:rPr>
              <a:t>If you had this graph available to you, the optimal capital structure would be obvious. In most firms, all we know at the time we begin the analysis is one point on the graph - the current cost of capital. Our challenge is fleshing out the rest of the graph.</a:t>
            </a:r>
          </a:p>
        </p:txBody>
      </p:sp>
    </p:spTree>
    <p:extLst>
      <p:ext uri="{BB962C8B-B14F-4D97-AF65-F5344CB8AC3E}">
        <p14:creationId xmlns:p14="http://schemas.microsoft.com/office/powerpoint/2010/main" val="170005457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5"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9830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one point we do know for Disney…</a:t>
            </a:r>
          </a:p>
          <a:p>
            <a:endParaRPr lang="en-US" altLang="en-US">
              <a:latin typeface="Times" charset="0"/>
              <a:ea typeface="ＭＳ Ｐゴシック" charset="-128"/>
            </a:endParaRPr>
          </a:p>
          <a:p>
            <a:r>
              <a:rPr lang="en-US" altLang="en-US">
                <a:latin typeface="Times" charset="0"/>
                <a:ea typeface="ＭＳ Ｐゴシック" charset="-128"/>
              </a:rPr>
              <a:t>This reproduces the current cost of capital computation for Disney, using market value weights for both debt and equity, the cost of equity (based upon the bottom-up beta) and the cost of debt (based upon the bond rating)</a:t>
            </a:r>
          </a:p>
          <a:p>
            <a:r>
              <a:rPr lang="en-US" altLang="en-US">
                <a:latin typeface="Times" charset="0"/>
                <a:ea typeface="ＭＳ Ｐゴシック" charset="-128"/>
              </a:rPr>
              <a:t>The market value of debt is estimated by estimating the present value of total interest payments and face value at the current cost of debt.</a:t>
            </a:r>
          </a:p>
          <a:p>
            <a:r>
              <a:rPr lang="en-US" altLang="en-US">
                <a:latin typeface="Times" charset="0"/>
                <a:ea typeface="ＭＳ Ｐゴシック" charset="-128"/>
              </a:rPr>
              <a:t>One way to frame the capital structure question: Is there a mix of debt and equity at which Disney</a:t>
            </a:r>
            <a:r>
              <a:rPr lang="ja-JP" altLang="en-US">
                <a:latin typeface="Times" charset="0"/>
                <a:ea typeface="ＭＳ Ｐゴシック" charset="-128"/>
              </a:rPr>
              <a:t>’</a:t>
            </a:r>
            <a:r>
              <a:rPr lang="en-US" altLang="ja-JP">
                <a:latin typeface="Times" charset="0"/>
                <a:ea typeface="ＭＳ Ｐゴシック" charset="-128"/>
              </a:rPr>
              <a:t>s cost of capital will be lower than 7.81%?</a:t>
            </a:r>
            <a:endParaRPr lang="en-US" altLang="en-US">
              <a:latin typeface="Times" charset="0"/>
              <a:ea typeface="ＭＳ Ｐゴシック" charset="-128"/>
            </a:endParaRPr>
          </a:p>
        </p:txBody>
      </p:sp>
    </p:spTree>
    <p:extLst>
      <p:ext uri="{BB962C8B-B14F-4D97-AF65-F5344CB8AC3E}">
        <p14:creationId xmlns:p14="http://schemas.microsoft.com/office/powerpoint/2010/main" val="54725146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10035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basic inputs for computing cost of capital are cost of equity and cost of debt. This summarizes the basic approach we will use to estimate each.</a:t>
            </a:r>
          </a:p>
        </p:txBody>
      </p:sp>
    </p:spTree>
    <p:extLst>
      <p:ext uri="{BB962C8B-B14F-4D97-AF65-F5344CB8AC3E}">
        <p14:creationId xmlns:p14="http://schemas.microsoft.com/office/powerpoint/2010/main" val="213034538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1" name="Slide Image Placeholder 1"/>
          <p:cNvSpPr>
            <a:spLocks noGrp="1" noRot="1" noChangeAspect="1" noTextEdit="1"/>
          </p:cNvSpPr>
          <p:nvPr>
            <p:ph type="sldImg"/>
          </p:nvPr>
        </p:nvSpPr>
        <p:spPr>
          <a:xfrm>
            <a:off x="1150938" y="692150"/>
            <a:ext cx="4556125" cy="3416300"/>
          </a:xfrm>
          <a:ln/>
        </p:spPr>
      </p:sp>
      <p:sp>
        <p:nvSpPr>
          <p:cNvPr id="10240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Since we will be changing the debt ratio, we need to estimate the beta of Disney</a:t>
            </a:r>
            <a:r>
              <a:rPr lang="ja-JP" altLang="en-US">
                <a:latin typeface="Times" charset="0"/>
                <a:ea typeface="ＭＳ Ｐゴシック" charset="-128"/>
              </a:rPr>
              <a:t>’</a:t>
            </a:r>
            <a:r>
              <a:rPr lang="en-US" altLang="ja-JP">
                <a:latin typeface="Times" charset="0"/>
                <a:ea typeface="ＭＳ Ｐゴシック" charset="-128"/>
              </a:rPr>
              <a:t>s businesses… We can then use this unlevered beta to get to the beta at every debt ratio.</a:t>
            </a:r>
            <a:endParaRPr lang="en-US" altLang="en-US">
              <a:latin typeface="Times" charset="0"/>
              <a:ea typeface="ＭＳ Ｐゴシック" charset="-128"/>
            </a:endParaRPr>
          </a:p>
        </p:txBody>
      </p:sp>
    </p:spTree>
    <p:extLst>
      <p:ext uri="{BB962C8B-B14F-4D97-AF65-F5344CB8AC3E}">
        <p14:creationId xmlns:p14="http://schemas.microsoft.com/office/powerpoint/2010/main" val="186743887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49" name="Slide Image Placeholder 1"/>
          <p:cNvSpPr>
            <a:spLocks noGrp="1" noRot="1" noChangeAspect="1" noTextEdit="1"/>
          </p:cNvSpPr>
          <p:nvPr>
            <p:ph type="sldImg"/>
          </p:nvPr>
        </p:nvSpPr>
        <p:spPr>
          <a:xfrm>
            <a:off x="1150938" y="692150"/>
            <a:ext cx="4556125" cy="3416300"/>
          </a:xfrm>
          <a:ln/>
        </p:spPr>
      </p:sp>
      <p:sp>
        <p:nvSpPr>
          <p:cNvPr id="10445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This is a key step, Since you are determining your firm</a:t>
            </a:r>
            <a:r>
              <a:rPr lang="ja-JP" altLang="en-US">
                <a:latin typeface="Times" charset="0"/>
                <a:ea typeface="ＭＳ Ｐゴシック" charset="-128"/>
              </a:rPr>
              <a:t>’</a:t>
            </a:r>
            <a:r>
              <a:rPr lang="en-US" altLang="ja-JP">
                <a:latin typeface="Times" charset="0"/>
                <a:ea typeface="ＭＳ Ｐゴシック" charset="-128"/>
              </a:rPr>
              <a:t>s capacity to borrow long term, this is the stage at which you can modify these numbers to reflect the firm</a:t>
            </a:r>
            <a:r>
              <a:rPr lang="ja-JP" altLang="en-US">
                <a:latin typeface="Times" charset="0"/>
                <a:ea typeface="ＭＳ Ｐゴシック" charset="-128"/>
              </a:rPr>
              <a:t>’</a:t>
            </a:r>
            <a:r>
              <a:rPr lang="en-US" altLang="ja-JP">
                <a:latin typeface="Times" charset="0"/>
                <a:ea typeface="ＭＳ Ｐゴシック" charset="-128"/>
              </a:rPr>
              <a:t>s long term earning capacity rather than the vagaries of a single year of operations. With commodity companies, you may choose to use an average income across a commodity price cycle.</a:t>
            </a:r>
          </a:p>
          <a:p>
            <a:endParaRPr lang="en-US" altLang="en-US">
              <a:latin typeface="Times" charset="0"/>
              <a:ea typeface="ＭＳ Ｐゴシック" charset="-128"/>
            </a:endParaRPr>
          </a:p>
          <a:p>
            <a:r>
              <a:rPr lang="en-US" altLang="en-US">
                <a:latin typeface="Times" charset="0"/>
                <a:ea typeface="ＭＳ Ｐゴシック" charset="-128"/>
              </a:rPr>
              <a:t>These numbers also reflect our efforts to bring leases into the financial expense column and to treat lease commitments as debt.</a:t>
            </a:r>
          </a:p>
        </p:txBody>
      </p:sp>
    </p:spTree>
    <p:extLst>
      <p:ext uri="{BB962C8B-B14F-4D97-AF65-F5344CB8AC3E}">
        <p14:creationId xmlns:p14="http://schemas.microsoft.com/office/powerpoint/2010/main" val="57168802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7" name="Slide Image Placeholder 1"/>
          <p:cNvSpPr>
            <a:spLocks noGrp="1" noRot="1" noChangeAspect="1" noTextEdit="1"/>
          </p:cNvSpPr>
          <p:nvPr>
            <p:ph type="sldImg"/>
          </p:nvPr>
        </p:nvSpPr>
        <p:spPr>
          <a:xfrm>
            <a:off x="1150938" y="692150"/>
            <a:ext cx="4556125" cy="3416300"/>
          </a:xfrm>
          <a:ln/>
        </p:spPr>
      </p:sp>
      <p:sp>
        <p:nvSpPr>
          <p:cNvPr id="10649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This reproduces the levered beta, using the formula developed during the risk and return section. The unlevered beta of 1.0674 is the bottom-up unlevered beta.</a:t>
            </a:r>
          </a:p>
          <a:p>
            <a:r>
              <a:rPr lang="en-US" altLang="en-US">
                <a:latin typeface="Times" charset="0"/>
                <a:ea typeface="ＭＳ Ｐゴシック" charset="-128"/>
              </a:rPr>
              <a:t>Beta</a:t>
            </a:r>
            <a:r>
              <a:rPr lang="en-US" altLang="en-US" baseline="-25000">
                <a:latin typeface="Times" charset="0"/>
                <a:ea typeface="ＭＳ Ｐゴシック" charset="-128"/>
              </a:rPr>
              <a:t>Levered </a:t>
            </a:r>
            <a:r>
              <a:rPr lang="en-US" altLang="en-US">
                <a:latin typeface="Times" charset="0"/>
                <a:ea typeface="ＭＳ Ｐゴシック" charset="-128"/>
              </a:rPr>
              <a:t> = Unlevered Beta (1 + (1-t) (Debt/Equity Ratio)) In calculating the levered beta in this table, we assumed that all market risk is borne by the equity investors; this may be unrealistic especially at higher levels of debt. We will also consider an alternative estimate of levered betas that apportions some of the market risk to the debt:</a:t>
            </a:r>
          </a:p>
          <a:p>
            <a:pPr algn="ctr"/>
            <a:r>
              <a:rPr lang="en-US" altLang="en-US">
                <a:latin typeface="Symbol" charset="2"/>
                <a:ea typeface="ＭＳ Ｐゴシック" charset="-128"/>
                <a:sym typeface="Symbol" charset="2"/>
              </a:rPr>
              <a:t></a:t>
            </a:r>
            <a:r>
              <a:rPr lang="en-US" altLang="en-US" baseline="-25000">
                <a:latin typeface="Times" charset="0"/>
                <a:ea typeface="ＭＳ Ｐゴシック" charset="-128"/>
              </a:rPr>
              <a:t>levered </a:t>
            </a:r>
            <a:r>
              <a:rPr lang="en-US" altLang="en-US">
                <a:latin typeface="Times" charset="0"/>
                <a:ea typeface="ＭＳ Ｐゴシック" charset="-128"/>
              </a:rPr>
              <a:t>= </a:t>
            </a:r>
            <a:r>
              <a:rPr lang="en-US" altLang="en-US">
                <a:latin typeface="Symbol" charset="2"/>
                <a:ea typeface="ＭＳ Ｐゴシック" charset="-128"/>
                <a:sym typeface="Symbol" charset="2"/>
              </a:rPr>
              <a:t></a:t>
            </a:r>
            <a:r>
              <a:rPr lang="en-US" altLang="en-US" baseline="-25000">
                <a:latin typeface="Times" charset="0"/>
                <a:ea typeface="ＭＳ Ｐゴシック" charset="-128"/>
              </a:rPr>
              <a:t>u</a:t>
            </a:r>
            <a:r>
              <a:rPr lang="en-US" altLang="en-US">
                <a:latin typeface="Times" charset="0"/>
                <a:ea typeface="ＭＳ Ｐゴシック" charset="-128"/>
              </a:rPr>
              <a:t> [1+(1-t)D/E] - </a:t>
            </a:r>
            <a:r>
              <a:rPr lang="en-US" altLang="en-US">
                <a:latin typeface="Symbol" charset="2"/>
                <a:ea typeface="ＭＳ Ｐゴシック" charset="-128"/>
                <a:sym typeface="Symbol" charset="2"/>
              </a:rPr>
              <a:t></a:t>
            </a:r>
            <a:r>
              <a:rPr lang="en-US" altLang="en-US" baseline="-25000">
                <a:latin typeface="Times" charset="0"/>
                <a:ea typeface="ＭＳ Ｐゴシック" charset="-128"/>
              </a:rPr>
              <a:t>debt</a:t>
            </a:r>
            <a:r>
              <a:rPr lang="en-US" altLang="en-US">
                <a:latin typeface="Times" charset="0"/>
                <a:ea typeface="ＭＳ Ｐゴシック" charset="-128"/>
              </a:rPr>
              <a:t>  (1-t) D/E</a:t>
            </a:r>
          </a:p>
          <a:p>
            <a:pPr algn="just"/>
            <a:r>
              <a:rPr lang="en-US" altLang="en-US">
                <a:latin typeface="Times" charset="0"/>
                <a:ea typeface="ＭＳ Ｐゴシック" charset="-128"/>
              </a:rPr>
              <a:t>The beta of debt is based upon the rating of the bond and is estimated by regressing past returns on bonds in each rating class against returns on a market index. The levered betas estimated using this approach will generally be lower than those estimated with the conventional model</a:t>
            </a:r>
          </a:p>
          <a:p>
            <a:endParaRPr lang="en-US" altLang="en-US">
              <a:latin typeface="Times" charset="0"/>
              <a:ea typeface="ＭＳ Ｐゴシック" charset="-128"/>
            </a:endParaRPr>
          </a:p>
        </p:txBody>
      </p:sp>
    </p:spTree>
    <p:extLst>
      <p:ext uri="{BB962C8B-B14F-4D97-AF65-F5344CB8AC3E}">
        <p14:creationId xmlns:p14="http://schemas.microsoft.com/office/powerpoint/2010/main" val="51883311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10854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is a manual computation of the cost of debt. Note the circularity in the argument, since the interest expense is needed to compute the rating, and the rating is needed to compute the cost of debt.</a:t>
            </a:r>
          </a:p>
          <a:p>
            <a:r>
              <a:rPr lang="en-US" altLang="en-US">
                <a:latin typeface="Times" charset="0"/>
                <a:ea typeface="ＭＳ Ｐゴシック" charset="-128"/>
              </a:rPr>
              <a:t>To get around the circularity, I start the 10% debt ratio calculation assuming that my cost of debt is the same as it was at 0% (which is 4.75%) and that my starting firm value (market  value of equity + debt) remains my firm value. While neither assumption is realistic, we can revisit these numbers in subsequent iterations, if necessary.</a:t>
            </a:r>
          </a:p>
          <a:p>
            <a:r>
              <a:rPr lang="en-US" altLang="en-US">
                <a:latin typeface="Times" charset="0"/>
                <a:ea typeface="ＭＳ Ｐゴシック" charset="-128"/>
              </a:rPr>
              <a:t>We assume that whatever is borrowed is used to buy back equity, and that the operating assets of the firm remain unchanged (EBITDA and EBIT don</a:t>
            </a:r>
            <a:r>
              <a:rPr lang="ja-JP" altLang="en-US">
                <a:latin typeface="Times" charset="0"/>
                <a:ea typeface="ＭＳ Ｐゴシック" charset="-128"/>
              </a:rPr>
              <a:t>’</a:t>
            </a:r>
            <a:r>
              <a:rPr lang="en-US" altLang="ja-JP">
                <a:latin typeface="Times" charset="0"/>
                <a:ea typeface="ＭＳ Ｐゴシック" charset="-128"/>
              </a:rPr>
              <a:t>t change…). This allows us to isolate the effect of the recapitalization.</a:t>
            </a:r>
            <a:endParaRPr lang="en-US" altLang="en-US">
              <a:latin typeface="Times" charset="0"/>
              <a:ea typeface="ＭＳ Ｐゴシック" charset="-128"/>
            </a:endParaRPr>
          </a:p>
        </p:txBody>
      </p:sp>
    </p:spTree>
    <p:extLst>
      <p:ext uri="{BB962C8B-B14F-4D97-AF65-F5344CB8AC3E}">
        <p14:creationId xmlns:p14="http://schemas.microsoft.com/office/powerpoint/2010/main" val="124448975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3"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110594" name="Rectangle 3"/>
          <p:cNvSpPr>
            <a:spLocks noGrp="1" noChangeArrowheads="1"/>
          </p:cNvSpPr>
          <p:nvPr>
            <p:ph type="body" idx="1"/>
          </p:nvPr>
        </p:nvSpPr>
        <p:spPr>
          <a:solidFill>
            <a:srgbClr val="FFFFFF"/>
          </a:solidFill>
          <a:ln>
            <a:solidFill>
              <a:srgbClr val="000000"/>
            </a:solidFill>
          </a:ln>
        </p:spPr>
        <p:txBody>
          <a:bodyPr/>
          <a:lstStyle/>
          <a:p>
            <a:pPr marL="228600" indent="-228600"/>
            <a:r>
              <a:rPr lang="en-US" altLang="en-US">
                <a:latin typeface="Times" charset="0"/>
                <a:ea typeface="ＭＳ Ｐゴシック" charset="-128"/>
              </a:rPr>
              <a:t>These are interest coverage ratio/ratings classes for large manufacturing firms (Market cap &gt; $ 5 billion) and the default spreads at the time of the analysis. This is the default spread over and above the long term (10 year) treasury bond rate at the time of this analysis. </a:t>
            </a:r>
          </a:p>
          <a:p>
            <a:pPr marL="228600" indent="-228600"/>
            <a:r>
              <a:rPr lang="en-US" altLang="en-US">
                <a:latin typeface="Times" charset="0"/>
                <a:ea typeface="ＭＳ Ｐゴシック" charset="-128"/>
              </a:rPr>
              <a:t>These default spreads can be obtained in one of two ways:</a:t>
            </a:r>
          </a:p>
          <a:p>
            <a:pPr marL="228600" indent="-228600">
              <a:buFontTx/>
              <a:buAutoNum type="alphaLcPeriod"/>
            </a:pPr>
            <a:r>
              <a:rPr lang="en-US" altLang="en-US">
                <a:latin typeface="Times" charset="0"/>
                <a:ea typeface="ＭＳ Ｐゴシック" charset="-128"/>
              </a:rPr>
              <a:t>Getting a sampling of liquid bonds within each ratings class and averaging out their yields to maturity.</a:t>
            </a:r>
          </a:p>
          <a:p>
            <a:pPr marL="228600" indent="-228600">
              <a:buFontTx/>
              <a:buAutoNum type="alphaLcPeriod"/>
            </a:pPr>
            <a:r>
              <a:rPr lang="en-US" altLang="en-US">
                <a:latin typeface="Times" charset="0"/>
                <a:ea typeface="ＭＳ Ｐゴシック" charset="-128"/>
              </a:rPr>
              <a:t>Finding a source that provides default spreads by ratings class (bondsonline.com used to provide these for free but now requires a fee)</a:t>
            </a:r>
          </a:p>
          <a:p>
            <a:pPr marL="228600" indent="-228600"/>
            <a:r>
              <a:rPr lang="en-US" altLang="en-US">
                <a:latin typeface="Times" charset="0"/>
                <a:ea typeface="ＭＳ Ｐゴシック" charset="-128"/>
              </a:rPr>
              <a:t>The interest coverage ratio needs to be much higher for smaller firms to get similar ratings. (See ratings.xls spreadsheet)</a:t>
            </a:r>
          </a:p>
          <a:p>
            <a:pPr marL="228600" indent="-228600"/>
            <a:r>
              <a:rPr lang="en-US" altLang="en-US">
                <a:latin typeface="Times" charset="0"/>
                <a:ea typeface="ＭＳ Ｐゴシック" charset="-128"/>
              </a:rPr>
              <a:t>Special cases:</a:t>
            </a:r>
          </a:p>
          <a:p>
            <a:pPr marL="228600" indent="-228600">
              <a:buFontTx/>
              <a:buAutoNum type="arabicPeriod"/>
            </a:pPr>
            <a:r>
              <a:rPr lang="en-US" altLang="en-US">
                <a:latin typeface="Times" charset="0"/>
                <a:ea typeface="ＭＳ Ｐゴシック" charset="-128"/>
              </a:rPr>
              <a:t>If you have no interest expenses, your interest coverage ratio will be infinite: AAA rating (does not matter anyway, since you probably have no debt)</a:t>
            </a:r>
          </a:p>
          <a:p>
            <a:pPr marL="228600" indent="-228600">
              <a:buFontTx/>
              <a:buAutoNum type="arabicPeriod"/>
            </a:pPr>
            <a:r>
              <a:rPr lang="en-US" altLang="en-US">
                <a:latin typeface="Times" charset="0"/>
                <a:ea typeface="ＭＳ Ｐゴシック" charset="-128"/>
              </a:rPr>
              <a:t>2. If you have negative operating income, interest coverage ratio is negative: D rating. You may want to modify by using average operating income over last few years.</a:t>
            </a:r>
          </a:p>
          <a:p>
            <a:pPr marL="228600" indent="-228600"/>
            <a:endParaRPr lang="en-US" altLang="en-US">
              <a:latin typeface="Times" charset="0"/>
              <a:ea typeface="ＭＳ Ｐゴシック" charset="-128"/>
            </a:endParaRPr>
          </a:p>
        </p:txBody>
      </p:sp>
    </p:spTree>
    <p:extLst>
      <p:ext uri="{BB962C8B-B14F-4D97-AF65-F5344CB8AC3E}">
        <p14:creationId xmlns:p14="http://schemas.microsoft.com/office/powerpoint/2010/main" val="179610776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1"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11264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You have to start by assuming the AAA rate but you will end up with a rating that is different (AA)</a:t>
            </a:r>
          </a:p>
          <a:p>
            <a:r>
              <a:rPr lang="en-US" altLang="en-US">
                <a:latin typeface="Times" charset="0"/>
                <a:ea typeface="ＭＳ Ｐゴシック" charset="-128"/>
              </a:rPr>
              <a:t>You can redo the analysis using the AA rate and you can stop because you end up with the same rating at the end. (Sometimes you will need a third iteration).</a:t>
            </a:r>
          </a:p>
          <a:p>
            <a:r>
              <a:rPr lang="en-US" altLang="en-US" i="1">
                <a:latin typeface="Times" charset="0"/>
                <a:ea typeface="ＭＳ Ｐゴシック" charset="-128"/>
              </a:rPr>
              <a:t> </a:t>
            </a:r>
            <a:endParaRPr lang="en-US" altLang="en-US">
              <a:latin typeface="Times" charset="0"/>
              <a:ea typeface="ＭＳ Ｐゴシック" charset="-128"/>
            </a:endParaRPr>
          </a:p>
        </p:txBody>
      </p:sp>
      <p:pic>
        <p:nvPicPr>
          <p:cNvPr id="112643"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66800" y="5791200"/>
            <a:ext cx="4267200" cy="210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59728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89"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11469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is the completed schedule of interest coverage ratios, ratings and costs of debt at different debt ratios ranging up to 90%.</a:t>
            </a:r>
          </a:p>
          <a:p>
            <a:r>
              <a:rPr lang="en-US" altLang="en-US">
                <a:latin typeface="Times" charset="0"/>
                <a:ea typeface="ＭＳ Ｐゴシック" charset="-128"/>
              </a:rPr>
              <a:t>It is significant that EBITDA  not change as the debt ratio goes up. The reason is that the new debt is not used to make the firm larger by taking new projects, but to buy back equity. (This isolates the effect of the financing decision on the value of the firm)</a:t>
            </a:r>
          </a:p>
          <a:p>
            <a:r>
              <a:rPr lang="en-US" altLang="en-US">
                <a:latin typeface="Times" charset="0"/>
                <a:ea typeface="ＭＳ Ｐゴシック" charset="-128"/>
              </a:rPr>
              <a:t>We are being simplistic in assuming that the interest coverage ratio solely determines the ratings. We could use more than one ratio, create a consolidated score (like the Altman Z score) and make the rating a function of this score.</a:t>
            </a:r>
          </a:p>
          <a:p>
            <a:r>
              <a:rPr lang="en-US" altLang="en-US">
                <a:latin typeface="Times" charset="0"/>
                <a:ea typeface="ＭＳ Ｐゴシック" charset="-128"/>
              </a:rPr>
              <a:t>Note that the effective tax rate decreases after the 80% debt ratio. That is because we have insufficient income to cover the entire interest expense beyond that point. (EBIT &lt; Interest Expenses) We therefore lose some of the tax advantage of borrowing.</a:t>
            </a:r>
          </a:p>
        </p:txBody>
      </p:sp>
    </p:spTree>
    <p:extLst>
      <p:ext uri="{BB962C8B-B14F-4D97-AF65-F5344CB8AC3E}">
        <p14:creationId xmlns:p14="http://schemas.microsoft.com/office/powerpoint/2010/main" val="173173856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7"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11673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We are being conservative. The interest that is not tax deductible can be carried forward and will probably earn some tax benefit in future periods. </a:t>
            </a:r>
          </a:p>
          <a:p>
            <a:r>
              <a:rPr lang="en-US" altLang="en-US">
                <a:latin typeface="Times" charset="0"/>
                <a:ea typeface="ＭＳ Ｐゴシック" charset="-128"/>
              </a:rPr>
              <a:t>Given that this is a permanent change in capital structure, however, it seems to be more conservative to just look at the interest expenses that provide a tax benefit in the current period.</a:t>
            </a:r>
          </a:p>
        </p:txBody>
      </p:sp>
    </p:spTree>
    <p:extLst>
      <p:ext uri="{BB962C8B-B14F-4D97-AF65-F5344CB8AC3E}">
        <p14:creationId xmlns:p14="http://schemas.microsoft.com/office/powerpoint/2010/main" val="48411012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5" name="Slide Image Placeholder 1"/>
          <p:cNvSpPr>
            <a:spLocks noGrp="1" noRot="1" noChangeAspect="1" noTextEdit="1"/>
          </p:cNvSpPr>
          <p:nvPr>
            <p:ph type="sldImg"/>
          </p:nvPr>
        </p:nvSpPr>
        <p:spPr>
          <a:xfrm>
            <a:off x="1150938" y="692150"/>
            <a:ext cx="4556125" cy="3416300"/>
          </a:xfrm>
          <a:ln/>
        </p:spPr>
      </p:sp>
      <p:sp>
        <p:nvSpPr>
          <p:cNvPr id="11878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Summarizes the cost of equity and debt from prior pages, as well as the cost of capital at different debt ratios.</a:t>
            </a:r>
          </a:p>
          <a:p>
            <a:r>
              <a:rPr lang="en-US" altLang="en-US">
                <a:latin typeface="Times" charset="0"/>
                <a:ea typeface="ＭＳ Ｐゴシック" charset="-128"/>
              </a:rPr>
              <a:t>If the objective is to minimize cost of capital, it occurs at 30 and 40%... We did try for a more precise answer by working in 1% increments and arrived at an optimal of 43% with a cost of capital of 7.28%. (We moved in 1% increments from 30% top 50%)</a:t>
            </a:r>
          </a:p>
          <a:p>
            <a:r>
              <a:rPr lang="en-US" altLang="en-US">
                <a:latin typeface="Times" charset="0"/>
                <a:ea typeface="ＭＳ Ｐゴシック" charset="-128"/>
              </a:rPr>
              <a:t>This will maximize firm value, if operating cashflow (EBITDA) is unaffected by changes in leverage and the consequent changes in ratings. (In other words, we are assuming no indirect bankruptcy costs… If we did, the optimal might be affected, especially if it is at low rating).</a:t>
            </a:r>
          </a:p>
          <a:p>
            <a:endParaRPr lang="en-US" altLang="en-US">
              <a:latin typeface="Times" charset="0"/>
              <a:ea typeface="ＭＳ Ｐゴシック" charset="-128"/>
            </a:endParaRPr>
          </a:p>
        </p:txBody>
      </p:sp>
    </p:spTree>
    <p:extLst>
      <p:ext uri="{BB962C8B-B14F-4D97-AF65-F5344CB8AC3E}">
        <p14:creationId xmlns:p14="http://schemas.microsoft.com/office/powerpoint/2010/main" val="1770883267"/>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3"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12083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cost of capital is minimized at 40% but notes that the cost of capital does not rise smoothly. Note that surge in cost of capital just beyond 40%. This is not unusual and represents a tipping point, where you go from being comfortable with your debt to pushing the limit…. Interest coverage ratios decrease, pushing up the cost of debt, pushing up interest expenses, pushing down interest coverage ratios, thus creating a spiral.</a:t>
            </a:r>
          </a:p>
          <a:p>
            <a:r>
              <a:rPr lang="en-US" altLang="en-US">
                <a:latin typeface="Times" charset="0"/>
                <a:ea typeface="ＭＳ Ｐゴシック" charset="-128"/>
              </a:rPr>
              <a:t>For those who may still be fixated on the assuming that we made that debt has a zero beta, when computing levered betas, we re-estimated the optimal allowing debt to have a beta (We backed into a beta for debt by taking the default spread at debt rating, assuming that 25% of that spread was due to market risk and estimating an imputed beta)</a:t>
            </a:r>
          </a:p>
          <a:p>
            <a:endParaRPr lang="en-US" altLang="en-US">
              <a:latin typeface="Times" charset="0"/>
              <a:ea typeface="ＭＳ Ｐゴシック" charset="-128"/>
            </a:endParaRPr>
          </a:p>
        </p:txBody>
      </p:sp>
      <p:pic>
        <p:nvPicPr>
          <p:cNvPr id="120835"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990600" y="6553200"/>
            <a:ext cx="4800600" cy="1827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59204696"/>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1"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12288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Note the kink in the cost of capital curve at 70%. This occurs largely because the cost of debt in this calculation is discontinuous. It changes only when the rating changes. In reality, the cost of debt, even within a ratings class, will vary depending upon where in the class the firm falls (low AA rated versus high AA rated).</a:t>
            </a:r>
          </a:p>
          <a:p>
            <a:r>
              <a:rPr lang="en-US" altLang="en-US">
                <a:latin typeface="Times" charset="0"/>
                <a:ea typeface="ＭＳ Ｐゴシック" charset="-128"/>
              </a:rPr>
              <a:t>We can make the cost of debt a continuous function of default risk or interest coverage ratios.</a:t>
            </a:r>
          </a:p>
        </p:txBody>
      </p:sp>
    </p:spTree>
    <p:extLst>
      <p:ext uri="{BB962C8B-B14F-4D97-AF65-F5344CB8AC3E}">
        <p14:creationId xmlns:p14="http://schemas.microsoft.com/office/powerpoint/2010/main" val="1984487"/>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29"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12493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cost of capital approach holds investments constant and changes the financial mix to see the effect on the cost of capital. Consequently, the recommendation that flows out of it is a recapitalization: borrow money and buy back stock to increase the debt ratio or issue stock and repay debt to lower the debt ratio.</a:t>
            </a:r>
          </a:p>
        </p:txBody>
      </p:sp>
    </p:spTree>
    <p:extLst>
      <p:ext uri="{BB962C8B-B14F-4D97-AF65-F5344CB8AC3E}">
        <p14:creationId xmlns:p14="http://schemas.microsoft.com/office/powerpoint/2010/main" val="1141018304"/>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7"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12697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We are assuming that the firm is correctly valued now, not because of any belief in market efficiency but to isolate the effect of changing the cost of capital. In other words, whatever the market</a:t>
            </a:r>
            <a:r>
              <a:rPr lang="ja-JP" altLang="en-US">
                <a:latin typeface="Times" charset="0"/>
                <a:ea typeface="ＭＳ Ｐゴシック" charset="-128"/>
              </a:rPr>
              <a:t>’</a:t>
            </a:r>
            <a:r>
              <a:rPr lang="en-US" altLang="ja-JP">
                <a:latin typeface="Times" charset="0"/>
                <a:ea typeface="ＭＳ Ｐゴシック" charset="-128"/>
              </a:rPr>
              <a:t>s expectations are now (realistic or unrealistic), those expectations stay unchanged as we move from the old to the new capital structure.</a:t>
            </a:r>
          </a:p>
          <a:p>
            <a:r>
              <a:rPr lang="en-US" altLang="en-US">
                <a:latin typeface="Times" charset="0"/>
                <a:ea typeface="ＭＳ Ｐゴシック" charset="-128"/>
              </a:rPr>
              <a:t>This approach will tend to break down with growth or money losing companies because the valuation models you will need for those are far more complicated.</a:t>
            </a:r>
          </a:p>
        </p:txBody>
      </p:sp>
    </p:spTree>
    <p:extLst>
      <p:ext uri="{BB962C8B-B14F-4D97-AF65-F5344CB8AC3E}">
        <p14:creationId xmlns:p14="http://schemas.microsoft.com/office/powerpoint/2010/main" val="65667618"/>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5" name="Slide Image Placeholder 1"/>
          <p:cNvSpPr>
            <a:spLocks noGrp="1" noRot="1" noChangeAspect="1" noTextEdit="1"/>
          </p:cNvSpPr>
          <p:nvPr>
            <p:ph type="sldImg"/>
          </p:nvPr>
        </p:nvSpPr>
        <p:spPr>
          <a:xfrm>
            <a:off x="1150938" y="692150"/>
            <a:ext cx="4556125" cy="3416300"/>
          </a:xfrm>
          <a:ln/>
        </p:spPr>
      </p:sp>
      <p:sp>
        <p:nvSpPr>
          <p:cNvPr id="12902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The reduction in the cost of capital translates into annual savings. Most of these savings are implicit, being savings in the cost of equity. Thus, the firm</a:t>
            </a:r>
            <a:r>
              <a:rPr lang="ja-JP" altLang="en-US">
                <a:latin typeface="Times" charset="0"/>
                <a:ea typeface="ＭＳ Ｐゴシック" charset="-128"/>
              </a:rPr>
              <a:t>’</a:t>
            </a:r>
            <a:r>
              <a:rPr lang="en-US" altLang="ja-JP">
                <a:latin typeface="Times" charset="0"/>
                <a:ea typeface="ＭＳ Ｐゴシック" charset="-128"/>
              </a:rPr>
              <a:t>s accounting earnings will not reflect these savings directly.</a:t>
            </a:r>
          </a:p>
          <a:p>
            <a:r>
              <a:rPr lang="en-US" altLang="en-US">
                <a:latin typeface="Times" charset="0"/>
                <a:ea typeface="ＭＳ Ｐゴシック" charset="-128"/>
              </a:rPr>
              <a:t>These savings can be converted into a present value by discounting back at the new cost of capital. </a:t>
            </a:r>
          </a:p>
          <a:p>
            <a:r>
              <a:rPr lang="en-US" altLang="en-US">
                <a:latin typeface="Times" charset="0"/>
                <a:ea typeface="ＭＳ Ｐゴシック" charset="-128"/>
              </a:rPr>
              <a:t> It is more realistic to assume growth in firm value. A simple way to estimate what the current growth attributed to the firm by the market is to estimate it using the firm value today, the free cash flow to the firm and the current cost of capital.</a:t>
            </a:r>
          </a:p>
          <a:p>
            <a:r>
              <a:rPr lang="en-US" altLang="en-US">
                <a:latin typeface="Times" charset="0"/>
                <a:ea typeface="ＭＳ Ｐゴシック" charset="-128"/>
              </a:rPr>
              <a:t>Note that the simple valuation formula used above assumes stable growth forever. For high growth firms, this formula will yield an implied growth rate that is too high (It will be very close to the cost of capital). In those cases, it is better to put a cap on the growth rate of around the risk free rate.</a:t>
            </a:r>
          </a:p>
          <a:p>
            <a:r>
              <a:rPr lang="en-US" altLang="en-US">
                <a:latin typeface="Times" charset="0"/>
                <a:ea typeface="ＭＳ Ｐゴシック" charset="-128"/>
              </a:rPr>
              <a:t>In this case, maximizing firm value also maximizes stock price, because we assume that </a:t>
            </a:r>
          </a:p>
          <a:p>
            <a:pPr lvl="1"/>
            <a:r>
              <a:rPr lang="en-US" altLang="en-US">
                <a:latin typeface="Times" charset="0"/>
                <a:ea typeface="ＭＳ Ｐゴシック" charset="-128"/>
              </a:rPr>
              <a:t>Debt is refinanced at current market rates, thus protecting bondholders</a:t>
            </a:r>
          </a:p>
          <a:p>
            <a:pPr lvl="1"/>
            <a:r>
              <a:rPr lang="en-US" altLang="en-US">
                <a:latin typeface="Times" charset="0"/>
                <a:ea typeface="ＭＳ Ｐゴシック" charset="-128"/>
              </a:rPr>
              <a:t>Markets are rational and efficient.</a:t>
            </a:r>
          </a:p>
          <a:p>
            <a:endParaRPr lang="en-US" altLang="en-US">
              <a:latin typeface="Times" charset="0"/>
              <a:ea typeface="ＭＳ Ｐゴシック" charset="-128"/>
            </a:endParaRPr>
          </a:p>
        </p:txBody>
      </p:sp>
    </p:spTree>
    <p:extLst>
      <p:ext uri="{BB962C8B-B14F-4D97-AF65-F5344CB8AC3E}">
        <p14:creationId xmlns:p14="http://schemas.microsoft.com/office/powerpoint/2010/main" val="2016544815"/>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3" name="Slide Image Placeholder 1"/>
          <p:cNvSpPr>
            <a:spLocks noGrp="1" noRot="1" noChangeAspect="1" noTextEdit="1"/>
          </p:cNvSpPr>
          <p:nvPr>
            <p:ph type="sldImg"/>
          </p:nvPr>
        </p:nvSpPr>
        <p:spPr>
          <a:xfrm>
            <a:off x="1150938" y="692150"/>
            <a:ext cx="4556125" cy="3416300"/>
          </a:xfrm>
          <a:ln/>
        </p:spPr>
      </p:sp>
      <p:sp>
        <p:nvSpPr>
          <p:cNvPr id="13107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If investors are rational, the price on the buyback should be such that investors are indifferent between selling back their shares and holding on to them. At $78.61, that will happen.</a:t>
            </a:r>
          </a:p>
        </p:txBody>
      </p:sp>
    </p:spTree>
    <p:extLst>
      <p:ext uri="{BB962C8B-B14F-4D97-AF65-F5344CB8AC3E}">
        <p14:creationId xmlns:p14="http://schemas.microsoft.com/office/powerpoint/2010/main" val="48178875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1" name="Slide Image Placeholder 1"/>
          <p:cNvSpPr>
            <a:spLocks noGrp="1" noRot="1" noChangeAspect="1" noTextEdit="1"/>
          </p:cNvSpPr>
          <p:nvPr>
            <p:ph type="sldImg"/>
          </p:nvPr>
        </p:nvSpPr>
        <p:spPr>
          <a:xfrm>
            <a:off x="1150938" y="692150"/>
            <a:ext cx="4556125" cy="3416300"/>
          </a:xfrm>
          <a:ln/>
        </p:spPr>
      </p:sp>
      <p:sp>
        <p:nvSpPr>
          <p:cNvPr id="13312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In the more general scenario, you are looking at the division of spoils between those who sell their shares back and those who stay on as stockholders.</a:t>
            </a:r>
          </a:p>
        </p:txBody>
      </p:sp>
    </p:spTree>
    <p:extLst>
      <p:ext uri="{BB962C8B-B14F-4D97-AF65-F5344CB8AC3E}">
        <p14:creationId xmlns:p14="http://schemas.microsoft.com/office/powerpoint/2010/main" val="1410188867"/>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69" name="Slide Image Placeholder 1"/>
          <p:cNvSpPr>
            <a:spLocks noGrp="1" noRot="1" noChangeAspect="1" noTextEdit="1"/>
          </p:cNvSpPr>
          <p:nvPr>
            <p:ph type="sldImg"/>
          </p:nvPr>
        </p:nvSpPr>
        <p:spPr>
          <a:xfrm>
            <a:off x="1150938" y="692150"/>
            <a:ext cx="4556125" cy="3416300"/>
          </a:xfrm>
          <a:ln/>
        </p:spPr>
      </p:sp>
      <p:sp>
        <p:nvSpPr>
          <p:cNvPr id="13517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This is the best case scenario for those who stay on as stockholders, since they claim the entire surplus.</a:t>
            </a:r>
          </a:p>
        </p:txBody>
      </p:sp>
    </p:spTree>
    <p:extLst>
      <p:ext uri="{BB962C8B-B14F-4D97-AF65-F5344CB8AC3E}">
        <p14:creationId xmlns:p14="http://schemas.microsoft.com/office/powerpoint/2010/main" val="1414759377"/>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7" name="Slide Image Placeholder 1"/>
          <p:cNvSpPr>
            <a:spLocks noGrp="1" noRot="1" noChangeAspect="1" noTextEdit="1"/>
          </p:cNvSpPr>
          <p:nvPr>
            <p:ph type="sldImg"/>
          </p:nvPr>
        </p:nvSpPr>
        <p:spPr>
          <a:xfrm>
            <a:off x="1150938" y="692150"/>
            <a:ext cx="4556125" cy="3416300"/>
          </a:xfrm>
          <a:ln/>
        </p:spPr>
      </p:sp>
      <p:sp>
        <p:nvSpPr>
          <p:cNvPr id="13721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Proof that the $78.61 leaves everyone equally well off.</a:t>
            </a:r>
          </a:p>
          <a:p>
            <a:r>
              <a:rPr lang="en-US" altLang="en-US">
                <a:latin typeface="Times" charset="0"/>
                <a:ea typeface="ＭＳ Ｐゴシック" charset="-128"/>
              </a:rPr>
              <a:t>Try different prices and see how the increase in value is apportioned between the groups.</a:t>
            </a:r>
          </a:p>
          <a:p>
            <a:r>
              <a:rPr lang="en-US" altLang="en-US">
                <a:latin typeface="Times" charset="0"/>
                <a:ea typeface="ＭＳ Ｐゴシック" charset="-128"/>
              </a:rPr>
              <a:t>In fact, try estimating the buyback price at which the entire value increase goes to those who sell their shares back.</a:t>
            </a:r>
          </a:p>
        </p:txBody>
      </p:sp>
    </p:spTree>
    <p:extLst>
      <p:ext uri="{BB962C8B-B14F-4D97-AF65-F5344CB8AC3E}">
        <p14:creationId xmlns:p14="http://schemas.microsoft.com/office/powerpoint/2010/main" val="921909655"/>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5"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13926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analysis is based upon the firm continuing as a going concern. To the extent that more debt can put this survival at risk, it is important to do </a:t>
            </a:r>
            <a:r>
              <a:rPr lang="ja-JP" altLang="en-US">
                <a:latin typeface="Times" charset="0"/>
                <a:ea typeface="ＭＳ Ｐゴシック" charset="-128"/>
              </a:rPr>
              <a:t>“</a:t>
            </a:r>
            <a:r>
              <a:rPr lang="en-US" altLang="ja-JP">
                <a:latin typeface="Times" charset="0"/>
                <a:ea typeface="ＭＳ Ｐゴシック" charset="-128"/>
              </a:rPr>
              <a:t>what-if</a:t>
            </a:r>
            <a:r>
              <a:rPr lang="ja-JP" altLang="en-US">
                <a:latin typeface="Times" charset="0"/>
                <a:ea typeface="ＭＳ Ｐゴシック" charset="-128"/>
              </a:rPr>
              <a:t>”</a:t>
            </a:r>
            <a:r>
              <a:rPr lang="en-US" altLang="ja-JP">
                <a:latin typeface="Times" charset="0"/>
                <a:ea typeface="ＭＳ Ｐゴシック" charset="-128"/>
              </a:rPr>
              <a:t> analyses or build in survival constraints into the analysis.</a:t>
            </a:r>
            <a:endParaRPr lang="en-US" altLang="en-US">
              <a:latin typeface="Times" charset="0"/>
              <a:ea typeface="ＭＳ Ｐゴシック" charset="-128"/>
            </a:endParaRPr>
          </a:p>
        </p:txBody>
      </p:sp>
    </p:spTree>
    <p:extLst>
      <p:ext uri="{BB962C8B-B14F-4D97-AF65-F5344CB8AC3E}">
        <p14:creationId xmlns:p14="http://schemas.microsoft.com/office/powerpoint/2010/main" val="441058480"/>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3"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14131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These are percentage changes in operating income at Disney.</a:t>
            </a:r>
          </a:p>
        </p:txBody>
      </p:sp>
    </p:spTree>
    <p:extLst>
      <p:ext uri="{BB962C8B-B14F-4D97-AF65-F5344CB8AC3E}">
        <p14:creationId xmlns:p14="http://schemas.microsoft.com/office/powerpoint/2010/main" val="1903807563"/>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1"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14336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Disney’s optimal debt ratio is robust and survives up to a 30% drop in EBIT, which is worse than their worst year in the last three decades.</a:t>
            </a:r>
          </a:p>
        </p:txBody>
      </p:sp>
    </p:spTree>
    <p:extLst>
      <p:ext uri="{BB962C8B-B14F-4D97-AF65-F5344CB8AC3E}">
        <p14:creationId xmlns:p14="http://schemas.microsoft.com/office/powerpoint/2010/main" val="1934854688"/>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09"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14541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Rating constraints are one way of buffering your analysis against the assumption that operating income will not change as leverage changes. If the operating income will suffer when ratings fall below a certain point (say BBB or investment grade), it makes sense to build in that constraint into the analysis.</a:t>
            </a:r>
          </a:p>
          <a:p>
            <a:r>
              <a:rPr lang="en-US" altLang="en-US">
                <a:latin typeface="Times" charset="0"/>
                <a:ea typeface="ＭＳ Ｐゴシック" charset="-128"/>
              </a:rPr>
              <a:t>When managers brag about their high ratings, the questions that should come up are whether the high rating is paying off in terms of higher operating income, and if not, how much stockholders are paying for managers</a:t>
            </a:r>
            <a:r>
              <a:rPr lang="ja-JP" altLang="en-US">
                <a:latin typeface="Times" charset="0"/>
                <a:ea typeface="ＭＳ Ｐゴシック" charset="-128"/>
              </a:rPr>
              <a:t>’</a:t>
            </a:r>
            <a:r>
              <a:rPr lang="en-US" altLang="ja-JP">
                <a:latin typeface="Times" charset="0"/>
                <a:ea typeface="ＭＳ Ｐゴシック" charset="-128"/>
              </a:rPr>
              <a:t> bragging rights.</a:t>
            </a:r>
            <a:endParaRPr lang="en-US" altLang="en-US">
              <a:latin typeface="Times" charset="0"/>
              <a:ea typeface="ＭＳ Ｐゴシック" charset="-128"/>
            </a:endParaRPr>
          </a:p>
        </p:txBody>
      </p:sp>
    </p:spTree>
    <p:extLst>
      <p:ext uri="{BB962C8B-B14F-4D97-AF65-F5344CB8AC3E}">
        <p14:creationId xmlns:p14="http://schemas.microsoft.com/office/powerpoint/2010/main" val="1905358342"/>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7"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14745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may be overstated, since it is based upon the assumption that operating income is unaffected by the change in ratings. To the degree that Disney</a:t>
            </a:r>
            <a:r>
              <a:rPr lang="ja-JP" altLang="en-US">
                <a:latin typeface="Times" charset="0"/>
                <a:ea typeface="ＭＳ Ｐゴシック" charset="-128"/>
              </a:rPr>
              <a:t>’</a:t>
            </a:r>
            <a:r>
              <a:rPr lang="en-US" altLang="ja-JP">
                <a:latin typeface="Times" charset="0"/>
                <a:ea typeface="ＭＳ Ｐゴシック" charset="-128"/>
              </a:rPr>
              <a:t>s operating income will drop if its rating drops below BBB, this will overstate the cost of the constraint.</a:t>
            </a:r>
          </a:p>
          <a:p>
            <a:endParaRPr lang="en-US" altLang="en-US">
              <a:latin typeface="Times" charset="0"/>
              <a:ea typeface="ＭＳ Ｐゴシック" charset="-128"/>
            </a:endParaRPr>
          </a:p>
          <a:p>
            <a:r>
              <a:rPr lang="en-US" altLang="en-US">
                <a:latin typeface="Times" charset="0"/>
                <a:ea typeface="ＭＳ Ｐゴシック" charset="-128"/>
              </a:rPr>
              <a:t>This process can be modified to allow for other constraints. For instance, some firms do not want their book value debt ratios to rise above a certain level (say, industry averages). In other cases, existing bond covenants may restrict a financial ratio from exceeding a specified number.</a:t>
            </a:r>
          </a:p>
          <a:p>
            <a:endParaRPr lang="en-US" altLang="en-US">
              <a:latin typeface="Times" charset="0"/>
              <a:ea typeface="ＭＳ Ｐゴシック" charset="-128"/>
            </a:endParaRPr>
          </a:p>
        </p:txBody>
      </p:sp>
    </p:spTree>
    <p:extLst>
      <p:ext uri="{BB962C8B-B14F-4D97-AF65-F5344CB8AC3E}">
        <p14:creationId xmlns:p14="http://schemas.microsoft.com/office/powerpoint/2010/main" val="81509930"/>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5"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14950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analysis is built on the assumption that debt is used to buy back stock. Many firms would rather use the debt to take projects, or might be barred from buying back stock (as is the case in markets like Germany)</a:t>
            </a:r>
          </a:p>
          <a:p>
            <a:r>
              <a:rPr lang="en-US" altLang="en-US">
                <a:latin typeface="Times" charset="0"/>
                <a:ea typeface="ＭＳ Ｐゴシック" charset="-128"/>
              </a:rPr>
              <a:t>If we assume that projects in the same line of business have the same cash flow generating capacity as the current firm (EBITDA/Firm Value), the optimal debt ratio will remain unchanged, but the optimal dollar debt will be a much higher number. (This analysis is impervious to changes in scale. If you double all the numbers, the optimal debt ratio will remain unchanged)</a:t>
            </a:r>
          </a:p>
          <a:p>
            <a:r>
              <a:rPr lang="en-US" altLang="en-US">
                <a:latin typeface="Times" charset="0"/>
                <a:ea typeface="ＭＳ Ｐゴシック" charset="-128"/>
              </a:rPr>
              <a:t>If the business you are expanding into has more risk and more negative cashflows, your optimal will decrease.</a:t>
            </a:r>
          </a:p>
        </p:txBody>
      </p:sp>
    </p:spTree>
    <p:extLst>
      <p:ext uri="{BB962C8B-B14F-4D97-AF65-F5344CB8AC3E}">
        <p14:creationId xmlns:p14="http://schemas.microsoft.com/office/powerpoint/2010/main" val="1990310371"/>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3" name="Slide Image Placeholder 1"/>
          <p:cNvSpPr>
            <a:spLocks noGrp="1" noRot="1" noChangeAspect="1" noTextEdit="1"/>
          </p:cNvSpPr>
          <p:nvPr>
            <p:ph type="sldImg"/>
          </p:nvPr>
        </p:nvSpPr>
        <p:spPr>
          <a:xfrm>
            <a:off x="1150938" y="692150"/>
            <a:ext cx="4556125" cy="3416300"/>
          </a:xfrm>
          <a:ln/>
        </p:spPr>
      </p:sp>
      <p:sp>
        <p:nvSpPr>
          <p:cNvPr id="15155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While Tata Motors looks over levered, it is possible that the company is borrowing money on the basis of the Tata Group</a:t>
            </a:r>
            <a:r>
              <a:rPr lang="ja-JP" altLang="en-US">
                <a:latin typeface="Times" charset="0"/>
                <a:ea typeface="ＭＳ Ｐゴシック" charset="-128"/>
              </a:rPr>
              <a:t>’</a:t>
            </a:r>
            <a:r>
              <a:rPr lang="en-US" altLang="ja-JP">
                <a:latin typeface="Times" charset="0"/>
                <a:ea typeface="ＭＳ Ｐゴシック" charset="-128"/>
              </a:rPr>
              <a:t>s financial strength…. Thus, to assess whether there is too much or too little debt, we should be looking at the overall group</a:t>
            </a:r>
            <a:r>
              <a:rPr lang="ja-JP" altLang="en-US">
                <a:latin typeface="Times" charset="0"/>
                <a:ea typeface="ＭＳ Ｐゴシック" charset="-128"/>
              </a:rPr>
              <a:t>’</a:t>
            </a:r>
            <a:r>
              <a:rPr lang="en-US" altLang="ja-JP">
                <a:latin typeface="Times" charset="0"/>
                <a:ea typeface="ＭＳ Ｐゴシック" charset="-128"/>
              </a:rPr>
              <a:t>s optimal and actual debt ratio.</a:t>
            </a:r>
            <a:endParaRPr lang="en-US" altLang="en-US">
              <a:latin typeface="Times" charset="0"/>
              <a:ea typeface="ＭＳ Ｐゴシック" charset="-128"/>
            </a:endParaRPr>
          </a:p>
        </p:txBody>
      </p:sp>
    </p:spTree>
    <p:extLst>
      <p:ext uri="{BB962C8B-B14F-4D97-AF65-F5344CB8AC3E}">
        <p14:creationId xmlns:p14="http://schemas.microsoft.com/office/powerpoint/2010/main" val="1941119725"/>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1"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15360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Vale looks over levered at its current operating income, but since it is a mining company and its normalized income is higher, I think it is less worrisome.</a:t>
            </a:r>
          </a:p>
        </p:txBody>
      </p:sp>
    </p:spTree>
    <p:extLst>
      <p:ext uri="{BB962C8B-B14F-4D97-AF65-F5344CB8AC3E}">
        <p14:creationId xmlns:p14="http://schemas.microsoft.com/office/powerpoint/2010/main" val="1975136498"/>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49" name="Slide Image Placeholder 1"/>
          <p:cNvSpPr>
            <a:spLocks noGrp="1" noRot="1" noChangeAspect="1" noTextEdit="1"/>
          </p:cNvSpPr>
          <p:nvPr>
            <p:ph type="sldImg"/>
          </p:nvPr>
        </p:nvSpPr>
        <p:spPr>
          <a:xfrm>
            <a:off x="1150938" y="692150"/>
            <a:ext cx="4556125" cy="3416300"/>
          </a:xfrm>
          <a:ln/>
        </p:spPr>
      </p:sp>
      <p:sp>
        <p:nvSpPr>
          <p:cNvPr id="15565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May be a high flyer in terms of market cap, but cannot afford much debt, since its operating income is low, relative to its market value.</a:t>
            </a:r>
          </a:p>
        </p:txBody>
      </p:sp>
    </p:spTree>
    <p:extLst>
      <p:ext uri="{BB962C8B-B14F-4D97-AF65-F5344CB8AC3E}">
        <p14:creationId xmlns:p14="http://schemas.microsoft.com/office/powerpoint/2010/main" val="316906560"/>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7"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15769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optimal debt ratio for the private firm is 30% but the cost of capital is flat between 10% and 30%. The firm value is maximized at that point. </a:t>
            </a:r>
          </a:p>
          <a:p>
            <a:r>
              <a:rPr lang="en-US" altLang="en-US">
                <a:latin typeface="Times" charset="0"/>
                <a:ea typeface="ＭＳ Ｐゴシック" charset="-128"/>
              </a:rPr>
              <a:t>To the extent that private business owners view default risk more seriously than stockholders in a publicly traded firm, they will probably be more cautious about moving to the optimal.</a:t>
            </a:r>
          </a:p>
          <a:p>
            <a:r>
              <a:rPr lang="en-US" altLang="en-US">
                <a:latin typeface="Times" charset="0"/>
                <a:ea typeface="ＭＳ Ｐゴシック" charset="-128"/>
              </a:rPr>
              <a:t>We can extend the argument to closely held publicly traded firms. We would expect these firms to have lower debt ratios than publicly traded firms with diverse stockholdings.</a:t>
            </a:r>
          </a:p>
        </p:txBody>
      </p:sp>
    </p:spTree>
    <p:extLst>
      <p:ext uri="{BB962C8B-B14F-4D97-AF65-F5344CB8AC3E}">
        <p14:creationId xmlns:p14="http://schemas.microsoft.com/office/powerpoint/2010/main" val="489109360"/>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5" name="Slide Image Placeholder 1"/>
          <p:cNvSpPr>
            <a:spLocks noGrp="1" noRot="1" noChangeAspect="1" noTextEdit="1"/>
          </p:cNvSpPr>
          <p:nvPr>
            <p:ph type="sldImg"/>
          </p:nvPr>
        </p:nvSpPr>
        <p:spPr>
          <a:xfrm>
            <a:off x="1150938" y="692150"/>
            <a:ext cx="4556125" cy="3416300"/>
          </a:xfrm>
          <a:ln/>
        </p:spPr>
      </p:sp>
      <p:sp>
        <p:nvSpPr>
          <p:cNvPr id="15974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While the traditional cost of capital approach is a powerful tool, it has its limitations. In particular, the fact that it leaves the operating income fixed as ratings and debt ratios change implies that we are ignoring indirect bankruptcy costs and thus over estimating optimal debt ratios.</a:t>
            </a:r>
          </a:p>
        </p:txBody>
      </p:sp>
    </p:spTree>
    <p:extLst>
      <p:ext uri="{BB962C8B-B14F-4D97-AF65-F5344CB8AC3E}">
        <p14:creationId xmlns:p14="http://schemas.microsoft.com/office/powerpoint/2010/main" val="2041096451"/>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Slide Image Placeholder 1"/>
          <p:cNvSpPr>
            <a:spLocks noGrp="1" noRot="1" noChangeAspect="1" noTextEdit="1"/>
          </p:cNvSpPr>
          <p:nvPr>
            <p:ph type="sldImg"/>
          </p:nvPr>
        </p:nvSpPr>
        <p:spPr>
          <a:xfrm>
            <a:off x="1150938" y="692150"/>
            <a:ext cx="4556125" cy="3416300"/>
          </a:xfrm>
          <a:ln/>
        </p:spPr>
      </p:sp>
      <p:sp>
        <p:nvSpPr>
          <p:cNvPr id="16179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The most significant innovation is that the operating income is a function of the ratings. As he firm borrows more and its rating drops, its operating income will drop to reflect the indirect bankruptcy costs.</a:t>
            </a:r>
          </a:p>
        </p:txBody>
      </p:sp>
    </p:spTree>
    <p:extLst>
      <p:ext uri="{BB962C8B-B14F-4D97-AF65-F5344CB8AC3E}">
        <p14:creationId xmlns:p14="http://schemas.microsoft.com/office/powerpoint/2010/main" val="804274779"/>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1" name="Slide Image Placeholder 1"/>
          <p:cNvSpPr>
            <a:spLocks noGrp="1" noRot="1" noChangeAspect="1" noTextEdit="1"/>
          </p:cNvSpPr>
          <p:nvPr>
            <p:ph type="sldImg"/>
          </p:nvPr>
        </p:nvSpPr>
        <p:spPr>
          <a:xfrm>
            <a:off x="1150938" y="692150"/>
            <a:ext cx="4556125" cy="3416300"/>
          </a:xfrm>
          <a:ln/>
        </p:spPr>
      </p:sp>
      <p:sp>
        <p:nvSpPr>
          <p:cNvPr id="16384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To estimate these values, we looked at firms that had been downgraded and looked the change in operating income in the next year. There is a lot of estimation noise in these values…. And a lot of variation across firms.</a:t>
            </a:r>
          </a:p>
        </p:txBody>
      </p:sp>
    </p:spTree>
    <p:extLst>
      <p:ext uri="{BB962C8B-B14F-4D97-AF65-F5344CB8AC3E}">
        <p14:creationId xmlns:p14="http://schemas.microsoft.com/office/powerpoint/2010/main" val="1184136435"/>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89" name="Slide Image Placeholder 1"/>
          <p:cNvSpPr>
            <a:spLocks noGrp="1" noRot="1" noChangeAspect="1" noTextEdit="1"/>
          </p:cNvSpPr>
          <p:nvPr>
            <p:ph type="sldImg"/>
          </p:nvPr>
        </p:nvSpPr>
        <p:spPr>
          <a:xfrm>
            <a:off x="1150938" y="692150"/>
            <a:ext cx="4556125" cy="3416300"/>
          </a:xfrm>
          <a:ln/>
        </p:spPr>
      </p:sp>
      <p:sp>
        <p:nvSpPr>
          <p:cNvPr id="16589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When both operating income and cost of capital change, the optimal debt ratio may no longer be at the point where cost of capital is minimized. Firm value may be maximized at a different point, with higher operating income and a a higher cost of capital. </a:t>
            </a:r>
          </a:p>
        </p:txBody>
      </p:sp>
    </p:spTree>
    <p:extLst>
      <p:ext uri="{BB962C8B-B14F-4D97-AF65-F5344CB8AC3E}">
        <p14:creationId xmlns:p14="http://schemas.microsoft.com/office/powerpoint/2010/main" val="1050106296"/>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7"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16793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Financial service firms often do not consider debt to be a source of capital, as much as they consider it to be raw material that they use to produce their products. </a:t>
            </a:r>
          </a:p>
          <a:p>
            <a:r>
              <a:rPr lang="en-US" altLang="en-US">
                <a:latin typeface="Times" charset="0"/>
                <a:ea typeface="ＭＳ Ｐゴシック" charset="-128"/>
              </a:rPr>
              <a:t>Thus, most banks borrow, using the regulatory capital ratios as constraints, rather than to minimize cost of capital. </a:t>
            </a:r>
          </a:p>
        </p:txBody>
      </p:sp>
    </p:spTree>
    <p:extLst>
      <p:ext uri="{BB962C8B-B14F-4D97-AF65-F5344CB8AC3E}">
        <p14:creationId xmlns:p14="http://schemas.microsoft.com/office/powerpoint/2010/main" val="1115905826"/>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5" name="Slide Image Placeholder 1"/>
          <p:cNvSpPr>
            <a:spLocks noGrp="1" noRot="1" noChangeAspect="1" noTextEdit="1"/>
          </p:cNvSpPr>
          <p:nvPr>
            <p:ph type="sldImg"/>
          </p:nvPr>
        </p:nvSpPr>
        <p:spPr>
          <a:xfrm>
            <a:off x="1150938" y="692150"/>
            <a:ext cx="4556125" cy="3416300"/>
          </a:xfrm>
          <a:ln/>
        </p:spPr>
      </p:sp>
      <p:sp>
        <p:nvSpPr>
          <p:cNvPr id="16998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As regulatory capital ratios increase, banks will have to raise more equity to grow.</a:t>
            </a:r>
          </a:p>
          <a:p>
            <a:r>
              <a:rPr lang="en-US" altLang="en-US">
                <a:latin typeface="Times" charset="0"/>
                <a:ea typeface="ＭＳ Ｐゴシック" charset="-128"/>
              </a:rPr>
              <a:t>Conservative banks will raise more equity than aggressive banks.</a:t>
            </a:r>
          </a:p>
          <a:p>
            <a:r>
              <a:rPr lang="en-US" altLang="en-US">
                <a:latin typeface="Times" charset="0"/>
                <a:ea typeface="ＭＳ Ｐゴシック" charset="-128"/>
              </a:rPr>
              <a:t>Assessing the financing mix for a bank or financial service firm boils down to equity. In effect, the firm can have too little or too much book equity, and that judgment is made based upon capital ratios (actual versus required). Unlike non-financial service firms, where debt can be reduced or increased to change the ratio, financial service firms generally have much less flexibility.</a:t>
            </a:r>
          </a:p>
          <a:p>
            <a:r>
              <a:rPr lang="en-US" altLang="en-US">
                <a:latin typeface="Times" charset="0"/>
                <a:ea typeface="ＭＳ Ｐゴシック" charset="-128"/>
              </a:rPr>
              <a:t>So, what can cause book equity to vary across time? Retained earnings obviously. Profits will increase book equity and losses will reduce them. Any dividends paid reduce book equity. For banks, loan losses can reduce book equity dramatically. In other words, a bank can go from being comfortably over funded to significantly under funded overnight.</a:t>
            </a:r>
          </a:p>
          <a:p>
            <a:r>
              <a:rPr lang="en-US" altLang="en-US">
                <a:latin typeface="Times" charset="0"/>
                <a:ea typeface="ＭＳ Ｐゴシック" charset="-128"/>
              </a:rPr>
              <a:t>The one issue in this approach is that it is framed by regulatory defintiions.of equity. Thus, preferred stock is usually counted as equity. After the crisis of 2008, there was a debate about whether wartrants should be counted in book equity.</a:t>
            </a:r>
          </a:p>
          <a:p>
            <a:endParaRPr lang="en-US" altLang="en-US">
              <a:latin typeface="Times" charset="0"/>
              <a:ea typeface="ＭＳ Ｐゴシック" charset="-128"/>
            </a:endParaRPr>
          </a:p>
        </p:txBody>
      </p:sp>
    </p:spTree>
    <p:extLst>
      <p:ext uri="{BB962C8B-B14F-4D97-AF65-F5344CB8AC3E}">
        <p14:creationId xmlns:p14="http://schemas.microsoft.com/office/powerpoint/2010/main" val="1054528331"/>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3" name="Slide Image Placeholder 1"/>
          <p:cNvSpPr>
            <a:spLocks noGrp="1" noRot="1" noChangeAspect="1" noTextEdit="1"/>
          </p:cNvSpPr>
          <p:nvPr>
            <p:ph type="sldImg"/>
          </p:nvPr>
        </p:nvSpPr>
        <p:spPr>
          <a:xfrm>
            <a:off x="1150938" y="692150"/>
            <a:ext cx="4556125" cy="3416300"/>
          </a:xfrm>
          <a:ln/>
        </p:spPr>
      </p:sp>
      <p:sp>
        <p:nvSpPr>
          <p:cNvPr id="17203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Assessing the financing mix for a bank or financial service firm boils down to equity. In effect, the firm can have too little or too much book equity, and that judgment is made based upon capital ratios (actual versus required). Unlike non-financial service firms, where debt can be reduced or increased to change the ratio, financial service firms generally have much less flexibility.</a:t>
            </a:r>
          </a:p>
          <a:p>
            <a:r>
              <a:rPr lang="en-US" altLang="en-US">
                <a:latin typeface="Times" charset="0"/>
                <a:ea typeface="ＭＳ Ｐゴシック" charset="-128"/>
              </a:rPr>
              <a:t>So, what can cause book equity to vary across time? Retained earnings obviously. Profits will increase book equity and losses will reduce them. Any dividends paid reduce book equity. For banks, loan losses can reduce book equity dramatically. In other words, a bank can go from being comfortably over funded to significantly under funded overnight.</a:t>
            </a:r>
          </a:p>
          <a:p>
            <a:r>
              <a:rPr lang="en-US" altLang="en-US">
                <a:latin typeface="Times" charset="0"/>
                <a:ea typeface="ＭＳ Ｐゴシック" charset="-128"/>
              </a:rPr>
              <a:t>The one issue in this approach is that it is framed by regulatory defintiions.of equity. Thus, preferred stock is usually counted as equity. After the crisis of 2008, there was a debate about whether wartrants should be counted in book equity.</a:t>
            </a:r>
          </a:p>
          <a:p>
            <a:r>
              <a:rPr lang="en-US" altLang="en-US">
                <a:latin typeface="Times" charset="0"/>
                <a:ea typeface="ＭＳ Ｐゴシック" charset="-128"/>
              </a:rPr>
              <a:t>\</a:t>
            </a:r>
          </a:p>
          <a:p>
            <a:endParaRPr lang="en-US" altLang="en-US">
              <a:latin typeface="Times" charset="0"/>
              <a:ea typeface="ＭＳ Ｐゴシック" charset="-128"/>
            </a:endParaRPr>
          </a:p>
        </p:txBody>
      </p:sp>
    </p:spTree>
    <p:extLst>
      <p:ext uri="{BB962C8B-B14F-4D97-AF65-F5344CB8AC3E}">
        <p14:creationId xmlns:p14="http://schemas.microsoft.com/office/powerpoint/2010/main" val="275120426"/>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1" name="Slide Image Placeholder 1"/>
          <p:cNvSpPr>
            <a:spLocks noGrp="1" noRot="1" noChangeAspect="1" noTextEdit="1"/>
          </p:cNvSpPr>
          <p:nvPr>
            <p:ph type="sldImg"/>
          </p:nvPr>
        </p:nvSpPr>
        <p:spPr>
          <a:xfrm>
            <a:off x="1150938" y="692150"/>
            <a:ext cx="4556125" cy="3416300"/>
          </a:xfrm>
          <a:ln/>
        </p:spPr>
      </p:sp>
      <p:sp>
        <p:nvSpPr>
          <p:cNvPr id="17408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The Regulatory minimum strategy is likely to yield the highest profits and ROE during good times but is most likely to expose the firm to problems in bad times. To the extent that governments bail firms out when trouble strikes, firms are going to move towards this strategy because they do not see a downside.</a:t>
            </a:r>
          </a:p>
          <a:p>
            <a:r>
              <a:rPr lang="en-US" altLang="en-US">
                <a:latin typeface="Times" charset="0"/>
                <a:ea typeface="ＭＳ Ｐゴシック" charset="-128"/>
              </a:rPr>
              <a:t>The self regulatory strategy is the only option for firms that have no regulatory overlay or downside protection from an external entity but want to ensure their own survival. For hundreds of years, banks self regulated with mixed results. This is a more resource intensive approach, since you have to examine the risk in your business carefully and make your assessments of possible downside risk.</a:t>
            </a:r>
          </a:p>
          <a:p>
            <a:r>
              <a:rPr lang="en-US" altLang="en-US">
                <a:latin typeface="Times" charset="0"/>
                <a:ea typeface="ＭＳ Ｐゴシック" charset="-128"/>
              </a:rPr>
              <a:t>Combination strategy: In this strategy, you start with regulatory minimum but add to it, based upon how much risk you want to run of facing downside risk. Thus, conservative banks will keep higher capital ratios than required, which will lead to lower ROE.</a:t>
            </a:r>
          </a:p>
        </p:txBody>
      </p:sp>
    </p:spTree>
    <p:extLst>
      <p:ext uri="{BB962C8B-B14F-4D97-AF65-F5344CB8AC3E}">
        <p14:creationId xmlns:p14="http://schemas.microsoft.com/office/powerpoint/2010/main" val="416707791"/>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29" name="Slide Image Placeholder 1"/>
          <p:cNvSpPr>
            <a:spLocks noGrp="1" noRot="1" noChangeAspect="1" noTextEdit="1"/>
          </p:cNvSpPr>
          <p:nvPr>
            <p:ph type="sldImg"/>
          </p:nvPr>
        </p:nvSpPr>
        <p:spPr>
          <a:xfrm>
            <a:off x="1150938" y="692150"/>
            <a:ext cx="4556125" cy="3416300"/>
          </a:xfrm>
          <a:ln/>
        </p:spPr>
      </p:sp>
      <p:sp>
        <p:nvSpPr>
          <p:cNvPr id="17613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Note that with zero taxes, the optimal debt ratio goes to zero. Intuitively, if the costs of borrowing (higher bankruptcy cost, agency costs) and the primary benefit disappears, there will always by a net cost to borrowing.</a:t>
            </a:r>
          </a:p>
          <a:p>
            <a:endParaRPr lang="en-US" altLang="en-US">
              <a:latin typeface="Times" charset="0"/>
              <a:ea typeface="ＭＳ Ｐゴシック" charset="-128"/>
            </a:endParaRPr>
          </a:p>
          <a:p>
            <a:r>
              <a:rPr lang="en-US" altLang="en-US" i="1">
                <a:latin typeface="Times" charset="0"/>
                <a:ea typeface="ＭＳ Ｐゴシック" charset="-128"/>
              </a:rPr>
              <a:t>If debt is cheaper than equity on a pre-tax basis (and it generally is), why do we not gain by borrowing?</a:t>
            </a:r>
          </a:p>
          <a:p>
            <a:r>
              <a:rPr lang="en-US" altLang="en-US">
                <a:latin typeface="Times" charset="0"/>
                <a:ea typeface="ＭＳ Ｐゴシック" charset="-128"/>
              </a:rPr>
              <a:t>Because the additional debt makes both debt and equity more expensive. (Ratings drop and betas increase…)</a:t>
            </a:r>
          </a:p>
        </p:txBody>
      </p:sp>
    </p:spTree>
    <p:extLst>
      <p:ext uri="{BB962C8B-B14F-4D97-AF65-F5344CB8AC3E}">
        <p14:creationId xmlns:p14="http://schemas.microsoft.com/office/powerpoint/2010/main" val="663670470"/>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7" name="Slide Image Placeholder 1"/>
          <p:cNvSpPr>
            <a:spLocks noGrp="1" noRot="1" noChangeAspect="1" noTextEdit="1"/>
          </p:cNvSpPr>
          <p:nvPr>
            <p:ph type="sldImg"/>
          </p:nvPr>
        </p:nvSpPr>
        <p:spPr>
          <a:xfrm>
            <a:off x="1150938" y="692150"/>
            <a:ext cx="4556125" cy="3416300"/>
          </a:xfrm>
          <a:ln/>
        </p:spPr>
      </p:sp>
      <p:sp>
        <p:nvSpPr>
          <p:cNvPr id="17817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This is the answer to the puzzle of why growth firms, even extremely profitable ones like Apple and Google, tend to have low optimal debt ratios. While they may generate huge dollar profits, their market values are </a:t>
            </a:r>
          </a:p>
        </p:txBody>
      </p:sp>
    </p:spTree>
    <p:extLst>
      <p:ext uri="{BB962C8B-B14F-4D97-AF65-F5344CB8AC3E}">
        <p14:creationId xmlns:p14="http://schemas.microsoft.com/office/powerpoint/2010/main" val="279526772"/>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5" name="Slide Image Placeholder 1"/>
          <p:cNvSpPr>
            <a:spLocks noGrp="1" noRot="1" noChangeAspect="1" noTextEdit="1"/>
          </p:cNvSpPr>
          <p:nvPr>
            <p:ph type="sldImg"/>
          </p:nvPr>
        </p:nvSpPr>
        <p:spPr>
          <a:xfrm>
            <a:off x="1150938" y="692150"/>
            <a:ext cx="4556125" cy="3416300"/>
          </a:xfrm>
          <a:ln/>
        </p:spPr>
      </p:sp>
      <p:sp>
        <p:nvSpPr>
          <p:cNvPr id="18022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A risky firm can be very profitable in a good year. However, it should be cautious about borrowing on the basis of that income, since earnings can drop quickly. </a:t>
            </a:r>
          </a:p>
        </p:txBody>
      </p:sp>
    </p:spTree>
    <p:extLst>
      <p:ext uri="{BB962C8B-B14F-4D97-AF65-F5344CB8AC3E}">
        <p14:creationId xmlns:p14="http://schemas.microsoft.com/office/powerpoint/2010/main" val="1459721015"/>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3" name="Slide Image Placeholder 1"/>
          <p:cNvSpPr>
            <a:spLocks noGrp="1" noRot="1" noChangeAspect="1" noTextEdit="1"/>
          </p:cNvSpPr>
          <p:nvPr>
            <p:ph type="sldImg"/>
          </p:nvPr>
        </p:nvSpPr>
        <p:spPr>
          <a:xfrm>
            <a:off x="1150938" y="692150"/>
            <a:ext cx="4556125" cy="3416300"/>
          </a:xfrm>
          <a:ln/>
        </p:spPr>
      </p:sp>
      <p:sp>
        <p:nvSpPr>
          <p:cNvPr id="18227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The cost of equity is determined by the equity risk premium and the cost of debt by the default spread. When ERP rise (fall) relative to default spreads, firms will borrow more (less). </a:t>
            </a:r>
          </a:p>
          <a:p>
            <a:r>
              <a:rPr lang="en-US" altLang="en-US">
                <a:latin typeface="Times" charset="0"/>
                <a:ea typeface="ＭＳ Ｐゴシック" charset="-128"/>
              </a:rPr>
              <a:t>This graph has the implied equity risk premium and the default spread on a Baa rated bond going back to 1960. While they generally move together, there have been periods of disconnect between the two.</a:t>
            </a:r>
          </a:p>
          <a:p>
            <a:r>
              <a:rPr lang="en-US" altLang="en-US">
                <a:latin typeface="Times" charset="0"/>
                <a:ea typeface="ＭＳ Ｐゴシック" charset="-128"/>
              </a:rPr>
              <a:t>In the late 1990s, equity risk premiums dropped relative to default spreads: Firms should have shifted to equity from debt and optimal debt ratios should have decreased.</a:t>
            </a:r>
          </a:p>
          <a:p>
            <a:r>
              <a:rPr lang="en-US" altLang="en-US">
                <a:latin typeface="Times" charset="0"/>
                <a:ea typeface="ＭＳ Ｐゴシック" charset="-128"/>
              </a:rPr>
              <a:t>Between 2004 and 2007, default spreads dropped while equity risk premiums remained unchanged. It was a golden age for leveraged transactions.</a:t>
            </a:r>
          </a:p>
          <a:p>
            <a:r>
              <a:rPr lang="en-US" altLang="en-US">
                <a:latin typeface="Times" charset="0"/>
                <a:ea typeface="ＭＳ Ｐゴシック" charset="-128"/>
              </a:rPr>
              <a:t>In 2008, risk premia climbed across the board but default spreads increased at a far faster pace than equity risk premium. On a relative basis, debt became more expensive relative to equity.</a:t>
            </a:r>
          </a:p>
          <a:p>
            <a:r>
              <a:rPr lang="en-US" altLang="en-US">
                <a:latin typeface="Times" charset="0"/>
                <a:ea typeface="ＭＳ Ｐゴシック" charset="-128"/>
              </a:rPr>
              <a:t>We would expect optimal debt ratios to decrease across the board as a consequence. . (Between 2004 and 2007, default spreads fell while equity risk premiums stagnated… ushering in the age of leveraged recaps and buyouts)</a:t>
            </a:r>
          </a:p>
          <a:p>
            <a:endParaRPr lang="en-US" altLang="en-US">
              <a:latin typeface="Times" charset="0"/>
              <a:ea typeface="ＭＳ Ｐゴシック" charset="-128"/>
            </a:endParaRPr>
          </a:p>
        </p:txBody>
      </p:sp>
    </p:spTree>
    <p:extLst>
      <p:ext uri="{BB962C8B-B14F-4D97-AF65-F5344CB8AC3E}">
        <p14:creationId xmlns:p14="http://schemas.microsoft.com/office/powerpoint/2010/main" val="677915777"/>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1"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18432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best way to see how capital structure is determined by fundamentals is to try it for a real firm and see how the optimal changes as you change the inputs.</a:t>
            </a:r>
          </a:p>
        </p:txBody>
      </p:sp>
    </p:spTree>
    <p:extLst>
      <p:ext uri="{BB962C8B-B14F-4D97-AF65-F5344CB8AC3E}">
        <p14:creationId xmlns:p14="http://schemas.microsoft.com/office/powerpoint/2010/main" val="1329716704"/>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69"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18637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is an alternative approach with the same objective of maximizing firm value. It assesses the costs and benefits of debt in dollar value terms rather than through the cost of capital.</a:t>
            </a:r>
          </a:p>
        </p:txBody>
      </p:sp>
    </p:spTree>
    <p:extLst>
      <p:ext uri="{BB962C8B-B14F-4D97-AF65-F5344CB8AC3E}">
        <p14:creationId xmlns:p14="http://schemas.microsoft.com/office/powerpoint/2010/main" val="1833813446"/>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7"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18841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In practice, analysts often do the first two steps but skip the third because the inputs are so difficult to get. The result is that the value of the firm always go up as you borrow money, since you count in the tax benefits but you don</a:t>
            </a:r>
            <a:r>
              <a:rPr lang="ja-JP" altLang="en-US">
                <a:latin typeface="Times" charset="0"/>
                <a:ea typeface="ＭＳ Ｐゴシック" charset="-128"/>
              </a:rPr>
              <a:t>’</a:t>
            </a:r>
            <a:r>
              <a:rPr lang="en-US" altLang="ja-JP">
                <a:latin typeface="Times" charset="0"/>
                <a:ea typeface="ＭＳ Ｐゴシック" charset="-128"/>
              </a:rPr>
              <a:t>t consider the bankrutpcy costs.</a:t>
            </a:r>
            <a:endParaRPr lang="en-US" altLang="en-US">
              <a:latin typeface="Times" charset="0"/>
              <a:ea typeface="ＭＳ Ｐゴシック" charset="-128"/>
            </a:endParaRPr>
          </a:p>
        </p:txBody>
      </p:sp>
    </p:spTree>
    <p:extLst>
      <p:ext uri="{BB962C8B-B14F-4D97-AF65-F5344CB8AC3E}">
        <p14:creationId xmlns:p14="http://schemas.microsoft.com/office/powerpoint/2010/main" val="217285178"/>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5"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19046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two key inputs you need to estimate the expected bankruptcy cost. The first one is easier to get than the second. There have been attempts to measure the magnitude of indirect bankruptcy costs and they conclude that</a:t>
            </a:r>
          </a:p>
          <a:p>
            <a:pPr>
              <a:buFontTx/>
              <a:buChar char="-"/>
            </a:pPr>
            <a:r>
              <a:rPr lang="en-US" altLang="en-US">
                <a:latin typeface="Times" charset="0"/>
                <a:ea typeface="ＭＳ Ｐゴシック" charset="-128"/>
              </a:rPr>
              <a:t>indirect bankruptcy costs can be as high as 20-30% of firm value</a:t>
            </a:r>
          </a:p>
          <a:p>
            <a:pPr>
              <a:buFontTx/>
              <a:buChar char="-"/>
            </a:pPr>
            <a:r>
              <a:rPr lang="en-US" altLang="en-US">
                <a:latin typeface="Times" charset="0"/>
                <a:ea typeface="ＭＳ Ｐゴシック" charset="-128"/>
              </a:rPr>
              <a:t>Indirect bankrtupcy costs as a percent of firm value are different for different firms. In general, they tend to be higher for firms that produce longer life assets than for assets that have shorter lives and for firms  where reputation matters more…</a:t>
            </a:r>
          </a:p>
        </p:txBody>
      </p:sp>
    </p:spTree>
    <p:extLst>
      <p:ext uri="{BB962C8B-B14F-4D97-AF65-F5344CB8AC3E}">
        <p14:creationId xmlns:p14="http://schemas.microsoft.com/office/powerpoint/2010/main" val="1189786746"/>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3"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19251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table is updated every year  by Ed Altman at the Stern School of Business. It is the probability that a bond is each of these ratings classes will default and is based upon actual default rates over 10 years of bonds in each ratings class.  This is from the 2008 update.</a:t>
            </a:r>
          </a:p>
        </p:txBody>
      </p:sp>
    </p:spTree>
    <p:extLst>
      <p:ext uri="{BB962C8B-B14F-4D97-AF65-F5344CB8AC3E}">
        <p14:creationId xmlns:p14="http://schemas.microsoft.com/office/powerpoint/2010/main" val="1525602805"/>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1"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19456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To implement APV, you have to first estimate the unlevered firm value.We are using a short-cut to derive the tax benefit from current debt and the indirect bankruptcy cost is an assumption (we went right for the mid-point of the 10-40% range for all companies.</a:t>
            </a:r>
          </a:p>
        </p:txBody>
      </p:sp>
    </p:spTree>
    <p:extLst>
      <p:ext uri="{BB962C8B-B14F-4D97-AF65-F5344CB8AC3E}">
        <p14:creationId xmlns:p14="http://schemas.microsoft.com/office/powerpoint/2010/main" val="1999082102"/>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09"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19661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Disney</a:t>
            </a:r>
            <a:r>
              <a:rPr lang="ja-JP" altLang="en-US">
                <a:latin typeface="Times" charset="0"/>
                <a:ea typeface="ＭＳ Ｐゴシック" charset="-128"/>
              </a:rPr>
              <a:t>’</a:t>
            </a:r>
            <a:r>
              <a:rPr lang="en-US" altLang="ja-JP">
                <a:latin typeface="Times" charset="0"/>
                <a:ea typeface="ＭＳ Ｐゴシック" charset="-128"/>
              </a:rPr>
              <a:t>s optimal debt ratio is 50%, which is slightly higher than the optimal debt ratio from the cost of capital approach.</a:t>
            </a:r>
          </a:p>
          <a:p>
            <a:endParaRPr lang="en-US" altLang="en-US">
              <a:latin typeface="Times" charset="0"/>
              <a:ea typeface="ＭＳ Ｐゴシック" charset="-128"/>
            </a:endParaRPr>
          </a:p>
        </p:txBody>
      </p:sp>
    </p:spTree>
    <p:extLst>
      <p:ext uri="{BB962C8B-B14F-4D97-AF65-F5344CB8AC3E}">
        <p14:creationId xmlns:p14="http://schemas.microsoft.com/office/powerpoint/2010/main" val="1191230999"/>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7"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19865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Most firms pick their debt ratios by looking at industry averages. By staying close to the average, managers get cover in case they make mistakes - everyone else has made the same mistake. </a:t>
            </a:r>
          </a:p>
          <a:p>
            <a:r>
              <a:rPr lang="en-US" altLang="en-US">
                <a:latin typeface="Times" charset="0"/>
                <a:ea typeface="ＭＳ Ｐゴシック" charset="-128"/>
              </a:rPr>
              <a:t>Managers also try to stay close to the industry average, because ratings agencies and equity research analysts look at these averages.</a:t>
            </a:r>
          </a:p>
        </p:txBody>
      </p:sp>
    </p:spTree>
    <p:extLst>
      <p:ext uri="{BB962C8B-B14F-4D97-AF65-F5344CB8AC3E}">
        <p14:creationId xmlns:p14="http://schemas.microsoft.com/office/powerpoint/2010/main" val="29359212"/>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5"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20070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Based on this comparison, Disney is operating at a debt ratio lower than those of other firms in the industry in both market and book value terms, whereas Vale and Tata Motors have debt ratios much higher than the averages for their sector.</a:t>
            </a:r>
          </a:p>
          <a:p>
            <a:r>
              <a:rPr lang="en-US" altLang="en-US">
                <a:latin typeface="Times" charset="0"/>
                <a:ea typeface="ＭＳ Ｐゴシック" charset="-128"/>
              </a:rPr>
              <a:t>The underlying assumptions in this comparison are that firms within the same industry are </a:t>
            </a:r>
            <a:r>
              <a:rPr lang="en-US" altLang="en-US" b="1">
                <a:latin typeface="Times" charset="0"/>
                <a:ea typeface="ＭＳ Ｐゴシック" charset="-128"/>
              </a:rPr>
              <a:t>comparable</a:t>
            </a:r>
            <a:r>
              <a:rPr lang="en-US" altLang="en-US">
                <a:latin typeface="Times" charset="0"/>
                <a:ea typeface="ＭＳ Ｐゴシック" charset="-128"/>
              </a:rPr>
              <a:t> and that, on average, these firms are operating at or close to their optimal. Both assumptions can be questioned, however. Firms within the same industry can have different product mixes, different amounts of operating risk, different tax rates, and different project returns. In fact, most do. For instance, Disney is considered part of the entertainment industry, but its mix of businesses is very different from that of Lion</a:t>
            </a:r>
            <a:r>
              <a:rPr lang="ja-JP" altLang="en-US">
                <a:latin typeface="Times" charset="0"/>
                <a:ea typeface="ＭＳ Ｐゴシック" charset="-128"/>
              </a:rPr>
              <a:t>’</a:t>
            </a:r>
            <a:r>
              <a:rPr lang="en-US" altLang="ja-JP">
                <a:latin typeface="Times" charset="0"/>
                <a:ea typeface="ＭＳ Ｐゴシック" charset="-128"/>
              </a:rPr>
              <a:t>s Gate, which is primarily a movie company, or Liberty Media, which is primarily a cable broadcasting company. Furthermore, Disney</a:t>
            </a:r>
            <a:r>
              <a:rPr lang="ja-JP" altLang="en-US">
                <a:latin typeface="Times" charset="0"/>
                <a:ea typeface="ＭＳ Ｐゴシック" charset="-128"/>
              </a:rPr>
              <a:t>’</a:t>
            </a:r>
            <a:r>
              <a:rPr lang="en-US" altLang="ja-JP">
                <a:latin typeface="Times" charset="0"/>
                <a:ea typeface="ＭＳ Ｐゴシック" charset="-128"/>
              </a:rPr>
              <a:t>s size and risk characteristics are very different from that of Westwood One, which is also considered part of the same industry group. The other problem is that, as we noted in Chapter 4, both Disney and Vale are multi-business companies and picking a sector to compare these firms is difficult to do. </a:t>
            </a:r>
            <a:endParaRPr lang="en-US" altLang="en-US">
              <a:latin typeface="Times" charset="0"/>
              <a:ea typeface="ＭＳ Ｐゴシック" charset="-128"/>
            </a:endParaRPr>
          </a:p>
        </p:txBody>
      </p:sp>
    </p:spTree>
    <p:extLst>
      <p:ext uri="{BB962C8B-B14F-4D97-AF65-F5344CB8AC3E}">
        <p14:creationId xmlns:p14="http://schemas.microsoft.com/office/powerpoint/2010/main" val="1666520921"/>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3"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20275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is one way to control for differences across firms. The variables in the regression should be proxies for the factors that drive the debt trade-off</a:t>
            </a:r>
          </a:p>
          <a:p>
            <a:r>
              <a:rPr lang="en-US" altLang="en-US">
                <a:latin typeface="Times" charset="0"/>
                <a:ea typeface="ＭＳ Ｐゴシック" charset="-128"/>
              </a:rPr>
              <a:t>	Tax Benefit	-&gt; 	Tax Rate</a:t>
            </a:r>
          </a:p>
          <a:p>
            <a:r>
              <a:rPr lang="en-US" altLang="en-US">
                <a:latin typeface="Times" charset="0"/>
                <a:ea typeface="ＭＳ Ｐゴシック" charset="-128"/>
              </a:rPr>
              <a:t>	Bankruptcy Risk -&gt;	Earnings Variability</a:t>
            </a:r>
          </a:p>
          <a:p>
            <a:r>
              <a:rPr lang="en-US" altLang="en-US">
                <a:latin typeface="Times" charset="0"/>
                <a:ea typeface="ＭＳ Ｐゴシック" charset="-128"/>
              </a:rPr>
              <a:t>	Agency Costs	-&gt;	EBITDA/Firm Value</a:t>
            </a:r>
          </a:p>
        </p:txBody>
      </p:sp>
    </p:spTree>
    <p:extLst>
      <p:ext uri="{BB962C8B-B14F-4D97-AF65-F5344CB8AC3E}">
        <p14:creationId xmlns:p14="http://schemas.microsoft.com/office/powerpoint/2010/main" val="1735395073"/>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1"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20480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assumes a linear relationship between the independent variables and the debt ratio. The variables can be transformed if the relationship is non-linear.</a:t>
            </a:r>
          </a:p>
          <a:p>
            <a:r>
              <a:rPr lang="en-US" altLang="en-US">
                <a:latin typeface="Times" charset="0"/>
                <a:ea typeface="ＭＳ Ｐゴシック" charset="-128"/>
              </a:rPr>
              <a:t>I plugged in the values for Tata Motors into the regression. This suggest that TMT is underlevered, relative to comparable firms, after controlling for differences across these firms. Note that the low R-squared will also result in large prediction errors.</a:t>
            </a:r>
          </a:p>
        </p:txBody>
      </p:sp>
    </p:spTree>
    <p:extLst>
      <p:ext uri="{BB962C8B-B14F-4D97-AF65-F5344CB8AC3E}">
        <p14:creationId xmlns:p14="http://schemas.microsoft.com/office/powerpoint/2010/main" val="1809582004"/>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49"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20685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looks at the entire market and uses the following variables (from Value Line CD-ROM)</a:t>
            </a:r>
          </a:p>
          <a:p>
            <a:r>
              <a:rPr lang="en-US" altLang="en-US">
                <a:latin typeface="Times" charset="0"/>
                <a:ea typeface="ＭＳ Ｐゴシック" charset="-128"/>
              </a:rPr>
              <a:t>Tax Rate  </a:t>
            </a:r>
            <a:r>
              <a:rPr lang="en-US" altLang="en-US" i="1">
                <a:latin typeface="Times" charset="0"/>
                <a:ea typeface="ＭＳ Ｐゴシック" charset="-128"/>
              </a:rPr>
              <a:t>as proxy for</a:t>
            </a:r>
            <a:r>
              <a:rPr lang="en-US" altLang="en-US">
                <a:latin typeface="Times" charset="0"/>
                <a:ea typeface="ＭＳ Ｐゴシック" charset="-128"/>
              </a:rPr>
              <a:t>  	tax benefits</a:t>
            </a:r>
          </a:p>
          <a:p>
            <a:r>
              <a:rPr lang="en-US" altLang="en-US">
                <a:latin typeface="Times" charset="0"/>
                <a:ea typeface="ＭＳ Ｐゴシック" charset="-128"/>
              </a:rPr>
              <a:t>Closely held shares	 for	disciplinary power of debt</a:t>
            </a:r>
          </a:p>
          <a:p>
            <a:r>
              <a:rPr lang="en-US" altLang="en-US">
                <a:latin typeface="Times" charset="0"/>
                <a:ea typeface="ＭＳ Ｐゴシック" charset="-128"/>
              </a:rPr>
              <a:t>EBITDA/Value 	for	capacity to generate cash flows</a:t>
            </a:r>
          </a:p>
          <a:p>
            <a:r>
              <a:rPr lang="en-US" altLang="en-US">
                <a:latin typeface="Times" charset="0"/>
                <a:ea typeface="ＭＳ Ｐゴシック" charset="-128"/>
              </a:rPr>
              <a:t>Intangible assets	</a:t>
            </a:r>
            <a:r>
              <a:rPr lang="ja-JP" altLang="en-US">
                <a:latin typeface="Times" charset="0"/>
                <a:ea typeface="ＭＳ Ｐゴシック" charset="-128"/>
              </a:rPr>
              <a:t>“</a:t>
            </a:r>
            <a:r>
              <a:rPr lang="en-US" altLang="ja-JP">
                <a:latin typeface="Times" charset="0"/>
                <a:ea typeface="ＭＳ Ｐゴシック" charset="-128"/>
              </a:rPr>
              <a:t>	Agency costs</a:t>
            </a:r>
          </a:p>
          <a:p>
            <a:r>
              <a:rPr lang="en-US" altLang="en-US">
                <a:latin typeface="Times" charset="0"/>
                <a:ea typeface="ＭＳ Ｐゴシック" charset="-128"/>
              </a:rPr>
              <a:t>Growth in EPS	for	Expected growth possibilities and need for flexibility</a:t>
            </a:r>
          </a:p>
          <a:p>
            <a:r>
              <a:rPr lang="en-US" altLang="en-US">
                <a:latin typeface="Times" charset="0"/>
                <a:ea typeface="ＭＳ Ｐゴシック" charset="-128"/>
              </a:rPr>
              <a:t>Low R-squared is typical of these large cross sectional regressions.</a:t>
            </a:r>
          </a:p>
        </p:txBody>
      </p:sp>
    </p:spTree>
    <p:extLst>
      <p:ext uri="{BB962C8B-B14F-4D97-AF65-F5344CB8AC3E}">
        <p14:creationId xmlns:p14="http://schemas.microsoft.com/office/powerpoint/2010/main" val="981332414"/>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7"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208898" name="Rectangle 3"/>
          <p:cNvSpPr>
            <a:spLocks noGrp="1" noChangeArrowheads="1"/>
          </p:cNvSpPr>
          <p:nvPr>
            <p:ph type="body" idx="1"/>
          </p:nvPr>
        </p:nvSpPr>
        <p:spPr>
          <a:solidFill>
            <a:srgbClr val="FFFFFF"/>
          </a:solidFill>
          <a:ln>
            <a:solidFill>
              <a:srgbClr val="000000"/>
            </a:solidFill>
          </a:ln>
        </p:spPr>
        <p:txBody>
          <a:bodyPr/>
          <a:lstStyle/>
          <a:p>
            <a:pPr algn="just"/>
            <a:r>
              <a:rPr lang="en-US" altLang="en-US">
                <a:latin typeface="Times" charset="0"/>
                <a:ea typeface="ＭＳ Ｐゴシック" charset="-128"/>
              </a:rPr>
              <a:t>Based upon the debt ratios of other firms in the market and Disney</a:t>
            </a:r>
            <a:r>
              <a:rPr lang="ja-JP" altLang="en-US">
                <a:latin typeface="Times" charset="0"/>
                <a:ea typeface="ＭＳ Ｐゴシック" charset="-128"/>
              </a:rPr>
              <a:t>’</a:t>
            </a:r>
            <a:r>
              <a:rPr lang="en-US" altLang="ja-JP">
                <a:latin typeface="Times" charset="0"/>
                <a:ea typeface="ＭＳ Ｐゴシック" charset="-128"/>
              </a:rPr>
              <a:t>s financial characteristics, we would expect Disney to have a debt ratio of 19%. Since its actual debt ratio is 12%, Disney is under levered.</a:t>
            </a:r>
          </a:p>
          <a:p>
            <a:pPr algn="just"/>
            <a:r>
              <a:rPr lang="en-US" altLang="en-US">
                <a:latin typeface="Times" charset="0"/>
                <a:ea typeface="ＭＳ Ｐゴシック" charset="-128"/>
              </a:rPr>
              <a:t>It may be different from the optimal because it is based upon the assumption that firms, on average, get their debt ratios right. If most firms are under levered, for instance, you will get a lower predicted value from the regression than for a cost of capital approach.</a:t>
            </a:r>
          </a:p>
        </p:txBody>
      </p:sp>
    </p:spTree>
    <p:extLst>
      <p:ext uri="{BB962C8B-B14F-4D97-AF65-F5344CB8AC3E}">
        <p14:creationId xmlns:p14="http://schemas.microsoft.com/office/powerpoint/2010/main" val="579473138"/>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5" name="Slide Image Placeholder 1"/>
          <p:cNvSpPr>
            <a:spLocks noGrp="1" noRot="1" noChangeAspect="1" noTextEdit="1"/>
          </p:cNvSpPr>
          <p:nvPr>
            <p:ph type="sldImg"/>
          </p:nvPr>
        </p:nvSpPr>
        <p:spPr>
          <a:xfrm>
            <a:off x="1150938" y="692150"/>
            <a:ext cx="4556125" cy="3416300"/>
          </a:xfrm>
          <a:ln/>
        </p:spPr>
      </p:sp>
      <p:sp>
        <p:nvSpPr>
          <p:cNvPr id="21094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Disney is under levered, no matter how you slice it. Vale is close to fairly levered, if you assume that income will bounce back. Tata Motors is over levered and Baidu is very mildly under levered.</a:t>
            </a:r>
          </a:p>
        </p:txBody>
      </p:sp>
    </p:spTree>
    <p:extLst>
      <p:ext uri="{BB962C8B-B14F-4D97-AF65-F5344CB8AC3E}">
        <p14:creationId xmlns:p14="http://schemas.microsoft.com/office/powerpoint/2010/main" val="366691221"/>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3"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21299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There is no one path to get from the actual to the optimal. It will vary from firm to firm, and even for the same firm, across time.</a:t>
            </a:r>
          </a:p>
        </p:txBody>
      </p:sp>
    </p:spTree>
    <p:extLst>
      <p:ext uri="{BB962C8B-B14F-4D97-AF65-F5344CB8AC3E}">
        <p14:creationId xmlns:p14="http://schemas.microsoft.com/office/powerpoint/2010/main" val="1848768104"/>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1" name="Slide Image Placeholder 1"/>
          <p:cNvSpPr>
            <a:spLocks noGrp="1" noRot="1" noChangeAspect="1" noTextEdit="1"/>
          </p:cNvSpPr>
          <p:nvPr>
            <p:ph type="sldImg"/>
          </p:nvPr>
        </p:nvSpPr>
        <p:spPr>
          <a:xfrm>
            <a:off x="1150938" y="692150"/>
            <a:ext cx="4556125" cy="3416300"/>
          </a:xfrm>
          <a:ln/>
        </p:spPr>
      </p:sp>
      <p:sp>
        <p:nvSpPr>
          <p:cNvPr id="21504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Completes the financing principle part of the analysis…</a:t>
            </a:r>
          </a:p>
        </p:txBody>
      </p:sp>
    </p:spTree>
    <p:extLst>
      <p:ext uri="{BB962C8B-B14F-4D97-AF65-F5344CB8AC3E}">
        <p14:creationId xmlns:p14="http://schemas.microsoft.com/office/powerpoint/2010/main" val="304635485"/>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89" name="Slide Image Placeholder 1"/>
          <p:cNvSpPr>
            <a:spLocks noGrp="1" noRot="1" noChangeAspect="1" noTextEdit="1"/>
          </p:cNvSpPr>
          <p:nvPr>
            <p:ph type="sldImg"/>
          </p:nvPr>
        </p:nvSpPr>
        <p:spPr>
          <a:xfrm>
            <a:off x="1150938" y="692150"/>
            <a:ext cx="4556125" cy="3416300"/>
          </a:xfrm>
          <a:ln/>
        </p:spPr>
      </p:sp>
      <p:sp>
        <p:nvSpPr>
          <p:cNvPr id="21709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When a firm is under or over levered, the natural reaction of the analyst looking at the numbers is that the firm should fix the problem instantaneously. However, there is a cost to abrupt shifts in capital structures:</a:t>
            </a:r>
          </a:p>
          <a:p>
            <a:pPr>
              <a:buFontTx/>
              <a:buAutoNum type="alphaLcPeriod"/>
            </a:pPr>
            <a:r>
              <a:rPr lang="en-US" altLang="en-US">
                <a:latin typeface="Times" charset="0"/>
                <a:ea typeface="ＭＳ Ｐゴシック" charset="-128"/>
              </a:rPr>
              <a:t>You could be wrong in your assessment of the optimal: In other words, you may have misestimated the optimal, in which case the firm may have to back track, if it has followed your recommendations. That is expensive to do (and sometimes fatal).</a:t>
            </a:r>
          </a:p>
          <a:p>
            <a:pPr>
              <a:buFontTx/>
              <a:buAutoNum type="alphaLcPeriod"/>
            </a:pPr>
            <a:r>
              <a:rPr lang="en-US" altLang="en-US">
                <a:latin typeface="Times" charset="0"/>
                <a:ea typeface="ＭＳ Ｐゴシック" charset="-128"/>
              </a:rPr>
              <a:t>Macro variables may shift: If there is a shift in the macro environment (interest rates and risk premiums could change), your recommendations can be wrong in hindisight</a:t>
            </a:r>
          </a:p>
          <a:p>
            <a:pPr>
              <a:buFontTx/>
              <a:buAutoNum type="alphaLcPeriod"/>
            </a:pPr>
            <a:r>
              <a:rPr lang="en-US" altLang="en-US">
                <a:latin typeface="Times" charset="0"/>
                <a:ea typeface="ＭＳ Ｐゴシック" charset="-128"/>
              </a:rPr>
              <a:t>Adjustment costs: Changes in capital structure can change the way a company is managed and decision makers may not be ready to make the shift. Managers at highly levered firms have to make decisions differently (and perhaps focus on different decision rules) than managers at lightly levered firms. Increasing the debt ratio for a firm overnight can create adjustment problems for these managers.</a:t>
            </a:r>
          </a:p>
        </p:txBody>
      </p:sp>
    </p:spTree>
    <p:extLst>
      <p:ext uri="{BB962C8B-B14F-4D97-AF65-F5344CB8AC3E}">
        <p14:creationId xmlns:p14="http://schemas.microsoft.com/office/powerpoint/2010/main" val="407581947"/>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7"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21913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Studies that have looked at the likelihood of a firm being taken over (in a hostile takeover) have concluded that</a:t>
            </a:r>
          </a:p>
          <a:p>
            <a:pPr lvl="1"/>
            <a:r>
              <a:rPr lang="en-US" altLang="en-US" u="sng">
                <a:latin typeface="Times" charset="0"/>
                <a:ea typeface="ＭＳ Ｐゴシック" charset="-128"/>
              </a:rPr>
              <a:t>Small firms</a:t>
            </a:r>
            <a:r>
              <a:rPr lang="en-US" altLang="en-US">
                <a:latin typeface="Times" charset="0"/>
                <a:ea typeface="ＭＳ Ｐゴシック" charset="-128"/>
              </a:rPr>
              <a:t> are more likely to be taken over than larger firms</a:t>
            </a:r>
          </a:p>
          <a:p>
            <a:pPr lvl="1"/>
            <a:r>
              <a:rPr lang="en-US" altLang="en-US" u="sng">
                <a:latin typeface="Times" charset="0"/>
                <a:ea typeface="ＭＳ Ｐゴシック" charset="-128"/>
              </a:rPr>
              <a:t>Closely held firms</a:t>
            </a:r>
            <a:r>
              <a:rPr lang="en-US" altLang="en-US">
                <a:latin typeface="Times" charset="0"/>
                <a:ea typeface="ＭＳ Ｐゴシック" charset="-128"/>
              </a:rPr>
              <a:t> are less likely to be taken over than widely held firms</a:t>
            </a:r>
          </a:p>
          <a:p>
            <a:pPr lvl="1"/>
            <a:r>
              <a:rPr lang="en-US" altLang="en-US">
                <a:latin typeface="Times" charset="0"/>
                <a:ea typeface="ＭＳ Ｐゴシック" charset="-128"/>
              </a:rPr>
              <a:t>Firms with </a:t>
            </a:r>
            <a:r>
              <a:rPr lang="en-US" altLang="en-US" u="sng">
                <a:latin typeface="Times" charset="0"/>
                <a:ea typeface="ＭＳ Ｐゴシック" charset="-128"/>
              </a:rPr>
              <a:t>anti-takeover restrictions</a:t>
            </a:r>
            <a:r>
              <a:rPr lang="en-US" altLang="en-US">
                <a:latin typeface="Times" charset="0"/>
                <a:ea typeface="ＭＳ Ｐゴシック" charset="-128"/>
              </a:rPr>
              <a:t> in the corporate charter (or from the state) are less likely to be taken over than firms without these restrictions</a:t>
            </a:r>
          </a:p>
          <a:p>
            <a:pPr lvl="1"/>
            <a:r>
              <a:rPr lang="en-US" altLang="en-US">
                <a:latin typeface="Times" charset="0"/>
                <a:ea typeface="ＭＳ Ｐゴシック" charset="-128"/>
              </a:rPr>
              <a:t>Firms which have </a:t>
            </a:r>
            <a:r>
              <a:rPr lang="en-US" altLang="en-US" u="sng">
                <a:latin typeface="Times" charset="0"/>
                <a:ea typeface="ＭＳ Ｐゴシック" charset="-128"/>
              </a:rPr>
              <a:t>done well</a:t>
            </a:r>
            <a:r>
              <a:rPr lang="en-US" altLang="en-US">
                <a:latin typeface="Times" charset="0"/>
                <a:ea typeface="ＭＳ Ｐゴシック" charset="-128"/>
              </a:rPr>
              <a:t> for their stockholders (positive Jensen</a:t>
            </a:r>
            <a:r>
              <a:rPr lang="ja-JP" altLang="en-US">
                <a:latin typeface="Times" charset="0"/>
                <a:ea typeface="ＭＳ Ｐゴシック" charset="-128"/>
              </a:rPr>
              <a:t>’</a:t>
            </a:r>
            <a:r>
              <a:rPr lang="en-US" altLang="ja-JP">
                <a:latin typeface="Times" charset="0"/>
                <a:ea typeface="ＭＳ Ｐゴシック" charset="-128"/>
              </a:rPr>
              <a:t>s alpha, Positive EVA) are less  likely to be taken over than firms which have done badly.</a:t>
            </a:r>
          </a:p>
          <a:p>
            <a:r>
              <a:rPr lang="en-US" altLang="en-US">
                <a:latin typeface="Times" charset="0"/>
                <a:ea typeface="ＭＳ Ｐゴシック" charset="-128"/>
              </a:rPr>
              <a:t>Whether a firm is under bankruptcy threat can be assessed by looking at its rating. If its rating is BB or less, you can argue that the bankruptcy threat is real.</a:t>
            </a:r>
          </a:p>
          <a:p>
            <a:r>
              <a:rPr lang="en-US" altLang="en-US">
                <a:latin typeface="Times" charset="0"/>
                <a:ea typeface="ＭＳ Ｐゴシック" charset="-128"/>
              </a:rPr>
              <a:t>Looking at historical ROE or ROC, relative to the cost of equity and capital, does assume that the future will look like the past.</a:t>
            </a:r>
          </a:p>
          <a:p>
            <a:endParaRPr lang="en-US" altLang="en-US">
              <a:latin typeface="Times" charset="0"/>
              <a:ea typeface="ＭＳ Ｐゴシック" charset="-128"/>
            </a:endParaRPr>
          </a:p>
        </p:txBody>
      </p:sp>
    </p:spTree>
    <p:extLst>
      <p:ext uri="{BB962C8B-B14F-4D97-AF65-F5344CB8AC3E}">
        <p14:creationId xmlns:p14="http://schemas.microsoft.com/office/powerpoint/2010/main" val="1904432946"/>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5"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22118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is the analysis for Disney in 2009.</a:t>
            </a:r>
          </a:p>
          <a:p>
            <a:r>
              <a:rPr lang="en-US" altLang="en-US">
                <a:latin typeface="Times" charset="0"/>
                <a:ea typeface="ＭＳ Ｐゴシック" charset="-128"/>
              </a:rPr>
              <a:t>I am assuming that future projects will be more successful than current projects..</a:t>
            </a:r>
          </a:p>
          <a:p>
            <a:endParaRPr lang="en-US" altLang="en-US">
              <a:latin typeface="Times" charset="0"/>
              <a:ea typeface="ＭＳ Ｐゴシック" charset="-128"/>
            </a:endParaRPr>
          </a:p>
          <a:p>
            <a:r>
              <a:rPr lang="en-US" altLang="en-US">
                <a:latin typeface="Times" charset="0"/>
                <a:ea typeface="ＭＳ Ｐゴシック" charset="-128"/>
              </a:rPr>
              <a:t>Over time, our assessments have changed:</a:t>
            </a:r>
          </a:p>
          <a:p>
            <a:r>
              <a:rPr lang="en-US" altLang="en-US">
                <a:latin typeface="Times" charset="0"/>
                <a:ea typeface="ＭＳ Ｐゴシック" charset="-128"/>
              </a:rPr>
              <a:t>In 2003, we would have pushed for higher dividends (since Disney was earning terrible returns on capital and we did not trust management)</a:t>
            </a:r>
          </a:p>
          <a:p>
            <a:r>
              <a:rPr lang="en-US" altLang="en-US">
                <a:latin typeface="Times" charset="0"/>
                <a:ea typeface="ＭＳ Ｐゴシック" charset="-128"/>
              </a:rPr>
              <a:t>In 2000, Disney would have been a takeover target (because its market cap had dropped and its performance was awful on both accounting and stock price returns)</a:t>
            </a:r>
          </a:p>
          <a:p>
            <a:r>
              <a:rPr lang="en-US" altLang="en-US">
                <a:latin typeface="Times" charset="0"/>
                <a:ea typeface="ＭＳ Ｐゴシック" charset="-128"/>
              </a:rPr>
              <a:t>In 1997, Disney would not have been a takeover target (high market cap, good performance) and its excess debt capacity would have been directed to good investments.</a:t>
            </a:r>
          </a:p>
          <a:p>
            <a:endParaRPr lang="en-US" altLang="en-US">
              <a:latin typeface="Times" charset="0"/>
              <a:ea typeface="ＭＳ Ｐゴシック" charset="-128"/>
            </a:endParaRPr>
          </a:p>
          <a:p>
            <a:endParaRPr lang="en-US" altLang="en-US">
              <a:latin typeface="Times" charset="0"/>
              <a:ea typeface="ＭＳ Ｐゴシック" charset="-128"/>
            </a:endParaRPr>
          </a:p>
        </p:txBody>
      </p:sp>
    </p:spTree>
    <p:extLst>
      <p:ext uri="{BB962C8B-B14F-4D97-AF65-F5344CB8AC3E}">
        <p14:creationId xmlns:p14="http://schemas.microsoft.com/office/powerpoint/2010/main" val="1708248534"/>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3"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223234" name="Rectangle 3"/>
          <p:cNvSpPr>
            <a:spLocks noGrp="1" noChangeArrowheads="1"/>
          </p:cNvSpPr>
          <p:nvPr>
            <p:ph type="body" idx="1"/>
          </p:nvPr>
        </p:nvSpPr>
        <p:spPr>
          <a:solidFill>
            <a:srgbClr val="FFFFFF"/>
          </a:solidFill>
          <a:ln>
            <a:solidFill>
              <a:srgbClr val="000000"/>
            </a:solidFill>
          </a:ln>
        </p:spPr>
        <p:txBody>
          <a:bodyPr/>
          <a:lstStyle/>
          <a:p>
            <a:pPr marL="228600" indent="-228600"/>
            <a:r>
              <a:rPr lang="en-US" altLang="en-US">
                <a:latin typeface="Times" charset="0"/>
                <a:ea typeface="ＭＳ Ｐゴシック" charset="-128"/>
              </a:rPr>
              <a:t>Map out your firm</a:t>
            </a:r>
            <a:r>
              <a:rPr lang="ja-JP" altLang="en-US">
                <a:latin typeface="Times" charset="0"/>
                <a:ea typeface="ＭＳ Ｐゴシック" charset="-128"/>
              </a:rPr>
              <a:t>’</a:t>
            </a:r>
            <a:r>
              <a:rPr lang="en-US" altLang="ja-JP">
                <a:latin typeface="Times" charset="0"/>
                <a:ea typeface="ＭＳ Ｐゴシック" charset="-128"/>
              </a:rPr>
              <a:t>s path to the optimal debt ratio depending upon</a:t>
            </a:r>
          </a:p>
          <a:p>
            <a:pPr marL="228600" indent="-228600">
              <a:buFontTx/>
              <a:buAutoNum type="arabicPeriod"/>
            </a:pPr>
            <a:r>
              <a:rPr lang="en-US" altLang="en-US">
                <a:latin typeface="Times" charset="0"/>
                <a:ea typeface="ＭＳ Ｐゴシック" charset="-128"/>
              </a:rPr>
              <a:t>Urgency: If your is a likely target for an acquisition or bankruptcy, go for an immediate change. If not, go for a gradual change.</a:t>
            </a:r>
          </a:p>
          <a:p>
            <a:pPr marL="228600" indent="-228600">
              <a:buFontTx/>
              <a:buAutoNum type="arabicPeriod"/>
            </a:pPr>
            <a:r>
              <a:rPr lang="en-US" altLang="en-US">
                <a:latin typeface="Times" charset="0"/>
                <a:ea typeface="ＭＳ Ｐゴシック" charset="-128"/>
              </a:rPr>
              <a:t>If your stock price performance has been poor (Jensen</a:t>
            </a:r>
            <a:r>
              <a:rPr lang="ja-JP" altLang="en-US">
                <a:latin typeface="Times" charset="0"/>
                <a:ea typeface="ＭＳ Ｐゴシック" charset="-128"/>
              </a:rPr>
              <a:t>’</a:t>
            </a:r>
            <a:r>
              <a:rPr lang="en-US" altLang="ja-JP">
                <a:latin typeface="Times" charset="0"/>
                <a:ea typeface="ＭＳ Ｐゴシック" charset="-128"/>
              </a:rPr>
              <a:t>s alpha &lt; 0) and your project choice has yielded negative excess returns (EVA &lt;0) , go for recapitalization (paying off debt or buying back equity). If you have good projects, go for good investments.</a:t>
            </a:r>
            <a:endParaRPr lang="en-US" altLang="en-US">
              <a:latin typeface="Times" charset="0"/>
              <a:ea typeface="ＭＳ Ｐゴシック" charset="-128"/>
            </a:endParaRPr>
          </a:p>
        </p:txBody>
      </p:sp>
    </p:spTree>
    <p:extLst>
      <p:ext uri="{BB962C8B-B14F-4D97-AF65-F5344CB8AC3E}">
        <p14:creationId xmlns:p14="http://schemas.microsoft.com/office/powerpoint/2010/main" val="824234195"/>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1" name="Slide Image Placeholder 1"/>
          <p:cNvSpPr>
            <a:spLocks noGrp="1" noRot="1" noChangeAspect="1" noTextEdit="1"/>
          </p:cNvSpPr>
          <p:nvPr>
            <p:ph type="sldImg"/>
          </p:nvPr>
        </p:nvSpPr>
        <p:spPr>
          <a:xfrm>
            <a:off x="1150938" y="692150"/>
            <a:ext cx="4556125" cy="3416300"/>
          </a:xfrm>
          <a:ln/>
        </p:spPr>
      </p:sp>
      <p:sp>
        <p:nvSpPr>
          <p:cNvPr id="22528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To change the debt ratio, we can use either a pure recapitalization (where the assets remain unchanged but the liability side changes) or a mixed strategy where both sides of the balance sheet change. Which one you adopt will depend upon the market you are in (when capital markets are open and liquid, it is easier to do recapitalizations), the nature of your assets (liquid assets are easier to sell) and the magnitude of the change (bigger changes are more likely to require mixed strategies).</a:t>
            </a:r>
          </a:p>
        </p:txBody>
      </p:sp>
    </p:spTree>
    <p:extLst>
      <p:ext uri="{BB962C8B-B14F-4D97-AF65-F5344CB8AC3E}">
        <p14:creationId xmlns:p14="http://schemas.microsoft.com/office/powerpoint/2010/main" val="1634592215"/>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29" name="Slide Image Placeholder 1"/>
          <p:cNvSpPr>
            <a:spLocks noGrp="1" noRot="1" noChangeAspect="1" noTextEdit="1"/>
          </p:cNvSpPr>
          <p:nvPr>
            <p:ph type="sldImg"/>
          </p:nvPr>
        </p:nvSpPr>
        <p:spPr>
          <a:xfrm>
            <a:off x="1150938" y="692150"/>
            <a:ext cx="4556125" cy="3416300"/>
          </a:xfrm>
          <a:ln/>
        </p:spPr>
      </p:sp>
      <p:sp>
        <p:nvSpPr>
          <p:cNvPr id="22733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When debt ratios are changed over time, the biggest complication is that the firm value itself will change over time as a function of new investments made and expected growth in both equity and debt values. Put another way, trying to get to 40% of the firm value 5 years from now is more complicated than getting to 40% of firm value today… since firm value 5 years from now will be different from firm value today.</a:t>
            </a:r>
          </a:p>
        </p:txBody>
      </p:sp>
    </p:spTree>
    <p:extLst>
      <p:ext uri="{BB962C8B-B14F-4D97-AF65-F5344CB8AC3E}">
        <p14:creationId xmlns:p14="http://schemas.microsoft.com/office/powerpoint/2010/main" val="1980545081"/>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7"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22937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Your objective is issue securities that bring you all of the tax benefits of debt while providing you with the flexibility of equity. It is not the reduction in risk but the increase in debt capacity that generates the value. A firm that does not use this debt capacity will not gain from matching debt to assets in the first place.</a:t>
            </a:r>
          </a:p>
        </p:txBody>
      </p:sp>
    </p:spTree>
    <p:extLst>
      <p:ext uri="{BB962C8B-B14F-4D97-AF65-F5344CB8AC3E}">
        <p14:creationId xmlns:p14="http://schemas.microsoft.com/office/powerpoint/2010/main" val="1024647867"/>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5"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23142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Note that the firm goes bankrupt in the two periods, when the firm value falls below the value of the debt.</a:t>
            </a:r>
          </a:p>
        </p:txBody>
      </p:sp>
    </p:spTree>
    <p:extLst>
      <p:ext uri="{BB962C8B-B14F-4D97-AF65-F5344CB8AC3E}">
        <p14:creationId xmlns:p14="http://schemas.microsoft.com/office/powerpoint/2010/main" val="585335376"/>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3"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23347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same firm never goes bankrupt, even though it has borrowed a lot more.</a:t>
            </a:r>
          </a:p>
        </p:txBody>
      </p:sp>
    </p:spTree>
    <p:extLst>
      <p:ext uri="{BB962C8B-B14F-4D97-AF65-F5344CB8AC3E}">
        <p14:creationId xmlns:p14="http://schemas.microsoft.com/office/powerpoint/2010/main" val="109077525"/>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1"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23552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There is ample scope for creativity in trying to design the perfect bond. The idea is to design debt that looks and acts like equity, in terms of the cash flows.</a:t>
            </a:r>
          </a:p>
          <a:p>
            <a:r>
              <a:rPr lang="en-US" altLang="en-US">
                <a:latin typeface="Times" charset="0"/>
                <a:ea typeface="ＭＳ Ｐゴシック" charset="-128"/>
              </a:rPr>
              <a:t>Consider each aspect;</a:t>
            </a:r>
          </a:p>
          <a:p>
            <a:endParaRPr lang="en-US" altLang="en-US">
              <a:latin typeface="Times" charset="0"/>
              <a:ea typeface="ＭＳ Ｐゴシック" charset="-128"/>
            </a:endParaRPr>
          </a:p>
          <a:p>
            <a:r>
              <a:rPr lang="en-US" altLang="en-US">
                <a:latin typeface="Times" charset="0"/>
                <a:ea typeface="ＭＳ Ｐゴシック" charset="-128"/>
              </a:rPr>
              <a:t>Duration: Companies with long term projects (Boeing) should use long term debt. Companies with short term projects (Dell) should use short term debt.</a:t>
            </a:r>
          </a:p>
          <a:p>
            <a:r>
              <a:rPr lang="en-US" altLang="en-US">
                <a:latin typeface="Times" charset="0"/>
                <a:ea typeface="ＭＳ Ｐゴシック" charset="-128"/>
              </a:rPr>
              <a:t>Currency: Companies that get a high proportion of their revenues from non-domestic operations should use more foreign currency debt (especially if the currency mix is stable.</a:t>
            </a:r>
          </a:p>
          <a:p>
            <a:r>
              <a:rPr lang="en-US" altLang="en-US">
                <a:latin typeface="Times" charset="0"/>
                <a:ea typeface="ＭＳ Ｐゴシック" charset="-128"/>
              </a:rPr>
              <a:t>Inflation: Companies with pricing power can pass inflation through into their cash flows. These companies should be much better candidates for floating rate debt (because interest expenses on the debt will rise and fall with inflation).</a:t>
            </a:r>
          </a:p>
          <a:p>
            <a:r>
              <a:rPr lang="en-US" altLang="en-US">
                <a:latin typeface="Times" charset="0"/>
                <a:ea typeface="ＭＳ Ｐゴシック" charset="-128"/>
              </a:rPr>
              <a:t>Growth pattern: Mature companies with level , steady cash flows should be much better candidates for straight debt, whereas growth companies are much better candidates for convertible debt.</a:t>
            </a:r>
          </a:p>
          <a:p>
            <a:endParaRPr lang="en-US" altLang="en-US">
              <a:latin typeface="Times" charset="0"/>
              <a:ea typeface="ＭＳ Ｐゴシック" charset="-128"/>
            </a:endParaRPr>
          </a:p>
        </p:txBody>
      </p:sp>
    </p:spTree>
    <p:extLst>
      <p:ext uri="{BB962C8B-B14F-4D97-AF65-F5344CB8AC3E}">
        <p14:creationId xmlns:p14="http://schemas.microsoft.com/office/powerpoint/2010/main" val="1462411784"/>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69"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23757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Note though that all is lost if the tax authorities do not allow you to subtract interest expenses for tax purposes.</a:t>
            </a:r>
          </a:p>
          <a:p>
            <a:endParaRPr lang="en-US" altLang="en-US">
              <a:latin typeface="Times" charset="0"/>
              <a:ea typeface="ＭＳ Ｐゴシック" charset="-128"/>
            </a:endParaRPr>
          </a:p>
          <a:p>
            <a:r>
              <a:rPr lang="en-US" altLang="en-US">
                <a:latin typeface="Times" charset="0"/>
                <a:ea typeface="ＭＳ Ｐゴシック" charset="-128"/>
              </a:rPr>
              <a:t>It is also possible that you could increase your tax benefits by deviating from your perfect bond and issuing bonds in the wrong currency or the wrong maturity.</a:t>
            </a:r>
          </a:p>
        </p:txBody>
      </p:sp>
    </p:spTree>
    <p:extLst>
      <p:ext uri="{BB962C8B-B14F-4D97-AF65-F5344CB8AC3E}">
        <p14:creationId xmlns:p14="http://schemas.microsoft.com/office/powerpoint/2010/main" val="804513773"/>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7"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23961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is a tough balancing act to pull off. You have to issue a security that looks like equity to the ratings agency, debt to the equity research analysts and equity again to your regulatory authorities (if you are a financial service firm).</a:t>
            </a:r>
          </a:p>
          <a:p>
            <a:endParaRPr lang="en-US" altLang="en-US">
              <a:latin typeface="Times" charset="0"/>
              <a:ea typeface="ＭＳ Ｐゴシック" charset="-128"/>
            </a:endParaRPr>
          </a:p>
          <a:p>
            <a:r>
              <a:rPr lang="en-US" altLang="en-US">
                <a:latin typeface="Times" charset="0"/>
                <a:ea typeface="ＭＳ Ｐゴシック" charset="-128"/>
              </a:rPr>
              <a:t>While it may seem impossible, trust preferred and several other very profitable innovations (at least to investment bankers) have succeeded in doing this.</a:t>
            </a:r>
          </a:p>
        </p:txBody>
      </p:sp>
    </p:spTree>
    <p:extLst>
      <p:ext uri="{BB962C8B-B14F-4D97-AF65-F5344CB8AC3E}">
        <p14:creationId xmlns:p14="http://schemas.microsoft.com/office/powerpoint/2010/main" val="905941299"/>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5"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24166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Ratings agencies have learnt over time, but slowly. As they have learnt, investment banks have come up with new securities that have the same objective.</a:t>
            </a:r>
          </a:p>
        </p:txBody>
      </p:sp>
    </p:spTree>
    <p:extLst>
      <p:ext uri="{BB962C8B-B14F-4D97-AF65-F5344CB8AC3E}">
        <p14:creationId xmlns:p14="http://schemas.microsoft.com/office/powerpoint/2010/main" val="496355063"/>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3"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24371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I would expect under levered firms to gain, and over levered firms to lose by doing this. The latter might fool the ratings agencies but they lose because of the expected default cost that they create for themselves.</a:t>
            </a:r>
          </a:p>
        </p:txBody>
      </p:sp>
    </p:spTree>
    <p:extLst>
      <p:ext uri="{BB962C8B-B14F-4D97-AF65-F5344CB8AC3E}">
        <p14:creationId xmlns:p14="http://schemas.microsoft.com/office/powerpoint/2010/main" val="1413058893"/>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1"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24576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While adding these conditions to debt may make it less attractive to the firm, it may be only way they can borrow.</a:t>
            </a:r>
          </a:p>
        </p:txBody>
      </p:sp>
    </p:spTree>
    <p:extLst>
      <p:ext uri="{BB962C8B-B14F-4D97-AF65-F5344CB8AC3E}">
        <p14:creationId xmlns:p14="http://schemas.microsoft.com/office/powerpoint/2010/main" val="259162478"/>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09"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24781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When you feel that your equity or debt is under valued, you do not want to lock in the under valuation. You should use short-term solutions (bridge financing) until they feel more comfortable with the valuations. Bridge financing includes short term debt and short term warrants.</a:t>
            </a:r>
          </a:p>
        </p:txBody>
      </p:sp>
    </p:spTree>
    <p:extLst>
      <p:ext uri="{BB962C8B-B14F-4D97-AF65-F5344CB8AC3E}">
        <p14:creationId xmlns:p14="http://schemas.microsoft.com/office/powerpoint/2010/main" val="646931630"/>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7"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24985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provides the basic framework for designing the right kind of debt.</a:t>
            </a:r>
          </a:p>
          <a:p>
            <a:r>
              <a:rPr lang="en-US" altLang="en-US">
                <a:latin typeface="Times" charset="0"/>
                <a:ea typeface="ＭＳ Ｐゴシック" charset="-128"/>
              </a:rPr>
              <a:t>You begin by trying to match up financing type to asset type (in terms of duration, currency, growth patterns and special features). </a:t>
            </a:r>
            <a:r>
              <a:rPr lang="en-US" altLang="en-US" u="sng">
                <a:latin typeface="Times" charset="0"/>
                <a:ea typeface="ＭＳ Ｐゴシック" charset="-128"/>
              </a:rPr>
              <a:t>By doing so, you reduce your risk of bankruptcy, increase your capacity to borrow and consequently the tax benefits of debt.</a:t>
            </a:r>
          </a:p>
          <a:p>
            <a:r>
              <a:rPr lang="en-US" altLang="en-US">
                <a:latin typeface="Times" charset="0"/>
                <a:ea typeface="ＭＳ Ｐゴシック" charset="-128"/>
              </a:rPr>
              <a:t>Then, you modify the </a:t>
            </a:r>
            <a:r>
              <a:rPr lang="ja-JP" altLang="en-US">
                <a:latin typeface="Times" charset="0"/>
                <a:ea typeface="ＭＳ Ｐゴシック" charset="-128"/>
              </a:rPr>
              <a:t>“</a:t>
            </a:r>
            <a:r>
              <a:rPr lang="en-US" altLang="ja-JP">
                <a:latin typeface="Times" charset="0"/>
                <a:ea typeface="ＭＳ Ｐゴシック" charset="-128"/>
              </a:rPr>
              <a:t>perfect debt</a:t>
            </a:r>
            <a:r>
              <a:rPr lang="ja-JP" altLang="en-US">
                <a:latin typeface="Times" charset="0"/>
                <a:ea typeface="ＭＳ Ｐゴシック" charset="-128"/>
              </a:rPr>
              <a:t>”</a:t>
            </a:r>
            <a:r>
              <a:rPr lang="en-US" altLang="ja-JP">
                <a:latin typeface="Times" charset="0"/>
                <a:ea typeface="ＭＳ Ｐゴシック" charset="-128"/>
              </a:rPr>
              <a:t> </a:t>
            </a:r>
          </a:p>
          <a:p>
            <a:pPr lvl="1"/>
            <a:r>
              <a:rPr lang="en-US" altLang="en-US">
                <a:latin typeface="Times" charset="0"/>
                <a:ea typeface="ＭＳ Ｐゴシック" charset="-128"/>
              </a:rPr>
              <a:t>For tax factors, to ensure that you get the maximum tax benefit</a:t>
            </a:r>
          </a:p>
          <a:p>
            <a:pPr lvl="1"/>
            <a:r>
              <a:rPr lang="en-US" altLang="en-US">
                <a:latin typeface="Times" charset="0"/>
                <a:ea typeface="ＭＳ Ｐゴシック" charset="-128"/>
              </a:rPr>
              <a:t>To meet the needs and objectives of equity research analysts and ratings agencies</a:t>
            </a:r>
          </a:p>
          <a:p>
            <a:pPr lvl="1"/>
            <a:r>
              <a:rPr lang="en-US" altLang="en-US">
                <a:latin typeface="Times" charset="0"/>
                <a:ea typeface="ＭＳ Ｐゴシック" charset="-128"/>
              </a:rPr>
              <a:t>To fix any agency conflicts that might prevent lenders from lending</a:t>
            </a:r>
          </a:p>
          <a:p>
            <a:pPr lvl="1"/>
            <a:r>
              <a:rPr lang="en-US" altLang="en-US">
                <a:latin typeface="Times" charset="0"/>
                <a:ea typeface="ＭＳ Ｐゴシック" charset="-128"/>
              </a:rPr>
              <a:t>To prevent an undeservedly low rating from pushing up the cost of debt above what it should be.  (If you are under rated, you should probably use short term debt until you feel your rating is justified)</a:t>
            </a:r>
          </a:p>
        </p:txBody>
      </p:sp>
    </p:spTree>
    <p:extLst>
      <p:ext uri="{BB962C8B-B14F-4D97-AF65-F5344CB8AC3E}">
        <p14:creationId xmlns:p14="http://schemas.microsoft.com/office/powerpoint/2010/main" val="270200649"/>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5"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25190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These are the three basic approaches to assessing the cash flow characteristics of your asset base. The last two approaches provide more quantitative answers but may not work for companies which have a short history or have changed their asset mixes over time.</a:t>
            </a:r>
          </a:p>
        </p:txBody>
      </p:sp>
    </p:spTree>
    <p:extLst>
      <p:ext uri="{BB962C8B-B14F-4D97-AF65-F5344CB8AC3E}">
        <p14:creationId xmlns:p14="http://schemas.microsoft.com/office/powerpoint/2010/main" val="1481877985"/>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3"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25395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There is plenty of room to be creative in this approach.</a:t>
            </a:r>
          </a:p>
          <a:p>
            <a:r>
              <a:rPr lang="en-US" altLang="en-US">
                <a:latin typeface="Times" charset="0"/>
                <a:ea typeface="ＭＳ Ｐゴシック" charset="-128"/>
              </a:rPr>
              <a:t>Look at firms which operate in each of these businesses and see what financing they use. That might be useful in designing the right kind of debt.</a:t>
            </a:r>
          </a:p>
        </p:txBody>
      </p:sp>
    </p:spTree>
    <p:extLst>
      <p:ext uri="{BB962C8B-B14F-4D97-AF65-F5344CB8AC3E}">
        <p14:creationId xmlns:p14="http://schemas.microsoft.com/office/powerpoint/2010/main" val="1555439636"/>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1"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25600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Based upon what a typical investment looks like, assess the right type of debt for your firm….</a:t>
            </a:r>
          </a:p>
        </p:txBody>
      </p:sp>
    </p:spTree>
    <p:extLst>
      <p:ext uri="{BB962C8B-B14F-4D97-AF65-F5344CB8AC3E}">
        <p14:creationId xmlns:p14="http://schemas.microsoft.com/office/powerpoint/2010/main" val="955527321"/>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49"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25805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If you have large, stand alone projects, you can try to match the debt specifically to the project</a:t>
            </a:r>
            <a:r>
              <a:rPr lang="ja-JP" altLang="en-US">
                <a:latin typeface="Times" charset="0"/>
                <a:ea typeface="ＭＳ Ｐゴシック" charset="-128"/>
              </a:rPr>
              <a:t>’</a:t>
            </a:r>
            <a:r>
              <a:rPr lang="en-US" altLang="ja-JP">
                <a:latin typeface="Times" charset="0"/>
                <a:ea typeface="ＭＳ Ｐゴシック" charset="-128"/>
              </a:rPr>
              <a:t>s characteristics. If you take lots of smaller projects, you will often find it less costly to finance a portfolio of projects rather than each project individually.</a:t>
            </a:r>
            <a:endParaRPr lang="en-US" altLang="en-US">
              <a:latin typeface="Times" charset="0"/>
              <a:ea typeface="ＭＳ Ｐゴシック" charset="-128"/>
            </a:endParaRPr>
          </a:p>
        </p:txBody>
      </p:sp>
    </p:spTree>
    <p:extLst>
      <p:ext uri="{BB962C8B-B14F-4D97-AF65-F5344CB8AC3E}">
        <p14:creationId xmlns:p14="http://schemas.microsoft.com/office/powerpoint/2010/main" val="664971781"/>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7"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26009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We have used the projected cash flows on the Disney theme park to estimate the duration of the theme park. </a:t>
            </a:r>
          </a:p>
          <a:p>
            <a:r>
              <a:rPr lang="en-US" altLang="en-US">
                <a:latin typeface="Times" charset="0"/>
                <a:ea typeface="ＭＳ Ｐゴシック" charset="-128"/>
              </a:rPr>
              <a:t>This understates the duration,</a:t>
            </a:r>
          </a:p>
          <a:p>
            <a:pPr lvl="1"/>
            <a:r>
              <a:rPr lang="en-US" altLang="en-US">
                <a:latin typeface="Times" charset="0"/>
                <a:ea typeface="ＭＳ Ｐゴシック" charset="-128"/>
              </a:rPr>
              <a:t>Since cash flows are likely to drop if interest rates go up</a:t>
            </a:r>
          </a:p>
          <a:p>
            <a:pPr lvl="1"/>
            <a:r>
              <a:rPr lang="en-US" altLang="en-US">
                <a:latin typeface="Times" charset="0"/>
                <a:ea typeface="ＭＳ Ｐゴシック" charset="-128"/>
              </a:rPr>
              <a:t>Since we have arbitrarily estimated a terminal value at the end of year 10.	</a:t>
            </a:r>
          </a:p>
        </p:txBody>
      </p:sp>
    </p:spTree>
    <p:extLst>
      <p:ext uri="{BB962C8B-B14F-4D97-AF65-F5344CB8AC3E}">
        <p14:creationId xmlns:p14="http://schemas.microsoft.com/office/powerpoint/2010/main" val="675824279"/>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145" name="Rectangle 2"/>
          <p:cNvSpPr>
            <a:spLocks noGrp="1" noRot="1" noChangeAspect="1" noChangeArrowheads="1" noTextEdit="1"/>
          </p:cNvSpPr>
          <p:nvPr>
            <p:ph type="sldImg"/>
          </p:nvPr>
        </p:nvSpPr>
        <p:spPr>
          <a:xfrm>
            <a:off x="1150938" y="692150"/>
            <a:ext cx="4556125" cy="3416300"/>
          </a:xfrm>
          <a:ln/>
        </p:spPr>
      </p:sp>
      <p:sp>
        <p:nvSpPr>
          <p:cNvPr id="26214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It is entirely possible that the park will pull visitors from a wider global area (say Australia and New Zealand), in which case we should alter the currency mix.</a:t>
            </a:r>
          </a:p>
        </p:txBody>
      </p:sp>
    </p:spTree>
    <p:extLst>
      <p:ext uri="{BB962C8B-B14F-4D97-AF65-F5344CB8AC3E}">
        <p14:creationId xmlns:p14="http://schemas.microsoft.com/office/powerpoint/2010/main" val="537648170"/>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3"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26419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Each measures a different aspect of the firm. </a:t>
            </a:r>
          </a:p>
          <a:p>
            <a:pPr lvl="1"/>
            <a:r>
              <a:rPr lang="en-US" altLang="en-US">
                <a:latin typeface="Times" charset="0"/>
                <a:ea typeface="ＭＳ Ｐゴシック" charset="-128"/>
              </a:rPr>
              <a:t>The operating cash flows measure the year-to-year capacity of the firm to generate cash flows. </a:t>
            </a:r>
          </a:p>
          <a:p>
            <a:pPr lvl="1"/>
            <a:r>
              <a:rPr lang="en-US" altLang="en-US">
                <a:latin typeface="Times" charset="0"/>
                <a:ea typeface="ＭＳ Ｐゴシック" charset="-128"/>
              </a:rPr>
              <a:t> Firm value reflects current operating income, as well as the expected growth and the cost of capital.</a:t>
            </a:r>
          </a:p>
        </p:txBody>
      </p:sp>
    </p:spTree>
    <p:extLst>
      <p:ext uri="{BB962C8B-B14F-4D97-AF65-F5344CB8AC3E}">
        <p14:creationId xmlns:p14="http://schemas.microsoft.com/office/powerpoint/2010/main" val="1789090261"/>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41"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26624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Disney has changed changed considerably over time in terms of its business mix. It has increasingly moved into the broadcasting business and its animated movies are only  a small portion of its overall movie offerings.</a:t>
            </a:r>
          </a:p>
          <a:p>
            <a:r>
              <a:rPr lang="en-US" altLang="en-US">
                <a:latin typeface="Times" charset="0"/>
                <a:ea typeface="ＭＳ Ｐゴシック" charset="-128"/>
              </a:rPr>
              <a:t>The firm value is the market value of equity plus the book value of debt outstanding in each year. ( I would have preferred to use market value of debt, but book value seems like a reasonable proxy)</a:t>
            </a:r>
          </a:p>
          <a:p>
            <a:r>
              <a:rPr lang="en-US" altLang="en-US">
                <a:latin typeface="Times" charset="0"/>
                <a:ea typeface="ＭＳ Ｐゴシック" charset="-128"/>
              </a:rPr>
              <a:t>In doing this table, we reverted back to reported EBIT, rather than using the adjusted EBIT that we have been working with so far.</a:t>
            </a:r>
          </a:p>
        </p:txBody>
      </p:sp>
    </p:spTree>
    <p:extLst>
      <p:ext uri="{BB962C8B-B14F-4D97-AF65-F5344CB8AC3E}">
        <p14:creationId xmlns:p14="http://schemas.microsoft.com/office/powerpoint/2010/main" val="173991333"/>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289"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26829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would apply to any firm that we would analyze over this time period.</a:t>
            </a:r>
          </a:p>
        </p:txBody>
      </p:sp>
    </p:spTree>
    <p:extLst>
      <p:ext uri="{BB962C8B-B14F-4D97-AF65-F5344CB8AC3E}">
        <p14:creationId xmlns:p14="http://schemas.microsoft.com/office/powerpoint/2010/main" val="1547090164"/>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7"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27033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How  much has firm value changed for a given change in interest rates?</a:t>
            </a:r>
          </a:p>
        </p:txBody>
      </p:sp>
    </p:spTree>
    <p:extLst>
      <p:ext uri="{BB962C8B-B14F-4D97-AF65-F5344CB8AC3E}">
        <p14:creationId xmlns:p14="http://schemas.microsoft.com/office/powerpoint/2010/main" val="212388472"/>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2385"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27238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These regressions tend to be noisy, even for firms with substantial historical data.</a:t>
            </a:r>
          </a:p>
          <a:p>
            <a:r>
              <a:rPr lang="en-US" altLang="en-US">
                <a:latin typeface="Times" charset="0"/>
                <a:ea typeface="ＭＳ Ｐゴシック" charset="-128"/>
              </a:rPr>
              <a:t>Industry-average coefficients might provide more reliable estimates (just as sector betas are often better than firm-specific betas)</a:t>
            </a:r>
          </a:p>
        </p:txBody>
      </p:sp>
    </p:spTree>
    <p:extLst>
      <p:ext uri="{BB962C8B-B14F-4D97-AF65-F5344CB8AC3E}">
        <p14:creationId xmlns:p14="http://schemas.microsoft.com/office/powerpoint/2010/main" val="495227590"/>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433"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27443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is a traditional Macaulay duration. It is a measure of the percentage change in the bond price for a 1% change in interest rates.</a:t>
            </a:r>
          </a:p>
          <a:p>
            <a:r>
              <a:rPr lang="en-US" altLang="en-US">
                <a:latin typeface="Times" charset="0"/>
                <a:ea typeface="ＭＳ Ｐゴシック" charset="-128"/>
              </a:rPr>
              <a:t>Equivalently, it can be viewed as the maturity of a zero-coupon bond with the same sensitivity to interest rate changes. </a:t>
            </a:r>
          </a:p>
          <a:p>
            <a:r>
              <a:rPr lang="en-US" altLang="en-US">
                <a:latin typeface="Times" charset="0"/>
                <a:ea typeface="ＭＳ Ｐゴシック" charset="-128"/>
              </a:rPr>
              <a:t>Note, in the regression on the previous page, the coefficient on the change in interest rates, measures the percentage change in firm value for a 1% change in interest rates. Thus, the regression coefficient also measures duration.</a:t>
            </a:r>
          </a:p>
        </p:txBody>
      </p:sp>
    </p:spTree>
    <p:extLst>
      <p:ext uri="{BB962C8B-B14F-4D97-AF65-F5344CB8AC3E}">
        <p14:creationId xmlns:p14="http://schemas.microsoft.com/office/powerpoint/2010/main" val="1790973005"/>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81"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27648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It is very difficult to estimate Macaulay Duration on a project-by-project basis for all the projects that a firm has. </a:t>
            </a:r>
          </a:p>
          <a:p>
            <a:r>
              <a:rPr lang="en-US" altLang="en-US">
                <a:latin typeface="Times" charset="0"/>
                <a:ea typeface="ＭＳ Ｐゴシック" charset="-128"/>
              </a:rPr>
              <a:t>It is much easier to run the regression, but the results are likely to be noisy and affected by whether the firm</a:t>
            </a:r>
            <a:r>
              <a:rPr lang="ja-JP" altLang="en-US">
                <a:latin typeface="Times" charset="0"/>
                <a:ea typeface="ＭＳ Ｐゴシック" charset="-128"/>
              </a:rPr>
              <a:t>’</a:t>
            </a:r>
            <a:r>
              <a:rPr lang="en-US" altLang="ja-JP">
                <a:latin typeface="Times" charset="0"/>
                <a:ea typeface="ＭＳ Ｐゴシック" charset="-128"/>
              </a:rPr>
              <a:t>s business mix has changed over time.</a:t>
            </a:r>
          </a:p>
          <a:p>
            <a:r>
              <a:rPr lang="en-US" altLang="en-US">
                <a:latin typeface="Times" charset="0"/>
                <a:ea typeface="ＭＳ Ｐゴシック" charset="-128"/>
              </a:rPr>
              <a:t>This leaves us with</a:t>
            </a:r>
          </a:p>
          <a:p>
            <a:pPr lvl="1"/>
            <a:r>
              <a:rPr lang="en-US" altLang="en-US">
                <a:latin typeface="Times" charset="0"/>
                <a:ea typeface="ＭＳ Ｐゴシック" charset="-128"/>
              </a:rPr>
              <a:t>The intuitive analysis that preceded this section</a:t>
            </a:r>
          </a:p>
          <a:p>
            <a:pPr lvl="1"/>
            <a:r>
              <a:rPr lang="en-US" altLang="en-US">
                <a:latin typeface="Times" charset="0"/>
                <a:ea typeface="ＭＳ Ｐゴシック" charset="-128"/>
              </a:rPr>
              <a:t>Industry average duration numbers, which can be used for any firm in that industy</a:t>
            </a:r>
          </a:p>
        </p:txBody>
      </p:sp>
    </p:spTree>
    <p:extLst>
      <p:ext uri="{BB962C8B-B14F-4D97-AF65-F5344CB8AC3E}">
        <p14:creationId xmlns:p14="http://schemas.microsoft.com/office/powerpoint/2010/main" val="1752498683"/>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529"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27853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measures the effect of interest rates on operating income. Firm value will be affected more because discount rates tend to also go up when interest rates increase.</a:t>
            </a:r>
          </a:p>
        </p:txBody>
      </p:sp>
    </p:spTree>
    <p:extLst>
      <p:ext uri="{BB962C8B-B14F-4D97-AF65-F5344CB8AC3E}">
        <p14:creationId xmlns:p14="http://schemas.microsoft.com/office/powerpoint/2010/main" val="1507146576"/>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577"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28057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Is the firm a cyclical firm? Cyclical firms should have operating income that moves with the economy. Value might not, since markets can look past cycles. In this case, the operating income regression may be the more valuable one.</a:t>
            </a:r>
          </a:p>
        </p:txBody>
      </p:sp>
    </p:spTree>
    <p:extLst>
      <p:ext uri="{BB962C8B-B14F-4D97-AF65-F5344CB8AC3E}">
        <p14:creationId xmlns:p14="http://schemas.microsoft.com/office/powerpoint/2010/main" val="1042886467"/>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625"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28262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Disney has increasingly become a cyclical firm. (In previous iterations in 1997 and 2003, it was insensitive to economic growth…) This may reflect its increasing dependence on broadcasting (where advertising is cyclical) and grown up movies.</a:t>
            </a:r>
          </a:p>
        </p:txBody>
      </p:sp>
    </p:spTree>
    <p:extLst>
      <p:ext uri="{BB962C8B-B14F-4D97-AF65-F5344CB8AC3E}">
        <p14:creationId xmlns:p14="http://schemas.microsoft.com/office/powerpoint/2010/main" val="31324055"/>
      </p:ext>
    </p:extLst>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673"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28467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Again, we are assuming that the historical exposure of earnings and firm value to currencies is a good measure of future exposure.</a:t>
            </a:r>
          </a:p>
        </p:txBody>
      </p:sp>
    </p:spTree>
    <p:extLst>
      <p:ext uri="{BB962C8B-B14F-4D97-AF65-F5344CB8AC3E}">
        <p14:creationId xmlns:p14="http://schemas.microsoft.com/office/powerpoint/2010/main" val="329898870"/>
      </p:ext>
    </p:extLst>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21"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28672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negative effect of the stronger dollar on operating income might reflect the revenues that Disney gets from tourists at its theme parks. These tourists are less likely to visit the theme parks when the dollar is stronger.</a:t>
            </a:r>
          </a:p>
          <a:p>
            <a:r>
              <a:rPr lang="en-US" altLang="en-US">
                <a:latin typeface="Times" charset="0"/>
                <a:ea typeface="ＭＳ Ｐゴシック" charset="-128"/>
              </a:rPr>
              <a:t>While firm value also goes down, the effect is less significant.</a:t>
            </a:r>
          </a:p>
        </p:txBody>
      </p:sp>
    </p:spTree>
    <p:extLst>
      <p:ext uri="{BB962C8B-B14F-4D97-AF65-F5344CB8AC3E}">
        <p14:creationId xmlns:p14="http://schemas.microsoft.com/office/powerpoint/2010/main" val="1955015183"/>
      </p:ext>
    </p:extLst>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8769"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28877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On floating rate debt, interest expenses tend to increase as market interest rates increase. We are assuming that year-to-year changes in interest rates are driven primarily by changes in inflation.</a:t>
            </a:r>
          </a:p>
        </p:txBody>
      </p:sp>
    </p:spTree>
    <p:extLst>
      <p:ext uri="{BB962C8B-B14F-4D97-AF65-F5344CB8AC3E}">
        <p14:creationId xmlns:p14="http://schemas.microsoft.com/office/powerpoint/2010/main" val="1440381581"/>
      </p:ext>
    </p:extLst>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0817"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29081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Operating income tends to move with inflation, but firm value does not  as much. (This is not surprising, if cashflow effects and discount rate effects cancel out)</a:t>
            </a:r>
          </a:p>
          <a:p>
            <a:r>
              <a:rPr lang="en-US" altLang="en-US">
                <a:latin typeface="Times" charset="0"/>
                <a:ea typeface="ＭＳ Ｐゴシック" charset="-128"/>
              </a:rPr>
              <a:t>I would weigh the operating income regression more in determining whether to use floating rate or fixed rate debt,  since the cash flows each year go towards paying the coupons.</a:t>
            </a:r>
          </a:p>
        </p:txBody>
      </p:sp>
    </p:spTree>
    <p:extLst>
      <p:ext uri="{BB962C8B-B14F-4D97-AF65-F5344CB8AC3E}">
        <p14:creationId xmlns:p14="http://schemas.microsoft.com/office/powerpoint/2010/main" val="2057562883"/>
      </p:ext>
    </p:extLst>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865"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29286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Summarizes the results of the regressions… Caveat: The regressions have low R-squareds and any or all of these estimates could be wrong by a large amount.</a:t>
            </a:r>
          </a:p>
        </p:txBody>
      </p:sp>
    </p:spTree>
    <p:extLst>
      <p:ext uri="{BB962C8B-B14F-4D97-AF65-F5344CB8AC3E}">
        <p14:creationId xmlns:p14="http://schemas.microsoft.com/office/powerpoint/2010/main" val="530206940"/>
      </p:ext>
    </p:extLst>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4913" name="Slide Image Placeholder 1"/>
          <p:cNvSpPr>
            <a:spLocks noGrp="1" noRot="1" noChangeAspect="1" noTextEdit="1"/>
          </p:cNvSpPr>
          <p:nvPr>
            <p:ph type="sldImg"/>
          </p:nvPr>
        </p:nvSpPr>
        <p:spPr>
          <a:xfrm>
            <a:off x="1150938" y="692150"/>
            <a:ext cx="4556125" cy="3416300"/>
          </a:xfrm>
          <a:ln/>
        </p:spPr>
      </p:sp>
      <p:sp>
        <p:nvSpPr>
          <p:cNvPr id="29491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Since the standard errors on the regression estimates are so high, this alternative may yield more precise estimates of the each of the coefficients. To obtain these bottom up values, we ran the regressions for each firm in the sector and averaged out the coefficients.</a:t>
            </a:r>
          </a:p>
          <a:p>
            <a:endParaRPr lang="en-US" altLang="en-US">
              <a:latin typeface="Times" charset="0"/>
              <a:ea typeface="ＭＳ Ｐゴシック" charset="-128"/>
            </a:endParaRPr>
          </a:p>
        </p:txBody>
      </p:sp>
    </p:spTree>
    <p:extLst>
      <p:ext uri="{BB962C8B-B14F-4D97-AF65-F5344CB8AC3E}">
        <p14:creationId xmlns:p14="http://schemas.microsoft.com/office/powerpoint/2010/main" val="1278389177"/>
      </p:ext>
    </p:extLst>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61" name="Rectangle 2"/>
          <p:cNvSpPr>
            <a:spLocks noGrp="1" noRot="1" noChangeAspect="1" noChangeArrowheads="1" noTextEdit="1"/>
          </p:cNvSpPr>
          <p:nvPr>
            <p:ph type="sldImg"/>
          </p:nvPr>
        </p:nvSpPr>
        <p:spPr>
          <a:xfrm>
            <a:off x="1150938" y="692150"/>
            <a:ext cx="4556125" cy="3416300"/>
          </a:xfrm>
          <a:ln/>
        </p:spPr>
      </p:sp>
      <p:sp>
        <p:nvSpPr>
          <p:cNvPr id="29696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Converts the numbers into tangible recommendations…</a:t>
            </a:r>
          </a:p>
        </p:txBody>
      </p:sp>
    </p:spTree>
    <p:extLst>
      <p:ext uri="{BB962C8B-B14F-4D97-AF65-F5344CB8AC3E}">
        <p14:creationId xmlns:p14="http://schemas.microsoft.com/office/powerpoint/2010/main" val="313009604"/>
      </p:ext>
    </p:extLst>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9009"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29901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There may be good reasons for the mismatch but for most firms, the existing debt structure is more a result of history and inertia. Disney</a:t>
            </a:r>
            <a:r>
              <a:rPr lang="ja-JP" altLang="en-US">
                <a:latin typeface="Times" charset="0"/>
                <a:ea typeface="ＭＳ Ｐゴシック" charset="-128"/>
              </a:rPr>
              <a:t>’</a:t>
            </a:r>
            <a:r>
              <a:rPr lang="en-US" altLang="ja-JP">
                <a:latin typeface="Times" charset="0"/>
                <a:ea typeface="ＭＳ Ｐゴシック" charset="-128"/>
              </a:rPr>
              <a:t>s business mix has changed significantly over the last decade - more broadcasting, less theme park - and it is not surprising that the debt structure has not kept pace.</a:t>
            </a:r>
          </a:p>
          <a:p>
            <a:r>
              <a:rPr lang="en-US" altLang="en-US">
                <a:latin typeface="Times" charset="0"/>
                <a:ea typeface="ＭＳ Ｐゴシック" charset="-128"/>
              </a:rPr>
              <a:t>In some cases, market frictions and limitations may contribute to the mismatch. In fact, many emerging market companies were unable to borrow long term until recently because banks would not lend long term in those markets.</a:t>
            </a:r>
          </a:p>
        </p:txBody>
      </p:sp>
    </p:spTree>
    <p:extLst>
      <p:ext uri="{BB962C8B-B14F-4D97-AF65-F5344CB8AC3E}">
        <p14:creationId xmlns:p14="http://schemas.microsoft.com/office/powerpoint/2010/main" val="1564962925"/>
      </p:ext>
    </p:extLst>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1057"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30105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Disney</a:t>
            </a:r>
            <a:r>
              <a:rPr lang="ja-JP" altLang="en-US">
                <a:latin typeface="Times" charset="0"/>
                <a:ea typeface="ＭＳ Ｐゴシック" charset="-128"/>
              </a:rPr>
              <a:t>’</a:t>
            </a:r>
            <a:r>
              <a:rPr lang="en-US" altLang="ja-JP">
                <a:latin typeface="Times" charset="0"/>
                <a:ea typeface="ＭＳ Ｐゴシック" charset="-128"/>
              </a:rPr>
              <a:t>s large size and access to capital markets give it lots of options. Smaller firms and emerging market firms will have fewer options. In the extreme scenario, it may take more time to adjust the debt.</a:t>
            </a:r>
            <a:endParaRPr lang="en-US" altLang="en-US">
              <a:latin typeface="Times" charset="0"/>
              <a:ea typeface="ＭＳ Ｐゴシック" charset="-128"/>
            </a:endParaRPr>
          </a:p>
        </p:txBody>
      </p:sp>
    </p:spTree>
    <p:extLst>
      <p:ext uri="{BB962C8B-B14F-4D97-AF65-F5344CB8AC3E}">
        <p14:creationId xmlns:p14="http://schemas.microsoft.com/office/powerpoint/2010/main" val="2099655666"/>
      </p:ext>
    </p:extLst>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3105" name="Slide Image Placeholder 1"/>
          <p:cNvSpPr>
            <a:spLocks noGrp="1" noRot="1" noChangeAspect="1" noTextEdit="1"/>
          </p:cNvSpPr>
          <p:nvPr>
            <p:ph type="sldImg"/>
          </p:nvPr>
        </p:nvSpPr>
        <p:spPr>
          <a:xfrm>
            <a:off x="1150938" y="692150"/>
            <a:ext cx="4556125" cy="3416300"/>
          </a:xfrm>
          <a:ln/>
        </p:spPr>
      </p:sp>
      <p:sp>
        <p:nvSpPr>
          <p:cNvPr id="30310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We don</a:t>
            </a:r>
            <a:r>
              <a:rPr lang="ja-JP" altLang="en-US">
                <a:latin typeface="Times" charset="0"/>
                <a:ea typeface="ＭＳ Ｐゴシック" charset="-128"/>
              </a:rPr>
              <a:t>’</a:t>
            </a:r>
            <a:r>
              <a:rPr lang="en-US" altLang="ja-JP">
                <a:latin typeface="Times" charset="0"/>
                <a:ea typeface="ＭＳ Ｐゴシック" charset="-128"/>
              </a:rPr>
              <a:t>t even try to assess Deutsche</a:t>
            </a:r>
            <a:r>
              <a:rPr lang="ja-JP" altLang="en-US">
                <a:latin typeface="Times" charset="0"/>
                <a:ea typeface="ＭＳ Ｐゴシック" charset="-128"/>
              </a:rPr>
              <a:t>’</a:t>
            </a:r>
            <a:r>
              <a:rPr lang="en-US" altLang="ja-JP">
                <a:latin typeface="Times" charset="0"/>
                <a:ea typeface="ＭＳ Ｐゴシック" charset="-128"/>
              </a:rPr>
              <a:t>s right debt because its assets are constantly changing and debt plays a different role in a bank… it is more raw material than source of capital.</a:t>
            </a:r>
            <a:endParaRPr lang="en-US" altLang="en-US">
              <a:latin typeface="Times" charset="0"/>
              <a:ea typeface="ＭＳ Ｐゴシック" charset="-128"/>
            </a:endParaRPr>
          </a:p>
        </p:txBody>
      </p:sp>
    </p:spTree>
    <p:extLst>
      <p:ext uri="{BB962C8B-B14F-4D97-AF65-F5344CB8AC3E}">
        <p14:creationId xmlns:p14="http://schemas.microsoft.com/office/powerpoint/2010/main" val="1461490958"/>
      </p:ext>
    </p:extLst>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6177"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306178" name="Rectangle 3"/>
          <p:cNvSpPr>
            <a:spLocks noGrp="1" noChangeArrowheads="1"/>
          </p:cNvSpPr>
          <p:nvPr>
            <p:ph type="body" idx="1"/>
          </p:nvPr>
        </p:nvSpPr>
        <p:spPr>
          <a:solidFill>
            <a:srgbClr val="FFFFFF"/>
          </a:solidFill>
          <a:ln>
            <a:solidFill>
              <a:srgbClr val="000000"/>
            </a:solidFill>
          </a:ln>
        </p:spPr>
        <p:txBody>
          <a:bodyPr/>
          <a:lstStyle/>
          <a:p>
            <a:endParaRPr lang="en-US" altLang="en-US">
              <a:latin typeface="Times" charset="0"/>
              <a:ea typeface="ＭＳ Ｐゴシック" charset="-128"/>
            </a:endParaRPr>
          </a:p>
        </p:txBody>
      </p:sp>
    </p:spTree>
    <p:extLst>
      <p:ext uri="{BB962C8B-B14F-4D97-AF65-F5344CB8AC3E}">
        <p14:creationId xmlns:p14="http://schemas.microsoft.com/office/powerpoint/2010/main" val="360576720"/>
      </p:ext>
    </p:extLst>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8225"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Third and final principle of corporate finance.</a:t>
            </a:r>
          </a:p>
        </p:txBody>
      </p:sp>
      <p:sp>
        <p:nvSpPr>
          <p:cNvPr id="308226" name="Rectangle 3"/>
          <p:cNvSpPr>
            <a:spLocks noGrp="1" noRot="1" noChangeAspect="1" noChangeArrowheads="1" noTextEdit="1"/>
          </p:cNvSpPr>
          <p:nvPr>
            <p:ph type="sldImg"/>
          </p:nvPr>
        </p:nvSpPr>
        <p:spPr>
          <a:xfrm>
            <a:off x="1150938" y="692150"/>
            <a:ext cx="4556125" cy="3416300"/>
          </a:xfrm>
          <a:ln cap="flat"/>
        </p:spPr>
      </p:sp>
    </p:spTree>
    <p:extLst>
      <p:ext uri="{BB962C8B-B14F-4D97-AF65-F5344CB8AC3E}">
        <p14:creationId xmlns:p14="http://schemas.microsoft.com/office/powerpoint/2010/main" val="14081206"/>
      </p:ext>
    </p:extLst>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0273"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31027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Dividend policy is affected by investment and financing decisions…. And dividend decisions may affect investment and financing decisions. In other words, analyzing dividends has to be part and parcel of analyzing the whole company. </a:t>
            </a:r>
          </a:p>
        </p:txBody>
      </p:sp>
    </p:spTree>
    <p:extLst>
      <p:ext uri="{BB962C8B-B14F-4D97-AF65-F5344CB8AC3E}">
        <p14:creationId xmlns:p14="http://schemas.microsoft.com/office/powerpoint/2010/main" val="439628072"/>
      </p:ext>
    </p:extLst>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r>
              <a:rPr lang="en-US" dirty="0" smtClean="0"/>
              <a:t>More</a:t>
            </a:r>
            <a:r>
              <a:rPr lang="en-US" baseline="0" dirty="0" smtClean="0"/>
              <a:t> than any other aspect of corporate finance, dividend policy is mired in inertia (where companies get locked into dividend policies that either don’t suit where they are in the life cycle or are unsustainable) and the desire to look like other companies in the sector.</a:t>
            </a:r>
            <a:endParaRPr lang="en-US" dirty="0"/>
          </a:p>
        </p:txBody>
      </p:sp>
    </p:spTree>
    <p:extLst>
      <p:ext uri="{BB962C8B-B14F-4D97-AF65-F5344CB8AC3E}">
        <p14:creationId xmlns:p14="http://schemas.microsoft.com/office/powerpoint/2010/main" val="1090229263"/>
      </p:ext>
    </p:extLst>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3345"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31334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Most companies in most years pay out what they did last year as dividends. Among firms that change dividends, increases are more common than decreases.</a:t>
            </a:r>
          </a:p>
        </p:txBody>
      </p:sp>
    </p:spTree>
    <p:extLst>
      <p:ext uri="{BB962C8B-B14F-4D97-AF65-F5344CB8AC3E}">
        <p14:creationId xmlns:p14="http://schemas.microsoft.com/office/powerpoint/2010/main" val="1485260424"/>
      </p:ext>
    </p:extLst>
  </p:cSld>
  <p:clrMapOvr>
    <a:masterClrMapping/>
  </p:clrMapOvr>
</p:notes>
</file>

<file path=ppt/notesSlides/notesSlide1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5393" name="Slide Image Placeholder 1"/>
          <p:cNvSpPr>
            <a:spLocks noGrp="1" noRot="1" noChangeAspect="1" noTextEdit="1"/>
          </p:cNvSpPr>
          <p:nvPr>
            <p:ph type="sldImg"/>
          </p:nvPr>
        </p:nvSpPr>
        <p:spPr>
          <a:xfrm>
            <a:off x="1150938" y="692150"/>
            <a:ext cx="4556125" cy="3416300"/>
          </a:xfrm>
          <a:ln/>
        </p:spPr>
      </p:sp>
      <p:sp>
        <p:nvSpPr>
          <p:cNvPr id="31539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If there was a quarter than should have shaken up the policy of leaving dividends unchanged, it should have been the last quarter of 2008, when markets collapsed globally and there were fears of a credit crisis. In the face of this mountain of bad news, more companies still increased dividends than suspended or cut them.</a:t>
            </a:r>
          </a:p>
        </p:txBody>
      </p:sp>
    </p:spTree>
    <p:extLst>
      <p:ext uri="{BB962C8B-B14F-4D97-AF65-F5344CB8AC3E}">
        <p14:creationId xmlns:p14="http://schemas.microsoft.com/office/powerpoint/2010/main" val="422033440"/>
      </p:ext>
    </p:extLst>
  </p:cSld>
  <p:clrMapOvr>
    <a:masterClrMapping/>
  </p:clrMapOvr>
</p:notes>
</file>

<file path=ppt/notesSlides/notesSlide1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41"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31744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Dividends tend to follow earnings. They don</a:t>
            </a:r>
            <a:r>
              <a:rPr lang="ja-JP" altLang="en-US">
                <a:latin typeface="Times" charset="0"/>
                <a:ea typeface="ＭＳ Ｐゴシック" charset="-128"/>
              </a:rPr>
              <a:t>’</a:t>
            </a:r>
            <a:r>
              <a:rPr lang="en-US" altLang="ja-JP">
                <a:latin typeface="Times" charset="0"/>
                <a:ea typeface="ＭＳ Ｐゴシック" charset="-128"/>
              </a:rPr>
              <a:t>t lead them and they are not contemporaneous. In other words, don</a:t>
            </a:r>
            <a:r>
              <a:rPr lang="ja-JP" altLang="en-US">
                <a:latin typeface="Times" charset="0"/>
                <a:ea typeface="ＭＳ Ｐゴシック" charset="-128"/>
              </a:rPr>
              <a:t>’</a:t>
            </a:r>
            <a:r>
              <a:rPr lang="en-US" altLang="ja-JP">
                <a:latin typeface="Times" charset="0"/>
                <a:ea typeface="ＭＳ Ｐゴシック" charset="-128"/>
              </a:rPr>
              <a:t>t expect a company to pay out more in dividends if their earnings go up… If earnings go up two years in a row, maybe.. Three years in a row and the odds increase.</a:t>
            </a:r>
            <a:endParaRPr lang="en-US" altLang="en-US">
              <a:latin typeface="Times" charset="0"/>
              <a:ea typeface="ＭＳ Ｐゴシック" charset="-128"/>
            </a:endParaRPr>
          </a:p>
        </p:txBody>
      </p:sp>
    </p:spTree>
    <p:extLst>
      <p:ext uri="{BB962C8B-B14F-4D97-AF65-F5344CB8AC3E}">
        <p14:creationId xmlns:p14="http://schemas.microsoft.com/office/powerpoint/2010/main" val="2125023686"/>
      </p:ext>
    </p:extLst>
  </p:cSld>
  <p:clrMapOvr>
    <a:masterClrMapping/>
  </p:clrMapOvr>
</p:notes>
</file>

<file path=ppt/notesSlides/notesSlide1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9489" name="Slide Image Placeholder 1"/>
          <p:cNvSpPr>
            <a:spLocks noGrp="1" noRot="1" noChangeAspect="1" noTextEdit="1"/>
          </p:cNvSpPr>
          <p:nvPr>
            <p:ph type="sldImg"/>
          </p:nvPr>
        </p:nvSpPr>
        <p:spPr>
          <a:xfrm>
            <a:off x="1150938" y="692150"/>
            <a:ext cx="4556125" cy="3416300"/>
          </a:xfrm>
          <a:ln/>
        </p:spPr>
      </p:sp>
      <p:sp>
        <p:nvSpPr>
          <p:cNvPr id="31949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In 2003, for the first time in decades, the tax rate on dividends was cut to 15% to match the tax rate on capital gains. How firms responded in terms of dividend policy is a good test of the tax effect. </a:t>
            </a:r>
          </a:p>
          <a:p>
            <a:r>
              <a:rPr lang="en-US" altLang="en-US">
                <a:latin typeface="Times" charset="0"/>
                <a:ea typeface="ＭＳ Ｐゴシック" charset="-128"/>
              </a:rPr>
              <a:t>More firms initiated dividends in 2003 and more dividends were paid, but the effect was muted. Stock buybacks still overwhelmed dividends.</a:t>
            </a:r>
          </a:p>
          <a:p>
            <a:r>
              <a:rPr lang="en-US" altLang="en-US">
                <a:latin typeface="Times" charset="0"/>
                <a:ea typeface="ＭＳ Ｐゴシック" charset="-128"/>
              </a:rPr>
              <a:t>The lesson: Taxes may affect dividend policy but they are not the key determinant.</a:t>
            </a:r>
          </a:p>
          <a:p>
            <a:endParaRPr lang="en-US" altLang="en-US">
              <a:latin typeface="Times" charset="0"/>
              <a:ea typeface="ＭＳ Ｐゴシック" charset="-128"/>
            </a:endParaRPr>
          </a:p>
          <a:p>
            <a:r>
              <a:rPr lang="en-US" altLang="en-US">
                <a:latin typeface="Times" charset="0"/>
                <a:ea typeface="ＭＳ Ｐゴシック" charset="-128"/>
              </a:rPr>
              <a:t>In the last quarter of 2012, with the fiscal cliff looming, companies paid out huge amounts in special dividends.</a:t>
            </a:r>
          </a:p>
        </p:txBody>
      </p:sp>
    </p:spTree>
    <p:extLst>
      <p:ext uri="{BB962C8B-B14F-4D97-AF65-F5344CB8AC3E}">
        <p14:creationId xmlns:p14="http://schemas.microsoft.com/office/powerpoint/2010/main" val="472557345"/>
      </p:ext>
    </p:extLst>
  </p:cSld>
  <p:clrMapOvr>
    <a:masterClrMapping/>
  </p:clrMapOvr>
</p:notes>
</file>

<file path=ppt/notesSlides/notesSlide1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1537"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321538" name="Rectangle 3"/>
          <p:cNvSpPr>
            <a:spLocks noGrp="1" noChangeArrowheads="1"/>
          </p:cNvSpPr>
          <p:nvPr>
            <p:ph type="body" idx="1"/>
          </p:nvPr>
        </p:nvSpPr>
        <p:spPr>
          <a:solidFill>
            <a:srgbClr val="FFFFFF"/>
          </a:solidFill>
          <a:ln>
            <a:solidFill>
              <a:srgbClr val="000000"/>
            </a:solidFill>
          </a:ln>
        </p:spPr>
        <p:txBody>
          <a:bodyPr/>
          <a:lstStyle/>
          <a:p>
            <a:pPr marL="228600" indent="-228600"/>
            <a:r>
              <a:rPr lang="en-US" altLang="en-US">
                <a:latin typeface="Times" charset="0"/>
                <a:ea typeface="ＭＳ Ｐゴシック" charset="-128"/>
              </a:rPr>
              <a:t>This trend accelerated through the 1990s. It can be partially explained by</a:t>
            </a:r>
          </a:p>
          <a:p>
            <a:pPr marL="228600" indent="-228600">
              <a:buFontTx/>
              <a:buAutoNum type="arabicPeriod"/>
            </a:pPr>
            <a:r>
              <a:rPr lang="en-US" altLang="en-US">
                <a:latin typeface="Times" charset="0"/>
                <a:ea typeface="ＭＳ Ｐゴシック" charset="-128"/>
              </a:rPr>
              <a:t>An increase in the volatility of earnings at all companies, making dividends much more difficult to maintain</a:t>
            </a:r>
          </a:p>
          <a:p>
            <a:pPr marL="228600" indent="-228600">
              <a:buFontTx/>
              <a:buAutoNum type="arabicPeriod"/>
            </a:pPr>
            <a:r>
              <a:rPr lang="en-US" altLang="en-US">
                <a:latin typeface="Times" charset="0"/>
                <a:ea typeface="ＭＳ Ｐゴシック" charset="-128"/>
              </a:rPr>
              <a:t> An increasing proportion of investors who invested primarily for capital gains</a:t>
            </a:r>
          </a:p>
          <a:p>
            <a:pPr marL="228600" indent="-228600">
              <a:buFontTx/>
              <a:buAutoNum type="arabicPeriod"/>
            </a:pPr>
            <a:r>
              <a:rPr lang="en-US" altLang="en-US">
                <a:latin typeface="Times" charset="0"/>
                <a:ea typeface="ＭＳ Ｐゴシック" charset="-128"/>
              </a:rPr>
              <a:t>Managers being compensated with options like stock buybacks more than dividends since the latter leads to lower stock prices.</a:t>
            </a:r>
          </a:p>
        </p:txBody>
      </p:sp>
    </p:spTree>
    <p:extLst>
      <p:ext uri="{BB962C8B-B14F-4D97-AF65-F5344CB8AC3E}">
        <p14:creationId xmlns:p14="http://schemas.microsoft.com/office/powerpoint/2010/main" val="876770809"/>
      </p:ext>
    </p:extLst>
  </p:cSld>
  <p:clrMapOvr>
    <a:masterClrMapping/>
  </p:clrMapOvr>
</p:notes>
</file>

<file path=ppt/notesSlides/notesSlide1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3585" name="Slide Image Placeholder 1"/>
          <p:cNvSpPr>
            <a:spLocks noGrp="1" noRot="1" noChangeAspect="1" noTextEdit="1"/>
          </p:cNvSpPr>
          <p:nvPr>
            <p:ph type="sldImg"/>
          </p:nvPr>
        </p:nvSpPr>
        <p:spPr>
          <a:xfrm>
            <a:off x="1150938" y="692150"/>
            <a:ext cx="4556125" cy="3416300"/>
          </a:xfrm>
          <a:ln/>
        </p:spPr>
      </p:sp>
      <p:sp>
        <p:nvSpPr>
          <p:cNvPr id="32358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dirty="0" smtClean="0">
                <a:latin typeface="Times" charset="0"/>
                <a:ea typeface="ＭＳ Ｐゴシック" charset="-128"/>
              </a:rPr>
              <a:t>Much</a:t>
            </a:r>
            <a:r>
              <a:rPr lang="en-US" altLang="en-US" baseline="0" dirty="0" smtClean="0">
                <a:latin typeface="Times" charset="0"/>
                <a:ea typeface="ＭＳ Ｐゴシック" charset="-128"/>
              </a:rPr>
              <a:t> </a:t>
            </a:r>
            <a:r>
              <a:rPr lang="en-US" altLang="en-US" dirty="0" smtClean="0">
                <a:latin typeface="Times" charset="0"/>
                <a:ea typeface="ＭＳ Ｐゴシック" charset="-128"/>
              </a:rPr>
              <a:t>of </a:t>
            </a:r>
            <a:r>
              <a:rPr lang="en-US" altLang="en-US" dirty="0">
                <a:latin typeface="Times" charset="0"/>
                <a:ea typeface="ＭＳ Ｐゴシック" charset="-128"/>
              </a:rPr>
              <a:t>the cash that US companies returned to stockholders came from buybacks, putting them in front. But Japanese, Canadian and European companies are starting to catch up, Latin America is also moving up and Asia (other than Japan) has been slow.</a:t>
            </a:r>
          </a:p>
        </p:txBody>
      </p:sp>
    </p:spTree>
    <p:extLst>
      <p:ext uri="{BB962C8B-B14F-4D97-AF65-F5344CB8AC3E}">
        <p14:creationId xmlns:p14="http://schemas.microsoft.com/office/powerpoint/2010/main" val="2001684796"/>
      </p:ext>
    </p:extLst>
  </p:cSld>
  <p:clrMapOvr>
    <a:masterClrMapping/>
  </p:clrMapOvr>
</p:notes>
</file>

<file path=ppt/notesSlides/notesSlide1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5633" name="Slide Image Placeholder 1"/>
          <p:cNvSpPr>
            <a:spLocks noGrp="1" noRot="1" noChangeAspect="1" noTextEdit="1"/>
          </p:cNvSpPr>
          <p:nvPr>
            <p:ph type="sldImg"/>
          </p:nvPr>
        </p:nvSpPr>
        <p:spPr>
          <a:xfrm>
            <a:off x="1150938" y="692150"/>
            <a:ext cx="4556125" cy="3416300"/>
          </a:xfrm>
          <a:ln/>
        </p:spPr>
      </p:sp>
      <p:sp>
        <p:nvSpPr>
          <p:cNvPr id="32563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90000"/>
              </a:lnSpc>
            </a:pPr>
            <a:r>
              <a:rPr lang="en-US" altLang="en-US" sz="1100">
                <a:latin typeface="Times" charset="0"/>
                <a:ea typeface="ＭＳ Ｐゴシック" charset="-128"/>
              </a:rPr>
              <a:t>Dividend policy vary across countries.</a:t>
            </a:r>
          </a:p>
          <a:p>
            <a:pPr>
              <a:lnSpc>
                <a:spcPct val="90000"/>
              </a:lnSpc>
            </a:pPr>
            <a:r>
              <a:rPr lang="en-US" altLang="en-US" sz="1100">
                <a:latin typeface="Times" charset="0"/>
                <a:ea typeface="ＭＳ Ｐゴシック" charset="-128"/>
              </a:rPr>
              <a:t>1. </a:t>
            </a:r>
            <a:r>
              <a:rPr lang="en-US" altLang="en-US" sz="1100" i="1">
                <a:latin typeface="Times" charset="0"/>
                <a:ea typeface="ＭＳ Ｐゴシック" charset="-128"/>
              </a:rPr>
              <a:t>Differences in Stage of Growth</a:t>
            </a:r>
            <a:r>
              <a:rPr lang="en-US" altLang="en-US" sz="1100" b="1">
                <a:latin typeface="Times" charset="0"/>
                <a:ea typeface="ＭＳ Ｐゴシック" charset="-128"/>
              </a:rPr>
              <a:t>: </a:t>
            </a:r>
            <a:r>
              <a:rPr lang="en-US" altLang="en-US" sz="1100">
                <a:latin typeface="Times" charset="0"/>
                <a:ea typeface="ＭＳ Ｐゴシック" charset="-128"/>
              </a:rPr>
              <a:t>Just as higher-growth companies tend to pay out less of their earnings in dividends countries with higher growth pay out less in dividends. For instance, Japan had much higher expected growth in 1982–84 than the other G-7 countries and paid out a much smaller percentage of its earnings as dividends. As Japan</a:t>
            </a:r>
            <a:r>
              <a:rPr lang="ja-JP" altLang="en-US" sz="1100">
                <a:latin typeface="Times" charset="0"/>
                <a:ea typeface="ＭＳ Ｐゴシック" charset="-128"/>
              </a:rPr>
              <a:t>’</a:t>
            </a:r>
            <a:r>
              <a:rPr lang="en-US" altLang="ja-JP" sz="1100">
                <a:latin typeface="Times" charset="0"/>
                <a:ea typeface="ＭＳ Ｐゴシック" charset="-128"/>
              </a:rPr>
              <a:t>s growth declined, its payout ratio has risen. </a:t>
            </a:r>
          </a:p>
          <a:p>
            <a:pPr>
              <a:lnSpc>
                <a:spcPct val="90000"/>
              </a:lnSpc>
            </a:pPr>
            <a:r>
              <a:rPr lang="en-US" altLang="en-US" sz="1100">
                <a:latin typeface="Times" charset="0"/>
                <a:ea typeface="ＭＳ Ｐゴシック" charset="-128"/>
              </a:rPr>
              <a:t>2.</a:t>
            </a:r>
            <a:r>
              <a:rPr lang="en-US" altLang="en-US" sz="1100" i="1">
                <a:latin typeface="Times" charset="0"/>
                <a:ea typeface="ＭＳ Ｐゴシック" charset="-128"/>
              </a:rPr>
              <a:t> Differences in Tax Treatment</a:t>
            </a:r>
            <a:r>
              <a:rPr lang="en-US" altLang="en-US" sz="1100" b="1">
                <a:latin typeface="Times" charset="0"/>
                <a:ea typeface="ＭＳ Ｐゴシック" charset="-128"/>
              </a:rPr>
              <a:t>:</a:t>
            </a:r>
            <a:r>
              <a:rPr lang="en-US" altLang="en-US" sz="1100">
                <a:latin typeface="Times" charset="0"/>
                <a:ea typeface="ＭＳ Ｐゴシック" charset="-128"/>
              </a:rPr>
              <a:t> Unlike the United States, where dividends are doubly taxed, some countries provide at least partial protection against the double taxation of dividends. For instance, Germany taxes corporate retained earnings at a higher rate than corporate dividends and the United Kingdom allows investors to offset corporate taxes against taxes due on dividends, thus reducing the effective tax rate on dividends.</a:t>
            </a:r>
          </a:p>
          <a:p>
            <a:pPr>
              <a:lnSpc>
                <a:spcPct val="90000"/>
              </a:lnSpc>
            </a:pPr>
            <a:r>
              <a:rPr lang="en-US" altLang="en-US" sz="1100">
                <a:latin typeface="Times" charset="0"/>
                <a:ea typeface="ＭＳ Ｐゴシック" charset="-128"/>
              </a:rPr>
              <a:t>3. </a:t>
            </a:r>
            <a:r>
              <a:rPr lang="en-US" altLang="en-US" sz="1100" i="1">
                <a:latin typeface="Times" charset="0"/>
                <a:ea typeface="ＭＳ Ｐゴシック" charset="-128"/>
              </a:rPr>
              <a:t>Differences in Corporate Control:</a:t>
            </a:r>
            <a:r>
              <a:rPr lang="en-US" altLang="en-US" sz="1100">
                <a:latin typeface="Times" charset="0"/>
                <a:ea typeface="ＭＳ Ｐゴシック" charset="-128"/>
              </a:rPr>
              <a:t> When there is a separation between ownership and management, as there is in many large publicly traded firms, and where stockholders have little control over managers, the dividends paid by firms will be lower. Managers, left to their own devices, have an incentive to accumulate cash. Russia, with its abysmal corporate governance system, has a dividend payout ratio of less than 10% in 2009. 	</a:t>
            </a:r>
          </a:p>
          <a:p>
            <a:pPr>
              <a:lnSpc>
                <a:spcPct val="90000"/>
              </a:lnSpc>
            </a:pPr>
            <a:r>
              <a:rPr lang="en-US" altLang="en-US" sz="1100">
                <a:latin typeface="Times" charset="0"/>
                <a:ea typeface="ＭＳ Ｐゴシック" charset="-128"/>
              </a:rPr>
              <a:t>4. Stock buyback restrictions: Especially in earlier perods, non_US companies faced restrictions on stock buybacks.</a:t>
            </a:r>
          </a:p>
          <a:p>
            <a:pPr>
              <a:lnSpc>
                <a:spcPct val="90000"/>
              </a:lnSpc>
            </a:pPr>
            <a:r>
              <a:rPr lang="en-US" altLang="en-US" sz="1100">
                <a:latin typeface="Times" charset="0"/>
                <a:ea typeface="ＭＳ Ｐゴシック" charset="-128"/>
              </a:rPr>
              <a:t>Not surprisingly, the dividend payout ratios of companies in most emerging markets are much lower than the dividend payout ratios in the G-7 countries. The higher growth and relative power of incumbent management in these countries contribute to keeping these payout ratios low.</a:t>
            </a:r>
          </a:p>
          <a:p>
            <a:pPr>
              <a:lnSpc>
                <a:spcPct val="90000"/>
              </a:lnSpc>
            </a:pPr>
            <a:endParaRPr lang="en-US" altLang="en-US" sz="1100">
              <a:latin typeface="Times" charset="0"/>
              <a:ea typeface="ＭＳ Ｐゴシック" charset="-128"/>
            </a:endParaRPr>
          </a:p>
        </p:txBody>
      </p:sp>
    </p:spTree>
    <p:extLst>
      <p:ext uri="{BB962C8B-B14F-4D97-AF65-F5344CB8AC3E}">
        <p14:creationId xmlns:p14="http://schemas.microsoft.com/office/powerpoint/2010/main" val="1985036117"/>
      </p:ext>
    </p:extLst>
  </p:cSld>
  <p:clrMapOvr>
    <a:masterClrMapping/>
  </p:clrMapOvr>
</p:notes>
</file>

<file path=ppt/notesSlides/notesSlide1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81"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32768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These are the two most common measures of dividend. They both focus on traditional dividends, and could be modified to include stock buybacks.</a:t>
            </a:r>
          </a:p>
        </p:txBody>
      </p:sp>
    </p:spTree>
    <p:extLst>
      <p:ext uri="{BB962C8B-B14F-4D97-AF65-F5344CB8AC3E}">
        <p14:creationId xmlns:p14="http://schemas.microsoft.com/office/powerpoint/2010/main" val="1343562274"/>
      </p:ext>
    </p:extLst>
  </p:cSld>
  <p:clrMapOvr>
    <a:masterClrMapping/>
  </p:clrMapOvr>
</p:notes>
</file>

<file path=ppt/notesSlides/notesSlide1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r>
              <a:rPr lang="en-US" dirty="0" smtClean="0"/>
              <a:t>This</a:t>
            </a:r>
            <a:r>
              <a:rPr lang="en-US" baseline="0" dirty="0" smtClean="0"/>
              <a:t> is the distribution of companies that pay dividends.. In the US at least, there are more companies that don’t pay dividends than do, making the median dividend payout ratio across all US companies = 0.. Among companies that pay dividends, the median payout ratio is higher. Note that there are a significant subset of companies that paid out more than 100% of earnings as dividends. Before you conclude that they are behaving irrationally, it is worth remembering that there are good reasons (sometimes) for paying more than 100% of your earnings including:</a:t>
            </a:r>
          </a:p>
          <a:p>
            <a:pPr marL="228600" indent="-228600">
              <a:buAutoNum type="arabicPeriod"/>
            </a:pPr>
            <a:r>
              <a:rPr lang="en-US" baseline="0" dirty="0" smtClean="0"/>
              <a:t>If you are a cyclical or a commodity company, your earnings may be volatile but your dividends may be smoothed out.</a:t>
            </a:r>
          </a:p>
          <a:p>
            <a:pPr marL="228600" indent="-228600">
              <a:buAutoNum type="arabicPeriod"/>
            </a:pPr>
            <a:r>
              <a:rPr lang="en-US" baseline="0" dirty="0" smtClean="0"/>
              <a:t>If you are a company in a bad business or shrinking, paying out more than 100% of your earnings is rational, i.e., a way to </a:t>
            </a:r>
            <a:r>
              <a:rPr lang="en-US" baseline="0" dirty="0" err="1" smtClean="0"/>
              <a:t>liquidte</a:t>
            </a:r>
            <a:r>
              <a:rPr lang="en-US" baseline="0" dirty="0" smtClean="0"/>
              <a:t> yourself gradually over time.</a:t>
            </a:r>
          </a:p>
        </p:txBody>
      </p:sp>
    </p:spTree>
    <p:extLst>
      <p:ext uri="{BB962C8B-B14F-4D97-AF65-F5344CB8AC3E}">
        <p14:creationId xmlns:p14="http://schemas.microsoft.com/office/powerpoint/2010/main" val="1866644757"/>
      </p:ext>
    </p:extLst>
  </p:cSld>
  <p:clrMapOvr>
    <a:masterClrMapping/>
  </p:clrMapOvr>
</p:notes>
</file>

<file path=ppt/notesSlides/notesSlide1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0753"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33075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Here again, there is a trend. Over the last two decades, the dividend yield for U.S. firms has decreased across the board.</a:t>
            </a:r>
          </a:p>
          <a:p>
            <a:r>
              <a:rPr lang="en-US" altLang="en-US">
                <a:latin typeface="Times" charset="0"/>
                <a:ea typeface="ＭＳ Ｐゴシック" charset="-128"/>
              </a:rPr>
              <a:t>In 2009, the dividend yields shot up, not because dividends increased but stock prices decreased. In 2010, they were back down again, as stock prices rebounded.</a:t>
            </a:r>
          </a:p>
          <a:p>
            <a:r>
              <a:rPr lang="en-US" altLang="en-US">
                <a:latin typeface="Times" charset="0"/>
                <a:ea typeface="ＭＳ Ｐゴシック" charset="-128"/>
              </a:rPr>
              <a:t>Bottom line: Volatility in dividend yields is caused more by changes in the denominator (stock prices) than in the numerator (dividends)</a:t>
            </a:r>
          </a:p>
        </p:txBody>
      </p:sp>
    </p:spTree>
    <p:extLst>
      <p:ext uri="{BB962C8B-B14F-4D97-AF65-F5344CB8AC3E}">
        <p14:creationId xmlns:p14="http://schemas.microsoft.com/office/powerpoint/2010/main" val="460590913"/>
      </p:ext>
    </p:extLst>
  </p:cSld>
  <p:clrMapOvr>
    <a:masterClrMapping/>
  </p:clrMapOvr>
</p:notes>
</file>

<file path=ppt/notesSlides/notesSlide1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2801" name="Slide Image Placeholder 1"/>
          <p:cNvSpPr>
            <a:spLocks noGrp="1" noRot="1" noChangeAspect="1" noTextEdit="1"/>
          </p:cNvSpPr>
          <p:nvPr>
            <p:ph type="sldImg"/>
          </p:nvPr>
        </p:nvSpPr>
        <p:spPr>
          <a:xfrm>
            <a:off x="1150938" y="692150"/>
            <a:ext cx="4556125" cy="3416300"/>
          </a:xfrm>
          <a:ln/>
        </p:spPr>
      </p:sp>
      <p:sp>
        <p:nvSpPr>
          <p:cNvPr id="33280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One way of assessing dividend policy is to look at where a firm stands in the life cycle. As firms grow and mature, their capacity to generate excess cash flows and pay dividends should increase…. </a:t>
            </a:r>
          </a:p>
        </p:txBody>
      </p:sp>
    </p:spTree>
    <p:extLst>
      <p:ext uri="{BB962C8B-B14F-4D97-AF65-F5344CB8AC3E}">
        <p14:creationId xmlns:p14="http://schemas.microsoft.com/office/powerpoint/2010/main" val="1620411003"/>
      </p:ext>
    </p:extLst>
  </p:cSld>
  <p:clrMapOvr>
    <a:masterClrMapping/>
  </p:clrMapOvr>
</p:notes>
</file>

<file path=ppt/notesSlides/notesSlide1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4849" name="Slide Image Placeholder 1"/>
          <p:cNvSpPr>
            <a:spLocks noGrp="1" noRot="1" noChangeAspect="1" noTextEdit="1"/>
          </p:cNvSpPr>
          <p:nvPr>
            <p:ph type="sldImg"/>
          </p:nvPr>
        </p:nvSpPr>
        <p:spPr>
          <a:xfrm>
            <a:off x="1150938" y="692150"/>
            <a:ext cx="4556125" cy="3416300"/>
          </a:xfrm>
          <a:ln/>
        </p:spPr>
      </p:sp>
      <p:sp>
        <p:nvSpPr>
          <p:cNvPr id="33485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Some backing for the life cycle story.</a:t>
            </a:r>
          </a:p>
          <a:p>
            <a:r>
              <a:rPr lang="en-US" altLang="en-US">
                <a:latin typeface="Times" charset="0"/>
                <a:ea typeface="ＭＳ Ｐゴシック" charset="-128"/>
              </a:rPr>
              <a:t>These are US firms, categorized based upon expected growth in earnings. As earnings growth increases, both dividend yields and payout ratios decrease.</a:t>
            </a:r>
          </a:p>
        </p:txBody>
      </p:sp>
    </p:spTree>
    <p:extLst>
      <p:ext uri="{BB962C8B-B14F-4D97-AF65-F5344CB8AC3E}">
        <p14:creationId xmlns:p14="http://schemas.microsoft.com/office/powerpoint/2010/main" val="2007599814"/>
      </p:ext>
    </p:extLst>
  </p:cSld>
  <p:clrMapOvr>
    <a:masterClrMapping/>
  </p:clrMapOvr>
</p:notes>
</file>

<file path=ppt/notesSlides/notesSlide1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6897" name="Slide Image Placeholder 1"/>
          <p:cNvSpPr>
            <a:spLocks noGrp="1" noRot="1" noChangeAspect="1" noTextEdit="1"/>
          </p:cNvSpPr>
          <p:nvPr>
            <p:ph type="sldImg"/>
          </p:nvPr>
        </p:nvSpPr>
        <p:spPr>
          <a:xfrm>
            <a:off x="1150938" y="692150"/>
            <a:ext cx="4556125" cy="3416300"/>
          </a:xfrm>
          <a:ln/>
        </p:spPr>
      </p:sp>
      <p:sp>
        <p:nvSpPr>
          <p:cNvPr id="33689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Other than Baidu, all of the companies paid dividends. While the payout ratio was low for Disney and Tata Motors, it is more than 100% for Vale (perhaps reflecting expectations that the company’s earnings will bounce back) and Deutsche (for the same reason). The low dividend yield for all of the companies, other than Vale, indicate that as investors it is price appreciation that will determine whether you earn a reasonable return on these companies, not dividends.</a:t>
            </a:r>
          </a:p>
        </p:txBody>
      </p:sp>
    </p:spTree>
    <p:extLst>
      <p:ext uri="{BB962C8B-B14F-4D97-AF65-F5344CB8AC3E}">
        <p14:creationId xmlns:p14="http://schemas.microsoft.com/office/powerpoint/2010/main" val="467012234"/>
      </p:ext>
    </p:extLst>
  </p:cSld>
  <p:clrMapOvr>
    <a:masterClrMapping/>
  </p:clrMapOvr>
</p:notes>
</file>

<file path=ppt/notesSlides/notesSlide1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8945"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33894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Note that the schools span the spectrum. Firms which increase, decrease or do nothing on dividends can all find something in one of these schools to justify their actions.</a:t>
            </a:r>
          </a:p>
          <a:p>
            <a:r>
              <a:rPr lang="en-US" altLang="en-US">
                <a:latin typeface="Times" charset="0"/>
                <a:ea typeface="ＭＳ Ｐゴシック" charset="-128"/>
              </a:rPr>
              <a:t>There is truth in each of these schools of thought. The key to sensible dividend analysis is extracting that which makes sense from each school and bringing them all together in a composite analysis.</a:t>
            </a:r>
          </a:p>
        </p:txBody>
      </p:sp>
    </p:spTree>
    <p:extLst>
      <p:ext uri="{BB962C8B-B14F-4D97-AF65-F5344CB8AC3E}">
        <p14:creationId xmlns:p14="http://schemas.microsoft.com/office/powerpoint/2010/main" val="21887053"/>
      </p:ext>
    </p:extLst>
  </p:cSld>
  <p:clrMapOvr>
    <a:masterClrMapping/>
  </p:clrMapOvr>
</p:notes>
</file>

<file path=ppt/notesSlides/notesSlide1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0993"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34099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These propositions are really not about dividends, but about returning cash to the owners of the business. Firms which want to return money to stockholders can buy back stock or pay dividends.</a:t>
            </a:r>
          </a:p>
        </p:txBody>
      </p:sp>
    </p:spTree>
    <p:extLst>
      <p:ext uri="{BB962C8B-B14F-4D97-AF65-F5344CB8AC3E}">
        <p14:creationId xmlns:p14="http://schemas.microsoft.com/office/powerpoint/2010/main" val="635996134"/>
      </p:ext>
    </p:extLst>
  </p:cSld>
  <p:clrMapOvr>
    <a:masterClrMapping/>
  </p:clrMapOvr>
</p:notes>
</file>

<file path=ppt/notesSlides/notesSlide1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3041"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34304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summarizes the MM argument for why dividend policy is irrelevant. </a:t>
            </a:r>
          </a:p>
          <a:p>
            <a:pPr lvl="1"/>
            <a:r>
              <a:rPr lang="en-US" altLang="en-US">
                <a:latin typeface="Times" charset="0"/>
                <a:ea typeface="ＭＳ Ｐゴシック" charset="-128"/>
              </a:rPr>
              <a:t>Generally, firms that pay too much in dividends lose value because they cannot take value-creating projects that they should. In the MM world, this cost is eliminated by assuming that these firms can raise the capital (with no transactions costs and no frictions) to take these projects.</a:t>
            </a:r>
          </a:p>
          <a:p>
            <a:pPr lvl="1"/>
            <a:r>
              <a:rPr lang="en-US" altLang="en-US">
                <a:latin typeface="Times" charset="0"/>
                <a:ea typeface="ＭＳ Ｐゴシック" charset="-128"/>
              </a:rPr>
              <a:t>Investors who receive dividends often face a much larger tax bill than investors who get capital gains. This is eliminated by assuming that there are no tax disadvantages associated with dividends.</a:t>
            </a:r>
          </a:p>
          <a:p>
            <a:pPr lvl="1"/>
            <a:r>
              <a:rPr lang="en-US" altLang="en-US">
                <a:latin typeface="Times" charset="0"/>
                <a:ea typeface="ＭＳ Ｐゴシック" charset="-128"/>
              </a:rPr>
              <a:t>Intuitively, the MM proposition argues that your total returns on a stock will be unaffected by dividend policy.</a:t>
            </a:r>
          </a:p>
          <a:p>
            <a:endParaRPr lang="en-US" altLang="en-US">
              <a:latin typeface="Times" charset="0"/>
              <a:ea typeface="ＭＳ Ｐゴシック" charset="-128"/>
            </a:endParaRPr>
          </a:p>
        </p:txBody>
      </p:sp>
    </p:spTree>
    <p:extLst>
      <p:ext uri="{BB962C8B-B14F-4D97-AF65-F5344CB8AC3E}">
        <p14:creationId xmlns:p14="http://schemas.microsoft.com/office/powerpoint/2010/main" val="1160913019"/>
      </p:ext>
    </p:extLst>
  </p:cSld>
  <p:clrMapOvr>
    <a:masterClrMapping/>
  </p:clrMapOvr>
</p:notes>
</file>

<file path=ppt/notesSlides/notesSlide1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5089"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34509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has generally been true in the United States, but is not always  the case in other markets. For instance, in the UK, where investors are allowed to offset the corporate tax paid on dividends against their taxes, dividends may have a tax advantage for some investors over capital gains.</a:t>
            </a:r>
          </a:p>
          <a:p>
            <a:r>
              <a:rPr lang="en-US" altLang="en-US">
                <a:latin typeface="Times" charset="0"/>
                <a:ea typeface="ＭＳ Ｐゴシック" charset="-128"/>
              </a:rPr>
              <a:t>There are several markets where capital gains are not taxed at all and some where neither dividends nor capital gains are taxed.</a:t>
            </a:r>
          </a:p>
        </p:txBody>
      </p:sp>
    </p:spTree>
    <p:extLst>
      <p:ext uri="{BB962C8B-B14F-4D97-AF65-F5344CB8AC3E}">
        <p14:creationId xmlns:p14="http://schemas.microsoft.com/office/powerpoint/2010/main" val="1576177338"/>
      </p:ext>
    </p:extLst>
  </p:cSld>
  <p:clrMapOvr>
    <a:masterClrMapping/>
  </p:clrMapOvr>
</p:notes>
</file>

<file path=ppt/notesSlides/notesSlide1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7137" name="Slide Image Placeholder 1"/>
          <p:cNvSpPr>
            <a:spLocks noGrp="1" noRot="1" noChangeAspect="1" noTextEdit="1"/>
          </p:cNvSpPr>
          <p:nvPr>
            <p:ph type="sldImg"/>
          </p:nvPr>
        </p:nvSpPr>
        <p:spPr>
          <a:xfrm>
            <a:off x="1150938" y="692150"/>
            <a:ext cx="4556125" cy="3416300"/>
          </a:xfrm>
          <a:ln/>
        </p:spPr>
      </p:sp>
      <p:sp>
        <p:nvSpPr>
          <p:cNvPr id="34713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One of the toughest questions to answer is whether stockholders in your firms specifically pay higher taxes on dividends or capital gains. You may be able to look at how the stock price behaves on the ex-dividend day to get an answer.</a:t>
            </a:r>
          </a:p>
        </p:txBody>
      </p:sp>
    </p:spTree>
    <p:extLst>
      <p:ext uri="{BB962C8B-B14F-4D97-AF65-F5344CB8AC3E}">
        <p14:creationId xmlns:p14="http://schemas.microsoft.com/office/powerpoint/2010/main" val="1601734021"/>
      </p:ext>
    </p:extLst>
  </p:cSld>
  <p:clrMapOvr>
    <a:masterClrMapping/>
  </p:clrMapOvr>
</p:notes>
</file>

<file path=ppt/notesSlides/notesSlide1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9185"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34918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For this market to be stable, the cash flow from selling before has to be equal to the cash flow from selling after for most of the investors in this firm (or for the median investor).</a:t>
            </a:r>
          </a:p>
          <a:p>
            <a:r>
              <a:rPr lang="en-US" altLang="en-US">
                <a:latin typeface="Times" charset="0"/>
                <a:ea typeface="ＭＳ Ｐゴシック" charset="-128"/>
              </a:rPr>
              <a:t>If, for instance, the cash flow from selling before was greater than the cash flow from selling after for the median investor, the market would collapse, with every one selling before the ex-dividend day. </a:t>
            </a:r>
          </a:p>
          <a:p>
            <a:r>
              <a:rPr lang="en-US" altLang="en-US">
                <a:latin typeface="Times" charset="0"/>
                <a:ea typeface="ＭＳ Ｐゴシック" charset="-128"/>
              </a:rPr>
              <a:t>If the cash flow from selling after was greater for the median investor, every one would hold through the ex-dividend day and sell after.</a:t>
            </a:r>
          </a:p>
          <a:p>
            <a:r>
              <a:rPr lang="en-US" altLang="en-US">
                <a:latin typeface="Times" charset="0"/>
                <a:ea typeface="ＭＳ Ｐゴシック" charset="-128"/>
              </a:rPr>
              <a:t>Differences in tax status will mean, however, that there are profit opportunities for investors whose tax status is very different from that of the median investor.</a:t>
            </a:r>
          </a:p>
        </p:txBody>
      </p:sp>
    </p:spTree>
    <p:extLst>
      <p:ext uri="{BB962C8B-B14F-4D97-AF65-F5344CB8AC3E}">
        <p14:creationId xmlns:p14="http://schemas.microsoft.com/office/powerpoint/2010/main" val="1636175802"/>
      </p:ext>
    </p:extLst>
  </p:cSld>
  <p:clrMapOvr>
    <a:masterClrMapping/>
  </p:clrMapOvr>
</p:notes>
</file>

<file path=ppt/notesSlides/notesSlide1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1233" name="Slide Image Placeholder 1"/>
          <p:cNvSpPr>
            <a:spLocks noGrp="1" noRot="1" noChangeAspect="1" noTextEdit="1"/>
          </p:cNvSpPr>
          <p:nvPr>
            <p:ph type="sldImg"/>
          </p:nvPr>
        </p:nvSpPr>
        <p:spPr>
          <a:xfrm>
            <a:off x="1150938" y="692150"/>
            <a:ext cx="4556125" cy="3416300"/>
          </a:xfrm>
          <a:ln/>
        </p:spPr>
      </p:sp>
      <p:sp>
        <p:nvSpPr>
          <p:cNvPr id="35123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This  equality has to hold, in equilibrium, for the median investor in the firm to be indifferent between selling before and selling after.</a:t>
            </a:r>
          </a:p>
          <a:p>
            <a:r>
              <a:rPr lang="en-US" altLang="en-US">
                <a:latin typeface="Times" charset="0"/>
                <a:ea typeface="ＭＳ Ｐゴシック" charset="-128"/>
              </a:rPr>
              <a:t>By looking at price behavior on ex-dividend days, we should be able to get a snap shot of what differential tax rate investors in this stock, on average, face on dividends as opposed to capital gains.</a:t>
            </a:r>
          </a:p>
          <a:p>
            <a:pPr lvl="1"/>
            <a:r>
              <a:rPr lang="en-US" altLang="en-US">
                <a:latin typeface="Times" charset="0"/>
                <a:ea typeface="ＭＳ Ｐゴシック" charset="-128"/>
              </a:rPr>
              <a:t>If the price drop is much smaller than the dividend, the median investor, it can be argued, faces a tax rate on dividends that is higher than the tax rate on capital gains.</a:t>
            </a:r>
          </a:p>
          <a:p>
            <a:pPr lvl="1"/>
            <a:r>
              <a:rPr lang="en-US" altLang="en-US">
                <a:latin typeface="Times" charset="0"/>
                <a:ea typeface="ＭＳ Ｐゴシック" charset="-128"/>
              </a:rPr>
              <a:t>If it is equal, the median investor faces the same tax rate on both (or does not pay taxes at all)</a:t>
            </a:r>
          </a:p>
          <a:p>
            <a:pPr lvl="1"/>
            <a:r>
              <a:rPr lang="en-US" altLang="en-US">
                <a:latin typeface="Times" charset="0"/>
                <a:ea typeface="ＭＳ Ｐゴシック" charset="-128"/>
              </a:rPr>
              <a:t>If the price drop is greater than the dividend, the median investor pays more taxes on capital gains than he or she does on dividends.</a:t>
            </a:r>
          </a:p>
          <a:p>
            <a:endParaRPr lang="en-US" altLang="en-US">
              <a:latin typeface="Times" charset="0"/>
              <a:ea typeface="ＭＳ Ｐゴシック" charset="-128"/>
            </a:endParaRPr>
          </a:p>
        </p:txBody>
      </p:sp>
    </p:spTree>
    <p:extLst>
      <p:ext uri="{BB962C8B-B14F-4D97-AF65-F5344CB8AC3E}">
        <p14:creationId xmlns:p14="http://schemas.microsoft.com/office/powerpoint/2010/main" val="678604379"/>
      </p:ext>
    </p:extLst>
  </p:cSld>
  <p:clrMapOvr>
    <a:masterClrMapping/>
  </p:clrMapOvr>
</p:notes>
</file>

<file path=ppt/notesSlides/notesSlide1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3281" name="Slide Image Placeholder 1"/>
          <p:cNvSpPr>
            <a:spLocks noGrp="1" noRot="1" noChangeAspect="1" noTextEdit="1"/>
          </p:cNvSpPr>
          <p:nvPr>
            <p:ph type="sldImg"/>
          </p:nvPr>
        </p:nvSpPr>
        <p:spPr>
          <a:xfrm>
            <a:off x="1150938" y="692150"/>
            <a:ext cx="4556125" cy="3416300"/>
          </a:xfrm>
          <a:ln/>
        </p:spPr>
      </p:sp>
      <p:sp>
        <p:nvSpPr>
          <p:cNvPr id="35328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As the difference in marginal tax rates has narrowed from what it used be prior to 1981, the trend in the ex-dividend day measure has been towards one. This may also reflect the greater role played by  pension funds (which are tax exempt) in the process.</a:t>
            </a:r>
          </a:p>
          <a:p>
            <a:r>
              <a:rPr lang="en-US" altLang="en-US">
                <a:latin typeface="Times" charset="0"/>
                <a:ea typeface="ＭＳ Ｐゴシック" charset="-128"/>
              </a:rPr>
              <a:t>Note, thought, that even in the 1986-90 time period, when dividends and capital gains were taxed at the same rate, the ratio did not converge on one. This indicates that the timing option (you choose when to take capital gains and you have none on dividends) will make dividends less attractive than capital gains even when the tax rates are the same</a:t>
            </a:r>
          </a:p>
        </p:txBody>
      </p:sp>
    </p:spTree>
    <p:extLst>
      <p:ext uri="{BB962C8B-B14F-4D97-AF65-F5344CB8AC3E}">
        <p14:creationId xmlns:p14="http://schemas.microsoft.com/office/powerpoint/2010/main" val="18148636"/>
      </p:ext>
    </p:extLst>
  </p:cSld>
  <p:clrMapOvr>
    <a:masterClrMapping/>
  </p:clrMapOvr>
</p:notes>
</file>

<file path=ppt/notesSlides/notesSlide1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5329"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35533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I would buy just before the ex-dividend day and sell after. I will profit as long as the transactions costs are less than the difference between the dividend and the price drop.</a:t>
            </a:r>
          </a:p>
        </p:txBody>
      </p:sp>
    </p:spTree>
    <p:extLst>
      <p:ext uri="{BB962C8B-B14F-4D97-AF65-F5344CB8AC3E}">
        <p14:creationId xmlns:p14="http://schemas.microsoft.com/office/powerpoint/2010/main" val="81447378"/>
      </p:ext>
    </p:extLst>
  </p:cSld>
  <p:clrMapOvr>
    <a:masterClrMapping/>
  </p:clrMapOvr>
</p:notes>
</file>

<file path=ppt/notesSlides/notesSlide1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7377"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35737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Note that this is before transactions costs and is exposed to the risk that the market might be down sharply on the day of the transaction.</a:t>
            </a:r>
          </a:p>
          <a:p>
            <a:r>
              <a:rPr lang="en-US" altLang="en-US">
                <a:latin typeface="Times" charset="0"/>
                <a:ea typeface="ＭＳ Ｐゴシック" charset="-128"/>
              </a:rPr>
              <a:t> To reduce these effects, successful dividend capture requires that it be done in large quantities (to reduce the transactions costs) and across a large number of stocks and ex-dividend days (to reduce the market risk)</a:t>
            </a:r>
          </a:p>
          <a:p>
            <a:r>
              <a:rPr lang="en-US" altLang="en-US">
                <a:latin typeface="Times" charset="0"/>
                <a:ea typeface="ＭＳ Ｐゴシック" charset="-128"/>
              </a:rPr>
              <a:t>There is the story of a pension fund manager in Oregon, who after reading about dividend capture, decided to try it out on one stock in a big way. The day happened to be October 19, 1987. Needless to say, he lost his job.</a:t>
            </a:r>
          </a:p>
        </p:txBody>
      </p:sp>
    </p:spTree>
    <p:extLst>
      <p:ext uri="{BB962C8B-B14F-4D97-AF65-F5344CB8AC3E}">
        <p14:creationId xmlns:p14="http://schemas.microsoft.com/office/powerpoint/2010/main" val="938998907"/>
      </p:ext>
    </p:extLst>
  </p:cSld>
  <p:clrMapOvr>
    <a:masterClrMapping/>
  </p:clrMapOvr>
</p:notes>
</file>

<file path=ppt/notesSlides/notesSlide1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9425"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35942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When dividends are compared to the stock price drop that occurs on the ex-dividend day, this fallacy is exposed. At that point in time, the investor has a choice between receiving the dividends or cashing out on the stock (and getting the higher price).</a:t>
            </a:r>
          </a:p>
        </p:txBody>
      </p:sp>
    </p:spTree>
    <p:extLst>
      <p:ext uri="{BB962C8B-B14F-4D97-AF65-F5344CB8AC3E}">
        <p14:creationId xmlns:p14="http://schemas.microsoft.com/office/powerpoint/2010/main" val="2044791793"/>
      </p:ext>
    </p:extLst>
  </p:cSld>
  <p:clrMapOvr>
    <a:masterClrMapping/>
  </p:clrMapOvr>
</p:notes>
</file>

<file path=ppt/notesSlides/notesSlide1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1473"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36147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Excess cash might be a temporary phenomenon. To initiate dividends with the cash will create the expectation that the firm will continue to pay those dividends, which might be unsustainable.</a:t>
            </a:r>
          </a:p>
          <a:p>
            <a:r>
              <a:rPr lang="en-US" altLang="en-US">
                <a:latin typeface="Times" charset="0"/>
                <a:ea typeface="ＭＳ Ｐゴシック" charset="-128"/>
              </a:rPr>
              <a:t>Stock buybacks provide more flexibility in terms of future actions. An alternative is issue a special dividend.</a:t>
            </a:r>
          </a:p>
        </p:txBody>
      </p:sp>
    </p:spTree>
    <p:extLst>
      <p:ext uri="{BB962C8B-B14F-4D97-AF65-F5344CB8AC3E}">
        <p14:creationId xmlns:p14="http://schemas.microsoft.com/office/powerpoint/2010/main" val="634862010"/>
      </p:ext>
    </p:extLst>
  </p:cSld>
  <p:clrMapOvr>
    <a:masterClrMapping/>
  </p:clrMapOvr>
</p:notes>
</file>

<file path=ppt/notesSlides/notesSlide1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3521"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36352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If a small firm has excess cash and is uncertain about its future investment needs, it is prudent to hold the cash rather than return it to its stockholders. </a:t>
            </a:r>
          </a:p>
          <a:p>
            <a:r>
              <a:rPr lang="en-US" altLang="en-US">
                <a:latin typeface="Times" charset="0"/>
                <a:ea typeface="ＭＳ Ｐゴシック" charset="-128"/>
              </a:rPr>
              <a:t>Larger firms with more access to capital markets should be more inclined to use the cash to buy back stock.</a:t>
            </a:r>
          </a:p>
        </p:txBody>
      </p:sp>
    </p:spTree>
    <p:extLst>
      <p:ext uri="{BB962C8B-B14F-4D97-AF65-F5344CB8AC3E}">
        <p14:creationId xmlns:p14="http://schemas.microsoft.com/office/powerpoint/2010/main" val="1427043774"/>
      </p:ext>
    </p:extLst>
  </p:cSld>
  <p:clrMapOvr>
    <a:masterClrMapping/>
  </p:clrMapOvr>
</p:notes>
</file>

<file path=ppt/notesSlides/notesSlide1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5569"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36557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Given how many firms pay dividends, there must be good reasons for companies to start paying dividends, continue paying dividends or increase dividends.</a:t>
            </a:r>
          </a:p>
        </p:txBody>
      </p:sp>
    </p:spTree>
    <p:extLst>
      <p:ext uri="{BB962C8B-B14F-4D97-AF65-F5344CB8AC3E}">
        <p14:creationId xmlns:p14="http://schemas.microsoft.com/office/powerpoint/2010/main" val="1227339922"/>
      </p:ext>
    </p:extLst>
  </p:cSld>
  <p:clrMapOvr>
    <a:masterClrMapping/>
  </p:clrMapOvr>
</p:notes>
</file>

<file path=ppt/notesSlides/notesSlide1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7617" name="Slide Image Placeholder 1"/>
          <p:cNvSpPr>
            <a:spLocks noGrp="1" noRot="1" noChangeAspect="1" noTextEdit="1"/>
          </p:cNvSpPr>
          <p:nvPr>
            <p:ph type="sldImg"/>
          </p:nvPr>
        </p:nvSpPr>
        <p:spPr>
          <a:xfrm>
            <a:off x="1150938" y="692150"/>
            <a:ext cx="4556125" cy="3416300"/>
          </a:xfrm>
          <a:ln/>
        </p:spPr>
      </p:sp>
      <p:sp>
        <p:nvSpPr>
          <p:cNvPr id="36761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To add: Class B shares can be converted into class A shares at any time. In effect, investors are being offered dividends or an equivalent capital gain.</a:t>
            </a:r>
          </a:p>
          <a:p>
            <a:r>
              <a:rPr lang="en-US" altLang="en-US">
                <a:latin typeface="Times" charset="0"/>
                <a:ea typeface="ＭＳ Ｐゴシック" charset="-128"/>
              </a:rPr>
              <a:t>Since the tax rate on dividends vastly exceeded the tax rate on capital gains over this period, you would expect the capital gains shares to trade at a premium.</a:t>
            </a:r>
          </a:p>
          <a:p>
            <a:r>
              <a:rPr lang="en-US" altLang="en-US">
                <a:latin typeface="Times" charset="0"/>
                <a:ea typeface="ＭＳ Ｐゴシック" charset="-128"/>
              </a:rPr>
              <a:t>When the ratio is greater than one, class A shares trade at a premium on class B shares. Over this period, class A shares consistently traded at a premium over class B shares, ranging from 5-15%.</a:t>
            </a:r>
          </a:p>
        </p:txBody>
      </p:sp>
    </p:spTree>
    <p:extLst>
      <p:ext uri="{BB962C8B-B14F-4D97-AF65-F5344CB8AC3E}">
        <p14:creationId xmlns:p14="http://schemas.microsoft.com/office/powerpoint/2010/main" val="1321639619"/>
      </p:ext>
    </p:extLst>
  </p:cSld>
  <p:clrMapOvr>
    <a:masterClrMapping/>
  </p:clrMapOvr>
</p:notes>
</file>

<file path=ppt/notesSlides/notesSlide1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9665" name="Slide Image Placeholder 1"/>
          <p:cNvSpPr>
            <a:spLocks noGrp="1" noRot="1" noChangeAspect="1" noTextEdit="1"/>
          </p:cNvSpPr>
          <p:nvPr>
            <p:ph type="sldImg"/>
          </p:nvPr>
        </p:nvSpPr>
        <p:spPr>
          <a:xfrm>
            <a:off x="1150938" y="692150"/>
            <a:ext cx="4556125" cy="3416300"/>
          </a:xfrm>
          <a:ln/>
        </p:spPr>
      </p:sp>
      <p:sp>
        <p:nvSpPr>
          <p:cNvPr id="36966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The same phenomenon seems to apply to these Canadian utilities, with cash dividend and capital gain shares, that were studied in a paper a few years ago.</a:t>
            </a:r>
          </a:p>
          <a:p>
            <a:endParaRPr lang="en-US" altLang="en-US">
              <a:latin typeface="Times" charset="0"/>
              <a:ea typeface="ＭＳ Ｐゴシック" charset="-128"/>
            </a:endParaRPr>
          </a:p>
          <a:p>
            <a:r>
              <a:rPr lang="en-US" altLang="en-US">
                <a:latin typeface="Times" charset="0"/>
                <a:ea typeface="ＭＳ Ｐゴシック" charset="-128"/>
              </a:rPr>
              <a:t>Here again, our conclusions should be restricted to stockholders holding this stock. For whatever reason, they prefer dividends to capital gains. </a:t>
            </a:r>
          </a:p>
          <a:p>
            <a:r>
              <a:rPr lang="en-US" altLang="en-US">
                <a:latin typeface="Times" charset="0"/>
                <a:ea typeface="ＭＳ Ｐゴシック" charset="-128"/>
              </a:rPr>
              <a:t>What type of stockholders do you think hold these companies?</a:t>
            </a:r>
          </a:p>
          <a:p>
            <a:r>
              <a:rPr lang="en-US" altLang="en-US">
                <a:latin typeface="Times" charset="0"/>
                <a:ea typeface="ＭＳ Ｐゴシック" charset="-128"/>
              </a:rPr>
              <a:t>Young or Old</a:t>
            </a:r>
          </a:p>
          <a:p>
            <a:r>
              <a:rPr lang="en-US" altLang="en-US">
                <a:latin typeface="Times" charset="0"/>
                <a:ea typeface="ＭＳ Ｐゴシック" charset="-128"/>
              </a:rPr>
              <a:t>Rich or Poor</a:t>
            </a:r>
          </a:p>
          <a:p>
            <a:r>
              <a:rPr lang="en-US" altLang="en-US">
                <a:latin typeface="Times" charset="0"/>
                <a:ea typeface="ＭＳ Ｐゴシック" charset="-128"/>
              </a:rPr>
              <a:t>Mutual Funds or Pension funds</a:t>
            </a:r>
          </a:p>
          <a:p>
            <a:r>
              <a:rPr lang="en-US" altLang="en-US" i="1">
                <a:latin typeface="Times" charset="0"/>
                <a:ea typeface="ＭＳ Ｐゴシック" charset="-128"/>
              </a:rPr>
              <a:t>Older, poorer investors and pension funds are big investors in high dividend paying stocks.</a:t>
            </a:r>
          </a:p>
          <a:p>
            <a:endParaRPr lang="en-US" altLang="en-US">
              <a:latin typeface="Times" charset="0"/>
              <a:ea typeface="ＭＳ Ｐゴシック" charset="-128"/>
            </a:endParaRPr>
          </a:p>
        </p:txBody>
      </p:sp>
    </p:spTree>
    <p:extLst>
      <p:ext uri="{BB962C8B-B14F-4D97-AF65-F5344CB8AC3E}">
        <p14:creationId xmlns:p14="http://schemas.microsoft.com/office/powerpoint/2010/main" val="1373715612"/>
      </p:ext>
    </p:extLst>
  </p:cSld>
  <p:clrMapOvr>
    <a:masterClrMapping/>
  </p:clrMapOvr>
</p:notes>
</file>

<file path=ppt/notesSlides/notesSlide1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1713"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37171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Investors buy stock in companies which have dividend policies that they like. This self-selection process creates dividend clienteles that each firm caters to. As long as there are sufficient investors in each clientele, having a high dividend or no dividend, by itself, should not affect value.</a:t>
            </a:r>
          </a:p>
          <a:p>
            <a:r>
              <a:rPr lang="en-US" altLang="en-US">
                <a:latin typeface="Times" charset="0"/>
                <a:ea typeface="ＭＳ Ｐゴシック" charset="-128"/>
              </a:rPr>
              <a:t>If an imbalance occurs between supply and demand in any clientele, there can be an effect on stock prices.</a:t>
            </a:r>
          </a:p>
        </p:txBody>
      </p:sp>
    </p:spTree>
    <p:extLst>
      <p:ext uri="{BB962C8B-B14F-4D97-AF65-F5344CB8AC3E}">
        <p14:creationId xmlns:p14="http://schemas.microsoft.com/office/powerpoint/2010/main" val="441601987"/>
      </p:ext>
    </p:extLst>
  </p:cSld>
  <p:clrMapOvr>
    <a:masterClrMapping/>
  </p:clrMapOvr>
</p:notes>
</file>

<file path=ppt/notesSlides/notesSlide1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3761"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37376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is evidence of investors picking stocks based upon their tax status. Low income, older investors tend to buy safer stocks with higher dividends, and this behavior is accentuated when the difference in tax rates between dividends and capital gains increases.</a:t>
            </a:r>
          </a:p>
          <a:p>
            <a:r>
              <a:rPr lang="en-US" altLang="en-US">
                <a:latin typeface="Times" charset="0"/>
                <a:ea typeface="ＭＳ Ｐゴシック" charset="-128"/>
              </a:rPr>
              <a:t>Implication: The clientele effect has weakened in recent years, as the tax rates on dividends and capital gains have converged. </a:t>
            </a:r>
          </a:p>
        </p:txBody>
      </p:sp>
    </p:spTree>
    <p:extLst>
      <p:ext uri="{BB962C8B-B14F-4D97-AF65-F5344CB8AC3E}">
        <p14:creationId xmlns:p14="http://schemas.microsoft.com/office/powerpoint/2010/main" val="301111477"/>
      </p:ext>
    </p:extLst>
  </p:cSld>
  <p:clrMapOvr>
    <a:masterClrMapping/>
  </p:clrMapOvr>
</p:notes>
</file>

<file path=ppt/notesSlides/notesSlide1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5809"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37581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Given that the dividend clientele that I have attracted is unlikely to be swayed by my arguments about my investment needs, I would try to spin off my media division and allow it to set a dividend policy very different from mine. In the spin off, investors who would prefer the capital gains will hold on to the media division shares and those who want the dividends will continue to hold the phone company shares.</a:t>
            </a:r>
          </a:p>
          <a:p>
            <a:r>
              <a:rPr lang="en-US" altLang="en-US">
                <a:latin typeface="Times" charset="0"/>
                <a:ea typeface="ＭＳ Ｐゴシック" charset="-128"/>
              </a:rPr>
              <a:t>Many phone companies have separately traded stocks for their wireless arms - one reason may be that the wireless business requires more risk, more growth and more reinvestment. and can afford to pay out less in dividends.</a:t>
            </a:r>
          </a:p>
        </p:txBody>
      </p:sp>
    </p:spTree>
    <p:extLst>
      <p:ext uri="{BB962C8B-B14F-4D97-AF65-F5344CB8AC3E}">
        <p14:creationId xmlns:p14="http://schemas.microsoft.com/office/powerpoint/2010/main" val="1309121607"/>
      </p:ext>
    </p:extLst>
  </p:cSld>
  <p:clrMapOvr>
    <a:masterClrMapping/>
  </p:clrMapOvr>
</p:notes>
</file>

<file path=ppt/notesSlides/notesSlide1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7857"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37785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A firm which announces an increase in dividends is sending a signal that it expects future cash flows to be strong enough to sustain this dividend. This allows it to set itself apart from other firms, which might say they have great prospects but do not have the confidence in them to raise dividends.</a:t>
            </a:r>
          </a:p>
          <a:p>
            <a:r>
              <a:rPr lang="en-US" altLang="en-US">
                <a:latin typeface="Times" charset="0"/>
                <a:ea typeface="ＭＳ Ｐゴシック" charset="-128"/>
              </a:rPr>
              <a:t>Given how reluctant firms are to cut dividends, the act of cutting dividends is viewed by the market as a signal that the firm is in far worse trouble than they thought. (Note how much larger the stock price drop on a dividend decrease is than the stock price increase on a dividend increase.)</a:t>
            </a:r>
          </a:p>
        </p:txBody>
      </p:sp>
    </p:spTree>
    <p:extLst>
      <p:ext uri="{BB962C8B-B14F-4D97-AF65-F5344CB8AC3E}">
        <p14:creationId xmlns:p14="http://schemas.microsoft.com/office/powerpoint/2010/main" val="1436885334"/>
      </p:ext>
    </p:extLst>
  </p:cSld>
  <p:clrMapOvr>
    <a:masterClrMapping/>
  </p:clrMapOvr>
</p:notes>
</file>

<file path=ppt/notesSlides/notesSlide1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9905" name="Slide Image Placeholder 1"/>
          <p:cNvSpPr>
            <a:spLocks noGrp="1" noRot="1" noChangeAspect="1" noTextEdit="1"/>
          </p:cNvSpPr>
          <p:nvPr>
            <p:ph type="sldImg"/>
          </p:nvPr>
        </p:nvSpPr>
        <p:spPr>
          <a:xfrm>
            <a:off x="1150938" y="692150"/>
            <a:ext cx="4556125" cy="3416300"/>
          </a:xfrm>
          <a:ln/>
        </p:spPr>
      </p:sp>
      <p:sp>
        <p:nvSpPr>
          <p:cNvPr id="37990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e flip side. A firm that increases or initiates dividends might be signaling that it is running out of investment opportunities. Note that earnings growth peaks around the period when dividends are initiated.</a:t>
            </a:r>
          </a:p>
        </p:txBody>
      </p:sp>
    </p:spTree>
    <p:extLst>
      <p:ext uri="{BB962C8B-B14F-4D97-AF65-F5344CB8AC3E}">
        <p14:creationId xmlns:p14="http://schemas.microsoft.com/office/powerpoint/2010/main" val="1278198023"/>
      </p:ext>
    </p:extLst>
  </p:cSld>
  <p:clrMapOvr>
    <a:masterClrMapping/>
  </p:clrMapOvr>
</p:notes>
</file>

<file path=ppt/notesSlides/notesSlide1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1953" name="Slide Image Placeholder 1"/>
          <p:cNvSpPr>
            <a:spLocks noGrp="1" noRot="1" noChangeAspect="1" noTextEdit="1"/>
          </p:cNvSpPr>
          <p:nvPr>
            <p:ph type="sldImg"/>
          </p:nvPr>
        </p:nvSpPr>
        <p:spPr>
          <a:xfrm>
            <a:off x="1150938" y="692150"/>
            <a:ext cx="4556125" cy="3416300"/>
          </a:xfrm>
          <a:ln/>
        </p:spPr>
      </p:sp>
      <p:sp>
        <p:nvSpPr>
          <p:cNvPr id="38195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Over time, as companies have increasingly turned to using stock buybacks to return cash to stockholders, both dividend increases and decreases have become less informative… Investors care less (though they still care) than they used to about both…</a:t>
            </a:r>
          </a:p>
        </p:txBody>
      </p:sp>
    </p:spTree>
    <p:extLst>
      <p:ext uri="{BB962C8B-B14F-4D97-AF65-F5344CB8AC3E}">
        <p14:creationId xmlns:p14="http://schemas.microsoft.com/office/powerpoint/2010/main" val="1395251620"/>
      </p:ext>
    </p:extLst>
  </p:cSld>
  <p:clrMapOvr>
    <a:masterClrMapping/>
  </p:clrMapOvr>
</p:notes>
</file>

<file path=ppt/notesSlides/notesSlide1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4001"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38400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Bondholders view dividend increases as bad news. It makes the bonds much riskier. To the extent that the dividend increase was unanticipated and was not built into interest rate, this transfers wealth from bondholders to stockholders.</a:t>
            </a:r>
          </a:p>
        </p:txBody>
      </p:sp>
    </p:spTree>
    <p:extLst>
      <p:ext uri="{BB962C8B-B14F-4D97-AF65-F5344CB8AC3E}">
        <p14:creationId xmlns:p14="http://schemas.microsoft.com/office/powerpoint/2010/main" val="1620035747"/>
      </p:ext>
    </p:extLst>
  </p:cSld>
  <p:clrMapOvr>
    <a:masterClrMapping/>
  </p:clrMapOvr>
</p:notes>
</file>

<file path=ppt/notesSlides/notesSlide1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6049" name="Slide Image Placeholder 1"/>
          <p:cNvSpPr>
            <a:spLocks noGrp="1" noRot="1" noChangeAspect="1" noTextEdit="1"/>
          </p:cNvSpPr>
          <p:nvPr>
            <p:ph type="sldImg"/>
          </p:nvPr>
        </p:nvSpPr>
        <p:spPr>
          <a:xfrm>
            <a:off x="1150938" y="692150"/>
            <a:ext cx="4556125" cy="3416300"/>
          </a:xfrm>
          <a:ln/>
        </p:spPr>
      </p:sp>
      <p:sp>
        <p:nvSpPr>
          <p:cNvPr id="38605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This survey was from 1985. In an updated and comprehensive survey of dividend policy published in 2004, Brav, Graham, Harvey, and Michaely conclude that management</a:t>
            </a:r>
            <a:r>
              <a:rPr lang="ja-JP" altLang="en-US">
                <a:latin typeface="Times" charset="0"/>
                <a:ea typeface="ＭＳ Ｐゴシック" charset="-128"/>
              </a:rPr>
              <a:t>’</a:t>
            </a:r>
            <a:r>
              <a:rPr lang="en-US" altLang="ja-JP">
                <a:latin typeface="Times" charset="0"/>
                <a:ea typeface="ＭＳ Ｐゴシック" charset="-128"/>
              </a:rPr>
              <a:t>s focus is not on the level of dividends but on changes in these dividends. Indicating a shift from views in prior studies, many managers in this survey saw little gain from increasing dividends, even in response to higher earnings and preferred stock buybacks instead. In fact, many managers in companies that paid dividends regret the level of dividends paid by their firms, indicating that they would have set the dividend at a much lower level if they had the choice. In contrast to the survey quoted in the last paragraph, managers also rejected the idea that dividends operate as useful financial signals. From the survey, the authors conclude that the rules of the game for dividends are the following: do not cut dividends, have a dividend policy similar to your peer group, preserve a good credit rating, maintain flexibility, and do not take actions that reduce earnings per share. A. Brav, J. R. Graham, C. R. Harvey, and R. Michaely, 2004, </a:t>
            </a:r>
            <a:r>
              <a:rPr lang="ja-JP" altLang="en-US">
                <a:latin typeface="Times" charset="0"/>
                <a:ea typeface="ＭＳ Ｐゴシック" charset="-128"/>
              </a:rPr>
              <a:t>“</a:t>
            </a:r>
            <a:r>
              <a:rPr lang="en-US" altLang="ja-JP">
                <a:latin typeface="Times" charset="0"/>
                <a:ea typeface="ＭＳ Ｐゴシック" charset="-128"/>
              </a:rPr>
              <a:t>Payout Policy in the 21st Century,</a:t>
            </a:r>
            <a:r>
              <a:rPr lang="ja-JP" altLang="en-US">
                <a:latin typeface="Times" charset="0"/>
                <a:ea typeface="ＭＳ Ｐゴシック" charset="-128"/>
              </a:rPr>
              <a:t>”</a:t>
            </a:r>
            <a:r>
              <a:rPr lang="en-US" altLang="ja-JP">
                <a:latin typeface="Times" charset="0"/>
                <a:ea typeface="ＭＳ Ｐゴシック" charset="-128"/>
              </a:rPr>
              <a:t> Working Paper, Duke University, Durham, NC.</a:t>
            </a:r>
          </a:p>
          <a:p>
            <a:endParaRPr lang="en-US" altLang="en-US">
              <a:latin typeface="Times" charset="0"/>
              <a:ea typeface="ＭＳ Ｐゴシック" charset="-128"/>
            </a:endParaRPr>
          </a:p>
        </p:txBody>
      </p:sp>
    </p:spTree>
    <p:extLst>
      <p:ext uri="{BB962C8B-B14F-4D97-AF65-F5344CB8AC3E}">
        <p14:creationId xmlns:p14="http://schemas.microsoft.com/office/powerpoint/2010/main" val="2143123163"/>
      </p:ext>
    </p:extLst>
  </p:cSld>
  <p:clrMapOvr>
    <a:masterClrMapping/>
  </p:clrMapOvr>
</p:notes>
</file>

<file path=ppt/notesSlides/notesSlide1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8097"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388098" name="Rectangle 3"/>
          <p:cNvSpPr>
            <a:spLocks noGrp="1" noChangeArrowheads="1"/>
          </p:cNvSpPr>
          <p:nvPr>
            <p:ph type="body" idx="1"/>
          </p:nvPr>
        </p:nvSpPr>
        <p:spPr>
          <a:solidFill>
            <a:srgbClr val="FFFFFF"/>
          </a:solidFill>
          <a:ln>
            <a:solidFill>
              <a:srgbClr val="000000"/>
            </a:solidFill>
          </a:ln>
        </p:spPr>
        <p:txBody>
          <a:bodyPr/>
          <a:lstStyle/>
          <a:p>
            <a:endParaRPr lang="en-US" altLang="en-US">
              <a:latin typeface="Times" charset="0"/>
              <a:ea typeface="ＭＳ Ｐゴシック" charset="-128"/>
            </a:endParaRPr>
          </a:p>
        </p:txBody>
      </p:sp>
    </p:spTree>
    <p:extLst>
      <p:ext uri="{BB962C8B-B14F-4D97-AF65-F5344CB8AC3E}">
        <p14:creationId xmlns:p14="http://schemas.microsoft.com/office/powerpoint/2010/main" val="1875273057"/>
      </p:ext>
    </p:extLst>
  </p:cSld>
  <p:clrMapOvr>
    <a:masterClrMapping/>
  </p:clrMapOvr>
</p:notes>
</file>

<file path=ppt/notesSlides/notesSlide1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0145" name="Slide Image Placeholder 1"/>
          <p:cNvSpPr>
            <a:spLocks noGrp="1" noRot="1" noChangeAspect="1" noTextEdit="1"/>
          </p:cNvSpPr>
          <p:nvPr>
            <p:ph type="sldImg"/>
          </p:nvPr>
        </p:nvSpPr>
        <p:spPr>
          <a:xfrm>
            <a:off x="1150938" y="692150"/>
            <a:ext cx="4556125" cy="3416300"/>
          </a:xfrm>
          <a:ln/>
        </p:spPr>
      </p:sp>
      <p:sp>
        <p:nvSpPr>
          <p:cNvPr id="39014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r>
              <a:rPr lang="en-US" altLang="en-US" dirty="0" smtClean="0">
                <a:latin typeface="Times" charset="0"/>
                <a:ea typeface="ＭＳ Ｐゴシック" charset="-128"/>
              </a:rPr>
              <a:t>The last piece of the puzzle falls into place.</a:t>
            </a:r>
            <a:endParaRPr lang="en-US" altLang="en-US" dirty="0">
              <a:latin typeface="Times" charset="0"/>
              <a:ea typeface="ＭＳ Ｐゴシック" charset="-128"/>
            </a:endParaRPr>
          </a:p>
        </p:txBody>
      </p:sp>
    </p:spTree>
    <p:extLst>
      <p:ext uri="{BB962C8B-B14F-4D97-AF65-F5344CB8AC3E}">
        <p14:creationId xmlns:p14="http://schemas.microsoft.com/office/powerpoint/2010/main" val="1244265627"/>
      </p:ext>
    </p:extLst>
  </p:cSld>
  <p:clrMapOvr>
    <a:masterClrMapping/>
  </p:clrMapOvr>
</p:notes>
</file>

<file path=ppt/notesSlides/notesSlide1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2193"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39219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Two very different approaches to assessing dividend policy. The first is more comprehensive but the second is simpler.</a:t>
            </a:r>
          </a:p>
        </p:txBody>
      </p:sp>
    </p:spTree>
    <p:extLst>
      <p:ext uri="{BB962C8B-B14F-4D97-AF65-F5344CB8AC3E}">
        <p14:creationId xmlns:p14="http://schemas.microsoft.com/office/powerpoint/2010/main" val="176638503"/>
      </p:ext>
    </p:extLst>
  </p:cSld>
  <p:clrMapOvr>
    <a:masterClrMapping/>
  </p:clrMapOvr>
</p:notes>
</file>

<file path=ppt/notesSlides/notesSlide1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4241"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39424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By paid out to stockholders in this phase of the analysis, we mean both dividends and stock buybacks.</a:t>
            </a:r>
          </a:p>
        </p:txBody>
      </p:sp>
    </p:spTree>
    <p:extLst>
      <p:ext uri="{BB962C8B-B14F-4D97-AF65-F5344CB8AC3E}">
        <p14:creationId xmlns:p14="http://schemas.microsoft.com/office/powerpoint/2010/main" val="940919767"/>
      </p:ext>
    </p:extLst>
  </p:cSld>
  <p:clrMapOvr>
    <a:masterClrMapping/>
  </p:clrMapOvr>
</p:notes>
</file>

<file path=ppt/notesSlides/notesSlide1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6289" name="Slide Image Placeholder 1"/>
          <p:cNvSpPr>
            <a:spLocks noGrp="1" noRot="1" noChangeAspect="1" noTextEdit="1"/>
          </p:cNvSpPr>
          <p:nvPr>
            <p:ph type="sldImg"/>
          </p:nvPr>
        </p:nvSpPr>
        <p:spPr>
          <a:xfrm>
            <a:off x="1150938" y="692150"/>
            <a:ext cx="4556125" cy="3416300"/>
          </a:xfrm>
          <a:ln/>
        </p:spPr>
      </p:sp>
      <p:sp>
        <p:nvSpPr>
          <p:cNvPr id="39629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Four of the companies paid dividends over the five-year period, but there are interesting differences between the companies. Disney, and Tata Motors increased dividends in each of the five years, but Vale had more volatile dividends over the period, with dividends dropping significantly in the most recent year. This reflects the convention of focusing on absolute dividends in the United States and India, but the practice of maintaining payout ratios in Brazil. Deutsche Bank had a precipitous drop in dividends since 2008, reflecting the effects of the market crisis and the desire to maintain regulatory capital ratios.</a:t>
            </a:r>
          </a:p>
          <a:p>
            <a:r>
              <a:rPr lang="en-US" altLang="en-US">
                <a:latin typeface="Times" charset="0"/>
                <a:ea typeface="ＭＳ Ｐゴシック" charset="-128"/>
              </a:rPr>
              <a:t>Looking at stock buybacks, Disney has been the most active player buying stock in all five years, with buybacks exceeding $15 billion over the period. Vale also had some stock buybacks but they were negligible in Tata Motors and Deutsche Bank.</a:t>
            </a:r>
          </a:p>
          <a:p>
            <a:endParaRPr lang="en-US" altLang="en-US">
              <a:latin typeface="Times" charset="0"/>
              <a:ea typeface="ＭＳ Ｐゴシック" charset="-128"/>
            </a:endParaRPr>
          </a:p>
        </p:txBody>
      </p:sp>
    </p:spTree>
    <p:extLst>
      <p:ext uri="{BB962C8B-B14F-4D97-AF65-F5344CB8AC3E}">
        <p14:creationId xmlns:p14="http://schemas.microsoft.com/office/powerpoint/2010/main" val="2116431108"/>
      </p:ext>
    </p:extLst>
  </p:cSld>
  <p:clrMapOvr>
    <a:masterClrMapping/>
  </p:clrMapOvr>
</p:notes>
</file>

<file path=ppt/notesSlides/notesSlide1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8337"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39833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cashflow is</a:t>
            </a:r>
          </a:p>
          <a:p>
            <a:pPr lvl="1"/>
            <a:r>
              <a:rPr lang="en-US" altLang="en-US">
                <a:latin typeface="Times" charset="0"/>
                <a:ea typeface="ＭＳ Ｐゴシック" charset="-128"/>
              </a:rPr>
              <a:t>Free: because it cashflow left over after debt payments and investment needs have been met</a:t>
            </a:r>
          </a:p>
          <a:p>
            <a:pPr lvl="1"/>
            <a:r>
              <a:rPr lang="en-US" altLang="en-US">
                <a:latin typeface="Times" charset="0"/>
                <a:ea typeface="ＭＳ Ｐゴシック" charset="-128"/>
              </a:rPr>
              <a:t>To Equity Investors: because it is after payments to all non-equity claimholders</a:t>
            </a:r>
          </a:p>
          <a:p>
            <a:r>
              <a:rPr lang="en-US" altLang="en-US">
                <a:latin typeface="Times" charset="0"/>
                <a:ea typeface="ＭＳ Ｐゴシック" charset="-128"/>
              </a:rPr>
              <a:t>In coming up with the numbers, we define</a:t>
            </a:r>
          </a:p>
          <a:p>
            <a:pPr lvl="1"/>
            <a:r>
              <a:rPr lang="en-US" altLang="en-US">
                <a:latin typeface="Times" charset="0"/>
                <a:ea typeface="ＭＳ Ｐゴシック" charset="-128"/>
              </a:rPr>
              <a:t>Capital expenditures as including all capital investments. We do not distinguish between discretionary and non-discretionary cap ex. Once we assume growth in earnings, all cap ex is non-discretionary.</a:t>
            </a:r>
          </a:p>
          <a:p>
            <a:pPr lvl="1"/>
            <a:r>
              <a:rPr lang="en-US" altLang="en-US">
                <a:latin typeface="Times" charset="0"/>
                <a:ea typeface="ＭＳ Ｐゴシック" charset="-128"/>
              </a:rPr>
              <a:t>Working capital needs refers to the increase in non-cash working capital.</a:t>
            </a:r>
          </a:p>
        </p:txBody>
      </p:sp>
    </p:spTree>
    <p:extLst>
      <p:ext uri="{BB962C8B-B14F-4D97-AF65-F5344CB8AC3E}">
        <p14:creationId xmlns:p14="http://schemas.microsoft.com/office/powerpoint/2010/main" val="2085986895"/>
      </p:ext>
    </p:extLst>
  </p:cSld>
  <p:clrMapOvr>
    <a:masterClrMapping/>
  </p:clrMapOvr>
</p:notes>
</file>

<file path=ppt/notesSlides/notesSlide1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0385"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40038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When leverage is stable,</a:t>
            </a:r>
          </a:p>
          <a:p>
            <a:pPr lvl="1"/>
            <a:r>
              <a:rPr lang="en-US" altLang="en-US">
                <a:latin typeface="Times" charset="0"/>
                <a:ea typeface="ＭＳ Ｐゴシック" charset="-128"/>
              </a:rPr>
              <a:t>All principal repayments will come from new debt issues (since repaying them with equity will lower the debt ratio)</a:t>
            </a:r>
          </a:p>
          <a:p>
            <a:pPr lvl="1"/>
            <a:r>
              <a:rPr lang="en-US" altLang="en-US">
                <a:latin typeface="Times" charset="0"/>
                <a:ea typeface="ＭＳ Ｐゴシック" charset="-128"/>
              </a:rPr>
              <a:t>New external financing needs [Cap Ex - Depreciation + Change in non-cash working capital] have to be financed using the desired debt ratio </a:t>
            </a:r>
          </a:p>
          <a:p>
            <a:pPr lvl="1"/>
            <a:r>
              <a:rPr lang="en-US" altLang="en-US">
                <a:latin typeface="Times" charset="0"/>
                <a:ea typeface="ＭＳ Ｐゴシック" charset="-128"/>
              </a:rPr>
              <a:t>Adding the two together:</a:t>
            </a:r>
          </a:p>
          <a:p>
            <a:pPr lvl="1"/>
            <a:r>
              <a:rPr lang="en-US" altLang="en-US">
                <a:latin typeface="Times" charset="0"/>
                <a:ea typeface="ＭＳ Ｐゴシック" charset="-128"/>
              </a:rPr>
              <a:t>New Debt Issues = Principal Repayments + </a:t>
            </a:r>
            <a:r>
              <a:rPr lang="en-US" altLang="en-US">
                <a:latin typeface="Symbol" charset="2"/>
                <a:ea typeface="ＭＳ Ｐゴシック" charset="-128"/>
              </a:rPr>
              <a:t>d </a:t>
            </a:r>
            <a:r>
              <a:rPr lang="en-US" altLang="en-US">
                <a:latin typeface="Times" charset="0"/>
                <a:ea typeface="ＭＳ Ｐゴシック" charset="-128"/>
              </a:rPr>
              <a:t>( Cap Ex - Depreciation + Change in Non-cash Working Capital)</a:t>
            </a:r>
          </a:p>
          <a:p>
            <a:r>
              <a:rPr lang="en-US" altLang="en-US">
                <a:latin typeface="Times" charset="0"/>
                <a:ea typeface="ＭＳ Ｐゴシック" charset="-128"/>
              </a:rPr>
              <a:t>Substituting back into the FCFE equation on the previous page in the case where there is no preferred dividend, we arrive at this formula. If there are preferred dividends, they will be subtracted out to get to the FCFE.</a:t>
            </a:r>
          </a:p>
        </p:txBody>
      </p:sp>
    </p:spTree>
    <p:extLst>
      <p:ext uri="{BB962C8B-B14F-4D97-AF65-F5344CB8AC3E}">
        <p14:creationId xmlns:p14="http://schemas.microsoft.com/office/powerpoint/2010/main" val="1511206990"/>
      </p:ext>
    </p:extLst>
  </p:cSld>
  <p:clrMapOvr>
    <a:masterClrMapping/>
  </p:clrMapOvr>
</p:notes>
</file>

<file path=ppt/notesSlides/notesSlide1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2433" name="Slide Image Placeholder 1"/>
          <p:cNvSpPr>
            <a:spLocks noGrp="1" noRot="1" noChangeAspect="1" noTextEdit="1"/>
          </p:cNvSpPr>
          <p:nvPr>
            <p:ph type="sldImg"/>
          </p:nvPr>
        </p:nvSpPr>
        <p:spPr>
          <a:xfrm>
            <a:off x="1150938" y="692150"/>
            <a:ext cx="4556125" cy="3416300"/>
          </a:xfrm>
          <a:ln/>
        </p:spPr>
      </p:sp>
      <p:sp>
        <p:nvSpPr>
          <p:cNvPr id="40243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The depreciation numbers also include amortization and the capital expenditures include cash acquisitions. Increases in noncash working capital, shown as positive numbers, represent a drain on the cash, whereas decreases in noncash working capital, shown as negative numbers, represent positive cash flows. In 2008, for example, noncash working capital decreased by $109 million,  increasing the cash available for stockholders in that year by the same amount. Finally, the net cash flow from debt is the cash generated by the issuance of new debt, netted out against the cash outflow from the repayment of old debt. Again, using 2008 as an example, Disney repaid $235 more in old debt than it raised in new debt, and this represents a negative cash flow in that year. We have computed three measures of FCFE, one before the net debt cash flow, one after the actual net debt cash flow and one computed assuming that they had stuck with a target debt ratio of 40%. Using 2008  as an illustration, we compute each as follows:</a:t>
            </a:r>
          </a:p>
          <a:p>
            <a:r>
              <a:rPr lang="en-US" altLang="en-US">
                <a:latin typeface="Times" charset="0"/>
                <a:ea typeface="ＭＳ Ｐゴシック" charset="-128"/>
              </a:rPr>
              <a:t>FCFE</a:t>
            </a:r>
            <a:r>
              <a:rPr lang="en-US" altLang="en-US" baseline="-25000">
                <a:latin typeface="Times" charset="0"/>
                <a:ea typeface="ＭＳ Ｐゴシック" charset="-128"/>
              </a:rPr>
              <a:t>Before Debt CF</a:t>
            </a:r>
            <a:r>
              <a:rPr lang="en-US" altLang="en-US">
                <a:latin typeface="Times" charset="0"/>
                <a:ea typeface="ＭＳ Ｐゴシック" charset="-128"/>
              </a:rPr>
              <a:t>= Net Income + Depreciation – Capital Expenditures – Change in Noncash Working Capital = 3307 -122 –(-109) = 3294</a:t>
            </a:r>
          </a:p>
          <a:p>
            <a:r>
              <a:rPr lang="en-US" altLang="en-US">
                <a:latin typeface="Times" charset="0"/>
                <a:ea typeface="ＭＳ Ｐゴシック" charset="-128"/>
              </a:rPr>
              <a:t>FCFE</a:t>
            </a:r>
            <a:r>
              <a:rPr lang="en-US" altLang="en-US" baseline="-25000">
                <a:latin typeface="Times" charset="0"/>
                <a:ea typeface="ＭＳ Ｐゴシック" charset="-128"/>
              </a:rPr>
              <a:t>After Debt CF</a:t>
            </a:r>
            <a:r>
              <a:rPr lang="en-US" altLang="en-US">
                <a:latin typeface="Times" charset="0"/>
                <a:ea typeface="ＭＳ Ｐゴシック" charset="-128"/>
              </a:rPr>
              <a:t>= FCFE</a:t>
            </a:r>
            <a:r>
              <a:rPr lang="en-US" altLang="en-US" baseline="-25000">
                <a:latin typeface="Times" charset="0"/>
                <a:ea typeface="ＭＳ Ｐゴシック" charset="-128"/>
              </a:rPr>
              <a:t>Before Debt CF</a:t>
            </a:r>
            <a:r>
              <a:rPr lang="en-US" altLang="en-US">
                <a:latin typeface="Times" charset="0"/>
                <a:ea typeface="ＭＳ Ｐゴシック" charset="-128"/>
              </a:rPr>
              <a:t> + Net Debt CF = 3296  - 235  = 3059</a:t>
            </a:r>
          </a:p>
          <a:p>
            <a:r>
              <a:rPr lang="en-US" altLang="en-US">
                <a:latin typeface="Times" charset="0"/>
                <a:ea typeface="ＭＳ Ｐゴシック" charset="-128"/>
              </a:rPr>
              <a:t>FCFE target debt ratio = 3307 – (122-109) (1-.40) =3296</a:t>
            </a:r>
          </a:p>
        </p:txBody>
      </p:sp>
    </p:spTree>
    <p:extLst>
      <p:ext uri="{BB962C8B-B14F-4D97-AF65-F5344CB8AC3E}">
        <p14:creationId xmlns:p14="http://schemas.microsoft.com/office/powerpoint/2010/main" val="566787861"/>
      </p:ext>
    </p:extLst>
  </p:cSld>
  <p:clrMapOvr>
    <a:masterClrMapping/>
  </p:clrMapOvr>
</p:notes>
</file>

<file path=ppt/notesSlides/notesSlide1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4481"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40448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Note that Microsoft has almost no net cap ex. That is because their biggest reinvestment expenditure is R&amp;D, which is expensed to arrive at net income. This cash if not paid out will result in an increase in the cash balance for Microsoft of $2,127 million just in 1996. Each year that Microsoft did this, its cash balance increased further.</a:t>
            </a:r>
          </a:p>
          <a:p>
            <a:endParaRPr lang="en-US" altLang="en-US">
              <a:latin typeface="Times" charset="0"/>
              <a:ea typeface="ＭＳ Ｐゴシック" charset="-128"/>
            </a:endParaRPr>
          </a:p>
        </p:txBody>
      </p:sp>
    </p:spTree>
    <p:extLst>
      <p:ext uri="{BB962C8B-B14F-4D97-AF65-F5344CB8AC3E}">
        <p14:creationId xmlns:p14="http://schemas.microsoft.com/office/powerpoint/2010/main" val="1913605382"/>
      </p:ext>
    </p:extLst>
  </p:cSld>
  <p:clrMapOvr>
    <a:masterClrMapping/>
  </p:clrMapOvr>
</p:notes>
</file>

<file path=ppt/notesSlides/notesSlide1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6529" name="Slide Image Placeholder 1"/>
          <p:cNvSpPr>
            <a:spLocks noGrp="1" noRot="1" noChangeAspect="1" noTextEdit="1"/>
          </p:cNvSpPr>
          <p:nvPr>
            <p:ph type="sldImg"/>
          </p:nvPr>
        </p:nvSpPr>
        <p:spPr>
          <a:xfrm>
            <a:off x="1150938" y="692150"/>
            <a:ext cx="4556125" cy="3416300"/>
          </a:xfrm>
          <a:ln/>
        </p:spPr>
      </p:sp>
      <p:sp>
        <p:nvSpPr>
          <p:cNvPr id="40653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We draw on the regulatory capital measure to estimate FCFE. Since it is difficult to estimate traditional cap ex and working capital for a bank, we look at additions to regulatory capital as the primary capital expenditure. Thus, conservative banks or banks that want to increase their capital ratio will tend to pay less dividends, as will growing banks. </a:t>
            </a:r>
          </a:p>
          <a:p>
            <a:r>
              <a:rPr lang="en-US" altLang="en-US">
                <a:latin typeface="Times" charset="0"/>
                <a:ea typeface="ＭＳ Ｐゴシック" charset="-128"/>
              </a:rPr>
              <a:t>See how much dividend you could pay, if you were willing to maintain a 6% capital ratio ($90 million) or if your growth were only 5% ($112.5 million).</a:t>
            </a:r>
          </a:p>
          <a:p>
            <a:r>
              <a:rPr lang="en-US" altLang="en-US">
                <a:latin typeface="Times" charset="0"/>
                <a:ea typeface="ＭＳ Ｐゴシック" charset="-128"/>
              </a:rPr>
              <a:t>For Deutsche Bank, we are assuming the following:</a:t>
            </a:r>
          </a:p>
          <a:p>
            <a:pPr>
              <a:buFontTx/>
              <a:buAutoNum type="arabicPeriod"/>
            </a:pPr>
            <a:r>
              <a:rPr lang="en-US" altLang="en-US">
                <a:latin typeface="Times" charset="0"/>
                <a:ea typeface="ＭＳ Ｐゴシック" charset="-128"/>
              </a:rPr>
              <a:t>We begin with the current values for the asset base and regulatory capital at the end of 2012</a:t>
            </a:r>
          </a:p>
          <a:p>
            <a:pPr>
              <a:buFontTx/>
              <a:buAutoNum type="arabicPeriod"/>
            </a:pPr>
            <a:r>
              <a:rPr lang="en-US" altLang="en-US">
                <a:latin typeface="Times" charset="0"/>
                <a:ea typeface="ＭＳ Ｐゴシック" charset="-128"/>
              </a:rPr>
              <a:t>2. We assume that the expected growth in the asset base will be 3% a year for the next 5 years and 2% thereafter. </a:t>
            </a:r>
          </a:p>
          <a:p>
            <a:r>
              <a:rPr lang="en-US" altLang="en-US">
                <a:latin typeface="Times" charset="0"/>
                <a:ea typeface="ＭＳ Ｐゴシック" charset="-128"/>
              </a:rPr>
              <a:t>3. We assume a target Tier 1 regulatory capital ratio of 16% in year 5.</a:t>
            </a:r>
            <a:r>
              <a:rPr lang="en-US" altLang="ja-JP">
                <a:latin typeface="Times" charset="0"/>
                <a:ea typeface="ＭＳ Ｐゴシック" charset="-128"/>
              </a:rPr>
              <a:t>.</a:t>
            </a:r>
          </a:p>
          <a:p>
            <a:r>
              <a:rPr lang="en-US" altLang="en-US">
                <a:latin typeface="Times" charset="0"/>
                <a:ea typeface="ＭＳ Ｐゴシック" charset="-128"/>
              </a:rPr>
              <a:t>4. We assume that the return on equity from the current value of -1.08% to 8% in year 5 and beyond.</a:t>
            </a:r>
          </a:p>
          <a:p>
            <a:endParaRPr lang="en-US" altLang="en-US">
              <a:latin typeface="Times" charset="0"/>
              <a:ea typeface="ＭＳ Ｐゴシック" charset="-128"/>
            </a:endParaRPr>
          </a:p>
        </p:txBody>
      </p:sp>
    </p:spTree>
    <p:extLst>
      <p:ext uri="{BB962C8B-B14F-4D97-AF65-F5344CB8AC3E}">
        <p14:creationId xmlns:p14="http://schemas.microsoft.com/office/powerpoint/2010/main" val="1250557802"/>
      </p:ext>
    </p:extLst>
  </p:cSld>
  <p:clrMapOvr>
    <a:masterClrMapping/>
  </p:clrMapOvr>
</p:notes>
</file>

<file path=ppt/notesSlides/notesSlide1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8577"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408578" name="Rectangle 3"/>
          <p:cNvSpPr>
            <a:spLocks noGrp="1" noChangeArrowheads="1"/>
          </p:cNvSpPr>
          <p:nvPr>
            <p:ph type="body" idx="1"/>
          </p:nvPr>
        </p:nvSpPr>
        <p:spPr>
          <a:solidFill>
            <a:srgbClr val="FFFFFF"/>
          </a:solidFill>
          <a:ln>
            <a:solidFill>
              <a:srgbClr val="000000"/>
            </a:solidFill>
          </a:ln>
        </p:spPr>
        <p:txBody>
          <a:bodyPr/>
          <a:lstStyle/>
          <a:p>
            <a:r>
              <a:rPr lang="en-US" altLang="en-US" dirty="0" smtClean="0">
                <a:latin typeface="Times" charset="0"/>
                <a:ea typeface="ＭＳ Ｐゴシック" charset="-128"/>
              </a:rPr>
              <a:t>The</a:t>
            </a:r>
            <a:r>
              <a:rPr lang="en-US" altLang="en-US" baseline="0" dirty="0" smtClean="0">
                <a:latin typeface="Times" charset="0"/>
                <a:ea typeface="ＭＳ Ｐゴシック" charset="-128"/>
              </a:rPr>
              <a:t> firms in black have negative FCFE and are sensibly paying no dividends. The ones in green are accumulating cash and you can see that the largest percentage is in the US (but only because I have no of collectively returning more cash counted buybacks) and the ones in red are paying dividends that they cannot afford. Japan has the fewest non-dividend paying firms and leads the globe in both cash accumulators (as a %) and </a:t>
            </a:r>
            <a:r>
              <a:rPr lang="en-US" altLang="en-US" baseline="0" dirty="0" err="1" smtClean="0">
                <a:latin typeface="Times" charset="0"/>
                <a:ea typeface="ＭＳ Ｐゴシック" charset="-128"/>
              </a:rPr>
              <a:t>overpayers</a:t>
            </a:r>
            <a:r>
              <a:rPr lang="en-US" altLang="en-US" baseline="0" dirty="0" smtClean="0">
                <a:latin typeface="Times" charset="0"/>
                <a:ea typeface="ＭＳ Ｐゴシック" charset="-128"/>
              </a:rPr>
              <a:t>. The US, in spite of its reputation of returning too much cash looks comparable to the rest of the world on the statistics.</a:t>
            </a:r>
            <a:endParaRPr lang="en-US" altLang="en-US" dirty="0">
              <a:latin typeface="Times" charset="0"/>
              <a:ea typeface="ＭＳ Ｐゴシック" charset="-128"/>
            </a:endParaRPr>
          </a:p>
        </p:txBody>
      </p:sp>
    </p:spTree>
    <p:extLst>
      <p:ext uri="{BB962C8B-B14F-4D97-AF65-F5344CB8AC3E}">
        <p14:creationId xmlns:p14="http://schemas.microsoft.com/office/powerpoint/2010/main" val="702525025"/>
      </p:ext>
    </p:extLst>
  </p:cSld>
  <p:clrMapOvr>
    <a:masterClrMapping/>
  </p:clrMapOvr>
</p:notes>
</file>

<file path=ppt/notesSlides/notesSlide1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625"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41062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shows the accumulation of a large cash balance at Chrysler. Starting with a zero cash balance in 1985, I added back the difference between FCFE and dividends each year to the cash balance. In the last few years, that difference has led to an accumulation in cash.</a:t>
            </a:r>
          </a:p>
          <a:p>
            <a:r>
              <a:rPr lang="en-US" altLang="en-US">
                <a:latin typeface="Times" charset="0"/>
                <a:ea typeface="ＭＳ Ｐゴシック" charset="-128"/>
              </a:rPr>
              <a:t>This large cash balance, of course, was what triggered the attempt by Kirk Kirkorian to take over Chrysler. While he failed, he did put sufficient pressure on Chrysler to force them to increase dividends and buy back stock.</a:t>
            </a:r>
          </a:p>
          <a:p>
            <a:r>
              <a:rPr lang="en-US" altLang="en-US">
                <a:latin typeface="Times" charset="0"/>
                <a:ea typeface="ＭＳ Ｐゴシック" charset="-128"/>
              </a:rPr>
              <a:t>Note that while Chrysler has argued that it needs a large cash balance as a buffer against the next recession, it used up only $ 0.5 billion during the 1990-91 recession.</a:t>
            </a:r>
          </a:p>
        </p:txBody>
      </p:sp>
    </p:spTree>
    <p:extLst>
      <p:ext uri="{BB962C8B-B14F-4D97-AF65-F5344CB8AC3E}">
        <p14:creationId xmlns:p14="http://schemas.microsoft.com/office/powerpoint/2010/main" val="473003969"/>
      </p:ext>
    </p:extLst>
  </p:cSld>
  <p:clrMapOvr>
    <a:masterClrMapping/>
  </p:clrMapOvr>
</p:notes>
</file>

<file path=ppt/notesSlides/notesSlide1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2673"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41267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Estimate the firm</a:t>
            </a:r>
            <a:r>
              <a:rPr lang="ja-JP" altLang="en-US">
                <a:latin typeface="Times" charset="0"/>
                <a:ea typeface="ＭＳ Ｐゴシック" charset="-128"/>
              </a:rPr>
              <a:t>’</a:t>
            </a:r>
            <a:r>
              <a:rPr lang="en-US" altLang="ja-JP">
                <a:latin typeface="Times" charset="0"/>
                <a:ea typeface="ＭＳ Ｐゴシック" charset="-128"/>
              </a:rPr>
              <a:t>s FCFE and compare to how much it returned to stockholders.</a:t>
            </a:r>
            <a:endParaRPr lang="en-US" altLang="en-US">
              <a:latin typeface="Times" charset="0"/>
              <a:ea typeface="ＭＳ Ｐゴシック" charset="-128"/>
            </a:endParaRPr>
          </a:p>
        </p:txBody>
      </p:sp>
    </p:spTree>
    <p:extLst>
      <p:ext uri="{BB962C8B-B14F-4D97-AF65-F5344CB8AC3E}">
        <p14:creationId xmlns:p14="http://schemas.microsoft.com/office/powerpoint/2010/main" val="1940729436"/>
      </p:ext>
    </p:extLst>
  </p:cSld>
  <p:clrMapOvr>
    <a:masterClrMapping/>
  </p:clrMapOvr>
</p:notes>
</file>

<file path=ppt/notesSlides/notesSlide1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4721"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41472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Most firms return less in cash than they have available to return. Whether they will find themselves under pressure (like Chrysler) or relatively untouched (like Microsoft) will depend upon how much stockholders trust the managers of the firm to use the cash wisely.</a:t>
            </a:r>
          </a:p>
          <a:p>
            <a:r>
              <a:rPr lang="en-US" altLang="en-US">
                <a:latin typeface="Times" charset="0"/>
                <a:ea typeface="ＭＳ Ｐゴシック" charset="-128"/>
              </a:rPr>
              <a:t>Stockholders will tend to be less aggressive about demanding that the cash be returned to them for firms</a:t>
            </a:r>
          </a:p>
          <a:p>
            <a:pPr lvl="1"/>
            <a:r>
              <a:rPr lang="en-US" altLang="en-US">
                <a:latin typeface="Times" charset="0"/>
                <a:ea typeface="ＭＳ Ｐゴシック" charset="-128"/>
              </a:rPr>
              <a:t>With a good investment track record</a:t>
            </a:r>
          </a:p>
          <a:p>
            <a:pPr lvl="1"/>
            <a:r>
              <a:rPr lang="en-US" altLang="en-US">
                <a:latin typeface="Times" charset="0"/>
                <a:ea typeface="ＭＳ Ｐゴシック" charset="-128"/>
              </a:rPr>
              <a:t>In a sector with high returns</a:t>
            </a:r>
          </a:p>
          <a:p>
            <a:pPr lvl="1"/>
            <a:r>
              <a:rPr lang="en-US" altLang="en-US">
                <a:latin typeface="Times" charset="0"/>
                <a:ea typeface="ＭＳ Ｐゴシック" charset="-128"/>
              </a:rPr>
              <a:t>Where managers have substantial equity stakes in the firm</a:t>
            </a:r>
          </a:p>
          <a:p>
            <a:r>
              <a:rPr lang="en-US" altLang="en-US">
                <a:latin typeface="Times" charset="0"/>
                <a:ea typeface="ＭＳ Ｐゴシック" charset="-128"/>
              </a:rPr>
              <a:t>They will tend to be most aggressive when these conditions do not hold.</a:t>
            </a:r>
          </a:p>
        </p:txBody>
      </p:sp>
    </p:spTree>
    <p:extLst>
      <p:ext uri="{BB962C8B-B14F-4D97-AF65-F5344CB8AC3E}">
        <p14:creationId xmlns:p14="http://schemas.microsoft.com/office/powerpoint/2010/main" val="1858000216"/>
      </p:ext>
    </p:extLst>
  </p:cSld>
  <p:clrMapOvr>
    <a:masterClrMapping/>
  </p:clrMapOvr>
</p:notes>
</file>

<file path=ppt/notesSlides/notesSlide1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6769"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41677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freedom that a company will have with dividend policy is directly proportional to its history in delivering high returns both on projects and to its stockholders.</a:t>
            </a:r>
          </a:p>
        </p:txBody>
      </p:sp>
    </p:spTree>
    <p:extLst>
      <p:ext uri="{BB962C8B-B14F-4D97-AF65-F5344CB8AC3E}">
        <p14:creationId xmlns:p14="http://schemas.microsoft.com/office/powerpoint/2010/main" val="849919285"/>
      </p:ext>
    </p:extLst>
  </p:cSld>
  <p:clrMapOvr>
    <a:masterClrMapping/>
  </p:clrMapOvr>
</p:notes>
</file>

<file path=ppt/notesSlides/notesSlide1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8817"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41881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During that period, Microsoft also generated extraordinary returns on the projects its took (ROE &gt; cost of equity by more than 10%) and good returns for its stockholders (Jensen</a:t>
            </a:r>
            <a:r>
              <a:rPr lang="ja-JP" altLang="en-US">
                <a:latin typeface="Times" charset="0"/>
                <a:ea typeface="ＭＳ Ｐゴシック" charset="-128"/>
              </a:rPr>
              <a:t>’</a:t>
            </a:r>
            <a:r>
              <a:rPr lang="en-US" altLang="ja-JP">
                <a:latin typeface="Times" charset="0"/>
                <a:ea typeface="ＭＳ Ｐゴシック" charset="-128"/>
              </a:rPr>
              <a:t>s alpha &gt; 10%)…. Stockholders felt comfortable leaving their cash in the company. (The fact that Bill Gates and Steve Ballmer had substantial investments in the company was probably a contributing factor)</a:t>
            </a:r>
          </a:p>
          <a:p>
            <a:endParaRPr lang="en-US" altLang="en-US">
              <a:latin typeface="Times" charset="0"/>
              <a:ea typeface="ＭＳ Ｐゴシック" charset="-128"/>
            </a:endParaRPr>
          </a:p>
          <a:p>
            <a:r>
              <a:rPr lang="en-US" altLang="en-US">
                <a:latin typeface="Times" charset="0"/>
                <a:ea typeface="ＭＳ Ｐゴシック" charset="-128"/>
              </a:rPr>
              <a:t>While the most obvious answer that comes to mind is the change in the dividend tax rate, there was a strong contributing factor. Microsoft</a:t>
            </a:r>
            <a:r>
              <a:rPr lang="ja-JP" altLang="en-US">
                <a:latin typeface="Times" charset="0"/>
                <a:ea typeface="ＭＳ Ｐゴシック" charset="-128"/>
              </a:rPr>
              <a:t>’</a:t>
            </a:r>
            <a:r>
              <a:rPr lang="en-US" altLang="ja-JP">
                <a:latin typeface="Times" charset="0"/>
                <a:ea typeface="ＭＳ Ｐゴシック" charset="-128"/>
              </a:rPr>
              <a:t>s return on equity has been dropping in recent years and many of Microsoft</a:t>
            </a:r>
            <a:r>
              <a:rPr lang="ja-JP" altLang="en-US">
                <a:latin typeface="Times" charset="0"/>
                <a:ea typeface="ＭＳ Ｐゴシック" charset="-128"/>
              </a:rPr>
              <a:t>’</a:t>
            </a:r>
            <a:r>
              <a:rPr lang="en-US" altLang="ja-JP">
                <a:latin typeface="Times" charset="0"/>
                <a:ea typeface="ＭＳ Ｐゴシック" charset="-128"/>
              </a:rPr>
              <a:t>s recent investments (in entertainment and software) have not paid off… The stock has not done much over the last two years. Microsoft may be anticipating stockholder pressure and being proactive. </a:t>
            </a:r>
          </a:p>
          <a:p>
            <a:r>
              <a:rPr lang="en-US" altLang="en-US">
                <a:latin typeface="Times" charset="0"/>
                <a:ea typeface="ＭＳ Ｐゴシック" charset="-128"/>
              </a:rPr>
              <a:t>Pstscript: Microsoft announced a $40 billion stock buyback in 2006</a:t>
            </a:r>
          </a:p>
          <a:p>
            <a:endParaRPr lang="en-US" altLang="en-US">
              <a:latin typeface="Times" charset="0"/>
              <a:ea typeface="ＭＳ Ｐゴシック" charset="-128"/>
            </a:endParaRPr>
          </a:p>
        </p:txBody>
      </p:sp>
    </p:spTree>
    <p:extLst>
      <p:ext uri="{BB962C8B-B14F-4D97-AF65-F5344CB8AC3E}">
        <p14:creationId xmlns:p14="http://schemas.microsoft.com/office/powerpoint/2010/main" val="1679686798"/>
      </p:ext>
    </p:extLst>
  </p:cSld>
  <p:clrMapOvr>
    <a:masterClrMapping/>
  </p:clrMapOvr>
</p:notes>
</file>

<file path=ppt/notesSlides/notesSlide1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0865" name="Slide Image Placeholder 1"/>
          <p:cNvSpPr>
            <a:spLocks noGrp="1" noRot="1" noChangeAspect="1" noTextEdit="1"/>
          </p:cNvSpPr>
          <p:nvPr>
            <p:ph type="sldImg"/>
          </p:nvPr>
        </p:nvSpPr>
        <p:spPr>
          <a:xfrm>
            <a:off x="1150938" y="692150"/>
            <a:ext cx="4556125" cy="3416300"/>
          </a:xfrm>
          <a:ln/>
        </p:spPr>
      </p:sp>
      <p:sp>
        <p:nvSpPr>
          <p:cNvPr id="42086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Times" charset="0"/>
                <a:ea typeface="ＭＳ Ｐゴシック" charset="-128"/>
              </a:rPr>
              <a:t>In </a:t>
            </a:r>
            <a:r>
              <a:rPr lang="en-US" altLang="en-US" dirty="0" smtClean="0">
                <a:latin typeface="Times" charset="0"/>
                <a:ea typeface="ＭＳ Ｐゴシック" charset="-128"/>
              </a:rPr>
              <a:t>2003, Disney was a company under</a:t>
            </a:r>
            <a:r>
              <a:rPr lang="en-US" altLang="en-US" baseline="0" dirty="0" smtClean="0">
                <a:latin typeface="Times" charset="0"/>
                <a:ea typeface="ＭＳ Ｐゴシック" charset="-128"/>
              </a:rPr>
              <a:t> siege, coming off a decade of poor performance (both in terms of project returns and stock returns). It had a large cash balance as well.</a:t>
            </a:r>
            <a:endParaRPr lang="en-US" altLang="en-US" dirty="0">
              <a:latin typeface="Times" charset="0"/>
              <a:ea typeface="ＭＳ Ｐゴシック" charset="-128"/>
            </a:endParaRPr>
          </a:p>
        </p:txBody>
      </p:sp>
    </p:spTree>
    <p:extLst>
      <p:ext uri="{BB962C8B-B14F-4D97-AF65-F5344CB8AC3E}">
        <p14:creationId xmlns:p14="http://schemas.microsoft.com/office/powerpoint/2010/main" val="1823474171"/>
      </p:ext>
    </p:extLst>
  </p:cSld>
  <p:clrMapOvr>
    <a:masterClrMapping/>
  </p:clrMapOvr>
</p:notes>
</file>

<file path=ppt/notesSlides/notesSlide1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2913"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42291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fact that Disney has underperformed the market both in terms of stock price performance and return on equity suggests that stockholders are unlikely to have much patience with Disney accumulating cash (afraid of what they will do with the cash). </a:t>
            </a:r>
          </a:p>
          <a:p>
            <a:r>
              <a:rPr lang="en-US" altLang="en-US">
                <a:latin typeface="Times" charset="0"/>
                <a:ea typeface="ＭＳ Ｐゴシック" charset="-128"/>
              </a:rPr>
              <a:t>That conclusion is reinforced by the fact that the managers responsible for the damage are still at the helm of the firm.</a:t>
            </a:r>
          </a:p>
        </p:txBody>
      </p:sp>
    </p:spTree>
    <p:extLst>
      <p:ext uri="{BB962C8B-B14F-4D97-AF65-F5344CB8AC3E}">
        <p14:creationId xmlns:p14="http://schemas.microsoft.com/office/powerpoint/2010/main" val="391265660"/>
      </p:ext>
    </p:extLst>
  </p:cSld>
  <p:clrMapOvr>
    <a:masterClrMapping/>
  </p:clrMapOvr>
</p:notes>
</file>

<file path=ppt/notesSlides/notesSlide2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4961"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42496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Disney</a:t>
            </a:r>
            <a:r>
              <a:rPr lang="ja-JP" altLang="en-US">
                <a:latin typeface="Times" charset="0"/>
                <a:ea typeface="ＭＳ Ｐゴシック" charset="-128"/>
              </a:rPr>
              <a:t>’</a:t>
            </a:r>
            <a:r>
              <a:rPr lang="en-US" altLang="ja-JP">
                <a:latin typeface="Times" charset="0"/>
                <a:ea typeface="ＭＳ Ｐゴシック" charset="-128"/>
              </a:rPr>
              <a:t>s acquisition of ABC is a huge gamble. By taking cash that has accumulated over time, and using this cash (in conjunction with new debt and equity issues) to finance a large acquisition, Disney has essentially puts its chips on the acquisition working out. </a:t>
            </a:r>
          </a:p>
          <a:p>
            <a:r>
              <a:rPr lang="en-US" altLang="en-US">
                <a:latin typeface="Times" charset="0"/>
                <a:ea typeface="ＭＳ Ｐゴシック" charset="-128"/>
              </a:rPr>
              <a:t>If it does not, stockholders will probably remember the acquisition and be much less likely to let Disney</a:t>
            </a:r>
            <a:r>
              <a:rPr lang="ja-JP" altLang="en-US">
                <a:latin typeface="Times" charset="0"/>
                <a:ea typeface="ＭＳ Ｐゴシック" charset="-128"/>
              </a:rPr>
              <a:t>’</a:t>
            </a:r>
            <a:r>
              <a:rPr lang="en-US" altLang="ja-JP">
                <a:latin typeface="Times" charset="0"/>
                <a:ea typeface="ＭＳ Ｐゴシック" charset="-128"/>
              </a:rPr>
              <a:t>s managers accumulate cash again. (This is what happened in the aftermath of large failures like AT&amp;T</a:t>
            </a:r>
            <a:r>
              <a:rPr lang="ja-JP" altLang="en-US">
                <a:latin typeface="Times" charset="0"/>
                <a:ea typeface="ＭＳ Ｐゴシック" charset="-128"/>
              </a:rPr>
              <a:t>’</a:t>
            </a:r>
            <a:r>
              <a:rPr lang="en-US" altLang="ja-JP">
                <a:latin typeface="Times" charset="0"/>
                <a:ea typeface="ＭＳ Ｐゴシック" charset="-128"/>
              </a:rPr>
              <a:t>s acquisition of NCR and Kodak</a:t>
            </a:r>
            <a:r>
              <a:rPr lang="ja-JP" altLang="en-US">
                <a:latin typeface="Times" charset="0"/>
                <a:ea typeface="ＭＳ Ｐゴシック" charset="-128"/>
              </a:rPr>
              <a:t>’</a:t>
            </a:r>
            <a:r>
              <a:rPr lang="en-US" altLang="ja-JP">
                <a:latin typeface="Times" charset="0"/>
                <a:ea typeface="ＭＳ Ｐゴシック" charset="-128"/>
              </a:rPr>
              <a:t>s acquisition of Sterling Drugs)</a:t>
            </a:r>
            <a:endParaRPr lang="en-US" altLang="en-US">
              <a:latin typeface="Times" charset="0"/>
              <a:ea typeface="ＭＳ Ｐゴシック" charset="-128"/>
            </a:endParaRPr>
          </a:p>
        </p:txBody>
      </p:sp>
    </p:spTree>
    <p:extLst>
      <p:ext uri="{BB962C8B-B14F-4D97-AF65-F5344CB8AC3E}">
        <p14:creationId xmlns:p14="http://schemas.microsoft.com/office/powerpoint/2010/main" val="407020506"/>
      </p:ext>
    </p:extLst>
  </p:cSld>
  <p:clrMapOvr>
    <a:masterClrMapping/>
  </p:clrMapOvr>
</p:notes>
</file>

<file path=ppt/notesSlides/notesSlide2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7009" name="Slide Image Placeholder 1"/>
          <p:cNvSpPr>
            <a:spLocks noGrp="1" noRot="1" noChangeAspect="1" noTextEdit="1"/>
          </p:cNvSpPr>
          <p:nvPr>
            <p:ph type="sldImg"/>
          </p:nvPr>
        </p:nvSpPr>
        <p:spPr>
          <a:xfrm>
            <a:off x="1150938" y="692150"/>
            <a:ext cx="4556125" cy="3416300"/>
          </a:xfrm>
          <a:ln/>
        </p:spPr>
      </p:sp>
      <p:sp>
        <p:nvSpPr>
          <p:cNvPr id="42701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I would trust Disney</a:t>
            </a:r>
            <a:r>
              <a:rPr lang="ja-JP" altLang="en-US">
                <a:latin typeface="Times" charset="0"/>
                <a:ea typeface="ＭＳ Ｐゴシック" charset="-128"/>
              </a:rPr>
              <a:t>’</a:t>
            </a:r>
            <a:r>
              <a:rPr lang="en-US" altLang="ja-JP">
                <a:latin typeface="Times" charset="0"/>
                <a:ea typeface="ＭＳ Ｐゴシック" charset="-128"/>
              </a:rPr>
              <a:t>s management more in 2008 than I did in 2003. I would probably agree that they should retain more cash, especially in light of last year</a:t>
            </a:r>
            <a:r>
              <a:rPr lang="ja-JP" altLang="en-US">
                <a:latin typeface="Times" charset="0"/>
                <a:ea typeface="ＭＳ Ｐゴシック" charset="-128"/>
              </a:rPr>
              <a:t>’</a:t>
            </a:r>
            <a:r>
              <a:rPr lang="en-US" altLang="ja-JP">
                <a:latin typeface="Times" charset="0"/>
                <a:ea typeface="ＭＳ Ｐゴシック" charset="-128"/>
              </a:rPr>
              <a:t>s liquidity crisis, but it would not be a blank check. I would watch their new investments (say the acquisition of Marvel to see if they are continue to be deserving of my trust.</a:t>
            </a:r>
            <a:endParaRPr lang="en-US" altLang="en-US">
              <a:latin typeface="Times" charset="0"/>
              <a:ea typeface="ＭＳ Ｐゴシック" charset="-128"/>
            </a:endParaRPr>
          </a:p>
        </p:txBody>
      </p:sp>
    </p:spTree>
    <p:extLst>
      <p:ext uri="{BB962C8B-B14F-4D97-AF65-F5344CB8AC3E}">
        <p14:creationId xmlns:p14="http://schemas.microsoft.com/office/powerpoint/2010/main" val="1058228647"/>
      </p:ext>
    </p:extLst>
  </p:cSld>
  <p:clrMapOvr>
    <a:masterClrMapping/>
  </p:clrMapOvr>
</p:notes>
</file>

<file path=ppt/notesSlides/notesSlide2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9057" name="Slide Image Placeholder 1"/>
          <p:cNvSpPr>
            <a:spLocks noGrp="1" noRot="1" noChangeAspect="1" noTextEdit="1"/>
          </p:cNvSpPr>
          <p:nvPr>
            <p:ph type="sldImg"/>
          </p:nvPr>
        </p:nvSpPr>
        <p:spPr>
          <a:xfrm>
            <a:off x="1150938" y="692150"/>
            <a:ext cx="4556125" cy="3416300"/>
          </a:xfrm>
          <a:ln/>
        </p:spPr>
      </p:sp>
      <p:sp>
        <p:nvSpPr>
          <p:cNvPr id="42905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Disney continues to do well. That is the good news and will buy them some flexibility. </a:t>
            </a:r>
          </a:p>
          <a:p>
            <a:r>
              <a:rPr lang="en-US" altLang="en-US">
                <a:latin typeface="Times" charset="0"/>
                <a:ea typeface="ＭＳ Ｐゴシック" charset="-128"/>
              </a:rPr>
              <a:t>But Iger needs to mend fences and improve corporate governance.</a:t>
            </a:r>
          </a:p>
        </p:txBody>
      </p:sp>
    </p:spTree>
    <p:extLst>
      <p:ext uri="{BB962C8B-B14F-4D97-AF65-F5344CB8AC3E}">
        <p14:creationId xmlns:p14="http://schemas.microsoft.com/office/powerpoint/2010/main" val="189305675"/>
      </p:ext>
    </p:extLst>
  </p:cSld>
  <p:clrMapOvr>
    <a:masterClrMapping/>
  </p:clrMapOvr>
</p:notes>
</file>

<file path=ppt/notesSlides/notesSlide2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1105" name="Slide Image Placeholder 1"/>
          <p:cNvSpPr>
            <a:spLocks noGrp="1" noRot="1" noChangeAspect="1" noTextEdit="1"/>
          </p:cNvSpPr>
          <p:nvPr>
            <p:ph type="sldImg"/>
          </p:nvPr>
        </p:nvSpPr>
        <p:spPr>
          <a:xfrm>
            <a:off x="1150938" y="692150"/>
            <a:ext cx="4556125" cy="3416300"/>
          </a:xfrm>
          <a:ln/>
        </p:spPr>
      </p:sp>
      <p:sp>
        <p:nvSpPr>
          <p:cNvPr id="43110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Vale was clearly paying too much in dividends.</a:t>
            </a:r>
          </a:p>
        </p:txBody>
      </p:sp>
    </p:spTree>
    <p:extLst>
      <p:ext uri="{BB962C8B-B14F-4D97-AF65-F5344CB8AC3E}">
        <p14:creationId xmlns:p14="http://schemas.microsoft.com/office/powerpoint/2010/main" val="1237198518"/>
      </p:ext>
    </p:extLst>
  </p:cSld>
  <p:clrMapOvr>
    <a:masterClrMapping/>
  </p:clrMapOvr>
</p:notes>
</file>

<file path=ppt/notesSlides/notesSlide2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3153"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43315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Vale can make a reasonable case that they should be cutting dividends and reinvesting more back into the business… Whether their investors will accept this reasoning is a different issue. After all, preferred stockholders have not had voting rights and have received large dividends to compensate for the lack of control. At the minimum, I would demand voting rights in exchange for giving up dividends.</a:t>
            </a:r>
          </a:p>
          <a:p>
            <a:r>
              <a:rPr lang="en-US" altLang="en-US">
                <a:latin typeface="Times" charset="0"/>
                <a:ea typeface="ＭＳ Ｐゴシック" charset="-128"/>
              </a:rPr>
              <a:t>The broader lesson: Many emerging market companies have created multiple classes of shares, with different voting rights. The lower voting right shares are often compensated with a higher dividend. Sooner or later, these firms will be confronted by the conflict between their desire to maintain voting control and the need to have a sustainable dividend policy.</a:t>
            </a:r>
          </a:p>
        </p:txBody>
      </p:sp>
    </p:spTree>
    <p:extLst>
      <p:ext uri="{BB962C8B-B14F-4D97-AF65-F5344CB8AC3E}">
        <p14:creationId xmlns:p14="http://schemas.microsoft.com/office/powerpoint/2010/main" val="1658821772"/>
      </p:ext>
    </p:extLst>
  </p:cSld>
  <p:clrMapOvr>
    <a:masterClrMapping/>
  </p:clrMapOvr>
</p:notes>
</file>

<file path=ppt/notesSlides/notesSlide2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5201"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43520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It will most hurt high growth companies that are making money, and thus will be mandated to pay out dividends, even though their FCFE is negative. Note that while earnings are positive, the net cap ex needed to sustain growth might make the FCFE a negative number.</a:t>
            </a:r>
          </a:p>
        </p:txBody>
      </p:sp>
    </p:spTree>
    <p:extLst>
      <p:ext uri="{BB962C8B-B14F-4D97-AF65-F5344CB8AC3E}">
        <p14:creationId xmlns:p14="http://schemas.microsoft.com/office/powerpoint/2010/main" val="1184816650"/>
      </p:ext>
    </p:extLst>
  </p:cSld>
  <p:clrMapOvr>
    <a:masterClrMapping/>
  </p:clrMapOvr>
</p:notes>
</file>

<file path=ppt/notesSlides/notesSlide2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7249"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43725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BP clearly paid out more than it could have afforded to during this period. It financed the shortfall (in each year except 1987, when it issued stock) by borrowing money.</a:t>
            </a:r>
          </a:p>
        </p:txBody>
      </p:sp>
    </p:spTree>
    <p:extLst>
      <p:ext uri="{BB962C8B-B14F-4D97-AF65-F5344CB8AC3E}">
        <p14:creationId xmlns:p14="http://schemas.microsoft.com/office/powerpoint/2010/main" val="1745061566"/>
      </p:ext>
    </p:extLst>
  </p:cSld>
  <p:clrMapOvr>
    <a:masterClrMapping/>
  </p:clrMapOvr>
</p:notes>
</file>

<file path=ppt/notesSlides/notesSlide2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9297"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43929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While it is pretty clear the BP should cut dividends, the stock price response was not positive when it did. This reflects the fact that investor clienteles cannot be changed overnight. In BP</a:t>
            </a:r>
            <a:r>
              <a:rPr lang="ja-JP" altLang="en-US">
                <a:latin typeface="Times" charset="0"/>
                <a:ea typeface="ＭＳ Ｐゴシック" charset="-128"/>
              </a:rPr>
              <a:t>’</a:t>
            </a:r>
            <a:r>
              <a:rPr lang="en-US" altLang="ja-JP">
                <a:latin typeface="Times" charset="0"/>
                <a:ea typeface="ＭＳ Ｐゴシック" charset="-128"/>
              </a:rPr>
              <a:t>s case, its history of high dividends had attracted investors who liked the high dividends. When they cut the dividends, these investors sold and a new clientele moved in, but not immediately. (It took a few months)</a:t>
            </a:r>
          </a:p>
          <a:p>
            <a:r>
              <a:rPr lang="en-US" altLang="en-US">
                <a:latin typeface="Times" charset="0"/>
                <a:ea typeface="ＭＳ Ｐゴシック" charset="-128"/>
              </a:rPr>
              <a:t>In hindsight, by cutting dividends, BP became a much healthier firm, with higher returns and lower leverage, after the dividend cut.</a:t>
            </a:r>
          </a:p>
        </p:txBody>
      </p:sp>
    </p:spTree>
    <p:extLst>
      <p:ext uri="{BB962C8B-B14F-4D97-AF65-F5344CB8AC3E}">
        <p14:creationId xmlns:p14="http://schemas.microsoft.com/office/powerpoint/2010/main" val="1065572683"/>
      </p:ext>
    </p:extLst>
  </p:cSld>
  <p:clrMapOvr>
    <a:masterClrMapping/>
  </p:clrMapOvr>
</p:notes>
</file>

<file path=ppt/notesSlides/notesSlide2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1345" name="Slide Image Placeholder 1"/>
          <p:cNvSpPr>
            <a:spLocks noGrp="1" noRot="1" noChangeAspect="1" noTextEdit="1"/>
          </p:cNvSpPr>
          <p:nvPr>
            <p:ph type="sldImg"/>
          </p:nvPr>
        </p:nvSpPr>
        <p:spPr>
          <a:xfrm>
            <a:off x="1150938" y="692150"/>
            <a:ext cx="4556125" cy="3416300"/>
          </a:xfrm>
          <a:ln/>
        </p:spPr>
      </p:sp>
      <p:sp>
        <p:nvSpPr>
          <p:cNvPr id="44134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There are several lessons for a firm that plans to change its dividend policy. First, no matter how good the rationale may be to cut dividends, it should expect markets to react negatively to the initial announcement for two reasons. The first reason is the well-founded skepticism with which markets greet any statement by the firm about dividend cuts. A second is that large dividend changes typically make the existing investor clientele unhappy. Although other stockholders may be happy with the new dividend policy, the transition will take time, during which stock prices fall. Second, if a firm has good reasons for cutting dividends, such as an increase in project availability, it will gain at least partial protection by providing information to markets about these projects. </a:t>
            </a:r>
          </a:p>
        </p:txBody>
      </p:sp>
    </p:spTree>
    <p:extLst>
      <p:ext uri="{BB962C8B-B14F-4D97-AF65-F5344CB8AC3E}">
        <p14:creationId xmlns:p14="http://schemas.microsoft.com/office/powerpoint/2010/main" val="1213950848"/>
      </p:ext>
    </p:extLst>
  </p:cSld>
  <p:clrMapOvr>
    <a:masterClrMapping/>
  </p:clrMapOvr>
</p:notes>
</file>

<file path=ppt/notesSlides/notesSlide2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3393"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44339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A firm with negative FCFE should not pay dividends, especially when its projects earn excess returns. </a:t>
            </a:r>
          </a:p>
        </p:txBody>
      </p:sp>
    </p:spTree>
    <p:extLst>
      <p:ext uri="{BB962C8B-B14F-4D97-AF65-F5344CB8AC3E}">
        <p14:creationId xmlns:p14="http://schemas.microsoft.com/office/powerpoint/2010/main" val="1777255836"/>
      </p:ext>
    </p:extLst>
  </p:cSld>
  <p:clrMapOvr>
    <a:masterClrMapping/>
  </p:clrMapOvr>
</p:notes>
</file>

<file path=ppt/notesSlides/notesSlide2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5441"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44544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No. For every investor that these firms gain because they pay dividends, they lose more investors who will not buy the stock any more because the firm pays dividends. </a:t>
            </a:r>
          </a:p>
          <a:p>
            <a:r>
              <a:rPr lang="en-US" altLang="en-US">
                <a:latin typeface="Times" charset="0"/>
                <a:ea typeface="ＭＳ Ｐゴシック" charset="-128"/>
              </a:rPr>
              <a:t>Besides, firms which cannot afford to pay dividends should not be attracting a clientele that wants and likes dividends.</a:t>
            </a:r>
          </a:p>
        </p:txBody>
      </p:sp>
    </p:spTree>
    <p:extLst>
      <p:ext uri="{BB962C8B-B14F-4D97-AF65-F5344CB8AC3E}">
        <p14:creationId xmlns:p14="http://schemas.microsoft.com/office/powerpoint/2010/main" val="988789529"/>
      </p:ext>
    </p:extLst>
  </p:cSld>
  <p:clrMapOvr>
    <a:masterClrMapping/>
  </p:clrMapOvr>
</p:notes>
</file>

<file path=ppt/notesSlides/notesSlide2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7489" name="Slide Image Placeholder 1"/>
          <p:cNvSpPr>
            <a:spLocks noGrp="1" noRot="1" noChangeAspect="1" noTextEdit="1"/>
          </p:cNvSpPr>
          <p:nvPr>
            <p:ph type="sldImg"/>
          </p:nvPr>
        </p:nvSpPr>
        <p:spPr>
          <a:xfrm>
            <a:off x="1150938" y="692150"/>
            <a:ext cx="4556125" cy="3416300"/>
          </a:xfrm>
          <a:ln/>
        </p:spPr>
      </p:sp>
      <p:sp>
        <p:nvSpPr>
          <p:cNvPr id="44749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Tata Motors is paying out too much, relative to its actual FCFE and the only reason that it is able to pay dividends is because of its access to debt. Looks like the Tata Group is subsidizing dividend payments to Tata Motors stockholders.</a:t>
            </a:r>
          </a:p>
        </p:txBody>
      </p:sp>
    </p:spTree>
    <p:extLst>
      <p:ext uri="{BB962C8B-B14F-4D97-AF65-F5344CB8AC3E}">
        <p14:creationId xmlns:p14="http://schemas.microsoft.com/office/powerpoint/2010/main" val="1357153417"/>
      </p:ext>
    </p:extLst>
  </p:cSld>
  <p:clrMapOvr>
    <a:masterClrMapping/>
  </p:clrMapOvr>
</p:notes>
</file>

<file path=ppt/notesSlides/notesSlide2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9537"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44953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Summarizes the discussion from the last few pages… with a few examples as of 2013</a:t>
            </a:r>
          </a:p>
          <a:p>
            <a:r>
              <a:rPr lang="en-US" altLang="en-US">
                <a:latin typeface="Times" charset="0"/>
                <a:ea typeface="ＭＳ Ｐゴシック" charset="-128"/>
              </a:rPr>
              <a:t>Baidu is accumulating cash but is likely to be cut some slack both because of its growth status and </a:t>
            </a:r>
            <a:r>
              <a:rPr lang="en-US" altLang="ja-JP">
                <a:latin typeface="Times" charset="0"/>
                <a:ea typeface="ＭＳ Ｐゴシック" charset="-128"/>
              </a:rPr>
              <a:t>because it has done well for its investors…</a:t>
            </a:r>
            <a:r>
              <a:rPr lang="en-US" altLang="en-US">
                <a:latin typeface="Times" charset="0"/>
                <a:ea typeface="ＭＳ Ｐゴシック" charset="-128"/>
              </a:rPr>
              <a:t>.</a:t>
            </a:r>
          </a:p>
          <a:p>
            <a:r>
              <a:rPr lang="en-US" altLang="en-US">
                <a:latin typeface="Times" charset="0"/>
                <a:ea typeface="ＭＳ Ｐゴシック" charset="-128"/>
              </a:rPr>
              <a:t>Deutsche Bank is paying too much in dividends, but its poor investment choices leave investors in a bad position.</a:t>
            </a:r>
          </a:p>
          <a:p>
            <a:r>
              <a:rPr lang="en-US" altLang="en-US">
                <a:latin typeface="Times" charset="0"/>
                <a:ea typeface="ＭＳ Ｐゴシック" charset="-128"/>
              </a:rPr>
              <a:t>Disney, Vale and Tata Motors all return too much cash but the damage that this is creating likely varies across the companies. Disney has excess debt capacity and can afford to pay out more than it can afford to and make up the difference by issuing debt. Vale is fairly levered and may be digging a hole for itself.  Tata Motors is over levered and its dividend policy will only make things worse.</a:t>
            </a:r>
          </a:p>
        </p:txBody>
      </p:sp>
    </p:spTree>
    <p:extLst>
      <p:ext uri="{BB962C8B-B14F-4D97-AF65-F5344CB8AC3E}">
        <p14:creationId xmlns:p14="http://schemas.microsoft.com/office/powerpoint/2010/main" val="1253664732"/>
      </p:ext>
    </p:extLst>
  </p:cSld>
  <p:clrMapOvr>
    <a:masterClrMapping/>
  </p:clrMapOvr>
</p:notes>
</file>

<file path=ppt/notesSlides/notesSlide2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1585"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45158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Customize a solution for your firm</a:t>
            </a:r>
            <a:r>
              <a:rPr lang="ja-JP" altLang="en-US">
                <a:latin typeface="Times" charset="0"/>
                <a:ea typeface="ＭＳ Ｐゴシック" charset="-128"/>
              </a:rPr>
              <a:t>’</a:t>
            </a:r>
            <a:r>
              <a:rPr lang="en-US" altLang="ja-JP">
                <a:latin typeface="Times" charset="0"/>
                <a:ea typeface="ＭＳ Ｐゴシック" charset="-128"/>
              </a:rPr>
              <a:t>s dividend policy… but think about your earlier analysis of its capital structure as well.</a:t>
            </a:r>
            <a:endParaRPr lang="en-US" altLang="en-US">
              <a:latin typeface="Times" charset="0"/>
              <a:ea typeface="ＭＳ Ｐゴシック" charset="-128"/>
            </a:endParaRPr>
          </a:p>
        </p:txBody>
      </p:sp>
    </p:spTree>
    <p:extLst>
      <p:ext uri="{BB962C8B-B14F-4D97-AF65-F5344CB8AC3E}">
        <p14:creationId xmlns:p14="http://schemas.microsoft.com/office/powerpoint/2010/main" val="1381090007"/>
      </p:ext>
    </p:extLst>
  </p:cSld>
  <p:clrMapOvr>
    <a:masterClrMapping/>
  </p:clrMapOvr>
</p:notes>
</file>

<file path=ppt/notesSlides/notesSlide2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3633"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45363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All of the companies looks surprisingly similar to their peer groups. (Actually, not so surprising).</a:t>
            </a:r>
          </a:p>
        </p:txBody>
      </p:sp>
    </p:spTree>
    <p:extLst>
      <p:ext uri="{BB962C8B-B14F-4D97-AF65-F5344CB8AC3E}">
        <p14:creationId xmlns:p14="http://schemas.microsoft.com/office/powerpoint/2010/main" val="1976490873"/>
      </p:ext>
    </p:extLst>
  </p:cSld>
  <p:clrMapOvr>
    <a:masterClrMapping/>
  </p:clrMapOvr>
</p:notes>
</file>

<file path=ppt/notesSlides/notesSlide2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5681" name="Slide Image Placeholder 1"/>
          <p:cNvSpPr>
            <a:spLocks noGrp="1" noRot="1" noChangeAspect="1" noTextEdit="1"/>
          </p:cNvSpPr>
          <p:nvPr>
            <p:ph type="sldImg"/>
          </p:nvPr>
        </p:nvSpPr>
        <p:spPr>
          <a:xfrm>
            <a:off x="1150938" y="692150"/>
            <a:ext cx="4556125" cy="3416300"/>
          </a:xfrm>
          <a:ln/>
        </p:spPr>
      </p:sp>
      <p:sp>
        <p:nvSpPr>
          <p:cNvPr id="45568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Of the seventeen companies in this group, only seven paid dividends and six firms bought back stock. Rather than compare to the average or median for the entire sector, which is skewed by the non-dividend payers, we compared Disney to three of the other largest market-cap companies (Twenty-First Century Fox, Time Warner and Viacom) and there are similarities. Not only do they all pay dividends, with yields ranging from 0.52% to 1.68%, but they all returned more cash than they had available to pay out (as FCFE). </a:t>
            </a:r>
          </a:p>
        </p:txBody>
      </p:sp>
    </p:spTree>
    <p:extLst>
      <p:ext uri="{BB962C8B-B14F-4D97-AF65-F5344CB8AC3E}">
        <p14:creationId xmlns:p14="http://schemas.microsoft.com/office/powerpoint/2010/main" val="1605050715"/>
      </p:ext>
    </p:extLst>
  </p:cSld>
  <p:clrMapOvr>
    <a:masterClrMapping/>
  </p:clrMapOvr>
</p:notes>
</file>

<file path=ppt/notesSlides/notesSlide2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7729"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45773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 statistics are in brackets. While the R-squared is unimpressive, the t statistics are all significant. Thus, we will use the regression with the recognition that predicted values will be noisy.</a:t>
            </a:r>
          </a:p>
          <a:p>
            <a:r>
              <a:rPr lang="en-US" altLang="en-US">
                <a:latin typeface="Times" charset="0"/>
                <a:ea typeface="ＭＳ Ｐゴシック" charset="-128"/>
              </a:rPr>
              <a:t>Higher growth companies tend to pay lower dividends. These simple regressions allow us to adjust payout ratios and yields for differences across entertainment companies. Based upon this analysis, it looks like Disney is paying out too much in dividends.</a:t>
            </a:r>
          </a:p>
        </p:txBody>
      </p:sp>
    </p:spTree>
    <p:extLst>
      <p:ext uri="{BB962C8B-B14F-4D97-AF65-F5344CB8AC3E}">
        <p14:creationId xmlns:p14="http://schemas.microsoft.com/office/powerpoint/2010/main" val="1545277038"/>
      </p:ext>
    </p:extLst>
  </p:cSld>
  <p:clrMapOvr>
    <a:masterClrMapping/>
  </p:clrMapOvr>
</p:notes>
</file>

<file path=ppt/notesSlides/notesSlide2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9777"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459778" name="Rectangle 3"/>
          <p:cNvSpPr>
            <a:spLocks noGrp="1" noChangeArrowheads="1"/>
          </p:cNvSpPr>
          <p:nvPr>
            <p:ph type="body" idx="1"/>
          </p:nvPr>
        </p:nvSpPr>
        <p:spPr>
          <a:solidFill>
            <a:srgbClr val="FFFFFF"/>
          </a:solidFill>
          <a:ln>
            <a:solidFill>
              <a:srgbClr val="000000"/>
            </a:solidFill>
          </a:ln>
        </p:spPr>
        <p:txBody>
          <a:bodyPr/>
          <a:lstStyle/>
          <a:p>
            <a:pPr marL="228600" indent="-228600"/>
            <a:r>
              <a:rPr lang="en-US" altLang="en-US">
                <a:latin typeface="Times" charset="0"/>
                <a:ea typeface="ＭＳ Ｐゴシック" charset="-128"/>
              </a:rPr>
              <a:t>Two things to note:</a:t>
            </a:r>
          </a:p>
          <a:p>
            <a:pPr marL="228600" indent="-228600">
              <a:buFontTx/>
              <a:buAutoNum type="arabicPeriod"/>
            </a:pPr>
            <a:r>
              <a:rPr lang="en-US" altLang="en-US">
                <a:latin typeface="Times" charset="0"/>
                <a:ea typeface="ＭＳ Ｐゴシック" charset="-128"/>
              </a:rPr>
              <a:t>The low R-squared on the regressions will create large prediction ranges. Disney may very well be paying out the right amount in dividends (at least for the payout ratio) when we consider this.</a:t>
            </a:r>
          </a:p>
          <a:p>
            <a:pPr marL="228600" indent="-228600">
              <a:buFontTx/>
              <a:buAutoNum type="arabicPeriod"/>
            </a:pPr>
            <a:r>
              <a:rPr lang="en-US" altLang="en-US">
                <a:latin typeface="Times" charset="0"/>
                <a:ea typeface="ＭＳ Ｐゴシック" charset="-128"/>
              </a:rPr>
              <a:t> We are assuming linear relationships between each of the independent variables and the dividend measures.</a:t>
            </a:r>
          </a:p>
        </p:txBody>
      </p:sp>
    </p:spTree>
    <p:extLst>
      <p:ext uri="{BB962C8B-B14F-4D97-AF65-F5344CB8AC3E}">
        <p14:creationId xmlns:p14="http://schemas.microsoft.com/office/powerpoint/2010/main" val="1951434495"/>
      </p:ext>
    </p:extLst>
  </p:cSld>
  <p:clrMapOvr>
    <a:masterClrMapping/>
  </p:clrMapOvr>
</p:notes>
</file>

<file path=ppt/notesSlides/notesSlide2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1825"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46182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If corporate finance is all about maximizing value, you do have to know how to estimate value.</a:t>
            </a:r>
          </a:p>
        </p:txBody>
      </p:sp>
    </p:spTree>
    <p:extLst>
      <p:ext uri="{BB962C8B-B14F-4D97-AF65-F5344CB8AC3E}">
        <p14:creationId xmlns:p14="http://schemas.microsoft.com/office/powerpoint/2010/main" val="1389300481"/>
      </p:ext>
    </p:extLst>
  </p:cSld>
  <p:clrMapOvr>
    <a:masterClrMapping/>
  </p:clrMapOvr>
</p:notes>
</file>

<file path=ppt/notesSlides/notesSlide2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3873"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Back, full circle to the objective.</a:t>
            </a:r>
          </a:p>
        </p:txBody>
      </p:sp>
      <p:sp>
        <p:nvSpPr>
          <p:cNvPr id="463874" name="Rectangle 3"/>
          <p:cNvSpPr>
            <a:spLocks noGrp="1" noRot="1" noChangeAspect="1" noChangeArrowheads="1" noTextEdit="1"/>
          </p:cNvSpPr>
          <p:nvPr>
            <p:ph type="sldImg"/>
          </p:nvPr>
        </p:nvSpPr>
        <p:spPr>
          <a:xfrm>
            <a:off x="1150938" y="692150"/>
            <a:ext cx="4556125" cy="3416300"/>
          </a:xfrm>
          <a:ln cap="flat"/>
        </p:spPr>
      </p:sp>
    </p:spTree>
    <p:extLst>
      <p:ext uri="{BB962C8B-B14F-4D97-AF65-F5344CB8AC3E}">
        <p14:creationId xmlns:p14="http://schemas.microsoft.com/office/powerpoint/2010/main" val="383490336"/>
      </p:ext>
    </p:extLst>
  </p:cSld>
  <p:clrMapOvr>
    <a:masterClrMapping/>
  </p:clrMapOvr>
</p:notes>
</file>

<file path=ppt/notesSlides/notesSlide2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5921" name="Slide Image Placeholder 1"/>
          <p:cNvSpPr>
            <a:spLocks noGrp="1" noRot="1" noChangeAspect="1" noTextEdit="1"/>
          </p:cNvSpPr>
          <p:nvPr>
            <p:ph type="sldImg"/>
          </p:nvPr>
        </p:nvSpPr>
        <p:spPr>
          <a:xfrm>
            <a:off x="1150938" y="692150"/>
            <a:ext cx="4556125" cy="3416300"/>
          </a:xfrm>
          <a:ln/>
        </p:spPr>
      </p:sp>
      <p:sp>
        <p:nvSpPr>
          <p:cNvPr id="46592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While there are hundreds of valuation models in practice, they will all fall into one of these three categories. There are some who argue that liquidation value is a fourth approach, but we estimate the values of assets in liquidation using either discounted cash flow or relative valuation models.</a:t>
            </a:r>
          </a:p>
          <a:p>
            <a:endParaRPr lang="en-US" altLang="en-US">
              <a:latin typeface="Times" charset="0"/>
              <a:ea typeface="ＭＳ Ｐゴシック" charset="-128"/>
            </a:endParaRPr>
          </a:p>
          <a:p>
            <a:r>
              <a:rPr lang="en-US" altLang="en-US">
                <a:latin typeface="Times" charset="0"/>
                <a:ea typeface="ＭＳ Ｐゴシック" charset="-128"/>
              </a:rPr>
              <a:t>Intrinsic value and relative value will converge in efficient markets, but can diverge in inefficient markets. One way to frame how companies approach corporate finance is in terms of whether they focus on maximizing intrinsic value or relative value.</a:t>
            </a:r>
          </a:p>
        </p:txBody>
      </p:sp>
    </p:spTree>
    <p:extLst>
      <p:ext uri="{BB962C8B-B14F-4D97-AF65-F5344CB8AC3E}">
        <p14:creationId xmlns:p14="http://schemas.microsoft.com/office/powerpoint/2010/main" val="723652505"/>
      </p:ext>
    </p:extLst>
  </p:cSld>
  <p:clrMapOvr>
    <a:masterClrMapping/>
  </p:clrMapOvr>
</p:notes>
</file>

<file path=ppt/notesSlides/notesSlide2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7969"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46797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In discounted cash flow, the value of any asset is the present value of the expected cash flows on the assets. The discount rate becomes the vehicle for considering risks and the cash flow is an expectation across all possible outcomes.</a:t>
            </a:r>
          </a:p>
          <a:p>
            <a:endParaRPr lang="en-US" altLang="en-US">
              <a:latin typeface="Times" charset="0"/>
              <a:ea typeface="ＭＳ Ｐゴシック" charset="-128"/>
            </a:endParaRPr>
          </a:p>
          <a:p>
            <a:r>
              <a:rPr lang="en-US" altLang="en-US">
                <a:latin typeface="Times" charset="0"/>
                <a:ea typeface="ＭＳ Ｐゴシック" charset="-128"/>
              </a:rPr>
              <a:t>Note: There is a misconception that computing the expected cash flow across multiple scenarios is somehow risk adjusting the cash flow. It is not. </a:t>
            </a:r>
          </a:p>
        </p:txBody>
      </p:sp>
    </p:spTree>
    <p:extLst>
      <p:ext uri="{BB962C8B-B14F-4D97-AF65-F5344CB8AC3E}">
        <p14:creationId xmlns:p14="http://schemas.microsoft.com/office/powerpoint/2010/main" val="1227758574"/>
      </p:ext>
    </p:extLst>
  </p:cSld>
  <p:clrMapOvr>
    <a:masterClrMapping/>
  </p:clrMapOvr>
</p:notes>
</file>

<file path=ppt/notesSlides/notesSlide2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0017"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47001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value of equity is the present value of cash flows to the equity investors discounted back at the rate of return that those equity investors need to make to break even (the cost of equity).</a:t>
            </a:r>
          </a:p>
          <a:p>
            <a:r>
              <a:rPr lang="en-US" altLang="en-US">
                <a:latin typeface="Times" charset="0"/>
                <a:ea typeface="ＭＳ Ｐゴシック" charset="-128"/>
              </a:rPr>
              <a:t>In the strictest sense of the word, the only cash flow stockholders in  a publicly traded firm get from their investment is dividends, and the dividend discount model is the simplest and most direct version of an equity valuation model.</a:t>
            </a:r>
          </a:p>
        </p:txBody>
      </p:sp>
    </p:spTree>
    <p:extLst>
      <p:ext uri="{BB962C8B-B14F-4D97-AF65-F5344CB8AC3E}">
        <p14:creationId xmlns:p14="http://schemas.microsoft.com/office/powerpoint/2010/main" val="1915472842"/>
      </p:ext>
    </p:extLst>
  </p:cSld>
  <p:clrMapOvr>
    <a:masterClrMapping/>
  </p:clrMapOvr>
</p:notes>
</file>

<file path=ppt/notesSlides/notesSlide2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2065"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47206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A firm includes not just the equity, but all claim holders. The cash flow to the firm is the collective cash flow that all claim holders make from the firm, and it is discounted at the weighted average of their different costs.</a:t>
            </a:r>
          </a:p>
        </p:txBody>
      </p:sp>
    </p:spTree>
    <p:extLst>
      <p:ext uri="{BB962C8B-B14F-4D97-AF65-F5344CB8AC3E}">
        <p14:creationId xmlns:p14="http://schemas.microsoft.com/office/powerpoint/2010/main" val="424703317"/>
      </p:ext>
    </p:extLst>
  </p:cSld>
  <p:clrMapOvr>
    <a:masterClrMapping/>
  </p:clrMapOvr>
</p:notes>
</file>

<file path=ppt/notesSlides/notesSlide2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4113"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47411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As a general rule, we should use a free cash flow (rather than a dividend) to discount, if we can estimate the free cash flow. It is difficult to estimate cap ex and working capital for a financial service firm.</a:t>
            </a:r>
          </a:p>
          <a:p>
            <a:endParaRPr lang="en-US" altLang="en-US">
              <a:latin typeface="Times" charset="0"/>
              <a:ea typeface="ＭＳ Ｐゴシック" charset="-128"/>
            </a:endParaRPr>
          </a:p>
          <a:p>
            <a:r>
              <a:rPr lang="en-US" altLang="en-US">
                <a:latin typeface="Times" charset="0"/>
                <a:ea typeface="ＭＳ Ｐゴシック" charset="-128"/>
              </a:rPr>
              <a:t>When leverage is changing, we need to forecast debt repayments and new debt issues to estimate the free cash flow to equity. The free cash flow to the firm can be estimated much more directly.</a:t>
            </a:r>
          </a:p>
        </p:txBody>
      </p:sp>
    </p:spTree>
    <p:extLst>
      <p:ext uri="{BB962C8B-B14F-4D97-AF65-F5344CB8AC3E}">
        <p14:creationId xmlns:p14="http://schemas.microsoft.com/office/powerpoint/2010/main" val="1900489838"/>
      </p:ext>
    </p:extLst>
  </p:cSld>
  <p:clrMapOvr>
    <a:masterClrMapping/>
  </p:clrMapOvr>
</p:notes>
</file>

<file path=ppt/notesSlides/notesSlide2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6161"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47616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Sets up the basic inputs:</a:t>
            </a:r>
          </a:p>
          <a:p>
            <a:r>
              <a:rPr lang="en-US" altLang="en-US">
                <a:latin typeface="Times" charset="0"/>
                <a:ea typeface="ＭＳ Ｐゴシック" charset="-128"/>
              </a:rPr>
              <a:t>1. Discount rates</a:t>
            </a:r>
          </a:p>
          <a:p>
            <a:r>
              <a:rPr lang="en-US" altLang="en-US">
                <a:latin typeface="Times" charset="0"/>
                <a:ea typeface="ＭＳ Ｐゴシック" charset="-128"/>
              </a:rPr>
              <a:t>2. Cash flows</a:t>
            </a:r>
          </a:p>
          <a:p>
            <a:r>
              <a:rPr lang="en-US" altLang="en-US">
                <a:latin typeface="Times" charset="0"/>
                <a:ea typeface="ＭＳ Ｐゴシック" charset="-128"/>
              </a:rPr>
              <a:t>3. Expected Growth</a:t>
            </a:r>
          </a:p>
          <a:p>
            <a:r>
              <a:rPr lang="en-US" altLang="en-US">
                <a:latin typeface="Times" charset="0"/>
                <a:ea typeface="ＭＳ Ｐゴシック" charset="-128"/>
              </a:rPr>
              <a:t>4. Length of the period that they can sustain a growth rate higher than the growth rate of the economy.</a:t>
            </a:r>
          </a:p>
          <a:p>
            <a:r>
              <a:rPr lang="en-US" altLang="en-US">
                <a:latin typeface="Times" charset="0"/>
                <a:ea typeface="ＭＳ Ｐゴシック" charset="-128"/>
              </a:rPr>
              <a:t>How we estimate each of these numbers depends on whether we are taking an equity perspective or a firm perspective.</a:t>
            </a:r>
          </a:p>
          <a:p>
            <a:endParaRPr lang="en-US" altLang="en-US">
              <a:latin typeface="Times" charset="0"/>
              <a:ea typeface="ＭＳ Ｐゴシック" charset="-128"/>
            </a:endParaRPr>
          </a:p>
          <a:p>
            <a:r>
              <a:rPr lang="en-US" altLang="en-US">
                <a:latin typeface="Times" charset="0"/>
                <a:ea typeface="ＭＳ Ｐゴシック" charset="-128"/>
              </a:rPr>
              <a:t>The answer to the fourth question matters because we cannot estimate cash flows forever and a publicly traded company, at least in theory, can last forever. If cash flows grow at the same rate forever, we can short circuit the cash flow estimation and compute the present value of all cash flows beyond that point in time with one equation (CF/ (r-g)).</a:t>
            </a:r>
          </a:p>
        </p:txBody>
      </p:sp>
    </p:spTree>
    <p:extLst>
      <p:ext uri="{BB962C8B-B14F-4D97-AF65-F5344CB8AC3E}">
        <p14:creationId xmlns:p14="http://schemas.microsoft.com/office/powerpoint/2010/main" val="2008425435"/>
      </p:ext>
    </p:extLst>
  </p:cSld>
  <p:clrMapOvr>
    <a:masterClrMapping/>
  </p:clrMapOvr>
</p:notes>
</file>

<file path=ppt/notesSlides/notesSlide2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8209"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47821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Shows the different cash flows that can be used in valuation.</a:t>
            </a:r>
          </a:p>
          <a:p>
            <a:r>
              <a:rPr lang="en-US" altLang="en-US">
                <a:latin typeface="Times" charset="0"/>
                <a:ea typeface="ＭＳ Ｐゴシック" charset="-128"/>
              </a:rPr>
              <a:t>In equity valuation,</a:t>
            </a:r>
          </a:p>
          <a:p>
            <a:pPr>
              <a:buFontTx/>
              <a:buChar char="-"/>
            </a:pPr>
            <a:r>
              <a:rPr lang="en-US" altLang="en-US">
                <a:latin typeface="Times" charset="0"/>
                <a:ea typeface="ＭＳ Ｐゴシック" charset="-128"/>
              </a:rPr>
              <a:t>The simplest and most direct measure of cash flow is dividends paid (Implicitly we are assuming that companies pay out their residual cash flows as dividends)</a:t>
            </a:r>
          </a:p>
          <a:p>
            <a:pPr>
              <a:buFontTx/>
              <a:buChar char="-"/>
            </a:pPr>
            <a:r>
              <a:rPr lang="en-US" altLang="en-US">
                <a:latin typeface="Times" charset="0"/>
                <a:ea typeface="ＭＳ Ｐゴシック" charset="-128"/>
              </a:rPr>
              <a:t>A slightly modified approach is to add stock buybacks to dividends. Since buybacks tend to be lumpy, you may need to average buybacks over time.</a:t>
            </a:r>
          </a:p>
          <a:p>
            <a:pPr>
              <a:buFontTx/>
              <a:buChar char="-"/>
            </a:pPr>
            <a:r>
              <a:rPr lang="en-US" altLang="en-US">
                <a:latin typeface="Times" charset="0"/>
                <a:ea typeface="ＭＳ Ｐゴシック" charset="-128"/>
              </a:rPr>
              <a:t>FCFE: You estimate the residual cash flow, after every conceivable need has been met. Again, there can be volatility in the reinvestment numbers that may need to be normalized.</a:t>
            </a:r>
          </a:p>
          <a:p>
            <a:r>
              <a:rPr lang="en-US" altLang="en-US">
                <a:latin typeface="Times" charset="0"/>
                <a:ea typeface="ＭＳ Ｐゴシック" charset="-128"/>
              </a:rPr>
              <a:t>In firm valuation, you are computing the cash flow to all claim holders in the firm. In effect, you are computing the cash flow before debt payments. That is why we start with operating income (EBIT) and act like we pay taxes on the EBIT. In effect, we ignore any tax benefits from interest expenses, since those will be captured in the cost of capital (through the use of an after-tax cost of debt)</a:t>
            </a:r>
          </a:p>
          <a:p>
            <a:endParaRPr lang="en-US" altLang="en-US">
              <a:latin typeface="Times" charset="0"/>
              <a:ea typeface="ＭＳ Ｐゴシック" charset="-128"/>
            </a:endParaRPr>
          </a:p>
          <a:p>
            <a:r>
              <a:rPr lang="en-US" altLang="en-US">
                <a:latin typeface="Times" charset="0"/>
                <a:ea typeface="ＭＳ Ｐゴシック" charset="-128"/>
              </a:rPr>
              <a:t>Cap Ex includes acquisitions and the effect of R&amp;D. (R&amp;D is capitalized)</a:t>
            </a:r>
          </a:p>
        </p:txBody>
      </p:sp>
    </p:spTree>
    <p:extLst>
      <p:ext uri="{BB962C8B-B14F-4D97-AF65-F5344CB8AC3E}">
        <p14:creationId xmlns:p14="http://schemas.microsoft.com/office/powerpoint/2010/main" val="1458322499"/>
      </p:ext>
    </p:extLst>
  </p:cSld>
  <p:clrMapOvr>
    <a:masterClrMapping/>
  </p:clrMapOvr>
</p:notes>
</file>

<file path=ppt/notesSlides/notesSlide2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0257" name="Slide Image Placeholder 1"/>
          <p:cNvSpPr>
            <a:spLocks noGrp="1" noRot="1" noChangeAspect="1" noTextEdit="1"/>
          </p:cNvSpPr>
          <p:nvPr>
            <p:ph type="sldImg"/>
          </p:nvPr>
        </p:nvSpPr>
        <p:spPr>
          <a:xfrm>
            <a:off x="1150938" y="692150"/>
            <a:ext cx="4556125" cy="3416300"/>
          </a:xfrm>
          <a:ln/>
        </p:spPr>
      </p:sp>
      <p:sp>
        <p:nvSpPr>
          <p:cNvPr id="48025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Dividends may be the most tangible and observable of all cash flows, but we are implicitly assuming that firms are paying out what they can afford to in dividends. While this may be reasonable for mature firms in stable economies, the assumption can break down (even for these firms). Deutsche Bank is a classic example.</a:t>
            </a:r>
          </a:p>
          <a:p>
            <a:endParaRPr lang="en-US" altLang="en-US">
              <a:latin typeface="Times" charset="0"/>
              <a:ea typeface="ＭＳ Ｐゴシック" charset="-128"/>
            </a:endParaRPr>
          </a:p>
          <a:p>
            <a:r>
              <a:rPr lang="en-US" altLang="en-US">
                <a:latin typeface="Times" charset="0"/>
                <a:ea typeface="ＭＳ Ｐゴシック" charset="-128"/>
              </a:rPr>
              <a:t>In early 2008, most analysts would have considered Deutsche Bank (with its large size, diversified asset base and long history) to be in steady state and valued it by taking the dividends it paid in 2007 and building on those dividends. The banking crisis of 2008 should have led to a reassessment of that assumption. </a:t>
            </a:r>
          </a:p>
        </p:txBody>
      </p:sp>
    </p:spTree>
    <p:extLst>
      <p:ext uri="{BB962C8B-B14F-4D97-AF65-F5344CB8AC3E}">
        <p14:creationId xmlns:p14="http://schemas.microsoft.com/office/powerpoint/2010/main" val="795377482"/>
      </p:ext>
    </p:extLst>
  </p:cSld>
  <p:clrMapOvr>
    <a:masterClrMapping/>
  </p:clrMapOvr>
</p:notes>
</file>

<file path=ppt/notesSlides/notesSlide2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2305"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482306" name="Rectangle 3"/>
          <p:cNvSpPr>
            <a:spLocks noGrp="1" noChangeArrowheads="1"/>
          </p:cNvSpPr>
          <p:nvPr>
            <p:ph type="body" idx="1"/>
          </p:nvPr>
        </p:nvSpPr>
        <p:spPr>
          <a:solidFill>
            <a:srgbClr val="FFFFFF"/>
          </a:solidFill>
          <a:ln>
            <a:solidFill>
              <a:srgbClr val="000000"/>
            </a:solidFill>
          </a:ln>
        </p:spPr>
        <p:txBody>
          <a:bodyPr/>
          <a:lstStyle/>
          <a:p>
            <a:pPr marL="228600" indent="-228600"/>
            <a:r>
              <a:rPr lang="en-US" altLang="en-US">
                <a:latin typeface="Times" charset="0"/>
                <a:ea typeface="ＭＳ Ｐゴシック" charset="-128"/>
              </a:rPr>
              <a:t>Like most firms, Tata Motors has volatile capital expenditures and its usage of debt varies widely over time. In making our projections, we will also look at averages over time.</a:t>
            </a:r>
          </a:p>
        </p:txBody>
      </p:sp>
    </p:spTree>
    <p:extLst>
      <p:ext uri="{BB962C8B-B14F-4D97-AF65-F5344CB8AC3E}">
        <p14:creationId xmlns:p14="http://schemas.microsoft.com/office/powerpoint/2010/main" val="1971121046"/>
      </p:ext>
    </p:extLst>
  </p:cSld>
  <p:clrMapOvr>
    <a:masterClrMapping/>
  </p:clrMapOvr>
</p:notes>
</file>

<file path=ppt/notesSlides/notesSlide2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4353"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48435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We include acquisitions made during 2013 in capital expenditures, but this is a volatile item. We also used the numbers that we obtained after adjusting for leases (as financial expenses rather than operating expenses).</a:t>
            </a:r>
          </a:p>
        </p:txBody>
      </p:sp>
    </p:spTree>
    <p:extLst>
      <p:ext uri="{BB962C8B-B14F-4D97-AF65-F5344CB8AC3E}">
        <p14:creationId xmlns:p14="http://schemas.microsoft.com/office/powerpoint/2010/main" val="1548681500"/>
      </p:ext>
    </p:extLst>
  </p:cSld>
  <p:clrMapOvr>
    <a:masterClrMapping/>
  </p:clrMapOvr>
</p:notes>
</file>

<file path=ppt/notesSlides/notesSlide2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6401"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48640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Recaps what we stated when we talked about investment analysis. </a:t>
            </a:r>
          </a:p>
        </p:txBody>
      </p:sp>
    </p:spTree>
    <p:extLst>
      <p:ext uri="{BB962C8B-B14F-4D97-AF65-F5344CB8AC3E}">
        <p14:creationId xmlns:p14="http://schemas.microsoft.com/office/powerpoint/2010/main" val="1188168860"/>
      </p:ext>
    </p:extLst>
  </p:cSld>
  <p:clrMapOvr>
    <a:masterClrMapping/>
  </p:clrMapOvr>
</p:notes>
</file>

<file path=ppt/notesSlides/notesSlide2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8449" name="Slide Image Placeholder 1"/>
          <p:cNvSpPr>
            <a:spLocks noGrp="1" noRot="1" noChangeAspect="1" noTextEdit="1"/>
          </p:cNvSpPr>
          <p:nvPr>
            <p:ph type="sldImg"/>
          </p:nvPr>
        </p:nvSpPr>
        <p:spPr>
          <a:xfrm>
            <a:off x="1150938" y="692150"/>
            <a:ext cx="4556125" cy="3416300"/>
          </a:xfrm>
          <a:ln/>
        </p:spPr>
      </p:sp>
      <p:sp>
        <p:nvSpPr>
          <p:cNvPr id="48845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The cost of equity can change over time, even if the beta for a firm does not change. In this case, the increase in the equity risk premium is pushing up the cost of equity. Even if the dividends were not expected to change, the value of equity in Deutsche will go down.</a:t>
            </a:r>
          </a:p>
        </p:txBody>
      </p:sp>
    </p:spTree>
    <p:extLst>
      <p:ext uri="{BB962C8B-B14F-4D97-AF65-F5344CB8AC3E}">
        <p14:creationId xmlns:p14="http://schemas.microsoft.com/office/powerpoint/2010/main" val="103596567"/>
      </p:ext>
    </p:extLst>
  </p:cSld>
  <p:clrMapOvr>
    <a:masterClrMapping/>
  </p:clrMapOvr>
</p:notes>
</file>

<file path=ppt/notesSlides/notesSlide2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0497" name="Slide Image Placeholder 1"/>
          <p:cNvSpPr>
            <a:spLocks noGrp="1" noRot="1" noChangeAspect="1" noTextEdit="1"/>
          </p:cNvSpPr>
          <p:nvPr>
            <p:ph type="sldImg"/>
          </p:nvPr>
        </p:nvSpPr>
        <p:spPr>
          <a:xfrm>
            <a:off x="1150938" y="692150"/>
            <a:ext cx="4556125" cy="3416300"/>
          </a:xfrm>
          <a:ln/>
        </p:spPr>
      </p:sp>
      <p:sp>
        <p:nvSpPr>
          <p:cNvPr id="49049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Currency is a choice. While it is usually easiest to get financial information in the local currency, there may be times when you choose to value a company in a different currency. Thus, if getting a riskfree rate in the local currency is difficult to do, you may decide to value a company in dollars or Euros.</a:t>
            </a:r>
          </a:p>
          <a:p>
            <a:endParaRPr lang="en-US" altLang="en-US">
              <a:latin typeface="Times" charset="0"/>
              <a:ea typeface="ＭＳ Ｐゴシック" charset="-128"/>
            </a:endParaRPr>
          </a:p>
          <a:p>
            <a:r>
              <a:rPr lang="en-US" altLang="en-US">
                <a:latin typeface="Times" charset="0"/>
                <a:ea typeface="ＭＳ Ｐゴシック" charset="-128"/>
              </a:rPr>
              <a:t>Since we are discounting FCFE with the income from cash included in the cash flows, we adjust the beta (zero) for Tata Motor’s cash balance (202 billion Rs). If we had planned to discount the FCFE from just the operating assets, we would have used the equity beta of just the operating assets in this valuation.</a:t>
            </a:r>
            <a:endParaRPr lang="en-US" altLang="ja-JP">
              <a:latin typeface="Times" charset="0"/>
              <a:ea typeface="ＭＳ Ｐゴシック" charset="-128"/>
            </a:endParaRPr>
          </a:p>
          <a:p>
            <a:endParaRPr lang="en-US" altLang="en-US">
              <a:latin typeface="Times" charset="0"/>
              <a:ea typeface="ＭＳ Ｐゴシック" charset="-128"/>
            </a:endParaRPr>
          </a:p>
        </p:txBody>
      </p:sp>
    </p:spTree>
    <p:extLst>
      <p:ext uri="{BB962C8B-B14F-4D97-AF65-F5344CB8AC3E}">
        <p14:creationId xmlns:p14="http://schemas.microsoft.com/office/powerpoint/2010/main" val="1685747499"/>
      </p:ext>
    </p:extLst>
  </p:cSld>
  <p:clrMapOvr>
    <a:masterClrMapping/>
  </p:clrMapOvr>
</p:notes>
</file>

<file path=ppt/notesSlides/notesSlide2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2545"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49254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one point we do know for Disney…</a:t>
            </a:r>
          </a:p>
          <a:p>
            <a:endParaRPr lang="en-US" altLang="en-US">
              <a:latin typeface="Times" charset="0"/>
              <a:ea typeface="ＭＳ Ｐゴシック" charset="-128"/>
            </a:endParaRPr>
          </a:p>
          <a:p>
            <a:r>
              <a:rPr lang="en-US" altLang="en-US">
                <a:latin typeface="Times" charset="0"/>
                <a:ea typeface="ＭＳ Ｐゴシック" charset="-128"/>
              </a:rPr>
              <a:t>This reproduces the current cost of capital computation for Disney, using market value weights for both debt and equity, the cost of equity (based upon the bottom-up beta) and the cost of debt (based upon the bond rating)</a:t>
            </a:r>
          </a:p>
        </p:txBody>
      </p:sp>
    </p:spTree>
    <p:extLst>
      <p:ext uri="{BB962C8B-B14F-4D97-AF65-F5344CB8AC3E}">
        <p14:creationId xmlns:p14="http://schemas.microsoft.com/office/powerpoint/2010/main" val="606460822"/>
      </p:ext>
    </p:extLst>
  </p:cSld>
  <p:clrMapOvr>
    <a:masterClrMapping/>
  </p:clrMapOvr>
</p:notes>
</file>

<file path=ppt/notesSlides/notesSlide2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4593"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49459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In the case of Disney, the debt ratio is the number that changes the most. If Disney’s beta &amp; cost of debt had been much higher or lower than that of a mature firm, those would have changed as well.</a:t>
            </a:r>
          </a:p>
          <a:p>
            <a:endParaRPr lang="en-US" altLang="en-US">
              <a:latin typeface="Times" charset="0"/>
              <a:ea typeface="ＭＳ Ｐゴシック" charset="-128"/>
            </a:endParaRPr>
          </a:p>
          <a:p>
            <a:r>
              <a:rPr lang="en-US" altLang="en-US">
                <a:latin typeface="Times" charset="0"/>
                <a:ea typeface="ＭＳ Ｐゴシック" charset="-128"/>
              </a:rPr>
              <a:t>For evolving firms, with rapidly changing growth rates, the beta, the cost of debt and the debt ratio can all change over time as the firm matures.</a:t>
            </a:r>
          </a:p>
        </p:txBody>
      </p:sp>
    </p:spTree>
    <p:extLst>
      <p:ext uri="{BB962C8B-B14F-4D97-AF65-F5344CB8AC3E}">
        <p14:creationId xmlns:p14="http://schemas.microsoft.com/office/powerpoint/2010/main" val="829646692"/>
      </p:ext>
    </p:extLst>
  </p:cSld>
  <p:clrMapOvr>
    <a:masterClrMapping/>
  </p:clrMapOvr>
</p:notes>
</file>

<file path=ppt/notesSlides/notesSlide2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6641"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49664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Note that the approaches are similar, with the only difference being in how we define how much the firm reinvests and how well it reinvests.</a:t>
            </a:r>
          </a:p>
        </p:txBody>
      </p:sp>
    </p:spTree>
    <p:extLst>
      <p:ext uri="{BB962C8B-B14F-4D97-AF65-F5344CB8AC3E}">
        <p14:creationId xmlns:p14="http://schemas.microsoft.com/office/powerpoint/2010/main" val="260632473"/>
      </p:ext>
    </p:extLst>
  </p:cSld>
  <p:clrMapOvr>
    <a:masterClrMapping/>
  </p:clrMapOvr>
</p:notes>
</file>

<file path=ppt/notesSlides/notesSlide2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8689" name="Slide Image Placeholder 1"/>
          <p:cNvSpPr>
            <a:spLocks noGrp="1" noRot="1" noChangeAspect="1" noTextEdit="1"/>
          </p:cNvSpPr>
          <p:nvPr>
            <p:ph type="sldImg"/>
          </p:nvPr>
        </p:nvSpPr>
        <p:spPr>
          <a:xfrm>
            <a:off x="1150938" y="692150"/>
            <a:ext cx="4556125" cy="3416300"/>
          </a:xfrm>
          <a:ln/>
        </p:spPr>
      </p:sp>
      <p:sp>
        <p:nvSpPr>
          <p:cNvPr id="49869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When forecasting future growth, we want estimates of the future retention ratio and future return on equity. While the current year</a:t>
            </a:r>
            <a:r>
              <a:rPr lang="ja-JP" altLang="en-US">
                <a:latin typeface="Times" charset="0"/>
                <a:ea typeface="ＭＳ Ｐゴシック" charset="-128"/>
              </a:rPr>
              <a:t>’</a:t>
            </a:r>
            <a:r>
              <a:rPr lang="en-US" altLang="ja-JP">
                <a:latin typeface="Times" charset="0"/>
                <a:ea typeface="ＭＳ Ｐゴシック" charset="-128"/>
              </a:rPr>
              <a:t>s numbers may be a good place to start, we should have no qualms about replacing those numbers with normalized values.</a:t>
            </a:r>
            <a:endParaRPr lang="en-US" altLang="en-US">
              <a:latin typeface="Times" charset="0"/>
              <a:ea typeface="ＭＳ Ｐゴシック" charset="-128"/>
            </a:endParaRPr>
          </a:p>
        </p:txBody>
      </p:sp>
    </p:spTree>
    <p:extLst>
      <p:ext uri="{BB962C8B-B14F-4D97-AF65-F5344CB8AC3E}">
        <p14:creationId xmlns:p14="http://schemas.microsoft.com/office/powerpoint/2010/main" val="1730817478"/>
      </p:ext>
    </p:extLst>
  </p:cSld>
  <p:clrMapOvr>
    <a:masterClrMapping/>
  </p:clrMapOvr>
</p:notes>
</file>

<file path=ppt/notesSlides/notesSlide2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0737" name="Slide Image Placeholder 1"/>
          <p:cNvSpPr>
            <a:spLocks noGrp="1" noRot="1" noChangeAspect="1" noTextEdit="1"/>
          </p:cNvSpPr>
          <p:nvPr>
            <p:ph type="sldImg"/>
          </p:nvPr>
        </p:nvSpPr>
        <p:spPr>
          <a:xfrm>
            <a:off x="1150938" y="692150"/>
            <a:ext cx="4556125" cy="3416300"/>
          </a:xfrm>
          <a:ln/>
        </p:spPr>
      </p:sp>
      <p:sp>
        <p:nvSpPr>
          <p:cNvPr id="50073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We looked at both 2013 numbers and the aggregate values from 2008 to 2013. The acquisition of Landrover Jaguar has created accounting distortions in the return on equity in the years immediately after the acquisition. </a:t>
            </a:r>
          </a:p>
        </p:txBody>
      </p:sp>
    </p:spTree>
    <p:extLst>
      <p:ext uri="{BB962C8B-B14F-4D97-AF65-F5344CB8AC3E}">
        <p14:creationId xmlns:p14="http://schemas.microsoft.com/office/powerpoint/2010/main" val="35870484"/>
      </p:ext>
    </p:extLst>
  </p:cSld>
  <p:clrMapOvr>
    <a:masterClrMapping/>
  </p:clrMapOvr>
</p:notes>
</file>

<file path=ppt/notesSlides/notesSlide2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2785"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50278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Leverage will have a positive effect on expected growth as long as the projects taken with the leverage earn more than the after-tax cost of debt.</a:t>
            </a:r>
          </a:p>
          <a:p>
            <a:r>
              <a:rPr lang="en-US" altLang="en-US">
                <a:latin typeface="Times" charset="0"/>
                <a:ea typeface="ＭＳ Ｐゴシック" charset="-128"/>
              </a:rPr>
              <a:t>Again, while we need to use book values if our objective is to explain past growth, looking forward, we need to make the best estimates we can for each of these inputs.</a:t>
            </a:r>
          </a:p>
        </p:txBody>
      </p:sp>
    </p:spTree>
    <p:extLst>
      <p:ext uri="{BB962C8B-B14F-4D97-AF65-F5344CB8AC3E}">
        <p14:creationId xmlns:p14="http://schemas.microsoft.com/office/powerpoint/2010/main" val="1579803428"/>
      </p:ext>
    </p:extLst>
  </p:cSld>
  <p:clrMapOvr>
    <a:masterClrMapping/>
  </p:clrMapOvr>
</p:notes>
</file>

<file path=ppt/notesSlides/notesSlide2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4833"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50483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return on equity for the first firm = 15% + 1 (15% -5%)= 25%</a:t>
            </a:r>
          </a:p>
          <a:p>
            <a:r>
              <a:rPr lang="en-US" altLang="en-US">
                <a:latin typeface="Times" charset="0"/>
                <a:ea typeface="ＭＳ Ｐゴシック" charset="-128"/>
              </a:rPr>
              <a:t>The two firms, if they have the same ROE and retention ratio, will have the same earnings per share growth rate.</a:t>
            </a:r>
          </a:p>
          <a:p>
            <a:r>
              <a:rPr lang="en-US" altLang="en-US">
                <a:latin typeface="Times" charset="0"/>
                <a:ea typeface="ＭＳ Ｐゴシック" charset="-128"/>
              </a:rPr>
              <a:t>However, the first firm will have a higher cost of equity, since it has the higher debt ratio, and thus a lower equity value.</a:t>
            </a:r>
          </a:p>
        </p:txBody>
      </p:sp>
    </p:spTree>
    <p:extLst>
      <p:ext uri="{BB962C8B-B14F-4D97-AF65-F5344CB8AC3E}">
        <p14:creationId xmlns:p14="http://schemas.microsoft.com/office/powerpoint/2010/main" val="268402888"/>
      </p:ext>
    </p:extLst>
  </p:cSld>
  <p:clrMapOvr>
    <a:masterClrMapping/>
  </p:clrMapOvr>
</p:notes>
</file>

<file path=ppt/notesSlides/notesSlide2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6881"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506882" name="Rectangle 3"/>
          <p:cNvSpPr>
            <a:spLocks noGrp="1" noChangeArrowheads="1"/>
          </p:cNvSpPr>
          <p:nvPr>
            <p:ph type="body" idx="1"/>
          </p:nvPr>
        </p:nvSpPr>
        <p:spPr>
          <a:solidFill>
            <a:srgbClr val="FFFFFF"/>
          </a:solidFill>
          <a:ln>
            <a:solidFill>
              <a:srgbClr val="000000"/>
            </a:solidFill>
          </a:ln>
        </p:spPr>
        <p:txBody>
          <a:bodyPr/>
          <a:lstStyle/>
          <a:p>
            <a:pPr lvl="1"/>
            <a:r>
              <a:rPr lang="en-US" altLang="en-US">
                <a:latin typeface="Times" charset="0"/>
                <a:ea typeface="ＭＳ Ｐゴシック" charset="-128"/>
              </a:rPr>
              <a:t>The book value of debt is augmented by the present value of operating lease commitments. We checked both numbers (ROC and reinvestment rate) against prior years, to make sure that they looked reasonable. If not, we would have used average values over time.</a:t>
            </a:r>
            <a:endParaRPr lang="en-US" altLang="en-US">
              <a:latin typeface="Times New Roman" charset="0"/>
              <a:ea typeface="ＭＳ Ｐゴシック" charset="-128"/>
            </a:endParaRPr>
          </a:p>
        </p:txBody>
      </p:sp>
    </p:spTree>
    <p:extLst>
      <p:ext uri="{BB962C8B-B14F-4D97-AF65-F5344CB8AC3E}">
        <p14:creationId xmlns:p14="http://schemas.microsoft.com/office/powerpoint/2010/main" val="1331679916"/>
      </p:ext>
    </p:extLst>
  </p:cSld>
  <p:clrMapOvr>
    <a:masterClrMapping/>
  </p:clrMapOvr>
</p:notes>
</file>

<file path=ppt/notesSlides/notesSlide2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r>
              <a:rPr lang="en-US" dirty="0" smtClean="0"/>
              <a:t>When your</a:t>
            </a:r>
            <a:r>
              <a:rPr lang="en-US" baseline="0" dirty="0" smtClean="0"/>
              <a:t> margins and return on capital are expected to change over time, you have no choice but to start your </a:t>
            </a:r>
            <a:r>
              <a:rPr lang="en-US" baseline="0" dirty="0" err="1" smtClean="0"/>
              <a:t>forecasrts</a:t>
            </a:r>
            <a:r>
              <a:rPr lang="en-US" baseline="0" dirty="0" smtClean="0"/>
              <a:t> at the top and work down. Be ready to make estimates.</a:t>
            </a:r>
            <a:endParaRPr lang="en-US" dirty="0"/>
          </a:p>
        </p:txBody>
      </p:sp>
    </p:spTree>
    <p:extLst>
      <p:ext uri="{BB962C8B-B14F-4D97-AF65-F5344CB8AC3E}">
        <p14:creationId xmlns:p14="http://schemas.microsoft.com/office/powerpoint/2010/main" val="1959338769"/>
      </p:ext>
    </p:extLst>
  </p:cSld>
  <p:clrMapOvr>
    <a:masterClrMapping/>
  </p:clrMapOvr>
</p:notes>
</file>

<file path=ppt/notesSlides/notesSlide2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0977"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51097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Firms have infinite lives. Since we cannot estimate cash flows forever, we assume a constant growth rate forever as a way of closing off the valuation.</a:t>
            </a:r>
          </a:p>
          <a:p>
            <a:endParaRPr lang="en-US" altLang="en-US">
              <a:latin typeface="Times" charset="0"/>
              <a:ea typeface="ＭＳ Ｐゴシック" charset="-128"/>
            </a:endParaRPr>
          </a:p>
          <a:p>
            <a:r>
              <a:rPr lang="en-US" altLang="en-US">
                <a:latin typeface="Times" charset="0"/>
                <a:ea typeface="ＭＳ Ｐゴシック" charset="-128"/>
              </a:rPr>
              <a:t>A very commonly used variant is to use a multiple of the terminal year</a:t>
            </a:r>
            <a:r>
              <a:rPr lang="ja-JP" altLang="en-US">
                <a:latin typeface="Times" charset="0"/>
                <a:ea typeface="ＭＳ Ｐゴシック" charset="-128"/>
              </a:rPr>
              <a:t>’</a:t>
            </a:r>
            <a:r>
              <a:rPr lang="en-US" altLang="ja-JP">
                <a:latin typeface="Times" charset="0"/>
                <a:ea typeface="ＭＳ Ｐゴシック" charset="-128"/>
              </a:rPr>
              <a:t>s earnings. This brings an element of relative valuation into the analysis. In a pure DCF model, the terminal value has to be estimated with a  stable growth rate.</a:t>
            </a:r>
            <a:endParaRPr lang="en-US" altLang="en-US">
              <a:latin typeface="Times" charset="0"/>
              <a:ea typeface="ＭＳ Ｐゴシック" charset="-128"/>
            </a:endParaRPr>
          </a:p>
        </p:txBody>
      </p:sp>
    </p:spTree>
    <p:extLst>
      <p:ext uri="{BB962C8B-B14F-4D97-AF65-F5344CB8AC3E}">
        <p14:creationId xmlns:p14="http://schemas.microsoft.com/office/powerpoint/2010/main" val="469779178"/>
      </p:ext>
    </p:extLst>
  </p:cSld>
  <p:clrMapOvr>
    <a:masterClrMapping/>
  </p:clrMapOvr>
</p:notes>
</file>

<file path=ppt/notesSlides/notesSlide2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3025"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51302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is the shakiest area of valuation. The high growth period should be a function of a firm</a:t>
            </a:r>
            <a:r>
              <a:rPr lang="ja-JP" altLang="en-US">
                <a:latin typeface="Times" charset="0"/>
                <a:ea typeface="ＭＳ Ｐゴシック" charset="-128"/>
              </a:rPr>
              <a:t>’</a:t>
            </a:r>
            <a:r>
              <a:rPr lang="en-US" altLang="ja-JP">
                <a:latin typeface="Times" charset="0"/>
                <a:ea typeface="ＭＳ Ｐゴシック" charset="-128"/>
              </a:rPr>
              <a:t>s capacity to earn excess returns and erect and maintain barriers to entry. This is where corporate strategy meets corporate valuation.</a:t>
            </a:r>
            <a:endParaRPr lang="en-US" altLang="en-US">
              <a:latin typeface="Times" charset="0"/>
              <a:ea typeface="ＭＳ Ｐゴシック" charset="-128"/>
            </a:endParaRPr>
          </a:p>
        </p:txBody>
      </p:sp>
    </p:spTree>
    <p:extLst>
      <p:ext uri="{BB962C8B-B14F-4D97-AF65-F5344CB8AC3E}">
        <p14:creationId xmlns:p14="http://schemas.microsoft.com/office/powerpoint/2010/main" val="1428758274"/>
      </p:ext>
    </p:extLst>
  </p:cSld>
  <p:clrMapOvr>
    <a:masterClrMapping/>
  </p:clrMapOvr>
</p:notes>
</file>

<file path=ppt/notesSlides/notesSlide2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5073"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51507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I would not be inclined to use growth periods longer than 10 years. While there are firms like IBM, Microsoft and Coca Cola which have been able to sustain growth for much longer periods, they are more the exception than the rule. Most firms are able to maintain high growth for shorter periods.</a:t>
            </a:r>
          </a:p>
          <a:p>
            <a:pPr lvl="1"/>
            <a:r>
              <a:rPr lang="en-US" altLang="en-US">
                <a:latin typeface="Times" charset="0"/>
                <a:ea typeface="ＭＳ Ｐゴシック" charset="-128"/>
              </a:rPr>
              <a:t>I am going to use firm valuation for Disney, because I expect leverage to change, and firm valuation is simpler when that occurs</a:t>
            </a:r>
          </a:p>
          <a:p>
            <a:pPr lvl="1"/>
            <a:r>
              <a:rPr lang="en-US" altLang="en-US">
                <a:latin typeface="Times" charset="0"/>
                <a:ea typeface="ＭＳ Ｐゴシック" charset="-128"/>
              </a:rPr>
              <a:t>For Tata Motors, I will use FCFE, since I do not expect leverage to change, and do the analysis in real terms, to avoid having to deal with expected inflation in BR</a:t>
            </a:r>
          </a:p>
          <a:p>
            <a:pPr lvl="1"/>
            <a:r>
              <a:rPr lang="en-US" altLang="en-US">
                <a:latin typeface="Times" charset="0"/>
                <a:ea typeface="ＭＳ Ｐゴシック" charset="-128"/>
              </a:rPr>
              <a:t>For Deutsche Bank, where it is difficult to estimate free cash flows, I will use dividends and make the assumptions that dividends over time will be equal to FCFE.</a:t>
            </a:r>
          </a:p>
        </p:txBody>
      </p:sp>
    </p:spTree>
    <p:extLst>
      <p:ext uri="{BB962C8B-B14F-4D97-AF65-F5344CB8AC3E}">
        <p14:creationId xmlns:p14="http://schemas.microsoft.com/office/powerpoint/2010/main" val="2125654011"/>
      </p:ext>
    </p:extLst>
  </p:cSld>
  <p:clrMapOvr>
    <a:masterClrMapping/>
  </p:clrMapOvr>
</p:notes>
</file>

<file path=ppt/notesSlides/notesSlide2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8145"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51814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As Disney moves into stable growth, it should exhibit the characteristics of stable growth firms. If you want to be conservative in your estimates, you could set the return on capital = cost of capital in stable growth.</a:t>
            </a:r>
          </a:p>
          <a:p>
            <a:endParaRPr lang="en-US" altLang="en-US">
              <a:latin typeface="Times" charset="0"/>
              <a:ea typeface="ＭＳ Ｐゴシック" charset="-128"/>
            </a:endParaRPr>
          </a:p>
          <a:p>
            <a:r>
              <a:rPr lang="en-US" altLang="en-US">
                <a:latin typeface="Times" charset="0"/>
                <a:ea typeface="ＭＳ Ｐゴシック" charset="-128"/>
              </a:rPr>
              <a:t>The riskfree rate is a useful proxy for the nominal growth rate in the economy.</a:t>
            </a:r>
          </a:p>
          <a:p>
            <a:r>
              <a:rPr lang="en-US" altLang="en-US">
                <a:latin typeface="Times" charset="0"/>
                <a:ea typeface="ＭＳ Ｐゴシック" charset="-128"/>
              </a:rPr>
              <a:t>Riskfree rate = Expected inflation + Expected real interest rate</a:t>
            </a:r>
          </a:p>
          <a:p>
            <a:r>
              <a:rPr lang="en-US" altLang="en-US">
                <a:latin typeface="Times" charset="0"/>
                <a:ea typeface="ＭＳ Ｐゴシック" charset="-128"/>
              </a:rPr>
              <a:t>Nominal growth rate in economy = Expected inflation + Expected real growth rate</a:t>
            </a:r>
          </a:p>
          <a:p>
            <a:r>
              <a:rPr lang="en-US" altLang="en-US">
                <a:latin typeface="Times" charset="0"/>
                <a:ea typeface="ＭＳ Ｐゴシック" charset="-128"/>
              </a:rPr>
              <a:t>In the long term, expected real growth rate should converge on the expected real interest rate</a:t>
            </a:r>
          </a:p>
        </p:txBody>
      </p:sp>
    </p:spTree>
    <p:extLst>
      <p:ext uri="{BB962C8B-B14F-4D97-AF65-F5344CB8AC3E}">
        <p14:creationId xmlns:p14="http://schemas.microsoft.com/office/powerpoint/2010/main" val="329011385"/>
      </p:ext>
    </p:extLst>
  </p:cSld>
  <p:clrMapOvr>
    <a:masterClrMapping/>
  </p:clrMapOvr>
</p:notes>
</file>

<file path=ppt/notesSlides/notesSlide2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0193" name="Slide Image Placeholder 1"/>
          <p:cNvSpPr>
            <a:spLocks noGrp="1" noRot="1" noChangeAspect="1" noTextEdit="1"/>
          </p:cNvSpPr>
          <p:nvPr>
            <p:ph type="sldImg"/>
          </p:nvPr>
        </p:nvSpPr>
        <p:spPr>
          <a:xfrm>
            <a:off x="1150938" y="692150"/>
            <a:ext cx="4556125" cy="3416300"/>
          </a:xfrm>
          <a:ln/>
        </p:spPr>
      </p:sp>
      <p:sp>
        <p:nvSpPr>
          <p:cNvPr id="52019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The present value of the cash flows yields different output, depending upon the model used. If the ultimate mission is to compute the value of equity per share, getting there can take quite a trek, especially if you use a firm valuation model.</a:t>
            </a:r>
          </a:p>
          <a:p>
            <a:endParaRPr lang="en-US" altLang="en-US">
              <a:latin typeface="Times" charset="0"/>
              <a:ea typeface="ＭＳ Ｐゴシック" charset="-128"/>
            </a:endParaRPr>
          </a:p>
          <a:p>
            <a:r>
              <a:rPr lang="en-US" altLang="en-US">
                <a:latin typeface="Times" charset="0"/>
                <a:ea typeface="ＭＳ Ｐゴシック" charset="-128"/>
              </a:rPr>
              <a:t>In effect, you have add the values of any assets whose earnings are not part of operating income (cash and minority cross holdings), subtract out the market value of non equity claims (debt foremost but also leases) and then net out the value of equity in options granted to managers and others to get to the value of equity in common stock. Since we have already considered the effect of options outstanding, this value can then be divided by the primary (not diluted) number of shares to get to value per share.</a:t>
            </a:r>
          </a:p>
        </p:txBody>
      </p:sp>
    </p:spTree>
    <p:extLst>
      <p:ext uri="{BB962C8B-B14F-4D97-AF65-F5344CB8AC3E}">
        <p14:creationId xmlns:p14="http://schemas.microsoft.com/office/powerpoint/2010/main" val="2071440317"/>
      </p:ext>
    </p:extLst>
  </p:cSld>
  <p:clrMapOvr>
    <a:masterClrMapping/>
  </p:clrMapOvr>
</p:notes>
</file>

<file path=ppt/notesSlides/notesSlide2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41" name="Slide Image Placeholder 1"/>
          <p:cNvSpPr>
            <a:spLocks noGrp="1" noRot="1" noChangeAspect="1" noTextEdit="1"/>
          </p:cNvSpPr>
          <p:nvPr>
            <p:ph type="sldImg"/>
          </p:nvPr>
        </p:nvSpPr>
        <p:spPr>
          <a:xfrm>
            <a:off x="1150938" y="692150"/>
            <a:ext cx="4556125" cy="3416300"/>
          </a:xfrm>
          <a:ln/>
        </p:spPr>
      </p:sp>
      <p:sp>
        <p:nvSpPr>
          <p:cNvPr id="52224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In early 2008, we were operating under the belief that Deutsche Bank, as a mature, regulated bank, was paying out what it could afford in dividends. Thus, we used the conventional dividend discount model, with a high growth period of 5 years.</a:t>
            </a:r>
          </a:p>
        </p:txBody>
      </p:sp>
    </p:spTree>
    <p:extLst>
      <p:ext uri="{BB962C8B-B14F-4D97-AF65-F5344CB8AC3E}">
        <p14:creationId xmlns:p14="http://schemas.microsoft.com/office/powerpoint/2010/main" val="1840006302"/>
      </p:ext>
    </p:extLst>
  </p:cSld>
  <p:clrMapOvr>
    <a:masterClrMapping/>
  </p:clrMapOvr>
</p:notes>
</file>

<file path=ppt/notesSlides/notesSlide2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4289" name="Slide Image Placeholder 1"/>
          <p:cNvSpPr>
            <a:spLocks noGrp="1" noRot="1" noChangeAspect="1" noTextEdit="1"/>
          </p:cNvSpPr>
          <p:nvPr>
            <p:ph type="sldImg"/>
          </p:nvPr>
        </p:nvSpPr>
        <p:spPr>
          <a:xfrm>
            <a:off x="1150938" y="692150"/>
            <a:ext cx="4556125" cy="3416300"/>
          </a:xfrm>
          <a:ln/>
        </p:spPr>
      </p:sp>
      <p:sp>
        <p:nvSpPr>
          <p:cNvPr id="52429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Note that the dividends in year 6 have to be recomputed with the new payout ratio and that the present value of the terminal value is computed using the current cost of equity (even though the terminal value itself is computed using a new cost of equity. The rationale: You have to live through the first 5 years to get to the terminal value. The risk and discount rate that applies is the rate over those 5 years.</a:t>
            </a:r>
          </a:p>
        </p:txBody>
      </p:sp>
    </p:spTree>
    <p:extLst>
      <p:ext uri="{BB962C8B-B14F-4D97-AF65-F5344CB8AC3E}">
        <p14:creationId xmlns:p14="http://schemas.microsoft.com/office/powerpoint/2010/main" val="1221400914"/>
      </p:ext>
    </p:extLst>
  </p:cSld>
  <p:clrMapOvr>
    <a:masterClrMapping/>
  </p:clrMapOvr>
</p:notes>
</file>

<file path=ppt/notesSlides/notesSlide2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r>
              <a:rPr lang="en-US" dirty="0" smtClean="0"/>
              <a:t>Note</a:t>
            </a:r>
            <a:r>
              <a:rPr lang="en-US" baseline="0" dirty="0" smtClean="0"/>
              <a:t> that Deutsche is in dire straits, facing losses and regulatory capital shortfalls. This valuation pulls them out of both holes, first by assuming that return on equity will improve over time to let them earn their cost of equity by year 10 and the second by assuming that self preservation (and regulatory pressures) will induce them to raise their regulatory capital ratio to the 75</a:t>
            </a:r>
            <a:r>
              <a:rPr lang="en-US" baseline="30000" dirty="0" smtClean="0"/>
              <a:t>th</a:t>
            </a:r>
            <a:r>
              <a:rPr lang="en-US" baseline="0" dirty="0" smtClean="0"/>
              <a:t> percentile of all banks. In the process, though, Deutsche will have negative FCFE, which will translate into new equity issuances especially in the first few years. The value of equity today reflects these equity issuances and since value is reduced for future equity issues, it is already adjusted for expected future dilution.</a:t>
            </a:r>
            <a:endParaRPr lang="en-US" dirty="0"/>
          </a:p>
        </p:txBody>
      </p:sp>
    </p:spTree>
    <p:extLst>
      <p:ext uri="{BB962C8B-B14F-4D97-AF65-F5344CB8AC3E}">
        <p14:creationId xmlns:p14="http://schemas.microsoft.com/office/powerpoint/2010/main" val="1597540516"/>
      </p:ext>
    </p:extLst>
  </p:cSld>
  <p:clrMapOvr>
    <a:masterClrMapping/>
  </p:clrMapOvr>
</p:notes>
</file>

<file path=ppt/notesSlides/notesSlide2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7361" name="Slide Image Placeholder 1"/>
          <p:cNvSpPr>
            <a:spLocks noGrp="1" noRot="1" noChangeAspect="1" noTextEdit="1"/>
          </p:cNvSpPr>
          <p:nvPr>
            <p:ph type="sldImg"/>
          </p:nvPr>
        </p:nvSpPr>
        <p:spPr>
          <a:xfrm>
            <a:off x="1150938" y="692150"/>
            <a:ext cx="4556125" cy="3416300"/>
          </a:xfrm>
          <a:ln/>
        </p:spPr>
      </p:sp>
      <p:sp>
        <p:nvSpPr>
          <p:cNvPr id="52736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In November 2013, we chose to value Tata Motors using a FCFE model. Implicitly we are assuming that Tata Motors is comfortable with its existing debt ratio.</a:t>
            </a:r>
          </a:p>
        </p:txBody>
      </p:sp>
    </p:spTree>
    <p:extLst>
      <p:ext uri="{BB962C8B-B14F-4D97-AF65-F5344CB8AC3E}">
        <p14:creationId xmlns:p14="http://schemas.microsoft.com/office/powerpoint/2010/main" val="288979925"/>
      </p:ext>
    </p:extLst>
  </p:cSld>
  <p:clrMapOvr>
    <a:masterClrMapping/>
  </p:clrMapOvr>
</p:notes>
</file>

<file path=ppt/notesSlides/notesSlide2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9409" name="Slide Image Placeholder 1"/>
          <p:cNvSpPr>
            <a:spLocks noGrp="1" noRot="1" noChangeAspect="1" noTextEdit="1"/>
          </p:cNvSpPr>
          <p:nvPr>
            <p:ph type="sldImg"/>
          </p:nvPr>
        </p:nvSpPr>
        <p:spPr>
          <a:xfrm>
            <a:off x="1150938" y="692150"/>
            <a:ext cx="4556125" cy="3416300"/>
          </a:xfrm>
          <a:ln/>
        </p:spPr>
      </p:sp>
      <p:sp>
        <p:nvSpPr>
          <p:cNvPr id="52941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Note that the change in beta and ERP has a negligible effect on the cost of equity for Tata Motors, but that is exception, not the rule.</a:t>
            </a:r>
          </a:p>
        </p:txBody>
      </p:sp>
    </p:spTree>
    <p:extLst>
      <p:ext uri="{BB962C8B-B14F-4D97-AF65-F5344CB8AC3E}">
        <p14:creationId xmlns:p14="http://schemas.microsoft.com/office/powerpoint/2010/main" val="1425073608"/>
      </p:ext>
    </p:extLst>
  </p:cSld>
  <p:clrMapOvr>
    <a:masterClrMapping/>
  </p:clrMapOvr>
</p:notes>
</file>

<file path=ppt/notesSlides/notesSlide2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r>
              <a:rPr lang="en-US" dirty="0" smtClean="0"/>
              <a:t>This is</a:t>
            </a:r>
            <a:r>
              <a:rPr lang="en-US" baseline="0" dirty="0" smtClean="0"/>
              <a:t> a company where the bulk of value lies in the future. Not surprisingly, your assumptions about revenue growth and operating margins have a large impact on that value.</a:t>
            </a:r>
            <a:endParaRPr lang="en-US" dirty="0"/>
          </a:p>
        </p:txBody>
      </p:sp>
    </p:spTree>
    <p:extLst>
      <p:ext uri="{BB962C8B-B14F-4D97-AF65-F5344CB8AC3E}">
        <p14:creationId xmlns:p14="http://schemas.microsoft.com/office/powerpoint/2010/main" val="895753761"/>
      </p:ext>
    </p:extLst>
  </p:cSld>
  <p:clrMapOvr>
    <a:masterClrMapping/>
  </p:clrMapOvr>
</p:notes>
</file>

<file path=ppt/notesSlides/notesSlide2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81"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53248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transition period is used as a phase where the inputs from the high growth period can be adjusted towards stable growth levels (which reflect industry or market averages). </a:t>
            </a:r>
          </a:p>
          <a:p>
            <a:r>
              <a:rPr lang="en-US" altLang="en-US">
                <a:latin typeface="Times" charset="0"/>
                <a:ea typeface="ＭＳ Ｐゴシック" charset="-128"/>
              </a:rPr>
              <a:t>Note that we estimate reinvestment needs using the expected growth rate and the return on capital.</a:t>
            </a:r>
          </a:p>
          <a:p>
            <a:r>
              <a:rPr lang="en-US" altLang="en-US">
                <a:latin typeface="Times" charset="0"/>
                <a:ea typeface="ＭＳ Ｐゴシック" charset="-128"/>
              </a:rPr>
              <a:t>We are making the assumption that Disney will continue to earn excess returns even in stable growth. (The return on capital is moved towards the cost of capital,  but it is still higher than the cost of capital). If that assumption seems over optimistic, the return on capital in stable growth can be set equal to the cost of capital.</a:t>
            </a:r>
          </a:p>
          <a:p>
            <a:r>
              <a:rPr lang="en-US" altLang="en-US">
                <a:latin typeface="Times" charset="0"/>
                <a:ea typeface="ＭＳ Ｐゴシック" charset="-128"/>
              </a:rPr>
              <a:t>The leverage is pushed up to 20%, which is well below the optimal that we computed earlier, because current management seems intent on paying down debt.</a:t>
            </a:r>
          </a:p>
          <a:p>
            <a:endParaRPr lang="en-US" altLang="en-US">
              <a:latin typeface="Times" charset="0"/>
              <a:ea typeface="ＭＳ Ｐゴシック" charset="-128"/>
            </a:endParaRPr>
          </a:p>
        </p:txBody>
      </p:sp>
    </p:spTree>
    <p:extLst>
      <p:ext uri="{BB962C8B-B14F-4D97-AF65-F5344CB8AC3E}">
        <p14:creationId xmlns:p14="http://schemas.microsoft.com/office/powerpoint/2010/main" val="327014665"/>
      </p:ext>
    </p:extLst>
  </p:cSld>
  <p:clrMapOvr>
    <a:masterClrMapping/>
  </p:clrMapOvr>
</p:notes>
</file>

<file path=ppt/notesSlides/notesSlide2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4529"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53453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Brings it all together. Stock looks slightly over valued… or maybe the valuation is wrong… </a:t>
            </a:r>
          </a:p>
          <a:p>
            <a:endParaRPr lang="en-US" altLang="en-US">
              <a:latin typeface="Times" charset="0"/>
              <a:ea typeface="ＭＳ Ｐゴシック" charset="-128"/>
            </a:endParaRPr>
          </a:p>
          <a:p>
            <a:r>
              <a:rPr lang="en-US" altLang="en-US">
                <a:latin typeface="Times" charset="0"/>
                <a:ea typeface="ＭＳ Ｐゴシック" charset="-128"/>
              </a:rPr>
              <a:t>Note that the non operating investment is the value of their minority holdings in other companies and that the minority interest reflects the value of others’ holdings in companies that Disney owns a majority stake in (and has consolidated). Both were taken at book value. Optimally, we would like to get both in market value terms.</a:t>
            </a:r>
          </a:p>
          <a:p>
            <a:endParaRPr lang="en-US" altLang="en-US">
              <a:latin typeface="Times" charset="0"/>
              <a:ea typeface="ＭＳ Ｐゴシック" charset="-128"/>
            </a:endParaRPr>
          </a:p>
          <a:p>
            <a:r>
              <a:rPr lang="en-US" altLang="en-US">
                <a:latin typeface="Times" charset="0"/>
                <a:ea typeface="ＭＳ Ｐゴシック" charset="-128"/>
              </a:rPr>
              <a:t>The equity options is the value of management options, valued using an option pricing model, and adjusted for taxes.</a:t>
            </a:r>
          </a:p>
        </p:txBody>
      </p:sp>
    </p:spTree>
    <p:extLst>
      <p:ext uri="{BB962C8B-B14F-4D97-AF65-F5344CB8AC3E}">
        <p14:creationId xmlns:p14="http://schemas.microsoft.com/office/powerpoint/2010/main" val="724821982"/>
      </p:ext>
    </p:extLst>
  </p:cSld>
  <p:clrMapOvr>
    <a:masterClrMapping/>
  </p:clrMapOvr>
</p:notes>
</file>

<file path=ppt/notesSlides/notesSlide2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6577"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53657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Shows the link between our valuation and the earlier corporate financial analysis.</a:t>
            </a:r>
          </a:p>
        </p:txBody>
      </p:sp>
    </p:spTree>
    <p:extLst>
      <p:ext uri="{BB962C8B-B14F-4D97-AF65-F5344CB8AC3E}">
        <p14:creationId xmlns:p14="http://schemas.microsoft.com/office/powerpoint/2010/main" val="1555805690"/>
      </p:ext>
    </p:extLst>
  </p:cSld>
  <p:clrMapOvr>
    <a:masterClrMapping/>
  </p:clrMapOvr>
</p:notes>
</file>

<file path=ppt/notesSlides/notesSlide2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8625" name="Slide Image Placeholder 1"/>
          <p:cNvSpPr>
            <a:spLocks noGrp="1" noRot="1" noChangeAspect="1" noTextEdit="1"/>
          </p:cNvSpPr>
          <p:nvPr>
            <p:ph type="sldImg"/>
          </p:nvPr>
        </p:nvSpPr>
        <p:spPr>
          <a:xfrm>
            <a:off x="1150938" y="692150"/>
            <a:ext cx="4556125" cy="3416300"/>
          </a:xfrm>
          <a:ln/>
        </p:spPr>
      </p:sp>
      <p:sp>
        <p:nvSpPr>
          <p:cNvPr id="53862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To change value, you have to take actions that affect one of four inputs:</a:t>
            </a:r>
          </a:p>
          <a:p>
            <a:pPr>
              <a:buFontTx/>
              <a:buAutoNum type="alphaLcPeriod"/>
            </a:pPr>
            <a:r>
              <a:rPr lang="en-US" altLang="en-US">
                <a:latin typeface="Times" charset="0"/>
                <a:ea typeface="ＭＳ Ｐゴシック" charset="-128"/>
              </a:rPr>
              <a:t>Cash flows from existing assets</a:t>
            </a:r>
          </a:p>
          <a:p>
            <a:pPr>
              <a:buFontTx/>
              <a:buAutoNum type="alphaLcPeriod"/>
            </a:pPr>
            <a:r>
              <a:rPr lang="en-US" altLang="en-US">
                <a:latin typeface="Times" charset="0"/>
                <a:ea typeface="ＭＳ Ｐゴシック" charset="-128"/>
              </a:rPr>
              <a:t>Expected growth</a:t>
            </a:r>
          </a:p>
          <a:p>
            <a:pPr>
              <a:buFontTx/>
              <a:buAutoNum type="alphaLcPeriod"/>
            </a:pPr>
            <a:r>
              <a:rPr lang="en-US" altLang="en-US">
                <a:latin typeface="Times" charset="0"/>
                <a:ea typeface="ＭＳ Ｐゴシック" charset="-128"/>
              </a:rPr>
              <a:t>Cost of capital</a:t>
            </a:r>
          </a:p>
          <a:p>
            <a:pPr>
              <a:buFontTx/>
              <a:buAutoNum type="alphaLcPeriod"/>
            </a:pPr>
            <a:r>
              <a:rPr lang="en-US" altLang="en-US">
                <a:latin typeface="Times" charset="0"/>
                <a:ea typeface="ＭＳ Ｐゴシック" charset="-128"/>
              </a:rPr>
              <a:t>Length of the growth period</a:t>
            </a:r>
          </a:p>
        </p:txBody>
      </p:sp>
    </p:spTree>
    <p:extLst>
      <p:ext uri="{BB962C8B-B14F-4D97-AF65-F5344CB8AC3E}">
        <p14:creationId xmlns:p14="http://schemas.microsoft.com/office/powerpoint/2010/main" val="665345958"/>
      </p:ext>
    </p:extLst>
  </p:cSld>
  <p:clrMapOvr>
    <a:masterClrMapping/>
  </p:clrMapOvr>
</p:notes>
</file>

<file path=ppt/notesSlides/notesSlide2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0673" name="Slide Image Placeholder 1"/>
          <p:cNvSpPr>
            <a:spLocks noGrp="1" noRot="1" noChangeAspect="1" noTextEdit="1"/>
          </p:cNvSpPr>
          <p:nvPr>
            <p:ph type="sldImg"/>
          </p:nvPr>
        </p:nvSpPr>
        <p:spPr>
          <a:xfrm>
            <a:off x="1150938" y="692150"/>
            <a:ext cx="4556125" cy="3416300"/>
          </a:xfrm>
          <a:ln/>
        </p:spPr>
      </p:sp>
      <p:sp>
        <p:nvSpPr>
          <p:cNvPr id="54067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Note that with two changes, a higher return on capital on new investments over the high growth phase (from 12.61% to 14%, with a slight drop in reinvestment) and moving to the optimal debt ratio of 40%, we can raise the value per share from $62.56 to $74.91. The difference of $11.35 can be viewed as the value of control. In general, the better managed a firm is, the lower will be the value of control.</a:t>
            </a:r>
          </a:p>
        </p:txBody>
      </p:sp>
    </p:spTree>
    <p:extLst>
      <p:ext uri="{BB962C8B-B14F-4D97-AF65-F5344CB8AC3E}">
        <p14:creationId xmlns:p14="http://schemas.microsoft.com/office/powerpoint/2010/main" val="522166177"/>
      </p:ext>
    </p:extLst>
  </p:cSld>
  <p:clrMapOvr>
    <a:masterClrMapping/>
  </p:clrMapOvr>
</p:notes>
</file>

<file path=ppt/notesSlides/notesSlide2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21"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As we begin, so we end.</a:t>
            </a:r>
          </a:p>
        </p:txBody>
      </p:sp>
      <p:sp>
        <p:nvSpPr>
          <p:cNvPr id="542722" name="Rectangle 3"/>
          <p:cNvSpPr>
            <a:spLocks noGrp="1" noRot="1" noChangeAspect="1" noChangeArrowheads="1" noTextEdit="1"/>
          </p:cNvSpPr>
          <p:nvPr>
            <p:ph type="sldImg"/>
          </p:nvPr>
        </p:nvSpPr>
        <p:spPr>
          <a:xfrm>
            <a:off x="1150938" y="692150"/>
            <a:ext cx="4556125" cy="3416300"/>
          </a:xfrm>
          <a:ln cap="flat"/>
        </p:spPr>
      </p:sp>
    </p:spTree>
    <p:extLst>
      <p:ext uri="{BB962C8B-B14F-4D97-AF65-F5344CB8AC3E}">
        <p14:creationId xmlns:p14="http://schemas.microsoft.com/office/powerpoint/2010/main" val="142875519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1">
          <a:blip r:embed="rId2">
            <a:duotone>
              <a:schemeClr val="accent2">
                <a:shade val="45000"/>
                <a:satMod val="135000"/>
              </a:schemeClr>
              <a:prstClr val="white"/>
            </a:duotone>
          </a:blip>
          <a:srcRect/>
          <a:stretch>
            <a:fillRect l="-9000" r="-5000" b="1000"/>
          </a:stretch>
        </a:blipFill>
        <a:effectLst/>
      </p:bgPr>
    </p:bg>
    <p:spTree>
      <p:nvGrpSpPr>
        <p:cNvPr id="1" name=""/>
        <p:cNvGrpSpPr/>
        <p:nvPr/>
      </p:nvGrpSpPr>
      <p:grpSpPr>
        <a:xfrm>
          <a:off x="0" y="0"/>
          <a:ext cx="0" cy="0"/>
          <a:chOff x="0" y="0"/>
          <a:chExt cx="0" cy="0"/>
        </a:xfrm>
      </p:grpSpPr>
      <p:sp>
        <p:nvSpPr>
          <p:cNvPr id="4" name="Rectangle 3"/>
          <p:cNvSpPr/>
          <p:nvPr/>
        </p:nvSpPr>
        <p:spPr bwMode="white">
          <a:xfrm>
            <a:off x="0" y="5970588"/>
            <a:ext cx="9144000" cy="887412"/>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p:cNvSpPr/>
          <p:nvPr/>
        </p:nvSpPr>
        <p:spPr>
          <a:xfrm>
            <a:off x="-9525" y="6053138"/>
            <a:ext cx="2249488" cy="712787"/>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2359025" y="6043613"/>
            <a:ext cx="6784975" cy="714375"/>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lang="en-US" smtClean="0"/>
              <a:t>Click to edit Master title style</a:t>
            </a:r>
            <a:endParaRPr lang="en-US" dirty="0"/>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dirty="0"/>
          </a:p>
        </p:txBody>
      </p:sp>
      <p:sp>
        <p:nvSpPr>
          <p:cNvPr id="7" name="Date Placeholder 27"/>
          <p:cNvSpPr>
            <a:spLocks noGrp="1"/>
          </p:cNvSpPr>
          <p:nvPr>
            <p:ph type="dt" sz="half" idx="10"/>
          </p:nvPr>
        </p:nvSpPr>
        <p:spPr>
          <a:xfrm>
            <a:off x="76200" y="6069013"/>
            <a:ext cx="2057400" cy="685800"/>
          </a:xfrm>
        </p:spPr>
        <p:txBody>
          <a:bodyPr>
            <a:noAutofit/>
          </a:bodyPr>
          <a:lstStyle>
            <a:lvl1pPr algn="ctr">
              <a:defRPr sz="2000">
                <a:solidFill>
                  <a:srgbClr val="FFFFFF"/>
                </a:solidFill>
              </a:defRPr>
            </a:lvl1pPr>
          </a:lstStyle>
          <a:p>
            <a:pPr>
              <a:defRPr/>
            </a:pPr>
            <a:endParaRPr lang="en-US"/>
          </a:p>
        </p:txBody>
      </p:sp>
      <p:sp>
        <p:nvSpPr>
          <p:cNvPr id="10" name="Footer Placeholder 16"/>
          <p:cNvSpPr>
            <a:spLocks noGrp="1"/>
          </p:cNvSpPr>
          <p:nvPr>
            <p:ph type="ftr" sz="quarter" idx="11"/>
          </p:nvPr>
        </p:nvSpPr>
        <p:spPr>
          <a:xfrm>
            <a:off x="2085975" y="236538"/>
            <a:ext cx="5867400" cy="365125"/>
          </a:xfrm>
        </p:spPr>
        <p:txBody>
          <a:bodyPr/>
          <a:lstStyle>
            <a:lvl1pPr algn="r">
              <a:defRPr>
                <a:solidFill>
                  <a:schemeClr val="tx2"/>
                </a:solidFill>
              </a:defRPr>
            </a:lvl1pPr>
          </a:lstStyle>
          <a:p>
            <a:pPr>
              <a:defRPr/>
            </a:pPr>
            <a:r>
              <a:rPr lang="en-US"/>
              <a:t>Aswath Damodaran</a:t>
            </a:r>
            <a:endParaRPr lang="en-US" dirty="0"/>
          </a:p>
        </p:txBody>
      </p:sp>
      <p:sp>
        <p:nvSpPr>
          <p:cNvPr id="11" name="Slide Number Placeholder 28"/>
          <p:cNvSpPr>
            <a:spLocks noGrp="1"/>
          </p:cNvSpPr>
          <p:nvPr>
            <p:ph type="sldNum" sz="quarter" idx="12"/>
          </p:nvPr>
        </p:nvSpPr>
        <p:spPr>
          <a:xfrm>
            <a:off x="8001000" y="228600"/>
            <a:ext cx="838200" cy="381000"/>
          </a:xfrm>
        </p:spPr>
        <p:txBody>
          <a:bodyPr/>
          <a:lstStyle>
            <a:lvl1pPr>
              <a:defRPr sz="1400"/>
            </a:lvl1pPr>
          </a:lstStyle>
          <a:p>
            <a:pPr>
              <a:defRPr/>
            </a:pPr>
            <a:fld id="{4E07A5DB-2FAC-2149-8264-FBA94F8D5B93}" type="slidenum">
              <a:rPr lang="en-US" altLang="en-US"/>
              <a:pPr>
                <a:defRPr/>
              </a:pPr>
              <a:t>‹#›</a:t>
            </a:fld>
            <a:endParaRPr lang="en-US" altLang="en-US"/>
          </a:p>
        </p:txBody>
      </p:sp>
    </p:spTree>
    <p:extLst>
      <p:ext uri="{BB962C8B-B14F-4D97-AF65-F5344CB8AC3E}">
        <p14:creationId xmlns:p14="http://schemas.microsoft.com/office/powerpoint/2010/main" val="20766449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TextBox 3"/>
          <p:cNvSpPr txBox="1">
            <a:spLocks noChangeArrowheads="1"/>
          </p:cNvSpPr>
          <p:nvPr/>
        </p:nvSpPr>
        <p:spPr bwMode="auto">
          <a:xfrm>
            <a:off x="8588375" y="6383338"/>
            <a:ext cx="423863" cy="338137"/>
          </a:xfrm>
          <a:prstGeom prst="rect">
            <a:avLst/>
          </a:prstGeom>
          <a:noFill/>
          <a:ln>
            <a:noFill/>
          </a:ln>
          <a:extLst>
            <a:ext uri="{909E8E84-426E-40dd-AFC4-6F175D3DCCD1}"/>
            <a:ext uri="{91240B29-F687-4f45-9708-019B960494DF}"/>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defRPr/>
            </a:pPr>
            <a:fld id="{76CC8461-0D68-5247-8473-CF17C6A1B49A}" type="slidenum">
              <a:rPr lang="en-US" altLang="en-US" sz="1600"/>
              <a:pPr>
                <a:defRPr/>
              </a:pPr>
              <a:t>‹#›</a:t>
            </a:fld>
            <a:endParaRPr lang="en-US" altLang="en-US" sz="1600"/>
          </a:p>
        </p:txBody>
      </p:sp>
      <p:sp>
        <p:nvSpPr>
          <p:cNvPr id="2" name="Title 1"/>
          <p:cNvSpPr>
            <a:spLocks noGrp="1"/>
          </p:cNvSpPr>
          <p:nvPr>
            <p:ph type="title"/>
          </p:nvPr>
        </p:nvSpPr>
        <p:spPr>
          <a:xfrm>
            <a:off x="612648" y="228600"/>
            <a:ext cx="8153400" cy="990600"/>
          </a:xfrm>
        </p:spPr>
        <p:txBody>
          <a:bodyPr/>
          <a:lstStyle/>
          <a:p>
            <a:r>
              <a:rPr lang="en-US" smtClean="0"/>
              <a:t>Click to edit Master title style</a:t>
            </a:r>
            <a:endParaRPr lang="en-US" dirty="0"/>
          </a:p>
        </p:txBody>
      </p:sp>
      <p:sp>
        <p:nvSpPr>
          <p:cNvPr id="8" name="Content Placeholder 7"/>
          <p:cNvSpPr>
            <a:spLocks noGrp="1"/>
          </p:cNvSpPr>
          <p:nvPr>
            <p:ph sz="quarter" idx="1"/>
          </p:nvPr>
        </p:nvSpPr>
        <p:spPr>
          <a:xfrm>
            <a:off x="612648" y="1600200"/>
            <a:ext cx="8153400" cy="4495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10"/>
          </p:nvPr>
        </p:nvSpPr>
        <p:spPr/>
        <p:txBody>
          <a:bodyPr/>
          <a:lstStyle>
            <a:lvl1pPr algn="l">
              <a:defRPr/>
            </a:lvl1pPr>
          </a:lstStyle>
          <a:p>
            <a:pPr>
              <a:defRPr/>
            </a:pPr>
            <a:r>
              <a:rPr lang="en-US"/>
              <a:t>Aswath Damodaran</a:t>
            </a:r>
          </a:p>
        </p:txBody>
      </p:sp>
      <p:sp>
        <p:nvSpPr>
          <p:cNvPr id="6" name="Slide Number Placeholder 5"/>
          <p:cNvSpPr>
            <a:spLocks noGrp="1"/>
          </p:cNvSpPr>
          <p:nvPr>
            <p:ph type="sldNum" sz="quarter" idx="11"/>
          </p:nvPr>
        </p:nvSpPr>
        <p:spPr/>
        <p:txBody>
          <a:bodyPr/>
          <a:lstStyle>
            <a:lvl1pPr>
              <a:defRPr sz="1400">
                <a:solidFill>
                  <a:srgbClr val="FFFFFF"/>
                </a:solidFill>
              </a:defRPr>
            </a:lvl1pPr>
          </a:lstStyle>
          <a:p>
            <a:pPr>
              <a:defRPr/>
            </a:pPr>
            <a:fld id="{7CB6CA6D-317A-2543-997D-F181AC610211}" type="slidenum">
              <a:rPr lang="en-US" altLang="en-US"/>
              <a:pPr>
                <a:defRPr/>
              </a:pPr>
              <a:t>‹#›</a:t>
            </a:fld>
            <a:endParaRPr lang="en-US" altLang="en-US"/>
          </a:p>
        </p:txBody>
      </p:sp>
    </p:spTree>
    <p:extLst>
      <p:ext uri="{BB962C8B-B14F-4D97-AF65-F5344CB8AC3E}">
        <p14:creationId xmlns:p14="http://schemas.microsoft.com/office/powerpoint/2010/main" val="12677965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3" name="Text Placeholder 2"/>
          <p:cNvSpPr>
            <a:spLocks noGrp="1"/>
          </p:cNvSpPr>
          <p:nvPr>
            <p:ph type="body" idx="1"/>
          </p:nvPr>
        </p:nvSpPr>
        <p:spPr>
          <a:xfrm>
            <a:off x="1371600" y="2743200"/>
            <a:ext cx="7123113" cy="1673225"/>
          </a:xfrm>
        </p:spPr>
        <p:txBody>
          <a:bodyPr/>
          <a:lstStyle>
            <a:lvl1pPr>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lang="en-US" smtClean="0"/>
              <a:t>Click to edit Master title style</a:t>
            </a:r>
            <a:endParaRPr lang="en-US" dirty="0"/>
          </a:p>
        </p:txBody>
      </p:sp>
      <p:sp>
        <p:nvSpPr>
          <p:cNvPr id="7" name="Date Placeholder 11"/>
          <p:cNvSpPr>
            <a:spLocks noGrp="1"/>
          </p:cNvSpPr>
          <p:nvPr>
            <p:ph type="dt" sz="half" idx="10"/>
          </p:nvPr>
        </p:nvSpPr>
        <p:spPr/>
        <p:txBody>
          <a:bodyPr/>
          <a:lstStyle>
            <a:lvl1pPr>
              <a:defRPr/>
            </a:lvl1pPr>
          </a:lstStyle>
          <a:p>
            <a:pPr>
              <a:defRPr/>
            </a:pPr>
            <a:endParaRPr lang="en-US"/>
          </a:p>
        </p:txBody>
      </p:sp>
      <p:sp>
        <p:nvSpPr>
          <p:cNvPr id="8" name="Slide Number Placeholder 12"/>
          <p:cNvSpPr>
            <a:spLocks noGrp="1"/>
          </p:cNvSpPr>
          <p:nvPr>
            <p:ph type="sldNum" sz="quarter" idx="11"/>
          </p:nvPr>
        </p:nvSpPr>
        <p:spPr>
          <a:xfrm>
            <a:off x="0" y="1752600"/>
            <a:ext cx="1295400" cy="701675"/>
          </a:xfrm>
        </p:spPr>
        <p:txBody>
          <a:bodyPr>
            <a:noAutofit/>
          </a:bodyPr>
          <a:lstStyle>
            <a:lvl1pPr>
              <a:defRPr sz="2400">
                <a:solidFill>
                  <a:srgbClr val="FFFFFF"/>
                </a:solidFill>
              </a:defRPr>
            </a:lvl1pPr>
          </a:lstStyle>
          <a:p>
            <a:pPr>
              <a:defRPr/>
            </a:pPr>
            <a:fld id="{BE6AFEE9-92C3-F647-A385-93F6905D41B7}" type="slidenum">
              <a:rPr lang="en-US" altLang="en-US"/>
              <a:pPr>
                <a:defRPr/>
              </a:pPr>
              <a:t>‹#›</a:t>
            </a:fld>
            <a:endParaRPr lang="en-US" altLang="en-US"/>
          </a:p>
        </p:txBody>
      </p:sp>
      <p:sp>
        <p:nvSpPr>
          <p:cNvPr id="9" name="Footer Placeholder 13"/>
          <p:cNvSpPr>
            <a:spLocks noGrp="1"/>
          </p:cNvSpPr>
          <p:nvPr>
            <p:ph type="ftr" sz="quarter" idx="12"/>
          </p:nvPr>
        </p:nvSpPr>
        <p:spPr/>
        <p:txBody>
          <a:bodyPr/>
          <a:lstStyle>
            <a:lvl1pPr>
              <a:defRPr/>
            </a:lvl1pPr>
          </a:lstStyle>
          <a:p>
            <a:pPr>
              <a:defRPr/>
            </a:pPr>
            <a:r>
              <a:rPr lang="en-US"/>
              <a:t>Aswath Damodaran</a:t>
            </a:r>
          </a:p>
        </p:txBody>
      </p:sp>
    </p:spTree>
    <p:extLst>
      <p:ext uri="{BB962C8B-B14F-4D97-AF65-F5344CB8AC3E}">
        <p14:creationId xmlns:p14="http://schemas.microsoft.com/office/powerpoint/2010/main" val="5239207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9" name="Content Placeholder 8"/>
          <p:cNvSpPr>
            <a:spLocks noGrp="1"/>
          </p:cNvSpPr>
          <p:nvPr>
            <p:ph sz="quarter" idx="1"/>
          </p:nvPr>
        </p:nvSpPr>
        <p:spPr>
          <a:xfrm>
            <a:off x="609600" y="1589567"/>
            <a:ext cx="38862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2"/>
          </p:nvPr>
        </p:nvSpPr>
        <p:spPr>
          <a:xfrm>
            <a:off x="4844901" y="1589567"/>
            <a:ext cx="38862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7"/>
          <p:cNvSpPr>
            <a:spLocks noGrp="1"/>
          </p:cNvSpPr>
          <p:nvPr>
            <p:ph type="dt" sz="half" idx="10"/>
          </p:nvPr>
        </p:nvSpPr>
        <p:spPr/>
        <p:txBody>
          <a:bodyPr rtlCol="0"/>
          <a:lstStyle>
            <a:lvl1pPr>
              <a:defRPr/>
            </a:lvl1pPr>
          </a:lstStyle>
          <a:p>
            <a:pPr>
              <a:defRPr/>
            </a:pPr>
            <a:endParaRPr lang="en-US"/>
          </a:p>
        </p:txBody>
      </p:sp>
      <p:sp>
        <p:nvSpPr>
          <p:cNvPr id="6" name="Slide Number Placeholder 9"/>
          <p:cNvSpPr>
            <a:spLocks noGrp="1"/>
          </p:cNvSpPr>
          <p:nvPr>
            <p:ph type="sldNum" sz="quarter" idx="11"/>
          </p:nvPr>
        </p:nvSpPr>
        <p:spPr/>
        <p:txBody>
          <a:bodyPr/>
          <a:lstStyle>
            <a:lvl1pPr>
              <a:defRPr sz="1400">
                <a:solidFill>
                  <a:srgbClr val="FFFFFF"/>
                </a:solidFill>
              </a:defRPr>
            </a:lvl1pPr>
          </a:lstStyle>
          <a:p>
            <a:pPr>
              <a:defRPr/>
            </a:pPr>
            <a:fld id="{2BB96BC0-505B-8244-8EA1-55E19B383B8A}" type="slidenum">
              <a:rPr lang="en-US" altLang="en-US"/>
              <a:pPr>
                <a:defRPr/>
              </a:pPr>
              <a:t>‹#›</a:t>
            </a:fld>
            <a:endParaRPr lang="en-US" altLang="en-US"/>
          </a:p>
        </p:txBody>
      </p:sp>
      <p:sp>
        <p:nvSpPr>
          <p:cNvPr id="7" name="Footer Placeholder 11"/>
          <p:cNvSpPr>
            <a:spLocks noGrp="1"/>
          </p:cNvSpPr>
          <p:nvPr>
            <p:ph type="ftr" sz="quarter" idx="12"/>
          </p:nvPr>
        </p:nvSpPr>
        <p:spPr/>
        <p:txBody>
          <a:bodyPr rtlCol="0"/>
          <a:lstStyle>
            <a:lvl1pPr>
              <a:defRPr/>
            </a:lvl1pPr>
          </a:lstStyle>
          <a:p>
            <a:pPr>
              <a:defRPr/>
            </a:pPr>
            <a:r>
              <a:rPr lang="en-US"/>
              <a:t>Aswath Damodaran</a:t>
            </a:r>
          </a:p>
        </p:txBody>
      </p:sp>
    </p:spTree>
    <p:extLst>
      <p:ext uri="{BB962C8B-B14F-4D97-AF65-F5344CB8AC3E}">
        <p14:creationId xmlns:p14="http://schemas.microsoft.com/office/powerpoint/2010/main" val="8528740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6" name="Date Placeholder 13"/>
          <p:cNvSpPr>
            <a:spLocks noGrp="1"/>
          </p:cNvSpPr>
          <p:nvPr>
            <p:ph type="dt" sz="half" idx="10"/>
          </p:nvPr>
        </p:nvSpPr>
        <p:spPr/>
        <p:txBody>
          <a:bodyPr/>
          <a:lstStyle>
            <a:lvl1pPr>
              <a:defRPr/>
            </a:lvl1pPr>
          </a:lstStyle>
          <a:p>
            <a:pPr>
              <a:defRPr/>
            </a:pPr>
            <a:endParaRPr lang="en-US"/>
          </a:p>
        </p:txBody>
      </p:sp>
      <p:sp>
        <p:nvSpPr>
          <p:cNvPr id="7" name="Footer Placeholder 2"/>
          <p:cNvSpPr>
            <a:spLocks noGrp="1"/>
          </p:cNvSpPr>
          <p:nvPr>
            <p:ph type="ftr" sz="quarter" idx="11"/>
          </p:nvPr>
        </p:nvSpPr>
        <p:spPr/>
        <p:txBody>
          <a:bodyPr/>
          <a:lstStyle>
            <a:lvl1pPr>
              <a:defRPr/>
            </a:lvl1pPr>
          </a:lstStyle>
          <a:p>
            <a:pPr>
              <a:defRPr/>
            </a:pPr>
            <a:r>
              <a:rPr lang="en-US"/>
              <a:t>Aswath Damodaran</a:t>
            </a:r>
          </a:p>
        </p:txBody>
      </p:sp>
      <p:sp>
        <p:nvSpPr>
          <p:cNvPr id="8" name="Slide Number Placeholder 22"/>
          <p:cNvSpPr>
            <a:spLocks noGrp="1"/>
          </p:cNvSpPr>
          <p:nvPr>
            <p:ph type="sldNum" sz="quarter" idx="12"/>
          </p:nvPr>
        </p:nvSpPr>
        <p:spPr/>
        <p:txBody>
          <a:bodyPr/>
          <a:lstStyle>
            <a:lvl1pPr>
              <a:defRPr/>
            </a:lvl1pPr>
          </a:lstStyle>
          <a:p>
            <a:pPr>
              <a:defRPr/>
            </a:pPr>
            <a:fld id="{089D5553-AED0-EC41-9BE5-D46CADD72284}" type="slidenum">
              <a:rPr lang="en-US" altLang="en-US"/>
              <a:pPr>
                <a:defRPr/>
              </a:pPr>
              <a:t>‹#›</a:t>
            </a:fld>
            <a:endParaRPr lang="en-US" altLang="en-US" sz="1400">
              <a:solidFill>
                <a:srgbClr val="FFFFFF"/>
              </a:solidFill>
            </a:endParaRPr>
          </a:p>
        </p:txBody>
      </p:sp>
    </p:spTree>
    <p:extLst>
      <p:ext uri="{BB962C8B-B14F-4D97-AF65-F5344CB8AC3E}">
        <p14:creationId xmlns:p14="http://schemas.microsoft.com/office/powerpoint/2010/main" val="20739388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pPr>
              <a:defRPr/>
            </a:pPr>
            <a:endParaRPr lang="en-US"/>
          </a:p>
        </p:txBody>
      </p:sp>
      <p:sp>
        <p:nvSpPr>
          <p:cNvPr id="4" name="Footer Placeholder 3"/>
          <p:cNvSpPr>
            <a:spLocks noGrp="1"/>
          </p:cNvSpPr>
          <p:nvPr>
            <p:ph type="ftr" sz="quarter" idx="11"/>
          </p:nvPr>
        </p:nvSpPr>
        <p:spPr/>
        <p:txBody>
          <a:bodyPr/>
          <a:lstStyle>
            <a:lvl1pPr>
              <a:defRPr/>
            </a:lvl1pPr>
          </a:lstStyle>
          <a:p>
            <a:pPr>
              <a:defRPr/>
            </a:pPr>
            <a:r>
              <a:rPr lang="en-US"/>
              <a:t>Aswath Damodaran</a:t>
            </a:r>
          </a:p>
        </p:txBody>
      </p:sp>
      <p:sp>
        <p:nvSpPr>
          <p:cNvPr id="5" name="Slide Number Placeholder 4"/>
          <p:cNvSpPr>
            <a:spLocks noGrp="1"/>
          </p:cNvSpPr>
          <p:nvPr>
            <p:ph type="sldNum" sz="quarter" idx="12"/>
          </p:nvPr>
        </p:nvSpPr>
        <p:spPr/>
        <p:txBody>
          <a:bodyPr/>
          <a:lstStyle>
            <a:lvl1pPr>
              <a:defRPr sz="1400">
                <a:solidFill>
                  <a:srgbClr val="FFFFFF"/>
                </a:solidFill>
              </a:defRPr>
            </a:lvl1pPr>
          </a:lstStyle>
          <a:p>
            <a:pPr>
              <a:defRPr/>
            </a:pPr>
            <a:fld id="{64A32A5B-2FE3-D040-AB9F-17BF8504860E}" type="slidenum">
              <a:rPr lang="en-US" altLang="en-US"/>
              <a:pPr>
                <a:defRPr/>
              </a:pPr>
              <a:t>‹#›</a:t>
            </a:fld>
            <a:endParaRPr lang="en-US" altLang="en-US"/>
          </a:p>
        </p:txBody>
      </p:sp>
    </p:spTree>
    <p:extLst>
      <p:ext uri="{BB962C8B-B14F-4D97-AF65-F5344CB8AC3E}">
        <p14:creationId xmlns:p14="http://schemas.microsoft.com/office/powerpoint/2010/main" val="19484495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pPr>
              <a:defRPr/>
            </a:pPr>
            <a:endParaRPr lang="en-US"/>
          </a:p>
        </p:txBody>
      </p:sp>
      <p:sp>
        <p:nvSpPr>
          <p:cNvPr id="3" name="Footer Placeholder 2"/>
          <p:cNvSpPr>
            <a:spLocks noGrp="1"/>
          </p:cNvSpPr>
          <p:nvPr>
            <p:ph type="ftr" sz="quarter" idx="11"/>
          </p:nvPr>
        </p:nvSpPr>
        <p:spPr/>
        <p:txBody>
          <a:bodyPr/>
          <a:lstStyle>
            <a:lvl1pPr>
              <a:defRPr/>
            </a:lvl1pPr>
          </a:lstStyle>
          <a:p>
            <a:pPr>
              <a:defRPr/>
            </a:pPr>
            <a:r>
              <a:rPr lang="en-US"/>
              <a:t>Aswath Damodaran</a:t>
            </a:r>
          </a:p>
        </p:txBody>
      </p:sp>
      <p:sp>
        <p:nvSpPr>
          <p:cNvPr id="4" name="Slide Number Placeholder 3"/>
          <p:cNvSpPr>
            <a:spLocks noGrp="1"/>
          </p:cNvSpPr>
          <p:nvPr>
            <p:ph type="sldNum" sz="quarter" idx="12"/>
          </p:nvPr>
        </p:nvSpPr>
        <p:spPr>
          <a:xfrm>
            <a:off x="0" y="6248400"/>
            <a:ext cx="533400" cy="381000"/>
          </a:xfrm>
        </p:spPr>
        <p:txBody>
          <a:bodyPr/>
          <a:lstStyle>
            <a:lvl1pPr>
              <a:defRPr sz="1400"/>
            </a:lvl1pPr>
          </a:lstStyle>
          <a:p>
            <a:pPr>
              <a:defRPr/>
            </a:pPr>
            <a:fld id="{53EAE8D3-3B16-A644-949F-8D5C0EBA3D6E}" type="slidenum">
              <a:rPr lang="en-US" altLang="en-US"/>
              <a:pPr>
                <a:defRPr/>
              </a:pPr>
              <a:t>‹#›</a:t>
            </a:fld>
            <a:endParaRPr lang="en-US" altLang="en-US"/>
          </a:p>
        </p:txBody>
      </p:sp>
    </p:spTree>
    <p:extLst>
      <p:ext uri="{BB962C8B-B14F-4D97-AF65-F5344CB8AC3E}">
        <p14:creationId xmlns:p14="http://schemas.microsoft.com/office/powerpoint/2010/main" val="6132016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pic>
        <p:nvPicPr>
          <p:cNvPr id="4" name="Picture 9" descr="sm_globe.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12775" y="1755775"/>
            <a:ext cx="1614488" cy="1689100"/>
          </a:xfrm>
          <a:prstGeom prst="rect">
            <a:avLst/>
          </a:prstGeom>
          <a:noFill/>
          <a:ln w="50800" cap="sq" cmpd="dbl">
            <a:solidFill>
              <a:schemeClr val="accent2"/>
            </a:solidFill>
            <a:miter lim="800000"/>
            <a:headEnd/>
            <a:tailEnd/>
          </a:ln>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609600" y="273050"/>
            <a:ext cx="8077200" cy="869950"/>
          </a:xfrm>
        </p:spPr>
        <p:txBody>
          <a:bodyPr/>
          <a:lstStyle>
            <a:lvl1pPr algn="l">
              <a:buNone/>
              <a:defRPr sz="4400" b="0"/>
            </a:lvl1pPr>
          </a:lstStyle>
          <a:p>
            <a:r>
              <a:rPr lang="en-US" smtClean="0"/>
              <a:t>Click to edit Master title style</a:t>
            </a:r>
            <a:endParaRPr lang="en-US" dirty="0"/>
          </a:p>
        </p:txBody>
      </p:sp>
      <p:sp>
        <p:nvSpPr>
          <p:cNvPr id="9" name="Content Placeholder 8"/>
          <p:cNvSpPr>
            <a:spLocks noGrp="1"/>
          </p:cNvSpPr>
          <p:nvPr>
            <p:ph sz="quarter" idx="1"/>
          </p:nvPr>
        </p:nvSpPr>
        <p:spPr>
          <a:xfrm>
            <a:off x="2362200" y="1752600"/>
            <a:ext cx="6400800" cy="4419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lvl1pPr>
              <a:defRPr/>
            </a:lvl1pPr>
          </a:lstStyle>
          <a:p>
            <a:pPr>
              <a:defRPr/>
            </a:pPr>
            <a:endParaRPr lang="en-US"/>
          </a:p>
        </p:txBody>
      </p:sp>
      <p:sp>
        <p:nvSpPr>
          <p:cNvPr id="6" name="Footer Placeholder 5"/>
          <p:cNvSpPr>
            <a:spLocks noGrp="1"/>
          </p:cNvSpPr>
          <p:nvPr>
            <p:ph type="ftr" sz="quarter" idx="11"/>
          </p:nvPr>
        </p:nvSpPr>
        <p:spPr/>
        <p:txBody>
          <a:bodyPr/>
          <a:lstStyle>
            <a:lvl1pPr>
              <a:defRPr/>
            </a:lvl1pPr>
          </a:lstStyle>
          <a:p>
            <a:pPr>
              <a:defRPr/>
            </a:pPr>
            <a:r>
              <a:rPr lang="en-US"/>
              <a:t>Aswath Damodaran</a:t>
            </a:r>
          </a:p>
        </p:txBody>
      </p:sp>
      <p:sp>
        <p:nvSpPr>
          <p:cNvPr id="7" name="Slide Number Placeholder 6"/>
          <p:cNvSpPr>
            <a:spLocks noGrp="1"/>
          </p:cNvSpPr>
          <p:nvPr>
            <p:ph type="sldNum" sz="quarter" idx="12"/>
          </p:nvPr>
        </p:nvSpPr>
        <p:spPr/>
        <p:txBody>
          <a:bodyPr/>
          <a:lstStyle>
            <a:lvl1pPr>
              <a:defRPr sz="1400">
                <a:solidFill>
                  <a:srgbClr val="FFFFFF"/>
                </a:solidFill>
              </a:defRPr>
            </a:lvl1pPr>
          </a:lstStyle>
          <a:p>
            <a:pPr>
              <a:defRPr/>
            </a:pPr>
            <a:fld id="{977E00C5-D9C3-714C-BFB4-ECFDD31B5554}" type="slidenum">
              <a:rPr lang="en-US" altLang="en-US"/>
              <a:pPr>
                <a:defRPr/>
              </a:pPr>
              <a:t>‹#›</a:t>
            </a:fld>
            <a:endParaRPr lang="en-US" altLang="en-US"/>
          </a:p>
        </p:txBody>
      </p:sp>
    </p:spTree>
    <p:extLst>
      <p:ext uri="{BB962C8B-B14F-4D97-AF65-F5344CB8AC3E}">
        <p14:creationId xmlns:p14="http://schemas.microsoft.com/office/powerpoint/2010/main" val="3059751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Rectangle 4"/>
          <p:cNvSpPr/>
          <p:nvPr/>
        </p:nvSpPr>
        <p:spPr bwMode="white">
          <a:xfrm>
            <a:off x="-9525" y="4572000"/>
            <a:ext cx="9144000" cy="887413"/>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9525" y="4664075"/>
            <a:ext cx="1463675" cy="712788"/>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7" name="Rectangle 6"/>
          <p:cNvSpPr/>
          <p:nvPr/>
        </p:nvSpPr>
        <p:spPr>
          <a:xfrm>
            <a:off x="1544638" y="4654550"/>
            <a:ext cx="7599362" cy="712788"/>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p:cNvSpPr/>
          <p:nvPr/>
        </p:nvSpPr>
        <p:spPr bwMode="white">
          <a:xfrm>
            <a:off x="1447800" y="0"/>
            <a:ext cx="100013" cy="6867525"/>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a:r>
              <a:rPr lang="en-US" smtClean="0"/>
              <a:t>Click to edit Master text styles</a:t>
            </a:r>
          </a:p>
        </p:txBody>
      </p:sp>
      <p:sp>
        <p:nvSpPr>
          <p:cNvPr id="2" name="Title 1"/>
          <p:cNvSpPr>
            <a:spLocks noGrp="1"/>
          </p:cNvSpPr>
          <p:nvPr>
            <p:ph type="title"/>
          </p:nvPr>
        </p:nvSpPr>
        <p:spPr>
          <a:xfrm>
            <a:off x="1600200" y="4648200"/>
            <a:ext cx="7315200" cy="685800"/>
          </a:xfrm>
        </p:spPr>
        <p:txBody>
          <a:bodyPr/>
          <a:lstStyle>
            <a:lvl1pPr algn="l">
              <a:buNone/>
              <a:defRPr sz="2800" b="0">
                <a:solidFill>
                  <a:srgbClr val="FFFFFF"/>
                </a:solidFill>
              </a:defRPr>
            </a:lvl1pPr>
          </a:lstStyle>
          <a:p>
            <a:r>
              <a:rPr lang="en-US" smtClean="0"/>
              <a:t>Click to edit Master title style</a:t>
            </a:r>
            <a:endParaRPr lang="en-US" dirty="0"/>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normAutofit/>
          </a:bodyPr>
          <a:lstStyle>
            <a:lvl1pPr marL="0" indent="0">
              <a:buNone/>
              <a:defRPr sz="3200"/>
            </a:lvl1pPr>
          </a:lstStyle>
          <a:p>
            <a:pPr lvl="0"/>
            <a:r>
              <a:rPr lang="en-US" noProof="0" smtClean="0"/>
              <a:t>Drag picture to placeholder or click icon to add</a:t>
            </a:r>
            <a:endParaRPr lang="en-US" noProof="0" dirty="0"/>
          </a:p>
        </p:txBody>
      </p:sp>
      <p:sp>
        <p:nvSpPr>
          <p:cNvPr id="9" name="Date Placeholder 11"/>
          <p:cNvSpPr>
            <a:spLocks noGrp="1"/>
          </p:cNvSpPr>
          <p:nvPr>
            <p:ph type="dt" sz="half" idx="10"/>
          </p:nvPr>
        </p:nvSpPr>
        <p:spPr>
          <a:xfrm>
            <a:off x="6248400" y="6248400"/>
            <a:ext cx="2667000" cy="365125"/>
          </a:xfrm>
        </p:spPr>
        <p:txBody>
          <a:bodyPr rtlCol="0"/>
          <a:lstStyle>
            <a:lvl1pPr>
              <a:defRPr/>
            </a:lvl1pPr>
          </a:lstStyle>
          <a:p>
            <a:pPr>
              <a:defRPr/>
            </a:pPr>
            <a:endParaRPr lang="en-US"/>
          </a:p>
        </p:txBody>
      </p:sp>
      <p:sp>
        <p:nvSpPr>
          <p:cNvPr id="10" name="Slide Number Placeholder 12"/>
          <p:cNvSpPr>
            <a:spLocks noGrp="1"/>
          </p:cNvSpPr>
          <p:nvPr>
            <p:ph type="sldNum" sz="quarter" idx="11"/>
          </p:nvPr>
        </p:nvSpPr>
        <p:spPr>
          <a:xfrm>
            <a:off x="0" y="4667250"/>
            <a:ext cx="1447800" cy="663575"/>
          </a:xfrm>
        </p:spPr>
        <p:txBody>
          <a:bodyPr/>
          <a:lstStyle>
            <a:lvl1pPr>
              <a:defRPr sz="2800">
                <a:solidFill>
                  <a:srgbClr val="FFFFFF"/>
                </a:solidFill>
              </a:defRPr>
            </a:lvl1pPr>
          </a:lstStyle>
          <a:p>
            <a:pPr>
              <a:defRPr/>
            </a:pPr>
            <a:fld id="{84CEDBCA-17F5-514A-BD0C-8F484A6012E2}" type="slidenum">
              <a:rPr lang="en-US" altLang="en-US"/>
              <a:pPr>
                <a:defRPr/>
              </a:pPr>
              <a:t>‹#›</a:t>
            </a:fld>
            <a:endParaRPr lang="en-US" altLang="en-US"/>
          </a:p>
        </p:txBody>
      </p:sp>
      <p:sp>
        <p:nvSpPr>
          <p:cNvPr id="11" name="Footer Placeholder 13"/>
          <p:cNvSpPr>
            <a:spLocks noGrp="1"/>
          </p:cNvSpPr>
          <p:nvPr>
            <p:ph type="ftr" sz="quarter" idx="12"/>
          </p:nvPr>
        </p:nvSpPr>
        <p:spPr>
          <a:xfrm>
            <a:off x="1600200" y="6248400"/>
            <a:ext cx="4572000" cy="365125"/>
          </a:xfrm>
        </p:spPr>
        <p:txBody>
          <a:bodyPr rtlCol="0"/>
          <a:lstStyle>
            <a:lvl1pPr>
              <a:defRPr/>
            </a:lvl1pPr>
          </a:lstStyle>
          <a:p>
            <a:pPr>
              <a:defRPr/>
            </a:pPr>
            <a:r>
              <a:rPr lang="en-US"/>
              <a:t>Aswath Damodaran</a:t>
            </a:r>
          </a:p>
        </p:txBody>
      </p:sp>
    </p:spTree>
    <p:extLst>
      <p:ext uri="{BB962C8B-B14F-4D97-AF65-F5344CB8AC3E}">
        <p14:creationId xmlns:p14="http://schemas.microsoft.com/office/powerpoint/2010/main" val="14483438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13"/>
          <p:cNvSpPr>
            <a:spLocks noGrp="1"/>
          </p:cNvSpPr>
          <p:nvPr>
            <p:ph type="dt" sz="half" idx="10"/>
          </p:nvPr>
        </p:nvSpPr>
        <p:spPr/>
        <p:txBody>
          <a:bodyPr/>
          <a:lstStyle>
            <a:lvl1pPr>
              <a:defRPr/>
            </a:lvl1pPr>
          </a:lstStyle>
          <a:p>
            <a:pPr>
              <a:defRPr/>
            </a:pPr>
            <a:endParaRPr lang="en-US"/>
          </a:p>
        </p:txBody>
      </p:sp>
      <p:sp>
        <p:nvSpPr>
          <p:cNvPr id="5" name="Footer Placeholder 2"/>
          <p:cNvSpPr>
            <a:spLocks noGrp="1"/>
          </p:cNvSpPr>
          <p:nvPr>
            <p:ph type="ftr" sz="quarter" idx="11"/>
          </p:nvPr>
        </p:nvSpPr>
        <p:spPr/>
        <p:txBody>
          <a:bodyPr/>
          <a:lstStyle>
            <a:lvl1pPr>
              <a:defRPr/>
            </a:lvl1pPr>
          </a:lstStyle>
          <a:p>
            <a:pPr>
              <a:defRPr/>
            </a:pPr>
            <a:r>
              <a:rPr lang="en-US"/>
              <a:t>Aswath Damodaran</a:t>
            </a:r>
          </a:p>
        </p:txBody>
      </p:sp>
      <p:sp>
        <p:nvSpPr>
          <p:cNvPr id="6" name="Slide Number Placeholder 22"/>
          <p:cNvSpPr>
            <a:spLocks noGrp="1"/>
          </p:cNvSpPr>
          <p:nvPr>
            <p:ph type="sldNum" sz="quarter" idx="12"/>
          </p:nvPr>
        </p:nvSpPr>
        <p:spPr/>
        <p:txBody>
          <a:bodyPr/>
          <a:lstStyle>
            <a:lvl1pPr>
              <a:defRPr/>
            </a:lvl1pPr>
          </a:lstStyle>
          <a:p>
            <a:pPr>
              <a:defRPr/>
            </a:pPr>
            <a:fld id="{8B74FC86-E454-D54F-AA31-DC94889CC564}" type="slidenum">
              <a:rPr lang="en-US" altLang="en-US"/>
              <a:pPr>
                <a:defRPr/>
              </a:pPr>
              <a:t>‹#›</a:t>
            </a:fld>
            <a:endParaRPr lang="en-US" altLang="en-US" sz="1400">
              <a:solidFill>
                <a:srgbClr val="FFFFFF"/>
              </a:solidFill>
            </a:endParaRPr>
          </a:p>
        </p:txBody>
      </p:sp>
    </p:spTree>
    <p:extLst>
      <p:ext uri="{BB962C8B-B14F-4D97-AF65-F5344CB8AC3E}">
        <p14:creationId xmlns:p14="http://schemas.microsoft.com/office/powerpoint/2010/main" val="8835472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4" name="Rectangle 3"/>
          <p:cNvSpPr/>
          <p:nvPr/>
        </p:nvSpPr>
        <p:spPr bwMode="white">
          <a:xfrm>
            <a:off x="6096000" y="0"/>
            <a:ext cx="320675"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5" name="Rectangle 4"/>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Rectangle 5"/>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2" name="Vertical Title 1"/>
          <p:cNvSpPr>
            <a:spLocks noGrp="1"/>
          </p:cNvSpPr>
          <p:nvPr>
            <p:ph type="title" orient="vert"/>
          </p:nvPr>
        </p:nvSpPr>
        <p:spPr>
          <a:xfrm>
            <a:off x="6553200" y="609600"/>
            <a:ext cx="2057400" cy="5516563"/>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609600"/>
            <a:ext cx="5562600" cy="551656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3"/>
          <p:cNvSpPr>
            <a:spLocks noGrp="1"/>
          </p:cNvSpPr>
          <p:nvPr>
            <p:ph type="dt" sz="half" idx="10"/>
          </p:nvPr>
        </p:nvSpPr>
        <p:spPr>
          <a:xfrm>
            <a:off x="6553200" y="6248400"/>
            <a:ext cx="2209800" cy="365125"/>
          </a:xfrm>
        </p:spPr>
        <p:txBody>
          <a:bodyPr/>
          <a:lstStyle>
            <a:lvl1pPr>
              <a:defRPr/>
            </a:lvl1pPr>
          </a:lstStyle>
          <a:p>
            <a:pPr>
              <a:defRPr/>
            </a:pPr>
            <a:endParaRPr lang="en-US"/>
          </a:p>
        </p:txBody>
      </p:sp>
      <p:sp>
        <p:nvSpPr>
          <p:cNvPr id="8" name="Footer Placeholder 4"/>
          <p:cNvSpPr>
            <a:spLocks noGrp="1"/>
          </p:cNvSpPr>
          <p:nvPr>
            <p:ph type="ftr" sz="quarter" idx="11"/>
          </p:nvPr>
        </p:nvSpPr>
        <p:spPr>
          <a:xfrm>
            <a:off x="457200" y="6248400"/>
            <a:ext cx="5573713" cy="365125"/>
          </a:xfrm>
        </p:spPr>
        <p:txBody>
          <a:bodyPr/>
          <a:lstStyle>
            <a:lvl1pPr>
              <a:defRPr/>
            </a:lvl1pPr>
          </a:lstStyle>
          <a:p>
            <a:pPr>
              <a:defRPr/>
            </a:pPr>
            <a:r>
              <a:rPr lang="en-US"/>
              <a:t>Aswath Damodaran</a:t>
            </a:r>
          </a:p>
        </p:txBody>
      </p:sp>
      <p:sp>
        <p:nvSpPr>
          <p:cNvPr id="9" name="Slide Number Placeholder 5"/>
          <p:cNvSpPr>
            <a:spLocks noGrp="1"/>
          </p:cNvSpPr>
          <p:nvPr>
            <p:ph type="sldNum" sz="quarter" idx="12"/>
          </p:nvPr>
        </p:nvSpPr>
        <p:spPr>
          <a:xfrm rot="5400000">
            <a:off x="5989638" y="144462"/>
            <a:ext cx="533400" cy="244475"/>
          </a:xfrm>
        </p:spPr>
        <p:txBody>
          <a:bodyPr/>
          <a:lstStyle>
            <a:lvl1pPr>
              <a:defRPr/>
            </a:lvl1pPr>
          </a:lstStyle>
          <a:p>
            <a:pPr>
              <a:defRPr/>
            </a:pPr>
            <a:fld id="{0BD82994-0609-BF4F-8131-366E5043EE2D}" type="slidenum">
              <a:rPr lang="en-US" altLang="en-US"/>
              <a:pPr>
                <a:defRPr/>
              </a:pPr>
              <a:t>‹#›</a:t>
            </a:fld>
            <a:endParaRPr lang="en-US" altLang="en-US" sz="1400">
              <a:solidFill>
                <a:srgbClr val="FFFFFF"/>
              </a:solidFill>
            </a:endParaRPr>
          </a:p>
        </p:txBody>
      </p:sp>
    </p:spTree>
    <p:extLst>
      <p:ext uri="{BB962C8B-B14F-4D97-AF65-F5344CB8AC3E}">
        <p14:creationId xmlns:p14="http://schemas.microsoft.com/office/powerpoint/2010/main" val="58826753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1_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6" name="Date Placeholder 13"/>
          <p:cNvSpPr>
            <a:spLocks noGrp="1"/>
          </p:cNvSpPr>
          <p:nvPr>
            <p:ph type="dt" sz="half" idx="10"/>
          </p:nvPr>
        </p:nvSpPr>
        <p:spPr/>
        <p:txBody>
          <a:bodyPr/>
          <a:lstStyle>
            <a:lvl1pPr>
              <a:defRPr/>
            </a:lvl1pPr>
          </a:lstStyle>
          <a:p>
            <a:pPr>
              <a:defRPr/>
            </a:pPr>
            <a:endParaRPr lang="en-US"/>
          </a:p>
        </p:txBody>
      </p:sp>
      <p:sp>
        <p:nvSpPr>
          <p:cNvPr id="7" name="Footer Placeholder 2"/>
          <p:cNvSpPr>
            <a:spLocks noGrp="1"/>
          </p:cNvSpPr>
          <p:nvPr>
            <p:ph type="ftr" sz="quarter" idx="11"/>
          </p:nvPr>
        </p:nvSpPr>
        <p:spPr/>
        <p:txBody>
          <a:bodyPr/>
          <a:lstStyle>
            <a:lvl1pPr>
              <a:defRPr/>
            </a:lvl1pPr>
          </a:lstStyle>
          <a:p>
            <a:pPr>
              <a:defRPr/>
            </a:pPr>
            <a:r>
              <a:rPr lang="en-US"/>
              <a:t>Aswath Damodaran</a:t>
            </a:r>
            <a:endParaRPr lang="en-US" dirty="0"/>
          </a:p>
        </p:txBody>
      </p:sp>
      <p:sp>
        <p:nvSpPr>
          <p:cNvPr id="8" name="Slide Number Placeholder 22"/>
          <p:cNvSpPr>
            <a:spLocks noGrp="1"/>
          </p:cNvSpPr>
          <p:nvPr>
            <p:ph type="sldNum" sz="quarter" idx="12"/>
          </p:nvPr>
        </p:nvSpPr>
        <p:spPr/>
        <p:txBody>
          <a:bodyPr/>
          <a:lstStyle>
            <a:lvl1pPr>
              <a:defRPr sz="1400">
                <a:solidFill>
                  <a:srgbClr val="FFFFFF"/>
                </a:solidFill>
              </a:defRPr>
            </a:lvl1pPr>
          </a:lstStyle>
          <a:p>
            <a:pPr>
              <a:defRPr/>
            </a:pPr>
            <a:fld id="{D15A3315-1D07-EC4F-BB84-FC693ABD4839}" type="slidenum">
              <a:rPr lang="en-US" altLang="en-US"/>
              <a:pPr>
                <a:defRPr/>
              </a:pPr>
              <a:t>‹#›</a:t>
            </a:fld>
            <a:endParaRPr lang="en-US" altLang="en-US"/>
          </a:p>
        </p:txBody>
      </p:sp>
    </p:spTree>
    <p:extLst>
      <p:ext uri="{BB962C8B-B14F-4D97-AF65-F5344CB8AC3E}">
        <p14:creationId xmlns:p14="http://schemas.microsoft.com/office/powerpoint/2010/main" val="214528402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TxTwoObj">
  <p:cSld name="2_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68565869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chart">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762000" y="228600"/>
            <a:ext cx="7696200" cy="1143000"/>
          </a:xfrm>
        </p:spPr>
        <p:txBody>
          <a:bodyPr/>
          <a:lstStyle/>
          <a:p>
            <a:r>
              <a:rPr lang="en-US" smtClean="0"/>
              <a:t>Click to edit Master title style</a:t>
            </a:r>
            <a:endParaRPr lang="en-US"/>
          </a:p>
        </p:txBody>
      </p:sp>
      <p:sp>
        <p:nvSpPr>
          <p:cNvPr id="3" name="Chart Placeholder 2"/>
          <p:cNvSpPr>
            <a:spLocks noGrp="1"/>
          </p:cNvSpPr>
          <p:nvPr>
            <p:ph type="chart" idx="1"/>
          </p:nvPr>
        </p:nvSpPr>
        <p:spPr>
          <a:xfrm>
            <a:off x="1143000" y="1828800"/>
            <a:ext cx="7753350" cy="4191000"/>
          </a:xfrm>
        </p:spPr>
        <p:txBody>
          <a:bodyPr>
            <a:normAutofit/>
          </a:bodyPr>
          <a:lstStyle/>
          <a:p>
            <a:pPr lvl="0"/>
            <a:endParaRPr lang="en-US" noProof="0" smtClean="0"/>
          </a:p>
        </p:txBody>
      </p:sp>
    </p:spTree>
    <p:extLst>
      <p:ext uri="{BB962C8B-B14F-4D97-AF65-F5344CB8AC3E}">
        <p14:creationId xmlns:p14="http://schemas.microsoft.com/office/powerpoint/2010/main" val="1261365220"/>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1026" name="Title Placeholder 21"/>
          <p:cNvSpPr>
            <a:spLocks noGrp="1"/>
          </p:cNvSpPr>
          <p:nvPr>
            <p:ph type="title"/>
          </p:nvPr>
        </p:nvSpPr>
        <p:spPr bwMode="auto">
          <a:xfrm>
            <a:off x="609600" y="228600"/>
            <a:ext cx="81534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12"/>
          <p:cNvSpPr>
            <a:spLocks noGrp="1"/>
          </p:cNvSpPr>
          <p:nvPr>
            <p:ph type="body" idx="1"/>
          </p:nvPr>
        </p:nvSpPr>
        <p:spPr bwMode="auto">
          <a:xfrm>
            <a:off x="612775" y="1600200"/>
            <a:ext cx="81534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4" name="Date Placeholder 13"/>
          <p:cNvSpPr>
            <a:spLocks noGrp="1"/>
          </p:cNvSpPr>
          <p:nvPr>
            <p:ph type="dt" sz="half" idx="2"/>
          </p:nvPr>
        </p:nvSpPr>
        <p:spPr>
          <a:xfrm>
            <a:off x="6096000" y="6248400"/>
            <a:ext cx="2667000" cy="365125"/>
          </a:xfrm>
          <a:prstGeom prst="rect">
            <a:avLst/>
          </a:prstGeom>
        </p:spPr>
        <p:txBody>
          <a:bodyPr vert="horz" anchor="ctr" anchorCtr="0"/>
          <a:lstStyle>
            <a:lvl1pPr algn="r">
              <a:defRPr sz="1400">
                <a:solidFill>
                  <a:schemeClr val="tx2"/>
                </a:solidFill>
                <a:ea typeface="ＭＳ Ｐゴシック" charset="0"/>
                <a:cs typeface="ＭＳ Ｐゴシック" charset="0"/>
              </a:defRPr>
            </a:lvl1pPr>
          </a:lstStyle>
          <a:p>
            <a:pPr>
              <a:defRPr/>
            </a:pPr>
            <a:endParaRPr lang="en-US"/>
          </a:p>
        </p:txBody>
      </p:sp>
      <p:sp>
        <p:nvSpPr>
          <p:cNvPr id="3" name="Footer Placeholder 2"/>
          <p:cNvSpPr>
            <a:spLocks noGrp="1"/>
          </p:cNvSpPr>
          <p:nvPr>
            <p:ph type="ftr" sz="quarter" idx="3"/>
          </p:nvPr>
        </p:nvSpPr>
        <p:spPr>
          <a:xfrm>
            <a:off x="609600" y="6248400"/>
            <a:ext cx="5421313" cy="365125"/>
          </a:xfrm>
          <a:prstGeom prst="rect">
            <a:avLst/>
          </a:prstGeom>
        </p:spPr>
        <p:txBody>
          <a:bodyPr vert="horz" anchor="ctr"/>
          <a:lstStyle>
            <a:lvl1pPr algn="l">
              <a:defRPr sz="1400">
                <a:solidFill>
                  <a:schemeClr val="tx2"/>
                </a:solidFill>
                <a:ea typeface="ＭＳ Ｐゴシック" charset="0"/>
                <a:cs typeface="ＭＳ Ｐゴシック" charset="0"/>
              </a:defRPr>
            </a:lvl1pPr>
          </a:lstStyle>
          <a:p>
            <a:pPr>
              <a:defRPr/>
            </a:pPr>
            <a:r>
              <a:rPr lang="en-US"/>
              <a:t>Aswath Damodaran</a:t>
            </a:r>
          </a:p>
        </p:txBody>
      </p:sp>
      <p:sp>
        <p:nvSpPr>
          <p:cNvPr id="7" name="Rectangle 6"/>
          <p:cNvSpPr/>
          <p:nvPr/>
        </p:nvSpPr>
        <p:spPr bwMode="white">
          <a:xfrm>
            <a:off x="0" y="1235075"/>
            <a:ext cx="9144000" cy="31908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p:cNvSpPr/>
          <p:nvPr/>
        </p:nvSpPr>
        <p:spPr>
          <a:xfrm>
            <a:off x="0" y="1279525"/>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schemeClr val="tx1"/>
              </a:solidFill>
            </a:endParaRPr>
          </a:p>
        </p:txBody>
      </p:sp>
      <p:sp>
        <p:nvSpPr>
          <p:cNvPr id="9" name="Rectangle 8"/>
          <p:cNvSpPr/>
          <p:nvPr/>
        </p:nvSpPr>
        <p:spPr>
          <a:xfrm>
            <a:off x="590550" y="1279525"/>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23" name="Slide Number Placeholder 22"/>
          <p:cNvSpPr>
            <a:spLocks noGrp="1"/>
          </p:cNvSpPr>
          <p:nvPr>
            <p:ph type="sldNum" sz="quarter" idx="4"/>
          </p:nvPr>
        </p:nvSpPr>
        <p:spPr>
          <a:xfrm>
            <a:off x="0" y="1271588"/>
            <a:ext cx="533400" cy="244475"/>
          </a:xfrm>
          <a:prstGeom prst="rect">
            <a:avLst/>
          </a:prstGeom>
        </p:spPr>
        <p:txBody>
          <a:bodyPr vert="horz" wrap="square" lIns="91440" tIns="45720" rIns="91440" bIns="45720" numCol="1" anchor="ctr" anchorCtr="0" compatLnSpc="1">
            <a:prstTxWarp prst="textNoShape">
              <a:avLst/>
            </a:prstTxWarp>
            <a:normAutofit/>
          </a:bodyPr>
          <a:lstStyle>
            <a:lvl1pPr algn="ctr">
              <a:defRPr sz="1200" b="1">
                <a:solidFill>
                  <a:schemeClr val="tx2"/>
                </a:solidFill>
                <a:cs typeface="+mn-cs"/>
              </a:defRPr>
            </a:lvl1pPr>
          </a:lstStyle>
          <a:p>
            <a:pPr>
              <a:defRPr/>
            </a:pPr>
            <a:fld id="{AA77F120-24CB-BA46-AD6A-F8EC3018F3B1}" type="slidenum">
              <a:rPr lang="en-US" altLang="en-US"/>
              <a:pPr>
                <a:defRPr/>
              </a:pPr>
              <a:t>‹#›</a:t>
            </a:fld>
            <a:endParaRPr lang="en-US" altLang="en-US" sz="1400">
              <a:solidFill>
                <a:srgbClr val="FFFFFF"/>
              </a:solidFill>
            </a:endParaRPr>
          </a:p>
        </p:txBody>
      </p:sp>
    </p:spTree>
  </p:cSld>
  <p:clrMap bg1="lt1" tx1="dk1" bg2="lt2" tx2="dk2" accent1="accent1" accent2="accent2" accent3="accent3" accent4="accent4" accent5="accent5" accent6="accent6" hlink="hlink" folHlink="folHlink"/>
  <p:sldLayoutIdLst>
    <p:sldLayoutId id="2147484315" r:id="rId1"/>
    <p:sldLayoutId id="2147484316" r:id="rId2"/>
    <p:sldLayoutId id="2147484317" r:id="rId3"/>
    <p:sldLayoutId id="2147484318" r:id="rId4"/>
    <p:sldLayoutId id="2147484313" r:id="rId5"/>
    <p:sldLayoutId id="2147484319" r:id="rId6"/>
    <p:sldLayoutId id="2147484320" r:id="rId7"/>
    <p:sldLayoutId id="2147484321" r:id="rId8"/>
    <p:sldLayoutId id="2147484322" r:id="rId9"/>
    <p:sldLayoutId id="2147484314" r:id="rId10"/>
    <p:sldLayoutId id="2147484323" r:id="rId11"/>
    <p:sldLayoutId id="2147484324" r:id="rId12"/>
    <p:sldLayoutId id="2147484325" r:id="rId13"/>
    <p:sldLayoutId id="2147484326" r:id="rId14"/>
  </p:sldLayoutIdLst>
  <p:hf hdr="0" dt="0"/>
  <p:txStyles>
    <p:titleStyle>
      <a:lvl1pPr algn="l" rtl="0" eaLnBrk="0" fontAlgn="base" hangingPunct="0">
        <a:spcBef>
          <a:spcPct val="0"/>
        </a:spcBef>
        <a:spcAft>
          <a:spcPct val="0"/>
        </a:spcAft>
        <a:defRPr sz="3600" kern="12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2pPr>
      <a:lvl3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3pPr>
      <a:lvl4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4pPr>
      <a:lvl5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5pPr>
      <a:lvl6pPr marL="457200" algn="l" rtl="0" fontAlgn="base">
        <a:spcBef>
          <a:spcPct val="0"/>
        </a:spcBef>
        <a:spcAft>
          <a:spcPct val="0"/>
        </a:spcAft>
        <a:defRPr sz="3600">
          <a:solidFill>
            <a:schemeClr val="tx2"/>
          </a:solidFill>
          <a:latin typeface="Calibri" charset="0"/>
          <a:ea typeface="ＭＳ Ｐゴシック" charset="0"/>
          <a:cs typeface="ＭＳ Ｐゴシック" charset="0"/>
        </a:defRPr>
      </a:lvl6pPr>
      <a:lvl7pPr marL="914400" algn="l" rtl="0" fontAlgn="base">
        <a:spcBef>
          <a:spcPct val="0"/>
        </a:spcBef>
        <a:spcAft>
          <a:spcPct val="0"/>
        </a:spcAft>
        <a:defRPr sz="3600">
          <a:solidFill>
            <a:schemeClr val="tx2"/>
          </a:solidFill>
          <a:latin typeface="Calibri" charset="0"/>
          <a:ea typeface="ＭＳ Ｐゴシック" charset="0"/>
          <a:cs typeface="ＭＳ Ｐゴシック" charset="0"/>
        </a:defRPr>
      </a:lvl7pPr>
      <a:lvl8pPr marL="1371600" algn="l" rtl="0" fontAlgn="base">
        <a:spcBef>
          <a:spcPct val="0"/>
        </a:spcBef>
        <a:spcAft>
          <a:spcPct val="0"/>
        </a:spcAft>
        <a:defRPr sz="3600">
          <a:solidFill>
            <a:schemeClr val="tx2"/>
          </a:solidFill>
          <a:latin typeface="Calibri" charset="0"/>
          <a:ea typeface="ＭＳ Ｐゴシック" charset="0"/>
          <a:cs typeface="ＭＳ Ｐゴシック" charset="0"/>
        </a:defRPr>
      </a:lvl8pPr>
      <a:lvl9pPr marL="1828800" algn="l" rtl="0" fontAlgn="base">
        <a:spcBef>
          <a:spcPct val="0"/>
        </a:spcBef>
        <a:spcAft>
          <a:spcPct val="0"/>
        </a:spcAft>
        <a:defRPr sz="3600">
          <a:solidFill>
            <a:schemeClr val="tx2"/>
          </a:solidFill>
          <a:latin typeface="Calibri" charset="0"/>
          <a:ea typeface="ＭＳ Ｐゴシック" charset="0"/>
          <a:cs typeface="ＭＳ Ｐゴシック" charset="0"/>
        </a:defRPr>
      </a:lvl9pPr>
    </p:titleStyle>
    <p:bodyStyle>
      <a:lvl1pPr marL="319088" indent="-319088" algn="l" rtl="0" eaLnBrk="0" fontAlgn="base" hangingPunct="0">
        <a:spcBef>
          <a:spcPts val="700"/>
        </a:spcBef>
        <a:spcAft>
          <a:spcPct val="0"/>
        </a:spcAft>
        <a:buClr>
          <a:schemeClr val="accent2"/>
        </a:buClr>
        <a:buSzPct val="60000"/>
        <a:buFont typeface="Wingdings" charset="2"/>
        <a:buChar char=""/>
        <a:defRPr sz="2800" kern="1200">
          <a:solidFill>
            <a:schemeClr val="tx1"/>
          </a:solidFill>
          <a:latin typeface="+mn-lt"/>
          <a:ea typeface="ＭＳ Ｐゴシック" charset="0"/>
          <a:cs typeface="ＭＳ Ｐゴシック" charset="0"/>
        </a:defRPr>
      </a:lvl1pPr>
      <a:lvl2pPr marL="639763" indent="-273050" algn="l" rtl="0" eaLnBrk="0" fontAlgn="base" hangingPunct="0">
        <a:spcBef>
          <a:spcPts val="550"/>
        </a:spcBef>
        <a:spcAft>
          <a:spcPct val="0"/>
        </a:spcAft>
        <a:buClr>
          <a:schemeClr val="accent1"/>
        </a:buClr>
        <a:buSzPct val="70000"/>
        <a:buFont typeface="Wingdings 2" charset="2"/>
        <a:buChar char=""/>
        <a:defRPr sz="2400" kern="1200">
          <a:solidFill>
            <a:schemeClr val="tx1"/>
          </a:solidFill>
          <a:latin typeface="+mn-lt"/>
          <a:ea typeface="ＭＳ Ｐゴシック" charset="0"/>
          <a:cs typeface="ＭＳ Ｐゴシック" charset="-128"/>
        </a:defRPr>
      </a:lvl2pPr>
      <a:lvl3pPr marL="914400" indent="-228600" algn="l" rtl="0" eaLnBrk="0" fontAlgn="base" hangingPunct="0">
        <a:spcBef>
          <a:spcPts val="500"/>
        </a:spcBef>
        <a:spcAft>
          <a:spcPct val="0"/>
        </a:spcAft>
        <a:buClr>
          <a:schemeClr val="accent2"/>
        </a:buClr>
        <a:buSzPct val="75000"/>
        <a:buFont typeface="Wingdings" charset="2"/>
        <a:buChar char=""/>
        <a:defRPr sz="2400" kern="1200">
          <a:solidFill>
            <a:schemeClr val="tx1"/>
          </a:solidFill>
          <a:latin typeface="+mn-lt"/>
          <a:ea typeface="ＭＳ Ｐゴシック" charset="0"/>
          <a:cs typeface="ＭＳ Ｐゴシック" charset="-128"/>
        </a:defRPr>
      </a:lvl3pPr>
      <a:lvl4pPr marL="1371600" indent="-228600" algn="l" rtl="0" eaLnBrk="0" fontAlgn="base" hangingPunct="0">
        <a:spcBef>
          <a:spcPts val="400"/>
        </a:spcBef>
        <a:spcAft>
          <a:spcPct val="0"/>
        </a:spcAft>
        <a:buClr>
          <a:srgbClr val="A04DA3"/>
        </a:buClr>
        <a:buSzPct val="75000"/>
        <a:buFont typeface="Wingdings" charset="2"/>
        <a:buChar char=""/>
        <a:defRPr sz="2000" kern="1200">
          <a:solidFill>
            <a:schemeClr val="tx1"/>
          </a:solidFill>
          <a:latin typeface="+mn-lt"/>
          <a:ea typeface="ＭＳ Ｐゴシック" charset="0"/>
          <a:cs typeface="ＭＳ Ｐゴシック" charset="-128"/>
        </a:defRPr>
      </a:lvl4pPr>
      <a:lvl5pPr marL="1828800" indent="-228600" algn="l" rtl="0" eaLnBrk="0" fontAlgn="base" hangingPunct="0">
        <a:spcBef>
          <a:spcPts val="400"/>
        </a:spcBef>
        <a:spcAft>
          <a:spcPct val="0"/>
        </a:spcAft>
        <a:buClr>
          <a:srgbClr val="C4652D"/>
        </a:buClr>
        <a:buSzPct val="65000"/>
        <a:buFont typeface="Wingdings" charset="2"/>
        <a:buChar char=""/>
        <a:defRPr sz="2000" kern="1200">
          <a:solidFill>
            <a:schemeClr val="tx1"/>
          </a:solidFill>
          <a:latin typeface="+mn-lt"/>
          <a:ea typeface="ＭＳ Ｐゴシック" charset="0"/>
          <a:cs typeface="ＭＳ Ｐゴシック" charset="-128"/>
        </a:defRPr>
      </a:lvl5pPr>
      <a:lvl6pPr marL="2103120" indent="-228600" algn="l" rtl="0" eaLnBrk="1" latinLnBrk="0" hangingPunct="1">
        <a:spcBef>
          <a:spcPct val="20000"/>
        </a:spcBef>
        <a:buClr>
          <a:schemeClr val="accent1"/>
        </a:buClr>
        <a:buFont typeface="Wingdings"/>
        <a:buChar char="§"/>
        <a:defRPr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sz="1800" kern="1200" baseline="0">
          <a:solidFill>
            <a:schemeClr val="tx1"/>
          </a:solidFill>
          <a:latin typeface="+mn-lt"/>
          <a:ea typeface="+mn-ea"/>
          <a:cs typeface="+mn-cs"/>
        </a:defRPr>
      </a:lvl9pPr>
    </p:bodyStyle>
    <p:otherStyle>
      <a:lvl1pPr marL="0" algn="l" rtl="0" eaLnBrk="1" hangingPunct="1">
        <a:defRPr kern="1200">
          <a:solidFill>
            <a:schemeClr val="tx1"/>
          </a:solidFill>
          <a:latin typeface="+mn-lt"/>
          <a:ea typeface="+mn-ea"/>
          <a:cs typeface="+mn-cs"/>
        </a:defRPr>
      </a:lvl1pPr>
      <a:lvl2pPr marL="457200" algn="l" rtl="0" eaLnBrk="1" hangingPunct="1">
        <a:defRPr kern="1200">
          <a:solidFill>
            <a:schemeClr val="tx1"/>
          </a:solidFill>
          <a:latin typeface="+mn-lt"/>
          <a:ea typeface="+mn-ea"/>
          <a:cs typeface="+mn-cs"/>
        </a:defRPr>
      </a:lvl2pPr>
      <a:lvl3pPr marL="914400" algn="l" rtl="0" eaLnBrk="1" hangingPunct="1">
        <a:defRPr kern="1200">
          <a:solidFill>
            <a:schemeClr val="tx1"/>
          </a:solidFill>
          <a:latin typeface="+mn-lt"/>
          <a:ea typeface="+mn-ea"/>
          <a:cs typeface="+mn-cs"/>
        </a:defRPr>
      </a:lvl3pPr>
      <a:lvl4pPr marL="1371600" algn="l" rtl="0" eaLnBrk="1" hangingPunct="1">
        <a:defRPr kern="1200">
          <a:solidFill>
            <a:schemeClr val="tx1"/>
          </a:solidFill>
          <a:latin typeface="+mn-lt"/>
          <a:ea typeface="+mn-ea"/>
          <a:cs typeface="+mn-cs"/>
        </a:defRPr>
      </a:lvl4pPr>
      <a:lvl5pPr marL="1828800" algn="l" rtl="0" eaLnBrk="1" hangingPunct="1">
        <a:defRPr kern="1200">
          <a:solidFill>
            <a:schemeClr val="tx1"/>
          </a:solidFill>
          <a:latin typeface="+mn-lt"/>
          <a:ea typeface="+mn-ea"/>
          <a:cs typeface="+mn-cs"/>
        </a:defRPr>
      </a:lvl5pPr>
      <a:lvl6pPr marL="2286000" algn="l" rtl="0" eaLnBrk="1" hangingPunct="1">
        <a:defRPr kern="1200">
          <a:solidFill>
            <a:schemeClr val="tx1"/>
          </a:solidFill>
          <a:latin typeface="+mn-lt"/>
          <a:ea typeface="+mn-ea"/>
          <a:cs typeface="+mn-cs"/>
        </a:defRPr>
      </a:lvl6pPr>
      <a:lvl7pPr marL="2743200" algn="l" rtl="0" eaLnBrk="1" hangingPunct="1">
        <a:defRPr kern="1200">
          <a:solidFill>
            <a:schemeClr val="tx1"/>
          </a:solidFill>
          <a:latin typeface="+mn-lt"/>
          <a:ea typeface="+mn-ea"/>
          <a:cs typeface="+mn-cs"/>
        </a:defRPr>
      </a:lvl7pPr>
      <a:lvl8pPr marL="3200400" algn="l" rtl="0" eaLnBrk="1" hangingPunct="1">
        <a:defRPr kern="1200">
          <a:solidFill>
            <a:schemeClr val="tx1"/>
          </a:solidFill>
          <a:latin typeface="+mn-lt"/>
          <a:ea typeface="+mn-ea"/>
          <a:cs typeface="+mn-cs"/>
        </a:defRPr>
      </a:lvl8pPr>
      <a:lvl9pPr marL="3657600" algn="l" rtl="0" eaLnBrk="1" hangingPunct="1">
        <a:defRPr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3.xml"/><Relationship Id="rId4" Type="http://schemas.openxmlformats.org/officeDocument/2006/relationships/oleObject" Target="file:////AppldCF3ed/New%20Chapters/Chap7.doc!OLE_LINK4" TargetMode="External"/><Relationship Id="rId5" Type="http://schemas.openxmlformats.org/officeDocument/2006/relationships/image" Target="../media/image6.png"/><Relationship Id="rId1" Type="http://schemas.openxmlformats.org/officeDocument/2006/relationships/vmlDrawing" Target="../drawings/vmlDrawing1.vml"/><Relationship Id="rId2"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4.xml"/><Relationship Id="rId4" Type="http://schemas.openxmlformats.org/officeDocument/2006/relationships/oleObject" Target="file:////All%20My%20Stuff/AppldCF3ed/New%20Chapters/Chap7.doc!OLE_LINK7" TargetMode="External"/><Relationship Id="rId5" Type="http://schemas.openxmlformats.org/officeDocument/2006/relationships/image" Target="../media/image7.png"/><Relationship Id="rId1" Type="http://schemas.openxmlformats.org/officeDocument/2006/relationships/vmlDrawing" Target="../drawings/vmlDrawing2.vml"/><Relationship Id="rId2"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5.xml"/><Relationship Id="rId4" Type="http://schemas.openxmlformats.org/officeDocument/2006/relationships/oleObject" Target="file:////AppldCF3ed/New%20Chapters/Chap7.doc&#30821;&#26217;&#12591;&#12334;:%05&#26164;&#33184;&#24032;&#33184;%01!OLE_LINK8" TargetMode="External"/><Relationship Id="rId5" Type="http://schemas.openxmlformats.org/officeDocument/2006/relationships/image" Target="../media/image8.png"/><Relationship Id="rId1" Type="http://schemas.openxmlformats.org/officeDocument/2006/relationships/vmlDrawing" Target="../drawings/vmlDrawing3.vml"/><Relationship Id="rId2"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6.xml"/><Relationship Id="rId4" Type="http://schemas.openxmlformats.org/officeDocument/2006/relationships/oleObject" Target="../embeddings/oleObject1.bin"/><Relationship Id="rId5" Type="http://schemas.openxmlformats.org/officeDocument/2006/relationships/package" Target="../embeddings/Microsoft_Word_Document1.docx"/><Relationship Id="rId6" Type="http://schemas.openxmlformats.org/officeDocument/2006/relationships/image" Target="../media/image9.png"/><Relationship Id="rId1" Type="http://schemas.openxmlformats.org/officeDocument/2006/relationships/vmlDrawing" Target="../drawings/vmlDrawing4.vml"/><Relationship Id="rId2"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 Id="rId3" Type="http://schemas.openxmlformats.org/officeDocument/2006/relationships/image" Target="../media/image10.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4.xml"/><Relationship Id="rId4" Type="http://schemas.openxmlformats.org/officeDocument/2006/relationships/oleObject" Target="../embeddings/oleObject2.bin"/><Relationship Id="rId5" Type="http://schemas.openxmlformats.org/officeDocument/2006/relationships/image" Target="../media/image11.emf"/><Relationship Id="rId1" Type="http://schemas.openxmlformats.org/officeDocument/2006/relationships/vmlDrawing" Target="../drawings/vmlDrawing5.vml"/><Relationship Id="rId2"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6.xml"/><Relationship Id="rId4" Type="http://schemas.openxmlformats.org/officeDocument/2006/relationships/oleObject" Target="../embeddings/oleObject3.bin"/><Relationship Id="rId5" Type="http://schemas.openxmlformats.org/officeDocument/2006/relationships/image" Target="../media/image11.emf"/><Relationship Id="rId1" Type="http://schemas.openxmlformats.org/officeDocument/2006/relationships/vmlDrawing" Target="../drawings/vmlDrawing6.vml"/><Relationship Id="rId2"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8.xml"/><Relationship Id="rId4" Type="http://schemas.openxmlformats.org/officeDocument/2006/relationships/oleObject" Target="../embeddings/oleObject4.bin"/><Relationship Id="rId5" Type="http://schemas.openxmlformats.org/officeDocument/2006/relationships/image" Target="../media/image11.emf"/><Relationship Id="rId1" Type="http://schemas.openxmlformats.org/officeDocument/2006/relationships/vmlDrawing" Target="../drawings/vmlDrawing7.vml"/><Relationship Id="rId2"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0.xml"/><Relationship Id="rId4" Type="http://schemas.openxmlformats.org/officeDocument/2006/relationships/oleObject" Target="../embeddings/oleObject5.bin"/><Relationship Id="rId5" Type="http://schemas.openxmlformats.org/officeDocument/2006/relationships/image" Target="../media/image11.emf"/><Relationship Id="rId1" Type="http://schemas.openxmlformats.org/officeDocument/2006/relationships/vmlDrawing" Target="../drawings/vmlDrawing8.vml"/><Relationship Id="rId2"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image" Target="../media/image12.png"/></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4.xml"/><Relationship Id="rId4" Type="http://schemas.openxmlformats.org/officeDocument/2006/relationships/oleObject" Target="../embeddings/oleObject6.bin"/><Relationship Id="rId5" Type="http://schemas.openxmlformats.org/officeDocument/2006/relationships/package" Target="../embeddings/Microsoft_Word_Document2.docx"/><Relationship Id="rId6" Type="http://schemas.openxmlformats.org/officeDocument/2006/relationships/image" Target="../media/image13.emf"/><Relationship Id="rId1" Type="http://schemas.openxmlformats.org/officeDocument/2006/relationships/vmlDrawing" Target="../drawings/vmlDrawing9.vml"/><Relationship Id="rId2"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 Id="rId3" Type="http://schemas.openxmlformats.org/officeDocument/2006/relationships/image" Target="../media/image14.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 Id="rId3" Type="http://schemas.openxmlformats.org/officeDocument/2006/relationships/chart" Target="../charts/chart1.xml"/></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31.xml"/><Relationship Id="rId4" Type="http://schemas.openxmlformats.org/officeDocument/2006/relationships/oleObject" Target="../embeddings/oleObject7.bin"/><Relationship Id="rId5" Type="http://schemas.openxmlformats.org/officeDocument/2006/relationships/image" Target="../media/image11.emf"/><Relationship Id="rId1" Type="http://schemas.openxmlformats.org/officeDocument/2006/relationships/vmlDrawing" Target="../drawings/vmlDrawing10.vml"/><Relationship Id="rId2"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 Id="rId3" Type="http://schemas.openxmlformats.org/officeDocument/2006/relationships/image" Target="../media/image15.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 Id="rId3" Type="http://schemas.openxmlformats.org/officeDocument/2006/relationships/image" Target="../media/image16.tiff"/></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37.xml"/><Relationship Id="rId4" Type="http://schemas.openxmlformats.org/officeDocument/2006/relationships/oleObject" Target="../embeddings/oleObject8.bin"/><Relationship Id="rId5" Type="http://schemas.openxmlformats.org/officeDocument/2006/relationships/image" Target="../media/image11.emf"/><Relationship Id="rId1" Type="http://schemas.openxmlformats.org/officeDocument/2006/relationships/vmlDrawing" Target="../drawings/vmlDrawing11.vml"/><Relationship Id="rId2"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17.png"/><Relationship Id="rId4" Type="http://schemas.openxmlformats.org/officeDocument/2006/relationships/image" Target="../media/image18.png"/><Relationship Id="rId1" Type="http://schemas.openxmlformats.org/officeDocument/2006/relationships/slideLayout" Target="../slideLayouts/slideLayout2.xml"/><Relationship Id="rId2" Type="http://schemas.openxmlformats.org/officeDocument/2006/relationships/notesSlide" Target="../notesSlides/notesSlide38.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9.xml"/><Relationship Id="rId3" Type="http://schemas.openxmlformats.org/officeDocument/2006/relationships/image" Target="../media/image19.png"/></Relationships>
</file>

<file path=ppt/slides/_rels/slide41.xml.rels><?xml version="1.0" encoding="UTF-8" standalone="yes"?>
<Relationships xmlns="http://schemas.openxmlformats.org/package/2006/relationships"><Relationship Id="rId3" Type="http://schemas.openxmlformats.org/officeDocument/2006/relationships/notesSlide" Target="../notesSlides/notesSlide40.xml"/><Relationship Id="rId4" Type="http://schemas.openxmlformats.org/officeDocument/2006/relationships/oleObject" Target="../embeddings/oleObject9.bin"/><Relationship Id="rId5" Type="http://schemas.openxmlformats.org/officeDocument/2006/relationships/package" Target="../embeddings/Microsoft_Word_Document3.docx"/><Relationship Id="rId6" Type="http://schemas.openxmlformats.org/officeDocument/2006/relationships/image" Target="../media/image20.png"/><Relationship Id="rId1" Type="http://schemas.openxmlformats.org/officeDocument/2006/relationships/vmlDrawing" Target="../drawings/vmlDrawing12.vml"/><Relationship Id="rId2"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3.xml"/><Relationship Id="rId3" Type="http://schemas.openxmlformats.org/officeDocument/2006/relationships/image" Target="../media/image21.png"/></Relationships>
</file>

<file path=ppt/slides/_rels/slide45.xml.rels><?xml version="1.0" encoding="UTF-8" standalone="yes"?>
<Relationships xmlns="http://schemas.openxmlformats.org/package/2006/relationships"><Relationship Id="rId3" Type="http://schemas.openxmlformats.org/officeDocument/2006/relationships/notesSlide" Target="../notesSlides/notesSlide44.xml"/><Relationship Id="rId4" Type="http://schemas.openxmlformats.org/officeDocument/2006/relationships/oleObject" Target="../embeddings/oleObject10.bin"/><Relationship Id="rId5" Type="http://schemas.openxmlformats.org/officeDocument/2006/relationships/package" Target="../embeddings/Microsoft_Word_Document4.docx"/><Relationship Id="rId6" Type="http://schemas.openxmlformats.org/officeDocument/2006/relationships/image" Target="../media/image22.png"/><Relationship Id="rId1" Type="http://schemas.openxmlformats.org/officeDocument/2006/relationships/vmlDrawing" Target="../drawings/vmlDrawing13.vml"/><Relationship Id="rId2"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5.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6.xml"/></Relationships>
</file>

<file path=ppt/slides/_rels/slide48.xml.rels><?xml version="1.0" encoding="UTF-8" standalone="yes"?>
<Relationships xmlns="http://schemas.openxmlformats.org/package/2006/relationships"><Relationship Id="rId3" Type="http://schemas.openxmlformats.org/officeDocument/2006/relationships/notesSlide" Target="../notesSlides/notesSlide47.xml"/><Relationship Id="rId4" Type="http://schemas.openxmlformats.org/officeDocument/2006/relationships/oleObject" Target="../embeddings/oleObject11.bin"/><Relationship Id="rId5" Type="http://schemas.openxmlformats.org/officeDocument/2006/relationships/package" Target="../embeddings/Microsoft_Word_Document5.docx"/><Relationship Id="rId6" Type="http://schemas.openxmlformats.org/officeDocument/2006/relationships/image" Target="../media/image23.emf"/><Relationship Id="rId1" Type="http://schemas.openxmlformats.org/officeDocument/2006/relationships/vmlDrawing" Target="../drawings/vmlDrawing14.vml"/><Relationship Id="rId2"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notesSlide" Target="../notesSlides/notesSlide48.xml"/><Relationship Id="rId4" Type="http://schemas.openxmlformats.org/officeDocument/2006/relationships/oleObject" Target="../embeddings/oleObject12.bin"/><Relationship Id="rId5" Type="http://schemas.openxmlformats.org/officeDocument/2006/relationships/package" Target="../embeddings/Microsoft_Word_Document6.docx"/><Relationship Id="rId6" Type="http://schemas.openxmlformats.org/officeDocument/2006/relationships/image" Target="../media/image25.png"/><Relationship Id="rId1" Type="http://schemas.openxmlformats.org/officeDocument/2006/relationships/vmlDrawing" Target="../drawings/vmlDrawing15.vml"/><Relationship Id="rId2"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9.xml"/></Relationships>
</file>

<file path=ppt/slides/_rels/slide51.xml.rels><?xml version="1.0" encoding="UTF-8" standalone="yes"?>
<Relationships xmlns="http://schemas.openxmlformats.org/package/2006/relationships"><Relationship Id="rId3" Type="http://schemas.openxmlformats.org/officeDocument/2006/relationships/notesSlide" Target="../notesSlides/notesSlide50.xml"/><Relationship Id="rId4" Type="http://schemas.openxmlformats.org/officeDocument/2006/relationships/oleObject" Target="../embeddings/oleObject13.bin"/><Relationship Id="rId5" Type="http://schemas.openxmlformats.org/officeDocument/2006/relationships/package" Target="../embeddings/Microsoft_Word_Document7.docx"/><Relationship Id="rId6" Type="http://schemas.openxmlformats.org/officeDocument/2006/relationships/image" Target="../media/image26.png"/><Relationship Id="rId1" Type="http://schemas.openxmlformats.org/officeDocument/2006/relationships/vmlDrawing" Target="../drawings/vmlDrawing16.vml"/><Relationship Id="rId2"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1.xml"/><Relationship Id="rId3" Type="http://schemas.openxmlformats.org/officeDocument/2006/relationships/image" Target="../media/image27.emf"/></Relationships>
</file>

<file path=ppt/slides/_rels/slide53.xml.rels><?xml version="1.0" encoding="UTF-8" standalone="yes"?>
<Relationships xmlns="http://schemas.openxmlformats.org/package/2006/relationships"><Relationship Id="rId3" Type="http://schemas.openxmlformats.org/officeDocument/2006/relationships/notesSlide" Target="../notesSlides/notesSlide52.xml"/><Relationship Id="rId4" Type="http://schemas.openxmlformats.org/officeDocument/2006/relationships/oleObject" Target="../embeddings/oleObject14.bin"/><Relationship Id="rId5" Type="http://schemas.openxmlformats.org/officeDocument/2006/relationships/oleObject" Target="../embeddings/Microsoft_Excel_97_-_2004_Worksheet1.xls"/><Relationship Id="rId6" Type="http://schemas.openxmlformats.org/officeDocument/2006/relationships/image" Target="../media/image29.emf"/><Relationship Id="rId1" Type="http://schemas.openxmlformats.org/officeDocument/2006/relationships/vmlDrawing" Target="../drawings/vmlDrawing17.vml"/><Relationship Id="rId2"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3.xml"/></Relationships>
</file>

<file path=ppt/slides/_rels/slide55.xml.rels><?xml version="1.0" encoding="UTF-8" standalone="yes"?>
<Relationships xmlns="http://schemas.openxmlformats.org/package/2006/relationships"><Relationship Id="rId3" Type="http://schemas.openxmlformats.org/officeDocument/2006/relationships/notesSlide" Target="../notesSlides/notesSlide54.xml"/><Relationship Id="rId4" Type="http://schemas.openxmlformats.org/officeDocument/2006/relationships/oleObject" Target="../embeddings/oleObject15.bin"/><Relationship Id="rId5" Type="http://schemas.openxmlformats.org/officeDocument/2006/relationships/image" Target="../media/image30.emf"/><Relationship Id="rId6" Type="http://schemas.openxmlformats.org/officeDocument/2006/relationships/oleObject" Target="../embeddings/oleObject16.bin"/><Relationship Id="rId7" Type="http://schemas.openxmlformats.org/officeDocument/2006/relationships/image" Target="../media/image31.emf"/><Relationship Id="rId1" Type="http://schemas.openxmlformats.org/officeDocument/2006/relationships/vmlDrawing" Target="../drawings/vmlDrawing18.vml"/><Relationship Id="rId2"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notesSlide" Target="../notesSlides/notesSlide55.xml"/><Relationship Id="rId4" Type="http://schemas.openxmlformats.org/officeDocument/2006/relationships/oleObject" Target="../embeddings/oleObject17.bin"/><Relationship Id="rId5" Type="http://schemas.openxmlformats.org/officeDocument/2006/relationships/image" Target="../media/image32.emf"/><Relationship Id="rId1" Type="http://schemas.openxmlformats.org/officeDocument/2006/relationships/vmlDrawing" Target="../drawings/vmlDrawing19.vml"/><Relationship Id="rId2"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6.xml"/></Relationships>
</file>

<file path=ppt/slides/_rels/slide58.xml.rels><?xml version="1.0" encoding="UTF-8" standalone="yes"?>
<Relationships xmlns="http://schemas.openxmlformats.org/package/2006/relationships"><Relationship Id="rId3" Type="http://schemas.openxmlformats.org/officeDocument/2006/relationships/notesSlide" Target="../notesSlides/notesSlide57.xml"/><Relationship Id="rId4" Type="http://schemas.openxmlformats.org/officeDocument/2006/relationships/oleObject" Target="../embeddings/oleObject18.bin"/><Relationship Id="rId5" Type="http://schemas.openxmlformats.org/officeDocument/2006/relationships/image" Target="../media/image33.emf"/><Relationship Id="rId1" Type="http://schemas.openxmlformats.org/officeDocument/2006/relationships/vmlDrawing" Target="../drawings/vmlDrawing20.vml"/><Relationship Id="rId2"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8.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9.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0.xml"/></Relationships>
</file>

<file path=ppt/slides/_rels/slide62.xml.rels><?xml version="1.0" encoding="UTF-8" standalone="yes"?>
<Relationships xmlns="http://schemas.openxmlformats.org/package/2006/relationships"><Relationship Id="rId3" Type="http://schemas.openxmlformats.org/officeDocument/2006/relationships/notesSlide" Target="../notesSlides/notesSlide61.xml"/><Relationship Id="rId4" Type="http://schemas.openxmlformats.org/officeDocument/2006/relationships/oleObject" Target="../embeddings/oleObject19.bin"/><Relationship Id="rId5" Type="http://schemas.openxmlformats.org/officeDocument/2006/relationships/package" Target="../embeddings/Microsoft_Word_Document8.docx"/><Relationship Id="rId6" Type="http://schemas.openxmlformats.org/officeDocument/2006/relationships/image" Target="../media/image34.png"/><Relationship Id="rId1" Type="http://schemas.openxmlformats.org/officeDocument/2006/relationships/vmlDrawing" Target="../drawings/vmlDrawing21.vml"/><Relationship Id="rId2"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notesSlide" Target="../notesSlides/notesSlide62.xml"/><Relationship Id="rId4" Type="http://schemas.openxmlformats.org/officeDocument/2006/relationships/oleObject" Target="../embeddings/oleObject20.bin"/><Relationship Id="rId5" Type="http://schemas.openxmlformats.org/officeDocument/2006/relationships/package" Target="../embeddings/Microsoft_Word_Document9.docx"/><Relationship Id="rId6" Type="http://schemas.openxmlformats.org/officeDocument/2006/relationships/image" Target="../media/image35.png"/><Relationship Id="rId1" Type="http://schemas.openxmlformats.org/officeDocument/2006/relationships/vmlDrawing" Target="../drawings/vmlDrawing22.vml"/><Relationship Id="rId2"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3.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4.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5.xml"/></Relationships>
</file>

<file path=ppt/slides/_rels/slide67.xml.rels><?xml version="1.0" encoding="UTF-8" standalone="yes"?>
<Relationships xmlns="http://schemas.openxmlformats.org/package/2006/relationships"><Relationship Id="rId3" Type="http://schemas.openxmlformats.org/officeDocument/2006/relationships/notesSlide" Target="../notesSlides/notesSlide66.xml"/><Relationship Id="rId4" Type="http://schemas.openxmlformats.org/officeDocument/2006/relationships/oleObject" Target="../embeddings/oleObject21.bin"/><Relationship Id="rId5" Type="http://schemas.openxmlformats.org/officeDocument/2006/relationships/package" Target="../embeddings/Microsoft_Word_Document10.docx"/><Relationship Id="rId6" Type="http://schemas.openxmlformats.org/officeDocument/2006/relationships/image" Target="../media/image36.png"/><Relationship Id="rId1" Type="http://schemas.openxmlformats.org/officeDocument/2006/relationships/vmlDrawing" Target="../drawings/vmlDrawing23.vml"/><Relationship Id="rId2"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notesSlide" Target="../notesSlides/notesSlide67.xml"/><Relationship Id="rId4" Type="http://schemas.openxmlformats.org/officeDocument/2006/relationships/oleObject" Target="../embeddings/oleObject22.bin"/><Relationship Id="rId5" Type="http://schemas.openxmlformats.org/officeDocument/2006/relationships/package" Target="../embeddings/Microsoft_Word_Document11.docx"/><Relationship Id="rId6" Type="http://schemas.openxmlformats.org/officeDocument/2006/relationships/image" Target="../media/image37.png"/><Relationship Id="rId7" Type="http://schemas.openxmlformats.org/officeDocument/2006/relationships/oleObject" Target="../embeddings/oleObject23.bin"/><Relationship Id="rId8" Type="http://schemas.openxmlformats.org/officeDocument/2006/relationships/package" Target="../embeddings/Microsoft_Word_Document12.docx"/><Relationship Id="rId9" Type="http://schemas.openxmlformats.org/officeDocument/2006/relationships/image" Target="../media/image38.png"/><Relationship Id="rId1" Type="http://schemas.openxmlformats.org/officeDocument/2006/relationships/vmlDrawing" Target="../drawings/vmlDrawing24.vml"/><Relationship Id="rId2"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notesSlide" Target="../notesSlides/notesSlide68.xml"/><Relationship Id="rId4" Type="http://schemas.openxmlformats.org/officeDocument/2006/relationships/oleObject" Target="../embeddings/oleObject24.bin"/><Relationship Id="rId5" Type="http://schemas.openxmlformats.org/officeDocument/2006/relationships/package" Target="../embeddings/Microsoft_Word_Document13.docx"/><Relationship Id="rId6" Type="http://schemas.openxmlformats.org/officeDocument/2006/relationships/image" Target="../media/image39.png"/><Relationship Id="rId1" Type="http://schemas.openxmlformats.org/officeDocument/2006/relationships/vmlDrawing" Target="../drawings/vmlDrawing25.vml"/><Relationship Id="rId2"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notesSlide" Target="../notesSlides/notesSlide69.xml"/><Relationship Id="rId4" Type="http://schemas.openxmlformats.org/officeDocument/2006/relationships/oleObject" Target="../embeddings/oleObject25.bin"/><Relationship Id="rId5" Type="http://schemas.openxmlformats.org/officeDocument/2006/relationships/package" Target="../embeddings/Microsoft_Word_Document14.docx"/><Relationship Id="rId6" Type="http://schemas.openxmlformats.org/officeDocument/2006/relationships/image" Target="../media/image40.png"/><Relationship Id="rId1" Type="http://schemas.openxmlformats.org/officeDocument/2006/relationships/vmlDrawing" Target="../drawings/vmlDrawing26.vml"/><Relationship Id="rId2"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0.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1.xml"/></Relationships>
</file>

<file path=ppt/slides/_rels/slide73.xml.rels><?xml version="1.0" encoding="UTF-8" standalone="yes"?>
<Relationships xmlns="http://schemas.openxmlformats.org/package/2006/relationships"><Relationship Id="rId3" Type="http://schemas.openxmlformats.org/officeDocument/2006/relationships/notesSlide" Target="../notesSlides/notesSlide72.xml"/><Relationship Id="rId4" Type="http://schemas.openxmlformats.org/officeDocument/2006/relationships/oleObject" Target="../embeddings/oleObject26.bin"/><Relationship Id="rId5" Type="http://schemas.openxmlformats.org/officeDocument/2006/relationships/package" Target="../embeddings/Microsoft_Word_Document15.docx"/><Relationship Id="rId6" Type="http://schemas.openxmlformats.org/officeDocument/2006/relationships/image" Target="../media/image41.emf"/><Relationship Id="rId1" Type="http://schemas.openxmlformats.org/officeDocument/2006/relationships/vmlDrawing" Target="../drawings/vmlDrawing27.vml"/><Relationship Id="rId2"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3.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4.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5.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6.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7.xml"/></Relationships>
</file>

<file path=ppt/slides/_rels/slide79.xml.rels><?xml version="1.0" encoding="UTF-8" standalone="yes"?>
<Relationships xmlns="http://schemas.openxmlformats.org/package/2006/relationships"><Relationship Id="rId3" Type="http://schemas.openxmlformats.org/officeDocument/2006/relationships/notesSlide" Target="../notesSlides/notesSlide78.xml"/><Relationship Id="rId4" Type="http://schemas.openxmlformats.org/officeDocument/2006/relationships/oleObject" Target="../embeddings/oleObject27.bin"/><Relationship Id="rId5" Type="http://schemas.openxmlformats.org/officeDocument/2006/relationships/package" Target="../embeddings/Microsoft_Word_Document16.docx"/><Relationship Id="rId6" Type="http://schemas.openxmlformats.org/officeDocument/2006/relationships/image" Target="../media/image42.png"/><Relationship Id="rId1" Type="http://schemas.openxmlformats.org/officeDocument/2006/relationships/vmlDrawing" Target="../drawings/vmlDrawing28.vml"/><Relationship Id="rId2"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3" Type="http://schemas.openxmlformats.org/officeDocument/2006/relationships/notesSlide" Target="../notesSlides/notesSlide79.xml"/><Relationship Id="rId4" Type="http://schemas.openxmlformats.org/officeDocument/2006/relationships/oleObject" Target="../embeddings/oleObject28.bin"/><Relationship Id="rId5" Type="http://schemas.openxmlformats.org/officeDocument/2006/relationships/package" Target="../embeddings/Microsoft_Word_Document17.docx"/><Relationship Id="rId6" Type="http://schemas.openxmlformats.org/officeDocument/2006/relationships/image" Target="../media/image43.emf"/><Relationship Id="rId1" Type="http://schemas.openxmlformats.org/officeDocument/2006/relationships/vmlDrawing" Target="../drawings/vmlDrawing29.vml"/><Relationship Id="rId2"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0.xml"/></Relationships>
</file>

<file path=ppt/slides/_rels/slide82.xml.rels><?xml version="1.0" encoding="UTF-8" standalone="yes"?>
<Relationships xmlns="http://schemas.openxmlformats.org/package/2006/relationships"><Relationship Id="rId3" Type="http://schemas.openxmlformats.org/officeDocument/2006/relationships/chart" Target="../charts/chart2.xml"/><Relationship Id="rId4" Type="http://schemas.openxmlformats.org/officeDocument/2006/relationships/chart" Target="../charts/chart3.xml"/><Relationship Id="rId1" Type="http://schemas.openxmlformats.org/officeDocument/2006/relationships/slideLayout" Target="../slideLayouts/slideLayout2.xml"/><Relationship Id="rId2" Type="http://schemas.openxmlformats.org/officeDocument/2006/relationships/notesSlide" Target="../notesSlides/notesSlide81.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3.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4.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5.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6.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7.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8.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9.xml"/></Relationships>
</file>

<file path=ppt/slides/_rels/slide91.xml.rels><?xml version="1.0" encoding="UTF-8" standalone="yes"?>
<Relationships xmlns="http://schemas.openxmlformats.org/package/2006/relationships"><Relationship Id="rId3" Type="http://schemas.openxmlformats.org/officeDocument/2006/relationships/notesSlide" Target="../notesSlides/notesSlide90.xml"/><Relationship Id="rId4" Type="http://schemas.openxmlformats.org/officeDocument/2006/relationships/oleObject" Target="../embeddings/oleObject29.bin"/><Relationship Id="rId5" Type="http://schemas.openxmlformats.org/officeDocument/2006/relationships/package" Target="../embeddings/Microsoft_Word_Document18.docx"/><Relationship Id="rId6" Type="http://schemas.openxmlformats.org/officeDocument/2006/relationships/image" Target="../media/image44.emf"/><Relationship Id="rId1" Type="http://schemas.openxmlformats.org/officeDocument/2006/relationships/vmlDrawing" Target="../drawings/vmlDrawing30.vml"/><Relationship Id="rId2"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1.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3.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4.xml"/></Relationships>
</file>

<file path=ppt/slides/_rels/slide96.xml.rels><?xml version="1.0" encoding="UTF-8" standalone="yes"?>
<Relationships xmlns="http://schemas.openxmlformats.org/package/2006/relationships"><Relationship Id="rId3" Type="http://schemas.openxmlformats.org/officeDocument/2006/relationships/notesSlide" Target="../notesSlides/notesSlide95.xml"/><Relationship Id="rId4" Type="http://schemas.openxmlformats.org/officeDocument/2006/relationships/oleObject" Target="../embeddings/oleObject30.bin"/><Relationship Id="rId5" Type="http://schemas.openxmlformats.org/officeDocument/2006/relationships/package" Target="../embeddings/Microsoft_Word_Document19.docx"/><Relationship Id="rId6" Type="http://schemas.openxmlformats.org/officeDocument/2006/relationships/image" Target="../media/image45.emf"/><Relationship Id="rId1" Type="http://schemas.openxmlformats.org/officeDocument/2006/relationships/vmlDrawing" Target="../drawings/vmlDrawing31.vml"/><Relationship Id="rId2"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6.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7.xml"/><Relationship Id="rId3" Type="http://schemas.openxmlformats.org/officeDocument/2006/relationships/image" Target="../media/image46.emf"/></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8.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9.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0.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1.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2.xml"/><Relationship Id="rId3" Type="http://schemas.openxmlformats.org/officeDocument/2006/relationships/image" Target="../media/image47.emf"/></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3.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4.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5.xml"/><Relationship Id="rId3" Type="http://schemas.openxmlformats.org/officeDocument/2006/relationships/image" Target="../media/image48.emf"/></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6.xml"/><Relationship Id="rId3" Type="http://schemas.openxmlformats.org/officeDocument/2006/relationships/image" Target="../media/image49.emf"/></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7.xml"/><Relationship Id="rId3" Type="http://schemas.openxmlformats.org/officeDocument/2006/relationships/image" Target="../media/image50.emf"/></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8.xml"/><Relationship Id="rId3" Type="http://schemas.openxmlformats.org/officeDocument/2006/relationships/image" Target="../media/image51.emf"/></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9.xml"/><Relationship Id="rId3" Type="http://schemas.openxmlformats.org/officeDocument/2006/relationships/image" Target="../media/image52.emf"/></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0.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1.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2.xml"/><Relationship Id="rId3" Type="http://schemas.openxmlformats.org/officeDocument/2006/relationships/image" Target="../media/image53.emf"/></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3.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4.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5.xml"/></Relationships>
</file>

<file path=ppt/slides/_rels/slide117.xml.rels><?xml version="1.0" encoding="UTF-8" standalone="yes"?>
<Relationships xmlns="http://schemas.openxmlformats.org/package/2006/relationships"><Relationship Id="rId3" Type="http://schemas.openxmlformats.org/officeDocument/2006/relationships/notesSlide" Target="../notesSlides/notesSlide116.xml"/><Relationship Id="rId4" Type="http://schemas.openxmlformats.org/officeDocument/2006/relationships/oleObject" Target="../embeddings/oleObject31.bin"/><Relationship Id="rId5" Type="http://schemas.openxmlformats.org/officeDocument/2006/relationships/package" Target="../embeddings/Microsoft_Word_Document20.docx"/><Relationship Id="rId6" Type="http://schemas.openxmlformats.org/officeDocument/2006/relationships/image" Target="../media/image54.emf"/><Relationship Id="rId1" Type="http://schemas.openxmlformats.org/officeDocument/2006/relationships/vmlDrawing" Target="../drawings/vmlDrawing32.vml"/><Relationship Id="rId2"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7.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8.xml"/></Relationships>
</file>

<file path=ppt/slides/_rels/slide120.xml.rels><?xml version="1.0" encoding="UTF-8" standalone="yes"?>
<Relationships xmlns="http://schemas.openxmlformats.org/package/2006/relationships"><Relationship Id="rId3" Type="http://schemas.openxmlformats.org/officeDocument/2006/relationships/notesSlide" Target="../notesSlides/notesSlide119.xml"/><Relationship Id="rId4" Type="http://schemas.openxmlformats.org/officeDocument/2006/relationships/oleObject" Target="../embeddings/oleObject32.bin"/><Relationship Id="rId5" Type="http://schemas.openxmlformats.org/officeDocument/2006/relationships/package" Target="../embeddings/Microsoft_Word_Document21.docx"/><Relationship Id="rId6" Type="http://schemas.openxmlformats.org/officeDocument/2006/relationships/image" Target="../media/image55.png"/><Relationship Id="rId1" Type="http://schemas.openxmlformats.org/officeDocument/2006/relationships/vmlDrawing" Target="../drawings/vmlDrawing33.vml"/><Relationship Id="rId2"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0.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1.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2.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3.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4.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5.xml"/></Relationships>
</file>

<file path=ppt/slides/_rels/slide127.xml.rels><?xml version="1.0" encoding="UTF-8" standalone="yes"?>
<Relationships xmlns="http://schemas.openxmlformats.org/package/2006/relationships"><Relationship Id="rId3" Type="http://schemas.openxmlformats.org/officeDocument/2006/relationships/notesSlide" Target="../notesSlides/notesSlide126.xml"/><Relationship Id="rId4" Type="http://schemas.openxmlformats.org/officeDocument/2006/relationships/oleObject" Target="../embeddings/oleObject33.bin"/><Relationship Id="rId5" Type="http://schemas.openxmlformats.org/officeDocument/2006/relationships/image" Target="../media/image56.emf"/><Relationship Id="rId1" Type="http://schemas.openxmlformats.org/officeDocument/2006/relationships/vmlDrawing" Target="../drawings/vmlDrawing34.vml"/><Relationship Id="rId2"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7.xml"/><Relationship Id="rId3" Type="http://schemas.openxmlformats.org/officeDocument/2006/relationships/image" Target="../media/image57.emf"/></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8.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9.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0.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1.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2.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3.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4.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5.xml"/></Relationships>
</file>

<file path=ppt/slides/_rels/slide137.xml.rels><?xml version="1.0" encoding="UTF-8" standalone="yes"?>
<Relationships xmlns="http://schemas.openxmlformats.org/package/2006/relationships"><Relationship Id="rId3" Type="http://schemas.openxmlformats.org/officeDocument/2006/relationships/notesSlide" Target="../notesSlides/notesSlide136.xml"/><Relationship Id="rId4" Type="http://schemas.openxmlformats.org/officeDocument/2006/relationships/oleObject" Target="../embeddings/oleObject34.bin"/><Relationship Id="rId5" Type="http://schemas.openxmlformats.org/officeDocument/2006/relationships/package" Target="../embeddings/Microsoft_Word_Document22.docx"/><Relationship Id="rId6" Type="http://schemas.openxmlformats.org/officeDocument/2006/relationships/image" Target="../media/image58.png"/><Relationship Id="rId1" Type="http://schemas.openxmlformats.org/officeDocument/2006/relationships/vmlDrawing" Target="../drawings/vmlDrawing35.vml"/><Relationship Id="rId2"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7.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8.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9.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0.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1.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2.xml"/><Relationship Id="rId3" Type="http://schemas.openxmlformats.org/officeDocument/2006/relationships/image" Target="../media/image59.png"/></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3.xml"/><Relationship Id="rId3" Type="http://schemas.openxmlformats.org/officeDocument/2006/relationships/image" Target="../media/image60.png"/></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4.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5.xml"/><Relationship Id="rId3" Type="http://schemas.openxmlformats.org/officeDocument/2006/relationships/chart" Target="../charts/chart4.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6.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7.xml"/><Relationship Id="rId3" Type="http://schemas.openxmlformats.org/officeDocument/2006/relationships/chart" Target="../charts/chart5.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48.xml"/><Relationship Id="rId3" Type="http://schemas.openxmlformats.org/officeDocument/2006/relationships/image" Target="../media/image61.png"/></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9.xml"/><Relationship Id="rId3" Type="http://schemas.openxmlformats.org/officeDocument/2006/relationships/chart" Target="../charts/chart6.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0.xm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1.xml"/><Relationship Id="rId3" Type="http://schemas.openxmlformats.org/officeDocument/2006/relationships/image" Target="../media/image62.png"/></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2.xml"/></Relationships>
</file>

<file path=ppt/slides/_rels/slide155.xml.rels><?xml version="1.0" encoding="UTF-8" standalone="yes"?>
<Relationships xmlns="http://schemas.openxmlformats.org/package/2006/relationships"><Relationship Id="rId3" Type="http://schemas.openxmlformats.org/officeDocument/2006/relationships/image" Target="../media/image63.png"/><Relationship Id="rId4" Type="http://schemas.openxmlformats.org/officeDocument/2006/relationships/chart" Target="../charts/chart7.xml"/><Relationship Id="rId1" Type="http://schemas.openxmlformats.org/officeDocument/2006/relationships/slideLayout" Target="../slideLayouts/slideLayout2.xml"/><Relationship Id="rId2" Type="http://schemas.openxmlformats.org/officeDocument/2006/relationships/notesSlide" Target="../notesSlides/notesSlide153.xml"/></Relationships>
</file>

<file path=ppt/slides/_rels/slide156.xml.rels><?xml version="1.0" encoding="UTF-8" standalone="yes"?>
<Relationships xmlns="http://schemas.openxmlformats.org/package/2006/relationships"><Relationship Id="rId3" Type="http://schemas.openxmlformats.org/officeDocument/2006/relationships/chart" Target="../charts/chart8.xml"/><Relationship Id="rId4" Type="http://schemas.openxmlformats.org/officeDocument/2006/relationships/image" Target="../media/image64.emf"/><Relationship Id="rId1" Type="http://schemas.openxmlformats.org/officeDocument/2006/relationships/slideLayout" Target="../slideLayouts/slideLayout2.xml"/><Relationship Id="rId2" Type="http://schemas.openxmlformats.org/officeDocument/2006/relationships/notesSlide" Target="../notesSlides/notesSlide154.xml"/></Relationships>
</file>

<file path=ppt/slides/_rels/slide157.xml.rels><?xml version="1.0" encoding="UTF-8" standalone="yes"?>
<Relationships xmlns="http://schemas.openxmlformats.org/package/2006/relationships"><Relationship Id="rId3" Type="http://schemas.openxmlformats.org/officeDocument/2006/relationships/notesSlide" Target="../notesSlides/notesSlide155.xml"/><Relationship Id="rId4" Type="http://schemas.openxmlformats.org/officeDocument/2006/relationships/oleObject" Target="file:////AppldCF3ed/New%20Chapters/Chap10.doc!OLE_LINK7" TargetMode="External"/><Relationship Id="rId5" Type="http://schemas.openxmlformats.org/officeDocument/2006/relationships/image" Target="../media/image65.png"/><Relationship Id="rId1" Type="http://schemas.openxmlformats.org/officeDocument/2006/relationships/vmlDrawing" Target="../drawings/vmlDrawing36.vml"/><Relationship Id="rId2" Type="http://schemas.openxmlformats.org/officeDocument/2006/relationships/slideLayout" Target="../slideLayouts/slideLayout7.xml"/></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6.xml"/><Relationship Id="rId3" Type="http://schemas.openxmlformats.org/officeDocument/2006/relationships/chart" Target="../charts/chart9.xml"/></Relationships>
</file>

<file path=ppt/slides/_rels/slide159.xml.rels><?xml version="1.0" encoding="UTF-8" standalone="yes"?>
<Relationships xmlns="http://schemas.openxmlformats.org/package/2006/relationships"><Relationship Id="rId3" Type="http://schemas.openxmlformats.org/officeDocument/2006/relationships/notesSlide" Target="../notesSlides/notesSlide157.xml"/><Relationship Id="rId4" Type="http://schemas.openxmlformats.org/officeDocument/2006/relationships/oleObject" Target="../embeddings/oleObject35.bin"/><Relationship Id="rId5" Type="http://schemas.openxmlformats.org/officeDocument/2006/relationships/package" Target="../embeddings/Microsoft_Word_Document23.docx"/><Relationship Id="rId6" Type="http://schemas.openxmlformats.org/officeDocument/2006/relationships/image" Target="../media/image66.emf"/><Relationship Id="rId1" Type="http://schemas.openxmlformats.org/officeDocument/2006/relationships/vmlDrawing" Target="../drawings/vmlDrawing37.vml"/><Relationship Id="rId2" Type="http://schemas.openxmlformats.org/officeDocument/2006/relationships/slideLayout" Target="../slideLayouts/slideLayout2.xml"/></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8.xml"/></Relationships>
</file>

<file path=ppt/slides/_rels/slide16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9.xml"/></Relationships>
</file>

<file path=ppt/slides/_rels/slide16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0.xml"/></Relationships>
</file>

<file path=ppt/slides/_rels/slide16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1.xml"/><Relationship Id="rId3" Type="http://schemas.openxmlformats.org/officeDocument/2006/relationships/chart" Target="../charts/chart10.xml"/></Relationships>
</file>

<file path=ppt/slides/_rels/slide16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2.xml"/></Relationships>
</file>

<file path=ppt/slides/_rels/slide165.xml.rels><?xml version="1.0" encoding="UTF-8" standalone="yes"?>
<Relationships xmlns="http://schemas.openxmlformats.org/package/2006/relationships"><Relationship Id="rId3" Type="http://schemas.openxmlformats.org/officeDocument/2006/relationships/notesSlide" Target="../notesSlides/notesSlide163.xml"/><Relationship Id="rId4" Type="http://schemas.openxmlformats.org/officeDocument/2006/relationships/oleObject" Target="../embeddings/oleObject36.bin"/><Relationship Id="rId5" Type="http://schemas.openxmlformats.org/officeDocument/2006/relationships/image" Target="../media/image67.emf"/><Relationship Id="rId1" Type="http://schemas.openxmlformats.org/officeDocument/2006/relationships/vmlDrawing" Target="../drawings/vmlDrawing38.vml"/><Relationship Id="rId2" Type="http://schemas.openxmlformats.org/officeDocument/2006/relationships/slideLayout" Target="../slideLayouts/slideLayout2.xml"/></Relationships>
</file>

<file path=ppt/slides/_rels/slide16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4.xml"/></Relationships>
</file>

<file path=ppt/slides/_rels/slide167.xml.rels><?xml version="1.0" encoding="UTF-8" standalone="yes"?>
<Relationships xmlns="http://schemas.openxmlformats.org/package/2006/relationships"><Relationship Id="rId3" Type="http://schemas.openxmlformats.org/officeDocument/2006/relationships/diagramData" Target="../diagrams/data1.xml"/><Relationship Id="rId4" Type="http://schemas.openxmlformats.org/officeDocument/2006/relationships/diagramLayout" Target="../diagrams/layout1.xml"/><Relationship Id="rId5" Type="http://schemas.openxmlformats.org/officeDocument/2006/relationships/diagramQuickStyle" Target="../diagrams/quickStyle1.xml"/><Relationship Id="rId6" Type="http://schemas.openxmlformats.org/officeDocument/2006/relationships/diagramColors" Target="../diagrams/colors1.xml"/><Relationship Id="rId7" Type="http://schemas.microsoft.com/office/2007/relationships/diagramDrawing" Target="../diagrams/drawing1.xml"/><Relationship Id="rId1" Type="http://schemas.openxmlformats.org/officeDocument/2006/relationships/slideLayout" Target="../slideLayouts/slideLayout2.xml"/><Relationship Id="rId2" Type="http://schemas.openxmlformats.org/officeDocument/2006/relationships/notesSlide" Target="../notesSlides/notesSlide165.xml"/></Relationships>
</file>

<file path=ppt/slides/_rels/slide16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6.xml"/></Relationships>
</file>

<file path=ppt/slides/_rels/slide16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7.xml"/></Relationships>
</file>

<file path=ppt/slides/_rels/slide17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8.xml"/></Relationships>
</file>

<file path=ppt/slides/_rels/slide17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9.xml"/></Relationships>
</file>

<file path=ppt/slides/_rels/slide17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0.xml"/><Relationship Id="rId3" Type="http://schemas.openxmlformats.org/officeDocument/2006/relationships/chart" Target="../charts/chart11.xml"/></Relationships>
</file>

<file path=ppt/slides/_rels/slide17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1.xml"/></Relationships>
</file>

<file path=ppt/slides/_rels/slide174.xml.rels><?xml version="1.0" encoding="UTF-8" standalone="yes"?>
<Relationships xmlns="http://schemas.openxmlformats.org/package/2006/relationships"><Relationship Id="rId3" Type="http://schemas.openxmlformats.org/officeDocument/2006/relationships/notesSlide" Target="../notesSlides/notesSlide172.xml"/><Relationship Id="rId4" Type="http://schemas.openxmlformats.org/officeDocument/2006/relationships/oleObject" Target="../embeddings/oleObject37.bin"/><Relationship Id="rId5" Type="http://schemas.openxmlformats.org/officeDocument/2006/relationships/image" Target="../media/image68.png"/><Relationship Id="rId1" Type="http://schemas.openxmlformats.org/officeDocument/2006/relationships/vmlDrawing" Target="../drawings/vmlDrawing39.vml"/><Relationship Id="rId2" Type="http://schemas.openxmlformats.org/officeDocument/2006/relationships/slideLayout" Target="../slideLayouts/slideLayout2.xml"/></Relationships>
</file>

<file path=ppt/slides/_rels/slide17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3.xml"/></Relationships>
</file>

<file path=ppt/slides/_rels/slide17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4.xml"/></Relationships>
</file>

<file path=ppt/slides/_rels/slide177.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75.xml"/></Relationships>
</file>

<file path=ppt/slides/_rels/slide17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6.xml"/></Relationships>
</file>

<file path=ppt/slides/_rels/slide17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7.xml"/><Relationship Id="rId3" Type="http://schemas.openxmlformats.org/officeDocument/2006/relationships/image" Target="../media/image69.png"/></Relationships>
</file>

<file path=ppt/slides/_rels/slide18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8.xml"/><Relationship Id="rId3" Type="http://schemas.openxmlformats.org/officeDocument/2006/relationships/chart" Target="../charts/chart12.xml"/></Relationships>
</file>

<file path=ppt/slides/_rels/slide181.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79.xml"/><Relationship Id="rId3" Type="http://schemas.openxmlformats.org/officeDocument/2006/relationships/chart" Target="../charts/chart13.xml"/></Relationships>
</file>

<file path=ppt/slides/_rels/slide182.xml.rels><?xml version="1.0" encoding="UTF-8" standalone="yes"?>
<Relationships xmlns="http://schemas.openxmlformats.org/package/2006/relationships"><Relationship Id="rId11" Type="http://schemas.openxmlformats.org/officeDocument/2006/relationships/image" Target="../media/image78.png"/><Relationship Id="rId12" Type="http://schemas.openxmlformats.org/officeDocument/2006/relationships/image" Target="../media/image79.png"/><Relationship Id="rId13" Type="http://schemas.openxmlformats.org/officeDocument/2006/relationships/image" Target="../media/image80.png"/><Relationship Id="rId14" Type="http://schemas.openxmlformats.org/officeDocument/2006/relationships/image" Target="../media/image81.png"/><Relationship Id="rId15" Type="http://schemas.openxmlformats.org/officeDocument/2006/relationships/image" Target="../media/image82.png"/><Relationship Id="rId16" Type="http://schemas.openxmlformats.org/officeDocument/2006/relationships/image" Target="../media/image83.png"/><Relationship Id="rId17" Type="http://schemas.openxmlformats.org/officeDocument/2006/relationships/image" Target="../media/image84.png"/><Relationship Id="rId18" Type="http://schemas.openxmlformats.org/officeDocument/2006/relationships/image" Target="../media/image85.png"/><Relationship Id="rId1" Type="http://schemas.openxmlformats.org/officeDocument/2006/relationships/slideLayout" Target="../slideLayouts/slideLayout14.xml"/><Relationship Id="rId2" Type="http://schemas.openxmlformats.org/officeDocument/2006/relationships/notesSlide" Target="../notesSlides/notesSlide180.xml"/><Relationship Id="rId3" Type="http://schemas.openxmlformats.org/officeDocument/2006/relationships/image" Target="../media/image70.png"/><Relationship Id="rId4" Type="http://schemas.openxmlformats.org/officeDocument/2006/relationships/image" Target="../media/image71.png"/><Relationship Id="rId5" Type="http://schemas.openxmlformats.org/officeDocument/2006/relationships/image" Target="../media/image72.png"/><Relationship Id="rId6" Type="http://schemas.openxmlformats.org/officeDocument/2006/relationships/image" Target="../media/image73.png"/><Relationship Id="rId7" Type="http://schemas.openxmlformats.org/officeDocument/2006/relationships/image" Target="../media/image74.png"/><Relationship Id="rId8" Type="http://schemas.openxmlformats.org/officeDocument/2006/relationships/image" Target="../media/image75.png"/><Relationship Id="rId9" Type="http://schemas.openxmlformats.org/officeDocument/2006/relationships/image" Target="../media/image76.png"/><Relationship Id="rId10" Type="http://schemas.openxmlformats.org/officeDocument/2006/relationships/image" Target="../media/image77.png"/></Relationships>
</file>

<file path=ppt/slides/_rels/slide18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1.xml"/><Relationship Id="rId3" Type="http://schemas.openxmlformats.org/officeDocument/2006/relationships/image" Target="../media/image86.png"/></Relationships>
</file>

<file path=ppt/slides/_rels/slide18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2.xml"/></Relationships>
</file>

<file path=ppt/slides/_rels/slide18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3.xml"/><Relationship Id="rId3" Type="http://schemas.openxmlformats.org/officeDocument/2006/relationships/image" Target="../media/image87.emf"/></Relationships>
</file>

<file path=ppt/slides/_rels/slide18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4.xml"/></Relationships>
</file>

<file path=ppt/slides/_rels/slide18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5.xml"/></Relationships>
</file>

<file path=ppt/slides/_rels/slide18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6.xml"/></Relationships>
</file>

<file path=ppt/slides/_rels/slide18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7.xml"/></Relationships>
</file>

<file path=ppt/slides/_rels/slide19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8.xml"/></Relationships>
</file>

<file path=ppt/slides/_rels/slide19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9.xml"/></Relationships>
</file>

<file path=ppt/slides/_rels/slide19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0.xml"/></Relationships>
</file>

<file path=ppt/slides/_rels/slide19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1.xml"/></Relationships>
</file>

<file path=ppt/slides/_rels/slide19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2.xml"/></Relationships>
</file>

<file path=ppt/slides/_rels/slide19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3.xml"/><Relationship Id="rId3" Type="http://schemas.openxmlformats.org/officeDocument/2006/relationships/image" Target="../media/image88.emf"/></Relationships>
</file>

<file path=ppt/slides/_rels/slide19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4.xml"/></Relationships>
</file>

<file path=ppt/slides/_rels/slide19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5.xml"/></Relationships>
</file>

<file path=ppt/slides/_rels/slide19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6.xml"/><Relationship Id="rId3" Type="http://schemas.openxmlformats.org/officeDocument/2006/relationships/image" Target="../media/image89.emf"/></Relationships>
</file>

<file path=ppt/slides/_rels/slide19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7.xml"/></Relationships>
</file>

<file path=ppt/slides/_rels/slide20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8.xml"/></Relationships>
</file>

<file path=ppt/slides/_rels/slide20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9.xml"/></Relationships>
</file>

<file path=ppt/slides/_rels/slide20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0.xml"/></Relationships>
</file>

<file path=ppt/slides/_rels/slide20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1.xml"/></Relationships>
</file>

<file path=ppt/slides/_rels/slide20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2.xml"/></Relationships>
</file>

<file path=ppt/slides/_rels/slide20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3.xml"/></Relationships>
</file>

<file path=ppt/slides/_rels/slide20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4.xml"/><Relationship Id="rId3" Type="http://schemas.openxmlformats.org/officeDocument/2006/relationships/comments" Target="../comments/comment1.xml"/></Relationships>
</file>

<file path=ppt/slides/_rels/slide20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5.xml"/></Relationships>
</file>

<file path=ppt/slides/_rels/slide20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6.xml"/></Relationships>
</file>

<file path=ppt/slides/_rels/slide20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7.xml"/><Relationship Id="rId3" Type="http://schemas.openxmlformats.org/officeDocument/2006/relationships/image" Target="../media/image90.png"/></Relationships>
</file>

<file path=ppt/slides/_rels/slide2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8.xml"/><Relationship Id="rId3" Type="http://schemas.openxmlformats.org/officeDocument/2006/relationships/image" Target="../media/image91.png"/></Relationships>
</file>

<file path=ppt/slides/_rels/slide2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9.xml"/></Relationships>
</file>

<file path=ppt/slides/_rels/slide2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0.xml"/></Relationships>
</file>

<file path=ppt/slides/_rels/slide2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1.xml"/></Relationships>
</file>

<file path=ppt/slides/_rels/slide2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2.xml"/><Relationship Id="rId3" Type="http://schemas.openxmlformats.org/officeDocument/2006/relationships/image" Target="../media/image92.emf"/></Relationships>
</file>

<file path=ppt/slides/_rels/slide2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3.xml"/></Relationships>
</file>

<file path=ppt/slides/_rels/slide2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4.xml"/></Relationships>
</file>

<file path=ppt/slides/_rels/slide217.xml.rels><?xml version="1.0" encoding="UTF-8" standalone="yes"?>
<Relationships xmlns="http://schemas.openxmlformats.org/package/2006/relationships"><Relationship Id="rId3" Type="http://schemas.openxmlformats.org/officeDocument/2006/relationships/notesSlide" Target="../notesSlides/notesSlide215.xml"/><Relationship Id="rId4" Type="http://schemas.openxmlformats.org/officeDocument/2006/relationships/oleObject" Target="../embeddings/oleObject38.bin"/><Relationship Id="rId5" Type="http://schemas.openxmlformats.org/officeDocument/2006/relationships/package" Target="../embeddings/Microsoft_Word_Document24.docx"/><Relationship Id="rId6" Type="http://schemas.openxmlformats.org/officeDocument/2006/relationships/image" Target="../media/image93.emf"/><Relationship Id="rId1" Type="http://schemas.openxmlformats.org/officeDocument/2006/relationships/vmlDrawing" Target="../drawings/vmlDrawing40.vml"/><Relationship Id="rId2" Type="http://schemas.openxmlformats.org/officeDocument/2006/relationships/slideLayout" Target="../slideLayouts/slideLayout2.xml"/></Relationships>
</file>

<file path=ppt/slides/_rels/slide2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6.xml"/><Relationship Id="rId3" Type="http://schemas.openxmlformats.org/officeDocument/2006/relationships/image" Target="../media/image94.png"/></Relationships>
</file>

<file path=ppt/slides/_rels/slide2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7.xml"/></Relationships>
</file>

<file path=ppt/slides/_rels/slide2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8.xml"/></Relationships>
</file>

<file path=ppt/slides/_rels/slide2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9.xml"/><Relationship Id="rId3" Type="http://schemas.openxmlformats.org/officeDocument/2006/relationships/image" Target="../media/image95.png"/></Relationships>
</file>

<file path=ppt/slides/_rels/slide2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0.xml"/></Relationships>
</file>

<file path=ppt/slides/_rels/slide2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1.xml"/><Relationship Id="rId3" Type="http://schemas.openxmlformats.org/officeDocument/2006/relationships/image" Target="../media/image96.emf"/></Relationships>
</file>

<file path=ppt/slides/_rels/slide224.xml.rels><?xml version="1.0" encoding="UTF-8" standalone="yes"?>
<Relationships xmlns="http://schemas.openxmlformats.org/package/2006/relationships"><Relationship Id="rId3" Type="http://schemas.openxmlformats.org/officeDocument/2006/relationships/notesSlide" Target="../notesSlides/notesSlide222.xml"/><Relationship Id="rId4" Type="http://schemas.openxmlformats.org/officeDocument/2006/relationships/oleObject" Target="../embeddings/oleObject39.bin"/><Relationship Id="rId5" Type="http://schemas.openxmlformats.org/officeDocument/2006/relationships/image" Target="../media/image97.emf"/><Relationship Id="rId1" Type="http://schemas.openxmlformats.org/officeDocument/2006/relationships/vmlDrawing" Target="../drawings/vmlDrawing41.vml"/><Relationship Id="rId2" Type="http://schemas.openxmlformats.org/officeDocument/2006/relationships/slideLayout" Target="../slideLayouts/slideLayout2.xml"/></Relationships>
</file>

<file path=ppt/slides/_rels/slide225.xml.rels><?xml version="1.0" encoding="UTF-8" standalone="yes"?>
<Relationships xmlns="http://schemas.openxmlformats.org/package/2006/relationships"><Relationship Id="rId3" Type="http://schemas.openxmlformats.org/officeDocument/2006/relationships/notesSlide" Target="../notesSlides/notesSlide223.xml"/><Relationship Id="rId4" Type="http://schemas.openxmlformats.org/officeDocument/2006/relationships/oleObject" Target="../embeddings/oleObject40.bin"/><Relationship Id="rId5" Type="http://schemas.openxmlformats.org/officeDocument/2006/relationships/image" Target="../media/image98.emf"/><Relationship Id="rId1" Type="http://schemas.openxmlformats.org/officeDocument/2006/relationships/vmlDrawing" Target="../drawings/vmlDrawing42.vml"/><Relationship Id="rId2" Type="http://schemas.openxmlformats.org/officeDocument/2006/relationships/slideLayout" Target="../slideLayouts/slideLayout2.xml"/></Relationships>
</file>

<file path=ppt/slides/_rels/slide2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4.xml"/></Relationships>
</file>

<file path=ppt/slides/_rels/slide2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5.xml"/><Relationship Id="rId3" Type="http://schemas.openxmlformats.org/officeDocument/2006/relationships/image" Target="../media/image99.png"/></Relationships>
</file>

<file path=ppt/slides/_rels/slide2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6.xml"/><Relationship Id="rId3" Type="http://schemas.openxmlformats.org/officeDocument/2006/relationships/image" Target="../media/image100.png"/></Relationships>
</file>

<file path=ppt/slides/_rels/slide2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7.xml"/></Relationships>
</file>

<file path=ppt/slides/_rels/slide2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8.xml"/></Relationships>
</file>

<file path=ppt/slides/_rels/slide2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9.xml"/></Relationships>
</file>

<file path=ppt/slides/_rels/slide2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0.xml"/></Relationships>
</file>

<file path=ppt/slides/_rels/slide2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1.xml"/></Relationships>
</file>

<file path=ppt/slides/_rels/slide2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2.xml"/></Relationships>
</file>

<file path=ppt/slides/_rels/slide235.xml.rels><?xml version="1.0" encoding="UTF-8" standalone="yes"?>
<Relationships xmlns="http://schemas.openxmlformats.org/package/2006/relationships"><Relationship Id="rId3" Type="http://schemas.openxmlformats.org/officeDocument/2006/relationships/notesSlide" Target="../notesSlides/notesSlide233.xml"/><Relationship Id="rId4" Type="http://schemas.openxmlformats.org/officeDocument/2006/relationships/oleObject" Target="../embeddings/oleObject41.bin"/><Relationship Id="rId5" Type="http://schemas.openxmlformats.org/officeDocument/2006/relationships/image" Target="../media/image101.emf"/><Relationship Id="rId1" Type="http://schemas.openxmlformats.org/officeDocument/2006/relationships/vmlDrawing" Target="../drawings/vmlDrawing43.vml"/><Relationship Id="rId2" Type="http://schemas.openxmlformats.org/officeDocument/2006/relationships/slideLayout" Target="../slideLayouts/slideLayout2.xml"/></Relationships>
</file>

<file path=ppt/slides/_rels/slide2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4.xml"/></Relationships>
</file>

<file path=ppt/slides/_rels/slide2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5.xml"/><Relationship Id="rId3" Type="http://schemas.openxmlformats.org/officeDocument/2006/relationships/image" Target="../media/image102.emf"/></Relationships>
</file>

<file path=ppt/slides/_rels/slide238.xml.rels><?xml version="1.0" encoding="UTF-8" standalone="yes"?>
<Relationships xmlns="http://schemas.openxmlformats.org/package/2006/relationships"><Relationship Id="rId3" Type="http://schemas.openxmlformats.org/officeDocument/2006/relationships/notesSlide" Target="../notesSlides/notesSlide236.xml"/><Relationship Id="rId4" Type="http://schemas.openxmlformats.org/officeDocument/2006/relationships/oleObject" Target="../embeddings/oleObject42.bin"/><Relationship Id="rId5" Type="http://schemas.openxmlformats.org/officeDocument/2006/relationships/image" Target="../media/image103.emf"/><Relationship Id="rId6" Type="http://schemas.openxmlformats.org/officeDocument/2006/relationships/oleObject" Target="../embeddings/oleObject43.bin"/><Relationship Id="rId7" Type="http://schemas.openxmlformats.org/officeDocument/2006/relationships/image" Target="../media/image104.emf"/><Relationship Id="rId8" Type="http://schemas.openxmlformats.org/officeDocument/2006/relationships/oleObject" Target="../embeddings/oleObject44.bin"/><Relationship Id="rId9" Type="http://schemas.openxmlformats.org/officeDocument/2006/relationships/image" Target="../media/image105.emf"/><Relationship Id="rId10" Type="http://schemas.openxmlformats.org/officeDocument/2006/relationships/oleObject" Target="../embeddings/oleObject45.bin"/><Relationship Id="rId11" Type="http://schemas.openxmlformats.org/officeDocument/2006/relationships/image" Target="../media/image106.emf"/><Relationship Id="rId1" Type="http://schemas.openxmlformats.org/officeDocument/2006/relationships/vmlDrawing" Target="../drawings/vmlDrawing44.vml"/><Relationship Id="rId2" Type="http://schemas.openxmlformats.org/officeDocument/2006/relationships/slideLayout" Target="../slideLayouts/slideLayout2.xml"/></Relationships>
</file>

<file path=ppt/slides/_rels/slide2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7.xml"/></Relationships>
</file>

<file path=ppt/slides/_rels/slide2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8.xml"/></Relationships>
</file>

<file path=ppt/slides/_rels/slide2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9.xml"/></Relationships>
</file>

<file path=ppt/slides/_rels/slide242.xml.rels><?xml version="1.0" encoding="UTF-8" standalone="yes"?>
<Relationships xmlns="http://schemas.openxmlformats.org/package/2006/relationships"><Relationship Id="rId3" Type="http://schemas.openxmlformats.org/officeDocument/2006/relationships/notesSlide" Target="../notesSlides/notesSlide240.xml"/><Relationship Id="rId4" Type="http://schemas.openxmlformats.org/officeDocument/2006/relationships/oleObject" Target="../embeddings/oleObject46.bin"/><Relationship Id="rId5" Type="http://schemas.openxmlformats.org/officeDocument/2006/relationships/image" Target="../media/image107.emf"/><Relationship Id="rId6" Type="http://schemas.openxmlformats.org/officeDocument/2006/relationships/oleObject" Target="../embeddings/oleObject47.bin"/><Relationship Id="rId7" Type="http://schemas.openxmlformats.org/officeDocument/2006/relationships/image" Target="../media/image108.emf"/><Relationship Id="rId1" Type="http://schemas.openxmlformats.org/officeDocument/2006/relationships/vmlDrawing" Target="../drawings/vmlDrawing45.vml"/><Relationship Id="rId2" Type="http://schemas.openxmlformats.org/officeDocument/2006/relationships/slideLayout" Target="../slideLayouts/slideLayout2.xml"/></Relationships>
</file>

<file path=ppt/slides/_rels/slide2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1.xml"/></Relationships>
</file>

<file path=ppt/slides/_rels/slide2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5.xml.rels><?xml version="1.0" encoding="UTF-8" standalone="yes"?>
<Relationships xmlns="http://schemas.openxmlformats.org/package/2006/relationships"><Relationship Id="rId3" Type="http://schemas.openxmlformats.org/officeDocument/2006/relationships/notesSlide" Target="../notesSlides/notesSlide242.xml"/><Relationship Id="rId4" Type="http://schemas.openxmlformats.org/officeDocument/2006/relationships/oleObject" Target="../embeddings/oleObject48.bin"/><Relationship Id="rId5" Type="http://schemas.openxmlformats.org/officeDocument/2006/relationships/image" Target="../media/image109.emf"/><Relationship Id="rId1" Type="http://schemas.openxmlformats.org/officeDocument/2006/relationships/vmlDrawing" Target="../drawings/vmlDrawing46.vml"/><Relationship Id="rId2" Type="http://schemas.openxmlformats.org/officeDocument/2006/relationships/slideLayout" Target="../slideLayouts/slideLayout2.xml"/></Relationships>
</file>

<file path=ppt/slides/_rels/slide2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3.xml"/></Relationships>
</file>

<file path=ppt/slides/_rels/slide247.xml.rels><?xml version="1.0" encoding="UTF-8" standalone="yes"?>
<Relationships xmlns="http://schemas.openxmlformats.org/package/2006/relationships"><Relationship Id="rId3" Type="http://schemas.openxmlformats.org/officeDocument/2006/relationships/notesSlide" Target="../notesSlides/notesSlide244.xml"/><Relationship Id="rId4" Type="http://schemas.openxmlformats.org/officeDocument/2006/relationships/oleObject" Target="../embeddings/oleObject49.bin"/><Relationship Id="rId5" Type="http://schemas.openxmlformats.org/officeDocument/2006/relationships/package" Target="../embeddings/Microsoft_Word_Document25.docx"/><Relationship Id="rId6" Type="http://schemas.openxmlformats.org/officeDocument/2006/relationships/image" Target="../media/image110.emf"/><Relationship Id="rId1" Type="http://schemas.openxmlformats.org/officeDocument/2006/relationships/vmlDrawing" Target="../drawings/vmlDrawing47.vml"/><Relationship Id="rId2" Type="http://schemas.openxmlformats.org/officeDocument/2006/relationships/slideLayout" Target="../slideLayouts/slideLayout2.xml"/></Relationships>
</file>

<file path=ppt/slides/_rels/slide24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1.emf"/></Relationships>
</file>

<file path=ppt/slides/_rels/slide24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5.xml"/></Relationships>
</file>

<file path=ppt/slides/_rels/slide25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6.xml"/></Relationships>
</file>

<file path=ppt/slides/_rels/slide25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7.xml"/><Relationship Id="rId3" Type="http://schemas.openxmlformats.org/officeDocument/2006/relationships/image" Target="../media/image112.png"/></Relationships>
</file>

<file path=ppt/slides/_rels/slide252.xml.rels><?xml version="1.0" encoding="UTF-8" standalone="yes"?>
<Relationships xmlns="http://schemas.openxmlformats.org/package/2006/relationships"><Relationship Id="rId3" Type="http://schemas.openxmlformats.org/officeDocument/2006/relationships/notesSlide" Target="../notesSlides/notesSlide248.xml"/><Relationship Id="rId4" Type="http://schemas.openxmlformats.org/officeDocument/2006/relationships/oleObject" Target="../embeddings/oleObject50.bin"/><Relationship Id="rId5" Type="http://schemas.openxmlformats.org/officeDocument/2006/relationships/image" Target="../media/image113.emf"/><Relationship Id="rId6" Type="http://schemas.openxmlformats.org/officeDocument/2006/relationships/oleObject" Target="../embeddings/oleObject51.bin"/><Relationship Id="rId7" Type="http://schemas.openxmlformats.org/officeDocument/2006/relationships/image" Target="../media/image114.emf"/><Relationship Id="rId8" Type="http://schemas.openxmlformats.org/officeDocument/2006/relationships/oleObject" Target="../embeddings/oleObject52.bin"/><Relationship Id="rId9" Type="http://schemas.openxmlformats.org/officeDocument/2006/relationships/image" Target="../media/image115.emf"/><Relationship Id="rId1" Type="http://schemas.openxmlformats.org/officeDocument/2006/relationships/vmlDrawing" Target="../drawings/vmlDrawing48.vml"/><Relationship Id="rId2" Type="http://schemas.openxmlformats.org/officeDocument/2006/relationships/slideLayout" Target="../slideLayouts/slideLayout2.xml"/></Relationships>
</file>

<file path=ppt/slides/_rels/slide25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9.xml"/><Relationship Id="rId3" Type="http://schemas.openxmlformats.org/officeDocument/2006/relationships/image" Target="../media/image116.tiff"/></Relationships>
</file>

<file path=ppt/slides/_rels/slide25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0.xml"/></Relationships>
</file>

<file path=ppt/slides/_rels/slide25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1.xml"/></Relationships>
</file>

<file path=ppt/slides/_rels/slide25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52.xml"/><Relationship Id="rId3" Type="http://schemas.openxmlformats.org/officeDocument/2006/relationships/image" Target="../media/image117.emf"/></Relationships>
</file>

<file path=ppt/slides/_rels/slide257.xml.rels><?xml version="1.0" encoding="UTF-8" standalone="yes"?>
<Relationships xmlns="http://schemas.openxmlformats.org/package/2006/relationships"><Relationship Id="rId3" Type="http://schemas.openxmlformats.org/officeDocument/2006/relationships/notesSlide" Target="../notesSlides/notesSlide253.xml"/><Relationship Id="rId4" Type="http://schemas.openxmlformats.org/officeDocument/2006/relationships/oleObject" Target="../embeddings/oleObject53.bin"/><Relationship Id="rId5" Type="http://schemas.openxmlformats.org/officeDocument/2006/relationships/oleObject" Target="../embeddings/Microsoft_Word_97_-_2004_Document2.doc"/><Relationship Id="rId6" Type="http://schemas.openxmlformats.org/officeDocument/2006/relationships/image" Target="../media/image118.emf"/><Relationship Id="rId1" Type="http://schemas.openxmlformats.org/officeDocument/2006/relationships/vmlDrawing" Target="../drawings/vmlDrawing49.vml"/><Relationship Id="rId2" Type="http://schemas.openxmlformats.org/officeDocument/2006/relationships/slideLayout" Target="../slideLayouts/slideLayout2.xml"/></Relationships>
</file>

<file path=ppt/slides/_rels/slide25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54.xml"/><Relationship Id="rId3" Type="http://schemas.openxmlformats.org/officeDocument/2006/relationships/image" Target="../media/image119.emf"/></Relationships>
</file>

<file path=ppt/slides/_rels/slide25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55.xml"/><Relationship Id="rId3" Type="http://schemas.openxmlformats.org/officeDocument/2006/relationships/image" Target="../media/image120.emf"/></Relationships>
</file>

<file path=ppt/slides/_rels/slide26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6.xml"/><Relationship Id="rId3" Type="http://schemas.openxmlformats.org/officeDocument/2006/relationships/image" Target="../media/image121.emf"/></Relationships>
</file>

<file path=ppt/slides/_rels/slide26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57.xml"/><Relationship Id="rId3" Type="http://schemas.openxmlformats.org/officeDocument/2006/relationships/image" Target="../media/image122.emf"/></Relationships>
</file>

<file path=ppt/slides/_rels/slide26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8.xml"/><Relationship Id="rId3" Type="http://schemas.openxmlformats.org/officeDocument/2006/relationships/image" Target="../media/image12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7" name="Title 1"/>
          <p:cNvSpPr>
            <a:spLocks noGrp="1"/>
          </p:cNvSpPr>
          <p:nvPr>
            <p:ph type="ctrTitle"/>
          </p:nvPr>
        </p:nvSpPr>
        <p:spPr/>
        <p:txBody>
          <a:bodyPr>
            <a:normAutofit fontScale="90000"/>
          </a:bodyPr>
          <a:lstStyle/>
          <a:p>
            <a:pPr eaLnBrk="1" fontAlgn="auto" hangingPunct="1">
              <a:spcAft>
                <a:spcPts val="0"/>
              </a:spcAft>
              <a:defRPr/>
            </a:pPr>
            <a:r>
              <a:rPr lang="en-US" smtClean="0">
                <a:ea typeface="+mj-ea"/>
                <a:cs typeface="+mj-cs"/>
              </a:rPr>
              <a:t>Corporate Finance</a:t>
            </a:r>
            <a:br>
              <a:rPr lang="en-US" smtClean="0">
                <a:ea typeface="+mj-ea"/>
                <a:cs typeface="+mj-cs"/>
              </a:rPr>
            </a:br>
            <a:r>
              <a:rPr lang="en-US" smtClean="0">
                <a:ea typeface="+mj-ea"/>
                <a:cs typeface="+mj-cs"/>
              </a:rPr>
              <a:t>Lecture Note Packet 2</a:t>
            </a:r>
            <a:br>
              <a:rPr lang="en-US" smtClean="0">
                <a:ea typeface="+mj-ea"/>
                <a:cs typeface="+mj-cs"/>
              </a:rPr>
            </a:br>
            <a:r>
              <a:rPr lang="en-US" smtClean="0">
                <a:ea typeface="+mj-ea"/>
                <a:cs typeface="+mj-cs"/>
              </a:rPr>
              <a:t>Capital Structure, Dividend Policy and Valuation</a:t>
            </a:r>
            <a:endParaRPr lang="en-US">
              <a:ea typeface="+mj-ea"/>
              <a:cs typeface="+mj-cs"/>
            </a:endParaRPr>
          </a:p>
        </p:txBody>
      </p:sp>
      <p:sp>
        <p:nvSpPr>
          <p:cNvPr id="16386" name="Subtitle 2"/>
          <p:cNvSpPr>
            <a:spLocks noGrp="1"/>
          </p:cNvSpPr>
          <p:nvPr>
            <p:ph type="subTitle" idx="1"/>
          </p:nvPr>
        </p:nvSpPr>
        <p:spPr>
          <a:xfrm>
            <a:off x="2362200" y="6049963"/>
            <a:ext cx="6705600" cy="685800"/>
          </a:xfrm>
        </p:spPr>
        <p:txBody>
          <a:bodyPr/>
          <a:lstStyle/>
          <a:p>
            <a:pPr eaLnBrk="1" hangingPunct="1"/>
            <a:r>
              <a:rPr lang="en-US" altLang="en-US">
                <a:ea typeface="ＭＳ Ｐゴシック" charset="-128"/>
              </a:rPr>
              <a:t>Aswath Damodaran			Spring 2016</a:t>
            </a:r>
          </a:p>
        </p:txBody>
      </p:sp>
      <p:sp>
        <p:nvSpPr>
          <p:cNvPr id="16387"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16388"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fld id="{24A52538-F378-0347-8A06-1468CCD4B48A}" type="slidenum">
              <a:rPr lang="en-US" altLang="en-US" sz="1400">
                <a:solidFill>
                  <a:schemeClr val="tx2"/>
                </a:solidFill>
                <a:latin typeface="Times" charset="0"/>
              </a:rPr>
              <a:pPr>
                <a:spcBef>
                  <a:spcPct val="0"/>
                </a:spcBef>
                <a:buClrTx/>
                <a:buSzTx/>
                <a:buFontTx/>
                <a:buNone/>
              </a:pPr>
              <a:t>1</a:t>
            </a:fld>
            <a:endParaRPr lang="en-US" altLang="en-US" sz="1400">
              <a:solidFill>
                <a:schemeClr val="tx2"/>
              </a:solidFill>
              <a:latin typeface="Times"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1" name="Rectangle 2"/>
          <p:cNvSpPr>
            <a:spLocks noGrp="1" noChangeArrowheads="1"/>
          </p:cNvSpPr>
          <p:nvPr>
            <p:ph type="ctrTitle"/>
          </p:nvPr>
        </p:nvSpPr>
        <p:spPr/>
        <p:txBody>
          <a:bodyPr>
            <a:normAutofit/>
          </a:bodyPr>
          <a:lstStyle/>
          <a:p>
            <a:pPr eaLnBrk="1" fontAlgn="auto" hangingPunct="1">
              <a:spcAft>
                <a:spcPts val="0"/>
              </a:spcAft>
              <a:defRPr/>
            </a:pPr>
            <a:r>
              <a:rPr lang="en-US" smtClean="0">
                <a:ea typeface="+mj-ea"/>
                <a:cs typeface="+mj-cs"/>
              </a:rPr>
              <a:t>Capital Structure: The Choices and the Trade off</a:t>
            </a:r>
            <a:endParaRPr lang="en-US">
              <a:ea typeface="+mj-ea"/>
              <a:cs typeface="+mj-cs"/>
            </a:endParaRPr>
          </a:p>
        </p:txBody>
      </p:sp>
      <p:sp>
        <p:nvSpPr>
          <p:cNvPr id="17410" name="Rectangle 3"/>
          <p:cNvSpPr>
            <a:spLocks noGrp="1" noChangeArrowheads="1"/>
          </p:cNvSpPr>
          <p:nvPr>
            <p:ph type="subTitle" idx="1"/>
          </p:nvPr>
        </p:nvSpPr>
        <p:spPr>
          <a:xfrm>
            <a:off x="2362200" y="6049963"/>
            <a:ext cx="6705600" cy="685800"/>
          </a:xfrm>
        </p:spPr>
        <p:txBody>
          <a:bodyPr/>
          <a:lstStyle/>
          <a:p>
            <a:pPr eaLnBrk="1" hangingPunct="1">
              <a:lnSpc>
                <a:spcPct val="80000"/>
              </a:lnSpc>
            </a:pPr>
            <a:r>
              <a:rPr lang="ja-JP" altLang="en-US" sz="2000">
                <a:ea typeface="ＭＳ Ｐゴシック" charset="-128"/>
              </a:rPr>
              <a:t>“</a:t>
            </a:r>
            <a:r>
              <a:rPr lang="en-US" altLang="ja-JP" sz="2000">
                <a:ea typeface="ＭＳ Ｐゴシック" charset="-128"/>
              </a:rPr>
              <a:t>Neither a borrower nor a lender be</a:t>
            </a:r>
            <a:r>
              <a:rPr lang="ja-JP" altLang="en-US" sz="2000">
                <a:ea typeface="ＭＳ Ｐゴシック" charset="-128"/>
              </a:rPr>
              <a:t>”</a:t>
            </a:r>
            <a:endParaRPr lang="en-US" altLang="ja-JP" sz="2000">
              <a:ea typeface="ＭＳ Ｐゴシック" charset="-128"/>
            </a:endParaRPr>
          </a:p>
          <a:p>
            <a:pPr eaLnBrk="1" hangingPunct="1">
              <a:lnSpc>
                <a:spcPct val="80000"/>
              </a:lnSpc>
            </a:pPr>
            <a:r>
              <a:rPr lang="en-US" altLang="en-US" sz="2000">
                <a:ea typeface="ＭＳ Ｐゴシック" charset="-128"/>
              </a:rPr>
              <a:t>Someone who obviously hated this part of corporate finance</a:t>
            </a:r>
          </a:p>
        </p:txBody>
      </p:sp>
      <p:sp>
        <p:nvSpPr>
          <p:cNvPr id="17411"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17412"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fld id="{C5B518AE-2947-234E-89DE-755896905CD4}" type="slidenum">
              <a:rPr lang="en-US" altLang="en-US" sz="1400">
                <a:solidFill>
                  <a:schemeClr val="tx2"/>
                </a:solidFill>
                <a:latin typeface="Times" charset="0"/>
              </a:rPr>
              <a:pPr>
                <a:spcBef>
                  <a:spcPct val="0"/>
                </a:spcBef>
                <a:buClrTx/>
                <a:buSzTx/>
                <a:buFontTx/>
                <a:buNone/>
              </a:pPr>
              <a:t>2</a:t>
            </a:fld>
            <a:endParaRPr lang="en-US" altLang="en-US" sz="1400">
              <a:solidFill>
                <a:schemeClr val="tx2"/>
              </a:solidFill>
              <a:latin typeface="Times" charset="0"/>
            </a:endParaRPr>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First principles</a:t>
            </a:r>
          </a:p>
        </p:txBody>
      </p:sp>
      <p:sp>
        <p:nvSpPr>
          <p:cNvPr id="1945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19459"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901AA1FB-C53D-6146-81CD-8F73A4D116DF}" type="slidenum">
              <a:rPr lang="en-US" altLang="en-US" sz="1200">
                <a:solidFill>
                  <a:srgbClr val="FFFFFF"/>
                </a:solidFill>
                <a:latin typeface="Times" charset="0"/>
              </a:rPr>
              <a:pPr>
                <a:lnSpc>
                  <a:spcPct val="80000"/>
                </a:lnSpc>
                <a:spcBef>
                  <a:spcPct val="0"/>
                </a:spcBef>
                <a:buClrTx/>
                <a:buSzTx/>
                <a:buFontTx/>
                <a:buNone/>
              </a:pPr>
              <a:t>3</a:t>
            </a:fld>
            <a:endParaRPr lang="en-US" altLang="en-US" sz="1200">
              <a:solidFill>
                <a:srgbClr val="FFFFFF"/>
              </a:solidFill>
              <a:latin typeface="Times" charset="0"/>
            </a:endParaRPr>
          </a:p>
        </p:txBody>
      </p:sp>
      <p:pic>
        <p:nvPicPr>
          <p:cNvPr id="19460" name="Content Placeholder 3"/>
          <p:cNvPicPr>
            <a:picLocks noGrp="1" noChangeAspect="1"/>
          </p:cNvPicPr>
          <p:nvPr>
            <p:ph sz="quarter" idx="1"/>
          </p:nvPr>
        </p:nvPicPr>
        <p:blipFill>
          <a:blip r:embed="rId3">
            <a:extLst>
              <a:ext uri="{28A0092B-C50C-407E-A947-70E740481C1C}">
                <a14:useLocalDpi xmlns:a14="http://schemas.microsoft.com/office/drawing/2010/main" val="0"/>
              </a:ext>
            </a:extLst>
          </a:blip>
          <a:srcRect l="-575" r="-575"/>
          <a:stretch>
            <a:fillRect/>
          </a:stretch>
        </p:blipFill>
        <p:spPr>
          <a:xfrm>
            <a:off x="612775" y="1600200"/>
            <a:ext cx="8153400" cy="4495800"/>
          </a:xfrm>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The Choices in Financing</a:t>
            </a:r>
          </a:p>
        </p:txBody>
      </p:sp>
      <p:sp>
        <p:nvSpPr>
          <p:cNvPr id="2150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21507"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8E62F64F-B4FA-654F-A468-8033EAE27BBF}" type="slidenum">
              <a:rPr lang="en-US" altLang="en-US" sz="1200">
                <a:solidFill>
                  <a:srgbClr val="FFFFFF"/>
                </a:solidFill>
                <a:latin typeface="Times" charset="0"/>
              </a:rPr>
              <a:pPr>
                <a:lnSpc>
                  <a:spcPct val="80000"/>
                </a:lnSpc>
                <a:spcBef>
                  <a:spcPct val="0"/>
                </a:spcBef>
                <a:buClrTx/>
                <a:buSzTx/>
                <a:buFontTx/>
                <a:buNone/>
              </a:pPr>
              <a:t>4</a:t>
            </a:fld>
            <a:endParaRPr lang="en-US" altLang="en-US" sz="1200">
              <a:solidFill>
                <a:srgbClr val="FFFFFF"/>
              </a:solidFill>
              <a:latin typeface="Times" charset="0"/>
            </a:endParaRPr>
          </a:p>
        </p:txBody>
      </p:sp>
      <p:sp>
        <p:nvSpPr>
          <p:cNvPr id="21508" name="Content Placeholder 2"/>
          <p:cNvSpPr>
            <a:spLocks noGrp="1"/>
          </p:cNvSpPr>
          <p:nvPr>
            <p:ph sz="quarter" idx="1"/>
          </p:nvPr>
        </p:nvSpPr>
        <p:spPr>
          <a:xfrm>
            <a:off x="612775" y="1600200"/>
            <a:ext cx="8153400" cy="4495800"/>
          </a:xfrm>
        </p:spPr>
        <p:txBody>
          <a:bodyPr/>
          <a:lstStyle/>
          <a:p>
            <a:pPr eaLnBrk="1" hangingPunct="1"/>
            <a:r>
              <a:rPr lang="en-US" altLang="en-US" sz="2000">
                <a:ea typeface="ＭＳ Ｐゴシック" charset="-128"/>
              </a:rPr>
              <a:t>There are only two ways in which a business can raise money. </a:t>
            </a:r>
          </a:p>
          <a:p>
            <a:pPr lvl="1" eaLnBrk="1" hangingPunct="1"/>
            <a:r>
              <a:rPr lang="en-US" altLang="en-US" sz="2000">
                <a:ea typeface="ＭＳ Ｐゴシック" charset="-128"/>
              </a:rPr>
              <a:t>The first is debt. The essence of debt is that you promise to make fixed payments in the future (interest payments and repaying principal). If you fail to make those payments, you lose control of your business.</a:t>
            </a:r>
          </a:p>
          <a:p>
            <a:pPr lvl="1" eaLnBrk="1" hangingPunct="1"/>
            <a:r>
              <a:rPr lang="en-US" altLang="en-US" sz="2000">
                <a:ea typeface="ＭＳ Ｐゴシック" charset="-128"/>
              </a:rPr>
              <a:t>The other is equity. With equity, you do get whatever cash flows are left over after you have made debt payments.</a:t>
            </a:r>
          </a:p>
        </p:txBody>
      </p:sp>
      <p:graphicFrame>
        <p:nvGraphicFramePr>
          <p:cNvPr id="21509" name="Object 2"/>
          <p:cNvGraphicFramePr>
            <a:graphicFrameLocks noChangeAspect="1"/>
          </p:cNvGraphicFramePr>
          <p:nvPr/>
        </p:nvGraphicFramePr>
        <p:xfrm>
          <a:off x="2133600" y="3810000"/>
          <a:ext cx="6483350" cy="2641600"/>
        </p:xfrm>
        <a:graphic>
          <a:graphicData uri="http://schemas.openxmlformats.org/presentationml/2006/ole">
            <mc:AlternateContent xmlns:mc="http://schemas.openxmlformats.org/markup-compatibility/2006">
              <mc:Choice xmlns:v="urn:schemas-microsoft-com:vml" Requires="v">
                <p:oleObj spid="_x0000_s21533" name="Document" r:id="rId4" imgW="21942857" imgH="8939683" progId="Word.Document.12">
                  <p:link updateAutomatic="1"/>
                </p:oleObj>
              </mc:Choice>
              <mc:Fallback>
                <p:oleObj name="Document" r:id="rId4" imgW="21942857" imgH="8939683" progId="Word.Document.12">
                  <p:link updateAutomatic="1"/>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33600" y="3810000"/>
                        <a:ext cx="6483350" cy="264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Global Patterns in Financing…</a:t>
            </a:r>
          </a:p>
        </p:txBody>
      </p:sp>
      <p:sp>
        <p:nvSpPr>
          <p:cNvPr id="2355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23555"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97CBBCCA-9894-D249-953A-1201E7458E13}" type="slidenum">
              <a:rPr lang="en-US" altLang="en-US" sz="1200">
                <a:solidFill>
                  <a:srgbClr val="FFFFFF"/>
                </a:solidFill>
                <a:latin typeface="Times" charset="0"/>
              </a:rPr>
              <a:pPr>
                <a:lnSpc>
                  <a:spcPct val="80000"/>
                </a:lnSpc>
                <a:spcBef>
                  <a:spcPct val="0"/>
                </a:spcBef>
                <a:buClrTx/>
                <a:buSzTx/>
                <a:buFontTx/>
                <a:buNone/>
              </a:pPr>
              <a:t>5</a:t>
            </a:fld>
            <a:endParaRPr lang="en-US" altLang="en-US" sz="1200">
              <a:solidFill>
                <a:srgbClr val="FFFFFF"/>
              </a:solidFill>
              <a:latin typeface="Times" charset="0"/>
            </a:endParaRPr>
          </a:p>
        </p:txBody>
      </p:sp>
      <p:graphicFrame>
        <p:nvGraphicFramePr>
          <p:cNvPr id="23556" name="Object 2"/>
          <p:cNvGraphicFramePr>
            <a:graphicFrameLocks noGrp="1" noChangeAspect="1"/>
          </p:cNvGraphicFramePr>
          <p:nvPr>
            <p:ph sz="quarter" idx="1"/>
          </p:nvPr>
        </p:nvGraphicFramePr>
        <p:xfrm>
          <a:off x="1397000" y="1600200"/>
          <a:ext cx="6584950" cy="4495800"/>
        </p:xfrm>
        <a:graphic>
          <a:graphicData uri="http://schemas.openxmlformats.org/presentationml/2006/ole">
            <mc:AlternateContent xmlns:mc="http://schemas.openxmlformats.org/markup-compatibility/2006">
              <mc:Choice xmlns:v="urn:schemas-microsoft-com:vml" Requires="v">
                <p:oleObj spid="_x0000_s23580" name="Document" r:id="rId4" imgW="21942857" imgH="14984127" progId="Word.Document.12">
                  <p:link updateAutomatic="1"/>
                </p:oleObj>
              </mc:Choice>
              <mc:Fallback>
                <p:oleObj name="Document" r:id="rId4" imgW="21942857" imgH="14984127" progId="Word.Document.12">
                  <p:link updateAutomatic="1"/>
                  <p:pic>
                    <p:nvPicPr>
                      <p:cNvPr id="0" name="Object 2"/>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97000" y="1600200"/>
                        <a:ext cx="6584950" cy="4495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Title 1"/>
          <p:cNvSpPr>
            <a:spLocks noGrp="1"/>
          </p:cNvSpPr>
          <p:nvPr>
            <p:ph type="title"/>
          </p:nvPr>
        </p:nvSpPr>
        <p:spPr>
          <a:xfrm>
            <a:off x="612775" y="228600"/>
            <a:ext cx="8153400" cy="990600"/>
          </a:xfrm>
        </p:spPr>
        <p:txBody>
          <a:bodyPr>
            <a:normAutofit fontScale="90000"/>
          </a:bodyPr>
          <a:lstStyle/>
          <a:p>
            <a:pPr eaLnBrk="1" hangingPunct="1">
              <a:defRPr/>
            </a:pPr>
            <a:r>
              <a:rPr lang="en-US" altLang="en-US" sz="3200">
                <a:ea typeface="ＭＳ Ｐゴシック" charset="-128"/>
              </a:rPr>
              <a:t>And a much greater dependence on bank loans outside the US…</a:t>
            </a:r>
          </a:p>
        </p:txBody>
      </p:sp>
      <p:sp>
        <p:nvSpPr>
          <p:cNvPr id="2560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25603"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781AF20E-5350-9A42-926B-DD9CB4AF4A97}" type="slidenum">
              <a:rPr lang="en-US" altLang="en-US" sz="1200">
                <a:solidFill>
                  <a:srgbClr val="FFFFFF"/>
                </a:solidFill>
                <a:latin typeface="Times" charset="0"/>
              </a:rPr>
              <a:pPr>
                <a:lnSpc>
                  <a:spcPct val="80000"/>
                </a:lnSpc>
                <a:spcBef>
                  <a:spcPct val="0"/>
                </a:spcBef>
                <a:buClrTx/>
                <a:buSzTx/>
                <a:buFontTx/>
                <a:buNone/>
              </a:pPr>
              <a:t>6</a:t>
            </a:fld>
            <a:endParaRPr lang="en-US" altLang="en-US" sz="1200">
              <a:solidFill>
                <a:srgbClr val="FFFFFF"/>
              </a:solidFill>
              <a:latin typeface="Times" charset="0"/>
            </a:endParaRPr>
          </a:p>
        </p:txBody>
      </p:sp>
      <p:graphicFrame>
        <p:nvGraphicFramePr>
          <p:cNvPr id="25604" name="Object 2"/>
          <p:cNvGraphicFramePr>
            <a:graphicFrameLocks noGrp="1" noChangeAspect="1"/>
          </p:cNvGraphicFramePr>
          <p:nvPr>
            <p:ph sz="quarter" idx="1"/>
          </p:nvPr>
        </p:nvGraphicFramePr>
        <p:xfrm>
          <a:off x="1397000" y="1600200"/>
          <a:ext cx="6584950" cy="4495800"/>
        </p:xfrm>
        <a:graphic>
          <a:graphicData uri="http://schemas.openxmlformats.org/presentationml/2006/ole">
            <mc:AlternateContent xmlns:mc="http://schemas.openxmlformats.org/markup-compatibility/2006">
              <mc:Choice xmlns:v="urn:schemas-microsoft-com:vml" Requires="v">
                <p:oleObj spid="_x0000_s25628" name="Document" r:id="rId4" imgW="21942857" imgH="14984127" progId="Word.Document.12">
                  <p:link updateAutomatic="1"/>
                </p:oleObj>
              </mc:Choice>
              <mc:Fallback>
                <p:oleObj name="Document" r:id="rId4" imgW="21942857" imgH="14984127" progId="Word.Document.12">
                  <p:link updateAutomatic="1"/>
                  <p:pic>
                    <p:nvPicPr>
                      <p:cNvPr id="0" name="Object 2"/>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97000" y="1600200"/>
                        <a:ext cx="6584950" cy="4495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smtClean="0">
                <a:ea typeface="+mj-ea"/>
                <a:cs typeface="+mj-cs"/>
              </a:rPr>
              <a:t>Assessing the existing financing choices: Disney, Vale, Tata Motors, </a:t>
            </a:r>
            <a:r>
              <a:rPr lang="en-US" dirty="0" err="1" smtClean="0">
                <a:ea typeface="+mj-ea"/>
                <a:cs typeface="+mj-cs"/>
              </a:rPr>
              <a:t>Baidu</a:t>
            </a:r>
            <a:r>
              <a:rPr lang="en-US" dirty="0" smtClean="0">
                <a:ea typeface="+mj-ea"/>
                <a:cs typeface="+mj-cs"/>
              </a:rPr>
              <a:t> &amp; </a:t>
            </a:r>
            <a:r>
              <a:rPr lang="en-US" dirty="0" err="1" smtClean="0">
                <a:ea typeface="+mj-ea"/>
                <a:cs typeface="+mj-cs"/>
              </a:rPr>
              <a:t>Bookscape</a:t>
            </a:r>
            <a:endParaRPr lang="en-US" dirty="0">
              <a:ea typeface="+mj-ea"/>
              <a:cs typeface="+mj-cs"/>
            </a:endParaRPr>
          </a:p>
        </p:txBody>
      </p:sp>
      <p:sp>
        <p:nvSpPr>
          <p:cNvPr id="2765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27651"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96B483CE-5C4A-894A-94BB-3AA82273DA8A}" type="slidenum">
              <a:rPr lang="en-US" altLang="en-US" sz="1200">
                <a:solidFill>
                  <a:srgbClr val="FFFFFF"/>
                </a:solidFill>
                <a:latin typeface="Times" charset="0"/>
              </a:rPr>
              <a:pPr>
                <a:lnSpc>
                  <a:spcPct val="80000"/>
                </a:lnSpc>
                <a:spcBef>
                  <a:spcPct val="0"/>
                </a:spcBef>
                <a:buClrTx/>
                <a:buSzTx/>
                <a:buFontTx/>
                <a:buNone/>
              </a:pPr>
              <a:t>7</a:t>
            </a:fld>
            <a:endParaRPr lang="en-US" altLang="en-US" sz="1200">
              <a:solidFill>
                <a:srgbClr val="FFFFFF"/>
              </a:solidFill>
              <a:latin typeface="Times" charset="0"/>
            </a:endParaRPr>
          </a:p>
        </p:txBody>
      </p:sp>
      <p:graphicFrame>
        <p:nvGraphicFramePr>
          <p:cNvPr id="27652" name="Content Placeholder 6"/>
          <p:cNvGraphicFramePr>
            <a:graphicFrameLocks noGrp="1" noChangeAspect="1"/>
          </p:cNvGraphicFramePr>
          <p:nvPr>
            <p:ph sz="quarter" idx="1"/>
          </p:nvPr>
        </p:nvGraphicFramePr>
        <p:xfrm>
          <a:off x="1876425" y="1714500"/>
          <a:ext cx="5626100" cy="4267200"/>
        </p:xfrm>
        <a:graphic>
          <a:graphicData uri="http://schemas.openxmlformats.org/presentationml/2006/ole">
            <mc:AlternateContent xmlns:mc="http://schemas.openxmlformats.org/markup-compatibility/2006">
              <mc:Choice xmlns:v="urn:schemas-microsoft-com:vml" Requires="v">
                <p:oleObj spid="_x0000_s27676" name="Document" r:id="rId5" imgW="5625893" imgH="4267043" progId="Word.Document.12">
                  <p:embed/>
                </p:oleObj>
              </mc:Choice>
              <mc:Fallback>
                <p:oleObj name="Document" r:id="rId5" imgW="5625893" imgH="4267043" progId="Word.Document.12">
                  <p:embed/>
                  <p:pic>
                    <p:nvPicPr>
                      <p:cNvPr id="0" name="Content Placeholder 6"/>
                      <p:cNvPicPr>
                        <a:picLocks noGrp="1"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876425" y="1714500"/>
                        <a:ext cx="5626100" cy="426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1400">
              <a:solidFill>
                <a:schemeClr val="tx2"/>
              </a:solidFill>
              <a:latin typeface="Times" charset="0"/>
            </a:endParaRPr>
          </a:p>
        </p:txBody>
      </p:sp>
      <p:sp>
        <p:nvSpPr>
          <p:cNvPr id="29698"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fld id="{01A6C0BB-CA95-064A-936E-29E83EE1DDC4}" type="slidenum">
              <a:rPr lang="en-US" altLang="en-US" sz="1400">
                <a:solidFill>
                  <a:schemeClr val="tx2"/>
                </a:solidFill>
                <a:latin typeface="Times" charset="0"/>
              </a:rPr>
              <a:pPr>
                <a:spcBef>
                  <a:spcPct val="0"/>
                </a:spcBef>
                <a:buClrTx/>
                <a:buSzTx/>
                <a:buFontTx/>
                <a:buNone/>
              </a:pPr>
              <a:t>8</a:t>
            </a:fld>
            <a:endParaRPr lang="en-US" altLang="en-US" sz="1400">
              <a:solidFill>
                <a:schemeClr val="tx2"/>
              </a:solidFill>
              <a:latin typeface="Times" charset="0"/>
            </a:endParaRPr>
          </a:p>
        </p:txBody>
      </p:sp>
      <p:pic>
        <p:nvPicPr>
          <p:cNvPr id="29699"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279400"/>
            <a:ext cx="9144000" cy="6296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The Transitional Phases..</a:t>
            </a:r>
          </a:p>
        </p:txBody>
      </p:sp>
      <p:sp>
        <p:nvSpPr>
          <p:cNvPr id="3174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31747"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660937D4-B637-B240-BDA7-D3D65AC05957}" type="slidenum">
              <a:rPr lang="en-US" altLang="en-US" sz="1200">
                <a:solidFill>
                  <a:srgbClr val="FFFFFF"/>
                </a:solidFill>
                <a:latin typeface="Times" charset="0"/>
              </a:rPr>
              <a:pPr>
                <a:lnSpc>
                  <a:spcPct val="80000"/>
                </a:lnSpc>
                <a:spcBef>
                  <a:spcPct val="0"/>
                </a:spcBef>
                <a:buClrTx/>
                <a:buSzTx/>
                <a:buFontTx/>
                <a:buNone/>
              </a:pPr>
              <a:t>9</a:t>
            </a:fld>
            <a:endParaRPr lang="en-US" altLang="en-US" sz="1200">
              <a:solidFill>
                <a:srgbClr val="FFFFFF"/>
              </a:solidFill>
              <a:latin typeface="Times" charset="0"/>
            </a:endParaRPr>
          </a:p>
        </p:txBody>
      </p:sp>
      <p:sp>
        <p:nvSpPr>
          <p:cNvPr id="31748" name="Content Placeholder 2"/>
          <p:cNvSpPr>
            <a:spLocks noGrp="1"/>
          </p:cNvSpPr>
          <p:nvPr>
            <p:ph sz="quarter" idx="1"/>
          </p:nvPr>
        </p:nvSpPr>
        <p:spPr>
          <a:xfrm>
            <a:off x="612775" y="1600200"/>
            <a:ext cx="8153400" cy="4495800"/>
          </a:xfrm>
        </p:spPr>
        <p:txBody>
          <a:bodyPr/>
          <a:lstStyle/>
          <a:p>
            <a:pPr eaLnBrk="1" hangingPunct="1">
              <a:lnSpc>
                <a:spcPct val="80000"/>
              </a:lnSpc>
            </a:pPr>
            <a:r>
              <a:rPr lang="en-US" altLang="en-US" sz="2400">
                <a:ea typeface="ＭＳ Ｐゴシック" charset="-128"/>
              </a:rPr>
              <a:t>The transitions that we see at firms – from fully owned private businesses to venture capital, from private to public and subsequent seasoned offerings are all motivated primarily by the need for capital. </a:t>
            </a:r>
          </a:p>
          <a:p>
            <a:pPr eaLnBrk="1" hangingPunct="1">
              <a:lnSpc>
                <a:spcPct val="80000"/>
              </a:lnSpc>
            </a:pPr>
            <a:r>
              <a:rPr lang="en-US" altLang="en-US" sz="2400">
                <a:ea typeface="ＭＳ Ｐゴシック" charset="-128"/>
              </a:rPr>
              <a:t>In each transition, though, there are costs incurred by the existing owners:</a:t>
            </a:r>
          </a:p>
          <a:p>
            <a:pPr lvl="1" eaLnBrk="1" hangingPunct="1">
              <a:lnSpc>
                <a:spcPct val="80000"/>
              </a:lnSpc>
            </a:pPr>
            <a:r>
              <a:rPr lang="en-US" altLang="en-US" sz="2000">
                <a:ea typeface="ＭＳ Ｐゴシック" charset="-128"/>
              </a:rPr>
              <a:t>When venture capitalists enter the firm, they will demand their fair share and more of the ownership of  the firm to provide equity.</a:t>
            </a:r>
          </a:p>
          <a:p>
            <a:pPr lvl="1" eaLnBrk="1" hangingPunct="1">
              <a:lnSpc>
                <a:spcPct val="80000"/>
              </a:lnSpc>
            </a:pPr>
            <a:r>
              <a:rPr lang="en-US" altLang="en-US" sz="2000">
                <a:ea typeface="ＭＳ Ｐゴシック" charset="-128"/>
              </a:rPr>
              <a:t>When a firm decides to go public, it has to trade off the greater access to capital markets against the increased disclosure requirements (that emanate from being publicly lists), loss of control and the transactions costs of going public.</a:t>
            </a:r>
          </a:p>
          <a:p>
            <a:pPr lvl="1" eaLnBrk="1" hangingPunct="1">
              <a:lnSpc>
                <a:spcPct val="80000"/>
              </a:lnSpc>
            </a:pPr>
            <a:r>
              <a:rPr lang="en-US" altLang="en-US" sz="2000">
                <a:ea typeface="ＭＳ Ｐゴシック" charset="-128"/>
              </a:rPr>
              <a:t>When making seasoned offerings, firms have to consider issuance costs while managing their relations with equity research analysts and rat</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Measuring a firm</a:t>
            </a:r>
            <a:r>
              <a:rPr lang="ja-JP" altLang="en-US">
                <a:ea typeface="ＭＳ Ｐゴシック" charset="-128"/>
              </a:rPr>
              <a:t>’</a:t>
            </a:r>
            <a:r>
              <a:rPr lang="en-US" altLang="ja-JP">
                <a:ea typeface="ＭＳ Ｐゴシック" charset="-128"/>
              </a:rPr>
              <a:t>s financing mix …</a:t>
            </a:r>
            <a:endParaRPr lang="en-US" altLang="en-US">
              <a:ea typeface="ＭＳ Ｐゴシック" charset="-128"/>
            </a:endParaRPr>
          </a:p>
        </p:txBody>
      </p:sp>
      <p:sp>
        <p:nvSpPr>
          <p:cNvPr id="3379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33795"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4AF6307E-E2A1-9F41-AD20-2724C9ACE79F}" type="slidenum">
              <a:rPr lang="en-US" altLang="en-US" sz="1200">
                <a:solidFill>
                  <a:srgbClr val="FFFFFF"/>
                </a:solidFill>
                <a:latin typeface="Times" charset="0"/>
              </a:rPr>
              <a:pPr>
                <a:lnSpc>
                  <a:spcPct val="80000"/>
                </a:lnSpc>
                <a:spcBef>
                  <a:spcPct val="0"/>
                </a:spcBef>
                <a:buClrTx/>
                <a:buSzTx/>
                <a:buFontTx/>
                <a:buNone/>
              </a:pPr>
              <a:t>10</a:t>
            </a:fld>
            <a:endParaRPr lang="en-US" altLang="en-US" sz="1200">
              <a:solidFill>
                <a:srgbClr val="FFFFFF"/>
              </a:solidFill>
              <a:latin typeface="Times" charset="0"/>
            </a:endParaRPr>
          </a:p>
        </p:txBody>
      </p:sp>
      <p:sp>
        <p:nvSpPr>
          <p:cNvPr id="33796" name="Rectangle 3"/>
          <p:cNvSpPr>
            <a:spLocks noGrp="1" noChangeArrowheads="1"/>
          </p:cNvSpPr>
          <p:nvPr>
            <p:ph sz="quarter" idx="1"/>
          </p:nvPr>
        </p:nvSpPr>
        <p:spPr>
          <a:xfrm>
            <a:off x="612775" y="1600200"/>
            <a:ext cx="8153400" cy="4495800"/>
          </a:xfrm>
        </p:spPr>
        <p:txBody>
          <a:bodyPr/>
          <a:lstStyle/>
          <a:p>
            <a:pPr eaLnBrk="1" hangingPunct="1">
              <a:lnSpc>
                <a:spcPct val="90000"/>
              </a:lnSpc>
            </a:pPr>
            <a:r>
              <a:rPr lang="en-US" altLang="en-US" sz="2400">
                <a:ea typeface="ＭＳ Ｐゴシック" charset="-128"/>
              </a:rPr>
              <a:t>The simplest measure of how much debt and equity a firm is using currently is to look at the proportion of debt in the total financing. This ratio is called the debt to capital ratio:</a:t>
            </a:r>
          </a:p>
          <a:p>
            <a:pPr eaLnBrk="1" hangingPunct="1">
              <a:lnSpc>
                <a:spcPct val="90000"/>
              </a:lnSpc>
              <a:buFont typeface="Wingdings" charset="2"/>
              <a:buNone/>
            </a:pPr>
            <a:r>
              <a:rPr lang="en-US" altLang="en-US" sz="2400">
                <a:ea typeface="ＭＳ Ｐゴシック" charset="-128"/>
              </a:rPr>
              <a:t>	Debt to Capital Ratio = Debt / (Debt + Equity)</a:t>
            </a:r>
          </a:p>
          <a:p>
            <a:pPr eaLnBrk="1" hangingPunct="1">
              <a:lnSpc>
                <a:spcPct val="90000"/>
              </a:lnSpc>
            </a:pPr>
            <a:r>
              <a:rPr lang="en-US" altLang="en-US" sz="2400">
                <a:ea typeface="ＭＳ Ｐゴシック" charset="-128"/>
              </a:rPr>
              <a:t>Debt includes all interest bearing liabilities, short term as well as long term. It should also include other commitments that meet the criteria for debt: contractually pre-set payments that have to be made, no matter what the firm’s financial standing.</a:t>
            </a:r>
          </a:p>
          <a:p>
            <a:pPr eaLnBrk="1" hangingPunct="1">
              <a:lnSpc>
                <a:spcPct val="90000"/>
              </a:lnSpc>
            </a:pPr>
            <a:r>
              <a:rPr lang="en-US" altLang="en-US" sz="2400">
                <a:ea typeface="ＭＳ Ｐゴシック" charset="-128"/>
              </a:rPr>
              <a:t>Equity can be defined either in accounting terms (as book value of equity) or in market value terms (based upon the current price). The resulting debt ratios can be very different.</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Financing Mix Question</a:t>
            </a:r>
          </a:p>
        </p:txBody>
      </p:sp>
      <p:sp>
        <p:nvSpPr>
          <p:cNvPr id="3584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35843"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1403E0ED-E295-354C-9851-5FE7BCF311F7}" type="slidenum">
              <a:rPr lang="en-US" altLang="en-US" sz="1200">
                <a:solidFill>
                  <a:srgbClr val="FFFFFF"/>
                </a:solidFill>
                <a:latin typeface="Times" charset="0"/>
              </a:rPr>
              <a:pPr>
                <a:lnSpc>
                  <a:spcPct val="80000"/>
                </a:lnSpc>
                <a:spcBef>
                  <a:spcPct val="0"/>
                </a:spcBef>
                <a:buClrTx/>
                <a:buSzTx/>
                <a:buFontTx/>
                <a:buNone/>
              </a:pPr>
              <a:t>11</a:t>
            </a:fld>
            <a:endParaRPr lang="en-US" altLang="en-US" sz="1200">
              <a:solidFill>
                <a:srgbClr val="FFFFFF"/>
              </a:solidFill>
              <a:latin typeface="Times" charset="0"/>
            </a:endParaRPr>
          </a:p>
        </p:txBody>
      </p:sp>
      <p:sp>
        <p:nvSpPr>
          <p:cNvPr id="35844"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In deciding to raise financing for a business, is there an optimal mix of debt and equity?</a:t>
            </a:r>
          </a:p>
          <a:p>
            <a:pPr lvl="1" eaLnBrk="1" hangingPunct="1"/>
            <a:r>
              <a:rPr lang="en-US" altLang="en-US">
                <a:ea typeface="ＭＳ Ｐゴシック" charset="-128"/>
              </a:rPr>
              <a:t>If yes, what is the trade off that lets us determine this optimal mix?</a:t>
            </a:r>
          </a:p>
          <a:p>
            <a:pPr lvl="3" eaLnBrk="1" hangingPunct="1"/>
            <a:r>
              <a:rPr lang="en-US" altLang="en-US">
                <a:ea typeface="ＭＳ Ｐゴシック" charset="-128"/>
              </a:rPr>
              <a:t>What are the benefits of using debt instead of equity?</a:t>
            </a:r>
          </a:p>
          <a:p>
            <a:pPr lvl="3" eaLnBrk="1" hangingPunct="1"/>
            <a:r>
              <a:rPr lang="en-US" altLang="en-US">
                <a:ea typeface="ＭＳ Ｐゴシック" charset="-128"/>
              </a:rPr>
              <a:t>What are the costs of using debt instead of equity?</a:t>
            </a:r>
          </a:p>
          <a:p>
            <a:pPr lvl="1" eaLnBrk="1" hangingPunct="1"/>
            <a:r>
              <a:rPr lang="en-US" altLang="en-US">
                <a:ea typeface="ＭＳ Ｐゴシック" charset="-128"/>
              </a:rPr>
              <a:t>If not, why not?</a:t>
            </a:r>
          </a:p>
          <a:p>
            <a:pPr lvl="1" eaLnBrk="1" hangingPunct="1"/>
            <a:endParaRPr lang="en-US" altLang="en-US">
              <a:ea typeface="ＭＳ Ｐゴシック" charset="-128"/>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Title 1"/>
          <p:cNvSpPr>
            <a:spLocks noGrp="1"/>
          </p:cNvSpPr>
          <p:nvPr>
            <p:ph type="title"/>
          </p:nvPr>
        </p:nvSpPr>
        <p:spPr>
          <a:xfrm>
            <a:off x="612775" y="228600"/>
            <a:ext cx="8153400" cy="990600"/>
          </a:xfrm>
        </p:spPr>
        <p:txBody>
          <a:bodyPr/>
          <a:lstStyle/>
          <a:p>
            <a:r>
              <a:rPr lang="en-US" altLang="en-US">
                <a:ea typeface="ＭＳ Ｐゴシック" charset="-128"/>
              </a:rPr>
              <a:t>The Illusory Benefits of Debt</a:t>
            </a:r>
          </a:p>
        </p:txBody>
      </p:sp>
      <p:sp>
        <p:nvSpPr>
          <p:cNvPr id="3" name="Content Placeholder 2"/>
          <p:cNvSpPr>
            <a:spLocks noGrp="1"/>
          </p:cNvSpPr>
          <p:nvPr>
            <p:ph sz="quarter" idx="1"/>
          </p:nvPr>
        </p:nvSpPr>
        <p:spPr>
          <a:xfrm>
            <a:off x="612775" y="1600200"/>
            <a:ext cx="8153400" cy="4495800"/>
          </a:xfrm>
        </p:spPr>
        <p:txBody>
          <a:bodyPr>
            <a:normAutofit fontScale="92500" lnSpcReduction="10000"/>
          </a:bodyPr>
          <a:lstStyle/>
          <a:p>
            <a:pPr>
              <a:defRPr/>
            </a:pPr>
            <a:r>
              <a:rPr lang="en-US" dirty="0" smtClean="0"/>
              <a:t>At first sight, the benefit of debt seems obvious. The cost of debt is lower than the cost of equity. </a:t>
            </a:r>
          </a:p>
          <a:p>
            <a:pPr>
              <a:defRPr/>
            </a:pPr>
            <a:r>
              <a:rPr lang="en-US" dirty="0" smtClean="0"/>
              <a:t>That benefit is an illusion, though, because debt is cheaper than equity for a simple reason. The lender gets both first claim on the cash flows and a contractually pre-set cash flow. The equity investor is last in line and has to demand a higher rate of return than the </a:t>
            </a:r>
            <a:r>
              <a:rPr lang="en-US" smtClean="0"/>
              <a:t>lender does.</a:t>
            </a:r>
            <a:endParaRPr lang="en-US" dirty="0" smtClean="0"/>
          </a:p>
          <a:p>
            <a:pPr>
              <a:defRPr/>
            </a:pPr>
            <a:r>
              <a:rPr lang="en-US" dirty="0" smtClean="0"/>
              <a:t>By borrowing money at a lower rate, you are not making a business more valuable, but just moving the risk around.</a:t>
            </a:r>
          </a:p>
        </p:txBody>
      </p:sp>
      <p:sp>
        <p:nvSpPr>
          <p:cNvPr id="37891"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5" name="Slide Number Placeholder 4"/>
          <p:cNvSpPr>
            <a:spLocks noGrp="1"/>
          </p:cNvSpPr>
          <p:nvPr>
            <p:ph type="sldNum" sz="quarter" idx="11"/>
          </p:nvPr>
        </p:nvSpPr>
        <p:spPr/>
        <p:txBody>
          <a:bodyPr>
            <a:normAutofit fontScale="85000" lnSpcReduction="20000"/>
          </a:bodyPr>
          <a:lstStyle/>
          <a:p>
            <a:pPr>
              <a:defRPr/>
            </a:pPr>
            <a:fld id="{3386228D-F0DF-D54E-8E53-5D9064690FF5}" type="slidenum">
              <a:rPr lang="en-US" altLang="en-US" smtClean="0"/>
              <a:pPr>
                <a:defRPr/>
              </a:pPr>
              <a:t>12</a:t>
            </a:fld>
            <a:endParaRPr lang="en-US" alt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Costs and Benefits of Debt</a:t>
            </a:r>
          </a:p>
        </p:txBody>
      </p:sp>
      <p:sp>
        <p:nvSpPr>
          <p:cNvPr id="3993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39939"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E5D68D14-A648-C04B-B818-6930FF4349EB}" type="slidenum">
              <a:rPr lang="en-US" altLang="en-US" sz="1200">
                <a:solidFill>
                  <a:srgbClr val="FFFFFF"/>
                </a:solidFill>
                <a:latin typeface="Times" charset="0"/>
              </a:rPr>
              <a:pPr>
                <a:lnSpc>
                  <a:spcPct val="80000"/>
                </a:lnSpc>
                <a:spcBef>
                  <a:spcPct val="0"/>
                </a:spcBef>
                <a:buClrTx/>
                <a:buSzTx/>
                <a:buFontTx/>
                <a:buNone/>
              </a:pPr>
              <a:t>13</a:t>
            </a:fld>
            <a:endParaRPr lang="en-US" altLang="en-US" sz="1200">
              <a:solidFill>
                <a:srgbClr val="FFFFFF"/>
              </a:solidFill>
              <a:latin typeface="Times" charset="0"/>
            </a:endParaRPr>
          </a:p>
        </p:txBody>
      </p:sp>
      <p:sp>
        <p:nvSpPr>
          <p:cNvPr id="39940" name="Rectangle 3"/>
          <p:cNvSpPr>
            <a:spLocks noGrp="1" noChangeArrowheads="1"/>
          </p:cNvSpPr>
          <p:nvPr>
            <p:ph sz="quarter" idx="1"/>
          </p:nvPr>
        </p:nvSpPr>
        <p:spPr>
          <a:xfrm>
            <a:off x="612775" y="1600200"/>
            <a:ext cx="8153400" cy="4495800"/>
          </a:xfrm>
        </p:spPr>
        <p:txBody>
          <a:bodyPr/>
          <a:lstStyle/>
          <a:p>
            <a:pPr eaLnBrk="1" hangingPunct="1">
              <a:lnSpc>
                <a:spcPct val="80000"/>
              </a:lnSpc>
            </a:pPr>
            <a:r>
              <a:rPr lang="en-US" altLang="en-US" sz="2600">
                <a:ea typeface="ＭＳ Ｐゴシック" charset="-128"/>
              </a:rPr>
              <a:t>Benefits of Debt</a:t>
            </a:r>
          </a:p>
          <a:p>
            <a:pPr lvl="1" eaLnBrk="1" hangingPunct="1">
              <a:lnSpc>
                <a:spcPct val="80000"/>
              </a:lnSpc>
            </a:pPr>
            <a:r>
              <a:rPr lang="en-US" altLang="en-US" sz="2200" i="1">
                <a:ea typeface="ＭＳ Ｐゴシック" charset="-128"/>
              </a:rPr>
              <a:t>Tax Benefits</a:t>
            </a:r>
            <a:r>
              <a:rPr lang="en-US" altLang="en-US" sz="2200">
                <a:ea typeface="ＭＳ Ｐゴシック" charset="-128"/>
              </a:rPr>
              <a:t>: The tax code is tilted in favor of debt, with interest payments being tax deductible in most parts of the world, while cash flows to equity are not.</a:t>
            </a:r>
          </a:p>
          <a:p>
            <a:pPr lvl="1" eaLnBrk="1" hangingPunct="1">
              <a:lnSpc>
                <a:spcPct val="80000"/>
              </a:lnSpc>
            </a:pPr>
            <a:r>
              <a:rPr lang="en-US" altLang="en-US" sz="2200" i="1">
                <a:ea typeface="ＭＳ Ｐゴシック" charset="-128"/>
              </a:rPr>
              <a:t>Adds discipline to management</a:t>
            </a:r>
            <a:r>
              <a:rPr lang="en-US" altLang="en-US" sz="2200">
                <a:ea typeface="ＭＳ Ｐゴシック" charset="-128"/>
              </a:rPr>
              <a:t>: When managers are sloppy in their project choices, borrowing money may make them less so.</a:t>
            </a:r>
          </a:p>
          <a:p>
            <a:pPr eaLnBrk="1" hangingPunct="1">
              <a:lnSpc>
                <a:spcPct val="80000"/>
              </a:lnSpc>
            </a:pPr>
            <a:r>
              <a:rPr lang="en-US" altLang="en-US" sz="2600">
                <a:ea typeface="ＭＳ Ｐゴシック" charset="-128"/>
              </a:rPr>
              <a:t>Costs of Debt</a:t>
            </a:r>
          </a:p>
          <a:p>
            <a:pPr lvl="1" eaLnBrk="1" hangingPunct="1">
              <a:lnSpc>
                <a:spcPct val="80000"/>
              </a:lnSpc>
            </a:pPr>
            <a:r>
              <a:rPr lang="en-US" altLang="en-US" sz="2200" i="1">
                <a:ea typeface="ＭＳ Ｐゴシック" charset="-128"/>
              </a:rPr>
              <a:t>Bankruptcy Costs</a:t>
            </a:r>
            <a:r>
              <a:rPr lang="en-US" altLang="en-US" sz="2200">
                <a:ea typeface="ＭＳ Ｐゴシック" charset="-128"/>
              </a:rPr>
              <a:t>: Borrowing money will increase your expected probability and cost of bankruptcy.</a:t>
            </a:r>
          </a:p>
          <a:p>
            <a:pPr lvl="1" eaLnBrk="1" hangingPunct="1">
              <a:lnSpc>
                <a:spcPct val="80000"/>
              </a:lnSpc>
            </a:pPr>
            <a:r>
              <a:rPr lang="en-US" altLang="en-US" sz="2200" i="1">
                <a:ea typeface="ＭＳ Ｐゴシック" charset="-128"/>
              </a:rPr>
              <a:t>Agency Costs</a:t>
            </a:r>
            <a:r>
              <a:rPr lang="en-US" altLang="en-US" sz="2200">
                <a:ea typeface="ＭＳ Ｐゴシック" charset="-128"/>
              </a:rPr>
              <a:t>: What’s good for stockholders is not always what’s good for lenders and that creates friction and costs.</a:t>
            </a:r>
          </a:p>
          <a:p>
            <a:pPr lvl="1" eaLnBrk="1" hangingPunct="1">
              <a:lnSpc>
                <a:spcPct val="80000"/>
              </a:lnSpc>
            </a:pPr>
            <a:r>
              <a:rPr lang="en-US" altLang="en-US" sz="2200" i="1">
                <a:ea typeface="ＭＳ Ｐゴシック" charset="-128"/>
              </a:rPr>
              <a:t>Loss of Future Flexibility</a:t>
            </a:r>
            <a:r>
              <a:rPr lang="en-US" altLang="en-US" sz="2200">
                <a:ea typeface="ＭＳ Ｐゴシック" charset="-128"/>
              </a:rPr>
              <a:t>: Using up debt capacity today will mean that you will not be able to draw on it in the future.</a:t>
            </a:r>
          </a:p>
        </p:txBody>
      </p:sp>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Tax Benefits of Debt</a:t>
            </a:r>
          </a:p>
        </p:txBody>
      </p:sp>
      <p:sp>
        <p:nvSpPr>
          <p:cNvPr id="4198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41987"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CDCAC566-5BDD-BD48-8F64-A42A78EA27C4}" type="slidenum">
              <a:rPr lang="en-US" altLang="en-US" sz="1200">
                <a:solidFill>
                  <a:srgbClr val="FFFFFF"/>
                </a:solidFill>
                <a:latin typeface="Times" charset="0"/>
              </a:rPr>
              <a:pPr>
                <a:lnSpc>
                  <a:spcPct val="80000"/>
                </a:lnSpc>
                <a:spcBef>
                  <a:spcPct val="0"/>
                </a:spcBef>
                <a:buClrTx/>
                <a:buSzTx/>
                <a:buFontTx/>
                <a:buNone/>
              </a:pPr>
              <a:t>14</a:t>
            </a:fld>
            <a:endParaRPr lang="en-US" altLang="en-US" sz="1200">
              <a:solidFill>
                <a:srgbClr val="FFFFFF"/>
              </a:solidFill>
              <a:latin typeface="Times" charset="0"/>
            </a:endParaRPr>
          </a:p>
        </p:txBody>
      </p:sp>
      <p:sp>
        <p:nvSpPr>
          <p:cNvPr id="27650" name="Rectangle 3"/>
          <p:cNvSpPr>
            <a:spLocks noGrp="1" noChangeArrowheads="1"/>
          </p:cNvSpPr>
          <p:nvPr>
            <p:ph sz="quarter" idx="1"/>
          </p:nvPr>
        </p:nvSpPr>
        <p:spPr>
          <a:xfrm>
            <a:off x="612775" y="1600200"/>
            <a:ext cx="8153400" cy="4495800"/>
          </a:xfrm>
        </p:spPr>
        <p:txBody>
          <a:bodyPr>
            <a:normAutofit fontScale="85000" lnSpcReduction="20000"/>
          </a:bodyPr>
          <a:lstStyle/>
          <a:p>
            <a:pPr marL="320040" indent="-320040" eaLnBrk="1" fontAlgn="auto" hangingPunct="1">
              <a:spcAft>
                <a:spcPts val="0"/>
              </a:spcAft>
              <a:buFont typeface="Wingdings"/>
              <a:buChar char=""/>
              <a:defRPr/>
            </a:pPr>
            <a:r>
              <a:rPr lang="en-US" dirty="0" smtClean="0">
                <a:ea typeface="+mn-ea"/>
                <a:cs typeface="+mn-cs"/>
              </a:rPr>
              <a:t>When you borrow money, you are allowed to deduct interest expenses from your income to arrive at taxable income. This reduces your taxes. When you use equity, you are not allowed to deduct payments to equity (such as dividends) to arrive at taxable income.</a:t>
            </a:r>
          </a:p>
          <a:p>
            <a:pPr marL="320040" indent="-320040" eaLnBrk="1" fontAlgn="auto" hangingPunct="1">
              <a:spcAft>
                <a:spcPts val="0"/>
              </a:spcAft>
              <a:buFont typeface="Wingdings"/>
              <a:buChar char=""/>
              <a:defRPr/>
            </a:pPr>
            <a:r>
              <a:rPr lang="en-US" dirty="0" smtClean="0">
                <a:ea typeface="+mn-ea"/>
                <a:cs typeface="+mn-cs"/>
              </a:rPr>
              <a:t>The dollar tax benefit from the interest payment in any year is a function of your tax rate and the interest payment:</a:t>
            </a:r>
          </a:p>
          <a:p>
            <a:pPr marL="640080" lvl="1" indent="-274320" eaLnBrk="1" fontAlgn="auto" hangingPunct="1">
              <a:spcAft>
                <a:spcPts val="0"/>
              </a:spcAft>
              <a:buFont typeface="Wingdings 2"/>
              <a:buChar char=""/>
              <a:defRPr/>
            </a:pPr>
            <a:r>
              <a:rPr lang="en-US" dirty="0" smtClean="0">
                <a:ea typeface="+mn-ea"/>
                <a:cs typeface="+mn-cs"/>
              </a:rPr>
              <a:t>Tax benefit each year = Tax Rate * Interest Payment</a:t>
            </a:r>
          </a:p>
          <a:p>
            <a:pPr marL="365760" lvl="1" indent="0" eaLnBrk="1" fontAlgn="auto" hangingPunct="1">
              <a:spcAft>
                <a:spcPts val="0"/>
              </a:spcAft>
              <a:buFont typeface="Wingdings 2" charset="0"/>
              <a:buNone/>
              <a:defRPr/>
            </a:pPr>
            <a:r>
              <a:rPr lang="en-US" dirty="0" smtClean="0">
                <a:ea typeface="+mn-ea"/>
                <a:cs typeface="+mn-cs"/>
              </a:rPr>
              <a:t>The caveat is that you need to have the income to cover interest payments to get this tax benefit.			</a:t>
            </a:r>
          </a:p>
          <a:p>
            <a:pPr marL="320040" indent="-320040" eaLnBrk="1" fontAlgn="auto" hangingPunct="1">
              <a:spcAft>
                <a:spcPts val="0"/>
              </a:spcAft>
              <a:buFont typeface="Wingdings"/>
              <a:buChar char=""/>
              <a:defRPr/>
            </a:pPr>
            <a:r>
              <a:rPr lang="en-US" i="1" dirty="0" smtClean="0">
                <a:ea typeface="+mn-ea"/>
                <a:cs typeface="+mn-cs"/>
              </a:rPr>
              <a:t>Proposition 1: Other things being equal, the higher the marginal tax rate of  a business, the more debt it will have in its capital structure.</a:t>
            </a:r>
            <a:endParaRPr lang="en-US" i="1" dirty="0">
              <a:ea typeface="+mn-ea"/>
              <a:cs typeface="+mn-cs"/>
            </a:endParaRPr>
          </a:p>
        </p:txBody>
      </p:sp>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Effects of Taxes</a:t>
            </a:r>
          </a:p>
        </p:txBody>
      </p:sp>
      <p:sp>
        <p:nvSpPr>
          <p:cNvPr id="4403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44035"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76AE5829-363D-6342-A43C-740E9F824887}" type="slidenum">
              <a:rPr lang="en-US" altLang="en-US" sz="1200">
                <a:solidFill>
                  <a:srgbClr val="FFFFFF"/>
                </a:solidFill>
                <a:latin typeface="Times" charset="0"/>
              </a:rPr>
              <a:pPr>
                <a:lnSpc>
                  <a:spcPct val="80000"/>
                </a:lnSpc>
                <a:spcBef>
                  <a:spcPct val="0"/>
                </a:spcBef>
                <a:buClrTx/>
                <a:buSzTx/>
                <a:buFontTx/>
                <a:buNone/>
              </a:pPr>
              <a:t>15</a:t>
            </a:fld>
            <a:endParaRPr lang="en-US" altLang="en-US" sz="1200">
              <a:solidFill>
                <a:srgbClr val="FFFFFF"/>
              </a:solidFill>
              <a:latin typeface="Times" charset="0"/>
            </a:endParaRPr>
          </a:p>
        </p:txBody>
      </p:sp>
      <p:sp>
        <p:nvSpPr>
          <p:cNvPr id="44036" name="Rectangle 3"/>
          <p:cNvSpPr>
            <a:spLocks noGrp="1" noChangeArrowheads="1"/>
          </p:cNvSpPr>
          <p:nvPr>
            <p:ph sz="quarter" idx="1"/>
          </p:nvPr>
        </p:nvSpPr>
        <p:spPr>
          <a:xfrm>
            <a:off x="612775" y="1600200"/>
            <a:ext cx="8153400" cy="4495800"/>
          </a:xfrm>
        </p:spPr>
        <p:txBody>
          <a:bodyPr/>
          <a:lstStyle/>
          <a:p>
            <a:pPr eaLnBrk="1" hangingPunct="1">
              <a:lnSpc>
                <a:spcPct val="90000"/>
              </a:lnSpc>
            </a:pPr>
            <a:r>
              <a:rPr lang="en-US" altLang="en-US">
                <a:ea typeface="ＭＳ Ｐゴシック" charset="-128"/>
              </a:rPr>
              <a:t>You are comparing the debt ratios of real estate corporations, which pay the corporate tax rate, and real estate investment trusts, which are not taxed, but are required to pay 95% of their earnings as dividends to their stockholders. Which of these two groups would you expect to have the higher debt ratios?</a:t>
            </a:r>
          </a:p>
          <a:p>
            <a:pPr eaLnBrk="1" hangingPunct="1">
              <a:lnSpc>
                <a:spcPct val="90000"/>
              </a:lnSpc>
              <a:buFont typeface="Calibri" charset="0"/>
              <a:buAutoNum type="alphaLcPeriod"/>
            </a:pPr>
            <a:r>
              <a:rPr lang="en-US" altLang="en-US">
                <a:ea typeface="ＭＳ Ｐゴシック" charset="-128"/>
              </a:rPr>
              <a:t>The real estate corporations</a:t>
            </a:r>
          </a:p>
          <a:p>
            <a:pPr eaLnBrk="1" hangingPunct="1">
              <a:lnSpc>
                <a:spcPct val="90000"/>
              </a:lnSpc>
              <a:buFont typeface="Calibri" charset="0"/>
              <a:buAutoNum type="alphaLcPeriod"/>
            </a:pPr>
            <a:r>
              <a:rPr lang="en-US" altLang="en-US">
                <a:ea typeface="ＭＳ Ｐゴシック" charset="-128"/>
              </a:rPr>
              <a:t>The real estate investment trusts</a:t>
            </a:r>
          </a:p>
          <a:p>
            <a:pPr eaLnBrk="1" hangingPunct="1">
              <a:lnSpc>
                <a:spcPct val="90000"/>
              </a:lnSpc>
              <a:buFont typeface="Calibri" charset="0"/>
              <a:buAutoNum type="alphaLcPeriod"/>
            </a:pPr>
            <a:r>
              <a:rPr lang="en-US" altLang="en-US">
                <a:ea typeface="ＭＳ Ｐゴシック" charset="-128"/>
              </a:rPr>
              <a:t>Cannot tell, without more information</a:t>
            </a:r>
          </a:p>
        </p:txBody>
      </p:sp>
      <p:graphicFrame>
        <p:nvGraphicFramePr>
          <p:cNvPr id="44037" name="Object 2"/>
          <p:cNvGraphicFramePr>
            <a:graphicFrameLocks noChangeAspect="1"/>
          </p:cNvGraphicFramePr>
          <p:nvPr/>
        </p:nvGraphicFramePr>
        <p:xfrm flipH="1">
          <a:off x="304800" y="533400"/>
          <a:ext cx="311150" cy="558800"/>
        </p:xfrm>
        <a:graphic>
          <a:graphicData uri="http://schemas.openxmlformats.org/presentationml/2006/ole">
            <mc:AlternateContent xmlns:mc="http://schemas.openxmlformats.org/markup-compatibility/2006">
              <mc:Choice xmlns:v="urn:schemas-microsoft-com:vml" Requires="v">
                <p:oleObj spid="_x0000_s44061" r:id="rId4" imgW="2489200" imgH="4470400" progId="MS_ClipArt_Gallery">
                  <p:embed/>
                </p:oleObj>
              </mc:Choice>
              <mc:Fallback>
                <p:oleObj r:id="rId4" imgW="2489200" imgH="4470400" progId="MS_ClipArt_Gallery">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flipH="1">
                        <a:off x="304800" y="533400"/>
                        <a:ext cx="311150" cy="558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Debt adds discipline to management</a:t>
            </a:r>
          </a:p>
        </p:txBody>
      </p:sp>
      <p:sp>
        <p:nvSpPr>
          <p:cNvPr id="4608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46083"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3646D493-7CA9-0042-B97A-48D90A0EDDDF}" type="slidenum">
              <a:rPr lang="en-US" altLang="en-US" sz="1200">
                <a:solidFill>
                  <a:srgbClr val="FFFFFF"/>
                </a:solidFill>
                <a:latin typeface="Times" charset="0"/>
              </a:rPr>
              <a:pPr>
                <a:lnSpc>
                  <a:spcPct val="80000"/>
                </a:lnSpc>
                <a:spcBef>
                  <a:spcPct val="0"/>
                </a:spcBef>
                <a:buClrTx/>
                <a:buSzTx/>
                <a:buFontTx/>
                <a:buNone/>
              </a:pPr>
              <a:t>16</a:t>
            </a:fld>
            <a:endParaRPr lang="en-US" altLang="en-US" sz="1200">
              <a:solidFill>
                <a:srgbClr val="FFFFFF"/>
              </a:solidFill>
              <a:latin typeface="Times" charset="0"/>
            </a:endParaRPr>
          </a:p>
        </p:txBody>
      </p:sp>
      <p:sp>
        <p:nvSpPr>
          <p:cNvPr id="46084" name="Rectangle 3"/>
          <p:cNvSpPr>
            <a:spLocks noGrp="1" noChangeArrowheads="1"/>
          </p:cNvSpPr>
          <p:nvPr>
            <p:ph sz="quarter" idx="1"/>
          </p:nvPr>
        </p:nvSpPr>
        <p:spPr>
          <a:xfrm>
            <a:off x="612775" y="1600200"/>
            <a:ext cx="8153400" cy="4495800"/>
          </a:xfrm>
        </p:spPr>
        <p:txBody>
          <a:bodyPr/>
          <a:lstStyle/>
          <a:p>
            <a:pPr eaLnBrk="1" hangingPunct="1">
              <a:lnSpc>
                <a:spcPct val="90000"/>
              </a:lnSpc>
            </a:pPr>
            <a:r>
              <a:rPr lang="en-US" altLang="en-US">
                <a:ea typeface="ＭＳ Ｐゴシック" charset="-128"/>
              </a:rPr>
              <a:t>If you are managers of a firm with no debt, and you generate high income and cash flows each year, you tend to become complacent. The complacency can lead to inefficiency and investing in poor projects. There is little or no cost borne by the managers </a:t>
            </a:r>
          </a:p>
          <a:p>
            <a:pPr eaLnBrk="1" hangingPunct="1">
              <a:lnSpc>
                <a:spcPct val="90000"/>
              </a:lnSpc>
            </a:pPr>
            <a:r>
              <a:rPr lang="en-US" altLang="en-US">
                <a:ea typeface="ＭＳ Ｐゴシック" charset="-128"/>
              </a:rPr>
              <a:t>Forcing such a firm to borrow money can be an antidote to the complacency. The managers now have to ensure that the investments they make will earn at least enough return to cover the interest expenses. The cost of not doing so is bankruptcy and the loss of such a job.</a:t>
            </a:r>
          </a:p>
        </p:txBody>
      </p:sp>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Debt and Discipline</a:t>
            </a:r>
          </a:p>
        </p:txBody>
      </p:sp>
      <p:sp>
        <p:nvSpPr>
          <p:cNvPr id="4813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48131"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253CAC8D-5D96-DC46-9EA0-CF3203B19AA4}" type="slidenum">
              <a:rPr lang="en-US" altLang="en-US" sz="1200">
                <a:solidFill>
                  <a:srgbClr val="FFFFFF"/>
                </a:solidFill>
                <a:latin typeface="Times" charset="0"/>
              </a:rPr>
              <a:pPr>
                <a:lnSpc>
                  <a:spcPct val="80000"/>
                </a:lnSpc>
                <a:spcBef>
                  <a:spcPct val="0"/>
                </a:spcBef>
                <a:buClrTx/>
                <a:buSzTx/>
                <a:buFontTx/>
                <a:buNone/>
              </a:pPr>
              <a:t>17</a:t>
            </a:fld>
            <a:endParaRPr lang="en-US" altLang="en-US" sz="1200">
              <a:solidFill>
                <a:srgbClr val="FFFFFF"/>
              </a:solidFill>
              <a:latin typeface="Times" charset="0"/>
            </a:endParaRPr>
          </a:p>
        </p:txBody>
      </p:sp>
      <p:sp>
        <p:nvSpPr>
          <p:cNvPr id="33794" name="Rectangle 3"/>
          <p:cNvSpPr>
            <a:spLocks noGrp="1" noChangeArrowheads="1"/>
          </p:cNvSpPr>
          <p:nvPr>
            <p:ph sz="quarter" idx="1"/>
          </p:nvPr>
        </p:nvSpPr>
        <p:spPr>
          <a:xfrm>
            <a:off x="612775" y="1600200"/>
            <a:ext cx="8153400" cy="4495800"/>
          </a:xfrm>
        </p:spPr>
        <p:txBody>
          <a:bodyPr>
            <a:normAutofit fontScale="92500" lnSpcReduction="10000"/>
          </a:bodyPr>
          <a:lstStyle/>
          <a:p>
            <a:pPr marL="320040" indent="-320040" eaLnBrk="1" fontAlgn="auto" hangingPunct="1">
              <a:spcAft>
                <a:spcPts val="0"/>
              </a:spcAft>
              <a:buFont typeface="Wingdings"/>
              <a:buChar char=""/>
              <a:defRPr/>
            </a:pPr>
            <a:r>
              <a:rPr lang="en-US" dirty="0" smtClean="0">
                <a:ea typeface="+mn-ea"/>
                <a:cs typeface="+mn-cs"/>
              </a:rPr>
              <a:t>Assume that you buy into this argument that debt adds discipline to management. Which of the following types of companies will most benefit from debt adding this discipline?</a:t>
            </a:r>
          </a:p>
          <a:p>
            <a:pPr marL="514350" indent="-514350" eaLnBrk="1" fontAlgn="auto" hangingPunct="1">
              <a:spcAft>
                <a:spcPts val="0"/>
              </a:spcAft>
              <a:buFont typeface="+mj-lt"/>
              <a:buAutoNum type="alphaLcPeriod"/>
              <a:defRPr/>
            </a:pPr>
            <a:r>
              <a:rPr lang="en-US" dirty="0" smtClean="0">
                <a:ea typeface="+mn-ea"/>
                <a:cs typeface="+mn-cs"/>
              </a:rPr>
              <a:t>Conservatively financed (very little debt), privately owned businesses</a:t>
            </a:r>
          </a:p>
          <a:p>
            <a:pPr marL="514350" indent="-514350" eaLnBrk="1" fontAlgn="auto" hangingPunct="1">
              <a:spcAft>
                <a:spcPts val="0"/>
              </a:spcAft>
              <a:buFont typeface="+mj-lt"/>
              <a:buAutoNum type="alphaLcPeriod"/>
              <a:defRPr/>
            </a:pPr>
            <a:r>
              <a:rPr lang="en-US" dirty="0" smtClean="0">
                <a:ea typeface="+mn-ea"/>
                <a:cs typeface="+mn-cs"/>
              </a:rPr>
              <a:t>Conservatively financed, publicly traded companies, with stocks held by millions of investors, none of whom hold a large percent of the stock.</a:t>
            </a:r>
          </a:p>
          <a:p>
            <a:pPr marL="514350" indent="-514350" eaLnBrk="1" fontAlgn="auto" hangingPunct="1">
              <a:spcAft>
                <a:spcPts val="0"/>
              </a:spcAft>
              <a:buFont typeface="+mj-lt"/>
              <a:buAutoNum type="alphaLcPeriod"/>
              <a:defRPr/>
            </a:pPr>
            <a:r>
              <a:rPr lang="en-US" dirty="0" smtClean="0">
                <a:ea typeface="+mn-ea"/>
                <a:cs typeface="+mn-cs"/>
              </a:rPr>
              <a:t>Conservatively financed, publicly traded companies, with an activist and primarily institutional holding.</a:t>
            </a:r>
            <a:endParaRPr lang="en-US" dirty="0">
              <a:ea typeface="+mn-ea"/>
              <a:cs typeface="+mn-cs"/>
            </a:endParaRPr>
          </a:p>
        </p:txBody>
      </p:sp>
      <p:graphicFrame>
        <p:nvGraphicFramePr>
          <p:cNvPr id="48133" name="Object 2"/>
          <p:cNvGraphicFramePr>
            <a:graphicFrameLocks noChangeAspect="1"/>
          </p:cNvGraphicFramePr>
          <p:nvPr/>
        </p:nvGraphicFramePr>
        <p:xfrm flipH="1">
          <a:off x="228600" y="533400"/>
          <a:ext cx="311150" cy="558800"/>
        </p:xfrm>
        <a:graphic>
          <a:graphicData uri="http://schemas.openxmlformats.org/presentationml/2006/ole">
            <mc:AlternateContent xmlns:mc="http://schemas.openxmlformats.org/markup-compatibility/2006">
              <mc:Choice xmlns:v="urn:schemas-microsoft-com:vml" Requires="v">
                <p:oleObj spid="_x0000_s48157" r:id="rId4" imgW="2489200" imgH="4470400" progId="MS_ClipArt_Gallery">
                  <p:embed/>
                </p:oleObj>
              </mc:Choice>
              <mc:Fallback>
                <p:oleObj r:id="rId4" imgW="2489200" imgH="4470400" progId="MS_ClipArt_Gallery">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flipH="1">
                        <a:off x="228600" y="533400"/>
                        <a:ext cx="311150" cy="558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Bankruptcy Cost</a:t>
            </a:r>
          </a:p>
        </p:txBody>
      </p:sp>
      <p:sp>
        <p:nvSpPr>
          <p:cNvPr id="5017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50179"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2334E576-C3DC-E446-B362-544F2564F662}" type="slidenum">
              <a:rPr lang="en-US" altLang="en-US" sz="1200">
                <a:solidFill>
                  <a:srgbClr val="FFFFFF"/>
                </a:solidFill>
                <a:latin typeface="Times" charset="0"/>
              </a:rPr>
              <a:pPr>
                <a:lnSpc>
                  <a:spcPct val="80000"/>
                </a:lnSpc>
                <a:spcBef>
                  <a:spcPct val="0"/>
                </a:spcBef>
                <a:buClrTx/>
                <a:buSzTx/>
                <a:buFontTx/>
                <a:buNone/>
              </a:pPr>
              <a:t>18</a:t>
            </a:fld>
            <a:endParaRPr lang="en-US" altLang="en-US" sz="1200">
              <a:solidFill>
                <a:srgbClr val="FFFFFF"/>
              </a:solidFill>
              <a:latin typeface="Times" charset="0"/>
            </a:endParaRPr>
          </a:p>
        </p:txBody>
      </p:sp>
      <p:sp>
        <p:nvSpPr>
          <p:cNvPr id="35842" name="Rectangle 3"/>
          <p:cNvSpPr>
            <a:spLocks noGrp="1" noChangeArrowheads="1"/>
          </p:cNvSpPr>
          <p:nvPr>
            <p:ph sz="quarter" idx="1"/>
          </p:nvPr>
        </p:nvSpPr>
        <p:spPr>
          <a:xfrm>
            <a:off x="612775" y="1600200"/>
            <a:ext cx="8153400" cy="4495800"/>
          </a:xfrm>
        </p:spPr>
        <p:txBody>
          <a:bodyPr>
            <a:normAutofit fontScale="85000" lnSpcReduction="20000"/>
          </a:bodyPr>
          <a:lstStyle/>
          <a:p>
            <a:pPr marL="320040" indent="-320040" eaLnBrk="1" fontAlgn="auto" hangingPunct="1">
              <a:spcAft>
                <a:spcPts val="0"/>
              </a:spcAft>
              <a:buFont typeface="Wingdings"/>
              <a:buChar char=""/>
              <a:defRPr/>
            </a:pPr>
            <a:r>
              <a:rPr lang="en-US" dirty="0" smtClean="0">
                <a:ea typeface="+mn-ea"/>
                <a:cs typeface="+mn-cs"/>
              </a:rPr>
              <a:t>The expected bankruptcy cost is a function of two variables--</a:t>
            </a:r>
          </a:p>
          <a:p>
            <a:pPr marL="640080" lvl="1" indent="-274320" eaLnBrk="1" fontAlgn="auto" hangingPunct="1">
              <a:spcAft>
                <a:spcPts val="0"/>
              </a:spcAft>
              <a:buFont typeface="Wingdings 2"/>
              <a:buChar char=""/>
              <a:defRPr/>
            </a:pPr>
            <a:r>
              <a:rPr lang="en-US" dirty="0" smtClean="0">
                <a:ea typeface="+mn-ea"/>
                <a:cs typeface="+mn-cs"/>
              </a:rPr>
              <a:t>the probability of bankruptcy, which will depend upon how uncertain you are about future cash flows</a:t>
            </a:r>
          </a:p>
          <a:p>
            <a:pPr marL="640080" lvl="1" indent="-274320" eaLnBrk="1" fontAlgn="auto" hangingPunct="1">
              <a:spcAft>
                <a:spcPts val="0"/>
              </a:spcAft>
              <a:buFont typeface="Wingdings 2"/>
              <a:buChar char=""/>
              <a:defRPr/>
            </a:pPr>
            <a:r>
              <a:rPr lang="en-US" dirty="0" smtClean="0">
                <a:ea typeface="+mn-ea"/>
                <a:cs typeface="+mn-cs"/>
              </a:rPr>
              <a:t> the cost of going bankrupt</a:t>
            </a:r>
          </a:p>
          <a:p>
            <a:pPr lvl="2" eaLnBrk="1" fontAlgn="auto" hangingPunct="1">
              <a:spcAft>
                <a:spcPts val="0"/>
              </a:spcAft>
              <a:buFont typeface="Wingdings"/>
              <a:buChar char=""/>
              <a:defRPr/>
            </a:pPr>
            <a:r>
              <a:rPr lang="en-US" dirty="0" smtClean="0">
                <a:ea typeface="+mn-ea"/>
                <a:cs typeface="+mn-cs"/>
              </a:rPr>
              <a:t>direct costs: Legal and other Deadweight Costs</a:t>
            </a:r>
          </a:p>
          <a:p>
            <a:pPr lvl="2" eaLnBrk="1" fontAlgn="auto" hangingPunct="1">
              <a:spcAft>
                <a:spcPts val="0"/>
              </a:spcAft>
              <a:buFont typeface="Wingdings"/>
              <a:buChar char=""/>
              <a:defRPr/>
            </a:pPr>
            <a:r>
              <a:rPr lang="en-US" dirty="0" smtClean="0">
                <a:ea typeface="+mn-ea"/>
                <a:cs typeface="+mn-cs"/>
              </a:rPr>
              <a:t>indirect costs: Costs arising because people perceive you to be in financial trouble</a:t>
            </a:r>
          </a:p>
          <a:p>
            <a:pPr marL="320040" indent="-320040" eaLnBrk="1" fontAlgn="auto" hangingPunct="1">
              <a:spcAft>
                <a:spcPts val="0"/>
              </a:spcAft>
              <a:buFont typeface="Wingdings"/>
              <a:buChar char=""/>
              <a:defRPr/>
            </a:pPr>
            <a:r>
              <a:rPr lang="en-US" i="1" dirty="0" smtClean="0">
                <a:ea typeface="+mn-ea"/>
                <a:cs typeface="+mn-cs"/>
              </a:rPr>
              <a:t>Proposition 2: Firms with more volatile earnings and cash flows will have higher probabilities of bankruptcy at any given level of debt and for any given level of earnings.</a:t>
            </a:r>
          </a:p>
          <a:p>
            <a:pPr marL="320040" indent="-320040" eaLnBrk="1" fontAlgn="auto" hangingPunct="1">
              <a:spcAft>
                <a:spcPts val="0"/>
              </a:spcAft>
              <a:buFont typeface="Wingdings"/>
              <a:buChar char=""/>
              <a:defRPr/>
            </a:pPr>
            <a:r>
              <a:rPr lang="en-US" i="1" dirty="0" smtClean="0">
                <a:ea typeface="+mn-ea"/>
                <a:cs typeface="+mn-cs"/>
              </a:rPr>
              <a:t>Proposition 3: Other things being equal, the greater the indirect bankruptcy cost, the less debt the firm can afford to use for any given level of debt.</a:t>
            </a:r>
            <a:endParaRPr lang="en-US" i="1" dirty="0">
              <a:ea typeface="+mn-ea"/>
              <a:cs typeface="+mn-cs"/>
            </a:endParaRPr>
          </a:p>
        </p:txBody>
      </p:sp>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Debt &amp; Bankruptcy Cost</a:t>
            </a:r>
          </a:p>
        </p:txBody>
      </p:sp>
      <p:sp>
        <p:nvSpPr>
          <p:cNvPr id="5222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52227"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813CCE07-A2A2-A94E-AB30-81592B30702B}" type="slidenum">
              <a:rPr lang="en-US" altLang="en-US" sz="1200">
                <a:solidFill>
                  <a:srgbClr val="FFFFFF"/>
                </a:solidFill>
                <a:latin typeface="Times" charset="0"/>
              </a:rPr>
              <a:pPr>
                <a:lnSpc>
                  <a:spcPct val="80000"/>
                </a:lnSpc>
                <a:spcBef>
                  <a:spcPct val="0"/>
                </a:spcBef>
                <a:buClrTx/>
                <a:buSzTx/>
                <a:buFontTx/>
                <a:buNone/>
              </a:pPr>
              <a:t>19</a:t>
            </a:fld>
            <a:endParaRPr lang="en-US" altLang="en-US" sz="1200">
              <a:solidFill>
                <a:srgbClr val="FFFFFF"/>
              </a:solidFill>
              <a:latin typeface="Times" charset="0"/>
            </a:endParaRPr>
          </a:p>
        </p:txBody>
      </p:sp>
      <p:sp>
        <p:nvSpPr>
          <p:cNvPr id="37890" name="Rectangle 3"/>
          <p:cNvSpPr>
            <a:spLocks noGrp="1" noChangeArrowheads="1"/>
          </p:cNvSpPr>
          <p:nvPr>
            <p:ph sz="quarter" idx="1"/>
          </p:nvPr>
        </p:nvSpPr>
        <p:spPr>
          <a:xfrm>
            <a:off x="612775" y="1600200"/>
            <a:ext cx="8153400" cy="4495800"/>
          </a:xfrm>
        </p:spPr>
        <p:txBody>
          <a:bodyPr>
            <a:normAutofit/>
          </a:bodyPr>
          <a:lstStyle/>
          <a:p>
            <a:pPr marL="320040" indent="-320040" eaLnBrk="1" fontAlgn="auto" hangingPunct="1">
              <a:spcAft>
                <a:spcPts val="0"/>
              </a:spcAft>
              <a:buFont typeface="Wingdings"/>
              <a:buChar char=""/>
              <a:defRPr/>
            </a:pPr>
            <a:r>
              <a:rPr lang="en-US" dirty="0" smtClean="0">
                <a:ea typeface="+mn-ea"/>
                <a:cs typeface="+mn-cs"/>
              </a:rPr>
              <a:t>Rank the following companies on the magnitude of bankruptcy costs from most to least, taking into account both explicit and implicit costs:</a:t>
            </a:r>
          </a:p>
          <a:p>
            <a:pPr marL="514350" indent="-514350" eaLnBrk="1" fontAlgn="auto" hangingPunct="1">
              <a:spcAft>
                <a:spcPts val="0"/>
              </a:spcAft>
              <a:buFont typeface="+mj-lt"/>
              <a:buAutoNum type="alphaLcPeriod"/>
              <a:defRPr/>
            </a:pPr>
            <a:r>
              <a:rPr lang="en-US" dirty="0" smtClean="0">
                <a:ea typeface="+mn-ea"/>
                <a:cs typeface="+mn-cs"/>
              </a:rPr>
              <a:t>A Grocery Store</a:t>
            </a:r>
          </a:p>
          <a:p>
            <a:pPr marL="514350" indent="-514350" eaLnBrk="1" fontAlgn="auto" hangingPunct="1">
              <a:spcAft>
                <a:spcPts val="0"/>
              </a:spcAft>
              <a:buFont typeface="+mj-lt"/>
              <a:buAutoNum type="alphaLcPeriod"/>
              <a:defRPr/>
            </a:pPr>
            <a:r>
              <a:rPr lang="en-US" dirty="0" smtClean="0">
                <a:ea typeface="+mn-ea"/>
                <a:cs typeface="+mn-cs"/>
              </a:rPr>
              <a:t>An Airplane Manufacturer</a:t>
            </a:r>
          </a:p>
          <a:p>
            <a:pPr marL="514350" indent="-514350" eaLnBrk="1" fontAlgn="auto" hangingPunct="1">
              <a:spcAft>
                <a:spcPts val="0"/>
              </a:spcAft>
              <a:buFont typeface="+mj-lt"/>
              <a:buAutoNum type="alphaLcPeriod"/>
              <a:defRPr/>
            </a:pPr>
            <a:r>
              <a:rPr lang="en-US" dirty="0" smtClean="0">
                <a:ea typeface="+mn-ea"/>
                <a:cs typeface="+mn-cs"/>
              </a:rPr>
              <a:t>High Technology company</a:t>
            </a:r>
            <a:endParaRPr lang="en-US" dirty="0">
              <a:ea typeface="+mn-ea"/>
              <a:cs typeface="+mn-cs"/>
            </a:endParaRPr>
          </a:p>
        </p:txBody>
      </p:sp>
      <p:graphicFrame>
        <p:nvGraphicFramePr>
          <p:cNvPr id="52229" name="Object 2"/>
          <p:cNvGraphicFramePr>
            <a:graphicFrameLocks noChangeAspect="1"/>
          </p:cNvGraphicFramePr>
          <p:nvPr/>
        </p:nvGraphicFramePr>
        <p:xfrm flipH="1">
          <a:off x="304800" y="457200"/>
          <a:ext cx="311150" cy="558800"/>
        </p:xfrm>
        <a:graphic>
          <a:graphicData uri="http://schemas.openxmlformats.org/presentationml/2006/ole">
            <mc:AlternateContent xmlns:mc="http://schemas.openxmlformats.org/markup-compatibility/2006">
              <mc:Choice xmlns:v="urn:schemas-microsoft-com:vml" Requires="v">
                <p:oleObj spid="_x0000_s52253" r:id="rId4" imgW="2489200" imgH="4470400" progId="MS_ClipArt_Gallery">
                  <p:embed/>
                </p:oleObj>
              </mc:Choice>
              <mc:Fallback>
                <p:oleObj r:id="rId4" imgW="2489200" imgH="4470400" progId="MS_ClipArt_Gallery">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flipH="1">
                        <a:off x="304800" y="457200"/>
                        <a:ext cx="311150" cy="558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Agency Cost</a:t>
            </a:r>
          </a:p>
        </p:txBody>
      </p:sp>
      <p:sp>
        <p:nvSpPr>
          <p:cNvPr id="5427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54275"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FA4081AC-7C36-1941-82F5-CDE2439E9475}" type="slidenum">
              <a:rPr lang="en-US" altLang="en-US" sz="1200">
                <a:solidFill>
                  <a:srgbClr val="FFFFFF"/>
                </a:solidFill>
                <a:latin typeface="Times" charset="0"/>
              </a:rPr>
              <a:pPr>
                <a:lnSpc>
                  <a:spcPct val="80000"/>
                </a:lnSpc>
                <a:spcBef>
                  <a:spcPct val="0"/>
                </a:spcBef>
                <a:buClrTx/>
                <a:buSzTx/>
                <a:buFontTx/>
                <a:buNone/>
              </a:pPr>
              <a:t>20</a:t>
            </a:fld>
            <a:endParaRPr lang="en-US" altLang="en-US" sz="1200">
              <a:solidFill>
                <a:srgbClr val="FFFFFF"/>
              </a:solidFill>
              <a:latin typeface="Times" charset="0"/>
            </a:endParaRPr>
          </a:p>
        </p:txBody>
      </p:sp>
      <p:sp>
        <p:nvSpPr>
          <p:cNvPr id="39938" name="Rectangle 3"/>
          <p:cNvSpPr>
            <a:spLocks noGrp="1" noChangeArrowheads="1"/>
          </p:cNvSpPr>
          <p:nvPr>
            <p:ph sz="quarter" idx="1"/>
          </p:nvPr>
        </p:nvSpPr>
        <p:spPr>
          <a:xfrm>
            <a:off x="612775" y="1600200"/>
            <a:ext cx="8153400" cy="4495800"/>
          </a:xfrm>
        </p:spPr>
        <p:txBody>
          <a:bodyPr>
            <a:normAutofit fontScale="70000" lnSpcReduction="20000"/>
          </a:bodyPr>
          <a:lstStyle/>
          <a:p>
            <a:pPr marL="320040" indent="-320040" eaLnBrk="1" fontAlgn="auto" hangingPunct="1">
              <a:spcAft>
                <a:spcPts val="0"/>
              </a:spcAft>
              <a:buFont typeface="Wingdings"/>
              <a:buChar char=""/>
              <a:defRPr/>
            </a:pPr>
            <a:r>
              <a:rPr lang="en-US" dirty="0" smtClean="0">
                <a:ea typeface="+mn-ea"/>
                <a:cs typeface="+mn-cs"/>
              </a:rPr>
              <a:t>An agency cost arises whenever you hire someone else to do something for you. It arises because your interests(as the principal) may deviate from those of the person you hired (as the agent).</a:t>
            </a:r>
          </a:p>
          <a:p>
            <a:pPr marL="320040" indent="-320040" eaLnBrk="1" fontAlgn="auto" hangingPunct="1">
              <a:spcAft>
                <a:spcPts val="0"/>
              </a:spcAft>
              <a:buFont typeface="Wingdings"/>
              <a:buChar char=""/>
              <a:defRPr/>
            </a:pPr>
            <a:r>
              <a:rPr lang="en-US" dirty="0" smtClean="0">
                <a:ea typeface="+mn-ea"/>
                <a:cs typeface="+mn-cs"/>
              </a:rPr>
              <a:t>When you lend money to a business, you are allowing the stockholders to use that money in the course of running that business. Stockholders interests are different from your interests, because </a:t>
            </a:r>
          </a:p>
          <a:p>
            <a:pPr marL="640080" lvl="1" indent="-274320" eaLnBrk="1" fontAlgn="auto" hangingPunct="1">
              <a:spcAft>
                <a:spcPts val="0"/>
              </a:spcAft>
              <a:buFont typeface="Wingdings 2"/>
              <a:buChar char=""/>
              <a:defRPr/>
            </a:pPr>
            <a:r>
              <a:rPr lang="en-US" dirty="0" smtClean="0">
                <a:ea typeface="+mn-ea"/>
                <a:cs typeface="+mn-cs"/>
              </a:rPr>
              <a:t>You (as lender) are interested in getting your money back</a:t>
            </a:r>
          </a:p>
          <a:p>
            <a:pPr marL="640080" lvl="1" indent="-274320" eaLnBrk="1" fontAlgn="auto" hangingPunct="1">
              <a:spcAft>
                <a:spcPts val="0"/>
              </a:spcAft>
              <a:buFont typeface="Wingdings 2"/>
              <a:buChar char=""/>
              <a:defRPr/>
            </a:pPr>
            <a:r>
              <a:rPr lang="en-US" dirty="0" smtClean="0">
                <a:ea typeface="+mn-ea"/>
                <a:cs typeface="+mn-cs"/>
              </a:rPr>
              <a:t>Stockholders are interested in maximizing their wealth</a:t>
            </a:r>
          </a:p>
          <a:p>
            <a:pPr marL="320040" indent="-320040" eaLnBrk="1" fontAlgn="auto" hangingPunct="1">
              <a:spcAft>
                <a:spcPts val="0"/>
              </a:spcAft>
              <a:buFont typeface="Wingdings"/>
              <a:buChar char=""/>
              <a:defRPr/>
            </a:pPr>
            <a:r>
              <a:rPr lang="en-US" dirty="0" smtClean="0">
                <a:ea typeface="+mn-ea"/>
                <a:cs typeface="+mn-cs"/>
              </a:rPr>
              <a:t>In some cases, the clash of interests can lead to stockholders</a:t>
            </a:r>
          </a:p>
          <a:p>
            <a:pPr marL="640080" lvl="1" indent="-274320" eaLnBrk="1" fontAlgn="auto" hangingPunct="1">
              <a:spcAft>
                <a:spcPts val="0"/>
              </a:spcAft>
              <a:buFont typeface="Wingdings 2"/>
              <a:buChar char=""/>
              <a:defRPr/>
            </a:pPr>
            <a:r>
              <a:rPr lang="en-US" dirty="0" smtClean="0">
                <a:ea typeface="+mn-ea"/>
                <a:cs typeface="+mn-cs"/>
              </a:rPr>
              <a:t>Investing in riskier projects than you would want them to</a:t>
            </a:r>
          </a:p>
          <a:p>
            <a:pPr marL="640080" lvl="1" indent="-274320" eaLnBrk="1" fontAlgn="auto" hangingPunct="1">
              <a:spcAft>
                <a:spcPts val="0"/>
              </a:spcAft>
              <a:buFont typeface="Wingdings 2"/>
              <a:buChar char=""/>
              <a:defRPr/>
            </a:pPr>
            <a:r>
              <a:rPr lang="en-US" dirty="0" smtClean="0">
                <a:ea typeface="+mn-ea"/>
                <a:cs typeface="+mn-cs"/>
              </a:rPr>
              <a:t>Paying themselves large dividends when you would rather have them keep the cash in the business.</a:t>
            </a:r>
          </a:p>
          <a:p>
            <a:pPr marL="320040" indent="-320040" eaLnBrk="1" fontAlgn="auto" hangingPunct="1">
              <a:spcAft>
                <a:spcPts val="0"/>
              </a:spcAft>
              <a:buFont typeface="Wingdings"/>
              <a:buChar char=""/>
              <a:defRPr/>
            </a:pPr>
            <a:r>
              <a:rPr lang="en-US" i="1" dirty="0" smtClean="0">
                <a:ea typeface="+mn-ea"/>
                <a:cs typeface="+mn-cs"/>
              </a:rPr>
              <a:t>Proposition 4: Other things being equal, the greater the agency problems associated with lending to a firm, the less debt the firm can afford to use.  </a:t>
            </a:r>
            <a:endParaRPr lang="en-US" i="1" dirty="0">
              <a:ea typeface="+mn-ea"/>
              <a:cs typeface="+mn-cs"/>
            </a:endParaRPr>
          </a:p>
        </p:txBody>
      </p:sp>
      <p:sp>
        <p:nvSpPr>
          <p:cNvPr id="54277" name="Rectangle 4"/>
          <p:cNvSpPr>
            <a:spLocks noChangeArrowheads="1"/>
          </p:cNvSpPr>
          <p:nvPr/>
        </p:nvSpPr>
        <p:spPr bwMode="auto">
          <a:xfrm>
            <a:off x="9202738" y="6161088"/>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Debt and Agency Costs</a:t>
            </a:r>
          </a:p>
        </p:txBody>
      </p:sp>
      <p:sp>
        <p:nvSpPr>
          <p:cNvPr id="5632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56323"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E74115DA-C8FA-164D-BC31-1C33EC184635}" type="slidenum">
              <a:rPr lang="en-US" altLang="en-US" sz="1200">
                <a:solidFill>
                  <a:srgbClr val="FFFFFF"/>
                </a:solidFill>
                <a:latin typeface="Times" charset="0"/>
              </a:rPr>
              <a:pPr>
                <a:lnSpc>
                  <a:spcPct val="80000"/>
                </a:lnSpc>
                <a:spcBef>
                  <a:spcPct val="0"/>
                </a:spcBef>
                <a:buClrTx/>
                <a:buSzTx/>
                <a:buFontTx/>
                <a:buNone/>
              </a:pPr>
              <a:t>21</a:t>
            </a:fld>
            <a:endParaRPr lang="en-US" altLang="en-US" sz="1200">
              <a:solidFill>
                <a:srgbClr val="FFFFFF"/>
              </a:solidFill>
              <a:latin typeface="Times" charset="0"/>
            </a:endParaRPr>
          </a:p>
        </p:txBody>
      </p:sp>
      <p:sp>
        <p:nvSpPr>
          <p:cNvPr id="41986" name="Rectangle 3"/>
          <p:cNvSpPr>
            <a:spLocks noGrp="1" noChangeArrowheads="1"/>
          </p:cNvSpPr>
          <p:nvPr>
            <p:ph sz="quarter" idx="1"/>
          </p:nvPr>
        </p:nvSpPr>
        <p:spPr>
          <a:xfrm>
            <a:off x="612775" y="1600200"/>
            <a:ext cx="8153400" cy="4495800"/>
          </a:xfrm>
        </p:spPr>
        <p:txBody>
          <a:bodyPr>
            <a:normAutofit/>
          </a:bodyPr>
          <a:lstStyle/>
          <a:p>
            <a:pPr marL="320040" indent="-320040" eaLnBrk="1" fontAlgn="auto" hangingPunct="1">
              <a:spcAft>
                <a:spcPts val="0"/>
              </a:spcAft>
              <a:buFont typeface="Wingdings"/>
              <a:buChar char=""/>
              <a:defRPr/>
            </a:pPr>
            <a:r>
              <a:rPr lang="en-US" dirty="0" smtClean="0">
                <a:ea typeface="+mn-ea"/>
                <a:cs typeface="+mn-cs"/>
              </a:rPr>
              <a:t>Assume that you are a bank. Which of the following businesses would you perceive the greatest agency costs?</a:t>
            </a:r>
          </a:p>
          <a:p>
            <a:pPr marL="514350" indent="-514350" eaLnBrk="1" fontAlgn="auto" hangingPunct="1">
              <a:spcAft>
                <a:spcPts val="0"/>
              </a:spcAft>
              <a:buFont typeface="+mj-lt"/>
              <a:buAutoNum type="alphaLcPeriod"/>
              <a:defRPr/>
            </a:pPr>
            <a:r>
              <a:rPr lang="en-US" dirty="0" smtClean="0">
                <a:ea typeface="+mn-ea"/>
                <a:cs typeface="+mn-cs"/>
              </a:rPr>
              <a:t>A Technology firm </a:t>
            </a:r>
          </a:p>
          <a:p>
            <a:pPr marL="514350" indent="-514350" eaLnBrk="1" fontAlgn="auto" hangingPunct="1">
              <a:spcAft>
                <a:spcPts val="0"/>
              </a:spcAft>
              <a:buFont typeface="+mj-lt"/>
              <a:buAutoNum type="alphaLcPeriod"/>
              <a:defRPr/>
            </a:pPr>
            <a:r>
              <a:rPr lang="en-US" dirty="0" smtClean="0">
                <a:ea typeface="+mn-ea"/>
                <a:cs typeface="+mn-cs"/>
              </a:rPr>
              <a:t>A Large </a:t>
            </a:r>
            <a:r>
              <a:rPr lang="en-US" dirty="0">
                <a:ea typeface="+mn-ea"/>
                <a:cs typeface="+mn-cs"/>
              </a:rPr>
              <a:t>R</a:t>
            </a:r>
            <a:r>
              <a:rPr lang="en-US" dirty="0" smtClean="0">
                <a:ea typeface="+mn-ea"/>
                <a:cs typeface="+mn-cs"/>
              </a:rPr>
              <a:t>egulated Electric Utility</a:t>
            </a:r>
          </a:p>
          <a:p>
            <a:pPr marL="514350" indent="-514350" eaLnBrk="1" fontAlgn="auto" hangingPunct="1">
              <a:spcAft>
                <a:spcPts val="0"/>
              </a:spcAft>
              <a:buFont typeface="+mj-lt"/>
              <a:buAutoNum type="alphaLcPeriod"/>
              <a:defRPr/>
            </a:pPr>
            <a:r>
              <a:rPr lang="en-US" dirty="0" smtClean="0">
                <a:ea typeface="+mn-ea"/>
                <a:cs typeface="+mn-cs"/>
              </a:rPr>
              <a:t>A Real Estate Corporation</a:t>
            </a:r>
          </a:p>
          <a:p>
            <a:pPr marL="320040" indent="-320040" eaLnBrk="1" fontAlgn="auto" hangingPunct="1">
              <a:spcAft>
                <a:spcPts val="0"/>
              </a:spcAft>
              <a:buFont typeface="Wingdings"/>
              <a:buChar char=""/>
              <a:defRPr/>
            </a:pPr>
            <a:r>
              <a:rPr lang="en-US" dirty="0" smtClean="0">
                <a:ea typeface="+mn-ea"/>
                <a:cs typeface="+mn-cs"/>
              </a:rPr>
              <a:t>Why?</a:t>
            </a:r>
          </a:p>
          <a:p>
            <a:pPr marL="320040" indent="-320040" eaLnBrk="1" fontAlgn="auto" hangingPunct="1">
              <a:spcAft>
                <a:spcPts val="0"/>
              </a:spcAft>
              <a:buFont typeface="Wingdings"/>
              <a:buChar char=""/>
              <a:defRPr/>
            </a:pPr>
            <a:endParaRPr lang="en-US" dirty="0">
              <a:ea typeface="+mn-ea"/>
              <a:cs typeface="+mn-cs"/>
            </a:endParaRPr>
          </a:p>
        </p:txBody>
      </p:sp>
      <p:graphicFrame>
        <p:nvGraphicFramePr>
          <p:cNvPr id="56325" name="Object 2"/>
          <p:cNvGraphicFramePr>
            <a:graphicFrameLocks noChangeAspect="1"/>
          </p:cNvGraphicFramePr>
          <p:nvPr/>
        </p:nvGraphicFramePr>
        <p:xfrm flipH="1">
          <a:off x="228600" y="457200"/>
          <a:ext cx="311150" cy="558800"/>
        </p:xfrm>
        <a:graphic>
          <a:graphicData uri="http://schemas.openxmlformats.org/presentationml/2006/ole">
            <mc:AlternateContent xmlns:mc="http://schemas.openxmlformats.org/markup-compatibility/2006">
              <mc:Choice xmlns:v="urn:schemas-microsoft-com:vml" Requires="v">
                <p:oleObj spid="_x0000_s56349" r:id="rId4" imgW="2489200" imgH="4470400" progId="MS_ClipArt_Gallery">
                  <p:embed/>
                </p:oleObj>
              </mc:Choice>
              <mc:Fallback>
                <p:oleObj r:id="rId4" imgW="2489200" imgH="4470400" progId="MS_ClipArt_Gallery">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flipH="1">
                        <a:off x="228600" y="457200"/>
                        <a:ext cx="311150" cy="558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Tree>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Loss of future financing flexibility</a:t>
            </a:r>
          </a:p>
        </p:txBody>
      </p:sp>
      <p:sp>
        <p:nvSpPr>
          <p:cNvPr id="5837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58371"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B7A58C49-AA68-4C4C-A4F8-EC82D7AB141C}" type="slidenum">
              <a:rPr lang="en-US" altLang="en-US" sz="1200">
                <a:solidFill>
                  <a:srgbClr val="FFFFFF"/>
                </a:solidFill>
                <a:latin typeface="Times" charset="0"/>
              </a:rPr>
              <a:pPr>
                <a:lnSpc>
                  <a:spcPct val="80000"/>
                </a:lnSpc>
                <a:spcBef>
                  <a:spcPct val="0"/>
                </a:spcBef>
                <a:buClrTx/>
                <a:buSzTx/>
                <a:buFontTx/>
                <a:buNone/>
              </a:pPr>
              <a:t>22</a:t>
            </a:fld>
            <a:endParaRPr lang="en-US" altLang="en-US" sz="1200">
              <a:solidFill>
                <a:srgbClr val="FFFFFF"/>
              </a:solidFill>
              <a:latin typeface="Times" charset="0"/>
            </a:endParaRPr>
          </a:p>
        </p:txBody>
      </p:sp>
      <p:sp>
        <p:nvSpPr>
          <p:cNvPr id="58372"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When a firm borrows up to its capacity, it loses the flexibility of financing future projects with debt. </a:t>
            </a:r>
          </a:p>
          <a:p>
            <a:pPr eaLnBrk="1" hangingPunct="1"/>
            <a:r>
              <a:rPr lang="en-US" altLang="en-US">
                <a:ea typeface="ＭＳ Ｐゴシック" charset="-128"/>
              </a:rPr>
              <a:t>Thus, if the firm is faced with an unexpected investment opportunity or a business shortfall, it will not be able to draw on debt capacity, if it has alread used it up.</a:t>
            </a:r>
          </a:p>
          <a:p>
            <a:pPr eaLnBrk="1" hangingPunct="1"/>
            <a:r>
              <a:rPr lang="en-US" altLang="en-US" i="1">
                <a:ea typeface="ＭＳ Ｐゴシック" charset="-128"/>
              </a:rPr>
              <a:t>Proposition 5: Other things remaining equal, the more uncertain a firm is about its future financing requirements and projects, the less debt the firm will use for financing current projects.</a:t>
            </a:r>
          </a:p>
        </p:txBody>
      </p:sp>
    </p:spTree>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What managers consider important in deciding on how much debt to carry...</a:t>
            </a:r>
            <a:endParaRPr lang="en-US">
              <a:ea typeface="+mj-ea"/>
              <a:cs typeface="+mj-cs"/>
            </a:endParaRPr>
          </a:p>
        </p:txBody>
      </p:sp>
      <p:sp>
        <p:nvSpPr>
          <p:cNvPr id="6041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60419"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91FC7B74-F47A-A44D-B69E-A914E756D13E}" type="slidenum">
              <a:rPr lang="en-US" altLang="en-US" sz="1200">
                <a:solidFill>
                  <a:srgbClr val="FFFFFF"/>
                </a:solidFill>
                <a:latin typeface="Times" charset="0"/>
              </a:rPr>
              <a:pPr>
                <a:lnSpc>
                  <a:spcPct val="80000"/>
                </a:lnSpc>
                <a:spcBef>
                  <a:spcPct val="0"/>
                </a:spcBef>
                <a:buClrTx/>
                <a:buSzTx/>
                <a:buFontTx/>
                <a:buNone/>
              </a:pPr>
              <a:t>23</a:t>
            </a:fld>
            <a:endParaRPr lang="en-US" altLang="en-US" sz="1200">
              <a:solidFill>
                <a:srgbClr val="FFFFFF"/>
              </a:solidFill>
              <a:latin typeface="Times" charset="0"/>
            </a:endParaRPr>
          </a:p>
        </p:txBody>
      </p:sp>
      <p:sp>
        <p:nvSpPr>
          <p:cNvPr id="46082" name="Content Placeholder 2"/>
          <p:cNvSpPr>
            <a:spLocks noGrp="1"/>
          </p:cNvSpPr>
          <p:nvPr>
            <p:ph sz="quarter" idx="1"/>
          </p:nvPr>
        </p:nvSpPr>
        <p:spPr>
          <a:xfrm>
            <a:off x="612775" y="1600200"/>
            <a:ext cx="8153400" cy="4495800"/>
          </a:xfrm>
        </p:spPr>
        <p:txBody>
          <a:bodyPr>
            <a:normAutofit fontScale="92500" lnSpcReduction="20000"/>
          </a:bodyPr>
          <a:lstStyle/>
          <a:p>
            <a:pPr marL="320040" indent="-320040" eaLnBrk="1" fontAlgn="auto" hangingPunct="1">
              <a:spcAft>
                <a:spcPts val="0"/>
              </a:spcAft>
              <a:buFont typeface="Wingdings"/>
              <a:buChar char=""/>
              <a:defRPr/>
            </a:pPr>
            <a:r>
              <a:rPr lang="en-US" dirty="0" smtClean="0">
                <a:ea typeface="+mn-ea"/>
                <a:cs typeface="+mn-cs"/>
              </a:rPr>
              <a:t>A survey of Chief Financial Officers of large U.S. companies provided the following ranking (from most important to least important) for the factors that they considered important in the financing decisions</a:t>
            </a:r>
          </a:p>
          <a:p>
            <a:pPr marL="365760" lvl="1" indent="0" eaLnBrk="1" fontAlgn="auto" hangingPunct="1">
              <a:spcAft>
                <a:spcPts val="0"/>
              </a:spcAft>
              <a:buFont typeface="Wingdings 2"/>
              <a:buNone/>
              <a:defRPr/>
            </a:pPr>
            <a:r>
              <a:rPr lang="en-US" dirty="0" smtClean="0">
                <a:ea typeface="+mn-ea"/>
                <a:cs typeface="+mn-cs"/>
              </a:rPr>
              <a:t>Factor					Ranking (0-5)</a:t>
            </a:r>
          </a:p>
          <a:p>
            <a:pPr marL="365760" lvl="1" indent="0" eaLnBrk="1" fontAlgn="auto" hangingPunct="1">
              <a:spcAft>
                <a:spcPts val="0"/>
              </a:spcAft>
              <a:buFont typeface="Wingdings 2"/>
              <a:buNone/>
              <a:defRPr/>
            </a:pPr>
            <a:r>
              <a:rPr lang="en-US" dirty="0" smtClean="0">
                <a:ea typeface="+mn-ea"/>
                <a:cs typeface="+mn-cs"/>
              </a:rPr>
              <a:t>1. Maintain financial flexibility		4.55</a:t>
            </a:r>
          </a:p>
          <a:p>
            <a:pPr marL="365760" lvl="1" indent="0" eaLnBrk="1" fontAlgn="auto" hangingPunct="1">
              <a:spcAft>
                <a:spcPts val="0"/>
              </a:spcAft>
              <a:buFont typeface="Wingdings 2"/>
              <a:buNone/>
              <a:defRPr/>
            </a:pPr>
            <a:r>
              <a:rPr lang="en-US" dirty="0" smtClean="0">
                <a:ea typeface="+mn-ea"/>
                <a:cs typeface="+mn-cs"/>
              </a:rPr>
              <a:t>2. Ensure long-term survival			4.55</a:t>
            </a:r>
          </a:p>
          <a:p>
            <a:pPr marL="365760" lvl="1" indent="0" eaLnBrk="1" fontAlgn="auto" hangingPunct="1">
              <a:spcAft>
                <a:spcPts val="0"/>
              </a:spcAft>
              <a:buFont typeface="Wingdings 2"/>
              <a:buNone/>
              <a:defRPr/>
            </a:pPr>
            <a:r>
              <a:rPr lang="en-US" dirty="0" smtClean="0">
                <a:ea typeface="+mn-ea"/>
                <a:cs typeface="+mn-cs"/>
              </a:rPr>
              <a:t>3. Maintain Predictable Source of Funds	4.05</a:t>
            </a:r>
          </a:p>
          <a:p>
            <a:pPr marL="365760" lvl="1" indent="0" eaLnBrk="1" fontAlgn="auto" hangingPunct="1">
              <a:spcAft>
                <a:spcPts val="0"/>
              </a:spcAft>
              <a:buFont typeface="Wingdings 2"/>
              <a:buNone/>
              <a:defRPr/>
            </a:pPr>
            <a:r>
              <a:rPr lang="en-US" dirty="0" smtClean="0">
                <a:ea typeface="+mn-ea"/>
                <a:cs typeface="+mn-cs"/>
              </a:rPr>
              <a:t>4. Maximize Stock Price			3.99</a:t>
            </a:r>
          </a:p>
          <a:p>
            <a:pPr marL="365760" lvl="1" indent="0" eaLnBrk="1" fontAlgn="auto" hangingPunct="1">
              <a:spcAft>
                <a:spcPts val="0"/>
              </a:spcAft>
              <a:buFont typeface="Wingdings 2"/>
              <a:buNone/>
              <a:defRPr/>
            </a:pPr>
            <a:r>
              <a:rPr lang="en-US" dirty="0" smtClean="0">
                <a:ea typeface="+mn-ea"/>
                <a:cs typeface="+mn-cs"/>
              </a:rPr>
              <a:t>5. Maintain financial independence		3.88</a:t>
            </a:r>
          </a:p>
          <a:p>
            <a:pPr marL="365760" lvl="1" indent="0" eaLnBrk="1" fontAlgn="auto" hangingPunct="1">
              <a:spcAft>
                <a:spcPts val="0"/>
              </a:spcAft>
              <a:buFont typeface="Wingdings 2"/>
              <a:buNone/>
              <a:defRPr/>
            </a:pPr>
            <a:r>
              <a:rPr lang="en-US" dirty="0" smtClean="0">
                <a:ea typeface="+mn-ea"/>
                <a:cs typeface="+mn-cs"/>
              </a:rPr>
              <a:t>6. Maintain high debt rating			3.56</a:t>
            </a:r>
          </a:p>
          <a:p>
            <a:pPr marL="365760" lvl="1" indent="0" eaLnBrk="1" fontAlgn="auto" hangingPunct="1">
              <a:spcAft>
                <a:spcPts val="0"/>
              </a:spcAft>
              <a:buFont typeface="Wingdings 2"/>
              <a:buNone/>
              <a:defRPr/>
            </a:pPr>
            <a:r>
              <a:rPr lang="en-US" dirty="0" smtClean="0">
                <a:ea typeface="+mn-ea"/>
                <a:cs typeface="+mn-cs"/>
              </a:rPr>
              <a:t>7. Maintain comparability with peer group	2.47</a:t>
            </a:r>
          </a:p>
          <a:p>
            <a:pPr marL="640080" lvl="1" indent="-274320" eaLnBrk="1" fontAlgn="auto" hangingPunct="1">
              <a:spcAft>
                <a:spcPts val="0"/>
              </a:spcAft>
              <a:buFont typeface="Wingdings 2"/>
              <a:buChar char=""/>
              <a:defRPr/>
            </a:pPr>
            <a:endParaRPr lang="en-US" dirty="0" smtClean="0">
              <a:ea typeface="+mn-ea"/>
              <a:cs typeface="+mn-cs"/>
            </a:endParaRPr>
          </a:p>
          <a:p>
            <a:pPr marL="640080" lvl="1" indent="-274320" eaLnBrk="1" fontAlgn="auto" hangingPunct="1">
              <a:spcAft>
                <a:spcPts val="0"/>
              </a:spcAft>
              <a:buFont typeface="Wingdings 2"/>
              <a:buChar char=""/>
              <a:defRPr/>
            </a:pPr>
            <a:endParaRPr lang="en-US" dirty="0" smtClean="0">
              <a:ea typeface="+mn-ea"/>
              <a:cs typeface="+mn-cs"/>
            </a:endParaRPr>
          </a:p>
          <a:p>
            <a:pPr marL="640080" lvl="1" indent="-274320" eaLnBrk="1" fontAlgn="auto" hangingPunct="1">
              <a:spcAft>
                <a:spcPts val="0"/>
              </a:spcAft>
              <a:buFont typeface="Wingdings 2"/>
              <a:buChar char=""/>
              <a:defRPr/>
            </a:pPr>
            <a:endParaRPr lang="en-US" dirty="0" smtClean="0">
              <a:ea typeface="+mn-ea"/>
              <a:cs typeface="+mn-cs"/>
            </a:endParaRPr>
          </a:p>
          <a:p>
            <a:pPr marL="640080" lvl="1" indent="-274320" eaLnBrk="1" fontAlgn="auto" hangingPunct="1">
              <a:spcAft>
                <a:spcPts val="0"/>
              </a:spcAft>
              <a:buFont typeface="Wingdings 2"/>
              <a:buChar char=""/>
              <a:defRPr/>
            </a:pPr>
            <a:endParaRPr lang="en-US" dirty="0" smtClean="0">
              <a:ea typeface="+mn-ea"/>
              <a:cs typeface="+mn-cs"/>
            </a:endParaRPr>
          </a:p>
          <a:p>
            <a:pPr marL="320040" indent="-320040" eaLnBrk="1" fontAlgn="auto" hangingPunct="1">
              <a:spcAft>
                <a:spcPts val="0"/>
              </a:spcAft>
              <a:buFont typeface="Wingdings"/>
              <a:buChar char=""/>
              <a:defRPr/>
            </a:pPr>
            <a:endParaRPr lang="en-US" dirty="0">
              <a:ea typeface="+mn-ea"/>
              <a:cs typeface="+mn-cs"/>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Debt: Summarizing the trade off</a:t>
            </a:r>
          </a:p>
        </p:txBody>
      </p:sp>
      <p:sp>
        <p:nvSpPr>
          <p:cNvPr id="6246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62467"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0FF129AC-C058-1348-B9D9-45335C518C01}" type="slidenum">
              <a:rPr lang="en-US" altLang="en-US" sz="1200">
                <a:solidFill>
                  <a:srgbClr val="FFFFFF"/>
                </a:solidFill>
                <a:latin typeface="Times" charset="0"/>
              </a:rPr>
              <a:pPr>
                <a:lnSpc>
                  <a:spcPct val="80000"/>
                </a:lnSpc>
                <a:spcBef>
                  <a:spcPct val="0"/>
                </a:spcBef>
                <a:buClrTx/>
                <a:buSzTx/>
                <a:buFontTx/>
                <a:buNone/>
              </a:pPr>
              <a:t>24</a:t>
            </a:fld>
            <a:endParaRPr lang="en-US" altLang="en-US" sz="1200">
              <a:solidFill>
                <a:srgbClr val="FFFFFF"/>
              </a:solidFill>
              <a:latin typeface="Times" charset="0"/>
            </a:endParaRPr>
          </a:p>
        </p:txBody>
      </p:sp>
      <p:pic>
        <p:nvPicPr>
          <p:cNvPr id="62468" name="Picture 8"/>
          <p:cNvPicPr>
            <a:picLocks noGrp="1" noChangeAspect="1"/>
          </p:cNvPicPr>
          <p:nvPr>
            <p:ph sz="quarter" idx="1"/>
          </p:nvPr>
        </p:nvPicPr>
        <p:blipFill>
          <a:blip r:embed="rId3">
            <a:extLst>
              <a:ext uri="{28A0092B-C50C-407E-A947-70E740481C1C}">
                <a14:useLocalDpi xmlns:a14="http://schemas.microsoft.com/office/drawing/2010/main" val="0"/>
              </a:ext>
            </a:extLst>
          </a:blip>
          <a:srcRect l="-7793" r="-7793"/>
          <a:stretch>
            <a:fillRect/>
          </a:stretch>
        </p:blipFill>
        <p:spPr>
          <a:xfrm>
            <a:off x="612775" y="1600200"/>
            <a:ext cx="8153400" cy="4495800"/>
          </a:xfrm>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The Trade off for Disney, Vale, Tata Motors and Baidu</a:t>
            </a:r>
          </a:p>
        </p:txBody>
      </p:sp>
      <p:sp>
        <p:nvSpPr>
          <p:cNvPr id="6451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64515"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F0026291-3C0D-A445-B0E2-5566C1B4C766}" type="slidenum">
              <a:rPr lang="en-US" altLang="en-US" sz="1200">
                <a:solidFill>
                  <a:srgbClr val="FFFFFF"/>
                </a:solidFill>
                <a:latin typeface="Times" charset="0"/>
              </a:rPr>
              <a:pPr>
                <a:lnSpc>
                  <a:spcPct val="80000"/>
                </a:lnSpc>
                <a:spcBef>
                  <a:spcPct val="0"/>
                </a:spcBef>
                <a:buClrTx/>
                <a:buSzTx/>
                <a:buFontTx/>
                <a:buNone/>
              </a:pPr>
              <a:t>25</a:t>
            </a:fld>
            <a:endParaRPr lang="en-US" altLang="en-US" sz="1200">
              <a:solidFill>
                <a:srgbClr val="FFFFFF"/>
              </a:solidFill>
              <a:latin typeface="Times" charset="0"/>
            </a:endParaRPr>
          </a:p>
        </p:txBody>
      </p:sp>
      <p:graphicFrame>
        <p:nvGraphicFramePr>
          <p:cNvPr id="64516" name="Content Placeholder 6"/>
          <p:cNvGraphicFramePr>
            <a:graphicFrameLocks noGrp="1" noChangeAspect="1"/>
          </p:cNvGraphicFramePr>
          <p:nvPr>
            <p:ph sz="quarter" idx="1"/>
          </p:nvPr>
        </p:nvGraphicFramePr>
        <p:xfrm>
          <a:off x="1228725" y="1600200"/>
          <a:ext cx="6921500" cy="4495800"/>
        </p:xfrm>
        <a:graphic>
          <a:graphicData uri="http://schemas.openxmlformats.org/presentationml/2006/ole">
            <mc:AlternateContent xmlns:mc="http://schemas.openxmlformats.org/markup-compatibility/2006">
              <mc:Choice xmlns:v="urn:schemas-microsoft-com:vml" Requires="v">
                <p:oleObj spid="_x0000_s64540" name="Document" r:id="rId5" imgW="8369300" imgH="5435600" progId="Word.Document.12">
                  <p:embed/>
                </p:oleObj>
              </mc:Choice>
              <mc:Fallback>
                <p:oleObj name="Document" r:id="rId5" imgW="8369300" imgH="5435600" progId="Word.Document.12">
                  <p:embed/>
                  <p:pic>
                    <p:nvPicPr>
                      <p:cNvPr id="0" name="Content Placeholder 6"/>
                      <p:cNvPicPr>
                        <a:picLocks noGrp="1"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228725" y="1600200"/>
                        <a:ext cx="6921500" cy="449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smtClean="0">
                <a:latin typeface="Wingdings" charset="2"/>
                <a:cs typeface="Wingdings" charset="2"/>
              </a:rPr>
              <a:t>6 </a:t>
            </a:r>
            <a:r>
              <a:rPr lang="en-US" dirty="0" smtClean="0">
                <a:ea typeface="+mj-ea"/>
                <a:cs typeface="+mj-cs"/>
              </a:rPr>
              <a:t>Application Test: Would you expect your firm to gain or lose from using a lot of debt?</a:t>
            </a:r>
            <a:endParaRPr lang="en-US" dirty="0">
              <a:ea typeface="+mj-ea"/>
              <a:cs typeface="+mj-cs"/>
            </a:endParaRPr>
          </a:p>
        </p:txBody>
      </p:sp>
      <p:sp>
        <p:nvSpPr>
          <p:cNvPr id="6656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66563"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A0D4E749-11E9-CE45-8D5A-825CC35F73F9}" type="slidenum">
              <a:rPr lang="en-US" altLang="en-US" sz="1200">
                <a:solidFill>
                  <a:srgbClr val="FFFFFF"/>
                </a:solidFill>
                <a:latin typeface="Times" charset="0"/>
              </a:rPr>
              <a:pPr>
                <a:lnSpc>
                  <a:spcPct val="80000"/>
                </a:lnSpc>
                <a:spcBef>
                  <a:spcPct val="0"/>
                </a:spcBef>
                <a:buClrTx/>
                <a:buSzTx/>
                <a:buFontTx/>
                <a:buNone/>
              </a:pPr>
              <a:t>26</a:t>
            </a:fld>
            <a:endParaRPr lang="en-US" altLang="en-US" sz="1200">
              <a:solidFill>
                <a:srgbClr val="FFFFFF"/>
              </a:solidFill>
              <a:latin typeface="Times" charset="0"/>
            </a:endParaRPr>
          </a:p>
        </p:txBody>
      </p:sp>
      <p:sp>
        <p:nvSpPr>
          <p:cNvPr id="66564" name="Rectangle 3"/>
          <p:cNvSpPr>
            <a:spLocks noGrp="1" noChangeArrowheads="1"/>
          </p:cNvSpPr>
          <p:nvPr>
            <p:ph sz="quarter" idx="1"/>
          </p:nvPr>
        </p:nvSpPr>
        <p:spPr>
          <a:xfrm>
            <a:off x="612775" y="1600200"/>
            <a:ext cx="8153400" cy="4495800"/>
          </a:xfrm>
        </p:spPr>
        <p:txBody>
          <a:bodyPr/>
          <a:lstStyle/>
          <a:p>
            <a:pPr eaLnBrk="1" hangingPunct="1">
              <a:lnSpc>
                <a:spcPct val="90000"/>
              </a:lnSpc>
            </a:pPr>
            <a:r>
              <a:rPr lang="en-US" altLang="en-US">
                <a:ea typeface="ＭＳ Ｐゴシック" charset="-128"/>
              </a:rPr>
              <a:t>Considering, for your firm,</a:t>
            </a:r>
          </a:p>
          <a:p>
            <a:pPr lvl="1" eaLnBrk="1" hangingPunct="1">
              <a:lnSpc>
                <a:spcPct val="90000"/>
              </a:lnSpc>
            </a:pPr>
            <a:r>
              <a:rPr lang="en-US" altLang="en-US">
                <a:ea typeface="ＭＳ Ｐゴシック" charset="-128"/>
              </a:rPr>
              <a:t>The potential tax benefits of borrowing</a:t>
            </a:r>
          </a:p>
          <a:p>
            <a:pPr lvl="1" eaLnBrk="1" hangingPunct="1">
              <a:lnSpc>
                <a:spcPct val="90000"/>
              </a:lnSpc>
            </a:pPr>
            <a:r>
              <a:rPr lang="en-US" altLang="en-US">
                <a:ea typeface="ＭＳ Ｐゴシック" charset="-128"/>
              </a:rPr>
              <a:t>The benefits of using debt as a disciplinary mechanism</a:t>
            </a:r>
          </a:p>
          <a:p>
            <a:pPr lvl="1" eaLnBrk="1" hangingPunct="1">
              <a:lnSpc>
                <a:spcPct val="90000"/>
              </a:lnSpc>
            </a:pPr>
            <a:r>
              <a:rPr lang="en-US" altLang="en-US">
                <a:ea typeface="ＭＳ Ｐゴシック" charset="-128"/>
              </a:rPr>
              <a:t>The potential for expected bankruptcy costs</a:t>
            </a:r>
          </a:p>
          <a:p>
            <a:pPr lvl="1" eaLnBrk="1" hangingPunct="1">
              <a:lnSpc>
                <a:spcPct val="90000"/>
              </a:lnSpc>
            </a:pPr>
            <a:r>
              <a:rPr lang="en-US" altLang="en-US">
                <a:ea typeface="ＭＳ Ｐゴシック" charset="-128"/>
              </a:rPr>
              <a:t>The potential for agency costs</a:t>
            </a:r>
          </a:p>
          <a:p>
            <a:pPr lvl="1" eaLnBrk="1" hangingPunct="1">
              <a:lnSpc>
                <a:spcPct val="90000"/>
              </a:lnSpc>
            </a:pPr>
            <a:r>
              <a:rPr lang="en-US" altLang="en-US">
                <a:ea typeface="ＭＳ Ｐゴシック" charset="-128"/>
              </a:rPr>
              <a:t>The need for financial flexibility</a:t>
            </a:r>
          </a:p>
          <a:p>
            <a:pPr eaLnBrk="1" hangingPunct="1">
              <a:lnSpc>
                <a:spcPct val="90000"/>
              </a:lnSpc>
            </a:pPr>
            <a:r>
              <a:rPr lang="en-US" altLang="en-US">
                <a:ea typeface="ＭＳ Ｐゴシック" charset="-128"/>
              </a:rPr>
              <a:t>Would you expect your firm to have a high debt ratio or a low debt ratio?</a:t>
            </a:r>
          </a:p>
          <a:p>
            <a:pPr eaLnBrk="1" hangingPunct="1">
              <a:lnSpc>
                <a:spcPct val="90000"/>
              </a:lnSpc>
            </a:pPr>
            <a:r>
              <a:rPr lang="en-US" altLang="en-US">
                <a:ea typeface="ＭＳ Ｐゴシック" charset="-128"/>
              </a:rPr>
              <a:t>Does the firm</a:t>
            </a:r>
            <a:r>
              <a:rPr lang="ja-JP" altLang="en-US">
                <a:ea typeface="ＭＳ Ｐゴシック" charset="-128"/>
              </a:rPr>
              <a:t>’</a:t>
            </a:r>
            <a:r>
              <a:rPr lang="en-US" altLang="ja-JP">
                <a:ea typeface="ＭＳ Ｐゴシック" charset="-128"/>
              </a:rPr>
              <a:t>s current debt ratio meet your expectations?</a:t>
            </a:r>
          </a:p>
          <a:p>
            <a:pPr lvl="1" eaLnBrk="1" hangingPunct="1">
              <a:lnSpc>
                <a:spcPct val="90000"/>
              </a:lnSpc>
            </a:pPr>
            <a:endParaRPr lang="en-US" altLang="en-US">
              <a:ea typeface="ＭＳ Ｐゴシック" charset="-128"/>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 Hypothetical Scenario</a:t>
            </a:r>
          </a:p>
        </p:txBody>
      </p:sp>
      <p:sp>
        <p:nvSpPr>
          <p:cNvPr id="6861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68611"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46F2F8ED-BBD1-5446-83B6-6BFCEE7790BE}" type="slidenum">
              <a:rPr lang="en-US" altLang="en-US" sz="1200">
                <a:solidFill>
                  <a:srgbClr val="FFFFFF"/>
                </a:solidFill>
                <a:latin typeface="Times" charset="0"/>
              </a:rPr>
              <a:pPr>
                <a:lnSpc>
                  <a:spcPct val="80000"/>
                </a:lnSpc>
                <a:spcBef>
                  <a:spcPct val="0"/>
                </a:spcBef>
                <a:buClrTx/>
                <a:buSzTx/>
                <a:buFontTx/>
                <a:buNone/>
              </a:pPr>
              <a:t>27</a:t>
            </a:fld>
            <a:endParaRPr lang="en-US" altLang="en-US" sz="1200">
              <a:solidFill>
                <a:srgbClr val="FFFFFF"/>
              </a:solidFill>
              <a:latin typeface="Times" charset="0"/>
            </a:endParaRPr>
          </a:p>
        </p:txBody>
      </p:sp>
      <p:sp>
        <p:nvSpPr>
          <p:cNvPr id="68612" name="Rectangle 3"/>
          <p:cNvSpPr>
            <a:spLocks noGrp="1" noChangeArrowheads="1"/>
          </p:cNvSpPr>
          <p:nvPr>
            <p:ph sz="quarter" idx="1"/>
          </p:nvPr>
        </p:nvSpPr>
        <p:spPr>
          <a:xfrm>
            <a:off x="612775" y="1600200"/>
            <a:ext cx="8153400" cy="4495800"/>
          </a:xfrm>
        </p:spPr>
        <p:txBody>
          <a:bodyPr/>
          <a:lstStyle/>
          <a:p>
            <a:pPr marL="0" indent="0" eaLnBrk="1" hangingPunct="1">
              <a:buFont typeface="Wingdings" charset="2"/>
              <a:buNone/>
            </a:pPr>
            <a:r>
              <a:rPr lang="en-US" altLang="en-US">
                <a:ea typeface="ＭＳ Ｐゴシック" charset="-128"/>
              </a:rPr>
              <a:t>Assume that you live in a world where</a:t>
            </a:r>
          </a:p>
          <a:p>
            <a:pPr marL="319088" lvl="1" indent="0" eaLnBrk="1" hangingPunct="1">
              <a:buFont typeface="Wingdings 2" charset="2"/>
              <a:buNone/>
            </a:pPr>
            <a:r>
              <a:rPr lang="en-US" altLang="en-US">
                <a:ea typeface="ＭＳ Ｐゴシック" charset="-128"/>
              </a:rPr>
              <a:t>(a) There are no taxes</a:t>
            </a:r>
          </a:p>
          <a:p>
            <a:pPr marL="319088" lvl="1" indent="0" eaLnBrk="1" hangingPunct="1">
              <a:buFont typeface="Wingdings 2" charset="2"/>
              <a:buNone/>
            </a:pPr>
            <a:r>
              <a:rPr lang="en-US" altLang="en-US">
                <a:ea typeface="ＭＳ Ｐゴシック" charset="-128"/>
              </a:rPr>
              <a:t>(b) Managers have stockholder interests at heart and do what</a:t>
            </a:r>
            <a:r>
              <a:rPr lang="ja-JP" altLang="en-US">
                <a:ea typeface="ＭＳ Ｐゴシック" charset="-128"/>
              </a:rPr>
              <a:t>’</a:t>
            </a:r>
            <a:r>
              <a:rPr lang="en-US" altLang="ja-JP">
                <a:ea typeface="ＭＳ Ｐゴシック" charset="-128"/>
              </a:rPr>
              <a:t>s best for stockholders.</a:t>
            </a:r>
          </a:p>
          <a:p>
            <a:pPr marL="319088" lvl="1" indent="0" eaLnBrk="1" hangingPunct="1">
              <a:buFont typeface="Wingdings 2" charset="2"/>
              <a:buNone/>
            </a:pPr>
            <a:r>
              <a:rPr lang="en-US" altLang="en-US">
                <a:ea typeface="ＭＳ Ｐゴシック" charset="-128"/>
              </a:rPr>
              <a:t>(c) No firm ever goes bankrupt</a:t>
            </a:r>
          </a:p>
          <a:p>
            <a:pPr marL="319088" lvl="1" indent="0" eaLnBrk="1" hangingPunct="1">
              <a:buFont typeface="Wingdings 2" charset="2"/>
              <a:buNone/>
            </a:pPr>
            <a:r>
              <a:rPr lang="en-US" altLang="en-US">
                <a:ea typeface="ＭＳ Ｐゴシック" charset="-128"/>
              </a:rPr>
              <a:t>(d) Equity investors are honest with lenders; there is no subterfuge or attempt to find loopholes in loan agreements.</a:t>
            </a:r>
          </a:p>
          <a:p>
            <a:pPr marL="319088" lvl="1" indent="0" eaLnBrk="1" hangingPunct="1">
              <a:buFont typeface="Wingdings 2" charset="2"/>
              <a:buNone/>
            </a:pPr>
            <a:r>
              <a:rPr lang="en-US" altLang="en-US">
                <a:ea typeface="ＭＳ Ｐゴシック" charset="-128"/>
              </a:rPr>
              <a:t>(e) Firms know their future financing needs with certainty</a:t>
            </a:r>
          </a:p>
          <a:p>
            <a:pPr marL="0" indent="0" eaLnBrk="1" hangingPunct="1"/>
            <a:r>
              <a:rPr lang="en-US" altLang="en-US">
                <a:ea typeface="ＭＳ Ｐゴシック" charset="-128"/>
              </a:rPr>
              <a:t>What happens to the trade off between debt and equity? How much should a firm borrow?</a:t>
            </a:r>
          </a:p>
        </p:txBody>
      </p:sp>
    </p:spTree>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Miller-Modigliani Theorem</a:t>
            </a:r>
          </a:p>
        </p:txBody>
      </p:sp>
      <p:sp>
        <p:nvSpPr>
          <p:cNvPr id="7065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70659"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82B277E1-DF3B-C748-AD4E-A8D30AF105B3}" type="slidenum">
              <a:rPr lang="en-US" altLang="en-US" sz="1200">
                <a:solidFill>
                  <a:srgbClr val="FFFFFF"/>
                </a:solidFill>
                <a:latin typeface="Times" charset="0"/>
              </a:rPr>
              <a:pPr>
                <a:lnSpc>
                  <a:spcPct val="80000"/>
                </a:lnSpc>
                <a:spcBef>
                  <a:spcPct val="0"/>
                </a:spcBef>
                <a:buClrTx/>
                <a:buSzTx/>
                <a:buFontTx/>
                <a:buNone/>
              </a:pPr>
              <a:t>28</a:t>
            </a:fld>
            <a:endParaRPr lang="en-US" altLang="en-US" sz="1200">
              <a:solidFill>
                <a:srgbClr val="FFFFFF"/>
              </a:solidFill>
              <a:latin typeface="Times" charset="0"/>
            </a:endParaRPr>
          </a:p>
        </p:txBody>
      </p:sp>
      <p:sp>
        <p:nvSpPr>
          <p:cNvPr id="70660" name="Rectangle 3"/>
          <p:cNvSpPr>
            <a:spLocks noGrp="1" noChangeArrowheads="1"/>
          </p:cNvSpPr>
          <p:nvPr>
            <p:ph sz="quarter" idx="1"/>
          </p:nvPr>
        </p:nvSpPr>
        <p:spPr>
          <a:xfrm>
            <a:off x="612775" y="1600200"/>
            <a:ext cx="8153400" cy="4495800"/>
          </a:xfrm>
        </p:spPr>
        <p:txBody>
          <a:bodyPr/>
          <a:lstStyle/>
          <a:p>
            <a:pPr eaLnBrk="1" hangingPunct="1"/>
            <a:r>
              <a:rPr lang="en-US" altLang="en-US" sz="2000">
                <a:ea typeface="ＭＳ Ｐゴシック" charset="-128"/>
              </a:rPr>
              <a:t>In an environment, where there are no taxes, default risk or agency costs, capital structure is irrelevant. </a:t>
            </a:r>
          </a:p>
          <a:p>
            <a:pPr eaLnBrk="1" hangingPunct="1"/>
            <a:r>
              <a:rPr lang="en-US" altLang="en-US" sz="2000">
                <a:ea typeface="ＭＳ Ｐゴシック" charset="-128"/>
              </a:rPr>
              <a:t>If the Miller Modigliani theorem holds:</a:t>
            </a:r>
          </a:p>
          <a:p>
            <a:pPr lvl="1" eaLnBrk="1" hangingPunct="1"/>
            <a:r>
              <a:rPr lang="en-US" altLang="en-US" sz="2000">
                <a:ea typeface="ＭＳ Ｐゴシック" charset="-128"/>
              </a:rPr>
              <a:t>A firm's value will be determined the quality of its investments and not by its financing mix.</a:t>
            </a:r>
          </a:p>
          <a:p>
            <a:pPr lvl="1" eaLnBrk="1" hangingPunct="1"/>
            <a:r>
              <a:rPr lang="en-US" altLang="en-US" sz="2000">
                <a:ea typeface="ＭＳ Ｐゴシック" charset="-128"/>
              </a:rPr>
              <a:t>The cost of capital of the firm will not change with leverage. As a firm increases its leverage, the cost of equity will increase just enough to offset any gains to the leverage.</a:t>
            </a:r>
          </a:p>
        </p:txBody>
      </p:sp>
      <p:pic>
        <p:nvPicPr>
          <p:cNvPr id="70661" name="Picture 1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876800" y="4114800"/>
            <a:ext cx="3962400" cy="259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What do firms look at in financing?</a:t>
            </a:r>
          </a:p>
        </p:txBody>
      </p:sp>
      <p:sp>
        <p:nvSpPr>
          <p:cNvPr id="7270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72707"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BB5D47C0-569E-0D4D-98E3-CC5397D036FF}" type="slidenum">
              <a:rPr lang="en-US" altLang="en-US" sz="1200">
                <a:solidFill>
                  <a:srgbClr val="FFFFFF"/>
                </a:solidFill>
                <a:latin typeface="Times" charset="0"/>
              </a:rPr>
              <a:pPr>
                <a:lnSpc>
                  <a:spcPct val="80000"/>
                </a:lnSpc>
                <a:spcBef>
                  <a:spcPct val="0"/>
                </a:spcBef>
                <a:buClrTx/>
                <a:buSzTx/>
                <a:buFontTx/>
                <a:buNone/>
              </a:pPr>
              <a:t>29</a:t>
            </a:fld>
            <a:endParaRPr lang="en-US" altLang="en-US" sz="1200">
              <a:solidFill>
                <a:srgbClr val="FFFFFF"/>
              </a:solidFill>
              <a:latin typeface="Times" charset="0"/>
            </a:endParaRPr>
          </a:p>
        </p:txBody>
      </p:sp>
      <p:sp>
        <p:nvSpPr>
          <p:cNvPr id="58370" name="Rectangle 3"/>
          <p:cNvSpPr>
            <a:spLocks noGrp="1" noChangeArrowheads="1"/>
          </p:cNvSpPr>
          <p:nvPr>
            <p:ph sz="quarter" idx="1"/>
          </p:nvPr>
        </p:nvSpPr>
        <p:spPr>
          <a:xfrm>
            <a:off x="612775" y="1600200"/>
            <a:ext cx="8153400" cy="4495800"/>
          </a:xfrm>
        </p:spPr>
        <p:txBody>
          <a:bodyPr>
            <a:normAutofit fontScale="92500" lnSpcReduction="20000"/>
          </a:bodyPr>
          <a:lstStyle/>
          <a:p>
            <a:pPr marL="320040" indent="-320040" eaLnBrk="1" fontAlgn="auto" hangingPunct="1">
              <a:spcAft>
                <a:spcPts val="0"/>
              </a:spcAft>
              <a:buFont typeface="Wingdings"/>
              <a:buChar char=""/>
              <a:defRPr/>
            </a:pPr>
            <a:r>
              <a:rPr lang="en-US" dirty="0" smtClean="0">
                <a:ea typeface="+mn-ea"/>
                <a:cs typeface="+mn-cs"/>
              </a:rPr>
              <a:t>There are some who argue that firms follow a financing hierarchy, with retained earnings being the most preferred choice for financing, followed by debt and that new equity is the least preferred choice. In particular,</a:t>
            </a:r>
          </a:p>
          <a:p>
            <a:pPr marL="640080" lvl="1" indent="-274320" eaLnBrk="1" fontAlgn="auto" hangingPunct="1">
              <a:spcAft>
                <a:spcPts val="0"/>
              </a:spcAft>
              <a:buFont typeface="Wingdings 2"/>
              <a:buChar char=""/>
              <a:defRPr/>
            </a:pPr>
            <a:r>
              <a:rPr lang="en-US" dirty="0" smtClean="0">
                <a:ea typeface="+mn-ea"/>
                <a:cs typeface="+mn-cs"/>
              </a:rPr>
              <a:t>Managers value flexibility. Managers value being able to use capital (on new investments or assets) without restrictions on that use or having to explain its use to others.</a:t>
            </a:r>
          </a:p>
          <a:p>
            <a:pPr marL="640080" lvl="1" indent="-274320" eaLnBrk="1" fontAlgn="auto" hangingPunct="1">
              <a:spcAft>
                <a:spcPts val="0"/>
              </a:spcAft>
              <a:buFont typeface="Wingdings 2"/>
              <a:buChar char=""/>
              <a:defRPr/>
            </a:pPr>
            <a:r>
              <a:rPr lang="en-US" dirty="0" smtClean="0">
                <a:ea typeface="+mn-ea"/>
                <a:cs typeface="+mn-cs"/>
              </a:rPr>
              <a:t>Managers value control. Managers like being able to maintain control of their businesses.</a:t>
            </a:r>
          </a:p>
          <a:p>
            <a:pPr marL="320040" indent="-320040" eaLnBrk="1" fontAlgn="auto" hangingPunct="1">
              <a:spcAft>
                <a:spcPts val="0"/>
              </a:spcAft>
              <a:buFont typeface="Wingdings"/>
              <a:buChar char=""/>
              <a:defRPr/>
            </a:pPr>
            <a:r>
              <a:rPr lang="en-US" dirty="0" smtClean="0">
                <a:ea typeface="+mn-ea"/>
                <a:cs typeface="+mn-cs"/>
              </a:rPr>
              <a:t>With flexibility and control being key factors:</a:t>
            </a:r>
          </a:p>
          <a:p>
            <a:pPr marL="640080" lvl="1" indent="-274320" eaLnBrk="1" fontAlgn="auto" hangingPunct="1">
              <a:spcAft>
                <a:spcPts val="0"/>
              </a:spcAft>
              <a:buFont typeface="Wingdings 2"/>
              <a:buChar char=""/>
              <a:defRPr/>
            </a:pPr>
            <a:r>
              <a:rPr lang="en-US" dirty="0" smtClean="0">
                <a:ea typeface="+mn-ea"/>
                <a:cs typeface="+mn-cs"/>
              </a:rPr>
              <a:t>Would you rather use internal financing (retained earnings) or external financing?</a:t>
            </a:r>
          </a:p>
          <a:p>
            <a:pPr marL="640080" lvl="1" indent="-274320" eaLnBrk="1" fontAlgn="auto" hangingPunct="1">
              <a:spcAft>
                <a:spcPts val="0"/>
              </a:spcAft>
              <a:buFont typeface="Wingdings 2"/>
              <a:buChar char=""/>
              <a:defRPr/>
            </a:pPr>
            <a:r>
              <a:rPr lang="en-US" dirty="0" smtClean="0">
                <a:ea typeface="+mn-ea"/>
                <a:cs typeface="+mn-cs"/>
              </a:rPr>
              <a:t>With external financing, would you rather use debt or equity?</a:t>
            </a:r>
            <a:endParaRPr lang="en-US" dirty="0">
              <a:ea typeface="+mn-ea"/>
              <a:cs typeface="+mn-cs"/>
            </a:endParaRPr>
          </a:p>
        </p:txBody>
      </p:sp>
    </p:spTree>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Preference rankings long-term finance: Results of a survey</a:t>
            </a:r>
            <a:endParaRPr lang="en-US">
              <a:ea typeface="+mj-ea"/>
              <a:cs typeface="+mj-cs"/>
            </a:endParaRPr>
          </a:p>
        </p:txBody>
      </p:sp>
      <p:sp>
        <p:nvSpPr>
          <p:cNvPr id="7475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74755"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01D8D244-2F37-F743-AAB8-CC606CC0EA35}" type="slidenum">
              <a:rPr lang="en-US" altLang="en-US" sz="1200">
                <a:solidFill>
                  <a:srgbClr val="FFFFFF"/>
                </a:solidFill>
                <a:latin typeface="Times" charset="0"/>
              </a:rPr>
              <a:pPr>
                <a:lnSpc>
                  <a:spcPct val="80000"/>
                </a:lnSpc>
                <a:spcBef>
                  <a:spcPct val="0"/>
                </a:spcBef>
                <a:buClrTx/>
                <a:buSzTx/>
                <a:buFontTx/>
                <a:buNone/>
              </a:pPr>
              <a:t>30</a:t>
            </a:fld>
            <a:endParaRPr lang="en-US" altLang="en-US" sz="1200">
              <a:solidFill>
                <a:srgbClr val="FFFFFF"/>
              </a:solidFill>
              <a:latin typeface="Times" charset="0"/>
            </a:endParaRPr>
          </a:p>
        </p:txBody>
      </p:sp>
      <p:sp>
        <p:nvSpPr>
          <p:cNvPr id="74756" name="Content Placeholder 6"/>
          <p:cNvSpPr>
            <a:spLocks noGrp="1"/>
          </p:cNvSpPr>
          <p:nvPr>
            <p:ph sz="quarter" idx="1"/>
          </p:nvPr>
        </p:nvSpPr>
        <p:spPr>
          <a:xfrm>
            <a:off x="612775" y="1600200"/>
            <a:ext cx="8153400" cy="4495800"/>
          </a:xfrm>
        </p:spPr>
        <p:txBody>
          <a:bodyPr/>
          <a:lstStyle/>
          <a:p>
            <a:pPr eaLnBrk="1" hangingPunct="1"/>
            <a:endParaRPr lang="en-US" altLang="en-US">
              <a:ea typeface="ＭＳ Ｐゴシック" charset="-128"/>
            </a:endParaRPr>
          </a:p>
        </p:txBody>
      </p:sp>
      <p:sp>
        <p:nvSpPr>
          <p:cNvPr id="74757" name="Rectangle 3"/>
          <p:cNvSpPr>
            <a:spLocks noChangeArrowheads="1"/>
          </p:cNvSpPr>
          <p:nvPr/>
        </p:nvSpPr>
        <p:spPr bwMode="auto">
          <a:xfrm>
            <a:off x="1584325" y="2027238"/>
            <a:ext cx="1206500" cy="423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2200" b="1">
                <a:latin typeface="Times" charset="0"/>
              </a:rPr>
              <a:t>Ranking</a:t>
            </a:r>
          </a:p>
        </p:txBody>
      </p:sp>
      <p:sp>
        <p:nvSpPr>
          <p:cNvPr id="74758" name="Rectangle 4"/>
          <p:cNvSpPr>
            <a:spLocks noChangeArrowheads="1"/>
          </p:cNvSpPr>
          <p:nvPr/>
        </p:nvSpPr>
        <p:spPr bwMode="auto">
          <a:xfrm>
            <a:off x="4332288" y="2027238"/>
            <a:ext cx="1003300" cy="423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2200" b="1">
                <a:latin typeface="Times" charset="0"/>
              </a:rPr>
              <a:t>Source</a:t>
            </a:r>
          </a:p>
        </p:txBody>
      </p:sp>
      <p:sp>
        <p:nvSpPr>
          <p:cNvPr id="74759" name="Rectangle 5"/>
          <p:cNvSpPr>
            <a:spLocks noChangeArrowheads="1"/>
          </p:cNvSpPr>
          <p:nvPr/>
        </p:nvSpPr>
        <p:spPr bwMode="auto">
          <a:xfrm>
            <a:off x="7767638" y="2027238"/>
            <a:ext cx="847725" cy="423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2200" b="1">
                <a:latin typeface="Times" charset="0"/>
              </a:rPr>
              <a:t>Score</a:t>
            </a:r>
          </a:p>
        </p:txBody>
      </p:sp>
      <p:sp>
        <p:nvSpPr>
          <p:cNvPr id="74760" name="Rectangle 6"/>
          <p:cNvSpPr>
            <a:spLocks noChangeArrowheads="1"/>
          </p:cNvSpPr>
          <p:nvPr/>
        </p:nvSpPr>
        <p:spPr bwMode="auto">
          <a:xfrm>
            <a:off x="1584325" y="2576513"/>
            <a:ext cx="320675" cy="423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2200">
                <a:latin typeface="Times" charset="0"/>
              </a:rPr>
              <a:t>1</a:t>
            </a:r>
          </a:p>
        </p:txBody>
      </p:sp>
      <p:sp>
        <p:nvSpPr>
          <p:cNvPr id="74761" name="Rectangle 7"/>
          <p:cNvSpPr>
            <a:spLocks noChangeArrowheads="1"/>
          </p:cNvSpPr>
          <p:nvPr/>
        </p:nvSpPr>
        <p:spPr bwMode="auto">
          <a:xfrm>
            <a:off x="4035425" y="2576513"/>
            <a:ext cx="20701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2000">
                <a:latin typeface="Times" charset="0"/>
              </a:rPr>
              <a:t>Retained Earnings</a:t>
            </a:r>
          </a:p>
        </p:txBody>
      </p:sp>
      <p:sp>
        <p:nvSpPr>
          <p:cNvPr id="74762" name="Rectangle 8"/>
          <p:cNvSpPr>
            <a:spLocks noChangeArrowheads="1"/>
          </p:cNvSpPr>
          <p:nvPr/>
        </p:nvSpPr>
        <p:spPr bwMode="auto">
          <a:xfrm>
            <a:off x="7767638" y="2576513"/>
            <a:ext cx="63182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2000">
                <a:latin typeface="Times" charset="0"/>
              </a:rPr>
              <a:t>5.61</a:t>
            </a:r>
          </a:p>
        </p:txBody>
      </p:sp>
      <p:sp>
        <p:nvSpPr>
          <p:cNvPr id="74763" name="Rectangle 9"/>
          <p:cNvSpPr>
            <a:spLocks noChangeArrowheads="1"/>
          </p:cNvSpPr>
          <p:nvPr/>
        </p:nvSpPr>
        <p:spPr bwMode="auto">
          <a:xfrm>
            <a:off x="1584325" y="3125788"/>
            <a:ext cx="320675" cy="423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2200">
                <a:latin typeface="Times" charset="0"/>
              </a:rPr>
              <a:t>2</a:t>
            </a:r>
          </a:p>
        </p:txBody>
      </p:sp>
      <p:sp>
        <p:nvSpPr>
          <p:cNvPr id="74764" name="Rectangle 10"/>
          <p:cNvSpPr>
            <a:spLocks noChangeArrowheads="1"/>
          </p:cNvSpPr>
          <p:nvPr/>
        </p:nvSpPr>
        <p:spPr bwMode="auto">
          <a:xfrm>
            <a:off x="4035425" y="3125788"/>
            <a:ext cx="156845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2000">
                <a:latin typeface="Times" charset="0"/>
              </a:rPr>
              <a:t>Straight Debt</a:t>
            </a:r>
          </a:p>
        </p:txBody>
      </p:sp>
      <p:sp>
        <p:nvSpPr>
          <p:cNvPr id="74765" name="Rectangle 11"/>
          <p:cNvSpPr>
            <a:spLocks noChangeArrowheads="1"/>
          </p:cNvSpPr>
          <p:nvPr/>
        </p:nvSpPr>
        <p:spPr bwMode="auto">
          <a:xfrm>
            <a:off x="7767638" y="3125788"/>
            <a:ext cx="63182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2000">
                <a:latin typeface="Times" charset="0"/>
              </a:rPr>
              <a:t>4.88</a:t>
            </a:r>
          </a:p>
        </p:txBody>
      </p:sp>
      <p:sp>
        <p:nvSpPr>
          <p:cNvPr id="74766" name="Rectangle 12"/>
          <p:cNvSpPr>
            <a:spLocks noChangeArrowheads="1"/>
          </p:cNvSpPr>
          <p:nvPr/>
        </p:nvSpPr>
        <p:spPr bwMode="auto">
          <a:xfrm>
            <a:off x="1584325" y="3675063"/>
            <a:ext cx="320675" cy="423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2200">
                <a:latin typeface="Times" charset="0"/>
              </a:rPr>
              <a:t>3</a:t>
            </a:r>
          </a:p>
        </p:txBody>
      </p:sp>
      <p:sp>
        <p:nvSpPr>
          <p:cNvPr id="74767" name="Rectangle 13"/>
          <p:cNvSpPr>
            <a:spLocks noChangeArrowheads="1"/>
          </p:cNvSpPr>
          <p:nvPr/>
        </p:nvSpPr>
        <p:spPr bwMode="auto">
          <a:xfrm>
            <a:off x="4035425" y="3675063"/>
            <a:ext cx="196532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2000">
                <a:latin typeface="Times" charset="0"/>
              </a:rPr>
              <a:t>Convertible Debt</a:t>
            </a:r>
          </a:p>
        </p:txBody>
      </p:sp>
      <p:sp>
        <p:nvSpPr>
          <p:cNvPr id="74768" name="Rectangle 14"/>
          <p:cNvSpPr>
            <a:spLocks noChangeArrowheads="1"/>
          </p:cNvSpPr>
          <p:nvPr/>
        </p:nvSpPr>
        <p:spPr bwMode="auto">
          <a:xfrm>
            <a:off x="7767638" y="3675063"/>
            <a:ext cx="63182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2000">
                <a:latin typeface="Times" charset="0"/>
              </a:rPr>
              <a:t>3.02</a:t>
            </a:r>
          </a:p>
        </p:txBody>
      </p:sp>
      <p:sp>
        <p:nvSpPr>
          <p:cNvPr id="74769" name="Rectangle 15"/>
          <p:cNvSpPr>
            <a:spLocks noChangeArrowheads="1"/>
          </p:cNvSpPr>
          <p:nvPr/>
        </p:nvSpPr>
        <p:spPr bwMode="auto">
          <a:xfrm>
            <a:off x="1584325" y="4224338"/>
            <a:ext cx="320675" cy="423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2200">
                <a:latin typeface="Times" charset="0"/>
              </a:rPr>
              <a:t>4</a:t>
            </a:r>
          </a:p>
        </p:txBody>
      </p:sp>
      <p:sp>
        <p:nvSpPr>
          <p:cNvPr id="74770" name="Rectangle 16"/>
          <p:cNvSpPr>
            <a:spLocks noChangeArrowheads="1"/>
          </p:cNvSpPr>
          <p:nvPr/>
        </p:nvSpPr>
        <p:spPr bwMode="auto">
          <a:xfrm>
            <a:off x="4035425" y="4224338"/>
            <a:ext cx="2817813"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2000">
                <a:latin typeface="Times" charset="0"/>
              </a:rPr>
              <a:t>External Common Equity</a:t>
            </a:r>
          </a:p>
        </p:txBody>
      </p:sp>
      <p:sp>
        <p:nvSpPr>
          <p:cNvPr id="74771" name="Rectangle 17"/>
          <p:cNvSpPr>
            <a:spLocks noChangeArrowheads="1"/>
          </p:cNvSpPr>
          <p:nvPr/>
        </p:nvSpPr>
        <p:spPr bwMode="auto">
          <a:xfrm>
            <a:off x="7767638" y="4224338"/>
            <a:ext cx="63182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2000">
                <a:latin typeface="Times" charset="0"/>
              </a:rPr>
              <a:t>2.42</a:t>
            </a:r>
          </a:p>
        </p:txBody>
      </p:sp>
      <p:sp>
        <p:nvSpPr>
          <p:cNvPr id="74772" name="Rectangle 18"/>
          <p:cNvSpPr>
            <a:spLocks noChangeArrowheads="1"/>
          </p:cNvSpPr>
          <p:nvPr/>
        </p:nvSpPr>
        <p:spPr bwMode="auto">
          <a:xfrm>
            <a:off x="1584325" y="4775200"/>
            <a:ext cx="320675" cy="423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2200">
                <a:latin typeface="Times" charset="0"/>
              </a:rPr>
              <a:t>5</a:t>
            </a:r>
          </a:p>
        </p:txBody>
      </p:sp>
      <p:sp>
        <p:nvSpPr>
          <p:cNvPr id="74773" name="Rectangle 19"/>
          <p:cNvSpPr>
            <a:spLocks noChangeArrowheads="1"/>
          </p:cNvSpPr>
          <p:nvPr/>
        </p:nvSpPr>
        <p:spPr bwMode="auto">
          <a:xfrm>
            <a:off x="4035425" y="4775200"/>
            <a:ext cx="266065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2000">
                <a:latin typeface="Times" charset="0"/>
              </a:rPr>
              <a:t>Straight Preferred Stock</a:t>
            </a:r>
          </a:p>
        </p:txBody>
      </p:sp>
      <p:sp>
        <p:nvSpPr>
          <p:cNvPr id="74774" name="Rectangle 20"/>
          <p:cNvSpPr>
            <a:spLocks noChangeArrowheads="1"/>
          </p:cNvSpPr>
          <p:nvPr/>
        </p:nvSpPr>
        <p:spPr bwMode="auto">
          <a:xfrm>
            <a:off x="7767638" y="4775200"/>
            <a:ext cx="63182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2000">
                <a:latin typeface="Times" charset="0"/>
              </a:rPr>
              <a:t>2.22</a:t>
            </a:r>
          </a:p>
        </p:txBody>
      </p:sp>
      <p:sp>
        <p:nvSpPr>
          <p:cNvPr id="74775" name="Rectangle 21"/>
          <p:cNvSpPr>
            <a:spLocks noChangeArrowheads="1"/>
          </p:cNvSpPr>
          <p:nvPr/>
        </p:nvSpPr>
        <p:spPr bwMode="auto">
          <a:xfrm>
            <a:off x="1584325" y="5324475"/>
            <a:ext cx="320675" cy="423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2200">
                <a:latin typeface="Times" charset="0"/>
              </a:rPr>
              <a:t>6</a:t>
            </a:r>
          </a:p>
        </p:txBody>
      </p:sp>
      <p:sp>
        <p:nvSpPr>
          <p:cNvPr id="74776" name="Rectangle 22"/>
          <p:cNvSpPr>
            <a:spLocks noChangeArrowheads="1"/>
          </p:cNvSpPr>
          <p:nvPr/>
        </p:nvSpPr>
        <p:spPr bwMode="auto">
          <a:xfrm>
            <a:off x="4035425" y="5324475"/>
            <a:ext cx="2411413"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2000">
                <a:latin typeface="Times" charset="0"/>
              </a:rPr>
              <a:t>Convertible Preferred</a:t>
            </a:r>
          </a:p>
        </p:txBody>
      </p:sp>
      <p:sp>
        <p:nvSpPr>
          <p:cNvPr id="74777" name="Rectangle 23"/>
          <p:cNvSpPr>
            <a:spLocks noChangeArrowheads="1"/>
          </p:cNvSpPr>
          <p:nvPr/>
        </p:nvSpPr>
        <p:spPr bwMode="auto">
          <a:xfrm>
            <a:off x="7767638" y="5324475"/>
            <a:ext cx="63182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2000">
                <a:latin typeface="Times" charset="0"/>
              </a:rPr>
              <a:t>1.72</a:t>
            </a:r>
          </a:p>
        </p:txBody>
      </p:sp>
    </p:spTree>
  </p:cSld>
  <p:clrMapOvr>
    <a:masterClrMapping/>
  </p:clrMapOv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And the unsurprising consequences..</a:t>
            </a:r>
          </a:p>
        </p:txBody>
      </p:sp>
      <p:sp>
        <p:nvSpPr>
          <p:cNvPr id="7680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76803"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C9182DFE-ECD6-6445-80C5-8054453419B6}" type="slidenum">
              <a:rPr lang="en-US" altLang="en-US" sz="1200">
                <a:solidFill>
                  <a:srgbClr val="FFFFFF"/>
                </a:solidFill>
                <a:latin typeface="Times" charset="0"/>
              </a:rPr>
              <a:pPr>
                <a:lnSpc>
                  <a:spcPct val="80000"/>
                </a:lnSpc>
                <a:spcBef>
                  <a:spcPct val="0"/>
                </a:spcBef>
                <a:buClrTx/>
                <a:buSzTx/>
                <a:buFontTx/>
                <a:buNone/>
              </a:pPr>
              <a:t>31</a:t>
            </a:fld>
            <a:endParaRPr lang="en-US" altLang="en-US" sz="1200">
              <a:solidFill>
                <a:srgbClr val="FFFFFF"/>
              </a:solidFill>
              <a:latin typeface="Times" charset="0"/>
            </a:endParaRPr>
          </a:p>
        </p:txBody>
      </p:sp>
      <p:graphicFrame>
        <p:nvGraphicFramePr>
          <p:cNvPr id="7" name="Content Placeholder 6"/>
          <p:cNvGraphicFramePr>
            <a:graphicFrameLocks noGrp="1"/>
          </p:cNvGraphicFramePr>
          <p:nvPr>
            <p:ph sz="quarter" idx="1"/>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Financing Choices</a:t>
            </a:r>
          </a:p>
        </p:txBody>
      </p:sp>
      <p:sp>
        <p:nvSpPr>
          <p:cNvPr id="7885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78851"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C6ECBE9D-927C-6145-B381-AAAD8CF484B1}" type="slidenum">
              <a:rPr lang="en-US" altLang="en-US" sz="1200">
                <a:solidFill>
                  <a:srgbClr val="FFFFFF"/>
                </a:solidFill>
                <a:latin typeface="Times" charset="0"/>
              </a:rPr>
              <a:pPr>
                <a:lnSpc>
                  <a:spcPct val="80000"/>
                </a:lnSpc>
                <a:spcBef>
                  <a:spcPct val="0"/>
                </a:spcBef>
                <a:buClrTx/>
                <a:buSzTx/>
                <a:buFontTx/>
                <a:buNone/>
              </a:pPr>
              <a:t>32</a:t>
            </a:fld>
            <a:endParaRPr lang="en-US" altLang="en-US" sz="1200">
              <a:solidFill>
                <a:srgbClr val="FFFFFF"/>
              </a:solidFill>
              <a:latin typeface="Times" charset="0"/>
            </a:endParaRPr>
          </a:p>
        </p:txBody>
      </p:sp>
      <p:sp>
        <p:nvSpPr>
          <p:cNvPr id="64514" name="Rectangle 3"/>
          <p:cNvSpPr>
            <a:spLocks noGrp="1" noChangeArrowheads="1"/>
          </p:cNvSpPr>
          <p:nvPr>
            <p:ph sz="quarter" idx="1"/>
          </p:nvPr>
        </p:nvSpPr>
        <p:spPr>
          <a:xfrm>
            <a:off x="612775" y="1600200"/>
            <a:ext cx="8153400" cy="4495800"/>
          </a:xfrm>
        </p:spPr>
        <p:txBody>
          <a:bodyPr>
            <a:normAutofit/>
          </a:bodyPr>
          <a:lstStyle/>
          <a:p>
            <a:pPr marL="320040" indent="-320040" eaLnBrk="1" fontAlgn="auto" hangingPunct="1">
              <a:spcAft>
                <a:spcPts val="0"/>
              </a:spcAft>
              <a:buFont typeface="Wingdings"/>
              <a:buChar char=""/>
              <a:defRPr/>
            </a:pPr>
            <a:r>
              <a:rPr lang="en-US" dirty="0" smtClean="0">
                <a:ea typeface="+mn-ea"/>
                <a:cs typeface="+mn-cs"/>
              </a:rPr>
              <a:t>You are reading the Wall Street Journal and notice a tombstone ad for a company, offering to sell convertible preferred stock. What would you hypothesize about the health of the company issuing these securities? </a:t>
            </a:r>
          </a:p>
          <a:p>
            <a:pPr marL="514350" indent="-514350" eaLnBrk="1" fontAlgn="auto" hangingPunct="1">
              <a:spcAft>
                <a:spcPts val="0"/>
              </a:spcAft>
              <a:buFont typeface="+mj-lt"/>
              <a:buAutoNum type="alphaLcPeriod"/>
              <a:defRPr/>
            </a:pPr>
            <a:r>
              <a:rPr lang="en-US" dirty="0" smtClean="0">
                <a:ea typeface="+mn-ea"/>
                <a:cs typeface="+mn-cs"/>
              </a:rPr>
              <a:t>Nothing</a:t>
            </a:r>
          </a:p>
          <a:p>
            <a:pPr marL="514350" indent="-514350" eaLnBrk="1" fontAlgn="auto" hangingPunct="1">
              <a:spcAft>
                <a:spcPts val="0"/>
              </a:spcAft>
              <a:buFont typeface="+mj-lt"/>
              <a:buAutoNum type="alphaLcPeriod"/>
              <a:defRPr/>
            </a:pPr>
            <a:r>
              <a:rPr lang="en-US" dirty="0" smtClean="0">
                <a:ea typeface="+mn-ea"/>
                <a:cs typeface="+mn-cs"/>
              </a:rPr>
              <a:t>Healthier than the average firm</a:t>
            </a:r>
          </a:p>
          <a:p>
            <a:pPr marL="514350" indent="-514350" eaLnBrk="1" fontAlgn="auto" hangingPunct="1">
              <a:spcAft>
                <a:spcPts val="0"/>
              </a:spcAft>
              <a:buFont typeface="+mj-lt"/>
              <a:buAutoNum type="alphaLcPeriod"/>
              <a:defRPr/>
            </a:pPr>
            <a:r>
              <a:rPr lang="en-US" dirty="0" smtClean="0">
                <a:ea typeface="+mn-ea"/>
                <a:cs typeface="+mn-cs"/>
              </a:rPr>
              <a:t>In much more financial trouble than the average firm</a:t>
            </a:r>
            <a:endParaRPr lang="en-US" dirty="0">
              <a:ea typeface="+mn-ea"/>
              <a:cs typeface="+mn-cs"/>
            </a:endParaRPr>
          </a:p>
        </p:txBody>
      </p:sp>
      <p:sp>
        <p:nvSpPr>
          <p:cNvPr id="78853" name="Rectangle 4"/>
          <p:cNvSpPr>
            <a:spLocks noChangeArrowheads="1"/>
          </p:cNvSpPr>
          <p:nvPr/>
        </p:nvSpPr>
        <p:spPr bwMode="auto">
          <a:xfrm>
            <a:off x="1801813" y="4102100"/>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graphicFrame>
        <p:nvGraphicFramePr>
          <p:cNvPr id="78854" name="Object 2"/>
          <p:cNvGraphicFramePr>
            <a:graphicFrameLocks noChangeAspect="1"/>
          </p:cNvGraphicFramePr>
          <p:nvPr/>
        </p:nvGraphicFramePr>
        <p:xfrm flipH="1">
          <a:off x="152400" y="533400"/>
          <a:ext cx="311150" cy="558800"/>
        </p:xfrm>
        <a:graphic>
          <a:graphicData uri="http://schemas.openxmlformats.org/presentationml/2006/ole">
            <mc:AlternateContent xmlns:mc="http://schemas.openxmlformats.org/markup-compatibility/2006">
              <mc:Choice xmlns:v="urn:schemas-microsoft-com:vml" Requires="v">
                <p:oleObj spid="_x0000_s78878" r:id="rId4" imgW="2489200" imgH="4470400" progId="MS_ClipArt_Gallery">
                  <p:embed/>
                </p:oleObj>
              </mc:Choice>
              <mc:Fallback>
                <p:oleObj r:id="rId4" imgW="2489200" imgH="4470400" progId="MS_ClipArt_Gallery">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flipH="1">
                        <a:off x="152400" y="533400"/>
                        <a:ext cx="311150" cy="558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Tree>
  </p:cSld>
  <p:clrMapOvr>
    <a:masterClrMapping/>
  </p:clrMapOv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Title 1"/>
          <p:cNvSpPr>
            <a:spLocks noGrp="1"/>
          </p:cNvSpPr>
          <p:nvPr>
            <p:ph type="ctrTitle"/>
          </p:nvPr>
        </p:nvSpPr>
        <p:spPr/>
        <p:txBody>
          <a:bodyPr>
            <a:normAutofit/>
          </a:bodyPr>
          <a:lstStyle/>
          <a:p>
            <a:pPr eaLnBrk="1" fontAlgn="auto" hangingPunct="1">
              <a:spcAft>
                <a:spcPts val="0"/>
              </a:spcAft>
              <a:defRPr/>
            </a:pPr>
            <a:r>
              <a:rPr lang="en-US" smtClean="0">
                <a:ea typeface="+mj-ea"/>
                <a:cs typeface="+mj-cs"/>
              </a:rPr>
              <a:t>Capital Structure:</a:t>
            </a:r>
            <a:br>
              <a:rPr lang="en-US" smtClean="0">
                <a:ea typeface="+mj-ea"/>
                <a:cs typeface="+mj-cs"/>
              </a:rPr>
            </a:br>
            <a:r>
              <a:rPr lang="en-US" smtClean="0">
                <a:ea typeface="+mj-ea"/>
                <a:cs typeface="+mj-cs"/>
              </a:rPr>
              <a:t>Finding the Right Financing Mix</a:t>
            </a:r>
            <a:endParaRPr lang="en-US">
              <a:ea typeface="+mj-ea"/>
              <a:cs typeface="+mj-cs"/>
            </a:endParaRPr>
          </a:p>
        </p:txBody>
      </p:sp>
      <p:sp>
        <p:nvSpPr>
          <p:cNvPr id="80898" name="Subtitle 2"/>
          <p:cNvSpPr>
            <a:spLocks noGrp="1"/>
          </p:cNvSpPr>
          <p:nvPr>
            <p:ph type="subTitle" idx="1"/>
          </p:nvPr>
        </p:nvSpPr>
        <p:spPr>
          <a:xfrm>
            <a:off x="2362200" y="6049963"/>
            <a:ext cx="6705600" cy="685800"/>
          </a:xfrm>
        </p:spPr>
        <p:txBody>
          <a:bodyPr/>
          <a:lstStyle/>
          <a:p>
            <a:pPr eaLnBrk="1" hangingPunct="1"/>
            <a:r>
              <a:rPr lang="en-US" altLang="en-US">
                <a:ea typeface="ＭＳ Ｐゴシック" charset="-128"/>
              </a:rPr>
              <a:t>You can have too much debt… or too little..</a:t>
            </a:r>
          </a:p>
        </p:txBody>
      </p:sp>
      <p:sp>
        <p:nvSpPr>
          <p:cNvPr id="80899"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80900"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fld id="{C7BB620B-F550-114E-8A8F-3FCE4B721ED1}" type="slidenum">
              <a:rPr lang="en-US" altLang="en-US" sz="1400">
                <a:solidFill>
                  <a:schemeClr val="tx2"/>
                </a:solidFill>
                <a:latin typeface="Times" charset="0"/>
              </a:rPr>
              <a:pPr>
                <a:spcBef>
                  <a:spcPct val="0"/>
                </a:spcBef>
                <a:buClrTx/>
                <a:buSzTx/>
                <a:buFontTx/>
                <a:buNone/>
              </a:pPr>
              <a:t>33</a:t>
            </a:fld>
            <a:endParaRPr lang="en-US" altLang="en-US" sz="1400">
              <a:solidFill>
                <a:schemeClr val="tx2"/>
              </a:solidFill>
              <a:latin typeface="Times" charset="0"/>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The Big Picture..</a:t>
            </a:r>
          </a:p>
        </p:txBody>
      </p:sp>
      <p:sp>
        <p:nvSpPr>
          <p:cNvPr id="8294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82947"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294C4156-2B96-0448-845B-378A243D2CF3}" type="slidenum">
              <a:rPr lang="en-US" altLang="en-US" sz="1200">
                <a:solidFill>
                  <a:srgbClr val="FFFFFF"/>
                </a:solidFill>
                <a:latin typeface="Times" charset="0"/>
              </a:rPr>
              <a:pPr>
                <a:lnSpc>
                  <a:spcPct val="80000"/>
                </a:lnSpc>
                <a:spcBef>
                  <a:spcPct val="0"/>
                </a:spcBef>
                <a:buClrTx/>
                <a:buSzTx/>
                <a:buFontTx/>
                <a:buNone/>
              </a:pPr>
              <a:t>34</a:t>
            </a:fld>
            <a:endParaRPr lang="en-US" altLang="en-US" sz="1200">
              <a:solidFill>
                <a:srgbClr val="FFFFFF"/>
              </a:solidFill>
              <a:latin typeface="Times" charset="0"/>
            </a:endParaRPr>
          </a:p>
        </p:txBody>
      </p:sp>
      <p:pic>
        <p:nvPicPr>
          <p:cNvPr id="82948" name="Content Placeholder 3"/>
          <p:cNvPicPr>
            <a:picLocks noGrp="1" noChangeAspect="1"/>
          </p:cNvPicPr>
          <p:nvPr>
            <p:ph sz="quarter" idx="1"/>
          </p:nvPr>
        </p:nvPicPr>
        <p:blipFill>
          <a:blip r:embed="rId3">
            <a:extLst>
              <a:ext uri="{28A0092B-C50C-407E-A947-70E740481C1C}">
                <a14:useLocalDpi xmlns:a14="http://schemas.microsoft.com/office/drawing/2010/main" val="0"/>
              </a:ext>
            </a:extLst>
          </a:blip>
          <a:srcRect l="-575" r="-575"/>
          <a:stretch>
            <a:fillRect/>
          </a:stretch>
        </p:blipFill>
        <p:spPr>
          <a:xfrm>
            <a:off x="612775" y="1600200"/>
            <a:ext cx="8153400" cy="4495800"/>
          </a:xfrm>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Pathways to the Optimal</a:t>
            </a:r>
          </a:p>
        </p:txBody>
      </p:sp>
      <p:sp>
        <p:nvSpPr>
          <p:cNvPr id="8499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84995"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92E66E72-69B0-5D42-B9CC-43FFF07D2188}" type="slidenum">
              <a:rPr lang="en-US" altLang="en-US" sz="1200">
                <a:solidFill>
                  <a:srgbClr val="FFFFFF"/>
                </a:solidFill>
                <a:latin typeface="Times" charset="0"/>
              </a:rPr>
              <a:pPr>
                <a:lnSpc>
                  <a:spcPct val="80000"/>
                </a:lnSpc>
                <a:spcBef>
                  <a:spcPct val="0"/>
                </a:spcBef>
                <a:buClrTx/>
                <a:buSzTx/>
                <a:buFontTx/>
                <a:buNone/>
              </a:pPr>
              <a:t>35</a:t>
            </a:fld>
            <a:endParaRPr lang="en-US" altLang="en-US" sz="1200">
              <a:solidFill>
                <a:srgbClr val="FFFFFF"/>
              </a:solidFill>
              <a:latin typeface="Times" charset="0"/>
            </a:endParaRPr>
          </a:p>
        </p:txBody>
      </p:sp>
      <p:sp>
        <p:nvSpPr>
          <p:cNvPr id="70658" name="Rectangle 3"/>
          <p:cNvSpPr>
            <a:spLocks noGrp="1" noChangeArrowheads="1"/>
          </p:cNvSpPr>
          <p:nvPr>
            <p:ph sz="quarter" idx="1"/>
          </p:nvPr>
        </p:nvSpPr>
        <p:spPr>
          <a:xfrm>
            <a:off x="612775" y="1600200"/>
            <a:ext cx="8153400" cy="4495800"/>
          </a:xfrm>
        </p:spPr>
        <p:txBody>
          <a:bodyPr>
            <a:normAutofit fontScale="85000" lnSpcReduction="10000"/>
          </a:bodyPr>
          <a:lstStyle/>
          <a:p>
            <a:pPr marL="514350" indent="-514350" eaLnBrk="1" fontAlgn="auto" hangingPunct="1">
              <a:spcAft>
                <a:spcPts val="0"/>
              </a:spcAft>
              <a:buFont typeface="+mj-lt"/>
              <a:buAutoNum type="arabicPeriod"/>
              <a:defRPr/>
            </a:pPr>
            <a:r>
              <a:rPr lang="en-US" u="sng" dirty="0" smtClean="0">
                <a:ea typeface="+mn-ea"/>
                <a:cs typeface="+mn-cs"/>
              </a:rPr>
              <a:t>The Cost of Capital Approach</a:t>
            </a:r>
            <a:r>
              <a:rPr lang="en-US" dirty="0" smtClean="0">
                <a:ea typeface="+mn-ea"/>
                <a:cs typeface="+mn-cs"/>
              </a:rPr>
              <a:t>: The optimal debt ratio is the one that minimizes the cost of capital for a firm.</a:t>
            </a:r>
          </a:p>
          <a:p>
            <a:pPr marL="514350" indent="-514350" eaLnBrk="1" fontAlgn="auto" hangingPunct="1">
              <a:spcAft>
                <a:spcPts val="0"/>
              </a:spcAft>
              <a:buFont typeface="+mj-lt"/>
              <a:buAutoNum type="arabicPeriod"/>
              <a:defRPr/>
            </a:pPr>
            <a:r>
              <a:rPr lang="en-US" u="sng" dirty="0" smtClean="0">
                <a:ea typeface="+mn-ea"/>
                <a:cs typeface="+mn-cs"/>
              </a:rPr>
              <a:t>The Enhanced Cost of Capital approach</a:t>
            </a:r>
            <a:r>
              <a:rPr lang="en-US" dirty="0" smtClean="0">
                <a:ea typeface="+mn-ea"/>
                <a:cs typeface="+mn-cs"/>
              </a:rPr>
              <a:t>: The optimal debt ratio is the one that generates the best combination of (low) cost of capital and (high) operating income.</a:t>
            </a:r>
          </a:p>
          <a:p>
            <a:pPr marL="514350" indent="-514350" eaLnBrk="1" fontAlgn="auto" hangingPunct="1">
              <a:spcAft>
                <a:spcPts val="0"/>
              </a:spcAft>
              <a:buFont typeface="+mj-lt"/>
              <a:buAutoNum type="arabicPeriod"/>
              <a:defRPr/>
            </a:pPr>
            <a:r>
              <a:rPr lang="en-US" u="sng" dirty="0" smtClean="0">
                <a:ea typeface="+mn-ea"/>
                <a:cs typeface="+mn-cs"/>
              </a:rPr>
              <a:t>The Adjusted Present Value Approach</a:t>
            </a:r>
            <a:r>
              <a:rPr lang="en-US" dirty="0" smtClean="0">
                <a:ea typeface="+mn-ea"/>
                <a:cs typeface="+mn-cs"/>
              </a:rPr>
              <a:t>: The optimal debt ratio is the one that maximizes the overall value of the firm.</a:t>
            </a:r>
          </a:p>
          <a:p>
            <a:pPr marL="514350" indent="-514350" eaLnBrk="1" fontAlgn="auto" hangingPunct="1">
              <a:spcAft>
                <a:spcPts val="0"/>
              </a:spcAft>
              <a:buFont typeface="+mj-lt"/>
              <a:buAutoNum type="arabicPeriod"/>
              <a:defRPr/>
            </a:pPr>
            <a:r>
              <a:rPr lang="en-US" u="sng" dirty="0" smtClean="0">
                <a:ea typeface="+mn-ea"/>
                <a:cs typeface="+mn-cs"/>
              </a:rPr>
              <a:t>The Sector Approach</a:t>
            </a:r>
            <a:r>
              <a:rPr lang="en-US" dirty="0" smtClean="0">
                <a:ea typeface="+mn-ea"/>
                <a:cs typeface="+mn-cs"/>
              </a:rPr>
              <a:t>: The optimal debt ratio is the one that brings the firm closes to its peer group in terms of financing mix.</a:t>
            </a:r>
          </a:p>
          <a:p>
            <a:pPr marL="514350" indent="-514350" eaLnBrk="1" fontAlgn="auto" hangingPunct="1">
              <a:spcAft>
                <a:spcPts val="0"/>
              </a:spcAft>
              <a:buFont typeface="+mj-lt"/>
              <a:buAutoNum type="arabicPeriod"/>
              <a:defRPr/>
            </a:pPr>
            <a:r>
              <a:rPr lang="en-US" u="sng" dirty="0" smtClean="0">
                <a:ea typeface="+mn-ea"/>
                <a:cs typeface="+mn-cs"/>
              </a:rPr>
              <a:t>The Life Cycle Approach</a:t>
            </a:r>
            <a:r>
              <a:rPr lang="en-US" dirty="0" smtClean="0">
                <a:ea typeface="+mn-ea"/>
                <a:cs typeface="+mn-cs"/>
              </a:rPr>
              <a:t>: The optimal debt ratio is the one that best suits where the firm is in its life cycle.</a:t>
            </a:r>
            <a:endParaRPr lang="en-US" dirty="0">
              <a:ea typeface="+mn-ea"/>
              <a:cs typeface="+mn-cs"/>
            </a:endParaRP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 The Cost of Capital Approach</a:t>
            </a:r>
          </a:p>
        </p:txBody>
      </p:sp>
      <p:sp>
        <p:nvSpPr>
          <p:cNvPr id="8704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87043"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7B523394-0A41-E945-928E-B05D4A126ABB}" type="slidenum">
              <a:rPr lang="en-US" altLang="en-US" sz="1200">
                <a:solidFill>
                  <a:srgbClr val="FFFFFF"/>
                </a:solidFill>
                <a:latin typeface="Times" charset="0"/>
              </a:rPr>
              <a:pPr>
                <a:lnSpc>
                  <a:spcPct val="80000"/>
                </a:lnSpc>
                <a:spcBef>
                  <a:spcPct val="0"/>
                </a:spcBef>
                <a:buClrTx/>
                <a:buSzTx/>
                <a:buFontTx/>
                <a:buNone/>
              </a:pPr>
              <a:t>36</a:t>
            </a:fld>
            <a:endParaRPr lang="en-US" altLang="en-US" sz="1200">
              <a:solidFill>
                <a:srgbClr val="FFFFFF"/>
              </a:solidFill>
              <a:latin typeface="Times" charset="0"/>
            </a:endParaRPr>
          </a:p>
        </p:txBody>
      </p:sp>
      <p:sp>
        <p:nvSpPr>
          <p:cNvPr id="84996" name="Rectangle 3"/>
          <p:cNvSpPr>
            <a:spLocks noGrp="1" noChangeArrowheads="1"/>
          </p:cNvSpPr>
          <p:nvPr>
            <p:ph sz="quarter" idx="1"/>
          </p:nvPr>
        </p:nvSpPr>
        <p:spPr>
          <a:xfrm>
            <a:off x="612775" y="1600200"/>
            <a:ext cx="8153400" cy="4495800"/>
          </a:xfrm>
        </p:spPr>
        <p:txBody>
          <a:bodyPr/>
          <a:lstStyle/>
          <a:p>
            <a:pPr eaLnBrk="1" hangingPunct="1">
              <a:buFont typeface="Wingdings" charset="0"/>
              <a:buChar char=""/>
              <a:defRPr/>
            </a:pPr>
            <a:r>
              <a:rPr lang="en-US" dirty="0"/>
              <a:t>Value of a Firm = Present Value of Cash Flows to the Firm, discounted back at the cost of capital.</a:t>
            </a:r>
          </a:p>
          <a:p>
            <a:pPr eaLnBrk="1" hangingPunct="1">
              <a:buFont typeface="Wingdings" charset="0"/>
              <a:buChar char=""/>
              <a:defRPr/>
            </a:pPr>
            <a:r>
              <a:rPr lang="en-US" dirty="0"/>
              <a:t>If the cash flows to the firm are held constant, and the cost of capital is minimized, the value of the firm will be maximized</a:t>
            </a:r>
            <a:r>
              <a:rPr lang="en-US" dirty="0" smtClean="0"/>
              <a:t>.</a:t>
            </a:r>
          </a:p>
          <a:p>
            <a:pPr eaLnBrk="1" hangingPunct="1">
              <a:buFont typeface="Wingdings" charset="0"/>
              <a:buChar char=""/>
              <a:defRPr/>
            </a:pPr>
            <a:r>
              <a:rPr lang="en-US" dirty="0" smtClean="0"/>
              <a:t>Cost of Capital = Cost of Equity (E/(D+E)) + Pre-tax Cost of Debt (1- t) (D/(D+E)</a:t>
            </a:r>
          </a:p>
          <a:p>
            <a:pPr lvl="1" eaLnBrk="1" hangingPunct="1">
              <a:buFont typeface="Wingdings" charset="0"/>
              <a:buChar char=""/>
              <a:defRPr/>
            </a:pPr>
            <a:r>
              <a:rPr lang="en-US" dirty="0" smtClean="0"/>
              <a:t>The question then becomes a simple one. As the debt ratio changes, how does the cost of capital change?</a:t>
            </a:r>
          </a:p>
          <a:p>
            <a:pPr marL="0" indent="0" eaLnBrk="1" hangingPunct="1">
              <a:buFont typeface="Wingdings" charset="0"/>
              <a:buNone/>
              <a:defRPr/>
            </a:pPr>
            <a:endParaRPr lang="en-US" dirty="0"/>
          </a:p>
        </p:txBody>
      </p:sp>
    </p:spTree>
    <p:extLst>
      <p:ext uri="{BB962C8B-B14F-4D97-AF65-F5344CB8AC3E}">
        <p14:creationId xmlns:p14="http://schemas.microsoft.com/office/powerpoint/2010/main" val="864126331"/>
      </p:ext>
    </p:extLst>
  </p:cSld>
  <p:clrMapOvr>
    <a:masterClrMapping/>
  </p:clrMapOvr>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9" name="Rectangle 2"/>
          <p:cNvSpPr>
            <a:spLocks noGrp="1" noChangeArrowheads="1"/>
          </p:cNvSpPr>
          <p:nvPr>
            <p:ph type="title"/>
          </p:nvPr>
        </p:nvSpPr>
        <p:spPr>
          <a:xfrm>
            <a:off x="612775" y="228600"/>
            <a:ext cx="8153400" cy="990600"/>
          </a:xfrm>
        </p:spPr>
        <p:txBody>
          <a:bodyPr/>
          <a:lstStyle/>
          <a:p>
            <a:pPr eaLnBrk="1" hangingPunct="1"/>
            <a:r>
              <a:rPr lang="en-US" altLang="en-US" dirty="0" smtClean="0">
                <a:ea typeface="ＭＳ Ｐゴシック" charset="-128"/>
              </a:rPr>
              <a:t>The Debt Trade off on the Cost of Capital</a:t>
            </a:r>
            <a:endParaRPr lang="en-US" altLang="en-US" dirty="0">
              <a:ea typeface="ＭＳ Ｐゴシック" charset="-128"/>
            </a:endParaRPr>
          </a:p>
        </p:txBody>
      </p:sp>
      <p:sp>
        <p:nvSpPr>
          <p:cNvPr id="8909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89091"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AC39A59E-0970-624B-86D4-09F3A5C9F77D}" type="slidenum">
              <a:rPr lang="en-US" altLang="en-US" sz="1200">
                <a:solidFill>
                  <a:srgbClr val="FFFFFF"/>
                </a:solidFill>
                <a:latin typeface="Times" charset="0"/>
              </a:rPr>
              <a:pPr>
                <a:lnSpc>
                  <a:spcPct val="80000"/>
                </a:lnSpc>
                <a:spcBef>
                  <a:spcPct val="0"/>
                </a:spcBef>
                <a:buClrTx/>
                <a:buSzTx/>
                <a:buFontTx/>
                <a:buNone/>
              </a:pPr>
              <a:t>37</a:t>
            </a:fld>
            <a:endParaRPr lang="en-US" altLang="en-US" sz="1200">
              <a:solidFill>
                <a:srgbClr val="FFFFFF"/>
              </a:solidFill>
              <a:latin typeface="Times" charset="0"/>
            </a:endParaRPr>
          </a:p>
        </p:txBody>
      </p:sp>
      <p:pic>
        <p:nvPicPr>
          <p:cNvPr id="2" name="Content Placeholder 1"/>
          <p:cNvPicPr>
            <a:picLocks noGrp="1" noChangeAspect="1"/>
          </p:cNvPicPr>
          <p:nvPr>
            <p:ph sz="quarter" idx="1"/>
          </p:nvPr>
        </p:nvPicPr>
        <p:blipFill>
          <a:blip r:embed="rId3"/>
          <a:stretch>
            <a:fillRect/>
          </a:stretch>
        </p:blipFill>
        <p:spPr>
          <a:xfrm>
            <a:off x="612775" y="2045299"/>
            <a:ext cx="8153400" cy="3605602"/>
          </a:xfrm>
          <a:prstGeom prst="rect">
            <a:avLst/>
          </a:prstGeom>
        </p:spPr>
      </p:pic>
    </p:spTree>
    <p:extLst>
      <p:ext uri="{BB962C8B-B14F-4D97-AF65-F5344CB8AC3E}">
        <p14:creationId xmlns:p14="http://schemas.microsoft.com/office/powerpoint/2010/main" val="549776317"/>
      </p:ext>
    </p:extLst>
  </p:cSld>
  <p:clrMapOvr>
    <a:masterClrMapping/>
  </p:clrMapOvr>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Costs of Debt &amp; Equity</a:t>
            </a:r>
          </a:p>
        </p:txBody>
      </p:sp>
      <p:sp>
        <p:nvSpPr>
          <p:cNvPr id="9113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91139"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972238AA-220C-9240-ACB8-0F8BF6AA9DBE}" type="slidenum">
              <a:rPr lang="en-US" altLang="en-US" sz="1200">
                <a:solidFill>
                  <a:srgbClr val="FFFFFF"/>
                </a:solidFill>
                <a:latin typeface="Times" charset="0"/>
              </a:rPr>
              <a:pPr>
                <a:lnSpc>
                  <a:spcPct val="80000"/>
                </a:lnSpc>
                <a:spcBef>
                  <a:spcPct val="0"/>
                </a:spcBef>
                <a:buClrTx/>
                <a:buSzTx/>
                <a:buFontTx/>
                <a:buNone/>
              </a:pPr>
              <a:t>38</a:t>
            </a:fld>
            <a:endParaRPr lang="en-US" altLang="en-US" sz="1200">
              <a:solidFill>
                <a:srgbClr val="FFFFFF"/>
              </a:solidFill>
              <a:latin typeface="Times" charset="0"/>
            </a:endParaRPr>
          </a:p>
        </p:txBody>
      </p:sp>
      <p:sp>
        <p:nvSpPr>
          <p:cNvPr id="76802" name="Rectangle 3"/>
          <p:cNvSpPr>
            <a:spLocks noGrp="1" noChangeArrowheads="1"/>
          </p:cNvSpPr>
          <p:nvPr>
            <p:ph sz="quarter" idx="1"/>
          </p:nvPr>
        </p:nvSpPr>
        <p:spPr>
          <a:xfrm>
            <a:off x="612775" y="1600200"/>
            <a:ext cx="8153400" cy="4495800"/>
          </a:xfrm>
        </p:spPr>
        <p:txBody>
          <a:bodyPr>
            <a:normAutofit/>
          </a:bodyPr>
          <a:lstStyle/>
          <a:p>
            <a:pPr marL="320040" indent="-320040" eaLnBrk="1" fontAlgn="auto" hangingPunct="1">
              <a:spcAft>
                <a:spcPts val="0"/>
              </a:spcAft>
              <a:buFont typeface="Wingdings"/>
              <a:buChar char=""/>
              <a:defRPr/>
            </a:pPr>
            <a:r>
              <a:rPr lang="en-US" dirty="0" smtClean="0">
                <a:ea typeface="+mn-ea"/>
                <a:cs typeface="+mn-cs"/>
              </a:rPr>
              <a:t>An article in an Asian business magazine argued that equity was cheaper than debt, because dividend yields are much lower than interest rates on debt. Do you agree with this statement?</a:t>
            </a:r>
          </a:p>
          <a:p>
            <a:pPr marL="514350" indent="-514350" eaLnBrk="1" fontAlgn="auto" hangingPunct="1">
              <a:spcAft>
                <a:spcPts val="0"/>
              </a:spcAft>
              <a:buFont typeface="+mj-lt"/>
              <a:buAutoNum type="alphaLcPeriod"/>
              <a:defRPr/>
            </a:pPr>
            <a:r>
              <a:rPr lang="en-US" dirty="0" smtClean="0">
                <a:ea typeface="+mn-ea"/>
                <a:cs typeface="+mn-cs"/>
              </a:rPr>
              <a:t>Yes</a:t>
            </a:r>
          </a:p>
          <a:p>
            <a:pPr marL="514350" indent="-514350" eaLnBrk="1" fontAlgn="auto" hangingPunct="1">
              <a:spcAft>
                <a:spcPts val="0"/>
              </a:spcAft>
              <a:buFont typeface="+mj-lt"/>
              <a:buAutoNum type="alphaLcPeriod"/>
              <a:defRPr/>
            </a:pPr>
            <a:r>
              <a:rPr lang="en-US" dirty="0" smtClean="0">
                <a:ea typeface="+mn-ea"/>
                <a:cs typeface="+mn-cs"/>
              </a:rPr>
              <a:t>No</a:t>
            </a:r>
          </a:p>
          <a:p>
            <a:pPr marL="320040" indent="-320040" eaLnBrk="1" fontAlgn="auto" hangingPunct="1">
              <a:spcAft>
                <a:spcPts val="0"/>
              </a:spcAft>
              <a:buFont typeface="Wingdings"/>
              <a:buChar char=""/>
              <a:defRPr/>
            </a:pPr>
            <a:r>
              <a:rPr lang="en-US" dirty="0" smtClean="0">
                <a:ea typeface="+mn-ea"/>
                <a:cs typeface="+mn-cs"/>
              </a:rPr>
              <a:t>Can equity ever be cheaper than debt?</a:t>
            </a:r>
          </a:p>
          <a:p>
            <a:pPr marL="514350" indent="-514350" eaLnBrk="1" fontAlgn="auto" hangingPunct="1">
              <a:spcAft>
                <a:spcPts val="0"/>
              </a:spcAft>
              <a:buFont typeface="+mj-lt"/>
              <a:buAutoNum type="alphaLcPeriod"/>
              <a:defRPr/>
            </a:pPr>
            <a:r>
              <a:rPr lang="en-US" dirty="0" smtClean="0">
                <a:ea typeface="+mn-ea"/>
                <a:cs typeface="+mn-cs"/>
              </a:rPr>
              <a:t>Yes</a:t>
            </a:r>
          </a:p>
          <a:p>
            <a:pPr marL="514350" indent="-514350" eaLnBrk="1" fontAlgn="auto" hangingPunct="1">
              <a:spcAft>
                <a:spcPts val="0"/>
              </a:spcAft>
              <a:buFont typeface="+mj-lt"/>
              <a:buAutoNum type="alphaLcPeriod"/>
              <a:defRPr/>
            </a:pPr>
            <a:r>
              <a:rPr lang="en-US" dirty="0" smtClean="0">
                <a:ea typeface="+mn-ea"/>
                <a:cs typeface="+mn-cs"/>
              </a:rPr>
              <a:t>No</a:t>
            </a:r>
            <a:endParaRPr lang="en-US" dirty="0">
              <a:ea typeface="+mn-ea"/>
              <a:cs typeface="+mn-cs"/>
            </a:endParaRPr>
          </a:p>
        </p:txBody>
      </p:sp>
      <p:sp>
        <p:nvSpPr>
          <p:cNvPr id="91141" name="Rectangle 4"/>
          <p:cNvSpPr>
            <a:spLocks noChangeArrowheads="1"/>
          </p:cNvSpPr>
          <p:nvPr/>
        </p:nvSpPr>
        <p:spPr bwMode="auto">
          <a:xfrm>
            <a:off x="4479925" y="3432175"/>
            <a:ext cx="13187363" cy="2282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graphicFrame>
        <p:nvGraphicFramePr>
          <p:cNvPr id="91142" name="Object 2"/>
          <p:cNvGraphicFramePr>
            <a:graphicFrameLocks noChangeAspect="1"/>
          </p:cNvGraphicFramePr>
          <p:nvPr/>
        </p:nvGraphicFramePr>
        <p:xfrm flipH="1">
          <a:off x="228600" y="533400"/>
          <a:ext cx="311150" cy="558800"/>
        </p:xfrm>
        <a:graphic>
          <a:graphicData uri="http://schemas.openxmlformats.org/presentationml/2006/ole">
            <mc:AlternateContent xmlns:mc="http://schemas.openxmlformats.org/markup-compatibility/2006">
              <mc:Choice xmlns:v="urn:schemas-microsoft-com:vml" Requires="v">
                <p:oleObj spid="_x0000_s91166" r:id="rId4" imgW="2489200" imgH="4470400" progId="MS_ClipArt_Gallery">
                  <p:embed/>
                </p:oleObj>
              </mc:Choice>
              <mc:Fallback>
                <p:oleObj r:id="rId4" imgW="2489200" imgH="4470400" progId="MS_ClipArt_Gallery">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flipH="1">
                        <a:off x="228600" y="533400"/>
                        <a:ext cx="311150" cy="558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Tree>
  </p:cSld>
  <p:clrMapOvr>
    <a:masterClrMapping/>
  </p:clrMapOvr>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Applying Cost of Capital Approach: The Textbook Example</a:t>
            </a:r>
            <a:endParaRPr lang="en-US">
              <a:ea typeface="+mj-ea"/>
              <a:cs typeface="+mj-cs"/>
            </a:endParaRPr>
          </a:p>
        </p:txBody>
      </p:sp>
      <p:sp>
        <p:nvSpPr>
          <p:cNvPr id="9318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93187"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394BE99E-2544-0F41-8885-E0D3084C60A0}" type="slidenum">
              <a:rPr lang="en-US" altLang="en-US" sz="1200">
                <a:solidFill>
                  <a:srgbClr val="FFFFFF"/>
                </a:solidFill>
                <a:latin typeface="Times" charset="0"/>
              </a:rPr>
              <a:pPr>
                <a:lnSpc>
                  <a:spcPct val="80000"/>
                </a:lnSpc>
                <a:spcBef>
                  <a:spcPct val="0"/>
                </a:spcBef>
                <a:buClrTx/>
                <a:buSzTx/>
                <a:buFontTx/>
                <a:buNone/>
              </a:pPr>
              <a:t>39</a:t>
            </a:fld>
            <a:endParaRPr lang="en-US" altLang="en-US" sz="1200">
              <a:solidFill>
                <a:srgbClr val="FFFFFF"/>
              </a:solidFill>
              <a:latin typeface="Times" charset="0"/>
            </a:endParaRPr>
          </a:p>
        </p:txBody>
      </p:sp>
      <p:pic>
        <p:nvPicPr>
          <p:cNvPr id="93188" name="Content Placeholder 9"/>
          <p:cNvPicPr>
            <a:picLocks noGrp="1" noChangeAspect="1"/>
          </p:cNvPicPr>
          <p:nvPr>
            <p:ph sz="quarter" idx="1"/>
          </p:nvPr>
        </p:nvPicPr>
        <p:blipFill>
          <a:blip r:embed="rId3">
            <a:extLst>
              <a:ext uri="{28A0092B-C50C-407E-A947-70E740481C1C}">
                <a14:useLocalDpi xmlns:a14="http://schemas.microsoft.com/office/drawing/2010/main" val="0"/>
              </a:ext>
            </a:extLst>
          </a:blip>
          <a:srcRect t="-11638" b="-11638"/>
          <a:stretch>
            <a:fillRect/>
          </a:stretch>
        </p:blipFill>
        <p:spPr>
          <a:xfrm>
            <a:off x="612775" y="1600200"/>
            <a:ext cx="8153400" cy="4495800"/>
          </a:xfrm>
        </p:spPr>
      </p:pic>
      <p:sp>
        <p:nvSpPr>
          <p:cNvPr id="93189" name="TextBox 4"/>
          <p:cNvSpPr txBox="1">
            <a:spLocks noChangeArrowheads="1"/>
          </p:cNvSpPr>
          <p:nvPr/>
        </p:nvSpPr>
        <p:spPr bwMode="auto">
          <a:xfrm>
            <a:off x="0" y="1447800"/>
            <a:ext cx="892333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2000">
                <a:latin typeface="Times" charset="0"/>
              </a:rPr>
              <a:t>Assume the firm has $200 million in cash flows, expected to grow 3% a year forever.</a:t>
            </a:r>
          </a:p>
        </p:txBody>
      </p:sp>
      <p:pic>
        <p:nvPicPr>
          <p:cNvPr id="93190" name="Picture 5"/>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895600" y="6019800"/>
            <a:ext cx="5764213"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U-shaped Cost of Capital Graph…</a:t>
            </a:r>
          </a:p>
        </p:txBody>
      </p:sp>
      <p:sp>
        <p:nvSpPr>
          <p:cNvPr id="9523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95235"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F7751CD6-5ECC-B645-AD3F-6A3D5CFD9B58}" type="slidenum">
              <a:rPr lang="en-US" altLang="en-US" sz="1200">
                <a:solidFill>
                  <a:srgbClr val="FFFFFF"/>
                </a:solidFill>
                <a:latin typeface="Times" charset="0"/>
              </a:rPr>
              <a:pPr>
                <a:lnSpc>
                  <a:spcPct val="80000"/>
                </a:lnSpc>
                <a:spcBef>
                  <a:spcPct val="0"/>
                </a:spcBef>
                <a:buClrTx/>
                <a:buSzTx/>
                <a:buFontTx/>
                <a:buNone/>
              </a:pPr>
              <a:t>40</a:t>
            </a:fld>
            <a:endParaRPr lang="en-US" altLang="en-US" sz="1200">
              <a:solidFill>
                <a:srgbClr val="FFFFFF"/>
              </a:solidFill>
              <a:latin typeface="Times" charset="0"/>
            </a:endParaRPr>
          </a:p>
        </p:txBody>
      </p:sp>
      <p:pic>
        <p:nvPicPr>
          <p:cNvPr id="95236" name="Content Placeholder 2"/>
          <p:cNvPicPr>
            <a:picLocks noGrp="1" noChangeAspect="1"/>
          </p:cNvPicPr>
          <p:nvPr>
            <p:ph sz="quarter" idx="1"/>
          </p:nvPr>
        </p:nvPicPr>
        <p:blipFill>
          <a:blip r:embed="rId3">
            <a:extLst>
              <a:ext uri="{28A0092B-C50C-407E-A947-70E740481C1C}">
                <a14:useLocalDpi xmlns:a14="http://schemas.microsoft.com/office/drawing/2010/main" val="0"/>
              </a:ext>
            </a:extLst>
          </a:blip>
          <a:srcRect t="9489" b="9489"/>
          <a:stretch>
            <a:fillRect/>
          </a:stretch>
        </p:blipFill>
        <p:spPr>
          <a:xfrm>
            <a:off x="612775" y="1600200"/>
            <a:ext cx="8153400" cy="4495800"/>
          </a:xfrm>
        </p:spPr>
      </p:pic>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Current Cost of Capital: Disney</a:t>
            </a:r>
          </a:p>
        </p:txBody>
      </p:sp>
      <p:sp>
        <p:nvSpPr>
          <p:cNvPr id="97282" name="Rectangle 3"/>
          <p:cNvSpPr>
            <a:spLocks noGrp="1" noChangeArrowheads="1"/>
          </p:cNvSpPr>
          <p:nvPr>
            <p:ph sz="quarter" idx="1"/>
          </p:nvPr>
        </p:nvSpPr>
        <p:spPr>
          <a:xfrm>
            <a:off x="612775" y="1600200"/>
            <a:ext cx="8153400" cy="4495800"/>
          </a:xfrm>
        </p:spPr>
        <p:txBody>
          <a:bodyPr/>
          <a:lstStyle/>
          <a:p>
            <a:pPr eaLnBrk="1" hangingPunct="1">
              <a:lnSpc>
                <a:spcPct val="80000"/>
              </a:lnSpc>
            </a:pPr>
            <a:r>
              <a:rPr lang="en-US" altLang="en-US" sz="2200">
                <a:ea typeface="ＭＳ Ｐゴシック" charset="-128"/>
              </a:rPr>
              <a:t>The beta for Disney</a:t>
            </a:r>
            <a:r>
              <a:rPr lang="ja-JP" altLang="en-US" sz="2200">
                <a:ea typeface="ＭＳ Ｐゴシック" charset="-128"/>
              </a:rPr>
              <a:t>’</a:t>
            </a:r>
            <a:r>
              <a:rPr lang="en-US" altLang="ja-JP" sz="2200">
                <a:ea typeface="ＭＳ Ｐゴシック" charset="-128"/>
              </a:rPr>
              <a:t>s stock in November 2013 was 1.0013. The T. bond rate at that time was 2.75%. Using an estimated equity risk premium of 5.76%, we estimated the cost of equity for Disney to be 8.52%:</a:t>
            </a:r>
          </a:p>
          <a:p>
            <a:pPr eaLnBrk="1" hangingPunct="1">
              <a:lnSpc>
                <a:spcPct val="80000"/>
              </a:lnSpc>
              <a:buFont typeface="Wingdings" charset="2"/>
              <a:buNone/>
            </a:pPr>
            <a:r>
              <a:rPr lang="en-US" altLang="en-US" sz="2200">
                <a:ea typeface="ＭＳ Ｐゴシック" charset="-128"/>
              </a:rPr>
              <a:t>	Cost of Equity = 2.75% + 1.0013(5.76%) = 8.52% </a:t>
            </a:r>
          </a:p>
          <a:p>
            <a:pPr eaLnBrk="1" hangingPunct="1">
              <a:lnSpc>
                <a:spcPct val="80000"/>
              </a:lnSpc>
            </a:pPr>
            <a:r>
              <a:rPr lang="en-US" altLang="en-US" sz="2200">
                <a:ea typeface="ＭＳ Ｐゴシック" charset="-128"/>
              </a:rPr>
              <a:t>Disney</a:t>
            </a:r>
            <a:r>
              <a:rPr lang="ja-JP" altLang="en-US" sz="2200">
                <a:ea typeface="ＭＳ Ｐゴシック" charset="-128"/>
              </a:rPr>
              <a:t>’</a:t>
            </a:r>
            <a:r>
              <a:rPr lang="en-US" altLang="ja-JP" sz="2200">
                <a:ea typeface="ＭＳ Ｐゴシック" charset="-128"/>
              </a:rPr>
              <a:t>s bond rating in May 2009 was A, and based on this rating, the estimated pretax cost of debt for Disney is 3.75%. Using a marginal tax rate of 36.1, the after-tax cost of debt for Disney is 2.40%.</a:t>
            </a:r>
          </a:p>
          <a:p>
            <a:pPr eaLnBrk="1" hangingPunct="1">
              <a:lnSpc>
                <a:spcPct val="80000"/>
              </a:lnSpc>
              <a:buFont typeface="Wingdings" charset="2"/>
              <a:buNone/>
            </a:pPr>
            <a:r>
              <a:rPr lang="en-US" altLang="en-US" sz="2200">
                <a:ea typeface="ＭＳ Ｐゴシック" charset="-128"/>
              </a:rPr>
              <a:t>	After-Tax Cost of Debt 	= 3.75% (1 – 0.361) = 2.40%</a:t>
            </a:r>
          </a:p>
          <a:p>
            <a:pPr eaLnBrk="1" hangingPunct="1">
              <a:lnSpc>
                <a:spcPct val="80000"/>
              </a:lnSpc>
            </a:pPr>
            <a:r>
              <a:rPr lang="en-US" altLang="en-US" sz="2200">
                <a:ea typeface="ＭＳ Ｐゴシック" charset="-128"/>
              </a:rPr>
              <a:t>The cost of capital was calculated using these costs and the weights based on market values of equity (121,878) and debt (15.961):</a:t>
            </a:r>
          </a:p>
          <a:p>
            <a:pPr eaLnBrk="1" hangingPunct="1">
              <a:lnSpc>
                <a:spcPct val="80000"/>
              </a:lnSpc>
              <a:buFont typeface="Wingdings" charset="2"/>
              <a:buNone/>
            </a:pPr>
            <a:r>
              <a:rPr lang="en-US" altLang="en-US" sz="2200">
                <a:ea typeface="ＭＳ Ｐゴシック" charset="-128"/>
              </a:rPr>
              <a:t>	Cost of capital = </a:t>
            </a:r>
          </a:p>
        </p:txBody>
      </p:sp>
      <p:sp>
        <p:nvSpPr>
          <p:cNvPr id="9728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graphicFrame>
        <p:nvGraphicFramePr>
          <p:cNvPr id="97284" name="Object 1"/>
          <p:cNvGraphicFramePr>
            <a:graphicFrameLocks noChangeAspect="1"/>
          </p:cNvGraphicFramePr>
          <p:nvPr/>
        </p:nvGraphicFramePr>
        <p:xfrm>
          <a:off x="3657600" y="5410200"/>
          <a:ext cx="5486400" cy="596900"/>
        </p:xfrm>
        <a:graphic>
          <a:graphicData uri="http://schemas.openxmlformats.org/presentationml/2006/ole">
            <mc:AlternateContent xmlns:mc="http://schemas.openxmlformats.org/markup-compatibility/2006">
              <mc:Choice xmlns:v="urn:schemas-microsoft-com:vml" Requires="v">
                <p:oleObj spid="_x0000_s97308" name="Document" r:id="rId5" imgW="5486198" imgH="596878" progId="Word.Document.12">
                  <p:embed/>
                </p:oleObj>
              </mc:Choice>
              <mc:Fallback>
                <p:oleObj name="Document" r:id="rId5" imgW="5486198" imgH="596878" progId="Word.Document.12">
                  <p:embed/>
                  <p:pic>
                    <p:nvPicPr>
                      <p:cNvPr id="0" name="Object 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657600" y="5410200"/>
                        <a:ext cx="5486400" cy="596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2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Mechanics of Cost of Capital Estimation</a:t>
            </a:r>
          </a:p>
        </p:txBody>
      </p:sp>
      <p:sp>
        <p:nvSpPr>
          <p:cNvPr id="9933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99331"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00053588-A4D1-894D-9684-DFDD640A9F78}" type="slidenum">
              <a:rPr lang="en-US" altLang="en-US" sz="1200">
                <a:solidFill>
                  <a:srgbClr val="FFFFFF"/>
                </a:solidFill>
                <a:latin typeface="Times" charset="0"/>
              </a:rPr>
              <a:pPr>
                <a:lnSpc>
                  <a:spcPct val="80000"/>
                </a:lnSpc>
                <a:spcBef>
                  <a:spcPct val="0"/>
                </a:spcBef>
                <a:buClrTx/>
                <a:buSzTx/>
                <a:buFontTx/>
                <a:buNone/>
              </a:pPr>
              <a:t>42</a:t>
            </a:fld>
            <a:endParaRPr lang="en-US" altLang="en-US" sz="1200">
              <a:solidFill>
                <a:srgbClr val="FFFFFF"/>
              </a:solidFill>
              <a:latin typeface="Times" charset="0"/>
            </a:endParaRPr>
          </a:p>
        </p:txBody>
      </p:sp>
      <p:sp>
        <p:nvSpPr>
          <p:cNvPr id="84994" name="Rectangle 3"/>
          <p:cNvSpPr>
            <a:spLocks noGrp="1" noChangeArrowheads="1"/>
          </p:cNvSpPr>
          <p:nvPr>
            <p:ph sz="quarter" idx="1"/>
          </p:nvPr>
        </p:nvSpPr>
        <p:spPr>
          <a:xfrm>
            <a:off x="612775" y="1600200"/>
            <a:ext cx="8153400" cy="4495800"/>
          </a:xfrm>
        </p:spPr>
        <p:txBody>
          <a:bodyPr>
            <a:normAutofit fontScale="92500" lnSpcReduction="10000"/>
          </a:bodyPr>
          <a:lstStyle/>
          <a:p>
            <a:pPr marL="0" indent="0" eaLnBrk="1" fontAlgn="auto" hangingPunct="1">
              <a:spcAft>
                <a:spcPts val="0"/>
              </a:spcAft>
              <a:buFont typeface="Wingdings" charset="0"/>
              <a:buNone/>
              <a:defRPr/>
            </a:pPr>
            <a:r>
              <a:rPr lang="en-US" dirty="0" smtClean="0">
                <a:ea typeface="+mn-ea"/>
                <a:cs typeface="+mn-cs"/>
              </a:rPr>
              <a:t>1. Estimate the Cost of Equity at different levels of debt: </a:t>
            </a:r>
          </a:p>
          <a:p>
            <a:pPr marL="640080" lvl="1" indent="-274320" eaLnBrk="1" fontAlgn="auto" hangingPunct="1">
              <a:spcAft>
                <a:spcPts val="0"/>
              </a:spcAft>
              <a:buFont typeface="Wingdings 2"/>
              <a:buChar char=""/>
              <a:defRPr/>
            </a:pPr>
            <a:r>
              <a:rPr lang="en-US" dirty="0" smtClean="0">
                <a:ea typeface="+mn-ea"/>
                <a:cs typeface="+mn-cs"/>
              </a:rPr>
              <a:t>Equity will become riskier -&gt; Beta will increase -&gt; Cost of Equity will increase.</a:t>
            </a:r>
          </a:p>
          <a:p>
            <a:pPr marL="640080" lvl="1" indent="-274320" eaLnBrk="1" fontAlgn="auto" hangingPunct="1">
              <a:spcAft>
                <a:spcPts val="0"/>
              </a:spcAft>
              <a:buFont typeface="Wingdings 2"/>
              <a:buChar char=""/>
              <a:defRPr/>
            </a:pPr>
            <a:r>
              <a:rPr lang="en-US" dirty="0" smtClean="0">
                <a:ea typeface="+mn-ea"/>
                <a:cs typeface="+mn-cs"/>
              </a:rPr>
              <a:t>Estimation will use levered beta calculation</a:t>
            </a:r>
          </a:p>
          <a:p>
            <a:pPr marL="0" indent="0" eaLnBrk="1" fontAlgn="auto" hangingPunct="1">
              <a:spcAft>
                <a:spcPts val="0"/>
              </a:spcAft>
              <a:buFont typeface="Wingdings" charset="0"/>
              <a:buNone/>
              <a:defRPr/>
            </a:pPr>
            <a:r>
              <a:rPr lang="en-US" dirty="0" smtClean="0">
                <a:ea typeface="+mn-ea"/>
                <a:cs typeface="+mn-cs"/>
              </a:rPr>
              <a:t>2. Estimate the Cost of Debt at different levels of debt: </a:t>
            </a:r>
          </a:p>
          <a:p>
            <a:pPr marL="640080" lvl="1" indent="-274320" eaLnBrk="1" fontAlgn="auto" hangingPunct="1">
              <a:spcAft>
                <a:spcPts val="0"/>
              </a:spcAft>
              <a:buFont typeface="Wingdings 2"/>
              <a:buChar char=""/>
              <a:defRPr/>
            </a:pPr>
            <a:r>
              <a:rPr lang="en-US" dirty="0" smtClean="0">
                <a:ea typeface="+mn-ea"/>
                <a:cs typeface="+mn-cs"/>
              </a:rPr>
              <a:t>Default risk will go up and bond ratings will go down as debt goes up -&gt; Cost of Debt will increase.</a:t>
            </a:r>
          </a:p>
          <a:p>
            <a:pPr marL="640080" lvl="1" indent="-274320" eaLnBrk="1" fontAlgn="auto" hangingPunct="1">
              <a:spcAft>
                <a:spcPts val="0"/>
              </a:spcAft>
              <a:buFont typeface="Wingdings 2"/>
              <a:buChar char=""/>
              <a:defRPr/>
            </a:pPr>
            <a:r>
              <a:rPr lang="en-US" dirty="0" smtClean="0">
                <a:ea typeface="+mn-ea"/>
                <a:cs typeface="+mn-cs"/>
              </a:rPr>
              <a:t>To estimating bond ratings, we will use the interest coverage ratio (EBIT/Interest expense)</a:t>
            </a:r>
          </a:p>
          <a:p>
            <a:pPr marL="0" indent="0" eaLnBrk="1" fontAlgn="auto" hangingPunct="1">
              <a:spcAft>
                <a:spcPts val="0"/>
              </a:spcAft>
              <a:buFont typeface="Wingdings" charset="0"/>
              <a:buNone/>
              <a:defRPr/>
            </a:pPr>
            <a:r>
              <a:rPr lang="en-US" dirty="0" smtClean="0">
                <a:ea typeface="+mn-ea"/>
                <a:cs typeface="+mn-cs"/>
              </a:rPr>
              <a:t>3. Estimate the Cost of Capital at different levels of debt</a:t>
            </a:r>
          </a:p>
          <a:p>
            <a:pPr marL="0" indent="0" eaLnBrk="1" fontAlgn="auto" hangingPunct="1">
              <a:spcAft>
                <a:spcPts val="0"/>
              </a:spcAft>
              <a:buFont typeface="Wingdings" charset="0"/>
              <a:buNone/>
              <a:defRPr/>
            </a:pPr>
            <a:r>
              <a:rPr lang="en-US" dirty="0" smtClean="0">
                <a:ea typeface="+mn-ea"/>
                <a:cs typeface="+mn-cs"/>
              </a:rPr>
              <a:t>4. Calculate the effect on Firm Value and Stock Price.</a:t>
            </a:r>
            <a:endParaRPr lang="en-US" dirty="0">
              <a:ea typeface="+mn-ea"/>
              <a:cs typeface="+mn-cs"/>
            </a:endParaRPr>
          </a:p>
        </p:txBody>
      </p:sp>
    </p:spTree>
  </p:cSld>
  <p:clrMapOvr>
    <a:masterClrMapping/>
  </p:clrMapOvr>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7"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Laying the groundwork:</a:t>
            </a:r>
            <a:br>
              <a:rPr lang="en-US" altLang="en-US">
                <a:ea typeface="ＭＳ Ｐゴシック" charset="-128"/>
              </a:rPr>
            </a:br>
            <a:r>
              <a:rPr lang="en-US" altLang="en-US">
                <a:ea typeface="ＭＳ Ｐゴシック" charset="-128"/>
              </a:rPr>
              <a:t>1. Estimate the unlevered beta for the firm</a:t>
            </a:r>
          </a:p>
        </p:txBody>
      </p:sp>
      <p:sp>
        <p:nvSpPr>
          <p:cNvPr id="101378" name="Content Placeholder 2"/>
          <p:cNvSpPr>
            <a:spLocks noGrp="1"/>
          </p:cNvSpPr>
          <p:nvPr>
            <p:ph sz="quarter" idx="1"/>
          </p:nvPr>
        </p:nvSpPr>
        <p:spPr>
          <a:xfrm>
            <a:off x="612775" y="1600200"/>
            <a:ext cx="8153400" cy="4495800"/>
          </a:xfrm>
        </p:spPr>
        <p:txBody>
          <a:bodyPr/>
          <a:lstStyle/>
          <a:p>
            <a:pPr eaLnBrk="1" hangingPunct="1"/>
            <a:r>
              <a:rPr lang="en-US" altLang="en-US" sz="2000" b="1">
                <a:ea typeface="ＭＳ Ｐゴシック" charset="-128"/>
              </a:rPr>
              <a:t>The Regression Beta</a:t>
            </a:r>
            <a:r>
              <a:rPr lang="en-US" altLang="en-US" sz="2000">
                <a:ea typeface="ＭＳ Ｐゴシック" charset="-128"/>
              </a:rPr>
              <a:t>: One approach is to use the regression beta (1.25) and then unlever, using the average debt to equity ratio (19.44%) during the period of the regression to arrive at an unlevered beta.</a:t>
            </a:r>
          </a:p>
          <a:p>
            <a:pPr marL="0" lvl="1" indent="0" eaLnBrk="1" hangingPunct="1">
              <a:spcBef>
                <a:spcPts val="700"/>
              </a:spcBef>
              <a:buClr>
                <a:schemeClr val="accent2"/>
              </a:buClr>
              <a:buSzPct val="60000"/>
              <a:buFont typeface="Wingdings 2" charset="2"/>
              <a:buNone/>
            </a:pPr>
            <a:r>
              <a:rPr lang="en-US" altLang="en-US" sz="2000">
                <a:ea typeface="ＭＳ Ｐゴシック" charset="-128"/>
              </a:rPr>
              <a:t>	Unlevered beta = </a:t>
            </a:r>
            <a:r>
              <a:rPr lang="en-US" altLang="en-US">
                <a:ea typeface="ＭＳ Ｐゴシック" charset="-128"/>
              </a:rPr>
              <a:t>= </a:t>
            </a:r>
            <a:r>
              <a:rPr lang="en-US" altLang="en-US" sz="2000">
                <a:ea typeface="ＭＳ Ｐゴシック" charset="-128"/>
              </a:rPr>
              <a:t>1.25 / (1 + (1 - 0.361)(0.1944))= 1.1119</a:t>
            </a:r>
          </a:p>
          <a:p>
            <a:pPr eaLnBrk="1" hangingPunct="1"/>
            <a:r>
              <a:rPr lang="en-US" altLang="en-US" sz="2000" b="1">
                <a:ea typeface="ＭＳ Ｐゴシック" charset="-128"/>
              </a:rPr>
              <a:t>The Bottom up Beta</a:t>
            </a:r>
            <a:r>
              <a:rPr lang="en-US" altLang="en-US" sz="2000">
                <a:ea typeface="ＭＳ Ｐゴシック" charset="-128"/>
              </a:rPr>
              <a:t>: Alternatively, we can back to the source and estimate it from the betas of the businesses.</a:t>
            </a:r>
          </a:p>
          <a:p>
            <a:pPr eaLnBrk="1" hangingPunct="1"/>
            <a:endParaRPr lang="en-US" altLang="en-US">
              <a:ea typeface="ＭＳ Ｐゴシック" charset="-128"/>
            </a:endParaRPr>
          </a:p>
        </p:txBody>
      </p:sp>
      <p:sp>
        <p:nvSpPr>
          <p:cNvPr id="10137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graphicFrame>
        <p:nvGraphicFramePr>
          <p:cNvPr id="7" name="Content Placeholder 6"/>
          <p:cNvGraphicFramePr>
            <a:graphicFrameLocks noGrp="1"/>
          </p:cNvGraphicFramePr>
          <p:nvPr/>
        </p:nvGraphicFramePr>
        <p:xfrm>
          <a:off x="609600" y="3810000"/>
          <a:ext cx="8001000" cy="2362202"/>
        </p:xfrm>
        <a:graphic>
          <a:graphicData uri="http://schemas.openxmlformats.org/drawingml/2006/table">
            <a:tbl>
              <a:tblPr/>
              <a:tblGrid>
                <a:gridCol w="1447800"/>
                <a:gridCol w="1017588"/>
                <a:gridCol w="915987"/>
                <a:gridCol w="914400"/>
                <a:gridCol w="915988"/>
                <a:gridCol w="915987"/>
                <a:gridCol w="957263"/>
                <a:gridCol w="915987"/>
              </a:tblGrid>
              <a:tr h="53181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Calibri" charset="0"/>
                          <a:ea typeface="ＭＳ Ｐゴシック" charset="-128"/>
                        </a:rPr>
                        <a:t>Business</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Calibri" charset="0"/>
                          <a:ea typeface="ＭＳ Ｐゴシック" charset="-128"/>
                        </a:rPr>
                        <a:t>Revenues</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Calibri" charset="0"/>
                          <a:ea typeface="ＭＳ Ｐゴシック" charset="-128"/>
                        </a:rPr>
                        <a:t>EV/Sales</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Calibri" charset="0"/>
                          <a:ea typeface="ＭＳ Ｐゴシック" charset="-128"/>
                        </a:rPr>
                        <a:t>Value of Business</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Calibri" charset="0"/>
                          <a:ea typeface="ＭＳ Ｐゴシック" charset="-128"/>
                        </a:rPr>
                        <a:t>Proportion of Disney</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Calibri" charset="0"/>
                          <a:ea typeface="ＭＳ Ｐゴシック" charset="-128"/>
                        </a:rPr>
                        <a:t>Unlevered beta</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Calibri" charset="0"/>
                          <a:ea typeface="ＭＳ Ｐゴシック" charset="-128"/>
                        </a:rPr>
                        <a:t>Value</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Calibri" charset="0"/>
                          <a:ea typeface="ＭＳ Ｐゴシック" charset="-128"/>
                        </a:rPr>
                        <a:t>Proportion</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73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Media Networks</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$20,356</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3.27</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$66,580</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49.27%</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1.03</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$66,579.81</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49.27%</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73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Parks &amp; Resorts</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$14,087</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3.24</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$45,683</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33.81%</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0.70</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$45,682.80</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33.81%</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3973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Studio Entertainment</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$5,979</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3.05</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$18,234</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13.49%</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1.10</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$18,234.27</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13.49%</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73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Consumer Products</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$3,555</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0.83</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$2,952</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2.18%</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0.68</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$2,951.50</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2.18%</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841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Interactive</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$1,064</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1.58</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$1,684</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1.25%</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1.22</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$1,683.72</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1.25%</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8733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1" i="0" u="none" strike="noStrike" cap="none" normalizeH="0" baseline="0">
                          <a:ln>
                            <a:noFill/>
                          </a:ln>
                          <a:solidFill>
                            <a:srgbClr val="000000"/>
                          </a:solidFill>
                          <a:effectLst/>
                          <a:latin typeface="Calibri" charset="0"/>
                          <a:ea typeface="ＭＳ Ｐゴシック" charset="-128"/>
                        </a:rPr>
                        <a:t>Disney Operations</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1" i="0" u="none" strike="noStrike" cap="none" normalizeH="0" baseline="0">
                          <a:ln>
                            <a:noFill/>
                          </a:ln>
                          <a:solidFill>
                            <a:srgbClr val="000000"/>
                          </a:solidFill>
                          <a:effectLst/>
                          <a:latin typeface="Calibri" charset="0"/>
                          <a:ea typeface="ＭＳ Ｐゴシック" charset="-128"/>
                        </a:rPr>
                        <a:t>$45,041</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endParaRPr kumimoji="0" lang="en-US" altLang="en-US" sz="1400" b="1" i="0" u="none" strike="noStrike" cap="none" normalizeH="0" baseline="0">
                        <a:ln>
                          <a:noFill/>
                        </a:ln>
                        <a:solidFill>
                          <a:srgbClr val="000000"/>
                        </a:solidFill>
                        <a:effectLst/>
                        <a:latin typeface="Calibri" charset="0"/>
                        <a:ea typeface="ＭＳ Ｐゴシック" charset="-128"/>
                      </a:endParaRP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1" i="0" u="none" strike="noStrike" cap="none" normalizeH="0" baseline="0">
                          <a:ln>
                            <a:noFill/>
                          </a:ln>
                          <a:solidFill>
                            <a:srgbClr val="000000"/>
                          </a:solidFill>
                          <a:effectLst/>
                          <a:latin typeface="Calibri" charset="0"/>
                          <a:ea typeface="ＭＳ Ｐゴシック" charset="-128"/>
                        </a:rPr>
                        <a:t>$135,132</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1" i="0" u="none" strike="noStrike" cap="none" normalizeH="0" baseline="0">
                          <a:ln>
                            <a:noFill/>
                          </a:ln>
                          <a:solidFill>
                            <a:srgbClr val="000000"/>
                          </a:solidFill>
                          <a:effectLst/>
                          <a:latin typeface="Calibri" charset="0"/>
                          <a:ea typeface="ＭＳ Ｐゴシック" charset="-128"/>
                        </a:rPr>
                        <a:t>100.00%</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1" i="0" u="none" strike="noStrike" cap="none" normalizeH="0" baseline="0">
                          <a:ln>
                            <a:noFill/>
                          </a:ln>
                          <a:solidFill>
                            <a:srgbClr val="000000"/>
                          </a:solidFill>
                          <a:effectLst/>
                          <a:latin typeface="Calibri" charset="0"/>
                          <a:ea typeface="ＭＳ Ｐゴシック" charset="-128"/>
                        </a:rPr>
                        <a:t>0.9239</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1" i="0" u="none" strike="noStrike" cap="none" normalizeH="0" baseline="0">
                          <a:ln>
                            <a:noFill/>
                          </a:ln>
                          <a:solidFill>
                            <a:srgbClr val="000000"/>
                          </a:solidFill>
                          <a:effectLst/>
                          <a:latin typeface="Calibri" charset="0"/>
                          <a:ea typeface="ＭＳ Ｐゴシック" charset="-128"/>
                        </a:rPr>
                        <a:t>$135,132.11</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1" i="0" u="none" strike="noStrike" cap="none" normalizeH="0" baseline="0">
                          <a:ln>
                            <a:noFill/>
                          </a:ln>
                          <a:solidFill>
                            <a:srgbClr val="000000"/>
                          </a:solidFill>
                          <a:effectLst/>
                          <a:latin typeface="Calibri" charset="0"/>
                          <a:ea typeface="ＭＳ Ｐゴシック" charset="-128"/>
                        </a:rPr>
                        <a:t>100.00%</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5"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2. Get Disney</a:t>
            </a:r>
            <a:r>
              <a:rPr lang="ja-JP" altLang="en-US">
                <a:ea typeface="ＭＳ Ｐゴシック" charset="-128"/>
              </a:rPr>
              <a:t>’</a:t>
            </a:r>
            <a:r>
              <a:rPr lang="en-US" altLang="ja-JP">
                <a:ea typeface="ＭＳ Ｐゴシック" charset="-128"/>
              </a:rPr>
              <a:t>s current financials…</a:t>
            </a:r>
            <a:endParaRPr lang="en-US" altLang="en-US">
              <a:ea typeface="ＭＳ Ｐゴシック" charset="-128"/>
            </a:endParaRPr>
          </a:p>
        </p:txBody>
      </p:sp>
      <p:sp>
        <p:nvSpPr>
          <p:cNvPr id="10342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pic>
        <p:nvPicPr>
          <p:cNvPr id="103427" name="Content Placeholder 3"/>
          <p:cNvPicPr>
            <a:picLocks noGrp="1" noChangeAspect="1"/>
          </p:cNvPicPr>
          <p:nvPr>
            <p:ph sz="quarter" idx="1"/>
          </p:nvPr>
        </p:nvPicPr>
        <p:blipFill>
          <a:blip r:embed="rId3">
            <a:extLst>
              <a:ext uri="{28A0092B-C50C-407E-A947-70E740481C1C}">
                <a14:useLocalDpi xmlns:a14="http://schemas.microsoft.com/office/drawing/2010/main" val="0"/>
              </a:ext>
            </a:extLst>
          </a:blip>
          <a:srcRect t="-21008" b="-21008"/>
          <a:stretch>
            <a:fillRect/>
          </a:stretch>
        </p:blipFill>
        <p:spPr>
          <a:xfrm>
            <a:off x="612775" y="1600200"/>
            <a:ext cx="8153400" cy="4495800"/>
          </a:xfrm>
        </p:spPr>
      </p:pic>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3"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I. Cost of Equity</a:t>
            </a:r>
          </a:p>
        </p:txBody>
      </p:sp>
      <p:sp>
        <p:nvSpPr>
          <p:cNvPr id="105474" name="TextBox 1"/>
          <p:cNvSpPr txBox="1">
            <a:spLocks noChangeArrowheads="1"/>
          </p:cNvSpPr>
          <p:nvPr/>
        </p:nvSpPr>
        <p:spPr bwMode="auto">
          <a:xfrm>
            <a:off x="2590800" y="5867400"/>
            <a:ext cx="41148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Levered Beta = 0.9239 (1 + (1- .361) (D/E))</a:t>
            </a:r>
          </a:p>
          <a:p>
            <a:pPr>
              <a:spcBef>
                <a:spcPct val="0"/>
              </a:spcBef>
              <a:buClrTx/>
              <a:buSzTx/>
              <a:buFontTx/>
              <a:buNone/>
            </a:pPr>
            <a:r>
              <a:rPr lang="en-US" altLang="en-US" sz="1600">
                <a:latin typeface="Times" charset="0"/>
              </a:rPr>
              <a:t>Cost of equity = 2.75% + Levered beta * 5.76%</a:t>
            </a:r>
          </a:p>
        </p:txBody>
      </p:sp>
      <p:sp>
        <p:nvSpPr>
          <p:cNvPr id="10547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graphicFrame>
        <p:nvGraphicFramePr>
          <p:cNvPr id="105476" name="Content Placeholder 8"/>
          <p:cNvGraphicFramePr>
            <a:graphicFrameLocks noGrp="1" noChangeAspect="1"/>
          </p:cNvGraphicFramePr>
          <p:nvPr>
            <p:ph sz="quarter" idx="1"/>
          </p:nvPr>
        </p:nvGraphicFramePr>
        <p:xfrm>
          <a:off x="304800" y="1828800"/>
          <a:ext cx="8153400" cy="3967163"/>
        </p:xfrm>
        <a:graphic>
          <a:graphicData uri="http://schemas.openxmlformats.org/presentationml/2006/ole">
            <mc:AlternateContent xmlns:mc="http://schemas.openxmlformats.org/markup-compatibility/2006">
              <mc:Choice xmlns:v="urn:schemas-microsoft-com:vml" Requires="v">
                <p:oleObj spid="_x0000_s105500" name="Document" r:id="rId5" imgW="5638592" imgH="2743099" progId="Word.Document.12">
                  <p:embed/>
                </p:oleObj>
              </mc:Choice>
              <mc:Fallback>
                <p:oleObj name="Document" r:id="rId5" imgW="5638592" imgH="2743099" progId="Word.Document.12">
                  <p:embed/>
                  <p:pic>
                    <p:nvPicPr>
                      <p:cNvPr id="0" name="Content Placeholder 8"/>
                      <p:cNvPicPr>
                        <a:picLocks noGrp="1"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04800" y="1828800"/>
                        <a:ext cx="8153400" cy="3967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Estimating Cost of Debt</a:t>
            </a:r>
          </a:p>
        </p:txBody>
      </p:sp>
      <p:sp>
        <p:nvSpPr>
          <p:cNvPr id="339970" name="Rectangle 3"/>
          <p:cNvSpPr>
            <a:spLocks noGrp="1" noChangeArrowheads="1"/>
          </p:cNvSpPr>
          <p:nvPr>
            <p:ph sz="quarter" idx="1"/>
          </p:nvPr>
        </p:nvSpPr>
        <p:spPr>
          <a:xfrm>
            <a:off x="612775" y="1600200"/>
            <a:ext cx="8153400" cy="4495800"/>
          </a:xfrm>
        </p:spPr>
        <p:txBody>
          <a:bodyPr>
            <a:normAutofit fontScale="62500" lnSpcReduction="20000"/>
          </a:bodyPr>
          <a:lstStyle/>
          <a:p>
            <a:pPr marL="0" indent="0" eaLnBrk="1" hangingPunct="1">
              <a:buFont typeface="Wingdings" charset="0"/>
              <a:buNone/>
              <a:defRPr/>
            </a:pPr>
            <a:r>
              <a:rPr lang="en-US" dirty="0" smtClean="0"/>
              <a:t>Start with the market value of the firm = </a:t>
            </a:r>
            <a:r>
              <a:rPr lang="en-US" dirty="0"/>
              <a:t>= 121,878 + $15,961 = $137,839 million </a:t>
            </a:r>
            <a:endParaRPr lang="en-US" dirty="0" smtClean="0"/>
          </a:p>
          <a:p>
            <a:pPr marL="0" indent="0" eaLnBrk="1" hangingPunct="1">
              <a:buFont typeface="Wingdings" charset="0"/>
              <a:buNone/>
              <a:defRPr/>
            </a:pPr>
            <a:r>
              <a:rPr lang="en-US" dirty="0" smtClean="0"/>
              <a:t>D/(D+E)		0.00%	10.00%	Debt to capital</a:t>
            </a:r>
          </a:p>
          <a:p>
            <a:pPr marL="0" indent="0" eaLnBrk="1" hangingPunct="1">
              <a:buFont typeface="Wingdings" charset="0"/>
              <a:buNone/>
              <a:defRPr/>
            </a:pPr>
            <a:r>
              <a:rPr lang="en-US" dirty="0" smtClean="0"/>
              <a:t>D/E		0.00%	11.11%	D/E = 10/90 = .1111</a:t>
            </a:r>
          </a:p>
          <a:p>
            <a:pPr marL="0" indent="0" eaLnBrk="1" hangingPunct="1">
              <a:buFont typeface="Wingdings" charset="0"/>
              <a:buNone/>
              <a:defRPr/>
            </a:pPr>
            <a:r>
              <a:rPr lang="en-US" dirty="0" smtClean="0"/>
              <a:t>$ Debt		$0 	$13,784 	10% of $137,839</a:t>
            </a:r>
          </a:p>
          <a:p>
            <a:pPr marL="0" indent="0" eaLnBrk="1" hangingPunct="1">
              <a:buFont typeface="Wingdings" charset="0"/>
              <a:buNone/>
              <a:defRPr/>
            </a:pPr>
            <a:r>
              <a:rPr lang="en-US" dirty="0" smtClean="0"/>
              <a:t> 	 	 </a:t>
            </a:r>
          </a:p>
          <a:p>
            <a:pPr marL="0" indent="0" eaLnBrk="1" hangingPunct="1">
              <a:buFont typeface="Wingdings" charset="0"/>
              <a:buNone/>
              <a:defRPr/>
            </a:pPr>
            <a:r>
              <a:rPr lang="en-US" dirty="0" smtClean="0"/>
              <a:t>EBITDA		$12,517	$12,517 	Same as 0% debt</a:t>
            </a:r>
          </a:p>
          <a:p>
            <a:pPr marL="0" indent="0" eaLnBrk="1" hangingPunct="1">
              <a:buFont typeface="Wingdings" charset="0"/>
              <a:buNone/>
              <a:defRPr/>
            </a:pPr>
            <a:r>
              <a:rPr lang="en-US" dirty="0" smtClean="0"/>
              <a:t>Depreciation	$</a:t>
            </a:r>
            <a:r>
              <a:rPr lang="en-US" dirty="0"/>
              <a:t> </a:t>
            </a:r>
            <a:r>
              <a:rPr lang="en-US" dirty="0" smtClean="0"/>
              <a:t> 2,485	$</a:t>
            </a:r>
            <a:r>
              <a:rPr lang="en-US" dirty="0"/>
              <a:t> </a:t>
            </a:r>
            <a:r>
              <a:rPr lang="en-US" dirty="0" smtClean="0"/>
              <a:t> 2,485 	Same as 0% debt</a:t>
            </a:r>
          </a:p>
          <a:p>
            <a:pPr marL="0" indent="0" eaLnBrk="1" hangingPunct="1">
              <a:buFont typeface="Wingdings" charset="0"/>
              <a:buNone/>
              <a:defRPr/>
            </a:pPr>
            <a:r>
              <a:rPr lang="en-US" dirty="0" smtClean="0"/>
              <a:t>EBIT		$10,032	$10,032 	Same as 0% debt</a:t>
            </a:r>
          </a:p>
          <a:p>
            <a:pPr marL="0" indent="0" eaLnBrk="1" hangingPunct="1">
              <a:buFont typeface="Wingdings" charset="0"/>
              <a:buNone/>
              <a:defRPr/>
            </a:pPr>
            <a:r>
              <a:rPr lang="en-US" dirty="0" smtClean="0"/>
              <a:t>Interest		$0 	$434 	Pre-tax cost of debt * $ Debt</a:t>
            </a:r>
          </a:p>
          <a:p>
            <a:pPr marL="0" indent="0" eaLnBrk="1" hangingPunct="1">
              <a:buFont typeface="Wingdings" charset="0"/>
              <a:buNone/>
              <a:defRPr/>
            </a:pPr>
            <a:r>
              <a:rPr lang="en-US" dirty="0" smtClean="0"/>
              <a:t> 	 	 </a:t>
            </a:r>
          </a:p>
          <a:p>
            <a:pPr marL="0" indent="0" eaLnBrk="1" hangingPunct="1">
              <a:buFont typeface="Wingdings" charset="0"/>
              <a:buNone/>
              <a:defRPr/>
            </a:pPr>
            <a:r>
              <a:rPr lang="en-US" dirty="0" smtClean="0"/>
              <a:t>Pre-tax Int. </a:t>
            </a:r>
            <a:r>
              <a:rPr lang="en-US" dirty="0" err="1" smtClean="0"/>
              <a:t>cov</a:t>
            </a:r>
            <a:r>
              <a:rPr lang="en-US" dirty="0" smtClean="0"/>
              <a:t>	∞	23.10	EBIT/ Interest Expenses</a:t>
            </a:r>
          </a:p>
          <a:p>
            <a:pPr marL="0" indent="0" eaLnBrk="1" hangingPunct="1">
              <a:buFont typeface="Wingdings" charset="0"/>
              <a:buNone/>
              <a:defRPr/>
            </a:pPr>
            <a:r>
              <a:rPr lang="en-US" dirty="0" smtClean="0"/>
              <a:t>Likely Rating	AAA	AAA	From Ratings table</a:t>
            </a:r>
          </a:p>
          <a:p>
            <a:pPr marL="0" indent="0" eaLnBrk="1" hangingPunct="1">
              <a:buFont typeface="Wingdings" charset="0"/>
              <a:buNone/>
              <a:defRPr/>
            </a:pPr>
            <a:r>
              <a:rPr lang="en-US" dirty="0" smtClean="0"/>
              <a:t>Pre-tax cost of debt	</a:t>
            </a:r>
            <a:r>
              <a:rPr lang="en-US" dirty="0"/>
              <a:t> </a:t>
            </a:r>
            <a:r>
              <a:rPr lang="en-US" dirty="0" smtClean="0"/>
              <a:t>3.15%	3.15%	Riskless Rate + Spread</a:t>
            </a:r>
            <a:endParaRPr lang="en-US" dirty="0"/>
          </a:p>
        </p:txBody>
      </p:sp>
      <p:sp>
        <p:nvSpPr>
          <p:cNvPr id="10752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Tree>
  </p:cSld>
  <p:clrMapOvr>
    <a:masterClrMapping/>
  </p:clrMapOvr>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6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Ratings Table</a:t>
            </a:r>
          </a:p>
        </p:txBody>
      </p:sp>
      <p:sp>
        <p:nvSpPr>
          <p:cNvPr id="109570" name="TextBox 5"/>
          <p:cNvSpPr txBox="1">
            <a:spLocks noChangeArrowheads="1"/>
          </p:cNvSpPr>
          <p:nvPr/>
        </p:nvSpPr>
        <p:spPr bwMode="auto">
          <a:xfrm>
            <a:off x="7162800" y="3124200"/>
            <a:ext cx="19812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T.Bond rate =2.75%</a:t>
            </a:r>
          </a:p>
        </p:txBody>
      </p:sp>
      <p:sp>
        <p:nvSpPr>
          <p:cNvPr id="10957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graphicFrame>
        <p:nvGraphicFramePr>
          <p:cNvPr id="3" name="Content Placeholder 2"/>
          <p:cNvGraphicFramePr>
            <a:graphicFrameLocks noGrp="1"/>
          </p:cNvGraphicFramePr>
          <p:nvPr>
            <p:ph sz="quarter" idx="1"/>
          </p:nvPr>
        </p:nvGraphicFramePr>
        <p:xfrm>
          <a:off x="1066800" y="1752600"/>
          <a:ext cx="5259388" cy="4114800"/>
        </p:xfrm>
        <a:graphic>
          <a:graphicData uri="http://schemas.openxmlformats.org/drawingml/2006/table">
            <a:tbl>
              <a:tblPr/>
              <a:tblGrid>
                <a:gridCol w="2200275"/>
                <a:gridCol w="1030288"/>
                <a:gridCol w="893762"/>
                <a:gridCol w="1135063"/>
              </a:tblGrid>
              <a:tr h="2571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1" u="none" strike="noStrike" cap="none" normalizeH="0" baseline="0">
                          <a:ln>
                            <a:noFill/>
                          </a:ln>
                          <a:solidFill>
                            <a:srgbClr val="000000"/>
                          </a:solidFill>
                          <a:effectLst/>
                          <a:latin typeface="Times" charset="0"/>
                          <a:ea typeface="ＭＳ Ｐゴシック" charset="-128"/>
                        </a:rPr>
                        <a:t>Interest coverage ratio is</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1" u="none" strike="noStrike" cap="none" normalizeH="0" baseline="0">
                          <a:ln>
                            <a:noFill/>
                          </a:ln>
                          <a:solidFill>
                            <a:srgbClr val="000000"/>
                          </a:solidFill>
                          <a:effectLst/>
                          <a:latin typeface="Times" charset="0"/>
                          <a:ea typeface="ＭＳ Ｐゴシック" charset="-128"/>
                        </a:rPr>
                        <a:t>Rating is</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1" u="none" strike="noStrike" cap="none" normalizeH="0" baseline="0">
                          <a:ln>
                            <a:noFill/>
                          </a:ln>
                          <a:solidFill>
                            <a:srgbClr val="000000"/>
                          </a:solidFill>
                          <a:effectLst/>
                          <a:latin typeface="Times" charset="0"/>
                          <a:ea typeface="ＭＳ Ｐゴシック" charset="-128"/>
                        </a:rPr>
                        <a:t>Spread is</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1" u="none" strike="noStrike" cap="none" normalizeH="0" baseline="0">
                          <a:ln>
                            <a:noFill/>
                          </a:ln>
                          <a:solidFill>
                            <a:srgbClr val="000000"/>
                          </a:solidFill>
                          <a:effectLst/>
                          <a:latin typeface="Times" charset="0"/>
                          <a:ea typeface="ＭＳ Ｐゴシック" charset="-128"/>
                        </a:rPr>
                        <a:t>Interest rate</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571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&gt; 8.50</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Aaa/AAA</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0.40%</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3.15%</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571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6.5 – 8.5</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Aa2/AA</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0.70%</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3.45%</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571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5.5 – 6.5</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A1/A+</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0.85%</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3.60%</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571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4.25 – 5.5</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A2/A</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1.00%</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3.75%</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571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3 – 4.25</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A3/A-</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1.30%</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4.05%</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571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2.5 -3</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Baa2/BBB</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2.00%</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4.75%</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571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2.25 –2.5</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Ba1/BB+</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3.00%</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5.75%</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571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2 – 2.25</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Ba2/BB</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4.00%</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6.75%</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571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1.75 -2</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B1/B+</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5.50%</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8.25%</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571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1.5 – 1.75</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B2/B</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6.50%</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9.25%</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571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1.25 -1.5</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B3/B-</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7.25%</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10.00%</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571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0.8 -1.25</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Lucida Grande" charset="0"/>
                          <a:ea typeface="ＭＳ Ｐゴシック" charset="-128"/>
                        </a:rPr>
                        <a:t>Caa/CCC</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8.75%</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11.50%</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571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0.65 – 0.8</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Ca2/CC</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9.50%</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12.25%</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571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0.2 – 0.65</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Lucida Grande" charset="0"/>
                          <a:ea typeface="ＭＳ Ｐゴシック" charset="-128"/>
                        </a:rPr>
                        <a:t>C2/C</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10.50%</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13.25%</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571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&lt;0.2</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D2/D</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12.00%</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14.75%</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cSld>
  <p:clrMapOvr>
    <a:masterClrMapping/>
  </p:clrMapOvr>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 Test: Can you do the 30% level?</a:t>
            </a:r>
          </a:p>
        </p:txBody>
      </p:sp>
      <p:sp>
        <p:nvSpPr>
          <p:cNvPr id="11161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graphicFrame>
        <p:nvGraphicFramePr>
          <p:cNvPr id="111619" name="Content Placeholder 8"/>
          <p:cNvGraphicFramePr>
            <a:graphicFrameLocks noGrp="1" noChangeAspect="1"/>
          </p:cNvGraphicFramePr>
          <p:nvPr>
            <p:ph sz="quarter" idx="1"/>
          </p:nvPr>
        </p:nvGraphicFramePr>
        <p:xfrm>
          <a:off x="534988" y="1905000"/>
          <a:ext cx="8470900" cy="3962400"/>
        </p:xfrm>
        <a:graphic>
          <a:graphicData uri="http://schemas.openxmlformats.org/presentationml/2006/ole">
            <mc:AlternateContent xmlns:mc="http://schemas.openxmlformats.org/markup-compatibility/2006">
              <mc:Choice xmlns:v="urn:schemas-microsoft-com:vml" Requires="v">
                <p:oleObj spid="_x0000_s111643" name="Document" r:id="rId5" imgW="5511800" imgH="2578100" progId="Word.Document.12">
                  <p:embed/>
                </p:oleObj>
              </mc:Choice>
              <mc:Fallback>
                <p:oleObj name="Document" r:id="rId5" imgW="5511800" imgH="2578100" progId="Word.Document.12">
                  <p:embed/>
                  <p:pic>
                    <p:nvPicPr>
                      <p:cNvPr id="0" name="Content Placeholder 8"/>
                      <p:cNvPicPr>
                        <a:picLocks noGrp="1"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34988" y="1905000"/>
                        <a:ext cx="8470900" cy="396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Bond Ratings, Cost of Debt and Debt Ratios</a:t>
            </a:r>
          </a:p>
        </p:txBody>
      </p:sp>
      <p:sp>
        <p:nvSpPr>
          <p:cNvPr id="11366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graphicFrame>
        <p:nvGraphicFramePr>
          <p:cNvPr id="113667" name="Content Placeholder 6"/>
          <p:cNvGraphicFramePr>
            <a:graphicFrameLocks noGrp="1" noChangeAspect="1"/>
          </p:cNvGraphicFramePr>
          <p:nvPr>
            <p:ph sz="quarter" idx="1"/>
          </p:nvPr>
        </p:nvGraphicFramePr>
        <p:xfrm>
          <a:off x="703263" y="2057400"/>
          <a:ext cx="7802562" cy="3505200"/>
        </p:xfrm>
        <a:graphic>
          <a:graphicData uri="http://schemas.openxmlformats.org/presentationml/2006/ole">
            <mc:AlternateContent xmlns:mc="http://schemas.openxmlformats.org/markup-compatibility/2006">
              <mc:Choice xmlns:v="urn:schemas-microsoft-com:vml" Requires="v">
                <p:oleObj spid="_x0000_s113691" name="Document" r:id="rId5" imgW="5625893" imgH="2527207" progId="Word.Document.12">
                  <p:embed/>
                </p:oleObj>
              </mc:Choice>
              <mc:Fallback>
                <p:oleObj name="Document" r:id="rId5" imgW="5625893" imgH="2527207" progId="Word.Document.12">
                  <p:embed/>
                  <p:pic>
                    <p:nvPicPr>
                      <p:cNvPr id="0" name="Content Placeholder 6"/>
                      <p:cNvPicPr>
                        <a:picLocks noGrp="1"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03263" y="2057400"/>
                        <a:ext cx="7802562" cy="350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Stated versus Effective Tax Rates</a:t>
            </a:r>
          </a:p>
        </p:txBody>
      </p:sp>
      <p:sp>
        <p:nvSpPr>
          <p:cNvPr id="115714" name="Rectangle 3"/>
          <p:cNvSpPr>
            <a:spLocks noGrp="1" noChangeArrowheads="1"/>
          </p:cNvSpPr>
          <p:nvPr>
            <p:ph sz="quarter" idx="1"/>
          </p:nvPr>
        </p:nvSpPr>
        <p:spPr>
          <a:xfrm>
            <a:off x="612775" y="1600200"/>
            <a:ext cx="8153400" cy="4495800"/>
          </a:xfrm>
        </p:spPr>
        <p:txBody>
          <a:bodyPr/>
          <a:lstStyle/>
          <a:p>
            <a:pPr eaLnBrk="1" hangingPunct="1">
              <a:lnSpc>
                <a:spcPct val="80000"/>
              </a:lnSpc>
            </a:pPr>
            <a:r>
              <a:rPr lang="en-US" altLang="en-US" sz="2200">
                <a:ea typeface="ＭＳ Ｐゴシック" charset="-128"/>
              </a:rPr>
              <a:t>You need taxable income for interest to provide a tax savings. Note that the EBIT at Disney is $10,032 million. As long as interest expenses are less than $10,032 million, interest expenses remain fully tax-deductible and earn the 36.1% tax benefit.  At an 60% debt ratio, the interest expenses are $9,511 million and the tax benefit is therefore 36.1% of this amount. </a:t>
            </a:r>
          </a:p>
          <a:p>
            <a:pPr eaLnBrk="1" hangingPunct="1">
              <a:lnSpc>
                <a:spcPct val="80000"/>
              </a:lnSpc>
            </a:pPr>
            <a:r>
              <a:rPr lang="en-US" altLang="en-US" sz="2200">
                <a:ea typeface="ＭＳ Ｐゴシック" charset="-128"/>
              </a:rPr>
              <a:t>At a 70% debt ratio, however, the interest expenses balloon to $11,096 million, which is greater than the EBIT of $10,032 million. We consider the tax benefit on the interest expenses up to this amount:</a:t>
            </a:r>
          </a:p>
          <a:p>
            <a:pPr lvl="1" eaLnBrk="1" hangingPunct="1">
              <a:lnSpc>
                <a:spcPct val="80000"/>
              </a:lnSpc>
            </a:pPr>
            <a:r>
              <a:rPr lang="en-US" altLang="en-US" sz="1900">
                <a:ea typeface="ＭＳ Ｐゴシック" charset="-128"/>
              </a:rPr>
              <a:t>Maximum Tax Benefit = EBIT * Marginal Tax Rate = $10,032 million * 0.361 = $ 3,622 million</a:t>
            </a:r>
          </a:p>
          <a:p>
            <a:pPr lvl="1" eaLnBrk="1" hangingPunct="1">
              <a:lnSpc>
                <a:spcPct val="80000"/>
              </a:lnSpc>
            </a:pPr>
            <a:r>
              <a:rPr lang="en-US" altLang="en-US" sz="1900">
                <a:ea typeface="ＭＳ Ｐゴシック" charset="-128"/>
              </a:rPr>
              <a:t>Adjusted Marginal Tax Rate = Maximum Tax Benefit/Interest Expenses = $3,622/$11,096 = 32.64% </a:t>
            </a:r>
          </a:p>
        </p:txBody>
      </p:sp>
      <p:sp>
        <p:nvSpPr>
          <p:cNvPr id="11571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Tree>
  </p:cSld>
  <p:clrMapOvr>
    <a:masterClrMapping/>
  </p:clrMapOvr>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1"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Disney</a:t>
            </a:r>
            <a:r>
              <a:rPr lang="ja-JP" altLang="en-US">
                <a:ea typeface="ＭＳ Ｐゴシック" charset="-128"/>
              </a:rPr>
              <a:t>’</a:t>
            </a:r>
            <a:r>
              <a:rPr lang="en-US" altLang="ja-JP">
                <a:ea typeface="ＭＳ Ｐゴシック" charset="-128"/>
              </a:rPr>
              <a:t>s cost of capital schedule…</a:t>
            </a:r>
            <a:endParaRPr lang="en-US" altLang="en-US">
              <a:ea typeface="ＭＳ Ｐゴシック" charset="-128"/>
            </a:endParaRPr>
          </a:p>
        </p:txBody>
      </p:sp>
      <p:sp>
        <p:nvSpPr>
          <p:cNvPr id="11776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graphicFrame>
        <p:nvGraphicFramePr>
          <p:cNvPr id="117763" name="Content Placeholder 10"/>
          <p:cNvGraphicFramePr>
            <a:graphicFrameLocks noGrp="1" noChangeAspect="1"/>
          </p:cNvGraphicFramePr>
          <p:nvPr>
            <p:ph sz="quarter" idx="1"/>
          </p:nvPr>
        </p:nvGraphicFramePr>
        <p:xfrm>
          <a:off x="447675" y="2057400"/>
          <a:ext cx="8483600" cy="3581400"/>
        </p:xfrm>
        <a:graphic>
          <a:graphicData uri="http://schemas.openxmlformats.org/presentationml/2006/ole">
            <mc:AlternateContent xmlns:mc="http://schemas.openxmlformats.org/markup-compatibility/2006">
              <mc:Choice xmlns:v="urn:schemas-microsoft-com:vml" Requires="v">
                <p:oleObj spid="_x0000_s117787" name="Document" r:id="rId5" imgW="5625893" imgH="2374813" progId="Word.Document.12">
                  <p:embed/>
                </p:oleObj>
              </mc:Choice>
              <mc:Fallback>
                <p:oleObj name="Document" r:id="rId5" imgW="5625893" imgH="2374813" progId="Word.Document.12">
                  <p:embed/>
                  <p:pic>
                    <p:nvPicPr>
                      <p:cNvPr id="0" name="Content Placeholder 10"/>
                      <p:cNvPicPr>
                        <a:picLocks noGrp="1"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47675" y="2057400"/>
                        <a:ext cx="8483600" cy="3581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0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Disney: Cost of Capital Chart</a:t>
            </a:r>
          </a:p>
        </p:txBody>
      </p:sp>
      <p:sp>
        <p:nvSpPr>
          <p:cNvPr id="11981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pic>
        <p:nvPicPr>
          <p:cNvPr id="119811" name="Content Placeholder 2"/>
          <p:cNvPicPr>
            <a:picLocks noGrp="1" noChangeAspect="1"/>
          </p:cNvPicPr>
          <p:nvPr>
            <p:ph sz="quarter" idx="1"/>
          </p:nvPr>
        </p:nvPicPr>
        <p:blipFill>
          <a:blip r:embed="rId3">
            <a:extLst>
              <a:ext uri="{28A0092B-C50C-407E-A947-70E740481C1C}">
                <a14:useLocalDpi xmlns:a14="http://schemas.microsoft.com/office/drawing/2010/main" val="0"/>
              </a:ext>
            </a:extLst>
          </a:blip>
          <a:srcRect l="-11922" r="-11922"/>
          <a:stretch>
            <a:fillRect/>
          </a:stretch>
        </p:blipFill>
        <p:spPr>
          <a:xfrm>
            <a:off x="612775" y="1600200"/>
            <a:ext cx="8153400" cy="4495800"/>
          </a:xfrm>
        </p:spPr>
      </p:pic>
    </p:spTree>
  </p:cSld>
  <p:clrMapOvr>
    <a:masterClrMapping/>
  </p:clrMapOvr>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Disney: Cost of Capital Chart: 1997</a:t>
            </a:r>
          </a:p>
        </p:txBody>
      </p:sp>
      <p:sp>
        <p:nvSpPr>
          <p:cNvPr id="12185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121859"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95A6523C-C4AA-CC4A-B9CB-D38CC4A06E1D}" type="slidenum">
              <a:rPr lang="en-US" altLang="en-US" sz="1200">
                <a:solidFill>
                  <a:srgbClr val="FFFFFF"/>
                </a:solidFill>
                <a:latin typeface="Times" charset="0"/>
              </a:rPr>
              <a:pPr>
                <a:lnSpc>
                  <a:spcPct val="80000"/>
                </a:lnSpc>
                <a:spcBef>
                  <a:spcPct val="0"/>
                </a:spcBef>
                <a:buClrTx/>
                <a:buSzTx/>
                <a:buFontTx/>
                <a:buNone/>
              </a:pPr>
              <a:t>53</a:t>
            </a:fld>
            <a:endParaRPr lang="en-US" altLang="en-US" sz="1200">
              <a:solidFill>
                <a:srgbClr val="FFFFFF"/>
              </a:solidFill>
              <a:latin typeface="Times" charset="0"/>
            </a:endParaRPr>
          </a:p>
        </p:txBody>
      </p:sp>
      <p:graphicFrame>
        <p:nvGraphicFramePr>
          <p:cNvPr id="121860" name="Object 2"/>
          <p:cNvGraphicFramePr>
            <a:graphicFrameLocks noGrp="1"/>
          </p:cNvGraphicFramePr>
          <p:nvPr>
            <p:ph sz="quarter" idx="1"/>
          </p:nvPr>
        </p:nvGraphicFramePr>
        <p:xfrm>
          <a:off x="561975" y="1657350"/>
          <a:ext cx="8255000" cy="4381500"/>
        </p:xfrm>
        <a:graphic>
          <a:graphicData uri="http://schemas.openxmlformats.org/presentationml/2006/ole">
            <mc:AlternateContent xmlns:mc="http://schemas.openxmlformats.org/markup-compatibility/2006">
              <mc:Choice xmlns:v="urn:schemas-microsoft-com:vml" Requires="v">
                <p:oleObj spid="_x0000_s121885" name="Chart" r:id="rId5" imgW="8255000" imgH="4381500" progId="Excel.Chart.8">
                  <p:embed/>
                </p:oleObj>
              </mc:Choice>
              <mc:Fallback>
                <p:oleObj name="Chart" r:id="rId5" imgW="8255000" imgH="4381500" progId="Excel.Chart.8">
                  <p:embed/>
                  <p:pic>
                    <p:nvPicPr>
                      <p:cNvPr id="0" name="Object 2"/>
                      <p:cNvPicPr>
                        <a:picLocks noGrp="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61975" y="1657350"/>
                        <a:ext cx="8255000" cy="438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21861" name="TextBox 8"/>
          <p:cNvSpPr txBox="1">
            <a:spLocks noChangeArrowheads="1"/>
          </p:cNvSpPr>
          <p:nvPr/>
        </p:nvSpPr>
        <p:spPr bwMode="auto">
          <a:xfrm>
            <a:off x="6858000" y="2590800"/>
            <a:ext cx="1981200" cy="230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2400">
                <a:latin typeface="Times" charset="0"/>
              </a:rPr>
              <a:t>Note the kink in the cost of capital graph at 60% debt. What is causing it?</a:t>
            </a:r>
          </a:p>
        </p:txBody>
      </p:sp>
    </p:spTree>
  </p:cSld>
  <p:clrMapOvr>
    <a:masterClrMapping/>
  </p:clrMapOvr>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cost of capital approach suggests that Disney should do the following…</a:t>
            </a:r>
          </a:p>
        </p:txBody>
      </p:sp>
      <p:sp>
        <p:nvSpPr>
          <p:cNvPr id="123906" name="Rectangle 3"/>
          <p:cNvSpPr>
            <a:spLocks noGrp="1" noChangeArrowheads="1"/>
          </p:cNvSpPr>
          <p:nvPr>
            <p:ph sz="quarter" idx="1"/>
          </p:nvPr>
        </p:nvSpPr>
        <p:spPr>
          <a:xfrm>
            <a:off x="612775" y="1600200"/>
            <a:ext cx="8153400" cy="4495800"/>
          </a:xfrm>
        </p:spPr>
        <p:txBody>
          <a:bodyPr/>
          <a:lstStyle/>
          <a:p>
            <a:pPr eaLnBrk="1" hangingPunct="1">
              <a:lnSpc>
                <a:spcPct val="90000"/>
              </a:lnSpc>
            </a:pPr>
            <a:r>
              <a:rPr lang="en-US" altLang="en-US" sz="2600">
                <a:ea typeface="ＭＳ Ｐゴシック" charset="-128"/>
              </a:rPr>
              <a:t>Disney currently has $15.96 billion in debt. The optimal dollar debt (at 40%) is roughly $55.1 billion. Disney has excess debt capacity of 39.14 billion.</a:t>
            </a:r>
          </a:p>
          <a:p>
            <a:pPr eaLnBrk="1" hangingPunct="1">
              <a:lnSpc>
                <a:spcPct val="90000"/>
              </a:lnSpc>
            </a:pPr>
            <a:r>
              <a:rPr lang="en-US" altLang="en-US" sz="2600">
                <a:ea typeface="ＭＳ Ｐゴシック" charset="-128"/>
              </a:rPr>
              <a:t>To move to its optimal and gain the increase in value, Disney should borrow $ 39.14 billion and buy back stock.</a:t>
            </a:r>
          </a:p>
          <a:p>
            <a:pPr eaLnBrk="1" hangingPunct="1">
              <a:lnSpc>
                <a:spcPct val="90000"/>
              </a:lnSpc>
            </a:pPr>
            <a:r>
              <a:rPr lang="en-US" altLang="en-US" sz="2600">
                <a:ea typeface="ＭＳ Ｐゴシック" charset="-128"/>
              </a:rPr>
              <a:t>Given the magnitude of this decision, you should expect to answer three questions:</a:t>
            </a:r>
          </a:p>
          <a:p>
            <a:pPr lvl="1" eaLnBrk="1" hangingPunct="1">
              <a:lnSpc>
                <a:spcPct val="90000"/>
              </a:lnSpc>
            </a:pPr>
            <a:r>
              <a:rPr lang="en-US" altLang="en-US" sz="2200">
                <a:ea typeface="ＭＳ Ｐゴシック" charset="-128"/>
              </a:rPr>
              <a:t>Why should we do it?</a:t>
            </a:r>
          </a:p>
          <a:p>
            <a:pPr lvl="1" eaLnBrk="1" hangingPunct="1">
              <a:lnSpc>
                <a:spcPct val="90000"/>
              </a:lnSpc>
            </a:pPr>
            <a:r>
              <a:rPr lang="en-US" altLang="en-US" sz="2200">
                <a:ea typeface="ＭＳ Ｐゴシック" charset="-128"/>
              </a:rPr>
              <a:t>What if something goes wrong?</a:t>
            </a:r>
          </a:p>
          <a:p>
            <a:pPr lvl="1" eaLnBrk="1" hangingPunct="1">
              <a:lnSpc>
                <a:spcPct val="90000"/>
              </a:lnSpc>
            </a:pPr>
            <a:r>
              <a:rPr lang="en-US" altLang="en-US" sz="2200">
                <a:ea typeface="ＭＳ Ｐゴシック" charset="-128"/>
              </a:rPr>
              <a:t>What if we don</a:t>
            </a:r>
            <a:r>
              <a:rPr lang="ja-JP" altLang="en-US" sz="2200">
                <a:ea typeface="ＭＳ Ｐゴシック" charset="-128"/>
              </a:rPr>
              <a:t>’</a:t>
            </a:r>
            <a:r>
              <a:rPr lang="en-US" altLang="ja-JP" sz="2200">
                <a:ea typeface="ＭＳ Ｐゴシック" charset="-128"/>
              </a:rPr>
              <a:t>t want (or cannot ) buy back stock and want to make investments with the additional debt capacity?</a:t>
            </a:r>
            <a:endParaRPr lang="en-US" altLang="en-US" sz="2200">
              <a:ea typeface="ＭＳ Ｐゴシック" charset="-128"/>
            </a:endParaRPr>
          </a:p>
        </p:txBody>
      </p:sp>
      <p:sp>
        <p:nvSpPr>
          <p:cNvPr id="12390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Why should we do it? </a:t>
            </a:r>
            <a:br>
              <a:rPr lang="en-US" altLang="en-US">
                <a:ea typeface="ＭＳ Ｐゴシック" charset="-128"/>
              </a:rPr>
            </a:br>
            <a:r>
              <a:rPr lang="en-US" altLang="en-US">
                <a:ea typeface="ＭＳ Ｐゴシック" charset="-128"/>
              </a:rPr>
              <a:t>Effect on Firm Value – Full Valuation</a:t>
            </a:r>
          </a:p>
        </p:txBody>
      </p:sp>
      <p:sp>
        <p:nvSpPr>
          <p:cNvPr id="125954" name="Rectangle 3"/>
          <p:cNvSpPr>
            <a:spLocks noGrp="1" noChangeArrowheads="1"/>
          </p:cNvSpPr>
          <p:nvPr>
            <p:ph sz="quarter" idx="1"/>
          </p:nvPr>
        </p:nvSpPr>
        <p:spPr>
          <a:xfrm>
            <a:off x="612775" y="1600200"/>
            <a:ext cx="8153400" cy="4495800"/>
          </a:xfrm>
        </p:spPr>
        <p:txBody>
          <a:bodyPr/>
          <a:lstStyle/>
          <a:p>
            <a:pPr marL="0" indent="0" eaLnBrk="1" hangingPunct="1">
              <a:lnSpc>
                <a:spcPct val="80000"/>
              </a:lnSpc>
              <a:buFont typeface="Wingdings" charset="2"/>
              <a:buNone/>
            </a:pPr>
            <a:r>
              <a:rPr lang="en-US" altLang="en-US" sz="1800">
                <a:ea typeface="ＭＳ Ｐゴシック" charset="-128"/>
              </a:rPr>
              <a:t>Step 1: Estimate the cash flows to Disney as a firm</a:t>
            </a:r>
          </a:p>
          <a:p>
            <a:pPr marL="366713" lvl="1" indent="0" eaLnBrk="1" hangingPunct="1">
              <a:lnSpc>
                <a:spcPct val="80000"/>
              </a:lnSpc>
              <a:buFont typeface="Wingdings 2" charset="2"/>
              <a:buNone/>
            </a:pPr>
            <a:r>
              <a:rPr lang="en-US" altLang="en-US" sz="1500">
                <a:ea typeface="ＭＳ Ｐゴシック" charset="-128"/>
              </a:rPr>
              <a:t>EBIT (1 – Tax Rate) = 10,032 (1 – 0.361) = 		$6,410 </a:t>
            </a:r>
          </a:p>
          <a:p>
            <a:pPr marL="366713" lvl="1" indent="0" eaLnBrk="1" hangingPunct="1">
              <a:lnSpc>
                <a:spcPct val="80000"/>
              </a:lnSpc>
              <a:buFont typeface="Wingdings 2" charset="2"/>
              <a:buNone/>
            </a:pPr>
            <a:r>
              <a:rPr lang="en-US" altLang="en-US" sz="1500">
                <a:ea typeface="ＭＳ Ｐゴシック" charset="-128"/>
              </a:rPr>
              <a:t>+ Depreciation and amortization =		$2,485</a:t>
            </a:r>
          </a:p>
          <a:p>
            <a:pPr marL="366713" lvl="1" indent="0" eaLnBrk="1" hangingPunct="1">
              <a:lnSpc>
                <a:spcPct val="80000"/>
              </a:lnSpc>
              <a:buFont typeface="Wingdings 2" charset="2"/>
              <a:buNone/>
            </a:pPr>
            <a:r>
              <a:rPr lang="en-US" altLang="en-US" sz="1500">
                <a:ea typeface="ＭＳ Ｐゴシック" charset="-128"/>
              </a:rPr>
              <a:t>– Capital expenditures =			$5,239</a:t>
            </a:r>
          </a:p>
          <a:p>
            <a:pPr marL="366713" lvl="1" indent="0" eaLnBrk="1" hangingPunct="1">
              <a:lnSpc>
                <a:spcPct val="80000"/>
              </a:lnSpc>
              <a:buFont typeface="Wingdings 2" charset="2"/>
              <a:buNone/>
            </a:pPr>
            <a:r>
              <a:rPr lang="en-US" altLang="en-US" sz="1500">
                <a:ea typeface="ＭＳ Ｐゴシック" charset="-128"/>
              </a:rPr>
              <a:t>– Change in noncash working capital 		$0</a:t>
            </a:r>
          </a:p>
          <a:p>
            <a:pPr marL="366713" lvl="1" indent="0" eaLnBrk="1" hangingPunct="1">
              <a:lnSpc>
                <a:spcPct val="80000"/>
              </a:lnSpc>
              <a:buFont typeface="Wingdings 2" charset="2"/>
              <a:buNone/>
            </a:pPr>
            <a:r>
              <a:rPr lang="en-US" altLang="en-US" sz="1500">
                <a:ea typeface="ＭＳ Ｐゴシック" charset="-128"/>
              </a:rPr>
              <a:t>Free cash flow to the firm =			$3,657 </a:t>
            </a:r>
          </a:p>
          <a:p>
            <a:pPr marL="0" indent="0" eaLnBrk="1" hangingPunct="1">
              <a:lnSpc>
                <a:spcPct val="80000"/>
              </a:lnSpc>
            </a:pPr>
            <a:r>
              <a:rPr lang="en-US" altLang="en-US" sz="1800">
                <a:ea typeface="ＭＳ Ｐゴシック" charset="-128"/>
              </a:rPr>
              <a:t>Step 2: Back out the implied growth rate in the current market value</a:t>
            </a:r>
          </a:p>
          <a:p>
            <a:pPr marL="366713" lvl="1" indent="0" eaLnBrk="1" hangingPunct="1">
              <a:lnSpc>
                <a:spcPct val="80000"/>
              </a:lnSpc>
              <a:buFont typeface="Wingdings 2" charset="2"/>
              <a:buNone/>
            </a:pPr>
            <a:r>
              <a:rPr lang="en-US" altLang="en-US" sz="1500">
                <a:ea typeface="ＭＳ Ｐゴシック" charset="-128"/>
              </a:rPr>
              <a:t>Current enterprise value = $121,878 + 15,961 - 3,931 = 133,908</a:t>
            </a:r>
          </a:p>
          <a:p>
            <a:pPr marL="366713" lvl="1" indent="0" eaLnBrk="1" hangingPunct="1">
              <a:lnSpc>
                <a:spcPct val="80000"/>
              </a:lnSpc>
              <a:buFont typeface="Wingdings 2" charset="2"/>
              <a:buNone/>
            </a:pPr>
            <a:r>
              <a:rPr lang="en-US" altLang="en-US" sz="1500">
                <a:ea typeface="ＭＳ Ｐゴシック" charset="-128"/>
              </a:rPr>
              <a:t>Value of firm = $ 133,908 = </a:t>
            </a:r>
          </a:p>
          <a:p>
            <a:pPr marL="0" indent="0" eaLnBrk="1" hangingPunct="1">
              <a:lnSpc>
                <a:spcPct val="80000"/>
              </a:lnSpc>
              <a:buFont typeface="Wingdings" charset="2"/>
              <a:buNone/>
            </a:pPr>
            <a:r>
              <a:rPr lang="en-US" altLang="en-US" sz="1800">
                <a:ea typeface="ＭＳ Ｐゴシック" charset="-128"/>
              </a:rPr>
              <a:t>	</a:t>
            </a:r>
          </a:p>
          <a:p>
            <a:pPr marL="366713" lvl="1" indent="0" eaLnBrk="1" hangingPunct="1">
              <a:lnSpc>
                <a:spcPct val="80000"/>
              </a:lnSpc>
              <a:buFont typeface="Wingdings 2" charset="2"/>
              <a:buNone/>
            </a:pPr>
            <a:r>
              <a:rPr lang="en-US" altLang="en-US" sz="1500">
                <a:ea typeface="ＭＳ Ｐゴシック" charset="-128"/>
              </a:rPr>
              <a:t>Growth rate = (Firm Value * Cost of Capital – CF to Firm)/(Firm Value + CF to Firm)</a:t>
            </a:r>
          </a:p>
          <a:p>
            <a:pPr marL="366713" lvl="1" indent="0" eaLnBrk="1" hangingPunct="1">
              <a:lnSpc>
                <a:spcPct val="80000"/>
              </a:lnSpc>
              <a:buFont typeface="Wingdings 2" charset="2"/>
              <a:buNone/>
            </a:pPr>
            <a:r>
              <a:rPr lang="en-US" altLang="en-US" sz="1500">
                <a:ea typeface="ＭＳ Ｐゴシック" charset="-128"/>
              </a:rPr>
              <a:t>		= (133,908* 0.0781 – 3,657)/(133,908+ 3,657) = 0.0494 or 4.94% </a:t>
            </a:r>
          </a:p>
          <a:p>
            <a:pPr marL="0" indent="0" eaLnBrk="1" hangingPunct="1">
              <a:lnSpc>
                <a:spcPct val="80000"/>
              </a:lnSpc>
            </a:pPr>
            <a:r>
              <a:rPr lang="en-US" altLang="en-US" sz="1800">
                <a:ea typeface="ＭＳ Ｐゴシック" charset="-128"/>
              </a:rPr>
              <a:t>Step 3: Revalue the firm with the new cost of capital</a:t>
            </a:r>
          </a:p>
          <a:p>
            <a:pPr marL="366713" lvl="1" indent="0" eaLnBrk="1" hangingPunct="1">
              <a:lnSpc>
                <a:spcPct val="80000"/>
              </a:lnSpc>
            </a:pPr>
            <a:r>
              <a:rPr lang="en-US" altLang="en-US" sz="1500">
                <a:ea typeface="ＭＳ Ｐゴシック" charset="-128"/>
              </a:rPr>
              <a:t>Firm value =</a:t>
            </a:r>
          </a:p>
          <a:p>
            <a:pPr marL="366713" lvl="1" indent="0" eaLnBrk="1" hangingPunct="1">
              <a:lnSpc>
                <a:spcPct val="80000"/>
              </a:lnSpc>
            </a:pPr>
            <a:endParaRPr lang="en-US" altLang="en-US" sz="1500">
              <a:ea typeface="ＭＳ Ｐゴシック" charset="-128"/>
            </a:endParaRPr>
          </a:p>
          <a:p>
            <a:pPr marL="366713" lvl="1" indent="0" eaLnBrk="1" hangingPunct="1">
              <a:lnSpc>
                <a:spcPct val="80000"/>
              </a:lnSpc>
            </a:pPr>
            <a:r>
              <a:rPr lang="en-US" altLang="en-US" sz="1500">
                <a:ea typeface="ＭＳ Ｐゴシック" charset="-128"/>
              </a:rPr>
              <a:t>Increase in firm value =  $172,935 - $133,908  = $39,027 million</a:t>
            </a:r>
          </a:p>
        </p:txBody>
      </p:sp>
      <p:graphicFrame>
        <p:nvGraphicFramePr>
          <p:cNvPr id="125955" name="Object 2"/>
          <p:cNvGraphicFramePr>
            <a:graphicFrameLocks noChangeAspect="1"/>
          </p:cNvGraphicFramePr>
          <p:nvPr/>
        </p:nvGraphicFramePr>
        <p:xfrm>
          <a:off x="3275013" y="3794125"/>
          <a:ext cx="2744787" cy="565150"/>
        </p:xfrm>
        <a:graphic>
          <a:graphicData uri="http://schemas.openxmlformats.org/presentationml/2006/ole">
            <mc:AlternateContent xmlns:mc="http://schemas.openxmlformats.org/markup-compatibility/2006">
              <mc:Choice xmlns:v="urn:schemas-microsoft-com:vml" Requires="v">
                <p:oleObj spid="_x0000_s125997" name="Equation" r:id="rId4" imgW="2095500" imgH="431800" progId="Equation.3">
                  <p:embed/>
                </p:oleObj>
              </mc:Choice>
              <mc:Fallback>
                <p:oleObj name="Equation" r:id="rId4" imgW="2095500" imgH="431800" progId="Equation.3">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275013" y="3794125"/>
                        <a:ext cx="2744787" cy="56515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25956" name="Object 3"/>
          <p:cNvGraphicFramePr>
            <a:graphicFrameLocks noChangeAspect="1"/>
          </p:cNvGraphicFramePr>
          <p:nvPr/>
        </p:nvGraphicFramePr>
        <p:xfrm>
          <a:off x="2438400" y="5105400"/>
          <a:ext cx="4114800" cy="498475"/>
        </p:xfrm>
        <a:graphic>
          <a:graphicData uri="http://schemas.openxmlformats.org/presentationml/2006/ole">
            <mc:AlternateContent xmlns:mc="http://schemas.openxmlformats.org/markup-compatibility/2006">
              <mc:Choice xmlns:v="urn:schemas-microsoft-com:vml" Requires="v">
                <p:oleObj spid="_x0000_s125998" name="Equation" r:id="rId6" imgW="3568700" imgH="431800" progId="Equation.3">
                  <p:embed/>
                </p:oleObj>
              </mc:Choice>
              <mc:Fallback>
                <p:oleObj name="Equation" r:id="rId6" imgW="3568700" imgH="431800" progId="Equation.3">
                  <p:embed/>
                  <p:pic>
                    <p:nvPicPr>
                      <p:cNvPr id="0" name="Object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438400" y="5105400"/>
                        <a:ext cx="4114800" cy="49847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2595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Tree>
  </p:cSld>
  <p:clrMapOvr>
    <a:masterClrMapping/>
  </p:clrMapOvr>
  <p:transition/>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1"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Effect on Value: Incremental approach</a:t>
            </a:r>
          </a:p>
        </p:txBody>
      </p:sp>
      <p:sp>
        <p:nvSpPr>
          <p:cNvPr id="128002" name="Content Placeholder 2"/>
          <p:cNvSpPr>
            <a:spLocks noGrp="1"/>
          </p:cNvSpPr>
          <p:nvPr>
            <p:ph sz="quarter" idx="1"/>
          </p:nvPr>
        </p:nvSpPr>
        <p:spPr>
          <a:xfrm>
            <a:off x="612775" y="1600200"/>
            <a:ext cx="8153400" cy="4495800"/>
          </a:xfrm>
        </p:spPr>
        <p:txBody>
          <a:bodyPr/>
          <a:lstStyle/>
          <a:p>
            <a:pPr eaLnBrk="1" hangingPunct="1"/>
            <a:r>
              <a:rPr lang="en-US" altLang="en-US" sz="2000">
                <a:ea typeface="ＭＳ Ｐゴシック" charset="-128"/>
              </a:rPr>
              <a:t>In this approach, we start with the current market value and isolate the effect of changing the capital structure on the cash flow and the resulting value.</a:t>
            </a:r>
          </a:p>
          <a:p>
            <a:pPr marL="366713" lvl="1" indent="0" eaLnBrk="1" hangingPunct="1">
              <a:buFont typeface="Wingdings 2" charset="2"/>
              <a:buNone/>
            </a:pPr>
            <a:r>
              <a:rPr lang="en-US" altLang="en-US" sz="1600">
                <a:ea typeface="ＭＳ Ｐゴシック" charset="-128"/>
              </a:rPr>
              <a:t>Enterprise Value before the change = $133,908 million</a:t>
            </a:r>
          </a:p>
          <a:p>
            <a:pPr marL="366713" lvl="1" indent="0">
              <a:buFont typeface="Wingdings 2" charset="2"/>
              <a:buNone/>
            </a:pPr>
            <a:r>
              <a:rPr lang="en-US" altLang="en-US" sz="1600">
                <a:ea typeface="ＭＳ Ｐゴシック" charset="-128"/>
              </a:rPr>
              <a:t>Cost of financing Disney at existing debt ratio = $ 133,908 * 0.0781 = $10,458 million</a:t>
            </a:r>
          </a:p>
          <a:p>
            <a:pPr marL="366713" lvl="1" indent="0">
              <a:buFont typeface="Wingdings 2" charset="2"/>
              <a:buNone/>
            </a:pPr>
            <a:r>
              <a:rPr lang="en-US" altLang="en-US" sz="1600">
                <a:ea typeface="ＭＳ Ｐゴシック" charset="-128"/>
              </a:rPr>
              <a:t>Cost of financing Disney at optimal debt ratio = $ 133,908 * 0.0716 = $ 9,592 million</a:t>
            </a:r>
          </a:p>
          <a:p>
            <a:pPr marL="366713" lvl="1" indent="0">
              <a:buFont typeface="Wingdings 2" charset="2"/>
              <a:buNone/>
            </a:pPr>
            <a:r>
              <a:rPr lang="en-US" altLang="en-US" sz="1600">
                <a:ea typeface="ＭＳ Ｐゴシック" charset="-128"/>
              </a:rPr>
              <a:t>Annual savings in cost of financing = $10,458 million – $9,592 million = $866 million  </a:t>
            </a:r>
          </a:p>
          <a:p>
            <a:pPr marL="366713" lvl="1" indent="0">
              <a:buFont typeface="Wingdings 2" charset="2"/>
              <a:buNone/>
            </a:pPr>
            <a:endParaRPr lang="en-US" altLang="en-US">
              <a:ea typeface="ＭＳ Ｐゴシック" charset="-128"/>
            </a:endParaRPr>
          </a:p>
          <a:p>
            <a:pPr>
              <a:buFont typeface="Wingdings" charset="2"/>
              <a:buNone/>
            </a:pPr>
            <a:r>
              <a:rPr lang="en-US" altLang="en-US" sz="1600">
                <a:ea typeface="ＭＳ Ｐゴシック" charset="-128"/>
              </a:rPr>
              <a:t>	</a:t>
            </a:r>
          </a:p>
          <a:p>
            <a:pPr marL="366713" lvl="1" indent="0">
              <a:buFont typeface="Wingdings 2" charset="2"/>
              <a:buNone/>
            </a:pPr>
            <a:r>
              <a:rPr lang="en-US" altLang="en-US" sz="1600">
                <a:ea typeface="ＭＳ Ｐゴシック" charset="-128"/>
              </a:rPr>
              <a:t>Enterprise value after recapitalization</a:t>
            </a:r>
          </a:p>
          <a:p>
            <a:pPr marL="366713" lvl="1" indent="0">
              <a:buFont typeface="Wingdings 2" charset="2"/>
              <a:buNone/>
            </a:pPr>
            <a:r>
              <a:rPr lang="en-US" altLang="en-US" sz="1600">
                <a:ea typeface="ＭＳ Ｐゴシック" charset="-128"/>
              </a:rPr>
              <a:t> = Existing enterprise value + PV of Savings = $133,908 + $19,623 = $153,531 million </a:t>
            </a:r>
          </a:p>
          <a:p>
            <a:pPr marL="366713" lvl="1" indent="0">
              <a:buFont typeface="Wingdings 2" charset="2"/>
              <a:buNone/>
            </a:pPr>
            <a:endParaRPr lang="en-US" altLang="en-US">
              <a:ea typeface="ＭＳ Ｐゴシック" charset="-128"/>
            </a:endParaRPr>
          </a:p>
          <a:p>
            <a:pPr marL="366713" lvl="1" indent="0" eaLnBrk="1" hangingPunct="1">
              <a:buFont typeface="Wingdings 2" charset="2"/>
              <a:buNone/>
            </a:pPr>
            <a:endParaRPr lang="en-US" altLang="en-US">
              <a:ea typeface="ＭＳ Ｐゴシック" charset="-128"/>
            </a:endParaRPr>
          </a:p>
          <a:p>
            <a:pPr marL="366713" lvl="1" indent="0" eaLnBrk="1" hangingPunct="1">
              <a:buFont typeface="Wingdings 2" charset="2"/>
              <a:buNone/>
            </a:pPr>
            <a:endParaRPr lang="en-US" altLang="en-US">
              <a:ea typeface="ＭＳ Ｐゴシック" charset="-128"/>
            </a:endParaRPr>
          </a:p>
          <a:p>
            <a:pPr marL="366713" lvl="1" indent="0" eaLnBrk="1" hangingPunct="1"/>
            <a:endParaRPr lang="en-US" altLang="en-US">
              <a:ea typeface="ＭＳ Ｐゴシック" charset="-128"/>
            </a:endParaRPr>
          </a:p>
        </p:txBody>
      </p:sp>
      <p:sp>
        <p:nvSpPr>
          <p:cNvPr id="12800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graphicFrame>
        <p:nvGraphicFramePr>
          <p:cNvPr id="128004" name="Object 1"/>
          <p:cNvGraphicFramePr>
            <a:graphicFrameLocks noChangeAspect="1"/>
          </p:cNvGraphicFramePr>
          <p:nvPr/>
        </p:nvGraphicFramePr>
        <p:xfrm>
          <a:off x="1371600" y="3810000"/>
          <a:ext cx="6580188" cy="550863"/>
        </p:xfrm>
        <a:graphic>
          <a:graphicData uri="http://schemas.openxmlformats.org/presentationml/2006/ole">
            <mc:AlternateContent xmlns:mc="http://schemas.openxmlformats.org/markup-compatibility/2006">
              <mc:Choice xmlns:v="urn:schemas-microsoft-com:vml" Requires="v">
                <p:oleObj spid="_x0000_s128028" name="Equation" r:id="rId4" imgW="5156200" imgH="431800" progId="Equation.3">
                  <p:embed/>
                </p:oleObj>
              </mc:Choice>
              <mc:Fallback>
                <p:oleObj name="Equation" r:id="rId4" imgW="5156200" imgH="431800" progId="Equation.3">
                  <p:embed/>
                  <p:pic>
                    <p:nvPicPr>
                      <p:cNvPr id="0" name="Object 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71600" y="3810000"/>
                        <a:ext cx="6580188" cy="550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49" name="Title 1"/>
          <p:cNvSpPr>
            <a:spLocks noGrp="1"/>
          </p:cNvSpPr>
          <p:nvPr>
            <p:ph type="title"/>
          </p:nvPr>
        </p:nvSpPr>
        <p:spPr>
          <a:xfrm>
            <a:off x="612775" y="228600"/>
            <a:ext cx="8153400" cy="990600"/>
          </a:xfrm>
        </p:spPr>
        <p:txBody>
          <a:bodyPr/>
          <a:lstStyle/>
          <a:p>
            <a:r>
              <a:rPr lang="en-US" altLang="en-US">
                <a:ea typeface="ＭＳ Ｐゴシック" charset="-128"/>
              </a:rPr>
              <a:t>From firm value to value per share: The Rational Investor Solution</a:t>
            </a:r>
          </a:p>
        </p:txBody>
      </p:sp>
      <p:sp>
        <p:nvSpPr>
          <p:cNvPr id="130050" name="Content Placeholder 2"/>
          <p:cNvSpPr>
            <a:spLocks noGrp="1"/>
          </p:cNvSpPr>
          <p:nvPr>
            <p:ph sz="quarter" idx="1"/>
          </p:nvPr>
        </p:nvSpPr>
        <p:spPr>
          <a:xfrm>
            <a:off x="612775" y="1600200"/>
            <a:ext cx="8153400" cy="4495800"/>
          </a:xfrm>
        </p:spPr>
        <p:txBody>
          <a:bodyPr/>
          <a:lstStyle/>
          <a:p>
            <a:pPr>
              <a:lnSpc>
                <a:spcPct val="80000"/>
              </a:lnSpc>
            </a:pPr>
            <a:r>
              <a:rPr lang="en-US" altLang="en-US" sz="2600">
                <a:ea typeface="ＭＳ Ｐゴシック" charset="-128"/>
              </a:rPr>
              <a:t>Because the increase in value accrues entirely to stockholders, we can estimate the increase in value per share by dividing by the </a:t>
            </a:r>
            <a:r>
              <a:rPr lang="en-US" altLang="en-US" sz="2600" u="sng">
                <a:ea typeface="ＭＳ Ｐゴシック" charset="-128"/>
              </a:rPr>
              <a:t>total number of shares outstanding (1,800 million)</a:t>
            </a:r>
            <a:r>
              <a:rPr lang="en-US" altLang="en-US" sz="2600">
                <a:ea typeface="ＭＳ Ｐゴシック" charset="-128"/>
              </a:rPr>
              <a:t>.</a:t>
            </a:r>
          </a:p>
          <a:p>
            <a:pPr lvl="1">
              <a:lnSpc>
                <a:spcPct val="80000"/>
              </a:lnSpc>
            </a:pPr>
            <a:r>
              <a:rPr lang="en-US" altLang="en-US" sz="2200">
                <a:ea typeface="ＭＳ Ｐゴシック" charset="-128"/>
              </a:rPr>
              <a:t>Increase in Value per Share = $19,623/1800 = $ 10.90</a:t>
            </a:r>
          </a:p>
          <a:p>
            <a:pPr lvl="1">
              <a:lnSpc>
                <a:spcPct val="80000"/>
              </a:lnSpc>
            </a:pPr>
            <a:r>
              <a:rPr lang="en-US" altLang="en-US" sz="2200">
                <a:ea typeface="ＭＳ Ｐゴシック" charset="-128"/>
              </a:rPr>
              <a:t>New Stock Price = $67.71 + $10.90= $78.61 </a:t>
            </a:r>
          </a:p>
          <a:p>
            <a:pPr>
              <a:lnSpc>
                <a:spcPct val="80000"/>
              </a:lnSpc>
            </a:pPr>
            <a:r>
              <a:rPr lang="en-US" altLang="en-US" sz="2600">
                <a:ea typeface="ＭＳ Ｐゴシック" charset="-128"/>
              </a:rPr>
              <a:t>Implicit in this computation is the assumption that the increase in firm value will be spread evenly across both the stockholders who sell their stock back to the firm and those who do not and that is why we term this the “rational” solution, since it leaves investors indifferent between selling back their shares and holding on to them. </a:t>
            </a:r>
          </a:p>
        </p:txBody>
      </p:sp>
      <p:sp>
        <p:nvSpPr>
          <p:cNvPr id="130051"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7" name="Title 1"/>
          <p:cNvSpPr>
            <a:spLocks noGrp="1"/>
          </p:cNvSpPr>
          <p:nvPr>
            <p:ph type="title"/>
          </p:nvPr>
        </p:nvSpPr>
        <p:spPr>
          <a:xfrm>
            <a:off x="612775" y="228600"/>
            <a:ext cx="8153400" cy="990600"/>
          </a:xfrm>
        </p:spPr>
        <p:txBody>
          <a:bodyPr/>
          <a:lstStyle/>
          <a:p>
            <a:r>
              <a:rPr lang="en-US" altLang="en-US">
                <a:ea typeface="ＭＳ Ｐゴシック" charset="-128"/>
              </a:rPr>
              <a:t>The more general solution, given a buyback price</a:t>
            </a:r>
          </a:p>
        </p:txBody>
      </p:sp>
      <p:sp>
        <p:nvSpPr>
          <p:cNvPr id="132098" name="Content Placeholder 2"/>
          <p:cNvSpPr>
            <a:spLocks noGrp="1"/>
          </p:cNvSpPr>
          <p:nvPr>
            <p:ph sz="quarter" idx="1"/>
          </p:nvPr>
        </p:nvSpPr>
        <p:spPr>
          <a:xfrm>
            <a:off x="612775" y="1600200"/>
            <a:ext cx="8153400" cy="4495800"/>
          </a:xfrm>
        </p:spPr>
        <p:txBody>
          <a:bodyPr/>
          <a:lstStyle/>
          <a:p>
            <a:pPr>
              <a:lnSpc>
                <a:spcPct val="80000"/>
              </a:lnSpc>
            </a:pPr>
            <a:r>
              <a:rPr lang="en-US" altLang="en-US" sz="2400">
                <a:ea typeface="ＭＳ Ｐゴシック" charset="-128"/>
              </a:rPr>
              <a:t>Start with the buyback price and compute the number of shares outstanding after the buyback:</a:t>
            </a:r>
          </a:p>
          <a:p>
            <a:pPr lvl="1">
              <a:lnSpc>
                <a:spcPct val="80000"/>
              </a:lnSpc>
            </a:pPr>
            <a:r>
              <a:rPr lang="en-US" altLang="en-US" sz="2000">
                <a:ea typeface="ＭＳ Ｐゴシック" charset="-128"/>
              </a:rPr>
              <a:t>Increase in Debt = Debt at optimal – Current Debt</a:t>
            </a:r>
          </a:p>
          <a:p>
            <a:pPr lvl="1">
              <a:lnSpc>
                <a:spcPct val="80000"/>
              </a:lnSpc>
            </a:pPr>
            <a:r>
              <a:rPr lang="en-US" altLang="en-US" sz="2000">
                <a:ea typeface="ＭＳ Ｐゴシック" charset="-128"/>
              </a:rPr>
              <a:t># Shares after buyback = # Shares before –</a:t>
            </a:r>
          </a:p>
          <a:p>
            <a:pPr>
              <a:lnSpc>
                <a:spcPct val="80000"/>
              </a:lnSpc>
            </a:pPr>
            <a:endParaRPr lang="en-US" altLang="en-US" sz="2400">
              <a:ea typeface="ＭＳ Ｐゴシック" charset="-128"/>
            </a:endParaRPr>
          </a:p>
          <a:p>
            <a:pPr>
              <a:lnSpc>
                <a:spcPct val="80000"/>
              </a:lnSpc>
            </a:pPr>
            <a:r>
              <a:rPr lang="en-US" altLang="en-US" sz="2400">
                <a:ea typeface="ＭＳ Ｐゴシック" charset="-128"/>
              </a:rPr>
              <a:t>Then compute the equity value after the recapitalization, starting with the enterprise value at the optimal, adding back cash and subtracting out the debt at the optimal:</a:t>
            </a:r>
          </a:p>
          <a:p>
            <a:pPr lvl="1">
              <a:lnSpc>
                <a:spcPct val="80000"/>
              </a:lnSpc>
            </a:pPr>
            <a:r>
              <a:rPr lang="en-US" altLang="en-US" sz="2000">
                <a:ea typeface="ＭＳ Ｐゴシック" charset="-128"/>
              </a:rPr>
              <a:t>Equity value after buyback = Optimal Enterprise value + Cash – Debt </a:t>
            </a:r>
          </a:p>
          <a:p>
            <a:pPr>
              <a:lnSpc>
                <a:spcPct val="80000"/>
              </a:lnSpc>
            </a:pPr>
            <a:r>
              <a:rPr lang="en-US" altLang="en-US" sz="2400">
                <a:ea typeface="ＭＳ Ｐゴシック" charset="-128"/>
              </a:rPr>
              <a:t>Divide the equity value after the buyback by the post-buyback number of shares.</a:t>
            </a:r>
          </a:p>
          <a:p>
            <a:pPr lvl="1">
              <a:lnSpc>
                <a:spcPct val="80000"/>
              </a:lnSpc>
            </a:pPr>
            <a:r>
              <a:rPr lang="en-US" altLang="en-US" sz="2000">
                <a:ea typeface="ＭＳ Ｐゴシック" charset="-128"/>
              </a:rPr>
              <a:t>Value per share after buyback = Equity value after buyback/ Number of shares after buyback</a:t>
            </a:r>
          </a:p>
        </p:txBody>
      </p:sp>
      <p:sp>
        <p:nvSpPr>
          <p:cNvPr id="132099"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graphicFrame>
        <p:nvGraphicFramePr>
          <p:cNvPr id="132100" name="Object 4"/>
          <p:cNvGraphicFramePr>
            <a:graphicFrameLocks noChangeAspect="1"/>
          </p:cNvGraphicFramePr>
          <p:nvPr/>
        </p:nvGraphicFramePr>
        <p:xfrm>
          <a:off x="6172200" y="2590800"/>
          <a:ext cx="1600200" cy="590550"/>
        </p:xfrm>
        <a:graphic>
          <a:graphicData uri="http://schemas.openxmlformats.org/presentationml/2006/ole">
            <mc:AlternateContent xmlns:mc="http://schemas.openxmlformats.org/markup-compatibility/2006">
              <mc:Choice xmlns:v="urn:schemas-microsoft-com:vml" Requires="v">
                <p:oleObj spid="_x0000_s132124" name="Equation" r:id="rId4" imgW="1066800" imgH="393700" progId="Equation.3">
                  <p:embed/>
                </p:oleObj>
              </mc:Choice>
              <mc:Fallback>
                <p:oleObj name="Equation" r:id="rId4" imgW="1066800" imgH="393700" progId="Equation.3">
                  <p:embed/>
                  <p:pic>
                    <p:nvPicPr>
                      <p:cNvPr id="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72200" y="2590800"/>
                        <a:ext cx="1600200" cy="590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5" name="Title 1"/>
          <p:cNvSpPr>
            <a:spLocks noGrp="1"/>
          </p:cNvSpPr>
          <p:nvPr>
            <p:ph type="title"/>
          </p:nvPr>
        </p:nvSpPr>
        <p:spPr>
          <a:xfrm>
            <a:off x="612775" y="228600"/>
            <a:ext cx="8153400" cy="990600"/>
          </a:xfrm>
        </p:spPr>
        <p:txBody>
          <a:bodyPr/>
          <a:lstStyle/>
          <a:p>
            <a:r>
              <a:rPr lang="en-US" altLang="en-US">
                <a:ea typeface="ＭＳ Ｐゴシック" charset="-128"/>
              </a:rPr>
              <a:t>Let’s try a price: What if can buy shares back at the old price ($67.71)?</a:t>
            </a:r>
          </a:p>
        </p:txBody>
      </p:sp>
      <p:sp>
        <p:nvSpPr>
          <p:cNvPr id="134146" name="Content Placeholder 2"/>
          <p:cNvSpPr>
            <a:spLocks noGrp="1"/>
          </p:cNvSpPr>
          <p:nvPr>
            <p:ph sz="quarter" idx="1"/>
          </p:nvPr>
        </p:nvSpPr>
        <p:spPr>
          <a:xfrm>
            <a:off x="612775" y="1600200"/>
            <a:ext cx="8153400" cy="4495800"/>
          </a:xfrm>
        </p:spPr>
        <p:txBody>
          <a:bodyPr/>
          <a:lstStyle/>
          <a:p>
            <a:pPr>
              <a:lnSpc>
                <a:spcPct val="80000"/>
              </a:lnSpc>
            </a:pPr>
            <a:r>
              <a:rPr lang="en-US" altLang="en-US" sz="2600">
                <a:ea typeface="ＭＳ Ｐゴシック" charset="-128"/>
              </a:rPr>
              <a:t>Start with the buyback price and compute the number of shares outstanding after the buyback</a:t>
            </a:r>
          </a:p>
          <a:p>
            <a:pPr lvl="1">
              <a:lnSpc>
                <a:spcPct val="80000"/>
              </a:lnSpc>
            </a:pPr>
            <a:r>
              <a:rPr lang="en-US" altLang="en-US" sz="2200">
                <a:ea typeface="ＭＳ Ｐゴシック" charset="-128"/>
              </a:rPr>
              <a:t>Debt issued = $ 55,136 - $15,961 = $39,175 million</a:t>
            </a:r>
          </a:p>
          <a:p>
            <a:pPr lvl="1">
              <a:lnSpc>
                <a:spcPct val="80000"/>
              </a:lnSpc>
            </a:pPr>
            <a:r>
              <a:rPr lang="en-US" altLang="en-US" sz="2200">
                <a:ea typeface="ＭＳ Ｐゴシック" charset="-128"/>
              </a:rPr>
              <a:t># Shares after buyback = 1800 - $39,175/$67.71 = 1221.43 m</a:t>
            </a:r>
          </a:p>
          <a:p>
            <a:pPr>
              <a:lnSpc>
                <a:spcPct val="80000"/>
              </a:lnSpc>
            </a:pPr>
            <a:r>
              <a:rPr lang="en-US" altLang="en-US" sz="2600">
                <a:ea typeface="ＭＳ Ｐゴシック" charset="-128"/>
              </a:rPr>
              <a:t>Then compute the equity value after the recapitalization, starting with the enterprise value at the optimal, adding back cash and subtracting out the debt at the optimal:</a:t>
            </a:r>
          </a:p>
          <a:p>
            <a:pPr lvl="1">
              <a:lnSpc>
                <a:spcPct val="80000"/>
              </a:lnSpc>
            </a:pPr>
            <a:r>
              <a:rPr lang="en-US" altLang="en-US" sz="2200">
                <a:ea typeface="ＭＳ Ｐゴシック" charset="-128"/>
              </a:rPr>
              <a:t>Optimal Enterprise Value = $153,531</a:t>
            </a:r>
          </a:p>
          <a:p>
            <a:pPr lvl="1">
              <a:lnSpc>
                <a:spcPct val="80000"/>
              </a:lnSpc>
            </a:pPr>
            <a:r>
              <a:rPr lang="en-US" altLang="en-US" sz="2200">
                <a:ea typeface="ＭＳ Ｐゴシック" charset="-128"/>
              </a:rPr>
              <a:t>Equity value after buyback = $153,531 + $3,931– $55,136 = $102,326</a:t>
            </a:r>
          </a:p>
          <a:p>
            <a:pPr>
              <a:lnSpc>
                <a:spcPct val="80000"/>
              </a:lnSpc>
            </a:pPr>
            <a:r>
              <a:rPr lang="en-US" altLang="en-US" sz="2600">
                <a:ea typeface="ＭＳ Ｐゴシック" charset="-128"/>
              </a:rPr>
              <a:t>Divide the equity value after the buyback by the post-buyback number of shares.</a:t>
            </a:r>
          </a:p>
          <a:p>
            <a:pPr lvl="1">
              <a:lnSpc>
                <a:spcPct val="80000"/>
              </a:lnSpc>
            </a:pPr>
            <a:r>
              <a:rPr lang="en-US" altLang="en-US" sz="2200">
                <a:ea typeface="ＭＳ Ｐゴシック" charset="-128"/>
              </a:rPr>
              <a:t>Value per share after buyback = $102,326/1221.43 = $83.78</a:t>
            </a:r>
          </a:p>
          <a:p>
            <a:pPr>
              <a:lnSpc>
                <a:spcPct val="80000"/>
              </a:lnSpc>
            </a:pPr>
            <a:endParaRPr lang="en-US" altLang="en-US" sz="2600">
              <a:ea typeface="ＭＳ Ｐゴシック" charset="-128"/>
            </a:endParaRPr>
          </a:p>
        </p:txBody>
      </p:sp>
      <p:sp>
        <p:nvSpPr>
          <p:cNvPr id="134147"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3" name="Title 1"/>
          <p:cNvSpPr>
            <a:spLocks noGrp="1"/>
          </p:cNvSpPr>
          <p:nvPr>
            <p:ph type="title"/>
          </p:nvPr>
        </p:nvSpPr>
        <p:spPr>
          <a:xfrm>
            <a:off x="612775" y="228600"/>
            <a:ext cx="8153400" cy="990600"/>
          </a:xfrm>
        </p:spPr>
        <p:txBody>
          <a:bodyPr/>
          <a:lstStyle/>
          <a:p>
            <a:r>
              <a:rPr lang="en-US" altLang="en-US">
                <a:ea typeface="ＭＳ Ｐゴシック" charset="-128"/>
              </a:rPr>
              <a:t>Back to the rational price ($78.61): Here is the proof</a:t>
            </a:r>
          </a:p>
        </p:txBody>
      </p:sp>
      <p:sp>
        <p:nvSpPr>
          <p:cNvPr id="136194" name="Content Placeholder 2"/>
          <p:cNvSpPr>
            <a:spLocks noGrp="1"/>
          </p:cNvSpPr>
          <p:nvPr>
            <p:ph sz="quarter" idx="1"/>
          </p:nvPr>
        </p:nvSpPr>
        <p:spPr>
          <a:xfrm>
            <a:off x="612775" y="1600200"/>
            <a:ext cx="8153400" cy="4495800"/>
          </a:xfrm>
        </p:spPr>
        <p:txBody>
          <a:bodyPr/>
          <a:lstStyle/>
          <a:p>
            <a:pPr>
              <a:lnSpc>
                <a:spcPct val="80000"/>
              </a:lnSpc>
            </a:pPr>
            <a:r>
              <a:rPr lang="en-US" altLang="en-US" sz="2600">
                <a:ea typeface="ＭＳ Ｐゴシック" charset="-128"/>
              </a:rPr>
              <a:t>Start with the buyback price and compute the number of shares outstanding after the buyback</a:t>
            </a:r>
          </a:p>
          <a:p>
            <a:pPr lvl="1">
              <a:lnSpc>
                <a:spcPct val="80000"/>
              </a:lnSpc>
            </a:pPr>
            <a:r>
              <a:rPr lang="en-US" altLang="en-US" sz="2200">
                <a:ea typeface="ＭＳ Ｐゴシック" charset="-128"/>
              </a:rPr>
              <a:t># Shares after buyback = 1800 - $39,175/$78.61 = 1301.65 m</a:t>
            </a:r>
          </a:p>
          <a:p>
            <a:pPr>
              <a:lnSpc>
                <a:spcPct val="80000"/>
              </a:lnSpc>
            </a:pPr>
            <a:r>
              <a:rPr lang="en-US" altLang="en-US" sz="2600">
                <a:ea typeface="ＭＳ Ｐゴシック" charset="-128"/>
              </a:rPr>
              <a:t>Then compute the equity value after the recapitalization, starting with the enterprise value at the optimal, adding back cash and subtracting out the debt at the optimal:</a:t>
            </a:r>
          </a:p>
          <a:p>
            <a:pPr lvl="1">
              <a:lnSpc>
                <a:spcPct val="80000"/>
              </a:lnSpc>
            </a:pPr>
            <a:r>
              <a:rPr lang="en-US" altLang="en-US" sz="2200">
                <a:ea typeface="ＭＳ Ｐゴシック" charset="-128"/>
              </a:rPr>
              <a:t>Optimal Enterprise Value = $153,531</a:t>
            </a:r>
          </a:p>
          <a:p>
            <a:pPr lvl="1">
              <a:lnSpc>
                <a:spcPct val="80000"/>
              </a:lnSpc>
            </a:pPr>
            <a:r>
              <a:rPr lang="en-US" altLang="en-US" sz="2200">
                <a:ea typeface="ＭＳ Ｐゴシック" charset="-128"/>
              </a:rPr>
              <a:t>Equity value after buyback = $153,531 + $3,931– $55,136 = $102,326</a:t>
            </a:r>
          </a:p>
          <a:p>
            <a:pPr>
              <a:lnSpc>
                <a:spcPct val="80000"/>
              </a:lnSpc>
            </a:pPr>
            <a:r>
              <a:rPr lang="en-US" altLang="en-US" sz="2600">
                <a:ea typeface="ＭＳ Ｐゴシック" charset="-128"/>
              </a:rPr>
              <a:t>Divide the equity value after the buyback by the post-buyback number of shares.</a:t>
            </a:r>
          </a:p>
          <a:p>
            <a:pPr lvl="1">
              <a:lnSpc>
                <a:spcPct val="80000"/>
              </a:lnSpc>
            </a:pPr>
            <a:r>
              <a:rPr lang="en-US" altLang="en-US" sz="2200">
                <a:ea typeface="ＭＳ Ｐゴシック" charset="-128"/>
              </a:rPr>
              <a:t>Value per share after buyback = $102,326/1301.65 = $78.61</a:t>
            </a:r>
          </a:p>
          <a:p>
            <a:pPr>
              <a:lnSpc>
                <a:spcPct val="80000"/>
              </a:lnSpc>
            </a:pPr>
            <a:endParaRPr lang="en-US" altLang="en-US" sz="2600">
              <a:ea typeface="ＭＳ Ｐゴシック" charset="-128"/>
            </a:endParaRPr>
          </a:p>
        </p:txBody>
      </p:sp>
      <p:sp>
        <p:nvSpPr>
          <p:cNvPr id="136195"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09"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2. What if something goes wrong?</a:t>
            </a:r>
            <a:br>
              <a:rPr lang="en-US" smtClean="0">
                <a:ea typeface="+mj-ea"/>
                <a:cs typeface="+mj-cs"/>
              </a:rPr>
            </a:br>
            <a:r>
              <a:rPr lang="en-US" smtClean="0">
                <a:ea typeface="+mj-ea"/>
                <a:cs typeface="+mj-cs"/>
              </a:rPr>
              <a:t>The Downside Risk</a:t>
            </a:r>
            <a:endParaRPr lang="en-US">
              <a:ea typeface="+mj-ea"/>
              <a:cs typeface="+mj-cs"/>
            </a:endParaRPr>
          </a:p>
        </p:txBody>
      </p:sp>
      <p:sp>
        <p:nvSpPr>
          <p:cNvPr id="13824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138243"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ACA35F02-79C4-A34B-935D-36AB71FE6FD1}" type="slidenum">
              <a:rPr lang="en-US" altLang="en-US" sz="1200">
                <a:solidFill>
                  <a:srgbClr val="FFFFFF"/>
                </a:solidFill>
                <a:latin typeface="Times" charset="0"/>
              </a:rPr>
              <a:pPr>
                <a:lnSpc>
                  <a:spcPct val="80000"/>
                </a:lnSpc>
                <a:spcBef>
                  <a:spcPct val="0"/>
                </a:spcBef>
                <a:buClrTx/>
                <a:buSzTx/>
                <a:buFontTx/>
                <a:buNone/>
              </a:pPr>
              <a:t>61</a:t>
            </a:fld>
            <a:endParaRPr lang="en-US" altLang="en-US" sz="1200">
              <a:solidFill>
                <a:srgbClr val="FFFFFF"/>
              </a:solidFill>
              <a:latin typeface="Times" charset="0"/>
            </a:endParaRPr>
          </a:p>
        </p:txBody>
      </p:sp>
      <p:sp>
        <p:nvSpPr>
          <p:cNvPr id="138244" name="Rectangle 3"/>
          <p:cNvSpPr>
            <a:spLocks noGrp="1" noChangeArrowheads="1"/>
          </p:cNvSpPr>
          <p:nvPr>
            <p:ph sz="quarter" idx="1"/>
          </p:nvPr>
        </p:nvSpPr>
        <p:spPr>
          <a:xfrm>
            <a:off x="612775" y="1600200"/>
            <a:ext cx="8153400" cy="4495800"/>
          </a:xfrm>
        </p:spPr>
        <p:txBody>
          <a:bodyPr/>
          <a:lstStyle/>
          <a:p>
            <a:pPr eaLnBrk="1" hangingPunct="1">
              <a:lnSpc>
                <a:spcPct val="80000"/>
              </a:lnSpc>
            </a:pPr>
            <a:r>
              <a:rPr lang="en-US" altLang="en-US" sz="2200">
                <a:ea typeface="ＭＳ Ｐゴシック" charset="-128"/>
              </a:rPr>
              <a:t>Sensitivity to Assumptions</a:t>
            </a:r>
          </a:p>
          <a:p>
            <a:pPr marL="365125" lvl="1" indent="0" eaLnBrk="1" hangingPunct="1">
              <a:lnSpc>
                <a:spcPct val="80000"/>
              </a:lnSpc>
              <a:buFont typeface="Wingdings 2" charset="2"/>
              <a:buNone/>
            </a:pPr>
            <a:r>
              <a:rPr lang="en-US" altLang="ja-JP" sz="1900">
                <a:ea typeface="ＭＳ Ｐゴシック" charset="-128"/>
              </a:rPr>
              <a:t>A. </a:t>
            </a:r>
            <a:r>
              <a:rPr lang="ja-JP" altLang="en-US" sz="1900">
                <a:ea typeface="ＭＳ Ｐゴシック" charset="-128"/>
              </a:rPr>
              <a:t>“</a:t>
            </a:r>
            <a:r>
              <a:rPr lang="en-US" altLang="ja-JP" sz="1900">
                <a:ea typeface="ＭＳ Ｐゴシック" charset="-128"/>
              </a:rPr>
              <a:t>What if</a:t>
            </a:r>
            <a:r>
              <a:rPr lang="ja-JP" altLang="en-US" sz="1900">
                <a:ea typeface="ＭＳ Ｐゴシック" charset="-128"/>
              </a:rPr>
              <a:t>”</a:t>
            </a:r>
            <a:r>
              <a:rPr lang="en-US" altLang="ja-JP" sz="1900">
                <a:ea typeface="ＭＳ Ｐゴシック" charset="-128"/>
              </a:rPr>
              <a:t> analysis</a:t>
            </a:r>
          </a:p>
          <a:p>
            <a:pPr marL="365125" lvl="1" indent="0" eaLnBrk="1" hangingPunct="1">
              <a:lnSpc>
                <a:spcPct val="80000"/>
              </a:lnSpc>
              <a:buFont typeface="Wingdings 2" charset="2"/>
              <a:buNone/>
            </a:pPr>
            <a:r>
              <a:rPr lang="en-US" altLang="en-US" sz="1900">
                <a:ea typeface="ＭＳ Ｐゴシック" charset="-128"/>
              </a:rPr>
              <a:t>	The optimal debt ratio is a function of our inputs on operating income, tax rates and macro variables. We could focus on one or two key variables – operating income is an obvious choice – and look at history for guidance on volatility in that number and ask what if questions.	</a:t>
            </a:r>
          </a:p>
          <a:p>
            <a:pPr marL="365125" lvl="1" indent="0" eaLnBrk="1" hangingPunct="1">
              <a:lnSpc>
                <a:spcPct val="80000"/>
              </a:lnSpc>
              <a:buFont typeface="Wingdings 2" charset="2"/>
              <a:buNone/>
            </a:pPr>
            <a:r>
              <a:rPr lang="en-US" altLang="en-US" sz="1900">
                <a:ea typeface="ＭＳ Ｐゴシック" charset="-128"/>
              </a:rPr>
              <a:t>B. </a:t>
            </a:r>
            <a:r>
              <a:rPr lang="ja-JP" altLang="en-US" sz="1900">
                <a:ea typeface="ＭＳ Ｐゴシック" charset="-128"/>
              </a:rPr>
              <a:t>“</a:t>
            </a:r>
            <a:r>
              <a:rPr lang="en-US" altLang="ja-JP" sz="1900">
                <a:ea typeface="ＭＳ Ｐゴシック" charset="-128"/>
              </a:rPr>
              <a:t>Economic Scenario</a:t>
            </a:r>
            <a:r>
              <a:rPr lang="ja-JP" altLang="en-US" sz="1900">
                <a:ea typeface="ＭＳ Ｐゴシック" charset="-128"/>
              </a:rPr>
              <a:t>”</a:t>
            </a:r>
            <a:r>
              <a:rPr lang="en-US" altLang="ja-JP" sz="1900">
                <a:ea typeface="ＭＳ Ｐゴシック" charset="-128"/>
              </a:rPr>
              <a:t> Approach</a:t>
            </a:r>
          </a:p>
          <a:p>
            <a:pPr marL="365125" lvl="1" indent="0" eaLnBrk="1" hangingPunct="1">
              <a:lnSpc>
                <a:spcPct val="80000"/>
              </a:lnSpc>
              <a:buFont typeface="Wingdings 2" charset="2"/>
              <a:buNone/>
            </a:pPr>
            <a:r>
              <a:rPr lang="en-US" altLang="en-US" sz="1900">
                <a:ea typeface="ＭＳ Ｐゴシック" charset="-128"/>
              </a:rPr>
              <a:t>	We can develop possible scenarios, based upon macro variables, and examine the optimal debt ratio under each one. For instance, we could look at the optimal debt ratio for a cyclical firm under a boom economy, a regular economy and an economy in recession.</a:t>
            </a:r>
          </a:p>
          <a:p>
            <a:pPr eaLnBrk="1" hangingPunct="1">
              <a:lnSpc>
                <a:spcPct val="80000"/>
              </a:lnSpc>
            </a:pPr>
            <a:r>
              <a:rPr lang="en-US" altLang="en-US" sz="2200">
                <a:ea typeface="ＭＳ Ｐゴシック" charset="-128"/>
              </a:rPr>
              <a:t>Constraint on Bond Ratings/ Book Debt Ratios</a:t>
            </a:r>
          </a:p>
          <a:p>
            <a:pPr marL="365125" lvl="1" indent="0" eaLnBrk="1" hangingPunct="1">
              <a:lnSpc>
                <a:spcPct val="80000"/>
              </a:lnSpc>
              <a:buFont typeface="Wingdings 2" charset="2"/>
              <a:buNone/>
            </a:pPr>
            <a:r>
              <a:rPr lang="en-US" altLang="en-US" sz="1900">
                <a:ea typeface="ＭＳ Ｐゴシック" charset="-128"/>
              </a:rPr>
              <a:t>Alternatively, we can put constraints on the optimal debt ratio to reduce exposure to downside risk.  Thus, we could require the firm to have a minimum rating, at the optimal debt ratio or to have a book debt ratio that is less than a “specified” value.</a:t>
            </a:r>
          </a:p>
        </p:txBody>
      </p:sp>
    </p:spTree>
  </p:cSld>
  <p:clrMapOvr>
    <a:masterClrMapping/>
  </p:clrMapOvr>
  <p:transition/>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8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Disney</a:t>
            </a:r>
            <a:r>
              <a:rPr lang="ja-JP" altLang="en-US">
                <a:ea typeface="ＭＳ Ｐゴシック" charset="-128"/>
              </a:rPr>
              <a:t>’</a:t>
            </a:r>
            <a:r>
              <a:rPr lang="en-US" altLang="ja-JP">
                <a:ea typeface="ＭＳ Ｐゴシック" charset="-128"/>
              </a:rPr>
              <a:t>s Operating Income: History</a:t>
            </a:r>
            <a:endParaRPr lang="en-US" altLang="en-US">
              <a:ea typeface="ＭＳ Ｐゴシック" charset="-128"/>
            </a:endParaRPr>
          </a:p>
        </p:txBody>
      </p:sp>
      <p:sp>
        <p:nvSpPr>
          <p:cNvPr id="14029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graphicFrame>
        <p:nvGraphicFramePr>
          <p:cNvPr id="140291" name="Content Placeholder 6"/>
          <p:cNvGraphicFramePr>
            <a:graphicFrameLocks noGrp="1" noChangeAspect="1"/>
          </p:cNvGraphicFramePr>
          <p:nvPr>
            <p:ph sz="quarter" idx="1"/>
          </p:nvPr>
        </p:nvGraphicFramePr>
        <p:xfrm>
          <a:off x="838200" y="1752600"/>
          <a:ext cx="6400800" cy="3935413"/>
        </p:xfrm>
        <a:graphic>
          <a:graphicData uri="http://schemas.openxmlformats.org/presentationml/2006/ole">
            <mc:AlternateContent xmlns:mc="http://schemas.openxmlformats.org/markup-compatibility/2006">
              <mc:Choice xmlns:v="urn:schemas-microsoft-com:vml" Requires="v">
                <p:oleObj spid="_x0000_s140317" name="Document" r:id="rId5" imgW="5638592" imgH="3466972" progId="Word.Document.12">
                  <p:embed/>
                </p:oleObj>
              </mc:Choice>
              <mc:Fallback>
                <p:oleObj name="Document" r:id="rId5" imgW="5638592" imgH="3466972" progId="Word.Document.12">
                  <p:embed/>
                  <p:pic>
                    <p:nvPicPr>
                      <p:cNvPr id="0" name="Content Placeholder 6"/>
                      <p:cNvPicPr>
                        <a:picLocks noGrp="1"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38200" y="1752600"/>
                        <a:ext cx="6400800" cy="3935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40292" name="TextBox 3"/>
          <p:cNvSpPr txBox="1">
            <a:spLocks noChangeArrowheads="1"/>
          </p:cNvSpPr>
          <p:nvPr/>
        </p:nvSpPr>
        <p:spPr bwMode="auto">
          <a:xfrm>
            <a:off x="5257800" y="5105400"/>
            <a:ext cx="3562350" cy="157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eaLnBrk="1" hangingPunct="1">
              <a:spcBef>
                <a:spcPct val="0"/>
              </a:spcBef>
              <a:buClrTx/>
              <a:buSzTx/>
              <a:buFont typeface="Wingdings" charset="2"/>
              <a:buNone/>
            </a:pPr>
            <a:r>
              <a:rPr lang="en-US" altLang="en-US" sz="1600" i="1">
                <a:latin typeface="Times" charset="0"/>
              </a:rPr>
              <a:t>Recession	Decline in Operating Income</a:t>
            </a:r>
          </a:p>
          <a:p>
            <a:pPr eaLnBrk="1" hangingPunct="1">
              <a:spcBef>
                <a:spcPct val="0"/>
              </a:spcBef>
              <a:buClrTx/>
              <a:buSzTx/>
              <a:buFont typeface="Wingdings" charset="2"/>
              <a:buNone/>
            </a:pPr>
            <a:r>
              <a:rPr lang="en-US" altLang="en-US" sz="1600">
                <a:latin typeface="Times" charset="0"/>
              </a:rPr>
              <a:t>2009		Drop of 23.06%</a:t>
            </a:r>
          </a:p>
          <a:p>
            <a:pPr eaLnBrk="1" hangingPunct="1">
              <a:spcBef>
                <a:spcPct val="0"/>
              </a:spcBef>
              <a:buClrTx/>
              <a:buSzTx/>
              <a:buFont typeface="Wingdings" charset="2"/>
              <a:buNone/>
            </a:pPr>
            <a:r>
              <a:rPr lang="en-US" altLang="en-US" sz="1600">
                <a:latin typeface="Times" charset="0"/>
              </a:rPr>
              <a:t>2002		Drop of 15.82%</a:t>
            </a:r>
          </a:p>
          <a:p>
            <a:pPr eaLnBrk="1" hangingPunct="1">
              <a:spcBef>
                <a:spcPct val="0"/>
              </a:spcBef>
              <a:buClrTx/>
              <a:buSzTx/>
              <a:buFont typeface="Wingdings" charset="2"/>
              <a:buNone/>
            </a:pPr>
            <a:r>
              <a:rPr lang="en-US" altLang="en-US" sz="1600">
                <a:latin typeface="Times" charset="0"/>
              </a:rPr>
              <a:t>1991		Drop of 22.00%</a:t>
            </a:r>
          </a:p>
          <a:p>
            <a:pPr eaLnBrk="1" hangingPunct="1">
              <a:spcBef>
                <a:spcPct val="0"/>
              </a:spcBef>
              <a:buClrTx/>
              <a:buSzTx/>
              <a:buFont typeface="Wingdings" charset="2"/>
              <a:buNone/>
            </a:pPr>
            <a:r>
              <a:rPr lang="en-US" altLang="en-US" sz="1600">
                <a:latin typeface="Times" charset="0"/>
              </a:rPr>
              <a:t>1981-82		Increased by 12%</a:t>
            </a:r>
          </a:p>
          <a:p>
            <a:pPr eaLnBrk="1" hangingPunct="1">
              <a:spcBef>
                <a:spcPct val="0"/>
              </a:spcBef>
              <a:buClrTx/>
              <a:buSzTx/>
              <a:buFont typeface="Wingdings" charset="2"/>
              <a:buNone/>
            </a:pPr>
            <a:r>
              <a:rPr lang="en-US" altLang="en-US" sz="1600">
                <a:latin typeface="Times" charset="0"/>
              </a:rPr>
              <a:t>Worst Year		Drop of 29.47%</a:t>
            </a:r>
          </a:p>
        </p:txBody>
      </p:sp>
      <p:sp>
        <p:nvSpPr>
          <p:cNvPr id="140293" name="TextBox 4"/>
          <p:cNvSpPr txBox="1">
            <a:spLocks noChangeArrowheads="1"/>
          </p:cNvSpPr>
          <p:nvPr/>
        </p:nvSpPr>
        <p:spPr bwMode="auto">
          <a:xfrm>
            <a:off x="1143000" y="5410200"/>
            <a:ext cx="27432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Standard deviation in % change in EBIT = 19.17% </a:t>
            </a:r>
          </a:p>
        </p:txBody>
      </p:sp>
    </p:spTree>
  </p:cSld>
  <p:clrMapOvr>
    <a:masterClrMapping/>
  </p:clrMapOvr>
  <p:transition/>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Disney: Safety Buffers?</a:t>
            </a:r>
          </a:p>
        </p:txBody>
      </p:sp>
      <p:sp>
        <p:nvSpPr>
          <p:cNvPr id="14233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graphicFrame>
        <p:nvGraphicFramePr>
          <p:cNvPr id="142339" name="Content Placeholder 6"/>
          <p:cNvGraphicFramePr>
            <a:graphicFrameLocks noGrp="1" noChangeAspect="1"/>
          </p:cNvGraphicFramePr>
          <p:nvPr>
            <p:ph sz="quarter" idx="1"/>
          </p:nvPr>
        </p:nvGraphicFramePr>
        <p:xfrm>
          <a:off x="304800" y="1828800"/>
          <a:ext cx="8693150" cy="2851150"/>
        </p:xfrm>
        <a:graphic>
          <a:graphicData uri="http://schemas.openxmlformats.org/presentationml/2006/ole">
            <mc:AlternateContent xmlns:mc="http://schemas.openxmlformats.org/markup-compatibility/2006">
              <mc:Choice xmlns:v="urn:schemas-microsoft-com:vml" Requires="v">
                <p:oleObj spid="_x0000_s142363" name="Document" r:id="rId5" imgW="5536996" imgH="1816033" progId="Word.Document.12">
                  <p:embed/>
                </p:oleObj>
              </mc:Choice>
              <mc:Fallback>
                <p:oleObj name="Document" r:id="rId5" imgW="5536996" imgH="1816033" progId="Word.Document.12">
                  <p:embed/>
                  <p:pic>
                    <p:nvPicPr>
                      <p:cNvPr id="0" name="Content Placeholder 6"/>
                      <p:cNvPicPr>
                        <a:picLocks noGrp="1"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04800" y="1828800"/>
                        <a:ext cx="8693150" cy="2851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Constraints on Ratings</a:t>
            </a:r>
          </a:p>
        </p:txBody>
      </p:sp>
      <p:sp>
        <p:nvSpPr>
          <p:cNvPr id="370690" name="Rectangle 3"/>
          <p:cNvSpPr>
            <a:spLocks noGrp="1" noChangeArrowheads="1"/>
          </p:cNvSpPr>
          <p:nvPr>
            <p:ph sz="quarter" idx="1"/>
          </p:nvPr>
        </p:nvSpPr>
        <p:spPr>
          <a:xfrm>
            <a:off x="612775" y="1600200"/>
            <a:ext cx="8153400" cy="4495800"/>
          </a:xfrm>
        </p:spPr>
        <p:txBody>
          <a:bodyPr>
            <a:normAutofit fontScale="92500" lnSpcReduction="20000"/>
          </a:bodyPr>
          <a:lstStyle/>
          <a:p>
            <a:pPr eaLnBrk="1" hangingPunct="1">
              <a:buFont typeface="Wingdings" charset="0"/>
              <a:buChar char=""/>
              <a:defRPr/>
            </a:pPr>
            <a:r>
              <a:rPr lang="en-US" dirty="0" smtClean="0"/>
              <a:t>Management often specifies a 'desired rating' below which they do not want to fall. </a:t>
            </a:r>
          </a:p>
          <a:p>
            <a:pPr eaLnBrk="1" hangingPunct="1">
              <a:buFont typeface="Wingdings" charset="0"/>
              <a:buChar char=""/>
              <a:defRPr/>
            </a:pPr>
            <a:r>
              <a:rPr lang="en-US" dirty="0" smtClean="0"/>
              <a:t>The rating constraint is driven by three factors</a:t>
            </a:r>
          </a:p>
          <a:p>
            <a:pPr lvl="1" eaLnBrk="1" hangingPunct="1">
              <a:buFont typeface="Wingdings 2" charset="0"/>
              <a:buChar char=""/>
              <a:defRPr/>
            </a:pPr>
            <a:r>
              <a:rPr lang="en-US" dirty="0" smtClean="0">
                <a:cs typeface="+mn-cs"/>
              </a:rPr>
              <a:t>it is one way of protecting against downside risk in operating income (so do not do both)</a:t>
            </a:r>
          </a:p>
          <a:p>
            <a:pPr lvl="1" eaLnBrk="1" hangingPunct="1">
              <a:buFont typeface="Wingdings 2" charset="0"/>
              <a:buChar char=""/>
              <a:defRPr/>
            </a:pPr>
            <a:r>
              <a:rPr lang="en-US" dirty="0" smtClean="0">
                <a:cs typeface="+mn-cs"/>
              </a:rPr>
              <a:t>a drop in ratings might affect operating income</a:t>
            </a:r>
          </a:p>
          <a:p>
            <a:pPr lvl="1" eaLnBrk="1" hangingPunct="1">
              <a:buFont typeface="Wingdings 2" charset="0"/>
              <a:buChar char=""/>
              <a:defRPr/>
            </a:pPr>
            <a:r>
              <a:rPr lang="en-US" dirty="0" smtClean="0">
                <a:cs typeface="+mn-cs"/>
              </a:rPr>
              <a:t>there is an ego factor associated with high ratings</a:t>
            </a:r>
          </a:p>
          <a:p>
            <a:pPr eaLnBrk="1" hangingPunct="1">
              <a:buFont typeface="Wingdings" charset="0"/>
              <a:buChar char=""/>
              <a:defRPr/>
            </a:pPr>
            <a:r>
              <a:rPr lang="en-US" dirty="0" smtClean="0"/>
              <a:t>Caveat: Every rating </a:t>
            </a:r>
            <a:r>
              <a:rPr lang="en-US" dirty="0"/>
              <a:t>c</a:t>
            </a:r>
            <a:r>
              <a:rPr lang="en-US" dirty="0" smtClean="0"/>
              <a:t>onstraint </a:t>
            </a:r>
            <a:r>
              <a:rPr lang="en-US" dirty="0"/>
              <a:t>h</a:t>
            </a:r>
            <a:r>
              <a:rPr lang="en-US" dirty="0" smtClean="0"/>
              <a:t>as a cost. </a:t>
            </a:r>
          </a:p>
          <a:p>
            <a:pPr lvl="1" eaLnBrk="1" hangingPunct="1">
              <a:buFont typeface="Wingdings 2" charset="0"/>
              <a:buChar char=""/>
              <a:defRPr/>
            </a:pPr>
            <a:r>
              <a:rPr lang="en-US" dirty="0" smtClean="0">
                <a:cs typeface="+mn-cs"/>
              </a:rPr>
              <a:t>The cost of a rating constraint is the difference between the unconstrained value and the value of the firm with the constraint.</a:t>
            </a:r>
          </a:p>
          <a:p>
            <a:pPr lvl="1" eaLnBrk="1" hangingPunct="1">
              <a:buFont typeface="Wingdings 2" charset="0"/>
              <a:buChar char=""/>
              <a:defRPr/>
            </a:pPr>
            <a:r>
              <a:rPr lang="en-US" dirty="0" smtClean="0">
                <a:cs typeface="+mn-cs"/>
              </a:rPr>
              <a:t>Managers need to be made aware of the costs of the constraints they impose.</a:t>
            </a:r>
            <a:endParaRPr lang="en-US" dirty="0">
              <a:cs typeface="+mn-cs"/>
            </a:endParaRPr>
          </a:p>
        </p:txBody>
      </p:sp>
      <p:sp>
        <p:nvSpPr>
          <p:cNvPr id="14438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Tree>
  </p:cSld>
  <p:clrMapOvr>
    <a:masterClrMapping/>
  </p:clrMapOvr>
  <p:transition/>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Ratings Constraints for Disney</a:t>
            </a:r>
          </a:p>
        </p:txBody>
      </p:sp>
      <p:sp>
        <p:nvSpPr>
          <p:cNvPr id="146434" name="Rectangle 3"/>
          <p:cNvSpPr>
            <a:spLocks noGrp="1" noChangeArrowheads="1"/>
          </p:cNvSpPr>
          <p:nvPr>
            <p:ph sz="quarter" idx="1"/>
          </p:nvPr>
        </p:nvSpPr>
        <p:spPr>
          <a:xfrm>
            <a:off x="612775" y="1600200"/>
            <a:ext cx="8153400" cy="4495800"/>
          </a:xfrm>
        </p:spPr>
        <p:txBody>
          <a:bodyPr/>
          <a:lstStyle/>
          <a:p>
            <a:pPr eaLnBrk="1" hangingPunct="1">
              <a:lnSpc>
                <a:spcPct val="90000"/>
              </a:lnSpc>
            </a:pPr>
            <a:r>
              <a:rPr lang="en-US" altLang="en-US" sz="2600">
                <a:ea typeface="ＭＳ Ｐゴシック" charset="-128"/>
              </a:rPr>
              <a:t>At its optimal debt ratio of 40%, Disney has an estimated rating of A.</a:t>
            </a:r>
          </a:p>
          <a:p>
            <a:pPr eaLnBrk="1" hangingPunct="1">
              <a:lnSpc>
                <a:spcPct val="90000"/>
              </a:lnSpc>
            </a:pPr>
            <a:r>
              <a:rPr lang="en-US" altLang="en-US" sz="2600">
                <a:ea typeface="ＭＳ Ｐゴシック" charset="-128"/>
              </a:rPr>
              <a:t>If managers insisted on a AA rating, the optimal debt ratio for Disney is then 30% and the cost of the ratings constraint is fairly small:</a:t>
            </a:r>
          </a:p>
          <a:p>
            <a:pPr marL="366713" lvl="1" indent="0">
              <a:lnSpc>
                <a:spcPct val="90000"/>
              </a:lnSpc>
              <a:buFont typeface="Wingdings 2" charset="2"/>
              <a:buNone/>
            </a:pPr>
            <a:r>
              <a:rPr lang="en-US" altLang="en-US" sz="2200">
                <a:ea typeface="ＭＳ Ｐゴシック" charset="-128"/>
              </a:rPr>
              <a:t>Cost of AA Rating Constraint = Value at 40% Debt – Value at 30% Debt = $153,531 m – $147,835 m = $ 5,696 million </a:t>
            </a:r>
          </a:p>
          <a:p>
            <a:pPr>
              <a:lnSpc>
                <a:spcPct val="90000"/>
              </a:lnSpc>
            </a:pPr>
            <a:r>
              <a:rPr lang="en-US" altLang="en-US" sz="2600">
                <a:ea typeface="ＭＳ Ｐゴシック" charset="-128"/>
              </a:rPr>
              <a:t>If managers insisted on a AAA rating, the optimal debt ratio would drop to 20% and the cost of the ratings constraint would rise:</a:t>
            </a:r>
          </a:p>
          <a:p>
            <a:pPr marL="366713" lvl="1" indent="0">
              <a:lnSpc>
                <a:spcPct val="90000"/>
              </a:lnSpc>
              <a:buFont typeface="Wingdings 2" charset="2"/>
              <a:buNone/>
            </a:pPr>
            <a:r>
              <a:rPr lang="en-US" altLang="en-US" sz="2200">
                <a:ea typeface="ＭＳ Ｐゴシック" charset="-128"/>
              </a:rPr>
              <a:t>Cost of AAA rating constraint = Value at 40% Debt – Value at 20% Debt = $153,531 m – $141,406 m = $ 12,125 million</a:t>
            </a:r>
          </a:p>
          <a:p>
            <a:pPr eaLnBrk="1" hangingPunct="1">
              <a:lnSpc>
                <a:spcPct val="90000"/>
              </a:lnSpc>
            </a:pPr>
            <a:endParaRPr lang="en-US" altLang="en-US" sz="2600">
              <a:ea typeface="ＭＳ Ｐゴシック" charset="-128"/>
            </a:endParaRPr>
          </a:p>
        </p:txBody>
      </p:sp>
      <p:sp>
        <p:nvSpPr>
          <p:cNvPr id="14643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Tree>
  </p:cSld>
  <p:clrMapOvr>
    <a:masterClrMapping/>
  </p:clrMapOvr>
  <p:transition/>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3. What if you do not buy back stock..</a:t>
            </a:r>
          </a:p>
        </p:txBody>
      </p:sp>
      <p:sp>
        <p:nvSpPr>
          <p:cNvPr id="14848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148483"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454EAA8C-3E09-6A42-B0C8-668D04BB490C}" type="slidenum">
              <a:rPr lang="en-US" altLang="en-US" sz="1200">
                <a:solidFill>
                  <a:srgbClr val="FFFFFF"/>
                </a:solidFill>
                <a:latin typeface="Times" charset="0"/>
              </a:rPr>
              <a:pPr>
                <a:lnSpc>
                  <a:spcPct val="80000"/>
                </a:lnSpc>
                <a:spcBef>
                  <a:spcPct val="0"/>
                </a:spcBef>
                <a:buClrTx/>
                <a:buSzTx/>
                <a:buFontTx/>
                <a:buNone/>
              </a:pPr>
              <a:t>66</a:t>
            </a:fld>
            <a:endParaRPr lang="en-US" altLang="en-US" sz="1200">
              <a:solidFill>
                <a:srgbClr val="FFFFFF"/>
              </a:solidFill>
              <a:latin typeface="Times" charset="0"/>
            </a:endParaRPr>
          </a:p>
        </p:txBody>
      </p:sp>
      <p:sp>
        <p:nvSpPr>
          <p:cNvPr id="148484"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The optimal debt ratio is ultimately a function of the underlying riskiness of the business in which you operate and your tax rate. </a:t>
            </a:r>
          </a:p>
          <a:p>
            <a:pPr eaLnBrk="1" hangingPunct="1"/>
            <a:r>
              <a:rPr lang="en-US" altLang="en-US">
                <a:ea typeface="ＭＳ Ｐゴシック" charset="-128"/>
              </a:rPr>
              <a:t>Will the optimal be different if you invested in projects instead of buying back stock?</a:t>
            </a:r>
          </a:p>
          <a:p>
            <a:pPr lvl="1" eaLnBrk="1" hangingPunct="1"/>
            <a:r>
              <a:rPr lang="en-US" altLang="en-US">
                <a:ea typeface="ＭＳ Ｐゴシック" charset="-128"/>
              </a:rPr>
              <a:t>No. As long as the projects financed are in the same business mix  that the company has always been in and your tax rate does not change significantly.</a:t>
            </a:r>
          </a:p>
          <a:p>
            <a:pPr lvl="1" eaLnBrk="1" hangingPunct="1"/>
            <a:r>
              <a:rPr lang="en-US" altLang="en-US">
                <a:ea typeface="ＭＳ Ｐゴシック" charset="-128"/>
              </a:rPr>
              <a:t>Yes, if the projects are in entirely different types of businesses or if the tax rate is significantly different.</a:t>
            </a:r>
          </a:p>
        </p:txBody>
      </p:sp>
    </p:spTree>
  </p:cSld>
  <p:clrMapOvr>
    <a:masterClrMapping/>
  </p:clrMapOvr>
  <p:transition/>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2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Extension to a family group company: Tata Motor</a:t>
            </a:r>
            <a:r>
              <a:rPr lang="ja-JP" altLang="en-US">
                <a:ea typeface="ＭＳ Ｐゴシック" charset="-128"/>
              </a:rPr>
              <a:t>’</a:t>
            </a:r>
            <a:r>
              <a:rPr lang="en-US" altLang="ja-JP">
                <a:ea typeface="ＭＳ Ｐゴシック" charset="-128"/>
              </a:rPr>
              <a:t>s Optimal Capital Structure</a:t>
            </a:r>
            <a:endParaRPr lang="en-US" altLang="en-US">
              <a:ea typeface="ＭＳ Ｐゴシック" charset="-128"/>
            </a:endParaRPr>
          </a:p>
        </p:txBody>
      </p:sp>
      <p:sp>
        <p:nvSpPr>
          <p:cNvPr id="150530" name="TextBox 8"/>
          <p:cNvSpPr txBox="1">
            <a:spLocks noChangeArrowheads="1"/>
          </p:cNvSpPr>
          <p:nvPr/>
        </p:nvSpPr>
        <p:spPr bwMode="auto">
          <a:xfrm>
            <a:off x="609600" y="4800600"/>
            <a:ext cx="8189913"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800">
                <a:latin typeface="Times" charset="0"/>
              </a:rPr>
              <a:t>Tata Motors looks like it is over levered (29% actual versus 20% optimal), perhaps because it is drawing on the debt capacity of other companies in the Tata Group.</a:t>
            </a:r>
          </a:p>
        </p:txBody>
      </p:sp>
      <p:sp>
        <p:nvSpPr>
          <p:cNvPr id="15053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graphicFrame>
        <p:nvGraphicFramePr>
          <p:cNvPr id="150532" name="Content Placeholder 10"/>
          <p:cNvGraphicFramePr>
            <a:graphicFrameLocks noGrp="1" noChangeAspect="1"/>
          </p:cNvGraphicFramePr>
          <p:nvPr>
            <p:ph sz="quarter" idx="1"/>
          </p:nvPr>
        </p:nvGraphicFramePr>
        <p:xfrm>
          <a:off x="762000" y="1752600"/>
          <a:ext cx="7937500" cy="3048000"/>
        </p:xfrm>
        <a:graphic>
          <a:graphicData uri="http://schemas.openxmlformats.org/presentationml/2006/ole">
            <mc:AlternateContent xmlns:mc="http://schemas.openxmlformats.org/markup-compatibility/2006">
              <mc:Choice xmlns:v="urn:schemas-microsoft-com:vml" Requires="v">
                <p:oleObj spid="_x0000_s150556" name="Document" r:id="rId5" imgW="6184672" imgH="2374813" progId="Word.Document.12">
                  <p:embed/>
                </p:oleObj>
              </mc:Choice>
              <mc:Fallback>
                <p:oleObj name="Document" r:id="rId5" imgW="6184672" imgH="2374813" progId="Word.Document.12">
                  <p:embed/>
                  <p:pic>
                    <p:nvPicPr>
                      <p:cNvPr id="0" name="Content Placeholder 10"/>
                      <p:cNvPicPr>
                        <a:picLocks noGrp="1"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62000" y="1752600"/>
                        <a:ext cx="79375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Extension to a firm with volatile earnings:</a:t>
            </a:r>
            <a:br>
              <a:rPr lang="en-US" altLang="en-US">
                <a:ea typeface="ＭＳ Ｐゴシック" charset="-128"/>
              </a:rPr>
            </a:br>
            <a:r>
              <a:rPr lang="en-US" altLang="en-US">
                <a:ea typeface="ＭＳ Ｐゴシック" charset="-128"/>
              </a:rPr>
              <a:t>Vale</a:t>
            </a:r>
            <a:r>
              <a:rPr lang="ja-JP" altLang="en-US">
                <a:ea typeface="ＭＳ Ｐゴシック" charset="-128"/>
              </a:rPr>
              <a:t>’</a:t>
            </a:r>
            <a:r>
              <a:rPr lang="en-US" altLang="ja-JP">
                <a:ea typeface="ＭＳ Ｐゴシック" charset="-128"/>
              </a:rPr>
              <a:t>s Optimal Debt Ratio</a:t>
            </a:r>
            <a:endParaRPr lang="en-US" altLang="en-US">
              <a:ea typeface="ＭＳ Ｐゴシック" charset="-128"/>
            </a:endParaRPr>
          </a:p>
        </p:txBody>
      </p:sp>
      <p:sp>
        <p:nvSpPr>
          <p:cNvPr id="15257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graphicFrame>
        <p:nvGraphicFramePr>
          <p:cNvPr id="152579" name="Content Placeholder 7"/>
          <p:cNvGraphicFramePr>
            <a:graphicFrameLocks noGrp="1" noChangeAspect="1"/>
          </p:cNvGraphicFramePr>
          <p:nvPr>
            <p:ph sz="quarter" idx="1"/>
          </p:nvPr>
        </p:nvGraphicFramePr>
        <p:xfrm>
          <a:off x="685800" y="1752600"/>
          <a:ext cx="8181975" cy="3048000"/>
        </p:xfrm>
        <a:graphic>
          <a:graphicData uri="http://schemas.openxmlformats.org/presentationml/2006/ole">
            <mc:AlternateContent xmlns:mc="http://schemas.openxmlformats.org/markup-compatibility/2006">
              <mc:Choice xmlns:v="urn:schemas-microsoft-com:vml" Requires="v">
                <p:oleObj spid="_x0000_s152621" name="Document" r:id="rId5" imgW="6476762" imgH="2412911" progId="Word.Document.12">
                  <p:embed/>
                </p:oleObj>
              </mc:Choice>
              <mc:Fallback>
                <p:oleObj name="Document" r:id="rId5" imgW="6476762" imgH="2412911" progId="Word.Document.12">
                  <p:embed/>
                  <p:pic>
                    <p:nvPicPr>
                      <p:cNvPr id="0" name="Content Placeholder 7"/>
                      <p:cNvPicPr>
                        <a:picLocks noGrp="1"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85800" y="1752600"/>
                        <a:ext cx="8181975"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52580" name="Object 3"/>
          <p:cNvGraphicFramePr>
            <a:graphicFrameLocks noChangeAspect="1"/>
          </p:cNvGraphicFramePr>
          <p:nvPr/>
        </p:nvGraphicFramePr>
        <p:xfrm>
          <a:off x="533400" y="4648200"/>
          <a:ext cx="5626100" cy="1219200"/>
        </p:xfrm>
        <a:graphic>
          <a:graphicData uri="http://schemas.openxmlformats.org/presentationml/2006/ole">
            <mc:AlternateContent xmlns:mc="http://schemas.openxmlformats.org/markup-compatibility/2006">
              <mc:Choice xmlns:v="urn:schemas-microsoft-com:vml" Requires="v">
                <p:oleObj spid="_x0000_s152622" name="Document" r:id="rId8" imgW="5625893" imgH="1219155" progId="Word.Document.12">
                  <p:embed/>
                </p:oleObj>
              </mc:Choice>
              <mc:Fallback>
                <p:oleObj name="Document" r:id="rId8" imgW="5625893" imgH="1219155" progId="Word.Document.12">
                  <p:embed/>
                  <p:pic>
                    <p:nvPicPr>
                      <p:cNvPr id="0" name="Object 3"/>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33400" y="4648200"/>
                        <a:ext cx="5626100"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52581" name="TextBox 4"/>
          <p:cNvSpPr txBox="1">
            <a:spLocks noChangeArrowheads="1"/>
          </p:cNvSpPr>
          <p:nvPr/>
        </p:nvSpPr>
        <p:spPr bwMode="auto">
          <a:xfrm>
            <a:off x="6553200" y="4648200"/>
            <a:ext cx="2209800"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Replacing Vale’s current operating income with the average over the last three years pushes up the optimal to 50%.</a:t>
            </a:r>
          </a:p>
        </p:txBody>
      </p:sp>
    </p:spTree>
  </p:cSld>
  <p:clrMapOvr>
    <a:masterClrMapping/>
  </p:clrMapOvr>
  <p:transition/>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5" name="Title 1"/>
          <p:cNvSpPr>
            <a:spLocks noGrp="1"/>
          </p:cNvSpPr>
          <p:nvPr>
            <p:ph type="title"/>
          </p:nvPr>
        </p:nvSpPr>
        <p:spPr>
          <a:xfrm>
            <a:off x="612775" y="228600"/>
            <a:ext cx="8153400" cy="990600"/>
          </a:xfrm>
        </p:spPr>
        <p:txBody>
          <a:bodyPr/>
          <a:lstStyle/>
          <a:p>
            <a:r>
              <a:rPr lang="en-US" altLang="en-US">
                <a:ea typeface="ＭＳ Ｐゴシック" charset="-128"/>
              </a:rPr>
              <a:t>Optimal Debt Ratio for a young, growth firm: Baidu</a:t>
            </a:r>
          </a:p>
        </p:txBody>
      </p:sp>
      <p:sp>
        <p:nvSpPr>
          <p:cNvPr id="154626"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graphicFrame>
        <p:nvGraphicFramePr>
          <p:cNvPr id="154627" name="Content Placeholder 5"/>
          <p:cNvGraphicFramePr>
            <a:graphicFrameLocks noGrp="1" noChangeAspect="1"/>
          </p:cNvGraphicFramePr>
          <p:nvPr>
            <p:ph sz="quarter" idx="1"/>
          </p:nvPr>
        </p:nvGraphicFramePr>
        <p:xfrm>
          <a:off x="914400" y="1676400"/>
          <a:ext cx="7620000" cy="3405188"/>
        </p:xfrm>
        <a:graphic>
          <a:graphicData uri="http://schemas.openxmlformats.org/presentationml/2006/ole">
            <mc:AlternateContent xmlns:mc="http://schemas.openxmlformats.org/markup-compatibility/2006">
              <mc:Choice xmlns:v="urn:schemas-microsoft-com:vml" Requires="v">
                <p:oleObj spid="_x0000_s154652" name="Document" r:id="rId5" imgW="5625893" imgH="2514507" progId="Word.Document.12">
                  <p:embed/>
                </p:oleObj>
              </mc:Choice>
              <mc:Fallback>
                <p:oleObj name="Document" r:id="rId5" imgW="5625893" imgH="2514507" progId="Word.Document.12">
                  <p:embed/>
                  <p:pic>
                    <p:nvPicPr>
                      <p:cNvPr id="0" name="Content Placeholder 5"/>
                      <p:cNvPicPr>
                        <a:picLocks noGrp="1"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14400" y="1676400"/>
                        <a:ext cx="7620000" cy="3405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54628" name="TextBox 6"/>
          <p:cNvSpPr txBox="1">
            <a:spLocks noChangeArrowheads="1"/>
          </p:cNvSpPr>
          <p:nvPr/>
        </p:nvSpPr>
        <p:spPr bwMode="auto">
          <a:xfrm>
            <a:off x="457200" y="4724400"/>
            <a:ext cx="83058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The optimal debt ratio for Baidu is between 0 and 10%, close to its current debt ratio of 5.23%, and much lower than the optimal debt ratios computed for Disney, Vale and Tata Motors. </a:t>
            </a:r>
          </a:p>
        </p:txBody>
      </p:sp>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Extension to a private business</a:t>
            </a:r>
            <a:br>
              <a:rPr lang="en-US" altLang="en-US">
                <a:ea typeface="ＭＳ Ｐゴシック" charset="-128"/>
              </a:rPr>
            </a:br>
            <a:r>
              <a:rPr lang="en-US" altLang="en-US">
                <a:ea typeface="ＭＳ Ｐゴシック" charset="-128"/>
              </a:rPr>
              <a:t>Optimal Debt Ratio for Bookscape</a:t>
            </a:r>
          </a:p>
        </p:txBody>
      </p:sp>
      <p:sp>
        <p:nvSpPr>
          <p:cNvPr id="156674" name="TextBox 3"/>
          <p:cNvSpPr txBox="1">
            <a:spLocks noChangeArrowheads="1"/>
          </p:cNvSpPr>
          <p:nvPr/>
        </p:nvSpPr>
        <p:spPr bwMode="auto">
          <a:xfrm>
            <a:off x="762000" y="5638800"/>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15667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graphicFrame>
        <p:nvGraphicFramePr>
          <p:cNvPr id="156676" name="Content Placeholder 8"/>
          <p:cNvGraphicFramePr>
            <a:graphicFrameLocks noGrp="1" noChangeAspect="1"/>
          </p:cNvGraphicFramePr>
          <p:nvPr>
            <p:ph sz="quarter" idx="1"/>
          </p:nvPr>
        </p:nvGraphicFramePr>
        <p:xfrm>
          <a:off x="381000" y="2590800"/>
          <a:ext cx="8382000" cy="3306763"/>
        </p:xfrm>
        <a:graphic>
          <a:graphicData uri="http://schemas.openxmlformats.org/presentationml/2006/ole">
            <mc:AlternateContent xmlns:mc="http://schemas.openxmlformats.org/markup-compatibility/2006">
              <mc:Choice xmlns:v="urn:schemas-microsoft-com:vml" Requires="v">
                <p:oleObj spid="_x0000_s156702" name="Document" r:id="rId5" imgW="6019578" imgH="2374813" progId="Word.Document.12">
                  <p:embed/>
                </p:oleObj>
              </mc:Choice>
              <mc:Fallback>
                <p:oleObj name="Document" r:id="rId5" imgW="6019578" imgH="2374813" progId="Word.Document.12">
                  <p:embed/>
                  <p:pic>
                    <p:nvPicPr>
                      <p:cNvPr id="0" name="Content Placeholder 8"/>
                      <p:cNvPicPr>
                        <a:picLocks noGrp="1"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81000" y="2590800"/>
                        <a:ext cx="8382000" cy="3306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56677" name="TextBox 3"/>
          <p:cNvSpPr txBox="1">
            <a:spLocks noChangeArrowheads="1"/>
          </p:cNvSpPr>
          <p:nvPr/>
        </p:nvSpPr>
        <p:spPr bwMode="auto">
          <a:xfrm>
            <a:off x="914400" y="5486400"/>
            <a:ext cx="72390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The firm value is maximized (and the cost of capital is minimized) at a debt ratio of 30%. At its existing debt ratio of 27.81%, Bookscape is at its optimal. </a:t>
            </a:r>
          </a:p>
        </p:txBody>
      </p:sp>
      <p:sp>
        <p:nvSpPr>
          <p:cNvPr id="156678" name="TextBox 4"/>
          <p:cNvSpPr txBox="1">
            <a:spLocks noChangeArrowheads="1"/>
          </p:cNvSpPr>
          <p:nvPr/>
        </p:nvSpPr>
        <p:spPr bwMode="auto">
          <a:xfrm>
            <a:off x="762000" y="1524000"/>
            <a:ext cx="8077200" cy="107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Debt value of leases = $12,136 million (only debt)</a:t>
            </a:r>
          </a:p>
          <a:p>
            <a:pPr>
              <a:spcBef>
                <a:spcPct val="0"/>
              </a:spcBef>
              <a:buClrTx/>
              <a:buSzTx/>
              <a:buFontTx/>
              <a:buNone/>
            </a:pPr>
            <a:r>
              <a:rPr lang="en-US" altLang="en-US" sz="1600">
                <a:latin typeface="Times" charset="0"/>
              </a:rPr>
              <a:t>Estimated market value of equity = Net Income * Average PE for Publicly Traded Book Retailers = 1.575 * 20 = $31.5 million 	</a:t>
            </a:r>
          </a:p>
          <a:p>
            <a:pPr>
              <a:spcBef>
                <a:spcPct val="0"/>
              </a:spcBef>
              <a:buClrTx/>
              <a:buSzTx/>
              <a:buFontTx/>
              <a:buNone/>
            </a:pPr>
            <a:r>
              <a:rPr lang="en-US" altLang="en-US" sz="1600">
                <a:latin typeface="Times" charset="0"/>
              </a:rPr>
              <a:t>Debt ratio = 12,136/(12,136+31,500) = 27.81% </a:t>
            </a:r>
          </a:p>
        </p:txBody>
      </p:sp>
    </p:spTree>
  </p:cSld>
  <p:clrMapOvr>
    <a:masterClrMapping/>
  </p:clrMapOvr>
  <p:transition/>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1"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 Limitations of the Cost of Capital approach</a:t>
            </a:r>
            <a:endParaRPr lang="en-US">
              <a:ea typeface="+mj-ea"/>
              <a:cs typeface="+mj-cs"/>
            </a:endParaRPr>
          </a:p>
        </p:txBody>
      </p:sp>
      <p:sp>
        <p:nvSpPr>
          <p:cNvPr id="15872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158723"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B6A68DF1-E7EB-5D4E-AF11-A9146F05E960}" type="slidenum">
              <a:rPr lang="en-US" altLang="en-US" sz="1200">
                <a:solidFill>
                  <a:srgbClr val="FFFFFF"/>
                </a:solidFill>
                <a:latin typeface="Times" charset="0"/>
              </a:rPr>
              <a:pPr>
                <a:lnSpc>
                  <a:spcPct val="80000"/>
                </a:lnSpc>
                <a:spcBef>
                  <a:spcPct val="0"/>
                </a:spcBef>
                <a:buClrTx/>
                <a:buSzTx/>
                <a:buFontTx/>
                <a:buNone/>
              </a:pPr>
              <a:t>71</a:t>
            </a:fld>
            <a:endParaRPr lang="en-US" altLang="en-US" sz="1200">
              <a:solidFill>
                <a:srgbClr val="FFFFFF"/>
              </a:solidFill>
              <a:latin typeface="Times" charset="0"/>
            </a:endParaRPr>
          </a:p>
        </p:txBody>
      </p:sp>
      <p:sp>
        <p:nvSpPr>
          <p:cNvPr id="158724" name="Rectangle 3"/>
          <p:cNvSpPr>
            <a:spLocks noGrp="1" noChangeArrowheads="1"/>
          </p:cNvSpPr>
          <p:nvPr>
            <p:ph sz="quarter" idx="1"/>
          </p:nvPr>
        </p:nvSpPr>
        <p:spPr>
          <a:xfrm>
            <a:off x="612775" y="1600200"/>
            <a:ext cx="8153400" cy="4495800"/>
          </a:xfrm>
        </p:spPr>
        <p:txBody>
          <a:bodyPr/>
          <a:lstStyle/>
          <a:p>
            <a:pPr eaLnBrk="1" hangingPunct="1"/>
            <a:r>
              <a:rPr lang="en-US" altLang="en-US" u="sng">
                <a:ea typeface="ＭＳ Ｐゴシック" charset="-128"/>
              </a:rPr>
              <a:t>It is static</a:t>
            </a:r>
            <a:r>
              <a:rPr lang="en-US" altLang="en-US">
                <a:ea typeface="ＭＳ Ｐゴシック" charset="-128"/>
              </a:rPr>
              <a:t>: The most critical number in the entire analysis is the operating income. If that changes, the optimal debt ratio will change.</a:t>
            </a:r>
          </a:p>
          <a:p>
            <a:pPr eaLnBrk="1" hangingPunct="1"/>
            <a:r>
              <a:rPr lang="en-US" altLang="en-US" u="sng">
                <a:ea typeface="ＭＳ Ｐゴシック" charset="-128"/>
              </a:rPr>
              <a:t>It ignores indirect bankruptcy costs</a:t>
            </a:r>
            <a:r>
              <a:rPr lang="en-US" altLang="en-US">
                <a:ea typeface="ＭＳ Ｐゴシック" charset="-128"/>
              </a:rPr>
              <a:t>: The operating income is assumed to stay fixed as the debt ratio and the rating changes. </a:t>
            </a:r>
          </a:p>
          <a:p>
            <a:pPr eaLnBrk="1" hangingPunct="1"/>
            <a:r>
              <a:rPr lang="en-US" altLang="en-US" u="sng">
                <a:ea typeface="ＭＳ Ｐゴシック" charset="-128"/>
              </a:rPr>
              <a:t>Beta and Ratings</a:t>
            </a:r>
            <a:r>
              <a:rPr lang="en-US" altLang="en-US">
                <a:ea typeface="ＭＳ Ｐゴシック" charset="-128"/>
              </a:rPr>
              <a:t>: It is based upon rigid assumptions of how market risk and default risk get borne as the firm borrows more money and the resulting costs.</a:t>
            </a:r>
          </a:p>
        </p:txBody>
      </p:sp>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6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II. Enhanced Cost of Capital Approach</a:t>
            </a:r>
          </a:p>
        </p:txBody>
      </p:sp>
      <p:sp>
        <p:nvSpPr>
          <p:cNvPr id="16077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160771"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CDFACE40-140F-D842-B194-6B7F88AC14B9}" type="slidenum">
              <a:rPr lang="en-US" altLang="en-US" sz="1200">
                <a:solidFill>
                  <a:srgbClr val="FFFFFF"/>
                </a:solidFill>
                <a:latin typeface="Times" charset="0"/>
              </a:rPr>
              <a:pPr>
                <a:lnSpc>
                  <a:spcPct val="80000"/>
                </a:lnSpc>
                <a:spcBef>
                  <a:spcPct val="0"/>
                </a:spcBef>
                <a:buClrTx/>
                <a:buSzTx/>
                <a:buFontTx/>
                <a:buNone/>
              </a:pPr>
              <a:t>72</a:t>
            </a:fld>
            <a:endParaRPr lang="en-US" altLang="en-US" sz="1200">
              <a:solidFill>
                <a:srgbClr val="FFFFFF"/>
              </a:solidFill>
              <a:latin typeface="Times" charset="0"/>
            </a:endParaRPr>
          </a:p>
        </p:txBody>
      </p:sp>
      <p:sp>
        <p:nvSpPr>
          <p:cNvPr id="160772" name="Rectangle 3"/>
          <p:cNvSpPr>
            <a:spLocks noGrp="1" noChangeArrowheads="1"/>
          </p:cNvSpPr>
          <p:nvPr>
            <p:ph sz="quarter" idx="1"/>
          </p:nvPr>
        </p:nvSpPr>
        <p:spPr>
          <a:xfrm>
            <a:off x="612775" y="1600200"/>
            <a:ext cx="8153400" cy="4495800"/>
          </a:xfrm>
        </p:spPr>
        <p:txBody>
          <a:bodyPr/>
          <a:lstStyle/>
          <a:p>
            <a:pPr eaLnBrk="1" hangingPunct="1">
              <a:lnSpc>
                <a:spcPct val="90000"/>
              </a:lnSpc>
            </a:pPr>
            <a:r>
              <a:rPr lang="en-US" altLang="en-US" u="sng">
                <a:ea typeface="ＭＳ Ｐゴシック" charset="-128"/>
              </a:rPr>
              <a:t>Distress cost affected operating income</a:t>
            </a:r>
            <a:r>
              <a:rPr lang="en-US" altLang="en-US">
                <a:ea typeface="ＭＳ Ｐゴシック" charset="-128"/>
              </a:rPr>
              <a:t>: In the enhanced cost of capital approach, the indirect costs of bankruptcy are built into the expected operating income. As the rating of the firm declines, the operating income is adjusted to reflect the loss in operating income that will occur when customers, suppliers and investors react.</a:t>
            </a:r>
          </a:p>
          <a:p>
            <a:pPr eaLnBrk="1" hangingPunct="1">
              <a:lnSpc>
                <a:spcPct val="90000"/>
              </a:lnSpc>
            </a:pPr>
            <a:r>
              <a:rPr lang="en-US" altLang="en-US" u="sng">
                <a:ea typeface="ＭＳ Ｐゴシック" charset="-128"/>
              </a:rPr>
              <a:t>Dynamic analysis</a:t>
            </a:r>
            <a:r>
              <a:rPr lang="en-US" altLang="en-US">
                <a:ea typeface="ＭＳ Ｐゴシック" charset="-128"/>
              </a:rPr>
              <a:t>: Rather than look at a single number for operating income, you can draw from a distribution of operating income (thus allowing for different outcomes).  </a:t>
            </a:r>
          </a:p>
        </p:txBody>
      </p:sp>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Estimating the Distress Effect- Disney</a:t>
            </a:r>
          </a:p>
        </p:txBody>
      </p:sp>
      <p:sp>
        <p:nvSpPr>
          <p:cNvPr id="16281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162819"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F2523358-D1C7-0640-9153-3E7892A4DA2D}" type="slidenum">
              <a:rPr lang="en-US" altLang="en-US" sz="1200">
                <a:solidFill>
                  <a:srgbClr val="FFFFFF"/>
                </a:solidFill>
                <a:latin typeface="Times" charset="0"/>
              </a:rPr>
              <a:pPr>
                <a:lnSpc>
                  <a:spcPct val="80000"/>
                </a:lnSpc>
                <a:spcBef>
                  <a:spcPct val="0"/>
                </a:spcBef>
                <a:buClrTx/>
                <a:buSzTx/>
                <a:buFontTx/>
                <a:buNone/>
              </a:pPr>
              <a:t>73</a:t>
            </a:fld>
            <a:endParaRPr lang="en-US" altLang="en-US" sz="1200">
              <a:solidFill>
                <a:srgbClr val="FFFFFF"/>
              </a:solidFill>
              <a:latin typeface="Times" charset="0"/>
            </a:endParaRPr>
          </a:p>
        </p:txBody>
      </p:sp>
      <p:graphicFrame>
        <p:nvGraphicFramePr>
          <p:cNvPr id="162820" name="Content Placeholder 7"/>
          <p:cNvGraphicFramePr>
            <a:graphicFrameLocks noGrp="1" noChangeAspect="1"/>
          </p:cNvGraphicFramePr>
          <p:nvPr>
            <p:ph sz="quarter" idx="1"/>
          </p:nvPr>
        </p:nvGraphicFramePr>
        <p:xfrm>
          <a:off x="612775" y="2363788"/>
          <a:ext cx="8153400" cy="2968625"/>
        </p:xfrm>
        <a:graphic>
          <a:graphicData uri="http://schemas.openxmlformats.org/presentationml/2006/ole">
            <mc:AlternateContent xmlns:mc="http://schemas.openxmlformats.org/markup-compatibility/2006">
              <mc:Choice xmlns:v="urn:schemas-microsoft-com:vml" Requires="v">
                <p:oleObj spid="_x0000_s162844" name="Document" r:id="rId5" imgW="8369300" imgH="3048000" progId="Word.Document.12">
                  <p:embed/>
                </p:oleObj>
              </mc:Choice>
              <mc:Fallback>
                <p:oleObj name="Document" r:id="rId5" imgW="8369300" imgH="3048000" progId="Word.Document.12">
                  <p:embed/>
                  <p:pic>
                    <p:nvPicPr>
                      <p:cNvPr id="0" name="Content Placeholder 7"/>
                      <p:cNvPicPr>
                        <a:picLocks noGrp="1"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12775" y="2363788"/>
                        <a:ext cx="8153400" cy="2968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5"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The Optimal Debt Ratio with Indirect Bankruptcy Costs</a:t>
            </a:r>
            <a:endParaRPr lang="en-US">
              <a:ea typeface="+mj-ea"/>
              <a:cs typeface="+mj-cs"/>
            </a:endParaRPr>
          </a:p>
        </p:txBody>
      </p:sp>
      <p:sp>
        <p:nvSpPr>
          <p:cNvPr id="16486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164867"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217C32AD-F037-DD4C-AB64-F72483DA7A53}" type="slidenum">
              <a:rPr lang="en-US" altLang="en-US" sz="1200">
                <a:solidFill>
                  <a:srgbClr val="FFFFFF"/>
                </a:solidFill>
                <a:latin typeface="Times" charset="0"/>
              </a:rPr>
              <a:pPr>
                <a:lnSpc>
                  <a:spcPct val="80000"/>
                </a:lnSpc>
                <a:spcBef>
                  <a:spcPct val="0"/>
                </a:spcBef>
                <a:buClrTx/>
                <a:buSzTx/>
                <a:buFontTx/>
                <a:buNone/>
              </a:pPr>
              <a:t>74</a:t>
            </a:fld>
            <a:endParaRPr lang="en-US" altLang="en-US" sz="1200">
              <a:solidFill>
                <a:srgbClr val="FFFFFF"/>
              </a:solidFill>
              <a:latin typeface="Times" charset="0"/>
            </a:endParaRPr>
          </a:p>
        </p:txBody>
      </p:sp>
      <p:sp>
        <p:nvSpPr>
          <p:cNvPr id="164868" name="TextBox 8"/>
          <p:cNvSpPr txBox="1">
            <a:spLocks noChangeArrowheads="1"/>
          </p:cNvSpPr>
          <p:nvPr/>
        </p:nvSpPr>
        <p:spPr bwMode="auto">
          <a:xfrm>
            <a:off x="1371600" y="5486400"/>
            <a:ext cx="65532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800">
                <a:latin typeface="Times" charset="0"/>
              </a:rPr>
              <a:t>The optimal debt ratio stays at 40% but the cliff becomes much steeper.</a:t>
            </a:r>
            <a:endParaRPr lang="en-US" altLang="en-US" sz="2400">
              <a:latin typeface="Times" charset="0"/>
            </a:endParaRPr>
          </a:p>
        </p:txBody>
      </p:sp>
      <p:graphicFrame>
        <p:nvGraphicFramePr>
          <p:cNvPr id="4" name="Content Placeholder 3"/>
          <p:cNvGraphicFramePr>
            <a:graphicFrameLocks noGrp="1"/>
          </p:cNvGraphicFramePr>
          <p:nvPr>
            <p:ph sz="quarter" idx="1"/>
          </p:nvPr>
        </p:nvGraphicFramePr>
        <p:xfrm>
          <a:off x="762000" y="1905000"/>
          <a:ext cx="8153402" cy="2989260"/>
        </p:xfrm>
        <a:graphic>
          <a:graphicData uri="http://schemas.openxmlformats.org/drawingml/2006/table">
            <a:tbl>
              <a:tblPr/>
              <a:tblGrid>
                <a:gridCol w="861275"/>
                <a:gridCol w="861275"/>
                <a:gridCol w="861275"/>
                <a:gridCol w="861275"/>
                <a:gridCol w="976111"/>
                <a:gridCol w="861275"/>
                <a:gridCol w="1148366"/>
                <a:gridCol w="861275"/>
                <a:gridCol w="861275"/>
              </a:tblGrid>
              <a:tr h="426720">
                <a:tc>
                  <a:txBody>
                    <a:bodyPr/>
                    <a:lstStyle/>
                    <a:p>
                      <a:pPr algn="ctr" fontAlgn="b"/>
                      <a:r>
                        <a:rPr lang="en-US" sz="1400" b="0" i="0" u="none" strike="noStrike" dirty="0">
                          <a:effectLst/>
                          <a:latin typeface="Times"/>
                        </a:rPr>
                        <a:t>Debt Ratio</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Beta</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Cost of Equity</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Bond Rating</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Interest rate on debt</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Tax Rate</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Cost of Debt (after-tax)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WACC</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Enterprise Value</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6254">
                <a:tc>
                  <a:txBody>
                    <a:bodyPr/>
                    <a:lstStyle/>
                    <a:p>
                      <a:pPr algn="ctr" fontAlgn="b"/>
                      <a:r>
                        <a:rPr lang="en-US" sz="1400" b="0" i="0" u="none" strike="noStrike">
                          <a:effectLst/>
                          <a:latin typeface="Times"/>
                        </a:rPr>
                        <a:t>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0.9239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8.07%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Aaa/AAA</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3.15%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36.10%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2.01%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8.07%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$122,633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6254">
                <a:tc>
                  <a:txBody>
                    <a:bodyPr/>
                    <a:lstStyle/>
                    <a:p>
                      <a:pPr algn="ctr" fontAlgn="b"/>
                      <a:r>
                        <a:rPr lang="en-US" sz="1400" b="0" i="0" u="none" strike="noStrike">
                          <a:effectLst/>
                          <a:latin typeface="Times"/>
                        </a:rPr>
                        <a:t>10%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0.9895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8.45%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Aaa/AAA</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3.15%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36.10%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2.01%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7.81%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$134,020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6254">
                <a:tc>
                  <a:txBody>
                    <a:bodyPr/>
                    <a:lstStyle/>
                    <a:p>
                      <a:pPr algn="ctr" fontAlgn="b"/>
                      <a:r>
                        <a:rPr lang="en-US" sz="1400" b="0" i="0" u="none" strike="noStrike">
                          <a:effectLst/>
                          <a:latin typeface="Times"/>
                        </a:rPr>
                        <a:t>20%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1.0715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8.92%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Aaa/AAA</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3.15%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36.10%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2.01%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7.54%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$147,739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6254">
                <a:tc>
                  <a:txBody>
                    <a:bodyPr/>
                    <a:lstStyle/>
                    <a:p>
                      <a:pPr algn="ctr" fontAlgn="b"/>
                      <a:r>
                        <a:rPr lang="en-US" sz="1400" b="0" i="0" u="none" strike="noStrike">
                          <a:effectLst/>
                          <a:latin typeface="Times"/>
                        </a:rPr>
                        <a:t>30%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1.1769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effectLst/>
                          <a:latin typeface="Times"/>
                        </a:rPr>
                        <a:t>9.53%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Aa2/AA</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3.45%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36.10%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2.20%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7.33%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$160,625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6254">
                <a:tc>
                  <a:txBody>
                    <a:bodyPr/>
                    <a:lstStyle/>
                    <a:p>
                      <a:pPr algn="ctr" fontAlgn="b"/>
                      <a:r>
                        <a:rPr lang="en-US" sz="1400" b="0" i="0" u="none" strike="noStrike">
                          <a:effectLst/>
                          <a:latin typeface="Times"/>
                        </a:rPr>
                        <a:t>40%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1.3175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10.34%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A2/A</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3.75%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36.10%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2.40%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7.16%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$172,933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6254">
                <a:tc>
                  <a:txBody>
                    <a:bodyPr/>
                    <a:lstStyle/>
                    <a:p>
                      <a:pPr algn="ctr" fontAlgn="b"/>
                      <a:r>
                        <a:rPr lang="en-US" sz="1400" b="0" i="0" u="none" strike="noStrike">
                          <a:effectLst/>
                          <a:latin typeface="Times"/>
                        </a:rPr>
                        <a:t>50%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1.5573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11.72%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C2/C</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11.50%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31.44%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7.88%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9.80%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$35,782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6254">
                <a:tc>
                  <a:txBody>
                    <a:bodyPr/>
                    <a:lstStyle/>
                    <a:p>
                      <a:pPr algn="ctr" fontAlgn="b"/>
                      <a:r>
                        <a:rPr lang="en-US" sz="1400" b="0" i="0" u="none" strike="noStrike">
                          <a:effectLst/>
                          <a:latin typeface="Times"/>
                        </a:rPr>
                        <a:t>60%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1.9946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14.24%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err="1">
                          <a:effectLst/>
                          <a:latin typeface="Times"/>
                        </a:rPr>
                        <a:t>Caa</a:t>
                      </a:r>
                      <a:r>
                        <a:rPr lang="en-US" sz="1400" b="0" i="0" u="none" strike="noStrike" dirty="0">
                          <a:effectLst/>
                          <a:latin typeface="Times"/>
                        </a:rPr>
                        <a:t>/CCC</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effectLst/>
                          <a:latin typeface="Times"/>
                        </a:rPr>
                        <a:t>13.25%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22.74%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10.24%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11.84%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$25,219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6254">
                <a:tc>
                  <a:txBody>
                    <a:bodyPr/>
                    <a:lstStyle/>
                    <a:p>
                      <a:pPr algn="ctr" fontAlgn="b"/>
                      <a:r>
                        <a:rPr lang="en-US" sz="1400" b="0" i="0" u="none" strike="noStrike">
                          <a:effectLst/>
                          <a:latin typeface="Times"/>
                        </a:rPr>
                        <a:t>70%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2.6594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18.07%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Caa/CCC</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effectLst/>
                          <a:latin typeface="Times"/>
                        </a:rPr>
                        <a:t>13.25%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effectLst/>
                          <a:latin typeface="Times"/>
                        </a:rPr>
                        <a:t>19.49%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10.67%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12.89%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$21,886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6254">
                <a:tc>
                  <a:txBody>
                    <a:bodyPr/>
                    <a:lstStyle/>
                    <a:p>
                      <a:pPr algn="ctr" fontAlgn="b"/>
                      <a:r>
                        <a:rPr lang="en-US" sz="1400" b="0" i="0" u="none" strike="noStrike">
                          <a:effectLst/>
                          <a:latin typeface="Times"/>
                        </a:rPr>
                        <a:t>80%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3.9892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25.73%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Caa/CCC</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13.25%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17.05%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10.99%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13.94%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$19,331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6254">
                <a:tc>
                  <a:txBody>
                    <a:bodyPr/>
                    <a:lstStyle/>
                    <a:p>
                      <a:pPr algn="ctr" fontAlgn="b"/>
                      <a:r>
                        <a:rPr lang="en-US" sz="1400" b="0" i="0" u="none" strike="noStrike">
                          <a:effectLst/>
                          <a:latin typeface="Times"/>
                        </a:rPr>
                        <a:t>90%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7.9783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48.72%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Caa/CCC</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13.25%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15.16%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11.24%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effectLst/>
                          <a:latin typeface="Times"/>
                        </a:rPr>
                        <a:t>14.99%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effectLst/>
                          <a:latin typeface="Times"/>
                        </a:rPr>
                        <a:t>$17,311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3"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Extending this approach to analyzing Financial Service Firms</a:t>
            </a:r>
            <a:endParaRPr lang="en-US">
              <a:ea typeface="+mj-ea"/>
              <a:cs typeface="+mj-cs"/>
            </a:endParaRPr>
          </a:p>
        </p:txBody>
      </p:sp>
      <p:sp>
        <p:nvSpPr>
          <p:cNvPr id="16691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166915"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8DB2CE4A-AEC7-A54F-A156-E1825CAEDD09}" type="slidenum">
              <a:rPr lang="en-US" altLang="en-US" sz="1200">
                <a:solidFill>
                  <a:srgbClr val="FFFFFF"/>
                </a:solidFill>
                <a:latin typeface="Times" charset="0"/>
              </a:rPr>
              <a:pPr>
                <a:lnSpc>
                  <a:spcPct val="80000"/>
                </a:lnSpc>
                <a:spcBef>
                  <a:spcPct val="0"/>
                </a:spcBef>
                <a:buClrTx/>
                <a:buSzTx/>
                <a:buFontTx/>
                <a:buNone/>
              </a:pPr>
              <a:t>75</a:t>
            </a:fld>
            <a:endParaRPr lang="en-US" altLang="en-US" sz="1200">
              <a:solidFill>
                <a:srgbClr val="FFFFFF"/>
              </a:solidFill>
              <a:latin typeface="Times" charset="0"/>
            </a:endParaRPr>
          </a:p>
        </p:txBody>
      </p:sp>
      <p:sp>
        <p:nvSpPr>
          <p:cNvPr id="166916" name="Rectangle 3"/>
          <p:cNvSpPr>
            <a:spLocks noGrp="1" noChangeArrowheads="1"/>
          </p:cNvSpPr>
          <p:nvPr>
            <p:ph sz="quarter" idx="1"/>
          </p:nvPr>
        </p:nvSpPr>
        <p:spPr>
          <a:xfrm>
            <a:off x="612775" y="1600200"/>
            <a:ext cx="8153400" cy="4495800"/>
          </a:xfrm>
        </p:spPr>
        <p:txBody>
          <a:bodyPr/>
          <a:lstStyle/>
          <a:p>
            <a:pPr eaLnBrk="1" hangingPunct="1">
              <a:lnSpc>
                <a:spcPct val="80000"/>
              </a:lnSpc>
            </a:pPr>
            <a:r>
              <a:rPr lang="en-US" altLang="en-US" sz="2200">
                <a:ea typeface="ＭＳ Ｐゴシック" charset="-128"/>
              </a:rPr>
              <a:t>Interest coverage ratio spreads, which are critical in determining the bond ratings, have to be estimated separately for financial service firms; applying manufacturing company spreads will result in absurdly low ratings for even the safest banks and very low optimal debt ratios. </a:t>
            </a:r>
          </a:p>
          <a:p>
            <a:pPr eaLnBrk="1" hangingPunct="1">
              <a:lnSpc>
                <a:spcPct val="80000"/>
              </a:lnSpc>
            </a:pPr>
            <a:r>
              <a:rPr lang="en-US" altLang="en-US" sz="2200">
                <a:ea typeface="ＭＳ Ｐゴシック" charset="-128"/>
              </a:rPr>
              <a:t>It is difficult to estimate the debt on a financial service company</a:t>
            </a:r>
            <a:r>
              <a:rPr lang="ja-JP" altLang="en-US" sz="2200">
                <a:ea typeface="ＭＳ Ｐゴシック" charset="-128"/>
              </a:rPr>
              <a:t>’</a:t>
            </a:r>
            <a:r>
              <a:rPr lang="en-US" altLang="ja-JP" sz="2200">
                <a:ea typeface="ＭＳ Ｐゴシック" charset="-128"/>
              </a:rPr>
              <a:t>s balance sheet. Given the mix of deposits, repurchase agreements, short-term financing, and other liabilities that may appear on a financial service firm</a:t>
            </a:r>
            <a:r>
              <a:rPr lang="ja-JP" altLang="en-US" sz="2200">
                <a:ea typeface="ＭＳ Ｐゴシック" charset="-128"/>
              </a:rPr>
              <a:t>’</a:t>
            </a:r>
            <a:r>
              <a:rPr lang="en-US" altLang="ja-JP" sz="2200">
                <a:ea typeface="ＭＳ Ｐゴシック" charset="-128"/>
              </a:rPr>
              <a:t>s balance sheet, one solution is to focus only on long-term debt, defined tightly, and to use interest coverage ratios defined using only long-term interest expenses. </a:t>
            </a:r>
          </a:p>
          <a:p>
            <a:pPr eaLnBrk="1" hangingPunct="1">
              <a:lnSpc>
                <a:spcPct val="80000"/>
              </a:lnSpc>
            </a:pPr>
            <a:r>
              <a:rPr lang="en-US" altLang="en-US" sz="2200">
                <a:ea typeface="ＭＳ Ｐゴシック" charset="-128"/>
              </a:rPr>
              <a:t>Financial service firms are regulated and have to meet capital ratios that are defined in terms of book value. If, in the process of moving to an optimal market value debt ratio, these firms violate the book capital ratios, they could put themselves in jeopardy. </a:t>
            </a:r>
          </a:p>
        </p:txBody>
      </p:sp>
    </p:spTree>
  </p:cSld>
  <p:clrMapOvr>
    <a:masterClrMapping/>
  </p:clrMapOvr>
  <p:transition/>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1"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Capital Structure for a bank:</a:t>
            </a:r>
            <a:br>
              <a:rPr lang="en-US" altLang="en-US">
                <a:ea typeface="ＭＳ Ｐゴシック" charset="-128"/>
              </a:rPr>
            </a:br>
            <a:r>
              <a:rPr lang="en-US" altLang="en-US">
                <a:ea typeface="ＭＳ Ｐゴシック" charset="-128"/>
              </a:rPr>
              <a:t>A Regulatory Capital Approach</a:t>
            </a:r>
          </a:p>
        </p:txBody>
      </p:sp>
      <p:sp>
        <p:nvSpPr>
          <p:cNvPr id="382978" name="Content Placeholder 2"/>
          <p:cNvSpPr>
            <a:spLocks noGrp="1"/>
          </p:cNvSpPr>
          <p:nvPr>
            <p:ph sz="quarter" idx="1"/>
          </p:nvPr>
        </p:nvSpPr>
        <p:spPr>
          <a:xfrm>
            <a:off x="612775" y="1600200"/>
            <a:ext cx="8153400" cy="4495800"/>
          </a:xfrm>
        </p:spPr>
        <p:txBody>
          <a:bodyPr>
            <a:normAutofit lnSpcReduction="10000"/>
          </a:bodyPr>
          <a:lstStyle/>
          <a:p>
            <a:pPr eaLnBrk="1" hangingPunct="1">
              <a:lnSpc>
                <a:spcPct val="80000"/>
              </a:lnSpc>
              <a:defRPr/>
            </a:pPr>
            <a:r>
              <a:rPr lang="en-US" altLang="en-US" sz="1900">
                <a:ea typeface="ＭＳ Ｐゴシック" charset="-128"/>
              </a:rPr>
              <a:t>Consider a bank with $ 100 million in loans outstanding and a book value of equity of $ 6 million. Furthermore, assume that the regulatory requirement is that equity capital be maintained at 5% of loans outstanding. Finally, assume that this bank wants to increase its loan base by $ 50 million to $ 150 million and to augment its equity capital ratio to 7% of loans outstanding. </a:t>
            </a:r>
          </a:p>
          <a:p>
            <a:pPr marL="366713" lvl="1" indent="0" eaLnBrk="1" hangingPunct="1">
              <a:lnSpc>
                <a:spcPct val="80000"/>
              </a:lnSpc>
              <a:buFont typeface="Wingdings 2" charset="2"/>
              <a:buNone/>
              <a:defRPr/>
            </a:pPr>
            <a:r>
              <a:rPr lang="en-US" altLang="en-US" sz="1900">
                <a:ea typeface="ＭＳ Ｐゴシック" charset="-128"/>
                <a:cs typeface="+mn-cs"/>
              </a:rPr>
              <a:t>Loans outstanding after Expansion		= $ 150 million</a:t>
            </a:r>
          </a:p>
          <a:p>
            <a:pPr marL="366713" lvl="1" indent="0" eaLnBrk="1" hangingPunct="1">
              <a:lnSpc>
                <a:spcPct val="80000"/>
              </a:lnSpc>
              <a:buFont typeface="Wingdings 2" charset="2"/>
              <a:buNone/>
              <a:defRPr/>
            </a:pPr>
            <a:r>
              <a:rPr lang="en-US" altLang="en-US" sz="1900">
                <a:ea typeface="ＭＳ Ｐゴシック" charset="-128"/>
                <a:cs typeface="+mn-cs"/>
              </a:rPr>
              <a:t>Equity after expansion		= 7% of $150	 =  $10.5 million</a:t>
            </a:r>
          </a:p>
          <a:p>
            <a:pPr marL="366713" lvl="1" indent="0" eaLnBrk="1" hangingPunct="1">
              <a:lnSpc>
                <a:spcPct val="80000"/>
              </a:lnSpc>
              <a:buFont typeface="Wingdings 2" charset="2"/>
              <a:buNone/>
              <a:defRPr/>
            </a:pPr>
            <a:r>
              <a:rPr lang="en-US" altLang="en-US" sz="1900">
                <a:ea typeface="ＭＳ Ｐゴシック" charset="-128"/>
                <a:cs typeface="+mn-cs"/>
              </a:rPr>
              <a:t>Existing Equity 				= $  6.0 million</a:t>
            </a:r>
          </a:p>
          <a:p>
            <a:pPr marL="366713" lvl="1" indent="0" eaLnBrk="1" hangingPunct="1">
              <a:lnSpc>
                <a:spcPct val="80000"/>
              </a:lnSpc>
              <a:buFont typeface="Wingdings 2" charset="2"/>
              <a:buNone/>
              <a:defRPr/>
            </a:pPr>
            <a:r>
              <a:rPr lang="en-US" altLang="en-US" sz="1900">
                <a:ea typeface="ＭＳ Ｐゴシック" charset="-128"/>
                <a:cs typeface="+mn-cs"/>
              </a:rPr>
              <a:t>New Equity needed 				= $ 4.5 million</a:t>
            </a:r>
          </a:p>
          <a:p>
            <a:pPr eaLnBrk="1" hangingPunct="1">
              <a:lnSpc>
                <a:spcPct val="80000"/>
              </a:lnSpc>
              <a:defRPr/>
            </a:pPr>
            <a:r>
              <a:rPr lang="en-US" altLang="en-US" sz="1900">
                <a:ea typeface="ＭＳ Ｐゴシック" charset="-128"/>
              </a:rPr>
              <a:t>Your need for “external” equity as a bank/financial service company will depend upon</a:t>
            </a:r>
          </a:p>
          <a:p>
            <a:pPr marL="366713" lvl="1" indent="0" eaLnBrk="1" hangingPunct="1">
              <a:lnSpc>
                <a:spcPct val="80000"/>
              </a:lnSpc>
              <a:buFont typeface="Calibri" charset="0"/>
              <a:buAutoNum type="alphaLcPeriod"/>
              <a:defRPr/>
            </a:pPr>
            <a:r>
              <a:rPr lang="en-US" altLang="en-US" sz="1900">
                <a:ea typeface="ＭＳ Ｐゴシック" charset="-128"/>
                <a:cs typeface="+mn-cs"/>
              </a:rPr>
              <a:t>Your growth rate: Higher growth -&gt; More external equity</a:t>
            </a:r>
          </a:p>
          <a:p>
            <a:pPr marL="366713" lvl="1" indent="0" eaLnBrk="1" hangingPunct="1">
              <a:lnSpc>
                <a:spcPct val="80000"/>
              </a:lnSpc>
              <a:buFont typeface="Calibri" charset="0"/>
              <a:buAutoNum type="alphaLcPeriod"/>
              <a:defRPr/>
            </a:pPr>
            <a:r>
              <a:rPr lang="en-US" altLang="en-US" sz="1900">
                <a:ea typeface="ＭＳ Ｐゴシック" charset="-128"/>
                <a:cs typeface="+mn-cs"/>
              </a:rPr>
              <a:t>Existing capitalization vs Target capitalization: Under capitalized -&gt; More external equity</a:t>
            </a:r>
          </a:p>
          <a:p>
            <a:pPr marL="366713" lvl="1" indent="0" eaLnBrk="1" hangingPunct="1">
              <a:lnSpc>
                <a:spcPct val="80000"/>
              </a:lnSpc>
              <a:buFont typeface="Calibri" charset="0"/>
              <a:buAutoNum type="alphaLcPeriod"/>
              <a:defRPr/>
            </a:pPr>
            <a:r>
              <a:rPr lang="en-US" altLang="en-US" sz="1900">
                <a:ea typeface="ＭＳ Ｐゴシック" charset="-128"/>
                <a:cs typeface="+mn-cs"/>
              </a:rPr>
              <a:t>Current earnings: Less earnings -&gt; More external equity</a:t>
            </a:r>
          </a:p>
          <a:p>
            <a:pPr marL="366713" lvl="1" indent="0" eaLnBrk="1" hangingPunct="1">
              <a:lnSpc>
                <a:spcPct val="80000"/>
              </a:lnSpc>
              <a:buFont typeface="Calibri" charset="0"/>
              <a:buAutoNum type="alphaLcPeriod"/>
              <a:defRPr/>
            </a:pPr>
            <a:r>
              <a:rPr lang="en-US" altLang="en-US" sz="1900">
                <a:ea typeface="ＭＳ Ｐゴシック" charset="-128"/>
                <a:cs typeface="+mn-cs"/>
              </a:rPr>
              <a:t>Current dividends: More dividends -&gt; More external equity</a:t>
            </a:r>
          </a:p>
        </p:txBody>
      </p:sp>
      <p:sp>
        <p:nvSpPr>
          <p:cNvPr id="16896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Tree>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09" name="Title 1"/>
          <p:cNvSpPr>
            <a:spLocks noGrp="1"/>
          </p:cNvSpPr>
          <p:nvPr>
            <p:ph type="title"/>
          </p:nvPr>
        </p:nvSpPr>
        <p:spPr>
          <a:xfrm>
            <a:off x="612775" y="228600"/>
            <a:ext cx="8153400" cy="990600"/>
          </a:xfrm>
        </p:spPr>
        <p:txBody>
          <a:bodyPr/>
          <a:lstStyle/>
          <a:p>
            <a:r>
              <a:rPr lang="en-US" altLang="en-US">
                <a:ea typeface="ＭＳ Ｐゴシック" charset="-128"/>
              </a:rPr>
              <a:t>Deutsche Bank’s Financial Mix</a:t>
            </a:r>
          </a:p>
        </p:txBody>
      </p:sp>
      <p:graphicFrame>
        <p:nvGraphicFramePr>
          <p:cNvPr id="7" name="Content Placeholder 6"/>
          <p:cNvGraphicFramePr>
            <a:graphicFrameLocks noGrp="1"/>
          </p:cNvGraphicFramePr>
          <p:nvPr>
            <p:ph sz="quarter" idx="1"/>
          </p:nvPr>
        </p:nvGraphicFramePr>
        <p:xfrm>
          <a:off x="685800" y="1981200"/>
          <a:ext cx="8077200" cy="2914651"/>
        </p:xfrm>
        <a:graphic>
          <a:graphicData uri="http://schemas.openxmlformats.org/drawingml/2006/table">
            <a:tbl>
              <a:tblPr/>
              <a:tblGrid>
                <a:gridCol w="2362200"/>
                <a:gridCol w="952500"/>
                <a:gridCol w="952500"/>
                <a:gridCol w="952500"/>
                <a:gridCol w="952500"/>
                <a:gridCol w="952500"/>
                <a:gridCol w="952500"/>
              </a:tblGrid>
              <a:tr h="22610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Current</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1</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2</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3</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4</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5</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2610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Asset Base</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439,851 €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453,047 €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466,638 €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480,637 €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495,056 €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509,908 €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2610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Capital ratio</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15.13%</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15.71%</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16.28%</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16.85%</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17.43%</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18.00%</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2610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Tier 1 Capital</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66,561 €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71,156 €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75,967 €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81,002 €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86,271 €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91,783 €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43985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Change in regulatory capital</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4,595 €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4,811 €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5,035 €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5,269 €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5,512 €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2610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Book Equity</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76,829 €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81,424 €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86,235 €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91,270 €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96,539 €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102,051 €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2610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2610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ROE</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-1.08%</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0.74%</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2.55%</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4.37%</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6.18%</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8.00%</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2610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Net Income</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-716 €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602 €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2,203 €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3,988 €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5,971 €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8,164 €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43985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 Investment in Regulatory Capital</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4,595 €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4,811 €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5,035 €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5,269 €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5,512 €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2610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FCFE</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-3,993 €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-2,608 €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-1,047 €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702 €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2,652 €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
        <p:nvSpPr>
          <p:cNvPr id="171108"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171109" name="Slide Number Placeholder 4"/>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B0FD2951-C7DB-DA47-A208-BD7F81B90302}" type="slidenum">
              <a:rPr lang="en-US" altLang="en-US" sz="1200">
                <a:solidFill>
                  <a:srgbClr val="FFFFFF"/>
                </a:solidFill>
                <a:latin typeface="Times" charset="0"/>
              </a:rPr>
              <a:pPr>
                <a:lnSpc>
                  <a:spcPct val="80000"/>
                </a:lnSpc>
                <a:spcBef>
                  <a:spcPct val="0"/>
                </a:spcBef>
                <a:buClrTx/>
                <a:buSzTx/>
                <a:buFontTx/>
                <a:buNone/>
              </a:pPr>
              <a:t>77</a:t>
            </a:fld>
            <a:endParaRPr lang="en-US" altLang="en-US" sz="1200">
              <a:solidFill>
                <a:srgbClr val="FFFFFF"/>
              </a:solidFill>
              <a:latin typeface="Times" charset="0"/>
            </a:endParaRPr>
          </a:p>
        </p:txBody>
      </p:sp>
      <p:sp>
        <p:nvSpPr>
          <p:cNvPr id="171110" name="TextBox 7"/>
          <p:cNvSpPr txBox="1">
            <a:spLocks noChangeArrowheads="1"/>
          </p:cNvSpPr>
          <p:nvPr/>
        </p:nvSpPr>
        <p:spPr bwMode="auto">
          <a:xfrm>
            <a:off x="990600" y="5029200"/>
            <a:ext cx="76962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2400">
                <a:latin typeface="Times" charset="0"/>
              </a:rPr>
              <a:t>The cumulative FCFE over the next 5 years is -4,294 million Euros. Clearly, it does not make the sense to pay dividends or buy back stock.</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29"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Financing Strategies for a financial institution</a:t>
            </a:r>
            <a:endParaRPr lang="en-US">
              <a:ea typeface="+mj-ea"/>
              <a:cs typeface="+mj-cs"/>
            </a:endParaRPr>
          </a:p>
        </p:txBody>
      </p:sp>
      <p:sp>
        <p:nvSpPr>
          <p:cNvPr id="17305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173059"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BAF54CE3-8FF4-934E-B80E-B6280B08C835}" type="slidenum">
              <a:rPr lang="en-US" altLang="en-US" sz="1200">
                <a:solidFill>
                  <a:srgbClr val="FFFFFF"/>
                </a:solidFill>
                <a:latin typeface="Times" charset="0"/>
              </a:rPr>
              <a:pPr>
                <a:lnSpc>
                  <a:spcPct val="80000"/>
                </a:lnSpc>
                <a:spcBef>
                  <a:spcPct val="0"/>
                </a:spcBef>
                <a:buClrTx/>
                <a:buSzTx/>
                <a:buFontTx/>
                <a:buNone/>
              </a:pPr>
              <a:t>78</a:t>
            </a:fld>
            <a:endParaRPr lang="en-US" altLang="en-US" sz="1200">
              <a:solidFill>
                <a:srgbClr val="FFFFFF"/>
              </a:solidFill>
              <a:latin typeface="Times" charset="0"/>
            </a:endParaRPr>
          </a:p>
        </p:txBody>
      </p:sp>
      <p:sp>
        <p:nvSpPr>
          <p:cNvPr id="173060" name="Content Placeholder 2"/>
          <p:cNvSpPr>
            <a:spLocks noGrp="1"/>
          </p:cNvSpPr>
          <p:nvPr>
            <p:ph sz="quarter" idx="1"/>
          </p:nvPr>
        </p:nvSpPr>
        <p:spPr>
          <a:xfrm>
            <a:off x="612775" y="1600200"/>
            <a:ext cx="8153400" cy="4495800"/>
          </a:xfrm>
        </p:spPr>
        <p:txBody>
          <a:bodyPr/>
          <a:lstStyle/>
          <a:p>
            <a:pPr eaLnBrk="1" hangingPunct="1">
              <a:lnSpc>
                <a:spcPct val="80000"/>
              </a:lnSpc>
            </a:pPr>
            <a:r>
              <a:rPr lang="en-US" altLang="en-US" sz="2200" u="sng">
                <a:ea typeface="ＭＳ Ｐゴシック" charset="-128"/>
              </a:rPr>
              <a:t>The Regulatory minimum strategy</a:t>
            </a:r>
            <a:r>
              <a:rPr lang="en-US" altLang="en-US" sz="2200">
                <a:ea typeface="ＭＳ Ｐゴシック" charset="-128"/>
              </a:rPr>
              <a:t>: In this strategy, financial service firms try to stay with the bare minimum equity capital, as required by the regulatory ratios. In the most aggressive versions of this strategy, firms exploit loopholes in the regulatory framework to invest in those businesses where regulatory capital ratios are set too low (relative to the risk of these businesses). </a:t>
            </a:r>
          </a:p>
          <a:p>
            <a:pPr eaLnBrk="1" hangingPunct="1">
              <a:lnSpc>
                <a:spcPct val="80000"/>
              </a:lnSpc>
            </a:pPr>
            <a:r>
              <a:rPr lang="en-US" altLang="en-US" sz="2200" u="sng">
                <a:ea typeface="ＭＳ Ｐゴシック" charset="-128"/>
              </a:rPr>
              <a:t>The Self-regulatory strategy</a:t>
            </a:r>
            <a:r>
              <a:rPr lang="en-US" altLang="en-US" sz="2200">
                <a:ea typeface="ＭＳ Ｐゴシック" charset="-128"/>
              </a:rPr>
              <a:t>: The objective for a bank raising equity is not to meet regulatory capital ratios but to ensure that losses from the business can be covered by the existing equity. In effect, financial service firms can assess how much equity they need to hold by evaluating the riskiness of their businesses and the potential for losses. </a:t>
            </a:r>
          </a:p>
          <a:p>
            <a:pPr eaLnBrk="1" hangingPunct="1">
              <a:lnSpc>
                <a:spcPct val="80000"/>
              </a:lnSpc>
            </a:pPr>
            <a:r>
              <a:rPr lang="en-US" altLang="en-US" sz="2200" u="sng">
                <a:ea typeface="ＭＳ Ｐゴシック" charset="-128"/>
              </a:rPr>
              <a:t>Combination strategy</a:t>
            </a:r>
            <a:r>
              <a:rPr lang="en-US" altLang="en-US" sz="2200">
                <a:ea typeface="ＭＳ Ｐゴシック" charset="-128"/>
              </a:rPr>
              <a:t>: In this strategy, the regulatory capital ratios operate as a floor for established businesses, with the firm adding buffers for safety where needed.. </a:t>
            </a:r>
          </a:p>
        </p:txBody>
      </p:sp>
    </p:spTree>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5"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Determinants of the Optimal Debt Ratio:</a:t>
            </a:r>
            <a:br>
              <a:rPr lang="en-US" smtClean="0">
                <a:ea typeface="+mj-ea"/>
                <a:cs typeface="+mj-cs"/>
              </a:rPr>
            </a:br>
            <a:r>
              <a:rPr lang="en-US" smtClean="0">
                <a:ea typeface="+mj-ea"/>
                <a:cs typeface="+mj-cs"/>
              </a:rPr>
              <a:t>1. The marginal tax rate</a:t>
            </a:r>
            <a:endParaRPr lang="en-US">
              <a:ea typeface="+mj-ea"/>
              <a:cs typeface="+mj-cs"/>
            </a:endParaRPr>
          </a:p>
        </p:txBody>
      </p:sp>
      <p:sp>
        <p:nvSpPr>
          <p:cNvPr id="17510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175107"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A89ABE7E-0679-3B4D-B48D-7654F149C948}" type="slidenum">
              <a:rPr lang="en-US" altLang="en-US" sz="1200">
                <a:solidFill>
                  <a:srgbClr val="FFFFFF"/>
                </a:solidFill>
                <a:latin typeface="Times" charset="0"/>
              </a:rPr>
              <a:pPr>
                <a:lnSpc>
                  <a:spcPct val="80000"/>
                </a:lnSpc>
                <a:spcBef>
                  <a:spcPct val="0"/>
                </a:spcBef>
                <a:buClrTx/>
                <a:buSzTx/>
                <a:buFontTx/>
                <a:buNone/>
              </a:pPr>
              <a:t>79</a:t>
            </a:fld>
            <a:endParaRPr lang="en-US" altLang="en-US" sz="1200">
              <a:solidFill>
                <a:srgbClr val="FFFFFF"/>
              </a:solidFill>
              <a:latin typeface="Times" charset="0"/>
            </a:endParaRPr>
          </a:p>
        </p:txBody>
      </p:sp>
      <p:sp>
        <p:nvSpPr>
          <p:cNvPr id="175108" name="Content Placeholder 2"/>
          <p:cNvSpPr>
            <a:spLocks noGrp="1"/>
          </p:cNvSpPr>
          <p:nvPr>
            <p:ph sz="quarter" idx="1"/>
          </p:nvPr>
        </p:nvSpPr>
        <p:spPr>
          <a:xfrm>
            <a:off x="612775" y="1600200"/>
            <a:ext cx="8153400" cy="4495800"/>
          </a:xfrm>
        </p:spPr>
        <p:txBody>
          <a:bodyPr/>
          <a:lstStyle/>
          <a:p>
            <a:pPr eaLnBrk="1" hangingPunct="1"/>
            <a:r>
              <a:rPr lang="en-US" altLang="en-US">
                <a:ea typeface="ＭＳ Ｐゴシック" charset="-128"/>
              </a:rPr>
              <a:t>The primary benefit of debt is a tax benefit. The higher the marginal tax rate, the greater the benefit to borrowing:</a:t>
            </a:r>
          </a:p>
        </p:txBody>
      </p:sp>
      <p:graphicFrame>
        <p:nvGraphicFramePr>
          <p:cNvPr id="175109" name="Object 1"/>
          <p:cNvGraphicFramePr>
            <a:graphicFrameLocks noChangeAspect="1"/>
          </p:cNvGraphicFramePr>
          <p:nvPr/>
        </p:nvGraphicFramePr>
        <p:xfrm>
          <a:off x="1066800" y="3048000"/>
          <a:ext cx="7391400" cy="2152650"/>
        </p:xfrm>
        <a:graphic>
          <a:graphicData uri="http://schemas.openxmlformats.org/presentationml/2006/ole">
            <mc:AlternateContent xmlns:mc="http://schemas.openxmlformats.org/markup-compatibility/2006">
              <mc:Choice xmlns:v="urn:schemas-microsoft-com:vml" Requires="v">
                <p:oleObj spid="_x0000_s175133" name="Document" r:id="rId5" imgW="5625893" imgH="1638240" progId="Word.Document.12">
                  <p:embed/>
                </p:oleObj>
              </mc:Choice>
              <mc:Fallback>
                <p:oleObj name="Document" r:id="rId5" imgW="5625893" imgH="1638240" progId="Word.Document.12">
                  <p:embed/>
                  <p:pic>
                    <p:nvPicPr>
                      <p:cNvPr id="0" name="Object 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66800" y="3048000"/>
                        <a:ext cx="7391400" cy="2152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3"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2. Pre-tax Cash flow Return</a:t>
            </a:r>
          </a:p>
        </p:txBody>
      </p:sp>
      <p:sp>
        <p:nvSpPr>
          <p:cNvPr id="17715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177155"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E62E426B-C502-084E-8438-80CF9E21943C}" type="slidenum">
              <a:rPr lang="en-US" altLang="en-US" sz="1200">
                <a:solidFill>
                  <a:srgbClr val="FFFFFF"/>
                </a:solidFill>
                <a:latin typeface="Times" charset="0"/>
              </a:rPr>
              <a:pPr>
                <a:lnSpc>
                  <a:spcPct val="80000"/>
                </a:lnSpc>
                <a:spcBef>
                  <a:spcPct val="0"/>
                </a:spcBef>
                <a:buClrTx/>
                <a:buSzTx/>
                <a:buFontTx/>
                <a:buNone/>
              </a:pPr>
              <a:t>80</a:t>
            </a:fld>
            <a:endParaRPr lang="en-US" altLang="en-US" sz="1200">
              <a:solidFill>
                <a:srgbClr val="FFFFFF"/>
              </a:solidFill>
              <a:latin typeface="Times" charset="0"/>
            </a:endParaRPr>
          </a:p>
        </p:txBody>
      </p:sp>
      <p:graphicFrame>
        <p:nvGraphicFramePr>
          <p:cNvPr id="177156" name="Content Placeholder 5"/>
          <p:cNvGraphicFramePr>
            <a:graphicFrameLocks noGrp="1" noChangeAspect="1"/>
          </p:cNvGraphicFramePr>
          <p:nvPr>
            <p:ph sz="quarter" idx="1"/>
          </p:nvPr>
        </p:nvGraphicFramePr>
        <p:xfrm>
          <a:off x="685800" y="1981200"/>
          <a:ext cx="7800975" cy="1905000"/>
        </p:xfrm>
        <a:graphic>
          <a:graphicData uri="http://schemas.openxmlformats.org/presentationml/2006/ole">
            <mc:AlternateContent xmlns:mc="http://schemas.openxmlformats.org/markup-compatibility/2006">
              <mc:Choice xmlns:v="urn:schemas-microsoft-com:vml" Requires="v">
                <p:oleObj spid="_x0000_s177181" name="Document" r:id="rId5" imgW="8369300" imgH="2044700" progId="Word.Document.12">
                  <p:embed/>
                </p:oleObj>
              </mc:Choice>
              <mc:Fallback>
                <p:oleObj name="Document" r:id="rId5" imgW="8369300" imgH="2044700" progId="Word.Document.12">
                  <p:embed/>
                  <p:pic>
                    <p:nvPicPr>
                      <p:cNvPr id="0" name="Content Placeholder 5"/>
                      <p:cNvPicPr>
                        <a:picLocks noGrp="1"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85800" y="1981200"/>
                        <a:ext cx="7800975" cy="190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77157" name="TextBox 1"/>
          <p:cNvSpPr txBox="1">
            <a:spLocks noChangeArrowheads="1"/>
          </p:cNvSpPr>
          <p:nvPr/>
        </p:nvSpPr>
        <p:spPr bwMode="auto">
          <a:xfrm>
            <a:off x="1524000" y="4191000"/>
            <a:ext cx="70104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2400">
                <a:latin typeface="Times" charset="0"/>
              </a:rPr>
              <a:t>Higher cash flows, as a percent of value, give you a higher debt capacity, though less so in emerging markets with substantial country risk.</a:t>
            </a:r>
          </a:p>
        </p:txBody>
      </p:sp>
    </p:spTree>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1"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3. Operating Risk</a:t>
            </a:r>
          </a:p>
        </p:txBody>
      </p:sp>
      <p:sp>
        <p:nvSpPr>
          <p:cNvPr id="17920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179203"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2BF6633A-DD9A-0446-B66A-B595195E4E10}" type="slidenum">
              <a:rPr lang="en-US" altLang="en-US" sz="1200">
                <a:solidFill>
                  <a:srgbClr val="FFFFFF"/>
                </a:solidFill>
                <a:latin typeface="Times" charset="0"/>
              </a:rPr>
              <a:pPr>
                <a:lnSpc>
                  <a:spcPct val="80000"/>
                </a:lnSpc>
                <a:spcBef>
                  <a:spcPct val="0"/>
                </a:spcBef>
                <a:buClrTx/>
                <a:buSzTx/>
                <a:buFontTx/>
                <a:buNone/>
              </a:pPr>
              <a:t>81</a:t>
            </a:fld>
            <a:endParaRPr lang="en-US" altLang="en-US" sz="1200">
              <a:solidFill>
                <a:srgbClr val="FFFFFF"/>
              </a:solidFill>
              <a:latin typeface="Times" charset="0"/>
            </a:endParaRPr>
          </a:p>
        </p:txBody>
      </p:sp>
      <p:sp>
        <p:nvSpPr>
          <p:cNvPr id="158722" name="Content Placeholder 2"/>
          <p:cNvSpPr>
            <a:spLocks noGrp="1"/>
          </p:cNvSpPr>
          <p:nvPr>
            <p:ph sz="quarter" idx="1"/>
          </p:nvPr>
        </p:nvSpPr>
        <p:spPr>
          <a:xfrm>
            <a:off x="612775" y="1600200"/>
            <a:ext cx="8153400" cy="4495800"/>
          </a:xfrm>
        </p:spPr>
        <p:txBody>
          <a:bodyPr>
            <a:normAutofit fontScale="92500" lnSpcReduction="20000"/>
          </a:bodyPr>
          <a:lstStyle/>
          <a:p>
            <a:pPr marL="320040" indent="-320040" eaLnBrk="1" fontAlgn="auto" hangingPunct="1">
              <a:spcAft>
                <a:spcPts val="0"/>
              </a:spcAft>
              <a:buFont typeface="Wingdings"/>
              <a:buChar char=""/>
              <a:defRPr/>
            </a:pPr>
            <a:r>
              <a:rPr lang="en-US" dirty="0" smtClean="0">
                <a:ea typeface="+mn-ea"/>
                <a:cs typeface="+mn-cs"/>
              </a:rPr>
              <a:t>Firms that face more risk or uncertainty in their operations (and more variable operating income as a consequence) will have lower optimal debt ratios than firms that have more predictable operations.</a:t>
            </a:r>
          </a:p>
          <a:p>
            <a:pPr marL="320040" indent="-320040" eaLnBrk="1" fontAlgn="auto" hangingPunct="1">
              <a:spcAft>
                <a:spcPts val="0"/>
              </a:spcAft>
              <a:buFont typeface="Wingdings"/>
              <a:buChar char=""/>
              <a:defRPr/>
            </a:pPr>
            <a:r>
              <a:rPr lang="en-US" dirty="0" smtClean="0">
                <a:ea typeface="+mn-ea"/>
                <a:cs typeface="+mn-cs"/>
              </a:rPr>
              <a:t>Operating risk enters the cost of capital approach in two places:</a:t>
            </a:r>
          </a:p>
          <a:p>
            <a:pPr marL="640080" lvl="1" indent="-274320" eaLnBrk="1" fontAlgn="auto" hangingPunct="1">
              <a:spcAft>
                <a:spcPts val="0"/>
              </a:spcAft>
              <a:buFont typeface="Wingdings 2"/>
              <a:buChar char=""/>
              <a:defRPr/>
            </a:pPr>
            <a:r>
              <a:rPr lang="en-US" u="sng" dirty="0" smtClean="0">
                <a:ea typeface="+mn-ea"/>
                <a:cs typeface="+mn-cs"/>
              </a:rPr>
              <a:t>Unlevered beta</a:t>
            </a:r>
            <a:r>
              <a:rPr lang="en-US" dirty="0" smtClean="0">
                <a:ea typeface="+mn-ea"/>
                <a:cs typeface="+mn-cs"/>
              </a:rPr>
              <a:t>: Firms that face more operating risk will tend to have higher unlevered betas. As they borrow, debt will magnify this already large risk and push up costs of equity much more steeply.</a:t>
            </a:r>
          </a:p>
          <a:p>
            <a:pPr marL="640080" lvl="1" indent="-274320" eaLnBrk="1" fontAlgn="auto" hangingPunct="1">
              <a:spcAft>
                <a:spcPts val="0"/>
              </a:spcAft>
              <a:buFont typeface="Wingdings 2"/>
              <a:buChar char=""/>
              <a:defRPr/>
            </a:pPr>
            <a:r>
              <a:rPr lang="en-US" u="sng" dirty="0" smtClean="0">
                <a:ea typeface="+mn-ea"/>
                <a:cs typeface="+mn-cs"/>
              </a:rPr>
              <a:t>Bond ratings</a:t>
            </a:r>
            <a:r>
              <a:rPr lang="en-US" dirty="0" smtClean="0">
                <a:ea typeface="+mn-ea"/>
                <a:cs typeface="+mn-cs"/>
              </a:rPr>
              <a:t>: For any given level of operating income, firms that face more risk in operations will have lower ratings. The ratings are based upon normalized income.</a:t>
            </a:r>
            <a:endParaRPr lang="en-US" dirty="0">
              <a:ea typeface="+mn-ea"/>
              <a:cs typeface="+mn-cs"/>
            </a:endParaRPr>
          </a:p>
        </p:txBody>
      </p:sp>
    </p:spTree>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69"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4. The only macro determinant:</a:t>
            </a:r>
            <a:br>
              <a:rPr lang="en-US" smtClean="0">
                <a:ea typeface="+mj-ea"/>
                <a:cs typeface="+mj-cs"/>
              </a:rPr>
            </a:br>
            <a:r>
              <a:rPr lang="en-US" smtClean="0">
                <a:ea typeface="+mj-ea"/>
                <a:cs typeface="+mj-cs"/>
              </a:rPr>
              <a:t>Equity vs Debt Risk Premiums</a:t>
            </a:r>
            <a:endParaRPr lang="en-US">
              <a:ea typeface="+mj-ea"/>
              <a:cs typeface="+mj-cs"/>
            </a:endParaRPr>
          </a:p>
        </p:txBody>
      </p:sp>
      <p:sp>
        <p:nvSpPr>
          <p:cNvPr id="18125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181251"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F04FDF4E-4CCC-A742-B0EE-2A909C6A502C}" type="slidenum">
              <a:rPr lang="en-US" altLang="en-US" sz="1200">
                <a:solidFill>
                  <a:srgbClr val="FFFFFF"/>
                </a:solidFill>
                <a:latin typeface="Times" charset="0"/>
              </a:rPr>
              <a:pPr>
                <a:lnSpc>
                  <a:spcPct val="80000"/>
                </a:lnSpc>
                <a:spcBef>
                  <a:spcPct val="0"/>
                </a:spcBef>
                <a:buClrTx/>
                <a:buSzTx/>
                <a:buFontTx/>
                <a:buNone/>
              </a:pPr>
              <a:t>82</a:t>
            </a:fld>
            <a:endParaRPr lang="en-US" altLang="en-US" sz="1200">
              <a:solidFill>
                <a:srgbClr val="FFFFFF"/>
              </a:solidFill>
              <a:latin typeface="Times" charset="0"/>
            </a:endParaRPr>
          </a:p>
        </p:txBody>
      </p:sp>
      <p:graphicFrame>
        <p:nvGraphicFramePr>
          <p:cNvPr id="7" name="Content Placeholder 5"/>
          <p:cNvGraphicFramePr>
            <a:graphicFrameLocks noGrp="1"/>
          </p:cNvGraphicFramePr>
          <p:nvPr>
            <p:ph sz="quarter" idx="1"/>
          </p:nvPr>
        </p:nvGraphicFramePr>
        <p:xfrm>
          <a:off x="0" y="0"/>
          <a:ext cx="0" cy="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8" name="Chart 7"/>
          <p:cNvGraphicFramePr>
            <a:graphicFrameLocks noGrp="1"/>
          </p:cNvGraphicFramePr>
          <p:nvPr>
            <p:extLst>
              <p:ext uri="{D42A27DB-BD31-4B8C-83A1-F6EECF244321}">
                <p14:modId xmlns:p14="http://schemas.microsoft.com/office/powerpoint/2010/main" val="1168655197"/>
              </p:ext>
            </p:extLst>
          </p:nvPr>
        </p:nvGraphicFramePr>
        <p:xfrm>
          <a:off x="609600" y="1676400"/>
          <a:ext cx="8302400" cy="4897600"/>
        </p:xfrm>
        <a:graphic>
          <a:graphicData uri="http://schemas.openxmlformats.org/drawingml/2006/chart">
            <c:chart xmlns:c="http://schemas.openxmlformats.org/drawingml/2006/chart" xmlns:r="http://schemas.openxmlformats.org/officeDocument/2006/relationships" r:id="rId4"/>
          </a:graphicData>
        </a:graphic>
      </p:graphicFrame>
    </p:spTree>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7" name="Rectangle 2"/>
          <p:cNvSpPr>
            <a:spLocks noGrp="1" noChangeArrowheads="1"/>
          </p:cNvSpPr>
          <p:nvPr>
            <p:ph type="title"/>
          </p:nvPr>
        </p:nvSpPr>
        <p:spPr>
          <a:xfrm>
            <a:off x="612775" y="228600"/>
            <a:ext cx="8153400" cy="990600"/>
          </a:xfrm>
        </p:spPr>
        <p:txBody>
          <a:bodyPr>
            <a:normAutofit fontScale="90000"/>
          </a:bodyPr>
          <a:lstStyle/>
          <a:p>
            <a:pPr eaLnBrk="1" hangingPunct="1">
              <a:defRPr/>
            </a:pPr>
            <a:r>
              <a:rPr lang="en-US" altLang="en-US" sz="3200">
                <a:ea typeface="ＭＳ Ｐゴシック" charset="-128"/>
              </a:rPr>
              <a:t> </a:t>
            </a:r>
            <a:r>
              <a:rPr lang="en-US" altLang="en-US" sz="3200">
                <a:latin typeface="Wingdings" charset="2"/>
                <a:ea typeface="ＭＳ Ｐゴシック" charset="-128"/>
              </a:rPr>
              <a:t>6</a:t>
            </a:r>
            <a:r>
              <a:rPr lang="en-US" altLang="en-US" sz="3200">
                <a:ea typeface="ＭＳ Ｐゴシック" charset="-128"/>
              </a:rPr>
              <a:t> Application Test: Your firm</a:t>
            </a:r>
            <a:r>
              <a:rPr lang="ja-JP" altLang="en-US" sz="3200">
                <a:ea typeface="ＭＳ Ｐゴシック" charset="-128"/>
              </a:rPr>
              <a:t>’</a:t>
            </a:r>
            <a:r>
              <a:rPr lang="en-US" altLang="ja-JP" sz="3200">
                <a:ea typeface="ＭＳ Ｐゴシック" charset="-128"/>
              </a:rPr>
              <a:t>s optimal financing mix</a:t>
            </a:r>
            <a:endParaRPr lang="en-US" altLang="en-US" sz="3200">
              <a:ea typeface="ＭＳ Ｐゴシック" charset="-128"/>
            </a:endParaRPr>
          </a:p>
        </p:txBody>
      </p:sp>
      <p:sp>
        <p:nvSpPr>
          <p:cNvPr id="18329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183299"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EAAF928E-BB7A-C04B-9E25-527D0ABBC444}" type="slidenum">
              <a:rPr lang="en-US" altLang="en-US" sz="1200">
                <a:solidFill>
                  <a:srgbClr val="FFFFFF"/>
                </a:solidFill>
                <a:latin typeface="Times" charset="0"/>
              </a:rPr>
              <a:pPr>
                <a:lnSpc>
                  <a:spcPct val="80000"/>
                </a:lnSpc>
                <a:spcBef>
                  <a:spcPct val="0"/>
                </a:spcBef>
                <a:buClrTx/>
                <a:buSzTx/>
                <a:buFontTx/>
                <a:buNone/>
              </a:pPr>
              <a:t>83</a:t>
            </a:fld>
            <a:endParaRPr lang="en-US" altLang="en-US" sz="1200">
              <a:solidFill>
                <a:srgbClr val="FFFFFF"/>
              </a:solidFill>
              <a:latin typeface="Times" charset="0"/>
            </a:endParaRPr>
          </a:p>
        </p:txBody>
      </p:sp>
      <p:sp>
        <p:nvSpPr>
          <p:cNvPr id="183300"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Using the optimal capital structure spreadsheet provided:</a:t>
            </a:r>
          </a:p>
          <a:p>
            <a:pPr marL="822325" lvl="1" indent="-457200" eaLnBrk="1" hangingPunct="1">
              <a:buFont typeface="Calibri" charset="0"/>
              <a:buAutoNum type="arabicPeriod"/>
            </a:pPr>
            <a:r>
              <a:rPr lang="en-US" altLang="en-US">
                <a:ea typeface="ＭＳ Ｐゴシック" charset="-128"/>
              </a:rPr>
              <a:t>Estimate the optimal debt ratio for your firm</a:t>
            </a:r>
          </a:p>
          <a:p>
            <a:pPr marL="822325" lvl="1" indent="-457200" eaLnBrk="1" hangingPunct="1">
              <a:buFont typeface="Calibri" charset="0"/>
              <a:buAutoNum type="arabicPeriod"/>
            </a:pPr>
            <a:r>
              <a:rPr lang="en-US" altLang="en-US">
                <a:ea typeface="ＭＳ Ｐゴシック" charset="-128"/>
              </a:rPr>
              <a:t>Estimate the new cost of capital at the optimal</a:t>
            </a:r>
          </a:p>
          <a:p>
            <a:pPr marL="822325" lvl="1" indent="-457200" eaLnBrk="1" hangingPunct="1">
              <a:buFont typeface="Calibri" charset="0"/>
              <a:buAutoNum type="arabicPeriod"/>
            </a:pPr>
            <a:r>
              <a:rPr lang="en-US" altLang="en-US">
                <a:ea typeface="ＭＳ Ｐゴシック" charset="-128"/>
              </a:rPr>
              <a:t>Estimate the effect of the change in the cost of capital on firm value</a:t>
            </a:r>
          </a:p>
          <a:p>
            <a:pPr marL="822325" lvl="1" indent="-457200" eaLnBrk="1" hangingPunct="1">
              <a:buFont typeface="Calibri" charset="0"/>
              <a:buAutoNum type="arabicPeriod"/>
            </a:pPr>
            <a:r>
              <a:rPr lang="en-US" altLang="en-US">
                <a:ea typeface="ＭＳ Ｐゴシック" charset="-128"/>
              </a:rPr>
              <a:t>Estimate the effect on the stock price</a:t>
            </a:r>
          </a:p>
          <a:p>
            <a:pPr eaLnBrk="1" hangingPunct="1"/>
            <a:r>
              <a:rPr lang="en-US" altLang="en-US">
                <a:ea typeface="ＭＳ Ｐゴシック" charset="-128"/>
              </a:rPr>
              <a:t>In terms of the mechanics, what would you need to do to get to the optimal immediately?</a:t>
            </a:r>
          </a:p>
        </p:txBody>
      </p:sp>
    </p:spTree>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5"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III. The APV Approach to Optimal Capital Structure</a:t>
            </a:r>
            <a:endParaRPr lang="en-US">
              <a:ea typeface="+mj-ea"/>
              <a:cs typeface="+mj-cs"/>
            </a:endParaRPr>
          </a:p>
        </p:txBody>
      </p:sp>
      <p:sp>
        <p:nvSpPr>
          <p:cNvPr id="18534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185347"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59C8DA8C-0BF3-B64A-A003-D3A45587E358}" type="slidenum">
              <a:rPr lang="en-US" altLang="en-US" sz="1200">
                <a:solidFill>
                  <a:srgbClr val="FFFFFF"/>
                </a:solidFill>
                <a:latin typeface="Times" charset="0"/>
              </a:rPr>
              <a:pPr>
                <a:lnSpc>
                  <a:spcPct val="80000"/>
                </a:lnSpc>
                <a:spcBef>
                  <a:spcPct val="0"/>
                </a:spcBef>
                <a:buClrTx/>
                <a:buSzTx/>
                <a:buFontTx/>
                <a:buNone/>
              </a:pPr>
              <a:t>84</a:t>
            </a:fld>
            <a:endParaRPr lang="en-US" altLang="en-US" sz="1200">
              <a:solidFill>
                <a:srgbClr val="FFFFFF"/>
              </a:solidFill>
              <a:latin typeface="Times" charset="0"/>
            </a:endParaRPr>
          </a:p>
        </p:txBody>
      </p:sp>
      <p:sp>
        <p:nvSpPr>
          <p:cNvPr id="185348"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In the adjusted present value approach, the value of the firm is written as the sum of the value of the firm without debt (the unlevered firm) and the effect of debt on firm value</a:t>
            </a:r>
          </a:p>
          <a:p>
            <a:pPr marL="319088" lvl="1" indent="0" algn="ctr" eaLnBrk="1" hangingPunct="1">
              <a:buFont typeface="Wingdings 2" charset="2"/>
              <a:buNone/>
            </a:pPr>
            <a:r>
              <a:rPr lang="en-US" altLang="en-US">
                <a:ea typeface="ＭＳ Ｐゴシック" charset="-128"/>
              </a:rPr>
              <a:t>Firm Value = Unlevered Firm Value + (Tax Benefits of Debt - Expected Bankruptcy Cost from the Debt)</a:t>
            </a:r>
          </a:p>
          <a:p>
            <a:pPr eaLnBrk="1" hangingPunct="1"/>
            <a:r>
              <a:rPr lang="en-US" altLang="en-US">
                <a:ea typeface="ＭＳ Ｐゴシック" charset="-128"/>
              </a:rPr>
              <a:t>The optimal dollar debt level is the one that maximizes firm value</a:t>
            </a:r>
          </a:p>
        </p:txBody>
      </p:sp>
    </p:spTree>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Implementing the APV Approach</a:t>
            </a:r>
          </a:p>
        </p:txBody>
      </p:sp>
      <p:sp>
        <p:nvSpPr>
          <p:cNvPr id="18739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187395"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B26A777A-83A7-604A-9F6F-10B5C5C96177}" type="slidenum">
              <a:rPr lang="en-US" altLang="en-US" sz="1200">
                <a:solidFill>
                  <a:srgbClr val="FFFFFF"/>
                </a:solidFill>
                <a:latin typeface="Times" charset="0"/>
              </a:rPr>
              <a:pPr>
                <a:lnSpc>
                  <a:spcPct val="80000"/>
                </a:lnSpc>
                <a:spcBef>
                  <a:spcPct val="0"/>
                </a:spcBef>
                <a:buClrTx/>
                <a:buSzTx/>
                <a:buFontTx/>
                <a:buNone/>
              </a:pPr>
              <a:t>85</a:t>
            </a:fld>
            <a:endParaRPr lang="en-US" altLang="en-US" sz="1200">
              <a:solidFill>
                <a:srgbClr val="FFFFFF"/>
              </a:solidFill>
              <a:latin typeface="Times" charset="0"/>
            </a:endParaRPr>
          </a:p>
        </p:txBody>
      </p:sp>
      <p:sp>
        <p:nvSpPr>
          <p:cNvPr id="166914" name="Rectangle 3"/>
          <p:cNvSpPr>
            <a:spLocks noGrp="1" noChangeArrowheads="1"/>
          </p:cNvSpPr>
          <p:nvPr>
            <p:ph sz="quarter" idx="1"/>
          </p:nvPr>
        </p:nvSpPr>
        <p:spPr>
          <a:xfrm>
            <a:off x="612775" y="1600200"/>
            <a:ext cx="8153400" cy="4495800"/>
          </a:xfrm>
        </p:spPr>
        <p:txBody>
          <a:bodyPr>
            <a:normAutofit fontScale="77500" lnSpcReduction="20000"/>
          </a:bodyPr>
          <a:lstStyle/>
          <a:p>
            <a:pPr marL="320040" indent="-320040" eaLnBrk="1" fontAlgn="auto" hangingPunct="1">
              <a:spcAft>
                <a:spcPts val="0"/>
              </a:spcAft>
              <a:buFont typeface="Wingdings"/>
              <a:buChar char=""/>
              <a:defRPr/>
            </a:pPr>
            <a:r>
              <a:rPr lang="en-US" smtClean="0">
                <a:ea typeface="+mn-ea"/>
                <a:cs typeface="+mn-cs"/>
              </a:rPr>
              <a:t>Step 1: Estimate the unlevered firm value. This can be done in one of two ways:</a:t>
            </a:r>
          </a:p>
          <a:p>
            <a:pPr marL="640080" lvl="1" indent="-274320" eaLnBrk="1" fontAlgn="auto" hangingPunct="1">
              <a:spcAft>
                <a:spcPts val="0"/>
              </a:spcAft>
              <a:buFont typeface="Wingdings 2"/>
              <a:buChar char=""/>
              <a:defRPr/>
            </a:pPr>
            <a:r>
              <a:rPr lang="en-US" smtClean="0">
                <a:ea typeface="+mn-ea"/>
                <a:cs typeface="+mn-cs"/>
              </a:rPr>
              <a:t>Estimating the unlevered beta, a cost of equity based upon the unlevered beta and valuing the firm using this cost of equity (which will also be the cost of capital, with an unlevered firm)</a:t>
            </a:r>
          </a:p>
          <a:p>
            <a:pPr marL="640080" lvl="1" indent="-274320" eaLnBrk="1" fontAlgn="auto" hangingPunct="1">
              <a:spcAft>
                <a:spcPts val="0"/>
              </a:spcAft>
              <a:buFont typeface="Wingdings 2"/>
              <a:buChar char=""/>
              <a:defRPr/>
            </a:pPr>
            <a:r>
              <a:rPr lang="en-US" smtClean="0">
                <a:ea typeface="+mn-ea"/>
                <a:cs typeface="+mn-cs"/>
              </a:rPr>
              <a:t>Alternatively, Unlevered Firm Value = Current Market Value of Firm - Tax Benefits of Debt (Current) + Expected Bankruptcy cost from Debt</a:t>
            </a:r>
          </a:p>
          <a:p>
            <a:pPr marL="320040" indent="-320040" eaLnBrk="1" fontAlgn="auto" hangingPunct="1">
              <a:spcAft>
                <a:spcPts val="0"/>
              </a:spcAft>
              <a:buFont typeface="Wingdings"/>
              <a:buChar char=""/>
              <a:defRPr/>
            </a:pPr>
            <a:r>
              <a:rPr lang="en-US" smtClean="0">
                <a:ea typeface="+mn-ea"/>
                <a:cs typeface="+mn-cs"/>
              </a:rPr>
              <a:t>Step 2: Estimate the tax benefits at different levels of debt. The simplest assumption to make is that the savings are perpetual, in which case</a:t>
            </a:r>
          </a:p>
          <a:p>
            <a:pPr marL="640080" lvl="1" indent="-274320" eaLnBrk="1" fontAlgn="auto" hangingPunct="1">
              <a:spcAft>
                <a:spcPts val="0"/>
              </a:spcAft>
              <a:buFont typeface="Wingdings 2"/>
              <a:buChar char=""/>
              <a:defRPr/>
            </a:pPr>
            <a:r>
              <a:rPr lang="en-US" smtClean="0">
                <a:ea typeface="+mn-ea"/>
                <a:cs typeface="+mn-cs"/>
              </a:rPr>
              <a:t>Tax benefits = Dollar Debt * Tax Rate</a:t>
            </a:r>
          </a:p>
          <a:p>
            <a:pPr marL="320040" indent="-320040" eaLnBrk="1" fontAlgn="auto" hangingPunct="1">
              <a:spcAft>
                <a:spcPts val="0"/>
              </a:spcAft>
              <a:buFont typeface="Wingdings"/>
              <a:buChar char=""/>
              <a:defRPr/>
            </a:pPr>
            <a:r>
              <a:rPr lang="en-US" smtClean="0">
                <a:ea typeface="+mn-ea"/>
                <a:cs typeface="+mn-cs"/>
              </a:rPr>
              <a:t>Step 3: Estimate a probability of bankruptcy at each debt level, and multiply by the cost of bankruptcy (including both direct and indirect costs) to estimate the expected bankruptcy cost.</a:t>
            </a:r>
          </a:p>
          <a:p>
            <a:pPr marL="320040" indent="-320040" eaLnBrk="1" fontAlgn="auto" hangingPunct="1">
              <a:spcAft>
                <a:spcPts val="0"/>
              </a:spcAft>
              <a:buFont typeface="Wingdings"/>
              <a:buChar char=""/>
              <a:defRPr/>
            </a:pPr>
            <a:endParaRPr lang="en-US">
              <a:ea typeface="+mn-ea"/>
              <a:cs typeface="+mn-cs"/>
            </a:endParaRPr>
          </a:p>
        </p:txBody>
      </p:sp>
    </p:spTree>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Estimating Expected Bankruptcy Cost</a:t>
            </a:r>
          </a:p>
        </p:txBody>
      </p:sp>
      <p:sp>
        <p:nvSpPr>
          <p:cNvPr id="18944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189443"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3A36DB5F-E261-5F4A-BCF7-B27EDB49F3A5}" type="slidenum">
              <a:rPr lang="en-US" altLang="en-US" sz="1200">
                <a:solidFill>
                  <a:srgbClr val="FFFFFF"/>
                </a:solidFill>
                <a:latin typeface="Times" charset="0"/>
              </a:rPr>
              <a:pPr>
                <a:lnSpc>
                  <a:spcPct val="80000"/>
                </a:lnSpc>
                <a:spcBef>
                  <a:spcPct val="0"/>
                </a:spcBef>
                <a:buClrTx/>
                <a:buSzTx/>
                <a:buFontTx/>
                <a:buNone/>
              </a:pPr>
              <a:t>86</a:t>
            </a:fld>
            <a:endParaRPr lang="en-US" altLang="en-US" sz="1200">
              <a:solidFill>
                <a:srgbClr val="FFFFFF"/>
              </a:solidFill>
              <a:latin typeface="Times" charset="0"/>
            </a:endParaRPr>
          </a:p>
        </p:txBody>
      </p:sp>
      <p:sp>
        <p:nvSpPr>
          <p:cNvPr id="168962" name="Rectangle 3"/>
          <p:cNvSpPr>
            <a:spLocks noGrp="1" noChangeArrowheads="1"/>
          </p:cNvSpPr>
          <p:nvPr>
            <p:ph sz="quarter" idx="1"/>
          </p:nvPr>
        </p:nvSpPr>
        <p:spPr>
          <a:xfrm>
            <a:off x="612775" y="1600200"/>
            <a:ext cx="8153400" cy="4495800"/>
          </a:xfrm>
        </p:spPr>
        <p:txBody>
          <a:bodyPr>
            <a:normAutofit fontScale="85000" lnSpcReduction="10000"/>
          </a:bodyPr>
          <a:lstStyle/>
          <a:p>
            <a:pPr marL="320040" indent="-320040" eaLnBrk="1" fontAlgn="auto" hangingPunct="1">
              <a:spcAft>
                <a:spcPts val="0"/>
              </a:spcAft>
              <a:buFont typeface="Wingdings"/>
              <a:buChar char=""/>
              <a:defRPr/>
            </a:pPr>
            <a:r>
              <a:rPr lang="en-US" smtClean="0">
                <a:ea typeface="+mn-ea"/>
                <a:cs typeface="+mn-cs"/>
              </a:rPr>
              <a:t>Probability of Bankruptcy</a:t>
            </a:r>
          </a:p>
          <a:p>
            <a:pPr marL="640080" lvl="1" indent="-274320" eaLnBrk="1" fontAlgn="auto" hangingPunct="1">
              <a:spcAft>
                <a:spcPts val="0"/>
              </a:spcAft>
              <a:buFont typeface="Wingdings 2"/>
              <a:buChar char=""/>
              <a:defRPr/>
            </a:pPr>
            <a:r>
              <a:rPr lang="en-US" smtClean="0">
                <a:ea typeface="+mn-ea"/>
                <a:cs typeface="+mn-cs"/>
              </a:rPr>
              <a:t>Estimate the synthetic rating that the firm will have at each level of debt</a:t>
            </a:r>
          </a:p>
          <a:p>
            <a:pPr marL="640080" lvl="1" indent="-274320" eaLnBrk="1" fontAlgn="auto" hangingPunct="1">
              <a:spcAft>
                <a:spcPts val="0"/>
              </a:spcAft>
              <a:buFont typeface="Wingdings 2"/>
              <a:buChar char=""/>
              <a:defRPr/>
            </a:pPr>
            <a:r>
              <a:rPr lang="en-US" smtClean="0">
                <a:ea typeface="+mn-ea"/>
                <a:cs typeface="+mn-cs"/>
              </a:rPr>
              <a:t>Estimate the probability that the firm will go bankrupt over time, at that level of debt (Use studies that have estimated the empirical probabilities of this occurring over time - Altman does an update every year)</a:t>
            </a:r>
          </a:p>
          <a:p>
            <a:pPr marL="320040" indent="-320040" eaLnBrk="1" fontAlgn="auto" hangingPunct="1">
              <a:spcAft>
                <a:spcPts val="0"/>
              </a:spcAft>
              <a:buFont typeface="Wingdings"/>
              <a:buChar char=""/>
              <a:defRPr/>
            </a:pPr>
            <a:r>
              <a:rPr lang="en-US" smtClean="0">
                <a:ea typeface="+mn-ea"/>
                <a:cs typeface="+mn-cs"/>
              </a:rPr>
              <a:t>Cost of Bankruptcy</a:t>
            </a:r>
          </a:p>
          <a:p>
            <a:pPr marL="640080" lvl="1" indent="-274320" eaLnBrk="1" fontAlgn="auto" hangingPunct="1">
              <a:spcAft>
                <a:spcPts val="0"/>
              </a:spcAft>
              <a:buFont typeface="Wingdings 2"/>
              <a:buChar char=""/>
              <a:defRPr/>
            </a:pPr>
            <a:r>
              <a:rPr lang="en-US" smtClean="0">
                <a:ea typeface="+mn-ea"/>
                <a:cs typeface="+mn-cs"/>
              </a:rPr>
              <a:t>The direct bankruptcy cost is the easier component. It is generally between 5-10% of firm value, based upon empirical studies</a:t>
            </a:r>
          </a:p>
          <a:p>
            <a:pPr marL="640080" lvl="1" indent="-274320" eaLnBrk="1" fontAlgn="auto" hangingPunct="1">
              <a:spcAft>
                <a:spcPts val="0"/>
              </a:spcAft>
              <a:buFont typeface="Wingdings 2"/>
              <a:buChar char=""/>
              <a:defRPr/>
            </a:pPr>
            <a:r>
              <a:rPr lang="en-US" smtClean="0">
                <a:ea typeface="+mn-ea"/>
                <a:cs typeface="+mn-cs"/>
              </a:rPr>
              <a:t>The indirect bankruptcy cost is much tougher. It should be higher for sectors where operating income is affected significantly by default risk (like airlines) and lower for sectors where it is not (like groceries)</a:t>
            </a:r>
            <a:endParaRPr lang="en-US">
              <a:ea typeface="+mn-ea"/>
              <a:cs typeface="+mn-cs"/>
            </a:endParaRPr>
          </a:p>
        </p:txBody>
      </p:sp>
    </p:spTree>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09"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Ratings and Default Probabilities: Results from Altman study of bonds</a:t>
            </a:r>
            <a:endParaRPr lang="en-US">
              <a:ea typeface="+mj-ea"/>
              <a:cs typeface="+mj-cs"/>
            </a:endParaRPr>
          </a:p>
        </p:txBody>
      </p:sp>
      <p:sp>
        <p:nvSpPr>
          <p:cNvPr id="19149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191491"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8EFE2717-0466-564C-B8C0-50956973036C}" type="slidenum">
              <a:rPr lang="en-US" altLang="en-US" sz="1200">
                <a:solidFill>
                  <a:srgbClr val="FFFFFF"/>
                </a:solidFill>
                <a:latin typeface="Times" charset="0"/>
              </a:rPr>
              <a:pPr>
                <a:lnSpc>
                  <a:spcPct val="80000"/>
                </a:lnSpc>
                <a:spcBef>
                  <a:spcPct val="0"/>
                </a:spcBef>
                <a:buClrTx/>
                <a:buSzTx/>
                <a:buFontTx/>
                <a:buNone/>
              </a:pPr>
              <a:t>87</a:t>
            </a:fld>
            <a:endParaRPr lang="en-US" altLang="en-US" sz="1200">
              <a:solidFill>
                <a:srgbClr val="FFFFFF"/>
              </a:solidFill>
              <a:latin typeface="Times" charset="0"/>
            </a:endParaRPr>
          </a:p>
        </p:txBody>
      </p:sp>
      <p:sp>
        <p:nvSpPr>
          <p:cNvPr id="171010" name="Rectangle 3"/>
          <p:cNvSpPr>
            <a:spLocks noGrp="1" noChangeArrowheads="1"/>
          </p:cNvSpPr>
          <p:nvPr>
            <p:ph sz="quarter" idx="1"/>
          </p:nvPr>
        </p:nvSpPr>
        <p:spPr>
          <a:xfrm>
            <a:off x="612775" y="1600200"/>
            <a:ext cx="8153400" cy="4495800"/>
          </a:xfrm>
        </p:spPr>
        <p:txBody>
          <a:bodyPr>
            <a:normAutofit fontScale="47500" lnSpcReduction="20000"/>
          </a:bodyPr>
          <a:lstStyle/>
          <a:p>
            <a:pPr marL="0" indent="0" eaLnBrk="1" fontAlgn="auto" hangingPunct="1">
              <a:spcAft>
                <a:spcPts val="0"/>
              </a:spcAft>
              <a:buFont typeface="Wingdings"/>
              <a:buNone/>
              <a:defRPr/>
            </a:pPr>
            <a:r>
              <a:rPr lang="en-US" sz="3600" dirty="0" smtClean="0">
                <a:ea typeface="+mn-ea"/>
                <a:cs typeface="+mn-cs"/>
              </a:rPr>
              <a:t>Rating	Likelihood of Default	</a:t>
            </a:r>
          </a:p>
          <a:p>
            <a:pPr marL="0" indent="0" eaLnBrk="1" fontAlgn="auto" hangingPunct="1">
              <a:spcAft>
                <a:spcPts val="0"/>
              </a:spcAft>
              <a:buFont typeface="Wingdings"/>
              <a:buNone/>
              <a:defRPr/>
            </a:pPr>
            <a:r>
              <a:rPr lang="en-US" sz="3600" dirty="0" smtClean="0">
                <a:ea typeface="+mn-ea"/>
                <a:cs typeface="+mn-cs"/>
              </a:rPr>
              <a:t>AAA		0.07%	</a:t>
            </a:r>
          </a:p>
          <a:p>
            <a:pPr marL="0" indent="0" eaLnBrk="1" fontAlgn="auto" hangingPunct="1">
              <a:spcAft>
                <a:spcPts val="0"/>
              </a:spcAft>
              <a:buFont typeface="Wingdings"/>
              <a:buNone/>
              <a:defRPr/>
            </a:pPr>
            <a:r>
              <a:rPr lang="en-US" sz="3600" dirty="0" smtClean="0">
                <a:ea typeface="+mn-ea"/>
                <a:cs typeface="+mn-cs"/>
              </a:rPr>
              <a:t>AA		0.51%	</a:t>
            </a:r>
          </a:p>
          <a:p>
            <a:pPr marL="0" indent="0" eaLnBrk="1" fontAlgn="auto" hangingPunct="1">
              <a:spcAft>
                <a:spcPts val="0"/>
              </a:spcAft>
              <a:buFont typeface="Wingdings"/>
              <a:buNone/>
              <a:defRPr/>
            </a:pPr>
            <a:r>
              <a:rPr lang="en-US" sz="3600" dirty="0" smtClean="0">
                <a:ea typeface="+mn-ea"/>
                <a:cs typeface="+mn-cs"/>
              </a:rPr>
              <a:t>A+		0.60%	</a:t>
            </a:r>
          </a:p>
          <a:p>
            <a:pPr marL="0" indent="0" eaLnBrk="1" fontAlgn="auto" hangingPunct="1">
              <a:spcAft>
                <a:spcPts val="0"/>
              </a:spcAft>
              <a:buFont typeface="Wingdings"/>
              <a:buNone/>
              <a:defRPr/>
            </a:pPr>
            <a:r>
              <a:rPr lang="en-US" sz="3600" dirty="0" smtClean="0">
                <a:ea typeface="+mn-ea"/>
                <a:cs typeface="+mn-cs"/>
              </a:rPr>
              <a:t>A		0.66%	</a:t>
            </a:r>
          </a:p>
          <a:p>
            <a:pPr marL="0" indent="0" eaLnBrk="1" fontAlgn="auto" hangingPunct="1">
              <a:spcAft>
                <a:spcPts val="0"/>
              </a:spcAft>
              <a:buFont typeface="Wingdings"/>
              <a:buNone/>
              <a:defRPr/>
            </a:pPr>
            <a:r>
              <a:rPr lang="en-US" sz="3600" dirty="0" smtClean="0">
                <a:ea typeface="+mn-ea"/>
                <a:cs typeface="+mn-cs"/>
              </a:rPr>
              <a:t>A-		2.50%	</a:t>
            </a:r>
          </a:p>
          <a:p>
            <a:pPr marL="0" indent="0" eaLnBrk="1" fontAlgn="auto" hangingPunct="1">
              <a:spcAft>
                <a:spcPts val="0"/>
              </a:spcAft>
              <a:buFont typeface="Wingdings"/>
              <a:buNone/>
              <a:defRPr/>
            </a:pPr>
            <a:r>
              <a:rPr lang="en-US" sz="3600" dirty="0" smtClean="0">
                <a:ea typeface="+mn-ea"/>
                <a:cs typeface="+mn-cs"/>
              </a:rPr>
              <a:t>BBB		7.54%	</a:t>
            </a:r>
          </a:p>
          <a:p>
            <a:pPr marL="0" indent="0" eaLnBrk="1" fontAlgn="auto" hangingPunct="1">
              <a:spcAft>
                <a:spcPts val="0"/>
              </a:spcAft>
              <a:buFont typeface="Wingdings"/>
              <a:buNone/>
              <a:defRPr/>
            </a:pPr>
            <a:r>
              <a:rPr lang="en-US" sz="3600" dirty="0" smtClean="0">
                <a:ea typeface="+mn-ea"/>
                <a:cs typeface="+mn-cs"/>
              </a:rPr>
              <a:t>BB		16.63%	</a:t>
            </a:r>
          </a:p>
          <a:p>
            <a:pPr marL="0" indent="0" eaLnBrk="1" fontAlgn="auto" hangingPunct="1">
              <a:spcAft>
                <a:spcPts val="0"/>
              </a:spcAft>
              <a:buFont typeface="Wingdings"/>
              <a:buNone/>
              <a:defRPr/>
            </a:pPr>
            <a:r>
              <a:rPr lang="en-US" sz="3600" dirty="0" smtClean="0">
                <a:ea typeface="+mn-ea"/>
                <a:cs typeface="+mn-cs"/>
              </a:rPr>
              <a:t>B+		25.00%	</a:t>
            </a:r>
          </a:p>
          <a:p>
            <a:pPr marL="0" indent="0" eaLnBrk="1" fontAlgn="auto" hangingPunct="1">
              <a:spcAft>
                <a:spcPts val="0"/>
              </a:spcAft>
              <a:buFont typeface="Wingdings"/>
              <a:buNone/>
              <a:defRPr/>
            </a:pPr>
            <a:r>
              <a:rPr lang="en-US" sz="3600" dirty="0" smtClean="0">
                <a:ea typeface="+mn-ea"/>
                <a:cs typeface="+mn-cs"/>
              </a:rPr>
              <a:t>B		36.80%	</a:t>
            </a:r>
          </a:p>
          <a:p>
            <a:pPr marL="0" indent="0" eaLnBrk="1" fontAlgn="auto" hangingPunct="1">
              <a:spcAft>
                <a:spcPts val="0"/>
              </a:spcAft>
              <a:buFont typeface="Wingdings"/>
              <a:buNone/>
              <a:defRPr/>
            </a:pPr>
            <a:r>
              <a:rPr lang="en-US" sz="3600" dirty="0" smtClean="0">
                <a:ea typeface="+mn-ea"/>
                <a:cs typeface="+mn-cs"/>
              </a:rPr>
              <a:t>B-		45.00%	</a:t>
            </a:r>
          </a:p>
          <a:p>
            <a:pPr marL="0" indent="0" eaLnBrk="1" fontAlgn="auto" hangingPunct="1">
              <a:spcAft>
                <a:spcPts val="0"/>
              </a:spcAft>
              <a:buFont typeface="Wingdings"/>
              <a:buNone/>
              <a:defRPr/>
            </a:pPr>
            <a:r>
              <a:rPr lang="en-US" sz="3600" dirty="0" smtClean="0">
                <a:ea typeface="+mn-ea"/>
                <a:cs typeface="+mn-cs"/>
              </a:rPr>
              <a:t>CCC		59.01%	</a:t>
            </a:r>
          </a:p>
          <a:p>
            <a:pPr marL="0" indent="0" eaLnBrk="1" fontAlgn="auto" hangingPunct="1">
              <a:spcAft>
                <a:spcPts val="0"/>
              </a:spcAft>
              <a:buFont typeface="Wingdings"/>
              <a:buNone/>
              <a:defRPr/>
            </a:pPr>
            <a:r>
              <a:rPr lang="en-US" sz="3600" dirty="0" smtClean="0">
                <a:ea typeface="+mn-ea"/>
                <a:cs typeface="+mn-cs"/>
              </a:rPr>
              <a:t>CC		70.00%	</a:t>
            </a:r>
          </a:p>
          <a:p>
            <a:pPr marL="0" indent="0" eaLnBrk="1" fontAlgn="auto" hangingPunct="1">
              <a:spcAft>
                <a:spcPts val="0"/>
              </a:spcAft>
              <a:buFont typeface="Wingdings"/>
              <a:buNone/>
              <a:defRPr/>
            </a:pPr>
            <a:r>
              <a:rPr lang="en-US" sz="3600" dirty="0" smtClean="0">
                <a:ea typeface="+mn-ea"/>
                <a:cs typeface="+mn-cs"/>
              </a:rPr>
              <a:t>C		85.00%	</a:t>
            </a:r>
          </a:p>
          <a:p>
            <a:pPr marL="0" indent="0" eaLnBrk="1" fontAlgn="auto" hangingPunct="1">
              <a:spcAft>
                <a:spcPts val="0"/>
              </a:spcAft>
              <a:buFont typeface="Wingdings"/>
              <a:buNone/>
              <a:defRPr/>
            </a:pPr>
            <a:r>
              <a:rPr lang="en-US" sz="3600" dirty="0" smtClean="0">
                <a:ea typeface="+mn-ea"/>
                <a:cs typeface="+mn-cs"/>
              </a:rPr>
              <a:t>D		100.00%</a:t>
            </a:r>
            <a:r>
              <a:rPr lang="en-US" dirty="0" smtClean="0">
                <a:ea typeface="+mn-ea"/>
                <a:cs typeface="+mn-cs"/>
              </a:rPr>
              <a:t>	</a:t>
            </a:r>
          </a:p>
          <a:p>
            <a:pPr marL="320040" indent="-320040" eaLnBrk="1" fontAlgn="auto" hangingPunct="1">
              <a:spcAft>
                <a:spcPts val="0"/>
              </a:spcAft>
              <a:buFont typeface="Wingdings"/>
              <a:buChar char=""/>
              <a:defRPr/>
            </a:pPr>
            <a:endParaRPr lang="en-US" dirty="0">
              <a:ea typeface="+mn-ea"/>
              <a:cs typeface="+mn-cs"/>
            </a:endParaRPr>
          </a:p>
        </p:txBody>
      </p:sp>
      <p:sp>
        <p:nvSpPr>
          <p:cNvPr id="191493" name="TextBox 3"/>
          <p:cNvSpPr txBox="1">
            <a:spLocks noChangeArrowheads="1"/>
          </p:cNvSpPr>
          <p:nvPr/>
        </p:nvSpPr>
        <p:spPr bwMode="auto">
          <a:xfrm>
            <a:off x="3429000" y="2819400"/>
            <a:ext cx="4572000" cy="163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2000">
                <a:latin typeface="Times" charset="0"/>
              </a:rPr>
              <a:t>Altman estimated these probabilities by looking at bonds in each ratings class ten years prior and then examining the proportion of these bonds that defaulted over the ten years.</a:t>
            </a:r>
          </a:p>
        </p:txBody>
      </p:sp>
    </p:spTree>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Disney: Estimating Unlevered Firm Value</a:t>
            </a:r>
          </a:p>
        </p:txBody>
      </p:sp>
      <p:sp>
        <p:nvSpPr>
          <p:cNvPr id="19353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193539"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073BDC17-1228-F04B-9010-B88C1A4E4A83}" type="slidenum">
              <a:rPr lang="en-US" altLang="en-US" sz="1200">
                <a:solidFill>
                  <a:srgbClr val="FFFFFF"/>
                </a:solidFill>
                <a:latin typeface="Times" charset="0"/>
              </a:rPr>
              <a:pPr>
                <a:lnSpc>
                  <a:spcPct val="80000"/>
                </a:lnSpc>
                <a:spcBef>
                  <a:spcPct val="0"/>
                </a:spcBef>
                <a:buClrTx/>
                <a:buSzTx/>
                <a:buFontTx/>
                <a:buNone/>
              </a:pPr>
              <a:t>88</a:t>
            </a:fld>
            <a:endParaRPr lang="en-US" altLang="en-US" sz="1200">
              <a:solidFill>
                <a:srgbClr val="FFFFFF"/>
              </a:solidFill>
              <a:latin typeface="Times" charset="0"/>
            </a:endParaRPr>
          </a:p>
        </p:txBody>
      </p:sp>
      <p:sp>
        <p:nvSpPr>
          <p:cNvPr id="193540" name="Rectangle 3"/>
          <p:cNvSpPr>
            <a:spLocks noGrp="1" noChangeArrowheads="1"/>
          </p:cNvSpPr>
          <p:nvPr>
            <p:ph sz="quarter" idx="1"/>
          </p:nvPr>
        </p:nvSpPr>
        <p:spPr>
          <a:xfrm>
            <a:off x="612775" y="1600200"/>
            <a:ext cx="8153400" cy="4495800"/>
          </a:xfrm>
        </p:spPr>
        <p:txBody>
          <a:bodyPr/>
          <a:lstStyle/>
          <a:p>
            <a:pPr marL="0" indent="0" eaLnBrk="1" hangingPunct="1">
              <a:buFont typeface="Wingdings" charset="2"/>
              <a:buNone/>
            </a:pPr>
            <a:r>
              <a:rPr lang="en-US" altLang="en-US" sz="2200">
                <a:ea typeface="ＭＳ Ｐゴシック" charset="-128"/>
              </a:rPr>
              <a:t>Current Value of firm =  $121,878+ $15,961 		= $ 137,839</a:t>
            </a:r>
          </a:p>
          <a:p>
            <a:pPr marL="0" indent="0" eaLnBrk="1" hangingPunct="1">
              <a:buFont typeface="Wingdings" charset="2"/>
              <a:buNone/>
            </a:pPr>
            <a:r>
              <a:rPr lang="en-US" altLang="en-US" sz="2200">
                <a:ea typeface="ＭＳ Ｐゴシック" charset="-128"/>
              </a:rPr>
              <a:t> - Tax Benefit on Current Debt = $15,961 * 0.361		= $      5,762 </a:t>
            </a:r>
          </a:p>
          <a:p>
            <a:pPr marL="0" indent="0" eaLnBrk="1" hangingPunct="1">
              <a:buFont typeface="Wingdings" charset="2"/>
              <a:buNone/>
            </a:pPr>
            <a:r>
              <a:rPr lang="en-US" altLang="en-US" sz="2200">
                <a:ea typeface="ＭＳ Ｐゴシック" charset="-128"/>
              </a:rPr>
              <a:t> + Expected Bankruptcy Cost = 0.66% * (0.25 * 137,839) =  $         227</a:t>
            </a:r>
          </a:p>
          <a:p>
            <a:pPr marL="0" indent="0" eaLnBrk="1" hangingPunct="1">
              <a:buFont typeface="Wingdings" charset="2"/>
              <a:buNone/>
            </a:pPr>
            <a:r>
              <a:rPr lang="en-US" altLang="en-US" sz="2200">
                <a:ea typeface="ＭＳ Ｐゴシック" charset="-128"/>
              </a:rPr>
              <a:t>Unlevered Value of Firm =				= $  132,304</a:t>
            </a:r>
          </a:p>
          <a:p>
            <a:pPr lvl="1" eaLnBrk="1" hangingPunct="1"/>
            <a:r>
              <a:rPr lang="en-US" altLang="en-US">
                <a:ea typeface="ＭＳ Ｐゴシック" charset="-128"/>
              </a:rPr>
              <a:t>Cost of Bankruptcy for Disney = 25% of firm value</a:t>
            </a:r>
          </a:p>
          <a:p>
            <a:pPr lvl="1" eaLnBrk="1" hangingPunct="1"/>
            <a:r>
              <a:rPr lang="en-US" altLang="en-US">
                <a:ea typeface="ＭＳ Ｐゴシック" charset="-128"/>
              </a:rPr>
              <a:t>Probability of Bankruptcy = 0.66%, based on firm</a:t>
            </a:r>
            <a:r>
              <a:rPr lang="ja-JP" altLang="en-US">
                <a:ea typeface="ＭＳ Ｐゴシック" charset="-128"/>
              </a:rPr>
              <a:t>’</a:t>
            </a:r>
            <a:r>
              <a:rPr lang="en-US" altLang="ja-JP">
                <a:ea typeface="ＭＳ Ｐゴシック" charset="-128"/>
              </a:rPr>
              <a:t>s current rating of A</a:t>
            </a:r>
          </a:p>
          <a:p>
            <a:pPr lvl="1" eaLnBrk="1" hangingPunct="1"/>
            <a:r>
              <a:rPr lang="en-US" altLang="en-US">
                <a:ea typeface="ＭＳ Ｐゴシック" charset="-128"/>
              </a:rPr>
              <a:t>Tax Rate = 36.1%</a:t>
            </a:r>
          </a:p>
        </p:txBody>
      </p:sp>
    </p:spTree>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Disney: APV at Debt Ratios</a:t>
            </a:r>
          </a:p>
        </p:txBody>
      </p:sp>
      <p:sp>
        <p:nvSpPr>
          <p:cNvPr id="19558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195587"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45EC2E39-7ABD-FF47-9550-72C812CCA117}" type="slidenum">
              <a:rPr lang="en-US" altLang="en-US" sz="1200">
                <a:solidFill>
                  <a:srgbClr val="FFFFFF"/>
                </a:solidFill>
                <a:latin typeface="Times" charset="0"/>
              </a:rPr>
              <a:pPr>
                <a:lnSpc>
                  <a:spcPct val="80000"/>
                </a:lnSpc>
                <a:spcBef>
                  <a:spcPct val="0"/>
                </a:spcBef>
                <a:buClrTx/>
                <a:buSzTx/>
                <a:buFontTx/>
                <a:buNone/>
              </a:pPr>
              <a:t>89</a:t>
            </a:fld>
            <a:endParaRPr lang="en-US" altLang="en-US" sz="1200">
              <a:solidFill>
                <a:srgbClr val="FFFFFF"/>
              </a:solidFill>
              <a:latin typeface="Times" charset="0"/>
            </a:endParaRPr>
          </a:p>
        </p:txBody>
      </p:sp>
      <p:sp>
        <p:nvSpPr>
          <p:cNvPr id="195588" name="Content Placeholder 4"/>
          <p:cNvSpPr>
            <a:spLocks noGrp="1"/>
          </p:cNvSpPr>
          <p:nvPr>
            <p:ph sz="quarter" idx="1"/>
          </p:nvPr>
        </p:nvSpPr>
        <p:spPr>
          <a:xfrm>
            <a:off x="612775" y="1600200"/>
            <a:ext cx="8153400" cy="4495800"/>
          </a:xfrm>
        </p:spPr>
        <p:txBody>
          <a:bodyPr/>
          <a:lstStyle/>
          <a:p>
            <a:pPr eaLnBrk="1" hangingPunct="1"/>
            <a:endParaRPr lang="en-US" altLang="en-US">
              <a:ea typeface="ＭＳ Ｐゴシック" charset="-128"/>
            </a:endParaRPr>
          </a:p>
          <a:p>
            <a:pPr eaLnBrk="1" hangingPunct="1"/>
            <a:endParaRPr lang="en-US" altLang="en-US">
              <a:ea typeface="ＭＳ Ｐゴシック" charset="-128"/>
            </a:endParaRPr>
          </a:p>
        </p:txBody>
      </p:sp>
      <p:sp>
        <p:nvSpPr>
          <p:cNvPr id="195589" name="Text Box 4"/>
          <p:cNvSpPr txBox="1">
            <a:spLocks noChangeArrowheads="1"/>
          </p:cNvSpPr>
          <p:nvPr/>
        </p:nvSpPr>
        <p:spPr bwMode="auto">
          <a:xfrm>
            <a:off x="2819400" y="5334000"/>
            <a:ext cx="3063875"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The optimal debt ratio is 40%, which is the point at which firm value is maximized. </a:t>
            </a:r>
            <a:endParaRPr lang="en-US" altLang="en-US" sz="2400">
              <a:latin typeface="Times" charset="0"/>
            </a:endParaRPr>
          </a:p>
        </p:txBody>
      </p:sp>
      <p:graphicFrame>
        <p:nvGraphicFramePr>
          <p:cNvPr id="2" name="Table 1"/>
          <p:cNvGraphicFramePr>
            <a:graphicFrameLocks noGrp="1"/>
          </p:cNvGraphicFramePr>
          <p:nvPr/>
        </p:nvGraphicFramePr>
        <p:xfrm>
          <a:off x="609600" y="1981200"/>
          <a:ext cx="8153398" cy="2909890"/>
        </p:xfrm>
        <a:graphic>
          <a:graphicData uri="http://schemas.openxmlformats.org/drawingml/2006/table">
            <a:tbl>
              <a:tblPr/>
              <a:tblGrid>
                <a:gridCol w="837509"/>
                <a:gridCol w="788244"/>
                <a:gridCol w="702030"/>
                <a:gridCol w="837509"/>
                <a:gridCol w="960672"/>
                <a:gridCol w="960672"/>
                <a:gridCol w="985305"/>
                <a:gridCol w="1194682"/>
                <a:gridCol w="886775"/>
              </a:tblGrid>
              <a:tr h="652560">
                <a:tc>
                  <a:txBody>
                    <a:bodyPr/>
                    <a:lstStyle/>
                    <a:p>
                      <a:pPr algn="ctr" fontAlgn="b"/>
                      <a:r>
                        <a:rPr lang="en-US" sz="1400" b="0" i="1" u="none" strike="noStrike" dirty="0">
                          <a:solidFill>
                            <a:srgbClr val="000000"/>
                          </a:solidFill>
                          <a:effectLst/>
                          <a:latin typeface="Times"/>
                        </a:rPr>
                        <a:t>Debt Ratio</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dirty="0">
                          <a:solidFill>
                            <a:srgbClr val="000000"/>
                          </a:solidFill>
                          <a:effectLst/>
                          <a:latin typeface="Times"/>
                        </a:rPr>
                        <a:t>$ Debt</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dirty="0">
                          <a:solidFill>
                            <a:srgbClr val="000000"/>
                          </a:solidFill>
                          <a:effectLst/>
                          <a:latin typeface="Times"/>
                        </a:rPr>
                        <a:t>Tax Rate</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solidFill>
                            <a:srgbClr val="000000"/>
                          </a:solidFill>
                          <a:effectLst/>
                          <a:latin typeface="Times"/>
                        </a:rPr>
                        <a:t>Unlevered Firm Value</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solidFill>
                            <a:srgbClr val="000000"/>
                          </a:solidFill>
                          <a:effectLst/>
                          <a:latin typeface="Times"/>
                        </a:rPr>
                        <a:t>Tax Benefits</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solidFill>
                            <a:srgbClr val="000000"/>
                          </a:solidFill>
                          <a:effectLst/>
                          <a:latin typeface="Times"/>
                        </a:rPr>
                        <a:t>Bond Rating</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solidFill>
                            <a:srgbClr val="000000"/>
                          </a:solidFill>
                          <a:effectLst/>
                          <a:latin typeface="Times"/>
                        </a:rPr>
                        <a:t>Probability of Default</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solidFill>
                            <a:srgbClr val="000000"/>
                          </a:solidFill>
                          <a:effectLst/>
                          <a:latin typeface="Times"/>
                        </a:rPr>
                        <a:t>Expected Bankruptcy Cost</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solidFill>
                            <a:srgbClr val="000000"/>
                          </a:solidFill>
                          <a:effectLst/>
                          <a:latin typeface="Times"/>
                        </a:rPr>
                        <a:t>Value of Levered Firm</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5733">
                <a:tc>
                  <a:txBody>
                    <a:bodyPr/>
                    <a:lstStyle/>
                    <a:p>
                      <a:pPr algn="ctr" fontAlgn="b"/>
                      <a:r>
                        <a:rPr lang="en-US" sz="1400" b="0" i="0" u="none" strike="noStrike">
                          <a:solidFill>
                            <a:srgbClr val="000000"/>
                          </a:solidFill>
                          <a:effectLst/>
                          <a:latin typeface="Times"/>
                        </a:rPr>
                        <a:t>0%</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$0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36.10%</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Times"/>
                        </a:rPr>
                        <a:t>$132,304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$0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AAA</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0.07%</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$23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$132,281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5733">
                <a:tc>
                  <a:txBody>
                    <a:bodyPr/>
                    <a:lstStyle/>
                    <a:p>
                      <a:pPr algn="ctr" fontAlgn="b"/>
                      <a:r>
                        <a:rPr lang="en-US" sz="1400" b="0" i="0" u="none" strike="noStrike">
                          <a:solidFill>
                            <a:srgbClr val="000000"/>
                          </a:solidFill>
                          <a:effectLst/>
                          <a:latin typeface="Times"/>
                        </a:rPr>
                        <a:t>10%</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$13,784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36.10%</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$132,304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$4,976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Aaa/AAA</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0.07%</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$24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$137,256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5733">
                <a:tc>
                  <a:txBody>
                    <a:bodyPr/>
                    <a:lstStyle/>
                    <a:p>
                      <a:pPr algn="ctr" fontAlgn="b"/>
                      <a:r>
                        <a:rPr lang="en-US" sz="1400" b="0" i="0" u="none" strike="noStrike">
                          <a:solidFill>
                            <a:srgbClr val="000000"/>
                          </a:solidFill>
                          <a:effectLst/>
                          <a:latin typeface="Times"/>
                        </a:rPr>
                        <a:t>20%</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$27,568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36.10%</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$132,304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$9,952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Aaa/AAA</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0.07%</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$25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$142,231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5733">
                <a:tc>
                  <a:txBody>
                    <a:bodyPr/>
                    <a:lstStyle/>
                    <a:p>
                      <a:pPr algn="ctr" fontAlgn="b"/>
                      <a:r>
                        <a:rPr lang="en-US" sz="1400" b="0" i="0" u="none" strike="noStrike">
                          <a:solidFill>
                            <a:srgbClr val="000000"/>
                          </a:solidFill>
                          <a:effectLst/>
                          <a:latin typeface="Times"/>
                        </a:rPr>
                        <a:t>30%</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$41,352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36.10%</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$132,304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$14,928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Aa2/AA</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0.51%</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$188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$147,045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5733">
                <a:tc>
                  <a:txBody>
                    <a:bodyPr/>
                    <a:lstStyle/>
                    <a:p>
                      <a:pPr algn="ctr" fontAlgn="b"/>
                      <a:r>
                        <a:rPr lang="en-US" sz="1400" b="0" i="0" u="none" strike="noStrike">
                          <a:solidFill>
                            <a:srgbClr val="000000"/>
                          </a:solidFill>
                          <a:effectLst/>
                          <a:latin typeface="Times"/>
                        </a:rPr>
                        <a:t>40%</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$55,136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36.10%</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$132,304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$19,904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Times"/>
                        </a:rPr>
                        <a:t>A2/A</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0.66%</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$251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$151,957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5733">
                <a:tc>
                  <a:txBody>
                    <a:bodyPr/>
                    <a:lstStyle/>
                    <a:p>
                      <a:pPr algn="ctr" fontAlgn="b"/>
                      <a:r>
                        <a:rPr lang="en-US" sz="1400" b="0" i="0" u="none" strike="noStrike">
                          <a:solidFill>
                            <a:srgbClr val="000000"/>
                          </a:solidFill>
                          <a:effectLst/>
                          <a:latin typeface="Times"/>
                        </a:rPr>
                        <a:t>50%</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$68,919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36.10%</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$132,304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$24,880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B3/B-</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45.00%</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$17,683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$139,501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5733">
                <a:tc>
                  <a:txBody>
                    <a:bodyPr/>
                    <a:lstStyle/>
                    <a:p>
                      <a:pPr algn="ctr" fontAlgn="b"/>
                      <a:r>
                        <a:rPr lang="en-US" sz="1400" b="0" i="0" u="none" strike="noStrike">
                          <a:solidFill>
                            <a:srgbClr val="000000"/>
                          </a:solidFill>
                          <a:effectLst/>
                          <a:latin typeface="Times"/>
                        </a:rPr>
                        <a:t>60%</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$82,703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36.10%</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$132,304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$29,856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C2/C</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Times"/>
                        </a:rPr>
                        <a:t>59.01%</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$23,923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$138,238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5733">
                <a:tc>
                  <a:txBody>
                    <a:bodyPr/>
                    <a:lstStyle/>
                    <a:p>
                      <a:pPr algn="ctr" fontAlgn="b"/>
                      <a:r>
                        <a:rPr lang="en-US" sz="1400" b="0" i="0" u="none" strike="noStrike">
                          <a:solidFill>
                            <a:srgbClr val="000000"/>
                          </a:solidFill>
                          <a:effectLst/>
                          <a:latin typeface="Times"/>
                        </a:rPr>
                        <a:t>70%</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$96,487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32.64%</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$132,304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$31,491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C2/C</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Times"/>
                        </a:rPr>
                        <a:t>59.01%</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$24,164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$139,631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5733">
                <a:tc>
                  <a:txBody>
                    <a:bodyPr/>
                    <a:lstStyle/>
                    <a:p>
                      <a:pPr algn="ctr" fontAlgn="b"/>
                      <a:r>
                        <a:rPr lang="en-US" sz="1400" b="0" i="0" u="none" strike="noStrike">
                          <a:solidFill>
                            <a:srgbClr val="000000"/>
                          </a:solidFill>
                          <a:effectLst/>
                          <a:latin typeface="Times"/>
                        </a:rPr>
                        <a:t>80%</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$110,271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26.81%</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$132,304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$29,563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Ca2/CC</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70.00%</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$28,327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$133,540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5733">
                <a:tc>
                  <a:txBody>
                    <a:bodyPr/>
                    <a:lstStyle/>
                    <a:p>
                      <a:pPr algn="ctr" fontAlgn="b"/>
                      <a:r>
                        <a:rPr lang="en-US" sz="1400" b="0" i="0" u="none" strike="noStrike">
                          <a:solidFill>
                            <a:srgbClr val="000000"/>
                          </a:solidFill>
                          <a:effectLst/>
                          <a:latin typeface="Times"/>
                        </a:rPr>
                        <a:t>90%</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$124,055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22.03%</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$132,304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$27,332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Caa/CCC</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85.00%</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Times"/>
                        </a:rPr>
                        <a:t>$33,923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Times"/>
                        </a:rPr>
                        <a:t>$125,713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IV. Relative Analysis</a:t>
            </a:r>
          </a:p>
        </p:txBody>
      </p:sp>
      <p:sp>
        <p:nvSpPr>
          <p:cNvPr id="19763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197635"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437870B9-604D-AE4E-AD7A-B7C7FFCBA294}" type="slidenum">
              <a:rPr lang="en-US" altLang="en-US" sz="1200">
                <a:solidFill>
                  <a:srgbClr val="FFFFFF"/>
                </a:solidFill>
                <a:latin typeface="Times" charset="0"/>
              </a:rPr>
              <a:pPr>
                <a:lnSpc>
                  <a:spcPct val="80000"/>
                </a:lnSpc>
                <a:spcBef>
                  <a:spcPct val="0"/>
                </a:spcBef>
                <a:buClrTx/>
                <a:buSzTx/>
                <a:buFontTx/>
                <a:buNone/>
              </a:pPr>
              <a:t>90</a:t>
            </a:fld>
            <a:endParaRPr lang="en-US" altLang="en-US" sz="1200">
              <a:solidFill>
                <a:srgbClr val="FFFFFF"/>
              </a:solidFill>
              <a:latin typeface="Times" charset="0"/>
            </a:endParaRPr>
          </a:p>
        </p:txBody>
      </p:sp>
      <p:sp>
        <p:nvSpPr>
          <p:cNvPr id="197636" name="Rectangle 3"/>
          <p:cNvSpPr>
            <a:spLocks noGrp="1" noChangeArrowheads="1"/>
          </p:cNvSpPr>
          <p:nvPr>
            <p:ph sz="quarter" idx="1"/>
          </p:nvPr>
        </p:nvSpPr>
        <p:spPr>
          <a:xfrm>
            <a:off x="612775" y="1600200"/>
            <a:ext cx="8153400" cy="4495800"/>
          </a:xfrm>
        </p:spPr>
        <p:txBody>
          <a:bodyPr/>
          <a:lstStyle/>
          <a:p>
            <a:pPr eaLnBrk="1" hangingPunct="1">
              <a:lnSpc>
                <a:spcPct val="90000"/>
              </a:lnSpc>
            </a:pPr>
            <a:r>
              <a:rPr lang="en-US" altLang="en-US">
                <a:ea typeface="ＭＳ Ｐゴシック" charset="-128"/>
              </a:rPr>
              <a:t>The </a:t>
            </a:r>
            <a:r>
              <a:rPr lang="ja-JP" altLang="en-US">
                <a:ea typeface="ＭＳ Ｐゴシック" charset="-128"/>
              </a:rPr>
              <a:t>“</a:t>
            </a:r>
            <a:r>
              <a:rPr lang="en-US" altLang="ja-JP">
                <a:ea typeface="ＭＳ Ｐゴシック" charset="-128"/>
              </a:rPr>
              <a:t>safest</a:t>
            </a:r>
            <a:r>
              <a:rPr lang="ja-JP" altLang="en-US">
                <a:ea typeface="ＭＳ Ｐゴシック" charset="-128"/>
              </a:rPr>
              <a:t>”</a:t>
            </a:r>
            <a:r>
              <a:rPr lang="en-US" altLang="ja-JP">
                <a:ea typeface="ＭＳ Ｐゴシック" charset="-128"/>
              </a:rPr>
              <a:t> place for any firm to be is close to the industry average</a:t>
            </a:r>
          </a:p>
          <a:p>
            <a:pPr eaLnBrk="1" hangingPunct="1">
              <a:lnSpc>
                <a:spcPct val="90000"/>
              </a:lnSpc>
            </a:pPr>
            <a:r>
              <a:rPr lang="en-US" altLang="en-US">
                <a:ea typeface="ＭＳ Ｐゴシック" charset="-128"/>
              </a:rPr>
              <a:t>Subjective adjustments can be  made to these averages to arrive at the right debt ratio.</a:t>
            </a:r>
          </a:p>
          <a:p>
            <a:pPr lvl="1" eaLnBrk="1" hangingPunct="1">
              <a:lnSpc>
                <a:spcPct val="90000"/>
              </a:lnSpc>
            </a:pPr>
            <a:r>
              <a:rPr lang="en-US" altLang="en-US">
                <a:ea typeface="ＭＳ Ｐゴシック" charset="-128"/>
              </a:rPr>
              <a:t>Higher tax rates -&gt; Higher debt ratios (Tax benefits)</a:t>
            </a:r>
          </a:p>
          <a:p>
            <a:pPr lvl="1" eaLnBrk="1" hangingPunct="1">
              <a:lnSpc>
                <a:spcPct val="90000"/>
              </a:lnSpc>
            </a:pPr>
            <a:r>
              <a:rPr lang="en-US" altLang="en-US">
                <a:ea typeface="ＭＳ Ｐゴシック" charset="-128"/>
              </a:rPr>
              <a:t>Lower insider ownership -&gt; Higher debt ratios (Greater discipline)</a:t>
            </a:r>
          </a:p>
          <a:p>
            <a:pPr lvl="1" eaLnBrk="1" hangingPunct="1">
              <a:lnSpc>
                <a:spcPct val="90000"/>
              </a:lnSpc>
            </a:pPr>
            <a:r>
              <a:rPr lang="en-US" altLang="en-US">
                <a:ea typeface="ＭＳ Ｐゴシック" charset="-128"/>
              </a:rPr>
              <a:t>More stable income -&gt; Higher debt ratios (Lower bankruptcy costs)</a:t>
            </a:r>
          </a:p>
          <a:p>
            <a:pPr lvl="1" eaLnBrk="1" hangingPunct="1">
              <a:lnSpc>
                <a:spcPct val="90000"/>
              </a:lnSpc>
            </a:pPr>
            <a:r>
              <a:rPr lang="en-US" altLang="en-US">
                <a:ea typeface="ＭＳ Ｐゴシック" charset="-128"/>
              </a:rPr>
              <a:t>More intangible assets -&gt; Lower debt ratios (More agency problems)</a:t>
            </a:r>
          </a:p>
        </p:txBody>
      </p:sp>
    </p:spTree>
  </p:cSld>
  <p:clrMapOvr>
    <a:masterClrMapping/>
  </p:clrMapOvr>
  <p:transition/>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Comparing to industry averages</a:t>
            </a:r>
          </a:p>
        </p:txBody>
      </p:sp>
      <p:sp>
        <p:nvSpPr>
          <p:cNvPr id="19968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199683"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7A432DED-0E6C-1849-8C91-DA9ACAF41CA1}" type="slidenum">
              <a:rPr lang="en-US" altLang="en-US" sz="1200">
                <a:solidFill>
                  <a:srgbClr val="FFFFFF"/>
                </a:solidFill>
                <a:latin typeface="Times" charset="0"/>
              </a:rPr>
              <a:pPr>
                <a:lnSpc>
                  <a:spcPct val="80000"/>
                </a:lnSpc>
                <a:spcBef>
                  <a:spcPct val="0"/>
                </a:spcBef>
                <a:buClrTx/>
                <a:buSzTx/>
                <a:buFontTx/>
                <a:buNone/>
              </a:pPr>
              <a:t>91</a:t>
            </a:fld>
            <a:endParaRPr lang="en-US" altLang="en-US" sz="1200">
              <a:solidFill>
                <a:srgbClr val="FFFFFF"/>
              </a:solidFill>
              <a:latin typeface="Times" charset="0"/>
            </a:endParaRPr>
          </a:p>
        </p:txBody>
      </p:sp>
      <p:graphicFrame>
        <p:nvGraphicFramePr>
          <p:cNvPr id="199684" name="Content Placeholder 6"/>
          <p:cNvGraphicFramePr>
            <a:graphicFrameLocks noGrp="1" noChangeAspect="1"/>
          </p:cNvGraphicFramePr>
          <p:nvPr>
            <p:ph sz="quarter" idx="1"/>
          </p:nvPr>
        </p:nvGraphicFramePr>
        <p:xfrm>
          <a:off x="1533525" y="2362200"/>
          <a:ext cx="6311900" cy="2971800"/>
        </p:xfrm>
        <a:graphic>
          <a:graphicData uri="http://schemas.openxmlformats.org/presentationml/2006/ole">
            <mc:AlternateContent xmlns:mc="http://schemas.openxmlformats.org/markup-compatibility/2006">
              <mc:Choice xmlns:v="urn:schemas-microsoft-com:vml" Requires="v">
                <p:oleObj spid="_x0000_s199708" name="Document" r:id="rId5" imgW="6311900" imgH="2971800" progId="Word.Document.12">
                  <p:embed/>
                </p:oleObj>
              </mc:Choice>
              <mc:Fallback>
                <p:oleObj name="Document" r:id="rId5" imgW="6311900" imgH="2971800" progId="Word.Document.12">
                  <p:embed/>
                  <p:pic>
                    <p:nvPicPr>
                      <p:cNvPr id="0" name="Content Placeholder 6"/>
                      <p:cNvPicPr>
                        <a:picLocks noGrp="1"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533525" y="2362200"/>
                        <a:ext cx="6311900" cy="297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2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Getting past simple averages</a:t>
            </a:r>
          </a:p>
        </p:txBody>
      </p:sp>
      <p:sp>
        <p:nvSpPr>
          <p:cNvPr id="20173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201731"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F225D6D1-68DB-454D-AD2E-EAA8BABDBE48}" type="slidenum">
              <a:rPr lang="en-US" altLang="en-US" sz="1200">
                <a:solidFill>
                  <a:srgbClr val="FFFFFF"/>
                </a:solidFill>
                <a:latin typeface="Times" charset="0"/>
              </a:rPr>
              <a:pPr>
                <a:lnSpc>
                  <a:spcPct val="80000"/>
                </a:lnSpc>
                <a:spcBef>
                  <a:spcPct val="0"/>
                </a:spcBef>
                <a:buClrTx/>
                <a:buSzTx/>
                <a:buFontTx/>
                <a:buNone/>
              </a:pPr>
              <a:t>92</a:t>
            </a:fld>
            <a:endParaRPr lang="en-US" altLang="en-US" sz="1200">
              <a:solidFill>
                <a:srgbClr val="FFFFFF"/>
              </a:solidFill>
              <a:latin typeface="Times" charset="0"/>
            </a:endParaRPr>
          </a:p>
        </p:txBody>
      </p:sp>
      <p:sp>
        <p:nvSpPr>
          <p:cNvPr id="181250" name="Rectangle 3"/>
          <p:cNvSpPr>
            <a:spLocks noGrp="1" noChangeArrowheads="1"/>
          </p:cNvSpPr>
          <p:nvPr>
            <p:ph sz="quarter" idx="1"/>
          </p:nvPr>
        </p:nvSpPr>
        <p:spPr>
          <a:xfrm>
            <a:off x="612775" y="1600200"/>
            <a:ext cx="8153400" cy="4495800"/>
          </a:xfrm>
        </p:spPr>
        <p:txBody>
          <a:bodyPr>
            <a:normAutofit fontScale="92500" lnSpcReduction="20000"/>
          </a:bodyPr>
          <a:lstStyle/>
          <a:p>
            <a:pPr marL="0" indent="0" eaLnBrk="1" fontAlgn="auto" hangingPunct="1">
              <a:spcAft>
                <a:spcPts val="0"/>
              </a:spcAft>
              <a:buFont typeface="Wingdings"/>
              <a:buNone/>
              <a:defRPr/>
            </a:pPr>
            <a:r>
              <a:rPr lang="en-US" u="sng" dirty="0" smtClean="0">
                <a:ea typeface="+mn-ea"/>
                <a:cs typeface="+mn-cs"/>
              </a:rPr>
              <a:t>Step 1</a:t>
            </a:r>
            <a:r>
              <a:rPr lang="en-US" dirty="0" smtClean="0">
                <a:ea typeface="+mn-ea"/>
                <a:cs typeface="+mn-cs"/>
              </a:rPr>
              <a:t>: Run a regression of debt ratios on the variables that you believe determine debt ratios in the sector. For example,</a:t>
            </a:r>
          </a:p>
          <a:p>
            <a:pPr marL="320040" lvl="1" indent="0" eaLnBrk="1" fontAlgn="auto" hangingPunct="1">
              <a:spcAft>
                <a:spcPts val="0"/>
              </a:spcAft>
              <a:buFont typeface="Wingdings 2"/>
              <a:buNone/>
              <a:defRPr/>
            </a:pPr>
            <a:r>
              <a:rPr lang="en-US" dirty="0" smtClean="0">
                <a:ea typeface="+mn-ea"/>
                <a:cs typeface="+mn-cs"/>
              </a:rPr>
              <a:t>Debt Ratio = a + b (Tax rate) + c (Earnings Variability) + d (EBITDA/Firm Value)</a:t>
            </a:r>
          </a:p>
          <a:p>
            <a:pPr marL="0" indent="0" eaLnBrk="1" fontAlgn="auto" hangingPunct="1">
              <a:spcAft>
                <a:spcPts val="0"/>
              </a:spcAft>
              <a:buFont typeface="Wingdings"/>
              <a:buNone/>
              <a:defRPr/>
            </a:pPr>
            <a:r>
              <a:rPr lang="en-US" dirty="0" smtClean="0">
                <a:ea typeface="+mn-ea"/>
                <a:cs typeface="+mn-cs"/>
              </a:rPr>
              <a:t>Check this regression for statistical significance (t statistics) and predictive ability (R squared)</a:t>
            </a:r>
          </a:p>
          <a:p>
            <a:pPr marL="0" indent="0" eaLnBrk="1" fontAlgn="auto" hangingPunct="1">
              <a:spcAft>
                <a:spcPts val="0"/>
              </a:spcAft>
              <a:buFont typeface="Wingdings"/>
              <a:buNone/>
              <a:defRPr/>
            </a:pPr>
            <a:r>
              <a:rPr lang="en-US" u="sng" dirty="0" smtClean="0">
                <a:ea typeface="+mn-ea"/>
                <a:cs typeface="+mn-cs"/>
              </a:rPr>
              <a:t>Step 2</a:t>
            </a:r>
            <a:r>
              <a:rPr lang="en-US" dirty="0" smtClean="0">
                <a:ea typeface="+mn-ea"/>
                <a:cs typeface="+mn-cs"/>
              </a:rPr>
              <a:t>: Estimate the values of the proxies for the firm under consideration. Plugging into the cross sectional regression, we can obtain an estimate of predicted debt ratio.</a:t>
            </a:r>
          </a:p>
          <a:p>
            <a:pPr marL="0" indent="0" eaLnBrk="1" fontAlgn="auto" hangingPunct="1">
              <a:spcAft>
                <a:spcPts val="0"/>
              </a:spcAft>
              <a:buFont typeface="Wingdings"/>
              <a:buNone/>
              <a:defRPr/>
            </a:pPr>
            <a:r>
              <a:rPr lang="en-US" u="sng" dirty="0" smtClean="0">
                <a:ea typeface="+mn-ea"/>
                <a:cs typeface="+mn-cs"/>
              </a:rPr>
              <a:t>Step 3</a:t>
            </a:r>
            <a:r>
              <a:rPr lang="en-US" dirty="0" smtClean="0">
                <a:ea typeface="+mn-ea"/>
                <a:cs typeface="+mn-cs"/>
              </a:rPr>
              <a:t>: Compare the actual debt ratio to the predicted debt ratio.</a:t>
            </a:r>
            <a:endParaRPr lang="en-US" dirty="0">
              <a:ea typeface="+mn-ea"/>
              <a:cs typeface="+mn-cs"/>
            </a:endParaRPr>
          </a:p>
        </p:txBody>
      </p:sp>
    </p:spTree>
  </p:cSld>
  <p:clrMapOvr>
    <a:masterClrMapping/>
  </p:clrMapOvr>
  <p:transition/>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7"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smtClean="0">
                <a:ea typeface="+mj-ea"/>
                <a:cs typeface="+mj-cs"/>
              </a:rPr>
              <a:t>Applying the Regression Methodology: Global Auto Firms</a:t>
            </a:r>
            <a:endParaRPr lang="en-US" dirty="0">
              <a:ea typeface="+mj-ea"/>
              <a:cs typeface="+mj-cs"/>
            </a:endParaRPr>
          </a:p>
        </p:txBody>
      </p:sp>
      <p:sp>
        <p:nvSpPr>
          <p:cNvPr id="20377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203779"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B700DB99-9B6A-B545-BBEA-12057FAEC285}" type="slidenum">
              <a:rPr lang="en-US" altLang="en-US" sz="1200">
                <a:solidFill>
                  <a:srgbClr val="FFFFFF"/>
                </a:solidFill>
                <a:latin typeface="Times" charset="0"/>
              </a:rPr>
              <a:pPr>
                <a:lnSpc>
                  <a:spcPct val="80000"/>
                </a:lnSpc>
                <a:spcBef>
                  <a:spcPct val="0"/>
                </a:spcBef>
                <a:buClrTx/>
                <a:buSzTx/>
                <a:buFontTx/>
                <a:buNone/>
              </a:pPr>
              <a:t>93</a:t>
            </a:fld>
            <a:endParaRPr lang="en-US" altLang="en-US" sz="1200">
              <a:solidFill>
                <a:srgbClr val="FFFFFF"/>
              </a:solidFill>
              <a:latin typeface="Times" charset="0"/>
            </a:endParaRPr>
          </a:p>
        </p:txBody>
      </p:sp>
      <p:sp>
        <p:nvSpPr>
          <p:cNvPr id="183298" name="Rectangle 3"/>
          <p:cNvSpPr>
            <a:spLocks noGrp="1" noChangeArrowheads="1"/>
          </p:cNvSpPr>
          <p:nvPr>
            <p:ph sz="quarter" idx="1"/>
          </p:nvPr>
        </p:nvSpPr>
        <p:spPr>
          <a:xfrm>
            <a:off x="612775" y="1600200"/>
            <a:ext cx="8153400" cy="4495800"/>
          </a:xfrm>
        </p:spPr>
        <p:txBody>
          <a:bodyPr>
            <a:normAutofit fontScale="92500" lnSpcReduction="20000"/>
          </a:bodyPr>
          <a:lstStyle/>
          <a:p>
            <a:pPr marL="320040" indent="-320040" eaLnBrk="1" fontAlgn="auto" hangingPunct="1">
              <a:spcAft>
                <a:spcPts val="0"/>
              </a:spcAft>
              <a:buFont typeface="Wingdings"/>
              <a:buChar char=""/>
              <a:defRPr/>
            </a:pPr>
            <a:r>
              <a:rPr lang="en-US" dirty="0" smtClean="0">
                <a:ea typeface="+mn-ea"/>
                <a:cs typeface="+mn-cs"/>
              </a:rPr>
              <a:t>Using a sample of 56 global auto firms, we arrived at the following regression:</a:t>
            </a:r>
          </a:p>
          <a:p>
            <a:pPr marL="0" indent="0" eaLnBrk="1" fontAlgn="auto" hangingPunct="1">
              <a:spcAft>
                <a:spcPts val="0"/>
              </a:spcAft>
              <a:buFont typeface="Wingdings" charset="0"/>
              <a:buNone/>
              <a:defRPr/>
            </a:pPr>
            <a:r>
              <a:rPr lang="en-US" sz="2200" dirty="0" smtClean="0">
                <a:ea typeface="+mn-ea"/>
                <a:cs typeface="+mn-cs"/>
              </a:rPr>
              <a:t>Debt to capital = 0.09 + 0.63 (Effective Tax Rate) + 1.01 (EBITDA/ Enterprise Value) - </a:t>
            </a:r>
            <a:r>
              <a:rPr lang="en-US" sz="2200" dirty="0">
                <a:ea typeface="+mn-ea"/>
                <a:cs typeface="+mn-cs"/>
              </a:rPr>
              <a:t>0</a:t>
            </a:r>
            <a:r>
              <a:rPr lang="en-US" sz="2200" dirty="0" smtClean="0">
                <a:ea typeface="+mn-ea"/>
                <a:cs typeface="+mn-cs"/>
              </a:rPr>
              <a:t>.93 (Cap Ex/ Enterprise Value)</a:t>
            </a:r>
            <a:endParaRPr lang="en-US" dirty="0" smtClean="0">
              <a:ea typeface="+mn-ea"/>
              <a:cs typeface="+mn-cs"/>
            </a:endParaRPr>
          </a:p>
          <a:p>
            <a:pPr marL="320040" indent="-320040" eaLnBrk="1" fontAlgn="auto" hangingPunct="1">
              <a:spcAft>
                <a:spcPts val="0"/>
              </a:spcAft>
              <a:buFont typeface="Wingdings"/>
              <a:buChar char=""/>
              <a:defRPr/>
            </a:pPr>
            <a:r>
              <a:rPr lang="en-US" dirty="0" smtClean="0">
                <a:ea typeface="+mn-ea"/>
                <a:cs typeface="+mn-cs"/>
              </a:rPr>
              <a:t>The R squared of the regression is 21%. This regression can be used to arrive at a predicted value for Tata Motors of:</a:t>
            </a:r>
          </a:p>
          <a:p>
            <a:pPr marL="0" indent="0" eaLnBrk="1" fontAlgn="auto" hangingPunct="1">
              <a:spcAft>
                <a:spcPts val="0"/>
              </a:spcAft>
              <a:buFont typeface="Wingdings" charset="0"/>
              <a:buNone/>
              <a:defRPr/>
            </a:pPr>
            <a:r>
              <a:rPr lang="en-US" sz="2400" dirty="0" smtClean="0">
                <a:ea typeface="+mn-ea"/>
                <a:cs typeface="+mn-cs"/>
              </a:rPr>
              <a:t>Predicted Debt Ratio = </a:t>
            </a:r>
            <a:r>
              <a:rPr lang="en-US" sz="2400" dirty="0"/>
              <a:t>0.09 + 0.63 </a:t>
            </a:r>
            <a:r>
              <a:rPr lang="en-US" sz="2400" dirty="0" smtClean="0"/>
              <a:t>(0.252) +1.01 (0.1167) - 0.93 (0.1949) = .1854 or 18.54%</a:t>
            </a:r>
            <a:endParaRPr lang="en-US" sz="2400" dirty="0"/>
          </a:p>
          <a:p>
            <a:pPr marL="320040" indent="-320040" eaLnBrk="1" fontAlgn="auto" hangingPunct="1">
              <a:spcAft>
                <a:spcPts val="0"/>
              </a:spcAft>
              <a:buFont typeface="Wingdings"/>
              <a:buChar char=""/>
              <a:defRPr/>
            </a:pPr>
            <a:r>
              <a:rPr lang="en-US" dirty="0" smtClean="0">
                <a:ea typeface="+mn-ea"/>
                <a:cs typeface="+mn-cs"/>
              </a:rPr>
              <a:t>Based upon the capital structure of other firms in the automobile industry, Tata Motors should have a market value debt ratio of 18.54%. It is over levered at its existing debt ratio of 29.28%.</a:t>
            </a:r>
            <a:endParaRPr lang="en-US" dirty="0">
              <a:ea typeface="+mn-ea"/>
              <a:cs typeface="+mn-cs"/>
            </a:endParaRPr>
          </a:p>
        </p:txBody>
      </p:sp>
      <p:sp>
        <p:nvSpPr>
          <p:cNvPr id="203781" name="Rectangle 4"/>
          <p:cNvSpPr>
            <a:spLocks noChangeArrowheads="1"/>
          </p:cNvSpPr>
          <p:nvPr/>
        </p:nvSpPr>
        <p:spPr bwMode="auto">
          <a:xfrm>
            <a:off x="762000" y="1120775"/>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Tree>
  </p:cSld>
  <p:clrMapOvr>
    <a:masterClrMapping/>
  </p:clrMapOvr>
  <p:transition/>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 Extending to the entire market</a:t>
            </a:r>
          </a:p>
        </p:txBody>
      </p:sp>
      <p:sp>
        <p:nvSpPr>
          <p:cNvPr id="20582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205827"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6DF6CC9C-F26D-3B4A-B6B8-B1C25C39A636}" type="slidenum">
              <a:rPr lang="en-US" altLang="en-US" sz="1200">
                <a:solidFill>
                  <a:srgbClr val="FFFFFF"/>
                </a:solidFill>
                <a:latin typeface="Times" charset="0"/>
              </a:rPr>
              <a:pPr>
                <a:lnSpc>
                  <a:spcPct val="80000"/>
                </a:lnSpc>
                <a:spcBef>
                  <a:spcPct val="0"/>
                </a:spcBef>
                <a:buClrTx/>
                <a:buSzTx/>
                <a:buFontTx/>
                <a:buNone/>
              </a:pPr>
              <a:t>94</a:t>
            </a:fld>
            <a:endParaRPr lang="en-US" altLang="en-US" sz="1200">
              <a:solidFill>
                <a:srgbClr val="FFFFFF"/>
              </a:solidFill>
              <a:latin typeface="Times" charset="0"/>
            </a:endParaRPr>
          </a:p>
        </p:txBody>
      </p:sp>
      <p:sp>
        <p:nvSpPr>
          <p:cNvPr id="205828" name="Rectangle 3"/>
          <p:cNvSpPr>
            <a:spLocks noGrp="1" noChangeArrowheads="1"/>
          </p:cNvSpPr>
          <p:nvPr>
            <p:ph sz="quarter" idx="1"/>
          </p:nvPr>
        </p:nvSpPr>
        <p:spPr>
          <a:xfrm>
            <a:off x="612775" y="1600200"/>
            <a:ext cx="8153400" cy="4495800"/>
          </a:xfrm>
        </p:spPr>
        <p:txBody>
          <a:bodyPr/>
          <a:lstStyle/>
          <a:p>
            <a:pPr eaLnBrk="1" hangingPunct="1"/>
            <a:r>
              <a:rPr lang="en-US" altLang="en-US" sz="2600">
                <a:ea typeface="ＭＳ Ｐゴシック" charset="-128"/>
              </a:rPr>
              <a:t>Using 2014 data for US listed firms, we looked at the determinants of the market debt to capital ratio. The regression provides the following results –</a:t>
            </a:r>
          </a:p>
          <a:p>
            <a:pPr eaLnBrk="1" hangingPunct="1">
              <a:buFont typeface="Wingdings" charset="2"/>
              <a:buNone/>
            </a:pPr>
            <a:r>
              <a:rPr lang="en-US" altLang="en-US" sz="1800">
                <a:ea typeface="ＭＳ Ｐゴシック" charset="-128"/>
              </a:rPr>
              <a:t>DFR = 	0.27  - 0.24 ETR -0.10 g– 0.065 INST -0.338 CVOI+ 0.59 E/V</a:t>
            </a:r>
          </a:p>
          <a:p>
            <a:pPr eaLnBrk="1" hangingPunct="1">
              <a:buFont typeface="Wingdings" charset="2"/>
              <a:buNone/>
            </a:pPr>
            <a:r>
              <a:rPr lang="en-US" altLang="en-US" sz="1800">
                <a:ea typeface="ＭＳ Ｐゴシック" charset="-128"/>
              </a:rPr>
              <a:t>	(15.79)	(9.00)	(2.71)	(3.55)	      (3.10)     (6.85) </a:t>
            </a:r>
          </a:p>
          <a:p>
            <a:pPr marL="320675" lvl="1" indent="0" eaLnBrk="1" hangingPunct="1">
              <a:buFont typeface="Wingdings" charset="2"/>
              <a:buNone/>
            </a:pPr>
            <a:r>
              <a:rPr lang="en-US" altLang="en-US" sz="2200">
                <a:ea typeface="ＭＳ Ｐゴシック" charset="-128"/>
              </a:rPr>
              <a:t>DFR 	= Debt / ( Debt + Market Value of Equity)</a:t>
            </a:r>
          </a:p>
          <a:p>
            <a:pPr marL="320675" lvl="1" indent="0" eaLnBrk="1" hangingPunct="1">
              <a:buFont typeface="Wingdings 2" charset="2"/>
              <a:buNone/>
            </a:pPr>
            <a:r>
              <a:rPr lang="en-US" altLang="en-US" sz="2200">
                <a:ea typeface="ＭＳ Ｐゴシック" charset="-128"/>
              </a:rPr>
              <a:t>ETR = Effective tax rate in most recent twelve months</a:t>
            </a:r>
          </a:p>
          <a:p>
            <a:pPr marL="320675" lvl="1" indent="0" eaLnBrk="1" hangingPunct="1">
              <a:buFont typeface="Wingdings 2" charset="2"/>
              <a:buNone/>
            </a:pPr>
            <a:r>
              <a:rPr lang="en-US" altLang="en-US" sz="2200">
                <a:ea typeface="ＭＳ Ｐゴシック" charset="-128"/>
              </a:rPr>
              <a:t>INST = % of Shares held by institutions</a:t>
            </a:r>
          </a:p>
          <a:p>
            <a:pPr marL="320675" lvl="1" indent="0" eaLnBrk="1" hangingPunct="1">
              <a:buFont typeface="Wingdings 2" charset="2"/>
              <a:buNone/>
            </a:pPr>
            <a:r>
              <a:rPr lang="en-US" altLang="en-US" sz="2200">
                <a:ea typeface="ＭＳ Ｐゴシック" charset="-128"/>
              </a:rPr>
              <a:t>CVOI = Std dev in OI in last 10 years/ Average OI in last 10 years</a:t>
            </a:r>
          </a:p>
          <a:p>
            <a:pPr marL="320675" lvl="1" indent="0" eaLnBrk="1" hangingPunct="1">
              <a:buFont typeface="Wingdings 2" charset="2"/>
              <a:buNone/>
            </a:pPr>
            <a:r>
              <a:rPr lang="en-US" altLang="en-US" sz="2200">
                <a:ea typeface="ＭＳ Ｐゴシック" charset="-128"/>
              </a:rPr>
              <a:t>E/V	= EBITDA/ (Market Value of Equity + Debt- Cash)</a:t>
            </a:r>
          </a:p>
          <a:p>
            <a:pPr marL="320675" lvl="1" indent="0" eaLnBrk="1" hangingPunct="1">
              <a:buFont typeface="Wingdings 2" charset="2"/>
              <a:buNone/>
            </a:pPr>
            <a:r>
              <a:rPr lang="en-US" altLang="en-US" sz="2200">
                <a:ea typeface="ＭＳ Ｐゴシック" charset="-128"/>
              </a:rPr>
              <a:t>	The regression has an </a:t>
            </a:r>
            <a:r>
              <a:rPr lang="en-US" altLang="en-US" sz="2200" b="1">
                <a:ea typeface="ＭＳ Ｐゴシック" charset="-128"/>
              </a:rPr>
              <a:t>R-squared of 8%.</a:t>
            </a:r>
          </a:p>
        </p:txBody>
      </p:sp>
    </p:spTree>
  </p:cSld>
  <p:clrMapOvr>
    <a:masterClrMapping/>
  </p:clrMapOvr>
  <p:transition/>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Applying the Regression</a:t>
            </a:r>
          </a:p>
        </p:txBody>
      </p:sp>
      <p:sp>
        <p:nvSpPr>
          <p:cNvPr id="20787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207875"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5470BF8F-1BAE-E346-800B-CA47D1FC2B66}" type="slidenum">
              <a:rPr lang="en-US" altLang="en-US" sz="1200">
                <a:solidFill>
                  <a:srgbClr val="FFFFFF"/>
                </a:solidFill>
                <a:latin typeface="Times" charset="0"/>
              </a:rPr>
              <a:pPr>
                <a:lnSpc>
                  <a:spcPct val="80000"/>
                </a:lnSpc>
                <a:spcBef>
                  <a:spcPct val="0"/>
                </a:spcBef>
                <a:buClrTx/>
                <a:buSzTx/>
                <a:buFontTx/>
                <a:buNone/>
              </a:pPr>
              <a:t>95</a:t>
            </a:fld>
            <a:endParaRPr lang="en-US" altLang="en-US" sz="1200">
              <a:solidFill>
                <a:srgbClr val="FFFFFF"/>
              </a:solidFill>
              <a:latin typeface="Times" charset="0"/>
            </a:endParaRPr>
          </a:p>
        </p:txBody>
      </p:sp>
      <p:sp>
        <p:nvSpPr>
          <p:cNvPr id="187394" name="Rectangle 3"/>
          <p:cNvSpPr>
            <a:spLocks noGrp="1" noChangeArrowheads="1"/>
          </p:cNvSpPr>
          <p:nvPr>
            <p:ph sz="quarter" idx="1"/>
          </p:nvPr>
        </p:nvSpPr>
        <p:spPr>
          <a:xfrm>
            <a:off x="612775" y="1600200"/>
            <a:ext cx="8153400" cy="4495800"/>
          </a:xfrm>
        </p:spPr>
        <p:txBody>
          <a:bodyPr>
            <a:normAutofit lnSpcReduction="10000"/>
          </a:bodyPr>
          <a:lstStyle/>
          <a:p>
            <a:pPr eaLnBrk="1" hangingPunct="1">
              <a:lnSpc>
                <a:spcPct val="80000"/>
              </a:lnSpc>
              <a:defRPr/>
            </a:pPr>
            <a:r>
              <a:rPr lang="en-US" altLang="en-US" sz="1800" dirty="0">
                <a:ea typeface="ＭＳ Ｐゴシック" charset="-128"/>
              </a:rPr>
              <a:t>Disney  had the following values for these inputs in </a:t>
            </a:r>
            <a:r>
              <a:rPr lang="en-US" altLang="en-US" sz="1800" dirty="0" smtClean="0">
                <a:ea typeface="ＭＳ Ｐゴシック" charset="-128"/>
              </a:rPr>
              <a:t>2014. </a:t>
            </a:r>
            <a:r>
              <a:rPr lang="en-US" altLang="en-US" sz="1800" dirty="0">
                <a:ea typeface="ＭＳ Ｐゴシック" charset="-128"/>
              </a:rPr>
              <a:t>Estimate the optimal debt ratio using the debt regression.</a:t>
            </a:r>
          </a:p>
          <a:p>
            <a:pPr marL="365125" lvl="1" indent="0" eaLnBrk="1" hangingPunct="1">
              <a:lnSpc>
                <a:spcPct val="80000"/>
              </a:lnSpc>
              <a:buFont typeface="Wingdings 2" charset="2"/>
              <a:buNone/>
              <a:defRPr/>
            </a:pPr>
            <a:r>
              <a:rPr lang="en-US" altLang="en-US" sz="2000" dirty="0" smtClean="0">
                <a:ea typeface="ＭＳ Ｐゴシック" charset="-128"/>
                <a:cs typeface="+mn-cs"/>
              </a:rPr>
              <a:t>Effective Tax Rate (ETR)		= </a:t>
            </a:r>
            <a:r>
              <a:rPr lang="en-US" altLang="en-US" sz="2000" dirty="0">
                <a:ea typeface="ＭＳ Ｐゴシック" charset="-128"/>
                <a:cs typeface="+mn-cs"/>
              </a:rPr>
              <a:t>31.02%</a:t>
            </a:r>
          </a:p>
          <a:p>
            <a:pPr marL="365125" lvl="1" indent="0" eaLnBrk="1" hangingPunct="1">
              <a:lnSpc>
                <a:spcPct val="80000"/>
              </a:lnSpc>
              <a:buFont typeface="Wingdings 2" charset="2"/>
              <a:buNone/>
              <a:defRPr/>
            </a:pPr>
            <a:r>
              <a:rPr lang="en-US" altLang="en-US" sz="2000" dirty="0">
                <a:ea typeface="ＭＳ Ｐゴシック" charset="-128"/>
                <a:cs typeface="+mn-cs"/>
              </a:rPr>
              <a:t>Expected Revenue Growth </a:t>
            </a:r>
            <a:r>
              <a:rPr lang="en-US" altLang="en-US" sz="2000" dirty="0" smtClean="0">
                <a:ea typeface="ＭＳ Ｐゴシック" charset="-128"/>
                <a:cs typeface="+mn-cs"/>
              </a:rPr>
              <a:t>		= </a:t>
            </a:r>
            <a:r>
              <a:rPr lang="en-US" altLang="en-US" sz="2000" dirty="0">
                <a:ea typeface="ＭＳ Ｐゴシック" charset="-128"/>
                <a:cs typeface="+mn-cs"/>
              </a:rPr>
              <a:t>6.45%</a:t>
            </a:r>
          </a:p>
          <a:p>
            <a:pPr marL="365125" lvl="1" indent="0" eaLnBrk="1" hangingPunct="1">
              <a:lnSpc>
                <a:spcPct val="80000"/>
              </a:lnSpc>
              <a:buFont typeface="Wingdings 2" charset="2"/>
              <a:buNone/>
              <a:defRPr/>
            </a:pPr>
            <a:r>
              <a:rPr lang="en-US" altLang="en-US" sz="2000" dirty="0" smtClean="0">
                <a:ea typeface="ＭＳ Ｐゴシック" charset="-128"/>
                <a:cs typeface="+mn-cs"/>
              </a:rPr>
              <a:t>Institutional Holding %  (INST) 		= </a:t>
            </a:r>
            <a:r>
              <a:rPr lang="en-US" altLang="en-US" sz="2000" dirty="0">
                <a:ea typeface="ＭＳ Ｐゴシック" charset="-128"/>
                <a:cs typeface="+mn-cs"/>
              </a:rPr>
              <a:t>70.2%</a:t>
            </a:r>
          </a:p>
          <a:p>
            <a:pPr marL="365125" lvl="1" indent="0" eaLnBrk="1" hangingPunct="1">
              <a:lnSpc>
                <a:spcPct val="80000"/>
              </a:lnSpc>
              <a:buFont typeface="Wingdings 2" charset="2"/>
              <a:buNone/>
              <a:defRPr/>
            </a:pPr>
            <a:r>
              <a:rPr lang="en-US" altLang="en-US" sz="2000" dirty="0" err="1" smtClean="0">
                <a:ea typeface="ＭＳ Ｐゴシック" charset="-128"/>
                <a:cs typeface="+mn-cs"/>
              </a:rPr>
              <a:t>Coeff</a:t>
            </a:r>
            <a:r>
              <a:rPr lang="en-US" altLang="en-US" sz="2000" dirty="0" smtClean="0">
                <a:ea typeface="ＭＳ Ｐゴシック" charset="-128"/>
                <a:cs typeface="+mn-cs"/>
              </a:rPr>
              <a:t> of Variation in OI (CVOI) 		= </a:t>
            </a:r>
            <a:r>
              <a:rPr lang="en-US" altLang="en-US" sz="2000" dirty="0">
                <a:ea typeface="ＭＳ Ｐゴシック" charset="-128"/>
                <a:cs typeface="+mn-cs"/>
              </a:rPr>
              <a:t>0.0296</a:t>
            </a:r>
          </a:p>
          <a:p>
            <a:pPr marL="365125" lvl="1" indent="0" eaLnBrk="1" hangingPunct="1">
              <a:lnSpc>
                <a:spcPct val="80000"/>
              </a:lnSpc>
              <a:buFont typeface="Wingdings 2" charset="2"/>
              <a:buNone/>
              <a:defRPr/>
            </a:pPr>
            <a:r>
              <a:rPr lang="en-US" altLang="en-US" sz="2000" dirty="0" smtClean="0">
                <a:ea typeface="ＭＳ Ｐゴシック" charset="-128"/>
                <a:cs typeface="+mn-cs"/>
              </a:rPr>
              <a:t>EBITDA/Value of firm (E/V) 	</a:t>
            </a:r>
            <a:r>
              <a:rPr lang="en-US" altLang="en-US" sz="2000" dirty="0">
                <a:ea typeface="ＭＳ Ｐゴシック" charset="-128"/>
                <a:cs typeface="+mn-cs"/>
              </a:rPr>
              <a:t>	= 9.35%</a:t>
            </a:r>
          </a:p>
          <a:p>
            <a:pPr eaLnBrk="1" hangingPunct="1">
              <a:lnSpc>
                <a:spcPct val="80000"/>
              </a:lnSpc>
              <a:buFont typeface="Wingdings" charset="2"/>
              <a:buNone/>
              <a:defRPr/>
            </a:pPr>
            <a:r>
              <a:rPr lang="en-US" altLang="en-US" sz="1800" dirty="0">
                <a:ea typeface="ＭＳ Ｐゴシック" charset="-128"/>
              </a:rPr>
              <a:t>Optimal Debt Ratio </a:t>
            </a:r>
          </a:p>
          <a:p>
            <a:pPr eaLnBrk="1" hangingPunct="1">
              <a:lnSpc>
                <a:spcPct val="80000"/>
              </a:lnSpc>
              <a:buFont typeface="Wingdings" charset="2"/>
              <a:buNone/>
              <a:defRPr/>
            </a:pPr>
            <a:r>
              <a:rPr lang="en-US" altLang="en-US" sz="1800" dirty="0">
                <a:ea typeface="ＭＳ Ｐゴシック" charset="-128"/>
              </a:rPr>
              <a:t>= 0.27  - 0.24 (.3102) -0.10 (.0645)– 0.065 (.702) -0.338 (.0296)+ 0.59 (.0935)</a:t>
            </a:r>
          </a:p>
          <a:p>
            <a:pPr eaLnBrk="1" hangingPunct="1">
              <a:lnSpc>
                <a:spcPct val="80000"/>
              </a:lnSpc>
              <a:buFont typeface="Wingdings" charset="2"/>
              <a:buNone/>
              <a:defRPr/>
            </a:pPr>
            <a:r>
              <a:rPr lang="en-US" altLang="en-US" sz="1800" dirty="0">
                <a:ea typeface="ＭＳ Ｐゴシック" charset="-128"/>
              </a:rPr>
              <a:t>= 0.1886 or 18.86%</a:t>
            </a:r>
          </a:p>
          <a:p>
            <a:pPr eaLnBrk="1" hangingPunct="1">
              <a:lnSpc>
                <a:spcPct val="80000"/>
              </a:lnSpc>
              <a:defRPr/>
            </a:pPr>
            <a:r>
              <a:rPr lang="en-US" altLang="en-US" sz="1800" dirty="0">
                <a:ea typeface="ＭＳ Ｐゴシック" charset="-128"/>
              </a:rPr>
              <a:t>What does this optimal debt ratio tell you?</a:t>
            </a:r>
          </a:p>
          <a:p>
            <a:pPr eaLnBrk="1" hangingPunct="1">
              <a:lnSpc>
                <a:spcPct val="80000"/>
              </a:lnSpc>
              <a:buFont typeface="Wingdings" charset="2"/>
              <a:buNone/>
              <a:defRPr/>
            </a:pPr>
            <a:endParaRPr lang="en-US" altLang="en-US" sz="1800" dirty="0">
              <a:ea typeface="ＭＳ Ｐゴシック" charset="-128"/>
            </a:endParaRPr>
          </a:p>
          <a:p>
            <a:pPr eaLnBrk="1" hangingPunct="1">
              <a:lnSpc>
                <a:spcPct val="80000"/>
              </a:lnSpc>
              <a:defRPr/>
            </a:pPr>
            <a:endParaRPr lang="en-US" altLang="en-US" sz="1800" dirty="0">
              <a:ea typeface="ＭＳ Ｐゴシック" charset="-128"/>
            </a:endParaRPr>
          </a:p>
          <a:p>
            <a:pPr eaLnBrk="1" hangingPunct="1">
              <a:lnSpc>
                <a:spcPct val="80000"/>
              </a:lnSpc>
              <a:defRPr/>
            </a:pPr>
            <a:r>
              <a:rPr lang="en-US" altLang="en-US" sz="1800" dirty="0">
                <a:ea typeface="ＭＳ Ｐゴシック" charset="-128"/>
              </a:rPr>
              <a:t> Why might it be different from the optimal calculated using the weighted average cost of capital? </a:t>
            </a:r>
          </a:p>
        </p:txBody>
      </p:sp>
    </p:spTree>
  </p:cSld>
  <p:clrMapOvr>
    <a:masterClrMapping/>
  </p:clrMapOvr>
  <p:transition/>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1"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Summarizing the optimal debt ratios…</a:t>
            </a:r>
          </a:p>
        </p:txBody>
      </p:sp>
      <p:sp>
        <p:nvSpPr>
          <p:cNvPr id="20992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209923"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56081DFB-476A-0F4A-A398-5CFBCF18D5ED}" type="slidenum">
              <a:rPr lang="en-US" altLang="en-US" sz="1200">
                <a:solidFill>
                  <a:srgbClr val="FFFFFF"/>
                </a:solidFill>
                <a:latin typeface="Times" charset="0"/>
              </a:rPr>
              <a:pPr>
                <a:lnSpc>
                  <a:spcPct val="80000"/>
                </a:lnSpc>
                <a:spcBef>
                  <a:spcPct val="0"/>
                </a:spcBef>
                <a:buClrTx/>
                <a:buSzTx/>
                <a:buFontTx/>
                <a:buNone/>
              </a:pPr>
              <a:t>96</a:t>
            </a:fld>
            <a:endParaRPr lang="en-US" altLang="en-US" sz="1200">
              <a:solidFill>
                <a:srgbClr val="FFFFFF"/>
              </a:solidFill>
              <a:latin typeface="Times" charset="0"/>
            </a:endParaRPr>
          </a:p>
        </p:txBody>
      </p:sp>
      <p:graphicFrame>
        <p:nvGraphicFramePr>
          <p:cNvPr id="209924" name="Content Placeholder 7"/>
          <p:cNvGraphicFramePr>
            <a:graphicFrameLocks noGrp="1" noChangeAspect="1"/>
          </p:cNvGraphicFramePr>
          <p:nvPr>
            <p:ph sz="quarter" idx="1"/>
          </p:nvPr>
        </p:nvGraphicFramePr>
        <p:xfrm>
          <a:off x="685800" y="1600200"/>
          <a:ext cx="8007350" cy="4495800"/>
        </p:xfrm>
        <a:graphic>
          <a:graphicData uri="http://schemas.openxmlformats.org/presentationml/2006/ole">
            <mc:AlternateContent xmlns:mc="http://schemas.openxmlformats.org/markup-compatibility/2006">
              <mc:Choice xmlns:v="urn:schemas-microsoft-com:vml" Requires="v">
                <p:oleObj spid="_x0000_s209948" name="Document" r:id="rId5" imgW="8280400" imgH="4648200" progId="Word.Document.12">
                  <p:embed/>
                </p:oleObj>
              </mc:Choice>
              <mc:Fallback>
                <p:oleObj name="Document" r:id="rId5" imgW="8280400" imgH="4648200" progId="Word.Document.12">
                  <p:embed/>
                  <p:pic>
                    <p:nvPicPr>
                      <p:cNvPr id="0" name="Content Placeholder 7"/>
                      <p:cNvPicPr>
                        <a:picLocks noGrp="1"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85800" y="1600200"/>
                        <a:ext cx="8007350" cy="449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89" name="Rectangle 2"/>
          <p:cNvSpPr>
            <a:spLocks noGrp="1" noChangeArrowheads="1"/>
          </p:cNvSpPr>
          <p:nvPr>
            <p:ph type="ctrTitle"/>
          </p:nvPr>
        </p:nvSpPr>
        <p:spPr/>
        <p:txBody>
          <a:bodyPr>
            <a:normAutofit/>
          </a:bodyPr>
          <a:lstStyle/>
          <a:p>
            <a:pPr eaLnBrk="1" fontAlgn="auto" hangingPunct="1">
              <a:spcAft>
                <a:spcPts val="0"/>
              </a:spcAft>
              <a:defRPr/>
            </a:pPr>
            <a:r>
              <a:rPr lang="en-US" smtClean="0">
                <a:ea typeface="+mj-ea"/>
                <a:cs typeface="+mj-cs"/>
              </a:rPr>
              <a:t>Getting to the Optimal:</a:t>
            </a:r>
            <a:br>
              <a:rPr lang="en-US" smtClean="0">
                <a:ea typeface="+mj-ea"/>
                <a:cs typeface="+mj-cs"/>
              </a:rPr>
            </a:br>
            <a:r>
              <a:rPr lang="en-US" smtClean="0">
                <a:ea typeface="+mj-ea"/>
                <a:cs typeface="+mj-cs"/>
              </a:rPr>
              <a:t>Timing and Financing Choices</a:t>
            </a:r>
            <a:endParaRPr lang="en-US">
              <a:ea typeface="+mj-ea"/>
              <a:cs typeface="+mj-cs"/>
            </a:endParaRPr>
          </a:p>
        </p:txBody>
      </p:sp>
      <p:sp>
        <p:nvSpPr>
          <p:cNvPr id="211970" name="Subtitle 6"/>
          <p:cNvSpPr>
            <a:spLocks noGrp="1"/>
          </p:cNvSpPr>
          <p:nvPr>
            <p:ph type="subTitle" idx="1"/>
          </p:nvPr>
        </p:nvSpPr>
        <p:spPr>
          <a:xfrm>
            <a:off x="2362200" y="6049963"/>
            <a:ext cx="6705600" cy="685800"/>
          </a:xfrm>
        </p:spPr>
        <p:txBody>
          <a:bodyPr/>
          <a:lstStyle/>
          <a:p>
            <a:pPr eaLnBrk="1" hangingPunct="1"/>
            <a:r>
              <a:rPr lang="en-US" altLang="en-US">
                <a:ea typeface="ＭＳ Ｐゴシック" charset="-128"/>
              </a:rPr>
              <a:t>You can take it slow.. Or perhaps not…</a:t>
            </a:r>
          </a:p>
        </p:txBody>
      </p:sp>
      <p:sp>
        <p:nvSpPr>
          <p:cNvPr id="211971"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211972"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fld id="{EAB9431E-F017-364F-B8F5-2DF3F687D4E5}" type="slidenum">
              <a:rPr lang="en-US" altLang="en-US" sz="1400">
                <a:solidFill>
                  <a:schemeClr val="tx2"/>
                </a:solidFill>
                <a:latin typeface="Times" charset="0"/>
              </a:rPr>
              <a:pPr>
                <a:spcBef>
                  <a:spcPct val="0"/>
                </a:spcBef>
                <a:buClrTx/>
                <a:buSzTx/>
                <a:buFontTx/>
                <a:buNone/>
              </a:pPr>
              <a:t>97</a:t>
            </a:fld>
            <a:endParaRPr lang="en-US" altLang="en-US" sz="1400">
              <a:solidFill>
                <a:schemeClr val="tx2"/>
              </a:solidFill>
              <a:latin typeface="Times" charset="0"/>
            </a:endParaRPr>
          </a:p>
        </p:txBody>
      </p:sp>
    </p:spTree>
  </p:cSld>
  <p:clrMapOvr>
    <a:masterClrMapping/>
  </p:clrMapOvr>
  <p:transition/>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7"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Big Picture…</a:t>
            </a:r>
          </a:p>
        </p:txBody>
      </p:sp>
      <p:sp>
        <p:nvSpPr>
          <p:cNvPr id="21401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214019"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CE5A03DD-D40C-2A43-900E-63701F54E0F3}" type="slidenum">
              <a:rPr lang="en-US" altLang="en-US" sz="1200">
                <a:solidFill>
                  <a:srgbClr val="FFFFFF"/>
                </a:solidFill>
                <a:latin typeface="Times" charset="0"/>
              </a:rPr>
              <a:pPr>
                <a:lnSpc>
                  <a:spcPct val="80000"/>
                </a:lnSpc>
                <a:spcBef>
                  <a:spcPct val="0"/>
                </a:spcBef>
                <a:buClrTx/>
                <a:buSzTx/>
                <a:buFontTx/>
                <a:buNone/>
              </a:pPr>
              <a:t>98</a:t>
            </a:fld>
            <a:endParaRPr lang="en-US" altLang="en-US" sz="1200">
              <a:solidFill>
                <a:srgbClr val="FFFFFF"/>
              </a:solidFill>
              <a:latin typeface="Times" charset="0"/>
            </a:endParaRPr>
          </a:p>
        </p:txBody>
      </p:sp>
      <p:pic>
        <p:nvPicPr>
          <p:cNvPr id="214020" name="Content Placeholder 3"/>
          <p:cNvPicPr>
            <a:picLocks noGrp="1" noChangeAspect="1"/>
          </p:cNvPicPr>
          <p:nvPr>
            <p:ph sz="quarter" idx="1"/>
          </p:nvPr>
        </p:nvPicPr>
        <p:blipFill>
          <a:blip r:embed="rId3">
            <a:extLst>
              <a:ext uri="{28A0092B-C50C-407E-A947-70E740481C1C}">
                <a14:useLocalDpi xmlns:a14="http://schemas.microsoft.com/office/drawing/2010/main" val="0"/>
              </a:ext>
            </a:extLst>
          </a:blip>
          <a:srcRect l="-604" r="-604"/>
          <a:stretch>
            <a:fillRect/>
          </a:stretch>
        </p:blipFill>
        <p:spPr>
          <a:xfrm>
            <a:off x="612775" y="1600200"/>
            <a:ext cx="8153400" cy="4495800"/>
          </a:xfrm>
        </p:spPr>
      </p:pic>
    </p:spTree>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5"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Now that we have an optimal.. And an actual.. What next?</a:t>
            </a:r>
            <a:endParaRPr lang="en-US">
              <a:ea typeface="+mj-ea"/>
              <a:cs typeface="+mj-cs"/>
            </a:endParaRPr>
          </a:p>
        </p:txBody>
      </p:sp>
      <p:sp>
        <p:nvSpPr>
          <p:cNvPr id="21606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216067"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890C33D3-BF0D-F647-855C-051F2CFC37D6}" type="slidenum">
              <a:rPr lang="en-US" altLang="en-US" sz="1200">
                <a:solidFill>
                  <a:srgbClr val="FFFFFF"/>
                </a:solidFill>
                <a:latin typeface="Times" charset="0"/>
              </a:rPr>
              <a:pPr>
                <a:lnSpc>
                  <a:spcPct val="80000"/>
                </a:lnSpc>
                <a:spcBef>
                  <a:spcPct val="0"/>
                </a:spcBef>
                <a:buClrTx/>
                <a:buSzTx/>
                <a:buFontTx/>
                <a:buNone/>
              </a:pPr>
              <a:t>99</a:t>
            </a:fld>
            <a:endParaRPr lang="en-US" altLang="en-US" sz="1200">
              <a:solidFill>
                <a:srgbClr val="FFFFFF"/>
              </a:solidFill>
              <a:latin typeface="Times" charset="0"/>
            </a:endParaRPr>
          </a:p>
        </p:txBody>
      </p:sp>
      <p:sp>
        <p:nvSpPr>
          <p:cNvPr id="195586" name="Content Placeholder 2"/>
          <p:cNvSpPr>
            <a:spLocks noGrp="1"/>
          </p:cNvSpPr>
          <p:nvPr>
            <p:ph sz="quarter" idx="1"/>
          </p:nvPr>
        </p:nvSpPr>
        <p:spPr>
          <a:xfrm>
            <a:off x="612775" y="1600200"/>
            <a:ext cx="8153400" cy="4495800"/>
          </a:xfrm>
        </p:spPr>
        <p:txBody>
          <a:bodyPr>
            <a:normAutofit lnSpcReduction="10000"/>
          </a:bodyPr>
          <a:lstStyle/>
          <a:p>
            <a:pPr marL="320040" indent="-320040" eaLnBrk="1" fontAlgn="auto" hangingPunct="1">
              <a:spcAft>
                <a:spcPts val="0"/>
              </a:spcAft>
              <a:buFont typeface="Wingdings"/>
              <a:buChar char=""/>
              <a:defRPr/>
            </a:pPr>
            <a:r>
              <a:rPr lang="en-US" dirty="0" smtClean="0">
                <a:ea typeface="+mn-ea"/>
                <a:cs typeface="+mn-cs"/>
              </a:rPr>
              <a:t>At the end of the analysis of financing mix (using whatever tool or tools you choose to use), you can come to one of three conclusions:</a:t>
            </a:r>
          </a:p>
          <a:p>
            <a:pPr marL="822960" lvl="1" indent="-457200" eaLnBrk="1" fontAlgn="auto" hangingPunct="1">
              <a:spcAft>
                <a:spcPts val="0"/>
              </a:spcAft>
              <a:buFont typeface="+mj-lt"/>
              <a:buAutoNum type="arabicPeriod"/>
              <a:defRPr/>
            </a:pPr>
            <a:r>
              <a:rPr lang="en-US" dirty="0" smtClean="0">
                <a:ea typeface="+mn-ea"/>
                <a:cs typeface="+mn-cs"/>
              </a:rPr>
              <a:t>The firm has the right financing mix</a:t>
            </a:r>
          </a:p>
          <a:p>
            <a:pPr marL="822960" lvl="1" indent="-457200" eaLnBrk="1" fontAlgn="auto" hangingPunct="1">
              <a:spcAft>
                <a:spcPts val="0"/>
              </a:spcAft>
              <a:buFont typeface="+mj-lt"/>
              <a:buAutoNum type="arabicPeriod"/>
              <a:defRPr/>
            </a:pPr>
            <a:r>
              <a:rPr lang="en-US" dirty="0" smtClean="0">
                <a:ea typeface="+mn-ea"/>
                <a:cs typeface="+mn-cs"/>
              </a:rPr>
              <a:t>It has too little debt (it is under levered)</a:t>
            </a:r>
          </a:p>
          <a:p>
            <a:pPr marL="822960" lvl="1" indent="-457200" eaLnBrk="1" fontAlgn="auto" hangingPunct="1">
              <a:spcAft>
                <a:spcPts val="0"/>
              </a:spcAft>
              <a:buFont typeface="+mj-lt"/>
              <a:buAutoNum type="arabicPeriod"/>
              <a:defRPr/>
            </a:pPr>
            <a:r>
              <a:rPr lang="en-US" dirty="0" smtClean="0">
                <a:ea typeface="+mn-ea"/>
                <a:cs typeface="+mn-cs"/>
              </a:rPr>
              <a:t>It has too much debt (it is over levered)</a:t>
            </a:r>
          </a:p>
          <a:p>
            <a:pPr marL="320040" indent="-320040" eaLnBrk="1" fontAlgn="auto" hangingPunct="1">
              <a:spcAft>
                <a:spcPts val="0"/>
              </a:spcAft>
              <a:buFont typeface="Wingdings"/>
              <a:buChar char=""/>
              <a:defRPr/>
            </a:pPr>
            <a:r>
              <a:rPr lang="en-US" dirty="0" smtClean="0">
                <a:ea typeface="+mn-ea"/>
                <a:cs typeface="+mn-cs"/>
              </a:rPr>
              <a:t>The next step in the process is</a:t>
            </a:r>
          </a:p>
          <a:p>
            <a:pPr marL="640080" lvl="1" indent="-274320" eaLnBrk="1" fontAlgn="auto" hangingPunct="1">
              <a:spcAft>
                <a:spcPts val="0"/>
              </a:spcAft>
              <a:buFont typeface="Wingdings 2"/>
              <a:buChar char=""/>
              <a:defRPr/>
            </a:pPr>
            <a:r>
              <a:rPr lang="en-US" dirty="0" smtClean="0">
                <a:ea typeface="+mn-ea"/>
                <a:cs typeface="+mn-cs"/>
              </a:rPr>
              <a:t>Deciding how much quickly or gradually the firm should move to its optimal</a:t>
            </a:r>
          </a:p>
          <a:p>
            <a:pPr marL="640080" lvl="1" indent="-274320" eaLnBrk="1" fontAlgn="auto" hangingPunct="1">
              <a:spcAft>
                <a:spcPts val="0"/>
              </a:spcAft>
              <a:buFont typeface="Wingdings 2"/>
              <a:buChar char=""/>
              <a:defRPr/>
            </a:pPr>
            <a:r>
              <a:rPr lang="en-US" dirty="0" smtClean="0">
                <a:ea typeface="+mn-ea"/>
                <a:cs typeface="+mn-cs"/>
              </a:rPr>
              <a:t>Assuming that it does, the right kind of financing to use in making this adjustment</a:t>
            </a:r>
          </a:p>
          <a:p>
            <a:pPr marL="320040" indent="-320040" eaLnBrk="1" fontAlgn="auto" hangingPunct="1">
              <a:spcAft>
                <a:spcPts val="0"/>
              </a:spcAft>
              <a:buFont typeface="Wingdings"/>
              <a:buChar char=""/>
              <a:defRPr/>
            </a:pPr>
            <a:endParaRPr lang="en-US" dirty="0">
              <a:ea typeface="+mn-ea"/>
              <a:cs typeface="+mn-cs"/>
            </a:endParaRPr>
          </a:p>
        </p:txBody>
      </p:sp>
    </p:spTree>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 Framework for Getting to the Optimal</a:t>
            </a:r>
          </a:p>
        </p:txBody>
      </p:sp>
      <p:sp>
        <p:nvSpPr>
          <p:cNvPr id="21811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218115"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EC1CB8E5-8B9A-FA4A-9CF7-D212970B99B5}" type="slidenum">
              <a:rPr lang="en-US" altLang="en-US" sz="1200">
                <a:solidFill>
                  <a:srgbClr val="FFFFFF"/>
                </a:solidFill>
                <a:latin typeface="Times" charset="0"/>
              </a:rPr>
              <a:pPr>
                <a:lnSpc>
                  <a:spcPct val="80000"/>
                </a:lnSpc>
                <a:spcBef>
                  <a:spcPct val="0"/>
                </a:spcBef>
                <a:buClrTx/>
                <a:buSzTx/>
                <a:buFontTx/>
                <a:buNone/>
              </a:pPr>
              <a:t>100</a:t>
            </a:fld>
            <a:endParaRPr lang="en-US" altLang="en-US" sz="1200">
              <a:solidFill>
                <a:srgbClr val="FFFFFF"/>
              </a:solidFill>
              <a:latin typeface="Times" charset="0"/>
            </a:endParaRPr>
          </a:p>
        </p:txBody>
      </p:sp>
      <p:sp>
        <p:nvSpPr>
          <p:cNvPr id="218116" name="Content Placeholder 6"/>
          <p:cNvSpPr>
            <a:spLocks noGrp="1"/>
          </p:cNvSpPr>
          <p:nvPr>
            <p:ph sz="quarter" idx="1"/>
          </p:nvPr>
        </p:nvSpPr>
        <p:spPr>
          <a:xfrm>
            <a:off x="612775" y="1600200"/>
            <a:ext cx="8153400" cy="4495800"/>
          </a:xfrm>
        </p:spPr>
        <p:txBody>
          <a:bodyPr/>
          <a:lstStyle/>
          <a:p>
            <a:pPr eaLnBrk="1" hangingPunct="1"/>
            <a:endParaRPr lang="en-US" altLang="en-US">
              <a:ea typeface="ＭＳ Ｐゴシック" charset="-128"/>
            </a:endParaRPr>
          </a:p>
        </p:txBody>
      </p:sp>
      <p:sp>
        <p:nvSpPr>
          <p:cNvPr id="218117" name="Rectangle 3"/>
          <p:cNvSpPr>
            <a:spLocks noChangeArrowheads="1"/>
          </p:cNvSpPr>
          <p:nvPr/>
        </p:nvSpPr>
        <p:spPr bwMode="auto">
          <a:xfrm>
            <a:off x="4806950" y="3678238"/>
            <a:ext cx="1549400" cy="811212"/>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18118" name="Rectangle 4"/>
          <p:cNvSpPr>
            <a:spLocks noChangeArrowheads="1"/>
          </p:cNvSpPr>
          <p:nvPr/>
        </p:nvSpPr>
        <p:spPr bwMode="auto">
          <a:xfrm>
            <a:off x="2760663" y="3270250"/>
            <a:ext cx="290512" cy="190500"/>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18119" name="Rectangle 5"/>
          <p:cNvSpPr>
            <a:spLocks noChangeArrowheads="1"/>
          </p:cNvSpPr>
          <p:nvPr/>
        </p:nvSpPr>
        <p:spPr bwMode="auto">
          <a:xfrm>
            <a:off x="217488" y="3270250"/>
            <a:ext cx="393700" cy="190500"/>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18120" name="Rectangle 6"/>
          <p:cNvSpPr>
            <a:spLocks noChangeArrowheads="1"/>
          </p:cNvSpPr>
          <p:nvPr/>
        </p:nvSpPr>
        <p:spPr bwMode="auto">
          <a:xfrm>
            <a:off x="420688" y="2787650"/>
            <a:ext cx="2620962" cy="254000"/>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18121" name="Rectangle 7"/>
          <p:cNvSpPr>
            <a:spLocks noChangeArrowheads="1"/>
          </p:cNvSpPr>
          <p:nvPr/>
        </p:nvSpPr>
        <p:spPr bwMode="auto">
          <a:xfrm>
            <a:off x="115888" y="3678238"/>
            <a:ext cx="2011362" cy="811212"/>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18122" name="Rectangle 8"/>
          <p:cNvSpPr>
            <a:spLocks noChangeArrowheads="1"/>
          </p:cNvSpPr>
          <p:nvPr/>
        </p:nvSpPr>
        <p:spPr bwMode="auto">
          <a:xfrm>
            <a:off x="2251075" y="3678238"/>
            <a:ext cx="1857375" cy="811212"/>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18123" name="Rectangle 9"/>
          <p:cNvSpPr>
            <a:spLocks noChangeArrowheads="1"/>
          </p:cNvSpPr>
          <p:nvPr/>
        </p:nvSpPr>
        <p:spPr bwMode="auto">
          <a:xfrm>
            <a:off x="463550" y="4770438"/>
            <a:ext cx="1952625" cy="938212"/>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18124" name="Rectangle 10"/>
          <p:cNvSpPr>
            <a:spLocks noChangeArrowheads="1"/>
          </p:cNvSpPr>
          <p:nvPr/>
        </p:nvSpPr>
        <p:spPr bwMode="auto">
          <a:xfrm>
            <a:off x="2455863" y="4795838"/>
            <a:ext cx="2338387" cy="1065212"/>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18125" name="Rectangle 11"/>
          <p:cNvSpPr>
            <a:spLocks noChangeArrowheads="1"/>
          </p:cNvSpPr>
          <p:nvPr/>
        </p:nvSpPr>
        <p:spPr bwMode="auto">
          <a:xfrm>
            <a:off x="7947025" y="6016625"/>
            <a:ext cx="1114425" cy="454025"/>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18126" name="Rectangle 12"/>
          <p:cNvSpPr>
            <a:spLocks noChangeArrowheads="1"/>
          </p:cNvSpPr>
          <p:nvPr/>
        </p:nvSpPr>
        <p:spPr bwMode="auto">
          <a:xfrm>
            <a:off x="6421438" y="6016625"/>
            <a:ext cx="1192212" cy="377825"/>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18127" name="Rectangle 13"/>
          <p:cNvSpPr>
            <a:spLocks noChangeArrowheads="1"/>
          </p:cNvSpPr>
          <p:nvPr/>
        </p:nvSpPr>
        <p:spPr bwMode="auto">
          <a:xfrm>
            <a:off x="6929438" y="5407025"/>
            <a:ext cx="1919287" cy="392113"/>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18128" name="Rectangle 14"/>
          <p:cNvSpPr>
            <a:spLocks noChangeArrowheads="1"/>
          </p:cNvSpPr>
          <p:nvPr/>
        </p:nvSpPr>
        <p:spPr bwMode="auto">
          <a:xfrm>
            <a:off x="7642225" y="4897438"/>
            <a:ext cx="392113" cy="190500"/>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18129" name="Rectangle 15"/>
          <p:cNvSpPr>
            <a:spLocks noChangeArrowheads="1"/>
          </p:cNvSpPr>
          <p:nvPr/>
        </p:nvSpPr>
        <p:spPr bwMode="auto">
          <a:xfrm>
            <a:off x="4997450" y="4795838"/>
            <a:ext cx="1778000" cy="684212"/>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18130" name="Rectangle 16"/>
          <p:cNvSpPr>
            <a:spLocks noChangeArrowheads="1"/>
          </p:cNvSpPr>
          <p:nvPr/>
        </p:nvSpPr>
        <p:spPr bwMode="auto">
          <a:xfrm>
            <a:off x="6421438" y="3779838"/>
            <a:ext cx="1816100" cy="798512"/>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18131" name="Rectangle 17"/>
          <p:cNvSpPr>
            <a:spLocks noChangeArrowheads="1"/>
          </p:cNvSpPr>
          <p:nvPr/>
        </p:nvSpPr>
        <p:spPr bwMode="auto">
          <a:xfrm>
            <a:off x="7031038" y="3270250"/>
            <a:ext cx="292100" cy="190500"/>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18132" name="Rectangle 18"/>
          <p:cNvSpPr>
            <a:spLocks noChangeArrowheads="1"/>
          </p:cNvSpPr>
          <p:nvPr/>
        </p:nvSpPr>
        <p:spPr bwMode="auto">
          <a:xfrm>
            <a:off x="5302250" y="3270250"/>
            <a:ext cx="495300" cy="190500"/>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18133" name="Rectangle 19"/>
          <p:cNvSpPr>
            <a:spLocks noChangeArrowheads="1"/>
          </p:cNvSpPr>
          <p:nvPr/>
        </p:nvSpPr>
        <p:spPr bwMode="auto">
          <a:xfrm>
            <a:off x="5403850" y="2863850"/>
            <a:ext cx="2133600" cy="177800"/>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18134" name="Rectangle 20"/>
          <p:cNvSpPr>
            <a:spLocks noChangeArrowheads="1"/>
          </p:cNvSpPr>
          <p:nvPr/>
        </p:nvSpPr>
        <p:spPr bwMode="auto">
          <a:xfrm>
            <a:off x="5608638" y="2152650"/>
            <a:ext cx="1319212" cy="508000"/>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18135" name="Rectangle 21"/>
          <p:cNvSpPr>
            <a:spLocks noChangeArrowheads="1"/>
          </p:cNvSpPr>
          <p:nvPr/>
        </p:nvSpPr>
        <p:spPr bwMode="auto">
          <a:xfrm>
            <a:off x="725488" y="2152650"/>
            <a:ext cx="1249362" cy="508000"/>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18136" name="Rectangle 22"/>
          <p:cNvSpPr>
            <a:spLocks noChangeArrowheads="1"/>
          </p:cNvSpPr>
          <p:nvPr/>
        </p:nvSpPr>
        <p:spPr bwMode="auto">
          <a:xfrm>
            <a:off x="1539875" y="1541463"/>
            <a:ext cx="5006975" cy="357187"/>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18137" name="Rectangle 23"/>
          <p:cNvSpPr>
            <a:spLocks noChangeArrowheads="1"/>
          </p:cNvSpPr>
          <p:nvPr/>
        </p:nvSpPr>
        <p:spPr bwMode="auto">
          <a:xfrm>
            <a:off x="1560513" y="1585913"/>
            <a:ext cx="506095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Is the actual debt ratio greater than or lesser than the optimal debt ratio?</a:t>
            </a:r>
          </a:p>
        </p:txBody>
      </p:sp>
      <p:sp>
        <p:nvSpPr>
          <p:cNvPr id="218138" name="Rectangle 24"/>
          <p:cNvSpPr>
            <a:spLocks noChangeArrowheads="1"/>
          </p:cNvSpPr>
          <p:nvPr/>
        </p:nvSpPr>
        <p:spPr bwMode="auto">
          <a:xfrm>
            <a:off x="747713" y="2195513"/>
            <a:ext cx="1303337"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Actual &gt; Optimal</a:t>
            </a:r>
          </a:p>
        </p:txBody>
      </p:sp>
      <p:sp>
        <p:nvSpPr>
          <p:cNvPr id="218139" name="Rectangle 25"/>
          <p:cNvSpPr>
            <a:spLocks noChangeArrowheads="1"/>
          </p:cNvSpPr>
          <p:nvPr/>
        </p:nvSpPr>
        <p:spPr bwMode="auto">
          <a:xfrm>
            <a:off x="747713" y="2354263"/>
            <a:ext cx="1011237"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Overlevered</a:t>
            </a:r>
          </a:p>
        </p:txBody>
      </p:sp>
      <p:sp>
        <p:nvSpPr>
          <p:cNvPr id="218140" name="Rectangle 26"/>
          <p:cNvSpPr>
            <a:spLocks noChangeArrowheads="1"/>
          </p:cNvSpPr>
          <p:nvPr/>
        </p:nvSpPr>
        <p:spPr bwMode="auto">
          <a:xfrm>
            <a:off x="5629275" y="2195513"/>
            <a:ext cx="1303338"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Actual &lt; Optimal</a:t>
            </a:r>
          </a:p>
        </p:txBody>
      </p:sp>
      <p:sp>
        <p:nvSpPr>
          <p:cNvPr id="218141" name="Rectangle 27"/>
          <p:cNvSpPr>
            <a:spLocks noChangeArrowheads="1"/>
          </p:cNvSpPr>
          <p:nvPr/>
        </p:nvSpPr>
        <p:spPr bwMode="auto">
          <a:xfrm>
            <a:off x="5629275" y="2354263"/>
            <a:ext cx="1095375"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Underlevered</a:t>
            </a:r>
          </a:p>
        </p:txBody>
      </p:sp>
      <p:sp>
        <p:nvSpPr>
          <p:cNvPr id="218142" name="Rectangle 28"/>
          <p:cNvSpPr>
            <a:spLocks noChangeArrowheads="1"/>
          </p:cNvSpPr>
          <p:nvPr/>
        </p:nvSpPr>
        <p:spPr bwMode="auto">
          <a:xfrm>
            <a:off x="442913" y="2805113"/>
            <a:ext cx="2586037"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Is the firm under bankruptcy threat?</a:t>
            </a:r>
          </a:p>
        </p:txBody>
      </p:sp>
      <p:sp>
        <p:nvSpPr>
          <p:cNvPr id="218143" name="Rectangle 29"/>
          <p:cNvSpPr>
            <a:spLocks noChangeArrowheads="1"/>
          </p:cNvSpPr>
          <p:nvPr/>
        </p:nvSpPr>
        <p:spPr bwMode="auto">
          <a:xfrm>
            <a:off x="5426075" y="2805113"/>
            <a:ext cx="21209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Is the firm a takeover target?</a:t>
            </a:r>
          </a:p>
        </p:txBody>
      </p:sp>
      <p:sp>
        <p:nvSpPr>
          <p:cNvPr id="218144" name="Rectangle 30"/>
          <p:cNvSpPr>
            <a:spLocks noChangeArrowheads="1"/>
          </p:cNvSpPr>
          <p:nvPr/>
        </p:nvSpPr>
        <p:spPr bwMode="auto">
          <a:xfrm>
            <a:off x="238125" y="3213100"/>
            <a:ext cx="442913"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Yes</a:t>
            </a:r>
          </a:p>
        </p:txBody>
      </p:sp>
      <p:sp>
        <p:nvSpPr>
          <p:cNvPr id="218145" name="Rectangle 31"/>
          <p:cNvSpPr>
            <a:spLocks noChangeArrowheads="1"/>
          </p:cNvSpPr>
          <p:nvPr/>
        </p:nvSpPr>
        <p:spPr bwMode="auto">
          <a:xfrm>
            <a:off x="2781300" y="3213100"/>
            <a:ext cx="376238"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No</a:t>
            </a:r>
          </a:p>
        </p:txBody>
      </p:sp>
      <p:sp>
        <p:nvSpPr>
          <p:cNvPr id="218146" name="Rectangle 32"/>
          <p:cNvSpPr>
            <a:spLocks noChangeArrowheads="1"/>
          </p:cNvSpPr>
          <p:nvPr/>
        </p:nvSpPr>
        <p:spPr bwMode="auto">
          <a:xfrm>
            <a:off x="136525" y="3619500"/>
            <a:ext cx="1577975"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Reduce Debt quickly</a:t>
            </a:r>
          </a:p>
        </p:txBody>
      </p:sp>
      <p:sp>
        <p:nvSpPr>
          <p:cNvPr id="218147" name="Rectangle 33"/>
          <p:cNvSpPr>
            <a:spLocks noChangeArrowheads="1"/>
          </p:cNvSpPr>
          <p:nvPr/>
        </p:nvSpPr>
        <p:spPr bwMode="auto">
          <a:xfrm>
            <a:off x="136525" y="3778250"/>
            <a:ext cx="1755775"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1. Equity for Debt swap</a:t>
            </a:r>
          </a:p>
        </p:txBody>
      </p:sp>
      <p:sp>
        <p:nvSpPr>
          <p:cNvPr id="218148" name="Rectangle 34"/>
          <p:cNvSpPr>
            <a:spLocks noChangeArrowheads="1"/>
          </p:cNvSpPr>
          <p:nvPr/>
        </p:nvSpPr>
        <p:spPr bwMode="auto">
          <a:xfrm>
            <a:off x="136525" y="3935413"/>
            <a:ext cx="1798638"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2. Sell Assets; use cash</a:t>
            </a:r>
          </a:p>
        </p:txBody>
      </p:sp>
      <p:sp>
        <p:nvSpPr>
          <p:cNvPr id="218149" name="Rectangle 35"/>
          <p:cNvSpPr>
            <a:spLocks noChangeArrowheads="1"/>
          </p:cNvSpPr>
          <p:nvPr/>
        </p:nvSpPr>
        <p:spPr bwMode="auto">
          <a:xfrm>
            <a:off x="136525" y="4094163"/>
            <a:ext cx="1146175"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to pay off debt</a:t>
            </a:r>
          </a:p>
        </p:txBody>
      </p:sp>
      <p:sp>
        <p:nvSpPr>
          <p:cNvPr id="218150" name="Rectangle 36"/>
          <p:cNvSpPr>
            <a:spLocks noChangeArrowheads="1"/>
          </p:cNvSpPr>
          <p:nvPr/>
        </p:nvSpPr>
        <p:spPr bwMode="auto">
          <a:xfrm>
            <a:off x="136525" y="4252913"/>
            <a:ext cx="2027238"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3. Renegotiate with lenders</a:t>
            </a:r>
          </a:p>
        </p:txBody>
      </p:sp>
      <p:sp>
        <p:nvSpPr>
          <p:cNvPr id="218151" name="Rectangle 37"/>
          <p:cNvSpPr>
            <a:spLocks noChangeArrowheads="1"/>
          </p:cNvSpPr>
          <p:nvPr/>
        </p:nvSpPr>
        <p:spPr bwMode="auto">
          <a:xfrm>
            <a:off x="2273300" y="3721100"/>
            <a:ext cx="1884363"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Does the firm have good </a:t>
            </a:r>
          </a:p>
        </p:txBody>
      </p:sp>
      <p:sp>
        <p:nvSpPr>
          <p:cNvPr id="218152" name="Rectangle 38"/>
          <p:cNvSpPr>
            <a:spLocks noChangeArrowheads="1"/>
          </p:cNvSpPr>
          <p:nvPr/>
        </p:nvSpPr>
        <p:spPr bwMode="auto">
          <a:xfrm>
            <a:off x="2273300" y="3879850"/>
            <a:ext cx="800100"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projects?</a:t>
            </a:r>
          </a:p>
        </p:txBody>
      </p:sp>
      <p:sp>
        <p:nvSpPr>
          <p:cNvPr id="218153" name="Rectangle 39"/>
          <p:cNvSpPr>
            <a:spLocks noChangeArrowheads="1"/>
          </p:cNvSpPr>
          <p:nvPr/>
        </p:nvSpPr>
        <p:spPr bwMode="auto">
          <a:xfrm>
            <a:off x="2273300" y="4037013"/>
            <a:ext cx="1633538"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ROE &gt; Cost of Equity</a:t>
            </a:r>
          </a:p>
        </p:txBody>
      </p:sp>
      <p:sp>
        <p:nvSpPr>
          <p:cNvPr id="218154" name="Rectangle 40"/>
          <p:cNvSpPr>
            <a:spLocks noChangeArrowheads="1"/>
          </p:cNvSpPr>
          <p:nvPr/>
        </p:nvSpPr>
        <p:spPr bwMode="auto">
          <a:xfrm>
            <a:off x="2273300" y="4195763"/>
            <a:ext cx="1692275"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ROC &gt; Cost of Capital</a:t>
            </a:r>
          </a:p>
        </p:txBody>
      </p:sp>
      <p:sp>
        <p:nvSpPr>
          <p:cNvPr id="218155" name="Rectangle 41"/>
          <p:cNvSpPr>
            <a:spLocks noChangeArrowheads="1"/>
          </p:cNvSpPr>
          <p:nvPr/>
        </p:nvSpPr>
        <p:spPr bwMode="auto">
          <a:xfrm>
            <a:off x="950913" y="4738688"/>
            <a:ext cx="442912"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Yes</a:t>
            </a:r>
          </a:p>
        </p:txBody>
      </p:sp>
      <p:sp>
        <p:nvSpPr>
          <p:cNvPr id="218156" name="Rectangle 42"/>
          <p:cNvSpPr>
            <a:spLocks noChangeArrowheads="1"/>
          </p:cNvSpPr>
          <p:nvPr/>
        </p:nvSpPr>
        <p:spPr bwMode="auto">
          <a:xfrm>
            <a:off x="544513" y="4941888"/>
            <a:ext cx="17907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Take good projects with</a:t>
            </a:r>
          </a:p>
        </p:txBody>
      </p:sp>
      <p:sp>
        <p:nvSpPr>
          <p:cNvPr id="218157" name="Rectangle 43"/>
          <p:cNvSpPr>
            <a:spLocks noChangeArrowheads="1"/>
          </p:cNvSpPr>
          <p:nvPr/>
        </p:nvSpPr>
        <p:spPr bwMode="auto">
          <a:xfrm>
            <a:off x="544513" y="5100638"/>
            <a:ext cx="19939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new equity or with retained</a:t>
            </a:r>
          </a:p>
        </p:txBody>
      </p:sp>
      <p:sp>
        <p:nvSpPr>
          <p:cNvPr id="218158" name="Rectangle 44"/>
          <p:cNvSpPr>
            <a:spLocks noChangeArrowheads="1"/>
          </p:cNvSpPr>
          <p:nvPr/>
        </p:nvSpPr>
        <p:spPr bwMode="auto">
          <a:xfrm>
            <a:off x="544513" y="5257800"/>
            <a:ext cx="808037"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earnings.</a:t>
            </a:r>
          </a:p>
        </p:txBody>
      </p:sp>
      <p:sp>
        <p:nvSpPr>
          <p:cNvPr id="218159" name="Rectangle 45"/>
          <p:cNvSpPr>
            <a:spLocks noChangeArrowheads="1"/>
          </p:cNvSpPr>
          <p:nvPr/>
        </p:nvSpPr>
        <p:spPr bwMode="auto">
          <a:xfrm>
            <a:off x="3086100" y="4738688"/>
            <a:ext cx="376238"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No</a:t>
            </a:r>
          </a:p>
        </p:txBody>
      </p:sp>
      <p:sp>
        <p:nvSpPr>
          <p:cNvPr id="218160" name="Rectangle 46"/>
          <p:cNvSpPr>
            <a:spLocks noChangeArrowheads="1"/>
          </p:cNvSpPr>
          <p:nvPr/>
        </p:nvSpPr>
        <p:spPr bwMode="auto">
          <a:xfrm>
            <a:off x="2476500" y="4941888"/>
            <a:ext cx="20701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1. Pay off debt with retained</a:t>
            </a:r>
          </a:p>
        </p:txBody>
      </p:sp>
      <p:sp>
        <p:nvSpPr>
          <p:cNvPr id="218161" name="Rectangle 47"/>
          <p:cNvSpPr>
            <a:spLocks noChangeArrowheads="1"/>
          </p:cNvSpPr>
          <p:nvPr/>
        </p:nvSpPr>
        <p:spPr bwMode="auto">
          <a:xfrm>
            <a:off x="2476500" y="5100638"/>
            <a:ext cx="808038"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earnings.</a:t>
            </a:r>
          </a:p>
        </p:txBody>
      </p:sp>
      <p:sp>
        <p:nvSpPr>
          <p:cNvPr id="218162" name="Rectangle 48"/>
          <p:cNvSpPr>
            <a:spLocks noChangeArrowheads="1"/>
          </p:cNvSpPr>
          <p:nvPr/>
        </p:nvSpPr>
        <p:spPr bwMode="auto">
          <a:xfrm>
            <a:off x="2476500" y="5257800"/>
            <a:ext cx="2433638"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2. Reduce or eliminate dividends.</a:t>
            </a:r>
          </a:p>
        </p:txBody>
      </p:sp>
      <p:sp>
        <p:nvSpPr>
          <p:cNvPr id="218163" name="Rectangle 49"/>
          <p:cNvSpPr>
            <a:spLocks noChangeArrowheads="1"/>
          </p:cNvSpPr>
          <p:nvPr/>
        </p:nvSpPr>
        <p:spPr bwMode="auto">
          <a:xfrm>
            <a:off x="2476500" y="5416550"/>
            <a:ext cx="2324100"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3. Issue new equity and pay off </a:t>
            </a:r>
          </a:p>
        </p:txBody>
      </p:sp>
      <p:sp>
        <p:nvSpPr>
          <p:cNvPr id="218164" name="Rectangle 50"/>
          <p:cNvSpPr>
            <a:spLocks noChangeArrowheads="1"/>
          </p:cNvSpPr>
          <p:nvPr/>
        </p:nvSpPr>
        <p:spPr bwMode="auto">
          <a:xfrm>
            <a:off x="2476500" y="5575300"/>
            <a:ext cx="520700"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debt.</a:t>
            </a:r>
          </a:p>
        </p:txBody>
      </p:sp>
      <p:sp>
        <p:nvSpPr>
          <p:cNvPr id="218165" name="Rectangle 51"/>
          <p:cNvSpPr>
            <a:spLocks noChangeArrowheads="1"/>
          </p:cNvSpPr>
          <p:nvPr/>
        </p:nvSpPr>
        <p:spPr bwMode="auto">
          <a:xfrm>
            <a:off x="5324475" y="3213100"/>
            <a:ext cx="442913"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Yes</a:t>
            </a:r>
          </a:p>
        </p:txBody>
      </p:sp>
      <p:sp>
        <p:nvSpPr>
          <p:cNvPr id="218166" name="Rectangle 52"/>
          <p:cNvSpPr>
            <a:spLocks noChangeArrowheads="1"/>
          </p:cNvSpPr>
          <p:nvPr/>
        </p:nvSpPr>
        <p:spPr bwMode="auto">
          <a:xfrm>
            <a:off x="6996113" y="3246438"/>
            <a:ext cx="376237"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No</a:t>
            </a:r>
          </a:p>
        </p:txBody>
      </p:sp>
      <p:sp>
        <p:nvSpPr>
          <p:cNvPr id="218167" name="Rectangle 53"/>
          <p:cNvSpPr>
            <a:spLocks noChangeArrowheads="1"/>
          </p:cNvSpPr>
          <p:nvPr/>
        </p:nvSpPr>
        <p:spPr bwMode="auto">
          <a:xfrm>
            <a:off x="6488113" y="3754438"/>
            <a:ext cx="1884362"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Does the firm have good </a:t>
            </a:r>
          </a:p>
        </p:txBody>
      </p:sp>
      <p:sp>
        <p:nvSpPr>
          <p:cNvPr id="218168" name="Rectangle 54"/>
          <p:cNvSpPr>
            <a:spLocks noChangeArrowheads="1"/>
          </p:cNvSpPr>
          <p:nvPr/>
        </p:nvSpPr>
        <p:spPr bwMode="auto">
          <a:xfrm>
            <a:off x="6488113" y="3913188"/>
            <a:ext cx="8001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projects?</a:t>
            </a:r>
          </a:p>
        </p:txBody>
      </p:sp>
      <p:sp>
        <p:nvSpPr>
          <p:cNvPr id="218169" name="Rectangle 55"/>
          <p:cNvSpPr>
            <a:spLocks noChangeArrowheads="1"/>
          </p:cNvSpPr>
          <p:nvPr/>
        </p:nvSpPr>
        <p:spPr bwMode="auto">
          <a:xfrm>
            <a:off x="6488113" y="4071938"/>
            <a:ext cx="1633537"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ROE &gt; Cost of Equity</a:t>
            </a:r>
          </a:p>
        </p:txBody>
      </p:sp>
      <p:sp>
        <p:nvSpPr>
          <p:cNvPr id="218170" name="Rectangle 56"/>
          <p:cNvSpPr>
            <a:spLocks noChangeArrowheads="1"/>
          </p:cNvSpPr>
          <p:nvPr/>
        </p:nvSpPr>
        <p:spPr bwMode="auto">
          <a:xfrm>
            <a:off x="6488113" y="4229100"/>
            <a:ext cx="1692275"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ROC &gt; Cost of Capital</a:t>
            </a:r>
          </a:p>
        </p:txBody>
      </p:sp>
      <p:sp>
        <p:nvSpPr>
          <p:cNvPr id="218171" name="Rectangle 57"/>
          <p:cNvSpPr>
            <a:spLocks noChangeArrowheads="1"/>
          </p:cNvSpPr>
          <p:nvPr/>
        </p:nvSpPr>
        <p:spPr bwMode="auto">
          <a:xfrm>
            <a:off x="5470525" y="4851400"/>
            <a:ext cx="442913"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Yes</a:t>
            </a:r>
          </a:p>
        </p:txBody>
      </p:sp>
      <p:sp>
        <p:nvSpPr>
          <p:cNvPr id="218172" name="Rectangle 58"/>
          <p:cNvSpPr>
            <a:spLocks noChangeArrowheads="1"/>
          </p:cNvSpPr>
          <p:nvPr/>
        </p:nvSpPr>
        <p:spPr bwMode="auto">
          <a:xfrm>
            <a:off x="5064125" y="5054600"/>
            <a:ext cx="1790700"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Take good projects with</a:t>
            </a:r>
          </a:p>
        </p:txBody>
      </p:sp>
      <p:sp>
        <p:nvSpPr>
          <p:cNvPr id="218173" name="Rectangle 59"/>
          <p:cNvSpPr>
            <a:spLocks noChangeArrowheads="1"/>
          </p:cNvSpPr>
          <p:nvPr/>
        </p:nvSpPr>
        <p:spPr bwMode="auto">
          <a:xfrm>
            <a:off x="5064125" y="5213350"/>
            <a:ext cx="520700"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debt.</a:t>
            </a:r>
          </a:p>
        </p:txBody>
      </p:sp>
      <p:sp>
        <p:nvSpPr>
          <p:cNvPr id="218174" name="Rectangle 60"/>
          <p:cNvSpPr>
            <a:spLocks noChangeArrowheads="1"/>
          </p:cNvSpPr>
          <p:nvPr/>
        </p:nvSpPr>
        <p:spPr bwMode="auto">
          <a:xfrm>
            <a:off x="7707313" y="4851400"/>
            <a:ext cx="376237"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No</a:t>
            </a:r>
          </a:p>
        </p:txBody>
      </p:sp>
      <p:sp>
        <p:nvSpPr>
          <p:cNvPr id="218175" name="Rectangle 61"/>
          <p:cNvSpPr>
            <a:spLocks noChangeArrowheads="1"/>
          </p:cNvSpPr>
          <p:nvPr/>
        </p:nvSpPr>
        <p:spPr bwMode="auto">
          <a:xfrm>
            <a:off x="7053263" y="5348288"/>
            <a:ext cx="1882775"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Do your stockholders like</a:t>
            </a:r>
          </a:p>
        </p:txBody>
      </p:sp>
      <p:sp>
        <p:nvSpPr>
          <p:cNvPr id="218176" name="Rectangle 62"/>
          <p:cNvSpPr>
            <a:spLocks noChangeArrowheads="1"/>
          </p:cNvSpPr>
          <p:nvPr/>
        </p:nvSpPr>
        <p:spPr bwMode="auto">
          <a:xfrm>
            <a:off x="7053263" y="5507038"/>
            <a:ext cx="909637"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dividends?</a:t>
            </a:r>
          </a:p>
        </p:txBody>
      </p:sp>
      <p:sp>
        <p:nvSpPr>
          <p:cNvPr id="218177" name="Rectangle 63"/>
          <p:cNvSpPr>
            <a:spLocks noChangeArrowheads="1"/>
          </p:cNvSpPr>
          <p:nvPr/>
        </p:nvSpPr>
        <p:spPr bwMode="auto">
          <a:xfrm>
            <a:off x="6442075" y="5959475"/>
            <a:ext cx="442913"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Yes</a:t>
            </a:r>
          </a:p>
        </p:txBody>
      </p:sp>
      <p:sp>
        <p:nvSpPr>
          <p:cNvPr id="218178" name="Rectangle 64"/>
          <p:cNvSpPr>
            <a:spLocks noChangeArrowheads="1"/>
          </p:cNvSpPr>
          <p:nvPr/>
        </p:nvSpPr>
        <p:spPr bwMode="auto">
          <a:xfrm>
            <a:off x="6442075" y="6116638"/>
            <a:ext cx="11557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Pay Dividends</a:t>
            </a:r>
          </a:p>
        </p:txBody>
      </p:sp>
      <p:sp>
        <p:nvSpPr>
          <p:cNvPr id="218179" name="Rectangle 65"/>
          <p:cNvSpPr>
            <a:spLocks noChangeArrowheads="1"/>
          </p:cNvSpPr>
          <p:nvPr/>
        </p:nvSpPr>
        <p:spPr bwMode="auto">
          <a:xfrm>
            <a:off x="7967663" y="6061075"/>
            <a:ext cx="376237"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No</a:t>
            </a:r>
          </a:p>
        </p:txBody>
      </p:sp>
      <p:sp>
        <p:nvSpPr>
          <p:cNvPr id="218180" name="Rectangle 66"/>
          <p:cNvSpPr>
            <a:spLocks noChangeArrowheads="1"/>
          </p:cNvSpPr>
          <p:nvPr/>
        </p:nvSpPr>
        <p:spPr bwMode="auto">
          <a:xfrm>
            <a:off x="7967663" y="6218238"/>
            <a:ext cx="12065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Buy back stock</a:t>
            </a:r>
          </a:p>
        </p:txBody>
      </p:sp>
      <p:sp>
        <p:nvSpPr>
          <p:cNvPr id="218181" name="Freeform 67"/>
          <p:cNvSpPr>
            <a:spLocks/>
          </p:cNvSpPr>
          <p:nvPr/>
        </p:nvSpPr>
        <p:spPr bwMode="auto">
          <a:xfrm>
            <a:off x="1228725" y="1941513"/>
            <a:ext cx="4984750" cy="206375"/>
          </a:xfrm>
          <a:custGeom>
            <a:avLst/>
            <a:gdLst>
              <a:gd name="T0" fmla="*/ 2147483646 w 3140"/>
              <a:gd name="T1" fmla="*/ 0 h 130"/>
              <a:gd name="T2" fmla="*/ 0 w 3140"/>
              <a:gd name="T3" fmla="*/ 0 h 130"/>
              <a:gd name="T4" fmla="*/ 0 w 3140"/>
              <a:gd name="T5" fmla="*/ 2147483646 h 130"/>
              <a:gd name="T6" fmla="*/ 0 60000 65536"/>
              <a:gd name="T7" fmla="*/ 0 60000 65536"/>
              <a:gd name="T8" fmla="*/ 0 60000 65536"/>
              <a:gd name="T9" fmla="*/ 0 w 3140"/>
              <a:gd name="T10" fmla="*/ 0 h 130"/>
              <a:gd name="T11" fmla="*/ 3140 w 3140"/>
              <a:gd name="T12" fmla="*/ 130 h 130"/>
            </a:gdLst>
            <a:ahLst/>
            <a:cxnLst>
              <a:cxn ang="T6">
                <a:pos x="T0" y="T1"/>
              </a:cxn>
              <a:cxn ang="T7">
                <a:pos x="T2" y="T3"/>
              </a:cxn>
              <a:cxn ang="T8">
                <a:pos x="T4" y="T5"/>
              </a:cxn>
            </a:cxnLst>
            <a:rect l="T9" t="T10" r="T11" b="T12"/>
            <a:pathLst>
              <a:path w="3140" h="130">
                <a:moveTo>
                  <a:pt x="3139" y="0"/>
                </a:moveTo>
                <a:lnTo>
                  <a:pt x="0" y="0"/>
                </a:lnTo>
                <a:lnTo>
                  <a:pt x="0" y="129"/>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18182" name="Line 68"/>
          <p:cNvSpPr>
            <a:spLocks noChangeShapeType="1"/>
          </p:cNvSpPr>
          <p:nvPr/>
        </p:nvSpPr>
        <p:spPr bwMode="auto">
          <a:xfrm>
            <a:off x="6218238" y="1947863"/>
            <a:ext cx="0" cy="1905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18183" name="Line 69"/>
          <p:cNvSpPr>
            <a:spLocks noChangeShapeType="1"/>
          </p:cNvSpPr>
          <p:nvPr/>
        </p:nvSpPr>
        <p:spPr bwMode="auto">
          <a:xfrm>
            <a:off x="3573463" y="1846263"/>
            <a:ext cx="0" cy="873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18184" name="Line 70"/>
          <p:cNvSpPr>
            <a:spLocks noChangeShapeType="1"/>
          </p:cNvSpPr>
          <p:nvPr/>
        </p:nvSpPr>
        <p:spPr bwMode="auto">
          <a:xfrm>
            <a:off x="6218238" y="2660650"/>
            <a:ext cx="0" cy="1889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18185" name="Freeform 71"/>
          <p:cNvSpPr>
            <a:spLocks/>
          </p:cNvSpPr>
          <p:nvPr/>
        </p:nvSpPr>
        <p:spPr bwMode="auto">
          <a:xfrm>
            <a:off x="5499100" y="3162300"/>
            <a:ext cx="1628775" cy="103188"/>
          </a:xfrm>
          <a:custGeom>
            <a:avLst/>
            <a:gdLst>
              <a:gd name="T0" fmla="*/ 2147483646 w 1026"/>
              <a:gd name="T1" fmla="*/ 0 h 65"/>
              <a:gd name="T2" fmla="*/ 0 w 1026"/>
              <a:gd name="T3" fmla="*/ 0 h 65"/>
              <a:gd name="T4" fmla="*/ 0 w 1026"/>
              <a:gd name="T5" fmla="*/ 2147483646 h 65"/>
              <a:gd name="T6" fmla="*/ 0 60000 65536"/>
              <a:gd name="T7" fmla="*/ 0 60000 65536"/>
              <a:gd name="T8" fmla="*/ 0 60000 65536"/>
              <a:gd name="T9" fmla="*/ 0 w 1026"/>
              <a:gd name="T10" fmla="*/ 0 h 65"/>
              <a:gd name="T11" fmla="*/ 1026 w 1026"/>
              <a:gd name="T12" fmla="*/ 65 h 65"/>
            </a:gdLst>
            <a:ahLst/>
            <a:cxnLst>
              <a:cxn ang="T6">
                <a:pos x="T0" y="T1"/>
              </a:cxn>
              <a:cxn ang="T7">
                <a:pos x="T2" y="T3"/>
              </a:cxn>
              <a:cxn ang="T8">
                <a:pos x="T4" y="T5"/>
              </a:cxn>
            </a:cxnLst>
            <a:rect l="T9" t="T10" r="T11" b="T12"/>
            <a:pathLst>
              <a:path w="1026" h="65">
                <a:moveTo>
                  <a:pt x="1025" y="0"/>
                </a:moveTo>
                <a:lnTo>
                  <a:pt x="0" y="0"/>
                </a:lnTo>
                <a:lnTo>
                  <a:pt x="0" y="64"/>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18186" name="Line 72"/>
          <p:cNvSpPr>
            <a:spLocks noChangeShapeType="1"/>
          </p:cNvSpPr>
          <p:nvPr/>
        </p:nvSpPr>
        <p:spPr bwMode="auto">
          <a:xfrm>
            <a:off x="7132638" y="3168650"/>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18187" name="Line 73"/>
          <p:cNvSpPr>
            <a:spLocks noChangeShapeType="1"/>
          </p:cNvSpPr>
          <p:nvPr/>
        </p:nvSpPr>
        <p:spPr bwMode="auto">
          <a:xfrm>
            <a:off x="6218238" y="3067050"/>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18188" name="Line 74"/>
          <p:cNvSpPr>
            <a:spLocks noChangeShapeType="1"/>
          </p:cNvSpPr>
          <p:nvPr/>
        </p:nvSpPr>
        <p:spPr bwMode="auto">
          <a:xfrm>
            <a:off x="7132638" y="3473450"/>
            <a:ext cx="0" cy="2921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18189" name="Freeform 75"/>
          <p:cNvSpPr>
            <a:spLocks/>
          </p:cNvSpPr>
          <p:nvPr/>
        </p:nvSpPr>
        <p:spPr bwMode="auto">
          <a:xfrm>
            <a:off x="5703888" y="4687888"/>
            <a:ext cx="2136775" cy="103187"/>
          </a:xfrm>
          <a:custGeom>
            <a:avLst/>
            <a:gdLst>
              <a:gd name="T0" fmla="*/ 2147483646 w 1346"/>
              <a:gd name="T1" fmla="*/ 0 h 65"/>
              <a:gd name="T2" fmla="*/ 0 w 1346"/>
              <a:gd name="T3" fmla="*/ 0 h 65"/>
              <a:gd name="T4" fmla="*/ 0 w 1346"/>
              <a:gd name="T5" fmla="*/ 2147483646 h 65"/>
              <a:gd name="T6" fmla="*/ 0 60000 65536"/>
              <a:gd name="T7" fmla="*/ 0 60000 65536"/>
              <a:gd name="T8" fmla="*/ 0 60000 65536"/>
              <a:gd name="T9" fmla="*/ 0 w 1346"/>
              <a:gd name="T10" fmla="*/ 0 h 65"/>
              <a:gd name="T11" fmla="*/ 1346 w 1346"/>
              <a:gd name="T12" fmla="*/ 65 h 65"/>
            </a:gdLst>
            <a:ahLst/>
            <a:cxnLst>
              <a:cxn ang="T6">
                <a:pos x="T0" y="T1"/>
              </a:cxn>
              <a:cxn ang="T7">
                <a:pos x="T2" y="T3"/>
              </a:cxn>
              <a:cxn ang="T8">
                <a:pos x="T4" y="T5"/>
              </a:cxn>
            </a:cxnLst>
            <a:rect l="T9" t="T10" r="T11" b="T12"/>
            <a:pathLst>
              <a:path w="1346" h="65">
                <a:moveTo>
                  <a:pt x="1345" y="0"/>
                </a:moveTo>
                <a:lnTo>
                  <a:pt x="0" y="0"/>
                </a:lnTo>
                <a:lnTo>
                  <a:pt x="0" y="64"/>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18190" name="Line 76"/>
          <p:cNvSpPr>
            <a:spLocks noChangeShapeType="1"/>
          </p:cNvSpPr>
          <p:nvPr/>
        </p:nvSpPr>
        <p:spPr bwMode="auto">
          <a:xfrm>
            <a:off x="7845425" y="4694238"/>
            <a:ext cx="0" cy="1889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18191" name="Line 77"/>
          <p:cNvSpPr>
            <a:spLocks noChangeShapeType="1"/>
          </p:cNvSpPr>
          <p:nvPr/>
        </p:nvSpPr>
        <p:spPr bwMode="auto">
          <a:xfrm>
            <a:off x="7132638" y="4592638"/>
            <a:ext cx="0" cy="873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18192" name="Line 78"/>
          <p:cNvSpPr>
            <a:spLocks noChangeShapeType="1"/>
          </p:cNvSpPr>
          <p:nvPr/>
        </p:nvSpPr>
        <p:spPr bwMode="auto">
          <a:xfrm>
            <a:off x="7845425" y="5102225"/>
            <a:ext cx="0" cy="2905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18193" name="Freeform 79"/>
          <p:cNvSpPr>
            <a:spLocks/>
          </p:cNvSpPr>
          <p:nvPr/>
        </p:nvSpPr>
        <p:spPr bwMode="auto">
          <a:xfrm>
            <a:off x="1127125" y="4586288"/>
            <a:ext cx="2441575" cy="103187"/>
          </a:xfrm>
          <a:custGeom>
            <a:avLst/>
            <a:gdLst>
              <a:gd name="T0" fmla="*/ 2147483646 w 1538"/>
              <a:gd name="T1" fmla="*/ 0 h 65"/>
              <a:gd name="T2" fmla="*/ 0 w 1538"/>
              <a:gd name="T3" fmla="*/ 0 h 65"/>
              <a:gd name="T4" fmla="*/ 0 w 1538"/>
              <a:gd name="T5" fmla="*/ 2147483646 h 65"/>
              <a:gd name="T6" fmla="*/ 0 60000 65536"/>
              <a:gd name="T7" fmla="*/ 0 60000 65536"/>
              <a:gd name="T8" fmla="*/ 0 60000 65536"/>
              <a:gd name="T9" fmla="*/ 0 w 1538"/>
              <a:gd name="T10" fmla="*/ 0 h 65"/>
              <a:gd name="T11" fmla="*/ 1538 w 1538"/>
              <a:gd name="T12" fmla="*/ 65 h 65"/>
            </a:gdLst>
            <a:ahLst/>
            <a:cxnLst>
              <a:cxn ang="T6">
                <a:pos x="T0" y="T1"/>
              </a:cxn>
              <a:cxn ang="T7">
                <a:pos x="T2" y="T3"/>
              </a:cxn>
              <a:cxn ang="T8">
                <a:pos x="T4" y="T5"/>
              </a:cxn>
            </a:cxnLst>
            <a:rect l="T9" t="T10" r="T11" b="T12"/>
            <a:pathLst>
              <a:path w="1538" h="65">
                <a:moveTo>
                  <a:pt x="1537" y="0"/>
                </a:moveTo>
                <a:lnTo>
                  <a:pt x="0" y="0"/>
                </a:lnTo>
                <a:lnTo>
                  <a:pt x="0" y="64"/>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18194" name="Line 80"/>
          <p:cNvSpPr>
            <a:spLocks noChangeShapeType="1"/>
          </p:cNvSpPr>
          <p:nvPr/>
        </p:nvSpPr>
        <p:spPr bwMode="auto">
          <a:xfrm>
            <a:off x="3573463" y="4592638"/>
            <a:ext cx="0" cy="1889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18195" name="Line 81"/>
          <p:cNvSpPr>
            <a:spLocks noChangeShapeType="1"/>
          </p:cNvSpPr>
          <p:nvPr/>
        </p:nvSpPr>
        <p:spPr bwMode="auto">
          <a:xfrm>
            <a:off x="2963863" y="4491038"/>
            <a:ext cx="0" cy="873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18196" name="Line 82"/>
          <p:cNvSpPr>
            <a:spLocks noChangeShapeType="1"/>
          </p:cNvSpPr>
          <p:nvPr/>
        </p:nvSpPr>
        <p:spPr bwMode="auto">
          <a:xfrm>
            <a:off x="2963863" y="3473450"/>
            <a:ext cx="0" cy="1905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18197" name="Line 83"/>
          <p:cNvSpPr>
            <a:spLocks noChangeShapeType="1"/>
          </p:cNvSpPr>
          <p:nvPr/>
        </p:nvSpPr>
        <p:spPr bwMode="auto">
          <a:xfrm>
            <a:off x="420688" y="3473450"/>
            <a:ext cx="0" cy="1905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18198" name="Freeform 84"/>
          <p:cNvSpPr>
            <a:spLocks/>
          </p:cNvSpPr>
          <p:nvPr/>
        </p:nvSpPr>
        <p:spPr bwMode="auto">
          <a:xfrm>
            <a:off x="414338" y="3162300"/>
            <a:ext cx="2544762" cy="103188"/>
          </a:xfrm>
          <a:custGeom>
            <a:avLst/>
            <a:gdLst>
              <a:gd name="T0" fmla="*/ 2147483646 w 1603"/>
              <a:gd name="T1" fmla="*/ 0 h 65"/>
              <a:gd name="T2" fmla="*/ 0 w 1603"/>
              <a:gd name="T3" fmla="*/ 0 h 65"/>
              <a:gd name="T4" fmla="*/ 0 w 1603"/>
              <a:gd name="T5" fmla="*/ 2147483646 h 65"/>
              <a:gd name="T6" fmla="*/ 0 60000 65536"/>
              <a:gd name="T7" fmla="*/ 0 60000 65536"/>
              <a:gd name="T8" fmla="*/ 0 60000 65536"/>
              <a:gd name="T9" fmla="*/ 0 w 1603"/>
              <a:gd name="T10" fmla="*/ 0 h 65"/>
              <a:gd name="T11" fmla="*/ 1603 w 1603"/>
              <a:gd name="T12" fmla="*/ 65 h 65"/>
            </a:gdLst>
            <a:ahLst/>
            <a:cxnLst>
              <a:cxn ang="T6">
                <a:pos x="T0" y="T1"/>
              </a:cxn>
              <a:cxn ang="T7">
                <a:pos x="T2" y="T3"/>
              </a:cxn>
              <a:cxn ang="T8">
                <a:pos x="T4" y="T5"/>
              </a:cxn>
            </a:cxnLst>
            <a:rect l="T9" t="T10" r="T11" b="T12"/>
            <a:pathLst>
              <a:path w="1603" h="65">
                <a:moveTo>
                  <a:pt x="1602" y="0"/>
                </a:moveTo>
                <a:lnTo>
                  <a:pt x="0" y="0"/>
                </a:lnTo>
                <a:lnTo>
                  <a:pt x="0" y="64"/>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18199" name="Line 85"/>
          <p:cNvSpPr>
            <a:spLocks noChangeShapeType="1"/>
          </p:cNvSpPr>
          <p:nvPr/>
        </p:nvSpPr>
        <p:spPr bwMode="auto">
          <a:xfrm>
            <a:off x="2963863" y="3168650"/>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18200" name="Line 86"/>
          <p:cNvSpPr>
            <a:spLocks noChangeShapeType="1"/>
          </p:cNvSpPr>
          <p:nvPr/>
        </p:nvSpPr>
        <p:spPr bwMode="auto">
          <a:xfrm>
            <a:off x="1235075" y="3067050"/>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18201" name="Line 87"/>
          <p:cNvSpPr>
            <a:spLocks noChangeShapeType="1"/>
          </p:cNvSpPr>
          <p:nvPr/>
        </p:nvSpPr>
        <p:spPr bwMode="auto">
          <a:xfrm>
            <a:off x="1235075" y="2660650"/>
            <a:ext cx="0" cy="1889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18202" name="Rectangle 88"/>
          <p:cNvSpPr>
            <a:spLocks noChangeArrowheads="1"/>
          </p:cNvSpPr>
          <p:nvPr/>
        </p:nvSpPr>
        <p:spPr bwMode="auto">
          <a:xfrm>
            <a:off x="4814888" y="3619500"/>
            <a:ext cx="1392237"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Increase leverage</a:t>
            </a:r>
          </a:p>
        </p:txBody>
      </p:sp>
      <p:sp>
        <p:nvSpPr>
          <p:cNvPr id="218203" name="Rectangle 89"/>
          <p:cNvSpPr>
            <a:spLocks noChangeArrowheads="1"/>
          </p:cNvSpPr>
          <p:nvPr/>
        </p:nvSpPr>
        <p:spPr bwMode="auto">
          <a:xfrm>
            <a:off x="4814888" y="3778250"/>
            <a:ext cx="646112"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quickly</a:t>
            </a:r>
          </a:p>
        </p:txBody>
      </p:sp>
      <p:sp>
        <p:nvSpPr>
          <p:cNvPr id="218204" name="Rectangle 90"/>
          <p:cNvSpPr>
            <a:spLocks noChangeArrowheads="1"/>
          </p:cNvSpPr>
          <p:nvPr/>
        </p:nvSpPr>
        <p:spPr bwMode="auto">
          <a:xfrm>
            <a:off x="4814888" y="3935413"/>
            <a:ext cx="16129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1. Debt/Equity swaps</a:t>
            </a:r>
          </a:p>
        </p:txBody>
      </p:sp>
      <p:sp>
        <p:nvSpPr>
          <p:cNvPr id="218205" name="Rectangle 91"/>
          <p:cNvSpPr>
            <a:spLocks noChangeArrowheads="1"/>
          </p:cNvSpPr>
          <p:nvPr/>
        </p:nvSpPr>
        <p:spPr bwMode="auto">
          <a:xfrm>
            <a:off x="4814888" y="4094163"/>
            <a:ext cx="14351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2. Borrow money&amp;</a:t>
            </a:r>
          </a:p>
        </p:txBody>
      </p:sp>
      <p:sp>
        <p:nvSpPr>
          <p:cNvPr id="218206" name="Rectangle 92"/>
          <p:cNvSpPr>
            <a:spLocks noChangeArrowheads="1"/>
          </p:cNvSpPr>
          <p:nvPr/>
        </p:nvSpPr>
        <p:spPr bwMode="auto">
          <a:xfrm>
            <a:off x="4814888" y="4252913"/>
            <a:ext cx="968375"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buy shares.</a:t>
            </a:r>
          </a:p>
        </p:txBody>
      </p:sp>
      <p:sp>
        <p:nvSpPr>
          <p:cNvPr id="218207" name="Line 93"/>
          <p:cNvSpPr>
            <a:spLocks noChangeShapeType="1"/>
          </p:cNvSpPr>
          <p:nvPr/>
        </p:nvSpPr>
        <p:spPr bwMode="auto">
          <a:xfrm>
            <a:off x="5505450" y="3473450"/>
            <a:ext cx="0" cy="1905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18208" name="Freeform 94"/>
          <p:cNvSpPr>
            <a:spLocks/>
          </p:cNvSpPr>
          <p:nvPr/>
        </p:nvSpPr>
        <p:spPr bwMode="auto">
          <a:xfrm>
            <a:off x="6821488" y="5908675"/>
            <a:ext cx="1628775" cy="103188"/>
          </a:xfrm>
          <a:custGeom>
            <a:avLst/>
            <a:gdLst>
              <a:gd name="T0" fmla="*/ 2147483646 w 1026"/>
              <a:gd name="T1" fmla="*/ 0 h 65"/>
              <a:gd name="T2" fmla="*/ 0 w 1026"/>
              <a:gd name="T3" fmla="*/ 0 h 65"/>
              <a:gd name="T4" fmla="*/ 0 w 1026"/>
              <a:gd name="T5" fmla="*/ 2147483646 h 65"/>
              <a:gd name="T6" fmla="*/ 0 60000 65536"/>
              <a:gd name="T7" fmla="*/ 0 60000 65536"/>
              <a:gd name="T8" fmla="*/ 0 60000 65536"/>
              <a:gd name="T9" fmla="*/ 0 w 1026"/>
              <a:gd name="T10" fmla="*/ 0 h 65"/>
              <a:gd name="T11" fmla="*/ 1026 w 1026"/>
              <a:gd name="T12" fmla="*/ 65 h 65"/>
            </a:gdLst>
            <a:ahLst/>
            <a:cxnLst>
              <a:cxn ang="T6">
                <a:pos x="T0" y="T1"/>
              </a:cxn>
              <a:cxn ang="T7">
                <a:pos x="T2" y="T3"/>
              </a:cxn>
              <a:cxn ang="T8">
                <a:pos x="T4" y="T5"/>
              </a:cxn>
            </a:cxnLst>
            <a:rect l="T9" t="T10" r="T11" b="T12"/>
            <a:pathLst>
              <a:path w="1026" h="65">
                <a:moveTo>
                  <a:pt x="1025" y="0"/>
                </a:moveTo>
                <a:lnTo>
                  <a:pt x="0" y="0"/>
                </a:lnTo>
                <a:lnTo>
                  <a:pt x="0" y="64"/>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18209" name="Line 95"/>
          <p:cNvSpPr>
            <a:spLocks noChangeShapeType="1"/>
          </p:cNvSpPr>
          <p:nvPr/>
        </p:nvSpPr>
        <p:spPr bwMode="auto">
          <a:xfrm>
            <a:off x="8455025" y="5915025"/>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18210" name="Line 96"/>
          <p:cNvSpPr>
            <a:spLocks noChangeShapeType="1"/>
          </p:cNvSpPr>
          <p:nvPr/>
        </p:nvSpPr>
        <p:spPr bwMode="auto">
          <a:xfrm>
            <a:off x="7845425" y="5813425"/>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Tree>
  </p:cSld>
  <p:clrMapOvr>
    <a:masterClrMapping/>
  </p:clrMapOvr>
  <p:transition/>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1" name="Rectangle 2"/>
          <p:cNvSpPr>
            <a:spLocks noGrp="1" noChangeArrowheads="1"/>
          </p:cNvSpPr>
          <p:nvPr>
            <p:ph type="title"/>
          </p:nvPr>
        </p:nvSpPr>
        <p:spPr>
          <a:xfrm>
            <a:off x="612775" y="228600"/>
            <a:ext cx="8153400" cy="990600"/>
          </a:xfrm>
        </p:spPr>
        <p:txBody>
          <a:bodyPr/>
          <a:lstStyle/>
          <a:p>
            <a:r>
              <a:rPr lang="en-US" altLang="en-US">
                <a:ea typeface="ＭＳ Ｐゴシック" charset="-128"/>
              </a:rPr>
              <a:t>Disney: Applying the Framework</a:t>
            </a:r>
          </a:p>
        </p:txBody>
      </p:sp>
      <p:sp>
        <p:nvSpPr>
          <p:cNvPr id="220162" name="Content Placeholder 2"/>
          <p:cNvSpPr>
            <a:spLocks noGrp="1"/>
          </p:cNvSpPr>
          <p:nvPr>
            <p:ph sz="quarter" idx="1"/>
          </p:nvPr>
        </p:nvSpPr>
        <p:spPr>
          <a:xfrm>
            <a:off x="612775" y="1600200"/>
            <a:ext cx="8153400" cy="4495800"/>
          </a:xfrm>
        </p:spPr>
        <p:txBody>
          <a:bodyPr/>
          <a:lstStyle/>
          <a:p>
            <a:endParaRPr lang="en-US" altLang="en-US">
              <a:ea typeface="ＭＳ Ｐゴシック" charset="-128"/>
            </a:endParaRPr>
          </a:p>
        </p:txBody>
      </p:sp>
      <p:sp>
        <p:nvSpPr>
          <p:cNvPr id="220163" name="Rectangle 3"/>
          <p:cNvSpPr>
            <a:spLocks noChangeArrowheads="1"/>
          </p:cNvSpPr>
          <p:nvPr/>
        </p:nvSpPr>
        <p:spPr bwMode="auto">
          <a:xfrm>
            <a:off x="2851150" y="1743075"/>
            <a:ext cx="5348288"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20164" name="Rectangle 4"/>
          <p:cNvSpPr>
            <a:spLocks noChangeArrowheads="1"/>
          </p:cNvSpPr>
          <p:nvPr/>
        </p:nvSpPr>
        <p:spPr bwMode="auto">
          <a:xfrm>
            <a:off x="4806950" y="3678238"/>
            <a:ext cx="1511300" cy="811212"/>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20165" name="Rectangle 5"/>
          <p:cNvSpPr>
            <a:spLocks noChangeArrowheads="1"/>
          </p:cNvSpPr>
          <p:nvPr/>
        </p:nvSpPr>
        <p:spPr bwMode="auto">
          <a:xfrm>
            <a:off x="2727325" y="3270250"/>
            <a:ext cx="290513" cy="190500"/>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20166" name="Rectangle 6"/>
          <p:cNvSpPr>
            <a:spLocks noChangeArrowheads="1"/>
          </p:cNvSpPr>
          <p:nvPr/>
        </p:nvSpPr>
        <p:spPr bwMode="auto">
          <a:xfrm>
            <a:off x="184150" y="3270250"/>
            <a:ext cx="393700" cy="190500"/>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20167" name="Rectangle 7"/>
          <p:cNvSpPr>
            <a:spLocks noChangeArrowheads="1"/>
          </p:cNvSpPr>
          <p:nvPr/>
        </p:nvSpPr>
        <p:spPr bwMode="auto">
          <a:xfrm>
            <a:off x="387350" y="2863850"/>
            <a:ext cx="2325688" cy="188913"/>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20168" name="Rectangle 8"/>
          <p:cNvSpPr>
            <a:spLocks noChangeArrowheads="1"/>
          </p:cNvSpPr>
          <p:nvPr/>
        </p:nvSpPr>
        <p:spPr bwMode="auto">
          <a:xfrm>
            <a:off x="82550" y="3678238"/>
            <a:ext cx="1935163" cy="811212"/>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20169" name="Rectangle 9"/>
          <p:cNvSpPr>
            <a:spLocks noChangeArrowheads="1"/>
          </p:cNvSpPr>
          <p:nvPr/>
        </p:nvSpPr>
        <p:spPr bwMode="auto">
          <a:xfrm>
            <a:off x="2217738" y="3678238"/>
            <a:ext cx="1857375" cy="811212"/>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20170" name="Rectangle 10"/>
          <p:cNvSpPr>
            <a:spLocks noChangeArrowheads="1"/>
          </p:cNvSpPr>
          <p:nvPr/>
        </p:nvSpPr>
        <p:spPr bwMode="auto">
          <a:xfrm>
            <a:off x="430213" y="4770438"/>
            <a:ext cx="1952625" cy="938212"/>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20171" name="Rectangle 11"/>
          <p:cNvSpPr>
            <a:spLocks noChangeArrowheads="1"/>
          </p:cNvSpPr>
          <p:nvPr/>
        </p:nvSpPr>
        <p:spPr bwMode="auto">
          <a:xfrm>
            <a:off x="2422525" y="4795838"/>
            <a:ext cx="2338388" cy="1065212"/>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20172" name="Rectangle 12"/>
          <p:cNvSpPr>
            <a:spLocks noChangeArrowheads="1"/>
          </p:cNvSpPr>
          <p:nvPr/>
        </p:nvSpPr>
        <p:spPr bwMode="auto">
          <a:xfrm>
            <a:off x="7913688" y="6016625"/>
            <a:ext cx="1104900" cy="495300"/>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20173" name="Rectangle 13"/>
          <p:cNvSpPr>
            <a:spLocks noChangeArrowheads="1"/>
          </p:cNvSpPr>
          <p:nvPr/>
        </p:nvSpPr>
        <p:spPr bwMode="auto">
          <a:xfrm>
            <a:off x="6464300" y="6016625"/>
            <a:ext cx="1003300" cy="393700"/>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20174" name="Rectangle 14"/>
          <p:cNvSpPr>
            <a:spLocks noChangeArrowheads="1"/>
          </p:cNvSpPr>
          <p:nvPr/>
        </p:nvSpPr>
        <p:spPr bwMode="auto">
          <a:xfrm>
            <a:off x="6896100" y="5407025"/>
            <a:ext cx="1919288" cy="392113"/>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20175" name="Rectangle 15"/>
          <p:cNvSpPr>
            <a:spLocks noChangeArrowheads="1"/>
          </p:cNvSpPr>
          <p:nvPr/>
        </p:nvSpPr>
        <p:spPr bwMode="auto">
          <a:xfrm>
            <a:off x="7608888" y="4897438"/>
            <a:ext cx="392112" cy="190500"/>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20176" name="Rectangle 16"/>
          <p:cNvSpPr>
            <a:spLocks noChangeArrowheads="1"/>
          </p:cNvSpPr>
          <p:nvPr/>
        </p:nvSpPr>
        <p:spPr bwMode="auto">
          <a:xfrm>
            <a:off x="4876800" y="4800600"/>
            <a:ext cx="2122488" cy="690563"/>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20177" name="Rectangle 17"/>
          <p:cNvSpPr>
            <a:spLocks noChangeArrowheads="1"/>
          </p:cNvSpPr>
          <p:nvPr/>
        </p:nvSpPr>
        <p:spPr bwMode="auto">
          <a:xfrm>
            <a:off x="6388100" y="3779838"/>
            <a:ext cx="1816100" cy="798512"/>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20178" name="Rectangle 19"/>
          <p:cNvSpPr>
            <a:spLocks noChangeArrowheads="1"/>
          </p:cNvSpPr>
          <p:nvPr/>
        </p:nvSpPr>
        <p:spPr bwMode="auto">
          <a:xfrm>
            <a:off x="5268913" y="3270250"/>
            <a:ext cx="495300" cy="190500"/>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20179" name="Rectangle 20"/>
          <p:cNvSpPr>
            <a:spLocks noChangeArrowheads="1"/>
          </p:cNvSpPr>
          <p:nvPr/>
        </p:nvSpPr>
        <p:spPr bwMode="auto">
          <a:xfrm>
            <a:off x="5370513" y="2863850"/>
            <a:ext cx="2133600" cy="177800"/>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20180" name="Rectangle 21"/>
          <p:cNvSpPr>
            <a:spLocks noChangeArrowheads="1"/>
          </p:cNvSpPr>
          <p:nvPr/>
        </p:nvSpPr>
        <p:spPr bwMode="auto">
          <a:xfrm>
            <a:off x="5651500" y="2209800"/>
            <a:ext cx="2349500" cy="450850"/>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20181" name="Rectangle 22"/>
          <p:cNvSpPr>
            <a:spLocks noChangeArrowheads="1"/>
          </p:cNvSpPr>
          <p:nvPr/>
        </p:nvSpPr>
        <p:spPr bwMode="auto">
          <a:xfrm>
            <a:off x="692150" y="2152650"/>
            <a:ext cx="1206500" cy="493713"/>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20182" name="Rectangle 23"/>
          <p:cNvSpPr>
            <a:spLocks noChangeArrowheads="1"/>
          </p:cNvSpPr>
          <p:nvPr/>
        </p:nvSpPr>
        <p:spPr bwMode="auto">
          <a:xfrm>
            <a:off x="1506538" y="1541463"/>
            <a:ext cx="5006975" cy="357187"/>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20183" name="Rectangle 24"/>
          <p:cNvSpPr>
            <a:spLocks noChangeArrowheads="1"/>
          </p:cNvSpPr>
          <p:nvPr/>
        </p:nvSpPr>
        <p:spPr bwMode="auto">
          <a:xfrm>
            <a:off x="1527175" y="1585913"/>
            <a:ext cx="506095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Is the actual debt ratio greater than or lesser than the optimal debt ratio?</a:t>
            </a:r>
          </a:p>
        </p:txBody>
      </p:sp>
      <p:sp>
        <p:nvSpPr>
          <p:cNvPr id="220184" name="Rectangle 25"/>
          <p:cNvSpPr>
            <a:spLocks noChangeArrowheads="1"/>
          </p:cNvSpPr>
          <p:nvPr/>
        </p:nvSpPr>
        <p:spPr bwMode="auto">
          <a:xfrm>
            <a:off x="714375" y="2195513"/>
            <a:ext cx="1303338"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Actual &gt; Optimal</a:t>
            </a:r>
          </a:p>
        </p:txBody>
      </p:sp>
      <p:sp>
        <p:nvSpPr>
          <p:cNvPr id="220185" name="Rectangle 26"/>
          <p:cNvSpPr>
            <a:spLocks noChangeArrowheads="1"/>
          </p:cNvSpPr>
          <p:nvPr/>
        </p:nvSpPr>
        <p:spPr bwMode="auto">
          <a:xfrm>
            <a:off x="714375" y="2354263"/>
            <a:ext cx="1011238"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Overlevered</a:t>
            </a:r>
          </a:p>
        </p:txBody>
      </p:sp>
      <p:sp>
        <p:nvSpPr>
          <p:cNvPr id="220186" name="Rectangle 27"/>
          <p:cNvSpPr>
            <a:spLocks noChangeArrowheads="1"/>
          </p:cNvSpPr>
          <p:nvPr/>
        </p:nvSpPr>
        <p:spPr bwMode="auto">
          <a:xfrm>
            <a:off x="5595938" y="2195513"/>
            <a:ext cx="1401762"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b="1">
                <a:solidFill>
                  <a:srgbClr val="FF0000"/>
                </a:solidFill>
                <a:latin typeface="Helvetica" charset="0"/>
              </a:rPr>
              <a:t>Actual &lt; Optimal</a:t>
            </a:r>
          </a:p>
        </p:txBody>
      </p:sp>
      <p:sp>
        <p:nvSpPr>
          <p:cNvPr id="220187" name="Rectangle 28"/>
          <p:cNvSpPr>
            <a:spLocks noChangeArrowheads="1"/>
          </p:cNvSpPr>
          <p:nvPr/>
        </p:nvSpPr>
        <p:spPr bwMode="auto">
          <a:xfrm>
            <a:off x="5595938" y="2354263"/>
            <a:ext cx="2516187"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b="1">
                <a:solidFill>
                  <a:srgbClr val="FF0000"/>
                </a:solidFill>
                <a:latin typeface="Helvetica" charset="0"/>
              </a:rPr>
              <a:t>Actual (11.58%) &lt; Optimal (40%)</a:t>
            </a:r>
          </a:p>
        </p:txBody>
      </p:sp>
      <p:sp>
        <p:nvSpPr>
          <p:cNvPr id="220188" name="Rectangle 29"/>
          <p:cNvSpPr>
            <a:spLocks noChangeArrowheads="1"/>
          </p:cNvSpPr>
          <p:nvPr/>
        </p:nvSpPr>
        <p:spPr bwMode="auto">
          <a:xfrm>
            <a:off x="409575" y="2805113"/>
            <a:ext cx="2586038"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Is the firm under bankruptcy threat?</a:t>
            </a:r>
          </a:p>
        </p:txBody>
      </p:sp>
      <p:sp>
        <p:nvSpPr>
          <p:cNvPr id="220189" name="Rectangle 30"/>
          <p:cNvSpPr>
            <a:spLocks noChangeArrowheads="1"/>
          </p:cNvSpPr>
          <p:nvPr/>
        </p:nvSpPr>
        <p:spPr bwMode="auto">
          <a:xfrm>
            <a:off x="5392738" y="2805113"/>
            <a:ext cx="21209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Is the firm a takeover target?</a:t>
            </a:r>
          </a:p>
        </p:txBody>
      </p:sp>
      <p:sp>
        <p:nvSpPr>
          <p:cNvPr id="220190" name="Rectangle 31"/>
          <p:cNvSpPr>
            <a:spLocks noChangeArrowheads="1"/>
          </p:cNvSpPr>
          <p:nvPr/>
        </p:nvSpPr>
        <p:spPr bwMode="auto">
          <a:xfrm>
            <a:off x="204788" y="3213100"/>
            <a:ext cx="442912"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Yes</a:t>
            </a:r>
          </a:p>
        </p:txBody>
      </p:sp>
      <p:sp>
        <p:nvSpPr>
          <p:cNvPr id="220191" name="Rectangle 32"/>
          <p:cNvSpPr>
            <a:spLocks noChangeArrowheads="1"/>
          </p:cNvSpPr>
          <p:nvPr/>
        </p:nvSpPr>
        <p:spPr bwMode="auto">
          <a:xfrm>
            <a:off x="2747963" y="3213100"/>
            <a:ext cx="376237"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No</a:t>
            </a:r>
          </a:p>
        </p:txBody>
      </p:sp>
      <p:sp>
        <p:nvSpPr>
          <p:cNvPr id="220192" name="Rectangle 33"/>
          <p:cNvSpPr>
            <a:spLocks noChangeArrowheads="1"/>
          </p:cNvSpPr>
          <p:nvPr/>
        </p:nvSpPr>
        <p:spPr bwMode="auto">
          <a:xfrm>
            <a:off x="103188" y="3619500"/>
            <a:ext cx="1577975"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Reduce Debt quickly</a:t>
            </a:r>
          </a:p>
        </p:txBody>
      </p:sp>
      <p:sp>
        <p:nvSpPr>
          <p:cNvPr id="220193" name="Rectangle 34"/>
          <p:cNvSpPr>
            <a:spLocks noChangeArrowheads="1"/>
          </p:cNvSpPr>
          <p:nvPr/>
        </p:nvSpPr>
        <p:spPr bwMode="auto">
          <a:xfrm>
            <a:off x="103188" y="3778250"/>
            <a:ext cx="1755775"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1. Equity for Debt swap</a:t>
            </a:r>
          </a:p>
        </p:txBody>
      </p:sp>
      <p:sp>
        <p:nvSpPr>
          <p:cNvPr id="220194" name="Rectangle 35"/>
          <p:cNvSpPr>
            <a:spLocks noChangeArrowheads="1"/>
          </p:cNvSpPr>
          <p:nvPr/>
        </p:nvSpPr>
        <p:spPr bwMode="auto">
          <a:xfrm>
            <a:off x="103188" y="3935413"/>
            <a:ext cx="1798637"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2. Sell Assets; use cash</a:t>
            </a:r>
          </a:p>
        </p:txBody>
      </p:sp>
      <p:sp>
        <p:nvSpPr>
          <p:cNvPr id="220195" name="Rectangle 36"/>
          <p:cNvSpPr>
            <a:spLocks noChangeArrowheads="1"/>
          </p:cNvSpPr>
          <p:nvPr/>
        </p:nvSpPr>
        <p:spPr bwMode="auto">
          <a:xfrm>
            <a:off x="103188" y="4094163"/>
            <a:ext cx="1146175"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to pay off debt</a:t>
            </a:r>
          </a:p>
        </p:txBody>
      </p:sp>
      <p:sp>
        <p:nvSpPr>
          <p:cNvPr id="220196" name="Rectangle 37"/>
          <p:cNvSpPr>
            <a:spLocks noChangeArrowheads="1"/>
          </p:cNvSpPr>
          <p:nvPr/>
        </p:nvSpPr>
        <p:spPr bwMode="auto">
          <a:xfrm>
            <a:off x="103188" y="4252913"/>
            <a:ext cx="2027237"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3. Renegotiate with lenders</a:t>
            </a:r>
          </a:p>
        </p:txBody>
      </p:sp>
      <p:sp>
        <p:nvSpPr>
          <p:cNvPr id="220197" name="Rectangle 38"/>
          <p:cNvSpPr>
            <a:spLocks noChangeArrowheads="1"/>
          </p:cNvSpPr>
          <p:nvPr/>
        </p:nvSpPr>
        <p:spPr bwMode="auto">
          <a:xfrm>
            <a:off x="2239963" y="3721100"/>
            <a:ext cx="1884362"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Does the firm have good </a:t>
            </a:r>
          </a:p>
        </p:txBody>
      </p:sp>
      <p:sp>
        <p:nvSpPr>
          <p:cNvPr id="220198" name="Rectangle 39"/>
          <p:cNvSpPr>
            <a:spLocks noChangeArrowheads="1"/>
          </p:cNvSpPr>
          <p:nvPr/>
        </p:nvSpPr>
        <p:spPr bwMode="auto">
          <a:xfrm>
            <a:off x="2239963" y="3879850"/>
            <a:ext cx="800100"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projects?</a:t>
            </a:r>
          </a:p>
        </p:txBody>
      </p:sp>
      <p:sp>
        <p:nvSpPr>
          <p:cNvPr id="220199" name="Rectangle 40"/>
          <p:cNvSpPr>
            <a:spLocks noChangeArrowheads="1"/>
          </p:cNvSpPr>
          <p:nvPr/>
        </p:nvSpPr>
        <p:spPr bwMode="auto">
          <a:xfrm>
            <a:off x="2239963" y="4037013"/>
            <a:ext cx="1633537"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ROE &gt; Cost of Equity</a:t>
            </a:r>
          </a:p>
        </p:txBody>
      </p:sp>
      <p:sp>
        <p:nvSpPr>
          <p:cNvPr id="220200" name="Rectangle 41"/>
          <p:cNvSpPr>
            <a:spLocks noChangeArrowheads="1"/>
          </p:cNvSpPr>
          <p:nvPr/>
        </p:nvSpPr>
        <p:spPr bwMode="auto">
          <a:xfrm>
            <a:off x="2239963" y="4195763"/>
            <a:ext cx="1692275"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ROC &gt; Cost of Capital</a:t>
            </a:r>
          </a:p>
        </p:txBody>
      </p:sp>
      <p:sp>
        <p:nvSpPr>
          <p:cNvPr id="220201" name="Rectangle 42"/>
          <p:cNvSpPr>
            <a:spLocks noChangeArrowheads="1"/>
          </p:cNvSpPr>
          <p:nvPr/>
        </p:nvSpPr>
        <p:spPr bwMode="auto">
          <a:xfrm>
            <a:off x="917575" y="4738688"/>
            <a:ext cx="442913"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Yes</a:t>
            </a:r>
          </a:p>
        </p:txBody>
      </p:sp>
      <p:sp>
        <p:nvSpPr>
          <p:cNvPr id="220202" name="Rectangle 43"/>
          <p:cNvSpPr>
            <a:spLocks noChangeArrowheads="1"/>
          </p:cNvSpPr>
          <p:nvPr/>
        </p:nvSpPr>
        <p:spPr bwMode="auto">
          <a:xfrm>
            <a:off x="511175" y="4941888"/>
            <a:ext cx="17907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Take good projects with</a:t>
            </a:r>
          </a:p>
        </p:txBody>
      </p:sp>
      <p:sp>
        <p:nvSpPr>
          <p:cNvPr id="220203" name="Rectangle 44"/>
          <p:cNvSpPr>
            <a:spLocks noChangeArrowheads="1"/>
          </p:cNvSpPr>
          <p:nvPr/>
        </p:nvSpPr>
        <p:spPr bwMode="auto">
          <a:xfrm>
            <a:off x="511175" y="5100638"/>
            <a:ext cx="19939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new equity or with retained</a:t>
            </a:r>
          </a:p>
        </p:txBody>
      </p:sp>
      <p:sp>
        <p:nvSpPr>
          <p:cNvPr id="220204" name="Rectangle 45"/>
          <p:cNvSpPr>
            <a:spLocks noChangeArrowheads="1"/>
          </p:cNvSpPr>
          <p:nvPr/>
        </p:nvSpPr>
        <p:spPr bwMode="auto">
          <a:xfrm>
            <a:off x="511175" y="5257800"/>
            <a:ext cx="808038"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earnings.</a:t>
            </a:r>
          </a:p>
        </p:txBody>
      </p:sp>
      <p:sp>
        <p:nvSpPr>
          <p:cNvPr id="220205" name="Rectangle 46"/>
          <p:cNvSpPr>
            <a:spLocks noChangeArrowheads="1"/>
          </p:cNvSpPr>
          <p:nvPr/>
        </p:nvSpPr>
        <p:spPr bwMode="auto">
          <a:xfrm>
            <a:off x="3052763" y="4738688"/>
            <a:ext cx="376237"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No</a:t>
            </a:r>
          </a:p>
        </p:txBody>
      </p:sp>
      <p:sp>
        <p:nvSpPr>
          <p:cNvPr id="220206" name="Rectangle 47"/>
          <p:cNvSpPr>
            <a:spLocks noChangeArrowheads="1"/>
          </p:cNvSpPr>
          <p:nvPr/>
        </p:nvSpPr>
        <p:spPr bwMode="auto">
          <a:xfrm>
            <a:off x="2443163" y="4941888"/>
            <a:ext cx="20701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1. Pay off debt with retained</a:t>
            </a:r>
          </a:p>
        </p:txBody>
      </p:sp>
      <p:sp>
        <p:nvSpPr>
          <p:cNvPr id="220207" name="Rectangle 48"/>
          <p:cNvSpPr>
            <a:spLocks noChangeArrowheads="1"/>
          </p:cNvSpPr>
          <p:nvPr/>
        </p:nvSpPr>
        <p:spPr bwMode="auto">
          <a:xfrm>
            <a:off x="2443163" y="5100638"/>
            <a:ext cx="808037"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earnings.</a:t>
            </a:r>
          </a:p>
        </p:txBody>
      </p:sp>
      <p:sp>
        <p:nvSpPr>
          <p:cNvPr id="220208" name="Rectangle 49"/>
          <p:cNvSpPr>
            <a:spLocks noChangeArrowheads="1"/>
          </p:cNvSpPr>
          <p:nvPr/>
        </p:nvSpPr>
        <p:spPr bwMode="auto">
          <a:xfrm>
            <a:off x="2443163" y="5257800"/>
            <a:ext cx="2433637"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2. Reduce or eliminate dividends.</a:t>
            </a:r>
          </a:p>
        </p:txBody>
      </p:sp>
      <p:sp>
        <p:nvSpPr>
          <p:cNvPr id="220209" name="Rectangle 50"/>
          <p:cNvSpPr>
            <a:spLocks noChangeArrowheads="1"/>
          </p:cNvSpPr>
          <p:nvPr/>
        </p:nvSpPr>
        <p:spPr bwMode="auto">
          <a:xfrm>
            <a:off x="2443163" y="5416550"/>
            <a:ext cx="2324100"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3. Issue new equity and pay off </a:t>
            </a:r>
          </a:p>
        </p:txBody>
      </p:sp>
      <p:sp>
        <p:nvSpPr>
          <p:cNvPr id="220210" name="Rectangle 51"/>
          <p:cNvSpPr>
            <a:spLocks noChangeArrowheads="1"/>
          </p:cNvSpPr>
          <p:nvPr/>
        </p:nvSpPr>
        <p:spPr bwMode="auto">
          <a:xfrm>
            <a:off x="2443163" y="5575300"/>
            <a:ext cx="520700"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debt.</a:t>
            </a:r>
          </a:p>
        </p:txBody>
      </p:sp>
      <p:sp>
        <p:nvSpPr>
          <p:cNvPr id="220211" name="Rectangle 52"/>
          <p:cNvSpPr>
            <a:spLocks noChangeArrowheads="1"/>
          </p:cNvSpPr>
          <p:nvPr/>
        </p:nvSpPr>
        <p:spPr bwMode="auto">
          <a:xfrm>
            <a:off x="5291138" y="3213100"/>
            <a:ext cx="442912"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Yes</a:t>
            </a:r>
          </a:p>
        </p:txBody>
      </p:sp>
      <p:sp>
        <p:nvSpPr>
          <p:cNvPr id="220212" name="Rectangle 53"/>
          <p:cNvSpPr>
            <a:spLocks noChangeArrowheads="1"/>
          </p:cNvSpPr>
          <p:nvPr/>
        </p:nvSpPr>
        <p:spPr bwMode="auto">
          <a:xfrm>
            <a:off x="6477000" y="3124200"/>
            <a:ext cx="2286000" cy="45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b="1">
                <a:solidFill>
                  <a:srgbClr val="FF0000"/>
                </a:solidFill>
                <a:latin typeface="Helvetica" charset="0"/>
              </a:rPr>
              <a:t>No. Large mkt cap &amp; positive Jensen</a:t>
            </a:r>
            <a:r>
              <a:rPr lang="ja-JP" altLang="en-US" sz="1200" b="1">
                <a:solidFill>
                  <a:srgbClr val="FF0000"/>
                </a:solidFill>
                <a:latin typeface="Helvetica" charset="0"/>
              </a:rPr>
              <a:t>’</a:t>
            </a:r>
            <a:r>
              <a:rPr lang="en-US" altLang="ja-JP" sz="1200" b="1">
                <a:solidFill>
                  <a:srgbClr val="FF0000"/>
                </a:solidFill>
                <a:latin typeface="Helvetica" charset="0"/>
              </a:rPr>
              <a:t>s </a:t>
            </a:r>
            <a:r>
              <a:rPr lang="en-US" altLang="ja-JP" sz="1200" b="1">
                <a:solidFill>
                  <a:srgbClr val="FF0000"/>
                </a:solidFill>
                <a:latin typeface="Symbol" charset="2"/>
              </a:rPr>
              <a:t>a</a:t>
            </a:r>
            <a:endParaRPr lang="en-US" altLang="en-US" sz="1200" b="1">
              <a:solidFill>
                <a:srgbClr val="FF0000"/>
              </a:solidFill>
              <a:latin typeface="Helvetica" charset="0"/>
            </a:endParaRPr>
          </a:p>
        </p:txBody>
      </p:sp>
      <p:sp>
        <p:nvSpPr>
          <p:cNvPr id="220213" name="Rectangle 54"/>
          <p:cNvSpPr>
            <a:spLocks noChangeArrowheads="1"/>
          </p:cNvSpPr>
          <p:nvPr/>
        </p:nvSpPr>
        <p:spPr bwMode="auto">
          <a:xfrm>
            <a:off x="6454775" y="3754438"/>
            <a:ext cx="1884363"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Does the firm have good </a:t>
            </a:r>
          </a:p>
        </p:txBody>
      </p:sp>
      <p:sp>
        <p:nvSpPr>
          <p:cNvPr id="220214" name="Rectangle 55"/>
          <p:cNvSpPr>
            <a:spLocks noChangeArrowheads="1"/>
          </p:cNvSpPr>
          <p:nvPr/>
        </p:nvSpPr>
        <p:spPr bwMode="auto">
          <a:xfrm>
            <a:off x="6454775" y="3913188"/>
            <a:ext cx="8001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projects?</a:t>
            </a:r>
          </a:p>
        </p:txBody>
      </p:sp>
      <p:sp>
        <p:nvSpPr>
          <p:cNvPr id="220215" name="Rectangle 56"/>
          <p:cNvSpPr>
            <a:spLocks noChangeArrowheads="1"/>
          </p:cNvSpPr>
          <p:nvPr/>
        </p:nvSpPr>
        <p:spPr bwMode="auto">
          <a:xfrm>
            <a:off x="6454775" y="4071938"/>
            <a:ext cx="1633538"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ROE &gt; Cost of Equity</a:t>
            </a:r>
          </a:p>
        </p:txBody>
      </p:sp>
      <p:sp>
        <p:nvSpPr>
          <p:cNvPr id="220216" name="Rectangle 57"/>
          <p:cNvSpPr>
            <a:spLocks noChangeArrowheads="1"/>
          </p:cNvSpPr>
          <p:nvPr/>
        </p:nvSpPr>
        <p:spPr bwMode="auto">
          <a:xfrm>
            <a:off x="6454775" y="4229100"/>
            <a:ext cx="1692275"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ROC &gt; Cost of Capital</a:t>
            </a:r>
          </a:p>
        </p:txBody>
      </p:sp>
      <p:sp>
        <p:nvSpPr>
          <p:cNvPr id="220217" name="Rectangle 58"/>
          <p:cNvSpPr>
            <a:spLocks noChangeArrowheads="1"/>
          </p:cNvSpPr>
          <p:nvPr/>
        </p:nvSpPr>
        <p:spPr bwMode="auto">
          <a:xfrm>
            <a:off x="5029200" y="4800600"/>
            <a:ext cx="2011363"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FF0000"/>
                </a:solidFill>
                <a:latin typeface="Helvetica" charset="0"/>
              </a:rPr>
              <a:t>Yes. ROC &gt; Cost of capital</a:t>
            </a:r>
          </a:p>
        </p:txBody>
      </p:sp>
      <p:sp>
        <p:nvSpPr>
          <p:cNvPr id="220218" name="Rectangle 59"/>
          <p:cNvSpPr>
            <a:spLocks noChangeArrowheads="1"/>
          </p:cNvSpPr>
          <p:nvPr/>
        </p:nvSpPr>
        <p:spPr bwMode="auto">
          <a:xfrm>
            <a:off x="5030788" y="5054600"/>
            <a:ext cx="1582737"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b="1">
                <a:solidFill>
                  <a:srgbClr val="FF0000"/>
                </a:solidFill>
                <a:latin typeface="Helvetica" charset="0"/>
              </a:rPr>
              <a:t>Take good projects</a:t>
            </a:r>
          </a:p>
        </p:txBody>
      </p:sp>
      <p:sp>
        <p:nvSpPr>
          <p:cNvPr id="220219" name="Rectangle 60"/>
          <p:cNvSpPr>
            <a:spLocks noChangeArrowheads="1"/>
          </p:cNvSpPr>
          <p:nvPr/>
        </p:nvSpPr>
        <p:spPr bwMode="auto">
          <a:xfrm>
            <a:off x="5030788" y="5213350"/>
            <a:ext cx="92710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b="1">
                <a:solidFill>
                  <a:srgbClr val="FF0000"/>
                </a:solidFill>
                <a:latin typeface="Helvetica" charset="0"/>
              </a:rPr>
              <a:t>With debt.</a:t>
            </a:r>
          </a:p>
        </p:txBody>
      </p:sp>
      <p:sp>
        <p:nvSpPr>
          <p:cNvPr id="220220" name="Rectangle 61"/>
          <p:cNvSpPr>
            <a:spLocks noChangeArrowheads="1"/>
          </p:cNvSpPr>
          <p:nvPr/>
        </p:nvSpPr>
        <p:spPr bwMode="auto">
          <a:xfrm>
            <a:off x="7673975" y="4851400"/>
            <a:ext cx="379413"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latin typeface="Helvetica" charset="0"/>
              </a:rPr>
              <a:t>No</a:t>
            </a:r>
          </a:p>
        </p:txBody>
      </p:sp>
      <p:sp>
        <p:nvSpPr>
          <p:cNvPr id="220221" name="Rectangle 62"/>
          <p:cNvSpPr>
            <a:spLocks noChangeArrowheads="1"/>
          </p:cNvSpPr>
          <p:nvPr/>
        </p:nvSpPr>
        <p:spPr bwMode="auto">
          <a:xfrm>
            <a:off x="7019925" y="5348288"/>
            <a:ext cx="1901825"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Do your stockholders like</a:t>
            </a:r>
          </a:p>
        </p:txBody>
      </p:sp>
      <p:sp>
        <p:nvSpPr>
          <p:cNvPr id="220222" name="Rectangle 63"/>
          <p:cNvSpPr>
            <a:spLocks noChangeArrowheads="1"/>
          </p:cNvSpPr>
          <p:nvPr/>
        </p:nvSpPr>
        <p:spPr bwMode="auto">
          <a:xfrm>
            <a:off x="7019925" y="5507038"/>
            <a:ext cx="919163"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dividends?</a:t>
            </a:r>
          </a:p>
        </p:txBody>
      </p:sp>
      <p:sp>
        <p:nvSpPr>
          <p:cNvPr id="220223" name="Rectangle 64"/>
          <p:cNvSpPr>
            <a:spLocks noChangeArrowheads="1"/>
          </p:cNvSpPr>
          <p:nvPr/>
        </p:nvSpPr>
        <p:spPr bwMode="auto">
          <a:xfrm>
            <a:off x="6408738" y="5959475"/>
            <a:ext cx="433387"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Yes</a:t>
            </a:r>
          </a:p>
        </p:txBody>
      </p:sp>
      <p:sp>
        <p:nvSpPr>
          <p:cNvPr id="220224" name="Rectangle 65"/>
          <p:cNvSpPr>
            <a:spLocks noChangeArrowheads="1"/>
          </p:cNvSpPr>
          <p:nvPr/>
        </p:nvSpPr>
        <p:spPr bwMode="auto">
          <a:xfrm>
            <a:off x="6408738" y="6116638"/>
            <a:ext cx="1166812"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Pay Dividends</a:t>
            </a:r>
          </a:p>
        </p:txBody>
      </p:sp>
      <p:sp>
        <p:nvSpPr>
          <p:cNvPr id="220225" name="Rectangle 66"/>
          <p:cNvSpPr>
            <a:spLocks noChangeArrowheads="1"/>
          </p:cNvSpPr>
          <p:nvPr/>
        </p:nvSpPr>
        <p:spPr bwMode="auto">
          <a:xfrm>
            <a:off x="7934325" y="6061075"/>
            <a:ext cx="376238"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No</a:t>
            </a:r>
          </a:p>
        </p:txBody>
      </p:sp>
      <p:sp>
        <p:nvSpPr>
          <p:cNvPr id="220226" name="Rectangle 67"/>
          <p:cNvSpPr>
            <a:spLocks noChangeArrowheads="1"/>
          </p:cNvSpPr>
          <p:nvPr/>
        </p:nvSpPr>
        <p:spPr bwMode="auto">
          <a:xfrm>
            <a:off x="7934325" y="6218238"/>
            <a:ext cx="12065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Buy back stock</a:t>
            </a:r>
          </a:p>
        </p:txBody>
      </p:sp>
      <p:sp>
        <p:nvSpPr>
          <p:cNvPr id="220227" name="Freeform 68"/>
          <p:cNvSpPr>
            <a:spLocks/>
          </p:cNvSpPr>
          <p:nvPr/>
        </p:nvSpPr>
        <p:spPr bwMode="auto">
          <a:xfrm>
            <a:off x="1195388" y="1941513"/>
            <a:ext cx="4984750" cy="206375"/>
          </a:xfrm>
          <a:custGeom>
            <a:avLst/>
            <a:gdLst>
              <a:gd name="T0" fmla="*/ 2147483646 w 3140"/>
              <a:gd name="T1" fmla="*/ 0 h 130"/>
              <a:gd name="T2" fmla="*/ 0 w 3140"/>
              <a:gd name="T3" fmla="*/ 0 h 130"/>
              <a:gd name="T4" fmla="*/ 0 w 3140"/>
              <a:gd name="T5" fmla="*/ 2147483646 h 130"/>
              <a:gd name="T6" fmla="*/ 0 60000 65536"/>
              <a:gd name="T7" fmla="*/ 0 60000 65536"/>
              <a:gd name="T8" fmla="*/ 0 60000 65536"/>
              <a:gd name="T9" fmla="*/ 0 w 3140"/>
              <a:gd name="T10" fmla="*/ 0 h 130"/>
              <a:gd name="T11" fmla="*/ 3140 w 3140"/>
              <a:gd name="T12" fmla="*/ 130 h 130"/>
            </a:gdLst>
            <a:ahLst/>
            <a:cxnLst>
              <a:cxn ang="T6">
                <a:pos x="T0" y="T1"/>
              </a:cxn>
              <a:cxn ang="T7">
                <a:pos x="T2" y="T3"/>
              </a:cxn>
              <a:cxn ang="T8">
                <a:pos x="T4" y="T5"/>
              </a:cxn>
            </a:cxnLst>
            <a:rect l="T9" t="T10" r="T11" b="T12"/>
            <a:pathLst>
              <a:path w="3140" h="130">
                <a:moveTo>
                  <a:pt x="3139" y="0"/>
                </a:moveTo>
                <a:lnTo>
                  <a:pt x="0" y="0"/>
                </a:lnTo>
                <a:lnTo>
                  <a:pt x="0" y="129"/>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20228" name="Line 69"/>
          <p:cNvSpPr>
            <a:spLocks noChangeShapeType="1"/>
          </p:cNvSpPr>
          <p:nvPr/>
        </p:nvSpPr>
        <p:spPr bwMode="auto">
          <a:xfrm>
            <a:off x="6184900" y="1947863"/>
            <a:ext cx="0" cy="1905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0229" name="Line 70"/>
          <p:cNvSpPr>
            <a:spLocks noChangeShapeType="1"/>
          </p:cNvSpPr>
          <p:nvPr/>
        </p:nvSpPr>
        <p:spPr bwMode="auto">
          <a:xfrm>
            <a:off x="3540125" y="1846263"/>
            <a:ext cx="0" cy="873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0230" name="Line 71"/>
          <p:cNvSpPr>
            <a:spLocks noChangeShapeType="1"/>
          </p:cNvSpPr>
          <p:nvPr/>
        </p:nvSpPr>
        <p:spPr bwMode="auto">
          <a:xfrm>
            <a:off x="6184900" y="2660650"/>
            <a:ext cx="0" cy="1889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0231" name="Freeform 72"/>
          <p:cNvSpPr>
            <a:spLocks/>
          </p:cNvSpPr>
          <p:nvPr/>
        </p:nvSpPr>
        <p:spPr bwMode="auto">
          <a:xfrm>
            <a:off x="5465763" y="3162300"/>
            <a:ext cx="1628775" cy="103188"/>
          </a:xfrm>
          <a:custGeom>
            <a:avLst/>
            <a:gdLst>
              <a:gd name="T0" fmla="*/ 2147483646 w 1026"/>
              <a:gd name="T1" fmla="*/ 0 h 65"/>
              <a:gd name="T2" fmla="*/ 0 w 1026"/>
              <a:gd name="T3" fmla="*/ 0 h 65"/>
              <a:gd name="T4" fmla="*/ 0 w 1026"/>
              <a:gd name="T5" fmla="*/ 2147483646 h 65"/>
              <a:gd name="T6" fmla="*/ 0 60000 65536"/>
              <a:gd name="T7" fmla="*/ 0 60000 65536"/>
              <a:gd name="T8" fmla="*/ 0 60000 65536"/>
              <a:gd name="T9" fmla="*/ 0 w 1026"/>
              <a:gd name="T10" fmla="*/ 0 h 65"/>
              <a:gd name="T11" fmla="*/ 1026 w 1026"/>
              <a:gd name="T12" fmla="*/ 65 h 65"/>
            </a:gdLst>
            <a:ahLst/>
            <a:cxnLst>
              <a:cxn ang="T6">
                <a:pos x="T0" y="T1"/>
              </a:cxn>
              <a:cxn ang="T7">
                <a:pos x="T2" y="T3"/>
              </a:cxn>
              <a:cxn ang="T8">
                <a:pos x="T4" y="T5"/>
              </a:cxn>
            </a:cxnLst>
            <a:rect l="T9" t="T10" r="T11" b="T12"/>
            <a:pathLst>
              <a:path w="1026" h="65">
                <a:moveTo>
                  <a:pt x="1025" y="0"/>
                </a:moveTo>
                <a:lnTo>
                  <a:pt x="0" y="0"/>
                </a:lnTo>
                <a:lnTo>
                  <a:pt x="0" y="64"/>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20232" name="Line 73"/>
          <p:cNvSpPr>
            <a:spLocks noChangeShapeType="1"/>
          </p:cNvSpPr>
          <p:nvPr/>
        </p:nvSpPr>
        <p:spPr bwMode="auto">
          <a:xfrm>
            <a:off x="7099300" y="3168650"/>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0233" name="Line 74"/>
          <p:cNvSpPr>
            <a:spLocks noChangeShapeType="1"/>
          </p:cNvSpPr>
          <p:nvPr/>
        </p:nvSpPr>
        <p:spPr bwMode="auto">
          <a:xfrm>
            <a:off x="6184900" y="3067050"/>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0234" name="Line 75"/>
          <p:cNvSpPr>
            <a:spLocks noChangeShapeType="1"/>
          </p:cNvSpPr>
          <p:nvPr/>
        </p:nvSpPr>
        <p:spPr bwMode="auto">
          <a:xfrm>
            <a:off x="7099300" y="3473450"/>
            <a:ext cx="0" cy="2921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0235" name="Freeform 76"/>
          <p:cNvSpPr>
            <a:spLocks/>
          </p:cNvSpPr>
          <p:nvPr/>
        </p:nvSpPr>
        <p:spPr bwMode="auto">
          <a:xfrm>
            <a:off x="5670550" y="4687888"/>
            <a:ext cx="2136775" cy="103187"/>
          </a:xfrm>
          <a:custGeom>
            <a:avLst/>
            <a:gdLst>
              <a:gd name="T0" fmla="*/ 2147483646 w 1346"/>
              <a:gd name="T1" fmla="*/ 0 h 65"/>
              <a:gd name="T2" fmla="*/ 0 w 1346"/>
              <a:gd name="T3" fmla="*/ 0 h 65"/>
              <a:gd name="T4" fmla="*/ 0 w 1346"/>
              <a:gd name="T5" fmla="*/ 2147483646 h 65"/>
              <a:gd name="T6" fmla="*/ 0 60000 65536"/>
              <a:gd name="T7" fmla="*/ 0 60000 65536"/>
              <a:gd name="T8" fmla="*/ 0 60000 65536"/>
              <a:gd name="T9" fmla="*/ 0 w 1346"/>
              <a:gd name="T10" fmla="*/ 0 h 65"/>
              <a:gd name="T11" fmla="*/ 1346 w 1346"/>
              <a:gd name="T12" fmla="*/ 65 h 65"/>
            </a:gdLst>
            <a:ahLst/>
            <a:cxnLst>
              <a:cxn ang="T6">
                <a:pos x="T0" y="T1"/>
              </a:cxn>
              <a:cxn ang="T7">
                <a:pos x="T2" y="T3"/>
              </a:cxn>
              <a:cxn ang="T8">
                <a:pos x="T4" y="T5"/>
              </a:cxn>
            </a:cxnLst>
            <a:rect l="T9" t="T10" r="T11" b="T12"/>
            <a:pathLst>
              <a:path w="1346" h="65">
                <a:moveTo>
                  <a:pt x="1345" y="0"/>
                </a:moveTo>
                <a:lnTo>
                  <a:pt x="0" y="0"/>
                </a:lnTo>
                <a:lnTo>
                  <a:pt x="0" y="64"/>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20236" name="Line 77"/>
          <p:cNvSpPr>
            <a:spLocks noChangeShapeType="1"/>
          </p:cNvSpPr>
          <p:nvPr/>
        </p:nvSpPr>
        <p:spPr bwMode="auto">
          <a:xfrm>
            <a:off x="7812088" y="4694238"/>
            <a:ext cx="0" cy="1889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0237" name="Line 78"/>
          <p:cNvSpPr>
            <a:spLocks noChangeShapeType="1"/>
          </p:cNvSpPr>
          <p:nvPr/>
        </p:nvSpPr>
        <p:spPr bwMode="auto">
          <a:xfrm>
            <a:off x="7099300" y="4592638"/>
            <a:ext cx="0" cy="873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0238" name="Line 79"/>
          <p:cNvSpPr>
            <a:spLocks noChangeShapeType="1"/>
          </p:cNvSpPr>
          <p:nvPr/>
        </p:nvSpPr>
        <p:spPr bwMode="auto">
          <a:xfrm>
            <a:off x="7812088" y="5102225"/>
            <a:ext cx="0" cy="2905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0239" name="Freeform 80"/>
          <p:cNvSpPr>
            <a:spLocks/>
          </p:cNvSpPr>
          <p:nvPr/>
        </p:nvSpPr>
        <p:spPr bwMode="auto">
          <a:xfrm>
            <a:off x="1093788" y="4586288"/>
            <a:ext cx="2441575" cy="103187"/>
          </a:xfrm>
          <a:custGeom>
            <a:avLst/>
            <a:gdLst>
              <a:gd name="T0" fmla="*/ 2147483646 w 1538"/>
              <a:gd name="T1" fmla="*/ 0 h 65"/>
              <a:gd name="T2" fmla="*/ 0 w 1538"/>
              <a:gd name="T3" fmla="*/ 0 h 65"/>
              <a:gd name="T4" fmla="*/ 0 w 1538"/>
              <a:gd name="T5" fmla="*/ 2147483646 h 65"/>
              <a:gd name="T6" fmla="*/ 0 60000 65536"/>
              <a:gd name="T7" fmla="*/ 0 60000 65536"/>
              <a:gd name="T8" fmla="*/ 0 60000 65536"/>
              <a:gd name="T9" fmla="*/ 0 w 1538"/>
              <a:gd name="T10" fmla="*/ 0 h 65"/>
              <a:gd name="T11" fmla="*/ 1538 w 1538"/>
              <a:gd name="T12" fmla="*/ 65 h 65"/>
            </a:gdLst>
            <a:ahLst/>
            <a:cxnLst>
              <a:cxn ang="T6">
                <a:pos x="T0" y="T1"/>
              </a:cxn>
              <a:cxn ang="T7">
                <a:pos x="T2" y="T3"/>
              </a:cxn>
              <a:cxn ang="T8">
                <a:pos x="T4" y="T5"/>
              </a:cxn>
            </a:cxnLst>
            <a:rect l="T9" t="T10" r="T11" b="T12"/>
            <a:pathLst>
              <a:path w="1538" h="65">
                <a:moveTo>
                  <a:pt x="1537" y="0"/>
                </a:moveTo>
                <a:lnTo>
                  <a:pt x="0" y="0"/>
                </a:lnTo>
                <a:lnTo>
                  <a:pt x="0" y="64"/>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20240" name="Line 81"/>
          <p:cNvSpPr>
            <a:spLocks noChangeShapeType="1"/>
          </p:cNvSpPr>
          <p:nvPr/>
        </p:nvSpPr>
        <p:spPr bwMode="auto">
          <a:xfrm>
            <a:off x="3540125" y="4592638"/>
            <a:ext cx="0" cy="1889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0241" name="Line 82"/>
          <p:cNvSpPr>
            <a:spLocks noChangeShapeType="1"/>
          </p:cNvSpPr>
          <p:nvPr/>
        </p:nvSpPr>
        <p:spPr bwMode="auto">
          <a:xfrm>
            <a:off x="2930525" y="4491038"/>
            <a:ext cx="0" cy="873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0242" name="Line 83"/>
          <p:cNvSpPr>
            <a:spLocks noChangeShapeType="1"/>
          </p:cNvSpPr>
          <p:nvPr/>
        </p:nvSpPr>
        <p:spPr bwMode="auto">
          <a:xfrm>
            <a:off x="2930525" y="3473450"/>
            <a:ext cx="0" cy="1905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0243" name="Line 84"/>
          <p:cNvSpPr>
            <a:spLocks noChangeShapeType="1"/>
          </p:cNvSpPr>
          <p:nvPr/>
        </p:nvSpPr>
        <p:spPr bwMode="auto">
          <a:xfrm>
            <a:off x="387350" y="3473450"/>
            <a:ext cx="0" cy="1905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0244" name="Freeform 85"/>
          <p:cNvSpPr>
            <a:spLocks/>
          </p:cNvSpPr>
          <p:nvPr/>
        </p:nvSpPr>
        <p:spPr bwMode="auto">
          <a:xfrm>
            <a:off x="381000" y="3162300"/>
            <a:ext cx="2544763" cy="103188"/>
          </a:xfrm>
          <a:custGeom>
            <a:avLst/>
            <a:gdLst>
              <a:gd name="T0" fmla="*/ 2147483646 w 1603"/>
              <a:gd name="T1" fmla="*/ 0 h 65"/>
              <a:gd name="T2" fmla="*/ 0 w 1603"/>
              <a:gd name="T3" fmla="*/ 0 h 65"/>
              <a:gd name="T4" fmla="*/ 0 w 1603"/>
              <a:gd name="T5" fmla="*/ 2147483646 h 65"/>
              <a:gd name="T6" fmla="*/ 0 60000 65536"/>
              <a:gd name="T7" fmla="*/ 0 60000 65536"/>
              <a:gd name="T8" fmla="*/ 0 60000 65536"/>
              <a:gd name="T9" fmla="*/ 0 w 1603"/>
              <a:gd name="T10" fmla="*/ 0 h 65"/>
              <a:gd name="T11" fmla="*/ 1603 w 1603"/>
              <a:gd name="T12" fmla="*/ 65 h 65"/>
            </a:gdLst>
            <a:ahLst/>
            <a:cxnLst>
              <a:cxn ang="T6">
                <a:pos x="T0" y="T1"/>
              </a:cxn>
              <a:cxn ang="T7">
                <a:pos x="T2" y="T3"/>
              </a:cxn>
              <a:cxn ang="T8">
                <a:pos x="T4" y="T5"/>
              </a:cxn>
            </a:cxnLst>
            <a:rect l="T9" t="T10" r="T11" b="T12"/>
            <a:pathLst>
              <a:path w="1603" h="65">
                <a:moveTo>
                  <a:pt x="1602" y="0"/>
                </a:moveTo>
                <a:lnTo>
                  <a:pt x="0" y="0"/>
                </a:lnTo>
                <a:lnTo>
                  <a:pt x="0" y="64"/>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20245" name="Line 86"/>
          <p:cNvSpPr>
            <a:spLocks noChangeShapeType="1"/>
          </p:cNvSpPr>
          <p:nvPr/>
        </p:nvSpPr>
        <p:spPr bwMode="auto">
          <a:xfrm>
            <a:off x="2930525" y="3168650"/>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0246" name="Line 87"/>
          <p:cNvSpPr>
            <a:spLocks noChangeShapeType="1"/>
          </p:cNvSpPr>
          <p:nvPr/>
        </p:nvSpPr>
        <p:spPr bwMode="auto">
          <a:xfrm>
            <a:off x="1201738" y="3067050"/>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0247" name="Line 88"/>
          <p:cNvSpPr>
            <a:spLocks noChangeShapeType="1"/>
          </p:cNvSpPr>
          <p:nvPr/>
        </p:nvSpPr>
        <p:spPr bwMode="auto">
          <a:xfrm>
            <a:off x="1201738" y="2660650"/>
            <a:ext cx="0" cy="1889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0248" name="Rectangle 89"/>
          <p:cNvSpPr>
            <a:spLocks noChangeArrowheads="1"/>
          </p:cNvSpPr>
          <p:nvPr/>
        </p:nvSpPr>
        <p:spPr bwMode="auto">
          <a:xfrm>
            <a:off x="4781550" y="3619500"/>
            <a:ext cx="1392238"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Increase leverage</a:t>
            </a:r>
          </a:p>
        </p:txBody>
      </p:sp>
      <p:sp>
        <p:nvSpPr>
          <p:cNvPr id="220249" name="Rectangle 90"/>
          <p:cNvSpPr>
            <a:spLocks noChangeArrowheads="1"/>
          </p:cNvSpPr>
          <p:nvPr/>
        </p:nvSpPr>
        <p:spPr bwMode="auto">
          <a:xfrm>
            <a:off x="4781550" y="3778250"/>
            <a:ext cx="646113"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quickly</a:t>
            </a:r>
          </a:p>
        </p:txBody>
      </p:sp>
      <p:sp>
        <p:nvSpPr>
          <p:cNvPr id="220250" name="Rectangle 91"/>
          <p:cNvSpPr>
            <a:spLocks noChangeArrowheads="1"/>
          </p:cNvSpPr>
          <p:nvPr/>
        </p:nvSpPr>
        <p:spPr bwMode="auto">
          <a:xfrm>
            <a:off x="4781550" y="3935413"/>
            <a:ext cx="16129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1. Debt/Equity swaps</a:t>
            </a:r>
          </a:p>
        </p:txBody>
      </p:sp>
      <p:sp>
        <p:nvSpPr>
          <p:cNvPr id="220251" name="Rectangle 92"/>
          <p:cNvSpPr>
            <a:spLocks noChangeArrowheads="1"/>
          </p:cNvSpPr>
          <p:nvPr/>
        </p:nvSpPr>
        <p:spPr bwMode="auto">
          <a:xfrm>
            <a:off x="4781550" y="4094163"/>
            <a:ext cx="14351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2. Borrow money&amp;</a:t>
            </a:r>
          </a:p>
        </p:txBody>
      </p:sp>
      <p:sp>
        <p:nvSpPr>
          <p:cNvPr id="220252" name="Rectangle 93"/>
          <p:cNvSpPr>
            <a:spLocks noChangeArrowheads="1"/>
          </p:cNvSpPr>
          <p:nvPr/>
        </p:nvSpPr>
        <p:spPr bwMode="auto">
          <a:xfrm>
            <a:off x="4781550" y="4252913"/>
            <a:ext cx="968375"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buy shares.</a:t>
            </a:r>
          </a:p>
        </p:txBody>
      </p:sp>
      <p:sp>
        <p:nvSpPr>
          <p:cNvPr id="220253" name="Line 94"/>
          <p:cNvSpPr>
            <a:spLocks noChangeShapeType="1"/>
          </p:cNvSpPr>
          <p:nvPr/>
        </p:nvSpPr>
        <p:spPr bwMode="auto">
          <a:xfrm>
            <a:off x="5472113" y="3473450"/>
            <a:ext cx="0" cy="1905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0254" name="Freeform 95"/>
          <p:cNvSpPr>
            <a:spLocks/>
          </p:cNvSpPr>
          <p:nvPr/>
        </p:nvSpPr>
        <p:spPr bwMode="auto">
          <a:xfrm>
            <a:off x="6788150" y="5908675"/>
            <a:ext cx="1628775" cy="103188"/>
          </a:xfrm>
          <a:custGeom>
            <a:avLst/>
            <a:gdLst>
              <a:gd name="T0" fmla="*/ 2147483646 w 1026"/>
              <a:gd name="T1" fmla="*/ 0 h 65"/>
              <a:gd name="T2" fmla="*/ 0 w 1026"/>
              <a:gd name="T3" fmla="*/ 0 h 65"/>
              <a:gd name="T4" fmla="*/ 0 w 1026"/>
              <a:gd name="T5" fmla="*/ 2147483646 h 65"/>
              <a:gd name="T6" fmla="*/ 0 60000 65536"/>
              <a:gd name="T7" fmla="*/ 0 60000 65536"/>
              <a:gd name="T8" fmla="*/ 0 60000 65536"/>
              <a:gd name="T9" fmla="*/ 0 w 1026"/>
              <a:gd name="T10" fmla="*/ 0 h 65"/>
              <a:gd name="T11" fmla="*/ 1026 w 1026"/>
              <a:gd name="T12" fmla="*/ 65 h 65"/>
            </a:gdLst>
            <a:ahLst/>
            <a:cxnLst>
              <a:cxn ang="T6">
                <a:pos x="T0" y="T1"/>
              </a:cxn>
              <a:cxn ang="T7">
                <a:pos x="T2" y="T3"/>
              </a:cxn>
              <a:cxn ang="T8">
                <a:pos x="T4" y="T5"/>
              </a:cxn>
            </a:cxnLst>
            <a:rect l="T9" t="T10" r="T11" b="T12"/>
            <a:pathLst>
              <a:path w="1026" h="65">
                <a:moveTo>
                  <a:pt x="1025" y="0"/>
                </a:moveTo>
                <a:lnTo>
                  <a:pt x="0" y="0"/>
                </a:lnTo>
                <a:lnTo>
                  <a:pt x="0" y="64"/>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20255" name="Line 96"/>
          <p:cNvSpPr>
            <a:spLocks noChangeShapeType="1"/>
          </p:cNvSpPr>
          <p:nvPr/>
        </p:nvSpPr>
        <p:spPr bwMode="auto">
          <a:xfrm>
            <a:off x="8421688" y="5915025"/>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0256" name="Line 97"/>
          <p:cNvSpPr>
            <a:spLocks noChangeShapeType="1"/>
          </p:cNvSpPr>
          <p:nvPr/>
        </p:nvSpPr>
        <p:spPr bwMode="auto">
          <a:xfrm>
            <a:off x="7812088" y="5813425"/>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Tree>
  </p:cSld>
  <p:clrMapOvr>
    <a:masterClrMapping/>
  </p:clrMapOvr>
  <p:transition/>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09" name="Rectangle 2"/>
          <p:cNvSpPr>
            <a:spLocks noGrp="1" noChangeArrowheads="1"/>
          </p:cNvSpPr>
          <p:nvPr>
            <p:ph type="title"/>
          </p:nvPr>
        </p:nvSpPr>
        <p:spPr>
          <a:xfrm>
            <a:off x="612775" y="228600"/>
            <a:ext cx="8153400" cy="990600"/>
          </a:xfrm>
        </p:spPr>
        <p:txBody>
          <a:bodyPr/>
          <a:lstStyle/>
          <a:p>
            <a:pPr eaLnBrk="1" hangingPunct="1"/>
            <a:r>
              <a:rPr lang="en-US" altLang="en-US">
                <a:latin typeface="Wingdings" charset="2"/>
                <a:ea typeface="ＭＳ Ｐゴシック" charset="-128"/>
              </a:rPr>
              <a:t>6</a:t>
            </a:r>
            <a:r>
              <a:rPr lang="en-US" altLang="en-US">
                <a:ea typeface="ＭＳ Ｐゴシック" charset="-128"/>
              </a:rPr>
              <a:t> Application Test: Getting to the Optimal</a:t>
            </a:r>
          </a:p>
        </p:txBody>
      </p:sp>
      <p:sp>
        <p:nvSpPr>
          <p:cNvPr id="22221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222211"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1E148950-8364-9D4A-ACD4-A7A11E9FD110}" type="slidenum">
              <a:rPr lang="en-US" altLang="en-US" sz="1200">
                <a:solidFill>
                  <a:srgbClr val="FFFFFF"/>
                </a:solidFill>
                <a:latin typeface="Times" charset="0"/>
              </a:rPr>
              <a:pPr>
                <a:lnSpc>
                  <a:spcPct val="80000"/>
                </a:lnSpc>
                <a:spcBef>
                  <a:spcPct val="0"/>
                </a:spcBef>
                <a:buClrTx/>
                <a:buSzTx/>
                <a:buFontTx/>
                <a:buNone/>
              </a:pPr>
              <a:t>102</a:t>
            </a:fld>
            <a:endParaRPr lang="en-US" altLang="en-US" sz="1200">
              <a:solidFill>
                <a:srgbClr val="FFFFFF"/>
              </a:solidFill>
              <a:latin typeface="Times" charset="0"/>
            </a:endParaRPr>
          </a:p>
        </p:txBody>
      </p:sp>
      <p:sp>
        <p:nvSpPr>
          <p:cNvPr id="222212" name="Rectangle 3"/>
          <p:cNvSpPr>
            <a:spLocks noGrp="1" noChangeArrowheads="1"/>
          </p:cNvSpPr>
          <p:nvPr>
            <p:ph sz="quarter" idx="1"/>
          </p:nvPr>
        </p:nvSpPr>
        <p:spPr>
          <a:xfrm>
            <a:off x="612775" y="1600200"/>
            <a:ext cx="8153400" cy="4495800"/>
          </a:xfrm>
        </p:spPr>
        <p:txBody>
          <a:bodyPr/>
          <a:lstStyle/>
          <a:p>
            <a:pPr eaLnBrk="1" hangingPunct="1">
              <a:lnSpc>
                <a:spcPct val="90000"/>
              </a:lnSpc>
            </a:pPr>
            <a:r>
              <a:rPr lang="en-US" altLang="en-US">
                <a:ea typeface="ＭＳ Ｐゴシック" charset="-128"/>
              </a:rPr>
              <a:t>Based upon your analysis of both the firm</a:t>
            </a:r>
            <a:r>
              <a:rPr lang="ja-JP" altLang="en-US">
                <a:ea typeface="ＭＳ Ｐゴシック" charset="-128"/>
              </a:rPr>
              <a:t>’</a:t>
            </a:r>
            <a:r>
              <a:rPr lang="en-US" altLang="ja-JP">
                <a:ea typeface="ＭＳ Ｐゴシック" charset="-128"/>
              </a:rPr>
              <a:t>s capital structure and investment record, what path would you map out for the firm?</a:t>
            </a:r>
          </a:p>
          <a:p>
            <a:pPr eaLnBrk="1" hangingPunct="1">
              <a:lnSpc>
                <a:spcPct val="90000"/>
              </a:lnSpc>
              <a:buFont typeface="Calibri" charset="0"/>
              <a:buAutoNum type="alphaLcPeriod"/>
            </a:pPr>
            <a:r>
              <a:rPr lang="en-US" altLang="en-US">
                <a:ea typeface="ＭＳ Ｐゴシック" charset="-128"/>
              </a:rPr>
              <a:t>Immediate change in leverage</a:t>
            </a:r>
          </a:p>
          <a:p>
            <a:pPr eaLnBrk="1" hangingPunct="1">
              <a:lnSpc>
                <a:spcPct val="90000"/>
              </a:lnSpc>
              <a:buFont typeface="Calibri" charset="0"/>
              <a:buAutoNum type="alphaLcPeriod"/>
            </a:pPr>
            <a:r>
              <a:rPr lang="en-US" altLang="en-US">
                <a:ea typeface="ＭＳ Ｐゴシック" charset="-128"/>
              </a:rPr>
              <a:t>Gradual change in leverage</a:t>
            </a:r>
          </a:p>
          <a:p>
            <a:pPr eaLnBrk="1" hangingPunct="1">
              <a:lnSpc>
                <a:spcPct val="90000"/>
              </a:lnSpc>
              <a:buFont typeface="Calibri" charset="0"/>
              <a:buAutoNum type="alphaLcPeriod"/>
            </a:pPr>
            <a:r>
              <a:rPr lang="en-US" altLang="en-US">
                <a:ea typeface="ＭＳ Ｐゴシック" charset="-128"/>
              </a:rPr>
              <a:t>No change in leverage</a:t>
            </a:r>
          </a:p>
          <a:p>
            <a:pPr eaLnBrk="1" hangingPunct="1">
              <a:lnSpc>
                <a:spcPct val="90000"/>
              </a:lnSpc>
            </a:pPr>
            <a:r>
              <a:rPr lang="en-US" altLang="en-US">
                <a:ea typeface="ＭＳ Ｐゴシック" charset="-128"/>
              </a:rPr>
              <a:t>Would you recommend that the firm change its financing mix by </a:t>
            </a:r>
          </a:p>
          <a:p>
            <a:pPr eaLnBrk="1" hangingPunct="1">
              <a:lnSpc>
                <a:spcPct val="90000"/>
              </a:lnSpc>
              <a:buFont typeface="Calibri" charset="0"/>
              <a:buAutoNum type="alphaLcPeriod"/>
            </a:pPr>
            <a:r>
              <a:rPr lang="en-US" altLang="en-US">
                <a:ea typeface="ＭＳ Ｐゴシック" charset="-128"/>
              </a:rPr>
              <a:t>Paying off debt/Buying back equity</a:t>
            </a:r>
          </a:p>
          <a:p>
            <a:pPr eaLnBrk="1" hangingPunct="1">
              <a:lnSpc>
                <a:spcPct val="90000"/>
              </a:lnSpc>
              <a:buFont typeface="Calibri" charset="0"/>
              <a:buAutoNum type="alphaLcPeriod"/>
            </a:pPr>
            <a:r>
              <a:rPr lang="en-US" altLang="en-US">
                <a:ea typeface="ＭＳ Ｐゴシック" charset="-128"/>
              </a:rPr>
              <a:t>Take projects with equity/debt</a:t>
            </a:r>
          </a:p>
        </p:txBody>
      </p:sp>
    </p:spTree>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7" name="Title 1"/>
          <p:cNvSpPr>
            <a:spLocks noGrp="1"/>
          </p:cNvSpPr>
          <p:nvPr>
            <p:ph type="title"/>
          </p:nvPr>
        </p:nvSpPr>
        <p:spPr>
          <a:xfrm>
            <a:off x="612775" y="228600"/>
            <a:ext cx="8153400" cy="990600"/>
          </a:xfrm>
        </p:spPr>
        <p:txBody>
          <a:bodyPr/>
          <a:lstStyle/>
          <a:p>
            <a:pPr eaLnBrk="1" hangingPunct="1"/>
            <a:r>
              <a:rPr lang="en-US" altLang="en-US" sz="3200">
                <a:ea typeface="ＭＳ Ｐゴシック" charset="-128"/>
              </a:rPr>
              <a:t>The Mechanics of Changing Debt Ratio quickly…</a:t>
            </a:r>
          </a:p>
        </p:txBody>
      </p:sp>
      <p:sp>
        <p:nvSpPr>
          <p:cNvPr id="22425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224259"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60A950FC-7906-E545-9E4F-C457B4FF59EE}" type="slidenum">
              <a:rPr lang="en-US" altLang="en-US" sz="1200">
                <a:solidFill>
                  <a:srgbClr val="FFFFFF"/>
                </a:solidFill>
                <a:latin typeface="Times" charset="0"/>
              </a:rPr>
              <a:pPr>
                <a:lnSpc>
                  <a:spcPct val="80000"/>
                </a:lnSpc>
                <a:spcBef>
                  <a:spcPct val="0"/>
                </a:spcBef>
                <a:buClrTx/>
                <a:buSzTx/>
                <a:buFontTx/>
                <a:buNone/>
              </a:pPr>
              <a:t>103</a:t>
            </a:fld>
            <a:endParaRPr lang="en-US" altLang="en-US" sz="1200">
              <a:solidFill>
                <a:srgbClr val="FFFFFF"/>
              </a:solidFill>
              <a:latin typeface="Times" charset="0"/>
            </a:endParaRPr>
          </a:p>
        </p:txBody>
      </p:sp>
      <p:pic>
        <p:nvPicPr>
          <p:cNvPr id="224260" name="Content Placeholder 3"/>
          <p:cNvPicPr>
            <a:picLocks noGrp="1" noChangeAspect="1"/>
          </p:cNvPicPr>
          <p:nvPr>
            <p:ph sz="quarter" idx="1"/>
          </p:nvPr>
        </p:nvPicPr>
        <p:blipFill>
          <a:blip r:embed="rId3">
            <a:extLst>
              <a:ext uri="{28A0092B-C50C-407E-A947-70E740481C1C}">
                <a14:useLocalDpi xmlns:a14="http://schemas.microsoft.com/office/drawing/2010/main" val="0"/>
              </a:ext>
            </a:extLst>
          </a:blip>
          <a:srcRect l="-38284" r="-38284"/>
          <a:stretch>
            <a:fillRect/>
          </a:stretch>
        </p:blipFill>
        <p:spPr>
          <a:xfrm>
            <a:off x="612775" y="1600200"/>
            <a:ext cx="8153400" cy="4495800"/>
          </a:xfrm>
        </p:spPr>
      </p:pic>
    </p:spTree>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5" name="Title 1"/>
          <p:cNvSpPr>
            <a:spLocks noGrp="1"/>
          </p:cNvSpPr>
          <p:nvPr>
            <p:ph type="title"/>
          </p:nvPr>
        </p:nvSpPr>
        <p:spPr>
          <a:xfrm>
            <a:off x="612775" y="228600"/>
            <a:ext cx="8153400" cy="990600"/>
          </a:xfrm>
        </p:spPr>
        <p:txBody>
          <a:bodyPr>
            <a:normAutofit fontScale="90000"/>
          </a:bodyPr>
          <a:lstStyle/>
          <a:p>
            <a:pPr eaLnBrk="1" hangingPunct="1">
              <a:defRPr/>
            </a:pPr>
            <a:r>
              <a:rPr lang="en-US" altLang="en-US" sz="3200">
                <a:ea typeface="ＭＳ Ｐゴシック" charset="-128"/>
              </a:rPr>
              <a:t>The mechanics of changing debt ratios over time… gradually…</a:t>
            </a:r>
          </a:p>
        </p:txBody>
      </p:sp>
      <p:sp>
        <p:nvSpPr>
          <p:cNvPr id="22630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226307"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928B4DA9-83CA-4D40-8BAA-BEA70918C70F}" type="slidenum">
              <a:rPr lang="en-US" altLang="en-US" sz="1200">
                <a:solidFill>
                  <a:srgbClr val="FFFFFF"/>
                </a:solidFill>
                <a:latin typeface="Times" charset="0"/>
              </a:rPr>
              <a:pPr>
                <a:lnSpc>
                  <a:spcPct val="80000"/>
                </a:lnSpc>
                <a:spcBef>
                  <a:spcPct val="0"/>
                </a:spcBef>
                <a:buClrTx/>
                <a:buSzTx/>
                <a:buFontTx/>
                <a:buNone/>
              </a:pPr>
              <a:t>104</a:t>
            </a:fld>
            <a:endParaRPr lang="en-US" altLang="en-US" sz="1200">
              <a:solidFill>
                <a:srgbClr val="FFFFFF"/>
              </a:solidFill>
              <a:latin typeface="Times" charset="0"/>
            </a:endParaRPr>
          </a:p>
        </p:txBody>
      </p:sp>
      <p:sp>
        <p:nvSpPr>
          <p:cNvPr id="226308" name="Content Placeholder 2"/>
          <p:cNvSpPr>
            <a:spLocks noGrp="1"/>
          </p:cNvSpPr>
          <p:nvPr>
            <p:ph sz="quarter" idx="1"/>
          </p:nvPr>
        </p:nvSpPr>
        <p:spPr>
          <a:xfrm>
            <a:off x="612775" y="1600200"/>
            <a:ext cx="8153400" cy="4495800"/>
          </a:xfrm>
        </p:spPr>
        <p:txBody>
          <a:bodyPr/>
          <a:lstStyle/>
          <a:p>
            <a:pPr eaLnBrk="1" hangingPunct="1">
              <a:lnSpc>
                <a:spcPct val="90000"/>
              </a:lnSpc>
            </a:pPr>
            <a:r>
              <a:rPr lang="en-US" altLang="en-US" sz="2600">
                <a:ea typeface="ＭＳ Ｐゴシック" charset="-128"/>
              </a:rPr>
              <a:t>To change debt ratios over time, you use the same mix of tools that you used to change debt ratios gradually:</a:t>
            </a:r>
          </a:p>
          <a:p>
            <a:pPr lvl="1" eaLnBrk="1" hangingPunct="1">
              <a:lnSpc>
                <a:spcPct val="90000"/>
              </a:lnSpc>
            </a:pPr>
            <a:r>
              <a:rPr lang="en-US" altLang="en-US" sz="2200">
                <a:ea typeface="ＭＳ Ｐゴシック" charset="-128"/>
              </a:rPr>
              <a:t>Dividends and stock buybacks: Dividends and stock buybacks will reduce the value of equity.</a:t>
            </a:r>
          </a:p>
          <a:p>
            <a:pPr lvl="1" eaLnBrk="1" hangingPunct="1">
              <a:lnSpc>
                <a:spcPct val="90000"/>
              </a:lnSpc>
            </a:pPr>
            <a:r>
              <a:rPr lang="en-US" altLang="en-US" sz="2200">
                <a:ea typeface="ＭＳ Ｐゴシック" charset="-128"/>
              </a:rPr>
              <a:t>Debt repayments: will reduce the value of debt.</a:t>
            </a:r>
          </a:p>
          <a:p>
            <a:pPr eaLnBrk="1" hangingPunct="1">
              <a:lnSpc>
                <a:spcPct val="90000"/>
              </a:lnSpc>
            </a:pPr>
            <a:r>
              <a:rPr lang="en-US" altLang="en-US" sz="2600">
                <a:ea typeface="ＭＳ Ｐゴシック" charset="-128"/>
              </a:rPr>
              <a:t>The complication of changing debt ratios over time is that firm value is itself a moving target. </a:t>
            </a:r>
          </a:p>
          <a:p>
            <a:pPr lvl="1" eaLnBrk="1" hangingPunct="1">
              <a:lnSpc>
                <a:spcPct val="90000"/>
              </a:lnSpc>
            </a:pPr>
            <a:r>
              <a:rPr lang="en-US" altLang="en-US" sz="2200">
                <a:ea typeface="ＭＳ Ｐゴシック" charset="-128"/>
              </a:rPr>
              <a:t>If equity is fairly valued today, the equity value should change over time to reflect the expected price appreciation:</a:t>
            </a:r>
          </a:p>
          <a:p>
            <a:pPr lvl="1" eaLnBrk="1" hangingPunct="1">
              <a:lnSpc>
                <a:spcPct val="90000"/>
              </a:lnSpc>
            </a:pPr>
            <a:r>
              <a:rPr lang="en-US" altLang="en-US" sz="2200">
                <a:ea typeface="ＭＳ Ｐゴシック" charset="-128"/>
              </a:rPr>
              <a:t>Expected Price appreciation = Cost of equity – Dividend Yield</a:t>
            </a:r>
          </a:p>
          <a:p>
            <a:pPr lvl="1" eaLnBrk="1" hangingPunct="1">
              <a:lnSpc>
                <a:spcPct val="90000"/>
              </a:lnSpc>
            </a:pPr>
            <a:r>
              <a:rPr lang="en-US" altLang="en-US" sz="2200">
                <a:ea typeface="ＭＳ Ｐゴシック" charset="-128"/>
              </a:rPr>
              <a:t>Debt will also change over time, in conjunction as firm value changes.</a:t>
            </a:r>
          </a:p>
        </p:txBody>
      </p:sp>
    </p:spTree>
  </p:cSld>
  <p:clrMapOvr>
    <a:masterClrMapping/>
  </p:clrMapOvr>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3"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Designing Debt: The Fundamental Principle</a:t>
            </a:r>
            <a:endParaRPr lang="en-US">
              <a:ea typeface="+mj-ea"/>
              <a:cs typeface="+mj-cs"/>
            </a:endParaRPr>
          </a:p>
        </p:txBody>
      </p:sp>
      <p:sp>
        <p:nvSpPr>
          <p:cNvPr id="22835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228355"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6E913F58-9AA4-D140-AA93-5150A12B5D75}" type="slidenum">
              <a:rPr lang="en-US" altLang="en-US" sz="1200">
                <a:solidFill>
                  <a:srgbClr val="FFFFFF"/>
                </a:solidFill>
                <a:latin typeface="Times" charset="0"/>
              </a:rPr>
              <a:pPr>
                <a:lnSpc>
                  <a:spcPct val="80000"/>
                </a:lnSpc>
                <a:spcBef>
                  <a:spcPct val="0"/>
                </a:spcBef>
                <a:buClrTx/>
                <a:buSzTx/>
                <a:buFontTx/>
                <a:buNone/>
              </a:pPr>
              <a:t>105</a:t>
            </a:fld>
            <a:endParaRPr lang="en-US" altLang="en-US" sz="1200">
              <a:solidFill>
                <a:srgbClr val="FFFFFF"/>
              </a:solidFill>
              <a:latin typeface="Times" charset="0"/>
            </a:endParaRPr>
          </a:p>
        </p:txBody>
      </p:sp>
      <p:sp>
        <p:nvSpPr>
          <p:cNvPr id="228356"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The objective in designing debt is to make the cash flows on debt match up as closely as possible with the cash flows that the firm makes on its assets.</a:t>
            </a:r>
          </a:p>
          <a:p>
            <a:pPr eaLnBrk="1" hangingPunct="1"/>
            <a:r>
              <a:rPr lang="en-US" altLang="en-US">
                <a:ea typeface="ＭＳ Ｐゴシック" charset="-128"/>
              </a:rPr>
              <a:t>By doing so, we reduce our risk of default, increase debt capacity and increase firm value.</a:t>
            </a:r>
          </a:p>
        </p:txBody>
      </p:sp>
    </p:spTree>
  </p:cSld>
  <p:clrMapOvr>
    <a:masterClrMapping/>
  </p:clrMapOvr>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Firm with mismatched debt</a:t>
            </a:r>
          </a:p>
        </p:txBody>
      </p:sp>
      <p:sp>
        <p:nvSpPr>
          <p:cNvPr id="23040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230403"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F5B4CF63-8882-F64C-AED9-0EC553ACA162}" type="slidenum">
              <a:rPr lang="en-US" altLang="en-US" sz="1200">
                <a:solidFill>
                  <a:srgbClr val="FFFFFF"/>
                </a:solidFill>
                <a:latin typeface="Times" charset="0"/>
              </a:rPr>
              <a:pPr>
                <a:lnSpc>
                  <a:spcPct val="80000"/>
                </a:lnSpc>
                <a:spcBef>
                  <a:spcPct val="0"/>
                </a:spcBef>
                <a:buClrTx/>
                <a:buSzTx/>
                <a:buFontTx/>
                <a:buNone/>
              </a:pPr>
              <a:t>106</a:t>
            </a:fld>
            <a:endParaRPr lang="en-US" altLang="en-US" sz="1200">
              <a:solidFill>
                <a:srgbClr val="FFFFFF"/>
              </a:solidFill>
              <a:latin typeface="Times" charset="0"/>
            </a:endParaRPr>
          </a:p>
        </p:txBody>
      </p:sp>
      <p:pic>
        <p:nvPicPr>
          <p:cNvPr id="230404" name="Picture 3"/>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t="-10422" b="-10422"/>
          <a:stretch>
            <a:fillRect/>
          </a:stretch>
        </p:blipFill>
        <p:spPr>
          <a:xfrm>
            <a:off x="612775" y="1600200"/>
            <a:ext cx="8153400" cy="4495800"/>
          </a:xfrm>
        </p:spPr>
      </p:pic>
    </p:spTree>
  </p:cSld>
  <p:clrMapOvr>
    <a:masterClrMapping/>
  </p:clrMapOvr>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4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Firm with matched Debt</a:t>
            </a:r>
          </a:p>
        </p:txBody>
      </p:sp>
      <p:sp>
        <p:nvSpPr>
          <p:cNvPr id="23245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232451"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93C594EC-1922-9B4E-87C2-8AEEB4C91892}" type="slidenum">
              <a:rPr lang="en-US" altLang="en-US" sz="1200">
                <a:solidFill>
                  <a:srgbClr val="FFFFFF"/>
                </a:solidFill>
                <a:latin typeface="Times" charset="0"/>
              </a:rPr>
              <a:pPr>
                <a:lnSpc>
                  <a:spcPct val="80000"/>
                </a:lnSpc>
                <a:spcBef>
                  <a:spcPct val="0"/>
                </a:spcBef>
                <a:buClrTx/>
                <a:buSzTx/>
                <a:buFontTx/>
                <a:buNone/>
              </a:pPr>
              <a:t>107</a:t>
            </a:fld>
            <a:endParaRPr lang="en-US" altLang="en-US" sz="1200">
              <a:solidFill>
                <a:srgbClr val="FFFFFF"/>
              </a:solidFill>
              <a:latin typeface="Times" charset="0"/>
            </a:endParaRPr>
          </a:p>
        </p:txBody>
      </p:sp>
      <p:pic>
        <p:nvPicPr>
          <p:cNvPr id="232452" name="Picture 3"/>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t="-6972" b="-6972"/>
          <a:stretch>
            <a:fillRect/>
          </a:stretch>
        </p:blipFill>
        <p:spPr>
          <a:xfrm>
            <a:off x="612775" y="1600200"/>
            <a:ext cx="8153400" cy="4495800"/>
          </a:xfrm>
        </p:spPr>
      </p:pic>
    </p:spTree>
  </p:cSld>
  <p:clrMapOvr>
    <a:masterClrMapping/>
  </p:clrMapOvr>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Design the perfect financing instrument</a:t>
            </a:r>
          </a:p>
        </p:txBody>
      </p:sp>
      <p:sp>
        <p:nvSpPr>
          <p:cNvPr id="23449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234499"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FF9F8278-9E7B-0544-8A8C-4A68610FB971}" type="slidenum">
              <a:rPr lang="en-US" altLang="en-US" sz="1200">
                <a:solidFill>
                  <a:srgbClr val="FFFFFF"/>
                </a:solidFill>
                <a:latin typeface="Times" charset="0"/>
              </a:rPr>
              <a:pPr>
                <a:lnSpc>
                  <a:spcPct val="80000"/>
                </a:lnSpc>
                <a:spcBef>
                  <a:spcPct val="0"/>
                </a:spcBef>
                <a:buClrTx/>
                <a:buSzTx/>
                <a:buFontTx/>
                <a:buNone/>
              </a:pPr>
              <a:t>108</a:t>
            </a:fld>
            <a:endParaRPr lang="en-US" altLang="en-US" sz="1200">
              <a:solidFill>
                <a:srgbClr val="FFFFFF"/>
              </a:solidFill>
              <a:latin typeface="Times" charset="0"/>
            </a:endParaRPr>
          </a:p>
        </p:txBody>
      </p:sp>
      <p:sp>
        <p:nvSpPr>
          <p:cNvPr id="234500"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The perfect financing instrument will</a:t>
            </a:r>
          </a:p>
          <a:p>
            <a:pPr lvl="1" eaLnBrk="1" hangingPunct="1"/>
            <a:r>
              <a:rPr lang="en-US" altLang="en-US">
                <a:ea typeface="ＭＳ Ｐゴシック" charset="-128"/>
              </a:rPr>
              <a:t>Have all of the tax advantages of debt</a:t>
            </a:r>
          </a:p>
          <a:p>
            <a:pPr lvl="1" eaLnBrk="1" hangingPunct="1"/>
            <a:r>
              <a:rPr lang="en-US" altLang="en-US">
                <a:ea typeface="ＭＳ Ｐゴシック" charset="-128"/>
              </a:rPr>
              <a:t>While preserving the flexibility offered by equity</a:t>
            </a:r>
          </a:p>
          <a:p>
            <a:pPr lvl="1" eaLnBrk="1" hangingPunct="1"/>
            <a:endParaRPr lang="en-US" altLang="en-US">
              <a:ea typeface="ＭＳ Ｐゴシック" charset="-128"/>
            </a:endParaRPr>
          </a:p>
        </p:txBody>
      </p:sp>
      <p:pic>
        <p:nvPicPr>
          <p:cNvPr id="234501"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038" y="3352800"/>
            <a:ext cx="8945562" cy="25146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5"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Ensuring that you have not crossed the line drawn by the tax code</a:t>
            </a:r>
            <a:endParaRPr lang="en-US">
              <a:ea typeface="+mj-ea"/>
              <a:cs typeface="+mj-cs"/>
            </a:endParaRPr>
          </a:p>
        </p:txBody>
      </p:sp>
      <p:sp>
        <p:nvSpPr>
          <p:cNvPr id="23654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236547"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3F27ECC3-3157-4F41-A4FD-1FF97200E028}" type="slidenum">
              <a:rPr lang="en-US" altLang="en-US" sz="1200">
                <a:solidFill>
                  <a:srgbClr val="FFFFFF"/>
                </a:solidFill>
                <a:latin typeface="Times" charset="0"/>
              </a:rPr>
              <a:pPr>
                <a:lnSpc>
                  <a:spcPct val="80000"/>
                </a:lnSpc>
                <a:spcBef>
                  <a:spcPct val="0"/>
                </a:spcBef>
                <a:buClrTx/>
                <a:buSzTx/>
                <a:buFontTx/>
                <a:buNone/>
              </a:pPr>
              <a:t>109</a:t>
            </a:fld>
            <a:endParaRPr lang="en-US" altLang="en-US" sz="1200">
              <a:solidFill>
                <a:srgbClr val="FFFFFF"/>
              </a:solidFill>
              <a:latin typeface="Times" charset="0"/>
            </a:endParaRPr>
          </a:p>
        </p:txBody>
      </p:sp>
      <p:sp>
        <p:nvSpPr>
          <p:cNvPr id="236548"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All of this design work is lost, however, if the security that you have designed does not deliver the tax benefits. </a:t>
            </a:r>
          </a:p>
          <a:p>
            <a:pPr eaLnBrk="1" hangingPunct="1"/>
            <a:r>
              <a:rPr lang="en-US" altLang="en-US">
                <a:ea typeface="ＭＳ Ｐゴシック" charset="-128"/>
              </a:rPr>
              <a:t>In addition, there may be a trade off between mismatching debt and getting greater tax benefits.</a:t>
            </a:r>
          </a:p>
          <a:p>
            <a:pPr eaLnBrk="1" hangingPunct="1"/>
            <a:endParaRPr lang="en-US" altLang="en-US">
              <a:ea typeface="ＭＳ Ｐゴシック" charset="-128"/>
            </a:endParaRPr>
          </a:p>
          <a:p>
            <a:pPr eaLnBrk="1" hangingPunct="1"/>
            <a:endParaRPr lang="en-US" altLang="en-US">
              <a:ea typeface="ＭＳ Ｐゴシック" charset="-128"/>
            </a:endParaRPr>
          </a:p>
        </p:txBody>
      </p:sp>
      <p:pic>
        <p:nvPicPr>
          <p:cNvPr id="236549"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4191000"/>
            <a:ext cx="8534400" cy="103663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3"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While keeping equity research analysts, ratings agencies and regulators applauding</a:t>
            </a:r>
            <a:endParaRPr lang="en-US">
              <a:ea typeface="+mj-ea"/>
              <a:cs typeface="+mj-cs"/>
            </a:endParaRPr>
          </a:p>
        </p:txBody>
      </p:sp>
      <p:sp>
        <p:nvSpPr>
          <p:cNvPr id="23859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238595"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1C363904-E883-B74A-9DE8-A68972B6F0EB}" type="slidenum">
              <a:rPr lang="en-US" altLang="en-US" sz="1200">
                <a:solidFill>
                  <a:srgbClr val="FFFFFF"/>
                </a:solidFill>
                <a:latin typeface="Times" charset="0"/>
              </a:rPr>
              <a:pPr>
                <a:lnSpc>
                  <a:spcPct val="80000"/>
                </a:lnSpc>
                <a:spcBef>
                  <a:spcPct val="0"/>
                </a:spcBef>
                <a:buClrTx/>
                <a:buSzTx/>
                <a:buFontTx/>
                <a:buNone/>
              </a:pPr>
              <a:t>110</a:t>
            </a:fld>
            <a:endParaRPr lang="en-US" altLang="en-US" sz="1200">
              <a:solidFill>
                <a:srgbClr val="FFFFFF"/>
              </a:solidFill>
              <a:latin typeface="Times" charset="0"/>
            </a:endParaRPr>
          </a:p>
        </p:txBody>
      </p:sp>
      <p:sp>
        <p:nvSpPr>
          <p:cNvPr id="238596" name="Rectangle 3"/>
          <p:cNvSpPr>
            <a:spLocks noGrp="1" noChangeArrowheads="1"/>
          </p:cNvSpPr>
          <p:nvPr>
            <p:ph sz="quarter" idx="1"/>
          </p:nvPr>
        </p:nvSpPr>
        <p:spPr>
          <a:xfrm>
            <a:off x="612775" y="1600200"/>
            <a:ext cx="8153400" cy="4495800"/>
          </a:xfrm>
        </p:spPr>
        <p:txBody>
          <a:bodyPr/>
          <a:lstStyle/>
          <a:p>
            <a:pPr eaLnBrk="1" hangingPunct="1"/>
            <a:r>
              <a:rPr lang="en-US" altLang="en-US" sz="2400">
                <a:ea typeface="ＭＳ Ｐゴシック" charset="-128"/>
              </a:rPr>
              <a:t>Ratings agencies want companies to issue equity, since it makes them safer. </a:t>
            </a:r>
          </a:p>
          <a:p>
            <a:pPr eaLnBrk="1" hangingPunct="1"/>
            <a:r>
              <a:rPr lang="en-US" altLang="en-US" sz="2400">
                <a:ea typeface="ＭＳ Ｐゴシック" charset="-128"/>
              </a:rPr>
              <a:t>Equity research analysts want them not to issue equity because it dilutes earnings per share. </a:t>
            </a:r>
          </a:p>
          <a:p>
            <a:pPr eaLnBrk="1" hangingPunct="1"/>
            <a:r>
              <a:rPr lang="en-US" altLang="en-US" sz="2400">
                <a:ea typeface="ＭＳ Ｐゴシック" charset="-128"/>
              </a:rPr>
              <a:t>Regulatory authorities want to ensure that you meet their requirements in terms of capital ratios (usually book value). </a:t>
            </a:r>
          </a:p>
          <a:p>
            <a:pPr eaLnBrk="1" hangingPunct="1"/>
            <a:r>
              <a:rPr lang="en-US" altLang="en-US" sz="2400">
                <a:ea typeface="ＭＳ Ｐゴシック" charset="-128"/>
              </a:rPr>
              <a:t>Financing that leaves all three groups happy is nirvana.</a:t>
            </a:r>
          </a:p>
        </p:txBody>
      </p:sp>
      <p:pic>
        <p:nvPicPr>
          <p:cNvPr id="238597"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800" y="4724400"/>
            <a:ext cx="7753350" cy="96202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1"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Debt or Equity: The Strange Case of Trust Preferred</a:t>
            </a:r>
            <a:endParaRPr lang="en-US">
              <a:ea typeface="+mj-ea"/>
              <a:cs typeface="+mj-cs"/>
            </a:endParaRPr>
          </a:p>
        </p:txBody>
      </p:sp>
      <p:sp>
        <p:nvSpPr>
          <p:cNvPr id="24064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240643"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838F662D-4FEE-3140-AB50-597BC6BA62C3}" type="slidenum">
              <a:rPr lang="en-US" altLang="en-US" sz="1200">
                <a:solidFill>
                  <a:srgbClr val="FFFFFF"/>
                </a:solidFill>
                <a:latin typeface="Times" charset="0"/>
              </a:rPr>
              <a:pPr>
                <a:lnSpc>
                  <a:spcPct val="80000"/>
                </a:lnSpc>
                <a:spcBef>
                  <a:spcPct val="0"/>
                </a:spcBef>
                <a:buClrTx/>
                <a:buSzTx/>
                <a:buFontTx/>
                <a:buNone/>
              </a:pPr>
              <a:t>111</a:t>
            </a:fld>
            <a:endParaRPr lang="en-US" altLang="en-US" sz="1200">
              <a:solidFill>
                <a:srgbClr val="FFFFFF"/>
              </a:solidFill>
              <a:latin typeface="Times" charset="0"/>
            </a:endParaRPr>
          </a:p>
        </p:txBody>
      </p:sp>
      <p:sp>
        <p:nvSpPr>
          <p:cNvPr id="240644"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Trust preferred stock has</a:t>
            </a:r>
          </a:p>
          <a:p>
            <a:pPr lvl="1" eaLnBrk="1" hangingPunct="1"/>
            <a:r>
              <a:rPr lang="en-US" altLang="en-US">
                <a:ea typeface="ＭＳ Ｐゴシック" charset="-128"/>
              </a:rPr>
              <a:t>A fixed dividend payment, specified at the time of the issue</a:t>
            </a:r>
          </a:p>
          <a:p>
            <a:pPr lvl="1" eaLnBrk="1" hangingPunct="1"/>
            <a:r>
              <a:rPr lang="en-US" altLang="en-US">
                <a:ea typeface="ＭＳ Ｐゴシック" charset="-128"/>
              </a:rPr>
              <a:t>That is tax deductible</a:t>
            </a:r>
          </a:p>
          <a:p>
            <a:pPr lvl="1" eaLnBrk="1" hangingPunct="1"/>
            <a:r>
              <a:rPr lang="en-US" altLang="en-US">
                <a:ea typeface="ＭＳ Ｐゴシック" charset="-128"/>
              </a:rPr>
              <a:t>And failing to make the payment can give these shareholders voting rights </a:t>
            </a:r>
          </a:p>
          <a:p>
            <a:pPr eaLnBrk="1" hangingPunct="1"/>
            <a:r>
              <a:rPr lang="en-US" altLang="en-US">
                <a:ea typeface="ＭＳ Ｐゴシック" charset="-128"/>
              </a:rPr>
              <a:t>When trust preferred was first created, ratings agencies treated it as equity. As they have become more savvy, ratings agencies have started giving firms only partial equity credit for trust preferred.</a:t>
            </a:r>
          </a:p>
          <a:p>
            <a:pPr lvl="1" eaLnBrk="1" hangingPunct="1"/>
            <a:endParaRPr lang="en-US" altLang="en-US">
              <a:ea typeface="ＭＳ Ｐゴシック" charset="-128"/>
            </a:endParaRPr>
          </a:p>
        </p:txBody>
      </p:sp>
    </p:spTree>
  </p:cSld>
  <p:clrMapOvr>
    <a:masterClrMapping/>
  </p:clrMapOvr>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8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Debt, Equity and Quasi Equity</a:t>
            </a:r>
          </a:p>
        </p:txBody>
      </p:sp>
      <p:sp>
        <p:nvSpPr>
          <p:cNvPr id="24269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242691"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01A5AC92-B574-C145-8A6B-15933DC9633B}" type="slidenum">
              <a:rPr lang="en-US" altLang="en-US" sz="1200">
                <a:solidFill>
                  <a:srgbClr val="FFFFFF"/>
                </a:solidFill>
                <a:latin typeface="Times" charset="0"/>
              </a:rPr>
              <a:pPr>
                <a:lnSpc>
                  <a:spcPct val="80000"/>
                </a:lnSpc>
                <a:spcBef>
                  <a:spcPct val="0"/>
                </a:spcBef>
                <a:buClrTx/>
                <a:buSzTx/>
                <a:buFontTx/>
                <a:buNone/>
              </a:pPr>
              <a:t>112</a:t>
            </a:fld>
            <a:endParaRPr lang="en-US" altLang="en-US" sz="1200">
              <a:solidFill>
                <a:srgbClr val="FFFFFF"/>
              </a:solidFill>
              <a:latin typeface="Times" charset="0"/>
            </a:endParaRPr>
          </a:p>
        </p:txBody>
      </p:sp>
      <p:sp>
        <p:nvSpPr>
          <p:cNvPr id="242692"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Assuming that trust preferred stock gets treated as equity by ratings agencies, which of the following firms is the most appropriate firm to be issuing it?</a:t>
            </a:r>
          </a:p>
          <a:p>
            <a:pPr marL="833438" lvl="1" indent="-514350" eaLnBrk="1" hangingPunct="1">
              <a:buFont typeface="Calibri" charset="0"/>
              <a:buAutoNum type="alphaLcPeriod"/>
            </a:pPr>
            <a:r>
              <a:rPr lang="en-US" altLang="en-US">
                <a:ea typeface="ＭＳ Ｐゴシック" charset="-128"/>
              </a:rPr>
              <a:t>A firm that is under levered, but has a rating constraint that would be violated if it moved to its optimal</a:t>
            </a:r>
          </a:p>
          <a:p>
            <a:pPr marL="833438" lvl="1" indent="-514350" eaLnBrk="1" hangingPunct="1">
              <a:buFont typeface="Calibri" charset="0"/>
              <a:buAutoNum type="alphaLcPeriod"/>
            </a:pPr>
            <a:r>
              <a:rPr lang="en-US" altLang="en-US">
                <a:ea typeface="ＭＳ Ｐゴシック" charset="-128"/>
              </a:rPr>
              <a:t>A firm that is over levered that is unable to issue debt because of the rating agency concerns.</a:t>
            </a:r>
          </a:p>
        </p:txBody>
      </p:sp>
    </p:spTree>
  </p:cSld>
  <p:clrMapOvr>
    <a:masterClrMapping/>
  </p:clrMapOvr>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Soothe bondholder fears</a:t>
            </a:r>
          </a:p>
        </p:txBody>
      </p:sp>
      <p:sp>
        <p:nvSpPr>
          <p:cNvPr id="24473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244739"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99E955DB-5D2B-4846-9532-603A8487D07A}" type="slidenum">
              <a:rPr lang="en-US" altLang="en-US" sz="1200">
                <a:solidFill>
                  <a:srgbClr val="FFFFFF"/>
                </a:solidFill>
                <a:latin typeface="Times" charset="0"/>
              </a:rPr>
              <a:pPr>
                <a:lnSpc>
                  <a:spcPct val="80000"/>
                </a:lnSpc>
                <a:spcBef>
                  <a:spcPct val="0"/>
                </a:spcBef>
                <a:buClrTx/>
                <a:buSzTx/>
                <a:buFontTx/>
                <a:buNone/>
              </a:pPr>
              <a:t>113</a:t>
            </a:fld>
            <a:endParaRPr lang="en-US" altLang="en-US" sz="1200">
              <a:solidFill>
                <a:srgbClr val="FFFFFF"/>
              </a:solidFill>
              <a:latin typeface="Times" charset="0"/>
            </a:endParaRPr>
          </a:p>
        </p:txBody>
      </p:sp>
      <p:sp>
        <p:nvSpPr>
          <p:cNvPr id="244740"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There are some firms that face skepticism from bondholders when they go out to raise debt, because</a:t>
            </a:r>
          </a:p>
          <a:p>
            <a:pPr lvl="1" eaLnBrk="1" hangingPunct="1"/>
            <a:r>
              <a:rPr lang="en-US" altLang="en-US">
                <a:ea typeface="ＭＳ Ｐゴシック" charset="-128"/>
              </a:rPr>
              <a:t>Of their past history of defaults or other actions</a:t>
            </a:r>
          </a:p>
          <a:p>
            <a:pPr lvl="1" eaLnBrk="1" hangingPunct="1"/>
            <a:r>
              <a:rPr lang="en-US" altLang="en-US">
                <a:ea typeface="ＭＳ Ｐゴシック" charset="-128"/>
              </a:rPr>
              <a:t>They are small firms without any borrowing history</a:t>
            </a:r>
          </a:p>
          <a:p>
            <a:pPr eaLnBrk="1" hangingPunct="1"/>
            <a:r>
              <a:rPr lang="en-US" altLang="en-US">
                <a:ea typeface="ＭＳ Ｐゴシック" charset="-128"/>
              </a:rPr>
              <a:t>Bondholders tend to demand much higher interest rates from these firms to reflect these concerns.</a:t>
            </a:r>
          </a:p>
          <a:p>
            <a:pPr eaLnBrk="1" hangingPunct="1"/>
            <a:endParaRPr lang="en-US" altLang="en-US">
              <a:ea typeface="ＭＳ Ｐゴシック" charset="-128"/>
            </a:endParaRPr>
          </a:p>
        </p:txBody>
      </p:sp>
      <p:pic>
        <p:nvPicPr>
          <p:cNvPr id="244741"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800" y="4800600"/>
            <a:ext cx="7753350" cy="950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5"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And do not lock in market mistakes that work against you</a:t>
            </a:r>
            <a:endParaRPr lang="en-US">
              <a:ea typeface="+mj-ea"/>
              <a:cs typeface="+mj-cs"/>
            </a:endParaRPr>
          </a:p>
        </p:txBody>
      </p:sp>
      <p:sp>
        <p:nvSpPr>
          <p:cNvPr id="24678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246787"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D84C9C95-1EA3-004D-897D-677D3988C353}" type="slidenum">
              <a:rPr lang="en-US" altLang="en-US" sz="1200">
                <a:solidFill>
                  <a:srgbClr val="FFFFFF"/>
                </a:solidFill>
                <a:latin typeface="Times" charset="0"/>
              </a:rPr>
              <a:pPr>
                <a:lnSpc>
                  <a:spcPct val="80000"/>
                </a:lnSpc>
                <a:spcBef>
                  <a:spcPct val="0"/>
                </a:spcBef>
                <a:buClrTx/>
                <a:buSzTx/>
                <a:buFontTx/>
                <a:buNone/>
              </a:pPr>
              <a:t>114</a:t>
            </a:fld>
            <a:endParaRPr lang="en-US" altLang="en-US" sz="1200">
              <a:solidFill>
                <a:srgbClr val="FFFFFF"/>
              </a:solidFill>
              <a:latin typeface="Times" charset="0"/>
            </a:endParaRPr>
          </a:p>
        </p:txBody>
      </p:sp>
      <p:sp>
        <p:nvSpPr>
          <p:cNvPr id="246788" name="Rectangle 3"/>
          <p:cNvSpPr>
            <a:spLocks noGrp="1" noChangeArrowheads="1"/>
          </p:cNvSpPr>
          <p:nvPr>
            <p:ph sz="quarter" idx="1"/>
          </p:nvPr>
        </p:nvSpPr>
        <p:spPr>
          <a:xfrm>
            <a:off x="612775" y="1600200"/>
            <a:ext cx="8153400" cy="4495800"/>
          </a:xfrm>
        </p:spPr>
        <p:txBody>
          <a:bodyPr/>
          <a:lstStyle/>
          <a:p>
            <a:pPr eaLnBrk="1" hangingPunct="1">
              <a:lnSpc>
                <a:spcPct val="90000"/>
              </a:lnSpc>
            </a:pPr>
            <a:r>
              <a:rPr lang="en-US" altLang="en-US" sz="2600">
                <a:ea typeface="ＭＳ Ｐゴシック" charset="-128"/>
              </a:rPr>
              <a:t>Ratings agencies can sometimes under rate a firm, and markets can under price a firm</a:t>
            </a:r>
            <a:r>
              <a:rPr lang="ja-JP" altLang="en-US" sz="2600">
                <a:ea typeface="ＭＳ Ｐゴシック" charset="-128"/>
              </a:rPr>
              <a:t>’</a:t>
            </a:r>
            <a:r>
              <a:rPr lang="en-US" altLang="ja-JP" sz="2600">
                <a:ea typeface="ＭＳ Ｐゴシック" charset="-128"/>
              </a:rPr>
              <a:t>s stock or bonds. If this occurs, firms should not lock in these mistakes by issuing securities for the long term. In particular, </a:t>
            </a:r>
          </a:p>
          <a:p>
            <a:pPr lvl="1" eaLnBrk="1" hangingPunct="1">
              <a:lnSpc>
                <a:spcPct val="90000"/>
              </a:lnSpc>
            </a:pPr>
            <a:r>
              <a:rPr lang="en-US" altLang="en-US" sz="2200">
                <a:ea typeface="ＭＳ Ｐゴシック" charset="-128"/>
              </a:rPr>
              <a:t>Issuing equity or equity based products (including convertibles), when equity is under priced transfers wealth from existing stockholders to the new stockholders</a:t>
            </a:r>
          </a:p>
          <a:p>
            <a:pPr lvl="1" eaLnBrk="1" hangingPunct="1">
              <a:lnSpc>
                <a:spcPct val="90000"/>
              </a:lnSpc>
            </a:pPr>
            <a:r>
              <a:rPr lang="en-US" altLang="en-US" sz="2200">
                <a:ea typeface="ＭＳ Ｐゴシック" charset="-128"/>
              </a:rPr>
              <a:t>Issuing long term debt when a firm is under rated locks in rates at levels that are far too high, given the firm</a:t>
            </a:r>
            <a:r>
              <a:rPr lang="ja-JP" altLang="en-US" sz="2200">
                <a:ea typeface="ＭＳ Ｐゴシック" charset="-128"/>
              </a:rPr>
              <a:t>’</a:t>
            </a:r>
            <a:r>
              <a:rPr lang="en-US" altLang="ja-JP" sz="2200">
                <a:ea typeface="ＭＳ Ｐゴシック" charset="-128"/>
              </a:rPr>
              <a:t>s default risk.</a:t>
            </a:r>
          </a:p>
          <a:p>
            <a:pPr eaLnBrk="1" hangingPunct="1">
              <a:lnSpc>
                <a:spcPct val="90000"/>
              </a:lnSpc>
            </a:pPr>
            <a:r>
              <a:rPr lang="en-US" altLang="en-US" sz="2600">
                <a:ea typeface="ＭＳ Ｐゴシック" charset="-128"/>
              </a:rPr>
              <a:t>What is the solution</a:t>
            </a:r>
          </a:p>
          <a:p>
            <a:pPr lvl="1" eaLnBrk="1" hangingPunct="1">
              <a:lnSpc>
                <a:spcPct val="90000"/>
              </a:lnSpc>
            </a:pPr>
            <a:r>
              <a:rPr lang="en-US" altLang="en-US" sz="2200">
                <a:ea typeface="ＭＳ Ｐゴシック" charset="-128"/>
              </a:rPr>
              <a:t>If you need to use equity?</a:t>
            </a:r>
          </a:p>
          <a:p>
            <a:pPr lvl="1" eaLnBrk="1" hangingPunct="1">
              <a:lnSpc>
                <a:spcPct val="90000"/>
              </a:lnSpc>
            </a:pPr>
            <a:r>
              <a:rPr lang="en-US" altLang="en-US" sz="2200">
                <a:ea typeface="ＭＳ Ｐゴシック" charset="-128"/>
              </a:rPr>
              <a:t>If you need to use debt?</a:t>
            </a:r>
          </a:p>
        </p:txBody>
      </p:sp>
    </p:spTree>
  </p:cSld>
  <p:clrMapOvr>
    <a:masterClrMapping/>
  </p:clrMapOvr>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3" name="Rectangle 2"/>
          <p:cNvSpPr>
            <a:spLocks noChangeArrowheads="1"/>
          </p:cNvSpPr>
          <p:nvPr/>
        </p:nvSpPr>
        <p:spPr bwMode="auto">
          <a:xfrm>
            <a:off x="7473950" y="5416550"/>
            <a:ext cx="977900" cy="596900"/>
          </a:xfrm>
          <a:prstGeom prst="rect">
            <a:avLst/>
          </a:prstGeom>
          <a:solidFill>
            <a:schemeClr val="accent1"/>
          </a:solidFill>
          <a:ln w="12700">
            <a:solidFill>
              <a:schemeClr val="tx1"/>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48834" name="Rectangle 3"/>
          <p:cNvSpPr>
            <a:spLocks noChangeArrowheads="1"/>
          </p:cNvSpPr>
          <p:nvPr/>
        </p:nvSpPr>
        <p:spPr bwMode="auto">
          <a:xfrm>
            <a:off x="7321550" y="4425950"/>
            <a:ext cx="1054100" cy="444500"/>
          </a:xfrm>
          <a:prstGeom prst="rect">
            <a:avLst/>
          </a:prstGeom>
          <a:solidFill>
            <a:schemeClr val="accent1"/>
          </a:solidFill>
          <a:ln w="12700">
            <a:solidFill>
              <a:schemeClr val="tx1"/>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48835" name="Rectangle 4"/>
          <p:cNvSpPr>
            <a:spLocks noChangeArrowheads="1"/>
          </p:cNvSpPr>
          <p:nvPr/>
        </p:nvSpPr>
        <p:spPr bwMode="auto">
          <a:xfrm>
            <a:off x="7397750" y="3816350"/>
            <a:ext cx="825500" cy="215900"/>
          </a:xfrm>
          <a:prstGeom prst="rect">
            <a:avLst/>
          </a:prstGeom>
          <a:solidFill>
            <a:schemeClr val="accent1"/>
          </a:solidFill>
          <a:ln w="12700">
            <a:solidFill>
              <a:schemeClr val="tx1"/>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48836" name="Rectangle 5"/>
          <p:cNvSpPr>
            <a:spLocks noChangeArrowheads="1"/>
          </p:cNvSpPr>
          <p:nvPr/>
        </p:nvSpPr>
        <p:spPr bwMode="auto">
          <a:xfrm>
            <a:off x="7397750" y="2444750"/>
            <a:ext cx="1054100" cy="292100"/>
          </a:xfrm>
          <a:prstGeom prst="rect">
            <a:avLst/>
          </a:prstGeom>
          <a:solidFill>
            <a:schemeClr val="accent1"/>
          </a:solidFill>
          <a:ln w="12700">
            <a:solidFill>
              <a:schemeClr val="tx1"/>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48837" name="Rectangle 6"/>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Designing Debt: Bringing it all together</a:t>
            </a:r>
          </a:p>
        </p:txBody>
      </p:sp>
      <p:sp>
        <p:nvSpPr>
          <p:cNvPr id="24883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248839"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BE8547B8-9A97-1842-A0F4-62E02FB764DC}" type="slidenum">
              <a:rPr lang="en-US" altLang="en-US" sz="1200">
                <a:solidFill>
                  <a:srgbClr val="FFFFFF"/>
                </a:solidFill>
                <a:latin typeface="Times" charset="0"/>
              </a:rPr>
              <a:pPr>
                <a:lnSpc>
                  <a:spcPct val="80000"/>
                </a:lnSpc>
                <a:spcBef>
                  <a:spcPct val="0"/>
                </a:spcBef>
                <a:buClrTx/>
                <a:buSzTx/>
                <a:buFontTx/>
                <a:buNone/>
              </a:pPr>
              <a:t>115</a:t>
            </a:fld>
            <a:endParaRPr lang="en-US" altLang="en-US" sz="1200">
              <a:solidFill>
                <a:srgbClr val="FFFFFF"/>
              </a:solidFill>
              <a:latin typeface="Times" charset="0"/>
            </a:endParaRPr>
          </a:p>
        </p:txBody>
      </p:sp>
      <p:sp>
        <p:nvSpPr>
          <p:cNvPr id="248840" name="Content Placeholder 6"/>
          <p:cNvSpPr>
            <a:spLocks noGrp="1"/>
          </p:cNvSpPr>
          <p:nvPr>
            <p:ph sz="quarter" idx="1"/>
          </p:nvPr>
        </p:nvSpPr>
        <p:spPr>
          <a:xfrm>
            <a:off x="612775" y="1600200"/>
            <a:ext cx="8153400" cy="4495800"/>
          </a:xfrm>
        </p:spPr>
        <p:txBody>
          <a:bodyPr/>
          <a:lstStyle/>
          <a:p>
            <a:pPr eaLnBrk="1" hangingPunct="1"/>
            <a:endParaRPr lang="en-US" altLang="en-US">
              <a:ea typeface="ＭＳ Ｐゴシック" charset="-128"/>
            </a:endParaRPr>
          </a:p>
        </p:txBody>
      </p:sp>
      <p:sp>
        <p:nvSpPr>
          <p:cNvPr id="248841" name="Rectangle 7"/>
          <p:cNvSpPr>
            <a:spLocks noChangeArrowheads="1"/>
          </p:cNvSpPr>
          <p:nvPr/>
        </p:nvSpPr>
        <p:spPr bwMode="auto">
          <a:xfrm>
            <a:off x="2994025" y="5910263"/>
            <a:ext cx="3602038" cy="147637"/>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48842" name="Rectangle 8"/>
          <p:cNvSpPr>
            <a:spLocks noChangeArrowheads="1"/>
          </p:cNvSpPr>
          <p:nvPr/>
        </p:nvSpPr>
        <p:spPr bwMode="auto">
          <a:xfrm>
            <a:off x="2095500" y="6245225"/>
            <a:ext cx="3927475" cy="555625"/>
          </a:xfrm>
          <a:prstGeom prst="rect">
            <a:avLst/>
          </a:prstGeom>
          <a:solidFill>
            <a:srgbClr val="FFFFFF"/>
          </a:solidFill>
          <a:ln w="254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48843" name="Rectangle 9"/>
          <p:cNvSpPr>
            <a:spLocks noChangeArrowheads="1"/>
          </p:cNvSpPr>
          <p:nvPr/>
        </p:nvSpPr>
        <p:spPr bwMode="auto">
          <a:xfrm>
            <a:off x="4227513" y="6238875"/>
            <a:ext cx="1709737" cy="477838"/>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48844" name="Rectangle 10"/>
          <p:cNvSpPr>
            <a:spLocks noChangeArrowheads="1"/>
          </p:cNvSpPr>
          <p:nvPr/>
        </p:nvSpPr>
        <p:spPr bwMode="auto">
          <a:xfrm>
            <a:off x="2247900" y="6321425"/>
            <a:ext cx="1874838" cy="395288"/>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48845" name="Rectangle 11"/>
          <p:cNvSpPr>
            <a:spLocks noChangeArrowheads="1"/>
          </p:cNvSpPr>
          <p:nvPr/>
        </p:nvSpPr>
        <p:spPr bwMode="auto">
          <a:xfrm>
            <a:off x="2178050" y="5259388"/>
            <a:ext cx="5160963" cy="801687"/>
          </a:xfrm>
          <a:prstGeom prst="rect">
            <a:avLst/>
          </a:prstGeom>
          <a:solidFill>
            <a:srgbClr val="FFFFFF"/>
          </a:solidFill>
          <a:ln w="254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48846" name="Rectangle 12"/>
          <p:cNvSpPr>
            <a:spLocks noChangeArrowheads="1"/>
          </p:cNvSpPr>
          <p:nvPr/>
        </p:nvSpPr>
        <p:spPr bwMode="auto">
          <a:xfrm>
            <a:off x="5872163" y="5334000"/>
            <a:ext cx="1381125" cy="395288"/>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48847" name="Rectangle 13"/>
          <p:cNvSpPr>
            <a:spLocks noChangeArrowheads="1"/>
          </p:cNvSpPr>
          <p:nvPr/>
        </p:nvSpPr>
        <p:spPr bwMode="auto">
          <a:xfrm>
            <a:off x="4062413" y="5334000"/>
            <a:ext cx="1628775" cy="477838"/>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48848" name="Rectangle 14"/>
          <p:cNvSpPr>
            <a:spLocks noChangeArrowheads="1"/>
          </p:cNvSpPr>
          <p:nvPr/>
        </p:nvSpPr>
        <p:spPr bwMode="auto">
          <a:xfrm>
            <a:off x="2254250" y="5334000"/>
            <a:ext cx="1463675" cy="477838"/>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48849" name="Rectangle 15"/>
          <p:cNvSpPr>
            <a:spLocks noChangeArrowheads="1"/>
          </p:cNvSpPr>
          <p:nvPr/>
        </p:nvSpPr>
        <p:spPr bwMode="auto">
          <a:xfrm>
            <a:off x="1849438" y="4354513"/>
            <a:ext cx="5324475" cy="801687"/>
          </a:xfrm>
          <a:prstGeom prst="rect">
            <a:avLst/>
          </a:prstGeom>
          <a:solidFill>
            <a:srgbClr val="FFFFFF"/>
          </a:solidFill>
          <a:ln w="254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48850" name="Rectangle 16"/>
          <p:cNvSpPr>
            <a:spLocks noChangeArrowheads="1"/>
          </p:cNvSpPr>
          <p:nvPr/>
        </p:nvSpPr>
        <p:spPr bwMode="auto">
          <a:xfrm>
            <a:off x="5872163" y="4430713"/>
            <a:ext cx="1135062" cy="312737"/>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48851" name="Rectangle 17"/>
          <p:cNvSpPr>
            <a:spLocks noChangeArrowheads="1"/>
          </p:cNvSpPr>
          <p:nvPr/>
        </p:nvSpPr>
        <p:spPr bwMode="auto">
          <a:xfrm>
            <a:off x="3981450" y="4430713"/>
            <a:ext cx="1627188" cy="393700"/>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48852" name="Rectangle 18"/>
          <p:cNvSpPr>
            <a:spLocks noChangeArrowheads="1"/>
          </p:cNvSpPr>
          <p:nvPr/>
        </p:nvSpPr>
        <p:spPr bwMode="auto">
          <a:xfrm>
            <a:off x="2089150" y="4430713"/>
            <a:ext cx="1628775" cy="393700"/>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48853" name="Rectangle 19"/>
          <p:cNvSpPr>
            <a:spLocks noChangeArrowheads="1"/>
          </p:cNvSpPr>
          <p:nvPr/>
        </p:nvSpPr>
        <p:spPr bwMode="auto">
          <a:xfrm>
            <a:off x="1849438" y="3695700"/>
            <a:ext cx="5324475" cy="555625"/>
          </a:xfrm>
          <a:prstGeom prst="rect">
            <a:avLst/>
          </a:prstGeom>
          <a:solidFill>
            <a:srgbClr val="FFFFFF"/>
          </a:solidFill>
          <a:ln w="254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48854" name="Rectangle 20"/>
          <p:cNvSpPr>
            <a:spLocks noChangeArrowheads="1"/>
          </p:cNvSpPr>
          <p:nvPr/>
        </p:nvSpPr>
        <p:spPr bwMode="auto">
          <a:xfrm>
            <a:off x="4227513" y="3771900"/>
            <a:ext cx="1300162" cy="230188"/>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48855" name="Rectangle 21"/>
          <p:cNvSpPr>
            <a:spLocks noChangeArrowheads="1"/>
          </p:cNvSpPr>
          <p:nvPr/>
        </p:nvSpPr>
        <p:spPr bwMode="auto">
          <a:xfrm>
            <a:off x="2089150" y="3771900"/>
            <a:ext cx="1382713" cy="230188"/>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48856" name="Rectangle 22"/>
          <p:cNvSpPr>
            <a:spLocks noChangeArrowheads="1"/>
          </p:cNvSpPr>
          <p:nvPr/>
        </p:nvSpPr>
        <p:spPr bwMode="auto">
          <a:xfrm>
            <a:off x="1597025" y="2379663"/>
            <a:ext cx="5653088" cy="1131887"/>
          </a:xfrm>
          <a:prstGeom prst="rect">
            <a:avLst/>
          </a:prstGeom>
          <a:solidFill>
            <a:srgbClr val="FFFFFF"/>
          </a:solidFill>
          <a:ln w="254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48857" name="Rectangle 23"/>
          <p:cNvSpPr>
            <a:spLocks noChangeArrowheads="1"/>
          </p:cNvSpPr>
          <p:nvPr/>
        </p:nvSpPr>
        <p:spPr bwMode="auto">
          <a:xfrm>
            <a:off x="1438275" y="1393825"/>
            <a:ext cx="5572125" cy="720725"/>
          </a:xfrm>
          <a:prstGeom prst="rect">
            <a:avLst/>
          </a:prstGeom>
          <a:solidFill>
            <a:srgbClr val="FFFFFF"/>
          </a:solidFill>
          <a:ln w="254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48858" name="Rectangle 24"/>
          <p:cNvSpPr>
            <a:spLocks noChangeArrowheads="1"/>
          </p:cNvSpPr>
          <p:nvPr/>
        </p:nvSpPr>
        <p:spPr bwMode="auto">
          <a:xfrm>
            <a:off x="6194425" y="2455863"/>
            <a:ext cx="971550" cy="806450"/>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48859" name="Rectangle 25"/>
          <p:cNvSpPr>
            <a:spLocks noChangeArrowheads="1"/>
          </p:cNvSpPr>
          <p:nvPr/>
        </p:nvSpPr>
        <p:spPr bwMode="auto">
          <a:xfrm>
            <a:off x="5035550" y="2455863"/>
            <a:ext cx="896938" cy="738187"/>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48860" name="Rectangle 26"/>
          <p:cNvSpPr>
            <a:spLocks noChangeArrowheads="1"/>
          </p:cNvSpPr>
          <p:nvPr/>
        </p:nvSpPr>
        <p:spPr bwMode="auto">
          <a:xfrm>
            <a:off x="3570288" y="2455863"/>
            <a:ext cx="1376362" cy="738187"/>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48861" name="Rectangle 27"/>
          <p:cNvSpPr>
            <a:spLocks noChangeArrowheads="1"/>
          </p:cNvSpPr>
          <p:nvPr/>
        </p:nvSpPr>
        <p:spPr bwMode="auto">
          <a:xfrm>
            <a:off x="2582863" y="2538413"/>
            <a:ext cx="560387" cy="312737"/>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48862" name="Rectangle 28"/>
          <p:cNvSpPr>
            <a:spLocks noChangeArrowheads="1"/>
          </p:cNvSpPr>
          <p:nvPr/>
        </p:nvSpPr>
        <p:spPr bwMode="auto">
          <a:xfrm>
            <a:off x="1679575" y="2538413"/>
            <a:ext cx="558800" cy="312737"/>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48863" name="Rectangle 29"/>
          <p:cNvSpPr>
            <a:spLocks noChangeArrowheads="1"/>
          </p:cNvSpPr>
          <p:nvPr/>
        </p:nvSpPr>
        <p:spPr bwMode="auto">
          <a:xfrm>
            <a:off x="6118225" y="1550988"/>
            <a:ext cx="806450" cy="312737"/>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48864" name="Rectangle 30"/>
          <p:cNvSpPr>
            <a:spLocks noChangeArrowheads="1"/>
          </p:cNvSpPr>
          <p:nvPr/>
        </p:nvSpPr>
        <p:spPr bwMode="auto">
          <a:xfrm>
            <a:off x="5049838" y="1550988"/>
            <a:ext cx="887412" cy="271462"/>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48865" name="Rectangle 31"/>
          <p:cNvSpPr>
            <a:spLocks noChangeArrowheads="1"/>
          </p:cNvSpPr>
          <p:nvPr/>
        </p:nvSpPr>
        <p:spPr bwMode="auto">
          <a:xfrm>
            <a:off x="3587750" y="1550988"/>
            <a:ext cx="1357313" cy="423862"/>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48866" name="Rectangle 32"/>
          <p:cNvSpPr>
            <a:spLocks noChangeArrowheads="1"/>
          </p:cNvSpPr>
          <p:nvPr/>
        </p:nvSpPr>
        <p:spPr bwMode="auto">
          <a:xfrm>
            <a:off x="2582863" y="1550988"/>
            <a:ext cx="560387" cy="477837"/>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48867" name="Rectangle 33"/>
          <p:cNvSpPr>
            <a:spLocks noChangeArrowheads="1"/>
          </p:cNvSpPr>
          <p:nvPr/>
        </p:nvSpPr>
        <p:spPr bwMode="auto">
          <a:xfrm>
            <a:off x="1679575" y="1550988"/>
            <a:ext cx="558800" cy="477837"/>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48868" name="Rectangle 34"/>
          <p:cNvSpPr>
            <a:spLocks noChangeArrowheads="1"/>
          </p:cNvSpPr>
          <p:nvPr/>
        </p:nvSpPr>
        <p:spPr bwMode="auto">
          <a:xfrm>
            <a:off x="1676400" y="1646238"/>
            <a:ext cx="63182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Duration</a:t>
            </a:r>
          </a:p>
        </p:txBody>
      </p:sp>
      <p:sp>
        <p:nvSpPr>
          <p:cNvPr id="248869" name="Rectangle 35"/>
          <p:cNvSpPr>
            <a:spLocks noChangeArrowheads="1"/>
          </p:cNvSpPr>
          <p:nvPr/>
        </p:nvSpPr>
        <p:spPr bwMode="auto">
          <a:xfrm>
            <a:off x="2581275" y="1646238"/>
            <a:ext cx="6540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Currency</a:t>
            </a:r>
          </a:p>
        </p:txBody>
      </p:sp>
      <p:sp>
        <p:nvSpPr>
          <p:cNvPr id="248870" name="Rectangle 36"/>
          <p:cNvSpPr>
            <a:spLocks noChangeArrowheads="1"/>
          </p:cNvSpPr>
          <p:nvPr/>
        </p:nvSpPr>
        <p:spPr bwMode="auto">
          <a:xfrm>
            <a:off x="3568700" y="1646238"/>
            <a:ext cx="109061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Effect of Inflation</a:t>
            </a:r>
          </a:p>
        </p:txBody>
      </p:sp>
      <p:sp>
        <p:nvSpPr>
          <p:cNvPr id="248871" name="Rectangle 37"/>
          <p:cNvSpPr>
            <a:spLocks noChangeArrowheads="1"/>
          </p:cNvSpPr>
          <p:nvPr/>
        </p:nvSpPr>
        <p:spPr bwMode="auto">
          <a:xfrm>
            <a:off x="3568700" y="1755775"/>
            <a:ext cx="145732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Uncertainty about Future</a:t>
            </a:r>
          </a:p>
        </p:txBody>
      </p:sp>
      <p:sp>
        <p:nvSpPr>
          <p:cNvPr id="248872" name="Rectangle 38"/>
          <p:cNvSpPr>
            <a:spLocks noChangeArrowheads="1"/>
          </p:cNvSpPr>
          <p:nvPr/>
        </p:nvSpPr>
        <p:spPr bwMode="auto">
          <a:xfrm>
            <a:off x="4965700" y="1563688"/>
            <a:ext cx="10096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Growth Patterns</a:t>
            </a:r>
          </a:p>
        </p:txBody>
      </p:sp>
      <p:sp>
        <p:nvSpPr>
          <p:cNvPr id="248873" name="Rectangle 39"/>
          <p:cNvSpPr>
            <a:spLocks noChangeArrowheads="1"/>
          </p:cNvSpPr>
          <p:nvPr/>
        </p:nvSpPr>
        <p:spPr bwMode="auto">
          <a:xfrm>
            <a:off x="6116638" y="1481138"/>
            <a:ext cx="868362"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Cyclicality &amp;</a:t>
            </a:r>
          </a:p>
        </p:txBody>
      </p:sp>
      <p:sp>
        <p:nvSpPr>
          <p:cNvPr id="248874" name="Rectangle 40"/>
          <p:cNvSpPr>
            <a:spLocks noChangeArrowheads="1"/>
          </p:cNvSpPr>
          <p:nvPr/>
        </p:nvSpPr>
        <p:spPr bwMode="auto">
          <a:xfrm>
            <a:off x="6116638" y="1590675"/>
            <a:ext cx="862012"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Other Effects</a:t>
            </a:r>
          </a:p>
        </p:txBody>
      </p:sp>
      <p:sp>
        <p:nvSpPr>
          <p:cNvPr id="248875" name="Rectangle 41"/>
          <p:cNvSpPr>
            <a:spLocks noChangeArrowheads="1"/>
          </p:cNvSpPr>
          <p:nvPr/>
        </p:nvSpPr>
        <p:spPr bwMode="auto">
          <a:xfrm>
            <a:off x="303213" y="2587625"/>
            <a:ext cx="1035050"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i="1">
                <a:latin typeface="Times" charset="0"/>
              </a:rPr>
              <a:t>Define Debt</a:t>
            </a:r>
          </a:p>
        </p:txBody>
      </p:sp>
      <p:sp>
        <p:nvSpPr>
          <p:cNvPr id="248876" name="Rectangle 42"/>
          <p:cNvSpPr>
            <a:spLocks noChangeArrowheads="1"/>
          </p:cNvSpPr>
          <p:nvPr/>
        </p:nvSpPr>
        <p:spPr bwMode="auto">
          <a:xfrm>
            <a:off x="303213" y="2697163"/>
            <a:ext cx="1277937"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i="1">
                <a:latin typeface="Times" charset="0"/>
              </a:rPr>
              <a:t>Characteristics</a:t>
            </a:r>
          </a:p>
        </p:txBody>
      </p:sp>
      <p:sp>
        <p:nvSpPr>
          <p:cNvPr id="248877" name="Rectangle 43"/>
          <p:cNvSpPr>
            <a:spLocks noChangeArrowheads="1"/>
          </p:cNvSpPr>
          <p:nvPr/>
        </p:nvSpPr>
        <p:spPr bwMode="auto">
          <a:xfrm>
            <a:off x="1676400" y="2551113"/>
            <a:ext cx="66833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Duration/</a:t>
            </a:r>
          </a:p>
        </p:txBody>
      </p:sp>
      <p:sp>
        <p:nvSpPr>
          <p:cNvPr id="248878" name="Rectangle 44"/>
          <p:cNvSpPr>
            <a:spLocks noChangeArrowheads="1"/>
          </p:cNvSpPr>
          <p:nvPr/>
        </p:nvSpPr>
        <p:spPr bwMode="auto">
          <a:xfrm>
            <a:off x="1676400" y="2660650"/>
            <a:ext cx="62547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Maturity</a:t>
            </a:r>
          </a:p>
        </p:txBody>
      </p:sp>
      <p:sp>
        <p:nvSpPr>
          <p:cNvPr id="248879" name="Rectangle 45"/>
          <p:cNvSpPr>
            <a:spLocks noChangeArrowheads="1"/>
          </p:cNvSpPr>
          <p:nvPr/>
        </p:nvSpPr>
        <p:spPr bwMode="auto">
          <a:xfrm>
            <a:off x="2581275" y="2551113"/>
            <a:ext cx="6540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Currency</a:t>
            </a:r>
          </a:p>
        </p:txBody>
      </p:sp>
      <p:sp>
        <p:nvSpPr>
          <p:cNvPr id="248880" name="Rectangle 46"/>
          <p:cNvSpPr>
            <a:spLocks noChangeArrowheads="1"/>
          </p:cNvSpPr>
          <p:nvPr/>
        </p:nvSpPr>
        <p:spPr bwMode="auto">
          <a:xfrm>
            <a:off x="2581275" y="2660650"/>
            <a:ext cx="39211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Mix</a:t>
            </a:r>
          </a:p>
        </p:txBody>
      </p:sp>
      <p:sp>
        <p:nvSpPr>
          <p:cNvPr id="248881" name="Rectangle 47"/>
          <p:cNvSpPr>
            <a:spLocks noChangeArrowheads="1"/>
          </p:cNvSpPr>
          <p:nvPr/>
        </p:nvSpPr>
        <p:spPr bwMode="auto">
          <a:xfrm>
            <a:off x="3568700" y="2386013"/>
            <a:ext cx="137318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i="1">
                <a:solidFill>
                  <a:srgbClr val="000000"/>
                </a:solidFill>
                <a:latin typeface="Times" charset="0"/>
              </a:rPr>
              <a:t>Fixed vs. Floating Rate</a:t>
            </a:r>
          </a:p>
        </p:txBody>
      </p:sp>
      <p:sp>
        <p:nvSpPr>
          <p:cNvPr id="248882" name="Rectangle 48"/>
          <p:cNvSpPr>
            <a:spLocks noChangeArrowheads="1"/>
          </p:cNvSpPr>
          <p:nvPr/>
        </p:nvSpPr>
        <p:spPr bwMode="auto">
          <a:xfrm>
            <a:off x="3568700" y="2495550"/>
            <a:ext cx="12255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 More floating rate </a:t>
            </a:r>
          </a:p>
        </p:txBody>
      </p:sp>
      <p:sp>
        <p:nvSpPr>
          <p:cNvPr id="248883" name="Rectangle 49"/>
          <p:cNvSpPr>
            <a:spLocks noChangeArrowheads="1"/>
          </p:cNvSpPr>
          <p:nvPr/>
        </p:nvSpPr>
        <p:spPr bwMode="auto">
          <a:xfrm>
            <a:off x="3568700" y="2605088"/>
            <a:ext cx="112236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 if CF move with </a:t>
            </a:r>
          </a:p>
        </p:txBody>
      </p:sp>
      <p:sp>
        <p:nvSpPr>
          <p:cNvPr id="248884" name="Rectangle 50"/>
          <p:cNvSpPr>
            <a:spLocks noChangeArrowheads="1"/>
          </p:cNvSpPr>
          <p:nvPr/>
        </p:nvSpPr>
        <p:spPr bwMode="auto">
          <a:xfrm>
            <a:off x="3568700" y="2714625"/>
            <a:ext cx="60483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inflation</a:t>
            </a:r>
          </a:p>
        </p:txBody>
      </p:sp>
      <p:sp>
        <p:nvSpPr>
          <p:cNvPr id="248885" name="Rectangle 51"/>
          <p:cNvSpPr>
            <a:spLocks noChangeArrowheads="1"/>
          </p:cNvSpPr>
          <p:nvPr/>
        </p:nvSpPr>
        <p:spPr bwMode="auto">
          <a:xfrm>
            <a:off x="3568700" y="2824163"/>
            <a:ext cx="150018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 with greater uncertainty </a:t>
            </a:r>
          </a:p>
        </p:txBody>
      </p:sp>
      <p:sp>
        <p:nvSpPr>
          <p:cNvPr id="248886" name="Rectangle 52"/>
          <p:cNvSpPr>
            <a:spLocks noChangeArrowheads="1"/>
          </p:cNvSpPr>
          <p:nvPr/>
        </p:nvSpPr>
        <p:spPr bwMode="auto">
          <a:xfrm>
            <a:off x="3568700" y="2935288"/>
            <a:ext cx="64293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on future</a:t>
            </a:r>
          </a:p>
        </p:txBody>
      </p:sp>
      <p:sp>
        <p:nvSpPr>
          <p:cNvPr id="248887" name="Rectangle 53"/>
          <p:cNvSpPr>
            <a:spLocks noChangeArrowheads="1"/>
          </p:cNvSpPr>
          <p:nvPr/>
        </p:nvSpPr>
        <p:spPr bwMode="auto">
          <a:xfrm>
            <a:off x="5048250" y="2386013"/>
            <a:ext cx="9461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i="1">
                <a:solidFill>
                  <a:srgbClr val="000000"/>
                </a:solidFill>
                <a:latin typeface="Times" charset="0"/>
              </a:rPr>
              <a:t>Straight versus</a:t>
            </a:r>
          </a:p>
        </p:txBody>
      </p:sp>
      <p:sp>
        <p:nvSpPr>
          <p:cNvPr id="248888" name="Rectangle 54"/>
          <p:cNvSpPr>
            <a:spLocks noChangeArrowheads="1"/>
          </p:cNvSpPr>
          <p:nvPr/>
        </p:nvSpPr>
        <p:spPr bwMode="auto">
          <a:xfrm>
            <a:off x="5048250" y="2495550"/>
            <a:ext cx="7810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i="1">
                <a:solidFill>
                  <a:srgbClr val="000000"/>
                </a:solidFill>
                <a:latin typeface="Times" charset="0"/>
              </a:rPr>
              <a:t>Convertible</a:t>
            </a:r>
          </a:p>
        </p:txBody>
      </p:sp>
      <p:sp>
        <p:nvSpPr>
          <p:cNvPr id="248889" name="Rectangle 55"/>
          <p:cNvSpPr>
            <a:spLocks noChangeArrowheads="1"/>
          </p:cNvSpPr>
          <p:nvPr/>
        </p:nvSpPr>
        <p:spPr bwMode="auto">
          <a:xfrm>
            <a:off x="5048250" y="2605088"/>
            <a:ext cx="96361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 Convertible if</a:t>
            </a:r>
          </a:p>
        </p:txBody>
      </p:sp>
      <p:sp>
        <p:nvSpPr>
          <p:cNvPr id="248890" name="Rectangle 56"/>
          <p:cNvSpPr>
            <a:spLocks noChangeArrowheads="1"/>
          </p:cNvSpPr>
          <p:nvPr/>
        </p:nvSpPr>
        <p:spPr bwMode="auto">
          <a:xfrm>
            <a:off x="5048250" y="2714625"/>
            <a:ext cx="96837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cash flows low </a:t>
            </a:r>
          </a:p>
        </p:txBody>
      </p:sp>
      <p:sp>
        <p:nvSpPr>
          <p:cNvPr id="248891" name="Rectangle 57"/>
          <p:cNvSpPr>
            <a:spLocks noChangeArrowheads="1"/>
          </p:cNvSpPr>
          <p:nvPr/>
        </p:nvSpPr>
        <p:spPr bwMode="auto">
          <a:xfrm>
            <a:off x="5048250" y="2824163"/>
            <a:ext cx="8509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now but high</a:t>
            </a:r>
          </a:p>
        </p:txBody>
      </p:sp>
      <p:sp>
        <p:nvSpPr>
          <p:cNvPr id="248892" name="Rectangle 58"/>
          <p:cNvSpPr>
            <a:spLocks noChangeArrowheads="1"/>
          </p:cNvSpPr>
          <p:nvPr/>
        </p:nvSpPr>
        <p:spPr bwMode="auto">
          <a:xfrm>
            <a:off x="5048250" y="2935288"/>
            <a:ext cx="7874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exp. growth</a:t>
            </a:r>
          </a:p>
        </p:txBody>
      </p:sp>
      <p:sp>
        <p:nvSpPr>
          <p:cNvPr id="248893" name="Rectangle 59"/>
          <p:cNvSpPr>
            <a:spLocks noChangeArrowheads="1"/>
          </p:cNvSpPr>
          <p:nvPr/>
        </p:nvSpPr>
        <p:spPr bwMode="auto">
          <a:xfrm>
            <a:off x="6116638" y="2386013"/>
            <a:ext cx="103822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i="1">
                <a:solidFill>
                  <a:srgbClr val="000000"/>
                </a:solidFill>
                <a:latin typeface="Times" charset="0"/>
              </a:rPr>
              <a:t>Special Features</a:t>
            </a:r>
          </a:p>
        </p:txBody>
      </p:sp>
      <p:sp>
        <p:nvSpPr>
          <p:cNvPr id="248894" name="Rectangle 60"/>
          <p:cNvSpPr>
            <a:spLocks noChangeArrowheads="1"/>
          </p:cNvSpPr>
          <p:nvPr/>
        </p:nvSpPr>
        <p:spPr bwMode="auto">
          <a:xfrm>
            <a:off x="6116638" y="2495550"/>
            <a:ext cx="58737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i="1">
                <a:solidFill>
                  <a:srgbClr val="000000"/>
                </a:solidFill>
                <a:latin typeface="Times" charset="0"/>
              </a:rPr>
              <a:t>on Debt</a:t>
            </a:r>
          </a:p>
        </p:txBody>
      </p:sp>
      <p:sp>
        <p:nvSpPr>
          <p:cNvPr id="248895" name="Rectangle 61"/>
          <p:cNvSpPr>
            <a:spLocks noChangeArrowheads="1"/>
          </p:cNvSpPr>
          <p:nvPr/>
        </p:nvSpPr>
        <p:spPr bwMode="auto">
          <a:xfrm>
            <a:off x="6116638" y="2605088"/>
            <a:ext cx="1125537"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 Options to make </a:t>
            </a:r>
          </a:p>
        </p:txBody>
      </p:sp>
      <p:sp>
        <p:nvSpPr>
          <p:cNvPr id="248896" name="Rectangle 62"/>
          <p:cNvSpPr>
            <a:spLocks noChangeArrowheads="1"/>
          </p:cNvSpPr>
          <p:nvPr/>
        </p:nvSpPr>
        <p:spPr bwMode="auto">
          <a:xfrm>
            <a:off x="6116638" y="2714625"/>
            <a:ext cx="1154112"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cash flows on debt </a:t>
            </a:r>
          </a:p>
        </p:txBody>
      </p:sp>
      <p:sp>
        <p:nvSpPr>
          <p:cNvPr id="248897" name="Rectangle 63"/>
          <p:cNvSpPr>
            <a:spLocks noChangeArrowheads="1"/>
          </p:cNvSpPr>
          <p:nvPr/>
        </p:nvSpPr>
        <p:spPr bwMode="auto">
          <a:xfrm>
            <a:off x="6116638" y="2824163"/>
            <a:ext cx="1087437"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match cash flows </a:t>
            </a:r>
          </a:p>
        </p:txBody>
      </p:sp>
      <p:sp>
        <p:nvSpPr>
          <p:cNvPr id="248898" name="Rectangle 64"/>
          <p:cNvSpPr>
            <a:spLocks noChangeArrowheads="1"/>
          </p:cNvSpPr>
          <p:nvPr/>
        </p:nvSpPr>
        <p:spPr bwMode="auto">
          <a:xfrm>
            <a:off x="6116638" y="2935288"/>
            <a:ext cx="636587"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on assets</a:t>
            </a:r>
          </a:p>
        </p:txBody>
      </p:sp>
      <p:grpSp>
        <p:nvGrpSpPr>
          <p:cNvPr id="248899" name="Group 65"/>
          <p:cNvGrpSpPr>
            <a:grpSpLocks/>
          </p:cNvGrpSpPr>
          <p:nvPr/>
        </p:nvGrpSpPr>
        <p:grpSpPr bwMode="auto">
          <a:xfrm>
            <a:off x="2787650" y="2127250"/>
            <a:ext cx="61913" cy="238125"/>
            <a:chOff x="1756" y="1340"/>
            <a:chExt cx="39" cy="150"/>
          </a:xfrm>
        </p:grpSpPr>
        <p:sp>
          <p:nvSpPr>
            <p:cNvPr id="248980" name="Freeform 66"/>
            <p:cNvSpPr>
              <a:spLocks/>
            </p:cNvSpPr>
            <p:nvPr/>
          </p:nvSpPr>
          <p:spPr bwMode="auto">
            <a:xfrm>
              <a:off x="1756" y="1434"/>
              <a:ext cx="39" cy="56"/>
            </a:xfrm>
            <a:custGeom>
              <a:avLst/>
              <a:gdLst>
                <a:gd name="T0" fmla="*/ 19 w 39"/>
                <a:gd name="T1" fmla="*/ 55 h 56"/>
                <a:gd name="T2" fmla="*/ 0 w 39"/>
                <a:gd name="T3" fmla="*/ 0 h 56"/>
                <a:gd name="T4" fmla="*/ 38 w 39"/>
                <a:gd name="T5" fmla="*/ 0 h 56"/>
                <a:gd name="T6" fmla="*/ 19 w 39"/>
                <a:gd name="T7" fmla="*/ 55 h 56"/>
                <a:gd name="T8" fmla="*/ 0 60000 65536"/>
                <a:gd name="T9" fmla="*/ 0 60000 65536"/>
                <a:gd name="T10" fmla="*/ 0 60000 65536"/>
                <a:gd name="T11" fmla="*/ 0 60000 65536"/>
                <a:gd name="T12" fmla="*/ 0 w 39"/>
                <a:gd name="T13" fmla="*/ 0 h 56"/>
                <a:gd name="T14" fmla="*/ 39 w 39"/>
                <a:gd name="T15" fmla="*/ 56 h 56"/>
              </a:gdLst>
              <a:ahLst/>
              <a:cxnLst>
                <a:cxn ang="T8">
                  <a:pos x="T0" y="T1"/>
                </a:cxn>
                <a:cxn ang="T9">
                  <a:pos x="T2" y="T3"/>
                </a:cxn>
                <a:cxn ang="T10">
                  <a:pos x="T4" y="T5"/>
                </a:cxn>
                <a:cxn ang="T11">
                  <a:pos x="T6" y="T7"/>
                </a:cxn>
              </a:cxnLst>
              <a:rect l="T12" t="T13" r="T14" b="T15"/>
              <a:pathLst>
                <a:path w="39" h="56">
                  <a:moveTo>
                    <a:pt x="19" y="55"/>
                  </a:moveTo>
                  <a:lnTo>
                    <a:pt x="0" y="0"/>
                  </a:lnTo>
                  <a:lnTo>
                    <a:pt x="38" y="0"/>
                  </a:lnTo>
                  <a:lnTo>
                    <a:pt x="19" y="55"/>
                  </a:lnTo>
                </a:path>
              </a:pathLst>
            </a:custGeom>
            <a:solidFill>
              <a:srgbClr val="000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US"/>
            </a:p>
          </p:txBody>
        </p:sp>
        <p:sp>
          <p:nvSpPr>
            <p:cNvPr id="248981" name="Line 67"/>
            <p:cNvSpPr>
              <a:spLocks noChangeShapeType="1"/>
            </p:cNvSpPr>
            <p:nvPr/>
          </p:nvSpPr>
          <p:spPr bwMode="auto">
            <a:xfrm>
              <a:off x="1783" y="1340"/>
              <a:ext cx="0" cy="134"/>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248900" name="Group 68"/>
          <p:cNvGrpSpPr>
            <a:grpSpLocks/>
          </p:cNvGrpSpPr>
          <p:nvPr/>
        </p:nvGrpSpPr>
        <p:grpSpPr bwMode="auto">
          <a:xfrm>
            <a:off x="4184650" y="2127250"/>
            <a:ext cx="61913" cy="238125"/>
            <a:chOff x="2636" y="1340"/>
            <a:chExt cx="39" cy="150"/>
          </a:xfrm>
        </p:grpSpPr>
        <p:sp>
          <p:nvSpPr>
            <p:cNvPr id="248978" name="Freeform 69"/>
            <p:cNvSpPr>
              <a:spLocks/>
            </p:cNvSpPr>
            <p:nvPr/>
          </p:nvSpPr>
          <p:spPr bwMode="auto">
            <a:xfrm>
              <a:off x="2636" y="1434"/>
              <a:ext cx="39" cy="56"/>
            </a:xfrm>
            <a:custGeom>
              <a:avLst/>
              <a:gdLst>
                <a:gd name="T0" fmla="*/ 19 w 39"/>
                <a:gd name="T1" fmla="*/ 55 h 56"/>
                <a:gd name="T2" fmla="*/ 0 w 39"/>
                <a:gd name="T3" fmla="*/ 0 h 56"/>
                <a:gd name="T4" fmla="*/ 38 w 39"/>
                <a:gd name="T5" fmla="*/ 0 h 56"/>
                <a:gd name="T6" fmla="*/ 19 w 39"/>
                <a:gd name="T7" fmla="*/ 55 h 56"/>
                <a:gd name="T8" fmla="*/ 0 60000 65536"/>
                <a:gd name="T9" fmla="*/ 0 60000 65536"/>
                <a:gd name="T10" fmla="*/ 0 60000 65536"/>
                <a:gd name="T11" fmla="*/ 0 60000 65536"/>
                <a:gd name="T12" fmla="*/ 0 w 39"/>
                <a:gd name="T13" fmla="*/ 0 h 56"/>
                <a:gd name="T14" fmla="*/ 39 w 39"/>
                <a:gd name="T15" fmla="*/ 56 h 56"/>
              </a:gdLst>
              <a:ahLst/>
              <a:cxnLst>
                <a:cxn ang="T8">
                  <a:pos x="T0" y="T1"/>
                </a:cxn>
                <a:cxn ang="T9">
                  <a:pos x="T2" y="T3"/>
                </a:cxn>
                <a:cxn ang="T10">
                  <a:pos x="T4" y="T5"/>
                </a:cxn>
                <a:cxn ang="T11">
                  <a:pos x="T6" y="T7"/>
                </a:cxn>
              </a:cxnLst>
              <a:rect l="T12" t="T13" r="T14" b="T15"/>
              <a:pathLst>
                <a:path w="39" h="56">
                  <a:moveTo>
                    <a:pt x="19" y="55"/>
                  </a:moveTo>
                  <a:lnTo>
                    <a:pt x="0" y="0"/>
                  </a:lnTo>
                  <a:lnTo>
                    <a:pt x="38" y="0"/>
                  </a:lnTo>
                  <a:lnTo>
                    <a:pt x="19" y="55"/>
                  </a:lnTo>
                </a:path>
              </a:pathLst>
            </a:custGeom>
            <a:solidFill>
              <a:srgbClr val="000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US"/>
            </a:p>
          </p:txBody>
        </p:sp>
        <p:sp>
          <p:nvSpPr>
            <p:cNvPr id="248979" name="Line 70"/>
            <p:cNvSpPr>
              <a:spLocks noChangeShapeType="1"/>
            </p:cNvSpPr>
            <p:nvPr/>
          </p:nvSpPr>
          <p:spPr bwMode="auto">
            <a:xfrm>
              <a:off x="2663" y="1340"/>
              <a:ext cx="0" cy="134"/>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248901" name="Group 71"/>
          <p:cNvGrpSpPr>
            <a:grpSpLocks/>
          </p:cNvGrpSpPr>
          <p:nvPr/>
        </p:nvGrpSpPr>
        <p:grpSpPr bwMode="auto">
          <a:xfrm>
            <a:off x="5418138" y="2127250"/>
            <a:ext cx="61912" cy="238125"/>
            <a:chOff x="3413" y="1340"/>
            <a:chExt cx="39" cy="150"/>
          </a:xfrm>
        </p:grpSpPr>
        <p:sp>
          <p:nvSpPr>
            <p:cNvPr id="248976" name="Freeform 72"/>
            <p:cNvSpPr>
              <a:spLocks/>
            </p:cNvSpPr>
            <p:nvPr/>
          </p:nvSpPr>
          <p:spPr bwMode="auto">
            <a:xfrm>
              <a:off x="3413" y="1434"/>
              <a:ext cx="39" cy="56"/>
            </a:xfrm>
            <a:custGeom>
              <a:avLst/>
              <a:gdLst>
                <a:gd name="T0" fmla="*/ 19 w 39"/>
                <a:gd name="T1" fmla="*/ 55 h 56"/>
                <a:gd name="T2" fmla="*/ 0 w 39"/>
                <a:gd name="T3" fmla="*/ 0 h 56"/>
                <a:gd name="T4" fmla="*/ 38 w 39"/>
                <a:gd name="T5" fmla="*/ 0 h 56"/>
                <a:gd name="T6" fmla="*/ 19 w 39"/>
                <a:gd name="T7" fmla="*/ 55 h 56"/>
                <a:gd name="T8" fmla="*/ 0 60000 65536"/>
                <a:gd name="T9" fmla="*/ 0 60000 65536"/>
                <a:gd name="T10" fmla="*/ 0 60000 65536"/>
                <a:gd name="T11" fmla="*/ 0 60000 65536"/>
                <a:gd name="T12" fmla="*/ 0 w 39"/>
                <a:gd name="T13" fmla="*/ 0 h 56"/>
                <a:gd name="T14" fmla="*/ 39 w 39"/>
                <a:gd name="T15" fmla="*/ 56 h 56"/>
              </a:gdLst>
              <a:ahLst/>
              <a:cxnLst>
                <a:cxn ang="T8">
                  <a:pos x="T0" y="T1"/>
                </a:cxn>
                <a:cxn ang="T9">
                  <a:pos x="T2" y="T3"/>
                </a:cxn>
                <a:cxn ang="T10">
                  <a:pos x="T4" y="T5"/>
                </a:cxn>
                <a:cxn ang="T11">
                  <a:pos x="T6" y="T7"/>
                </a:cxn>
              </a:cxnLst>
              <a:rect l="T12" t="T13" r="T14" b="T15"/>
              <a:pathLst>
                <a:path w="39" h="56">
                  <a:moveTo>
                    <a:pt x="19" y="55"/>
                  </a:moveTo>
                  <a:lnTo>
                    <a:pt x="0" y="0"/>
                  </a:lnTo>
                  <a:lnTo>
                    <a:pt x="38" y="0"/>
                  </a:lnTo>
                  <a:lnTo>
                    <a:pt x="19" y="55"/>
                  </a:lnTo>
                </a:path>
              </a:pathLst>
            </a:custGeom>
            <a:solidFill>
              <a:srgbClr val="000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US"/>
            </a:p>
          </p:txBody>
        </p:sp>
        <p:sp>
          <p:nvSpPr>
            <p:cNvPr id="248977" name="Line 73"/>
            <p:cNvSpPr>
              <a:spLocks noChangeShapeType="1"/>
            </p:cNvSpPr>
            <p:nvPr/>
          </p:nvSpPr>
          <p:spPr bwMode="auto">
            <a:xfrm>
              <a:off x="3440" y="1340"/>
              <a:ext cx="0" cy="134"/>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248902" name="Group 74"/>
          <p:cNvGrpSpPr>
            <a:grpSpLocks/>
          </p:cNvGrpSpPr>
          <p:nvPr/>
        </p:nvGrpSpPr>
        <p:grpSpPr bwMode="auto">
          <a:xfrm>
            <a:off x="6486525" y="2127250"/>
            <a:ext cx="61913" cy="238125"/>
            <a:chOff x="4086" y="1340"/>
            <a:chExt cx="39" cy="150"/>
          </a:xfrm>
        </p:grpSpPr>
        <p:sp>
          <p:nvSpPr>
            <p:cNvPr id="248974" name="Freeform 75"/>
            <p:cNvSpPr>
              <a:spLocks/>
            </p:cNvSpPr>
            <p:nvPr/>
          </p:nvSpPr>
          <p:spPr bwMode="auto">
            <a:xfrm>
              <a:off x="4086" y="1434"/>
              <a:ext cx="39" cy="56"/>
            </a:xfrm>
            <a:custGeom>
              <a:avLst/>
              <a:gdLst>
                <a:gd name="T0" fmla="*/ 19 w 39"/>
                <a:gd name="T1" fmla="*/ 55 h 56"/>
                <a:gd name="T2" fmla="*/ 0 w 39"/>
                <a:gd name="T3" fmla="*/ 0 h 56"/>
                <a:gd name="T4" fmla="*/ 38 w 39"/>
                <a:gd name="T5" fmla="*/ 0 h 56"/>
                <a:gd name="T6" fmla="*/ 19 w 39"/>
                <a:gd name="T7" fmla="*/ 55 h 56"/>
                <a:gd name="T8" fmla="*/ 0 60000 65536"/>
                <a:gd name="T9" fmla="*/ 0 60000 65536"/>
                <a:gd name="T10" fmla="*/ 0 60000 65536"/>
                <a:gd name="T11" fmla="*/ 0 60000 65536"/>
                <a:gd name="T12" fmla="*/ 0 w 39"/>
                <a:gd name="T13" fmla="*/ 0 h 56"/>
                <a:gd name="T14" fmla="*/ 39 w 39"/>
                <a:gd name="T15" fmla="*/ 56 h 56"/>
              </a:gdLst>
              <a:ahLst/>
              <a:cxnLst>
                <a:cxn ang="T8">
                  <a:pos x="T0" y="T1"/>
                </a:cxn>
                <a:cxn ang="T9">
                  <a:pos x="T2" y="T3"/>
                </a:cxn>
                <a:cxn ang="T10">
                  <a:pos x="T4" y="T5"/>
                </a:cxn>
                <a:cxn ang="T11">
                  <a:pos x="T6" y="T7"/>
                </a:cxn>
              </a:cxnLst>
              <a:rect l="T12" t="T13" r="T14" b="T15"/>
              <a:pathLst>
                <a:path w="39" h="56">
                  <a:moveTo>
                    <a:pt x="19" y="55"/>
                  </a:moveTo>
                  <a:lnTo>
                    <a:pt x="0" y="0"/>
                  </a:lnTo>
                  <a:lnTo>
                    <a:pt x="38" y="0"/>
                  </a:lnTo>
                  <a:lnTo>
                    <a:pt x="19" y="55"/>
                  </a:lnTo>
                </a:path>
              </a:pathLst>
            </a:custGeom>
            <a:solidFill>
              <a:srgbClr val="000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US"/>
            </a:p>
          </p:txBody>
        </p:sp>
        <p:sp>
          <p:nvSpPr>
            <p:cNvPr id="248975" name="Line 76"/>
            <p:cNvSpPr>
              <a:spLocks noChangeShapeType="1"/>
            </p:cNvSpPr>
            <p:nvPr/>
          </p:nvSpPr>
          <p:spPr bwMode="auto">
            <a:xfrm>
              <a:off x="4113" y="1340"/>
              <a:ext cx="0" cy="134"/>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248903" name="Rectangle 77"/>
          <p:cNvSpPr>
            <a:spLocks noChangeArrowheads="1"/>
          </p:cNvSpPr>
          <p:nvPr/>
        </p:nvSpPr>
        <p:spPr bwMode="auto">
          <a:xfrm>
            <a:off x="227013" y="1454150"/>
            <a:ext cx="1039812"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i="1">
                <a:latin typeface="Times" charset="0"/>
              </a:rPr>
              <a:t>Start with the </a:t>
            </a:r>
          </a:p>
        </p:txBody>
      </p:sp>
      <p:sp>
        <p:nvSpPr>
          <p:cNvPr id="248904" name="Rectangle 78"/>
          <p:cNvSpPr>
            <a:spLocks noChangeArrowheads="1"/>
          </p:cNvSpPr>
          <p:nvPr/>
        </p:nvSpPr>
        <p:spPr bwMode="auto">
          <a:xfrm>
            <a:off x="227013" y="1539875"/>
            <a:ext cx="1025525"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i="1">
                <a:latin typeface="Times" charset="0"/>
              </a:rPr>
              <a:t>Cash Flows</a:t>
            </a:r>
          </a:p>
        </p:txBody>
      </p:sp>
      <p:sp>
        <p:nvSpPr>
          <p:cNvPr id="248905" name="Rectangle 79"/>
          <p:cNvSpPr>
            <a:spLocks noChangeArrowheads="1"/>
          </p:cNvSpPr>
          <p:nvPr/>
        </p:nvSpPr>
        <p:spPr bwMode="auto">
          <a:xfrm>
            <a:off x="227013" y="1649413"/>
            <a:ext cx="896937"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i="1">
                <a:latin typeface="Times" charset="0"/>
              </a:rPr>
              <a:t>on Assets/</a:t>
            </a:r>
          </a:p>
        </p:txBody>
      </p:sp>
      <p:sp>
        <p:nvSpPr>
          <p:cNvPr id="248906" name="Rectangle 80"/>
          <p:cNvSpPr>
            <a:spLocks noChangeArrowheads="1"/>
          </p:cNvSpPr>
          <p:nvPr/>
        </p:nvSpPr>
        <p:spPr bwMode="auto">
          <a:xfrm>
            <a:off x="227013" y="1758950"/>
            <a:ext cx="773112"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i="1">
                <a:latin typeface="Times" charset="0"/>
              </a:rPr>
              <a:t>Projects</a:t>
            </a:r>
          </a:p>
        </p:txBody>
      </p:sp>
      <p:grpSp>
        <p:nvGrpSpPr>
          <p:cNvPr id="248907" name="Group 81"/>
          <p:cNvGrpSpPr>
            <a:grpSpLocks/>
          </p:cNvGrpSpPr>
          <p:nvPr/>
        </p:nvGrpSpPr>
        <p:grpSpPr bwMode="auto">
          <a:xfrm>
            <a:off x="1882775" y="2127250"/>
            <a:ext cx="61913" cy="238125"/>
            <a:chOff x="1186" y="1340"/>
            <a:chExt cx="39" cy="150"/>
          </a:xfrm>
        </p:grpSpPr>
        <p:sp>
          <p:nvSpPr>
            <p:cNvPr id="248972" name="Freeform 82"/>
            <p:cNvSpPr>
              <a:spLocks/>
            </p:cNvSpPr>
            <p:nvPr/>
          </p:nvSpPr>
          <p:spPr bwMode="auto">
            <a:xfrm>
              <a:off x="1186" y="1434"/>
              <a:ext cx="39" cy="56"/>
            </a:xfrm>
            <a:custGeom>
              <a:avLst/>
              <a:gdLst>
                <a:gd name="T0" fmla="*/ 19 w 39"/>
                <a:gd name="T1" fmla="*/ 55 h 56"/>
                <a:gd name="T2" fmla="*/ 0 w 39"/>
                <a:gd name="T3" fmla="*/ 0 h 56"/>
                <a:gd name="T4" fmla="*/ 38 w 39"/>
                <a:gd name="T5" fmla="*/ 0 h 56"/>
                <a:gd name="T6" fmla="*/ 19 w 39"/>
                <a:gd name="T7" fmla="*/ 55 h 56"/>
                <a:gd name="T8" fmla="*/ 0 60000 65536"/>
                <a:gd name="T9" fmla="*/ 0 60000 65536"/>
                <a:gd name="T10" fmla="*/ 0 60000 65536"/>
                <a:gd name="T11" fmla="*/ 0 60000 65536"/>
                <a:gd name="T12" fmla="*/ 0 w 39"/>
                <a:gd name="T13" fmla="*/ 0 h 56"/>
                <a:gd name="T14" fmla="*/ 39 w 39"/>
                <a:gd name="T15" fmla="*/ 56 h 56"/>
              </a:gdLst>
              <a:ahLst/>
              <a:cxnLst>
                <a:cxn ang="T8">
                  <a:pos x="T0" y="T1"/>
                </a:cxn>
                <a:cxn ang="T9">
                  <a:pos x="T2" y="T3"/>
                </a:cxn>
                <a:cxn ang="T10">
                  <a:pos x="T4" y="T5"/>
                </a:cxn>
                <a:cxn ang="T11">
                  <a:pos x="T6" y="T7"/>
                </a:cxn>
              </a:cxnLst>
              <a:rect l="T12" t="T13" r="T14" b="T15"/>
              <a:pathLst>
                <a:path w="39" h="56">
                  <a:moveTo>
                    <a:pt x="19" y="55"/>
                  </a:moveTo>
                  <a:lnTo>
                    <a:pt x="0" y="0"/>
                  </a:lnTo>
                  <a:lnTo>
                    <a:pt x="38" y="0"/>
                  </a:lnTo>
                  <a:lnTo>
                    <a:pt x="19" y="55"/>
                  </a:lnTo>
                </a:path>
              </a:pathLst>
            </a:custGeom>
            <a:solidFill>
              <a:srgbClr val="000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US"/>
            </a:p>
          </p:txBody>
        </p:sp>
        <p:sp>
          <p:nvSpPr>
            <p:cNvPr id="248973" name="Line 83"/>
            <p:cNvSpPr>
              <a:spLocks noChangeShapeType="1"/>
            </p:cNvSpPr>
            <p:nvPr/>
          </p:nvSpPr>
          <p:spPr bwMode="auto">
            <a:xfrm>
              <a:off x="1213" y="1340"/>
              <a:ext cx="0" cy="134"/>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248908" name="Rectangle 84"/>
          <p:cNvSpPr>
            <a:spLocks noChangeArrowheads="1"/>
          </p:cNvSpPr>
          <p:nvPr/>
        </p:nvSpPr>
        <p:spPr bwMode="auto">
          <a:xfrm>
            <a:off x="306388" y="3738563"/>
            <a:ext cx="1317625"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i="1">
                <a:latin typeface="Times" charset="0"/>
              </a:rPr>
              <a:t>Overlay tax</a:t>
            </a:r>
          </a:p>
        </p:txBody>
      </p:sp>
      <p:sp>
        <p:nvSpPr>
          <p:cNvPr id="248909" name="Rectangle 85"/>
          <p:cNvSpPr>
            <a:spLocks noChangeArrowheads="1"/>
          </p:cNvSpPr>
          <p:nvPr/>
        </p:nvSpPr>
        <p:spPr bwMode="auto">
          <a:xfrm>
            <a:off x="307975" y="3848100"/>
            <a:ext cx="1309688"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i="1">
                <a:latin typeface="Times" charset="0"/>
              </a:rPr>
              <a:t>preferences</a:t>
            </a:r>
          </a:p>
        </p:txBody>
      </p:sp>
      <p:sp>
        <p:nvSpPr>
          <p:cNvPr id="248910" name="Rectangle 86"/>
          <p:cNvSpPr>
            <a:spLocks noChangeArrowheads="1"/>
          </p:cNvSpPr>
          <p:nvPr/>
        </p:nvSpPr>
        <p:spPr bwMode="auto">
          <a:xfrm>
            <a:off x="2087563" y="3702050"/>
            <a:ext cx="155257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Deductibility of cash flows</a:t>
            </a:r>
          </a:p>
        </p:txBody>
      </p:sp>
      <p:sp>
        <p:nvSpPr>
          <p:cNvPr id="248911" name="Rectangle 87"/>
          <p:cNvSpPr>
            <a:spLocks noChangeArrowheads="1"/>
          </p:cNvSpPr>
          <p:nvPr/>
        </p:nvSpPr>
        <p:spPr bwMode="auto">
          <a:xfrm>
            <a:off x="2087563" y="3811588"/>
            <a:ext cx="998537"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for tax purposes</a:t>
            </a:r>
          </a:p>
        </p:txBody>
      </p:sp>
      <p:sp>
        <p:nvSpPr>
          <p:cNvPr id="248912" name="Rectangle 88"/>
          <p:cNvSpPr>
            <a:spLocks noChangeArrowheads="1"/>
          </p:cNvSpPr>
          <p:nvPr/>
        </p:nvSpPr>
        <p:spPr bwMode="auto">
          <a:xfrm>
            <a:off x="4225925" y="3702050"/>
            <a:ext cx="136207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Differences in tax rates</a:t>
            </a:r>
          </a:p>
        </p:txBody>
      </p:sp>
      <p:sp>
        <p:nvSpPr>
          <p:cNvPr id="248913" name="Rectangle 89"/>
          <p:cNvSpPr>
            <a:spLocks noChangeArrowheads="1"/>
          </p:cNvSpPr>
          <p:nvPr/>
        </p:nvSpPr>
        <p:spPr bwMode="auto">
          <a:xfrm>
            <a:off x="4225925" y="3811588"/>
            <a:ext cx="135096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across different locales</a:t>
            </a:r>
          </a:p>
        </p:txBody>
      </p:sp>
      <p:sp>
        <p:nvSpPr>
          <p:cNvPr id="248914" name="Rectangle 90"/>
          <p:cNvSpPr>
            <a:spLocks noChangeArrowheads="1"/>
          </p:cNvSpPr>
          <p:nvPr/>
        </p:nvSpPr>
        <p:spPr bwMode="auto">
          <a:xfrm>
            <a:off x="608013" y="4314825"/>
            <a:ext cx="877887"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i="1">
                <a:latin typeface="Times" charset="0"/>
              </a:rPr>
              <a:t>Consider </a:t>
            </a:r>
          </a:p>
        </p:txBody>
      </p:sp>
      <p:sp>
        <p:nvSpPr>
          <p:cNvPr id="248915" name="Rectangle 91"/>
          <p:cNvSpPr>
            <a:spLocks noChangeArrowheads="1"/>
          </p:cNvSpPr>
          <p:nvPr/>
        </p:nvSpPr>
        <p:spPr bwMode="auto">
          <a:xfrm>
            <a:off x="150813" y="4424363"/>
            <a:ext cx="1233487"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i="1">
                <a:latin typeface="Times" charset="0"/>
              </a:rPr>
              <a:t>ratings agency</a:t>
            </a:r>
          </a:p>
        </p:txBody>
      </p:sp>
      <p:sp>
        <p:nvSpPr>
          <p:cNvPr id="248916" name="Rectangle 92"/>
          <p:cNvSpPr>
            <a:spLocks noChangeArrowheads="1"/>
          </p:cNvSpPr>
          <p:nvPr/>
        </p:nvSpPr>
        <p:spPr bwMode="auto">
          <a:xfrm>
            <a:off x="150813" y="4533900"/>
            <a:ext cx="1563687"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i="1">
                <a:latin typeface="Times" charset="0"/>
              </a:rPr>
              <a:t>&amp; analyst concerns</a:t>
            </a:r>
          </a:p>
        </p:txBody>
      </p:sp>
      <p:sp>
        <p:nvSpPr>
          <p:cNvPr id="248917" name="Rectangle 93"/>
          <p:cNvSpPr>
            <a:spLocks noChangeArrowheads="1"/>
          </p:cNvSpPr>
          <p:nvPr/>
        </p:nvSpPr>
        <p:spPr bwMode="auto">
          <a:xfrm>
            <a:off x="2087563" y="4360863"/>
            <a:ext cx="1087437"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Analyst Concerns</a:t>
            </a:r>
          </a:p>
        </p:txBody>
      </p:sp>
      <p:sp>
        <p:nvSpPr>
          <p:cNvPr id="248918" name="Rectangle 94"/>
          <p:cNvSpPr>
            <a:spLocks noChangeArrowheads="1"/>
          </p:cNvSpPr>
          <p:nvPr/>
        </p:nvSpPr>
        <p:spPr bwMode="auto">
          <a:xfrm>
            <a:off x="2087563" y="4470400"/>
            <a:ext cx="97472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 Effect on EPS</a:t>
            </a:r>
          </a:p>
        </p:txBody>
      </p:sp>
      <p:sp>
        <p:nvSpPr>
          <p:cNvPr id="248919" name="Rectangle 95"/>
          <p:cNvSpPr>
            <a:spLocks noChangeArrowheads="1"/>
          </p:cNvSpPr>
          <p:nvPr/>
        </p:nvSpPr>
        <p:spPr bwMode="auto">
          <a:xfrm>
            <a:off x="2087563" y="4579938"/>
            <a:ext cx="177482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 Value relative to comparables</a:t>
            </a:r>
          </a:p>
        </p:txBody>
      </p:sp>
      <p:sp>
        <p:nvSpPr>
          <p:cNvPr id="248920" name="Rectangle 96"/>
          <p:cNvSpPr>
            <a:spLocks noChangeArrowheads="1"/>
          </p:cNvSpPr>
          <p:nvPr/>
        </p:nvSpPr>
        <p:spPr bwMode="auto">
          <a:xfrm>
            <a:off x="4060825" y="4360863"/>
            <a:ext cx="99536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Ratings Agency</a:t>
            </a:r>
          </a:p>
        </p:txBody>
      </p:sp>
      <p:sp>
        <p:nvSpPr>
          <p:cNvPr id="248921" name="Rectangle 97"/>
          <p:cNvSpPr>
            <a:spLocks noChangeArrowheads="1"/>
          </p:cNvSpPr>
          <p:nvPr/>
        </p:nvSpPr>
        <p:spPr bwMode="auto">
          <a:xfrm>
            <a:off x="4060825" y="4470400"/>
            <a:ext cx="10795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 Effect on Ratios</a:t>
            </a:r>
          </a:p>
        </p:txBody>
      </p:sp>
      <p:sp>
        <p:nvSpPr>
          <p:cNvPr id="248922" name="Rectangle 98"/>
          <p:cNvSpPr>
            <a:spLocks noChangeArrowheads="1"/>
          </p:cNvSpPr>
          <p:nvPr/>
        </p:nvSpPr>
        <p:spPr bwMode="auto">
          <a:xfrm>
            <a:off x="4060825" y="4579938"/>
            <a:ext cx="179546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 Ratios relative to comparables</a:t>
            </a:r>
          </a:p>
        </p:txBody>
      </p:sp>
      <p:sp>
        <p:nvSpPr>
          <p:cNvPr id="248923" name="Rectangle 99"/>
          <p:cNvSpPr>
            <a:spLocks noChangeArrowheads="1"/>
          </p:cNvSpPr>
          <p:nvPr/>
        </p:nvSpPr>
        <p:spPr bwMode="auto">
          <a:xfrm>
            <a:off x="5870575" y="4360863"/>
            <a:ext cx="12573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Regulatory Concerns</a:t>
            </a:r>
          </a:p>
        </p:txBody>
      </p:sp>
      <p:sp>
        <p:nvSpPr>
          <p:cNvPr id="248924" name="Rectangle 100"/>
          <p:cNvSpPr>
            <a:spLocks noChangeArrowheads="1"/>
          </p:cNvSpPr>
          <p:nvPr/>
        </p:nvSpPr>
        <p:spPr bwMode="auto">
          <a:xfrm>
            <a:off x="5870575" y="4470400"/>
            <a:ext cx="100647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 Measures used</a:t>
            </a:r>
          </a:p>
        </p:txBody>
      </p:sp>
      <p:sp>
        <p:nvSpPr>
          <p:cNvPr id="248925" name="Rectangle 101"/>
          <p:cNvSpPr>
            <a:spLocks noChangeArrowheads="1"/>
          </p:cNvSpPr>
          <p:nvPr/>
        </p:nvSpPr>
        <p:spPr bwMode="auto">
          <a:xfrm>
            <a:off x="303213" y="5383213"/>
            <a:ext cx="1395412"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i="1">
                <a:latin typeface="Times" charset="0"/>
              </a:rPr>
              <a:t>Factor in agency</a:t>
            </a:r>
          </a:p>
        </p:txBody>
      </p:sp>
      <p:sp>
        <p:nvSpPr>
          <p:cNvPr id="248926" name="Rectangle 102"/>
          <p:cNvSpPr>
            <a:spLocks noChangeArrowheads="1"/>
          </p:cNvSpPr>
          <p:nvPr/>
        </p:nvSpPr>
        <p:spPr bwMode="auto">
          <a:xfrm>
            <a:off x="303213" y="5492750"/>
            <a:ext cx="1809750"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i="1">
                <a:latin typeface="Times" charset="0"/>
              </a:rPr>
              <a:t>conflicts between stock</a:t>
            </a:r>
          </a:p>
        </p:txBody>
      </p:sp>
      <p:sp>
        <p:nvSpPr>
          <p:cNvPr id="248927" name="Rectangle 103"/>
          <p:cNvSpPr>
            <a:spLocks noChangeArrowheads="1"/>
          </p:cNvSpPr>
          <p:nvPr/>
        </p:nvSpPr>
        <p:spPr bwMode="auto">
          <a:xfrm>
            <a:off x="303213" y="5602288"/>
            <a:ext cx="1425575"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i="1">
                <a:latin typeface="Times" charset="0"/>
              </a:rPr>
              <a:t>and bond holders</a:t>
            </a:r>
          </a:p>
        </p:txBody>
      </p:sp>
      <p:sp>
        <p:nvSpPr>
          <p:cNvPr id="248928" name="Rectangle 104"/>
          <p:cNvSpPr>
            <a:spLocks noChangeArrowheads="1"/>
          </p:cNvSpPr>
          <p:nvPr/>
        </p:nvSpPr>
        <p:spPr bwMode="auto">
          <a:xfrm>
            <a:off x="2252663" y="5264150"/>
            <a:ext cx="16383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Observability of Cash Flows</a:t>
            </a:r>
          </a:p>
        </p:txBody>
      </p:sp>
      <p:sp>
        <p:nvSpPr>
          <p:cNvPr id="248929" name="Rectangle 105"/>
          <p:cNvSpPr>
            <a:spLocks noChangeArrowheads="1"/>
          </p:cNvSpPr>
          <p:nvPr/>
        </p:nvSpPr>
        <p:spPr bwMode="auto">
          <a:xfrm>
            <a:off x="2252663" y="5373688"/>
            <a:ext cx="7493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by Lenders</a:t>
            </a:r>
          </a:p>
        </p:txBody>
      </p:sp>
      <p:sp>
        <p:nvSpPr>
          <p:cNvPr id="248930" name="Rectangle 106"/>
          <p:cNvSpPr>
            <a:spLocks noChangeArrowheads="1"/>
          </p:cNvSpPr>
          <p:nvPr/>
        </p:nvSpPr>
        <p:spPr bwMode="auto">
          <a:xfrm>
            <a:off x="2252663" y="5484813"/>
            <a:ext cx="1665287"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 Less observable cash flows </a:t>
            </a:r>
          </a:p>
        </p:txBody>
      </p:sp>
      <p:sp>
        <p:nvSpPr>
          <p:cNvPr id="248931" name="Rectangle 107"/>
          <p:cNvSpPr>
            <a:spLocks noChangeArrowheads="1"/>
          </p:cNvSpPr>
          <p:nvPr/>
        </p:nvSpPr>
        <p:spPr bwMode="auto">
          <a:xfrm>
            <a:off x="2252663" y="5594350"/>
            <a:ext cx="1309687"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lead to more  conflicts</a:t>
            </a:r>
          </a:p>
        </p:txBody>
      </p:sp>
      <p:sp>
        <p:nvSpPr>
          <p:cNvPr id="248932" name="Rectangle 108"/>
          <p:cNvSpPr>
            <a:spLocks noChangeArrowheads="1"/>
          </p:cNvSpPr>
          <p:nvPr/>
        </p:nvSpPr>
        <p:spPr bwMode="auto">
          <a:xfrm>
            <a:off x="4060825" y="5264150"/>
            <a:ext cx="140493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Type of Assets financed</a:t>
            </a:r>
          </a:p>
        </p:txBody>
      </p:sp>
      <p:sp>
        <p:nvSpPr>
          <p:cNvPr id="248933" name="Rectangle 109"/>
          <p:cNvSpPr>
            <a:spLocks noChangeArrowheads="1"/>
          </p:cNvSpPr>
          <p:nvPr/>
        </p:nvSpPr>
        <p:spPr bwMode="auto">
          <a:xfrm>
            <a:off x="4060825" y="5373688"/>
            <a:ext cx="160972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 Tangible and liquid assets </a:t>
            </a:r>
          </a:p>
        </p:txBody>
      </p:sp>
      <p:sp>
        <p:nvSpPr>
          <p:cNvPr id="248934" name="Rectangle 110"/>
          <p:cNvSpPr>
            <a:spLocks noChangeArrowheads="1"/>
          </p:cNvSpPr>
          <p:nvPr/>
        </p:nvSpPr>
        <p:spPr bwMode="auto">
          <a:xfrm>
            <a:off x="4060825" y="5484813"/>
            <a:ext cx="160178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create less agency problems</a:t>
            </a:r>
          </a:p>
        </p:txBody>
      </p:sp>
      <p:sp>
        <p:nvSpPr>
          <p:cNvPr id="248935" name="Rectangle 111"/>
          <p:cNvSpPr>
            <a:spLocks noChangeArrowheads="1"/>
          </p:cNvSpPr>
          <p:nvPr/>
        </p:nvSpPr>
        <p:spPr bwMode="auto">
          <a:xfrm>
            <a:off x="5870575" y="5346700"/>
            <a:ext cx="14224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Existing Debt covenants</a:t>
            </a:r>
          </a:p>
        </p:txBody>
      </p:sp>
      <p:sp>
        <p:nvSpPr>
          <p:cNvPr id="248936" name="Rectangle 112"/>
          <p:cNvSpPr>
            <a:spLocks noChangeArrowheads="1"/>
          </p:cNvSpPr>
          <p:nvPr/>
        </p:nvSpPr>
        <p:spPr bwMode="auto">
          <a:xfrm>
            <a:off x="5870575" y="5456238"/>
            <a:ext cx="156051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 Restrictions on Financing</a:t>
            </a:r>
          </a:p>
        </p:txBody>
      </p:sp>
      <p:sp>
        <p:nvSpPr>
          <p:cNvPr id="248937" name="Rectangle 113"/>
          <p:cNvSpPr>
            <a:spLocks noChangeArrowheads="1"/>
          </p:cNvSpPr>
          <p:nvPr/>
        </p:nvSpPr>
        <p:spPr bwMode="auto">
          <a:xfrm>
            <a:off x="227013" y="6205538"/>
            <a:ext cx="1771650"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i="1">
                <a:latin typeface="Times" charset="0"/>
              </a:rPr>
              <a:t>Consider Information </a:t>
            </a:r>
          </a:p>
        </p:txBody>
      </p:sp>
      <p:sp>
        <p:nvSpPr>
          <p:cNvPr id="248938" name="Rectangle 114"/>
          <p:cNvSpPr>
            <a:spLocks noChangeArrowheads="1"/>
          </p:cNvSpPr>
          <p:nvPr/>
        </p:nvSpPr>
        <p:spPr bwMode="auto">
          <a:xfrm>
            <a:off x="227013" y="6315075"/>
            <a:ext cx="1089025"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i="1">
                <a:latin typeface="Times" charset="0"/>
              </a:rPr>
              <a:t>Asymmetries</a:t>
            </a:r>
          </a:p>
        </p:txBody>
      </p:sp>
      <p:sp>
        <p:nvSpPr>
          <p:cNvPr id="248939" name="Rectangle 115"/>
          <p:cNvSpPr>
            <a:spLocks noChangeArrowheads="1"/>
          </p:cNvSpPr>
          <p:nvPr/>
        </p:nvSpPr>
        <p:spPr bwMode="auto">
          <a:xfrm>
            <a:off x="2170113" y="6251575"/>
            <a:ext cx="20193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Uncertainty about Future Cashflows</a:t>
            </a:r>
          </a:p>
        </p:txBody>
      </p:sp>
      <p:sp>
        <p:nvSpPr>
          <p:cNvPr id="248940" name="Rectangle 116"/>
          <p:cNvSpPr>
            <a:spLocks noChangeArrowheads="1"/>
          </p:cNvSpPr>
          <p:nvPr/>
        </p:nvSpPr>
        <p:spPr bwMode="auto">
          <a:xfrm>
            <a:off x="2170113" y="6361113"/>
            <a:ext cx="199072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 When there is more uncertainty, it</a:t>
            </a:r>
          </a:p>
        </p:txBody>
      </p:sp>
      <p:sp>
        <p:nvSpPr>
          <p:cNvPr id="248941" name="Rectangle 117"/>
          <p:cNvSpPr>
            <a:spLocks noChangeArrowheads="1"/>
          </p:cNvSpPr>
          <p:nvPr/>
        </p:nvSpPr>
        <p:spPr bwMode="auto">
          <a:xfrm>
            <a:off x="2170113" y="6470650"/>
            <a:ext cx="2005012"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may be better to use short term debt</a:t>
            </a:r>
          </a:p>
        </p:txBody>
      </p:sp>
      <p:sp>
        <p:nvSpPr>
          <p:cNvPr id="248942" name="Rectangle 118"/>
          <p:cNvSpPr>
            <a:spLocks noChangeArrowheads="1"/>
          </p:cNvSpPr>
          <p:nvPr/>
        </p:nvSpPr>
        <p:spPr bwMode="auto">
          <a:xfrm>
            <a:off x="4225925" y="6251575"/>
            <a:ext cx="190976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Credibility &amp; Quality  of the Firm</a:t>
            </a:r>
          </a:p>
        </p:txBody>
      </p:sp>
      <p:sp>
        <p:nvSpPr>
          <p:cNvPr id="248943" name="Rectangle 119"/>
          <p:cNvSpPr>
            <a:spLocks noChangeArrowheads="1"/>
          </p:cNvSpPr>
          <p:nvPr/>
        </p:nvSpPr>
        <p:spPr bwMode="auto">
          <a:xfrm>
            <a:off x="4225925" y="6361113"/>
            <a:ext cx="18669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 Firms with credibility problems</a:t>
            </a:r>
          </a:p>
        </p:txBody>
      </p:sp>
      <p:sp>
        <p:nvSpPr>
          <p:cNvPr id="248944" name="Rectangle 120"/>
          <p:cNvSpPr>
            <a:spLocks noChangeArrowheads="1"/>
          </p:cNvSpPr>
          <p:nvPr/>
        </p:nvSpPr>
        <p:spPr bwMode="auto">
          <a:xfrm>
            <a:off x="4225925" y="6470650"/>
            <a:ext cx="175736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will issue more short term debt</a:t>
            </a:r>
          </a:p>
        </p:txBody>
      </p:sp>
      <p:grpSp>
        <p:nvGrpSpPr>
          <p:cNvPr id="248945" name="Group 121"/>
          <p:cNvGrpSpPr>
            <a:grpSpLocks/>
          </p:cNvGrpSpPr>
          <p:nvPr/>
        </p:nvGrpSpPr>
        <p:grpSpPr bwMode="auto">
          <a:xfrm>
            <a:off x="4513263" y="3525838"/>
            <a:ext cx="61912" cy="155575"/>
            <a:chOff x="2843" y="2221"/>
            <a:chExt cx="39" cy="98"/>
          </a:xfrm>
        </p:grpSpPr>
        <p:sp>
          <p:nvSpPr>
            <p:cNvPr id="248970" name="Freeform 122"/>
            <p:cNvSpPr>
              <a:spLocks/>
            </p:cNvSpPr>
            <p:nvPr/>
          </p:nvSpPr>
          <p:spPr bwMode="auto">
            <a:xfrm>
              <a:off x="2843" y="2263"/>
              <a:ext cx="39" cy="56"/>
            </a:xfrm>
            <a:custGeom>
              <a:avLst/>
              <a:gdLst>
                <a:gd name="T0" fmla="*/ 19 w 39"/>
                <a:gd name="T1" fmla="*/ 55 h 56"/>
                <a:gd name="T2" fmla="*/ 0 w 39"/>
                <a:gd name="T3" fmla="*/ 0 h 56"/>
                <a:gd name="T4" fmla="*/ 38 w 39"/>
                <a:gd name="T5" fmla="*/ 0 h 56"/>
                <a:gd name="T6" fmla="*/ 19 w 39"/>
                <a:gd name="T7" fmla="*/ 55 h 56"/>
                <a:gd name="T8" fmla="*/ 0 60000 65536"/>
                <a:gd name="T9" fmla="*/ 0 60000 65536"/>
                <a:gd name="T10" fmla="*/ 0 60000 65536"/>
                <a:gd name="T11" fmla="*/ 0 60000 65536"/>
                <a:gd name="T12" fmla="*/ 0 w 39"/>
                <a:gd name="T13" fmla="*/ 0 h 56"/>
                <a:gd name="T14" fmla="*/ 39 w 39"/>
                <a:gd name="T15" fmla="*/ 56 h 56"/>
              </a:gdLst>
              <a:ahLst/>
              <a:cxnLst>
                <a:cxn ang="T8">
                  <a:pos x="T0" y="T1"/>
                </a:cxn>
                <a:cxn ang="T9">
                  <a:pos x="T2" y="T3"/>
                </a:cxn>
                <a:cxn ang="T10">
                  <a:pos x="T4" y="T5"/>
                </a:cxn>
                <a:cxn ang="T11">
                  <a:pos x="T6" y="T7"/>
                </a:cxn>
              </a:cxnLst>
              <a:rect l="T12" t="T13" r="T14" b="T15"/>
              <a:pathLst>
                <a:path w="39" h="56">
                  <a:moveTo>
                    <a:pt x="19" y="55"/>
                  </a:moveTo>
                  <a:lnTo>
                    <a:pt x="0" y="0"/>
                  </a:lnTo>
                  <a:lnTo>
                    <a:pt x="38" y="0"/>
                  </a:lnTo>
                  <a:lnTo>
                    <a:pt x="19" y="55"/>
                  </a:lnTo>
                </a:path>
              </a:pathLst>
            </a:custGeom>
            <a:solidFill>
              <a:srgbClr val="000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US"/>
            </a:p>
          </p:txBody>
        </p:sp>
        <p:sp>
          <p:nvSpPr>
            <p:cNvPr id="248971" name="Line 123"/>
            <p:cNvSpPr>
              <a:spLocks noChangeShapeType="1"/>
            </p:cNvSpPr>
            <p:nvPr/>
          </p:nvSpPr>
          <p:spPr bwMode="auto">
            <a:xfrm>
              <a:off x="2870" y="2221"/>
              <a:ext cx="0" cy="8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248946" name="Line 124"/>
          <p:cNvSpPr>
            <a:spLocks noChangeShapeType="1"/>
          </p:cNvSpPr>
          <p:nvPr/>
        </p:nvSpPr>
        <p:spPr bwMode="auto">
          <a:xfrm>
            <a:off x="4556125" y="4265613"/>
            <a:ext cx="0" cy="6667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48947" name="Line 125"/>
          <p:cNvSpPr>
            <a:spLocks noChangeShapeType="1"/>
          </p:cNvSpPr>
          <p:nvPr/>
        </p:nvSpPr>
        <p:spPr bwMode="auto">
          <a:xfrm>
            <a:off x="4556125" y="5170488"/>
            <a:ext cx="0" cy="6667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nvGrpSpPr>
          <p:cNvPr id="248948" name="Group 126"/>
          <p:cNvGrpSpPr>
            <a:grpSpLocks/>
          </p:cNvGrpSpPr>
          <p:nvPr/>
        </p:nvGrpSpPr>
        <p:grpSpPr bwMode="auto">
          <a:xfrm>
            <a:off x="4595813" y="6075363"/>
            <a:ext cx="61912" cy="155575"/>
            <a:chOff x="2895" y="3827"/>
            <a:chExt cx="39" cy="98"/>
          </a:xfrm>
        </p:grpSpPr>
        <p:sp>
          <p:nvSpPr>
            <p:cNvPr id="248968" name="Freeform 127"/>
            <p:cNvSpPr>
              <a:spLocks/>
            </p:cNvSpPr>
            <p:nvPr/>
          </p:nvSpPr>
          <p:spPr bwMode="auto">
            <a:xfrm>
              <a:off x="2895" y="3869"/>
              <a:ext cx="39" cy="56"/>
            </a:xfrm>
            <a:custGeom>
              <a:avLst/>
              <a:gdLst>
                <a:gd name="T0" fmla="*/ 19 w 39"/>
                <a:gd name="T1" fmla="*/ 55 h 56"/>
                <a:gd name="T2" fmla="*/ 0 w 39"/>
                <a:gd name="T3" fmla="*/ 0 h 56"/>
                <a:gd name="T4" fmla="*/ 38 w 39"/>
                <a:gd name="T5" fmla="*/ 0 h 56"/>
                <a:gd name="T6" fmla="*/ 19 w 39"/>
                <a:gd name="T7" fmla="*/ 55 h 56"/>
                <a:gd name="T8" fmla="*/ 0 60000 65536"/>
                <a:gd name="T9" fmla="*/ 0 60000 65536"/>
                <a:gd name="T10" fmla="*/ 0 60000 65536"/>
                <a:gd name="T11" fmla="*/ 0 60000 65536"/>
                <a:gd name="T12" fmla="*/ 0 w 39"/>
                <a:gd name="T13" fmla="*/ 0 h 56"/>
                <a:gd name="T14" fmla="*/ 39 w 39"/>
                <a:gd name="T15" fmla="*/ 56 h 56"/>
              </a:gdLst>
              <a:ahLst/>
              <a:cxnLst>
                <a:cxn ang="T8">
                  <a:pos x="T0" y="T1"/>
                </a:cxn>
                <a:cxn ang="T9">
                  <a:pos x="T2" y="T3"/>
                </a:cxn>
                <a:cxn ang="T10">
                  <a:pos x="T4" y="T5"/>
                </a:cxn>
                <a:cxn ang="T11">
                  <a:pos x="T6" y="T7"/>
                </a:cxn>
              </a:cxnLst>
              <a:rect l="T12" t="T13" r="T14" b="T15"/>
              <a:pathLst>
                <a:path w="39" h="56">
                  <a:moveTo>
                    <a:pt x="19" y="55"/>
                  </a:moveTo>
                  <a:lnTo>
                    <a:pt x="0" y="0"/>
                  </a:lnTo>
                  <a:lnTo>
                    <a:pt x="38" y="0"/>
                  </a:lnTo>
                  <a:lnTo>
                    <a:pt x="19" y="55"/>
                  </a:lnTo>
                </a:path>
              </a:pathLst>
            </a:custGeom>
            <a:solidFill>
              <a:srgbClr val="000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US"/>
            </a:p>
          </p:txBody>
        </p:sp>
        <p:sp>
          <p:nvSpPr>
            <p:cNvPr id="248969" name="Line 128"/>
            <p:cNvSpPr>
              <a:spLocks noChangeShapeType="1"/>
            </p:cNvSpPr>
            <p:nvPr/>
          </p:nvSpPr>
          <p:spPr bwMode="auto">
            <a:xfrm>
              <a:off x="2922" y="3827"/>
              <a:ext cx="0" cy="8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248949" name="Rectangle 129"/>
          <p:cNvSpPr>
            <a:spLocks noChangeArrowheads="1"/>
          </p:cNvSpPr>
          <p:nvPr/>
        </p:nvSpPr>
        <p:spPr bwMode="auto">
          <a:xfrm>
            <a:off x="3076575" y="5910263"/>
            <a:ext cx="3698875" cy="103187"/>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48950" name="Rectangle 130"/>
          <p:cNvSpPr>
            <a:spLocks noChangeArrowheads="1"/>
          </p:cNvSpPr>
          <p:nvPr/>
        </p:nvSpPr>
        <p:spPr bwMode="auto">
          <a:xfrm>
            <a:off x="2992438" y="5840413"/>
            <a:ext cx="377507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i="1">
                <a:solidFill>
                  <a:srgbClr val="000000"/>
                </a:solidFill>
                <a:latin typeface="Times" charset="0"/>
              </a:rPr>
              <a:t>If agency problems are substantial, consider issuing convertible bonds</a:t>
            </a:r>
          </a:p>
        </p:txBody>
      </p:sp>
      <p:sp>
        <p:nvSpPr>
          <p:cNvPr id="248951" name="Rectangle 131"/>
          <p:cNvSpPr>
            <a:spLocks noChangeArrowheads="1"/>
          </p:cNvSpPr>
          <p:nvPr/>
        </p:nvSpPr>
        <p:spPr bwMode="auto">
          <a:xfrm>
            <a:off x="2665413" y="4959350"/>
            <a:ext cx="3881437" cy="215900"/>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48952" name="Rectangle 132"/>
          <p:cNvSpPr>
            <a:spLocks noChangeArrowheads="1"/>
          </p:cNvSpPr>
          <p:nvPr/>
        </p:nvSpPr>
        <p:spPr bwMode="auto">
          <a:xfrm>
            <a:off x="2663825" y="4935538"/>
            <a:ext cx="384968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i="1">
                <a:solidFill>
                  <a:srgbClr val="000000"/>
                </a:solidFill>
                <a:latin typeface="Times" charset="0"/>
              </a:rPr>
              <a:t>Can securities be designed that can make these different entities happy?</a:t>
            </a:r>
          </a:p>
        </p:txBody>
      </p:sp>
      <p:sp>
        <p:nvSpPr>
          <p:cNvPr id="248953" name="Rectangle 133"/>
          <p:cNvSpPr>
            <a:spLocks noChangeArrowheads="1"/>
          </p:cNvSpPr>
          <p:nvPr/>
        </p:nvSpPr>
        <p:spPr bwMode="auto">
          <a:xfrm>
            <a:off x="2582863" y="4044950"/>
            <a:ext cx="4268787" cy="204788"/>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48954" name="Rectangle 134"/>
          <p:cNvSpPr>
            <a:spLocks noChangeArrowheads="1"/>
          </p:cNvSpPr>
          <p:nvPr/>
        </p:nvSpPr>
        <p:spPr bwMode="auto">
          <a:xfrm>
            <a:off x="2581275" y="4030663"/>
            <a:ext cx="419893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i="1">
                <a:solidFill>
                  <a:srgbClr val="000000"/>
                </a:solidFill>
                <a:latin typeface="Times" charset="0"/>
              </a:rPr>
              <a:t>If tax advantages are large enough, you might override results of previous step</a:t>
            </a:r>
          </a:p>
        </p:txBody>
      </p:sp>
      <p:sp>
        <p:nvSpPr>
          <p:cNvPr id="248955" name="Rectangle 135"/>
          <p:cNvSpPr>
            <a:spLocks noChangeArrowheads="1"/>
          </p:cNvSpPr>
          <p:nvPr/>
        </p:nvSpPr>
        <p:spPr bwMode="auto">
          <a:xfrm>
            <a:off x="7350125" y="3784600"/>
            <a:ext cx="90487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chemeClr val="bg2"/>
                </a:solidFill>
                <a:latin typeface="Times" charset="0"/>
              </a:rPr>
              <a:t>Zero Coupons</a:t>
            </a:r>
          </a:p>
        </p:txBody>
      </p:sp>
      <p:sp>
        <p:nvSpPr>
          <p:cNvPr id="248956" name="Rectangle 136"/>
          <p:cNvSpPr>
            <a:spLocks noChangeArrowheads="1"/>
          </p:cNvSpPr>
          <p:nvPr/>
        </p:nvSpPr>
        <p:spPr bwMode="auto">
          <a:xfrm>
            <a:off x="7350125" y="4441825"/>
            <a:ext cx="10668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chemeClr val="bg2"/>
                </a:solidFill>
                <a:latin typeface="Times" charset="0"/>
              </a:rPr>
              <a:t>Operating Leases</a:t>
            </a:r>
          </a:p>
        </p:txBody>
      </p:sp>
      <p:sp>
        <p:nvSpPr>
          <p:cNvPr id="248957" name="Rectangle 137"/>
          <p:cNvSpPr>
            <a:spLocks noChangeArrowheads="1"/>
          </p:cNvSpPr>
          <p:nvPr/>
        </p:nvSpPr>
        <p:spPr bwMode="auto">
          <a:xfrm>
            <a:off x="7350125" y="4551363"/>
            <a:ext cx="45561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chemeClr val="bg2"/>
                </a:solidFill>
                <a:latin typeface="Times" charset="0"/>
              </a:rPr>
              <a:t>MIPs</a:t>
            </a:r>
          </a:p>
        </p:txBody>
      </p:sp>
      <p:sp>
        <p:nvSpPr>
          <p:cNvPr id="248958" name="Rectangle 138"/>
          <p:cNvSpPr>
            <a:spLocks noChangeArrowheads="1"/>
          </p:cNvSpPr>
          <p:nvPr/>
        </p:nvSpPr>
        <p:spPr bwMode="auto">
          <a:xfrm>
            <a:off x="7350125" y="4660900"/>
            <a:ext cx="89693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chemeClr val="bg2"/>
                </a:solidFill>
                <a:latin typeface="Times" charset="0"/>
              </a:rPr>
              <a:t>Surplus Notes</a:t>
            </a:r>
          </a:p>
        </p:txBody>
      </p:sp>
      <p:sp>
        <p:nvSpPr>
          <p:cNvPr id="248959" name="Rectangle 139"/>
          <p:cNvSpPr>
            <a:spLocks noChangeArrowheads="1"/>
          </p:cNvSpPr>
          <p:nvPr/>
        </p:nvSpPr>
        <p:spPr bwMode="auto">
          <a:xfrm>
            <a:off x="7515225" y="5346700"/>
            <a:ext cx="86518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chemeClr val="bg2"/>
                </a:solidFill>
                <a:latin typeface="Times" charset="0"/>
              </a:rPr>
              <a:t>Convertibiles</a:t>
            </a:r>
          </a:p>
        </p:txBody>
      </p:sp>
      <p:sp>
        <p:nvSpPr>
          <p:cNvPr id="248960" name="Rectangle 140"/>
          <p:cNvSpPr>
            <a:spLocks noChangeArrowheads="1"/>
          </p:cNvSpPr>
          <p:nvPr/>
        </p:nvSpPr>
        <p:spPr bwMode="auto">
          <a:xfrm>
            <a:off x="7515225" y="5456238"/>
            <a:ext cx="95408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chemeClr val="bg2"/>
                </a:solidFill>
                <a:latin typeface="Times" charset="0"/>
              </a:rPr>
              <a:t>Puttable Bonds</a:t>
            </a:r>
          </a:p>
        </p:txBody>
      </p:sp>
      <p:sp>
        <p:nvSpPr>
          <p:cNvPr id="248961" name="Rectangle 141"/>
          <p:cNvSpPr>
            <a:spLocks noChangeArrowheads="1"/>
          </p:cNvSpPr>
          <p:nvPr/>
        </p:nvSpPr>
        <p:spPr bwMode="auto">
          <a:xfrm>
            <a:off x="7515225" y="5565775"/>
            <a:ext cx="101758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chemeClr val="bg2"/>
                </a:solidFill>
                <a:latin typeface="Times" charset="0"/>
              </a:rPr>
              <a:t>Rating Sensitive</a:t>
            </a:r>
          </a:p>
        </p:txBody>
      </p:sp>
      <p:sp>
        <p:nvSpPr>
          <p:cNvPr id="248962" name="Rectangle 142"/>
          <p:cNvSpPr>
            <a:spLocks noChangeArrowheads="1"/>
          </p:cNvSpPr>
          <p:nvPr/>
        </p:nvSpPr>
        <p:spPr bwMode="auto">
          <a:xfrm>
            <a:off x="7843838" y="5675313"/>
            <a:ext cx="477837"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chemeClr val="bg2"/>
                </a:solidFill>
                <a:latin typeface="Times" charset="0"/>
              </a:rPr>
              <a:t>Notes</a:t>
            </a:r>
          </a:p>
        </p:txBody>
      </p:sp>
      <p:sp>
        <p:nvSpPr>
          <p:cNvPr id="248963" name="Rectangle 143"/>
          <p:cNvSpPr>
            <a:spLocks noChangeArrowheads="1"/>
          </p:cNvSpPr>
          <p:nvPr/>
        </p:nvSpPr>
        <p:spPr bwMode="auto">
          <a:xfrm>
            <a:off x="7515225" y="5786438"/>
            <a:ext cx="58261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chemeClr val="bg2"/>
                </a:solidFill>
                <a:latin typeface="Times" charset="0"/>
              </a:rPr>
              <a:t>LYONs</a:t>
            </a:r>
          </a:p>
        </p:txBody>
      </p:sp>
      <p:sp>
        <p:nvSpPr>
          <p:cNvPr id="248964" name="Rectangle 144"/>
          <p:cNvSpPr>
            <a:spLocks noChangeArrowheads="1"/>
          </p:cNvSpPr>
          <p:nvPr/>
        </p:nvSpPr>
        <p:spPr bwMode="auto">
          <a:xfrm>
            <a:off x="7350125" y="2386013"/>
            <a:ext cx="114458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chemeClr val="bg2"/>
                </a:solidFill>
                <a:latin typeface="Times" charset="0"/>
              </a:rPr>
              <a:t>Commodity Bonds</a:t>
            </a:r>
          </a:p>
        </p:txBody>
      </p:sp>
      <p:sp>
        <p:nvSpPr>
          <p:cNvPr id="248965" name="Rectangle 145"/>
          <p:cNvSpPr>
            <a:spLocks noChangeArrowheads="1"/>
          </p:cNvSpPr>
          <p:nvPr/>
        </p:nvSpPr>
        <p:spPr bwMode="auto">
          <a:xfrm>
            <a:off x="7350125" y="2495550"/>
            <a:ext cx="111601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chemeClr val="bg2"/>
                </a:solidFill>
                <a:latin typeface="Times" charset="0"/>
              </a:rPr>
              <a:t>Catastrophe Notes</a:t>
            </a:r>
          </a:p>
        </p:txBody>
      </p:sp>
      <p:sp>
        <p:nvSpPr>
          <p:cNvPr id="248966" name="Rectangle 146"/>
          <p:cNvSpPr>
            <a:spLocks noChangeArrowheads="1"/>
          </p:cNvSpPr>
          <p:nvPr/>
        </p:nvSpPr>
        <p:spPr bwMode="auto">
          <a:xfrm>
            <a:off x="2063750" y="3359150"/>
            <a:ext cx="4237038" cy="149225"/>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48967" name="Rectangle 147"/>
          <p:cNvSpPr>
            <a:spLocks noChangeArrowheads="1"/>
          </p:cNvSpPr>
          <p:nvPr/>
        </p:nvSpPr>
        <p:spPr bwMode="auto">
          <a:xfrm>
            <a:off x="2006600" y="3290888"/>
            <a:ext cx="43116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i="1">
                <a:solidFill>
                  <a:srgbClr val="000000"/>
                </a:solidFill>
                <a:latin typeface="Times" charset="0"/>
              </a:rPr>
              <a:t>Design debt to have cash flows that match up to cash flows on the assets financed</a:t>
            </a:r>
          </a:p>
        </p:txBody>
      </p:sp>
    </p:spTree>
  </p:cSld>
  <p:clrMapOvr>
    <a:masterClrMapping/>
  </p:clrMapOvr>
  <p:transition/>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1"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Approaches for evaluating Asset Cash Flows</a:t>
            </a:r>
            <a:endParaRPr lang="en-US">
              <a:ea typeface="+mj-ea"/>
              <a:cs typeface="+mj-cs"/>
            </a:endParaRPr>
          </a:p>
        </p:txBody>
      </p:sp>
      <p:sp>
        <p:nvSpPr>
          <p:cNvPr id="25088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250883"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7854DEBD-AC4F-AF4A-A94B-AD23E3B69716}" type="slidenum">
              <a:rPr lang="en-US" altLang="en-US" sz="1200">
                <a:solidFill>
                  <a:srgbClr val="FFFFFF"/>
                </a:solidFill>
                <a:latin typeface="Times" charset="0"/>
              </a:rPr>
              <a:pPr>
                <a:lnSpc>
                  <a:spcPct val="80000"/>
                </a:lnSpc>
                <a:spcBef>
                  <a:spcPct val="0"/>
                </a:spcBef>
                <a:buClrTx/>
                <a:buSzTx/>
                <a:buFontTx/>
                <a:buNone/>
              </a:pPr>
              <a:t>116</a:t>
            </a:fld>
            <a:endParaRPr lang="en-US" altLang="en-US" sz="1200">
              <a:solidFill>
                <a:srgbClr val="FFFFFF"/>
              </a:solidFill>
              <a:latin typeface="Times" charset="0"/>
            </a:endParaRPr>
          </a:p>
        </p:txBody>
      </p:sp>
      <p:sp>
        <p:nvSpPr>
          <p:cNvPr id="230402" name="Rectangle 3"/>
          <p:cNvSpPr>
            <a:spLocks noGrp="1" noChangeArrowheads="1"/>
          </p:cNvSpPr>
          <p:nvPr>
            <p:ph sz="quarter" idx="1"/>
          </p:nvPr>
        </p:nvSpPr>
        <p:spPr>
          <a:xfrm>
            <a:off x="612775" y="1600200"/>
            <a:ext cx="8153400" cy="4495800"/>
          </a:xfrm>
        </p:spPr>
        <p:txBody>
          <a:bodyPr>
            <a:normAutofit fontScale="85000" lnSpcReduction="20000"/>
          </a:bodyPr>
          <a:lstStyle/>
          <a:p>
            <a:pPr marL="0" indent="0" eaLnBrk="1" fontAlgn="auto" hangingPunct="1">
              <a:spcAft>
                <a:spcPts val="0"/>
              </a:spcAft>
              <a:buFont typeface="Wingdings"/>
              <a:buNone/>
              <a:defRPr/>
            </a:pPr>
            <a:r>
              <a:rPr lang="en-US" dirty="0" smtClean="0">
                <a:ea typeface="+mn-ea"/>
                <a:cs typeface="+mn-cs"/>
              </a:rPr>
              <a:t>I. Intuitive Approach</a:t>
            </a:r>
          </a:p>
          <a:p>
            <a:pPr marL="640080" lvl="1" indent="-274320" eaLnBrk="1" fontAlgn="auto" hangingPunct="1">
              <a:spcAft>
                <a:spcPts val="0"/>
              </a:spcAft>
              <a:buFont typeface="Wingdings 2"/>
              <a:buChar char=""/>
              <a:defRPr/>
            </a:pPr>
            <a:r>
              <a:rPr lang="en-US" dirty="0" smtClean="0">
                <a:ea typeface="+mn-ea"/>
                <a:cs typeface="+mn-cs"/>
              </a:rPr>
              <a:t>Are the projects typically long term or short term? What is the cash flow pattern on projects? </a:t>
            </a:r>
          </a:p>
          <a:p>
            <a:pPr marL="640080" lvl="1" indent="-274320" eaLnBrk="1" fontAlgn="auto" hangingPunct="1">
              <a:spcAft>
                <a:spcPts val="0"/>
              </a:spcAft>
              <a:buFont typeface="Wingdings 2"/>
              <a:buChar char=""/>
              <a:defRPr/>
            </a:pPr>
            <a:r>
              <a:rPr lang="en-US" dirty="0" smtClean="0">
                <a:ea typeface="+mn-ea"/>
                <a:cs typeface="+mn-cs"/>
              </a:rPr>
              <a:t>How much growth potential does the firm have relative to current projects?</a:t>
            </a:r>
          </a:p>
          <a:p>
            <a:pPr marL="640080" lvl="1" indent="-274320" eaLnBrk="1" fontAlgn="auto" hangingPunct="1">
              <a:spcAft>
                <a:spcPts val="0"/>
              </a:spcAft>
              <a:buFont typeface="Wingdings 2"/>
              <a:buChar char=""/>
              <a:defRPr/>
            </a:pPr>
            <a:r>
              <a:rPr lang="en-US" dirty="0" smtClean="0">
                <a:ea typeface="+mn-ea"/>
                <a:cs typeface="+mn-cs"/>
              </a:rPr>
              <a:t>How cyclical are the cash flows? What specific factors determine the cash flows on projects?</a:t>
            </a:r>
          </a:p>
          <a:p>
            <a:pPr marL="0" indent="0" eaLnBrk="1" fontAlgn="auto" hangingPunct="1">
              <a:spcAft>
                <a:spcPts val="0"/>
              </a:spcAft>
              <a:buFont typeface="Wingdings"/>
              <a:buNone/>
              <a:defRPr/>
            </a:pPr>
            <a:r>
              <a:rPr lang="en-US" dirty="0" smtClean="0">
                <a:ea typeface="+mn-ea"/>
                <a:cs typeface="+mn-cs"/>
              </a:rPr>
              <a:t>II. Project Cash Flow Approach</a:t>
            </a:r>
          </a:p>
          <a:p>
            <a:pPr marL="640080" lvl="1" indent="-274320" eaLnBrk="1" fontAlgn="auto" hangingPunct="1">
              <a:spcAft>
                <a:spcPts val="0"/>
              </a:spcAft>
              <a:buFont typeface="Wingdings 2"/>
              <a:buChar char=""/>
              <a:defRPr/>
            </a:pPr>
            <a:r>
              <a:rPr lang="en-US" dirty="0" smtClean="0">
                <a:ea typeface="+mn-ea"/>
                <a:cs typeface="+mn-cs"/>
              </a:rPr>
              <a:t>Estimate expected cash flows on a typical project for the firm</a:t>
            </a:r>
          </a:p>
          <a:p>
            <a:pPr marL="640080" lvl="1" indent="-274320" eaLnBrk="1" fontAlgn="auto" hangingPunct="1">
              <a:spcAft>
                <a:spcPts val="0"/>
              </a:spcAft>
              <a:buFont typeface="Wingdings 2"/>
              <a:buChar char=""/>
              <a:defRPr/>
            </a:pPr>
            <a:r>
              <a:rPr lang="en-US" dirty="0" smtClean="0">
                <a:ea typeface="+mn-ea"/>
                <a:cs typeface="+mn-cs"/>
              </a:rPr>
              <a:t>Do scenario analyses on these cash flows, based upon different macro economic scenarios</a:t>
            </a:r>
          </a:p>
          <a:p>
            <a:pPr marL="0" indent="0" eaLnBrk="1" fontAlgn="auto" hangingPunct="1">
              <a:spcAft>
                <a:spcPts val="0"/>
              </a:spcAft>
              <a:buFont typeface="Wingdings"/>
              <a:buNone/>
              <a:defRPr/>
            </a:pPr>
            <a:r>
              <a:rPr lang="en-US" dirty="0" smtClean="0">
                <a:ea typeface="+mn-ea"/>
                <a:cs typeface="+mn-cs"/>
              </a:rPr>
              <a:t>III. Historical Data</a:t>
            </a:r>
          </a:p>
          <a:p>
            <a:pPr marL="640080" lvl="1" indent="-274320" eaLnBrk="1" fontAlgn="auto" hangingPunct="1">
              <a:spcAft>
                <a:spcPts val="0"/>
              </a:spcAft>
              <a:buFont typeface="Wingdings 2"/>
              <a:buChar char=""/>
              <a:defRPr/>
            </a:pPr>
            <a:r>
              <a:rPr lang="en-US" dirty="0" smtClean="0">
                <a:ea typeface="+mn-ea"/>
                <a:cs typeface="+mn-cs"/>
              </a:rPr>
              <a:t>Operating Cash Flows</a:t>
            </a:r>
          </a:p>
          <a:p>
            <a:pPr marL="640080" lvl="1" indent="-274320" eaLnBrk="1" fontAlgn="auto" hangingPunct="1">
              <a:spcAft>
                <a:spcPts val="0"/>
              </a:spcAft>
              <a:buFont typeface="Wingdings 2"/>
              <a:buChar char=""/>
              <a:defRPr/>
            </a:pPr>
            <a:r>
              <a:rPr lang="en-US" dirty="0" smtClean="0">
                <a:ea typeface="+mn-ea"/>
                <a:cs typeface="+mn-cs"/>
              </a:rPr>
              <a:t>Firm Value</a:t>
            </a:r>
            <a:endParaRPr lang="en-US" dirty="0">
              <a:ea typeface="+mn-ea"/>
              <a:cs typeface="+mn-cs"/>
            </a:endParaRPr>
          </a:p>
        </p:txBody>
      </p:sp>
    </p:spTree>
  </p:cSld>
  <p:clrMapOvr>
    <a:masterClrMapping/>
  </p:clrMapOvr>
  <p:transition/>
  <p:timing>
    <p:tnLst>
      <p:par>
        <p:cT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2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  Intuitive Approach - Disney</a:t>
            </a:r>
          </a:p>
        </p:txBody>
      </p:sp>
      <p:sp>
        <p:nvSpPr>
          <p:cNvPr id="25293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252931"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4DA1F363-2527-D24E-ACB3-4CA55370507A}" type="slidenum">
              <a:rPr lang="en-US" altLang="en-US" sz="1200">
                <a:solidFill>
                  <a:srgbClr val="FFFFFF"/>
                </a:solidFill>
                <a:latin typeface="Times" charset="0"/>
              </a:rPr>
              <a:pPr>
                <a:lnSpc>
                  <a:spcPct val="80000"/>
                </a:lnSpc>
                <a:spcBef>
                  <a:spcPct val="0"/>
                </a:spcBef>
                <a:buClrTx/>
                <a:buSzTx/>
                <a:buFontTx/>
                <a:buNone/>
              </a:pPr>
              <a:t>117</a:t>
            </a:fld>
            <a:endParaRPr lang="en-US" altLang="en-US" sz="1200">
              <a:solidFill>
                <a:srgbClr val="FFFFFF"/>
              </a:solidFill>
              <a:latin typeface="Times" charset="0"/>
            </a:endParaRPr>
          </a:p>
        </p:txBody>
      </p:sp>
      <p:graphicFrame>
        <p:nvGraphicFramePr>
          <p:cNvPr id="252932" name="Content Placeholder 6"/>
          <p:cNvGraphicFramePr>
            <a:graphicFrameLocks noGrp="1" noChangeAspect="1"/>
          </p:cNvGraphicFramePr>
          <p:nvPr>
            <p:ph sz="quarter" idx="1"/>
          </p:nvPr>
        </p:nvGraphicFramePr>
        <p:xfrm>
          <a:off x="885825" y="1663700"/>
          <a:ext cx="7607300" cy="4368800"/>
        </p:xfrm>
        <a:graphic>
          <a:graphicData uri="http://schemas.openxmlformats.org/presentationml/2006/ole">
            <mc:AlternateContent xmlns:mc="http://schemas.openxmlformats.org/markup-compatibility/2006">
              <mc:Choice xmlns:v="urn:schemas-microsoft-com:vml" Requires="v">
                <p:oleObj spid="_x0000_s252956" name="Document" r:id="rId5" imgW="8382000" imgH="4813300" progId="Word.Document.12">
                  <p:embed/>
                </p:oleObj>
              </mc:Choice>
              <mc:Fallback>
                <p:oleObj name="Document" r:id="rId5" imgW="8382000" imgH="4813300" progId="Word.Document.12">
                  <p:embed/>
                  <p:pic>
                    <p:nvPicPr>
                      <p:cNvPr id="0" name="Content Placeholder 6"/>
                      <p:cNvPicPr>
                        <a:picLocks noGrp="1"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85825" y="1663700"/>
                        <a:ext cx="7607300" cy="436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timing>
    <p:tnLst>
      <p:par>
        <p:cT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7"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a:latin typeface="Wingdings" charset="2"/>
                <a:cs typeface="Wingdings" charset="2"/>
              </a:rPr>
              <a:t>6</a:t>
            </a:r>
            <a:r>
              <a:rPr lang="en-US" dirty="0" smtClean="0">
                <a:ea typeface="+mj-ea"/>
                <a:cs typeface="+mj-cs"/>
              </a:rPr>
              <a:t>  Application Test: Choosing your Financing Type</a:t>
            </a:r>
            <a:endParaRPr lang="en-US" dirty="0">
              <a:ea typeface="+mj-ea"/>
              <a:cs typeface="+mj-cs"/>
            </a:endParaRPr>
          </a:p>
        </p:txBody>
      </p:sp>
      <p:sp>
        <p:nvSpPr>
          <p:cNvPr id="25497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254979"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080F5EB7-5511-0143-AD01-4E58D04ED8D1}" type="slidenum">
              <a:rPr lang="en-US" altLang="en-US" sz="1200">
                <a:solidFill>
                  <a:srgbClr val="FFFFFF"/>
                </a:solidFill>
                <a:latin typeface="Times" charset="0"/>
              </a:rPr>
              <a:pPr>
                <a:lnSpc>
                  <a:spcPct val="80000"/>
                </a:lnSpc>
                <a:spcBef>
                  <a:spcPct val="0"/>
                </a:spcBef>
                <a:buClrTx/>
                <a:buSzTx/>
                <a:buFontTx/>
                <a:buNone/>
              </a:pPr>
              <a:t>118</a:t>
            </a:fld>
            <a:endParaRPr lang="en-US" altLang="en-US" sz="1200">
              <a:solidFill>
                <a:srgbClr val="FFFFFF"/>
              </a:solidFill>
              <a:latin typeface="Times" charset="0"/>
            </a:endParaRPr>
          </a:p>
        </p:txBody>
      </p:sp>
      <p:sp>
        <p:nvSpPr>
          <p:cNvPr id="234498" name="Rectangle 3"/>
          <p:cNvSpPr>
            <a:spLocks noGrp="1" noChangeArrowheads="1"/>
          </p:cNvSpPr>
          <p:nvPr>
            <p:ph sz="quarter" idx="1"/>
          </p:nvPr>
        </p:nvSpPr>
        <p:spPr>
          <a:xfrm>
            <a:off x="612775" y="1600200"/>
            <a:ext cx="8153400" cy="4495800"/>
          </a:xfrm>
        </p:spPr>
        <p:txBody>
          <a:bodyPr>
            <a:normAutofit/>
          </a:bodyPr>
          <a:lstStyle/>
          <a:p>
            <a:pPr marL="320040" indent="-320040" eaLnBrk="1" fontAlgn="auto" hangingPunct="1">
              <a:spcAft>
                <a:spcPts val="0"/>
              </a:spcAft>
              <a:buFont typeface="Wingdings"/>
              <a:buChar char=""/>
              <a:defRPr/>
            </a:pPr>
            <a:r>
              <a:rPr lang="en-US" dirty="0" smtClean="0">
                <a:ea typeface="+mn-ea"/>
                <a:cs typeface="+mn-cs"/>
              </a:rPr>
              <a:t>Based upon the business that your firm is in, and the typical investments that it makes, what kind of financing would you expect your firm to use in terms of</a:t>
            </a:r>
          </a:p>
          <a:p>
            <a:pPr marL="822960" lvl="1" indent="-457200" eaLnBrk="1" fontAlgn="auto" hangingPunct="1">
              <a:spcAft>
                <a:spcPts val="0"/>
              </a:spcAft>
              <a:buFont typeface="+mj-lt"/>
              <a:buAutoNum type="alphaLcPeriod"/>
              <a:defRPr/>
            </a:pPr>
            <a:r>
              <a:rPr lang="en-US" dirty="0" smtClean="0">
                <a:ea typeface="+mn-ea"/>
                <a:cs typeface="+mn-cs"/>
              </a:rPr>
              <a:t>Duration (long term or short term)</a:t>
            </a:r>
          </a:p>
          <a:p>
            <a:pPr marL="822960" lvl="1" indent="-457200" eaLnBrk="1" fontAlgn="auto" hangingPunct="1">
              <a:spcAft>
                <a:spcPts val="0"/>
              </a:spcAft>
              <a:buFont typeface="+mj-lt"/>
              <a:buAutoNum type="alphaLcPeriod"/>
              <a:defRPr/>
            </a:pPr>
            <a:r>
              <a:rPr lang="en-US" dirty="0" smtClean="0">
                <a:ea typeface="+mn-ea"/>
                <a:cs typeface="+mn-cs"/>
              </a:rPr>
              <a:t>Currency</a:t>
            </a:r>
          </a:p>
          <a:p>
            <a:pPr marL="822960" lvl="1" indent="-457200" eaLnBrk="1" fontAlgn="auto" hangingPunct="1">
              <a:spcAft>
                <a:spcPts val="0"/>
              </a:spcAft>
              <a:buFont typeface="+mj-lt"/>
              <a:buAutoNum type="alphaLcPeriod"/>
              <a:defRPr/>
            </a:pPr>
            <a:r>
              <a:rPr lang="en-US" dirty="0" smtClean="0">
                <a:ea typeface="+mn-ea"/>
                <a:cs typeface="+mn-cs"/>
              </a:rPr>
              <a:t>Fixed or Floating rate</a:t>
            </a:r>
          </a:p>
          <a:p>
            <a:pPr marL="822960" lvl="1" indent="-457200" eaLnBrk="1" fontAlgn="auto" hangingPunct="1">
              <a:spcAft>
                <a:spcPts val="0"/>
              </a:spcAft>
              <a:buFont typeface="+mj-lt"/>
              <a:buAutoNum type="alphaLcPeriod"/>
              <a:defRPr/>
            </a:pPr>
            <a:r>
              <a:rPr lang="en-US" dirty="0" smtClean="0">
                <a:ea typeface="+mn-ea"/>
                <a:cs typeface="+mn-cs"/>
              </a:rPr>
              <a:t>Straight or Convertible</a:t>
            </a:r>
          </a:p>
          <a:p>
            <a:pPr marL="640080" lvl="1" indent="-274320" eaLnBrk="1" fontAlgn="auto" hangingPunct="1">
              <a:spcAft>
                <a:spcPts val="0"/>
              </a:spcAft>
              <a:buFont typeface="Wingdings 2"/>
              <a:buChar char=""/>
              <a:defRPr/>
            </a:pPr>
            <a:endParaRPr lang="en-US" dirty="0">
              <a:ea typeface="+mn-ea"/>
              <a:cs typeface="+mn-cs"/>
            </a:endParaRPr>
          </a:p>
        </p:txBody>
      </p:sp>
    </p:spTree>
  </p:cSld>
  <p:clrMapOvr>
    <a:masterClrMapping/>
  </p:clrMapOvr>
  <p:timing>
    <p:tnLst>
      <p:par>
        <p:cT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II. Project Specific Financing</a:t>
            </a:r>
          </a:p>
        </p:txBody>
      </p:sp>
      <p:sp>
        <p:nvSpPr>
          <p:cNvPr id="25702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257027"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9E86BF55-CFEB-944B-BC1C-FEF40386442F}" type="slidenum">
              <a:rPr lang="en-US" altLang="en-US" sz="1200">
                <a:solidFill>
                  <a:srgbClr val="FFFFFF"/>
                </a:solidFill>
                <a:latin typeface="Times" charset="0"/>
              </a:rPr>
              <a:pPr>
                <a:lnSpc>
                  <a:spcPct val="80000"/>
                </a:lnSpc>
                <a:spcBef>
                  <a:spcPct val="0"/>
                </a:spcBef>
                <a:buClrTx/>
                <a:buSzTx/>
                <a:buFontTx/>
                <a:buNone/>
              </a:pPr>
              <a:t>119</a:t>
            </a:fld>
            <a:endParaRPr lang="en-US" altLang="en-US" sz="1200">
              <a:solidFill>
                <a:srgbClr val="FFFFFF"/>
              </a:solidFill>
              <a:latin typeface="Times" charset="0"/>
            </a:endParaRPr>
          </a:p>
        </p:txBody>
      </p:sp>
      <p:sp>
        <p:nvSpPr>
          <p:cNvPr id="257028"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With project specific financing, you match the financing choices to the project being funded. The benefit is that the the debt is truly customized to the project.</a:t>
            </a:r>
          </a:p>
          <a:p>
            <a:pPr eaLnBrk="1" hangingPunct="1"/>
            <a:r>
              <a:rPr lang="en-US" altLang="en-US">
                <a:ea typeface="ＭＳ Ｐゴシック" charset="-128"/>
              </a:rPr>
              <a:t>Project specific financing makes the most sense when you have a few large, independent projects to be financed. It becomes both impractical and costly when firms have portfolios of projects with interdependent cashflows.</a:t>
            </a:r>
          </a:p>
        </p:txBody>
      </p:sp>
    </p:spTree>
  </p:cSld>
  <p:clrMapOvr>
    <a:masterClrMapping/>
  </p:clrMapOvr>
  <p:timing>
    <p:tnLst>
      <p:par>
        <p:cTn id="1" dur="indefinite" restart="never" nodeType="tmRoot"/>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Duration of Disney Theme Park</a:t>
            </a:r>
          </a:p>
        </p:txBody>
      </p:sp>
      <p:sp>
        <p:nvSpPr>
          <p:cNvPr id="25907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259075"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AC6337CC-621C-6D45-9387-6EDE01E56B15}" type="slidenum">
              <a:rPr lang="en-US" altLang="en-US" sz="1200">
                <a:solidFill>
                  <a:srgbClr val="FFFFFF"/>
                </a:solidFill>
                <a:latin typeface="Times" charset="0"/>
              </a:rPr>
              <a:pPr>
                <a:lnSpc>
                  <a:spcPct val="80000"/>
                </a:lnSpc>
                <a:spcBef>
                  <a:spcPct val="0"/>
                </a:spcBef>
                <a:buClrTx/>
                <a:buSzTx/>
                <a:buFontTx/>
                <a:buNone/>
              </a:pPr>
              <a:t>120</a:t>
            </a:fld>
            <a:endParaRPr lang="en-US" altLang="en-US" sz="1200">
              <a:solidFill>
                <a:srgbClr val="FFFFFF"/>
              </a:solidFill>
              <a:latin typeface="Times" charset="0"/>
            </a:endParaRPr>
          </a:p>
        </p:txBody>
      </p:sp>
      <p:sp>
        <p:nvSpPr>
          <p:cNvPr id="259076" name="TextBox 4"/>
          <p:cNvSpPr txBox="1">
            <a:spLocks noChangeArrowheads="1"/>
          </p:cNvSpPr>
          <p:nvPr/>
        </p:nvSpPr>
        <p:spPr bwMode="auto">
          <a:xfrm>
            <a:off x="2514600" y="5562600"/>
            <a:ext cx="50228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800">
                <a:latin typeface="Times" charset="0"/>
              </a:rPr>
              <a:t>Duration of the Project = 62,355/3296 = 18.92 years</a:t>
            </a:r>
          </a:p>
        </p:txBody>
      </p:sp>
      <p:graphicFrame>
        <p:nvGraphicFramePr>
          <p:cNvPr id="259077" name="Content Placeholder 8"/>
          <p:cNvGraphicFramePr>
            <a:graphicFrameLocks noGrp="1" noChangeAspect="1"/>
          </p:cNvGraphicFramePr>
          <p:nvPr>
            <p:ph sz="quarter" idx="1"/>
          </p:nvPr>
        </p:nvGraphicFramePr>
        <p:xfrm>
          <a:off x="685800" y="1687513"/>
          <a:ext cx="7086600" cy="3824287"/>
        </p:xfrm>
        <a:graphic>
          <a:graphicData uri="http://schemas.openxmlformats.org/presentationml/2006/ole">
            <mc:AlternateContent xmlns:mc="http://schemas.openxmlformats.org/markup-compatibility/2006">
              <mc:Choice xmlns:v="urn:schemas-microsoft-com:vml" Requires="v">
                <p:oleObj spid="_x0000_s259101" name="Document" r:id="rId5" imgW="5625893" imgH="3035188" progId="Word.Document.12">
                  <p:embed/>
                </p:oleObj>
              </mc:Choice>
              <mc:Fallback>
                <p:oleObj name="Document" r:id="rId5" imgW="5625893" imgH="3035188" progId="Word.Document.12">
                  <p:embed/>
                  <p:pic>
                    <p:nvPicPr>
                      <p:cNvPr id="0" name="Content Placeholder 8"/>
                      <p:cNvPicPr>
                        <a:picLocks noGrp="1"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85800" y="1687513"/>
                        <a:ext cx="7086600" cy="3824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timing>
    <p:tnLst>
      <p:par>
        <p:cTn id="1" dur="indefinite" restart="never" nodeType="tmRoot"/>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perfect theme park debt…</a:t>
            </a:r>
          </a:p>
        </p:txBody>
      </p:sp>
      <p:sp>
        <p:nvSpPr>
          <p:cNvPr id="26112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261123"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29844678-84C1-4C49-BD8F-CBCC1B288173}" type="slidenum">
              <a:rPr lang="en-US" altLang="en-US" sz="1200">
                <a:solidFill>
                  <a:srgbClr val="FFFFFF"/>
                </a:solidFill>
                <a:latin typeface="Times" charset="0"/>
              </a:rPr>
              <a:pPr>
                <a:lnSpc>
                  <a:spcPct val="80000"/>
                </a:lnSpc>
                <a:spcBef>
                  <a:spcPct val="0"/>
                </a:spcBef>
                <a:buClrTx/>
                <a:buSzTx/>
                <a:buFontTx/>
                <a:buNone/>
              </a:pPr>
              <a:t>121</a:t>
            </a:fld>
            <a:endParaRPr lang="en-US" altLang="en-US" sz="1200">
              <a:solidFill>
                <a:srgbClr val="FFFFFF"/>
              </a:solidFill>
              <a:latin typeface="Times" charset="0"/>
            </a:endParaRPr>
          </a:p>
        </p:txBody>
      </p:sp>
      <p:sp>
        <p:nvSpPr>
          <p:cNvPr id="261124"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The perfect debt for this theme park would have a duration of roughly 19 years and be in a mix of Latin American currencies (since it is located in Brazil), reflecting where the visitors to the park are coming from.</a:t>
            </a:r>
          </a:p>
          <a:p>
            <a:pPr eaLnBrk="1" hangingPunct="1"/>
            <a:r>
              <a:rPr lang="en-US" altLang="en-US">
                <a:ea typeface="ＭＳ Ｐゴシック" charset="-128"/>
              </a:rPr>
              <a:t>If possible, you would tie the interest payments on the debt to the number of visitors at the park.</a:t>
            </a:r>
          </a:p>
        </p:txBody>
      </p:sp>
    </p:spTree>
  </p:cSld>
  <p:clrMapOvr>
    <a:masterClrMapping/>
  </p:clrMapOvr>
  <p:timing>
    <p:tnLst>
      <p:par>
        <p:cTn id="1" dur="indefinite" restart="never" nodeType="tmRoot"/>
      </p:par>
    </p:tn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6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III. Firm-wide financing</a:t>
            </a:r>
          </a:p>
        </p:txBody>
      </p:sp>
      <p:sp>
        <p:nvSpPr>
          <p:cNvPr id="26317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263171"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AADAD491-F35B-AF4B-8280-EB3C9168B814}" type="slidenum">
              <a:rPr lang="en-US" altLang="en-US" sz="1200">
                <a:solidFill>
                  <a:srgbClr val="FFFFFF"/>
                </a:solidFill>
                <a:latin typeface="Times" charset="0"/>
              </a:rPr>
              <a:pPr>
                <a:lnSpc>
                  <a:spcPct val="80000"/>
                </a:lnSpc>
                <a:spcBef>
                  <a:spcPct val="0"/>
                </a:spcBef>
                <a:buClrTx/>
                <a:buSzTx/>
                <a:buFontTx/>
                <a:buNone/>
              </a:pPr>
              <a:t>122</a:t>
            </a:fld>
            <a:endParaRPr lang="en-US" altLang="en-US" sz="1200">
              <a:solidFill>
                <a:srgbClr val="FFFFFF"/>
              </a:solidFill>
              <a:latin typeface="Times" charset="0"/>
            </a:endParaRPr>
          </a:p>
        </p:txBody>
      </p:sp>
      <p:sp>
        <p:nvSpPr>
          <p:cNvPr id="263172" name="Rectangle 3"/>
          <p:cNvSpPr>
            <a:spLocks noGrp="1" noChangeArrowheads="1"/>
          </p:cNvSpPr>
          <p:nvPr>
            <p:ph sz="quarter" idx="1"/>
          </p:nvPr>
        </p:nvSpPr>
        <p:spPr>
          <a:xfrm>
            <a:off x="612775" y="1600200"/>
            <a:ext cx="8153400" cy="4495800"/>
          </a:xfrm>
        </p:spPr>
        <p:txBody>
          <a:bodyPr/>
          <a:lstStyle/>
          <a:p>
            <a:pPr eaLnBrk="1" hangingPunct="1">
              <a:lnSpc>
                <a:spcPct val="80000"/>
              </a:lnSpc>
            </a:pPr>
            <a:r>
              <a:rPr lang="en-US" altLang="en-US" sz="1900">
                <a:ea typeface="ＭＳ Ｐゴシック" charset="-128"/>
              </a:rPr>
              <a:t>Rather than look at individual projects, you could consider the firm to be a portfolio of projects. The firm</a:t>
            </a:r>
            <a:r>
              <a:rPr lang="ja-JP" altLang="en-US" sz="1900">
                <a:ea typeface="ＭＳ Ｐゴシック" charset="-128"/>
              </a:rPr>
              <a:t>’</a:t>
            </a:r>
            <a:r>
              <a:rPr lang="en-US" altLang="ja-JP" sz="1900">
                <a:ea typeface="ＭＳ Ｐゴシック" charset="-128"/>
              </a:rPr>
              <a:t>s past history should then provide clues as to what type of debt makes the most sense. </a:t>
            </a:r>
          </a:p>
          <a:p>
            <a:pPr eaLnBrk="1" hangingPunct="1">
              <a:lnSpc>
                <a:spcPct val="80000"/>
              </a:lnSpc>
            </a:pPr>
            <a:r>
              <a:rPr lang="en-US" altLang="en-US" sz="2400">
                <a:ea typeface="ＭＳ Ｐゴシック" charset="-128"/>
              </a:rPr>
              <a:t>Operating Cash Flows</a:t>
            </a:r>
          </a:p>
          <a:p>
            <a:pPr lvl="2" eaLnBrk="1" hangingPunct="1">
              <a:lnSpc>
                <a:spcPct val="80000"/>
              </a:lnSpc>
            </a:pPr>
            <a:r>
              <a:rPr lang="en-US" altLang="en-US" sz="1900">
                <a:ea typeface="ＭＳ Ｐゴシック" charset="-128"/>
              </a:rPr>
              <a:t> The question of how sensitive a firm</a:t>
            </a:r>
            <a:r>
              <a:rPr lang="ja-JP" altLang="en-US" sz="1900">
                <a:ea typeface="ＭＳ Ｐゴシック" charset="-128"/>
              </a:rPr>
              <a:t>’</a:t>
            </a:r>
            <a:r>
              <a:rPr lang="en-US" altLang="ja-JP" sz="1900">
                <a:ea typeface="ＭＳ Ｐゴシック" charset="-128"/>
              </a:rPr>
              <a:t>s asset cash flows are to a variety of factors, such as interest rates, inflation, currency rates and the economy, can be directly tested by regressing changes in the operating income against changes in these variables.</a:t>
            </a:r>
          </a:p>
          <a:p>
            <a:pPr lvl="2" eaLnBrk="1" hangingPunct="1">
              <a:lnSpc>
                <a:spcPct val="80000"/>
              </a:lnSpc>
            </a:pPr>
            <a:r>
              <a:rPr lang="en-US" altLang="en-US" sz="1900">
                <a:ea typeface="ＭＳ Ｐゴシック" charset="-128"/>
              </a:rPr>
              <a:t>This analysis is useful in determining the coupon/interest payment structure of the debt.</a:t>
            </a:r>
          </a:p>
          <a:p>
            <a:pPr eaLnBrk="1" hangingPunct="1">
              <a:lnSpc>
                <a:spcPct val="80000"/>
              </a:lnSpc>
            </a:pPr>
            <a:r>
              <a:rPr lang="en-US" altLang="en-US" sz="2600">
                <a:ea typeface="ＭＳ Ｐゴシック" charset="-128"/>
              </a:rPr>
              <a:t> </a:t>
            </a:r>
            <a:r>
              <a:rPr lang="en-US" altLang="en-US" sz="2400">
                <a:ea typeface="ＭＳ Ｐゴシック" charset="-128"/>
              </a:rPr>
              <a:t>Firm Value</a:t>
            </a:r>
          </a:p>
          <a:p>
            <a:pPr lvl="2" eaLnBrk="1" hangingPunct="1">
              <a:lnSpc>
                <a:spcPct val="80000"/>
              </a:lnSpc>
            </a:pPr>
            <a:r>
              <a:rPr lang="en-US" altLang="en-US" sz="1900">
                <a:ea typeface="ＭＳ Ｐゴシック" charset="-128"/>
              </a:rPr>
              <a:t>The firm value is clearly a function of the level of operating income, but it also incorporates other factors such as expected growth &amp; cost of capital. </a:t>
            </a:r>
          </a:p>
          <a:p>
            <a:pPr lvl="2" eaLnBrk="1" hangingPunct="1">
              <a:lnSpc>
                <a:spcPct val="80000"/>
              </a:lnSpc>
            </a:pPr>
            <a:r>
              <a:rPr lang="en-US" altLang="en-US" sz="1900">
                <a:ea typeface="ＭＳ Ｐゴシック" charset="-128"/>
              </a:rPr>
              <a:t>The firm value analysis is useful in determining the overall structure of the debt, particularly maturity.</a:t>
            </a:r>
          </a:p>
        </p:txBody>
      </p:sp>
    </p:spTree>
  </p:cSld>
  <p:clrMapOvr>
    <a:masterClrMapping/>
  </p:clrMapOvr>
  <p:transition/>
  <p:timing>
    <p:tnLst>
      <p:par>
        <p:cTn id="1" dur="indefinite" restart="never" nodeType="tmRoot"/>
      </p:par>
    </p:tn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Disney: Historical Data</a:t>
            </a:r>
          </a:p>
        </p:txBody>
      </p:sp>
      <p:sp>
        <p:nvSpPr>
          <p:cNvPr id="265218"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5CBCD8BB-E191-CF41-9984-62D500DF4873}" type="slidenum">
              <a:rPr lang="en-US" altLang="en-US" sz="1200">
                <a:solidFill>
                  <a:srgbClr val="FFFFFF"/>
                </a:solidFill>
                <a:latin typeface="Times" charset="0"/>
              </a:rPr>
              <a:pPr>
                <a:lnSpc>
                  <a:spcPct val="80000"/>
                </a:lnSpc>
                <a:spcBef>
                  <a:spcPct val="0"/>
                </a:spcBef>
                <a:buClrTx/>
                <a:buSzTx/>
                <a:buFontTx/>
                <a:buNone/>
              </a:pPr>
              <a:t>123</a:t>
            </a:fld>
            <a:endParaRPr lang="en-US" altLang="en-US" sz="1200">
              <a:solidFill>
                <a:srgbClr val="FFFFFF"/>
              </a:solidFill>
              <a:latin typeface="Times" charset="0"/>
            </a:endParaRPr>
          </a:p>
        </p:txBody>
      </p:sp>
      <p:graphicFrame>
        <p:nvGraphicFramePr>
          <p:cNvPr id="4" name="Content Placeholder 3"/>
          <p:cNvGraphicFramePr>
            <a:graphicFrameLocks noGrp="1"/>
          </p:cNvGraphicFramePr>
          <p:nvPr>
            <p:ph sz="quarter" idx="1"/>
          </p:nvPr>
        </p:nvGraphicFramePr>
        <p:xfrm>
          <a:off x="1828800" y="1600200"/>
          <a:ext cx="5132389" cy="5013411"/>
        </p:xfrm>
        <a:graphic>
          <a:graphicData uri="http://schemas.openxmlformats.org/drawingml/2006/table">
            <a:tbl>
              <a:tblPr/>
              <a:tblGrid>
                <a:gridCol w="762116"/>
                <a:gridCol w="1371808"/>
                <a:gridCol w="1448020"/>
                <a:gridCol w="799689"/>
                <a:gridCol w="750756"/>
              </a:tblGrid>
              <a:tr h="310539">
                <a:tc>
                  <a:txBody>
                    <a:bodyPr/>
                    <a:lstStyle/>
                    <a:p>
                      <a:pPr algn="ctr" fontAlgn="ctr"/>
                      <a:r>
                        <a:rPr lang="en-US" sz="1000" b="0" i="0" u="none" strike="noStrike" dirty="0">
                          <a:solidFill>
                            <a:srgbClr val="000000"/>
                          </a:solidFill>
                          <a:effectLst/>
                          <a:latin typeface="Times"/>
                        </a:rPr>
                        <a:t>Date</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Operating Income</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Enterprise Value (V)</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 Chg in OI</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 Chg in V</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2165">
                <a:tc>
                  <a:txBody>
                    <a:bodyPr/>
                    <a:lstStyle/>
                    <a:p>
                      <a:pPr algn="ctr" fontAlgn="ctr"/>
                      <a:r>
                        <a:rPr lang="en-US" sz="1000" b="0" i="0" u="none" strike="noStrike">
                          <a:solidFill>
                            <a:srgbClr val="000000"/>
                          </a:solidFill>
                          <a:effectLst/>
                          <a:latin typeface="Times"/>
                        </a:rPr>
                        <a:t>2013</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9450</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$126,815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6.62%</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21.09%</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2165">
                <a:tc>
                  <a:txBody>
                    <a:bodyPr/>
                    <a:lstStyle/>
                    <a:p>
                      <a:pPr algn="ctr" fontAlgn="ctr"/>
                      <a:r>
                        <a:rPr lang="en-US" sz="1000" b="0" i="0" u="none" strike="noStrike">
                          <a:solidFill>
                            <a:srgbClr val="000000"/>
                          </a:solidFill>
                          <a:effectLst/>
                          <a:latin typeface="Times"/>
                        </a:rPr>
                        <a:t>2012</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8863</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$104,729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13.91%</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56.85%</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2165">
                <a:tc>
                  <a:txBody>
                    <a:bodyPr/>
                    <a:lstStyle/>
                    <a:p>
                      <a:pPr algn="ctr" fontAlgn="ctr"/>
                      <a:r>
                        <a:rPr lang="en-US" sz="1000" b="0" i="0" u="none" strike="noStrike">
                          <a:solidFill>
                            <a:srgbClr val="000000"/>
                          </a:solidFill>
                          <a:effectLst/>
                          <a:latin typeface="Times"/>
                        </a:rPr>
                        <a:t>2011</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7781</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$66,769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15.69%</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-9.19%</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2165">
                <a:tc>
                  <a:txBody>
                    <a:bodyPr/>
                    <a:lstStyle/>
                    <a:p>
                      <a:pPr algn="ctr" fontAlgn="ctr"/>
                      <a:r>
                        <a:rPr lang="en-US" sz="1000" b="0" i="0" u="none" strike="noStrike">
                          <a:solidFill>
                            <a:srgbClr val="000000"/>
                          </a:solidFill>
                          <a:effectLst/>
                          <a:latin typeface="Times"/>
                        </a:rPr>
                        <a:t>2010</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6726</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$73,524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18.06%</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22.84%</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2165">
                <a:tc>
                  <a:txBody>
                    <a:bodyPr/>
                    <a:lstStyle/>
                    <a:p>
                      <a:pPr algn="ctr" fontAlgn="ctr"/>
                      <a:r>
                        <a:rPr lang="en-US" sz="1000" b="0" i="0" u="none" strike="noStrike">
                          <a:solidFill>
                            <a:srgbClr val="000000"/>
                          </a:solidFill>
                          <a:effectLst/>
                          <a:latin typeface="Times"/>
                        </a:rPr>
                        <a:t>2009</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5697</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$59,855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-23.06%</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-18.11%</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2165">
                <a:tc>
                  <a:txBody>
                    <a:bodyPr/>
                    <a:lstStyle/>
                    <a:p>
                      <a:pPr algn="ctr" fontAlgn="ctr"/>
                      <a:r>
                        <a:rPr lang="en-US" sz="1000" b="0" i="0" u="none" strike="noStrike">
                          <a:solidFill>
                            <a:srgbClr val="000000"/>
                          </a:solidFill>
                          <a:effectLst/>
                          <a:latin typeface="Times"/>
                        </a:rPr>
                        <a:t>2008</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$7,404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$73,091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8.42%</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-6.27%</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2165">
                <a:tc>
                  <a:txBody>
                    <a:bodyPr/>
                    <a:lstStyle/>
                    <a:p>
                      <a:pPr algn="ctr" fontAlgn="ctr"/>
                      <a:r>
                        <a:rPr lang="en-US" sz="1000" b="0" i="0" u="none" strike="noStrike">
                          <a:solidFill>
                            <a:srgbClr val="000000"/>
                          </a:solidFill>
                          <a:effectLst/>
                          <a:latin typeface="Times"/>
                        </a:rPr>
                        <a:t>2007</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$6,829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$77,980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27.53%</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2.98%</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2165">
                <a:tc>
                  <a:txBody>
                    <a:bodyPr/>
                    <a:lstStyle/>
                    <a:p>
                      <a:pPr algn="ctr" fontAlgn="ctr"/>
                      <a:r>
                        <a:rPr lang="en-US" sz="1000" b="0" i="0" u="none" strike="noStrike">
                          <a:solidFill>
                            <a:srgbClr val="000000"/>
                          </a:solidFill>
                          <a:effectLst/>
                          <a:latin typeface="Times"/>
                        </a:rPr>
                        <a:t>2006</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$5,355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$75,720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30.39%</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27.80%</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2165">
                <a:tc>
                  <a:txBody>
                    <a:bodyPr/>
                    <a:lstStyle/>
                    <a:p>
                      <a:pPr algn="ctr" fontAlgn="ctr"/>
                      <a:r>
                        <a:rPr lang="en-US" sz="1000" b="0" i="0" u="none" strike="noStrike">
                          <a:solidFill>
                            <a:srgbClr val="000000"/>
                          </a:solidFill>
                          <a:effectLst/>
                          <a:latin typeface="Times"/>
                        </a:rPr>
                        <a:t>2005</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$4,107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$59,248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1.46%</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2.55%</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2165">
                <a:tc>
                  <a:txBody>
                    <a:bodyPr/>
                    <a:lstStyle/>
                    <a:p>
                      <a:pPr algn="ctr" fontAlgn="ctr"/>
                      <a:r>
                        <a:rPr lang="en-US" sz="1000" b="0" i="0" u="none" strike="noStrike">
                          <a:solidFill>
                            <a:srgbClr val="000000"/>
                          </a:solidFill>
                          <a:effectLst/>
                          <a:latin typeface="Times"/>
                        </a:rPr>
                        <a:t>2004</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$4,048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$57,776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49.21%</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9.53%</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2165">
                <a:tc>
                  <a:txBody>
                    <a:bodyPr/>
                    <a:lstStyle/>
                    <a:p>
                      <a:pPr algn="ctr" fontAlgn="ctr"/>
                      <a:r>
                        <a:rPr lang="en-US" sz="1000" b="0" i="0" u="none" strike="noStrike">
                          <a:solidFill>
                            <a:srgbClr val="000000"/>
                          </a:solidFill>
                          <a:effectLst/>
                          <a:latin typeface="Times"/>
                        </a:rPr>
                        <a:t>2003</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$2,713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$52,747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13.80%</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20.45%</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2165">
                <a:tc>
                  <a:txBody>
                    <a:bodyPr/>
                    <a:lstStyle/>
                    <a:p>
                      <a:pPr algn="ctr" fontAlgn="ctr"/>
                      <a:r>
                        <a:rPr lang="en-US" sz="1000" b="0" i="0" u="none" strike="noStrike">
                          <a:solidFill>
                            <a:srgbClr val="000000"/>
                          </a:solidFill>
                          <a:effectLst/>
                          <a:latin typeface="Times"/>
                        </a:rPr>
                        <a:t>2002</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$2,384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$43,791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-15.82%</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-9.01%</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2165">
                <a:tc>
                  <a:txBody>
                    <a:bodyPr/>
                    <a:lstStyle/>
                    <a:p>
                      <a:pPr algn="ctr" fontAlgn="ctr"/>
                      <a:r>
                        <a:rPr lang="en-US" sz="1000" b="0" i="0" u="none" strike="noStrike">
                          <a:solidFill>
                            <a:srgbClr val="000000"/>
                          </a:solidFill>
                          <a:effectLst/>
                          <a:latin typeface="Times"/>
                        </a:rPr>
                        <a:t>2001</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$2,832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$48,128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12.16%</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-45.53%</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2165">
                <a:tc>
                  <a:txBody>
                    <a:bodyPr/>
                    <a:lstStyle/>
                    <a:p>
                      <a:pPr algn="ctr" fontAlgn="ctr"/>
                      <a:r>
                        <a:rPr lang="en-US" sz="1000" b="0" i="0" u="none" strike="noStrike">
                          <a:solidFill>
                            <a:srgbClr val="000000"/>
                          </a:solidFill>
                          <a:effectLst/>
                          <a:latin typeface="Times"/>
                        </a:rPr>
                        <a:t>2000</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$2,525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$88,355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-22.64%</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35.67%</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2165">
                <a:tc>
                  <a:txBody>
                    <a:bodyPr/>
                    <a:lstStyle/>
                    <a:p>
                      <a:pPr algn="ctr" fontAlgn="ctr"/>
                      <a:r>
                        <a:rPr lang="en-US" sz="1000" b="0" i="0" u="none" strike="noStrike">
                          <a:solidFill>
                            <a:srgbClr val="000000"/>
                          </a:solidFill>
                          <a:effectLst/>
                          <a:latin typeface="Times"/>
                        </a:rPr>
                        <a:t>1999</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$3,264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$65,125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-15.07%</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-5.91%</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2165">
                <a:tc>
                  <a:txBody>
                    <a:bodyPr/>
                    <a:lstStyle/>
                    <a:p>
                      <a:pPr algn="ctr" fontAlgn="ctr"/>
                      <a:r>
                        <a:rPr lang="en-US" sz="1000" b="0" i="0" u="none" strike="noStrike">
                          <a:solidFill>
                            <a:srgbClr val="000000"/>
                          </a:solidFill>
                          <a:effectLst/>
                          <a:latin typeface="Times"/>
                        </a:rPr>
                        <a:t>1998</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$3,843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$69,213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-2.59%</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6.20%</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2165">
                <a:tc>
                  <a:txBody>
                    <a:bodyPr/>
                    <a:lstStyle/>
                    <a:p>
                      <a:pPr algn="ctr" fontAlgn="ctr"/>
                      <a:r>
                        <a:rPr lang="en-US" sz="1000" b="0" i="0" u="none" strike="noStrike">
                          <a:solidFill>
                            <a:srgbClr val="000000"/>
                          </a:solidFill>
                          <a:effectLst/>
                          <a:latin typeface="Times"/>
                        </a:rPr>
                        <a:t>1997</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$3,945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$65,173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30.46%</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18.25%</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2165">
                <a:tc>
                  <a:txBody>
                    <a:bodyPr/>
                    <a:lstStyle/>
                    <a:p>
                      <a:pPr algn="ctr" fontAlgn="ctr"/>
                      <a:r>
                        <a:rPr lang="en-US" sz="1000" b="0" i="0" u="none" strike="noStrike">
                          <a:solidFill>
                            <a:srgbClr val="000000"/>
                          </a:solidFill>
                          <a:effectLst/>
                          <a:latin typeface="Times"/>
                        </a:rPr>
                        <a:t>1996</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$3,024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$55,116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33.69%</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77.65%</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2165">
                <a:tc>
                  <a:txBody>
                    <a:bodyPr/>
                    <a:lstStyle/>
                    <a:p>
                      <a:pPr algn="ctr" fontAlgn="ctr"/>
                      <a:r>
                        <a:rPr lang="en-US" sz="1000" b="0" i="0" u="none" strike="noStrike">
                          <a:solidFill>
                            <a:srgbClr val="000000"/>
                          </a:solidFill>
                          <a:effectLst/>
                          <a:latin typeface="Times"/>
                        </a:rPr>
                        <a:t>1995</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$2,262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$31,025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25.39%</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39.75%</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2165">
                <a:tc>
                  <a:txBody>
                    <a:bodyPr/>
                    <a:lstStyle/>
                    <a:p>
                      <a:pPr algn="ctr" fontAlgn="ctr"/>
                      <a:r>
                        <a:rPr lang="en-US" sz="1000" b="0" i="0" u="none" strike="noStrike">
                          <a:solidFill>
                            <a:srgbClr val="000000"/>
                          </a:solidFill>
                          <a:effectLst/>
                          <a:latin typeface="Times"/>
                        </a:rPr>
                        <a:t>1994</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$1,804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$22,200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15.64%</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9.04%</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2165">
                <a:tc>
                  <a:txBody>
                    <a:bodyPr/>
                    <a:lstStyle/>
                    <a:p>
                      <a:pPr algn="ctr" fontAlgn="ctr"/>
                      <a:r>
                        <a:rPr lang="en-US" sz="1000" b="0" i="0" u="none" strike="noStrike">
                          <a:solidFill>
                            <a:srgbClr val="000000"/>
                          </a:solidFill>
                          <a:effectLst/>
                          <a:latin typeface="Times"/>
                        </a:rPr>
                        <a:t>1993</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$1,560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$20,360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21.21%</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6.88%</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2165">
                <a:tc>
                  <a:txBody>
                    <a:bodyPr/>
                    <a:lstStyle/>
                    <a:p>
                      <a:pPr algn="ctr" fontAlgn="ctr"/>
                      <a:r>
                        <a:rPr lang="en-US" sz="1000" b="0" i="0" u="none" strike="noStrike">
                          <a:solidFill>
                            <a:srgbClr val="000000"/>
                          </a:solidFill>
                          <a:effectLst/>
                          <a:latin typeface="Times"/>
                        </a:rPr>
                        <a:t>1992</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$1,287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$19,049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28.19%</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23.89%</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2165">
                <a:tc>
                  <a:txBody>
                    <a:bodyPr/>
                    <a:lstStyle/>
                    <a:p>
                      <a:pPr algn="ctr" fontAlgn="ctr"/>
                      <a:r>
                        <a:rPr lang="en-US" sz="1000" b="0" i="0" u="none" strike="noStrike">
                          <a:solidFill>
                            <a:srgbClr val="000000"/>
                          </a:solidFill>
                          <a:effectLst/>
                          <a:latin typeface="Times"/>
                        </a:rPr>
                        <a:t>1991</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$1,004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$15,376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-21.99%</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26.50%</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2165">
                <a:tc>
                  <a:txBody>
                    <a:bodyPr/>
                    <a:lstStyle/>
                    <a:p>
                      <a:pPr algn="ctr" fontAlgn="ctr"/>
                      <a:r>
                        <a:rPr lang="en-US" sz="1000" b="0" i="0" u="none" strike="noStrike">
                          <a:solidFill>
                            <a:srgbClr val="000000"/>
                          </a:solidFill>
                          <a:effectLst/>
                          <a:latin typeface="Times"/>
                        </a:rPr>
                        <a:t>1990</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$1,287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$12,155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16.05%</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-23.64%</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2165">
                <a:tc>
                  <a:txBody>
                    <a:bodyPr/>
                    <a:lstStyle/>
                    <a:p>
                      <a:pPr algn="ctr" fontAlgn="ctr"/>
                      <a:r>
                        <a:rPr lang="en-US" sz="1000" b="0" i="0" u="none" strike="noStrike">
                          <a:solidFill>
                            <a:srgbClr val="000000"/>
                          </a:solidFill>
                          <a:effectLst/>
                          <a:latin typeface="Times"/>
                        </a:rPr>
                        <a:t>1989</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$1,109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$15,918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40.56%</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101.93%</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2165">
                <a:tc>
                  <a:txBody>
                    <a:bodyPr/>
                    <a:lstStyle/>
                    <a:p>
                      <a:pPr algn="ctr" fontAlgn="ctr"/>
                      <a:r>
                        <a:rPr lang="en-US" sz="1000" b="0" i="0" u="none" strike="noStrike">
                          <a:solidFill>
                            <a:srgbClr val="000000"/>
                          </a:solidFill>
                          <a:effectLst/>
                          <a:latin typeface="Times"/>
                        </a:rPr>
                        <a:t>1988</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$789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$7,883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11.60%</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-23.91%</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2165">
                <a:tc>
                  <a:txBody>
                    <a:bodyPr/>
                    <a:lstStyle/>
                    <a:p>
                      <a:pPr algn="ctr" fontAlgn="ctr"/>
                      <a:r>
                        <a:rPr lang="en-US" sz="1000" b="0" i="0" u="none" strike="noStrike">
                          <a:solidFill>
                            <a:srgbClr val="000000"/>
                          </a:solidFill>
                          <a:effectLst/>
                          <a:latin typeface="Times"/>
                        </a:rPr>
                        <a:t>1987</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$707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$10,360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53.03%</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83.69%</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2165">
                <a:tc>
                  <a:txBody>
                    <a:bodyPr/>
                    <a:lstStyle/>
                    <a:p>
                      <a:pPr algn="ctr" fontAlgn="ctr"/>
                      <a:r>
                        <a:rPr lang="en-US" sz="1000" b="0" i="0" u="none" strike="noStrike">
                          <a:solidFill>
                            <a:srgbClr val="000000"/>
                          </a:solidFill>
                          <a:effectLst/>
                          <a:latin typeface="Times"/>
                        </a:rPr>
                        <a:t>1986</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$462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$5,640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25.20%</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61.23%</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2165">
                <a:tc>
                  <a:txBody>
                    <a:bodyPr/>
                    <a:lstStyle/>
                    <a:p>
                      <a:pPr algn="ctr" fontAlgn="ctr"/>
                      <a:r>
                        <a:rPr lang="en-US" sz="1000" b="0" i="0" u="none" strike="noStrike">
                          <a:solidFill>
                            <a:srgbClr val="000000"/>
                          </a:solidFill>
                          <a:effectLst/>
                          <a:latin typeface="Times"/>
                        </a:rPr>
                        <a:t>1985</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$369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$3,498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157.99%</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24.37%</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cSld>
  <p:clrMapOvr>
    <a:masterClrMapping/>
  </p:clrMapOvr>
  <p:transition/>
  <p:timing>
    <p:tnLst>
      <p:par>
        <p:cTn id="1" dur="indefinite" restart="never" nodeType="tmRoot"/>
      </p:par>
    </p:tn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Macroeconomic Data</a:t>
            </a:r>
          </a:p>
        </p:txBody>
      </p:sp>
      <p:sp>
        <p:nvSpPr>
          <p:cNvPr id="267266"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71585A3C-9462-DA48-BC40-E8A44D9893DD}" type="slidenum">
              <a:rPr lang="en-US" altLang="en-US" sz="1200">
                <a:solidFill>
                  <a:srgbClr val="FFFFFF"/>
                </a:solidFill>
                <a:latin typeface="Times" charset="0"/>
              </a:rPr>
              <a:pPr>
                <a:lnSpc>
                  <a:spcPct val="80000"/>
                </a:lnSpc>
                <a:spcBef>
                  <a:spcPct val="0"/>
                </a:spcBef>
                <a:buClrTx/>
                <a:buSzTx/>
                <a:buFontTx/>
                <a:buNone/>
              </a:pPr>
              <a:t>124</a:t>
            </a:fld>
            <a:endParaRPr lang="en-US" altLang="en-US" sz="1200">
              <a:solidFill>
                <a:srgbClr val="FFFFFF"/>
              </a:solidFill>
              <a:latin typeface="Times" charset="0"/>
            </a:endParaRPr>
          </a:p>
        </p:txBody>
      </p:sp>
      <p:graphicFrame>
        <p:nvGraphicFramePr>
          <p:cNvPr id="4" name="Content Placeholder 3"/>
          <p:cNvGraphicFramePr>
            <a:graphicFrameLocks noGrp="1"/>
          </p:cNvGraphicFramePr>
          <p:nvPr>
            <p:ph sz="quarter" idx="1"/>
          </p:nvPr>
        </p:nvGraphicFramePr>
        <p:xfrm>
          <a:off x="533400" y="1573213"/>
          <a:ext cx="8229599" cy="5284779"/>
        </p:xfrm>
        <a:graphic>
          <a:graphicData uri="http://schemas.openxmlformats.org/drawingml/2006/table">
            <a:tbl>
              <a:tblPr/>
              <a:tblGrid>
                <a:gridCol w="1219199"/>
                <a:gridCol w="711200"/>
                <a:gridCol w="1803401"/>
                <a:gridCol w="1549399"/>
                <a:gridCol w="2946400"/>
              </a:tblGrid>
              <a:tr h="314614">
                <a:tc>
                  <a:txBody>
                    <a:bodyPr/>
                    <a:lstStyle/>
                    <a:p>
                      <a:pPr algn="ctr" fontAlgn="ctr"/>
                      <a:r>
                        <a:rPr lang="en-US" sz="1000" b="0" i="0" u="none" strike="noStrike" dirty="0">
                          <a:solidFill>
                            <a:srgbClr val="000000"/>
                          </a:solidFill>
                          <a:effectLst/>
                          <a:latin typeface="Times"/>
                        </a:rPr>
                        <a:t>Date</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Change in </a:t>
                      </a:r>
                      <a:r>
                        <a:rPr lang="en-US" sz="1000" b="0" i="0" u="none" strike="noStrike" dirty="0" err="1">
                          <a:solidFill>
                            <a:srgbClr val="000000"/>
                          </a:solidFill>
                          <a:effectLst/>
                          <a:latin typeface="Times"/>
                        </a:rPr>
                        <a:t>T.Bond</a:t>
                      </a:r>
                      <a:r>
                        <a:rPr lang="en-US" sz="1000" b="0" i="0" u="none" strike="noStrike" dirty="0">
                          <a:solidFill>
                            <a:srgbClr val="000000"/>
                          </a:solidFill>
                          <a:effectLst/>
                          <a:latin typeface="Times"/>
                        </a:rPr>
                        <a:t> rate</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 Chg in GDP</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 Change in CPI</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 Change in US  $</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1385">
                <a:tc>
                  <a:txBody>
                    <a:bodyPr/>
                    <a:lstStyle/>
                    <a:p>
                      <a:pPr algn="ctr" fontAlgn="ctr"/>
                      <a:r>
                        <a:rPr lang="en-US" sz="1000" b="0" i="0" u="none" strike="noStrike">
                          <a:solidFill>
                            <a:srgbClr val="000000"/>
                          </a:solidFill>
                          <a:effectLst/>
                          <a:latin typeface="Times"/>
                        </a:rPr>
                        <a:t>2013</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1.07%</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1.83%</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1.18%</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4.89%</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1385">
                <a:tc>
                  <a:txBody>
                    <a:bodyPr/>
                    <a:lstStyle/>
                    <a:p>
                      <a:pPr algn="ctr" fontAlgn="ctr"/>
                      <a:r>
                        <a:rPr lang="en-US" sz="1000" b="0" i="0" u="none" strike="noStrike">
                          <a:solidFill>
                            <a:srgbClr val="000000"/>
                          </a:solidFill>
                          <a:effectLst/>
                          <a:latin typeface="Times"/>
                        </a:rPr>
                        <a:t>2012</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-0.11%</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2.20%</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-1.03%</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2.75%</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1385">
                <a:tc>
                  <a:txBody>
                    <a:bodyPr/>
                    <a:lstStyle/>
                    <a:p>
                      <a:pPr algn="ctr" fontAlgn="ctr"/>
                      <a:r>
                        <a:rPr lang="en-US" sz="1000" b="0" i="0" u="none" strike="noStrike">
                          <a:solidFill>
                            <a:srgbClr val="000000"/>
                          </a:solidFill>
                          <a:effectLst/>
                          <a:latin typeface="Times"/>
                        </a:rPr>
                        <a:t>2011</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-1.37%</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1.81%</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1.48%</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-4.59%</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1385">
                <a:tc>
                  <a:txBody>
                    <a:bodyPr/>
                    <a:lstStyle/>
                    <a:p>
                      <a:pPr algn="ctr" fontAlgn="ctr"/>
                      <a:r>
                        <a:rPr lang="en-US" sz="1000" b="0" i="0" u="none" strike="noStrike">
                          <a:solidFill>
                            <a:srgbClr val="000000"/>
                          </a:solidFill>
                          <a:effectLst/>
                          <a:latin typeface="Times"/>
                        </a:rPr>
                        <a:t>2010</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-0.53%</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2.39%</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1.97%</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-3.64%</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1385">
                <a:tc>
                  <a:txBody>
                    <a:bodyPr/>
                    <a:lstStyle/>
                    <a:p>
                      <a:pPr algn="ctr" fontAlgn="ctr"/>
                      <a:r>
                        <a:rPr lang="en-US" sz="1000" b="0" i="0" u="none" strike="noStrike">
                          <a:solidFill>
                            <a:srgbClr val="000000"/>
                          </a:solidFill>
                          <a:effectLst/>
                          <a:latin typeface="Times"/>
                        </a:rPr>
                        <a:t>2009</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1.29%</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-3.07%</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-3.98%</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5.79%</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1385">
                <a:tc>
                  <a:txBody>
                    <a:bodyPr/>
                    <a:lstStyle/>
                    <a:p>
                      <a:pPr algn="ctr" fontAlgn="ctr"/>
                      <a:r>
                        <a:rPr lang="en-US" sz="1000" b="0" i="0" u="none" strike="noStrike">
                          <a:solidFill>
                            <a:srgbClr val="000000"/>
                          </a:solidFill>
                          <a:effectLst/>
                          <a:latin typeface="Times"/>
                        </a:rPr>
                        <a:t>2008</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-1.44%</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-1.18%</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-4.26%</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10.88%</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1385">
                <a:tc>
                  <a:txBody>
                    <a:bodyPr/>
                    <a:lstStyle/>
                    <a:p>
                      <a:pPr algn="ctr" fontAlgn="ctr"/>
                      <a:r>
                        <a:rPr lang="en-US" sz="1000" b="0" i="0" u="none" strike="noStrike">
                          <a:solidFill>
                            <a:srgbClr val="000000"/>
                          </a:solidFill>
                          <a:effectLst/>
                          <a:latin typeface="Times"/>
                        </a:rPr>
                        <a:t>2007</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-0.65%</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2.93%</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2.19%</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-11.30%</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1385">
                <a:tc>
                  <a:txBody>
                    <a:bodyPr/>
                    <a:lstStyle/>
                    <a:p>
                      <a:pPr algn="ctr" fontAlgn="ctr"/>
                      <a:r>
                        <a:rPr lang="en-US" sz="1000" b="0" i="0" u="none" strike="noStrike">
                          <a:solidFill>
                            <a:srgbClr val="000000"/>
                          </a:solidFill>
                          <a:effectLst/>
                          <a:latin typeface="Times"/>
                        </a:rPr>
                        <a:t>2006</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0.30%</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3.40%</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-1.84%</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-2.28%</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1385">
                <a:tc>
                  <a:txBody>
                    <a:bodyPr/>
                    <a:lstStyle/>
                    <a:p>
                      <a:pPr algn="ctr" fontAlgn="ctr"/>
                      <a:r>
                        <a:rPr lang="en-US" sz="1000" b="0" i="0" u="none" strike="noStrike">
                          <a:solidFill>
                            <a:srgbClr val="000000"/>
                          </a:solidFill>
                          <a:effectLst/>
                          <a:latin typeface="Times"/>
                        </a:rPr>
                        <a:t>2005</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0.16%</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3.68%</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0.66%</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3.98%</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1385">
                <a:tc>
                  <a:txBody>
                    <a:bodyPr/>
                    <a:lstStyle/>
                    <a:p>
                      <a:pPr algn="ctr" fontAlgn="ctr"/>
                      <a:r>
                        <a:rPr lang="en-US" sz="1000" b="0" i="0" u="none" strike="noStrike">
                          <a:solidFill>
                            <a:srgbClr val="000000"/>
                          </a:solidFill>
                          <a:effectLst/>
                          <a:latin typeface="Times"/>
                        </a:rPr>
                        <a:t>2004</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0.13%</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3.72%</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1.34%</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-3.92%</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1385">
                <a:tc>
                  <a:txBody>
                    <a:bodyPr/>
                    <a:lstStyle/>
                    <a:p>
                      <a:pPr algn="ctr" fontAlgn="ctr"/>
                      <a:r>
                        <a:rPr lang="en-US" sz="1000" b="0" i="0" u="none" strike="noStrike">
                          <a:solidFill>
                            <a:srgbClr val="000000"/>
                          </a:solidFill>
                          <a:effectLst/>
                          <a:latin typeface="Times"/>
                        </a:rPr>
                        <a:t>2003</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0.05%</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4.32%</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-0.65%</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-14.59%</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1385">
                <a:tc>
                  <a:txBody>
                    <a:bodyPr/>
                    <a:lstStyle/>
                    <a:p>
                      <a:pPr algn="ctr" fontAlgn="ctr"/>
                      <a:r>
                        <a:rPr lang="en-US" sz="1000" b="0" i="0" u="none" strike="noStrike">
                          <a:solidFill>
                            <a:srgbClr val="000000"/>
                          </a:solidFill>
                          <a:effectLst/>
                          <a:latin typeface="Times"/>
                        </a:rPr>
                        <a:t>2002</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-0.97%</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2.80%</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1.44%</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-11.17%</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1385">
                <a:tc>
                  <a:txBody>
                    <a:bodyPr/>
                    <a:lstStyle/>
                    <a:p>
                      <a:pPr algn="ctr" fontAlgn="ctr"/>
                      <a:r>
                        <a:rPr lang="en-US" sz="1000" b="0" i="0" u="none" strike="noStrike">
                          <a:solidFill>
                            <a:srgbClr val="000000"/>
                          </a:solidFill>
                          <a:effectLst/>
                          <a:latin typeface="Times"/>
                        </a:rPr>
                        <a:t>2001</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-0.18%</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-0.04%</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-2.50%</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7.45%</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1385">
                <a:tc>
                  <a:txBody>
                    <a:bodyPr/>
                    <a:lstStyle/>
                    <a:p>
                      <a:pPr algn="ctr" fontAlgn="ctr"/>
                      <a:r>
                        <a:rPr lang="en-US" sz="1000" b="0" i="0" u="none" strike="noStrike">
                          <a:solidFill>
                            <a:srgbClr val="000000"/>
                          </a:solidFill>
                          <a:effectLst/>
                          <a:latin typeface="Times"/>
                        </a:rPr>
                        <a:t>2000</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-0.98%</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2.24%</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0.96%</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7.73%</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1385">
                <a:tc>
                  <a:txBody>
                    <a:bodyPr/>
                    <a:lstStyle/>
                    <a:p>
                      <a:pPr algn="ctr" fontAlgn="ctr"/>
                      <a:r>
                        <a:rPr lang="en-US" sz="1000" b="0" i="0" u="none" strike="noStrike">
                          <a:solidFill>
                            <a:srgbClr val="000000"/>
                          </a:solidFill>
                          <a:effectLst/>
                          <a:latin typeface="Times"/>
                        </a:rPr>
                        <a:t>1999</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1.56%</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4.70%</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1.04%</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1.68%</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1385">
                <a:tc>
                  <a:txBody>
                    <a:bodyPr/>
                    <a:lstStyle/>
                    <a:p>
                      <a:pPr algn="ctr" fontAlgn="ctr"/>
                      <a:r>
                        <a:rPr lang="en-US" sz="1000" b="0" i="0" u="none" strike="noStrike">
                          <a:solidFill>
                            <a:srgbClr val="000000"/>
                          </a:solidFill>
                          <a:effectLst/>
                          <a:latin typeface="Times"/>
                        </a:rPr>
                        <a:t>1998</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-1.03%</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4.51%</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0.11%</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-4.08%</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1385">
                <a:tc>
                  <a:txBody>
                    <a:bodyPr/>
                    <a:lstStyle/>
                    <a:p>
                      <a:pPr algn="ctr" fontAlgn="ctr"/>
                      <a:r>
                        <a:rPr lang="en-US" sz="1000" b="0" i="0" u="none" strike="noStrike">
                          <a:solidFill>
                            <a:srgbClr val="000000"/>
                          </a:solidFill>
                          <a:effectLst/>
                          <a:latin typeface="Times"/>
                        </a:rPr>
                        <a:t>1997</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-0.63%</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4.33%</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-1.43%</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9.40%</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1385">
                <a:tc>
                  <a:txBody>
                    <a:bodyPr/>
                    <a:lstStyle/>
                    <a:p>
                      <a:pPr algn="ctr" fontAlgn="ctr"/>
                      <a:r>
                        <a:rPr lang="en-US" sz="1000" b="0" i="0" u="none" strike="noStrike">
                          <a:solidFill>
                            <a:srgbClr val="000000"/>
                          </a:solidFill>
                          <a:effectLst/>
                          <a:latin typeface="Times"/>
                        </a:rPr>
                        <a:t>1996</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0.80%</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4.43%</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0.31%</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4.14%</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1385">
                <a:tc>
                  <a:txBody>
                    <a:bodyPr/>
                    <a:lstStyle/>
                    <a:p>
                      <a:pPr algn="ctr" fontAlgn="ctr"/>
                      <a:r>
                        <a:rPr lang="en-US" sz="1000" b="0" i="0" u="none" strike="noStrike">
                          <a:solidFill>
                            <a:srgbClr val="000000"/>
                          </a:solidFill>
                          <a:effectLst/>
                          <a:latin typeface="Times"/>
                        </a:rPr>
                        <a:t>1995</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-2.09%</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2.01%</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-0.08%</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-0.71%</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1385">
                <a:tc>
                  <a:txBody>
                    <a:bodyPr/>
                    <a:lstStyle/>
                    <a:p>
                      <a:pPr algn="ctr" fontAlgn="ctr"/>
                      <a:r>
                        <a:rPr lang="en-US" sz="1000" b="0" i="0" u="none" strike="noStrike">
                          <a:solidFill>
                            <a:srgbClr val="000000"/>
                          </a:solidFill>
                          <a:effectLst/>
                          <a:latin typeface="Times"/>
                        </a:rPr>
                        <a:t>1994</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1.92%</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4.12%</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0.27%</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-5.37%</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1385">
                <a:tc>
                  <a:txBody>
                    <a:bodyPr/>
                    <a:lstStyle/>
                    <a:p>
                      <a:pPr algn="ctr" fontAlgn="ctr"/>
                      <a:r>
                        <a:rPr lang="en-US" sz="1000" b="0" i="0" u="none" strike="noStrike">
                          <a:solidFill>
                            <a:srgbClr val="000000"/>
                          </a:solidFill>
                          <a:effectLst/>
                          <a:latin typeface="Times"/>
                        </a:rPr>
                        <a:t>1993</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-0.83%</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2.50%</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-0.72%</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0.56%</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1385">
                <a:tc>
                  <a:txBody>
                    <a:bodyPr/>
                    <a:lstStyle/>
                    <a:p>
                      <a:pPr algn="ctr" fontAlgn="ctr"/>
                      <a:r>
                        <a:rPr lang="en-US" sz="1000" b="0" i="0" u="none" strike="noStrike">
                          <a:solidFill>
                            <a:srgbClr val="000000"/>
                          </a:solidFill>
                          <a:effectLst/>
                          <a:latin typeface="Times"/>
                        </a:rPr>
                        <a:t>1992</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-0.02%</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4.15%</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0.64%</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6.89%</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1385">
                <a:tc>
                  <a:txBody>
                    <a:bodyPr/>
                    <a:lstStyle/>
                    <a:p>
                      <a:pPr algn="ctr" fontAlgn="ctr"/>
                      <a:r>
                        <a:rPr lang="en-US" sz="1000" b="0" i="0" u="none" strike="noStrike">
                          <a:solidFill>
                            <a:srgbClr val="000000"/>
                          </a:solidFill>
                          <a:effectLst/>
                          <a:latin typeface="Times"/>
                        </a:rPr>
                        <a:t>1991</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-1.26%</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1.09%</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-2.89%</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0.69%</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1385">
                <a:tc>
                  <a:txBody>
                    <a:bodyPr/>
                    <a:lstStyle/>
                    <a:p>
                      <a:pPr algn="ctr" fontAlgn="ctr"/>
                      <a:r>
                        <a:rPr lang="en-US" sz="1000" b="0" i="0" u="none" strike="noStrike">
                          <a:solidFill>
                            <a:srgbClr val="000000"/>
                          </a:solidFill>
                          <a:effectLst/>
                          <a:latin typeface="Times"/>
                        </a:rPr>
                        <a:t>1990</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0.12%</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0.65%</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0.43%</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-8.00%</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1385">
                <a:tc>
                  <a:txBody>
                    <a:bodyPr/>
                    <a:lstStyle/>
                    <a:p>
                      <a:pPr algn="ctr" fontAlgn="ctr"/>
                      <a:r>
                        <a:rPr lang="en-US" sz="1000" b="0" i="0" u="none" strike="noStrike">
                          <a:solidFill>
                            <a:srgbClr val="000000"/>
                          </a:solidFill>
                          <a:effectLst/>
                          <a:latin typeface="Times"/>
                        </a:rPr>
                        <a:t>1989</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-1.11%</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2.66%</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0.51%</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2.04%</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1385">
                <a:tc>
                  <a:txBody>
                    <a:bodyPr/>
                    <a:lstStyle/>
                    <a:p>
                      <a:pPr algn="ctr" fontAlgn="ctr"/>
                      <a:r>
                        <a:rPr lang="en-US" sz="1000" b="0" i="0" u="none" strike="noStrike">
                          <a:solidFill>
                            <a:srgbClr val="000000"/>
                          </a:solidFill>
                          <a:effectLst/>
                          <a:latin typeface="Times"/>
                        </a:rPr>
                        <a:t>1988</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0.26%</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3.66%</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0.60%</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1.05%</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1385">
                <a:tc>
                  <a:txBody>
                    <a:bodyPr/>
                    <a:lstStyle/>
                    <a:p>
                      <a:pPr algn="ctr" fontAlgn="ctr"/>
                      <a:r>
                        <a:rPr lang="en-US" sz="1000" b="0" i="0" u="none" strike="noStrike">
                          <a:solidFill>
                            <a:srgbClr val="000000"/>
                          </a:solidFill>
                          <a:effectLst/>
                          <a:latin typeface="Times"/>
                        </a:rPr>
                        <a:t>1987</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1.53%</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4.49%</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2.54%</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-12.01%</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1385">
                <a:tc>
                  <a:txBody>
                    <a:bodyPr/>
                    <a:lstStyle/>
                    <a:p>
                      <a:pPr algn="ctr" fontAlgn="ctr"/>
                      <a:r>
                        <a:rPr lang="en-US" sz="1000" b="0" i="0" u="none" strike="noStrike">
                          <a:solidFill>
                            <a:srgbClr val="000000"/>
                          </a:solidFill>
                          <a:effectLst/>
                          <a:latin typeface="Times"/>
                        </a:rPr>
                        <a:t>1986</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-1.61%</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2.83%</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-2.33%</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-15.26%</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1385">
                <a:tc>
                  <a:txBody>
                    <a:bodyPr/>
                    <a:lstStyle/>
                    <a:p>
                      <a:pPr algn="ctr" fontAlgn="ctr"/>
                      <a:r>
                        <a:rPr lang="en-US" sz="1000" b="0" i="0" u="none" strike="noStrike" dirty="0">
                          <a:solidFill>
                            <a:srgbClr val="000000"/>
                          </a:solidFill>
                          <a:effectLst/>
                          <a:latin typeface="Times"/>
                        </a:rPr>
                        <a:t>1985</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-2.27%</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4.19%</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3.89%</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-13.51%</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cSld>
  <p:clrMapOvr>
    <a:masterClrMapping/>
  </p:clrMapOvr>
  <p:transition/>
  <p:timing>
    <p:tnLst>
      <p:par>
        <p:cTn id="1" dur="indefinite" restart="never" nodeType="tmRoot"/>
      </p:par>
    </p:tn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 Sensitivity to Interest Rate Changes</a:t>
            </a:r>
          </a:p>
        </p:txBody>
      </p:sp>
      <p:sp>
        <p:nvSpPr>
          <p:cNvPr id="26931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269315"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756E0383-5F14-BD46-A28B-9472D9F3663F}" type="slidenum">
              <a:rPr lang="en-US" altLang="en-US" sz="1200">
                <a:solidFill>
                  <a:srgbClr val="FFFFFF"/>
                </a:solidFill>
                <a:latin typeface="Times" charset="0"/>
              </a:rPr>
              <a:pPr>
                <a:lnSpc>
                  <a:spcPct val="80000"/>
                </a:lnSpc>
                <a:spcBef>
                  <a:spcPct val="0"/>
                </a:spcBef>
                <a:buClrTx/>
                <a:buSzTx/>
                <a:buFontTx/>
                <a:buNone/>
              </a:pPr>
              <a:t>125</a:t>
            </a:fld>
            <a:endParaRPr lang="en-US" altLang="en-US" sz="1200">
              <a:solidFill>
                <a:srgbClr val="FFFFFF"/>
              </a:solidFill>
              <a:latin typeface="Times" charset="0"/>
            </a:endParaRPr>
          </a:p>
        </p:txBody>
      </p:sp>
      <p:sp>
        <p:nvSpPr>
          <p:cNvPr id="269316"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How sensitive is the firm</a:t>
            </a:r>
            <a:r>
              <a:rPr lang="ja-JP" altLang="en-US">
                <a:ea typeface="ＭＳ Ｐゴシック" charset="-128"/>
              </a:rPr>
              <a:t>’</a:t>
            </a:r>
            <a:r>
              <a:rPr lang="en-US" altLang="ja-JP">
                <a:ea typeface="ＭＳ Ｐゴシック" charset="-128"/>
              </a:rPr>
              <a:t>s value and operating income to changes in the level of interest rates?</a:t>
            </a:r>
          </a:p>
          <a:p>
            <a:pPr eaLnBrk="1" hangingPunct="1"/>
            <a:r>
              <a:rPr lang="en-US" altLang="en-US">
                <a:ea typeface="ＭＳ Ｐゴシック" charset="-128"/>
              </a:rPr>
              <a:t>The answer to this question is important because it </a:t>
            </a:r>
          </a:p>
          <a:p>
            <a:pPr lvl="1" eaLnBrk="1" hangingPunct="1"/>
            <a:r>
              <a:rPr lang="en-US" altLang="en-US">
                <a:ea typeface="ＭＳ Ｐゴシック" charset="-128"/>
              </a:rPr>
              <a:t>it provides a measure of the duration of the firm</a:t>
            </a:r>
            <a:r>
              <a:rPr lang="ja-JP" altLang="en-US">
                <a:ea typeface="ＭＳ Ｐゴシック" charset="-128"/>
              </a:rPr>
              <a:t>’</a:t>
            </a:r>
            <a:r>
              <a:rPr lang="en-US" altLang="ja-JP">
                <a:ea typeface="ＭＳ Ｐゴシック" charset="-128"/>
              </a:rPr>
              <a:t>s projects</a:t>
            </a:r>
          </a:p>
          <a:p>
            <a:pPr lvl="1" eaLnBrk="1" hangingPunct="1"/>
            <a:r>
              <a:rPr lang="en-US" altLang="en-US">
                <a:ea typeface="ＭＳ Ｐゴシック" charset="-128"/>
              </a:rPr>
              <a:t>it provides insight into whether the firm should be using fixed or floating rate debt.</a:t>
            </a:r>
          </a:p>
        </p:txBody>
      </p:sp>
    </p:spTree>
  </p:cSld>
  <p:clrMapOvr>
    <a:masterClrMapping/>
  </p:clrMapOvr>
  <p:transition/>
  <p:timing>
    <p:tnLst>
      <p:par>
        <p:cTn id="1" dur="indefinite" restart="never" nodeType="tmRoot"/>
      </p:par>
    </p:tn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36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Firm Value versus Interest Rate Changes</a:t>
            </a:r>
          </a:p>
        </p:txBody>
      </p:sp>
      <p:sp>
        <p:nvSpPr>
          <p:cNvPr id="27136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271363"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B860E4C4-B48B-4744-B494-0F55774CED37}" type="slidenum">
              <a:rPr lang="en-US" altLang="en-US" sz="1200">
                <a:solidFill>
                  <a:srgbClr val="FFFFFF"/>
                </a:solidFill>
                <a:latin typeface="Times" charset="0"/>
              </a:rPr>
              <a:pPr>
                <a:lnSpc>
                  <a:spcPct val="80000"/>
                </a:lnSpc>
                <a:spcBef>
                  <a:spcPct val="0"/>
                </a:spcBef>
                <a:buClrTx/>
                <a:buSzTx/>
                <a:buFontTx/>
                <a:buNone/>
              </a:pPr>
              <a:t>126</a:t>
            </a:fld>
            <a:endParaRPr lang="en-US" altLang="en-US" sz="1200">
              <a:solidFill>
                <a:srgbClr val="FFFFFF"/>
              </a:solidFill>
              <a:latin typeface="Times" charset="0"/>
            </a:endParaRPr>
          </a:p>
        </p:txBody>
      </p:sp>
      <p:sp>
        <p:nvSpPr>
          <p:cNvPr id="271364"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Regressing changes in firm value against changes in interest rates over this period yields the following regression –</a:t>
            </a:r>
          </a:p>
          <a:p>
            <a:pPr marL="320675" lvl="1" indent="0">
              <a:buFont typeface="Wingdings 2" charset="2"/>
              <a:buNone/>
            </a:pPr>
            <a:r>
              <a:rPr lang="en-US" altLang="en-US" sz="2000">
                <a:ea typeface="ＭＳ Ｐゴシック" charset="-128"/>
              </a:rPr>
              <a:t>Change in Firm Value = 0.1790 – 2.3251 (Change in Interest Rates)</a:t>
            </a:r>
          </a:p>
          <a:p>
            <a:pPr marL="320675" lvl="1" indent="0">
              <a:buFont typeface="Wingdings 2" charset="2"/>
              <a:buNone/>
            </a:pPr>
            <a:r>
              <a:rPr lang="en-US" altLang="en-US" sz="2000">
                <a:ea typeface="ＭＳ Ｐゴシック" charset="-128"/>
              </a:rPr>
              <a:t>			(2.74)	(0.39) </a:t>
            </a:r>
          </a:p>
          <a:p>
            <a:pPr marL="320675" lvl="1" indent="0"/>
            <a:r>
              <a:rPr lang="en-US" altLang="en-US">
                <a:ea typeface="ＭＳ Ｐゴシック" charset="-128"/>
              </a:rPr>
              <a:t>T statistics are in brackets.</a:t>
            </a:r>
          </a:p>
          <a:p>
            <a:pPr eaLnBrk="1" hangingPunct="1"/>
            <a:r>
              <a:rPr lang="en-US" altLang="en-US">
                <a:ea typeface="ＭＳ Ｐゴシック" charset="-128"/>
              </a:rPr>
              <a:t> The coefficient on the regression (-2.33) measures how much the value of Disney as a firm changes for a unit change in interest rates.</a:t>
            </a:r>
          </a:p>
        </p:txBody>
      </p:sp>
    </p:spTree>
  </p:cSld>
  <p:clrMapOvr>
    <a:masterClrMapping/>
  </p:clrMapOvr>
  <p:transition/>
  <p:timing>
    <p:tnLst>
      <p:par>
        <p:cTn id="1" dur="indefinite" restart="never" nodeType="tmRoot"/>
      </p:par>
    </p:tn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29"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Why the coefficient on the regression is duration..</a:t>
            </a:r>
            <a:endParaRPr lang="en-US">
              <a:ea typeface="+mj-ea"/>
              <a:cs typeface="+mj-cs"/>
            </a:endParaRPr>
          </a:p>
        </p:txBody>
      </p:sp>
      <p:sp>
        <p:nvSpPr>
          <p:cNvPr id="27341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273411"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3D8734E1-B1F9-2445-8CF6-F475190B7862}" type="slidenum">
              <a:rPr lang="en-US" altLang="en-US" sz="1200">
                <a:solidFill>
                  <a:srgbClr val="FFFFFF"/>
                </a:solidFill>
                <a:latin typeface="Times" charset="0"/>
              </a:rPr>
              <a:pPr>
                <a:lnSpc>
                  <a:spcPct val="80000"/>
                </a:lnSpc>
                <a:spcBef>
                  <a:spcPct val="0"/>
                </a:spcBef>
                <a:buClrTx/>
                <a:buSzTx/>
                <a:buFontTx/>
                <a:buNone/>
              </a:pPr>
              <a:t>127</a:t>
            </a:fld>
            <a:endParaRPr lang="en-US" altLang="en-US" sz="1200">
              <a:solidFill>
                <a:srgbClr val="FFFFFF"/>
              </a:solidFill>
              <a:latin typeface="Times" charset="0"/>
            </a:endParaRPr>
          </a:p>
        </p:txBody>
      </p:sp>
      <p:sp>
        <p:nvSpPr>
          <p:cNvPr id="273412" name="Rectangle 3"/>
          <p:cNvSpPr>
            <a:spLocks noGrp="1" noChangeArrowheads="1"/>
          </p:cNvSpPr>
          <p:nvPr>
            <p:ph sz="quarter" idx="1"/>
          </p:nvPr>
        </p:nvSpPr>
        <p:spPr>
          <a:xfrm>
            <a:off x="612775" y="1600200"/>
            <a:ext cx="8153400" cy="4495800"/>
          </a:xfrm>
        </p:spPr>
        <p:txBody>
          <a:bodyPr/>
          <a:lstStyle/>
          <a:p>
            <a:pPr eaLnBrk="1" hangingPunct="1">
              <a:lnSpc>
                <a:spcPct val="80000"/>
              </a:lnSpc>
            </a:pPr>
            <a:r>
              <a:rPr lang="en-US" altLang="en-US" sz="2400">
                <a:ea typeface="ＭＳ Ｐゴシック" charset="-128"/>
              </a:rPr>
              <a:t>The duration of a straight bond or loan issued by a company can be written in terms of the coupons (interest payments) on the bond (loan) and the face value of the bond to be – </a:t>
            </a:r>
          </a:p>
          <a:p>
            <a:pPr eaLnBrk="1" hangingPunct="1">
              <a:lnSpc>
                <a:spcPct val="80000"/>
              </a:lnSpc>
              <a:buFont typeface="Wingdings" charset="2"/>
              <a:buNone/>
            </a:pPr>
            <a:r>
              <a:rPr lang="en-US" altLang="en-US" sz="2400">
                <a:ea typeface="ＭＳ Ｐゴシック" charset="-128"/>
              </a:rPr>
              <a:t> </a:t>
            </a:r>
          </a:p>
          <a:p>
            <a:pPr eaLnBrk="1" hangingPunct="1">
              <a:lnSpc>
                <a:spcPct val="80000"/>
              </a:lnSpc>
            </a:pPr>
            <a:endParaRPr lang="en-US" altLang="en-US" sz="2400">
              <a:ea typeface="ＭＳ Ｐゴシック" charset="-128"/>
            </a:endParaRPr>
          </a:p>
          <a:p>
            <a:pPr eaLnBrk="1" hangingPunct="1">
              <a:lnSpc>
                <a:spcPct val="80000"/>
              </a:lnSpc>
            </a:pPr>
            <a:endParaRPr lang="en-US" altLang="en-US" sz="2400">
              <a:ea typeface="ＭＳ Ｐゴシック" charset="-128"/>
            </a:endParaRPr>
          </a:p>
          <a:p>
            <a:pPr eaLnBrk="1" hangingPunct="1">
              <a:lnSpc>
                <a:spcPct val="80000"/>
              </a:lnSpc>
            </a:pPr>
            <a:endParaRPr lang="en-US" altLang="en-US" sz="2400">
              <a:ea typeface="ＭＳ Ｐゴシック" charset="-128"/>
            </a:endParaRPr>
          </a:p>
          <a:p>
            <a:pPr eaLnBrk="1" hangingPunct="1">
              <a:lnSpc>
                <a:spcPct val="80000"/>
              </a:lnSpc>
            </a:pPr>
            <a:r>
              <a:rPr lang="en-US" altLang="en-US" sz="2400">
                <a:ea typeface="ＭＳ Ｐゴシック" charset="-128"/>
              </a:rPr>
              <a:t>The duration of a bond measures how much the price of the bond changes for a unit change in interest rates.</a:t>
            </a:r>
          </a:p>
          <a:p>
            <a:pPr eaLnBrk="1" hangingPunct="1">
              <a:lnSpc>
                <a:spcPct val="80000"/>
              </a:lnSpc>
            </a:pPr>
            <a:r>
              <a:rPr lang="en-US" altLang="en-US" sz="2400">
                <a:ea typeface="ＭＳ Ｐゴシック" charset="-128"/>
              </a:rPr>
              <a:t>Holding other factors constant, the duration of a bond will increase with the maturity of the bond, and decrease with the coupon rate on the bond.</a:t>
            </a:r>
          </a:p>
        </p:txBody>
      </p:sp>
      <p:graphicFrame>
        <p:nvGraphicFramePr>
          <p:cNvPr id="273413" name="Object 2"/>
          <p:cNvGraphicFramePr>
            <a:graphicFrameLocks/>
          </p:cNvGraphicFramePr>
          <p:nvPr/>
        </p:nvGraphicFramePr>
        <p:xfrm>
          <a:off x="2043113" y="2813050"/>
          <a:ext cx="5045075" cy="1219200"/>
        </p:xfrm>
        <a:graphic>
          <a:graphicData uri="http://schemas.openxmlformats.org/presentationml/2006/ole">
            <mc:AlternateContent xmlns:mc="http://schemas.openxmlformats.org/markup-compatibility/2006">
              <mc:Choice xmlns:v="urn:schemas-microsoft-com:vml" Requires="v">
                <p:oleObj spid="_x0000_s273437" name="Equation" r:id="rId4" imgW="5054600" imgH="1231900" progId="Equation.3">
                  <p:embed/>
                </p:oleObj>
              </mc:Choice>
              <mc:Fallback>
                <p:oleObj name="Equation" r:id="rId4" imgW="5054600" imgH="1231900" progId="Equation.3">
                  <p:embed/>
                  <p:pic>
                    <p:nvPicPr>
                      <p:cNvPr id="0" name="Object 2"/>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043113" y="2813050"/>
                        <a:ext cx="5045075" cy="12192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timing>
    <p:tnLst>
      <p:par>
        <p:cTn id="1" dur="indefinite" restart="never" nodeType="tmRoot"/>
      </p:par>
    </p:tn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45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Duration: Comparing Approaches</a:t>
            </a:r>
          </a:p>
        </p:txBody>
      </p:sp>
      <p:sp>
        <p:nvSpPr>
          <p:cNvPr id="27545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275459"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54BD63D4-8CC5-2C48-BFA4-634F0F558977}" type="slidenum">
              <a:rPr lang="en-US" altLang="en-US" sz="1200">
                <a:solidFill>
                  <a:srgbClr val="FFFFFF"/>
                </a:solidFill>
                <a:latin typeface="Times" charset="0"/>
              </a:rPr>
              <a:pPr>
                <a:lnSpc>
                  <a:spcPct val="80000"/>
                </a:lnSpc>
                <a:spcBef>
                  <a:spcPct val="0"/>
                </a:spcBef>
                <a:buClrTx/>
                <a:buSzTx/>
                <a:buFontTx/>
                <a:buNone/>
              </a:pPr>
              <a:t>128</a:t>
            </a:fld>
            <a:endParaRPr lang="en-US" altLang="en-US" sz="1200">
              <a:solidFill>
                <a:srgbClr val="FFFFFF"/>
              </a:solidFill>
              <a:latin typeface="Times" charset="0"/>
            </a:endParaRPr>
          </a:p>
        </p:txBody>
      </p:sp>
      <p:pic>
        <p:nvPicPr>
          <p:cNvPr id="275460" name="Picture 3"/>
          <p:cNvPicPr>
            <a:picLocks noGrp="1" noChangeArrowheads="1"/>
          </p:cNvPicPr>
          <p:nvPr>
            <p:ph sz="quarter" idx="1"/>
          </p:nvPr>
        </p:nvPicPr>
        <p:blipFill>
          <a:blip r:embed="rId3">
            <a:extLst>
              <a:ext uri="{28A0092B-C50C-407E-A947-70E740481C1C}">
                <a14:useLocalDpi xmlns:a14="http://schemas.microsoft.com/office/drawing/2010/main" val="0"/>
              </a:ext>
            </a:extLst>
          </a:blip>
          <a:srcRect t="-3239" b="-3239"/>
          <a:stretch>
            <a:fillRect/>
          </a:stretch>
        </p:blipFill>
        <p:spPr>
          <a:xfrm>
            <a:off x="612775" y="1600200"/>
            <a:ext cx="8153400" cy="4495800"/>
          </a:xfrm>
          <a:extLst>
            <a:ext uri="{91240B29-F687-4F45-9708-019B960494DF}">
              <a14:hiddenLine xmlns:a14="http://schemas.microsoft.com/office/drawing/2010/main" w="12700">
                <a:solidFill>
                  <a:srgbClr val="000000"/>
                </a:solidFill>
                <a:miter lim="800000"/>
                <a:headEnd/>
                <a:tailEnd/>
              </a14:hiddenLine>
            </a:ext>
          </a:extLst>
        </p:spPr>
      </p:pic>
    </p:spTree>
  </p:cSld>
  <p:clrMapOvr>
    <a:masterClrMapping/>
  </p:clrMapOvr>
  <p:transition/>
  <p:timing>
    <p:tnLst>
      <p:par>
        <p:cTn id="1" dur="indefinite" restart="never" nodeType="tmRoot"/>
      </p:par>
    </p:tn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50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Operating Income versus Interest Rates</a:t>
            </a:r>
          </a:p>
        </p:txBody>
      </p:sp>
      <p:sp>
        <p:nvSpPr>
          <p:cNvPr id="27750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277507"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BEBEC8D3-7F7A-FB4E-96FB-857806B5CD48}" type="slidenum">
              <a:rPr lang="en-US" altLang="en-US" sz="1200">
                <a:solidFill>
                  <a:srgbClr val="FFFFFF"/>
                </a:solidFill>
                <a:latin typeface="Times" charset="0"/>
              </a:rPr>
              <a:pPr>
                <a:lnSpc>
                  <a:spcPct val="80000"/>
                </a:lnSpc>
                <a:spcBef>
                  <a:spcPct val="0"/>
                </a:spcBef>
                <a:buClrTx/>
                <a:buSzTx/>
                <a:buFontTx/>
                <a:buNone/>
              </a:pPr>
              <a:t>129</a:t>
            </a:fld>
            <a:endParaRPr lang="en-US" altLang="en-US" sz="1200">
              <a:solidFill>
                <a:srgbClr val="FFFFFF"/>
              </a:solidFill>
              <a:latin typeface="Times" charset="0"/>
            </a:endParaRPr>
          </a:p>
        </p:txBody>
      </p:sp>
      <p:sp>
        <p:nvSpPr>
          <p:cNvPr id="277508"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Regressing changes in operating cash flow against changes in interest rates over this period yields the following regression –</a:t>
            </a:r>
          </a:p>
          <a:p>
            <a:pPr>
              <a:buFont typeface="Wingdings" charset="2"/>
              <a:buNone/>
            </a:pPr>
            <a:r>
              <a:rPr lang="en-US" altLang="en-US" sz="2000">
                <a:ea typeface="ＭＳ Ｐゴシック" charset="-128"/>
              </a:rPr>
              <a:t>Change in Operating Income = 0.1698 – 7.9339 (Change in Interest Rates) 			      (2.69</a:t>
            </a:r>
            <a:r>
              <a:rPr lang="en-US" altLang="en-US" sz="2000" baseline="30000">
                <a:ea typeface="ＭＳ Ｐゴシック" charset="-128"/>
              </a:rPr>
              <a:t>a</a:t>
            </a:r>
            <a:r>
              <a:rPr lang="en-US" altLang="en-US" sz="2000">
                <a:ea typeface="ＭＳ Ｐゴシック" charset="-128"/>
              </a:rPr>
              <a:t>)	(1.40)		</a:t>
            </a:r>
          </a:p>
          <a:p>
            <a:pPr marL="365125" lvl="1" indent="0" eaLnBrk="1" hangingPunct="1">
              <a:buFont typeface="Wingdings 2" charset="2"/>
              <a:buNone/>
            </a:pPr>
            <a:r>
              <a:rPr lang="en-US" altLang="en-US" sz="2800" u="sng">
                <a:ea typeface="ＭＳ Ｐゴシック" charset="-128"/>
              </a:rPr>
              <a:t>Conclusion</a:t>
            </a:r>
            <a:r>
              <a:rPr lang="en-US" altLang="en-US" sz="2800">
                <a:ea typeface="ＭＳ Ｐゴシック" charset="-128"/>
              </a:rPr>
              <a:t>: Disney</a:t>
            </a:r>
            <a:r>
              <a:rPr lang="ja-JP" altLang="en-US" sz="2800">
                <a:ea typeface="ＭＳ Ｐゴシック" charset="-128"/>
              </a:rPr>
              <a:t>’</a:t>
            </a:r>
            <a:r>
              <a:rPr lang="en-US" altLang="ja-JP" sz="2800">
                <a:ea typeface="ＭＳ Ｐゴシック" charset="-128"/>
              </a:rPr>
              <a:t>s operating income has been affected a lot more than its firm value has by changes in interest rates.</a:t>
            </a:r>
          </a:p>
        </p:txBody>
      </p:sp>
    </p:spTree>
  </p:cSld>
  <p:clrMapOvr>
    <a:masterClrMapping/>
  </p:clrMapOvr>
  <p:transition/>
  <p:timing>
    <p:tnLst>
      <p:par>
        <p:cTn id="1" dur="indefinite" restart="never" nodeType="tmRoot"/>
      </p:par>
    </p:tn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955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II. Sensitivity to Changes in GDP/ GNP</a:t>
            </a:r>
          </a:p>
        </p:txBody>
      </p:sp>
      <p:sp>
        <p:nvSpPr>
          <p:cNvPr id="27955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279555"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77025D29-064C-3446-A8D7-D20E394DCA3E}" type="slidenum">
              <a:rPr lang="en-US" altLang="en-US" sz="1200">
                <a:solidFill>
                  <a:srgbClr val="FFFFFF"/>
                </a:solidFill>
                <a:latin typeface="Times" charset="0"/>
              </a:rPr>
              <a:pPr>
                <a:lnSpc>
                  <a:spcPct val="80000"/>
                </a:lnSpc>
                <a:spcBef>
                  <a:spcPct val="0"/>
                </a:spcBef>
                <a:buClrTx/>
                <a:buSzTx/>
                <a:buFontTx/>
                <a:buNone/>
              </a:pPr>
              <a:t>130</a:t>
            </a:fld>
            <a:endParaRPr lang="en-US" altLang="en-US" sz="1200">
              <a:solidFill>
                <a:srgbClr val="FFFFFF"/>
              </a:solidFill>
              <a:latin typeface="Times" charset="0"/>
            </a:endParaRPr>
          </a:p>
        </p:txBody>
      </p:sp>
      <p:sp>
        <p:nvSpPr>
          <p:cNvPr id="279556" name="Rectangle 3"/>
          <p:cNvSpPr>
            <a:spLocks noGrp="1" noChangeArrowheads="1"/>
          </p:cNvSpPr>
          <p:nvPr>
            <p:ph sz="quarter" idx="1"/>
          </p:nvPr>
        </p:nvSpPr>
        <p:spPr>
          <a:xfrm>
            <a:off x="612775" y="1600200"/>
            <a:ext cx="8153400" cy="4495800"/>
          </a:xfrm>
        </p:spPr>
        <p:txBody>
          <a:bodyPr/>
          <a:lstStyle/>
          <a:p>
            <a:pPr eaLnBrk="1" hangingPunct="1">
              <a:lnSpc>
                <a:spcPct val="90000"/>
              </a:lnSpc>
            </a:pPr>
            <a:r>
              <a:rPr lang="en-US" altLang="en-US" sz="2600">
                <a:ea typeface="ＭＳ Ｐゴシック" charset="-128"/>
              </a:rPr>
              <a:t>How sensitive is the firm</a:t>
            </a:r>
            <a:r>
              <a:rPr lang="ja-JP" altLang="en-US" sz="2600">
                <a:ea typeface="ＭＳ Ｐゴシック" charset="-128"/>
              </a:rPr>
              <a:t>’</a:t>
            </a:r>
            <a:r>
              <a:rPr lang="en-US" altLang="ja-JP" sz="2600">
                <a:ea typeface="ＭＳ Ｐゴシック" charset="-128"/>
              </a:rPr>
              <a:t>s value and operating income to changes in the GNP/GDP?</a:t>
            </a:r>
          </a:p>
          <a:p>
            <a:pPr eaLnBrk="1" hangingPunct="1">
              <a:lnSpc>
                <a:spcPct val="90000"/>
              </a:lnSpc>
            </a:pPr>
            <a:r>
              <a:rPr lang="en-US" altLang="en-US" sz="2600">
                <a:ea typeface="ＭＳ Ｐゴシック" charset="-128"/>
              </a:rPr>
              <a:t>The answer to this question is important because </a:t>
            </a:r>
          </a:p>
          <a:p>
            <a:pPr lvl="1" eaLnBrk="1" hangingPunct="1">
              <a:lnSpc>
                <a:spcPct val="90000"/>
              </a:lnSpc>
            </a:pPr>
            <a:r>
              <a:rPr lang="en-US" altLang="en-US" sz="2200">
                <a:ea typeface="ＭＳ Ｐゴシック" charset="-128"/>
              </a:rPr>
              <a:t>it provides insight into whether the firm</a:t>
            </a:r>
            <a:r>
              <a:rPr lang="ja-JP" altLang="en-US" sz="2200">
                <a:ea typeface="ＭＳ Ｐゴシック" charset="-128"/>
              </a:rPr>
              <a:t>’</a:t>
            </a:r>
            <a:r>
              <a:rPr lang="en-US" altLang="ja-JP" sz="2200">
                <a:ea typeface="ＭＳ Ｐゴシック" charset="-128"/>
              </a:rPr>
              <a:t>s cash flows are cyclical and</a:t>
            </a:r>
          </a:p>
          <a:p>
            <a:pPr lvl="1" eaLnBrk="1" hangingPunct="1">
              <a:lnSpc>
                <a:spcPct val="90000"/>
              </a:lnSpc>
            </a:pPr>
            <a:r>
              <a:rPr lang="en-US" altLang="en-US" sz="2200">
                <a:ea typeface="ＭＳ Ｐゴシック" charset="-128"/>
              </a:rPr>
              <a:t>whether the cash flows on the firm</a:t>
            </a:r>
            <a:r>
              <a:rPr lang="ja-JP" altLang="en-US" sz="2200">
                <a:ea typeface="ＭＳ Ｐゴシック" charset="-128"/>
              </a:rPr>
              <a:t>’</a:t>
            </a:r>
            <a:r>
              <a:rPr lang="en-US" altLang="ja-JP" sz="2200">
                <a:ea typeface="ＭＳ Ｐゴシック" charset="-128"/>
              </a:rPr>
              <a:t>s debt should be designed to protect against cyclical factors.</a:t>
            </a:r>
          </a:p>
          <a:p>
            <a:pPr eaLnBrk="1" hangingPunct="1">
              <a:lnSpc>
                <a:spcPct val="90000"/>
              </a:lnSpc>
            </a:pPr>
            <a:r>
              <a:rPr lang="en-US" altLang="en-US" sz="2600">
                <a:ea typeface="ＭＳ Ｐゴシック" charset="-128"/>
              </a:rPr>
              <a:t>If the cash flows and firm value are sensitive to movements in the economy, the firm will either have to issue less debt overall, or add special features to the debt to tie cash flows on the debt to the firm</a:t>
            </a:r>
            <a:r>
              <a:rPr lang="ja-JP" altLang="en-US" sz="2600">
                <a:ea typeface="ＭＳ Ｐゴシック" charset="-128"/>
              </a:rPr>
              <a:t>’</a:t>
            </a:r>
            <a:r>
              <a:rPr lang="en-US" altLang="ja-JP" sz="2600">
                <a:ea typeface="ＭＳ Ｐゴシック" charset="-128"/>
              </a:rPr>
              <a:t>s cash flows.</a:t>
            </a:r>
            <a:endParaRPr lang="en-US" altLang="en-US" sz="2600">
              <a:ea typeface="ＭＳ Ｐゴシック" charset="-128"/>
            </a:endParaRPr>
          </a:p>
        </p:txBody>
      </p:sp>
    </p:spTree>
  </p:cSld>
  <p:clrMapOvr>
    <a:masterClrMapping/>
  </p:clrMapOvr>
  <p:transition/>
  <p:timing>
    <p:tnLst>
      <p:par>
        <p:cTn id="1" dur="indefinite" restart="never" nodeType="tmRoot"/>
      </p:par>
    </p:tn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160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Regression Results</a:t>
            </a:r>
          </a:p>
        </p:txBody>
      </p:sp>
      <p:sp>
        <p:nvSpPr>
          <p:cNvPr id="28160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281603"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D81FC3A1-528B-D44B-AE61-34560D16971A}" type="slidenum">
              <a:rPr lang="en-US" altLang="en-US" sz="1200">
                <a:solidFill>
                  <a:srgbClr val="FFFFFF"/>
                </a:solidFill>
                <a:latin typeface="Times" charset="0"/>
              </a:rPr>
              <a:pPr>
                <a:lnSpc>
                  <a:spcPct val="80000"/>
                </a:lnSpc>
                <a:spcBef>
                  <a:spcPct val="0"/>
                </a:spcBef>
                <a:buClrTx/>
                <a:buSzTx/>
                <a:buFontTx/>
                <a:buNone/>
              </a:pPr>
              <a:t>131</a:t>
            </a:fld>
            <a:endParaRPr lang="en-US" altLang="en-US" sz="1200">
              <a:solidFill>
                <a:srgbClr val="FFFFFF"/>
              </a:solidFill>
              <a:latin typeface="Times" charset="0"/>
            </a:endParaRPr>
          </a:p>
        </p:txBody>
      </p:sp>
      <p:sp>
        <p:nvSpPr>
          <p:cNvPr id="281604" name="Rectangle 3"/>
          <p:cNvSpPr>
            <a:spLocks noGrp="1" noChangeArrowheads="1"/>
          </p:cNvSpPr>
          <p:nvPr>
            <p:ph sz="quarter" idx="1"/>
          </p:nvPr>
        </p:nvSpPr>
        <p:spPr>
          <a:xfrm>
            <a:off x="612775" y="1600200"/>
            <a:ext cx="8153400" cy="4495800"/>
          </a:xfrm>
        </p:spPr>
        <p:txBody>
          <a:bodyPr/>
          <a:lstStyle/>
          <a:p>
            <a:pPr eaLnBrk="1" hangingPunct="1">
              <a:lnSpc>
                <a:spcPct val="80000"/>
              </a:lnSpc>
            </a:pPr>
            <a:r>
              <a:rPr lang="en-US" altLang="en-US" sz="2600">
                <a:ea typeface="ＭＳ Ｐゴシック" charset="-128"/>
              </a:rPr>
              <a:t>Regressing changes in firm value against changes in the GDP over this period yields the following regression –</a:t>
            </a:r>
          </a:p>
          <a:p>
            <a:pPr>
              <a:lnSpc>
                <a:spcPct val="80000"/>
              </a:lnSpc>
              <a:buFont typeface="Wingdings" charset="2"/>
              <a:buNone/>
            </a:pPr>
            <a:r>
              <a:rPr lang="en-US" altLang="en-US" sz="2000">
                <a:ea typeface="ＭＳ Ｐゴシック" charset="-128"/>
              </a:rPr>
              <a:t>Change in Firm Value = 	0.0067 </a:t>
            </a:r>
            <a:r>
              <a:rPr lang="en-US" altLang="en-US" sz="2000" b="1">
                <a:ea typeface="ＭＳ Ｐゴシック" charset="-128"/>
              </a:rPr>
              <a:t>+ </a:t>
            </a:r>
            <a:r>
              <a:rPr lang="en-US" altLang="en-US" sz="2000">
                <a:ea typeface="ＭＳ Ｐゴシック" charset="-128"/>
              </a:rPr>
              <a:t>6.7000 (GDP Growth)</a:t>
            </a:r>
          </a:p>
          <a:p>
            <a:pPr>
              <a:lnSpc>
                <a:spcPct val="80000"/>
              </a:lnSpc>
              <a:buFont typeface="Wingdings" charset="2"/>
              <a:buNone/>
            </a:pPr>
            <a:r>
              <a:rPr lang="en-US" altLang="en-US" sz="2000">
                <a:ea typeface="ＭＳ Ｐゴシック" charset="-128"/>
              </a:rPr>
              <a:t>			(0.06)	(2.03</a:t>
            </a:r>
            <a:r>
              <a:rPr lang="en-US" altLang="en-US" sz="2000" baseline="30000">
                <a:ea typeface="ＭＳ Ｐゴシック" charset="-128"/>
              </a:rPr>
              <a:t>a</a:t>
            </a:r>
            <a:r>
              <a:rPr lang="en-US" altLang="en-US" sz="2000">
                <a:ea typeface="ＭＳ Ｐゴシック" charset="-128"/>
              </a:rPr>
              <a:t>) </a:t>
            </a:r>
          </a:p>
          <a:p>
            <a:pPr eaLnBrk="1" hangingPunct="1">
              <a:lnSpc>
                <a:spcPct val="80000"/>
              </a:lnSpc>
              <a:buFont typeface="Wingdings" charset="2"/>
              <a:buNone/>
            </a:pPr>
            <a:r>
              <a:rPr lang="en-US" altLang="en-US" sz="2600">
                <a:ea typeface="ＭＳ Ｐゴシック" charset="-128"/>
              </a:rPr>
              <a:t> </a:t>
            </a:r>
            <a:r>
              <a:rPr lang="en-US" altLang="en-US" sz="2600" u="sng">
                <a:ea typeface="ＭＳ Ｐゴシック" charset="-128"/>
              </a:rPr>
              <a:t>Conclusion</a:t>
            </a:r>
            <a:r>
              <a:rPr lang="en-US" altLang="en-US" sz="2600">
                <a:ea typeface="ＭＳ Ｐゴシック" charset="-128"/>
              </a:rPr>
              <a:t>: Disney is sensitive to economic growth</a:t>
            </a:r>
          </a:p>
          <a:p>
            <a:pPr eaLnBrk="1" hangingPunct="1">
              <a:lnSpc>
                <a:spcPct val="80000"/>
              </a:lnSpc>
            </a:pPr>
            <a:r>
              <a:rPr lang="en-US" altLang="en-US" sz="2600">
                <a:ea typeface="ＭＳ Ｐゴシック" charset="-128"/>
              </a:rPr>
              <a:t>Regressing changes in operating cash flow against changes in GDP over this period yields the following regression –	</a:t>
            </a:r>
          </a:p>
          <a:p>
            <a:pPr>
              <a:lnSpc>
                <a:spcPct val="80000"/>
              </a:lnSpc>
              <a:buFont typeface="Wingdings" charset="2"/>
              <a:buNone/>
            </a:pPr>
            <a:r>
              <a:rPr lang="en-US" altLang="en-US" sz="2000">
                <a:ea typeface="ＭＳ Ｐゴシック" charset="-128"/>
              </a:rPr>
              <a:t>Change in Operating Income = 	0.0142 + 6.6443 ( GDP Growth)</a:t>
            </a:r>
          </a:p>
          <a:p>
            <a:pPr>
              <a:lnSpc>
                <a:spcPct val="80000"/>
              </a:lnSpc>
              <a:buFont typeface="Wingdings" charset="2"/>
              <a:buNone/>
            </a:pPr>
            <a:r>
              <a:rPr lang="en-US" altLang="en-US" sz="2000">
                <a:ea typeface="ＭＳ Ｐゴシック" charset="-128"/>
              </a:rPr>
              <a:t>				(0.13)	(2.05</a:t>
            </a:r>
            <a:r>
              <a:rPr lang="en-US" altLang="en-US" sz="2000" baseline="30000">
                <a:ea typeface="ＭＳ Ｐゴシック" charset="-128"/>
              </a:rPr>
              <a:t>a</a:t>
            </a:r>
            <a:r>
              <a:rPr lang="en-US" altLang="en-US" sz="2000">
                <a:ea typeface="ＭＳ Ｐゴシック" charset="-128"/>
              </a:rPr>
              <a:t>) </a:t>
            </a:r>
          </a:p>
          <a:p>
            <a:pPr eaLnBrk="1" hangingPunct="1">
              <a:lnSpc>
                <a:spcPct val="80000"/>
              </a:lnSpc>
              <a:buFont typeface="Wingdings" charset="2"/>
              <a:buNone/>
            </a:pPr>
            <a:r>
              <a:rPr lang="en-US" altLang="en-US" sz="2600" u="sng">
                <a:ea typeface="ＭＳ Ｐゴシック" charset="-128"/>
              </a:rPr>
              <a:t>Conclusion</a:t>
            </a:r>
            <a:r>
              <a:rPr lang="en-US" altLang="en-US" sz="2600">
                <a:ea typeface="ＭＳ Ｐゴシック" charset="-128"/>
              </a:rPr>
              <a:t>: Disney</a:t>
            </a:r>
            <a:r>
              <a:rPr lang="ja-JP" altLang="en-US" sz="2600">
                <a:ea typeface="ＭＳ Ｐゴシック" charset="-128"/>
              </a:rPr>
              <a:t>’</a:t>
            </a:r>
            <a:r>
              <a:rPr lang="en-US" altLang="ja-JP" sz="2600">
                <a:ea typeface="ＭＳ Ｐゴシック" charset="-128"/>
              </a:rPr>
              <a:t>s operating income is sensitive to economic growth as well.</a:t>
            </a:r>
            <a:endParaRPr lang="en-US" altLang="en-US" sz="2600">
              <a:ea typeface="ＭＳ Ｐゴシック" charset="-128"/>
            </a:endParaRPr>
          </a:p>
        </p:txBody>
      </p:sp>
    </p:spTree>
  </p:cSld>
  <p:clrMapOvr>
    <a:masterClrMapping/>
  </p:clrMapOvr>
  <p:transition/>
  <p:timing>
    <p:tnLst>
      <p:par>
        <p:cTn id="1" dur="indefinite" restart="never" nodeType="tmRoot"/>
      </p:par>
    </p:tn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364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III. Sensitivity to Currency Changes</a:t>
            </a:r>
          </a:p>
        </p:txBody>
      </p:sp>
      <p:sp>
        <p:nvSpPr>
          <p:cNvPr id="28365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283651"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420741E4-219E-EF43-9E77-2966190FFC67}" type="slidenum">
              <a:rPr lang="en-US" altLang="en-US" sz="1200">
                <a:solidFill>
                  <a:srgbClr val="FFFFFF"/>
                </a:solidFill>
                <a:latin typeface="Times" charset="0"/>
              </a:rPr>
              <a:pPr>
                <a:lnSpc>
                  <a:spcPct val="80000"/>
                </a:lnSpc>
                <a:spcBef>
                  <a:spcPct val="0"/>
                </a:spcBef>
                <a:buClrTx/>
                <a:buSzTx/>
                <a:buFontTx/>
                <a:buNone/>
              </a:pPr>
              <a:t>132</a:t>
            </a:fld>
            <a:endParaRPr lang="en-US" altLang="en-US" sz="1200">
              <a:solidFill>
                <a:srgbClr val="FFFFFF"/>
              </a:solidFill>
              <a:latin typeface="Times" charset="0"/>
            </a:endParaRPr>
          </a:p>
        </p:txBody>
      </p:sp>
      <p:sp>
        <p:nvSpPr>
          <p:cNvPr id="283652" name="Rectangle 3"/>
          <p:cNvSpPr>
            <a:spLocks noGrp="1" noChangeArrowheads="1"/>
          </p:cNvSpPr>
          <p:nvPr>
            <p:ph sz="quarter" idx="1"/>
          </p:nvPr>
        </p:nvSpPr>
        <p:spPr>
          <a:xfrm>
            <a:off x="612775" y="1600200"/>
            <a:ext cx="8153400" cy="4495800"/>
          </a:xfrm>
        </p:spPr>
        <p:txBody>
          <a:bodyPr/>
          <a:lstStyle/>
          <a:p>
            <a:pPr eaLnBrk="1" hangingPunct="1">
              <a:lnSpc>
                <a:spcPct val="90000"/>
              </a:lnSpc>
            </a:pPr>
            <a:r>
              <a:rPr lang="en-US" altLang="en-US">
                <a:ea typeface="ＭＳ Ｐゴシック" charset="-128"/>
              </a:rPr>
              <a:t>How sensitive is the firm</a:t>
            </a:r>
            <a:r>
              <a:rPr lang="ja-JP" altLang="en-US">
                <a:ea typeface="ＭＳ Ｐゴシック" charset="-128"/>
              </a:rPr>
              <a:t>’</a:t>
            </a:r>
            <a:r>
              <a:rPr lang="en-US" altLang="ja-JP">
                <a:ea typeface="ＭＳ Ｐゴシック" charset="-128"/>
              </a:rPr>
              <a:t>s value and operating income to changes in exchange rates?</a:t>
            </a:r>
          </a:p>
          <a:p>
            <a:pPr eaLnBrk="1" hangingPunct="1">
              <a:lnSpc>
                <a:spcPct val="90000"/>
              </a:lnSpc>
            </a:pPr>
            <a:r>
              <a:rPr lang="en-US" altLang="en-US">
                <a:ea typeface="ＭＳ Ｐゴシック" charset="-128"/>
              </a:rPr>
              <a:t>The answer to this question is important, because</a:t>
            </a:r>
          </a:p>
          <a:p>
            <a:pPr lvl="1" eaLnBrk="1" hangingPunct="1">
              <a:lnSpc>
                <a:spcPct val="90000"/>
              </a:lnSpc>
            </a:pPr>
            <a:r>
              <a:rPr lang="en-US" altLang="en-US">
                <a:ea typeface="ＭＳ Ｐゴシック" charset="-128"/>
              </a:rPr>
              <a:t>it provides a measure of how sensitive cash flows and firm value are to changes in the currency</a:t>
            </a:r>
          </a:p>
          <a:p>
            <a:pPr lvl="1" eaLnBrk="1" hangingPunct="1">
              <a:lnSpc>
                <a:spcPct val="90000"/>
              </a:lnSpc>
            </a:pPr>
            <a:r>
              <a:rPr lang="en-US" altLang="en-US">
                <a:ea typeface="ＭＳ Ｐゴシック" charset="-128"/>
              </a:rPr>
              <a:t>it provides guidance on whether the firm should issue debt in another currency that it may be exposed to.</a:t>
            </a:r>
          </a:p>
          <a:p>
            <a:pPr eaLnBrk="1" hangingPunct="1">
              <a:lnSpc>
                <a:spcPct val="90000"/>
              </a:lnSpc>
            </a:pPr>
            <a:r>
              <a:rPr lang="en-US" altLang="en-US">
                <a:ea typeface="ＭＳ Ｐゴシック" charset="-128"/>
              </a:rPr>
              <a:t>If cash flows and firm value are sensitive to changes in the dollar, the firm should</a:t>
            </a:r>
          </a:p>
          <a:p>
            <a:pPr lvl="1" eaLnBrk="1" hangingPunct="1">
              <a:lnSpc>
                <a:spcPct val="90000"/>
              </a:lnSpc>
            </a:pPr>
            <a:r>
              <a:rPr lang="en-US" altLang="en-US">
                <a:ea typeface="ＭＳ Ｐゴシック" charset="-128"/>
              </a:rPr>
              <a:t>figure out which currency its cash flows are in;</a:t>
            </a:r>
          </a:p>
          <a:p>
            <a:pPr lvl="1" eaLnBrk="1" hangingPunct="1">
              <a:lnSpc>
                <a:spcPct val="90000"/>
              </a:lnSpc>
            </a:pPr>
            <a:r>
              <a:rPr lang="en-US" altLang="en-US">
                <a:ea typeface="ＭＳ Ｐゴシック" charset="-128"/>
              </a:rPr>
              <a:t>and issued some debt in that currency</a:t>
            </a:r>
          </a:p>
        </p:txBody>
      </p:sp>
    </p:spTree>
  </p:cSld>
  <p:clrMapOvr>
    <a:masterClrMapping/>
  </p:clrMapOvr>
  <p:transition/>
  <p:timing>
    <p:tnLst>
      <p:par>
        <p:cTn id="1" dur="indefinite" restart="never" nodeType="tmRoot"/>
      </p:par>
    </p:tn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569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Regression Results</a:t>
            </a:r>
          </a:p>
        </p:txBody>
      </p:sp>
      <p:sp>
        <p:nvSpPr>
          <p:cNvPr id="28569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285699"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08BEA854-3CCE-C34B-B28A-808642256754}" type="slidenum">
              <a:rPr lang="en-US" altLang="en-US" sz="1200">
                <a:solidFill>
                  <a:srgbClr val="FFFFFF"/>
                </a:solidFill>
                <a:latin typeface="Times" charset="0"/>
              </a:rPr>
              <a:pPr>
                <a:lnSpc>
                  <a:spcPct val="80000"/>
                </a:lnSpc>
                <a:spcBef>
                  <a:spcPct val="0"/>
                </a:spcBef>
                <a:buClrTx/>
                <a:buSzTx/>
                <a:buFontTx/>
                <a:buNone/>
              </a:pPr>
              <a:t>133</a:t>
            </a:fld>
            <a:endParaRPr lang="en-US" altLang="en-US" sz="1200">
              <a:solidFill>
                <a:srgbClr val="FFFFFF"/>
              </a:solidFill>
              <a:latin typeface="Times" charset="0"/>
            </a:endParaRPr>
          </a:p>
        </p:txBody>
      </p:sp>
      <p:sp>
        <p:nvSpPr>
          <p:cNvPr id="285700" name="Rectangle 3"/>
          <p:cNvSpPr>
            <a:spLocks noGrp="1" noChangeArrowheads="1"/>
          </p:cNvSpPr>
          <p:nvPr>
            <p:ph sz="quarter" idx="1"/>
          </p:nvPr>
        </p:nvSpPr>
        <p:spPr>
          <a:xfrm>
            <a:off x="612775" y="1600200"/>
            <a:ext cx="8153400" cy="4495800"/>
          </a:xfrm>
        </p:spPr>
        <p:txBody>
          <a:bodyPr/>
          <a:lstStyle/>
          <a:p>
            <a:pPr eaLnBrk="1" hangingPunct="1">
              <a:lnSpc>
                <a:spcPct val="80000"/>
              </a:lnSpc>
            </a:pPr>
            <a:r>
              <a:rPr lang="en-US" altLang="en-US" sz="2200">
                <a:ea typeface="ＭＳ Ｐゴシック" charset="-128"/>
              </a:rPr>
              <a:t>Regressing changes in firm value against changes in the dollar over this period yields the following regression –</a:t>
            </a:r>
          </a:p>
          <a:p>
            <a:pPr>
              <a:lnSpc>
                <a:spcPct val="80000"/>
              </a:lnSpc>
              <a:buFont typeface="Wingdings" charset="2"/>
              <a:buNone/>
            </a:pPr>
            <a:r>
              <a:rPr lang="en-US" altLang="en-US" sz="1900">
                <a:ea typeface="ＭＳ Ｐゴシック" charset="-128"/>
              </a:rPr>
              <a:t>Change in Firm Value = 	0.1774– 0.5705 (Change in Dollar)</a:t>
            </a:r>
          </a:p>
          <a:p>
            <a:pPr>
              <a:lnSpc>
                <a:spcPct val="80000"/>
              </a:lnSpc>
              <a:buFont typeface="Wingdings" charset="2"/>
              <a:buNone/>
            </a:pPr>
            <a:r>
              <a:rPr lang="en-US" altLang="en-US" sz="1900">
                <a:ea typeface="ＭＳ Ｐゴシック" charset="-128"/>
              </a:rPr>
              <a:t>			(2.76)	(0.67)</a:t>
            </a:r>
          </a:p>
          <a:p>
            <a:pPr eaLnBrk="1" hangingPunct="1">
              <a:lnSpc>
                <a:spcPct val="80000"/>
              </a:lnSpc>
              <a:buFont typeface="Wingdings" charset="2"/>
              <a:buNone/>
            </a:pPr>
            <a:r>
              <a:rPr lang="en-US" altLang="en-US" sz="2200" u="sng">
                <a:ea typeface="ＭＳ Ｐゴシック" charset="-128"/>
              </a:rPr>
              <a:t>Conclusion</a:t>
            </a:r>
            <a:r>
              <a:rPr lang="en-US" altLang="en-US" sz="2200">
                <a:ea typeface="ＭＳ Ｐゴシック" charset="-128"/>
              </a:rPr>
              <a:t>: Disney</a:t>
            </a:r>
            <a:r>
              <a:rPr lang="ja-JP" altLang="en-US" sz="2200">
                <a:ea typeface="ＭＳ Ｐゴシック" charset="-128"/>
              </a:rPr>
              <a:t>’</a:t>
            </a:r>
            <a:r>
              <a:rPr lang="en-US" altLang="ja-JP" sz="2200">
                <a:ea typeface="ＭＳ Ｐゴシック" charset="-128"/>
              </a:rPr>
              <a:t>s value is sensitive to exchange rate changes, decreasing as the dollar strengthens. However, the effect is statistically insignificant.</a:t>
            </a:r>
          </a:p>
          <a:p>
            <a:pPr eaLnBrk="1" hangingPunct="1">
              <a:lnSpc>
                <a:spcPct val="80000"/>
              </a:lnSpc>
            </a:pPr>
            <a:r>
              <a:rPr lang="en-US" altLang="en-US" sz="2200">
                <a:ea typeface="ＭＳ Ｐゴシック" charset="-128"/>
              </a:rPr>
              <a:t>Regressing changes in operating cash flow against changes in the dollar over this period yields the following regression –</a:t>
            </a:r>
          </a:p>
          <a:p>
            <a:pPr>
              <a:lnSpc>
                <a:spcPct val="80000"/>
              </a:lnSpc>
              <a:buFont typeface="Wingdings" charset="2"/>
              <a:buNone/>
            </a:pPr>
            <a:r>
              <a:rPr lang="en-US" altLang="en-US" sz="2000">
                <a:ea typeface="ＭＳ Ｐゴシック" charset="-128"/>
              </a:rPr>
              <a:t>Change in Operating Income = 0.1680 – 1.6773 (Change in Dollar)</a:t>
            </a:r>
          </a:p>
          <a:p>
            <a:pPr>
              <a:lnSpc>
                <a:spcPct val="80000"/>
              </a:lnSpc>
              <a:buFont typeface="Wingdings" charset="2"/>
              <a:buNone/>
            </a:pPr>
            <a:r>
              <a:rPr lang="en-US" altLang="en-US" sz="2000">
                <a:ea typeface="ＭＳ Ｐゴシック" charset="-128"/>
              </a:rPr>
              <a:t>				(2.82</a:t>
            </a:r>
            <a:r>
              <a:rPr lang="en-US" altLang="en-US" sz="2000" baseline="30000">
                <a:ea typeface="ＭＳ Ｐゴシック" charset="-128"/>
              </a:rPr>
              <a:t>a</a:t>
            </a:r>
            <a:r>
              <a:rPr lang="en-US" altLang="en-US" sz="2000">
                <a:ea typeface="ＭＳ Ｐゴシック" charset="-128"/>
              </a:rPr>
              <a:t>)	(2.13</a:t>
            </a:r>
            <a:r>
              <a:rPr lang="en-US" altLang="en-US" sz="2000" baseline="30000">
                <a:ea typeface="ＭＳ Ｐゴシック" charset="-128"/>
              </a:rPr>
              <a:t>a</a:t>
            </a:r>
            <a:r>
              <a:rPr lang="en-US" altLang="en-US" sz="2000">
                <a:ea typeface="ＭＳ Ｐゴシック" charset="-128"/>
              </a:rPr>
              <a:t> ) </a:t>
            </a:r>
          </a:p>
          <a:p>
            <a:pPr eaLnBrk="1" hangingPunct="1">
              <a:lnSpc>
                <a:spcPct val="80000"/>
              </a:lnSpc>
              <a:buFont typeface="Wingdings" charset="2"/>
              <a:buNone/>
            </a:pPr>
            <a:r>
              <a:rPr lang="en-US" altLang="en-US" sz="2200" u="sng">
                <a:ea typeface="ＭＳ Ｐゴシック" charset="-128"/>
              </a:rPr>
              <a:t>Conclusion</a:t>
            </a:r>
            <a:r>
              <a:rPr lang="en-US" altLang="en-US" sz="2200">
                <a:ea typeface="ＭＳ Ｐゴシック" charset="-128"/>
              </a:rPr>
              <a:t>: Disney</a:t>
            </a:r>
            <a:r>
              <a:rPr lang="ja-JP" altLang="en-US" sz="2200">
                <a:ea typeface="ＭＳ Ｐゴシック" charset="-128"/>
              </a:rPr>
              <a:t>’</a:t>
            </a:r>
            <a:r>
              <a:rPr lang="en-US" altLang="ja-JP" sz="2200">
                <a:ea typeface="ＭＳ Ｐゴシック" charset="-128"/>
              </a:rPr>
              <a:t>s operating income is more strongly impacted by the dollar than its value is. A stronger dollar seems to hurt operating income.</a:t>
            </a:r>
            <a:endParaRPr lang="en-US" altLang="en-US" sz="2200">
              <a:ea typeface="ＭＳ Ｐゴシック" charset="-128"/>
            </a:endParaRPr>
          </a:p>
        </p:txBody>
      </p:sp>
    </p:spTree>
  </p:cSld>
  <p:clrMapOvr>
    <a:masterClrMapping/>
  </p:clrMapOvr>
  <p:transition/>
  <p:timing>
    <p:tnLst>
      <p:par>
        <p:cTn id="1" dur="indefinite" restart="never" nodeType="tmRoot"/>
      </p:par>
    </p:tn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74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IV. Sensitivity to Inflation</a:t>
            </a:r>
          </a:p>
        </p:txBody>
      </p:sp>
      <p:sp>
        <p:nvSpPr>
          <p:cNvPr id="28774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287747"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97AF3472-0E6A-504A-8203-729C8E87518E}" type="slidenum">
              <a:rPr lang="en-US" altLang="en-US" sz="1200">
                <a:solidFill>
                  <a:srgbClr val="FFFFFF"/>
                </a:solidFill>
                <a:latin typeface="Times" charset="0"/>
              </a:rPr>
              <a:pPr>
                <a:lnSpc>
                  <a:spcPct val="80000"/>
                </a:lnSpc>
                <a:spcBef>
                  <a:spcPct val="0"/>
                </a:spcBef>
                <a:buClrTx/>
                <a:buSzTx/>
                <a:buFontTx/>
                <a:buNone/>
              </a:pPr>
              <a:t>134</a:t>
            </a:fld>
            <a:endParaRPr lang="en-US" altLang="en-US" sz="1200">
              <a:solidFill>
                <a:srgbClr val="FFFFFF"/>
              </a:solidFill>
              <a:latin typeface="Times" charset="0"/>
            </a:endParaRPr>
          </a:p>
        </p:txBody>
      </p:sp>
      <p:sp>
        <p:nvSpPr>
          <p:cNvPr id="287748"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How sensitive is the firm</a:t>
            </a:r>
            <a:r>
              <a:rPr lang="ja-JP" altLang="en-US">
                <a:ea typeface="ＭＳ Ｐゴシック" charset="-128"/>
              </a:rPr>
              <a:t>’</a:t>
            </a:r>
            <a:r>
              <a:rPr lang="en-US" altLang="ja-JP">
                <a:ea typeface="ＭＳ Ｐゴシック" charset="-128"/>
              </a:rPr>
              <a:t>s value and operating income to changes in the inflation rate?</a:t>
            </a:r>
          </a:p>
          <a:p>
            <a:pPr eaLnBrk="1" hangingPunct="1"/>
            <a:r>
              <a:rPr lang="en-US" altLang="en-US">
                <a:ea typeface="ＭＳ Ｐゴシック" charset="-128"/>
              </a:rPr>
              <a:t>The answer to this question is important, because</a:t>
            </a:r>
          </a:p>
          <a:p>
            <a:pPr lvl="1" eaLnBrk="1" hangingPunct="1"/>
            <a:r>
              <a:rPr lang="en-US" altLang="en-US">
                <a:ea typeface="ＭＳ Ｐゴシック" charset="-128"/>
              </a:rPr>
              <a:t>it provides a measure of whether cash flows are positively or negatively impacted by inflation.</a:t>
            </a:r>
          </a:p>
          <a:p>
            <a:pPr lvl="1" eaLnBrk="1" hangingPunct="1"/>
            <a:r>
              <a:rPr lang="en-US" altLang="en-US">
                <a:ea typeface="ＭＳ Ｐゴシック" charset="-128"/>
              </a:rPr>
              <a:t>it then helps in the design of debt; whether the debt should be fixed or floating rate debt.</a:t>
            </a:r>
          </a:p>
          <a:p>
            <a:pPr eaLnBrk="1" hangingPunct="1"/>
            <a:r>
              <a:rPr lang="en-US" altLang="en-US">
                <a:ea typeface="ＭＳ Ｐゴシック" charset="-128"/>
              </a:rPr>
              <a:t> If cash flows move with inflation, increasing (decreasing) as inflation increases (decreases), the debt should have a larger floating rate component.</a:t>
            </a:r>
          </a:p>
        </p:txBody>
      </p:sp>
    </p:spTree>
  </p:cSld>
  <p:clrMapOvr>
    <a:masterClrMapping/>
  </p:clrMapOvr>
  <p:transition/>
  <p:timing>
    <p:tnLst>
      <p:par>
        <p:cTn id="1" dur="indefinite" restart="never" nodeType="tmRoot"/>
      </p:par>
    </p:tn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979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Regression Results</a:t>
            </a:r>
          </a:p>
        </p:txBody>
      </p:sp>
      <p:sp>
        <p:nvSpPr>
          <p:cNvPr id="28979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289795"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4546329F-F7C3-284B-BE70-AB7365E513FD}" type="slidenum">
              <a:rPr lang="en-US" altLang="en-US" sz="1200">
                <a:solidFill>
                  <a:srgbClr val="FFFFFF"/>
                </a:solidFill>
                <a:latin typeface="Times" charset="0"/>
              </a:rPr>
              <a:pPr>
                <a:lnSpc>
                  <a:spcPct val="80000"/>
                </a:lnSpc>
                <a:spcBef>
                  <a:spcPct val="0"/>
                </a:spcBef>
                <a:buClrTx/>
                <a:buSzTx/>
                <a:buFontTx/>
                <a:buNone/>
              </a:pPr>
              <a:t>135</a:t>
            </a:fld>
            <a:endParaRPr lang="en-US" altLang="en-US" sz="1200">
              <a:solidFill>
                <a:srgbClr val="FFFFFF"/>
              </a:solidFill>
              <a:latin typeface="Times" charset="0"/>
            </a:endParaRPr>
          </a:p>
        </p:txBody>
      </p:sp>
      <p:sp>
        <p:nvSpPr>
          <p:cNvPr id="289796" name="Rectangle 3"/>
          <p:cNvSpPr>
            <a:spLocks noGrp="1" noChangeArrowheads="1"/>
          </p:cNvSpPr>
          <p:nvPr>
            <p:ph sz="quarter" idx="1"/>
          </p:nvPr>
        </p:nvSpPr>
        <p:spPr>
          <a:xfrm>
            <a:off x="612775" y="1600200"/>
            <a:ext cx="8153400" cy="4495800"/>
          </a:xfrm>
        </p:spPr>
        <p:txBody>
          <a:bodyPr/>
          <a:lstStyle/>
          <a:p>
            <a:pPr eaLnBrk="1" hangingPunct="1">
              <a:lnSpc>
                <a:spcPct val="80000"/>
              </a:lnSpc>
            </a:pPr>
            <a:r>
              <a:rPr lang="en-US" altLang="en-US" sz="2200">
                <a:ea typeface="ＭＳ Ｐゴシック" charset="-128"/>
              </a:rPr>
              <a:t>Regressing changes in firm value against changes in inflation over this period yields the following regression –</a:t>
            </a:r>
          </a:p>
          <a:p>
            <a:pPr>
              <a:lnSpc>
                <a:spcPct val="80000"/>
              </a:lnSpc>
              <a:buFont typeface="Wingdings" charset="2"/>
              <a:buNone/>
            </a:pPr>
            <a:r>
              <a:rPr lang="en-US" altLang="en-US" sz="2000">
                <a:ea typeface="ＭＳ Ｐゴシック" charset="-128"/>
              </a:rPr>
              <a:t>Change in Firm Value = 	0.1855 + 2.9966 (Change in Inflation Rate)</a:t>
            </a:r>
          </a:p>
          <a:p>
            <a:pPr>
              <a:lnSpc>
                <a:spcPct val="80000"/>
              </a:lnSpc>
              <a:buFont typeface="Wingdings" charset="2"/>
              <a:buNone/>
            </a:pPr>
            <a:r>
              <a:rPr lang="en-US" altLang="en-US" sz="2000">
                <a:ea typeface="ＭＳ Ｐゴシック" charset="-128"/>
              </a:rPr>
              <a:t>			(2.96)	(0.90)</a:t>
            </a:r>
          </a:p>
          <a:p>
            <a:pPr marL="365125" lvl="1" indent="0" eaLnBrk="1" hangingPunct="1">
              <a:lnSpc>
                <a:spcPct val="80000"/>
              </a:lnSpc>
              <a:buFont typeface="Wingdings 2" charset="2"/>
              <a:buNone/>
            </a:pPr>
            <a:r>
              <a:rPr lang="en-US" altLang="en-US" sz="1900" u="sng">
                <a:ea typeface="ＭＳ Ｐゴシック" charset="-128"/>
              </a:rPr>
              <a:t>Conclusion</a:t>
            </a:r>
            <a:r>
              <a:rPr lang="en-US" altLang="en-US" sz="1900">
                <a:ea typeface="ＭＳ Ｐゴシック" charset="-128"/>
              </a:rPr>
              <a:t>: Disney</a:t>
            </a:r>
            <a:r>
              <a:rPr lang="ja-JP" altLang="en-US" sz="1900">
                <a:ea typeface="ＭＳ Ｐゴシック" charset="-128"/>
              </a:rPr>
              <a:t>’</a:t>
            </a:r>
            <a:r>
              <a:rPr lang="en-US" altLang="ja-JP" sz="1900">
                <a:ea typeface="ＭＳ Ｐゴシック" charset="-128"/>
              </a:rPr>
              <a:t>s firm value does seem to increase with inflation, but not by much (statistical significance is low)</a:t>
            </a:r>
          </a:p>
          <a:p>
            <a:pPr eaLnBrk="1" hangingPunct="1">
              <a:lnSpc>
                <a:spcPct val="80000"/>
              </a:lnSpc>
            </a:pPr>
            <a:r>
              <a:rPr lang="en-US" altLang="en-US" sz="2200">
                <a:ea typeface="ＭＳ Ｐゴシック" charset="-128"/>
              </a:rPr>
              <a:t>Regressing changes in operating cash flow against changes in inflation over this period yields the following regression –</a:t>
            </a:r>
          </a:p>
          <a:p>
            <a:pPr>
              <a:lnSpc>
                <a:spcPct val="80000"/>
              </a:lnSpc>
              <a:buFont typeface="Wingdings" charset="2"/>
              <a:buNone/>
            </a:pPr>
            <a:r>
              <a:rPr lang="en-US" altLang="en-US" sz="2000">
                <a:ea typeface="ＭＳ Ｐゴシック" charset="-128"/>
              </a:rPr>
              <a:t>Change in Operating Income = 0.1919 + 8.1867 (Change in Inflation Rate)</a:t>
            </a:r>
          </a:p>
          <a:p>
            <a:pPr>
              <a:lnSpc>
                <a:spcPct val="80000"/>
              </a:lnSpc>
              <a:buFont typeface="Wingdings" charset="2"/>
              <a:buNone/>
            </a:pPr>
            <a:r>
              <a:rPr lang="en-US" altLang="en-US" sz="2000">
                <a:ea typeface="ＭＳ Ｐゴシック" charset="-128"/>
              </a:rPr>
              <a:t>			       (3.43</a:t>
            </a:r>
            <a:r>
              <a:rPr lang="en-US" altLang="en-US" sz="2000" baseline="30000">
                <a:ea typeface="ＭＳ Ｐゴシック" charset="-128"/>
              </a:rPr>
              <a:t>a</a:t>
            </a:r>
            <a:r>
              <a:rPr lang="en-US" altLang="en-US" sz="2000">
                <a:ea typeface="ＭＳ Ｐゴシック" charset="-128"/>
              </a:rPr>
              <a:t>)	(2.76</a:t>
            </a:r>
            <a:r>
              <a:rPr lang="en-US" altLang="en-US" sz="2000" baseline="30000">
                <a:ea typeface="ＭＳ Ｐゴシック" charset="-128"/>
              </a:rPr>
              <a:t>a</a:t>
            </a:r>
            <a:r>
              <a:rPr lang="en-US" altLang="en-US" sz="2000">
                <a:ea typeface="ＭＳ Ｐゴシック" charset="-128"/>
              </a:rPr>
              <a:t> )</a:t>
            </a:r>
          </a:p>
          <a:p>
            <a:pPr eaLnBrk="1" hangingPunct="1">
              <a:lnSpc>
                <a:spcPct val="80000"/>
              </a:lnSpc>
              <a:buFont typeface="Wingdings" charset="2"/>
              <a:buNone/>
            </a:pPr>
            <a:r>
              <a:rPr lang="en-US" altLang="en-US" sz="2200" u="sng">
                <a:ea typeface="ＭＳ Ｐゴシック" charset="-128"/>
              </a:rPr>
              <a:t>Conclusion</a:t>
            </a:r>
            <a:r>
              <a:rPr lang="en-US" altLang="en-US" sz="2200">
                <a:ea typeface="ＭＳ Ｐゴシック" charset="-128"/>
              </a:rPr>
              <a:t>: Disney</a:t>
            </a:r>
            <a:r>
              <a:rPr lang="ja-JP" altLang="en-US" sz="2200">
                <a:ea typeface="ＭＳ Ｐゴシック" charset="-128"/>
              </a:rPr>
              <a:t>’</a:t>
            </a:r>
            <a:r>
              <a:rPr lang="en-US" altLang="ja-JP" sz="2200">
                <a:ea typeface="ＭＳ Ｐゴシック" charset="-128"/>
              </a:rPr>
              <a:t>s operating income increases in periods when inflation increases, suggesting that Disney does have pricing power.</a:t>
            </a:r>
            <a:endParaRPr lang="en-US" altLang="en-US" sz="2200">
              <a:ea typeface="ＭＳ Ｐゴシック" charset="-128"/>
            </a:endParaRPr>
          </a:p>
        </p:txBody>
      </p:sp>
    </p:spTree>
  </p:cSld>
  <p:clrMapOvr>
    <a:masterClrMapping/>
  </p:clrMapOvr>
  <p:transition/>
  <p:timing>
    <p:tnLst>
      <p:par>
        <p:cTn id="1" dur="indefinite" restart="never" nodeType="tmRoot"/>
      </p:par>
    </p:tn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184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Summarizing…</a:t>
            </a:r>
          </a:p>
        </p:txBody>
      </p:sp>
      <p:sp>
        <p:nvSpPr>
          <p:cNvPr id="29184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291843"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F6C62A13-151A-1143-8023-1A8BC927A0A0}" type="slidenum">
              <a:rPr lang="en-US" altLang="en-US" sz="1200">
                <a:solidFill>
                  <a:srgbClr val="FFFFFF"/>
                </a:solidFill>
                <a:latin typeface="Times" charset="0"/>
              </a:rPr>
              <a:pPr>
                <a:lnSpc>
                  <a:spcPct val="80000"/>
                </a:lnSpc>
                <a:spcBef>
                  <a:spcPct val="0"/>
                </a:spcBef>
                <a:buClrTx/>
                <a:buSzTx/>
                <a:buFontTx/>
                <a:buNone/>
              </a:pPr>
              <a:t>136</a:t>
            </a:fld>
            <a:endParaRPr lang="en-US" altLang="en-US" sz="1200">
              <a:solidFill>
                <a:srgbClr val="FFFFFF"/>
              </a:solidFill>
              <a:latin typeface="Times" charset="0"/>
            </a:endParaRPr>
          </a:p>
        </p:txBody>
      </p:sp>
      <p:sp>
        <p:nvSpPr>
          <p:cNvPr id="291844" name="Rectangle 3"/>
          <p:cNvSpPr>
            <a:spLocks noGrp="1" noChangeArrowheads="1"/>
          </p:cNvSpPr>
          <p:nvPr>
            <p:ph sz="quarter" idx="1"/>
          </p:nvPr>
        </p:nvSpPr>
        <p:spPr>
          <a:xfrm>
            <a:off x="612775" y="1600200"/>
            <a:ext cx="8153400" cy="4495800"/>
          </a:xfrm>
        </p:spPr>
        <p:txBody>
          <a:bodyPr/>
          <a:lstStyle/>
          <a:p>
            <a:pPr eaLnBrk="1" hangingPunct="1">
              <a:lnSpc>
                <a:spcPct val="90000"/>
              </a:lnSpc>
            </a:pPr>
            <a:r>
              <a:rPr lang="en-US" altLang="en-US">
                <a:ea typeface="ＭＳ Ｐゴシック" charset="-128"/>
              </a:rPr>
              <a:t>Looking at the four macroeconomic regressions, we would conclude that </a:t>
            </a:r>
          </a:p>
          <a:p>
            <a:pPr lvl="1" eaLnBrk="1" hangingPunct="1">
              <a:lnSpc>
                <a:spcPct val="90000"/>
              </a:lnSpc>
            </a:pPr>
            <a:r>
              <a:rPr lang="en-US" altLang="en-US">
                <a:ea typeface="ＭＳ Ｐゴシック" charset="-128"/>
              </a:rPr>
              <a:t>Disney</a:t>
            </a:r>
            <a:r>
              <a:rPr lang="ja-JP" altLang="en-US">
                <a:ea typeface="ＭＳ Ｐゴシック" charset="-128"/>
              </a:rPr>
              <a:t>’</a:t>
            </a:r>
            <a:r>
              <a:rPr lang="en-US" altLang="ja-JP">
                <a:ea typeface="ＭＳ Ｐゴシック" charset="-128"/>
              </a:rPr>
              <a:t>s assets collectively have a duration of about 2.33 years</a:t>
            </a:r>
          </a:p>
          <a:p>
            <a:pPr lvl="1" eaLnBrk="1" hangingPunct="1">
              <a:lnSpc>
                <a:spcPct val="90000"/>
              </a:lnSpc>
            </a:pPr>
            <a:r>
              <a:rPr lang="en-US" altLang="en-US">
                <a:ea typeface="ＭＳ Ｐゴシック" charset="-128"/>
              </a:rPr>
              <a:t>Disney is increasingly affected by economic cycles</a:t>
            </a:r>
          </a:p>
          <a:p>
            <a:pPr lvl="1" eaLnBrk="1" hangingPunct="1">
              <a:lnSpc>
                <a:spcPct val="90000"/>
              </a:lnSpc>
            </a:pPr>
            <a:r>
              <a:rPr lang="en-US" altLang="en-US">
                <a:ea typeface="ＭＳ Ｐゴシック" charset="-128"/>
              </a:rPr>
              <a:t>Disney is hurt by a stronger dollar</a:t>
            </a:r>
          </a:p>
          <a:p>
            <a:pPr lvl="1" eaLnBrk="1" hangingPunct="1">
              <a:lnSpc>
                <a:spcPct val="90000"/>
              </a:lnSpc>
            </a:pPr>
            <a:r>
              <a:rPr lang="en-US" altLang="en-US">
                <a:ea typeface="ＭＳ Ｐゴシック" charset="-128"/>
              </a:rPr>
              <a:t>Disney</a:t>
            </a:r>
            <a:r>
              <a:rPr lang="ja-JP" altLang="en-US">
                <a:ea typeface="ＭＳ Ｐゴシック" charset="-128"/>
              </a:rPr>
              <a:t>’</a:t>
            </a:r>
            <a:r>
              <a:rPr lang="en-US" altLang="ja-JP">
                <a:ea typeface="ＭＳ Ｐゴシック" charset="-128"/>
              </a:rPr>
              <a:t>s operating income tends to move with inflation</a:t>
            </a:r>
          </a:p>
          <a:p>
            <a:pPr eaLnBrk="1" hangingPunct="1">
              <a:lnSpc>
                <a:spcPct val="90000"/>
              </a:lnSpc>
            </a:pPr>
            <a:r>
              <a:rPr lang="en-US" altLang="en-US">
                <a:ea typeface="ＭＳ Ｐゴシック" charset="-128"/>
              </a:rPr>
              <a:t>All of the regression coefficients have substantial standard errors associated with them. One way to reduce the error (a la bottom up betas) is to use sector-wide averages for each of the coefficients.</a:t>
            </a:r>
          </a:p>
        </p:txBody>
      </p:sp>
    </p:spTree>
  </p:cSld>
  <p:clrMapOvr>
    <a:masterClrMapping/>
  </p:clrMapOvr>
  <p:timing>
    <p:tnLst>
      <p:par>
        <p:cTn id="1" dur="indefinite" restart="never" nodeType="tmRoot"/>
      </p:par>
    </p:tnLst>
  </p:timing>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3889"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Bottom-up Estimates</a:t>
            </a:r>
          </a:p>
        </p:txBody>
      </p:sp>
      <p:sp>
        <p:nvSpPr>
          <p:cNvPr id="29389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293891"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48978A8C-B966-3141-B2A8-A7B5A2384EE1}" type="slidenum">
              <a:rPr lang="en-US" altLang="en-US" sz="1200">
                <a:solidFill>
                  <a:srgbClr val="FFFFFF"/>
                </a:solidFill>
                <a:latin typeface="Times" charset="0"/>
              </a:rPr>
              <a:pPr>
                <a:lnSpc>
                  <a:spcPct val="80000"/>
                </a:lnSpc>
                <a:spcBef>
                  <a:spcPct val="0"/>
                </a:spcBef>
                <a:buClrTx/>
                <a:buSzTx/>
                <a:buFontTx/>
                <a:buNone/>
              </a:pPr>
              <a:t>137</a:t>
            </a:fld>
            <a:endParaRPr lang="en-US" altLang="en-US" sz="1200">
              <a:solidFill>
                <a:srgbClr val="FFFFFF"/>
              </a:solidFill>
              <a:latin typeface="Times" charset="0"/>
            </a:endParaRPr>
          </a:p>
        </p:txBody>
      </p:sp>
      <p:sp>
        <p:nvSpPr>
          <p:cNvPr id="293892" name="TextBox 5"/>
          <p:cNvSpPr txBox="1">
            <a:spLocks noChangeArrowheads="1"/>
          </p:cNvSpPr>
          <p:nvPr/>
        </p:nvSpPr>
        <p:spPr bwMode="auto">
          <a:xfrm>
            <a:off x="7315200" y="1447800"/>
            <a:ext cx="1600200"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These weights reflect the estimated values of the businesses</a:t>
            </a:r>
          </a:p>
          <a:p>
            <a:pPr>
              <a:spcBef>
                <a:spcPct val="0"/>
              </a:spcBef>
              <a:buClrTx/>
              <a:buSzTx/>
              <a:buFontTx/>
              <a:buNone/>
            </a:pPr>
            <a:endParaRPr lang="en-US" altLang="en-US" sz="1600">
              <a:latin typeface="Times" charset="0"/>
            </a:endParaRPr>
          </a:p>
        </p:txBody>
      </p:sp>
      <p:graphicFrame>
        <p:nvGraphicFramePr>
          <p:cNvPr id="293893" name="Content Placeholder 8"/>
          <p:cNvGraphicFramePr>
            <a:graphicFrameLocks noGrp="1" noChangeAspect="1"/>
          </p:cNvGraphicFramePr>
          <p:nvPr>
            <p:ph sz="quarter" idx="1"/>
          </p:nvPr>
        </p:nvGraphicFramePr>
        <p:xfrm>
          <a:off x="231775" y="2667000"/>
          <a:ext cx="8118475" cy="2895600"/>
        </p:xfrm>
        <a:graphic>
          <a:graphicData uri="http://schemas.openxmlformats.org/presentationml/2006/ole">
            <mc:AlternateContent xmlns:mc="http://schemas.openxmlformats.org/markup-compatibility/2006">
              <mc:Choice xmlns:v="urn:schemas-microsoft-com:vml" Requires="v">
                <p:oleObj spid="_x0000_s293917" name="Document" r:id="rId5" imgW="5625893" imgH="2006526" progId="Word.Document.12">
                  <p:embed/>
                </p:oleObj>
              </mc:Choice>
              <mc:Fallback>
                <p:oleObj name="Document" r:id="rId5" imgW="5625893" imgH="2006526" progId="Word.Document.12">
                  <p:embed/>
                  <p:pic>
                    <p:nvPicPr>
                      <p:cNvPr id="0" name="Content Placeholder 8"/>
                      <p:cNvPicPr>
                        <a:picLocks noGrp="1"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31775" y="2667000"/>
                        <a:ext cx="8118475" cy="289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par>
    </p:tnLst>
  </p:timing>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93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Recommendations for Disney</a:t>
            </a:r>
          </a:p>
        </p:txBody>
      </p:sp>
      <p:sp>
        <p:nvSpPr>
          <p:cNvPr id="29593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295939"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98A8179A-1D0C-C543-8FDA-105FDFE1710D}" type="slidenum">
              <a:rPr lang="en-US" altLang="en-US" sz="1200">
                <a:solidFill>
                  <a:srgbClr val="FFFFFF"/>
                </a:solidFill>
                <a:latin typeface="Times" charset="0"/>
              </a:rPr>
              <a:pPr>
                <a:lnSpc>
                  <a:spcPct val="80000"/>
                </a:lnSpc>
                <a:spcBef>
                  <a:spcPct val="0"/>
                </a:spcBef>
                <a:buClrTx/>
                <a:buSzTx/>
                <a:buFontTx/>
                <a:buNone/>
              </a:pPr>
              <a:t>138</a:t>
            </a:fld>
            <a:endParaRPr lang="en-US" altLang="en-US" sz="1200">
              <a:solidFill>
                <a:srgbClr val="FFFFFF"/>
              </a:solidFill>
              <a:latin typeface="Times" charset="0"/>
            </a:endParaRPr>
          </a:p>
        </p:txBody>
      </p:sp>
      <p:sp>
        <p:nvSpPr>
          <p:cNvPr id="295940" name="Rectangle 3"/>
          <p:cNvSpPr>
            <a:spLocks noGrp="1" noChangeArrowheads="1"/>
          </p:cNvSpPr>
          <p:nvPr>
            <p:ph sz="quarter" idx="1"/>
          </p:nvPr>
        </p:nvSpPr>
        <p:spPr>
          <a:xfrm>
            <a:off x="612775" y="1600200"/>
            <a:ext cx="8153400" cy="4495800"/>
          </a:xfrm>
        </p:spPr>
        <p:txBody>
          <a:bodyPr/>
          <a:lstStyle/>
          <a:p>
            <a:pPr eaLnBrk="1" hangingPunct="1">
              <a:lnSpc>
                <a:spcPct val="80000"/>
              </a:lnSpc>
            </a:pPr>
            <a:r>
              <a:rPr lang="en-US" altLang="en-US" sz="2400">
                <a:ea typeface="ＭＳ Ｐゴシック" charset="-128"/>
              </a:rPr>
              <a:t>The debt issued should be long term and should have duration of about 4.3 years.</a:t>
            </a:r>
          </a:p>
          <a:p>
            <a:pPr eaLnBrk="1" hangingPunct="1">
              <a:lnSpc>
                <a:spcPct val="80000"/>
              </a:lnSpc>
            </a:pPr>
            <a:r>
              <a:rPr lang="en-US" altLang="en-US" sz="2400">
                <a:ea typeface="ＭＳ Ｐゴシック" charset="-128"/>
              </a:rPr>
              <a:t>A significant portion of the debt should be floating rate debt, reflecting Disney</a:t>
            </a:r>
            <a:r>
              <a:rPr lang="ja-JP" altLang="en-US" sz="2400">
                <a:ea typeface="ＭＳ Ｐゴシック" charset="-128"/>
              </a:rPr>
              <a:t>’</a:t>
            </a:r>
            <a:r>
              <a:rPr lang="en-US" altLang="ja-JP" sz="2400">
                <a:ea typeface="ＭＳ Ｐゴシック" charset="-128"/>
              </a:rPr>
              <a:t>s capacity to pass inflation through to its customers and the fact that operating income tends to increase as interest rates go up.</a:t>
            </a:r>
          </a:p>
          <a:p>
            <a:pPr eaLnBrk="1" hangingPunct="1">
              <a:lnSpc>
                <a:spcPct val="80000"/>
              </a:lnSpc>
            </a:pPr>
            <a:r>
              <a:rPr lang="en-US" altLang="en-US" sz="2400">
                <a:ea typeface="ＭＳ Ｐゴシック" charset="-128"/>
              </a:rPr>
              <a:t>Given Disney</a:t>
            </a:r>
            <a:r>
              <a:rPr lang="ja-JP" altLang="en-US" sz="2400">
                <a:ea typeface="ＭＳ Ｐゴシック" charset="-128"/>
              </a:rPr>
              <a:t>’</a:t>
            </a:r>
            <a:r>
              <a:rPr lang="en-US" altLang="ja-JP" sz="2400">
                <a:ea typeface="ＭＳ Ｐゴシック" charset="-128"/>
              </a:rPr>
              <a:t>s sensitivity to a stronger dollar, a portion of the debt should be in foreign currencies. The specific currency used and the magnitude of the foreign currency debt should reflect where Disney makes its revenues. Based upon 2013 numbers at least, this would indicate that about 18% of its debt should be in foreign currencies (and perhaps more, since even their US dollar income can be affected by currency movements).</a:t>
            </a:r>
            <a:endParaRPr lang="en-US" altLang="en-US" sz="2400">
              <a:ea typeface="ＭＳ Ｐゴシック" charset="-128"/>
            </a:endParaRPr>
          </a:p>
        </p:txBody>
      </p:sp>
    </p:spTree>
  </p:cSld>
  <p:clrMapOvr>
    <a:masterClrMapping/>
  </p:clrMapOvr>
  <p:timing>
    <p:tnLst>
      <p:par>
        <p:cTn id="1" dur="indefinite" restart="never" nodeType="tmRoot"/>
      </p:par>
    </p:tnLst>
  </p:timing>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98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Analyzing Disney</a:t>
            </a:r>
            <a:r>
              <a:rPr lang="ja-JP" altLang="en-US">
                <a:ea typeface="ＭＳ Ｐゴシック" charset="-128"/>
              </a:rPr>
              <a:t>’</a:t>
            </a:r>
            <a:r>
              <a:rPr lang="en-US" altLang="ja-JP">
                <a:ea typeface="ＭＳ Ｐゴシック" charset="-128"/>
              </a:rPr>
              <a:t>s Current Debt</a:t>
            </a:r>
            <a:endParaRPr lang="en-US" altLang="en-US">
              <a:ea typeface="ＭＳ Ｐゴシック" charset="-128"/>
            </a:endParaRPr>
          </a:p>
        </p:txBody>
      </p:sp>
      <p:sp>
        <p:nvSpPr>
          <p:cNvPr id="29798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297987"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A5AE0FA3-0AF2-6341-BA90-ADAE38882B6D}" type="slidenum">
              <a:rPr lang="en-US" altLang="en-US" sz="1200">
                <a:solidFill>
                  <a:srgbClr val="FFFFFF"/>
                </a:solidFill>
                <a:latin typeface="Times" charset="0"/>
              </a:rPr>
              <a:pPr>
                <a:lnSpc>
                  <a:spcPct val="80000"/>
                </a:lnSpc>
                <a:spcBef>
                  <a:spcPct val="0"/>
                </a:spcBef>
                <a:buClrTx/>
                <a:buSzTx/>
                <a:buFontTx/>
                <a:buNone/>
              </a:pPr>
              <a:t>139</a:t>
            </a:fld>
            <a:endParaRPr lang="en-US" altLang="en-US" sz="1200">
              <a:solidFill>
                <a:srgbClr val="FFFFFF"/>
              </a:solidFill>
              <a:latin typeface="Times" charset="0"/>
            </a:endParaRPr>
          </a:p>
        </p:txBody>
      </p:sp>
      <p:sp>
        <p:nvSpPr>
          <p:cNvPr id="297988" name="Rectangle 3"/>
          <p:cNvSpPr>
            <a:spLocks noGrp="1" noChangeArrowheads="1"/>
          </p:cNvSpPr>
          <p:nvPr>
            <p:ph sz="quarter" idx="1"/>
          </p:nvPr>
        </p:nvSpPr>
        <p:spPr>
          <a:xfrm>
            <a:off x="612775" y="1600200"/>
            <a:ext cx="8153400" cy="4495800"/>
          </a:xfrm>
        </p:spPr>
        <p:txBody>
          <a:bodyPr/>
          <a:lstStyle/>
          <a:p>
            <a:pPr>
              <a:lnSpc>
                <a:spcPct val="80000"/>
              </a:lnSpc>
            </a:pPr>
            <a:r>
              <a:rPr lang="en-US" altLang="en-US" sz="2000">
                <a:ea typeface="ＭＳ Ｐゴシック" charset="-128"/>
              </a:rPr>
              <a:t>Disney has $14.3 billion in interest-bearing debt with a face-value </a:t>
            </a:r>
            <a:r>
              <a:rPr lang="en-US" altLang="en-US" sz="2000" u="sng">
                <a:ea typeface="ＭＳ Ｐゴシック" charset="-128"/>
              </a:rPr>
              <a:t>weighted average maturity of 7.92 years</a:t>
            </a:r>
            <a:r>
              <a:rPr lang="en-US" altLang="en-US" sz="2000">
                <a:ea typeface="ＭＳ Ｐゴシック" charset="-128"/>
              </a:rPr>
              <a:t>. Allowing for the fact that the maturity of debt is higher than the duration, this would indicate that Disney’s debt may be a little longer than would be optimal, but not by much.</a:t>
            </a:r>
          </a:p>
          <a:p>
            <a:pPr>
              <a:lnSpc>
                <a:spcPct val="80000"/>
              </a:lnSpc>
            </a:pPr>
            <a:r>
              <a:rPr lang="en-US" altLang="en-US" sz="2000">
                <a:ea typeface="ＭＳ Ｐゴシック" charset="-128"/>
              </a:rPr>
              <a:t>Of the debt, </a:t>
            </a:r>
            <a:r>
              <a:rPr lang="en-US" altLang="en-US" sz="2000" u="sng">
                <a:ea typeface="ＭＳ Ｐゴシック" charset="-128"/>
              </a:rPr>
              <a:t>about 5.49% of the debt is in non-US dollar currencies (Indian rupees and Hong Kong dollars)</a:t>
            </a:r>
            <a:r>
              <a:rPr lang="en-US" altLang="en-US" sz="2000">
                <a:ea typeface="ＭＳ Ｐゴシック" charset="-128"/>
              </a:rPr>
              <a:t>, but the rest is in US dollars and the company has no Euro debt. Based on our analysis, we would suggest that Disney increase its proportion of Euro debt to about 12% and tie the choice of currency on future debt issues to its expansion plans.</a:t>
            </a:r>
          </a:p>
          <a:p>
            <a:pPr>
              <a:lnSpc>
                <a:spcPct val="80000"/>
              </a:lnSpc>
            </a:pPr>
            <a:r>
              <a:rPr lang="en-US" altLang="en-US" sz="2000">
                <a:ea typeface="ＭＳ Ｐゴシック" charset="-128"/>
              </a:rPr>
              <a:t>Disney has </a:t>
            </a:r>
            <a:r>
              <a:rPr lang="en-US" altLang="en-US" sz="2000" u="sng">
                <a:ea typeface="ＭＳ Ｐゴシック" charset="-128"/>
              </a:rPr>
              <a:t>no convertible debt and about 5.67% of its debt is floating rate debt</a:t>
            </a:r>
            <a:r>
              <a:rPr lang="en-US" altLang="en-US" sz="2000">
                <a:ea typeface="ＭＳ Ｐゴシック" charset="-128"/>
              </a:rPr>
              <a:t>, which looks low, given the company’s pricing power. While the mix of debt in 2013 may be reflective of a desire to lock in low long-term interest rates on debt, as rates rise, the company should consider expanding its use of foreign currency debt.</a:t>
            </a:r>
          </a:p>
        </p:txBody>
      </p:sp>
    </p:spTree>
  </p:cSld>
  <p:clrMapOvr>
    <a:masterClrMapping/>
  </p:clrMapOvr>
  <p:timing>
    <p:tnLst>
      <p:par>
        <p:cTn id="1" dur="indefinite" restart="never" nodeType="tmRoot"/>
      </p:par>
    </p:tnLst>
  </p:timing>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003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Adjusting Debt at Disney</a:t>
            </a:r>
          </a:p>
        </p:txBody>
      </p:sp>
      <p:sp>
        <p:nvSpPr>
          <p:cNvPr id="30003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300035"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25B3460B-F1FA-A24B-88D4-EEC569641BF4}" type="slidenum">
              <a:rPr lang="en-US" altLang="en-US" sz="1200">
                <a:solidFill>
                  <a:srgbClr val="FFFFFF"/>
                </a:solidFill>
                <a:latin typeface="Times" charset="0"/>
              </a:rPr>
              <a:pPr>
                <a:lnSpc>
                  <a:spcPct val="80000"/>
                </a:lnSpc>
                <a:spcBef>
                  <a:spcPct val="0"/>
                </a:spcBef>
                <a:buClrTx/>
                <a:buSzTx/>
                <a:buFontTx/>
                <a:buNone/>
              </a:pPr>
              <a:t>140</a:t>
            </a:fld>
            <a:endParaRPr lang="en-US" altLang="en-US" sz="1200">
              <a:solidFill>
                <a:srgbClr val="FFFFFF"/>
              </a:solidFill>
              <a:latin typeface="Times" charset="0"/>
            </a:endParaRPr>
          </a:p>
        </p:txBody>
      </p:sp>
      <p:sp>
        <p:nvSpPr>
          <p:cNvPr id="300036" name="Rectangle 3"/>
          <p:cNvSpPr>
            <a:spLocks noGrp="1" noChangeArrowheads="1"/>
          </p:cNvSpPr>
          <p:nvPr>
            <p:ph sz="quarter" idx="1"/>
          </p:nvPr>
        </p:nvSpPr>
        <p:spPr>
          <a:xfrm>
            <a:off x="612775" y="1600200"/>
            <a:ext cx="8153400" cy="4495800"/>
          </a:xfrm>
        </p:spPr>
        <p:txBody>
          <a:bodyPr/>
          <a:lstStyle/>
          <a:p>
            <a:pPr eaLnBrk="1" hangingPunct="1"/>
            <a:r>
              <a:rPr lang="en-US" altLang="en-US" sz="2600">
                <a:ea typeface="ＭＳ Ｐゴシック" charset="-128"/>
              </a:rPr>
              <a:t>It can swap some of its existing fixed rate, dollar debt for floating rate, foreign currency debt. Given Disney</a:t>
            </a:r>
            <a:r>
              <a:rPr lang="ja-JP" altLang="en-US" sz="2600">
                <a:ea typeface="ＭＳ Ｐゴシック" charset="-128"/>
              </a:rPr>
              <a:t>’</a:t>
            </a:r>
            <a:r>
              <a:rPr lang="en-US" altLang="ja-JP" sz="2600">
                <a:ea typeface="ＭＳ Ｐゴシック" charset="-128"/>
              </a:rPr>
              <a:t>s standing in financial markets and its large market capitalization, this should not be difficult to do.</a:t>
            </a:r>
          </a:p>
          <a:p>
            <a:pPr eaLnBrk="1" hangingPunct="1"/>
            <a:r>
              <a:rPr lang="en-US" altLang="en-US" sz="2600">
                <a:ea typeface="ＭＳ Ｐゴシック" charset="-128"/>
              </a:rPr>
              <a:t>If Disney is planning new debt issues, either to get to a higher debt ratio or to fund new investments, it can use primarily floating rate, foreign currency debt to fund these new investments. Although it may be mismatching the funding on these investments, its debt matching will become better at the company level. </a:t>
            </a:r>
          </a:p>
        </p:txBody>
      </p:sp>
    </p:spTree>
  </p:cSld>
  <p:clrMapOvr>
    <a:masterClrMapping/>
  </p:clrMapOvr>
  <p:timing>
    <p:tnLst>
      <p:par>
        <p:cTn id="1" dur="indefinite" restart="never" nodeType="tmRoot"/>
      </p:par>
    </p:tnLst>
  </p:timing>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2081"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Debt Design for Bookscape &amp; Vale</a:t>
            </a:r>
          </a:p>
        </p:txBody>
      </p:sp>
      <p:sp>
        <p:nvSpPr>
          <p:cNvPr id="30208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302083"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4507C15C-4987-0D48-A793-5B2829E5631A}" type="slidenum">
              <a:rPr lang="en-US" altLang="en-US" sz="1200">
                <a:solidFill>
                  <a:srgbClr val="FFFFFF"/>
                </a:solidFill>
                <a:latin typeface="Times" charset="0"/>
              </a:rPr>
              <a:pPr>
                <a:lnSpc>
                  <a:spcPct val="80000"/>
                </a:lnSpc>
                <a:spcBef>
                  <a:spcPct val="0"/>
                </a:spcBef>
                <a:buClrTx/>
                <a:buSzTx/>
                <a:buFontTx/>
                <a:buNone/>
              </a:pPr>
              <a:t>141</a:t>
            </a:fld>
            <a:endParaRPr lang="en-US" altLang="en-US" sz="1200">
              <a:solidFill>
                <a:srgbClr val="FFFFFF"/>
              </a:solidFill>
              <a:latin typeface="Times" charset="0"/>
            </a:endParaRPr>
          </a:p>
        </p:txBody>
      </p:sp>
      <p:sp>
        <p:nvSpPr>
          <p:cNvPr id="302084" name="Content Placeholder 1"/>
          <p:cNvSpPr>
            <a:spLocks noGrp="1"/>
          </p:cNvSpPr>
          <p:nvPr>
            <p:ph sz="quarter" idx="1"/>
          </p:nvPr>
        </p:nvSpPr>
        <p:spPr>
          <a:xfrm>
            <a:off x="612775" y="1600200"/>
            <a:ext cx="8153400" cy="4495800"/>
          </a:xfrm>
        </p:spPr>
        <p:txBody>
          <a:bodyPr/>
          <a:lstStyle/>
          <a:p>
            <a:r>
              <a:rPr lang="en-US" altLang="en-US" sz="2000" i="1">
                <a:ea typeface="ＭＳ Ｐゴシック" charset="-128"/>
              </a:rPr>
              <a:t>Bookscape:</a:t>
            </a:r>
            <a:r>
              <a:rPr lang="en-US" altLang="en-US" sz="2000">
                <a:ea typeface="ＭＳ Ｐゴシック" charset="-128"/>
              </a:rPr>
              <a:t> Given Bookscape’s dependence on revenues at its New York bookstore, we would design the debt to be </a:t>
            </a:r>
          </a:p>
          <a:p>
            <a:pPr marL="366713" lvl="1" indent="0">
              <a:buFont typeface="Wingdings 2" charset="2"/>
              <a:buNone/>
            </a:pPr>
            <a:r>
              <a:rPr lang="en-US" altLang="en-US" sz="2000" u="sng">
                <a:ea typeface="ＭＳ Ｐゴシック" charset="-128"/>
              </a:rPr>
              <a:t>Recommendation</a:t>
            </a:r>
            <a:r>
              <a:rPr lang="en-US" altLang="en-US" sz="2000">
                <a:ea typeface="ＭＳ Ｐゴシック" charset="-128"/>
              </a:rPr>
              <a:t>: Long-term, dollar denominated, fixed rate debt</a:t>
            </a:r>
          </a:p>
          <a:p>
            <a:pPr marL="366713" lvl="1" indent="0">
              <a:buFont typeface="Wingdings 2" charset="2"/>
              <a:buNone/>
            </a:pPr>
            <a:r>
              <a:rPr lang="en-US" altLang="en-US" sz="2000" u="sng">
                <a:ea typeface="ＭＳ Ｐゴシック" charset="-128"/>
              </a:rPr>
              <a:t>Actual</a:t>
            </a:r>
            <a:r>
              <a:rPr lang="en-US" altLang="en-US" sz="2000">
                <a:ea typeface="ＭＳ Ｐゴシック" charset="-128"/>
              </a:rPr>
              <a:t>: Long term operating lease on the store</a:t>
            </a:r>
            <a:endParaRPr lang="en-US" altLang="en-US" sz="2800">
              <a:ea typeface="ＭＳ Ｐゴシック" charset="-128"/>
            </a:endParaRPr>
          </a:p>
          <a:p>
            <a:r>
              <a:rPr lang="en-US" altLang="en-US" sz="2000" i="1">
                <a:ea typeface="ＭＳ Ｐゴシック" charset="-128"/>
              </a:rPr>
              <a:t>Vale:</a:t>
            </a:r>
            <a:r>
              <a:rPr lang="en-US" altLang="en-US" sz="2000">
                <a:ea typeface="ＭＳ Ｐゴシック" charset="-128"/>
              </a:rPr>
              <a:t> Vale’s mines are spread around the world, and it generates a large portion of its revenues in China (37%). Its mines typically have very long lives and require large up-front investments, and the costs are usually in the local currencies but its revenues are in US dollars.</a:t>
            </a:r>
          </a:p>
          <a:p>
            <a:pPr marL="366713" lvl="1" indent="0"/>
            <a:r>
              <a:rPr lang="en-US" altLang="en-US" sz="1800" u="sng">
                <a:ea typeface="ＭＳ Ｐゴシック" charset="-128"/>
              </a:rPr>
              <a:t>Recommendation</a:t>
            </a:r>
            <a:r>
              <a:rPr lang="en-US" altLang="en-US" sz="1800">
                <a:ea typeface="ＭＳ Ｐゴシック" charset="-128"/>
              </a:rPr>
              <a:t>: Long term, dollar-denominated debt (with hedging of local currency risk exposure) and if possible, tied to commodity prices.</a:t>
            </a:r>
          </a:p>
          <a:p>
            <a:pPr marL="366713" lvl="1" indent="0"/>
            <a:r>
              <a:rPr lang="en-US" altLang="en-US" sz="1800" u="sng">
                <a:ea typeface="ＭＳ Ｐゴシック" charset="-128"/>
              </a:rPr>
              <a:t>Actual</a:t>
            </a:r>
            <a:r>
              <a:rPr lang="en-US" altLang="en-US" sz="1800">
                <a:ea typeface="ＭＳ Ｐゴシック" charset="-128"/>
              </a:rPr>
              <a:t>: The existing debt at Vale is primarily US dollar debt (65.48%), with an average maturity of 14.70 years. All of the debt, as far as we can assess, is fixed rate and there is no commodity-linked debt. </a:t>
            </a:r>
          </a:p>
        </p:txBody>
      </p:sp>
    </p:spTree>
  </p:cSld>
  <p:clrMapOvr>
    <a:masterClrMapping/>
  </p:clrMapOvr>
  <p:timing>
    <p:tnLst>
      <p:par>
        <p:cTn id="1" dur="indefinite" restart="never" nodeType="tmRoot"/>
      </p:par>
    </p:tnLst>
  </p:timing>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4129" name="Title 1"/>
          <p:cNvSpPr>
            <a:spLocks noGrp="1"/>
          </p:cNvSpPr>
          <p:nvPr>
            <p:ph type="title"/>
          </p:nvPr>
        </p:nvSpPr>
        <p:spPr>
          <a:xfrm>
            <a:off x="612775" y="228600"/>
            <a:ext cx="8153400" cy="990600"/>
          </a:xfrm>
        </p:spPr>
        <p:txBody>
          <a:bodyPr/>
          <a:lstStyle/>
          <a:p>
            <a:r>
              <a:rPr lang="en-US" altLang="en-US">
                <a:ea typeface="ＭＳ Ｐゴシック" charset="-128"/>
              </a:rPr>
              <a:t>And for Tata Motors and Baidu</a:t>
            </a:r>
          </a:p>
        </p:txBody>
      </p:sp>
      <p:sp>
        <p:nvSpPr>
          <p:cNvPr id="304130" name="Content Placeholder 2"/>
          <p:cNvSpPr>
            <a:spLocks noGrp="1"/>
          </p:cNvSpPr>
          <p:nvPr>
            <p:ph sz="quarter" idx="1"/>
          </p:nvPr>
        </p:nvSpPr>
        <p:spPr>
          <a:xfrm>
            <a:off x="612775" y="1600200"/>
            <a:ext cx="8153400" cy="4495800"/>
          </a:xfrm>
        </p:spPr>
        <p:txBody>
          <a:bodyPr/>
          <a:lstStyle/>
          <a:p>
            <a:pPr>
              <a:lnSpc>
                <a:spcPct val="80000"/>
              </a:lnSpc>
            </a:pPr>
            <a:r>
              <a:rPr lang="en-US" altLang="en-US" sz="2400" i="1">
                <a:ea typeface="ＭＳ Ｐゴシック" charset="-128"/>
              </a:rPr>
              <a:t>Tata Motors</a:t>
            </a:r>
            <a:r>
              <a:rPr lang="en-US" altLang="en-US" sz="2400">
                <a:ea typeface="ＭＳ Ｐゴシック" charset="-128"/>
              </a:rPr>
              <a:t>: As an manufacturing firm, with big chunks of its of its revenues coming from India and China (about 24% apiece) and the rest spread across developed markets.</a:t>
            </a:r>
          </a:p>
          <a:p>
            <a:pPr lvl="1">
              <a:lnSpc>
                <a:spcPct val="80000"/>
              </a:lnSpc>
            </a:pPr>
            <a:r>
              <a:rPr lang="en-US" altLang="en-US" sz="2000" u="sng">
                <a:ea typeface="ＭＳ Ｐゴシック" charset="-128"/>
              </a:rPr>
              <a:t>Recommendation</a:t>
            </a:r>
            <a:r>
              <a:rPr lang="en-US" altLang="en-US" sz="2000">
                <a:ea typeface="ＭＳ Ｐゴシック" charset="-128"/>
              </a:rPr>
              <a:t>: Medium to long term, fixed rate debt in a mix of currencies reflecting operations.</a:t>
            </a:r>
          </a:p>
          <a:p>
            <a:pPr lvl="1">
              <a:lnSpc>
                <a:spcPct val="80000"/>
              </a:lnSpc>
            </a:pPr>
            <a:r>
              <a:rPr lang="en-US" altLang="en-US" sz="2000" u="sng">
                <a:ea typeface="ＭＳ Ｐゴシック" charset="-128"/>
              </a:rPr>
              <a:t>Actual</a:t>
            </a:r>
            <a:r>
              <a:rPr lang="en-US" altLang="en-US" sz="2000">
                <a:ea typeface="ＭＳ Ｐゴシック" charset="-128"/>
              </a:rPr>
              <a:t>:  The existing debt at Tata Motors is a mix of Indian rupee debt (about 71%) and Euro debt (about 29%), with an average maturity of 5.33 years and it is almost entirely fixed rate debt.</a:t>
            </a:r>
          </a:p>
          <a:p>
            <a:pPr>
              <a:lnSpc>
                <a:spcPct val="80000"/>
              </a:lnSpc>
            </a:pPr>
            <a:r>
              <a:rPr lang="en-US" altLang="en-US" sz="2400" i="1">
                <a:ea typeface="ＭＳ Ｐゴシック" charset="-128"/>
              </a:rPr>
              <a:t>Baidu:</a:t>
            </a:r>
            <a:r>
              <a:rPr lang="en-US" altLang="en-US" sz="2400">
                <a:ea typeface="ＭＳ Ｐゴシック" charset="-128"/>
              </a:rPr>
              <a:t> Baidu has relatively little debt at the moment, reflecting its status as a young, technology company. </a:t>
            </a:r>
          </a:p>
          <a:p>
            <a:pPr lvl="1">
              <a:lnSpc>
                <a:spcPct val="80000"/>
              </a:lnSpc>
            </a:pPr>
            <a:r>
              <a:rPr lang="en-US" altLang="en-US" sz="2000" u="sng">
                <a:ea typeface="ＭＳ Ｐゴシック" charset="-128"/>
              </a:rPr>
              <a:t>Recommendation</a:t>
            </a:r>
            <a:r>
              <a:rPr lang="en-US" altLang="en-US" sz="2000">
                <a:ea typeface="ＭＳ Ｐゴシック" charset="-128"/>
              </a:rPr>
              <a:t>: Convertible, Chinese Yuan debt. </a:t>
            </a:r>
          </a:p>
          <a:p>
            <a:pPr lvl="1">
              <a:lnSpc>
                <a:spcPct val="80000"/>
              </a:lnSpc>
            </a:pPr>
            <a:r>
              <a:rPr lang="en-US" altLang="en-US" sz="2000" u="sng">
                <a:ea typeface="ＭＳ Ｐゴシック" charset="-128"/>
              </a:rPr>
              <a:t>Actual</a:t>
            </a:r>
            <a:r>
              <a:rPr lang="en-US" altLang="en-US" sz="2000">
                <a:ea typeface="ＭＳ Ｐゴシック" charset="-128"/>
              </a:rPr>
              <a:t>: About 82% of Baidu’s debt is in US dollars and Euros currently, with an average maturity of 5.80 years. A small portion is floating rate debt, but very little of the debt is convertible. </a:t>
            </a:r>
          </a:p>
          <a:p>
            <a:pPr>
              <a:lnSpc>
                <a:spcPct val="80000"/>
              </a:lnSpc>
            </a:pPr>
            <a:endParaRPr lang="en-US" altLang="en-US" sz="2400">
              <a:ea typeface="ＭＳ Ｐゴシック" charset="-128"/>
            </a:endParaRPr>
          </a:p>
        </p:txBody>
      </p:sp>
      <p:sp>
        <p:nvSpPr>
          <p:cNvPr id="304131"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304132" name="Slide Number Placeholder 4"/>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8CC3A56B-B3D4-804C-8BE0-1D0868516BC2}" type="slidenum">
              <a:rPr lang="en-US" altLang="en-US" sz="1200">
                <a:solidFill>
                  <a:srgbClr val="FFFFFF"/>
                </a:solidFill>
                <a:latin typeface="Times" charset="0"/>
              </a:rPr>
              <a:pPr>
                <a:lnSpc>
                  <a:spcPct val="80000"/>
                </a:lnSpc>
                <a:spcBef>
                  <a:spcPct val="0"/>
                </a:spcBef>
                <a:buClrTx/>
                <a:buSzTx/>
                <a:buFontTx/>
                <a:buNone/>
              </a:pPr>
              <a:t>142</a:t>
            </a:fld>
            <a:endParaRPr lang="en-US" altLang="en-US" sz="1200">
              <a:solidFill>
                <a:srgbClr val="FFFFFF"/>
              </a:solidFill>
              <a:latin typeface="Times" charset="0"/>
            </a:endParaRPr>
          </a:p>
        </p:txBody>
      </p:sp>
    </p:spTree>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3649" name="Rectangle 2"/>
          <p:cNvSpPr>
            <a:spLocks noGrp="1" noChangeArrowheads="1"/>
          </p:cNvSpPr>
          <p:nvPr>
            <p:ph type="ctrTitle"/>
          </p:nvPr>
        </p:nvSpPr>
        <p:spPr/>
        <p:txBody>
          <a:bodyPr>
            <a:normAutofit/>
          </a:bodyPr>
          <a:lstStyle/>
          <a:p>
            <a:pPr eaLnBrk="1" fontAlgn="auto" hangingPunct="1">
              <a:spcAft>
                <a:spcPts val="0"/>
              </a:spcAft>
              <a:defRPr/>
            </a:pPr>
            <a:r>
              <a:rPr lang="en-US" smtClean="0">
                <a:ea typeface="+mj-ea"/>
                <a:cs typeface="+mj-cs"/>
              </a:rPr>
              <a:t>Returning Cash to the Owners: Dividend Policy</a:t>
            </a:r>
            <a:endParaRPr lang="en-US">
              <a:ea typeface="+mj-ea"/>
              <a:cs typeface="+mj-cs"/>
            </a:endParaRPr>
          </a:p>
        </p:txBody>
      </p:sp>
      <p:sp>
        <p:nvSpPr>
          <p:cNvPr id="305154" name="Rectangle 3"/>
          <p:cNvSpPr>
            <a:spLocks noGrp="1" noChangeArrowheads="1"/>
          </p:cNvSpPr>
          <p:nvPr>
            <p:ph type="subTitle" idx="1"/>
          </p:nvPr>
        </p:nvSpPr>
        <p:spPr>
          <a:xfrm>
            <a:off x="2362200" y="6049963"/>
            <a:ext cx="6705600" cy="685800"/>
          </a:xfrm>
        </p:spPr>
        <p:txBody>
          <a:bodyPr/>
          <a:lstStyle/>
          <a:p>
            <a:pPr eaLnBrk="1" hangingPunct="1">
              <a:lnSpc>
                <a:spcPct val="80000"/>
              </a:lnSpc>
            </a:pPr>
            <a:r>
              <a:rPr lang="ja-JP" altLang="en-US" sz="2400">
                <a:ea typeface="ＭＳ Ｐゴシック" charset="-128"/>
              </a:rPr>
              <a:t>“</a:t>
            </a:r>
            <a:r>
              <a:rPr lang="en-US" altLang="ja-JP" sz="2400">
                <a:ea typeface="ＭＳ Ｐゴシック" charset="-128"/>
              </a:rPr>
              <a:t>Companies don</a:t>
            </a:r>
            <a:r>
              <a:rPr lang="ja-JP" altLang="en-US" sz="2400">
                <a:ea typeface="ＭＳ Ｐゴシック" charset="-128"/>
              </a:rPr>
              <a:t>’</a:t>
            </a:r>
            <a:r>
              <a:rPr lang="en-US" altLang="ja-JP" sz="2400">
                <a:ea typeface="ＭＳ Ｐゴシック" charset="-128"/>
              </a:rPr>
              <a:t>t have cash. They hold cash for their stockholders.</a:t>
            </a:r>
            <a:r>
              <a:rPr lang="ja-JP" altLang="en-US" sz="2400">
                <a:ea typeface="ＭＳ Ｐゴシック" charset="-128"/>
              </a:rPr>
              <a:t>”</a:t>
            </a:r>
            <a:endParaRPr lang="en-US" altLang="en-US" sz="2400">
              <a:ea typeface="ＭＳ Ｐゴシック" charset="-128"/>
            </a:endParaRPr>
          </a:p>
        </p:txBody>
      </p:sp>
      <p:sp>
        <p:nvSpPr>
          <p:cNvPr id="305155"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305156"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fld id="{D43A6F00-0EF7-024B-A661-4D7517ADD5A1}" type="slidenum">
              <a:rPr lang="en-US" altLang="en-US" sz="1400">
                <a:solidFill>
                  <a:schemeClr val="tx2"/>
                </a:solidFill>
                <a:latin typeface="Times" charset="0"/>
              </a:rPr>
              <a:pPr>
                <a:spcBef>
                  <a:spcPct val="0"/>
                </a:spcBef>
                <a:buClrTx/>
                <a:buSzTx/>
                <a:buFontTx/>
                <a:buNone/>
              </a:pPr>
              <a:t>143</a:t>
            </a:fld>
            <a:endParaRPr lang="en-US" altLang="en-US" sz="1400">
              <a:solidFill>
                <a:schemeClr val="tx2"/>
              </a:solidFill>
              <a:latin typeface="Times" charset="0"/>
            </a:endParaRPr>
          </a:p>
        </p:txBody>
      </p:sp>
    </p:spTree>
  </p:cSld>
  <p:clrMapOvr>
    <a:masterClrMapping/>
  </p:clrMapOvr>
  <p:transition/>
  <p:timing>
    <p:tnLst>
      <p:par>
        <p:cTn id="1" dur="indefinite" restart="never" nodeType="tmRoot"/>
      </p:par>
    </p:tnLst>
  </p:timing>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0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First Principles</a:t>
            </a:r>
          </a:p>
        </p:txBody>
      </p:sp>
      <p:sp>
        <p:nvSpPr>
          <p:cNvPr id="30720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307203"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B875D156-CC36-664A-BA12-86608B1EACBC}" type="slidenum">
              <a:rPr lang="en-US" altLang="en-US" sz="1200">
                <a:solidFill>
                  <a:srgbClr val="FFFFFF"/>
                </a:solidFill>
                <a:latin typeface="Times" charset="0"/>
              </a:rPr>
              <a:pPr>
                <a:lnSpc>
                  <a:spcPct val="80000"/>
                </a:lnSpc>
                <a:spcBef>
                  <a:spcPct val="0"/>
                </a:spcBef>
                <a:buClrTx/>
                <a:buSzTx/>
                <a:buFontTx/>
                <a:buNone/>
              </a:pPr>
              <a:t>144</a:t>
            </a:fld>
            <a:endParaRPr lang="en-US" altLang="en-US" sz="1200">
              <a:solidFill>
                <a:srgbClr val="FFFFFF"/>
              </a:solidFill>
              <a:latin typeface="Times" charset="0"/>
            </a:endParaRPr>
          </a:p>
        </p:txBody>
      </p:sp>
      <p:pic>
        <p:nvPicPr>
          <p:cNvPr id="307204" name="Content Placeholder 3"/>
          <p:cNvPicPr>
            <a:picLocks noGrp="1" noChangeAspect="1"/>
          </p:cNvPicPr>
          <p:nvPr>
            <p:ph sz="quarter" idx="1"/>
          </p:nvPr>
        </p:nvPicPr>
        <p:blipFill>
          <a:blip r:embed="rId3">
            <a:extLst>
              <a:ext uri="{28A0092B-C50C-407E-A947-70E740481C1C}">
                <a14:useLocalDpi xmlns:a14="http://schemas.microsoft.com/office/drawing/2010/main" val="0"/>
              </a:ext>
            </a:extLst>
          </a:blip>
          <a:srcRect l="-862" r="-862"/>
          <a:stretch>
            <a:fillRect/>
          </a:stretch>
        </p:blipFill>
        <p:spPr>
          <a:xfrm>
            <a:off x="612775" y="1600200"/>
            <a:ext cx="8153400" cy="4495800"/>
          </a:xfrm>
        </p:spPr>
      </p:pic>
    </p:spTree>
  </p:cSld>
  <p:clrMapOvr>
    <a:masterClrMapping/>
  </p:clrMapOvr>
  <p:transition/>
  <p:timing>
    <p:tnLst>
      <p:par>
        <p:cTn id="1" dur="indefinite" restart="never" nodeType="tmRoot"/>
      </p:par>
    </p:tnLst>
  </p:timing>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924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Steps to the Dividend Decision… if equity is treated as a residual claim</a:t>
            </a:r>
          </a:p>
        </p:txBody>
      </p:sp>
      <p:sp>
        <p:nvSpPr>
          <p:cNvPr id="30925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309251"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B7785722-8A5E-C746-AB37-B5C5E2EF2941}" type="slidenum">
              <a:rPr lang="en-US" altLang="en-US" sz="1200">
                <a:solidFill>
                  <a:srgbClr val="FFFFFF"/>
                </a:solidFill>
                <a:latin typeface="Times" charset="0"/>
              </a:rPr>
              <a:pPr>
                <a:lnSpc>
                  <a:spcPct val="80000"/>
                </a:lnSpc>
                <a:spcBef>
                  <a:spcPct val="0"/>
                </a:spcBef>
                <a:buClrTx/>
                <a:buSzTx/>
                <a:buFontTx/>
                <a:buNone/>
              </a:pPr>
              <a:t>145</a:t>
            </a:fld>
            <a:endParaRPr lang="en-US" altLang="en-US" sz="1200">
              <a:solidFill>
                <a:srgbClr val="FFFFFF"/>
              </a:solidFill>
              <a:latin typeface="Times" charset="0"/>
            </a:endParaRPr>
          </a:p>
        </p:txBody>
      </p:sp>
      <p:pic>
        <p:nvPicPr>
          <p:cNvPr id="309252" name="Content Placeholder 3"/>
          <p:cNvPicPr>
            <a:picLocks noGrp="1" noChangeAspect="1"/>
          </p:cNvPicPr>
          <p:nvPr>
            <p:ph sz="quarter" idx="1"/>
          </p:nvPr>
        </p:nvPicPr>
        <p:blipFill>
          <a:blip r:embed="rId3">
            <a:extLst>
              <a:ext uri="{28A0092B-C50C-407E-A947-70E740481C1C}">
                <a14:useLocalDpi xmlns:a14="http://schemas.microsoft.com/office/drawing/2010/main" val="0"/>
              </a:ext>
            </a:extLst>
          </a:blip>
          <a:srcRect t="-858" b="-858"/>
          <a:stretch>
            <a:fillRect/>
          </a:stretch>
        </p:blipFill>
        <p:spPr>
          <a:xfrm>
            <a:off x="612775" y="1600200"/>
            <a:ext cx="8153400" cy="4495800"/>
          </a:xfrm>
        </p:spPr>
      </p:pic>
    </p:spTree>
  </p:cSld>
  <p:clrMapOvr>
    <a:masterClrMapping/>
  </p:clrMapOvr>
  <p:timing>
    <p:tnLst>
      <p:par>
        <p:cTn id="1" dur="indefinite" restart="never" nodeType="tmRoot"/>
      </p:par>
    </p:tnLst>
  </p:timing>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1297" name="Title 1"/>
          <p:cNvSpPr>
            <a:spLocks noGrp="1"/>
          </p:cNvSpPr>
          <p:nvPr>
            <p:ph type="title"/>
          </p:nvPr>
        </p:nvSpPr>
        <p:spPr>
          <a:xfrm>
            <a:off x="612775" y="228600"/>
            <a:ext cx="8153400" cy="990600"/>
          </a:xfrm>
        </p:spPr>
        <p:txBody>
          <a:bodyPr/>
          <a:lstStyle/>
          <a:p>
            <a:r>
              <a:rPr lang="en-US" altLang="en-US">
                <a:ea typeface="ＭＳ Ｐゴシック" charset="-128"/>
              </a:rPr>
              <a:t>The Roots of Dividend Dysfunction</a:t>
            </a:r>
          </a:p>
        </p:txBody>
      </p:sp>
      <p:sp>
        <p:nvSpPr>
          <p:cNvPr id="311298" name="Content Placeholder 2"/>
          <p:cNvSpPr>
            <a:spLocks noGrp="1"/>
          </p:cNvSpPr>
          <p:nvPr>
            <p:ph sz="quarter" idx="1"/>
          </p:nvPr>
        </p:nvSpPr>
        <p:spPr>
          <a:xfrm>
            <a:off x="612775" y="1600200"/>
            <a:ext cx="8153400" cy="4495800"/>
          </a:xfrm>
        </p:spPr>
        <p:txBody>
          <a:bodyPr/>
          <a:lstStyle/>
          <a:p>
            <a:r>
              <a:rPr lang="en-US" altLang="en-US">
                <a:ea typeface="ＭＳ Ｐゴシック" charset="-128"/>
              </a:rPr>
              <a:t>In practice, dividend policy is dysfunctional and does not follow the logical process of starting with your investment opportunities and working your way down to residual cash.</a:t>
            </a:r>
          </a:p>
          <a:p>
            <a:r>
              <a:rPr lang="en-US" altLang="en-US">
                <a:ea typeface="ＭＳ Ｐゴシック" charset="-128"/>
              </a:rPr>
              <a:t>The two dominant factors driving dividend policy around the world are:</a:t>
            </a:r>
          </a:p>
          <a:p>
            <a:pPr lvl="1"/>
            <a:r>
              <a:rPr lang="en-US" altLang="en-US">
                <a:ea typeface="ＭＳ Ｐゴシック" charset="-128"/>
              </a:rPr>
              <a:t>Inertia: Companies seem to hate to let of their past, when it comes to dividend policy.</a:t>
            </a:r>
          </a:p>
          <a:p>
            <a:pPr lvl="1"/>
            <a:r>
              <a:rPr lang="en-US" altLang="en-US">
                <a:ea typeface="ＭＳ Ｐゴシック" charset="-128"/>
              </a:rPr>
              <a:t>Me-too-ism: Companies want to behave like their peer group.</a:t>
            </a:r>
          </a:p>
        </p:txBody>
      </p:sp>
      <p:sp>
        <p:nvSpPr>
          <p:cNvPr id="311299"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311300" name="Slide Number Placeholder 4"/>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235BB74D-8E9C-9F46-A591-3304CE1D39EB}" type="slidenum">
              <a:rPr lang="en-US" altLang="en-US" sz="1200">
                <a:solidFill>
                  <a:srgbClr val="FFFFFF"/>
                </a:solidFill>
                <a:latin typeface="Times" charset="0"/>
              </a:rPr>
              <a:pPr>
                <a:lnSpc>
                  <a:spcPct val="80000"/>
                </a:lnSpc>
                <a:spcBef>
                  <a:spcPct val="0"/>
                </a:spcBef>
                <a:buClrTx/>
                <a:buSzTx/>
                <a:buFontTx/>
                <a:buNone/>
              </a:pPr>
              <a:t>146</a:t>
            </a:fld>
            <a:endParaRPr lang="en-US" altLang="en-US" sz="1200">
              <a:solidFill>
                <a:srgbClr val="FFFFFF"/>
              </a:solidFill>
              <a:latin typeface="Times" charset="0"/>
            </a:endParaRPr>
          </a:p>
        </p:txBody>
      </p:sp>
    </p:spTree>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232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 Dividends are sticky</a:t>
            </a:r>
          </a:p>
        </p:txBody>
      </p:sp>
      <p:sp>
        <p:nvSpPr>
          <p:cNvPr id="31232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312323"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99504216-8E55-D54B-8971-9D654E608C62}" type="slidenum">
              <a:rPr lang="en-US" altLang="en-US" sz="1200">
                <a:solidFill>
                  <a:srgbClr val="FFFFFF"/>
                </a:solidFill>
                <a:latin typeface="Times" charset="0"/>
              </a:rPr>
              <a:pPr>
                <a:lnSpc>
                  <a:spcPct val="80000"/>
                </a:lnSpc>
                <a:spcBef>
                  <a:spcPct val="0"/>
                </a:spcBef>
                <a:buClrTx/>
                <a:buSzTx/>
                <a:buFontTx/>
                <a:buNone/>
              </a:pPr>
              <a:t>147</a:t>
            </a:fld>
            <a:endParaRPr lang="en-US" altLang="en-US" sz="1200">
              <a:solidFill>
                <a:srgbClr val="FFFFFF"/>
              </a:solidFill>
              <a:latin typeface="Times" charset="0"/>
            </a:endParaRPr>
          </a:p>
        </p:txBody>
      </p:sp>
      <p:graphicFrame>
        <p:nvGraphicFramePr>
          <p:cNvPr id="7" name="Content Placeholder 6"/>
          <p:cNvGraphicFramePr>
            <a:graphicFrameLocks noGrp="1"/>
          </p:cNvGraphicFramePr>
          <p:nvPr>
            <p:ph sz="quarter" idx="1"/>
            <p:extLst>
              <p:ext uri="{D42A27DB-BD31-4B8C-83A1-F6EECF244321}">
                <p14:modId xmlns:p14="http://schemas.microsoft.com/office/powerpoint/2010/main" val="1464059953"/>
              </p:ext>
            </p:extLst>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iming>
    <p:tnLst>
      <p:par>
        <p:cTn id="1" dur="indefinite" restart="never" nodeType="tmRoot"/>
      </p:par>
    </p:tnLst>
  </p:timing>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1841" name="Title 1"/>
          <p:cNvSpPr>
            <a:spLocks noGrp="1"/>
          </p:cNvSpPr>
          <p:nvPr>
            <p:ph type="title"/>
          </p:nvPr>
        </p:nvSpPr>
        <p:spPr>
          <a:xfrm>
            <a:off x="612775" y="228600"/>
            <a:ext cx="8153400" cy="990600"/>
          </a:xfrm>
        </p:spPr>
        <p:txBody>
          <a:bodyPr>
            <a:normAutofit fontScale="90000"/>
          </a:bodyPr>
          <a:lstStyle/>
          <a:p>
            <a:pPr eaLnBrk="1" hangingPunct="1">
              <a:defRPr/>
            </a:pPr>
            <a:r>
              <a:rPr lang="en-US" altLang="en-US" sz="3200">
                <a:ea typeface="ＭＳ Ｐゴシック" charset="-128"/>
              </a:rPr>
              <a:t>The last quarter of 2008 put stickiness to the test.. Number of S&amp;P 500 companies that…</a:t>
            </a:r>
          </a:p>
        </p:txBody>
      </p:sp>
      <p:sp>
        <p:nvSpPr>
          <p:cNvPr id="31437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314371"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A0F3387C-177A-524D-A457-BCFB84D57898}" type="slidenum">
              <a:rPr lang="en-US" altLang="en-US" sz="1200">
                <a:solidFill>
                  <a:srgbClr val="FFFFFF"/>
                </a:solidFill>
                <a:latin typeface="Times" charset="0"/>
              </a:rPr>
              <a:pPr>
                <a:lnSpc>
                  <a:spcPct val="80000"/>
                </a:lnSpc>
                <a:spcBef>
                  <a:spcPct val="0"/>
                </a:spcBef>
                <a:buClrTx/>
                <a:buSzTx/>
                <a:buFontTx/>
                <a:buNone/>
              </a:pPr>
              <a:t>148</a:t>
            </a:fld>
            <a:endParaRPr lang="en-US" altLang="en-US" sz="1200">
              <a:solidFill>
                <a:srgbClr val="FFFFFF"/>
              </a:solidFill>
              <a:latin typeface="Times" charset="0"/>
            </a:endParaRPr>
          </a:p>
        </p:txBody>
      </p:sp>
      <p:graphicFrame>
        <p:nvGraphicFramePr>
          <p:cNvPr id="9" name="Content Placeholder 8"/>
          <p:cNvGraphicFramePr>
            <a:graphicFrameLocks noGrp="1"/>
          </p:cNvGraphicFramePr>
          <p:nvPr>
            <p:ph sz="quarter" idx="1"/>
          </p:nvPr>
        </p:nvGraphicFramePr>
        <p:xfrm>
          <a:off x="1524000" y="2057400"/>
          <a:ext cx="6672263" cy="2063754"/>
        </p:xfrm>
        <a:graphic>
          <a:graphicData uri="http://schemas.openxmlformats.org/drawingml/2006/table">
            <a:tbl>
              <a:tblPr/>
              <a:tblGrid>
                <a:gridCol w="731838"/>
                <a:gridCol w="1481137"/>
                <a:gridCol w="1338263"/>
                <a:gridCol w="1449387"/>
                <a:gridCol w="1671638"/>
              </a:tblGrid>
              <a:tr h="229306">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Quarter</a:t>
                      </a:r>
                    </a:p>
                  </a:txBody>
                  <a:tcPr marL="15934" marR="15934" marT="15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Dividend Increase</a:t>
                      </a:r>
                    </a:p>
                  </a:txBody>
                  <a:tcPr marL="15934" marR="15934" marT="15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Dividend initiated</a:t>
                      </a:r>
                    </a:p>
                  </a:txBody>
                  <a:tcPr marL="15934" marR="15934" marT="15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Dividend decrease</a:t>
                      </a:r>
                    </a:p>
                  </a:txBody>
                  <a:tcPr marL="15934" marR="15934" marT="15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Dividend suspensions</a:t>
                      </a:r>
                    </a:p>
                  </a:txBody>
                  <a:tcPr marL="15934" marR="15934" marT="15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29306">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Q1 2007</a:t>
                      </a:r>
                    </a:p>
                  </a:txBody>
                  <a:tcPr marL="15934" marR="15934" marT="15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102</a:t>
                      </a:r>
                    </a:p>
                  </a:txBody>
                  <a:tcPr marL="15934" marR="15934" marT="15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1</a:t>
                      </a:r>
                    </a:p>
                  </a:txBody>
                  <a:tcPr marL="15934" marR="15934" marT="15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1</a:t>
                      </a:r>
                    </a:p>
                  </a:txBody>
                  <a:tcPr marL="15934" marR="15934" marT="15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1</a:t>
                      </a:r>
                    </a:p>
                  </a:txBody>
                  <a:tcPr marL="15934" marR="15934" marT="15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29306">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Q2 2007</a:t>
                      </a:r>
                    </a:p>
                  </a:txBody>
                  <a:tcPr marL="15934" marR="15934" marT="15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63</a:t>
                      </a:r>
                    </a:p>
                  </a:txBody>
                  <a:tcPr marL="15934" marR="15934" marT="15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1</a:t>
                      </a:r>
                    </a:p>
                  </a:txBody>
                  <a:tcPr marL="15934" marR="15934" marT="15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1</a:t>
                      </a:r>
                    </a:p>
                  </a:txBody>
                  <a:tcPr marL="15934" marR="15934" marT="15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5</a:t>
                      </a:r>
                    </a:p>
                  </a:txBody>
                  <a:tcPr marL="15934" marR="15934" marT="15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29306">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Q3 2007</a:t>
                      </a:r>
                    </a:p>
                  </a:txBody>
                  <a:tcPr marL="15934" marR="15934" marT="15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59</a:t>
                      </a:r>
                    </a:p>
                  </a:txBody>
                  <a:tcPr marL="15934" marR="15934" marT="15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2</a:t>
                      </a:r>
                    </a:p>
                  </a:txBody>
                  <a:tcPr marL="15934" marR="15934" marT="15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2</a:t>
                      </a:r>
                    </a:p>
                  </a:txBody>
                  <a:tcPr marL="15934" marR="15934" marT="15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0</a:t>
                      </a:r>
                    </a:p>
                  </a:txBody>
                  <a:tcPr marL="15934" marR="15934" marT="15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29306">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Q4 2007</a:t>
                      </a:r>
                    </a:p>
                  </a:txBody>
                  <a:tcPr marL="15934" marR="15934" marT="15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63</a:t>
                      </a:r>
                    </a:p>
                  </a:txBody>
                  <a:tcPr marL="15934" marR="15934" marT="15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7</a:t>
                      </a:r>
                    </a:p>
                  </a:txBody>
                  <a:tcPr marL="15934" marR="15934" marT="15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4</a:t>
                      </a:r>
                    </a:p>
                  </a:txBody>
                  <a:tcPr marL="15934" marR="15934" marT="15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2</a:t>
                      </a:r>
                    </a:p>
                  </a:txBody>
                  <a:tcPr marL="15934" marR="15934" marT="15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29306">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Q1 2008</a:t>
                      </a:r>
                    </a:p>
                  </a:txBody>
                  <a:tcPr marL="15934" marR="15934" marT="15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93</a:t>
                      </a:r>
                    </a:p>
                  </a:txBody>
                  <a:tcPr marL="15934" marR="15934" marT="15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3</a:t>
                      </a:r>
                    </a:p>
                  </a:txBody>
                  <a:tcPr marL="15934" marR="15934" marT="15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7</a:t>
                      </a:r>
                    </a:p>
                  </a:txBody>
                  <a:tcPr marL="15934" marR="15934" marT="15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4</a:t>
                      </a:r>
                    </a:p>
                  </a:txBody>
                  <a:tcPr marL="15934" marR="15934" marT="15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29306">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Q2 2008</a:t>
                      </a:r>
                    </a:p>
                  </a:txBody>
                  <a:tcPr marL="15934" marR="15934" marT="15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65</a:t>
                      </a:r>
                    </a:p>
                  </a:txBody>
                  <a:tcPr marL="15934" marR="15934" marT="15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0</a:t>
                      </a:r>
                    </a:p>
                  </a:txBody>
                  <a:tcPr marL="15934" marR="15934" marT="15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9</a:t>
                      </a:r>
                    </a:p>
                  </a:txBody>
                  <a:tcPr marL="15934" marR="15934" marT="15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0</a:t>
                      </a:r>
                    </a:p>
                  </a:txBody>
                  <a:tcPr marL="15934" marR="15934" marT="15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29306">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Q3 2008</a:t>
                      </a:r>
                    </a:p>
                  </a:txBody>
                  <a:tcPr marL="15934" marR="15934" marT="15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45</a:t>
                      </a:r>
                    </a:p>
                  </a:txBody>
                  <a:tcPr marL="15934" marR="15934" marT="15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2</a:t>
                      </a:r>
                    </a:p>
                  </a:txBody>
                  <a:tcPr marL="15934" marR="15934" marT="15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6</a:t>
                      </a:r>
                    </a:p>
                  </a:txBody>
                  <a:tcPr marL="15934" marR="15934" marT="15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8</a:t>
                      </a:r>
                    </a:p>
                  </a:txBody>
                  <a:tcPr marL="15934" marR="15934" marT="15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29306">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Q4 2008</a:t>
                      </a:r>
                    </a:p>
                  </a:txBody>
                  <a:tcPr marL="15934" marR="15934" marT="15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32</a:t>
                      </a:r>
                    </a:p>
                  </a:txBody>
                  <a:tcPr marL="15934" marR="15934" marT="15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0</a:t>
                      </a:r>
                    </a:p>
                  </a:txBody>
                  <a:tcPr marL="15934" marR="15934" marT="15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17</a:t>
                      </a:r>
                    </a:p>
                  </a:txBody>
                  <a:tcPr marL="15934" marR="15934" marT="15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dirty="0">
                          <a:ln>
                            <a:noFill/>
                          </a:ln>
                          <a:solidFill>
                            <a:schemeClr val="tx1"/>
                          </a:solidFill>
                          <a:effectLst/>
                          <a:latin typeface="Times" charset="0"/>
                          <a:ea typeface="ＭＳ Ｐゴシック" charset="0"/>
                          <a:cs typeface="ＭＳ Ｐゴシック" charset="0"/>
                        </a:rPr>
                        <a:t>10</a:t>
                      </a:r>
                    </a:p>
                  </a:txBody>
                  <a:tcPr marL="15934" marR="15934" marT="15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641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II. Dividends tend to follow earnings</a:t>
            </a:r>
          </a:p>
        </p:txBody>
      </p:sp>
      <p:sp>
        <p:nvSpPr>
          <p:cNvPr id="31641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316419"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A535280B-4D26-6D4D-A283-D97336033340}" type="slidenum">
              <a:rPr lang="en-US" altLang="en-US" sz="1200">
                <a:solidFill>
                  <a:srgbClr val="FFFFFF"/>
                </a:solidFill>
                <a:latin typeface="Times" charset="0"/>
              </a:rPr>
              <a:pPr>
                <a:lnSpc>
                  <a:spcPct val="80000"/>
                </a:lnSpc>
                <a:spcBef>
                  <a:spcPct val="0"/>
                </a:spcBef>
                <a:buClrTx/>
                <a:buSzTx/>
                <a:buFontTx/>
                <a:buNone/>
              </a:pPr>
              <a:t>149</a:t>
            </a:fld>
            <a:endParaRPr lang="en-US" altLang="en-US" sz="1200">
              <a:solidFill>
                <a:srgbClr val="FFFFFF"/>
              </a:solidFill>
              <a:latin typeface="Times" charset="0"/>
            </a:endParaRPr>
          </a:p>
        </p:txBody>
      </p:sp>
      <p:graphicFrame>
        <p:nvGraphicFramePr>
          <p:cNvPr id="8" name="Content Placeholder 7"/>
          <p:cNvGraphicFramePr>
            <a:graphicFrameLocks noGrp="1"/>
          </p:cNvGraphicFramePr>
          <p:nvPr>
            <p:ph sz="quarter" idx="1"/>
            <p:extLst>
              <p:ext uri="{D42A27DB-BD31-4B8C-83A1-F6EECF244321}">
                <p14:modId xmlns:p14="http://schemas.microsoft.com/office/powerpoint/2010/main" val="1214617418"/>
              </p:ext>
            </p:extLst>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iming>
    <p:tnLst>
      <p:par>
        <p:cTn id="1" dur="indefinite" restart="never" nodeType="tmRoot"/>
      </p:par>
    </p:tnLst>
  </p:timing>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8465" name="Title 1"/>
          <p:cNvSpPr>
            <a:spLocks noGrp="1"/>
          </p:cNvSpPr>
          <p:nvPr>
            <p:ph type="title"/>
          </p:nvPr>
        </p:nvSpPr>
        <p:spPr/>
        <p:txBody>
          <a:bodyPr/>
          <a:lstStyle/>
          <a:p>
            <a:pPr eaLnBrk="1" hangingPunct="1"/>
            <a:r>
              <a:rPr lang="en-US" altLang="en-US">
                <a:ea typeface="ＭＳ Ｐゴシック" charset="-128"/>
              </a:rPr>
              <a:t>III. Are affected by tax laws…</a:t>
            </a:r>
          </a:p>
        </p:txBody>
      </p:sp>
      <p:sp>
        <p:nvSpPr>
          <p:cNvPr id="318466" name="Text Placeholder 2"/>
          <p:cNvSpPr>
            <a:spLocks noGrp="1"/>
          </p:cNvSpPr>
          <p:nvPr>
            <p:ph type="body" idx="1"/>
          </p:nvPr>
        </p:nvSpPr>
        <p:spPr/>
        <p:txBody>
          <a:bodyPr/>
          <a:lstStyle/>
          <a:p>
            <a:pPr eaLnBrk="1" hangingPunct="1"/>
            <a:r>
              <a:rPr lang="en-US" altLang="en-US">
                <a:ea typeface="ＭＳ Ｐゴシック" charset="-128"/>
              </a:rPr>
              <a:t>In 2003</a:t>
            </a:r>
          </a:p>
        </p:txBody>
      </p:sp>
      <p:pic>
        <p:nvPicPr>
          <p:cNvPr id="318467" name="Content Placeholder 3"/>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t="-21571" b="-21571"/>
          <a:stretch>
            <a:fillRect/>
          </a:stretch>
        </p:blipFill>
        <p:spPr/>
      </p:pic>
      <p:sp>
        <p:nvSpPr>
          <p:cNvPr id="318468" name="Text Placeholder 4"/>
          <p:cNvSpPr>
            <a:spLocks noGrp="1"/>
          </p:cNvSpPr>
          <p:nvPr>
            <p:ph type="body" sz="quarter" idx="3"/>
          </p:nvPr>
        </p:nvSpPr>
        <p:spPr/>
        <p:txBody>
          <a:bodyPr/>
          <a:lstStyle/>
          <a:p>
            <a:pPr eaLnBrk="1" hangingPunct="1"/>
            <a:r>
              <a:rPr lang="en-US" altLang="en-US">
                <a:ea typeface="ＭＳ Ｐゴシック" charset="-128"/>
              </a:rPr>
              <a:t>In the last quarter of 2012</a:t>
            </a:r>
          </a:p>
        </p:txBody>
      </p:sp>
      <p:sp>
        <p:nvSpPr>
          <p:cNvPr id="318469" name="Content Placeholder 5"/>
          <p:cNvSpPr>
            <a:spLocks noGrp="1"/>
          </p:cNvSpPr>
          <p:nvPr>
            <p:ph sz="quarter" idx="4"/>
          </p:nvPr>
        </p:nvSpPr>
        <p:spPr/>
        <p:txBody>
          <a:bodyPr/>
          <a:lstStyle/>
          <a:p>
            <a:pPr eaLnBrk="1" hangingPunct="1"/>
            <a:r>
              <a:rPr lang="en-US" altLang="en-US">
                <a:ea typeface="ＭＳ Ｐゴシック" charset="-128"/>
              </a:rPr>
              <a:t>As the possibility of tax rates reverting back to pre-2003 levels rose, 233 companies paid out $31 billion in dividends.</a:t>
            </a:r>
          </a:p>
          <a:p>
            <a:pPr eaLnBrk="1" hangingPunct="1"/>
            <a:r>
              <a:rPr lang="en-US" altLang="en-US">
                <a:ea typeface="ＭＳ Ｐゴシック" charset="-128"/>
              </a:rPr>
              <a:t>Of these companies, 101 had insider holdings in excess of 20% of the outstanding stock. </a:t>
            </a:r>
          </a:p>
        </p:txBody>
      </p:sp>
    </p:spTree>
  </p:cSld>
  <p:clrMapOvr>
    <a:masterClrMapping/>
  </p:clrMapOvr>
  <p:timing>
    <p:tnLst>
      <p:par>
        <p:cTn id="1" dur="indefinite" restart="never" nodeType="tmRoot"/>
      </p:par>
    </p:tnLst>
  </p:timing>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985"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smtClean="0">
                <a:ea typeface="+mj-ea"/>
                <a:cs typeface="+mj-cs"/>
              </a:rPr>
              <a:t>IV. More and </a:t>
            </a:r>
            <a:r>
              <a:rPr lang="en-US" smtClean="0">
                <a:ea typeface="+mj-ea"/>
                <a:cs typeface="+mj-cs"/>
              </a:rPr>
              <a:t>more US firms </a:t>
            </a:r>
            <a:r>
              <a:rPr lang="en-US" dirty="0" smtClean="0">
                <a:ea typeface="+mj-ea"/>
                <a:cs typeface="+mj-cs"/>
              </a:rPr>
              <a:t>are buying back stock, rather than pay dividends...</a:t>
            </a:r>
            <a:endParaRPr lang="en-US" dirty="0">
              <a:ea typeface="+mj-ea"/>
              <a:cs typeface="+mj-cs"/>
            </a:endParaRPr>
          </a:p>
        </p:txBody>
      </p:sp>
      <p:sp>
        <p:nvSpPr>
          <p:cNvPr id="32051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320515"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6C6DD496-7628-DB4A-AED0-82B757D28542}" type="slidenum">
              <a:rPr lang="en-US" altLang="en-US" sz="1200">
                <a:solidFill>
                  <a:srgbClr val="FFFFFF"/>
                </a:solidFill>
                <a:latin typeface="Times" charset="0"/>
              </a:rPr>
              <a:pPr>
                <a:lnSpc>
                  <a:spcPct val="80000"/>
                </a:lnSpc>
                <a:spcBef>
                  <a:spcPct val="0"/>
                </a:spcBef>
                <a:buClrTx/>
                <a:buSzTx/>
                <a:buFontTx/>
                <a:buNone/>
              </a:pPr>
              <a:t>151</a:t>
            </a:fld>
            <a:endParaRPr lang="en-US" altLang="en-US" sz="1200">
              <a:solidFill>
                <a:srgbClr val="FFFFFF"/>
              </a:solidFill>
              <a:latin typeface="Times" charset="0"/>
            </a:endParaRPr>
          </a:p>
        </p:txBody>
      </p:sp>
      <p:graphicFrame>
        <p:nvGraphicFramePr>
          <p:cNvPr id="7" name="Content Placeholder 6"/>
          <p:cNvGraphicFramePr>
            <a:graphicFrameLocks noGrp="1"/>
          </p:cNvGraphicFramePr>
          <p:nvPr>
            <p:ph sz="quarter" idx="1"/>
            <p:extLst>
              <p:ext uri="{D42A27DB-BD31-4B8C-83A1-F6EECF244321}">
                <p14:modId xmlns:p14="http://schemas.microsoft.com/office/powerpoint/2010/main" val="1840487950"/>
              </p:ext>
            </p:extLst>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iming>
    <p:tnLst>
      <p:par>
        <p:cTn id="1" dur="indefinite" restart="never" nodeType="tmRoot"/>
      </p:par>
    </p:tnLst>
  </p:timing>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2561" name="Title 1"/>
          <p:cNvSpPr>
            <a:spLocks noGrp="1"/>
          </p:cNvSpPr>
          <p:nvPr>
            <p:ph type="title"/>
          </p:nvPr>
        </p:nvSpPr>
        <p:spPr>
          <a:xfrm>
            <a:off x="612775" y="228600"/>
            <a:ext cx="8153400" cy="990600"/>
          </a:xfrm>
        </p:spPr>
        <p:txBody>
          <a:bodyPr/>
          <a:lstStyle/>
          <a:p>
            <a:r>
              <a:rPr lang="en-US" altLang="en-US">
                <a:ea typeface="ＭＳ Ｐゴシック" charset="-128"/>
              </a:rPr>
              <a:t>And its going global..</a:t>
            </a:r>
          </a:p>
        </p:txBody>
      </p:sp>
      <p:sp>
        <p:nvSpPr>
          <p:cNvPr id="322563"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5" name="Slide Number Placeholder 4"/>
          <p:cNvSpPr>
            <a:spLocks noGrp="1"/>
          </p:cNvSpPr>
          <p:nvPr>
            <p:ph type="sldNum" sz="quarter" idx="11"/>
          </p:nvPr>
        </p:nvSpPr>
        <p:spPr/>
        <p:txBody>
          <a:bodyPr>
            <a:normAutofit fontScale="85000" lnSpcReduction="20000"/>
          </a:bodyPr>
          <a:lstStyle/>
          <a:p>
            <a:pPr>
              <a:defRPr/>
            </a:pPr>
            <a:fld id="{F1DD245E-CC06-FF47-BBE5-A51A24AB194E}" type="slidenum">
              <a:rPr lang="en-US" altLang="en-US" smtClean="0"/>
              <a:pPr>
                <a:defRPr/>
              </a:pPr>
              <a:t>152</a:t>
            </a:fld>
            <a:endParaRPr lang="en-US" altLang="en-US"/>
          </a:p>
        </p:txBody>
      </p:sp>
      <p:graphicFrame>
        <p:nvGraphicFramePr>
          <p:cNvPr id="8" name="Content Placeholder 7"/>
          <p:cNvGraphicFramePr>
            <a:graphicFrameLocks noGrp="1"/>
          </p:cNvGraphicFramePr>
          <p:nvPr>
            <p:ph sz="quarter" idx="1"/>
            <p:extLst>
              <p:ext uri="{D42A27DB-BD31-4B8C-83A1-F6EECF244321}">
                <p14:modId xmlns:p14="http://schemas.microsoft.com/office/powerpoint/2010/main" val="446071488"/>
              </p:ext>
            </p:extLst>
          </p:nvPr>
        </p:nvGraphicFramePr>
        <p:xfrm>
          <a:off x="262458" y="1516063"/>
          <a:ext cx="8537584" cy="4633548"/>
        </p:xfrm>
        <a:graphic>
          <a:graphicData uri="http://schemas.openxmlformats.org/drawingml/2006/table">
            <a:tbl>
              <a:tblPr>
                <a:tableStyleId>{5C22544A-7EE6-4342-B048-85BDC9FD1C3A}</a:tableStyleId>
              </a:tblPr>
              <a:tblGrid>
                <a:gridCol w="1067198"/>
                <a:gridCol w="1067198"/>
                <a:gridCol w="1067198"/>
                <a:gridCol w="1067198"/>
                <a:gridCol w="1067198"/>
                <a:gridCol w="1067198"/>
                <a:gridCol w="1067198"/>
                <a:gridCol w="1067198"/>
              </a:tblGrid>
              <a:tr h="488378">
                <a:tc>
                  <a:txBody>
                    <a:bodyPr/>
                    <a:lstStyle/>
                    <a:p>
                      <a:pPr algn="l" fontAlgn="b"/>
                      <a:r>
                        <a:rPr lang="en-US" sz="1400" i="1" u="none" strike="noStrike" dirty="0">
                          <a:effectLst/>
                          <a:latin typeface="Times" charset="0"/>
                          <a:ea typeface="Times" charset="0"/>
                          <a:cs typeface="Times" charset="0"/>
                        </a:rPr>
                        <a:t>Sub Group</a:t>
                      </a:r>
                      <a:endParaRPr lang="en-US" sz="1400" b="0" i="1" u="none" strike="noStrike" dirty="0">
                        <a:solidFill>
                          <a:srgbClr val="000000"/>
                        </a:solidFill>
                        <a:effectLst/>
                        <a:latin typeface="Times" charset="0"/>
                        <a:ea typeface="Times" charset="0"/>
                        <a:cs typeface="Times" charset="0"/>
                      </a:endParaRPr>
                    </a:p>
                  </a:txBody>
                  <a:tcPr marL="3883" marR="3883" marT="388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i="1" u="none" strike="noStrike" dirty="0">
                          <a:effectLst/>
                          <a:latin typeface="Times" charset="0"/>
                          <a:ea typeface="Times" charset="0"/>
                          <a:cs typeface="Times" charset="0"/>
                        </a:rPr>
                        <a:t> Dividends </a:t>
                      </a:r>
                      <a:endParaRPr lang="en-US" sz="1400" b="0" i="1" u="none" strike="noStrike" dirty="0">
                        <a:solidFill>
                          <a:srgbClr val="000000"/>
                        </a:solidFill>
                        <a:effectLst/>
                        <a:latin typeface="Times" charset="0"/>
                        <a:ea typeface="Times" charset="0"/>
                        <a:cs typeface="Times" charset="0"/>
                      </a:endParaRPr>
                    </a:p>
                  </a:txBody>
                  <a:tcPr marL="3883" marR="3883" marT="388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i="1" u="none" strike="noStrike" dirty="0">
                          <a:effectLst/>
                          <a:latin typeface="Times" charset="0"/>
                          <a:ea typeface="Times" charset="0"/>
                          <a:cs typeface="Times" charset="0"/>
                        </a:rPr>
                        <a:t> Buybacks </a:t>
                      </a:r>
                      <a:endParaRPr lang="en-US" sz="1400" b="0" i="1" u="none" strike="noStrike" dirty="0">
                        <a:solidFill>
                          <a:srgbClr val="000000"/>
                        </a:solidFill>
                        <a:effectLst/>
                        <a:latin typeface="Times" charset="0"/>
                        <a:ea typeface="Times" charset="0"/>
                        <a:cs typeface="Times" charset="0"/>
                      </a:endParaRPr>
                    </a:p>
                  </a:txBody>
                  <a:tcPr marL="3883" marR="3883" marT="388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i="1" u="none" strike="noStrike" dirty="0">
                          <a:effectLst/>
                          <a:latin typeface="Times" charset="0"/>
                          <a:ea typeface="Times" charset="0"/>
                          <a:cs typeface="Times" charset="0"/>
                        </a:rPr>
                        <a:t>Dividend Yield</a:t>
                      </a:r>
                      <a:endParaRPr lang="en-US" sz="1400" b="0" i="1" u="none" strike="noStrike" dirty="0">
                        <a:solidFill>
                          <a:srgbClr val="000000"/>
                        </a:solidFill>
                        <a:effectLst/>
                        <a:latin typeface="Times" charset="0"/>
                        <a:ea typeface="Times" charset="0"/>
                        <a:cs typeface="Times" charset="0"/>
                      </a:endParaRPr>
                    </a:p>
                  </a:txBody>
                  <a:tcPr marL="3883" marR="3883" marT="388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i="1" u="none" strike="noStrike" dirty="0">
                          <a:effectLst/>
                          <a:latin typeface="Times" charset="0"/>
                          <a:ea typeface="Times" charset="0"/>
                          <a:cs typeface="Times" charset="0"/>
                        </a:rPr>
                        <a:t>Cash Return Yield</a:t>
                      </a:r>
                      <a:endParaRPr lang="en-US" sz="1400" b="0" i="1" u="none" strike="noStrike" dirty="0">
                        <a:solidFill>
                          <a:srgbClr val="000000"/>
                        </a:solidFill>
                        <a:effectLst/>
                        <a:latin typeface="Times" charset="0"/>
                        <a:ea typeface="Times" charset="0"/>
                        <a:cs typeface="Times" charset="0"/>
                      </a:endParaRPr>
                    </a:p>
                  </a:txBody>
                  <a:tcPr marL="3883" marR="3883" marT="388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i="1" u="none" strike="noStrike" dirty="0">
                          <a:effectLst/>
                          <a:latin typeface="Times" charset="0"/>
                          <a:ea typeface="Times" charset="0"/>
                          <a:cs typeface="Times" charset="0"/>
                        </a:rPr>
                        <a:t>Buybacks as % of Cash </a:t>
                      </a:r>
                      <a:endParaRPr lang="en-US" sz="1400" b="0" i="1" u="none" strike="noStrike" dirty="0">
                        <a:solidFill>
                          <a:srgbClr val="000000"/>
                        </a:solidFill>
                        <a:effectLst/>
                        <a:latin typeface="Times" charset="0"/>
                        <a:ea typeface="Times" charset="0"/>
                        <a:cs typeface="Times" charset="0"/>
                      </a:endParaRPr>
                    </a:p>
                  </a:txBody>
                  <a:tcPr marL="3883" marR="3883" marT="388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i="1" u="none" strike="noStrike" dirty="0">
                          <a:effectLst/>
                          <a:latin typeface="Times" charset="0"/>
                          <a:ea typeface="Times" charset="0"/>
                          <a:cs typeface="Times" charset="0"/>
                        </a:rPr>
                        <a:t>Dividend Payout</a:t>
                      </a:r>
                      <a:endParaRPr lang="en-US" sz="1400" b="0" i="1" u="none" strike="noStrike" dirty="0">
                        <a:solidFill>
                          <a:srgbClr val="000000"/>
                        </a:solidFill>
                        <a:effectLst/>
                        <a:latin typeface="Times" charset="0"/>
                        <a:ea typeface="Times" charset="0"/>
                        <a:cs typeface="Times" charset="0"/>
                      </a:endParaRPr>
                    </a:p>
                  </a:txBody>
                  <a:tcPr marL="3883" marR="3883" marT="388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i="1" u="none" strike="noStrike" dirty="0">
                          <a:effectLst/>
                          <a:latin typeface="Times" charset="0"/>
                          <a:ea typeface="Times" charset="0"/>
                          <a:cs typeface="Times" charset="0"/>
                        </a:rPr>
                        <a:t>Cash Payout</a:t>
                      </a:r>
                      <a:endParaRPr lang="en-US" sz="1400" b="0" i="1" u="none" strike="noStrike" dirty="0">
                        <a:solidFill>
                          <a:srgbClr val="000000"/>
                        </a:solidFill>
                        <a:effectLst/>
                        <a:latin typeface="Times" charset="0"/>
                        <a:ea typeface="Times" charset="0"/>
                        <a:cs typeface="Times" charset="0"/>
                      </a:endParaRPr>
                    </a:p>
                  </a:txBody>
                  <a:tcPr marL="3883" marR="3883" marT="388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88378">
                <a:tc>
                  <a:txBody>
                    <a:bodyPr/>
                    <a:lstStyle/>
                    <a:p>
                      <a:pPr algn="l" fontAlgn="ctr"/>
                      <a:r>
                        <a:rPr lang="en-US" sz="1400" u="none" strike="noStrike" dirty="0">
                          <a:effectLst/>
                          <a:latin typeface="Times" charset="0"/>
                          <a:ea typeface="Times" charset="0"/>
                          <a:cs typeface="Times" charset="0"/>
                        </a:rPr>
                        <a:t>Africa and Middle East</a:t>
                      </a:r>
                      <a:endParaRPr lang="en-US" sz="1400" b="0" i="0" u="none" strike="noStrike" dirty="0">
                        <a:solidFill>
                          <a:srgbClr val="000000"/>
                        </a:solidFill>
                        <a:effectLst/>
                        <a:latin typeface="Times" charset="0"/>
                        <a:ea typeface="Times" charset="0"/>
                        <a:cs typeface="Times" charset="0"/>
                      </a:endParaRPr>
                    </a:p>
                  </a:txBody>
                  <a:tcPr marL="3883" marR="3883" marT="388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400" u="none" strike="noStrike" dirty="0">
                          <a:effectLst/>
                          <a:latin typeface="Times" charset="0"/>
                          <a:ea typeface="Times" charset="0"/>
                          <a:cs typeface="Times" charset="0"/>
                        </a:rPr>
                        <a:t> $60,060 </a:t>
                      </a:r>
                      <a:endParaRPr lang="en-US" sz="1400" b="0" i="0" u="none" strike="noStrike" dirty="0">
                        <a:solidFill>
                          <a:srgbClr val="000000"/>
                        </a:solidFill>
                        <a:effectLst/>
                        <a:latin typeface="Times" charset="0"/>
                        <a:ea typeface="Times" charset="0"/>
                        <a:cs typeface="Times" charset="0"/>
                      </a:endParaRPr>
                    </a:p>
                  </a:txBody>
                  <a:tcPr marL="3883" marR="3883" marT="388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400" u="none" strike="noStrike" dirty="0">
                          <a:effectLst/>
                          <a:latin typeface="Times" charset="0"/>
                          <a:ea typeface="Times" charset="0"/>
                          <a:cs typeface="Times" charset="0"/>
                        </a:rPr>
                        <a:t> $3,236 </a:t>
                      </a:r>
                      <a:endParaRPr lang="en-US" sz="1400" b="0" i="0" u="none" strike="noStrike" dirty="0">
                        <a:solidFill>
                          <a:srgbClr val="000000"/>
                        </a:solidFill>
                        <a:effectLst/>
                        <a:latin typeface="Times" charset="0"/>
                        <a:ea typeface="Times" charset="0"/>
                        <a:cs typeface="Times" charset="0"/>
                      </a:endParaRPr>
                    </a:p>
                  </a:txBody>
                  <a:tcPr marL="3883" marR="3883" marT="388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mr-IN" sz="1400" u="none" strike="noStrike">
                          <a:effectLst/>
                          <a:latin typeface="Times" charset="0"/>
                          <a:ea typeface="Times" charset="0"/>
                          <a:cs typeface="Times" charset="0"/>
                        </a:rPr>
                        <a:t>3.42%</a:t>
                      </a:r>
                      <a:endParaRPr lang="mr-IN" sz="1400" b="0" i="0" u="none" strike="noStrike">
                        <a:solidFill>
                          <a:srgbClr val="000000"/>
                        </a:solidFill>
                        <a:effectLst/>
                        <a:latin typeface="Times" charset="0"/>
                        <a:ea typeface="Times" charset="0"/>
                        <a:cs typeface="Times" charset="0"/>
                      </a:endParaRPr>
                    </a:p>
                  </a:txBody>
                  <a:tcPr marL="3883" marR="3883" marT="388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mr-IN" sz="1400" u="none" strike="noStrike">
                          <a:effectLst/>
                          <a:latin typeface="Times" charset="0"/>
                          <a:ea typeface="Times" charset="0"/>
                          <a:cs typeface="Times" charset="0"/>
                        </a:rPr>
                        <a:t>3.60%</a:t>
                      </a:r>
                      <a:endParaRPr lang="mr-IN" sz="1400" b="0" i="0" u="none" strike="noStrike">
                        <a:solidFill>
                          <a:srgbClr val="000000"/>
                        </a:solidFill>
                        <a:effectLst/>
                        <a:latin typeface="Times" charset="0"/>
                        <a:ea typeface="Times" charset="0"/>
                        <a:cs typeface="Times" charset="0"/>
                      </a:endParaRPr>
                    </a:p>
                  </a:txBody>
                  <a:tcPr marL="3883" marR="3883" marT="388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mr-IN" sz="1400" u="none" strike="noStrike">
                          <a:effectLst/>
                          <a:latin typeface="Times" charset="0"/>
                          <a:ea typeface="Times" charset="0"/>
                          <a:cs typeface="Times" charset="0"/>
                        </a:rPr>
                        <a:t>5.11%</a:t>
                      </a:r>
                      <a:endParaRPr lang="mr-IN" sz="1400" b="0" i="0" u="none" strike="noStrike">
                        <a:solidFill>
                          <a:srgbClr val="000000"/>
                        </a:solidFill>
                        <a:effectLst/>
                        <a:latin typeface="Times" charset="0"/>
                        <a:ea typeface="Times" charset="0"/>
                        <a:cs typeface="Times" charset="0"/>
                      </a:endParaRPr>
                    </a:p>
                  </a:txBody>
                  <a:tcPr marL="3883" marR="3883" marT="388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mr-IN" sz="1400" u="none" strike="noStrike">
                          <a:effectLst/>
                          <a:latin typeface="Times" charset="0"/>
                          <a:ea typeface="Times" charset="0"/>
                          <a:cs typeface="Times" charset="0"/>
                        </a:rPr>
                        <a:t>54.99%</a:t>
                      </a:r>
                      <a:endParaRPr lang="mr-IN" sz="1400" b="0" i="0" u="none" strike="noStrike">
                        <a:solidFill>
                          <a:srgbClr val="000000"/>
                        </a:solidFill>
                        <a:effectLst/>
                        <a:latin typeface="Times" charset="0"/>
                        <a:ea typeface="Times" charset="0"/>
                        <a:cs typeface="Times" charset="0"/>
                      </a:endParaRPr>
                    </a:p>
                  </a:txBody>
                  <a:tcPr marL="3883" marR="3883" marT="388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mr-IN" sz="1400" u="none" strike="noStrike">
                          <a:effectLst/>
                          <a:latin typeface="Times" charset="0"/>
                          <a:ea typeface="Times" charset="0"/>
                          <a:cs typeface="Times" charset="0"/>
                        </a:rPr>
                        <a:t>57.95%</a:t>
                      </a:r>
                      <a:endParaRPr lang="mr-IN" sz="1400" b="0" i="0" u="none" strike="noStrike">
                        <a:solidFill>
                          <a:srgbClr val="000000"/>
                        </a:solidFill>
                        <a:effectLst/>
                        <a:latin typeface="Times" charset="0"/>
                        <a:ea typeface="Times" charset="0"/>
                        <a:cs typeface="Times" charset="0"/>
                      </a:endParaRPr>
                    </a:p>
                  </a:txBody>
                  <a:tcPr marL="3883" marR="3883" marT="388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61849">
                <a:tc>
                  <a:txBody>
                    <a:bodyPr/>
                    <a:lstStyle/>
                    <a:p>
                      <a:pPr algn="l" fontAlgn="ctr"/>
                      <a:r>
                        <a:rPr lang="en-US" sz="1400" u="none" strike="noStrike">
                          <a:effectLst/>
                          <a:latin typeface="Times" charset="0"/>
                          <a:ea typeface="Times" charset="0"/>
                          <a:cs typeface="Times" charset="0"/>
                        </a:rPr>
                        <a:t>Australia &amp; NZ</a:t>
                      </a:r>
                      <a:endParaRPr lang="en-US" sz="1400" b="0" i="0" u="none" strike="noStrike">
                        <a:solidFill>
                          <a:srgbClr val="000000"/>
                        </a:solidFill>
                        <a:effectLst/>
                        <a:latin typeface="Times" charset="0"/>
                        <a:ea typeface="Times" charset="0"/>
                        <a:cs typeface="Times" charset="0"/>
                      </a:endParaRPr>
                    </a:p>
                  </a:txBody>
                  <a:tcPr marL="3883" marR="3883" marT="388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400" u="none" strike="noStrike" dirty="0">
                          <a:effectLst/>
                          <a:latin typeface="Times" charset="0"/>
                          <a:ea typeface="Times" charset="0"/>
                          <a:cs typeface="Times" charset="0"/>
                        </a:rPr>
                        <a:t> $51,049 </a:t>
                      </a:r>
                      <a:endParaRPr lang="en-US" sz="1400" b="0" i="0" u="none" strike="noStrike" dirty="0">
                        <a:solidFill>
                          <a:srgbClr val="000000"/>
                        </a:solidFill>
                        <a:effectLst/>
                        <a:latin typeface="Times" charset="0"/>
                        <a:ea typeface="Times" charset="0"/>
                        <a:cs typeface="Times" charset="0"/>
                      </a:endParaRPr>
                    </a:p>
                  </a:txBody>
                  <a:tcPr marL="3883" marR="3883" marT="388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400" u="none" strike="noStrike" dirty="0">
                          <a:effectLst/>
                          <a:latin typeface="Times" charset="0"/>
                          <a:ea typeface="Times" charset="0"/>
                          <a:cs typeface="Times" charset="0"/>
                        </a:rPr>
                        <a:t> $6,304 </a:t>
                      </a:r>
                      <a:endParaRPr lang="en-US" sz="1400" b="0" i="0" u="none" strike="noStrike" dirty="0">
                        <a:solidFill>
                          <a:srgbClr val="000000"/>
                        </a:solidFill>
                        <a:effectLst/>
                        <a:latin typeface="Times" charset="0"/>
                        <a:ea typeface="Times" charset="0"/>
                        <a:cs typeface="Times" charset="0"/>
                      </a:endParaRPr>
                    </a:p>
                  </a:txBody>
                  <a:tcPr marL="3883" marR="3883" marT="388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mr-IN" sz="1400" u="none" strike="noStrike">
                          <a:effectLst/>
                          <a:latin typeface="Times" charset="0"/>
                          <a:ea typeface="Times" charset="0"/>
                          <a:cs typeface="Times" charset="0"/>
                        </a:rPr>
                        <a:t>4.00%</a:t>
                      </a:r>
                      <a:endParaRPr lang="mr-IN" sz="1400" b="0" i="0" u="none" strike="noStrike">
                        <a:solidFill>
                          <a:srgbClr val="000000"/>
                        </a:solidFill>
                        <a:effectLst/>
                        <a:latin typeface="Times" charset="0"/>
                        <a:ea typeface="Times" charset="0"/>
                        <a:cs typeface="Times" charset="0"/>
                      </a:endParaRPr>
                    </a:p>
                  </a:txBody>
                  <a:tcPr marL="3883" marR="3883" marT="388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mr-IN" sz="1400" u="none" strike="noStrike">
                          <a:effectLst/>
                          <a:latin typeface="Times" charset="0"/>
                          <a:ea typeface="Times" charset="0"/>
                          <a:cs typeface="Times" charset="0"/>
                        </a:rPr>
                        <a:t>4.49%</a:t>
                      </a:r>
                      <a:endParaRPr lang="mr-IN" sz="1400" b="0" i="0" u="none" strike="noStrike">
                        <a:solidFill>
                          <a:srgbClr val="000000"/>
                        </a:solidFill>
                        <a:effectLst/>
                        <a:latin typeface="Times" charset="0"/>
                        <a:ea typeface="Times" charset="0"/>
                        <a:cs typeface="Times" charset="0"/>
                      </a:endParaRPr>
                    </a:p>
                  </a:txBody>
                  <a:tcPr marL="3883" marR="3883" marT="388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mr-IN" sz="1400" u="none" strike="noStrike">
                          <a:effectLst/>
                          <a:latin typeface="Times" charset="0"/>
                          <a:ea typeface="Times" charset="0"/>
                          <a:cs typeface="Times" charset="0"/>
                        </a:rPr>
                        <a:t>10.99%</a:t>
                      </a:r>
                      <a:endParaRPr lang="mr-IN" sz="1400" b="0" i="0" u="none" strike="noStrike">
                        <a:solidFill>
                          <a:srgbClr val="000000"/>
                        </a:solidFill>
                        <a:effectLst/>
                        <a:latin typeface="Times" charset="0"/>
                        <a:ea typeface="Times" charset="0"/>
                        <a:cs typeface="Times" charset="0"/>
                      </a:endParaRPr>
                    </a:p>
                  </a:txBody>
                  <a:tcPr marL="3883" marR="3883" marT="388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mr-IN" sz="1400" u="none" strike="noStrike">
                          <a:effectLst/>
                          <a:latin typeface="Times" charset="0"/>
                          <a:ea typeface="Times" charset="0"/>
                          <a:cs typeface="Times" charset="0"/>
                        </a:rPr>
                        <a:t>177.90%</a:t>
                      </a:r>
                      <a:endParaRPr lang="mr-IN" sz="1400" b="0" i="0" u="none" strike="noStrike">
                        <a:solidFill>
                          <a:srgbClr val="000000"/>
                        </a:solidFill>
                        <a:effectLst/>
                        <a:latin typeface="Times" charset="0"/>
                        <a:ea typeface="Times" charset="0"/>
                        <a:cs typeface="Times" charset="0"/>
                      </a:endParaRPr>
                    </a:p>
                  </a:txBody>
                  <a:tcPr marL="3883" marR="3883" marT="388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mr-IN" sz="1400" u="none" strike="noStrike">
                          <a:effectLst/>
                          <a:latin typeface="Times" charset="0"/>
                          <a:ea typeface="Times" charset="0"/>
                          <a:cs typeface="Times" charset="0"/>
                        </a:rPr>
                        <a:t>199.87%</a:t>
                      </a:r>
                      <a:endParaRPr lang="mr-IN" sz="1400" b="0" i="0" u="none" strike="noStrike">
                        <a:solidFill>
                          <a:srgbClr val="000000"/>
                        </a:solidFill>
                        <a:effectLst/>
                        <a:latin typeface="Times" charset="0"/>
                        <a:ea typeface="Times" charset="0"/>
                        <a:cs typeface="Times" charset="0"/>
                      </a:endParaRPr>
                    </a:p>
                  </a:txBody>
                  <a:tcPr marL="3883" marR="3883" marT="388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61849">
                <a:tc>
                  <a:txBody>
                    <a:bodyPr/>
                    <a:lstStyle/>
                    <a:p>
                      <a:pPr algn="l" fontAlgn="ctr"/>
                      <a:r>
                        <a:rPr lang="en-US" sz="1400" u="none" strike="noStrike">
                          <a:effectLst/>
                          <a:latin typeface="Times" charset="0"/>
                          <a:ea typeface="Times" charset="0"/>
                          <a:cs typeface="Times" charset="0"/>
                        </a:rPr>
                        <a:t>Canada</a:t>
                      </a:r>
                      <a:endParaRPr lang="en-US" sz="1400" b="0" i="0" u="none" strike="noStrike">
                        <a:solidFill>
                          <a:srgbClr val="000000"/>
                        </a:solidFill>
                        <a:effectLst/>
                        <a:latin typeface="Times" charset="0"/>
                        <a:ea typeface="Times" charset="0"/>
                        <a:cs typeface="Times" charset="0"/>
                      </a:endParaRPr>
                    </a:p>
                  </a:txBody>
                  <a:tcPr marL="3883" marR="3883" marT="388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400" u="none" strike="noStrike">
                          <a:effectLst/>
                          <a:latin typeface="Times" charset="0"/>
                          <a:ea typeface="Times" charset="0"/>
                          <a:cs typeface="Times" charset="0"/>
                        </a:rPr>
                        <a:t> $45,593 </a:t>
                      </a:r>
                      <a:endParaRPr lang="en-US" sz="1400" b="0" i="0" u="none" strike="noStrike">
                        <a:solidFill>
                          <a:srgbClr val="000000"/>
                        </a:solidFill>
                        <a:effectLst/>
                        <a:latin typeface="Times" charset="0"/>
                        <a:ea typeface="Times" charset="0"/>
                        <a:cs typeface="Times" charset="0"/>
                      </a:endParaRPr>
                    </a:p>
                  </a:txBody>
                  <a:tcPr marL="3883" marR="3883" marT="388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400" u="none" strike="noStrike" dirty="0">
                          <a:effectLst/>
                          <a:latin typeface="Times" charset="0"/>
                          <a:ea typeface="Times" charset="0"/>
                          <a:cs typeface="Times" charset="0"/>
                        </a:rPr>
                        <a:t> $21,665 </a:t>
                      </a:r>
                      <a:endParaRPr lang="en-US" sz="1400" b="0" i="0" u="none" strike="noStrike" dirty="0">
                        <a:solidFill>
                          <a:srgbClr val="000000"/>
                        </a:solidFill>
                        <a:effectLst/>
                        <a:latin typeface="Times" charset="0"/>
                        <a:ea typeface="Times" charset="0"/>
                        <a:cs typeface="Times" charset="0"/>
                      </a:endParaRPr>
                    </a:p>
                  </a:txBody>
                  <a:tcPr marL="3883" marR="3883" marT="388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mr-IN" sz="1400" u="none" strike="noStrike">
                          <a:effectLst/>
                          <a:latin typeface="Times" charset="0"/>
                          <a:ea typeface="Times" charset="0"/>
                          <a:cs typeface="Times" charset="0"/>
                        </a:rPr>
                        <a:t>2.41%</a:t>
                      </a:r>
                      <a:endParaRPr lang="mr-IN" sz="1400" b="0" i="0" u="none" strike="noStrike">
                        <a:solidFill>
                          <a:srgbClr val="000000"/>
                        </a:solidFill>
                        <a:effectLst/>
                        <a:latin typeface="Times" charset="0"/>
                        <a:ea typeface="Times" charset="0"/>
                        <a:cs typeface="Times" charset="0"/>
                      </a:endParaRPr>
                    </a:p>
                  </a:txBody>
                  <a:tcPr marL="3883" marR="3883" marT="388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mr-IN" sz="1400" u="none" strike="noStrike" dirty="0">
                          <a:effectLst/>
                          <a:latin typeface="Times" charset="0"/>
                          <a:ea typeface="Times" charset="0"/>
                          <a:cs typeface="Times" charset="0"/>
                        </a:rPr>
                        <a:t>3.56%</a:t>
                      </a:r>
                      <a:endParaRPr lang="mr-IN" sz="1400" b="0" i="0" u="none" strike="noStrike" dirty="0">
                        <a:solidFill>
                          <a:srgbClr val="000000"/>
                        </a:solidFill>
                        <a:effectLst/>
                        <a:latin typeface="Times" charset="0"/>
                        <a:ea typeface="Times" charset="0"/>
                        <a:cs typeface="Times" charset="0"/>
                      </a:endParaRPr>
                    </a:p>
                  </a:txBody>
                  <a:tcPr marL="3883" marR="3883" marT="388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mr-IN" sz="1400" u="none" strike="noStrike">
                          <a:effectLst/>
                          <a:latin typeface="Times" charset="0"/>
                          <a:ea typeface="Times" charset="0"/>
                          <a:cs typeface="Times" charset="0"/>
                        </a:rPr>
                        <a:t>32.21%</a:t>
                      </a:r>
                      <a:endParaRPr lang="mr-IN" sz="1400" b="0" i="0" u="none" strike="noStrike">
                        <a:solidFill>
                          <a:srgbClr val="000000"/>
                        </a:solidFill>
                        <a:effectLst/>
                        <a:latin typeface="Times" charset="0"/>
                        <a:ea typeface="Times" charset="0"/>
                        <a:cs typeface="Times" charset="0"/>
                      </a:endParaRPr>
                    </a:p>
                  </a:txBody>
                  <a:tcPr marL="3883" marR="3883" marT="388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mr-IN" sz="1400" u="none" strike="noStrike">
                          <a:effectLst/>
                          <a:latin typeface="Times" charset="0"/>
                          <a:ea typeface="Times" charset="0"/>
                          <a:cs typeface="Times" charset="0"/>
                        </a:rPr>
                        <a:t>162.72%</a:t>
                      </a:r>
                      <a:endParaRPr lang="mr-IN" sz="1400" b="0" i="0" u="none" strike="noStrike">
                        <a:solidFill>
                          <a:srgbClr val="000000"/>
                        </a:solidFill>
                        <a:effectLst/>
                        <a:latin typeface="Times" charset="0"/>
                        <a:ea typeface="Times" charset="0"/>
                        <a:cs typeface="Times" charset="0"/>
                      </a:endParaRPr>
                    </a:p>
                  </a:txBody>
                  <a:tcPr marL="3883" marR="3883" marT="388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is-IS" sz="1400" u="none" strike="noStrike">
                          <a:effectLst/>
                          <a:latin typeface="Times" charset="0"/>
                          <a:ea typeface="Times" charset="0"/>
                          <a:cs typeface="Times" charset="0"/>
                        </a:rPr>
                        <a:t>240.04%</a:t>
                      </a:r>
                      <a:endParaRPr lang="is-IS" sz="1400" b="0" i="0" u="none" strike="noStrike">
                        <a:solidFill>
                          <a:srgbClr val="000000"/>
                        </a:solidFill>
                        <a:effectLst/>
                        <a:latin typeface="Times" charset="0"/>
                        <a:ea typeface="Times" charset="0"/>
                        <a:cs typeface="Times" charset="0"/>
                      </a:endParaRPr>
                    </a:p>
                  </a:txBody>
                  <a:tcPr marL="3883" marR="3883" marT="388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61849">
                <a:tc>
                  <a:txBody>
                    <a:bodyPr/>
                    <a:lstStyle/>
                    <a:p>
                      <a:pPr algn="l" fontAlgn="ctr"/>
                      <a:r>
                        <a:rPr lang="en-US" sz="1400" u="none" strike="noStrike">
                          <a:effectLst/>
                          <a:latin typeface="Times" charset="0"/>
                          <a:ea typeface="Times" charset="0"/>
                          <a:cs typeface="Times" charset="0"/>
                        </a:rPr>
                        <a:t>China</a:t>
                      </a:r>
                      <a:endParaRPr lang="en-US" sz="1400" b="0" i="0" u="none" strike="noStrike">
                        <a:solidFill>
                          <a:srgbClr val="000000"/>
                        </a:solidFill>
                        <a:effectLst/>
                        <a:latin typeface="Times" charset="0"/>
                        <a:ea typeface="Times" charset="0"/>
                        <a:cs typeface="Times" charset="0"/>
                      </a:endParaRPr>
                    </a:p>
                  </a:txBody>
                  <a:tcPr marL="3883" marR="3883" marT="388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400" u="none" strike="noStrike" dirty="0">
                          <a:effectLst/>
                          <a:latin typeface="Times" charset="0"/>
                          <a:ea typeface="Times" charset="0"/>
                          <a:cs typeface="Times" charset="0"/>
                        </a:rPr>
                        <a:t> $269,800 </a:t>
                      </a:r>
                      <a:endParaRPr lang="en-US" sz="1400" b="0" i="0" u="none" strike="noStrike" dirty="0">
                        <a:solidFill>
                          <a:srgbClr val="000000"/>
                        </a:solidFill>
                        <a:effectLst/>
                        <a:latin typeface="Times" charset="0"/>
                        <a:ea typeface="Times" charset="0"/>
                        <a:cs typeface="Times" charset="0"/>
                      </a:endParaRPr>
                    </a:p>
                  </a:txBody>
                  <a:tcPr marL="3883" marR="3883" marT="388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400" u="none" strike="noStrike">
                          <a:effectLst/>
                          <a:latin typeface="Times" charset="0"/>
                          <a:ea typeface="Times" charset="0"/>
                          <a:cs typeface="Times" charset="0"/>
                        </a:rPr>
                        <a:t> $18,014 </a:t>
                      </a:r>
                      <a:endParaRPr lang="en-US" sz="1400" b="0" i="0" u="none" strike="noStrike">
                        <a:solidFill>
                          <a:srgbClr val="000000"/>
                        </a:solidFill>
                        <a:effectLst/>
                        <a:latin typeface="Times" charset="0"/>
                        <a:ea typeface="Times" charset="0"/>
                        <a:cs typeface="Times" charset="0"/>
                      </a:endParaRPr>
                    </a:p>
                  </a:txBody>
                  <a:tcPr marL="3883" marR="3883" marT="388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mr-IN" sz="1400" u="none" strike="noStrike">
                          <a:effectLst/>
                          <a:latin typeface="Times" charset="0"/>
                          <a:ea typeface="Times" charset="0"/>
                          <a:cs typeface="Times" charset="0"/>
                        </a:rPr>
                        <a:t>2.61%</a:t>
                      </a:r>
                      <a:endParaRPr lang="mr-IN" sz="1400" b="0" i="0" u="none" strike="noStrike">
                        <a:solidFill>
                          <a:srgbClr val="000000"/>
                        </a:solidFill>
                        <a:effectLst/>
                        <a:latin typeface="Times" charset="0"/>
                        <a:ea typeface="Times" charset="0"/>
                        <a:cs typeface="Times" charset="0"/>
                      </a:endParaRPr>
                    </a:p>
                  </a:txBody>
                  <a:tcPr marL="3883" marR="3883" marT="388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mr-IN" sz="1400" u="none" strike="noStrike">
                          <a:effectLst/>
                          <a:latin typeface="Times" charset="0"/>
                          <a:ea typeface="Times" charset="0"/>
                          <a:cs typeface="Times" charset="0"/>
                        </a:rPr>
                        <a:t>2.79%</a:t>
                      </a:r>
                      <a:endParaRPr lang="mr-IN" sz="1400" b="0" i="0" u="none" strike="noStrike">
                        <a:solidFill>
                          <a:srgbClr val="000000"/>
                        </a:solidFill>
                        <a:effectLst/>
                        <a:latin typeface="Times" charset="0"/>
                        <a:ea typeface="Times" charset="0"/>
                        <a:cs typeface="Times" charset="0"/>
                      </a:endParaRPr>
                    </a:p>
                  </a:txBody>
                  <a:tcPr marL="3883" marR="3883" marT="388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mr-IN" sz="1400" u="none" strike="noStrike" dirty="0">
                          <a:effectLst/>
                          <a:latin typeface="Times" charset="0"/>
                          <a:ea typeface="Times" charset="0"/>
                          <a:cs typeface="Times" charset="0"/>
                        </a:rPr>
                        <a:t>6.26%</a:t>
                      </a:r>
                      <a:endParaRPr lang="mr-IN" sz="1400" b="0" i="0" u="none" strike="noStrike" dirty="0">
                        <a:solidFill>
                          <a:srgbClr val="000000"/>
                        </a:solidFill>
                        <a:effectLst/>
                        <a:latin typeface="Times" charset="0"/>
                        <a:ea typeface="Times" charset="0"/>
                        <a:cs typeface="Times" charset="0"/>
                      </a:endParaRPr>
                    </a:p>
                  </a:txBody>
                  <a:tcPr marL="3883" marR="3883" marT="388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mr-IN" sz="1400" u="none" strike="noStrike">
                          <a:effectLst/>
                          <a:latin typeface="Times" charset="0"/>
                          <a:ea typeface="Times" charset="0"/>
                          <a:cs typeface="Times" charset="0"/>
                        </a:rPr>
                        <a:t>48.76%</a:t>
                      </a:r>
                      <a:endParaRPr lang="mr-IN" sz="1400" b="0" i="0" u="none" strike="noStrike">
                        <a:solidFill>
                          <a:srgbClr val="000000"/>
                        </a:solidFill>
                        <a:effectLst/>
                        <a:latin typeface="Times" charset="0"/>
                        <a:ea typeface="Times" charset="0"/>
                        <a:cs typeface="Times" charset="0"/>
                      </a:endParaRPr>
                    </a:p>
                  </a:txBody>
                  <a:tcPr marL="3883" marR="3883" marT="388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mr-IN" sz="1400" u="none" strike="noStrike">
                          <a:effectLst/>
                          <a:latin typeface="Times" charset="0"/>
                          <a:ea typeface="Times" charset="0"/>
                          <a:cs typeface="Times" charset="0"/>
                        </a:rPr>
                        <a:t>52.01%</a:t>
                      </a:r>
                      <a:endParaRPr lang="mr-IN" sz="1400" b="0" i="0" u="none" strike="noStrike">
                        <a:solidFill>
                          <a:srgbClr val="000000"/>
                        </a:solidFill>
                        <a:effectLst/>
                        <a:latin typeface="Times" charset="0"/>
                        <a:ea typeface="Times" charset="0"/>
                        <a:cs typeface="Times" charset="0"/>
                      </a:endParaRPr>
                    </a:p>
                  </a:txBody>
                  <a:tcPr marL="3883" marR="3883" marT="388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61849">
                <a:tc>
                  <a:txBody>
                    <a:bodyPr/>
                    <a:lstStyle/>
                    <a:p>
                      <a:pPr algn="l" fontAlgn="ctr"/>
                      <a:r>
                        <a:rPr lang="en-US" sz="1400" u="none" strike="noStrike" dirty="0">
                          <a:effectLst/>
                          <a:latin typeface="Times" charset="0"/>
                          <a:ea typeface="Times" charset="0"/>
                          <a:cs typeface="Times" charset="0"/>
                        </a:rPr>
                        <a:t>EU </a:t>
                      </a:r>
                      <a:r>
                        <a:rPr lang="en-US" sz="1400" u="none" strike="noStrike" dirty="0" smtClean="0">
                          <a:effectLst/>
                          <a:latin typeface="Times" charset="0"/>
                          <a:ea typeface="Times" charset="0"/>
                          <a:cs typeface="Times" charset="0"/>
                        </a:rPr>
                        <a:t>Environs</a:t>
                      </a:r>
                      <a:endParaRPr lang="en-US" sz="1400" b="0" i="0" u="none" strike="noStrike" dirty="0">
                        <a:solidFill>
                          <a:srgbClr val="000000"/>
                        </a:solidFill>
                        <a:effectLst/>
                        <a:latin typeface="Times" charset="0"/>
                        <a:ea typeface="Times" charset="0"/>
                        <a:cs typeface="Times" charset="0"/>
                      </a:endParaRPr>
                    </a:p>
                  </a:txBody>
                  <a:tcPr marL="3883" marR="3883" marT="388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400" u="none" strike="noStrike" dirty="0">
                          <a:effectLst/>
                          <a:latin typeface="Times" charset="0"/>
                          <a:ea typeface="Times" charset="0"/>
                          <a:cs typeface="Times" charset="0"/>
                        </a:rPr>
                        <a:t> $302,565 </a:t>
                      </a:r>
                      <a:endParaRPr lang="en-US" sz="1400" b="0" i="0" u="none" strike="noStrike" dirty="0">
                        <a:solidFill>
                          <a:srgbClr val="000000"/>
                        </a:solidFill>
                        <a:effectLst/>
                        <a:latin typeface="Times" charset="0"/>
                        <a:ea typeface="Times" charset="0"/>
                        <a:cs typeface="Times" charset="0"/>
                      </a:endParaRPr>
                    </a:p>
                  </a:txBody>
                  <a:tcPr marL="3883" marR="3883" marT="388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400" u="none" strike="noStrike" dirty="0">
                          <a:effectLst/>
                          <a:latin typeface="Times" charset="0"/>
                          <a:ea typeface="Times" charset="0"/>
                          <a:cs typeface="Times" charset="0"/>
                        </a:rPr>
                        <a:t> $127,252 </a:t>
                      </a:r>
                      <a:endParaRPr lang="en-US" sz="1400" b="0" i="0" u="none" strike="noStrike" dirty="0">
                        <a:solidFill>
                          <a:srgbClr val="000000"/>
                        </a:solidFill>
                        <a:effectLst/>
                        <a:latin typeface="Times" charset="0"/>
                        <a:ea typeface="Times" charset="0"/>
                        <a:cs typeface="Times" charset="0"/>
                      </a:endParaRPr>
                    </a:p>
                  </a:txBody>
                  <a:tcPr marL="3883" marR="3883" marT="388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mr-IN" sz="1400" u="none" strike="noStrike">
                          <a:effectLst/>
                          <a:latin typeface="Times" charset="0"/>
                          <a:ea typeface="Times" charset="0"/>
                          <a:cs typeface="Times" charset="0"/>
                        </a:rPr>
                        <a:t>2.92%</a:t>
                      </a:r>
                      <a:endParaRPr lang="mr-IN" sz="1400" b="0" i="0" u="none" strike="noStrike">
                        <a:solidFill>
                          <a:srgbClr val="000000"/>
                        </a:solidFill>
                        <a:effectLst/>
                        <a:latin typeface="Times" charset="0"/>
                        <a:ea typeface="Times" charset="0"/>
                        <a:cs typeface="Times" charset="0"/>
                      </a:endParaRPr>
                    </a:p>
                  </a:txBody>
                  <a:tcPr marL="3883" marR="3883" marT="388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mr-IN" sz="1400" u="none" strike="noStrike">
                          <a:effectLst/>
                          <a:latin typeface="Times" charset="0"/>
                          <a:ea typeface="Times" charset="0"/>
                          <a:cs typeface="Times" charset="0"/>
                        </a:rPr>
                        <a:t>4.15%</a:t>
                      </a:r>
                      <a:endParaRPr lang="mr-IN" sz="1400" b="0" i="0" u="none" strike="noStrike">
                        <a:solidFill>
                          <a:srgbClr val="000000"/>
                        </a:solidFill>
                        <a:effectLst/>
                        <a:latin typeface="Times" charset="0"/>
                        <a:ea typeface="Times" charset="0"/>
                        <a:cs typeface="Times" charset="0"/>
                      </a:endParaRPr>
                    </a:p>
                  </a:txBody>
                  <a:tcPr marL="3883" marR="3883" marT="388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mr-IN" sz="1400" u="none" strike="noStrike" dirty="0">
                          <a:effectLst/>
                          <a:latin typeface="Times" charset="0"/>
                          <a:ea typeface="Times" charset="0"/>
                          <a:cs typeface="Times" charset="0"/>
                        </a:rPr>
                        <a:t>29.61%</a:t>
                      </a:r>
                      <a:endParaRPr lang="mr-IN" sz="1400" b="0" i="0" u="none" strike="noStrike" dirty="0">
                        <a:solidFill>
                          <a:srgbClr val="000000"/>
                        </a:solidFill>
                        <a:effectLst/>
                        <a:latin typeface="Times" charset="0"/>
                        <a:ea typeface="Times" charset="0"/>
                        <a:cs typeface="Times" charset="0"/>
                      </a:endParaRPr>
                    </a:p>
                  </a:txBody>
                  <a:tcPr marL="3883" marR="3883" marT="388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mr-IN" sz="1400" u="none" strike="noStrike">
                          <a:effectLst/>
                          <a:latin typeface="Times" charset="0"/>
                          <a:ea typeface="Times" charset="0"/>
                          <a:cs typeface="Times" charset="0"/>
                        </a:rPr>
                        <a:t>61.73%</a:t>
                      </a:r>
                      <a:endParaRPr lang="mr-IN" sz="1400" b="0" i="0" u="none" strike="noStrike">
                        <a:solidFill>
                          <a:srgbClr val="000000"/>
                        </a:solidFill>
                        <a:effectLst/>
                        <a:latin typeface="Times" charset="0"/>
                        <a:ea typeface="Times" charset="0"/>
                        <a:cs typeface="Times" charset="0"/>
                      </a:endParaRPr>
                    </a:p>
                  </a:txBody>
                  <a:tcPr marL="3883" marR="3883" marT="388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mr-IN" sz="1400" u="none" strike="noStrike" dirty="0">
                          <a:effectLst/>
                          <a:latin typeface="Times" charset="0"/>
                          <a:ea typeface="Times" charset="0"/>
                          <a:cs typeface="Times" charset="0"/>
                        </a:rPr>
                        <a:t>87.70%</a:t>
                      </a:r>
                      <a:endParaRPr lang="mr-IN" sz="1400" b="0" i="0" u="none" strike="noStrike" dirty="0">
                        <a:solidFill>
                          <a:srgbClr val="000000"/>
                        </a:solidFill>
                        <a:effectLst/>
                        <a:latin typeface="Times" charset="0"/>
                        <a:ea typeface="Times" charset="0"/>
                        <a:cs typeface="Times" charset="0"/>
                      </a:endParaRPr>
                    </a:p>
                  </a:txBody>
                  <a:tcPr marL="3883" marR="3883" marT="388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88378">
                <a:tc>
                  <a:txBody>
                    <a:bodyPr/>
                    <a:lstStyle/>
                    <a:p>
                      <a:pPr algn="l" fontAlgn="ctr"/>
                      <a:r>
                        <a:rPr lang="en-US" sz="1400" u="none" strike="noStrike" dirty="0" smtClean="0">
                          <a:effectLst/>
                          <a:latin typeface="Times" charset="0"/>
                          <a:ea typeface="Times" charset="0"/>
                          <a:cs typeface="Times" charset="0"/>
                        </a:rPr>
                        <a:t>East </a:t>
                      </a:r>
                      <a:r>
                        <a:rPr lang="en-US" sz="1400" u="none" strike="noStrike" dirty="0">
                          <a:effectLst/>
                          <a:latin typeface="Times" charset="0"/>
                          <a:ea typeface="Times" charset="0"/>
                          <a:cs typeface="Times" charset="0"/>
                        </a:rPr>
                        <a:t>Europe &amp; Russia</a:t>
                      </a:r>
                      <a:endParaRPr lang="en-US" sz="1400" b="0" i="0" u="none" strike="noStrike" dirty="0">
                        <a:solidFill>
                          <a:srgbClr val="000000"/>
                        </a:solidFill>
                        <a:effectLst/>
                        <a:latin typeface="Times" charset="0"/>
                        <a:ea typeface="Times" charset="0"/>
                        <a:cs typeface="Times" charset="0"/>
                      </a:endParaRPr>
                    </a:p>
                  </a:txBody>
                  <a:tcPr marL="3883" marR="3883" marT="388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400" u="none" strike="noStrike" dirty="0">
                          <a:effectLst/>
                          <a:latin typeface="Times" charset="0"/>
                          <a:ea typeface="Times" charset="0"/>
                          <a:cs typeface="Times" charset="0"/>
                        </a:rPr>
                        <a:t> $12,799 </a:t>
                      </a:r>
                      <a:endParaRPr lang="en-US" sz="1400" b="0" i="0" u="none" strike="noStrike" dirty="0">
                        <a:solidFill>
                          <a:srgbClr val="000000"/>
                        </a:solidFill>
                        <a:effectLst/>
                        <a:latin typeface="Times" charset="0"/>
                        <a:ea typeface="Times" charset="0"/>
                        <a:cs typeface="Times" charset="0"/>
                      </a:endParaRPr>
                    </a:p>
                  </a:txBody>
                  <a:tcPr marL="3883" marR="3883" marT="388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400" u="none" strike="noStrike" dirty="0">
                          <a:effectLst/>
                          <a:latin typeface="Times" charset="0"/>
                          <a:ea typeface="Times" charset="0"/>
                          <a:cs typeface="Times" charset="0"/>
                        </a:rPr>
                        <a:t> $7,732 </a:t>
                      </a:r>
                      <a:endParaRPr lang="en-US" sz="1400" b="0" i="0" u="none" strike="noStrike" dirty="0">
                        <a:solidFill>
                          <a:srgbClr val="000000"/>
                        </a:solidFill>
                        <a:effectLst/>
                        <a:latin typeface="Times" charset="0"/>
                        <a:ea typeface="Times" charset="0"/>
                        <a:cs typeface="Times" charset="0"/>
                      </a:endParaRPr>
                    </a:p>
                  </a:txBody>
                  <a:tcPr marL="3883" marR="3883" marT="388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mr-IN" sz="1400" u="none" strike="noStrike">
                          <a:effectLst/>
                          <a:latin typeface="Times" charset="0"/>
                          <a:ea typeface="Times" charset="0"/>
                          <a:cs typeface="Times" charset="0"/>
                        </a:rPr>
                        <a:t>2.98%</a:t>
                      </a:r>
                      <a:endParaRPr lang="mr-IN" sz="1400" b="0" i="0" u="none" strike="noStrike">
                        <a:solidFill>
                          <a:srgbClr val="000000"/>
                        </a:solidFill>
                        <a:effectLst/>
                        <a:latin typeface="Times" charset="0"/>
                        <a:ea typeface="Times" charset="0"/>
                        <a:cs typeface="Times" charset="0"/>
                      </a:endParaRPr>
                    </a:p>
                  </a:txBody>
                  <a:tcPr marL="3883" marR="3883" marT="388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mr-IN" sz="1400" u="none" strike="noStrike">
                          <a:effectLst/>
                          <a:latin typeface="Times" charset="0"/>
                          <a:ea typeface="Times" charset="0"/>
                          <a:cs typeface="Times" charset="0"/>
                        </a:rPr>
                        <a:t>4.78%</a:t>
                      </a:r>
                      <a:endParaRPr lang="mr-IN" sz="1400" b="0" i="0" u="none" strike="noStrike">
                        <a:solidFill>
                          <a:srgbClr val="000000"/>
                        </a:solidFill>
                        <a:effectLst/>
                        <a:latin typeface="Times" charset="0"/>
                        <a:ea typeface="Times" charset="0"/>
                        <a:cs typeface="Times" charset="0"/>
                      </a:endParaRPr>
                    </a:p>
                  </a:txBody>
                  <a:tcPr marL="3883" marR="3883" marT="388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mr-IN" sz="1400" u="none" strike="noStrike" dirty="0">
                          <a:effectLst/>
                          <a:latin typeface="Times" charset="0"/>
                          <a:ea typeface="Times" charset="0"/>
                          <a:cs typeface="Times" charset="0"/>
                        </a:rPr>
                        <a:t>37.66%</a:t>
                      </a:r>
                      <a:endParaRPr lang="mr-IN" sz="1400" b="0" i="0" u="none" strike="noStrike" dirty="0">
                        <a:solidFill>
                          <a:srgbClr val="000000"/>
                        </a:solidFill>
                        <a:effectLst/>
                        <a:latin typeface="Times" charset="0"/>
                        <a:ea typeface="Times" charset="0"/>
                        <a:cs typeface="Times" charset="0"/>
                      </a:endParaRPr>
                    </a:p>
                  </a:txBody>
                  <a:tcPr marL="3883" marR="3883" marT="388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mr-IN" sz="1400" u="none" strike="noStrike">
                          <a:effectLst/>
                          <a:latin typeface="Times" charset="0"/>
                          <a:ea typeface="Times" charset="0"/>
                          <a:cs typeface="Times" charset="0"/>
                        </a:rPr>
                        <a:t>26.59%</a:t>
                      </a:r>
                      <a:endParaRPr lang="mr-IN" sz="1400" b="0" i="0" u="none" strike="noStrike">
                        <a:solidFill>
                          <a:srgbClr val="000000"/>
                        </a:solidFill>
                        <a:effectLst/>
                        <a:latin typeface="Times" charset="0"/>
                        <a:ea typeface="Times" charset="0"/>
                        <a:cs typeface="Times" charset="0"/>
                      </a:endParaRPr>
                    </a:p>
                  </a:txBody>
                  <a:tcPr marL="3883" marR="3883" marT="388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mr-IN" sz="1400" u="none" strike="noStrike">
                          <a:effectLst/>
                          <a:latin typeface="Times" charset="0"/>
                          <a:ea typeface="Times" charset="0"/>
                          <a:cs typeface="Times" charset="0"/>
                        </a:rPr>
                        <a:t>42.65%</a:t>
                      </a:r>
                      <a:endParaRPr lang="mr-IN" sz="1400" b="0" i="0" u="none" strike="noStrike">
                        <a:solidFill>
                          <a:srgbClr val="000000"/>
                        </a:solidFill>
                        <a:effectLst/>
                        <a:latin typeface="Times" charset="0"/>
                        <a:ea typeface="Times" charset="0"/>
                        <a:cs typeface="Times" charset="0"/>
                      </a:endParaRPr>
                    </a:p>
                  </a:txBody>
                  <a:tcPr marL="3883" marR="3883" marT="388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61849">
                <a:tc>
                  <a:txBody>
                    <a:bodyPr/>
                    <a:lstStyle/>
                    <a:p>
                      <a:pPr algn="l" fontAlgn="ctr"/>
                      <a:r>
                        <a:rPr lang="en-US" sz="1400" u="none" strike="noStrike">
                          <a:effectLst/>
                          <a:latin typeface="Times" charset="0"/>
                          <a:ea typeface="Times" charset="0"/>
                          <a:cs typeface="Times" charset="0"/>
                        </a:rPr>
                        <a:t>India</a:t>
                      </a:r>
                      <a:endParaRPr lang="en-US" sz="1400" b="0" i="0" u="none" strike="noStrike">
                        <a:solidFill>
                          <a:srgbClr val="000000"/>
                        </a:solidFill>
                        <a:effectLst/>
                        <a:latin typeface="Times" charset="0"/>
                        <a:ea typeface="Times" charset="0"/>
                        <a:cs typeface="Times" charset="0"/>
                      </a:endParaRPr>
                    </a:p>
                  </a:txBody>
                  <a:tcPr marL="3883" marR="3883" marT="388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400" u="none" strike="noStrike" dirty="0">
                          <a:effectLst/>
                          <a:latin typeface="Times" charset="0"/>
                          <a:ea typeface="Times" charset="0"/>
                          <a:cs typeface="Times" charset="0"/>
                        </a:rPr>
                        <a:t> $15,408 </a:t>
                      </a:r>
                      <a:endParaRPr lang="en-US" sz="1400" b="0" i="0" u="none" strike="noStrike" dirty="0">
                        <a:solidFill>
                          <a:srgbClr val="000000"/>
                        </a:solidFill>
                        <a:effectLst/>
                        <a:latin typeface="Times" charset="0"/>
                        <a:ea typeface="Times" charset="0"/>
                        <a:cs typeface="Times" charset="0"/>
                      </a:endParaRPr>
                    </a:p>
                  </a:txBody>
                  <a:tcPr marL="3883" marR="3883" marT="388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400" u="none" strike="noStrike" dirty="0">
                          <a:effectLst/>
                          <a:latin typeface="Times" charset="0"/>
                          <a:ea typeface="Times" charset="0"/>
                          <a:cs typeface="Times" charset="0"/>
                        </a:rPr>
                        <a:t> $1,047 </a:t>
                      </a:r>
                      <a:endParaRPr lang="en-US" sz="1400" b="0" i="0" u="none" strike="noStrike" dirty="0">
                        <a:solidFill>
                          <a:srgbClr val="000000"/>
                        </a:solidFill>
                        <a:effectLst/>
                        <a:latin typeface="Times" charset="0"/>
                        <a:ea typeface="Times" charset="0"/>
                        <a:cs typeface="Times" charset="0"/>
                      </a:endParaRPr>
                    </a:p>
                  </a:txBody>
                  <a:tcPr marL="3883" marR="3883" marT="388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mr-IN" sz="1400" u="none" strike="noStrike" dirty="0">
                          <a:effectLst/>
                          <a:latin typeface="Times" charset="0"/>
                          <a:ea typeface="Times" charset="0"/>
                          <a:cs typeface="Times" charset="0"/>
                        </a:rPr>
                        <a:t>0.99%</a:t>
                      </a:r>
                      <a:endParaRPr lang="mr-IN" sz="1400" b="0" i="0" u="none" strike="noStrike" dirty="0">
                        <a:solidFill>
                          <a:srgbClr val="000000"/>
                        </a:solidFill>
                        <a:effectLst/>
                        <a:latin typeface="Times" charset="0"/>
                        <a:ea typeface="Times" charset="0"/>
                        <a:cs typeface="Times" charset="0"/>
                      </a:endParaRPr>
                    </a:p>
                  </a:txBody>
                  <a:tcPr marL="3883" marR="3883" marT="388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mr-IN" sz="1400" u="none" strike="noStrike">
                          <a:effectLst/>
                          <a:latin typeface="Times" charset="0"/>
                          <a:ea typeface="Times" charset="0"/>
                          <a:cs typeface="Times" charset="0"/>
                        </a:rPr>
                        <a:t>1.05%</a:t>
                      </a:r>
                      <a:endParaRPr lang="mr-IN" sz="1400" b="0" i="0" u="none" strike="noStrike">
                        <a:solidFill>
                          <a:srgbClr val="000000"/>
                        </a:solidFill>
                        <a:effectLst/>
                        <a:latin typeface="Times" charset="0"/>
                        <a:ea typeface="Times" charset="0"/>
                        <a:cs typeface="Times" charset="0"/>
                      </a:endParaRPr>
                    </a:p>
                  </a:txBody>
                  <a:tcPr marL="3883" marR="3883" marT="388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mr-IN" sz="1400" u="none" strike="noStrike">
                          <a:effectLst/>
                          <a:latin typeface="Times" charset="0"/>
                          <a:ea typeface="Times" charset="0"/>
                          <a:cs typeface="Times" charset="0"/>
                        </a:rPr>
                        <a:t>6.36%</a:t>
                      </a:r>
                      <a:endParaRPr lang="mr-IN" sz="1400" b="0" i="0" u="none" strike="noStrike">
                        <a:solidFill>
                          <a:srgbClr val="000000"/>
                        </a:solidFill>
                        <a:effectLst/>
                        <a:latin typeface="Times" charset="0"/>
                        <a:ea typeface="Times" charset="0"/>
                        <a:cs typeface="Times" charset="0"/>
                      </a:endParaRPr>
                    </a:p>
                  </a:txBody>
                  <a:tcPr marL="3883" marR="3883" marT="388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mr-IN" sz="1400" u="none" strike="noStrike">
                          <a:effectLst/>
                          <a:latin typeface="Times" charset="0"/>
                          <a:ea typeface="Times" charset="0"/>
                          <a:cs typeface="Times" charset="0"/>
                        </a:rPr>
                        <a:t>30.40%</a:t>
                      </a:r>
                      <a:endParaRPr lang="mr-IN" sz="1400" b="0" i="0" u="none" strike="noStrike">
                        <a:solidFill>
                          <a:srgbClr val="000000"/>
                        </a:solidFill>
                        <a:effectLst/>
                        <a:latin typeface="Times" charset="0"/>
                        <a:ea typeface="Times" charset="0"/>
                        <a:cs typeface="Times" charset="0"/>
                      </a:endParaRPr>
                    </a:p>
                  </a:txBody>
                  <a:tcPr marL="3883" marR="3883" marT="388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mr-IN" sz="1400" u="none" strike="noStrike">
                          <a:effectLst/>
                          <a:latin typeface="Times" charset="0"/>
                          <a:ea typeface="Times" charset="0"/>
                          <a:cs typeface="Times" charset="0"/>
                        </a:rPr>
                        <a:t>32.47%</a:t>
                      </a:r>
                      <a:endParaRPr lang="mr-IN" sz="1400" b="0" i="0" u="none" strike="noStrike">
                        <a:solidFill>
                          <a:srgbClr val="000000"/>
                        </a:solidFill>
                        <a:effectLst/>
                        <a:latin typeface="Times" charset="0"/>
                        <a:ea typeface="Times" charset="0"/>
                        <a:cs typeface="Times" charset="0"/>
                      </a:endParaRPr>
                    </a:p>
                  </a:txBody>
                  <a:tcPr marL="3883" marR="3883" marT="388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61849">
                <a:tc>
                  <a:txBody>
                    <a:bodyPr/>
                    <a:lstStyle/>
                    <a:p>
                      <a:pPr algn="l" fontAlgn="ctr"/>
                      <a:r>
                        <a:rPr lang="en-US" sz="1400" u="none" strike="noStrike">
                          <a:effectLst/>
                          <a:latin typeface="Times" charset="0"/>
                          <a:ea typeface="Times" charset="0"/>
                          <a:cs typeface="Times" charset="0"/>
                        </a:rPr>
                        <a:t>Japan</a:t>
                      </a:r>
                      <a:endParaRPr lang="en-US" sz="1400" b="0" i="0" u="none" strike="noStrike">
                        <a:solidFill>
                          <a:srgbClr val="000000"/>
                        </a:solidFill>
                        <a:effectLst/>
                        <a:latin typeface="Times" charset="0"/>
                        <a:ea typeface="Times" charset="0"/>
                        <a:cs typeface="Times" charset="0"/>
                      </a:endParaRPr>
                    </a:p>
                  </a:txBody>
                  <a:tcPr marL="3883" marR="3883" marT="388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400" u="none" strike="noStrike">
                          <a:effectLst/>
                          <a:latin typeface="Times" charset="0"/>
                          <a:ea typeface="Times" charset="0"/>
                          <a:cs typeface="Times" charset="0"/>
                        </a:rPr>
                        <a:t> $121,840 </a:t>
                      </a:r>
                      <a:endParaRPr lang="en-US" sz="1400" b="0" i="0" u="none" strike="noStrike">
                        <a:solidFill>
                          <a:srgbClr val="000000"/>
                        </a:solidFill>
                        <a:effectLst/>
                        <a:latin typeface="Times" charset="0"/>
                        <a:ea typeface="Times" charset="0"/>
                        <a:cs typeface="Times" charset="0"/>
                      </a:endParaRPr>
                    </a:p>
                  </a:txBody>
                  <a:tcPr marL="3883" marR="3883" marT="388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400" u="none" strike="noStrike">
                          <a:effectLst/>
                          <a:latin typeface="Times" charset="0"/>
                          <a:ea typeface="Times" charset="0"/>
                          <a:cs typeface="Times" charset="0"/>
                        </a:rPr>
                        <a:t> $59,378 </a:t>
                      </a:r>
                      <a:endParaRPr lang="en-US" sz="1400" b="0" i="0" u="none" strike="noStrike">
                        <a:solidFill>
                          <a:srgbClr val="000000"/>
                        </a:solidFill>
                        <a:effectLst/>
                        <a:latin typeface="Times" charset="0"/>
                        <a:ea typeface="Times" charset="0"/>
                        <a:cs typeface="Times" charset="0"/>
                      </a:endParaRPr>
                    </a:p>
                  </a:txBody>
                  <a:tcPr marL="3883" marR="3883" marT="388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mr-IN" sz="1400" u="none" strike="noStrike" dirty="0">
                          <a:effectLst/>
                          <a:latin typeface="Times" charset="0"/>
                          <a:ea typeface="Times" charset="0"/>
                          <a:cs typeface="Times" charset="0"/>
                        </a:rPr>
                        <a:t>2.48%</a:t>
                      </a:r>
                      <a:endParaRPr lang="mr-IN" sz="1400" b="0" i="0" u="none" strike="noStrike" dirty="0">
                        <a:solidFill>
                          <a:srgbClr val="000000"/>
                        </a:solidFill>
                        <a:effectLst/>
                        <a:latin typeface="Times" charset="0"/>
                        <a:ea typeface="Times" charset="0"/>
                        <a:cs typeface="Times" charset="0"/>
                      </a:endParaRPr>
                    </a:p>
                  </a:txBody>
                  <a:tcPr marL="3883" marR="3883" marT="388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mr-IN" sz="1400" u="none" strike="noStrike" dirty="0">
                          <a:effectLst/>
                          <a:latin typeface="Times" charset="0"/>
                          <a:ea typeface="Times" charset="0"/>
                          <a:cs typeface="Times" charset="0"/>
                        </a:rPr>
                        <a:t>3.68%</a:t>
                      </a:r>
                      <a:endParaRPr lang="mr-IN" sz="1400" b="0" i="0" u="none" strike="noStrike" dirty="0">
                        <a:solidFill>
                          <a:srgbClr val="000000"/>
                        </a:solidFill>
                        <a:effectLst/>
                        <a:latin typeface="Times" charset="0"/>
                        <a:ea typeface="Times" charset="0"/>
                        <a:cs typeface="Times" charset="0"/>
                      </a:endParaRPr>
                    </a:p>
                  </a:txBody>
                  <a:tcPr marL="3883" marR="3883" marT="388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mr-IN" sz="1400" u="none" strike="noStrike">
                          <a:effectLst/>
                          <a:latin typeface="Times" charset="0"/>
                          <a:ea typeface="Times" charset="0"/>
                          <a:cs typeface="Times" charset="0"/>
                        </a:rPr>
                        <a:t>32.77%</a:t>
                      </a:r>
                      <a:endParaRPr lang="mr-IN" sz="1400" b="0" i="0" u="none" strike="noStrike">
                        <a:solidFill>
                          <a:srgbClr val="000000"/>
                        </a:solidFill>
                        <a:effectLst/>
                        <a:latin typeface="Times" charset="0"/>
                        <a:ea typeface="Times" charset="0"/>
                        <a:cs typeface="Times" charset="0"/>
                      </a:endParaRPr>
                    </a:p>
                  </a:txBody>
                  <a:tcPr marL="3883" marR="3883" marT="388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mr-IN" sz="1400" u="none" strike="noStrike">
                          <a:effectLst/>
                          <a:latin typeface="Times" charset="0"/>
                          <a:ea typeface="Times" charset="0"/>
                          <a:cs typeface="Times" charset="0"/>
                        </a:rPr>
                        <a:t>41.36%</a:t>
                      </a:r>
                      <a:endParaRPr lang="mr-IN" sz="1400" b="0" i="0" u="none" strike="noStrike">
                        <a:solidFill>
                          <a:srgbClr val="000000"/>
                        </a:solidFill>
                        <a:effectLst/>
                        <a:latin typeface="Times" charset="0"/>
                        <a:ea typeface="Times" charset="0"/>
                        <a:cs typeface="Times" charset="0"/>
                      </a:endParaRPr>
                    </a:p>
                  </a:txBody>
                  <a:tcPr marL="3883" marR="3883" marT="388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mr-IN" sz="1400" u="none" strike="noStrike">
                          <a:effectLst/>
                          <a:latin typeface="Times" charset="0"/>
                          <a:ea typeface="Times" charset="0"/>
                          <a:cs typeface="Times" charset="0"/>
                        </a:rPr>
                        <a:t>61.51%</a:t>
                      </a:r>
                      <a:endParaRPr lang="mr-IN" sz="1400" b="0" i="0" u="none" strike="noStrike">
                        <a:solidFill>
                          <a:srgbClr val="000000"/>
                        </a:solidFill>
                        <a:effectLst/>
                        <a:latin typeface="Times" charset="0"/>
                        <a:ea typeface="Times" charset="0"/>
                        <a:cs typeface="Times" charset="0"/>
                      </a:endParaRPr>
                    </a:p>
                  </a:txBody>
                  <a:tcPr marL="3883" marR="3883" marT="388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81170">
                <a:tc>
                  <a:txBody>
                    <a:bodyPr/>
                    <a:lstStyle/>
                    <a:p>
                      <a:pPr algn="l" fontAlgn="ctr"/>
                      <a:r>
                        <a:rPr lang="en-US" sz="1400" u="none" strike="noStrike" dirty="0">
                          <a:effectLst/>
                          <a:latin typeface="Times" charset="0"/>
                          <a:ea typeface="Times" charset="0"/>
                          <a:cs typeface="Times" charset="0"/>
                        </a:rPr>
                        <a:t>Latin </a:t>
                      </a:r>
                      <a:r>
                        <a:rPr lang="en-US" sz="1400" u="none" strike="noStrike" dirty="0" smtClean="0">
                          <a:effectLst/>
                          <a:latin typeface="Times" charset="0"/>
                          <a:ea typeface="Times" charset="0"/>
                          <a:cs typeface="Times" charset="0"/>
                        </a:rPr>
                        <a:t>America</a:t>
                      </a:r>
                      <a:endParaRPr lang="en-US" sz="1400" b="0" i="0" u="none" strike="noStrike" dirty="0">
                        <a:solidFill>
                          <a:srgbClr val="000000"/>
                        </a:solidFill>
                        <a:effectLst/>
                        <a:latin typeface="Times" charset="0"/>
                        <a:ea typeface="Times" charset="0"/>
                        <a:cs typeface="Times" charset="0"/>
                      </a:endParaRPr>
                    </a:p>
                  </a:txBody>
                  <a:tcPr marL="3883" marR="3883" marT="388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400" u="none" strike="noStrike" dirty="0">
                          <a:effectLst/>
                          <a:latin typeface="Times" charset="0"/>
                          <a:ea typeface="Times" charset="0"/>
                          <a:cs typeface="Times" charset="0"/>
                        </a:rPr>
                        <a:t> $36,267 </a:t>
                      </a:r>
                      <a:endParaRPr lang="en-US" sz="1400" b="0" i="0" u="none" strike="noStrike" dirty="0">
                        <a:solidFill>
                          <a:srgbClr val="000000"/>
                        </a:solidFill>
                        <a:effectLst/>
                        <a:latin typeface="Times" charset="0"/>
                        <a:ea typeface="Times" charset="0"/>
                        <a:cs typeface="Times" charset="0"/>
                      </a:endParaRPr>
                    </a:p>
                  </a:txBody>
                  <a:tcPr marL="3883" marR="3883" marT="388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400" u="none" strike="noStrike">
                          <a:effectLst/>
                          <a:latin typeface="Times" charset="0"/>
                          <a:ea typeface="Times" charset="0"/>
                          <a:cs typeface="Times" charset="0"/>
                        </a:rPr>
                        <a:t> $11,545 </a:t>
                      </a:r>
                      <a:endParaRPr lang="en-US" sz="1400" b="0" i="0" u="none" strike="noStrike">
                        <a:solidFill>
                          <a:srgbClr val="000000"/>
                        </a:solidFill>
                        <a:effectLst/>
                        <a:latin typeface="Times" charset="0"/>
                        <a:ea typeface="Times" charset="0"/>
                        <a:cs typeface="Times" charset="0"/>
                      </a:endParaRPr>
                    </a:p>
                  </a:txBody>
                  <a:tcPr marL="3883" marR="3883" marT="388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mr-IN" sz="1400" u="none" strike="noStrike" dirty="0">
                          <a:effectLst/>
                          <a:latin typeface="Times" charset="0"/>
                          <a:ea typeface="Times" charset="0"/>
                          <a:cs typeface="Times" charset="0"/>
                        </a:rPr>
                        <a:t>1.96%</a:t>
                      </a:r>
                      <a:endParaRPr lang="mr-IN" sz="1400" b="0" i="0" u="none" strike="noStrike" dirty="0">
                        <a:solidFill>
                          <a:srgbClr val="000000"/>
                        </a:solidFill>
                        <a:effectLst/>
                        <a:latin typeface="Times" charset="0"/>
                        <a:ea typeface="Times" charset="0"/>
                        <a:cs typeface="Times" charset="0"/>
                      </a:endParaRPr>
                    </a:p>
                  </a:txBody>
                  <a:tcPr marL="3883" marR="3883" marT="388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mr-IN" sz="1400" u="none" strike="noStrike" dirty="0">
                          <a:effectLst/>
                          <a:latin typeface="Times" charset="0"/>
                          <a:ea typeface="Times" charset="0"/>
                          <a:cs typeface="Times" charset="0"/>
                        </a:rPr>
                        <a:t>2.58%</a:t>
                      </a:r>
                      <a:endParaRPr lang="mr-IN" sz="1400" b="0" i="0" u="none" strike="noStrike" dirty="0">
                        <a:solidFill>
                          <a:srgbClr val="000000"/>
                        </a:solidFill>
                        <a:effectLst/>
                        <a:latin typeface="Times" charset="0"/>
                        <a:ea typeface="Times" charset="0"/>
                        <a:cs typeface="Times" charset="0"/>
                      </a:endParaRPr>
                    </a:p>
                  </a:txBody>
                  <a:tcPr marL="3883" marR="3883" marT="388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mr-IN" sz="1400" u="none" strike="noStrike" dirty="0">
                          <a:effectLst/>
                          <a:latin typeface="Times" charset="0"/>
                          <a:ea typeface="Times" charset="0"/>
                          <a:cs typeface="Times" charset="0"/>
                        </a:rPr>
                        <a:t>24.15%</a:t>
                      </a:r>
                      <a:endParaRPr lang="mr-IN" sz="1400" b="0" i="0" u="none" strike="noStrike" dirty="0">
                        <a:solidFill>
                          <a:srgbClr val="000000"/>
                        </a:solidFill>
                        <a:effectLst/>
                        <a:latin typeface="Times" charset="0"/>
                        <a:ea typeface="Times" charset="0"/>
                        <a:cs typeface="Times" charset="0"/>
                      </a:endParaRPr>
                    </a:p>
                  </a:txBody>
                  <a:tcPr marL="3883" marR="3883" marT="388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mr-IN" sz="1400" u="none" strike="noStrike">
                          <a:effectLst/>
                          <a:latin typeface="Times" charset="0"/>
                          <a:ea typeface="Times" charset="0"/>
                          <a:cs typeface="Times" charset="0"/>
                        </a:rPr>
                        <a:t>53.78%</a:t>
                      </a:r>
                      <a:endParaRPr lang="mr-IN" sz="1400" b="0" i="0" u="none" strike="noStrike">
                        <a:solidFill>
                          <a:srgbClr val="000000"/>
                        </a:solidFill>
                        <a:effectLst/>
                        <a:latin typeface="Times" charset="0"/>
                        <a:ea typeface="Times" charset="0"/>
                        <a:cs typeface="Times" charset="0"/>
                      </a:endParaRPr>
                    </a:p>
                  </a:txBody>
                  <a:tcPr marL="3883" marR="3883" marT="388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mr-IN" sz="1400" u="none" strike="noStrike" dirty="0">
                          <a:effectLst/>
                          <a:latin typeface="Times" charset="0"/>
                          <a:ea typeface="Times" charset="0"/>
                          <a:cs typeface="Times" charset="0"/>
                        </a:rPr>
                        <a:t>70.90%</a:t>
                      </a:r>
                      <a:endParaRPr lang="mr-IN" sz="1400" b="0" i="0" u="none" strike="noStrike" dirty="0">
                        <a:solidFill>
                          <a:srgbClr val="000000"/>
                        </a:solidFill>
                        <a:effectLst/>
                        <a:latin typeface="Times" charset="0"/>
                        <a:ea typeface="Times" charset="0"/>
                        <a:cs typeface="Times" charset="0"/>
                      </a:endParaRPr>
                    </a:p>
                  </a:txBody>
                  <a:tcPr marL="3883" marR="3883" marT="388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61849">
                <a:tc>
                  <a:txBody>
                    <a:bodyPr/>
                    <a:lstStyle/>
                    <a:p>
                      <a:pPr algn="l" fontAlgn="ctr"/>
                      <a:r>
                        <a:rPr lang="en-US" sz="1400" u="none" strike="noStrike">
                          <a:effectLst/>
                          <a:latin typeface="Times" charset="0"/>
                          <a:ea typeface="Times" charset="0"/>
                          <a:cs typeface="Times" charset="0"/>
                        </a:rPr>
                        <a:t>Small Asia</a:t>
                      </a:r>
                      <a:endParaRPr lang="en-US" sz="1400" b="0" i="0" u="none" strike="noStrike">
                        <a:solidFill>
                          <a:srgbClr val="000000"/>
                        </a:solidFill>
                        <a:effectLst/>
                        <a:latin typeface="Times" charset="0"/>
                        <a:ea typeface="Times" charset="0"/>
                        <a:cs typeface="Times" charset="0"/>
                      </a:endParaRPr>
                    </a:p>
                  </a:txBody>
                  <a:tcPr marL="3883" marR="3883" marT="388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400" u="none" strike="noStrike">
                          <a:effectLst/>
                          <a:latin typeface="Times" charset="0"/>
                          <a:ea typeface="Times" charset="0"/>
                          <a:cs typeface="Times" charset="0"/>
                        </a:rPr>
                        <a:t> $110,558 </a:t>
                      </a:r>
                      <a:endParaRPr lang="en-US" sz="1400" b="0" i="0" u="none" strike="noStrike">
                        <a:solidFill>
                          <a:srgbClr val="000000"/>
                        </a:solidFill>
                        <a:effectLst/>
                        <a:latin typeface="Times" charset="0"/>
                        <a:ea typeface="Times" charset="0"/>
                        <a:cs typeface="Times" charset="0"/>
                      </a:endParaRPr>
                    </a:p>
                  </a:txBody>
                  <a:tcPr marL="3883" marR="3883" marT="388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400" u="none" strike="noStrike">
                          <a:effectLst/>
                          <a:latin typeface="Times" charset="0"/>
                          <a:ea typeface="Times" charset="0"/>
                          <a:cs typeface="Times" charset="0"/>
                        </a:rPr>
                        <a:t> $24,411 </a:t>
                      </a:r>
                      <a:endParaRPr lang="en-US" sz="1400" b="0" i="0" u="none" strike="noStrike">
                        <a:solidFill>
                          <a:srgbClr val="000000"/>
                        </a:solidFill>
                        <a:effectLst/>
                        <a:latin typeface="Times" charset="0"/>
                        <a:ea typeface="Times" charset="0"/>
                        <a:cs typeface="Times" charset="0"/>
                      </a:endParaRPr>
                    </a:p>
                  </a:txBody>
                  <a:tcPr marL="3883" marR="3883" marT="388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mr-IN" sz="1400" u="none" strike="noStrike">
                          <a:effectLst/>
                          <a:latin typeface="Times" charset="0"/>
                          <a:ea typeface="Times" charset="0"/>
                          <a:cs typeface="Times" charset="0"/>
                        </a:rPr>
                        <a:t>2.64%</a:t>
                      </a:r>
                      <a:endParaRPr lang="mr-IN" sz="1400" b="0" i="0" u="none" strike="noStrike">
                        <a:solidFill>
                          <a:srgbClr val="000000"/>
                        </a:solidFill>
                        <a:effectLst/>
                        <a:latin typeface="Times" charset="0"/>
                        <a:ea typeface="Times" charset="0"/>
                        <a:cs typeface="Times" charset="0"/>
                      </a:endParaRPr>
                    </a:p>
                  </a:txBody>
                  <a:tcPr marL="3883" marR="3883" marT="388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mr-IN" sz="1400" u="none" strike="noStrike">
                          <a:effectLst/>
                          <a:latin typeface="Times" charset="0"/>
                          <a:ea typeface="Times" charset="0"/>
                          <a:cs typeface="Times" charset="0"/>
                        </a:rPr>
                        <a:t>3.22%</a:t>
                      </a:r>
                      <a:endParaRPr lang="mr-IN" sz="1400" b="0" i="0" u="none" strike="noStrike">
                        <a:solidFill>
                          <a:srgbClr val="000000"/>
                        </a:solidFill>
                        <a:effectLst/>
                        <a:latin typeface="Times" charset="0"/>
                        <a:ea typeface="Times" charset="0"/>
                        <a:cs typeface="Times" charset="0"/>
                      </a:endParaRPr>
                    </a:p>
                  </a:txBody>
                  <a:tcPr marL="3883" marR="3883" marT="388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mr-IN" sz="1400" u="none" strike="noStrike">
                          <a:effectLst/>
                          <a:latin typeface="Times" charset="0"/>
                          <a:ea typeface="Times" charset="0"/>
                          <a:cs typeface="Times" charset="0"/>
                        </a:rPr>
                        <a:t>18.09%</a:t>
                      </a:r>
                      <a:endParaRPr lang="mr-IN" sz="1400" b="0" i="0" u="none" strike="noStrike">
                        <a:solidFill>
                          <a:srgbClr val="000000"/>
                        </a:solidFill>
                        <a:effectLst/>
                        <a:latin typeface="Times" charset="0"/>
                        <a:ea typeface="Times" charset="0"/>
                        <a:cs typeface="Times" charset="0"/>
                      </a:endParaRPr>
                    </a:p>
                  </a:txBody>
                  <a:tcPr marL="3883" marR="3883" marT="388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mr-IN" sz="1400" u="none" strike="noStrike">
                          <a:effectLst/>
                          <a:latin typeface="Times" charset="0"/>
                          <a:ea typeface="Times" charset="0"/>
                          <a:cs typeface="Times" charset="0"/>
                        </a:rPr>
                        <a:t>43.85%</a:t>
                      </a:r>
                      <a:endParaRPr lang="mr-IN" sz="1400" b="0" i="0" u="none" strike="noStrike">
                        <a:solidFill>
                          <a:srgbClr val="000000"/>
                        </a:solidFill>
                        <a:effectLst/>
                        <a:latin typeface="Times" charset="0"/>
                        <a:ea typeface="Times" charset="0"/>
                        <a:cs typeface="Times" charset="0"/>
                      </a:endParaRPr>
                    </a:p>
                  </a:txBody>
                  <a:tcPr marL="3883" marR="3883" marT="388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mr-IN" sz="1400" u="none" strike="noStrike">
                          <a:effectLst/>
                          <a:latin typeface="Times" charset="0"/>
                          <a:ea typeface="Times" charset="0"/>
                          <a:cs typeface="Times" charset="0"/>
                        </a:rPr>
                        <a:t>53.53%</a:t>
                      </a:r>
                      <a:endParaRPr lang="mr-IN" sz="1400" b="0" i="0" u="none" strike="noStrike">
                        <a:solidFill>
                          <a:srgbClr val="000000"/>
                        </a:solidFill>
                        <a:effectLst/>
                        <a:latin typeface="Times" charset="0"/>
                        <a:ea typeface="Times" charset="0"/>
                        <a:cs typeface="Times" charset="0"/>
                      </a:endParaRPr>
                    </a:p>
                  </a:txBody>
                  <a:tcPr marL="3883" marR="3883" marT="388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61849">
                <a:tc>
                  <a:txBody>
                    <a:bodyPr/>
                    <a:lstStyle/>
                    <a:p>
                      <a:pPr algn="l" fontAlgn="ctr"/>
                      <a:r>
                        <a:rPr lang="en-US" sz="1400" u="none" strike="noStrike">
                          <a:effectLst/>
                          <a:latin typeface="Times" charset="0"/>
                          <a:ea typeface="Times" charset="0"/>
                          <a:cs typeface="Times" charset="0"/>
                        </a:rPr>
                        <a:t>UK</a:t>
                      </a:r>
                      <a:endParaRPr lang="en-US" sz="1400" b="0" i="0" u="none" strike="noStrike">
                        <a:solidFill>
                          <a:srgbClr val="000000"/>
                        </a:solidFill>
                        <a:effectLst/>
                        <a:latin typeface="Times" charset="0"/>
                        <a:ea typeface="Times" charset="0"/>
                        <a:cs typeface="Times" charset="0"/>
                      </a:endParaRPr>
                    </a:p>
                  </a:txBody>
                  <a:tcPr marL="3883" marR="3883" marT="388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400" u="none" strike="noStrike">
                          <a:effectLst/>
                          <a:latin typeface="Times" charset="0"/>
                          <a:ea typeface="Times" charset="0"/>
                          <a:cs typeface="Times" charset="0"/>
                        </a:rPr>
                        <a:t> $100,647 </a:t>
                      </a:r>
                      <a:endParaRPr lang="en-US" sz="1400" b="0" i="0" u="none" strike="noStrike">
                        <a:solidFill>
                          <a:srgbClr val="000000"/>
                        </a:solidFill>
                        <a:effectLst/>
                        <a:latin typeface="Times" charset="0"/>
                        <a:ea typeface="Times" charset="0"/>
                        <a:cs typeface="Times" charset="0"/>
                      </a:endParaRPr>
                    </a:p>
                  </a:txBody>
                  <a:tcPr marL="3883" marR="3883" marT="388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400" u="none" strike="noStrike">
                          <a:effectLst/>
                          <a:latin typeface="Times" charset="0"/>
                          <a:ea typeface="Times" charset="0"/>
                          <a:cs typeface="Times" charset="0"/>
                        </a:rPr>
                        <a:t> $27,079 </a:t>
                      </a:r>
                      <a:endParaRPr lang="en-US" sz="1400" b="0" i="0" u="none" strike="noStrike">
                        <a:solidFill>
                          <a:srgbClr val="000000"/>
                        </a:solidFill>
                        <a:effectLst/>
                        <a:latin typeface="Times" charset="0"/>
                        <a:ea typeface="Times" charset="0"/>
                        <a:cs typeface="Times" charset="0"/>
                      </a:endParaRPr>
                    </a:p>
                  </a:txBody>
                  <a:tcPr marL="3883" marR="3883" marT="388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mr-IN" sz="1400" u="none" strike="noStrike" dirty="0">
                          <a:effectLst/>
                          <a:latin typeface="Times" charset="0"/>
                          <a:ea typeface="Times" charset="0"/>
                          <a:cs typeface="Times" charset="0"/>
                        </a:rPr>
                        <a:t>3.39%</a:t>
                      </a:r>
                      <a:endParaRPr lang="mr-IN" sz="1400" b="0" i="0" u="none" strike="noStrike" dirty="0">
                        <a:solidFill>
                          <a:srgbClr val="000000"/>
                        </a:solidFill>
                        <a:effectLst/>
                        <a:latin typeface="Times" charset="0"/>
                        <a:ea typeface="Times" charset="0"/>
                        <a:cs typeface="Times" charset="0"/>
                      </a:endParaRPr>
                    </a:p>
                  </a:txBody>
                  <a:tcPr marL="3883" marR="3883" marT="388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mr-IN" sz="1400" u="none" strike="noStrike" dirty="0">
                          <a:effectLst/>
                          <a:latin typeface="Times" charset="0"/>
                          <a:ea typeface="Times" charset="0"/>
                          <a:cs typeface="Times" charset="0"/>
                        </a:rPr>
                        <a:t>4.31%</a:t>
                      </a:r>
                      <a:endParaRPr lang="mr-IN" sz="1400" b="0" i="0" u="none" strike="noStrike" dirty="0">
                        <a:solidFill>
                          <a:srgbClr val="000000"/>
                        </a:solidFill>
                        <a:effectLst/>
                        <a:latin typeface="Times" charset="0"/>
                        <a:ea typeface="Times" charset="0"/>
                        <a:cs typeface="Times" charset="0"/>
                      </a:endParaRPr>
                    </a:p>
                  </a:txBody>
                  <a:tcPr marL="3883" marR="3883" marT="388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mr-IN" sz="1400" u="none" strike="noStrike" dirty="0">
                          <a:effectLst/>
                          <a:latin typeface="Times" charset="0"/>
                          <a:ea typeface="Times" charset="0"/>
                          <a:cs typeface="Times" charset="0"/>
                        </a:rPr>
                        <a:t>21.20%</a:t>
                      </a:r>
                      <a:endParaRPr lang="mr-IN" sz="1400" b="0" i="0" u="none" strike="noStrike" dirty="0">
                        <a:solidFill>
                          <a:srgbClr val="000000"/>
                        </a:solidFill>
                        <a:effectLst/>
                        <a:latin typeface="Times" charset="0"/>
                        <a:ea typeface="Times" charset="0"/>
                        <a:cs typeface="Times" charset="0"/>
                      </a:endParaRPr>
                    </a:p>
                  </a:txBody>
                  <a:tcPr marL="3883" marR="3883" marT="388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mr-IN" sz="1400" u="none" strike="noStrike" dirty="0">
                          <a:effectLst/>
                          <a:latin typeface="Times" charset="0"/>
                          <a:ea typeface="Times" charset="0"/>
                          <a:cs typeface="Times" charset="0"/>
                        </a:rPr>
                        <a:t>147.08%</a:t>
                      </a:r>
                      <a:endParaRPr lang="mr-IN" sz="1400" b="0" i="0" u="none" strike="noStrike" dirty="0">
                        <a:solidFill>
                          <a:srgbClr val="000000"/>
                        </a:solidFill>
                        <a:effectLst/>
                        <a:latin typeface="Times" charset="0"/>
                        <a:ea typeface="Times" charset="0"/>
                        <a:cs typeface="Times" charset="0"/>
                      </a:endParaRPr>
                    </a:p>
                  </a:txBody>
                  <a:tcPr marL="3883" marR="3883" marT="388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mr-IN" sz="1400" u="none" strike="noStrike" dirty="0">
                          <a:effectLst/>
                          <a:latin typeface="Times" charset="0"/>
                          <a:ea typeface="Times" charset="0"/>
                          <a:cs typeface="Times" charset="0"/>
                        </a:rPr>
                        <a:t>186.65%</a:t>
                      </a:r>
                      <a:endParaRPr lang="mr-IN" sz="1400" b="0" i="0" u="none" strike="noStrike" dirty="0">
                        <a:solidFill>
                          <a:srgbClr val="000000"/>
                        </a:solidFill>
                        <a:effectLst/>
                        <a:latin typeface="Times" charset="0"/>
                        <a:ea typeface="Times" charset="0"/>
                        <a:cs typeface="Times" charset="0"/>
                      </a:endParaRPr>
                    </a:p>
                  </a:txBody>
                  <a:tcPr marL="3883" marR="3883" marT="388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61849">
                <a:tc>
                  <a:txBody>
                    <a:bodyPr/>
                    <a:lstStyle/>
                    <a:p>
                      <a:pPr algn="l" fontAlgn="ctr"/>
                      <a:r>
                        <a:rPr lang="en-US" sz="1400" u="none" strike="noStrike">
                          <a:effectLst/>
                          <a:latin typeface="Times" charset="0"/>
                          <a:ea typeface="Times" charset="0"/>
                          <a:cs typeface="Times" charset="0"/>
                        </a:rPr>
                        <a:t>United States</a:t>
                      </a:r>
                      <a:endParaRPr lang="en-US" sz="1400" b="0" i="0" u="none" strike="noStrike">
                        <a:solidFill>
                          <a:srgbClr val="000000"/>
                        </a:solidFill>
                        <a:effectLst/>
                        <a:latin typeface="Times" charset="0"/>
                        <a:ea typeface="Times" charset="0"/>
                        <a:cs typeface="Times" charset="0"/>
                      </a:endParaRPr>
                    </a:p>
                  </a:txBody>
                  <a:tcPr marL="3883" marR="3883" marT="388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400" u="none" strike="noStrike">
                          <a:effectLst/>
                          <a:latin typeface="Times" charset="0"/>
                          <a:ea typeface="Times" charset="0"/>
                          <a:cs typeface="Times" charset="0"/>
                        </a:rPr>
                        <a:t> $491,299 </a:t>
                      </a:r>
                      <a:endParaRPr lang="en-US" sz="1400" b="0" i="0" u="none" strike="noStrike">
                        <a:solidFill>
                          <a:srgbClr val="000000"/>
                        </a:solidFill>
                        <a:effectLst/>
                        <a:latin typeface="Times" charset="0"/>
                        <a:ea typeface="Times" charset="0"/>
                        <a:cs typeface="Times" charset="0"/>
                      </a:endParaRPr>
                    </a:p>
                  </a:txBody>
                  <a:tcPr marL="3883" marR="3883" marT="388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400" u="none" strike="noStrike">
                          <a:effectLst/>
                          <a:latin typeface="Times" charset="0"/>
                          <a:ea typeface="Times" charset="0"/>
                          <a:cs typeface="Times" charset="0"/>
                        </a:rPr>
                        <a:t> $602,988 </a:t>
                      </a:r>
                      <a:endParaRPr lang="en-US" sz="1400" b="0" i="0" u="none" strike="noStrike">
                        <a:solidFill>
                          <a:srgbClr val="000000"/>
                        </a:solidFill>
                        <a:effectLst/>
                        <a:latin typeface="Times" charset="0"/>
                        <a:ea typeface="Times" charset="0"/>
                        <a:cs typeface="Times" charset="0"/>
                      </a:endParaRPr>
                    </a:p>
                  </a:txBody>
                  <a:tcPr marL="3883" marR="3883" marT="388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mr-IN" sz="1400" u="none" strike="noStrike">
                          <a:effectLst/>
                          <a:latin typeface="Times" charset="0"/>
                          <a:ea typeface="Times" charset="0"/>
                          <a:cs typeface="Times" charset="0"/>
                        </a:rPr>
                        <a:t>1.93%</a:t>
                      </a:r>
                      <a:endParaRPr lang="mr-IN" sz="1400" b="0" i="0" u="none" strike="noStrike">
                        <a:solidFill>
                          <a:srgbClr val="000000"/>
                        </a:solidFill>
                        <a:effectLst/>
                        <a:latin typeface="Times" charset="0"/>
                        <a:ea typeface="Times" charset="0"/>
                        <a:cs typeface="Times" charset="0"/>
                      </a:endParaRPr>
                    </a:p>
                  </a:txBody>
                  <a:tcPr marL="3883" marR="3883" marT="388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mr-IN" sz="1400" u="none" strike="noStrike">
                          <a:effectLst/>
                          <a:latin typeface="Times" charset="0"/>
                          <a:ea typeface="Times" charset="0"/>
                          <a:cs typeface="Times" charset="0"/>
                        </a:rPr>
                        <a:t>4.30%</a:t>
                      </a:r>
                      <a:endParaRPr lang="mr-IN" sz="1400" b="0" i="0" u="none" strike="noStrike">
                        <a:solidFill>
                          <a:srgbClr val="000000"/>
                        </a:solidFill>
                        <a:effectLst/>
                        <a:latin typeface="Times" charset="0"/>
                        <a:ea typeface="Times" charset="0"/>
                        <a:cs typeface="Times" charset="0"/>
                      </a:endParaRPr>
                    </a:p>
                  </a:txBody>
                  <a:tcPr marL="3883" marR="3883" marT="388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mr-IN" sz="1400" u="none" strike="noStrike" dirty="0">
                          <a:effectLst/>
                          <a:latin typeface="Times" charset="0"/>
                          <a:ea typeface="Times" charset="0"/>
                          <a:cs typeface="Times" charset="0"/>
                        </a:rPr>
                        <a:t>55.10%</a:t>
                      </a:r>
                      <a:endParaRPr lang="mr-IN" sz="1400" b="0" i="0" u="none" strike="noStrike" dirty="0">
                        <a:solidFill>
                          <a:srgbClr val="000000"/>
                        </a:solidFill>
                        <a:effectLst/>
                        <a:latin typeface="Times" charset="0"/>
                        <a:ea typeface="Times" charset="0"/>
                        <a:cs typeface="Times" charset="0"/>
                      </a:endParaRPr>
                    </a:p>
                  </a:txBody>
                  <a:tcPr marL="3883" marR="3883" marT="388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mr-IN" sz="1400" u="none" strike="noStrike" dirty="0">
                          <a:effectLst/>
                          <a:latin typeface="Times" charset="0"/>
                          <a:ea typeface="Times" charset="0"/>
                          <a:cs typeface="Times" charset="0"/>
                        </a:rPr>
                        <a:t>56.09%</a:t>
                      </a:r>
                      <a:endParaRPr lang="mr-IN" sz="1400" b="0" i="0" u="none" strike="noStrike" dirty="0">
                        <a:solidFill>
                          <a:srgbClr val="000000"/>
                        </a:solidFill>
                        <a:effectLst/>
                        <a:latin typeface="Times" charset="0"/>
                        <a:ea typeface="Times" charset="0"/>
                        <a:cs typeface="Times" charset="0"/>
                      </a:endParaRPr>
                    </a:p>
                  </a:txBody>
                  <a:tcPr marL="3883" marR="3883" marT="388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mr-IN" sz="1400" u="none" strike="noStrike" dirty="0">
                          <a:effectLst/>
                          <a:latin typeface="Times" charset="0"/>
                          <a:ea typeface="Times" charset="0"/>
                          <a:cs typeface="Times" charset="0"/>
                        </a:rPr>
                        <a:t>124.93%</a:t>
                      </a:r>
                      <a:endParaRPr lang="mr-IN" sz="1400" b="0" i="0" u="none" strike="noStrike" dirty="0">
                        <a:solidFill>
                          <a:srgbClr val="000000"/>
                        </a:solidFill>
                        <a:effectLst/>
                        <a:latin typeface="Times" charset="0"/>
                        <a:ea typeface="Times" charset="0"/>
                        <a:cs typeface="Times" charset="0"/>
                      </a:endParaRPr>
                    </a:p>
                  </a:txBody>
                  <a:tcPr marL="3883" marR="3883" marT="388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61849">
                <a:tc>
                  <a:txBody>
                    <a:bodyPr/>
                    <a:lstStyle/>
                    <a:p>
                      <a:pPr algn="l" fontAlgn="b"/>
                      <a:r>
                        <a:rPr lang="en-US" sz="1400" u="none" strike="noStrike">
                          <a:effectLst/>
                          <a:latin typeface="Times" charset="0"/>
                          <a:ea typeface="Times" charset="0"/>
                          <a:cs typeface="Times" charset="0"/>
                        </a:rPr>
                        <a:t>Global</a:t>
                      </a:r>
                      <a:endParaRPr lang="en-US" sz="1400" b="0" i="0" u="none" strike="noStrike">
                        <a:solidFill>
                          <a:srgbClr val="000000"/>
                        </a:solidFill>
                        <a:effectLst/>
                        <a:latin typeface="Times" charset="0"/>
                        <a:ea typeface="Times" charset="0"/>
                        <a:cs typeface="Times" charset="0"/>
                      </a:endParaRPr>
                    </a:p>
                  </a:txBody>
                  <a:tcPr marL="3883" marR="3883" marT="388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latin typeface="Times" charset="0"/>
                          <a:ea typeface="Times" charset="0"/>
                          <a:cs typeface="Times" charset="0"/>
                        </a:rPr>
                        <a:t> $1,617,886 </a:t>
                      </a:r>
                      <a:endParaRPr lang="en-US" sz="1400" b="0" i="0" u="none" strike="noStrike">
                        <a:solidFill>
                          <a:srgbClr val="000000"/>
                        </a:solidFill>
                        <a:effectLst/>
                        <a:latin typeface="Times" charset="0"/>
                        <a:ea typeface="Times" charset="0"/>
                        <a:cs typeface="Times" charset="0"/>
                      </a:endParaRPr>
                    </a:p>
                  </a:txBody>
                  <a:tcPr marL="3883" marR="3883" marT="388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latin typeface="Times" charset="0"/>
                          <a:ea typeface="Times" charset="0"/>
                          <a:cs typeface="Times" charset="0"/>
                        </a:rPr>
                        <a:t> $910,653 </a:t>
                      </a:r>
                      <a:endParaRPr lang="en-US" sz="1400" b="0" i="0" u="none" strike="noStrike">
                        <a:solidFill>
                          <a:srgbClr val="000000"/>
                        </a:solidFill>
                        <a:effectLst/>
                        <a:latin typeface="Times" charset="0"/>
                        <a:ea typeface="Times" charset="0"/>
                        <a:cs typeface="Times" charset="0"/>
                      </a:endParaRPr>
                    </a:p>
                  </a:txBody>
                  <a:tcPr marL="3883" marR="3883" marT="388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mr-IN" sz="1400" u="none" strike="noStrike">
                          <a:effectLst/>
                          <a:latin typeface="Times" charset="0"/>
                          <a:ea typeface="Times" charset="0"/>
                          <a:cs typeface="Times" charset="0"/>
                        </a:rPr>
                        <a:t>2.41%</a:t>
                      </a:r>
                      <a:endParaRPr lang="mr-IN" sz="1400" b="0" i="0" u="none" strike="noStrike">
                        <a:solidFill>
                          <a:srgbClr val="000000"/>
                        </a:solidFill>
                        <a:effectLst/>
                        <a:latin typeface="Times" charset="0"/>
                        <a:ea typeface="Times" charset="0"/>
                        <a:cs typeface="Times" charset="0"/>
                      </a:endParaRPr>
                    </a:p>
                  </a:txBody>
                  <a:tcPr marL="3883" marR="3883" marT="388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mr-IN" sz="1400" u="none" strike="noStrike">
                          <a:effectLst/>
                          <a:latin typeface="Times" charset="0"/>
                          <a:ea typeface="Times" charset="0"/>
                          <a:cs typeface="Times" charset="0"/>
                        </a:rPr>
                        <a:t>3.77%</a:t>
                      </a:r>
                      <a:endParaRPr lang="mr-IN" sz="1400" b="0" i="0" u="none" strike="noStrike">
                        <a:solidFill>
                          <a:srgbClr val="000000"/>
                        </a:solidFill>
                        <a:effectLst/>
                        <a:latin typeface="Times" charset="0"/>
                        <a:ea typeface="Times" charset="0"/>
                        <a:cs typeface="Times" charset="0"/>
                      </a:endParaRPr>
                    </a:p>
                  </a:txBody>
                  <a:tcPr marL="3883" marR="3883" marT="388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mr-IN" sz="1400" u="none" strike="noStrike">
                          <a:effectLst/>
                          <a:latin typeface="Times" charset="0"/>
                          <a:ea typeface="Times" charset="0"/>
                          <a:cs typeface="Times" charset="0"/>
                        </a:rPr>
                        <a:t>36.02%</a:t>
                      </a:r>
                      <a:endParaRPr lang="mr-IN" sz="1400" b="0" i="0" u="none" strike="noStrike">
                        <a:solidFill>
                          <a:srgbClr val="000000"/>
                        </a:solidFill>
                        <a:effectLst/>
                        <a:latin typeface="Times" charset="0"/>
                        <a:ea typeface="Times" charset="0"/>
                        <a:cs typeface="Times" charset="0"/>
                      </a:endParaRPr>
                    </a:p>
                  </a:txBody>
                  <a:tcPr marL="3883" marR="3883" marT="388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mr-IN" sz="1400" u="none" strike="noStrike" dirty="0">
                          <a:effectLst/>
                          <a:latin typeface="Times" charset="0"/>
                          <a:ea typeface="Times" charset="0"/>
                          <a:cs typeface="Times" charset="0"/>
                        </a:rPr>
                        <a:t>56.44%</a:t>
                      </a:r>
                      <a:endParaRPr lang="mr-IN" sz="1400" b="0" i="0" u="none" strike="noStrike" dirty="0">
                        <a:solidFill>
                          <a:srgbClr val="000000"/>
                        </a:solidFill>
                        <a:effectLst/>
                        <a:latin typeface="Times" charset="0"/>
                        <a:ea typeface="Times" charset="0"/>
                        <a:cs typeface="Times" charset="0"/>
                      </a:endParaRPr>
                    </a:p>
                  </a:txBody>
                  <a:tcPr marL="3883" marR="3883" marT="388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mr-IN" sz="1400" u="none" strike="noStrike" dirty="0">
                          <a:effectLst/>
                          <a:latin typeface="Times" charset="0"/>
                          <a:ea typeface="Times" charset="0"/>
                          <a:cs typeface="Times" charset="0"/>
                        </a:rPr>
                        <a:t>88.20%</a:t>
                      </a:r>
                      <a:endParaRPr lang="mr-IN" sz="1400" b="0" i="0" u="none" strike="noStrike" dirty="0">
                        <a:solidFill>
                          <a:srgbClr val="000000"/>
                        </a:solidFill>
                        <a:effectLst/>
                        <a:latin typeface="Times" charset="0"/>
                        <a:ea typeface="Times" charset="0"/>
                        <a:cs typeface="Times" charset="0"/>
                      </a:endParaRPr>
                    </a:p>
                  </a:txBody>
                  <a:tcPr marL="3883" marR="3883" marT="388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4609" name="Title 1"/>
          <p:cNvSpPr>
            <a:spLocks noGrp="1"/>
          </p:cNvSpPr>
          <p:nvPr>
            <p:ph type="title"/>
          </p:nvPr>
        </p:nvSpPr>
        <p:spPr>
          <a:xfrm>
            <a:off x="612775" y="228600"/>
            <a:ext cx="8153400" cy="990600"/>
          </a:xfrm>
        </p:spPr>
        <p:txBody>
          <a:bodyPr/>
          <a:lstStyle/>
          <a:p>
            <a:pPr eaLnBrk="1" hangingPunct="1"/>
            <a:r>
              <a:rPr lang="en-US" altLang="en-US" sz="3200">
                <a:ea typeface="ＭＳ Ｐゴシック" charset="-128"/>
              </a:rPr>
              <a:t>V. And there are differences across countries…</a:t>
            </a:r>
          </a:p>
        </p:txBody>
      </p:sp>
      <p:sp>
        <p:nvSpPr>
          <p:cNvPr id="32461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324611"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9C1219E9-01F2-1D45-8000-7FBD353A0E3D}" type="slidenum">
              <a:rPr lang="en-US" altLang="en-US" sz="1200">
                <a:solidFill>
                  <a:srgbClr val="FFFFFF"/>
                </a:solidFill>
                <a:latin typeface="Times" charset="0"/>
              </a:rPr>
              <a:pPr>
                <a:lnSpc>
                  <a:spcPct val="80000"/>
                </a:lnSpc>
                <a:spcBef>
                  <a:spcPct val="0"/>
                </a:spcBef>
                <a:buClrTx/>
                <a:buSzTx/>
                <a:buFontTx/>
                <a:buNone/>
              </a:pPr>
              <a:t>153</a:t>
            </a:fld>
            <a:endParaRPr lang="en-US" altLang="en-US" sz="1200">
              <a:solidFill>
                <a:srgbClr val="FFFFFF"/>
              </a:solidFill>
              <a:latin typeface="Times" charset="0"/>
            </a:endParaRPr>
          </a:p>
        </p:txBody>
      </p:sp>
      <p:pic>
        <p:nvPicPr>
          <p:cNvPr id="324612" name="Content Placeholder 4"/>
          <p:cNvPicPr>
            <a:picLocks noGrp="1" noChangeAspect="1"/>
          </p:cNvPicPr>
          <p:nvPr>
            <p:ph sz="quarter" idx="1"/>
          </p:nvPr>
        </p:nvPicPr>
        <p:blipFill>
          <a:blip r:embed="rId3">
            <a:extLst>
              <a:ext uri="{28A0092B-C50C-407E-A947-70E740481C1C}">
                <a14:useLocalDpi xmlns:a14="http://schemas.microsoft.com/office/drawing/2010/main" val="0"/>
              </a:ext>
            </a:extLst>
          </a:blip>
          <a:srcRect l="-11711" r="-11711"/>
          <a:stretch>
            <a:fillRect/>
          </a:stretch>
        </p:blipFill>
        <p:spPr>
          <a:xfrm>
            <a:off x="612775" y="1600200"/>
            <a:ext cx="8153400" cy="4495800"/>
          </a:xfrm>
        </p:spPr>
      </p:pic>
    </p:spTree>
  </p:cSld>
  <p:clrMapOvr>
    <a:masterClrMapping/>
  </p:clrMapOvr>
  <p:timing>
    <p:tnLst>
      <p:par>
        <p:cTn id="1" dur="indefinite" restart="never" nodeType="tmRoot"/>
      </p:par>
    </p:tnLst>
  </p:timing>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665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Measures of Dividend Policy</a:t>
            </a:r>
          </a:p>
        </p:txBody>
      </p:sp>
      <p:sp>
        <p:nvSpPr>
          <p:cNvPr id="32665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326659"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D7A996C9-AD79-AB43-BE7C-9AD45221B410}" type="slidenum">
              <a:rPr lang="en-US" altLang="en-US" sz="1200">
                <a:solidFill>
                  <a:srgbClr val="FFFFFF"/>
                </a:solidFill>
                <a:latin typeface="Times" charset="0"/>
              </a:rPr>
              <a:pPr>
                <a:lnSpc>
                  <a:spcPct val="80000"/>
                </a:lnSpc>
                <a:spcBef>
                  <a:spcPct val="0"/>
                </a:spcBef>
                <a:buClrTx/>
                <a:buSzTx/>
                <a:buFontTx/>
                <a:buNone/>
              </a:pPr>
              <a:t>154</a:t>
            </a:fld>
            <a:endParaRPr lang="en-US" altLang="en-US" sz="1200">
              <a:solidFill>
                <a:srgbClr val="FFFFFF"/>
              </a:solidFill>
              <a:latin typeface="Times" charset="0"/>
            </a:endParaRPr>
          </a:p>
        </p:txBody>
      </p:sp>
      <p:sp>
        <p:nvSpPr>
          <p:cNvPr id="326660"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Dividend Payout = Dividends/ Net Income</a:t>
            </a:r>
          </a:p>
          <a:p>
            <a:pPr lvl="1" eaLnBrk="1" hangingPunct="1"/>
            <a:r>
              <a:rPr lang="en-US" altLang="en-US">
                <a:ea typeface="ＭＳ Ｐゴシック" charset="-128"/>
              </a:rPr>
              <a:t>Measures the percentage of earnings that the company pays in dividends</a:t>
            </a:r>
          </a:p>
          <a:p>
            <a:pPr lvl="1" eaLnBrk="1" hangingPunct="1"/>
            <a:r>
              <a:rPr lang="en-US" altLang="en-US">
                <a:ea typeface="ＭＳ Ｐゴシック" charset="-128"/>
              </a:rPr>
              <a:t>If the net income is negative, the payout ratio cannot be computed.	</a:t>
            </a:r>
          </a:p>
          <a:p>
            <a:pPr eaLnBrk="1" hangingPunct="1"/>
            <a:r>
              <a:rPr lang="en-US" altLang="en-US">
                <a:ea typeface="ＭＳ Ｐゴシック" charset="-128"/>
              </a:rPr>
              <a:t>Dividend Yield = Dividends per share/ Stock price</a:t>
            </a:r>
          </a:p>
          <a:p>
            <a:pPr lvl="1" eaLnBrk="1" hangingPunct="1"/>
            <a:r>
              <a:rPr lang="en-US" altLang="en-US">
                <a:ea typeface="ＭＳ Ｐゴシック" charset="-128"/>
              </a:rPr>
              <a:t>Measures the return that an investor can make from dividends alone</a:t>
            </a:r>
          </a:p>
          <a:p>
            <a:pPr lvl="1" eaLnBrk="1" hangingPunct="1"/>
            <a:r>
              <a:rPr lang="en-US" altLang="en-US">
                <a:ea typeface="ＭＳ Ｐゴシック" charset="-128"/>
              </a:rPr>
              <a:t>Becomes part of the expected return on the investment.</a:t>
            </a:r>
          </a:p>
        </p:txBody>
      </p:sp>
    </p:spTree>
  </p:cSld>
  <p:clrMapOvr>
    <a:masterClrMapping/>
  </p:clrMapOvr>
  <p:transition/>
  <p:timing>
    <p:tnLst>
      <p:par>
        <p:cTn id="1" dur="indefinite" restart="never" nodeType="tmRoot"/>
      </p:par>
    </p:tnLst>
  </p:timing>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8705" name="Title 1"/>
          <p:cNvSpPr>
            <a:spLocks noGrp="1"/>
          </p:cNvSpPr>
          <p:nvPr>
            <p:ph type="title"/>
          </p:nvPr>
        </p:nvSpPr>
        <p:spPr>
          <a:xfrm>
            <a:off x="612775" y="228600"/>
            <a:ext cx="8153400" cy="990600"/>
          </a:xfrm>
        </p:spPr>
        <p:txBody>
          <a:bodyPr/>
          <a:lstStyle/>
          <a:p>
            <a:r>
              <a:rPr lang="en-US" altLang="en-US" dirty="0">
                <a:ea typeface="ＭＳ Ｐゴシック" charset="-128"/>
              </a:rPr>
              <a:t>Dividend Payout Ratio: January </a:t>
            </a:r>
            <a:r>
              <a:rPr lang="en-US" altLang="en-US" dirty="0" smtClean="0">
                <a:ea typeface="ＭＳ Ｐゴシック" charset="-128"/>
              </a:rPr>
              <a:t>2017</a:t>
            </a:r>
            <a:endParaRPr lang="en-US" altLang="en-US" dirty="0">
              <a:ea typeface="ＭＳ Ｐゴシック" charset="-128"/>
            </a:endParaRPr>
          </a:p>
        </p:txBody>
      </p:sp>
      <p:sp>
        <p:nvSpPr>
          <p:cNvPr id="328706"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328707" name="Slide Number Placeholder 4"/>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41F35833-ACA0-DB4E-96C0-5DCBA8CAC786}" type="slidenum">
              <a:rPr lang="en-US" altLang="en-US" sz="1200">
                <a:solidFill>
                  <a:srgbClr val="FFFFFF"/>
                </a:solidFill>
                <a:latin typeface="Times" charset="0"/>
              </a:rPr>
              <a:pPr>
                <a:lnSpc>
                  <a:spcPct val="80000"/>
                </a:lnSpc>
                <a:spcBef>
                  <a:spcPct val="0"/>
                </a:spcBef>
                <a:buClrTx/>
                <a:buSzTx/>
                <a:buFontTx/>
                <a:buNone/>
              </a:pPr>
              <a:t>155</a:t>
            </a:fld>
            <a:endParaRPr lang="en-US" altLang="en-US" sz="1200">
              <a:solidFill>
                <a:srgbClr val="FFFFFF"/>
              </a:solidFill>
              <a:latin typeface="Times" charset="0"/>
            </a:endParaRPr>
          </a:p>
        </p:txBody>
      </p:sp>
      <p:pic>
        <p:nvPicPr>
          <p:cNvPr id="3" name="Picture 2"/>
          <p:cNvPicPr>
            <a:picLocks noChangeAspect="1"/>
          </p:cNvPicPr>
          <p:nvPr/>
        </p:nvPicPr>
        <p:blipFill>
          <a:blip r:embed="rId3"/>
          <a:stretch>
            <a:fillRect/>
          </a:stretch>
        </p:blipFill>
        <p:spPr>
          <a:xfrm>
            <a:off x="4648200" y="2362200"/>
            <a:ext cx="3365500" cy="1155700"/>
          </a:xfrm>
          <a:prstGeom prst="rect">
            <a:avLst/>
          </a:prstGeom>
        </p:spPr>
      </p:pic>
      <p:graphicFrame>
        <p:nvGraphicFramePr>
          <p:cNvPr id="12" name="Content Placeholder 11"/>
          <p:cNvGraphicFramePr>
            <a:graphicFrameLocks noGrp="1"/>
          </p:cNvGraphicFramePr>
          <p:nvPr>
            <p:ph sz="quarter" idx="1"/>
            <p:extLst>
              <p:ext uri="{D42A27DB-BD31-4B8C-83A1-F6EECF244321}">
                <p14:modId xmlns:p14="http://schemas.microsoft.com/office/powerpoint/2010/main" val="1074866662"/>
              </p:ext>
            </p:extLst>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4"/>
          </a:graphicData>
        </a:graphic>
      </p:graphicFrame>
    </p:spTree>
  </p:cSld>
  <p:clrMapOvr>
    <a:masterClrMapping/>
  </p:clrMapOvr>
  <p:timing>
    <p:tnLst>
      <p:par>
        <p:cTn id="1" dur="indefinite" restart="never" nodeType="tmRoot"/>
      </p:par>
    </p:tnLst>
  </p:timing>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9729" name="Rectangle 2"/>
          <p:cNvSpPr>
            <a:spLocks noGrp="1" noChangeArrowheads="1"/>
          </p:cNvSpPr>
          <p:nvPr>
            <p:ph type="title"/>
          </p:nvPr>
        </p:nvSpPr>
        <p:spPr>
          <a:xfrm>
            <a:off x="612775" y="228600"/>
            <a:ext cx="8153400" cy="990600"/>
          </a:xfrm>
        </p:spPr>
        <p:txBody>
          <a:bodyPr/>
          <a:lstStyle/>
          <a:p>
            <a:pPr eaLnBrk="1" hangingPunct="1"/>
            <a:r>
              <a:rPr lang="en-US" altLang="en-US" dirty="0">
                <a:ea typeface="ＭＳ Ｐゴシック" charset="-128"/>
              </a:rPr>
              <a:t>Dividend Yields: January </a:t>
            </a:r>
            <a:r>
              <a:rPr lang="en-US" altLang="en-US" dirty="0" smtClean="0">
                <a:ea typeface="ＭＳ Ｐゴシック" charset="-128"/>
              </a:rPr>
              <a:t>2017</a:t>
            </a:r>
            <a:endParaRPr lang="en-US" altLang="en-US" dirty="0">
              <a:ea typeface="ＭＳ Ｐゴシック" charset="-128"/>
            </a:endParaRPr>
          </a:p>
        </p:txBody>
      </p:sp>
      <p:sp>
        <p:nvSpPr>
          <p:cNvPr id="32973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329731"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858A4A78-FAF5-3047-86EE-40DB11D420D4}" type="slidenum">
              <a:rPr lang="en-US" altLang="en-US" sz="1200">
                <a:solidFill>
                  <a:srgbClr val="FFFFFF"/>
                </a:solidFill>
                <a:latin typeface="Times" charset="0"/>
              </a:rPr>
              <a:pPr>
                <a:lnSpc>
                  <a:spcPct val="80000"/>
                </a:lnSpc>
                <a:spcBef>
                  <a:spcPct val="0"/>
                </a:spcBef>
                <a:buClrTx/>
                <a:buSzTx/>
                <a:buFontTx/>
                <a:buNone/>
              </a:pPr>
              <a:t>156</a:t>
            </a:fld>
            <a:endParaRPr lang="en-US" altLang="en-US" sz="1200">
              <a:solidFill>
                <a:srgbClr val="FFFFFF"/>
              </a:solidFill>
              <a:latin typeface="Times" charset="0"/>
            </a:endParaRPr>
          </a:p>
        </p:txBody>
      </p:sp>
      <p:graphicFrame>
        <p:nvGraphicFramePr>
          <p:cNvPr id="11" name="Content Placeholder 10"/>
          <p:cNvGraphicFramePr>
            <a:graphicFrameLocks noGrp="1"/>
          </p:cNvGraphicFramePr>
          <p:nvPr>
            <p:ph sz="quarter" idx="1"/>
            <p:extLst>
              <p:ext uri="{D42A27DB-BD31-4B8C-83A1-F6EECF244321}">
                <p14:modId xmlns:p14="http://schemas.microsoft.com/office/powerpoint/2010/main" val="1502471779"/>
              </p:ext>
            </p:extLst>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3"/>
          </a:graphicData>
        </a:graphic>
      </p:graphicFrame>
      <p:pic>
        <p:nvPicPr>
          <p:cNvPr id="12" name="chart"/>
          <p:cNvPicPr>
            <a:picLocks noChangeAspect="1"/>
          </p:cNvPicPr>
          <p:nvPr/>
        </p:nvPicPr>
        <p:blipFill>
          <a:blip r:embed="rId4"/>
          <a:stretch>
            <a:fillRect/>
          </a:stretch>
        </p:blipFill>
        <p:spPr>
          <a:xfrm>
            <a:off x="5029200" y="2209800"/>
            <a:ext cx="3517900" cy="1155700"/>
          </a:xfrm>
          <a:prstGeom prst="rect">
            <a:avLst/>
          </a:prstGeom>
        </p:spPr>
      </p:pic>
    </p:spTree>
  </p:cSld>
  <p:clrMapOvr>
    <a:masterClrMapping/>
  </p:clrMapOvr>
  <p:timing>
    <p:tnLst>
      <p:par>
        <p:cTn id="1" dur="indefinite" restart="never" nodeType="tmRoot"/>
      </p:par>
    </p:tnLst>
  </p:timing>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31777" name="Object 2"/>
          <p:cNvGraphicFramePr>
            <a:graphicFrameLocks noChangeAspect="1"/>
          </p:cNvGraphicFramePr>
          <p:nvPr/>
        </p:nvGraphicFramePr>
        <p:xfrm>
          <a:off x="823913" y="609600"/>
          <a:ext cx="7710487" cy="5800725"/>
        </p:xfrm>
        <a:graphic>
          <a:graphicData uri="http://schemas.openxmlformats.org/presentationml/2006/ole">
            <mc:AlternateContent xmlns:mc="http://schemas.openxmlformats.org/markup-compatibility/2006">
              <mc:Choice xmlns:v="urn:schemas-microsoft-com:vml" Requires="v">
                <p:oleObj spid="_x0000_s331804" name="Document" r:id="rId4" imgW="21942857" imgH="16507937" progId="Word.Document.12">
                  <p:link updateAutomatic="1"/>
                </p:oleObj>
              </mc:Choice>
              <mc:Fallback>
                <p:oleObj name="Document" r:id="rId4" imgW="21942857" imgH="16507937" progId="Word.Document.12">
                  <p:link updateAutomatic="1"/>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23913" y="609600"/>
                        <a:ext cx="7710487" cy="580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sp>
        <p:nvSpPr>
          <p:cNvPr id="331778"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331779"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fld id="{9B4545AE-8D8F-EB49-8FE9-D2B7BD173773}" type="slidenum">
              <a:rPr lang="en-US" altLang="en-US" sz="1400">
                <a:solidFill>
                  <a:schemeClr val="tx2"/>
                </a:solidFill>
                <a:latin typeface="Times" charset="0"/>
              </a:rPr>
              <a:pPr>
                <a:spcBef>
                  <a:spcPct val="0"/>
                </a:spcBef>
                <a:buClrTx/>
                <a:buSzTx/>
                <a:buFontTx/>
                <a:buNone/>
              </a:pPr>
              <a:t>157</a:t>
            </a:fld>
            <a:endParaRPr lang="en-US" altLang="en-US" sz="1400">
              <a:solidFill>
                <a:schemeClr val="tx2"/>
              </a:solidFill>
              <a:latin typeface="Times" charset="0"/>
            </a:endParaRPr>
          </a:p>
        </p:txBody>
      </p:sp>
    </p:spTree>
  </p:cSld>
  <p:clrMapOvr>
    <a:masterClrMapping/>
  </p:clrMapOvr>
  <p:timing>
    <p:tnLst>
      <p:par>
        <p:cTn id="1" dur="indefinite" restart="never" nodeType="tmRoot"/>
      </p:par>
    </p:tnLst>
  </p:timing>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0273"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Dividend Yields and Payout Ratios: Growth Classes</a:t>
            </a:r>
            <a:endParaRPr lang="en-US">
              <a:ea typeface="+mj-ea"/>
              <a:cs typeface="+mj-cs"/>
            </a:endParaRPr>
          </a:p>
        </p:txBody>
      </p:sp>
      <p:sp>
        <p:nvSpPr>
          <p:cNvPr id="33382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333827"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7CB33E07-D525-E045-9058-05A2596EAD11}" type="slidenum">
              <a:rPr lang="en-US" altLang="en-US" sz="1200">
                <a:solidFill>
                  <a:srgbClr val="FFFFFF"/>
                </a:solidFill>
                <a:latin typeface="Times" charset="0"/>
              </a:rPr>
              <a:pPr>
                <a:lnSpc>
                  <a:spcPct val="80000"/>
                </a:lnSpc>
                <a:spcBef>
                  <a:spcPct val="0"/>
                </a:spcBef>
                <a:buClrTx/>
                <a:buSzTx/>
                <a:buFontTx/>
                <a:buNone/>
              </a:pPr>
              <a:t>158</a:t>
            </a:fld>
            <a:endParaRPr lang="en-US" altLang="en-US" sz="1200">
              <a:solidFill>
                <a:srgbClr val="FFFFFF"/>
              </a:solidFill>
              <a:latin typeface="Times" charset="0"/>
            </a:endParaRPr>
          </a:p>
        </p:txBody>
      </p:sp>
      <p:graphicFrame>
        <p:nvGraphicFramePr>
          <p:cNvPr id="8" name="Content Placeholder 7"/>
          <p:cNvGraphicFramePr>
            <a:graphicFrameLocks noGrp="1"/>
          </p:cNvGraphicFramePr>
          <p:nvPr>
            <p:ph sz="quarter" idx="1"/>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iming>
    <p:tnLst>
      <p:par>
        <p:cTn id="1" dur="indefinite" restart="never" nodeType="tmRoot"/>
      </p:par>
    </p:tnLst>
  </p:timing>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2321"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smtClean="0">
                <a:ea typeface="+mj-ea"/>
                <a:cs typeface="+mj-cs"/>
              </a:rPr>
              <a:t>Dividend Policy: Disney, Vale, Tata Motors, </a:t>
            </a:r>
            <a:r>
              <a:rPr lang="en-US" dirty="0" err="1" smtClean="0">
                <a:ea typeface="+mj-ea"/>
                <a:cs typeface="+mj-cs"/>
              </a:rPr>
              <a:t>Baidu</a:t>
            </a:r>
            <a:r>
              <a:rPr lang="en-US" dirty="0" smtClean="0">
                <a:ea typeface="+mj-ea"/>
                <a:cs typeface="+mj-cs"/>
              </a:rPr>
              <a:t> and Deutsche Bank</a:t>
            </a:r>
            <a:endParaRPr lang="en-US" dirty="0">
              <a:ea typeface="+mj-ea"/>
              <a:cs typeface="+mj-cs"/>
            </a:endParaRPr>
          </a:p>
        </p:txBody>
      </p:sp>
      <p:sp>
        <p:nvSpPr>
          <p:cNvPr id="33587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335875"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B6819E3A-B360-AF43-93DC-F0E0462C389C}" type="slidenum">
              <a:rPr lang="en-US" altLang="en-US" sz="1200">
                <a:solidFill>
                  <a:srgbClr val="FFFFFF"/>
                </a:solidFill>
                <a:latin typeface="Times" charset="0"/>
              </a:rPr>
              <a:pPr>
                <a:lnSpc>
                  <a:spcPct val="80000"/>
                </a:lnSpc>
                <a:spcBef>
                  <a:spcPct val="0"/>
                </a:spcBef>
                <a:buClrTx/>
                <a:buSzTx/>
                <a:buFontTx/>
                <a:buNone/>
              </a:pPr>
              <a:t>159</a:t>
            </a:fld>
            <a:endParaRPr lang="en-US" altLang="en-US" sz="1200">
              <a:solidFill>
                <a:srgbClr val="FFFFFF"/>
              </a:solidFill>
              <a:latin typeface="Times" charset="0"/>
            </a:endParaRPr>
          </a:p>
        </p:txBody>
      </p:sp>
      <p:graphicFrame>
        <p:nvGraphicFramePr>
          <p:cNvPr id="335876" name="Content Placeholder 6"/>
          <p:cNvGraphicFramePr>
            <a:graphicFrameLocks noGrp="1" noChangeAspect="1"/>
          </p:cNvGraphicFramePr>
          <p:nvPr>
            <p:ph sz="quarter" idx="1"/>
          </p:nvPr>
        </p:nvGraphicFramePr>
        <p:xfrm>
          <a:off x="609600" y="1981200"/>
          <a:ext cx="8274050" cy="1905000"/>
        </p:xfrm>
        <a:graphic>
          <a:graphicData uri="http://schemas.openxmlformats.org/presentationml/2006/ole">
            <mc:AlternateContent xmlns:mc="http://schemas.openxmlformats.org/markup-compatibility/2006">
              <mc:Choice xmlns:v="urn:schemas-microsoft-com:vml" Requires="v">
                <p:oleObj spid="_x0000_s335900" name="Document" r:id="rId5" imgW="5626100" imgH="1295400" progId="Word.Document.12">
                  <p:embed/>
                </p:oleObj>
              </mc:Choice>
              <mc:Fallback>
                <p:oleObj name="Document" r:id="rId5" imgW="5626100" imgH="1295400" progId="Word.Document.12">
                  <p:embed/>
                  <p:pic>
                    <p:nvPicPr>
                      <p:cNvPr id="0" name="Content Placeholder 6"/>
                      <p:cNvPicPr>
                        <a:picLocks noGrp="1"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09600" y="1981200"/>
                        <a:ext cx="8274050" cy="190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par>
    </p:tnLst>
  </p:timing>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2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Three Schools Of Thought On Dividends</a:t>
            </a:r>
          </a:p>
        </p:txBody>
      </p:sp>
      <p:sp>
        <p:nvSpPr>
          <p:cNvPr id="455682" name="Rectangle 3"/>
          <p:cNvSpPr>
            <a:spLocks noGrp="1" noChangeArrowheads="1"/>
          </p:cNvSpPr>
          <p:nvPr>
            <p:ph sz="quarter" idx="1"/>
          </p:nvPr>
        </p:nvSpPr>
        <p:spPr>
          <a:xfrm>
            <a:off x="612775" y="1600200"/>
            <a:ext cx="8153400" cy="4495800"/>
          </a:xfrm>
        </p:spPr>
        <p:txBody>
          <a:bodyPr>
            <a:normAutofit fontScale="92500" lnSpcReduction="20000"/>
          </a:bodyPr>
          <a:lstStyle/>
          <a:p>
            <a:pPr marL="514350" indent="-514350" eaLnBrk="1" hangingPunct="1">
              <a:buFont typeface="+mj-lt"/>
              <a:buAutoNum type="arabicPeriod"/>
              <a:defRPr/>
            </a:pPr>
            <a:r>
              <a:rPr lang="en-US" dirty="0" smtClean="0"/>
              <a:t>If  there are no tax disadvantages associated with dividends &amp; </a:t>
            </a:r>
            <a:r>
              <a:rPr lang="en-US" dirty="0"/>
              <a:t> </a:t>
            </a:r>
            <a:r>
              <a:rPr lang="en-US" dirty="0" smtClean="0"/>
              <a:t>companies can issue stock, at no issuance cost, to raise equity, whenever needed</a:t>
            </a:r>
          </a:p>
          <a:p>
            <a:pPr marL="366713" lvl="1" indent="0" eaLnBrk="1" hangingPunct="1">
              <a:buFont typeface="Wingdings 2" charset="0"/>
              <a:buNone/>
              <a:defRPr/>
            </a:pPr>
            <a:r>
              <a:rPr lang="en-US" b="1" dirty="0" smtClean="0">
                <a:cs typeface="+mn-cs"/>
              </a:rPr>
              <a:t>Dividends do not matter, and dividend policy does not affect value.</a:t>
            </a:r>
          </a:p>
          <a:p>
            <a:pPr marL="514350" indent="-514350" eaLnBrk="1" hangingPunct="1">
              <a:buFont typeface="+mj-lt"/>
              <a:buAutoNum type="arabicPeriod"/>
              <a:defRPr/>
            </a:pPr>
            <a:r>
              <a:rPr lang="en-US" dirty="0" smtClean="0"/>
              <a:t>If dividends create a tax disadvantage for investors (relative to capital gains)</a:t>
            </a:r>
            <a:endParaRPr lang="en-US" b="1" dirty="0" smtClean="0"/>
          </a:p>
          <a:p>
            <a:pPr marL="366713" lvl="1" indent="0" eaLnBrk="1" hangingPunct="1">
              <a:buFont typeface="Wingdings 2" charset="0"/>
              <a:buNone/>
              <a:defRPr/>
            </a:pPr>
            <a:r>
              <a:rPr lang="en-US" b="1" dirty="0" smtClean="0">
                <a:cs typeface="+mn-cs"/>
              </a:rPr>
              <a:t>Dividends are bad, and increasing dividends will reduce value</a:t>
            </a:r>
          </a:p>
          <a:p>
            <a:pPr marL="514350" indent="-514350" eaLnBrk="1" hangingPunct="1">
              <a:buFont typeface="+mj-lt"/>
              <a:buAutoNum type="arabicPeriod"/>
              <a:defRPr/>
            </a:pPr>
            <a:r>
              <a:rPr lang="en-US" dirty="0" smtClean="0"/>
              <a:t> If dividends create a tax advantage for investors (relative to capital gains) and/or stockholders like dividends</a:t>
            </a:r>
          </a:p>
          <a:p>
            <a:pPr marL="366713" lvl="1" indent="0" eaLnBrk="1" hangingPunct="1">
              <a:buFont typeface="Wingdings 2" charset="0"/>
              <a:buNone/>
              <a:defRPr/>
            </a:pPr>
            <a:r>
              <a:rPr lang="en-US" b="1" dirty="0" smtClean="0">
                <a:cs typeface="+mn-cs"/>
              </a:rPr>
              <a:t>Dividends are good, and increasing dividends will increase value</a:t>
            </a:r>
            <a:endParaRPr lang="en-US" b="1" dirty="0">
              <a:cs typeface="+mn-cs"/>
            </a:endParaRPr>
          </a:p>
        </p:txBody>
      </p:sp>
      <p:sp>
        <p:nvSpPr>
          <p:cNvPr id="33792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Tree>
  </p:cSld>
  <p:clrMapOvr>
    <a:masterClrMapping/>
  </p:clrMapOvr>
  <p:transition/>
  <p:timing>
    <p:tnLst>
      <p:par>
        <p:cTn id="1" dur="indefinite" restart="never" nodeType="tmRoot"/>
      </p:par>
    </p:tnLst>
  </p:timing>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996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balanced viewpoint</a:t>
            </a:r>
          </a:p>
        </p:txBody>
      </p:sp>
      <p:sp>
        <p:nvSpPr>
          <p:cNvPr id="33997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339971"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3CFB70E2-3453-3941-A5B4-300C8271FFA2}" type="slidenum">
              <a:rPr lang="en-US" altLang="en-US" sz="1200">
                <a:solidFill>
                  <a:srgbClr val="FFFFFF"/>
                </a:solidFill>
                <a:latin typeface="Times" charset="0"/>
              </a:rPr>
              <a:pPr>
                <a:lnSpc>
                  <a:spcPct val="80000"/>
                </a:lnSpc>
                <a:spcBef>
                  <a:spcPct val="0"/>
                </a:spcBef>
                <a:buClrTx/>
                <a:buSzTx/>
                <a:buFontTx/>
                <a:buNone/>
              </a:pPr>
              <a:t>161</a:t>
            </a:fld>
            <a:endParaRPr lang="en-US" altLang="en-US" sz="1200">
              <a:solidFill>
                <a:srgbClr val="FFFFFF"/>
              </a:solidFill>
              <a:latin typeface="Times" charset="0"/>
            </a:endParaRPr>
          </a:p>
        </p:txBody>
      </p:sp>
      <p:sp>
        <p:nvSpPr>
          <p:cNvPr id="339972"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If a company has excess cash, and few good investment opportunities (NPV&gt;0), returning money to stockholders (dividends or stock repurchases) is good.</a:t>
            </a:r>
          </a:p>
          <a:p>
            <a:pPr eaLnBrk="1" hangingPunct="1"/>
            <a:r>
              <a:rPr lang="en-US" altLang="en-US">
                <a:ea typeface="ＭＳ Ｐゴシック" charset="-128"/>
              </a:rPr>
              <a:t>If a company does not have excess cash, and/or has several good investment opportunities (NPV&gt;0), returning money to stockholders (dividends or stock repurchases) is bad.</a:t>
            </a:r>
          </a:p>
        </p:txBody>
      </p:sp>
    </p:spTree>
  </p:cSld>
  <p:clrMapOvr>
    <a:masterClrMapping/>
  </p:clrMapOvr>
  <p:transition/>
  <p:timing>
    <p:tnLst>
      <p:par>
        <p:cTn id="1" dur="indefinite" restart="never" nodeType="tmRoot"/>
      </p:par>
    </p:tnLst>
  </p:timing>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8465" name="Rectangle 2"/>
          <p:cNvSpPr>
            <a:spLocks noGrp="1" noChangeArrowheads="1"/>
          </p:cNvSpPr>
          <p:nvPr>
            <p:ph type="title"/>
          </p:nvPr>
        </p:nvSpPr>
        <p:spPr>
          <a:xfrm>
            <a:off x="612775" y="228600"/>
            <a:ext cx="8153400" cy="990600"/>
          </a:xfrm>
        </p:spPr>
        <p:txBody>
          <a:bodyPr>
            <a:normAutofit fontScale="90000"/>
          </a:bodyPr>
          <a:lstStyle/>
          <a:p>
            <a:pPr eaLnBrk="1" hangingPunct="1">
              <a:defRPr/>
            </a:pPr>
            <a:r>
              <a:rPr lang="en-US" altLang="en-US" sz="3200">
                <a:ea typeface="ＭＳ Ｐゴシック" charset="-128"/>
              </a:rPr>
              <a:t>The Dividends don</a:t>
            </a:r>
            <a:r>
              <a:rPr lang="ja-JP" altLang="en-US" sz="3200">
                <a:ea typeface="ＭＳ Ｐゴシック" charset="-128"/>
              </a:rPr>
              <a:t>’</a:t>
            </a:r>
            <a:r>
              <a:rPr lang="en-US" altLang="ja-JP" sz="3200">
                <a:ea typeface="ＭＳ Ｐゴシック" charset="-128"/>
              </a:rPr>
              <a:t>t matter school</a:t>
            </a:r>
            <a:br>
              <a:rPr lang="en-US" altLang="ja-JP" sz="3200">
                <a:ea typeface="ＭＳ Ｐゴシック" charset="-128"/>
              </a:rPr>
            </a:br>
            <a:r>
              <a:rPr lang="en-US" altLang="ja-JP" sz="3200">
                <a:ea typeface="ＭＳ Ｐゴシック" charset="-128"/>
              </a:rPr>
              <a:t>The Miller Modigliani Hypothesis</a:t>
            </a:r>
            <a:endParaRPr lang="en-US" altLang="en-US" sz="3200">
              <a:ea typeface="ＭＳ Ｐゴシック" charset="-128"/>
            </a:endParaRPr>
          </a:p>
        </p:txBody>
      </p:sp>
      <p:sp>
        <p:nvSpPr>
          <p:cNvPr id="34201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342019"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250ECD9A-5DB9-F147-9040-C1F80C76F292}" type="slidenum">
              <a:rPr lang="en-US" altLang="en-US" sz="1200">
                <a:solidFill>
                  <a:srgbClr val="FFFFFF"/>
                </a:solidFill>
                <a:latin typeface="Times" charset="0"/>
              </a:rPr>
              <a:pPr>
                <a:lnSpc>
                  <a:spcPct val="80000"/>
                </a:lnSpc>
                <a:spcBef>
                  <a:spcPct val="0"/>
                </a:spcBef>
                <a:buClrTx/>
                <a:buSzTx/>
                <a:buFontTx/>
                <a:buNone/>
              </a:pPr>
              <a:t>162</a:t>
            </a:fld>
            <a:endParaRPr lang="en-US" altLang="en-US" sz="1200">
              <a:solidFill>
                <a:srgbClr val="FFFFFF"/>
              </a:solidFill>
              <a:latin typeface="Times" charset="0"/>
            </a:endParaRPr>
          </a:p>
        </p:txBody>
      </p:sp>
      <p:sp>
        <p:nvSpPr>
          <p:cNvPr id="318466" name="Rectangle 3"/>
          <p:cNvSpPr>
            <a:spLocks noGrp="1" noChangeArrowheads="1"/>
          </p:cNvSpPr>
          <p:nvPr>
            <p:ph sz="quarter" idx="1"/>
          </p:nvPr>
        </p:nvSpPr>
        <p:spPr>
          <a:xfrm>
            <a:off x="612775" y="1600200"/>
            <a:ext cx="8153400" cy="4495800"/>
          </a:xfrm>
        </p:spPr>
        <p:txBody>
          <a:bodyPr>
            <a:normAutofit fontScale="70000" lnSpcReduction="20000"/>
          </a:bodyPr>
          <a:lstStyle/>
          <a:p>
            <a:pPr marL="320040" indent="-320040" eaLnBrk="1" fontAlgn="auto" hangingPunct="1">
              <a:spcAft>
                <a:spcPts val="0"/>
              </a:spcAft>
              <a:buFont typeface="Wingdings"/>
              <a:buChar char=""/>
              <a:defRPr/>
            </a:pPr>
            <a:r>
              <a:rPr lang="en-US" dirty="0" smtClean="0">
                <a:ea typeface="+mn-ea"/>
                <a:cs typeface="+mn-cs"/>
              </a:rPr>
              <a:t>The Miller-Modigliani Hypothesis: Dividends do not affect value</a:t>
            </a:r>
          </a:p>
          <a:p>
            <a:pPr marL="320040" indent="-320040" eaLnBrk="1" fontAlgn="auto" hangingPunct="1">
              <a:spcAft>
                <a:spcPts val="0"/>
              </a:spcAft>
              <a:buFont typeface="Wingdings"/>
              <a:buChar char=""/>
              <a:defRPr/>
            </a:pPr>
            <a:r>
              <a:rPr lang="en-US" dirty="0" smtClean="0">
                <a:ea typeface="+mn-ea"/>
                <a:cs typeface="+mn-cs"/>
              </a:rPr>
              <a:t>Basis:</a:t>
            </a:r>
          </a:p>
          <a:p>
            <a:pPr marL="640080" lvl="1" indent="-274320" eaLnBrk="1" fontAlgn="auto" hangingPunct="1">
              <a:spcAft>
                <a:spcPts val="0"/>
              </a:spcAft>
              <a:buFont typeface="Wingdings 2"/>
              <a:buChar char=""/>
              <a:defRPr/>
            </a:pPr>
            <a:r>
              <a:rPr lang="en-US" dirty="0" smtClean="0">
                <a:ea typeface="+mn-ea"/>
                <a:cs typeface="+mn-cs"/>
              </a:rPr>
              <a:t>If a firm's investment policies (and hence cash flows) don't change, the value of the firm cannot change as it changes dividends. </a:t>
            </a:r>
          </a:p>
          <a:p>
            <a:pPr marL="640080" lvl="1" indent="-274320" eaLnBrk="1" fontAlgn="auto" hangingPunct="1">
              <a:spcAft>
                <a:spcPts val="0"/>
              </a:spcAft>
              <a:buFont typeface="Wingdings 2"/>
              <a:buChar char=""/>
              <a:defRPr/>
            </a:pPr>
            <a:r>
              <a:rPr lang="en-US" dirty="0" smtClean="0">
                <a:ea typeface="+mn-ea"/>
                <a:cs typeface="+mn-cs"/>
              </a:rPr>
              <a:t>If a firm pays more in dividends, it will have to issue new equity to fund the same projects. By doing so, it will reduce expected price appreciation on the stock but it will be offset by a higher dividend yield.</a:t>
            </a:r>
          </a:p>
          <a:p>
            <a:pPr marL="640080" lvl="1" indent="-274320" eaLnBrk="1" fontAlgn="auto" hangingPunct="1">
              <a:spcAft>
                <a:spcPts val="0"/>
              </a:spcAft>
              <a:buFont typeface="Wingdings 2"/>
              <a:buChar char=""/>
              <a:defRPr/>
            </a:pPr>
            <a:r>
              <a:rPr lang="en-US" dirty="0" smtClean="0">
                <a:ea typeface="+mn-ea"/>
                <a:cs typeface="+mn-cs"/>
              </a:rPr>
              <a:t>If we ignore personal taxes, investors have to be indifferent to receiving either dividends or capital gains.</a:t>
            </a:r>
          </a:p>
          <a:p>
            <a:pPr marL="320040" indent="-320040" eaLnBrk="1" fontAlgn="auto" hangingPunct="1">
              <a:spcAft>
                <a:spcPts val="0"/>
              </a:spcAft>
              <a:buFont typeface="Wingdings"/>
              <a:buChar char=""/>
              <a:defRPr/>
            </a:pPr>
            <a:r>
              <a:rPr lang="en-US" dirty="0" smtClean="0">
                <a:ea typeface="+mn-ea"/>
                <a:cs typeface="+mn-cs"/>
              </a:rPr>
              <a:t>Underlying Assumptions:</a:t>
            </a:r>
          </a:p>
          <a:p>
            <a:pPr marL="320040" lvl="1" indent="0" eaLnBrk="1" fontAlgn="auto" hangingPunct="1">
              <a:spcAft>
                <a:spcPts val="0"/>
              </a:spcAft>
              <a:buFont typeface="Wingdings 2"/>
              <a:buNone/>
              <a:defRPr/>
            </a:pPr>
            <a:r>
              <a:rPr lang="en-US" dirty="0" smtClean="0">
                <a:ea typeface="+mn-ea"/>
                <a:cs typeface="+mn-cs"/>
              </a:rPr>
              <a:t>(a) There are no tax differences to investors between dividends and capital gains.</a:t>
            </a:r>
          </a:p>
          <a:p>
            <a:pPr marL="320040" lvl="1" indent="0" eaLnBrk="1" fontAlgn="auto" hangingPunct="1">
              <a:spcAft>
                <a:spcPts val="0"/>
              </a:spcAft>
              <a:buFont typeface="Wingdings 2"/>
              <a:buNone/>
              <a:defRPr/>
            </a:pPr>
            <a:r>
              <a:rPr lang="en-US" dirty="0" smtClean="0">
                <a:ea typeface="+mn-ea"/>
                <a:cs typeface="+mn-cs"/>
              </a:rPr>
              <a:t>(b) If companies pay too much in cash, they can issue new stock, with no flotation costs or signaling consequences, to replace this cash.</a:t>
            </a:r>
          </a:p>
          <a:p>
            <a:pPr marL="320040" lvl="1" indent="0" eaLnBrk="1" fontAlgn="auto" hangingPunct="1">
              <a:spcAft>
                <a:spcPts val="0"/>
              </a:spcAft>
              <a:buFont typeface="Wingdings 2"/>
              <a:buNone/>
              <a:defRPr/>
            </a:pPr>
            <a:r>
              <a:rPr lang="en-US" dirty="0" smtClean="0">
                <a:ea typeface="+mn-ea"/>
                <a:cs typeface="+mn-cs"/>
              </a:rPr>
              <a:t>(c) If companies pay too little in dividends, they do not use the excess cash for bad projects or acquisitions.</a:t>
            </a:r>
            <a:endParaRPr lang="en-US" dirty="0">
              <a:ea typeface="+mn-ea"/>
              <a:cs typeface="+mn-cs"/>
            </a:endParaRPr>
          </a:p>
        </p:txBody>
      </p:sp>
    </p:spTree>
  </p:cSld>
  <p:clrMapOvr>
    <a:masterClrMapping/>
  </p:clrMapOvr>
  <p:transition/>
  <p:timing>
    <p:tnLst>
      <p:par>
        <p:cTn id="1" dur="indefinite" restart="never" nodeType="tmRoot"/>
      </p:par>
    </p:tnLst>
  </p:timing>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0513" name="Rectangle 2"/>
          <p:cNvSpPr>
            <a:spLocks noGrp="1" noChangeArrowheads="1"/>
          </p:cNvSpPr>
          <p:nvPr>
            <p:ph type="title"/>
          </p:nvPr>
        </p:nvSpPr>
        <p:spPr>
          <a:xfrm>
            <a:off x="612775" y="228600"/>
            <a:ext cx="8153400" cy="990600"/>
          </a:xfrm>
        </p:spPr>
        <p:txBody>
          <a:bodyPr>
            <a:normAutofit fontScale="90000"/>
          </a:bodyPr>
          <a:lstStyle/>
          <a:p>
            <a:pPr eaLnBrk="1" hangingPunct="1">
              <a:defRPr/>
            </a:pPr>
            <a:r>
              <a:rPr lang="en-US" altLang="en-US" sz="3200">
                <a:ea typeface="ＭＳ Ｐゴシック" charset="-128"/>
              </a:rPr>
              <a:t>II. The Dividends are </a:t>
            </a:r>
            <a:r>
              <a:rPr lang="ja-JP" altLang="en-US" sz="3200">
                <a:ea typeface="ＭＳ Ｐゴシック" charset="-128"/>
              </a:rPr>
              <a:t>“</a:t>
            </a:r>
            <a:r>
              <a:rPr lang="en-US" altLang="ja-JP" sz="3200">
                <a:ea typeface="ＭＳ Ｐゴシック" charset="-128"/>
              </a:rPr>
              <a:t>bad</a:t>
            </a:r>
            <a:r>
              <a:rPr lang="ja-JP" altLang="en-US" sz="3200">
                <a:ea typeface="ＭＳ Ｐゴシック" charset="-128"/>
              </a:rPr>
              <a:t>”</a:t>
            </a:r>
            <a:r>
              <a:rPr lang="en-US" altLang="ja-JP" sz="3200">
                <a:ea typeface="ＭＳ Ｐゴシック" charset="-128"/>
              </a:rPr>
              <a:t> school: And the evidence to back them up…</a:t>
            </a:r>
            <a:endParaRPr lang="en-US" altLang="en-US" sz="3200">
              <a:ea typeface="ＭＳ Ｐゴシック" charset="-128"/>
            </a:endParaRPr>
          </a:p>
        </p:txBody>
      </p:sp>
      <p:sp>
        <p:nvSpPr>
          <p:cNvPr id="34406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344067"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5173AAA5-FD0B-A14D-8358-18F1D2ED1E3A}" type="slidenum">
              <a:rPr lang="en-US" altLang="en-US" sz="1200">
                <a:solidFill>
                  <a:srgbClr val="FFFFFF"/>
                </a:solidFill>
                <a:latin typeface="Times" charset="0"/>
              </a:rPr>
              <a:pPr>
                <a:lnSpc>
                  <a:spcPct val="80000"/>
                </a:lnSpc>
                <a:spcBef>
                  <a:spcPct val="0"/>
                </a:spcBef>
                <a:buClrTx/>
                <a:buSzTx/>
                <a:buFontTx/>
                <a:buNone/>
              </a:pPr>
              <a:t>163</a:t>
            </a:fld>
            <a:endParaRPr lang="en-US" altLang="en-US" sz="1200">
              <a:solidFill>
                <a:srgbClr val="FFFFFF"/>
              </a:solidFill>
              <a:latin typeface="Times" charset="0"/>
            </a:endParaRPr>
          </a:p>
        </p:txBody>
      </p:sp>
      <p:graphicFrame>
        <p:nvGraphicFramePr>
          <p:cNvPr id="7" name="Content Placeholder 6"/>
          <p:cNvGraphicFramePr>
            <a:graphicFrameLocks noGrp="1"/>
          </p:cNvGraphicFramePr>
          <p:nvPr>
            <p:ph sz="quarter" idx="1"/>
            <p:extLst>
              <p:ext uri="{D42A27DB-BD31-4B8C-83A1-F6EECF244321}">
                <p14:modId xmlns:p14="http://schemas.microsoft.com/office/powerpoint/2010/main" val="945234727"/>
              </p:ext>
            </p:extLst>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p:timing>
    <p:tnLst>
      <p:par>
        <p:cTn id="1" dur="indefinite" restart="never" nodeType="tmRoot"/>
      </p:par>
    </p:tnLst>
  </p:timing>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2561"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What do investors in your stock think about dividends? Clues on the ex-dividend day!</a:t>
            </a:r>
            <a:endParaRPr lang="en-US">
              <a:ea typeface="+mj-ea"/>
              <a:cs typeface="+mj-cs"/>
            </a:endParaRPr>
          </a:p>
        </p:txBody>
      </p:sp>
      <p:sp>
        <p:nvSpPr>
          <p:cNvPr id="34611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346115"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058AF3F5-F732-5A4F-9F75-190D8C10F53A}" type="slidenum">
              <a:rPr lang="en-US" altLang="en-US" sz="1200">
                <a:solidFill>
                  <a:srgbClr val="FFFFFF"/>
                </a:solidFill>
                <a:latin typeface="Times" charset="0"/>
              </a:rPr>
              <a:pPr>
                <a:lnSpc>
                  <a:spcPct val="80000"/>
                </a:lnSpc>
                <a:spcBef>
                  <a:spcPct val="0"/>
                </a:spcBef>
                <a:buClrTx/>
                <a:buSzTx/>
                <a:buFontTx/>
                <a:buNone/>
              </a:pPr>
              <a:t>164</a:t>
            </a:fld>
            <a:endParaRPr lang="en-US" altLang="en-US" sz="1200">
              <a:solidFill>
                <a:srgbClr val="FFFFFF"/>
              </a:solidFill>
              <a:latin typeface="Times" charset="0"/>
            </a:endParaRPr>
          </a:p>
        </p:txBody>
      </p:sp>
      <p:sp>
        <p:nvSpPr>
          <p:cNvPr id="346116" name="Rectangle 3"/>
          <p:cNvSpPr>
            <a:spLocks noGrp="1" noChangeArrowheads="1"/>
          </p:cNvSpPr>
          <p:nvPr>
            <p:ph sz="quarter" idx="1"/>
          </p:nvPr>
        </p:nvSpPr>
        <p:spPr>
          <a:xfrm>
            <a:off x="612775" y="1600200"/>
            <a:ext cx="8153400" cy="4495800"/>
          </a:xfrm>
        </p:spPr>
        <p:txBody>
          <a:bodyPr/>
          <a:lstStyle/>
          <a:p>
            <a:pPr eaLnBrk="1" hangingPunct="1">
              <a:lnSpc>
                <a:spcPct val="80000"/>
              </a:lnSpc>
            </a:pPr>
            <a:r>
              <a:rPr lang="en-US" altLang="en-US" sz="2000">
                <a:ea typeface="ＭＳ Ｐゴシック" charset="-128"/>
              </a:rPr>
              <a:t>Assume that you are the owner of a stock that is approaching an ex-dividend day and you know that dollar dividend with certainty. In addition, assume that you have owned the stock for several years. </a:t>
            </a:r>
          </a:p>
          <a:p>
            <a:pPr eaLnBrk="1" hangingPunct="1">
              <a:lnSpc>
                <a:spcPct val="80000"/>
              </a:lnSpc>
            </a:pPr>
            <a:endParaRPr lang="en-US" altLang="en-US" sz="2000">
              <a:ea typeface="ＭＳ Ｐゴシック" charset="-128"/>
            </a:endParaRPr>
          </a:p>
          <a:p>
            <a:pPr eaLnBrk="1" hangingPunct="1">
              <a:lnSpc>
                <a:spcPct val="80000"/>
              </a:lnSpc>
            </a:pPr>
            <a:endParaRPr lang="en-US" altLang="en-US" sz="2000">
              <a:ea typeface="ＭＳ Ｐゴシック" charset="-128"/>
            </a:endParaRPr>
          </a:p>
          <a:p>
            <a:pPr eaLnBrk="1" hangingPunct="1">
              <a:lnSpc>
                <a:spcPct val="80000"/>
              </a:lnSpc>
            </a:pPr>
            <a:endParaRPr lang="en-US" altLang="en-US" sz="2000">
              <a:ea typeface="ＭＳ Ｐゴシック" charset="-128"/>
            </a:endParaRPr>
          </a:p>
          <a:p>
            <a:pPr eaLnBrk="1" hangingPunct="1">
              <a:lnSpc>
                <a:spcPct val="80000"/>
              </a:lnSpc>
            </a:pPr>
            <a:endParaRPr lang="en-US" altLang="en-US" sz="2000">
              <a:ea typeface="ＭＳ Ｐゴシック" charset="-128"/>
            </a:endParaRPr>
          </a:p>
          <a:p>
            <a:pPr eaLnBrk="1" hangingPunct="1">
              <a:lnSpc>
                <a:spcPct val="80000"/>
              </a:lnSpc>
            </a:pPr>
            <a:endParaRPr lang="en-US" altLang="en-US" sz="2000">
              <a:ea typeface="ＭＳ Ｐゴシック" charset="-128"/>
            </a:endParaRPr>
          </a:p>
          <a:p>
            <a:pPr eaLnBrk="1" hangingPunct="1">
              <a:lnSpc>
                <a:spcPct val="80000"/>
              </a:lnSpc>
              <a:buFont typeface="Wingdings" charset="2"/>
              <a:buNone/>
            </a:pPr>
            <a:r>
              <a:rPr lang="en-US" altLang="en-US" sz="2000">
                <a:ea typeface="ＭＳ Ｐゴシック" charset="-128"/>
              </a:rPr>
              <a:t>P = Price at which you bought the stock a </a:t>
            </a:r>
            <a:r>
              <a:rPr lang="ja-JP" altLang="en-US" sz="2000">
                <a:ea typeface="ＭＳ Ｐゴシック" charset="-128"/>
              </a:rPr>
              <a:t>“</a:t>
            </a:r>
            <a:r>
              <a:rPr lang="en-US" altLang="ja-JP" sz="2000">
                <a:ea typeface="ＭＳ Ｐゴシック" charset="-128"/>
              </a:rPr>
              <a:t>while</a:t>
            </a:r>
            <a:r>
              <a:rPr lang="ja-JP" altLang="en-US" sz="2000">
                <a:ea typeface="ＭＳ Ｐゴシック" charset="-128"/>
              </a:rPr>
              <a:t>”</a:t>
            </a:r>
            <a:r>
              <a:rPr lang="en-US" altLang="ja-JP" sz="2000">
                <a:ea typeface="ＭＳ Ｐゴシック" charset="-128"/>
              </a:rPr>
              <a:t> back</a:t>
            </a:r>
          </a:p>
          <a:p>
            <a:pPr eaLnBrk="1" hangingPunct="1">
              <a:lnSpc>
                <a:spcPct val="80000"/>
              </a:lnSpc>
              <a:buFont typeface="Wingdings" charset="2"/>
              <a:buNone/>
            </a:pPr>
            <a:r>
              <a:rPr lang="en-US" altLang="en-US" sz="2000">
                <a:ea typeface="ＭＳ Ｐゴシック" charset="-128"/>
              </a:rPr>
              <a:t>P</a:t>
            </a:r>
            <a:r>
              <a:rPr lang="en-US" altLang="en-US" sz="2000" baseline="-25000">
                <a:ea typeface="ＭＳ Ｐゴシック" charset="-128"/>
              </a:rPr>
              <a:t>b</a:t>
            </a:r>
            <a:r>
              <a:rPr lang="en-US" altLang="en-US" sz="2000">
                <a:ea typeface="ＭＳ Ｐゴシック" charset="-128"/>
              </a:rPr>
              <a:t>= Price before the stock goes ex-dividend</a:t>
            </a:r>
          </a:p>
          <a:p>
            <a:pPr eaLnBrk="1" hangingPunct="1">
              <a:lnSpc>
                <a:spcPct val="80000"/>
              </a:lnSpc>
              <a:buFont typeface="Wingdings" charset="2"/>
              <a:buNone/>
            </a:pPr>
            <a:r>
              <a:rPr lang="en-US" altLang="en-US" sz="2000">
                <a:ea typeface="ＭＳ Ｐゴシック" charset="-128"/>
              </a:rPr>
              <a:t>P</a:t>
            </a:r>
            <a:r>
              <a:rPr lang="en-US" altLang="en-US" sz="2000" baseline="-25000">
                <a:ea typeface="ＭＳ Ｐゴシック" charset="-128"/>
              </a:rPr>
              <a:t>a</a:t>
            </a:r>
            <a:r>
              <a:rPr lang="en-US" altLang="en-US" sz="2000">
                <a:ea typeface="ＭＳ Ｐゴシック" charset="-128"/>
              </a:rPr>
              <a:t>=Price after the stock goes ex-dividend</a:t>
            </a:r>
          </a:p>
          <a:p>
            <a:pPr eaLnBrk="1" hangingPunct="1">
              <a:lnSpc>
                <a:spcPct val="80000"/>
              </a:lnSpc>
              <a:buFont typeface="Wingdings" charset="2"/>
              <a:buNone/>
            </a:pPr>
            <a:r>
              <a:rPr lang="en-US" altLang="en-US" sz="2000">
                <a:ea typeface="ＭＳ Ｐゴシック" charset="-128"/>
              </a:rPr>
              <a:t>D = Dividends declared on stock</a:t>
            </a:r>
          </a:p>
          <a:p>
            <a:pPr eaLnBrk="1" hangingPunct="1">
              <a:lnSpc>
                <a:spcPct val="80000"/>
              </a:lnSpc>
              <a:buFont typeface="Wingdings" charset="2"/>
              <a:buNone/>
            </a:pPr>
            <a:r>
              <a:rPr lang="en-US" altLang="en-US" sz="2000">
                <a:ea typeface="ＭＳ Ｐゴシック" charset="-128"/>
              </a:rPr>
              <a:t>t</a:t>
            </a:r>
            <a:r>
              <a:rPr lang="en-US" altLang="en-US" sz="2000" baseline="-25000">
                <a:ea typeface="ＭＳ Ｐゴシック" charset="-128"/>
              </a:rPr>
              <a:t>o</a:t>
            </a:r>
            <a:r>
              <a:rPr lang="en-US" altLang="en-US" sz="2000">
                <a:ea typeface="ＭＳ Ｐゴシック" charset="-128"/>
              </a:rPr>
              <a:t>, t</a:t>
            </a:r>
            <a:r>
              <a:rPr lang="en-US" altLang="en-US" sz="2000" baseline="-25000">
                <a:ea typeface="ＭＳ Ｐゴシック" charset="-128"/>
              </a:rPr>
              <a:t>cg</a:t>
            </a:r>
            <a:r>
              <a:rPr lang="en-US" altLang="en-US" sz="2000">
                <a:ea typeface="ＭＳ Ｐゴシック" charset="-128"/>
              </a:rPr>
              <a:t> = Taxes paid on ordinary income and capital gains respectively</a:t>
            </a:r>
          </a:p>
        </p:txBody>
      </p:sp>
      <p:sp>
        <p:nvSpPr>
          <p:cNvPr id="346117" name="Line 5"/>
          <p:cNvSpPr>
            <a:spLocks noChangeShapeType="1"/>
          </p:cNvSpPr>
          <p:nvPr/>
        </p:nvSpPr>
        <p:spPr bwMode="auto">
          <a:xfrm>
            <a:off x="1524000" y="3505200"/>
            <a:ext cx="6324600" cy="0"/>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346118" name="Line 6"/>
          <p:cNvSpPr>
            <a:spLocks noChangeShapeType="1"/>
          </p:cNvSpPr>
          <p:nvPr/>
        </p:nvSpPr>
        <p:spPr bwMode="auto">
          <a:xfrm>
            <a:off x="1524000" y="3352800"/>
            <a:ext cx="0" cy="2286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46119" name="Line 7"/>
          <p:cNvSpPr>
            <a:spLocks noChangeShapeType="1"/>
          </p:cNvSpPr>
          <p:nvPr/>
        </p:nvSpPr>
        <p:spPr bwMode="auto">
          <a:xfrm>
            <a:off x="5334000" y="3276600"/>
            <a:ext cx="0" cy="4572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46120" name="Line 8"/>
          <p:cNvSpPr>
            <a:spLocks noChangeShapeType="1"/>
          </p:cNvSpPr>
          <p:nvPr/>
        </p:nvSpPr>
        <p:spPr bwMode="auto">
          <a:xfrm>
            <a:off x="7467600" y="3276600"/>
            <a:ext cx="0" cy="4572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46121" name="Text Box 9"/>
          <p:cNvSpPr txBox="1">
            <a:spLocks noChangeArrowheads="1"/>
          </p:cNvSpPr>
          <p:nvPr/>
        </p:nvSpPr>
        <p:spPr bwMode="auto">
          <a:xfrm>
            <a:off x="5562600" y="3200400"/>
            <a:ext cx="1730375" cy="703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50000"/>
              </a:spcBef>
              <a:buClrTx/>
              <a:buSzTx/>
              <a:buFontTx/>
              <a:buNone/>
            </a:pPr>
            <a:r>
              <a:rPr lang="en-US" altLang="en-US" sz="1600">
                <a:latin typeface="Times" charset="0"/>
              </a:rPr>
              <a:t>Ex-dividend day</a:t>
            </a:r>
          </a:p>
          <a:p>
            <a:pPr>
              <a:spcBef>
                <a:spcPct val="50000"/>
              </a:spcBef>
              <a:buClrTx/>
              <a:buSzTx/>
              <a:buFontTx/>
              <a:buNone/>
            </a:pPr>
            <a:r>
              <a:rPr lang="en-US" altLang="en-US" sz="1600">
                <a:latin typeface="Times" charset="0"/>
              </a:rPr>
              <a:t>Dividend = $ D</a:t>
            </a:r>
            <a:endParaRPr lang="en-US" altLang="en-US" sz="2400">
              <a:latin typeface="Times" charset="0"/>
            </a:endParaRPr>
          </a:p>
        </p:txBody>
      </p:sp>
      <p:sp>
        <p:nvSpPr>
          <p:cNvPr id="346122" name="Text Box 10"/>
          <p:cNvSpPr txBox="1">
            <a:spLocks noChangeArrowheads="1"/>
          </p:cNvSpPr>
          <p:nvPr/>
        </p:nvSpPr>
        <p:spPr bwMode="auto">
          <a:xfrm>
            <a:off x="1127125" y="2817813"/>
            <a:ext cx="1025525"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Initial buy</a:t>
            </a:r>
          </a:p>
          <a:p>
            <a:pPr>
              <a:spcBef>
                <a:spcPct val="0"/>
              </a:spcBef>
              <a:buClrTx/>
              <a:buSzTx/>
              <a:buFontTx/>
              <a:buNone/>
            </a:pPr>
            <a:r>
              <a:rPr lang="en-US" altLang="en-US" sz="1600">
                <a:latin typeface="Times" charset="0"/>
              </a:rPr>
              <a:t>At $P</a:t>
            </a:r>
            <a:endParaRPr lang="en-US" altLang="en-US" sz="2400">
              <a:latin typeface="Times" charset="0"/>
            </a:endParaRPr>
          </a:p>
        </p:txBody>
      </p:sp>
      <p:sp>
        <p:nvSpPr>
          <p:cNvPr id="346123" name="Text Box 11"/>
          <p:cNvSpPr txBox="1">
            <a:spLocks noChangeArrowheads="1"/>
          </p:cNvSpPr>
          <p:nvPr/>
        </p:nvSpPr>
        <p:spPr bwMode="auto">
          <a:xfrm>
            <a:off x="5089525" y="2817813"/>
            <a:ext cx="366713"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P</a:t>
            </a:r>
            <a:r>
              <a:rPr lang="en-US" altLang="en-US" sz="1600" baseline="-25000">
                <a:latin typeface="Times" charset="0"/>
              </a:rPr>
              <a:t>b</a:t>
            </a:r>
            <a:endParaRPr lang="en-US" altLang="en-US" sz="2400">
              <a:latin typeface="Times" charset="0"/>
            </a:endParaRPr>
          </a:p>
        </p:txBody>
      </p:sp>
      <p:sp>
        <p:nvSpPr>
          <p:cNvPr id="346124" name="Text Box 12"/>
          <p:cNvSpPr txBox="1">
            <a:spLocks noChangeArrowheads="1"/>
          </p:cNvSpPr>
          <p:nvPr/>
        </p:nvSpPr>
        <p:spPr bwMode="auto">
          <a:xfrm>
            <a:off x="7299325" y="2817813"/>
            <a:ext cx="358775"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P</a:t>
            </a:r>
            <a:r>
              <a:rPr lang="en-US" altLang="en-US" sz="1600" baseline="-25000">
                <a:latin typeface="Times" charset="0"/>
              </a:rPr>
              <a:t>a</a:t>
            </a:r>
            <a:endParaRPr lang="en-US" altLang="en-US" sz="2400">
              <a:latin typeface="Times" charset="0"/>
            </a:endParaRPr>
          </a:p>
        </p:txBody>
      </p:sp>
    </p:spTree>
  </p:cSld>
  <p:clrMapOvr>
    <a:masterClrMapping/>
  </p:clrMapOvr>
  <p:timing>
    <p:tnLst>
      <p:par>
        <p:cTn id="1" dur="indefinite" restart="never" nodeType="tmRoot"/>
      </p:par>
    </p:tnLst>
  </p:timing>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4609"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Cashflows from Selling around Ex-Dividend Day</a:t>
            </a:r>
            <a:endParaRPr lang="en-US">
              <a:ea typeface="+mj-ea"/>
              <a:cs typeface="+mj-cs"/>
            </a:endParaRPr>
          </a:p>
        </p:txBody>
      </p:sp>
      <p:sp>
        <p:nvSpPr>
          <p:cNvPr id="34816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348163"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E3915863-6780-C744-863F-CA79D15FBF29}" type="slidenum">
              <a:rPr lang="en-US" altLang="en-US" sz="1200">
                <a:solidFill>
                  <a:srgbClr val="FFFFFF"/>
                </a:solidFill>
                <a:latin typeface="Times" charset="0"/>
              </a:rPr>
              <a:pPr>
                <a:lnSpc>
                  <a:spcPct val="80000"/>
                </a:lnSpc>
                <a:spcBef>
                  <a:spcPct val="0"/>
                </a:spcBef>
                <a:buClrTx/>
                <a:buSzTx/>
                <a:buFontTx/>
                <a:buNone/>
              </a:pPr>
              <a:t>165</a:t>
            </a:fld>
            <a:endParaRPr lang="en-US" altLang="en-US" sz="1200">
              <a:solidFill>
                <a:srgbClr val="FFFFFF"/>
              </a:solidFill>
              <a:latin typeface="Times" charset="0"/>
            </a:endParaRPr>
          </a:p>
        </p:txBody>
      </p:sp>
      <p:sp>
        <p:nvSpPr>
          <p:cNvPr id="324610" name="Rectangle 3"/>
          <p:cNvSpPr>
            <a:spLocks noGrp="1" noChangeArrowheads="1"/>
          </p:cNvSpPr>
          <p:nvPr>
            <p:ph sz="quarter" idx="1"/>
          </p:nvPr>
        </p:nvSpPr>
        <p:spPr>
          <a:xfrm>
            <a:off x="612775" y="1600200"/>
            <a:ext cx="8153400" cy="4495800"/>
          </a:xfrm>
        </p:spPr>
        <p:txBody>
          <a:bodyPr>
            <a:normAutofit lnSpcReduction="10000"/>
          </a:bodyPr>
          <a:lstStyle/>
          <a:p>
            <a:pPr marL="320040" indent="-320040" eaLnBrk="1" fontAlgn="auto" hangingPunct="1">
              <a:spcAft>
                <a:spcPts val="0"/>
              </a:spcAft>
              <a:buFont typeface="Wingdings"/>
              <a:buChar char=""/>
              <a:defRPr/>
            </a:pPr>
            <a:r>
              <a:rPr lang="en-US" dirty="0" smtClean="0">
                <a:ea typeface="+mn-ea"/>
                <a:cs typeface="+mn-cs"/>
              </a:rPr>
              <a:t>The cash flows from selling before ex-dividend day are:</a:t>
            </a:r>
          </a:p>
          <a:p>
            <a:pPr marL="320040" lvl="1" indent="0" eaLnBrk="1" fontAlgn="auto" hangingPunct="1">
              <a:spcAft>
                <a:spcPts val="0"/>
              </a:spcAft>
              <a:buFont typeface="Wingdings 2"/>
              <a:buNone/>
              <a:defRPr/>
            </a:pPr>
            <a:r>
              <a:rPr lang="en-US" dirty="0" err="1" smtClean="0">
                <a:ea typeface="+mn-ea"/>
                <a:cs typeface="+mn-cs"/>
              </a:rPr>
              <a:t>P</a:t>
            </a:r>
            <a:r>
              <a:rPr lang="en-US" baseline="-25000" dirty="0" err="1" smtClean="0">
                <a:ea typeface="+mn-ea"/>
                <a:cs typeface="+mn-cs"/>
              </a:rPr>
              <a:t>b</a:t>
            </a:r>
            <a:r>
              <a:rPr lang="en-US" dirty="0" smtClean="0">
                <a:ea typeface="+mn-ea"/>
                <a:cs typeface="+mn-cs"/>
              </a:rPr>
              <a:t> - (</a:t>
            </a:r>
            <a:r>
              <a:rPr lang="en-US" dirty="0" err="1" smtClean="0">
                <a:ea typeface="+mn-ea"/>
                <a:cs typeface="+mn-cs"/>
              </a:rPr>
              <a:t>P</a:t>
            </a:r>
            <a:r>
              <a:rPr lang="en-US" baseline="-25000" dirty="0" err="1" smtClean="0">
                <a:ea typeface="+mn-ea"/>
                <a:cs typeface="+mn-cs"/>
              </a:rPr>
              <a:t>b</a:t>
            </a:r>
            <a:r>
              <a:rPr lang="en-US" dirty="0" smtClean="0">
                <a:ea typeface="+mn-ea"/>
                <a:cs typeface="+mn-cs"/>
              </a:rPr>
              <a:t> - P) </a:t>
            </a:r>
            <a:r>
              <a:rPr lang="en-US" dirty="0" err="1" smtClean="0">
                <a:ea typeface="+mn-ea"/>
                <a:cs typeface="+mn-cs"/>
              </a:rPr>
              <a:t>t</a:t>
            </a:r>
            <a:r>
              <a:rPr lang="en-US" baseline="-25000" dirty="0" err="1" smtClean="0">
                <a:ea typeface="+mn-ea"/>
                <a:cs typeface="+mn-cs"/>
              </a:rPr>
              <a:t>cg</a:t>
            </a:r>
            <a:r>
              <a:rPr lang="en-US" dirty="0" smtClean="0">
                <a:ea typeface="+mn-ea"/>
                <a:cs typeface="+mn-cs"/>
              </a:rPr>
              <a:t> </a:t>
            </a:r>
          </a:p>
          <a:p>
            <a:pPr marL="320040" indent="-320040" eaLnBrk="1" fontAlgn="auto" hangingPunct="1">
              <a:spcAft>
                <a:spcPts val="0"/>
              </a:spcAft>
              <a:buFont typeface="Wingdings"/>
              <a:buChar char=""/>
              <a:defRPr/>
            </a:pPr>
            <a:r>
              <a:rPr lang="en-US" dirty="0" smtClean="0">
                <a:ea typeface="+mn-ea"/>
                <a:cs typeface="+mn-cs"/>
              </a:rPr>
              <a:t>The cash flows from selling after ex-dividend day are:</a:t>
            </a:r>
          </a:p>
          <a:p>
            <a:pPr marL="320040" lvl="1" indent="0" eaLnBrk="1" fontAlgn="auto" hangingPunct="1">
              <a:spcAft>
                <a:spcPts val="0"/>
              </a:spcAft>
              <a:buFont typeface="Wingdings 2"/>
              <a:buNone/>
              <a:defRPr/>
            </a:pPr>
            <a:r>
              <a:rPr lang="en-US" dirty="0" smtClean="0">
                <a:ea typeface="+mn-ea"/>
                <a:cs typeface="+mn-cs"/>
              </a:rPr>
              <a:t>P</a:t>
            </a:r>
            <a:r>
              <a:rPr lang="en-US" baseline="-25000" dirty="0" smtClean="0">
                <a:ea typeface="+mn-ea"/>
                <a:cs typeface="+mn-cs"/>
              </a:rPr>
              <a:t>a</a:t>
            </a:r>
            <a:r>
              <a:rPr lang="en-US" dirty="0" smtClean="0">
                <a:ea typeface="+mn-ea"/>
                <a:cs typeface="+mn-cs"/>
              </a:rPr>
              <a:t> - (P</a:t>
            </a:r>
            <a:r>
              <a:rPr lang="en-US" baseline="-25000" dirty="0" smtClean="0">
                <a:ea typeface="+mn-ea"/>
                <a:cs typeface="+mn-cs"/>
              </a:rPr>
              <a:t>a</a:t>
            </a:r>
            <a:r>
              <a:rPr lang="en-US" dirty="0" smtClean="0">
                <a:ea typeface="+mn-ea"/>
                <a:cs typeface="+mn-cs"/>
              </a:rPr>
              <a:t> - P) </a:t>
            </a:r>
            <a:r>
              <a:rPr lang="en-US" dirty="0" err="1" smtClean="0">
                <a:ea typeface="+mn-ea"/>
                <a:cs typeface="+mn-cs"/>
              </a:rPr>
              <a:t>t</a:t>
            </a:r>
            <a:r>
              <a:rPr lang="en-US" baseline="-25000" dirty="0" err="1" smtClean="0">
                <a:ea typeface="+mn-ea"/>
                <a:cs typeface="+mn-cs"/>
              </a:rPr>
              <a:t>cg</a:t>
            </a:r>
            <a:r>
              <a:rPr lang="en-US" dirty="0" smtClean="0">
                <a:ea typeface="+mn-ea"/>
                <a:cs typeface="+mn-cs"/>
              </a:rPr>
              <a:t> + D(1-t</a:t>
            </a:r>
            <a:r>
              <a:rPr lang="en-US" baseline="-25000" dirty="0" smtClean="0">
                <a:ea typeface="+mn-ea"/>
                <a:cs typeface="+mn-cs"/>
              </a:rPr>
              <a:t>o</a:t>
            </a:r>
            <a:r>
              <a:rPr lang="en-US" dirty="0" smtClean="0">
                <a:ea typeface="+mn-ea"/>
                <a:cs typeface="+mn-cs"/>
              </a:rPr>
              <a:t>)</a:t>
            </a:r>
          </a:p>
          <a:p>
            <a:pPr marL="320040" indent="-320040" eaLnBrk="1" fontAlgn="auto" hangingPunct="1">
              <a:spcAft>
                <a:spcPts val="0"/>
              </a:spcAft>
              <a:buFont typeface="Wingdings"/>
              <a:buChar char=""/>
              <a:defRPr/>
            </a:pPr>
            <a:r>
              <a:rPr lang="en-US" dirty="0" smtClean="0">
                <a:ea typeface="+mn-ea"/>
                <a:cs typeface="+mn-cs"/>
              </a:rPr>
              <a:t>Since the average investor should be indifferent between selling before the ex-dividend day and selling after the ex-dividend day -</a:t>
            </a:r>
          </a:p>
          <a:p>
            <a:pPr marL="320040" lvl="1" indent="0" eaLnBrk="1" fontAlgn="auto" hangingPunct="1">
              <a:spcAft>
                <a:spcPts val="0"/>
              </a:spcAft>
              <a:buFont typeface="Wingdings 2"/>
              <a:buNone/>
              <a:defRPr/>
            </a:pPr>
            <a:r>
              <a:rPr lang="en-US" dirty="0" err="1" smtClean="0">
                <a:ea typeface="+mn-ea"/>
                <a:cs typeface="+mn-cs"/>
              </a:rPr>
              <a:t>P</a:t>
            </a:r>
            <a:r>
              <a:rPr lang="en-US" baseline="-25000" dirty="0" err="1" smtClean="0">
                <a:ea typeface="+mn-ea"/>
                <a:cs typeface="+mn-cs"/>
              </a:rPr>
              <a:t>b</a:t>
            </a:r>
            <a:r>
              <a:rPr lang="en-US" dirty="0" smtClean="0">
                <a:ea typeface="+mn-ea"/>
                <a:cs typeface="+mn-cs"/>
              </a:rPr>
              <a:t> - (</a:t>
            </a:r>
            <a:r>
              <a:rPr lang="en-US" dirty="0" err="1" smtClean="0">
                <a:ea typeface="+mn-ea"/>
                <a:cs typeface="+mn-cs"/>
              </a:rPr>
              <a:t>P</a:t>
            </a:r>
            <a:r>
              <a:rPr lang="en-US" baseline="-25000" dirty="0" err="1" smtClean="0">
                <a:ea typeface="+mn-ea"/>
                <a:cs typeface="+mn-cs"/>
              </a:rPr>
              <a:t>b</a:t>
            </a:r>
            <a:r>
              <a:rPr lang="en-US" dirty="0" smtClean="0">
                <a:ea typeface="+mn-ea"/>
                <a:cs typeface="+mn-cs"/>
              </a:rPr>
              <a:t> - P) </a:t>
            </a:r>
            <a:r>
              <a:rPr lang="en-US" dirty="0" err="1" smtClean="0">
                <a:ea typeface="+mn-ea"/>
                <a:cs typeface="+mn-cs"/>
              </a:rPr>
              <a:t>t</a:t>
            </a:r>
            <a:r>
              <a:rPr lang="en-US" baseline="-25000" dirty="0" err="1" smtClean="0">
                <a:ea typeface="+mn-ea"/>
                <a:cs typeface="+mn-cs"/>
              </a:rPr>
              <a:t>cg</a:t>
            </a:r>
            <a:r>
              <a:rPr lang="en-US" dirty="0" smtClean="0">
                <a:ea typeface="+mn-ea"/>
                <a:cs typeface="+mn-cs"/>
              </a:rPr>
              <a:t> = P</a:t>
            </a:r>
            <a:r>
              <a:rPr lang="en-US" baseline="-25000" dirty="0" smtClean="0">
                <a:ea typeface="+mn-ea"/>
                <a:cs typeface="+mn-cs"/>
              </a:rPr>
              <a:t>a</a:t>
            </a:r>
            <a:r>
              <a:rPr lang="en-US" dirty="0" smtClean="0">
                <a:ea typeface="+mn-ea"/>
                <a:cs typeface="+mn-cs"/>
              </a:rPr>
              <a:t> - (P</a:t>
            </a:r>
            <a:r>
              <a:rPr lang="en-US" baseline="-25000" dirty="0" smtClean="0">
                <a:ea typeface="+mn-ea"/>
                <a:cs typeface="+mn-cs"/>
              </a:rPr>
              <a:t>a</a:t>
            </a:r>
            <a:r>
              <a:rPr lang="en-US" dirty="0" smtClean="0">
                <a:ea typeface="+mn-ea"/>
                <a:cs typeface="+mn-cs"/>
              </a:rPr>
              <a:t> - P) </a:t>
            </a:r>
            <a:r>
              <a:rPr lang="en-US" dirty="0" err="1" smtClean="0">
                <a:ea typeface="+mn-ea"/>
                <a:cs typeface="+mn-cs"/>
              </a:rPr>
              <a:t>t</a:t>
            </a:r>
            <a:r>
              <a:rPr lang="en-US" baseline="-25000" dirty="0" err="1" smtClean="0">
                <a:ea typeface="+mn-ea"/>
                <a:cs typeface="+mn-cs"/>
              </a:rPr>
              <a:t>cg</a:t>
            </a:r>
            <a:r>
              <a:rPr lang="en-US" dirty="0" smtClean="0">
                <a:ea typeface="+mn-ea"/>
                <a:cs typeface="+mn-cs"/>
              </a:rPr>
              <a:t> + D(1-t</a:t>
            </a:r>
            <a:r>
              <a:rPr lang="en-US" baseline="-25000" dirty="0" smtClean="0">
                <a:ea typeface="+mn-ea"/>
                <a:cs typeface="+mn-cs"/>
              </a:rPr>
              <a:t>o</a:t>
            </a:r>
            <a:r>
              <a:rPr lang="en-US" dirty="0" smtClean="0">
                <a:ea typeface="+mn-ea"/>
                <a:cs typeface="+mn-cs"/>
              </a:rPr>
              <a:t>)</a:t>
            </a:r>
          </a:p>
          <a:p>
            <a:pPr marL="320040" indent="-320040" eaLnBrk="1" fontAlgn="auto" hangingPunct="1">
              <a:spcAft>
                <a:spcPts val="0"/>
              </a:spcAft>
              <a:buFont typeface="Wingdings"/>
              <a:buChar char=""/>
              <a:defRPr/>
            </a:pPr>
            <a:r>
              <a:rPr lang="en-US" dirty="0" smtClean="0">
                <a:ea typeface="+mn-ea"/>
                <a:cs typeface="+mn-cs"/>
              </a:rPr>
              <a:t>Some basic algebra leads us to the following:</a:t>
            </a: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endParaRPr lang="en-US" dirty="0">
              <a:ea typeface="+mn-ea"/>
              <a:cs typeface="+mn-cs"/>
            </a:endParaRPr>
          </a:p>
        </p:txBody>
      </p:sp>
      <p:graphicFrame>
        <p:nvGraphicFramePr>
          <p:cNvPr id="348165" name="Object 2"/>
          <p:cNvGraphicFramePr>
            <a:graphicFrameLocks noChangeAspect="1"/>
          </p:cNvGraphicFramePr>
          <p:nvPr>
            <p:extLst>
              <p:ext uri="{D42A27DB-BD31-4B8C-83A1-F6EECF244321}">
                <p14:modId xmlns:p14="http://schemas.microsoft.com/office/powerpoint/2010/main" val="1896613871"/>
              </p:ext>
            </p:extLst>
          </p:nvPr>
        </p:nvGraphicFramePr>
        <p:xfrm>
          <a:off x="3581400" y="5855493"/>
          <a:ext cx="1811338" cy="785813"/>
        </p:xfrm>
        <a:graphic>
          <a:graphicData uri="http://schemas.openxmlformats.org/presentationml/2006/ole">
            <mc:AlternateContent xmlns:mc="http://schemas.openxmlformats.org/markup-compatibility/2006">
              <mc:Choice xmlns:v="urn:schemas-microsoft-com:vml" Requires="v">
                <p:oleObj spid="_x0000_s348189" name="Equation" r:id="rId4" imgW="965200" imgH="419100" progId="Equation.3">
                  <p:embed/>
                </p:oleObj>
              </mc:Choice>
              <mc:Fallback>
                <p:oleObj name="Equation" r:id="rId4" imgW="965200" imgH="419100" progId="Equation.3">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581400" y="5855493"/>
                        <a:ext cx="1811338" cy="7858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spTree>
  </p:cSld>
  <p:clrMapOvr>
    <a:masterClrMapping/>
  </p:clrMapOvr>
  <p:transition/>
  <p:timing>
    <p:tnLst>
      <p:par>
        <p:cTn id="1" dur="indefinite" restart="never" nodeType="tmRoot"/>
      </p:par>
    </p:tnLst>
  </p:timing>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020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Intuitive Implications</a:t>
            </a:r>
          </a:p>
        </p:txBody>
      </p:sp>
      <p:sp>
        <p:nvSpPr>
          <p:cNvPr id="35021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350211"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35C74434-C6EB-DB47-943B-A052BF228DFE}" type="slidenum">
              <a:rPr lang="en-US" altLang="en-US" sz="1200">
                <a:solidFill>
                  <a:srgbClr val="FFFFFF"/>
                </a:solidFill>
                <a:latin typeface="Times" charset="0"/>
              </a:rPr>
              <a:pPr>
                <a:lnSpc>
                  <a:spcPct val="80000"/>
                </a:lnSpc>
                <a:spcBef>
                  <a:spcPct val="0"/>
                </a:spcBef>
                <a:buClrTx/>
                <a:buSzTx/>
                <a:buFontTx/>
                <a:buNone/>
              </a:pPr>
              <a:t>166</a:t>
            </a:fld>
            <a:endParaRPr lang="en-US" altLang="en-US" sz="1200">
              <a:solidFill>
                <a:srgbClr val="FFFFFF"/>
              </a:solidFill>
              <a:latin typeface="Times" charset="0"/>
            </a:endParaRPr>
          </a:p>
        </p:txBody>
      </p:sp>
      <p:sp>
        <p:nvSpPr>
          <p:cNvPr id="350212" name="Rectangle 3"/>
          <p:cNvSpPr>
            <a:spLocks noGrp="1" noChangeArrowheads="1"/>
          </p:cNvSpPr>
          <p:nvPr>
            <p:ph sz="quarter" idx="1"/>
          </p:nvPr>
        </p:nvSpPr>
        <p:spPr>
          <a:xfrm>
            <a:off x="612775" y="1600200"/>
            <a:ext cx="8153400" cy="4495800"/>
          </a:xfrm>
        </p:spPr>
        <p:txBody>
          <a:bodyPr/>
          <a:lstStyle/>
          <a:p>
            <a:pPr eaLnBrk="1" hangingPunct="1"/>
            <a:r>
              <a:rPr lang="en-US" altLang="en-US" sz="2400">
                <a:ea typeface="ＭＳ Ｐゴシック" charset="-128"/>
              </a:rPr>
              <a:t>The relationship between the price change on the ex-dividend day and the dollar dividend will be determined by the difference between the tax rate on dividends and the tax rate on capital gains for the typical investor in the stock.</a:t>
            </a:r>
          </a:p>
          <a:p>
            <a:pPr eaLnBrk="1" hangingPunct="1"/>
            <a:endParaRPr lang="en-US" altLang="en-US">
              <a:ea typeface="ＭＳ Ｐゴシック" charset="-128"/>
            </a:endParaRPr>
          </a:p>
        </p:txBody>
      </p:sp>
      <p:graphicFrame>
        <p:nvGraphicFramePr>
          <p:cNvPr id="1086487" name="Group 23"/>
          <p:cNvGraphicFramePr>
            <a:graphicFrameLocks noGrp="1"/>
          </p:cNvGraphicFramePr>
          <p:nvPr/>
        </p:nvGraphicFramePr>
        <p:xfrm>
          <a:off x="1828800" y="3276600"/>
          <a:ext cx="6858000" cy="2597149"/>
        </p:xfrm>
        <a:graphic>
          <a:graphicData uri="http://schemas.openxmlformats.org/drawingml/2006/table">
            <a:tbl>
              <a:tblPr/>
              <a:tblGrid>
                <a:gridCol w="3429000"/>
                <a:gridCol w="3429000"/>
              </a:tblGrid>
              <a:tr h="442913">
                <a:tc>
                  <a:txBody>
                    <a:bodyPr/>
                    <a:lstStyle/>
                    <a:p>
                      <a:pPr marL="0" marR="0" lvl="0" indent="0" algn="l" defTabSz="914400" rtl="0" eaLnBrk="0" fontAlgn="base" latinLnBrk="0" hangingPunct="0">
                        <a:lnSpc>
                          <a:spcPct val="100000"/>
                        </a:lnSpc>
                        <a:spcBef>
                          <a:spcPct val="20000"/>
                        </a:spcBef>
                        <a:spcAft>
                          <a:spcPct val="0"/>
                        </a:spcAft>
                        <a:buClr>
                          <a:schemeClr val="tx1"/>
                        </a:buClr>
                        <a:buSzPct val="75000"/>
                        <a:buFont typeface="Monotype Sorts" charset="0"/>
                        <a:buNone/>
                        <a:tabLst/>
                      </a:pPr>
                      <a:r>
                        <a:rPr kumimoji="0" lang="en-US" sz="1800" b="0" i="1" u="none" strike="noStrike" cap="none" normalizeH="0" baseline="0">
                          <a:ln>
                            <a:noFill/>
                          </a:ln>
                          <a:solidFill>
                            <a:schemeClr val="tx1"/>
                          </a:solidFill>
                          <a:effectLst/>
                          <a:latin typeface="Times" charset="0"/>
                          <a:ea typeface="ＭＳ Ｐゴシック" charset="0"/>
                          <a:cs typeface="ＭＳ Ｐゴシック" charset="0"/>
                        </a:rPr>
                        <a:t>Tax Rates </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tx1"/>
                        </a:buClr>
                        <a:buSzPct val="75000"/>
                        <a:buFont typeface="Monotype Sorts" charset="0"/>
                        <a:buNone/>
                        <a:tabLst/>
                      </a:pPr>
                      <a:r>
                        <a:rPr kumimoji="0" lang="en-US" sz="1800" b="0" i="1" u="none" strike="noStrike" cap="none" normalizeH="0" baseline="0">
                          <a:ln>
                            <a:noFill/>
                          </a:ln>
                          <a:solidFill>
                            <a:schemeClr val="tx1"/>
                          </a:solidFill>
                          <a:effectLst/>
                          <a:latin typeface="Times" charset="0"/>
                          <a:ea typeface="ＭＳ Ｐゴシック" charset="0"/>
                          <a:cs typeface="ＭＳ Ｐゴシック" charset="0"/>
                        </a:rPr>
                        <a:t>Ex-dividend day behavior</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19137">
                <a:tc>
                  <a:txBody>
                    <a:bodyPr/>
                    <a:lstStyle/>
                    <a:p>
                      <a:pPr marL="0" marR="0" lvl="0" indent="0" algn="l" defTabSz="914400" rtl="0" eaLnBrk="0" fontAlgn="base" latinLnBrk="0" hangingPunct="0">
                        <a:lnSpc>
                          <a:spcPct val="100000"/>
                        </a:lnSpc>
                        <a:spcBef>
                          <a:spcPct val="20000"/>
                        </a:spcBef>
                        <a:spcAft>
                          <a:spcPct val="0"/>
                        </a:spcAft>
                        <a:buClr>
                          <a:schemeClr val="tx1"/>
                        </a:buClr>
                        <a:buSzPct val="75000"/>
                        <a:buFont typeface="Monotype Sorts" charset="0"/>
                        <a:buNone/>
                        <a:tabLst/>
                      </a:pPr>
                      <a:r>
                        <a:rPr kumimoji="0" lang="en-US" sz="1800" b="0" i="0" u="none" strike="noStrike" cap="none" normalizeH="0" baseline="0">
                          <a:ln>
                            <a:noFill/>
                          </a:ln>
                          <a:solidFill>
                            <a:schemeClr val="tx1"/>
                          </a:solidFill>
                          <a:effectLst/>
                          <a:latin typeface="Times" charset="0"/>
                          <a:ea typeface="ＭＳ Ｐゴシック" charset="0"/>
                          <a:cs typeface="ＭＳ Ｐゴシック" charset="0"/>
                        </a:rPr>
                        <a:t>If dividends and capital gains are taxed equally</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tx1"/>
                        </a:buClr>
                        <a:buSzPct val="75000"/>
                        <a:buFont typeface="Monotype Sorts" charset="0"/>
                        <a:buNone/>
                        <a:tabLst/>
                      </a:pPr>
                      <a:r>
                        <a:rPr kumimoji="0" lang="en-US" sz="1800" b="0" i="0" u="none" strike="noStrike" cap="none" normalizeH="0" baseline="0">
                          <a:ln>
                            <a:noFill/>
                          </a:ln>
                          <a:solidFill>
                            <a:schemeClr val="tx1"/>
                          </a:solidFill>
                          <a:effectLst/>
                          <a:latin typeface="Times" charset="0"/>
                          <a:ea typeface="ＭＳ Ｐゴシック" charset="0"/>
                          <a:cs typeface="ＭＳ Ｐゴシック" charset="0"/>
                        </a:rPr>
                        <a:t>Price change = Dividend</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15962">
                <a:tc>
                  <a:txBody>
                    <a:bodyPr/>
                    <a:lstStyle/>
                    <a:p>
                      <a:pPr marL="0" marR="0" lvl="0" indent="0" algn="l" defTabSz="914400" rtl="0" eaLnBrk="0" fontAlgn="base" latinLnBrk="0" hangingPunct="0">
                        <a:lnSpc>
                          <a:spcPct val="100000"/>
                        </a:lnSpc>
                        <a:spcBef>
                          <a:spcPct val="20000"/>
                        </a:spcBef>
                        <a:spcAft>
                          <a:spcPct val="0"/>
                        </a:spcAft>
                        <a:buClr>
                          <a:schemeClr val="tx1"/>
                        </a:buClr>
                        <a:buSzPct val="75000"/>
                        <a:buFont typeface="Monotype Sorts" charset="0"/>
                        <a:buNone/>
                        <a:tabLst/>
                      </a:pPr>
                      <a:r>
                        <a:rPr kumimoji="0" lang="en-US" sz="1800" b="0" i="0" u="none" strike="noStrike" cap="none" normalizeH="0" baseline="0" dirty="0">
                          <a:ln>
                            <a:noFill/>
                          </a:ln>
                          <a:solidFill>
                            <a:schemeClr val="tx1"/>
                          </a:solidFill>
                          <a:effectLst/>
                          <a:latin typeface="Times" charset="0"/>
                          <a:ea typeface="ＭＳ Ｐゴシック" charset="0"/>
                          <a:cs typeface="ＭＳ Ｐゴシック" charset="0"/>
                        </a:rPr>
                        <a:t>If dividends are taxed at a higher rate than capital gains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tx1"/>
                        </a:buClr>
                        <a:buSzPct val="75000"/>
                        <a:buFont typeface="Monotype Sorts" charset="0"/>
                        <a:buNone/>
                        <a:tabLst/>
                      </a:pPr>
                      <a:r>
                        <a:rPr kumimoji="0" lang="en-US" sz="1800" b="0" i="0" u="none" strike="noStrike" cap="none" normalizeH="0" baseline="0">
                          <a:ln>
                            <a:noFill/>
                          </a:ln>
                          <a:solidFill>
                            <a:schemeClr val="tx1"/>
                          </a:solidFill>
                          <a:effectLst/>
                          <a:latin typeface="Times" charset="0"/>
                          <a:ea typeface="ＭＳ Ｐゴシック" charset="0"/>
                          <a:cs typeface="ＭＳ Ｐゴシック" charset="0"/>
                        </a:rPr>
                        <a:t>Price change &lt; Dividend</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19137">
                <a:tc>
                  <a:txBody>
                    <a:bodyPr/>
                    <a:lstStyle/>
                    <a:p>
                      <a:pPr marL="0" marR="0" lvl="0" indent="0" algn="l" defTabSz="914400" rtl="0" eaLnBrk="0" fontAlgn="base" latinLnBrk="0" hangingPunct="0">
                        <a:lnSpc>
                          <a:spcPct val="100000"/>
                        </a:lnSpc>
                        <a:spcBef>
                          <a:spcPct val="20000"/>
                        </a:spcBef>
                        <a:spcAft>
                          <a:spcPct val="0"/>
                        </a:spcAft>
                        <a:buClr>
                          <a:schemeClr val="tx1"/>
                        </a:buClr>
                        <a:buSzPct val="75000"/>
                        <a:buFont typeface="Monotype Sorts" charset="0"/>
                        <a:buNone/>
                        <a:tabLst/>
                      </a:pPr>
                      <a:r>
                        <a:rPr kumimoji="0" lang="en-US" sz="1800" b="0" i="0" u="none" strike="noStrike" cap="none" normalizeH="0" baseline="0">
                          <a:ln>
                            <a:noFill/>
                          </a:ln>
                          <a:solidFill>
                            <a:schemeClr val="tx1"/>
                          </a:solidFill>
                          <a:effectLst/>
                          <a:latin typeface="Times" charset="0"/>
                          <a:ea typeface="ＭＳ Ｐゴシック" charset="0"/>
                          <a:cs typeface="ＭＳ Ｐゴシック" charset="0"/>
                        </a:rPr>
                        <a:t>If dividends are taxed at a lower rate than capital gains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tx1"/>
                        </a:buClr>
                        <a:buSzPct val="75000"/>
                        <a:buFont typeface="Monotype Sorts" charset="0"/>
                        <a:buNone/>
                        <a:tabLst/>
                      </a:pPr>
                      <a:r>
                        <a:rPr kumimoji="0" lang="en-US" sz="1800" b="0" i="0" u="none" strike="noStrike" cap="none" normalizeH="0" baseline="0" dirty="0">
                          <a:ln>
                            <a:noFill/>
                          </a:ln>
                          <a:solidFill>
                            <a:schemeClr val="tx1"/>
                          </a:solidFill>
                          <a:effectLst/>
                          <a:latin typeface="Times" charset="0"/>
                          <a:ea typeface="ＭＳ Ｐゴシック" charset="0"/>
                          <a:cs typeface="ＭＳ Ｐゴシック" charset="0"/>
                        </a:rPr>
                        <a:t>Price change &gt; Dividend</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2257"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The empirical evidence…</a:t>
            </a:r>
          </a:p>
        </p:txBody>
      </p:sp>
      <p:sp>
        <p:nvSpPr>
          <p:cNvPr id="35225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352259"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B59933CA-3208-0142-BDAF-D95CC4465EC1}" type="slidenum">
              <a:rPr lang="en-US" altLang="en-US" sz="1200">
                <a:solidFill>
                  <a:srgbClr val="FFFFFF"/>
                </a:solidFill>
                <a:latin typeface="Times" charset="0"/>
              </a:rPr>
              <a:pPr>
                <a:lnSpc>
                  <a:spcPct val="80000"/>
                </a:lnSpc>
                <a:spcBef>
                  <a:spcPct val="0"/>
                </a:spcBef>
                <a:buClrTx/>
                <a:buSzTx/>
                <a:buFontTx/>
                <a:buNone/>
              </a:pPr>
              <a:t>167</a:t>
            </a:fld>
            <a:endParaRPr lang="en-US" altLang="en-US" sz="1200">
              <a:solidFill>
                <a:srgbClr val="FFFFFF"/>
              </a:solidFill>
              <a:latin typeface="Times" charset="0"/>
            </a:endParaRPr>
          </a:p>
        </p:txBody>
      </p:sp>
      <p:graphicFrame>
        <p:nvGraphicFramePr>
          <p:cNvPr id="4" name="Content Placeholder 3"/>
          <p:cNvGraphicFramePr>
            <a:graphicFrameLocks noGrp="1"/>
          </p:cNvGraphicFramePr>
          <p:nvPr>
            <p:ph sz="quarter" idx="1"/>
          </p:nvPr>
        </p:nvGraphicFramePr>
        <p:xfrm>
          <a:off x="612775" y="1600200"/>
          <a:ext cx="8153400" cy="4495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iming>
    <p:tnLst>
      <p:par>
        <p:cTn id="1" dur="indefinite" restart="never" nodeType="tmRoot"/>
      </p:par>
    </p:tnLst>
  </p:timing>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430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Dividend Arbitrage</a:t>
            </a:r>
          </a:p>
        </p:txBody>
      </p:sp>
      <p:sp>
        <p:nvSpPr>
          <p:cNvPr id="35430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354307"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BB6C8DFD-435E-2641-ADFB-D21AAD9833D9}" type="slidenum">
              <a:rPr lang="en-US" altLang="en-US" sz="1200">
                <a:solidFill>
                  <a:srgbClr val="FFFFFF"/>
                </a:solidFill>
                <a:latin typeface="Times" charset="0"/>
              </a:rPr>
              <a:pPr>
                <a:lnSpc>
                  <a:spcPct val="80000"/>
                </a:lnSpc>
                <a:spcBef>
                  <a:spcPct val="0"/>
                </a:spcBef>
                <a:buClrTx/>
                <a:buSzTx/>
                <a:buFontTx/>
                <a:buNone/>
              </a:pPr>
              <a:t>168</a:t>
            </a:fld>
            <a:endParaRPr lang="en-US" altLang="en-US" sz="1200">
              <a:solidFill>
                <a:srgbClr val="FFFFFF"/>
              </a:solidFill>
              <a:latin typeface="Times" charset="0"/>
            </a:endParaRPr>
          </a:p>
        </p:txBody>
      </p:sp>
      <p:sp>
        <p:nvSpPr>
          <p:cNvPr id="354308"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Assume that you are a tax exempt investor, and that you know that the price drop on the ex-dividend day is only 90% of the dividend. How would you exploit this differential?</a:t>
            </a:r>
          </a:p>
          <a:p>
            <a:pPr marL="833438" lvl="1" indent="-514350" eaLnBrk="1" hangingPunct="1">
              <a:buFont typeface="Calibri" charset="0"/>
              <a:buAutoNum type="alphaLcPeriod"/>
            </a:pPr>
            <a:r>
              <a:rPr lang="en-US" altLang="en-US">
                <a:ea typeface="ＭＳ Ｐゴシック" charset="-128"/>
              </a:rPr>
              <a:t>Invest in the stock for the long term</a:t>
            </a:r>
          </a:p>
          <a:p>
            <a:pPr marL="833438" lvl="1" indent="-514350" eaLnBrk="1" hangingPunct="1">
              <a:buFont typeface="Calibri" charset="0"/>
              <a:buAutoNum type="alphaLcPeriod"/>
            </a:pPr>
            <a:r>
              <a:rPr lang="en-US" altLang="en-US">
                <a:ea typeface="ＭＳ Ｐゴシック" charset="-128"/>
              </a:rPr>
              <a:t>Sell short the day before the ex-dividend day, buy on the ex-dividend day</a:t>
            </a:r>
          </a:p>
          <a:p>
            <a:pPr marL="833438" lvl="1" indent="-514350" eaLnBrk="1" hangingPunct="1">
              <a:buFont typeface="Calibri" charset="0"/>
              <a:buAutoNum type="alphaLcPeriod"/>
            </a:pPr>
            <a:r>
              <a:rPr lang="en-US" altLang="en-US">
                <a:ea typeface="ＭＳ Ｐゴシック" charset="-128"/>
              </a:rPr>
              <a:t>Buy just before the ex-dividend day, and sell after.</a:t>
            </a:r>
          </a:p>
          <a:p>
            <a:pPr marL="833438" lvl="1" indent="-514350" eaLnBrk="1" hangingPunct="1">
              <a:buFont typeface="Calibri" charset="0"/>
              <a:buAutoNum type="alphaLcPeriod"/>
            </a:pPr>
            <a:r>
              <a:rPr lang="en-US" altLang="en-US">
                <a:ea typeface="ＭＳ Ｐゴシック" charset="-128"/>
              </a:rPr>
              <a:t>______________________________________________</a:t>
            </a:r>
          </a:p>
        </p:txBody>
      </p:sp>
    </p:spTree>
  </p:cSld>
  <p:clrMapOvr>
    <a:masterClrMapping/>
  </p:clrMapOvr>
  <p:transition/>
  <p:timing>
    <p:tnLst>
      <p:par>
        <p:cTn id="1" dur="indefinite" restart="never" nodeType="tmRoot"/>
      </p:par>
    </p:tnLst>
  </p:timing>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2801"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Example of dividend capture strategy with tax factors</a:t>
            </a:r>
            <a:endParaRPr lang="en-US">
              <a:ea typeface="+mj-ea"/>
              <a:cs typeface="+mj-cs"/>
            </a:endParaRPr>
          </a:p>
        </p:txBody>
      </p:sp>
      <p:sp>
        <p:nvSpPr>
          <p:cNvPr id="35635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356355"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4E829442-0C25-594C-968C-B40C4476BD2E}" type="slidenum">
              <a:rPr lang="en-US" altLang="en-US" sz="1200">
                <a:solidFill>
                  <a:srgbClr val="FFFFFF"/>
                </a:solidFill>
                <a:latin typeface="Times" charset="0"/>
              </a:rPr>
              <a:pPr>
                <a:lnSpc>
                  <a:spcPct val="80000"/>
                </a:lnSpc>
                <a:spcBef>
                  <a:spcPct val="0"/>
                </a:spcBef>
                <a:buClrTx/>
                <a:buSzTx/>
                <a:buFontTx/>
                <a:buNone/>
              </a:pPr>
              <a:t>169</a:t>
            </a:fld>
            <a:endParaRPr lang="en-US" altLang="en-US" sz="1200">
              <a:solidFill>
                <a:srgbClr val="FFFFFF"/>
              </a:solidFill>
              <a:latin typeface="Times" charset="0"/>
            </a:endParaRPr>
          </a:p>
        </p:txBody>
      </p:sp>
      <p:sp>
        <p:nvSpPr>
          <p:cNvPr id="332802" name="Rectangle 3"/>
          <p:cNvSpPr>
            <a:spLocks noGrp="1" noChangeArrowheads="1"/>
          </p:cNvSpPr>
          <p:nvPr>
            <p:ph sz="quarter" idx="1"/>
          </p:nvPr>
        </p:nvSpPr>
        <p:spPr>
          <a:xfrm>
            <a:off x="612775" y="1600200"/>
            <a:ext cx="8153400" cy="4495800"/>
          </a:xfrm>
        </p:spPr>
        <p:txBody>
          <a:bodyPr>
            <a:normAutofit fontScale="92500" lnSpcReduction="20000"/>
          </a:bodyPr>
          <a:lstStyle/>
          <a:p>
            <a:pPr marL="320040" indent="-320040" eaLnBrk="1" fontAlgn="auto" hangingPunct="1">
              <a:spcAft>
                <a:spcPts val="0"/>
              </a:spcAft>
              <a:buFont typeface="Wingdings"/>
              <a:buChar char=""/>
              <a:defRPr/>
            </a:pPr>
            <a:r>
              <a:rPr lang="en-US" smtClean="0">
                <a:ea typeface="+mn-ea"/>
                <a:cs typeface="+mn-cs"/>
              </a:rPr>
              <a:t>XYZ company is selling for $50 at close of trading May 3. On May 4, XYZ goes ex-dividend; the dividend amount is $1. The price drop (from past examination of the data) is only 90% of the dividend amount. </a:t>
            </a:r>
          </a:p>
          <a:p>
            <a:pPr marL="320040" indent="-320040" eaLnBrk="1" fontAlgn="auto" hangingPunct="1">
              <a:spcAft>
                <a:spcPts val="0"/>
              </a:spcAft>
              <a:buFont typeface="Wingdings"/>
              <a:buChar char=""/>
              <a:defRPr/>
            </a:pPr>
            <a:r>
              <a:rPr lang="en-US" smtClean="0">
                <a:ea typeface="+mn-ea"/>
                <a:cs typeface="+mn-cs"/>
              </a:rPr>
              <a:t>The transactions needed by a tax-exempt U.S. pension fund for the arbitrage are as follows:</a:t>
            </a:r>
          </a:p>
          <a:p>
            <a:pPr marL="640080" lvl="1" indent="-274320" eaLnBrk="1" fontAlgn="auto" hangingPunct="1">
              <a:spcAft>
                <a:spcPts val="0"/>
              </a:spcAft>
              <a:buFont typeface="Wingdings 2"/>
              <a:buChar char=""/>
              <a:defRPr/>
            </a:pPr>
            <a:r>
              <a:rPr lang="en-US" smtClean="0">
                <a:ea typeface="+mn-ea"/>
                <a:cs typeface="+mn-cs"/>
              </a:rPr>
              <a:t>1. Buy 1 million shares of XYZ stock cum-dividend at $50/share.</a:t>
            </a:r>
          </a:p>
          <a:p>
            <a:pPr marL="640080" lvl="1" indent="-274320" eaLnBrk="1" fontAlgn="auto" hangingPunct="1">
              <a:spcAft>
                <a:spcPts val="0"/>
              </a:spcAft>
              <a:buFont typeface="Wingdings 2"/>
              <a:buChar char=""/>
              <a:defRPr/>
            </a:pPr>
            <a:r>
              <a:rPr lang="en-US" smtClean="0">
                <a:ea typeface="+mn-ea"/>
                <a:cs typeface="+mn-cs"/>
              </a:rPr>
              <a:t>2. Wait till stock goes ex-dividend; Sell stock for $49.10/share (50 - 1* 0.90)</a:t>
            </a:r>
          </a:p>
          <a:p>
            <a:pPr marL="640080" lvl="1" indent="-274320" eaLnBrk="1" fontAlgn="auto" hangingPunct="1">
              <a:spcAft>
                <a:spcPts val="0"/>
              </a:spcAft>
              <a:buFont typeface="Wingdings 2"/>
              <a:buChar char=""/>
              <a:defRPr/>
            </a:pPr>
            <a:r>
              <a:rPr lang="en-US" smtClean="0">
                <a:ea typeface="+mn-ea"/>
                <a:cs typeface="+mn-cs"/>
              </a:rPr>
              <a:t>3. Collect dividend on stock.</a:t>
            </a:r>
          </a:p>
          <a:p>
            <a:pPr marL="320040" indent="-320040" eaLnBrk="1" fontAlgn="auto" hangingPunct="1">
              <a:spcAft>
                <a:spcPts val="0"/>
              </a:spcAft>
              <a:buFont typeface="Wingdings"/>
              <a:buChar char=""/>
              <a:defRPr/>
            </a:pPr>
            <a:r>
              <a:rPr lang="en-US" smtClean="0">
                <a:ea typeface="+mn-ea"/>
                <a:cs typeface="+mn-cs"/>
              </a:rPr>
              <a:t>Net profit = - 50 million + 49.10 million + 1 million = $0.10 million</a:t>
            </a:r>
            <a:endParaRPr lang="en-US">
              <a:ea typeface="+mn-ea"/>
              <a:cs typeface="+mn-cs"/>
            </a:endParaRPr>
          </a:p>
        </p:txBody>
      </p:sp>
    </p:spTree>
  </p:cSld>
  <p:clrMapOvr>
    <a:masterClrMapping/>
  </p:clrMapOvr>
  <p:transition/>
  <p:timing>
    <p:tnLst>
      <p:par>
        <p:cTn id="1" dur="indefinite" restart="never" nodeType="tmRoot"/>
      </p:par>
    </p:tnLst>
  </p:timing>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4849"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Two bad reasons for paying dividends</a:t>
            </a:r>
            <a:br>
              <a:rPr lang="en-US" smtClean="0">
                <a:ea typeface="+mj-ea"/>
                <a:cs typeface="+mj-cs"/>
              </a:rPr>
            </a:br>
            <a:r>
              <a:rPr lang="en-US" smtClean="0">
                <a:ea typeface="+mj-ea"/>
                <a:cs typeface="+mj-cs"/>
              </a:rPr>
              <a:t>1. The bird in the hand fallacy</a:t>
            </a:r>
            <a:endParaRPr lang="en-US">
              <a:ea typeface="+mj-ea"/>
              <a:cs typeface="+mj-cs"/>
            </a:endParaRPr>
          </a:p>
        </p:txBody>
      </p:sp>
      <p:sp>
        <p:nvSpPr>
          <p:cNvPr id="35840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358403"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6A7EDEA4-809B-9C41-82EA-F8E1EC20D703}" type="slidenum">
              <a:rPr lang="en-US" altLang="en-US" sz="1200">
                <a:solidFill>
                  <a:srgbClr val="FFFFFF"/>
                </a:solidFill>
                <a:latin typeface="Times" charset="0"/>
              </a:rPr>
              <a:pPr>
                <a:lnSpc>
                  <a:spcPct val="80000"/>
                </a:lnSpc>
                <a:spcBef>
                  <a:spcPct val="0"/>
                </a:spcBef>
                <a:buClrTx/>
                <a:buSzTx/>
                <a:buFontTx/>
                <a:buNone/>
              </a:pPr>
              <a:t>170</a:t>
            </a:fld>
            <a:endParaRPr lang="en-US" altLang="en-US" sz="1200">
              <a:solidFill>
                <a:srgbClr val="FFFFFF"/>
              </a:solidFill>
              <a:latin typeface="Times" charset="0"/>
            </a:endParaRPr>
          </a:p>
        </p:txBody>
      </p:sp>
      <p:sp>
        <p:nvSpPr>
          <p:cNvPr id="358404" name="Rectangle 3"/>
          <p:cNvSpPr>
            <a:spLocks noGrp="1" noChangeArrowheads="1"/>
          </p:cNvSpPr>
          <p:nvPr>
            <p:ph sz="quarter" idx="1"/>
          </p:nvPr>
        </p:nvSpPr>
        <p:spPr>
          <a:xfrm>
            <a:off x="612775" y="1600200"/>
            <a:ext cx="8153400" cy="4495800"/>
          </a:xfrm>
        </p:spPr>
        <p:txBody>
          <a:bodyPr/>
          <a:lstStyle/>
          <a:p>
            <a:pPr eaLnBrk="1" hangingPunct="1"/>
            <a:r>
              <a:rPr lang="en-US" altLang="en-US" u="sng">
                <a:ea typeface="ＭＳ Ｐゴシック" charset="-128"/>
              </a:rPr>
              <a:t>Argument</a:t>
            </a:r>
            <a:r>
              <a:rPr lang="en-US" altLang="en-US">
                <a:ea typeface="ＭＳ Ｐゴシック" charset="-128"/>
              </a:rPr>
              <a:t>: Dividends now are more certain than capital gains later. Hence dividends are more valuable than capital gains. Stocks that pay dividends will therefore be more highly valued than stocks that do not.</a:t>
            </a:r>
          </a:p>
          <a:p>
            <a:pPr eaLnBrk="1" hangingPunct="1"/>
            <a:r>
              <a:rPr lang="en-US" altLang="en-US" u="sng">
                <a:ea typeface="ＭＳ Ｐゴシック" charset="-128"/>
              </a:rPr>
              <a:t>Counter</a:t>
            </a:r>
            <a:r>
              <a:rPr lang="en-US" altLang="en-US">
                <a:ea typeface="ＭＳ Ｐゴシック" charset="-128"/>
              </a:rPr>
              <a:t>: The appropriate comparison should be between dividends today and price appreciation today. The stock price drops on the ex-dividend day.</a:t>
            </a:r>
          </a:p>
        </p:txBody>
      </p:sp>
    </p:spTree>
  </p:cSld>
  <p:clrMapOvr>
    <a:masterClrMapping/>
  </p:clrMapOvr>
  <p:transition/>
  <p:timing>
    <p:tnLst>
      <p:par>
        <p:cTn id="1" dur="indefinite" restart="never" nodeType="tmRoot"/>
      </p:par>
    </p:tnLst>
  </p:timing>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044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2. We have excess cash this year…</a:t>
            </a:r>
          </a:p>
        </p:txBody>
      </p:sp>
      <p:sp>
        <p:nvSpPr>
          <p:cNvPr id="36045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360451"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44DA1135-A76C-F942-94DB-D78FFA179DB3}" type="slidenum">
              <a:rPr lang="en-US" altLang="en-US" sz="1200">
                <a:solidFill>
                  <a:srgbClr val="FFFFFF"/>
                </a:solidFill>
                <a:latin typeface="Times" charset="0"/>
              </a:rPr>
              <a:pPr>
                <a:lnSpc>
                  <a:spcPct val="80000"/>
                </a:lnSpc>
                <a:spcBef>
                  <a:spcPct val="0"/>
                </a:spcBef>
                <a:buClrTx/>
                <a:buSzTx/>
                <a:buFontTx/>
                <a:buNone/>
              </a:pPr>
              <a:t>171</a:t>
            </a:fld>
            <a:endParaRPr lang="en-US" altLang="en-US" sz="1200">
              <a:solidFill>
                <a:srgbClr val="FFFFFF"/>
              </a:solidFill>
              <a:latin typeface="Times" charset="0"/>
            </a:endParaRPr>
          </a:p>
        </p:txBody>
      </p:sp>
      <p:sp>
        <p:nvSpPr>
          <p:cNvPr id="360452" name="Rectangle 3"/>
          <p:cNvSpPr>
            <a:spLocks noGrp="1" noChangeArrowheads="1"/>
          </p:cNvSpPr>
          <p:nvPr>
            <p:ph sz="quarter" idx="1"/>
          </p:nvPr>
        </p:nvSpPr>
        <p:spPr>
          <a:xfrm>
            <a:off x="612775" y="1600200"/>
            <a:ext cx="8153400" cy="4495800"/>
          </a:xfrm>
        </p:spPr>
        <p:txBody>
          <a:bodyPr/>
          <a:lstStyle/>
          <a:p>
            <a:pPr eaLnBrk="1" hangingPunct="1"/>
            <a:r>
              <a:rPr lang="en-US" altLang="en-US" u="sng">
                <a:ea typeface="ＭＳ Ｐゴシック" charset="-128"/>
              </a:rPr>
              <a:t>Argument</a:t>
            </a:r>
            <a:r>
              <a:rPr lang="en-US" altLang="en-US">
                <a:ea typeface="ＭＳ Ｐゴシック" charset="-128"/>
              </a:rPr>
              <a:t>: The firm has excess cash on its hands this year, no investment projects this year and wants to give the money back to stockholders.</a:t>
            </a:r>
          </a:p>
          <a:p>
            <a:pPr eaLnBrk="1" hangingPunct="1"/>
            <a:r>
              <a:rPr lang="en-US" altLang="en-US" u="sng">
                <a:ea typeface="ＭＳ Ｐゴシック" charset="-128"/>
              </a:rPr>
              <a:t>Counter</a:t>
            </a:r>
            <a:r>
              <a:rPr lang="en-US" altLang="en-US">
                <a:ea typeface="ＭＳ Ｐゴシック" charset="-128"/>
              </a:rPr>
              <a:t>: So why not just repurchase stock? If this is a one-time phenomenon, the firm has to consider future financing needs.   The cost of raising new financing in future years, especially by issuing new equity, can be staggering.</a:t>
            </a:r>
          </a:p>
        </p:txBody>
      </p:sp>
    </p:spTree>
  </p:cSld>
  <p:clrMapOvr>
    <a:masterClrMapping/>
  </p:clrMapOvr>
  <p:transition/>
  <p:timing>
    <p:tnLst>
      <p:par>
        <p:cTn id="1" dur="indefinite" restart="never" nodeType="tmRoot"/>
      </p:par>
    </p:tnLst>
  </p:timing>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249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Cost of Raising Capital</a:t>
            </a:r>
          </a:p>
        </p:txBody>
      </p:sp>
      <p:sp>
        <p:nvSpPr>
          <p:cNvPr id="36249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362499"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2D307664-BCE3-2341-B97B-3BF59EE50E6C}" type="slidenum">
              <a:rPr lang="en-US" altLang="en-US" sz="1200">
                <a:solidFill>
                  <a:srgbClr val="FFFFFF"/>
                </a:solidFill>
                <a:latin typeface="Times" charset="0"/>
              </a:rPr>
              <a:pPr>
                <a:lnSpc>
                  <a:spcPct val="80000"/>
                </a:lnSpc>
                <a:spcBef>
                  <a:spcPct val="0"/>
                </a:spcBef>
                <a:buClrTx/>
                <a:buSzTx/>
                <a:buFontTx/>
                <a:buNone/>
              </a:pPr>
              <a:t>172</a:t>
            </a:fld>
            <a:endParaRPr lang="en-US" altLang="en-US" sz="1200">
              <a:solidFill>
                <a:srgbClr val="FFFFFF"/>
              </a:solidFill>
              <a:latin typeface="Times" charset="0"/>
            </a:endParaRPr>
          </a:p>
        </p:txBody>
      </p:sp>
      <p:graphicFrame>
        <p:nvGraphicFramePr>
          <p:cNvPr id="7" name="Content Placeholder 6"/>
          <p:cNvGraphicFramePr>
            <a:graphicFrameLocks noGrp="1"/>
          </p:cNvGraphicFramePr>
          <p:nvPr>
            <p:ph sz="quarter" idx="1"/>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iming>
    <p:tnLst>
      <p:par>
        <p:cTn id="1" dur="indefinite" restart="never" nodeType="tmRoot"/>
      </p:par>
    </p:tnLst>
  </p:timing>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4545" name="Rectangle 2"/>
          <p:cNvSpPr>
            <a:spLocks noGrp="1" noChangeArrowheads="1"/>
          </p:cNvSpPr>
          <p:nvPr>
            <p:ph type="title"/>
          </p:nvPr>
        </p:nvSpPr>
        <p:spPr>
          <a:xfrm>
            <a:off x="612775" y="228600"/>
            <a:ext cx="8153400" cy="990600"/>
          </a:xfrm>
        </p:spPr>
        <p:txBody>
          <a:bodyPr/>
          <a:lstStyle/>
          <a:p>
            <a:pPr eaLnBrk="1" hangingPunct="1"/>
            <a:r>
              <a:rPr lang="en-US" altLang="en-US" sz="3200">
                <a:ea typeface="ＭＳ Ｐゴシック" charset="-128"/>
              </a:rPr>
              <a:t>Three </a:t>
            </a:r>
            <a:r>
              <a:rPr lang="ja-JP" altLang="en-US" sz="3200">
                <a:ea typeface="ＭＳ Ｐゴシック" charset="-128"/>
              </a:rPr>
              <a:t>“</a:t>
            </a:r>
            <a:r>
              <a:rPr lang="en-US" altLang="ja-JP" sz="3200">
                <a:ea typeface="ＭＳ Ｐゴシック" charset="-128"/>
              </a:rPr>
              <a:t>good</a:t>
            </a:r>
            <a:r>
              <a:rPr lang="ja-JP" altLang="en-US" sz="3200">
                <a:ea typeface="ＭＳ Ｐゴシック" charset="-128"/>
              </a:rPr>
              <a:t>”</a:t>
            </a:r>
            <a:r>
              <a:rPr lang="en-US" altLang="ja-JP" sz="3200">
                <a:ea typeface="ＭＳ Ｐゴシック" charset="-128"/>
              </a:rPr>
              <a:t> reasons for paying dividends…</a:t>
            </a:r>
            <a:endParaRPr lang="en-US" altLang="en-US" sz="3200">
              <a:ea typeface="ＭＳ Ｐゴシック" charset="-128"/>
            </a:endParaRPr>
          </a:p>
        </p:txBody>
      </p:sp>
      <p:sp>
        <p:nvSpPr>
          <p:cNvPr id="36454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364547"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8BB06DF3-55EB-6045-8570-E9400D4C5FAF}" type="slidenum">
              <a:rPr lang="en-US" altLang="en-US" sz="1200">
                <a:solidFill>
                  <a:srgbClr val="FFFFFF"/>
                </a:solidFill>
                <a:latin typeface="Times" charset="0"/>
              </a:rPr>
              <a:pPr>
                <a:lnSpc>
                  <a:spcPct val="80000"/>
                </a:lnSpc>
                <a:spcBef>
                  <a:spcPct val="0"/>
                </a:spcBef>
                <a:buClrTx/>
                <a:buSzTx/>
                <a:buFontTx/>
                <a:buNone/>
              </a:pPr>
              <a:t>173</a:t>
            </a:fld>
            <a:endParaRPr lang="en-US" altLang="en-US" sz="1200">
              <a:solidFill>
                <a:srgbClr val="FFFFFF"/>
              </a:solidFill>
              <a:latin typeface="Times" charset="0"/>
            </a:endParaRPr>
          </a:p>
        </p:txBody>
      </p:sp>
      <p:sp>
        <p:nvSpPr>
          <p:cNvPr id="364548" name="Rectangle 3"/>
          <p:cNvSpPr>
            <a:spLocks noGrp="1" noChangeArrowheads="1"/>
          </p:cNvSpPr>
          <p:nvPr>
            <p:ph sz="quarter" idx="1"/>
          </p:nvPr>
        </p:nvSpPr>
        <p:spPr>
          <a:xfrm>
            <a:off x="612775" y="1600200"/>
            <a:ext cx="8153400" cy="4495800"/>
          </a:xfrm>
        </p:spPr>
        <p:txBody>
          <a:bodyPr/>
          <a:lstStyle/>
          <a:p>
            <a:pPr eaLnBrk="1" hangingPunct="1"/>
            <a:r>
              <a:rPr lang="en-US" altLang="en-US" u="sng">
                <a:ea typeface="ＭＳ Ｐゴシック" charset="-128"/>
              </a:rPr>
              <a:t>Clientele Effect</a:t>
            </a:r>
            <a:r>
              <a:rPr lang="en-US" altLang="en-US">
                <a:ea typeface="ＭＳ Ｐゴシック" charset="-128"/>
              </a:rPr>
              <a:t>: The investors in your company like dividends.</a:t>
            </a:r>
          </a:p>
          <a:p>
            <a:pPr eaLnBrk="1" hangingPunct="1"/>
            <a:r>
              <a:rPr lang="en-US" altLang="en-US" u="sng">
                <a:ea typeface="ＭＳ Ｐゴシック" charset="-128"/>
              </a:rPr>
              <a:t>The Signalling Story</a:t>
            </a:r>
            <a:r>
              <a:rPr lang="en-US" altLang="en-US">
                <a:ea typeface="ＭＳ Ｐゴシック" charset="-128"/>
              </a:rPr>
              <a:t>: Dividends can be signals to the market that you believe that you have good cash flow prospects in the future.</a:t>
            </a:r>
          </a:p>
          <a:p>
            <a:pPr eaLnBrk="1" hangingPunct="1"/>
            <a:r>
              <a:rPr lang="en-US" altLang="en-US" u="sng">
                <a:ea typeface="ＭＳ Ｐゴシック" charset="-128"/>
              </a:rPr>
              <a:t>The Wealth Appropriation Story</a:t>
            </a:r>
            <a:r>
              <a:rPr lang="en-US" altLang="en-US">
                <a:ea typeface="ＭＳ Ｐゴシック" charset="-128"/>
              </a:rPr>
              <a:t>: Dividends are one way of transferring wealth from lenders to equity investors (this is good for equity investors but bad for lenders)</a:t>
            </a:r>
          </a:p>
          <a:p>
            <a:pPr eaLnBrk="1" hangingPunct="1"/>
            <a:endParaRPr lang="en-US" altLang="en-US">
              <a:ea typeface="ＭＳ Ｐゴシック" charset="-128"/>
            </a:endParaRPr>
          </a:p>
        </p:txBody>
      </p:sp>
    </p:spTree>
  </p:cSld>
  <p:clrMapOvr>
    <a:masterClrMapping/>
  </p:clrMapOvr>
  <p:timing>
    <p:tnLst>
      <p:par>
        <p:cTn id="1" dur="indefinite" restart="never" nodeType="tmRoot"/>
      </p:par>
    </p:tnLst>
  </p:timing>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3041" name="Title 1"/>
          <p:cNvSpPr>
            <a:spLocks noGrp="1"/>
          </p:cNvSpPr>
          <p:nvPr>
            <p:ph type="title"/>
          </p:nvPr>
        </p:nvSpPr>
        <p:spPr>
          <a:xfrm>
            <a:off x="612775" y="228600"/>
            <a:ext cx="8153400" cy="990600"/>
          </a:xfrm>
        </p:spPr>
        <p:txBody>
          <a:bodyPr>
            <a:normAutofit fontScale="90000"/>
          </a:bodyPr>
          <a:lstStyle/>
          <a:p>
            <a:pPr eaLnBrk="1" hangingPunct="1">
              <a:defRPr/>
            </a:pPr>
            <a:r>
              <a:rPr lang="en-US" altLang="en-US" sz="3200">
                <a:ea typeface="ＭＳ Ｐゴシック" charset="-128"/>
              </a:rPr>
              <a:t>1. The Clientele Effect</a:t>
            </a:r>
            <a:br>
              <a:rPr lang="en-US" altLang="en-US" sz="3200">
                <a:ea typeface="ＭＳ Ｐゴシック" charset="-128"/>
              </a:rPr>
            </a:br>
            <a:r>
              <a:rPr lang="en-US" altLang="en-US" sz="3200">
                <a:ea typeface="ＭＳ Ｐゴシック" charset="-128"/>
              </a:rPr>
              <a:t>The </a:t>
            </a:r>
            <a:r>
              <a:rPr lang="ja-JP" altLang="en-US" sz="3200">
                <a:ea typeface="ＭＳ Ｐゴシック" charset="-128"/>
              </a:rPr>
              <a:t>“</a:t>
            </a:r>
            <a:r>
              <a:rPr lang="en-US" altLang="ja-JP" sz="3200">
                <a:ea typeface="ＭＳ Ｐゴシック" charset="-128"/>
              </a:rPr>
              <a:t>strange case</a:t>
            </a:r>
            <a:r>
              <a:rPr lang="ja-JP" altLang="en-US" sz="3200">
                <a:ea typeface="ＭＳ Ｐゴシック" charset="-128"/>
              </a:rPr>
              <a:t>”</a:t>
            </a:r>
            <a:r>
              <a:rPr lang="en-US" altLang="ja-JP" sz="3200">
                <a:ea typeface="ＭＳ Ｐゴシック" charset="-128"/>
              </a:rPr>
              <a:t> of Citizen</a:t>
            </a:r>
            <a:r>
              <a:rPr lang="ja-JP" altLang="en-US" sz="3200">
                <a:ea typeface="ＭＳ Ｐゴシック" charset="-128"/>
              </a:rPr>
              <a:t>’</a:t>
            </a:r>
            <a:r>
              <a:rPr lang="en-US" altLang="ja-JP" sz="3200">
                <a:ea typeface="ＭＳ Ｐゴシック" charset="-128"/>
              </a:rPr>
              <a:t>s Utility</a:t>
            </a:r>
            <a:endParaRPr lang="en-US" altLang="en-US" sz="3200">
              <a:ea typeface="ＭＳ Ｐゴシック" charset="-128"/>
            </a:endParaRPr>
          </a:p>
        </p:txBody>
      </p:sp>
      <p:sp>
        <p:nvSpPr>
          <p:cNvPr id="36659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366595"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0917D8E7-9382-3248-97A8-02E21DEC3DE5}" type="slidenum">
              <a:rPr lang="en-US" altLang="en-US" sz="1200">
                <a:solidFill>
                  <a:srgbClr val="FFFFFF"/>
                </a:solidFill>
                <a:latin typeface="Times" charset="0"/>
              </a:rPr>
              <a:pPr>
                <a:lnSpc>
                  <a:spcPct val="80000"/>
                </a:lnSpc>
                <a:spcBef>
                  <a:spcPct val="0"/>
                </a:spcBef>
                <a:buClrTx/>
                <a:buSzTx/>
                <a:buFontTx/>
                <a:buNone/>
              </a:pPr>
              <a:t>174</a:t>
            </a:fld>
            <a:endParaRPr lang="en-US" altLang="en-US" sz="1200">
              <a:solidFill>
                <a:srgbClr val="FFFFFF"/>
              </a:solidFill>
              <a:latin typeface="Times" charset="0"/>
            </a:endParaRPr>
          </a:p>
        </p:txBody>
      </p:sp>
      <p:sp>
        <p:nvSpPr>
          <p:cNvPr id="366596" name="TextBox 4"/>
          <p:cNvSpPr txBox="1">
            <a:spLocks noChangeArrowheads="1"/>
          </p:cNvSpPr>
          <p:nvPr/>
        </p:nvSpPr>
        <p:spPr bwMode="auto">
          <a:xfrm>
            <a:off x="7772400" y="2895600"/>
            <a:ext cx="1219200" cy="3786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Class A shares pay cash dividend </a:t>
            </a:r>
          </a:p>
          <a:p>
            <a:pPr>
              <a:spcBef>
                <a:spcPct val="0"/>
              </a:spcBef>
              <a:buClrTx/>
              <a:buSzTx/>
              <a:buFontTx/>
              <a:buNone/>
            </a:pPr>
            <a:endParaRPr lang="en-US" altLang="en-US" sz="1600">
              <a:latin typeface="Times" charset="0"/>
            </a:endParaRPr>
          </a:p>
          <a:p>
            <a:pPr>
              <a:spcBef>
                <a:spcPct val="0"/>
              </a:spcBef>
              <a:buClrTx/>
              <a:buSzTx/>
              <a:buFontTx/>
              <a:buNone/>
            </a:pPr>
            <a:r>
              <a:rPr lang="en-US" altLang="en-US" sz="1600">
                <a:latin typeface="Times" charset="0"/>
              </a:rPr>
              <a:t>Class B shares  offer the same amount as a stock dividend &amp; can be converted to class A shares</a:t>
            </a:r>
          </a:p>
        </p:txBody>
      </p:sp>
      <p:graphicFrame>
        <p:nvGraphicFramePr>
          <p:cNvPr id="366597" name="Object 2"/>
          <p:cNvGraphicFramePr>
            <a:graphicFrameLocks noGrp="1" noChangeAspect="1"/>
          </p:cNvGraphicFramePr>
          <p:nvPr>
            <p:ph sz="quarter" idx="1"/>
          </p:nvPr>
        </p:nvGraphicFramePr>
        <p:xfrm>
          <a:off x="1066800" y="1676400"/>
          <a:ext cx="6075363" cy="4495800"/>
        </p:xfrm>
        <a:graphic>
          <a:graphicData uri="http://schemas.openxmlformats.org/presentationml/2006/ole">
            <mc:AlternateContent xmlns:mc="http://schemas.openxmlformats.org/markup-compatibility/2006">
              <mc:Choice xmlns:v="urn:schemas-microsoft-com:vml" Requires="v">
                <p:oleObj spid="_x0000_s366621" name="Picture" r:id="rId4" imgW="19149206" imgH="14171429" progId="Word.Picture.8">
                  <p:embed/>
                </p:oleObj>
              </mc:Choice>
              <mc:Fallback>
                <p:oleObj name="Picture" r:id="rId4" imgW="19149206" imgH="14171429" progId="Word.Picture.8">
                  <p:embed/>
                  <p:pic>
                    <p:nvPicPr>
                      <p:cNvPr id="0" name="Object 2"/>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66800" y="1676400"/>
                        <a:ext cx="6075363" cy="4495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spTree>
  </p:cSld>
  <p:clrMapOvr>
    <a:masterClrMapping/>
  </p:clrMapOvr>
  <p:timing>
    <p:tnLst>
      <p:par>
        <p:cTn id="1" dur="indefinite" restart="never" nodeType="tmRoot"/>
      </p:par>
    </p:tnLst>
  </p:timing>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41"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Evidence from Canadian firms</a:t>
            </a:r>
          </a:p>
        </p:txBody>
      </p:sp>
      <p:sp>
        <p:nvSpPr>
          <p:cNvPr id="36864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368643"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02C25587-FF73-9D45-A73C-FABE8245C344}" type="slidenum">
              <a:rPr lang="en-US" altLang="en-US" sz="1200">
                <a:solidFill>
                  <a:srgbClr val="FFFFFF"/>
                </a:solidFill>
                <a:latin typeface="Times" charset="0"/>
              </a:rPr>
              <a:pPr>
                <a:lnSpc>
                  <a:spcPct val="80000"/>
                </a:lnSpc>
                <a:spcBef>
                  <a:spcPct val="0"/>
                </a:spcBef>
                <a:buClrTx/>
                <a:buSzTx/>
                <a:buFontTx/>
                <a:buNone/>
              </a:pPr>
              <a:t>175</a:t>
            </a:fld>
            <a:endParaRPr lang="en-US" altLang="en-US" sz="1200">
              <a:solidFill>
                <a:srgbClr val="FFFFFF"/>
              </a:solidFill>
              <a:latin typeface="Times" charset="0"/>
            </a:endParaRPr>
          </a:p>
        </p:txBody>
      </p:sp>
      <p:graphicFrame>
        <p:nvGraphicFramePr>
          <p:cNvPr id="6" name="Content Placeholder 5"/>
          <p:cNvGraphicFramePr>
            <a:graphicFrameLocks noGrp="1"/>
          </p:cNvGraphicFramePr>
          <p:nvPr>
            <p:ph sz="quarter" idx="1"/>
          </p:nvPr>
        </p:nvGraphicFramePr>
        <p:xfrm>
          <a:off x="612775" y="1600200"/>
          <a:ext cx="8153400" cy="4086225"/>
        </p:xfrm>
        <a:graphic>
          <a:graphicData uri="http://schemas.openxmlformats.org/drawingml/2006/table">
            <a:tbl>
              <a:tblPr/>
              <a:tblGrid>
                <a:gridCol w="4076700"/>
                <a:gridCol w="4076700"/>
              </a:tblGrid>
              <a:tr h="37147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a:ln>
                            <a:noFill/>
                          </a:ln>
                          <a:solidFill>
                            <a:srgbClr val="FFFFFF"/>
                          </a:solidFill>
                          <a:effectLst/>
                          <a:latin typeface="Times" charset="0"/>
                          <a:ea typeface="ＭＳ Ｐゴシック" charset="-128"/>
                        </a:rPr>
                        <a:t>Company</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a:ln>
                            <a:noFill/>
                          </a:ln>
                          <a:solidFill>
                            <a:srgbClr val="FFFFFF"/>
                          </a:solidFill>
                          <a:effectLst/>
                          <a:latin typeface="Times" charset="0"/>
                          <a:ea typeface="ＭＳ Ｐゴシック" charset="-128"/>
                        </a:rPr>
                        <a:t>Premium for cash dividend shares</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r>
              <a:tr h="37147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Consolidated Bathurst</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+ 19.30%</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r>
              <a:tr h="37147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Donfasco</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+ 13.30%</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r>
              <a:tr h="37147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Dome Petroleum</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+ 0.30%</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r>
              <a:tr h="37147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Imperial Oil </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+12.10% </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r>
              <a:tr h="37147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Newfoundland Light &amp; Power</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+ 1.80%</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r>
              <a:tr h="37147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Royal Trustco</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+ 17.30%</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r>
              <a:tr h="37147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Stelco</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+ 2.70%</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r>
              <a:tr h="37147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TransAlta</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+1.10%</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r>
              <a:tr h="37147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Average across companies</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+ 7.54%</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r>
              <a:tr h="37147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rgbClr val="000000"/>
                        </a:solidFill>
                        <a:effectLst/>
                        <a:latin typeface="Times" charset="0"/>
                        <a:ea typeface="ＭＳ Ｐゴシック" charset="-128"/>
                      </a:endParaRP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rgbClr val="000000"/>
                        </a:solidFill>
                        <a:effectLst/>
                        <a:latin typeface="Times" charset="0"/>
                        <a:ea typeface="ＭＳ Ｐゴシック" charset="-128"/>
                      </a:endParaRP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r>
            </a:tbl>
          </a:graphicData>
        </a:graphic>
      </p:graphicFrame>
    </p:spTree>
  </p:cSld>
  <p:clrMapOvr>
    <a:masterClrMapping/>
  </p:clrMapOvr>
  <p:timing>
    <p:tnLst>
      <p:par>
        <p:cTn id="1" dur="indefinite" restart="never" nodeType="tmRoot"/>
      </p:par>
    </p:tnLst>
  </p:timing>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068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 clientele based explanation</a:t>
            </a:r>
          </a:p>
        </p:txBody>
      </p:sp>
      <p:sp>
        <p:nvSpPr>
          <p:cNvPr id="37069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370691"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761269EE-D7A8-3248-BE01-14F629523CDB}" type="slidenum">
              <a:rPr lang="en-US" altLang="en-US" sz="1200">
                <a:solidFill>
                  <a:srgbClr val="FFFFFF"/>
                </a:solidFill>
                <a:latin typeface="Times" charset="0"/>
              </a:rPr>
              <a:pPr>
                <a:lnSpc>
                  <a:spcPct val="80000"/>
                </a:lnSpc>
                <a:spcBef>
                  <a:spcPct val="0"/>
                </a:spcBef>
                <a:buClrTx/>
                <a:buSzTx/>
                <a:buFontTx/>
                <a:buNone/>
              </a:pPr>
              <a:t>176</a:t>
            </a:fld>
            <a:endParaRPr lang="en-US" altLang="en-US" sz="1200">
              <a:solidFill>
                <a:srgbClr val="FFFFFF"/>
              </a:solidFill>
              <a:latin typeface="Times" charset="0"/>
            </a:endParaRPr>
          </a:p>
        </p:txBody>
      </p:sp>
      <p:sp>
        <p:nvSpPr>
          <p:cNvPr id="347138" name="Rectangle 3"/>
          <p:cNvSpPr>
            <a:spLocks noGrp="1" noChangeArrowheads="1"/>
          </p:cNvSpPr>
          <p:nvPr>
            <p:ph sz="quarter" idx="1"/>
          </p:nvPr>
        </p:nvSpPr>
        <p:spPr>
          <a:xfrm>
            <a:off x="612775" y="1600200"/>
            <a:ext cx="8153400" cy="4495800"/>
          </a:xfrm>
        </p:spPr>
        <p:txBody>
          <a:bodyPr>
            <a:normAutofit lnSpcReduction="10000"/>
          </a:bodyPr>
          <a:lstStyle/>
          <a:p>
            <a:pPr marL="320040" indent="-320040" eaLnBrk="1" fontAlgn="auto" hangingPunct="1">
              <a:spcAft>
                <a:spcPts val="0"/>
              </a:spcAft>
              <a:buFont typeface="Wingdings"/>
              <a:buChar char=""/>
              <a:defRPr/>
            </a:pPr>
            <a:r>
              <a:rPr lang="en-US" u="sng" dirty="0" smtClean="0">
                <a:ea typeface="+mn-ea"/>
                <a:cs typeface="+mn-cs"/>
              </a:rPr>
              <a:t>Basis</a:t>
            </a:r>
            <a:r>
              <a:rPr lang="en-US" dirty="0" smtClean="0">
                <a:ea typeface="+mn-ea"/>
                <a:cs typeface="+mn-cs"/>
              </a:rPr>
              <a:t>: Investors may form clienteles based upon their tax brackets. Investors in high tax brackets may invest in stocks which do not pay dividends and those in low tax brackets may invest in dividend paying stocks. </a:t>
            </a:r>
          </a:p>
          <a:p>
            <a:pPr marL="320040" indent="-320040" eaLnBrk="1" fontAlgn="auto" hangingPunct="1">
              <a:spcAft>
                <a:spcPts val="0"/>
              </a:spcAft>
              <a:buFont typeface="Wingdings"/>
              <a:buChar char=""/>
              <a:defRPr/>
            </a:pPr>
            <a:r>
              <a:rPr lang="en-US" u="sng" dirty="0" smtClean="0">
                <a:ea typeface="+mn-ea"/>
                <a:cs typeface="+mn-cs"/>
              </a:rPr>
              <a:t>Evidence</a:t>
            </a:r>
            <a:r>
              <a:rPr lang="en-US" dirty="0" smtClean="0">
                <a:ea typeface="+mn-ea"/>
                <a:cs typeface="+mn-cs"/>
              </a:rPr>
              <a:t>: A study of 914 investors' portfolios was carried out to see if their portfolio positions were affected by their tax brackets. The study found that </a:t>
            </a:r>
          </a:p>
          <a:p>
            <a:pPr marL="640080" lvl="1" indent="-274320" eaLnBrk="1" fontAlgn="auto" hangingPunct="1">
              <a:spcAft>
                <a:spcPts val="0"/>
              </a:spcAft>
              <a:buFont typeface="Wingdings 2"/>
              <a:buChar char=""/>
              <a:defRPr/>
            </a:pPr>
            <a:r>
              <a:rPr lang="en-US" dirty="0" smtClean="0">
                <a:ea typeface="+mn-ea"/>
                <a:cs typeface="+mn-cs"/>
              </a:rPr>
              <a:t>(a) Older investors were more likely to hold high dividend stocks and</a:t>
            </a:r>
          </a:p>
          <a:p>
            <a:pPr marL="640080" lvl="1" indent="-274320" eaLnBrk="1" fontAlgn="auto" hangingPunct="1">
              <a:spcAft>
                <a:spcPts val="0"/>
              </a:spcAft>
              <a:buFont typeface="Wingdings 2"/>
              <a:buChar char=""/>
              <a:defRPr/>
            </a:pPr>
            <a:r>
              <a:rPr lang="en-US" dirty="0" smtClean="0">
                <a:ea typeface="+mn-ea"/>
                <a:cs typeface="+mn-cs"/>
              </a:rPr>
              <a:t>(b) Poorer investors tended to hold high dividend stocks</a:t>
            </a:r>
            <a:endParaRPr lang="en-US" dirty="0">
              <a:ea typeface="+mn-ea"/>
              <a:cs typeface="+mn-cs"/>
            </a:endParaRPr>
          </a:p>
        </p:txBody>
      </p:sp>
    </p:spTree>
  </p:cSld>
  <p:clrMapOvr>
    <a:masterClrMapping/>
  </p:clrMapOvr>
  <p:transition/>
  <p:timing>
    <p:tnLst>
      <p:par>
        <p:cTn id="1" dur="indefinite" restart="never" nodeType="tmRoot"/>
      </p:par>
    </p:tnLst>
  </p:timing>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1713" name="Rectangle 2"/>
          <p:cNvSpPr>
            <a:spLocks noGrp="1" noChangeArrowheads="1"/>
          </p:cNvSpPr>
          <p:nvPr>
            <p:ph type="title"/>
          </p:nvPr>
        </p:nvSpPr>
        <p:spPr/>
        <p:txBody>
          <a:bodyPr/>
          <a:lstStyle/>
          <a:p>
            <a:pPr eaLnBrk="1" hangingPunct="1">
              <a:defRPr/>
            </a:pPr>
            <a:r>
              <a:rPr lang="en-US">
                <a:latin typeface="+mn-lt"/>
              </a:rPr>
              <a:t>Results from Regression: Clientele Effect</a:t>
            </a:r>
          </a:p>
        </p:txBody>
      </p:sp>
      <p:sp>
        <p:nvSpPr>
          <p:cNvPr id="349186" name="Rectangle 3"/>
          <p:cNvSpPr>
            <a:spLocks noChangeArrowheads="1"/>
          </p:cNvSpPr>
          <p:nvPr/>
        </p:nvSpPr>
        <p:spPr bwMode="auto">
          <a:xfrm>
            <a:off x="2457450" y="1900238"/>
            <a:ext cx="3095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dirty="0">
                <a:latin typeface="+mn-lt"/>
                <a:ea typeface="ＭＳ Ｐゴシック" charset="0"/>
                <a:cs typeface="ＭＳ Ｐゴシック" charset="0"/>
              </a:rPr>
              <a:t>D</a:t>
            </a:r>
          </a:p>
        </p:txBody>
      </p:sp>
      <p:sp>
        <p:nvSpPr>
          <p:cNvPr id="349187" name="Rectangle 4"/>
          <p:cNvSpPr>
            <a:spLocks noChangeArrowheads="1"/>
          </p:cNvSpPr>
          <p:nvPr/>
        </p:nvSpPr>
        <p:spPr bwMode="auto">
          <a:xfrm>
            <a:off x="2574925" y="1900238"/>
            <a:ext cx="23812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188" name="Rectangle 5"/>
          <p:cNvSpPr>
            <a:spLocks noChangeArrowheads="1"/>
          </p:cNvSpPr>
          <p:nvPr/>
        </p:nvSpPr>
        <p:spPr bwMode="auto">
          <a:xfrm>
            <a:off x="2619375" y="1900238"/>
            <a:ext cx="28257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v</a:t>
            </a:r>
          </a:p>
        </p:txBody>
      </p:sp>
      <p:sp>
        <p:nvSpPr>
          <p:cNvPr id="349189" name="Rectangle 6"/>
          <p:cNvSpPr>
            <a:spLocks noChangeArrowheads="1"/>
          </p:cNvSpPr>
          <p:nvPr/>
        </p:nvSpPr>
        <p:spPr bwMode="auto">
          <a:xfrm>
            <a:off x="2708275" y="1900238"/>
            <a:ext cx="23812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190" name="Rectangle 7"/>
          <p:cNvSpPr>
            <a:spLocks noChangeArrowheads="1"/>
          </p:cNvSpPr>
          <p:nvPr/>
        </p:nvSpPr>
        <p:spPr bwMode="auto">
          <a:xfrm>
            <a:off x="2752725" y="1900238"/>
            <a:ext cx="29051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d</a:t>
            </a:r>
          </a:p>
        </p:txBody>
      </p:sp>
      <p:sp>
        <p:nvSpPr>
          <p:cNvPr id="349191" name="Rectangle 8"/>
          <p:cNvSpPr>
            <a:spLocks noChangeArrowheads="1"/>
          </p:cNvSpPr>
          <p:nvPr/>
        </p:nvSpPr>
        <p:spPr bwMode="auto">
          <a:xfrm>
            <a:off x="2841625" y="1900238"/>
            <a:ext cx="2841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192" name="Rectangle 9"/>
          <p:cNvSpPr>
            <a:spLocks noChangeArrowheads="1"/>
          </p:cNvSpPr>
          <p:nvPr/>
        </p:nvSpPr>
        <p:spPr bwMode="auto">
          <a:xfrm>
            <a:off x="2916238" y="1900238"/>
            <a:ext cx="29051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n</a:t>
            </a:r>
          </a:p>
        </p:txBody>
      </p:sp>
      <p:sp>
        <p:nvSpPr>
          <p:cNvPr id="349193" name="Rectangle 10"/>
          <p:cNvSpPr>
            <a:spLocks noChangeArrowheads="1"/>
          </p:cNvSpPr>
          <p:nvPr/>
        </p:nvSpPr>
        <p:spPr bwMode="auto">
          <a:xfrm>
            <a:off x="3005138" y="1900238"/>
            <a:ext cx="29051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d</a:t>
            </a:r>
          </a:p>
        </p:txBody>
      </p:sp>
      <p:sp>
        <p:nvSpPr>
          <p:cNvPr id="349194" name="Rectangle 11"/>
          <p:cNvSpPr>
            <a:spLocks noChangeArrowheads="1"/>
          </p:cNvSpPr>
          <p:nvPr/>
        </p:nvSpPr>
        <p:spPr bwMode="auto">
          <a:xfrm>
            <a:off x="3094038" y="1900238"/>
            <a:ext cx="18256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195" name="Rectangle 12"/>
          <p:cNvSpPr>
            <a:spLocks noChangeArrowheads="1"/>
          </p:cNvSpPr>
          <p:nvPr/>
        </p:nvSpPr>
        <p:spPr bwMode="auto">
          <a:xfrm>
            <a:off x="3138488" y="1900238"/>
            <a:ext cx="28257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Y</a:t>
            </a:r>
          </a:p>
        </p:txBody>
      </p:sp>
      <p:sp>
        <p:nvSpPr>
          <p:cNvPr id="349196" name="Rectangle 13"/>
          <p:cNvSpPr>
            <a:spLocks noChangeArrowheads="1"/>
          </p:cNvSpPr>
          <p:nvPr/>
        </p:nvSpPr>
        <p:spPr bwMode="auto">
          <a:xfrm>
            <a:off x="3257550" y="1900238"/>
            <a:ext cx="23812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197" name="Rectangle 14"/>
          <p:cNvSpPr>
            <a:spLocks noChangeArrowheads="1"/>
          </p:cNvSpPr>
          <p:nvPr/>
        </p:nvSpPr>
        <p:spPr bwMode="auto">
          <a:xfrm>
            <a:off x="3302000" y="1900238"/>
            <a:ext cx="2841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198" name="Rectangle 15"/>
          <p:cNvSpPr>
            <a:spLocks noChangeArrowheads="1"/>
          </p:cNvSpPr>
          <p:nvPr/>
        </p:nvSpPr>
        <p:spPr bwMode="auto">
          <a:xfrm>
            <a:off x="3375025" y="1900238"/>
            <a:ext cx="23812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l</a:t>
            </a:r>
          </a:p>
        </p:txBody>
      </p:sp>
      <p:sp>
        <p:nvSpPr>
          <p:cNvPr id="349199" name="Rectangle 16"/>
          <p:cNvSpPr>
            <a:spLocks noChangeArrowheads="1"/>
          </p:cNvSpPr>
          <p:nvPr/>
        </p:nvSpPr>
        <p:spPr bwMode="auto">
          <a:xfrm>
            <a:off x="3419475" y="1900238"/>
            <a:ext cx="29051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d</a:t>
            </a:r>
          </a:p>
        </p:txBody>
      </p:sp>
      <p:sp>
        <p:nvSpPr>
          <p:cNvPr id="349200" name="Rectangle 17"/>
          <p:cNvSpPr>
            <a:spLocks noChangeArrowheads="1"/>
          </p:cNvSpPr>
          <p:nvPr/>
        </p:nvSpPr>
        <p:spPr bwMode="auto">
          <a:xfrm>
            <a:off x="3508375" y="1930400"/>
            <a:ext cx="25082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t</a:t>
            </a:r>
          </a:p>
        </p:txBody>
      </p:sp>
      <p:sp>
        <p:nvSpPr>
          <p:cNvPr id="349201" name="Rectangle 18"/>
          <p:cNvSpPr>
            <a:spLocks noChangeArrowheads="1"/>
          </p:cNvSpPr>
          <p:nvPr/>
        </p:nvSpPr>
        <p:spPr bwMode="auto">
          <a:xfrm>
            <a:off x="3552825" y="1900238"/>
            <a:ext cx="1825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202" name="Rectangle 19"/>
          <p:cNvSpPr>
            <a:spLocks noChangeArrowheads="1"/>
          </p:cNvSpPr>
          <p:nvPr/>
        </p:nvSpPr>
        <p:spPr bwMode="auto">
          <a:xfrm>
            <a:off x="3597275" y="1900238"/>
            <a:ext cx="29527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a:t>
            </a:r>
          </a:p>
        </p:txBody>
      </p:sp>
      <p:sp>
        <p:nvSpPr>
          <p:cNvPr id="349203" name="Rectangle 20"/>
          <p:cNvSpPr>
            <a:spLocks noChangeArrowheads="1"/>
          </p:cNvSpPr>
          <p:nvPr/>
        </p:nvSpPr>
        <p:spPr bwMode="auto">
          <a:xfrm>
            <a:off x="3702050" y="1900238"/>
            <a:ext cx="1825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204" name="Rectangle 21"/>
          <p:cNvSpPr>
            <a:spLocks noChangeArrowheads="1"/>
          </p:cNvSpPr>
          <p:nvPr/>
        </p:nvSpPr>
        <p:spPr bwMode="auto">
          <a:xfrm>
            <a:off x="3746500" y="1900238"/>
            <a:ext cx="280988"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a</a:t>
            </a:r>
          </a:p>
        </p:txBody>
      </p:sp>
      <p:sp>
        <p:nvSpPr>
          <p:cNvPr id="349205" name="Rectangle 22"/>
          <p:cNvSpPr>
            <a:spLocks noChangeArrowheads="1"/>
          </p:cNvSpPr>
          <p:nvPr/>
        </p:nvSpPr>
        <p:spPr bwMode="auto">
          <a:xfrm>
            <a:off x="3819525" y="1900238"/>
            <a:ext cx="1825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206" name="Rectangle 23"/>
          <p:cNvSpPr>
            <a:spLocks noChangeArrowheads="1"/>
          </p:cNvSpPr>
          <p:nvPr/>
        </p:nvSpPr>
        <p:spPr bwMode="auto">
          <a:xfrm>
            <a:off x="3863975" y="1900238"/>
            <a:ext cx="29527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a:t>
            </a:r>
          </a:p>
        </p:txBody>
      </p:sp>
      <p:sp>
        <p:nvSpPr>
          <p:cNvPr id="349207" name="Rectangle 24"/>
          <p:cNvSpPr>
            <a:spLocks noChangeArrowheads="1"/>
          </p:cNvSpPr>
          <p:nvPr/>
        </p:nvSpPr>
        <p:spPr bwMode="auto">
          <a:xfrm>
            <a:off x="3968750" y="1900238"/>
            <a:ext cx="1825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208" name="Rectangle 25"/>
          <p:cNvSpPr>
            <a:spLocks noChangeArrowheads="1"/>
          </p:cNvSpPr>
          <p:nvPr/>
        </p:nvSpPr>
        <p:spPr bwMode="auto">
          <a:xfrm>
            <a:off x="4013200" y="1900238"/>
            <a:ext cx="29051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b</a:t>
            </a:r>
          </a:p>
        </p:txBody>
      </p:sp>
      <p:sp>
        <p:nvSpPr>
          <p:cNvPr id="349209" name="Rectangle 26"/>
          <p:cNvSpPr>
            <a:spLocks noChangeArrowheads="1"/>
          </p:cNvSpPr>
          <p:nvPr/>
        </p:nvSpPr>
        <p:spPr bwMode="auto">
          <a:xfrm>
            <a:off x="4102100" y="1900238"/>
            <a:ext cx="1825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210" name="Rectangle 27"/>
          <p:cNvSpPr>
            <a:spLocks noChangeArrowheads="1"/>
          </p:cNvSpPr>
          <p:nvPr/>
        </p:nvSpPr>
        <p:spPr bwMode="auto">
          <a:xfrm>
            <a:off x="4146550" y="1900238"/>
            <a:ext cx="29527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a:t>
            </a:r>
          </a:p>
        </p:txBody>
      </p:sp>
      <p:sp>
        <p:nvSpPr>
          <p:cNvPr id="349211" name="Rectangle 28"/>
          <p:cNvSpPr>
            <a:spLocks noChangeArrowheads="1"/>
          </p:cNvSpPr>
          <p:nvPr/>
        </p:nvSpPr>
        <p:spPr bwMode="auto">
          <a:xfrm>
            <a:off x="4249738" y="1930400"/>
            <a:ext cx="25082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t</a:t>
            </a:r>
          </a:p>
        </p:txBody>
      </p:sp>
      <p:sp>
        <p:nvSpPr>
          <p:cNvPr id="349212" name="Rectangle 29"/>
          <p:cNvSpPr>
            <a:spLocks noChangeArrowheads="1"/>
          </p:cNvSpPr>
          <p:nvPr/>
        </p:nvSpPr>
        <p:spPr bwMode="auto">
          <a:xfrm>
            <a:off x="4294188" y="1900238"/>
            <a:ext cx="18256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213" name="Rectangle 30"/>
          <p:cNvSpPr>
            <a:spLocks noChangeArrowheads="1"/>
          </p:cNvSpPr>
          <p:nvPr/>
        </p:nvSpPr>
        <p:spPr bwMode="auto">
          <a:xfrm>
            <a:off x="4338638" y="1900238"/>
            <a:ext cx="29527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a:t>
            </a:r>
          </a:p>
        </p:txBody>
      </p:sp>
      <p:sp>
        <p:nvSpPr>
          <p:cNvPr id="349214" name="Rectangle 31"/>
          <p:cNvSpPr>
            <a:spLocks noChangeArrowheads="1"/>
          </p:cNvSpPr>
          <p:nvPr/>
        </p:nvSpPr>
        <p:spPr bwMode="auto">
          <a:xfrm>
            <a:off x="4441825" y="1900238"/>
            <a:ext cx="1825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215" name="Rectangle 32"/>
          <p:cNvSpPr>
            <a:spLocks noChangeArrowheads="1"/>
          </p:cNvSpPr>
          <p:nvPr/>
        </p:nvSpPr>
        <p:spPr bwMode="auto">
          <a:xfrm>
            <a:off x="4486275" y="1900238"/>
            <a:ext cx="271463"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c</a:t>
            </a:r>
          </a:p>
        </p:txBody>
      </p:sp>
      <p:sp>
        <p:nvSpPr>
          <p:cNvPr id="349216" name="Rectangle 33"/>
          <p:cNvSpPr>
            <a:spLocks noChangeArrowheads="1"/>
          </p:cNvSpPr>
          <p:nvPr/>
        </p:nvSpPr>
        <p:spPr bwMode="auto">
          <a:xfrm>
            <a:off x="4560888" y="1900238"/>
            <a:ext cx="18256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217" name="Rectangle 34"/>
          <p:cNvSpPr>
            <a:spLocks noChangeArrowheads="1"/>
          </p:cNvSpPr>
          <p:nvPr/>
        </p:nvSpPr>
        <p:spPr bwMode="auto">
          <a:xfrm>
            <a:off x="4605338" y="1900238"/>
            <a:ext cx="30162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A</a:t>
            </a:r>
          </a:p>
        </p:txBody>
      </p:sp>
      <p:sp>
        <p:nvSpPr>
          <p:cNvPr id="349218" name="Rectangle 35"/>
          <p:cNvSpPr>
            <a:spLocks noChangeArrowheads="1"/>
          </p:cNvSpPr>
          <p:nvPr/>
        </p:nvSpPr>
        <p:spPr bwMode="auto">
          <a:xfrm>
            <a:off x="4724400" y="1900238"/>
            <a:ext cx="28257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g</a:t>
            </a:r>
          </a:p>
        </p:txBody>
      </p:sp>
      <p:sp>
        <p:nvSpPr>
          <p:cNvPr id="349219" name="Rectangle 36"/>
          <p:cNvSpPr>
            <a:spLocks noChangeArrowheads="1"/>
          </p:cNvSpPr>
          <p:nvPr/>
        </p:nvSpPr>
        <p:spPr bwMode="auto">
          <a:xfrm>
            <a:off x="4813300" y="1900238"/>
            <a:ext cx="2841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220" name="Rectangle 37"/>
          <p:cNvSpPr>
            <a:spLocks noChangeArrowheads="1"/>
          </p:cNvSpPr>
          <p:nvPr/>
        </p:nvSpPr>
        <p:spPr bwMode="auto">
          <a:xfrm>
            <a:off x="4886325" y="1930400"/>
            <a:ext cx="25082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t</a:t>
            </a:r>
          </a:p>
        </p:txBody>
      </p:sp>
      <p:sp>
        <p:nvSpPr>
          <p:cNvPr id="349221" name="Rectangle 38"/>
          <p:cNvSpPr>
            <a:spLocks noChangeArrowheads="1"/>
          </p:cNvSpPr>
          <p:nvPr/>
        </p:nvSpPr>
        <p:spPr bwMode="auto">
          <a:xfrm>
            <a:off x="4930775" y="1900238"/>
            <a:ext cx="1825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222" name="Rectangle 39"/>
          <p:cNvSpPr>
            <a:spLocks noChangeArrowheads="1"/>
          </p:cNvSpPr>
          <p:nvPr/>
        </p:nvSpPr>
        <p:spPr bwMode="auto">
          <a:xfrm>
            <a:off x="4975225" y="1900238"/>
            <a:ext cx="29527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a:t>
            </a:r>
          </a:p>
        </p:txBody>
      </p:sp>
      <p:sp>
        <p:nvSpPr>
          <p:cNvPr id="349223" name="Rectangle 40"/>
          <p:cNvSpPr>
            <a:spLocks noChangeArrowheads="1"/>
          </p:cNvSpPr>
          <p:nvPr/>
        </p:nvSpPr>
        <p:spPr bwMode="auto">
          <a:xfrm>
            <a:off x="5080000" y="1900238"/>
            <a:ext cx="1825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224" name="Rectangle 41"/>
          <p:cNvSpPr>
            <a:spLocks noChangeArrowheads="1"/>
          </p:cNvSpPr>
          <p:nvPr/>
        </p:nvSpPr>
        <p:spPr bwMode="auto">
          <a:xfrm>
            <a:off x="5124450" y="1900238"/>
            <a:ext cx="29051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d</a:t>
            </a:r>
          </a:p>
        </p:txBody>
      </p:sp>
      <p:sp>
        <p:nvSpPr>
          <p:cNvPr id="349225" name="Rectangle 42"/>
          <p:cNvSpPr>
            <a:spLocks noChangeArrowheads="1"/>
          </p:cNvSpPr>
          <p:nvPr/>
        </p:nvSpPr>
        <p:spPr bwMode="auto">
          <a:xfrm>
            <a:off x="5213350" y="1900238"/>
            <a:ext cx="1825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226" name="Rectangle 43"/>
          <p:cNvSpPr>
            <a:spLocks noChangeArrowheads="1"/>
          </p:cNvSpPr>
          <p:nvPr/>
        </p:nvSpPr>
        <p:spPr bwMode="auto">
          <a:xfrm>
            <a:off x="5257800" y="1900238"/>
            <a:ext cx="234950"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227" name="Rectangle 44"/>
          <p:cNvSpPr>
            <a:spLocks noChangeArrowheads="1"/>
          </p:cNvSpPr>
          <p:nvPr/>
        </p:nvSpPr>
        <p:spPr bwMode="auto">
          <a:xfrm>
            <a:off x="5316538" y="1900238"/>
            <a:ext cx="29051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n</a:t>
            </a:r>
          </a:p>
        </p:txBody>
      </p:sp>
      <p:sp>
        <p:nvSpPr>
          <p:cNvPr id="349228" name="Rectangle 45"/>
          <p:cNvSpPr>
            <a:spLocks noChangeArrowheads="1"/>
          </p:cNvSpPr>
          <p:nvPr/>
        </p:nvSpPr>
        <p:spPr bwMode="auto">
          <a:xfrm>
            <a:off x="5405438" y="1900238"/>
            <a:ext cx="271462"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c</a:t>
            </a:r>
          </a:p>
        </p:txBody>
      </p:sp>
      <p:sp>
        <p:nvSpPr>
          <p:cNvPr id="349229" name="Rectangle 46"/>
          <p:cNvSpPr>
            <a:spLocks noChangeArrowheads="1"/>
          </p:cNvSpPr>
          <p:nvPr/>
        </p:nvSpPr>
        <p:spPr bwMode="auto">
          <a:xfrm>
            <a:off x="5480050" y="1900238"/>
            <a:ext cx="29051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o</a:t>
            </a:r>
          </a:p>
        </p:txBody>
      </p:sp>
      <p:sp>
        <p:nvSpPr>
          <p:cNvPr id="349230" name="Rectangle 47"/>
          <p:cNvSpPr>
            <a:spLocks noChangeArrowheads="1"/>
          </p:cNvSpPr>
          <p:nvPr/>
        </p:nvSpPr>
        <p:spPr bwMode="auto">
          <a:xfrm>
            <a:off x="5568950" y="1900238"/>
            <a:ext cx="34607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m</a:t>
            </a:r>
          </a:p>
        </p:txBody>
      </p:sp>
      <p:sp>
        <p:nvSpPr>
          <p:cNvPr id="349231" name="Rectangle 48"/>
          <p:cNvSpPr>
            <a:spLocks noChangeArrowheads="1"/>
          </p:cNvSpPr>
          <p:nvPr/>
        </p:nvSpPr>
        <p:spPr bwMode="auto">
          <a:xfrm>
            <a:off x="5702300" y="1900238"/>
            <a:ext cx="2841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232" name="Rectangle 49"/>
          <p:cNvSpPr>
            <a:spLocks noChangeArrowheads="1"/>
          </p:cNvSpPr>
          <p:nvPr/>
        </p:nvSpPr>
        <p:spPr bwMode="auto">
          <a:xfrm>
            <a:off x="5775325" y="1930400"/>
            <a:ext cx="25082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t</a:t>
            </a:r>
          </a:p>
        </p:txBody>
      </p:sp>
      <p:sp>
        <p:nvSpPr>
          <p:cNvPr id="349233" name="Rectangle 50"/>
          <p:cNvSpPr>
            <a:spLocks noChangeArrowheads="1"/>
          </p:cNvSpPr>
          <p:nvPr/>
        </p:nvSpPr>
        <p:spPr bwMode="auto">
          <a:xfrm>
            <a:off x="5819775" y="1900238"/>
            <a:ext cx="1825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234" name="Rectangle 51"/>
          <p:cNvSpPr>
            <a:spLocks noChangeArrowheads="1"/>
          </p:cNvSpPr>
          <p:nvPr/>
        </p:nvSpPr>
        <p:spPr bwMode="auto">
          <a:xfrm>
            <a:off x="5864225" y="1900238"/>
            <a:ext cx="29527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a:t>
            </a:r>
          </a:p>
        </p:txBody>
      </p:sp>
      <p:sp>
        <p:nvSpPr>
          <p:cNvPr id="349235" name="Rectangle 52"/>
          <p:cNvSpPr>
            <a:spLocks noChangeArrowheads="1"/>
          </p:cNvSpPr>
          <p:nvPr/>
        </p:nvSpPr>
        <p:spPr bwMode="auto">
          <a:xfrm>
            <a:off x="5969000" y="1900238"/>
            <a:ext cx="1825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236" name="Rectangle 53"/>
          <p:cNvSpPr>
            <a:spLocks noChangeArrowheads="1"/>
          </p:cNvSpPr>
          <p:nvPr/>
        </p:nvSpPr>
        <p:spPr bwMode="auto">
          <a:xfrm>
            <a:off x="6013450" y="1900238"/>
            <a:ext cx="2841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237" name="Rectangle 54"/>
          <p:cNvSpPr>
            <a:spLocks noChangeArrowheads="1"/>
          </p:cNvSpPr>
          <p:nvPr/>
        </p:nvSpPr>
        <p:spPr bwMode="auto">
          <a:xfrm>
            <a:off x="6086475" y="1900238"/>
            <a:ext cx="1825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238" name="Rectangle 55"/>
          <p:cNvSpPr>
            <a:spLocks noChangeArrowheads="1"/>
          </p:cNvSpPr>
          <p:nvPr/>
        </p:nvSpPr>
        <p:spPr bwMode="auto">
          <a:xfrm>
            <a:off x="6130925" y="1900238"/>
            <a:ext cx="3095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D</a:t>
            </a:r>
          </a:p>
        </p:txBody>
      </p:sp>
      <p:sp>
        <p:nvSpPr>
          <p:cNvPr id="349239" name="Rectangle 56"/>
          <p:cNvSpPr>
            <a:spLocks noChangeArrowheads="1"/>
          </p:cNvSpPr>
          <p:nvPr/>
        </p:nvSpPr>
        <p:spPr bwMode="auto">
          <a:xfrm>
            <a:off x="6249988" y="1900238"/>
            <a:ext cx="23812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240" name="Rectangle 57"/>
          <p:cNvSpPr>
            <a:spLocks noChangeArrowheads="1"/>
          </p:cNvSpPr>
          <p:nvPr/>
        </p:nvSpPr>
        <p:spPr bwMode="auto">
          <a:xfrm>
            <a:off x="6294438" y="1900238"/>
            <a:ext cx="249237"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f</a:t>
            </a:r>
          </a:p>
        </p:txBody>
      </p:sp>
      <p:sp>
        <p:nvSpPr>
          <p:cNvPr id="349241" name="Rectangle 58"/>
          <p:cNvSpPr>
            <a:spLocks noChangeArrowheads="1"/>
          </p:cNvSpPr>
          <p:nvPr/>
        </p:nvSpPr>
        <p:spPr bwMode="auto">
          <a:xfrm>
            <a:off x="6353175" y="1900238"/>
            <a:ext cx="249238"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f</a:t>
            </a:r>
          </a:p>
        </p:txBody>
      </p:sp>
      <p:sp>
        <p:nvSpPr>
          <p:cNvPr id="349242" name="Rectangle 59"/>
          <p:cNvSpPr>
            <a:spLocks noChangeArrowheads="1"/>
          </p:cNvSpPr>
          <p:nvPr/>
        </p:nvSpPr>
        <p:spPr bwMode="auto">
          <a:xfrm>
            <a:off x="6413500" y="1900238"/>
            <a:ext cx="2841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243" name="Rectangle 60"/>
          <p:cNvSpPr>
            <a:spLocks noChangeArrowheads="1"/>
          </p:cNvSpPr>
          <p:nvPr/>
        </p:nvSpPr>
        <p:spPr bwMode="auto">
          <a:xfrm>
            <a:off x="6486525" y="1900238"/>
            <a:ext cx="254000"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r</a:t>
            </a:r>
          </a:p>
        </p:txBody>
      </p:sp>
      <p:sp>
        <p:nvSpPr>
          <p:cNvPr id="349244" name="Rectangle 61"/>
          <p:cNvSpPr>
            <a:spLocks noChangeArrowheads="1"/>
          </p:cNvSpPr>
          <p:nvPr/>
        </p:nvSpPr>
        <p:spPr bwMode="auto">
          <a:xfrm>
            <a:off x="6546850" y="1900238"/>
            <a:ext cx="2841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245" name="Rectangle 62"/>
          <p:cNvSpPr>
            <a:spLocks noChangeArrowheads="1"/>
          </p:cNvSpPr>
          <p:nvPr/>
        </p:nvSpPr>
        <p:spPr bwMode="auto">
          <a:xfrm>
            <a:off x="6619875" y="1900238"/>
            <a:ext cx="29051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n</a:t>
            </a:r>
          </a:p>
        </p:txBody>
      </p:sp>
      <p:sp>
        <p:nvSpPr>
          <p:cNvPr id="349246" name="Rectangle 63"/>
          <p:cNvSpPr>
            <a:spLocks noChangeArrowheads="1"/>
          </p:cNvSpPr>
          <p:nvPr/>
        </p:nvSpPr>
        <p:spPr bwMode="auto">
          <a:xfrm>
            <a:off x="6708775" y="1900238"/>
            <a:ext cx="25082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t</a:t>
            </a:r>
          </a:p>
        </p:txBody>
      </p:sp>
      <p:sp>
        <p:nvSpPr>
          <p:cNvPr id="349247" name="Rectangle 64"/>
          <p:cNvSpPr>
            <a:spLocks noChangeArrowheads="1"/>
          </p:cNvSpPr>
          <p:nvPr/>
        </p:nvSpPr>
        <p:spPr bwMode="auto">
          <a:xfrm>
            <a:off x="6753225" y="1900238"/>
            <a:ext cx="23812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248" name="Rectangle 65"/>
          <p:cNvSpPr>
            <a:spLocks noChangeArrowheads="1"/>
          </p:cNvSpPr>
          <p:nvPr/>
        </p:nvSpPr>
        <p:spPr bwMode="auto">
          <a:xfrm>
            <a:off x="6797675" y="1900238"/>
            <a:ext cx="280988"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a</a:t>
            </a:r>
          </a:p>
        </p:txBody>
      </p:sp>
      <p:sp>
        <p:nvSpPr>
          <p:cNvPr id="349249" name="Rectangle 66"/>
          <p:cNvSpPr>
            <a:spLocks noChangeArrowheads="1"/>
          </p:cNvSpPr>
          <p:nvPr/>
        </p:nvSpPr>
        <p:spPr bwMode="auto">
          <a:xfrm>
            <a:off x="6872288" y="1900238"/>
            <a:ext cx="23812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l</a:t>
            </a:r>
          </a:p>
        </p:txBody>
      </p:sp>
      <p:sp>
        <p:nvSpPr>
          <p:cNvPr id="349250" name="Rectangle 67"/>
          <p:cNvSpPr>
            <a:spLocks noChangeArrowheads="1"/>
          </p:cNvSpPr>
          <p:nvPr/>
        </p:nvSpPr>
        <p:spPr bwMode="auto">
          <a:xfrm>
            <a:off x="6916738" y="1900238"/>
            <a:ext cx="18256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251" name="Rectangle 68"/>
          <p:cNvSpPr>
            <a:spLocks noChangeArrowheads="1"/>
          </p:cNvSpPr>
          <p:nvPr/>
        </p:nvSpPr>
        <p:spPr bwMode="auto">
          <a:xfrm>
            <a:off x="6961188" y="1900238"/>
            <a:ext cx="28257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T</a:t>
            </a:r>
          </a:p>
        </p:txBody>
      </p:sp>
      <p:sp>
        <p:nvSpPr>
          <p:cNvPr id="349252" name="Rectangle 69"/>
          <p:cNvSpPr>
            <a:spLocks noChangeArrowheads="1"/>
          </p:cNvSpPr>
          <p:nvPr/>
        </p:nvSpPr>
        <p:spPr bwMode="auto">
          <a:xfrm>
            <a:off x="7064375" y="1900238"/>
            <a:ext cx="280988"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a</a:t>
            </a:r>
          </a:p>
        </p:txBody>
      </p:sp>
      <p:sp>
        <p:nvSpPr>
          <p:cNvPr id="349253" name="Rectangle 70"/>
          <p:cNvSpPr>
            <a:spLocks noChangeArrowheads="1"/>
          </p:cNvSpPr>
          <p:nvPr/>
        </p:nvSpPr>
        <p:spPr bwMode="auto">
          <a:xfrm>
            <a:off x="7138988" y="1900238"/>
            <a:ext cx="28257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x</a:t>
            </a:r>
          </a:p>
        </p:txBody>
      </p:sp>
      <p:sp>
        <p:nvSpPr>
          <p:cNvPr id="349254" name="Rectangle 71"/>
          <p:cNvSpPr>
            <a:spLocks noChangeArrowheads="1"/>
          </p:cNvSpPr>
          <p:nvPr/>
        </p:nvSpPr>
        <p:spPr bwMode="auto">
          <a:xfrm>
            <a:off x="7227888" y="1900238"/>
            <a:ext cx="18256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255" name="Rectangle 72"/>
          <p:cNvSpPr>
            <a:spLocks noChangeArrowheads="1"/>
          </p:cNvSpPr>
          <p:nvPr/>
        </p:nvSpPr>
        <p:spPr bwMode="auto">
          <a:xfrm>
            <a:off x="7272338" y="1900238"/>
            <a:ext cx="293687"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R</a:t>
            </a:r>
          </a:p>
        </p:txBody>
      </p:sp>
      <p:sp>
        <p:nvSpPr>
          <p:cNvPr id="349256" name="Rectangle 73"/>
          <p:cNvSpPr>
            <a:spLocks noChangeArrowheads="1"/>
          </p:cNvSpPr>
          <p:nvPr/>
        </p:nvSpPr>
        <p:spPr bwMode="auto">
          <a:xfrm>
            <a:off x="7391400" y="1900238"/>
            <a:ext cx="280988"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a</a:t>
            </a:r>
          </a:p>
        </p:txBody>
      </p:sp>
      <p:sp>
        <p:nvSpPr>
          <p:cNvPr id="349257" name="Rectangle 74"/>
          <p:cNvSpPr>
            <a:spLocks noChangeArrowheads="1"/>
          </p:cNvSpPr>
          <p:nvPr/>
        </p:nvSpPr>
        <p:spPr bwMode="auto">
          <a:xfrm>
            <a:off x="7464425" y="1900238"/>
            <a:ext cx="25082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t</a:t>
            </a:r>
          </a:p>
        </p:txBody>
      </p:sp>
      <p:sp>
        <p:nvSpPr>
          <p:cNvPr id="349258" name="Rectangle 75"/>
          <p:cNvSpPr>
            <a:spLocks noChangeArrowheads="1"/>
          </p:cNvSpPr>
          <p:nvPr/>
        </p:nvSpPr>
        <p:spPr bwMode="auto">
          <a:xfrm>
            <a:off x="7508875" y="1900238"/>
            <a:ext cx="2841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259" name="Rectangle 76"/>
          <p:cNvSpPr>
            <a:spLocks noChangeArrowheads="1"/>
          </p:cNvSpPr>
          <p:nvPr/>
        </p:nvSpPr>
        <p:spPr bwMode="auto">
          <a:xfrm>
            <a:off x="7583488" y="1930400"/>
            <a:ext cx="25082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t</a:t>
            </a:r>
          </a:p>
        </p:txBody>
      </p:sp>
      <p:sp>
        <p:nvSpPr>
          <p:cNvPr id="349260" name="Rectangle 77"/>
          <p:cNvSpPr>
            <a:spLocks noChangeArrowheads="1"/>
          </p:cNvSpPr>
          <p:nvPr/>
        </p:nvSpPr>
        <p:spPr bwMode="auto">
          <a:xfrm>
            <a:off x="7627938" y="1900238"/>
            <a:ext cx="18256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261" name="Rectangle 78"/>
          <p:cNvSpPr>
            <a:spLocks noChangeArrowheads="1"/>
          </p:cNvSpPr>
          <p:nvPr/>
        </p:nvSpPr>
        <p:spPr bwMode="auto">
          <a:xfrm>
            <a:off x="7672388" y="1900238"/>
            <a:ext cx="29527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a:t>
            </a:r>
          </a:p>
        </p:txBody>
      </p:sp>
      <p:sp>
        <p:nvSpPr>
          <p:cNvPr id="349262" name="Rectangle 79"/>
          <p:cNvSpPr>
            <a:spLocks noChangeArrowheads="1"/>
          </p:cNvSpPr>
          <p:nvPr/>
        </p:nvSpPr>
        <p:spPr bwMode="auto">
          <a:xfrm>
            <a:off x="7775575" y="1900238"/>
            <a:ext cx="1825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263" name="Rectangle 80"/>
          <p:cNvSpPr>
            <a:spLocks noChangeArrowheads="1"/>
          </p:cNvSpPr>
          <p:nvPr/>
        </p:nvSpPr>
        <p:spPr bwMode="auto">
          <a:xfrm>
            <a:off x="7820025" y="1900238"/>
            <a:ext cx="273050"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a:t>
            </a:r>
          </a:p>
        </p:txBody>
      </p:sp>
      <p:sp>
        <p:nvSpPr>
          <p:cNvPr id="349264" name="Rectangle 81"/>
          <p:cNvSpPr>
            <a:spLocks noChangeArrowheads="1"/>
          </p:cNvSpPr>
          <p:nvPr/>
        </p:nvSpPr>
        <p:spPr bwMode="auto">
          <a:xfrm>
            <a:off x="7894638" y="1930400"/>
            <a:ext cx="25082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t</a:t>
            </a:r>
          </a:p>
        </p:txBody>
      </p:sp>
      <p:sp>
        <p:nvSpPr>
          <p:cNvPr id="349265" name="Rectangle 82"/>
          <p:cNvSpPr>
            <a:spLocks noChangeArrowheads="1"/>
          </p:cNvSpPr>
          <p:nvPr/>
        </p:nvSpPr>
        <p:spPr bwMode="auto">
          <a:xfrm>
            <a:off x="2382838" y="2284413"/>
            <a:ext cx="32702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b="1">
                <a:latin typeface="+mn-lt"/>
                <a:ea typeface="ＭＳ Ｐゴシック" charset="0"/>
                <a:cs typeface="ＭＳ Ｐゴシック" charset="0"/>
              </a:rPr>
              <a:t>V</a:t>
            </a:r>
          </a:p>
        </p:txBody>
      </p:sp>
      <p:sp>
        <p:nvSpPr>
          <p:cNvPr id="349266" name="Rectangle 83"/>
          <p:cNvSpPr>
            <a:spLocks noChangeArrowheads="1"/>
          </p:cNvSpPr>
          <p:nvPr/>
        </p:nvSpPr>
        <p:spPr bwMode="auto">
          <a:xfrm>
            <a:off x="2516188" y="2284413"/>
            <a:ext cx="28257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b="1">
                <a:latin typeface="+mn-lt"/>
                <a:ea typeface="ＭＳ Ｐゴシック" charset="0"/>
                <a:cs typeface="ＭＳ Ｐゴシック" charset="0"/>
              </a:rPr>
              <a:t>a</a:t>
            </a:r>
          </a:p>
        </p:txBody>
      </p:sp>
      <p:sp>
        <p:nvSpPr>
          <p:cNvPr id="349267" name="Rectangle 84"/>
          <p:cNvSpPr>
            <a:spLocks noChangeArrowheads="1"/>
          </p:cNvSpPr>
          <p:nvPr/>
        </p:nvSpPr>
        <p:spPr bwMode="auto">
          <a:xfrm>
            <a:off x="2605088" y="2284413"/>
            <a:ext cx="255587"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b="1">
                <a:latin typeface="+mn-lt"/>
                <a:ea typeface="ＭＳ Ｐゴシック" charset="0"/>
                <a:cs typeface="ＭＳ Ｐゴシック" charset="0"/>
              </a:rPr>
              <a:t>r</a:t>
            </a:r>
          </a:p>
        </p:txBody>
      </p:sp>
      <p:sp>
        <p:nvSpPr>
          <p:cNvPr id="349268" name="Rectangle 85"/>
          <p:cNvSpPr>
            <a:spLocks noChangeArrowheads="1"/>
          </p:cNvSpPr>
          <p:nvPr/>
        </p:nvSpPr>
        <p:spPr bwMode="auto">
          <a:xfrm>
            <a:off x="2679700" y="2284413"/>
            <a:ext cx="23812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b="1">
                <a:latin typeface="+mn-lt"/>
                <a:ea typeface="ＭＳ Ｐゴシック" charset="0"/>
                <a:cs typeface="ＭＳ Ｐゴシック" charset="0"/>
              </a:rPr>
              <a:t>i</a:t>
            </a:r>
          </a:p>
        </p:txBody>
      </p:sp>
      <p:sp>
        <p:nvSpPr>
          <p:cNvPr id="349269" name="Rectangle 86"/>
          <p:cNvSpPr>
            <a:spLocks noChangeArrowheads="1"/>
          </p:cNvSpPr>
          <p:nvPr/>
        </p:nvSpPr>
        <p:spPr bwMode="auto">
          <a:xfrm>
            <a:off x="2738438" y="2284413"/>
            <a:ext cx="28257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b="1">
                <a:latin typeface="+mn-lt"/>
                <a:ea typeface="ＭＳ Ｐゴシック" charset="0"/>
                <a:cs typeface="ＭＳ Ｐゴシック" charset="0"/>
              </a:rPr>
              <a:t>a</a:t>
            </a:r>
          </a:p>
        </p:txBody>
      </p:sp>
      <p:sp>
        <p:nvSpPr>
          <p:cNvPr id="349270" name="Rectangle 87"/>
          <p:cNvSpPr>
            <a:spLocks noChangeArrowheads="1"/>
          </p:cNvSpPr>
          <p:nvPr/>
        </p:nvSpPr>
        <p:spPr bwMode="auto">
          <a:xfrm>
            <a:off x="2827338" y="2284413"/>
            <a:ext cx="293687"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b="1">
                <a:latin typeface="+mn-lt"/>
                <a:ea typeface="ＭＳ Ｐゴシック" charset="0"/>
                <a:cs typeface="ＭＳ Ｐゴシック" charset="0"/>
              </a:rPr>
              <a:t>b</a:t>
            </a:r>
          </a:p>
        </p:txBody>
      </p:sp>
      <p:sp>
        <p:nvSpPr>
          <p:cNvPr id="349271" name="Rectangle 88"/>
          <p:cNvSpPr>
            <a:spLocks noChangeArrowheads="1"/>
          </p:cNvSpPr>
          <p:nvPr/>
        </p:nvSpPr>
        <p:spPr bwMode="auto">
          <a:xfrm>
            <a:off x="2930525" y="2284413"/>
            <a:ext cx="23812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b="1">
                <a:latin typeface="+mn-lt"/>
                <a:ea typeface="ＭＳ Ｐゴシック" charset="0"/>
                <a:cs typeface="ＭＳ Ｐゴシック" charset="0"/>
              </a:rPr>
              <a:t>l</a:t>
            </a:r>
          </a:p>
        </p:txBody>
      </p:sp>
      <p:sp>
        <p:nvSpPr>
          <p:cNvPr id="349272" name="Rectangle 89"/>
          <p:cNvSpPr>
            <a:spLocks noChangeArrowheads="1"/>
          </p:cNvSpPr>
          <p:nvPr/>
        </p:nvSpPr>
        <p:spPr bwMode="auto">
          <a:xfrm>
            <a:off x="2990850" y="2284413"/>
            <a:ext cx="285750"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b="1">
                <a:latin typeface="+mn-lt"/>
                <a:ea typeface="ＭＳ Ｐゴシック" charset="0"/>
                <a:cs typeface="ＭＳ Ｐゴシック" charset="0"/>
              </a:rPr>
              <a:t>e</a:t>
            </a:r>
          </a:p>
        </p:txBody>
      </p:sp>
      <p:sp>
        <p:nvSpPr>
          <p:cNvPr id="349273" name="Rectangle 90"/>
          <p:cNvSpPr>
            <a:spLocks noChangeArrowheads="1"/>
          </p:cNvSpPr>
          <p:nvPr/>
        </p:nvSpPr>
        <p:spPr bwMode="auto">
          <a:xfrm>
            <a:off x="3863975" y="2284413"/>
            <a:ext cx="292100"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b="1">
                <a:latin typeface="+mn-lt"/>
                <a:ea typeface="ＭＳ Ｐゴシック" charset="0"/>
                <a:cs typeface="ＭＳ Ｐゴシック" charset="0"/>
              </a:rPr>
              <a:t>C</a:t>
            </a:r>
          </a:p>
        </p:txBody>
      </p:sp>
      <p:sp>
        <p:nvSpPr>
          <p:cNvPr id="349274" name="Rectangle 91"/>
          <p:cNvSpPr>
            <a:spLocks noChangeArrowheads="1"/>
          </p:cNvSpPr>
          <p:nvPr/>
        </p:nvSpPr>
        <p:spPr bwMode="auto">
          <a:xfrm>
            <a:off x="3997325" y="2284413"/>
            <a:ext cx="293688"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b="1">
                <a:latin typeface="+mn-lt"/>
                <a:ea typeface="ＭＳ Ｐゴシック" charset="0"/>
                <a:cs typeface="ＭＳ Ｐゴシック" charset="0"/>
              </a:rPr>
              <a:t>o</a:t>
            </a:r>
          </a:p>
        </p:txBody>
      </p:sp>
      <p:sp>
        <p:nvSpPr>
          <p:cNvPr id="349275" name="Rectangle 92"/>
          <p:cNvSpPr>
            <a:spLocks noChangeArrowheads="1"/>
          </p:cNvSpPr>
          <p:nvPr/>
        </p:nvSpPr>
        <p:spPr bwMode="auto">
          <a:xfrm>
            <a:off x="4102100" y="2284413"/>
            <a:ext cx="285750"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b="1">
                <a:latin typeface="+mn-lt"/>
                <a:ea typeface="ＭＳ Ｐゴシック" charset="0"/>
                <a:cs typeface="ＭＳ Ｐゴシック" charset="0"/>
              </a:rPr>
              <a:t>e</a:t>
            </a:r>
          </a:p>
        </p:txBody>
      </p:sp>
      <p:sp>
        <p:nvSpPr>
          <p:cNvPr id="349276" name="Rectangle 93"/>
          <p:cNvSpPr>
            <a:spLocks noChangeArrowheads="1"/>
          </p:cNvSpPr>
          <p:nvPr/>
        </p:nvSpPr>
        <p:spPr bwMode="auto">
          <a:xfrm>
            <a:off x="4191000" y="2284413"/>
            <a:ext cx="249238"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b="1">
                <a:latin typeface="+mn-lt"/>
                <a:ea typeface="ＭＳ Ｐゴシック" charset="0"/>
                <a:cs typeface="ＭＳ Ｐゴシック" charset="0"/>
              </a:rPr>
              <a:t>f</a:t>
            </a:r>
          </a:p>
        </p:txBody>
      </p:sp>
      <p:sp>
        <p:nvSpPr>
          <p:cNvPr id="349277" name="Rectangle 94"/>
          <p:cNvSpPr>
            <a:spLocks noChangeArrowheads="1"/>
          </p:cNvSpPr>
          <p:nvPr/>
        </p:nvSpPr>
        <p:spPr bwMode="auto">
          <a:xfrm>
            <a:off x="4264025" y="2284413"/>
            <a:ext cx="249238"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b="1">
                <a:latin typeface="+mn-lt"/>
                <a:ea typeface="ＭＳ Ｐゴシック" charset="0"/>
                <a:cs typeface="ＭＳ Ｐゴシック" charset="0"/>
              </a:rPr>
              <a:t>f</a:t>
            </a:r>
          </a:p>
        </p:txBody>
      </p:sp>
      <p:sp>
        <p:nvSpPr>
          <p:cNvPr id="349278" name="Rectangle 95"/>
          <p:cNvSpPr>
            <a:spLocks noChangeArrowheads="1"/>
          </p:cNvSpPr>
          <p:nvPr/>
        </p:nvSpPr>
        <p:spPr bwMode="auto">
          <a:xfrm>
            <a:off x="4338638" y="2284413"/>
            <a:ext cx="23812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b="1">
                <a:latin typeface="+mn-lt"/>
                <a:ea typeface="ＭＳ Ｐゴシック" charset="0"/>
                <a:cs typeface="ＭＳ Ｐゴシック" charset="0"/>
              </a:rPr>
              <a:t>i</a:t>
            </a:r>
          </a:p>
        </p:txBody>
      </p:sp>
      <p:sp>
        <p:nvSpPr>
          <p:cNvPr id="349279" name="Rectangle 96"/>
          <p:cNvSpPr>
            <a:spLocks noChangeArrowheads="1"/>
          </p:cNvSpPr>
          <p:nvPr/>
        </p:nvSpPr>
        <p:spPr bwMode="auto">
          <a:xfrm>
            <a:off x="4397375" y="2284413"/>
            <a:ext cx="271463"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b="1">
                <a:latin typeface="+mn-lt"/>
                <a:ea typeface="ＭＳ Ｐゴシック" charset="0"/>
                <a:cs typeface="ＭＳ Ｐゴシック" charset="0"/>
              </a:rPr>
              <a:t>c</a:t>
            </a:r>
          </a:p>
        </p:txBody>
      </p:sp>
      <p:sp>
        <p:nvSpPr>
          <p:cNvPr id="349280" name="Rectangle 97"/>
          <p:cNvSpPr>
            <a:spLocks noChangeArrowheads="1"/>
          </p:cNvSpPr>
          <p:nvPr/>
        </p:nvSpPr>
        <p:spPr bwMode="auto">
          <a:xfrm>
            <a:off x="4486275" y="2284413"/>
            <a:ext cx="23812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b="1">
                <a:latin typeface="+mn-lt"/>
                <a:ea typeface="ＭＳ Ｐゴシック" charset="0"/>
                <a:cs typeface="ＭＳ Ｐゴシック" charset="0"/>
              </a:rPr>
              <a:t>i</a:t>
            </a:r>
          </a:p>
        </p:txBody>
      </p:sp>
      <p:sp>
        <p:nvSpPr>
          <p:cNvPr id="349281" name="Rectangle 98"/>
          <p:cNvSpPr>
            <a:spLocks noChangeArrowheads="1"/>
          </p:cNvSpPr>
          <p:nvPr/>
        </p:nvSpPr>
        <p:spPr bwMode="auto">
          <a:xfrm>
            <a:off x="4546600" y="2284413"/>
            <a:ext cx="285750"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b="1">
                <a:latin typeface="+mn-lt"/>
                <a:ea typeface="ＭＳ Ｐゴシック" charset="0"/>
                <a:cs typeface="ＭＳ Ｐゴシック" charset="0"/>
              </a:rPr>
              <a:t>e</a:t>
            </a:r>
          </a:p>
        </p:txBody>
      </p:sp>
      <p:sp>
        <p:nvSpPr>
          <p:cNvPr id="349282" name="Rectangle 99"/>
          <p:cNvSpPr>
            <a:spLocks noChangeArrowheads="1"/>
          </p:cNvSpPr>
          <p:nvPr/>
        </p:nvSpPr>
        <p:spPr bwMode="auto">
          <a:xfrm>
            <a:off x="4635500" y="2284413"/>
            <a:ext cx="293688"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b="1">
                <a:latin typeface="+mn-lt"/>
                <a:ea typeface="ＭＳ Ｐゴシック" charset="0"/>
                <a:cs typeface="ＭＳ Ｐゴシック" charset="0"/>
              </a:rPr>
              <a:t>n</a:t>
            </a:r>
          </a:p>
        </p:txBody>
      </p:sp>
      <p:sp>
        <p:nvSpPr>
          <p:cNvPr id="349283" name="Rectangle 100"/>
          <p:cNvSpPr>
            <a:spLocks noChangeArrowheads="1"/>
          </p:cNvSpPr>
          <p:nvPr/>
        </p:nvSpPr>
        <p:spPr bwMode="auto">
          <a:xfrm>
            <a:off x="4738688" y="2284413"/>
            <a:ext cx="254000"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b="1">
                <a:latin typeface="+mn-lt"/>
                <a:ea typeface="ＭＳ Ｐゴシック" charset="0"/>
                <a:cs typeface="ＭＳ Ｐゴシック" charset="0"/>
              </a:rPr>
              <a:t>t</a:t>
            </a:r>
          </a:p>
        </p:txBody>
      </p:sp>
      <p:sp>
        <p:nvSpPr>
          <p:cNvPr id="349284" name="Rectangle 101"/>
          <p:cNvSpPr>
            <a:spLocks noChangeArrowheads="1"/>
          </p:cNvSpPr>
          <p:nvPr/>
        </p:nvSpPr>
        <p:spPr bwMode="auto">
          <a:xfrm>
            <a:off x="6427788" y="2284413"/>
            <a:ext cx="23812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b="1">
                <a:latin typeface="+mn-lt"/>
                <a:ea typeface="ＭＳ Ｐゴシック" charset="0"/>
                <a:cs typeface="ＭＳ Ｐゴシック" charset="0"/>
              </a:rPr>
              <a:t>I</a:t>
            </a:r>
          </a:p>
        </p:txBody>
      </p:sp>
      <p:sp>
        <p:nvSpPr>
          <p:cNvPr id="349285" name="Rectangle 102"/>
          <p:cNvSpPr>
            <a:spLocks noChangeArrowheads="1"/>
          </p:cNvSpPr>
          <p:nvPr/>
        </p:nvSpPr>
        <p:spPr bwMode="auto">
          <a:xfrm>
            <a:off x="6502400" y="2284413"/>
            <a:ext cx="350838"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b="1">
                <a:latin typeface="+mn-lt"/>
                <a:ea typeface="ＭＳ Ｐゴシック" charset="0"/>
                <a:cs typeface="ＭＳ Ｐゴシック" charset="0"/>
              </a:rPr>
              <a:t>m</a:t>
            </a:r>
          </a:p>
        </p:txBody>
      </p:sp>
      <p:sp>
        <p:nvSpPr>
          <p:cNvPr id="349286" name="Rectangle 103"/>
          <p:cNvSpPr>
            <a:spLocks noChangeArrowheads="1"/>
          </p:cNvSpPr>
          <p:nvPr/>
        </p:nvSpPr>
        <p:spPr bwMode="auto">
          <a:xfrm>
            <a:off x="6650038" y="2284413"/>
            <a:ext cx="293687"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b="1">
                <a:latin typeface="+mn-lt"/>
                <a:ea typeface="ＭＳ Ｐゴシック" charset="0"/>
                <a:cs typeface="ＭＳ Ｐゴシック" charset="0"/>
              </a:rPr>
              <a:t>p</a:t>
            </a:r>
          </a:p>
        </p:txBody>
      </p:sp>
      <p:sp>
        <p:nvSpPr>
          <p:cNvPr id="349287" name="Rectangle 104"/>
          <p:cNvSpPr>
            <a:spLocks noChangeArrowheads="1"/>
          </p:cNvSpPr>
          <p:nvPr/>
        </p:nvSpPr>
        <p:spPr bwMode="auto">
          <a:xfrm>
            <a:off x="6753225" y="2284413"/>
            <a:ext cx="23812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b="1">
                <a:latin typeface="+mn-lt"/>
                <a:ea typeface="ＭＳ Ｐゴシック" charset="0"/>
                <a:cs typeface="ＭＳ Ｐゴシック" charset="0"/>
              </a:rPr>
              <a:t>l</a:t>
            </a:r>
          </a:p>
        </p:txBody>
      </p:sp>
      <p:sp>
        <p:nvSpPr>
          <p:cNvPr id="349288" name="Rectangle 105"/>
          <p:cNvSpPr>
            <a:spLocks noChangeArrowheads="1"/>
          </p:cNvSpPr>
          <p:nvPr/>
        </p:nvSpPr>
        <p:spPr bwMode="auto">
          <a:xfrm>
            <a:off x="6813550" y="2284413"/>
            <a:ext cx="23812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b="1">
                <a:latin typeface="+mn-lt"/>
                <a:ea typeface="ＭＳ Ｐゴシック" charset="0"/>
                <a:cs typeface="ＭＳ Ｐゴシック" charset="0"/>
              </a:rPr>
              <a:t>i</a:t>
            </a:r>
          </a:p>
        </p:txBody>
      </p:sp>
      <p:sp>
        <p:nvSpPr>
          <p:cNvPr id="349289" name="Rectangle 106"/>
          <p:cNvSpPr>
            <a:spLocks noChangeArrowheads="1"/>
          </p:cNvSpPr>
          <p:nvPr/>
        </p:nvSpPr>
        <p:spPr bwMode="auto">
          <a:xfrm>
            <a:off x="6872288" y="2284413"/>
            <a:ext cx="285750"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b="1">
                <a:latin typeface="+mn-lt"/>
                <a:ea typeface="ＭＳ Ｐゴシック" charset="0"/>
                <a:cs typeface="ＭＳ Ｐゴシック" charset="0"/>
              </a:rPr>
              <a:t>e</a:t>
            </a:r>
          </a:p>
        </p:txBody>
      </p:sp>
      <p:sp>
        <p:nvSpPr>
          <p:cNvPr id="349290" name="Rectangle 107"/>
          <p:cNvSpPr>
            <a:spLocks noChangeArrowheads="1"/>
          </p:cNvSpPr>
          <p:nvPr/>
        </p:nvSpPr>
        <p:spPr bwMode="auto">
          <a:xfrm>
            <a:off x="6961188" y="2284413"/>
            <a:ext cx="26511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b="1">
                <a:latin typeface="+mn-lt"/>
                <a:ea typeface="ＭＳ Ｐゴシック" charset="0"/>
                <a:cs typeface="ＭＳ Ｐゴシック" charset="0"/>
              </a:rPr>
              <a:t>s</a:t>
            </a:r>
          </a:p>
        </p:txBody>
      </p:sp>
      <p:sp>
        <p:nvSpPr>
          <p:cNvPr id="349291" name="Rectangle 108"/>
          <p:cNvSpPr>
            <a:spLocks noChangeArrowheads="1"/>
          </p:cNvSpPr>
          <p:nvPr/>
        </p:nvSpPr>
        <p:spPr bwMode="auto">
          <a:xfrm>
            <a:off x="1747838" y="2187575"/>
            <a:ext cx="1587" cy="1588"/>
          </a:xfrm>
          <a:prstGeom prst="rect">
            <a:avLst/>
          </a:prstGeom>
          <a:solidFill>
            <a:srgbClr val="000000"/>
          </a:solidFill>
          <a:ln>
            <a:noFill/>
          </a:ln>
          <a:extLst>
            <a:ext uri="{91240B29-F687-4f45-9708-019B960494DF}"/>
          </a:extLst>
        </p:spPr>
        <p:txBody>
          <a:bodyPr wrap="none" anchor="ctr"/>
          <a:lstStyle/>
          <a:p>
            <a:pPr>
              <a:defRPr/>
            </a:pPr>
            <a:endParaRPr lang="en-US">
              <a:latin typeface="+mn-lt"/>
              <a:ea typeface="ＭＳ Ｐゴシック" charset="0"/>
              <a:cs typeface="ＭＳ Ｐゴシック" charset="0"/>
            </a:endParaRPr>
          </a:p>
        </p:txBody>
      </p:sp>
      <p:sp>
        <p:nvSpPr>
          <p:cNvPr id="349292" name="Rectangle 109"/>
          <p:cNvSpPr>
            <a:spLocks noChangeArrowheads="1"/>
          </p:cNvSpPr>
          <p:nvPr/>
        </p:nvSpPr>
        <p:spPr bwMode="auto">
          <a:xfrm>
            <a:off x="1747838" y="2187575"/>
            <a:ext cx="1587" cy="1588"/>
          </a:xfrm>
          <a:prstGeom prst="rect">
            <a:avLst/>
          </a:prstGeom>
          <a:solidFill>
            <a:srgbClr val="000000"/>
          </a:solidFill>
          <a:ln>
            <a:noFill/>
          </a:ln>
          <a:extLst>
            <a:ext uri="{91240B29-F687-4f45-9708-019B960494DF}"/>
          </a:extLst>
        </p:spPr>
        <p:txBody>
          <a:bodyPr wrap="none" anchor="ctr"/>
          <a:lstStyle/>
          <a:p>
            <a:pPr>
              <a:defRPr/>
            </a:pPr>
            <a:endParaRPr lang="en-US">
              <a:latin typeface="+mn-lt"/>
              <a:ea typeface="ＭＳ Ｐゴシック" charset="0"/>
              <a:cs typeface="ＭＳ Ｐゴシック" charset="0"/>
            </a:endParaRPr>
          </a:p>
        </p:txBody>
      </p:sp>
      <p:sp>
        <p:nvSpPr>
          <p:cNvPr id="349293" name="Rectangle 110"/>
          <p:cNvSpPr>
            <a:spLocks noChangeArrowheads="1"/>
          </p:cNvSpPr>
          <p:nvPr/>
        </p:nvSpPr>
        <p:spPr bwMode="auto">
          <a:xfrm>
            <a:off x="1762125" y="2187575"/>
            <a:ext cx="1573213" cy="1588"/>
          </a:xfrm>
          <a:prstGeom prst="rect">
            <a:avLst/>
          </a:prstGeom>
          <a:solidFill>
            <a:srgbClr val="000000"/>
          </a:solidFill>
          <a:ln>
            <a:noFill/>
          </a:ln>
          <a:extLst>
            <a:ext uri="{91240B29-F687-4f45-9708-019B960494DF}"/>
          </a:extLst>
        </p:spPr>
        <p:txBody>
          <a:bodyPr wrap="none" anchor="ctr"/>
          <a:lstStyle/>
          <a:p>
            <a:pPr>
              <a:defRPr/>
            </a:pPr>
            <a:endParaRPr lang="en-US">
              <a:latin typeface="+mn-lt"/>
              <a:ea typeface="ＭＳ Ｐゴシック" charset="0"/>
              <a:cs typeface="ＭＳ Ｐゴシック" charset="0"/>
            </a:endParaRPr>
          </a:p>
        </p:txBody>
      </p:sp>
      <p:sp>
        <p:nvSpPr>
          <p:cNvPr id="349294" name="Rectangle 111"/>
          <p:cNvSpPr>
            <a:spLocks noChangeArrowheads="1"/>
          </p:cNvSpPr>
          <p:nvPr/>
        </p:nvSpPr>
        <p:spPr bwMode="auto">
          <a:xfrm>
            <a:off x="3348038" y="2187575"/>
            <a:ext cx="1587" cy="1588"/>
          </a:xfrm>
          <a:prstGeom prst="rect">
            <a:avLst/>
          </a:prstGeom>
          <a:solidFill>
            <a:srgbClr val="000000"/>
          </a:solidFill>
          <a:ln>
            <a:noFill/>
          </a:ln>
          <a:extLst>
            <a:ext uri="{91240B29-F687-4f45-9708-019B960494DF}"/>
          </a:extLst>
        </p:spPr>
        <p:txBody>
          <a:bodyPr wrap="none" anchor="ctr"/>
          <a:lstStyle/>
          <a:p>
            <a:pPr>
              <a:defRPr/>
            </a:pPr>
            <a:endParaRPr lang="en-US">
              <a:latin typeface="+mn-lt"/>
              <a:ea typeface="ＭＳ Ｐゴシック" charset="0"/>
              <a:cs typeface="ＭＳ Ｐゴシック" charset="0"/>
            </a:endParaRPr>
          </a:p>
        </p:txBody>
      </p:sp>
      <p:sp>
        <p:nvSpPr>
          <p:cNvPr id="349295" name="Rectangle 112"/>
          <p:cNvSpPr>
            <a:spLocks noChangeArrowheads="1"/>
          </p:cNvSpPr>
          <p:nvPr/>
        </p:nvSpPr>
        <p:spPr bwMode="auto">
          <a:xfrm>
            <a:off x="3362325" y="2187575"/>
            <a:ext cx="1571625" cy="1588"/>
          </a:xfrm>
          <a:prstGeom prst="rect">
            <a:avLst/>
          </a:prstGeom>
          <a:solidFill>
            <a:srgbClr val="000000"/>
          </a:solidFill>
          <a:ln>
            <a:noFill/>
          </a:ln>
          <a:extLst>
            <a:ext uri="{91240B29-F687-4f45-9708-019B960494DF}"/>
          </a:extLst>
        </p:spPr>
        <p:txBody>
          <a:bodyPr wrap="none" anchor="ctr"/>
          <a:lstStyle/>
          <a:p>
            <a:pPr>
              <a:defRPr/>
            </a:pPr>
            <a:endParaRPr lang="en-US">
              <a:latin typeface="+mn-lt"/>
              <a:ea typeface="ＭＳ Ｐゴシック" charset="0"/>
              <a:cs typeface="ＭＳ Ｐゴシック" charset="0"/>
            </a:endParaRPr>
          </a:p>
        </p:txBody>
      </p:sp>
      <p:sp>
        <p:nvSpPr>
          <p:cNvPr id="349296" name="Rectangle 113"/>
          <p:cNvSpPr>
            <a:spLocks noChangeArrowheads="1"/>
          </p:cNvSpPr>
          <p:nvPr/>
        </p:nvSpPr>
        <p:spPr bwMode="auto">
          <a:xfrm>
            <a:off x="4946650" y="2187575"/>
            <a:ext cx="3175" cy="1588"/>
          </a:xfrm>
          <a:prstGeom prst="rect">
            <a:avLst/>
          </a:prstGeom>
          <a:solidFill>
            <a:srgbClr val="000000"/>
          </a:solidFill>
          <a:ln>
            <a:noFill/>
          </a:ln>
          <a:extLst>
            <a:ext uri="{91240B29-F687-4f45-9708-019B960494DF}"/>
          </a:extLst>
        </p:spPr>
        <p:txBody>
          <a:bodyPr wrap="none" anchor="ctr"/>
          <a:lstStyle/>
          <a:p>
            <a:pPr>
              <a:defRPr/>
            </a:pPr>
            <a:endParaRPr lang="en-US">
              <a:latin typeface="+mn-lt"/>
              <a:ea typeface="ＭＳ Ｐゴシック" charset="0"/>
              <a:cs typeface="ＭＳ Ｐゴシック" charset="0"/>
            </a:endParaRPr>
          </a:p>
        </p:txBody>
      </p:sp>
      <p:sp>
        <p:nvSpPr>
          <p:cNvPr id="349297" name="Rectangle 114"/>
          <p:cNvSpPr>
            <a:spLocks noChangeArrowheads="1"/>
          </p:cNvSpPr>
          <p:nvPr/>
        </p:nvSpPr>
        <p:spPr bwMode="auto">
          <a:xfrm>
            <a:off x="4962525" y="2187575"/>
            <a:ext cx="3173413" cy="1588"/>
          </a:xfrm>
          <a:prstGeom prst="rect">
            <a:avLst/>
          </a:prstGeom>
          <a:solidFill>
            <a:srgbClr val="000000"/>
          </a:solidFill>
          <a:ln>
            <a:noFill/>
          </a:ln>
          <a:extLst>
            <a:ext uri="{91240B29-F687-4f45-9708-019B960494DF}"/>
          </a:extLst>
        </p:spPr>
        <p:txBody>
          <a:bodyPr wrap="none" anchor="ctr"/>
          <a:lstStyle/>
          <a:p>
            <a:pPr>
              <a:defRPr/>
            </a:pPr>
            <a:endParaRPr lang="en-US">
              <a:latin typeface="+mn-lt"/>
              <a:ea typeface="ＭＳ Ｐゴシック" charset="0"/>
              <a:cs typeface="ＭＳ Ｐゴシック" charset="0"/>
            </a:endParaRPr>
          </a:p>
        </p:txBody>
      </p:sp>
      <p:sp>
        <p:nvSpPr>
          <p:cNvPr id="349298" name="Rectangle 115"/>
          <p:cNvSpPr>
            <a:spLocks noChangeArrowheads="1"/>
          </p:cNvSpPr>
          <p:nvPr/>
        </p:nvSpPr>
        <p:spPr bwMode="auto">
          <a:xfrm>
            <a:off x="8148638" y="2187575"/>
            <a:ext cx="1587" cy="1588"/>
          </a:xfrm>
          <a:prstGeom prst="rect">
            <a:avLst/>
          </a:prstGeom>
          <a:solidFill>
            <a:srgbClr val="000000"/>
          </a:solidFill>
          <a:ln>
            <a:noFill/>
          </a:ln>
          <a:extLst>
            <a:ext uri="{91240B29-F687-4f45-9708-019B960494DF}"/>
          </a:extLst>
        </p:spPr>
        <p:txBody>
          <a:bodyPr wrap="none" anchor="ctr"/>
          <a:lstStyle/>
          <a:p>
            <a:pPr>
              <a:defRPr/>
            </a:pPr>
            <a:endParaRPr lang="en-US">
              <a:latin typeface="+mn-lt"/>
              <a:ea typeface="ＭＳ Ｐゴシック" charset="0"/>
              <a:cs typeface="ＭＳ Ｐゴシック" charset="0"/>
            </a:endParaRPr>
          </a:p>
        </p:txBody>
      </p:sp>
      <p:sp>
        <p:nvSpPr>
          <p:cNvPr id="349299" name="Rectangle 116"/>
          <p:cNvSpPr>
            <a:spLocks noChangeArrowheads="1"/>
          </p:cNvSpPr>
          <p:nvPr/>
        </p:nvSpPr>
        <p:spPr bwMode="auto">
          <a:xfrm>
            <a:off x="8148638" y="2187575"/>
            <a:ext cx="1587" cy="1588"/>
          </a:xfrm>
          <a:prstGeom prst="rect">
            <a:avLst/>
          </a:prstGeom>
          <a:solidFill>
            <a:srgbClr val="000000"/>
          </a:solidFill>
          <a:ln>
            <a:noFill/>
          </a:ln>
          <a:extLst>
            <a:ext uri="{91240B29-F687-4f45-9708-019B960494DF}"/>
          </a:extLst>
        </p:spPr>
        <p:txBody>
          <a:bodyPr wrap="none" anchor="ctr"/>
          <a:lstStyle/>
          <a:p>
            <a:pPr>
              <a:defRPr/>
            </a:pPr>
            <a:endParaRPr lang="en-US">
              <a:latin typeface="+mn-lt"/>
              <a:ea typeface="ＭＳ Ｐゴシック" charset="0"/>
              <a:cs typeface="ＭＳ Ｐゴシック" charset="0"/>
            </a:endParaRPr>
          </a:p>
        </p:txBody>
      </p:sp>
      <p:sp>
        <p:nvSpPr>
          <p:cNvPr id="349300" name="Rectangle 117"/>
          <p:cNvSpPr>
            <a:spLocks noChangeArrowheads="1"/>
          </p:cNvSpPr>
          <p:nvPr/>
        </p:nvSpPr>
        <p:spPr bwMode="auto">
          <a:xfrm>
            <a:off x="1747838" y="2201863"/>
            <a:ext cx="1587" cy="342900"/>
          </a:xfrm>
          <a:prstGeom prst="rect">
            <a:avLst/>
          </a:prstGeom>
          <a:solidFill>
            <a:srgbClr val="000000"/>
          </a:solidFill>
          <a:ln>
            <a:noFill/>
          </a:ln>
          <a:extLst>
            <a:ext uri="{91240B29-F687-4f45-9708-019B960494DF}"/>
          </a:extLst>
        </p:spPr>
        <p:txBody>
          <a:bodyPr wrap="none" anchor="ctr"/>
          <a:lstStyle/>
          <a:p>
            <a:pPr>
              <a:defRPr/>
            </a:pPr>
            <a:endParaRPr lang="en-US">
              <a:latin typeface="+mn-lt"/>
              <a:ea typeface="ＭＳ Ｐゴシック" charset="0"/>
              <a:cs typeface="ＭＳ Ｐゴシック" charset="0"/>
            </a:endParaRPr>
          </a:p>
        </p:txBody>
      </p:sp>
      <p:sp>
        <p:nvSpPr>
          <p:cNvPr id="349301" name="Rectangle 118"/>
          <p:cNvSpPr>
            <a:spLocks noChangeArrowheads="1"/>
          </p:cNvSpPr>
          <p:nvPr/>
        </p:nvSpPr>
        <p:spPr bwMode="auto">
          <a:xfrm>
            <a:off x="3348038" y="2201863"/>
            <a:ext cx="1587" cy="342900"/>
          </a:xfrm>
          <a:prstGeom prst="rect">
            <a:avLst/>
          </a:prstGeom>
          <a:solidFill>
            <a:srgbClr val="000000"/>
          </a:solidFill>
          <a:ln>
            <a:noFill/>
          </a:ln>
          <a:extLst>
            <a:ext uri="{91240B29-F687-4f45-9708-019B960494DF}"/>
          </a:extLst>
        </p:spPr>
        <p:txBody>
          <a:bodyPr wrap="none" anchor="ctr"/>
          <a:lstStyle/>
          <a:p>
            <a:pPr>
              <a:defRPr/>
            </a:pPr>
            <a:endParaRPr lang="en-US">
              <a:latin typeface="+mn-lt"/>
              <a:ea typeface="ＭＳ Ｐゴシック" charset="0"/>
              <a:cs typeface="ＭＳ Ｐゴシック" charset="0"/>
            </a:endParaRPr>
          </a:p>
        </p:txBody>
      </p:sp>
      <p:sp>
        <p:nvSpPr>
          <p:cNvPr id="349302" name="Rectangle 119"/>
          <p:cNvSpPr>
            <a:spLocks noChangeArrowheads="1"/>
          </p:cNvSpPr>
          <p:nvPr/>
        </p:nvSpPr>
        <p:spPr bwMode="auto">
          <a:xfrm>
            <a:off x="4946650" y="2201863"/>
            <a:ext cx="3175" cy="342900"/>
          </a:xfrm>
          <a:prstGeom prst="rect">
            <a:avLst/>
          </a:prstGeom>
          <a:solidFill>
            <a:srgbClr val="000000"/>
          </a:solidFill>
          <a:ln>
            <a:noFill/>
          </a:ln>
          <a:extLst>
            <a:ext uri="{91240B29-F687-4f45-9708-019B960494DF}"/>
          </a:extLst>
        </p:spPr>
        <p:txBody>
          <a:bodyPr wrap="none" anchor="ctr"/>
          <a:lstStyle/>
          <a:p>
            <a:pPr>
              <a:defRPr/>
            </a:pPr>
            <a:endParaRPr lang="en-US">
              <a:latin typeface="+mn-lt"/>
              <a:ea typeface="ＭＳ Ｐゴシック" charset="0"/>
              <a:cs typeface="ＭＳ Ｐゴシック" charset="0"/>
            </a:endParaRPr>
          </a:p>
        </p:txBody>
      </p:sp>
      <p:sp>
        <p:nvSpPr>
          <p:cNvPr id="349303" name="Rectangle 120"/>
          <p:cNvSpPr>
            <a:spLocks noChangeArrowheads="1"/>
          </p:cNvSpPr>
          <p:nvPr/>
        </p:nvSpPr>
        <p:spPr bwMode="auto">
          <a:xfrm>
            <a:off x="8148638" y="2201863"/>
            <a:ext cx="1587" cy="342900"/>
          </a:xfrm>
          <a:prstGeom prst="rect">
            <a:avLst/>
          </a:prstGeom>
          <a:solidFill>
            <a:srgbClr val="000000"/>
          </a:solidFill>
          <a:ln>
            <a:noFill/>
          </a:ln>
          <a:extLst>
            <a:ext uri="{91240B29-F687-4f45-9708-019B960494DF}"/>
          </a:extLst>
        </p:spPr>
        <p:txBody>
          <a:bodyPr wrap="none" anchor="ctr"/>
          <a:lstStyle/>
          <a:p>
            <a:pPr>
              <a:defRPr/>
            </a:pPr>
            <a:endParaRPr lang="en-US">
              <a:latin typeface="+mn-lt"/>
              <a:ea typeface="ＭＳ Ｐゴシック" charset="0"/>
              <a:cs typeface="ＭＳ Ｐゴシック" charset="0"/>
            </a:endParaRPr>
          </a:p>
        </p:txBody>
      </p:sp>
      <p:sp>
        <p:nvSpPr>
          <p:cNvPr id="349304" name="Rectangle 121"/>
          <p:cNvSpPr>
            <a:spLocks noChangeArrowheads="1"/>
          </p:cNvSpPr>
          <p:nvPr/>
        </p:nvSpPr>
        <p:spPr bwMode="auto">
          <a:xfrm>
            <a:off x="1730375" y="2655888"/>
            <a:ext cx="298450"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C</a:t>
            </a:r>
          </a:p>
        </p:txBody>
      </p:sp>
      <p:sp>
        <p:nvSpPr>
          <p:cNvPr id="349305" name="Rectangle 122"/>
          <p:cNvSpPr>
            <a:spLocks noChangeArrowheads="1"/>
          </p:cNvSpPr>
          <p:nvPr/>
        </p:nvSpPr>
        <p:spPr bwMode="auto">
          <a:xfrm>
            <a:off x="1849438" y="2655888"/>
            <a:ext cx="29051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o</a:t>
            </a:r>
          </a:p>
        </p:txBody>
      </p:sp>
      <p:sp>
        <p:nvSpPr>
          <p:cNvPr id="349306" name="Rectangle 123"/>
          <p:cNvSpPr>
            <a:spLocks noChangeArrowheads="1"/>
          </p:cNvSpPr>
          <p:nvPr/>
        </p:nvSpPr>
        <p:spPr bwMode="auto">
          <a:xfrm>
            <a:off x="1938338" y="2655888"/>
            <a:ext cx="29051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n</a:t>
            </a:r>
          </a:p>
        </p:txBody>
      </p:sp>
      <p:sp>
        <p:nvSpPr>
          <p:cNvPr id="349307" name="Rectangle 124"/>
          <p:cNvSpPr>
            <a:spLocks noChangeArrowheads="1"/>
          </p:cNvSpPr>
          <p:nvPr/>
        </p:nvSpPr>
        <p:spPr bwMode="auto">
          <a:xfrm>
            <a:off x="2027238" y="2655888"/>
            <a:ext cx="26352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s</a:t>
            </a:r>
          </a:p>
        </p:txBody>
      </p:sp>
      <p:sp>
        <p:nvSpPr>
          <p:cNvPr id="349308" name="Rectangle 125"/>
          <p:cNvSpPr>
            <a:spLocks noChangeArrowheads="1"/>
          </p:cNvSpPr>
          <p:nvPr/>
        </p:nvSpPr>
        <p:spPr bwMode="auto">
          <a:xfrm>
            <a:off x="2101850" y="2655888"/>
            <a:ext cx="25082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t</a:t>
            </a:r>
          </a:p>
        </p:txBody>
      </p:sp>
      <p:sp>
        <p:nvSpPr>
          <p:cNvPr id="349309" name="Rectangle 126"/>
          <p:cNvSpPr>
            <a:spLocks noChangeArrowheads="1"/>
          </p:cNvSpPr>
          <p:nvPr/>
        </p:nvSpPr>
        <p:spPr bwMode="auto">
          <a:xfrm>
            <a:off x="2146300" y="2655888"/>
            <a:ext cx="280988"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a</a:t>
            </a:r>
          </a:p>
        </p:txBody>
      </p:sp>
      <p:sp>
        <p:nvSpPr>
          <p:cNvPr id="349310" name="Rectangle 127"/>
          <p:cNvSpPr>
            <a:spLocks noChangeArrowheads="1"/>
          </p:cNvSpPr>
          <p:nvPr/>
        </p:nvSpPr>
        <p:spPr bwMode="auto">
          <a:xfrm>
            <a:off x="2219325" y="2655888"/>
            <a:ext cx="29051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dirty="0">
                <a:latin typeface="+mn-lt"/>
                <a:ea typeface="ＭＳ Ｐゴシック" charset="0"/>
                <a:cs typeface="ＭＳ Ｐゴシック" charset="0"/>
              </a:rPr>
              <a:t>n</a:t>
            </a:r>
          </a:p>
        </p:txBody>
      </p:sp>
      <p:sp>
        <p:nvSpPr>
          <p:cNvPr id="349311" name="Rectangle 128"/>
          <p:cNvSpPr>
            <a:spLocks noChangeArrowheads="1"/>
          </p:cNvSpPr>
          <p:nvPr/>
        </p:nvSpPr>
        <p:spPr bwMode="auto">
          <a:xfrm>
            <a:off x="2308225" y="2655888"/>
            <a:ext cx="25082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dirty="0">
                <a:latin typeface="+mn-lt"/>
                <a:ea typeface="ＭＳ Ｐゴシック" charset="0"/>
                <a:cs typeface="ＭＳ Ｐゴシック" charset="0"/>
              </a:rPr>
              <a:t>t</a:t>
            </a:r>
          </a:p>
        </p:txBody>
      </p:sp>
      <p:sp>
        <p:nvSpPr>
          <p:cNvPr id="349312" name="Rectangle 129"/>
          <p:cNvSpPr>
            <a:spLocks noChangeArrowheads="1"/>
          </p:cNvSpPr>
          <p:nvPr/>
        </p:nvSpPr>
        <p:spPr bwMode="auto">
          <a:xfrm>
            <a:off x="4102100" y="2655888"/>
            <a:ext cx="287338"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4</a:t>
            </a:r>
          </a:p>
        </p:txBody>
      </p:sp>
      <p:sp>
        <p:nvSpPr>
          <p:cNvPr id="349313" name="Rectangle 130"/>
          <p:cNvSpPr>
            <a:spLocks noChangeArrowheads="1"/>
          </p:cNvSpPr>
          <p:nvPr/>
        </p:nvSpPr>
        <p:spPr bwMode="auto">
          <a:xfrm>
            <a:off x="4191000" y="2655888"/>
            <a:ext cx="234950"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a:t>
            </a:r>
          </a:p>
        </p:txBody>
      </p:sp>
      <p:sp>
        <p:nvSpPr>
          <p:cNvPr id="349314" name="Rectangle 131"/>
          <p:cNvSpPr>
            <a:spLocks noChangeArrowheads="1"/>
          </p:cNvSpPr>
          <p:nvPr/>
        </p:nvSpPr>
        <p:spPr bwMode="auto">
          <a:xfrm>
            <a:off x="4249738" y="2655888"/>
            <a:ext cx="287337"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2</a:t>
            </a:r>
          </a:p>
        </p:txBody>
      </p:sp>
      <p:sp>
        <p:nvSpPr>
          <p:cNvPr id="349315" name="Rectangle 132"/>
          <p:cNvSpPr>
            <a:spLocks noChangeArrowheads="1"/>
          </p:cNvSpPr>
          <p:nvPr/>
        </p:nvSpPr>
        <p:spPr bwMode="auto">
          <a:xfrm>
            <a:off x="4338638" y="2655888"/>
            <a:ext cx="287337"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2</a:t>
            </a:r>
          </a:p>
        </p:txBody>
      </p:sp>
      <p:sp>
        <p:nvSpPr>
          <p:cNvPr id="349316" name="Rectangle 133"/>
          <p:cNvSpPr>
            <a:spLocks noChangeArrowheads="1"/>
          </p:cNvSpPr>
          <p:nvPr/>
        </p:nvSpPr>
        <p:spPr bwMode="auto">
          <a:xfrm>
            <a:off x="4427538" y="2655888"/>
            <a:ext cx="330200"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a:t>
            </a:r>
          </a:p>
        </p:txBody>
      </p:sp>
      <p:sp>
        <p:nvSpPr>
          <p:cNvPr id="349317" name="Rectangle 134"/>
          <p:cNvSpPr>
            <a:spLocks noChangeArrowheads="1"/>
          </p:cNvSpPr>
          <p:nvPr/>
        </p:nvSpPr>
        <p:spPr bwMode="auto">
          <a:xfrm>
            <a:off x="1747838" y="2557463"/>
            <a:ext cx="1587" cy="1587"/>
          </a:xfrm>
          <a:prstGeom prst="rect">
            <a:avLst/>
          </a:prstGeom>
          <a:solidFill>
            <a:srgbClr val="000000"/>
          </a:solidFill>
          <a:ln>
            <a:noFill/>
          </a:ln>
          <a:extLst>
            <a:ext uri="{91240B29-F687-4f45-9708-019B960494DF}"/>
          </a:extLst>
        </p:spPr>
        <p:txBody>
          <a:bodyPr wrap="none" anchor="ctr"/>
          <a:lstStyle/>
          <a:p>
            <a:pPr>
              <a:defRPr/>
            </a:pPr>
            <a:endParaRPr lang="en-US">
              <a:latin typeface="+mn-lt"/>
              <a:ea typeface="ＭＳ Ｐゴシック" charset="0"/>
              <a:cs typeface="ＭＳ Ｐゴシック" charset="0"/>
            </a:endParaRPr>
          </a:p>
        </p:txBody>
      </p:sp>
      <p:sp>
        <p:nvSpPr>
          <p:cNvPr id="349318" name="Rectangle 135"/>
          <p:cNvSpPr>
            <a:spLocks noChangeArrowheads="1"/>
          </p:cNvSpPr>
          <p:nvPr/>
        </p:nvSpPr>
        <p:spPr bwMode="auto">
          <a:xfrm>
            <a:off x="1762125" y="2557463"/>
            <a:ext cx="1573213" cy="1587"/>
          </a:xfrm>
          <a:prstGeom prst="rect">
            <a:avLst/>
          </a:prstGeom>
          <a:solidFill>
            <a:srgbClr val="000000"/>
          </a:solidFill>
          <a:ln>
            <a:noFill/>
          </a:ln>
          <a:extLst>
            <a:ext uri="{91240B29-F687-4f45-9708-019B960494DF}"/>
          </a:extLst>
        </p:spPr>
        <p:txBody>
          <a:bodyPr wrap="none" anchor="ctr"/>
          <a:lstStyle/>
          <a:p>
            <a:pPr>
              <a:defRPr/>
            </a:pPr>
            <a:endParaRPr lang="en-US">
              <a:latin typeface="+mn-lt"/>
              <a:ea typeface="ＭＳ Ｐゴシック" charset="0"/>
              <a:cs typeface="ＭＳ Ｐゴシック" charset="0"/>
            </a:endParaRPr>
          </a:p>
        </p:txBody>
      </p:sp>
      <p:sp>
        <p:nvSpPr>
          <p:cNvPr id="349319" name="Rectangle 136"/>
          <p:cNvSpPr>
            <a:spLocks noChangeArrowheads="1"/>
          </p:cNvSpPr>
          <p:nvPr/>
        </p:nvSpPr>
        <p:spPr bwMode="auto">
          <a:xfrm>
            <a:off x="3348038" y="2557463"/>
            <a:ext cx="1587" cy="1587"/>
          </a:xfrm>
          <a:prstGeom prst="rect">
            <a:avLst/>
          </a:prstGeom>
          <a:solidFill>
            <a:srgbClr val="000000"/>
          </a:solidFill>
          <a:ln>
            <a:noFill/>
          </a:ln>
          <a:extLst>
            <a:ext uri="{91240B29-F687-4f45-9708-019B960494DF}"/>
          </a:extLst>
        </p:spPr>
        <p:txBody>
          <a:bodyPr wrap="none" anchor="ctr"/>
          <a:lstStyle/>
          <a:p>
            <a:pPr>
              <a:defRPr/>
            </a:pPr>
            <a:endParaRPr lang="en-US">
              <a:latin typeface="+mn-lt"/>
              <a:ea typeface="ＭＳ Ｐゴシック" charset="0"/>
              <a:cs typeface="ＭＳ Ｐゴシック" charset="0"/>
            </a:endParaRPr>
          </a:p>
        </p:txBody>
      </p:sp>
      <p:sp>
        <p:nvSpPr>
          <p:cNvPr id="349320" name="Rectangle 137"/>
          <p:cNvSpPr>
            <a:spLocks noChangeArrowheads="1"/>
          </p:cNvSpPr>
          <p:nvPr/>
        </p:nvSpPr>
        <p:spPr bwMode="auto">
          <a:xfrm>
            <a:off x="3362325" y="2557463"/>
            <a:ext cx="1571625" cy="1587"/>
          </a:xfrm>
          <a:prstGeom prst="rect">
            <a:avLst/>
          </a:prstGeom>
          <a:solidFill>
            <a:srgbClr val="000000"/>
          </a:solidFill>
          <a:ln>
            <a:noFill/>
          </a:ln>
          <a:extLst>
            <a:ext uri="{91240B29-F687-4f45-9708-019B960494DF}"/>
          </a:extLst>
        </p:spPr>
        <p:txBody>
          <a:bodyPr wrap="none" anchor="ctr"/>
          <a:lstStyle/>
          <a:p>
            <a:pPr>
              <a:defRPr/>
            </a:pPr>
            <a:endParaRPr lang="en-US">
              <a:latin typeface="+mn-lt"/>
              <a:ea typeface="ＭＳ Ｐゴシック" charset="0"/>
              <a:cs typeface="ＭＳ Ｐゴシック" charset="0"/>
            </a:endParaRPr>
          </a:p>
        </p:txBody>
      </p:sp>
      <p:sp>
        <p:nvSpPr>
          <p:cNvPr id="349321" name="Rectangle 138"/>
          <p:cNvSpPr>
            <a:spLocks noChangeArrowheads="1"/>
          </p:cNvSpPr>
          <p:nvPr/>
        </p:nvSpPr>
        <p:spPr bwMode="auto">
          <a:xfrm>
            <a:off x="4946650" y="2557463"/>
            <a:ext cx="3175" cy="1587"/>
          </a:xfrm>
          <a:prstGeom prst="rect">
            <a:avLst/>
          </a:prstGeom>
          <a:solidFill>
            <a:srgbClr val="000000"/>
          </a:solidFill>
          <a:ln>
            <a:noFill/>
          </a:ln>
          <a:extLst>
            <a:ext uri="{91240B29-F687-4f45-9708-019B960494DF}"/>
          </a:extLst>
        </p:spPr>
        <p:txBody>
          <a:bodyPr wrap="none" anchor="ctr"/>
          <a:lstStyle/>
          <a:p>
            <a:pPr>
              <a:defRPr/>
            </a:pPr>
            <a:endParaRPr lang="en-US">
              <a:latin typeface="+mn-lt"/>
              <a:ea typeface="ＭＳ Ｐゴシック" charset="0"/>
              <a:cs typeface="ＭＳ Ｐゴシック" charset="0"/>
            </a:endParaRPr>
          </a:p>
        </p:txBody>
      </p:sp>
      <p:sp>
        <p:nvSpPr>
          <p:cNvPr id="349322" name="Rectangle 139"/>
          <p:cNvSpPr>
            <a:spLocks noChangeArrowheads="1"/>
          </p:cNvSpPr>
          <p:nvPr/>
        </p:nvSpPr>
        <p:spPr bwMode="auto">
          <a:xfrm>
            <a:off x="4962525" y="2557463"/>
            <a:ext cx="3173413" cy="1587"/>
          </a:xfrm>
          <a:prstGeom prst="rect">
            <a:avLst/>
          </a:prstGeom>
          <a:solidFill>
            <a:srgbClr val="000000"/>
          </a:solidFill>
          <a:ln>
            <a:noFill/>
          </a:ln>
          <a:extLst>
            <a:ext uri="{91240B29-F687-4f45-9708-019B960494DF}"/>
          </a:extLst>
        </p:spPr>
        <p:txBody>
          <a:bodyPr wrap="none" anchor="ctr"/>
          <a:lstStyle/>
          <a:p>
            <a:pPr>
              <a:defRPr/>
            </a:pPr>
            <a:endParaRPr lang="en-US">
              <a:latin typeface="+mn-lt"/>
              <a:ea typeface="ＭＳ Ｐゴシック" charset="0"/>
              <a:cs typeface="ＭＳ Ｐゴシック" charset="0"/>
            </a:endParaRPr>
          </a:p>
        </p:txBody>
      </p:sp>
      <p:sp>
        <p:nvSpPr>
          <p:cNvPr id="349323" name="Rectangle 140"/>
          <p:cNvSpPr>
            <a:spLocks noChangeArrowheads="1"/>
          </p:cNvSpPr>
          <p:nvPr/>
        </p:nvSpPr>
        <p:spPr bwMode="auto">
          <a:xfrm>
            <a:off x="8148638" y="2557463"/>
            <a:ext cx="1587" cy="1587"/>
          </a:xfrm>
          <a:prstGeom prst="rect">
            <a:avLst/>
          </a:prstGeom>
          <a:solidFill>
            <a:srgbClr val="000000"/>
          </a:solidFill>
          <a:ln>
            <a:noFill/>
          </a:ln>
          <a:extLst>
            <a:ext uri="{91240B29-F687-4f45-9708-019B960494DF}"/>
          </a:extLst>
        </p:spPr>
        <p:txBody>
          <a:bodyPr wrap="none" anchor="ctr"/>
          <a:lstStyle/>
          <a:p>
            <a:pPr>
              <a:defRPr/>
            </a:pPr>
            <a:endParaRPr lang="en-US">
              <a:latin typeface="+mn-lt"/>
              <a:ea typeface="ＭＳ Ｐゴシック" charset="0"/>
              <a:cs typeface="ＭＳ Ｐゴシック" charset="0"/>
            </a:endParaRPr>
          </a:p>
        </p:txBody>
      </p:sp>
      <p:sp>
        <p:nvSpPr>
          <p:cNvPr id="349324" name="Rectangle 141"/>
          <p:cNvSpPr>
            <a:spLocks noChangeArrowheads="1"/>
          </p:cNvSpPr>
          <p:nvPr/>
        </p:nvSpPr>
        <p:spPr bwMode="auto">
          <a:xfrm>
            <a:off x="1747838" y="2571750"/>
            <a:ext cx="1587" cy="342900"/>
          </a:xfrm>
          <a:prstGeom prst="rect">
            <a:avLst/>
          </a:prstGeom>
          <a:solidFill>
            <a:srgbClr val="000000"/>
          </a:solidFill>
          <a:ln>
            <a:noFill/>
          </a:ln>
          <a:extLst>
            <a:ext uri="{91240B29-F687-4f45-9708-019B960494DF}"/>
          </a:extLst>
        </p:spPr>
        <p:txBody>
          <a:bodyPr wrap="none" anchor="ctr"/>
          <a:lstStyle/>
          <a:p>
            <a:pPr>
              <a:defRPr/>
            </a:pPr>
            <a:endParaRPr lang="en-US">
              <a:latin typeface="+mn-lt"/>
              <a:ea typeface="ＭＳ Ｐゴシック" charset="0"/>
              <a:cs typeface="ＭＳ Ｐゴシック" charset="0"/>
            </a:endParaRPr>
          </a:p>
        </p:txBody>
      </p:sp>
      <p:sp>
        <p:nvSpPr>
          <p:cNvPr id="349325" name="Rectangle 142"/>
          <p:cNvSpPr>
            <a:spLocks noChangeArrowheads="1"/>
          </p:cNvSpPr>
          <p:nvPr/>
        </p:nvSpPr>
        <p:spPr bwMode="auto">
          <a:xfrm>
            <a:off x="3348038" y="2571750"/>
            <a:ext cx="1587" cy="342900"/>
          </a:xfrm>
          <a:prstGeom prst="rect">
            <a:avLst/>
          </a:prstGeom>
          <a:solidFill>
            <a:srgbClr val="000000"/>
          </a:solidFill>
          <a:ln>
            <a:noFill/>
          </a:ln>
          <a:extLst>
            <a:ext uri="{91240B29-F687-4f45-9708-019B960494DF}"/>
          </a:extLst>
        </p:spPr>
        <p:txBody>
          <a:bodyPr wrap="none" anchor="ctr"/>
          <a:lstStyle/>
          <a:p>
            <a:pPr>
              <a:defRPr/>
            </a:pPr>
            <a:endParaRPr lang="en-US">
              <a:latin typeface="+mn-lt"/>
              <a:ea typeface="ＭＳ Ｐゴシック" charset="0"/>
              <a:cs typeface="ＭＳ Ｐゴシック" charset="0"/>
            </a:endParaRPr>
          </a:p>
        </p:txBody>
      </p:sp>
      <p:sp>
        <p:nvSpPr>
          <p:cNvPr id="349326" name="Rectangle 143"/>
          <p:cNvSpPr>
            <a:spLocks noChangeArrowheads="1"/>
          </p:cNvSpPr>
          <p:nvPr/>
        </p:nvSpPr>
        <p:spPr bwMode="auto">
          <a:xfrm>
            <a:off x="4946650" y="2571750"/>
            <a:ext cx="3175" cy="342900"/>
          </a:xfrm>
          <a:prstGeom prst="rect">
            <a:avLst/>
          </a:prstGeom>
          <a:solidFill>
            <a:srgbClr val="000000"/>
          </a:solidFill>
          <a:ln>
            <a:noFill/>
          </a:ln>
          <a:extLst>
            <a:ext uri="{91240B29-F687-4f45-9708-019B960494DF}"/>
          </a:extLst>
        </p:spPr>
        <p:txBody>
          <a:bodyPr wrap="none" anchor="ctr"/>
          <a:lstStyle/>
          <a:p>
            <a:pPr>
              <a:defRPr/>
            </a:pPr>
            <a:endParaRPr lang="en-US">
              <a:latin typeface="+mn-lt"/>
              <a:ea typeface="ＭＳ Ｐゴシック" charset="0"/>
              <a:cs typeface="ＭＳ Ｐゴシック" charset="0"/>
            </a:endParaRPr>
          </a:p>
        </p:txBody>
      </p:sp>
      <p:sp>
        <p:nvSpPr>
          <p:cNvPr id="349327" name="Rectangle 144"/>
          <p:cNvSpPr>
            <a:spLocks noChangeArrowheads="1"/>
          </p:cNvSpPr>
          <p:nvPr/>
        </p:nvSpPr>
        <p:spPr bwMode="auto">
          <a:xfrm>
            <a:off x="8148638" y="2571750"/>
            <a:ext cx="1587" cy="342900"/>
          </a:xfrm>
          <a:prstGeom prst="rect">
            <a:avLst/>
          </a:prstGeom>
          <a:solidFill>
            <a:srgbClr val="000000"/>
          </a:solidFill>
          <a:ln>
            <a:noFill/>
          </a:ln>
          <a:extLst>
            <a:ext uri="{91240B29-F687-4f45-9708-019B960494DF}"/>
          </a:extLst>
        </p:spPr>
        <p:txBody>
          <a:bodyPr wrap="none" anchor="ctr"/>
          <a:lstStyle/>
          <a:p>
            <a:pPr>
              <a:defRPr/>
            </a:pPr>
            <a:endParaRPr lang="en-US">
              <a:latin typeface="+mn-lt"/>
              <a:ea typeface="ＭＳ Ｐゴシック" charset="0"/>
              <a:cs typeface="ＭＳ Ｐゴシック" charset="0"/>
            </a:endParaRPr>
          </a:p>
        </p:txBody>
      </p:sp>
      <p:sp>
        <p:nvSpPr>
          <p:cNvPr id="349328" name="Rectangle 145"/>
          <p:cNvSpPr>
            <a:spLocks noChangeArrowheads="1"/>
          </p:cNvSpPr>
          <p:nvPr/>
        </p:nvSpPr>
        <p:spPr bwMode="auto">
          <a:xfrm>
            <a:off x="1730375" y="3011488"/>
            <a:ext cx="293688"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B</a:t>
            </a:r>
          </a:p>
        </p:txBody>
      </p:sp>
      <p:sp>
        <p:nvSpPr>
          <p:cNvPr id="349329" name="Rectangle 146"/>
          <p:cNvSpPr>
            <a:spLocks noChangeArrowheads="1"/>
          </p:cNvSpPr>
          <p:nvPr/>
        </p:nvSpPr>
        <p:spPr bwMode="auto">
          <a:xfrm>
            <a:off x="1849438" y="3011488"/>
            <a:ext cx="28416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330" name="Rectangle 147"/>
          <p:cNvSpPr>
            <a:spLocks noChangeArrowheads="1"/>
          </p:cNvSpPr>
          <p:nvPr/>
        </p:nvSpPr>
        <p:spPr bwMode="auto">
          <a:xfrm>
            <a:off x="1924050" y="3011488"/>
            <a:ext cx="25082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t</a:t>
            </a:r>
          </a:p>
        </p:txBody>
      </p:sp>
      <p:sp>
        <p:nvSpPr>
          <p:cNvPr id="349331" name="Rectangle 148"/>
          <p:cNvSpPr>
            <a:spLocks noChangeArrowheads="1"/>
          </p:cNvSpPr>
          <p:nvPr/>
        </p:nvSpPr>
        <p:spPr bwMode="auto">
          <a:xfrm>
            <a:off x="1968500" y="3011488"/>
            <a:ext cx="280988"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a</a:t>
            </a:r>
          </a:p>
        </p:txBody>
      </p:sp>
      <p:sp>
        <p:nvSpPr>
          <p:cNvPr id="349332" name="Rectangle 149"/>
          <p:cNvSpPr>
            <a:spLocks noChangeArrowheads="1"/>
          </p:cNvSpPr>
          <p:nvPr/>
        </p:nvSpPr>
        <p:spPr bwMode="auto">
          <a:xfrm>
            <a:off x="2041525" y="3011488"/>
            <a:ext cx="1825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333" name="Rectangle 150"/>
          <p:cNvSpPr>
            <a:spLocks noChangeArrowheads="1"/>
          </p:cNvSpPr>
          <p:nvPr/>
        </p:nvSpPr>
        <p:spPr bwMode="auto">
          <a:xfrm>
            <a:off x="2085975" y="3011488"/>
            <a:ext cx="298450"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C</a:t>
            </a:r>
          </a:p>
        </p:txBody>
      </p:sp>
      <p:sp>
        <p:nvSpPr>
          <p:cNvPr id="349334" name="Rectangle 151"/>
          <p:cNvSpPr>
            <a:spLocks noChangeArrowheads="1"/>
          </p:cNvSpPr>
          <p:nvPr/>
        </p:nvSpPr>
        <p:spPr bwMode="auto">
          <a:xfrm>
            <a:off x="2205038" y="3011488"/>
            <a:ext cx="29051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o</a:t>
            </a:r>
          </a:p>
        </p:txBody>
      </p:sp>
      <p:sp>
        <p:nvSpPr>
          <p:cNvPr id="349335" name="Rectangle 152"/>
          <p:cNvSpPr>
            <a:spLocks noChangeArrowheads="1"/>
          </p:cNvSpPr>
          <p:nvPr/>
        </p:nvSpPr>
        <p:spPr bwMode="auto">
          <a:xfrm>
            <a:off x="2293938" y="3011488"/>
            <a:ext cx="28416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336" name="Rectangle 153"/>
          <p:cNvSpPr>
            <a:spLocks noChangeArrowheads="1"/>
          </p:cNvSpPr>
          <p:nvPr/>
        </p:nvSpPr>
        <p:spPr bwMode="auto">
          <a:xfrm>
            <a:off x="2368550" y="3011488"/>
            <a:ext cx="249238"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f</a:t>
            </a:r>
          </a:p>
        </p:txBody>
      </p:sp>
      <p:sp>
        <p:nvSpPr>
          <p:cNvPr id="349337" name="Rectangle 154"/>
          <p:cNvSpPr>
            <a:spLocks noChangeArrowheads="1"/>
          </p:cNvSpPr>
          <p:nvPr/>
        </p:nvSpPr>
        <p:spPr bwMode="auto">
          <a:xfrm>
            <a:off x="2427288" y="3011488"/>
            <a:ext cx="249237"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f</a:t>
            </a:r>
          </a:p>
        </p:txBody>
      </p:sp>
      <p:sp>
        <p:nvSpPr>
          <p:cNvPr id="349338" name="Rectangle 155"/>
          <p:cNvSpPr>
            <a:spLocks noChangeArrowheads="1"/>
          </p:cNvSpPr>
          <p:nvPr/>
        </p:nvSpPr>
        <p:spPr bwMode="auto">
          <a:xfrm>
            <a:off x="2486025" y="3011488"/>
            <a:ext cx="23812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339" name="Rectangle 156"/>
          <p:cNvSpPr>
            <a:spLocks noChangeArrowheads="1"/>
          </p:cNvSpPr>
          <p:nvPr/>
        </p:nvSpPr>
        <p:spPr bwMode="auto">
          <a:xfrm>
            <a:off x="2530475" y="3011488"/>
            <a:ext cx="271463"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c</a:t>
            </a:r>
          </a:p>
        </p:txBody>
      </p:sp>
      <p:sp>
        <p:nvSpPr>
          <p:cNvPr id="349340" name="Rectangle 157"/>
          <p:cNvSpPr>
            <a:spLocks noChangeArrowheads="1"/>
          </p:cNvSpPr>
          <p:nvPr/>
        </p:nvSpPr>
        <p:spPr bwMode="auto">
          <a:xfrm>
            <a:off x="2605088" y="3011488"/>
            <a:ext cx="23812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341" name="Rectangle 158"/>
          <p:cNvSpPr>
            <a:spLocks noChangeArrowheads="1"/>
          </p:cNvSpPr>
          <p:nvPr/>
        </p:nvSpPr>
        <p:spPr bwMode="auto">
          <a:xfrm>
            <a:off x="2649538" y="3011488"/>
            <a:ext cx="28416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342" name="Rectangle 159"/>
          <p:cNvSpPr>
            <a:spLocks noChangeArrowheads="1"/>
          </p:cNvSpPr>
          <p:nvPr/>
        </p:nvSpPr>
        <p:spPr bwMode="auto">
          <a:xfrm>
            <a:off x="2724150" y="3011488"/>
            <a:ext cx="29051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n</a:t>
            </a:r>
          </a:p>
        </p:txBody>
      </p:sp>
      <p:sp>
        <p:nvSpPr>
          <p:cNvPr id="349343" name="Rectangle 160"/>
          <p:cNvSpPr>
            <a:spLocks noChangeArrowheads="1"/>
          </p:cNvSpPr>
          <p:nvPr/>
        </p:nvSpPr>
        <p:spPr bwMode="auto">
          <a:xfrm>
            <a:off x="2813050" y="3011488"/>
            <a:ext cx="25082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t</a:t>
            </a:r>
          </a:p>
        </p:txBody>
      </p:sp>
      <p:sp>
        <p:nvSpPr>
          <p:cNvPr id="349344" name="Rectangle 161"/>
          <p:cNvSpPr>
            <a:spLocks noChangeArrowheads="1"/>
          </p:cNvSpPr>
          <p:nvPr/>
        </p:nvSpPr>
        <p:spPr bwMode="auto">
          <a:xfrm>
            <a:off x="4102100" y="3011488"/>
            <a:ext cx="249238"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a:t>
            </a:r>
          </a:p>
        </p:txBody>
      </p:sp>
      <p:sp>
        <p:nvSpPr>
          <p:cNvPr id="349345" name="Rectangle 162"/>
          <p:cNvSpPr>
            <a:spLocks noChangeArrowheads="1"/>
          </p:cNvSpPr>
          <p:nvPr/>
        </p:nvSpPr>
        <p:spPr bwMode="auto">
          <a:xfrm>
            <a:off x="4160838" y="3011488"/>
            <a:ext cx="287337"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2</a:t>
            </a:r>
          </a:p>
        </p:txBody>
      </p:sp>
      <p:sp>
        <p:nvSpPr>
          <p:cNvPr id="349346" name="Rectangle 163"/>
          <p:cNvSpPr>
            <a:spLocks noChangeArrowheads="1"/>
          </p:cNvSpPr>
          <p:nvPr/>
        </p:nvSpPr>
        <p:spPr bwMode="auto">
          <a:xfrm>
            <a:off x="4249738" y="3011488"/>
            <a:ext cx="234950"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a:t>
            </a:r>
          </a:p>
        </p:txBody>
      </p:sp>
      <p:sp>
        <p:nvSpPr>
          <p:cNvPr id="349347" name="Rectangle 164"/>
          <p:cNvSpPr>
            <a:spLocks noChangeArrowheads="1"/>
          </p:cNvSpPr>
          <p:nvPr/>
        </p:nvSpPr>
        <p:spPr bwMode="auto">
          <a:xfrm>
            <a:off x="4308475" y="3011488"/>
            <a:ext cx="287338"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1</a:t>
            </a:r>
          </a:p>
        </p:txBody>
      </p:sp>
      <p:sp>
        <p:nvSpPr>
          <p:cNvPr id="349348" name="Rectangle 165"/>
          <p:cNvSpPr>
            <a:spLocks noChangeArrowheads="1"/>
          </p:cNvSpPr>
          <p:nvPr/>
        </p:nvSpPr>
        <p:spPr bwMode="auto">
          <a:xfrm>
            <a:off x="4397375" y="3011488"/>
            <a:ext cx="287338"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4</a:t>
            </a:r>
          </a:p>
        </p:txBody>
      </p:sp>
      <p:sp>
        <p:nvSpPr>
          <p:cNvPr id="349349" name="Rectangle 166"/>
          <p:cNvSpPr>
            <a:spLocks noChangeArrowheads="1"/>
          </p:cNvSpPr>
          <p:nvPr/>
        </p:nvSpPr>
        <p:spPr bwMode="auto">
          <a:xfrm>
            <a:off x="4486275" y="3011488"/>
            <a:ext cx="287338"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5</a:t>
            </a:r>
          </a:p>
        </p:txBody>
      </p:sp>
      <p:sp>
        <p:nvSpPr>
          <p:cNvPr id="349350" name="Rectangle 167"/>
          <p:cNvSpPr>
            <a:spLocks noChangeArrowheads="1"/>
          </p:cNvSpPr>
          <p:nvPr/>
        </p:nvSpPr>
        <p:spPr bwMode="auto">
          <a:xfrm>
            <a:off x="4930775" y="3011488"/>
            <a:ext cx="311150"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H</a:t>
            </a:r>
          </a:p>
        </p:txBody>
      </p:sp>
      <p:sp>
        <p:nvSpPr>
          <p:cNvPr id="349351" name="Rectangle 168"/>
          <p:cNvSpPr>
            <a:spLocks noChangeArrowheads="1"/>
          </p:cNvSpPr>
          <p:nvPr/>
        </p:nvSpPr>
        <p:spPr bwMode="auto">
          <a:xfrm>
            <a:off x="5064125" y="3011488"/>
            <a:ext cx="23812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352" name="Rectangle 169"/>
          <p:cNvSpPr>
            <a:spLocks noChangeArrowheads="1"/>
          </p:cNvSpPr>
          <p:nvPr/>
        </p:nvSpPr>
        <p:spPr bwMode="auto">
          <a:xfrm>
            <a:off x="5108575" y="3011488"/>
            <a:ext cx="28257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g</a:t>
            </a:r>
          </a:p>
        </p:txBody>
      </p:sp>
      <p:sp>
        <p:nvSpPr>
          <p:cNvPr id="349353" name="Rectangle 170"/>
          <p:cNvSpPr>
            <a:spLocks noChangeArrowheads="1"/>
          </p:cNvSpPr>
          <p:nvPr/>
        </p:nvSpPr>
        <p:spPr bwMode="auto">
          <a:xfrm>
            <a:off x="5197475" y="3011488"/>
            <a:ext cx="29051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dirty="0">
                <a:latin typeface="+mn-lt"/>
                <a:ea typeface="ＭＳ Ｐゴシック" charset="0"/>
                <a:cs typeface="ＭＳ Ｐゴシック" charset="0"/>
              </a:rPr>
              <a:t>h</a:t>
            </a:r>
          </a:p>
        </p:txBody>
      </p:sp>
      <p:sp>
        <p:nvSpPr>
          <p:cNvPr id="349354" name="Rectangle 171"/>
          <p:cNvSpPr>
            <a:spLocks noChangeArrowheads="1"/>
          </p:cNvSpPr>
          <p:nvPr/>
        </p:nvSpPr>
        <p:spPr bwMode="auto">
          <a:xfrm>
            <a:off x="5286375" y="3011488"/>
            <a:ext cx="2841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355" name="Rectangle 172"/>
          <p:cNvSpPr>
            <a:spLocks noChangeArrowheads="1"/>
          </p:cNvSpPr>
          <p:nvPr/>
        </p:nvSpPr>
        <p:spPr bwMode="auto">
          <a:xfrm>
            <a:off x="5360988" y="3011488"/>
            <a:ext cx="254000"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r</a:t>
            </a:r>
          </a:p>
        </p:txBody>
      </p:sp>
      <p:sp>
        <p:nvSpPr>
          <p:cNvPr id="349356" name="Rectangle 173"/>
          <p:cNvSpPr>
            <a:spLocks noChangeArrowheads="1"/>
          </p:cNvSpPr>
          <p:nvPr/>
        </p:nvSpPr>
        <p:spPr bwMode="auto">
          <a:xfrm>
            <a:off x="5419725" y="3011488"/>
            <a:ext cx="1825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357" name="Rectangle 174"/>
          <p:cNvSpPr>
            <a:spLocks noChangeArrowheads="1"/>
          </p:cNvSpPr>
          <p:nvPr/>
        </p:nvSpPr>
        <p:spPr bwMode="auto">
          <a:xfrm>
            <a:off x="5464175" y="3011488"/>
            <a:ext cx="29051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b</a:t>
            </a:r>
          </a:p>
        </p:txBody>
      </p:sp>
      <p:sp>
        <p:nvSpPr>
          <p:cNvPr id="349358" name="Rectangle 175"/>
          <p:cNvSpPr>
            <a:spLocks noChangeArrowheads="1"/>
          </p:cNvSpPr>
          <p:nvPr/>
        </p:nvSpPr>
        <p:spPr bwMode="auto">
          <a:xfrm>
            <a:off x="5553075" y="3011488"/>
            <a:ext cx="2841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359" name="Rectangle 176"/>
          <p:cNvSpPr>
            <a:spLocks noChangeArrowheads="1"/>
          </p:cNvSpPr>
          <p:nvPr/>
        </p:nvSpPr>
        <p:spPr bwMode="auto">
          <a:xfrm>
            <a:off x="5627688" y="3011488"/>
            <a:ext cx="25082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t</a:t>
            </a:r>
          </a:p>
        </p:txBody>
      </p:sp>
      <p:sp>
        <p:nvSpPr>
          <p:cNvPr id="349360" name="Rectangle 177"/>
          <p:cNvSpPr>
            <a:spLocks noChangeArrowheads="1"/>
          </p:cNvSpPr>
          <p:nvPr/>
        </p:nvSpPr>
        <p:spPr bwMode="auto">
          <a:xfrm>
            <a:off x="5672138" y="3011488"/>
            <a:ext cx="280987"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a</a:t>
            </a:r>
          </a:p>
        </p:txBody>
      </p:sp>
      <p:sp>
        <p:nvSpPr>
          <p:cNvPr id="349361" name="Rectangle 178"/>
          <p:cNvSpPr>
            <a:spLocks noChangeArrowheads="1"/>
          </p:cNvSpPr>
          <p:nvPr/>
        </p:nvSpPr>
        <p:spPr bwMode="auto">
          <a:xfrm>
            <a:off x="5746750" y="3011488"/>
            <a:ext cx="1825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362" name="Rectangle 179"/>
          <p:cNvSpPr>
            <a:spLocks noChangeArrowheads="1"/>
          </p:cNvSpPr>
          <p:nvPr/>
        </p:nvSpPr>
        <p:spPr bwMode="auto">
          <a:xfrm>
            <a:off x="5791200" y="3011488"/>
            <a:ext cx="26352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s</a:t>
            </a:r>
          </a:p>
        </p:txBody>
      </p:sp>
      <p:sp>
        <p:nvSpPr>
          <p:cNvPr id="349363" name="Rectangle 180"/>
          <p:cNvSpPr>
            <a:spLocks noChangeArrowheads="1"/>
          </p:cNvSpPr>
          <p:nvPr/>
        </p:nvSpPr>
        <p:spPr bwMode="auto">
          <a:xfrm>
            <a:off x="5864225" y="3011488"/>
            <a:ext cx="25082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t</a:t>
            </a:r>
          </a:p>
        </p:txBody>
      </p:sp>
      <p:sp>
        <p:nvSpPr>
          <p:cNvPr id="349364" name="Rectangle 181"/>
          <p:cNvSpPr>
            <a:spLocks noChangeArrowheads="1"/>
          </p:cNvSpPr>
          <p:nvPr/>
        </p:nvSpPr>
        <p:spPr bwMode="auto">
          <a:xfrm>
            <a:off x="5908675" y="3011488"/>
            <a:ext cx="29051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o</a:t>
            </a:r>
          </a:p>
        </p:txBody>
      </p:sp>
      <p:sp>
        <p:nvSpPr>
          <p:cNvPr id="349365" name="Rectangle 182"/>
          <p:cNvSpPr>
            <a:spLocks noChangeArrowheads="1"/>
          </p:cNvSpPr>
          <p:nvPr/>
        </p:nvSpPr>
        <p:spPr bwMode="auto">
          <a:xfrm>
            <a:off x="5997575" y="3011488"/>
            <a:ext cx="271463"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c</a:t>
            </a:r>
          </a:p>
        </p:txBody>
      </p:sp>
      <p:sp>
        <p:nvSpPr>
          <p:cNvPr id="349366" name="Rectangle 183"/>
          <p:cNvSpPr>
            <a:spLocks noChangeArrowheads="1"/>
          </p:cNvSpPr>
          <p:nvPr/>
        </p:nvSpPr>
        <p:spPr bwMode="auto">
          <a:xfrm>
            <a:off x="6072188" y="3011488"/>
            <a:ext cx="28257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k</a:t>
            </a:r>
          </a:p>
        </p:txBody>
      </p:sp>
      <p:sp>
        <p:nvSpPr>
          <p:cNvPr id="349367" name="Rectangle 184"/>
          <p:cNvSpPr>
            <a:spLocks noChangeArrowheads="1"/>
          </p:cNvSpPr>
          <p:nvPr/>
        </p:nvSpPr>
        <p:spPr bwMode="auto">
          <a:xfrm>
            <a:off x="6161088" y="3011488"/>
            <a:ext cx="26352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s</a:t>
            </a:r>
          </a:p>
        </p:txBody>
      </p:sp>
      <p:sp>
        <p:nvSpPr>
          <p:cNvPr id="349368" name="Rectangle 185"/>
          <p:cNvSpPr>
            <a:spLocks noChangeArrowheads="1"/>
          </p:cNvSpPr>
          <p:nvPr/>
        </p:nvSpPr>
        <p:spPr bwMode="auto">
          <a:xfrm>
            <a:off x="6235700" y="3011488"/>
            <a:ext cx="1825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369" name="Rectangle 186"/>
          <p:cNvSpPr>
            <a:spLocks noChangeArrowheads="1"/>
          </p:cNvSpPr>
          <p:nvPr/>
        </p:nvSpPr>
        <p:spPr bwMode="auto">
          <a:xfrm>
            <a:off x="6280150" y="3011488"/>
            <a:ext cx="29051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p</a:t>
            </a:r>
          </a:p>
        </p:txBody>
      </p:sp>
      <p:sp>
        <p:nvSpPr>
          <p:cNvPr id="349370" name="Rectangle 187"/>
          <p:cNvSpPr>
            <a:spLocks noChangeArrowheads="1"/>
          </p:cNvSpPr>
          <p:nvPr/>
        </p:nvSpPr>
        <p:spPr bwMode="auto">
          <a:xfrm>
            <a:off x="6369050" y="3011488"/>
            <a:ext cx="280988"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a</a:t>
            </a:r>
          </a:p>
        </p:txBody>
      </p:sp>
      <p:sp>
        <p:nvSpPr>
          <p:cNvPr id="349371" name="Rectangle 188"/>
          <p:cNvSpPr>
            <a:spLocks noChangeArrowheads="1"/>
          </p:cNvSpPr>
          <p:nvPr/>
        </p:nvSpPr>
        <p:spPr bwMode="auto">
          <a:xfrm>
            <a:off x="6442075" y="3011488"/>
            <a:ext cx="28257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y</a:t>
            </a:r>
          </a:p>
        </p:txBody>
      </p:sp>
      <p:sp>
        <p:nvSpPr>
          <p:cNvPr id="349372" name="Rectangle 189"/>
          <p:cNvSpPr>
            <a:spLocks noChangeArrowheads="1"/>
          </p:cNvSpPr>
          <p:nvPr/>
        </p:nvSpPr>
        <p:spPr bwMode="auto">
          <a:xfrm>
            <a:off x="6530975" y="3011488"/>
            <a:ext cx="1825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373" name="Rectangle 190"/>
          <p:cNvSpPr>
            <a:spLocks noChangeArrowheads="1"/>
          </p:cNvSpPr>
          <p:nvPr/>
        </p:nvSpPr>
        <p:spPr bwMode="auto">
          <a:xfrm>
            <a:off x="6575425" y="3011488"/>
            <a:ext cx="23812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l</a:t>
            </a:r>
          </a:p>
        </p:txBody>
      </p:sp>
      <p:sp>
        <p:nvSpPr>
          <p:cNvPr id="349374" name="Rectangle 191"/>
          <p:cNvSpPr>
            <a:spLocks noChangeArrowheads="1"/>
          </p:cNvSpPr>
          <p:nvPr/>
        </p:nvSpPr>
        <p:spPr bwMode="auto">
          <a:xfrm>
            <a:off x="6619875" y="3011488"/>
            <a:ext cx="29051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o</a:t>
            </a:r>
          </a:p>
        </p:txBody>
      </p:sp>
      <p:sp>
        <p:nvSpPr>
          <p:cNvPr id="349375" name="Rectangle 192"/>
          <p:cNvSpPr>
            <a:spLocks noChangeArrowheads="1"/>
          </p:cNvSpPr>
          <p:nvPr/>
        </p:nvSpPr>
        <p:spPr bwMode="auto">
          <a:xfrm>
            <a:off x="6708775" y="3011488"/>
            <a:ext cx="336550"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w</a:t>
            </a:r>
          </a:p>
        </p:txBody>
      </p:sp>
      <p:sp>
        <p:nvSpPr>
          <p:cNvPr id="349376" name="Rectangle 193"/>
          <p:cNvSpPr>
            <a:spLocks noChangeArrowheads="1"/>
          </p:cNvSpPr>
          <p:nvPr/>
        </p:nvSpPr>
        <p:spPr bwMode="auto">
          <a:xfrm>
            <a:off x="6842125" y="3011488"/>
            <a:ext cx="2841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377" name="Rectangle 194"/>
          <p:cNvSpPr>
            <a:spLocks noChangeArrowheads="1"/>
          </p:cNvSpPr>
          <p:nvPr/>
        </p:nvSpPr>
        <p:spPr bwMode="auto">
          <a:xfrm>
            <a:off x="6916738" y="3011488"/>
            <a:ext cx="254000"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r</a:t>
            </a:r>
          </a:p>
        </p:txBody>
      </p:sp>
      <p:sp>
        <p:nvSpPr>
          <p:cNvPr id="349378" name="Rectangle 195"/>
          <p:cNvSpPr>
            <a:spLocks noChangeArrowheads="1"/>
          </p:cNvSpPr>
          <p:nvPr/>
        </p:nvSpPr>
        <p:spPr bwMode="auto">
          <a:xfrm>
            <a:off x="6975475" y="3011488"/>
            <a:ext cx="1825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379" name="Rectangle 196"/>
          <p:cNvSpPr>
            <a:spLocks noChangeArrowheads="1"/>
          </p:cNvSpPr>
          <p:nvPr/>
        </p:nvSpPr>
        <p:spPr bwMode="auto">
          <a:xfrm>
            <a:off x="7019925" y="3011488"/>
            <a:ext cx="29051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d</a:t>
            </a:r>
          </a:p>
        </p:txBody>
      </p:sp>
      <p:sp>
        <p:nvSpPr>
          <p:cNvPr id="349380" name="Rectangle 197"/>
          <p:cNvSpPr>
            <a:spLocks noChangeArrowheads="1"/>
          </p:cNvSpPr>
          <p:nvPr/>
        </p:nvSpPr>
        <p:spPr bwMode="auto">
          <a:xfrm>
            <a:off x="7108825" y="3011488"/>
            <a:ext cx="23812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381" name="Rectangle 198"/>
          <p:cNvSpPr>
            <a:spLocks noChangeArrowheads="1"/>
          </p:cNvSpPr>
          <p:nvPr/>
        </p:nvSpPr>
        <p:spPr bwMode="auto">
          <a:xfrm>
            <a:off x="7153275" y="3011488"/>
            <a:ext cx="28257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v</a:t>
            </a:r>
          </a:p>
        </p:txBody>
      </p:sp>
      <p:sp>
        <p:nvSpPr>
          <p:cNvPr id="349382" name="Rectangle 199"/>
          <p:cNvSpPr>
            <a:spLocks noChangeArrowheads="1"/>
          </p:cNvSpPr>
          <p:nvPr/>
        </p:nvSpPr>
        <p:spPr bwMode="auto">
          <a:xfrm>
            <a:off x="7242175" y="3011488"/>
            <a:ext cx="23812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383" name="Rectangle 200"/>
          <p:cNvSpPr>
            <a:spLocks noChangeArrowheads="1"/>
          </p:cNvSpPr>
          <p:nvPr/>
        </p:nvSpPr>
        <p:spPr bwMode="auto">
          <a:xfrm>
            <a:off x="7286625" y="3011488"/>
            <a:ext cx="29051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d</a:t>
            </a:r>
          </a:p>
        </p:txBody>
      </p:sp>
      <p:sp>
        <p:nvSpPr>
          <p:cNvPr id="349384" name="Rectangle 201"/>
          <p:cNvSpPr>
            <a:spLocks noChangeArrowheads="1"/>
          </p:cNvSpPr>
          <p:nvPr/>
        </p:nvSpPr>
        <p:spPr bwMode="auto">
          <a:xfrm>
            <a:off x="7375525" y="3011488"/>
            <a:ext cx="2841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385" name="Rectangle 202"/>
          <p:cNvSpPr>
            <a:spLocks noChangeArrowheads="1"/>
          </p:cNvSpPr>
          <p:nvPr/>
        </p:nvSpPr>
        <p:spPr bwMode="auto">
          <a:xfrm>
            <a:off x="7450138" y="3011488"/>
            <a:ext cx="29051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n</a:t>
            </a:r>
          </a:p>
        </p:txBody>
      </p:sp>
      <p:sp>
        <p:nvSpPr>
          <p:cNvPr id="349386" name="Rectangle 203"/>
          <p:cNvSpPr>
            <a:spLocks noChangeArrowheads="1"/>
          </p:cNvSpPr>
          <p:nvPr/>
        </p:nvSpPr>
        <p:spPr bwMode="auto">
          <a:xfrm>
            <a:off x="7539038" y="3011488"/>
            <a:ext cx="29051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d</a:t>
            </a:r>
          </a:p>
        </p:txBody>
      </p:sp>
      <p:sp>
        <p:nvSpPr>
          <p:cNvPr id="349387" name="Rectangle 204"/>
          <p:cNvSpPr>
            <a:spLocks noChangeArrowheads="1"/>
          </p:cNvSpPr>
          <p:nvPr/>
        </p:nvSpPr>
        <p:spPr bwMode="auto">
          <a:xfrm>
            <a:off x="7627938" y="3011488"/>
            <a:ext cx="26352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s</a:t>
            </a:r>
          </a:p>
        </p:txBody>
      </p:sp>
      <p:sp>
        <p:nvSpPr>
          <p:cNvPr id="349388" name="Rectangle 205"/>
          <p:cNvSpPr>
            <a:spLocks noChangeArrowheads="1"/>
          </p:cNvSpPr>
          <p:nvPr/>
        </p:nvSpPr>
        <p:spPr bwMode="auto">
          <a:xfrm>
            <a:off x="7702550" y="3011488"/>
            <a:ext cx="234950"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a:t>
            </a:r>
          </a:p>
        </p:txBody>
      </p:sp>
      <p:sp>
        <p:nvSpPr>
          <p:cNvPr id="349389" name="Rectangle 206"/>
          <p:cNvSpPr>
            <a:spLocks noChangeArrowheads="1"/>
          </p:cNvSpPr>
          <p:nvPr/>
        </p:nvSpPr>
        <p:spPr bwMode="auto">
          <a:xfrm>
            <a:off x="1747838" y="2927350"/>
            <a:ext cx="1587" cy="342900"/>
          </a:xfrm>
          <a:prstGeom prst="rect">
            <a:avLst/>
          </a:prstGeom>
          <a:solidFill>
            <a:srgbClr val="000000"/>
          </a:solidFill>
          <a:ln>
            <a:noFill/>
          </a:ln>
          <a:extLst>
            <a:ext uri="{91240B29-F687-4f45-9708-019B960494DF}"/>
          </a:extLst>
        </p:spPr>
        <p:txBody>
          <a:bodyPr wrap="none" anchor="ctr"/>
          <a:lstStyle/>
          <a:p>
            <a:pPr>
              <a:defRPr/>
            </a:pPr>
            <a:endParaRPr lang="en-US">
              <a:latin typeface="+mn-lt"/>
              <a:ea typeface="ＭＳ Ｐゴシック" charset="0"/>
              <a:cs typeface="ＭＳ Ｐゴシック" charset="0"/>
            </a:endParaRPr>
          </a:p>
        </p:txBody>
      </p:sp>
      <p:sp>
        <p:nvSpPr>
          <p:cNvPr id="349390" name="Rectangle 207"/>
          <p:cNvSpPr>
            <a:spLocks noChangeArrowheads="1"/>
          </p:cNvSpPr>
          <p:nvPr/>
        </p:nvSpPr>
        <p:spPr bwMode="auto">
          <a:xfrm>
            <a:off x="3348038" y="2927350"/>
            <a:ext cx="1587" cy="342900"/>
          </a:xfrm>
          <a:prstGeom prst="rect">
            <a:avLst/>
          </a:prstGeom>
          <a:solidFill>
            <a:srgbClr val="000000"/>
          </a:solidFill>
          <a:ln>
            <a:noFill/>
          </a:ln>
          <a:extLst>
            <a:ext uri="{91240B29-F687-4f45-9708-019B960494DF}"/>
          </a:extLst>
        </p:spPr>
        <p:txBody>
          <a:bodyPr wrap="none" anchor="ctr"/>
          <a:lstStyle/>
          <a:p>
            <a:pPr>
              <a:defRPr/>
            </a:pPr>
            <a:endParaRPr lang="en-US">
              <a:latin typeface="+mn-lt"/>
              <a:ea typeface="ＭＳ Ｐゴシック" charset="0"/>
              <a:cs typeface="ＭＳ Ｐゴシック" charset="0"/>
            </a:endParaRPr>
          </a:p>
        </p:txBody>
      </p:sp>
      <p:sp>
        <p:nvSpPr>
          <p:cNvPr id="349391" name="Rectangle 208"/>
          <p:cNvSpPr>
            <a:spLocks noChangeArrowheads="1"/>
          </p:cNvSpPr>
          <p:nvPr/>
        </p:nvSpPr>
        <p:spPr bwMode="auto">
          <a:xfrm>
            <a:off x="4946650" y="2927350"/>
            <a:ext cx="3175" cy="342900"/>
          </a:xfrm>
          <a:prstGeom prst="rect">
            <a:avLst/>
          </a:prstGeom>
          <a:solidFill>
            <a:srgbClr val="000000"/>
          </a:solidFill>
          <a:ln>
            <a:noFill/>
          </a:ln>
          <a:extLst>
            <a:ext uri="{91240B29-F687-4f45-9708-019B960494DF}"/>
          </a:extLst>
        </p:spPr>
        <p:txBody>
          <a:bodyPr wrap="none" anchor="ctr"/>
          <a:lstStyle/>
          <a:p>
            <a:pPr>
              <a:defRPr/>
            </a:pPr>
            <a:endParaRPr lang="en-US">
              <a:latin typeface="+mn-lt"/>
              <a:ea typeface="ＭＳ Ｐゴシック" charset="0"/>
              <a:cs typeface="ＭＳ Ｐゴシック" charset="0"/>
            </a:endParaRPr>
          </a:p>
        </p:txBody>
      </p:sp>
      <p:sp>
        <p:nvSpPr>
          <p:cNvPr id="349392" name="Rectangle 209"/>
          <p:cNvSpPr>
            <a:spLocks noChangeArrowheads="1"/>
          </p:cNvSpPr>
          <p:nvPr/>
        </p:nvSpPr>
        <p:spPr bwMode="auto">
          <a:xfrm>
            <a:off x="8148638" y="2927350"/>
            <a:ext cx="1587" cy="342900"/>
          </a:xfrm>
          <a:prstGeom prst="rect">
            <a:avLst/>
          </a:prstGeom>
          <a:solidFill>
            <a:srgbClr val="000000"/>
          </a:solidFill>
          <a:ln>
            <a:noFill/>
          </a:ln>
          <a:extLst>
            <a:ext uri="{91240B29-F687-4f45-9708-019B960494DF}"/>
          </a:extLst>
        </p:spPr>
        <p:txBody>
          <a:bodyPr wrap="none" anchor="ctr"/>
          <a:lstStyle/>
          <a:p>
            <a:pPr>
              <a:defRPr/>
            </a:pPr>
            <a:endParaRPr lang="en-US">
              <a:latin typeface="+mn-lt"/>
              <a:ea typeface="ＭＳ Ｐゴシック" charset="0"/>
              <a:cs typeface="ＭＳ Ｐゴシック" charset="0"/>
            </a:endParaRPr>
          </a:p>
        </p:txBody>
      </p:sp>
      <p:sp>
        <p:nvSpPr>
          <p:cNvPr id="349393" name="Rectangle 210"/>
          <p:cNvSpPr>
            <a:spLocks noChangeArrowheads="1"/>
          </p:cNvSpPr>
          <p:nvPr/>
        </p:nvSpPr>
        <p:spPr bwMode="auto">
          <a:xfrm>
            <a:off x="1730375" y="3367088"/>
            <a:ext cx="30162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A</a:t>
            </a:r>
          </a:p>
        </p:txBody>
      </p:sp>
      <p:sp>
        <p:nvSpPr>
          <p:cNvPr id="349394" name="Rectangle 211"/>
          <p:cNvSpPr>
            <a:spLocks noChangeArrowheads="1"/>
          </p:cNvSpPr>
          <p:nvPr/>
        </p:nvSpPr>
        <p:spPr bwMode="auto">
          <a:xfrm>
            <a:off x="1849438" y="3367088"/>
            <a:ext cx="28257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g</a:t>
            </a:r>
          </a:p>
        </p:txBody>
      </p:sp>
      <p:sp>
        <p:nvSpPr>
          <p:cNvPr id="349395" name="Rectangle 212"/>
          <p:cNvSpPr>
            <a:spLocks noChangeArrowheads="1"/>
          </p:cNvSpPr>
          <p:nvPr/>
        </p:nvSpPr>
        <p:spPr bwMode="auto">
          <a:xfrm>
            <a:off x="1938338" y="3367088"/>
            <a:ext cx="28416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396" name="Rectangle 213"/>
          <p:cNvSpPr>
            <a:spLocks noChangeArrowheads="1"/>
          </p:cNvSpPr>
          <p:nvPr/>
        </p:nvSpPr>
        <p:spPr bwMode="auto">
          <a:xfrm>
            <a:off x="2012950" y="3367088"/>
            <a:ext cx="261938"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a:t>
            </a:r>
          </a:p>
        </p:txBody>
      </p:sp>
      <p:sp>
        <p:nvSpPr>
          <p:cNvPr id="349397" name="Rectangle 214"/>
          <p:cNvSpPr>
            <a:spLocks noChangeArrowheads="1"/>
          </p:cNvSpPr>
          <p:nvPr/>
        </p:nvSpPr>
        <p:spPr bwMode="auto">
          <a:xfrm>
            <a:off x="2057400" y="3367088"/>
            <a:ext cx="287338"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1</a:t>
            </a:r>
          </a:p>
        </p:txBody>
      </p:sp>
      <p:sp>
        <p:nvSpPr>
          <p:cNvPr id="349398" name="Rectangle 215"/>
          <p:cNvSpPr>
            <a:spLocks noChangeArrowheads="1"/>
          </p:cNvSpPr>
          <p:nvPr/>
        </p:nvSpPr>
        <p:spPr bwMode="auto">
          <a:xfrm>
            <a:off x="2146300" y="3367088"/>
            <a:ext cx="287338"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0</a:t>
            </a:r>
          </a:p>
        </p:txBody>
      </p:sp>
      <p:sp>
        <p:nvSpPr>
          <p:cNvPr id="349399" name="Rectangle 216"/>
          <p:cNvSpPr>
            <a:spLocks noChangeArrowheads="1"/>
          </p:cNvSpPr>
          <p:nvPr/>
        </p:nvSpPr>
        <p:spPr bwMode="auto">
          <a:xfrm>
            <a:off x="2235200" y="3367088"/>
            <a:ext cx="287338"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0</a:t>
            </a:r>
          </a:p>
        </p:txBody>
      </p:sp>
      <p:sp>
        <p:nvSpPr>
          <p:cNvPr id="349400" name="Rectangle 217"/>
          <p:cNvSpPr>
            <a:spLocks noChangeArrowheads="1"/>
          </p:cNvSpPr>
          <p:nvPr/>
        </p:nvSpPr>
        <p:spPr bwMode="auto">
          <a:xfrm>
            <a:off x="4130675" y="3367088"/>
            <a:ext cx="287338"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3</a:t>
            </a:r>
          </a:p>
        </p:txBody>
      </p:sp>
      <p:sp>
        <p:nvSpPr>
          <p:cNvPr id="349401" name="Rectangle 218"/>
          <p:cNvSpPr>
            <a:spLocks noChangeArrowheads="1"/>
          </p:cNvSpPr>
          <p:nvPr/>
        </p:nvSpPr>
        <p:spPr bwMode="auto">
          <a:xfrm>
            <a:off x="4219575" y="3367088"/>
            <a:ext cx="234950"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a:t>
            </a:r>
          </a:p>
        </p:txBody>
      </p:sp>
      <p:sp>
        <p:nvSpPr>
          <p:cNvPr id="349402" name="Rectangle 219"/>
          <p:cNvSpPr>
            <a:spLocks noChangeArrowheads="1"/>
          </p:cNvSpPr>
          <p:nvPr/>
        </p:nvSpPr>
        <p:spPr bwMode="auto">
          <a:xfrm>
            <a:off x="4279900" y="3367088"/>
            <a:ext cx="287338"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1</a:t>
            </a:r>
          </a:p>
        </p:txBody>
      </p:sp>
      <p:sp>
        <p:nvSpPr>
          <p:cNvPr id="349403" name="Rectangle 220"/>
          <p:cNvSpPr>
            <a:spLocks noChangeArrowheads="1"/>
          </p:cNvSpPr>
          <p:nvPr/>
        </p:nvSpPr>
        <p:spPr bwMode="auto">
          <a:xfrm>
            <a:off x="4368800" y="3367088"/>
            <a:ext cx="287338"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3</a:t>
            </a:r>
          </a:p>
        </p:txBody>
      </p:sp>
      <p:sp>
        <p:nvSpPr>
          <p:cNvPr id="349404" name="Rectangle 221"/>
          <p:cNvSpPr>
            <a:spLocks noChangeArrowheads="1"/>
          </p:cNvSpPr>
          <p:nvPr/>
        </p:nvSpPr>
        <p:spPr bwMode="auto">
          <a:xfrm>
            <a:off x="4457700" y="3367088"/>
            <a:ext cx="287338"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1</a:t>
            </a:r>
          </a:p>
        </p:txBody>
      </p:sp>
      <p:sp>
        <p:nvSpPr>
          <p:cNvPr id="349405" name="Rectangle 222"/>
          <p:cNvSpPr>
            <a:spLocks noChangeArrowheads="1"/>
          </p:cNvSpPr>
          <p:nvPr/>
        </p:nvSpPr>
        <p:spPr bwMode="auto">
          <a:xfrm>
            <a:off x="4930775" y="3367088"/>
            <a:ext cx="27622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F</a:t>
            </a:r>
          </a:p>
        </p:txBody>
      </p:sp>
      <p:sp>
        <p:nvSpPr>
          <p:cNvPr id="349406" name="Rectangle 223"/>
          <p:cNvSpPr>
            <a:spLocks noChangeArrowheads="1"/>
          </p:cNvSpPr>
          <p:nvPr/>
        </p:nvSpPr>
        <p:spPr bwMode="auto">
          <a:xfrm>
            <a:off x="5035550" y="3367088"/>
            <a:ext cx="23812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407" name="Rectangle 224"/>
          <p:cNvSpPr>
            <a:spLocks noChangeArrowheads="1"/>
          </p:cNvSpPr>
          <p:nvPr/>
        </p:nvSpPr>
        <p:spPr bwMode="auto">
          <a:xfrm>
            <a:off x="5080000" y="3367088"/>
            <a:ext cx="254000"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r</a:t>
            </a:r>
          </a:p>
        </p:txBody>
      </p:sp>
      <p:sp>
        <p:nvSpPr>
          <p:cNvPr id="349408" name="Rectangle 225"/>
          <p:cNvSpPr>
            <a:spLocks noChangeArrowheads="1"/>
          </p:cNvSpPr>
          <p:nvPr/>
        </p:nvSpPr>
        <p:spPr bwMode="auto">
          <a:xfrm>
            <a:off x="5138738" y="3367088"/>
            <a:ext cx="34607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m</a:t>
            </a:r>
          </a:p>
        </p:txBody>
      </p:sp>
      <p:sp>
        <p:nvSpPr>
          <p:cNvPr id="349409" name="Rectangle 226"/>
          <p:cNvSpPr>
            <a:spLocks noChangeArrowheads="1"/>
          </p:cNvSpPr>
          <p:nvPr/>
        </p:nvSpPr>
        <p:spPr bwMode="auto">
          <a:xfrm>
            <a:off x="5272088" y="3367088"/>
            <a:ext cx="26352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s</a:t>
            </a:r>
          </a:p>
        </p:txBody>
      </p:sp>
      <p:sp>
        <p:nvSpPr>
          <p:cNvPr id="349410" name="Rectangle 227"/>
          <p:cNvSpPr>
            <a:spLocks noChangeArrowheads="1"/>
          </p:cNvSpPr>
          <p:nvPr/>
        </p:nvSpPr>
        <p:spPr bwMode="auto">
          <a:xfrm>
            <a:off x="5346700" y="3367088"/>
            <a:ext cx="1825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411" name="Rectangle 228"/>
          <p:cNvSpPr>
            <a:spLocks noChangeArrowheads="1"/>
          </p:cNvSpPr>
          <p:nvPr/>
        </p:nvSpPr>
        <p:spPr bwMode="auto">
          <a:xfrm>
            <a:off x="5391150" y="3367088"/>
            <a:ext cx="336550"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w</a:t>
            </a:r>
          </a:p>
        </p:txBody>
      </p:sp>
      <p:sp>
        <p:nvSpPr>
          <p:cNvPr id="349412" name="Rectangle 229"/>
          <p:cNvSpPr>
            <a:spLocks noChangeArrowheads="1"/>
          </p:cNvSpPr>
          <p:nvPr/>
        </p:nvSpPr>
        <p:spPr bwMode="auto">
          <a:xfrm>
            <a:off x="5524500" y="3367088"/>
            <a:ext cx="23812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413" name="Rectangle 230"/>
          <p:cNvSpPr>
            <a:spLocks noChangeArrowheads="1"/>
          </p:cNvSpPr>
          <p:nvPr/>
        </p:nvSpPr>
        <p:spPr bwMode="auto">
          <a:xfrm>
            <a:off x="5568950" y="3367088"/>
            <a:ext cx="25082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t</a:t>
            </a:r>
          </a:p>
        </p:txBody>
      </p:sp>
      <p:sp>
        <p:nvSpPr>
          <p:cNvPr id="349414" name="Rectangle 231"/>
          <p:cNvSpPr>
            <a:spLocks noChangeArrowheads="1"/>
          </p:cNvSpPr>
          <p:nvPr/>
        </p:nvSpPr>
        <p:spPr bwMode="auto">
          <a:xfrm>
            <a:off x="5613400" y="3367088"/>
            <a:ext cx="29051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h</a:t>
            </a:r>
          </a:p>
        </p:txBody>
      </p:sp>
      <p:sp>
        <p:nvSpPr>
          <p:cNvPr id="349415" name="Rectangle 232"/>
          <p:cNvSpPr>
            <a:spLocks noChangeArrowheads="1"/>
          </p:cNvSpPr>
          <p:nvPr/>
        </p:nvSpPr>
        <p:spPr bwMode="auto">
          <a:xfrm>
            <a:off x="5702300" y="3367088"/>
            <a:ext cx="1825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416" name="Rectangle 233"/>
          <p:cNvSpPr>
            <a:spLocks noChangeArrowheads="1"/>
          </p:cNvSpPr>
          <p:nvPr/>
        </p:nvSpPr>
        <p:spPr bwMode="auto">
          <a:xfrm>
            <a:off x="5746750" y="3367088"/>
            <a:ext cx="29051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o</a:t>
            </a:r>
          </a:p>
        </p:txBody>
      </p:sp>
      <p:sp>
        <p:nvSpPr>
          <p:cNvPr id="349417" name="Rectangle 234"/>
          <p:cNvSpPr>
            <a:spLocks noChangeArrowheads="1"/>
          </p:cNvSpPr>
          <p:nvPr/>
        </p:nvSpPr>
        <p:spPr bwMode="auto">
          <a:xfrm>
            <a:off x="5835650" y="3367088"/>
            <a:ext cx="23812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l</a:t>
            </a:r>
          </a:p>
        </p:txBody>
      </p:sp>
      <p:sp>
        <p:nvSpPr>
          <p:cNvPr id="349418" name="Rectangle 235"/>
          <p:cNvSpPr>
            <a:spLocks noChangeArrowheads="1"/>
          </p:cNvSpPr>
          <p:nvPr/>
        </p:nvSpPr>
        <p:spPr bwMode="auto">
          <a:xfrm>
            <a:off x="5880100" y="3367088"/>
            <a:ext cx="29051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d</a:t>
            </a:r>
          </a:p>
        </p:txBody>
      </p:sp>
      <p:sp>
        <p:nvSpPr>
          <p:cNvPr id="349419" name="Rectangle 236"/>
          <p:cNvSpPr>
            <a:spLocks noChangeArrowheads="1"/>
          </p:cNvSpPr>
          <p:nvPr/>
        </p:nvSpPr>
        <p:spPr bwMode="auto">
          <a:xfrm>
            <a:off x="5969000" y="3367088"/>
            <a:ext cx="2841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420" name="Rectangle 237"/>
          <p:cNvSpPr>
            <a:spLocks noChangeArrowheads="1"/>
          </p:cNvSpPr>
          <p:nvPr/>
        </p:nvSpPr>
        <p:spPr bwMode="auto">
          <a:xfrm>
            <a:off x="6042025" y="3367088"/>
            <a:ext cx="254000"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r</a:t>
            </a:r>
          </a:p>
        </p:txBody>
      </p:sp>
      <p:sp>
        <p:nvSpPr>
          <p:cNvPr id="349421" name="Rectangle 238"/>
          <p:cNvSpPr>
            <a:spLocks noChangeArrowheads="1"/>
          </p:cNvSpPr>
          <p:nvPr/>
        </p:nvSpPr>
        <p:spPr bwMode="auto">
          <a:xfrm>
            <a:off x="6102350" y="3367088"/>
            <a:ext cx="1825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422" name="Rectangle 239"/>
          <p:cNvSpPr>
            <a:spLocks noChangeArrowheads="1"/>
          </p:cNvSpPr>
          <p:nvPr/>
        </p:nvSpPr>
        <p:spPr bwMode="auto">
          <a:xfrm>
            <a:off x="6146800" y="3367088"/>
            <a:ext cx="23812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423" name="Rectangle 240"/>
          <p:cNvSpPr>
            <a:spLocks noChangeArrowheads="1"/>
          </p:cNvSpPr>
          <p:nvPr/>
        </p:nvSpPr>
        <p:spPr bwMode="auto">
          <a:xfrm>
            <a:off x="6191250" y="3367088"/>
            <a:ext cx="29051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n</a:t>
            </a:r>
          </a:p>
        </p:txBody>
      </p:sp>
      <p:sp>
        <p:nvSpPr>
          <p:cNvPr id="349424" name="Rectangle 241"/>
          <p:cNvSpPr>
            <a:spLocks noChangeArrowheads="1"/>
          </p:cNvSpPr>
          <p:nvPr/>
        </p:nvSpPr>
        <p:spPr bwMode="auto">
          <a:xfrm>
            <a:off x="6280150" y="3367088"/>
            <a:ext cx="28257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v</a:t>
            </a:r>
          </a:p>
        </p:txBody>
      </p:sp>
      <p:sp>
        <p:nvSpPr>
          <p:cNvPr id="349425" name="Rectangle 242"/>
          <p:cNvSpPr>
            <a:spLocks noChangeArrowheads="1"/>
          </p:cNvSpPr>
          <p:nvPr/>
        </p:nvSpPr>
        <p:spPr bwMode="auto">
          <a:xfrm>
            <a:off x="6369050" y="3367088"/>
            <a:ext cx="2841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426" name="Rectangle 243"/>
          <p:cNvSpPr>
            <a:spLocks noChangeArrowheads="1"/>
          </p:cNvSpPr>
          <p:nvPr/>
        </p:nvSpPr>
        <p:spPr bwMode="auto">
          <a:xfrm>
            <a:off x="6442075" y="3367088"/>
            <a:ext cx="26352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s</a:t>
            </a:r>
          </a:p>
        </p:txBody>
      </p:sp>
      <p:sp>
        <p:nvSpPr>
          <p:cNvPr id="349427" name="Rectangle 244"/>
          <p:cNvSpPr>
            <a:spLocks noChangeArrowheads="1"/>
          </p:cNvSpPr>
          <p:nvPr/>
        </p:nvSpPr>
        <p:spPr bwMode="auto">
          <a:xfrm>
            <a:off x="6516688" y="3367088"/>
            <a:ext cx="25082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t</a:t>
            </a:r>
          </a:p>
        </p:txBody>
      </p:sp>
      <p:sp>
        <p:nvSpPr>
          <p:cNvPr id="349428" name="Rectangle 245"/>
          <p:cNvSpPr>
            <a:spLocks noChangeArrowheads="1"/>
          </p:cNvSpPr>
          <p:nvPr/>
        </p:nvSpPr>
        <p:spPr bwMode="auto">
          <a:xfrm>
            <a:off x="6561138" y="3367088"/>
            <a:ext cx="29051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o</a:t>
            </a:r>
          </a:p>
        </p:txBody>
      </p:sp>
      <p:sp>
        <p:nvSpPr>
          <p:cNvPr id="349429" name="Rectangle 246"/>
          <p:cNvSpPr>
            <a:spLocks noChangeArrowheads="1"/>
          </p:cNvSpPr>
          <p:nvPr/>
        </p:nvSpPr>
        <p:spPr bwMode="auto">
          <a:xfrm>
            <a:off x="6650038" y="3367088"/>
            <a:ext cx="254000"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r</a:t>
            </a:r>
          </a:p>
        </p:txBody>
      </p:sp>
      <p:sp>
        <p:nvSpPr>
          <p:cNvPr id="349430" name="Rectangle 247"/>
          <p:cNvSpPr>
            <a:spLocks noChangeArrowheads="1"/>
          </p:cNvSpPr>
          <p:nvPr/>
        </p:nvSpPr>
        <p:spPr bwMode="auto">
          <a:xfrm>
            <a:off x="6708775" y="3367088"/>
            <a:ext cx="26352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s</a:t>
            </a:r>
          </a:p>
        </p:txBody>
      </p:sp>
      <p:sp>
        <p:nvSpPr>
          <p:cNvPr id="349431" name="Rectangle 248"/>
          <p:cNvSpPr>
            <a:spLocks noChangeArrowheads="1"/>
          </p:cNvSpPr>
          <p:nvPr/>
        </p:nvSpPr>
        <p:spPr bwMode="auto">
          <a:xfrm>
            <a:off x="6783388" y="3367088"/>
            <a:ext cx="18256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432" name="Rectangle 249"/>
          <p:cNvSpPr>
            <a:spLocks noChangeArrowheads="1"/>
          </p:cNvSpPr>
          <p:nvPr/>
        </p:nvSpPr>
        <p:spPr bwMode="auto">
          <a:xfrm>
            <a:off x="6827838" y="3367088"/>
            <a:ext cx="29051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p</a:t>
            </a:r>
          </a:p>
        </p:txBody>
      </p:sp>
      <p:sp>
        <p:nvSpPr>
          <p:cNvPr id="349433" name="Rectangle 250"/>
          <p:cNvSpPr>
            <a:spLocks noChangeArrowheads="1"/>
          </p:cNvSpPr>
          <p:nvPr/>
        </p:nvSpPr>
        <p:spPr bwMode="auto">
          <a:xfrm>
            <a:off x="6916738" y="3367088"/>
            <a:ext cx="280987"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a</a:t>
            </a:r>
          </a:p>
        </p:txBody>
      </p:sp>
      <p:sp>
        <p:nvSpPr>
          <p:cNvPr id="349434" name="Rectangle 251"/>
          <p:cNvSpPr>
            <a:spLocks noChangeArrowheads="1"/>
          </p:cNvSpPr>
          <p:nvPr/>
        </p:nvSpPr>
        <p:spPr bwMode="auto">
          <a:xfrm>
            <a:off x="6991350" y="3367088"/>
            <a:ext cx="28257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y</a:t>
            </a:r>
          </a:p>
        </p:txBody>
      </p:sp>
      <p:sp>
        <p:nvSpPr>
          <p:cNvPr id="349435" name="Rectangle 252"/>
          <p:cNvSpPr>
            <a:spLocks noChangeArrowheads="1"/>
          </p:cNvSpPr>
          <p:nvPr/>
        </p:nvSpPr>
        <p:spPr bwMode="auto">
          <a:xfrm>
            <a:off x="7080250" y="3367088"/>
            <a:ext cx="1825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436" name="Rectangle 253"/>
          <p:cNvSpPr>
            <a:spLocks noChangeArrowheads="1"/>
          </p:cNvSpPr>
          <p:nvPr/>
        </p:nvSpPr>
        <p:spPr bwMode="auto">
          <a:xfrm>
            <a:off x="7124700" y="3367088"/>
            <a:ext cx="29051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h</a:t>
            </a:r>
          </a:p>
        </p:txBody>
      </p:sp>
      <p:sp>
        <p:nvSpPr>
          <p:cNvPr id="349437" name="Rectangle 254"/>
          <p:cNvSpPr>
            <a:spLocks noChangeArrowheads="1"/>
          </p:cNvSpPr>
          <p:nvPr/>
        </p:nvSpPr>
        <p:spPr bwMode="auto">
          <a:xfrm>
            <a:off x="7213600" y="3367088"/>
            <a:ext cx="23812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438" name="Rectangle 255"/>
          <p:cNvSpPr>
            <a:spLocks noChangeArrowheads="1"/>
          </p:cNvSpPr>
          <p:nvPr/>
        </p:nvSpPr>
        <p:spPr bwMode="auto">
          <a:xfrm>
            <a:off x="7258050" y="3367088"/>
            <a:ext cx="28257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g</a:t>
            </a:r>
          </a:p>
        </p:txBody>
      </p:sp>
      <p:sp>
        <p:nvSpPr>
          <p:cNvPr id="349439" name="Rectangle 256"/>
          <p:cNvSpPr>
            <a:spLocks noChangeArrowheads="1"/>
          </p:cNvSpPr>
          <p:nvPr/>
        </p:nvSpPr>
        <p:spPr bwMode="auto">
          <a:xfrm>
            <a:off x="7346950" y="3367088"/>
            <a:ext cx="29051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h</a:t>
            </a:r>
          </a:p>
        </p:txBody>
      </p:sp>
      <p:sp>
        <p:nvSpPr>
          <p:cNvPr id="349440" name="Rectangle 257"/>
          <p:cNvSpPr>
            <a:spLocks noChangeArrowheads="1"/>
          </p:cNvSpPr>
          <p:nvPr/>
        </p:nvSpPr>
        <p:spPr bwMode="auto">
          <a:xfrm>
            <a:off x="7435850" y="3367088"/>
            <a:ext cx="2841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441" name="Rectangle 258"/>
          <p:cNvSpPr>
            <a:spLocks noChangeArrowheads="1"/>
          </p:cNvSpPr>
          <p:nvPr/>
        </p:nvSpPr>
        <p:spPr bwMode="auto">
          <a:xfrm>
            <a:off x="7508875" y="3367088"/>
            <a:ext cx="254000"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r</a:t>
            </a:r>
          </a:p>
        </p:txBody>
      </p:sp>
      <p:sp>
        <p:nvSpPr>
          <p:cNvPr id="349442" name="Rectangle 259"/>
          <p:cNvSpPr>
            <a:spLocks noChangeArrowheads="1"/>
          </p:cNvSpPr>
          <p:nvPr/>
        </p:nvSpPr>
        <p:spPr bwMode="auto">
          <a:xfrm>
            <a:off x="4930775" y="3721100"/>
            <a:ext cx="29051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d</a:t>
            </a:r>
          </a:p>
        </p:txBody>
      </p:sp>
      <p:sp>
        <p:nvSpPr>
          <p:cNvPr id="349443" name="Rectangle 260"/>
          <p:cNvSpPr>
            <a:spLocks noChangeArrowheads="1"/>
          </p:cNvSpPr>
          <p:nvPr/>
        </p:nvSpPr>
        <p:spPr bwMode="auto">
          <a:xfrm>
            <a:off x="5019675" y="3721100"/>
            <a:ext cx="23812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444" name="Rectangle 261"/>
          <p:cNvSpPr>
            <a:spLocks noChangeArrowheads="1"/>
          </p:cNvSpPr>
          <p:nvPr/>
        </p:nvSpPr>
        <p:spPr bwMode="auto">
          <a:xfrm>
            <a:off x="5064125" y="3721100"/>
            <a:ext cx="28257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v</a:t>
            </a:r>
          </a:p>
        </p:txBody>
      </p:sp>
      <p:sp>
        <p:nvSpPr>
          <p:cNvPr id="349445" name="Rectangle 262"/>
          <p:cNvSpPr>
            <a:spLocks noChangeArrowheads="1"/>
          </p:cNvSpPr>
          <p:nvPr/>
        </p:nvSpPr>
        <p:spPr bwMode="auto">
          <a:xfrm>
            <a:off x="5153025" y="3721100"/>
            <a:ext cx="23812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446" name="Rectangle 263"/>
          <p:cNvSpPr>
            <a:spLocks noChangeArrowheads="1"/>
          </p:cNvSpPr>
          <p:nvPr/>
        </p:nvSpPr>
        <p:spPr bwMode="auto">
          <a:xfrm>
            <a:off x="5197475" y="3721100"/>
            <a:ext cx="29051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d</a:t>
            </a:r>
          </a:p>
        </p:txBody>
      </p:sp>
      <p:sp>
        <p:nvSpPr>
          <p:cNvPr id="349447" name="Rectangle 264"/>
          <p:cNvSpPr>
            <a:spLocks noChangeArrowheads="1"/>
          </p:cNvSpPr>
          <p:nvPr/>
        </p:nvSpPr>
        <p:spPr bwMode="auto">
          <a:xfrm>
            <a:off x="5286375" y="3721100"/>
            <a:ext cx="2841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448" name="Rectangle 265"/>
          <p:cNvSpPr>
            <a:spLocks noChangeArrowheads="1"/>
          </p:cNvSpPr>
          <p:nvPr/>
        </p:nvSpPr>
        <p:spPr bwMode="auto">
          <a:xfrm>
            <a:off x="5360988" y="3721100"/>
            <a:ext cx="29051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n</a:t>
            </a:r>
          </a:p>
        </p:txBody>
      </p:sp>
      <p:sp>
        <p:nvSpPr>
          <p:cNvPr id="349449" name="Rectangle 266"/>
          <p:cNvSpPr>
            <a:spLocks noChangeArrowheads="1"/>
          </p:cNvSpPr>
          <p:nvPr/>
        </p:nvSpPr>
        <p:spPr bwMode="auto">
          <a:xfrm>
            <a:off x="5449888" y="3721100"/>
            <a:ext cx="29051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d</a:t>
            </a:r>
          </a:p>
        </p:txBody>
      </p:sp>
      <p:sp>
        <p:nvSpPr>
          <p:cNvPr id="349450" name="Rectangle 267"/>
          <p:cNvSpPr>
            <a:spLocks noChangeArrowheads="1"/>
          </p:cNvSpPr>
          <p:nvPr/>
        </p:nvSpPr>
        <p:spPr bwMode="auto">
          <a:xfrm>
            <a:off x="5538788" y="3721100"/>
            <a:ext cx="26352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s</a:t>
            </a:r>
          </a:p>
        </p:txBody>
      </p:sp>
      <p:sp>
        <p:nvSpPr>
          <p:cNvPr id="349451" name="Rectangle 268"/>
          <p:cNvSpPr>
            <a:spLocks noChangeArrowheads="1"/>
          </p:cNvSpPr>
          <p:nvPr/>
        </p:nvSpPr>
        <p:spPr bwMode="auto">
          <a:xfrm>
            <a:off x="5613400" y="3721100"/>
            <a:ext cx="234950"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a:t>
            </a:r>
          </a:p>
        </p:txBody>
      </p:sp>
      <p:sp>
        <p:nvSpPr>
          <p:cNvPr id="349452" name="Rectangle 269"/>
          <p:cNvSpPr>
            <a:spLocks noChangeArrowheads="1"/>
          </p:cNvSpPr>
          <p:nvPr/>
        </p:nvSpPr>
        <p:spPr bwMode="auto">
          <a:xfrm>
            <a:off x="1747838" y="3282950"/>
            <a:ext cx="1587" cy="698500"/>
          </a:xfrm>
          <a:prstGeom prst="rect">
            <a:avLst/>
          </a:prstGeom>
          <a:solidFill>
            <a:srgbClr val="000000"/>
          </a:solidFill>
          <a:ln>
            <a:noFill/>
          </a:ln>
          <a:extLst>
            <a:ext uri="{91240B29-F687-4f45-9708-019B960494DF}"/>
          </a:extLst>
        </p:spPr>
        <p:txBody>
          <a:bodyPr wrap="none" anchor="ctr"/>
          <a:lstStyle/>
          <a:p>
            <a:pPr>
              <a:defRPr/>
            </a:pPr>
            <a:endParaRPr lang="en-US">
              <a:latin typeface="+mn-lt"/>
              <a:ea typeface="ＭＳ Ｐゴシック" charset="0"/>
              <a:cs typeface="ＭＳ Ｐゴシック" charset="0"/>
            </a:endParaRPr>
          </a:p>
        </p:txBody>
      </p:sp>
      <p:sp>
        <p:nvSpPr>
          <p:cNvPr id="349453" name="Rectangle 270"/>
          <p:cNvSpPr>
            <a:spLocks noChangeArrowheads="1"/>
          </p:cNvSpPr>
          <p:nvPr/>
        </p:nvSpPr>
        <p:spPr bwMode="auto">
          <a:xfrm>
            <a:off x="3348038" y="3282950"/>
            <a:ext cx="1587" cy="698500"/>
          </a:xfrm>
          <a:prstGeom prst="rect">
            <a:avLst/>
          </a:prstGeom>
          <a:solidFill>
            <a:srgbClr val="000000"/>
          </a:solidFill>
          <a:ln>
            <a:noFill/>
          </a:ln>
          <a:extLst>
            <a:ext uri="{91240B29-F687-4f45-9708-019B960494DF}"/>
          </a:extLst>
        </p:spPr>
        <p:txBody>
          <a:bodyPr wrap="none" anchor="ctr"/>
          <a:lstStyle/>
          <a:p>
            <a:pPr>
              <a:defRPr/>
            </a:pPr>
            <a:endParaRPr lang="en-US">
              <a:latin typeface="+mn-lt"/>
              <a:ea typeface="ＭＳ Ｐゴシック" charset="0"/>
              <a:cs typeface="ＭＳ Ｐゴシック" charset="0"/>
            </a:endParaRPr>
          </a:p>
        </p:txBody>
      </p:sp>
      <p:sp>
        <p:nvSpPr>
          <p:cNvPr id="349454" name="Rectangle 271"/>
          <p:cNvSpPr>
            <a:spLocks noChangeArrowheads="1"/>
          </p:cNvSpPr>
          <p:nvPr/>
        </p:nvSpPr>
        <p:spPr bwMode="auto">
          <a:xfrm>
            <a:off x="4946650" y="3282950"/>
            <a:ext cx="3175" cy="698500"/>
          </a:xfrm>
          <a:prstGeom prst="rect">
            <a:avLst/>
          </a:prstGeom>
          <a:solidFill>
            <a:srgbClr val="000000"/>
          </a:solidFill>
          <a:ln>
            <a:noFill/>
          </a:ln>
          <a:extLst>
            <a:ext uri="{91240B29-F687-4f45-9708-019B960494DF}"/>
          </a:extLst>
        </p:spPr>
        <p:txBody>
          <a:bodyPr wrap="none" anchor="ctr"/>
          <a:lstStyle/>
          <a:p>
            <a:pPr>
              <a:defRPr/>
            </a:pPr>
            <a:endParaRPr lang="en-US">
              <a:latin typeface="+mn-lt"/>
              <a:ea typeface="ＭＳ Ｐゴシック" charset="0"/>
              <a:cs typeface="ＭＳ Ｐゴシック" charset="0"/>
            </a:endParaRPr>
          </a:p>
        </p:txBody>
      </p:sp>
      <p:sp>
        <p:nvSpPr>
          <p:cNvPr id="349455" name="Rectangle 272"/>
          <p:cNvSpPr>
            <a:spLocks noChangeArrowheads="1"/>
          </p:cNvSpPr>
          <p:nvPr/>
        </p:nvSpPr>
        <p:spPr bwMode="auto">
          <a:xfrm>
            <a:off x="8148638" y="3282950"/>
            <a:ext cx="1587" cy="698500"/>
          </a:xfrm>
          <a:prstGeom prst="rect">
            <a:avLst/>
          </a:prstGeom>
          <a:solidFill>
            <a:srgbClr val="000000"/>
          </a:solidFill>
          <a:ln>
            <a:noFill/>
          </a:ln>
          <a:extLst>
            <a:ext uri="{91240B29-F687-4f45-9708-019B960494DF}"/>
          </a:extLst>
        </p:spPr>
        <p:txBody>
          <a:bodyPr wrap="none" anchor="ctr"/>
          <a:lstStyle/>
          <a:p>
            <a:pPr>
              <a:defRPr/>
            </a:pPr>
            <a:endParaRPr lang="en-US">
              <a:latin typeface="+mn-lt"/>
              <a:ea typeface="ＭＳ Ｐゴシック" charset="0"/>
              <a:cs typeface="ＭＳ Ｐゴシック" charset="0"/>
            </a:endParaRPr>
          </a:p>
        </p:txBody>
      </p:sp>
      <p:sp>
        <p:nvSpPr>
          <p:cNvPr id="349456" name="Rectangle 273"/>
          <p:cNvSpPr>
            <a:spLocks noChangeArrowheads="1"/>
          </p:cNvSpPr>
          <p:nvPr/>
        </p:nvSpPr>
        <p:spPr bwMode="auto">
          <a:xfrm>
            <a:off x="1730375" y="4076700"/>
            <a:ext cx="234950"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457" name="Rectangle 274"/>
          <p:cNvSpPr>
            <a:spLocks noChangeArrowheads="1"/>
          </p:cNvSpPr>
          <p:nvPr/>
        </p:nvSpPr>
        <p:spPr bwMode="auto">
          <a:xfrm>
            <a:off x="1790700" y="4076700"/>
            <a:ext cx="29051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n</a:t>
            </a:r>
          </a:p>
        </p:txBody>
      </p:sp>
      <p:sp>
        <p:nvSpPr>
          <p:cNvPr id="349458" name="Rectangle 275"/>
          <p:cNvSpPr>
            <a:spLocks noChangeArrowheads="1"/>
          </p:cNvSpPr>
          <p:nvPr/>
        </p:nvSpPr>
        <p:spPr bwMode="auto">
          <a:xfrm>
            <a:off x="1879600" y="4076700"/>
            <a:ext cx="271463"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c</a:t>
            </a:r>
          </a:p>
        </p:txBody>
      </p:sp>
      <p:sp>
        <p:nvSpPr>
          <p:cNvPr id="349459" name="Rectangle 276"/>
          <p:cNvSpPr>
            <a:spLocks noChangeArrowheads="1"/>
          </p:cNvSpPr>
          <p:nvPr/>
        </p:nvSpPr>
        <p:spPr bwMode="auto">
          <a:xfrm>
            <a:off x="1952625" y="4076700"/>
            <a:ext cx="29051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o</a:t>
            </a:r>
          </a:p>
        </p:txBody>
      </p:sp>
      <p:sp>
        <p:nvSpPr>
          <p:cNvPr id="349460" name="Rectangle 277"/>
          <p:cNvSpPr>
            <a:spLocks noChangeArrowheads="1"/>
          </p:cNvSpPr>
          <p:nvPr/>
        </p:nvSpPr>
        <p:spPr bwMode="auto">
          <a:xfrm>
            <a:off x="2041525" y="4076700"/>
            <a:ext cx="34607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m</a:t>
            </a:r>
          </a:p>
        </p:txBody>
      </p:sp>
      <p:sp>
        <p:nvSpPr>
          <p:cNvPr id="349461" name="Rectangle 278"/>
          <p:cNvSpPr>
            <a:spLocks noChangeArrowheads="1"/>
          </p:cNvSpPr>
          <p:nvPr/>
        </p:nvSpPr>
        <p:spPr bwMode="auto">
          <a:xfrm>
            <a:off x="2174875" y="4076700"/>
            <a:ext cx="2841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462" name="Rectangle 279"/>
          <p:cNvSpPr>
            <a:spLocks noChangeArrowheads="1"/>
          </p:cNvSpPr>
          <p:nvPr/>
        </p:nvSpPr>
        <p:spPr bwMode="auto">
          <a:xfrm>
            <a:off x="2249488" y="4076700"/>
            <a:ext cx="261937"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a:t>
            </a:r>
          </a:p>
        </p:txBody>
      </p:sp>
      <p:sp>
        <p:nvSpPr>
          <p:cNvPr id="349463" name="Rectangle 280"/>
          <p:cNvSpPr>
            <a:spLocks noChangeArrowheads="1"/>
          </p:cNvSpPr>
          <p:nvPr/>
        </p:nvSpPr>
        <p:spPr bwMode="auto">
          <a:xfrm>
            <a:off x="2293938" y="4076700"/>
            <a:ext cx="287337"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1</a:t>
            </a:r>
          </a:p>
        </p:txBody>
      </p:sp>
      <p:sp>
        <p:nvSpPr>
          <p:cNvPr id="349464" name="Rectangle 281"/>
          <p:cNvSpPr>
            <a:spLocks noChangeArrowheads="1"/>
          </p:cNvSpPr>
          <p:nvPr/>
        </p:nvSpPr>
        <p:spPr bwMode="auto">
          <a:xfrm>
            <a:off x="2382838" y="4076700"/>
            <a:ext cx="287337"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0</a:t>
            </a:r>
          </a:p>
        </p:txBody>
      </p:sp>
      <p:sp>
        <p:nvSpPr>
          <p:cNvPr id="349465" name="Rectangle 282"/>
          <p:cNvSpPr>
            <a:spLocks noChangeArrowheads="1"/>
          </p:cNvSpPr>
          <p:nvPr/>
        </p:nvSpPr>
        <p:spPr bwMode="auto">
          <a:xfrm>
            <a:off x="2471738" y="4076700"/>
            <a:ext cx="287337"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0</a:t>
            </a:r>
          </a:p>
        </p:txBody>
      </p:sp>
      <p:sp>
        <p:nvSpPr>
          <p:cNvPr id="349466" name="Rectangle 283"/>
          <p:cNvSpPr>
            <a:spLocks noChangeArrowheads="1"/>
          </p:cNvSpPr>
          <p:nvPr/>
        </p:nvSpPr>
        <p:spPr bwMode="auto">
          <a:xfrm>
            <a:off x="2560638" y="4076700"/>
            <a:ext cx="287337"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0</a:t>
            </a:r>
          </a:p>
        </p:txBody>
      </p:sp>
      <p:sp>
        <p:nvSpPr>
          <p:cNvPr id="349467" name="Rectangle 284"/>
          <p:cNvSpPr>
            <a:spLocks noChangeArrowheads="1"/>
          </p:cNvSpPr>
          <p:nvPr/>
        </p:nvSpPr>
        <p:spPr bwMode="auto">
          <a:xfrm>
            <a:off x="4102100" y="4076700"/>
            <a:ext cx="249238"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a:t>
            </a:r>
          </a:p>
        </p:txBody>
      </p:sp>
      <p:sp>
        <p:nvSpPr>
          <p:cNvPr id="349468" name="Rectangle 285"/>
          <p:cNvSpPr>
            <a:spLocks noChangeArrowheads="1"/>
          </p:cNvSpPr>
          <p:nvPr/>
        </p:nvSpPr>
        <p:spPr bwMode="auto">
          <a:xfrm>
            <a:off x="4160838" y="4076700"/>
            <a:ext cx="287337"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3</a:t>
            </a:r>
          </a:p>
        </p:txBody>
      </p:sp>
      <p:sp>
        <p:nvSpPr>
          <p:cNvPr id="349469" name="Rectangle 286"/>
          <p:cNvSpPr>
            <a:spLocks noChangeArrowheads="1"/>
          </p:cNvSpPr>
          <p:nvPr/>
        </p:nvSpPr>
        <p:spPr bwMode="auto">
          <a:xfrm>
            <a:off x="4249738" y="4076700"/>
            <a:ext cx="234950"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a:t>
            </a:r>
          </a:p>
        </p:txBody>
      </p:sp>
      <p:sp>
        <p:nvSpPr>
          <p:cNvPr id="349470" name="Rectangle 287"/>
          <p:cNvSpPr>
            <a:spLocks noChangeArrowheads="1"/>
          </p:cNvSpPr>
          <p:nvPr/>
        </p:nvSpPr>
        <p:spPr bwMode="auto">
          <a:xfrm>
            <a:off x="4308475" y="4076700"/>
            <a:ext cx="287338"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7</a:t>
            </a:r>
          </a:p>
        </p:txBody>
      </p:sp>
      <p:sp>
        <p:nvSpPr>
          <p:cNvPr id="349471" name="Rectangle 288"/>
          <p:cNvSpPr>
            <a:spLocks noChangeArrowheads="1"/>
          </p:cNvSpPr>
          <p:nvPr/>
        </p:nvSpPr>
        <p:spPr bwMode="auto">
          <a:xfrm>
            <a:off x="4397375" y="4076700"/>
            <a:ext cx="287338"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2</a:t>
            </a:r>
          </a:p>
        </p:txBody>
      </p:sp>
      <p:sp>
        <p:nvSpPr>
          <p:cNvPr id="349472" name="Rectangle 289"/>
          <p:cNvSpPr>
            <a:spLocks noChangeArrowheads="1"/>
          </p:cNvSpPr>
          <p:nvPr/>
        </p:nvSpPr>
        <p:spPr bwMode="auto">
          <a:xfrm>
            <a:off x="4486275" y="4076700"/>
            <a:ext cx="287338"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6</a:t>
            </a:r>
          </a:p>
        </p:txBody>
      </p:sp>
      <p:sp>
        <p:nvSpPr>
          <p:cNvPr id="349473" name="Rectangle 290"/>
          <p:cNvSpPr>
            <a:spLocks noChangeArrowheads="1"/>
          </p:cNvSpPr>
          <p:nvPr/>
        </p:nvSpPr>
        <p:spPr bwMode="auto">
          <a:xfrm>
            <a:off x="4930775" y="4076700"/>
            <a:ext cx="27622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F</a:t>
            </a:r>
          </a:p>
        </p:txBody>
      </p:sp>
      <p:sp>
        <p:nvSpPr>
          <p:cNvPr id="349474" name="Rectangle 291"/>
          <p:cNvSpPr>
            <a:spLocks noChangeArrowheads="1"/>
          </p:cNvSpPr>
          <p:nvPr/>
        </p:nvSpPr>
        <p:spPr bwMode="auto">
          <a:xfrm>
            <a:off x="5035550" y="4076700"/>
            <a:ext cx="23812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475" name="Rectangle 292"/>
          <p:cNvSpPr>
            <a:spLocks noChangeArrowheads="1"/>
          </p:cNvSpPr>
          <p:nvPr/>
        </p:nvSpPr>
        <p:spPr bwMode="auto">
          <a:xfrm>
            <a:off x="5080000" y="4076700"/>
            <a:ext cx="254000"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r</a:t>
            </a:r>
          </a:p>
        </p:txBody>
      </p:sp>
      <p:sp>
        <p:nvSpPr>
          <p:cNvPr id="349476" name="Rectangle 293"/>
          <p:cNvSpPr>
            <a:spLocks noChangeArrowheads="1"/>
          </p:cNvSpPr>
          <p:nvPr/>
        </p:nvSpPr>
        <p:spPr bwMode="auto">
          <a:xfrm>
            <a:off x="5138738" y="4076700"/>
            <a:ext cx="34607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m</a:t>
            </a:r>
          </a:p>
        </p:txBody>
      </p:sp>
      <p:sp>
        <p:nvSpPr>
          <p:cNvPr id="349477" name="Rectangle 294"/>
          <p:cNvSpPr>
            <a:spLocks noChangeArrowheads="1"/>
          </p:cNvSpPr>
          <p:nvPr/>
        </p:nvSpPr>
        <p:spPr bwMode="auto">
          <a:xfrm>
            <a:off x="5272088" y="4076700"/>
            <a:ext cx="26352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s</a:t>
            </a:r>
          </a:p>
        </p:txBody>
      </p:sp>
      <p:sp>
        <p:nvSpPr>
          <p:cNvPr id="349478" name="Rectangle 295"/>
          <p:cNvSpPr>
            <a:spLocks noChangeArrowheads="1"/>
          </p:cNvSpPr>
          <p:nvPr/>
        </p:nvSpPr>
        <p:spPr bwMode="auto">
          <a:xfrm>
            <a:off x="5346700" y="4076700"/>
            <a:ext cx="1825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479" name="Rectangle 296"/>
          <p:cNvSpPr>
            <a:spLocks noChangeArrowheads="1"/>
          </p:cNvSpPr>
          <p:nvPr/>
        </p:nvSpPr>
        <p:spPr bwMode="auto">
          <a:xfrm>
            <a:off x="5391150" y="4076700"/>
            <a:ext cx="336550"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w</a:t>
            </a:r>
          </a:p>
        </p:txBody>
      </p:sp>
      <p:sp>
        <p:nvSpPr>
          <p:cNvPr id="349480" name="Rectangle 297"/>
          <p:cNvSpPr>
            <a:spLocks noChangeArrowheads="1"/>
          </p:cNvSpPr>
          <p:nvPr/>
        </p:nvSpPr>
        <p:spPr bwMode="auto">
          <a:xfrm>
            <a:off x="5524500" y="4076700"/>
            <a:ext cx="23812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481" name="Rectangle 298"/>
          <p:cNvSpPr>
            <a:spLocks noChangeArrowheads="1"/>
          </p:cNvSpPr>
          <p:nvPr/>
        </p:nvSpPr>
        <p:spPr bwMode="auto">
          <a:xfrm>
            <a:off x="5568950" y="4076700"/>
            <a:ext cx="25082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t</a:t>
            </a:r>
          </a:p>
        </p:txBody>
      </p:sp>
      <p:sp>
        <p:nvSpPr>
          <p:cNvPr id="349482" name="Rectangle 299"/>
          <p:cNvSpPr>
            <a:spLocks noChangeArrowheads="1"/>
          </p:cNvSpPr>
          <p:nvPr/>
        </p:nvSpPr>
        <p:spPr bwMode="auto">
          <a:xfrm>
            <a:off x="5613400" y="4076700"/>
            <a:ext cx="29051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h</a:t>
            </a:r>
          </a:p>
        </p:txBody>
      </p:sp>
      <p:sp>
        <p:nvSpPr>
          <p:cNvPr id="349483" name="Rectangle 300"/>
          <p:cNvSpPr>
            <a:spLocks noChangeArrowheads="1"/>
          </p:cNvSpPr>
          <p:nvPr/>
        </p:nvSpPr>
        <p:spPr bwMode="auto">
          <a:xfrm>
            <a:off x="5702300" y="4076700"/>
            <a:ext cx="1825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484" name="Rectangle 301"/>
          <p:cNvSpPr>
            <a:spLocks noChangeArrowheads="1"/>
          </p:cNvSpPr>
          <p:nvPr/>
        </p:nvSpPr>
        <p:spPr bwMode="auto">
          <a:xfrm>
            <a:off x="5746750" y="4076700"/>
            <a:ext cx="336550"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w</a:t>
            </a:r>
          </a:p>
        </p:txBody>
      </p:sp>
      <p:sp>
        <p:nvSpPr>
          <p:cNvPr id="349485" name="Rectangle 302"/>
          <p:cNvSpPr>
            <a:spLocks noChangeArrowheads="1"/>
          </p:cNvSpPr>
          <p:nvPr/>
        </p:nvSpPr>
        <p:spPr bwMode="auto">
          <a:xfrm>
            <a:off x="5880100" y="4076700"/>
            <a:ext cx="2841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486" name="Rectangle 303"/>
          <p:cNvSpPr>
            <a:spLocks noChangeArrowheads="1"/>
          </p:cNvSpPr>
          <p:nvPr/>
        </p:nvSpPr>
        <p:spPr bwMode="auto">
          <a:xfrm>
            <a:off x="5953125" y="4076700"/>
            <a:ext cx="280988"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a</a:t>
            </a:r>
          </a:p>
        </p:txBody>
      </p:sp>
      <p:sp>
        <p:nvSpPr>
          <p:cNvPr id="349487" name="Rectangle 304"/>
          <p:cNvSpPr>
            <a:spLocks noChangeArrowheads="1"/>
          </p:cNvSpPr>
          <p:nvPr/>
        </p:nvSpPr>
        <p:spPr bwMode="auto">
          <a:xfrm>
            <a:off x="6027738" y="4076700"/>
            <a:ext cx="23812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l</a:t>
            </a:r>
          </a:p>
        </p:txBody>
      </p:sp>
      <p:sp>
        <p:nvSpPr>
          <p:cNvPr id="349488" name="Rectangle 305"/>
          <p:cNvSpPr>
            <a:spLocks noChangeArrowheads="1"/>
          </p:cNvSpPr>
          <p:nvPr/>
        </p:nvSpPr>
        <p:spPr bwMode="auto">
          <a:xfrm>
            <a:off x="6072188" y="4076700"/>
            <a:ext cx="25082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t</a:t>
            </a:r>
          </a:p>
        </p:txBody>
      </p:sp>
      <p:sp>
        <p:nvSpPr>
          <p:cNvPr id="349489" name="Rectangle 306"/>
          <p:cNvSpPr>
            <a:spLocks noChangeArrowheads="1"/>
          </p:cNvSpPr>
          <p:nvPr/>
        </p:nvSpPr>
        <p:spPr bwMode="auto">
          <a:xfrm>
            <a:off x="6116638" y="4076700"/>
            <a:ext cx="29051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h</a:t>
            </a:r>
          </a:p>
        </p:txBody>
      </p:sp>
      <p:sp>
        <p:nvSpPr>
          <p:cNvPr id="349490" name="Rectangle 307"/>
          <p:cNvSpPr>
            <a:spLocks noChangeArrowheads="1"/>
          </p:cNvSpPr>
          <p:nvPr/>
        </p:nvSpPr>
        <p:spPr bwMode="auto">
          <a:xfrm>
            <a:off x="6205538" y="4076700"/>
            <a:ext cx="23812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491" name="Rectangle 308"/>
          <p:cNvSpPr>
            <a:spLocks noChangeArrowheads="1"/>
          </p:cNvSpPr>
          <p:nvPr/>
        </p:nvSpPr>
        <p:spPr bwMode="auto">
          <a:xfrm>
            <a:off x="6249988" y="4076700"/>
            <a:ext cx="28416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492" name="Rectangle 309"/>
          <p:cNvSpPr>
            <a:spLocks noChangeArrowheads="1"/>
          </p:cNvSpPr>
          <p:nvPr/>
        </p:nvSpPr>
        <p:spPr bwMode="auto">
          <a:xfrm>
            <a:off x="6324600" y="4076700"/>
            <a:ext cx="254000"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r</a:t>
            </a:r>
          </a:p>
        </p:txBody>
      </p:sp>
      <p:sp>
        <p:nvSpPr>
          <p:cNvPr id="349493" name="Rectangle 310"/>
          <p:cNvSpPr>
            <a:spLocks noChangeArrowheads="1"/>
          </p:cNvSpPr>
          <p:nvPr/>
        </p:nvSpPr>
        <p:spPr bwMode="auto">
          <a:xfrm>
            <a:off x="6383338" y="4076700"/>
            <a:ext cx="18256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494" name="Rectangle 311"/>
          <p:cNvSpPr>
            <a:spLocks noChangeArrowheads="1"/>
          </p:cNvSpPr>
          <p:nvPr/>
        </p:nvSpPr>
        <p:spPr bwMode="auto">
          <a:xfrm>
            <a:off x="6427788" y="4076700"/>
            <a:ext cx="23812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495" name="Rectangle 312"/>
          <p:cNvSpPr>
            <a:spLocks noChangeArrowheads="1"/>
          </p:cNvSpPr>
          <p:nvPr/>
        </p:nvSpPr>
        <p:spPr bwMode="auto">
          <a:xfrm>
            <a:off x="6472238" y="4076700"/>
            <a:ext cx="29051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n</a:t>
            </a:r>
          </a:p>
        </p:txBody>
      </p:sp>
      <p:sp>
        <p:nvSpPr>
          <p:cNvPr id="349496" name="Rectangle 313"/>
          <p:cNvSpPr>
            <a:spLocks noChangeArrowheads="1"/>
          </p:cNvSpPr>
          <p:nvPr/>
        </p:nvSpPr>
        <p:spPr bwMode="auto">
          <a:xfrm>
            <a:off x="6561138" y="4076700"/>
            <a:ext cx="28257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v</a:t>
            </a:r>
          </a:p>
        </p:txBody>
      </p:sp>
      <p:sp>
        <p:nvSpPr>
          <p:cNvPr id="349497" name="Rectangle 314"/>
          <p:cNvSpPr>
            <a:spLocks noChangeArrowheads="1"/>
          </p:cNvSpPr>
          <p:nvPr/>
        </p:nvSpPr>
        <p:spPr bwMode="auto">
          <a:xfrm>
            <a:off x="6650038" y="4076700"/>
            <a:ext cx="28416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498" name="Rectangle 315"/>
          <p:cNvSpPr>
            <a:spLocks noChangeArrowheads="1"/>
          </p:cNvSpPr>
          <p:nvPr/>
        </p:nvSpPr>
        <p:spPr bwMode="auto">
          <a:xfrm>
            <a:off x="6724650" y="4076700"/>
            <a:ext cx="26352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s</a:t>
            </a:r>
          </a:p>
        </p:txBody>
      </p:sp>
      <p:sp>
        <p:nvSpPr>
          <p:cNvPr id="349499" name="Rectangle 316"/>
          <p:cNvSpPr>
            <a:spLocks noChangeArrowheads="1"/>
          </p:cNvSpPr>
          <p:nvPr/>
        </p:nvSpPr>
        <p:spPr bwMode="auto">
          <a:xfrm>
            <a:off x="6797675" y="4076700"/>
            <a:ext cx="25082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t</a:t>
            </a:r>
          </a:p>
        </p:txBody>
      </p:sp>
      <p:sp>
        <p:nvSpPr>
          <p:cNvPr id="349500" name="Rectangle 317"/>
          <p:cNvSpPr>
            <a:spLocks noChangeArrowheads="1"/>
          </p:cNvSpPr>
          <p:nvPr/>
        </p:nvSpPr>
        <p:spPr bwMode="auto">
          <a:xfrm>
            <a:off x="6842125" y="4076700"/>
            <a:ext cx="29051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o</a:t>
            </a:r>
          </a:p>
        </p:txBody>
      </p:sp>
      <p:sp>
        <p:nvSpPr>
          <p:cNvPr id="349501" name="Rectangle 318"/>
          <p:cNvSpPr>
            <a:spLocks noChangeArrowheads="1"/>
          </p:cNvSpPr>
          <p:nvPr/>
        </p:nvSpPr>
        <p:spPr bwMode="auto">
          <a:xfrm>
            <a:off x="6931025" y="4076700"/>
            <a:ext cx="254000"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r</a:t>
            </a:r>
          </a:p>
        </p:txBody>
      </p:sp>
      <p:sp>
        <p:nvSpPr>
          <p:cNvPr id="349502" name="Rectangle 319"/>
          <p:cNvSpPr>
            <a:spLocks noChangeArrowheads="1"/>
          </p:cNvSpPr>
          <p:nvPr/>
        </p:nvSpPr>
        <p:spPr bwMode="auto">
          <a:xfrm>
            <a:off x="6991350" y="4076700"/>
            <a:ext cx="26352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s</a:t>
            </a:r>
          </a:p>
        </p:txBody>
      </p:sp>
      <p:sp>
        <p:nvSpPr>
          <p:cNvPr id="349503" name="Rectangle 320"/>
          <p:cNvSpPr>
            <a:spLocks noChangeArrowheads="1"/>
          </p:cNvSpPr>
          <p:nvPr/>
        </p:nvSpPr>
        <p:spPr bwMode="auto">
          <a:xfrm>
            <a:off x="7064375" y="4076700"/>
            <a:ext cx="1825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504" name="Rectangle 321"/>
          <p:cNvSpPr>
            <a:spLocks noChangeArrowheads="1"/>
          </p:cNvSpPr>
          <p:nvPr/>
        </p:nvSpPr>
        <p:spPr bwMode="auto">
          <a:xfrm>
            <a:off x="7108825" y="4076700"/>
            <a:ext cx="29051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p</a:t>
            </a:r>
          </a:p>
        </p:txBody>
      </p:sp>
      <p:sp>
        <p:nvSpPr>
          <p:cNvPr id="349505" name="Rectangle 322"/>
          <p:cNvSpPr>
            <a:spLocks noChangeArrowheads="1"/>
          </p:cNvSpPr>
          <p:nvPr/>
        </p:nvSpPr>
        <p:spPr bwMode="auto">
          <a:xfrm>
            <a:off x="7197725" y="4076700"/>
            <a:ext cx="280988"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a</a:t>
            </a:r>
          </a:p>
        </p:txBody>
      </p:sp>
      <p:sp>
        <p:nvSpPr>
          <p:cNvPr id="349506" name="Rectangle 323"/>
          <p:cNvSpPr>
            <a:spLocks noChangeArrowheads="1"/>
          </p:cNvSpPr>
          <p:nvPr/>
        </p:nvSpPr>
        <p:spPr bwMode="auto">
          <a:xfrm>
            <a:off x="7272338" y="4076700"/>
            <a:ext cx="28257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y</a:t>
            </a:r>
          </a:p>
        </p:txBody>
      </p:sp>
      <p:sp>
        <p:nvSpPr>
          <p:cNvPr id="349507" name="Rectangle 324"/>
          <p:cNvSpPr>
            <a:spLocks noChangeArrowheads="1"/>
          </p:cNvSpPr>
          <p:nvPr/>
        </p:nvSpPr>
        <p:spPr bwMode="auto">
          <a:xfrm>
            <a:off x="7361238" y="4076700"/>
            <a:ext cx="18256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508" name="Rectangle 325"/>
          <p:cNvSpPr>
            <a:spLocks noChangeArrowheads="1"/>
          </p:cNvSpPr>
          <p:nvPr/>
        </p:nvSpPr>
        <p:spPr bwMode="auto">
          <a:xfrm>
            <a:off x="7405688" y="4076700"/>
            <a:ext cx="23812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l</a:t>
            </a:r>
          </a:p>
        </p:txBody>
      </p:sp>
      <p:sp>
        <p:nvSpPr>
          <p:cNvPr id="349509" name="Rectangle 326"/>
          <p:cNvSpPr>
            <a:spLocks noChangeArrowheads="1"/>
          </p:cNvSpPr>
          <p:nvPr/>
        </p:nvSpPr>
        <p:spPr bwMode="auto">
          <a:xfrm>
            <a:off x="7450138" y="4076700"/>
            <a:ext cx="29051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o</a:t>
            </a:r>
          </a:p>
        </p:txBody>
      </p:sp>
      <p:sp>
        <p:nvSpPr>
          <p:cNvPr id="349510" name="Rectangle 327"/>
          <p:cNvSpPr>
            <a:spLocks noChangeArrowheads="1"/>
          </p:cNvSpPr>
          <p:nvPr/>
        </p:nvSpPr>
        <p:spPr bwMode="auto">
          <a:xfrm>
            <a:off x="7539038" y="4076700"/>
            <a:ext cx="336550"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w</a:t>
            </a:r>
          </a:p>
        </p:txBody>
      </p:sp>
      <p:sp>
        <p:nvSpPr>
          <p:cNvPr id="349511" name="Rectangle 328"/>
          <p:cNvSpPr>
            <a:spLocks noChangeArrowheads="1"/>
          </p:cNvSpPr>
          <p:nvPr/>
        </p:nvSpPr>
        <p:spPr bwMode="auto">
          <a:xfrm>
            <a:off x="7672388" y="4076700"/>
            <a:ext cx="28416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512" name="Rectangle 329"/>
          <p:cNvSpPr>
            <a:spLocks noChangeArrowheads="1"/>
          </p:cNvSpPr>
          <p:nvPr/>
        </p:nvSpPr>
        <p:spPr bwMode="auto">
          <a:xfrm>
            <a:off x="7747000" y="4076700"/>
            <a:ext cx="254000"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r</a:t>
            </a:r>
          </a:p>
        </p:txBody>
      </p:sp>
      <p:sp>
        <p:nvSpPr>
          <p:cNvPr id="349513" name="Rectangle 330"/>
          <p:cNvSpPr>
            <a:spLocks noChangeArrowheads="1"/>
          </p:cNvSpPr>
          <p:nvPr/>
        </p:nvSpPr>
        <p:spPr bwMode="auto">
          <a:xfrm>
            <a:off x="4930775" y="4432300"/>
            <a:ext cx="29051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d</a:t>
            </a:r>
          </a:p>
        </p:txBody>
      </p:sp>
      <p:sp>
        <p:nvSpPr>
          <p:cNvPr id="349514" name="Rectangle 331"/>
          <p:cNvSpPr>
            <a:spLocks noChangeArrowheads="1"/>
          </p:cNvSpPr>
          <p:nvPr/>
        </p:nvSpPr>
        <p:spPr bwMode="auto">
          <a:xfrm>
            <a:off x="5019675" y="4432300"/>
            <a:ext cx="23812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515" name="Rectangle 332"/>
          <p:cNvSpPr>
            <a:spLocks noChangeArrowheads="1"/>
          </p:cNvSpPr>
          <p:nvPr/>
        </p:nvSpPr>
        <p:spPr bwMode="auto">
          <a:xfrm>
            <a:off x="5064125" y="4432300"/>
            <a:ext cx="28257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v</a:t>
            </a:r>
          </a:p>
        </p:txBody>
      </p:sp>
      <p:sp>
        <p:nvSpPr>
          <p:cNvPr id="349516" name="Rectangle 333"/>
          <p:cNvSpPr>
            <a:spLocks noChangeArrowheads="1"/>
          </p:cNvSpPr>
          <p:nvPr/>
        </p:nvSpPr>
        <p:spPr bwMode="auto">
          <a:xfrm>
            <a:off x="5153025" y="4432300"/>
            <a:ext cx="23812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517" name="Rectangle 334"/>
          <p:cNvSpPr>
            <a:spLocks noChangeArrowheads="1"/>
          </p:cNvSpPr>
          <p:nvPr/>
        </p:nvSpPr>
        <p:spPr bwMode="auto">
          <a:xfrm>
            <a:off x="5197475" y="4432300"/>
            <a:ext cx="29051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d</a:t>
            </a:r>
          </a:p>
        </p:txBody>
      </p:sp>
      <p:sp>
        <p:nvSpPr>
          <p:cNvPr id="349518" name="Rectangle 335"/>
          <p:cNvSpPr>
            <a:spLocks noChangeArrowheads="1"/>
          </p:cNvSpPr>
          <p:nvPr/>
        </p:nvSpPr>
        <p:spPr bwMode="auto">
          <a:xfrm>
            <a:off x="5286375" y="4432300"/>
            <a:ext cx="2841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519" name="Rectangle 336"/>
          <p:cNvSpPr>
            <a:spLocks noChangeArrowheads="1"/>
          </p:cNvSpPr>
          <p:nvPr/>
        </p:nvSpPr>
        <p:spPr bwMode="auto">
          <a:xfrm>
            <a:off x="5360988" y="4432300"/>
            <a:ext cx="29051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n</a:t>
            </a:r>
          </a:p>
        </p:txBody>
      </p:sp>
      <p:sp>
        <p:nvSpPr>
          <p:cNvPr id="349520" name="Rectangle 337"/>
          <p:cNvSpPr>
            <a:spLocks noChangeArrowheads="1"/>
          </p:cNvSpPr>
          <p:nvPr/>
        </p:nvSpPr>
        <p:spPr bwMode="auto">
          <a:xfrm>
            <a:off x="5449888" y="4432300"/>
            <a:ext cx="29051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d</a:t>
            </a:r>
          </a:p>
        </p:txBody>
      </p:sp>
      <p:sp>
        <p:nvSpPr>
          <p:cNvPr id="349521" name="Rectangle 338"/>
          <p:cNvSpPr>
            <a:spLocks noChangeArrowheads="1"/>
          </p:cNvSpPr>
          <p:nvPr/>
        </p:nvSpPr>
        <p:spPr bwMode="auto">
          <a:xfrm>
            <a:off x="5538788" y="4432300"/>
            <a:ext cx="26352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s</a:t>
            </a:r>
          </a:p>
        </p:txBody>
      </p:sp>
      <p:sp>
        <p:nvSpPr>
          <p:cNvPr id="349522" name="Rectangle 339"/>
          <p:cNvSpPr>
            <a:spLocks noChangeArrowheads="1"/>
          </p:cNvSpPr>
          <p:nvPr/>
        </p:nvSpPr>
        <p:spPr bwMode="auto">
          <a:xfrm>
            <a:off x="5613400" y="4432300"/>
            <a:ext cx="234950"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a:t>
            </a:r>
          </a:p>
        </p:txBody>
      </p:sp>
      <p:sp>
        <p:nvSpPr>
          <p:cNvPr id="349523" name="Rectangle 340"/>
          <p:cNvSpPr>
            <a:spLocks noChangeArrowheads="1"/>
          </p:cNvSpPr>
          <p:nvPr/>
        </p:nvSpPr>
        <p:spPr bwMode="auto">
          <a:xfrm>
            <a:off x="1747838" y="3994150"/>
            <a:ext cx="1587" cy="698500"/>
          </a:xfrm>
          <a:prstGeom prst="rect">
            <a:avLst/>
          </a:prstGeom>
          <a:solidFill>
            <a:srgbClr val="000000"/>
          </a:solidFill>
          <a:ln>
            <a:noFill/>
          </a:ln>
          <a:extLst>
            <a:ext uri="{91240B29-F687-4f45-9708-019B960494DF}"/>
          </a:extLst>
        </p:spPr>
        <p:txBody>
          <a:bodyPr wrap="none" anchor="ctr"/>
          <a:lstStyle/>
          <a:p>
            <a:pPr>
              <a:defRPr/>
            </a:pPr>
            <a:endParaRPr lang="en-US">
              <a:latin typeface="+mn-lt"/>
              <a:ea typeface="ＭＳ Ｐゴシック" charset="0"/>
              <a:cs typeface="ＭＳ Ｐゴシック" charset="0"/>
            </a:endParaRPr>
          </a:p>
        </p:txBody>
      </p:sp>
      <p:sp>
        <p:nvSpPr>
          <p:cNvPr id="349524" name="Rectangle 341"/>
          <p:cNvSpPr>
            <a:spLocks noChangeArrowheads="1"/>
          </p:cNvSpPr>
          <p:nvPr/>
        </p:nvSpPr>
        <p:spPr bwMode="auto">
          <a:xfrm>
            <a:off x="3348038" y="3994150"/>
            <a:ext cx="1587" cy="698500"/>
          </a:xfrm>
          <a:prstGeom prst="rect">
            <a:avLst/>
          </a:prstGeom>
          <a:solidFill>
            <a:srgbClr val="000000"/>
          </a:solidFill>
          <a:ln>
            <a:noFill/>
          </a:ln>
          <a:extLst>
            <a:ext uri="{91240B29-F687-4f45-9708-019B960494DF}"/>
          </a:extLst>
        </p:spPr>
        <p:txBody>
          <a:bodyPr wrap="none" anchor="ctr"/>
          <a:lstStyle/>
          <a:p>
            <a:pPr>
              <a:defRPr/>
            </a:pPr>
            <a:endParaRPr lang="en-US">
              <a:latin typeface="+mn-lt"/>
              <a:ea typeface="ＭＳ Ｐゴシック" charset="0"/>
              <a:cs typeface="ＭＳ Ｐゴシック" charset="0"/>
            </a:endParaRPr>
          </a:p>
        </p:txBody>
      </p:sp>
      <p:sp>
        <p:nvSpPr>
          <p:cNvPr id="349525" name="Rectangle 342"/>
          <p:cNvSpPr>
            <a:spLocks noChangeArrowheads="1"/>
          </p:cNvSpPr>
          <p:nvPr/>
        </p:nvSpPr>
        <p:spPr bwMode="auto">
          <a:xfrm>
            <a:off x="4946650" y="3994150"/>
            <a:ext cx="3175" cy="698500"/>
          </a:xfrm>
          <a:prstGeom prst="rect">
            <a:avLst/>
          </a:prstGeom>
          <a:solidFill>
            <a:srgbClr val="000000"/>
          </a:solidFill>
          <a:ln>
            <a:noFill/>
          </a:ln>
          <a:extLst>
            <a:ext uri="{91240B29-F687-4f45-9708-019B960494DF}"/>
          </a:extLst>
        </p:spPr>
        <p:txBody>
          <a:bodyPr wrap="none" anchor="ctr"/>
          <a:lstStyle/>
          <a:p>
            <a:pPr>
              <a:defRPr/>
            </a:pPr>
            <a:endParaRPr lang="en-US">
              <a:latin typeface="+mn-lt"/>
              <a:ea typeface="ＭＳ Ｐゴシック" charset="0"/>
              <a:cs typeface="ＭＳ Ｐゴシック" charset="0"/>
            </a:endParaRPr>
          </a:p>
        </p:txBody>
      </p:sp>
      <p:sp>
        <p:nvSpPr>
          <p:cNvPr id="349526" name="Rectangle 343"/>
          <p:cNvSpPr>
            <a:spLocks noChangeArrowheads="1"/>
          </p:cNvSpPr>
          <p:nvPr/>
        </p:nvSpPr>
        <p:spPr bwMode="auto">
          <a:xfrm>
            <a:off x="8148638" y="3994150"/>
            <a:ext cx="1587" cy="698500"/>
          </a:xfrm>
          <a:prstGeom prst="rect">
            <a:avLst/>
          </a:prstGeom>
          <a:solidFill>
            <a:srgbClr val="000000"/>
          </a:solidFill>
          <a:ln>
            <a:noFill/>
          </a:ln>
          <a:extLst>
            <a:ext uri="{91240B29-F687-4f45-9708-019B960494DF}"/>
          </a:extLst>
        </p:spPr>
        <p:txBody>
          <a:bodyPr wrap="none" anchor="ctr"/>
          <a:lstStyle/>
          <a:p>
            <a:pPr>
              <a:defRPr/>
            </a:pPr>
            <a:endParaRPr lang="en-US">
              <a:latin typeface="+mn-lt"/>
              <a:ea typeface="ＭＳ Ｐゴシック" charset="0"/>
              <a:cs typeface="ＭＳ Ｐゴシック" charset="0"/>
            </a:endParaRPr>
          </a:p>
        </p:txBody>
      </p:sp>
      <p:sp>
        <p:nvSpPr>
          <p:cNvPr id="349527" name="Rectangle 344"/>
          <p:cNvSpPr>
            <a:spLocks noChangeArrowheads="1"/>
          </p:cNvSpPr>
          <p:nvPr/>
        </p:nvSpPr>
        <p:spPr bwMode="auto">
          <a:xfrm>
            <a:off x="1730375" y="4787900"/>
            <a:ext cx="3095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D</a:t>
            </a:r>
          </a:p>
        </p:txBody>
      </p:sp>
      <p:sp>
        <p:nvSpPr>
          <p:cNvPr id="349528" name="Rectangle 345"/>
          <p:cNvSpPr>
            <a:spLocks noChangeArrowheads="1"/>
          </p:cNvSpPr>
          <p:nvPr/>
        </p:nvSpPr>
        <p:spPr bwMode="auto">
          <a:xfrm>
            <a:off x="1849438" y="4787900"/>
            <a:ext cx="23812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529" name="Rectangle 346"/>
          <p:cNvSpPr>
            <a:spLocks noChangeArrowheads="1"/>
          </p:cNvSpPr>
          <p:nvPr/>
        </p:nvSpPr>
        <p:spPr bwMode="auto">
          <a:xfrm>
            <a:off x="1893888" y="4787900"/>
            <a:ext cx="249237"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f</a:t>
            </a:r>
          </a:p>
        </p:txBody>
      </p:sp>
      <p:sp>
        <p:nvSpPr>
          <p:cNvPr id="349530" name="Rectangle 347"/>
          <p:cNvSpPr>
            <a:spLocks noChangeArrowheads="1"/>
          </p:cNvSpPr>
          <p:nvPr/>
        </p:nvSpPr>
        <p:spPr bwMode="auto">
          <a:xfrm>
            <a:off x="1952625" y="4787900"/>
            <a:ext cx="249238"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f</a:t>
            </a:r>
          </a:p>
        </p:txBody>
      </p:sp>
      <p:sp>
        <p:nvSpPr>
          <p:cNvPr id="349531" name="Rectangle 348"/>
          <p:cNvSpPr>
            <a:spLocks noChangeArrowheads="1"/>
          </p:cNvSpPr>
          <p:nvPr/>
        </p:nvSpPr>
        <p:spPr bwMode="auto">
          <a:xfrm>
            <a:off x="2012950" y="4787900"/>
            <a:ext cx="2841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532" name="Rectangle 349"/>
          <p:cNvSpPr>
            <a:spLocks noChangeArrowheads="1"/>
          </p:cNvSpPr>
          <p:nvPr/>
        </p:nvSpPr>
        <p:spPr bwMode="auto">
          <a:xfrm>
            <a:off x="2085975" y="4787900"/>
            <a:ext cx="254000"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r</a:t>
            </a:r>
          </a:p>
        </p:txBody>
      </p:sp>
      <p:sp>
        <p:nvSpPr>
          <p:cNvPr id="349533" name="Rectangle 350"/>
          <p:cNvSpPr>
            <a:spLocks noChangeArrowheads="1"/>
          </p:cNvSpPr>
          <p:nvPr/>
        </p:nvSpPr>
        <p:spPr bwMode="auto">
          <a:xfrm>
            <a:off x="2146300" y="4787900"/>
            <a:ext cx="2841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534" name="Rectangle 351"/>
          <p:cNvSpPr>
            <a:spLocks noChangeArrowheads="1"/>
          </p:cNvSpPr>
          <p:nvPr/>
        </p:nvSpPr>
        <p:spPr bwMode="auto">
          <a:xfrm>
            <a:off x="2219325" y="4787900"/>
            <a:ext cx="29051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n</a:t>
            </a:r>
          </a:p>
        </p:txBody>
      </p:sp>
      <p:sp>
        <p:nvSpPr>
          <p:cNvPr id="349535" name="Rectangle 352"/>
          <p:cNvSpPr>
            <a:spLocks noChangeArrowheads="1"/>
          </p:cNvSpPr>
          <p:nvPr/>
        </p:nvSpPr>
        <p:spPr bwMode="auto">
          <a:xfrm>
            <a:off x="2308225" y="4787900"/>
            <a:ext cx="25082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t</a:t>
            </a:r>
          </a:p>
        </p:txBody>
      </p:sp>
      <p:sp>
        <p:nvSpPr>
          <p:cNvPr id="349536" name="Rectangle 353"/>
          <p:cNvSpPr>
            <a:spLocks noChangeArrowheads="1"/>
          </p:cNvSpPr>
          <p:nvPr/>
        </p:nvSpPr>
        <p:spPr bwMode="auto">
          <a:xfrm>
            <a:off x="2352675" y="4787900"/>
            <a:ext cx="23812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537" name="Rectangle 354"/>
          <p:cNvSpPr>
            <a:spLocks noChangeArrowheads="1"/>
          </p:cNvSpPr>
          <p:nvPr/>
        </p:nvSpPr>
        <p:spPr bwMode="auto">
          <a:xfrm>
            <a:off x="2397125" y="4787900"/>
            <a:ext cx="280988"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a</a:t>
            </a:r>
          </a:p>
        </p:txBody>
      </p:sp>
      <p:sp>
        <p:nvSpPr>
          <p:cNvPr id="349538" name="Rectangle 355"/>
          <p:cNvSpPr>
            <a:spLocks noChangeArrowheads="1"/>
          </p:cNvSpPr>
          <p:nvPr/>
        </p:nvSpPr>
        <p:spPr bwMode="auto">
          <a:xfrm>
            <a:off x="2471738" y="4787900"/>
            <a:ext cx="23812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l</a:t>
            </a:r>
          </a:p>
        </p:txBody>
      </p:sp>
      <p:sp>
        <p:nvSpPr>
          <p:cNvPr id="349539" name="Rectangle 356"/>
          <p:cNvSpPr>
            <a:spLocks noChangeArrowheads="1"/>
          </p:cNvSpPr>
          <p:nvPr/>
        </p:nvSpPr>
        <p:spPr bwMode="auto">
          <a:xfrm>
            <a:off x="2516188" y="4787900"/>
            <a:ext cx="18256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540" name="Rectangle 357"/>
          <p:cNvSpPr>
            <a:spLocks noChangeArrowheads="1"/>
          </p:cNvSpPr>
          <p:nvPr/>
        </p:nvSpPr>
        <p:spPr bwMode="auto">
          <a:xfrm>
            <a:off x="2560638" y="4787900"/>
            <a:ext cx="28257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T</a:t>
            </a:r>
          </a:p>
        </p:txBody>
      </p:sp>
      <p:sp>
        <p:nvSpPr>
          <p:cNvPr id="349541" name="Rectangle 358"/>
          <p:cNvSpPr>
            <a:spLocks noChangeArrowheads="1"/>
          </p:cNvSpPr>
          <p:nvPr/>
        </p:nvSpPr>
        <p:spPr bwMode="auto">
          <a:xfrm>
            <a:off x="2663825" y="4787900"/>
            <a:ext cx="280988"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a</a:t>
            </a:r>
          </a:p>
        </p:txBody>
      </p:sp>
      <p:sp>
        <p:nvSpPr>
          <p:cNvPr id="349542" name="Rectangle 359"/>
          <p:cNvSpPr>
            <a:spLocks noChangeArrowheads="1"/>
          </p:cNvSpPr>
          <p:nvPr/>
        </p:nvSpPr>
        <p:spPr bwMode="auto">
          <a:xfrm>
            <a:off x="2738438" y="4787900"/>
            <a:ext cx="28257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x</a:t>
            </a:r>
          </a:p>
        </p:txBody>
      </p:sp>
      <p:sp>
        <p:nvSpPr>
          <p:cNvPr id="349543" name="Rectangle 360"/>
          <p:cNvSpPr>
            <a:spLocks noChangeArrowheads="1"/>
          </p:cNvSpPr>
          <p:nvPr/>
        </p:nvSpPr>
        <p:spPr bwMode="auto">
          <a:xfrm>
            <a:off x="2827338" y="4787900"/>
            <a:ext cx="18256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544" name="Rectangle 361"/>
          <p:cNvSpPr>
            <a:spLocks noChangeArrowheads="1"/>
          </p:cNvSpPr>
          <p:nvPr/>
        </p:nvSpPr>
        <p:spPr bwMode="auto">
          <a:xfrm>
            <a:off x="2871788" y="4787900"/>
            <a:ext cx="293687"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R</a:t>
            </a:r>
          </a:p>
        </p:txBody>
      </p:sp>
      <p:sp>
        <p:nvSpPr>
          <p:cNvPr id="349545" name="Rectangle 362"/>
          <p:cNvSpPr>
            <a:spLocks noChangeArrowheads="1"/>
          </p:cNvSpPr>
          <p:nvPr/>
        </p:nvSpPr>
        <p:spPr bwMode="auto">
          <a:xfrm>
            <a:off x="2990850" y="4787900"/>
            <a:ext cx="280988"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a</a:t>
            </a:r>
          </a:p>
        </p:txBody>
      </p:sp>
      <p:sp>
        <p:nvSpPr>
          <p:cNvPr id="349546" name="Rectangle 363"/>
          <p:cNvSpPr>
            <a:spLocks noChangeArrowheads="1"/>
          </p:cNvSpPr>
          <p:nvPr/>
        </p:nvSpPr>
        <p:spPr bwMode="auto">
          <a:xfrm>
            <a:off x="3063875" y="4787900"/>
            <a:ext cx="25082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t</a:t>
            </a:r>
          </a:p>
        </p:txBody>
      </p:sp>
      <p:sp>
        <p:nvSpPr>
          <p:cNvPr id="349547" name="Rectangle 364"/>
          <p:cNvSpPr>
            <a:spLocks noChangeArrowheads="1"/>
          </p:cNvSpPr>
          <p:nvPr/>
        </p:nvSpPr>
        <p:spPr bwMode="auto">
          <a:xfrm>
            <a:off x="3108325" y="4787900"/>
            <a:ext cx="2841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548" name="Rectangle 365"/>
          <p:cNvSpPr>
            <a:spLocks noChangeArrowheads="1"/>
          </p:cNvSpPr>
          <p:nvPr/>
        </p:nvSpPr>
        <p:spPr bwMode="auto">
          <a:xfrm>
            <a:off x="4102100" y="4787900"/>
            <a:ext cx="249238"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a:t>
            </a:r>
          </a:p>
        </p:txBody>
      </p:sp>
      <p:sp>
        <p:nvSpPr>
          <p:cNvPr id="349549" name="Rectangle 366"/>
          <p:cNvSpPr>
            <a:spLocks noChangeArrowheads="1"/>
          </p:cNvSpPr>
          <p:nvPr/>
        </p:nvSpPr>
        <p:spPr bwMode="auto">
          <a:xfrm>
            <a:off x="4160838" y="4787900"/>
            <a:ext cx="287337"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2</a:t>
            </a:r>
          </a:p>
        </p:txBody>
      </p:sp>
      <p:sp>
        <p:nvSpPr>
          <p:cNvPr id="349550" name="Rectangle 367"/>
          <p:cNvSpPr>
            <a:spLocks noChangeArrowheads="1"/>
          </p:cNvSpPr>
          <p:nvPr/>
        </p:nvSpPr>
        <p:spPr bwMode="auto">
          <a:xfrm>
            <a:off x="4249738" y="4787900"/>
            <a:ext cx="234950"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a:t>
            </a:r>
          </a:p>
        </p:txBody>
      </p:sp>
      <p:sp>
        <p:nvSpPr>
          <p:cNvPr id="349551" name="Rectangle 368"/>
          <p:cNvSpPr>
            <a:spLocks noChangeArrowheads="1"/>
          </p:cNvSpPr>
          <p:nvPr/>
        </p:nvSpPr>
        <p:spPr bwMode="auto">
          <a:xfrm>
            <a:off x="4308475" y="4787900"/>
            <a:ext cx="287338"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8</a:t>
            </a:r>
          </a:p>
        </p:txBody>
      </p:sp>
      <p:sp>
        <p:nvSpPr>
          <p:cNvPr id="349552" name="Rectangle 369"/>
          <p:cNvSpPr>
            <a:spLocks noChangeArrowheads="1"/>
          </p:cNvSpPr>
          <p:nvPr/>
        </p:nvSpPr>
        <p:spPr bwMode="auto">
          <a:xfrm>
            <a:off x="4397375" y="4787900"/>
            <a:ext cx="287338"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4</a:t>
            </a:r>
          </a:p>
        </p:txBody>
      </p:sp>
      <p:sp>
        <p:nvSpPr>
          <p:cNvPr id="349553" name="Rectangle 370"/>
          <p:cNvSpPr>
            <a:spLocks noChangeArrowheads="1"/>
          </p:cNvSpPr>
          <p:nvPr/>
        </p:nvSpPr>
        <p:spPr bwMode="auto">
          <a:xfrm>
            <a:off x="4486275" y="4787900"/>
            <a:ext cx="287338"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9</a:t>
            </a:r>
          </a:p>
        </p:txBody>
      </p:sp>
      <p:sp>
        <p:nvSpPr>
          <p:cNvPr id="349554" name="Rectangle 371"/>
          <p:cNvSpPr>
            <a:spLocks noChangeArrowheads="1"/>
          </p:cNvSpPr>
          <p:nvPr/>
        </p:nvSpPr>
        <p:spPr bwMode="auto">
          <a:xfrm>
            <a:off x="4930775" y="4787900"/>
            <a:ext cx="234950"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555" name="Rectangle 372"/>
          <p:cNvSpPr>
            <a:spLocks noChangeArrowheads="1"/>
          </p:cNvSpPr>
          <p:nvPr/>
        </p:nvSpPr>
        <p:spPr bwMode="auto">
          <a:xfrm>
            <a:off x="4991100" y="4787900"/>
            <a:ext cx="249238"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f</a:t>
            </a:r>
          </a:p>
        </p:txBody>
      </p:sp>
      <p:sp>
        <p:nvSpPr>
          <p:cNvPr id="349556" name="Rectangle 373"/>
          <p:cNvSpPr>
            <a:spLocks noChangeArrowheads="1"/>
          </p:cNvSpPr>
          <p:nvPr/>
        </p:nvSpPr>
        <p:spPr bwMode="auto">
          <a:xfrm>
            <a:off x="5049838" y="4787900"/>
            <a:ext cx="18256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557" name="Rectangle 374"/>
          <p:cNvSpPr>
            <a:spLocks noChangeArrowheads="1"/>
          </p:cNvSpPr>
          <p:nvPr/>
        </p:nvSpPr>
        <p:spPr bwMode="auto">
          <a:xfrm>
            <a:off x="5094288" y="4787900"/>
            <a:ext cx="29051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o</a:t>
            </a:r>
          </a:p>
        </p:txBody>
      </p:sp>
      <p:sp>
        <p:nvSpPr>
          <p:cNvPr id="349558" name="Rectangle 375"/>
          <p:cNvSpPr>
            <a:spLocks noChangeArrowheads="1"/>
          </p:cNvSpPr>
          <p:nvPr/>
        </p:nvSpPr>
        <p:spPr bwMode="auto">
          <a:xfrm>
            <a:off x="5183188" y="4787900"/>
            <a:ext cx="254000"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r</a:t>
            </a:r>
          </a:p>
        </p:txBody>
      </p:sp>
      <p:sp>
        <p:nvSpPr>
          <p:cNvPr id="349559" name="Rectangle 376"/>
          <p:cNvSpPr>
            <a:spLocks noChangeArrowheads="1"/>
          </p:cNvSpPr>
          <p:nvPr/>
        </p:nvSpPr>
        <p:spPr bwMode="auto">
          <a:xfrm>
            <a:off x="5241925" y="4787900"/>
            <a:ext cx="29051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d</a:t>
            </a:r>
          </a:p>
        </p:txBody>
      </p:sp>
      <p:sp>
        <p:nvSpPr>
          <p:cNvPr id="349560" name="Rectangle 377"/>
          <p:cNvSpPr>
            <a:spLocks noChangeArrowheads="1"/>
          </p:cNvSpPr>
          <p:nvPr/>
        </p:nvSpPr>
        <p:spPr bwMode="auto">
          <a:xfrm>
            <a:off x="5330825" y="4787900"/>
            <a:ext cx="23812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561" name="Rectangle 378"/>
          <p:cNvSpPr>
            <a:spLocks noChangeArrowheads="1"/>
          </p:cNvSpPr>
          <p:nvPr/>
        </p:nvSpPr>
        <p:spPr bwMode="auto">
          <a:xfrm>
            <a:off x="5375275" y="4787900"/>
            <a:ext cx="29051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n</a:t>
            </a:r>
          </a:p>
        </p:txBody>
      </p:sp>
      <p:sp>
        <p:nvSpPr>
          <p:cNvPr id="349562" name="Rectangle 379"/>
          <p:cNvSpPr>
            <a:spLocks noChangeArrowheads="1"/>
          </p:cNvSpPr>
          <p:nvPr/>
        </p:nvSpPr>
        <p:spPr bwMode="auto">
          <a:xfrm>
            <a:off x="5464175" y="4787900"/>
            <a:ext cx="280988"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a</a:t>
            </a:r>
          </a:p>
        </p:txBody>
      </p:sp>
      <p:sp>
        <p:nvSpPr>
          <p:cNvPr id="349563" name="Rectangle 380"/>
          <p:cNvSpPr>
            <a:spLocks noChangeArrowheads="1"/>
          </p:cNvSpPr>
          <p:nvPr/>
        </p:nvSpPr>
        <p:spPr bwMode="auto">
          <a:xfrm>
            <a:off x="5538788" y="4787900"/>
            <a:ext cx="254000"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r</a:t>
            </a:r>
          </a:p>
        </p:txBody>
      </p:sp>
      <p:sp>
        <p:nvSpPr>
          <p:cNvPr id="349564" name="Rectangle 381"/>
          <p:cNvSpPr>
            <a:spLocks noChangeArrowheads="1"/>
          </p:cNvSpPr>
          <p:nvPr/>
        </p:nvSpPr>
        <p:spPr bwMode="auto">
          <a:xfrm>
            <a:off x="5597525" y="4787900"/>
            <a:ext cx="28257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y</a:t>
            </a:r>
          </a:p>
        </p:txBody>
      </p:sp>
      <p:sp>
        <p:nvSpPr>
          <p:cNvPr id="349565" name="Rectangle 382"/>
          <p:cNvSpPr>
            <a:spLocks noChangeArrowheads="1"/>
          </p:cNvSpPr>
          <p:nvPr/>
        </p:nvSpPr>
        <p:spPr bwMode="auto">
          <a:xfrm>
            <a:off x="5686425" y="4787900"/>
            <a:ext cx="1825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566" name="Rectangle 383"/>
          <p:cNvSpPr>
            <a:spLocks noChangeArrowheads="1"/>
          </p:cNvSpPr>
          <p:nvPr/>
        </p:nvSpPr>
        <p:spPr bwMode="auto">
          <a:xfrm>
            <a:off x="5730875" y="4787900"/>
            <a:ext cx="23812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567" name="Rectangle 384"/>
          <p:cNvSpPr>
            <a:spLocks noChangeArrowheads="1"/>
          </p:cNvSpPr>
          <p:nvPr/>
        </p:nvSpPr>
        <p:spPr bwMode="auto">
          <a:xfrm>
            <a:off x="5775325" y="4787900"/>
            <a:ext cx="29051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n</a:t>
            </a:r>
          </a:p>
        </p:txBody>
      </p:sp>
      <p:sp>
        <p:nvSpPr>
          <p:cNvPr id="349568" name="Rectangle 385"/>
          <p:cNvSpPr>
            <a:spLocks noChangeArrowheads="1"/>
          </p:cNvSpPr>
          <p:nvPr/>
        </p:nvSpPr>
        <p:spPr bwMode="auto">
          <a:xfrm>
            <a:off x="5864225" y="4787900"/>
            <a:ext cx="271463"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c</a:t>
            </a:r>
          </a:p>
        </p:txBody>
      </p:sp>
      <p:sp>
        <p:nvSpPr>
          <p:cNvPr id="349569" name="Rectangle 386"/>
          <p:cNvSpPr>
            <a:spLocks noChangeArrowheads="1"/>
          </p:cNvSpPr>
          <p:nvPr/>
        </p:nvSpPr>
        <p:spPr bwMode="auto">
          <a:xfrm>
            <a:off x="5938838" y="4787900"/>
            <a:ext cx="29051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o</a:t>
            </a:r>
          </a:p>
        </p:txBody>
      </p:sp>
      <p:sp>
        <p:nvSpPr>
          <p:cNvPr id="349570" name="Rectangle 387"/>
          <p:cNvSpPr>
            <a:spLocks noChangeArrowheads="1"/>
          </p:cNvSpPr>
          <p:nvPr/>
        </p:nvSpPr>
        <p:spPr bwMode="auto">
          <a:xfrm>
            <a:off x="6027738" y="4787900"/>
            <a:ext cx="34607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m</a:t>
            </a:r>
          </a:p>
        </p:txBody>
      </p:sp>
      <p:sp>
        <p:nvSpPr>
          <p:cNvPr id="349571" name="Rectangle 388"/>
          <p:cNvSpPr>
            <a:spLocks noChangeArrowheads="1"/>
          </p:cNvSpPr>
          <p:nvPr/>
        </p:nvSpPr>
        <p:spPr bwMode="auto">
          <a:xfrm>
            <a:off x="6161088" y="4787900"/>
            <a:ext cx="28416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572" name="Rectangle 389"/>
          <p:cNvSpPr>
            <a:spLocks noChangeArrowheads="1"/>
          </p:cNvSpPr>
          <p:nvPr/>
        </p:nvSpPr>
        <p:spPr bwMode="auto">
          <a:xfrm>
            <a:off x="6235700" y="4787900"/>
            <a:ext cx="1825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573" name="Rectangle 390"/>
          <p:cNvSpPr>
            <a:spLocks noChangeArrowheads="1"/>
          </p:cNvSpPr>
          <p:nvPr/>
        </p:nvSpPr>
        <p:spPr bwMode="auto">
          <a:xfrm>
            <a:off x="6280150" y="4787900"/>
            <a:ext cx="23812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574" name="Rectangle 391"/>
          <p:cNvSpPr>
            <a:spLocks noChangeArrowheads="1"/>
          </p:cNvSpPr>
          <p:nvPr/>
        </p:nvSpPr>
        <p:spPr bwMode="auto">
          <a:xfrm>
            <a:off x="6324600" y="4787900"/>
            <a:ext cx="26352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s</a:t>
            </a:r>
          </a:p>
        </p:txBody>
      </p:sp>
      <p:sp>
        <p:nvSpPr>
          <p:cNvPr id="349575" name="Rectangle 392"/>
          <p:cNvSpPr>
            <a:spLocks noChangeArrowheads="1"/>
          </p:cNvSpPr>
          <p:nvPr/>
        </p:nvSpPr>
        <p:spPr bwMode="auto">
          <a:xfrm>
            <a:off x="6397625" y="4787900"/>
            <a:ext cx="1825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576" name="Rectangle 393"/>
          <p:cNvSpPr>
            <a:spLocks noChangeArrowheads="1"/>
          </p:cNvSpPr>
          <p:nvPr/>
        </p:nvSpPr>
        <p:spPr bwMode="auto">
          <a:xfrm>
            <a:off x="6442075" y="4787900"/>
            <a:ext cx="25082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t</a:t>
            </a:r>
          </a:p>
        </p:txBody>
      </p:sp>
      <p:sp>
        <p:nvSpPr>
          <p:cNvPr id="349577" name="Rectangle 394"/>
          <p:cNvSpPr>
            <a:spLocks noChangeArrowheads="1"/>
          </p:cNvSpPr>
          <p:nvPr/>
        </p:nvSpPr>
        <p:spPr bwMode="auto">
          <a:xfrm>
            <a:off x="6486525" y="4787900"/>
            <a:ext cx="280988"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a</a:t>
            </a:r>
          </a:p>
        </p:txBody>
      </p:sp>
      <p:sp>
        <p:nvSpPr>
          <p:cNvPr id="349578" name="Rectangle 395"/>
          <p:cNvSpPr>
            <a:spLocks noChangeArrowheads="1"/>
          </p:cNvSpPr>
          <p:nvPr/>
        </p:nvSpPr>
        <p:spPr bwMode="auto">
          <a:xfrm>
            <a:off x="6561138" y="4787900"/>
            <a:ext cx="28257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x</a:t>
            </a:r>
          </a:p>
        </p:txBody>
      </p:sp>
      <p:sp>
        <p:nvSpPr>
          <p:cNvPr id="349579" name="Rectangle 396"/>
          <p:cNvSpPr>
            <a:spLocks noChangeArrowheads="1"/>
          </p:cNvSpPr>
          <p:nvPr/>
        </p:nvSpPr>
        <p:spPr bwMode="auto">
          <a:xfrm>
            <a:off x="6650038" y="4787900"/>
            <a:ext cx="28416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580" name="Rectangle 397"/>
          <p:cNvSpPr>
            <a:spLocks noChangeArrowheads="1"/>
          </p:cNvSpPr>
          <p:nvPr/>
        </p:nvSpPr>
        <p:spPr bwMode="auto">
          <a:xfrm>
            <a:off x="6724650" y="4787900"/>
            <a:ext cx="29051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d</a:t>
            </a:r>
          </a:p>
        </p:txBody>
      </p:sp>
      <p:sp>
        <p:nvSpPr>
          <p:cNvPr id="349581" name="Rectangle 398"/>
          <p:cNvSpPr>
            <a:spLocks noChangeArrowheads="1"/>
          </p:cNvSpPr>
          <p:nvPr/>
        </p:nvSpPr>
        <p:spPr bwMode="auto">
          <a:xfrm>
            <a:off x="6813550" y="4787900"/>
            <a:ext cx="1825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582" name="Rectangle 399"/>
          <p:cNvSpPr>
            <a:spLocks noChangeArrowheads="1"/>
          </p:cNvSpPr>
          <p:nvPr/>
        </p:nvSpPr>
        <p:spPr bwMode="auto">
          <a:xfrm>
            <a:off x="6858000" y="4787900"/>
            <a:ext cx="280988"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a</a:t>
            </a:r>
          </a:p>
        </p:txBody>
      </p:sp>
      <p:sp>
        <p:nvSpPr>
          <p:cNvPr id="349583" name="Rectangle 400"/>
          <p:cNvSpPr>
            <a:spLocks noChangeArrowheads="1"/>
          </p:cNvSpPr>
          <p:nvPr/>
        </p:nvSpPr>
        <p:spPr bwMode="auto">
          <a:xfrm>
            <a:off x="6931025" y="4787900"/>
            <a:ext cx="25082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t</a:t>
            </a:r>
          </a:p>
        </p:txBody>
      </p:sp>
      <p:sp>
        <p:nvSpPr>
          <p:cNvPr id="349584" name="Rectangle 401"/>
          <p:cNvSpPr>
            <a:spLocks noChangeArrowheads="1"/>
          </p:cNvSpPr>
          <p:nvPr/>
        </p:nvSpPr>
        <p:spPr bwMode="auto">
          <a:xfrm>
            <a:off x="6975475" y="4787900"/>
            <a:ext cx="1825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585" name="Rectangle 402"/>
          <p:cNvSpPr>
            <a:spLocks noChangeArrowheads="1"/>
          </p:cNvSpPr>
          <p:nvPr/>
        </p:nvSpPr>
        <p:spPr bwMode="auto">
          <a:xfrm>
            <a:off x="7019925" y="4787900"/>
            <a:ext cx="280988"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a</a:t>
            </a:r>
          </a:p>
        </p:txBody>
      </p:sp>
      <p:sp>
        <p:nvSpPr>
          <p:cNvPr id="349586" name="Rectangle 403"/>
          <p:cNvSpPr>
            <a:spLocks noChangeArrowheads="1"/>
          </p:cNvSpPr>
          <p:nvPr/>
        </p:nvSpPr>
        <p:spPr bwMode="auto">
          <a:xfrm>
            <a:off x="7094538" y="4787900"/>
            <a:ext cx="18256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587" name="Rectangle 404"/>
          <p:cNvSpPr>
            <a:spLocks noChangeArrowheads="1"/>
          </p:cNvSpPr>
          <p:nvPr/>
        </p:nvSpPr>
        <p:spPr bwMode="auto">
          <a:xfrm>
            <a:off x="7138988" y="4787900"/>
            <a:ext cx="29051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h</a:t>
            </a:r>
          </a:p>
        </p:txBody>
      </p:sp>
      <p:sp>
        <p:nvSpPr>
          <p:cNvPr id="349588" name="Rectangle 405"/>
          <p:cNvSpPr>
            <a:spLocks noChangeArrowheads="1"/>
          </p:cNvSpPr>
          <p:nvPr/>
        </p:nvSpPr>
        <p:spPr bwMode="auto">
          <a:xfrm>
            <a:off x="7227888" y="4787900"/>
            <a:ext cx="23812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589" name="Rectangle 406"/>
          <p:cNvSpPr>
            <a:spLocks noChangeArrowheads="1"/>
          </p:cNvSpPr>
          <p:nvPr/>
        </p:nvSpPr>
        <p:spPr bwMode="auto">
          <a:xfrm>
            <a:off x="7272338" y="4787900"/>
            <a:ext cx="28257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g</a:t>
            </a:r>
          </a:p>
        </p:txBody>
      </p:sp>
      <p:sp>
        <p:nvSpPr>
          <p:cNvPr id="349590" name="Rectangle 407"/>
          <p:cNvSpPr>
            <a:spLocks noChangeArrowheads="1"/>
          </p:cNvSpPr>
          <p:nvPr/>
        </p:nvSpPr>
        <p:spPr bwMode="auto">
          <a:xfrm>
            <a:off x="7361238" y="4787900"/>
            <a:ext cx="29051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h</a:t>
            </a:r>
          </a:p>
        </p:txBody>
      </p:sp>
      <p:sp>
        <p:nvSpPr>
          <p:cNvPr id="349591" name="Rectangle 408"/>
          <p:cNvSpPr>
            <a:spLocks noChangeArrowheads="1"/>
          </p:cNvSpPr>
          <p:nvPr/>
        </p:nvSpPr>
        <p:spPr bwMode="auto">
          <a:xfrm>
            <a:off x="7450138" y="4787900"/>
            <a:ext cx="28416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592" name="Rectangle 409"/>
          <p:cNvSpPr>
            <a:spLocks noChangeArrowheads="1"/>
          </p:cNvSpPr>
          <p:nvPr/>
        </p:nvSpPr>
        <p:spPr bwMode="auto">
          <a:xfrm>
            <a:off x="7524750" y="4787900"/>
            <a:ext cx="254000"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r</a:t>
            </a:r>
          </a:p>
        </p:txBody>
      </p:sp>
      <p:sp>
        <p:nvSpPr>
          <p:cNvPr id="349593" name="Rectangle 410"/>
          <p:cNvSpPr>
            <a:spLocks noChangeArrowheads="1"/>
          </p:cNvSpPr>
          <p:nvPr/>
        </p:nvSpPr>
        <p:spPr bwMode="auto">
          <a:xfrm>
            <a:off x="7583488" y="4787900"/>
            <a:ext cx="18256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594" name="Rectangle 411"/>
          <p:cNvSpPr>
            <a:spLocks noChangeArrowheads="1"/>
          </p:cNvSpPr>
          <p:nvPr/>
        </p:nvSpPr>
        <p:spPr bwMode="auto">
          <a:xfrm>
            <a:off x="7627938" y="4787900"/>
            <a:ext cx="254000"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r</a:t>
            </a:r>
          </a:p>
        </p:txBody>
      </p:sp>
      <p:sp>
        <p:nvSpPr>
          <p:cNvPr id="349595" name="Rectangle 412"/>
          <p:cNvSpPr>
            <a:spLocks noChangeArrowheads="1"/>
          </p:cNvSpPr>
          <p:nvPr/>
        </p:nvSpPr>
        <p:spPr bwMode="auto">
          <a:xfrm>
            <a:off x="7686675" y="4787900"/>
            <a:ext cx="280988"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a</a:t>
            </a:r>
          </a:p>
        </p:txBody>
      </p:sp>
      <p:sp>
        <p:nvSpPr>
          <p:cNvPr id="349596" name="Rectangle 413"/>
          <p:cNvSpPr>
            <a:spLocks noChangeArrowheads="1"/>
          </p:cNvSpPr>
          <p:nvPr/>
        </p:nvSpPr>
        <p:spPr bwMode="auto">
          <a:xfrm>
            <a:off x="7761288" y="4787900"/>
            <a:ext cx="25082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t</a:t>
            </a:r>
          </a:p>
        </p:txBody>
      </p:sp>
      <p:sp>
        <p:nvSpPr>
          <p:cNvPr id="349597" name="Rectangle 414"/>
          <p:cNvSpPr>
            <a:spLocks noChangeArrowheads="1"/>
          </p:cNvSpPr>
          <p:nvPr/>
        </p:nvSpPr>
        <p:spPr bwMode="auto">
          <a:xfrm>
            <a:off x="7805738" y="4787900"/>
            <a:ext cx="28416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598" name="Rectangle 415"/>
          <p:cNvSpPr>
            <a:spLocks noChangeArrowheads="1"/>
          </p:cNvSpPr>
          <p:nvPr/>
        </p:nvSpPr>
        <p:spPr bwMode="auto">
          <a:xfrm>
            <a:off x="4930775" y="5143500"/>
            <a:ext cx="25082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t</a:t>
            </a:r>
          </a:p>
        </p:txBody>
      </p:sp>
      <p:sp>
        <p:nvSpPr>
          <p:cNvPr id="349599" name="Rectangle 416"/>
          <p:cNvSpPr>
            <a:spLocks noChangeArrowheads="1"/>
          </p:cNvSpPr>
          <p:nvPr/>
        </p:nvSpPr>
        <p:spPr bwMode="auto">
          <a:xfrm>
            <a:off x="4975225" y="5143500"/>
            <a:ext cx="29051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h</a:t>
            </a:r>
          </a:p>
        </p:txBody>
      </p:sp>
      <p:sp>
        <p:nvSpPr>
          <p:cNvPr id="349600" name="Rectangle 417"/>
          <p:cNvSpPr>
            <a:spLocks noChangeArrowheads="1"/>
          </p:cNvSpPr>
          <p:nvPr/>
        </p:nvSpPr>
        <p:spPr bwMode="auto">
          <a:xfrm>
            <a:off x="5064125" y="5143500"/>
            <a:ext cx="280988"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a</a:t>
            </a:r>
          </a:p>
        </p:txBody>
      </p:sp>
      <p:sp>
        <p:nvSpPr>
          <p:cNvPr id="349601" name="Rectangle 418"/>
          <p:cNvSpPr>
            <a:spLocks noChangeArrowheads="1"/>
          </p:cNvSpPr>
          <p:nvPr/>
        </p:nvSpPr>
        <p:spPr bwMode="auto">
          <a:xfrm>
            <a:off x="5138738" y="5143500"/>
            <a:ext cx="29051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n</a:t>
            </a:r>
          </a:p>
        </p:txBody>
      </p:sp>
      <p:sp>
        <p:nvSpPr>
          <p:cNvPr id="349602" name="Rectangle 419"/>
          <p:cNvSpPr>
            <a:spLocks noChangeArrowheads="1"/>
          </p:cNvSpPr>
          <p:nvPr/>
        </p:nvSpPr>
        <p:spPr bwMode="auto">
          <a:xfrm>
            <a:off x="5227638" y="5143500"/>
            <a:ext cx="18256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603" name="Rectangle 420"/>
          <p:cNvSpPr>
            <a:spLocks noChangeArrowheads="1"/>
          </p:cNvSpPr>
          <p:nvPr/>
        </p:nvSpPr>
        <p:spPr bwMode="auto">
          <a:xfrm>
            <a:off x="5272088" y="5143500"/>
            <a:ext cx="271462"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c</a:t>
            </a:r>
          </a:p>
        </p:txBody>
      </p:sp>
      <p:sp>
        <p:nvSpPr>
          <p:cNvPr id="349604" name="Rectangle 421"/>
          <p:cNvSpPr>
            <a:spLocks noChangeArrowheads="1"/>
          </p:cNvSpPr>
          <p:nvPr/>
        </p:nvSpPr>
        <p:spPr bwMode="auto">
          <a:xfrm>
            <a:off x="5346700" y="5143500"/>
            <a:ext cx="280988"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a</a:t>
            </a:r>
          </a:p>
        </p:txBody>
      </p:sp>
      <p:sp>
        <p:nvSpPr>
          <p:cNvPr id="349605" name="Rectangle 422"/>
          <p:cNvSpPr>
            <a:spLocks noChangeArrowheads="1"/>
          </p:cNvSpPr>
          <p:nvPr/>
        </p:nvSpPr>
        <p:spPr bwMode="auto">
          <a:xfrm>
            <a:off x="5419725" y="5143500"/>
            <a:ext cx="29051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p</a:t>
            </a:r>
          </a:p>
        </p:txBody>
      </p:sp>
      <p:sp>
        <p:nvSpPr>
          <p:cNvPr id="349606" name="Rectangle 423"/>
          <p:cNvSpPr>
            <a:spLocks noChangeArrowheads="1"/>
          </p:cNvSpPr>
          <p:nvPr/>
        </p:nvSpPr>
        <p:spPr bwMode="auto">
          <a:xfrm>
            <a:off x="5508625" y="5143500"/>
            <a:ext cx="23812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607" name="Rectangle 424"/>
          <p:cNvSpPr>
            <a:spLocks noChangeArrowheads="1"/>
          </p:cNvSpPr>
          <p:nvPr/>
        </p:nvSpPr>
        <p:spPr bwMode="auto">
          <a:xfrm>
            <a:off x="5553075" y="5143500"/>
            <a:ext cx="25082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t</a:t>
            </a:r>
          </a:p>
        </p:txBody>
      </p:sp>
      <p:sp>
        <p:nvSpPr>
          <p:cNvPr id="349608" name="Rectangle 425"/>
          <p:cNvSpPr>
            <a:spLocks noChangeArrowheads="1"/>
          </p:cNvSpPr>
          <p:nvPr/>
        </p:nvSpPr>
        <p:spPr bwMode="auto">
          <a:xfrm>
            <a:off x="5597525" y="5143500"/>
            <a:ext cx="280988"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a</a:t>
            </a:r>
          </a:p>
        </p:txBody>
      </p:sp>
      <p:sp>
        <p:nvSpPr>
          <p:cNvPr id="349609" name="Rectangle 426"/>
          <p:cNvSpPr>
            <a:spLocks noChangeArrowheads="1"/>
          </p:cNvSpPr>
          <p:nvPr/>
        </p:nvSpPr>
        <p:spPr bwMode="auto">
          <a:xfrm>
            <a:off x="5672138" y="5143500"/>
            <a:ext cx="23812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l</a:t>
            </a:r>
          </a:p>
        </p:txBody>
      </p:sp>
      <p:sp>
        <p:nvSpPr>
          <p:cNvPr id="349610" name="Rectangle 427"/>
          <p:cNvSpPr>
            <a:spLocks noChangeArrowheads="1"/>
          </p:cNvSpPr>
          <p:nvPr/>
        </p:nvSpPr>
        <p:spPr bwMode="auto">
          <a:xfrm>
            <a:off x="5716588" y="5143500"/>
            <a:ext cx="18256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611" name="Rectangle 428"/>
          <p:cNvSpPr>
            <a:spLocks noChangeArrowheads="1"/>
          </p:cNvSpPr>
          <p:nvPr/>
        </p:nvSpPr>
        <p:spPr bwMode="auto">
          <a:xfrm>
            <a:off x="5761038" y="5143500"/>
            <a:ext cx="28257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g</a:t>
            </a:r>
          </a:p>
        </p:txBody>
      </p:sp>
      <p:sp>
        <p:nvSpPr>
          <p:cNvPr id="349612" name="Rectangle 429"/>
          <p:cNvSpPr>
            <a:spLocks noChangeArrowheads="1"/>
          </p:cNvSpPr>
          <p:nvPr/>
        </p:nvSpPr>
        <p:spPr bwMode="auto">
          <a:xfrm>
            <a:off x="5849938" y="5143500"/>
            <a:ext cx="280987"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a</a:t>
            </a:r>
          </a:p>
        </p:txBody>
      </p:sp>
      <p:sp>
        <p:nvSpPr>
          <p:cNvPr id="349613" name="Rectangle 430"/>
          <p:cNvSpPr>
            <a:spLocks noChangeArrowheads="1"/>
          </p:cNvSpPr>
          <p:nvPr/>
        </p:nvSpPr>
        <p:spPr bwMode="auto">
          <a:xfrm>
            <a:off x="5924550" y="5143500"/>
            <a:ext cx="23812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614" name="Rectangle 431"/>
          <p:cNvSpPr>
            <a:spLocks noChangeArrowheads="1"/>
          </p:cNvSpPr>
          <p:nvPr/>
        </p:nvSpPr>
        <p:spPr bwMode="auto">
          <a:xfrm>
            <a:off x="5969000" y="5143500"/>
            <a:ext cx="29051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n</a:t>
            </a:r>
          </a:p>
        </p:txBody>
      </p:sp>
      <p:sp>
        <p:nvSpPr>
          <p:cNvPr id="349615" name="Rectangle 432"/>
          <p:cNvSpPr>
            <a:spLocks noChangeArrowheads="1"/>
          </p:cNvSpPr>
          <p:nvPr/>
        </p:nvSpPr>
        <p:spPr bwMode="auto">
          <a:xfrm>
            <a:off x="6057900" y="5143500"/>
            <a:ext cx="26352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s</a:t>
            </a:r>
          </a:p>
        </p:txBody>
      </p:sp>
      <p:sp>
        <p:nvSpPr>
          <p:cNvPr id="349616" name="Rectangle 433"/>
          <p:cNvSpPr>
            <a:spLocks noChangeArrowheads="1"/>
          </p:cNvSpPr>
          <p:nvPr/>
        </p:nvSpPr>
        <p:spPr bwMode="auto">
          <a:xfrm>
            <a:off x="6130925" y="5143500"/>
            <a:ext cx="23177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a:t>
            </a:r>
          </a:p>
        </p:txBody>
      </p:sp>
      <p:sp>
        <p:nvSpPr>
          <p:cNvPr id="349617" name="Rectangle 434"/>
          <p:cNvSpPr>
            <a:spLocks noChangeArrowheads="1"/>
          </p:cNvSpPr>
          <p:nvPr/>
        </p:nvSpPr>
        <p:spPr bwMode="auto">
          <a:xfrm>
            <a:off x="6191250" y="5143500"/>
            <a:ext cx="1825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618" name="Rectangle 435"/>
          <p:cNvSpPr>
            <a:spLocks noChangeArrowheads="1"/>
          </p:cNvSpPr>
          <p:nvPr/>
        </p:nvSpPr>
        <p:spPr bwMode="auto">
          <a:xfrm>
            <a:off x="6235700" y="5143500"/>
            <a:ext cx="25082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t</a:t>
            </a:r>
          </a:p>
        </p:txBody>
      </p:sp>
      <p:sp>
        <p:nvSpPr>
          <p:cNvPr id="349619" name="Rectangle 436"/>
          <p:cNvSpPr>
            <a:spLocks noChangeArrowheads="1"/>
          </p:cNvSpPr>
          <p:nvPr/>
        </p:nvSpPr>
        <p:spPr bwMode="auto">
          <a:xfrm>
            <a:off x="6280150" y="5143500"/>
            <a:ext cx="29051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h</a:t>
            </a:r>
          </a:p>
        </p:txBody>
      </p:sp>
      <p:sp>
        <p:nvSpPr>
          <p:cNvPr id="349620" name="Rectangle 437"/>
          <p:cNvSpPr>
            <a:spLocks noChangeArrowheads="1"/>
          </p:cNvSpPr>
          <p:nvPr/>
        </p:nvSpPr>
        <p:spPr bwMode="auto">
          <a:xfrm>
            <a:off x="6369050" y="5143500"/>
            <a:ext cx="2841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621" name="Rectangle 438"/>
          <p:cNvSpPr>
            <a:spLocks noChangeArrowheads="1"/>
          </p:cNvSpPr>
          <p:nvPr/>
        </p:nvSpPr>
        <p:spPr bwMode="auto">
          <a:xfrm>
            <a:off x="6442075" y="5143500"/>
            <a:ext cx="1825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622" name="Rectangle 439"/>
          <p:cNvSpPr>
            <a:spLocks noChangeArrowheads="1"/>
          </p:cNvSpPr>
          <p:nvPr/>
        </p:nvSpPr>
        <p:spPr bwMode="auto">
          <a:xfrm>
            <a:off x="6486525" y="5143500"/>
            <a:ext cx="249238"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f</a:t>
            </a:r>
          </a:p>
        </p:txBody>
      </p:sp>
      <p:sp>
        <p:nvSpPr>
          <p:cNvPr id="349623" name="Rectangle 440"/>
          <p:cNvSpPr>
            <a:spLocks noChangeArrowheads="1"/>
          </p:cNvSpPr>
          <p:nvPr/>
        </p:nvSpPr>
        <p:spPr bwMode="auto">
          <a:xfrm>
            <a:off x="6546850" y="5143500"/>
            <a:ext cx="23812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624" name="Rectangle 441"/>
          <p:cNvSpPr>
            <a:spLocks noChangeArrowheads="1"/>
          </p:cNvSpPr>
          <p:nvPr/>
        </p:nvSpPr>
        <p:spPr bwMode="auto">
          <a:xfrm>
            <a:off x="6591300" y="5143500"/>
            <a:ext cx="254000"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r</a:t>
            </a:r>
          </a:p>
        </p:txBody>
      </p:sp>
      <p:sp>
        <p:nvSpPr>
          <p:cNvPr id="349625" name="Rectangle 442"/>
          <p:cNvSpPr>
            <a:spLocks noChangeArrowheads="1"/>
          </p:cNvSpPr>
          <p:nvPr/>
        </p:nvSpPr>
        <p:spPr bwMode="auto">
          <a:xfrm>
            <a:off x="6650038" y="5143500"/>
            <a:ext cx="34607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m</a:t>
            </a:r>
          </a:p>
        </p:txBody>
      </p:sp>
      <p:sp>
        <p:nvSpPr>
          <p:cNvPr id="349626" name="Rectangle 443"/>
          <p:cNvSpPr>
            <a:spLocks noChangeArrowheads="1"/>
          </p:cNvSpPr>
          <p:nvPr/>
        </p:nvSpPr>
        <p:spPr bwMode="auto">
          <a:xfrm>
            <a:off x="6783388" y="5143500"/>
            <a:ext cx="18256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627" name="Rectangle 444"/>
          <p:cNvSpPr>
            <a:spLocks noChangeArrowheads="1"/>
          </p:cNvSpPr>
          <p:nvPr/>
        </p:nvSpPr>
        <p:spPr bwMode="auto">
          <a:xfrm>
            <a:off x="6827838" y="5143500"/>
            <a:ext cx="29051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p</a:t>
            </a:r>
          </a:p>
        </p:txBody>
      </p:sp>
      <p:sp>
        <p:nvSpPr>
          <p:cNvPr id="349628" name="Rectangle 445"/>
          <p:cNvSpPr>
            <a:spLocks noChangeArrowheads="1"/>
          </p:cNvSpPr>
          <p:nvPr/>
        </p:nvSpPr>
        <p:spPr bwMode="auto">
          <a:xfrm>
            <a:off x="6916738" y="5143500"/>
            <a:ext cx="280987"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a</a:t>
            </a:r>
          </a:p>
        </p:txBody>
      </p:sp>
      <p:sp>
        <p:nvSpPr>
          <p:cNvPr id="349629" name="Rectangle 446"/>
          <p:cNvSpPr>
            <a:spLocks noChangeArrowheads="1"/>
          </p:cNvSpPr>
          <p:nvPr/>
        </p:nvSpPr>
        <p:spPr bwMode="auto">
          <a:xfrm>
            <a:off x="6991350" y="5143500"/>
            <a:ext cx="28257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y</a:t>
            </a:r>
          </a:p>
        </p:txBody>
      </p:sp>
      <p:sp>
        <p:nvSpPr>
          <p:cNvPr id="349630" name="Rectangle 447"/>
          <p:cNvSpPr>
            <a:spLocks noChangeArrowheads="1"/>
          </p:cNvSpPr>
          <p:nvPr/>
        </p:nvSpPr>
        <p:spPr bwMode="auto">
          <a:xfrm>
            <a:off x="7080250" y="5143500"/>
            <a:ext cx="26352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s</a:t>
            </a:r>
          </a:p>
        </p:txBody>
      </p:sp>
      <p:sp>
        <p:nvSpPr>
          <p:cNvPr id="349631" name="Rectangle 448"/>
          <p:cNvSpPr>
            <a:spLocks noChangeArrowheads="1"/>
          </p:cNvSpPr>
          <p:nvPr/>
        </p:nvSpPr>
        <p:spPr bwMode="auto">
          <a:xfrm>
            <a:off x="7153275" y="5143500"/>
            <a:ext cx="1825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632" name="Rectangle 449"/>
          <p:cNvSpPr>
            <a:spLocks noChangeArrowheads="1"/>
          </p:cNvSpPr>
          <p:nvPr/>
        </p:nvSpPr>
        <p:spPr bwMode="auto">
          <a:xfrm>
            <a:off x="7197725" y="5143500"/>
            <a:ext cx="23812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l</a:t>
            </a:r>
          </a:p>
        </p:txBody>
      </p:sp>
      <p:sp>
        <p:nvSpPr>
          <p:cNvPr id="349633" name="Rectangle 450"/>
          <p:cNvSpPr>
            <a:spLocks noChangeArrowheads="1"/>
          </p:cNvSpPr>
          <p:nvPr/>
        </p:nvSpPr>
        <p:spPr bwMode="auto">
          <a:xfrm>
            <a:off x="7242175" y="5143500"/>
            <a:ext cx="2841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634" name="Rectangle 451"/>
          <p:cNvSpPr>
            <a:spLocks noChangeArrowheads="1"/>
          </p:cNvSpPr>
          <p:nvPr/>
        </p:nvSpPr>
        <p:spPr bwMode="auto">
          <a:xfrm>
            <a:off x="7316788" y="5143500"/>
            <a:ext cx="26352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s</a:t>
            </a:r>
          </a:p>
        </p:txBody>
      </p:sp>
      <p:sp>
        <p:nvSpPr>
          <p:cNvPr id="349635" name="Rectangle 452"/>
          <p:cNvSpPr>
            <a:spLocks noChangeArrowheads="1"/>
          </p:cNvSpPr>
          <p:nvPr/>
        </p:nvSpPr>
        <p:spPr bwMode="auto">
          <a:xfrm>
            <a:off x="7391400" y="5143500"/>
            <a:ext cx="26352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s</a:t>
            </a:r>
          </a:p>
        </p:txBody>
      </p:sp>
      <p:sp>
        <p:nvSpPr>
          <p:cNvPr id="349636" name="Rectangle 453"/>
          <p:cNvSpPr>
            <a:spLocks noChangeArrowheads="1"/>
          </p:cNvSpPr>
          <p:nvPr/>
        </p:nvSpPr>
        <p:spPr bwMode="auto">
          <a:xfrm>
            <a:off x="4930775" y="5499100"/>
            <a:ext cx="29051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d</a:t>
            </a:r>
          </a:p>
        </p:txBody>
      </p:sp>
      <p:sp>
        <p:nvSpPr>
          <p:cNvPr id="349637" name="Rectangle 454"/>
          <p:cNvSpPr>
            <a:spLocks noChangeArrowheads="1"/>
          </p:cNvSpPr>
          <p:nvPr/>
        </p:nvSpPr>
        <p:spPr bwMode="auto">
          <a:xfrm>
            <a:off x="5019675" y="5499100"/>
            <a:ext cx="23812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638" name="Rectangle 455"/>
          <p:cNvSpPr>
            <a:spLocks noChangeArrowheads="1"/>
          </p:cNvSpPr>
          <p:nvPr/>
        </p:nvSpPr>
        <p:spPr bwMode="auto">
          <a:xfrm>
            <a:off x="5064125" y="5499100"/>
            <a:ext cx="28257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v</a:t>
            </a:r>
          </a:p>
        </p:txBody>
      </p:sp>
      <p:sp>
        <p:nvSpPr>
          <p:cNvPr id="349639" name="Rectangle 456"/>
          <p:cNvSpPr>
            <a:spLocks noChangeArrowheads="1"/>
          </p:cNvSpPr>
          <p:nvPr/>
        </p:nvSpPr>
        <p:spPr bwMode="auto">
          <a:xfrm>
            <a:off x="5153025" y="5499100"/>
            <a:ext cx="23812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640" name="Rectangle 457"/>
          <p:cNvSpPr>
            <a:spLocks noChangeArrowheads="1"/>
          </p:cNvSpPr>
          <p:nvPr/>
        </p:nvSpPr>
        <p:spPr bwMode="auto">
          <a:xfrm>
            <a:off x="5197475" y="5499100"/>
            <a:ext cx="29051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d</a:t>
            </a:r>
          </a:p>
        </p:txBody>
      </p:sp>
      <p:sp>
        <p:nvSpPr>
          <p:cNvPr id="349641" name="Rectangle 458"/>
          <p:cNvSpPr>
            <a:spLocks noChangeArrowheads="1"/>
          </p:cNvSpPr>
          <p:nvPr/>
        </p:nvSpPr>
        <p:spPr bwMode="auto">
          <a:xfrm>
            <a:off x="5286375" y="5499100"/>
            <a:ext cx="2841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642" name="Rectangle 459"/>
          <p:cNvSpPr>
            <a:spLocks noChangeArrowheads="1"/>
          </p:cNvSpPr>
          <p:nvPr/>
        </p:nvSpPr>
        <p:spPr bwMode="auto">
          <a:xfrm>
            <a:off x="5360988" y="5499100"/>
            <a:ext cx="29051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n</a:t>
            </a:r>
          </a:p>
        </p:txBody>
      </p:sp>
      <p:sp>
        <p:nvSpPr>
          <p:cNvPr id="349643" name="Rectangle 460"/>
          <p:cNvSpPr>
            <a:spLocks noChangeArrowheads="1"/>
          </p:cNvSpPr>
          <p:nvPr/>
        </p:nvSpPr>
        <p:spPr bwMode="auto">
          <a:xfrm>
            <a:off x="5449888" y="5499100"/>
            <a:ext cx="29051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d</a:t>
            </a:r>
          </a:p>
        </p:txBody>
      </p:sp>
      <p:sp>
        <p:nvSpPr>
          <p:cNvPr id="349644" name="Rectangle 461"/>
          <p:cNvSpPr>
            <a:spLocks noChangeArrowheads="1"/>
          </p:cNvSpPr>
          <p:nvPr/>
        </p:nvSpPr>
        <p:spPr bwMode="auto">
          <a:xfrm>
            <a:off x="5538788" y="5499100"/>
            <a:ext cx="26352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s</a:t>
            </a:r>
          </a:p>
        </p:txBody>
      </p:sp>
      <p:sp>
        <p:nvSpPr>
          <p:cNvPr id="349645" name="Rectangle 462"/>
          <p:cNvSpPr>
            <a:spLocks noChangeArrowheads="1"/>
          </p:cNvSpPr>
          <p:nvPr/>
        </p:nvSpPr>
        <p:spPr bwMode="auto">
          <a:xfrm>
            <a:off x="5613400" y="5499100"/>
            <a:ext cx="234950"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a:t>
            </a:r>
          </a:p>
        </p:txBody>
      </p:sp>
      <p:sp>
        <p:nvSpPr>
          <p:cNvPr id="349646" name="Rectangle 463"/>
          <p:cNvSpPr>
            <a:spLocks noChangeArrowheads="1"/>
          </p:cNvSpPr>
          <p:nvPr/>
        </p:nvSpPr>
        <p:spPr bwMode="auto">
          <a:xfrm>
            <a:off x="1747838" y="4705350"/>
            <a:ext cx="1587" cy="1055688"/>
          </a:xfrm>
          <a:prstGeom prst="rect">
            <a:avLst/>
          </a:prstGeom>
          <a:solidFill>
            <a:srgbClr val="000000"/>
          </a:solidFill>
          <a:ln>
            <a:noFill/>
          </a:ln>
          <a:extLst>
            <a:ext uri="{91240B29-F687-4f45-9708-019B960494DF}"/>
          </a:extLst>
        </p:spPr>
        <p:txBody>
          <a:bodyPr wrap="none" anchor="ctr"/>
          <a:lstStyle/>
          <a:p>
            <a:pPr>
              <a:defRPr/>
            </a:pPr>
            <a:endParaRPr lang="en-US">
              <a:latin typeface="+mn-lt"/>
              <a:ea typeface="ＭＳ Ｐゴシック" charset="0"/>
              <a:cs typeface="ＭＳ Ｐゴシック" charset="0"/>
            </a:endParaRPr>
          </a:p>
        </p:txBody>
      </p:sp>
      <p:sp>
        <p:nvSpPr>
          <p:cNvPr id="349647" name="Rectangle 464"/>
          <p:cNvSpPr>
            <a:spLocks noChangeArrowheads="1"/>
          </p:cNvSpPr>
          <p:nvPr/>
        </p:nvSpPr>
        <p:spPr bwMode="auto">
          <a:xfrm>
            <a:off x="1747838" y="5773738"/>
            <a:ext cx="1587" cy="1587"/>
          </a:xfrm>
          <a:prstGeom prst="rect">
            <a:avLst/>
          </a:prstGeom>
          <a:solidFill>
            <a:srgbClr val="000000"/>
          </a:solidFill>
          <a:ln>
            <a:noFill/>
          </a:ln>
          <a:extLst>
            <a:ext uri="{91240B29-F687-4f45-9708-019B960494DF}"/>
          </a:extLst>
        </p:spPr>
        <p:txBody>
          <a:bodyPr wrap="none" anchor="ctr"/>
          <a:lstStyle/>
          <a:p>
            <a:pPr>
              <a:defRPr/>
            </a:pPr>
            <a:endParaRPr lang="en-US">
              <a:latin typeface="+mn-lt"/>
              <a:ea typeface="ＭＳ Ｐゴシック" charset="0"/>
              <a:cs typeface="ＭＳ Ｐゴシック" charset="0"/>
            </a:endParaRPr>
          </a:p>
        </p:txBody>
      </p:sp>
      <p:sp>
        <p:nvSpPr>
          <p:cNvPr id="349648" name="Rectangle 465"/>
          <p:cNvSpPr>
            <a:spLocks noChangeArrowheads="1"/>
          </p:cNvSpPr>
          <p:nvPr/>
        </p:nvSpPr>
        <p:spPr bwMode="auto">
          <a:xfrm>
            <a:off x="1747838" y="5773738"/>
            <a:ext cx="1587" cy="1587"/>
          </a:xfrm>
          <a:prstGeom prst="rect">
            <a:avLst/>
          </a:prstGeom>
          <a:solidFill>
            <a:srgbClr val="000000"/>
          </a:solidFill>
          <a:ln>
            <a:noFill/>
          </a:ln>
          <a:extLst>
            <a:ext uri="{91240B29-F687-4f45-9708-019B960494DF}"/>
          </a:extLst>
        </p:spPr>
        <p:txBody>
          <a:bodyPr wrap="none" anchor="ctr"/>
          <a:lstStyle/>
          <a:p>
            <a:pPr>
              <a:defRPr/>
            </a:pPr>
            <a:endParaRPr lang="en-US">
              <a:latin typeface="+mn-lt"/>
              <a:ea typeface="ＭＳ Ｐゴシック" charset="0"/>
              <a:cs typeface="ＭＳ Ｐゴシック" charset="0"/>
            </a:endParaRPr>
          </a:p>
        </p:txBody>
      </p:sp>
      <p:sp>
        <p:nvSpPr>
          <p:cNvPr id="349649" name="Rectangle 466"/>
          <p:cNvSpPr>
            <a:spLocks noChangeArrowheads="1"/>
          </p:cNvSpPr>
          <p:nvPr/>
        </p:nvSpPr>
        <p:spPr bwMode="auto">
          <a:xfrm>
            <a:off x="1762125" y="5773738"/>
            <a:ext cx="1573213" cy="1587"/>
          </a:xfrm>
          <a:prstGeom prst="rect">
            <a:avLst/>
          </a:prstGeom>
          <a:solidFill>
            <a:srgbClr val="000000"/>
          </a:solidFill>
          <a:ln>
            <a:noFill/>
          </a:ln>
          <a:extLst>
            <a:ext uri="{91240B29-F687-4f45-9708-019B960494DF}"/>
          </a:extLst>
        </p:spPr>
        <p:txBody>
          <a:bodyPr wrap="none" anchor="ctr"/>
          <a:lstStyle/>
          <a:p>
            <a:pPr>
              <a:defRPr/>
            </a:pPr>
            <a:endParaRPr lang="en-US">
              <a:latin typeface="+mn-lt"/>
              <a:ea typeface="ＭＳ Ｐゴシック" charset="0"/>
              <a:cs typeface="ＭＳ Ｐゴシック" charset="0"/>
            </a:endParaRPr>
          </a:p>
        </p:txBody>
      </p:sp>
      <p:sp>
        <p:nvSpPr>
          <p:cNvPr id="349650" name="Rectangle 467"/>
          <p:cNvSpPr>
            <a:spLocks noChangeArrowheads="1"/>
          </p:cNvSpPr>
          <p:nvPr/>
        </p:nvSpPr>
        <p:spPr bwMode="auto">
          <a:xfrm>
            <a:off x="3348038" y="4705350"/>
            <a:ext cx="1587" cy="1055688"/>
          </a:xfrm>
          <a:prstGeom prst="rect">
            <a:avLst/>
          </a:prstGeom>
          <a:solidFill>
            <a:srgbClr val="000000"/>
          </a:solidFill>
          <a:ln>
            <a:noFill/>
          </a:ln>
          <a:extLst>
            <a:ext uri="{91240B29-F687-4f45-9708-019B960494DF}"/>
          </a:extLst>
        </p:spPr>
        <p:txBody>
          <a:bodyPr wrap="none" anchor="ctr"/>
          <a:lstStyle/>
          <a:p>
            <a:pPr>
              <a:defRPr/>
            </a:pPr>
            <a:endParaRPr lang="en-US">
              <a:latin typeface="+mn-lt"/>
              <a:ea typeface="ＭＳ Ｐゴシック" charset="0"/>
              <a:cs typeface="ＭＳ Ｐゴシック" charset="0"/>
            </a:endParaRPr>
          </a:p>
        </p:txBody>
      </p:sp>
      <p:sp>
        <p:nvSpPr>
          <p:cNvPr id="349651" name="Rectangle 468"/>
          <p:cNvSpPr>
            <a:spLocks noChangeArrowheads="1"/>
          </p:cNvSpPr>
          <p:nvPr/>
        </p:nvSpPr>
        <p:spPr bwMode="auto">
          <a:xfrm>
            <a:off x="3348038" y="5773738"/>
            <a:ext cx="1587" cy="1587"/>
          </a:xfrm>
          <a:prstGeom prst="rect">
            <a:avLst/>
          </a:prstGeom>
          <a:solidFill>
            <a:srgbClr val="000000"/>
          </a:solidFill>
          <a:ln>
            <a:noFill/>
          </a:ln>
          <a:extLst>
            <a:ext uri="{91240B29-F687-4f45-9708-019B960494DF}"/>
          </a:extLst>
        </p:spPr>
        <p:txBody>
          <a:bodyPr wrap="none" anchor="ctr"/>
          <a:lstStyle/>
          <a:p>
            <a:pPr>
              <a:defRPr/>
            </a:pPr>
            <a:endParaRPr lang="en-US">
              <a:latin typeface="+mn-lt"/>
              <a:ea typeface="ＭＳ Ｐゴシック" charset="0"/>
              <a:cs typeface="ＭＳ Ｐゴシック" charset="0"/>
            </a:endParaRPr>
          </a:p>
        </p:txBody>
      </p:sp>
      <p:sp>
        <p:nvSpPr>
          <p:cNvPr id="349652" name="Rectangle 469"/>
          <p:cNvSpPr>
            <a:spLocks noChangeArrowheads="1"/>
          </p:cNvSpPr>
          <p:nvPr/>
        </p:nvSpPr>
        <p:spPr bwMode="auto">
          <a:xfrm>
            <a:off x="3362325" y="5773738"/>
            <a:ext cx="1571625" cy="1587"/>
          </a:xfrm>
          <a:prstGeom prst="rect">
            <a:avLst/>
          </a:prstGeom>
          <a:solidFill>
            <a:srgbClr val="000000"/>
          </a:solidFill>
          <a:ln>
            <a:noFill/>
          </a:ln>
          <a:extLst>
            <a:ext uri="{91240B29-F687-4f45-9708-019B960494DF}"/>
          </a:extLst>
        </p:spPr>
        <p:txBody>
          <a:bodyPr wrap="none" anchor="ctr"/>
          <a:lstStyle/>
          <a:p>
            <a:pPr>
              <a:defRPr/>
            </a:pPr>
            <a:endParaRPr lang="en-US">
              <a:latin typeface="+mn-lt"/>
              <a:ea typeface="ＭＳ Ｐゴシック" charset="0"/>
              <a:cs typeface="ＭＳ Ｐゴシック" charset="0"/>
            </a:endParaRPr>
          </a:p>
        </p:txBody>
      </p:sp>
      <p:sp>
        <p:nvSpPr>
          <p:cNvPr id="349653" name="Rectangle 470"/>
          <p:cNvSpPr>
            <a:spLocks noChangeArrowheads="1"/>
          </p:cNvSpPr>
          <p:nvPr/>
        </p:nvSpPr>
        <p:spPr bwMode="auto">
          <a:xfrm>
            <a:off x="4946650" y="4705350"/>
            <a:ext cx="3175" cy="1055688"/>
          </a:xfrm>
          <a:prstGeom prst="rect">
            <a:avLst/>
          </a:prstGeom>
          <a:solidFill>
            <a:srgbClr val="000000"/>
          </a:solidFill>
          <a:ln>
            <a:noFill/>
          </a:ln>
          <a:extLst>
            <a:ext uri="{91240B29-F687-4f45-9708-019B960494DF}"/>
          </a:extLst>
        </p:spPr>
        <p:txBody>
          <a:bodyPr wrap="none" anchor="ctr"/>
          <a:lstStyle/>
          <a:p>
            <a:pPr>
              <a:defRPr/>
            </a:pPr>
            <a:endParaRPr lang="en-US">
              <a:latin typeface="+mn-lt"/>
              <a:ea typeface="ＭＳ Ｐゴシック" charset="0"/>
              <a:cs typeface="ＭＳ Ｐゴシック" charset="0"/>
            </a:endParaRPr>
          </a:p>
        </p:txBody>
      </p:sp>
      <p:sp>
        <p:nvSpPr>
          <p:cNvPr id="349654" name="Rectangle 471"/>
          <p:cNvSpPr>
            <a:spLocks noChangeArrowheads="1"/>
          </p:cNvSpPr>
          <p:nvPr/>
        </p:nvSpPr>
        <p:spPr bwMode="auto">
          <a:xfrm>
            <a:off x="4946650" y="5773738"/>
            <a:ext cx="3175" cy="1587"/>
          </a:xfrm>
          <a:prstGeom prst="rect">
            <a:avLst/>
          </a:prstGeom>
          <a:solidFill>
            <a:srgbClr val="000000"/>
          </a:solidFill>
          <a:ln>
            <a:noFill/>
          </a:ln>
          <a:extLst>
            <a:ext uri="{91240B29-F687-4f45-9708-019B960494DF}"/>
          </a:extLst>
        </p:spPr>
        <p:txBody>
          <a:bodyPr wrap="none" anchor="ctr"/>
          <a:lstStyle/>
          <a:p>
            <a:pPr>
              <a:defRPr/>
            </a:pPr>
            <a:endParaRPr lang="en-US">
              <a:latin typeface="+mn-lt"/>
              <a:ea typeface="ＭＳ Ｐゴシック" charset="0"/>
              <a:cs typeface="ＭＳ Ｐゴシック" charset="0"/>
            </a:endParaRPr>
          </a:p>
        </p:txBody>
      </p:sp>
      <p:sp>
        <p:nvSpPr>
          <p:cNvPr id="349655" name="Rectangle 472"/>
          <p:cNvSpPr>
            <a:spLocks noChangeArrowheads="1"/>
          </p:cNvSpPr>
          <p:nvPr/>
        </p:nvSpPr>
        <p:spPr bwMode="auto">
          <a:xfrm>
            <a:off x="4962525" y="5773738"/>
            <a:ext cx="3173413" cy="1587"/>
          </a:xfrm>
          <a:prstGeom prst="rect">
            <a:avLst/>
          </a:prstGeom>
          <a:solidFill>
            <a:srgbClr val="000000"/>
          </a:solidFill>
          <a:ln>
            <a:noFill/>
          </a:ln>
          <a:extLst>
            <a:ext uri="{91240B29-F687-4f45-9708-019B960494DF}"/>
          </a:extLst>
        </p:spPr>
        <p:txBody>
          <a:bodyPr wrap="none" anchor="ctr"/>
          <a:lstStyle/>
          <a:p>
            <a:pPr>
              <a:defRPr/>
            </a:pPr>
            <a:endParaRPr lang="en-US">
              <a:latin typeface="+mn-lt"/>
              <a:ea typeface="ＭＳ Ｐゴシック" charset="0"/>
              <a:cs typeface="ＭＳ Ｐゴシック" charset="0"/>
            </a:endParaRPr>
          </a:p>
        </p:txBody>
      </p:sp>
      <p:sp>
        <p:nvSpPr>
          <p:cNvPr id="349656" name="Rectangle 473"/>
          <p:cNvSpPr>
            <a:spLocks noChangeArrowheads="1"/>
          </p:cNvSpPr>
          <p:nvPr/>
        </p:nvSpPr>
        <p:spPr bwMode="auto">
          <a:xfrm>
            <a:off x="8148638" y="4705350"/>
            <a:ext cx="1587" cy="1055688"/>
          </a:xfrm>
          <a:prstGeom prst="rect">
            <a:avLst/>
          </a:prstGeom>
          <a:solidFill>
            <a:srgbClr val="000000"/>
          </a:solidFill>
          <a:ln>
            <a:noFill/>
          </a:ln>
          <a:extLst>
            <a:ext uri="{91240B29-F687-4f45-9708-019B960494DF}"/>
          </a:extLst>
        </p:spPr>
        <p:txBody>
          <a:bodyPr wrap="none" anchor="ctr"/>
          <a:lstStyle/>
          <a:p>
            <a:pPr>
              <a:defRPr/>
            </a:pPr>
            <a:endParaRPr lang="en-US">
              <a:latin typeface="+mn-lt"/>
              <a:ea typeface="ＭＳ Ｐゴシック" charset="0"/>
              <a:cs typeface="ＭＳ Ｐゴシック" charset="0"/>
            </a:endParaRPr>
          </a:p>
        </p:txBody>
      </p:sp>
      <p:sp>
        <p:nvSpPr>
          <p:cNvPr id="349657" name="Rectangle 474"/>
          <p:cNvSpPr>
            <a:spLocks noChangeArrowheads="1"/>
          </p:cNvSpPr>
          <p:nvPr/>
        </p:nvSpPr>
        <p:spPr bwMode="auto">
          <a:xfrm>
            <a:off x="8148638" y="5773738"/>
            <a:ext cx="1587" cy="1587"/>
          </a:xfrm>
          <a:prstGeom prst="rect">
            <a:avLst/>
          </a:prstGeom>
          <a:solidFill>
            <a:srgbClr val="000000"/>
          </a:solidFill>
          <a:ln>
            <a:noFill/>
          </a:ln>
          <a:extLst>
            <a:ext uri="{91240B29-F687-4f45-9708-019B960494DF}"/>
          </a:extLst>
        </p:spPr>
        <p:txBody>
          <a:bodyPr wrap="none" anchor="ctr"/>
          <a:lstStyle/>
          <a:p>
            <a:pPr>
              <a:defRPr/>
            </a:pPr>
            <a:endParaRPr lang="en-US">
              <a:latin typeface="+mn-lt"/>
              <a:ea typeface="ＭＳ Ｐゴシック" charset="0"/>
              <a:cs typeface="ＭＳ Ｐゴシック" charset="0"/>
            </a:endParaRPr>
          </a:p>
        </p:txBody>
      </p:sp>
      <p:sp>
        <p:nvSpPr>
          <p:cNvPr id="349658" name="Rectangle 475"/>
          <p:cNvSpPr>
            <a:spLocks noChangeArrowheads="1"/>
          </p:cNvSpPr>
          <p:nvPr/>
        </p:nvSpPr>
        <p:spPr bwMode="auto">
          <a:xfrm>
            <a:off x="8148638" y="5773738"/>
            <a:ext cx="1587" cy="1587"/>
          </a:xfrm>
          <a:prstGeom prst="rect">
            <a:avLst/>
          </a:prstGeom>
          <a:solidFill>
            <a:srgbClr val="000000"/>
          </a:solidFill>
          <a:ln>
            <a:noFill/>
          </a:ln>
          <a:extLst>
            <a:ext uri="{91240B29-F687-4f45-9708-019B960494DF}"/>
          </a:extLst>
        </p:spPr>
        <p:txBody>
          <a:bodyPr wrap="none" anchor="ctr"/>
          <a:lstStyle/>
          <a:p>
            <a:pPr>
              <a:defRPr/>
            </a:pPr>
            <a:endParaRPr lang="en-US">
              <a:latin typeface="+mn-lt"/>
              <a:ea typeface="ＭＳ Ｐゴシック" charset="0"/>
              <a:cs typeface="ＭＳ Ｐゴシック" charset="0"/>
            </a:endParaRPr>
          </a:p>
        </p:txBody>
      </p:sp>
    </p:spTree>
  </p:cSld>
  <p:clrMapOvr>
    <a:masterClrMapping/>
  </p:clrMapOvr>
  <p:transition/>
  <p:timing>
    <p:tnLst>
      <p:par>
        <p:cTn id="1" dur="indefinite" restart="never" nodeType="tmRoot"/>
      </p:par>
    </p:tnLst>
  </p:timing>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478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Dividend Policy and Clientele</a:t>
            </a:r>
          </a:p>
        </p:txBody>
      </p:sp>
      <p:sp>
        <p:nvSpPr>
          <p:cNvPr id="37478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374787"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D2E56E06-55FC-664D-A430-CAFC0744CA8A}" type="slidenum">
              <a:rPr lang="en-US" altLang="en-US" sz="1200">
                <a:solidFill>
                  <a:srgbClr val="FFFFFF"/>
                </a:solidFill>
                <a:latin typeface="Times" charset="0"/>
              </a:rPr>
              <a:pPr>
                <a:lnSpc>
                  <a:spcPct val="80000"/>
                </a:lnSpc>
                <a:spcBef>
                  <a:spcPct val="0"/>
                </a:spcBef>
                <a:buClrTx/>
                <a:buSzTx/>
                <a:buFontTx/>
                <a:buNone/>
              </a:pPr>
              <a:t>178</a:t>
            </a:fld>
            <a:endParaRPr lang="en-US" altLang="en-US" sz="1200">
              <a:solidFill>
                <a:srgbClr val="FFFFFF"/>
              </a:solidFill>
              <a:latin typeface="Times" charset="0"/>
            </a:endParaRPr>
          </a:p>
        </p:txBody>
      </p:sp>
      <p:sp>
        <p:nvSpPr>
          <p:cNvPr id="351234" name="Rectangle 3"/>
          <p:cNvSpPr>
            <a:spLocks noGrp="1" noChangeArrowheads="1"/>
          </p:cNvSpPr>
          <p:nvPr>
            <p:ph sz="quarter" idx="1"/>
          </p:nvPr>
        </p:nvSpPr>
        <p:spPr>
          <a:xfrm>
            <a:off x="612775" y="1600200"/>
            <a:ext cx="8153400" cy="4495800"/>
          </a:xfrm>
        </p:spPr>
        <p:txBody>
          <a:bodyPr>
            <a:normAutofit fontScale="85000" lnSpcReduction="10000"/>
          </a:bodyPr>
          <a:lstStyle/>
          <a:p>
            <a:pPr marL="320040" indent="-320040" eaLnBrk="1" fontAlgn="auto" hangingPunct="1">
              <a:spcAft>
                <a:spcPts val="0"/>
              </a:spcAft>
              <a:buFont typeface="Wingdings"/>
              <a:buChar char=""/>
              <a:defRPr/>
            </a:pPr>
            <a:r>
              <a:rPr lang="en-US" dirty="0" smtClean="0">
                <a:ea typeface="+mn-ea"/>
                <a:cs typeface="+mn-cs"/>
              </a:rPr>
              <a:t>Assume that you run a phone company, and that you have historically paid large dividends. You are now planning to enter the telecommunications and media markets. Which of the following paths are you most likely to follow?</a:t>
            </a:r>
          </a:p>
          <a:p>
            <a:pPr marL="514350" indent="-514350" eaLnBrk="1" fontAlgn="auto" hangingPunct="1">
              <a:spcAft>
                <a:spcPts val="0"/>
              </a:spcAft>
              <a:buFont typeface="+mj-lt"/>
              <a:buAutoNum type="alphaLcPeriod"/>
              <a:defRPr/>
            </a:pPr>
            <a:r>
              <a:rPr lang="en-US" dirty="0" smtClean="0">
                <a:ea typeface="+mn-ea"/>
                <a:cs typeface="+mn-cs"/>
              </a:rPr>
              <a:t>Courageously announce to your stockholders that you plan to cut dividends and invest in the new markets.</a:t>
            </a:r>
          </a:p>
          <a:p>
            <a:pPr marL="514350" indent="-514350" eaLnBrk="1" fontAlgn="auto" hangingPunct="1">
              <a:spcAft>
                <a:spcPts val="0"/>
              </a:spcAft>
              <a:buFont typeface="+mj-lt"/>
              <a:buAutoNum type="alphaLcPeriod"/>
              <a:defRPr/>
            </a:pPr>
            <a:r>
              <a:rPr lang="en-US" dirty="0" smtClean="0">
                <a:ea typeface="+mn-ea"/>
                <a:cs typeface="+mn-cs"/>
              </a:rPr>
              <a:t>Continue to pay the dividends that you used to, and defer investment in the new markets.</a:t>
            </a:r>
          </a:p>
          <a:p>
            <a:pPr marL="514350" indent="-514350" eaLnBrk="1" fontAlgn="auto" hangingPunct="1">
              <a:spcAft>
                <a:spcPts val="0"/>
              </a:spcAft>
              <a:buFont typeface="+mj-lt"/>
              <a:buAutoNum type="alphaLcPeriod"/>
              <a:defRPr/>
            </a:pPr>
            <a:r>
              <a:rPr lang="en-US" dirty="0" smtClean="0">
                <a:ea typeface="+mn-ea"/>
                <a:cs typeface="+mn-cs"/>
              </a:rPr>
              <a:t>Continue to pay the dividends that you used to, make the investments in the new markets, and issue new stock to cover the shortfall</a:t>
            </a:r>
          </a:p>
          <a:p>
            <a:pPr marL="514350" indent="-514350" eaLnBrk="1" fontAlgn="auto" hangingPunct="1">
              <a:spcAft>
                <a:spcPts val="0"/>
              </a:spcAft>
              <a:buFont typeface="+mj-lt"/>
              <a:buAutoNum type="alphaLcPeriod"/>
              <a:defRPr/>
            </a:pPr>
            <a:r>
              <a:rPr lang="en-US" dirty="0" smtClean="0">
                <a:ea typeface="+mn-ea"/>
                <a:cs typeface="+mn-cs"/>
              </a:rPr>
              <a:t>Other</a:t>
            </a:r>
            <a:endParaRPr lang="en-US" dirty="0">
              <a:ea typeface="+mn-ea"/>
              <a:cs typeface="+mn-cs"/>
            </a:endParaRPr>
          </a:p>
        </p:txBody>
      </p:sp>
    </p:spTree>
  </p:cSld>
  <p:clrMapOvr>
    <a:masterClrMapping/>
  </p:clrMapOvr>
  <p:transition/>
  <p:timing>
    <p:tnLst>
      <p:par>
        <p:cTn id="1" dur="indefinite" restart="never" nodeType="tmRoot"/>
      </p:par>
    </p:tnLst>
  </p:timing>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3281" name="Rectangle 2"/>
          <p:cNvSpPr>
            <a:spLocks noGrp="1" noChangeArrowheads="1"/>
          </p:cNvSpPr>
          <p:nvPr>
            <p:ph type="title"/>
          </p:nvPr>
        </p:nvSpPr>
        <p:spPr>
          <a:xfrm>
            <a:off x="612775" y="228600"/>
            <a:ext cx="8153400" cy="990600"/>
          </a:xfrm>
        </p:spPr>
        <p:txBody>
          <a:bodyPr>
            <a:normAutofit fontScale="90000"/>
          </a:bodyPr>
          <a:lstStyle/>
          <a:p>
            <a:pPr eaLnBrk="1" hangingPunct="1">
              <a:defRPr/>
            </a:pPr>
            <a:r>
              <a:rPr lang="en-US" altLang="en-US" sz="3200">
                <a:ea typeface="ＭＳ Ｐゴシック" charset="-128"/>
              </a:rPr>
              <a:t>2. Dividends send a signal</a:t>
            </a:r>
            <a:r>
              <a:rPr lang="ja-JP" altLang="en-US" sz="3200">
                <a:ea typeface="ＭＳ Ｐゴシック" charset="-128"/>
              </a:rPr>
              <a:t>”</a:t>
            </a:r>
            <a:r>
              <a:rPr lang="en-US" altLang="ja-JP" sz="3200">
                <a:ea typeface="ＭＳ Ｐゴシック" charset="-128"/>
              </a:rPr>
              <a:t/>
            </a:r>
            <a:br>
              <a:rPr lang="en-US" altLang="ja-JP" sz="3200">
                <a:ea typeface="ＭＳ Ｐゴシック" charset="-128"/>
              </a:rPr>
            </a:br>
            <a:r>
              <a:rPr lang="en-US" altLang="ja-JP" sz="3200">
                <a:ea typeface="ＭＳ Ｐゴシック" charset="-128"/>
              </a:rPr>
              <a:t>Increases in dividends are good news..</a:t>
            </a:r>
            <a:endParaRPr lang="en-US" altLang="en-US" sz="3200">
              <a:ea typeface="ＭＳ Ｐゴシック" charset="-128"/>
            </a:endParaRPr>
          </a:p>
        </p:txBody>
      </p:sp>
      <p:sp>
        <p:nvSpPr>
          <p:cNvPr id="37683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376835"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A2BEFC0C-F670-3C49-A603-58709F0973EE}" type="slidenum">
              <a:rPr lang="en-US" altLang="en-US" sz="1200">
                <a:solidFill>
                  <a:srgbClr val="FFFFFF"/>
                </a:solidFill>
                <a:latin typeface="Times" charset="0"/>
              </a:rPr>
              <a:pPr>
                <a:lnSpc>
                  <a:spcPct val="80000"/>
                </a:lnSpc>
                <a:spcBef>
                  <a:spcPct val="0"/>
                </a:spcBef>
                <a:buClrTx/>
                <a:buSzTx/>
                <a:buFontTx/>
                <a:buNone/>
              </a:pPr>
              <a:t>179</a:t>
            </a:fld>
            <a:endParaRPr lang="en-US" altLang="en-US" sz="1200">
              <a:solidFill>
                <a:srgbClr val="FFFFFF"/>
              </a:solidFill>
              <a:latin typeface="Times" charset="0"/>
            </a:endParaRPr>
          </a:p>
        </p:txBody>
      </p:sp>
      <p:pic>
        <p:nvPicPr>
          <p:cNvPr id="376836" name="Content Placeholder 8"/>
          <p:cNvPicPr>
            <a:picLocks noGrp="1" noChangeAspect="1"/>
          </p:cNvPicPr>
          <p:nvPr>
            <p:ph sz="quarter" idx="1"/>
          </p:nvPr>
        </p:nvPicPr>
        <p:blipFill>
          <a:blip r:embed="rId3">
            <a:extLst>
              <a:ext uri="{28A0092B-C50C-407E-A947-70E740481C1C}">
                <a14:useLocalDpi xmlns:a14="http://schemas.microsoft.com/office/drawing/2010/main" val="0"/>
              </a:ext>
            </a:extLst>
          </a:blip>
          <a:srcRect l="-6868" r="-6868"/>
          <a:stretch>
            <a:fillRect/>
          </a:stretch>
        </p:blipFill>
        <p:spPr>
          <a:xfrm>
            <a:off x="612775" y="1600200"/>
            <a:ext cx="8153400" cy="4495800"/>
          </a:xfrm>
        </p:spPr>
      </p:pic>
    </p:spTree>
  </p:cSld>
  <p:clrMapOvr>
    <a:masterClrMapping/>
  </p:clrMapOvr>
  <p:timing>
    <p:tnLst>
      <p:par>
        <p:cTn id="1" dur="indefinite" restart="never" nodeType="tmRoot"/>
      </p:par>
    </p:tnLst>
  </p:timing>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81" name="Title 1"/>
          <p:cNvSpPr>
            <a:spLocks noGrp="1"/>
          </p:cNvSpPr>
          <p:nvPr>
            <p:ph type="title"/>
          </p:nvPr>
        </p:nvSpPr>
        <p:spPr>
          <a:xfrm>
            <a:off x="612775" y="228600"/>
            <a:ext cx="8153400" cy="990600"/>
          </a:xfrm>
        </p:spPr>
        <p:txBody>
          <a:bodyPr/>
          <a:lstStyle/>
          <a:p>
            <a:r>
              <a:rPr lang="en-US" altLang="en-US">
                <a:ea typeface="ＭＳ Ｐゴシック" charset="-128"/>
              </a:rPr>
              <a:t>But higher or new dividends may signal bad news (not good)</a:t>
            </a:r>
          </a:p>
        </p:txBody>
      </p:sp>
      <p:sp>
        <p:nvSpPr>
          <p:cNvPr id="378882"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378883" name="Slide Number Placeholder 4"/>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177B6B47-B0A9-9A41-B220-FC2334E36082}" type="slidenum">
              <a:rPr lang="en-US" altLang="en-US" sz="1200">
                <a:solidFill>
                  <a:srgbClr val="FFFFFF"/>
                </a:solidFill>
                <a:latin typeface="Times" charset="0"/>
              </a:rPr>
              <a:pPr>
                <a:lnSpc>
                  <a:spcPct val="80000"/>
                </a:lnSpc>
                <a:spcBef>
                  <a:spcPct val="0"/>
                </a:spcBef>
                <a:buClrTx/>
                <a:buSzTx/>
                <a:buFontTx/>
                <a:buNone/>
              </a:pPr>
              <a:t>180</a:t>
            </a:fld>
            <a:endParaRPr lang="en-US" altLang="en-US" sz="1200">
              <a:solidFill>
                <a:srgbClr val="FFFFFF"/>
              </a:solidFill>
              <a:latin typeface="Times" charset="0"/>
            </a:endParaRPr>
          </a:p>
        </p:txBody>
      </p:sp>
      <p:graphicFrame>
        <p:nvGraphicFramePr>
          <p:cNvPr id="6" name="Content Placeholder 5"/>
          <p:cNvGraphicFramePr>
            <a:graphicFrameLocks noGrp="1"/>
          </p:cNvGraphicFramePr>
          <p:nvPr>
            <p:ph sz="quarter" idx="1"/>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0929" name="Title 1"/>
          <p:cNvSpPr>
            <a:spLocks noGrp="1"/>
          </p:cNvSpPr>
          <p:nvPr>
            <p:ph type="title"/>
          </p:nvPr>
        </p:nvSpPr>
        <p:spPr/>
        <p:txBody>
          <a:bodyPr/>
          <a:lstStyle/>
          <a:p>
            <a:pPr eaLnBrk="1" hangingPunct="1"/>
            <a:r>
              <a:rPr lang="en-US" altLang="en-US" sz="3200">
                <a:ea typeface="ＭＳ Ｐゴシック" charset="-128"/>
              </a:rPr>
              <a:t>Both dividend increases and decreases are becoming less informative…</a:t>
            </a:r>
          </a:p>
        </p:txBody>
      </p:sp>
      <p:graphicFrame>
        <p:nvGraphicFramePr>
          <p:cNvPr id="5" name="Chart Placeholder 4"/>
          <p:cNvGraphicFramePr>
            <a:graphicFrameLocks noGrp="1"/>
          </p:cNvGraphicFramePr>
          <p:nvPr>
            <p:ph type="chart" idx="1"/>
          </p:nvPr>
        </p:nvGraphicFramePr>
        <p:xfrm>
          <a:off x="1143000" y="1828800"/>
          <a:ext cx="7753350" cy="419100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iming>
    <p:tnLst>
      <p:par>
        <p:cTn id="1" dur="indefinite" restart="never" nodeType="tmRoot"/>
      </p:par>
    </p:tnLst>
  </p:timing>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2977" name="Rectangle 2"/>
          <p:cNvSpPr>
            <a:spLocks noGrp="1" noChangeArrowheads="1"/>
          </p:cNvSpPr>
          <p:nvPr>
            <p:ph type="title"/>
          </p:nvPr>
        </p:nvSpPr>
        <p:spPr/>
        <p:txBody>
          <a:bodyPr/>
          <a:lstStyle/>
          <a:p>
            <a:pPr eaLnBrk="1" hangingPunct="1"/>
            <a:r>
              <a:rPr lang="en-US" altLang="en-US" sz="3200">
                <a:ea typeface="ＭＳ Ｐゴシック" charset="-128"/>
              </a:rPr>
              <a:t>3. Dividend increases may be good for stocks… but bad for bonds..</a:t>
            </a:r>
          </a:p>
        </p:txBody>
      </p:sp>
      <p:sp>
        <p:nvSpPr>
          <p:cNvPr id="382978" name="Line 3"/>
          <p:cNvSpPr>
            <a:spLocks noChangeShapeType="1"/>
          </p:cNvSpPr>
          <p:nvPr/>
        </p:nvSpPr>
        <p:spPr bwMode="auto">
          <a:xfrm flipV="1">
            <a:off x="2382838" y="2674938"/>
            <a:ext cx="0" cy="25781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2979" name="Line 4"/>
          <p:cNvSpPr>
            <a:spLocks noChangeShapeType="1"/>
          </p:cNvSpPr>
          <p:nvPr/>
        </p:nvSpPr>
        <p:spPr bwMode="auto">
          <a:xfrm>
            <a:off x="2355850" y="5253038"/>
            <a:ext cx="60325"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2980" name="Line 5"/>
          <p:cNvSpPr>
            <a:spLocks noChangeShapeType="1"/>
          </p:cNvSpPr>
          <p:nvPr/>
        </p:nvSpPr>
        <p:spPr bwMode="auto">
          <a:xfrm>
            <a:off x="2355850" y="4745038"/>
            <a:ext cx="60325"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2981" name="Line 6"/>
          <p:cNvSpPr>
            <a:spLocks noChangeShapeType="1"/>
          </p:cNvSpPr>
          <p:nvPr/>
        </p:nvSpPr>
        <p:spPr bwMode="auto">
          <a:xfrm>
            <a:off x="2355850" y="4217988"/>
            <a:ext cx="60325"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2982" name="Line 7"/>
          <p:cNvSpPr>
            <a:spLocks noChangeShapeType="1"/>
          </p:cNvSpPr>
          <p:nvPr/>
        </p:nvSpPr>
        <p:spPr bwMode="auto">
          <a:xfrm>
            <a:off x="2355850" y="3709988"/>
            <a:ext cx="60325"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2983" name="Line 8"/>
          <p:cNvSpPr>
            <a:spLocks noChangeShapeType="1"/>
          </p:cNvSpPr>
          <p:nvPr/>
        </p:nvSpPr>
        <p:spPr bwMode="auto">
          <a:xfrm>
            <a:off x="2355850" y="3182938"/>
            <a:ext cx="60325"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2984" name="Line 9"/>
          <p:cNvSpPr>
            <a:spLocks noChangeShapeType="1"/>
          </p:cNvSpPr>
          <p:nvPr/>
        </p:nvSpPr>
        <p:spPr bwMode="auto">
          <a:xfrm>
            <a:off x="2355850" y="2674938"/>
            <a:ext cx="60325"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2985" name="Line 10"/>
          <p:cNvSpPr>
            <a:spLocks noChangeShapeType="1"/>
          </p:cNvSpPr>
          <p:nvPr/>
        </p:nvSpPr>
        <p:spPr bwMode="auto">
          <a:xfrm>
            <a:off x="2389188" y="3182938"/>
            <a:ext cx="3921125"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2986" name="Line 11"/>
          <p:cNvSpPr>
            <a:spLocks noChangeShapeType="1"/>
          </p:cNvSpPr>
          <p:nvPr/>
        </p:nvSpPr>
        <p:spPr bwMode="auto">
          <a:xfrm flipV="1">
            <a:off x="2382838"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2987" name="Line 12"/>
          <p:cNvSpPr>
            <a:spLocks noChangeShapeType="1"/>
          </p:cNvSpPr>
          <p:nvPr/>
        </p:nvSpPr>
        <p:spPr bwMode="auto">
          <a:xfrm flipV="1">
            <a:off x="2524125"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2988" name="Line 13"/>
          <p:cNvSpPr>
            <a:spLocks noChangeShapeType="1"/>
          </p:cNvSpPr>
          <p:nvPr/>
        </p:nvSpPr>
        <p:spPr bwMode="auto">
          <a:xfrm flipV="1">
            <a:off x="2647950"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2989" name="Line 14"/>
          <p:cNvSpPr>
            <a:spLocks noChangeShapeType="1"/>
          </p:cNvSpPr>
          <p:nvPr/>
        </p:nvSpPr>
        <p:spPr bwMode="auto">
          <a:xfrm flipV="1">
            <a:off x="2787650"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2990" name="Line 15"/>
          <p:cNvSpPr>
            <a:spLocks noChangeShapeType="1"/>
          </p:cNvSpPr>
          <p:nvPr/>
        </p:nvSpPr>
        <p:spPr bwMode="auto">
          <a:xfrm flipV="1">
            <a:off x="2909888"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2991" name="Line 16"/>
          <p:cNvSpPr>
            <a:spLocks noChangeShapeType="1"/>
          </p:cNvSpPr>
          <p:nvPr/>
        </p:nvSpPr>
        <p:spPr bwMode="auto">
          <a:xfrm flipV="1">
            <a:off x="3032125"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2992" name="Line 17"/>
          <p:cNvSpPr>
            <a:spLocks noChangeShapeType="1"/>
          </p:cNvSpPr>
          <p:nvPr/>
        </p:nvSpPr>
        <p:spPr bwMode="auto">
          <a:xfrm flipV="1">
            <a:off x="3173413"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2993" name="Line 18"/>
          <p:cNvSpPr>
            <a:spLocks noChangeShapeType="1"/>
          </p:cNvSpPr>
          <p:nvPr/>
        </p:nvSpPr>
        <p:spPr bwMode="auto">
          <a:xfrm flipV="1">
            <a:off x="3297238"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2994" name="Line 19"/>
          <p:cNvSpPr>
            <a:spLocks noChangeShapeType="1"/>
          </p:cNvSpPr>
          <p:nvPr/>
        </p:nvSpPr>
        <p:spPr bwMode="auto">
          <a:xfrm flipV="1">
            <a:off x="3435350"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2995" name="Line 20"/>
          <p:cNvSpPr>
            <a:spLocks noChangeShapeType="1"/>
          </p:cNvSpPr>
          <p:nvPr/>
        </p:nvSpPr>
        <p:spPr bwMode="auto">
          <a:xfrm flipV="1">
            <a:off x="3559175"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2996" name="Line 21"/>
          <p:cNvSpPr>
            <a:spLocks noChangeShapeType="1"/>
          </p:cNvSpPr>
          <p:nvPr/>
        </p:nvSpPr>
        <p:spPr bwMode="auto">
          <a:xfrm flipV="1">
            <a:off x="3700463"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2997" name="Line 22"/>
          <p:cNvSpPr>
            <a:spLocks noChangeShapeType="1"/>
          </p:cNvSpPr>
          <p:nvPr/>
        </p:nvSpPr>
        <p:spPr bwMode="auto">
          <a:xfrm flipV="1">
            <a:off x="3821113"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2998" name="Line 23"/>
          <p:cNvSpPr>
            <a:spLocks noChangeShapeType="1"/>
          </p:cNvSpPr>
          <p:nvPr/>
        </p:nvSpPr>
        <p:spPr bwMode="auto">
          <a:xfrm flipV="1">
            <a:off x="3962400"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2999" name="Line 24"/>
          <p:cNvSpPr>
            <a:spLocks noChangeShapeType="1"/>
          </p:cNvSpPr>
          <p:nvPr/>
        </p:nvSpPr>
        <p:spPr bwMode="auto">
          <a:xfrm flipV="1">
            <a:off x="4086225"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3000" name="Line 25"/>
          <p:cNvSpPr>
            <a:spLocks noChangeShapeType="1"/>
          </p:cNvSpPr>
          <p:nvPr/>
        </p:nvSpPr>
        <p:spPr bwMode="auto">
          <a:xfrm flipV="1">
            <a:off x="4227513"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3001" name="Line 26"/>
          <p:cNvSpPr>
            <a:spLocks noChangeShapeType="1"/>
          </p:cNvSpPr>
          <p:nvPr/>
        </p:nvSpPr>
        <p:spPr bwMode="auto">
          <a:xfrm flipV="1">
            <a:off x="4348163"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3002" name="Line 27"/>
          <p:cNvSpPr>
            <a:spLocks noChangeShapeType="1"/>
          </p:cNvSpPr>
          <p:nvPr/>
        </p:nvSpPr>
        <p:spPr bwMode="auto">
          <a:xfrm flipV="1">
            <a:off x="4489450"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3003" name="Line 28"/>
          <p:cNvSpPr>
            <a:spLocks noChangeShapeType="1"/>
          </p:cNvSpPr>
          <p:nvPr/>
        </p:nvSpPr>
        <p:spPr bwMode="auto">
          <a:xfrm flipV="1">
            <a:off x="4611688"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3004" name="Line 29"/>
          <p:cNvSpPr>
            <a:spLocks noChangeShapeType="1"/>
          </p:cNvSpPr>
          <p:nvPr/>
        </p:nvSpPr>
        <p:spPr bwMode="auto">
          <a:xfrm flipV="1">
            <a:off x="4752975"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3005" name="Line 30"/>
          <p:cNvSpPr>
            <a:spLocks noChangeShapeType="1"/>
          </p:cNvSpPr>
          <p:nvPr/>
        </p:nvSpPr>
        <p:spPr bwMode="auto">
          <a:xfrm flipV="1">
            <a:off x="4873625"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3006" name="Line 31"/>
          <p:cNvSpPr>
            <a:spLocks noChangeShapeType="1"/>
          </p:cNvSpPr>
          <p:nvPr/>
        </p:nvSpPr>
        <p:spPr bwMode="auto">
          <a:xfrm flipV="1">
            <a:off x="5014913"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3007" name="Line 32"/>
          <p:cNvSpPr>
            <a:spLocks noChangeShapeType="1"/>
          </p:cNvSpPr>
          <p:nvPr/>
        </p:nvSpPr>
        <p:spPr bwMode="auto">
          <a:xfrm flipV="1">
            <a:off x="5138738"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3008" name="Line 33"/>
          <p:cNvSpPr>
            <a:spLocks noChangeShapeType="1"/>
          </p:cNvSpPr>
          <p:nvPr/>
        </p:nvSpPr>
        <p:spPr bwMode="auto">
          <a:xfrm flipV="1">
            <a:off x="5276850"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3009" name="Line 34"/>
          <p:cNvSpPr>
            <a:spLocks noChangeShapeType="1"/>
          </p:cNvSpPr>
          <p:nvPr/>
        </p:nvSpPr>
        <p:spPr bwMode="auto">
          <a:xfrm flipV="1">
            <a:off x="5400675"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3010" name="Line 35"/>
          <p:cNvSpPr>
            <a:spLocks noChangeShapeType="1"/>
          </p:cNvSpPr>
          <p:nvPr/>
        </p:nvSpPr>
        <p:spPr bwMode="auto">
          <a:xfrm flipV="1">
            <a:off x="5541963"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3011" name="Line 36"/>
          <p:cNvSpPr>
            <a:spLocks noChangeShapeType="1"/>
          </p:cNvSpPr>
          <p:nvPr/>
        </p:nvSpPr>
        <p:spPr bwMode="auto">
          <a:xfrm flipV="1">
            <a:off x="5665788"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3012" name="Line 37"/>
          <p:cNvSpPr>
            <a:spLocks noChangeShapeType="1"/>
          </p:cNvSpPr>
          <p:nvPr/>
        </p:nvSpPr>
        <p:spPr bwMode="auto">
          <a:xfrm flipV="1">
            <a:off x="5786438"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3013" name="Line 38"/>
          <p:cNvSpPr>
            <a:spLocks noChangeShapeType="1"/>
          </p:cNvSpPr>
          <p:nvPr/>
        </p:nvSpPr>
        <p:spPr bwMode="auto">
          <a:xfrm flipV="1">
            <a:off x="5927725"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3014" name="Line 39"/>
          <p:cNvSpPr>
            <a:spLocks noChangeShapeType="1"/>
          </p:cNvSpPr>
          <p:nvPr/>
        </p:nvSpPr>
        <p:spPr bwMode="auto">
          <a:xfrm flipV="1">
            <a:off x="6049963"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3015" name="Line 40"/>
          <p:cNvSpPr>
            <a:spLocks noChangeShapeType="1"/>
          </p:cNvSpPr>
          <p:nvPr/>
        </p:nvSpPr>
        <p:spPr bwMode="auto">
          <a:xfrm flipV="1">
            <a:off x="6191250"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3016" name="Line 41"/>
          <p:cNvSpPr>
            <a:spLocks noChangeShapeType="1"/>
          </p:cNvSpPr>
          <p:nvPr/>
        </p:nvSpPr>
        <p:spPr bwMode="auto">
          <a:xfrm flipV="1">
            <a:off x="6311900"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3017" name="Line 42"/>
          <p:cNvSpPr>
            <a:spLocks noChangeShapeType="1"/>
          </p:cNvSpPr>
          <p:nvPr/>
        </p:nvSpPr>
        <p:spPr bwMode="auto">
          <a:xfrm>
            <a:off x="2389188" y="3471863"/>
            <a:ext cx="115887" cy="476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3018" name="Freeform 43"/>
          <p:cNvSpPr>
            <a:spLocks/>
          </p:cNvSpPr>
          <p:nvPr/>
        </p:nvSpPr>
        <p:spPr bwMode="auto">
          <a:xfrm>
            <a:off x="2524125" y="3424238"/>
            <a:ext cx="247650" cy="177800"/>
          </a:xfrm>
          <a:custGeom>
            <a:avLst/>
            <a:gdLst>
              <a:gd name="T0" fmla="*/ 0 w 156"/>
              <a:gd name="T1" fmla="*/ 2147483646 h 112"/>
              <a:gd name="T2" fmla="*/ 2147483646 w 156"/>
              <a:gd name="T3" fmla="*/ 2147483646 h 112"/>
              <a:gd name="T4" fmla="*/ 2147483646 w 156"/>
              <a:gd name="T5" fmla="*/ 0 h 112"/>
              <a:gd name="T6" fmla="*/ 0 60000 65536"/>
              <a:gd name="T7" fmla="*/ 0 60000 65536"/>
              <a:gd name="T8" fmla="*/ 0 60000 65536"/>
              <a:gd name="T9" fmla="*/ 0 w 156"/>
              <a:gd name="T10" fmla="*/ 0 h 112"/>
              <a:gd name="T11" fmla="*/ 156 w 156"/>
              <a:gd name="T12" fmla="*/ 112 h 112"/>
            </a:gdLst>
            <a:ahLst/>
            <a:cxnLst>
              <a:cxn ang="T6">
                <a:pos x="T0" y="T1"/>
              </a:cxn>
              <a:cxn ang="T7">
                <a:pos x="T2" y="T3"/>
              </a:cxn>
              <a:cxn ang="T8">
                <a:pos x="T4" y="T5"/>
              </a:cxn>
            </a:cxnLst>
            <a:rect l="T9" t="T10" r="T11" b="T12"/>
            <a:pathLst>
              <a:path w="156" h="112">
                <a:moveTo>
                  <a:pt x="0" y="44"/>
                </a:moveTo>
                <a:lnTo>
                  <a:pt x="78" y="111"/>
                </a:lnTo>
                <a:lnTo>
                  <a:pt x="155" y="0"/>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83019" name="Freeform 44"/>
          <p:cNvSpPr>
            <a:spLocks/>
          </p:cNvSpPr>
          <p:nvPr/>
        </p:nvSpPr>
        <p:spPr bwMode="auto">
          <a:xfrm>
            <a:off x="2787650" y="3424238"/>
            <a:ext cx="369888" cy="544512"/>
          </a:xfrm>
          <a:custGeom>
            <a:avLst/>
            <a:gdLst>
              <a:gd name="T0" fmla="*/ 0 w 233"/>
              <a:gd name="T1" fmla="*/ 0 h 343"/>
              <a:gd name="T2" fmla="*/ 2147483646 w 233"/>
              <a:gd name="T3" fmla="*/ 2147483646 h 343"/>
              <a:gd name="T4" fmla="*/ 2147483646 w 233"/>
              <a:gd name="T5" fmla="*/ 2147483646 h 343"/>
              <a:gd name="T6" fmla="*/ 2147483646 w 233"/>
              <a:gd name="T7" fmla="*/ 2147483646 h 343"/>
              <a:gd name="T8" fmla="*/ 0 60000 65536"/>
              <a:gd name="T9" fmla="*/ 0 60000 65536"/>
              <a:gd name="T10" fmla="*/ 0 60000 65536"/>
              <a:gd name="T11" fmla="*/ 0 60000 65536"/>
              <a:gd name="T12" fmla="*/ 0 w 233"/>
              <a:gd name="T13" fmla="*/ 0 h 343"/>
              <a:gd name="T14" fmla="*/ 233 w 233"/>
              <a:gd name="T15" fmla="*/ 343 h 343"/>
            </a:gdLst>
            <a:ahLst/>
            <a:cxnLst>
              <a:cxn ang="T8">
                <a:pos x="T0" y="T1"/>
              </a:cxn>
              <a:cxn ang="T9">
                <a:pos x="T2" y="T3"/>
              </a:cxn>
              <a:cxn ang="T10">
                <a:pos x="T4" y="T5"/>
              </a:cxn>
              <a:cxn ang="T11">
                <a:pos x="T6" y="T7"/>
              </a:cxn>
            </a:cxnLst>
            <a:rect l="T12" t="T13" r="T14" b="T15"/>
            <a:pathLst>
              <a:path w="233" h="343">
                <a:moveTo>
                  <a:pt x="0" y="0"/>
                </a:moveTo>
                <a:lnTo>
                  <a:pt x="77" y="342"/>
                </a:lnTo>
                <a:lnTo>
                  <a:pt x="154" y="165"/>
                </a:lnTo>
                <a:lnTo>
                  <a:pt x="232" y="165"/>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83020" name="Freeform 45"/>
          <p:cNvSpPr>
            <a:spLocks/>
          </p:cNvSpPr>
          <p:nvPr/>
        </p:nvSpPr>
        <p:spPr bwMode="auto">
          <a:xfrm>
            <a:off x="3173413" y="3686175"/>
            <a:ext cx="246062" cy="458788"/>
          </a:xfrm>
          <a:custGeom>
            <a:avLst/>
            <a:gdLst>
              <a:gd name="T0" fmla="*/ 0 w 155"/>
              <a:gd name="T1" fmla="*/ 0 h 289"/>
              <a:gd name="T2" fmla="*/ 2147483646 w 155"/>
              <a:gd name="T3" fmla="*/ 2147483646 h 289"/>
              <a:gd name="T4" fmla="*/ 2147483646 w 155"/>
              <a:gd name="T5" fmla="*/ 2147483646 h 289"/>
              <a:gd name="T6" fmla="*/ 0 60000 65536"/>
              <a:gd name="T7" fmla="*/ 0 60000 65536"/>
              <a:gd name="T8" fmla="*/ 0 60000 65536"/>
              <a:gd name="T9" fmla="*/ 0 w 155"/>
              <a:gd name="T10" fmla="*/ 0 h 289"/>
              <a:gd name="T11" fmla="*/ 155 w 155"/>
              <a:gd name="T12" fmla="*/ 289 h 289"/>
            </a:gdLst>
            <a:ahLst/>
            <a:cxnLst>
              <a:cxn ang="T6">
                <a:pos x="T0" y="T1"/>
              </a:cxn>
              <a:cxn ang="T7">
                <a:pos x="T2" y="T3"/>
              </a:cxn>
              <a:cxn ang="T8">
                <a:pos x="T4" y="T5"/>
              </a:cxn>
            </a:cxnLst>
            <a:rect l="T9" t="T10" r="T11" b="T12"/>
            <a:pathLst>
              <a:path w="155" h="289">
                <a:moveTo>
                  <a:pt x="0" y="0"/>
                </a:moveTo>
                <a:lnTo>
                  <a:pt x="78" y="199"/>
                </a:lnTo>
                <a:lnTo>
                  <a:pt x="154" y="288"/>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83021" name="Freeform 46"/>
          <p:cNvSpPr>
            <a:spLocks/>
          </p:cNvSpPr>
          <p:nvPr/>
        </p:nvSpPr>
        <p:spPr bwMode="auto">
          <a:xfrm>
            <a:off x="3435350" y="3790950"/>
            <a:ext cx="249238" cy="354013"/>
          </a:xfrm>
          <a:custGeom>
            <a:avLst/>
            <a:gdLst>
              <a:gd name="T0" fmla="*/ 0 w 157"/>
              <a:gd name="T1" fmla="*/ 2147483646 h 223"/>
              <a:gd name="T2" fmla="*/ 2147483646 w 157"/>
              <a:gd name="T3" fmla="*/ 2147483646 h 223"/>
              <a:gd name="T4" fmla="*/ 2147483646 w 157"/>
              <a:gd name="T5" fmla="*/ 0 h 223"/>
              <a:gd name="T6" fmla="*/ 0 60000 65536"/>
              <a:gd name="T7" fmla="*/ 0 60000 65536"/>
              <a:gd name="T8" fmla="*/ 0 60000 65536"/>
              <a:gd name="T9" fmla="*/ 0 w 157"/>
              <a:gd name="T10" fmla="*/ 0 h 223"/>
              <a:gd name="T11" fmla="*/ 157 w 157"/>
              <a:gd name="T12" fmla="*/ 223 h 223"/>
            </a:gdLst>
            <a:ahLst/>
            <a:cxnLst>
              <a:cxn ang="T6">
                <a:pos x="T0" y="T1"/>
              </a:cxn>
              <a:cxn ang="T7">
                <a:pos x="T2" y="T3"/>
              </a:cxn>
              <a:cxn ang="T8">
                <a:pos x="T4" y="T5"/>
              </a:cxn>
            </a:cxnLst>
            <a:rect l="T9" t="T10" r="T11" b="T12"/>
            <a:pathLst>
              <a:path w="157" h="223">
                <a:moveTo>
                  <a:pt x="0" y="222"/>
                </a:moveTo>
                <a:lnTo>
                  <a:pt x="78" y="45"/>
                </a:lnTo>
                <a:lnTo>
                  <a:pt x="156" y="0"/>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83022" name="Freeform 47"/>
          <p:cNvSpPr>
            <a:spLocks/>
          </p:cNvSpPr>
          <p:nvPr/>
        </p:nvSpPr>
        <p:spPr bwMode="auto">
          <a:xfrm>
            <a:off x="3700463" y="3773488"/>
            <a:ext cx="246062" cy="404812"/>
          </a:xfrm>
          <a:custGeom>
            <a:avLst/>
            <a:gdLst>
              <a:gd name="T0" fmla="*/ 0 w 155"/>
              <a:gd name="T1" fmla="*/ 0 h 255"/>
              <a:gd name="T2" fmla="*/ 2147483646 w 155"/>
              <a:gd name="T3" fmla="*/ 2147483646 h 255"/>
              <a:gd name="T4" fmla="*/ 2147483646 w 155"/>
              <a:gd name="T5" fmla="*/ 2147483646 h 255"/>
              <a:gd name="T6" fmla="*/ 0 60000 65536"/>
              <a:gd name="T7" fmla="*/ 0 60000 65536"/>
              <a:gd name="T8" fmla="*/ 0 60000 65536"/>
              <a:gd name="T9" fmla="*/ 0 w 155"/>
              <a:gd name="T10" fmla="*/ 0 h 255"/>
              <a:gd name="T11" fmla="*/ 155 w 155"/>
              <a:gd name="T12" fmla="*/ 255 h 255"/>
            </a:gdLst>
            <a:ahLst/>
            <a:cxnLst>
              <a:cxn ang="T6">
                <a:pos x="T0" y="T1"/>
              </a:cxn>
              <a:cxn ang="T7">
                <a:pos x="T2" y="T3"/>
              </a:cxn>
              <a:cxn ang="T8">
                <a:pos x="T4" y="T5"/>
              </a:cxn>
            </a:cxnLst>
            <a:rect l="T9" t="T10" r="T11" b="T12"/>
            <a:pathLst>
              <a:path w="155" h="255">
                <a:moveTo>
                  <a:pt x="0" y="0"/>
                </a:moveTo>
                <a:lnTo>
                  <a:pt x="76" y="254"/>
                </a:lnTo>
                <a:lnTo>
                  <a:pt x="154" y="254"/>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83023" name="Freeform 48"/>
          <p:cNvSpPr>
            <a:spLocks/>
          </p:cNvSpPr>
          <p:nvPr/>
        </p:nvSpPr>
        <p:spPr bwMode="auto">
          <a:xfrm>
            <a:off x="3962400" y="4143375"/>
            <a:ext cx="247650" cy="34925"/>
          </a:xfrm>
          <a:custGeom>
            <a:avLst/>
            <a:gdLst>
              <a:gd name="T0" fmla="*/ 0 w 156"/>
              <a:gd name="T1" fmla="*/ 2147483646 h 22"/>
              <a:gd name="T2" fmla="*/ 2147483646 w 156"/>
              <a:gd name="T3" fmla="*/ 2147483646 h 22"/>
              <a:gd name="T4" fmla="*/ 2147483646 w 156"/>
              <a:gd name="T5" fmla="*/ 0 h 22"/>
              <a:gd name="T6" fmla="*/ 0 60000 65536"/>
              <a:gd name="T7" fmla="*/ 0 60000 65536"/>
              <a:gd name="T8" fmla="*/ 0 60000 65536"/>
              <a:gd name="T9" fmla="*/ 0 w 156"/>
              <a:gd name="T10" fmla="*/ 0 h 22"/>
              <a:gd name="T11" fmla="*/ 156 w 156"/>
              <a:gd name="T12" fmla="*/ 22 h 22"/>
            </a:gdLst>
            <a:ahLst/>
            <a:cxnLst>
              <a:cxn ang="T6">
                <a:pos x="T0" y="T1"/>
              </a:cxn>
              <a:cxn ang="T7">
                <a:pos x="T2" y="T3"/>
              </a:cxn>
              <a:cxn ang="T8">
                <a:pos x="T4" y="T5"/>
              </a:cxn>
            </a:cxnLst>
            <a:rect l="T9" t="T10" r="T11" b="T12"/>
            <a:pathLst>
              <a:path w="156" h="22">
                <a:moveTo>
                  <a:pt x="0" y="21"/>
                </a:moveTo>
                <a:lnTo>
                  <a:pt x="78" y="21"/>
                </a:lnTo>
                <a:lnTo>
                  <a:pt x="155" y="0"/>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83024" name="Line 49"/>
          <p:cNvSpPr>
            <a:spLocks noChangeShapeType="1"/>
          </p:cNvSpPr>
          <p:nvPr/>
        </p:nvSpPr>
        <p:spPr bwMode="auto">
          <a:xfrm>
            <a:off x="4240213" y="4149725"/>
            <a:ext cx="107950" cy="2540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3025" name="Line 50"/>
          <p:cNvSpPr>
            <a:spLocks noChangeShapeType="1"/>
          </p:cNvSpPr>
          <p:nvPr/>
        </p:nvSpPr>
        <p:spPr bwMode="auto">
          <a:xfrm>
            <a:off x="4354513" y="4429125"/>
            <a:ext cx="128587" cy="25082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3026" name="Freeform 51"/>
          <p:cNvSpPr>
            <a:spLocks/>
          </p:cNvSpPr>
          <p:nvPr/>
        </p:nvSpPr>
        <p:spPr bwMode="auto">
          <a:xfrm>
            <a:off x="4489450" y="4229100"/>
            <a:ext cx="247650" cy="441325"/>
          </a:xfrm>
          <a:custGeom>
            <a:avLst/>
            <a:gdLst>
              <a:gd name="T0" fmla="*/ 0 w 156"/>
              <a:gd name="T1" fmla="*/ 2147483646 h 278"/>
              <a:gd name="T2" fmla="*/ 2147483646 w 156"/>
              <a:gd name="T3" fmla="*/ 0 h 278"/>
              <a:gd name="T4" fmla="*/ 2147483646 w 156"/>
              <a:gd name="T5" fmla="*/ 0 h 278"/>
              <a:gd name="T6" fmla="*/ 0 60000 65536"/>
              <a:gd name="T7" fmla="*/ 0 60000 65536"/>
              <a:gd name="T8" fmla="*/ 0 60000 65536"/>
              <a:gd name="T9" fmla="*/ 0 w 156"/>
              <a:gd name="T10" fmla="*/ 0 h 278"/>
              <a:gd name="T11" fmla="*/ 156 w 156"/>
              <a:gd name="T12" fmla="*/ 278 h 278"/>
            </a:gdLst>
            <a:ahLst/>
            <a:cxnLst>
              <a:cxn ang="T6">
                <a:pos x="T0" y="T1"/>
              </a:cxn>
              <a:cxn ang="T7">
                <a:pos x="T2" y="T3"/>
              </a:cxn>
              <a:cxn ang="T8">
                <a:pos x="T4" y="T5"/>
              </a:cxn>
            </a:cxnLst>
            <a:rect l="T9" t="T10" r="T11" b="T12"/>
            <a:pathLst>
              <a:path w="156" h="278">
                <a:moveTo>
                  <a:pt x="0" y="277"/>
                </a:moveTo>
                <a:lnTo>
                  <a:pt x="77" y="0"/>
                </a:lnTo>
                <a:lnTo>
                  <a:pt x="155" y="0"/>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83027" name="Freeform 52"/>
          <p:cNvSpPr>
            <a:spLocks/>
          </p:cNvSpPr>
          <p:nvPr/>
        </p:nvSpPr>
        <p:spPr bwMode="auto">
          <a:xfrm>
            <a:off x="4752975" y="4229100"/>
            <a:ext cx="246063" cy="125413"/>
          </a:xfrm>
          <a:custGeom>
            <a:avLst/>
            <a:gdLst>
              <a:gd name="T0" fmla="*/ 0 w 155"/>
              <a:gd name="T1" fmla="*/ 0 h 79"/>
              <a:gd name="T2" fmla="*/ 2147483646 w 155"/>
              <a:gd name="T3" fmla="*/ 2147483646 h 79"/>
              <a:gd name="T4" fmla="*/ 2147483646 w 155"/>
              <a:gd name="T5" fmla="*/ 2147483646 h 79"/>
              <a:gd name="T6" fmla="*/ 0 60000 65536"/>
              <a:gd name="T7" fmla="*/ 0 60000 65536"/>
              <a:gd name="T8" fmla="*/ 0 60000 65536"/>
              <a:gd name="T9" fmla="*/ 0 w 155"/>
              <a:gd name="T10" fmla="*/ 0 h 79"/>
              <a:gd name="T11" fmla="*/ 155 w 155"/>
              <a:gd name="T12" fmla="*/ 79 h 79"/>
            </a:gdLst>
            <a:ahLst/>
            <a:cxnLst>
              <a:cxn ang="T6">
                <a:pos x="T0" y="T1"/>
              </a:cxn>
              <a:cxn ang="T7">
                <a:pos x="T2" y="T3"/>
              </a:cxn>
              <a:cxn ang="T8">
                <a:pos x="T4" y="T5"/>
              </a:cxn>
            </a:cxnLst>
            <a:rect l="T9" t="T10" r="T11" b="T12"/>
            <a:pathLst>
              <a:path w="155" h="79">
                <a:moveTo>
                  <a:pt x="0" y="0"/>
                </a:moveTo>
                <a:lnTo>
                  <a:pt x="76" y="23"/>
                </a:lnTo>
                <a:lnTo>
                  <a:pt x="154" y="78"/>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83028" name="Line 53"/>
          <p:cNvSpPr>
            <a:spLocks noChangeShapeType="1"/>
          </p:cNvSpPr>
          <p:nvPr/>
        </p:nvSpPr>
        <p:spPr bwMode="auto">
          <a:xfrm flipV="1">
            <a:off x="5021263" y="4359275"/>
            <a:ext cx="115887" cy="1746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3029" name="Line 54"/>
          <p:cNvSpPr>
            <a:spLocks noChangeShapeType="1"/>
          </p:cNvSpPr>
          <p:nvPr/>
        </p:nvSpPr>
        <p:spPr bwMode="auto">
          <a:xfrm flipV="1">
            <a:off x="5145088" y="4265613"/>
            <a:ext cx="125412" cy="873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3030" name="Freeform 55"/>
          <p:cNvSpPr>
            <a:spLocks/>
          </p:cNvSpPr>
          <p:nvPr/>
        </p:nvSpPr>
        <p:spPr bwMode="auto">
          <a:xfrm>
            <a:off x="5276850" y="4265613"/>
            <a:ext cx="249238" cy="509587"/>
          </a:xfrm>
          <a:custGeom>
            <a:avLst/>
            <a:gdLst>
              <a:gd name="T0" fmla="*/ 0 w 157"/>
              <a:gd name="T1" fmla="*/ 0 h 321"/>
              <a:gd name="T2" fmla="*/ 2147483646 w 157"/>
              <a:gd name="T3" fmla="*/ 2147483646 h 321"/>
              <a:gd name="T4" fmla="*/ 2147483646 w 157"/>
              <a:gd name="T5" fmla="*/ 2147483646 h 321"/>
              <a:gd name="T6" fmla="*/ 0 60000 65536"/>
              <a:gd name="T7" fmla="*/ 0 60000 65536"/>
              <a:gd name="T8" fmla="*/ 0 60000 65536"/>
              <a:gd name="T9" fmla="*/ 0 w 157"/>
              <a:gd name="T10" fmla="*/ 0 h 321"/>
              <a:gd name="T11" fmla="*/ 157 w 157"/>
              <a:gd name="T12" fmla="*/ 321 h 321"/>
            </a:gdLst>
            <a:ahLst/>
            <a:cxnLst>
              <a:cxn ang="T6">
                <a:pos x="T0" y="T1"/>
              </a:cxn>
              <a:cxn ang="T7">
                <a:pos x="T2" y="T3"/>
              </a:cxn>
              <a:cxn ang="T8">
                <a:pos x="T4" y="T5"/>
              </a:cxn>
            </a:cxnLst>
            <a:rect l="T9" t="T10" r="T11" b="T12"/>
            <a:pathLst>
              <a:path w="157" h="321">
                <a:moveTo>
                  <a:pt x="0" y="0"/>
                </a:moveTo>
                <a:lnTo>
                  <a:pt x="78" y="222"/>
                </a:lnTo>
                <a:lnTo>
                  <a:pt x="156" y="320"/>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83031" name="Line 56"/>
          <p:cNvSpPr>
            <a:spLocks noChangeShapeType="1"/>
          </p:cNvSpPr>
          <p:nvPr/>
        </p:nvSpPr>
        <p:spPr bwMode="auto">
          <a:xfrm>
            <a:off x="5548313" y="4779963"/>
            <a:ext cx="128587" cy="2159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3032" name="Freeform 57"/>
          <p:cNvSpPr>
            <a:spLocks/>
          </p:cNvSpPr>
          <p:nvPr/>
        </p:nvSpPr>
        <p:spPr bwMode="auto">
          <a:xfrm>
            <a:off x="5665788" y="4879975"/>
            <a:ext cx="246062" cy="195263"/>
          </a:xfrm>
          <a:custGeom>
            <a:avLst/>
            <a:gdLst>
              <a:gd name="T0" fmla="*/ 0 w 155"/>
              <a:gd name="T1" fmla="*/ 2147483646 h 123"/>
              <a:gd name="T2" fmla="*/ 2147483646 w 155"/>
              <a:gd name="T3" fmla="*/ 0 h 123"/>
              <a:gd name="T4" fmla="*/ 2147483646 w 155"/>
              <a:gd name="T5" fmla="*/ 2147483646 h 123"/>
              <a:gd name="T6" fmla="*/ 0 60000 65536"/>
              <a:gd name="T7" fmla="*/ 0 60000 65536"/>
              <a:gd name="T8" fmla="*/ 0 60000 65536"/>
              <a:gd name="T9" fmla="*/ 0 w 155"/>
              <a:gd name="T10" fmla="*/ 0 h 123"/>
              <a:gd name="T11" fmla="*/ 155 w 155"/>
              <a:gd name="T12" fmla="*/ 123 h 123"/>
            </a:gdLst>
            <a:ahLst/>
            <a:cxnLst>
              <a:cxn ang="T6">
                <a:pos x="T0" y="T1"/>
              </a:cxn>
              <a:cxn ang="T7">
                <a:pos x="T2" y="T3"/>
              </a:cxn>
              <a:cxn ang="T8">
                <a:pos x="T4" y="T5"/>
              </a:cxn>
            </a:cxnLst>
            <a:rect l="T9" t="T10" r="T11" b="T12"/>
            <a:pathLst>
              <a:path w="155" h="123">
                <a:moveTo>
                  <a:pt x="0" y="77"/>
                </a:moveTo>
                <a:lnTo>
                  <a:pt x="76" y="0"/>
                </a:lnTo>
                <a:lnTo>
                  <a:pt x="154" y="122"/>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83033" name="Freeform 58"/>
          <p:cNvSpPr>
            <a:spLocks/>
          </p:cNvSpPr>
          <p:nvPr/>
        </p:nvSpPr>
        <p:spPr bwMode="auto">
          <a:xfrm>
            <a:off x="5927725" y="4721225"/>
            <a:ext cx="247650" cy="527050"/>
          </a:xfrm>
          <a:custGeom>
            <a:avLst/>
            <a:gdLst>
              <a:gd name="T0" fmla="*/ 0 w 156"/>
              <a:gd name="T1" fmla="*/ 2147483646 h 332"/>
              <a:gd name="T2" fmla="*/ 2147483646 w 156"/>
              <a:gd name="T3" fmla="*/ 2147483646 h 332"/>
              <a:gd name="T4" fmla="*/ 2147483646 w 156"/>
              <a:gd name="T5" fmla="*/ 0 h 332"/>
              <a:gd name="T6" fmla="*/ 0 60000 65536"/>
              <a:gd name="T7" fmla="*/ 0 60000 65536"/>
              <a:gd name="T8" fmla="*/ 0 60000 65536"/>
              <a:gd name="T9" fmla="*/ 0 w 156"/>
              <a:gd name="T10" fmla="*/ 0 h 332"/>
              <a:gd name="T11" fmla="*/ 156 w 156"/>
              <a:gd name="T12" fmla="*/ 332 h 332"/>
            </a:gdLst>
            <a:ahLst/>
            <a:cxnLst>
              <a:cxn ang="T6">
                <a:pos x="T0" y="T1"/>
              </a:cxn>
              <a:cxn ang="T7">
                <a:pos x="T2" y="T3"/>
              </a:cxn>
              <a:cxn ang="T8">
                <a:pos x="T4" y="T5"/>
              </a:cxn>
            </a:cxnLst>
            <a:rect l="T9" t="T10" r="T11" b="T12"/>
            <a:pathLst>
              <a:path w="156" h="332">
                <a:moveTo>
                  <a:pt x="0" y="222"/>
                </a:moveTo>
                <a:lnTo>
                  <a:pt x="77" y="331"/>
                </a:lnTo>
                <a:lnTo>
                  <a:pt x="155" y="0"/>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83034" name="Line 59"/>
          <p:cNvSpPr>
            <a:spLocks noChangeShapeType="1"/>
          </p:cNvSpPr>
          <p:nvPr/>
        </p:nvSpPr>
        <p:spPr bwMode="auto">
          <a:xfrm>
            <a:off x="6197600" y="4710113"/>
            <a:ext cx="125413" cy="9207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3035" name="Line 60"/>
          <p:cNvSpPr>
            <a:spLocks noChangeShapeType="1"/>
          </p:cNvSpPr>
          <p:nvPr/>
        </p:nvSpPr>
        <p:spPr bwMode="auto">
          <a:xfrm>
            <a:off x="2389188" y="3271838"/>
            <a:ext cx="128587" cy="746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3036" name="Freeform 61"/>
          <p:cNvSpPr>
            <a:spLocks/>
          </p:cNvSpPr>
          <p:nvPr/>
        </p:nvSpPr>
        <p:spPr bwMode="auto">
          <a:xfrm>
            <a:off x="2524125" y="3352800"/>
            <a:ext cx="247650" cy="36513"/>
          </a:xfrm>
          <a:custGeom>
            <a:avLst/>
            <a:gdLst>
              <a:gd name="T0" fmla="*/ 0 w 156"/>
              <a:gd name="T1" fmla="*/ 0 h 23"/>
              <a:gd name="T2" fmla="*/ 2147483646 w 156"/>
              <a:gd name="T3" fmla="*/ 2147483646 h 23"/>
              <a:gd name="T4" fmla="*/ 2147483646 w 156"/>
              <a:gd name="T5" fmla="*/ 2147483646 h 23"/>
              <a:gd name="T6" fmla="*/ 0 60000 65536"/>
              <a:gd name="T7" fmla="*/ 0 60000 65536"/>
              <a:gd name="T8" fmla="*/ 0 60000 65536"/>
              <a:gd name="T9" fmla="*/ 0 w 156"/>
              <a:gd name="T10" fmla="*/ 0 h 23"/>
              <a:gd name="T11" fmla="*/ 156 w 156"/>
              <a:gd name="T12" fmla="*/ 23 h 23"/>
            </a:gdLst>
            <a:ahLst/>
            <a:cxnLst>
              <a:cxn ang="T6">
                <a:pos x="T0" y="T1"/>
              </a:cxn>
              <a:cxn ang="T7">
                <a:pos x="T2" y="T3"/>
              </a:cxn>
              <a:cxn ang="T8">
                <a:pos x="T4" y="T5"/>
              </a:cxn>
            </a:cxnLst>
            <a:rect l="T9" t="T10" r="T11" b="T12"/>
            <a:pathLst>
              <a:path w="156" h="23">
                <a:moveTo>
                  <a:pt x="0" y="0"/>
                </a:moveTo>
                <a:lnTo>
                  <a:pt x="78" y="22"/>
                </a:lnTo>
                <a:lnTo>
                  <a:pt x="155" y="22"/>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83037" name="Freeform 62"/>
          <p:cNvSpPr>
            <a:spLocks/>
          </p:cNvSpPr>
          <p:nvPr/>
        </p:nvSpPr>
        <p:spPr bwMode="auto">
          <a:xfrm>
            <a:off x="2787650" y="3159125"/>
            <a:ext cx="246063" cy="212725"/>
          </a:xfrm>
          <a:custGeom>
            <a:avLst/>
            <a:gdLst>
              <a:gd name="T0" fmla="*/ 0 w 155"/>
              <a:gd name="T1" fmla="*/ 2147483646 h 134"/>
              <a:gd name="T2" fmla="*/ 2147483646 w 155"/>
              <a:gd name="T3" fmla="*/ 0 h 134"/>
              <a:gd name="T4" fmla="*/ 2147483646 w 155"/>
              <a:gd name="T5" fmla="*/ 0 h 134"/>
              <a:gd name="T6" fmla="*/ 0 60000 65536"/>
              <a:gd name="T7" fmla="*/ 0 60000 65536"/>
              <a:gd name="T8" fmla="*/ 0 60000 65536"/>
              <a:gd name="T9" fmla="*/ 0 w 155"/>
              <a:gd name="T10" fmla="*/ 0 h 134"/>
              <a:gd name="T11" fmla="*/ 155 w 155"/>
              <a:gd name="T12" fmla="*/ 134 h 134"/>
            </a:gdLst>
            <a:ahLst/>
            <a:cxnLst>
              <a:cxn ang="T6">
                <a:pos x="T0" y="T1"/>
              </a:cxn>
              <a:cxn ang="T7">
                <a:pos x="T2" y="T3"/>
              </a:cxn>
              <a:cxn ang="T8">
                <a:pos x="T4" y="T5"/>
              </a:cxn>
            </a:cxnLst>
            <a:rect l="T9" t="T10" r="T11" b="T12"/>
            <a:pathLst>
              <a:path w="155" h="134">
                <a:moveTo>
                  <a:pt x="0" y="133"/>
                </a:moveTo>
                <a:lnTo>
                  <a:pt x="77" y="0"/>
                </a:lnTo>
                <a:lnTo>
                  <a:pt x="154" y="0"/>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83038" name="Line 63"/>
          <p:cNvSpPr>
            <a:spLocks noChangeShapeType="1"/>
          </p:cNvSpPr>
          <p:nvPr/>
        </p:nvSpPr>
        <p:spPr bwMode="auto">
          <a:xfrm>
            <a:off x="3038475" y="3148013"/>
            <a:ext cx="128588" cy="109537"/>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3039" name="Freeform 64"/>
          <p:cNvSpPr>
            <a:spLocks/>
          </p:cNvSpPr>
          <p:nvPr/>
        </p:nvSpPr>
        <p:spPr bwMode="auto">
          <a:xfrm>
            <a:off x="3173413" y="3265488"/>
            <a:ext cx="246062" cy="1587"/>
          </a:xfrm>
          <a:custGeom>
            <a:avLst/>
            <a:gdLst>
              <a:gd name="T0" fmla="*/ 0 w 155"/>
              <a:gd name="T1" fmla="*/ 0 h 1"/>
              <a:gd name="T2" fmla="*/ 2147483646 w 155"/>
              <a:gd name="T3" fmla="*/ 0 h 1"/>
              <a:gd name="T4" fmla="*/ 2147483646 w 155"/>
              <a:gd name="T5" fmla="*/ 0 h 1"/>
              <a:gd name="T6" fmla="*/ 0 60000 65536"/>
              <a:gd name="T7" fmla="*/ 0 60000 65536"/>
              <a:gd name="T8" fmla="*/ 0 60000 65536"/>
              <a:gd name="T9" fmla="*/ 0 w 155"/>
              <a:gd name="T10" fmla="*/ 0 h 1"/>
              <a:gd name="T11" fmla="*/ 155 w 155"/>
              <a:gd name="T12" fmla="*/ 1 h 1"/>
            </a:gdLst>
            <a:ahLst/>
            <a:cxnLst>
              <a:cxn ang="T6">
                <a:pos x="T0" y="T1"/>
              </a:cxn>
              <a:cxn ang="T7">
                <a:pos x="T2" y="T3"/>
              </a:cxn>
              <a:cxn ang="T8">
                <a:pos x="T4" y="T5"/>
              </a:cxn>
            </a:cxnLst>
            <a:rect l="T9" t="T10" r="T11" b="T12"/>
            <a:pathLst>
              <a:path w="155" h="1">
                <a:moveTo>
                  <a:pt x="0" y="0"/>
                </a:moveTo>
                <a:lnTo>
                  <a:pt x="78" y="0"/>
                </a:lnTo>
                <a:lnTo>
                  <a:pt x="154" y="0"/>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83040" name="Freeform 65"/>
          <p:cNvSpPr>
            <a:spLocks/>
          </p:cNvSpPr>
          <p:nvPr/>
        </p:nvSpPr>
        <p:spPr bwMode="auto">
          <a:xfrm>
            <a:off x="3435350" y="2914650"/>
            <a:ext cx="249238" cy="352425"/>
          </a:xfrm>
          <a:custGeom>
            <a:avLst/>
            <a:gdLst>
              <a:gd name="T0" fmla="*/ 0 w 157"/>
              <a:gd name="T1" fmla="*/ 2147483646 h 222"/>
              <a:gd name="T2" fmla="*/ 2147483646 w 157"/>
              <a:gd name="T3" fmla="*/ 0 h 222"/>
              <a:gd name="T4" fmla="*/ 2147483646 w 157"/>
              <a:gd name="T5" fmla="*/ 2147483646 h 222"/>
              <a:gd name="T6" fmla="*/ 0 60000 65536"/>
              <a:gd name="T7" fmla="*/ 0 60000 65536"/>
              <a:gd name="T8" fmla="*/ 0 60000 65536"/>
              <a:gd name="T9" fmla="*/ 0 w 157"/>
              <a:gd name="T10" fmla="*/ 0 h 222"/>
              <a:gd name="T11" fmla="*/ 157 w 157"/>
              <a:gd name="T12" fmla="*/ 222 h 222"/>
            </a:gdLst>
            <a:ahLst/>
            <a:cxnLst>
              <a:cxn ang="T6">
                <a:pos x="T0" y="T1"/>
              </a:cxn>
              <a:cxn ang="T7">
                <a:pos x="T2" y="T3"/>
              </a:cxn>
              <a:cxn ang="T8">
                <a:pos x="T4" y="T5"/>
              </a:cxn>
            </a:cxnLst>
            <a:rect l="T9" t="T10" r="T11" b="T12"/>
            <a:pathLst>
              <a:path w="157" h="222">
                <a:moveTo>
                  <a:pt x="0" y="221"/>
                </a:moveTo>
                <a:lnTo>
                  <a:pt x="78" y="0"/>
                </a:lnTo>
                <a:lnTo>
                  <a:pt x="156" y="209"/>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83041" name="Freeform 66"/>
          <p:cNvSpPr>
            <a:spLocks/>
          </p:cNvSpPr>
          <p:nvPr/>
        </p:nvSpPr>
        <p:spPr bwMode="auto">
          <a:xfrm>
            <a:off x="3700463" y="3228975"/>
            <a:ext cx="246062" cy="107950"/>
          </a:xfrm>
          <a:custGeom>
            <a:avLst/>
            <a:gdLst>
              <a:gd name="T0" fmla="*/ 0 w 155"/>
              <a:gd name="T1" fmla="*/ 2147483646 h 68"/>
              <a:gd name="T2" fmla="*/ 2147483646 w 155"/>
              <a:gd name="T3" fmla="*/ 2147483646 h 68"/>
              <a:gd name="T4" fmla="*/ 2147483646 w 155"/>
              <a:gd name="T5" fmla="*/ 0 h 68"/>
              <a:gd name="T6" fmla="*/ 0 60000 65536"/>
              <a:gd name="T7" fmla="*/ 0 60000 65536"/>
              <a:gd name="T8" fmla="*/ 0 60000 65536"/>
              <a:gd name="T9" fmla="*/ 0 w 155"/>
              <a:gd name="T10" fmla="*/ 0 h 68"/>
              <a:gd name="T11" fmla="*/ 155 w 155"/>
              <a:gd name="T12" fmla="*/ 68 h 68"/>
            </a:gdLst>
            <a:ahLst/>
            <a:cxnLst>
              <a:cxn ang="T6">
                <a:pos x="T0" y="T1"/>
              </a:cxn>
              <a:cxn ang="T7">
                <a:pos x="T2" y="T3"/>
              </a:cxn>
              <a:cxn ang="T8">
                <a:pos x="T4" y="T5"/>
              </a:cxn>
            </a:cxnLst>
            <a:rect l="T9" t="T10" r="T11" b="T12"/>
            <a:pathLst>
              <a:path w="155" h="68">
                <a:moveTo>
                  <a:pt x="0" y="11"/>
                </a:moveTo>
                <a:lnTo>
                  <a:pt x="76" y="67"/>
                </a:lnTo>
                <a:lnTo>
                  <a:pt x="154" y="0"/>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83042" name="Line 67"/>
          <p:cNvSpPr>
            <a:spLocks noChangeShapeType="1"/>
          </p:cNvSpPr>
          <p:nvPr/>
        </p:nvSpPr>
        <p:spPr bwMode="auto">
          <a:xfrm flipV="1">
            <a:off x="3968750" y="3021013"/>
            <a:ext cx="128588" cy="22542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3043" name="Line 68"/>
          <p:cNvSpPr>
            <a:spLocks noChangeShapeType="1"/>
          </p:cNvSpPr>
          <p:nvPr/>
        </p:nvSpPr>
        <p:spPr bwMode="auto">
          <a:xfrm>
            <a:off x="4092575" y="3008313"/>
            <a:ext cx="127000" cy="14446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3044" name="Line 69"/>
          <p:cNvSpPr>
            <a:spLocks noChangeShapeType="1"/>
          </p:cNvSpPr>
          <p:nvPr/>
        </p:nvSpPr>
        <p:spPr bwMode="auto">
          <a:xfrm>
            <a:off x="4233863" y="3148013"/>
            <a:ext cx="125412" cy="571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3045" name="Line 70"/>
          <p:cNvSpPr>
            <a:spLocks noChangeShapeType="1"/>
          </p:cNvSpPr>
          <p:nvPr/>
        </p:nvSpPr>
        <p:spPr bwMode="auto">
          <a:xfrm flipV="1">
            <a:off x="4354513" y="3055938"/>
            <a:ext cx="128587" cy="173037"/>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3046" name="Line 71"/>
          <p:cNvSpPr>
            <a:spLocks noChangeShapeType="1"/>
          </p:cNvSpPr>
          <p:nvPr/>
        </p:nvSpPr>
        <p:spPr bwMode="auto">
          <a:xfrm>
            <a:off x="4495800" y="3051175"/>
            <a:ext cx="114300" cy="476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3047" name="Line 72"/>
          <p:cNvSpPr>
            <a:spLocks noChangeShapeType="1"/>
          </p:cNvSpPr>
          <p:nvPr/>
        </p:nvSpPr>
        <p:spPr bwMode="auto">
          <a:xfrm flipV="1">
            <a:off x="4618038" y="3044825"/>
            <a:ext cx="115887" cy="3492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3048" name="Line 73"/>
          <p:cNvSpPr>
            <a:spLocks noChangeShapeType="1"/>
          </p:cNvSpPr>
          <p:nvPr/>
        </p:nvSpPr>
        <p:spPr bwMode="auto">
          <a:xfrm>
            <a:off x="4759325" y="3027363"/>
            <a:ext cx="112713"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3049" name="Line 74"/>
          <p:cNvSpPr>
            <a:spLocks noChangeShapeType="1"/>
          </p:cNvSpPr>
          <p:nvPr/>
        </p:nvSpPr>
        <p:spPr bwMode="auto">
          <a:xfrm flipV="1">
            <a:off x="4879975" y="3008313"/>
            <a:ext cx="115888" cy="365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3050" name="Freeform 75"/>
          <p:cNvSpPr>
            <a:spLocks/>
          </p:cNvSpPr>
          <p:nvPr/>
        </p:nvSpPr>
        <p:spPr bwMode="auto">
          <a:xfrm>
            <a:off x="5014913" y="3001963"/>
            <a:ext cx="246062" cy="90487"/>
          </a:xfrm>
          <a:custGeom>
            <a:avLst/>
            <a:gdLst>
              <a:gd name="T0" fmla="*/ 0 w 155"/>
              <a:gd name="T1" fmla="*/ 0 h 57"/>
              <a:gd name="T2" fmla="*/ 2147483646 w 155"/>
              <a:gd name="T3" fmla="*/ 2147483646 h 57"/>
              <a:gd name="T4" fmla="*/ 2147483646 w 155"/>
              <a:gd name="T5" fmla="*/ 2147483646 h 57"/>
              <a:gd name="T6" fmla="*/ 0 60000 65536"/>
              <a:gd name="T7" fmla="*/ 0 60000 65536"/>
              <a:gd name="T8" fmla="*/ 0 60000 65536"/>
              <a:gd name="T9" fmla="*/ 0 w 155"/>
              <a:gd name="T10" fmla="*/ 0 h 57"/>
              <a:gd name="T11" fmla="*/ 155 w 155"/>
              <a:gd name="T12" fmla="*/ 57 h 57"/>
            </a:gdLst>
            <a:ahLst/>
            <a:cxnLst>
              <a:cxn ang="T6">
                <a:pos x="T0" y="T1"/>
              </a:cxn>
              <a:cxn ang="T7">
                <a:pos x="T2" y="T3"/>
              </a:cxn>
              <a:cxn ang="T8">
                <a:pos x="T4" y="T5"/>
              </a:cxn>
            </a:cxnLst>
            <a:rect l="T9" t="T10" r="T11" b="T12"/>
            <a:pathLst>
              <a:path w="155" h="57">
                <a:moveTo>
                  <a:pt x="0" y="0"/>
                </a:moveTo>
                <a:lnTo>
                  <a:pt x="78" y="45"/>
                </a:lnTo>
                <a:lnTo>
                  <a:pt x="154" y="56"/>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83051" name="Freeform 76"/>
          <p:cNvSpPr>
            <a:spLocks/>
          </p:cNvSpPr>
          <p:nvPr/>
        </p:nvSpPr>
        <p:spPr bwMode="auto">
          <a:xfrm>
            <a:off x="5276850" y="2808288"/>
            <a:ext cx="249238" cy="284162"/>
          </a:xfrm>
          <a:custGeom>
            <a:avLst/>
            <a:gdLst>
              <a:gd name="T0" fmla="*/ 0 w 157"/>
              <a:gd name="T1" fmla="*/ 2147483646 h 179"/>
              <a:gd name="T2" fmla="*/ 2147483646 w 157"/>
              <a:gd name="T3" fmla="*/ 2147483646 h 179"/>
              <a:gd name="T4" fmla="*/ 2147483646 w 157"/>
              <a:gd name="T5" fmla="*/ 0 h 179"/>
              <a:gd name="T6" fmla="*/ 0 60000 65536"/>
              <a:gd name="T7" fmla="*/ 0 60000 65536"/>
              <a:gd name="T8" fmla="*/ 0 60000 65536"/>
              <a:gd name="T9" fmla="*/ 0 w 157"/>
              <a:gd name="T10" fmla="*/ 0 h 179"/>
              <a:gd name="T11" fmla="*/ 157 w 157"/>
              <a:gd name="T12" fmla="*/ 179 h 179"/>
            </a:gdLst>
            <a:ahLst/>
            <a:cxnLst>
              <a:cxn ang="T6">
                <a:pos x="T0" y="T1"/>
              </a:cxn>
              <a:cxn ang="T7">
                <a:pos x="T2" y="T3"/>
              </a:cxn>
              <a:cxn ang="T8">
                <a:pos x="T4" y="T5"/>
              </a:cxn>
            </a:cxnLst>
            <a:rect l="T9" t="T10" r="T11" b="T12"/>
            <a:pathLst>
              <a:path w="157" h="179">
                <a:moveTo>
                  <a:pt x="0" y="178"/>
                </a:moveTo>
                <a:lnTo>
                  <a:pt x="78" y="111"/>
                </a:lnTo>
                <a:lnTo>
                  <a:pt x="156" y="0"/>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83052" name="Line 77"/>
          <p:cNvSpPr>
            <a:spLocks noChangeShapeType="1"/>
          </p:cNvSpPr>
          <p:nvPr/>
        </p:nvSpPr>
        <p:spPr bwMode="auto">
          <a:xfrm>
            <a:off x="5548313" y="2797175"/>
            <a:ext cx="115887"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3053" name="Freeform 78"/>
          <p:cNvSpPr>
            <a:spLocks/>
          </p:cNvSpPr>
          <p:nvPr/>
        </p:nvSpPr>
        <p:spPr bwMode="auto">
          <a:xfrm>
            <a:off x="5665788" y="2808288"/>
            <a:ext cx="246062" cy="458787"/>
          </a:xfrm>
          <a:custGeom>
            <a:avLst/>
            <a:gdLst>
              <a:gd name="T0" fmla="*/ 0 w 155"/>
              <a:gd name="T1" fmla="*/ 0 h 289"/>
              <a:gd name="T2" fmla="*/ 2147483646 w 155"/>
              <a:gd name="T3" fmla="*/ 0 h 289"/>
              <a:gd name="T4" fmla="*/ 2147483646 w 155"/>
              <a:gd name="T5" fmla="*/ 2147483646 h 289"/>
              <a:gd name="T6" fmla="*/ 0 60000 65536"/>
              <a:gd name="T7" fmla="*/ 0 60000 65536"/>
              <a:gd name="T8" fmla="*/ 0 60000 65536"/>
              <a:gd name="T9" fmla="*/ 0 w 155"/>
              <a:gd name="T10" fmla="*/ 0 h 289"/>
              <a:gd name="T11" fmla="*/ 155 w 155"/>
              <a:gd name="T12" fmla="*/ 289 h 289"/>
            </a:gdLst>
            <a:ahLst/>
            <a:cxnLst>
              <a:cxn ang="T6">
                <a:pos x="T0" y="T1"/>
              </a:cxn>
              <a:cxn ang="T7">
                <a:pos x="T2" y="T3"/>
              </a:cxn>
              <a:cxn ang="T8">
                <a:pos x="T4" y="T5"/>
              </a:cxn>
            </a:cxnLst>
            <a:rect l="T9" t="T10" r="T11" b="T12"/>
            <a:pathLst>
              <a:path w="155" h="289">
                <a:moveTo>
                  <a:pt x="0" y="0"/>
                </a:moveTo>
                <a:lnTo>
                  <a:pt x="76" y="0"/>
                </a:lnTo>
                <a:lnTo>
                  <a:pt x="154" y="288"/>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83054" name="Freeform 79"/>
          <p:cNvSpPr>
            <a:spLocks/>
          </p:cNvSpPr>
          <p:nvPr/>
        </p:nvSpPr>
        <p:spPr bwMode="auto">
          <a:xfrm>
            <a:off x="5927725" y="2897188"/>
            <a:ext cx="247650" cy="387350"/>
          </a:xfrm>
          <a:custGeom>
            <a:avLst/>
            <a:gdLst>
              <a:gd name="T0" fmla="*/ 0 w 156"/>
              <a:gd name="T1" fmla="*/ 2147483646 h 244"/>
              <a:gd name="T2" fmla="*/ 2147483646 w 156"/>
              <a:gd name="T3" fmla="*/ 2147483646 h 244"/>
              <a:gd name="T4" fmla="*/ 2147483646 w 156"/>
              <a:gd name="T5" fmla="*/ 0 h 244"/>
              <a:gd name="T6" fmla="*/ 0 60000 65536"/>
              <a:gd name="T7" fmla="*/ 0 60000 65536"/>
              <a:gd name="T8" fmla="*/ 0 60000 65536"/>
              <a:gd name="T9" fmla="*/ 0 w 156"/>
              <a:gd name="T10" fmla="*/ 0 h 244"/>
              <a:gd name="T11" fmla="*/ 156 w 156"/>
              <a:gd name="T12" fmla="*/ 244 h 244"/>
            </a:gdLst>
            <a:ahLst/>
            <a:cxnLst>
              <a:cxn ang="T6">
                <a:pos x="T0" y="T1"/>
              </a:cxn>
              <a:cxn ang="T7">
                <a:pos x="T2" y="T3"/>
              </a:cxn>
              <a:cxn ang="T8">
                <a:pos x="T4" y="T5"/>
              </a:cxn>
            </a:cxnLst>
            <a:rect l="T9" t="T10" r="T11" b="T12"/>
            <a:pathLst>
              <a:path w="156" h="244">
                <a:moveTo>
                  <a:pt x="0" y="243"/>
                </a:moveTo>
                <a:lnTo>
                  <a:pt x="77" y="55"/>
                </a:lnTo>
                <a:lnTo>
                  <a:pt x="155" y="0"/>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83055" name="Line 80"/>
          <p:cNvSpPr>
            <a:spLocks noChangeShapeType="1"/>
          </p:cNvSpPr>
          <p:nvPr/>
        </p:nvSpPr>
        <p:spPr bwMode="auto">
          <a:xfrm flipV="1">
            <a:off x="6197600" y="2686050"/>
            <a:ext cx="125413" cy="211138"/>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pic>
        <p:nvPicPr>
          <p:cNvPr id="383056" name="Picture 81"/>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32038" y="3405188"/>
            <a:ext cx="127000"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057" name="Picture 82"/>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32038" y="3405188"/>
            <a:ext cx="127000"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058" name="Picture 83"/>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454275" y="3441700"/>
            <a:ext cx="127000"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059" name="Picture 84"/>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454275" y="3441700"/>
            <a:ext cx="127000"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060" name="Picture 85"/>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593975" y="3546475"/>
            <a:ext cx="128588"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061" name="Picture 86"/>
          <p:cNvPicPr>
            <a:picLocks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593975" y="3546475"/>
            <a:ext cx="128588"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062" name="Picture 87"/>
          <p:cNvPicPr>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717800" y="3352800"/>
            <a:ext cx="125413"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063" name="Picture 88"/>
          <p:cNvPicPr>
            <a:picLocks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717800" y="3352800"/>
            <a:ext cx="125413"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064" name="Picture 89"/>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855913" y="3914775"/>
            <a:ext cx="128587"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065" name="Picture 90"/>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2855913" y="3914775"/>
            <a:ext cx="128587"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066" name="Picture 91"/>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979738" y="3632200"/>
            <a:ext cx="128587"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067" name="Picture 92"/>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2979738" y="3632200"/>
            <a:ext cx="128587"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068" name="Picture 93"/>
          <p:cNvPicPr>
            <a:picLocks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3103563" y="3617913"/>
            <a:ext cx="128587" cy="125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069" name="Picture 94"/>
          <p:cNvPicPr>
            <a:picLocks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3103563" y="3617913"/>
            <a:ext cx="128587" cy="125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070" name="Picture 95"/>
          <p:cNvPicPr>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244850" y="3932238"/>
            <a:ext cx="125413"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071" name="Picture 96"/>
          <p:cNvPicPr>
            <a:picLocks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244850" y="3932238"/>
            <a:ext cx="125413"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072" name="Picture 97"/>
          <p:cNvPicPr>
            <a:picLocks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3365500" y="4073525"/>
            <a:ext cx="128588" cy="125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073" name="Picture 98"/>
          <p:cNvPicPr>
            <a:picLocks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3365500" y="4073525"/>
            <a:ext cx="128588" cy="125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074" name="Picture 99"/>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506788" y="3790950"/>
            <a:ext cx="128587"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075" name="Picture 100"/>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506788" y="3790950"/>
            <a:ext cx="128587"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076" name="Picture 101"/>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629025" y="3703638"/>
            <a:ext cx="128588"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077" name="Picture 102"/>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629025" y="3703638"/>
            <a:ext cx="128588"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078" name="Picture 103"/>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770313" y="4125913"/>
            <a:ext cx="127000"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079" name="Picture 104"/>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770313" y="4125913"/>
            <a:ext cx="127000"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080" name="Picture 105"/>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92550" y="4125913"/>
            <a:ext cx="127000"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081" name="Picture 106"/>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892550" y="4125913"/>
            <a:ext cx="127000"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082" name="Picture 107"/>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032250" y="4125913"/>
            <a:ext cx="128588"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083" name="Picture 108"/>
          <p:cNvPicPr>
            <a:picLocks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032250" y="4125913"/>
            <a:ext cx="128588"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084" name="Picture 109"/>
          <p:cNvPicPr>
            <a:picLocks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4156075" y="4090988"/>
            <a:ext cx="127000" cy="125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085" name="Picture 110"/>
          <p:cNvPicPr>
            <a:picLocks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4156075" y="4090988"/>
            <a:ext cx="127000" cy="125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086" name="Picture 111"/>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95775" y="4352925"/>
            <a:ext cx="127000"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087" name="Picture 112"/>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95775" y="4352925"/>
            <a:ext cx="127000"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088" name="Picture 113"/>
          <p:cNvPicPr>
            <a:picLocks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4418013" y="4618038"/>
            <a:ext cx="128587" cy="125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089" name="Picture 114"/>
          <p:cNvPicPr>
            <a:picLocks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4418013" y="4618038"/>
            <a:ext cx="128587" cy="125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090" name="Picture 115"/>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559300" y="4159250"/>
            <a:ext cx="128588"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091" name="Picture 116"/>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559300" y="4159250"/>
            <a:ext cx="128588"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092" name="Picture 117"/>
          <p:cNvPicPr>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683125" y="4159250"/>
            <a:ext cx="125413"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093" name="Picture 118"/>
          <p:cNvPicPr>
            <a:picLocks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683125" y="4159250"/>
            <a:ext cx="125413"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094" name="Picture 119"/>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821238" y="4211638"/>
            <a:ext cx="128587"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095" name="Picture 120"/>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821238" y="4211638"/>
            <a:ext cx="128587"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096" name="Picture 121"/>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945063" y="4300538"/>
            <a:ext cx="128587"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097" name="Picture 122"/>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945063" y="4300538"/>
            <a:ext cx="128587"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098" name="Picture 123"/>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086350" y="4265613"/>
            <a:ext cx="127000"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099" name="Picture 124"/>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086350" y="4265613"/>
            <a:ext cx="127000"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00" name="Picture 125"/>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08588" y="4194175"/>
            <a:ext cx="127000"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01" name="Picture 126"/>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08588" y="4194175"/>
            <a:ext cx="127000"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02" name="Picture 127"/>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348288" y="4564063"/>
            <a:ext cx="128587"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03" name="Picture 128"/>
          <p:cNvPicPr>
            <a:picLocks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348288" y="4564063"/>
            <a:ext cx="128587"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04" name="Picture 129"/>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470525" y="4721225"/>
            <a:ext cx="128588"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05" name="Picture 130"/>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470525" y="4721225"/>
            <a:ext cx="128588"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06" name="Picture 131"/>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594350" y="4932363"/>
            <a:ext cx="128588"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07" name="Picture 132"/>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594350" y="4932363"/>
            <a:ext cx="128588"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08" name="Picture 133"/>
          <p:cNvPicPr>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735638" y="4808538"/>
            <a:ext cx="125412"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09" name="Picture 134"/>
          <p:cNvPicPr>
            <a:picLocks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735638" y="4808538"/>
            <a:ext cx="125412"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10" name="Picture 135"/>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856288" y="5002213"/>
            <a:ext cx="128587"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11" name="Picture 136"/>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856288" y="5002213"/>
            <a:ext cx="128587"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12" name="Picture 137"/>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997575" y="5176838"/>
            <a:ext cx="128588"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13" name="Picture 138"/>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997575" y="5176838"/>
            <a:ext cx="128588"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14" name="Picture 139"/>
          <p:cNvPicPr>
            <a:picLocks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6121400" y="4635500"/>
            <a:ext cx="125413" cy="125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15" name="Picture 140"/>
          <p:cNvPicPr>
            <a:picLocks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6121400" y="4635500"/>
            <a:ext cx="125413" cy="125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16" name="Picture 141"/>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6259513" y="4738688"/>
            <a:ext cx="128587"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17" name="Picture 142"/>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6259513" y="4738688"/>
            <a:ext cx="128587"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18" name="Picture 143"/>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32038" y="3211513"/>
            <a:ext cx="127000"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19" name="Picture 144"/>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32038" y="3211513"/>
            <a:ext cx="127000"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20" name="Picture 145"/>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54275" y="3282950"/>
            <a:ext cx="127000"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21" name="Picture 146"/>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54275" y="3282950"/>
            <a:ext cx="127000"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22" name="Picture 147"/>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593975" y="3317875"/>
            <a:ext cx="128588"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23" name="Picture 148"/>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2593975" y="3317875"/>
            <a:ext cx="128588"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24" name="Picture 149"/>
          <p:cNvPicPr>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717800" y="3300413"/>
            <a:ext cx="125413"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25" name="Picture 150"/>
          <p:cNvPicPr>
            <a:picLocks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717800" y="3300413"/>
            <a:ext cx="125413"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26" name="Picture 151"/>
          <p:cNvPicPr>
            <a:picLocks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2855913" y="3090863"/>
            <a:ext cx="128587" cy="125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27" name="Picture 152"/>
          <p:cNvPicPr>
            <a:picLocks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2855913" y="3090863"/>
            <a:ext cx="128587" cy="125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28" name="Picture 153"/>
          <p:cNvPicPr>
            <a:picLocks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2979738" y="3090863"/>
            <a:ext cx="128587" cy="125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29" name="Picture 154"/>
          <p:cNvPicPr>
            <a:picLocks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2979738" y="3090863"/>
            <a:ext cx="128587" cy="125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30" name="Picture 155"/>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103563" y="3194050"/>
            <a:ext cx="128587"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31" name="Picture 156"/>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103563" y="3194050"/>
            <a:ext cx="128587"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32" name="Picture 157"/>
          <p:cNvPicPr>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244850" y="3194050"/>
            <a:ext cx="125413"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33" name="Picture 158"/>
          <p:cNvPicPr>
            <a:picLocks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244850" y="3194050"/>
            <a:ext cx="125413"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34" name="Picture 159"/>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365500" y="3211513"/>
            <a:ext cx="128588"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35" name="Picture 160"/>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365500" y="3211513"/>
            <a:ext cx="128588"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36" name="Picture 161"/>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506788" y="2862263"/>
            <a:ext cx="128587"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37" name="Picture 162"/>
          <p:cNvPicPr>
            <a:picLocks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506788" y="2862263"/>
            <a:ext cx="128587"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38" name="Picture 163"/>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629025" y="3194050"/>
            <a:ext cx="128588"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39" name="Picture 164"/>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629025" y="3194050"/>
            <a:ext cx="128588"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40" name="Picture 165"/>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70313" y="3282950"/>
            <a:ext cx="127000"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41" name="Picture 166"/>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70313" y="3282950"/>
            <a:ext cx="127000"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42" name="Picture 167"/>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92550" y="3159125"/>
            <a:ext cx="127000"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43" name="Picture 168"/>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92550" y="3159125"/>
            <a:ext cx="127000"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44" name="Picture 169"/>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032250" y="2949575"/>
            <a:ext cx="128588"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45" name="Picture 170"/>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032250" y="2949575"/>
            <a:ext cx="128588"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46" name="Picture 171"/>
          <p:cNvPicPr>
            <a:picLocks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4156075" y="3090863"/>
            <a:ext cx="127000" cy="125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47" name="Picture 172"/>
          <p:cNvPicPr>
            <a:picLocks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4156075" y="3090863"/>
            <a:ext cx="127000" cy="125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48" name="Picture 173"/>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95775" y="3141663"/>
            <a:ext cx="127000"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49" name="Picture 174"/>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95775" y="3141663"/>
            <a:ext cx="127000"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50" name="Picture 175"/>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418013" y="2967038"/>
            <a:ext cx="128587"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51" name="Picture 176"/>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418013" y="2967038"/>
            <a:ext cx="128587"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52" name="Picture 177"/>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559300" y="3001963"/>
            <a:ext cx="128588"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53" name="Picture 178"/>
          <p:cNvPicPr>
            <a:picLocks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559300" y="3001963"/>
            <a:ext cx="128588"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54" name="Picture 179"/>
          <p:cNvPicPr>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683125" y="2967038"/>
            <a:ext cx="125413"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55" name="Picture 180"/>
          <p:cNvPicPr>
            <a:picLocks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683125" y="2967038"/>
            <a:ext cx="125413"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56" name="Picture 181"/>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821238" y="2984500"/>
            <a:ext cx="128587"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57" name="Picture 182"/>
          <p:cNvPicPr>
            <a:picLocks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821238" y="2984500"/>
            <a:ext cx="128587"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58" name="Picture 183"/>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945063" y="2932113"/>
            <a:ext cx="128587"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59" name="Picture 184"/>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945063" y="2932113"/>
            <a:ext cx="128587"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60" name="Picture 185"/>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086350" y="3001963"/>
            <a:ext cx="127000"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61" name="Picture 186"/>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086350" y="3001963"/>
            <a:ext cx="127000"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62" name="Picture 187"/>
          <p:cNvPicPr>
            <a:picLocks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5208588" y="3038475"/>
            <a:ext cx="127000" cy="125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63" name="Picture 188"/>
          <p:cNvPicPr>
            <a:picLocks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5208588" y="3038475"/>
            <a:ext cx="127000" cy="125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64" name="Picture 189"/>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348288" y="2914650"/>
            <a:ext cx="128587"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65" name="Picture 190"/>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348288" y="2914650"/>
            <a:ext cx="128587"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66" name="Picture 191"/>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470525" y="2738438"/>
            <a:ext cx="128588"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67" name="Picture 192"/>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470525" y="2738438"/>
            <a:ext cx="128588"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68" name="Picture 193"/>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594350" y="2738438"/>
            <a:ext cx="128588"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69" name="Picture 194"/>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594350" y="2738438"/>
            <a:ext cx="128588"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70" name="Picture 195"/>
          <p:cNvPicPr>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735638" y="2755900"/>
            <a:ext cx="125412"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71" name="Picture 196"/>
          <p:cNvPicPr>
            <a:picLocks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735638" y="2755900"/>
            <a:ext cx="125412"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72" name="Picture 197"/>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856288" y="3228975"/>
            <a:ext cx="128587"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73" name="Picture 198"/>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856288" y="3228975"/>
            <a:ext cx="128587"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74" name="Picture 199"/>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997575" y="2914650"/>
            <a:ext cx="128588"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75" name="Picture 200"/>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997575" y="2914650"/>
            <a:ext cx="128588"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76" name="Picture 201"/>
          <p:cNvPicPr>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121400" y="2825750"/>
            <a:ext cx="125413"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77" name="Picture 202"/>
          <p:cNvPicPr>
            <a:picLocks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121400" y="2825750"/>
            <a:ext cx="125413"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78" name="Picture 203"/>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6259513" y="2614613"/>
            <a:ext cx="128587"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79" name="Picture 204"/>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6259513" y="2614613"/>
            <a:ext cx="128587"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383180" name="Rectangle 205"/>
          <p:cNvSpPr>
            <a:spLocks noChangeArrowheads="1"/>
          </p:cNvSpPr>
          <p:nvPr/>
        </p:nvSpPr>
        <p:spPr bwMode="auto">
          <a:xfrm>
            <a:off x="2014538" y="5143500"/>
            <a:ext cx="252412"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383181" name="Rectangle 206"/>
          <p:cNvSpPr>
            <a:spLocks noChangeArrowheads="1"/>
          </p:cNvSpPr>
          <p:nvPr/>
        </p:nvSpPr>
        <p:spPr bwMode="auto">
          <a:xfrm>
            <a:off x="1936750" y="5106988"/>
            <a:ext cx="366713"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latin typeface="Geneva" charset="0"/>
              </a:rPr>
              <a:t>-2</a:t>
            </a:r>
          </a:p>
        </p:txBody>
      </p:sp>
      <p:sp>
        <p:nvSpPr>
          <p:cNvPr id="383182" name="Rectangle 207"/>
          <p:cNvSpPr>
            <a:spLocks noChangeArrowheads="1"/>
          </p:cNvSpPr>
          <p:nvPr/>
        </p:nvSpPr>
        <p:spPr bwMode="auto">
          <a:xfrm>
            <a:off x="1841500" y="4635500"/>
            <a:ext cx="425450"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383183" name="Rectangle 208"/>
          <p:cNvSpPr>
            <a:spLocks noChangeArrowheads="1"/>
          </p:cNvSpPr>
          <p:nvPr/>
        </p:nvSpPr>
        <p:spPr bwMode="auto">
          <a:xfrm>
            <a:off x="1762125" y="4598988"/>
            <a:ext cx="539750"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latin typeface="Geneva" charset="0"/>
              </a:rPr>
              <a:t>-1.5</a:t>
            </a:r>
          </a:p>
        </p:txBody>
      </p:sp>
      <p:sp>
        <p:nvSpPr>
          <p:cNvPr id="383184" name="Rectangle 209"/>
          <p:cNvSpPr>
            <a:spLocks noChangeArrowheads="1"/>
          </p:cNvSpPr>
          <p:nvPr/>
        </p:nvSpPr>
        <p:spPr bwMode="auto">
          <a:xfrm>
            <a:off x="2014538" y="4108450"/>
            <a:ext cx="252412"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383185" name="Rectangle 210"/>
          <p:cNvSpPr>
            <a:spLocks noChangeArrowheads="1"/>
          </p:cNvSpPr>
          <p:nvPr/>
        </p:nvSpPr>
        <p:spPr bwMode="auto">
          <a:xfrm>
            <a:off x="1935163" y="4071938"/>
            <a:ext cx="366712"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latin typeface="Geneva" charset="0"/>
              </a:rPr>
              <a:t>-1</a:t>
            </a:r>
          </a:p>
        </p:txBody>
      </p:sp>
      <p:sp>
        <p:nvSpPr>
          <p:cNvPr id="383186" name="Rectangle 211"/>
          <p:cNvSpPr>
            <a:spLocks noChangeArrowheads="1"/>
          </p:cNvSpPr>
          <p:nvPr/>
        </p:nvSpPr>
        <p:spPr bwMode="auto">
          <a:xfrm>
            <a:off x="1841500" y="3600450"/>
            <a:ext cx="425450"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383187" name="Rectangle 212"/>
          <p:cNvSpPr>
            <a:spLocks noChangeArrowheads="1"/>
          </p:cNvSpPr>
          <p:nvPr/>
        </p:nvSpPr>
        <p:spPr bwMode="auto">
          <a:xfrm>
            <a:off x="1762125" y="3562350"/>
            <a:ext cx="539750"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latin typeface="Geneva" charset="0"/>
              </a:rPr>
              <a:t>-0.5</a:t>
            </a:r>
          </a:p>
        </p:txBody>
      </p:sp>
      <p:sp>
        <p:nvSpPr>
          <p:cNvPr id="383188" name="Rectangle 213"/>
          <p:cNvSpPr>
            <a:spLocks noChangeArrowheads="1"/>
          </p:cNvSpPr>
          <p:nvPr/>
        </p:nvSpPr>
        <p:spPr bwMode="auto">
          <a:xfrm>
            <a:off x="2138363" y="3073400"/>
            <a:ext cx="128587"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383189" name="Rectangle 214"/>
          <p:cNvSpPr>
            <a:spLocks noChangeArrowheads="1"/>
          </p:cNvSpPr>
          <p:nvPr/>
        </p:nvSpPr>
        <p:spPr bwMode="auto">
          <a:xfrm>
            <a:off x="2060575" y="3036888"/>
            <a:ext cx="300038"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latin typeface="Geneva" charset="0"/>
              </a:rPr>
              <a:t>0</a:t>
            </a:r>
          </a:p>
        </p:txBody>
      </p:sp>
      <p:sp>
        <p:nvSpPr>
          <p:cNvPr id="383190" name="Rectangle 215"/>
          <p:cNvSpPr>
            <a:spLocks noChangeArrowheads="1"/>
          </p:cNvSpPr>
          <p:nvPr/>
        </p:nvSpPr>
        <p:spPr bwMode="auto">
          <a:xfrm>
            <a:off x="1962150" y="2563813"/>
            <a:ext cx="304800"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383191" name="Rectangle 216"/>
          <p:cNvSpPr>
            <a:spLocks noChangeArrowheads="1"/>
          </p:cNvSpPr>
          <p:nvPr/>
        </p:nvSpPr>
        <p:spPr bwMode="auto">
          <a:xfrm>
            <a:off x="1882775" y="2527300"/>
            <a:ext cx="471488"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latin typeface="Geneva" charset="0"/>
              </a:rPr>
              <a:t>0.5</a:t>
            </a:r>
          </a:p>
        </p:txBody>
      </p:sp>
      <p:sp>
        <p:nvSpPr>
          <p:cNvPr id="383192" name="Rectangle 217"/>
          <p:cNvSpPr>
            <a:spLocks noChangeArrowheads="1"/>
          </p:cNvSpPr>
          <p:nvPr/>
        </p:nvSpPr>
        <p:spPr bwMode="auto">
          <a:xfrm>
            <a:off x="2262188" y="3300413"/>
            <a:ext cx="249237"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383193" name="Rectangle 218"/>
          <p:cNvSpPr>
            <a:spLocks noChangeArrowheads="1"/>
          </p:cNvSpPr>
          <p:nvPr/>
        </p:nvSpPr>
        <p:spPr bwMode="auto">
          <a:xfrm>
            <a:off x="2182813" y="3265488"/>
            <a:ext cx="381000"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latin typeface="Geneva" charset="0"/>
              </a:rPr>
              <a:t>t:-</a:t>
            </a:r>
          </a:p>
        </p:txBody>
      </p:sp>
      <p:sp>
        <p:nvSpPr>
          <p:cNvPr id="383194" name="Rectangle 219"/>
          <p:cNvSpPr>
            <a:spLocks noChangeArrowheads="1"/>
          </p:cNvSpPr>
          <p:nvPr/>
        </p:nvSpPr>
        <p:spPr bwMode="auto">
          <a:xfrm>
            <a:off x="2262188" y="3529013"/>
            <a:ext cx="249237"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383195" name="Rectangle 220"/>
          <p:cNvSpPr>
            <a:spLocks noChangeArrowheads="1"/>
          </p:cNvSpPr>
          <p:nvPr/>
        </p:nvSpPr>
        <p:spPr bwMode="auto">
          <a:xfrm>
            <a:off x="2184400" y="3492500"/>
            <a:ext cx="417513"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latin typeface="Geneva" charset="0"/>
              </a:rPr>
              <a:t>15</a:t>
            </a:r>
          </a:p>
        </p:txBody>
      </p:sp>
      <p:sp>
        <p:nvSpPr>
          <p:cNvPr id="383196" name="Rectangle 221"/>
          <p:cNvSpPr>
            <a:spLocks noChangeArrowheads="1"/>
          </p:cNvSpPr>
          <p:nvPr/>
        </p:nvSpPr>
        <p:spPr bwMode="auto">
          <a:xfrm>
            <a:off x="2593975" y="3300413"/>
            <a:ext cx="373063"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383197" name="Rectangle 222"/>
          <p:cNvSpPr>
            <a:spLocks noChangeArrowheads="1"/>
          </p:cNvSpPr>
          <p:nvPr/>
        </p:nvSpPr>
        <p:spPr bwMode="auto">
          <a:xfrm>
            <a:off x="2514600" y="3265488"/>
            <a:ext cx="485775"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latin typeface="Geneva" charset="0"/>
              </a:rPr>
              <a:t>-12</a:t>
            </a:r>
          </a:p>
        </p:txBody>
      </p:sp>
      <p:sp>
        <p:nvSpPr>
          <p:cNvPr id="383198" name="Rectangle 223"/>
          <p:cNvSpPr>
            <a:spLocks noChangeArrowheads="1"/>
          </p:cNvSpPr>
          <p:nvPr/>
        </p:nvSpPr>
        <p:spPr bwMode="auto">
          <a:xfrm>
            <a:off x="3032125" y="3300413"/>
            <a:ext cx="252413"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383199" name="Rectangle 224"/>
          <p:cNvSpPr>
            <a:spLocks noChangeArrowheads="1"/>
          </p:cNvSpPr>
          <p:nvPr/>
        </p:nvSpPr>
        <p:spPr bwMode="auto">
          <a:xfrm>
            <a:off x="2954338" y="3265488"/>
            <a:ext cx="366712"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latin typeface="Geneva" charset="0"/>
              </a:rPr>
              <a:t>-9</a:t>
            </a:r>
          </a:p>
        </p:txBody>
      </p:sp>
      <p:sp>
        <p:nvSpPr>
          <p:cNvPr id="383200" name="Rectangle 225"/>
          <p:cNvSpPr>
            <a:spLocks noChangeArrowheads="1"/>
          </p:cNvSpPr>
          <p:nvPr/>
        </p:nvSpPr>
        <p:spPr bwMode="auto">
          <a:xfrm>
            <a:off x="3435350" y="3300413"/>
            <a:ext cx="252413"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383201" name="Rectangle 226"/>
          <p:cNvSpPr>
            <a:spLocks noChangeArrowheads="1"/>
          </p:cNvSpPr>
          <p:nvPr/>
        </p:nvSpPr>
        <p:spPr bwMode="auto">
          <a:xfrm>
            <a:off x="3357563" y="3265488"/>
            <a:ext cx="366712"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latin typeface="Geneva" charset="0"/>
              </a:rPr>
              <a:t>-6</a:t>
            </a:r>
          </a:p>
        </p:txBody>
      </p:sp>
      <p:sp>
        <p:nvSpPr>
          <p:cNvPr id="383202" name="Rectangle 227"/>
          <p:cNvSpPr>
            <a:spLocks noChangeArrowheads="1"/>
          </p:cNvSpPr>
          <p:nvPr/>
        </p:nvSpPr>
        <p:spPr bwMode="auto">
          <a:xfrm>
            <a:off x="3821113" y="3300413"/>
            <a:ext cx="252412"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383203" name="Rectangle 228"/>
          <p:cNvSpPr>
            <a:spLocks noChangeArrowheads="1"/>
          </p:cNvSpPr>
          <p:nvPr/>
        </p:nvSpPr>
        <p:spPr bwMode="auto">
          <a:xfrm>
            <a:off x="3743325" y="3265488"/>
            <a:ext cx="366713"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latin typeface="Geneva" charset="0"/>
              </a:rPr>
              <a:t>-3</a:t>
            </a:r>
          </a:p>
        </p:txBody>
      </p:sp>
      <p:sp>
        <p:nvSpPr>
          <p:cNvPr id="383204" name="Rectangle 229"/>
          <p:cNvSpPr>
            <a:spLocks noChangeArrowheads="1"/>
          </p:cNvSpPr>
          <p:nvPr/>
        </p:nvSpPr>
        <p:spPr bwMode="auto">
          <a:xfrm>
            <a:off x="4279900" y="3300413"/>
            <a:ext cx="125413"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383205" name="Rectangle 230"/>
          <p:cNvSpPr>
            <a:spLocks noChangeArrowheads="1"/>
          </p:cNvSpPr>
          <p:nvPr/>
        </p:nvSpPr>
        <p:spPr bwMode="auto">
          <a:xfrm>
            <a:off x="4197350" y="3265488"/>
            <a:ext cx="300038"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latin typeface="Geneva" charset="0"/>
              </a:rPr>
              <a:t>0</a:t>
            </a:r>
          </a:p>
        </p:txBody>
      </p:sp>
      <p:sp>
        <p:nvSpPr>
          <p:cNvPr id="383206" name="Rectangle 231"/>
          <p:cNvSpPr>
            <a:spLocks noChangeArrowheads="1"/>
          </p:cNvSpPr>
          <p:nvPr/>
        </p:nvSpPr>
        <p:spPr bwMode="auto">
          <a:xfrm>
            <a:off x="4683125" y="3300413"/>
            <a:ext cx="125413"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383207" name="Rectangle 232"/>
          <p:cNvSpPr>
            <a:spLocks noChangeArrowheads="1"/>
          </p:cNvSpPr>
          <p:nvPr/>
        </p:nvSpPr>
        <p:spPr bwMode="auto">
          <a:xfrm>
            <a:off x="4603750" y="3265488"/>
            <a:ext cx="300038"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latin typeface="Geneva" charset="0"/>
              </a:rPr>
              <a:t>3</a:t>
            </a:r>
          </a:p>
        </p:txBody>
      </p:sp>
      <p:sp>
        <p:nvSpPr>
          <p:cNvPr id="383208" name="Rectangle 233"/>
          <p:cNvSpPr>
            <a:spLocks noChangeArrowheads="1"/>
          </p:cNvSpPr>
          <p:nvPr/>
        </p:nvSpPr>
        <p:spPr bwMode="auto">
          <a:xfrm>
            <a:off x="5068888" y="3300413"/>
            <a:ext cx="127000"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383209" name="Rectangle 234"/>
          <p:cNvSpPr>
            <a:spLocks noChangeArrowheads="1"/>
          </p:cNvSpPr>
          <p:nvPr/>
        </p:nvSpPr>
        <p:spPr bwMode="auto">
          <a:xfrm>
            <a:off x="4989513" y="3265488"/>
            <a:ext cx="300037"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latin typeface="Geneva" charset="0"/>
              </a:rPr>
              <a:t>6</a:t>
            </a:r>
          </a:p>
        </p:txBody>
      </p:sp>
      <p:sp>
        <p:nvSpPr>
          <p:cNvPr id="383210" name="Rectangle 235"/>
          <p:cNvSpPr>
            <a:spLocks noChangeArrowheads="1"/>
          </p:cNvSpPr>
          <p:nvPr/>
        </p:nvSpPr>
        <p:spPr bwMode="auto">
          <a:xfrm>
            <a:off x="5470525" y="3300413"/>
            <a:ext cx="128588"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383211" name="Rectangle 236"/>
          <p:cNvSpPr>
            <a:spLocks noChangeArrowheads="1"/>
          </p:cNvSpPr>
          <p:nvPr/>
        </p:nvSpPr>
        <p:spPr bwMode="auto">
          <a:xfrm>
            <a:off x="5392738" y="3265488"/>
            <a:ext cx="300037"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latin typeface="Geneva" charset="0"/>
              </a:rPr>
              <a:t>9</a:t>
            </a:r>
          </a:p>
        </p:txBody>
      </p:sp>
      <p:sp>
        <p:nvSpPr>
          <p:cNvPr id="383212" name="Rectangle 237"/>
          <p:cNvSpPr>
            <a:spLocks noChangeArrowheads="1"/>
          </p:cNvSpPr>
          <p:nvPr/>
        </p:nvSpPr>
        <p:spPr bwMode="auto">
          <a:xfrm>
            <a:off x="5786438" y="3300413"/>
            <a:ext cx="250825"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383213" name="Rectangle 238"/>
          <p:cNvSpPr>
            <a:spLocks noChangeArrowheads="1"/>
          </p:cNvSpPr>
          <p:nvPr/>
        </p:nvSpPr>
        <p:spPr bwMode="auto">
          <a:xfrm>
            <a:off x="5707063" y="3265488"/>
            <a:ext cx="417512"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latin typeface="Geneva" charset="0"/>
              </a:rPr>
              <a:t>12</a:t>
            </a:r>
          </a:p>
        </p:txBody>
      </p:sp>
      <p:sp>
        <p:nvSpPr>
          <p:cNvPr id="383214" name="Rectangle 239"/>
          <p:cNvSpPr>
            <a:spLocks noChangeArrowheads="1"/>
          </p:cNvSpPr>
          <p:nvPr/>
        </p:nvSpPr>
        <p:spPr bwMode="auto">
          <a:xfrm>
            <a:off x="6191250" y="3300413"/>
            <a:ext cx="249238"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383215" name="Rectangle 240"/>
          <p:cNvSpPr>
            <a:spLocks noChangeArrowheads="1"/>
          </p:cNvSpPr>
          <p:nvPr/>
        </p:nvSpPr>
        <p:spPr bwMode="auto">
          <a:xfrm>
            <a:off x="6113463" y="3265488"/>
            <a:ext cx="417512"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latin typeface="Geneva" charset="0"/>
              </a:rPr>
              <a:t>15</a:t>
            </a:r>
          </a:p>
        </p:txBody>
      </p:sp>
      <p:sp>
        <p:nvSpPr>
          <p:cNvPr id="383216" name="Rectangle 241"/>
          <p:cNvSpPr>
            <a:spLocks noChangeArrowheads="1"/>
          </p:cNvSpPr>
          <p:nvPr/>
        </p:nvSpPr>
        <p:spPr bwMode="auto">
          <a:xfrm>
            <a:off x="6635750" y="3552825"/>
            <a:ext cx="1974850" cy="815975"/>
          </a:xfrm>
          <a:prstGeom prst="rect">
            <a:avLst/>
          </a:prstGeo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383217" name="Rectangle 242"/>
          <p:cNvSpPr>
            <a:spLocks noChangeArrowheads="1"/>
          </p:cNvSpPr>
          <p:nvPr/>
        </p:nvSpPr>
        <p:spPr bwMode="auto">
          <a:xfrm>
            <a:off x="6732588" y="3649663"/>
            <a:ext cx="1584325" cy="252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383218" name="Line 243"/>
          <p:cNvSpPr>
            <a:spLocks noChangeShapeType="1"/>
          </p:cNvSpPr>
          <p:nvPr/>
        </p:nvSpPr>
        <p:spPr bwMode="auto">
          <a:xfrm>
            <a:off x="6757988" y="3762375"/>
            <a:ext cx="185737"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pic>
        <p:nvPicPr>
          <p:cNvPr id="383219" name="Picture 244"/>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769100" y="3686175"/>
            <a:ext cx="127000"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220" name="Picture 245"/>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769100" y="3686175"/>
            <a:ext cx="127000"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383221" name="Rectangle 246"/>
          <p:cNvSpPr>
            <a:spLocks noChangeArrowheads="1"/>
          </p:cNvSpPr>
          <p:nvPr/>
        </p:nvSpPr>
        <p:spPr bwMode="auto">
          <a:xfrm>
            <a:off x="6989763" y="3633788"/>
            <a:ext cx="1303337"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latin typeface="Geneva" charset="0"/>
              </a:rPr>
              <a:t>CAR (Div Up)</a:t>
            </a:r>
          </a:p>
        </p:txBody>
      </p:sp>
      <p:sp>
        <p:nvSpPr>
          <p:cNvPr id="383222" name="Rectangle 247"/>
          <p:cNvSpPr>
            <a:spLocks noChangeArrowheads="1"/>
          </p:cNvSpPr>
          <p:nvPr/>
        </p:nvSpPr>
        <p:spPr bwMode="auto">
          <a:xfrm>
            <a:off x="6732588" y="4021138"/>
            <a:ext cx="1779587" cy="249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383223" name="Line 248"/>
          <p:cNvSpPr>
            <a:spLocks noChangeShapeType="1"/>
          </p:cNvSpPr>
          <p:nvPr/>
        </p:nvSpPr>
        <p:spPr bwMode="auto">
          <a:xfrm>
            <a:off x="6757988" y="4132263"/>
            <a:ext cx="185737"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pic>
        <p:nvPicPr>
          <p:cNvPr id="383224" name="Picture 249"/>
          <p:cNvPicPr>
            <a:picLocks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6769100" y="4056063"/>
            <a:ext cx="127000" cy="125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225" name="Picture 250"/>
          <p:cNvPicPr>
            <a:picLocks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6769100" y="4056063"/>
            <a:ext cx="127000" cy="125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383226" name="Rectangle 251"/>
          <p:cNvSpPr>
            <a:spLocks noChangeArrowheads="1"/>
          </p:cNvSpPr>
          <p:nvPr/>
        </p:nvSpPr>
        <p:spPr bwMode="auto">
          <a:xfrm>
            <a:off x="6989763" y="4000500"/>
            <a:ext cx="1535112"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latin typeface="Geneva" charset="0"/>
              </a:rPr>
              <a:t>CAR (Div down)</a:t>
            </a:r>
          </a:p>
        </p:txBody>
      </p:sp>
      <p:sp>
        <p:nvSpPr>
          <p:cNvPr id="383227" name="Rectangle 252"/>
          <p:cNvSpPr>
            <a:spLocks noChangeArrowheads="1"/>
          </p:cNvSpPr>
          <p:nvPr/>
        </p:nvSpPr>
        <p:spPr bwMode="auto">
          <a:xfrm>
            <a:off x="1454150" y="2020888"/>
            <a:ext cx="5775325"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i="1">
              <a:latin typeface="Times" charset="0"/>
            </a:endParaRPr>
          </a:p>
        </p:txBody>
      </p:sp>
      <p:sp>
        <p:nvSpPr>
          <p:cNvPr id="383228" name="Rectangle 253"/>
          <p:cNvSpPr>
            <a:spLocks noChangeArrowheads="1"/>
          </p:cNvSpPr>
          <p:nvPr/>
        </p:nvSpPr>
        <p:spPr bwMode="auto">
          <a:xfrm>
            <a:off x="1373188" y="1982788"/>
            <a:ext cx="6516687"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i="1">
                <a:latin typeface="Geneva" charset="0"/>
              </a:rPr>
              <a:t>EXCESS RETURNS ON STOCKS AND BONDS AROUND DIVIDEND CHANGES</a:t>
            </a:r>
          </a:p>
        </p:txBody>
      </p:sp>
      <p:sp>
        <p:nvSpPr>
          <p:cNvPr id="383229" name="Rectangle 254"/>
          <p:cNvSpPr>
            <a:spLocks noChangeArrowheads="1"/>
          </p:cNvSpPr>
          <p:nvPr/>
        </p:nvSpPr>
        <p:spPr bwMode="auto">
          <a:xfrm>
            <a:off x="3138488" y="5494338"/>
            <a:ext cx="2408237"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383230" name="Rectangle 255"/>
          <p:cNvSpPr>
            <a:spLocks noChangeArrowheads="1"/>
          </p:cNvSpPr>
          <p:nvPr/>
        </p:nvSpPr>
        <p:spPr bwMode="auto">
          <a:xfrm>
            <a:off x="3060700" y="5459413"/>
            <a:ext cx="2697163"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latin typeface="Geneva" charset="0"/>
              </a:rPr>
              <a:t>Day (0: Announcement date)</a:t>
            </a:r>
          </a:p>
        </p:txBody>
      </p:sp>
      <p:sp>
        <p:nvSpPr>
          <p:cNvPr id="383231" name="Rectangle 256"/>
          <p:cNvSpPr>
            <a:spLocks noChangeArrowheads="1"/>
          </p:cNvSpPr>
          <p:nvPr/>
        </p:nvSpPr>
        <p:spPr bwMode="auto">
          <a:xfrm>
            <a:off x="1382713" y="3844925"/>
            <a:ext cx="339725"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383232" name="Rectangle 257"/>
          <p:cNvSpPr>
            <a:spLocks noChangeArrowheads="1"/>
          </p:cNvSpPr>
          <p:nvPr/>
        </p:nvSpPr>
        <p:spPr bwMode="auto">
          <a:xfrm>
            <a:off x="1303338" y="3810000"/>
            <a:ext cx="533400"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latin typeface="Geneva" charset="0"/>
              </a:rPr>
              <a:t>CAR</a:t>
            </a:r>
          </a:p>
        </p:txBody>
      </p:sp>
      <p:sp>
        <p:nvSpPr>
          <p:cNvPr id="383233" name="TextBox 1"/>
          <p:cNvSpPr txBox="1">
            <a:spLocks noChangeArrowheads="1"/>
          </p:cNvSpPr>
          <p:nvPr/>
        </p:nvSpPr>
        <p:spPr bwMode="auto">
          <a:xfrm>
            <a:off x="6477000" y="4953000"/>
            <a:ext cx="1598613"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Bond price drops</a:t>
            </a:r>
          </a:p>
        </p:txBody>
      </p:sp>
      <p:sp>
        <p:nvSpPr>
          <p:cNvPr id="383234" name="TextBox 2"/>
          <p:cNvSpPr txBox="1">
            <a:spLocks noChangeArrowheads="1"/>
          </p:cNvSpPr>
          <p:nvPr/>
        </p:nvSpPr>
        <p:spPr bwMode="auto">
          <a:xfrm>
            <a:off x="6477000" y="2438400"/>
            <a:ext cx="1541463"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Stock price rises</a:t>
            </a:r>
          </a:p>
        </p:txBody>
      </p:sp>
    </p:spTree>
  </p:cSld>
  <p:clrMapOvr>
    <a:masterClrMapping/>
  </p:clrMapOvr>
  <p:transition/>
  <p:timing>
    <p:tnLst>
      <p:par>
        <p:cTn id="1" dur="indefinite" restart="never" nodeType="tmRoot"/>
      </p:par>
    </p:tnLst>
  </p:timing>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5025"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What managers believe about dividends…</a:t>
            </a:r>
          </a:p>
        </p:txBody>
      </p:sp>
      <p:sp>
        <p:nvSpPr>
          <p:cNvPr id="38502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385027"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C764C5CB-D058-CF42-AB2E-F98699946762}" type="slidenum">
              <a:rPr lang="en-US" altLang="en-US" sz="1200">
                <a:solidFill>
                  <a:srgbClr val="FFFFFF"/>
                </a:solidFill>
                <a:latin typeface="Times" charset="0"/>
              </a:rPr>
              <a:pPr>
                <a:lnSpc>
                  <a:spcPct val="80000"/>
                </a:lnSpc>
                <a:spcBef>
                  <a:spcPct val="0"/>
                </a:spcBef>
                <a:buClrTx/>
                <a:buSzTx/>
                <a:buFontTx/>
                <a:buNone/>
              </a:pPr>
              <a:t>183</a:t>
            </a:fld>
            <a:endParaRPr lang="en-US" altLang="en-US" sz="1200">
              <a:solidFill>
                <a:srgbClr val="FFFFFF"/>
              </a:solidFill>
              <a:latin typeface="Times" charset="0"/>
            </a:endParaRPr>
          </a:p>
        </p:txBody>
      </p:sp>
      <p:pic>
        <p:nvPicPr>
          <p:cNvPr id="385028" name="Picture 3"/>
          <p:cNvPicPr>
            <a:picLocks noGrp="1" noChangeAspect="1"/>
          </p:cNvPicPr>
          <p:nvPr>
            <p:ph sz="quarter" idx="1"/>
          </p:nvPr>
        </p:nvPicPr>
        <p:blipFill>
          <a:blip r:embed="rId3">
            <a:extLst>
              <a:ext uri="{28A0092B-C50C-407E-A947-70E740481C1C}">
                <a14:useLocalDpi xmlns:a14="http://schemas.microsoft.com/office/drawing/2010/main" val="0"/>
              </a:ext>
            </a:extLst>
          </a:blip>
          <a:srcRect l="-19089" r="-19089"/>
          <a:stretch>
            <a:fillRect/>
          </a:stretch>
        </p:blipFill>
        <p:spPr>
          <a:xfrm>
            <a:off x="612775" y="1600200"/>
            <a:ext cx="8153400" cy="4495800"/>
          </a:xfrm>
        </p:spPr>
      </p:pic>
    </p:spTree>
  </p:cSld>
  <p:clrMapOvr>
    <a:masterClrMapping/>
  </p:clrMapOvr>
  <p:timing>
    <p:tnLst>
      <p:par>
        <p:cTn id="1" dur="indefinite" restart="never" nodeType="tmRoot"/>
      </p:par>
    </p:tnLst>
  </p:timing>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3521" name="Rectangle 2"/>
          <p:cNvSpPr>
            <a:spLocks noGrp="1" noChangeArrowheads="1"/>
          </p:cNvSpPr>
          <p:nvPr>
            <p:ph type="ctrTitle"/>
          </p:nvPr>
        </p:nvSpPr>
        <p:spPr/>
        <p:txBody>
          <a:bodyPr>
            <a:normAutofit/>
          </a:bodyPr>
          <a:lstStyle/>
          <a:p>
            <a:pPr eaLnBrk="1" fontAlgn="auto" hangingPunct="1">
              <a:spcAft>
                <a:spcPts val="0"/>
              </a:spcAft>
              <a:defRPr/>
            </a:pPr>
            <a:r>
              <a:rPr lang="en-US" smtClean="0">
                <a:ea typeface="+mj-ea"/>
                <a:cs typeface="+mj-cs"/>
              </a:rPr>
              <a:t>Assessing Dividend Policy:</a:t>
            </a:r>
            <a:br>
              <a:rPr lang="en-US" smtClean="0">
                <a:ea typeface="+mj-ea"/>
                <a:cs typeface="+mj-cs"/>
              </a:rPr>
            </a:br>
            <a:r>
              <a:rPr lang="en-US" smtClean="0">
                <a:ea typeface="+mj-ea"/>
                <a:cs typeface="+mj-cs"/>
              </a:rPr>
              <a:t>Or how much cash is too much?</a:t>
            </a:r>
            <a:endParaRPr lang="en-US">
              <a:ea typeface="+mj-ea"/>
              <a:cs typeface="+mj-cs"/>
            </a:endParaRPr>
          </a:p>
        </p:txBody>
      </p:sp>
      <p:sp>
        <p:nvSpPr>
          <p:cNvPr id="387074" name="Subtitle 6"/>
          <p:cNvSpPr>
            <a:spLocks noGrp="1"/>
          </p:cNvSpPr>
          <p:nvPr>
            <p:ph type="subTitle" idx="1"/>
          </p:nvPr>
        </p:nvSpPr>
        <p:spPr>
          <a:xfrm>
            <a:off x="2362200" y="6049963"/>
            <a:ext cx="6705600" cy="685800"/>
          </a:xfrm>
        </p:spPr>
        <p:txBody>
          <a:bodyPr/>
          <a:lstStyle/>
          <a:p>
            <a:pPr eaLnBrk="1" hangingPunct="1"/>
            <a:r>
              <a:rPr lang="en-US" altLang="en-US">
                <a:ea typeface="ＭＳ Ｐゴシック" charset="-128"/>
              </a:rPr>
              <a:t>It is my cash and I want it now…</a:t>
            </a:r>
          </a:p>
        </p:txBody>
      </p:sp>
      <p:sp>
        <p:nvSpPr>
          <p:cNvPr id="387075"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387076"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fld id="{6A67FD4D-14B8-0340-AD0D-92A28838AA8F}" type="slidenum">
              <a:rPr lang="en-US" altLang="en-US" sz="1400">
                <a:solidFill>
                  <a:schemeClr val="tx2"/>
                </a:solidFill>
                <a:latin typeface="Times" charset="0"/>
              </a:rPr>
              <a:pPr>
                <a:spcBef>
                  <a:spcPct val="0"/>
                </a:spcBef>
                <a:buClrTx/>
                <a:buSzTx/>
                <a:buFontTx/>
                <a:buNone/>
              </a:pPr>
              <a:t>184</a:t>
            </a:fld>
            <a:endParaRPr lang="en-US" altLang="en-US" sz="1400">
              <a:solidFill>
                <a:schemeClr val="tx2"/>
              </a:solidFill>
              <a:latin typeface="Times" charset="0"/>
            </a:endParaRPr>
          </a:p>
        </p:txBody>
      </p:sp>
    </p:spTree>
  </p:cSld>
  <p:clrMapOvr>
    <a:masterClrMapping/>
  </p:clrMapOvr>
  <p:transition/>
  <p:timing>
    <p:tnLst>
      <p:par>
        <p:cTn id="1" dur="indefinite" restart="never" nodeType="tmRoot"/>
      </p:par>
    </p:tnLst>
  </p:timing>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21"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The Big Picture…</a:t>
            </a:r>
          </a:p>
        </p:txBody>
      </p:sp>
      <p:sp>
        <p:nvSpPr>
          <p:cNvPr id="38912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389123"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ED6C7B3A-80CC-1446-9035-92564833597C}" type="slidenum">
              <a:rPr lang="en-US" altLang="en-US" sz="1200">
                <a:solidFill>
                  <a:srgbClr val="FFFFFF"/>
                </a:solidFill>
                <a:latin typeface="Times" charset="0"/>
              </a:rPr>
              <a:pPr>
                <a:lnSpc>
                  <a:spcPct val="80000"/>
                </a:lnSpc>
                <a:spcBef>
                  <a:spcPct val="0"/>
                </a:spcBef>
                <a:buClrTx/>
                <a:buSzTx/>
                <a:buFontTx/>
                <a:buNone/>
              </a:pPr>
              <a:t>185</a:t>
            </a:fld>
            <a:endParaRPr lang="en-US" altLang="en-US" sz="1200">
              <a:solidFill>
                <a:srgbClr val="FFFFFF"/>
              </a:solidFill>
              <a:latin typeface="Times" charset="0"/>
            </a:endParaRPr>
          </a:p>
        </p:txBody>
      </p:sp>
      <p:pic>
        <p:nvPicPr>
          <p:cNvPr id="389124" name="Content Placeholder 3"/>
          <p:cNvPicPr>
            <a:picLocks noGrp="1" noChangeAspect="1"/>
          </p:cNvPicPr>
          <p:nvPr>
            <p:ph sz="quarter" idx="1"/>
          </p:nvPr>
        </p:nvPicPr>
        <p:blipFill>
          <a:blip r:embed="rId3">
            <a:extLst>
              <a:ext uri="{28A0092B-C50C-407E-A947-70E740481C1C}">
                <a14:useLocalDpi xmlns:a14="http://schemas.microsoft.com/office/drawing/2010/main" val="0"/>
              </a:ext>
            </a:extLst>
          </a:blip>
          <a:srcRect l="-604" r="-604"/>
          <a:stretch>
            <a:fillRect/>
          </a:stretch>
        </p:blipFill>
        <p:spPr>
          <a:xfrm>
            <a:off x="612775" y="1600200"/>
            <a:ext cx="8153400" cy="4495800"/>
          </a:xfrm>
        </p:spPr>
      </p:pic>
    </p:spTree>
  </p:cSld>
  <p:clrMapOvr>
    <a:masterClrMapping/>
  </p:clrMapOvr>
  <p:timing>
    <p:tnLst>
      <p:par>
        <p:cTn id="1" dur="indefinite" restart="never" nodeType="tmRoot"/>
      </p:par>
    </p:tnLst>
  </p:timing>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116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Assessing Dividend Policy</a:t>
            </a:r>
          </a:p>
        </p:txBody>
      </p:sp>
      <p:sp>
        <p:nvSpPr>
          <p:cNvPr id="39117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391171"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836FB15B-5A7F-A743-8D11-92A820437577}" type="slidenum">
              <a:rPr lang="en-US" altLang="en-US" sz="1200">
                <a:solidFill>
                  <a:srgbClr val="FFFFFF"/>
                </a:solidFill>
                <a:latin typeface="Times" charset="0"/>
              </a:rPr>
              <a:pPr>
                <a:lnSpc>
                  <a:spcPct val="80000"/>
                </a:lnSpc>
                <a:spcBef>
                  <a:spcPct val="0"/>
                </a:spcBef>
                <a:buClrTx/>
                <a:buSzTx/>
                <a:buFontTx/>
                <a:buNone/>
              </a:pPr>
              <a:t>186</a:t>
            </a:fld>
            <a:endParaRPr lang="en-US" altLang="en-US" sz="1200">
              <a:solidFill>
                <a:srgbClr val="FFFFFF"/>
              </a:solidFill>
              <a:latin typeface="Times" charset="0"/>
            </a:endParaRPr>
          </a:p>
        </p:txBody>
      </p:sp>
      <p:sp>
        <p:nvSpPr>
          <p:cNvPr id="391172"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Approach 1: The Cash/Trust Nexus</a:t>
            </a:r>
          </a:p>
          <a:p>
            <a:pPr lvl="1" eaLnBrk="1" hangingPunct="1"/>
            <a:r>
              <a:rPr lang="en-US" altLang="en-US">
                <a:ea typeface="ＭＳ Ｐゴシック" charset="-128"/>
              </a:rPr>
              <a:t>Assess how much cash a firm has available to pay in dividends, relative what it returns to stockholders. Evaluate whether you can trust the managers of the company as custodians of your cash.</a:t>
            </a:r>
          </a:p>
          <a:p>
            <a:pPr eaLnBrk="1" hangingPunct="1"/>
            <a:r>
              <a:rPr lang="en-US" altLang="en-US">
                <a:ea typeface="ＭＳ Ｐゴシック" charset="-128"/>
              </a:rPr>
              <a:t>Approach 2: Peer Group Analysis</a:t>
            </a:r>
          </a:p>
          <a:p>
            <a:pPr lvl="1" eaLnBrk="1" hangingPunct="1"/>
            <a:r>
              <a:rPr lang="en-US" altLang="en-US">
                <a:ea typeface="ＭＳ Ｐゴシック" charset="-128"/>
              </a:rPr>
              <a:t>Pick a dividend policy for your company that makes it comparable to other firms in its peer group.</a:t>
            </a:r>
          </a:p>
        </p:txBody>
      </p:sp>
    </p:spTree>
  </p:cSld>
  <p:clrMapOvr>
    <a:masterClrMapping/>
  </p:clrMapOvr>
  <p:timing>
    <p:tnLst>
      <p:par>
        <p:cTn id="1" dur="indefinite" restart="never" nodeType="tmRoot"/>
      </p:par>
    </p:tnLst>
  </p:timing>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321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 The Cash/Trust Assessment</a:t>
            </a:r>
          </a:p>
        </p:txBody>
      </p:sp>
      <p:sp>
        <p:nvSpPr>
          <p:cNvPr id="39321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393219"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65E08DD0-5B67-0F4F-B1CA-B9AB9135FD35}" type="slidenum">
              <a:rPr lang="en-US" altLang="en-US" sz="1200">
                <a:solidFill>
                  <a:srgbClr val="FFFFFF"/>
                </a:solidFill>
                <a:latin typeface="Times" charset="0"/>
              </a:rPr>
              <a:pPr>
                <a:lnSpc>
                  <a:spcPct val="80000"/>
                </a:lnSpc>
                <a:spcBef>
                  <a:spcPct val="0"/>
                </a:spcBef>
                <a:buClrTx/>
                <a:buSzTx/>
                <a:buFontTx/>
                <a:buNone/>
              </a:pPr>
              <a:t>187</a:t>
            </a:fld>
            <a:endParaRPr lang="en-US" altLang="en-US" sz="1200">
              <a:solidFill>
                <a:srgbClr val="FFFFFF"/>
              </a:solidFill>
              <a:latin typeface="Times" charset="0"/>
            </a:endParaRPr>
          </a:p>
        </p:txBody>
      </p:sp>
      <p:sp>
        <p:nvSpPr>
          <p:cNvPr id="393220" name="Rectangle 3"/>
          <p:cNvSpPr>
            <a:spLocks noGrp="1" noChangeArrowheads="1"/>
          </p:cNvSpPr>
          <p:nvPr>
            <p:ph sz="quarter" idx="1"/>
          </p:nvPr>
        </p:nvSpPr>
        <p:spPr>
          <a:xfrm>
            <a:off x="612775" y="1600200"/>
            <a:ext cx="8153400" cy="4495800"/>
          </a:xfrm>
        </p:spPr>
        <p:txBody>
          <a:bodyPr/>
          <a:lstStyle/>
          <a:p>
            <a:pPr marL="0" indent="0" eaLnBrk="1" hangingPunct="1">
              <a:buFont typeface="Wingdings" charset="2"/>
              <a:buNone/>
            </a:pPr>
            <a:r>
              <a:rPr lang="en-US" altLang="en-US">
                <a:ea typeface="ＭＳ Ｐゴシック" charset="-128"/>
              </a:rPr>
              <a:t>Step 1: How  much did the the company actually pay out during the period in question?</a:t>
            </a:r>
          </a:p>
          <a:p>
            <a:pPr marL="0" indent="0" eaLnBrk="1" hangingPunct="1">
              <a:buFont typeface="Wingdings" charset="2"/>
              <a:buNone/>
            </a:pPr>
            <a:r>
              <a:rPr lang="en-US" altLang="en-US">
                <a:ea typeface="ＭＳ Ｐゴシック" charset="-128"/>
              </a:rPr>
              <a:t>Step 2: How much could the company have paid out during the period under question?</a:t>
            </a:r>
          </a:p>
          <a:p>
            <a:pPr marL="0" indent="0" eaLnBrk="1" hangingPunct="1">
              <a:buFont typeface="Wingdings" charset="2"/>
              <a:buNone/>
            </a:pPr>
            <a:r>
              <a:rPr lang="en-US" altLang="en-US">
                <a:ea typeface="ＭＳ Ｐゴシック" charset="-128"/>
              </a:rPr>
              <a:t>Step 3: How much do I trust the management of this company with excess cash?</a:t>
            </a:r>
          </a:p>
          <a:p>
            <a:pPr lvl="1" eaLnBrk="1" hangingPunct="1"/>
            <a:r>
              <a:rPr lang="en-US" altLang="en-US">
                <a:ea typeface="ＭＳ Ｐゴシック" charset="-128"/>
              </a:rPr>
              <a:t>How well did they make investments during the period in question?</a:t>
            </a:r>
          </a:p>
          <a:p>
            <a:pPr lvl="1" eaLnBrk="1" hangingPunct="1"/>
            <a:r>
              <a:rPr lang="en-US" altLang="en-US">
                <a:ea typeface="ＭＳ Ｐゴシック" charset="-128"/>
              </a:rPr>
              <a:t>How well has my stock performed during the period in question?</a:t>
            </a:r>
          </a:p>
        </p:txBody>
      </p:sp>
    </p:spTree>
  </p:cSld>
  <p:clrMapOvr>
    <a:masterClrMapping/>
  </p:clrMapOvr>
  <p:transition/>
  <p:timing>
    <p:tnLst>
      <p:par>
        <p:cTn id="1" dur="indefinite" restart="never" nodeType="tmRoot"/>
      </p:par>
    </p:tnLst>
  </p:timing>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1713"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How much has the company returned to stockholders?</a:t>
            </a:r>
            <a:endParaRPr lang="en-US">
              <a:ea typeface="+mj-ea"/>
              <a:cs typeface="+mj-cs"/>
            </a:endParaRPr>
          </a:p>
        </p:txBody>
      </p:sp>
      <p:sp>
        <p:nvSpPr>
          <p:cNvPr id="39526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395267"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BA767B14-CF49-E240-B8A9-1B9B7DBB3F82}" type="slidenum">
              <a:rPr lang="en-US" altLang="en-US" sz="1200">
                <a:solidFill>
                  <a:srgbClr val="FFFFFF"/>
                </a:solidFill>
                <a:latin typeface="Times" charset="0"/>
              </a:rPr>
              <a:pPr>
                <a:lnSpc>
                  <a:spcPct val="80000"/>
                </a:lnSpc>
                <a:spcBef>
                  <a:spcPct val="0"/>
                </a:spcBef>
                <a:buClrTx/>
                <a:buSzTx/>
                <a:buFontTx/>
                <a:buNone/>
              </a:pPr>
              <a:t>188</a:t>
            </a:fld>
            <a:endParaRPr lang="en-US" altLang="en-US" sz="1200">
              <a:solidFill>
                <a:srgbClr val="FFFFFF"/>
              </a:solidFill>
              <a:latin typeface="Times" charset="0"/>
            </a:endParaRPr>
          </a:p>
        </p:txBody>
      </p:sp>
      <p:sp>
        <p:nvSpPr>
          <p:cNvPr id="395268" name="Content Placeholder 2"/>
          <p:cNvSpPr>
            <a:spLocks noGrp="1"/>
          </p:cNvSpPr>
          <p:nvPr>
            <p:ph sz="quarter" idx="1"/>
          </p:nvPr>
        </p:nvSpPr>
        <p:spPr>
          <a:xfrm>
            <a:off x="612775" y="1600200"/>
            <a:ext cx="8153400" cy="4495800"/>
          </a:xfrm>
        </p:spPr>
        <p:txBody>
          <a:bodyPr/>
          <a:lstStyle/>
          <a:p>
            <a:pPr eaLnBrk="1" hangingPunct="1"/>
            <a:r>
              <a:rPr lang="en-US" altLang="en-US">
                <a:ea typeface="ＭＳ Ｐゴシック" charset="-128"/>
              </a:rPr>
              <a:t>As firms increasing use stock buybacks, we have to measure cash returned to stockholders as not only dividends but also buybacks.</a:t>
            </a:r>
          </a:p>
          <a:p>
            <a:pPr eaLnBrk="1" hangingPunct="1"/>
            <a:r>
              <a:rPr lang="en-US" altLang="en-US">
                <a:ea typeface="ＭＳ Ｐゴシック" charset="-128"/>
              </a:rPr>
              <a:t>For instance, for the five companies we are analyzing the cash returned looked as follows.</a:t>
            </a:r>
          </a:p>
        </p:txBody>
      </p:sp>
      <p:graphicFrame>
        <p:nvGraphicFramePr>
          <p:cNvPr id="8" name="Table 7"/>
          <p:cNvGraphicFramePr>
            <a:graphicFrameLocks noGrp="1"/>
          </p:cNvGraphicFramePr>
          <p:nvPr/>
        </p:nvGraphicFramePr>
        <p:xfrm>
          <a:off x="609600" y="4038600"/>
          <a:ext cx="8153400" cy="1519243"/>
        </p:xfrm>
        <a:graphic>
          <a:graphicData uri="http://schemas.openxmlformats.org/drawingml/2006/table">
            <a:tbl>
              <a:tblPr/>
              <a:tblGrid>
                <a:gridCol w="741363"/>
                <a:gridCol w="741362"/>
                <a:gridCol w="741363"/>
                <a:gridCol w="741362"/>
                <a:gridCol w="741363"/>
                <a:gridCol w="739775"/>
                <a:gridCol w="741362"/>
                <a:gridCol w="741363"/>
                <a:gridCol w="741362"/>
                <a:gridCol w="741363"/>
                <a:gridCol w="741362"/>
              </a:tblGrid>
              <a:tr h="17938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Calibri" charset="0"/>
                          <a:ea typeface="ＭＳ Ｐゴシック" charset="-128"/>
                        </a:rPr>
                        <a:t>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gridSpan="2">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Calibri" charset="0"/>
                          <a:ea typeface="ＭＳ Ｐゴシック" charset="-128"/>
                        </a:rPr>
                        <a:t>Disney</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US"/>
                    </a:p>
                  </a:txBody>
                  <a:tcPr/>
                </a:tc>
                <a:tc gridSpan="2">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Calibri" charset="0"/>
                          <a:ea typeface="ＭＳ Ｐゴシック" charset="-128"/>
                        </a:rPr>
                        <a:t>Vale</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US"/>
                    </a:p>
                  </a:txBody>
                  <a:tcPr/>
                </a:tc>
                <a:tc gridSpan="2">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Calibri" charset="0"/>
                          <a:ea typeface="ＭＳ Ｐゴシック" charset="-128"/>
                        </a:rPr>
                        <a:t>Tata Motors</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US"/>
                    </a:p>
                  </a:txBody>
                  <a:tcPr/>
                </a:tc>
                <a:tc gridSpan="2">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Calibri" charset="0"/>
                          <a:ea typeface="ＭＳ Ｐゴシック" charset="-128"/>
                        </a:rPr>
                        <a:t>Baidu</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US"/>
                    </a:p>
                  </a:txBody>
                  <a:tcPr/>
                </a:tc>
                <a:tc gridSpan="2">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Calibri" charset="0"/>
                          <a:ea typeface="ＭＳ Ｐゴシック" charset="-128"/>
                        </a:rPr>
                        <a:t>Deutsche Bank</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US"/>
                    </a:p>
                  </a:txBody>
                  <a:tcPr/>
                </a:tc>
              </a:tr>
              <a:tr h="17938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Year</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Dividends</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Buybacks</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Dividends</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Buybacks</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Dividends</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Buybacks</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Dividends</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Buybacks</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Dividends</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Buybacks</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58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2008</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$648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$648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$2,993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$741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7,595₹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2,274 €</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58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2009</a:t>
                      </a:r>
                    </a:p>
                  </a:txBody>
                  <a:tcPr marL="11403" marR="11403" marT="11413" marB="0" anchor="b" horzOverflow="overflow">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$653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$2,669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$2,771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$9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3,496₹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309 €</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58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2010</a:t>
                      </a:r>
                    </a:p>
                  </a:txBody>
                  <a:tcPr marL="11403" marR="11403" marT="11413" marB="0" anchor="b" horzOverflow="overflow">
                    <a:lnL>
                      <a:noFill/>
                    </a:lnL>
                    <a:lnR w="635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$756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$4,993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$3,037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$1,930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10,195₹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465 €</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58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2011</a:t>
                      </a:r>
                    </a:p>
                  </a:txBody>
                  <a:tcPr marL="11403" marR="11403" marT="11413" marB="0" anchor="b" horzOverflow="overflow">
                    <a:lnL>
                      <a:noFill/>
                    </a:lnL>
                    <a:lnR w="635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$1,076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$3,015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$9,062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$3,051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15,031₹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691 €</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58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2012</a:t>
                      </a:r>
                    </a:p>
                  </a:txBody>
                  <a:tcPr marL="11403" marR="11403" marT="11413" marB="0" anchor="b" horzOverflow="overflow">
                    <a:lnL>
                      <a:noFill/>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$1,324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$4,087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$6,006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15,088₹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970₹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689 €</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82557">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1" i="0" u="none" strike="noStrike" cap="none" normalizeH="0" baseline="0">
                          <a:ln>
                            <a:noFill/>
                          </a:ln>
                          <a:solidFill>
                            <a:srgbClr val="000000"/>
                          </a:solidFill>
                          <a:effectLst/>
                          <a:latin typeface="Calibri" charset="0"/>
                          <a:ea typeface="ＭＳ Ｐゴシック" charset="-128"/>
                        </a:rPr>
                        <a:t>2008-12</a:t>
                      </a:r>
                    </a:p>
                  </a:txBody>
                  <a:tcPr marL="11403" marR="11403" marT="11413" marB="0" anchor="b" horzOverflow="overflow">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1" i="0" u="none" strike="noStrike" cap="none" normalizeH="0" baseline="0">
                          <a:ln>
                            <a:noFill/>
                          </a:ln>
                          <a:solidFill>
                            <a:srgbClr val="000000"/>
                          </a:solidFill>
                          <a:effectLst/>
                          <a:latin typeface="Calibri" charset="0"/>
                          <a:ea typeface="ＭＳ Ｐゴシック" charset="-128"/>
                        </a:rPr>
                        <a:t>$4,457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1" i="0" u="none" strike="noStrike" cap="none" normalizeH="0" baseline="0">
                          <a:ln>
                            <a:noFill/>
                          </a:ln>
                          <a:solidFill>
                            <a:srgbClr val="000000"/>
                          </a:solidFill>
                          <a:effectLst/>
                          <a:latin typeface="Calibri" charset="0"/>
                          <a:ea typeface="ＭＳ Ｐゴシック" charset="-128"/>
                        </a:rPr>
                        <a:t>$15,412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1" i="0" u="none" strike="noStrike" cap="none" normalizeH="0" baseline="0">
                          <a:ln>
                            <a:noFill/>
                          </a:ln>
                          <a:solidFill>
                            <a:srgbClr val="000000"/>
                          </a:solidFill>
                          <a:effectLst/>
                          <a:latin typeface="Calibri" charset="0"/>
                          <a:ea typeface="ＭＳ Ｐゴシック" charset="-128"/>
                        </a:rPr>
                        <a:t>$23,869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1" i="0" u="none" strike="noStrike" cap="none" normalizeH="0" baseline="0">
                          <a:ln>
                            <a:noFill/>
                          </a:ln>
                          <a:solidFill>
                            <a:srgbClr val="000000"/>
                          </a:solidFill>
                          <a:effectLst/>
                          <a:latin typeface="Calibri" charset="0"/>
                          <a:ea typeface="ＭＳ Ｐゴシック" charset="-128"/>
                        </a:rPr>
                        <a:t>$5,731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1" i="0" u="none" strike="noStrike" cap="none" normalizeH="0" baseline="0">
                          <a:ln>
                            <a:noFill/>
                          </a:ln>
                          <a:solidFill>
                            <a:srgbClr val="000000"/>
                          </a:solidFill>
                          <a:effectLst/>
                          <a:latin typeface="Calibri" charset="0"/>
                          <a:ea typeface="ＭＳ Ｐゴシック" charset="-128"/>
                        </a:rPr>
                        <a:t>51,405₹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1" i="0" u="none" strike="noStrike" cap="none" normalizeH="0" baseline="0">
                          <a:ln>
                            <a:noFill/>
                          </a:ln>
                          <a:solidFill>
                            <a:srgbClr val="000000"/>
                          </a:solidFill>
                          <a:effectLst/>
                          <a:latin typeface="Calibri" charset="0"/>
                          <a:ea typeface="ＭＳ Ｐゴシック" charset="-128"/>
                        </a:rPr>
                        <a:t>970₹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1"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1"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1" i="0" u="none" strike="noStrike" cap="none" normalizeH="0" baseline="0">
                          <a:ln>
                            <a:noFill/>
                          </a:ln>
                          <a:solidFill>
                            <a:srgbClr val="000000"/>
                          </a:solidFill>
                          <a:effectLst/>
                          <a:latin typeface="Calibri" charset="0"/>
                          <a:ea typeface="ＭＳ Ｐゴシック" charset="-128"/>
                        </a:rPr>
                        <a:t>¥4,428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1"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3761"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A Measure of How Much a Company Could have Afforded to Pay out: FCFE</a:t>
            </a:r>
            <a:endParaRPr lang="en-US">
              <a:ea typeface="+mj-ea"/>
              <a:cs typeface="+mj-cs"/>
            </a:endParaRPr>
          </a:p>
        </p:txBody>
      </p:sp>
      <p:sp>
        <p:nvSpPr>
          <p:cNvPr id="39731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397315"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735D04B3-B154-E449-8E2F-04BC01A6302B}" type="slidenum">
              <a:rPr lang="en-US" altLang="en-US" sz="1200">
                <a:solidFill>
                  <a:srgbClr val="FFFFFF"/>
                </a:solidFill>
                <a:latin typeface="Times" charset="0"/>
              </a:rPr>
              <a:pPr>
                <a:lnSpc>
                  <a:spcPct val="80000"/>
                </a:lnSpc>
                <a:spcBef>
                  <a:spcPct val="0"/>
                </a:spcBef>
                <a:buClrTx/>
                <a:buSzTx/>
                <a:buFontTx/>
                <a:buNone/>
              </a:pPr>
              <a:t>189</a:t>
            </a:fld>
            <a:endParaRPr lang="en-US" altLang="en-US" sz="1200">
              <a:solidFill>
                <a:srgbClr val="FFFFFF"/>
              </a:solidFill>
              <a:latin typeface="Times" charset="0"/>
            </a:endParaRPr>
          </a:p>
        </p:txBody>
      </p:sp>
      <p:sp>
        <p:nvSpPr>
          <p:cNvPr id="397316" name="Rectangle 3"/>
          <p:cNvSpPr>
            <a:spLocks noGrp="1" noChangeArrowheads="1"/>
          </p:cNvSpPr>
          <p:nvPr>
            <p:ph sz="quarter" idx="1"/>
          </p:nvPr>
        </p:nvSpPr>
        <p:spPr>
          <a:xfrm>
            <a:off x="612775" y="1600200"/>
            <a:ext cx="8153400" cy="4495800"/>
          </a:xfrm>
        </p:spPr>
        <p:txBody>
          <a:bodyPr/>
          <a:lstStyle/>
          <a:p>
            <a:pPr eaLnBrk="1" hangingPunct="1">
              <a:lnSpc>
                <a:spcPct val="80000"/>
              </a:lnSpc>
            </a:pPr>
            <a:r>
              <a:rPr lang="en-US" altLang="en-US" sz="2200" dirty="0">
                <a:ea typeface="ＭＳ Ｐゴシック" charset="-128"/>
              </a:rPr>
              <a:t>The Free </a:t>
            </a:r>
            <a:r>
              <a:rPr lang="en-US" altLang="en-US" sz="2200" dirty="0" err="1">
                <a:ea typeface="ＭＳ Ｐゴシック" charset="-128"/>
              </a:rPr>
              <a:t>Cashflow</a:t>
            </a:r>
            <a:r>
              <a:rPr lang="en-US" altLang="en-US" sz="2200" dirty="0">
                <a:ea typeface="ＭＳ Ｐゴシック" charset="-128"/>
              </a:rPr>
              <a:t> to Equity (FCFE) is a measure of how much cash is left in the business after non-equity claimholders (debt and preferred stock) have been paid, and after any reinvestment needed to sustain the firm</a:t>
            </a:r>
            <a:r>
              <a:rPr lang="ja-JP" altLang="en-US" sz="2200" dirty="0">
                <a:ea typeface="ＭＳ Ｐゴシック" charset="-128"/>
              </a:rPr>
              <a:t>’</a:t>
            </a:r>
            <a:r>
              <a:rPr lang="en-US" altLang="ja-JP" sz="2200" dirty="0">
                <a:ea typeface="ＭＳ Ｐゴシック" charset="-128"/>
              </a:rPr>
              <a:t>s assets and future growth</a:t>
            </a:r>
            <a:r>
              <a:rPr lang="en-US" altLang="ja-JP" sz="2200" dirty="0" smtClean="0">
                <a:ea typeface="ＭＳ Ｐゴシック" charset="-128"/>
              </a:rPr>
              <a:t>.</a:t>
            </a:r>
            <a:endParaRPr lang="en-US" altLang="ja-JP" sz="2200" dirty="0">
              <a:ea typeface="ＭＳ Ｐゴシック" charset="-128"/>
            </a:endParaRPr>
          </a:p>
        </p:txBody>
      </p:sp>
      <p:graphicFrame>
        <p:nvGraphicFramePr>
          <p:cNvPr id="3" name="Table 2"/>
          <p:cNvGraphicFramePr>
            <a:graphicFrameLocks noGrp="1"/>
          </p:cNvGraphicFramePr>
          <p:nvPr>
            <p:extLst>
              <p:ext uri="{D42A27DB-BD31-4B8C-83A1-F6EECF244321}">
                <p14:modId xmlns:p14="http://schemas.microsoft.com/office/powerpoint/2010/main" val="1831393177"/>
              </p:ext>
            </p:extLst>
          </p:nvPr>
        </p:nvGraphicFramePr>
        <p:xfrm>
          <a:off x="533399" y="3048000"/>
          <a:ext cx="8232775" cy="2990001"/>
        </p:xfrm>
        <a:graphic>
          <a:graphicData uri="http://schemas.openxmlformats.org/drawingml/2006/table">
            <a:tbl>
              <a:tblPr>
                <a:tableStyleId>{5C22544A-7EE6-4342-B048-85BDC9FD1C3A}</a:tableStyleId>
              </a:tblPr>
              <a:tblGrid>
                <a:gridCol w="2634488"/>
                <a:gridCol w="2634488"/>
                <a:gridCol w="2963799"/>
              </a:tblGrid>
              <a:tr h="321733">
                <a:tc>
                  <a:txBody>
                    <a:bodyPr/>
                    <a:lstStyle/>
                    <a:p>
                      <a:pPr algn="ctr" fontAlgn="b"/>
                      <a:r>
                        <a:rPr lang="en-US" sz="1600" b="1" u="none" strike="noStrike" dirty="0">
                          <a:effectLst/>
                        </a:rPr>
                        <a:t>Standard Definition</a:t>
                      </a:r>
                      <a:endParaRPr lang="en-US" sz="1600" b="1" i="0" u="none" strike="noStrike" dirty="0">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600" b="1" u="none" strike="noStrike">
                          <a:effectLst/>
                        </a:rPr>
                        <a:t>Modified Version</a:t>
                      </a:r>
                      <a:endParaRPr lang="en-US" sz="1600" b="1" i="0"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600" b="1" u="none" strike="noStrike" dirty="0">
                          <a:effectLst/>
                        </a:rPr>
                        <a:t>Simplified (if debt ratio = constant)</a:t>
                      </a:r>
                      <a:endParaRPr lang="en-US" sz="1600" b="1" i="0" u="none" strike="noStrike" dirty="0">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321733">
                <a:tc>
                  <a:txBody>
                    <a:bodyPr/>
                    <a:lstStyle/>
                    <a:p>
                      <a:pPr algn="l" fontAlgn="b"/>
                      <a:r>
                        <a:rPr lang="en-US" sz="1600" u="none" strike="noStrike" dirty="0">
                          <a:effectLst/>
                        </a:rPr>
                        <a:t>Net Income</a:t>
                      </a:r>
                      <a:endParaRPr lang="en-US" sz="1600" b="0" i="0" u="none" strike="noStrike" dirty="0">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en-US" sz="1600" u="none" strike="noStrike" dirty="0">
                          <a:effectLst/>
                        </a:rPr>
                        <a:t>Net Income</a:t>
                      </a:r>
                      <a:endParaRPr lang="en-US" sz="1600" b="0" i="0" u="none" strike="noStrike" dirty="0">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en-US" sz="1600" u="none" strike="noStrike" dirty="0">
                          <a:effectLst/>
                        </a:rPr>
                        <a:t>Net Income</a:t>
                      </a:r>
                      <a:endParaRPr lang="en-US" sz="1600" b="0" i="0" u="none" strike="noStrike" dirty="0">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321733">
                <a:tc>
                  <a:txBody>
                    <a:bodyPr/>
                    <a:lstStyle/>
                    <a:p>
                      <a:pPr algn="l" fontAlgn="b"/>
                      <a:r>
                        <a:rPr lang="en-US" sz="1600" u="none" strike="noStrike" dirty="0">
                          <a:effectLst/>
                        </a:rPr>
                        <a:t> + Depreciation</a:t>
                      </a:r>
                      <a:endParaRPr lang="en-US" sz="1600" b="0" i="0" u="none" strike="noStrike" dirty="0">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rowSpan="3">
                  <a:txBody>
                    <a:bodyPr/>
                    <a:lstStyle/>
                    <a:p>
                      <a:pPr algn="ctr" fontAlgn="ctr"/>
                      <a:r>
                        <a:rPr lang="en-US" sz="1600" b="1" u="none" strike="noStrike" dirty="0">
                          <a:effectLst/>
                        </a:rPr>
                        <a:t> </a:t>
                      </a:r>
                      <a:r>
                        <a:rPr lang="en-US" sz="1600" b="1" u="none" strike="noStrike" dirty="0" smtClean="0">
                          <a:effectLst/>
                        </a:rPr>
                        <a:t>Reinvestment</a:t>
                      </a:r>
                    </a:p>
                    <a:p>
                      <a:pPr algn="l" fontAlgn="ctr"/>
                      <a:r>
                        <a:rPr lang="en-US" sz="1600" u="none" strike="noStrike" dirty="0" smtClean="0">
                          <a:effectLst/>
                        </a:rPr>
                        <a:t>- </a:t>
                      </a:r>
                      <a:r>
                        <a:rPr lang="en-US" sz="1600" u="none" strike="noStrike" dirty="0">
                          <a:effectLst/>
                        </a:rPr>
                        <a:t>(Cap Ex - Depreciation + Change in Working Capital)</a:t>
                      </a:r>
                      <a:endParaRPr lang="en-US" sz="1600" b="0" i="0" u="none" strike="noStrike" dirty="0">
                        <a:solidFill>
                          <a:srgbClr val="000000"/>
                        </a:solidFill>
                        <a:effectLst/>
                        <a:latin typeface="Calibri"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rowSpan="6">
                  <a:txBody>
                    <a:bodyPr/>
                    <a:lstStyle/>
                    <a:p>
                      <a:pPr algn="ctr" fontAlgn="ctr"/>
                      <a:r>
                        <a:rPr lang="en-US" sz="1600" u="none" strike="noStrike" dirty="0">
                          <a:effectLst/>
                        </a:rPr>
                        <a:t> </a:t>
                      </a:r>
                      <a:r>
                        <a:rPr lang="en-US" sz="1600" b="1" u="none" strike="noStrike" dirty="0" smtClean="0">
                          <a:effectLst/>
                        </a:rPr>
                        <a:t>Reinvestment from</a:t>
                      </a:r>
                      <a:r>
                        <a:rPr lang="en-US" sz="1600" b="1" u="none" strike="noStrike" baseline="0" dirty="0" smtClean="0">
                          <a:effectLst/>
                        </a:rPr>
                        <a:t> Equity</a:t>
                      </a:r>
                    </a:p>
                    <a:p>
                      <a:pPr algn="l" fontAlgn="ctr"/>
                      <a:r>
                        <a:rPr lang="en-US" sz="1600" u="none" strike="noStrike" dirty="0" smtClean="0">
                          <a:effectLst/>
                        </a:rPr>
                        <a:t> </a:t>
                      </a:r>
                      <a:r>
                        <a:rPr lang="en-US" sz="1600" u="none" strike="noStrike" dirty="0">
                          <a:effectLst/>
                        </a:rPr>
                        <a:t>- (Cap Ex - Depreciation + Change in Working Capital) (1 - Debt Ratio)</a:t>
                      </a:r>
                      <a:endParaRPr lang="en-US" sz="1600" b="0" i="0" u="none" strike="noStrike" dirty="0">
                        <a:solidFill>
                          <a:srgbClr val="000000"/>
                        </a:solidFill>
                        <a:effectLst/>
                        <a:latin typeface="Calibri"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321733">
                <a:tc>
                  <a:txBody>
                    <a:bodyPr/>
                    <a:lstStyle/>
                    <a:p>
                      <a:pPr algn="l" fontAlgn="b"/>
                      <a:r>
                        <a:rPr lang="it-IT" sz="1600" u="none" strike="noStrike" dirty="0">
                          <a:effectLst/>
                        </a:rPr>
                        <a:t> - Cap Ex</a:t>
                      </a:r>
                      <a:endParaRPr lang="it-IT" sz="1600" b="0" i="0" u="none" strike="noStrike" dirty="0">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vMerge="1">
                  <a:txBody>
                    <a:bodyPr/>
                    <a:lstStyle/>
                    <a:p>
                      <a:endParaRPr lang="en-US"/>
                    </a:p>
                  </a:txBody>
                  <a:tcPr/>
                </a:tc>
                <a:tc vMerge="1">
                  <a:txBody>
                    <a:bodyPr/>
                    <a:lstStyle/>
                    <a:p>
                      <a:endParaRPr lang="en-US"/>
                    </a:p>
                  </a:txBody>
                  <a:tcPr/>
                </a:tc>
              </a:tr>
              <a:tr h="321733">
                <a:tc>
                  <a:txBody>
                    <a:bodyPr/>
                    <a:lstStyle/>
                    <a:p>
                      <a:pPr algn="l" fontAlgn="b"/>
                      <a:r>
                        <a:rPr lang="en-US" sz="1600" u="none" strike="noStrike" dirty="0">
                          <a:effectLst/>
                        </a:rPr>
                        <a:t> - Change in WC</a:t>
                      </a:r>
                      <a:endParaRPr lang="en-US" sz="1600" b="0" i="0" u="none" strike="noStrike" dirty="0">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vMerge="1">
                  <a:txBody>
                    <a:bodyPr/>
                    <a:lstStyle/>
                    <a:p>
                      <a:endParaRPr lang="en-US"/>
                    </a:p>
                  </a:txBody>
                  <a:tcPr/>
                </a:tc>
                <a:tc vMerge="1">
                  <a:txBody>
                    <a:bodyPr/>
                    <a:lstStyle/>
                    <a:p>
                      <a:endParaRPr lang="en-US"/>
                    </a:p>
                  </a:txBody>
                  <a:tcPr/>
                </a:tc>
              </a:tr>
              <a:tr h="321733">
                <a:tc>
                  <a:txBody>
                    <a:bodyPr/>
                    <a:lstStyle/>
                    <a:p>
                      <a:pPr algn="l" fontAlgn="b"/>
                      <a:r>
                        <a:rPr lang="en-US" sz="1600" b="1" i="1" u="none" strike="noStrike" dirty="0">
                          <a:effectLst/>
                        </a:rPr>
                        <a:t>FCFE before debt cash flow</a:t>
                      </a:r>
                      <a:endParaRPr lang="en-US" sz="1600" b="1" i="1" u="none" strike="noStrike" dirty="0">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en-US" sz="1600" b="1" i="1" u="none" strike="noStrike" dirty="0">
                          <a:effectLst/>
                        </a:rPr>
                        <a:t>FCFE before debt cash flow</a:t>
                      </a:r>
                      <a:endParaRPr lang="en-US" sz="1600" b="1" i="1" u="none" strike="noStrike" dirty="0">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vMerge="1">
                  <a:txBody>
                    <a:bodyPr/>
                    <a:lstStyle/>
                    <a:p>
                      <a:endParaRPr lang="en-US"/>
                    </a:p>
                  </a:txBody>
                  <a:tcPr/>
                </a:tc>
              </a:tr>
              <a:tr h="321733">
                <a:tc>
                  <a:txBody>
                    <a:bodyPr/>
                    <a:lstStyle/>
                    <a:p>
                      <a:pPr algn="l" fontAlgn="b"/>
                      <a:r>
                        <a:rPr lang="en-US" sz="1600" u="none" strike="noStrike">
                          <a:effectLst/>
                        </a:rPr>
                        <a:t> + New Debt Issued</a:t>
                      </a:r>
                      <a:endParaRPr lang="en-US" sz="1600" b="0" i="0"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rowSpan="2">
                  <a:txBody>
                    <a:bodyPr/>
                    <a:lstStyle/>
                    <a:p>
                      <a:pPr algn="ctr" fontAlgn="ctr"/>
                      <a:r>
                        <a:rPr lang="en-US" sz="1600" b="1" u="none" strike="noStrike" dirty="0" smtClean="0">
                          <a:effectLst/>
                        </a:rPr>
                        <a:t>Net</a:t>
                      </a:r>
                      <a:r>
                        <a:rPr lang="en-US" sz="1600" b="1" u="none" strike="noStrike" baseline="0" dirty="0" smtClean="0">
                          <a:effectLst/>
                        </a:rPr>
                        <a:t> CF from Debt</a:t>
                      </a:r>
                      <a:r>
                        <a:rPr lang="en-US" sz="1600" b="1" u="none" strike="noStrike" dirty="0" smtClean="0">
                          <a:effectLst/>
                        </a:rPr>
                        <a:t> </a:t>
                      </a:r>
                    </a:p>
                    <a:p>
                      <a:pPr algn="l" fontAlgn="ctr"/>
                      <a:r>
                        <a:rPr lang="en-US" sz="1600" u="none" strike="noStrike" dirty="0" smtClean="0">
                          <a:effectLst/>
                        </a:rPr>
                        <a:t>+ </a:t>
                      </a:r>
                      <a:r>
                        <a:rPr lang="en-US" sz="1600" u="none" strike="noStrike" dirty="0">
                          <a:effectLst/>
                        </a:rPr>
                        <a:t>(New Debt Issued - Debt Repaid)</a:t>
                      </a:r>
                      <a:endParaRPr lang="en-US" sz="1600" b="0" i="0" u="none" strike="noStrike" dirty="0">
                        <a:solidFill>
                          <a:srgbClr val="000000"/>
                        </a:solidFill>
                        <a:effectLst/>
                        <a:latin typeface="Calibri"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vMerge="1">
                  <a:txBody>
                    <a:bodyPr/>
                    <a:lstStyle/>
                    <a:p>
                      <a:endParaRPr lang="en-US"/>
                    </a:p>
                  </a:txBody>
                  <a:tcPr/>
                </a:tc>
              </a:tr>
              <a:tr h="321733">
                <a:tc>
                  <a:txBody>
                    <a:bodyPr/>
                    <a:lstStyle/>
                    <a:p>
                      <a:pPr algn="l" fontAlgn="b"/>
                      <a:r>
                        <a:rPr lang="en-US" sz="1600" u="none" strike="noStrike" dirty="0">
                          <a:effectLst/>
                        </a:rPr>
                        <a:t> - Debt Repaid</a:t>
                      </a:r>
                      <a:endParaRPr lang="en-US" sz="1600" b="0" i="0" u="none" strike="noStrike" dirty="0">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vMerge="1">
                  <a:txBody>
                    <a:bodyPr/>
                    <a:lstStyle/>
                    <a:p>
                      <a:endParaRPr lang="en-US"/>
                    </a:p>
                  </a:txBody>
                  <a:tcPr/>
                </a:tc>
                <a:tc vMerge="1">
                  <a:txBody>
                    <a:bodyPr/>
                    <a:lstStyle/>
                    <a:p>
                      <a:endParaRPr lang="en-US"/>
                    </a:p>
                  </a:txBody>
                  <a:tcPr/>
                </a:tc>
              </a:tr>
              <a:tr h="321733">
                <a:tc>
                  <a:txBody>
                    <a:bodyPr/>
                    <a:lstStyle/>
                    <a:p>
                      <a:pPr algn="l" fontAlgn="b"/>
                      <a:r>
                        <a:rPr lang="en-US" sz="1600" b="1" i="1" u="none" strike="noStrike" dirty="0">
                          <a:effectLst/>
                        </a:rPr>
                        <a:t>FCFE</a:t>
                      </a:r>
                      <a:endParaRPr lang="en-US" sz="1600" b="1" i="1" u="none" strike="noStrike" dirty="0">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en-US" sz="1600" b="1" i="1" u="none" strike="noStrike" dirty="0">
                          <a:effectLst/>
                        </a:rPr>
                        <a:t>FCFE</a:t>
                      </a:r>
                      <a:endParaRPr lang="en-US" sz="1600" b="1" i="1" u="none" strike="noStrike" dirty="0">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en-US" sz="1600" b="1" i="1" u="none" strike="noStrike" dirty="0">
                          <a:effectLst/>
                        </a:rPr>
                        <a:t>FCFE</a:t>
                      </a:r>
                      <a:endParaRPr lang="en-US" sz="1600" b="1" i="1" u="none" strike="noStrike" dirty="0">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bl>
          </a:graphicData>
        </a:graphic>
      </p:graphicFrame>
    </p:spTree>
  </p:cSld>
  <p:clrMapOvr>
    <a:masterClrMapping/>
  </p:clrMapOvr>
  <p:transition/>
  <p:timing>
    <p:tnLst>
      <p:par>
        <p:cTn id="1" dur="indefinite" restart="never" nodeType="tmRoot"/>
      </p:par>
    </p:tnLst>
  </p:timing>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6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Estimating FCFE when Leverage is Stable</a:t>
            </a:r>
          </a:p>
        </p:txBody>
      </p:sp>
      <p:sp>
        <p:nvSpPr>
          <p:cNvPr id="39936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399363"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F6158E70-5465-7B46-9000-694945C1CE1A}" type="slidenum">
              <a:rPr lang="en-US" altLang="en-US" sz="1200">
                <a:solidFill>
                  <a:srgbClr val="FFFFFF"/>
                </a:solidFill>
                <a:latin typeface="Times" charset="0"/>
              </a:rPr>
              <a:pPr>
                <a:lnSpc>
                  <a:spcPct val="80000"/>
                </a:lnSpc>
                <a:spcBef>
                  <a:spcPct val="0"/>
                </a:spcBef>
                <a:buClrTx/>
                <a:buSzTx/>
                <a:buFontTx/>
                <a:buNone/>
              </a:pPr>
              <a:t>190</a:t>
            </a:fld>
            <a:endParaRPr lang="en-US" altLang="en-US" sz="1200">
              <a:solidFill>
                <a:srgbClr val="FFFFFF"/>
              </a:solidFill>
              <a:latin typeface="Times" charset="0"/>
            </a:endParaRPr>
          </a:p>
        </p:txBody>
      </p:sp>
      <p:sp>
        <p:nvSpPr>
          <p:cNvPr id="399364" name="Rectangle 3"/>
          <p:cNvSpPr>
            <a:spLocks noGrp="1" noChangeArrowheads="1"/>
          </p:cNvSpPr>
          <p:nvPr>
            <p:ph sz="quarter" idx="1"/>
          </p:nvPr>
        </p:nvSpPr>
        <p:spPr>
          <a:xfrm>
            <a:off x="612775" y="1600200"/>
            <a:ext cx="8153400" cy="4495800"/>
          </a:xfrm>
        </p:spPr>
        <p:txBody>
          <a:bodyPr/>
          <a:lstStyle/>
          <a:p>
            <a:pPr eaLnBrk="1" hangingPunct="1"/>
            <a:r>
              <a:rPr lang="en-US" altLang="en-US" sz="2000">
                <a:ea typeface="ＭＳ Ｐゴシック" charset="-128"/>
              </a:rPr>
              <a:t>The cash flow from debt (debt issue, netted out against repayment) can be a volatile number, creating big increases or decreases in FCFE, depending upon the period examined.</a:t>
            </a:r>
          </a:p>
          <a:p>
            <a:pPr eaLnBrk="1" hangingPunct="1"/>
            <a:r>
              <a:rPr lang="en-US" altLang="en-US" sz="2000">
                <a:ea typeface="ＭＳ Ｐゴシック" charset="-128"/>
              </a:rPr>
              <a:t>To provide a more balanced measure, you can estimate a FCFE, assuming a stable debt ratio had been used to fund reinvestment over the period.</a:t>
            </a:r>
          </a:p>
          <a:p>
            <a:pPr marL="320675" lvl="1" indent="0" eaLnBrk="1" hangingPunct="1">
              <a:buFont typeface="Wingdings" charset="2"/>
              <a:buNone/>
            </a:pPr>
            <a:r>
              <a:rPr lang="en-US" altLang="en-US" sz="1600">
                <a:ea typeface="ＭＳ Ｐゴシック" charset="-128"/>
              </a:rPr>
              <a:t>Net Income</a:t>
            </a:r>
          </a:p>
          <a:p>
            <a:pPr marL="320675" lvl="1" indent="0" eaLnBrk="1" hangingPunct="1">
              <a:buFont typeface="Wingdings" charset="2"/>
              <a:buNone/>
            </a:pPr>
            <a:r>
              <a:rPr lang="en-US" altLang="en-US" sz="1600">
                <a:ea typeface="ＭＳ Ｐゴシック" charset="-128"/>
              </a:rPr>
              <a:t>- (1- Debt Ratio)  (Capital Expenditures - Depreciation)</a:t>
            </a:r>
          </a:p>
          <a:p>
            <a:pPr marL="320675" lvl="1" indent="0" eaLnBrk="1" hangingPunct="1">
              <a:buFont typeface="Wingdings" charset="2"/>
              <a:buNone/>
            </a:pPr>
            <a:r>
              <a:rPr lang="en-US" altLang="en-US" sz="1600">
                <a:ea typeface="ＭＳ Ｐゴシック" charset="-128"/>
              </a:rPr>
              <a:t>- (1- Debt Ratio) Working Capital Needs</a:t>
            </a:r>
          </a:p>
          <a:p>
            <a:pPr marL="320675" lvl="1" indent="0" eaLnBrk="1" hangingPunct="1">
              <a:buFont typeface="Wingdings" charset="2"/>
              <a:buNone/>
            </a:pPr>
            <a:r>
              <a:rPr lang="en-US" altLang="en-US" sz="1600">
                <a:ea typeface="ＭＳ Ｐゴシック" charset="-128"/>
              </a:rPr>
              <a:t>= Free Cash flow to Equity</a:t>
            </a:r>
          </a:p>
          <a:p>
            <a:pPr marL="320675" lvl="1" indent="0" eaLnBrk="1" hangingPunct="1">
              <a:buFont typeface="Wingdings" charset="2"/>
              <a:buNone/>
            </a:pPr>
            <a:r>
              <a:rPr lang="en-US" altLang="en-US" sz="1600">
                <a:ea typeface="ＭＳ Ｐゴシック" charset="-128"/>
              </a:rPr>
              <a:t>Debt Ratio = Debt/Capital Ratio (either an actual or a target)</a:t>
            </a:r>
          </a:p>
        </p:txBody>
      </p:sp>
    </p:spTree>
  </p:cSld>
  <p:clrMapOvr>
    <a:masterClrMapping/>
  </p:clrMapOvr>
  <p:transition/>
  <p:timing>
    <p:tnLst>
      <p:par>
        <p:cTn id="1" dur="indefinite" restart="never" nodeType="tmRoot"/>
      </p:par>
    </p:tnLst>
  </p:timing>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1409"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Disney</a:t>
            </a:r>
            <a:r>
              <a:rPr lang="ja-JP" altLang="en-US">
                <a:ea typeface="ＭＳ Ｐゴシック" charset="-128"/>
              </a:rPr>
              <a:t>’</a:t>
            </a:r>
            <a:r>
              <a:rPr lang="en-US" altLang="ja-JP">
                <a:ea typeface="ＭＳ Ｐゴシック" charset="-128"/>
              </a:rPr>
              <a:t>s FCFE and Cash Returned: 2008 – 2012</a:t>
            </a:r>
            <a:endParaRPr lang="en-US" altLang="en-US">
              <a:ea typeface="ＭＳ Ｐゴシック" charset="-128"/>
            </a:endParaRPr>
          </a:p>
        </p:txBody>
      </p:sp>
      <p:sp>
        <p:nvSpPr>
          <p:cNvPr id="40141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graphicFrame>
        <p:nvGraphicFramePr>
          <p:cNvPr id="9" name="Content Placeholder 8"/>
          <p:cNvGraphicFramePr>
            <a:graphicFrameLocks noGrp="1"/>
          </p:cNvGraphicFramePr>
          <p:nvPr>
            <p:ph sz="quarter" idx="1"/>
            <p:extLst>
              <p:ext uri="{D42A27DB-BD31-4B8C-83A1-F6EECF244321}">
                <p14:modId xmlns:p14="http://schemas.microsoft.com/office/powerpoint/2010/main" val="1448233299"/>
              </p:ext>
            </p:extLst>
          </p:nvPr>
        </p:nvGraphicFramePr>
        <p:xfrm>
          <a:off x="990600" y="1676400"/>
          <a:ext cx="7467600" cy="3121026"/>
        </p:xfrm>
        <a:graphic>
          <a:graphicData uri="http://schemas.openxmlformats.org/drawingml/2006/table">
            <a:tbl>
              <a:tblPr/>
              <a:tblGrid>
                <a:gridCol w="2909888"/>
                <a:gridCol w="723900"/>
                <a:gridCol w="723900"/>
                <a:gridCol w="725487"/>
                <a:gridCol w="723900"/>
                <a:gridCol w="723900"/>
                <a:gridCol w="936625"/>
              </a:tblGrid>
              <a:tr h="3079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2012</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2011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2010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2009</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2008</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Aggregate</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r>
              <a:tr h="3079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Net Income</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$6,136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$5,682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$4,807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$3,963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$3,307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$23,895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r>
              <a:tr h="3079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 - (Cap. Exp - Depr)</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$604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$1,797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$1,718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$397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$122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$4,638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r>
              <a:tr h="3079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dirty="0">
                          <a:ln>
                            <a:noFill/>
                          </a:ln>
                          <a:solidFill>
                            <a:srgbClr val="000000"/>
                          </a:solidFill>
                          <a:effectLst/>
                          <a:latin typeface="Times" charset="0"/>
                          <a:ea typeface="ＭＳ Ｐゴシック" charset="-128"/>
                        </a:rPr>
                        <a:t> - ∂ Working Capital</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dirty="0">
                          <a:ln>
                            <a:noFill/>
                          </a:ln>
                          <a:solidFill>
                            <a:srgbClr val="000000"/>
                          </a:solidFill>
                          <a:effectLst/>
                          <a:latin typeface="Times" charset="0"/>
                          <a:ea typeface="ＭＳ Ｐゴシック" charset="-128"/>
                        </a:rPr>
                        <a:t>($133)</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$940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$950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$308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($109)</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$1,956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r>
              <a:tr h="3079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dirty="0">
                          <a:ln>
                            <a:noFill/>
                          </a:ln>
                          <a:solidFill>
                            <a:srgbClr val="000000"/>
                          </a:solidFill>
                          <a:effectLst/>
                          <a:latin typeface="Times" charset="0"/>
                          <a:ea typeface="ＭＳ Ｐゴシック" charset="-128"/>
                        </a:rPr>
                        <a:t>Free CF to </a:t>
                      </a:r>
                      <a:r>
                        <a:rPr kumimoji="0" lang="en-US" altLang="en-US" sz="1400" b="0" i="0" u="none" strike="noStrike" cap="none" normalizeH="0" baseline="0" dirty="0" smtClean="0">
                          <a:ln>
                            <a:noFill/>
                          </a:ln>
                          <a:solidFill>
                            <a:srgbClr val="000000"/>
                          </a:solidFill>
                          <a:effectLst/>
                          <a:latin typeface="Times" charset="0"/>
                          <a:ea typeface="ＭＳ Ｐゴシック" charset="-128"/>
                        </a:rPr>
                        <a:t>Equity </a:t>
                      </a:r>
                      <a:r>
                        <a:rPr kumimoji="0" lang="en-US" altLang="en-US" sz="1400" b="0" i="0" u="none" strike="noStrike" cap="none" normalizeH="0" baseline="0" dirty="0">
                          <a:ln>
                            <a:noFill/>
                          </a:ln>
                          <a:solidFill>
                            <a:srgbClr val="000000"/>
                          </a:solidFill>
                          <a:effectLst/>
                          <a:latin typeface="Times" charset="0"/>
                          <a:ea typeface="ＭＳ Ｐゴシック" charset="-128"/>
                        </a:rPr>
                        <a:t>(pre-debt)</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$5,665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$2,945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$2,139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$3,258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$3,294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$17,301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r>
              <a:tr h="3079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dirty="0">
                          <a:ln>
                            <a:noFill/>
                          </a:ln>
                          <a:solidFill>
                            <a:srgbClr val="000000"/>
                          </a:solidFill>
                          <a:effectLst/>
                          <a:latin typeface="Times" charset="0"/>
                          <a:ea typeface="ＭＳ Ｐゴシック" charset="-128"/>
                        </a:rPr>
                        <a:t> + Net </a:t>
                      </a:r>
                      <a:r>
                        <a:rPr kumimoji="0" lang="en-US" altLang="en-US" sz="1400" b="0" i="0" u="none" strike="noStrike" cap="none" normalizeH="0" baseline="0" dirty="0" smtClean="0">
                          <a:ln>
                            <a:noFill/>
                          </a:ln>
                          <a:solidFill>
                            <a:srgbClr val="000000"/>
                          </a:solidFill>
                          <a:effectLst/>
                          <a:latin typeface="Times" charset="0"/>
                          <a:ea typeface="ＭＳ Ｐゴシック" charset="-128"/>
                        </a:rPr>
                        <a:t>CF from Debt</a:t>
                      </a:r>
                      <a:endParaRPr kumimoji="0" lang="en-US" altLang="en-US" sz="1400" b="0" i="0" u="none" strike="noStrike" cap="none" normalizeH="0" baseline="0" dirty="0">
                        <a:ln>
                          <a:noFill/>
                        </a:ln>
                        <a:solidFill>
                          <a:srgbClr val="000000"/>
                        </a:solidFill>
                        <a:effectLst/>
                        <a:latin typeface="Times" charset="0"/>
                        <a:ea typeface="ＭＳ Ｐゴシック" charset="-128"/>
                      </a:endParaRP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$1,881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$4,246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$2,743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$1,190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($235)</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$9,825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r>
              <a:tr h="3079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dirty="0">
                          <a:ln>
                            <a:noFill/>
                          </a:ln>
                          <a:solidFill>
                            <a:srgbClr val="000000"/>
                          </a:solidFill>
                          <a:effectLst/>
                          <a:latin typeface="Times" charset="0"/>
                          <a:ea typeface="ＭＳ Ｐゴシック" charset="-128"/>
                        </a:rPr>
                        <a:t> = Free CF to Equity (actual debt)</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$7,546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$7,191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$4,882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$4,448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$3,059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$27,126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r>
              <a:tr h="3079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Free CF to Equity (target debt ratio)</a:t>
                      </a:r>
                    </a:p>
                  </a:txBody>
                  <a:tcPr marL="12700" marR="12700" marT="12700" marB="0" anchor="b" horzOverflow="overflow">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$5,720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$3,262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$2,448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$3,340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$3,296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$18,065 </a:t>
                      </a:r>
                    </a:p>
                  </a:txBody>
                  <a:tcPr marL="12700" marR="12700" marT="1270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r>
              <a:tr h="32861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Dividends</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$1,324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$1,076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$756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$653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$648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$4,457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2861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Dividends + Buybacks</a:t>
                      </a:r>
                    </a:p>
                  </a:txBody>
                  <a:tcPr marL="12700" marR="12700" marT="12700" marB="0" anchor="b" horzOverflow="overflow">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Times" charset="0"/>
                          <a:ea typeface="ＭＳ Ｐゴシック" charset="-128"/>
                        </a:rPr>
                        <a:t>$5,411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Times" charset="0"/>
                          <a:ea typeface="ＭＳ Ｐゴシック" charset="-128"/>
                        </a:rPr>
                        <a:t>$4,091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Times" charset="0"/>
                          <a:ea typeface="ＭＳ Ｐゴシック" charset="-128"/>
                        </a:rPr>
                        <a:t>$5,749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Times" charset="0"/>
                          <a:ea typeface="ＭＳ Ｐゴシック" charset="-128"/>
                        </a:rPr>
                        <a:t>$3,322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Times" charset="0"/>
                          <a:ea typeface="ＭＳ Ｐゴシック" charset="-128"/>
                        </a:rPr>
                        <a:t>$1,296</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dirty="0">
                          <a:ln>
                            <a:noFill/>
                          </a:ln>
                          <a:solidFill>
                            <a:schemeClr val="tx1"/>
                          </a:solidFill>
                          <a:effectLst/>
                          <a:latin typeface="Times" charset="0"/>
                          <a:ea typeface="ＭＳ Ｐゴシック" charset="-128"/>
                        </a:rPr>
                        <a:t>$19,869</a:t>
                      </a:r>
                    </a:p>
                  </a:txBody>
                  <a:tcPr marL="0" marR="0" marT="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
        <p:nvSpPr>
          <p:cNvPr id="401507" name="TextBox 9"/>
          <p:cNvSpPr txBox="1">
            <a:spLocks noChangeArrowheads="1"/>
          </p:cNvSpPr>
          <p:nvPr/>
        </p:nvSpPr>
        <p:spPr bwMode="auto">
          <a:xfrm>
            <a:off x="1143000" y="5105400"/>
            <a:ext cx="74676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2400">
                <a:latin typeface="Times" charset="0"/>
              </a:rPr>
              <a:t>Disney returned about $1.5 billion more than the $18.1 billion it had available as FCFE  with a  normalized debt ratio of 11.58% (its current debt ratio).</a:t>
            </a:r>
          </a:p>
        </p:txBody>
      </p:sp>
    </p:spTree>
  </p:cSld>
  <p:clrMapOvr>
    <a:masterClrMapping/>
  </p:clrMapOvr>
  <p:timing>
    <p:tnLst>
      <p:par>
        <p:cTn id="1" dur="indefinite" restart="never" nodeType="tmRoot"/>
      </p:par>
    </p:tnLst>
  </p:timing>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345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How companies get big cash balances: Microsoft in 1996…</a:t>
            </a:r>
          </a:p>
        </p:txBody>
      </p:sp>
      <p:sp>
        <p:nvSpPr>
          <p:cNvPr id="40345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403459"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1DE983A9-9816-6B49-8CD3-048BC7AAAA0A}" type="slidenum">
              <a:rPr lang="en-US" altLang="en-US" sz="1200">
                <a:solidFill>
                  <a:srgbClr val="FFFFFF"/>
                </a:solidFill>
                <a:latin typeface="Times" charset="0"/>
              </a:rPr>
              <a:pPr>
                <a:lnSpc>
                  <a:spcPct val="80000"/>
                </a:lnSpc>
                <a:spcBef>
                  <a:spcPct val="0"/>
                </a:spcBef>
                <a:buClrTx/>
                <a:buSzTx/>
                <a:buFontTx/>
                <a:buNone/>
              </a:pPr>
              <a:t>192</a:t>
            </a:fld>
            <a:endParaRPr lang="en-US" altLang="en-US" sz="1200">
              <a:solidFill>
                <a:srgbClr val="FFFFFF"/>
              </a:solidFill>
              <a:latin typeface="Times" charset="0"/>
            </a:endParaRPr>
          </a:p>
        </p:txBody>
      </p:sp>
      <p:sp>
        <p:nvSpPr>
          <p:cNvPr id="403460" name="Rectangle 3"/>
          <p:cNvSpPr>
            <a:spLocks noGrp="1" noChangeArrowheads="1"/>
          </p:cNvSpPr>
          <p:nvPr>
            <p:ph sz="quarter" idx="1"/>
          </p:nvPr>
        </p:nvSpPr>
        <p:spPr>
          <a:xfrm>
            <a:off x="612775" y="1600200"/>
            <a:ext cx="8153400" cy="4495800"/>
          </a:xfrm>
        </p:spPr>
        <p:txBody>
          <a:bodyPr/>
          <a:lstStyle/>
          <a:p>
            <a:pPr eaLnBrk="1" hangingPunct="1"/>
            <a:r>
              <a:rPr lang="en-US" altLang="en-US" sz="2000">
                <a:ea typeface="ＭＳ Ｐゴシック" charset="-128"/>
              </a:rPr>
              <a:t>Consider the following inputs for Microsoft in 1996. </a:t>
            </a:r>
            <a:endParaRPr lang="en-US" altLang="ja-JP" sz="2000">
              <a:ea typeface="ＭＳ Ｐゴシック" charset="-128"/>
            </a:endParaRPr>
          </a:p>
          <a:p>
            <a:pPr lvl="1" eaLnBrk="1" hangingPunct="1"/>
            <a:r>
              <a:rPr lang="en-US" altLang="en-US" sz="2000">
                <a:ea typeface="ＭＳ Ｐゴシック" charset="-128"/>
              </a:rPr>
              <a:t>Net Income = $2,176 Million</a:t>
            </a:r>
          </a:p>
          <a:p>
            <a:pPr lvl="1" eaLnBrk="1" hangingPunct="1"/>
            <a:r>
              <a:rPr lang="en-US" altLang="en-US" sz="2000">
                <a:ea typeface="ＭＳ Ｐゴシック" charset="-128"/>
              </a:rPr>
              <a:t>Capital Expenditures = $494 Million</a:t>
            </a:r>
          </a:p>
          <a:p>
            <a:pPr lvl="1" eaLnBrk="1" hangingPunct="1"/>
            <a:r>
              <a:rPr lang="en-US" altLang="en-US" sz="2000">
                <a:ea typeface="ＭＳ Ｐゴシック" charset="-128"/>
              </a:rPr>
              <a:t>Depreciation = $ 480 Million</a:t>
            </a:r>
          </a:p>
          <a:p>
            <a:pPr lvl="1" eaLnBrk="1" hangingPunct="1"/>
            <a:r>
              <a:rPr lang="en-US" altLang="en-US" sz="2000">
                <a:ea typeface="ＭＳ Ｐゴシック" charset="-128"/>
              </a:rPr>
              <a:t>Change in Non-Cash Working Capital = $ 35 Million</a:t>
            </a:r>
          </a:p>
          <a:p>
            <a:pPr lvl="1" eaLnBrk="1" hangingPunct="1"/>
            <a:r>
              <a:rPr lang="en-US" altLang="en-US" sz="2000">
                <a:ea typeface="ＭＳ Ｐゴシック" charset="-128"/>
              </a:rPr>
              <a:t>Debt = None</a:t>
            </a:r>
          </a:p>
          <a:p>
            <a:pPr eaLnBrk="1" hangingPunct="1">
              <a:buFont typeface="Wingdings" charset="2"/>
              <a:buNone/>
            </a:pPr>
            <a:r>
              <a:rPr lang="en-US" altLang="en-US" sz="2000">
                <a:ea typeface="ＭＳ Ｐゴシック" charset="-128"/>
              </a:rPr>
              <a:t>FCFE =	 Net Income - (Cap ex - Depr) – Change in non-cash WC – Debt CF</a:t>
            </a:r>
          </a:p>
          <a:p>
            <a:pPr lvl="1" eaLnBrk="1" hangingPunct="1">
              <a:buFont typeface="Wingdings 2" charset="2"/>
              <a:buNone/>
            </a:pPr>
            <a:r>
              <a:rPr lang="en-US" altLang="en-US" sz="2000">
                <a:ea typeface="ＭＳ Ｐゴシック" charset="-128"/>
              </a:rPr>
              <a:t>	    =	$ 2,176	- (494 - 480) - $ 35 	 - 0    = 	$ 2,127 Million</a:t>
            </a:r>
          </a:p>
          <a:p>
            <a:pPr eaLnBrk="1" hangingPunct="1"/>
            <a:r>
              <a:rPr lang="en-US" altLang="en-US" sz="2000">
                <a:ea typeface="ＭＳ Ｐゴシック" charset="-128"/>
              </a:rPr>
              <a:t>By this estimation, Microsoft could have paid $ 2,127 Million in dividends/stock buybacks in 1996. They paid no dividends and bought back no stock.  Where will the $2,127 million show up in Microsoft</a:t>
            </a:r>
            <a:r>
              <a:rPr lang="ja-JP" altLang="en-US" sz="2000">
                <a:ea typeface="ＭＳ Ｐゴシック" charset="-128"/>
              </a:rPr>
              <a:t>’</a:t>
            </a:r>
            <a:r>
              <a:rPr lang="en-US" altLang="ja-JP" sz="2000">
                <a:ea typeface="ＭＳ Ｐゴシック" charset="-128"/>
              </a:rPr>
              <a:t>s balance sheet?</a:t>
            </a:r>
          </a:p>
        </p:txBody>
      </p:sp>
    </p:spTree>
  </p:cSld>
  <p:clrMapOvr>
    <a:masterClrMapping/>
  </p:clrMapOvr>
  <p:transition/>
  <p:timing>
    <p:tnLst>
      <p:par>
        <p:cTn id="1" dur="indefinite" restart="never" nodeType="tmRoot"/>
      </p:par>
    </p:tnLst>
  </p:timing>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5505"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FCFE for a Bank?</a:t>
            </a:r>
          </a:p>
        </p:txBody>
      </p:sp>
      <p:sp>
        <p:nvSpPr>
          <p:cNvPr id="405506" name="Content Placeholder 2"/>
          <p:cNvSpPr>
            <a:spLocks noGrp="1"/>
          </p:cNvSpPr>
          <p:nvPr>
            <p:ph sz="quarter" idx="1"/>
          </p:nvPr>
        </p:nvSpPr>
        <p:spPr>
          <a:xfrm>
            <a:off x="612775" y="1600200"/>
            <a:ext cx="8153400" cy="4495800"/>
          </a:xfrm>
        </p:spPr>
        <p:txBody>
          <a:bodyPr/>
          <a:lstStyle/>
          <a:p>
            <a:pPr eaLnBrk="1" hangingPunct="1"/>
            <a:r>
              <a:rPr lang="en-US" altLang="en-US" sz="1800">
                <a:ea typeface="ＭＳ Ｐゴシック" charset="-128"/>
              </a:rPr>
              <a:t>We redefine reinvestment as investment in regulatory capital. </a:t>
            </a:r>
          </a:p>
          <a:p>
            <a:pPr algn="ctr" eaLnBrk="1" hangingPunct="1">
              <a:buFont typeface="Wingdings" charset="2"/>
              <a:buNone/>
            </a:pPr>
            <a:r>
              <a:rPr lang="en-US" altLang="en-US" sz="1800">
                <a:ea typeface="ＭＳ Ｐゴシック" charset="-128"/>
              </a:rPr>
              <a:t>FCFE</a:t>
            </a:r>
            <a:r>
              <a:rPr lang="en-US" altLang="en-US" sz="1800" baseline="-25000">
                <a:ea typeface="ＭＳ Ｐゴシック" charset="-128"/>
              </a:rPr>
              <a:t>Bank</a:t>
            </a:r>
            <a:r>
              <a:rPr lang="en-US" altLang="en-US" sz="1800">
                <a:ea typeface="ＭＳ Ｐゴシック" charset="-128"/>
              </a:rPr>
              <a:t>= Net Income – Increase in Regulatory Capital (Book Equity)</a:t>
            </a:r>
          </a:p>
          <a:p>
            <a:pPr eaLnBrk="1" hangingPunct="1"/>
            <a:r>
              <a:rPr lang="en-US" altLang="en-US" sz="1800">
                <a:ea typeface="ＭＳ Ｐゴシック" charset="-128"/>
              </a:rPr>
              <a:t>Consider a bank with $ 10 billion in loans outstanding and book equity of $ 750 million. If it maintains its capital ratio of 7.5%, intends to grow its loan base by 10% (to $11 and expects to generate $ 150 million in net income:</a:t>
            </a:r>
          </a:p>
          <a:p>
            <a:pPr algn="ctr" eaLnBrk="1" hangingPunct="1">
              <a:buFont typeface="Wingdings" charset="2"/>
              <a:buNone/>
            </a:pPr>
            <a:r>
              <a:rPr lang="en-US" altLang="en-US" sz="1800">
                <a:ea typeface="ＭＳ Ｐゴシック" charset="-128"/>
              </a:rPr>
              <a:t>FCFE = $150 million – (11,000-10,000)* (.075) = $75 million</a:t>
            </a:r>
          </a:p>
        </p:txBody>
      </p:sp>
      <p:sp>
        <p:nvSpPr>
          <p:cNvPr id="40550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405508" name="TextBox 2"/>
          <p:cNvSpPr txBox="1">
            <a:spLocks noChangeArrowheads="1"/>
          </p:cNvSpPr>
          <p:nvPr/>
        </p:nvSpPr>
        <p:spPr bwMode="auto">
          <a:xfrm>
            <a:off x="2133600" y="3657600"/>
            <a:ext cx="4416425"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i="1">
                <a:latin typeface="Times" charset="0"/>
              </a:rPr>
              <a:t>Deutsche Bank: FCFE estimates (November 2013)</a:t>
            </a:r>
          </a:p>
        </p:txBody>
      </p:sp>
      <p:graphicFrame>
        <p:nvGraphicFramePr>
          <p:cNvPr id="3" name="Table 2"/>
          <p:cNvGraphicFramePr>
            <a:graphicFrameLocks noGrp="1"/>
          </p:cNvGraphicFramePr>
          <p:nvPr/>
        </p:nvGraphicFramePr>
        <p:xfrm>
          <a:off x="914400" y="3962400"/>
          <a:ext cx="8077200" cy="2321150"/>
        </p:xfrm>
        <a:graphic>
          <a:graphicData uri="http://schemas.openxmlformats.org/drawingml/2006/table">
            <a:tbl>
              <a:tblPr/>
              <a:tblGrid>
                <a:gridCol w="2362200"/>
                <a:gridCol w="952500"/>
                <a:gridCol w="952500"/>
                <a:gridCol w="952500"/>
                <a:gridCol w="952500"/>
                <a:gridCol w="952500"/>
                <a:gridCol w="952500"/>
              </a:tblGrid>
              <a:tr h="19552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 </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Current</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2</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3</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4</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5</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378382">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Risk Adjusted Assets (grows 3% each year)</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439,851 €</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453,047 €</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466,638 €</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480,637 €</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495,056 €</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509,908 €</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52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Tier 1 as % of Risk Adj assets</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15.13%</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15.71%</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16.28%</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16.85%</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17.43%</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18.00%</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52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Tier 1 Capital</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66,561 €</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71,156 €</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75,967 €</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81,002 €</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86,271 €</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91,783 €</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52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Change in regulatory capital</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 </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4,595 €</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4,811 €</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5,035 €</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5,269 €</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5,512 €</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52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Book Equity</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76,829 €</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81,424 €</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86,235 €</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91,270 €</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96,539 €</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102,051 €</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52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ROE (increases to 8%)</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-1.08%</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0.74%</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2.55%</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4.37%</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6.18%</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8.00%</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52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Net Income</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-716 €</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602 €</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2,203 €</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3,988 €</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5,971 €</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8,164 €</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378382">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 - Investment in Regulatory Capital</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 </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4,595 €</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4,811 €</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5,035 €</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5,269 €</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5,512 €</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52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FCFE</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 </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-3,993 €</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-2,608 €</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-1,047 €</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702 €</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2,652 €</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755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Dividends versus FCFE: Across the globe </a:t>
            </a:r>
          </a:p>
        </p:txBody>
      </p:sp>
      <p:sp>
        <p:nvSpPr>
          <p:cNvPr id="40755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graphicFrame>
        <p:nvGraphicFramePr>
          <p:cNvPr id="4" name="Content Placeholder 3"/>
          <p:cNvGraphicFramePr>
            <a:graphicFrameLocks noGrp="1"/>
          </p:cNvGraphicFramePr>
          <p:nvPr>
            <p:ph sz="quarter" idx="1"/>
            <p:extLst>
              <p:ext uri="{D42A27DB-BD31-4B8C-83A1-F6EECF244321}">
                <p14:modId xmlns:p14="http://schemas.microsoft.com/office/powerpoint/2010/main" val="342876671"/>
              </p:ext>
            </p:extLst>
          </p:nvPr>
        </p:nvGraphicFramePr>
        <p:xfrm>
          <a:off x="609602" y="1676398"/>
          <a:ext cx="8156573" cy="4268861"/>
        </p:xfrm>
        <a:graphic>
          <a:graphicData uri="http://schemas.openxmlformats.org/drawingml/2006/table">
            <a:tbl>
              <a:tblPr>
                <a:tableStyleId>{5C22544A-7EE6-4342-B048-85BDC9FD1C3A}</a:tableStyleId>
              </a:tblPr>
              <a:tblGrid>
                <a:gridCol w="2662727"/>
                <a:gridCol w="915641"/>
                <a:gridCol w="915641"/>
                <a:gridCol w="915641"/>
                <a:gridCol w="915641"/>
                <a:gridCol w="915641"/>
                <a:gridCol w="915641"/>
              </a:tblGrid>
              <a:tr h="869046">
                <a:tc>
                  <a:txBody>
                    <a:bodyPr/>
                    <a:lstStyle/>
                    <a:p>
                      <a:pPr algn="l" fontAlgn="b"/>
                      <a:r>
                        <a:rPr lang="en-US" sz="1600" u="none" strike="noStrike" dirty="0">
                          <a:effectLst/>
                        </a:rPr>
                        <a:t>Dividend Class</a:t>
                      </a:r>
                      <a:endParaRPr lang="en-US" sz="1600" b="0" i="1" u="none" strike="noStrike" dirty="0">
                        <a:solidFill>
                          <a:srgbClr val="000000"/>
                        </a:solidFill>
                        <a:effectLst/>
                        <a:latin typeface="Calibri" charset="0"/>
                      </a:endParaRPr>
                    </a:p>
                  </a:txBody>
                  <a:tcPr marL="6350" marR="6350" marT="6350" marB="0" anchor="b"/>
                </a:tc>
                <a:tc>
                  <a:txBody>
                    <a:bodyPr/>
                    <a:lstStyle/>
                    <a:p>
                      <a:pPr algn="ctr" fontAlgn="b"/>
                      <a:r>
                        <a:rPr lang="en-US" sz="1600" u="none" strike="noStrike" dirty="0">
                          <a:effectLst/>
                        </a:rPr>
                        <a:t>US</a:t>
                      </a:r>
                      <a:endParaRPr lang="en-US" sz="1600" b="0" i="1" u="none" strike="noStrike" dirty="0">
                        <a:solidFill>
                          <a:srgbClr val="000000"/>
                        </a:solidFill>
                        <a:effectLst/>
                        <a:latin typeface="Calibri" charset="0"/>
                      </a:endParaRPr>
                    </a:p>
                  </a:txBody>
                  <a:tcPr marL="6350" marR="6350" marT="6350" marB="0" anchor="b"/>
                </a:tc>
                <a:tc>
                  <a:txBody>
                    <a:bodyPr/>
                    <a:lstStyle/>
                    <a:p>
                      <a:pPr algn="ctr" fontAlgn="b"/>
                      <a:r>
                        <a:rPr lang="en-US" sz="1600" u="none" strike="noStrike">
                          <a:effectLst/>
                        </a:rPr>
                        <a:t>Europe</a:t>
                      </a:r>
                      <a:endParaRPr lang="en-US" sz="1600" b="0" i="1" u="none" strike="noStrike">
                        <a:solidFill>
                          <a:srgbClr val="000000"/>
                        </a:solidFill>
                        <a:effectLst/>
                        <a:latin typeface="Calibri" charset="0"/>
                      </a:endParaRPr>
                    </a:p>
                  </a:txBody>
                  <a:tcPr marL="6350" marR="6350" marT="6350" marB="0" anchor="b"/>
                </a:tc>
                <a:tc>
                  <a:txBody>
                    <a:bodyPr/>
                    <a:lstStyle/>
                    <a:p>
                      <a:pPr algn="ctr" fontAlgn="b"/>
                      <a:r>
                        <a:rPr lang="en-US" sz="1600" u="none" strike="noStrike">
                          <a:effectLst/>
                        </a:rPr>
                        <a:t>Japan</a:t>
                      </a:r>
                      <a:endParaRPr lang="en-US" sz="1600" b="0" i="1" u="none" strike="noStrike">
                        <a:solidFill>
                          <a:srgbClr val="000000"/>
                        </a:solidFill>
                        <a:effectLst/>
                        <a:latin typeface="Calibri" charset="0"/>
                      </a:endParaRPr>
                    </a:p>
                  </a:txBody>
                  <a:tcPr marL="6350" marR="6350" marT="6350" marB="0" anchor="b"/>
                </a:tc>
                <a:tc>
                  <a:txBody>
                    <a:bodyPr/>
                    <a:lstStyle/>
                    <a:p>
                      <a:pPr algn="ctr" fontAlgn="b"/>
                      <a:r>
                        <a:rPr lang="en-US" sz="1600" u="none" strike="noStrike">
                          <a:effectLst/>
                        </a:rPr>
                        <a:t>Emerging Markets</a:t>
                      </a:r>
                      <a:endParaRPr lang="en-US" sz="1600" b="0" i="1" u="none" strike="noStrike">
                        <a:solidFill>
                          <a:srgbClr val="000000"/>
                        </a:solidFill>
                        <a:effectLst/>
                        <a:latin typeface="Calibri" charset="0"/>
                      </a:endParaRPr>
                    </a:p>
                  </a:txBody>
                  <a:tcPr marL="6350" marR="6350" marT="6350" marB="0" anchor="b"/>
                </a:tc>
                <a:tc>
                  <a:txBody>
                    <a:bodyPr/>
                    <a:lstStyle/>
                    <a:p>
                      <a:pPr algn="ctr" fontAlgn="b"/>
                      <a:r>
                        <a:rPr lang="en-US" sz="1600" u="none" strike="noStrike">
                          <a:effectLst/>
                        </a:rPr>
                        <a:t>Aus, NZ &amp; Canada</a:t>
                      </a:r>
                      <a:endParaRPr lang="en-US" sz="1600" b="0" i="1" u="none" strike="noStrike">
                        <a:solidFill>
                          <a:srgbClr val="000000"/>
                        </a:solidFill>
                        <a:effectLst/>
                        <a:latin typeface="Calibri" charset="0"/>
                      </a:endParaRPr>
                    </a:p>
                  </a:txBody>
                  <a:tcPr marL="6350" marR="6350" marT="6350" marB="0" anchor="b"/>
                </a:tc>
                <a:tc>
                  <a:txBody>
                    <a:bodyPr/>
                    <a:lstStyle/>
                    <a:p>
                      <a:pPr algn="ctr" fontAlgn="b"/>
                      <a:r>
                        <a:rPr lang="en-US" sz="1600" u="none" strike="noStrike">
                          <a:effectLst/>
                        </a:rPr>
                        <a:t>Global</a:t>
                      </a:r>
                      <a:endParaRPr lang="en-US" sz="1600" b="0" i="1" u="none" strike="noStrike">
                        <a:solidFill>
                          <a:srgbClr val="000000"/>
                        </a:solidFill>
                        <a:effectLst/>
                        <a:latin typeface="Calibri" charset="0"/>
                      </a:endParaRPr>
                    </a:p>
                  </a:txBody>
                  <a:tcPr marL="6350" marR="6350" marT="6350" marB="0" anchor="b"/>
                </a:tc>
              </a:tr>
              <a:tr h="474565">
                <a:tc>
                  <a:txBody>
                    <a:bodyPr/>
                    <a:lstStyle/>
                    <a:p>
                      <a:pPr algn="l" fontAlgn="b"/>
                      <a:r>
                        <a:rPr lang="en-US" sz="1600" u="none" strike="noStrike" dirty="0">
                          <a:effectLst/>
                        </a:rPr>
                        <a:t>FCFE&lt;0, No Dividends/Buybacks</a:t>
                      </a:r>
                      <a:endParaRPr lang="en-US" sz="1600" b="0" i="0" u="none" strike="noStrike" dirty="0">
                        <a:solidFill>
                          <a:srgbClr val="000000"/>
                        </a:solidFill>
                        <a:effectLst/>
                        <a:latin typeface="Calibri" charset="0"/>
                      </a:endParaRPr>
                    </a:p>
                  </a:txBody>
                  <a:tcPr marL="6350" marR="6350" marT="6350" marB="0" anchor="b"/>
                </a:tc>
                <a:tc>
                  <a:txBody>
                    <a:bodyPr/>
                    <a:lstStyle/>
                    <a:p>
                      <a:pPr algn="ctr" fontAlgn="b"/>
                      <a:r>
                        <a:rPr lang="mr-IN" sz="1600" u="none" strike="noStrike" dirty="0">
                          <a:effectLst/>
                        </a:rPr>
                        <a:t>28.31%</a:t>
                      </a:r>
                      <a:endParaRPr lang="mr-IN" sz="1600" b="1" i="0" u="none" strike="noStrike" dirty="0">
                        <a:solidFill>
                          <a:srgbClr val="000000"/>
                        </a:solidFill>
                        <a:effectLst/>
                        <a:latin typeface="Calibri" charset="0"/>
                      </a:endParaRPr>
                    </a:p>
                  </a:txBody>
                  <a:tcPr marL="6350" marR="6350" marT="6350" marB="0" anchor="b"/>
                </a:tc>
                <a:tc>
                  <a:txBody>
                    <a:bodyPr/>
                    <a:lstStyle/>
                    <a:p>
                      <a:pPr algn="ctr" fontAlgn="b"/>
                      <a:r>
                        <a:rPr lang="mr-IN" sz="1600" u="none" strike="noStrike" dirty="0">
                          <a:effectLst/>
                        </a:rPr>
                        <a:t>28.38%</a:t>
                      </a:r>
                      <a:endParaRPr lang="mr-IN" sz="1600" b="1" i="0" u="none" strike="noStrike" dirty="0">
                        <a:solidFill>
                          <a:srgbClr val="000000"/>
                        </a:solidFill>
                        <a:effectLst/>
                        <a:latin typeface="Calibri" charset="0"/>
                      </a:endParaRPr>
                    </a:p>
                  </a:txBody>
                  <a:tcPr marL="6350" marR="6350" marT="6350" marB="0" anchor="b"/>
                </a:tc>
                <a:tc>
                  <a:txBody>
                    <a:bodyPr/>
                    <a:lstStyle/>
                    <a:p>
                      <a:pPr algn="ctr" fontAlgn="b"/>
                      <a:r>
                        <a:rPr lang="mr-IN" sz="1600" u="none" strike="noStrike" dirty="0">
                          <a:effectLst/>
                        </a:rPr>
                        <a:t>10.90%</a:t>
                      </a:r>
                      <a:endParaRPr lang="mr-IN" sz="1600" b="1" i="0" u="none" strike="noStrike" dirty="0">
                        <a:solidFill>
                          <a:srgbClr val="000000"/>
                        </a:solidFill>
                        <a:effectLst/>
                        <a:latin typeface="Calibri" charset="0"/>
                      </a:endParaRPr>
                    </a:p>
                  </a:txBody>
                  <a:tcPr marL="6350" marR="6350" marT="6350" marB="0" anchor="b"/>
                </a:tc>
                <a:tc>
                  <a:txBody>
                    <a:bodyPr/>
                    <a:lstStyle/>
                    <a:p>
                      <a:pPr algn="ctr" fontAlgn="b"/>
                      <a:r>
                        <a:rPr lang="mr-IN" sz="1600" u="none" strike="noStrike" dirty="0">
                          <a:effectLst/>
                        </a:rPr>
                        <a:t>21.78%</a:t>
                      </a:r>
                      <a:endParaRPr lang="mr-IN" sz="1600" b="1" i="0" u="none" strike="noStrike" dirty="0">
                        <a:solidFill>
                          <a:srgbClr val="000000"/>
                        </a:solidFill>
                        <a:effectLst/>
                        <a:latin typeface="Calibri" charset="0"/>
                      </a:endParaRPr>
                    </a:p>
                  </a:txBody>
                  <a:tcPr marL="6350" marR="6350" marT="6350" marB="0" anchor="b"/>
                </a:tc>
                <a:tc>
                  <a:txBody>
                    <a:bodyPr/>
                    <a:lstStyle/>
                    <a:p>
                      <a:pPr algn="ctr" fontAlgn="b"/>
                      <a:r>
                        <a:rPr lang="mr-IN" sz="1600" u="none" strike="noStrike">
                          <a:effectLst/>
                        </a:rPr>
                        <a:t>59.49%</a:t>
                      </a:r>
                      <a:endParaRPr lang="mr-IN" sz="1600" b="1" i="0" u="none" strike="noStrike">
                        <a:solidFill>
                          <a:srgbClr val="000000"/>
                        </a:solidFill>
                        <a:effectLst/>
                        <a:latin typeface="Calibri" charset="0"/>
                      </a:endParaRPr>
                    </a:p>
                  </a:txBody>
                  <a:tcPr marL="6350" marR="6350" marT="6350" marB="0" anchor="b"/>
                </a:tc>
                <a:tc>
                  <a:txBody>
                    <a:bodyPr/>
                    <a:lstStyle/>
                    <a:p>
                      <a:pPr algn="ctr" fontAlgn="b"/>
                      <a:r>
                        <a:rPr lang="mr-IN" sz="1600" u="none" strike="noStrike">
                          <a:effectLst/>
                        </a:rPr>
                        <a:t>26.91%</a:t>
                      </a:r>
                      <a:endParaRPr lang="mr-IN" sz="1600" b="1" i="0" u="none" strike="noStrike">
                        <a:solidFill>
                          <a:srgbClr val="000000"/>
                        </a:solidFill>
                        <a:effectLst/>
                        <a:latin typeface="Calibri" charset="0"/>
                      </a:endParaRPr>
                    </a:p>
                  </a:txBody>
                  <a:tcPr marL="6350" marR="6350" marT="6350" marB="0" anchor="b"/>
                </a:tc>
              </a:tr>
              <a:tr h="474565">
                <a:tc>
                  <a:txBody>
                    <a:bodyPr/>
                    <a:lstStyle/>
                    <a:p>
                      <a:pPr algn="l" fontAlgn="b"/>
                      <a:r>
                        <a:rPr lang="en-US" sz="1600" u="none" strike="noStrike" dirty="0">
                          <a:solidFill>
                            <a:srgbClr val="00B050"/>
                          </a:solidFill>
                          <a:effectLst/>
                        </a:rPr>
                        <a:t>FCFE &gt;0, No Dividends/Buybacks</a:t>
                      </a:r>
                      <a:endParaRPr lang="en-US" sz="1600" b="0" i="0" u="none" strike="noStrike" dirty="0">
                        <a:solidFill>
                          <a:srgbClr val="00B050"/>
                        </a:solidFill>
                        <a:effectLst/>
                        <a:latin typeface="Calibri" charset="0"/>
                      </a:endParaRPr>
                    </a:p>
                  </a:txBody>
                  <a:tcPr marL="6350" marR="6350" marT="6350" marB="0" anchor="b"/>
                </a:tc>
                <a:tc>
                  <a:txBody>
                    <a:bodyPr/>
                    <a:lstStyle/>
                    <a:p>
                      <a:pPr algn="ctr" fontAlgn="b"/>
                      <a:r>
                        <a:rPr lang="mr-IN" sz="1600" u="none" strike="noStrike" dirty="0">
                          <a:solidFill>
                            <a:srgbClr val="00B050"/>
                          </a:solidFill>
                          <a:effectLst/>
                        </a:rPr>
                        <a:t>29.86%</a:t>
                      </a:r>
                      <a:endParaRPr lang="mr-IN" sz="1600" b="0" i="0" u="none" strike="noStrike" dirty="0">
                        <a:solidFill>
                          <a:srgbClr val="00B050"/>
                        </a:solidFill>
                        <a:effectLst/>
                        <a:latin typeface="Calibri" charset="0"/>
                      </a:endParaRPr>
                    </a:p>
                  </a:txBody>
                  <a:tcPr marL="6350" marR="6350" marT="6350" marB="0" anchor="b"/>
                </a:tc>
                <a:tc>
                  <a:txBody>
                    <a:bodyPr/>
                    <a:lstStyle/>
                    <a:p>
                      <a:pPr algn="ctr" fontAlgn="b"/>
                      <a:r>
                        <a:rPr lang="mr-IN" sz="1600" u="none" strike="noStrike">
                          <a:solidFill>
                            <a:srgbClr val="00B050"/>
                          </a:solidFill>
                          <a:effectLst/>
                        </a:rPr>
                        <a:t>19.56%</a:t>
                      </a:r>
                      <a:endParaRPr lang="mr-IN" sz="1600" b="0" i="0" u="none" strike="noStrike">
                        <a:solidFill>
                          <a:srgbClr val="00B050"/>
                        </a:solidFill>
                        <a:effectLst/>
                        <a:latin typeface="Calibri" charset="0"/>
                      </a:endParaRPr>
                    </a:p>
                  </a:txBody>
                  <a:tcPr marL="6350" marR="6350" marT="6350" marB="0" anchor="b"/>
                </a:tc>
                <a:tc>
                  <a:txBody>
                    <a:bodyPr/>
                    <a:lstStyle/>
                    <a:p>
                      <a:pPr algn="ctr" fontAlgn="b"/>
                      <a:r>
                        <a:rPr lang="mr-IN" sz="1600" u="none" strike="noStrike" dirty="0">
                          <a:solidFill>
                            <a:srgbClr val="00B050"/>
                          </a:solidFill>
                          <a:effectLst/>
                        </a:rPr>
                        <a:t>13.26%</a:t>
                      </a:r>
                      <a:endParaRPr lang="mr-IN" sz="1600" b="0" i="0" u="none" strike="noStrike" dirty="0">
                        <a:solidFill>
                          <a:srgbClr val="00B050"/>
                        </a:solidFill>
                        <a:effectLst/>
                        <a:latin typeface="Calibri" charset="0"/>
                      </a:endParaRPr>
                    </a:p>
                  </a:txBody>
                  <a:tcPr marL="6350" marR="6350" marT="6350" marB="0" anchor="b"/>
                </a:tc>
                <a:tc>
                  <a:txBody>
                    <a:bodyPr/>
                    <a:lstStyle/>
                    <a:p>
                      <a:pPr algn="ctr" fontAlgn="b"/>
                      <a:r>
                        <a:rPr lang="mr-IN" sz="1600" u="none" strike="noStrike">
                          <a:solidFill>
                            <a:srgbClr val="00B050"/>
                          </a:solidFill>
                          <a:effectLst/>
                        </a:rPr>
                        <a:t>23.01%</a:t>
                      </a:r>
                      <a:endParaRPr lang="mr-IN" sz="1600" b="0" i="0" u="none" strike="noStrike">
                        <a:solidFill>
                          <a:srgbClr val="00B050"/>
                        </a:solidFill>
                        <a:effectLst/>
                        <a:latin typeface="Calibri" charset="0"/>
                      </a:endParaRPr>
                    </a:p>
                  </a:txBody>
                  <a:tcPr marL="6350" marR="6350" marT="6350" marB="0" anchor="b"/>
                </a:tc>
                <a:tc>
                  <a:txBody>
                    <a:bodyPr/>
                    <a:lstStyle/>
                    <a:p>
                      <a:pPr algn="ctr" fontAlgn="b"/>
                      <a:r>
                        <a:rPr lang="mr-IN" sz="1600" u="none" strike="noStrike">
                          <a:solidFill>
                            <a:srgbClr val="00B050"/>
                          </a:solidFill>
                          <a:effectLst/>
                        </a:rPr>
                        <a:t>15.76%</a:t>
                      </a:r>
                      <a:endParaRPr lang="mr-IN" sz="1600" b="0" i="0" u="none" strike="noStrike">
                        <a:solidFill>
                          <a:srgbClr val="00B050"/>
                        </a:solidFill>
                        <a:effectLst/>
                        <a:latin typeface="Calibri" charset="0"/>
                      </a:endParaRPr>
                    </a:p>
                  </a:txBody>
                  <a:tcPr marL="6350" marR="6350" marT="6350" marB="0" anchor="b"/>
                </a:tc>
                <a:tc>
                  <a:txBody>
                    <a:bodyPr/>
                    <a:lstStyle/>
                    <a:p>
                      <a:pPr algn="ctr" fontAlgn="b"/>
                      <a:r>
                        <a:rPr lang="is-IS" sz="1600" u="none" strike="noStrike">
                          <a:solidFill>
                            <a:srgbClr val="00B050"/>
                          </a:solidFill>
                          <a:effectLst/>
                        </a:rPr>
                        <a:t>22.05%</a:t>
                      </a:r>
                      <a:endParaRPr lang="is-IS" sz="1600" b="0" i="0" u="none" strike="noStrike">
                        <a:solidFill>
                          <a:srgbClr val="00B050"/>
                        </a:solidFill>
                        <a:effectLst/>
                        <a:latin typeface="Calibri" charset="0"/>
                      </a:endParaRPr>
                    </a:p>
                  </a:txBody>
                  <a:tcPr marL="6350" marR="6350" marT="6350" marB="0" anchor="b"/>
                </a:tc>
              </a:tr>
              <a:tr h="474565">
                <a:tc>
                  <a:txBody>
                    <a:bodyPr/>
                    <a:lstStyle/>
                    <a:p>
                      <a:pPr algn="l" fontAlgn="b"/>
                      <a:r>
                        <a:rPr lang="en-US" sz="1600" u="none" strike="noStrike">
                          <a:solidFill>
                            <a:srgbClr val="00B050"/>
                          </a:solidFill>
                          <a:effectLst/>
                        </a:rPr>
                        <a:t>FCFE &gt;0, FCFE&gt;Dividends+Buybacks</a:t>
                      </a:r>
                      <a:endParaRPr lang="en-US" sz="1600" b="0" i="0" u="none" strike="noStrike">
                        <a:solidFill>
                          <a:srgbClr val="00B050"/>
                        </a:solidFill>
                        <a:effectLst/>
                        <a:latin typeface="Calibri" charset="0"/>
                      </a:endParaRPr>
                    </a:p>
                  </a:txBody>
                  <a:tcPr marL="6350" marR="6350" marT="6350" marB="0" anchor="b"/>
                </a:tc>
                <a:tc>
                  <a:txBody>
                    <a:bodyPr/>
                    <a:lstStyle/>
                    <a:p>
                      <a:pPr algn="ctr" fontAlgn="b"/>
                      <a:r>
                        <a:rPr lang="mr-IN" sz="1600" u="none" strike="noStrike" dirty="0">
                          <a:solidFill>
                            <a:srgbClr val="00B050"/>
                          </a:solidFill>
                          <a:effectLst/>
                        </a:rPr>
                        <a:t>14.52%</a:t>
                      </a:r>
                      <a:endParaRPr lang="mr-IN" sz="1600" b="0" i="0" u="none" strike="noStrike" dirty="0">
                        <a:solidFill>
                          <a:srgbClr val="00B050"/>
                        </a:solidFill>
                        <a:effectLst/>
                        <a:latin typeface="Calibri" charset="0"/>
                      </a:endParaRPr>
                    </a:p>
                  </a:txBody>
                  <a:tcPr marL="6350" marR="6350" marT="6350" marB="0" anchor="b"/>
                </a:tc>
                <a:tc>
                  <a:txBody>
                    <a:bodyPr/>
                    <a:lstStyle/>
                    <a:p>
                      <a:pPr algn="ctr" fontAlgn="b"/>
                      <a:r>
                        <a:rPr lang="mr-IN" sz="1600" u="none" strike="noStrike" dirty="0">
                          <a:solidFill>
                            <a:srgbClr val="00B050"/>
                          </a:solidFill>
                          <a:effectLst/>
                        </a:rPr>
                        <a:t>22.93%</a:t>
                      </a:r>
                      <a:endParaRPr lang="mr-IN" sz="1600" b="0" i="0" u="none" strike="noStrike" dirty="0">
                        <a:solidFill>
                          <a:srgbClr val="00B050"/>
                        </a:solidFill>
                        <a:effectLst/>
                        <a:latin typeface="Calibri" charset="0"/>
                      </a:endParaRPr>
                    </a:p>
                  </a:txBody>
                  <a:tcPr marL="6350" marR="6350" marT="6350" marB="0" anchor="b"/>
                </a:tc>
                <a:tc>
                  <a:txBody>
                    <a:bodyPr/>
                    <a:lstStyle/>
                    <a:p>
                      <a:pPr algn="ctr" fontAlgn="b"/>
                      <a:r>
                        <a:rPr lang="mr-IN" sz="1600" u="none" strike="noStrike">
                          <a:solidFill>
                            <a:srgbClr val="00B050"/>
                          </a:solidFill>
                          <a:effectLst/>
                        </a:rPr>
                        <a:t>35.04%</a:t>
                      </a:r>
                      <a:endParaRPr lang="mr-IN" sz="1600" b="0" i="0" u="none" strike="noStrike">
                        <a:solidFill>
                          <a:srgbClr val="00B050"/>
                        </a:solidFill>
                        <a:effectLst/>
                        <a:latin typeface="Calibri" charset="0"/>
                      </a:endParaRPr>
                    </a:p>
                  </a:txBody>
                  <a:tcPr marL="6350" marR="6350" marT="6350" marB="0" anchor="b"/>
                </a:tc>
                <a:tc>
                  <a:txBody>
                    <a:bodyPr/>
                    <a:lstStyle/>
                    <a:p>
                      <a:pPr algn="ctr" fontAlgn="b"/>
                      <a:r>
                        <a:rPr lang="mr-IN" sz="1600" u="none" strike="noStrike">
                          <a:solidFill>
                            <a:srgbClr val="00B050"/>
                          </a:solidFill>
                          <a:effectLst/>
                        </a:rPr>
                        <a:t>22.98%</a:t>
                      </a:r>
                      <a:endParaRPr lang="mr-IN" sz="1600" b="0" i="0" u="none" strike="noStrike">
                        <a:solidFill>
                          <a:srgbClr val="00B050"/>
                        </a:solidFill>
                        <a:effectLst/>
                        <a:latin typeface="Calibri" charset="0"/>
                      </a:endParaRPr>
                    </a:p>
                  </a:txBody>
                  <a:tcPr marL="6350" marR="6350" marT="6350" marB="0" anchor="b"/>
                </a:tc>
                <a:tc>
                  <a:txBody>
                    <a:bodyPr/>
                    <a:lstStyle/>
                    <a:p>
                      <a:pPr algn="ctr" fontAlgn="b"/>
                      <a:r>
                        <a:rPr lang="mr-IN" sz="1600" u="none" strike="noStrike">
                          <a:solidFill>
                            <a:srgbClr val="00B050"/>
                          </a:solidFill>
                          <a:effectLst/>
                        </a:rPr>
                        <a:t>9.02%</a:t>
                      </a:r>
                      <a:endParaRPr lang="mr-IN" sz="1600" b="0" i="0" u="none" strike="noStrike">
                        <a:solidFill>
                          <a:srgbClr val="00B050"/>
                        </a:solidFill>
                        <a:effectLst/>
                        <a:latin typeface="Calibri" charset="0"/>
                      </a:endParaRPr>
                    </a:p>
                  </a:txBody>
                  <a:tcPr marL="6350" marR="6350" marT="6350" marB="0" anchor="b"/>
                </a:tc>
                <a:tc>
                  <a:txBody>
                    <a:bodyPr/>
                    <a:lstStyle/>
                    <a:p>
                      <a:pPr algn="ctr" fontAlgn="b"/>
                      <a:r>
                        <a:rPr lang="mr-IN" sz="1600" u="none" strike="noStrike">
                          <a:solidFill>
                            <a:srgbClr val="00B050"/>
                          </a:solidFill>
                          <a:effectLst/>
                        </a:rPr>
                        <a:t>21.10%</a:t>
                      </a:r>
                      <a:endParaRPr lang="mr-IN" sz="1600" b="0" i="0" u="none" strike="noStrike">
                        <a:solidFill>
                          <a:srgbClr val="00B050"/>
                        </a:solidFill>
                        <a:effectLst/>
                        <a:latin typeface="Calibri" charset="0"/>
                      </a:endParaRPr>
                    </a:p>
                  </a:txBody>
                  <a:tcPr marL="6350" marR="6350" marT="6350" marB="0" anchor="b"/>
                </a:tc>
              </a:tr>
              <a:tr h="474565">
                <a:tc>
                  <a:txBody>
                    <a:bodyPr/>
                    <a:lstStyle/>
                    <a:p>
                      <a:pPr algn="l" fontAlgn="b"/>
                      <a:r>
                        <a:rPr lang="en-US" sz="1600" b="1" u="none" strike="noStrike" dirty="0">
                          <a:solidFill>
                            <a:srgbClr val="00B050"/>
                          </a:solidFill>
                          <a:effectLst/>
                        </a:rPr>
                        <a:t>CASH ACCUMULATORS</a:t>
                      </a:r>
                      <a:endParaRPr lang="en-US" sz="1600" b="1" i="0" u="none" strike="noStrike" dirty="0">
                        <a:solidFill>
                          <a:srgbClr val="00B050"/>
                        </a:solidFill>
                        <a:effectLst/>
                        <a:latin typeface="Calibri" charset="0"/>
                      </a:endParaRPr>
                    </a:p>
                  </a:txBody>
                  <a:tcPr marL="6350" marR="6350" marT="6350" marB="0" anchor="b"/>
                </a:tc>
                <a:tc>
                  <a:txBody>
                    <a:bodyPr/>
                    <a:lstStyle/>
                    <a:p>
                      <a:pPr algn="ctr" fontAlgn="b"/>
                      <a:r>
                        <a:rPr lang="mr-IN" sz="1600" b="1" u="none" strike="noStrike" dirty="0">
                          <a:solidFill>
                            <a:srgbClr val="00B050"/>
                          </a:solidFill>
                          <a:effectLst/>
                        </a:rPr>
                        <a:t>44.38%</a:t>
                      </a:r>
                      <a:endParaRPr lang="mr-IN" sz="1600" b="1" i="0" u="none" strike="noStrike" dirty="0">
                        <a:solidFill>
                          <a:srgbClr val="00B050"/>
                        </a:solidFill>
                        <a:effectLst/>
                        <a:latin typeface="Calibri" charset="0"/>
                      </a:endParaRPr>
                    </a:p>
                  </a:txBody>
                  <a:tcPr marL="6350" marR="6350" marT="6350" marB="0" anchor="b"/>
                </a:tc>
                <a:tc>
                  <a:txBody>
                    <a:bodyPr/>
                    <a:lstStyle/>
                    <a:p>
                      <a:pPr algn="ctr" fontAlgn="b"/>
                      <a:r>
                        <a:rPr lang="mr-IN" sz="1600" b="1" u="none" strike="noStrike">
                          <a:solidFill>
                            <a:srgbClr val="00B050"/>
                          </a:solidFill>
                          <a:effectLst/>
                        </a:rPr>
                        <a:t>42.49%</a:t>
                      </a:r>
                      <a:endParaRPr lang="mr-IN" sz="1600" b="1" i="0" u="none" strike="noStrike">
                        <a:solidFill>
                          <a:srgbClr val="00B050"/>
                        </a:solidFill>
                        <a:effectLst/>
                        <a:latin typeface="Calibri" charset="0"/>
                      </a:endParaRPr>
                    </a:p>
                  </a:txBody>
                  <a:tcPr marL="6350" marR="6350" marT="6350" marB="0" anchor="b"/>
                </a:tc>
                <a:tc>
                  <a:txBody>
                    <a:bodyPr/>
                    <a:lstStyle/>
                    <a:p>
                      <a:pPr algn="ctr" fontAlgn="b"/>
                      <a:r>
                        <a:rPr lang="mr-IN" sz="1600" b="1" u="none" strike="noStrike" dirty="0">
                          <a:solidFill>
                            <a:srgbClr val="00B050"/>
                          </a:solidFill>
                          <a:effectLst/>
                        </a:rPr>
                        <a:t>48.30%</a:t>
                      </a:r>
                      <a:endParaRPr lang="mr-IN" sz="1600" b="1" i="0" u="none" strike="noStrike" dirty="0">
                        <a:solidFill>
                          <a:srgbClr val="00B050"/>
                        </a:solidFill>
                        <a:effectLst/>
                        <a:latin typeface="Calibri" charset="0"/>
                      </a:endParaRPr>
                    </a:p>
                  </a:txBody>
                  <a:tcPr marL="6350" marR="6350" marT="6350" marB="0" anchor="b"/>
                </a:tc>
                <a:tc>
                  <a:txBody>
                    <a:bodyPr/>
                    <a:lstStyle/>
                    <a:p>
                      <a:pPr algn="ctr" fontAlgn="b"/>
                      <a:r>
                        <a:rPr lang="mr-IN" sz="1600" b="1" u="none" strike="noStrike" dirty="0">
                          <a:solidFill>
                            <a:srgbClr val="00B050"/>
                          </a:solidFill>
                          <a:effectLst/>
                        </a:rPr>
                        <a:t>45.98%</a:t>
                      </a:r>
                      <a:endParaRPr lang="mr-IN" sz="1600" b="1" i="0" u="none" strike="noStrike" dirty="0">
                        <a:solidFill>
                          <a:srgbClr val="00B050"/>
                        </a:solidFill>
                        <a:effectLst/>
                        <a:latin typeface="Calibri" charset="0"/>
                      </a:endParaRPr>
                    </a:p>
                  </a:txBody>
                  <a:tcPr marL="6350" marR="6350" marT="6350" marB="0" anchor="b"/>
                </a:tc>
                <a:tc>
                  <a:txBody>
                    <a:bodyPr/>
                    <a:lstStyle/>
                    <a:p>
                      <a:pPr algn="ctr" fontAlgn="b"/>
                      <a:r>
                        <a:rPr lang="mr-IN" sz="1600" b="1" u="none" strike="noStrike" dirty="0">
                          <a:solidFill>
                            <a:srgbClr val="00B050"/>
                          </a:solidFill>
                          <a:effectLst/>
                        </a:rPr>
                        <a:t>24.77%</a:t>
                      </a:r>
                      <a:endParaRPr lang="mr-IN" sz="1600" b="1" i="0" u="none" strike="noStrike" dirty="0">
                        <a:solidFill>
                          <a:srgbClr val="00B050"/>
                        </a:solidFill>
                        <a:effectLst/>
                        <a:latin typeface="Calibri" charset="0"/>
                      </a:endParaRPr>
                    </a:p>
                  </a:txBody>
                  <a:tcPr marL="6350" marR="6350" marT="6350" marB="0" anchor="b"/>
                </a:tc>
                <a:tc>
                  <a:txBody>
                    <a:bodyPr/>
                    <a:lstStyle/>
                    <a:p>
                      <a:pPr algn="ctr" fontAlgn="b"/>
                      <a:r>
                        <a:rPr lang="mr-IN" sz="1600" b="1" u="none" strike="noStrike" dirty="0">
                          <a:solidFill>
                            <a:srgbClr val="00B050"/>
                          </a:solidFill>
                          <a:effectLst/>
                        </a:rPr>
                        <a:t>43.16%</a:t>
                      </a:r>
                      <a:endParaRPr lang="mr-IN" sz="1600" b="1" i="0" u="none" strike="noStrike" dirty="0">
                        <a:solidFill>
                          <a:srgbClr val="00B050"/>
                        </a:solidFill>
                        <a:effectLst/>
                        <a:latin typeface="Calibri" charset="0"/>
                      </a:endParaRPr>
                    </a:p>
                  </a:txBody>
                  <a:tcPr marL="6350" marR="6350" marT="6350" marB="0" anchor="b"/>
                </a:tc>
              </a:tr>
              <a:tr h="474565">
                <a:tc>
                  <a:txBody>
                    <a:bodyPr/>
                    <a:lstStyle/>
                    <a:p>
                      <a:pPr algn="l" fontAlgn="b"/>
                      <a:r>
                        <a:rPr lang="en-US" sz="1600" u="none" strike="noStrike" dirty="0">
                          <a:solidFill>
                            <a:srgbClr val="FF0000"/>
                          </a:solidFill>
                          <a:effectLst/>
                        </a:rPr>
                        <a:t>FCFE &gt;0, FCFE&lt;</a:t>
                      </a:r>
                      <a:r>
                        <a:rPr lang="en-US" sz="1600" u="none" strike="noStrike" dirty="0" err="1">
                          <a:solidFill>
                            <a:srgbClr val="FF0000"/>
                          </a:solidFill>
                          <a:effectLst/>
                        </a:rPr>
                        <a:t>Dividends+Buybacks</a:t>
                      </a:r>
                      <a:endParaRPr lang="en-US" sz="1600" b="0" i="0" u="none" strike="noStrike" dirty="0">
                        <a:solidFill>
                          <a:srgbClr val="FF0000"/>
                        </a:solidFill>
                        <a:effectLst/>
                        <a:latin typeface="Calibri" charset="0"/>
                      </a:endParaRPr>
                    </a:p>
                  </a:txBody>
                  <a:tcPr marL="6350" marR="6350" marT="6350" marB="0" anchor="b"/>
                </a:tc>
                <a:tc>
                  <a:txBody>
                    <a:bodyPr/>
                    <a:lstStyle/>
                    <a:p>
                      <a:pPr algn="ctr" fontAlgn="b"/>
                      <a:r>
                        <a:rPr lang="mr-IN" sz="1600" u="none" strike="noStrike">
                          <a:solidFill>
                            <a:srgbClr val="FF0000"/>
                          </a:solidFill>
                          <a:effectLst/>
                        </a:rPr>
                        <a:t>8.80%</a:t>
                      </a:r>
                      <a:endParaRPr lang="mr-IN" sz="1600" b="0" i="0" u="none" strike="noStrike">
                        <a:solidFill>
                          <a:srgbClr val="FF0000"/>
                        </a:solidFill>
                        <a:effectLst/>
                        <a:latin typeface="Calibri" charset="0"/>
                      </a:endParaRPr>
                    </a:p>
                  </a:txBody>
                  <a:tcPr marL="6350" marR="6350" marT="6350" marB="0" anchor="b"/>
                </a:tc>
                <a:tc>
                  <a:txBody>
                    <a:bodyPr/>
                    <a:lstStyle/>
                    <a:p>
                      <a:pPr algn="ctr" fontAlgn="b"/>
                      <a:r>
                        <a:rPr lang="mr-IN" sz="1600" u="none" strike="noStrike" dirty="0">
                          <a:solidFill>
                            <a:srgbClr val="FF0000"/>
                          </a:solidFill>
                          <a:effectLst/>
                        </a:rPr>
                        <a:t>9.74%</a:t>
                      </a:r>
                      <a:endParaRPr lang="mr-IN" sz="1600" b="0" i="0" u="none" strike="noStrike" dirty="0">
                        <a:solidFill>
                          <a:srgbClr val="FF0000"/>
                        </a:solidFill>
                        <a:effectLst/>
                        <a:latin typeface="Calibri" charset="0"/>
                      </a:endParaRPr>
                    </a:p>
                  </a:txBody>
                  <a:tcPr marL="6350" marR="6350" marT="6350" marB="0" anchor="b"/>
                </a:tc>
                <a:tc>
                  <a:txBody>
                    <a:bodyPr/>
                    <a:lstStyle/>
                    <a:p>
                      <a:pPr algn="ctr" fontAlgn="b"/>
                      <a:r>
                        <a:rPr lang="mr-IN" sz="1600" u="none" strike="noStrike">
                          <a:solidFill>
                            <a:srgbClr val="FF0000"/>
                          </a:solidFill>
                          <a:effectLst/>
                        </a:rPr>
                        <a:t>8.40%</a:t>
                      </a:r>
                      <a:endParaRPr lang="mr-IN" sz="1600" b="0" i="0" u="none" strike="noStrike">
                        <a:solidFill>
                          <a:srgbClr val="FF0000"/>
                        </a:solidFill>
                        <a:effectLst/>
                        <a:latin typeface="Calibri" charset="0"/>
                      </a:endParaRPr>
                    </a:p>
                  </a:txBody>
                  <a:tcPr marL="6350" marR="6350" marT="6350" marB="0" anchor="b"/>
                </a:tc>
                <a:tc>
                  <a:txBody>
                    <a:bodyPr/>
                    <a:lstStyle/>
                    <a:p>
                      <a:pPr algn="ctr" fontAlgn="b"/>
                      <a:r>
                        <a:rPr lang="mr-IN" sz="1600" u="none" strike="noStrike" dirty="0">
                          <a:solidFill>
                            <a:srgbClr val="FF0000"/>
                          </a:solidFill>
                          <a:effectLst/>
                        </a:rPr>
                        <a:t>7.91%</a:t>
                      </a:r>
                      <a:endParaRPr lang="mr-IN" sz="1600" b="0" i="0" u="none" strike="noStrike" dirty="0">
                        <a:solidFill>
                          <a:srgbClr val="FF0000"/>
                        </a:solidFill>
                        <a:effectLst/>
                        <a:latin typeface="Calibri" charset="0"/>
                      </a:endParaRPr>
                    </a:p>
                  </a:txBody>
                  <a:tcPr marL="6350" marR="6350" marT="6350" marB="0" anchor="b"/>
                </a:tc>
                <a:tc>
                  <a:txBody>
                    <a:bodyPr/>
                    <a:lstStyle/>
                    <a:p>
                      <a:pPr algn="ctr" fontAlgn="b"/>
                      <a:r>
                        <a:rPr lang="mr-IN" sz="1600" u="none" strike="noStrike" dirty="0">
                          <a:solidFill>
                            <a:srgbClr val="FF0000"/>
                          </a:solidFill>
                          <a:effectLst/>
                        </a:rPr>
                        <a:t>4.62%</a:t>
                      </a:r>
                      <a:endParaRPr lang="mr-IN" sz="1600" b="0" i="0" u="none" strike="noStrike" dirty="0">
                        <a:solidFill>
                          <a:srgbClr val="FF0000"/>
                        </a:solidFill>
                        <a:effectLst/>
                        <a:latin typeface="Calibri" charset="0"/>
                      </a:endParaRPr>
                    </a:p>
                  </a:txBody>
                  <a:tcPr marL="6350" marR="6350" marT="6350" marB="0" anchor="b"/>
                </a:tc>
                <a:tc>
                  <a:txBody>
                    <a:bodyPr/>
                    <a:lstStyle/>
                    <a:p>
                      <a:pPr algn="ctr" fontAlgn="b"/>
                      <a:r>
                        <a:rPr lang="mr-IN" sz="1600" u="none" strike="noStrike">
                          <a:solidFill>
                            <a:srgbClr val="FF0000"/>
                          </a:solidFill>
                          <a:effectLst/>
                        </a:rPr>
                        <a:t>8.05%</a:t>
                      </a:r>
                      <a:endParaRPr lang="mr-IN" sz="1600" b="0" i="0" u="none" strike="noStrike">
                        <a:solidFill>
                          <a:srgbClr val="FF0000"/>
                        </a:solidFill>
                        <a:effectLst/>
                        <a:latin typeface="Calibri" charset="0"/>
                      </a:endParaRPr>
                    </a:p>
                  </a:txBody>
                  <a:tcPr marL="6350" marR="6350" marT="6350" marB="0" anchor="b"/>
                </a:tc>
              </a:tr>
              <a:tr h="474565">
                <a:tc>
                  <a:txBody>
                    <a:bodyPr/>
                    <a:lstStyle/>
                    <a:p>
                      <a:pPr algn="l" fontAlgn="b"/>
                      <a:r>
                        <a:rPr lang="en-US" sz="1600" u="none" strike="noStrike">
                          <a:solidFill>
                            <a:srgbClr val="FF0000"/>
                          </a:solidFill>
                          <a:effectLst/>
                        </a:rPr>
                        <a:t>FCFE&lt;0, 've Dividends+Buybacks</a:t>
                      </a:r>
                      <a:endParaRPr lang="en-US" sz="1600" b="0" i="0" u="none" strike="noStrike">
                        <a:solidFill>
                          <a:srgbClr val="FF0000"/>
                        </a:solidFill>
                        <a:effectLst/>
                        <a:latin typeface="Calibri" charset="0"/>
                      </a:endParaRPr>
                    </a:p>
                  </a:txBody>
                  <a:tcPr marL="6350" marR="6350" marT="6350" marB="0" anchor="b"/>
                </a:tc>
                <a:tc>
                  <a:txBody>
                    <a:bodyPr/>
                    <a:lstStyle/>
                    <a:p>
                      <a:pPr algn="ctr" fontAlgn="b"/>
                      <a:r>
                        <a:rPr lang="mr-IN" sz="1600" u="none" strike="noStrike" dirty="0">
                          <a:solidFill>
                            <a:srgbClr val="FF0000"/>
                          </a:solidFill>
                          <a:effectLst/>
                        </a:rPr>
                        <a:t>18.51%</a:t>
                      </a:r>
                      <a:endParaRPr lang="mr-IN" sz="1600" b="0" i="0" u="none" strike="noStrike" dirty="0">
                        <a:solidFill>
                          <a:srgbClr val="FF0000"/>
                        </a:solidFill>
                        <a:effectLst/>
                        <a:latin typeface="Calibri" charset="0"/>
                      </a:endParaRPr>
                    </a:p>
                  </a:txBody>
                  <a:tcPr marL="6350" marR="6350" marT="6350" marB="0" anchor="b"/>
                </a:tc>
                <a:tc>
                  <a:txBody>
                    <a:bodyPr/>
                    <a:lstStyle/>
                    <a:p>
                      <a:pPr algn="ctr" fontAlgn="b"/>
                      <a:r>
                        <a:rPr lang="mr-IN" sz="1600" u="none" strike="noStrike">
                          <a:solidFill>
                            <a:srgbClr val="FF0000"/>
                          </a:solidFill>
                          <a:effectLst/>
                        </a:rPr>
                        <a:t>19.38%</a:t>
                      </a:r>
                      <a:endParaRPr lang="mr-IN" sz="1600" b="0" i="0" u="none" strike="noStrike">
                        <a:solidFill>
                          <a:srgbClr val="FF0000"/>
                        </a:solidFill>
                        <a:effectLst/>
                        <a:latin typeface="Calibri" charset="0"/>
                      </a:endParaRPr>
                    </a:p>
                  </a:txBody>
                  <a:tcPr marL="6350" marR="6350" marT="6350" marB="0" anchor="b"/>
                </a:tc>
                <a:tc>
                  <a:txBody>
                    <a:bodyPr/>
                    <a:lstStyle/>
                    <a:p>
                      <a:pPr algn="ctr" fontAlgn="b"/>
                      <a:r>
                        <a:rPr lang="mr-IN" sz="1600" u="none" strike="noStrike" dirty="0">
                          <a:solidFill>
                            <a:srgbClr val="FF0000"/>
                          </a:solidFill>
                          <a:effectLst/>
                        </a:rPr>
                        <a:t>32.40%</a:t>
                      </a:r>
                      <a:endParaRPr lang="mr-IN" sz="1600" b="0" i="0" u="none" strike="noStrike" dirty="0">
                        <a:solidFill>
                          <a:srgbClr val="FF0000"/>
                        </a:solidFill>
                        <a:effectLst/>
                        <a:latin typeface="Calibri" charset="0"/>
                      </a:endParaRPr>
                    </a:p>
                  </a:txBody>
                  <a:tcPr marL="6350" marR="6350" marT="6350" marB="0" anchor="b"/>
                </a:tc>
                <a:tc>
                  <a:txBody>
                    <a:bodyPr/>
                    <a:lstStyle/>
                    <a:p>
                      <a:pPr algn="ctr" fontAlgn="b"/>
                      <a:r>
                        <a:rPr lang="mr-IN" sz="1600" u="none" strike="noStrike" dirty="0">
                          <a:solidFill>
                            <a:srgbClr val="FF0000"/>
                          </a:solidFill>
                          <a:effectLst/>
                        </a:rPr>
                        <a:t>24.34%</a:t>
                      </a:r>
                      <a:endParaRPr lang="mr-IN" sz="1600" b="0" i="0" u="none" strike="noStrike" dirty="0">
                        <a:solidFill>
                          <a:srgbClr val="FF0000"/>
                        </a:solidFill>
                        <a:effectLst/>
                        <a:latin typeface="Calibri" charset="0"/>
                      </a:endParaRPr>
                    </a:p>
                  </a:txBody>
                  <a:tcPr marL="6350" marR="6350" marT="6350" marB="0" anchor="b"/>
                </a:tc>
                <a:tc>
                  <a:txBody>
                    <a:bodyPr/>
                    <a:lstStyle/>
                    <a:p>
                      <a:pPr algn="ctr" fontAlgn="b"/>
                      <a:r>
                        <a:rPr lang="mr-IN" sz="1600" u="none" strike="noStrike" dirty="0">
                          <a:solidFill>
                            <a:srgbClr val="FF0000"/>
                          </a:solidFill>
                          <a:effectLst/>
                        </a:rPr>
                        <a:t>11.11%</a:t>
                      </a:r>
                      <a:endParaRPr lang="mr-IN" sz="1600" b="0" i="0" u="none" strike="noStrike" dirty="0">
                        <a:solidFill>
                          <a:srgbClr val="FF0000"/>
                        </a:solidFill>
                        <a:effectLst/>
                        <a:latin typeface="Calibri" charset="0"/>
                      </a:endParaRPr>
                    </a:p>
                  </a:txBody>
                  <a:tcPr marL="6350" marR="6350" marT="6350" marB="0" anchor="b"/>
                </a:tc>
                <a:tc>
                  <a:txBody>
                    <a:bodyPr/>
                    <a:lstStyle/>
                    <a:p>
                      <a:pPr algn="ctr" fontAlgn="b"/>
                      <a:r>
                        <a:rPr lang="mr-IN" sz="1600" u="none" strike="noStrike">
                          <a:solidFill>
                            <a:srgbClr val="FF0000"/>
                          </a:solidFill>
                          <a:effectLst/>
                        </a:rPr>
                        <a:t>21.88%</a:t>
                      </a:r>
                      <a:endParaRPr lang="mr-IN" sz="1600" b="0" i="0" u="none" strike="noStrike">
                        <a:solidFill>
                          <a:srgbClr val="FF0000"/>
                        </a:solidFill>
                        <a:effectLst/>
                        <a:latin typeface="Calibri" charset="0"/>
                      </a:endParaRPr>
                    </a:p>
                  </a:txBody>
                  <a:tcPr marL="6350" marR="6350" marT="6350" marB="0" anchor="b"/>
                </a:tc>
              </a:tr>
              <a:tr h="474565">
                <a:tc>
                  <a:txBody>
                    <a:bodyPr/>
                    <a:lstStyle/>
                    <a:p>
                      <a:pPr algn="l" fontAlgn="b"/>
                      <a:r>
                        <a:rPr lang="en-US" sz="1600" b="1" u="none" strike="noStrike" dirty="0" smtClean="0">
                          <a:solidFill>
                            <a:srgbClr val="FF0000"/>
                          </a:solidFill>
                          <a:effectLst/>
                        </a:rPr>
                        <a:t>OVER</a:t>
                      </a:r>
                      <a:r>
                        <a:rPr lang="en-US" sz="1600" b="1" u="none" strike="noStrike" baseline="0" dirty="0" smtClean="0">
                          <a:solidFill>
                            <a:srgbClr val="FF0000"/>
                          </a:solidFill>
                          <a:effectLst/>
                        </a:rPr>
                        <a:t> PAYERS</a:t>
                      </a:r>
                      <a:endParaRPr lang="en-US" sz="1600" b="1" i="0" u="none" strike="noStrike" dirty="0">
                        <a:solidFill>
                          <a:srgbClr val="FF0000"/>
                        </a:solidFill>
                        <a:effectLst/>
                        <a:latin typeface="Calibri" charset="0"/>
                      </a:endParaRPr>
                    </a:p>
                  </a:txBody>
                  <a:tcPr marL="6350" marR="6350" marT="6350" marB="0" anchor="b"/>
                </a:tc>
                <a:tc>
                  <a:txBody>
                    <a:bodyPr/>
                    <a:lstStyle/>
                    <a:p>
                      <a:pPr algn="ctr" fontAlgn="b"/>
                      <a:r>
                        <a:rPr lang="mr-IN" sz="1600" b="1" u="none" strike="noStrike">
                          <a:solidFill>
                            <a:srgbClr val="FF0000"/>
                          </a:solidFill>
                          <a:effectLst/>
                        </a:rPr>
                        <a:t>27.31%</a:t>
                      </a:r>
                      <a:endParaRPr lang="mr-IN" sz="1600" b="1" i="0" u="none" strike="noStrike">
                        <a:solidFill>
                          <a:srgbClr val="FF0000"/>
                        </a:solidFill>
                        <a:effectLst/>
                        <a:latin typeface="Calibri" charset="0"/>
                      </a:endParaRPr>
                    </a:p>
                  </a:txBody>
                  <a:tcPr marL="6350" marR="6350" marT="6350" marB="0" anchor="b"/>
                </a:tc>
                <a:tc>
                  <a:txBody>
                    <a:bodyPr/>
                    <a:lstStyle/>
                    <a:p>
                      <a:pPr algn="ctr" fontAlgn="b"/>
                      <a:r>
                        <a:rPr lang="mr-IN" sz="1600" b="1" u="none" strike="noStrike" dirty="0">
                          <a:solidFill>
                            <a:srgbClr val="FF0000"/>
                          </a:solidFill>
                          <a:effectLst/>
                        </a:rPr>
                        <a:t>29.12%</a:t>
                      </a:r>
                      <a:endParaRPr lang="mr-IN" sz="1600" b="1" i="0" u="none" strike="noStrike" dirty="0">
                        <a:solidFill>
                          <a:srgbClr val="FF0000"/>
                        </a:solidFill>
                        <a:effectLst/>
                        <a:latin typeface="Calibri" charset="0"/>
                      </a:endParaRPr>
                    </a:p>
                  </a:txBody>
                  <a:tcPr marL="6350" marR="6350" marT="6350" marB="0" anchor="b"/>
                </a:tc>
                <a:tc>
                  <a:txBody>
                    <a:bodyPr/>
                    <a:lstStyle/>
                    <a:p>
                      <a:pPr algn="ctr" fontAlgn="b"/>
                      <a:r>
                        <a:rPr lang="mr-IN" sz="1600" b="1" u="none" strike="noStrike" dirty="0">
                          <a:solidFill>
                            <a:srgbClr val="FF0000"/>
                          </a:solidFill>
                          <a:effectLst/>
                        </a:rPr>
                        <a:t>40.80%</a:t>
                      </a:r>
                      <a:endParaRPr lang="mr-IN" sz="1600" b="1" i="0" u="none" strike="noStrike" dirty="0">
                        <a:solidFill>
                          <a:srgbClr val="FF0000"/>
                        </a:solidFill>
                        <a:effectLst/>
                        <a:latin typeface="Calibri" charset="0"/>
                      </a:endParaRPr>
                    </a:p>
                  </a:txBody>
                  <a:tcPr marL="6350" marR="6350" marT="6350" marB="0" anchor="b"/>
                </a:tc>
                <a:tc>
                  <a:txBody>
                    <a:bodyPr/>
                    <a:lstStyle/>
                    <a:p>
                      <a:pPr algn="ctr" fontAlgn="b"/>
                      <a:r>
                        <a:rPr lang="mr-IN" sz="1600" b="1" u="none" strike="noStrike" dirty="0">
                          <a:solidFill>
                            <a:srgbClr val="FF0000"/>
                          </a:solidFill>
                          <a:effectLst/>
                        </a:rPr>
                        <a:t>32.24%</a:t>
                      </a:r>
                      <a:endParaRPr lang="mr-IN" sz="1600" b="1" i="0" u="none" strike="noStrike" dirty="0">
                        <a:solidFill>
                          <a:srgbClr val="FF0000"/>
                        </a:solidFill>
                        <a:effectLst/>
                        <a:latin typeface="Calibri" charset="0"/>
                      </a:endParaRPr>
                    </a:p>
                  </a:txBody>
                  <a:tcPr marL="6350" marR="6350" marT="6350" marB="0" anchor="b"/>
                </a:tc>
                <a:tc>
                  <a:txBody>
                    <a:bodyPr/>
                    <a:lstStyle/>
                    <a:p>
                      <a:pPr algn="ctr" fontAlgn="b"/>
                      <a:r>
                        <a:rPr lang="mr-IN" sz="1600" b="1" u="none" strike="noStrike" dirty="0">
                          <a:solidFill>
                            <a:srgbClr val="FF0000"/>
                          </a:solidFill>
                          <a:effectLst/>
                        </a:rPr>
                        <a:t>15.73%</a:t>
                      </a:r>
                      <a:endParaRPr lang="mr-IN" sz="1600" b="1" i="0" u="none" strike="noStrike" dirty="0">
                        <a:solidFill>
                          <a:srgbClr val="FF0000"/>
                        </a:solidFill>
                        <a:effectLst/>
                        <a:latin typeface="Calibri" charset="0"/>
                      </a:endParaRPr>
                    </a:p>
                  </a:txBody>
                  <a:tcPr marL="6350" marR="6350" marT="6350" marB="0" anchor="b"/>
                </a:tc>
                <a:tc>
                  <a:txBody>
                    <a:bodyPr/>
                    <a:lstStyle/>
                    <a:p>
                      <a:pPr algn="ctr" fontAlgn="b"/>
                      <a:r>
                        <a:rPr lang="mr-IN" sz="1600" b="1" u="none" strike="noStrike" dirty="0">
                          <a:solidFill>
                            <a:srgbClr val="FF0000"/>
                          </a:solidFill>
                          <a:effectLst/>
                        </a:rPr>
                        <a:t>29.93%</a:t>
                      </a:r>
                      <a:endParaRPr lang="mr-IN" sz="1600" b="1" i="0" u="none" strike="noStrike" dirty="0">
                        <a:solidFill>
                          <a:srgbClr val="FF0000"/>
                        </a:solidFill>
                        <a:effectLst/>
                        <a:latin typeface="Calibri" charset="0"/>
                      </a:endParaRPr>
                    </a:p>
                  </a:txBody>
                  <a:tcPr marL="6350" marR="6350" marT="6350" marB="0" anchor="b"/>
                </a:tc>
              </a:tr>
            </a:tbl>
          </a:graphicData>
        </a:graphic>
      </p:graphicFrame>
    </p:spTree>
  </p:cSld>
  <p:clrMapOvr>
    <a:masterClrMapping/>
  </p:clrMapOvr>
  <p:transition/>
  <p:timing>
    <p:tnLst>
      <p:par>
        <p:cTn id="1" dur="indefinite" restart="never" nodeType="tmRoot"/>
      </p:par>
    </p:tnLst>
  </p:timing>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0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Cash Buildup and Investor Blowback: Chrysler in 1994</a:t>
            </a:r>
          </a:p>
        </p:txBody>
      </p:sp>
      <p:sp>
        <p:nvSpPr>
          <p:cNvPr id="40960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409603"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3D3C7ADF-798D-E446-86F0-5C7CE6E2589A}" type="slidenum">
              <a:rPr lang="en-US" altLang="en-US" sz="1200">
                <a:solidFill>
                  <a:srgbClr val="FFFFFF"/>
                </a:solidFill>
                <a:latin typeface="Times" charset="0"/>
              </a:rPr>
              <a:pPr>
                <a:lnSpc>
                  <a:spcPct val="80000"/>
                </a:lnSpc>
                <a:spcBef>
                  <a:spcPct val="0"/>
                </a:spcBef>
                <a:buClrTx/>
                <a:buSzTx/>
                <a:buFontTx/>
                <a:buNone/>
              </a:pPr>
              <a:t>195</a:t>
            </a:fld>
            <a:endParaRPr lang="en-US" altLang="en-US" sz="1200">
              <a:solidFill>
                <a:srgbClr val="FFFFFF"/>
              </a:solidFill>
              <a:latin typeface="Times" charset="0"/>
            </a:endParaRPr>
          </a:p>
        </p:txBody>
      </p:sp>
      <p:pic>
        <p:nvPicPr>
          <p:cNvPr id="409604" name="Picture 3"/>
          <p:cNvPicPr>
            <a:picLocks noGrp="1" noChangeArrowheads="1"/>
          </p:cNvPicPr>
          <p:nvPr>
            <p:ph sz="quarter" idx="1"/>
          </p:nvPr>
        </p:nvPicPr>
        <p:blipFill>
          <a:blip r:embed="rId3">
            <a:extLst>
              <a:ext uri="{28A0092B-C50C-407E-A947-70E740481C1C}">
                <a14:useLocalDpi xmlns:a14="http://schemas.microsoft.com/office/drawing/2010/main" val="0"/>
              </a:ext>
            </a:extLst>
          </a:blip>
          <a:srcRect l="-12001" r="-12001"/>
          <a:stretch>
            <a:fillRect/>
          </a:stretch>
        </p:blipFill>
        <p:spPr>
          <a:xfrm>
            <a:off x="612775" y="1600200"/>
            <a:ext cx="8153400" cy="4495800"/>
          </a:xfrm>
        </p:spPr>
      </p:pic>
    </p:spTree>
  </p:cSld>
  <p:clrMapOvr>
    <a:masterClrMapping/>
  </p:clrMapOvr>
  <p:transition/>
  <p:timing>
    <p:tnLst>
      <p:par>
        <p:cTn id="1" dur="indefinite" restart="never" nodeType="tmRoot"/>
      </p:par>
    </p:tnLst>
  </p:timing>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1649" name="Rectangle 2"/>
          <p:cNvSpPr>
            <a:spLocks noGrp="1" noChangeArrowheads="1"/>
          </p:cNvSpPr>
          <p:nvPr>
            <p:ph type="title"/>
          </p:nvPr>
        </p:nvSpPr>
        <p:spPr>
          <a:xfrm>
            <a:off x="612775" y="228600"/>
            <a:ext cx="8153400" cy="990600"/>
          </a:xfrm>
        </p:spPr>
        <p:txBody>
          <a:bodyPr/>
          <a:lstStyle/>
          <a:p>
            <a:pPr eaLnBrk="1" hangingPunct="1"/>
            <a:r>
              <a:rPr lang="en-US" altLang="en-US" sz="3200">
                <a:latin typeface="Wingdings" charset="2"/>
                <a:ea typeface="ＭＳ Ｐゴシック" charset="-128"/>
              </a:rPr>
              <a:t>6</a:t>
            </a:r>
            <a:r>
              <a:rPr lang="en-US" altLang="en-US" sz="3200">
                <a:ea typeface="ＭＳ Ｐゴシック" charset="-128"/>
              </a:rPr>
              <a:t> Application Test: Estimating your firm</a:t>
            </a:r>
            <a:r>
              <a:rPr lang="ja-JP" altLang="en-US" sz="3200">
                <a:ea typeface="ＭＳ Ｐゴシック" charset="-128"/>
              </a:rPr>
              <a:t>’</a:t>
            </a:r>
            <a:r>
              <a:rPr lang="en-US" altLang="ja-JP" sz="3200">
                <a:ea typeface="ＭＳ Ｐゴシック" charset="-128"/>
              </a:rPr>
              <a:t>s FCFE</a:t>
            </a:r>
            <a:endParaRPr lang="en-US" altLang="en-US" sz="3200">
              <a:ea typeface="ＭＳ Ｐゴシック" charset="-128"/>
            </a:endParaRPr>
          </a:p>
        </p:txBody>
      </p:sp>
      <p:sp>
        <p:nvSpPr>
          <p:cNvPr id="41165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411651"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9C5C1DEA-0EAF-FA4D-9BCD-877D01A10C20}" type="slidenum">
              <a:rPr lang="en-US" altLang="en-US" sz="1200">
                <a:solidFill>
                  <a:srgbClr val="FFFFFF"/>
                </a:solidFill>
                <a:latin typeface="Times" charset="0"/>
              </a:rPr>
              <a:pPr>
                <a:lnSpc>
                  <a:spcPct val="80000"/>
                </a:lnSpc>
                <a:spcBef>
                  <a:spcPct val="0"/>
                </a:spcBef>
                <a:buClrTx/>
                <a:buSzTx/>
                <a:buFontTx/>
                <a:buNone/>
              </a:pPr>
              <a:t>196</a:t>
            </a:fld>
            <a:endParaRPr lang="en-US" altLang="en-US" sz="1200">
              <a:solidFill>
                <a:srgbClr val="FFFFFF"/>
              </a:solidFill>
              <a:latin typeface="Times" charset="0"/>
            </a:endParaRPr>
          </a:p>
        </p:txBody>
      </p:sp>
      <p:sp>
        <p:nvSpPr>
          <p:cNvPr id="394242" name="Rectangle 3"/>
          <p:cNvSpPr>
            <a:spLocks noGrp="1" noChangeArrowheads="1"/>
          </p:cNvSpPr>
          <p:nvPr>
            <p:ph sz="quarter" idx="1"/>
          </p:nvPr>
        </p:nvSpPr>
        <p:spPr>
          <a:xfrm>
            <a:off x="612775" y="1600200"/>
            <a:ext cx="8153400" cy="4495800"/>
          </a:xfrm>
        </p:spPr>
        <p:txBody>
          <a:bodyPr>
            <a:normAutofit fontScale="85000" lnSpcReduction="20000"/>
          </a:bodyPr>
          <a:lstStyle/>
          <a:p>
            <a:pPr marL="320040" indent="-320040" eaLnBrk="1" fontAlgn="auto" hangingPunct="1">
              <a:spcAft>
                <a:spcPts val="0"/>
              </a:spcAft>
              <a:buFont typeface="Wingdings"/>
              <a:buChar char=""/>
              <a:defRPr/>
            </a:pPr>
            <a:r>
              <a:rPr lang="en-US" dirty="0" smtClean="0">
                <a:ea typeface="+mn-ea"/>
                <a:cs typeface="+mn-cs"/>
              </a:rPr>
              <a:t>In General,				If cash flow statement used</a:t>
            </a:r>
          </a:p>
          <a:p>
            <a:pPr marL="365760" lvl="1" indent="0" eaLnBrk="1" fontAlgn="auto" hangingPunct="1">
              <a:spcAft>
                <a:spcPts val="0"/>
              </a:spcAft>
              <a:buFont typeface="Wingdings 2"/>
              <a:buNone/>
              <a:defRPr/>
            </a:pPr>
            <a:r>
              <a:rPr lang="en-US" dirty="0" smtClean="0">
                <a:ea typeface="+mn-ea"/>
                <a:cs typeface="+mn-cs"/>
              </a:rPr>
              <a:t>Net Income				Net Income</a:t>
            </a:r>
          </a:p>
          <a:p>
            <a:pPr marL="365760" lvl="1" indent="0" eaLnBrk="1" fontAlgn="auto" hangingPunct="1">
              <a:spcAft>
                <a:spcPts val="0"/>
              </a:spcAft>
              <a:buFont typeface="Wingdings 2"/>
              <a:buNone/>
              <a:defRPr/>
            </a:pPr>
            <a:r>
              <a:rPr lang="en-US" dirty="0" smtClean="0">
                <a:ea typeface="+mn-ea"/>
                <a:cs typeface="+mn-cs"/>
              </a:rPr>
              <a:t>+ Depreciation &amp; Amortization		+ Depreciation &amp; Amortization</a:t>
            </a:r>
          </a:p>
          <a:p>
            <a:pPr marL="365760" lvl="1" indent="0" eaLnBrk="1" fontAlgn="auto" hangingPunct="1">
              <a:spcAft>
                <a:spcPts val="0"/>
              </a:spcAft>
              <a:buFont typeface="Wingdings 2"/>
              <a:buNone/>
              <a:defRPr/>
            </a:pPr>
            <a:r>
              <a:rPr lang="en-US" dirty="0" smtClean="0">
                <a:ea typeface="+mn-ea"/>
                <a:cs typeface="+mn-cs"/>
              </a:rPr>
              <a:t>- Capital Expenditures			+ Capital Expenditures</a:t>
            </a:r>
          </a:p>
          <a:p>
            <a:pPr marL="365760" lvl="1" indent="0" eaLnBrk="1" fontAlgn="auto" hangingPunct="1">
              <a:spcAft>
                <a:spcPts val="0"/>
              </a:spcAft>
              <a:buFont typeface="Wingdings 2"/>
              <a:buNone/>
              <a:defRPr/>
            </a:pPr>
            <a:r>
              <a:rPr lang="en-US" dirty="0" smtClean="0">
                <a:ea typeface="+mn-ea"/>
                <a:cs typeface="+mn-cs"/>
              </a:rPr>
              <a:t>- Change in Non-Cash Working Capital	+ Changes in Non-cash WC</a:t>
            </a:r>
          </a:p>
          <a:p>
            <a:pPr marL="365760" lvl="1" indent="0" eaLnBrk="1" fontAlgn="auto" hangingPunct="1">
              <a:spcAft>
                <a:spcPts val="0"/>
              </a:spcAft>
              <a:buFont typeface="Wingdings 2"/>
              <a:buNone/>
              <a:defRPr/>
            </a:pPr>
            <a:r>
              <a:rPr lang="en-US" dirty="0" smtClean="0">
                <a:ea typeface="+mn-ea"/>
                <a:cs typeface="+mn-cs"/>
              </a:rPr>
              <a:t>- Preferred Dividend			+ Preferred Dividend</a:t>
            </a:r>
          </a:p>
          <a:p>
            <a:pPr marL="365760" lvl="1" indent="0" eaLnBrk="1" fontAlgn="auto" hangingPunct="1">
              <a:spcAft>
                <a:spcPts val="0"/>
              </a:spcAft>
              <a:buFont typeface="Wingdings 2"/>
              <a:buNone/>
              <a:defRPr/>
            </a:pPr>
            <a:r>
              <a:rPr lang="en-US" dirty="0" smtClean="0">
                <a:ea typeface="+mn-ea"/>
                <a:cs typeface="+mn-cs"/>
              </a:rPr>
              <a:t>- Principal Repaid			+ Increase in LT Borrowing</a:t>
            </a:r>
          </a:p>
          <a:p>
            <a:pPr marL="365760" lvl="1" indent="0" eaLnBrk="1" fontAlgn="auto" hangingPunct="1">
              <a:spcAft>
                <a:spcPts val="0"/>
              </a:spcAft>
              <a:buFont typeface="Wingdings 2"/>
              <a:buNone/>
              <a:defRPr/>
            </a:pPr>
            <a:r>
              <a:rPr lang="en-US" dirty="0" smtClean="0">
                <a:ea typeface="+mn-ea"/>
                <a:cs typeface="+mn-cs"/>
              </a:rPr>
              <a:t>+ New Debt Issued			+ Decrease in LT Borrowing</a:t>
            </a:r>
          </a:p>
          <a:p>
            <a:pPr marL="365760" lvl="1" indent="0" eaLnBrk="1" fontAlgn="auto" hangingPunct="1">
              <a:spcAft>
                <a:spcPts val="0"/>
              </a:spcAft>
              <a:buFont typeface="Wingdings 2"/>
              <a:buNone/>
              <a:defRPr/>
            </a:pPr>
            <a:r>
              <a:rPr lang="en-US" dirty="0" smtClean="0">
                <a:ea typeface="+mn-ea"/>
                <a:cs typeface="+mn-cs"/>
              </a:rPr>
              <a:t>					+ Change in ST Borrowing</a:t>
            </a:r>
          </a:p>
          <a:p>
            <a:pPr marL="365760" lvl="1" indent="0" eaLnBrk="1" fontAlgn="auto" hangingPunct="1">
              <a:spcAft>
                <a:spcPts val="0"/>
              </a:spcAft>
              <a:buFont typeface="Wingdings 2"/>
              <a:buNone/>
              <a:defRPr/>
            </a:pPr>
            <a:r>
              <a:rPr lang="en-US" dirty="0" smtClean="0">
                <a:ea typeface="+mn-ea"/>
                <a:cs typeface="+mn-cs"/>
              </a:rPr>
              <a:t>= FCFE				= FCFE</a:t>
            </a:r>
          </a:p>
          <a:p>
            <a:pPr marL="320040" indent="-320040" eaLnBrk="1" fontAlgn="auto" hangingPunct="1">
              <a:spcAft>
                <a:spcPts val="0"/>
              </a:spcAft>
              <a:buFont typeface="Wingdings"/>
              <a:buChar char=""/>
              <a:defRPr/>
            </a:pPr>
            <a:r>
              <a:rPr lang="en-US" dirty="0" smtClean="0">
                <a:ea typeface="+mn-ea"/>
                <a:cs typeface="+mn-cs"/>
              </a:rPr>
              <a:t>Compare to</a:t>
            </a:r>
          </a:p>
          <a:p>
            <a:pPr marL="320040" lvl="1" indent="0" eaLnBrk="1" fontAlgn="auto" hangingPunct="1">
              <a:spcAft>
                <a:spcPts val="0"/>
              </a:spcAft>
              <a:buFont typeface="Wingdings 2"/>
              <a:buNone/>
              <a:defRPr/>
            </a:pPr>
            <a:r>
              <a:rPr lang="en-US" dirty="0" smtClean="0">
                <a:ea typeface="+mn-ea"/>
                <a:cs typeface="+mn-cs"/>
              </a:rPr>
              <a:t>Dividends (Common)			Common Dividend	 </a:t>
            </a:r>
          </a:p>
          <a:p>
            <a:pPr marL="320040" lvl="1" indent="0" eaLnBrk="1" fontAlgn="auto" hangingPunct="1">
              <a:spcAft>
                <a:spcPts val="0"/>
              </a:spcAft>
              <a:buFont typeface="Wingdings 2"/>
              <a:buNone/>
              <a:defRPr/>
            </a:pPr>
            <a:r>
              <a:rPr lang="en-US" dirty="0" smtClean="0">
                <a:ea typeface="+mn-ea"/>
                <a:cs typeface="+mn-cs"/>
              </a:rPr>
              <a:t>+ Stock Buybacks 			Stock Buybacks	</a:t>
            </a:r>
            <a:endParaRPr lang="en-US" dirty="0">
              <a:ea typeface="+mn-ea"/>
              <a:cs typeface="+mn-cs"/>
            </a:endParaRPr>
          </a:p>
        </p:txBody>
      </p:sp>
    </p:spTree>
  </p:cSld>
  <p:clrMapOvr>
    <a:masterClrMapping/>
  </p:clrMapOvr>
  <p:timing>
    <p:tnLst>
      <p:par>
        <p:cTn id="1" dur="indefinite" restart="never" nodeType="tmRoot"/>
      </p:par>
    </p:tnLst>
  </p:timing>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6289"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A Practical Framework for Analyzing Dividend Policy</a:t>
            </a:r>
            <a:endParaRPr lang="en-US">
              <a:ea typeface="+mj-ea"/>
              <a:cs typeface="+mj-cs"/>
            </a:endParaRPr>
          </a:p>
        </p:txBody>
      </p:sp>
      <p:sp>
        <p:nvSpPr>
          <p:cNvPr id="41369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413699"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3A9C95CB-7B13-8E43-82AB-BD938334EFDA}" type="slidenum">
              <a:rPr lang="en-US" altLang="en-US" sz="1200">
                <a:solidFill>
                  <a:srgbClr val="FFFFFF"/>
                </a:solidFill>
                <a:latin typeface="Times" charset="0"/>
              </a:rPr>
              <a:pPr>
                <a:lnSpc>
                  <a:spcPct val="80000"/>
                </a:lnSpc>
                <a:spcBef>
                  <a:spcPct val="0"/>
                </a:spcBef>
                <a:buClrTx/>
                <a:buSzTx/>
                <a:buFontTx/>
                <a:buNone/>
              </a:pPr>
              <a:t>197</a:t>
            </a:fld>
            <a:endParaRPr lang="en-US" altLang="en-US" sz="1200">
              <a:solidFill>
                <a:srgbClr val="FFFFFF"/>
              </a:solidFill>
              <a:latin typeface="Times" charset="0"/>
            </a:endParaRPr>
          </a:p>
        </p:txBody>
      </p:sp>
      <p:sp>
        <p:nvSpPr>
          <p:cNvPr id="413700" name="Content Placeholder 6"/>
          <p:cNvSpPr>
            <a:spLocks noGrp="1"/>
          </p:cNvSpPr>
          <p:nvPr>
            <p:ph sz="quarter" idx="1"/>
          </p:nvPr>
        </p:nvSpPr>
        <p:spPr>
          <a:xfrm>
            <a:off x="612775" y="1600200"/>
            <a:ext cx="8153400" cy="4495800"/>
          </a:xfrm>
        </p:spPr>
        <p:txBody>
          <a:bodyPr/>
          <a:lstStyle/>
          <a:p>
            <a:pPr eaLnBrk="1" hangingPunct="1"/>
            <a:endParaRPr lang="en-US" altLang="en-US">
              <a:ea typeface="ＭＳ Ｐゴシック" charset="-128"/>
            </a:endParaRPr>
          </a:p>
        </p:txBody>
      </p:sp>
      <p:sp>
        <p:nvSpPr>
          <p:cNvPr id="413701" name="AutoShape 3"/>
          <p:cNvSpPr>
            <a:spLocks noChangeArrowheads="1"/>
          </p:cNvSpPr>
          <p:nvPr/>
        </p:nvSpPr>
        <p:spPr bwMode="auto">
          <a:xfrm>
            <a:off x="6453188" y="5432425"/>
            <a:ext cx="1179512" cy="541338"/>
          </a:xfrm>
          <a:prstGeom prst="roundRect">
            <a:avLst>
              <a:gd name="adj" fmla="val 28005"/>
            </a:avLst>
          </a:prstGeom>
          <a:solidFill>
            <a:srgbClr val="FFFFFF"/>
          </a:solidFill>
          <a:ln w="12700">
            <a:solidFill>
              <a:srgbClr val="000000"/>
            </a:solidFill>
            <a:round/>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413702" name="AutoShape 4"/>
          <p:cNvSpPr>
            <a:spLocks noChangeArrowheads="1"/>
          </p:cNvSpPr>
          <p:nvPr/>
        </p:nvSpPr>
        <p:spPr bwMode="auto">
          <a:xfrm>
            <a:off x="5256213" y="5432425"/>
            <a:ext cx="860425" cy="541338"/>
          </a:xfrm>
          <a:prstGeom prst="roundRect">
            <a:avLst>
              <a:gd name="adj" fmla="val 28005"/>
            </a:avLst>
          </a:prstGeom>
          <a:solidFill>
            <a:srgbClr val="FFFFFF"/>
          </a:solidFill>
          <a:ln w="12700">
            <a:solidFill>
              <a:srgbClr val="000000"/>
            </a:solidFill>
            <a:round/>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413703" name="AutoShape 5"/>
          <p:cNvSpPr>
            <a:spLocks noChangeArrowheads="1"/>
          </p:cNvSpPr>
          <p:nvPr/>
        </p:nvSpPr>
        <p:spPr bwMode="auto">
          <a:xfrm>
            <a:off x="3892550" y="5416550"/>
            <a:ext cx="1184275" cy="557213"/>
          </a:xfrm>
          <a:prstGeom prst="roundRect">
            <a:avLst>
              <a:gd name="adj" fmla="val 28005"/>
            </a:avLst>
          </a:prstGeom>
          <a:solidFill>
            <a:srgbClr val="FFFFFF"/>
          </a:solidFill>
          <a:ln w="12700">
            <a:solidFill>
              <a:srgbClr val="000000"/>
            </a:solidFill>
            <a:round/>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413704" name="AutoShape 6"/>
          <p:cNvSpPr>
            <a:spLocks noChangeArrowheads="1"/>
          </p:cNvSpPr>
          <p:nvPr/>
        </p:nvSpPr>
        <p:spPr bwMode="auto">
          <a:xfrm>
            <a:off x="2292350" y="5416550"/>
            <a:ext cx="1268413" cy="557213"/>
          </a:xfrm>
          <a:prstGeom prst="roundRect">
            <a:avLst>
              <a:gd name="adj" fmla="val 28005"/>
            </a:avLst>
          </a:prstGeom>
          <a:solidFill>
            <a:srgbClr val="FFFFFF"/>
          </a:solidFill>
          <a:ln w="12700">
            <a:solidFill>
              <a:srgbClr val="000000"/>
            </a:solidFill>
            <a:round/>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413705" name="Rectangle 7"/>
          <p:cNvSpPr>
            <a:spLocks noChangeArrowheads="1"/>
          </p:cNvSpPr>
          <p:nvPr/>
        </p:nvSpPr>
        <p:spPr bwMode="auto">
          <a:xfrm>
            <a:off x="6532563" y="4714875"/>
            <a:ext cx="939800" cy="301625"/>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413706" name="Rectangle 8"/>
          <p:cNvSpPr>
            <a:spLocks noChangeArrowheads="1"/>
          </p:cNvSpPr>
          <p:nvPr/>
        </p:nvSpPr>
        <p:spPr bwMode="auto">
          <a:xfrm>
            <a:off x="5256213" y="4714875"/>
            <a:ext cx="985837" cy="307975"/>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413707" name="Rectangle 9"/>
          <p:cNvSpPr>
            <a:spLocks noChangeArrowheads="1"/>
          </p:cNvSpPr>
          <p:nvPr/>
        </p:nvSpPr>
        <p:spPr bwMode="auto">
          <a:xfrm>
            <a:off x="3900488" y="4654550"/>
            <a:ext cx="1046162" cy="522288"/>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413708" name="Rectangle 10"/>
          <p:cNvSpPr>
            <a:spLocks noChangeArrowheads="1"/>
          </p:cNvSpPr>
          <p:nvPr/>
        </p:nvSpPr>
        <p:spPr bwMode="auto">
          <a:xfrm>
            <a:off x="2368550" y="4654550"/>
            <a:ext cx="1344613" cy="601663"/>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413709" name="AutoShape 11"/>
          <p:cNvSpPr>
            <a:spLocks noChangeArrowheads="1"/>
          </p:cNvSpPr>
          <p:nvPr/>
        </p:nvSpPr>
        <p:spPr bwMode="auto">
          <a:xfrm>
            <a:off x="5176838" y="3587750"/>
            <a:ext cx="2360612" cy="792163"/>
          </a:xfrm>
          <a:prstGeom prst="roundRect">
            <a:avLst>
              <a:gd name="adj" fmla="val 19676"/>
            </a:avLst>
          </a:prstGeom>
          <a:solidFill>
            <a:srgbClr val="FFFFFF"/>
          </a:solidFill>
          <a:ln w="12700">
            <a:solidFill>
              <a:srgbClr val="000000"/>
            </a:solidFill>
            <a:round/>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413710" name="AutoShape 12"/>
          <p:cNvSpPr>
            <a:spLocks noChangeArrowheads="1"/>
          </p:cNvSpPr>
          <p:nvPr/>
        </p:nvSpPr>
        <p:spPr bwMode="auto">
          <a:xfrm>
            <a:off x="2292350" y="3511550"/>
            <a:ext cx="2770188" cy="868363"/>
          </a:xfrm>
          <a:prstGeom prst="roundRect">
            <a:avLst>
              <a:gd name="adj" fmla="val 19676"/>
            </a:avLst>
          </a:prstGeom>
          <a:solidFill>
            <a:srgbClr val="FFFFFF"/>
          </a:solidFill>
          <a:ln w="12700">
            <a:solidFill>
              <a:srgbClr val="000000"/>
            </a:solidFill>
            <a:round/>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413711" name="Rectangle 13"/>
          <p:cNvSpPr>
            <a:spLocks noChangeArrowheads="1"/>
          </p:cNvSpPr>
          <p:nvPr/>
        </p:nvSpPr>
        <p:spPr bwMode="auto">
          <a:xfrm>
            <a:off x="5335588" y="3040063"/>
            <a:ext cx="1516062" cy="306387"/>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413712" name="Rectangle 14"/>
          <p:cNvSpPr>
            <a:spLocks noChangeArrowheads="1"/>
          </p:cNvSpPr>
          <p:nvPr/>
        </p:nvSpPr>
        <p:spPr bwMode="auto">
          <a:xfrm>
            <a:off x="2444750" y="2978150"/>
            <a:ext cx="1431925" cy="365125"/>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413713" name="Rectangle 15"/>
          <p:cNvSpPr>
            <a:spLocks noChangeArrowheads="1"/>
          </p:cNvSpPr>
          <p:nvPr/>
        </p:nvSpPr>
        <p:spPr bwMode="auto">
          <a:xfrm>
            <a:off x="2863850" y="1844675"/>
            <a:ext cx="4521200" cy="892175"/>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413714" name="Rectangle 16"/>
          <p:cNvSpPr>
            <a:spLocks noChangeArrowheads="1"/>
          </p:cNvSpPr>
          <p:nvPr/>
        </p:nvSpPr>
        <p:spPr bwMode="auto">
          <a:xfrm>
            <a:off x="2932113" y="1852613"/>
            <a:ext cx="45148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Helvetica" charset="0"/>
              </a:rPr>
              <a:t>How much did the firm pay out? How much could it have afforded to pay out?</a:t>
            </a:r>
          </a:p>
        </p:txBody>
      </p:sp>
      <p:sp>
        <p:nvSpPr>
          <p:cNvPr id="413715" name="Rectangle 17"/>
          <p:cNvSpPr>
            <a:spLocks noChangeArrowheads="1"/>
          </p:cNvSpPr>
          <p:nvPr/>
        </p:nvSpPr>
        <p:spPr bwMode="auto">
          <a:xfrm>
            <a:off x="2932113" y="1978025"/>
            <a:ext cx="1712912"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i="1">
                <a:solidFill>
                  <a:srgbClr val="000000"/>
                </a:solidFill>
                <a:latin typeface="Helvetica" charset="0"/>
              </a:rPr>
              <a:t>What it could have paid out</a:t>
            </a:r>
          </a:p>
        </p:txBody>
      </p:sp>
      <p:sp>
        <p:nvSpPr>
          <p:cNvPr id="413716" name="Rectangle 18"/>
          <p:cNvSpPr>
            <a:spLocks noChangeArrowheads="1"/>
          </p:cNvSpPr>
          <p:nvPr/>
        </p:nvSpPr>
        <p:spPr bwMode="auto">
          <a:xfrm>
            <a:off x="4846638" y="1978025"/>
            <a:ext cx="1528762"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i="1">
                <a:solidFill>
                  <a:srgbClr val="000000"/>
                </a:solidFill>
                <a:latin typeface="Helvetica" charset="0"/>
              </a:rPr>
              <a:t>What it actually paid out</a:t>
            </a:r>
          </a:p>
        </p:txBody>
      </p:sp>
      <p:sp>
        <p:nvSpPr>
          <p:cNvPr id="413717" name="Rectangle 19"/>
          <p:cNvSpPr>
            <a:spLocks noChangeArrowheads="1"/>
          </p:cNvSpPr>
          <p:nvPr/>
        </p:nvSpPr>
        <p:spPr bwMode="auto">
          <a:xfrm>
            <a:off x="2932113" y="2101850"/>
            <a:ext cx="830262"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Helvetica" charset="0"/>
              </a:rPr>
              <a:t>Net Income</a:t>
            </a:r>
          </a:p>
        </p:txBody>
      </p:sp>
      <p:sp>
        <p:nvSpPr>
          <p:cNvPr id="413718" name="Rectangle 20"/>
          <p:cNvSpPr>
            <a:spLocks noChangeArrowheads="1"/>
          </p:cNvSpPr>
          <p:nvPr/>
        </p:nvSpPr>
        <p:spPr bwMode="auto">
          <a:xfrm>
            <a:off x="4846638" y="2101850"/>
            <a:ext cx="738187"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Helvetica" charset="0"/>
              </a:rPr>
              <a:t>Dividends</a:t>
            </a:r>
          </a:p>
        </p:txBody>
      </p:sp>
      <p:sp>
        <p:nvSpPr>
          <p:cNvPr id="413719" name="Rectangle 21"/>
          <p:cNvSpPr>
            <a:spLocks noChangeArrowheads="1"/>
          </p:cNvSpPr>
          <p:nvPr/>
        </p:nvSpPr>
        <p:spPr bwMode="auto">
          <a:xfrm>
            <a:off x="2932113" y="2225675"/>
            <a:ext cx="1662112"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Helvetica" charset="0"/>
              </a:rPr>
              <a:t>- (Cap Ex - Depr</a:t>
            </a:r>
            <a:r>
              <a:rPr lang="ja-JP" altLang="en-US" sz="1000">
                <a:solidFill>
                  <a:srgbClr val="000000"/>
                </a:solidFill>
                <a:latin typeface="Helvetica" charset="0"/>
              </a:rPr>
              <a:t>’</a:t>
            </a:r>
            <a:r>
              <a:rPr lang="en-US" altLang="ja-JP" sz="1000">
                <a:solidFill>
                  <a:srgbClr val="000000"/>
                </a:solidFill>
                <a:latin typeface="Helvetica" charset="0"/>
              </a:rPr>
              <a:t>n) (1-DR)</a:t>
            </a:r>
            <a:endParaRPr lang="en-US" altLang="en-US" sz="1000">
              <a:solidFill>
                <a:srgbClr val="000000"/>
              </a:solidFill>
              <a:latin typeface="Helvetica" charset="0"/>
            </a:endParaRPr>
          </a:p>
        </p:txBody>
      </p:sp>
      <p:sp>
        <p:nvSpPr>
          <p:cNvPr id="413720" name="Rectangle 22"/>
          <p:cNvSpPr>
            <a:spLocks noChangeArrowheads="1"/>
          </p:cNvSpPr>
          <p:nvPr/>
        </p:nvSpPr>
        <p:spPr bwMode="auto">
          <a:xfrm>
            <a:off x="4846638" y="2225675"/>
            <a:ext cx="1363662"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Helvetica" charset="0"/>
              </a:rPr>
              <a:t>+ Equity Repurchase</a:t>
            </a:r>
          </a:p>
        </p:txBody>
      </p:sp>
      <p:sp>
        <p:nvSpPr>
          <p:cNvPr id="413721" name="Rectangle 23"/>
          <p:cNvSpPr>
            <a:spLocks noChangeArrowheads="1"/>
          </p:cNvSpPr>
          <p:nvPr/>
        </p:nvSpPr>
        <p:spPr bwMode="auto">
          <a:xfrm>
            <a:off x="2932113" y="2349500"/>
            <a:ext cx="1839912"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Helvetica" charset="0"/>
              </a:rPr>
              <a:t>- Chg Working Capital (1-DR)</a:t>
            </a:r>
          </a:p>
        </p:txBody>
      </p:sp>
      <p:sp>
        <p:nvSpPr>
          <p:cNvPr id="413722" name="Rectangle 24"/>
          <p:cNvSpPr>
            <a:spLocks noChangeArrowheads="1"/>
          </p:cNvSpPr>
          <p:nvPr/>
        </p:nvSpPr>
        <p:spPr bwMode="auto">
          <a:xfrm>
            <a:off x="2932113" y="2473325"/>
            <a:ext cx="6223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Helvetica" charset="0"/>
              </a:rPr>
              <a:t>= FCFE</a:t>
            </a:r>
          </a:p>
        </p:txBody>
      </p:sp>
      <p:sp>
        <p:nvSpPr>
          <p:cNvPr id="413723" name="Rectangle 25"/>
          <p:cNvSpPr>
            <a:spLocks noChangeArrowheads="1"/>
          </p:cNvSpPr>
          <p:nvPr/>
        </p:nvSpPr>
        <p:spPr bwMode="auto">
          <a:xfrm>
            <a:off x="2533650" y="2970213"/>
            <a:ext cx="142398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Helvetica" charset="0"/>
              </a:rPr>
              <a:t>Firm pays out too little</a:t>
            </a:r>
          </a:p>
        </p:txBody>
      </p:sp>
      <p:sp>
        <p:nvSpPr>
          <p:cNvPr id="413724" name="Rectangle 26"/>
          <p:cNvSpPr>
            <a:spLocks noChangeArrowheads="1"/>
          </p:cNvSpPr>
          <p:nvPr/>
        </p:nvSpPr>
        <p:spPr bwMode="auto">
          <a:xfrm>
            <a:off x="2533650" y="3094038"/>
            <a:ext cx="121443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Helvetica" charset="0"/>
              </a:rPr>
              <a:t>FCFE &gt; Dividends</a:t>
            </a:r>
          </a:p>
        </p:txBody>
      </p:sp>
      <p:sp>
        <p:nvSpPr>
          <p:cNvPr id="413725" name="Rectangle 27"/>
          <p:cNvSpPr>
            <a:spLocks noChangeArrowheads="1"/>
          </p:cNvSpPr>
          <p:nvPr/>
        </p:nvSpPr>
        <p:spPr bwMode="auto">
          <a:xfrm>
            <a:off x="5360988" y="3005138"/>
            <a:ext cx="150812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Helvetica" charset="0"/>
              </a:rPr>
              <a:t>Firm pays out too much</a:t>
            </a:r>
          </a:p>
        </p:txBody>
      </p:sp>
      <p:sp>
        <p:nvSpPr>
          <p:cNvPr id="413726" name="Rectangle 28"/>
          <p:cNvSpPr>
            <a:spLocks noChangeArrowheads="1"/>
          </p:cNvSpPr>
          <p:nvPr/>
        </p:nvSpPr>
        <p:spPr bwMode="auto">
          <a:xfrm>
            <a:off x="5360988" y="3128963"/>
            <a:ext cx="1214437"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Helvetica" charset="0"/>
              </a:rPr>
              <a:t>FCFE &lt; Dividends</a:t>
            </a:r>
          </a:p>
        </p:txBody>
      </p:sp>
      <p:sp>
        <p:nvSpPr>
          <p:cNvPr id="413727" name="Rectangle 29"/>
          <p:cNvSpPr>
            <a:spLocks noChangeArrowheads="1"/>
          </p:cNvSpPr>
          <p:nvPr/>
        </p:nvSpPr>
        <p:spPr bwMode="auto">
          <a:xfrm>
            <a:off x="2454275" y="3608388"/>
            <a:ext cx="262413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i="1">
                <a:solidFill>
                  <a:srgbClr val="000000"/>
                </a:solidFill>
                <a:latin typeface="Helvetica" charset="0"/>
              </a:rPr>
              <a:t>Do you trust managers in the company with</a:t>
            </a:r>
          </a:p>
        </p:txBody>
      </p:sp>
      <p:sp>
        <p:nvSpPr>
          <p:cNvPr id="413728" name="Rectangle 30"/>
          <p:cNvSpPr>
            <a:spLocks noChangeArrowheads="1"/>
          </p:cNvSpPr>
          <p:nvPr/>
        </p:nvSpPr>
        <p:spPr bwMode="auto">
          <a:xfrm>
            <a:off x="2454275" y="3732213"/>
            <a:ext cx="80168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i="1">
                <a:solidFill>
                  <a:srgbClr val="000000"/>
                </a:solidFill>
                <a:latin typeface="Helvetica" charset="0"/>
              </a:rPr>
              <a:t>your cash?</a:t>
            </a:r>
          </a:p>
        </p:txBody>
      </p:sp>
      <p:sp>
        <p:nvSpPr>
          <p:cNvPr id="413729" name="Rectangle 31"/>
          <p:cNvSpPr>
            <a:spLocks noChangeArrowheads="1"/>
          </p:cNvSpPr>
          <p:nvPr/>
        </p:nvSpPr>
        <p:spPr bwMode="auto">
          <a:xfrm>
            <a:off x="2454275" y="3856038"/>
            <a:ext cx="17272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Helvetica" charset="0"/>
              </a:rPr>
              <a:t>Look at past project choice:</a:t>
            </a:r>
          </a:p>
        </p:txBody>
      </p:sp>
      <p:sp>
        <p:nvSpPr>
          <p:cNvPr id="413730" name="Rectangle 32"/>
          <p:cNvSpPr>
            <a:spLocks noChangeArrowheads="1"/>
          </p:cNvSpPr>
          <p:nvPr/>
        </p:nvSpPr>
        <p:spPr bwMode="auto">
          <a:xfrm>
            <a:off x="2454275" y="3979863"/>
            <a:ext cx="70326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Helvetica" charset="0"/>
              </a:rPr>
              <a:t>Compare</a:t>
            </a:r>
          </a:p>
        </p:txBody>
      </p:sp>
      <p:sp>
        <p:nvSpPr>
          <p:cNvPr id="413731" name="Rectangle 33"/>
          <p:cNvSpPr>
            <a:spLocks noChangeArrowheads="1"/>
          </p:cNvSpPr>
          <p:nvPr/>
        </p:nvSpPr>
        <p:spPr bwMode="auto">
          <a:xfrm>
            <a:off x="3092450" y="3979863"/>
            <a:ext cx="142398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Helvetica" charset="0"/>
              </a:rPr>
              <a:t>ROE to Cost of Equity</a:t>
            </a:r>
          </a:p>
        </p:txBody>
      </p:sp>
      <p:sp>
        <p:nvSpPr>
          <p:cNvPr id="413732" name="Rectangle 34"/>
          <p:cNvSpPr>
            <a:spLocks noChangeArrowheads="1"/>
          </p:cNvSpPr>
          <p:nvPr/>
        </p:nvSpPr>
        <p:spPr bwMode="auto">
          <a:xfrm>
            <a:off x="3092450" y="4103688"/>
            <a:ext cx="102711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Helvetica" charset="0"/>
              </a:rPr>
              <a:t>ROC to WACC</a:t>
            </a:r>
          </a:p>
        </p:txBody>
      </p:sp>
      <p:sp>
        <p:nvSpPr>
          <p:cNvPr id="413733" name="Rectangle 35"/>
          <p:cNvSpPr>
            <a:spLocks noChangeArrowheads="1"/>
          </p:cNvSpPr>
          <p:nvPr/>
        </p:nvSpPr>
        <p:spPr bwMode="auto">
          <a:xfrm>
            <a:off x="5165725" y="3616325"/>
            <a:ext cx="244633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i="1">
                <a:solidFill>
                  <a:srgbClr val="000000"/>
                </a:solidFill>
                <a:latin typeface="Helvetica" charset="0"/>
              </a:rPr>
              <a:t>What investment opportunities does the </a:t>
            </a:r>
          </a:p>
        </p:txBody>
      </p:sp>
      <p:sp>
        <p:nvSpPr>
          <p:cNvPr id="413734" name="Rectangle 36"/>
          <p:cNvSpPr>
            <a:spLocks noChangeArrowheads="1"/>
          </p:cNvSpPr>
          <p:nvPr/>
        </p:nvSpPr>
        <p:spPr bwMode="auto">
          <a:xfrm>
            <a:off x="5165725" y="3740150"/>
            <a:ext cx="77311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i="1">
                <a:solidFill>
                  <a:srgbClr val="000000"/>
                </a:solidFill>
                <a:latin typeface="Helvetica" charset="0"/>
              </a:rPr>
              <a:t>firm have?</a:t>
            </a:r>
          </a:p>
        </p:txBody>
      </p:sp>
      <p:sp>
        <p:nvSpPr>
          <p:cNvPr id="413735" name="Rectangle 37"/>
          <p:cNvSpPr>
            <a:spLocks noChangeArrowheads="1"/>
          </p:cNvSpPr>
          <p:nvPr/>
        </p:nvSpPr>
        <p:spPr bwMode="auto">
          <a:xfrm>
            <a:off x="5165725" y="3863975"/>
            <a:ext cx="17272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Helvetica" charset="0"/>
              </a:rPr>
              <a:t>Look at past project choice:</a:t>
            </a:r>
          </a:p>
        </p:txBody>
      </p:sp>
      <p:sp>
        <p:nvSpPr>
          <p:cNvPr id="413736" name="Rectangle 38"/>
          <p:cNvSpPr>
            <a:spLocks noChangeArrowheads="1"/>
          </p:cNvSpPr>
          <p:nvPr/>
        </p:nvSpPr>
        <p:spPr bwMode="auto">
          <a:xfrm>
            <a:off x="5165725" y="3989388"/>
            <a:ext cx="70326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Helvetica" charset="0"/>
              </a:rPr>
              <a:t>Compare</a:t>
            </a:r>
          </a:p>
        </p:txBody>
      </p:sp>
      <p:sp>
        <p:nvSpPr>
          <p:cNvPr id="413737" name="Rectangle 39"/>
          <p:cNvSpPr>
            <a:spLocks noChangeArrowheads="1"/>
          </p:cNvSpPr>
          <p:nvPr/>
        </p:nvSpPr>
        <p:spPr bwMode="auto">
          <a:xfrm>
            <a:off x="5803900" y="3989388"/>
            <a:ext cx="142398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Helvetica" charset="0"/>
              </a:rPr>
              <a:t>ROE to Cost of Equity</a:t>
            </a:r>
          </a:p>
        </p:txBody>
      </p:sp>
      <p:sp>
        <p:nvSpPr>
          <p:cNvPr id="413738" name="Rectangle 40"/>
          <p:cNvSpPr>
            <a:spLocks noChangeArrowheads="1"/>
          </p:cNvSpPr>
          <p:nvPr/>
        </p:nvSpPr>
        <p:spPr bwMode="auto">
          <a:xfrm>
            <a:off x="5803900" y="4113213"/>
            <a:ext cx="102711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Helvetica" charset="0"/>
              </a:rPr>
              <a:t>ROC to WACC</a:t>
            </a:r>
          </a:p>
        </p:txBody>
      </p:sp>
      <p:sp>
        <p:nvSpPr>
          <p:cNvPr id="413739" name="Rectangle 41"/>
          <p:cNvSpPr>
            <a:spLocks noChangeArrowheads="1"/>
          </p:cNvSpPr>
          <p:nvPr/>
        </p:nvSpPr>
        <p:spPr bwMode="auto">
          <a:xfrm>
            <a:off x="2374900" y="4645025"/>
            <a:ext cx="126047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Helvetica" charset="0"/>
              </a:rPr>
              <a:t>Firm has history of </a:t>
            </a:r>
          </a:p>
        </p:txBody>
      </p:sp>
      <p:sp>
        <p:nvSpPr>
          <p:cNvPr id="413740" name="Rectangle 42"/>
          <p:cNvSpPr>
            <a:spLocks noChangeArrowheads="1"/>
          </p:cNvSpPr>
          <p:nvPr/>
        </p:nvSpPr>
        <p:spPr bwMode="auto">
          <a:xfrm>
            <a:off x="2374900" y="4768850"/>
            <a:ext cx="131762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Helvetica" charset="0"/>
              </a:rPr>
              <a:t>good project choice </a:t>
            </a:r>
          </a:p>
        </p:txBody>
      </p:sp>
      <p:sp>
        <p:nvSpPr>
          <p:cNvPr id="413741" name="Rectangle 43"/>
          <p:cNvSpPr>
            <a:spLocks noChangeArrowheads="1"/>
          </p:cNvSpPr>
          <p:nvPr/>
        </p:nvSpPr>
        <p:spPr bwMode="auto">
          <a:xfrm>
            <a:off x="2374900" y="4892675"/>
            <a:ext cx="136048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Helvetica" charset="0"/>
              </a:rPr>
              <a:t>and good projects in </a:t>
            </a:r>
          </a:p>
        </p:txBody>
      </p:sp>
      <p:sp>
        <p:nvSpPr>
          <p:cNvPr id="413742" name="Rectangle 44"/>
          <p:cNvSpPr>
            <a:spLocks noChangeArrowheads="1"/>
          </p:cNvSpPr>
          <p:nvPr/>
        </p:nvSpPr>
        <p:spPr bwMode="auto">
          <a:xfrm>
            <a:off x="2374900" y="5016500"/>
            <a:ext cx="7175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Helvetica" charset="0"/>
              </a:rPr>
              <a:t>the future</a:t>
            </a:r>
          </a:p>
        </p:txBody>
      </p:sp>
      <p:sp>
        <p:nvSpPr>
          <p:cNvPr id="413743" name="Rectangle 45"/>
          <p:cNvSpPr>
            <a:spLocks noChangeArrowheads="1"/>
          </p:cNvSpPr>
          <p:nvPr/>
        </p:nvSpPr>
        <p:spPr bwMode="auto">
          <a:xfrm>
            <a:off x="3889375" y="4645025"/>
            <a:ext cx="108426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Helvetica" charset="0"/>
              </a:rPr>
              <a:t>Firm has history</a:t>
            </a:r>
          </a:p>
        </p:txBody>
      </p:sp>
      <p:sp>
        <p:nvSpPr>
          <p:cNvPr id="413744" name="Rectangle 46"/>
          <p:cNvSpPr>
            <a:spLocks noChangeArrowheads="1"/>
          </p:cNvSpPr>
          <p:nvPr/>
        </p:nvSpPr>
        <p:spPr bwMode="auto">
          <a:xfrm>
            <a:off x="3889375" y="4768850"/>
            <a:ext cx="10287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Helvetica" charset="0"/>
              </a:rPr>
              <a:t>of poor project </a:t>
            </a:r>
          </a:p>
        </p:txBody>
      </p:sp>
      <p:sp>
        <p:nvSpPr>
          <p:cNvPr id="413745" name="Rectangle 47"/>
          <p:cNvSpPr>
            <a:spLocks noChangeArrowheads="1"/>
          </p:cNvSpPr>
          <p:nvPr/>
        </p:nvSpPr>
        <p:spPr bwMode="auto">
          <a:xfrm>
            <a:off x="3889375" y="4892675"/>
            <a:ext cx="54768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Helvetica" charset="0"/>
              </a:rPr>
              <a:t>choice</a:t>
            </a:r>
          </a:p>
        </p:txBody>
      </p:sp>
      <p:sp>
        <p:nvSpPr>
          <p:cNvPr id="413746" name="Rectangle 48"/>
          <p:cNvSpPr>
            <a:spLocks noChangeArrowheads="1"/>
          </p:cNvSpPr>
          <p:nvPr/>
        </p:nvSpPr>
        <p:spPr bwMode="auto">
          <a:xfrm>
            <a:off x="5245100" y="4645025"/>
            <a:ext cx="10287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Helvetica" charset="0"/>
              </a:rPr>
              <a:t>Firm has good </a:t>
            </a:r>
          </a:p>
        </p:txBody>
      </p:sp>
      <p:sp>
        <p:nvSpPr>
          <p:cNvPr id="413747" name="Rectangle 49"/>
          <p:cNvSpPr>
            <a:spLocks noChangeArrowheads="1"/>
          </p:cNvSpPr>
          <p:nvPr/>
        </p:nvSpPr>
        <p:spPr bwMode="auto">
          <a:xfrm>
            <a:off x="5245100" y="4768850"/>
            <a:ext cx="62547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Helvetica" charset="0"/>
              </a:rPr>
              <a:t>projects</a:t>
            </a:r>
          </a:p>
        </p:txBody>
      </p:sp>
      <p:sp>
        <p:nvSpPr>
          <p:cNvPr id="413748" name="Rectangle 50"/>
          <p:cNvSpPr>
            <a:spLocks noChangeArrowheads="1"/>
          </p:cNvSpPr>
          <p:nvPr/>
        </p:nvSpPr>
        <p:spPr bwMode="auto">
          <a:xfrm>
            <a:off x="6600825" y="4645025"/>
            <a:ext cx="100012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Helvetica" charset="0"/>
              </a:rPr>
              <a:t>Firm has poor </a:t>
            </a:r>
          </a:p>
        </p:txBody>
      </p:sp>
      <p:sp>
        <p:nvSpPr>
          <p:cNvPr id="413749" name="Rectangle 51"/>
          <p:cNvSpPr>
            <a:spLocks noChangeArrowheads="1"/>
          </p:cNvSpPr>
          <p:nvPr/>
        </p:nvSpPr>
        <p:spPr bwMode="auto">
          <a:xfrm>
            <a:off x="6600825" y="4768850"/>
            <a:ext cx="62547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Helvetica" charset="0"/>
              </a:rPr>
              <a:t>projects</a:t>
            </a:r>
          </a:p>
        </p:txBody>
      </p:sp>
      <p:sp>
        <p:nvSpPr>
          <p:cNvPr id="413750" name="Rectangle 52"/>
          <p:cNvSpPr>
            <a:spLocks noChangeArrowheads="1"/>
          </p:cNvSpPr>
          <p:nvPr/>
        </p:nvSpPr>
        <p:spPr bwMode="auto">
          <a:xfrm>
            <a:off x="2374900" y="5362575"/>
            <a:ext cx="12890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Helvetica" charset="0"/>
              </a:rPr>
              <a:t>Give managers the </a:t>
            </a:r>
          </a:p>
        </p:txBody>
      </p:sp>
      <p:sp>
        <p:nvSpPr>
          <p:cNvPr id="413751" name="Rectangle 53"/>
          <p:cNvSpPr>
            <a:spLocks noChangeArrowheads="1"/>
          </p:cNvSpPr>
          <p:nvPr/>
        </p:nvSpPr>
        <p:spPr bwMode="auto">
          <a:xfrm>
            <a:off x="2374900" y="5486400"/>
            <a:ext cx="114776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Helvetica" charset="0"/>
              </a:rPr>
              <a:t>flexibility to keep </a:t>
            </a:r>
          </a:p>
        </p:txBody>
      </p:sp>
      <p:sp>
        <p:nvSpPr>
          <p:cNvPr id="413752" name="Rectangle 54"/>
          <p:cNvSpPr>
            <a:spLocks noChangeArrowheads="1"/>
          </p:cNvSpPr>
          <p:nvPr/>
        </p:nvSpPr>
        <p:spPr bwMode="auto">
          <a:xfrm>
            <a:off x="2374900" y="5610225"/>
            <a:ext cx="93662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Helvetica" charset="0"/>
              </a:rPr>
              <a:t>cash and set </a:t>
            </a:r>
          </a:p>
        </p:txBody>
      </p:sp>
      <p:sp>
        <p:nvSpPr>
          <p:cNvPr id="413753" name="Rectangle 55"/>
          <p:cNvSpPr>
            <a:spLocks noChangeArrowheads="1"/>
          </p:cNvSpPr>
          <p:nvPr/>
        </p:nvSpPr>
        <p:spPr bwMode="auto">
          <a:xfrm>
            <a:off x="2374900" y="5734050"/>
            <a:ext cx="7175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Helvetica" charset="0"/>
              </a:rPr>
              <a:t>dividends</a:t>
            </a:r>
          </a:p>
        </p:txBody>
      </p:sp>
      <p:sp>
        <p:nvSpPr>
          <p:cNvPr id="413754" name="Rectangle 56"/>
          <p:cNvSpPr>
            <a:spLocks noChangeArrowheads="1"/>
          </p:cNvSpPr>
          <p:nvPr/>
        </p:nvSpPr>
        <p:spPr bwMode="auto">
          <a:xfrm>
            <a:off x="3889375" y="5362575"/>
            <a:ext cx="12827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Helvetica" charset="0"/>
              </a:rPr>
              <a:t>Force managers to </a:t>
            </a:r>
          </a:p>
        </p:txBody>
      </p:sp>
      <p:sp>
        <p:nvSpPr>
          <p:cNvPr id="413755" name="Rectangle 57"/>
          <p:cNvSpPr>
            <a:spLocks noChangeArrowheads="1"/>
          </p:cNvSpPr>
          <p:nvPr/>
        </p:nvSpPr>
        <p:spPr bwMode="auto">
          <a:xfrm>
            <a:off x="3889375" y="5486400"/>
            <a:ext cx="12890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Helvetica" charset="0"/>
              </a:rPr>
              <a:t>justify holding cash </a:t>
            </a:r>
          </a:p>
        </p:txBody>
      </p:sp>
      <p:sp>
        <p:nvSpPr>
          <p:cNvPr id="413756" name="Rectangle 58"/>
          <p:cNvSpPr>
            <a:spLocks noChangeArrowheads="1"/>
          </p:cNvSpPr>
          <p:nvPr/>
        </p:nvSpPr>
        <p:spPr bwMode="auto">
          <a:xfrm>
            <a:off x="3889375" y="5610225"/>
            <a:ext cx="114141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Helvetica" charset="0"/>
              </a:rPr>
              <a:t>or return cash to </a:t>
            </a:r>
          </a:p>
        </p:txBody>
      </p:sp>
      <p:sp>
        <p:nvSpPr>
          <p:cNvPr id="413757" name="Rectangle 59"/>
          <p:cNvSpPr>
            <a:spLocks noChangeArrowheads="1"/>
          </p:cNvSpPr>
          <p:nvPr/>
        </p:nvSpPr>
        <p:spPr bwMode="auto">
          <a:xfrm>
            <a:off x="3889375" y="5734050"/>
            <a:ext cx="89376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Helvetica" charset="0"/>
              </a:rPr>
              <a:t>stockholders</a:t>
            </a:r>
          </a:p>
        </p:txBody>
      </p:sp>
      <p:sp>
        <p:nvSpPr>
          <p:cNvPr id="413758" name="Rectangle 60"/>
          <p:cNvSpPr>
            <a:spLocks noChangeArrowheads="1"/>
          </p:cNvSpPr>
          <p:nvPr/>
        </p:nvSpPr>
        <p:spPr bwMode="auto">
          <a:xfrm>
            <a:off x="5245100" y="5362575"/>
            <a:ext cx="87947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Helvetica" charset="0"/>
              </a:rPr>
              <a:t>Firm should </a:t>
            </a:r>
          </a:p>
        </p:txBody>
      </p:sp>
      <p:sp>
        <p:nvSpPr>
          <p:cNvPr id="413759" name="Rectangle 61"/>
          <p:cNvSpPr>
            <a:spLocks noChangeArrowheads="1"/>
          </p:cNvSpPr>
          <p:nvPr/>
        </p:nvSpPr>
        <p:spPr bwMode="auto">
          <a:xfrm>
            <a:off x="5245100" y="5486400"/>
            <a:ext cx="95726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Helvetica" charset="0"/>
              </a:rPr>
              <a:t>cut dividends </a:t>
            </a:r>
          </a:p>
        </p:txBody>
      </p:sp>
      <p:sp>
        <p:nvSpPr>
          <p:cNvPr id="413760" name="Rectangle 62"/>
          <p:cNvSpPr>
            <a:spLocks noChangeArrowheads="1"/>
          </p:cNvSpPr>
          <p:nvPr/>
        </p:nvSpPr>
        <p:spPr bwMode="auto">
          <a:xfrm>
            <a:off x="5245100" y="5610225"/>
            <a:ext cx="9080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Helvetica" charset="0"/>
              </a:rPr>
              <a:t>and reinvest </a:t>
            </a:r>
          </a:p>
        </p:txBody>
      </p:sp>
      <p:sp>
        <p:nvSpPr>
          <p:cNvPr id="413761" name="Rectangle 63"/>
          <p:cNvSpPr>
            <a:spLocks noChangeArrowheads="1"/>
          </p:cNvSpPr>
          <p:nvPr/>
        </p:nvSpPr>
        <p:spPr bwMode="auto">
          <a:xfrm>
            <a:off x="5245100" y="5734050"/>
            <a:ext cx="50482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Helvetica" charset="0"/>
              </a:rPr>
              <a:t>more </a:t>
            </a:r>
          </a:p>
        </p:txBody>
      </p:sp>
      <p:sp>
        <p:nvSpPr>
          <p:cNvPr id="413762" name="Rectangle 64"/>
          <p:cNvSpPr>
            <a:spLocks noChangeArrowheads="1"/>
          </p:cNvSpPr>
          <p:nvPr/>
        </p:nvSpPr>
        <p:spPr bwMode="auto">
          <a:xfrm>
            <a:off x="6521450" y="5362575"/>
            <a:ext cx="11557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Helvetica" charset="0"/>
              </a:rPr>
              <a:t>Firm should deal </a:t>
            </a:r>
          </a:p>
        </p:txBody>
      </p:sp>
      <p:sp>
        <p:nvSpPr>
          <p:cNvPr id="413763" name="Rectangle 65"/>
          <p:cNvSpPr>
            <a:spLocks noChangeArrowheads="1"/>
          </p:cNvSpPr>
          <p:nvPr/>
        </p:nvSpPr>
        <p:spPr bwMode="auto">
          <a:xfrm>
            <a:off x="6521450" y="5486400"/>
            <a:ext cx="125412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Helvetica" charset="0"/>
              </a:rPr>
              <a:t>with its investment </a:t>
            </a:r>
          </a:p>
        </p:txBody>
      </p:sp>
      <p:sp>
        <p:nvSpPr>
          <p:cNvPr id="413764" name="Rectangle 66"/>
          <p:cNvSpPr>
            <a:spLocks noChangeArrowheads="1"/>
          </p:cNvSpPr>
          <p:nvPr/>
        </p:nvSpPr>
        <p:spPr bwMode="auto">
          <a:xfrm>
            <a:off x="6521450" y="5610225"/>
            <a:ext cx="11620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Helvetica" charset="0"/>
              </a:rPr>
              <a:t>problem first and </a:t>
            </a:r>
          </a:p>
        </p:txBody>
      </p:sp>
      <p:sp>
        <p:nvSpPr>
          <p:cNvPr id="413765" name="Rectangle 67"/>
          <p:cNvSpPr>
            <a:spLocks noChangeArrowheads="1"/>
          </p:cNvSpPr>
          <p:nvPr/>
        </p:nvSpPr>
        <p:spPr bwMode="auto">
          <a:xfrm>
            <a:off x="6521450" y="5734050"/>
            <a:ext cx="120491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Helvetica" charset="0"/>
              </a:rPr>
              <a:t>then cut dividends</a:t>
            </a:r>
          </a:p>
        </p:txBody>
      </p:sp>
      <p:sp>
        <p:nvSpPr>
          <p:cNvPr id="413766" name="Freeform 68"/>
          <p:cNvSpPr>
            <a:spLocks/>
          </p:cNvSpPr>
          <p:nvPr/>
        </p:nvSpPr>
        <p:spPr bwMode="auto">
          <a:xfrm>
            <a:off x="3097213" y="2874963"/>
            <a:ext cx="3190875" cy="160337"/>
          </a:xfrm>
          <a:custGeom>
            <a:avLst/>
            <a:gdLst>
              <a:gd name="T0" fmla="*/ 2147483646 w 2010"/>
              <a:gd name="T1" fmla="*/ 0 h 101"/>
              <a:gd name="T2" fmla="*/ 0 w 2010"/>
              <a:gd name="T3" fmla="*/ 0 h 101"/>
              <a:gd name="T4" fmla="*/ 0 w 2010"/>
              <a:gd name="T5" fmla="*/ 2147483646 h 101"/>
              <a:gd name="T6" fmla="*/ 0 60000 65536"/>
              <a:gd name="T7" fmla="*/ 0 60000 65536"/>
              <a:gd name="T8" fmla="*/ 0 60000 65536"/>
              <a:gd name="T9" fmla="*/ 0 w 2010"/>
              <a:gd name="T10" fmla="*/ 0 h 101"/>
              <a:gd name="T11" fmla="*/ 2010 w 2010"/>
              <a:gd name="T12" fmla="*/ 101 h 101"/>
            </a:gdLst>
            <a:ahLst/>
            <a:cxnLst>
              <a:cxn ang="T6">
                <a:pos x="T0" y="T1"/>
              </a:cxn>
              <a:cxn ang="T7">
                <a:pos x="T2" y="T3"/>
              </a:cxn>
              <a:cxn ang="T8">
                <a:pos x="T4" y="T5"/>
              </a:cxn>
            </a:cxnLst>
            <a:rect l="T9" t="T10" r="T11" b="T12"/>
            <a:pathLst>
              <a:path w="2010" h="101">
                <a:moveTo>
                  <a:pt x="2009" y="0"/>
                </a:moveTo>
                <a:lnTo>
                  <a:pt x="0" y="0"/>
                </a:lnTo>
                <a:lnTo>
                  <a:pt x="0" y="100"/>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13767" name="Line 69"/>
          <p:cNvSpPr>
            <a:spLocks noChangeShapeType="1"/>
          </p:cNvSpPr>
          <p:nvPr/>
        </p:nvSpPr>
        <p:spPr bwMode="auto">
          <a:xfrm>
            <a:off x="6292850" y="2881313"/>
            <a:ext cx="0" cy="14287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13768" name="Line 70"/>
          <p:cNvSpPr>
            <a:spLocks noChangeShapeType="1"/>
          </p:cNvSpPr>
          <p:nvPr/>
        </p:nvSpPr>
        <p:spPr bwMode="auto">
          <a:xfrm>
            <a:off x="4778375" y="2720975"/>
            <a:ext cx="0" cy="14446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13769" name="Line 71"/>
          <p:cNvSpPr>
            <a:spLocks noChangeShapeType="1"/>
          </p:cNvSpPr>
          <p:nvPr/>
        </p:nvSpPr>
        <p:spPr bwMode="auto">
          <a:xfrm>
            <a:off x="3103563" y="3359150"/>
            <a:ext cx="0" cy="223838"/>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13770" name="Freeform 72"/>
          <p:cNvSpPr>
            <a:spLocks/>
          </p:cNvSpPr>
          <p:nvPr/>
        </p:nvSpPr>
        <p:spPr bwMode="auto">
          <a:xfrm>
            <a:off x="2936875" y="4468813"/>
            <a:ext cx="1438275" cy="161925"/>
          </a:xfrm>
          <a:custGeom>
            <a:avLst/>
            <a:gdLst>
              <a:gd name="T0" fmla="*/ 2147483646 w 906"/>
              <a:gd name="T1" fmla="*/ 0 h 102"/>
              <a:gd name="T2" fmla="*/ 0 w 906"/>
              <a:gd name="T3" fmla="*/ 0 h 102"/>
              <a:gd name="T4" fmla="*/ 0 w 906"/>
              <a:gd name="T5" fmla="*/ 2147483646 h 102"/>
              <a:gd name="T6" fmla="*/ 0 60000 65536"/>
              <a:gd name="T7" fmla="*/ 0 60000 65536"/>
              <a:gd name="T8" fmla="*/ 0 60000 65536"/>
              <a:gd name="T9" fmla="*/ 0 w 906"/>
              <a:gd name="T10" fmla="*/ 0 h 102"/>
              <a:gd name="T11" fmla="*/ 906 w 906"/>
              <a:gd name="T12" fmla="*/ 102 h 102"/>
            </a:gdLst>
            <a:ahLst/>
            <a:cxnLst>
              <a:cxn ang="T6">
                <a:pos x="T0" y="T1"/>
              </a:cxn>
              <a:cxn ang="T7">
                <a:pos x="T2" y="T3"/>
              </a:cxn>
              <a:cxn ang="T8">
                <a:pos x="T4" y="T5"/>
              </a:cxn>
            </a:cxnLst>
            <a:rect l="T9" t="T10" r="T11" b="T12"/>
            <a:pathLst>
              <a:path w="906" h="102">
                <a:moveTo>
                  <a:pt x="905" y="0"/>
                </a:moveTo>
                <a:lnTo>
                  <a:pt x="0" y="0"/>
                </a:lnTo>
                <a:lnTo>
                  <a:pt x="0" y="101"/>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13771" name="Line 73"/>
          <p:cNvSpPr>
            <a:spLocks noChangeShapeType="1"/>
          </p:cNvSpPr>
          <p:nvPr/>
        </p:nvSpPr>
        <p:spPr bwMode="auto">
          <a:xfrm>
            <a:off x="4379913" y="4475163"/>
            <a:ext cx="0" cy="14446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13772" name="Line 74"/>
          <p:cNvSpPr>
            <a:spLocks noChangeShapeType="1"/>
          </p:cNvSpPr>
          <p:nvPr/>
        </p:nvSpPr>
        <p:spPr bwMode="auto">
          <a:xfrm>
            <a:off x="3581400" y="4395788"/>
            <a:ext cx="0" cy="635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13773" name="Line 75"/>
          <p:cNvSpPr>
            <a:spLocks noChangeShapeType="1"/>
          </p:cNvSpPr>
          <p:nvPr/>
        </p:nvSpPr>
        <p:spPr bwMode="auto">
          <a:xfrm flipH="1">
            <a:off x="5648325" y="4554538"/>
            <a:ext cx="1273175"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13774" name="Line 76"/>
          <p:cNvSpPr>
            <a:spLocks noChangeShapeType="1"/>
          </p:cNvSpPr>
          <p:nvPr/>
        </p:nvSpPr>
        <p:spPr bwMode="auto">
          <a:xfrm>
            <a:off x="6292850" y="4395788"/>
            <a:ext cx="0" cy="14287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13775" name="Line 77"/>
          <p:cNvSpPr>
            <a:spLocks noChangeShapeType="1"/>
          </p:cNvSpPr>
          <p:nvPr/>
        </p:nvSpPr>
        <p:spPr bwMode="auto">
          <a:xfrm>
            <a:off x="5654675" y="4554538"/>
            <a:ext cx="0" cy="14446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13776" name="Line 78"/>
          <p:cNvSpPr>
            <a:spLocks noChangeShapeType="1"/>
          </p:cNvSpPr>
          <p:nvPr/>
        </p:nvSpPr>
        <p:spPr bwMode="auto">
          <a:xfrm>
            <a:off x="6931025" y="4554538"/>
            <a:ext cx="0" cy="14446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13777" name="Line 79"/>
          <p:cNvSpPr>
            <a:spLocks noChangeShapeType="1"/>
          </p:cNvSpPr>
          <p:nvPr/>
        </p:nvSpPr>
        <p:spPr bwMode="auto">
          <a:xfrm>
            <a:off x="2943225" y="5273675"/>
            <a:ext cx="0" cy="14287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13778" name="Line 80"/>
          <p:cNvSpPr>
            <a:spLocks noChangeShapeType="1"/>
          </p:cNvSpPr>
          <p:nvPr/>
        </p:nvSpPr>
        <p:spPr bwMode="auto">
          <a:xfrm>
            <a:off x="4379913" y="5192713"/>
            <a:ext cx="0" cy="223837"/>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13779" name="Line 81"/>
          <p:cNvSpPr>
            <a:spLocks noChangeShapeType="1"/>
          </p:cNvSpPr>
          <p:nvPr/>
        </p:nvSpPr>
        <p:spPr bwMode="auto">
          <a:xfrm>
            <a:off x="5654675" y="5033963"/>
            <a:ext cx="0" cy="382587"/>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13780" name="Line 82"/>
          <p:cNvSpPr>
            <a:spLocks noChangeShapeType="1"/>
          </p:cNvSpPr>
          <p:nvPr/>
        </p:nvSpPr>
        <p:spPr bwMode="auto">
          <a:xfrm>
            <a:off x="6931025" y="5033963"/>
            <a:ext cx="0" cy="382587"/>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Tree>
  </p:cSld>
  <p:clrMapOvr>
    <a:masterClrMapping/>
  </p:clrMapOvr>
  <p:transition/>
  <p:timing>
    <p:tnLst>
      <p:par>
        <p:cTn id="1" dur="indefinite" restart="never" nodeType="tmRoot"/>
      </p:par>
    </p:tnLst>
  </p:timing>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574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 Dividend Matrix</a:t>
            </a:r>
          </a:p>
        </p:txBody>
      </p:sp>
      <p:sp>
        <p:nvSpPr>
          <p:cNvPr id="41574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415747"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8E0FF8CE-6A13-5246-B842-E2378DB3B852}" type="slidenum">
              <a:rPr lang="en-US" altLang="en-US" sz="1200">
                <a:solidFill>
                  <a:srgbClr val="FFFFFF"/>
                </a:solidFill>
                <a:latin typeface="Times" charset="0"/>
              </a:rPr>
              <a:pPr>
                <a:lnSpc>
                  <a:spcPct val="80000"/>
                </a:lnSpc>
                <a:spcBef>
                  <a:spcPct val="0"/>
                </a:spcBef>
                <a:buClrTx/>
                <a:buSzTx/>
                <a:buFontTx/>
                <a:buNone/>
              </a:pPr>
              <a:t>198</a:t>
            </a:fld>
            <a:endParaRPr lang="en-US" altLang="en-US" sz="1200">
              <a:solidFill>
                <a:srgbClr val="FFFFFF"/>
              </a:solidFill>
              <a:latin typeface="Times" charset="0"/>
            </a:endParaRPr>
          </a:p>
        </p:txBody>
      </p:sp>
      <p:pic>
        <p:nvPicPr>
          <p:cNvPr id="415748" name="Content Placeholder 3"/>
          <p:cNvPicPr>
            <a:picLocks noGrp="1" noChangeAspect="1"/>
          </p:cNvPicPr>
          <p:nvPr>
            <p:ph sz="quarter" idx="1"/>
          </p:nvPr>
        </p:nvPicPr>
        <p:blipFill>
          <a:blip r:embed="rId3">
            <a:extLst>
              <a:ext uri="{28A0092B-C50C-407E-A947-70E740481C1C}">
                <a14:useLocalDpi xmlns:a14="http://schemas.microsoft.com/office/drawing/2010/main" val="0"/>
              </a:ext>
            </a:extLst>
          </a:blip>
          <a:srcRect l="-38779" r="-38779"/>
          <a:stretch>
            <a:fillRect/>
          </a:stretch>
        </p:blipFill>
        <p:spPr>
          <a:xfrm>
            <a:off x="612775" y="1600200"/>
            <a:ext cx="8153400" cy="4495800"/>
          </a:xfrm>
        </p:spPr>
      </p:pic>
    </p:spTree>
  </p:cSld>
  <p:clrMapOvr>
    <a:masterClrMapping/>
  </p:clrMapOvr>
  <p:timing>
    <p:tnLst>
      <p:par>
        <p:cTn id="1" dur="indefinite" restart="never" nodeType="tmRoot"/>
      </p:par>
    </p:tnLst>
  </p:timing>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779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More on Microsoft</a:t>
            </a:r>
          </a:p>
        </p:txBody>
      </p:sp>
      <p:sp>
        <p:nvSpPr>
          <p:cNvPr id="41779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417795"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39375111-FF88-E44C-9174-1A50F13CF4D6}" type="slidenum">
              <a:rPr lang="en-US" altLang="en-US" sz="1200">
                <a:solidFill>
                  <a:srgbClr val="FFFFFF"/>
                </a:solidFill>
                <a:latin typeface="Times" charset="0"/>
              </a:rPr>
              <a:pPr>
                <a:lnSpc>
                  <a:spcPct val="80000"/>
                </a:lnSpc>
                <a:spcBef>
                  <a:spcPct val="0"/>
                </a:spcBef>
                <a:buClrTx/>
                <a:buSzTx/>
                <a:buFontTx/>
                <a:buNone/>
              </a:pPr>
              <a:t>199</a:t>
            </a:fld>
            <a:endParaRPr lang="en-US" altLang="en-US" sz="1200">
              <a:solidFill>
                <a:srgbClr val="FFFFFF"/>
              </a:solidFill>
              <a:latin typeface="Times" charset="0"/>
            </a:endParaRPr>
          </a:p>
        </p:txBody>
      </p:sp>
      <p:sp>
        <p:nvSpPr>
          <p:cNvPr id="417796" name="Rectangle 3"/>
          <p:cNvSpPr>
            <a:spLocks noGrp="1" noChangeArrowheads="1"/>
          </p:cNvSpPr>
          <p:nvPr>
            <p:ph sz="quarter" idx="1"/>
          </p:nvPr>
        </p:nvSpPr>
        <p:spPr>
          <a:xfrm>
            <a:off x="612775" y="1600200"/>
            <a:ext cx="8153400" cy="4495800"/>
          </a:xfrm>
        </p:spPr>
        <p:txBody>
          <a:bodyPr/>
          <a:lstStyle/>
          <a:p>
            <a:pPr eaLnBrk="1" hangingPunct="1">
              <a:lnSpc>
                <a:spcPct val="80000"/>
              </a:lnSpc>
            </a:pPr>
            <a:r>
              <a:rPr lang="en-US" altLang="en-US" sz="2600">
                <a:ea typeface="ＭＳ Ｐゴシック" charset="-128"/>
              </a:rPr>
              <a:t>Microsoft had accumulated a cash balance of $ 43 billion by 2002 by paying out no dividends while generating huge FCFE. At the end of 2003, there was no evidence that Microsoft was being penalized for holding such a large cash balance or that stockholders were becoming restive about the cash balance. There was no hue and cry demanding more dividends or stock buybacks. Why?</a:t>
            </a:r>
          </a:p>
          <a:p>
            <a:pPr eaLnBrk="1" hangingPunct="1">
              <a:lnSpc>
                <a:spcPct val="80000"/>
              </a:lnSpc>
            </a:pPr>
            <a:endParaRPr lang="en-US" altLang="en-US" sz="2600">
              <a:ea typeface="ＭＳ Ｐゴシック" charset="-128"/>
            </a:endParaRPr>
          </a:p>
          <a:p>
            <a:pPr eaLnBrk="1" hangingPunct="1">
              <a:lnSpc>
                <a:spcPct val="80000"/>
              </a:lnSpc>
            </a:pPr>
            <a:r>
              <a:rPr lang="en-US" altLang="en-US" sz="2600">
                <a:ea typeface="ＭＳ Ｐゴシック" charset="-128"/>
              </a:rPr>
              <a:t>In 2004, Microsoft announced a huge special dividend of $ 33 billion and made clear that it would try to return more cash to stockholders in the future. What do you think changed?</a:t>
            </a:r>
          </a:p>
          <a:p>
            <a:pPr eaLnBrk="1" hangingPunct="1">
              <a:lnSpc>
                <a:spcPct val="80000"/>
              </a:lnSpc>
            </a:pPr>
            <a:endParaRPr lang="en-US" altLang="en-US" sz="2600">
              <a:ea typeface="ＭＳ Ｐゴシック" charset="-128"/>
            </a:endParaRPr>
          </a:p>
          <a:p>
            <a:pPr eaLnBrk="1" hangingPunct="1">
              <a:lnSpc>
                <a:spcPct val="80000"/>
              </a:lnSpc>
            </a:pPr>
            <a:endParaRPr lang="en-US" altLang="en-US" sz="2600">
              <a:ea typeface="ＭＳ Ｐゴシック" charset="-128"/>
            </a:endParaRPr>
          </a:p>
          <a:p>
            <a:pPr eaLnBrk="1" hangingPunct="1">
              <a:lnSpc>
                <a:spcPct val="80000"/>
              </a:lnSpc>
            </a:pPr>
            <a:endParaRPr lang="en-US" altLang="en-US" sz="2600">
              <a:ea typeface="ＭＳ Ｐゴシック" charset="-128"/>
            </a:endParaRPr>
          </a:p>
        </p:txBody>
      </p:sp>
    </p:spTree>
  </p:cSld>
  <p:clrMapOvr>
    <a:masterClrMapping/>
  </p:clrMapOvr>
  <p:timing>
    <p:tnLst>
      <p:par>
        <p:cTn id="1" dur="indefinite" restart="never" nodeType="tmRoot"/>
      </p:par>
    </p:tnLst>
  </p:timing>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4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Case 1: Disney in 2003</a:t>
            </a:r>
          </a:p>
        </p:txBody>
      </p:sp>
      <p:sp>
        <p:nvSpPr>
          <p:cNvPr id="41984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419843"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70592E6C-6CB8-3C46-B1A2-23592A7F6BFF}" type="slidenum">
              <a:rPr lang="en-US" altLang="en-US" sz="1200">
                <a:solidFill>
                  <a:srgbClr val="FFFFFF"/>
                </a:solidFill>
                <a:latin typeface="Times" charset="0"/>
              </a:rPr>
              <a:pPr>
                <a:lnSpc>
                  <a:spcPct val="80000"/>
                </a:lnSpc>
                <a:spcBef>
                  <a:spcPct val="0"/>
                </a:spcBef>
                <a:buClrTx/>
                <a:buSzTx/>
                <a:buFontTx/>
                <a:buNone/>
              </a:pPr>
              <a:t>200</a:t>
            </a:fld>
            <a:endParaRPr lang="en-US" altLang="en-US" sz="1200">
              <a:solidFill>
                <a:srgbClr val="FFFFFF"/>
              </a:solidFill>
              <a:latin typeface="Times" charset="0"/>
            </a:endParaRPr>
          </a:p>
        </p:txBody>
      </p:sp>
      <p:sp>
        <p:nvSpPr>
          <p:cNvPr id="402434" name="Rectangle 3"/>
          <p:cNvSpPr>
            <a:spLocks noGrp="1" noChangeArrowheads="1"/>
          </p:cNvSpPr>
          <p:nvPr>
            <p:ph sz="quarter" idx="1"/>
          </p:nvPr>
        </p:nvSpPr>
        <p:spPr>
          <a:xfrm>
            <a:off x="612775" y="1600200"/>
            <a:ext cx="8153400" cy="4495800"/>
          </a:xfrm>
        </p:spPr>
        <p:txBody>
          <a:bodyPr>
            <a:normAutofit lnSpcReduction="10000"/>
          </a:bodyPr>
          <a:lstStyle/>
          <a:p>
            <a:pPr eaLnBrk="1" hangingPunct="1">
              <a:lnSpc>
                <a:spcPct val="80000"/>
              </a:lnSpc>
              <a:defRPr/>
            </a:pPr>
            <a:r>
              <a:rPr lang="en-US" altLang="en-US" sz="2400">
                <a:ea typeface="ＭＳ Ｐゴシック" charset="-128"/>
              </a:rPr>
              <a:t>FCFE versus Dividends</a:t>
            </a:r>
          </a:p>
          <a:p>
            <a:pPr lvl="1" eaLnBrk="1" hangingPunct="1">
              <a:lnSpc>
                <a:spcPct val="80000"/>
              </a:lnSpc>
              <a:defRPr/>
            </a:pPr>
            <a:r>
              <a:rPr lang="en-US" altLang="en-US" sz="2000">
                <a:ea typeface="ＭＳ Ｐゴシック" charset="-128"/>
                <a:cs typeface="+mn-cs"/>
              </a:rPr>
              <a:t>Between 1994 &amp; 2003, Disney generated $969 million in FCFE each year. </a:t>
            </a:r>
          </a:p>
          <a:p>
            <a:pPr lvl="1" eaLnBrk="1" hangingPunct="1">
              <a:lnSpc>
                <a:spcPct val="80000"/>
              </a:lnSpc>
              <a:defRPr/>
            </a:pPr>
            <a:r>
              <a:rPr lang="en-US" altLang="en-US" sz="2000">
                <a:ea typeface="ＭＳ Ｐゴシック" charset="-128"/>
                <a:cs typeface="+mn-cs"/>
              </a:rPr>
              <a:t>Between 1994 &amp; 2003, Disney paid out $639 million in dividends and stock buybacks each year.</a:t>
            </a:r>
          </a:p>
          <a:p>
            <a:pPr eaLnBrk="1" hangingPunct="1">
              <a:lnSpc>
                <a:spcPct val="80000"/>
              </a:lnSpc>
              <a:defRPr/>
            </a:pPr>
            <a:r>
              <a:rPr lang="en-US" altLang="en-US" sz="2400">
                <a:ea typeface="ＭＳ Ｐゴシック" charset="-128"/>
              </a:rPr>
              <a:t>Cash Balance</a:t>
            </a:r>
          </a:p>
          <a:p>
            <a:pPr lvl="1" eaLnBrk="1" hangingPunct="1">
              <a:lnSpc>
                <a:spcPct val="80000"/>
              </a:lnSpc>
              <a:defRPr/>
            </a:pPr>
            <a:r>
              <a:rPr lang="en-US" altLang="en-US" sz="2000">
                <a:ea typeface="ＭＳ Ｐゴシック" charset="-128"/>
                <a:cs typeface="+mn-cs"/>
              </a:rPr>
              <a:t>Disney had a cash balance in excess of $ 4 billion at the end of 2003.</a:t>
            </a:r>
          </a:p>
          <a:p>
            <a:pPr eaLnBrk="1" hangingPunct="1">
              <a:lnSpc>
                <a:spcPct val="80000"/>
              </a:lnSpc>
              <a:defRPr/>
            </a:pPr>
            <a:r>
              <a:rPr lang="en-US" altLang="en-US" sz="2400">
                <a:ea typeface="ＭＳ Ｐゴシック" charset="-128"/>
              </a:rPr>
              <a:t>Performance measures</a:t>
            </a:r>
          </a:p>
          <a:p>
            <a:pPr lvl="1" eaLnBrk="1" hangingPunct="1">
              <a:lnSpc>
                <a:spcPct val="80000"/>
              </a:lnSpc>
              <a:defRPr/>
            </a:pPr>
            <a:r>
              <a:rPr lang="en-US" altLang="en-US" sz="2000">
                <a:ea typeface="ＭＳ Ｐゴシック" charset="-128"/>
                <a:cs typeface="+mn-cs"/>
              </a:rPr>
              <a:t>Between 1994 and 2003, Disney has generated a return on equity, on it</a:t>
            </a:r>
            <a:r>
              <a:rPr lang="ja-JP" altLang="en-US" sz="2000">
                <a:ea typeface="ＭＳ Ｐゴシック" charset="-128"/>
                <a:cs typeface="+mn-cs"/>
              </a:rPr>
              <a:t>’</a:t>
            </a:r>
            <a:r>
              <a:rPr lang="en-US" altLang="ja-JP" sz="2000">
                <a:ea typeface="ＭＳ Ｐゴシック" charset="-128"/>
                <a:cs typeface="+mn-cs"/>
              </a:rPr>
              <a:t>s projects, about 2% less than the cost of equity, on average each year.</a:t>
            </a:r>
          </a:p>
          <a:p>
            <a:pPr lvl="1" eaLnBrk="1" hangingPunct="1">
              <a:lnSpc>
                <a:spcPct val="80000"/>
              </a:lnSpc>
              <a:defRPr/>
            </a:pPr>
            <a:r>
              <a:rPr lang="en-US" altLang="en-US" sz="2000">
                <a:ea typeface="ＭＳ Ｐゴシック" charset="-128"/>
                <a:cs typeface="+mn-cs"/>
              </a:rPr>
              <a:t>Between 1994 and 2003, Disney</a:t>
            </a:r>
            <a:r>
              <a:rPr lang="ja-JP" altLang="en-US" sz="2000">
                <a:ea typeface="ＭＳ Ｐゴシック" charset="-128"/>
                <a:cs typeface="+mn-cs"/>
              </a:rPr>
              <a:t>’</a:t>
            </a:r>
            <a:r>
              <a:rPr lang="en-US" altLang="ja-JP" sz="2000">
                <a:ea typeface="ＭＳ Ｐゴシック" charset="-128"/>
                <a:cs typeface="+mn-cs"/>
              </a:rPr>
              <a:t>s stock has delivered about 3% less than the cost of equity, on average each year.</a:t>
            </a:r>
          </a:p>
          <a:p>
            <a:pPr lvl="1" eaLnBrk="1" hangingPunct="1">
              <a:lnSpc>
                <a:spcPct val="80000"/>
              </a:lnSpc>
              <a:defRPr/>
            </a:pPr>
            <a:r>
              <a:rPr lang="en-US" altLang="en-US" sz="2000">
                <a:ea typeface="ＭＳ Ｐゴシック" charset="-128"/>
                <a:cs typeface="+mn-cs"/>
              </a:rPr>
              <a:t>The underperformance has been primarily post 1996 (after the Capital Cities acquisition).</a:t>
            </a:r>
          </a:p>
        </p:txBody>
      </p:sp>
    </p:spTree>
  </p:cSld>
  <p:clrMapOvr>
    <a:masterClrMapping/>
  </p:clrMapOvr>
  <p:timing>
    <p:tnLst>
      <p:par>
        <p:cTn id="1" dur="indefinite" restart="never" nodeType="tmRoot"/>
      </p:par>
    </p:tnLst>
  </p:timing>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188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Can you trust Disney</a:t>
            </a:r>
            <a:r>
              <a:rPr lang="ja-JP" altLang="en-US">
                <a:ea typeface="ＭＳ Ｐゴシック" charset="-128"/>
              </a:rPr>
              <a:t>’</a:t>
            </a:r>
            <a:r>
              <a:rPr lang="en-US" altLang="ja-JP">
                <a:ea typeface="ＭＳ Ｐゴシック" charset="-128"/>
              </a:rPr>
              <a:t>s management?</a:t>
            </a:r>
            <a:endParaRPr lang="en-US" altLang="en-US">
              <a:ea typeface="ＭＳ Ｐゴシック" charset="-128"/>
            </a:endParaRPr>
          </a:p>
        </p:txBody>
      </p:sp>
      <p:sp>
        <p:nvSpPr>
          <p:cNvPr id="42189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421891"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52F85C54-A8C2-D040-9F4C-E9F6E922F1EA}" type="slidenum">
              <a:rPr lang="en-US" altLang="en-US" sz="1200">
                <a:solidFill>
                  <a:srgbClr val="FFFFFF"/>
                </a:solidFill>
                <a:latin typeface="Times" charset="0"/>
              </a:rPr>
              <a:pPr>
                <a:lnSpc>
                  <a:spcPct val="80000"/>
                </a:lnSpc>
                <a:spcBef>
                  <a:spcPct val="0"/>
                </a:spcBef>
                <a:buClrTx/>
                <a:buSzTx/>
                <a:buFontTx/>
                <a:buNone/>
              </a:pPr>
              <a:t>201</a:t>
            </a:fld>
            <a:endParaRPr lang="en-US" altLang="en-US" sz="1200">
              <a:solidFill>
                <a:srgbClr val="FFFFFF"/>
              </a:solidFill>
              <a:latin typeface="Times" charset="0"/>
            </a:endParaRPr>
          </a:p>
        </p:txBody>
      </p:sp>
      <p:sp>
        <p:nvSpPr>
          <p:cNvPr id="421892" name="Rectangle 3"/>
          <p:cNvSpPr>
            <a:spLocks noGrp="1" noChangeArrowheads="1"/>
          </p:cNvSpPr>
          <p:nvPr>
            <p:ph sz="quarter" idx="1"/>
          </p:nvPr>
        </p:nvSpPr>
        <p:spPr>
          <a:xfrm>
            <a:off x="612775" y="1600200"/>
            <a:ext cx="8153400" cy="4495800"/>
          </a:xfrm>
        </p:spPr>
        <p:txBody>
          <a:bodyPr/>
          <a:lstStyle/>
          <a:p>
            <a:pPr eaLnBrk="1" hangingPunct="1">
              <a:lnSpc>
                <a:spcPct val="90000"/>
              </a:lnSpc>
            </a:pPr>
            <a:r>
              <a:rPr lang="en-US" altLang="en-US" sz="2600">
                <a:ea typeface="ＭＳ Ｐゴシック" charset="-128"/>
              </a:rPr>
              <a:t>Given Disney</a:t>
            </a:r>
            <a:r>
              <a:rPr lang="ja-JP" altLang="en-US" sz="2600">
                <a:ea typeface="ＭＳ Ｐゴシック" charset="-128"/>
              </a:rPr>
              <a:t>’</a:t>
            </a:r>
            <a:r>
              <a:rPr lang="en-US" altLang="ja-JP" sz="2600">
                <a:ea typeface="ＭＳ Ｐゴシック" charset="-128"/>
              </a:rPr>
              <a:t>s track record between 1994 and 2003, if you were a Disney stockholder, would you be comfortable with Disney</a:t>
            </a:r>
            <a:r>
              <a:rPr lang="ja-JP" altLang="en-US" sz="2600">
                <a:ea typeface="ＭＳ Ｐゴシック" charset="-128"/>
              </a:rPr>
              <a:t>’</a:t>
            </a:r>
            <a:r>
              <a:rPr lang="en-US" altLang="ja-JP" sz="2600">
                <a:ea typeface="ＭＳ Ｐゴシック" charset="-128"/>
              </a:rPr>
              <a:t>s dividend policy?</a:t>
            </a:r>
          </a:p>
          <a:p>
            <a:pPr eaLnBrk="1" hangingPunct="1">
              <a:lnSpc>
                <a:spcPct val="90000"/>
              </a:lnSpc>
              <a:buFont typeface="Calibri" charset="0"/>
              <a:buAutoNum type="alphaLcPeriod"/>
            </a:pPr>
            <a:r>
              <a:rPr lang="en-US" altLang="en-US" sz="2600">
                <a:ea typeface="ＭＳ Ｐゴシック" charset="-128"/>
              </a:rPr>
              <a:t>Yes</a:t>
            </a:r>
          </a:p>
          <a:p>
            <a:pPr eaLnBrk="1" hangingPunct="1">
              <a:lnSpc>
                <a:spcPct val="90000"/>
              </a:lnSpc>
              <a:buFont typeface="Calibri" charset="0"/>
              <a:buAutoNum type="alphaLcPeriod"/>
            </a:pPr>
            <a:r>
              <a:rPr lang="en-US" altLang="en-US" sz="2600">
                <a:ea typeface="ＭＳ Ｐゴシック" charset="-128"/>
              </a:rPr>
              <a:t>No</a:t>
            </a:r>
          </a:p>
          <a:p>
            <a:pPr eaLnBrk="1" hangingPunct="1">
              <a:lnSpc>
                <a:spcPct val="90000"/>
              </a:lnSpc>
            </a:pPr>
            <a:r>
              <a:rPr lang="en-US" altLang="en-US" sz="2600">
                <a:ea typeface="ＭＳ Ｐゴシック" charset="-128"/>
              </a:rPr>
              <a:t>Does the fact that the company is run by Michael Eisner, the CEO for the last 10 years and the initiator of the Cap Cities acquisition have an effect on your decision.</a:t>
            </a:r>
          </a:p>
          <a:p>
            <a:pPr eaLnBrk="1" hangingPunct="1">
              <a:lnSpc>
                <a:spcPct val="90000"/>
              </a:lnSpc>
              <a:buFont typeface="Calibri" charset="0"/>
              <a:buAutoNum type="alphaLcPeriod"/>
            </a:pPr>
            <a:r>
              <a:rPr lang="en-US" altLang="en-US" sz="2600">
                <a:ea typeface="ＭＳ Ｐゴシック" charset="-128"/>
              </a:rPr>
              <a:t>Yes</a:t>
            </a:r>
          </a:p>
          <a:p>
            <a:pPr eaLnBrk="1" hangingPunct="1">
              <a:lnSpc>
                <a:spcPct val="90000"/>
              </a:lnSpc>
              <a:buFont typeface="Calibri" charset="0"/>
              <a:buAutoNum type="alphaLcPeriod"/>
            </a:pPr>
            <a:r>
              <a:rPr lang="en-US" altLang="en-US" sz="2600">
                <a:ea typeface="ＭＳ Ｐゴシック" charset="-128"/>
              </a:rPr>
              <a:t>No</a:t>
            </a:r>
          </a:p>
          <a:p>
            <a:pPr eaLnBrk="1" hangingPunct="1">
              <a:lnSpc>
                <a:spcPct val="90000"/>
              </a:lnSpc>
            </a:pPr>
            <a:endParaRPr lang="en-US" altLang="en-US" sz="2600">
              <a:ea typeface="ＭＳ Ｐゴシック" charset="-128"/>
            </a:endParaRPr>
          </a:p>
          <a:p>
            <a:pPr eaLnBrk="1" hangingPunct="1">
              <a:lnSpc>
                <a:spcPct val="90000"/>
              </a:lnSpc>
            </a:pPr>
            <a:endParaRPr lang="en-US" altLang="en-US" sz="2600">
              <a:ea typeface="ＭＳ Ｐゴシック" charset="-128"/>
            </a:endParaRPr>
          </a:p>
        </p:txBody>
      </p:sp>
    </p:spTree>
  </p:cSld>
  <p:clrMapOvr>
    <a:masterClrMapping/>
  </p:clrMapOvr>
  <p:transition/>
  <p:timing>
    <p:tnLst>
      <p:par>
        <p:cTn id="1" dur="indefinite" restart="never" nodeType="tmRoot"/>
      </p:par>
    </p:tnLst>
  </p:timing>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6529"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The Bottom Line on Disney Dividends in 2003</a:t>
            </a:r>
            <a:endParaRPr lang="en-US">
              <a:ea typeface="+mj-ea"/>
              <a:cs typeface="+mj-cs"/>
            </a:endParaRPr>
          </a:p>
        </p:txBody>
      </p:sp>
      <p:sp>
        <p:nvSpPr>
          <p:cNvPr id="42393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423939"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EE5491C4-F340-7849-9878-DEED1503B520}" type="slidenum">
              <a:rPr lang="en-US" altLang="en-US" sz="1200">
                <a:solidFill>
                  <a:srgbClr val="FFFFFF"/>
                </a:solidFill>
                <a:latin typeface="Times" charset="0"/>
              </a:rPr>
              <a:pPr>
                <a:lnSpc>
                  <a:spcPct val="80000"/>
                </a:lnSpc>
                <a:spcBef>
                  <a:spcPct val="0"/>
                </a:spcBef>
                <a:buClrTx/>
                <a:buSzTx/>
                <a:buFontTx/>
                <a:buNone/>
              </a:pPr>
              <a:t>202</a:t>
            </a:fld>
            <a:endParaRPr lang="en-US" altLang="en-US" sz="1200">
              <a:solidFill>
                <a:srgbClr val="FFFFFF"/>
              </a:solidFill>
              <a:latin typeface="Times" charset="0"/>
            </a:endParaRPr>
          </a:p>
        </p:txBody>
      </p:sp>
      <p:sp>
        <p:nvSpPr>
          <p:cNvPr id="406530" name="Rectangle 3"/>
          <p:cNvSpPr>
            <a:spLocks noGrp="1" noChangeArrowheads="1"/>
          </p:cNvSpPr>
          <p:nvPr>
            <p:ph sz="quarter" idx="1"/>
          </p:nvPr>
        </p:nvSpPr>
        <p:spPr>
          <a:xfrm>
            <a:off x="612775" y="1600200"/>
            <a:ext cx="8153400" cy="4495800"/>
          </a:xfrm>
        </p:spPr>
        <p:txBody>
          <a:bodyPr>
            <a:normAutofit fontScale="92500" lnSpcReduction="10000"/>
          </a:bodyPr>
          <a:lstStyle/>
          <a:p>
            <a:pPr marL="320040" indent="-320040" eaLnBrk="1" fontAlgn="auto" hangingPunct="1">
              <a:spcAft>
                <a:spcPts val="0"/>
              </a:spcAft>
              <a:buFont typeface="Wingdings"/>
              <a:buChar char=""/>
              <a:defRPr/>
            </a:pPr>
            <a:r>
              <a:rPr lang="en-US" dirty="0" smtClean="0">
                <a:ea typeface="+mn-ea"/>
                <a:cs typeface="+mn-cs"/>
              </a:rPr>
              <a:t>Disney could have afforded to pay more in dividends during the period of the analysis.</a:t>
            </a:r>
          </a:p>
          <a:p>
            <a:pPr marL="320040" indent="-320040" eaLnBrk="1" fontAlgn="auto" hangingPunct="1">
              <a:spcAft>
                <a:spcPts val="0"/>
              </a:spcAft>
              <a:buFont typeface="Wingdings"/>
              <a:buChar char=""/>
              <a:defRPr/>
            </a:pPr>
            <a:r>
              <a:rPr lang="en-US" dirty="0" smtClean="0">
                <a:ea typeface="+mn-ea"/>
                <a:cs typeface="+mn-cs"/>
              </a:rPr>
              <a:t>It chose not to, and used the cash for acquisitions (Capital Cities/ABC) and ill fated expansion plans (</a:t>
            </a:r>
            <a:r>
              <a:rPr lang="en-US" dirty="0" err="1" smtClean="0">
                <a:ea typeface="+mn-ea"/>
                <a:cs typeface="+mn-cs"/>
              </a:rPr>
              <a:t>Go.com</a:t>
            </a:r>
            <a:r>
              <a:rPr lang="en-US" dirty="0" smtClean="0">
                <a:ea typeface="+mn-ea"/>
                <a:cs typeface="+mn-cs"/>
              </a:rPr>
              <a:t>).</a:t>
            </a:r>
          </a:p>
          <a:p>
            <a:pPr marL="320040" indent="-320040" eaLnBrk="1" fontAlgn="auto" hangingPunct="1">
              <a:spcAft>
                <a:spcPts val="0"/>
              </a:spcAft>
              <a:buFont typeface="Wingdings"/>
              <a:buChar char=""/>
              <a:defRPr/>
            </a:pPr>
            <a:r>
              <a:rPr lang="en-US" dirty="0" smtClean="0">
                <a:ea typeface="+mn-ea"/>
                <a:cs typeface="+mn-cs"/>
              </a:rPr>
              <a:t>While the company may have flexibility to set its dividend policy a decade ago, its actions over that decade have frittered away this flexibility.</a:t>
            </a:r>
          </a:p>
          <a:p>
            <a:pPr marL="320040" indent="-320040" eaLnBrk="1" fontAlgn="auto" hangingPunct="1">
              <a:spcAft>
                <a:spcPts val="0"/>
              </a:spcAft>
              <a:buFont typeface="Wingdings"/>
              <a:buChar char=""/>
              <a:defRPr/>
            </a:pPr>
            <a:r>
              <a:rPr lang="en-US" u="sng" dirty="0" smtClean="0">
                <a:ea typeface="+mn-ea"/>
                <a:cs typeface="+mn-cs"/>
              </a:rPr>
              <a:t>Bottom line</a:t>
            </a:r>
            <a:r>
              <a:rPr lang="en-US" dirty="0" smtClean="0">
                <a:ea typeface="+mn-ea"/>
                <a:cs typeface="+mn-cs"/>
              </a:rPr>
              <a:t>: </a:t>
            </a:r>
            <a:r>
              <a:rPr lang="en-US" i="1" dirty="0" smtClean="0">
                <a:ea typeface="+mn-ea"/>
                <a:cs typeface="+mn-cs"/>
              </a:rPr>
              <a:t>Large cash balances would not be tolerated in this company. Expect to face relentless pressure to pay out more dividends</a:t>
            </a:r>
            <a:r>
              <a:rPr lang="en-US" dirty="0" smtClean="0">
                <a:ea typeface="+mn-ea"/>
                <a:cs typeface="+mn-cs"/>
              </a:rPr>
              <a:t>.</a:t>
            </a:r>
            <a:endParaRPr lang="en-US" dirty="0">
              <a:ea typeface="+mn-ea"/>
              <a:cs typeface="+mn-cs"/>
            </a:endParaRPr>
          </a:p>
        </p:txBody>
      </p:sp>
    </p:spTree>
  </p:cSld>
  <p:clrMapOvr>
    <a:masterClrMapping/>
  </p:clrMapOvr>
  <p:transition/>
  <p:timing>
    <p:tnLst>
      <p:par>
        <p:cTn id="1" dur="indefinite" restart="never" nodeType="tmRoot"/>
      </p:par>
    </p:tnLst>
  </p:timing>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5985"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Following up: Disney in 2009</a:t>
            </a:r>
          </a:p>
        </p:txBody>
      </p:sp>
      <p:sp>
        <p:nvSpPr>
          <p:cNvPr id="425986" name="Content Placeholder 2"/>
          <p:cNvSpPr>
            <a:spLocks noGrp="1"/>
          </p:cNvSpPr>
          <p:nvPr>
            <p:ph sz="quarter" idx="1"/>
          </p:nvPr>
        </p:nvSpPr>
        <p:spPr>
          <a:xfrm>
            <a:off x="612775" y="1600200"/>
            <a:ext cx="8153400" cy="4495800"/>
          </a:xfrm>
        </p:spPr>
        <p:txBody>
          <a:bodyPr/>
          <a:lstStyle/>
          <a:p>
            <a:pPr eaLnBrk="1" hangingPunct="1">
              <a:lnSpc>
                <a:spcPct val="80000"/>
              </a:lnSpc>
            </a:pPr>
            <a:r>
              <a:rPr lang="en-US" altLang="en-US" sz="2400">
                <a:ea typeface="ＭＳ Ｐゴシック" charset="-128"/>
              </a:rPr>
              <a:t>Between 2004 and 2008, Disney made significant changes:</a:t>
            </a:r>
          </a:p>
          <a:p>
            <a:pPr lvl="1" eaLnBrk="1" hangingPunct="1">
              <a:lnSpc>
                <a:spcPct val="80000"/>
              </a:lnSpc>
            </a:pPr>
            <a:r>
              <a:rPr lang="en-US" altLang="en-US" sz="2000">
                <a:ea typeface="ＭＳ Ｐゴシック" charset="-128"/>
              </a:rPr>
              <a:t>It replaced its CEO, Michael Eisner, with a new CEO, Bob Iger, who at least on the surface seemed to be more receptive to stockholder concerns.</a:t>
            </a:r>
          </a:p>
          <a:p>
            <a:pPr lvl="1" eaLnBrk="1" hangingPunct="1">
              <a:lnSpc>
                <a:spcPct val="80000"/>
              </a:lnSpc>
            </a:pPr>
            <a:r>
              <a:rPr lang="en-US" altLang="en-US" sz="2000">
                <a:ea typeface="ＭＳ Ｐゴシック" charset="-128"/>
              </a:rPr>
              <a:t>It</a:t>
            </a:r>
            <a:r>
              <a:rPr lang="en-US" altLang="ja-JP" sz="2000">
                <a:ea typeface="ＭＳ Ｐゴシック" charset="-128"/>
              </a:rPr>
              <a:t>s stock price performance improved (positive Jensen</a:t>
            </a:r>
            <a:r>
              <a:rPr lang="ja-JP" altLang="en-US" sz="2000">
                <a:ea typeface="ＭＳ Ｐゴシック" charset="-128"/>
              </a:rPr>
              <a:t>’</a:t>
            </a:r>
            <a:r>
              <a:rPr lang="en-US" altLang="ja-JP" sz="2000">
                <a:ea typeface="ＭＳ Ｐゴシック" charset="-128"/>
              </a:rPr>
              <a:t>s alpha)</a:t>
            </a:r>
          </a:p>
          <a:p>
            <a:pPr lvl="1" eaLnBrk="1" hangingPunct="1">
              <a:lnSpc>
                <a:spcPct val="80000"/>
              </a:lnSpc>
            </a:pPr>
            <a:r>
              <a:rPr lang="en-US" altLang="en-US" sz="2000">
                <a:ea typeface="ＭＳ Ｐゴシック" charset="-128"/>
              </a:rPr>
              <a:t>It</a:t>
            </a:r>
            <a:r>
              <a:rPr lang="en-US" altLang="ja-JP" sz="2000">
                <a:ea typeface="ＭＳ Ｐゴシック" charset="-128"/>
              </a:rPr>
              <a:t>s project choice improved (ROC moved from being well below cost of capital to above)</a:t>
            </a:r>
          </a:p>
          <a:p>
            <a:pPr eaLnBrk="1" hangingPunct="1">
              <a:lnSpc>
                <a:spcPct val="80000"/>
              </a:lnSpc>
            </a:pPr>
            <a:r>
              <a:rPr lang="en-US" altLang="en-US" sz="2400">
                <a:ea typeface="ＭＳ Ｐゴシック" charset="-128"/>
              </a:rPr>
              <a:t>The firm also shifted from cash returned &lt; FCFE to cash returned &gt; FCFE and avoided making large acquisitions.</a:t>
            </a:r>
          </a:p>
          <a:p>
            <a:pPr eaLnBrk="1" hangingPunct="1">
              <a:lnSpc>
                <a:spcPct val="80000"/>
              </a:lnSpc>
            </a:pPr>
            <a:r>
              <a:rPr lang="en-US" altLang="en-US" sz="2400">
                <a:ea typeface="ＭＳ Ｐゴシック" charset="-128"/>
              </a:rPr>
              <a:t>If you were a stockholder in 2009 and Iger made a plea to retain cash in Disney to pursue investment opportunities, would you be more receptive?</a:t>
            </a:r>
          </a:p>
          <a:p>
            <a:pPr lvl="1" eaLnBrk="1" hangingPunct="1">
              <a:lnSpc>
                <a:spcPct val="80000"/>
              </a:lnSpc>
              <a:buFont typeface="Calibri" charset="0"/>
              <a:buAutoNum type="alphaLcPeriod"/>
            </a:pPr>
            <a:r>
              <a:rPr lang="en-US" altLang="en-US" sz="2000">
                <a:ea typeface="ＭＳ Ｐゴシック" charset="-128"/>
              </a:rPr>
              <a:t>Yes</a:t>
            </a:r>
          </a:p>
          <a:p>
            <a:pPr lvl="1" eaLnBrk="1" hangingPunct="1">
              <a:lnSpc>
                <a:spcPct val="80000"/>
              </a:lnSpc>
              <a:buFont typeface="Calibri" charset="0"/>
              <a:buAutoNum type="alphaLcPeriod"/>
            </a:pPr>
            <a:r>
              <a:rPr lang="en-US" altLang="en-US" sz="2000">
                <a:ea typeface="ＭＳ Ｐゴシック" charset="-128"/>
              </a:rPr>
              <a:t>No</a:t>
            </a:r>
          </a:p>
        </p:txBody>
      </p:sp>
      <p:sp>
        <p:nvSpPr>
          <p:cNvPr id="42598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Tree>
  </p:cSld>
  <p:clrMapOvr>
    <a:masterClrMapping/>
  </p:clrMapOvr>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8033" name="Title 1"/>
          <p:cNvSpPr>
            <a:spLocks noGrp="1"/>
          </p:cNvSpPr>
          <p:nvPr>
            <p:ph type="title"/>
          </p:nvPr>
        </p:nvSpPr>
        <p:spPr>
          <a:xfrm>
            <a:off x="612775" y="228600"/>
            <a:ext cx="8153400" cy="990600"/>
          </a:xfrm>
        </p:spPr>
        <p:txBody>
          <a:bodyPr/>
          <a:lstStyle/>
          <a:p>
            <a:r>
              <a:rPr lang="en-US" altLang="en-US">
                <a:ea typeface="ＭＳ Ｐゴシック" charset="-128"/>
              </a:rPr>
              <a:t>Final twist: Disney in 2013</a:t>
            </a:r>
          </a:p>
        </p:txBody>
      </p:sp>
      <p:sp>
        <p:nvSpPr>
          <p:cNvPr id="3" name="Content Placeholder 2"/>
          <p:cNvSpPr>
            <a:spLocks noGrp="1"/>
          </p:cNvSpPr>
          <p:nvPr>
            <p:ph sz="quarter" idx="1"/>
          </p:nvPr>
        </p:nvSpPr>
        <p:spPr>
          <a:xfrm>
            <a:off x="612775" y="1600200"/>
            <a:ext cx="8153400" cy="4495800"/>
          </a:xfrm>
        </p:spPr>
        <p:txBody>
          <a:bodyPr>
            <a:normAutofit fontScale="92500" lnSpcReduction="20000"/>
          </a:bodyPr>
          <a:lstStyle/>
          <a:p>
            <a:pPr>
              <a:buFont typeface="Wingdings" charset="0"/>
              <a:buChar char=""/>
              <a:defRPr/>
            </a:pPr>
            <a:r>
              <a:rPr lang="en-US" dirty="0" smtClean="0"/>
              <a:t>Disney did return to holding cash between 2008 and 2013, with dividends and buybacks amounting to $2.6 billion less than the FCFE (with a target debt ratio) over this period. </a:t>
            </a:r>
          </a:p>
          <a:p>
            <a:pPr>
              <a:buFont typeface="Wingdings" charset="0"/>
              <a:buChar char=""/>
              <a:defRPr/>
            </a:pPr>
            <a:r>
              <a:rPr lang="en-US" dirty="0" smtClean="0"/>
              <a:t>Disney continues to earn a return on capital well in excess of the cost of capital and its stock has doubled over the last two years.</a:t>
            </a:r>
          </a:p>
          <a:p>
            <a:pPr>
              <a:buFont typeface="Wingdings" charset="0"/>
              <a:buChar char=""/>
              <a:defRPr/>
            </a:pPr>
            <a:r>
              <a:rPr lang="en-US" dirty="0" smtClean="0"/>
              <a:t>Now, assume that Bob </a:t>
            </a:r>
            <a:r>
              <a:rPr lang="en-US" dirty="0" err="1" smtClean="0"/>
              <a:t>Iger</a:t>
            </a:r>
            <a:r>
              <a:rPr lang="en-US" dirty="0" smtClean="0"/>
              <a:t> asks you for permission to withhold even more cash to cover future investment needs. Are you likely to go along?</a:t>
            </a:r>
          </a:p>
          <a:p>
            <a:pPr marL="514350" indent="-514350">
              <a:buFont typeface="+mj-lt"/>
              <a:buAutoNum type="alphaLcPeriod"/>
              <a:defRPr/>
            </a:pPr>
            <a:r>
              <a:rPr lang="en-US" dirty="0" smtClean="0"/>
              <a:t>Yes</a:t>
            </a:r>
          </a:p>
          <a:p>
            <a:pPr marL="514350" indent="-514350">
              <a:buFont typeface="+mj-lt"/>
              <a:buAutoNum type="alphaLcPeriod"/>
              <a:defRPr/>
            </a:pPr>
            <a:r>
              <a:rPr lang="en-US" dirty="0" smtClean="0"/>
              <a:t>No</a:t>
            </a:r>
          </a:p>
        </p:txBody>
      </p:sp>
      <p:sp>
        <p:nvSpPr>
          <p:cNvPr id="428035"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Tree>
  </p:cSld>
  <p:clrMapOvr>
    <a:masterClrMapping/>
  </p:clrMapOvr>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8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Case 2: Vale – Dividends versus FCFE</a:t>
            </a:r>
          </a:p>
        </p:txBody>
      </p:sp>
      <p:sp>
        <p:nvSpPr>
          <p:cNvPr id="43008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graphicFrame>
        <p:nvGraphicFramePr>
          <p:cNvPr id="4" name="Content Placeholder 3"/>
          <p:cNvGraphicFramePr>
            <a:graphicFrameLocks noGrp="1"/>
          </p:cNvGraphicFramePr>
          <p:nvPr>
            <p:ph sz="quarter" idx="1"/>
          </p:nvPr>
        </p:nvGraphicFramePr>
        <p:xfrm>
          <a:off x="1143000" y="1676400"/>
          <a:ext cx="7239000" cy="4418015"/>
        </p:xfrm>
        <a:graphic>
          <a:graphicData uri="http://schemas.openxmlformats.org/drawingml/2006/table">
            <a:tbl>
              <a:tblPr/>
              <a:tblGrid>
                <a:gridCol w="4194175"/>
                <a:gridCol w="1597025"/>
                <a:gridCol w="1447800"/>
              </a:tblGrid>
              <a:tr h="2968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Aggregate</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Average</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r>
              <a:tr h="2968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Net Income</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$57,404 </a:t>
                      </a:r>
                    </a:p>
                  </a:txBody>
                  <a:tcPr marL="12700" marR="12700" marT="1270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$5,740 </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r>
              <a:tr h="2968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Dividends</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$36,766 </a:t>
                      </a:r>
                    </a:p>
                  </a:txBody>
                  <a:tcPr marL="12700" marR="12700" marT="1270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$3,677 </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r>
              <a:tr h="2968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Dividend Payout Ratio</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$1 </a:t>
                      </a:r>
                    </a:p>
                  </a:txBody>
                  <a:tcPr marL="12700" marR="12700" marT="1270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$1 </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r>
              <a:tr h="2968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Stock Buybacks</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$6,032 </a:t>
                      </a:r>
                    </a:p>
                  </a:txBody>
                  <a:tcPr marL="12700" marR="12700" marT="1270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$603 </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r>
              <a:tr h="2968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Dividends + Buybacks</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$42,798 </a:t>
                      </a:r>
                    </a:p>
                  </a:txBody>
                  <a:tcPr marL="12700" marR="12700" marT="1270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$4,280 </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r>
              <a:tr h="2968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Cash Payout Ratio</a:t>
                      </a:r>
                    </a:p>
                  </a:txBody>
                  <a:tcPr marL="12700" marR="12700" marT="1270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$1 </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 </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r>
              <a:tr h="2968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Free CF to Equity (pre-debt)</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($1,903)</a:t>
                      </a:r>
                    </a:p>
                  </a:txBody>
                  <a:tcPr marL="12700" marR="12700" marT="1270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($190)</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r>
              <a:tr h="2968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Free CF to Equity (actual debt)</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$1,036 </a:t>
                      </a:r>
                    </a:p>
                  </a:txBody>
                  <a:tcPr marL="12700" marR="12700" marT="1270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$104 </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r>
              <a:tr h="576261">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Free CF to Equity (target debt ratio)</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$19,138 </a:t>
                      </a:r>
                    </a:p>
                  </a:txBody>
                  <a:tcPr marL="12700" marR="12700" marT="1270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$1,914 </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r>
              <a:tr h="576261">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Cash payout as % of pre-debt FCFE</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FCFE negative</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lnTlToBr>
                      <a:noFill/>
                    </a:lnTlToBr>
                    <a:lnBlToTr>
                      <a:noFill/>
                    </a:lnBlToTr>
                    <a:solidFill>
                      <a:srgbClr val="FFFFFF"/>
                    </a:solidFill>
                  </a:tcPr>
                </a:tc>
              </a:tr>
              <a:tr h="2968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Cash payout as % of actual FCFE</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4131.08%</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solidFill>
                      <a:srgbClr val="FFFFFF"/>
                    </a:solidFill>
                  </a:tcPr>
                </a:tc>
              </a:tr>
              <a:tr h="2968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Cash payout as % of target FCFE</a:t>
                      </a:r>
                    </a:p>
                  </a:txBody>
                  <a:tcPr marL="12700" marR="12700" marT="1270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223.63%</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 </a:t>
                      </a:r>
                    </a:p>
                  </a:txBody>
                  <a:tcPr marL="12700" marR="12700" marT="12700" marB="0" anchor="b" horzOverflow="overflow">
                    <a:lnL w="12700" cap="flat" cmpd="sng" algn="ctr">
                      <a:solidFill>
                        <a:srgbClr val="000000"/>
                      </a:solidFill>
                      <a:prstDash val="solid"/>
                      <a:round/>
                      <a:headEnd type="none" w="med" len="med"/>
                      <a:tailEnd type="none" w="med" len="med"/>
                    </a:lnL>
                    <a:lnR>
                      <a:noFill/>
                    </a:lnR>
                    <a:lnT>
                      <a:noFill/>
                    </a:lnT>
                    <a:lnB>
                      <a:noFill/>
                    </a:lnB>
                    <a:lnTlToBr>
                      <a:noFill/>
                    </a:lnTlToBr>
                    <a:lnBlToTr>
                      <a:noFill/>
                    </a:lnBlToTr>
                    <a:solidFill>
                      <a:srgbClr val="FFFFFF"/>
                    </a:solidFill>
                  </a:tcPr>
                </a:tc>
              </a:tr>
            </a:tbl>
          </a:graphicData>
        </a:graphic>
      </p:graphicFrame>
    </p:spTree>
  </p:cSld>
  <p:clrMapOvr>
    <a:masterClrMapping/>
  </p:clrMapOvr>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212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Vale: Its your call..</a:t>
            </a:r>
          </a:p>
        </p:txBody>
      </p:sp>
      <p:sp>
        <p:nvSpPr>
          <p:cNvPr id="432130" name="Rectangle 3"/>
          <p:cNvSpPr>
            <a:spLocks noGrp="1" noChangeArrowheads="1"/>
          </p:cNvSpPr>
          <p:nvPr>
            <p:ph sz="quarter" idx="1"/>
          </p:nvPr>
        </p:nvSpPr>
        <p:spPr>
          <a:xfrm>
            <a:off x="612775" y="1600200"/>
            <a:ext cx="8153400" cy="4495800"/>
          </a:xfrm>
        </p:spPr>
        <p:txBody>
          <a:bodyPr/>
          <a:lstStyle/>
          <a:p>
            <a:pPr eaLnBrk="1" hangingPunct="1">
              <a:lnSpc>
                <a:spcPct val="80000"/>
              </a:lnSpc>
            </a:pPr>
            <a:r>
              <a:rPr lang="en-US" altLang="en-US" sz="2200">
                <a:ea typeface="ＭＳ Ｐゴシック" charset="-128"/>
              </a:rPr>
              <a:t>Vale</a:t>
            </a:r>
            <a:r>
              <a:rPr lang="ja-JP" altLang="en-US" sz="2200">
                <a:ea typeface="ＭＳ Ｐゴシック" charset="-128"/>
              </a:rPr>
              <a:t>’</a:t>
            </a:r>
            <a:r>
              <a:rPr lang="en-US" altLang="ja-JP" sz="2200">
                <a:ea typeface="ＭＳ Ｐゴシック" charset="-128"/>
              </a:rPr>
              <a:t>s managers have asked you for permission to cut dividends (to more manageable levels). Are you likely to go along?</a:t>
            </a:r>
          </a:p>
          <a:p>
            <a:pPr marL="823913" lvl="1" indent="-457200" eaLnBrk="1" hangingPunct="1">
              <a:lnSpc>
                <a:spcPct val="80000"/>
              </a:lnSpc>
              <a:buFont typeface="Calibri" charset="0"/>
              <a:buAutoNum type="alphaLcPeriod"/>
            </a:pPr>
            <a:r>
              <a:rPr lang="en-US" altLang="en-US" sz="1900">
                <a:ea typeface="ＭＳ Ｐゴシック" charset="-128"/>
              </a:rPr>
              <a:t>Yes</a:t>
            </a:r>
          </a:p>
          <a:p>
            <a:pPr marL="823913" lvl="1" indent="-457200" eaLnBrk="1" hangingPunct="1">
              <a:lnSpc>
                <a:spcPct val="80000"/>
              </a:lnSpc>
              <a:buFont typeface="Calibri" charset="0"/>
              <a:buAutoNum type="alphaLcPeriod"/>
            </a:pPr>
            <a:r>
              <a:rPr lang="en-US" altLang="en-US" sz="1900">
                <a:ea typeface="ＭＳ Ｐゴシック" charset="-128"/>
              </a:rPr>
              <a:t>No</a:t>
            </a:r>
          </a:p>
          <a:p>
            <a:pPr eaLnBrk="1" hangingPunct="1">
              <a:lnSpc>
                <a:spcPct val="80000"/>
              </a:lnSpc>
            </a:pPr>
            <a:r>
              <a:rPr lang="en-US" altLang="en-US" sz="2200">
                <a:ea typeface="ＭＳ Ｐゴシック" charset="-128"/>
              </a:rPr>
              <a:t>The reasons for Vale</a:t>
            </a:r>
            <a:r>
              <a:rPr lang="ja-JP" altLang="en-US" sz="2200">
                <a:ea typeface="ＭＳ Ｐゴシック" charset="-128"/>
              </a:rPr>
              <a:t>’</a:t>
            </a:r>
            <a:r>
              <a:rPr lang="en-US" altLang="ja-JP" sz="2200">
                <a:ea typeface="ＭＳ Ｐゴシック" charset="-128"/>
              </a:rPr>
              <a:t>s dividend problem lie in it</a:t>
            </a:r>
            <a:r>
              <a:rPr lang="ja-JP" altLang="en-US" sz="2200">
                <a:ea typeface="ＭＳ Ｐゴシック" charset="-128"/>
              </a:rPr>
              <a:t>’</a:t>
            </a:r>
            <a:r>
              <a:rPr lang="en-US" altLang="ja-JP" sz="2200">
                <a:ea typeface="ＭＳ Ｐゴシック" charset="-128"/>
              </a:rPr>
              <a:t>s equity structure. Like most Brazilian companies, Vale has two classes of shares - common shares with voting rights and preferred shares without voting rights. However, Vale has committed to paying out 35% of its earnings as dividends to the preferred stockholders. If they fail to meet this threshold, the preferred shares get voting rights. If you own the preferred shares, would your answer to the question above change?</a:t>
            </a:r>
          </a:p>
          <a:p>
            <a:pPr marL="823913" lvl="1" indent="-457200" eaLnBrk="1" hangingPunct="1">
              <a:lnSpc>
                <a:spcPct val="80000"/>
              </a:lnSpc>
              <a:buFont typeface="Calibri" charset="0"/>
              <a:buAutoNum type="alphaLcPeriod"/>
            </a:pPr>
            <a:r>
              <a:rPr lang="en-US" altLang="en-US" sz="1900">
                <a:ea typeface="ＭＳ Ｐゴシック" charset="-128"/>
              </a:rPr>
              <a:t>Yes</a:t>
            </a:r>
          </a:p>
          <a:p>
            <a:pPr marL="823913" lvl="1" indent="-457200" eaLnBrk="1" hangingPunct="1">
              <a:lnSpc>
                <a:spcPct val="80000"/>
              </a:lnSpc>
              <a:buFont typeface="Calibri" charset="0"/>
              <a:buAutoNum type="alphaLcPeriod"/>
            </a:pPr>
            <a:r>
              <a:rPr lang="en-US" altLang="en-US" sz="1900">
                <a:ea typeface="ＭＳ Ｐゴシック" charset="-128"/>
              </a:rPr>
              <a:t>No</a:t>
            </a:r>
          </a:p>
          <a:p>
            <a:pPr eaLnBrk="1" hangingPunct="1">
              <a:lnSpc>
                <a:spcPct val="80000"/>
              </a:lnSpc>
            </a:pPr>
            <a:endParaRPr lang="en-US" altLang="en-US" sz="2200">
              <a:ea typeface="ＭＳ Ｐゴシック" charset="-128"/>
            </a:endParaRPr>
          </a:p>
        </p:txBody>
      </p:sp>
      <p:sp>
        <p:nvSpPr>
          <p:cNvPr id="43213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Tree>
  </p:cSld>
  <p:clrMapOvr>
    <a:masterClrMapping/>
  </p:clrMapOvr>
  <p:transition/>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417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Mandated Dividend Payouts</a:t>
            </a:r>
          </a:p>
        </p:txBody>
      </p:sp>
      <p:sp>
        <p:nvSpPr>
          <p:cNvPr id="43417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434179"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EA4CE315-F00D-C548-A394-9AB2D795DF57}" type="slidenum">
              <a:rPr lang="en-US" altLang="en-US" sz="1200">
                <a:solidFill>
                  <a:srgbClr val="FFFFFF"/>
                </a:solidFill>
                <a:latin typeface="Times" charset="0"/>
              </a:rPr>
              <a:pPr>
                <a:lnSpc>
                  <a:spcPct val="80000"/>
                </a:lnSpc>
                <a:spcBef>
                  <a:spcPct val="0"/>
                </a:spcBef>
                <a:buClrTx/>
                <a:buSzTx/>
                <a:buFontTx/>
                <a:buNone/>
              </a:pPr>
              <a:t>207</a:t>
            </a:fld>
            <a:endParaRPr lang="en-US" altLang="en-US" sz="1200">
              <a:solidFill>
                <a:srgbClr val="FFFFFF"/>
              </a:solidFill>
              <a:latin typeface="Times" charset="0"/>
            </a:endParaRPr>
          </a:p>
        </p:txBody>
      </p:sp>
      <p:sp>
        <p:nvSpPr>
          <p:cNvPr id="414722" name="Rectangle 3"/>
          <p:cNvSpPr>
            <a:spLocks noGrp="1" noChangeArrowheads="1"/>
          </p:cNvSpPr>
          <p:nvPr>
            <p:ph sz="quarter" idx="1"/>
          </p:nvPr>
        </p:nvSpPr>
        <p:spPr>
          <a:xfrm>
            <a:off x="612775" y="1600200"/>
            <a:ext cx="8153400" cy="4495800"/>
          </a:xfrm>
        </p:spPr>
        <p:txBody>
          <a:bodyPr>
            <a:normAutofit fontScale="92500" lnSpcReduction="10000"/>
          </a:bodyPr>
          <a:lstStyle/>
          <a:p>
            <a:pPr marL="320040" indent="-320040" eaLnBrk="1" fontAlgn="auto" hangingPunct="1">
              <a:spcAft>
                <a:spcPts val="0"/>
              </a:spcAft>
              <a:buFont typeface="Wingdings"/>
              <a:buChar char=""/>
              <a:defRPr/>
            </a:pPr>
            <a:r>
              <a:rPr lang="en-US" dirty="0" smtClean="0">
                <a:ea typeface="+mn-ea"/>
                <a:cs typeface="+mn-cs"/>
              </a:rPr>
              <a:t>Assume now that the government decides to mandate a minimum dividend payout for all companies. Given our discussion of FCFE, what types of companies will be hurt the most by such a mandate?</a:t>
            </a:r>
          </a:p>
          <a:p>
            <a:pPr marL="514350" indent="-514350" eaLnBrk="1" fontAlgn="auto" hangingPunct="1">
              <a:spcAft>
                <a:spcPts val="0"/>
              </a:spcAft>
              <a:buFont typeface="+mj-lt"/>
              <a:buAutoNum type="alphaLcPeriod"/>
              <a:defRPr/>
            </a:pPr>
            <a:r>
              <a:rPr lang="en-US" dirty="0" smtClean="0">
                <a:ea typeface="+mn-ea"/>
                <a:cs typeface="+mn-cs"/>
              </a:rPr>
              <a:t>Large companies making huge profits</a:t>
            </a:r>
          </a:p>
          <a:p>
            <a:pPr marL="514350" indent="-514350" eaLnBrk="1" fontAlgn="auto" hangingPunct="1">
              <a:spcAft>
                <a:spcPts val="0"/>
              </a:spcAft>
              <a:buFont typeface="+mj-lt"/>
              <a:buAutoNum type="alphaLcPeriod"/>
              <a:defRPr/>
            </a:pPr>
            <a:r>
              <a:rPr lang="en-US" dirty="0" smtClean="0">
                <a:ea typeface="+mn-ea"/>
                <a:cs typeface="+mn-cs"/>
              </a:rPr>
              <a:t>Small companies losing money</a:t>
            </a:r>
          </a:p>
          <a:p>
            <a:pPr marL="514350" indent="-514350" eaLnBrk="1" fontAlgn="auto" hangingPunct="1">
              <a:spcAft>
                <a:spcPts val="0"/>
              </a:spcAft>
              <a:buFont typeface="+mj-lt"/>
              <a:buAutoNum type="alphaLcPeriod"/>
              <a:defRPr/>
            </a:pPr>
            <a:r>
              <a:rPr lang="en-US" dirty="0" smtClean="0">
                <a:ea typeface="+mn-ea"/>
                <a:cs typeface="+mn-cs"/>
              </a:rPr>
              <a:t>High growth companies that are losing money</a:t>
            </a:r>
          </a:p>
          <a:p>
            <a:pPr marL="514350" indent="-514350" eaLnBrk="1" fontAlgn="auto" hangingPunct="1">
              <a:spcAft>
                <a:spcPts val="0"/>
              </a:spcAft>
              <a:buFont typeface="+mj-lt"/>
              <a:buAutoNum type="alphaLcPeriod"/>
              <a:defRPr/>
            </a:pPr>
            <a:r>
              <a:rPr lang="en-US" dirty="0" smtClean="0">
                <a:ea typeface="+mn-ea"/>
                <a:cs typeface="+mn-cs"/>
              </a:rPr>
              <a:t>High growth companies that are making money</a:t>
            </a:r>
          </a:p>
          <a:p>
            <a:pPr marL="320040" indent="-320040" eaLnBrk="1" fontAlgn="auto" hangingPunct="1">
              <a:spcAft>
                <a:spcPts val="0"/>
              </a:spcAft>
              <a:buFont typeface="Wingdings"/>
              <a:buChar char=""/>
              <a:defRPr/>
            </a:pPr>
            <a:r>
              <a:rPr lang="en-US" dirty="0" smtClean="0">
                <a:ea typeface="+mn-ea"/>
                <a:cs typeface="+mn-cs"/>
              </a:rPr>
              <a:t>What if the government mandates a cap on the dividend payout ratio (and a requirement that all companies reinvest a portion of their profits)?</a:t>
            </a:r>
            <a:endParaRPr lang="en-US" dirty="0">
              <a:ea typeface="+mn-ea"/>
              <a:cs typeface="+mn-cs"/>
            </a:endParaRPr>
          </a:p>
        </p:txBody>
      </p:sp>
    </p:spTree>
  </p:cSld>
  <p:clrMapOvr>
    <a:masterClrMapping/>
  </p:clrMapOvr>
  <p:transition/>
  <p:timing>
    <p:tnLst>
      <p:par>
        <p:cTn id="1" dur="indefinite" restart="never" nodeType="tmRoot"/>
      </p:par>
    </p:tnLst>
  </p:timing>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8817"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Case 3: BP: Summary of Dividend Policy: 1982-1991</a:t>
            </a:r>
            <a:endParaRPr lang="en-US">
              <a:ea typeface="+mj-ea"/>
              <a:cs typeface="+mj-cs"/>
            </a:endParaRPr>
          </a:p>
        </p:txBody>
      </p:sp>
      <p:sp>
        <p:nvSpPr>
          <p:cNvPr id="43622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436227"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E6A2F85F-5514-D548-AB85-FC9429945D1C}" type="slidenum">
              <a:rPr lang="en-US" altLang="en-US" sz="1200">
                <a:solidFill>
                  <a:srgbClr val="FFFFFF"/>
                </a:solidFill>
                <a:latin typeface="Times" charset="0"/>
              </a:rPr>
              <a:pPr>
                <a:lnSpc>
                  <a:spcPct val="80000"/>
                </a:lnSpc>
                <a:spcBef>
                  <a:spcPct val="0"/>
                </a:spcBef>
                <a:buClrTx/>
                <a:buSzTx/>
                <a:buFontTx/>
                <a:buNone/>
              </a:pPr>
              <a:t>208</a:t>
            </a:fld>
            <a:endParaRPr lang="en-US" altLang="en-US" sz="1200">
              <a:solidFill>
                <a:srgbClr val="FFFFFF"/>
              </a:solidFill>
              <a:latin typeface="Times" charset="0"/>
            </a:endParaRPr>
          </a:p>
        </p:txBody>
      </p:sp>
      <p:sp>
        <p:nvSpPr>
          <p:cNvPr id="436228" name="Line 3"/>
          <p:cNvSpPr>
            <a:spLocks noChangeShapeType="1"/>
          </p:cNvSpPr>
          <p:nvPr/>
        </p:nvSpPr>
        <p:spPr bwMode="auto">
          <a:xfrm>
            <a:off x="1166813" y="2239963"/>
            <a:ext cx="7710487"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36229" name="Rectangle 4"/>
          <p:cNvSpPr>
            <a:spLocks noChangeArrowheads="1"/>
          </p:cNvSpPr>
          <p:nvPr/>
        </p:nvSpPr>
        <p:spPr bwMode="auto">
          <a:xfrm>
            <a:off x="4325938" y="2284413"/>
            <a:ext cx="228123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b="1" i="1">
                <a:latin typeface="Times" charset="0"/>
              </a:rPr>
              <a:t>Summary of calculations</a:t>
            </a:r>
          </a:p>
        </p:txBody>
      </p:sp>
      <p:sp>
        <p:nvSpPr>
          <p:cNvPr id="436230" name="Rectangle 5"/>
          <p:cNvSpPr>
            <a:spLocks noChangeArrowheads="1"/>
          </p:cNvSpPr>
          <p:nvPr/>
        </p:nvSpPr>
        <p:spPr bwMode="auto">
          <a:xfrm>
            <a:off x="3400425" y="2620963"/>
            <a:ext cx="857250"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i="1">
                <a:latin typeface="Times" charset="0"/>
              </a:rPr>
              <a:t>Average</a:t>
            </a:r>
          </a:p>
        </p:txBody>
      </p:sp>
      <p:sp>
        <p:nvSpPr>
          <p:cNvPr id="436231" name="Rectangle 6"/>
          <p:cNvSpPr>
            <a:spLocks noChangeArrowheads="1"/>
          </p:cNvSpPr>
          <p:nvPr/>
        </p:nvSpPr>
        <p:spPr bwMode="auto">
          <a:xfrm>
            <a:off x="4746625" y="2620963"/>
            <a:ext cx="1778000"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i="1">
                <a:latin typeface="Times" charset="0"/>
              </a:rPr>
              <a:t>Standard Deviation</a:t>
            </a:r>
          </a:p>
        </p:txBody>
      </p:sp>
      <p:sp>
        <p:nvSpPr>
          <p:cNvPr id="436232" name="Rectangle 7"/>
          <p:cNvSpPr>
            <a:spLocks noChangeArrowheads="1"/>
          </p:cNvSpPr>
          <p:nvPr/>
        </p:nvSpPr>
        <p:spPr bwMode="auto">
          <a:xfrm>
            <a:off x="6881813" y="2620963"/>
            <a:ext cx="993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i="1">
                <a:latin typeface="Times" charset="0"/>
              </a:rPr>
              <a:t>Maximum</a:t>
            </a:r>
          </a:p>
        </p:txBody>
      </p:sp>
      <p:sp>
        <p:nvSpPr>
          <p:cNvPr id="436233" name="Rectangle 8"/>
          <p:cNvSpPr>
            <a:spLocks noChangeArrowheads="1"/>
          </p:cNvSpPr>
          <p:nvPr/>
        </p:nvSpPr>
        <p:spPr bwMode="auto">
          <a:xfrm>
            <a:off x="7891463" y="2620963"/>
            <a:ext cx="96043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i="1">
                <a:latin typeface="Times" charset="0"/>
              </a:rPr>
              <a:t>Minimum</a:t>
            </a:r>
          </a:p>
        </p:txBody>
      </p:sp>
      <p:sp>
        <p:nvSpPr>
          <p:cNvPr id="436234" name="Rectangle 9"/>
          <p:cNvSpPr>
            <a:spLocks noChangeArrowheads="1"/>
          </p:cNvSpPr>
          <p:nvPr/>
        </p:nvSpPr>
        <p:spPr bwMode="auto">
          <a:xfrm>
            <a:off x="1096963" y="2957513"/>
            <a:ext cx="166528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i="1">
                <a:latin typeface="Times" charset="0"/>
              </a:rPr>
              <a:t>Free CF to Equity</a:t>
            </a:r>
          </a:p>
        </p:txBody>
      </p:sp>
      <p:sp>
        <p:nvSpPr>
          <p:cNvPr id="436235" name="Rectangle 10"/>
          <p:cNvSpPr>
            <a:spLocks noChangeArrowheads="1"/>
          </p:cNvSpPr>
          <p:nvPr/>
        </p:nvSpPr>
        <p:spPr bwMode="auto">
          <a:xfrm>
            <a:off x="3384550" y="2957513"/>
            <a:ext cx="8413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$571.10</a:t>
            </a:r>
          </a:p>
        </p:txBody>
      </p:sp>
      <p:sp>
        <p:nvSpPr>
          <p:cNvPr id="436236" name="Rectangle 11"/>
          <p:cNvSpPr>
            <a:spLocks noChangeArrowheads="1"/>
          </p:cNvSpPr>
          <p:nvPr/>
        </p:nvSpPr>
        <p:spPr bwMode="auto">
          <a:xfrm>
            <a:off x="5083175" y="2957513"/>
            <a:ext cx="993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$1,382.29</a:t>
            </a:r>
          </a:p>
        </p:txBody>
      </p:sp>
      <p:sp>
        <p:nvSpPr>
          <p:cNvPr id="436237" name="Rectangle 12"/>
          <p:cNvSpPr>
            <a:spLocks noChangeArrowheads="1"/>
          </p:cNvSpPr>
          <p:nvPr/>
        </p:nvSpPr>
        <p:spPr bwMode="auto">
          <a:xfrm>
            <a:off x="6865938" y="2957513"/>
            <a:ext cx="993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$3,764.00</a:t>
            </a:r>
          </a:p>
        </p:txBody>
      </p:sp>
      <p:sp>
        <p:nvSpPr>
          <p:cNvPr id="436238" name="Rectangle 13"/>
          <p:cNvSpPr>
            <a:spLocks noChangeArrowheads="1"/>
          </p:cNvSpPr>
          <p:nvPr/>
        </p:nvSpPr>
        <p:spPr bwMode="auto">
          <a:xfrm>
            <a:off x="7907338" y="2957513"/>
            <a:ext cx="97631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($612.50)</a:t>
            </a:r>
          </a:p>
        </p:txBody>
      </p:sp>
      <p:sp>
        <p:nvSpPr>
          <p:cNvPr id="436239" name="Rectangle 14"/>
          <p:cNvSpPr>
            <a:spLocks noChangeArrowheads="1"/>
          </p:cNvSpPr>
          <p:nvPr/>
        </p:nvSpPr>
        <p:spPr bwMode="auto">
          <a:xfrm>
            <a:off x="1096963" y="3294063"/>
            <a:ext cx="100488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i="1">
                <a:latin typeface="Times" charset="0"/>
              </a:rPr>
              <a:t>Dividends</a:t>
            </a:r>
          </a:p>
        </p:txBody>
      </p:sp>
      <p:sp>
        <p:nvSpPr>
          <p:cNvPr id="436240" name="Rectangle 15"/>
          <p:cNvSpPr>
            <a:spLocks noChangeArrowheads="1"/>
          </p:cNvSpPr>
          <p:nvPr/>
        </p:nvSpPr>
        <p:spPr bwMode="auto">
          <a:xfrm>
            <a:off x="3300413" y="3294063"/>
            <a:ext cx="993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$1,496.30</a:t>
            </a:r>
          </a:p>
        </p:txBody>
      </p:sp>
      <p:sp>
        <p:nvSpPr>
          <p:cNvPr id="436241" name="Rectangle 16"/>
          <p:cNvSpPr>
            <a:spLocks noChangeArrowheads="1"/>
          </p:cNvSpPr>
          <p:nvPr/>
        </p:nvSpPr>
        <p:spPr bwMode="auto">
          <a:xfrm>
            <a:off x="5167313" y="3294063"/>
            <a:ext cx="8413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$448.77</a:t>
            </a:r>
          </a:p>
        </p:txBody>
      </p:sp>
      <p:sp>
        <p:nvSpPr>
          <p:cNvPr id="436242" name="Rectangle 17"/>
          <p:cNvSpPr>
            <a:spLocks noChangeArrowheads="1"/>
          </p:cNvSpPr>
          <p:nvPr/>
        </p:nvSpPr>
        <p:spPr bwMode="auto">
          <a:xfrm>
            <a:off x="6865938" y="3294063"/>
            <a:ext cx="993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$2,112.00</a:t>
            </a:r>
          </a:p>
        </p:txBody>
      </p:sp>
      <p:sp>
        <p:nvSpPr>
          <p:cNvPr id="436243" name="Rectangle 18"/>
          <p:cNvSpPr>
            <a:spLocks noChangeArrowheads="1"/>
          </p:cNvSpPr>
          <p:nvPr/>
        </p:nvSpPr>
        <p:spPr bwMode="auto">
          <a:xfrm>
            <a:off x="7942263" y="3294063"/>
            <a:ext cx="8413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$831.00</a:t>
            </a:r>
          </a:p>
        </p:txBody>
      </p:sp>
      <p:sp>
        <p:nvSpPr>
          <p:cNvPr id="436244" name="Rectangle 19"/>
          <p:cNvSpPr>
            <a:spLocks noChangeArrowheads="1"/>
          </p:cNvSpPr>
          <p:nvPr/>
        </p:nvSpPr>
        <p:spPr bwMode="auto">
          <a:xfrm>
            <a:off x="1096963" y="3629025"/>
            <a:ext cx="217963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i="1">
                <a:latin typeface="Times" charset="0"/>
              </a:rPr>
              <a:t>Dividends+Repurchases</a:t>
            </a:r>
          </a:p>
        </p:txBody>
      </p:sp>
      <p:sp>
        <p:nvSpPr>
          <p:cNvPr id="436245" name="Rectangle 20"/>
          <p:cNvSpPr>
            <a:spLocks noChangeArrowheads="1"/>
          </p:cNvSpPr>
          <p:nvPr/>
        </p:nvSpPr>
        <p:spPr bwMode="auto">
          <a:xfrm>
            <a:off x="3300413" y="3629025"/>
            <a:ext cx="993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$1,496.30</a:t>
            </a:r>
          </a:p>
        </p:txBody>
      </p:sp>
      <p:sp>
        <p:nvSpPr>
          <p:cNvPr id="436246" name="Rectangle 21"/>
          <p:cNvSpPr>
            <a:spLocks noChangeArrowheads="1"/>
          </p:cNvSpPr>
          <p:nvPr/>
        </p:nvSpPr>
        <p:spPr bwMode="auto">
          <a:xfrm>
            <a:off x="5167313" y="3629025"/>
            <a:ext cx="8413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$448.77</a:t>
            </a:r>
          </a:p>
        </p:txBody>
      </p:sp>
      <p:sp>
        <p:nvSpPr>
          <p:cNvPr id="436247" name="Rectangle 22"/>
          <p:cNvSpPr>
            <a:spLocks noChangeArrowheads="1"/>
          </p:cNvSpPr>
          <p:nvPr/>
        </p:nvSpPr>
        <p:spPr bwMode="auto">
          <a:xfrm>
            <a:off x="6865938" y="3629025"/>
            <a:ext cx="993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$2,112.00</a:t>
            </a:r>
          </a:p>
        </p:txBody>
      </p:sp>
      <p:sp>
        <p:nvSpPr>
          <p:cNvPr id="436248" name="Rectangle 23"/>
          <p:cNvSpPr>
            <a:spLocks noChangeArrowheads="1"/>
          </p:cNvSpPr>
          <p:nvPr/>
        </p:nvSpPr>
        <p:spPr bwMode="auto">
          <a:xfrm>
            <a:off x="7942263" y="3629025"/>
            <a:ext cx="8413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$831.00</a:t>
            </a:r>
          </a:p>
        </p:txBody>
      </p:sp>
      <p:sp>
        <p:nvSpPr>
          <p:cNvPr id="436249" name="Rectangle 24"/>
          <p:cNvSpPr>
            <a:spLocks noChangeArrowheads="1"/>
          </p:cNvSpPr>
          <p:nvPr/>
        </p:nvSpPr>
        <p:spPr bwMode="auto">
          <a:xfrm>
            <a:off x="1096963" y="4302125"/>
            <a:ext cx="204311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i="1">
                <a:latin typeface="Times" charset="0"/>
              </a:rPr>
              <a:t>Dividend Payout Ratio</a:t>
            </a:r>
          </a:p>
        </p:txBody>
      </p:sp>
      <p:sp>
        <p:nvSpPr>
          <p:cNvPr id="436250" name="Rectangle 25"/>
          <p:cNvSpPr>
            <a:spLocks noChangeArrowheads="1"/>
          </p:cNvSpPr>
          <p:nvPr/>
        </p:nvSpPr>
        <p:spPr bwMode="auto">
          <a:xfrm>
            <a:off x="3433763" y="4302125"/>
            <a:ext cx="80803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84.77%</a:t>
            </a:r>
          </a:p>
        </p:txBody>
      </p:sp>
      <p:sp>
        <p:nvSpPr>
          <p:cNvPr id="436251" name="Rectangle 26"/>
          <p:cNvSpPr>
            <a:spLocks noChangeArrowheads="1"/>
          </p:cNvSpPr>
          <p:nvPr/>
        </p:nvSpPr>
        <p:spPr bwMode="auto">
          <a:xfrm>
            <a:off x="1096963" y="4638675"/>
            <a:ext cx="225266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i="1">
                <a:latin typeface="Times" charset="0"/>
              </a:rPr>
              <a:t>Cash Paid as % of FCFE</a:t>
            </a:r>
          </a:p>
        </p:txBody>
      </p:sp>
      <p:sp>
        <p:nvSpPr>
          <p:cNvPr id="436252" name="Rectangle 27"/>
          <p:cNvSpPr>
            <a:spLocks noChangeArrowheads="1"/>
          </p:cNvSpPr>
          <p:nvPr/>
        </p:nvSpPr>
        <p:spPr bwMode="auto">
          <a:xfrm>
            <a:off x="3384550" y="4638675"/>
            <a:ext cx="909638"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262.00%</a:t>
            </a:r>
          </a:p>
        </p:txBody>
      </p:sp>
      <p:sp>
        <p:nvSpPr>
          <p:cNvPr id="436253" name="Rectangle 28"/>
          <p:cNvSpPr>
            <a:spLocks noChangeArrowheads="1"/>
          </p:cNvSpPr>
          <p:nvPr/>
        </p:nvSpPr>
        <p:spPr bwMode="auto">
          <a:xfrm>
            <a:off x="1096963" y="5311775"/>
            <a:ext cx="204946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i="1">
                <a:latin typeface="Times" charset="0"/>
              </a:rPr>
              <a:t>ROE - Required return</a:t>
            </a:r>
          </a:p>
        </p:txBody>
      </p:sp>
      <p:sp>
        <p:nvSpPr>
          <p:cNvPr id="436254" name="Rectangle 29"/>
          <p:cNvSpPr>
            <a:spLocks noChangeArrowheads="1"/>
          </p:cNvSpPr>
          <p:nvPr/>
        </p:nvSpPr>
        <p:spPr bwMode="auto">
          <a:xfrm>
            <a:off x="3451225" y="5311775"/>
            <a:ext cx="773113"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-1.67%</a:t>
            </a:r>
          </a:p>
        </p:txBody>
      </p:sp>
      <p:sp>
        <p:nvSpPr>
          <p:cNvPr id="436255" name="Rectangle 30"/>
          <p:cNvSpPr>
            <a:spLocks noChangeArrowheads="1"/>
          </p:cNvSpPr>
          <p:nvPr/>
        </p:nvSpPr>
        <p:spPr bwMode="auto">
          <a:xfrm>
            <a:off x="5216525" y="5311775"/>
            <a:ext cx="808038"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11.49%</a:t>
            </a:r>
          </a:p>
        </p:txBody>
      </p:sp>
      <p:sp>
        <p:nvSpPr>
          <p:cNvPr id="436256" name="Rectangle 31"/>
          <p:cNvSpPr>
            <a:spLocks noChangeArrowheads="1"/>
          </p:cNvSpPr>
          <p:nvPr/>
        </p:nvSpPr>
        <p:spPr bwMode="auto">
          <a:xfrm>
            <a:off x="6999288" y="5311775"/>
            <a:ext cx="80803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20.90%</a:t>
            </a:r>
          </a:p>
        </p:txBody>
      </p:sp>
      <p:sp>
        <p:nvSpPr>
          <p:cNvPr id="436257" name="Rectangle 32"/>
          <p:cNvSpPr>
            <a:spLocks noChangeArrowheads="1"/>
          </p:cNvSpPr>
          <p:nvPr/>
        </p:nvSpPr>
        <p:spPr bwMode="auto">
          <a:xfrm>
            <a:off x="7958138" y="5311775"/>
            <a:ext cx="87471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-21.59%</a:t>
            </a:r>
          </a:p>
        </p:txBody>
      </p:sp>
      <p:sp>
        <p:nvSpPr>
          <p:cNvPr id="436258" name="Line 34"/>
          <p:cNvSpPr>
            <a:spLocks noChangeShapeType="1"/>
          </p:cNvSpPr>
          <p:nvPr/>
        </p:nvSpPr>
        <p:spPr bwMode="auto">
          <a:xfrm>
            <a:off x="8885238" y="2239963"/>
            <a:ext cx="0" cy="33385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Tree>
  </p:cSld>
  <p:clrMapOvr>
    <a:masterClrMapping/>
  </p:clrMapOvr>
  <p:transition/>
  <p:timing>
    <p:tnLst>
      <p:par>
        <p:cTn id="1" dur="indefinite" restart="never" nodeType="tmRoot"/>
      </p:par>
    </p:tnLst>
  </p:timing>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827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BP: Just Desserts!</a:t>
            </a:r>
          </a:p>
        </p:txBody>
      </p:sp>
      <p:sp>
        <p:nvSpPr>
          <p:cNvPr id="43827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438275"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5AED3FC9-F87D-4F41-8797-AB492936A527}" type="slidenum">
              <a:rPr lang="en-US" altLang="en-US" sz="1200">
                <a:solidFill>
                  <a:srgbClr val="FFFFFF"/>
                </a:solidFill>
                <a:latin typeface="Times" charset="0"/>
              </a:rPr>
              <a:pPr>
                <a:lnSpc>
                  <a:spcPct val="80000"/>
                </a:lnSpc>
                <a:spcBef>
                  <a:spcPct val="0"/>
                </a:spcBef>
                <a:buClrTx/>
                <a:buSzTx/>
                <a:buFontTx/>
                <a:buNone/>
              </a:pPr>
              <a:t>209</a:t>
            </a:fld>
            <a:endParaRPr lang="en-US" altLang="en-US" sz="1200">
              <a:solidFill>
                <a:srgbClr val="FFFFFF"/>
              </a:solidFill>
              <a:latin typeface="Times" charset="0"/>
            </a:endParaRPr>
          </a:p>
        </p:txBody>
      </p:sp>
      <p:pic>
        <p:nvPicPr>
          <p:cNvPr id="438276" name="Picture 3"/>
          <p:cNvPicPr>
            <a:picLocks noGrp="1" noChangeArrowheads="1"/>
          </p:cNvPicPr>
          <p:nvPr>
            <p:ph sz="quarter" idx="1"/>
          </p:nvPr>
        </p:nvPicPr>
        <p:blipFill>
          <a:blip r:embed="rId3">
            <a:extLst>
              <a:ext uri="{28A0092B-C50C-407E-A947-70E740481C1C}">
                <a14:useLocalDpi xmlns:a14="http://schemas.microsoft.com/office/drawing/2010/main" val="0"/>
              </a:ext>
            </a:extLst>
          </a:blip>
          <a:srcRect l="-21240" r="-21240"/>
          <a:stretch>
            <a:fillRect/>
          </a:stretch>
        </p:blipFill>
        <p:spPr>
          <a:xfrm>
            <a:off x="612775" y="1600200"/>
            <a:ext cx="8153400" cy="4495800"/>
          </a:xfrm>
        </p:spPr>
      </p:pic>
    </p:spTree>
  </p:cSld>
  <p:clrMapOvr>
    <a:masterClrMapping/>
  </p:clrMapOvr>
  <p:transition/>
  <p:timing>
    <p:tnLst>
      <p:par>
        <p:cTn id="1" dur="indefinite" restart="never" nodeType="tmRoot"/>
      </p:par>
    </p:tnLst>
  </p:timing>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21"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Managing changes in dividend policy</a:t>
            </a:r>
          </a:p>
        </p:txBody>
      </p:sp>
      <p:sp>
        <p:nvSpPr>
          <p:cNvPr id="44032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440323"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D6A1330B-5507-1749-A6FA-86B350CFB3F6}" type="slidenum">
              <a:rPr lang="en-US" altLang="en-US" sz="1200">
                <a:solidFill>
                  <a:srgbClr val="FFFFFF"/>
                </a:solidFill>
                <a:latin typeface="Times" charset="0"/>
              </a:rPr>
              <a:pPr>
                <a:lnSpc>
                  <a:spcPct val="80000"/>
                </a:lnSpc>
                <a:spcBef>
                  <a:spcPct val="0"/>
                </a:spcBef>
                <a:buClrTx/>
                <a:buSzTx/>
                <a:buFontTx/>
                <a:buNone/>
              </a:pPr>
              <a:t>210</a:t>
            </a:fld>
            <a:endParaRPr lang="en-US" altLang="en-US" sz="1200">
              <a:solidFill>
                <a:srgbClr val="FFFFFF"/>
              </a:solidFill>
              <a:latin typeface="Times" charset="0"/>
            </a:endParaRPr>
          </a:p>
        </p:txBody>
      </p:sp>
      <p:pic>
        <p:nvPicPr>
          <p:cNvPr id="440324" name="Content Placeholder 4"/>
          <p:cNvPicPr>
            <a:picLocks noGrp="1" noChangeAspect="1"/>
          </p:cNvPicPr>
          <p:nvPr>
            <p:ph sz="quarter" idx="1"/>
          </p:nvPr>
        </p:nvPicPr>
        <p:blipFill>
          <a:blip r:embed="rId3">
            <a:extLst>
              <a:ext uri="{28A0092B-C50C-407E-A947-70E740481C1C}">
                <a14:useLocalDpi xmlns:a14="http://schemas.microsoft.com/office/drawing/2010/main" val="0"/>
              </a:ext>
            </a:extLst>
          </a:blip>
          <a:srcRect l="-3917" r="-3917"/>
          <a:stretch>
            <a:fillRect/>
          </a:stretch>
        </p:blipFill>
        <p:spPr>
          <a:xfrm>
            <a:off x="612775" y="1600200"/>
            <a:ext cx="8153400" cy="4495800"/>
          </a:xfrm>
        </p:spPr>
      </p:pic>
    </p:spTree>
  </p:cSld>
  <p:clrMapOvr>
    <a:masterClrMapping/>
  </p:clrMapOvr>
  <p:timing>
    <p:tnLst>
      <p:par>
        <p:cTn id="1" dur="indefinite" restart="never" nodeType="tmRoot"/>
      </p:par>
    </p:tnLst>
  </p:timing>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4961"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Case 4: The Limited: Summary of Dividend Policy: 1983-1992</a:t>
            </a:r>
            <a:endParaRPr lang="en-US">
              <a:ea typeface="+mj-ea"/>
              <a:cs typeface="+mj-cs"/>
            </a:endParaRPr>
          </a:p>
        </p:txBody>
      </p:sp>
      <p:sp>
        <p:nvSpPr>
          <p:cNvPr id="44237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442371"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C6360A03-5AEB-2E48-9A9C-03FB782B94D5}" type="slidenum">
              <a:rPr lang="en-US" altLang="en-US" sz="1200">
                <a:solidFill>
                  <a:srgbClr val="FFFFFF"/>
                </a:solidFill>
                <a:latin typeface="Times" charset="0"/>
              </a:rPr>
              <a:pPr>
                <a:lnSpc>
                  <a:spcPct val="80000"/>
                </a:lnSpc>
                <a:spcBef>
                  <a:spcPct val="0"/>
                </a:spcBef>
                <a:buClrTx/>
                <a:buSzTx/>
                <a:buFontTx/>
                <a:buNone/>
              </a:pPr>
              <a:t>211</a:t>
            </a:fld>
            <a:endParaRPr lang="en-US" altLang="en-US" sz="1200">
              <a:solidFill>
                <a:srgbClr val="FFFFFF"/>
              </a:solidFill>
              <a:latin typeface="Times" charset="0"/>
            </a:endParaRPr>
          </a:p>
        </p:txBody>
      </p:sp>
      <p:sp>
        <p:nvSpPr>
          <p:cNvPr id="442372" name="Content Placeholder 6"/>
          <p:cNvSpPr>
            <a:spLocks noGrp="1"/>
          </p:cNvSpPr>
          <p:nvPr>
            <p:ph sz="quarter" idx="1"/>
          </p:nvPr>
        </p:nvSpPr>
        <p:spPr>
          <a:xfrm>
            <a:off x="612775" y="1600200"/>
            <a:ext cx="8153400" cy="4495800"/>
          </a:xfrm>
        </p:spPr>
        <p:txBody>
          <a:bodyPr/>
          <a:lstStyle/>
          <a:p>
            <a:pPr marL="0" indent="0" eaLnBrk="1" hangingPunct="1">
              <a:buFont typeface="Wingdings" charset="2"/>
              <a:buNone/>
            </a:pPr>
            <a:endParaRPr lang="en-US" altLang="en-US">
              <a:ea typeface="ＭＳ Ｐゴシック" charset="-128"/>
            </a:endParaRPr>
          </a:p>
        </p:txBody>
      </p:sp>
      <p:sp>
        <p:nvSpPr>
          <p:cNvPr id="442373" name="Line 3"/>
          <p:cNvSpPr>
            <a:spLocks noChangeShapeType="1"/>
          </p:cNvSpPr>
          <p:nvPr/>
        </p:nvSpPr>
        <p:spPr bwMode="auto">
          <a:xfrm>
            <a:off x="1166813" y="2209800"/>
            <a:ext cx="7710487"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42374" name="Rectangle 4"/>
          <p:cNvSpPr>
            <a:spLocks noChangeArrowheads="1"/>
          </p:cNvSpPr>
          <p:nvPr/>
        </p:nvSpPr>
        <p:spPr bwMode="auto">
          <a:xfrm>
            <a:off x="4281488" y="2259013"/>
            <a:ext cx="228123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b="1" i="1">
                <a:latin typeface="Times" charset="0"/>
              </a:rPr>
              <a:t>Summary of calculations</a:t>
            </a:r>
          </a:p>
        </p:txBody>
      </p:sp>
      <p:sp>
        <p:nvSpPr>
          <p:cNvPr id="442375" name="Rectangle 5"/>
          <p:cNvSpPr>
            <a:spLocks noChangeArrowheads="1"/>
          </p:cNvSpPr>
          <p:nvPr/>
        </p:nvSpPr>
        <p:spPr bwMode="auto">
          <a:xfrm>
            <a:off x="3390900" y="2601913"/>
            <a:ext cx="857250"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i="1">
                <a:latin typeface="Times" charset="0"/>
              </a:rPr>
              <a:t>Average</a:t>
            </a:r>
          </a:p>
        </p:txBody>
      </p:sp>
      <p:sp>
        <p:nvSpPr>
          <p:cNvPr id="442376" name="Rectangle 6"/>
          <p:cNvSpPr>
            <a:spLocks noChangeArrowheads="1"/>
          </p:cNvSpPr>
          <p:nvPr/>
        </p:nvSpPr>
        <p:spPr bwMode="auto">
          <a:xfrm>
            <a:off x="4708525" y="2601913"/>
            <a:ext cx="1778000"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i="1">
                <a:latin typeface="Times" charset="0"/>
              </a:rPr>
              <a:t>Standard Deviation</a:t>
            </a:r>
          </a:p>
        </p:txBody>
      </p:sp>
      <p:sp>
        <p:nvSpPr>
          <p:cNvPr id="442377" name="Rectangle 7"/>
          <p:cNvSpPr>
            <a:spLocks noChangeArrowheads="1"/>
          </p:cNvSpPr>
          <p:nvPr/>
        </p:nvSpPr>
        <p:spPr bwMode="auto">
          <a:xfrm>
            <a:off x="6865938" y="2601913"/>
            <a:ext cx="993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i="1">
                <a:latin typeface="Times" charset="0"/>
              </a:rPr>
              <a:t>Maximum</a:t>
            </a:r>
          </a:p>
        </p:txBody>
      </p:sp>
      <p:sp>
        <p:nvSpPr>
          <p:cNvPr id="442378" name="Rectangle 8"/>
          <p:cNvSpPr>
            <a:spLocks noChangeArrowheads="1"/>
          </p:cNvSpPr>
          <p:nvPr/>
        </p:nvSpPr>
        <p:spPr bwMode="auto">
          <a:xfrm>
            <a:off x="7875588" y="2601913"/>
            <a:ext cx="96043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i="1">
                <a:latin typeface="Times" charset="0"/>
              </a:rPr>
              <a:t>Minimum</a:t>
            </a:r>
          </a:p>
        </p:txBody>
      </p:sp>
      <p:sp>
        <p:nvSpPr>
          <p:cNvPr id="442379" name="Rectangle 9"/>
          <p:cNvSpPr>
            <a:spLocks noChangeArrowheads="1"/>
          </p:cNvSpPr>
          <p:nvPr/>
        </p:nvSpPr>
        <p:spPr bwMode="auto">
          <a:xfrm>
            <a:off x="1096963" y="2944813"/>
            <a:ext cx="166528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i="1">
                <a:latin typeface="Times" charset="0"/>
              </a:rPr>
              <a:t>Free CF to Equity</a:t>
            </a:r>
          </a:p>
        </p:txBody>
      </p:sp>
      <p:sp>
        <p:nvSpPr>
          <p:cNvPr id="442380" name="Rectangle 10"/>
          <p:cNvSpPr>
            <a:spLocks noChangeArrowheads="1"/>
          </p:cNvSpPr>
          <p:nvPr/>
        </p:nvSpPr>
        <p:spPr bwMode="auto">
          <a:xfrm>
            <a:off x="3390900" y="2944813"/>
            <a:ext cx="874713"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($34.20)</a:t>
            </a:r>
          </a:p>
        </p:txBody>
      </p:sp>
      <p:sp>
        <p:nvSpPr>
          <p:cNvPr id="442381" name="Rectangle 11"/>
          <p:cNvSpPr>
            <a:spLocks noChangeArrowheads="1"/>
          </p:cNvSpPr>
          <p:nvPr/>
        </p:nvSpPr>
        <p:spPr bwMode="auto">
          <a:xfrm>
            <a:off x="5137150" y="2944813"/>
            <a:ext cx="8413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$109.74</a:t>
            </a:r>
          </a:p>
        </p:txBody>
      </p:sp>
      <p:sp>
        <p:nvSpPr>
          <p:cNvPr id="442382" name="Rectangle 12"/>
          <p:cNvSpPr>
            <a:spLocks noChangeArrowheads="1"/>
          </p:cNvSpPr>
          <p:nvPr/>
        </p:nvSpPr>
        <p:spPr bwMode="auto">
          <a:xfrm>
            <a:off x="6985000" y="2944813"/>
            <a:ext cx="739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$96.89</a:t>
            </a:r>
          </a:p>
        </p:txBody>
      </p:sp>
      <p:sp>
        <p:nvSpPr>
          <p:cNvPr id="442383" name="Rectangle 13"/>
          <p:cNvSpPr>
            <a:spLocks noChangeArrowheads="1"/>
          </p:cNvSpPr>
          <p:nvPr/>
        </p:nvSpPr>
        <p:spPr bwMode="auto">
          <a:xfrm>
            <a:off x="7893050" y="2944813"/>
            <a:ext cx="976313"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($242.17)</a:t>
            </a:r>
          </a:p>
        </p:txBody>
      </p:sp>
      <p:sp>
        <p:nvSpPr>
          <p:cNvPr id="442384" name="Rectangle 14"/>
          <p:cNvSpPr>
            <a:spLocks noChangeArrowheads="1"/>
          </p:cNvSpPr>
          <p:nvPr/>
        </p:nvSpPr>
        <p:spPr bwMode="auto">
          <a:xfrm>
            <a:off x="1096963" y="3286125"/>
            <a:ext cx="100488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i="1">
                <a:latin typeface="Times" charset="0"/>
              </a:rPr>
              <a:t>Dividends</a:t>
            </a:r>
          </a:p>
        </p:txBody>
      </p:sp>
      <p:sp>
        <p:nvSpPr>
          <p:cNvPr id="442385" name="Rectangle 15"/>
          <p:cNvSpPr>
            <a:spLocks noChangeArrowheads="1"/>
          </p:cNvSpPr>
          <p:nvPr/>
        </p:nvSpPr>
        <p:spPr bwMode="auto">
          <a:xfrm>
            <a:off x="3425825" y="3286125"/>
            <a:ext cx="739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$40.87</a:t>
            </a:r>
          </a:p>
        </p:txBody>
      </p:sp>
      <p:sp>
        <p:nvSpPr>
          <p:cNvPr id="442386" name="Rectangle 16"/>
          <p:cNvSpPr>
            <a:spLocks noChangeArrowheads="1"/>
          </p:cNvSpPr>
          <p:nvPr/>
        </p:nvSpPr>
        <p:spPr bwMode="auto">
          <a:xfrm>
            <a:off x="5187950" y="3286125"/>
            <a:ext cx="739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$32.79</a:t>
            </a:r>
          </a:p>
        </p:txBody>
      </p:sp>
      <p:sp>
        <p:nvSpPr>
          <p:cNvPr id="442387" name="Rectangle 17"/>
          <p:cNvSpPr>
            <a:spLocks noChangeArrowheads="1"/>
          </p:cNvSpPr>
          <p:nvPr/>
        </p:nvSpPr>
        <p:spPr bwMode="auto">
          <a:xfrm>
            <a:off x="6934200" y="3286125"/>
            <a:ext cx="8413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$101.36</a:t>
            </a:r>
          </a:p>
        </p:txBody>
      </p:sp>
      <p:sp>
        <p:nvSpPr>
          <p:cNvPr id="442388" name="Rectangle 18"/>
          <p:cNvSpPr>
            <a:spLocks noChangeArrowheads="1"/>
          </p:cNvSpPr>
          <p:nvPr/>
        </p:nvSpPr>
        <p:spPr bwMode="auto">
          <a:xfrm>
            <a:off x="8029575" y="3286125"/>
            <a:ext cx="6381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$5.97</a:t>
            </a:r>
          </a:p>
        </p:txBody>
      </p:sp>
      <p:sp>
        <p:nvSpPr>
          <p:cNvPr id="442389" name="Rectangle 19"/>
          <p:cNvSpPr>
            <a:spLocks noChangeArrowheads="1"/>
          </p:cNvSpPr>
          <p:nvPr/>
        </p:nvSpPr>
        <p:spPr bwMode="auto">
          <a:xfrm>
            <a:off x="1096963" y="3629025"/>
            <a:ext cx="217963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i="1">
                <a:latin typeface="Times" charset="0"/>
              </a:rPr>
              <a:t>Dividends+Repurchases</a:t>
            </a:r>
          </a:p>
        </p:txBody>
      </p:sp>
      <p:sp>
        <p:nvSpPr>
          <p:cNvPr id="442390" name="Rectangle 20"/>
          <p:cNvSpPr>
            <a:spLocks noChangeArrowheads="1"/>
          </p:cNvSpPr>
          <p:nvPr/>
        </p:nvSpPr>
        <p:spPr bwMode="auto">
          <a:xfrm>
            <a:off x="3425825" y="3629025"/>
            <a:ext cx="739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$40.87</a:t>
            </a:r>
          </a:p>
        </p:txBody>
      </p:sp>
      <p:sp>
        <p:nvSpPr>
          <p:cNvPr id="442391" name="Rectangle 21"/>
          <p:cNvSpPr>
            <a:spLocks noChangeArrowheads="1"/>
          </p:cNvSpPr>
          <p:nvPr/>
        </p:nvSpPr>
        <p:spPr bwMode="auto">
          <a:xfrm>
            <a:off x="5187950" y="3629025"/>
            <a:ext cx="739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$32.79</a:t>
            </a:r>
          </a:p>
        </p:txBody>
      </p:sp>
      <p:sp>
        <p:nvSpPr>
          <p:cNvPr id="442392" name="Rectangle 22"/>
          <p:cNvSpPr>
            <a:spLocks noChangeArrowheads="1"/>
          </p:cNvSpPr>
          <p:nvPr/>
        </p:nvSpPr>
        <p:spPr bwMode="auto">
          <a:xfrm>
            <a:off x="6934200" y="3629025"/>
            <a:ext cx="8413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$101.36</a:t>
            </a:r>
          </a:p>
        </p:txBody>
      </p:sp>
      <p:sp>
        <p:nvSpPr>
          <p:cNvPr id="442393" name="Rectangle 23"/>
          <p:cNvSpPr>
            <a:spLocks noChangeArrowheads="1"/>
          </p:cNvSpPr>
          <p:nvPr/>
        </p:nvSpPr>
        <p:spPr bwMode="auto">
          <a:xfrm>
            <a:off x="8029575" y="3629025"/>
            <a:ext cx="6381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$5.97</a:t>
            </a:r>
          </a:p>
        </p:txBody>
      </p:sp>
      <p:sp>
        <p:nvSpPr>
          <p:cNvPr id="442394" name="Rectangle 24"/>
          <p:cNvSpPr>
            <a:spLocks noChangeArrowheads="1"/>
          </p:cNvSpPr>
          <p:nvPr/>
        </p:nvSpPr>
        <p:spPr bwMode="auto">
          <a:xfrm>
            <a:off x="1096963" y="4313238"/>
            <a:ext cx="204311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i="1">
                <a:latin typeface="Times" charset="0"/>
              </a:rPr>
              <a:t>Dividend Payout Ratio</a:t>
            </a:r>
          </a:p>
        </p:txBody>
      </p:sp>
      <p:sp>
        <p:nvSpPr>
          <p:cNvPr id="442395" name="Rectangle 25"/>
          <p:cNvSpPr>
            <a:spLocks noChangeArrowheads="1"/>
          </p:cNvSpPr>
          <p:nvPr/>
        </p:nvSpPr>
        <p:spPr bwMode="auto">
          <a:xfrm>
            <a:off x="3425825" y="4313238"/>
            <a:ext cx="808038"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18.59%</a:t>
            </a:r>
          </a:p>
        </p:txBody>
      </p:sp>
      <p:sp>
        <p:nvSpPr>
          <p:cNvPr id="442396" name="Rectangle 26"/>
          <p:cNvSpPr>
            <a:spLocks noChangeArrowheads="1"/>
          </p:cNvSpPr>
          <p:nvPr/>
        </p:nvSpPr>
        <p:spPr bwMode="auto">
          <a:xfrm>
            <a:off x="1096963" y="4656138"/>
            <a:ext cx="225266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i="1">
                <a:latin typeface="Times" charset="0"/>
              </a:rPr>
              <a:t>Cash Paid as % of FCFE</a:t>
            </a:r>
          </a:p>
        </p:txBody>
      </p:sp>
      <p:sp>
        <p:nvSpPr>
          <p:cNvPr id="442397" name="Rectangle 27"/>
          <p:cNvSpPr>
            <a:spLocks noChangeArrowheads="1"/>
          </p:cNvSpPr>
          <p:nvPr/>
        </p:nvSpPr>
        <p:spPr bwMode="auto">
          <a:xfrm>
            <a:off x="3340100" y="4656138"/>
            <a:ext cx="976313"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-119.52%</a:t>
            </a:r>
          </a:p>
        </p:txBody>
      </p:sp>
      <p:sp>
        <p:nvSpPr>
          <p:cNvPr id="442398" name="Rectangle 28"/>
          <p:cNvSpPr>
            <a:spLocks noChangeArrowheads="1"/>
          </p:cNvSpPr>
          <p:nvPr/>
        </p:nvSpPr>
        <p:spPr bwMode="auto">
          <a:xfrm>
            <a:off x="1096963" y="5340350"/>
            <a:ext cx="204946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i="1">
                <a:latin typeface="Times" charset="0"/>
              </a:rPr>
              <a:t>ROE - Required return</a:t>
            </a:r>
          </a:p>
        </p:txBody>
      </p:sp>
      <p:sp>
        <p:nvSpPr>
          <p:cNvPr id="442399" name="Rectangle 29"/>
          <p:cNvSpPr>
            <a:spLocks noChangeArrowheads="1"/>
          </p:cNvSpPr>
          <p:nvPr/>
        </p:nvSpPr>
        <p:spPr bwMode="auto">
          <a:xfrm>
            <a:off x="3476625" y="5340350"/>
            <a:ext cx="706438"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1.69%</a:t>
            </a:r>
          </a:p>
        </p:txBody>
      </p:sp>
      <p:sp>
        <p:nvSpPr>
          <p:cNvPr id="442400" name="Rectangle 30"/>
          <p:cNvSpPr>
            <a:spLocks noChangeArrowheads="1"/>
          </p:cNvSpPr>
          <p:nvPr/>
        </p:nvSpPr>
        <p:spPr bwMode="auto">
          <a:xfrm>
            <a:off x="5187950" y="5340350"/>
            <a:ext cx="808038"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19.07%</a:t>
            </a:r>
          </a:p>
        </p:txBody>
      </p:sp>
      <p:sp>
        <p:nvSpPr>
          <p:cNvPr id="442401" name="Rectangle 31"/>
          <p:cNvSpPr>
            <a:spLocks noChangeArrowheads="1"/>
          </p:cNvSpPr>
          <p:nvPr/>
        </p:nvSpPr>
        <p:spPr bwMode="auto">
          <a:xfrm>
            <a:off x="6985000" y="5340350"/>
            <a:ext cx="808038"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29.26%</a:t>
            </a:r>
          </a:p>
        </p:txBody>
      </p:sp>
      <p:sp>
        <p:nvSpPr>
          <p:cNvPr id="442402" name="Rectangle 32"/>
          <p:cNvSpPr>
            <a:spLocks noChangeArrowheads="1"/>
          </p:cNvSpPr>
          <p:nvPr/>
        </p:nvSpPr>
        <p:spPr bwMode="auto">
          <a:xfrm>
            <a:off x="7943850" y="5340350"/>
            <a:ext cx="874713"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-19.84%</a:t>
            </a:r>
          </a:p>
        </p:txBody>
      </p:sp>
      <p:sp>
        <p:nvSpPr>
          <p:cNvPr id="442403" name="Line 33"/>
          <p:cNvSpPr>
            <a:spLocks noChangeShapeType="1"/>
          </p:cNvSpPr>
          <p:nvPr/>
        </p:nvSpPr>
        <p:spPr bwMode="auto">
          <a:xfrm>
            <a:off x="1149350" y="2209800"/>
            <a:ext cx="0" cy="33972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42404" name="Line 34"/>
          <p:cNvSpPr>
            <a:spLocks noChangeShapeType="1"/>
          </p:cNvSpPr>
          <p:nvPr/>
        </p:nvSpPr>
        <p:spPr bwMode="auto">
          <a:xfrm>
            <a:off x="8885238" y="2209800"/>
            <a:ext cx="0" cy="33972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42405" name="Rectangle 35"/>
          <p:cNvSpPr>
            <a:spLocks noChangeArrowheads="1"/>
          </p:cNvSpPr>
          <p:nvPr/>
        </p:nvSpPr>
        <p:spPr bwMode="auto">
          <a:xfrm>
            <a:off x="9182100" y="6097588"/>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Tree>
  </p:cSld>
  <p:clrMapOvr>
    <a:masterClrMapping/>
  </p:clrMapOvr>
  <p:transition/>
  <p:timing>
    <p:tnLst>
      <p:par>
        <p:cTn id="1" dur="indefinite" restart="never" nodeType="tmRoot"/>
      </p:par>
    </p:tnLst>
  </p:timing>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441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Growth Firms and Dividends</a:t>
            </a:r>
          </a:p>
        </p:txBody>
      </p:sp>
      <p:sp>
        <p:nvSpPr>
          <p:cNvPr id="44441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444419"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3727761B-71F2-C242-968B-6A90B5FAB889}" type="slidenum">
              <a:rPr lang="en-US" altLang="en-US" sz="1200">
                <a:solidFill>
                  <a:srgbClr val="FFFFFF"/>
                </a:solidFill>
                <a:latin typeface="Times" charset="0"/>
              </a:rPr>
              <a:pPr>
                <a:lnSpc>
                  <a:spcPct val="80000"/>
                </a:lnSpc>
                <a:spcBef>
                  <a:spcPct val="0"/>
                </a:spcBef>
                <a:buClrTx/>
                <a:buSzTx/>
                <a:buFontTx/>
                <a:buNone/>
              </a:pPr>
              <a:t>212</a:t>
            </a:fld>
            <a:endParaRPr lang="en-US" altLang="en-US" sz="1200">
              <a:solidFill>
                <a:srgbClr val="FFFFFF"/>
              </a:solidFill>
              <a:latin typeface="Times" charset="0"/>
            </a:endParaRPr>
          </a:p>
        </p:txBody>
      </p:sp>
      <p:sp>
        <p:nvSpPr>
          <p:cNvPr id="444420"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High growth firms are sometimes advised to initiate dividends because its increases the potential stockholder base for the company (since there are some investors - like pension funds - that cannot buy stocks that do not pay dividends) and, by extension, the stock price. Do you agree with this argument?</a:t>
            </a:r>
          </a:p>
          <a:p>
            <a:pPr eaLnBrk="1" hangingPunct="1">
              <a:buFont typeface="Calibri" charset="0"/>
              <a:buAutoNum type="alphaLcPeriod"/>
            </a:pPr>
            <a:r>
              <a:rPr lang="en-US" altLang="en-US">
                <a:ea typeface="ＭＳ Ｐゴシック" charset="-128"/>
              </a:rPr>
              <a:t>Yes</a:t>
            </a:r>
          </a:p>
          <a:p>
            <a:pPr eaLnBrk="1" hangingPunct="1">
              <a:buFont typeface="Calibri" charset="0"/>
              <a:buAutoNum type="alphaLcPeriod"/>
            </a:pPr>
            <a:r>
              <a:rPr lang="en-US" altLang="en-US">
                <a:ea typeface="ＭＳ Ｐゴシック" charset="-128"/>
              </a:rPr>
              <a:t>No</a:t>
            </a:r>
          </a:p>
          <a:p>
            <a:pPr eaLnBrk="1" hangingPunct="1"/>
            <a:r>
              <a:rPr lang="en-US" altLang="en-US">
                <a:ea typeface="ＭＳ Ｐゴシック" charset="-128"/>
              </a:rPr>
              <a:t>Why?</a:t>
            </a:r>
          </a:p>
        </p:txBody>
      </p:sp>
    </p:spTree>
  </p:cSld>
  <p:clrMapOvr>
    <a:masterClrMapping/>
  </p:clrMapOvr>
  <p:transition/>
  <p:timing>
    <p:tnLst>
      <p:par>
        <p:cTn id="1" dur="indefinite" restart="never" nodeType="tmRoot"/>
      </p:par>
    </p:tnLst>
  </p:timing>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646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5. Tata Motors</a:t>
            </a:r>
          </a:p>
        </p:txBody>
      </p:sp>
      <p:sp>
        <p:nvSpPr>
          <p:cNvPr id="446466" name="Text Box 8"/>
          <p:cNvSpPr txBox="1">
            <a:spLocks noChangeArrowheads="1"/>
          </p:cNvSpPr>
          <p:nvPr/>
        </p:nvSpPr>
        <p:spPr bwMode="auto">
          <a:xfrm>
            <a:off x="5257800" y="5867400"/>
            <a:ext cx="268287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Negative FCFE, largely because of acquisitions.</a:t>
            </a:r>
          </a:p>
        </p:txBody>
      </p:sp>
      <p:sp>
        <p:nvSpPr>
          <p:cNvPr id="44646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graphicFrame>
        <p:nvGraphicFramePr>
          <p:cNvPr id="10" name="Content Placeholder 2"/>
          <p:cNvGraphicFramePr>
            <a:graphicFrameLocks noGrp="1"/>
          </p:cNvGraphicFramePr>
          <p:nvPr>
            <p:ph sz="quarter" idx="1"/>
          </p:nvPr>
        </p:nvGraphicFramePr>
        <p:xfrm>
          <a:off x="612775" y="1600200"/>
          <a:ext cx="7693025" cy="3960816"/>
        </p:xfrm>
        <a:graphic>
          <a:graphicData uri="http://schemas.openxmlformats.org/drawingml/2006/table">
            <a:tbl>
              <a:tblPr/>
              <a:tblGrid>
                <a:gridCol w="3465513"/>
                <a:gridCol w="1939925"/>
                <a:gridCol w="2287587"/>
              </a:tblGrid>
              <a:tr h="3175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Aggregate</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Average</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936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Net Income</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$421,338.00 </a:t>
                      </a:r>
                    </a:p>
                  </a:txBody>
                  <a:tcPr marL="0" marR="0" marT="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$42,133.80 </a:t>
                      </a:r>
                    </a:p>
                  </a:txBody>
                  <a:tcPr marL="0" marR="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936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Dividends</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$74,214.00 </a:t>
                      </a:r>
                    </a:p>
                  </a:txBody>
                  <a:tcPr marL="0" marR="0" marT="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$7,421.40 </a:t>
                      </a:r>
                    </a:p>
                  </a:txBody>
                  <a:tcPr marL="0" marR="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936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Dividend Payout Ratio</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17.61%</a:t>
                      </a:r>
                    </a:p>
                  </a:txBody>
                  <a:tcPr marL="0" marR="0" marT="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15.09%</a:t>
                      </a:r>
                    </a:p>
                  </a:txBody>
                  <a:tcPr marL="0" marR="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936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Stock Buybacks</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$970.00 </a:t>
                      </a:r>
                    </a:p>
                  </a:txBody>
                  <a:tcPr marL="0" marR="0" marT="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$97.00 </a:t>
                      </a:r>
                    </a:p>
                  </a:txBody>
                  <a:tcPr marL="0" marR="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3175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Dividends + Buybacks</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$75,184.00 </a:t>
                      </a:r>
                    </a:p>
                  </a:txBody>
                  <a:tcPr marL="0" marR="0" marT="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$7,518.40 </a:t>
                      </a:r>
                    </a:p>
                  </a:txBody>
                  <a:tcPr marL="0" marR="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3175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Cash Payout Ratio</a:t>
                      </a:r>
                    </a:p>
                  </a:txBody>
                  <a:tcPr marL="0" marR="0" marT="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17.84%</a:t>
                      </a:r>
                    </a:p>
                  </a:txBody>
                  <a:tcPr marL="0" marR="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 </a:t>
                      </a:r>
                    </a:p>
                  </a:txBody>
                  <a:tcPr marL="0" marR="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936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Free CF to Equity (pre-debt)</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($106,871.00)</a:t>
                      </a:r>
                    </a:p>
                  </a:txBody>
                  <a:tcPr marL="0" marR="0" marT="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($10,687.10)</a:t>
                      </a:r>
                    </a:p>
                  </a:txBody>
                  <a:tcPr marL="0" marR="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936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Free CF to Equity (actual debt)</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$825,262.00 </a:t>
                      </a:r>
                    </a:p>
                  </a:txBody>
                  <a:tcPr marL="0" marR="0" marT="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$82,526.20 </a:t>
                      </a:r>
                    </a:p>
                  </a:txBody>
                  <a:tcPr marL="0" marR="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3175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Free CF to Equity (target debt ratio)</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$47,796.36 </a:t>
                      </a:r>
                    </a:p>
                  </a:txBody>
                  <a:tcPr marL="0" marR="0" marT="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$4,779.64 </a:t>
                      </a:r>
                    </a:p>
                  </a:txBody>
                  <a:tcPr marL="0" marR="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936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Cash payout as % of pre-debt FCFE</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FCFE negative</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endParaRPr kumimoji="0" lang="en-US" altLang="en-US" sz="1600" b="0" i="0" u="none" strike="noStrike" cap="none" normalizeH="0" baseline="0">
                        <a:ln>
                          <a:noFill/>
                        </a:ln>
                        <a:solidFill>
                          <a:schemeClr val="tx1"/>
                        </a:solidFill>
                        <a:effectLst/>
                        <a:latin typeface="Times" charset="0"/>
                        <a:ea typeface="ＭＳ Ｐゴシック" charset="-128"/>
                      </a:endParaRPr>
                    </a:p>
                  </a:txBody>
                  <a:tcPr marL="0" marR="0" marT="0" marB="0" anchor="b" horzOverflow="overflow">
                    <a:lnL w="635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r>
              <a:tr h="3175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Cash payout as % of actual FCFE</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9.11%</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Calibri" charset="0"/>
                        <a:ea typeface="ＭＳ Ｐゴシック" charset="-128"/>
                      </a:endParaRPr>
                    </a:p>
                  </a:txBody>
                  <a:tcPr marL="0" marR="0" marT="0"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r>
              <a:tr h="3175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Cash payout as % of target FCFE</a:t>
                      </a:r>
                    </a:p>
                  </a:txBody>
                  <a:tcPr marL="0" marR="0" marT="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157.30%</a:t>
                      </a:r>
                    </a:p>
                  </a:txBody>
                  <a:tcPr marL="0" marR="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Calibri" charset="0"/>
                        <a:ea typeface="ＭＳ Ｐゴシック" charset="-128"/>
                      </a:endParaRPr>
                    </a:p>
                  </a:txBody>
                  <a:tcPr marL="0" marR="0" marT="0" marB="0" anchor="b" horzOverflow="overflow">
                    <a:lnL w="1270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851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Summing up…</a:t>
            </a:r>
          </a:p>
        </p:txBody>
      </p:sp>
      <p:sp>
        <p:nvSpPr>
          <p:cNvPr id="44851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448515"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05785C98-EE3B-E240-B70E-9B41EF569225}" type="slidenum">
              <a:rPr lang="en-US" altLang="en-US" sz="1200">
                <a:solidFill>
                  <a:srgbClr val="FFFFFF"/>
                </a:solidFill>
                <a:latin typeface="Times" charset="0"/>
              </a:rPr>
              <a:pPr>
                <a:lnSpc>
                  <a:spcPct val="80000"/>
                </a:lnSpc>
                <a:spcBef>
                  <a:spcPct val="0"/>
                </a:spcBef>
                <a:buClrTx/>
                <a:buSzTx/>
                <a:buFontTx/>
                <a:buNone/>
              </a:pPr>
              <a:t>214</a:t>
            </a:fld>
            <a:endParaRPr lang="en-US" altLang="en-US" sz="1200">
              <a:solidFill>
                <a:srgbClr val="FFFFFF"/>
              </a:solidFill>
              <a:latin typeface="Times" charset="0"/>
            </a:endParaRPr>
          </a:p>
        </p:txBody>
      </p:sp>
      <p:pic>
        <p:nvPicPr>
          <p:cNvPr id="448516" name="Content Placeholder 3"/>
          <p:cNvPicPr>
            <a:picLocks noGrp="1" noChangeAspect="1"/>
          </p:cNvPicPr>
          <p:nvPr>
            <p:ph sz="quarter" idx="1"/>
          </p:nvPr>
        </p:nvPicPr>
        <p:blipFill>
          <a:blip r:embed="rId3">
            <a:extLst>
              <a:ext uri="{28A0092B-C50C-407E-A947-70E740481C1C}">
                <a14:useLocalDpi xmlns:a14="http://schemas.microsoft.com/office/drawing/2010/main" val="0"/>
              </a:ext>
            </a:extLst>
          </a:blip>
          <a:srcRect l="-36449" r="-36449"/>
          <a:stretch>
            <a:fillRect/>
          </a:stretch>
        </p:blipFill>
        <p:spPr>
          <a:xfrm>
            <a:off x="612775" y="1600200"/>
            <a:ext cx="8153400" cy="4495800"/>
          </a:xfrm>
        </p:spPr>
      </p:pic>
    </p:spTree>
  </p:cSld>
  <p:clrMapOvr>
    <a:masterClrMapping/>
  </p:clrMapOvr>
  <p:timing>
    <p:tnLst>
      <p:par>
        <p:cTn id="1" dur="indefinite" restart="never" nodeType="tmRoot"/>
      </p:par>
    </p:tnLst>
  </p:timing>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3153" name="Rectangle 2"/>
          <p:cNvSpPr>
            <a:spLocks noGrp="1" noChangeArrowheads="1"/>
          </p:cNvSpPr>
          <p:nvPr>
            <p:ph type="title"/>
          </p:nvPr>
        </p:nvSpPr>
        <p:spPr>
          <a:xfrm>
            <a:off x="612775" y="228600"/>
            <a:ext cx="8153400" cy="990600"/>
          </a:xfrm>
        </p:spPr>
        <p:txBody>
          <a:bodyPr>
            <a:normAutofit fontScale="90000"/>
          </a:bodyPr>
          <a:lstStyle/>
          <a:p>
            <a:pPr eaLnBrk="1" hangingPunct="1">
              <a:defRPr/>
            </a:pPr>
            <a:r>
              <a:rPr lang="en-US" altLang="en-US" sz="3200">
                <a:latin typeface="Wingdings" charset="2"/>
                <a:ea typeface="ＭＳ Ｐゴシック" charset="-128"/>
              </a:rPr>
              <a:t>6 </a:t>
            </a:r>
            <a:r>
              <a:rPr lang="en-US" altLang="en-US" sz="3200">
                <a:ea typeface="ＭＳ Ｐゴシック" charset="-128"/>
              </a:rPr>
              <a:t>Application Test: Assessing your firm</a:t>
            </a:r>
            <a:r>
              <a:rPr lang="ja-JP" altLang="en-US" sz="3200">
                <a:ea typeface="ＭＳ Ｐゴシック" charset="-128"/>
              </a:rPr>
              <a:t>’</a:t>
            </a:r>
            <a:r>
              <a:rPr lang="en-US" altLang="ja-JP" sz="3200">
                <a:ea typeface="ＭＳ Ｐゴシック" charset="-128"/>
              </a:rPr>
              <a:t>s dividend policy</a:t>
            </a:r>
            <a:endParaRPr lang="en-US" altLang="en-US" sz="3200">
              <a:ea typeface="ＭＳ Ｐゴシック" charset="-128"/>
            </a:endParaRPr>
          </a:p>
        </p:txBody>
      </p:sp>
      <p:sp>
        <p:nvSpPr>
          <p:cNvPr id="45056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450563"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94A4CF06-6958-6644-BC04-E20158EDD388}" type="slidenum">
              <a:rPr lang="en-US" altLang="en-US" sz="1200">
                <a:solidFill>
                  <a:srgbClr val="FFFFFF"/>
                </a:solidFill>
                <a:latin typeface="Times" charset="0"/>
              </a:rPr>
              <a:pPr>
                <a:lnSpc>
                  <a:spcPct val="80000"/>
                </a:lnSpc>
                <a:spcBef>
                  <a:spcPct val="0"/>
                </a:spcBef>
                <a:buClrTx/>
                <a:buSzTx/>
                <a:buFontTx/>
                <a:buNone/>
              </a:pPr>
              <a:t>215</a:t>
            </a:fld>
            <a:endParaRPr lang="en-US" altLang="en-US" sz="1200">
              <a:solidFill>
                <a:srgbClr val="FFFFFF"/>
              </a:solidFill>
              <a:latin typeface="Times" charset="0"/>
            </a:endParaRPr>
          </a:p>
        </p:txBody>
      </p:sp>
      <p:sp>
        <p:nvSpPr>
          <p:cNvPr id="450564" name="Rectangle 3"/>
          <p:cNvSpPr>
            <a:spLocks noGrp="1" noChangeArrowheads="1"/>
          </p:cNvSpPr>
          <p:nvPr>
            <p:ph sz="quarter" idx="1"/>
          </p:nvPr>
        </p:nvSpPr>
        <p:spPr>
          <a:xfrm>
            <a:off x="612775" y="1600200"/>
            <a:ext cx="8153400" cy="4495800"/>
          </a:xfrm>
        </p:spPr>
        <p:txBody>
          <a:bodyPr/>
          <a:lstStyle/>
          <a:p>
            <a:pPr eaLnBrk="1" hangingPunct="1">
              <a:lnSpc>
                <a:spcPct val="80000"/>
              </a:lnSpc>
            </a:pPr>
            <a:r>
              <a:rPr lang="en-US" altLang="en-US" sz="2600">
                <a:ea typeface="ＭＳ Ｐゴシック" charset="-128"/>
              </a:rPr>
              <a:t>Compare your firm</a:t>
            </a:r>
            <a:r>
              <a:rPr lang="ja-JP" altLang="en-US" sz="2600">
                <a:ea typeface="ＭＳ Ｐゴシック" charset="-128"/>
              </a:rPr>
              <a:t>’</a:t>
            </a:r>
            <a:r>
              <a:rPr lang="en-US" altLang="ja-JP" sz="2600">
                <a:ea typeface="ＭＳ Ｐゴシック" charset="-128"/>
              </a:rPr>
              <a:t>s dividends to its FCFE, looking at the last 5 years of information.</a:t>
            </a:r>
          </a:p>
          <a:p>
            <a:pPr eaLnBrk="1" hangingPunct="1">
              <a:lnSpc>
                <a:spcPct val="80000"/>
              </a:lnSpc>
            </a:pPr>
            <a:endParaRPr lang="en-US" altLang="en-US" sz="2600">
              <a:ea typeface="ＭＳ Ｐゴシック" charset="-128"/>
            </a:endParaRPr>
          </a:p>
          <a:p>
            <a:pPr eaLnBrk="1" hangingPunct="1">
              <a:lnSpc>
                <a:spcPct val="80000"/>
              </a:lnSpc>
            </a:pPr>
            <a:endParaRPr lang="en-US" altLang="en-US" sz="2600">
              <a:ea typeface="ＭＳ Ｐゴシック" charset="-128"/>
            </a:endParaRPr>
          </a:p>
          <a:p>
            <a:pPr eaLnBrk="1" hangingPunct="1">
              <a:lnSpc>
                <a:spcPct val="80000"/>
              </a:lnSpc>
            </a:pPr>
            <a:endParaRPr lang="en-US" altLang="en-US" sz="2600">
              <a:ea typeface="ＭＳ Ｐゴシック" charset="-128"/>
            </a:endParaRPr>
          </a:p>
          <a:p>
            <a:pPr eaLnBrk="1" hangingPunct="1">
              <a:lnSpc>
                <a:spcPct val="80000"/>
              </a:lnSpc>
            </a:pPr>
            <a:r>
              <a:rPr lang="en-US" altLang="en-US" sz="2600">
                <a:ea typeface="ＭＳ Ｐゴシック" charset="-128"/>
              </a:rPr>
              <a:t>Based upon your earlier analysis of your firm</a:t>
            </a:r>
            <a:r>
              <a:rPr lang="ja-JP" altLang="en-US" sz="2600">
                <a:ea typeface="ＭＳ Ｐゴシック" charset="-128"/>
              </a:rPr>
              <a:t>’</a:t>
            </a:r>
            <a:r>
              <a:rPr lang="en-US" altLang="ja-JP" sz="2600">
                <a:ea typeface="ＭＳ Ｐゴシック" charset="-128"/>
              </a:rPr>
              <a:t>s project choices, would you encourage the firm to return more cash or less cash to its owners?</a:t>
            </a:r>
          </a:p>
          <a:p>
            <a:pPr eaLnBrk="1" hangingPunct="1">
              <a:lnSpc>
                <a:spcPct val="80000"/>
              </a:lnSpc>
            </a:pPr>
            <a:endParaRPr lang="en-US" altLang="en-US" sz="2600">
              <a:ea typeface="ＭＳ Ｐゴシック" charset="-128"/>
            </a:endParaRPr>
          </a:p>
          <a:p>
            <a:pPr eaLnBrk="1" hangingPunct="1">
              <a:lnSpc>
                <a:spcPct val="80000"/>
              </a:lnSpc>
            </a:pPr>
            <a:r>
              <a:rPr lang="en-US" altLang="en-US" sz="2600">
                <a:ea typeface="ＭＳ Ｐゴシック" charset="-128"/>
              </a:rPr>
              <a:t>If you would encourage it to return more cash, what form should it take (dividends versus stock buybacks)?</a:t>
            </a:r>
          </a:p>
        </p:txBody>
      </p:sp>
    </p:spTree>
  </p:cSld>
  <p:clrMapOvr>
    <a:masterClrMapping/>
  </p:clrMapOvr>
  <p:timing>
    <p:tnLst>
      <p:par>
        <p:cTn id="1" dur="indefinite" restart="never" nodeType="tmRoot"/>
      </p:par>
    </p:tnLst>
  </p:timing>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260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II. The Peer Group Approach </a:t>
            </a:r>
          </a:p>
        </p:txBody>
      </p:sp>
      <p:sp>
        <p:nvSpPr>
          <p:cNvPr id="45261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452611" name="Content Placeholder 1"/>
          <p:cNvSpPr>
            <a:spLocks noGrp="1"/>
          </p:cNvSpPr>
          <p:nvPr>
            <p:ph sz="quarter" idx="1"/>
          </p:nvPr>
        </p:nvSpPr>
        <p:spPr>
          <a:xfrm>
            <a:off x="612775" y="1600200"/>
            <a:ext cx="8153400" cy="4495800"/>
          </a:xfrm>
        </p:spPr>
        <p:txBody>
          <a:bodyPr/>
          <a:lstStyle/>
          <a:p>
            <a:r>
              <a:rPr lang="en-US" altLang="en-US">
                <a:ea typeface="ＭＳ Ｐゴシック" charset="-128"/>
              </a:rPr>
              <a:t>In the peer group approach, you compare your company to similar companies (usually in the same market and sector) to assess whether and if yes, how much to pay in dividends.</a:t>
            </a:r>
          </a:p>
          <a:p>
            <a:endParaRPr lang="en-US" altLang="en-US">
              <a:ea typeface="ＭＳ Ｐゴシック" charset="-128"/>
            </a:endParaRPr>
          </a:p>
        </p:txBody>
      </p:sp>
      <p:graphicFrame>
        <p:nvGraphicFramePr>
          <p:cNvPr id="2" name="Table 1"/>
          <p:cNvGraphicFramePr>
            <a:graphicFrameLocks noGrp="1"/>
          </p:cNvGraphicFramePr>
          <p:nvPr/>
        </p:nvGraphicFramePr>
        <p:xfrm>
          <a:off x="685800" y="3962400"/>
          <a:ext cx="7759700" cy="1887540"/>
        </p:xfrm>
        <a:graphic>
          <a:graphicData uri="http://schemas.openxmlformats.org/drawingml/2006/table">
            <a:tbl>
              <a:tblPr/>
              <a:tblGrid>
                <a:gridCol w="1016000"/>
                <a:gridCol w="469900"/>
                <a:gridCol w="1155700"/>
                <a:gridCol w="622300"/>
                <a:gridCol w="1155700"/>
                <a:gridCol w="1270000"/>
                <a:gridCol w="965200"/>
                <a:gridCol w="1104900"/>
              </a:tblGrid>
              <a:tr h="195614">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1" u="none" strike="noStrike" cap="none" normalizeH="0" baseline="0">
                          <a:ln>
                            <a:noFill/>
                          </a:ln>
                          <a:solidFill>
                            <a:srgbClr val="000000"/>
                          </a:solidFill>
                          <a:effectLst/>
                          <a:latin typeface="Calibri" charset="0"/>
                          <a:ea typeface="ＭＳ Ｐゴシック" charset="-128"/>
                        </a:rPr>
                        <a:t> </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gridSpan="2">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1" u="none" strike="noStrike" cap="none" normalizeH="0" baseline="0">
                          <a:ln>
                            <a:noFill/>
                          </a:ln>
                          <a:solidFill>
                            <a:srgbClr val="000000"/>
                          </a:solidFill>
                          <a:effectLst/>
                          <a:latin typeface="Calibri" charset="0"/>
                          <a:ea typeface="ＭＳ Ｐゴシック" charset="-128"/>
                        </a:rPr>
                        <a:t>Dividend Yield</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US"/>
                    </a:p>
                  </a:txBody>
                  <a:tcPr/>
                </a:tc>
                <a:tc gridSpan="2">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1" u="none" strike="noStrike" cap="none" normalizeH="0" baseline="0">
                          <a:ln>
                            <a:noFill/>
                          </a:ln>
                          <a:solidFill>
                            <a:srgbClr val="000000"/>
                          </a:solidFill>
                          <a:effectLst/>
                          <a:latin typeface="Calibri" charset="0"/>
                          <a:ea typeface="ＭＳ Ｐゴシック" charset="-128"/>
                        </a:rPr>
                        <a:t>Dividend Payout</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US"/>
                    </a:p>
                  </a:txBody>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1200" b="0" i="0" u="none" strike="noStrike" cap="none" normalizeH="0" baseline="0">
                        <a:ln>
                          <a:noFill/>
                        </a:ln>
                        <a:solidFill>
                          <a:srgbClr val="000000"/>
                        </a:solidFill>
                        <a:effectLst/>
                        <a:latin typeface="Calibri" charset="0"/>
                        <a:ea typeface="ＭＳ Ｐゴシック" charset="-128"/>
                      </a:endParaRPr>
                    </a:p>
                  </a:txBody>
                  <a:tcPr marL="12700" marR="12700" marT="12704" marB="0" anchor="b" horzOverflow="overflow">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1200" b="0" i="0" u="none" strike="noStrike" cap="none" normalizeH="0" baseline="0">
                        <a:ln>
                          <a:noFill/>
                        </a:ln>
                        <a:solidFill>
                          <a:srgbClr val="000000"/>
                        </a:solidFill>
                        <a:effectLst/>
                        <a:latin typeface="Calibri" charset="0"/>
                        <a:ea typeface="ＭＳ Ｐゴシック" charset="-128"/>
                      </a:endParaRPr>
                    </a:p>
                  </a:txBody>
                  <a:tcPr marL="12700" marR="12700" marT="12704" marB="0" anchor="b" horzOverflow="overflow">
                    <a:lnL>
                      <a:noFill/>
                    </a:lnL>
                    <a:lnR>
                      <a:noFill/>
                    </a:lnR>
                    <a:lnT>
                      <a:noFill/>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1200" b="0" i="0" u="none" strike="noStrike" cap="none" normalizeH="0" baseline="0">
                        <a:ln>
                          <a:noFill/>
                        </a:ln>
                        <a:solidFill>
                          <a:srgbClr val="000000"/>
                        </a:solidFill>
                        <a:effectLst/>
                        <a:latin typeface="Calibri" charset="0"/>
                        <a:ea typeface="ＭＳ Ｐゴシック" charset="-128"/>
                      </a:endParaRPr>
                    </a:p>
                  </a:txBody>
                  <a:tcPr marL="12700" marR="12700" marT="12704" marB="0" anchor="b" horzOverflow="overflow">
                    <a:lnL>
                      <a:noFill/>
                    </a:lnL>
                    <a:lnR>
                      <a:noFill/>
                    </a:lnR>
                    <a:lnT>
                      <a:noFill/>
                    </a:lnT>
                    <a:lnB w="6350" cap="flat" cmpd="sng" algn="ctr">
                      <a:solidFill>
                        <a:srgbClr val="000000"/>
                      </a:solidFill>
                      <a:prstDash val="solid"/>
                      <a:round/>
                      <a:headEnd type="none" w="med" len="med"/>
                      <a:tailEnd type="none" w="med" len="med"/>
                    </a:lnB>
                    <a:lnTlToBr>
                      <a:noFill/>
                    </a:lnTlToBr>
                    <a:lnBlToTr>
                      <a:noFill/>
                    </a:lnBlToTr>
                    <a:noFill/>
                  </a:tcPr>
                </a:tc>
              </a:tr>
              <a:tr h="195614">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1" u="none" strike="noStrike" cap="none" normalizeH="0" baseline="0">
                          <a:ln>
                            <a:noFill/>
                          </a:ln>
                          <a:solidFill>
                            <a:srgbClr val="000000"/>
                          </a:solidFill>
                          <a:effectLst/>
                          <a:latin typeface="Calibri" charset="0"/>
                          <a:ea typeface="ＭＳ Ｐゴシック" charset="-128"/>
                        </a:rPr>
                        <a:t>Company</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1" u="none" strike="noStrike" cap="none" normalizeH="0" baseline="0">
                          <a:ln>
                            <a:noFill/>
                          </a:ln>
                          <a:solidFill>
                            <a:srgbClr val="000000"/>
                          </a:solidFill>
                          <a:effectLst/>
                          <a:latin typeface="Calibri" charset="0"/>
                          <a:ea typeface="ＭＳ Ｐゴシック" charset="-128"/>
                        </a:rPr>
                        <a:t>2013</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1" u="none" strike="noStrike" cap="none" normalizeH="0" baseline="0">
                          <a:ln>
                            <a:noFill/>
                          </a:ln>
                          <a:solidFill>
                            <a:srgbClr val="000000"/>
                          </a:solidFill>
                          <a:effectLst/>
                          <a:latin typeface="Calibri" charset="0"/>
                          <a:ea typeface="ＭＳ Ｐゴシック" charset="-128"/>
                        </a:rPr>
                        <a:t>Average 2008-12</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1" u="none" strike="noStrike" cap="none" normalizeH="0" baseline="0">
                          <a:ln>
                            <a:noFill/>
                          </a:ln>
                          <a:solidFill>
                            <a:srgbClr val="000000"/>
                          </a:solidFill>
                          <a:effectLst/>
                          <a:latin typeface="Calibri" charset="0"/>
                          <a:ea typeface="ＭＳ Ｐゴシック" charset="-128"/>
                        </a:rPr>
                        <a:t>2013</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1" u="none" strike="noStrike" cap="none" normalizeH="0" baseline="0">
                          <a:ln>
                            <a:noFill/>
                          </a:ln>
                          <a:solidFill>
                            <a:srgbClr val="000000"/>
                          </a:solidFill>
                          <a:effectLst/>
                          <a:latin typeface="Calibri" charset="0"/>
                          <a:ea typeface="ＭＳ Ｐゴシック" charset="-128"/>
                        </a:rPr>
                        <a:t>Average 2008-12</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1" u="none" strike="noStrike" cap="none" normalizeH="0" baseline="0">
                          <a:ln>
                            <a:noFill/>
                          </a:ln>
                          <a:solidFill>
                            <a:srgbClr val="000000"/>
                          </a:solidFill>
                          <a:effectLst/>
                          <a:latin typeface="Calibri" charset="0"/>
                          <a:ea typeface="ＭＳ Ｐゴシック" charset="-128"/>
                        </a:rPr>
                        <a:t>Comparable Group</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1" u="none" strike="noStrike" cap="none" normalizeH="0" baseline="0">
                          <a:ln>
                            <a:noFill/>
                          </a:ln>
                          <a:solidFill>
                            <a:srgbClr val="000000"/>
                          </a:solidFill>
                          <a:effectLst/>
                          <a:latin typeface="Calibri" charset="0"/>
                          <a:ea typeface="ＭＳ Ｐゴシック" charset="-128"/>
                        </a:rPr>
                        <a:t>Dividend Yield</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1" u="none" strike="noStrike" cap="none" normalizeH="0" baseline="0">
                          <a:ln>
                            <a:noFill/>
                          </a:ln>
                          <a:solidFill>
                            <a:srgbClr val="000000"/>
                          </a:solidFill>
                          <a:effectLst/>
                          <a:latin typeface="Calibri" charset="0"/>
                          <a:ea typeface="ＭＳ Ｐゴシック" charset="-128"/>
                        </a:rPr>
                        <a:t>Dividend Payout</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614">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Disney</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1.09%</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1.17%</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21.58%</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17.11%</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US Entertainment</a:t>
                      </a:r>
                    </a:p>
                  </a:txBody>
                  <a:tcPr marL="12700" marR="12700" marT="12704"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0.96%</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22.51%</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46997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Vale</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6.56%</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4.01%</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113.45%</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37.69%</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Global Diversified Mining &amp; Iron Ore (Market cap&gt; $1 b)</a:t>
                      </a:r>
                    </a:p>
                  </a:txBody>
                  <a:tcPr marL="12700" marR="12700" marT="12704"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3.07%</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316.32%</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31755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Tata Motors</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1.31%</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1.82%</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16.09%</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15.53%</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Global Autos (Market Cap&gt; $1 b)</a:t>
                      </a:r>
                    </a:p>
                  </a:txBody>
                  <a:tcPr marL="12700" marR="12700" marT="12704"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2.13%</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27.00%</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31755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Baidu</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0.00%</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0.00%</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0.00%</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0.00%</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Global Online Advertising</a:t>
                      </a:r>
                    </a:p>
                  </a:txBody>
                  <a:tcPr marL="12700" marR="12700" marT="12704"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0.09%</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8.66%</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614">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Deutsche Bank</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1.96%</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3.14%</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362.63%</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37.39%</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European Banks</a:t>
                      </a:r>
                    </a:p>
                  </a:txBody>
                  <a:tcPr marL="12700" marR="12700" marT="12704"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1.96%</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79.32%</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cSld>
  <p:clrMapOvr>
    <a:masterClrMapping/>
  </p:clrMapOvr>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4657" name="Title 1"/>
          <p:cNvSpPr>
            <a:spLocks noGrp="1"/>
          </p:cNvSpPr>
          <p:nvPr>
            <p:ph type="title"/>
          </p:nvPr>
        </p:nvSpPr>
        <p:spPr>
          <a:xfrm>
            <a:off x="612775" y="228600"/>
            <a:ext cx="8153400" cy="990600"/>
          </a:xfrm>
        </p:spPr>
        <p:txBody>
          <a:bodyPr/>
          <a:lstStyle/>
          <a:p>
            <a:r>
              <a:rPr lang="en-US" altLang="en-US">
                <a:ea typeface="ＭＳ Ｐゴシック" charset="-128"/>
              </a:rPr>
              <a:t>A closer look at Disney’s peer group</a:t>
            </a:r>
          </a:p>
        </p:txBody>
      </p:sp>
      <p:sp>
        <p:nvSpPr>
          <p:cNvPr id="454658"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454659" name="Slide Number Placeholder 4"/>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C0348B57-1806-174D-9003-E8AEDB194587}" type="slidenum">
              <a:rPr lang="en-US" altLang="en-US" sz="1200">
                <a:solidFill>
                  <a:srgbClr val="FFFFFF"/>
                </a:solidFill>
                <a:latin typeface="Times" charset="0"/>
              </a:rPr>
              <a:pPr>
                <a:lnSpc>
                  <a:spcPct val="80000"/>
                </a:lnSpc>
                <a:spcBef>
                  <a:spcPct val="0"/>
                </a:spcBef>
                <a:buClrTx/>
                <a:buSzTx/>
                <a:buFontTx/>
                <a:buNone/>
              </a:pPr>
              <a:t>217</a:t>
            </a:fld>
            <a:endParaRPr lang="en-US" altLang="en-US" sz="1200">
              <a:solidFill>
                <a:srgbClr val="FFFFFF"/>
              </a:solidFill>
              <a:latin typeface="Times" charset="0"/>
            </a:endParaRPr>
          </a:p>
        </p:txBody>
      </p:sp>
      <p:graphicFrame>
        <p:nvGraphicFramePr>
          <p:cNvPr id="454660" name="Content Placeholder 6"/>
          <p:cNvGraphicFramePr>
            <a:graphicFrameLocks noGrp="1" noChangeAspect="1"/>
          </p:cNvGraphicFramePr>
          <p:nvPr>
            <p:ph sz="quarter" idx="1"/>
          </p:nvPr>
        </p:nvGraphicFramePr>
        <p:xfrm>
          <a:off x="612775" y="1725613"/>
          <a:ext cx="8153400" cy="4244975"/>
        </p:xfrm>
        <a:graphic>
          <a:graphicData uri="http://schemas.openxmlformats.org/presentationml/2006/ole">
            <mc:AlternateContent xmlns:mc="http://schemas.openxmlformats.org/markup-compatibility/2006">
              <mc:Choice xmlns:v="urn:schemas-microsoft-com:vml" Requires="v">
                <p:oleObj spid="_x0000_s454684" name="Document" r:id="rId5" imgW="8369300" imgH="4356100" progId="Word.Document.12">
                  <p:embed/>
                </p:oleObj>
              </mc:Choice>
              <mc:Fallback>
                <p:oleObj name="Document" r:id="rId5" imgW="8369300" imgH="4356100" progId="Word.Document.12">
                  <p:embed/>
                  <p:pic>
                    <p:nvPicPr>
                      <p:cNvPr id="0" name="Content Placeholder 6"/>
                      <p:cNvPicPr>
                        <a:picLocks noGrp="1"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12775" y="1725613"/>
                        <a:ext cx="8153400" cy="4244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6705" name="Rectangle 2"/>
          <p:cNvSpPr>
            <a:spLocks noGrp="1" noChangeArrowheads="1"/>
          </p:cNvSpPr>
          <p:nvPr>
            <p:ph type="title"/>
          </p:nvPr>
        </p:nvSpPr>
        <p:spPr>
          <a:xfrm>
            <a:off x="612775" y="228600"/>
            <a:ext cx="8153400" cy="990600"/>
          </a:xfrm>
        </p:spPr>
        <p:txBody>
          <a:bodyPr/>
          <a:lstStyle/>
          <a:p>
            <a:pPr eaLnBrk="1" hangingPunct="1"/>
            <a:r>
              <a:rPr lang="en-US" altLang="en-US" sz="3200">
                <a:ea typeface="ＭＳ Ｐゴシック" charset="-128"/>
              </a:rPr>
              <a:t>Going beyond averages… Looking at the market</a:t>
            </a:r>
          </a:p>
        </p:txBody>
      </p:sp>
      <p:sp>
        <p:nvSpPr>
          <p:cNvPr id="45670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456707"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BFB9713E-E278-684A-987F-FF6CC1F9C78D}" type="slidenum">
              <a:rPr lang="en-US" altLang="en-US" sz="1200">
                <a:solidFill>
                  <a:srgbClr val="FFFFFF"/>
                </a:solidFill>
                <a:latin typeface="Times" charset="0"/>
              </a:rPr>
              <a:pPr>
                <a:lnSpc>
                  <a:spcPct val="80000"/>
                </a:lnSpc>
                <a:spcBef>
                  <a:spcPct val="0"/>
                </a:spcBef>
                <a:buClrTx/>
                <a:buSzTx/>
                <a:buFontTx/>
                <a:buNone/>
              </a:pPr>
              <a:t>218</a:t>
            </a:fld>
            <a:endParaRPr lang="en-US" altLang="en-US" sz="1200">
              <a:solidFill>
                <a:srgbClr val="FFFFFF"/>
              </a:solidFill>
              <a:latin typeface="Times" charset="0"/>
            </a:endParaRPr>
          </a:p>
        </p:txBody>
      </p:sp>
      <p:sp>
        <p:nvSpPr>
          <p:cNvPr id="441346" name="Rectangle 3"/>
          <p:cNvSpPr>
            <a:spLocks noGrp="1" noChangeArrowheads="1"/>
          </p:cNvSpPr>
          <p:nvPr>
            <p:ph sz="quarter" idx="1"/>
          </p:nvPr>
        </p:nvSpPr>
        <p:spPr>
          <a:xfrm>
            <a:off x="612775" y="1600200"/>
            <a:ext cx="8153400" cy="4495800"/>
          </a:xfrm>
        </p:spPr>
        <p:txBody>
          <a:bodyPr>
            <a:normAutofit fontScale="77500" lnSpcReduction="20000"/>
          </a:bodyPr>
          <a:lstStyle/>
          <a:p>
            <a:pPr marL="320040" indent="-320040" eaLnBrk="1" fontAlgn="auto" hangingPunct="1">
              <a:spcAft>
                <a:spcPts val="0"/>
              </a:spcAft>
              <a:buFont typeface="Wingdings"/>
              <a:buChar char=""/>
              <a:defRPr/>
            </a:pPr>
            <a:r>
              <a:rPr lang="en-US" dirty="0" smtClean="0">
                <a:ea typeface="+mn-ea"/>
                <a:cs typeface="+mn-cs"/>
              </a:rPr>
              <a:t>Regressing dividend yield and payout against expected growth across all US companies in January 2014 yields:</a:t>
            </a:r>
          </a:p>
          <a:p>
            <a:pPr marL="365760" lvl="1" indent="0" eaLnBrk="1" fontAlgn="auto" hangingPunct="1">
              <a:spcAft>
                <a:spcPts val="0"/>
              </a:spcAft>
              <a:buFont typeface="Wingdings 2" charset="0"/>
              <a:buNone/>
              <a:defRPr/>
            </a:pPr>
            <a:endParaRPr lang="en-US" dirty="0" smtClean="0">
              <a:ea typeface="+mn-ea"/>
              <a:cs typeface="+mn-cs"/>
            </a:endParaRPr>
          </a:p>
          <a:p>
            <a:pPr marL="640080" lvl="1" indent="-274320" eaLnBrk="1" fontAlgn="auto" hangingPunct="1">
              <a:spcAft>
                <a:spcPts val="0"/>
              </a:spcAft>
              <a:buFont typeface="Wingdings 2"/>
              <a:buChar char=""/>
              <a:defRPr/>
            </a:pPr>
            <a:endParaRPr lang="en-US" dirty="0" smtClean="0">
              <a:ea typeface="+mn-ea"/>
              <a:cs typeface="+mn-cs"/>
            </a:endParaRPr>
          </a:p>
          <a:p>
            <a:pPr marL="640080" lvl="1" indent="-274320" eaLnBrk="1" fontAlgn="auto" hangingPunct="1">
              <a:spcAft>
                <a:spcPts val="0"/>
              </a:spcAft>
              <a:buFont typeface="Wingdings 2"/>
              <a:buChar char=""/>
              <a:defRPr/>
            </a:pPr>
            <a:endParaRPr lang="en-US" dirty="0" smtClean="0">
              <a:ea typeface="+mn-ea"/>
              <a:cs typeface="+mn-cs"/>
            </a:endParaRPr>
          </a:p>
          <a:p>
            <a:pPr marL="640080" lvl="1" indent="-274320" eaLnBrk="1" fontAlgn="auto" hangingPunct="1">
              <a:spcAft>
                <a:spcPts val="0"/>
              </a:spcAft>
              <a:buFont typeface="Wingdings 2"/>
              <a:buChar char=""/>
              <a:defRPr/>
            </a:pPr>
            <a:endParaRPr lang="en-US" dirty="0" smtClean="0">
              <a:ea typeface="+mn-ea"/>
              <a:cs typeface="+mn-cs"/>
            </a:endParaRPr>
          </a:p>
          <a:p>
            <a:pPr marL="640080" lvl="1" indent="-274320" eaLnBrk="1" fontAlgn="auto" hangingPunct="1">
              <a:spcAft>
                <a:spcPts val="0"/>
              </a:spcAft>
              <a:buFont typeface="Wingdings 2"/>
              <a:buChar char=""/>
              <a:defRPr/>
            </a:pPr>
            <a:endParaRPr lang="en-US" dirty="0" smtClean="0">
              <a:ea typeface="+mn-ea"/>
              <a:cs typeface="+mn-cs"/>
            </a:endParaRPr>
          </a:p>
          <a:p>
            <a:pPr marL="640080" lvl="1" indent="-274320" eaLnBrk="1" fontAlgn="auto" hangingPunct="1">
              <a:spcAft>
                <a:spcPts val="0"/>
              </a:spcAft>
              <a:buFont typeface="Wingdings 2"/>
              <a:buChar char=""/>
              <a:defRPr/>
            </a:pPr>
            <a:endParaRPr lang="en-US" dirty="0" smtClean="0">
              <a:ea typeface="+mn-ea"/>
              <a:cs typeface="+mn-cs"/>
            </a:endParaRPr>
          </a:p>
          <a:p>
            <a:pPr marL="640080" lvl="1" indent="-274320" eaLnBrk="1" fontAlgn="auto" hangingPunct="1">
              <a:spcAft>
                <a:spcPts val="0"/>
              </a:spcAft>
              <a:buFont typeface="Wingdings 2"/>
              <a:buChar char=""/>
              <a:defRPr/>
            </a:pPr>
            <a:endParaRPr lang="en-US" dirty="0" smtClean="0">
              <a:ea typeface="+mn-ea"/>
              <a:cs typeface="+mn-cs"/>
            </a:endParaRPr>
          </a:p>
          <a:p>
            <a:pPr marL="320040" lvl="1" indent="0" eaLnBrk="1" fontAlgn="auto" hangingPunct="1">
              <a:spcAft>
                <a:spcPts val="0"/>
              </a:spcAft>
              <a:buFont typeface="Wingdings 2"/>
              <a:buNone/>
              <a:defRPr/>
            </a:pPr>
            <a:r>
              <a:rPr lang="en-US" dirty="0" smtClean="0">
                <a:ea typeface="+mn-ea"/>
                <a:cs typeface="+mn-cs"/>
              </a:rPr>
              <a:t>PYT = Dividend Payout Ratio = Dividends/Net Income</a:t>
            </a:r>
          </a:p>
          <a:p>
            <a:pPr marL="320040" lvl="1" indent="0" eaLnBrk="1" fontAlgn="auto" hangingPunct="1">
              <a:spcAft>
                <a:spcPts val="0"/>
              </a:spcAft>
              <a:buFont typeface="Wingdings 2"/>
              <a:buNone/>
              <a:defRPr/>
            </a:pPr>
            <a:r>
              <a:rPr lang="en-US" dirty="0" smtClean="0">
                <a:ea typeface="+mn-ea"/>
                <a:cs typeface="+mn-cs"/>
              </a:rPr>
              <a:t>YLD = Dividend Yield = Dividends/Current Price</a:t>
            </a:r>
          </a:p>
          <a:p>
            <a:pPr marL="320040" lvl="1" indent="0" eaLnBrk="1" fontAlgn="auto" hangingPunct="1">
              <a:spcAft>
                <a:spcPts val="0"/>
              </a:spcAft>
              <a:buFont typeface="Wingdings 2"/>
              <a:buNone/>
              <a:defRPr/>
            </a:pPr>
            <a:r>
              <a:rPr lang="en-US" dirty="0" smtClean="0">
                <a:ea typeface="+mn-ea"/>
                <a:cs typeface="+mn-cs"/>
              </a:rPr>
              <a:t>BETA = Beta (Regression or Bottom up) for company</a:t>
            </a:r>
          </a:p>
          <a:p>
            <a:pPr marL="320040" lvl="1" indent="0" eaLnBrk="1" fontAlgn="auto" hangingPunct="1">
              <a:spcAft>
                <a:spcPts val="0"/>
              </a:spcAft>
              <a:buFont typeface="Wingdings 2"/>
              <a:buNone/>
              <a:defRPr/>
            </a:pPr>
            <a:r>
              <a:rPr lang="en-US" dirty="0" smtClean="0">
                <a:ea typeface="+mn-ea"/>
                <a:cs typeface="+mn-cs"/>
              </a:rPr>
              <a:t>EGR = Expected growth rate in earnings over next 5 years (analyst estimates)</a:t>
            </a:r>
          </a:p>
          <a:p>
            <a:pPr marL="320040" lvl="1" indent="0" eaLnBrk="1" fontAlgn="auto" hangingPunct="1">
              <a:spcAft>
                <a:spcPts val="0"/>
              </a:spcAft>
              <a:buFont typeface="Wingdings 2"/>
              <a:buNone/>
              <a:defRPr/>
            </a:pPr>
            <a:r>
              <a:rPr lang="en-US" dirty="0" smtClean="0">
                <a:ea typeface="+mn-ea"/>
                <a:cs typeface="+mn-cs"/>
              </a:rPr>
              <a:t>DCAP = Total Debt / (Total Debt + Market Value of equity)</a:t>
            </a:r>
          </a:p>
        </p:txBody>
      </p:sp>
      <p:pic>
        <p:nvPicPr>
          <p:cNvPr id="456709"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447800" y="2362200"/>
            <a:ext cx="6872288" cy="151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875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Using the market regression on Disney</a:t>
            </a:r>
          </a:p>
        </p:txBody>
      </p:sp>
      <p:sp>
        <p:nvSpPr>
          <p:cNvPr id="45875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458755"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6E3CED77-99C4-F74F-AD76-1EB121DB0CCA}" type="slidenum">
              <a:rPr lang="en-US" altLang="en-US" sz="1200">
                <a:solidFill>
                  <a:srgbClr val="FFFFFF"/>
                </a:solidFill>
                <a:latin typeface="Times" charset="0"/>
              </a:rPr>
              <a:pPr>
                <a:lnSpc>
                  <a:spcPct val="80000"/>
                </a:lnSpc>
                <a:spcBef>
                  <a:spcPct val="0"/>
                </a:spcBef>
                <a:buClrTx/>
                <a:buSzTx/>
                <a:buFontTx/>
                <a:buNone/>
              </a:pPr>
              <a:t>219</a:t>
            </a:fld>
            <a:endParaRPr lang="en-US" altLang="en-US" sz="1200">
              <a:solidFill>
                <a:srgbClr val="FFFFFF"/>
              </a:solidFill>
              <a:latin typeface="Times" charset="0"/>
            </a:endParaRPr>
          </a:p>
        </p:txBody>
      </p:sp>
      <p:sp>
        <p:nvSpPr>
          <p:cNvPr id="458756" name="Rectangle 3"/>
          <p:cNvSpPr>
            <a:spLocks noGrp="1" noChangeArrowheads="1"/>
          </p:cNvSpPr>
          <p:nvPr>
            <p:ph sz="quarter" idx="1"/>
          </p:nvPr>
        </p:nvSpPr>
        <p:spPr>
          <a:xfrm>
            <a:off x="612775" y="1600200"/>
            <a:ext cx="8153400" cy="4495800"/>
          </a:xfrm>
        </p:spPr>
        <p:txBody>
          <a:bodyPr/>
          <a:lstStyle/>
          <a:p>
            <a:pPr eaLnBrk="1" hangingPunct="1">
              <a:lnSpc>
                <a:spcPct val="80000"/>
              </a:lnSpc>
            </a:pPr>
            <a:r>
              <a:rPr lang="en-US" altLang="en-US" sz="2200">
                <a:ea typeface="ＭＳ Ｐゴシック" charset="-128"/>
              </a:rPr>
              <a:t>To illustrate the applicability of the market regression in analyzing the dividend policy of Disney, we estimate the values of the independent variables in the regressions for the firm.</a:t>
            </a:r>
          </a:p>
          <a:p>
            <a:pPr lvl="1">
              <a:lnSpc>
                <a:spcPct val="80000"/>
              </a:lnSpc>
            </a:pPr>
            <a:r>
              <a:rPr lang="en-US" altLang="en-US" sz="1900">
                <a:ea typeface="ＭＳ Ｐゴシック" charset="-128"/>
              </a:rPr>
              <a:t>Beta for Disney (bottom up)		 = 1.00</a:t>
            </a:r>
          </a:p>
          <a:p>
            <a:pPr lvl="1">
              <a:lnSpc>
                <a:spcPct val="80000"/>
              </a:lnSpc>
            </a:pPr>
            <a:r>
              <a:rPr lang="en-US" altLang="en-US" sz="1900">
                <a:ea typeface="ＭＳ Ｐゴシック" charset="-128"/>
              </a:rPr>
              <a:t>Disney’s expected growth in earnings per share = 14.73% (analyst estimate)</a:t>
            </a:r>
          </a:p>
          <a:p>
            <a:pPr lvl="1">
              <a:lnSpc>
                <a:spcPct val="80000"/>
              </a:lnSpc>
            </a:pPr>
            <a:r>
              <a:rPr lang="en-US" altLang="en-US" sz="1900">
                <a:ea typeface="ＭＳ Ｐゴシック" charset="-128"/>
              </a:rPr>
              <a:t>Disney’s market debt to capital ratio  = 11.58% </a:t>
            </a:r>
          </a:p>
          <a:p>
            <a:pPr eaLnBrk="1" hangingPunct="1">
              <a:lnSpc>
                <a:spcPct val="80000"/>
              </a:lnSpc>
            </a:pPr>
            <a:r>
              <a:rPr lang="en-US" altLang="en-US" sz="2200">
                <a:ea typeface="ＭＳ Ｐゴシック" charset="-128"/>
              </a:rPr>
              <a:t>Substituting into the regression equations for the dividend payout ratio and dividend yield, we estimate a predicted payout ratio:</a:t>
            </a:r>
          </a:p>
          <a:p>
            <a:pPr lvl="1" eaLnBrk="1" hangingPunct="1">
              <a:lnSpc>
                <a:spcPct val="80000"/>
              </a:lnSpc>
            </a:pPr>
            <a:r>
              <a:rPr lang="en-US" altLang="en-US" sz="1900">
                <a:ea typeface="ＭＳ Ｐゴシック" charset="-128"/>
              </a:rPr>
              <a:t>Predicted Payout = .649 – 0.296 (1.00)-.800 (.1473) + .300 (.1158) = .2695 </a:t>
            </a:r>
          </a:p>
          <a:p>
            <a:pPr lvl="1" eaLnBrk="1" hangingPunct="1">
              <a:lnSpc>
                <a:spcPct val="80000"/>
              </a:lnSpc>
            </a:pPr>
            <a:r>
              <a:rPr lang="en-US" altLang="en-US" sz="1900">
                <a:ea typeface="ＭＳ Ｐゴシック" charset="-128"/>
              </a:rPr>
              <a:t>Predicted Yield = 0.0324 – .0154 (1.00)-.038 (.1473) + .023 (.1158) =  .0140 </a:t>
            </a:r>
          </a:p>
          <a:p>
            <a:pPr eaLnBrk="1" hangingPunct="1">
              <a:lnSpc>
                <a:spcPct val="80000"/>
              </a:lnSpc>
              <a:buFont typeface="Wingdings 2" charset="2"/>
              <a:buChar char=""/>
            </a:pPr>
            <a:r>
              <a:rPr lang="en-US" altLang="en-US" sz="2200">
                <a:ea typeface="ＭＳ Ｐゴシック" charset="-128"/>
              </a:rPr>
              <a:t>Based on this analysis, Disney with its dividend yield of 1.09% and a payout ratio of approximately 21.58% is paying too little in dividends. This analysis, however, fails to factor in the huge stock buybacks made by Disney over the last few years. </a:t>
            </a:r>
          </a:p>
        </p:txBody>
      </p:sp>
    </p:spTree>
  </p:cSld>
  <p:clrMapOvr>
    <a:masterClrMapping/>
  </p:clrMapOvr>
  <p:timing>
    <p:tnLst>
      <p:par>
        <p:cTn id="1" dur="indefinite" restart="never" nodeType="tmRoot"/>
      </p:par>
    </p:tnLst>
  </p:timing>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5441" name="Rectangle 2"/>
          <p:cNvSpPr>
            <a:spLocks noGrp="1" noChangeArrowheads="1"/>
          </p:cNvSpPr>
          <p:nvPr>
            <p:ph type="ctrTitle"/>
          </p:nvPr>
        </p:nvSpPr>
        <p:spPr/>
        <p:txBody>
          <a:bodyPr>
            <a:normAutofit/>
          </a:bodyPr>
          <a:lstStyle/>
          <a:p>
            <a:pPr eaLnBrk="1" fontAlgn="auto" hangingPunct="1">
              <a:spcAft>
                <a:spcPts val="0"/>
              </a:spcAft>
              <a:defRPr/>
            </a:pPr>
            <a:r>
              <a:rPr lang="en-US" smtClean="0">
                <a:ea typeface="+mj-ea"/>
                <a:cs typeface="+mj-cs"/>
              </a:rPr>
              <a:t>Valuation</a:t>
            </a:r>
            <a:endParaRPr lang="en-US">
              <a:ea typeface="+mj-ea"/>
              <a:cs typeface="+mj-cs"/>
            </a:endParaRPr>
          </a:p>
        </p:txBody>
      </p:sp>
      <p:sp>
        <p:nvSpPr>
          <p:cNvPr id="445442" name="Rectangle 3"/>
          <p:cNvSpPr>
            <a:spLocks noGrp="1" noChangeArrowheads="1"/>
          </p:cNvSpPr>
          <p:nvPr>
            <p:ph type="subTitle" idx="1"/>
          </p:nvPr>
        </p:nvSpPr>
        <p:spPr>
          <a:xfrm>
            <a:off x="2362200" y="6049963"/>
            <a:ext cx="6705600" cy="685800"/>
          </a:xfrm>
        </p:spPr>
        <p:txBody>
          <a:bodyPr>
            <a:normAutofit fontScale="62500" lnSpcReduction="20000"/>
          </a:bodyPr>
          <a:lstStyle/>
          <a:p>
            <a:pPr eaLnBrk="1" fontAlgn="auto" hangingPunct="1">
              <a:spcAft>
                <a:spcPts val="0"/>
              </a:spcAft>
              <a:buFont typeface="Wingdings"/>
              <a:buNone/>
              <a:defRPr/>
            </a:pPr>
            <a:r>
              <a:rPr lang="en-US" smtClean="0">
                <a:ea typeface="+mn-ea"/>
                <a:cs typeface="+mn-cs"/>
              </a:rPr>
              <a:t>Cynic: A person who knows the price of everything but the value of nothing..</a:t>
            </a:r>
          </a:p>
          <a:p>
            <a:pPr eaLnBrk="1" fontAlgn="auto" hangingPunct="1">
              <a:spcAft>
                <a:spcPts val="0"/>
              </a:spcAft>
              <a:buFont typeface="Wingdings"/>
              <a:buNone/>
              <a:defRPr/>
            </a:pPr>
            <a:r>
              <a:rPr lang="en-US" smtClean="0">
                <a:ea typeface="+mn-ea"/>
                <a:cs typeface="+mn-cs"/>
              </a:rPr>
              <a:t>Oscar Wilde</a:t>
            </a:r>
            <a:endParaRPr lang="en-US">
              <a:ea typeface="+mn-ea"/>
              <a:cs typeface="+mn-cs"/>
            </a:endParaRPr>
          </a:p>
        </p:txBody>
      </p:sp>
      <p:sp>
        <p:nvSpPr>
          <p:cNvPr id="460803"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460804"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fld id="{23349F89-4867-794B-B35A-B83AF0DD0004}" type="slidenum">
              <a:rPr lang="en-US" altLang="en-US" sz="1400">
                <a:solidFill>
                  <a:schemeClr val="tx2"/>
                </a:solidFill>
                <a:latin typeface="Times" charset="0"/>
              </a:rPr>
              <a:pPr>
                <a:spcBef>
                  <a:spcPct val="0"/>
                </a:spcBef>
                <a:buClrTx/>
                <a:buSzTx/>
                <a:buFontTx/>
                <a:buNone/>
              </a:pPr>
              <a:t>220</a:t>
            </a:fld>
            <a:endParaRPr lang="en-US" altLang="en-US" sz="1400">
              <a:solidFill>
                <a:schemeClr val="tx2"/>
              </a:solidFill>
              <a:latin typeface="Times" charset="0"/>
            </a:endParaRPr>
          </a:p>
        </p:txBody>
      </p:sp>
    </p:spTree>
  </p:cSld>
  <p:clrMapOvr>
    <a:masterClrMapping/>
  </p:clrMapOvr>
  <p:transition/>
  <p:timing>
    <p:tnLst>
      <p:par>
        <p:cTn id="1" dur="indefinite" restart="never" nodeType="tmRoot"/>
      </p:par>
    </p:tnLst>
  </p:timing>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284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First Principles</a:t>
            </a:r>
          </a:p>
        </p:txBody>
      </p:sp>
      <p:sp>
        <p:nvSpPr>
          <p:cNvPr id="46285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462851"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F96E3FE1-2BA3-B64A-8A10-3BBC58949ABD}" type="slidenum">
              <a:rPr lang="en-US" altLang="en-US" sz="1200">
                <a:solidFill>
                  <a:srgbClr val="FFFFFF"/>
                </a:solidFill>
                <a:latin typeface="Times" charset="0"/>
              </a:rPr>
              <a:pPr>
                <a:lnSpc>
                  <a:spcPct val="80000"/>
                </a:lnSpc>
                <a:spcBef>
                  <a:spcPct val="0"/>
                </a:spcBef>
                <a:buClrTx/>
                <a:buSzTx/>
                <a:buFontTx/>
                <a:buNone/>
              </a:pPr>
              <a:t>221</a:t>
            </a:fld>
            <a:endParaRPr lang="en-US" altLang="en-US" sz="1200">
              <a:solidFill>
                <a:srgbClr val="FFFFFF"/>
              </a:solidFill>
              <a:latin typeface="Times" charset="0"/>
            </a:endParaRPr>
          </a:p>
        </p:txBody>
      </p:sp>
      <p:pic>
        <p:nvPicPr>
          <p:cNvPr id="462852" name="Content Placeholder 3"/>
          <p:cNvPicPr>
            <a:picLocks noGrp="1" noChangeAspect="1"/>
          </p:cNvPicPr>
          <p:nvPr>
            <p:ph sz="quarter" idx="1"/>
          </p:nvPr>
        </p:nvPicPr>
        <p:blipFill>
          <a:blip r:embed="rId3">
            <a:extLst>
              <a:ext uri="{28A0092B-C50C-407E-A947-70E740481C1C}">
                <a14:useLocalDpi xmlns:a14="http://schemas.microsoft.com/office/drawing/2010/main" val="0"/>
              </a:ext>
            </a:extLst>
          </a:blip>
          <a:srcRect l="-862" r="-862"/>
          <a:stretch>
            <a:fillRect/>
          </a:stretch>
        </p:blipFill>
        <p:spPr>
          <a:xfrm>
            <a:off x="612775" y="1600200"/>
            <a:ext cx="8153400" cy="4495800"/>
          </a:xfrm>
        </p:spPr>
      </p:pic>
    </p:spTree>
  </p:cSld>
  <p:clrMapOvr>
    <a:masterClrMapping/>
  </p:clrMapOvr>
  <p:transition/>
  <p:timing>
    <p:tnLst>
      <p:par>
        <p:cTn id="1" dur="indefinite" restart="never" nodeType="tmRoot"/>
      </p:par>
    </p:tnLst>
  </p:timing>
</p:sld>
</file>

<file path=ppt/slides/slide2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4897"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Three approaches to valuation</a:t>
            </a:r>
          </a:p>
        </p:txBody>
      </p:sp>
      <p:sp>
        <p:nvSpPr>
          <p:cNvPr id="46489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464899"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BA2AFA25-3321-1D4B-9D75-0ED0666B369B}" type="slidenum">
              <a:rPr lang="en-US" altLang="en-US" sz="1200">
                <a:solidFill>
                  <a:srgbClr val="FFFFFF"/>
                </a:solidFill>
                <a:latin typeface="Times" charset="0"/>
              </a:rPr>
              <a:pPr>
                <a:lnSpc>
                  <a:spcPct val="80000"/>
                </a:lnSpc>
                <a:spcBef>
                  <a:spcPct val="0"/>
                </a:spcBef>
                <a:buClrTx/>
                <a:buSzTx/>
                <a:buFontTx/>
                <a:buNone/>
              </a:pPr>
              <a:t>222</a:t>
            </a:fld>
            <a:endParaRPr lang="en-US" altLang="en-US" sz="1200">
              <a:solidFill>
                <a:srgbClr val="FFFFFF"/>
              </a:solidFill>
              <a:latin typeface="Times" charset="0"/>
            </a:endParaRPr>
          </a:p>
        </p:txBody>
      </p:sp>
      <p:sp>
        <p:nvSpPr>
          <p:cNvPr id="464900" name="Content Placeholder 2"/>
          <p:cNvSpPr>
            <a:spLocks noGrp="1"/>
          </p:cNvSpPr>
          <p:nvPr>
            <p:ph sz="quarter" idx="1"/>
          </p:nvPr>
        </p:nvSpPr>
        <p:spPr>
          <a:xfrm>
            <a:off x="612775" y="1600200"/>
            <a:ext cx="8153400" cy="4495800"/>
          </a:xfrm>
        </p:spPr>
        <p:txBody>
          <a:bodyPr/>
          <a:lstStyle/>
          <a:p>
            <a:pPr eaLnBrk="1" hangingPunct="1">
              <a:lnSpc>
                <a:spcPct val="90000"/>
              </a:lnSpc>
            </a:pPr>
            <a:r>
              <a:rPr lang="en-US" altLang="en-US" sz="2600" u="sng">
                <a:ea typeface="ＭＳ Ｐゴシック" charset="-128"/>
              </a:rPr>
              <a:t>Intrinsic valuation</a:t>
            </a:r>
            <a:r>
              <a:rPr lang="en-US" altLang="en-US" sz="2600">
                <a:ea typeface="ＭＳ Ｐゴシック" charset="-128"/>
              </a:rPr>
              <a:t>: The value of an asset is a function of its fundamentals – cash flows, growth and risk. In general, discounted cash flow models are used to estimate intrinsic value.</a:t>
            </a:r>
          </a:p>
          <a:p>
            <a:pPr eaLnBrk="1" hangingPunct="1">
              <a:lnSpc>
                <a:spcPct val="90000"/>
              </a:lnSpc>
            </a:pPr>
            <a:r>
              <a:rPr lang="en-US" altLang="en-US" sz="2600" u="sng">
                <a:ea typeface="ＭＳ Ｐゴシック" charset="-128"/>
              </a:rPr>
              <a:t>Relative valuation</a:t>
            </a:r>
            <a:r>
              <a:rPr lang="en-US" altLang="en-US" sz="2600">
                <a:ea typeface="ＭＳ Ｐゴシック" charset="-128"/>
              </a:rPr>
              <a:t>: The value of an asset is estimated based upon what investors are paying for similar assets. In general, this takes the form of value or price multiples and comparing firms within the same business.</a:t>
            </a:r>
          </a:p>
          <a:p>
            <a:pPr eaLnBrk="1" hangingPunct="1">
              <a:lnSpc>
                <a:spcPct val="90000"/>
              </a:lnSpc>
            </a:pPr>
            <a:r>
              <a:rPr lang="en-US" altLang="en-US" sz="2600" u="sng">
                <a:ea typeface="ＭＳ Ｐゴシック" charset="-128"/>
              </a:rPr>
              <a:t>Contingent claim valuation</a:t>
            </a:r>
            <a:r>
              <a:rPr lang="en-US" altLang="en-US" sz="2600">
                <a:ea typeface="ＭＳ Ｐゴシック" charset="-128"/>
              </a:rPr>
              <a:t>: When the cash flows on an asset are contingent on an external event, the value can be estimated using option pricing models.</a:t>
            </a:r>
          </a:p>
        </p:txBody>
      </p:sp>
    </p:spTree>
  </p:cSld>
  <p:clrMapOvr>
    <a:masterClrMapping/>
  </p:clrMapOvr>
  <p:timing>
    <p:tnLst>
      <p:par>
        <p:cTn id="1" dur="indefinite" restart="never" nodeType="tmRoot"/>
      </p:par>
    </p:tnLst>
  </p:timing>
</p:sld>
</file>

<file path=ppt/slides/slide2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1585"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smtClean="0">
                <a:ea typeface="+mj-ea"/>
                <a:cs typeface="+mj-cs"/>
              </a:rPr>
              <a:t>One tool for estimating intrinsic value: Discounted Cash Flow Valuation</a:t>
            </a:r>
            <a:endParaRPr lang="en-US" dirty="0">
              <a:ea typeface="+mj-ea"/>
              <a:cs typeface="+mj-cs"/>
            </a:endParaRPr>
          </a:p>
        </p:txBody>
      </p:sp>
      <p:sp>
        <p:nvSpPr>
          <p:cNvPr id="46694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466947"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09193D1D-7BBB-134D-96FC-105BB0033236}" type="slidenum">
              <a:rPr lang="en-US" altLang="en-US" sz="1200">
                <a:solidFill>
                  <a:srgbClr val="FFFFFF"/>
                </a:solidFill>
                <a:latin typeface="Times" charset="0"/>
              </a:rPr>
              <a:pPr>
                <a:lnSpc>
                  <a:spcPct val="80000"/>
                </a:lnSpc>
                <a:spcBef>
                  <a:spcPct val="0"/>
                </a:spcBef>
                <a:buClrTx/>
                <a:buSzTx/>
                <a:buFontTx/>
                <a:buNone/>
              </a:pPr>
              <a:t>223</a:t>
            </a:fld>
            <a:endParaRPr lang="en-US" altLang="en-US" sz="1200">
              <a:solidFill>
                <a:srgbClr val="FFFFFF"/>
              </a:solidFill>
              <a:latin typeface="Times" charset="0"/>
            </a:endParaRPr>
          </a:p>
        </p:txBody>
      </p:sp>
      <p:pic>
        <p:nvPicPr>
          <p:cNvPr id="466948" name="Picture 1"/>
          <p:cNvPicPr>
            <a:picLocks noGrp="1" noChangeAspect="1"/>
          </p:cNvPicPr>
          <p:nvPr>
            <p:ph sz="quarter" idx="1"/>
          </p:nvPr>
        </p:nvPicPr>
        <p:blipFill>
          <a:blip r:embed="rId3">
            <a:extLst>
              <a:ext uri="{28A0092B-C50C-407E-A947-70E740481C1C}">
                <a14:useLocalDpi xmlns:a14="http://schemas.microsoft.com/office/drawing/2010/main" val="0"/>
              </a:ext>
            </a:extLst>
          </a:blip>
          <a:srcRect t="-23964" b="-23964"/>
          <a:stretch>
            <a:fillRect/>
          </a:stretch>
        </p:blipFill>
        <p:spPr>
          <a:xfrm>
            <a:off x="612775" y="1600200"/>
            <a:ext cx="8153400" cy="4495800"/>
          </a:xfrm>
        </p:spPr>
      </p:pic>
    </p:spTree>
  </p:cSld>
  <p:clrMapOvr>
    <a:masterClrMapping/>
  </p:clrMapOvr>
  <p:transition/>
  <p:timing>
    <p:tnLst>
      <p:par>
        <p:cTn id="1" dur="indefinite" restart="never" nodeType="tmRoot"/>
      </p:par>
    </p:tnLst>
  </p:timing>
</p:sld>
</file>

<file path=ppt/slides/slide2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899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Equity Valuation</a:t>
            </a:r>
          </a:p>
        </p:txBody>
      </p:sp>
      <p:sp>
        <p:nvSpPr>
          <p:cNvPr id="46899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468995"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4B3EE074-A83D-B64B-B279-1FF459EEE40E}" type="slidenum">
              <a:rPr lang="en-US" altLang="en-US" sz="1200">
                <a:solidFill>
                  <a:srgbClr val="FFFFFF"/>
                </a:solidFill>
                <a:latin typeface="Times" charset="0"/>
              </a:rPr>
              <a:pPr>
                <a:lnSpc>
                  <a:spcPct val="80000"/>
                </a:lnSpc>
                <a:spcBef>
                  <a:spcPct val="0"/>
                </a:spcBef>
                <a:buClrTx/>
                <a:buSzTx/>
                <a:buFontTx/>
                <a:buNone/>
              </a:pPr>
              <a:t>224</a:t>
            </a:fld>
            <a:endParaRPr lang="en-US" altLang="en-US" sz="1200">
              <a:solidFill>
                <a:srgbClr val="FFFFFF"/>
              </a:solidFill>
              <a:latin typeface="Times" charset="0"/>
            </a:endParaRPr>
          </a:p>
        </p:txBody>
      </p:sp>
      <p:sp>
        <p:nvSpPr>
          <p:cNvPr id="468996" name="Rectangle 3"/>
          <p:cNvSpPr>
            <a:spLocks noGrp="1" noChangeArrowheads="1"/>
          </p:cNvSpPr>
          <p:nvPr>
            <p:ph sz="quarter" idx="1"/>
          </p:nvPr>
        </p:nvSpPr>
        <p:spPr>
          <a:xfrm>
            <a:off x="612775" y="1600200"/>
            <a:ext cx="8153400" cy="4495800"/>
          </a:xfrm>
        </p:spPr>
        <p:txBody>
          <a:bodyPr/>
          <a:lstStyle/>
          <a:p>
            <a:pPr eaLnBrk="1" hangingPunct="1">
              <a:lnSpc>
                <a:spcPct val="80000"/>
              </a:lnSpc>
            </a:pPr>
            <a:r>
              <a:rPr lang="en-US" altLang="en-US" sz="2200">
                <a:ea typeface="ＭＳ Ｐゴシック" charset="-128"/>
              </a:rPr>
              <a:t>The value of equity is obtained by discounting expected cashflows to equity, i.e., the residual cashflows after meeting all expenses, tax obligations and  interest and principal payments, at the cost of equity, i.e., the rate of return required by equity investors in the firm. </a:t>
            </a:r>
          </a:p>
          <a:p>
            <a:pPr eaLnBrk="1" hangingPunct="1">
              <a:lnSpc>
                <a:spcPct val="80000"/>
              </a:lnSpc>
            </a:pPr>
            <a:endParaRPr lang="en-US" altLang="en-US" sz="2200">
              <a:ea typeface="ＭＳ Ｐゴシック" charset="-128"/>
            </a:endParaRPr>
          </a:p>
          <a:p>
            <a:pPr eaLnBrk="1" hangingPunct="1">
              <a:lnSpc>
                <a:spcPct val="80000"/>
              </a:lnSpc>
            </a:pPr>
            <a:endParaRPr lang="en-US" altLang="en-US" sz="2200">
              <a:ea typeface="ＭＳ Ｐゴシック" charset="-128"/>
            </a:endParaRPr>
          </a:p>
          <a:p>
            <a:pPr eaLnBrk="1" hangingPunct="1">
              <a:lnSpc>
                <a:spcPct val="80000"/>
              </a:lnSpc>
            </a:pPr>
            <a:endParaRPr lang="en-US" altLang="en-US" sz="2200">
              <a:ea typeface="ＭＳ Ｐゴシック" charset="-128"/>
            </a:endParaRPr>
          </a:p>
          <a:p>
            <a:pPr marL="365125" lvl="1" indent="0" eaLnBrk="1" hangingPunct="1">
              <a:lnSpc>
                <a:spcPct val="80000"/>
              </a:lnSpc>
              <a:buFont typeface="Wingdings 2" charset="2"/>
              <a:buNone/>
            </a:pPr>
            <a:r>
              <a:rPr lang="en-US" altLang="en-US" sz="1900">
                <a:ea typeface="ＭＳ Ｐゴシック" charset="-128"/>
              </a:rPr>
              <a:t>where,</a:t>
            </a:r>
          </a:p>
          <a:p>
            <a:pPr marL="365125" lvl="1" indent="0" eaLnBrk="1" hangingPunct="1">
              <a:lnSpc>
                <a:spcPct val="80000"/>
              </a:lnSpc>
              <a:buFont typeface="Wingdings 2" charset="2"/>
              <a:buNone/>
            </a:pPr>
            <a:r>
              <a:rPr lang="en-US" altLang="en-US" sz="1900">
                <a:ea typeface="ＭＳ Ｐゴシック" charset="-128"/>
              </a:rPr>
              <a:t>	CF to Equity </a:t>
            </a:r>
            <a:r>
              <a:rPr lang="en-US" altLang="en-US" sz="1900" baseline="-25000">
                <a:ea typeface="ＭＳ Ｐゴシック" charset="-128"/>
              </a:rPr>
              <a:t>t</a:t>
            </a:r>
            <a:r>
              <a:rPr lang="en-US" altLang="en-US" sz="1900">
                <a:ea typeface="ＭＳ Ｐゴシック" charset="-128"/>
              </a:rPr>
              <a:t> = Expected Cashflow to Equity in period t</a:t>
            </a:r>
          </a:p>
          <a:p>
            <a:pPr marL="365125" lvl="1" indent="0" eaLnBrk="1" hangingPunct="1">
              <a:lnSpc>
                <a:spcPct val="80000"/>
              </a:lnSpc>
              <a:buFont typeface="Wingdings 2" charset="2"/>
              <a:buNone/>
            </a:pPr>
            <a:r>
              <a:rPr lang="en-US" altLang="en-US" sz="1900">
                <a:ea typeface="ＭＳ Ｐゴシック" charset="-128"/>
              </a:rPr>
              <a:t>	ke = Cost of Equity</a:t>
            </a:r>
          </a:p>
          <a:p>
            <a:pPr eaLnBrk="1" hangingPunct="1">
              <a:lnSpc>
                <a:spcPct val="80000"/>
              </a:lnSpc>
            </a:pPr>
            <a:r>
              <a:rPr lang="en-US" altLang="en-US" sz="2200">
                <a:ea typeface="ＭＳ Ｐゴシック" charset="-128"/>
              </a:rPr>
              <a:t>The dividend discount model is a specialized case of equity valuation,  and the value of a stock is the present value of expected future dividends.</a:t>
            </a:r>
          </a:p>
          <a:p>
            <a:pPr eaLnBrk="1" hangingPunct="1">
              <a:lnSpc>
                <a:spcPct val="80000"/>
              </a:lnSpc>
            </a:pPr>
            <a:endParaRPr lang="en-US" altLang="en-US" sz="2200">
              <a:ea typeface="ＭＳ Ｐゴシック" charset="-128"/>
            </a:endParaRPr>
          </a:p>
        </p:txBody>
      </p:sp>
      <p:graphicFrame>
        <p:nvGraphicFramePr>
          <p:cNvPr id="468997" name="Object 2"/>
          <p:cNvGraphicFramePr>
            <a:graphicFrameLocks/>
          </p:cNvGraphicFramePr>
          <p:nvPr/>
        </p:nvGraphicFramePr>
        <p:xfrm>
          <a:off x="2693988" y="3221038"/>
          <a:ext cx="3567112" cy="709612"/>
        </p:xfrm>
        <a:graphic>
          <a:graphicData uri="http://schemas.openxmlformats.org/presentationml/2006/ole">
            <mc:AlternateContent xmlns:mc="http://schemas.openxmlformats.org/markup-compatibility/2006">
              <mc:Choice xmlns:v="urn:schemas-microsoft-com:vml" Requires="v">
                <p:oleObj spid="_x0000_s469021" name="Equation" r:id="rId4" imgW="3581400" imgH="723900" progId="Equation.3">
                  <p:embed/>
                </p:oleObj>
              </mc:Choice>
              <mc:Fallback>
                <p:oleObj name="Equation" r:id="rId4" imgW="3581400" imgH="723900" progId="Equation.3">
                  <p:embed/>
                  <p:pic>
                    <p:nvPicPr>
                      <p:cNvPr id="0" name="Object 2"/>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693988" y="3221038"/>
                        <a:ext cx="3567112" cy="70961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timing>
    <p:tnLst>
      <p:par>
        <p:cTn id="1" dur="indefinite" restart="never" nodeType="tmRoot"/>
      </p:par>
    </p:tnLst>
  </p:timing>
</p:sld>
</file>

<file path=ppt/slides/slide2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4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Firm Valuation</a:t>
            </a:r>
          </a:p>
        </p:txBody>
      </p:sp>
      <p:sp>
        <p:nvSpPr>
          <p:cNvPr id="47104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471043"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8AD74D29-D0A2-E446-B19C-ADE687B6065A}" type="slidenum">
              <a:rPr lang="en-US" altLang="en-US" sz="1200">
                <a:solidFill>
                  <a:srgbClr val="FFFFFF"/>
                </a:solidFill>
                <a:latin typeface="Times" charset="0"/>
              </a:rPr>
              <a:pPr>
                <a:lnSpc>
                  <a:spcPct val="80000"/>
                </a:lnSpc>
                <a:spcBef>
                  <a:spcPct val="0"/>
                </a:spcBef>
                <a:buClrTx/>
                <a:buSzTx/>
                <a:buFontTx/>
                <a:buNone/>
              </a:pPr>
              <a:t>225</a:t>
            </a:fld>
            <a:endParaRPr lang="en-US" altLang="en-US" sz="1200">
              <a:solidFill>
                <a:srgbClr val="FFFFFF"/>
              </a:solidFill>
              <a:latin typeface="Times" charset="0"/>
            </a:endParaRPr>
          </a:p>
        </p:txBody>
      </p:sp>
      <p:sp>
        <p:nvSpPr>
          <p:cNvPr id="471044" name="Rectangle 3"/>
          <p:cNvSpPr>
            <a:spLocks noGrp="1" noChangeArrowheads="1"/>
          </p:cNvSpPr>
          <p:nvPr>
            <p:ph sz="quarter" idx="1"/>
          </p:nvPr>
        </p:nvSpPr>
        <p:spPr>
          <a:xfrm>
            <a:off x="612775" y="1600200"/>
            <a:ext cx="8153400" cy="4495800"/>
          </a:xfrm>
        </p:spPr>
        <p:txBody>
          <a:bodyPr/>
          <a:lstStyle/>
          <a:p>
            <a:pPr eaLnBrk="1" hangingPunct="1">
              <a:lnSpc>
                <a:spcPct val="90000"/>
              </a:lnSpc>
            </a:pPr>
            <a:r>
              <a:rPr lang="en-US" altLang="en-US" sz="2400">
                <a:ea typeface="ＭＳ Ｐゴシック" charset="-128"/>
              </a:rPr>
              <a:t>The value of the firm is obtained by discounting expected cashflows to the firm, i.e., the residual cashflows after meeting all operating expenses and taxes, but prior to debt payments, at the weighted average cost of capital, which is the cost of the different components of financing used by the firm, weighted by their market value proportions.</a:t>
            </a:r>
          </a:p>
          <a:p>
            <a:pPr eaLnBrk="1" hangingPunct="1">
              <a:lnSpc>
                <a:spcPct val="90000"/>
              </a:lnSpc>
            </a:pPr>
            <a:endParaRPr lang="en-US" altLang="en-US" sz="2400">
              <a:ea typeface="ＭＳ Ｐゴシック" charset="-128"/>
            </a:endParaRPr>
          </a:p>
          <a:p>
            <a:pPr eaLnBrk="1" hangingPunct="1">
              <a:lnSpc>
                <a:spcPct val="90000"/>
              </a:lnSpc>
            </a:pPr>
            <a:endParaRPr lang="en-US" altLang="en-US" sz="2400">
              <a:ea typeface="ＭＳ Ｐゴシック" charset="-128"/>
            </a:endParaRPr>
          </a:p>
          <a:p>
            <a:pPr eaLnBrk="1" hangingPunct="1">
              <a:lnSpc>
                <a:spcPct val="90000"/>
              </a:lnSpc>
            </a:pPr>
            <a:endParaRPr lang="en-US" altLang="en-US" sz="2400">
              <a:ea typeface="ＭＳ Ｐゴシック" charset="-128"/>
            </a:endParaRPr>
          </a:p>
          <a:p>
            <a:pPr marL="365125" lvl="1" indent="0" eaLnBrk="1" hangingPunct="1">
              <a:lnSpc>
                <a:spcPct val="90000"/>
              </a:lnSpc>
              <a:buFont typeface="Wingdings 2" charset="2"/>
              <a:buNone/>
            </a:pPr>
            <a:r>
              <a:rPr lang="en-US" altLang="en-US" sz="2000">
                <a:ea typeface="ＭＳ Ｐゴシック" charset="-128"/>
              </a:rPr>
              <a:t>where,</a:t>
            </a:r>
          </a:p>
          <a:p>
            <a:pPr marL="365125" lvl="1" indent="0" eaLnBrk="1" hangingPunct="1">
              <a:lnSpc>
                <a:spcPct val="90000"/>
              </a:lnSpc>
              <a:buFont typeface="Wingdings 2" charset="2"/>
              <a:buNone/>
            </a:pPr>
            <a:r>
              <a:rPr lang="en-US" altLang="en-US" sz="2000">
                <a:ea typeface="ＭＳ Ｐゴシック" charset="-128"/>
              </a:rPr>
              <a:t>	CF to Firm</a:t>
            </a:r>
            <a:r>
              <a:rPr lang="en-US" altLang="en-US" sz="2000" baseline="-25000">
                <a:ea typeface="ＭＳ Ｐゴシック" charset="-128"/>
              </a:rPr>
              <a:t> t </a:t>
            </a:r>
            <a:r>
              <a:rPr lang="en-US" altLang="en-US" sz="2000">
                <a:ea typeface="ＭＳ Ｐゴシック" charset="-128"/>
              </a:rPr>
              <a:t>= Expected Cashflow to Firm in period t</a:t>
            </a:r>
          </a:p>
          <a:p>
            <a:pPr marL="365125" lvl="1" indent="0" eaLnBrk="1" hangingPunct="1">
              <a:lnSpc>
                <a:spcPct val="90000"/>
              </a:lnSpc>
              <a:buFont typeface="Wingdings 2" charset="2"/>
              <a:buNone/>
            </a:pPr>
            <a:r>
              <a:rPr lang="en-US" altLang="en-US" sz="2000">
                <a:ea typeface="ＭＳ Ｐゴシック" charset="-128"/>
              </a:rPr>
              <a:t>	WACC = Weighted Average Cost of Capital</a:t>
            </a:r>
          </a:p>
        </p:txBody>
      </p:sp>
      <p:graphicFrame>
        <p:nvGraphicFramePr>
          <p:cNvPr id="471045" name="Object 2"/>
          <p:cNvGraphicFramePr>
            <a:graphicFrameLocks/>
          </p:cNvGraphicFramePr>
          <p:nvPr/>
        </p:nvGraphicFramePr>
        <p:xfrm>
          <a:off x="2895600" y="4038600"/>
          <a:ext cx="3263900" cy="708025"/>
        </p:xfrm>
        <a:graphic>
          <a:graphicData uri="http://schemas.openxmlformats.org/presentationml/2006/ole">
            <mc:AlternateContent xmlns:mc="http://schemas.openxmlformats.org/markup-compatibility/2006">
              <mc:Choice xmlns:v="urn:schemas-microsoft-com:vml" Requires="v">
                <p:oleObj spid="_x0000_s471069" name="Equation" r:id="rId4" imgW="3276600" imgH="723900" progId="Equation.3">
                  <p:embed/>
                </p:oleObj>
              </mc:Choice>
              <mc:Fallback>
                <p:oleObj name="Equation" r:id="rId4" imgW="3276600" imgH="723900" progId="Equation.3">
                  <p:embed/>
                  <p:pic>
                    <p:nvPicPr>
                      <p:cNvPr id="0" name="Object 2"/>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895600" y="4038600"/>
                        <a:ext cx="3263900" cy="70802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timing>
    <p:tnLst>
      <p:par>
        <p:cTn id="1" dur="indefinite" restart="never" nodeType="tmRoot"/>
      </p:par>
    </p:tnLst>
  </p:timing>
</p:sld>
</file>

<file path=ppt/slides/slide2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308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Choosing a Cash Flow to Discount</a:t>
            </a:r>
          </a:p>
        </p:txBody>
      </p:sp>
      <p:sp>
        <p:nvSpPr>
          <p:cNvPr id="47309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473091"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DCBD3738-1224-0943-B023-FDD3DFDB4584}" type="slidenum">
              <a:rPr lang="en-US" altLang="en-US" sz="1200">
                <a:solidFill>
                  <a:srgbClr val="FFFFFF"/>
                </a:solidFill>
                <a:latin typeface="Times" charset="0"/>
              </a:rPr>
              <a:pPr>
                <a:lnSpc>
                  <a:spcPct val="80000"/>
                </a:lnSpc>
                <a:spcBef>
                  <a:spcPct val="0"/>
                </a:spcBef>
                <a:buClrTx/>
                <a:buSzTx/>
                <a:buFontTx/>
                <a:buNone/>
              </a:pPr>
              <a:t>226</a:t>
            </a:fld>
            <a:endParaRPr lang="en-US" altLang="en-US" sz="1200">
              <a:solidFill>
                <a:srgbClr val="FFFFFF"/>
              </a:solidFill>
              <a:latin typeface="Times" charset="0"/>
            </a:endParaRPr>
          </a:p>
        </p:txBody>
      </p:sp>
      <p:sp>
        <p:nvSpPr>
          <p:cNvPr id="473092" name="Rectangle 3"/>
          <p:cNvSpPr>
            <a:spLocks noGrp="1" noChangeArrowheads="1"/>
          </p:cNvSpPr>
          <p:nvPr>
            <p:ph sz="quarter" idx="1"/>
          </p:nvPr>
        </p:nvSpPr>
        <p:spPr>
          <a:xfrm>
            <a:off x="612775" y="1600200"/>
            <a:ext cx="8153400" cy="4495800"/>
          </a:xfrm>
        </p:spPr>
        <p:txBody>
          <a:bodyPr/>
          <a:lstStyle/>
          <a:p>
            <a:pPr eaLnBrk="1" hangingPunct="1">
              <a:lnSpc>
                <a:spcPct val="80000"/>
              </a:lnSpc>
            </a:pPr>
            <a:r>
              <a:rPr lang="en-US" altLang="en-US" sz="2400">
                <a:ea typeface="ＭＳ Ｐゴシック" charset="-128"/>
              </a:rPr>
              <a:t>When you cannot estimate the free cash flows to equity or the firm, the only cash flow that you can discount is dividends. For financial service firms, it is difficult to estimate free cash flows. For Deutsche Bank, we will be discounting dividends.</a:t>
            </a:r>
          </a:p>
          <a:p>
            <a:pPr eaLnBrk="1" hangingPunct="1">
              <a:lnSpc>
                <a:spcPct val="80000"/>
              </a:lnSpc>
            </a:pPr>
            <a:r>
              <a:rPr lang="en-US" altLang="en-US" sz="2400">
                <a:ea typeface="ＭＳ Ｐゴシック" charset="-128"/>
              </a:rPr>
              <a:t>If a firm</a:t>
            </a:r>
            <a:r>
              <a:rPr lang="ja-JP" altLang="en-US" sz="2400">
                <a:ea typeface="ＭＳ Ｐゴシック" charset="-128"/>
              </a:rPr>
              <a:t>’</a:t>
            </a:r>
            <a:r>
              <a:rPr lang="en-US" altLang="ja-JP" sz="2400">
                <a:ea typeface="ＭＳ Ｐゴシック" charset="-128"/>
              </a:rPr>
              <a:t>s debt ratio is not expected to change over time, the free cash flows to equity can be discounted to yield the value of equity. For Tata Motors, we will discount free cash flows to equity.</a:t>
            </a:r>
          </a:p>
          <a:p>
            <a:pPr eaLnBrk="1" hangingPunct="1">
              <a:lnSpc>
                <a:spcPct val="80000"/>
              </a:lnSpc>
            </a:pPr>
            <a:r>
              <a:rPr lang="en-US" altLang="en-US" sz="2400">
                <a:ea typeface="ＭＳ Ｐゴシック" charset="-128"/>
              </a:rPr>
              <a:t>If a firm</a:t>
            </a:r>
            <a:r>
              <a:rPr lang="ja-JP" altLang="en-US" sz="2400">
                <a:ea typeface="ＭＳ Ｐゴシック" charset="-128"/>
              </a:rPr>
              <a:t>’</a:t>
            </a:r>
            <a:r>
              <a:rPr lang="en-US" altLang="ja-JP" sz="2400">
                <a:ea typeface="ＭＳ Ｐゴシック" charset="-128"/>
              </a:rPr>
              <a:t>s debt ratio might change over time, free cash flows to equity become cumbersome to estimate. Here, we would discount free cash flows to the firm. For Vale and Disney, we will discount the free cash flow to the firm.</a:t>
            </a:r>
            <a:endParaRPr lang="en-US" altLang="en-US" sz="2400">
              <a:ea typeface="ＭＳ Ｐゴシック" charset="-128"/>
            </a:endParaRPr>
          </a:p>
        </p:txBody>
      </p:sp>
    </p:spTree>
  </p:cSld>
  <p:clrMapOvr>
    <a:masterClrMapping/>
  </p:clrMapOvr>
  <p:timing>
    <p:tnLst>
      <p:par>
        <p:cTn id="1" dur="indefinite" restart="never" nodeType="tmRoot"/>
      </p:par>
    </p:tnLst>
  </p:timing>
</p:sld>
</file>

<file path=ppt/slides/slide2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513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Ingredients that determine value.</a:t>
            </a:r>
          </a:p>
        </p:txBody>
      </p:sp>
      <p:sp>
        <p:nvSpPr>
          <p:cNvPr id="47513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475139"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7DF5046F-2710-5144-AFF0-863E13C9D837}" type="slidenum">
              <a:rPr lang="en-US" altLang="en-US" sz="1200">
                <a:solidFill>
                  <a:srgbClr val="FFFFFF"/>
                </a:solidFill>
                <a:latin typeface="Times" charset="0"/>
              </a:rPr>
              <a:pPr>
                <a:lnSpc>
                  <a:spcPct val="80000"/>
                </a:lnSpc>
                <a:spcBef>
                  <a:spcPct val="0"/>
                </a:spcBef>
                <a:buClrTx/>
                <a:buSzTx/>
                <a:buFontTx/>
                <a:buNone/>
              </a:pPr>
              <a:t>227</a:t>
            </a:fld>
            <a:endParaRPr lang="en-US" altLang="en-US" sz="1200">
              <a:solidFill>
                <a:srgbClr val="FFFFFF"/>
              </a:solidFill>
              <a:latin typeface="Times" charset="0"/>
            </a:endParaRPr>
          </a:p>
        </p:txBody>
      </p:sp>
      <p:pic>
        <p:nvPicPr>
          <p:cNvPr id="475140" name="Content Placeholder 6"/>
          <p:cNvPicPr>
            <a:picLocks noGrp="1" noChangeAspect="1"/>
          </p:cNvPicPr>
          <p:nvPr>
            <p:ph sz="quarter" idx="1"/>
          </p:nvPr>
        </p:nvPicPr>
        <p:blipFill>
          <a:blip r:embed="rId3">
            <a:extLst>
              <a:ext uri="{28A0092B-C50C-407E-A947-70E740481C1C}">
                <a14:useLocalDpi xmlns:a14="http://schemas.microsoft.com/office/drawing/2010/main" val="0"/>
              </a:ext>
            </a:extLst>
          </a:blip>
          <a:srcRect t="-15649" b="-15649"/>
          <a:stretch>
            <a:fillRect/>
          </a:stretch>
        </p:blipFill>
        <p:spPr>
          <a:xfrm>
            <a:off x="612775" y="1600200"/>
            <a:ext cx="8153400" cy="4495800"/>
          </a:xfrm>
        </p:spPr>
      </p:pic>
    </p:spTree>
  </p:cSld>
  <p:clrMapOvr>
    <a:masterClrMapping/>
  </p:clrMapOvr>
  <p:timing>
    <p:tnLst>
      <p:par>
        <p:cTn id="1" dur="indefinite" restart="never" nodeType="tmRoot"/>
      </p:par>
    </p:tnLst>
  </p:timing>
</p:sld>
</file>

<file path=ppt/slides/slide2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718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 Estimating Cash Flows</a:t>
            </a:r>
          </a:p>
        </p:txBody>
      </p:sp>
      <p:sp>
        <p:nvSpPr>
          <p:cNvPr id="47718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477187"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E72431AE-6FC2-114D-A035-20D6F5F0A822}" type="slidenum">
              <a:rPr lang="en-US" altLang="en-US" sz="1200">
                <a:solidFill>
                  <a:srgbClr val="FFFFFF"/>
                </a:solidFill>
                <a:latin typeface="Times" charset="0"/>
              </a:rPr>
              <a:pPr>
                <a:lnSpc>
                  <a:spcPct val="80000"/>
                </a:lnSpc>
                <a:spcBef>
                  <a:spcPct val="0"/>
                </a:spcBef>
                <a:buClrTx/>
                <a:buSzTx/>
                <a:buFontTx/>
                <a:buNone/>
              </a:pPr>
              <a:t>228</a:t>
            </a:fld>
            <a:endParaRPr lang="en-US" altLang="en-US" sz="1200">
              <a:solidFill>
                <a:srgbClr val="FFFFFF"/>
              </a:solidFill>
              <a:latin typeface="Times" charset="0"/>
            </a:endParaRPr>
          </a:p>
        </p:txBody>
      </p:sp>
      <p:pic>
        <p:nvPicPr>
          <p:cNvPr id="477188" name="Content Placeholder 6"/>
          <p:cNvPicPr>
            <a:picLocks noGrp="1" noChangeAspect="1"/>
          </p:cNvPicPr>
          <p:nvPr>
            <p:ph sz="quarter" idx="1"/>
          </p:nvPr>
        </p:nvPicPr>
        <p:blipFill>
          <a:blip r:embed="rId3">
            <a:extLst>
              <a:ext uri="{28A0092B-C50C-407E-A947-70E740481C1C}">
                <a14:useLocalDpi xmlns:a14="http://schemas.microsoft.com/office/drawing/2010/main" val="0"/>
              </a:ext>
            </a:extLst>
          </a:blip>
          <a:srcRect l="-7748" r="-7748"/>
          <a:stretch>
            <a:fillRect/>
          </a:stretch>
        </p:blipFill>
        <p:spPr>
          <a:xfrm>
            <a:off x="612775" y="1600200"/>
            <a:ext cx="8153400" cy="4495800"/>
          </a:xfrm>
        </p:spPr>
      </p:pic>
    </p:spTree>
  </p:cSld>
  <p:clrMapOvr>
    <a:masterClrMapping/>
  </p:clrMapOvr>
  <p:timing>
    <p:tnLst>
      <p:par>
        <p:cTn id="1" dur="indefinite" restart="never" nodeType="tmRoot"/>
      </p:par>
    </p:tnLst>
  </p:timing>
</p:sld>
</file>

<file path=ppt/slides/slide2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3873"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Dividends and Modified Dividends for Deutsche Bank</a:t>
            </a:r>
            <a:endParaRPr lang="en-US">
              <a:ea typeface="+mj-ea"/>
              <a:cs typeface="+mj-cs"/>
            </a:endParaRPr>
          </a:p>
        </p:txBody>
      </p:sp>
      <p:sp>
        <p:nvSpPr>
          <p:cNvPr id="47923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479235"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25A3F493-A168-544F-88D6-E1A26A890CA8}" type="slidenum">
              <a:rPr lang="en-US" altLang="en-US" sz="1200">
                <a:solidFill>
                  <a:srgbClr val="FFFFFF"/>
                </a:solidFill>
                <a:latin typeface="Times" charset="0"/>
              </a:rPr>
              <a:pPr>
                <a:lnSpc>
                  <a:spcPct val="80000"/>
                </a:lnSpc>
                <a:spcBef>
                  <a:spcPct val="0"/>
                </a:spcBef>
                <a:buClrTx/>
                <a:buSzTx/>
                <a:buFontTx/>
                <a:buNone/>
              </a:pPr>
              <a:t>229</a:t>
            </a:fld>
            <a:endParaRPr lang="en-US" altLang="en-US" sz="1200">
              <a:solidFill>
                <a:srgbClr val="FFFFFF"/>
              </a:solidFill>
              <a:latin typeface="Times" charset="0"/>
            </a:endParaRPr>
          </a:p>
        </p:txBody>
      </p:sp>
      <p:sp>
        <p:nvSpPr>
          <p:cNvPr id="479236" name="Content Placeholder 2"/>
          <p:cNvSpPr>
            <a:spLocks noGrp="1"/>
          </p:cNvSpPr>
          <p:nvPr>
            <p:ph sz="quarter" idx="1"/>
          </p:nvPr>
        </p:nvSpPr>
        <p:spPr>
          <a:xfrm>
            <a:off x="612775" y="1600200"/>
            <a:ext cx="8153400" cy="4495800"/>
          </a:xfrm>
        </p:spPr>
        <p:txBody>
          <a:bodyPr/>
          <a:lstStyle/>
          <a:p>
            <a:pPr eaLnBrk="1" hangingPunct="1"/>
            <a:r>
              <a:rPr lang="en-US" altLang="en-US" sz="2000" dirty="0">
                <a:ea typeface="ＭＳ Ｐゴシック" charset="-128"/>
              </a:rPr>
              <a:t>In 2007, Deutsche Bank paid out dividends of 2,146 million Euros on net income of 6,510 million Euros. In early 2008, we valued Deutsche Bank using the dividends it paid in 2007. </a:t>
            </a:r>
            <a:r>
              <a:rPr lang="en-US" altLang="en-US" sz="2000" u="sng" dirty="0">
                <a:ea typeface="ＭＳ Ｐゴシック" charset="-128"/>
              </a:rPr>
              <a:t>In my 2008 valuation I am assuming the dividends are not only reasonable but sustainable</a:t>
            </a:r>
            <a:r>
              <a:rPr lang="en-US" altLang="en-US" sz="2000" dirty="0">
                <a:ea typeface="ＭＳ Ｐゴシック" charset="-128"/>
              </a:rPr>
              <a:t>.</a:t>
            </a:r>
          </a:p>
          <a:p>
            <a:pPr eaLnBrk="1" hangingPunct="1"/>
            <a:r>
              <a:rPr lang="en-US" altLang="en-US" sz="2000" dirty="0">
                <a:ea typeface="ＭＳ Ｐゴシック" charset="-128"/>
              </a:rPr>
              <a:t>In </a:t>
            </a:r>
            <a:r>
              <a:rPr lang="en-US" altLang="en-US" sz="2000" dirty="0" smtClean="0">
                <a:ea typeface="ＭＳ Ｐゴシック" charset="-128"/>
              </a:rPr>
              <a:t>October 2016, </a:t>
            </a:r>
            <a:r>
              <a:rPr lang="en-US" altLang="en-US" sz="2000" dirty="0">
                <a:ea typeface="ＭＳ Ｐゴシック" charset="-128"/>
              </a:rPr>
              <a:t>Deutsche Bank</a:t>
            </a:r>
            <a:r>
              <a:rPr lang="ja-JP" altLang="en-US" sz="2000" dirty="0">
                <a:ea typeface="ＭＳ Ｐゴシック" charset="-128"/>
              </a:rPr>
              <a:t>’</a:t>
            </a:r>
            <a:r>
              <a:rPr lang="en-US" altLang="ja-JP" sz="2000" dirty="0">
                <a:ea typeface="ＭＳ Ｐゴシック" charset="-128"/>
              </a:rPr>
              <a:t>s </a:t>
            </a:r>
            <a:r>
              <a:rPr lang="en-US" altLang="ja-JP" sz="2000" dirty="0" smtClean="0">
                <a:ea typeface="ＭＳ Ｐゴシック" charset="-128"/>
              </a:rPr>
              <a:t>has suspended dividends, was losing money and was in serious danger. </a:t>
            </a:r>
            <a:r>
              <a:rPr lang="en-US" altLang="ja-JP" sz="2000" dirty="0">
                <a:ea typeface="ＭＳ Ｐゴシック" charset="-128"/>
              </a:rPr>
              <a:t>Rather than focus on the dividends (which were small), we estimated the potential dividends (by estimating the free cash flows to equity after investments in regulatory capital)</a:t>
            </a:r>
            <a:endParaRPr lang="en-US" altLang="en-US" sz="2000" dirty="0">
              <a:ea typeface="ＭＳ Ｐゴシック" charset="-128"/>
            </a:endParaRPr>
          </a:p>
        </p:txBody>
      </p:sp>
      <p:graphicFrame>
        <p:nvGraphicFramePr>
          <p:cNvPr id="4" name="Table 3"/>
          <p:cNvGraphicFramePr>
            <a:graphicFrameLocks noGrp="1"/>
          </p:cNvGraphicFramePr>
          <p:nvPr>
            <p:extLst>
              <p:ext uri="{D42A27DB-BD31-4B8C-83A1-F6EECF244321}">
                <p14:modId xmlns:p14="http://schemas.microsoft.com/office/powerpoint/2010/main" val="79718386"/>
              </p:ext>
            </p:extLst>
          </p:nvPr>
        </p:nvGraphicFramePr>
        <p:xfrm>
          <a:off x="533400" y="4267200"/>
          <a:ext cx="8232775" cy="1981200"/>
        </p:xfrm>
        <a:graphic>
          <a:graphicData uri="http://schemas.openxmlformats.org/drawingml/2006/table">
            <a:tbl>
              <a:tblPr>
                <a:tableStyleId>{5C22544A-7EE6-4342-B048-85BDC9FD1C3A}</a:tableStyleId>
              </a:tblPr>
              <a:tblGrid>
                <a:gridCol w="2326655"/>
                <a:gridCol w="536920"/>
                <a:gridCol w="536920"/>
                <a:gridCol w="536920"/>
                <a:gridCol w="536920"/>
                <a:gridCol w="536920"/>
                <a:gridCol w="536920"/>
                <a:gridCol w="536920"/>
                <a:gridCol w="536920"/>
                <a:gridCol w="536920"/>
                <a:gridCol w="536920"/>
                <a:gridCol w="536920"/>
              </a:tblGrid>
              <a:tr h="166534">
                <a:tc>
                  <a:txBody>
                    <a:bodyPr/>
                    <a:lstStyle/>
                    <a:p>
                      <a:pPr algn="l" fontAlgn="b"/>
                      <a:r>
                        <a:rPr lang="sk-SK" sz="1000" u="none" strike="noStrike" dirty="0">
                          <a:effectLst/>
                        </a:rPr>
                        <a:t> </a:t>
                      </a:r>
                      <a:endParaRPr lang="sk-SK" sz="1000" b="0" i="0" u="none" strike="noStrike" dirty="0">
                        <a:solidFill>
                          <a:srgbClr val="000000"/>
                        </a:solidFill>
                        <a:effectLst/>
                        <a:latin typeface="Calibri"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Current</a:t>
                      </a:r>
                      <a:endParaRPr lang="en-US" sz="1000" b="0" i="0" u="none" strike="noStrike">
                        <a:solidFill>
                          <a:srgbClr val="000000"/>
                        </a:solidFill>
                        <a:effectLst/>
                        <a:latin typeface="Calibri"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1</a:t>
                      </a:r>
                      <a:endParaRPr lang="en-US" sz="1000" b="0" i="0" u="none" strike="noStrike">
                        <a:solidFill>
                          <a:srgbClr val="000000"/>
                        </a:solidFill>
                        <a:effectLst/>
                        <a:latin typeface="Calibri"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is-IS" sz="1000" u="none" strike="noStrike">
                          <a:effectLst/>
                        </a:rPr>
                        <a:t>2</a:t>
                      </a:r>
                      <a:endParaRPr lang="is-IS" sz="1000" b="0" i="0" u="none" strike="noStrike">
                        <a:solidFill>
                          <a:srgbClr val="000000"/>
                        </a:solidFill>
                        <a:effectLst/>
                        <a:latin typeface="Calibri"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3</a:t>
                      </a:r>
                      <a:endParaRPr lang="en-US" sz="1000" b="0" i="0" u="none" strike="noStrike">
                        <a:solidFill>
                          <a:srgbClr val="000000"/>
                        </a:solidFill>
                        <a:effectLst/>
                        <a:latin typeface="Calibri"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4</a:t>
                      </a:r>
                      <a:endParaRPr lang="en-US" sz="1000" b="0" i="0" u="none" strike="noStrike">
                        <a:solidFill>
                          <a:srgbClr val="000000"/>
                        </a:solidFill>
                        <a:effectLst/>
                        <a:latin typeface="Calibri"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5</a:t>
                      </a:r>
                      <a:endParaRPr lang="en-US" sz="1000" b="0" i="0" u="none" strike="noStrike">
                        <a:solidFill>
                          <a:srgbClr val="000000"/>
                        </a:solidFill>
                        <a:effectLst/>
                        <a:latin typeface="Calibri"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6</a:t>
                      </a:r>
                      <a:endParaRPr lang="en-US" sz="1000" b="0" i="0" u="none" strike="noStrike">
                        <a:solidFill>
                          <a:srgbClr val="000000"/>
                        </a:solidFill>
                        <a:effectLst/>
                        <a:latin typeface="Calibri"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7</a:t>
                      </a:r>
                      <a:endParaRPr lang="en-US" sz="1000" b="0" i="0" u="none" strike="noStrike">
                        <a:solidFill>
                          <a:srgbClr val="000000"/>
                        </a:solidFill>
                        <a:effectLst/>
                        <a:latin typeface="Calibri"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8</a:t>
                      </a:r>
                      <a:endParaRPr lang="en-US" sz="1000" b="0" i="0" u="none" strike="noStrike">
                        <a:solidFill>
                          <a:srgbClr val="000000"/>
                        </a:solidFill>
                        <a:effectLst/>
                        <a:latin typeface="Calibri"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9</a:t>
                      </a:r>
                      <a:endParaRPr lang="en-US" sz="1000" b="0" i="0" u="none" strike="noStrike">
                        <a:solidFill>
                          <a:srgbClr val="000000"/>
                        </a:solidFill>
                        <a:effectLst/>
                        <a:latin typeface="Calibri"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10</a:t>
                      </a:r>
                      <a:endParaRPr lang="en-US" sz="1000" b="0" i="0" u="none" strike="noStrike">
                        <a:solidFill>
                          <a:srgbClr val="000000"/>
                        </a:solidFill>
                        <a:effectLst/>
                        <a:latin typeface="Calibri"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66534">
                <a:tc>
                  <a:txBody>
                    <a:bodyPr/>
                    <a:lstStyle/>
                    <a:p>
                      <a:pPr algn="l" fontAlgn="b"/>
                      <a:r>
                        <a:rPr lang="en-US" sz="1000" u="none" strike="noStrike" dirty="0">
                          <a:effectLst/>
                        </a:rPr>
                        <a:t>Risk Adjusted Assets </a:t>
                      </a:r>
                      <a:endParaRPr lang="en-US" sz="1000" b="0" i="0" u="none" strike="noStrike" dirty="0">
                        <a:solidFill>
                          <a:srgbClr val="000000"/>
                        </a:solidFill>
                        <a:effectLst/>
                        <a:latin typeface="Calibri"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 $445,570 </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 $450,026 </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 $454,526 </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 $459,071 </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 $463,662 </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 $468,299 </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 $472,982 </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 $477,711 </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 $482,488 </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 $487,313 </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 $492,186 </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66534">
                <a:tc>
                  <a:txBody>
                    <a:bodyPr/>
                    <a:lstStyle/>
                    <a:p>
                      <a:pPr algn="l" fontAlgn="b"/>
                      <a:r>
                        <a:rPr lang="en-US" sz="1000" u="none" strike="noStrike" dirty="0">
                          <a:effectLst/>
                        </a:rPr>
                        <a:t>Tier 1 Capital/ Risk Adjusted Assets (Ratio)</a:t>
                      </a:r>
                      <a:endParaRPr lang="en-US" sz="1000" b="0" i="0" u="none" strike="noStrike" dirty="0">
                        <a:solidFill>
                          <a:srgbClr val="000000"/>
                        </a:solidFill>
                        <a:effectLst/>
                        <a:latin typeface="Calibri"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000" u="none" strike="noStrike">
                          <a:effectLst/>
                        </a:rPr>
                        <a:t>12.41%</a:t>
                      </a:r>
                      <a:endParaRPr lang="mr-IN" sz="1000" b="0" i="0" u="none" strike="noStrike">
                        <a:solidFill>
                          <a:srgbClr val="000000"/>
                        </a:solidFill>
                        <a:effectLst/>
                        <a:latin typeface="Calibri"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000" u="none" strike="noStrike">
                          <a:effectLst/>
                        </a:rPr>
                        <a:t>13.74%</a:t>
                      </a:r>
                      <a:endParaRPr lang="mr-IN" sz="1000" b="0" i="0" u="none" strike="noStrike">
                        <a:solidFill>
                          <a:srgbClr val="000000"/>
                        </a:solidFill>
                        <a:effectLst/>
                        <a:latin typeface="Calibri"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000" u="none" strike="noStrike">
                          <a:effectLst/>
                        </a:rPr>
                        <a:t>13.95%</a:t>
                      </a:r>
                      <a:endParaRPr lang="mr-IN" sz="1000" b="0" i="0" u="none" strike="noStrike">
                        <a:solidFill>
                          <a:srgbClr val="000000"/>
                        </a:solidFill>
                        <a:effectLst/>
                        <a:latin typeface="Calibri"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000" u="none" strike="noStrike">
                          <a:effectLst/>
                        </a:rPr>
                        <a:t>14.17%</a:t>
                      </a:r>
                      <a:endParaRPr lang="mr-IN" sz="1000" b="0" i="0" u="none" strike="noStrike">
                        <a:solidFill>
                          <a:srgbClr val="000000"/>
                        </a:solidFill>
                        <a:effectLst/>
                        <a:latin typeface="Calibri"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000" u="none" strike="noStrike">
                          <a:effectLst/>
                        </a:rPr>
                        <a:t>14.38%</a:t>
                      </a:r>
                      <a:endParaRPr lang="mr-IN" sz="1000" b="0" i="0" u="none" strike="noStrike">
                        <a:solidFill>
                          <a:srgbClr val="000000"/>
                        </a:solidFill>
                        <a:effectLst/>
                        <a:latin typeface="Calibri"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000" u="none" strike="noStrike">
                          <a:effectLst/>
                        </a:rPr>
                        <a:t>14.60%</a:t>
                      </a:r>
                      <a:endParaRPr lang="mr-IN" sz="1000" b="0" i="0" u="none" strike="noStrike">
                        <a:solidFill>
                          <a:srgbClr val="000000"/>
                        </a:solidFill>
                        <a:effectLst/>
                        <a:latin typeface="Calibri"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000" u="none" strike="noStrike">
                          <a:effectLst/>
                        </a:rPr>
                        <a:t>14.81%</a:t>
                      </a:r>
                      <a:endParaRPr lang="mr-IN" sz="1000" b="0" i="0" u="none" strike="noStrike">
                        <a:solidFill>
                          <a:srgbClr val="000000"/>
                        </a:solidFill>
                        <a:effectLst/>
                        <a:latin typeface="Calibri"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000" u="none" strike="noStrike">
                          <a:effectLst/>
                        </a:rPr>
                        <a:t>15.03%</a:t>
                      </a:r>
                      <a:endParaRPr lang="mr-IN" sz="1000" b="0" i="0" u="none" strike="noStrike">
                        <a:solidFill>
                          <a:srgbClr val="000000"/>
                        </a:solidFill>
                        <a:effectLst/>
                        <a:latin typeface="Calibri"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000" u="none" strike="noStrike">
                          <a:effectLst/>
                        </a:rPr>
                        <a:t>15.24%</a:t>
                      </a:r>
                      <a:endParaRPr lang="mr-IN" sz="1000" b="0" i="0" u="none" strike="noStrike">
                        <a:solidFill>
                          <a:srgbClr val="000000"/>
                        </a:solidFill>
                        <a:effectLst/>
                        <a:latin typeface="Calibri"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000" u="none" strike="noStrike">
                          <a:effectLst/>
                        </a:rPr>
                        <a:t>15.46%</a:t>
                      </a:r>
                      <a:endParaRPr lang="mr-IN" sz="1000" b="0" i="0" u="none" strike="noStrike">
                        <a:solidFill>
                          <a:srgbClr val="000000"/>
                        </a:solidFill>
                        <a:effectLst/>
                        <a:latin typeface="Calibri"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000" u="none" strike="noStrike">
                          <a:effectLst/>
                        </a:rPr>
                        <a:t>15.67%</a:t>
                      </a:r>
                      <a:endParaRPr lang="mr-IN" sz="1000" b="0" i="0" u="none" strike="noStrike">
                        <a:solidFill>
                          <a:srgbClr val="000000"/>
                        </a:solidFill>
                        <a:effectLst/>
                        <a:latin typeface="Calibri"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15860">
                <a:tc>
                  <a:txBody>
                    <a:bodyPr/>
                    <a:lstStyle/>
                    <a:p>
                      <a:pPr algn="l" fontAlgn="b"/>
                      <a:r>
                        <a:rPr lang="en-US" sz="1000" u="none" strike="noStrike" dirty="0">
                          <a:effectLst/>
                        </a:rPr>
                        <a:t>Tier 1 Capital (Risk Adjusted Assets * Tier 1 Capital Ratio)</a:t>
                      </a:r>
                      <a:endParaRPr lang="en-US" sz="1000" b="0" i="0" u="none" strike="noStrike" dirty="0">
                        <a:solidFill>
                          <a:srgbClr val="000000"/>
                        </a:solidFill>
                        <a:effectLst/>
                        <a:latin typeface="Calibri"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$55,282</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$61,834</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$63,427</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$65,045</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$66,690</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$68,361</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$70,059</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$71,784</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$73,537</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$75,317</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$77,126</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66534">
                <a:tc>
                  <a:txBody>
                    <a:bodyPr/>
                    <a:lstStyle/>
                    <a:p>
                      <a:pPr algn="l" fontAlgn="b"/>
                      <a:r>
                        <a:rPr lang="en-US" sz="1000" u="none" strike="noStrike">
                          <a:effectLst/>
                        </a:rPr>
                        <a:t>Change in regulatory capital (Tier 1)</a:t>
                      </a:r>
                      <a:endParaRPr lang="en-US" sz="1000" b="0" i="0" u="none" strike="noStrike">
                        <a:solidFill>
                          <a:srgbClr val="000000"/>
                        </a:solidFill>
                        <a:effectLst/>
                        <a:latin typeface="Calibri"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sk-SK" sz="1000" u="none" strike="noStrike">
                          <a:effectLst/>
                        </a:rPr>
                        <a:t> </a:t>
                      </a:r>
                      <a:endParaRPr lang="sk-SK"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$6,552</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$1,593</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$1,619</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$1,645</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$1,671</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$1,698</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$1,725</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$1,753</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$1,780</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$1,809</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66534">
                <a:tc>
                  <a:txBody>
                    <a:bodyPr/>
                    <a:lstStyle/>
                    <a:p>
                      <a:pPr algn="l" fontAlgn="b"/>
                      <a:r>
                        <a:rPr lang="en-US" sz="1000" u="none" strike="noStrike">
                          <a:effectLst/>
                        </a:rPr>
                        <a:t>Book Equity</a:t>
                      </a:r>
                      <a:endParaRPr lang="en-US" sz="1000" b="0" i="0" u="none" strike="noStrike">
                        <a:solidFill>
                          <a:srgbClr val="000000"/>
                        </a:solidFill>
                        <a:effectLst/>
                        <a:latin typeface="Calibri"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$64,609</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$71,161</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$72,754</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$74,372</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$76,017</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$77,688</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$79,386</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$81,111</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$82,864</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$84,644</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$86,453</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66534">
                <a:tc>
                  <a:txBody>
                    <a:bodyPr/>
                    <a:lstStyle/>
                    <a:p>
                      <a:pPr algn="l" fontAlgn="b"/>
                      <a:r>
                        <a:rPr lang="sk-SK" sz="1000" u="none" strike="noStrike" dirty="0">
                          <a:effectLst/>
                        </a:rPr>
                        <a:t> </a:t>
                      </a:r>
                      <a:endParaRPr lang="sk-SK" sz="1000" b="0" i="0" u="none" strike="noStrike" dirty="0">
                        <a:solidFill>
                          <a:srgbClr val="000000"/>
                        </a:solidFill>
                        <a:effectLst/>
                        <a:latin typeface="Calibri"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sk-SK" sz="1000" u="none" strike="noStrike">
                          <a:effectLst/>
                        </a:rPr>
                        <a:t> </a:t>
                      </a:r>
                      <a:endParaRPr lang="sk-SK" sz="1000" b="0" i="0" u="none" strike="noStrike">
                        <a:solidFill>
                          <a:srgbClr val="000000"/>
                        </a:solidFill>
                        <a:effectLst/>
                        <a:latin typeface="Calibri"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sk-SK" sz="1000" u="none" strike="noStrike">
                          <a:effectLst/>
                        </a:rPr>
                        <a:t> </a:t>
                      </a:r>
                      <a:endParaRPr lang="sk-SK" sz="1000" b="0" i="0" u="none" strike="noStrike">
                        <a:solidFill>
                          <a:srgbClr val="000000"/>
                        </a:solidFill>
                        <a:effectLst/>
                        <a:latin typeface="Calibri"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sk-SK" sz="1000" u="none" strike="noStrike">
                          <a:effectLst/>
                        </a:rPr>
                        <a:t> </a:t>
                      </a:r>
                      <a:endParaRPr lang="sk-SK" sz="1000" b="0" i="0" u="none" strike="noStrike">
                        <a:solidFill>
                          <a:srgbClr val="000000"/>
                        </a:solidFill>
                        <a:effectLst/>
                        <a:latin typeface="Calibri"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sk-SK" sz="1000" u="none" strike="noStrike">
                          <a:effectLst/>
                        </a:rPr>
                        <a:t> </a:t>
                      </a:r>
                      <a:endParaRPr lang="sk-SK" sz="1000" b="0" i="0" u="none" strike="noStrike">
                        <a:solidFill>
                          <a:srgbClr val="000000"/>
                        </a:solidFill>
                        <a:effectLst/>
                        <a:latin typeface="Calibri"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sk-SK" sz="1000" u="none" strike="noStrike">
                          <a:effectLst/>
                        </a:rPr>
                        <a:t> </a:t>
                      </a:r>
                      <a:endParaRPr lang="sk-SK" sz="1000" b="0" i="0" u="none" strike="noStrike">
                        <a:solidFill>
                          <a:srgbClr val="000000"/>
                        </a:solidFill>
                        <a:effectLst/>
                        <a:latin typeface="Calibri"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sk-SK" sz="1000" u="none" strike="noStrike">
                          <a:effectLst/>
                        </a:rPr>
                        <a:t> </a:t>
                      </a:r>
                      <a:endParaRPr lang="sk-SK" sz="1000" b="0" i="0" u="none" strike="noStrike">
                        <a:solidFill>
                          <a:srgbClr val="000000"/>
                        </a:solidFill>
                        <a:effectLst/>
                        <a:latin typeface="Calibri"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sk-SK" sz="1000" u="none" strike="noStrike">
                          <a:effectLst/>
                        </a:rPr>
                        <a:t> </a:t>
                      </a:r>
                      <a:endParaRPr lang="sk-SK" sz="1000" b="0" i="0" u="none" strike="noStrike">
                        <a:solidFill>
                          <a:srgbClr val="000000"/>
                        </a:solidFill>
                        <a:effectLst/>
                        <a:latin typeface="Calibri"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sk-SK" sz="1000" u="none" strike="noStrike">
                          <a:effectLst/>
                        </a:rPr>
                        <a:t> </a:t>
                      </a:r>
                      <a:endParaRPr lang="sk-SK" sz="1000" b="0" i="0" u="none" strike="noStrike">
                        <a:solidFill>
                          <a:srgbClr val="000000"/>
                        </a:solidFill>
                        <a:effectLst/>
                        <a:latin typeface="Calibri"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sk-SK" sz="1000" u="none" strike="noStrike">
                          <a:effectLst/>
                        </a:rPr>
                        <a:t> </a:t>
                      </a:r>
                      <a:endParaRPr lang="sk-SK" sz="1000" b="0" i="0" u="none" strike="noStrike">
                        <a:solidFill>
                          <a:srgbClr val="000000"/>
                        </a:solidFill>
                        <a:effectLst/>
                        <a:latin typeface="Calibri"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sk-SK" sz="1000" u="none" strike="noStrike">
                          <a:effectLst/>
                        </a:rPr>
                        <a:t> </a:t>
                      </a:r>
                      <a:endParaRPr lang="sk-SK" sz="1000" b="0" i="0" u="none" strike="noStrike">
                        <a:solidFill>
                          <a:srgbClr val="000000"/>
                        </a:solidFill>
                        <a:effectLst/>
                        <a:latin typeface="Calibri"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sk-SK" sz="1000" u="none" strike="noStrike">
                          <a:effectLst/>
                        </a:rPr>
                        <a:t> </a:t>
                      </a:r>
                      <a:endParaRPr lang="sk-SK" sz="1000" b="0" i="0" u="none" strike="noStrike">
                        <a:solidFill>
                          <a:srgbClr val="000000"/>
                        </a:solidFill>
                        <a:effectLst/>
                        <a:latin typeface="Calibri"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66534">
                <a:tc>
                  <a:txBody>
                    <a:bodyPr/>
                    <a:lstStyle/>
                    <a:p>
                      <a:pPr algn="l" fontAlgn="b"/>
                      <a:r>
                        <a:rPr lang="en-US" sz="1000" u="none" strike="noStrike">
                          <a:effectLst/>
                        </a:rPr>
                        <a:t>Expected ROE</a:t>
                      </a:r>
                      <a:endParaRPr lang="en-US" sz="1000" b="0" i="0" u="none" strike="noStrike">
                        <a:solidFill>
                          <a:srgbClr val="000000"/>
                        </a:solidFill>
                        <a:effectLst/>
                        <a:latin typeface="Calibri"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000" u="none" strike="noStrike">
                          <a:effectLst/>
                        </a:rPr>
                        <a:t>-13.70%</a:t>
                      </a:r>
                      <a:endParaRPr lang="mr-IN" sz="1000" b="0" i="0" u="none" strike="noStrike">
                        <a:solidFill>
                          <a:srgbClr val="000000"/>
                        </a:solidFill>
                        <a:effectLst/>
                        <a:latin typeface="Calibri"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000" u="none" strike="noStrike">
                          <a:effectLst/>
                        </a:rPr>
                        <a:t>-7.18%</a:t>
                      </a:r>
                      <a:endParaRPr lang="mr-IN"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000" u="none" strike="noStrike">
                          <a:effectLst/>
                        </a:rPr>
                        <a:t>-2.84%</a:t>
                      </a:r>
                      <a:endParaRPr lang="mr-IN"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000" u="none" strike="noStrike">
                          <a:effectLst/>
                        </a:rPr>
                        <a:t>0.06%</a:t>
                      </a:r>
                      <a:endParaRPr lang="mr-IN"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000" u="none" strike="noStrike">
                          <a:effectLst/>
                        </a:rPr>
                        <a:t>1.99%</a:t>
                      </a:r>
                      <a:endParaRPr lang="mr-IN"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000" u="none" strike="noStrike">
                          <a:effectLst/>
                        </a:rPr>
                        <a:t>5.85%</a:t>
                      </a:r>
                      <a:endParaRPr lang="mr-IN" sz="1000" b="0" i="0" u="none" strike="noStrike">
                        <a:solidFill>
                          <a:srgbClr val="000000"/>
                        </a:solidFill>
                        <a:effectLst/>
                        <a:latin typeface="Calibri"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000" u="none" strike="noStrike">
                          <a:effectLst/>
                        </a:rPr>
                        <a:t>6.568%</a:t>
                      </a:r>
                      <a:endParaRPr lang="mr-IN" sz="1000" b="0" i="0" u="none" strike="noStrike">
                        <a:solidFill>
                          <a:srgbClr val="000000"/>
                        </a:solidFill>
                        <a:effectLst/>
                        <a:latin typeface="Calibri"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000" u="none" strike="noStrike">
                          <a:effectLst/>
                        </a:rPr>
                        <a:t>7.286%</a:t>
                      </a:r>
                      <a:endParaRPr lang="mr-IN" sz="1000" b="0" i="0" u="none" strike="noStrike">
                        <a:solidFill>
                          <a:srgbClr val="000000"/>
                        </a:solidFill>
                        <a:effectLst/>
                        <a:latin typeface="Calibri"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is-IS" sz="1000" u="none" strike="noStrike">
                          <a:effectLst/>
                        </a:rPr>
                        <a:t>8.004%</a:t>
                      </a:r>
                      <a:endParaRPr lang="is-IS" sz="1000" b="0" i="0" u="none" strike="noStrike">
                        <a:solidFill>
                          <a:srgbClr val="000000"/>
                        </a:solidFill>
                        <a:effectLst/>
                        <a:latin typeface="Calibri"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000" u="none" strike="noStrike">
                          <a:effectLst/>
                        </a:rPr>
                        <a:t>8.722%</a:t>
                      </a:r>
                      <a:endParaRPr lang="mr-IN" sz="1000" b="0" i="0" u="none" strike="noStrike">
                        <a:solidFill>
                          <a:srgbClr val="000000"/>
                        </a:solidFill>
                        <a:effectLst/>
                        <a:latin typeface="Calibri"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000" u="none" strike="noStrike">
                          <a:effectLst/>
                        </a:rPr>
                        <a:t>9.440%</a:t>
                      </a:r>
                      <a:endParaRPr lang="mr-IN" sz="1000" b="0" i="0" u="none" strike="noStrike">
                        <a:solidFill>
                          <a:srgbClr val="000000"/>
                        </a:solidFill>
                        <a:effectLst/>
                        <a:latin typeface="Calibri"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66534">
                <a:tc>
                  <a:txBody>
                    <a:bodyPr/>
                    <a:lstStyle/>
                    <a:p>
                      <a:pPr algn="l" fontAlgn="b"/>
                      <a:r>
                        <a:rPr lang="en-US" sz="1000" u="none" strike="noStrike">
                          <a:effectLst/>
                        </a:rPr>
                        <a:t>Net Income (Book Equity * ROE)</a:t>
                      </a:r>
                      <a:endParaRPr lang="en-US" sz="1000" b="0" i="0" u="none" strike="noStrike">
                        <a:solidFill>
                          <a:srgbClr val="000000"/>
                        </a:solidFill>
                        <a:effectLst/>
                        <a:latin typeface="Calibri"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dirty="0">
                          <a:effectLst/>
                        </a:rPr>
                        <a:t> $(8,851)</a:t>
                      </a:r>
                      <a:endParaRPr lang="en-US" sz="1000" b="0" i="0" u="none" strike="noStrike" dirty="0">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 $(5,111)</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 $(2,065)</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 $43 </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 $1,512 </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 $4,545 </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 $5,214 </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 $5,910 </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 $6,632 </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 $7,383 </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dirty="0">
                          <a:effectLst/>
                        </a:rPr>
                        <a:t> $8,161 </a:t>
                      </a:r>
                      <a:endParaRPr lang="en-US" sz="1000" b="0" i="0" u="none" strike="noStrike" dirty="0">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66534">
                <a:tc>
                  <a:txBody>
                    <a:bodyPr/>
                    <a:lstStyle/>
                    <a:p>
                      <a:pPr algn="l" fontAlgn="b"/>
                      <a:r>
                        <a:rPr lang="en-US" sz="1000" u="none" strike="noStrike">
                          <a:effectLst/>
                        </a:rPr>
                        <a:t> - Investment in Regulatory Capital</a:t>
                      </a:r>
                      <a:endParaRPr lang="en-US" sz="1000" b="0" i="0" u="none" strike="noStrike">
                        <a:solidFill>
                          <a:srgbClr val="000000"/>
                        </a:solidFill>
                        <a:effectLst/>
                        <a:latin typeface="Calibri"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sk-SK" sz="1000" u="none" strike="noStrike">
                          <a:effectLst/>
                        </a:rPr>
                        <a:t> </a:t>
                      </a:r>
                      <a:endParaRPr lang="sk-SK"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 $6,552 </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 $1,593 </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 $1,619 </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 $1,645 </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 $1,671 </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 $1,698 </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 $1,725 </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 $1,753 </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 $1,780 </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dirty="0">
                          <a:effectLst/>
                        </a:rPr>
                        <a:t> $1,809 </a:t>
                      </a:r>
                      <a:endParaRPr lang="en-US" sz="1000" b="0" i="0" u="none" strike="noStrike" dirty="0">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66534">
                <a:tc>
                  <a:txBody>
                    <a:bodyPr/>
                    <a:lstStyle/>
                    <a:p>
                      <a:pPr algn="l" fontAlgn="b"/>
                      <a:r>
                        <a:rPr lang="en-US" sz="1000" u="none" strike="noStrike">
                          <a:effectLst/>
                        </a:rPr>
                        <a:t>FCFE</a:t>
                      </a:r>
                      <a:endParaRPr lang="en-US" sz="1000" b="0" i="0" u="none" strike="noStrike">
                        <a:solidFill>
                          <a:srgbClr val="000000"/>
                        </a:solidFill>
                        <a:effectLst/>
                        <a:latin typeface="Calibri"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sk-SK" sz="1000" u="none" strike="noStrike" dirty="0">
                          <a:effectLst/>
                        </a:rPr>
                        <a:t> </a:t>
                      </a:r>
                      <a:endParaRPr lang="sk-SK" sz="1000" b="0" i="0" u="none" strike="noStrike" dirty="0">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dirty="0">
                          <a:effectLst/>
                        </a:rPr>
                        <a:t> $(11,663)</a:t>
                      </a:r>
                      <a:endParaRPr lang="en-US" sz="1000" b="0" i="0" u="none" strike="noStrike" dirty="0">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dirty="0">
                          <a:effectLst/>
                        </a:rPr>
                        <a:t> $(3,658)</a:t>
                      </a:r>
                      <a:endParaRPr lang="en-US" sz="1000" b="0" i="0" u="none" strike="noStrike" dirty="0">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dirty="0">
                          <a:effectLst/>
                        </a:rPr>
                        <a:t> $(1,576)</a:t>
                      </a:r>
                      <a:endParaRPr lang="en-US" sz="1000" b="0" i="0" u="none" strike="noStrike" dirty="0">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dirty="0">
                          <a:effectLst/>
                        </a:rPr>
                        <a:t> $(133)</a:t>
                      </a:r>
                      <a:endParaRPr lang="en-US" sz="1000" b="0" i="0" u="none" strike="noStrike" dirty="0">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 $2,874 </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dirty="0">
                          <a:effectLst/>
                        </a:rPr>
                        <a:t> $3,516 </a:t>
                      </a:r>
                      <a:endParaRPr lang="en-US" sz="1000" b="0" i="0" u="none" strike="noStrike" dirty="0">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dirty="0">
                          <a:effectLst/>
                        </a:rPr>
                        <a:t> $4,185 </a:t>
                      </a:r>
                      <a:endParaRPr lang="en-US" sz="1000" b="0" i="0" u="none" strike="noStrike" dirty="0">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dirty="0">
                          <a:effectLst/>
                        </a:rPr>
                        <a:t> $4,880 </a:t>
                      </a:r>
                      <a:endParaRPr lang="en-US" sz="1000" b="0" i="0" u="none" strike="noStrike" dirty="0">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dirty="0">
                          <a:effectLst/>
                        </a:rPr>
                        <a:t> $5,602 </a:t>
                      </a:r>
                      <a:endParaRPr lang="en-US" sz="1000" b="0" i="0" u="none" strike="noStrike" dirty="0">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dirty="0">
                          <a:effectLst/>
                        </a:rPr>
                        <a:t> $6,352 </a:t>
                      </a:r>
                      <a:endParaRPr lang="en-US" sz="1000" b="0" i="0" u="none" strike="noStrike" dirty="0">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2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81" name="Rectangle 2"/>
          <p:cNvSpPr>
            <a:spLocks noGrp="1" noChangeArrowheads="1"/>
          </p:cNvSpPr>
          <p:nvPr>
            <p:ph type="title"/>
          </p:nvPr>
        </p:nvSpPr>
        <p:spPr>
          <a:xfrm>
            <a:off x="609600" y="228600"/>
            <a:ext cx="8153400" cy="990600"/>
          </a:xfrm>
        </p:spPr>
        <p:txBody>
          <a:bodyPr/>
          <a:lstStyle/>
          <a:p>
            <a:pPr eaLnBrk="1" hangingPunct="1"/>
            <a:r>
              <a:rPr lang="en-US" altLang="en-US">
                <a:ea typeface="ＭＳ Ｐゴシック" charset="-128"/>
              </a:rPr>
              <a:t>Estimating FCFE (past) : Tata Motors</a:t>
            </a:r>
          </a:p>
        </p:txBody>
      </p:sp>
      <p:sp>
        <p:nvSpPr>
          <p:cNvPr id="48128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481283"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F8288F9C-8E39-FB44-9C68-68CE54B04CD4}" type="slidenum">
              <a:rPr lang="en-US" altLang="en-US" sz="1200">
                <a:solidFill>
                  <a:srgbClr val="FFFFFF"/>
                </a:solidFill>
                <a:latin typeface="Times" charset="0"/>
              </a:rPr>
              <a:pPr>
                <a:lnSpc>
                  <a:spcPct val="80000"/>
                </a:lnSpc>
                <a:spcBef>
                  <a:spcPct val="0"/>
                </a:spcBef>
                <a:buClrTx/>
                <a:buSzTx/>
                <a:buFontTx/>
                <a:buNone/>
              </a:pPr>
              <a:t>230</a:t>
            </a:fld>
            <a:endParaRPr lang="en-US" altLang="en-US" sz="1200">
              <a:solidFill>
                <a:srgbClr val="FFFFFF"/>
              </a:solidFill>
              <a:latin typeface="Times" charset="0"/>
            </a:endParaRPr>
          </a:p>
        </p:txBody>
      </p:sp>
      <p:sp>
        <p:nvSpPr>
          <p:cNvPr id="481284" name="Rectangle 3"/>
          <p:cNvSpPr>
            <a:spLocks noGrp="1" noChangeArrowheads="1"/>
          </p:cNvSpPr>
          <p:nvPr>
            <p:ph sz="quarter" idx="1"/>
          </p:nvPr>
        </p:nvSpPr>
        <p:spPr>
          <a:xfrm>
            <a:off x="612775" y="1600200"/>
            <a:ext cx="8153400" cy="4495800"/>
          </a:xfrm>
        </p:spPr>
        <p:txBody>
          <a:bodyPr/>
          <a:lstStyle/>
          <a:p>
            <a:pPr marL="0" indent="0" eaLnBrk="1" hangingPunct="1">
              <a:buFont typeface="Wingdings" charset="2"/>
              <a:buNone/>
            </a:pPr>
            <a:r>
              <a:rPr lang="en-US" altLang="en-US">
                <a:ea typeface="ＭＳ Ｐゴシック" charset="-128"/>
              </a:rPr>
              <a:t>		</a:t>
            </a:r>
          </a:p>
        </p:txBody>
      </p:sp>
      <p:sp>
        <p:nvSpPr>
          <p:cNvPr id="481285" name="Rectangle 4"/>
          <p:cNvSpPr>
            <a:spLocks noChangeArrowheads="1"/>
          </p:cNvSpPr>
          <p:nvPr/>
        </p:nvSpPr>
        <p:spPr bwMode="auto">
          <a:xfrm>
            <a:off x="5330825" y="-857250"/>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graphicFrame>
        <p:nvGraphicFramePr>
          <p:cNvPr id="2" name="Table 1"/>
          <p:cNvGraphicFramePr>
            <a:graphicFrameLocks noGrp="1"/>
          </p:cNvGraphicFramePr>
          <p:nvPr/>
        </p:nvGraphicFramePr>
        <p:xfrm>
          <a:off x="762000" y="1981200"/>
          <a:ext cx="7442200" cy="2009774"/>
        </p:xfrm>
        <a:graphic>
          <a:graphicData uri="http://schemas.openxmlformats.org/drawingml/2006/table">
            <a:tbl>
              <a:tblPr/>
              <a:tblGrid>
                <a:gridCol w="825500"/>
                <a:gridCol w="927100"/>
                <a:gridCol w="863600"/>
                <a:gridCol w="901700"/>
                <a:gridCol w="838200"/>
                <a:gridCol w="927100"/>
                <a:gridCol w="1066800"/>
                <a:gridCol w="1092200"/>
              </a:tblGrid>
              <a:tr h="652988">
                <a:tc>
                  <a:txBody>
                    <a:bodyPr/>
                    <a:lstStyle/>
                    <a:p>
                      <a:pPr algn="l" fontAlgn="b"/>
                      <a:r>
                        <a:rPr lang="en-US" sz="1400" b="0" i="0" u="none" strike="noStrike" dirty="0">
                          <a:solidFill>
                            <a:srgbClr val="000000"/>
                          </a:solidFill>
                          <a:effectLst/>
                          <a:latin typeface="Times"/>
                        </a:rPr>
                        <a:t>Year</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dirty="0">
                          <a:solidFill>
                            <a:srgbClr val="000000"/>
                          </a:solidFill>
                          <a:effectLst/>
                          <a:latin typeface="Times"/>
                        </a:rPr>
                        <a:t>Net Income</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solidFill>
                            <a:srgbClr val="000000"/>
                          </a:solidFill>
                          <a:effectLst/>
                          <a:latin typeface="Times"/>
                        </a:rPr>
                        <a:t>Cap Ex</a:t>
                      </a:r>
                    </a:p>
                  </a:txBody>
                  <a:tcPr marL="12700" marR="12700" marT="1270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solidFill>
                            <a:srgbClr val="000000"/>
                          </a:solidFill>
                          <a:effectLst/>
                          <a:latin typeface="Times"/>
                        </a:rPr>
                        <a:t>Depreciation</a:t>
                      </a:r>
                    </a:p>
                  </a:txBody>
                  <a:tcPr marL="12700" marR="12700" marT="1270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solidFill>
                            <a:srgbClr val="000000"/>
                          </a:solidFill>
                          <a:effectLst/>
                          <a:latin typeface="Times"/>
                        </a:rPr>
                        <a:t>Change in WC</a:t>
                      </a:r>
                    </a:p>
                  </a:txBody>
                  <a:tcPr marL="12700" marR="12700" marT="1270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solidFill>
                            <a:srgbClr val="000000"/>
                          </a:solidFill>
                          <a:effectLst/>
                          <a:latin typeface="Times"/>
                        </a:rPr>
                        <a:t>Change in Debt</a:t>
                      </a:r>
                    </a:p>
                  </a:txBody>
                  <a:tcPr marL="12700" marR="12700" marT="1270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solidFill>
                            <a:srgbClr val="000000"/>
                          </a:solidFill>
                          <a:effectLst/>
                          <a:latin typeface="Times"/>
                        </a:rPr>
                        <a:t>Equity Reinvestment</a:t>
                      </a:r>
                    </a:p>
                  </a:txBody>
                  <a:tcPr marL="12700" marR="12700" marT="1270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solidFill>
                            <a:srgbClr val="000000"/>
                          </a:solidFill>
                          <a:effectLst/>
                          <a:latin typeface="Times"/>
                        </a:rPr>
                        <a:t>Equity Reinvestment Rate</a:t>
                      </a:r>
                    </a:p>
                  </a:txBody>
                  <a:tcPr marL="12700" marR="12700" marT="1270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6131">
                <a:tc>
                  <a:txBody>
                    <a:bodyPr/>
                    <a:lstStyle/>
                    <a:p>
                      <a:pPr algn="l" fontAlgn="b"/>
                      <a:r>
                        <a:rPr lang="en-US" sz="1400" b="0" i="0" u="none" strike="noStrike">
                          <a:solidFill>
                            <a:srgbClr val="000000"/>
                          </a:solidFill>
                          <a:effectLst/>
                          <a:latin typeface="Calibri"/>
                        </a:rPr>
                        <a:t>2008-09</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-25,053₹</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99,708₹</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25,072₹</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13,441₹</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25,789₹</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62,288₹</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-248.63%</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6131">
                <a:tc>
                  <a:txBody>
                    <a:bodyPr/>
                    <a:lstStyle/>
                    <a:p>
                      <a:pPr algn="l" fontAlgn="b"/>
                      <a:r>
                        <a:rPr lang="en-US" sz="1400" b="0" i="0" u="none" strike="noStrike">
                          <a:solidFill>
                            <a:srgbClr val="000000"/>
                          </a:solidFill>
                          <a:effectLst/>
                          <a:latin typeface="Calibri"/>
                        </a:rPr>
                        <a:t>2009-10</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29,151₹</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84,754₹</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dirty="0">
                          <a:solidFill>
                            <a:srgbClr val="000000"/>
                          </a:solidFill>
                          <a:effectLst/>
                          <a:latin typeface="Calibri"/>
                        </a:rPr>
                        <a:t>39,602₹</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-26,009₹</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5,605₹</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13,538₹</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46.44%</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6131">
                <a:tc>
                  <a:txBody>
                    <a:bodyPr/>
                    <a:lstStyle/>
                    <a:p>
                      <a:pPr algn="l" fontAlgn="b"/>
                      <a:r>
                        <a:rPr lang="en-US" sz="1400" b="0" i="0" u="none" strike="noStrike">
                          <a:solidFill>
                            <a:srgbClr val="000000"/>
                          </a:solidFill>
                          <a:effectLst/>
                          <a:latin typeface="Calibri"/>
                        </a:rPr>
                        <a:t>2010-11</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92,736₹</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81,240₹</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46,510₹</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dirty="0">
                          <a:solidFill>
                            <a:srgbClr val="000000"/>
                          </a:solidFill>
                          <a:effectLst/>
                          <a:latin typeface="Calibri"/>
                        </a:rPr>
                        <a:t>50,484₹</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dirty="0">
                          <a:solidFill>
                            <a:srgbClr val="000000"/>
                          </a:solidFill>
                          <a:effectLst/>
                          <a:latin typeface="Calibri"/>
                        </a:rPr>
                        <a:t>24,951₹</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60,263₹</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64.98%</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6131">
                <a:tc>
                  <a:txBody>
                    <a:bodyPr/>
                    <a:lstStyle/>
                    <a:p>
                      <a:pPr algn="l" fontAlgn="b"/>
                      <a:r>
                        <a:rPr lang="en-US" sz="1400" b="0" i="0" u="none" strike="noStrike">
                          <a:solidFill>
                            <a:srgbClr val="000000"/>
                          </a:solidFill>
                          <a:effectLst/>
                          <a:latin typeface="Calibri"/>
                        </a:rPr>
                        <a:t>2011-12</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135,165₹</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138,756₹</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56,209₹</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22,801₹</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dirty="0">
                          <a:solidFill>
                            <a:srgbClr val="000000"/>
                          </a:solidFill>
                          <a:effectLst/>
                          <a:latin typeface="Calibri"/>
                        </a:rPr>
                        <a:t>30,846₹</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74,502₹</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55.12%</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6131">
                <a:tc>
                  <a:txBody>
                    <a:bodyPr/>
                    <a:lstStyle/>
                    <a:p>
                      <a:pPr algn="l" fontAlgn="b"/>
                      <a:r>
                        <a:rPr lang="en-US" sz="1400" b="0" i="0" u="none" strike="noStrike">
                          <a:solidFill>
                            <a:srgbClr val="000000"/>
                          </a:solidFill>
                          <a:effectLst/>
                          <a:latin typeface="Calibri"/>
                        </a:rPr>
                        <a:t>2012-13</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98,926₹</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187,570₹</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75,648₹</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680₹</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32,970₹</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79,632₹</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400" b="0" i="0" u="none" strike="noStrike" dirty="0">
                          <a:solidFill>
                            <a:srgbClr val="000000"/>
                          </a:solidFill>
                          <a:effectLst/>
                          <a:latin typeface="Calibri"/>
                        </a:rPr>
                        <a:t>80.50%</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26131">
                <a:tc>
                  <a:txBody>
                    <a:bodyPr/>
                    <a:lstStyle/>
                    <a:p>
                      <a:pPr algn="l" fontAlgn="b"/>
                      <a:r>
                        <a:rPr lang="en-US" sz="1400" b="0" i="0" u="none" strike="noStrike">
                          <a:solidFill>
                            <a:srgbClr val="000000"/>
                          </a:solidFill>
                          <a:effectLst/>
                          <a:latin typeface="Calibri"/>
                        </a:rPr>
                        <a:t>Aggregate</a:t>
                      </a:r>
                    </a:p>
                  </a:txBody>
                  <a:tcPr marL="12700" marR="12700" marT="12704"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330,925₹</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592,028₹</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243,041₹</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61,397₹</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120,160₹</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290,224₹</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400" b="1" i="0" u="none" strike="noStrike" dirty="0">
                          <a:solidFill>
                            <a:srgbClr val="000000"/>
                          </a:solidFill>
                          <a:effectLst/>
                          <a:latin typeface="Calibri"/>
                        </a:rPr>
                        <a:t>87.70%</a:t>
                      </a:r>
                    </a:p>
                  </a:txBody>
                  <a:tcPr marL="12700" marR="12700" marT="12704"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transition/>
  <p:timing>
    <p:tnLst>
      <p:par>
        <p:cTn id="1" dur="indefinite" restart="never" nodeType="tmRoot"/>
      </p:par>
    </p:tnLst>
  </p:timing>
</p:sld>
</file>

<file path=ppt/slides/slide2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332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Estimating FCFF: Disney</a:t>
            </a:r>
          </a:p>
        </p:txBody>
      </p:sp>
      <p:sp>
        <p:nvSpPr>
          <p:cNvPr id="549890" name="Rectangle 3"/>
          <p:cNvSpPr>
            <a:spLocks noGrp="1" noChangeArrowheads="1"/>
          </p:cNvSpPr>
          <p:nvPr>
            <p:ph sz="quarter" idx="1"/>
          </p:nvPr>
        </p:nvSpPr>
        <p:spPr>
          <a:xfrm>
            <a:off x="612775" y="1600200"/>
            <a:ext cx="8153400" cy="4495800"/>
          </a:xfrm>
        </p:spPr>
        <p:txBody>
          <a:bodyPr>
            <a:normAutofit fontScale="70000" lnSpcReduction="20000"/>
          </a:bodyPr>
          <a:lstStyle/>
          <a:p>
            <a:pPr eaLnBrk="1" hangingPunct="1">
              <a:buFont typeface="Wingdings" charset="0"/>
              <a:buChar char=""/>
              <a:defRPr/>
            </a:pPr>
            <a:r>
              <a:rPr lang="en-US" dirty="0" smtClean="0"/>
              <a:t>In the fiscal year ended September 2013, Disney reported the following:</a:t>
            </a:r>
          </a:p>
          <a:p>
            <a:pPr lvl="1" eaLnBrk="1" hangingPunct="1">
              <a:buFont typeface="Wingdings 2" charset="0"/>
              <a:buChar char=""/>
              <a:defRPr/>
            </a:pPr>
            <a:r>
              <a:rPr lang="en-US" dirty="0" smtClean="0">
                <a:cs typeface="+mn-cs"/>
              </a:rPr>
              <a:t>Operating income (adjusted for leases) = $10,032 million</a:t>
            </a:r>
          </a:p>
          <a:p>
            <a:pPr lvl="1" eaLnBrk="1" hangingPunct="1">
              <a:buFont typeface="Wingdings 2" charset="0"/>
              <a:buChar char=""/>
              <a:defRPr/>
            </a:pPr>
            <a:r>
              <a:rPr lang="en-US" dirty="0" smtClean="0">
                <a:cs typeface="+mn-cs"/>
              </a:rPr>
              <a:t>Effective tax rate = 31.02%</a:t>
            </a:r>
          </a:p>
          <a:p>
            <a:pPr lvl="1" eaLnBrk="1" hangingPunct="1">
              <a:buFont typeface="Wingdings 2" charset="0"/>
              <a:buChar char=""/>
              <a:defRPr/>
            </a:pPr>
            <a:r>
              <a:rPr lang="en-US" dirty="0" smtClean="0">
                <a:cs typeface="+mn-cs"/>
              </a:rPr>
              <a:t>Capital Expenditures (including acquisitions) = $5,239 million</a:t>
            </a:r>
          </a:p>
          <a:p>
            <a:pPr lvl="1" eaLnBrk="1" hangingPunct="1">
              <a:buFont typeface="Wingdings 2" charset="0"/>
              <a:buChar char=""/>
              <a:defRPr/>
            </a:pPr>
            <a:r>
              <a:rPr lang="en-US" dirty="0" smtClean="0">
                <a:cs typeface="+mn-cs"/>
              </a:rPr>
              <a:t>Depreciation  &amp; Amortization = $2,192 million</a:t>
            </a:r>
          </a:p>
          <a:p>
            <a:pPr lvl="1" eaLnBrk="1" hangingPunct="1">
              <a:buFont typeface="Wingdings 2" charset="0"/>
              <a:buChar char=""/>
              <a:defRPr/>
            </a:pPr>
            <a:r>
              <a:rPr lang="en-US" dirty="0" smtClean="0">
                <a:cs typeface="+mn-cs"/>
              </a:rPr>
              <a:t>Change in non-cash working capital = $103 million</a:t>
            </a:r>
          </a:p>
          <a:p>
            <a:pPr eaLnBrk="1" hangingPunct="1">
              <a:buFont typeface="Wingdings" charset="0"/>
              <a:buChar char=""/>
              <a:defRPr/>
            </a:pPr>
            <a:r>
              <a:rPr lang="en-US" dirty="0" smtClean="0"/>
              <a:t>The free cash flow to the firm can be computed as follows:</a:t>
            </a:r>
          </a:p>
          <a:p>
            <a:pPr marL="366713" lvl="1" indent="0" eaLnBrk="1" hangingPunct="1">
              <a:buFont typeface="Wingdings 2" charset="0"/>
              <a:buNone/>
              <a:defRPr/>
            </a:pPr>
            <a:r>
              <a:rPr lang="en-US" dirty="0">
                <a:cs typeface="+mn-cs"/>
              </a:rPr>
              <a:t>After-tax Operating </a:t>
            </a:r>
            <a:r>
              <a:rPr lang="en-US" dirty="0" smtClean="0">
                <a:cs typeface="+mn-cs"/>
              </a:rPr>
              <a:t>Income 	= 10,032 (1 -.3102) 	= </a:t>
            </a:r>
            <a:r>
              <a:rPr lang="en-US" dirty="0">
                <a:cs typeface="+mn-cs"/>
              </a:rPr>
              <a:t>$6,920 </a:t>
            </a:r>
            <a:endParaRPr lang="en-US" dirty="0" smtClean="0">
              <a:cs typeface="+mn-cs"/>
            </a:endParaRPr>
          </a:p>
          <a:p>
            <a:pPr marL="366713" lvl="1" indent="0" eaLnBrk="1" hangingPunct="1">
              <a:buFont typeface="Wingdings 2" charset="0"/>
              <a:buNone/>
              <a:defRPr/>
            </a:pPr>
            <a:r>
              <a:rPr lang="en-US" dirty="0" smtClean="0">
                <a:cs typeface="+mn-cs"/>
              </a:rPr>
              <a:t> </a:t>
            </a:r>
            <a:r>
              <a:rPr lang="en-US" dirty="0">
                <a:cs typeface="+mn-cs"/>
              </a:rPr>
              <a:t>- </a:t>
            </a:r>
            <a:r>
              <a:rPr lang="en-US" dirty="0" smtClean="0">
                <a:cs typeface="+mn-cs"/>
              </a:rPr>
              <a:t>Net Cap Expenditures 		= $5,239 - $2,192  	= </a:t>
            </a:r>
            <a:r>
              <a:rPr lang="en-US" dirty="0">
                <a:cs typeface="+mn-cs"/>
              </a:rPr>
              <a:t>$3,629  </a:t>
            </a:r>
            <a:endParaRPr lang="en-US" dirty="0" smtClean="0">
              <a:cs typeface="+mn-cs"/>
            </a:endParaRPr>
          </a:p>
          <a:p>
            <a:pPr lvl="1" eaLnBrk="1" hangingPunct="1">
              <a:buFontTx/>
              <a:buChar char="-"/>
              <a:defRPr/>
            </a:pPr>
            <a:r>
              <a:rPr lang="en-US" dirty="0" smtClean="0">
                <a:cs typeface="+mn-cs"/>
              </a:rPr>
              <a:t>Change in </a:t>
            </a:r>
            <a:r>
              <a:rPr lang="en-US" dirty="0">
                <a:cs typeface="+mn-cs"/>
              </a:rPr>
              <a:t>Working Capital</a:t>
            </a:r>
            <a:r>
              <a:rPr lang="en-US" dirty="0" smtClean="0">
                <a:cs typeface="+mn-cs"/>
              </a:rPr>
              <a:t> 	=  		=$103</a:t>
            </a:r>
          </a:p>
          <a:p>
            <a:pPr marL="366713" lvl="1" indent="0" eaLnBrk="1" hangingPunct="1">
              <a:buFont typeface="Wingdings 2" charset="0"/>
              <a:buNone/>
              <a:defRPr/>
            </a:pPr>
            <a:r>
              <a:rPr lang="en-US" dirty="0" smtClean="0">
                <a:cs typeface="+mn-cs"/>
              </a:rPr>
              <a:t>= </a:t>
            </a:r>
            <a:r>
              <a:rPr lang="en-US" dirty="0">
                <a:cs typeface="+mn-cs"/>
              </a:rPr>
              <a:t>Free </a:t>
            </a:r>
            <a:r>
              <a:rPr lang="en-US" dirty="0" err="1">
                <a:cs typeface="+mn-cs"/>
              </a:rPr>
              <a:t>Cashflow</a:t>
            </a:r>
            <a:r>
              <a:rPr lang="en-US" dirty="0">
                <a:cs typeface="+mn-cs"/>
              </a:rPr>
              <a:t> to </a:t>
            </a:r>
            <a:r>
              <a:rPr lang="en-US" dirty="0" smtClean="0">
                <a:cs typeface="+mn-cs"/>
              </a:rPr>
              <a:t>Firm (FCFF)	=		 = $</a:t>
            </a:r>
            <a:r>
              <a:rPr lang="en-US" dirty="0">
                <a:cs typeface="+mn-cs"/>
              </a:rPr>
              <a:t>3,188 </a:t>
            </a:r>
            <a:endParaRPr lang="en-US" dirty="0" smtClean="0">
              <a:cs typeface="+mn-cs"/>
            </a:endParaRPr>
          </a:p>
          <a:p>
            <a:pPr eaLnBrk="1" hangingPunct="1">
              <a:buFont typeface="Wingdings" charset="0"/>
              <a:buChar char=""/>
              <a:defRPr/>
            </a:pPr>
            <a:r>
              <a:rPr lang="en-US" dirty="0" smtClean="0"/>
              <a:t>The reinvestment and reinvestment rate are as follows:</a:t>
            </a:r>
          </a:p>
          <a:p>
            <a:pPr lvl="1" eaLnBrk="1" hangingPunct="1">
              <a:buFont typeface="Wingdings 2" charset="0"/>
              <a:buChar char=""/>
              <a:defRPr/>
            </a:pPr>
            <a:r>
              <a:rPr lang="en-US" dirty="0" smtClean="0">
                <a:cs typeface="+mn-cs"/>
              </a:rPr>
              <a:t>Reinvestment = $3,629 + $103 = $3,732 million</a:t>
            </a:r>
          </a:p>
          <a:p>
            <a:pPr lvl="1" eaLnBrk="1" hangingPunct="1">
              <a:buFont typeface="Wingdings 2" charset="0"/>
              <a:buChar char=""/>
              <a:defRPr/>
            </a:pPr>
            <a:r>
              <a:rPr lang="en-US" dirty="0" smtClean="0">
                <a:cs typeface="+mn-cs"/>
              </a:rPr>
              <a:t>Reinvestment Rate = $3,732/ $6,920 = 53.93%</a:t>
            </a:r>
          </a:p>
        </p:txBody>
      </p:sp>
      <p:sp>
        <p:nvSpPr>
          <p:cNvPr id="48333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Tree>
  </p:cSld>
  <p:clrMapOvr>
    <a:masterClrMapping/>
  </p:clrMapOvr>
  <p:transition/>
</p:sld>
</file>

<file path=ppt/slides/slide2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537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II.  Discount Rates</a:t>
            </a:r>
          </a:p>
        </p:txBody>
      </p:sp>
      <p:sp>
        <p:nvSpPr>
          <p:cNvPr id="48537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485379"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D742E30C-F68D-B343-A65D-305F869F708F}" type="slidenum">
              <a:rPr lang="en-US" altLang="en-US" sz="1200">
                <a:solidFill>
                  <a:srgbClr val="FFFFFF"/>
                </a:solidFill>
                <a:latin typeface="Times" charset="0"/>
              </a:rPr>
              <a:pPr>
                <a:lnSpc>
                  <a:spcPct val="80000"/>
                </a:lnSpc>
                <a:spcBef>
                  <a:spcPct val="0"/>
                </a:spcBef>
                <a:buClrTx/>
                <a:buSzTx/>
                <a:buFontTx/>
                <a:buNone/>
              </a:pPr>
              <a:t>232</a:t>
            </a:fld>
            <a:endParaRPr lang="en-US" altLang="en-US" sz="1200">
              <a:solidFill>
                <a:srgbClr val="FFFFFF"/>
              </a:solidFill>
              <a:latin typeface="Times" charset="0"/>
            </a:endParaRPr>
          </a:p>
        </p:txBody>
      </p:sp>
      <p:sp>
        <p:nvSpPr>
          <p:cNvPr id="470018" name="Rectangle 3"/>
          <p:cNvSpPr>
            <a:spLocks noGrp="1" noChangeArrowheads="1"/>
          </p:cNvSpPr>
          <p:nvPr>
            <p:ph sz="quarter" idx="1"/>
          </p:nvPr>
        </p:nvSpPr>
        <p:spPr>
          <a:xfrm>
            <a:off x="612775" y="1600200"/>
            <a:ext cx="8153400" cy="4495800"/>
          </a:xfrm>
        </p:spPr>
        <p:txBody>
          <a:bodyPr>
            <a:normAutofit lnSpcReduction="10000"/>
          </a:bodyPr>
          <a:lstStyle/>
          <a:p>
            <a:pPr marL="320040" indent="-320040" eaLnBrk="1" fontAlgn="auto" hangingPunct="1">
              <a:spcAft>
                <a:spcPts val="0"/>
              </a:spcAft>
              <a:buFont typeface="Wingdings"/>
              <a:buChar char=""/>
              <a:defRPr/>
            </a:pPr>
            <a:r>
              <a:rPr lang="en-US" u="sng" dirty="0" smtClean="0">
                <a:ea typeface="+mn-ea"/>
                <a:cs typeface="+mn-cs"/>
              </a:rPr>
              <a:t>Critical ingredient </a:t>
            </a:r>
            <a:r>
              <a:rPr lang="en-US" dirty="0" smtClean="0">
                <a:ea typeface="+mn-ea"/>
                <a:cs typeface="+mn-cs"/>
              </a:rPr>
              <a:t>in discounted </a:t>
            </a:r>
            <a:r>
              <a:rPr lang="en-US" dirty="0" err="1" smtClean="0">
                <a:ea typeface="+mn-ea"/>
                <a:cs typeface="+mn-cs"/>
              </a:rPr>
              <a:t>cashflow</a:t>
            </a:r>
            <a:r>
              <a:rPr lang="en-US" dirty="0" smtClean="0">
                <a:ea typeface="+mn-ea"/>
                <a:cs typeface="+mn-cs"/>
              </a:rPr>
              <a:t> valuation. Errors in estimating the discount rate or mismatching cashflows and discount rates can lead to serious errors in valuation. </a:t>
            </a:r>
          </a:p>
          <a:p>
            <a:pPr marL="320040" indent="-320040" eaLnBrk="1" fontAlgn="auto" hangingPunct="1">
              <a:spcAft>
                <a:spcPts val="0"/>
              </a:spcAft>
              <a:buFont typeface="Wingdings"/>
              <a:buChar char=""/>
              <a:defRPr/>
            </a:pPr>
            <a:r>
              <a:rPr lang="en-US" dirty="0" smtClean="0">
                <a:ea typeface="+mn-ea"/>
                <a:cs typeface="+mn-cs"/>
              </a:rPr>
              <a:t>At an intuitive level, </a:t>
            </a:r>
            <a:r>
              <a:rPr lang="en-US" u="sng" dirty="0" smtClean="0">
                <a:ea typeface="+mn-ea"/>
                <a:cs typeface="+mn-cs"/>
              </a:rPr>
              <a:t>the discount rate used should be consistent with both the riskiness and the type of </a:t>
            </a:r>
            <a:r>
              <a:rPr lang="en-US" u="sng" dirty="0" err="1" smtClean="0">
                <a:ea typeface="+mn-ea"/>
                <a:cs typeface="+mn-cs"/>
              </a:rPr>
              <a:t>cashflow</a:t>
            </a:r>
            <a:r>
              <a:rPr lang="en-US" u="sng" dirty="0" smtClean="0">
                <a:ea typeface="+mn-ea"/>
                <a:cs typeface="+mn-cs"/>
              </a:rPr>
              <a:t> being discounted</a:t>
            </a:r>
            <a:r>
              <a:rPr lang="en-US" dirty="0" smtClean="0">
                <a:ea typeface="+mn-ea"/>
                <a:cs typeface="+mn-cs"/>
              </a:rPr>
              <a:t>. </a:t>
            </a:r>
          </a:p>
          <a:p>
            <a:pPr marL="320040" indent="-320040" eaLnBrk="1" fontAlgn="auto" hangingPunct="1">
              <a:spcAft>
                <a:spcPts val="0"/>
              </a:spcAft>
              <a:buFont typeface="Wingdings"/>
              <a:buChar char=""/>
              <a:defRPr/>
            </a:pPr>
            <a:r>
              <a:rPr lang="en-US" dirty="0" smtClean="0">
                <a:ea typeface="+mn-ea"/>
                <a:cs typeface="+mn-cs"/>
              </a:rPr>
              <a:t>The cost of equity is the rate at which we discount cash flows to equity (dividends or free cash flows to equity). The cost of capital is the rate at which we discount free cash flows to the firm.</a:t>
            </a:r>
            <a:endParaRPr lang="en-US" dirty="0">
              <a:ea typeface="+mn-ea"/>
              <a:cs typeface="+mn-cs"/>
            </a:endParaRPr>
          </a:p>
        </p:txBody>
      </p:sp>
    </p:spTree>
  </p:cSld>
  <p:clrMapOvr>
    <a:masterClrMapping/>
  </p:clrMapOvr>
  <p:transition/>
  <p:timing>
    <p:tnLst>
      <p:par>
        <p:cTn id="1" dur="indefinite" restart="never" nodeType="tmRoot"/>
      </p:par>
    </p:tnLst>
  </p:timing>
</p:sld>
</file>

<file path=ppt/slides/slide2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2065"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smtClean="0">
                <a:ea typeface="+mj-ea"/>
                <a:cs typeface="+mj-cs"/>
              </a:rPr>
              <a:t>Cost of Equity: Deutsche Bank</a:t>
            </a:r>
            <a:br>
              <a:rPr lang="en-US" dirty="0" smtClean="0">
                <a:ea typeface="+mj-ea"/>
                <a:cs typeface="+mj-cs"/>
              </a:rPr>
            </a:br>
            <a:r>
              <a:rPr lang="en-US" dirty="0" smtClean="0">
                <a:ea typeface="+mj-ea"/>
                <a:cs typeface="+mj-cs"/>
              </a:rPr>
              <a:t>2008 versus 2016</a:t>
            </a:r>
            <a:endParaRPr lang="en-US" dirty="0">
              <a:ea typeface="+mj-ea"/>
              <a:cs typeface="+mj-cs"/>
            </a:endParaRPr>
          </a:p>
        </p:txBody>
      </p:sp>
      <p:sp>
        <p:nvSpPr>
          <p:cNvPr id="48742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487427"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8661DF2D-D218-BB4F-A5E6-7D47FF7F48AD}" type="slidenum">
              <a:rPr lang="en-US" altLang="en-US" sz="1200">
                <a:solidFill>
                  <a:srgbClr val="FFFFFF"/>
                </a:solidFill>
                <a:latin typeface="Times" charset="0"/>
              </a:rPr>
              <a:pPr>
                <a:lnSpc>
                  <a:spcPct val="80000"/>
                </a:lnSpc>
                <a:spcBef>
                  <a:spcPct val="0"/>
                </a:spcBef>
                <a:buClrTx/>
                <a:buSzTx/>
                <a:buFontTx/>
                <a:buNone/>
              </a:pPr>
              <a:t>233</a:t>
            </a:fld>
            <a:endParaRPr lang="en-US" altLang="en-US" sz="1200">
              <a:solidFill>
                <a:srgbClr val="FFFFFF"/>
              </a:solidFill>
              <a:latin typeface="Times" charset="0"/>
            </a:endParaRPr>
          </a:p>
        </p:txBody>
      </p:sp>
      <p:sp>
        <p:nvSpPr>
          <p:cNvPr id="487428" name="Content Placeholder 2"/>
          <p:cNvSpPr>
            <a:spLocks noGrp="1"/>
          </p:cNvSpPr>
          <p:nvPr>
            <p:ph sz="quarter" idx="1"/>
          </p:nvPr>
        </p:nvSpPr>
        <p:spPr>
          <a:xfrm>
            <a:off x="612775" y="1600200"/>
            <a:ext cx="8153400" cy="4495800"/>
          </a:xfrm>
        </p:spPr>
        <p:txBody>
          <a:bodyPr/>
          <a:lstStyle/>
          <a:p>
            <a:pPr eaLnBrk="1" hangingPunct="1">
              <a:lnSpc>
                <a:spcPct val="90000"/>
              </a:lnSpc>
            </a:pPr>
            <a:r>
              <a:rPr lang="en-US" altLang="en-US" sz="2600" dirty="0">
                <a:ea typeface="ＭＳ Ｐゴシック" charset="-128"/>
              </a:rPr>
              <a:t>In early 2008, we estimated a beta of 1.162 for Deutsche Bank, which used in conjunction with the Euro risk-free rate of 4% (in January 2008) and an equity risk premium of 4.50%, yielded a cost of equity of 9.23%.</a:t>
            </a:r>
          </a:p>
          <a:p>
            <a:pPr marL="365125" lvl="1" indent="0" eaLnBrk="1" hangingPunct="1">
              <a:lnSpc>
                <a:spcPct val="90000"/>
              </a:lnSpc>
              <a:buFont typeface="Wingdings 2" charset="2"/>
              <a:buNone/>
            </a:pPr>
            <a:r>
              <a:rPr lang="en-US" altLang="en-US" sz="1600" dirty="0">
                <a:ea typeface="ＭＳ Ｐゴシック" charset="-128"/>
              </a:rPr>
              <a:t>Cost of Equity </a:t>
            </a:r>
            <a:r>
              <a:rPr lang="en-US" altLang="en-US" sz="1800" baseline="-25000" dirty="0">
                <a:ea typeface="ＭＳ Ｐゴシック" charset="-128"/>
              </a:rPr>
              <a:t>Jan 2008 </a:t>
            </a:r>
            <a:r>
              <a:rPr lang="en-US" altLang="en-US" sz="1800" dirty="0">
                <a:ea typeface="ＭＳ Ｐゴシック" charset="-128"/>
              </a:rPr>
              <a:t>= </a:t>
            </a:r>
            <a:r>
              <a:rPr lang="en-US" altLang="en-US" sz="1600" dirty="0" err="1">
                <a:ea typeface="ＭＳ Ｐゴシック" charset="-128"/>
              </a:rPr>
              <a:t>Riskfree</a:t>
            </a:r>
            <a:r>
              <a:rPr lang="en-US" altLang="en-US" sz="1600" dirty="0">
                <a:ea typeface="ＭＳ Ｐゴシック" charset="-128"/>
              </a:rPr>
              <a:t> Rate</a:t>
            </a:r>
            <a:r>
              <a:rPr lang="en-US" altLang="en-US" sz="1800" dirty="0">
                <a:ea typeface="ＭＳ Ｐゴシック" charset="-128"/>
              </a:rPr>
              <a:t> </a:t>
            </a:r>
            <a:r>
              <a:rPr lang="en-US" altLang="en-US" sz="1800" baseline="-25000" dirty="0">
                <a:ea typeface="ＭＳ Ｐゴシック" charset="-128"/>
              </a:rPr>
              <a:t>Jan 2008 </a:t>
            </a:r>
            <a:r>
              <a:rPr lang="en-US" altLang="en-US" sz="1800" dirty="0">
                <a:ea typeface="ＭＳ Ｐゴシック" charset="-128"/>
              </a:rPr>
              <a:t>+ </a:t>
            </a:r>
            <a:r>
              <a:rPr lang="en-US" altLang="en-US" sz="1600" dirty="0">
                <a:ea typeface="ＭＳ Ｐゴシック" charset="-128"/>
              </a:rPr>
              <a:t>Beta* Mature Market </a:t>
            </a:r>
            <a:r>
              <a:rPr lang="en-US" altLang="en-US" sz="1800" dirty="0">
                <a:ea typeface="ＭＳ Ｐゴシック" charset="-128"/>
              </a:rPr>
              <a:t>Risk </a:t>
            </a:r>
            <a:r>
              <a:rPr lang="en-US" altLang="en-US" sz="1600" dirty="0">
                <a:ea typeface="ＭＳ Ｐゴシック" charset="-128"/>
              </a:rPr>
              <a:t>Premium</a:t>
            </a:r>
          </a:p>
          <a:p>
            <a:pPr marL="365125" lvl="1" indent="0" eaLnBrk="1" hangingPunct="1">
              <a:lnSpc>
                <a:spcPct val="90000"/>
              </a:lnSpc>
              <a:buFont typeface="Wingdings 2" charset="2"/>
              <a:buNone/>
            </a:pPr>
            <a:r>
              <a:rPr lang="en-US" altLang="en-US" sz="2200" dirty="0">
                <a:ea typeface="ＭＳ Ｐゴシック" charset="-128"/>
              </a:rPr>
              <a:t>		= 4.00% + 1.162 (4.5%) = 9.23%</a:t>
            </a:r>
          </a:p>
          <a:p>
            <a:pPr eaLnBrk="1" hangingPunct="1">
              <a:lnSpc>
                <a:spcPct val="90000"/>
              </a:lnSpc>
            </a:pPr>
            <a:r>
              <a:rPr lang="en-US" altLang="en-US" sz="2600" dirty="0">
                <a:ea typeface="ＭＳ Ｐゴシック" charset="-128"/>
              </a:rPr>
              <a:t>In </a:t>
            </a:r>
            <a:r>
              <a:rPr lang="en-US" altLang="en-US" sz="2600" dirty="0" smtClean="0">
                <a:ea typeface="ＭＳ Ｐゴシック" charset="-128"/>
              </a:rPr>
              <a:t>October 2016, </a:t>
            </a:r>
            <a:r>
              <a:rPr lang="en-US" altLang="en-US" sz="2600" dirty="0">
                <a:ea typeface="ＭＳ Ｐゴシック" charset="-128"/>
              </a:rPr>
              <a:t>the Euro </a:t>
            </a:r>
            <a:r>
              <a:rPr lang="en-US" altLang="en-US" sz="2600" dirty="0" err="1">
                <a:ea typeface="ＭＳ Ｐゴシック" charset="-128"/>
              </a:rPr>
              <a:t>riskfree</a:t>
            </a:r>
            <a:r>
              <a:rPr lang="en-US" altLang="en-US" sz="2600" dirty="0">
                <a:ea typeface="ＭＳ Ｐゴシック" charset="-128"/>
              </a:rPr>
              <a:t> rate had dropped to </a:t>
            </a:r>
            <a:r>
              <a:rPr lang="en-US" altLang="en-US" sz="2600" dirty="0" smtClean="0">
                <a:ea typeface="ＭＳ Ｐゴシック" charset="-128"/>
              </a:rPr>
              <a:t>0.10% </a:t>
            </a:r>
            <a:r>
              <a:rPr lang="en-US" altLang="en-US" sz="2600" dirty="0">
                <a:ea typeface="ＭＳ Ｐゴシック" charset="-128"/>
              </a:rPr>
              <a:t>and the </a:t>
            </a:r>
            <a:r>
              <a:rPr lang="en-US" altLang="en-US" sz="2600" dirty="0" err="1">
                <a:ea typeface="ＭＳ Ｐゴシック" charset="-128"/>
              </a:rPr>
              <a:t>Deutsche’s</a:t>
            </a:r>
            <a:r>
              <a:rPr lang="en-US" altLang="en-US" sz="2600" dirty="0">
                <a:ea typeface="ＭＳ Ｐゴシック" charset="-128"/>
              </a:rPr>
              <a:t> </a:t>
            </a:r>
            <a:r>
              <a:rPr lang="en-US" altLang="en-US" sz="2600" dirty="0" smtClean="0">
                <a:ea typeface="ＭＳ Ｐゴシック" charset="-128"/>
              </a:rPr>
              <a:t> cost of equity had risen to 10.2%, putting it in the 75</a:t>
            </a:r>
            <a:r>
              <a:rPr lang="en-US" altLang="en-US" sz="2600" baseline="30000" dirty="0" smtClean="0">
                <a:ea typeface="ＭＳ Ｐゴシック" charset="-128"/>
              </a:rPr>
              <a:t>th</a:t>
            </a:r>
            <a:r>
              <a:rPr lang="en-US" altLang="en-US" sz="2600" dirty="0" smtClean="0">
                <a:ea typeface="ＭＳ Ｐゴシック" charset="-128"/>
              </a:rPr>
              <a:t> percentile of banks in terms of cost of equity.</a:t>
            </a:r>
            <a:endParaRPr lang="en-US" altLang="en-US" sz="2200" dirty="0">
              <a:ea typeface="ＭＳ Ｐゴシック" charset="-128"/>
            </a:endParaRPr>
          </a:p>
          <a:p>
            <a:pPr eaLnBrk="1" hangingPunct="1">
              <a:lnSpc>
                <a:spcPct val="90000"/>
              </a:lnSpc>
            </a:pPr>
            <a:endParaRPr lang="en-US" altLang="en-US" sz="2600" dirty="0">
              <a:ea typeface="ＭＳ Ｐゴシック" charset="-128"/>
            </a:endParaRPr>
          </a:p>
        </p:txBody>
      </p:sp>
    </p:spTree>
  </p:cSld>
  <p:clrMapOvr>
    <a:masterClrMapping/>
  </p:clrMapOvr>
  <p:timing>
    <p:tnLst>
      <p:par>
        <p:cTn id="1" dur="indefinite" restart="never" nodeType="tmRoot"/>
      </p:par>
    </p:tnLst>
  </p:timing>
</p:sld>
</file>

<file path=ppt/slides/slide2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9473"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Cost of Equity: Tata Motors</a:t>
            </a:r>
          </a:p>
        </p:txBody>
      </p:sp>
      <p:sp>
        <p:nvSpPr>
          <p:cNvPr id="48947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489475"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BDEB2F59-63CB-9848-A82C-A0FF88CA5379}" type="slidenum">
              <a:rPr lang="en-US" altLang="en-US" sz="1200">
                <a:solidFill>
                  <a:srgbClr val="FFFFFF"/>
                </a:solidFill>
                <a:latin typeface="Times" charset="0"/>
              </a:rPr>
              <a:pPr>
                <a:lnSpc>
                  <a:spcPct val="80000"/>
                </a:lnSpc>
                <a:spcBef>
                  <a:spcPct val="0"/>
                </a:spcBef>
                <a:buClrTx/>
                <a:buSzTx/>
                <a:buFontTx/>
                <a:buNone/>
              </a:pPr>
              <a:t>234</a:t>
            </a:fld>
            <a:endParaRPr lang="en-US" altLang="en-US" sz="1200">
              <a:solidFill>
                <a:srgbClr val="FFFFFF"/>
              </a:solidFill>
              <a:latin typeface="Times" charset="0"/>
            </a:endParaRPr>
          </a:p>
        </p:txBody>
      </p:sp>
      <p:sp>
        <p:nvSpPr>
          <p:cNvPr id="489476" name="Content Placeholder 2"/>
          <p:cNvSpPr>
            <a:spLocks noGrp="1"/>
          </p:cNvSpPr>
          <p:nvPr>
            <p:ph sz="quarter" idx="1"/>
          </p:nvPr>
        </p:nvSpPr>
        <p:spPr>
          <a:xfrm>
            <a:off x="612775" y="1600200"/>
            <a:ext cx="8153400" cy="4495800"/>
          </a:xfrm>
        </p:spPr>
        <p:txBody>
          <a:bodyPr/>
          <a:lstStyle/>
          <a:p>
            <a:pPr eaLnBrk="1" hangingPunct="1">
              <a:lnSpc>
                <a:spcPct val="80000"/>
              </a:lnSpc>
            </a:pPr>
            <a:r>
              <a:rPr lang="en-US" altLang="en-US" sz="2600">
                <a:ea typeface="ＭＳ Ｐゴシック" charset="-128"/>
              </a:rPr>
              <a:t>We will be valuing Tata Motors in rupee terms. That is a choice. Any company can be valued in any currency. </a:t>
            </a:r>
          </a:p>
          <a:p>
            <a:pPr eaLnBrk="1" hangingPunct="1">
              <a:lnSpc>
                <a:spcPct val="80000"/>
              </a:lnSpc>
            </a:pPr>
            <a:r>
              <a:rPr lang="en-US" altLang="en-US" sz="2600">
                <a:ea typeface="ＭＳ Ｐゴシック" charset="-128"/>
              </a:rPr>
              <a:t>Earlier, we estimated a levered beta for equity of 1.1007 for Tata Motor</a:t>
            </a:r>
            <a:r>
              <a:rPr lang="ja-JP" altLang="en-US" sz="2600">
                <a:ea typeface="ＭＳ Ｐゴシック" charset="-128"/>
              </a:rPr>
              <a:t>’</a:t>
            </a:r>
            <a:r>
              <a:rPr lang="en-US" altLang="ja-JP" sz="2600">
                <a:ea typeface="ＭＳ Ｐゴシック" charset="-128"/>
              </a:rPr>
              <a:t>s operating assets . Since we will be discounting FCFE with the income from cash included in the cash, we recomputed a beta for Tata Motors as a company (with cash):</a:t>
            </a:r>
          </a:p>
          <a:p>
            <a:pPr marL="320675" lvl="1" indent="0" eaLnBrk="1" hangingPunct="1">
              <a:lnSpc>
                <a:spcPct val="80000"/>
              </a:lnSpc>
              <a:buFont typeface="Wingdings 2" charset="2"/>
              <a:buNone/>
            </a:pPr>
            <a:r>
              <a:rPr lang="en-US" altLang="ja-JP" sz="2200">
                <a:ea typeface="ＭＳ Ｐゴシック" charset="-128"/>
              </a:rPr>
              <a:t>Levered Beta</a:t>
            </a:r>
            <a:r>
              <a:rPr lang="en-US" altLang="ja-JP" sz="2200" baseline="-25000">
                <a:ea typeface="ＭＳ Ｐゴシック" charset="-128"/>
              </a:rPr>
              <a:t>Company</a:t>
            </a:r>
            <a:r>
              <a:rPr lang="en-US" altLang="ja-JP" sz="2200">
                <a:ea typeface="ＭＳ Ｐゴシック" charset="-128"/>
              </a:rPr>
              <a:t>= 1.1007 (1428/1630)+ 0 (202/1630) = 0.964</a:t>
            </a:r>
          </a:p>
          <a:p>
            <a:pPr eaLnBrk="1" hangingPunct="1">
              <a:lnSpc>
                <a:spcPct val="80000"/>
              </a:lnSpc>
            </a:pPr>
            <a:r>
              <a:rPr lang="en-US" altLang="ja-JP" sz="2600">
                <a:ea typeface="ＭＳ Ｐゴシック" charset="-128"/>
              </a:rPr>
              <a:t>With a nominal rupee risk-free rate of 6.57 percent and an equity risk premium of 7.19% for Tata Motors, we arrive at a cost of equity of 13.50%.</a:t>
            </a:r>
          </a:p>
          <a:p>
            <a:pPr marL="320675" lvl="1" indent="0" algn="ctr" eaLnBrk="1" hangingPunct="1">
              <a:lnSpc>
                <a:spcPct val="80000"/>
              </a:lnSpc>
              <a:buFont typeface="Wingdings" charset="2"/>
              <a:buNone/>
            </a:pPr>
            <a:r>
              <a:rPr lang="en-US" altLang="en-US" sz="2200">
                <a:ea typeface="ＭＳ Ｐゴシック" charset="-128"/>
              </a:rPr>
              <a:t>Cost of Equity = 6.57% + 0.964 (7.19%) = 13.50%</a:t>
            </a:r>
          </a:p>
          <a:p>
            <a:pPr eaLnBrk="1" hangingPunct="1">
              <a:lnSpc>
                <a:spcPct val="80000"/>
              </a:lnSpc>
            </a:pPr>
            <a:endParaRPr lang="en-US" altLang="en-US" sz="2600">
              <a:ea typeface="ＭＳ Ｐゴシック" charset="-128"/>
            </a:endParaRPr>
          </a:p>
        </p:txBody>
      </p:sp>
    </p:spTree>
  </p:cSld>
  <p:clrMapOvr>
    <a:masterClrMapping/>
  </p:clrMapOvr>
  <p:timing>
    <p:tnLst>
      <p:par>
        <p:cTn id="1" dur="indefinite" restart="never" nodeType="tmRoot"/>
      </p:par>
    </p:tnLst>
  </p:timing>
</p:sld>
</file>

<file path=ppt/slides/slide2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2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Current Cost of Capital: Disney</a:t>
            </a:r>
          </a:p>
        </p:txBody>
      </p:sp>
      <p:sp>
        <p:nvSpPr>
          <p:cNvPr id="491522" name="Rectangle 3"/>
          <p:cNvSpPr>
            <a:spLocks noGrp="1" noChangeArrowheads="1"/>
          </p:cNvSpPr>
          <p:nvPr>
            <p:ph sz="quarter" idx="1"/>
          </p:nvPr>
        </p:nvSpPr>
        <p:spPr>
          <a:xfrm>
            <a:off x="612775" y="1600200"/>
            <a:ext cx="8153400" cy="4495800"/>
          </a:xfrm>
        </p:spPr>
        <p:txBody>
          <a:bodyPr/>
          <a:lstStyle/>
          <a:p>
            <a:pPr eaLnBrk="1" hangingPunct="1">
              <a:lnSpc>
                <a:spcPct val="80000"/>
              </a:lnSpc>
            </a:pPr>
            <a:r>
              <a:rPr lang="en-US" altLang="en-US" sz="2200">
                <a:ea typeface="ＭＳ Ｐゴシック" charset="-128"/>
              </a:rPr>
              <a:t>The beta for Disney</a:t>
            </a:r>
            <a:r>
              <a:rPr lang="ja-JP" altLang="en-US" sz="2200">
                <a:ea typeface="ＭＳ Ｐゴシック" charset="-128"/>
              </a:rPr>
              <a:t>’</a:t>
            </a:r>
            <a:r>
              <a:rPr lang="en-US" altLang="ja-JP" sz="2200">
                <a:ea typeface="ＭＳ Ｐゴシック" charset="-128"/>
              </a:rPr>
              <a:t>s stock in November 2013 was 1.0013. The T. bond rate at that time was 2.75%. Using an estimated equity risk premium of 5.76%, we estimated the cost of equity for Disney to be 8.52%:</a:t>
            </a:r>
          </a:p>
          <a:p>
            <a:pPr eaLnBrk="1" hangingPunct="1">
              <a:lnSpc>
                <a:spcPct val="80000"/>
              </a:lnSpc>
              <a:buFont typeface="Wingdings" charset="2"/>
              <a:buNone/>
            </a:pPr>
            <a:r>
              <a:rPr lang="en-US" altLang="en-US" sz="2200">
                <a:ea typeface="ＭＳ Ｐゴシック" charset="-128"/>
              </a:rPr>
              <a:t>	Cost of Equity = 2.75% + 1.0013(5.76%) = 8.52% </a:t>
            </a:r>
          </a:p>
          <a:p>
            <a:pPr eaLnBrk="1" hangingPunct="1">
              <a:lnSpc>
                <a:spcPct val="80000"/>
              </a:lnSpc>
            </a:pPr>
            <a:r>
              <a:rPr lang="en-US" altLang="en-US" sz="2200">
                <a:ea typeface="ＭＳ Ｐゴシック" charset="-128"/>
              </a:rPr>
              <a:t>Disney</a:t>
            </a:r>
            <a:r>
              <a:rPr lang="ja-JP" altLang="en-US" sz="2200">
                <a:ea typeface="ＭＳ Ｐゴシック" charset="-128"/>
              </a:rPr>
              <a:t>’</a:t>
            </a:r>
            <a:r>
              <a:rPr lang="en-US" altLang="ja-JP" sz="2200">
                <a:ea typeface="ＭＳ Ｐゴシック" charset="-128"/>
              </a:rPr>
              <a:t>s bond rating in May 2009 was A, and based on this rating, the estimated pretax cost of debt for Disney is 3.75%. Using a marginal tax rate of 36.1, the after-tax cost of debt for Disney is 2.40%.</a:t>
            </a:r>
          </a:p>
          <a:p>
            <a:pPr eaLnBrk="1" hangingPunct="1">
              <a:lnSpc>
                <a:spcPct val="80000"/>
              </a:lnSpc>
              <a:buFont typeface="Wingdings" charset="2"/>
              <a:buNone/>
            </a:pPr>
            <a:r>
              <a:rPr lang="en-US" altLang="en-US" sz="2200">
                <a:ea typeface="ＭＳ Ｐゴシック" charset="-128"/>
              </a:rPr>
              <a:t>	After-Tax Cost of Debt 	= 3.75% (1 – 0.361) = 2.40%</a:t>
            </a:r>
          </a:p>
          <a:p>
            <a:pPr eaLnBrk="1" hangingPunct="1">
              <a:lnSpc>
                <a:spcPct val="80000"/>
              </a:lnSpc>
            </a:pPr>
            <a:r>
              <a:rPr lang="en-US" altLang="en-US" sz="2200">
                <a:ea typeface="ＭＳ Ｐゴシック" charset="-128"/>
              </a:rPr>
              <a:t>The cost of capital was calculated using these costs and the weights based on market values of equity (121,878) and debt (15.961):</a:t>
            </a:r>
          </a:p>
          <a:p>
            <a:pPr eaLnBrk="1" hangingPunct="1">
              <a:lnSpc>
                <a:spcPct val="80000"/>
              </a:lnSpc>
              <a:buFont typeface="Wingdings" charset="2"/>
              <a:buNone/>
            </a:pPr>
            <a:r>
              <a:rPr lang="en-US" altLang="en-US" sz="2200">
                <a:ea typeface="ＭＳ Ｐゴシック" charset="-128"/>
              </a:rPr>
              <a:t>	Cost of capital  = </a:t>
            </a:r>
          </a:p>
        </p:txBody>
      </p:sp>
      <p:sp>
        <p:nvSpPr>
          <p:cNvPr id="49152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graphicFrame>
        <p:nvGraphicFramePr>
          <p:cNvPr id="491524" name="Object 1"/>
          <p:cNvGraphicFramePr>
            <a:graphicFrameLocks noChangeAspect="1"/>
          </p:cNvGraphicFramePr>
          <p:nvPr/>
        </p:nvGraphicFramePr>
        <p:xfrm>
          <a:off x="3581400" y="5486400"/>
          <a:ext cx="5334000" cy="581025"/>
        </p:xfrm>
        <a:graphic>
          <a:graphicData uri="http://schemas.openxmlformats.org/presentationml/2006/ole">
            <mc:AlternateContent xmlns:mc="http://schemas.openxmlformats.org/markup-compatibility/2006">
              <mc:Choice xmlns:v="urn:schemas-microsoft-com:vml" Requires="v">
                <p:oleObj spid="_x0000_s491548" name="Equation" r:id="rId4" imgW="3848100" imgH="419100" progId="Equation.3">
                  <p:embed/>
                </p:oleObj>
              </mc:Choice>
              <mc:Fallback>
                <p:oleObj name="Equation" r:id="rId4" imgW="3848100" imgH="419100" progId="Equation.3">
                  <p:embed/>
                  <p:pic>
                    <p:nvPicPr>
                      <p:cNvPr id="0" name="Object 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581400" y="5486400"/>
                        <a:ext cx="5334000"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sld>
</file>

<file path=ppt/slides/slide2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356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But costs of equity and capital can and should change over time…</a:t>
            </a:r>
          </a:p>
        </p:txBody>
      </p:sp>
      <p:sp>
        <p:nvSpPr>
          <p:cNvPr id="49357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graphicFrame>
        <p:nvGraphicFramePr>
          <p:cNvPr id="3" name="Content Placeholder 2"/>
          <p:cNvGraphicFramePr>
            <a:graphicFrameLocks noGrp="1"/>
          </p:cNvGraphicFramePr>
          <p:nvPr>
            <p:ph sz="quarter" idx="1"/>
          </p:nvPr>
        </p:nvGraphicFramePr>
        <p:xfrm>
          <a:off x="1066800" y="1752600"/>
          <a:ext cx="7467599" cy="4183061"/>
        </p:xfrm>
        <a:graphic>
          <a:graphicData uri="http://schemas.openxmlformats.org/drawingml/2006/table">
            <a:tbl>
              <a:tblPr/>
              <a:tblGrid>
                <a:gridCol w="1181007"/>
                <a:gridCol w="1181007"/>
                <a:gridCol w="1181007"/>
                <a:gridCol w="1181007"/>
                <a:gridCol w="1181007"/>
                <a:gridCol w="1562564"/>
              </a:tblGrid>
              <a:tr h="927101">
                <a:tc>
                  <a:txBody>
                    <a:bodyPr/>
                    <a:lstStyle/>
                    <a:p>
                      <a:pPr algn="ctr" fontAlgn="b"/>
                      <a:r>
                        <a:rPr lang="en-US" sz="2000" b="0" i="0" u="none" strike="noStrike" dirty="0">
                          <a:solidFill>
                            <a:srgbClr val="000000"/>
                          </a:solidFill>
                          <a:effectLst/>
                          <a:latin typeface="Calibri"/>
                        </a:rPr>
                        <a:t>Year</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Beta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Cost of Equity</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After-tax Cost of Debt</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Debt Ratio</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Cost of capital</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25596">
                <a:tc>
                  <a:txBody>
                    <a:bodyPr/>
                    <a:lstStyle/>
                    <a:p>
                      <a:pPr algn="ctr" fontAlgn="b"/>
                      <a:r>
                        <a:rPr lang="en-US" sz="2000" b="0" i="0" u="none" strike="noStrike" dirty="0">
                          <a:solidFill>
                            <a:srgbClr val="000000"/>
                          </a:solidFill>
                          <a:effectLst/>
                          <a:latin typeface="Calibri"/>
                        </a:rPr>
                        <a:t>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1.0013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8.52%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2.40%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11.50%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7.81%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25596">
                <a:tc>
                  <a:txBody>
                    <a:bodyPr/>
                    <a:lstStyle/>
                    <a:p>
                      <a:pPr algn="ctr" fontAlgn="b"/>
                      <a:r>
                        <a:rPr lang="en-US" sz="2000" b="0" i="0" u="none" strike="noStrike">
                          <a:solidFill>
                            <a:srgbClr val="000000"/>
                          </a:solidFill>
                          <a:effectLst/>
                          <a:latin typeface="Calibri"/>
                        </a:rPr>
                        <a:t>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1.0013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8.52%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2.40%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11.50%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7.81%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25596">
                <a:tc>
                  <a:txBody>
                    <a:bodyPr/>
                    <a:lstStyle/>
                    <a:p>
                      <a:pPr algn="ctr" fontAlgn="b"/>
                      <a:r>
                        <a:rPr lang="en-US" sz="2000" b="0" i="0" u="none" strike="noStrike">
                          <a:solidFill>
                            <a:srgbClr val="000000"/>
                          </a:solidFill>
                          <a:effectLst/>
                          <a:latin typeface="Calibri"/>
                        </a:rPr>
                        <a:t>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dirty="0">
                          <a:solidFill>
                            <a:srgbClr val="000000"/>
                          </a:solidFill>
                          <a:effectLst/>
                          <a:latin typeface="Calibri"/>
                        </a:rPr>
                        <a:t>1.0013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8.52%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2.40%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11.50%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7.81%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25596">
                <a:tc>
                  <a:txBody>
                    <a:bodyPr/>
                    <a:lstStyle/>
                    <a:p>
                      <a:pPr algn="ctr" fontAlgn="b"/>
                      <a:r>
                        <a:rPr lang="en-US" sz="2000" b="0" i="0" u="none" strike="noStrike">
                          <a:solidFill>
                            <a:srgbClr val="000000"/>
                          </a:solidFill>
                          <a:effectLst/>
                          <a:latin typeface="Calibri"/>
                        </a:rPr>
                        <a:t>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1.0013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8.52%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2.40%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11.50%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7.81%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25596">
                <a:tc>
                  <a:txBody>
                    <a:bodyPr/>
                    <a:lstStyle/>
                    <a:p>
                      <a:pPr algn="ctr" fontAlgn="b"/>
                      <a:r>
                        <a:rPr lang="en-US" sz="2000" b="0" i="0" u="none" strike="noStrike">
                          <a:solidFill>
                            <a:srgbClr val="000000"/>
                          </a:solidFill>
                          <a:effectLst/>
                          <a:latin typeface="Calibri"/>
                        </a:rPr>
                        <a:t>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1.0013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8.52%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2.40%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11.50%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7.81%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25596">
                <a:tc>
                  <a:txBody>
                    <a:bodyPr/>
                    <a:lstStyle/>
                    <a:p>
                      <a:pPr algn="ctr" fontAlgn="b"/>
                      <a:r>
                        <a:rPr lang="en-US" sz="2000" b="0" i="0" u="none" strike="noStrike">
                          <a:solidFill>
                            <a:srgbClr val="000000"/>
                          </a:solidFill>
                          <a:effectLst/>
                          <a:latin typeface="Calibri"/>
                        </a:rPr>
                        <a:t>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1.0010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8.52%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2.40%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13.20%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7.71%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25596">
                <a:tc>
                  <a:txBody>
                    <a:bodyPr/>
                    <a:lstStyle/>
                    <a:p>
                      <a:pPr algn="ctr" fontAlgn="b"/>
                      <a:r>
                        <a:rPr lang="en-US" sz="2000" b="0" i="0" u="none" strike="noStrike">
                          <a:solidFill>
                            <a:srgbClr val="000000"/>
                          </a:solidFill>
                          <a:effectLst/>
                          <a:latin typeface="Calibri"/>
                        </a:rPr>
                        <a:t>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1.0008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8.51%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dirty="0">
                          <a:solidFill>
                            <a:srgbClr val="000000"/>
                          </a:solidFill>
                          <a:effectLst/>
                          <a:latin typeface="Calibri"/>
                        </a:rPr>
                        <a:t>2.40%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14.90%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7.60%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25596">
                <a:tc>
                  <a:txBody>
                    <a:bodyPr/>
                    <a:lstStyle/>
                    <a:p>
                      <a:pPr algn="ctr" fontAlgn="b"/>
                      <a:r>
                        <a:rPr lang="en-US" sz="2000" b="0" i="0" u="none" strike="noStrike">
                          <a:solidFill>
                            <a:srgbClr val="000000"/>
                          </a:solidFill>
                          <a:effectLst/>
                          <a:latin typeface="Calibri"/>
                        </a:rPr>
                        <a:t>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1.0005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8.51%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2.40%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16.60%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7.50%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25596">
                <a:tc>
                  <a:txBody>
                    <a:bodyPr/>
                    <a:lstStyle/>
                    <a:p>
                      <a:pPr algn="ctr" fontAlgn="b"/>
                      <a:r>
                        <a:rPr lang="en-US" sz="2000" b="0" i="0" u="none" strike="noStrike">
                          <a:solidFill>
                            <a:srgbClr val="000000"/>
                          </a:solidFill>
                          <a:effectLst/>
                          <a:latin typeface="Calibri"/>
                        </a:rPr>
                        <a:t>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1.0003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8.51%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2.40%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18.30%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7.39%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25596">
                <a:tc>
                  <a:txBody>
                    <a:bodyPr/>
                    <a:lstStyle/>
                    <a:p>
                      <a:pPr algn="ctr" fontAlgn="b"/>
                      <a:r>
                        <a:rPr lang="en-US" sz="2000" b="0" i="0" u="none" strike="noStrike">
                          <a:solidFill>
                            <a:srgbClr val="000000"/>
                          </a:solidFill>
                          <a:effectLst/>
                          <a:latin typeface="Calibri"/>
                        </a:rPr>
                        <a:t>10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1.0000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8.51%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2.40%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20.00%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dirty="0">
                          <a:solidFill>
                            <a:srgbClr val="000000"/>
                          </a:solidFill>
                          <a:effectLst/>
                          <a:latin typeface="Calibri"/>
                        </a:rPr>
                        <a:t>7.29%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cSld>
  <p:clrMapOvr>
    <a:masterClrMapping/>
  </p:clrMapOvr>
  <p:transition/>
</p:sld>
</file>

<file path=ppt/slides/slide2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561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III. Expected Growth</a:t>
            </a:r>
          </a:p>
        </p:txBody>
      </p:sp>
      <p:sp>
        <p:nvSpPr>
          <p:cNvPr id="49561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495619"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934CFF58-2A52-0A49-9EA9-EE05F4EF208A}" type="slidenum">
              <a:rPr lang="en-US" altLang="en-US" sz="1200">
                <a:solidFill>
                  <a:srgbClr val="FFFFFF"/>
                </a:solidFill>
                <a:latin typeface="Times" charset="0"/>
              </a:rPr>
              <a:pPr>
                <a:lnSpc>
                  <a:spcPct val="80000"/>
                </a:lnSpc>
                <a:spcBef>
                  <a:spcPct val="0"/>
                </a:spcBef>
                <a:buClrTx/>
                <a:buSzTx/>
                <a:buFontTx/>
                <a:buNone/>
              </a:pPr>
              <a:t>237</a:t>
            </a:fld>
            <a:endParaRPr lang="en-US" altLang="en-US" sz="1200">
              <a:solidFill>
                <a:srgbClr val="FFFFFF"/>
              </a:solidFill>
              <a:latin typeface="Times" charset="0"/>
            </a:endParaRPr>
          </a:p>
        </p:txBody>
      </p:sp>
      <p:pic>
        <p:nvPicPr>
          <p:cNvPr id="495620" name="Picture 3"/>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t="-56793" b="-56793"/>
          <a:stretch>
            <a:fillRect/>
          </a:stretch>
        </p:blipFill>
        <p:spPr>
          <a:xfrm>
            <a:off x="612775" y="1600200"/>
            <a:ext cx="8153400" cy="4495800"/>
          </a:xfrm>
        </p:spPr>
      </p:pic>
    </p:spTree>
  </p:cSld>
  <p:clrMapOvr>
    <a:masterClrMapping/>
  </p:clrMapOvr>
  <p:timing>
    <p:tnLst>
      <p:par>
        <p:cTn id="1" dur="indefinite" restart="never" nodeType="tmRoot"/>
      </p:par>
    </p:tnLst>
  </p:timing>
</p:sld>
</file>

<file path=ppt/slides/slide2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2305"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Estimating growth in EPS: Deutsche Bank in January 2008</a:t>
            </a:r>
            <a:endParaRPr lang="en-US">
              <a:ea typeface="+mj-ea"/>
              <a:cs typeface="+mj-cs"/>
            </a:endParaRPr>
          </a:p>
        </p:txBody>
      </p:sp>
      <p:sp>
        <p:nvSpPr>
          <p:cNvPr id="49766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497667"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E03D9BCC-D5E6-3449-B899-177590BF72D6}" type="slidenum">
              <a:rPr lang="en-US" altLang="en-US" sz="1200">
                <a:solidFill>
                  <a:srgbClr val="FFFFFF"/>
                </a:solidFill>
                <a:latin typeface="Times" charset="0"/>
              </a:rPr>
              <a:pPr>
                <a:lnSpc>
                  <a:spcPct val="80000"/>
                </a:lnSpc>
                <a:spcBef>
                  <a:spcPct val="0"/>
                </a:spcBef>
                <a:buClrTx/>
                <a:buSzTx/>
                <a:buFontTx/>
                <a:buNone/>
              </a:pPr>
              <a:t>238</a:t>
            </a:fld>
            <a:endParaRPr lang="en-US" altLang="en-US" sz="1200">
              <a:solidFill>
                <a:srgbClr val="FFFFFF"/>
              </a:solidFill>
              <a:latin typeface="Times" charset="0"/>
            </a:endParaRPr>
          </a:p>
        </p:txBody>
      </p:sp>
      <p:sp>
        <p:nvSpPr>
          <p:cNvPr id="482306" name="Content Placeholder 2"/>
          <p:cNvSpPr>
            <a:spLocks noGrp="1"/>
          </p:cNvSpPr>
          <p:nvPr>
            <p:ph sz="quarter" idx="1"/>
          </p:nvPr>
        </p:nvSpPr>
        <p:spPr>
          <a:xfrm>
            <a:off x="612775" y="1600200"/>
            <a:ext cx="8153400" cy="4495800"/>
          </a:xfrm>
        </p:spPr>
        <p:txBody>
          <a:bodyPr>
            <a:normAutofit fontScale="62500" lnSpcReduction="20000"/>
          </a:bodyPr>
          <a:lstStyle/>
          <a:p>
            <a:pPr marL="320040" indent="-320040" eaLnBrk="1" fontAlgn="auto" hangingPunct="1">
              <a:spcAft>
                <a:spcPts val="0"/>
              </a:spcAft>
              <a:buFont typeface="Wingdings"/>
              <a:buChar char=""/>
              <a:defRPr/>
            </a:pPr>
            <a:r>
              <a:rPr lang="en-US" dirty="0" smtClean="0">
                <a:ea typeface="+mn-ea"/>
                <a:cs typeface="+mn-cs"/>
              </a:rPr>
              <a:t>In 2007, Deutsche Bank reported net income of 6.51 billion Euros on a book value of equity of 33.475 billion Euros at the start of the year (end of 2006), and paid out 2.146 billion Euros as dividends. </a:t>
            </a:r>
          </a:p>
          <a:p>
            <a:pPr marL="0" indent="0" eaLnBrk="1" fontAlgn="auto" hangingPunct="1">
              <a:spcAft>
                <a:spcPts val="0"/>
              </a:spcAft>
              <a:buFont typeface="Wingdings"/>
              <a:buNone/>
              <a:defRPr/>
            </a:pPr>
            <a:r>
              <a:rPr lang="en-US" dirty="0" smtClean="0">
                <a:ea typeface="+mn-ea"/>
                <a:cs typeface="+mn-cs"/>
              </a:rPr>
              <a:t>	Return on Equity = </a:t>
            </a:r>
          </a:p>
          <a:p>
            <a:pPr marL="0" indent="0" eaLnBrk="1" fontAlgn="auto" hangingPunct="1">
              <a:spcAft>
                <a:spcPts val="0"/>
              </a:spcAft>
              <a:buFont typeface="Wingdings"/>
              <a:buNone/>
              <a:defRPr/>
            </a:pPr>
            <a:r>
              <a:rPr lang="en-US" dirty="0" smtClean="0">
                <a:ea typeface="+mn-ea"/>
                <a:cs typeface="+mn-cs"/>
              </a:rPr>
              <a:t>	</a:t>
            </a:r>
          </a:p>
          <a:p>
            <a:pPr marL="0" indent="0" eaLnBrk="1" fontAlgn="auto" hangingPunct="1">
              <a:spcAft>
                <a:spcPts val="0"/>
              </a:spcAft>
              <a:buFont typeface="Wingdings"/>
              <a:buNone/>
              <a:defRPr/>
            </a:pPr>
            <a:r>
              <a:rPr lang="en-US" dirty="0">
                <a:ea typeface="+mn-ea"/>
                <a:cs typeface="+mn-cs"/>
              </a:rPr>
              <a:t>	</a:t>
            </a:r>
            <a:r>
              <a:rPr lang="en-US" dirty="0" smtClean="0">
                <a:ea typeface="+mn-ea"/>
                <a:cs typeface="+mn-cs"/>
              </a:rPr>
              <a:t>Retention Ratio = </a:t>
            </a: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r>
              <a:rPr lang="en-US" dirty="0" smtClean="0">
                <a:ea typeface="+mn-ea"/>
                <a:cs typeface="+mn-cs"/>
              </a:rPr>
              <a:t>If Deutsche Bank maintains the return on equity (ROE) and retention ratio that it delivered in 2007 for the long run:</a:t>
            </a:r>
          </a:p>
          <a:p>
            <a:pPr marL="0" indent="0" eaLnBrk="1" fontAlgn="auto" hangingPunct="1">
              <a:spcAft>
                <a:spcPts val="0"/>
              </a:spcAft>
              <a:buFont typeface="Wingdings"/>
              <a:buNone/>
              <a:defRPr/>
            </a:pPr>
            <a:r>
              <a:rPr lang="en-US" dirty="0" smtClean="0">
                <a:ea typeface="+mn-ea"/>
                <a:cs typeface="+mn-cs"/>
              </a:rPr>
              <a:t>	Expected Growth Rate </a:t>
            </a:r>
            <a:r>
              <a:rPr lang="en-US" baseline="-25000" dirty="0" smtClean="0">
                <a:ea typeface="+mn-ea"/>
                <a:cs typeface="+mn-cs"/>
              </a:rPr>
              <a:t>Existing Fundamentals </a:t>
            </a:r>
            <a:r>
              <a:rPr lang="en-US" dirty="0" smtClean="0">
                <a:ea typeface="+mn-ea"/>
                <a:cs typeface="+mn-cs"/>
              </a:rPr>
              <a:t>= 0.6703 * 0.1945 = 13.04%</a:t>
            </a:r>
          </a:p>
          <a:p>
            <a:pPr marL="320040" indent="-320040" eaLnBrk="1" fontAlgn="auto" hangingPunct="1">
              <a:spcAft>
                <a:spcPts val="0"/>
              </a:spcAft>
              <a:buFont typeface="Wingdings"/>
              <a:buChar char=""/>
              <a:defRPr/>
            </a:pPr>
            <a:r>
              <a:rPr lang="en-US" dirty="0" smtClean="0">
                <a:ea typeface="+mn-ea"/>
                <a:cs typeface="+mn-cs"/>
              </a:rPr>
              <a:t>If we replace the net income in 2007 with average net income of $3,954 million, from 2003 to 2007:</a:t>
            </a:r>
          </a:p>
          <a:p>
            <a:pPr marL="0" indent="0" eaLnBrk="1" fontAlgn="auto" hangingPunct="1">
              <a:spcAft>
                <a:spcPts val="0"/>
              </a:spcAft>
              <a:buFont typeface="Wingdings"/>
              <a:buNone/>
              <a:defRPr/>
            </a:pPr>
            <a:r>
              <a:rPr lang="en-US" dirty="0" smtClean="0">
                <a:ea typeface="+mn-ea"/>
                <a:cs typeface="+mn-cs"/>
              </a:rPr>
              <a:t>	Normalized Return on Equity = </a:t>
            </a:r>
          </a:p>
          <a:p>
            <a:pPr marL="0" indent="0" eaLnBrk="1" fontAlgn="auto" hangingPunct="1">
              <a:spcAft>
                <a:spcPts val="0"/>
              </a:spcAft>
              <a:buFont typeface="Wingdings"/>
              <a:buNone/>
              <a:defRPr/>
            </a:pPr>
            <a:r>
              <a:rPr lang="en-US" dirty="0" smtClean="0">
                <a:ea typeface="+mn-ea"/>
                <a:cs typeface="+mn-cs"/>
              </a:rPr>
              <a:t>	Normalized Retention Ratio = </a:t>
            </a:r>
          </a:p>
          <a:p>
            <a:pPr marL="0" indent="0" algn="ctr" eaLnBrk="1" fontAlgn="auto" hangingPunct="1">
              <a:spcAft>
                <a:spcPts val="0"/>
              </a:spcAft>
              <a:buFont typeface="Wingdings"/>
              <a:buNone/>
              <a:defRPr/>
            </a:pPr>
            <a:r>
              <a:rPr lang="en-US" dirty="0" smtClean="0">
                <a:ea typeface="+mn-ea"/>
                <a:cs typeface="+mn-cs"/>
              </a:rPr>
              <a:t>Expected Growth Rate </a:t>
            </a:r>
            <a:r>
              <a:rPr lang="en-US" baseline="-25000" dirty="0" smtClean="0">
                <a:ea typeface="+mn-ea"/>
                <a:cs typeface="+mn-cs"/>
              </a:rPr>
              <a:t>Normalized Fundamentals </a:t>
            </a:r>
            <a:r>
              <a:rPr lang="en-US" dirty="0" smtClean="0">
                <a:ea typeface="+mn-ea"/>
                <a:cs typeface="+mn-cs"/>
              </a:rPr>
              <a:t>= 0.4572 * 0.1181 = 5.40%</a:t>
            </a:r>
          </a:p>
          <a:p>
            <a:pPr marL="320040" indent="-320040" eaLnBrk="1" fontAlgn="auto" hangingPunct="1">
              <a:spcAft>
                <a:spcPts val="0"/>
              </a:spcAft>
              <a:buFont typeface="Wingdings"/>
              <a:buChar char=""/>
              <a:defRPr/>
            </a:pPr>
            <a:endParaRPr lang="en-US" dirty="0">
              <a:ea typeface="+mn-ea"/>
              <a:cs typeface="+mn-cs"/>
            </a:endParaRPr>
          </a:p>
        </p:txBody>
      </p:sp>
      <p:graphicFrame>
        <p:nvGraphicFramePr>
          <p:cNvPr id="497669" name="Object 2"/>
          <p:cNvGraphicFramePr>
            <a:graphicFrameLocks noChangeAspect="1"/>
          </p:cNvGraphicFramePr>
          <p:nvPr/>
        </p:nvGraphicFramePr>
        <p:xfrm>
          <a:off x="3429000" y="2362200"/>
          <a:ext cx="2819400" cy="406400"/>
        </p:xfrm>
        <a:graphic>
          <a:graphicData uri="http://schemas.openxmlformats.org/presentationml/2006/ole">
            <mc:AlternateContent xmlns:mc="http://schemas.openxmlformats.org/markup-compatibility/2006">
              <mc:Choice xmlns:v="urn:schemas-microsoft-com:vml" Requires="v">
                <p:oleObj spid="_x0000_s497744" name="Equation" r:id="rId4" imgW="2819400" imgH="406400" progId="Equation.3">
                  <p:embed/>
                </p:oleObj>
              </mc:Choice>
              <mc:Fallback>
                <p:oleObj name="Equation" r:id="rId4" imgW="2819400" imgH="406400" progId="Equation.3">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429000" y="2362200"/>
                        <a:ext cx="2819400" cy="406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graphicFrame>
        <p:nvGraphicFramePr>
          <p:cNvPr id="497670" name="Object 3"/>
          <p:cNvGraphicFramePr>
            <a:graphicFrameLocks noChangeAspect="1"/>
          </p:cNvGraphicFramePr>
          <p:nvPr/>
        </p:nvGraphicFramePr>
        <p:xfrm>
          <a:off x="3657600" y="2971800"/>
          <a:ext cx="2184400" cy="381000"/>
        </p:xfrm>
        <a:graphic>
          <a:graphicData uri="http://schemas.openxmlformats.org/presentationml/2006/ole">
            <mc:AlternateContent xmlns:mc="http://schemas.openxmlformats.org/markup-compatibility/2006">
              <mc:Choice xmlns:v="urn:schemas-microsoft-com:vml" Requires="v">
                <p:oleObj spid="_x0000_s497745" name="Equation" r:id="rId6" imgW="2184400" imgH="381000" progId="Equation.3">
                  <p:embed/>
                </p:oleObj>
              </mc:Choice>
              <mc:Fallback>
                <p:oleObj name="Equation" r:id="rId6" imgW="2184400" imgH="381000" progId="Equation.3">
                  <p:embed/>
                  <p:pic>
                    <p:nvPicPr>
                      <p:cNvPr id="0" name="Object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657600" y="2971800"/>
                        <a:ext cx="2184400" cy="38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graphicFrame>
        <p:nvGraphicFramePr>
          <p:cNvPr id="497671" name="Object 4"/>
          <p:cNvGraphicFramePr>
            <a:graphicFrameLocks noChangeAspect="1"/>
          </p:cNvGraphicFramePr>
          <p:nvPr/>
        </p:nvGraphicFramePr>
        <p:xfrm>
          <a:off x="4572000" y="4876800"/>
          <a:ext cx="2870200" cy="406400"/>
        </p:xfrm>
        <a:graphic>
          <a:graphicData uri="http://schemas.openxmlformats.org/presentationml/2006/ole">
            <mc:AlternateContent xmlns:mc="http://schemas.openxmlformats.org/markup-compatibility/2006">
              <mc:Choice xmlns:v="urn:schemas-microsoft-com:vml" Requires="v">
                <p:oleObj spid="_x0000_s497746" name="Equation" r:id="rId8" imgW="2870200" imgH="406400" progId="Equation.3">
                  <p:embed/>
                </p:oleObj>
              </mc:Choice>
              <mc:Fallback>
                <p:oleObj name="Equation" r:id="rId8" imgW="2870200" imgH="406400" progId="Equation.3">
                  <p:embed/>
                  <p:pic>
                    <p:nvPicPr>
                      <p:cNvPr id="0" name="Object 4"/>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572000" y="4876800"/>
                        <a:ext cx="2870200" cy="406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graphicFrame>
        <p:nvGraphicFramePr>
          <p:cNvPr id="497672" name="Object 5"/>
          <p:cNvGraphicFramePr>
            <a:graphicFrameLocks noChangeAspect="1"/>
          </p:cNvGraphicFramePr>
          <p:nvPr/>
        </p:nvGraphicFramePr>
        <p:xfrm>
          <a:off x="4495800" y="5257800"/>
          <a:ext cx="2197100" cy="381000"/>
        </p:xfrm>
        <a:graphic>
          <a:graphicData uri="http://schemas.openxmlformats.org/presentationml/2006/ole">
            <mc:AlternateContent xmlns:mc="http://schemas.openxmlformats.org/markup-compatibility/2006">
              <mc:Choice xmlns:v="urn:schemas-microsoft-com:vml" Requires="v">
                <p:oleObj spid="_x0000_s497747" name="Equation" r:id="rId10" imgW="2197100" imgH="381000" progId="Equation.3">
                  <p:embed/>
                </p:oleObj>
              </mc:Choice>
              <mc:Fallback>
                <p:oleObj name="Equation" r:id="rId10" imgW="2197100" imgH="381000" progId="Equation.3">
                  <p:embed/>
                  <p:pic>
                    <p:nvPicPr>
                      <p:cNvPr id="0" name="Object 5"/>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495800" y="5257800"/>
                        <a:ext cx="2197100" cy="38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spTree>
  </p:cSld>
  <p:clrMapOvr>
    <a:masterClrMapping/>
  </p:clrMapOvr>
  <p:timing>
    <p:tnLst>
      <p:par>
        <p:cTn id="1" dur="indefinite" restart="never" nodeType="tmRoot"/>
      </p:par>
    </p:tnLst>
  </p:timing>
</p:sld>
</file>

<file path=ppt/slides/slide2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4353"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smtClean="0">
                <a:ea typeface="+mj-ea"/>
                <a:cs typeface="+mj-cs"/>
              </a:rPr>
              <a:t>Estimating growth in Net Income: Tata Motors</a:t>
            </a:r>
            <a:endParaRPr lang="en-US" dirty="0">
              <a:ea typeface="+mj-ea"/>
              <a:cs typeface="+mj-cs"/>
            </a:endParaRPr>
          </a:p>
        </p:txBody>
      </p:sp>
      <p:sp>
        <p:nvSpPr>
          <p:cNvPr id="49971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499715"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325EE60D-8702-364B-B6EE-2369DB74E53E}" type="slidenum">
              <a:rPr lang="en-US" altLang="en-US" sz="1200">
                <a:solidFill>
                  <a:srgbClr val="FFFFFF"/>
                </a:solidFill>
                <a:latin typeface="Times" charset="0"/>
              </a:rPr>
              <a:pPr>
                <a:lnSpc>
                  <a:spcPct val="80000"/>
                </a:lnSpc>
                <a:spcBef>
                  <a:spcPct val="0"/>
                </a:spcBef>
                <a:buClrTx/>
                <a:buSzTx/>
                <a:buFontTx/>
                <a:buNone/>
              </a:pPr>
              <a:t>239</a:t>
            </a:fld>
            <a:endParaRPr lang="en-US" altLang="en-US" sz="1200">
              <a:solidFill>
                <a:srgbClr val="FFFFFF"/>
              </a:solidFill>
              <a:latin typeface="Times" charset="0"/>
            </a:endParaRPr>
          </a:p>
        </p:txBody>
      </p:sp>
      <p:sp>
        <p:nvSpPr>
          <p:cNvPr id="484354" name="Content Placeholder 2"/>
          <p:cNvSpPr>
            <a:spLocks noGrp="1"/>
          </p:cNvSpPr>
          <p:nvPr>
            <p:ph sz="quarter" idx="1"/>
          </p:nvPr>
        </p:nvSpPr>
        <p:spPr>
          <a:xfrm>
            <a:off x="612775" y="1600200"/>
            <a:ext cx="8153400" cy="4495800"/>
          </a:xfrm>
        </p:spPr>
        <p:txBody>
          <a:bodyPr>
            <a:normAutofit fontScale="77500" lnSpcReduction="20000"/>
          </a:bodyPr>
          <a:lstStyle/>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endParaRPr lang="en-US" dirty="0" smtClean="0">
              <a:ea typeface="+mn-ea"/>
              <a:cs typeface="+mn-cs"/>
            </a:endParaRPr>
          </a:p>
          <a:p>
            <a:pPr marL="0" indent="0" eaLnBrk="1" fontAlgn="auto" hangingPunct="1">
              <a:spcAft>
                <a:spcPts val="0"/>
              </a:spcAft>
              <a:buFont typeface="Wingdings"/>
              <a:buNone/>
              <a:defRPr/>
            </a:pPr>
            <a:r>
              <a:rPr lang="en-US" dirty="0" smtClean="0">
                <a:ea typeface="+mn-ea"/>
                <a:cs typeface="+mn-cs"/>
              </a:rPr>
              <a:t>	</a:t>
            </a:r>
          </a:p>
          <a:p>
            <a:pPr marL="0" indent="0" eaLnBrk="1" fontAlgn="auto" hangingPunct="1">
              <a:spcAft>
                <a:spcPts val="0"/>
              </a:spcAft>
              <a:buFont typeface="Wingdings"/>
              <a:buNone/>
              <a:defRPr/>
            </a:pPr>
            <a:endParaRPr lang="en-US" dirty="0" smtClean="0">
              <a:ea typeface="+mn-ea"/>
              <a:cs typeface="+mn-cs"/>
            </a:endParaRPr>
          </a:p>
          <a:p>
            <a:pPr marL="0" indent="0" eaLnBrk="1" fontAlgn="auto" hangingPunct="1">
              <a:spcAft>
                <a:spcPts val="0"/>
              </a:spcAft>
              <a:buFont typeface="Wingdings"/>
              <a:buNone/>
              <a:defRPr/>
            </a:pPr>
            <a:r>
              <a:rPr lang="en-US" dirty="0" smtClean="0">
                <a:ea typeface="+mn-ea"/>
                <a:cs typeface="+mn-cs"/>
              </a:rPr>
              <a:t>	</a:t>
            </a:r>
          </a:p>
          <a:p>
            <a:pPr marL="0" indent="0" algn="ctr" eaLnBrk="1" fontAlgn="auto" hangingPunct="1">
              <a:spcAft>
                <a:spcPts val="0"/>
              </a:spcAft>
              <a:buFont typeface="Wingdings"/>
              <a:buNone/>
              <a:defRPr/>
            </a:pPr>
            <a:r>
              <a:rPr lang="en-US" dirty="0" smtClean="0">
                <a:ea typeface="+mn-ea"/>
                <a:cs typeface="+mn-cs"/>
              </a:rPr>
              <a:t>	</a:t>
            </a:r>
            <a:endParaRPr lang="en-US" dirty="0">
              <a:ea typeface="+mn-ea"/>
              <a:cs typeface="+mn-cs"/>
            </a:endParaRPr>
          </a:p>
        </p:txBody>
      </p:sp>
      <p:graphicFrame>
        <p:nvGraphicFramePr>
          <p:cNvPr id="2" name="Table 1"/>
          <p:cNvGraphicFramePr>
            <a:graphicFrameLocks noGrp="1"/>
          </p:cNvGraphicFramePr>
          <p:nvPr/>
        </p:nvGraphicFramePr>
        <p:xfrm>
          <a:off x="990600" y="1752600"/>
          <a:ext cx="7442200" cy="1749428"/>
        </p:xfrm>
        <a:graphic>
          <a:graphicData uri="http://schemas.openxmlformats.org/drawingml/2006/table">
            <a:tbl>
              <a:tblPr/>
              <a:tblGrid>
                <a:gridCol w="825500"/>
                <a:gridCol w="927100"/>
                <a:gridCol w="863600"/>
                <a:gridCol w="901700"/>
                <a:gridCol w="838200"/>
                <a:gridCol w="927100"/>
                <a:gridCol w="1066800"/>
                <a:gridCol w="1092200"/>
              </a:tblGrid>
              <a:tr h="561323">
                <a:tc>
                  <a:txBody>
                    <a:bodyPr/>
                    <a:lstStyle/>
                    <a:p>
                      <a:pPr algn="l" fontAlgn="b"/>
                      <a:r>
                        <a:rPr lang="en-US" sz="1200" b="0" i="0" u="none" strike="noStrike">
                          <a:solidFill>
                            <a:srgbClr val="000000"/>
                          </a:solidFill>
                          <a:effectLst/>
                          <a:latin typeface="Times"/>
                        </a:rPr>
                        <a:t>Year</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effectLst/>
                          <a:latin typeface="Times"/>
                        </a:rPr>
                        <a:t>Net Income</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Cap Ex</a:t>
                      </a:r>
                    </a:p>
                  </a:txBody>
                  <a:tcPr marL="12700" marR="12700" marT="126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dirty="0">
                          <a:solidFill>
                            <a:srgbClr val="000000"/>
                          </a:solidFill>
                          <a:effectLst/>
                          <a:latin typeface="Times"/>
                        </a:rPr>
                        <a:t>Depreciation</a:t>
                      </a:r>
                    </a:p>
                  </a:txBody>
                  <a:tcPr marL="12700" marR="12700" marT="126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Change in WC</a:t>
                      </a:r>
                    </a:p>
                  </a:txBody>
                  <a:tcPr marL="12700" marR="12700" marT="126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Change in Debt</a:t>
                      </a:r>
                    </a:p>
                  </a:txBody>
                  <a:tcPr marL="12700" marR="12700" marT="126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Equity Reinvestment</a:t>
                      </a:r>
                    </a:p>
                  </a:txBody>
                  <a:tcPr marL="12700" marR="12700" marT="126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Equity Reinvestment Rate</a:t>
                      </a:r>
                    </a:p>
                  </a:txBody>
                  <a:tcPr marL="12700" marR="12700" marT="126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64">
                <a:tc>
                  <a:txBody>
                    <a:bodyPr/>
                    <a:lstStyle/>
                    <a:p>
                      <a:pPr algn="l" fontAlgn="b"/>
                      <a:r>
                        <a:rPr lang="en-US" sz="1200" b="0" i="0" u="none" strike="noStrike">
                          <a:solidFill>
                            <a:srgbClr val="000000"/>
                          </a:solidFill>
                          <a:effectLst/>
                          <a:latin typeface="Calibri"/>
                        </a:rPr>
                        <a:t>2008-09</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-25,053₹</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99,708₹</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dirty="0">
                          <a:solidFill>
                            <a:srgbClr val="000000"/>
                          </a:solidFill>
                          <a:effectLst/>
                          <a:latin typeface="Calibri"/>
                        </a:rPr>
                        <a:t>25,072₹</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13,441₹</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25,789₹</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62,288₹</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-248.63%</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64">
                <a:tc>
                  <a:txBody>
                    <a:bodyPr/>
                    <a:lstStyle/>
                    <a:p>
                      <a:pPr algn="l" fontAlgn="b"/>
                      <a:r>
                        <a:rPr lang="en-US" sz="1200" b="0" i="0" u="none" strike="noStrike">
                          <a:solidFill>
                            <a:srgbClr val="000000"/>
                          </a:solidFill>
                          <a:effectLst/>
                          <a:latin typeface="Calibri"/>
                        </a:rPr>
                        <a:t>2009-10</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29,151₹</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84,754₹</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dirty="0">
                          <a:solidFill>
                            <a:srgbClr val="000000"/>
                          </a:solidFill>
                          <a:effectLst/>
                          <a:latin typeface="Calibri"/>
                        </a:rPr>
                        <a:t>39,602₹</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-26,009₹</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5,605₹</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13,538₹</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46.44%</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64">
                <a:tc>
                  <a:txBody>
                    <a:bodyPr/>
                    <a:lstStyle/>
                    <a:p>
                      <a:pPr algn="l" fontAlgn="b"/>
                      <a:r>
                        <a:rPr lang="en-US" sz="1200" b="0" i="0" u="none" strike="noStrike">
                          <a:solidFill>
                            <a:srgbClr val="000000"/>
                          </a:solidFill>
                          <a:effectLst/>
                          <a:latin typeface="Calibri"/>
                        </a:rPr>
                        <a:t>2010-11</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92,736₹</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81,240₹</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46,510₹</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50,484₹</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24,951₹</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60,263₹</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64.98%</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64">
                <a:tc>
                  <a:txBody>
                    <a:bodyPr/>
                    <a:lstStyle/>
                    <a:p>
                      <a:pPr algn="l" fontAlgn="b"/>
                      <a:r>
                        <a:rPr lang="en-US" sz="1200" b="0" i="0" u="none" strike="noStrike">
                          <a:solidFill>
                            <a:srgbClr val="000000"/>
                          </a:solidFill>
                          <a:effectLst/>
                          <a:latin typeface="Calibri"/>
                        </a:rPr>
                        <a:t>2011-12</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135,165₹</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138,756₹</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dirty="0">
                          <a:solidFill>
                            <a:srgbClr val="000000"/>
                          </a:solidFill>
                          <a:effectLst/>
                          <a:latin typeface="Calibri"/>
                        </a:rPr>
                        <a:t>56,209₹</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22,801₹</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30,846₹</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74,502₹</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55.12%</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2924">
                <a:tc>
                  <a:txBody>
                    <a:bodyPr/>
                    <a:lstStyle/>
                    <a:p>
                      <a:pPr algn="l" fontAlgn="b"/>
                      <a:r>
                        <a:rPr lang="en-US" sz="1200" b="0" i="0" u="none" strike="noStrike">
                          <a:solidFill>
                            <a:srgbClr val="000000"/>
                          </a:solidFill>
                          <a:effectLst/>
                          <a:latin typeface="Calibri"/>
                        </a:rPr>
                        <a:t>2012-13</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98,926₹</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187,570₹</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75,648₹</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680₹</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32,970₹</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79,632₹</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80.50%</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02924">
                <a:tc>
                  <a:txBody>
                    <a:bodyPr/>
                    <a:lstStyle/>
                    <a:p>
                      <a:pPr algn="l" fontAlgn="b"/>
                      <a:r>
                        <a:rPr lang="en-US" sz="1200" b="0" i="0" u="none" strike="noStrike">
                          <a:solidFill>
                            <a:srgbClr val="000000"/>
                          </a:solidFill>
                          <a:effectLst/>
                          <a:latin typeface="Calibri"/>
                        </a:rPr>
                        <a:t>Aggregate</a:t>
                      </a:r>
                    </a:p>
                  </a:txBody>
                  <a:tcPr marL="12700" marR="12700" marT="12684"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330,925₹</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592,028₹</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200" b="0" i="0" u="none" strike="noStrike" dirty="0">
                          <a:solidFill>
                            <a:srgbClr val="000000"/>
                          </a:solidFill>
                          <a:effectLst/>
                          <a:latin typeface="Calibri"/>
                        </a:rPr>
                        <a:t>243,041₹</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61,397₹</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120,160₹</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290,224₹</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200" b="1" i="0" u="none" strike="noStrike" dirty="0">
                          <a:solidFill>
                            <a:srgbClr val="000000"/>
                          </a:solidFill>
                          <a:effectLst/>
                          <a:latin typeface="Calibri"/>
                        </a:rPr>
                        <a:t>87.70%</a:t>
                      </a:r>
                    </a:p>
                  </a:txBody>
                  <a:tcPr marL="12700" marR="12700" marT="12684"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graphicFrame>
        <p:nvGraphicFramePr>
          <p:cNvPr id="4" name="Table 3"/>
          <p:cNvGraphicFramePr>
            <a:graphicFrameLocks noGrp="1"/>
          </p:cNvGraphicFramePr>
          <p:nvPr/>
        </p:nvGraphicFramePr>
        <p:xfrm>
          <a:off x="3048000" y="3733800"/>
          <a:ext cx="3708400" cy="1554165"/>
        </p:xfrm>
        <a:graphic>
          <a:graphicData uri="http://schemas.openxmlformats.org/drawingml/2006/table">
            <a:tbl>
              <a:tblPr/>
              <a:tblGrid>
                <a:gridCol w="825500"/>
                <a:gridCol w="863600"/>
                <a:gridCol w="1193800"/>
                <a:gridCol w="825500"/>
              </a:tblGrid>
              <a:tr h="380733">
                <a:tc>
                  <a:txBody>
                    <a:bodyPr/>
                    <a:lstStyle/>
                    <a:p>
                      <a:pPr algn="l" fontAlgn="b"/>
                      <a:r>
                        <a:rPr lang="en-US" sz="1200" b="0" i="0" u="none" strike="noStrike">
                          <a:solidFill>
                            <a:srgbClr val="000000"/>
                          </a:solidFill>
                          <a:effectLst/>
                          <a:latin typeface="Times"/>
                        </a:rPr>
                        <a:t>Year</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Net Income</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BV of Equity at start of the year</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ROE</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72">
                <a:tc>
                  <a:txBody>
                    <a:bodyPr/>
                    <a:lstStyle/>
                    <a:p>
                      <a:pPr algn="l" fontAlgn="b"/>
                      <a:r>
                        <a:rPr lang="en-US" sz="1200" b="0" i="0" u="none" strike="noStrike">
                          <a:solidFill>
                            <a:srgbClr val="000000"/>
                          </a:solidFill>
                          <a:effectLst/>
                          <a:latin typeface="Calibri"/>
                        </a:rPr>
                        <a:t>2008-09</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-25,053₹</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91,658₹</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-27.33%</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72">
                <a:tc>
                  <a:txBody>
                    <a:bodyPr/>
                    <a:lstStyle/>
                    <a:p>
                      <a:pPr algn="l" fontAlgn="b"/>
                      <a:r>
                        <a:rPr lang="en-US" sz="1200" b="0" i="0" u="none" strike="noStrike">
                          <a:solidFill>
                            <a:srgbClr val="000000"/>
                          </a:solidFill>
                          <a:effectLst/>
                          <a:latin typeface="Calibri"/>
                        </a:rPr>
                        <a:t>2009-10</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29,151₹</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63,437₹</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45.95%</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72">
                <a:tc>
                  <a:txBody>
                    <a:bodyPr/>
                    <a:lstStyle/>
                    <a:p>
                      <a:pPr algn="l" fontAlgn="b"/>
                      <a:r>
                        <a:rPr lang="en-US" sz="1200" b="0" i="0" u="none" strike="noStrike">
                          <a:solidFill>
                            <a:srgbClr val="000000"/>
                          </a:solidFill>
                          <a:effectLst/>
                          <a:latin typeface="Calibri"/>
                        </a:rPr>
                        <a:t>2010-11</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92,736₹</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84,200₹</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110.14%</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72">
                <a:tc>
                  <a:txBody>
                    <a:bodyPr/>
                    <a:lstStyle/>
                    <a:p>
                      <a:pPr algn="l" fontAlgn="b"/>
                      <a:r>
                        <a:rPr lang="en-US" sz="1200" b="0" i="0" u="none" strike="noStrike">
                          <a:solidFill>
                            <a:srgbClr val="000000"/>
                          </a:solidFill>
                          <a:effectLst/>
                          <a:latin typeface="Calibri"/>
                        </a:rPr>
                        <a:t>2011-12</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135,165₹</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194,181₹</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69.61%</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72">
                <a:tc>
                  <a:txBody>
                    <a:bodyPr/>
                    <a:lstStyle/>
                    <a:p>
                      <a:pPr algn="l" fontAlgn="b"/>
                      <a:r>
                        <a:rPr lang="en-US" sz="1200" b="0" i="0" u="none" strike="noStrike">
                          <a:solidFill>
                            <a:srgbClr val="000000"/>
                          </a:solidFill>
                          <a:effectLst/>
                          <a:latin typeface="Calibri"/>
                        </a:rPr>
                        <a:t>2012-13</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98,926₹</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330,056₹</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29.97%</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72">
                <a:tc>
                  <a:txBody>
                    <a:bodyPr/>
                    <a:lstStyle/>
                    <a:p>
                      <a:pPr algn="l" fontAlgn="b"/>
                      <a:r>
                        <a:rPr lang="en-US" sz="1200" b="1" i="0" u="none" strike="noStrike">
                          <a:solidFill>
                            <a:srgbClr val="000000"/>
                          </a:solidFill>
                          <a:effectLst/>
                          <a:latin typeface="Calibri"/>
                        </a:rPr>
                        <a:t>Aggregate</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solidFill>
                            <a:srgbClr val="000000"/>
                          </a:solidFill>
                          <a:effectLst/>
                          <a:latin typeface="Calibri"/>
                        </a:rPr>
                        <a:t>330,925₹</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solidFill>
                            <a:srgbClr val="000000"/>
                          </a:solidFill>
                          <a:effectLst/>
                          <a:latin typeface="Calibri"/>
                        </a:rPr>
                        <a:t>763,532₹</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dirty="0">
                          <a:solidFill>
                            <a:srgbClr val="000000"/>
                          </a:solidFill>
                          <a:effectLst/>
                          <a:latin typeface="Calibri"/>
                        </a:rPr>
                        <a:t>43.34%</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graphicFrame>
        <p:nvGraphicFramePr>
          <p:cNvPr id="5" name="Table 4"/>
          <p:cNvGraphicFramePr>
            <a:graphicFrameLocks noGrp="1"/>
          </p:cNvGraphicFramePr>
          <p:nvPr/>
        </p:nvGraphicFramePr>
        <p:xfrm>
          <a:off x="3429000" y="5410200"/>
          <a:ext cx="2984500" cy="1158876"/>
        </p:xfrm>
        <a:graphic>
          <a:graphicData uri="http://schemas.openxmlformats.org/drawingml/2006/table">
            <a:tbl>
              <a:tblPr/>
              <a:tblGrid>
                <a:gridCol w="1447800"/>
                <a:gridCol w="774700"/>
                <a:gridCol w="762000"/>
              </a:tblGrid>
              <a:tr h="57180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 </a:t>
                      </a:r>
                    </a:p>
                  </a:txBody>
                  <a:tcPr marL="12700" marR="12700" marT="1271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fi-FI" altLang="en-US" sz="1200" b="0" i="0" u="none" strike="noStrike" cap="none" normalizeH="0" baseline="0">
                          <a:ln>
                            <a:noFill/>
                          </a:ln>
                          <a:solidFill>
                            <a:srgbClr val="000000"/>
                          </a:solidFill>
                          <a:effectLst/>
                          <a:latin typeface="Calibri" charset="0"/>
                          <a:ea typeface="ＭＳ Ｐゴシック" charset="-128"/>
                        </a:rPr>
                        <a:t>2013 value</a:t>
                      </a:r>
                    </a:p>
                  </a:txBody>
                  <a:tcPr marL="12700" marR="12700" marT="1271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fi-FI" altLang="en-US" sz="1200" b="0" i="0" u="none" strike="noStrike" cap="none" normalizeH="0" baseline="0">
                          <a:ln>
                            <a:noFill/>
                          </a:ln>
                          <a:solidFill>
                            <a:srgbClr val="000000"/>
                          </a:solidFill>
                          <a:effectLst/>
                          <a:latin typeface="Calibri" charset="0"/>
                          <a:ea typeface="ＭＳ Ｐゴシック" charset="-128"/>
                        </a:rPr>
                        <a:t>Average values: 2008-2013</a:t>
                      </a:r>
                    </a:p>
                  </a:txBody>
                  <a:tcPr marL="12700" marR="12700" marT="1271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691">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Reinvestment rate</a:t>
                      </a:r>
                    </a:p>
                  </a:txBody>
                  <a:tcPr marL="12700" marR="12700" marT="1271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80.50%</a:t>
                      </a:r>
                    </a:p>
                  </a:txBody>
                  <a:tcPr marL="12700" marR="12700" marT="1271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87.70%</a:t>
                      </a:r>
                    </a:p>
                  </a:txBody>
                  <a:tcPr marL="12700" marR="12700" marT="1271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691">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ROE</a:t>
                      </a:r>
                    </a:p>
                  </a:txBody>
                  <a:tcPr marL="12700" marR="12700" marT="1271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29.97%</a:t>
                      </a:r>
                    </a:p>
                  </a:txBody>
                  <a:tcPr marL="12700" marR="12700" marT="1271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43.34%</a:t>
                      </a:r>
                    </a:p>
                  </a:txBody>
                  <a:tcPr marL="12700" marR="12700" marT="1271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691">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Expected growth</a:t>
                      </a:r>
                    </a:p>
                  </a:txBody>
                  <a:tcPr marL="12700" marR="12700" marT="1271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24.13%</a:t>
                      </a:r>
                    </a:p>
                  </a:txBody>
                  <a:tcPr marL="12700" marR="12700" marT="1271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38.01%</a:t>
                      </a:r>
                    </a:p>
                  </a:txBody>
                  <a:tcPr marL="12700" marR="12700" marT="1271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2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6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ROE and Leverage</a:t>
            </a:r>
          </a:p>
        </p:txBody>
      </p:sp>
      <p:sp>
        <p:nvSpPr>
          <p:cNvPr id="50176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501763"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CAED2CAC-F7D9-9A4C-B35C-497D85215D9B}" type="slidenum">
              <a:rPr lang="en-US" altLang="en-US" sz="1200">
                <a:solidFill>
                  <a:srgbClr val="FFFFFF"/>
                </a:solidFill>
                <a:latin typeface="Times" charset="0"/>
              </a:rPr>
              <a:pPr>
                <a:lnSpc>
                  <a:spcPct val="80000"/>
                </a:lnSpc>
                <a:spcBef>
                  <a:spcPct val="0"/>
                </a:spcBef>
                <a:buClrTx/>
                <a:buSzTx/>
                <a:buFontTx/>
                <a:buNone/>
              </a:pPr>
              <a:t>240</a:t>
            </a:fld>
            <a:endParaRPr lang="en-US" altLang="en-US" sz="1200">
              <a:solidFill>
                <a:srgbClr val="FFFFFF"/>
              </a:solidFill>
              <a:latin typeface="Times" charset="0"/>
            </a:endParaRPr>
          </a:p>
        </p:txBody>
      </p:sp>
      <p:sp>
        <p:nvSpPr>
          <p:cNvPr id="486402" name="Rectangle 3"/>
          <p:cNvSpPr>
            <a:spLocks noGrp="1" noChangeArrowheads="1"/>
          </p:cNvSpPr>
          <p:nvPr>
            <p:ph sz="quarter" idx="1"/>
          </p:nvPr>
        </p:nvSpPr>
        <p:spPr>
          <a:xfrm>
            <a:off x="612775" y="1600200"/>
            <a:ext cx="8153400" cy="4495800"/>
          </a:xfrm>
        </p:spPr>
        <p:txBody>
          <a:bodyPr>
            <a:normAutofit fontScale="85000" lnSpcReduction="20000"/>
          </a:bodyPr>
          <a:lstStyle/>
          <a:p>
            <a:pPr marL="320040" indent="-320040" eaLnBrk="1" fontAlgn="auto" hangingPunct="1">
              <a:spcAft>
                <a:spcPts val="0"/>
              </a:spcAft>
              <a:buFont typeface="Wingdings"/>
              <a:buChar char=""/>
              <a:defRPr/>
            </a:pPr>
            <a:r>
              <a:rPr lang="en-US" dirty="0" smtClean="0">
                <a:ea typeface="+mn-ea"/>
                <a:cs typeface="+mn-cs"/>
              </a:rPr>
              <a:t>A high ROE, other things remaining equal, should yield a higher expected growth rate in equity earnings. </a:t>
            </a:r>
          </a:p>
          <a:p>
            <a:pPr marL="320040" indent="-320040" eaLnBrk="1" fontAlgn="auto" hangingPunct="1">
              <a:spcAft>
                <a:spcPts val="0"/>
              </a:spcAft>
              <a:buFont typeface="Wingdings"/>
              <a:buChar char=""/>
              <a:defRPr/>
            </a:pPr>
            <a:r>
              <a:rPr lang="en-US" dirty="0" smtClean="0">
                <a:ea typeface="+mn-ea"/>
                <a:cs typeface="+mn-cs"/>
              </a:rPr>
              <a:t>The ROE for a firm is a function of both the quality of its investments and how much debt it uses in funding these investments. In particular</a:t>
            </a:r>
          </a:p>
          <a:p>
            <a:pPr marL="0" indent="0" eaLnBrk="1" fontAlgn="auto" hangingPunct="1">
              <a:spcAft>
                <a:spcPts val="0"/>
              </a:spcAft>
              <a:buFont typeface="Wingdings"/>
              <a:buNone/>
              <a:defRPr/>
            </a:pPr>
            <a:r>
              <a:rPr lang="en-US" dirty="0" smtClean="0">
                <a:ea typeface="+mn-ea"/>
                <a:cs typeface="+mn-cs"/>
              </a:rPr>
              <a:t>ROE = ROC + D/E (ROC - </a:t>
            </a:r>
            <a:r>
              <a:rPr lang="en-US" dirty="0" err="1" smtClean="0">
                <a:ea typeface="+mn-ea"/>
                <a:cs typeface="+mn-cs"/>
              </a:rPr>
              <a:t>i</a:t>
            </a:r>
            <a:r>
              <a:rPr lang="en-US" dirty="0" smtClean="0">
                <a:ea typeface="+mn-ea"/>
                <a:cs typeface="+mn-cs"/>
              </a:rPr>
              <a:t> (1-t))</a:t>
            </a:r>
          </a:p>
          <a:p>
            <a:pPr marL="0" indent="0" eaLnBrk="1" fontAlgn="auto" hangingPunct="1">
              <a:spcAft>
                <a:spcPts val="0"/>
              </a:spcAft>
              <a:buFont typeface="Wingdings"/>
              <a:buNone/>
              <a:defRPr/>
            </a:pPr>
            <a:r>
              <a:rPr lang="en-US" dirty="0" smtClean="0">
                <a:ea typeface="+mn-ea"/>
                <a:cs typeface="+mn-cs"/>
              </a:rPr>
              <a:t>where,</a:t>
            </a:r>
          </a:p>
          <a:p>
            <a:pPr marL="0" indent="0" eaLnBrk="1" fontAlgn="auto" hangingPunct="1">
              <a:spcAft>
                <a:spcPts val="0"/>
              </a:spcAft>
              <a:buFont typeface="Wingdings"/>
              <a:buNone/>
              <a:defRPr/>
            </a:pPr>
            <a:r>
              <a:rPr lang="en-US" dirty="0" smtClean="0">
                <a:ea typeface="+mn-ea"/>
                <a:cs typeface="+mn-cs"/>
              </a:rPr>
              <a:t>	ROC = (EBIT (1 - tax rate)) / (Book Value of Capital)</a:t>
            </a:r>
          </a:p>
          <a:p>
            <a:pPr marL="0" indent="0" eaLnBrk="1" fontAlgn="auto" hangingPunct="1">
              <a:spcAft>
                <a:spcPts val="0"/>
              </a:spcAft>
              <a:buFont typeface="Wingdings"/>
              <a:buNone/>
              <a:defRPr/>
            </a:pPr>
            <a:r>
              <a:rPr lang="en-US" dirty="0">
                <a:ea typeface="+mn-ea"/>
                <a:cs typeface="+mn-cs"/>
              </a:rPr>
              <a:t>	</a:t>
            </a:r>
            <a:r>
              <a:rPr lang="en-US" dirty="0" smtClean="0">
                <a:ea typeface="+mn-ea"/>
                <a:cs typeface="+mn-cs"/>
              </a:rPr>
              <a:t>BV of Capital = BV of Debt + BV of Equity - Cash</a:t>
            </a:r>
          </a:p>
          <a:p>
            <a:pPr marL="0" indent="0" eaLnBrk="1" fontAlgn="auto" hangingPunct="1">
              <a:spcAft>
                <a:spcPts val="0"/>
              </a:spcAft>
              <a:buFont typeface="Wingdings"/>
              <a:buNone/>
              <a:defRPr/>
            </a:pPr>
            <a:r>
              <a:rPr lang="en-US" dirty="0" smtClean="0">
                <a:ea typeface="+mn-ea"/>
                <a:cs typeface="+mn-cs"/>
              </a:rPr>
              <a:t>	D/E = Debt/ Equity ratio </a:t>
            </a:r>
          </a:p>
          <a:p>
            <a:pPr marL="0" indent="0" eaLnBrk="1" fontAlgn="auto" hangingPunct="1">
              <a:spcAft>
                <a:spcPts val="0"/>
              </a:spcAft>
              <a:buFont typeface="Wingdings"/>
              <a:buNone/>
              <a:defRPr/>
            </a:pPr>
            <a:r>
              <a:rPr lang="en-US" dirty="0" smtClean="0">
                <a:ea typeface="+mn-ea"/>
                <a:cs typeface="+mn-cs"/>
              </a:rPr>
              <a:t>	</a:t>
            </a:r>
            <a:r>
              <a:rPr lang="en-US" dirty="0" err="1" smtClean="0">
                <a:ea typeface="+mn-ea"/>
                <a:cs typeface="+mn-cs"/>
              </a:rPr>
              <a:t>i</a:t>
            </a:r>
            <a:r>
              <a:rPr lang="en-US" dirty="0" smtClean="0">
                <a:ea typeface="+mn-ea"/>
                <a:cs typeface="+mn-cs"/>
              </a:rPr>
              <a:t> = Interest rate on debt</a:t>
            </a:r>
          </a:p>
          <a:p>
            <a:pPr marL="0" indent="0" eaLnBrk="1" fontAlgn="auto" hangingPunct="1">
              <a:spcAft>
                <a:spcPts val="0"/>
              </a:spcAft>
              <a:buFont typeface="Wingdings"/>
              <a:buNone/>
              <a:defRPr/>
            </a:pPr>
            <a:r>
              <a:rPr lang="en-US" dirty="0" smtClean="0">
                <a:ea typeface="+mn-ea"/>
                <a:cs typeface="+mn-cs"/>
              </a:rPr>
              <a:t>	t = Tax rate on ordinary income.</a:t>
            </a:r>
            <a:endParaRPr lang="en-US" dirty="0">
              <a:ea typeface="+mn-ea"/>
              <a:cs typeface="+mn-cs"/>
            </a:endParaRPr>
          </a:p>
        </p:txBody>
      </p:sp>
    </p:spTree>
  </p:cSld>
  <p:clrMapOvr>
    <a:masterClrMapping/>
  </p:clrMapOvr>
  <p:transition/>
  <p:timing>
    <p:tnLst>
      <p:par>
        <p:cTn id="1" dur="indefinite" restart="never" nodeType="tmRoot"/>
      </p:par>
    </p:tnLst>
  </p:timing>
</p:sld>
</file>

<file path=ppt/slides/slide2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380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Decomposing ROE</a:t>
            </a:r>
          </a:p>
        </p:txBody>
      </p:sp>
      <p:sp>
        <p:nvSpPr>
          <p:cNvPr id="50381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503811"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22261727-6E80-614E-B2DC-CB06ED924E72}" type="slidenum">
              <a:rPr lang="en-US" altLang="en-US" sz="1200">
                <a:solidFill>
                  <a:srgbClr val="FFFFFF"/>
                </a:solidFill>
                <a:latin typeface="Times" charset="0"/>
              </a:rPr>
              <a:pPr>
                <a:lnSpc>
                  <a:spcPct val="80000"/>
                </a:lnSpc>
                <a:spcBef>
                  <a:spcPct val="0"/>
                </a:spcBef>
                <a:buClrTx/>
                <a:buSzTx/>
                <a:buFontTx/>
                <a:buNone/>
              </a:pPr>
              <a:t>241</a:t>
            </a:fld>
            <a:endParaRPr lang="en-US" altLang="en-US" sz="1200">
              <a:solidFill>
                <a:srgbClr val="FFFFFF"/>
              </a:solidFill>
              <a:latin typeface="Times" charset="0"/>
            </a:endParaRPr>
          </a:p>
        </p:txBody>
      </p:sp>
      <p:sp>
        <p:nvSpPr>
          <p:cNvPr id="488450" name="Rectangle 3"/>
          <p:cNvSpPr>
            <a:spLocks noGrp="1" noChangeArrowheads="1"/>
          </p:cNvSpPr>
          <p:nvPr>
            <p:ph sz="quarter" idx="1"/>
          </p:nvPr>
        </p:nvSpPr>
        <p:spPr>
          <a:xfrm>
            <a:off x="612775" y="1600200"/>
            <a:ext cx="8153400" cy="4495800"/>
          </a:xfrm>
        </p:spPr>
        <p:txBody>
          <a:bodyPr>
            <a:normAutofit fontScale="85000" lnSpcReduction="10000"/>
          </a:bodyPr>
          <a:lstStyle/>
          <a:p>
            <a:pPr marL="320040" indent="-320040" eaLnBrk="1" fontAlgn="auto" hangingPunct="1">
              <a:spcAft>
                <a:spcPts val="0"/>
              </a:spcAft>
              <a:buFont typeface="Wingdings"/>
              <a:buChar char=""/>
              <a:defRPr/>
            </a:pPr>
            <a:r>
              <a:rPr lang="en-US" smtClean="0">
                <a:ea typeface="+mn-ea"/>
                <a:cs typeface="+mn-cs"/>
              </a:rPr>
              <a:t>Assume that you are analyzing a company with a 15% return on capital, an after-tax cost of debt of 5% and a book debt to equity ratio of 100%. Estimate the ROE for this company.</a:t>
            </a:r>
          </a:p>
          <a:p>
            <a:pPr marL="320040" indent="-320040" eaLnBrk="1" fontAlgn="auto" hangingPunct="1">
              <a:spcAft>
                <a:spcPts val="0"/>
              </a:spcAft>
              <a:buFont typeface="Wingdings"/>
              <a:buChar char=""/>
              <a:defRPr/>
            </a:pPr>
            <a:endParaRPr lang="en-US" smtClean="0">
              <a:ea typeface="+mn-ea"/>
              <a:cs typeface="+mn-cs"/>
            </a:endParaRPr>
          </a:p>
          <a:p>
            <a:pPr marL="320040" indent="-320040" eaLnBrk="1" fontAlgn="auto" hangingPunct="1">
              <a:spcAft>
                <a:spcPts val="0"/>
              </a:spcAft>
              <a:buFont typeface="Wingdings"/>
              <a:buChar char=""/>
              <a:defRPr/>
            </a:pPr>
            <a:endParaRPr lang="en-US" smtClean="0">
              <a:ea typeface="+mn-ea"/>
              <a:cs typeface="+mn-cs"/>
            </a:endParaRPr>
          </a:p>
          <a:p>
            <a:pPr marL="320040" indent="-320040" eaLnBrk="1" fontAlgn="auto" hangingPunct="1">
              <a:spcAft>
                <a:spcPts val="0"/>
              </a:spcAft>
              <a:buFont typeface="Wingdings"/>
              <a:buChar char=""/>
              <a:defRPr/>
            </a:pPr>
            <a:r>
              <a:rPr lang="en-US" smtClean="0">
                <a:ea typeface="+mn-ea"/>
                <a:cs typeface="+mn-cs"/>
              </a:rPr>
              <a:t>Now assume that another company in the same sector has the same ROE as the company that you have just analyzed but no debt. Will these two firms have the same growth rates in earnings per share if they have the same dividend payout ratio?</a:t>
            </a:r>
          </a:p>
          <a:p>
            <a:pPr marL="320040" indent="-320040" eaLnBrk="1" fontAlgn="auto" hangingPunct="1">
              <a:spcAft>
                <a:spcPts val="0"/>
              </a:spcAft>
              <a:buFont typeface="Wingdings"/>
              <a:buChar char=""/>
              <a:defRPr/>
            </a:pPr>
            <a:endParaRPr lang="en-US" smtClean="0">
              <a:ea typeface="+mn-ea"/>
              <a:cs typeface="+mn-cs"/>
            </a:endParaRPr>
          </a:p>
          <a:p>
            <a:pPr marL="320040" indent="-320040" eaLnBrk="1" fontAlgn="auto" hangingPunct="1">
              <a:spcAft>
                <a:spcPts val="0"/>
              </a:spcAft>
              <a:buFont typeface="Wingdings"/>
              <a:buChar char=""/>
              <a:defRPr/>
            </a:pPr>
            <a:r>
              <a:rPr lang="en-US" smtClean="0">
                <a:ea typeface="+mn-ea"/>
                <a:cs typeface="+mn-cs"/>
              </a:rPr>
              <a:t>Will they have the same equity value?</a:t>
            </a:r>
            <a:endParaRPr lang="en-US">
              <a:ea typeface="+mn-ea"/>
              <a:cs typeface="+mn-cs"/>
            </a:endParaRPr>
          </a:p>
        </p:txBody>
      </p:sp>
    </p:spTree>
  </p:cSld>
  <p:clrMapOvr>
    <a:masterClrMapping/>
  </p:clrMapOvr>
  <p:transition/>
  <p:timing>
    <p:tnLst>
      <p:par>
        <p:cTn id="1" dur="indefinite" restart="never" nodeType="tmRoot"/>
      </p:par>
    </p:tnLst>
  </p:timing>
</p:sld>
</file>

<file path=ppt/slides/slide2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585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Estimating Growth in EBIT: Disney</a:t>
            </a:r>
          </a:p>
        </p:txBody>
      </p:sp>
      <p:sp>
        <p:nvSpPr>
          <p:cNvPr id="505858" name="Rectangle 3"/>
          <p:cNvSpPr>
            <a:spLocks noGrp="1" noChangeArrowheads="1"/>
          </p:cNvSpPr>
          <p:nvPr>
            <p:ph sz="quarter" idx="1"/>
          </p:nvPr>
        </p:nvSpPr>
        <p:spPr>
          <a:xfrm>
            <a:off x="609600" y="1600200"/>
            <a:ext cx="8153400" cy="4495800"/>
          </a:xfrm>
        </p:spPr>
        <p:txBody>
          <a:bodyPr/>
          <a:lstStyle/>
          <a:p>
            <a:pPr eaLnBrk="1" hangingPunct="1">
              <a:lnSpc>
                <a:spcPct val="80000"/>
              </a:lnSpc>
            </a:pPr>
            <a:r>
              <a:rPr lang="en-US" altLang="en-US" sz="2200">
                <a:ea typeface="ＭＳ Ｐゴシック" charset="-128"/>
              </a:rPr>
              <a:t>We started with the reinvestment rate that we computed from the 2013 financial statements:</a:t>
            </a:r>
          </a:p>
          <a:p>
            <a:pPr eaLnBrk="1" hangingPunct="1">
              <a:lnSpc>
                <a:spcPct val="80000"/>
              </a:lnSpc>
              <a:buFont typeface="Wingdings" charset="2"/>
              <a:buNone/>
            </a:pPr>
            <a:r>
              <a:rPr lang="en-US" altLang="en-US" sz="2200">
                <a:ea typeface="ＭＳ Ｐゴシック" charset="-128"/>
              </a:rPr>
              <a:t>	Reinvestment rate =</a:t>
            </a:r>
          </a:p>
          <a:p>
            <a:pPr marL="320675" lvl="1" indent="0" eaLnBrk="1" hangingPunct="1">
              <a:lnSpc>
                <a:spcPct val="80000"/>
              </a:lnSpc>
              <a:buFont typeface="Wingdings 2" charset="2"/>
              <a:buNone/>
            </a:pPr>
            <a:r>
              <a:rPr lang="en-US" altLang="en-US" sz="1900">
                <a:ea typeface="ＭＳ Ｐゴシック" charset="-128"/>
              </a:rPr>
              <a:t>We computed the reinvestment rate in prior years to ensure that the 2013 values were not unusual or outliers.</a:t>
            </a:r>
          </a:p>
          <a:p>
            <a:pPr eaLnBrk="1" hangingPunct="1">
              <a:lnSpc>
                <a:spcPct val="80000"/>
              </a:lnSpc>
            </a:pPr>
            <a:r>
              <a:rPr lang="en-US" altLang="en-US" sz="2200">
                <a:ea typeface="ＭＳ Ｐゴシック" charset="-128"/>
              </a:rPr>
              <a:t>We compute the return on capital, using operating income in 2013 and capital invested at the start of the year:</a:t>
            </a:r>
          </a:p>
          <a:p>
            <a:pPr eaLnBrk="1" hangingPunct="1">
              <a:lnSpc>
                <a:spcPct val="80000"/>
              </a:lnSpc>
              <a:buFont typeface="Wingdings" charset="2"/>
              <a:buNone/>
            </a:pPr>
            <a:r>
              <a:rPr lang="en-US" altLang="en-US" sz="2200">
                <a:ea typeface="ＭＳ Ｐゴシック" charset="-128"/>
              </a:rPr>
              <a:t>Return on Capital</a:t>
            </a:r>
            <a:r>
              <a:rPr lang="en-US" altLang="en-US" sz="2200" baseline="-25000">
                <a:ea typeface="ＭＳ Ｐゴシック" charset="-128"/>
              </a:rPr>
              <a:t>2013</a:t>
            </a:r>
            <a:r>
              <a:rPr lang="en-US" altLang="en-US" sz="2200">
                <a:ea typeface="ＭＳ Ｐゴシック" charset="-128"/>
              </a:rPr>
              <a:t> = </a:t>
            </a:r>
          </a:p>
          <a:p>
            <a:pPr marL="320675" lvl="1" indent="0" eaLnBrk="1" hangingPunct="1">
              <a:lnSpc>
                <a:spcPct val="80000"/>
              </a:lnSpc>
              <a:buFont typeface="Wingdings 2" charset="2"/>
              <a:buNone/>
            </a:pPr>
            <a:endParaRPr lang="en-US" altLang="en-US" sz="1900">
              <a:ea typeface="ＭＳ Ｐゴシック" charset="-128"/>
            </a:endParaRPr>
          </a:p>
          <a:p>
            <a:pPr marL="320675" lvl="1" indent="0" eaLnBrk="1" hangingPunct="1">
              <a:lnSpc>
                <a:spcPct val="80000"/>
              </a:lnSpc>
              <a:buFont typeface="Wingdings 2" charset="2"/>
              <a:buNone/>
            </a:pPr>
            <a:r>
              <a:rPr lang="en-US" altLang="en-US" sz="1900">
                <a:ea typeface="ＭＳ Ｐゴシック" charset="-128"/>
              </a:rPr>
              <a:t>Disney’s return on capital has improved gradually over the last decade and has levelled off in the last two years.</a:t>
            </a:r>
          </a:p>
          <a:p>
            <a:pPr eaLnBrk="1" hangingPunct="1">
              <a:lnSpc>
                <a:spcPct val="80000"/>
              </a:lnSpc>
            </a:pPr>
            <a:r>
              <a:rPr lang="en-US" altLang="en-US" sz="2200">
                <a:ea typeface="ＭＳ Ｐゴシック" charset="-128"/>
              </a:rPr>
              <a:t>If Disney maintains its 2013 reinvestment rate and return on capital for the next five years, its growth rate will be 6.80 percent.</a:t>
            </a:r>
          </a:p>
          <a:p>
            <a:pPr marL="320675" lvl="1" indent="0" algn="ctr" eaLnBrk="1" hangingPunct="1">
              <a:lnSpc>
                <a:spcPct val="80000"/>
              </a:lnSpc>
              <a:buFont typeface="Wingdings" charset="2"/>
              <a:buNone/>
            </a:pPr>
            <a:r>
              <a:rPr lang="en-US" altLang="en-US" sz="1900">
                <a:ea typeface="ＭＳ Ｐゴシック" charset="-128"/>
              </a:rPr>
              <a:t>Expected Growth Rate from Existing Fundamentals = 53.93% * 12.61% = 6.8%</a:t>
            </a:r>
          </a:p>
        </p:txBody>
      </p:sp>
      <p:graphicFrame>
        <p:nvGraphicFramePr>
          <p:cNvPr id="505859" name="Object 2"/>
          <p:cNvGraphicFramePr>
            <a:graphicFrameLocks noChangeAspect="1"/>
          </p:cNvGraphicFramePr>
          <p:nvPr/>
        </p:nvGraphicFramePr>
        <p:xfrm>
          <a:off x="4038600" y="2057400"/>
          <a:ext cx="1689100" cy="419100"/>
        </p:xfrm>
        <a:graphic>
          <a:graphicData uri="http://schemas.openxmlformats.org/presentationml/2006/ole">
            <mc:AlternateContent xmlns:mc="http://schemas.openxmlformats.org/markup-compatibility/2006">
              <mc:Choice xmlns:v="urn:schemas-microsoft-com:vml" Requires="v">
                <p:oleObj spid="_x0000_s505901" name="Equation" r:id="rId4" imgW="1689100" imgH="419100" progId="Equation.3">
                  <p:embed/>
                </p:oleObj>
              </mc:Choice>
              <mc:Fallback>
                <p:oleObj name="Equation" r:id="rId4" imgW="1689100" imgH="419100" progId="Equation.3">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038600" y="2057400"/>
                        <a:ext cx="1689100" cy="4191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505860" name="Object 4"/>
          <p:cNvGraphicFramePr>
            <a:graphicFrameLocks noChangeAspect="1"/>
          </p:cNvGraphicFramePr>
          <p:nvPr/>
        </p:nvGraphicFramePr>
        <p:xfrm>
          <a:off x="3581400" y="3657600"/>
          <a:ext cx="4521200" cy="431800"/>
        </p:xfrm>
        <a:graphic>
          <a:graphicData uri="http://schemas.openxmlformats.org/presentationml/2006/ole">
            <mc:AlternateContent xmlns:mc="http://schemas.openxmlformats.org/markup-compatibility/2006">
              <mc:Choice xmlns:v="urn:schemas-microsoft-com:vml" Requires="v">
                <p:oleObj spid="_x0000_s505902" name="Equation" r:id="rId6" imgW="4521200" imgH="431800" progId="Equation.3">
                  <p:embed/>
                </p:oleObj>
              </mc:Choice>
              <mc:Fallback>
                <p:oleObj name="Equation" r:id="rId6" imgW="4521200" imgH="431800" progId="Equation.3">
                  <p:embed/>
                  <p:pic>
                    <p:nvPicPr>
                      <p:cNvPr id="0" name="Object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581400" y="3657600"/>
                        <a:ext cx="4521200" cy="4318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50586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Tree>
  </p:cSld>
  <p:clrMapOvr>
    <a:masterClrMapping/>
  </p:clrMapOvr>
  <p:transition/>
</p:sld>
</file>

<file path=ppt/slides/slide2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7905" name="Title 1"/>
          <p:cNvSpPr>
            <a:spLocks noGrp="1"/>
          </p:cNvSpPr>
          <p:nvPr>
            <p:ph type="title"/>
          </p:nvPr>
        </p:nvSpPr>
        <p:spPr>
          <a:xfrm>
            <a:off x="612775" y="228600"/>
            <a:ext cx="8153400" cy="990600"/>
          </a:xfrm>
        </p:spPr>
        <p:txBody>
          <a:bodyPr/>
          <a:lstStyle/>
          <a:p>
            <a:r>
              <a:rPr lang="en-US" altLang="en-US">
                <a:ea typeface="ＭＳ Ｐゴシック" charset="-128"/>
              </a:rPr>
              <a:t>When everything is in flux: Changing growth and margins</a:t>
            </a:r>
          </a:p>
        </p:txBody>
      </p:sp>
      <p:sp>
        <p:nvSpPr>
          <p:cNvPr id="507906" name="Content Placeholder 2"/>
          <p:cNvSpPr>
            <a:spLocks noGrp="1"/>
          </p:cNvSpPr>
          <p:nvPr>
            <p:ph sz="quarter" idx="1"/>
          </p:nvPr>
        </p:nvSpPr>
        <p:spPr>
          <a:xfrm>
            <a:off x="612775" y="1600200"/>
            <a:ext cx="8153400" cy="4495800"/>
          </a:xfrm>
        </p:spPr>
        <p:txBody>
          <a:bodyPr/>
          <a:lstStyle/>
          <a:p>
            <a:pPr>
              <a:lnSpc>
                <a:spcPct val="80000"/>
              </a:lnSpc>
            </a:pPr>
            <a:r>
              <a:rPr lang="en-US" altLang="en-US" sz="2600">
                <a:ea typeface="ＭＳ Ｐゴシック" charset="-128"/>
              </a:rPr>
              <a:t>The elegant connection between reinvestment and growth in operating income breaks down, when you have a company in transition, where margins are changing over time.</a:t>
            </a:r>
          </a:p>
          <a:p>
            <a:pPr>
              <a:lnSpc>
                <a:spcPct val="80000"/>
              </a:lnSpc>
            </a:pPr>
            <a:r>
              <a:rPr lang="en-US" altLang="en-US" sz="2600">
                <a:ea typeface="ＭＳ Ｐゴシック" charset="-128"/>
              </a:rPr>
              <a:t>If that is the case, you have to estimate cash flows in three steps:</a:t>
            </a:r>
          </a:p>
          <a:p>
            <a:pPr lvl="1">
              <a:lnSpc>
                <a:spcPct val="80000"/>
              </a:lnSpc>
            </a:pPr>
            <a:r>
              <a:rPr lang="en-US" altLang="en-US" sz="2200">
                <a:ea typeface="ＭＳ Ｐゴシック" charset="-128"/>
              </a:rPr>
              <a:t>Forecast revenue growth and revenues in future years, taking into account market potential and competition.</a:t>
            </a:r>
          </a:p>
          <a:p>
            <a:pPr lvl="1">
              <a:lnSpc>
                <a:spcPct val="80000"/>
              </a:lnSpc>
            </a:pPr>
            <a:r>
              <a:rPr lang="en-US" altLang="en-US" sz="2200">
                <a:ea typeface="ＭＳ Ｐゴシック" charset="-128"/>
              </a:rPr>
              <a:t>Forecast a “target” margin in the future and a pathway from current margins to the target.</a:t>
            </a:r>
          </a:p>
          <a:p>
            <a:pPr lvl="1">
              <a:lnSpc>
                <a:spcPct val="80000"/>
              </a:lnSpc>
            </a:pPr>
            <a:r>
              <a:rPr lang="en-US" altLang="en-US" sz="2200">
                <a:ea typeface="ＭＳ Ｐゴシック" charset="-128"/>
              </a:rPr>
              <a:t>Estimate reinvestment from revenues, using a sales to capital ratio (measuring the dollars of revenues you get from each dollar of investment).</a:t>
            </a:r>
          </a:p>
          <a:p>
            <a:pPr lvl="1">
              <a:lnSpc>
                <a:spcPct val="80000"/>
              </a:lnSpc>
              <a:buFont typeface="Wingdings 2" charset="2"/>
              <a:buNone/>
            </a:pPr>
            <a:endParaRPr lang="en-US" altLang="en-US" sz="2200">
              <a:ea typeface="ＭＳ Ｐゴシック" charset="-128"/>
            </a:endParaRPr>
          </a:p>
        </p:txBody>
      </p:sp>
      <p:sp>
        <p:nvSpPr>
          <p:cNvPr id="507907"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507908" name="Slide Number Placeholder 4"/>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A9FFD2DE-3B8B-894F-987C-A35820DCB2EB}" type="slidenum">
              <a:rPr lang="en-US" altLang="en-US" sz="1200">
                <a:solidFill>
                  <a:srgbClr val="FFFFFF"/>
                </a:solidFill>
                <a:latin typeface="Times" charset="0"/>
              </a:rPr>
              <a:pPr>
                <a:lnSpc>
                  <a:spcPct val="80000"/>
                </a:lnSpc>
                <a:spcBef>
                  <a:spcPct val="0"/>
                </a:spcBef>
                <a:buClrTx/>
                <a:buSzTx/>
                <a:buFontTx/>
                <a:buNone/>
              </a:pPr>
              <a:t>243</a:t>
            </a:fld>
            <a:endParaRPr lang="en-US" altLang="en-US" sz="1200">
              <a:solidFill>
                <a:srgbClr val="FFFFFF"/>
              </a:solidFill>
              <a:latin typeface="Times" charset="0"/>
            </a:endParaRPr>
          </a:p>
        </p:txBody>
      </p:sp>
    </p:spTree>
  </p:cSld>
  <p:clrMapOvr>
    <a:masterClrMapping/>
  </p:clrMapOvr>
</p:sld>
</file>

<file path=ppt/slides/slide2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8929" name="Title 1"/>
          <p:cNvSpPr>
            <a:spLocks noGrp="1"/>
          </p:cNvSpPr>
          <p:nvPr>
            <p:ph type="title"/>
          </p:nvPr>
        </p:nvSpPr>
        <p:spPr>
          <a:xfrm>
            <a:off x="612775" y="228600"/>
            <a:ext cx="8153400" cy="990600"/>
          </a:xfrm>
        </p:spPr>
        <p:txBody>
          <a:bodyPr/>
          <a:lstStyle/>
          <a:p>
            <a:r>
              <a:rPr lang="en-US" altLang="en-US">
                <a:ea typeface="ＭＳ Ｐゴシック" charset="-128"/>
              </a:rPr>
              <a:t>Here is an example: Baidu’s Expected FCFF</a:t>
            </a:r>
          </a:p>
        </p:txBody>
      </p:sp>
      <p:sp>
        <p:nvSpPr>
          <p:cNvPr id="508930"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508931" name="Slide Number Placeholder 4"/>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BA9FB6C4-4EF8-B842-9D3F-A1C31866D634}" type="slidenum">
              <a:rPr lang="en-US" altLang="en-US" sz="1200">
                <a:solidFill>
                  <a:srgbClr val="FFFFFF"/>
                </a:solidFill>
                <a:latin typeface="Times" charset="0"/>
              </a:rPr>
              <a:pPr>
                <a:lnSpc>
                  <a:spcPct val="80000"/>
                </a:lnSpc>
                <a:spcBef>
                  <a:spcPct val="0"/>
                </a:spcBef>
                <a:buClrTx/>
                <a:buSzTx/>
                <a:buFontTx/>
                <a:buNone/>
              </a:pPr>
              <a:t>244</a:t>
            </a:fld>
            <a:endParaRPr lang="en-US" altLang="en-US" sz="1200">
              <a:solidFill>
                <a:srgbClr val="FFFFFF"/>
              </a:solidFill>
              <a:latin typeface="Times" charset="0"/>
            </a:endParaRPr>
          </a:p>
        </p:txBody>
      </p:sp>
      <p:graphicFrame>
        <p:nvGraphicFramePr>
          <p:cNvPr id="8" name="Content Placeholder 7"/>
          <p:cNvGraphicFramePr>
            <a:graphicFrameLocks noGrp="1"/>
          </p:cNvGraphicFramePr>
          <p:nvPr>
            <p:ph sz="quarter" idx="1"/>
          </p:nvPr>
        </p:nvGraphicFramePr>
        <p:xfrm>
          <a:off x="685800" y="1676400"/>
          <a:ext cx="8153400" cy="3844928"/>
        </p:xfrm>
        <a:graphic>
          <a:graphicData uri="http://schemas.openxmlformats.org/drawingml/2006/table">
            <a:tbl>
              <a:tblPr/>
              <a:tblGrid>
                <a:gridCol w="533400"/>
                <a:gridCol w="762000"/>
                <a:gridCol w="914400"/>
                <a:gridCol w="763588"/>
                <a:gridCol w="768350"/>
                <a:gridCol w="712787"/>
                <a:gridCol w="768350"/>
                <a:gridCol w="714375"/>
                <a:gridCol w="712788"/>
                <a:gridCol w="790575"/>
                <a:gridCol w="712787"/>
              </a:tblGrid>
              <a:tr h="549274">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Year</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Revenue growth</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Revenues</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Operating Margin</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EBIT</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Tax rate</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EBIT (1-t)</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Chg in Revenues</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Sales/Capital</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Reinvestment</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FCFF</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549274">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Base year</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$28,756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48.72%</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$14,009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16.31%</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$11,724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2.64</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7463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1</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25.00%</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$35,945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47.35%</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$17,019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16.31%</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$14,243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$7,189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2.64</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$2,722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$11,521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7463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2</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25.00%</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$44,931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45.97%</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$20,657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16.31%</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$17,288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$8,986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2.64</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$3,403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$13,885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7463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3</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25.00%</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$56,164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44.60%</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$25,051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16.31%</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$20,965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$11,233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2.64</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$4,253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$16,712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7463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4</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25.00%</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$70,205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43.23%</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$30,350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16.31%</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$25,400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$14,041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2.64</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$5,316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$20,084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7463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5</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25.00%</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$87,756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41.86%</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$36,734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16.31%</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$30,743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$17,551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2.64</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$6,646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$24,097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7463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6</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20.70%</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$105,922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40.49%</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$42,885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18.05%</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$35,145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$18,166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2.64</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$6,878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$28,267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7463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7</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16.40%</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$123,293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39.12%</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$48,227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19.79%</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$38,685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$17,371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2.64</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$6,577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$32,107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7463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8</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12.10%</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$138,212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37.74%</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$52,166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21.52%</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$40,938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$14,918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2.64</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$5,649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$35,289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7463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9</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7.80%</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$148,992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36.37%</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$54,191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23.26%</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$41,585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$10,781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2.64</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$4,082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$37,503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7463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10</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3.50%</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$154,207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35.00%</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$53,972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25.00%</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$40,479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$5,215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2.64</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$1,974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$38,505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cSld>
  <p:clrMapOvr>
    <a:masterClrMapping/>
  </p:clrMapOvr>
</p:sld>
</file>

<file path=ppt/slides/slide2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995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IV. Getting Closure in Valuation</a:t>
            </a:r>
          </a:p>
        </p:txBody>
      </p:sp>
      <p:sp>
        <p:nvSpPr>
          <p:cNvPr id="50995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509955"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67C46160-9165-E742-B0A4-D5862F5C227B}" type="slidenum">
              <a:rPr lang="en-US" altLang="en-US" sz="1200">
                <a:solidFill>
                  <a:srgbClr val="FFFFFF"/>
                </a:solidFill>
                <a:latin typeface="Times" charset="0"/>
              </a:rPr>
              <a:pPr>
                <a:lnSpc>
                  <a:spcPct val="80000"/>
                </a:lnSpc>
                <a:spcBef>
                  <a:spcPct val="0"/>
                </a:spcBef>
                <a:buClrTx/>
                <a:buSzTx/>
                <a:buFontTx/>
                <a:buNone/>
              </a:pPr>
              <a:t>245</a:t>
            </a:fld>
            <a:endParaRPr lang="en-US" altLang="en-US" sz="1200">
              <a:solidFill>
                <a:srgbClr val="FFFFFF"/>
              </a:solidFill>
              <a:latin typeface="Times" charset="0"/>
            </a:endParaRPr>
          </a:p>
        </p:txBody>
      </p:sp>
      <p:sp>
        <p:nvSpPr>
          <p:cNvPr id="509956" name="Rectangle 3"/>
          <p:cNvSpPr>
            <a:spLocks noGrp="1" noChangeArrowheads="1"/>
          </p:cNvSpPr>
          <p:nvPr>
            <p:ph sz="quarter" idx="1"/>
          </p:nvPr>
        </p:nvSpPr>
        <p:spPr>
          <a:xfrm>
            <a:off x="612775" y="1600200"/>
            <a:ext cx="8153400" cy="4495800"/>
          </a:xfrm>
        </p:spPr>
        <p:txBody>
          <a:bodyPr/>
          <a:lstStyle/>
          <a:p>
            <a:pPr eaLnBrk="1" hangingPunct="1">
              <a:lnSpc>
                <a:spcPct val="80000"/>
              </a:lnSpc>
            </a:pPr>
            <a:r>
              <a:rPr lang="en-US" altLang="en-US" sz="2000">
                <a:ea typeface="ＭＳ Ｐゴシック" charset="-128"/>
              </a:rPr>
              <a:t>Since we cannot estimate cash flows forever, we estimate cash flows for a </a:t>
            </a:r>
            <a:r>
              <a:rPr lang="ja-JP" altLang="en-US" sz="2000">
                <a:ea typeface="ＭＳ Ｐゴシック" charset="-128"/>
              </a:rPr>
              <a:t>“</a:t>
            </a:r>
            <a:r>
              <a:rPr lang="en-US" altLang="ja-JP" sz="2000">
                <a:ea typeface="ＭＳ Ｐゴシック" charset="-128"/>
              </a:rPr>
              <a:t>growth period</a:t>
            </a:r>
            <a:r>
              <a:rPr lang="ja-JP" altLang="en-US" sz="2000">
                <a:ea typeface="ＭＳ Ｐゴシック" charset="-128"/>
              </a:rPr>
              <a:t>”</a:t>
            </a:r>
            <a:r>
              <a:rPr lang="en-US" altLang="ja-JP" sz="2000">
                <a:ea typeface="ＭＳ Ｐゴシック" charset="-128"/>
              </a:rPr>
              <a:t> and then estimate a terminal value, to capture the value at the end of the period:</a:t>
            </a:r>
          </a:p>
          <a:p>
            <a:pPr eaLnBrk="1" hangingPunct="1">
              <a:lnSpc>
                <a:spcPct val="80000"/>
              </a:lnSpc>
            </a:pPr>
            <a:endParaRPr lang="en-US" altLang="en-US" sz="2000">
              <a:ea typeface="ＭＳ Ｐゴシック" charset="-128"/>
            </a:endParaRPr>
          </a:p>
          <a:p>
            <a:pPr eaLnBrk="1" hangingPunct="1">
              <a:lnSpc>
                <a:spcPct val="80000"/>
              </a:lnSpc>
            </a:pPr>
            <a:endParaRPr lang="en-US" altLang="en-US" sz="2000">
              <a:ea typeface="ＭＳ Ｐゴシック" charset="-128"/>
            </a:endParaRPr>
          </a:p>
          <a:p>
            <a:pPr eaLnBrk="1" hangingPunct="1">
              <a:lnSpc>
                <a:spcPct val="80000"/>
              </a:lnSpc>
            </a:pPr>
            <a:endParaRPr lang="en-US" altLang="en-US" sz="2000">
              <a:ea typeface="ＭＳ Ｐゴシック" charset="-128"/>
            </a:endParaRPr>
          </a:p>
          <a:p>
            <a:pPr eaLnBrk="1" hangingPunct="1">
              <a:lnSpc>
                <a:spcPct val="80000"/>
              </a:lnSpc>
            </a:pPr>
            <a:endParaRPr lang="en-US" altLang="en-US" sz="2000">
              <a:ea typeface="ＭＳ Ｐゴシック" charset="-128"/>
            </a:endParaRPr>
          </a:p>
          <a:p>
            <a:pPr eaLnBrk="1" hangingPunct="1">
              <a:lnSpc>
                <a:spcPct val="80000"/>
              </a:lnSpc>
            </a:pPr>
            <a:r>
              <a:rPr lang="en-US" altLang="en-US" sz="2000">
                <a:ea typeface="ＭＳ Ｐゴシック" charset="-128"/>
              </a:rPr>
              <a:t>When a firm</a:t>
            </a:r>
            <a:r>
              <a:rPr lang="ja-JP" altLang="en-US" sz="2000">
                <a:ea typeface="ＭＳ Ｐゴシック" charset="-128"/>
              </a:rPr>
              <a:t>’</a:t>
            </a:r>
            <a:r>
              <a:rPr lang="en-US" altLang="ja-JP" sz="2000">
                <a:ea typeface="ＭＳ Ｐゴシック" charset="-128"/>
              </a:rPr>
              <a:t>s cash flows grow at a </a:t>
            </a:r>
            <a:r>
              <a:rPr lang="ja-JP" altLang="en-US" sz="2000">
                <a:ea typeface="ＭＳ Ｐゴシック" charset="-128"/>
              </a:rPr>
              <a:t>“</a:t>
            </a:r>
            <a:r>
              <a:rPr lang="en-US" altLang="ja-JP" sz="2000">
                <a:ea typeface="ＭＳ Ｐゴシック" charset="-128"/>
              </a:rPr>
              <a:t>constant</a:t>
            </a:r>
            <a:r>
              <a:rPr lang="ja-JP" altLang="en-US" sz="2000">
                <a:ea typeface="ＭＳ Ｐゴシック" charset="-128"/>
              </a:rPr>
              <a:t>”</a:t>
            </a:r>
            <a:r>
              <a:rPr lang="en-US" altLang="ja-JP" sz="2000">
                <a:ea typeface="ＭＳ Ｐゴシック" charset="-128"/>
              </a:rPr>
              <a:t> rate forever, the present value of those cash flows can be written as:</a:t>
            </a:r>
          </a:p>
          <a:p>
            <a:pPr marL="365125" lvl="1" indent="0" eaLnBrk="1" hangingPunct="1">
              <a:lnSpc>
                <a:spcPct val="80000"/>
              </a:lnSpc>
              <a:buFont typeface="Wingdings 2" charset="2"/>
              <a:buNone/>
            </a:pPr>
            <a:r>
              <a:rPr lang="en-US" altLang="en-US" sz="1700">
                <a:ea typeface="ＭＳ Ｐゴシック" charset="-128"/>
              </a:rPr>
              <a:t>Value = Expected Cash Flow Next Period / (r - g)</a:t>
            </a:r>
          </a:p>
          <a:p>
            <a:pPr marL="365125" lvl="1" indent="0" eaLnBrk="1" hangingPunct="1">
              <a:lnSpc>
                <a:spcPct val="80000"/>
              </a:lnSpc>
              <a:buFont typeface="Wingdings 2" charset="2"/>
              <a:buNone/>
            </a:pPr>
            <a:r>
              <a:rPr lang="en-US" altLang="en-US" sz="1700">
                <a:ea typeface="ＭＳ Ｐゴシック" charset="-128"/>
              </a:rPr>
              <a:t>where,</a:t>
            </a:r>
          </a:p>
          <a:p>
            <a:pPr marL="365125" lvl="1" indent="0" eaLnBrk="1" hangingPunct="1">
              <a:lnSpc>
                <a:spcPct val="80000"/>
              </a:lnSpc>
              <a:buFont typeface="Wingdings 2" charset="2"/>
              <a:buNone/>
            </a:pPr>
            <a:r>
              <a:rPr lang="en-US" altLang="en-US" sz="1700">
                <a:ea typeface="ＭＳ Ｐゴシック" charset="-128"/>
              </a:rPr>
              <a:t>	r = Discount rate (Cost of Equity or Cost of Capital)</a:t>
            </a:r>
          </a:p>
          <a:p>
            <a:pPr marL="365125" lvl="1" indent="0" eaLnBrk="1" hangingPunct="1">
              <a:lnSpc>
                <a:spcPct val="80000"/>
              </a:lnSpc>
              <a:buFont typeface="Wingdings 2" charset="2"/>
              <a:buNone/>
            </a:pPr>
            <a:r>
              <a:rPr lang="en-US" altLang="en-US" sz="1700">
                <a:ea typeface="ＭＳ Ｐゴシック" charset="-128"/>
              </a:rPr>
              <a:t>	g = Expected growth rate forever.</a:t>
            </a:r>
          </a:p>
          <a:p>
            <a:pPr eaLnBrk="1" hangingPunct="1">
              <a:lnSpc>
                <a:spcPct val="80000"/>
              </a:lnSpc>
            </a:pPr>
            <a:r>
              <a:rPr lang="en-US" altLang="en-US" sz="2000">
                <a:ea typeface="ＭＳ Ｐゴシック" charset="-128"/>
              </a:rPr>
              <a:t>This </a:t>
            </a:r>
            <a:r>
              <a:rPr lang="ja-JP" altLang="en-US" sz="2000">
                <a:ea typeface="ＭＳ Ｐゴシック" charset="-128"/>
              </a:rPr>
              <a:t>“</a:t>
            </a:r>
            <a:r>
              <a:rPr lang="en-US" altLang="ja-JP" sz="2000">
                <a:ea typeface="ＭＳ Ｐゴシック" charset="-128"/>
              </a:rPr>
              <a:t>constant</a:t>
            </a:r>
            <a:r>
              <a:rPr lang="ja-JP" altLang="en-US" sz="2000">
                <a:ea typeface="ＭＳ Ｐゴシック" charset="-128"/>
              </a:rPr>
              <a:t>”</a:t>
            </a:r>
            <a:r>
              <a:rPr lang="en-US" altLang="ja-JP" sz="2000">
                <a:ea typeface="ＭＳ Ｐゴシック" charset="-128"/>
              </a:rPr>
              <a:t> growth rate is called a stable growth rate and cannot be higher than the growth rate of the economy in which the firm operates.</a:t>
            </a:r>
          </a:p>
          <a:p>
            <a:pPr eaLnBrk="1" hangingPunct="1">
              <a:lnSpc>
                <a:spcPct val="80000"/>
              </a:lnSpc>
            </a:pPr>
            <a:endParaRPr lang="en-US" altLang="en-US" sz="2000">
              <a:ea typeface="ＭＳ Ｐゴシック" charset="-128"/>
            </a:endParaRPr>
          </a:p>
          <a:p>
            <a:pPr eaLnBrk="1" hangingPunct="1">
              <a:lnSpc>
                <a:spcPct val="80000"/>
              </a:lnSpc>
            </a:pPr>
            <a:endParaRPr lang="en-US" altLang="en-US" sz="2000">
              <a:ea typeface="ＭＳ Ｐゴシック" charset="-128"/>
            </a:endParaRPr>
          </a:p>
        </p:txBody>
      </p:sp>
      <p:graphicFrame>
        <p:nvGraphicFramePr>
          <p:cNvPr id="509957" name="Object 2"/>
          <p:cNvGraphicFramePr>
            <a:graphicFrameLocks/>
          </p:cNvGraphicFramePr>
          <p:nvPr/>
        </p:nvGraphicFramePr>
        <p:xfrm>
          <a:off x="3094038" y="2703513"/>
          <a:ext cx="3487737" cy="1028700"/>
        </p:xfrm>
        <a:graphic>
          <a:graphicData uri="http://schemas.openxmlformats.org/presentationml/2006/ole">
            <mc:AlternateContent xmlns:mc="http://schemas.openxmlformats.org/markup-compatibility/2006">
              <mc:Choice xmlns:v="urn:schemas-microsoft-com:vml" Requires="v">
                <p:oleObj spid="_x0000_s509981" name="Equation" r:id="rId4" imgW="3111500" imgH="927100" progId="Equation.3">
                  <p:embed/>
                </p:oleObj>
              </mc:Choice>
              <mc:Fallback>
                <p:oleObj name="Equation" r:id="rId4" imgW="3111500" imgH="927100" progId="Equation.3">
                  <p:embed/>
                  <p:pic>
                    <p:nvPicPr>
                      <p:cNvPr id="0" name="Object 2"/>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94038" y="2703513"/>
                        <a:ext cx="3487737" cy="10287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timing>
    <p:tnLst>
      <p:par>
        <p:cTn id="1" dur="indefinite" restart="never" nodeType="tmRoot"/>
      </p:par>
    </p:tnLst>
  </p:timing>
</p:sld>
</file>

<file path=ppt/slides/slide2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0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Getting to stable growth…</a:t>
            </a:r>
          </a:p>
        </p:txBody>
      </p:sp>
      <p:sp>
        <p:nvSpPr>
          <p:cNvPr id="51200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512003"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4FDFDC49-F4A6-7846-B9F1-4DE65C345DB3}" type="slidenum">
              <a:rPr lang="en-US" altLang="en-US" sz="1200">
                <a:solidFill>
                  <a:srgbClr val="FFFFFF"/>
                </a:solidFill>
                <a:latin typeface="Times" charset="0"/>
              </a:rPr>
              <a:pPr>
                <a:lnSpc>
                  <a:spcPct val="80000"/>
                </a:lnSpc>
                <a:spcBef>
                  <a:spcPct val="0"/>
                </a:spcBef>
                <a:buClrTx/>
                <a:buSzTx/>
                <a:buFontTx/>
                <a:buNone/>
              </a:pPr>
              <a:t>246</a:t>
            </a:fld>
            <a:endParaRPr lang="en-US" altLang="en-US" sz="1200">
              <a:solidFill>
                <a:srgbClr val="FFFFFF"/>
              </a:solidFill>
              <a:latin typeface="Times" charset="0"/>
            </a:endParaRPr>
          </a:p>
        </p:txBody>
      </p:sp>
      <p:sp>
        <p:nvSpPr>
          <p:cNvPr id="2" name="Rectangle 3"/>
          <p:cNvSpPr>
            <a:spLocks noGrp="1" noChangeArrowheads="1"/>
          </p:cNvSpPr>
          <p:nvPr>
            <p:ph sz="quarter" idx="1"/>
          </p:nvPr>
        </p:nvSpPr>
        <p:spPr>
          <a:xfrm>
            <a:off x="612775" y="1600200"/>
            <a:ext cx="8153400" cy="4495800"/>
          </a:xfrm>
        </p:spPr>
        <p:txBody>
          <a:bodyPr>
            <a:normAutofit fontScale="77500" lnSpcReduction="20000"/>
          </a:bodyPr>
          <a:lstStyle/>
          <a:p>
            <a:pPr marL="320040" indent="-320040" eaLnBrk="1" fontAlgn="auto" hangingPunct="1">
              <a:spcAft>
                <a:spcPts val="0"/>
              </a:spcAft>
              <a:buFont typeface="Wingdings"/>
              <a:buChar char=""/>
              <a:defRPr/>
            </a:pPr>
            <a:r>
              <a:rPr lang="en-US" smtClean="0">
                <a:ea typeface="+mn-ea"/>
                <a:cs typeface="+mn-cs"/>
              </a:rPr>
              <a:t>A key assumption in all discounted cash flow models is the period of high growth, and the pattern of growth during that period. In general, we can make one of three assumptions:</a:t>
            </a:r>
          </a:p>
          <a:p>
            <a:pPr marL="640080" lvl="1" indent="-274320" eaLnBrk="1" fontAlgn="auto" hangingPunct="1">
              <a:spcAft>
                <a:spcPts val="0"/>
              </a:spcAft>
              <a:buFont typeface="Wingdings 2"/>
              <a:buChar char=""/>
              <a:defRPr/>
            </a:pPr>
            <a:r>
              <a:rPr lang="en-US" smtClean="0">
                <a:ea typeface="+mn-ea"/>
                <a:cs typeface="+mn-cs"/>
              </a:rPr>
              <a:t>there is no high growth, in which case the firm is already in stable growth</a:t>
            </a:r>
          </a:p>
          <a:p>
            <a:pPr marL="640080" lvl="1" indent="-274320" eaLnBrk="1" fontAlgn="auto" hangingPunct="1">
              <a:spcAft>
                <a:spcPts val="0"/>
              </a:spcAft>
              <a:buFont typeface="Wingdings 2"/>
              <a:buChar char=""/>
              <a:defRPr/>
            </a:pPr>
            <a:r>
              <a:rPr lang="en-US" smtClean="0">
                <a:ea typeface="+mn-ea"/>
                <a:cs typeface="+mn-cs"/>
              </a:rPr>
              <a:t>there will be high growth for a period, at the end of which the growth rate will drop to the stable growth rate (2-stage)</a:t>
            </a:r>
          </a:p>
          <a:p>
            <a:pPr marL="640080" lvl="1" indent="-274320" eaLnBrk="1" fontAlgn="auto" hangingPunct="1">
              <a:spcAft>
                <a:spcPts val="0"/>
              </a:spcAft>
              <a:buFont typeface="Wingdings 2"/>
              <a:buChar char=""/>
              <a:defRPr/>
            </a:pPr>
            <a:r>
              <a:rPr lang="en-US" smtClean="0">
                <a:ea typeface="+mn-ea"/>
                <a:cs typeface="+mn-cs"/>
              </a:rPr>
              <a:t>there will be high growth for a period, at the end of which the growth rate will decline gradually to a stable growth rate(3-stage)</a:t>
            </a:r>
          </a:p>
          <a:p>
            <a:pPr marL="320040" indent="-320040" eaLnBrk="1" fontAlgn="auto" hangingPunct="1">
              <a:spcAft>
                <a:spcPts val="0"/>
              </a:spcAft>
              <a:buFont typeface="Wingdings"/>
              <a:buChar char=""/>
              <a:defRPr/>
            </a:pPr>
            <a:r>
              <a:rPr lang="en-US" smtClean="0">
                <a:ea typeface="+mn-ea"/>
                <a:cs typeface="+mn-cs"/>
              </a:rPr>
              <a:t>The assumption of how long high growth will continue will depend upon several factors including:</a:t>
            </a:r>
          </a:p>
          <a:p>
            <a:pPr marL="640080" lvl="1" indent="-274320" eaLnBrk="1" fontAlgn="auto" hangingPunct="1">
              <a:spcAft>
                <a:spcPts val="0"/>
              </a:spcAft>
              <a:buFont typeface="Wingdings 2"/>
              <a:buChar char=""/>
              <a:defRPr/>
            </a:pPr>
            <a:r>
              <a:rPr lang="en-US" smtClean="0">
                <a:ea typeface="+mn-ea"/>
                <a:cs typeface="+mn-cs"/>
              </a:rPr>
              <a:t>the size of the firm (larger firm -&gt; shorter high growth periods)</a:t>
            </a:r>
          </a:p>
          <a:p>
            <a:pPr marL="640080" lvl="1" indent="-274320" eaLnBrk="1" fontAlgn="auto" hangingPunct="1">
              <a:spcAft>
                <a:spcPts val="0"/>
              </a:spcAft>
              <a:buFont typeface="Wingdings 2"/>
              <a:buChar char=""/>
              <a:defRPr/>
            </a:pPr>
            <a:r>
              <a:rPr lang="en-US" smtClean="0">
                <a:ea typeface="+mn-ea"/>
                <a:cs typeface="+mn-cs"/>
              </a:rPr>
              <a:t>current growth rate (if high -&gt; longer high growth period)</a:t>
            </a:r>
          </a:p>
          <a:p>
            <a:pPr marL="640080" lvl="1" indent="-274320" eaLnBrk="1" fontAlgn="auto" hangingPunct="1">
              <a:spcAft>
                <a:spcPts val="0"/>
              </a:spcAft>
              <a:buFont typeface="Wingdings 2"/>
              <a:buChar char=""/>
              <a:defRPr/>
            </a:pPr>
            <a:r>
              <a:rPr lang="en-US" smtClean="0">
                <a:ea typeface="+mn-ea"/>
                <a:cs typeface="+mn-cs"/>
              </a:rPr>
              <a:t>barriers to entry and differential advantages (if high -&gt; longer growth period)</a:t>
            </a:r>
            <a:endParaRPr lang="en-US">
              <a:ea typeface="+mn-ea"/>
              <a:cs typeface="+mn-cs"/>
            </a:endParaRPr>
          </a:p>
        </p:txBody>
      </p:sp>
    </p:spTree>
  </p:cSld>
  <p:clrMapOvr>
    <a:masterClrMapping/>
  </p:clrMapOvr>
  <p:transition/>
  <p:timing>
    <p:tnLst>
      <p:par>
        <p:cTn id="1" dur="indefinite" restart="never" nodeType="tmRoot"/>
      </p:par>
    </p:tnLst>
  </p:timing>
</p:sld>
</file>

<file path=ppt/slides/slide2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404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Choosing a Growth Period: Examples</a:t>
            </a:r>
          </a:p>
        </p:txBody>
      </p:sp>
      <p:sp>
        <p:nvSpPr>
          <p:cNvPr id="51405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514051"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8DDAE4C6-6EF7-A042-AC5D-B787BEA4A9E1}" type="slidenum">
              <a:rPr lang="en-US" altLang="en-US" sz="1200">
                <a:solidFill>
                  <a:srgbClr val="FFFFFF"/>
                </a:solidFill>
                <a:latin typeface="Times" charset="0"/>
              </a:rPr>
              <a:pPr>
                <a:lnSpc>
                  <a:spcPct val="80000"/>
                </a:lnSpc>
                <a:spcBef>
                  <a:spcPct val="0"/>
                </a:spcBef>
                <a:buClrTx/>
                <a:buSzTx/>
                <a:buFontTx/>
                <a:buNone/>
              </a:pPr>
              <a:t>247</a:t>
            </a:fld>
            <a:endParaRPr lang="en-US" altLang="en-US" sz="1200">
              <a:solidFill>
                <a:srgbClr val="FFFFFF"/>
              </a:solidFill>
              <a:latin typeface="Times" charset="0"/>
            </a:endParaRPr>
          </a:p>
        </p:txBody>
      </p:sp>
      <p:graphicFrame>
        <p:nvGraphicFramePr>
          <p:cNvPr id="514052" name="Content Placeholder 7"/>
          <p:cNvGraphicFramePr>
            <a:graphicFrameLocks noGrp="1" noChangeAspect="1"/>
          </p:cNvGraphicFramePr>
          <p:nvPr>
            <p:ph sz="quarter" idx="1"/>
          </p:nvPr>
        </p:nvGraphicFramePr>
        <p:xfrm>
          <a:off x="1295400" y="1603375"/>
          <a:ext cx="7018338" cy="4568825"/>
        </p:xfrm>
        <a:graphic>
          <a:graphicData uri="http://schemas.openxmlformats.org/presentationml/2006/ole">
            <mc:AlternateContent xmlns:mc="http://schemas.openxmlformats.org/markup-compatibility/2006">
              <mc:Choice xmlns:v="urn:schemas-microsoft-com:vml" Requires="v">
                <p:oleObj spid="_x0000_s514076" name="Document" r:id="rId5" imgW="8369300" imgH="5448300" progId="Word.Document.12">
                  <p:embed/>
                </p:oleObj>
              </mc:Choice>
              <mc:Fallback>
                <p:oleObj name="Document" r:id="rId5" imgW="8369300" imgH="5448300" progId="Word.Document.12">
                  <p:embed/>
                  <p:pic>
                    <p:nvPicPr>
                      <p:cNvPr id="0" name="Content Placeholder 7"/>
                      <p:cNvPicPr>
                        <a:picLocks noGrp="1"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295400" y="1603375"/>
                        <a:ext cx="7018338" cy="4568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timing>
    <p:tnLst>
      <p:par>
        <p:cTn id="1" dur="indefinite" restart="never" nodeType="tmRoot"/>
      </p:par>
    </p:tnLst>
  </p:timing>
</p:sld>
</file>

<file path=ppt/slides/slide2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6097"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516098"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fld id="{E57B2809-11A6-D84D-BA49-59C801DFB823}" type="slidenum">
              <a:rPr lang="en-US" altLang="en-US" sz="1400">
                <a:solidFill>
                  <a:schemeClr val="tx2"/>
                </a:solidFill>
                <a:latin typeface="Times" charset="0"/>
              </a:rPr>
              <a:pPr>
                <a:spcBef>
                  <a:spcPct val="0"/>
                </a:spcBef>
                <a:buClrTx/>
                <a:buSzTx/>
                <a:buFontTx/>
                <a:buNone/>
              </a:pPr>
              <a:t>248</a:t>
            </a:fld>
            <a:endParaRPr lang="en-US" altLang="en-US" sz="1400">
              <a:solidFill>
                <a:schemeClr val="tx2"/>
              </a:solidFill>
              <a:latin typeface="Times" charset="0"/>
            </a:endParaRPr>
          </a:p>
        </p:txBody>
      </p:sp>
      <p:pic>
        <p:nvPicPr>
          <p:cNvPr id="516099"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342900"/>
            <a:ext cx="9144000" cy="6148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712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Estimating Stable Period Inputs after a high growth period: Disney</a:t>
            </a:r>
          </a:p>
        </p:txBody>
      </p:sp>
      <p:sp>
        <p:nvSpPr>
          <p:cNvPr id="517122" name="Rectangle 3"/>
          <p:cNvSpPr>
            <a:spLocks noGrp="1" noChangeArrowheads="1"/>
          </p:cNvSpPr>
          <p:nvPr>
            <p:ph sz="quarter" idx="1"/>
          </p:nvPr>
        </p:nvSpPr>
        <p:spPr>
          <a:xfrm>
            <a:off x="612775" y="1600200"/>
            <a:ext cx="8153400" cy="4495800"/>
          </a:xfrm>
        </p:spPr>
        <p:txBody>
          <a:bodyPr/>
          <a:lstStyle/>
          <a:p>
            <a:pPr eaLnBrk="1" hangingPunct="1">
              <a:lnSpc>
                <a:spcPct val="80000"/>
              </a:lnSpc>
            </a:pPr>
            <a:r>
              <a:rPr lang="en-US" altLang="en-US" sz="1800" u="sng">
                <a:ea typeface="ＭＳ Ｐゴシック" charset="-128"/>
              </a:rPr>
              <a:t>Respect the cap</a:t>
            </a:r>
            <a:r>
              <a:rPr lang="en-US" altLang="en-US" sz="1800">
                <a:ea typeface="ＭＳ Ｐゴシック" charset="-128"/>
              </a:rPr>
              <a:t>: The growth rate forever is assumed to be 2.5. This is set lower than the riskfree rate (2.75%).</a:t>
            </a:r>
          </a:p>
          <a:p>
            <a:pPr eaLnBrk="1" hangingPunct="1">
              <a:lnSpc>
                <a:spcPct val="80000"/>
              </a:lnSpc>
            </a:pPr>
            <a:r>
              <a:rPr lang="en-US" altLang="en-US" sz="1800" u="sng">
                <a:ea typeface="ＭＳ Ｐゴシック" charset="-128"/>
              </a:rPr>
              <a:t>Stable period excess returns</a:t>
            </a:r>
            <a:r>
              <a:rPr lang="en-US" altLang="en-US" sz="1800">
                <a:ea typeface="ＭＳ Ｐゴシック" charset="-128"/>
              </a:rPr>
              <a:t>: The return on capital for Disney will drop from its high growth period level of 12.61% to a stable growth return of 10%. This is still higher than the cost of capital of 7.29% but the competitive advantages that Disney has are unlikely to dissipate completely by the end of the 10th year. </a:t>
            </a:r>
          </a:p>
          <a:p>
            <a:pPr eaLnBrk="1" hangingPunct="1">
              <a:lnSpc>
                <a:spcPct val="80000"/>
              </a:lnSpc>
            </a:pPr>
            <a:r>
              <a:rPr lang="en-US" altLang="en-US" sz="1800" u="sng">
                <a:ea typeface="ＭＳ Ｐゴシック" charset="-128"/>
              </a:rPr>
              <a:t>Reinvest to grow</a:t>
            </a:r>
            <a:r>
              <a:rPr lang="en-US" altLang="en-US" sz="1800">
                <a:ea typeface="ＭＳ Ｐゴシック" charset="-128"/>
              </a:rPr>
              <a:t>: Based on the expected growth rate in perpetuity (2.5%) and expected return on capital forever after year 10 of 10%, we compute s a stable period reinvestment rate of 25%:</a:t>
            </a:r>
          </a:p>
          <a:p>
            <a:pPr algn="ctr" eaLnBrk="1" hangingPunct="1">
              <a:lnSpc>
                <a:spcPct val="80000"/>
              </a:lnSpc>
            </a:pPr>
            <a:r>
              <a:rPr lang="en-US" altLang="en-US" sz="1800">
                <a:ea typeface="ＭＳ Ｐゴシック" charset="-128"/>
              </a:rPr>
              <a:t>Reinvestment Rate = Growth Rate / Return on Capital  = 2.5% /10% = 25%</a:t>
            </a:r>
          </a:p>
          <a:p>
            <a:pPr algn="ctr" eaLnBrk="1" hangingPunct="1">
              <a:lnSpc>
                <a:spcPct val="80000"/>
              </a:lnSpc>
            </a:pPr>
            <a:r>
              <a:rPr lang="en-US" altLang="en-US" sz="1800" u="sng">
                <a:ea typeface="ＭＳ Ｐゴシック" charset="-128"/>
              </a:rPr>
              <a:t>Adjust risk and cost of capital</a:t>
            </a:r>
            <a:r>
              <a:rPr lang="en-US" altLang="en-US" sz="1800">
                <a:ea typeface="ＭＳ Ｐゴシック" charset="-128"/>
              </a:rPr>
              <a:t>: The beta for the stock will drop to one, reflecting Disney</a:t>
            </a:r>
            <a:r>
              <a:rPr lang="ja-JP" altLang="en-US" sz="1800">
                <a:ea typeface="ＭＳ Ｐゴシック" charset="-128"/>
              </a:rPr>
              <a:t>’</a:t>
            </a:r>
            <a:r>
              <a:rPr lang="en-US" altLang="ja-JP" sz="1800">
                <a:ea typeface="ＭＳ Ｐゴシック" charset="-128"/>
              </a:rPr>
              <a:t>s status as a mature company. </a:t>
            </a:r>
          </a:p>
          <a:p>
            <a:pPr lvl="1" eaLnBrk="1" hangingPunct="1">
              <a:lnSpc>
                <a:spcPct val="80000"/>
              </a:lnSpc>
            </a:pPr>
            <a:r>
              <a:rPr lang="en-US" altLang="en-US" sz="1500">
                <a:ea typeface="ＭＳ Ｐゴシック" charset="-128"/>
              </a:rPr>
              <a:t>Cost of Equity = Riskfree Rate + Beta * Risk Premium = 2.75% + 5.76% = 8.51%</a:t>
            </a:r>
          </a:p>
          <a:p>
            <a:pPr lvl="1" eaLnBrk="1" hangingPunct="1">
              <a:lnSpc>
                <a:spcPct val="80000"/>
              </a:lnSpc>
            </a:pPr>
            <a:r>
              <a:rPr lang="en-US" altLang="en-US" sz="1500">
                <a:ea typeface="ＭＳ Ｐゴシック" charset="-128"/>
              </a:rPr>
              <a:t>The debt ratio for Disney will rise to 20%. Since we assume that the cost of debt remains unchanged at 3.75%, this will result in a cost of capital of 7.29%</a:t>
            </a:r>
          </a:p>
          <a:p>
            <a:pPr lvl="1" eaLnBrk="1" hangingPunct="1">
              <a:lnSpc>
                <a:spcPct val="80000"/>
              </a:lnSpc>
            </a:pPr>
            <a:r>
              <a:rPr lang="en-US" altLang="en-US" sz="1500">
                <a:ea typeface="ＭＳ Ｐゴシック" charset="-128"/>
              </a:rPr>
              <a:t>Cost of capital = 8.51% (.80) + 3.75% (1-.361) (.20) = 7.29%</a:t>
            </a:r>
          </a:p>
          <a:p>
            <a:pPr eaLnBrk="1" hangingPunct="1">
              <a:lnSpc>
                <a:spcPct val="80000"/>
              </a:lnSpc>
            </a:pPr>
            <a:endParaRPr lang="en-US" altLang="en-US" sz="1800">
              <a:ea typeface="ＭＳ Ｐゴシック" charset="-128"/>
            </a:endParaRPr>
          </a:p>
        </p:txBody>
      </p:sp>
      <p:sp>
        <p:nvSpPr>
          <p:cNvPr id="51712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Tree>
  </p:cSld>
  <p:clrMapOvr>
    <a:masterClrMapping/>
  </p:clrMapOvr>
  <p:transition/>
  <p:timing>
    <p:tnLst>
      <p:par>
        <p:cTn id="1" dur="indefinite" restart="never" nodeType="tmRoot"/>
      </p:par>
    </p:tnLst>
  </p:timing>
</p:sld>
</file>

<file path=ppt/slides/slide2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0737"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V. From firm value to equity value per share</a:t>
            </a:r>
            <a:endParaRPr lang="en-US">
              <a:ea typeface="+mj-ea"/>
              <a:cs typeface="+mj-cs"/>
            </a:endParaRPr>
          </a:p>
        </p:txBody>
      </p:sp>
      <p:sp>
        <p:nvSpPr>
          <p:cNvPr id="51917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519171"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297A4F5E-A5A9-4647-AFC8-D2544D17D5D3}" type="slidenum">
              <a:rPr lang="en-US" altLang="en-US" sz="1200">
                <a:solidFill>
                  <a:srgbClr val="FFFFFF"/>
                </a:solidFill>
                <a:latin typeface="Times" charset="0"/>
              </a:rPr>
              <a:pPr>
                <a:lnSpc>
                  <a:spcPct val="80000"/>
                </a:lnSpc>
                <a:spcBef>
                  <a:spcPct val="0"/>
                </a:spcBef>
                <a:buClrTx/>
                <a:buSzTx/>
                <a:buFontTx/>
                <a:buNone/>
              </a:pPr>
              <a:t>250</a:t>
            </a:fld>
            <a:endParaRPr lang="en-US" altLang="en-US" sz="1200">
              <a:solidFill>
                <a:srgbClr val="FFFFFF"/>
              </a:solidFill>
              <a:latin typeface="Times" charset="0"/>
            </a:endParaRPr>
          </a:p>
        </p:txBody>
      </p:sp>
      <p:graphicFrame>
        <p:nvGraphicFramePr>
          <p:cNvPr id="4" name="Content Placeholder 3"/>
          <p:cNvGraphicFramePr>
            <a:graphicFrameLocks noGrp="1"/>
          </p:cNvGraphicFramePr>
          <p:nvPr>
            <p:ph sz="quarter" idx="1"/>
          </p:nvPr>
        </p:nvGraphicFramePr>
        <p:xfrm>
          <a:off x="612775" y="1600200"/>
          <a:ext cx="8153400" cy="4486275"/>
        </p:xfrm>
        <a:graphic>
          <a:graphicData uri="http://schemas.openxmlformats.org/drawingml/2006/table">
            <a:tbl>
              <a:tblPr/>
              <a:tblGrid>
                <a:gridCol w="4076700"/>
                <a:gridCol w="4076700"/>
              </a:tblGrid>
              <a:tr h="371475">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a:ln>
                            <a:noFill/>
                          </a:ln>
                          <a:solidFill>
                            <a:srgbClr val="FFFFFF"/>
                          </a:solidFill>
                          <a:effectLst/>
                          <a:latin typeface="Times" charset="0"/>
                          <a:ea typeface="ＭＳ Ｐゴシック" charset="0"/>
                          <a:cs typeface="ＭＳ Ｐゴシック" charset="0"/>
                        </a:rPr>
                        <a:t>Approach used</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a:ln>
                            <a:noFill/>
                          </a:ln>
                          <a:solidFill>
                            <a:srgbClr val="FFFFFF"/>
                          </a:solidFill>
                          <a:effectLst/>
                          <a:latin typeface="Times" charset="0"/>
                          <a:ea typeface="ＭＳ Ｐゴシック" charset="0"/>
                          <a:cs typeface="ＭＳ Ｐゴシック" charset="0"/>
                        </a:rPr>
                        <a:t>To get to equity value per share</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r>
              <a:tr h="371475">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Times" charset="0"/>
                          <a:ea typeface="ＭＳ Ｐゴシック" charset="0"/>
                          <a:cs typeface="ＭＳ Ｐゴシック" charset="0"/>
                        </a:rPr>
                        <a:t>Discount dividends per share at the cost of equity</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Times" charset="0"/>
                          <a:ea typeface="ＭＳ Ｐゴシック" charset="0"/>
                          <a:cs typeface="ＭＳ Ｐゴシック" charset="0"/>
                        </a:rPr>
                        <a:t>Present value is value of equity per share</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r>
              <a:tr h="371475">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rgbClr val="000000"/>
                          </a:solidFill>
                          <a:effectLst/>
                          <a:latin typeface="Times" charset="0"/>
                          <a:ea typeface="ＭＳ Ｐゴシック" charset="0"/>
                          <a:cs typeface="ＭＳ Ｐゴシック" charset="0"/>
                        </a:rPr>
                        <a:t>Discount aggregate FCFE at the cost of equity</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Times" charset="0"/>
                          <a:ea typeface="ＭＳ Ｐゴシック" charset="0"/>
                          <a:cs typeface="ＭＳ Ｐゴシック" charset="0"/>
                        </a:rPr>
                        <a:t>Present value is value of aggregate equity. Subtract the value of equity options given to managers and divide by number of shares.</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r>
              <a:tr h="371475">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Times" charset="0"/>
                          <a:ea typeface="ＭＳ Ｐゴシック" charset="0"/>
                          <a:cs typeface="ＭＳ Ｐゴシック" charset="0"/>
                        </a:rPr>
                        <a:t>Discount aggregate FCFF at the cost of capital</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rgbClr val="000000"/>
                          </a:solidFill>
                          <a:effectLst/>
                          <a:latin typeface="Times" charset="0"/>
                          <a:ea typeface="ＭＳ Ｐゴシック" charset="0"/>
                          <a:cs typeface="ＭＳ Ｐゴシック" charset="0"/>
                        </a:rPr>
                        <a:t>PV = Value of operating assets</a:t>
                      </a:r>
                    </a:p>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rgbClr val="000000"/>
                          </a:solidFill>
                          <a:effectLst/>
                          <a:latin typeface="Times" charset="0"/>
                          <a:ea typeface="ＭＳ Ｐゴシック" charset="0"/>
                          <a:cs typeface="ＭＳ Ｐゴシック" charset="0"/>
                        </a:rPr>
                        <a:t>+ Cash &amp; Near Cash investments</a:t>
                      </a:r>
                    </a:p>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rgbClr val="000000"/>
                          </a:solidFill>
                          <a:effectLst/>
                          <a:latin typeface="Times" charset="0"/>
                          <a:ea typeface="ＭＳ Ｐゴシック" charset="0"/>
                          <a:cs typeface="ＭＳ Ｐゴシック" charset="0"/>
                        </a:rPr>
                        <a:t>+ Value of minority cross holdings</a:t>
                      </a:r>
                    </a:p>
                    <a:p>
                      <a:pPr marL="0" marR="0" lvl="0" indent="0" algn="l" defTabSz="457200" rtl="0" eaLnBrk="1" fontAlgn="base" latinLnBrk="0" hangingPunct="1">
                        <a:lnSpc>
                          <a:spcPct val="100000"/>
                        </a:lnSpc>
                        <a:spcBef>
                          <a:spcPct val="0"/>
                        </a:spcBef>
                        <a:spcAft>
                          <a:spcPct val="0"/>
                        </a:spcAft>
                        <a:buClrTx/>
                        <a:buSzTx/>
                        <a:buFontTx/>
                        <a:buChar char="-"/>
                        <a:tabLst/>
                      </a:pPr>
                      <a:r>
                        <a:rPr kumimoji="0" lang="en-US" sz="1800" b="0" i="0" u="none" strike="noStrike" cap="none" normalizeH="0" baseline="0" dirty="0">
                          <a:ln>
                            <a:noFill/>
                          </a:ln>
                          <a:solidFill>
                            <a:srgbClr val="000000"/>
                          </a:solidFill>
                          <a:effectLst/>
                          <a:latin typeface="Times" charset="0"/>
                          <a:ea typeface="ＭＳ Ｐゴシック" charset="0"/>
                          <a:cs typeface="ＭＳ Ｐゴシック" charset="0"/>
                        </a:rPr>
                        <a:t>Debt outstanding</a:t>
                      </a:r>
                    </a:p>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rgbClr val="000000"/>
                          </a:solidFill>
                          <a:effectLst/>
                          <a:latin typeface="Times" charset="0"/>
                          <a:ea typeface="ＭＳ Ｐゴシック" charset="0"/>
                          <a:cs typeface="ＭＳ Ｐゴシック" charset="0"/>
                        </a:rPr>
                        <a:t>= Value of equity</a:t>
                      </a:r>
                    </a:p>
                    <a:p>
                      <a:pPr marL="0" marR="0" lvl="0" indent="0" algn="l" defTabSz="457200" rtl="0" eaLnBrk="1" fontAlgn="base" latinLnBrk="0" hangingPunct="1">
                        <a:lnSpc>
                          <a:spcPct val="100000"/>
                        </a:lnSpc>
                        <a:spcBef>
                          <a:spcPct val="0"/>
                        </a:spcBef>
                        <a:spcAft>
                          <a:spcPct val="0"/>
                        </a:spcAft>
                        <a:buClrTx/>
                        <a:buSzTx/>
                        <a:buFontTx/>
                        <a:buChar char="-"/>
                        <a:tabLst/>
                      </a:pPr>
                      <a:r>
                        <a:rPr kumimoji="0" lang="en-US" sz="1800" b="0" i="0" u="none" strike="noStrike" cap="none" normalizeH="0" baseline="0" dirty="0">
                          <a:ln>
                            <a:noFill/>
                          </a:ln>
                          <a:solidFill>
                            <a:srgbClr val="000000"/>
                          </a:solidFill>
                          <a:effectLst/>
                          <a:latin typeface="Times" charset="0"/>
                          <a:ea typeface="ＭＳ Ｐゴシック" charset="0"/>
                          <a:cs typeface="ＭＳ Ｐゴシック" charset="0"/>
                        </a:rPr>
                        <a:t>Value of equity options </a:t>
                      </a:r>
                    </a:p>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rgbClr val="000000"/>
                          </a:solidFill>
                          <a:effectLst/>
                          <a:latin typeface="Times" charset="0"/>
                          <a:ea typeface="ＭＳ Ｐゴシック" charset="0"/>
                          <a:cs typeface="ＭＳ Ｐゴシック" charset="0"/>
                        </a:rPr>
                        <a:t>=Value of equity in common stock</a:t>
                      </a:r>
                    </a:p>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rgbClr val="000000"/>
                          </a:solidFill>
                          <a:effectLst/>
                          <a:latin typeface="Times" charset="0"/>
                          <a:ea typeface="ＭＳ Ｐゴシック" charset="0"/>
                          <a:cs typeface="ＭＳ Ｐゴシック" charset="0"/>
                        </a:rPr>
                        <a:t>/ Number of shares</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r>
            </a:tbl>
          </a:graphicData>
        </a:graphic>
      </p:graphicFrame>
    </p:spTree>
  </p:cSld>
  <p:clrMapOvr>
    <a:masterClrMapping/>
  </p:clrMapOvr>
  <p:timing>
    <p:tnLst>
      <p:par>
        <p:cTn id="1" dur="indefinite" restart="never" nodeType="tmRoot"/>
      </p:par>
    </p:tnLst>
  </p:timing>
</p:sld>
</file>

<file path=ppt/slides/slide2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1217"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Valuing Deutsche Bank in early 2008</a:t>
            </a:r>
          </a:p>
        </p:txBody>
      </p:sp>
      <p:sp>
        <p:nvSpPr>
          <p:cNvPr id="52121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521219"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17C9AE74-DB5A-194B-A762-E34472C31699}" type="slidenum">
              <a:rPr lang="en-US" altLang="en-US" sz="1200">
                <a:solidFill>
                  <a:srgbClr val="FFFFFF"/>
                </a:solidFill>
                <a:latin typeface="Times" charset="0"/>
              </a:rPr>
              <a:pPr>
                <a:lnSpc>
                  <a:spcPct val="80000"/>
                </a:lnSpc>
                <a:spcBef>
                  <a:spcPct val="0"/>
                </a:spcBef>
                <a:buClrTx/>
                <a:buSzTx/>
                <a:buFontTx/>
                <a:buNone/>
              </a:pPr>
              <a:t>251</a:t>
            </a:fld>
            <a:endParaRPr lang="en-US" altLang="en-US" sz="1200">
              <a:solidFill>
                <a:srgbClr val="FFFFFF"/>
              </a:solidFill>
              <a:latin typeface="Times" charset="0"/>
            </a:endParaRPr>
          </a:p>
        </p:txBody>
      </p:sp>
      <p:sp>
        <p:nvSpPr>
          <p:cNvPr id="521220" name="Content Placeholder 2"/>
          <p:cNvSpPr>
            <a:spLocks noGrp="1"/>
          </p:cNvSpPr>
          <p:nvPr>
            <p:ph sz="quarter" idx="1"/>
          </p:nvPr>
        </p:nvSpPr>
        <p:spPr>
          <a:xfrm>
            <a:off x="612775" y="1600200"/>
            <a:ext cx="8153400" cy="4495800"/>
          </a:xfrm>
        </p:spPr>
        <p:txBody>
          <a:bodyPr/>
          <a:lstStyle/>
          <a:p>
            <a:pPr eaLnBrk="1" hangingPunct="1"/>
            <a:r>
              <a:rPr lang="en-US" altLang="en-US" sz="2000">
                <a:ea typeface="ＭＳ Ｐゴシック" charset="-128"/>
              </a:rPr>
              <a:t>To value Deutsche Bank, we started with the normalized income over the previous five years (3,954 million Euros) and the dividends in 2008 (2,146 million Euros). We assumed that the payout ratio and ROE, based on these numbers will continue for the next 5 years:</a:t>
            </a:r>
          </a:p>
          <a:p>
            <a:pPr lvl="1" eaLnBrk="1" hangingPunct="1"/>
            <a:r>
              <a:rPr lang="en-US" altLang="en-US" sz="2000">
                <a:ea typeface="ＭＳ Ｐゴシック" charset="-128"/>
              </a:rPr>
              <a:t>Payout ratio = 2,146/3954 = 54.28%</a:t>
            </a:r>
          </a:p>
          <a:p>
            <a:pPr lvl="1" eaLnBrk="1" hangingPunct="1"/>
            <a:r>
              <a:rPr lang="en-US" altLang="en-US" sz="2000">
                <a:ea typeface="ＭＳ Ｐゴシック" charset="-128"/>
              </a:rPr>
              <a:t>Expected growth rate = (1-.5428) * .1181 = 0.054 or 5.4% </a:t>
            </a:r>
          </a:p>
          <a:p>
            <a:pPr lvl="1" eaLnBrk="1" hangingPunct="1"/>
            <a:r>
              <a:rPr lang="en-US" altLang="en-US" sz="2000">
                <a:ea typeface="ＭＳ Ｐゴシック" charset="-128"/>
              </a:rPr>
              <a:t>Cost of equity = 9.23%</a:t>
            </a:r>
          </a:p>
        </p:txBody>
      </p:sp>
      <p:pic>
        <p:nvPicPr>
          <p:cNvPr id="521221" name="Picture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362200" y="4102100"/>
            <a:ext cx="5638800" cy="275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3265"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Deutsche Bank in stable growth</a:t>
            </a:r>
          </a:p>
        </p:txBody>
      </p:sp>
      <p:sp>
        <p:nvSpPr>
          <p:cNvPr id="52326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523267"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D49FC977-F1CF-3F41-9ADA-98B3B4F5E6CF}" type="slidenum">
              <a:rPr lang="en-US" altLang="en-US" sz="1200">
                <a:solidFill>
                  <a:srgbClr val="FFFFFF"/>
                </a:solidFill>
                <a:latin typeface="Times" charset="0"/>
              </a:rPr>
              <a:pPr>
                <a:lnSpc>
                  <a:spcPct val="80000"/>
                </a:lnSpc>
                <a:spcBef>
                  <a:spcPct val="0"/>
                </a:spcBef>
                <a:buClrTx/>
                <a:buSzTx/>
                <a:buFontTx/>
                <a:buNone/>
              </a:pPr>
              <a:t>252</a:t>
            </a:fld>
            <a:endParaRPr lang="en-US" altLang="en-US" sz="1200">
              <a:solidFill>
                <a:srgbClr val="FFFFFF"/>
              </a:solidFill>
              <a:latin typeface="Times" charset="0"/>
            </a:endParaRPr>
          </a:p>
        </p:txBody>
      </p:sp>
      <p:sp>
        <p:nvSpPr>
          <p:cNvPr id="523268" name="Content Placeholder 2"/>
          <p:cNvSpPr>
            <a:spLocks noGrp="1"/>
          </p:cNvSpPr>
          <p:nvPr>
            <p:ph sz="quarter" idx="1"/>
          </p:nvPr>
        </p:nvSpPr>
        <p:spPr>
          <a:xfrm>
            <a:off x="612775" y="1600200"/>
            <a:ext cx="8153400" cy="4495800"/>
          </a:xfrm>
        </p:spPr>
        <p:txBody>
          <a:bodyPr/>
          <a:lstStyle/>
          <a:p>
            <a:pPr eaLnBrk="1" hangingPunct="1">
              <a:lnSpc>
                <a:spcPct val="80000"/>
              </a:lnSpc>
            </a:pPr>
            <a:r>
              <a:rPr lang="en-US" altLang="en-US" sz="2000">
                <a:ea typeface="ＭＳ Ｐゴシック" charset="-128"/>
              </a:rPr>
              <a:t>At the end of year 5, the firm is in stable growth. We assume that the cost of equity drops to 8.5% (as the beta moves to 1) and that the return on equity also drops to 8.5 (to equal the cost of equity).</a:t>
            </a:r>
          </a:p>
          <a:p>
            <a:pPr marL="319088" lvl="1" indent="0" eaLnBrk="1" hangingPunct="1">
              <a:lnSpc>
                <a:spcPct val="80000"/>
              </a:lnSpc>
              <a:buFont typeface="Wingdings 2" charset="2"/>
              <a:buNone/>
            </a:pPr>
            <a:r>
              <a:rPr lang="en-US" altLang="en-US" sz="1700">
                <a:ea typeface="ＭＳ Ｐゴシック" charset="-128"/>
              </a:rPr>
              <a:t>Stable Period Payout Ratio = 1 – g/ROE = 1 – 0.03/0.085 = 0.6471 or 64.71% </a:t>
            </a:r>
          </a:p>
          <a:p>
            <a:pPr marL="319088" lvl="1" indent="0" eaLnBrk="1" hangingPunct="1">
              <a:lnSpc>
                <a:spcPct val="80000"/>
              </a:lnSpc>
              <a:buFont typeface="Wingdings 2" charset="2"/>
              <a:buNone/>
            </a:pPr>
            <a:r>
              <a:rPr lang="en-US" altLang="en-US" sz="1700">
                <a:ea typeface="ＭＳ Ｐゴシック" charset="-128"/>
              </a:rPr>
              <a:t>Expected Dividends in Year 6 = Expected Net Income</a:t>
            </a:r>
            <a:r>
              <a:rPr lang="en-US" altLang="en-US" sz="1700" baseline="-25000">
                <a:ea typeface="ＭＳ Ｐゴシック" charset="-128"/>
              </a:rPr>
              <a:t>5</a:t>
            </a:r>
            <a:r>
              <a:rPr lang="en-US" altLang="en-US" sz="1700">
                <a:ea typeface="ＭＳ Ｐゴシック" charset="-128"/>
              </a:rPr>
              <a:t> *(1+g</a:t>
            </a:r>
            <a:r>
              <a:rPr lang="en-US" altLang="en-US" sz="1700" baseline="-25000">
                <a:ea typeface="ＭＳ Ｐゴシック" charset="-128"/>
              </a:rPr>
              <a:t>Stable</a:t>
            </a:r>
            <a:r>
              <a:rPr lang="en-US" altLang="en-US" sz="1700">
                <a:ea typeface="ＭＳ Ｐゴシック" charset="-128"/>
              </a:rPr>
              <a:t>)* Stable Payout Ratio			= €5,143 (1.03) * 0.6471 = €3,427 million</a:t>
            </a:r>
          </a:p>
          <a:p>
            <a:pPr marL="319088" lvl="1" indent="0" eaLnBrk="1" hangingPunct="1">
              <a:lnSpc>
                <a:spcPct val="80000"/>
              </a:lnSpc>
              <a:buFont typeface="Wingdings 2" charset="2"/>
              <a:buNone/>
            </a:pPr>
            <a:r>
              <a:rPr lang="en-US" altLang="en-US" sz="1700">
                <a:ea typeface="ＭＳ Ｐゴシック" charset="-128"/>
              </a:rPr>
              <a:t>Terminal Value = </a:t>
            </a:r>
          </a:p>
          <a:p>
            <a:pPr eaLnBrk="1" hangingPunct="1">
              <a:lnSpc>
                <a:spcPct val="80000"/>
              </a:lnSpc>
              <a:buFont typeface="Wingdings" charset="2"/>
              <a:buNone/>
            </a:pPr>
            <a:r>
              <a:rPr lang="en-US" altLang="en-US" sz="2000">
                <a:ea typeface="ＭＳ Ｐゴシック" charset="-128"/>
              </a:rPr>
              <a:t>	</a:t>
            </a:r>
          </a:p>
          <a:p>
            <a:pPr marL="319088" lvl="1" indent="0" eaLnBrk="1" hangingPunct="1">
              <a:lnSpc>
                <a:spcPct val="80000"/>
              </a:lnSpc>
              <a:buFont typeface="Wingdings 2" charset="2"/>
              <a:buNone/>
            </a:pPr>
            <a:r>
              <a:rPr lang="en-US" altLang="en-US" sz="1700">
                <a:ea typeface="ＭＳ Ｐゴシック" charset="-128"/>
              </a:rPr>
              <a:t>PV of Terminal Value =  </a:t>
            </a:r>
          </a:p>
          <a:p>
            <a:pPr eaLnBrk="1" hangingPunct="1">
              <a:lnSpc>
                <a:spcPct val="80000"/>
              </a:lnSpc>
              <a:buFont typeface="Wingdings" charset="2"/>
              <a:buNone/>
            </a:pPr>
            <a:endParaRPr lang="en-US" altLang="en-US" sz="2000">
              <a:ea typeface="ＭＳ Ｐゴシック" charset="-128"/>
            </a:endParaRPr>
          </a:p>
          <a:p>
            <a:pPr eaLnBrk="1" hangingPunct="1">
              <a:lnSpc>
                <a:spcPct val="80000"/>
              </a:lnSpc>
            </a:pPr>
            <a:r>
              <a:rPr lang="en-US" altLang="en-US" sz="2000">
                <a:ea typeface="ＭＳ Ｐゴシック" charset="-128"/>
              </a:rPr>
              <a:t>Value of equity = €9,653+ €40,079 = €49,732 million Euros</a:t>
            </a:r>
          </a:p>
          <a:p>
            <a:pPr eaLnBrk="1" hangingPunct="1">
              <a:lnSpc>
                <a:spcPct val="80000"/>
              </a:lnSpc>
            </a:pPr>
            <a:r>
              <a:rPr lang="en-US" altLang="en-US" sz="2000">
                <a:ea typeface="ＭＳ Ｐゴシック" charset="-128"/>
              </a:rPr>
              <a:t>Value of equity per share= </a:t>
            </a:r>
          </a:p>
          <a:p>
            <a:pPr eaLnBrk="1" hangingPunct="1">
              <a:lnSpc>
                <a:spcPct val="80000"/>
              </a:lnSpc>
              <a:buFont typeface="Wingdings" charset="2"/>
              <a:buNone/>
            </a:pPr>
            <a:endParaRPr lang="en-US" altLang="en-US" sz="2000">
              <a:ea typeface="ＭＳ Ｐゴシック" charset="-128"/>
            </a:endParaRPr>
          </a:p>
          <a:p>
            <a:pPr eaLnBrk="1" hangingPunct="1">
              <a:lnSpc>
                <a:spcPct val="80000"/>
              </a:lnSpc>
              <a:buFont typeface="Wingdings" charset="2"/>
              <a:buNone/>
            </a:pPr>
            <a:r>
              <a:rPr lang="en-US" altLang="en-US" sz="2000">
                <a:ea typeface="ＭＳ Ｐゴシック" charset="-128"/>
              </a:rPr>
              <a:t>	Stock was trading at 89 Euros per share at the time of the analysis.</a:t>
            </a:r>
          </a:p>
        </p:txBody>
      </p:sp>
      <p:graphicFrame>
        <p:nvGraphicFramePr>
          <p:cNvPr id="523269" name="Object 2"/>
          <p:cNvGraphicFramePr>
            <a:graphicFrameLocks noChangeAspect="1"/>
          </p:cNvGraphicFramePr>
          <p:nvPr/>
        </p:nvGraphicFramePr>
        <p:xfrm>
          <a:off x="2819400" y="3200400"/>
          <a:ext cx="4749800" cy="546100"/>
        </p:xfrm>
        <a:graphic>
          <a:graphicData uri="http://schemas.openxmlformats.org/presentationml/2006/ole">
            <mc:AlternateContent xmlns:mc="http://schemas.openxmlformats.org/markup-compatibility/2006">
              <mc:Choice xmlns:v="urn:schemas-microsoft-com:vml" Requires="v">
                <p:oleObj spid="_x0000_s523327" name="Equation" r:id="rId4" imgW="4749800" imgH="546100" progId="Equation.3">
                  <p:embed/>
                </p:oleObj>
              </mc:Choice>
              <mc:Fallback>
                <p:oleObj name="Equation" r:id="rId4" imgW="4749800" imgH="546100" progId="Equation.3">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819400" y="3200400"/>
                        <a:ext cx="4749800" cy="546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graphicFrame>
        <p:nvGraphicFramePr>
          <p:cNvPr id="523270" name="Object 3"/>
          <p:cNvGraphicFramePr>
            <a:graphicFrameLocks noChangeAspect="1"/>
          </p:cNvGraphicFramePr>
          <p:nvPr/>
        </p:nvGraphicFramePr>
        <p:xfrm>
          <a:off x="3352800" y="3810000"/>
          <a:ext cx="4914900" cy="571500"/>
        </p:xfrm>
        <a:graphic>
          <a:graphicData uri="http://schemas.openxmlformats.org/presentationml/2006/ole">
            <mc:AlternateContent xmlns:mc="http://schemas.openxmlformats.org/markup-compatibility/2006">
              <mc:Choice xmlns:v="urn:schemas-microsoft-com:vml" Requires="v">
                <p:oleObj spid="_x0000_s523328" name="Equation" r:id="rId6" imgW="4914900" imgH="571500" progId="Equation.3">
                  <p:embed/>
                </p:oleObj>
              </mc:Choice>
              <mc:Fallback>
                <p:oleObj name="Equation" r:id="rId6" imgW="4914900" imgH="571500" progId="Equation.3">
                  <p:embed/>
                  <p:pic>
                    <p:nvPicPr>
                      <p:cNvPr id="0" name="Object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352800" y="3810000"/>
                        <a:ext cx="4914900" cy="571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graphicFrame>
        <p:nvGraphicFramePr>
          <p:cNvPr id="523271" name="Object 4"/>
          <p:cNvGraphicFramePr>
            <a:graphicFrameLocks noChangeAspect="1"/>
          </p:cNvGraphicFramePr>
          <p:nvPr/>
        </p:nvGraphicFramePr>
        <p:xfrm>
          <a:off x="4038600" y="4724400"/>
          <a:ext cx="3898900" cy="495300"/>
        </p:xfrm>
        <a:graphic>
          <a:graphicData uri="http://schemas.openxmlformats.org/presentationml/2006/ole">
            <mc:AlternateContent xmlns:mc="http://schemas.openxmlformats.org/markup-compatibility/2006">
              <mc:Choice xmlns:v="urn:schemas-microsoft-com:vml" Requires="v">
                <p:oleObj spid="_x0000_s523329" name="Equation" r:id="rId8" imgW="3898900" imgH="495300" progId="Equation.3">
                  <p:embed/>
                </p:oleObj>
              </mc:Choice>
              <mc:Fallback>
                <p:oleObj name="Equation" r:id="rId8" imgW="3898900" imgH="495300" progId="Equation.3">
                  <p:embed/>
                  <p:pic>
                    <p:nvPicPr>
                      <p:cNvPr id="0" name="Object 4"/>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038600" y="4724400"/>
                        <a:ext cx="3898900" cy="495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spTree>
  </p:cSld>
  <p:clrMapOvr>
    <a:masterClrMapping/>
  </p:clrMapOvr>
  <p:timing>
    <p:tnLst>
      <p:par>
        <p:cTn id="1" dur="indefinite" restart="never" nodeType="tmRoot"/>
      </p:par>
    </p:tnLst>
  </p:timing>
</p:sld>
</file>

<file path=ppt/slides/slide2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5313" name="Title 1"/>
          <p:cNvSpPr>
            <a:spLocks noGrp="1"/>
          </p:cNvSpPr>
          <p:nvPr>
            <p:ph type="title"/>
          </p:nvPr>
        </p:nvSpPr>
        <p:spPr>
          <a:xfrm>
            <a:off x="612775" y="228600"/>
            <a:ext cx="8153400" cy="990600"/>
          </a:xfrm>
        </p:spPr>
        <p:txBody>
          <a:bodyPr/>
          <a:lstStyle/>
          <a:p>
            <a:r>
              <a:rPr lang="en-US" altLang="en-US" dirty="0">
                <a:ea typeface="ＭＳ Ｐゴシック" charset="-128"/>
              </a:rPr>
              <a:t>Valuing Deutsche Bank in </a:t>
            </a:r>
            <a:r>
              <a:rPr lang="en-US" altLang="en-US" dirty="0" smtClean="0">
                <a:ea typeface="ＭＳ Ｐゴシック" charset="-128"/>
              </a:rPr>
              <a:t>2016</a:t>
            </a:r>
            <a:endParaRPr lang="en-US" altLang="en-US" dirty="0">
              <a:ea typeface="ＭＳ Ｐゴシック" charset="-128"/>
            </a:endParaRPr>
          </a:p>
        </p:txBody>
      </p:sp>
      <p:sp>
        <p:nvSpPr>
          <p:cNvPr id="525314"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525315" name="Slide Number Placeholder 4"/>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B4F07413-BE10-7E40-83B2-93E5435E89BF}" type="slidenum">
              <a:rPr lang="en-US" altLang="en-US" sz="1200">
                <a:solidFill>
                  <a:srgbClr val="FFFFFF"/>
                </a:solidFill>
                <a:latin typeface="Times" charset="0"/>
              </a:rPr>
              <a:pPr>
                <a:lnSpc>
                  <a:spcPct val="80000"/>
                </a:lnSpc>
                <a:spcBef>
                  <a:spcPct val="0"/>
                </a:spcBef>
                <a:buClrTx/>
                <a:buSzTx/>
                <a:buFontTx/>
                <a:buNone/>
              </a:pPr>
              <a:t>253</a:t>
            </a:fld>
            <a:endParaRPr lang="en-US" altLang="en-US" sz="1200">
              <a:solidFill>
                <a:srgbClr val="FFFFFF"/>
              </a:solidFill>
              <a:latin typeface="Times" charset="0"/>
            </a:endParaRPr>
          </a:p>
        </p:txBody>
      </p:sp>
      <p:pic>
        <p:nvPicPr>
          <p:cNvPr id="3" name="Content Placeholder 2"/>
          <p:cNvPicPr>
            <a:picLocks noGrp="1" noChangeAspect="1"/>
          </p:cNvPicPr>
          <p:nvPr>
            <p:ph sz="quarter" idx="1"/>
          </p:nvPr>
        </p:nvPicPr>
        <p:blipFill>
          <a:blip r:embed="rId3"/>
          <a:stretch>
            <a:fillRect/>
          </a:stretch>
        </p:blipFill>
        <p:spPr>
          <a:xfrm>
            <a:off x="982938" y="1600200"/>
            <a:ext cx="7413074" cy="4495800"/>
          </a:xfrm>
          <a:prstGeom prst="rect">
            <a:avLst/>
          </a:prstGeom>
        </p:spPr>
      </p:pic>
    </p:spTree>
  </p:cSld>
  <p:clrMapOvr>
    <a:masterClrMapping/>
  </p:clrMapOvr>
</p:sld>
</file>

<file path=ppt/slides/slide2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8929"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smtClean="0">
                <a:ea typeface="+mj-ea"/>
                <a:cs typeface="+mj-cs"/>
              </a:rPr>
              <a:t>Valuing Tata Motors with a FCFE model in November 2013: The high growth period</a:t>
            </a:r>
            <a:endParaRPr lang="en-US" dirty="0">
              <a:ea typeface="+mj-ea"/>
              <a:cs typeface="+mj-cs"/>
            </a:endParaRPr>
          </a:p>
        </p:txBody>
      </p:sp>
      <p:sp>
        <p:nvSpPr>
          <p:cNvPr id="52633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526339"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0955272A-0D97-2C48-94C7-A48F934E4FA8}" type="slidenum">
              <a:rPr lang="en-US" altLang="en-US" sz="1200">
                <a:solidFill>
                  <a:srgbClr val="FFFFFF"/>
                </a:solidFill>
                <a:latin typeface="Times" charset="0"/>
              </a:rPr>
              <a:pPr>
                <a:lnSpc>
                  <a:spcPct val="80000"/>
                </a:lnSpc>
                <a:spcBef>
                  <a:spcPct val="0"/>
                </a:spcBef>
                <a:buClrTx/>
                <a:buSzTx/>
                <a:buFontTx/>
                <a:buNone/>
              </a:pPr>
              <a:t>254</a:t>
            </a:fld>
            <a:endParaRPr lang="en-US" altLang="en-US" sz="1200">
              <a:solidFill>
                <a:srgbClr val="FFFFFF"/>
              </a:solidFill>
              <a:latin typeface="Times" charset="0"/>
            </a:endParaRPr>
          </a:p>
        </p:txBody>
      </p:sp>
      <p:sp>
        <p:nvSpPr>
          <p:cNvPr id="2" name="Content Placeholder 2"/>
          <p:cNvSpPr>
            <a:spLocks noGrp="1"/>
          </p:cNvSpPr>
          <p:nvPr>
            <p:ph sz="quarter" idx="1"/>
          </p:nvPr>
        </p:nvSpPr>
        <p:spPr>
          <a:xfrm>
            <a:off x="612775" y="1600200"/>
            <a:ext cx="8153400" cy="4495800"/>
          </a:xfrm>
        </p:spPr>
        <p:txBody>
          <a:bodyPr>
            <a:normAutofit/>
          </a:bodyPr>
          <a:lstStyle/>
          <a:p>
            <a:pPr marL="320040" indent="-320040" eaLnBrk="1" fontAlgn="auto" hangingPunct="1">
              <a:spcAft>
                <a:spcPts val="0"/>
              </a:spcAft>
              <a:buFont typeface="Wingdings"/>
              <a:buChar char=""/>
              <a:defRPr/>
            </a:pPr>
            <a:r>
              <a:rPr lang="en-US" sz="2400" dirty="0" smtClean="0">
                <a:ea typeface="+mn-ea"/>
                <a:cs typeface="+mn-cs"/>
              </a:rPr>
              <a:t>We use the expected growth rate of 24.13%, estimated based upon the 2013 values for ROE (29.97%) and equity reinvestment rate (80.5%):</a:t>
            </a:r>
          </a:p>
          <a:p>
            <a:pPr marL="640715" lvl="1" indent="-320040" eaLnBrk="1" fontAlgn="auto" hangingPunct="1">
              <a:spcAft>
                <a:spcPts val="0"/>
              </a:spcAft>
              <a:buFont typeface="Wingdings"/>
              <a:buChar char=""/>
              <a:defRPr/>
            </a:pPr>
            <a:r>
              <a:rPr lang="en-US" sz="2000" dirty="0" smtClean="0">
                <a:ea typeface="+mn-ea"/>
                <a:cs typeface="+mn-cs"/>
              </a:rPr>
              <a:t>Expected growth rate = 29.97% * 80.5% = 24.13%</a:t>
            </a:r>
          </a:p>
          <a:p>
            <a:pPr marL="320040" indent="-320040" eaLnBrk="1" fontAlgn="auto" hangingPunct="1">
              <a:spcAft>
                <a:spcPts val="0"/>
              </a:spcAft>
              <a:buFont typeface="Wingdings"/>
              <a:buChar char=""/>
              <a:defRPr/>
            </a:pPr>
            <a:r>
              <a:rPr lang="en-US" sz="2400" dirty="0" smtClean="0">
                <a:ea typeface="+mn-ea"/>
                <a:cs typeface="+mn-cs"/>
              </a:rPr>
              <a:t>The cost of equity for Tata Motors is 13.50%:</a:t>
            </a:r>
          </a:p>
          <a:p>
            <a:pPr marL="320675" lvl="1" indent="0" algn="ctr" eaLnBrk="1" fontAlgn="auto" hangingPunct="1">
              <a:spcAft>
                <a:spcPts val="0"/>
              </a:spcAft>
              <a:buFont typeface="Wingdings"/>
              <a:buNone/>
              <a:defRPr/>
            </a:pPr>
            <a:r>
              <a:rPr lang="en-US" sz="2000" dirty="0" smtClean="0">
                <a:ea typeface="+mn-ea"/>
                <a:cs typeface="+mn-cs"/>
              </a:rPr>
              <a:t>Cost of equity = </a:t>
            </a:r>
            <a:r>
              <a:rPr lang="en-US" sz="2000" dirty="0">
                <a:cs typeface="+mn-cs"/>
              </a:rPr>
              <a:t>= 6.57% + 0.964 (7.19%) = 13.50%</a:t>
            </a:r>
          </a:p>
          <a:p>
            <a:pPr eaLnBrk="1" fontAlgn="auto" hangingPunct="1">
              <a:spcAft>
                <a:spcPts val="0"/>
              </a:spcAft>
              <a:buFont typeface="Wingdings" charset="0"/>
              <a:buChar char=""/>
              <a:defRPr/>
            </a:pPr>
            <a:r>
              <a:rPr lang="en-US" sz="2400" dirty="0" smtClean="0">
                <a:ea typeface="+mn-ea"/>
                <a:cs typeface="+mn-cs"/>
              </a:rPr>
              <a:t>The expected FCFE for the high growth period</a:t>
            </a:r>
            <a:r>
              <a:rPr lang="en-US" dirty="0" smtClean="0">
                <a:ea typeface="+mn-ea"/>
                <a:cs typeface="+mn-cs"/>
              </a:rPr>
              <a:t>	</a:t>
            </a:r>
            <a:endParaRPr lang="en-US" dirty="0">
              <a:ea typeface="+mn-ea"/>
              <a:cs typeface="+mn-cs"/>
            </a:endParaRPr>
          </a:p>
        </p:txBody>
      </p:sp>
      <p:graphicFrame>
        <p:nvGraphicFramePr>
          <p:cNvPr id="6" name="Table 5"/>
          <p:cNvGraphicFramePr>
            <a:graphicFrameLocks noGrp="1"/>
          </p:cNvGraphicFramePr>
          <p:nvPr/>
        </p:nvGraphicFramePr>
        <p:xfrm>
          <a:off x="762000" y="4724400"/>
          <a:ext cx="7315200" cy="1490768"/>
        </p:xfrm>
        <a:graphic>
          <a:graphicData uri="http://schemas.openxmlformats.org/drawingml/2006/table">
            <a:tbl>
              <a:tblPr/>
              <a:tblGrid>
                <a:gridCol w="1689100"/>
                <a:gridCol w="1130300"/>
                <a:gridCol w="876300"/>
                <a:gridCol w="876300"/>
                <a:gridCol w="876300"/>
                <a:gridCol w="876300"/>
                <a:gridCol w="990600"/>
              </a:tblGrid>
              <a:tr h="195549">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 </a:t>
                      </a:r>
                    </a:p>
                  </a:txBody>
                  <a:tcPr marL="12700" marR="12700" marT="1268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Current</a:t>
                      </a:r>
                    </a:p>
                  </a:txBody>
                  <a:tcPr marL="12700" marR="12700" marT="1268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1</a:t>
                      </a:r>
                    </a:p>
                  </a:txBody>
                  <a:tcPr marL="12700" marR="12700" marT="1268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2</a:t>
                      </a:r>
                    </a:p>
                  </a:txBody>
                  <a:tcPr marL="12700" marR="12700" marT="1268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3</a:t>
                      </a:r>
                    </a:p>
                  </a:txBody>
                  <a:tcPr marL="12700" marR="12700" marT="1268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4</a:t>
                      </a:r>
                    </a:p>
                  </a:txBody>
                  <a:tcPr marL="12700" marR="12700" marT="1268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5</a:t>
                      </a:r>
                    </a:p>
                  </a:txBody>
                  <a:tcPr marL="12700" marR="12700" marT="1268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549">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Expected growth rate</a:t>
                      </a:r>
                    </a:p>
                  </a:txBody>
                  <a:tcPr marL="12700" marR="12700" marT="1268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 </a:t>
                      </a:r>
                    </a:p>
                  </a:txBody>
                  <a:tcPr marL="12700" marR="12700" marT="1268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24.13%</a:t>
                      </a:r>
                    </a:p>
                  </a:txBody>
                  <a:tcPr marL="12700" marR="12700" marT="1268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24.13%</a:t>
                      </a:r>
                    </a:p>
                  </a:txBody>
                  <a:tcPr marL="12700" marR="12700" marT="1268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24.13%</a:t>
                      </a:r>
                    </a:p>
                  </a:txBody>
                  <a:tcPr marL="12700" marR="12700" marT="1268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24.13%</a:t>
                      </a:r>
                    </a:p>
                  </a:txBody>
                  <a:tcPr marL="12700" marR="12700" marT="1268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24.13%</a:t>
                      </a:r>
                    </a:p>
                  </a:txBody>
                  <a:tcPr marL="12700" marR="12700" marT="1268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549">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Net Income</a:t>
                      </a:r>
                    </a:p>
                  </a:txBody>
                  <a:tcPr marL="12700" marR="12700" marT="1268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98,926₹</a:t>
                      </a:r>
                    </a:p>
                  </a:txBody>
                  <a:tcPr marL="12700" marR="12700" marT="1268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122,794₹</a:t>
                      </a:r>
                    </a:p>
                  </a:txBody>
                  <a:tcPr marL="12700" marR="12700" marT="1268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152,420₹</a:t>
                      </a:r>
                    </a:p>
                  </a:txBody>
                  <a:tcPr marL="12700" marR="12700" marT="1268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189,194₹</a:t>
                      </a:r>
                    </a:p>
                  </a:txBody>
                  <a:tcPr marL="12700" marR="12700" marT="1268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234,841₹</a:t>
                      </a:r>
                    </a:p>
                  </a:txBody>
                  <a:tcPr marL="12700" marR="12700" marT="1268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291,500₹</a:t>
                      </a:r>
                    </a:p>
                  </a:txBody>
                  <a:tcPr marL="12700" marR="12700" marT="1268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549">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Equity Reinvestment Rate</a:t>
                      </a:r>
                    </a:p>
                  </a:txBody>
                  <a:tcPr marL="12700" marR="12700" marT="1268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80.50%</a:t>
                      </a:r>
                    </a:p>
                  </a:txBody>
                  <a:tcPr marL="12700" marR="12700" marT="1268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80.50%</a:t>
                      </a:r>
                    </a:p>
                  </a:txBody>
                  <a:tcPr marL="12700" marR="12700" marT="1268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80.50%</a:t>
                      </a:r>
                    </a:p>
                  </a:txBody>
                  <a:tcPr marL="12700" marR="12700" marT="1268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80.50%</a:t>
                      </a:r>
                    </a:p>
                  </a:txBody>
                  <a:tcPr marL="12700" marR="12700" marT="1268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80.50%</a:t>
                      </a:r>
                    </a:p>
                  </a:txBody>
                  <a:tcPr marL="12700" marR="12700" marT="1268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80.50%</a:t>
                      </a:r>
                    </a:p>
                  </a:txBody>
                  <a:tcPr marL="12700" marR="12700" marT="1268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549">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Equity Reinvestment</a:t>
                      </a:r>
                    </a:p>
                  </a:txBody>
                  <a:tcPr marL="12700" marR="12700" marT="1268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79,632₹</a:t>
                      </a:r>
                    </a:p>
                  </a:txBody>
                  <a:tcPr marL="12700" marR="12700" marT="1268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98,845₹</a:t>
                      </a:r>
                    </a:p>
                  </a:txBody>
                  <a:tcPr marL="12700" marR="12700" marT="1268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122,693₹</a:t>
                      </a:r>
                    </a:p>
                  </a:txBody>
                  <a:tcPr marL="12700" marR="12700" marT="1268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152,295₹</a:t>
                      </a:r>
                    </a:p>
                  </a:txBody>
                  <a:tcPr marL="12700" marR="12700" marT="1268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189,039₹</a:t>
                      </a:r>
                    </a:p>
                  </a:txBody>
                  <a:tcPr marL="12700" marR="12700" marT="1268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234,648₹</a:t>
                      </a:r>
                    </a:p>
                  </a:txBody>
                  <a:tcPr marL="12700" marR="12700" marT="1268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317372">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FCFE</a:t>
                      </a:r>
                    </a:p>
                  </a:txBody>
                  <a:tcPr marL="12700" marR="12700" marT="1268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19,294₹</a:t>
                      </a:r>
                    </a:p>
                  </a:txBody>
                  <a:tcPr marL="12700" marR="12700" marT="1268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23,949₹</a:t>
                      </a:r>
                    </a:p>
                  </a:txBody>
                  <a:tcPr marL="12700" marR="12700" marT="1268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29,727₹</a:t>
                      </a:r>
                    </a:p>
                  </a:txBody>
                  <a:tcPr marL="12700" marR="12700" marT="1268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36,899₹</a:t>
                      </a:r>
                    </a:p>
                  </a:txBody>
                  <a:tcPr marL="12700" marR="12700" marT="1268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45,802₹</a:t>
                      </a:r>
                    </a:p>
                  </a:txBody>
                  <a:tcPr marL="12700" marR="12700" marT="1268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56,852₹</a:t>
                      </a:r>
                    </a:p>
                  </a:txBody>
                  <a:tcPr marL="12700" marR="12700" marT="1268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549">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PV of FCFE@13.5%</a:t>
                      </a:r>
                    </a:p>
                  </a:txBody>
                  <a:tcPr marL="12700" marR="12700" marT="12686" marB="0" anchor="b" horzOverflow="overflow">
                    <a:lnL>
                      <a:noFill/>
                    </a:lnL>
                    <a:lnR>
                      <a:noFill/>
                    </a:lnR>
                    <a:lnT w="63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endParaRPr kumimoji="0" lang="en-US" altLang="en-US" sz="1200" b="0" i="0" u="none" strike="noStrike" cap="none" normalizeH="0" baseline="0">
                        <a:ln>
                          <a:noFill/>
                        </a:ln>
                        <a:solidFill>
                          <a:srgbClr val="000000"/>
                        </a:solidFill>
                        <a:effectLst/>
                        <a:latin typeface="Calibri" charset="0"/>
                        <a:ea typeface="ＭＳ Ｐゴシック" charset="-128"/>
                      </a:endParaRPr>
                    </a:p>
                  </a:txBody>
                  <a:tcPr marL="12700" marR="12700" marT="12686" marB="0" anchor="b" horzOverflow="overflow">
                    <a:lnL>
                      <a:noFill/>
                    </a:lnL>
                    <a:lnR>
                      <a:noFill/>
                    </a:lnR>
                    <a:lnT w="63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21,100₹</a:t>
                      </a:r>
                    </a:p>
                  </a:txBody>
                  <a:tcPr marL="12700" marR="12700" marT="12686" marB="0" anchor="b" horzOverflow="overflow">
                    <a:lnL>
                      <a:noFill/>
                    </a:lnL>
                    <a:lnR>
                      <a:noFill/>
                    </a:lnR>
                    <a:lnT w="63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23,075₹</a:t>
                      </a:r>
                    </a:p>
                  </a:txBody>
                  <a:tcPr marL="12700" marR="12700" marT="12686" marB="0" anchor="b" horzOverflow="overflow">
                    <a:lnL>
                      <a:noFill/>
                    </a:lnL>
                    <a:lnR>
                      <a:noFill/>
                    </a:lnR>
                    <a:lnT w="63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25,235₹</a:t>
                      </a:r>
                    </a:p>
                  </a:txBody>
                  <a:tcPr marL="12700" marR="12700" marT="12686" marB="0" anchor="b" horzOverflow="overflow">
                    <a:lnL>
                      <a:noFill/>
                    </a:lnL>
                    <a:lnR>
                      <a:noFill/>
                    </a:lnR>
                    <a:lnT w="63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27,597₹</a:t>
                      </a:r>
                    </a:p>
                  </a:txBody>
                  <a:tcPr marL="12700" marR="12700" marT="12686" marB="0" anchor="b" horzOverflow="overflow">
                    <a:lnL>
                      <a:noFill/>
                    </a:lnL>
                    <a:lnR>
                      <a:noFill/>
                    </a:lnR>
                    <a:lnT w="63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30,180₹</a:t>
                      </a:r>
                    </a:p>
                  </a:txBody>
                  <a:tcPr marL="12700" marR="12700" marT="12686" marB="0" anchor="b" horzOverflow="overflow">
                    <a:lnL>
                      <a:noFill/>
                    </a:lnL>
                    <a:lnR>
                      <a:noFill/>
                    </a:lnR>
                    <a:lnT w="6350" cap="flat" cmpd="sng" algn="ctr">
                      <a:solidFill>
                        <a:srgbClr val="000000"/>
                      </a:solidFill>
                      <a:prstDash val="solid"/>
                      <a:round/>
                      <a:headEnd type="none" w="med" len="med"/>
                      <a:tailEnd type="none" w="med" len="med"/>
                    </a:lnT>
                    <a:lnB>
                      <a:noFill/>
                    </a:lnB>
                    <a:lnTlToBr>
                      <a:noFill/>
                    </a:lnTlToBr>
                    <a:lnBlToTr>
                      <a:noFill/>
                    </a:lnBlToTr>
                    <a:noFill/>
                  </a:tcPr>
                </a:tc>
              </a:tr>
            </a:tbl>
          </a:graphicData>
        </a:graphic>
      </p:graphicFrame>
      <p:sp>
        <p:nvSpPr>
          <p:cNvPr id="526406" name="TextBox 6"/>
          <p:cNvSpPr txBox="1">
            <a:spLocks noChangeArrowheads="1"/>
          </p:cNvSpPr>
          <p:nvPr/>
        </p:nvSpPr>
        <p:spPr bwMode="auto">
          <a:xfrm>
            <a:off x="3808413" y="6248400"/>
            <a:ext cx="2922587"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gn="ctr" fontAlgn="b">
              <a:spcBef>
                <a:spcPct val="0"/>
              </a:spcBef>
              <a:buClrTx/>
              <a:buSzTx/>
              <a:buFontTx/>
              <a:buNone/>
            </a:pPr>
            <a:r>
              <a:rPr lang="en-US" altLang="en-US" sz="1600">
                <a:latin typeface="Times" charset="0"/>
              </a:rPr>
              <a:t>Sum of PV of FCFE  = </a:t>
            </a:r>
            <a:r>
              <a:rPr lang="en-US" altLang="en-US" sz="1600">
                <a:solidFill>
                  <a:srgbClr val="000000"/>
                </a:solidFill>
              </a:rPr>
              <a:t>127,187₹</a:t>
            </a:r>
          </a:p>
        </p:txBody>
      </p:sp>
    </p:spTree>
  </p:cSld>
  <p:clrMapOvr>
    <a:masterClrMapping/>
  </p:clrMapOvr>
  <p:timing>
    <p:tnLst>
      <p:par>
        <p:cTn id="1" dur="indefinite" restart="never" nodeType="tmRoot"/>
      </p:par>
    </p:tnLst>
  </p:timing>
</p:sld>
</file>

<file path=ppt/slides/slide2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8385"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Stable growth and value….</a:t>
            </a:r>
          </a:p>
        </p:txBody>
      </p:sp>
      <p:sp>
        <p:nvSpPr>
          <p:cNvPr id="52838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528387"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8DE4A1F3-717E-C648-986C-EA9BE48C1B71}" type="slidenum">
              <a:rPr lang="en-US" altLang="en-US" sz="1200">
                <a:solidFill>
                  <a:srgbClr val="FFFFFF"/>
                </a:solidFill>
                <a:latin typeface="Times" charset="0"/>
              </a:rPr>
              <a:pPr>
                <a:lnSpc>
                  <a:spcPct val="80000"/>
                </a:lnSpc>
                <a:spcBef>
                  <a:spcPct val="0"/>
                </a:spcBef>
                <a:buClrTx/>
                <a:buSzTx/>
                <a:buFontTx/>
                <a:buNone/>
              </a:pPr>
              <a:t>255</a:t>
            </a:fld>
            <a:endParaRPr lang="en-US" altLang="en-US" sz="1200">
              <a:solidFill>
                <a:srgbClr val="FFFFFF"/>
              </a:solidFill>
              <a:latin typeface="Times" charset="0"/>
            </a:endParaRPr>
          </a:p>
        </p:txBody>
      </p:sp>
      <p:sp>
        <p:nvSpPr>
          <p:cNvPr id="528388" name="Content Placeholder 2"/>
          <p:cNvSpPr>
            <a:spLocks noGrp="1"/>
          </p:cNvSpPr>
          <p:nvPr>
            <p:ph sz="quarter" idx="1"/>
          </p:nvPr>
        </p:nvSpPr>
        <p:spPr>
          <a:xfrm>
            <a:off x="612775" y="1600200"/>
            <a:ext cx="8153400" cy="4495800"/>
          </a:xfrm>
        </p:spPr>
        <p:txBody>
          <a:bodyPr/>
          <a:lstStyle/>
          <a:p>
            <a:pPr eaLnBrk="1" hangingPunct="1">
              <a:lnSpc>
                <a:spcPct val="80000"/>
              </a:lnSpc>
            </a:pPr>
            <a:r>
              <a:rPr lang="en-US" altLang="en-US" sz="2000">
                <a:ea typeface="ＭＳ Ｐゴシック" charset="-128"/>
              </a:rPr>
              <a:t>After year five, we will assume that the beta will increase to 1 and that the equity risk premium will decline to 6.98% percent (as the company becomes more global). The resulting cost of equity is 13.55 percent.</a:t>
            </a:r>
          </a:p>
          <a:p>
            <a:pPr eaLnBrk="1" hangingPunct="1">
              <a:lnSpc>
                <a:spcPct val="80000"/>
              </a:lnSpc>
              <a:buFont typeface="Wingdings" charset="2"/>
              <a:buNone/>
            </a:pPr>
            <a:r>
              <a:rPr lang="en-US" altLang="en-US" sz="2000">
                <a:ea typeface="ＭＳ Ｐゴシック" charset="-128"/>
              </a:rPr>
              <a:t>	Cost of Equity in Stable Growth = 6.57% + 1(6.98%) = 13.55%</a:t>
            </a:r>
          </a:p>
          <a:p>
            <a:pPr eaLnBrk="1" hangingPunct="1">
              <a:lnSpc>
                <a:spcPct val="80000"/>
              </a:lnSpc>
            </a:pPr>
            <a:r>
              <a:rPr lang="en-US" altLang="en-US" sz="2000">
                <a:ea typeface="ＭＳ Ｐゴシック" charset="-128"/>
              </a:rPr>
              <a:t>We will assume that the growth in net income will drop to 6% and that the return on equity will drop to 13.55% (which is also the cost of equity). </a:t>
            </a:r>
          </a:p>
          <a:p>
            <a:pPr marL="319088" lvl="1" indent="0" eaLnBrk="1" hangingPunct="1">
              <a:lnSpc>
                <a:spcPct val="80000"/>
              </a:lnSpc>
              <a:buFont typeface="Wingdings 2" charset="2"/>
              <a:buNone/>
            </a:pPr>
            <a:r>
              <a:rPr lang="en-US" altLang="en-US" sz="1700">
                <a:ea typeface="ＭＳ Ｐゴシック" charset="-128"/>
              </a:rPr>
              <a:t>Equity Reinvestment Rate </a:t>
            </a:r>
            <a:r>
              <a:rPr lang="en-US" altLang="en-US" sz="1700" baseline="-25000">
                <a:ea typeface="ＭＳ Ｐゴシック" charset="-128"/>
              </a:rPr>
              <a:t>Stable Growth </a:t>
            </a:r>
            <a:r>
              <a:rPr lang="en-US" altLang="en-US" sz="1700">
                <a:ea typeface="ＭＳ Ｐゴシック" charset="-128"/>
              </a:rPr>
              <a:t>= 6%/13.55% = 44.28% </a:t>
            </a:r>
          </a:p>
          <a:p>
            <a:pPr marL="319088" lvl="1" indent="0" eaLnBrk="1" hangingPunct="1">
              <a:lnSpc>
                <a:spcPct val="80000"/>
              </a:lnSpc>
              <a:buFont typeface="Wingdings 2" charset="2"/>
              <a:buNone/>
            </a:pPr>
            <a:r>
              <a:rPr lang="en-US" altLang="en-US" sz="1700">
                <a:ea typeface="ＭＳ Ｐゴシック" charset="-128"/>
              </a:rPr>
              <a:t>FCFE in Year 6 = </a:t>
            </a:r>
            <a:r>
              <a:rPr lang="en-US" altLang="en-US" sz="1700">
                <a:solidFill>
                  <a:srgbClr val="000000"/>
                </a:solidFill>
                <a:ea typeface="ＭＳ Ｐゴシック" charset="-128"/>
              </a:rPr>
              <a:t>₹</a:t>
            </a:r>
            <a:r>
              <a:rPr lang="en-US" altLang="en-US" sz="1700">
                <a:ea typeface="ＭＳ Ｐゴシック" charset="-128"/>
              </a:rPr>
              <a:t>291,500(1.06)(1 – 0.4428) = </a:t>
            </a:r>
            <a:r>
              <a:rPr lang="en-US" altLang="en-US" sz="1700">
                <a:solidFill>
                  <a:srgbClr val="000000"/>
                </a:solidFill>
                <a:ea typeface="ＭＳ Ｐゴシック" charset="-128"/>
              </a:rPr>
              <a:t>₹</a:t>
            </a:r>
            <a:r>
              <a:rPr lang="en-US" altLang="en-US" sz="1700">
                <a:ea typeface="ＭＳ Ｐゴシック" charset="-128"/>
              </a:rPr>
              <a:t> 136,822million </a:t>
            </a:r>
          </a:p>
          <a:p>
            <a:pPr marL="319088" lvl="1" indent="0" eaLnBrk="1" hangingPunct="1">
              <a:lnSpc>
                <a:spcPct val="80000"/>
              </a:lnSpc>
              <a:buFont typeface="Wingdings 2" charset="2"/>
              <a:buNone/>
            </a:pPr>
            <a:r>
              <a:rPr lang="en-US" altLang="en-US" sz="1700">
                <a:ea typeface="ＭＳ Ｐゴシック" charset="-128"/>
              </a:rPr>
              <a:t>Terminal Value of Equity = </a:t>
            </a:r>
            <a:r>
              <a:rPr lang="en-US" altLang="en-US" sz="1700">
                <a:solidFill>
                  <a:srgbClr val="000000"/>
                </a:solidFill>
                <a:ea typeface="ＭＳ Ｐゴシック" charset="-128"/>
              </a:rPr>
              <a:t>₹</a:t>
            </a:r>
            <a:r>
              <a:rPr lang="en-US" altLang="en-US" sz="1700">
                <a:ea typeface="ＭＳ Ｐゴシック" charset="-128"/>
              </a:rPr>
              <a:t>136,822/(0.1355 – 0.06) = </a:t>
            </a:r>
            <a:r>
              <a:rPr lang="en-US" altLang="en-US" sz="1700">
                <a:solidFill>
                  <a:srgbClr val="000000"/>
                </a:solidFill>
                <a:ea typeface="ＭＳ Ｐゴシック" charset="-128"/>
              </a:rPr>
              <a:t>₹</a:t>
            </a:r>
            <a:r>
              <a:rPr lang="en-US" altLang="en-US" sz="1700">
                <a:ea typeface="ＭＳ Ｐゴシック" charset="-128"/>
              </a:rPr>
              <a:t> 2,280,372 million</a:t>
            </a:r>
          </a:p>
          <a:p>
            <a:pPr eaLnBrk="1" hangingPunct="1">
              <a:lnSpc>
                <a:spcPct val="80000"/>
              </a:lnSpc>
            </a:pPr>
            <a:r>
              <a:rPr lang="en-US" altLang="en-US" sz="2000">
                <a:ea typeface="ＭＳ Ｐゴシック" charset="-128"/>
              </a:rPr>
              <a:t>To value equity in the firm today</a:t>
            </a:r>
          </a:p>
          <a:p>
            <a:pPr marL="319088" lvl="1" indent="0" eaLnBrk="1" hangingPunct="1">
              <a:lnSpc>
                <a:spcPct val="80000"/>
              </a:lnSpc>
              <a:buFont typeface="Wingdings 2" charset="2"/>
              <a:buNone/>
            </a:pPr>
            <a:r>
              <a:rPr lang="en-US" altLang="en-US" sz="1700">
                <a:ea typeface="ＭＳ Ｐゴシック" charset="-128"/>
              </a:rPr>
              <a:t>Value of equity = PV of FCFE during high growth + PV of terminal value 		= </a:t>
            </a:r>
            <a:r>
              <a:rPr lang="en-US" altLang="en-US" sz="1700">
                <a:solidFill>
                  <a:srgbClr val="000000"/>
                </a:solidFill>
                <a:ea typeface="ＭＳ Ｐゴシック" charset="-128"/>
              </a:rPr>
              <a:t>₹</a:t>
            </a:r>
            <a:r>
              <a:rPr lang="en-US" altLang="en-US" sz="1700">
                <a:ea typeface="ＭＳ Ｐゴシック" charset="-128"/>
              </a:rPr>
              <a:t>127,187 + 2,280,372/1.1355</a:t>
            </a:r>
            <a:r>
              <a:rPr lang="en-US" altLang="en-US" sz="1700" baseline="30000">
                <a:ea typeface="ＭＳ Ｐゴシック" charset="-128"/>
              </a:rPr>
              <a:t>5</a:t>
            </a:r>
            <a:r>
              <a:rPr lang="en-US" altLang="en-US" sz="1700">
                <a:ea typeface="ＭＳ Ｐゴシック" charset="-128"/>
              </a:rPr>
              <a:t> = </a:t>
            </a:r>
            <a:r>
              <a:rPr lang="en-US" altLang="en-US" sz="1700">
                <a:solidFill>
                  <a:srgbClr val="000000"/>
                </a:solidFill>
                <a:ea typeface="ＭＳ Ｐゴシック" charset="-128"/>
              </a:rPr>
              <a:t>₹742,008</a:t>
            </a:r>
            <a:r>
              <a:rPr lang="en-US" altLang="en-US" sz="1700">
                <a:ea typeface="ＭＳ Ｐゴシック" charset="-128"/>
              </a:rPr>
              <a:t> million</a:t>
            </a:r>
          </a:p>
          <a:p>
            <a:pPr marL="319088" lvl="1" indent="0" eaLnBrk="1" hangingPunct="1">
              <a:lnSpc>
                <a:spcPct val="80000"/>
              </a:lnSpc>
            </a:pPr>
            <a:r>
              <a:rPr lang="en-US" altLang="en-US" sz="1700">
                <a:ea typeface="ＭＳ Ｐゴシック" charset="-128"/>
              </a:rPr>
              <a:t>Dividing by 2694.08 million shares yields a value of equity per share of </a:t>
            </a:r>
            <a:r>
              <a:rPr lang="en-US" altLang="en-US" sz="1700">
                <a:solidFill>
                  <a:srgbClr val="000000"/>
                </a:solidFill>
                <a:ea typeface="ＭＳ Ｐゴシック" charset="-128"/>
              </a:rPr>
              <a:t>₹275.42</a:t>
            </a:r>
            <a:r>
              <a:rPr lang="en-US" altLang="en-US" sz="1700">
                <a:ea typeface="ＭＳ Ｐゴシック" charset="-128"/>
              </a:rPr>
              <a:t>, about 40% lower than the stock price of </a:t>
            </a:r>
            <a:r>
              <a:rPr lang="en-US" altLang="en-US" sz="1700">
                <a:solidFill>
                  <a:srgbClr val="000000"/>
                </a:solidFill>
                <a:ea typeface="ＭＳ Ｐゴシック" charset="-128"/>
              </a:rPr>
              <a:t>₹427.85</a:t>
            </a:r>
            <a:r>
              <a:rPr lang="en-US" altLang="en-US" sz="1700">
                <a:ea typeface="ＭＳ Ｐゴシック" charset="-128"/>
              </a:rPr>
              <a:t> per share.</a:t>
            </a:r>
          </a:p>
        </p:txBody>
      </p:sp>
    </p:spTree>
  </p:cSld>
  <p:clrMapOvr>
    <a:masterClrMapping/>
  </p:clrMapOvr>
  <p:timing>
    <p:tnLst>
      <p:par>
        <p:cTn id="1" dur="indefinite" restart="never" nodeType="tmRoot"/>
      </p:par>
    </p:tnLst>
  </p:timing>
</p:sld>
</file>

<file path=ppt/slides/slide2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0433"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530434"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fld id="{EFDB9209-DC98-F842-AEAF-D402CDA72F0E}" type="slidenum">
              <a:rPr lang="en-US" altLang="en-US" sz="1400">
                <a:solidFill>
                  <a:schemeClr val="tx2"/>
                </a:solidFill>
                <a:latin typeface="Times" charset="0"/>
              </a:rPr>
              <a:pPr>
                <a:spcBef>
                  <a:spcPct val="0"/>
                </a:spcBef>
                <a:buClrTx/>
                <a:buSzTx/>
                <a:buFontTx/>
                <a:buNone/>
              </a:pPr>
              <a:t>256</a:t>
            </a:fld>
            <a:endParaRPr lang="en-US" altLang="en-US" sz="1400">
              <a:solidFill>
                <a:schemeClr val="tx2"/>
              </a:solidFill>
              <a:latin typeface="Times" charset="0"/>
            </a:endParaRPr>
          </a:p>
        </p:txBody>
      </p:sp>
      <p:pic>
        <p:nvPicPr>
          <p:cNvPr id="530435"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647700"/>
            <a:ext cx="9144000" cy="5557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145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Disney: Inputs to Valuation</a:t>
            </a:r>
          </a:p>
        </p:txBody>
      </p:sp>
      <p:graphicFrame>
        <p:nvGraphicFramePr>
          <p:cNvPr id="531458" name="Object 2"/>
          <p:cNvGraphicFramePr>
            <a:graphicFrameLocks noGrp="1"/>
          </p:cNvGraphicFramePr>
          <p:nvPr>
            <p:ph sz="quarter" idx="1"/>
          </p:nvPr>
        </p:nvGraphicFramePr>
        <p:xfrm>
          <a:off x="1392238" y="1720850"/>
          <a:ext cx="6591300" cy="4254500"/>
        </p:xfrm>
        <a:graphic>
          <a:graphicData uri="http://schemas.openxmlformats.org/presentationml/2006/ole">
            <mc:AlternateContent xmlns:mc="http://schemas.openxmlformats.org/markup-compatibility/2006">
              <mc:Choice xmlns:v="urn:schemas-microsoft-com:vml" Requires="v">
                <p:oleObj spid="_x0000_s531483" name="Document" r:id="rId5" imgW="8382000" imgH="5410200" progId="Word.Document.8">
                  <p:embed/>
                </p:oleObj>
              </mc:Choice>
              <mc:Fallback>
                <p:oleObj name="Document" r:id="rId5" imgW="8382000" imgH="5410200" progId="Word.Document.8">
                  <p:embed/>
                  <p:pic>
                    <p:nvPicPr>
                      <p:cNvPr id="0" name="Object 2"/>
                      <p:cNvPicPr>
                        <a:picLocks noGrp="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92238" y="1720850"/>
                        <a:ext cx="6591300" cy="4254500"/>
                      </a:xfrm>
                      <a:prstGeom prst="rect">
                        <a:avLst/>
                      </a:prstGeom>
                      <a:solidFill>
                        <a:schemeClr val="bg1"/>
                      </a:solidFill>
                      <a:ln w="9525">
                        <a:solidFill>
                          <a:srgbClr val="FFFFFF"/>
                        </a:solidFill>
                        <a:miter lim="800000"/>
                        <a:headEnd/>
                        <a:tailEnd/>
                      </a:ln>
                    </p:spPr>
                  </p:pic>
                </p:oleObj>
              </mc:Fallback>
            </mc:AlternateContent>
          </a:graphicData>
        </a:graphic>
      </p:graphicFrame>
      <p:sp>
        <p:nvSpPr>
          <p:cNvPr id="53145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Tree>
  </p:cSld>
  <p:clrMapOvr>
    <a:masterClrMapping/>
  </p:clrMapOvr>
  <p:transition/>
</p:sld>
</file>

<file path=ppt/slides/slide2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3505"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pic>
        <p:nvPicPr>
          <p:cNvPr id="533506" name="Picture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520700"/>
            <a:ext cx="9144000" cy="579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5553"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pic>
        <p:nvPicPr>
          <p:cNvPr id="53555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54000" y="0"/>
            <a:ext cx="861536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7601"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Ways of changing value…</a:t>
            </a:r>
          </a:p>
        </p:txBody>
      </p:sp>
      <p:pic>
        <p:nvPicPr>
          <p:cNvPr id="537602" name="Content Placeholder 4"/>
          <p:cNvPicPr>
            <a:picLocks noGrp="1" noChangeAspect="1"/>
          </p:cNvPicPr>
          <p:nvPr>
            <p:ph sz="quarter" idx="1"/>
          </p:nvPr>
        </p:nvPicPr>
        <p:blipFill>
          <a:blip r:embed="rId3">
            <a:extLst>
              <a:ext uri="{28A0092B-C50C-407E-A947-70E740481C1C}">
                <a14:useLocalDpi xmlns:a14="http://schemas.microsoft.com/office/drawing/2010/main" val="0"/>
              </a:ext>
            </a:extLst>
          </a:blip>
          <a:srcRect t="-3230" b="-3230"/>
          <a:stretch>
            <a:fillRect/>
          </a:stretch>
        </p:blipFill>
        <p:spPr>
          <a:xfrm>
            <a:off x="612775" y="1600200"/>
            <a:ext cx="8153400" cy="4495800"/>
          </a:xfrm>
        </p:spPr>
      </p:pic>
      <p:sp>
        <p:nvSpPr>
          <p:cNvPr id="53760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Tree>
  </p:cSld>
  <p:clrMapOvr>
    <a:masterClrMapping/>
  </p:clrMapOvr>
</p:sld>
</file>

<file path=ppt/slides/slide2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9649"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pic>
        <p:nvPicPr>
          <p:cNvPr id="539650"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495300"/>
            <a:ext cx="9144000" cy="5861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169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First Principles</a:t>
            </a:r>
          </a:p>
        </p:txBody>
      </p:sp>
      <p:sp>
        <p:nvSpPr>
          <p:cNvPr id="54169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541699"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D0444886-B059-7044-946F-80AF2BC37F1E}" type="slidenum">
              <a:rPr lang="en-US" altLang="en-US" sz="1200">
                <a:solidFill>
                  <a:srgbClr val="FFFFFF"/>
                </a:solidFill>
                <a:latin typeface="Times" charset="0"/>
              </a:rPr>
              <a:pPr>
                <a:lnSpc>
                  <a:spcPct val="80000"/>
                </a:lnSpc>
                <a:spcBef>
                  <a:spcPct val="0"/>
                </a:spcBef>
                <a:buClrTx/>
                <a:buSzTx/>
                <a:buFontTx/>
                <a:buNone/>
              </a:pPr>
              <a:t>262</a:t>
            </a:fld>
            <a:endParaRPr lang="en-US" altLang="en-US" sz="1200">
              <a:solidFill>
                <a:srgbClr val="FFFFFF"/>
              </a:solidFill>
              <a:latin typeface="Times" charset="0"/>
            </a:endParaRPr>
          </a:p>
        </p:txBody>
      </p:sp>
      <p:pic>
        <p:nvPicPr>
          <p:cNvPr id="541700" name="Content Placeholder 3"/>
          <p:cNvPicPr>
            <a:picLocks noGrp="1" noChangeAspect="1"/>
          </p:cNvPicPr>
          <p:nvPr>
            <p:ph sz="quarter" idx="1"/>
          </p:nvPr>
        </p:nvPicPr>
        <p:blipFill>
          <a:blip r:embed="rId3">
            <a:extLst>
              <a:ext uri="{28A0092B-C50C-407E-A947-70E740481C1C}">
                <a14:useLocalDpi xmlns:a14="http://schemas.microsoft.com/office/drawing/2010/main" val="0"/>
              </a:ext>
            </a:extLst>
          </a:blip>
          <a:srcRect l="-291" r="-291"/>
          <a:stretch>
            <a:fillRect/>
          </a:stretch>
        </p:blipFill>
        <p:spPr>
          <a:xfrm>
            <a:off x="612775" y="1600200"/>
            <a:ext cx="8153400" cy="4495800"/>
          </a:xfrm>
        </p:spPr>
      </p:pic>
    </p:spTree>
  </p:cSld>
  <p:clrMapOvr>
    <a:masterClrMapping/>
  </p:clrMapOvr>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_rels/themeOverrid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_rels/themeOverride2.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_rels/themeOverride3.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_rels/themeOverride4.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_rels/themeOverride5.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_rels/themeOverride6.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Basic">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Override1.xml><?xml version="1.0" encoding="utf-8"?>
<a:themeOverride xmlns:a="http://schemas.openxmlformats.org/drawingml/2006/main">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Override>
</file>

<file path=ppt/theme/themeOverride2.xml><?xml version="1.0" encoding="utf-8"?>
<a:themeOverride xmlns:a="http://schemas.openxmlformats.org/drawingml/2006/main">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Override>
</file>

<file path=ppt/theme/themeOverride3.xml><?xml version="1.0" encoding="utf-8"?>
<a:themeOverride xmlns:a="http://schemas.openxmlformats.org/drawingml/2006/main">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Override>
</file>

<file path=ppt/theme/themeOverride4.xml><?xml version="1.0" encoding="utf-8"?>
<a:themeOverride xmlns:a="http://schemas.openxmlformats.org/drawingml/2006/main">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Override>
</file>

<file path=ppt/theme/themeOverride5.xml><?xml version="1.0" encoding="utf-8"?>
<a:themeOverride xmlns:a="http://schemas.openxmlformats.org/drawingml/2006/main">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Override>
</file>

<file path=ppt/theme/themeOverride6.xml><?xml version="1.0" encoding="utf-8"?>
<a:themeOverride xmlns:a="http://schemas.openxmlformats.org/drawingml/2006/main">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Override>
</file>

<file path=docProps/app.xml><?xml version="1.0" encoding="utf-8"?>
<Properties xmlns="http://schemas.openxmlformats.org/officeDocument/2006/extended-properties" xmlns:vt="http://schemas.openxmlformats.org/officeDocument/2006/docPropsVTypes">
  <Template>Basic.thmx</Template>
  <TotalTime>34710</TotalTime>
  <Pages>13</Pages>
  <Words>40847</Words>
  <Application>Microsoft Macintosh PowerPoint</Application>
  <PresentationFormat>On-screen Show (4:3)</PresentationFormat>
  <Paragraphs>4923</Paragraphs>
  <Slides>262</Slides>
  <Notes>258</Notes>
  <HiddenSlides>0</HiddenSlides>
  <MMClips>0</MMClips>
  <ScaleCrop>false</ScaleCrop>
  <HeadingPairs>
    <vt:vector size="10" baseType="variant">
      <vt:variant>
        <vt:lpstr>Fonts Used</vt:lpstr>
      </vt:variant>
      <vt:variant>
        <vt:i4>13</vt:i4>
      </vt:variant>
      <vt:variant>
        <vt:lpstr>Theme</vt:lpstr>
      </vt:variant>
      <vt:variant>
        <vt:i4>1</vt:i4>
      </vt:variant>
      <vt:variant>
        <vt:lpstr>Links</vt:lpstr>
      </vt:variant>
      <vt:variant>
        <vt:i4>4</vt:i4>
      </vt:variant>
      <vt:variant>
        <vt:lpstr>Embedded OLE Servers</vt:lpstr>
      </vt:variant>
      <vt:variant>
        <vt:i4>5</vt:i4>
      </vt:variant>
      <vt:variant>
        <vt:lpstr>Slide Titles</vt:lpstr>
      </vt:variant>
      <vt:variant>
        <vt:i4>262</vt:i4>
      </vt:variant>
    </vt:vector>
  </HeadingPairs>
  <TitlesOfParts>
    <vt:vector size="285" baseType="lpstr">
      <vt:lpstr>Calibri</vt:lpstr>
      <vt:lpstr>Geneva</vt:lpstr>
      <vt:lpstr>Helvetica</vt:lpstr>
      <vt:lpstr>Lucida Grande</vt:lpstr>
      <vt:lpstr>Mangal</vt:lpstr>
      <vt:lpstr>Monotype Sorts</vt:lpstr>
      <vt:lpstr>ＭＳ Ｐゴシック</vt:lpstr>
      <vt:lpstr>Symbol</vt:lpstr>
      <vt:lpstr>Times</vt:lpstr>
      <vt:lpstr>Times New Roman</vt:lpstr>
      <vt:lpstr>Verdana</vt:lpstr>
      <vt:lpstr>Wingdings</vt:lpstr>
      <vt:lpstr>Wingdings 2</vt:lpstr>
      <vt:lpstr>Basic</vt:lpstr>
      <vt:lpstr>/AppldCF3ed/New Chapters/Chap7.doc!OLE_LINK4</vt:lpstr>
      <vt:lpstr>/All My Stuff/AppldCF3ed/New Chapters/Chap7.doc!OLE_LINK7</vt:lpstr>
      <vt:lpstr>/AppldCF3ed/New Chapters/Chap7.doc硥晩ㄯ〮:_x0005_昴膠巠膠_x0001_!OLE_LINK8</vt:lpstr>
      <vt:lpstr>/AppldCF3ed/New Chapters/Chap10.doc!OLE_LINK7</vt:lpstr>
      <vt:lpstr>Document</vt:lpstr>
      <vt:lpstr>MS_ClipArt_Gallery</vt:lpstr>
      <vt:lpstr>Chart</vt:lpstr>
      <vt:lpstr>Equation</vt:lpstr>
      <vt:lpstr>Picture</vt:lpstr>
      <vt:lpstr>Corporate Finance Lecture Note Packet 2 Capital Structure, Dividend Policy and Valuation</vt:lpstr>
      <vt:lpstr>Capital Structure: The Choices and the Trade off</vt:lpstr>
      <vt:lpstr>First principles</vt:lpstr>
      <vt:lpstr>The Choices in Financing</vt:lpstr>
      <vt:lpstr>Global Patterns in Financing…</vt:lpstr>
      <vt:lpstr>And a much greater dependence on bank loans outside the US…</vt:lpstr>
      <vt:lpstr>Assessing the existing financing choices: Disney, Vale, Tata Motors, Baidu &amp; Bookscape</vt:lpstr>
      <vt:lpstr>PowerPoint Presentation</vt:lpstr>
      <vt:lpstr>The Transitional Phases..</vt:lpstr>
      <vt:lpstr>Measuring a firm’s financing mix …</vt:lpstr>
      <vt:lpstr>The Financing Mix Question</vt:lpstr>
      <vt:lpstr>The Illusory Benefits of Debt</vt:lpstr>
      <vt:lpstr>Costs and Benefits of Debt</vt:lpstr>
      <vt:lpstr>Tax Benefits of Debt</vt:lpstr>
      <vt:lpstr>The Effects of Taxes</vt:lpstr>
      <vt:lpstr>Debt adds discipline to management</vt:lpstr>
      <vt:lpstr>Debt and Discipline</vt:lpstr>
      <vt:lpstr>Bankruptcy Cost</vt:lpstr>
      <vt:lpstr>Debt &amp; Bankruptcy Cost</vt:lpstr>
      <vt:lpstr>Agency Cost</vt:lpstr>
      <vt:lpstr>Debt and Agency Costs</vt:lpstr>
      <vt:lpstr>Loss of future financing flexibility</vt:lpstr>
      <vt:lpstr>What managers consider important in deciding on how much debt to carry...</vt:lpstr>
      <vt:lpstr>Debt: Summarizing the trade off</vt:lpstr>
      <vt:lpstr>The Trade off for Disney, Vale, Tata Motors and Baidu</vt:lpstr>
      <vt:lpstr>6 Application Test: Would you expect your firm to gain or lose from using a lot of debt?</vt:lpstr>
      <vt:lpstr>A Hypothetical Scenario</vt:lpstr>
      <vt:lpstr>The Miller-Modigliani Theorem</vt:lpstr>
      <vt:lpstr>What do firms look at in financing?</vt:lpstr>
      <vt:lpstr>Preference rankings long-term finance: Results of a survey</vt:lpstr>
      <vt:lpstr>And the unsurprising consequences..</vt:lpstr>
      <vt:lpstr>Financing Choices</vt:lpstr>
      <vt:lpstr>Capital Structure: Finding the Right Financing Mix</vt:lpstr>
      <vt:lpstr>The Big Picture..</vt:lpstr>
      <vt:lpstr>Pathways to the Optimal</vt:lpstr>
      <vt:lpstr>I. The Cost of Capital Approach</vt:lpstr>
      <vt:lpstr>The Debt Trade off on the Cost of Capital</vt:lpstr>
      <vt:lpstr>Costs of Debt &amp; Equity</vt:lpstr>
      <vt:lpstr>Applying Cost of Capital Approach: The Textbook Example</vt:lpstr>
      <vt:lpstr>The U-shaped Cost of Capital Graph…</vt:lpstr>
      <vt:lpstr>Current Cost of Capital: Disney</vt:lpstr>
      <vt:lpstr>Mechanics of Cost of Capital Estimation</vt:lpstr>
      <vt:lpstr>Laying the groundwork: 1. Estimate the unlevered beta for the firm</vt:lpstr>
      <vt:lpstr>2. Get Disney’s current financials…</vt:lpstr>
      <vt:lpstr>I. Cost of Equity</vt:lpstr>
      <vt:lpstr>Estimating Cost of Debt</vt:lpstr>
      <vt:lpstr>The Ratings Table</vt:lpstr>
      <vt:lpstr>A Test: Can you do the 30% level?</vt:lpstr>
      <vt:lpstr>Bond Ratings, Cost of Debt and Debt Ratios</vt:lpstr>
      <vt:lpstr>Stated versus Effective Tax Rates</vt:lpstr>
      <vt:lpstr>Disney’s cost of capital schedule…</vt:lpstr>
      <vt:lpstr>Disney: Cost of Capital Chart</vt:lpstr>
      <vt:lpstr>Disney: Cost of Capital Chart: 1997</vt:lpstr>
      <vt:lpstr>The cost of capital approach suggests that Disney should do the following…</vt:lpstr>
      <vt:lpstr>Why should we do it?  Effect on Firm Value – Full Valuation</vt:lpstr>
      <vt:lpstr>Effect on Value: Incremental approach</vt:lpstr>
      <vt:lpstr>From firm value to value per share: The Rational Investor Solution</vt:lpstr>
      <vt:lpstr>The more general solution, given a buyback price</vt:lpstr>
      <vt:lpstr>Let’s try a price: What if can buy shares back at the old price ($67.71)?</vt:lpstr>
      <vt:lpstr>Back to the rational price ($78.61): Here is the proof</vt:lpstr>
      <vt:lpstr>2. What if something goes wrong? The Downside Risk</vt:lpstr>
      <vt:lpstr>Disney’s Operating Income: History</vt:lpstr>
      <vt:lpstr>Disney: Safety Buffers?</vt:lpstr>
      <vt:lpstr>Constraints on Ratings</vt:lpstr>
      <vt:lpstr>Ratings Constraints for Disney</vt:lpstr>
      <vt:lpstr>3. What if you do not buy back stock..</vt:lpstr>
      <vt:lpstr>Extension to a family group company: Tata Motor’s Optimal Capital Structure</vt:lpstr>
      <vt:lpstr>Extension to a firm with volatile earnings: Vale’s Optimal Debt Ratio</vt:lpstr>
      <vt:lpstr>Optimal Debt Ratio for a young, growth firm: Baidu</vt:lpstr>
      <vt:lpstr>Extension to a private business Optimal Debt Ratio for Bookscape</vt:lpstr>
      <vt:lpstr> Limitations of the Cost of Capital approach</vt:lpstr>
      <vt:lpstr>II. Enhanced Cost of Capital Approach</vt:lpstr>
      <vt:lpstr>Estimating the Distress Effect- Disney</vt:lpstr>
      <vt:lpstr>The Optimal Debt Ratio with Indirect Bankruptcy Costs</vt:lpstr>
      <vt:lpstr>Extending this approach to analyzing Financial Service Firms</vt:lpstr>
      <vt:lpstr>Capital Structure for a bank: A Regulatory Capital Approach</vt:lpstr>
      <vt:lpstr>Deutsche Bank’s Financial Mix</vt:lpstr>
      <vt:lpstr>Financing Strategies for a financial institution</vt:lpstr>
      <vt:lpstr>Determinants of the Optimal Debt Ratio: 1. The marginal tax rate</vt:lpstr>
      <vt:lpstr>2. Pre-tax Cash flow Return</vt:lpstr>
      <vt:lpstr>3. Operating Risk</vt:lpstr>
      <vt:lpstr>4. The only macro determinant: Equity vs Debt Risk Premiums</vt:lpstr>
      <vt:lpstr> 6 Application Test: Your firm’s optimal financing mix</vt:lpstr>
      <vt:lpstr>III. The APV Approach to Optimal Capital Structure</vt:lpstr>
      <vt:lpstr>Implementing the APV Approach</vt:lpstr>
      <vt:lpstr>Estimating Expected Bankruptcy Cost</vt:lpstr>
      <vt:lpstr>Ratings and Default Probabilities: Results from Altman study of bonds</vt:lpstr>
      <vt:lpstr>Disney: Estimating Unlevered Firm Value</vt:lpstr>
      <vt:lpstr>Disney: APV at Debt Ratios</vt:lpstr>
      <vt:lpstr>IV. Relative Analysis</vt:lpstr>
      <vt:lpstr>Comparing to industry averages</vt:lpstr>
      <vt:lpstr>Getting past simple averages</vt:lpstr>
      <vt:lpstr>Applying the Regression Methodology: Global Auto Firms</vt:lpstr>
      <vt:lpstr> Extending to the entire market</vt:lpstr>
      <vt:lpstr>Applying the Regression</vt:lpstr>
      <vt:lpstr>Summarizing the optimal debt ratios…</vt:lpstr>
      <vt:lpstr>Getting to the Optimal: Timing and Financing Choices</vt:lpstr>
      <vt:lpstr>Big Picture…</vt:lpstr>
      <vt:lpstr>Now that we have an optimal.. And an actual.. What next?</vt:lpstr>
      <vt:lpstr>A Framework for Getting to the Optimal</vt:lpstr>
      <vt:lpstr>Disney: Applying the Framework</vt:lpstr>
      <vt:lpstr>6 Application Test: Getting to the Optimal</vt:lpstr>
      <vt:lpstr>The Mechanics of Changing Debt Ratio quickly…</vt:lpstr>
      <vt:lpstr>The mechanics of changing debt ratios over time… gradually…</vt:lpstr>
      <vt:lpstr>Designing Debt: The Fundamental Principle</vt:lpstr>
      <vt:lpstr>Firm with mismatched debt</vt:lpstr>
      <vt:lpstr>Firm with matched Debt</vt:lpstr>
      <vt:lpstr>Design the perfect financing instrument</vt:lpstr>
      <vt:lpstr>Ensuring that you have not crossed the line drawn by the tax code</vt:lpstr>
      <vt:lpstr>While keeping equity research analysts, ratings agencies and regulators applauding</vt:lpstr>
      <vt:lpstr>Debt or Equity: The Strange Case of Trust Preferred</vt:lpstr>
      <vt:lpstr>Debt, Equity and Quasi Equity</vt:lpstr>
      <vt:lpstr>Soothe bondholder fears</vt:lpstr>
      <vt:lpstr>And do not lock in market mistakes that work against you</vt:lpstr>
      <vt:lpstr>Designing Debt: Bringing it all together</vt:lpstr>
      <vt:lpstr>Approaches for evaluating Asset Cash Flows</vt:lpstr>
      <vt:lpstr>I.  Intuitive Approach - Disney</vt:lpstr>
      <vt:lpstr>6  Application Test: Choosing your Financing Type</vt:lpstr>
      <vt:lpstr>II. Project Specific Financing</vt:lpstr>
      <vt:lpstr>Duration of Disney Theme Park</vt:lpstr>
      <vt:lpstr>The perfect theme park debt…</vt:lpstr>
      <vt:lpstr>III. Firm-wide financing</vt:lpstr>
      <vt:lpstr>Disney: Historical Data</vt:lpstr>
      <vt:lpstr>The Macroeconomic Data</vt:lpstr>
      <vt:lpstr>I. Sensitivity to Interest Rate Changes</vt:lpstr>
      <vt:lpstr>Firm Value versus Interest Rate Changes</vt:lpstr>
      <vt:lpstr>Why the coefficient on the regression is duration..</vt:lpstr>
      <vt:lpstr>Duration: Comparing Approaches</vt:lpstr>
      <vt:lpstr>Operating Income versus Interest Rates</vt:lpstr>
      <vt:lpstr>II. Sensitivity to Changes in GDP/ GNP</vt:lpstr>
      <vt:lpstr>Regression Results</vt:lpstr>
      <vt:lpstr>III. Sensitivity to Currency Changes</vt:lpstr>
      <vt:lpstr>Regression Results</vt:lpstr>
      <vt:lpstr>IV. Sensitivity to Inflation</vt:lpstr>
      <vt:lpstr>Regression Results</vt:lpstr>
      <vt:lpstr>Summarizing…</vt:lpstr>
      <vt:lpstr>Bottom-up Estimates</vt:lpstr>
      <vt:lpstr>Recommendations for Disney</vt:lpstr>
      <vt:lpstr>Analyzing Disney’s Current Debt</vt:lpstr>
      <vt:lpstr>Adjusting Debt at Disney</vt:lpstr>
      <vt:lpstr>Debt Design for Bookscape &amp; Vale</vt:lpstr>
      <vt:lpstr>And for Tata Motors and Baidu</vt:lpstr>
      <vt:lpstr>Returning Cash to the Owners: Dividend Policy</vt:lpstr>
      <vt:lpstr>First Principles</vt:lpstr>
      <vt:lpstr>Steps to the Dividend Decision… if equity is treated as a residual claim</vt:lpstr>
      <vt:lpstr>The Roots of Dividend Dysfunction</vt:lpstr>
      <vt:lpstr>I. Dividends are sticky</vt:lpstr>
      <vt:lpstr>The last quarter of 2008 put stickiness to the test.. Number of S&amp;P 500 companies that…</vt:lpstr>
      <vt:lpstr>II. Dividends tend to follow earnings</vt:lpstr>
      <vt:lpstr>III. Are affected by tax laws…</vt:lpstr>
      <vt:lpstr>IV. More and more US firms are buying back stock, rather than pay dividends...</vt:lpstr>
      <vt:lpstr>And its going global..</vt:lpstr>
      <vt:lpstr>V. And there are differences across countries…</vt:lpstr>
      <vt:lpstr>Measures of Dividend Policy</vt:lpstr>
      <vt:lpstr>Dividend Payout Ratio: January 2017</vt:lpstr>
      <vt:lpstr>Dividend Yields: January 2017</vt:lpstr>
      <vt:lpstr>PowerPoint Presentation</vt:lpstr>
      <vt:lpstr>Dividend Yields and Payout Ratios: Growth Classes</vt:lpstr>
      <vt:lpstr>Dividend Policy: Disney, Vale, Tata Motors, Baidu and Deutsche Bank</vt:lpstr>
      <vt:lpstr>Three Schools Of Thought On Dividends</vt:lpstr>
      <vt:lpstr>The balanced viewpoint</vt:lpstr>
      <vt:lpstr>The Dividends don’t matter school The Miller Modigliani Hypothesis</vt:lpstr>
      <vt:lpstr>II. The Dividends are “bad” school: And the evidence to back them up…</vt:lpstr>
      <vt:lpstr>What do investors in your stock think about dividends? Clues on the ex-dividend day!</vt:lpstr>
      <vt:lpstr>Cashflows from Selling around Ex-Dividend Day</vt:lpstr>
      <vt:lpstr>Intuitive Implications</vt:lpstr>
      <vt:lpstr>The empirical evidence…</vt:lpstr>
      <vt:lpstr>Dividend Arbitrage</vt:lpstr>
      <vt:lpstr>Example of dividend capture strategy with tax factors</vt:lpstr>
      <vt:lpstr>Two bad reasons for paying dividends 1. The bird in the hand fallacy</vt:lpstr>
      <vt:lpstr>2. We have excess cash this year…</vt:lpstr>
      <vt:lpstr>The Cost of Raising Capital</vt:lpstr>
      <vt:lpstr>Three “good” reasons for paying dividends…</vt:lpstr>
      <vt:lpstr>1. The Clientele Effect The “strange case” of Citizen’s Utility</vt:lpstr>
      <vt:lpstr>Evidence from Canadian firms</vt:lpstr>
      <vt:lpstr>A clientele based explanation</vt:lpstr>
      <vt:lpstr>Results from Regression: Clientele Effect</vt:lpstr>
      <vt:lpstr>Dividend Policy and Clientele</vt:lpstr>
      <vt:lpstr>2. Dividends send a signal” Increases in dividends are good news..</vt:lpstr>
      <vt:lpstr>But higher or new dividends may signal bad news (not good)</vt:lpstr>
      <vt:lpstr>Both dividend increases and decreases are becoming less informative…</vt:lpstr>
      <vt:lpstr>3. Dividend increases may be good for stocks… but bad for bonds..</vt:lpstr>
      <vt:lpstr>What managers believe about dividends…</vt:lpstr>
      <vt:lpstr>Assessing Dividend Policy: Or how much cash is too much?</vt:lpstr>
      <vt:lpstr>The Big Picture…</vt:lpstr>
      <vt:lpstr>Assessing Dividend Policy</vt:lpstr>
      <vt:lpstr>I. The Cash/Trust Assessment</vt:lpstr>
      <vt:lpstr>How much has the company returned to stockholders?</vt:lpstr>
      <vt:lpstr>A Measure of How Much a Company Could have Afforded to Pay out: FCFE</vt:lpstr>
      <vt:lpstr>Estimating FCFE when Leverage is Stable</vt:lpstr>
      <vt:lpstr>Disney’s FCFE and Cash Returned: 2008 – 2012</vt:lpstr>
      <vt:lpstr>How companies get big cash balances: Microsoft in 1996…</vt:lpstr>
      <vt:lpstr>FCFE for a Bank?</vt:lpstr>
      <vt:lpstr>Dividends versus FCFE: Across the globe </vt:lpstr>
      <vt:lpstr>Cash Buildup and Investor Blowback: Chrysler in 1994</vt:lpstr>
      <vt:lpstr>6 Application Test: Estimating your firm’s FCFE</vt:lpstr>
      <vt:lpstr>A Practical Framework for Analyzing Dividend Policy</vt:lpstr>
      <vt:lpstr>A Dividend Matrix</vt:lpstr>
      <vt:lpstr>More on Microsoft</vt:lpstr>
      <vt:lpstr>Case 1: Disney in 2003</vt:lpstr>
      <vt:lpstr>Can you trust Disney’s management?</vt:lpstr>
      <vt:lpstr>The Bottom Line on Disney Dividends in 2003</vt:lpstr>
      <vt:lpstr>Following up: Disney in 2009</vt:lpstr>
      <vt:lpstr>Final twist: Disney in 2013</vt:lpstr>
      <vt:lpstr>Case 2: Vale – Dividends versus FCFE</vt:lpstr>
      <vt:lpstr>Vale: Its your call..</vt:lpstr>
      <vt:lpstr>Mandated Dividend Payouts</vt:lpstr>
      <vt:lpstr>Case 3: BP: Summary of Dividend Policy: 1982-1991</vt:lpstr>
      <vt:lpstr>BP: Just Desserts!</vt:lpstr>
      <vt:lpstr>Managing changes in dividend policy</vt:lpstr>
      <vt:lpstr>Case 4: The Limited: Summary of Dividend Policy: 1983-1992</vt:lpstr>
      <vt:lpstr>Growth Firms and Dividends</vt:lpstr>
      <vt:lpstr>5. Tata Motors</vt:lpstr>
      <vt:lpstr>Summing up…</vt:lpstr>
      <vt:lpstr>6 Application Test: Assessing your firm’s dividend policy</vt:lpstr>
      <vt:lpstr>II. The Peer Group Approach </vt:lpstr>
      <vt:lpstr>A closer look at Disney’s peer group</vt:lpstr>
      <vt:lpstr>Going beyond averages… Looking at the market</vt:lpstr>
      <vt:lpstr>Using the market regression on Disney</vt:lpstr>
      <vt:lpstr>Valuation</vt:lpstr>
      <vt:lpstr>First Principles</vt:lpstr>
      <vt:lpstr>Three approaches to valuation</vt:lpstr>
      <vt:lpstr>One tool for estimating intrinsic value: Discounted Cash Flow Valuation</vt:lpstr>
      <vt:lpstr>Equity Valuation</vt:lpstr>
      <vt:lpstr>Firm Valuation</vt:lpstr>
      <vt:lpstr>Choosing a Cash Flow to Discount</vt:lpstr>
      <vt:lpstr>The Ingredients that determine value.</vt:lpstr>
      <vt:lpstr>I. Estimating Cash Flows</vt:lpstr>
      <vt:lpstr>Dividends and Modified Dividends for Deutsche Bank</vt:lpstr>
      <vt:lpstr>Estimating FCFE (past) : Tata Motors</vt:lpstr>
      <vt:lpstr>Estimating FCFF: Disney</vt:lpstr>
      <vt:lpstr>II.  Discount Rates</vt:lpstr>
      <vt:lpstr>Cost of Equity: Deutsche Bank 2008 versus 2016</vt:lpstr>
      <vt:lpstr>Cost of Equity: Tata Motors</vt:lpstr>
      <vt:lpstr>Current Cost of Capital: Disney</vt:lpstr>
      <vt:lpstr>But costs of equity and capital can and should change over time…</vt:lpstr>
      <vt:lpstr>III. Expected Growth</vt:lpstr>
      <vt:lpstr>Estimating growth in EPS: Deutsche Bank in January 2008</vt:lpstr>
      <vt:lpstr>Estimating growth in Net Income: Tata Motors</vt:lpstr>
      <vt:lpstr>ROE and Leverage</vt:lpstr>
      <vt:lpstr>Decomposing ROE</vt:lpstr>
      <vt:lpstr>Estimating Growth in EBIT: Disney</vt:lpstr>
      <vt:lpstr>When everything is in flux: Changing growth and margins</vt:lpstr>
      <vt:lpstr>Here is an example: Baidu’s Expected FCFF</vt:lpstr>
      <vt:lpstr>IV. Getting Closure in Valuation</vt:lpstr>
      <vt:lpstr>Getting to stable growth…</vt:lpstr>
      <vt:lpstr>Choosing a Growth Period: Examples</vt:lpstr>
      <vt:lpstr>PowerPoint Presentation</vt:lpstr>
      <vt:lpstr>Estimating Stable Period Inputs after a high growth period: Disney</vt:lpstr>
      <vt:lpstr>V. From firm value to equity value per share</vt:lpstr>
      <vt:lpstr>Valuing Deutsche Bank in early 2008</vt:lpstr>
      <vt:lpstr>Deutsche Bank in stable growth</vt:lpstr>
      <vt:lpstr>Valuing Deutsche Bank in 2016</vt:lpstr>
      <vt:lpstr>Valuing Tata Motors with a FCFE model in November 2013: The high growth period</vt:lpstr>
      <vt:lpstr>Stable growth and value….</vt:lpstr>
      <vt:lpstr>PowerPoint Presentation</vt:lpstr>
      <vt:lpstr>Disney: Inputs to Valuation</vt:lpstr>
      <vt:lpstr>PowerPoint Presentation</vt:lpstr>
      <vt:lpstr>PowerPoint Presentation</vt:lpstr>
      <vt:lpstr>Ways of changing value…</vt:lpstr>
      <vt:lpstr>PowerPoint Presentation</vt:lpstr>
      <vt:lpstr>First Principles</vt:lpstr>
    </vt:vector>
  </TitlesOfParts>
  <LinksUpToDate>false</LinksUpToDate>
  <SharedDoc>false</SharedDoc>
  <HyperlinksChanged>false</HyperlinksChanged>
  <AppVersion>15.0032</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Corporate Finance</dc:title>
  <dc:subject/>
  <dc:creator>Aswath Damodaran</dc:creator>
  <cp:keywords/>
  <dc:description/>
  <cp:lastModifiedBy>Aswath Damodaran</cp:lastModifiedBy>
  <cp:revision>258</cp:revision>
  <cp:lastPrinted>2017-04-24T16:31:30Z</cp:lastPrinted>
  <dcterms:created xsi:type="dcterms:W3CDTF">2010-02-02T13:15:35Z</dcterms:created>
  <dcterms:modified xsi:type="dcterms:W3CDTF">2017-05-27T17:45:49Z</dcterms:modified>
</cp:coreProperties>
</file>