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2.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drawings/drawing2.xml" ContentType="application/vnd.openxmlformats-officedocument.drawingml.chartshapes+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charts/chart5.xml" ContentType="application/vnd.openxmlformats-officedocument.drawingml.chart+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charts/chart6.xml" ContentType="application/vnd.openxmlformats-officedocument.drawingml.chart+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charts/chart7.xml" ContentType="application/vnd.openxmlformats-officedocument.drawingml.chart+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charts/chart8.xml" ContentType="application/vnd.openxmlformats-officedocument.drawingml.chart+xml"/>
  <Override PartName="/ppt/theme/themeOverride3.xml" ContentType="application/vnd.openxmlformats-officedocument.themeOverr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charts/chart9.xml" ContentType="application/vnd.openxmlformats-officedocument.drawingml.chart+xml"/>
  <Override PartName="/ppt/drawings/drawing3.xml" ContentType="application/vnd.openxmlformats-officedocument.drawingml.chartshapes+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charts/chart10.xml" ContentType="application/vnd.openxmlformats-officedocument.drawingml.chart+xml"/>
  <Override PartName="/ppt/theme/themeOverride4.xml" ContentType="application/vnd.openxmlformats-officedocument.themeOverr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charts/chart11.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notesSlides/notesSlide181.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comments/comment1.xml" ContentType="application/vnd.openxmlformats-officedocument.presentationml.comments+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66"/>
  </p:notesMasterIdLst>
  <p:handoutMasterIdLst>
    <p:handoutMasterId r:id="rId267"/>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639" r:id="rId17"/>
    <p:sldId id="640" r:id="rId18"/>
    <p:sldId id="641" r:id="rId19"/>
    <p:sldId id="643" r:id="rId20"/>
    <p:sldId id="644" r:id="rId21"/>
    <p:sldId id="645" r:id="rId22"/>
    <p:sldId id="646" r:id="rId23"/>
    <p:sldId id="903" r:id="rId24"/>
    <p:sldId id="648" r:id="rId25"/>
    <p:sldId id="649" r:id="rId26"/>
    <p:sldId id="650" r:id="rId27"/>
    <p:sldId id="651" r:id="rId28"/>
    <p:sldId id="652" r:id="rId29"/>
    <p:sldId id="655" r:id="rId30"/>
    <p:sldId id="657" r:id="rId31"/>
    <p:sldId id="658" r:id="rId32"/>
    <p:sldId id="659" r:id="rId33"/>
    <p:sldId id="660" r:id="rId34"/>
    <p:sldId id="661" r:id="rId35"/>
    <p:sldId id="662" r:id="rId36"/>
    <p:sldId id="973" r:id="rId37"/>
    <p:sldId id="974" r:id="rId38"/>
    <p:sldId id="666" r:id="rId39"/>
    <p:sldId id="667" r:id="rId40"/>
    <p:sldId id="668" r:id="rId41"/>
    <p:sldId id="910" r:id="rId42"/>
    <p:sldId id="670" r:id="rId43"/>
    <p:sldId id="911" r:id="rId44"/>
    <p:sldId id="912" r:id="rId45"/>
    <p:sldId id="913" r:id="rId46"/>
    <p:sldId id="914" r:id="rId47"/>
    <p:sldId id="915" r:id="rId48"/>
    <p:sldId id="916" r:id="rId49"/>
    <p:sldId id="917" r:id="rId50"/>
    <p:sldId id="918" r:id="rId51"/>
    <p:sldId id="919" r:id="rId52"/>
    <p:sldId id="920" r:id="rId53"/>
    <p:sldId id="681" r:id="rId54"/>
    <p:sldId id="921" r:id="rId55"/>
    <p:sldId id="922" r:id="rId56"/>
    <p:sldId id="923" r:id="rId57"/>
    <p:sldId id="924" r:id="rId58"/>
    <p:sldId id="925" r:id="rId59"/>
    <p:sldId id="926" r:id="rId60"/>
    <p:sldId id="927" r:id="rId61"/>
    <p:sldId id="687" r:id="rId62"/>
    <p:sldId id="930" r:id="rId63"/>
    <p:sldId id="931" r:id="rId64"/>
    <p:sldId id="932" r:id="rId65"/>
    <p:sldId id="933" r:id="rId66"/>
    <p:sldId id="693" r:id="rId67"/>
    <p:sldId id="934" r:id="rId68"/>
    <p:sldId id="935" r:id="rId69"/>
    <p:sldId id="936" r:id="rId70"/>
    <p:sldId id="937" r:id="rId71"/>
    <p:sldId id="975" r:id="rId72"/>
    <p:sldId id="976" r:id="rId73"/>
    <p:sldId id="706" r:id="rId74"/>
    <p:sldId id="707" r:id="rId75"/>
    <p:sldId id="708" r:id="rId76"/>
    <p:sldId id="709" r:id="rId77"/>
    <p:sldId id="710" r:id="rId78"/>
    <p:sldId id="938" r:id="rId79"/>
    <p:sldId id="964" r:id="rId80"/>
    <p:sldId id="712" r:id="rId81"/>
    <p:sldId id="714" r:id="rId82"/>
    <p:sldId id="715" r:id="rId83"/>
    <p:sldId id="716" r:id="rId84"/>
    <p:sldId id="717" r:id="rId85"/>
    <p:sldId id="718" r:id="rId86"/>
    <p:sldId id="719" r:id="rId87"/>
    <p:sldId id="720" r:id="rId88"/>
    <p:sldId id="721" r:id="rId89"/>
    <p:sldId id="722" r:id="rId90"/>
    <p:sldId id="723" r:id="rId91"/>
    <p:sldId id="724" r:id="rId92"/>
    <p:sldId id="725" r:id="rId93"/>
    <p:sldId id="726" r:id="rId94"/>
    <p:sldId id="727" r:id="rId95"/>
    <p:sldId id="728" r:id="rId96"/>
    <p:sldId id="729" r:id="rId97"/>
    <p:sldId id="730" r:id="rId98"/>
    <p:sldId id="904" r:id="rId99"/>
    <p:sldId id="732" r:id="rId100"/>
    <p:sldId id="733" r:id="rId101"/>
    <p:sldId id="734" r:id="rId102"/>
    <p:sldId id="735" r:id="rId103"/>
    <p:sldId id="909" r:id="rId104"/>
    <p:sldId id="737" r:id="rId105"/>
    <p:sldId id="738" r:id="rId106"/>
    <p:sldId id="739" r:id="rId107"/>
    <p:sldId id="742" r:id="rId108"/>
    <p:sldId id="743" r:id="rId109"/>
    <p:sldId id="744" r:id="rId110"/>
    <p:sldId id="745" r:id="rId111"/>
    <p:sldId id="746" r:id="rId112"/>
    <p:sldId id="747" r:id="rId113"/>
    <p:sldId id="748" r:id="rId114"/>
    <p:sldId id="749" r:id="rId115"/>
    <p:sldId id="750" r:id="rId116"/>
    <p:sldId id="751" r:id="rId117"/>
    <p:sldId id="752" r:id="rId118"/>
    <p:sldId id="753" r:id="rId119"/>
    <p:sldId id="754" r:id="rId120"/>
    <p:sldId id="755" r:id="rId121"/>
    <p:sldId id="756" r:id="rId122"/>
    <p:sldId id="757" r:id="rId123"/>
    <p:sldId id="758" r:id="rId124"/>
    <p:sldId id="759" r:id="rId125"/>
    <p:sldId id="760" r:id="rId126"/>
    <p:sldId id="761" r:id="rId127"/>
    <p:sldId id="762" r:id="rId128"/>
    <p:sldId id="763" r:id="rId129"/>
    <p:sldId id="764" r:id="rId130"/>
    <p:sldId id="765" r:id="rId131"/>
    <p:sldId id="766" r:id="rId132"/>
    <p:sldId id="767" r:id="rId133"/>
    <p:sldId id="768" r:id="rId134"/>
    <p:sldId id="769" r:id="rId135"/>
    <p:sldId id="770" r:id="rId136"/>
    <p:sldId id="771" r:id="rId137"/>
    <p:sldId id="772" r:id="rId138"/>
    <p:sldId id="773" r:id="rId139"/>
    <p:sldId id="905" r:id="rId140"/>
    <p:sldId id="775" r:id="rId141"/>
    <p:sldId id="776" r:id="rId142"/>
    <p:sldId id="777" r:id="rId143"/>
    <p:sldId id="778" r:id="rId144"/>
    <p:sldId id="939" r:id="rId145"/>
    <p:sldId id="779" r:id="rId146"/>
    <p:sldId id="780" r:id="rId147"/>
    <p:sldId id="781" r:id="rId148"/>
    <p:sldId id="970" r:id="rId149"/>
    <p:sldId id="782" r:id="rId150"/>
    <p:sldId id="783" r:id="rId151"/>
    <p:sldId id="901" r:id="rId152"/>
    <p:sldId id="906" r:id="rId153"/>
    <p:sldId id="786" r:id="rId154"/>
    <p:sldId id="972" r:id="rId155"/>
    <p:sldId id="787" r:id="rId156"/>
    <p:sldId id="788" r:id="rId157"/>
    <p:sldId id="969" r:id="rId158"/>
    <p:sldId id="790" r:id="rId159"/>
    <p:sldId id="791" r:id="rId160"/>
    <p:sldId id="792" r:id="rId161"/>
    <p:sldId id="793" r:id="rId162"/>
    <p:sldId id="940" r:id="rId163"/>
    <p:sldId id="795" r:id="rId164"/>
    <p:sldId id="796" r:id="rId165"/>
    <p:sldId id="797" r:id="rId166"/>
    <p:sldId id="798" r:id="rId167"/>
    <p:sldId id="799" r:id="rId168"/>
    <p:sldId id="800" r:id="rId169"/>
    <p:sldId id="801" r:id="rId170"/>
    <p:sldId id="802" r:id="rId171"/>
    <p:sldId id="803" r:id="rId172"/>
    <p:sldId id="804" r:id="rId173"/>
    <p:sldId id="805" r:id="rId174"/>
    <p:sldId id="806" r:id="rId175"/>
    <p:sldId id="807" r:id="rId176"/>
    <p:sldId id="808" r:id="rId177"/>
    <p:sldId id="809" r:id="rId178"/>
    <p:sldId id="810" r:id="rId179"/>
    <p:sldId id="811" r:id="rId180"/>
    <p:sldId id="812" r:id="rId181"/>
    <p:sldId id="813" r:id="rId182"/>
    <p:sldId id="941" r:id="rId183"/>
    <p:sldId id="907" r:id="rId184"/>
    <p:sldId id="815" r:id="rId185"/>
    <p:sldId id="816" r:id="rId186"/>
    <p:sldId id="817" r:id="rId187"/>
    <p:sldId id="818" r:id="rId188"/>
    <p:sldId id="819" r:id="rId189"/>
    <p:sldId id="820" r:id="rId190"/>
    <p:sldId id="821" r:id="rId191"/>
    <p:sldId id="822" r:id="rId192"/>
    <p:sldId id="825" r:id="rId193"/>
    <p:sldId id="942" r:id="rId194"/>
    <p:sldId id="826" r:id="rId195"/>
    <p:sldId id="943" r:id="rId196"/>
    <p:sldId id="944" r:id="rId197"/>
    <p:sldId id="831" r:id="rId198"/>
    <p:sldId id="832" r:id="rId199"/>
    <p:sldId id="833" r:id="rId200"/>
    <p:sldId id="834" r:id="rId201"/>
    <p:sldId id="835" r:id="rId202"/>
    <p:sldId id="836" r:id="rId203"/>
    <p:sldId id="837" r:id="rId204"/>
    <p:sldId id="838" r:id="rId205"/>
    <p:sldId id="945" r:id="rId206"/>
    <p:sldId id="946" r:id="rId207"/>
    <p:sldId id="947" r:id="rId208"/>
    <p:sldId id="948" r:id="rId209"/>
    <p:sldId id="842" r:id="rId210"/>
    <p:sldId id="844" r:id="rId211"/>
    <p:sldId id="845" r:id="rId212"/>
    <p:sldId id="846" r:id="rId213"/>
    <p:sldId id="847" r:id="rId214"/>
    <p:sldId id="848" r:id="rId215"/>
    <p:sldId id="949" r:id="rId216"/>
    <p:sldId id="850" r:id="rId217"/>
    <p:sldId id="851" r:id="rId218"/>
    <p:sldId id="950" r:id="rId219"/>
    <p:sldId id="951" r:id="rId220"/>
    <p:sldId id="855" r:id="rId221"/>
    <p:sldId id="856" r:id="rId222"/>
    <p:sldId id="857" r:id="rId223"/>
    <p:sldId id="858" r:id="rId224"/>
    <p:sldId id="859" r:id="rId225"/>
    <p:sldId id="860" r:id="rId226"/>
    <p:sldId id="861" r:id="rId227"/>
    <p:sldId id="862" r:id="rId228"/>
    <p:sldId id="863" r:id="rId229"/>
    <p:sldId id="864" r:id="rId230"/>
    <p:sldId id="865" r:id="rId231"/>
    <p:sldId id="866" r:id="rId232"/>
    <p:sldId id="867" r:id="rId233"/>
    <p:sldId id="952" r:id="rId234"/>
    <p:sldId id="869" r:id="rId235"/>
    <p:sldId id="870" r:id="rId236"/>
    <p:sldId id="871" r:id="rId237"/>
    <p:sldId id="953" r:id="rId238"/>
    <p:sldId id="954" r:id="rId239"/>
    <p:sldId id="874" r:id="rId240"/>
    <p:sldId id="875" r:id="rId241"/>
    <p:sldId id="876" r:id="rId242"/>
    <p:sldId id="877" r:id="rId243"/>
    <p:sldId id="878" r:id="rId244"/>
    <p:sldId id="955" r:id="rId245"/>
    <p:sldId id="965" r:id="rId246"/>
    <p:sldId id="967" r:id="rId247"/>
    <p:sldId id="880" r:id="rId248"/>
    <p:sldId id="881" r:id="rId249"/>
    <p:sldId id="882" r:id="rId250"/>
    <p:sldId id="963" r:id="rId251"/>
    <p:sldId id="956" r:id="rId252"/>
    <p:sldId id="884" r:id="rId253"/>
    <p:sldId id="885" r:id="rId254"/>
    <p:sldId id="886" r:id="rId255"/>
    <p:sldId id="966" r:id="rId256"/>
    <p:sldId id="888" r:id="rId257"/>
    <p:sldId id="889" r:id="rId258"/>
    <p:sldId id="968" r:id="rId259"/>
    <p:sldId id="957" r:id="rId260"/>
    <p:sldId id="958" r:id="rId261"/>
    <p:sldId id="959" r:id="rId262"/>
    <p:sldId id="960" r:id="rId263"/>
    <p:sldId id="961" r:id="rId264"/>
    <p:sldId id="895" r:id="rId26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29"/>
    <p:restoredTop sz="63426"/>
  </p:normalViewPr>
  <p:slideViewPr>
    <p:cSldViewPr>
      <p:cViewPr varScale="1">
        <p:scale>
          <a:sx n="89" d="100"/>
          <a:sy n="89" d="100"/>
        </p:scale>
        <p:origin x="256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commentAuthors" Target="commentAuthor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viewProps" Target="viewProp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theme" Target="theme/theme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tableStyles" Target="tableStyle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notesMaster" Target="notesMasters/notesMaster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handoutMaster" Target="handoutMasters/handoutMaster1.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All%20My%20Stuff/AppldCF4ed/Chapter%207/Ch7figs.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Travelling%20HD:All%20My%20Stuff:AppldResearch:Equity%20Risk%20premiums:2013%20update:baayldvsERP.xls"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ll%20My%20Stuff/AppldResearch/Equity%20Risk%20premiums/2017%20Update/baayldvsERP.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Datasets/Datasets18/To%20transfer/spearn.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ll%20My%20Stuff/AppldCF4ed/Chapter%2010/taxratesondiv&amp;CG.xlsx" TargetMode="External"/></Relationships>
</file>

<file path=ppt/charts/_rels/chart10.xml.rels><?xml version="1.0" encoding="UTF-8" standalone="yes"?>
<Relationships xmlns="http://schemas.openxmlformats.org/package/2006/relationships"><Relationship Id="rId2" Type="http://schemas.openxmlformats.org/officeDocument/2006/relationships/oleObject" Target="Travelling%20HD:All%20My%20Stuff:AppldCF4ed:Chapter%2010:Isscosts.xls" TargetMode="External"/><Relationship Id="rId1" Type="http://schemas.openxmlformats.org/officeDocument/2006/relationships/themeOverride" Target="../theme/themeOverride4.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Workbook2" TargetMode="External"/><Relationship Id="rId1" Type="http://schemas.openxmlformats.org/officeDocument/2006/relationships/themeOverride" Target="../theme/themeOverride5.xml"/></Relationships>
</file>

<file path=ppt/charts/_rels/chart12.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1" u="none" strike="noStrike" kern="1200" baseline="0">
                <a:solidFill>
                  <a:srgbClr val="000000"/>
                </a:solidFill>
                <a:latin typeface="Geneva"/>
                <a:ea typeface="Geneva"/>
                <a:cs typeface="Geneva"/>
              </a:defRPr>
            </a:pPr>
            <a:r>
              <a:rPr lang="en-US" sz="1400"/>
              <a:t>External and Internal Financing at US Firms</a:t>
            </a:r>
          </a:p>
        </c:rich>
      </c:tx>
      <c:layout>
        <c:manualLayout>
          <c:xMode val="edge"/>
          <c:yMode val="edge"/>
          <c:x val="0.30074069508152501"/>
          <c:y val="1.9607868125629101E-2"/>
        </c:manualLayout>
      </c:layout>
      <c:overlay val="0"/>
      <c:spPr>
        <a:noFill/>
        <a:ln w="25400">
          <a:noFill/>
        </a:ln>
      </c:spPr>
    </c:title>
    <c:autoTitleDeleted val="0"/>
    <c:plotArea>
      <c:layout>
        <c:manualLayout>
          <c:layoutTarget val="inner"/>
          <c:xMode val="edge"/>
          <c:yMode val="edge"/>
          <c:x val="7.4074074074074098E-2"/>
          <c:y val="0.108932461873638"/>
          <c:w val="0.91407407407407404"/>
          <c:h val="0.72984749455337705"/>
        </c:manualLayout>
      </c:layout>
      <c:barChart>
        <c:barDir val="col"/>
        <c:grouping val="percentStacked"/>
        <c:varyColors val="0"/>
        <c:ser>
          <c:idx val="1"/>
          <c:order val="0"/>
          <c:tx>
            <c:strRef>
              <c:f>'Financing Breakdown'!$B$1</c:f>
              <c:strCache>
                <c:ptCount val="1"/>
                <c:pt idx="0">
                  <c:v>Internal Financing</c:v>
                </c:pt>
              </c:strCache>
            </c:strRef>
          </c:tx>
          <c:spPr>
            <a:solidFill>
              <a:schemeClr val="accent2"/>
            </a:solidFill>
            <a:ln>
              <a:noFill/>
            </a:ln>
          </c:spPr>
          <c:invertIfNegative val="0"/>
          <c:cat>
            <c:numRef>
              <c:f>'Financing Breakdown'!$A$2:$A$42</c:f>
              <c:numCache>
                <c:formatCode>General</c:formatCode>
                <c:ptCount val="41"/>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numCache>
            </c:numRef>
          </c:cat>
          <c:val>
            <c:numRef>
              <c:f>'Financing Breakdown'!$B$2:$B$42</c:f>
              <c:numCache>
                <c:formatCode>0.00%</c:formatCode>
                <c:ptCount val="41"/>
                <c:pt idx="0">
                  <c:v>0.80300000000000005</c:v>
                </c:pt>
                <c:pt idx="1">
                  <c:v>0.66500000000000004</c:v>
                </c:pt>
                <c:pt idx="2">
                  <c:v>0.63400000000000001</c:v>
                </c:pt>
                <c:pt idx="3">
                  <c:v>0.58599999999999997</c:v>
                </c:pt>
                <c:pt idx="4">
                  <c:v>0.61199999999999999</c:v>
                </c:pt>
                <c:pt idx="5">
                  <c:v>0.623</c:v>
                </c:pt>
                <c:pt idx="6">
                  <c:v>0.63600000000000001</c:v>
                </c:pt>
                <c:pt idx="7">
                  <c:v>0.78900000000000003</c:v>
                </c:pt>
                <c:pt idx="8">
                  <c:v>0.67800000000000005</c:v>
                </c:pt>
                <c:pt idx="9">
                  <c:v>0.68500000000000005</c:v>
                </c:pt>
                <c:pt idx="10">
                  <c:v>0.75800000000000001</c:v>
                </c:pt>
                <c:pt idx="11">
                  <c:v>0.64600000000000002</c:v>
                </c:pt>
                <c:pt idx="12" formatCode="0%">
                  <c:v>0.69</c:v>
                </c:pt>
                <c:pt idx="13">
                  <c:v>0.68899999999999995</c:v>
                </c:pt>
                <c:pt idx="14">
                  <c:v>0.73899999999999999</c:v>
                </c:pt>
                <c:pt idx="15">
                  <c:v>0.81899999999999995</c:v>
                </c:pt>
                <c:pt idx="16">
                  <c:v>0.83199999999999996</c:v>
                </c:pt>
                <c:pt idx="17">
                  <c:v>0.81559999999999999</c:v>
                </c:pt>
                <c:pt idx="18">
                  <c:v>0.79400000000000004</c:v>
                </c:pt>
                <c:pt idx="19">
                  <c:v>0.755</c:v>
                </c:pt>
                <c:pt idx="20">
                  <c:v>0.81100000000000005</c:v>
                </c:pt>
                <c:pt idx="21">
                  <c:v>0.7</c:v>
                </c:pt>
                <c:pt idx="22">
                  <c:v>0.68500000000000005</c:v>
                </c:pt>
                <c:pt idx="23">
                  <c:v>0.72</c:v>
                </c:pt>
                <c:pt idx="24" formatCode="0%">
                  <c:v>0.7</c:v>
                </c:pt>
                <c:pt idx="25">
                  <c:v>0.74</c:v>
                </c:pt>
                <c:pt idx="26">
                  <c:v>0.81</c:v>
                </c:pt>
                <c:pt idx="27">
                  <c:v>0.78</c:v>
                </c:pt>
                <c:pt idx="28">
                  <c:v>0.76</c:v>
                </c:pt>
                <c:pt idx="29">
                  <c:v>0.72</c:v>
                </c:pt>
                <c:pt idx="30">
                  <c:v>0.7</c:v>
                </c:pt>
                <c:pt idx="31">
                  <c:v>0.68</c:v>
                </c:pt>
                <c:pt idx="32">
                  <c:v>0.74</c:v>
                </c:pt>
                <c:pt idx="33">
                  <c:v>0.7</c:v>
                </c:pt>
                <c:pt idx="34">
                  <c:v>0.84</c:v>
                </c:pt>
                <c:pt idx="35">
                  <c:v>0.79500000000000004</c:v>
                </c:pt>
                <c:pt idx="36">
                  <c:v>0.76</c:v>
                </c:pt>
                <c:pt idx="37">
                  <c:v>0.74</c:v>
                </c:pt>
                <c:pt idx="38">
                  <c:v>0.76</c:v>
                </c:pt>
                <c:pt idx="39">
                  <c:v>0.78</c:v>
                </c:pt>
                <c:pt idx="40">
                  <c:v>0.77</c:v>
                </c:pt>
              </c:numCache>
            </c:numRef>
          </c:val>
          <c:extLst>
            <c:ext xmlns:c16="http://schemas.microsoft.com/office/drawing/2014/chart" uri="{C3380CC4-5D6E-409C-BE32-E72D297353CC}">
              <c16:uniqueId val="{00000000-AB68-9849-8D12-0EF0E9208759}"/>
            </c:ext>
          </c:extLst>
        </c:ser>
        <c:ser>
          <c:idx val="4"/>
          <c:order val="1"/>
          <c:tx>
            <c:strRef>
              <c:f>'Financing Breakdown'!$E$1</c:f>
              <c:strCache>
                <c:ptCount val="1"/>
                <c:pt idx="0">
                  <c:v>External Financing from Common and Preferred Stock</c:v>
                </c:pt>
              </c:strCache>
            </c:strRef>
          </c:tx>
          <c:spPr>
            <a:solidFill>
              <a:schemeClr val="accent5"/>
            </a:solidFill>
            <a:ln>
              <a:noFill/>
            </a:ln>
          </c:spPr>
          <c:invertIfNegative val="0"/>
          <c:cat>
            <c:numRef>
              <c:f>'Financing Breakdown'!$A$2:$A$42</c:f>
              <c:numCache>
                <c:formatCode>General</c:formatCode>
                <c:ptCount val="41"/>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numCache>
            </c:numRef>
          </c:cat>
          <c:val>
            <c:numRef>
              <c:f>'Financing Breakdown'!$E$2:$E$42</c:f>
              <c:numCache>
                <c:formatCode>0.00%</c:formatCode>
                <c:ptCount val="41"/>
                <c:pt idx="0">
                  <c:v>3.9794000000000003E-2</c:v>
                </c:pt>
                <c:pt idx="1">
                  <c:v>7.0014999999999994E-2</c:v>
                </c:pt>
                <c:pt idx="2">
                  <c:v>8.0519999999999994E-2</c:v>
                </c:pt>
                <c:pt idx="3">
                  <c:v>0.13827600000000001</c:v>
                </c:pt>
                <c:pt idx="4">
                  <c:v>0.119892</c:v>
                </c:pt>
                <c:pt idx="5">
                  <c:v>0.13195000000000001</c:v>
                </c:pt>
                <c:pt idx="6">
                  <c:v>0.15324399999999999</c:v>
                </c:pt>
                <c:pt idx="7">
                  <c:v>8.2290000000000002E-2</c:v>
                </c:pt>
                <c:pt idx="8">
                  <c:v>0.16615199999999999</c:v>
                </c:pt>
                <c:pt idx="9">
                  <c:v>8.7569999999999995E-2</c:v>
                </c:pt>
                <c:pt idx="10">
                  <c:v>7.9376000000000002E-2</c:v>
                </c:pt>
                <c:pt idx="11">
                  <c:v>0.101244</c:v>
                </c:pt>
                <c:pt idx="12">
                  <c:v>6.293E-2</c:v>
                </c:pt>
                <c:pt idx="13">
                  <c:v>5.4114000000000002E-2</c:v>
                </c:pt>
                <c:pt idx="14">
                  <c:v>3.9411000000000002E-2</c:v>
                </c:pt>
                <c:pt idx="15">
                  <c:v>1.9910000000000001E-2</c:v>
                </c:pt>
                <c:pt idx="16">
                  <c:v>2.6040000000000001E-2</c:v>
                </c:pt>
                <c:pt idx="17">
                  <c:v>4.0752400000000001E-2</c:v>
                </c:pt>
                <c:pt idx="18">
                  <c:v>3.9758000000000002E-2</c:v>
                </c:pt>
                <c:pt idx="19">
                  <c:v>4.165E-2</c:v>
                </c:pt>
                <c:pt idx="20">
                  <c:v>5.1029999999999999E-2</c:v>
                </c:pt>
                <c:pt idx="21">
                  <c:v>7.0499999999999993E-2</c:v>
                </c:pt>
                <c:pt idx="22">
                  <c:v>6.1425E-2</c:v>
                </c:pt>
                <c:pt idx="23">
                  <c:v>4.564E-2</c:v>
                </c:pt>
                <c:pt idx="24">
                  <c:v>5.3999999999999999E-2</c:v>
                </c:pt>
                <c:pt idx="25">
                  <c:v>4.1599999999999998E-2</c:v>
                </c:pt>
                <c:pt idx="26">
                  <c:v>2.7550000000000002E-2</c:v>
                </c:pt>
                <c:pt idx="27">
                  <c:v>3.7400000000000003E-2</c:v>
                </c:pt>
                <c:pt idx="28">
                  <c:v>5.5199999999999999E-2</c:v>
                </c:pt>
                <c:pt idx="29">
                  <c:v>7.0000000000000007E-2</c:v>
                </c:pt>
                <c:pt idx="30">
                  <c:v>7.1999999999999995E-2</c:v>
                </c:pt>
                <c:pt idx="31">
                  <c:v>7.0400000000000004E-2</c:v>
                </c:pt>
                <c:pt idx="32">
                  <c:v>5.1999999999999998E-2</c:v>
                </c:pt>
                <c:pt idx="33">
                  <c:v>4.9500000000000002E-2</c:v>
                </c:pt>
                <c:pt idx="34">
                  <c:v>1.04E-2</c:v>
                </c:pt>
                <c:pt idx="35">
                  <c:v>1.9474999999999999E-2</c:v>
                </c:pt>
                <c:pt idx="36">
                  <c:v>3.3599999999999998E-2</c:v>
                </c:pt>
                <c:pt idx="37">
                  <c:v>4.9399999999999999E-2</c:v>
                </c:pt>
                <c:pt idx="38">
                  <c:v>3.5999999999999997E-2</c:v>
                </c:pt>
                <c:pt idx="39">
                  <c:v>2.64E-2</c:v>
                </c:pt>
                <c:pt idx="40">
                  <c:v>3.6799999999999999E-2</c:v>
                </c:pt>
              </c:numCache>
            </c:numRef>
          </c:val>
          <c:extLst>
            <c:ext xmlns:c16="http://schemas.microsoft.com/office/drawing/2014/chart" uri="{C3380CC4-5D6E-409C-BE32-E72D297353CC}">
              <c16:uniqueId val="{00000001-AB68-9849-8D12-0EF0E9208759}"/>
            </c:ext>
          </c:extLst>
        </c:ser>
        <c:ser>
          <c:idx val="5"/>
          <c:order val="2"/>
          <c:tx>
            <c:strRef>
              <c:f>'Financing Breakdown'!$F$1</c:f>
              <c:strCache>
                <c:ptCount val="1"/>
                <c:pt idx="0">
                  <c:v>External Financing from Debt</c:v>
                </c:pt>
              </c:strCache>
            </c:strRef>
          </c:tx>
          <c:spPr>
            <a:solidFill>
              <a:schemeClr val="accent6"/>
            </a:solidFill>
            <a:ln>
              <a:noFill/>
            </a:ln>
          </c:spPr>
          <c:invertIfNegative val="0"/>
          <c:cat>
            <c:numRef>
              <c:f>'Financing Breakdown'!$A$2:$A$42</c:f>
              <c:numCache>
                <c:formatCode>General</c:formatCode>
                <c:ptCount val="41"/>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numCache>
            </c:numRef>
          </c:cat>
          <c:val>
            <c:numRef>
              <c:f>'Financing Breakdown'!$F$2:$F$42</c:f>
              <c:numCache>
                <c:formatCode>0.00%</c:formatCode>
                <c:ptCount val="41"/>
                <c:pt idx="0">
                  <c:v>0.15720600000000001</c:v>
                </c:pt>
                <c:pt idx="1">
                  <c:v>0.26498500000000003</c:v>
                </c:pt>
                <c:pt idx="2">
                  <c:v>0.28548000000000001</c:v>
                </c:pt>
                <c:pt idx="3">
                  <c:v>0.27572400000000002</c:v>
                </c:pt>
                <c:pt idx="4">
                  <c:v>0.26810800000000001</c:v>
                </c:pt>
                <c:pt idx="5">
                  <c:v>0.24504999999999999</c:v>
                </c:pt>
                <c:pt idx="6">
                  <c:v>0.210756</c:v>
                </c:pt>
                <c:pt idx="7">
                  <c:v>0.12870999999999999</c:v>
                </c:pt>
                <c:pt idx="8">
                  <c:v>0.15584799999999999</c:v>
                </c:pt>
                <c:pt idx="9">
                  <c:v>0.22742999999999999</c:v>
                </c:pt>
                <c:pt idx="10">
                  <c:v>0.16262399999999999</c:v>
                </c:pt>
                <c:pt idx="11">
                  <c:v>0.25275599999999998</c:v>
                </c:pt>
                <c:pt idx="12">
                  <c:v>0.24707000000000001</c:v>
                </c:pt>
                <c:pt idx="13">
                  <c:v>0.256886</c:v>
                </c:pt>
                <c:pt idx="14">
                  <c:v>0.22158900000000001</c:v>
                </c:pt>
                <c:pt idx="15">
                  <c:v>0.16109000000000001</c:v>
                </c:pt>
                <c:pt idx="16">
                  <c:v>0.14196</c:v>
                </c:pt>
                <c:pt idx="17">
                  <c:v>0.14364759999999999</c:v>
                </c:pt>
                <c:pt idx="18">
                  <c:v>0.166242</c:v>
                </c:pt>
                <c:pt idx="19">
                  <c:v>0.20335</c:v>
                </c:pt>
                <c:pt idx="20">
                  <c:v>0.13797000000000001</c:v>
                </c:pt>
                <c:pt idx="21">
                  <c:v>0.22950000000000001</c:v>
                </c:pt>
                <c:pt idx="22">
                  <c:v>0.25357499999999999</c:v>
                </c:pt>
                <c:pt idx="23">
                  <c:v>0.23436000000000001</c:v>
                </c:pt>
                <c:pt idx="24">
                  <c:v>0.246</c:v>
                </c:pt>
                <c:pt idx="25">
                  <c:v>0.21840000000000001</c:v>
                </c:pt>
                <c:pt idx="26">
                  <c:v>0.16245000000000001</c:v>
                </c:pt>
                <c:pt idx="27">
                  <c:v>0.18260000000000001</c:v>
                </c:pt>
                <c:pt idx="28">
                  <c:v>0.18479999999999999</c:v>
                </c:pt>
                <c:pt idx="29">
                  <c:v>0.21</c:v>
                </c:pt>
                <c:pt idx="30">
                  <c:v>0.22800000000000001</c:v>
                </c:pt>
                <c:pt idx="31">
                  <c:v>0.24959999999999999</c:v>
                </c:pt>
                <c:pt idx="32">
                  <c:v>0.20799999999999999</c:v>
                </c:pt>
                <c:pt idx="33">
                  <c:v>0.2505</c:v>
                </c:pt>
                <c:pt idx="34">
                  <c:v>0.14960000000000001</c:v>
                </c:pt>
                <c:pt idx="35">
                  <c:v>0.185525</c:v>
                </c:pt>
                <c:pt idx="36">
                  <c:v>0.2064</c:v>
                </c:pt>
                <c:pt idx="37">
                  <c:v>0.21060000000000001</c:v>
                </c:pt>
                <c:pt idx="38">
                  <c:v>0.20399999999999999</c:v>
                </c:pt>
                <c:pt idx="39">
                  <c:v>0.19359999999999999</c:v>
                </c:pt>
                <c:pt idx="40">
                  <c:v>0.19320000000000001</c:v>
                </c:pt>
              </c:numCache>
            </c:numRef>
          </c:val>
          <c:extLst>
            <c:ext xmlns:c16="http://schemas.microsoft.com/office/drawing/2014/chart" uri="{C3380CC4-5D6E-409C-BE32-E72D297353CC}">
              <c16:uniqueId val="{00000002-AB68-9849-8D12-0EF0E9208759}"/>
            </c:ext>
          </c:extLst>
        </c:ser>
        <c:dLbls>
          <c:showLegendKey val="0"/>
          <c:showVal val="0"/>
          <c:showCatName val="0"/>
          <c:showSerName val="0"/>
          <c:showPercent val="0"/>
          <c:showBubbleSize val="0"/>
        </c:dLbls>
        <c:gapWidth val="150"/>
        <c:overlap val="100"/>
        <c:axId val="218405296"/>
        <c:axId val="218430944"/>
      </c:barChart>
      <c:catAx>
        <c:axId val="218405296"/>
        <c:scaling>
          <c:orientation val="minMax"/>
        </c:scaling>
        <c:delete val="0"/>
        <c:axPos val="b"/>
        <c:title>
          <c:tx>
            <c:rich>
              <a:bodyPr rot="0" spcFirstLastPara="1" vertOverflow="ellipsis" vert="horz" wrap="square" anchor="ctr" anchorCtr="1"/>
              <a:lstStyle/>
              <a:p>
                <a:pPr>
                  <a:defRPr sz="800" b="1" i="0" u="none" strike="noStrike" kern="1200" baseline="0">
                    <a:solidFill>
                      <a:srgbClr val="000000"/>
                    </a:solidFill>
                    <a:latin typeface="Geneva"/>
                    <a:ea typeface="Geneva"/>
                    <a:cs typeface="Geneva"/>
                  </a:defRPr>
                </a:pPr>
                <a:r>
                  <a:rPr lang="en-US"/>
                  <a:t>Year</a:t>
                </a:r>
              </a:p>
            </c:rich>
          </c:tx>
          <c:layout>
            <c:manualLayout>
              <c:xMode val="edge"/>
              <c:yMode val="edge"/>
              <c:x val="0.51555554324295805"/>
              <c:y val="0.90849677471461698"/>
            </c:manualLayout>
          </c:layout>
          <c:overlay val="0"/>
          <c:spPr>
            <a:noFill/>
            <a:ln w="25400">
              <a:noFill/>
            </a:ln>
          </c:spPr>
        </c:title>
        <c:numFmt formatCode="General" sourceLinked="1"/>
        <c:majorTickMark val="out"/>
        <c:minorTickMark val="none"/>
        <c:tickLblPos val="nextTo"/>
        <c:spPr>
          <a:noFill/>
          <a:ln w="3175" cap="flat" cmpd="sng" algn="ctr">
            <a:solidFill>
              <a:srgbClr val="000000"/>
            </a:solidFill>
            <a:prstDash val="solid"/>
            <a:round/>
          </a:ln>
        </c:spPr>
        <c:txPr>
          <a:bodyPr rot="-270000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18430944"/>
        <c:crosses val="autoZero"/>
        <c:auto val="1"/>
        <c:lblAlgn val="ctr"/>
        <c:lblOffset val="100"/>
        <c:tickLblSkip val="1"/>
        <c:tickMarkSkip val="1"/>
        <c:noMultiLvlLbl val="0"/>
      </c:catAx>
      <c:valAx>
        <c:axId val="218430944"/>
        <c:scaling>
          <c:orientation val="minMax"/>
        </c:scaling>
        <c:delete val="0"/>
        <c:axPos val="l"/>
        <c:majorGridlines>
          <c:spPr>
            <a:ln w="3175" cap="flat" cmpd="sng" algn="ctr">
              <a:solidFill>
                <a:srgbClr val="000000"/>
              </a:solidFill>
              <a:prstDash val="solid"/>
              <a:round/>
            </a:ln>
          </c:spPr>
        </c:majorGridlines>
        <c:title>
          <c:tx>
            <c:rich>
              <a:bodyPr rot="-5400000" spcFirstLastPara="1" vertOverflow="ellipsis" vert="horz" wrap="square" anchor="ctr" anchorCtr="1"/>
              <a:lstStyle/>
              <a:p>
                <a:pPr>
                  <a:defRPr sz="800" b="0" i="0" u="none" strike="noStrike" kern="1200" baseline="0">
                    <a:solidFill>
                      <a:srgbClr val="000000"/>
                    </a:solidFill>
                    <a:latin typeface="Geneva"/>
                    <a:ea typeface="Geneva"/>
                    <a:cs typeface="Geneva"/>
                  </a:defRPr>
                </a:pPr>
                <a:r>
                  <a:rPr lang="en-US"/>
                  <a:t>% of Financing from Different Sources</a:t>
                </a:r>
              </a:p>
            </c:rich>
          </c:tx>
          <c:overlay val="0"/>
          <c:spPr>
            <a:noFill/>
            <a:ln>
              <a:noFill/>
            </a:ln>
            <a:effectLst/>
          </c:spPr>
        </c:title>
        <c:numFmt formatCode="0%" sourceLinked="1"/>
        <c:majorTickMark val="out"/>
        <c:minorTickMark val="none"/>
        <c:tickLblPos val="nextTo"/>
        <c:spPr>
          <a:noFill/>
          <a:ln w="3175" cap="flat" cmpd="sng" algn="ctr">
            <a:solidFill>
              <a:srgbClr val="000000"/>
            </a:solidFill>
            <a:prstDash val="solid"/>
            <a:round/>
          </a:ln>
        </c:spPr>
        <c:txPr>
          <a:bodyPr rot="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18405296"/>
        <c:crosses val="autoZero"/>
        <c:crossBetween val="between"/>
      </c:valAx>
      <c:spPr>
        <a:solidFill>
          <a:srgbClr val="C0C0C0"/>
        </a:solidFill>
        <a:ln w="12700">
          <a:solidFill>
            <a:srgbClr val="808080"/>
          </a:solidFill>
          <a:prstDash val="solid"/>
        </a:ln>
      </c:spPr>
    </c:plotArea>
    <c:legend>
      <c:legendPos val="r"/>
      <c:overlay val="0"/>
      <c:spPr>
        <a:solidFill>
          <a:srgbClr val="FFFFFF"/>
        </a:solidFill>
        <a:ln w="3175">
          <a:solidFill>
            <a:srgbClr val="000000"/>
          </a:solidFill>
          <a:prstDash val="solid"/>
        </a:ln>
      </c:spPr>
      <c:txPr>
        <a:bodyPr rot="0" spcFirstLastPara="1" vertOverflow="ellipsis" vert="horz" wrap="square" anchor="ctr" anchorCtr="1"/>
        <a:lstStyle/>
        <a:p>
          <a:pPr>
            <a:defRPr sz="735" b="0" i="0" u="none" strike="noStrike" kern="1200" baseline="0">
              <a:solidFill>
                <a:srgbClr val="000000"/>
              </a:solidFill>
              <a:latin typeface="Geneva"/>
              <a:ea typeface="Geneva"/>
              <a:cs typeface="Geneva"/>
            </a:defRPr>
          </a:pPr>
          <a:endParaRPr lang="en-US"/>
        </a:p>
      </c:txPr>
    </c:legend>
    <c:plotVisOnly val="1"/>
    <c:dispBlanksAs val="gap"/>
    <c:showDLblsOverMax val="0"/>
  </c:chart>
  <c:spPr>
    <a:noFill/>
    <a:ln w="9525" cap="flat" cmpd="sng" algn="ctr">
      <a:noFill/>
      <a:prstDash val="solid"/>
      <a:round/>
    </a:ln>
  </c:spPr>
  <c:txPr>
    <a:bodyPr/>
    <a:lstStyle/>
    <a:p>
      <a:pPr>
        <a:defRPr sz="800" b="0" i="0" u="none" strike="noStrike" baseline="0">
          <a:solidFill>
            <a:srgbClr val="000000"/>
          </a:solidFill>
          <a:latin typeface="Geneva"/>
          <a:ea typeface="Geneva"/>
          <a:cs typeface="Geneva"/>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4F81BD"/>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01"/>
          <c:y val="4.5751469930887502E-2"/>
        </c:manualLayout>
      </c:layout>
      <c:overlay val="0"/>
      <c:spPr>
        <a:noFill/>
        <a:ln w="25400">
          <a:noFill/>
        </a:ln>
      </c:spPr>
    </c:title>
    <c:autoTitleDeleted val="0"/>
    <c:plotArea>
      <c:layout>
        <c:manualLayout>
          <c:layoutTarget val="inner"/>
          <c:xMode val="edge"/>
          <c:yMode val="edge"/>
          <c:x val="0.10370370370370401"/>
          <c:y val="0.12636165577342001"/>
          <c:w val="0.79399105275820403"/>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baayields!$H$2:$H$55</c:f>
              <c:numCache>
                <c:formatCode>0.00</c:formatCode>
                <c:ptCount val="54"/>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1.9682539682539679</c:v>
                </c:pt>
              </c:numCache>
            </c:numRef>
          </c:val>
          <c:extLst>
            <c:ext xmlns:c16="http://schemas.microsoft.com/office/drawing/2014/chart" uri="{C3380CC4-5D6E-409C-BE32-E72D297353CC}">
              <c16:uniqueId val="{00000000-C728-2E4A-82B9-699F4FD11573}"/>
            </c:ext>
          </c:extLst>
        </c:ser>
        <c:dLbls>
          <c:showLegendKey val="0"/>
          <c:showVal val="0"/>
          <c:showCatName val="0"/>
          <c:showSerName val="0"/>
          <c:showPercent val="0"/>
          <c:showBubbleSize val="0"/>
        </c:dLbls>
        <c:gapWidth val="150"/>
        <c:overlap val="100"/>
        <c:axId val="218796576"/>
        <c:axId val="21867046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baayields!$D$2:$D$55</c:f>
              <c:numCache>
                <c:formatCode>0.00%</c:formatCode>
                <c:ptCount val="54"/>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2.52E-2</c:v>
                </c:pt>
              </c:numCache>
            </c:numRef>
          </c:val>
          <c:smooth val="0"/>
          <c:extLst>
            <c:ext xmlns:c16="http://schemas.microsoft.com/office/drawing/2014/chart" uri="{C3380CC4-5D6E-409C-BE32-E72D297353CC}">
              <c16:uniqueId val="{00000001-C728-2E4A-82B9-699F4FD11573}"/>
            </c:ext>
          </c:extLst>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baayields!$G$2:$G$55</c:f>
              <c:numCache>
                <c:formatCode>0.00%</c:formatCode>
                <c:ptCount val="54"/>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numCache>
            </c:numRef>
          </c:val>
          <c:smooth val="0"/>
          <c:extLst>
            <c:ext xmlns:c16="http://schemas.microsoft.com/office/drawing/2014/chart" uri="{C3380CC4-5D6E-409C-BE32-E72D297353CC}">
              <c16:uniqueId val="{00000002-C728-2E4A-82B9-699F4FD11573}"/>
            </c:ext>
          </c:extLst>
        </c:ser>
        <c:dLbls>
          <c:showLegendKey val="0"/>
          <c:showVal val="0"/>
          <c:showCatName val="0"/>
          <c:showSerName val="0"/>
          <c:showPercent val="0"/>
          <c:showBubbleSize val="0"/>
        </c:dLbls>
        <c:marker val="1"/>
        <c:smooth val="0"/>
        <c:axId val="218791312"/>
        <c:axId val="218793184"/>
      </c:lineChart>
      <c:catAx>
        <c:axId val="218791312"/>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18793184"/>
        <c:crosses val="autoZero"/>
        <c:auto val="1"/>
        <c:lblAlgn val="ctr"/>
        <c:lblOffset val="100"/>
        <c:tickLblSkip val="2"/>
        <c:tickMarkSkip val="1"/>
        <c:noMultiLvlLbl val="0"/>
      </c:catAx>
      <c:valAx>
        <c:axId val="21879318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1.33333722750532E-2"/>
              <c:y val="0.3747278478836429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8791312"/>
        <c:crosses val="autoZero"/>
        <c:crossBetween val="between"/>
      </c:valAx>
      <c:catAx>
        <c:axId val="218796576"/>
        <c:scaling>
          <c:orientation val="minMax"/>
        </c:scaling>
        <c:delete val="1"/>
        <c:axPos val="b"/>
        <c:numFmt formatCode="General" sourceLinked="1"/>
        <c:majorTickMark val="out"/>
        <c:minorTickMark val="none"/>
        <c:tickLblPos val="nextTo"/>
        <c:crossAx val="218670464"/>
        <c:crosses val="autoZero"/>
        <c:auto val="1"/>
        <c:lblAlgn val="ctr"/>
        <c:lblOffset val="100"/>
        <c:noMultiLvlLbl val="0"/>
      </c:catAx>
      <c:valAx>
        <c:axId val="21867046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8796576"/>
        <c:crosses val="max"/>
        <c:crossBetween val="between"/>
      </c:valAx>
      <c:spPr>
        <a:noFill/>
        <a:ln w="12700">
          <a:solidFill>
            <a:srgbClr val="808080"/>
          </a:solidFill>
          <a:prstDash val="solid"/>
        </a:ln>
      </c:spPr>
    </c:plotArea>
    <c:legend>
      <c:legendPos val="b"/>
      <c:layout>
        <c:manualLayout>
          <c:xMode val="edge"/>
          <c:yMode val="edge"/>
          <c:x val="0.41333337227505301"/>
          <c:y val="0.96296289928824397"/>
          <c:w val="0.44170926890815199"/>
          <c:h val="3.7037100711755998E-2"/>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numCache>
            </c:numRef>
          </c:cat>
          <c:val>
            <c:numRef>
              <c:f>baayields!$F$2:$F$58</c:f>
              <c:numCache>
                <c:formatCode>0.00</c:formatCode>
                <c:ptCount val="57"/>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2.1196581196581161</c:v>
                </c:pt>
                <c:pt idx="54">
                  <c:v>2.2936507936507939</c:v>
                </c:pt>
                <c:pt idx="55">
                  <c:v>1.8947368421052631</c:v>
                </c:pt>
                <c:pt idx="56">
                  <c:v>1.9093959731543619</c:v>
                </c:pt>
              </c:numCache>
            </c:numRef>
          </c:val>
          <c:extLst>
            <c:ext xmlns:c16="http://schemas.microsoft.com/office/drawing/2014/chart" uri="{C3380CC4-5D6E-409C-BE32-E72D297353CC}">
              <c16:uniqueId val="{00000000-1DE3-534F-874C-698FC188FB7D}"/>
            </c:ext>
          </c:extLst>
        </c:ser>
        <c:dLbls>
          <c:showLegendKey val="0"/>
          <c:showVal val="0"/>
          <c:showCatName val="0"/>
          <c:showSerName val="0"/>
          <c:showPercent val="0"/>
          <c:showBubbleSize val="0"/>
        </c:dLbls>
        <c:gapWidth val="150"/>
        <c:overlap val="100"/>
        <c:axId val="197981936"/>
        <c:axId val="19798398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baayields!$D$2:$D$58</c:f>
              <c:numCache>
                <c:formatCode>0.00%</c:formatCode>
                <c:ptCount val="57"/>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2.3400000000000001E-2</c:v>
                </c:pt>
                <c:pt idx="54">
                  <c:v>2.52E-2</c:v>
                </c:pt>
                <c:pt idx="55">
                  <c:v>3.2300000000000002E-2</c:v>
                </c:pt>
                <c:pt idx="56">
                  <c:v>2.98E-2</c:v>
                </c:pt>
              </c:numCache>
            </c:numRef>
          </c:val>
          <c:smooth val="0"/>
          <c:extLst>
            <c:ext xmlns:c16="http://schemas.microsoft.com/office/drawing/2014/chart" uri="{C3380CC4-5D6E-409C-BE32-E72D297353CC}">
              <c16:uniqueId val="{00000001-1DE3-534F-874C-698FC188FB7D}"/>
            </c:ext>
          </c:extLst>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baayields!$E$2:$E$57</c:f>
              <c:numCache>
                <c:formatCode>0.00%</c:formatCode>
                <c:ptCount val="56"/>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numCache>
            </c:numRef>
          </c:val>
          <c:smooth val="0"/>
          <c:extLst>
            <c:ext xmlns:c16="http://schemas.microsoft.com/office/drawing/2014/chart" uri="{C3380CC4-5D6E-409C-BE32-E72D297353CC}">
              <c16:uniqueId val="{00000002-1DE3-534F-874C-698FC188FB7D}"/>
            </c:ext>
          </c:extLst>
        </c:ser>
        <c:dLbls>
          <c:showLegendKey val="0"/>
          <c:showVal val="0"/>
          <c:showCatName val="0"/>
          <c:showSerName val="0"/>
          <c:showPercent val="0"/>
          <c:showBubbleSize val="0"/>
        </c:dLbls>
        <c:marker val="1"/>
        <c:smooth val="0"/>
        <c:axId val="197977872"/>
        <c:axId val="197979744"/>
      </c:lineChart>
      <c:catAx>
        <c:axId val="197977872"/>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97979744"/>
        <c:crosses val="autoZero"/>
        <c:auto val="1"/>
        <c:lblAlgn val="ctr"/>
        <c:lblOffset val="100"/>
        <c:tickLblSkip val="2"/>
        <c:tickMarkSkip val="1"/>
        <c:noMultiLvlLbl val="0"/>
      </c:catAx>
      <c:valAx>
        <c:axId val="19797974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7977872"/>
        <c:crosses val="autoZero"/>
        <c:crossBetween val="between"/>
      </c:valAx>
      <c:catAx>
        <c:axId val="197981936"/>
        <c:scaling>
          <c:orientation val="minMax"/>
        </c:scaling>
        <c:delete val="1"/>
        <c:axPos val="b"/>
        <c:numFmt formatCode="General" sourceLinked="1"/>
        <c:majorTickMark val="out"/>
        <c:minorTickMark val="none"/>
        <c:tickLblPos val="nextTo"/>
        <c:crossAx val="197983984"/>
        <c:crosses val="autoZero"/>
        <c:auto val="1"/>
        <c:lblAlgn val="ctr"/>
        <c:lblOffset val="100"/>
        <c:noMultiLvlLbl val="0"/>
      </c:catAx>
      <c:valAx>
        <c:axId val="19798398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7981936"/>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a:t>Dividend Changes at US companies</a:t>
            </a:r>
            <a:endParaRPr lang="en-US" sz="1400"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Sheet1!$B$2:$B$31</c:f>
              <c:numCache>
                <c:formatCode>0.00%</c:formatCode>
                <c:ptCount val="30"/>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pt idx="29" formatCode="0%">
                  <c:v>0.36</c:v>
                </c:pt>
              </c:numCache>
            </c:numRef>
          </c:val>
          <c:extLst>
            <c:ext xmlns:c16="http://schemas.microsoft.com/office/drawing/2014/chart" uri="{C3380CC4-5D6E-409C-BE32-E72D297353CC}">
              <c16:uniqueId val="{00000000-AE6E-4D42-9F0F-E45A2023ABCD}"/>
            </c:ext>
          </c:extLst>
        </c:ser>
        <c:ser>
          <c:idx val="2"/>
          <c:order val="1"/>
          <c:tx>
            <c:strRef>
              <c:f>Sheet1!$C$1</c:f>
              <c:strCache>
                <c:ptCount val="1"/>
                <c:pt idx="0">
                  <c:v>Decrease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Sheet1!$C$2:$C$31</c:f>
              <c:numCache>
                <c:formatCode>0.00%</c:formatCode>
                <c:ptCount val="30"/>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pt idx="29">
                  <c:v>7.4999999999999997E-2</c:v>
                </c:pt>
              </c:numCache>
            </c:numRef>
          </c:val>
          <c:extLst>
            <c:ext xmlns:c16="http://schemas.microsoft.com/office/drawing/2014/chart" uri="{C3380CC4-5D6E-409C-BE32-E72D297353CC}">
              <c16:uniqueId val="{00000001-AE6E-4D42-9F0F-E45A2023ABCD}"/>
            </c:ext>
          </c:extLst>
        </c:ser>
        <c:ser>
          <c:idx val="3"/>
          <c:order val="2"/>
          <c:tx>
            <c:strRef>
              <c:f>Sheet1!$D$1</c:f>
              <c:strCache>
                <c:ptCount val="1"/>
                <c:pt idx="0">
                  <c:v>No change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Sheet1!$D$2:$D$31</c:f>
              <c:numCache>
                <c:formatCode>0.00%</c:formatCode>
                <c:ptCount val="30"/>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pt idx="29">
                  <c:v>0.56500000000000006</c:v>
                </c:pt>
              </c:numCache>
            </c:numRef>
          </c:val>
          <c:extLst>
            <c:ext xmlns:c16="http://schemas.microsoft.com/office/drawing/2014/chart" uri="{C3380CC4-5D6E-409C-BE32-E72D297353CC}">
              <c16:uniqueId val="{00000002-AE6E-4D42-9F0F-E45A2023ABCD}"/>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2017</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gradFill rotWithShape="0">
              <a:gsLst>
                <a:gs pos="0">
                  <a:srgbClr val="C0B7CD"/>
                </a:gs>
                <a:gs pos="100000">
                  <a:srgbClr val="4C3568"/>
                </a:gs>
              </a:gsLst>
              <a:lin ang="5400000"/>
            </a:gradFill>
            <a:ln w="25400">
              <a:noFill/>
            </a:ln>
            <a:effectLst>
              <a:outerShdw dist="35921" dir="2700000" algn="br">
                <a:srgbClr val="000000"/>
              </a:outerShdw>
            </a:effectLst>
          </c:spPr>
          <c:invertIfNegative val="0"/>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Sheet1!$E$9:$E$66</c:f>
              <c:numCache>
                <c:formatCode>0.00</c:formatCode>
                <c:ptCount val="58"/>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pt idx="57">
                  <c:v>124.94</c:v>
                </c:pt>
              </c:numCache>
            </c:numRef>
          </c:val>
          <c:extLst>
            <c:ext xmlns:c16="http://schemas.microsoft.com/office/drawing/2014/chart" uri="{C3380CC4-5D6E-409C-BE32-E72D297353CC}">
              <c16:uniqueId val="{00000000-9C0D-D840-90FB-B3F9A155C26B}"/>
            </c:ext>
          </c:extLst>
        </c:ser>
        <c:ser>
          <c:idx val="5"/>
          <c:order val="1"/>
          <c:tx>
            <c:strRef>
              <c:f>Sheet1!$F$8</c:f>
              <c:strCache>
                <c:ptCount val="1"/>
                <c:pt idx="0">
                  <c:v>Dividends</c:v>
                </c:pt>
              </c:strCache>
            </c:strRef>
          </c:tx>
          <c:spPr>
            <a:gradFill rotWithShape="0">
              <a:gsLst>
                <a:gs pos="0">
                  <a:srgbClr val="FFAB90"/>
                </a:gs>
                <a:gs pos="100000">
                  <a:srgbClr val="D05400"/>
                </a:gs>
              </a:gsLst>
              <a:lin ang="5400000"/>
            </a:gradFill>
            <a:ln w="25400">
              <a:noFill/>
            </a:ln>
          </c:spPr>
          <c:invertIfNegative val="0"/>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Sheet1!$F$9:$F$66</c:f>
              <c:numCache>
                <c:formatCode>0.00</c:formatCode>
                <c:ptCount val="58"/>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10.220096000000002</c:v>
                </c:pt>
                <c:pt idx="29">
                  <c:v>11.73288</c:v>
                </c:pt>
                <c:pt idx="30">
                  <c:v>12.350228000000001</c:v>
                </c:pt>
                <c:pt idx="31">
                  <c:v>12.971499</c:v>
                </c:pt>
                <c:pt idx="32">
                  <c:v>12.635590000000001</c:v>
                </c:pt>
                <c:pt idx="33">
                  <c:v>12.687439999999999</c:v>
                </c:pt>
                <c:pt idx="34">
                  <c:v>13.364756999999999</c:v>
                </c:pt>
                <c:pt idx="35">
                  <c:v>14.166389999999998</c:v>
                </c:pt>
                <c:pt idx="36">
                  <c:v>14.888873999999999</c:v>
                </c:pt>
                <c:pt idx="37">
                  <c:v>15.522000000000002</c:v>
                </c:pt>
                <c:pt idx="38">
                  <c:v>16.2</c:v>
                </c:pt>
                <c:pt idx="39">
                  <c:v>16.711843601089175</c:v>
                </c:pt>
                <c:pt idx="40">
                  <c:v>16.26845015151515</c:v>
                </c:pt>
                <c:pt idx="41">
                  <c:v>15.741</c:v>
                </c:pt>
                <c:pt idx="42" formatCode="General">
                  <c:v>16.079999999999998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pt idx="57">
                  <c:v>49.73</c:v>
                </c:pt>
              </c:numCache>
            </c:numRef>
          </c:val>
          <c:extLst>
            <c:ext xmlns:c16="http://schemas.microsoft.com/office/drawing/2014/chart" uri="{C3380CC4-5D6E-409C-BE32-E72D297353CC}">
              <c16:uniqueId val="{00000001-9C0D-D840-90FB-B3F9A155C26B}"/>
            </c:ext>
          </c:extLst>
        </c:ser>
        <c:dLbls>
          <c:showLegendKey val="0"/>
          <c:showVal val="0"/>
          <c:showCatName val="0"/>
          <c:showSerName val="0"/>
          <c:showPercent val="0"/>
          <c:showBubbleSize val="0"/>
        </c:dLbls>
        <c:gapWidth val="150"/>
        <c:axId val="61182991"/>
        <c:axId val="1"/>
      </c:barChart>
      <c:lineChart>
        <c:grouping val="standard"/>
        <c:varyColors val="0"/>
        <c:ser>
          <c:idx val="0"/>
          <c:order val="2"/>
          <c:tx>
            <c:strRef>
              <c:f>Sheet1!$G$8</c:f>
              <c:strCache>
                <c:ptCount val="1"/>
                <c:pt idx="0">
                  <c:v>Payout Ratio</c:v>
                </c:pt>
              </c:strCache>
            </c:strRef>
          </c:tx>
          <c:spPr>
            <a:ln w="38100">
              <a:solidFill>
                <a:srgbClr val="996633"/>
              </a:solidFill>
              <a:prstDash val="solid"/>
            </a:ln>
          </c:spPr>
          <c:marker>
            <c:symbol val="none"/>
          </c:marker>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Sheet1!$G$9:$G$66</c:f>
              <c:numCache>
                <c:formatCode>0.00%</c:formatCode>
                <c:ptCount val="58"/>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0.4237187396351576</c:v>
                </c:pt>
                <c:pt idx="29">
                  <c:v>0.48243749999999996</c:v>
                </c:pt>
                <c:pt idx="30">
                  <c:v>0.54526392935982348</c:v>
                </c:pt>
                <c:pt idx="31">
                  <c:v>0.67209839378238334</c:v>
                </c:pt>
                <c:pt idx="32">
                  <c:v>0.60544274077623383</c:v>
                </c:pt>
                <c:pt idx="33">
                  <c:v>0.47165204460966542</c:v>
                </c:pt>
                <c:pt idx="34">
                  <c:v>0.42093722834645664</c:v>
                </c:pt>
                <c:pt idx="35">
                  <c:v>0.37576631299734742</c:v>
                </c:pt>
                <c:pt idx="36">
                  <c:v>0.36645025842973167</c:v>
                </c:pt>
                <c:pt idx="37">
                  <c:v>0.35205261964164214</c:v>
                </c:pt>
                <c:pt idx="38">
                  <c:v>0.36593629997741128</c:v>
                </c:pt>
                <c:pt idx="39">
                  <c:v>0.32337158670838184</c:v>
                </c:pt>
                <c:pt idx="40">
                  <c:v>0.2898352066900971</c:v>
                </c:pt>
                <c:pt idx="41">
                  <c:v>0.40517374517374516</c:v>
                </c:pt>
                <c:pt idx="42">
                  <c:v>0.34926151172893133</c:v>
                </c:pt>
                <c:pt idx="43">
                  <c:v>0.3269336258913878</c:v>
                </c:pt>
                <c:pt idx="44">
                  <c:v>0.28674645390070919</c:v>
                </c:pt>
                <c:pt idx="45">
                  <c:v>0.29274035317200781</c:v>
                </c:pt>
                <c:pt idx="46">
                  <c:v>0.28556771545827636</c:v>
                </c:pt>
                <c:pt idx="47">
                  <c:v>0.3359583232372183</c:v>
                </c:pt>
                <c:pt idx="48">
                  <c:v>0.56655221167440928</c:v>
                </c:pt>
                <c:pt idx="49">
                  <c:v>0.39236721772775235</c:v>
                </c:pt>
                <c:pt idx="50">
                  <c:v>0.27599379252715772</c:v>
                </c:pt>
                <c:pt idx="51">
                  <c:v>0.26980506014102035</c:v>
                </c:pt>
                <c:pt idx="52">
                  <c:v>0.31439785168353651</c:v>
                </c:pt>
                <c:pt idx="53">
                  <c:v>0.32609506057781923</c:v>
                </c:pt>
                <c:pt idx="54">
                  <c:v>0.34899566410052202</c:v>
                </c:pt>
                <c:pt idx="55">
                  <c:v>0.40594431903686984</c:v>
                </c:pt>
                <c:pt idx="56">
                  <c:v>0.41365056035274667</c:v>
                </c:pt>
                <c:pt idx="57">
                  <c:v>0.39803105490635504</c:v>
                </c:pt>
              </c:numCache>
            </c:numRef>
          </c:val>
          <c:smooth val="0"/>
          <c:extLst>
            <c:ext xmlns:c16="http://schemas.microsoft.com/office/drawing/2014/chart" uri="{C3380CC4-5D6E-409C-BE32-E72D297353CC}">
              <c16:uniqueId val="{00000002-9C0D-D840-90FB-B3F9A155C26B}"/>
            </c:ext>
          </c:extLst>
        </c:ser>
        <c:dLbls>
          <c:showLegendKey val="0"/>
          <c:showVal val="0"/>
          <c:showCatName val="0"/>
          <c:showSerName val="0"/>
          <c:showPercent val="0"/>
          <c:showBubbleSize val="0"/>
        </c:dLbls>
        <c:marker val="1"/>
        <c:smooth val="0"/>
        <c:axId val="3"/>
        <c:axId val="4"/>
      </c:lineChart>
      <c:catAx>
        <c:axId val="61182991"/>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61182991"/>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845"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333399"/>
                </a:solidFill>
                <a:latin typeface="Calibri"/>
                <a:ea typeface="Calibri"/>
                <a:cs typeface="Calibri"/>
              </a:defRPr>
            </a:pPr>
            <a:r>
              <a:rPr lang="en-US"/>
              <a:t>Dividends and Buybacks - US Companies</a:t>
            </a:r>
          </a:p>
        </c:rich>
      </c:tx>
      <c:overlay val="0"/>
      <c:spPr>
        <a:noFill/>
        <a:ln w="25400">
          <a:noFill/>
        </a:ln>
      </c:spPr>
    </c:title>
    <c:autoTitleDeleted val="0"/>
    <c:plotArea>
      <c:layout/>
      <c:barChart>
        <c:barDir val="col"/>
        <c:grouping val="clustered"/>
        <c:varyColors val="0"/>
        <c:ser>
          <c:idx val="3"/>
          <c:order val="0"/>
          <c:tx>
            <c:strRef>
              <c:f>Sheet1!$D$1</c:f>
              <c:strCache>
                <c:ptCount val="1"/>
                <c:pt idx="0">
                  <c:v>Stock Buybacks</c:v>
                </c:pt>
              </c:strCache>
            </c:strRef>
          </c:tx>
          <c:spPr>
            <a:gradFill rotWithShape="0">
              <a:gsLst>
                <a:gs pos="0">
                  <a:srgbClr val="C8B0ED"/>
                </a:gs>
                <a:gs pos="100000">
                  <a:srgbClr val="7F5BAB"/>
                </a:gs>
              </a:gsLst>
              <a:lin ang="5400000"/>
            </a:gradFill>
            <a:ln w="25400">
              <a:noFill/>
            </a:ln>
            <a:effectLst>
              <a:outerShdw dist="35921" dir="2700000" algn="br">
                <a:srgbClr val="000000"/>
              </a:outerShdw>
            </a:effectLst>
          </c:spPr>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Sheet1!$D$2:$D$31</c:f>
              <c:numCache>
                <c:formatCode>0.00</c:formatCode>
                <c:ptCount val="30"/>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numCache>
            </c:numRef>
          </c:val>
          <c:extLst>
            <c:ext xmlns:c16="http://schemas.microsoft.com/office/drawing/2014/chart" uri="{C3380CC4-5D6E-409C-BE32-E72D297353CC}">
              <c16:uniqueId val="{00000000-7D5E-4747-9573-82D6E2D487BA}"/>
            </c:ext>
          </c:extLst>
        </c:ser>
        <c:ser>
          <c:idx val="4"/>
          <c:order val="1"/>
          <c:tx>
            <c:strRef>
              <c:f>Sheet1!$E$1</c:f>
              <c:strCache>
                <c:ptCount val="1"/>
                <c:pt idx="0">
                  <c:v>Dividends</c:v>
                </c:pt>
              </c:strCache>
            </c:strRef>
          </c:tx>
          <c:spPr>
            <a:gradFill rotWithShape="0">
              <a:gsLst>
                <a:gs pos="0">
                  <a:srgbClr val="95EEFF"/>
                </a:gs>
                <a:gs pos="100000">
                  <a:srgbClr val="39B7D8"/>
                </a:gs>
              </a:gsLst>
              <a:lin ang="5400000"/>
            </a:gradFill>
            <a:ln w="25400">
              <a:noFill/>
            </a:ln>
            <a:effectLst>
              <a:outerShdw dist="35921" dir="2700000" algn="br">
                <a:srgbClr val="000000"/>
              </a:outerShdw>
            </a:effectLst>
          </c:spPr>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Sheet1!$E$2:$E$31</c:f>
              <c:numCache>
                <c:formatCode>0.00</c:formatCode>
                <c:ptCount val="30"/>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numCache>
            </c:numRef>
          </c:val>
          <c:extLst>
            <c:ext xmlns:c16="http://schemas.microsoft.com/office/drawing/2014/chart" uri="{C3380CC4-5D6E-409C-BE32-E72D297353CC}">
              <c16:uniqueId val="{00000001-7D5E-4747-9573-82D6E2D487BA}"/>
            </c:ext>
          </c:extLst>
        </c:ser>
        <c:dLbls>
          <c:showLegendKey val="0"/>
          <c:showVal val="0"/>
          <c:showCatName val="0"/>
          <c:showSerName val="0"/>
          <c:showPercent val="0"/>
          <c:showBubbleSize val="0"/>
        </c:dLbls>
        <c:gapWidth val="75"/>
        <c:overlap val="-25"/>
        <c:axId val="1778002256"/>
        <c:axId val="1"/>
      </c:barChart>
      <c:lineChart>
        <c:grouping val="standard"/>
        <c:varyColors val="0"/>
        <c:ser>
          <c:idx val="0"/>
          <c:order val="2"/>
          <c:tx>
            <c:strRef>
              <c:f>Sheet1!$H$1</c:f>
              <c:strCache>
                <c:ptCount val="1"/>
                <c:pt idx="0">
                  <c:v>Proportion from Buybacks</c:v>
                </c:pt>
              </c:strCache>
            </c:strRef>
          </c:tx>
          <c:spPr>
            <a:ln w="25400">
              <a:solidFill>
                <a:srgbClr val="666699"/>
              </a:solidFill>
              <a:prstDash val="solid"/>
            </a:ln>
          </c:spPr>
          <c:marker>
            <c:symbol val="none"/>
          </c:marker>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Sheet1!$H$2:$H$31</c:f>
              <c:numCache>
                <c:formatCode>0.00%</c:formatCode>
                <c:ptCount val="30"/>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numCache>
            </c:numRef>
          </c:val>
          <c:smooth val="0"/>
          <c:extLst>
            <c:ext xmlns:c16="http://schemas.microsoft.com/office/drawing/2014/chart" uri="{C3380CC4-5D6E-409C-BE32-E72D297353CC}">
              <c16:uniqueId val="{00000002-7D5E-4747-9573-82D6E2D487BA}"/>
            </c:ext>
          </c:extLst>
        </c:ser>
        <c:dLbls>
          <c:showLegendKey val="0"/>
          <c:showVal val="0"/>
          <c:showCatName val="0"/>
          <c:showSerName val="0"/>
          <c:showPercent val="0"/>
          <c:showBubbleSize val="0"/>
        </c:dLbls>
        <c:marker val="1"/>
        <c:smooth val="0"/>
        <c:axId val="3"/>
        <c:axId val="4"/>
      </c:lineChart>
      <c:catAx>
        <c:axId val="1778002256"/>
        <c:scaling>
          <c:orientation val="minMax"/>
        </c:scaling>
        <c:delete val="0"/>
        <c:axPos val="b"/>
        <c:numFmt formatCode="General" sourceLinked="1"/>
        <c:majorTickMark val="none"/>
        <c:minorTickMark val="none"/>
        <c:tickLblPos val="nextTo"/>
        <c:spPr>
          <a:ln w="3175">
            <a:solidFill>
              <a:srgbClr val="CCCCFF"/>
            </a:solidFill>
            <a:prstDash val="solid"/>
          </a:ln>
        </c:spPr>
        <c:txPr>
          <a:bodyPr rot="-5400000" vert="horz"/>
          <a:lstStyle/>
          <a:p>
            <a:pPr rtl="0">
              <a:defRPr sz="900" b="0" i="0" u="none" strike="noStrike" baseline="0">
                <a:solidFill>
                  <a:srgbClr val="333399"/>
                </a:solidFill>
                <a:latin typeface="Calibri"/>
                <a:ea typeface="Calibri"/>
                <a:cs typeface="Calibri"/>
              </a:defRPr>
            </a:pPr>
            <a:endParaRPr lang="en-US"/>
          </a:p>
        </c:txPr>
        <c:crossAx val="1"/>
        <c:crosses val="autoZero"/>
        <c:auto val="1"/>
        <c:lblAlgn val="ctr"/>
        <c:lblOffset val="100"/>
        <c:tickLblSkip val="1"/>
        <c:tickMarkSkip val="1"/>
        <c:noMultiLvlLbl val="0"/>
      </c:catAx>
      <c:valAx>
        <c:axId val="1"/>
        <c:scaling>
          <c:orientation val="minMax"/>
        </c:scaling>
        <c:delete val="0"/>
        <c:axPos val="l"/>
        <c:majorGridlines>
          <c:spPr>
            <a:ln w="3175">
              <a:solidFill>
                <a:srgbClr val="CCCCFF"/>
              </a:solidFill>
              <a:prstDash val="solid"/>
            </a:ln>
          </c:spPr>
        </c:majorGridlines>
        <c:title>
          <c:tx>
            <c:rich>
              <a:bodyPr/>
              <a:lstStyle/>
              <a:p>
                <a:pPr>
                  <a:defRPr sz="900" b="1" i="0" u="none" strike="noStrike" baseline="0">
                    <a:solidFill>
                      <a:srgbClr val="333399"/>
                    </a:solidFill>
                    <a:latin typeface="Calibri"/>
                    <a:ea typeface="Calibri"/>
                    <a:cs typeface="Calibri"/>
                  </a:defRPr>
                </a:pPr>
                <a:r>
                  <a:rPr lang="en-US"/>
                  <a:t>Dividends and Buybacks (in billions)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sz="900" b="0" i="0" u="none" strike="noStrike" baseline="0">
                <a:solidFill>
                  <a:srgbClr val="333399"/>
                </a:solidFill>
                <a:latin typeface="Calibri"/>
                <a:ea typeface="Calibri"/>
                <a:cs typeface="Calibri"/>
              </a:defRPr>
            </a:pPr>
            <a:endParaRPr lang="en-US"/>
          </a:p>
        </c:txPr>
        <c:crossAx val="1778002256"/>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sz="900" b="1" i="0" u="none" strike="noStrike" baseline="0">
                    <a:solidFill>
                      <a:srgbClr val="333399"/>
                    </a:solidFill>
                    <a:latin typeface="Calibri"/>
                    <a:ea typeface="Calibri"/>
                    <a:cs typeface="Calibri"/>
                  </a:defRPr>
                </a:pPr>
                <a:r>
                  <a:rPr lang="en-US"/>
                  <a:t>Proportion of cash from buybacks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sz="900" b="0" i="0" u="none" strike="noStrike" baseline="0">
                <a:solidFill>
                  <a:srgbClr val="333399"/>
                </a:solidFill>
                <a:latin typeface="Calibri"/>
                <a:ea typeface="Calibri"/>
                <a:cs typeface="Calibri"/>
              </a:defRPr>
            </a:pPr>
            <a:endParaRPr lang="en-US"/>
          </a:p>
        </c:txPr>
        <c:crossAx val="3"/>
        <c:crosses val="max"/>
        <c:crossBetween val="between"/>
      </c:valAx>
      <c:spPr>
        <a:noFill/>
        <a:ln w="25400">
          <a:noFill/>
        </a:ln>
      </c:spPr>
    </c:plotArea>
    <c:legend>
      <c:legendPos val="b"/>
      <c:overlay val="0"/>
      <c:spPr>
        <a:noFill/>
        <a:ln w="25400">
          <a:noFill/>
        </a:ln>
      </c:spPr>
      <c:txPr>
        <a:bodyPr/>
        <a:lstStyle/>
        <a:p>
          <a:pPr>
            <a:defRPr sz="825" b="0" i="0" u="none" strike="noStrike" baseline="0">
              <a:solidFill>
                <a:srgbClr val="333399"/>
              </a:solidFill>
              <a:latin typeface="Calibri"/>
              <a:ea typeface="Calibri"/>
              <a:cs typeface="Calibri"/>
            </a:defRPr>
          </a:pPr>
          <a:endParaRPr lang="en-US"/>
        </a:p>
      </c:txPr>
    </c:legend>
    <c:plotVisOnly val="1"/>
    <c:dispBlanksAs val="gap"/>
    <c:showDLblsOverMax val="0"/>
  </c:chart>
  <c:spPr>
    <a:solidFill>
      <a:srgbClr val="FFFFFF"/>
    </a:solidFill>
    <a:ln w="3175">
      <a:solidFill>
        <a:srgbClr val="CCCCFF"/>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Sheet1!$B$2:$B$103</c:f>
              <c:numCache>
                <c:formatCode>0.00%</c:formatCode>
                <c:ptCount val="102"/>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0-3530-1143-B57E-992A1E942402}"/>
            </c:ext>
          </c:extLst>
        </c:ser>
        <c:ser>
          <c:idx val="1"/>
          <c:order val="1"/>
          <c:tx>
            <c:strRef>
              <c:f>Sheet1!$C$1</c:f>
              <c:strCache>
                <c:ptCount val="1"/>
                <c:pt idx="0">
                  <c:v>Capital gains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1-3530-1143-B57E-992A1E942402}"/>
            </c:ext>
          </c:extLst>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overlay val="0"/>
    </c:legend>
    <c:plotVisOnly val="1"/>
    <c:dispBlanksAs val="gap"/>
    <c:showDLblsOverMax val="0"/>
  </c:chart>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c:sp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FC7E-444A-A7A7-7E8626774A50}"/>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FC7E-444A-A7A7-7E8626774A50}"/>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image" Target="../media/image36.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3.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1.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emf"/><Relationship Id="rId1" Type="http://schemas.openxmlformats.org/officeDocument/2006/relationships/image" Target="../media/image103.emf"/><Relationship Id="rId4" Type="http://schemas.openxmlformats.org/officeDocument/2006/relationships/image" Target="../media/image106.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image" Target="../media/image107.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image" Target="../media/image114.emf"/><Relationship Id="rId1" Type="http://schemas.openxmlformats.org/officeDocument/2006/relationships/image" Target="../media/image113.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18.emf"/></Relationships>
</file>

<file path=ppt/drawings/drawing1.xml><?xml version="1.0" encoding="utf-8"?>
<c:userShapes xmlns:c="http://schemas.openxmlformats.org/drawingml/2006/chart">
  <cdr:relSizeAnchor xmlns:cdr="http://schemas.openxmlformats.org/drawingml/2006/chartDrawing">
    <cdr:from>
      <cdr:x>0.02067</cdr:x>
      <cdr:y>0.64577</cdr:y>
    </cdr:from>
    <cdr:to>
      <cdr:x>0.05661</cdr:x>
      <cdr:y>0.70833</cdr:y>
    </cdr:to>
    <cdr:sp macro="" textlink="">
      <cdr:nvSpPr>
        <cdr:cNvPr id="2" name="TextBox 1"/>
        <cdr:cNvSpPr txBox="1"/>
      </cdr:nvSpPr>
      <cdr:spPr>
        <a:xfrm xmlns:a="http://schemas.openxmlformats.org/drawingml/2006/main">
          <a:off x="2149929" y="4209143"/>
          <a:ext cx="3791857" cy="444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solidFill>
                <a:schemeClr val="bg1"/>
              </a:solidFill>
            </a:rPr>
            <a:t>Internal financing(retailed</a:t>
          </a:r>
          <a:r>
            <a:rPr lang="en-US" sz="1100" baseline="0">
              <a:solidFill>
                <a:schemeClr val="bg1"/>
              </a:solidFill>
            </a:rPr>
            <a:t> earnings) is the dominant financing source.</a:t>
          </a:r>
          <a:endParaRPr lang="en-US" sz="11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7204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754588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29226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880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charset="0"/>
                <a:ea typeface="ＭＳ Ｐゴシック" charset="-128"/>
              </a:rPr>
              <a:t>1. Are the payments on the securities contractual or residual?</a:t>
            </a:r>
            <a:endParaRPr lang="en-US" altLang="en-US" sz="1100">
              <a:latin typeface="Times" charset="0"/>
              <a:ea typeface="ＭＳ Ｐゴシック" charset="-128"/>
            </a:endParaRPr>
          </a:p>
          <a:p>
            <a:r>
              <a:rPr lang="en-US" altLang="en-US" sz="1100">
                <a:latin typeface="Times" charset="0"/>
                <a:ea typeface="ＭＳ Ｐゴシック" charset="-128"/>
              </a:rPr>
              <a:t>If contractually set, it is closer to debt.</a:t>
            </a:r>
          </a:p>
          <a:p>
            <a:r>
              <a:rPr lang="en-US" altLang="en-US" sz="1100">
                <a:latin typeface="Times" charset="0"/>
                <a:ea typeface="ＭＳ Ｐゴシック" charset="-128"/>
              </a:rPr>
              <a:t>If residual, it is closer to equity.</a:t>
            </a:r>
          </a:p>
          <a:p>
            <a:r>
              <a:rPr lang="en-US" altLang="en-US" sz="1100" i="1">
                <a:latin typeface="Times" charset="0"/>
                <a:ea typeface="ＭＳ Ｐゴシック" charset="-128"/>
              </a:rPr>
              <a:t>2. Are the payments tax-deductible?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if is closer to equity.</a:t>
            </a:r>
          </a:p>
          <a:p>
            <a:r>
              <a:rPr lang="en-US" altLang="en-US" sz="1100" i="1">
                <a:latin typeface="Times" charset="0"/>
                <a:ea typeface="ＭＳ Ｐゴシック" charset="-128"/>
              </a:rPr>
              <a:t>3. Do the cash flows on the security have a high priority or a low priority if the firm is</a:t>
            </a:r>
            <a:r>
              <a:rPr lang="en-US" altLang="en-US" sz="1100">
                <a:latin typeface="Times" charset="0"/>
                <a:ea typeface="ＭＳ Ｐゴシック" charset="-128"/>
              </a:rPr>
              <a:t> </a:t>
            </a:r>
            <a:r>
              <a:rPr lang="en-US" altLang="en-US" sz="1100" i="1">
                <a:latin typeface="Times" charset="0"/>
                <a:ea typeface="ＭＳ Ｐゴシック" charset="-128"/>
              </a:rPr>
              <a:t>in financial trouble?</a:t>
            </a:r>
            <a:endParaRPr lang="en-US" altLang="en-US" sz="1100">
              <a:latin typeface="Times" charset="0"/>
              <a:ea typeface="ＭＳ Ｐゴシック" charset="-128"/>
            </a:endParaRPr>
          </a:p>
          <a:p>
            <a:r>
              <a:rPr lang="en-US" altLang="en-US" sz="1100">
                <a:latin typeface="Times" charset="0"/>
                <a:ea typeface="ＭＳ Ｐゴシック" charset="-128"/>
              </a:rPr>
              <a:t>If it has high priority, it is closer to debt.</a:t>
            </a:r>
          </a:p>
          <a:p>
            <a:r>
              <a:rPr lang="en-US" altLang="en-US" sz="1100">
                <a:latin typeface="Times" charset="0"/>
                <a:ea typeface="ＭＳ Ｐゴシック" charset="-128"/>
              </a:rPr>
              <a:t>If it has low priority, it is closer to equity.</a:t>
            </a:r>
          </a:p>
          <a:p>
            <a:r>
              <a:rPr lang="en-US" altLang="en-US" sz="1100" i="1">
                <a:latin typeface="Times" charset="0"/>
                <a:ea typeface="ＭＳ Ｐゴシック" charset="-128"/>
              </a:rPr>
              <a:t>4. Does the security have a fixed life?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it is closer to equity.</a:t>
            </a:r>
          </a:p>
          <a:p>
            <a:r>
              <a:rPr lang="en-US" altLang="en-US" sz="1100" i="1">
                <a:latin typeface="Times" charset="0"/>
                <a:ea typeface="ＭＳ Ｐゴシック" charset="-128"/>
              </a:rPr>
              <a:t>5. Does the owner of the security get a share of the control of management of the firm?</a:t>
            </a:r>
            <a:endParaRPr lang="en-US" altLang="en-US" sz="1100">
              <a:latin typeface="Times" charset="0"/>
              <a:ea typeface="ＭＳ Ｐゴシック" charset="-128"/>
            </a:endParaRPr>
          </a:p>
          <a:p>
            <a:r>
              <a:rPr lang="en-US" altLang="en-US" sz="1100">
                <a:latin typeface="Times" charset="0"/>
                <a:ea typeface="ＭＳ Ｐゴシック" charset="-128"/>
              </a:rPr>
              <a:t>If no, it is closer to debt.</a:t>
            </a:r>
          </a:p>
          <a:p>
            <a:r>
              <a:rPr lang="en-US" altLang="en-US" sz="1100">
                <a:latin typeface="Times" charset="0"/>
                <a:ea typeface="ＭＳ Ｐゴシック" charset="-128"/>
              </a:rPr>
              <a:t>If yes, if is closer to equity</a:t>
            </a:r>
          </a:p>
        </p:txBody>
      </p:sp>
    </p:spTree>
    <p:extLst>
      <p:ext uri="{BB962C8B-B14F-4D97-AF65-F5344CB8AC3E}">
        <p14:creationId xmlns:p14="http://schemas.microsoft.com/office/powerpoint/2010/main" val="45164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Net equity refers to the difference between new equity issues and stock buybacks. </a:t>
            </a:r>
          </a:p>
          <a:p>
            <a:r>
              <a:rPr lang="en-US" altLang="en-US">
                <a:latin typeface="Times" charset="0"/>
                <a:ea typeface="ＭＳ Ｐゴシック" charset="-128"/>
              </a:rPr>
              <a:t>Firms in the United States, during the period of this comparison, bought back more stock than they issued, leading to negative net equity. </a:t>
            </a:r>
          </a:p>
          <a:p>
            <a:r>
              <a:rPr lang="en-US" altLang="en-US">
                <a:latin typeface="Times" charset="0"/>
                <a:ea typeface="ＭＳ Ｐゴシック" charset="-128"/>
              </a:rPr>
              <a:t>A comparison of financing patterns in the United States, Germany, and Japan reveals that German and Japanese firms were much more dependent on bank debt than firms in the United States, which are much likely to issue bonds. </a:t>
            </a:r>
          </a:p>
          <a:p>
            <a:r>
              <a:rPr lang="en-US" altLang="en-US">
                <a:latin typeface="Times" charset="0"/>
                <a:ea typeface="ＭＳ Ｐゴシック" charset="-128"/>
              </a:rPr>
              <a:t>Things are starting to change as corporate bond markets have expanded in Europe and even in some emerging markets.</a:t>
            </a:r>
          </a:p>
        </p:txBody>
      </p:sp>
    </p:spTree>
    <p:extLst>
      <p:ext uri="{BB962C8B-B14F-4D97-AF65-F5344CB8AC3E}">
        <p14:creationId xmlns:p14="http://schemas.microsoft.com/office/powerpoint/2010/main" val="161865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borrowing money, US companies have historically had more access to bond markets than firms in other markets which are far more dependent on banks.</a:t>
            </a:r>
          </a:p>
          <a:p>
            <a:endParaRPr lang="en-US" altLang="en-US">
              <a:latin typeface="Times" charset="0"/>
              <a:ea typeface="ＭＳ Ｐゴシック" charset="-128"/>
            </a:endParaRPr>
          </a:p>
          <a:p>
            <a:r>
              <a:rPr lang="en-US" altLang="en-US">
                <a:latin typeface="Times" charset="0"/>
                <a:ea typeface="ＭＳ Ｐゴシック" charset="-128"/>
              </a:rPr>
              <a:t>Interesting follow up questions:</a:t>
            </a:r>
          </a:p>
          <a:p>
            <a:pPr>
              <a:buFontTx/>
              <a:buAutoNum type="arabicPeriod"/>
            </a:pPr>
            <a:r>
              <a:rPr lang="en-US" altLang="en-US">
                <a:latin typeface="Times" charset="0"/>
                <a:ea typeface="ＭＳ Ｐゴシック"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charset="0"/>
                <a:ea typeface="ＭＳ Ｐゴシック"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extLst>
      <p:ext uri="{BB962C8B-B14F-4D97-AF65-F5344CB8AC3E}">
        <p14:creationId xmlns:p14="http://schemas.microsoft.com/office/powerpoint/2010/main" val="49428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charset="0"/>
                <a:ea typeface="ＭＳ Ｐゴシック"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is the only one of the three companies any floating rate debt, where the interest will vary across time, as a function of index rates (LIBOR, in the case of Disney).</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96412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23553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a firm goes through the lifecycle, there are usually three transition points worth watching…</a:t>
            </a:r>
          </a:p>
          <a:p>
            <a:endParaRPr lang="en-US" altLang="en-US">
              <a:latin typeface="Times" charset="0"/>
              <a:ea typeface="ＭＳ Ｐゴシック" charset="-128"/>
            </a:endParaRPr>
          </a:p>
          <a:p>
            <a:r>
              <a:rPr lang="en-US" altLang="en-US">
                <a:latin typeface="Times" charset="0"/>
                <a:ea typeface="ＭＳ Ｐゴシック"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extLst>
      <p:ext uri="{BB962C8B-B14F-4D97-AF65-F5344CB8AC3E}">
        <p14:creationId xmlns:p14="http://schemas.microsoft.com/office/powerpoint/2010/main" val="1544789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charset="0"/>
                <a:ea typeface="ＭＳ Ｐゴシック" charset="-128"/>
              </a:rPr>
              <a:t>When </a:t>
            </a:r>
            <a:r>
              <a:rPr lang="ja-JP" altLang="en-US">
                <a:latin typeface="Times" charset="0"/>
                <a:ea typeface="ＭＳ Ｐゴシック" charset="-128"/>
              </a:rPr>
              <a:t>“</a:t>
            </a:r>
            <a:r>
              <a:rPr lang="en-US" altLang="ja-JP">
                <a:latin typeface="Times" charset="0"/>
                <a:ea typeface="ＭＳ Ｐゴシック" charset="-128"/>
              </a:rPr>
              <a:t>debt ratios</a:t>
            </a:r>
            <a:r>
              <a:rPr lang="ja-JP" altLang="en-US">
                <a:latin typeface="Times" charset="0"/>
                <a:ea typeface="ＭＳ Ｐゴシック" charset="-128"/>
              </a:rPr>
              <a:t>”</a:t>
            </a:r>
            <a:r>
              <a:rPr lang="en-US" altLang="ja-JP">
                <a:latin typeface="Times" charset="0"/>
                <a:ea typeface="ＭＳ Ｐゴシック"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charset="0"/>
              <a:ea typeface="ＭＳ Ｐゴシック" charset="-128"/>
            </a:endParaRPr>
          </a:p>
        </p:txBody>
      </p:sp>
    </p:spTree>
    <p:extLst>
      <p:ext uri="{BB962C8B-B14F-4D97-AF65-F5344CB8AC3E}">
        <p14:creationId xmlns:p14="http://schemas.microsoft.com/office/powerpoint/2010/main" val="20035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question that we will cover in the first part of the analysis.</a:t>
            </a:r>
          </a:p>
        </p:txBody>
      </p:sp>
    </p:spTree>
    <p:extLst>
      <p:ext uri="{BB962C8B-B14F-4D97-AF65-F5344CB8AC3E}">
        <p14:creationId xmlns:p14="http://schemas.microsoft.com/office/powerpoint/2010/main" val="11695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extLst>
      <p:ext uri="{BB962C8B-B14F-4D97-AF65-F5344CB8AC3E}">
        <p14:creationId xmlns:p14="http://schemas.microsoft.com/office/powerpoint/2010/main" val="633012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401822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1748289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charset="0"/>
                <a:ea typeface="ＭＳ Ｐゴシック"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extLst>
      <p:ext uri="{BB962C8B-B14F-4D97-AF65-F5344CB8AC3E}">
        <p14:creationId xmlns:p14="http://schemas.microsoft.com/office/powerpoint/2010/main" val="1623309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1327254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Conservatively financed (Equity financed), publicly traded firms with a wide and diverse stockholding should be the best candidates for debt (with discipline as the argument)</a:t>
            </a:r>
          </a:p>
          <a:p>
            <a:r>
              <a:rPr lang="en-US" altLang="en-US">
                <a:latin typeface="Times" charset="0"/>
                <a:ea typeface="ＭＳ Ｐゴシック" charset="-128"/>
              </a:rPr>
              <a:t>Private firms should have the incentive to be efficient without debt, because the owner/manager has his or her wealth at stake.</a:t>
            </a:r>
          </a:p>
          <a:p>
            <a:r>
              <a:rPr lang="en-US" altLang="en-US">
                <a:latin typeface="Times" charset="0"/>
                <a:ea typeface="ＭＳ Ｐゴシック" charset="-128"/>
              </a:rPr>
              <a:t>Publicly traded firms with activist stockholders (like Michael Price) might not need debt to be disciplined. Investors looking over managers</a:t>
            </a:r>
            <a:r>
              <a:rPr lang="ja-JP" altLang="en-US">
                <a:latin typeface="Times" charset="0"/>
                <a:ea typeface="ＭＳ Ｐゴシック" charset="-128"/>
              </a:rPr>
              <a:t>’</a:t>
            </a:r>
            <a:r>
              <a:rPr lang="en-US" altLang="ja-JP">
                <a:latin typeface="Times" charset="0"/>
                <a:ea typeface="ＭＳ Ｐゴシック" charset="-128"/>
              </a:rPr>
              <a:t> shoulders will keep them honest.</a:t>
            </a:r>
            <a:endParaRPr lang="en-US" altLang="en-US">
              <a:latin typeface="Times" charset="0"/>
              <a:ea typeface="ＭＳ Ｐゴシック" charset="-128"/>
            </a:endParaRPr>
          </a:p>
        </p:txBody>
      </p:sp>
    </p:spTree>
    <p:extLst>
      <p:ext uri="{BB962C8B-B14F-4D97-AF65-F5344CB8AC3E}">
        <p14:creationId xmlns:p14="http://schemas.microsoft.com/office/powerpoint/2010/main" val="1252966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391541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charset="0"/>
                <a:ea typeface="ＭＳ Ｐゴシック"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extLst>
      <p:ext uri="{BB962C8B-B14F-4D97-AF65-F5344CB8AC3E}">
        <p14:creationId xmlns:p14="http://schemas.microsoft.com/office/powerpoint/2010/main" val="750465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908569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Lenders will probably  perceive less agency costs in the regulated utility because:</a:t>
            </a:r>
          </a:p>
          <a:p>
            <a:pPr marL="228600" indent="-228600">
              <a:buFontTx/>
              <a:buAutoNum type="alphaLcPeriod"/>
            </a:pPr>
            <a:r>
              <a:rPr lang="en-US" altLang="en-US">
                <a:latin typeface="Times" charset="0"/>
                <a:ea typeface="ＭＳ Ｐゴシック" charset="-128"/>
              </a:rPr>
              <a:t>The assets are tangible and easy to monitor (much easier to monitor a power plant than R&amp;D)</a:t>
            </a:r>
          </a:p>
          <a:p>
            <a:pPr marL="228600" indent="-228600">
              <a:buFontTx/>
              <a:buAutoNum type="alphaLcPeriod"/>
            </a:pPr>
            <a:r>
              <a:rPr lang="en-US" altLang="en-US">
                <a:latin typeface="Times" charset="0"/>
                <a:ea typeface="ＭＳ Ｐゴシック" charset="-128"/>
              </a:rPr>
              <a:t> The regulatory authorities will operate as brake on the investment activities of the utility and thus do the lender</a:t>
            </a:r>
            <a:r>
              <a:rPr lang="ja-JP" altLang="en-US">
                <a:latin typeface="Times" charset="0"/>
                <a:ea typeface="ＭＳ Ｐゴシック" charset="-128"/>
              </a:rPr>
              <a:t>’</a:t>
            </a:r>
            <a:r>
              <a:rPr lang="en-US" altLang="ja-JP">
                <a:latin typeface="Times" charset="0"/>
                <a:ea typeface="ＭＳ Ｐゴシック" charset="-128"/>
              </a:rPr>
              <a:t>s work for them.</a:t>
            </a:r>
            <a:endParaRPr lang="en-US" altLang="en-US">
              <a:latin typeface="Times" charset="0"/>
              <a:ea typeface="ＭＳ Ｐゴシック" charset="-128"/>
            </a:endParaRPr>
          </a:p>
        </p:txBody>
      </p:sp>
    </p:spTree>
    <p:extLst>
      <p:ext uri="{BB962C8B-B14F-4D97-AF65-F5344CB8AC3E}">
        <p14:creationId xmlns:p14="http://schemas.microsoft.com/office/powerpoint/2010/main" val="1719226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640323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charset="0"/>
              <a:ea typeface="ＭＳ Ｐゴシック" charset="-128"/>
            </a:endParaRPr>
          </a:p>
          <a:p>
            <a:r>
              <a:rPr lang="en-US" altLang="en-US">
                <a:latin typeface="Times" charset="0"/>
                <a:ea typeface="ＭＳ Ｐゴシック"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charset="0"/>
                <a:ea typeface="ＭＳ Ｐゴシック"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charset="0"/>
                <a:ea typeface="ＭＳ Ｐゴシック" charset="-128"/>
              </a:rPr>
              <a:t>If we assumed perfect capital markets, you would not need flexibility, which must imply that flexibility is valued most highly by firms with the least access to capital markets (private firms, small firms…)</a:t>
            </a:r>
          </a:p>
        </p:txBody>
      </p:sp>
    </p:spTree>
    <p:extLst>
      <p:ext uri="{BB962C8B-B14F-4D97-AF65-F5344CB8AC3E}">
        <p14:creationId xmlns:p14="http://schemas.microsoft.com/office/powerpoint/2010/main" val="874879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72569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50938" y="692150"/>
            <a:ext cx="4556125" cy="3416300"/>
          </a:xfrm>
          <a:ln/>
        </p:spPr>
      </p:sp>
      <p:sp>
        <p:nvSpPr>
          <p:cNvPr id="65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Vale, it is the variability in commodity prices.</a:t>
            </a:r>
          </a:p>
          <a:p>
            <a:pPr>
              <a:buFont typeface="Calibri" charset="0"/>
              <a:buAutoNum type="arabicPeriod"/>
            </a:pPr>
            <a:r>
              <a:rPr lang="en-US" altLang="en-US">
                <a:latin typeface="Times" charset="0"/>
                <a:ea typeface="ＭＳ Ｐゴシック" charset="-128"/>
              </a:rPr>
              <a:t>For Tata Motors, it is the cross holding structure and the fear that the debt will be channeled to other subsidiaries. </a:t>
            </a:r>
          </a:p>
          <a:p>
            <a:pPr>
              <a:buFont typeface="Calibri" charset="0"/>
              <a:buAutoNum type="arabicPeriod"/>
            </a:pPr>
            <a:r>
              <a:rPr lang="en-US" altLang="en-US">
                <a:latin typeface="Times" charset="0"/>
                <a:ea typeface="ＭＳ Ｐゴシック" charset="-128"/>
              </a:rPr>
              <a:t>For Baidu, it is the fact that it is a young company with small cash flows (relative to market value).</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Vale</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500009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557533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002164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660810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fairly strong preferences in terms of where they would like to raise capital. They seem to prefer internal over external sources of capital and new debt over new equity.</a:t>
            </a:r>
          </a:p>
          <a:p>
            <a:r>
              <a:rPr lang="en-US" altLang="en-US">
                <a:latin typeface="Times" charset="0"/>
                <a:ea typeface="ＭＳ Ｐゴシック"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charset="0"/>
                <a:ea typeface="ＭＳ Ｐゴシック" charset="-128"/>
              </a:rPr>
              <a:t>What type of financing gives you the most flexibility and the least need to answer to anyone?</a:t>
            </a:r>
          </a:p>
          <a:p>
            <a:pPr>
              <a:buFontTx/>
              <a:buChar char="-"/>
            </a:pPr>
            <a:r>
              <a:rPr lang="en-US" altLang="en-US">
                <a:latin typeface="Times" charset="0"/>
                <a:ea typeface="ＭＳ Ｐゴシック"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charset="0"/>
                <a:ea typeface="ＭＳ Ｐゴシック"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charset="0"/>
              <a:ea typeface="ＭＳ Ｐゴシック" charset="-128"/>
            </a:endParaRP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04790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Notice that </a:t>
            </a:r>
          </a:p>
          <a:p>
            <a:pPr lvl="1"/>
            <a:r>
              <a:rPr lang="en-US" altLang="en-US">
                <a:latin typeface="Times" charset="0"/>
                <a:ea typeface="ＭＳ Ｐゴシック" charset="-128"/>
              </a:rPr>
              <a:t>internal equity is vastly preferred to external equity.</a:t>
            </a:r>
          </a:p>
          <a:p>
            <a:pPr lvl="1"/>
            <a:r>
              <a:rPr lang="en-US" altLang="en-US">
                <a:latin typeface="Times" charset="0"/>
                <a:ea typeface="ＭＳ Ｐゴシック" charset="-128"/>
              </a:rPr>
              <a:t> straight debt over convertible debt, </a:t>
            </a:r>
          </a:p>
          <a:p>
            <a:pPr lvl="1"/>
            <a:r>
              <a:rPr lang="en-US" altLang="en-US">
                <a:latin typeface="Times" charset="0"/>
                <a:ea typeface="ＭＳ Ｐゴシック" charset="-128"/>
              </a:rPr>
              <a:t> debt over new common stock and</a:t>
            </a:r>
          </a:p>
          <a:p>
            <a:pPr lvl="1"/>
            <a:r>
              <a:rPr lang="en-US" altLang="en-US">
                <a:latin typeface="Times" charset="0"/>
                <a:ea typeface="ＭＳ Ｐゴシック" charset="-128"/>
              </a:rPr>
              <a:t>Any financing over  preferred stock (Is that due to debt having a tax advantage?)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4054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xfrm>
            <a:off x="1150938" y="692150"/>
            <a:ext cx="4556125" cy="3416300"/>
          </a:xfrm>
          <a:ln/>
        </p:spPr>
      </p:sp>
      <p:sp>
        <p:nvSpPr>
          <p:cNvPr id="77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US companies, internal financing has comprised the bulk of financing over much of history. When raising external funds from markets, firms are far more likely to use debt than equity….</a:t>
            </a:r>
          </a:p>
        </p:txBody>
      </p:sp>
    </p:spTree>
    <p:extLst>
      <p:ext uri="{BB962C8B-B14F-4D97-AF65-F5344CB8AC3E}">
        <p14:creationId xmlns:p14="http://schemas.microsoft.com/office/powerpoint/2010/main" val="496001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9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the firm to be in much more financial trouble than the average firm. Why else would it use convertible preferred stock when it could have used an alternate source of financing?</a:t>
            </a:r>
          </a:p>
          <a:p>
            <a:r>
              <a:rPr lang="en-US" altLang="en-US">
                <a:latin typeface="Times" charset="0"/>
                <a:ea typeface="ＭＳ Ｐゴシック" charset="-128"/>
              </a:rPr>
              <a:t>The stock price response to the issue of securities seems to mirror this financing hierarchy, with new bond issues eliciting more positive stock price responses than new stock issues.</a:t>
            </a:r>
          </a:p>
        </p:txBody>
      </p:sp>
    </p:spTree>
    <p:extLst>
      <p:ext uri="{BB962C8B-B14F-4D97-AF65-F5344CB8AC3E}">
        <p14:creationId xmlns:p14="http://schemas.microsoft.com/office/powerpoint/2010/main" val="1908588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extLst>
      <p:ext uri="{BB962C8B-B14F-4D97-AF65-F5344CB8AC3E}">
        <p14:creationId xmlns:p14="http://schemas.microsoft.com/office/powerpoint/2010/main" val="678339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Is there an optimal mix? And can we find it for a given firm? Time to get down to pragmatic questions.</a:t>
            </a:r>
          </a:p>
        </p:txBody>
      </p:sp>
    </p:spTree>
    <p:extLst>
      <p:ext uri="{BB962C8B-B14F-4D97-AF65-F5344CB8AC3E}">
        <p14:creationId xmlns:p14="http://schemas.microsoft.com/office/powerpoint/2010/main" val="2011047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five approaches, though they may yield different results. </a:t>
            </a:r>
          </a:p>
        </p:txBody>
      </p:sp>
    </p:spTree>
    <p:extLst>
      <p:ext uri="{BB962C8B-B14F-4D97-AF65-F5344CB8AC3E}">
        <p14:creationId xmlns:p14="http://schemas.microsoft.com/office/powerpoint/2010/main" val="424649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86824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key to understanding</a:t>
            </a:r>
            <a:r>
              <a:rPr lang="en-US" altLang="en-US" baseline="0" dirty="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15910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charset="0"/>
                <a:ea typeface="ＭＳ Ｐゴシック"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extLst>
      <p:ext uri="{BB962C8B-B14F-4D97-AF65-F5344CB8AC3E}">
        <p14:creationId xmlns:p14="http://schemas.microsoft.com/office/powerpoint/2010/main" val="786256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11460987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xfrm>
            <a:off x="1150938" y="692150"/>
            <a:ext cx="4556125" cy="3416300"/>
          </a:xfrm>
          <a:ln/>
        </p:spPr>
      </p:sp>
      <p:sp>
        <p:nvSpPr>
          <p:cNvPr id="96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17000545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547251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2130345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867438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en-US">
              <a:latin typeface="Times" charset="0"/>
              <a:ea typeface="ＭＳ Ｐゴシック" charset="-128"/>
            </a:endParaRPr>
          </a:p>
          <a:p>
            <a:r>
              <a:rPr lang="en-US" altLang="en-US">
                <a:latin typeface="Times" charset="0"/>
                <a:ea typeface="ＭＳ Ｐゴシック" charset="-128"/>
              </a:rPr>
              <a:t>These numbers also reflect our efforts to bring leases into the financial expense column and to treat lease commitments as debt.</a:t>
            </a:r>
          </a:p>
        </p:txBody>
      </p:sp>
    </p:spTree>
    <p:extLst>
      <p:ext uri="{BB962C8B-B14F-4D97-AF65-F5344CB8AC3E}">
        <p14:creationId xmlns:p14="http://schemas.microsoft.com/office/powerpoint/2010/main" val="571688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50938" y="692150"/>
            <a:ext cx="4556125" cy="3416300"/>
          </a:xfrm>
          <a:ln/>
        </p:spPr>
      </p:sp>
      <p:sp>
        <p:nvSpPr>
          <p:cNvPr id="106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5188331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en-US">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en-US">
              <a:latin typeface="Times" charset="0"/>
              <a:ea typeface="ＭＳ Ｐゴシック" charset="-128"/>
            </a:endParaRPr>
          </a:p>
        </p:txBody>
      </p:sp>
    </p:spTree>
    <p:extLst>
      <p:ext uri="{BB962C8B-B14F-4D97-AF65-F5344CB8AC3E}">
        <p14:creationId xmlns:p14="http://schemas.microsoft.com/office/powerpoint/2010/main" val="12444897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charset="0"/>
                <a:ea typeface="ＭＳ Ｐゴシック" charset="-128"/>
              </a:rPr>
              <a:t>These default spreads can be obtained in one of two ways:</a:t>
            </a:r>
          </a:p>
          <a:p>
            <a:pPr marL="228600" indent="-228600">
              <a:buFontTx/>
              <a:buAutoNum type="alphaLcPeriod"/>
            </a:pPr>
            <a:r>
              <a:rPr lang="en-US" altLang="en-US">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en-US">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en-US">
                <a:latin typeface="Times" charset="0"/>
                <a:ea typeface="ＭＳ Ｐゴシック" charset="-128"/>
              </a:rPr>
              <a:t>The interest coverage ratio needs to be much higher for smaller firms to get similar ratings. (See ratings.xls spreadsheet)</a:t>
            </a:r>
          </a:p>
          <a:p>
            <a:pPr marL="228600" indent="-228600"/>
            <a:r>
              <a:rPr lang="en-US" altLang="en-US">
                <a:latin typeface="Times" charset="0"/>
                <a:ea typeface="ＭＳ Ｐゴシック" charset="-128"/>
              </a:rPr>
              <a:t>Special cases:</a:t>
            </a:r>
          </a:p>
          <a:p>
            <a:pPr marL="228600" indent="-228600">
              <a:buFontTx/>
              <a:buAutoNum type="arabicPeriod"/>
            </a:pPr>
            <a:r>
              <a:rPr lang="en-US" altLang="en-US">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en-US">
              <a:latin typeface="Times" charset="0"/>
              <a:ea typeface="ＭＳ Ｐゴシック" charset="-128"/>
            </a:endParaRPr>
          </a:p>
        </p:txBody>
      </p:sp>
    </p:spTree>
    <p:extLst>
      <p:ext uri="{BB962C8B-B14F-4D97-AF65-F5344CB8AC3E}">
        <p14:creationId xmlns:p14="http://schemas.microsoft.com/office/powerpoint/2010/main" val="17961077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have to start by assuming the AAA rate but you will end up with a rating that is different (AA)</a:t>
            </a:r>
          </a:p>
          <a:p>
            <a:r>
              <a:rPr lang="en-US" altLang="en-US">
                <a:latin typeface="Times" charset="0"/>
                <a:ea typeface="ＭＳ Ｐゴシック" charset="-128"/>
              </a:rPr>
              <a:t>You can redo the analysis using the AA rate and you can stop because you end up with the same rating at the end. (Sometimes you will need a third iteration).</a:t>
            </a:r>
          </a:p>
          <a:p>
            <a:r>
              <a:rPr lang="en-US" altLang="en-US" i="1">
                <a:latin typeface="Times" charset="0"/>
                <a:ea typeface="ＭＳ Ｐゴシック" charset="-128"/>
              </a:rPr>
              <a:t> </a:t>
            </a:r>
            <a:endParaRPr lang="en-US" altLang="en-US">
              <a:latin typeface="Times" charset="0"/>
              <a:ea typeface="ＭＳ Ｐゴシック" charset="-128"/>
            </a:endParaRPr>
          </a:p>
        </p:txBody>
      </p:sp>
      <p:pic>
        <p:nvPicPr>
          <p:cNvPr id="1126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72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7317385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being conservative. The interest that is not tax deductible can be carried forward and will probably earn some tax benefit in future periods. </a:t>
            </a:r>
          </a:p>
          <a:p>
            <a:r>
              <a:rPr lang="en-US" altLang="en-US">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extLst>
      <p:ext uri="{BB962C8B-B14F-4D97-AF65-F5344CB8AC3E}">
        <p14:creationId xmlns:p14="http://schemas.microsoft.com/office/powerpoint/2010/main" val="484110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708832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charset="0"/>
              <a:ea typeface="ＭＳ Ｐゴシック" charset="-128"/>
            </a:endParaRPr>
          </a:p>
        </p:txBody>
      </p:sp>
      <p:pic>
        <p:nvPicPr>
          <p:cNvPr id="1208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2046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charset="0"/>
                <a:ea typeface="ＭＳ Ｐゴシック" charset="-128"/>
              </a:rPr>
              <a:t>We can make the cost of debt a continuous function of default risk or interest coverage ratios.</a:t>
            </a:r>
          </a:p>
        </p:txBody>
      </p:sp>
    </p:spTree>
    <p:extLst>
      <p:ext uri="{BB962C8B-B14F-4D97-AF65-F5344CB8AC3E}">
        <p14:creationId xmlns:p14="http://schemas.microsoft.com/office/powerpoint/2010/main" val="1984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1410183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en-US">
                <a:latin typeface="Times" charset="0"/>
                <a:ea typeface="ＭＳ Ｐゴシック" charset="-128"/>
              </a:rPr>
              <a:t>This approach will tend to break down with growth or money losing companies because the valuation models you will need for those are far more complicated.</a:t>
            </a:r>
          </a:p>
        </p:txBody>
      </p:sp>
    </p:spTree>
    <p:extLst>
      <p:ext uri="{BB962C8B-B14F-4D97-AF65-F5344CB8AC3E}">
        <p14:creationId xmlns:p14="http://schemas.microsoft.com/office/powerpoint/2010/main" val="656676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5448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extLst>
      <p:ext uri="{BB962C8B-B14F-4D97-AF65-F5344CB8AC3E}">
        <p14:creationId xmlns:p14="http://schemas.microsoft.com/office/powerpoint/2010/main" val="4817887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the more general scenario, you are looking at the division of spoils between those who sell their shares back and those who stay on as stockholders.</a:t>
            </a:r>
          </a:p>
        </p:txBody>
      </p:sp>
    </p:spTree>
    <p:extLst>
      <p:ext uri="{BB962C8B-B14F-4D97-AF65-F5344CB8AC3E}">
        <p14:creationId xmlns:p14="http://schemas.microsoft.com/office/powerpoint/2010/main" val="14101888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best case scenario for those who stay on as stockholders, since they claim the entire surplus.</a:t>
            </a:r>
          </a:p>
        </p:txBody>
      </p:sp>
    </p:spTree>
    <p:extLst>
      <p:ext uri="{BB962C8B-B14F-4D97-AF65-F5344CB8AC3E}">
        <p14:creationId xmlns:p14="http://schemas.microsoft.com/office/powerpoint/2010/main" val="14147593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Proof that the $78.61 leaves everyone equally well off.</a:t>
            </a:r>
          </a:p>
          <a:p>
            <a:r>
              <a:rPr lang="en-US" altLang="en-US">
                <a:latin typeface="Times" charset="0"/>
                <a:ea typeface="ＭＳ Ｐゴシック" charset="-128"/>
              </a:rPr>
              <a:t>Try different prices and see how the increase in value is apportioned between the groups.</a:t>
            </a:r>
          </a:p>
          <a:p>
            <a:r>
              <a:rPr lang="en-US" altLang="en-US">
                <a:latin typeface="Times" charset="0"/>
                <a:ea typeface="ＭＳ Ｐゴシック" charset="-128"/>
              </a:rPr>
              <a:t>In fact, try estimating the buyback price at which the entire value increase goes to those who sell their shares back.</a:t>
            </a:r>
          </a:p>
        </p:txBody>
      </p:sp>
    </p:spTree>
    <p:extLst>
      <p:ext uri="{BB962C8B-B14F-4D97-AF65-F5344CB8AC3E}">
        <p14:creationId xmlns:p14="http://schemas.microsoft.com/office/powerpoint/2010/main" val="921909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441058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19038075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19348546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9053583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15099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19903103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941119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3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19751364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3169065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4891093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extLst>
      <p:ext uri="{BB962C8B-B14F-4D97-AF65-F5344CB8AC3E}">
        <p14:creationId xmlns:p14="http://schemas.microsoft.com/office/powerpoint/2010/main" val="30573604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extLst>
      <p:ext uri="{BB962C8B-B14F-4D97-AF65-F5344CB8AC3E}">
        <p14:creationId xmlns:p14="http://schemas.microsoft.com/office/powerpoint/2010/main" val="36820030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noTextEdi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extLst>
      <p:ext uri="{BB962C8B-B14F-4D97-AF65-F5344CB8AC3E}">
        <p14:creationId xmlns:p14="http://schemas.microsoft.com/office/powerpoint/2010/main" val="20410964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noTextEdi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extLst>
      <p:ext uri="{BB962C8B-B14F-4D97-AF65-F5344CB8AC3E}">
        <p14:creationId xmlns:p14="http://schemas.microsoft.com/office/powerpoint/2010/main" val="8042747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extLst>
      <p:ext uri="{BB962C8B-B14F-4D97-AF65-F5344CB8AC3E}">
        <p14:creationId xmlns:p14="http://schemas.microsoft.com/office/powerpoint/2010/main" val="11841364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noTextEdi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extLst>
      <p:ext uri="{BB962C8B-B14F-4D97-AF65-F5344CB8AC3E}">
        <p14:creationId xmlns:p14="http://schemas.microsoft.com/office/powerpoint/2010/main" val="10501062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Financial service firms often do not consider debt to be a source of capital, as much as they consider it to be raw material that they use to produce their products. </a:t>
            </a:r>
          </a:p>
          <a:p>
            <a:r>
              <a:rPr lang="en-US" altLang="en-US">
                <a:latin typeface="Times" charset="0"/>
                <a:ea typeface="ＭＳ Ｐゴシック" charset="-128"/>
              </a:rPr>
              <a:t>Thus, most banks borrow, using the regulatory capital ratios as constraints, rather than to minimize cost of capital. </a:t>
            </a:r>
          </a:p>
        </p:txBody>
      </p:sp>
    </p:spTree>
    <p:extLst>
      <p:ext uri="{BB962C8B-B14F-4D97-AF65-F5344CB8AC3E}">
        <p14:creationId xmlns:p14="http://schemas.microsoft.com/office/powerpoint/2010/main" val="11159058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noTextEdi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45283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noTextEdi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charset="0"/>
                <a:ea typeface="ＭＳ Ｐゴシック" charset="-128"/>
              </a:rPr>
              <a: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751204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charset="0"/>
                <a:ea typeface="ＭＳ Ｐゴシック"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charset="0"/>
                <a:ea typeface="ＭＳ Ｐゴシック"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extLst>
      <p:ext uri="{BB962C8B-B14F-4D97-AF65-F5344CB8AC3E}">
        <p14:creationId xmlns:p14="http://schemas.microsoft.com/office/powerpoint/2010/main" val="4167077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6636704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noTextEdi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like Apple and Google, tend to have low optimal debt ratios. While they may generate huge dollar profits, their market values are </a:t>
            </a:r>
          </a:p>
        </p:txBody>
      </p:sp>
    </p:spTree>
    <p:extLst>
      <p:ext uri="{BB962C8B-B14F-4D97-AF65-F5344CB8AC3E}">
        <p14:creationId xmlns:p14="http://schemas.microsoft.com/office/powerpoint/2010/main" val="27952677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noTextEdi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4597210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en-US">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79157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3297167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extLst>
      <p:ext uri="{BB962C8B-B14F-4D97-AF65-F5344CB8AC3E}">
        <p14:creationId xmlns:p14="http://schemas.microsoft.com/office/powerpoint/2010/main" val="18338134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en-US">
              <a:latin typeface="Times" charset="0"/>
              <a:ea typeface="ＭＳ Ｐゴシック" charset="-128"/>
            </a:endParaRPr>
          </a:p>
        </p:txBody>
      </p:sp>
    </p:spTree>
    <p:extLst>
      <p:ext uri="{BB962C8B-B14F-4D97-AF65-F5344CB8AC3E}">
        <p14:creationId xmlns:p14="http://schemas.microsoft.com/office/powerpoint/2010/main" val="2172851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charset="0"/>
                <a:ea typeface="ＭＳ Ｐゴシック" charset="-128"/>
              </a:rPr>
              <a:t>indirect bankruptcy costs can be as high as 20-30% of firm value</a:t>
            </a:r>
          </a:p>
          <a:p>
            <a:pPr>
              <a:buFontTx/>
              <a:buChar char="-"/>
            </a:pPr>
            <a:r>
              <a:rPr lang="en-US" altLang="en-US">
                <a:latin typeface="Times" charset="0"/>
                <a:ea typeface="ＭＳ Ｐゴシック"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extLst>
      <p:ext uri="{BB962C8B-B14F-4D97-AF65-F5344CB8AC3E}">
        <p14:creationId xmlns:p14="http://schemas.microsoft.com/office/powerpoint/2010/main" val="11897867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extLst>
      <p:ext uri="{BB962C8B-B14F-4D97-AF65-F5344CB8AC3E}">
        <p14:creationId xmlns:p14="http://schemas.microsoft.com/office/powerpoint/2010/main" val="152560280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extLst>
      <p:ext uri="{BB962C8B-B14F-4D97-AF65-F5344CB8AC3E}">
        <p14:creationId xmlns:p14="http://schemas.microsoft.com/office/powerpoint/2010/main" val="19990821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50%, which is slightly higher than the optimal debt ratio from the cost of capital approach.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912309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293592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charset="0"/>
              <a:ea typeface="ＭＳ Ｐゴシック" charset="-128"/>
            </a:endParaRPr>
          </a:p>
        </p:txBody>
      </p:sp>
    </p:spTree>
    <p:extLst>
      <p:ext uri="{BB962C8B-B14F-4D97-AF65-F5344CB8AC3E}">
        <p14:creationId xmlns:p14="http://schemas.microsoft.com/office/powerpoint/2010/main" val="166652092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one way to control for differences across firms. The variables in the regression should be proxies for the factors that drive the debt trade-off</a:t>
            </a:r>
          </a:p>
          <a:p>
            <a:r>
              <a:rPr lang="en-US" altLang="en-US">
                <a:latin typeface="Times" charset="0"/>
                <a:ea typeface="ＭＳ Ｐゴシック" charset="-128"/>
              </a:rPr>
              <a:t>	Tax Benefit	-&gt; 	Tax Rate</a:t>
            </a:r>
          </a:p>
          <a:p>
            <a:r>
              <a:rPr lang="en-US" altLang="en-US">
                <a:latin typeface="Times" charset="0"/>
                <a:ea typeface="ＭＳ Ｐゴシック" charset="-128"/>
              </a:rPr>
              <a:t>	Bankruptcy Risk -&gt;	Earnings Variability</a:t>
            </a:r>
          </a:p>
          <a:p>
            <a:r>
              <a:rPr lang="en-US" altLang="en-US">
                <a:latin typeface="Times" charset="0"/>
                <a:ea typeface="ＭＳ Ｐゴシック" charset="-128"/>
              </a:rPr>
              <a:t>	Agency Costs	-&gt;	EBITDA/Firm Value</a:t>
            </a:r>
          </a:p>
        </p:txBody>
      </p:sp>
    </p:spTree>
    <p:extLst>
      <p:ext uri="{BB962C8B-B14F-4D97-AF65-F5344CB8AC3E}">
        <p14:creationId xmlns:p14="http://schemas.microsoft.com/office/powerpoint/2010/main" val="17353950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a linear relationship between the independent variables and the debt ratio. The variables can be transformed if the relationship is non-linear.</a:t>
            </a:r>
          </a:p>
          <a:p>
            <a:r>
              <a:rPr lang="en-US" altLang="en-US">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extLst>
      <p:ext uri="{BB962C8B-B14F-4D97-AF65-F5344CB8AC3E}">
        <p14:creationId xmlns:p14="http://schemas.microsoft.com/office/powerpoint/2010/main" val="180958200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looks at the entire market and uses the following variables (from Value Line CD-ROM)</a:t>
            </a:r>
          </a:p>
          <a:p>
            <a:r>
              <a:rPr lang="en-US" altLang="en-US">
                <a:latin typeface="Times" charset="0"/>
                <a:ea typeface="ＭＳ Ｐゴシック" charset="-128"/>
              </a:rPr>
              <a:t>Tax Rate  </a:t>
            </a:r>
            <a:r>
              <a:rPr lang="en-US" altLang="en-US" i="1">
                <a:latin typeface="Times" charset="0"/>
                <a:ea typeface="ＭＳ Ｐゴシック" charset="-128"/>
              </a:rPr>
              <a:t>as proxy for</a:t>
            </a:r>
            <a:r>
              <a:rPr lang="en-US" altLang="en-US">
                <a:latin typeface="Times" charset="0"/>
                <a:ea typeface="ＭＳ Ｐゴシック" charset="-128"/>
              </a:rPr>
              <a:t>  	tax benefits</a:t>
            </a:r>
          </a:p>
          <a:p>
            <a:r>
              <a:rPr lang="en-US" altLang="en-US">
                <a:latin typeface="Times" charset="0"/>
                <a:ea typeface="ＭＳ Ｐゴシック" charset="-128"/>
              </a:rPr>
              <a:t>Closely held shares	 for	disciplinary power of debt</a:t>
            </a:r>
          </a:p>
          <a:p>
            <a:r>
              <a:rPr lang="en-US" altLang="en-US">
                <a:latin typeface="Times" charset="0"/>
                <a:ea typeface="ＭＳ Ｐゴシック" charset="-128"/>
              </a:rPr>
              <a:t>EBITDA/Value 	for	capacity to generate cash flows</a:t>
            </a:r>
          </a:p>
          <a:p>
            <a:r>
              <a:rPr lang="en-US" altLang="en-US">
                <a:latin typeface="Times" charset="0"/>
                <a:ea typeface="ＭＳ Ｐゴシック" charset="-128"/>
              </a:rPr>
              <a:t>Intangible assets	</a:t>
            </a:r>
            <a:r>
              <a:rPr lang="ja-JP" altLang="en-US">
                <a:latin typeface="Times" charset="0"/>
                <a:ea typeface="ＭＳ Ｐゴシック" charset="-128"/>
              </a:rPr>
              <a:t>“</a:t>
            </a:r>
            <a:r>
              <a:rPr lang="en-US" altLang="ja-JP">
                <a:latin typeface="Times" charset="0"/>
                <a:ea typeface="ＭＳ Ｐゴシック" charset="-128"/>
              </a:rPr>
              <a:t>	Agency costs</a:t>
            </a:r>
          </a:p>
          <a:p>
            <a:r>
              <a:rPr lang="en-US" altLang="en-US">
                <a:latin typeface="Times" charset="0"/>
                <a:ea typeface="ＭＳ Ｐゴシック" charset="-128"/>
              </a:rPr>
              <a:t>Growth in EPS	for	Expected growth possibilities and need for flexibility</a:t>
            </a:r>
          </a:p>
          <a:p>
            <a:r>
              <a:rPr lang="en-US" altLang="en-US">
                <a:latin typeface="Times" charset="0"/>
                <a:ea typeface="ＭＳ Ｐゴシック" charset="-128"/>
              </a:rPr>
              <a:t>Low R-squared is typical of these large cross sectional regressions.</a:t>
            </a:r>
          </a:p>
        </p:txBody>
      </p:sp>
    </p:spTree>
    <p:extLst>
      <p:ext uri="{BB962C8B-B14F-4D97-AF65-F5344CB8AC3E}">
        <p14:creationId xmlns:p14="http://schemas.microsoft.com/office/powerpoint/2010/main" val="98133241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en-US">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extLst>
      <p:ext uri="{BB962C8B-B14F-4D97-AF65-F5344CB8AC3E}">
        <p14:creationId xmlns:p14="http://schemas.microsoft.com/office/powerpoint/2010/main" val="5794731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xfrm>
            <a:off x="1150938" y="692150"/>
            <a:ext cx="4556125" cy="3416300"/>
          </a:xfrm>
          <a:ln/>
        </p:spPr>
      </p:sp>
      <p:sp>
        <p:nvSpPr>
          <p:cNvPr id="210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extLst>
      <p:ext uri="{BB962C8B-B14F-4D97-AF65-F5344CB8AC3E}">
        <p14:creationId xmlns:p14="http://schemas.microsoft.com/office/powerpoint/2010/main" val="3666912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no one path to get from the actual to the optimal. It will vary from firm to firm, and even for the same firm, across time.</a:t>
            </a:r>
          </a:p>
        </p:txBody>
      </p:sp>
    </p:spTree>
    <p:extLst>
      <p:ext uri="{BB962C8B-B14F-4D97-AF65-F5344CB8AC3E}">
        <p14:creationId xmlns:p14="http://schemas.microsoft.com/office/powerpoint/2010/main" val="184876810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noTextEdi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Completes the financing principle part of the analysis…</a:t>
            </a:r>
          </a:p>
        </p:txBody>
      </p:sp>
    </p:spTree>
    <p:extLst>
      <p:ext uri="{BB962C8B-B14F-4D97-AF65-F5344CB8AC3E}">
        <p14:creationId xmlns:p14="http://schemas.microsoft.com/office/powerpoint/2010/main" val="3046354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a:xfrm>
            <a:off x="1150938" y="692150"/>
            <a:ext cx="4556125" cy="3416300"/>
          </a:xfrm>
          <a:ln/>
        </p:spPr>
      </p:sp>
      <p:sp>
        <p:nvSpPr>
          <p:cNvPr id="217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4075819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443294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7082485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8242341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extLst>
      <p:ext uri="{BB962C8B-B14F-4D97-AF65-F5344CB8AC3E}">
        <p14:creationId xmlns:p14="http://schemas.microsoft.com/office/powerpoint/2010/main" val="16345922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extLst>
      <p:ext uri="{BB962C8B-B14F-4D97-AF65-F5344CB8AC3E}">
        <p14:creationId xmlns:p14="http://schemas.microsoft.com/office/powerpoint/2010/main" val="19805450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0246478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firm goes bankrupt in the two periods, when the firm value falls below the value of the debt.</a:t>
            </a:r>
          </a:p>
        </p:txBody>
      </p:sp>
    </p:spTree>
    <p:extLst>
      <p:ext uri="{BB962C8B-B14F-4D97-AF65-F5344CB8AC3E}">
        <p14:creationId xmlns:p14="http://schemas.microsoft.com/office/powerpoint/2010/main" val="58533537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firm never goes bankrupt, even though it has borrowed a lot more.</a:t>
            </a:r>
          </a:p>
        </p:txBody>
      </p:sp>
    </p:spTree>
    <p:extLst>
      <p:ext uri="{BB962C8B-B14F-4D97-AF65-F5344CB8AC3E}">
        <p14:creationId xmlns:p14="http://schemas.microsoft.com/office/powerpoint/2010/main" val="1090775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241178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8045137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9059412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p:txBody>
      </p:sp>
    </p:spTree>
    <p:extLst>
      <p:ext uri="{BB962C8B-B14F-4D97-AF65-F5344CB8AC3E}">
        <p14:creationId xmlns:p14="http://schemas.microsoft.com/office/powerpoint/2010/main" val="49635506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p:txBody>
      </p:sp>
    </p:spTree>
    <p:extLst>
      <p:ext uri="{BB962C8B-B14F-4D97-AF65-F5344CB8AC3E}">
        <p14:creationId xmlns:p14="http://schemas.microsoft.com/office/powerpoint/2010/main" val="14130588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25916247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64693163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27020064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extLst>
      <p:ext uri="{BB962C8B-B14F-4D97-AF65-F5344CB8AC3E}">
        <p14:creationId xmlns:p14="http://schemas.microsoft.com/office/powerpoint/2010/main" val="148187798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5543963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9555273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have large, stand alone projects, you can try to match the debt specifically to the project</a:t>
            </a:r>
            <a:r>
              <a:rPr lang="ja-JP" altLang="en-US">
                <a:latin typeface="Times" charset="0"/>
                <a:ea typeface="ＭＳ Ｐゴシック" charset="-128"/>
              </a:rPr>
              <a:t>’</a:t>
            </a:r>
            <a:r>
              <a:rPr lang="en-US" altLang="ja-JP">
                <a:latin typeface="Times" charset="0"/>
                <a:ea typeface="ＭＳ Ｐゴシック" charset="-128"/>
              </a:rPr>
              <a:t>s characteristics. If you take lots of smaller projects, you will often find it less costly to finance a portfolio of projects rather than each project individually.</a:t>
            </a:r>
            <a:endParaRPr lang="en-US" altLang="en-US">
              <a:latin typeface="Times" charset="0"/>
              <a:ea typeface="ＭＳ Ｐゴシック" charset="-128"/>
            </a:endParaRPr>
          </a:p>
        </p:txBody>
      </p:sp>
    </p:spTree>
    <p:extLst>
      <p:ext uri="{BB962C8B-B14F-4D97-AF65-F5344CB8AC3E}">
        <p14:creationId xmlns:p14="http://schemas.microsoft.com/office/powerpoint/2010/main" val="66497178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have used the projected cash flows on the Disney theme park to estimate the duration of the theme park. </a:t>
            </a:r>
          </a:p>
          <a:p>
            <a:r>
              <a:rPr lang="en-US" altLang="en-US">
                <a:latin typeface="Times" charset="0"/>
                <a:ea typeface="ＭＳ Ｐゴシック" charset="-128"/>
              </a:rPr>
              <a:t>This understates the duration,</a:t>
            </a:r>
          </a:p>
          <a:p>
            <a:pPr lvl="1"/>
            <a:r>
              <a:rPr lang="en-US" altLang="en-US">
                <a:latin typeface="Times" charset="0"/>
                <a:ea typeface="ＭＳ Ｐゴシック" charset="-128"/>
              </a:rPr>
              <a:t>Since cash flows are likely to drop if interest rates go up</a:t>
            </a:r>
          </a:p>
          <a:p>
            <a:pPr lvl="1"/>
            <a:r>
              <a:rPr lang="en-US" altLang="en-US">
                <a:latin typeface="Times" charset="0"/>
                <a:ea typeface="ＭＳ Ｐゴシック" charset="-128"/>
              </a:rPr>
              <a:t>Since we have arbitrarily estimated a terminal value at the end of year 10.	</a:t>
            </a:r>
          </a:p>
        </p:txBody>
      </p:sp>
    </p:spTree>
    <p:extLst>
      <p:ext uri="{BB962C8B-B14F-4D97-AF65-F5344CB8AC3E}">
        <p14:creationId xmlns:p14="http://schemas.microsoft.com/office/powerpoint/2010/main" val="67582427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ln/>
        </p:spPr>
      </p:sp>
      <p:sp>
        <p:nvSpPr>
          <p:cNvPr id="262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entirely possible that the park will pull visitors from a wider global area (say Australia and New Zealand), in which case we should alter the currency mix.</a:t>
            </a:r>
          </a:p>
        </p:txBody>
      </p:sp>
    </p:spTree>
    <p:extLst>
      <p:ext uri="{BB962C8B-B14F-4D97-AF65-F5344CB8AC3E}">
        <p14:creationId xmlns:p14="http://schemas.microsoft.com/office/powerpoint/2010/main" val="53764817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Each measures a different aspect of the firm. </a:t>
            </a:r>
          </a:p>
          <a:p>
            <a:pPr lvl="1"/>
            <a:r>
              <a:rPr lang="en-US" altLang="en-US">
                <a:latin typeface="Times" charset="0"/>
                <a:ea typeface="ＭＳ Ｐゴシック" charset="-128"/>
              </a:rPr>
              <a:t>The operating cash flows measure the year-to-year capacity of the firm to generate cash flows. </a:t>
            </a:r>
          </a:p>
          <a:p>
            <a:pPr lvl="1"/>
            <a:r>
              <a:rPr lang="en-US" altLang="en-US">
                <a:latin typeface="Times" charset="0"/>
                <a:ea typeface="ＭＳ Ｐゴシック" charset="-128"/>
              </a:rPr>
              <a:t> Firm value reflects current operating income, as well as the expected growth and the cost of capital.</a:t>
            </a:r>
          </a:p>
        </p:txBody>
      </p:sp>
    </p:spTree>
    <p:extLst>
      <p:ext uri="{BB962C8B-B14F-4D97-AF65-F5344CB8AC3E}">
        <p14:creationId xmlns:p14="http://schemas.microsoft.com/office/powerpoint/2010/main" val="178909026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charset="0"/>
                <a:ea typeface="ＭＳ Ｐゴシック" charset="-128"/>
              </a:rPr>
              <a:t>The firm value is the market value of equity plus the book value of debt outstanding in each year. ( I would have preferred to use market value of debt, but book value seems like a reasonable proxy)</a:t>
            </a:r>
          </a:p>
          <a:p>
            <a:r>
              <a:rPr lang="en-US" altLang="en-US">
                <a:latin typeface="Times" charset="0"/>
                <a:ea typeface="ＭＳ Ｐゴシック" charset="-128"/>
              </a:rPr>
              <a:t>In doing this table, we reverted back to reported EBIT, rather than using the adjusted EBIT that we have been working with so far.</a:t>
            </a:r>
          </a:p>
        </p:txBody>
      </p:sp>
    </p:spTree>
    <p:extLst>
      <p:ext uri="{BB962C8B-B14F-4D97-AF65-F5344CB8AC3E}">
        <p14:creationId xmlns:p14="http://schemas.microsoft.com/office/powerpoint/2010/main" val="17399133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would apply to any firm that we would analyze over this time period.</a:t>
            </a:r>
          </a:p>
        </p:txBody>
      </p:sp>
    </p:spTree>
    <p:extLst>
      <p:ext uri="{BB962C8B-B14F-4D97-AF65-F5344CB8AC3E}">
        <p14:creationId xmlns:p14="http://schemas.microsoft.com/office/powerpoint/2010/main" val="154709016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much has firm value changed for a given change in interest rates?</a:t>
            </a:r>
          </a:p>
        </p:txBody>
      </p:sp>
    </p:spTree>
    <p:extLst>
      <p:ext uri="{BB962C8B-B14F-4D97-AF65-F5344CB8AC3E}">
        <p14:creationId xmlns:p14="http://schemas.microsoft.com/office/powerpoint/2010/main" val="21238847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regressions tend to be noisy, even for firms with substantial historical data.</a:t>
            </a:r>
          </a:p>
          <a:p>
            <a:r>
              <a:rPr lang="en-US" altLang="en-US">
                <a:latin typeface="Times" charset="0"/>
                <a:ea typeface="ＭＳ Ｐゴシック" charset="-128"/>
              </a:rPr>
              <a:t>Industry-average coefficients might provide more reliable estimates (just as sector betas are often better than firm-specific betas)</a:t>
            </a:r>
          </a:p>
        </p:txBody>
      </p:sp>
    </p:spTree>
    <p:extLst>
      <p:ext uri="{BB962C8B-B14F-4D97-AF65-F5344CB8AC3E}">
        <p14:creationId xmlns:p14="http://schemas.microsoft.com/office/powerpoint/2010/main" val="4952275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traditional Macaulay duration. It is a measure of the percentage change in the bond price for a 1% change in interest rates.</a:t>
            </a:r>
          </a:p>
          <a:p>
            <a:r>
              <a:rPr lang="en-US" altLang="en-US">
                <a:latin typeface="Times" charset="0"/>
                <a:ea typeface="ＭＳ Ｐゴシック" charset="-128"/>
              </a:rPr>
              <a:t>Equivalently, it can be viewed as the maturity of a zero-coupon bond with the same sensitivity to interest rate changes. </a:t>
            </a:r>
          </a:p>
          <a:p>
            <a:r>
              <a:rPr lang="en-US" altLang="en-US">
                <a:latin typeface="Times" charset="0"/>
                <a:ea typeface="ＭＳ Ｐゴシック" charset="-128"/>
              </a:rPr>
              <a:t>Note, in the regression on the previous page, the coefficient on the change in interest rates, measures the percentage change in firm value for a 1% change in interest rates. Thus, the regression coefficient also measures duration.</a:t>
            </a:r>
          </a:p>
        </p:txBody>
      </p:sp>
    </p:spTree>
    <p:extLst>
      <p:ext uri="{BB962C8B-B14F-4D97-AF65-F5344CB8AC3E}">
        <p14:creationId xmlns:p14="http://schemas.microsoft.com/office/powerpoint/2010/main" val="179097300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very difficult to estimate Macaulay Duration on a project-by-project basis for all the projects that a firm has. </a:t>
            </a:r>
          </a:p>
          <a:p>
            <a:r>
              <a:rPr lang="en-US" altLang="en-US">
                <a:latin typeface="Times" charset="0"/>
                <a:ea typeface="ＭＳ Ｐゴシック" charset="-128"/>
              </a:rPr>
              <a:t>It is much easier to run the regression, but the results are likely to be noisy and affected by whether the firm</a:t>
            </a:r>
            <a:r>
              <a:rPr lang="ja-JP" altLang="en-US">
                <a:latin typeface="Times" charset="0"/>
                <a:ea typeface="ＭＳ Ｐゴシック" charset="-128"/>
              </a:rPr>
              <a:t>’</a:t>
            </a:r>
            <a:r>
              <a:rPr lang="en-US" altLang="ja-JP">
                <a:latin typeface="Times" charset="0"/>
                <a:ea typeface="ＭＳ Ｐゴシック" charset="-128"/>
              </a:rPr>
              <a:t>s business mix has changed over time.</a:t>
            </a:r>
          </a:p>
          <a:p>
            <a:r>
              <a:rPr lang="en-US" altLang="en-US">
                <a:latin typeface="Times" charset="0"/>
                <a:ea typeface="ＭＳ Ｐゴシック" charset="-128"/>
              </a:rPr>
              <a:t>This leaves us with</a:t>
            </a:r>
          </a:p>
          <a:p>
            <a:pPr lvl="1"/>
            <a:r>
              <a:rPr lang="en-US" altLang="en-US">
                <a:latin typeface="Times" charset="0"/>
                <a:ea typeface="ＭＳ Ｐゴシック" charset="-128"/>
              </a:rPr>
              <a:t>The intuitive analysis that preceded this section</a:t>
            </a:r>
          </a:p>
          <a:p>
            <a:pPr lvl="1"/>
            <a:r>
              <a:rPr lang="en-US" altLang="en-US">
                <a:latin typeface="Times" charset="0"/>
                <a:ea typeface="ＭＳ Ｐゴシック" charset="-128"/>
              </a:rPr>
              <a:t>Industry average duration numbers, which can be used for any firm in that industy</a:t>
            </a:r>
          </a:p>
        </p:txBody>
      </p:sp>
    </p:spTree>
    <p:extLst>
      <p:ext uri="{BB962C8B-B14F-4D97-AF65-F5344CB8AC3E}">
        <p14:creationId xmlns:p14="http://schemas.microsoft.com/office/powerpoint/2010/main" val="175249868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the effect of interest rates on operating income. Firm value will be affected more because discount rates tend to also go up when interest rates increase.</a:t>
            </a:r>
          </a:p>
        </p:txBody>
      </p:sp>
    </p:spTree>
    <p:extLst>
      <p:ext uri="{BB962C8B-B14F-4D97-AF65-F5344CB8AC3E}">
        <p14:creationId xmlns:p14="http://schemas.microsoft.com/office/powerpoint/2010/main" val="150714657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the firm a cyclical firm? Cyclical firms should have operating income that moves with the economy. Value might not, since markets can look past cycles. In this case, the operating income regression may be the more valuable one.</a:t>
            </a:r>
          </a:p>
        </p:txBody>
      </p:sp>
    </p:spTree>
    <p:extLst>
      <p:ext uri="{BB962C8B-B14F-4D97-AF65-F5344CB8AC3E}">
        <p14:creationId xmlns:p14="http://schemas.microsoft.com/office/powerpoint/2010/main" val="104288646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extLst>
      <p:ext uri="{BB962C8B-B14F-4D97-AF65-F5344CB8AC3E}">
        <p14:creationId xmlns:p14="http://schemas.microsoft.com/office/powerpoint/2010/main" val="3132405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we are assuming that the historical exposure of earnings and firm value to currencies is a good measure of future exposure.</a:t>
            </a:r>
          </a:p>
        </p:txBody>
      </p:sp>
    </p:spTree>
    <p:extLst>
      <p:ext uri="{BB962C8B-B14F-4D97-AF65-F5344CB8AC3E}">
        <p14:creationId xmlns:p14="http://schemas.microsoft.com/office/powerpoint/2010/main" val="32989887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charset="0"/>
                <a:ea typeface="ＭＳ Ｐゴシック" charset="-128"/>
              </a:rPr>
              <a:t>While firm value also goes down, the effect is less significant.</a:t>
            </a:r>
          </a:p>
        </p:txBody>
      </p:sp>
    </p:spTree>
    <p:extLst>
      <p:ext uri="{BB962C8B-B14F-4D97-AF65-F5344CB8AC3E}">
        <p14:creationId xmlns:p14="http://schemas.microsoft.com/office/powerpoint/2010/main" val="195501518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On floating rate debt, interest expenses tend to increase as market interest rates increase. We are assuming that year-to-year changes in interest rates are driven primarily by changes in inflation.</a:t>
            </a:r>
          </a:p>
        </p:txBody>
      </p:sp>
    </p:spTree>
    <p:extLst>
      <p:ext uri="{BB962C8B-B14F-4D97-AF65-F5344CB8AC3E}">
        <p14:creationId xmlns:p14="http://schemas.microsoft.com/office/powerpoint/2010/main" val="144038158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Operating income tends to move with inflation, but firm value does not  as much. (This is not surprising, if cashflow effects and discount rate effects cancel out)</a:t>
            </a:r>
          </a:p>
          <a:p>
            <a:r>
              <a:rPr lang="en-US" altLang="en-US">
                <a:latin typeface="Times" charset="0"/>
                <a:ea typeface="ＭＳ Ｐゴシック" charset="-128"/>
              </a:rPr>
              <a:t>I would weigh the operating income regression more in determining whether to use floating rate or fixed rate debt,  since the cash flows each year go towards paying the coupons.</a:t>
            </a:r>
          </a:p>
        </p:txBody>
      </p:sp>
    </p:spTree>
    <p:extLst>
      <p:ext uri="{BB962C8B-B14F-4D97-AF65-F5344CB8AC3E}">
        <p14:creationId xmlns:p14="http://schemas.microsoft.com/office/powerpoint/2010/main" val="205756288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results of the regressions… Caveat: The regressions have low R-squareds and any or all of these estimates could be wrong by a large amount.</a:t>
            </a:r>
          </a:p>
        </p:txBody>
      </p:sp>
    </p:spTree>
    <p:extLst>
      <p:ext uri="{BB962C8B-B14F-4D97-AF65-F5344CB8AC3E}">
        <p14:creationId xmlns:p14="http://schemas.microsoft.com/office/powerpoint/2010/main" val="53020694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noTextEdi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7838917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noTextEdit="1"/>
          </p:cNvSpPr>
          <p:nvPr>
            <p:ph type="sldImg"/>
          </p:nvPr>
        </p:nvSpPr>
        <p:spPr>
          <a:xfrm>
            <a:off x="1150938" y="692150"/>
            <a:ext cx="4556125" cy="3416300"/>
          </a:xfrm>
          <a:ln/>
        </p:spPr>
      </p:sp>
      <p:sp>
        <p:nvSpPr>
          <p:cNvPr id="296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31300960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156496292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209965566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noTextEdi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en-US">
              <a:latin typeface="Times" charset="0"/>
              <a:ea typeface="ＭＳ Ｐゴシック" charset="-128"/>
            </a:endParaRPr>
          </a:p>
        </p:txBody>
      </p:sp>
    </p:spTree>
    <p:extLst>
      <p:ext uri="{BB962C8B-B14F-4D97-AF65-F5344CB8AC3E}">
        <p14:creationId xmlns:p14="http://schemas.microsoft.com/office/powerpoint/2010/main" val="146149095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36057672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30822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08120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extLst>
      <p:ext uri="{BB962C8B-B14F-4D97-AF65-F5344CB8AC3E}">
        <p14:creationId xmlns:p14="http://schemas.microsoft.com/office/powerpoint/2010/main" val="43962807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More</a:t>
            </a:r>
            <a:r>
              <a:rPr lang="en-US" baseline="0" dirty="0"/>
              <a:t> than any other aspect of corporate finance, dividend policy is mired in inertia (where companies get locked into dividend policies that either don’t suit where they are in the life cycle or are unsustainable) and the desire to look like other companies in the sector.</a:t>
            </a:r>
            <a:endParaRPr lang="en-US" dirty="0"/>
          </a:p>
        </p:txBody>
      </p:sp>
    </p:spTree>
    <p:extLst>
      <p:ext uri="{BB962C8B-B14F-4D97-AF65-F5344CB8AC3E}">
        <p14:creationId xmlns:p14="http://schemas.microsoft.com/office/powerpoint/2010/main" val="109022926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48526042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noTextEdi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there was a quarter than should have shaken up the policy of leaving dividends unchanged, it should have been the last quarter of 2008, when markets collapsed globally and there were fears of a credit crisis. In the face of this mountain of bad news, more companies still increased dividends than suspended or cut them.</a:t>
            </a:r>
          </a:p>
        </p:txBody>
      </p:sp>
    </p:spTree>
    <p:extLst>
      <p:ext uri="{BB962C8B-B14F-4D97-AF65-F5344CB8AC3E}">
        <p14:creationId xmlns:p14="http://schemas.microsoft.com/office/powerpoint/2010/main" val="42203344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212502368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noTextEdit="1"/>
          </p:cNvSpPr>
          <p:nvPr>
            <p:ph type="sldImg"/>
          </p:nvPr>
        </p:nvSpPr>
        <p:spPr>
          <a:xfrm>
            <a:off x="1150938" y="692150"/>
            <a:ext cx="4556125" cy="3416300"/>
          </a:xfrm>
          <a:ln/>
        </p:spPr>
      </p:sp>
      <p:sp>
        <p:nvSpPr>
          <p:cNvPr id="319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2003, for the first time in decades, the tax rate on dividends was cut to 15% to match the tax rate on capital gains. How firms responded in terms of dividend policy is a good test of the tax effect. </a:t>
            </a:r>
          </a:p>
          <a:p>
            <a:r>
              <a:rPr lang="en-US" altLang="en-US">
                <a:latin typeface="Times" charset="0"/>
                <a:ea typeface="ＭＳ Ｐゴシック" charset="-128"/>
              </a:rPr>
              <a:t>More firms initiated dividends in 2003 and more dividends were paid, but the effect was muted. Stock buybacks still overwhelmed dividends.</a:t>
            </a:r>
          </a:p>
          <a:p>
            <a:r>
              <a:rPr lang="en-US" altLang="en-US">
                <a:latin typeface="Times" charset="0"/>
                <a:ea typeface="ＭＳ Ｐゴシック" charset="-128"/>
              </a:rPr>
              <a:t>The lesson: Taxes may affect dividend policy but they are not the key determinant.</a:t>
            </a:r>
          </a:p>
          <a:p>
            <a:endParaRPr lang="en-US" altLang="en-US">
              <a:latin typeface="Times" charset="0"/>
              <a:ea typeface="ＭＳ Ｐゴシック" charset="-128"/>
            </a:endParaRPr>
          </a:p>
          <a:p>
            <a:r>
              <a:rPr lang="en-US" altLang="en-US">
                <a:latin typeface="Times" charset="0"/>
                <a:ea typeface="ＭＳ Ｐゴシック" charset="-128"/>
              </a:rPr>
              <a:t>In the last quarter of 2012, with the fiscal cliff looming, companies paid out huge amounts in special dividends.</a:t>
            </a:r>
          </a:p>
        </p:txBody>
      </p:sp>
    </p:spTree>
    <p:extLst>
      <p:ext uri="{BB962C8B-B14F-4D97-AF65-F5344CB8AC3E}">
        <p14:creationId xmlns:p14="http://schemas.microsoft.com/office/powerpoint/2010/main" val="47255734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87677080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noTextEdi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Much</a:t>
            </a:r>
            <a:r>
              <a:rPr lang="en-US" altLang="en-US" baseline="0" dirty="0">
                <a:latin typeface="Times" charset="0"/>
                <a:ea typeface="ＭＳ Ｐゴシック" charset="-128"/>
              </a:rPr>
              <a:t> </a:t>
            </a:r>
            <a:r>
              <a:rPr lang="en-US" altLang="en-US" dirty="0">
                <a:latin typeface="Times" charset="0"/>
                <a:ea typeface="ＭＳ Ｐゴシック" charset="-128"/>
              </a:rPr>
              <a:t>of the cash that US companies returned to stockholders came from buybacks, putting them in front. But Japanese, Canadian and European companies are starting to catch up, Latin America is also moving up and Asia (other than Japan) has been slow.</a:t>
            </a:r>
          </a:p>
        </p:txBody>
      </p:sp>
    </p:spTree>
    <p:extLst>
      <p:ext uri="{BB962C8B-B14F-4D97-AF65-F5344CB8AC3E}">
        <p14:creationId xmlns:p14="http://schemas.microsoft.com/office/powerpoint/2010/main" val="200168479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Slide Image Placeholder 1"/>
          <p:cNvSpPr>
            <a:spLocks noGrp="1" noRot="1" noChangeAspect="1" noTextEdit="1"/>
          </p:cNvSpPr>
          <p:nvPr>
            <p:ph type="sldImg"/>
          </p:nvPr>
        </p:nvSpPr>
        <p:spPr>
          <a:xfrm>
            <a:off x="1150938" y="692150"/>
            <a:ext cx="4556125" cy="3416300"/>
          </a:xfrm>
          <a:ln/>
        </p:spPr>
      </p:sp>
      <p:sp>
        <p:nvSpPr>
          <p:cNvPr id="325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Times" charset="0"/>
                <a:ea typeface="ＭＳ Ｐゴシック" charset="-128"/>
              </a:rPr>
              <a:t>Dividend policy vary across countries.</a:t>
            </a:r>
          </a:p>
          <a:p>
            <a:pPr>
              <a:lnSpc>
                <a:spcPct val="90000"/>
              </a:lnSpc>
            </a:pPr>
            <a:r>
              <a:rPr lang="en-US" altLang="en-US" sz="1100">
                <a:latin typeface="Times" charset="0"/>
                <a:ea typeface="ＭＳ Ｐゴシック" charset="-128"/>
              </a:rPr>
              <a:t>1. </a:t>
            </a:r>
            <a:r>
              <a:rPr lang="en-US" altLang="en-US" sz="1100" i="1">
                <a:latin typeface="Times" charset="0"/>
                <a:ea typeface="ＭＳ Ｐゴシック" charset="-128"/>
              </a:rPr>
              <a:t>Differences in Stage of Growth</a:t>
            </a:r>
            <a:r>
              <a:rPr lang="en-US" altLang="en-US" sz="1100" b="1">
                <a:latin typeface="Times" charset="0"/>
                <a:ea typeface="ＭＳ Ｐゴシック" charset="-128"/>
              </a:rPr>
              <a:t>: </a:t>
            </a:r>
            <a:r>
              <a:rPr lang="en-US" altLang="en-US" sz="1100">
                <a:latin typeface="Times" charset="0"/>
                <a:ea typeface="ＭＳ Ｐゴシック" charset="-128"/>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128"/>
              </a:rPr>
              <a:t>’</a:t>
            </a:r>
            <a:r>
              <a:rPr lang="en-US" altLang="ja-JP" sz="1100">
                <a:latin typeface="Times" charset="0"/>
                <a:ea typeface="ＭＳ Ｐゴシック" charset="-128"/>
              </a:rPr>
              <a:t>s growth declined, its payout ratio has risen. </a:t>
            </a:r>
          </a:p>
          <a:p>
            <a:pPr>
              <a:lnSpc>
                <a:spcPct val="90000"/>
              </a:lnSpc>
            </a:pPr>
            <a:r>
              <a:rPr lang="en-US" altLang="en-US" sz="1100">
                <a:latin typeface="Times" charset="0"/>
                <a:ea typeface="ＭＳ Ｐゴシック" charset="-128"/>
              </a:rPr>
              <a:t>2.</a:t>
            </a:r>
            <a:r>
              <a:rPr lang="en-US" altLang="en-US" sz="1100" i="1">
                <a:latin typeface="Times" charset="0"/>
                <a:ea typeface="ＭＳ Ｐゴシック" charset="-128"/>
              </a:rPr>
              <a:t> Differences in Tax Treatment</a:t>
            </a:r>
            <a:r>
              <a:rPr lang="en-US" altLang="en-US" sz="1100" b="1">
                <a:latin typeface="Times" charset="0"/>
                <a:ea typeface="ＭＳ Ｐゴシック" charset="-128"/>
              </a:rPr>
              <a:t>:</a:t>
            </a:r>
            <a:r>
              <a:rPr lang="en-US" altLang="en-US" sz="1100">
                <a:latin typeface="Times" charset="0"/>
                <a:ea typeface="ＭＳ Ｐゴシック" charset="-128"/>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altLang="en-US" sz="1100">
                <a:latin typeface="Times" charset="0"/>
                <a:ea typeface="ＭＳ Ｐゴシック" charset="-128"/>
              </a:rPr>
              <a:t>3. </a:t>
            </a:r>
            <a:r>
              <a:rPr lang="en-US" altLang="en-US" sz="1100" i="1">
                <a:latin typeface="Times" charset="0"/>
                <a:ea typeface="ＭＳ Ｐゴシック" charset="-128"/>
              </a:rPr>
              <a:t>Differences in Corporate Control:</a:t>
            </a:r>
            <a:r>
              <a:rPr lang="en-US" altLang="en-US" sz="1100">
                <a:latin typeface="Times" charset="0"/>
                <a:ea typeface="ＭＳ Ｐゴシック" charset="-128"/>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altLang="en-US" sz="1100">
                <a:latin typeface="Times" charset="0"/>
                <a:ea typeface="ＭＳ Ｐゴシック" charset="-128"/>
              </a:rPr>
              <a:t>4. Stock buyback restrictions: Especially in earlier perods, non_US companies faced restrictions on stock buybacks.</a:t>
            </a:r>
          </a:p>
          <a:p>
            <a:pPr>
              <a:lnSpc>
                <a:spcPct val="90000"/>
              </a:lnSpc>
            </a:pPr>
            <a:r>
              <a:rPr lang="en-US" altLang="en-US" sz="1100">
                <a:latin typeface="Times" charset="0"/>
                <a:ea typeface="ＭＳ Ｐゴシック" charset="-128"/>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altLang="en-US" sz="1100">
              <a:latin typeface="Times" charset="0"/>
              <a:ea typeface="ＭＳ Ｐゴシック" charset="-128"/>
            </a:endParaRPr>
          </a:p>
        </p:txBody>
      </p:sp>
    </p:spTree>
    <p:extLst>
      <p:ext uri="{BB962C8B-B14F-4D97-AF65-F5344CB8AC3E}">
        <p14:creationId xmlns:p14="http://schemas.microsoft.com/office/powerpoint/2010/main" val="198503611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134356227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a:t>
            </a:r>
            <a:r>
              <a:rPr lang="en-US" baseline="0" dirty="0"/>
              <a:t> is the distribution of companies that pay dividends.. In the US at least, there are more companies that don’t pay dividends than do, making the median dividend payout ratio across all US companies = 0..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AutoNum type="arabicPeriod"/>
            </a:pPr>
            <a:r>
              <a:rPr lang="en-US" baseline="0" dirty="0"/>
              <a:t>If you are a cyclical or a commodity company, your earnings may be volatile but your dividends may be smoothed out.</a:t>
            </a:r>
          </a:p>
          <a:p>
            <a:pPr marL="228600" indent="-228600">
              <a:buAutoNum type="arabicPeriod"/>
            </a:pPr>
            <a:r>
              <a:rPr lang="en-US" baseline="0" dirty="0"/>
              <a:t>If you are a company in a bad business or shrinking, paying out more than 100% of your earnings is rational, i.e., a way to </a:t>
            </a:r>
            <a:r>
              <a:rPr lang="en-US" baseline="0" dirty="0" err="1"/>
              <a:t>liquidte</a:t>
            </a:r>
            <a:r>
              <a:rPr lang="en-US" baseline="0" dirty="0"/>
              <a:t> yourself gradually over time.</a:t>
            </a:r>
          </a:p>
        </p:txBody>
      </p:sp>
    </p:spTree>
    <p:extLst>
      <p:ext uri="{BB962C8B-B14F-4D97-AF65-F5344CB8AC3E}">
        <p14:creationId xmlns:p14="http://schemas.microsoft.com/office/powerpoint/2010/main" val="186664475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6059091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noTextEdi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162041100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noTextEdi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Some backing for the life cycle story.</a:t>
            </a:r>
          </a:p>
          <a:p>
            <a:r>
              <a:rPr lang="en-US" altLang="en-US">
                <a:latin typeface="Times" charset="0"/>
                <a:ea typeface="ＭＳ Ｐゴシック" charset="-128"/>
              </a:rPr>
              <a:t>These are US firms, categorized based upon expected growth in earnings. As earnings growth increases, both dividend yields and payout ratios decrease.</a:t>
            </a:r>
          </a:p>
        </p:txBody>
      </p:sp>
    </p:spTree>
    <p:extLst>
      <p:ext uri="{BB962C8B-B14F-4D97-AF65-F5344CB8AC3E}">
        <p14:creationId xmlns:p14="http://schemas.microsoft.com/office/powerpoint/2010/main" val="200759981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noTextEdi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extLst>
      <p:ext uri="{BB962C8B-B14F-4D97-AF65-F5344CB8AC3E}">
        <p14:creationId xmlns:p14="http://schemas.microsoft.com/office/powerpoint/2010/main" val="46701223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2188705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63599613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MM argument for why dividend policy is irrelevant. </a:t>
            </a:r>
          </a:p>
          <a:p>
            <a:pPr lvl="1"/>
            <a:r>
              <a:rPr lang="en-US" altLang="en-US">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charset="0"/>
                <a:ea typeface="ＭＳ Ｐゴシック" charset="-128"/>
              </a:rPr>
              <a:t>Intuitively, the MM proposition argues that your total returns on a stock will be unaffected by dividend policy.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6091301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charset="0"/>
                <a:ea typeface="ＭＳ Ｐゴシック" charset="-128"/>
              </a:rPr>
              <a:t>There are several markets where capital gains are not taxed at all and some where neither dividends nor capital gains are taxed.</a:t>
            </a:r>
          </a:p>
        </p:txBody>
      </p:sp>
    </p:spTree>
    <p:extLst>
      <p:ext uri="{BB962C8B-B14F-4D97-AF65-F5344CB8AC3E}">
        <p14:creationId xmlns:p14="http://schemas.microsoft.com/office/powerpoint/2010/main" val="1576177338"/>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noTextEdi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extLst>
      <p:ext uri="{BB962C8B-B14F-4D97-AF65-F5344CB8AC3E}">
        <p14:creationId xmlns:p14="http://schemas.microsoft.com/office/powerpoint/2010/main" val="160173402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en-US">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charset="0"/>
                <a:ea typeface="ＭＳ Ｐゴシック" charset="-128"/>
              </a:rPr>
              <a:t>If the cash flow from selling after was greater for the median investor, every one would hold through the ex-dividend day and sell after.</a:t>
            </a:r>
          </a:p>
          <a:p>
            <a:r>
              <a:rPr lang="en-US" altLang="en-US">
                <a:latin typeface="Times" charset="0"/>
                <a:ea typeface="ＭＳ Ｐゴシック" charset="-128"/>
              </a:rPr>
              <a:t>Differences in tax status will mean, however, that there are profit opportunities for investors whose tax status is very different from that of the median investor.</a:t>
            </a:r>
          </a:p>
        </p:txBody>
      </p:sp>
    </p:spTree>
    <p:extLst>
      <p:ext uri="{BB962C8B-B14F-4D97-AF65-F5344CB8AC3E}">
        <p14:creationId xmlns:p14="http://schemas.microsoft.com/office/powerpoint/2010/main" val="163617580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noTextEdit="1"/>
          </p:cNvSpPr>
          <p:nvPr>
            <p:ph type="sldImg"/>
          </p:nvPr>
        </p:nvSpPr>
        <p:spPr>
          <a:xfrm>
            <a:off x="1150938" y="692150"/>
            <a:ext cx="4556125"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equality has to hold, in equilibrium, for the median investor in the firm to be indifferent between selling before and selling after.</a:t>
            </a:r>
          </a:p>
          <a:p>
            <a:r>
              <a:rPr lang="en-US" altLang="en-US">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en-US">
                <a:latin typeface="Times" charset="0"/>
                <a:ea typeface="ＭＳ Ｐゴシック" charset="-128"/>
              </a:rPr>
              <a:t>If it is equal, the median investor faces the same tax rate on both (or does not pay taxes at all)</a:t>
            </a:r>
          </a:p>
          <a:p>
            <a:pPr lvl="1"/>
            <a:r>
              <a:rPr lang="en-US" altLang="en-US">
                <a:latin typeface="Times" charset="0"/>
                <a:ea typeface="ＭＳ Ｐゴシック" charset="-128"/>
              </a:rPr>
              <a:t>If the price drop is greater than the dividend, the median investor pays more taxes on capital gains than he or she does on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860437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noTextEdi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extLst>
      <p:ext uri="{BB962C8B-B14F-4D97-AF65-F5344CB8AC3E}">
        <p14:creationId xmlns:p14="http://schemas.microsoft.com/office/powerpoint/2010/main" val="1814863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buy just before the ex-dividend day and sell after. I will profit as long as the transactions costs are less than the difference between the dividend and the price drop.</a:t>
            </a:r>
          </a:p>
        </p:txBody>
      </p:sp>
    </p:spTree>
    <p:extLst>
      <p:ext uri="{BB962C8B-B14F-4D97-AF65-F5344CB8AC3E}">
        <p14:creationId xmlns:p14="http://schemas.microsoft.com/office/powerpoint/2010/main" val="8144737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is before transactions costs and is exposed to the risk that the market might be down sharply on the day of the transaction.</a:t>
            </a:r>
          </a:p>
          <a:p>
            <a:r>
              <a:rPr lang="en-US" altLang="en-US">
                <a:latin typeface="Times" charset="0"/>
                <a:ea typeface="ＭＳ Ｐゴシック"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charset="0"/>
                <a:ea typeface="ＭＳ Ｐゴシック" charset="-128"/>
              </a:rPr>
              <a:t>There is the story of a pension fund manager in Oregon, who after reading about dividend capture, decided to try it out on one stock in a big way. The day happened to be October 19, 1987. Needless to say, he lost his job.</a:t>
            </a:r>
          </a:p>
        </p:txBody>
      </p:sp>
    </p:spTree>
    <p:extLst>
      <p:ext uri="{BB962C8B-B14F-4D97-AF65-F5344CB8AC3E}">
        <p14:creationId xmlns:p14="http://schemas.microsoft.com/office/powerpoint/2010/main" val="93899890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extLst>
      <p:ext uri="{BB962C8B-B14F-4D97-AF65-F5344CB8AC3E}">
        <p14:creationId xmlns:p14="http://schemas.microsoft.com/office/powerpoint/2010/main" val="204479179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en-US">
                <a:latin typeface="Times" charset="0"/>
                <a:ea typeface="ＭＳ Ｐゴシック" charset="-128"/>
              </a:rPr>
              <a:t>Stock buybacks provide more flexibility in terms of future actions. An alternative is issue a special dividend.</a:t>
            </a:r>
          </a:p>
        </p:txBody>
      </p:sp>
    </p:spTree>
    <p:extLst>
      <p:ext uri="{BB962C8B-B14F-4D97-AF65-F5344CB8AC3E}">
        <p14:creationId xmlns:p14="http://schemas.microsoft.com/office/powerpoint/2010/main" val="63486201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small firm has excess cash and is uncertain about its future investment needs, it is prudent to hold the cash rather than return it to its stockholders. </a:t>
            </a:r>
          </a:p>
          <a:p>
            <a:r>
              <a:rPr lang="en-US" altLang="en-US">
                <a:latin typeface="Times" charset="0"/>
                <a:ea typeface="ＭＳ Ｐゴシック" charset="-128"/>
              </a:rPr>
              <a:t>Larger firms with more access to capital markets should be more inclined to use the cash to buy back stock.</a:t>
            </a:r>
          </a:p>
        </p:txBody>
      </p:sp>
    </p:spTree>
    <p:extLst>
      <p:ext uri="{BB962C8B-B14F-4D97-AF65-F5344CB8AC3E}">
        <p14:creationId xmlns:p14="http://schemas.microsoft.com/office/powerpoint/2010/main" val="142704377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how many firms pay dividends, there must be good reasons for companies to start paying dividends, continue paying dividends or increase dividends.</a:t>
            </a:r>
          </a:p>
        </p:txBody>
      </p:sp>
    </p:spTree>
    <p:extLst>
      <p:ext uri="{BB962C8B-B14F-4D97-AF65-F5344CB8AC3E}">
        <p14:creationId xmlns:p14="http://schemas.microsoft.com/office/powerpoint/2010/main" val="122733992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add: Class B shares can be converted into class A shares at any time. In effect, investors are being offered dividends or an equivalent capital gain.</a:t>
            </a:r>
          </a:p>
          <a:p>
            <a:r>
              <a:rPr lang="en-US" altLang="en-US">
                <a:latin typeface="Times" charset="0"/>
                <a:ea typeface="ＭＳ Ｐゴシック" charset="-128"/>
              </a:rPr>
              <a:t>Since the tax rate on dividends vastly exceeded the tax rate on capital gains over this period, you would expect the capital gains shares to trade at a premium.</a:t>
            </a:r>
          </a:p>
          <a:p>
            <a:r>
              <a:rPr lang="en-US" altLang="en-US">
                <a:latin typeface="Times" charset="0"/>
                <a:ea typeface="ＭＳ Ｐゴシック" charset="-128"/>
              </a:rPr>
              <a:t>When the ratio is greater than one, class A shares trade at a premium on class B shares. Over this period, class A shares consistently traded at a premium over class B shares, ranging from 5-15%.</a:t>
            </a:r>
          </a:p>
        </p:txBody>
      </p:sp>
    </p:spTree>
    <p:extLst>
      <p:ext uri="{BB962C8B-B14F-4D97-AF65-F5344CB8AC3E}">
        <p14:creationId xmlns:p14="http://schemas.microsoft.com/office/powerpoint/2010/main" val="132163961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noTextEdi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same phenomenon seems to apply to these Canadian utilities, with cash dividend and capital gain shares, that were studied in a paper a few years ago.</a:t>
            </a:r>
          </a:p>
          <a:p>
            <a:endParaRPr lang="en-US" altLang="en-US">
              <a:latin typeface="Times" charset="0"/>
              <a:ea typeface="ＭＳ Ｐゴシック" charset="-128"/>
            </a:endParaRPr>
          </a:p>
          <a:p>
            <a:r>
              <a:rPr lang="en-US" altLang="en-US">
                <a:latin typeface="Times" charset="0"/>
                <a:ea typeface="ＭＳ Ｐゴシック" charset="-128"/>
              </a:rPr>
              <a:t>Here again, our conclusions should be restricted to stockholders holding this stock. For whatever reason, they prefer dividends to capital gains. </a:t>
            </a:r>
          </a:p>
          <a:p>
            <a:r>
              <a:rPr lang="en-US" altLang="en-US">
                <a:latin typeface="Times" charset="0"/>
                <a:ea typeface="ＭＳ Ｐゴシック" charset="-128"/>
              </a:rPr>
              <a:t>What type of stockholders do you think hold these companies?</a:t>
            </a:r>
          </a:p>
          <a:p>
            <a:r>
              <a:rPr lang="en-US" altLang="en-US">
                <a:latin typeface="Times" charset="0"/>
                <a:ea typeface="ＭＳ Ｐゴシック" charset="-128"/>
              </a:rPr>
              <a:t>Young or Old</a:t>
            </a:r>
          </a:p>
          <a:p>
            <a:r>
              <a:rPr lang="en-US" altLang="en-US">
                <a:latin typeface="Times" charset="0"/>
                <a:ea typeface="ＭＳ Ｐゴシック" charset="-128"/>
              </a:rPr>
              <a:t>Rich or Poor</a:t>
            </a:r>
          </a:p>
          <a:p>
            <a:r>
              <a:rPr lang="en-US" altLang="en-US">
                <a:latin typeface="Times" charset="0"/>
                <a:ea typeface="ＭＳ Ｐゴシック" charset="-128"/>
              </a:rPr>
              <a:t>Mutual Funds or Pension funds</a:t>
            </a:r>
          </a:p>
          <a:p>
            <a:r>
              <a:rPr lang="en-US" altLang="en-US" i="1">
                <a:latin typeface="Times" charset="0"/>
                <a:ea typeface="ＭＳ Ｐゴシック" charset="-128"/>
              </a:rPr>
              <a:t>Older, poorer investors and pension funds are big investors in high dividend paying stocks.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3715612"/>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charset="0"/>
                <a:ea typeface="ＭＳ Ｐゴシック" charset="-128"/>
              </a:rPr>
              <a:t>If an imbalance occurs between supply and demand in any clientele, there can be an effect on stock prices.</a:t>
            </a:r>
          </a:p>
        </p:txBody>
      </p:sp>
    </p:spTree>
    <p:extLst>
      <p:ext uri="{BB962C8B-B14F-4D97-AF65-F5344CB8AC3E}">
        <p14:creationId xmlns:p14="http://schemas.microsoft.com/office/powerpoint/2010/main" val="44160198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charset="0"/>
                <a:ea typeface="ＭＳ Ｐゴシック" charset="-128"/>
              </a:rPr>
              <a:t>Implication: The clientele effect has weakened in recent years, as the tax rates on dividends and capital gains have converged. </a:t>
            </a:r>
          </a:p>
        </p:txBody>
      </p:sp>
    </p:spTree>
    <p:extLst>
      <p:ext uri="{BB962C8B-B14F-4D97-AF65-F5344CB8AC3E}">
        <p14:creationId xmlns:p14="http://schemas.microsoft.com/office/powerpoint/2010/main" val="30111147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5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extLst>
      <p:ext uri="{BB962C8B-B14F-4D97-AF65-F5344CB8AC3E}">
        <p14:creationId xmlns:p14="http://schemas.microsoft.com/office/powerpoint/2010/main" val="130912160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extLst>
      <p:ext uri="{BB962C8B-B14F-4D97-AF65-F5344CB8AC3E}">
        <p14:creationId xmlns:p14="http://schemas.microsoft.com/office/powerpoint/2010/main" val="143688533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noTextEdit="1"/>
          </p:cNvSpPr>
          <p:nvPr>
            <p:ph type="sldImg"/>
          </p:nvPr>
        </p:nvSpPr>
        <p:spPr>
          <a:xfrm>
            <a:off x="1150938" y="692150"/>
            <a:ext cx="4556125" cy="3416300"/>
          </a:xfrm>
          <a:ln/>
        </p:spPr>
      </p:sp>
      <p:sp>
        <p:nvSpPr>
          <p:cNvPr id="379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 flip side. A firm that increases or initiates dividends might be signaling that it is running out of investment opportunities. Note that earnings growth peaks around the period when dividends are initiated.</a:t>
            </a:r>
          </a:p>
        </p:txBody>
      </p:sp>
    </p:spTree>
    <p:extLst>
      <p:ext uri="{BB962C8B-B14F-4D97-AF65-F5344CB8AC3E}">
        <p14:creationId xmlns:p14="http://schemas.microsoft.com/office/powerpoint/2010/main" val="1278198023"/>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noTextEdi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extLst>
      <p:ext uri="{BB962C8B-B14F-4D97-AF65-F5344CB8AC3E}">
        <p14:creationId xmlns:p14="http://schemas.microsoft.com/office/powerpoint/2010/main" val="139525162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extLst>
      <p:ext uri="{BB962C8B-B14F-4D97-AF65-F5344CB8AC3E}">
        <p14:creationId xmlns:p14="http://schemas.microsoft.com/office/powerpoint/2010/main" val="1620035747"/>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noTextEdi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43123163"/>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75273057"/>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a:xfrm>
            <a:off x="1150938" y="692150"/>
            <a:ext cx="4556125" cy="3416300"/>
          </a:xfrm>
          <a:ln/>
        </p:spPr>
      </p:sp>
      <p:sp>
        <p:nvSpPr>
          <p:cNvPr id="390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The last piece of the puzzle falls into place.</a:t>
            </a:r>
          </a:p>
        </p:txBody>
      </p:sp>
    </p:spTree>
    <p:extLst>
      <p:ext uri="{BB962C8B-B14F-4D97-AF65-F5344CB8AC3E}">
        <p14:creationId xmlns:p14="http://schemas.microsoft.com/office/powerpoint/2010/main" val="1244265627"/>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76638503"/>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940919767"/>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noTextEdit="1"/>
          </p:cNvSpPr>
          <p:nvPr>
            <p:ph type="sldImg"/>
          </p:nvPr>
        </p:nvSpPr>
        <p:spPr>
          <a:xfrm>
            <a:off x="1150938" y="692150"/>
            <a:ext cx="4556125" cy="3416300"/>
          </a:xfrm>
          <a:ln/>
        </p:spPr>
      </p:sp>
      <p:sp>
        <p:nvSpPr>
          <p:cNvPr id="396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16431108"/>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2085986895"/>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leverage is stable,</a:t>
            </a:r>
          </a:p>
          <a:p>
            <a:pPr lvl="1"/>
            <a:r>
              <a:rPr lang="en-US" altLang="en-US">
                <a:latin typeface="Times" charset="0"/>
                <a:ea typeface="ＭＳ Ｐゴシック" charset="-128"/>
              </a:rPr>
              <a:t>All principal repayments will come from new debt issues (since repaying them with equity will lower the debt ratio)</a:t>
            </a:r>
          </a:p>
          <a:p>
            <a:pPr lvl="1"/>
            <a:r>
              <a:rPr lang="en-US" altLang="en-US">
                <a:latin typeface="Times" charset="0"/>
                <a:ea typeface="ＭＳ Ｐゴシック" charset="-128"/>
              </a:rPr>
              <a:t>New external financing needs [Cap Ex - Depreciation + Change in non-cash working capital] have to be financed using the desired debt ratio </a:t>
            </a:r>
          </a:p>
          <a:p>
            <a:pPr lvl="1"/>
            <a:r>
              <a:rPr lang="en-US" altLang="en-US">
                <a:latin typeface="Times" charset="0"/>
                <a:ea typeface="ＭＳ Ｐゴシック" charset="-128"/>
              </a:rPr>
              <a:t>Adding the two together:</a:t>
            </a:r>
          </a:p>
          <a:p>
            <a:pPr lvl="1"/>
            <a:r>
              <a:rPr lang="en-US" altLang="en-US">
                <a:latin typeface="Times" charset="0"/>
                <a:ea typeface="ＭＳ Ｐゴシック" charset="-128"/>
              </a:rPr>
              <a:t>New Debt Issues = Principal Repayments + </a:t>
            </a:r>
            <a:r>
              <a:rPr lang="en-US" altLang="en-US">
                <a:latin typeface="Symbol" charset="2"/>
                <a:ea typeface="ＭＳ Ｐゴシック" charset="-128"/>
              </a:rPr>
              <a:t>d </a:t>
            </a:r>
            <a:r>
              <a:rPr lang="en-US" altLang="en-US">
                <a:latin typeface="Times" charset="0"/>
                <a:ea typeface="ＭＳ Ｐゴシック" charset="-128"/>
              </a:rPr>
              <a:t>( Cap Ex - Depreciation + Change in Non-cash Working Capital)</a:t>
            </a:r>
          </a:p>
          <a:p>
            <a:r>
              <a:rPr lang="en-US" altLang="en-US">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extLst>
      <p:ext uri="{BB962C8B-B14F-4D97-AF65-F5344CB8AC3E}">
        <p14:creationId xmlns:p14="http://schemas.microsoft.com/office/powerpoint/2010/main" val="1511206990"/>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noTextEdit="1"/>
          </p:cNvSpPr>
          <p:nvPr>
            <p:ph type="sldImg"/>
          </p:nvPr>
        </p:nvSpPr>
        <p:spPr>
          <a:xfrm>
            <a:off x="1150938" y="692150"/>
            <a:ext cx="4556125" cy="3416300"/>
          </a:xfrm>
          <a:ln/>
        </p:spPr>
      </p:sp>
      <p:sp>
        <p:nvSpPr>
          <p:cNvPr id="402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56678786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13605382"/>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noTextEdit="1"/>
          </p:cNvSpPr>
          <p:nvPr>
            <p:ph type="sldImg"/>
          </p:nvPr>
        </p:nvSpPr>
        <p:spPr>
          <a:xfrm>
            <a:off x="1150938" y="692150"/>
            <a:ext cx="4556125" cy="3416300"/>
          </a:xfrm>
          <a:ln/>
        </p:spPr>
      </p:sp>
      <p:sp>
        <p:nvSpPr>
          <p:cNvPr id="406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5055780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a:t>
            </a:r>
            <a:r>
              <a:rPr lang="en-US" altLang="en-US" baseline="0" dirty="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a:latin typeface="Times" charset="0"/>
                <a:ea typeface="ＭＳ Ｐゴシック" charset="-128"/>
              </a:rPr>
              <a:t>overpayers</a:t>
            </a:r>
            <a:r>
              <a:rPr lang="en-US" altLang="en-US" baseline="0" dirty="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702525025"/>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charset="0"/>
                <a:ea typeface="ＭＳ Ｐゴシック" charset="-128"/>
              </a:rPr>
              <a:t>Note that while Chrysler has argued that it needs a large cash balance as a buffer against the next recession, it used up only $ 0.5 billion during the 1990-91 recession.</a:t>
            </a:r>
          </a:p>
        </p:txBody>
      </p:sp>
    </p:spTree>
    <p:extLst>
      <p:ext uri="{BB962C8B-B14F-4D97-AF65-F5344CB8AC3E}">
        <p14:creationId xmlns:p14="http://schemas.microsoft.com/office/powerpoint/2010/main" val="473003969"/>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940729436"/>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1858000216"/>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849919285"/>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128"/>
              </a:rPr>
              <a:t>’</a:t>
            </a:r>
            <a:r>
              <a:rPr lang="en-US" altLang="ja-JP">
                <a:latin typeface="Times" charset="0"/>
                <a:ea typeface="ＭＳ Ｐゴシック"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charset="0"/>
              <a:ea typeface="ＭＳ Ｐゴシック" charset="-128"/>
            </a:endParaRPr>
          </a:p>
          <a:p>
            <a:r>
              <a:rPr lang="en-US" altLang="en-US">
                <a:latin typeface="Times" charset="0"/>
                <a:ea typeface="ＭＳ Ｐゴシック" charset="-128"/>
              </a:rPr>
              <a:t>While the most obvious answer that comes to mind is the change in the dividend tax rate, there was a strong contributing factor. Microsoft</a:t>
            </a:r>
            <a:r>
              <a:rPr lang="ja-JP" altLang="en-US">
                <a:latin typeface="Times" charset="0"/>
                <a:ea typeface="ＭＳ Ｐゴシック" charset="-128"/>
              </a:rPr>
              <a:t>’</a:t>
            </a:r>
            <a:r>
              <a:rPr lang="en-US" altLang="ja-JP">
                <a:latin typeface="Times" charset="0"/>
                <a:ea typeface="ＭＳ Ｐゴシック" charset="-128"/>
              </a:rPr>
              <a:t>s return on equity has been dropping in recent years and many of Microsoft</a:t>
            </a:r>
            <a:r>
              <a:rPr lang="ja-JP" altLang="en-US">
                <a:latin typeface="Times" charset="0"/>
                <a:ea typeface="ＭＳ Ｐゴシック" charset="-128"/>
              </a:rPr>
              <a:t>’</a:t>
            </a:r>
            <a:r>
              <a:rPr lang="en-US" altLang="ja-JP">
                <a:latin typeface="Times" charset="0"/>
                <a:ea typeface="ＭＳ Ｐゴシック" charset="-128"/>
              </a:rPr>
              <a:t>s recent investments (in entertainment and software) have not paid off… The stock has not done much over the last two years. Microsoft may be anticipating stockholder pressure and being proactive. </a:t>
            </a:r>
          </a:p>
          <a:p>
            <a:r>
              <a:rPr lang="en-US" altLang="en-US">
                <a:latin typeface="Times" charset="0"/>
                <a:ea typeface="ＭＳ Ｐゴシック" charset="-128"/>
              </a:rPr>
              <a:t>Pstscript: Microsoft announced a $40 billion stock buyback in 2006</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79686798"/>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noTextEdi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2003, Disney was a company under</a:t>
            </a:r>
            <a:r>
              <a:rPr lang="en-US" altLang="en-US" baseline="0" dirty="0">
                <a:latin typeface="Times" charset="0"/>
                <a:ea typeface="ＭＳ Ｐゴシック" charset="-128"/>
              </a:rPr>
              <a:t> siege, coming off a decade of poor performance (both in terms of project returns and stock returns). It had a large cash balance as well.</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82347417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391265660"/>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charset="0"/>
                <a:ea typeface="ＭＳ Ｐゴシック" charset="-128"/>
              </a:rPr>
              <a:t>If it does not, stockholders will probably remember the acquisition and be much less likely to let Disney</a:t>
            </a:r>
            <a:r>
              <a:rPr lang="ja-JP" altLang="en-US">
                <a:latin typeface="Times" charset="0"/>
                <a:ea typeface="ＭＳ Ｐゴシック" charset="-128"/>
              </a:rPr>
              <a:t>’</a:t>
            </a:r>
            <a:r>
              <a:rPr lang="en-US" altLang="ja-JP">
                <a:latin typeface="Times" charset="0"/>
                <a:ea typeface="ＭＳ Ｐゴシック" charset="-128"/>
              </a:rPr>
              <a:t>s managers accumulate cash again. (This is what happened in the aftermath of large failures like AT&amp;T</a:t>
            </a:r>
            <a:r>
              <a:rPr lang="ja-JP" altLang="en-US">
                <a:latin typeface="Times" charset="0"/>
                <a:ea typeface="ＭＳ Ｐゴシック" charset="-128"/>
              </a:rPr>
              <a:t>’</a:t>
            </a:r>
            <a:r>
              <a:rPr lang="en-US" altLang="ja-JP">
                <a:latin typeface="Times" charset="0"/>
                <a:ea typeface="ＭＳ Ｐゴシック" charset="-128"/>
              </a:rPr>
              <a:t>s acquisition of NCR and Kodak</a:t>
            </a:r>
            <a:r>
              <a:rPr lang="ja-JP" altLang="en-US">
                <a:latin typeface="Times" charset="0"/>
                <a:ea typeface="ＭＳ Ｐゴシック" charset="-128"/>
              </a:rPr>
              <a:t>’</a:t>
            </a:r>
            <a:r>
              <a:rPr lang="en-US" altLang="ja-JP">
                <a:latin typeface="Times" charset="0"/>
                <a:ea typeface="ＭＳ Ｐゴシック" charset="-128"/>
              </a:rPr>
              <a:t>s acquisition of Sterling Drugs)</a:t>
            </a:r>
            <a:endParaRPr lang="en-US" altLang="en-US">
              <a:latin typeface="Times" charset="0"/>
              <a:ea typeface="ＭＳ Ｐゴシック" charset="-128"/>
            </a:endParaRPr>
          </a:p>
        </p:txBody>
      </p:sp>
    </p:spTree>
    <p:extLst>
      <p:ext uri="{BB962C8B-B14F-4D97-AF65-F5344CB8AC3E}">
        <p14:creationId xmlns:p14="http://schemas.microsoft.com/office/powerpoint/2010/main" val="407020506"/>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noTextEdi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1058228647"/>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p:cNvSpPr>
            <a:spLocks noGrp="1" noRot="1" noChangeAspect="1" noTextEdit="1"/>
          </p:cNvSpPr>
          <p:nvPr>
            <p:ph type="sldImg"/>
          </p:nvPr>
        </p:nvSpPr>
        <p:spPr>
          <a:xfrm>
            <a:off x="1150938" y="692150"/>
            <a:ext cx="4556125" cy="3416300"/>
          </a:xfrm>
          <a:ln/>
        </p:spPr>
      </p:sp>
      <p:sp>
        <p:nvSpPr>
          <p:cNvPr id="429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89305675"/>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noTextEdit="1"/>
          </p:cNvSpPr>
          <p:nvPr>
            <p:ph type="sldImg"/>
          </p:nvPr>
        </p:nvSpPr>
        <p:spPr>
          <a:xfrm>
            <a:off x="1150938" y="692150"/>
            <a:ext cx="4556125" cy="3416300"/>
          </a:xfrm>
          <a:ln/>
        </p:spPr>
      </p:sp>
      <p:sp>
        <p:nvSpPr>
          <p:cNvPr id="431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1237198518"/>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1658821772"/>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extLst>
      <p:ext uri="{BB962C8B-B14F-4D97-AF65-F5344CB8AC3E}">
        <p14:creationId xmlns:p14="http://schemas.microsoft.com/office/powerpoint/2010/main" val="1184816650"/>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7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1745061566"/>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065572683"/>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noTextEdi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extLst>
      <p:ext uri="{BB962C8B-B14F-4D97-AF65-F5344CB8AC3E}">
        <p14:creationId xmlns:p14="http://schemas.microsoft.com/office/powerpoint/2010/main" val="1213950848"/>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1777255836"/>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988789529"/>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noTextEdi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357153417"/>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discussion from the last few pages… with a few examples as of 2013</a:t>
            </a:r>
          </a:p>
          <a:p>
            <a:r>
              <a:rPr lang="en-US" altLang="en-US">
                <a:latin typeface="Times" charset="0"/>
                <a:ea typeface="ＭＳ Ｐゴシック" charset="-128"/>
              </a:rPr>
              <a:t>Baidu is accumulating cash but is likely to be cut some slack both because of its growth status and </a:t>
            </a:r>
            <a:r>
              <a:rPr lang="en-US" altLang="ja-JP">
                <a:latin typeface="Times" charset="0"/>
                <a:ea typeface="ＭＳ Ｐゴシック" charset="-128"/>
              </a:rPr>
              <a:t>because it has done well for its investors…</a:t>
            </a:r>
            <a:r>
              <a:rPr lang="en-US" altLang="en-US">
                <a:latin typeface="Times" charset="0"/>
                <a:ea typeface="ＭＳ Ｐゴシック" charset="-128"/>
              </a:rPr>
              <a:t>.</a:t>
            </a:r>
          </a:p>
          <a:p>
            <a:r>
              <a:rPr lang="en-US" altLang="en-US">
                <a:latin typeface="Times" charset="0"/>
                <a:ea typeface="ＭＳ Ｐゴシック" charset="-128"/>
              </a:rPr>
              <a:t>Deutsche Bank is paying too much in dividends, but its poor investment choices leave investors in a bad position.</a:t>
            </a:r>
          </a:p>
          <a:p>
            <a:r>
              <a:rPr lang="en-US" altLang="en-US">
                <a:latin typeface="Times" charset="0"/>
                <a:ea typeface="ＭＳ Ｐゴシック"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extLst>
      <p:ext uri="{BB962C8B-B14F-4D97-AF65-F5344CB8AC3E}">
        <p14:creationId xmlns:p14="http://schemas.microsoft.com/office/powerpoint/2010/main" val="1253664732"/>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381090007"/>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976490873"/>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noTextEdi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extLst>
      <p:ext uri="{BB962C8B-B14F-4D97-AF65-F5344CB8AC3E}">
        <p14:creationId xmlns:p14="http://schemas.microsoft.com/office/powerpoint/2010/main" val="1605050715"/>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en-US">
                <a:latin typeface="Times" charset="0"/>
                <a:ea typeface="ＭＳ Ｐゴシック"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extLst>
      <p:ext uri="{BB962C8B-B14F-4D97-AF65-F5344CB8AC3E}">
        <p14:creationId xmlns:p14="http://schemas.microsoft.com/office/powerpoint/2010/main" val="1545277038"/>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Two things to note:</a:t>
            </a:r>
          </a:p>
          <a:p>
            <a:pPr marL="228600" indent="-228600">
              <a:buFontTx/>
              <a:buAutoNum type="arabicPeriod"/>
            </a:pPr>
            <a:r>
              <a:rPr lang="en-US" altLang="en-US">
                <a:latin typeface="Times" charset="0"/>
                <a:ea typeface="ＭＳ Ｐゴシック"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charset="0"/>
                <a:ea typeface="ＭＳ Ｐゴシック" charset="-128"/>
              </a:rPr>
              <a:t> We are assuming linear relationships between each of the independent variables and the dividend measures.</a:t>
            </a:r>
          </a:p>
        </p:txBody>
      </p:sp>
    </p:spTree>
    <p:extLst>
      <p:ext uri="{BB962C8B-B14F-4D97-AF65-F5344CB8AC3E}">
        <p14:creationId xmlns:p14="http://schemas.microsoft.com/office/powerpoint/2010/main" val="1951434495"/>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38930048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6387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383490336"/>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Slide Image Placeholder 1"/>
          <p:cNvSpPr>
            <a:spLocks noGrp="1" noRot="1" noChangeAspect="1" noTextEdit="1"/>
          </p:cNvSpPr>
          <p:nvPr>
            <p:ph type="sldImg"/>
          </p:nvPr>
        </p:nvSpPr>
        <p:spPr>
          <a:xfrm>
            <a:off x="1150938" y="692150"/>
            <a:ext cx="4556125" cy="3416300"/>
          </a:xfrm>
          <a:ln/>
        </p:spPr>
      </p:sp>
      <p:sp>
        <p:nvSpPr>
          <p:cNvPr id="465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723652505"/>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charset="0"/>
              <a:ea typeface="ＭＳ Ｐゴシック" charset="-128"/>
            </a:endParaRPr>
          </a:p>
          <a:p>
            <a:r>
              <a:rPr lang="en-US" altLang="en-US">
                <a:latin typeface="Times" charset="0"/>
                <a:ea typeface="ＭＳ Ｐゴシック" charset="-128"/>
              </a:rPr>
              <a:t>Note: There is a misconception that computing the expected cash flow across multiple scenarios is somehow risk adjusting the cash flow. It is not. </a:t>
            </a:r>
          </a:p>
        </p:txBody>
      </p:sp>
    </p:spTree>
    <p:extLst>
      <p:ext uri="{BB962C8B-B14F-4D97-AF65-F5344CB8AC3E}">
        <p14:creationId xmlns:p14="http://schemas.microsoft.com/office/powerpoint/2010/main" val="122775857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en-US">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1915472842"/>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424703317"/>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en-US">
              <a:latin typeface="Times" charset="0"/>
              <a:ea typeface="ＭＳ Ｐゴシック" charset="-128"/>
            </a:endParaRPr>
          </a:p>
          <a:p>
            <a:r>
              <a:rPr lang="en-US" altLang="en-US">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extLst>
      <p:ext uri="{BB962C8B-B14F-4D97-AF65-F5344CB8AC3E}">
        <p14:creationId xmlns:p14="http://schemas.microsoft.com/office/powerpoint/2010/main" val="1900489838"/>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08425435"/>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1458322499"/>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Slide Image Placeholder 1"/>
          <p:cNvSpPr>
            <a:spLocks noGrp="1" noRot="1" noChangeAspect="1" noTextEdit="1"/>
          </p:cNvSpPr>
          <p:nvPr>
            <p:ph type="sldImg"/>
          </p:nvPr>
        </p:nvSpPr>
        <p:spPr>
          <a:xfrm>
            <a:off x="1150938" y="692150"/>
            <a:ext cx="4556125" cy="3416300"/>
          </a:xfrm>
          <a:ln/>
        </p:spPr>
      </p:sp>
      <p:sp>
        <p:nvSpPr>
          <p:cNvPr id="480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charset="0"/>
              <a:ea typeface="ＭＳ Ｐゴシック" charset="-128"/>
            </a:endParaRPr>
          </a:p>
          <a:p>
            <a:r>
              <a:rPr lang="en-US" altLang="en-US">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extLst>
      <p:ext uri="{BB962C8B-B14F-4D97-AF65-F5344CB8AC3E}">
        <p14:creationId xmlns:p14="http://schemas.microsoft.com/office/powerpoint/2010/main" val="795377482"/>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extLst>
      <p:ext uri="{BB962C8B-B14F-4D97-AF65-F5344CB8AC3E}">
        <p14:creationId xmlns:p14="http://schemas.microsoft.com/office/powerpoint/2010/main" val="1971121046"/>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extLst>
      <p:ext uri="{BB962C8B-B14F-4D97-AF65-F5344CB8AC3E}">
        <p14:creationId xmlns:p14="http://schemas.microsoft.com/office/powerpoint/2010/main" val="1548681500"/>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1188168860"/>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Slide Image Placeholder 1"/>
          <p:cNvSpPr>
            <a:spLocks noGrp="1" noRot="1" noChangeAspect="1" noTextEdit="1"/>
          </p:cNvSpPr>
          <p:nvPr>
            <p:ph type="sldImg"/>
          </p:nvPr>
        </p:nvSpPr>
        <p:spPr>
          <a:xfrm>
            <a:off x="1150938" y="692150"/>
            <a:ext cx="4556125" cy="3416300"/>
          </a:xfrm>
          <a:ln/>
        </p:spPr>
      </p:sp>
      <p:sp>
        <p:nvSpPr>
          <p:cNvPr id="488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extLst>
      <p:ext uri="{BB962C8B-B14F-4D97-AF65-F5344CB8AC3E}">
        <p14:creationId xmlns:p14="http://schemas.microsoft.com/office/powerpoint/2010/main" val="103596567"/>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noTextEdit="1"/>
          </p:cNvSpPr>
          <p:nvPr>
            <p:ph type="sldImg"/>
          </p:nvPr>
        </p:nvSpPr>
        <p:spPr>
          <a:xfrm>
            <a:off x="1150938" y="692150"/>
            <a:ext cx="4556125" cy="3416300"/>
          </a:xfrm>
          <a:ln/>
        </p:spPr>
      </p:sp>
      <p:sp>
        <p:nvSpPr>
          <p:cNvPr id="490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en-US">
              <a:latin typeface="Times" charset="0"/>
              <a:ea typeface="ＭＳ Ｐゴシック" charset="-128"/>
            </a:endParaRPr>
          </a:p>
          <a:p>
            <a:r>
              <a:rPr lang="en-US" altLang="en-US">
                <a:latin typeface="Times" charset="0"/>
                <a:ea typeface="ＭＳ Ｐゴシック" charset="-128"/>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85747499"/>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606460822"/>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829646692"/>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260632473"/>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noTextEdit="1"/>
          </p:cNvSpPr>
          <p:nvPr>
            <p:ph type="sldImg"/>
          </p:nvPr>
        </p:nvSpPr>
        <p:spPr>
          <a:xfrm>
            <a:off x="1150938" y="692150"/>
            <a:ext cx="4556125" cy="3416300"/>
          </a:xfrm>
          <a:ln/>
        </p:spPr>
      </p:sp>
      <p:sp>
        <p:nvSpPr>
          <p:cNvPr id="498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en-US">
              <a:latin typeface="Times" charset="0"/>
              <a:ea typeface="ＭＳ Ｐゴシック" charset="-128"/>
            </a:endParaRPr>
          </a:p>
        </p:txBody>
      </p:sp>
    </p:spTree>
    <p:extLst>
      <p:ext uri="{BB962C8B-B14F-4D97-AF65-F5344CB8AC3E}">
        <p14:creationId xmlns:p14="http://schemas.microsoft.com/office/powerpoint/2010/main" val="1730817478"/>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Slide Image Placeholder 1"/>
          <p:cNvSpPr>
            <a:spLocks noGrp="1" noRot="1" noChangeAspect="1" noTextEdit="1"/>
          </p:cNvSpPr>
          <p:nvPr>
            <p:ph type="sldImg"/>
          </p:nvPr>
        </p:nvSpPr>
        <p:spPr>
          <a:xfrm>
            <a:off x="1150938" y="692150"/>
            <a:ext cx="4556125" cy="3416300"/>
          </a:xfrm>
          <a:ln/>
        </p:spPr>
      </p:sp>
      <p:sp>
        <p:nvSpPr>
          <p:cNvPr id="500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extLst>
      <p:ext uri="{BB962C8B-B14F-4D97-AF65-F5344CB8AC3E}">
        <p14:creationId xmlns:p14="http://schemas.microsoft.com/office/powerpoint/2010/main" val="3587048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Leverage will have a positive effect on expected growth as long as the projects taken with the leverage earn more than the after-tax cost of debt.</a:t>
            </a:r>
          </a:p>
          <a:p>
            <a:r>
              <a:rPr lang="en-US" altLang="en-US">
                <a:latin typeface="Times" charset="0"/>
                <a:ea typeface="ＭＳ Ｐゴシック" charset="-128"/>
              </a:rPr>
              <a:t>Again, while we need to use book values if our objective is to explain past growth, looking forward, we need to make the best estimates we can for each of these inputs.</a:t>
            </a:r>
          </a:p>
        </p:txBody>
      </p:sp>
    </p:spTree>
    <p:extLst>
      <p:ext uri="{BB962C8B-B14F-4D97-AF65-F5344CB8AC3E}">
        <p14:creationId xmlns:p14="http://schemas.microsoft.com/office/powerpoint/2010/main" val="1579803428"/>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for the first firm = 15% + 1 (15% -5%)= 25%</a:t>
            </a:r>
          </a:p>
          <a:p>
            <a:r>
              <a:rPr lang="en-US" altLang="en-US">
                <a:latin typeface="Times" charset="0"/>
                <a:ea typeface="ＭＳ Ｐゴシック" charset="-128"/>
              </a:rPr>
              <a:t>The two firms, if they have the same ROE and retention ratio, will have the same earnings per share growth rate.</a:t>
            </a:r>
          </a:p>
          <a:p>
            <a:r>
              <a:rPr lang="en-US" altLang="en-US">
                <a:latin typeface="Times" charset="0"/>
                <a:ea typeface="ＭＳ Ｐゴシック" charset="-128"/>
              </a:rPr>
              <a:t>However, the first firm will have a higher cost of equity, since it has the higher debt ratio, and thus a lower equity value.</a:t>
            </a:r>
          </a:p>
        </p:txBody>
      </p:sp>
    </p:spTree>
    <p:extLst>
      <p:ext uri="{BB962C8B-B14F-4D97-AF65-F5344CB8AC3E}">
        <p14:creationId xmlns:p14="http://schemas.microsoft.com/office/powerpoint/2010/main" val="268402888"/>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331679916"/>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When your</a:t>
            </a:r>
            <a:r>
              <a:rPr lang="en-US" baseline="0" dirty="0"/>
              <a:t> margins and return on capital are expected to change over time, you have no choice but to start your </a:t>
            </a:r>
            <a:r>
              <a:rPr lang="en-US" baseline="0" dirty="0" err="1"/>
              <a:t>forecasrts</a:t>
            </a:r>
            <a:r>
              <a:rPr lang="en-US" baseline="0" dirty="0"/>
              <a:t> at the top and work down. Be ready to make estimates.</a:t>
            </a:r>
            <a:endParaRPr lang="en-US" dirty="0"/>
          </a:p>
        </p:txBody>
      </p:sp>
    </p:spTree>
    <p:extLst>
      <p:ext uri="{BB962C8B-B14F-4D97-AF65-F5344CB8AC3E}">
        <p14:creationId xmlns:p14="http://schemas.microsoft.com/office/powerpoint/2010/main" val="1959338769"/>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469779178"/>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3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42875827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lvl="1"/>
            <a:r>
              <a:rPr lang="en-US" altLang="en-US">
                <a:latin typeface="Times" charset="0"/>
                <a:ea typeface="ＭＳ Ｐゴシック" charset="-128"/>
              </a:rPr>
              <a:t>I am going to use firm valuation for Disney, because I expect leverage to change, and firm valuation is simpler when that occurs</a:t>
            </a:r>
          </a:p>
          <a:p>
            <a:pPr lvl="1"/>
            <a:r>
              <a:rPr lang="en-US" altLang="en-US">
                <a:latin typeface="Times" charset="0"/>
                <a:ea typeface="ＭＳ Ｐゴシック" charset="-128"/>
              </a:rPr>
              <a:t>For Tata Motors, I will use FCFE, since I do not expect leverage to change, and do the analysis in real terms, to avoid having to deal with expected inflation in BR</a:t>
            </a:r>
          </a:p>
          <a:p>
            <a:pPr lvl="1"/>
            <a:r>
              <a:rPr lang="en-US" altLang="en-US">
                <a:latin typeface="Times" charset="0"/>
                <a:ea typeface="ＭＳ Ｐゴシック" charset="-128"/>
              </a:rPr>
              <a:t>For Deutsche Bank, where it is difficult to estimate free cash flows, I will use dividends and make the assumptions that dividends over time will be equal to FCFE.</a:t>
            </a:r>
          </a:p>
        </p:txBody>
      </p:sp>
    </p:spTree>
    <p:extLst>
      <p:ext uri="{BB962C8B-B14F-4D97-AF65-F5344CB8AC3E}">
        <p14:creationId xmlns:p14="http://schemas.microsoft.com/office/powerpoint/2010/main" val="2125654011"/>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29011385"/>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noTextEdi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2071440317"/>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noTextEdi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early 2008, we were operating under the belief that Deutsche Bank, as a mature, regulated bank, was paying out what it could afford in dividends. Thus, we used the conventional dividend discount model, with a high growth period of 5 years.</a:t>
            </a:r>
          </a:p>
        </p:txBody>
      </p:sp>
    </p:spTree>
    <p:extLst>
      <p:ext uri="{BB962C8B-B14F-4D97-AF65-F5344CB8AC3E}">
        <p14:creationId xmlns:p14="http://schemas.microsoft.com/office/powerpoint/2010/main" val="1840006302"/>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noTextEdi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extLst>
      <p:ext uri="{BB962C8B-B14F-4D97-AF65-F5344CB8AC3E}">
        <p14:creationId xmlns:p14="http://schemas.microsoft.com/office/powerpoint/2010/main" val="122140091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a:t>
            </a:r>
            <a:r>
              <a:rPr lang="en-US" baseline="0" dirty="0"/>
              <a:t> that Deutsche is in dire straits, facing losses and regulatory capital shortfalls. This valuation pulls them out of both holes, first by assuming that return on equity will improve over time to let them earn their cost of equity by year 10 and the second by assuming that self preservation (and regulatory pressures) will induce them to raise their regulatory capital ratio to the 75</a:t>
            </a:r>
            <a:r>
              <a:rPr lang="en-US" baseline="30000" dirty="0"/>
              <a:t>th</a:t>
            </a:r>
            <a:r>
              <a:rPr lang="en-US" baseline="0" dirty="0"/>
              <a:t> percentile of all banks. In the process, though, Deutsche will have negative FCFE, which will translate into new equity issuances especially in the first few years. The value of equity today reflects these equity issuances and since value is reduced for future equity issues, it is already adjusted for expected future dilution.</a:t>
            </a:r>
            <a:endParaRPr lang="en-US" dirty="0"/>
          </a:p>
        </p:txBody>
      </p:sp>
    </p:spTree>
    <p:extLst>
      <p:ext uri="{BB962C8B-B14F-4D97-AF65-F5344CB8AC3E}">
        <p14:creationId xmlns:p14="http://schemas.microsoft.com/office/powerpoint/2010/main" val="1597540516"/>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Slide Image Placeholder 1"/>
          <p:cNvSpPr>
            <a:spLocks noGrp="1" noRot="1" noChangeAspect="1" noTextEdit="1"/>
          </p:cNvSpPr>
          <p:nvPr>
            <p:ph type="sldImg"/>
          </p:nvPr>
        </p:nvSpPr>
        <p:spPr>
          <a:xfrm>
            <a:off x="1150938" y="692150"/>
            <a:ext cx="4556125" cy="3416300"/>
          </a:xfrm>
          <a:ln/>
        </p:spPr>
      </p:sp>
      <p:sp>
        <p:nvSpPr>
          <p:cNvPr id="527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November 2013, we chose to value Tata Motors using a FCFE model. Implicitly we are assuming that Tata Motors is comfortable with its existing debt ratio.</a:t>
            </a:r>
          </a:p>
        </p:txBody>
      </p:sp>
    </p:spTree>
    <p:extLst>
      <p:ext uri="{BB962C8B-B14F-4D97-AF65-F5344CB8AC3E}">
        <p14:creationId xmlns:p14="http://schemas.microsoft.com/office/powerpoint/2010/main" val="288979925"/>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Slide Image Placeholder 1"/>
          <p:cNvSpPr>
            <a:spLocks noGrp="1" noRot="1" noChangeAspect="1" noTextEdit="1"/>
          </p:cNvSpPr>
          <p:nvPr>
            <p:ph type="sldImg"/>
          </p:nvPr>
        </p:nvSpPr>
        <p:spPr>
          <a:xfrm>
            <a:off x="1150938" y="692150"/>
            <a:ext cx="4556125" cy="3416300"/>
          </a:xfrm>
          <a:ln/>
        </p:spPr>
      </p:sp>
      <p:sp>
        <p:nvSpPr>
          <p:cNvPr id="529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change in beta and ERP has a negligible effect on the cost of equity for Tata Motors, but that is exception, not the rule.</a:t>
            </a:r>
          </a:p>
        </p:txBody>
      </p:sp>
    </p:spTree>
    <p:extLst>
      <p:ext uri="{BB962C8B-B14F-4D97-AF65-F5344CB8AC3E}">
        <p14:creationId xmlns:p14="http://schemas.microsoft.com/office/powerpoint/2010/main" val="1425073608"/>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a:t>
            </a:r>
            <a:r>
              <a:rPr lang="en-US" baseline="0" dirty="0"/>
              <a:t> a company where the bulk of value lies in the future. Not surprisingly, your assumptions about revenue growth and operating margins have a large impact on that value.</a:t>
            </a:r>
            <a:endParaRPr lang="en-US" dirty="0"/>
          </a:p>
        </p:txBody>
      </p:sp>
    </p:spTree>
    <p:extLst>
      <p:ext uri="{BB962C8B-B14F-4D97-AF65-F5344CB8AC3E}">
        <p14:creationId xmlns:p14="http://schemas.microsoft.com/office/powerpoint/2010/main" val="895753761"/>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014665"/>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724821982"/>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555805690"/>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Slide Image Placeholder 1"/>
          <p:cNvSpPr>
            <a:spLocks noGrp="1" noRot="1" noChangeAspect="1" noTextEdit="1"/>
          </p:cNvSpPr>
          <p:nvPr>
            <p:ph type="sldImg"/>
          </p:nvPr>
        </p:nvSpPr>
        <p:spPr>
          <a:xfrm>
            <a:off x="1150938" y="692150"/>
            <a:ext cx="4556125" cy="3416300"/>
          </a:xfrm>
          <a:ln/>
        </p:spPr>
      </p:sp>
      <p:sp>
        <p:nvSpPr>
          <p:cNvPr id="538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665345958"/>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Slide Image Placeholder 1"/>
          <p:cNvSpPr>
            <a:spLocks noGrp="1" noRot="1" noChangeAspect="1" noTextEdit="1"/>
          </p:cNvSpPr>
          <p:nvPr>
            <p:ph type="sldImg"/>
          </p:nvPr>
        </p:nvSpPr>
        <p:spPr>
          <a:xfrm>
            <a:off x="1150938" y="692150"/>
            <a:ext cx="4556125" cy="3416300"/>
          </a:xfrm>
          <a:ln/>
        </p:spPr>
      </p:sp>
      <p:sp>
        <p:nvSpPr>
          <p:cNvPr id="540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522166177"/>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42722"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28755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4E07A5DB-2FAC-2149-8264-FBA94F8D5B93}" type="slidenum">
              <a:rPr lang="en-US" altLang="en-US"/>
              <a:pPr>
                <a:defRPr/>
              </a:pPr>
              <a:t>‹#›</a:t>
            </a:fld>
            <a:endParaRPr lang="en-US" altLang="en-US"/>
          </a:p>
        </p:txBody>
      </p:sp>
    </p:spTree>
    <p:extLst>
      <p:ext uri="{BB962C8B-B14F-4D97-AF65-F5344CB8AC3E}">
        <p14:creationId xmlns:p14="http://schemas.microsoft.com/office/powerpoint/2010/main" val="2076644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6CC8461-0D68-5247-8473-CF17C6A1B49A}"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7CB6CA6D-317A-2543-997D-F181AC610211}" type="slidenum">
              <a:rPr lang="en-US" altLang="en-US"/>
              <a:pPr>
                <a:defRPr/>
              </a:pPr>
              <a:t>‹#›</a:t>
            </a:fld>
            <a:endParaRPr lang="en-US" altLang="en-US"/>
          </a:p>
        </p:txBody>
      </p:sp>
    </p:spTree>
    <p:extLst>
      <p:ext uri="{BB962C8B-B14F-4D97-AF65-F5344CB8AC3E}">
        <p14:creationId xmlns:p14="http://schemas.microsoft.com/office/powerpoint/2010/main" val="126779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E6AFEE9-92C3-F647-A385-93F6905D41B7}"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2392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2BB96BC0-505B-8244-8EA1-55E19B383B8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5287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089D5553-AED0-EC41-9BE5-D46CADD7228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7393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64A32A5B-2FE3-D040-AB9F-17BF8504860E}" type="slidenum">
              <a:rPr lang="en-US" altLang="en-US"/>
              <a:pPr>
                <a:defRPr/>
              </a:pPr>
              <a:t>‹#›</a:t>
            </a:fld>
            <a:endParaRPr lang="en-US" altLang="en-US"/>
          </a:p>
        </p:txBody>
      </p:sp>
    </p:spTree>
    <p:extLst>
      <p:ext uri="{BB962C8B-B14F-4D97-AF65-F5344CB8AC3E}">
        <p14:creationId xmlns:p14="http://schemas.microsoft.com/office/powerpoint/2010/main" val="194844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53EAE8D3-3B16-A644-949F-8D5C0EBA3D6E}" type="slidenum">
              <a:rPr lang="en-US" altLang="en-US"/>
              <a:pPr>
                <a:defRPr/>
              </a:pPr>
              <a:t>‹#›</a:t>
            </a:fld>
            <a:endParaRPr lang="en-US" altLang="en-US"/>
          </a:p>
        </p:txBody>
      </p:sp>
    </p:spTree>
    <p:extLst>
      <p:ext uri="{BB962C8B-B14F-4D97-AF65-F5344CB8AC3E}">
        <p14:creationId xmlns:p14="http://schemas.microsoft.com/office/powerpoint/2010/main" val="613201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77E00C5-D9C3-714C-BFB4-ECFDD31B5554}" type="slidenum">
              <a:rPr lang="en-US" altLang="en-US"/>
              <a:pPr>
                <a:defRPr/>
              </a:pPr>
              <a:t>‹#›</a:t>
            </a:fld>
            <a:endParaRPr lang="en-US" altLang="en-US"/>
          </a:p>
        </p:txBody>
      </p:sp>
    </p:spTree>
    <p:extLst>
      <p:ext uri="{BB962C8B-B14F-4D97-AF65-F5344CB8AC3E}">
        <p14:creationId xmlns:p14="http://schemas.microsoft.com/office/powerpoint/2010/main" val="30597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84CEDBCA-17F5-514A-BD0C-8F484A6012E2}"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4834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B74FC86-E454-D54F-AA31-DC94889CC5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88354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0BD82994-0609-BF4F-8131-366E5043EE2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588267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D15A3315-1D07-EC4F-BB84-FC693ABD4839}" type="slidenum">
              <a:rPr lang="en-US" altLang="en-US"/>
              <a:pPr>
                <a:defRPr/>
              </a:pPr>
              <a:t>‹#›</a:t>
            </a:fld>
            <a:endParaRPr lang="en-US" altLang="en-US"/>
          </a:p>
        </p:txBody>
      </p:sp>
    </p:spTree>
    <p:extLst>
      <p:ext uri="{BB962C8B-B14F-4D97-AF65-F5344CB8AC3E}">
        <p14:creationId xmlns:p14="http://schemas.microsoft.com/office/powerpoint/2010/main" val="214528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565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126136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cs typeface="+mn-cs"/>
              </a:defRPr>
            </a:lvl1pPr>
          </a:lstStyle>
          <a:p>
            <a:pPr>
              <a:defRPr/>
            </a:pPr>
            <a:fld id="{AA77F120-24CB-BA46-AD6A-F8EC3018F3B1}"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3" r:id="rId5"/>
    <p:sldLayoutId id="2147484319" r:id="rId6"/>
    <p:sldLayoutId id="2147484320" r:id="rId7"/>
    <p:sldLayoutId id="2147484321" r:id="rId8"/>
    <p:sldLayoutId id="2147484322" r:id="rId9"/>
    <p:sldLayoutId id="2147484314" r:id="rId10"/>
    <p:sldLayoutId id="2147484323" r:id="rId11"/>
    <p:sldLayoutId id="2147484324" r:id="rId12"/>
    <p:sldLayoutId id="2147484325" r:id="rId13"/>
    <p:sldLayoutId id="2147484326"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file:///AppldCF3ed/New%20Chapters/Chap7.doc!OLE_LINK4"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oleObject" Target="file:///All%20My%20Stuff/AppldCF3ed/New%20Chapters/Chap7.doc!OLE_LINK7"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png"/><Relationship Id="rId4" Type="http://schemas.openxmlformats.org/officeDocument/2006/relationships/oleObject" Target="file:///AppldCF3ed/New%20Chapters/Chap7.doc&#30821;&#26217;&#12591;&#12334;:%05&#26164;&#33184;&#24032;&#33184;%01!OLE_LINK8"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9.png"/><Relationship Id="rId4" Type="http://schemas.openxmlformats.org/officeDocument/2006/relationships/package" Target="../embeddings/Microsoft_Word_Document.docx"/></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1.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1.emf"/><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package" Target="../embeddings/Microsoft_Word_Document1.docx"/></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1.emf"/><Relationship Id="rId4" Type="http://schemas.openxmlformats.org/officeDocument/2006/relationships/oleObject" Target="../embeddings/oleObject5.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1.emf"/><Relationship Id="rId4" Type="http://schemas.openxmlformats.org/officeDocument/2006/relationships/oleObject" Target="../embeddings/oleObject6.bin"/></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9.png"/><Relationship Id="rId4" Type="http://schemas.openxmlformats.org/officeDocument/2006/relationships/package" Target="../embeddings/Microsoft_Word_Document2.docx"/></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21.png"/><Relationship Id="rId4" Type="http://schemas.openxmlformats.org/officeDocument/2006/relationships/package" Target="../embeddings/Microsoft_Word_Document3.docx"/></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2.emf"/><Relationship Id="rId4" Type="http://schemas.openxmlformats.org/officeDocument/2006/relationships/package" Target="../embeddings/Microsoft_Word_Document4.docx"/></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4.png"/><Relationship Id="rId4" Type="http://schemas.openxmlformats.org/officeDocument/2006/relationships/package" Target="../embeddings/Microsoft_Word_Document5.docx"/></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5.png"/><Relationship Id="rId4" Type="http://schemas.openxmlformats.org/officeDocument/2006/relationships/package" Target="../embeddings/Microsoft_Word_Document6.docx"/></Relationships>
</file>

<file path=ppt/slides/_rels/slide5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8.emf"/><Relationship Id="rId4" Type="http://schemas.openxmlformats.org/officeDocument/2006/relationships/oleObject" Target="../embeddings/oleObject7.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7" Type="http://schemas.openxmlformats.org/officeDocument/2006/relationships/image" Target="../media/image30.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9.bin"/><Relationship Id="rId5" Type="http://schemas.openxmlformats.org/officeDocument/2006/relationships/image" Target="../media/image29.emf"/><Relationship Id="rId4" Type="http://schemas.openxmlformats.org/officeDocument/2006/relationships/oleObject" Target="../embeddings/oleObject8.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31.emf"/><Relationship Id="rId4" Type="http://schemas.openxmlformats.org/officeDocument/2006/relationships/oleObject" Target="../embeddings/oleObject10.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32.emf"/><Relationship Id="rId4" Type="http://schemas.openxmlformats.org/officeDocument/2006/relationships/oleObject" Target="../embeddings/oleObject11.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33.png"/><Relationship Id="rId4" Type="http://schemas.openxmlformats.org/officeDocument/2006/relationships/package" Target="../embeddings/Microsoft_Word_Document7.docx"/></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34.png"/><Relationship Id="rId4" Type="http://schemas.openxmlformats.org/officeDocument/2006/relationships/package" Target="../embeddings/Microsoft_Word_Document8.docx"/></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35.png"/><Relationship Id="rId4" Type="http://schemas.openxmlformats.org/officeDocument/2006/relationships/package" Target="../embeddings/Microsoft_Word_Document9.docx"/></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package" Target="../embeddings/Microsoft_Word_Document11.docx"/><Relationship Id="rId5" Type="http://schemas.openxmlformats.org/officeDocument/2006/relationships/image" Target="../media/image36.png"/><Relationship Id="rId4" Type="http://schemas.openxmlformats.org/officeDocument/2006/relationships/package" Target="../embeddings/Microsoft_Word_Document10.docx"/></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8.png"/><Relationship Id="rId4" Type="http://schemas.openxmlformats.org/officeDocument/2006/relationships/package" Target="../embeddings/Microsoft_Word_Document12.docx"/></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9.png"/><Relationship Id="rId4" Type="http://schemas.openxmlformats.org/officeDocument/2006/relationships/package" Target="../embeddings/Microsoft_Word_Document13.docx"/></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41.emf"/><Relationship Id="rId4" Type="http://schemas.openxmlformats.org/officeDocument/2006/relationships/package" Target="../embeddings/Microsoft_Word_Document14.docx"/></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42.png"/><Relationship Id="rId4" Type="http://schemas.openxmlformats.org/officeDocument/2006/relationships/package" Target="../embeddings/Microsoft_Word_Document15.docx"/></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43.emf"/><Relationship Id="rId4" Type="http://schemas.openxmlformats.org/officeDocument/2006/relationships/package" Target="../embeddings/Microsoft_Word_Document16.docx"/></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44.emf"/><Relationship Id="rId4" Type="http://schemas.openxmlformats.org/officeDocument/2006/relationships/package" Target="../embeddings/Microsoft_Word_Document17.docx"/></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45.emf"/><Relationship Id="rId4" Type="http://schemas.openxmlformats.org/officeDocument/2006/relationships/package" Target="../embeddings/Microsoft_Word_Document18.docx"/></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8.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54.emf"/><Relationship Id="rId4" Type="http://schemas.openxmlformats.org/officeDocument/2006/relationships/package" Target="../embeddings/Microsoft_Word_Document19.docx"/></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55.png"/><Relationship Id="rId4" Type="http://schemas.openxmlformats.org/officeDocument/2006/relationships/package" Target="../embeddings/Microsoft_Word_Document20.docx"/></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128.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56.emf"/><Relationship Id="rId4" Type="http://schemas.openxmlformats.org/officeDocument/2006/relationships/oleObject" Target="../embeddings/oleObject12.bin"/></Relationships>
</file>

<file path=ppt/slides/_rels/slide130.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38.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58.png"/><Relationship Id="rId4" Type="http://schemas.openxmlformats.org/officeDocument/2006/relationships/package" Target="../embeddings/Microsoft_Word_Document21.docx"/></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0.xml"/><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7.xml"/><Relationship Id="rId1" Type="http://schemas.openxmlformats.org/officeDocument/2006/relationships/vmlDrawing" Target="../drawings/vmlDrawing36.vml"/><Relationship Id="rId5" Type="http://schemas.openxmlformats.org/officeDocument/2006/relationships/image" Target="../media/image65.png"/><Relationship Id="rId4" Type="http://schemas.openxmlformats.org/officeDocument/2006/relationships/oleObject" Target="file:///AppldCF3ed/New%20Chapters/Chap10.doc!OLE_LINK7" TargetMode="External"/></Relationships>
</file>

<file path=ppt/slides/_rels/slide16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66.emf"/><Relationship Id="rId4" Type="http://schemas.openxmlformats.org/officeDocument/2006/relationships/package" Target="../embeddings/Microsoft_Word_Document22.docx"/></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5.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67.emf"/><Relationship Id="rId4" Type="http://schemas.openxmlformats.org/officeDocument/2006/relationships/oleObject" Target="../embeddings/oleObject13.bin"/></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74.xml"/><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image" Target="../media/image68.png"/><Relationship Id="rId4" Type="http://schemas.openxmlformats.org/officeDocument/2006/relationships/oleObject" Target="../embeddings/oleObject14.bin"/></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4.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1.xml"/><Relationship Id="rId1" Type="http://schemas.openxmlformats.org/officeDocument/2006/relationships/slideLayout" Target="../slideLayouts/slideLayout14.xml"/></Relationships>
</file>

<file path=ppt/slides/_rels/slide184.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18" Type="http://schemas.openxmlformats.org/officeDocument/2006/relationships/image" Target="../media/image85.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notesSlide" Target="../notesSlides/notesSlide182.xml"/><Relationship Id="rId16" Type="http://schemas.openxmlformats.org/officeDocument/2006/relationships/image" Target="../media/image83.png"/><Relationship Id="rId1" Type="http://schemas.openxmlformats.org/officeDocument/2006/relationships/slideLayout" Target="../slideLayouts/slideLayout14.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18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notesSlide" Target="../notesSlides/notesSlide217.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93.emf"/><Relationship Id="rId4" Type="http://schemas.openxmlformats.org/officeDocument/2006/relationships/package" Target="../embeddings/Microsoft_Word_Document23.docx"/></Relationships>
</file>

<file path=ppt/slides/_rels/slide22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notesSlide" Target="../notesSlides/notesSlide224.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97.emf"/><Relationship Id="rId4" Type="http://schemas.openxmlformats.org/officeDocument/2006/relationships/oleObject" Target="../embeddings/oleObject15.bin"/></Relationships>
</file>

<file path=ppt/slides/_rels/slide227.xml.rels><?xml version="1.0" encoding="UTF-8" standalone="yes"?>
<Relationships xmlns="http://schemas.openxmlformats.org/package/2006/relationships"><Relationship Id="rId3" Type="http://schemas.openxmlformats.org/officeDocument/2006/relationships/notesSlide" Target="../notesSlides/notesSlide225.xml"/><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98.emf"/><Relationship Id="rId4" Type="http://schemas.openxmlformats.org/officeDocument/2006/relationships/oleObject" Target="../embeddings/oleObject16.bin"/></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notesSlide" Target="../notesSlides/notesSlide235.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101.emf"/><Relationship Id="rId4" Type="http://schemas.openxmlformats.org/officeDocument/2006/relationships/oleObject" Target="../embeddings/oleObject17.bin"/></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238.xml"/><Relationship Id="rId7" Type="http://schemas.openxmlformats.org/officeDocument/2006/relationships/image" Target="../media/image104.emf"/><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oleObject" Target="../embeddings/oleObject19.bin"/><Relationship Id="rId11" Type="http://schemas.openxmlformats.org/officeDocument/2006/relationships/image" Target="../media/image106.emf"/><Relationship Id="rId5" Type="http://schemas.openxmlformats.org/officeDocument/2006/relationships/image" Target="../media/image103.e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105.emf"/></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notesSlide" Target="../notesSlides/notesSlide242.xml"/><Relationship Id="rId7" Type="http://schemas.openxmlformats.org/officeDocument/2006/relationships/image" Target="../media/image108.emf"/><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oleObject" Target="../embeddings/oleObject23.bin"/><Relationship Id="rId5" Type="http://schemas.openxmlformats.org/officeDocument/2006/relationships/image" Target="../media/image107.emf"/><Relationship Id="rId4" Type="http://schemas.openxmlformats.org/officeDocument/2006/relationships/oleObject" Target="../embeddings/oleObject22.bin"/></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notesSlide" Target="../notesSlides/notesSlide244.xml"/><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image" Target="../media/image109.emf"/><Relationship Id="rId4" Type="http://schemas.openxmlformats.org/officeDocument/2006/relationships/oleObject" Target="../embeddings/oleObject24.bin"/></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notesSlide" Target="../notesSlides/notesSlide246.xml"/><Relationship Id="rId2" Type="http://schemas.openxmlformats.org/officeDocument/2006/relationships/slideLayout" Target="../slideLayouts/slideLayout2.xml"/><Relationship Id="rId1" Type="http://schemas.openxmlformats.org/officeDocument/2006/relationships/vmlDrawing" Target="../drawings/vmlDrawing47.vml"/><Relationship Id="rId5" Type="http://schemas.openxmlformats.org/officeDocument/2006/relationships/image" Target="../media/image110.emf"/><Relationship Id="rId4" Type="http://schemas.openxmlformats.org/officeDocument/2006/relationships/package" Target="../embeddings/Microsoft_Word_Document24.docx"/></Relationships>
</file>

<file path=ppt/slides/_rels/slide250.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notesSlide" Target="../notesSlides/notesSlide250.xml"/><Relationship Id="rId7" Type="http://schemas.openxmlformats.org/officeDocument/2006/relationships/image" Target="../media/image114.emf"/><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oleObject" Target="../embeddings/oleObject26.bin"/><Relationship Id="rId5" Type="http://schemas.openxmlformats.org/officeDocument/2006/relationships/image" Target="../media/image113.emf"/><Relationship Id="rId4" Type="http://schemas.openxmlformats.org/officeDocument/2006/relationships/oleObject" Target="../embeddings/oleObject25.bin"/><Relationship Id="rId9" Type="http://schemas.openxmlformats.org/officeDocument/2006/relationships/image" Target="../media/image115.emf"/></Relationships>
</file>

<file path=ppt/slides/_rels/slide255.xml.rels><?xml version="1.0" encoding="UTF-8" standalone="yes"?>
<Relationships xmlns="http://schemas.openxmlformats.org/package/2006/relationships"><Relationship Id="rId3" Type="http://schemas.openxmlformats.org/officeDocument/2006/relationships/image" Target="../media/image116.tiff"/><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254.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notesSlide" Target="../notesSlides/notesSlide255.xml"/><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image" Target="../media/image118.emf"/><Relationship Id="rId4" Type="http://schemas.openxmlformats.org/officeDocument/2006/relationships/oleObject" Target="../embeddings/oleObject28.bin"/></Relationships>
</file>

<file path=ppt/slides/_rels/slide260.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notesSlide" Target="../notesSlides/notesSlide257.xml"/><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259.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fontScale="90000"/>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Lecture Note Packet 2</a:t>
            </a:r>
            <a:br>
              <a:rPr lang="en-US">
                <a:ea typeface="+mj-ea"/>
                <a:cs typeface="+mj-cs"/>
              </a:rPr>
            </a:br>
            <a:r>
              <a:rPr lang="en-US">
                <a:ea typeface="+mj-ea"/>
                <a:cs typeface="+mj-cs"/>
              </a:rPr>
              <a:t>Capital Structure, Dividend Policy and Valuation</a:t>
            </a: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			Spring 2016</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4A52538-F378-0347-8A06-1468CCD4B48A}" type="slidenum">
              <a:rPr lang="en-US" altLang="en-US" sz="1400">
                <a:solidFill>
                  <a:schemeClr val="tx2"/>
                </a:solidFill>
                <a:latin typeface="Times" charset="0"/>
              </a:rPr>
              <a:pPr>
                <a:spcBef>
                  <a:spcPct val="0"/>
                </a:spcBef>
                <a:buClrTx/>
                <a:buSzTx/>
                <a:buFontTx/>
                <a:buNone/>
              </a:pPr>
              <a:t>1</a:t>
            </a:fld>
            <a:endParaRPr lang="en-US" altLang="en-US" sz="1400">
              <a:solidFill>
                <a:schemeClr val="tx2"/>
              </a:solidFill>
              <a:latin typeface="Times"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Capital Structure: The Choices and the Trade off</a:t>
            </a:r>
          </a:p>
        </p:txBody>
      </p:sp>
      <p:sp>
        <p:nvSpPr>
          <p:cNvPr id="1741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5B518AE-2947-234E-89DE-755896905CD4}" type="slidenum">
              <a:rPr lang="en-US" altLang="en-US" sz="1400">
                <a:solidFill>
                  <a:schemeClr val="tx2"/>
                </a:solidFill>
                <a:latin typeface="Times" charset="0"/>
              </a:rPr>
              <a:pPr>
                <a:spcBef>
                  <a:spcPct val="0"/>
                </a:spcBef>
                <a:buClrTx/>
                <a:buSzTx/>
                <a:buFontTx/>
                <a:buNone/>
              </a:pPr>
              <a:t>2</a:t>
            </a:fld>
            <a:endParaRPr lang="en-US" altLang="en-US" sz="1400">
              <a:solidFill>
                <a:schemeClr val="tx2"/>
              </a:solidFill>
              <a:latin typeface="Times"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1AA1FB-C53D-6146-81CD-8F73A4D116DF}" type="slidenum">
              <a:rPr lang="en-US" altLang="en-US" sz="1200">
                <a:solidFill>
                  <a:srgbClr val="FFFFFF"/>
                </a:solidFill>
                <a:latin typeface="Times" charset="0"/>
              </a:rPr>
              <a:pPr>
                <a:lnSpc>
                  <a:spcPct val="80000"/>
                </a:lnSpc>
                <a:spcBef>
                  <a:spcPct val="0"/>
                </a:spcBef>
                <a:buClrTx/>
                <a:buSzTx/>
                <a:buFontTx/>
                <a:buNone/>
              </a:pPr>
              <a:t>3</a:t>
            </a:fld>
            <a:endParaRPr lang="en-US" altLang="en-US" sz="1200">
              <a:solidFill>
                <a:srgbClr val="FFFFFF"/>
              </a:solidFill>
              <a:latin typeface="Times" charset="0"/>
            </a:endParaRPr>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62F64F-B4FA-654F-A468-8033EAE27BBF}" type="slidenum">
              <a:rPr lang="en-US" altLang="en-US" sz="1200">
                <a:solidFill>
                  <a:srgbClr val="FFFFFF"/>
                </a:solidFill>
                <a:latin typeface="Times" charset="0"/>
              </a:rPr>
              <a:pPr>
                <a:lnSpc>
                  <a:spcPct val="80000"/>
                </a:lnSpc>
                <a:spcBef>
                  <a:spcPct val="0"/>
                </a:spcBef>
                <a:buClrTx/>
                <a:buSzTx/>
                <a:buFontTx/>
                <a:buNone/>
              </a:pPr>
              <a:t>4</a:t>
            </a:fld>
            <a:endParaRPr lang="en-US" altLang="en-US" sz="1200">
              <a:solidFill>
                <a:srgbClr val="FFFFFF"/>
              </a:solidFill>
              <a:latin typeface="Times" charset="0"/>
            </a:endParaRPr>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There are only two ways in which a business can raise money. </a:t>
            </a:r>
          </a:p>
          <a:p>
            <a:pPr lvl="1" eaLnBrk="1" hangingPunct="1"/>
            <a:r>
              <a:rPr lang="en-US" altLang="en-US" sz="2000">
                <a:ea typeface="ＭＳ Ｐゴシック" charset="-128"/>
              </a:rPr>
              <a:t>The first is debt. The essence of debt is that you promise to make fixed payments in the future (interest payments and repaying principal). If you fail to make those payments, you lose control of your business.</a:t>
            </a:r>
          </a:p>
          <a:p>
            <a:pPr lvl="1" eaLnBrk="1" hangingPunct="1"/>
            <a:r>
              <a:rPr lang="en-US" altLang="en-US" sz="2000">
                <a:ea typeface="ＭＳ Ｐゴシック" charset="-128"/>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21538"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Global Patterns in Financing…</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CBBCCA-9894-D249-953A-1201E7458E13}" type="slidenum">
              <a:rPr lang="en-US" altLang="en-US" sz="1200">
                <a:solidFill>
                  <a:srgbClr val="FFFFFF"/>
                </a:solidFill>
                <a:latin typeface="Times" charset="0"/>
              </a:rPr>
              <a:pPr>
                <a:lnSpc>
                  <a:spcPct val="80000"/>
                </a:lnSpc>
                <a:spcBef>
                  <a:spcPct val="0"/>
                </a:spcBef>
                <a:buClrTx/>
                <a:buSzTx/>
                <a:buFontTx/>
                <a:buNone/>
              </a:pPr>
              <a:t>5</a:t>
            </a:fld>
            <a:endParaRPr lang="en-US" altLang="en-US" sz="1200">
              <a:solidFill>
                <a:srgbClr val="FFFFFF"/>
              </a:solidFill>
              <a:latin typeface="Times" charset="0"/>
            </a:endParaRPr>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3585"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1AF20E-5350-9A42-926B-DD9CB4AF4A97}" type="slidenum">
              <a:rPr lang="en-US" altLang="en-US" sz="1200">
                <a:solidFill>
                  <a:srgbClr val="FFFFFF"/>
                </a:solidFill>
                <a:latin typeface="Times" charset="0"/>
              </a:rPr>
              <a:pPr>
                <a:lnSpc>
                  <a:spcPct val="80000"/>
                </a:lnSpc>
                <a:spcBef>
                  <a:spcPct val="0"/>
                </a:spcBef>
                <a:buClrTx/>
                <a:buSzTx/>
                <a:buFontTx/>
                <a:buNone/>
              </a:pPr>
              <a:t>6</a:t>
            </a:fld>
            <a:endParaRPr lang="en-US" altLang="en-US" sz="1200">
              <a:solidFill>
                <a:srgbClr val="FFFFFF"/>
              </a:solidFill>
              <a:latin typeface="Times" charset="0"/>
            </a:endParaRPr>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5633"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Assessing the existing financing choices: Disney, Vale, Tata Motors, </a:t>
            </a:r>
            <a:r>
              <a:rPr lang="en-US" dirty="0" err="1">
                <a:ea typeface="+mj-ea"/>
                <a:cs typeface="+mj-cs"/>
              </a:rPr>
              <a:t>Baidu</a:t>
            </a:r>
            <a:r>
              <a:rPr lang="en-US" dirty="0">
                <a:ea typeface="+mj-ea"/>
                <a:cs typeface="+mj-cs"/>
              </a:rPr>
              <a:t> &amp; </a:t>
            </a:r>
            <a:r>
              <a:rPr lang="en-US" dirty="0" err="1">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6B483CE-5C4A-894A-94BB-3AA82273DA8A}" type="slidenum">
              <a:rPr lang="en-US" altLang="en-US" sz="1200">
                <a:solidFill>
                  <a:srgbClr val="FFFFFF"/>
                </a:solidFill>
                <a:latin typeface="Times" charset="0"/>
              </a:rPr>
              <a:pPr>
                <a:lnSpc>
                  <a:spcPct val="80000"/>
                </a:lnSpc>
                <a:spcBef>
                  <a:spcPct val="0"/>
                </a:spcBef>
                <a:buClrTx/>
                <a:buSzTx/>
                <a:buFontTx/>
                <a:buNone/>
              </a:pPr>
              <a:t>7</a:t>
            </a:fld>
            <a:endParaRPr lang="en-US" altLang="en-US" sz="1200">
              <a:solidFill>
                <a:srgbClr val="FFFFFF"/>
              </a:solidFill>
              <a:latin typeface="Times" charset="0"/>
            </a:endParaRPr>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27681"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8</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60937D4-B637-B240-BDA7-D3D65AC05957}" type="slidenum">
              <a:rPr lang="en-US" altLang="en-US" sz="1200">
                <a:solidFill>
                  <a:srgbClr val="FFFFFF"/>
                </a:solidFill>
                <a:latin typeface="Times" charset="0"/>
              </a:rPr>
              <a:pPr>
                <a:lnSpc>
                  <a:spcPct val="80000"/>
                </a:lnSpc>
                <a:spcBef>
                  <a:spcPct val="0"/>
                </a:spcBef>
                <a:buClrTx/>
                <a:buSzTx/>
                <a:buFontTx/>
                <a:buNone/>
              </a:pPr>
              <a:t>9</a:t>
            </a:fld>
            <a:endParaRPr lang="en-US" altLang="en-US" sz="1200">
              <a:solidFill>
                <a:srgbClr val="FFFFFF"/>
              </a:solidFill>
              <a:latin typeface="Times" charset="0"/>
            </a:endParaRPr>
          </a:p>
        </p:txBody>
      </p:sp>
      <p:sp>
        <p:nvSpPr>
          <p:cNvPr id="3174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charset="-128"/>
              </a:rPr>
              <a:t>In each transition, though, there are costs incurred by the existing owners:</a:t>
            </a:r>
          </a:p>
          <a:p>
            <a:pPr lvl="1" eaLnBrk="1" hangingPunct="1">
              <a:lnSpc>
                <a:spcPct val="80000"/>
              </a:lnSpc>
            </a:pPr>
            <a:r>
              <a:rPr lang="en-US" altLang="en-US" sz="2000">
                <a:ea typeface="ＭＳ Ｐゴシック"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charset="-128"/>
              </a:rPr>
              <a:t>When making seasoned offerings, firms have to consider issuance costs while managing their relations with equity research analysts and rat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a firm</a:t>
            </a:r>
            <a:r>
              <a:rPr lang="ja-JP" altLang="en-US">
                <a:ea typeface="ＭＳ Ｐゴシック" charset="-128"/>
              </a:rPr>
              <a:t>’</a:t>
            </a:r>
            <a:r>
              <a:rPr lang="en-US" altLang="ja-JP">
                <a:ea typeface="ＭＳ Ｐゴシック" charset="-128"/>
              </a:rPr>
              <a:t>s financing mix …</a:t>
            </a:r>
            <a:endParaRPr lang="en-US" altLang="en-US">
              <a:ea typeface="ＭＳ Ｐゴシック" charset="-128"/>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AF6307E-E2A1-9F41-AD20-2724C9ACE79F}" type="slidenum">
              <a:rPr lang="en-US" altLang="en-US" sz="1200">
                <a:solidFill>
                  <a:srgbClr val="FFFFFF"/>
                </a:solidFill>
                <a:latin typeface="Times" charset="0"/>
              </a:rPr>
              <a:pPr>
                <a:lnSpc>
                  <a:spcPct val="80000"/>
                </a:lnSpc>
                <a:spcBef>
                  <a:spcPct val="0"/>
                </a:spcBef>
                <a:buClrTx/>
                <a:buSzTx/>
                <a:buFontTx/>
                <a:buNone/>
              </a:pPr>
              <a:t>10</a:t>
            </a:fld>
            <a:endParaRPr lang="en-US" altLang="en-US" sz="1200">
              <a:solidFill>
                <a:srgbClr val="FFFFFF"/>
              </a:solidFill>
              <a:latin typeface="Times" charset="0"/>
            </a:endParaRPr>
          </a:p>
        </p:txBody>
      </p:sp>
      <p:sp>
        <p:nvSpPr>
          <p:cNvPr id="3379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simplest measure of how much debt and equity a firm is using currently is to look at the proportion of debt in the total financing. This ratio is called the debt to capital ratio:</a:t>
            </a:r>
          </a:p>
          <a:p>
            <a:pPr eaLnBrk="1" hangingPunct="1">
              <a:lnSpc>
                <a:spcPct val="90000"/>
              </a:lnSpc>
              <a:buFont typeface="Wingdings" charset="2"/>
              <a:buNone/>
            </a:pPr>
            <a:r>
              <a:rPr lang="en-US" altLang="en-US" sz="2400">
                <a:ea typeface="ＭＳ Ｐゴシック" charset="-128"/>
              </a:rPr>
              <a:t>	Debt to Capital Ratio = Debt / (Debt + Equity)</a:t>
            </a:r>
          </a:p>
          <a:p>
            <a:pPr eaLnBrk="1" hangingPunct="1">
              <a:lnSpc>
                <a:spcPct val="90000"/>
              </a:lnSpc>
            </a:pPr>
            <a:r>
              <a:rPr lang="en-US" altLang="en-US" sz="2400">
                <a:ea typeface="ＭＳ Ｐゴシック"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charset="-128"/>
              </a:rPr>
              <a:t>Equity can be defined either in accounting terms (as book value of equity) or in market value terms (based upon the current price). The resulting debt ratios can be very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403E0ED-E295-354C-9851-5FE7BCF311F7}" type="slidenum">
              <a:rPr lang="en-US" altLang="en-US" sz="1200">
                <a:solidFill>
                  <a:srgbClr val="FFFFFF"/>
                </a:solidFill>
                <a:latin typeface="Times" charset="0"/>
              </a:rPr>
              <a:pPr>
                <a:lnSpc>
                  <a:spcPct val="80000"/>
                </a:lnSpc>
                <a:spcBef>
                  <a:spcPct val="0"/>
                </a:spcBef>
                <a:buClrTx/>
                <a:buSzTx/>
                <a:buFontTx/>
                <a:buNone/>
              </a:pPr>
              <a:t>11</a:t>
            </a:fld>
            <a:endParaRPr lang="en-US" altLang="en-US" sz="1200">
              <a:solidFill>
                <a:srgbClr val="FFFFFF"/>
              </a:solidFill>
              <a:latin typeface="Times" charset="0"/>
            </a:endParaRPr>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deciding to raise financing for a business, is there an optimal mix of debt and equity?</a:t>
            </a:r>
          </a:p>
          <a:p>
            <a:pPr lvl="1" eaLnBrk="1" hangingPunct="1"/>
            <a:r>
              <a:rPr lang="en-US" altLang="en-US">
                <a:ea typeface="ＭＳ Ｐゴシック" charset="-128"/>
              </a:rPr>
              <a:t>If yes, what is the trade off that lets us determine this optimal mix?</a:t>
            </a:r>
          </a:p>
          <a:p>
            <a:pPr lvl="3" eaLnBrk="1" hangingPunct="1"/>
            <a:r>
              <a:rPr lang="en-US" altLang="en-US">
                <a:ea typeface="ＭＳ Ｐゴシック" charset="-128"/>
              </a:rPr>
              <a:t>What are the benefits of using debt instead of equity?</a:t>
            </a:r>
          </a:p>
          <a:p>
            <a:pPr lvl="3" eaLnBrk="1" hangingPunct="1"/>
            <a:r>
              <a:rPr lang="en-US" altLang="en-US">
                <a:ea typeface="ＭＳ Ｐゴシック" charset="-128"/>
              </a:rPr>
              <a:t>What are the costs of using debt instead of equity?</a:t>
            </a:r>
          </a:p>
          <a:p>
            <a:pPr lvl="1" eaLnBrk="1" hangingPunct="1"/>
            <a:r>
              <a:rPr lang="en-US" altLang="en-US">
                <a:ea typeface="ＭＳ Ｐゴシック" charset="-128"/>
              </a:rPr>
              <a:t>If not, why not?</a:t>
            </a:r>
          </a:p>
          <a:p>
            <a:pPr lvl="1" eaLnBrk="1" hangingPunct="1"/>
            <a:endParaRPr lang="en-US" altLang="en-US">
              <a:ea typeface="ＭＳ Ｐゴシック"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The Illusory Benefits of Debt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defRPr/>
            </a:pPr>
            <a:r>
              <a:rPr lang="en-US" dirty="0"/>
              <a:t>At first sight, the benefit of debt seems obvious. The cost of debt is lower than the cost of equity. </a:t>
            </a:r>
          </a:p>
          <a:p>
            <a:pPr>
              <a:defRPr/>
            </a:pPr>
            <a:r>
              <a:rPr lang="en-US" dirty="0"/>
              <a:t>That benefit is an illusion, though, because debt is cheaper than equity for a simple reason. The lender gets both first claim on the cash flows and a contractually pre-set cash flow. The equity investor is last in line and has to demand a higher rate of return than the </a:t>
            </a:r>
            <a:r>
              <a:rPr lang="en-US"/>
              <a:t>lender does.</a:t>
            </a:r>
            <a:endParaRPr lang="en-US" dirty="0"/>
          </a:p>
          <a:p>
            <a:pPr>
              <a:defRPr/>
            </a:pPr>
            <a:r>
              <a:rPr lang="en-US" dirty="0"/>
              <a:t>By borrowing money at a lower rate, you are not making a business more valuable, but just moving the risk around.</a:t>
            </a:r>
          </a:p>
        </p:txBody>
      </p:sp>
      <p:sp>
        <p:nvSpPr>
          <p:cNvPr id="37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3386228D-F0DF-D54E-8E53-5D9064690FF5}"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1200">
                <a:solidFill>
                  <a:srgbClr val="FFFFFF"/>
                </a:solidFill>
                <a:latin typeface="Times" charset="0"/>
              </a:rPr>
              <a:pPr>
                <a:lnSpc>
                  <a:spcPct val="80000"/>
                </a:lnSpc>
                <a:spcBef>
                  <a:spcPct val="0"/>
                </a:spcBef>
                <a:buClrTx/>
                <a:buSzTx/>
                <a:buFontTx/>
                <a:buNone/>
              </a:pPr>
              <a:t>13</a:t>
            </a:fld>
            <a:endParaRPr lang="en-US" altLang="en-US" sz="1200">
              <a:solidFill>
                <a:srgbClr val="FFFFFF"/>
              </a:solidFill>
              <a:latin typeface="Times" charset="0"/>
            </a:endParaRPr>
          </a:p>
        </p:txBody>
      </p:sp>
      <p:sp>
        <p:nvSpPr>
          <p:cNvPr id="39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Benefits of Debt</a:t>
            </a:r>
          </a:p>
          <a:p>
            <a:pPr lvl="1" eaLnBrk="1" hangingPunct="1">
              <a:lnSpc>
                <a:spcPct val="80000"/>
              </a:lnSpc>
            </a:pPr>
            <a:r>
              <a:rPr lang="en-US" altLang="en-US" sz="2200" i="1">
                <a:ea typeface="ＭＳ Ｐゴシック" charset="-128"/>
              </a:rPr>
              <a:t>Tax Benefits</a:t>
            </a:r>
            <a:r>
              <a:rPr lang="en-US" altLang="en-US" sz="220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charset="-128"/>
              </a:rPr>
              <a:t>Adds discipline to management</a:t>
            </a:r>
            <a:r>
              <a:rPr lang="en-US" altLang="en-US" sz="2200">
                <a:ea typeface="ＭＳ Ｐゴシック" charset="-128"/>
              </a:rPr>
              <a:t>: When managers are sloppy in their project choices, borrowing money may make them less so.</a:t>
            </a:r>
          </a:p>
          <a:p>
            <a:pPr eaLnBrk="1" hangingPunct="1">
              <a:lnSpc>
                <a:spcPct val="80000"/>
              </a:lnSpc>
            </a:pPr>
            <a:r>
              <a:rPr lang="en-US" altLang="en-US" sz="2600">
                <a:ea typeface="ＭＳ Ｐゴシック" charset="-128"/>
              </a:rPr>
              <a:t>Costs of Debt</a:t>
            </a:r>
          </a:p>
          <a:p>
            <a:pPr lvl="1" eaLnBrk="1" hangingPunct="1">
              <a:lnSpc>
                <a:spcPct val="80000"/>
              </a:lnSpc>
            </a:pPr>
            <a:r>
              <a:rPr lang="en-US" altLang="en-US" sz="2200" i="1">
                <a:ea typeface="ＭＳ Ｐゴシック" charset="-128"/>
              </a:rPr>
              <a:t>Bankruptcy Costs</a:t>
            </a:r>
            <a:r>
              <a:rPr lang="en-US" altLang="en-US" sz="2200">
                <a:ea typeface="ＭＳ Ｐゴシック" charset="-128"/>
              </a:rPr>
              <a:t>: Borrowing money will increase your expected probability and cost of bankruptcy.</a:t>
            </a:r>
          </a:p>
          <a:p>
            <a:pPr lvl="1" eaLnBrk="1" hangingPunct="1">
              <a:lnSpc>
                <a:spcPct val="80000"/>
              </a:lnSpc>
            </a:pPr>
            <a:r>
              <a:rPr lang="en-US" altLang="en-US" sz="2200" i="1">
                <a:ea typeface="ＭＳ Ｐゴシック" charset="-128"/>
              </a:rPr>
              <a:t>Agency Costs</a:t>
            </a:r>
            <a:r>
              <a:rPr lang="en-US" altLang="en-US" sz="2200">
                <a:ea typeface="ＭＳ Ｐゴシック" charset="-128"/>
              </a:rPr>
              <a:t>: What’s good for stockholders is not always what’s good for lenders and that creates friction and costs.</a:t>
            </a:r>
          </a:p>
          <a:p>
            <a:pPr lvl="1" eaLnBrk="1" hangingPunct="1">
              <a:lnSpc>
                <a:spcPct val="80000"/>
              </a:lnSpc>
            </a:pPr>
            <a:r>
              <a:rPr lang="en-US" altLang="en-US" sz="2200" i="1">
                <a:ea typeface="ＭＳ Ｐゴシック" charset="-128"/>
              </a:rPr>
              <a:t>Loss of Future Flexibility</a:t>
            </a:r>
            <a:r>
              <a:rPr lang="en-US" altLang="en-US" sz="2200">
                <a:ea typeface="ＭＳ Ｐゴシック" charset="-128"/>
              </a:rPr>
              <a:t>: Using up debt capacity today will mean that you will not be able to draw on it in the future.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
        <p:nvSpPr>
          <p:cNvPr id="276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a:ea typeface="+mn-ea"/>
                <a:cs typeface="+mn-cs"/>
              </a:rPr>
              <a:t>Tax benefit each year = Tax Rate * Interest Payment</a:t>
            </a:r>
          </a:p>
          <a:p>
            <a:pPr marL="365760" lvl="1" indent="0" eaLnBrk="1" fontAlgn="auto" hangingPunct="1">
              <a:spcAft>
                <a:spcPts val="0"/>
              </a:spcAft>
              <a:buFont typeface="Wingdings 2" charset="0"/>
              <a:buNone/>
              <a:defRPr/>
            </a:pPr>
            <a:r>
              <a:rPr lang="en-US" dirty="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a:ea typeface="+mn-ea"/>
                <a:cs typeface="+mn-cs"/>
              </a:rPr>
              <a:t>Proposition 1: Other things being equal, the higher the marginal tax rate of  a business, the more debt it will have in its capital structure.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Effects of Taxes</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AE5829-363D-6342-A43C-740E9F824887}"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
        <p:nvSpPr>
          <p:cNvPr id="440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eaLnBrk="1" hangingPunct="1">
              <a:lnSpc>
                <a:spcPct val="90000"/>
              </a:lnSpc>
              <a:buFont typeface="Calibri" charset="0"/>
              <a:buAutoNum type="alphaLcPeriod"/>
            </a:pPr>
            <a:r>
              <a:rPr lang="en-US" altLang="en-US">
                <a:ea typeface="ＭＳ Ｐゴシック" charset="-128"/>
              </a:rPr>
              <a:t>The real estate corporations</a:t>
            </a:r>
          </a:p>
          <a:p>
            <a:pPr eaLnBrk="1" hangingPunct="1">
              <a:lnSpc>
                <a:spcPct val="90000"/>
              </a:lnSpc>
              <a:buFont typeface="Calibri" charset="0"/>
              <a:buAutoNum type="alphaLcPeriod"/>
            </a:pPr>
            <a:r>
              <a:rPr lang="en-US" altLang="en-US">
                <a:ea typeface="ＭＳ Ｐゴシック" charset="-128"/>
              </a:rPr>
              <a:t>The real estate investment trusts</a:t>
            </a:r>
          </a:p>
          <a:p>
            <a:pPr eaLnBrk="1" hangingPunct="1">
              <a:lnSpc>
                <a:spcPct val="90000"/>
              </a:lnSpc>
              <a:buFont typeface="Calibri" charset="0"/>
              <a:buAutoNum type="alphaLcPeriod"/>
            </a:pPr>
            <a:r>
              <a:rPr lang="en-US" altLang="en-US">
                <a:ea typeface="ＭＳ Ｐゴシック" charset="-128"/>
              </a:rPr>
              <a:t>Cannot tell, without more information</a:t>
            </a:r>
          </a:p>
        </p:txBody>
      </p:sp>
      <p:graphicFrame>
        <p:nvGraphicFramePr>
          <p:cNvPr id="44037"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44066"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1200">
                <a:solidFill>
                  <a:srgbClr val="FFFFFF"/>
                </a:solidFill>
                <a:latin typeface="Times" charset="0"/>
              </a:rPr>
              <a:pPr>
                <a:lnSpc>
                  <a:spcPct val="80000"/>
                </a:lnSpc>
                <a:spcBef>
                  <a:spcPct val="0"/>
                </a:spcBef>
                <a:buClrTx/>
                <a:buSzTx/>
                <a:buFontTx/>
                <a:buNone/>
              </a:pPr>
              <a:t>16</a:t>
            </a:fld>
            <a:endParaRPr lang="en-US" altLang="en-US" sz="1200">
              <a:solidFill>
                <a:srgbClr val="FFFFFF"/>
              </a:solidFill>
              <a:latin typeface="Times" charset="0"/>
            </a:endParaRPr>
          </a:p>
        </p:txBody>
      </p:sp>
      <p:sp>
        <p:nvSpPr>
          <p:cNvPr id="4608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If you are managers of a firm with no debt, and you generate high income and cash flows each year, you tend to become complacent. The complacency can lead to inefficiency and investing in poor projects. There is little or no cost borne by the managers </a:t>
            </a:r>
          </a:p>
          <a:p>
            <a:pPr eaLnBrk="1" hangingPunct="1">
              <a:lnSpc>
                <a:spcPct val="90000"/>
              </a:lnSpc>
            </a:pPr>
            <a:r>
              <a:rPr lang="en-US" altLang="en-US">
                <a:ea typeface="ＭＳ Ｐゴシック" charset="-128"/>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Discipline</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3CAC8D-5D96-DC46-9EA0-CF3203B19AA4}"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an activist and primarily institutional holding.</a:t>
            </a:r>
          </a:p>
        </p:txBody>
      </p:sp>
      <p:graphicFrame>
        <p:nvGraphicFramePr>
          <p:cNvPr id="48133"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48162"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a:ea typeface="+mn-ea"/>
                <a:cs typeface="+mn-cs"/>
              </a:rPr>
              <a:t> the cost of going bankrupt</a:t>
            </a:r>
          </a:p>
          <a:p>
            <a:pPr lvl="2" eaLnBrk="1" fontAlgn="auto" hangingPunct="1">
              <a:spcAft>
                <a:spcPts val="0"/>
              </a:spcAft>
              <a:buFont typeface="Wingdings"/>
              <a:buChar char=""/>
              <a:defRPr/>
            </a:pPr>
            <a:r>
              <a:rPr lang="en-US" dirty="0">
                <a:ea typeface="+mn-ea"/>
                <a:cs typeface="+mn-cs"/>
              </a:rPr>
              <a:t>direct costs: Legal and other Deadweight Costs</a:t>
            </a:r>
          </a:p>
          <a:p>
            <a:pPr lvl="2" eaLnBrk="1" fontAlgn="auto" hangingPunct="1">
              <a:spcAft>
                <a:spcPts val="0"/>
              </a:spcAft>
              <a:buFont typeface="Wingdings"/>
              <a:buChar char=""/>
              <a:defRPr/>
            </a:pPr>
            <a:r>
              <a:rPr lang="en-US" dirty="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a:ea typeface="+mn-ea"/>
                <a:cs typeface="+mn-cs"/>
              </a:rPr>
              <a:t>Proposition 3: Other things being equal, the greater the indirect bankruptcy cost, the less debt the firm can afford to use for any given level of debt.</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&amp; Bankruptcy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13CCE07-A2A2-A94E-AB30-81592B30702B}"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a:ea typeface="+mn-ea"/>
                <a:cs typeface="+mn-cs"/>
              </a:rPr>
              <a:t>A Grocery Store</a:t>
            </a:r>
          </a:p>
          <a:p>
            <a:pPr marL="514350" indent="-514350" eaLnBrk="1" fontAlgn="auto" hangingPunct="1">
              <a:spcAft>
                <a:spcPts val="0"/>
              </a:spcAft>
              <a:buFont typeface="+mj-lt"/>
              <a:buAutoNum type="alphaLcPeriod"/>
              <a:defRPr/>
            </a:pPr>
            <a:r>
              <a:rPr lang="en-US" dirty="0">
                <a:ea typeface="+mn-ea"/>
                <a:cs typeface="+mn-cs"/>
              </a:rPr>
              <a:t>An Airplane Manufacturer</a:t>
            </a:r>
          </a:p>
          <a:p>
            <a:pPr marL="514350" indent="-514350" eaLnBrk="1" fontAlgn="auto" hangingPunct="1">
              <a:spcAft>
                <a:spcPts val="0"/>
              </a:spcAft>
              <a:buFont typeface="+mj-lt"/>
              <a:buAutoNum type="alphaLcPeriod"/>
              <a:defRPr/>
            </a:pPr>
            <a:r>
              <a:rPr lang="en-US" dirty="0">
                <a:ea typeface="+mn-ea"/>
                <a:cs typeface="+mn-cs"/>
              </a:rPr>
              <a:t>High Technology company</a:t>
            </a:r>
          </a:p>
        </p:txBody>
      </p:sp>
      <p:graphicFrame>
        <p:nvGraphicFramePr>
          <p:cNvPr id="52229"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52258"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1200">
                <a:solidFill>
                  <a:srgbClr val="FFFFFF"/>
                </a:solidFill>
                <a:latin typeface="Times" charset="0"/>
              </a:rPr>
              <a:pPr>
                <a:lnSpc>
                  <a:spcPct val="80000"/>
                </a:lnSpc>
                <a:spcBef>
                  <a:spcPct val="0"/>
                </a:spcBef>
                <a:buClrTx/>
                <a:buSzTx/>
                <a:buFontTx/>
                <a:buNone/>
              </a:pPr>
              <a:t>20</a:t>
            </a:fld>
            <a:endParaRPr lang="en-US" altLang="en-US" sz="1200">
              <a:solidFill>
                <a:srgbClr val="FFFFFF"/>
              </a:solidFill>
              <a:latin typeface="Times" charset="0"/>
            </a:endParaRPr>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a:ea typeface="+mn-ea"/>
                <a:cs typeface="+mn-cs"/>
              </a:rPr>
              <a:t>Stockholders are interested in maximizing their wealth</a:t>
            </a:r>
          </a:p>
          <a:p>
            <a:pPr marL="320040" indent="-320040" eaLnBrk="1" fontAlgn="auto" hangingPunct="1">
              <a:spcAft>
                <a:spcPts val="0"/>
              </a:spcAft>
              <a:buFont typeface="Wingdings"/>
              <a:buChar char=""/>
              <a:defRPr/>
            </a:pPr>
            <a:r>
              <a:rPr lang="en-US" dirty="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a:ea typeface="+mn-ea"/>
                <a:cs typeface="+mn-cs"/>
              </a:rPr>
              <a:t>Proposition 4: Other things being equal, the greater the agency problems associated with lending to a firm, the less debt the firm can afford to use.  </a:t>
            </a:r>
          </a:p>
        </p:txBody>
      </p:sp>
      <p:sp>
        <p:nvSpPr>
          <p:cNvPr id="54277"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Agency Costs</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6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4115DA-C8FA-164D-BC31-1C33EC184635}" type="slidenum">
              <a:rPr lang="en-US" altLang="en-US" sz="1200">
                <a:solidFill>
                  <a:srgbClr val="FFFFFF"/>
                </a:solidFill>
                <a:latin typeface="Times" charset="0"/>
              </a:rPr>
              <a:pPr>
                <a:lnSpc>
                  <a:spcPct val="80000"/>
                </a:lnSpc>
                <a:spcBef>
                  <a:spcPct val="0"/>
                </a:spcBef>
                <a:buClrTx/>
                <a:buSzTx/>
                <a:buFontTx/>
                <a:buNone/>
              </a:pPr>
              <a:t>21</a:t>
            </a:fld>
            <a:endParaRPr lang="en-US" altLang="en-US" sz="1200">
              <a:solidFill>
                <a:srgbClr val="FFFFFF"/>
              </a:solidFill>
              <a:latin typeface="Times" charset="0"/>
            </a:endParaRP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a:ea typeface="+mn-ea"/>
                <a:cs typeface="+mn-cs"/>
              </a:rPr>
              <a:t>A Technology firm </a:t>
            </a:r>
          </a:p>
          <a:p>
            <a:pPr marL="514350" indent="-514350" eaLnBrk="1" fontAlgn="auto" hangingPunct="1">
              <a:spcAft>
                <a:spcPts val="0"/>
              </a:spcAft>
              <a:buFont typeface="+mj-lt"/>
              <a:buAutoNum type="alphaLcPeriod"/>
              <a:defRPr/>
            </a:pPr>
            <a:r>
              <a:rPr lang="en-US" dirty="0">
                <a:ea typeface="+mn-ea"/>
                <a:cs typeface="+mn-cs"/>
              </a:rPr>
              <a:t>A Large Regulated Electric Utility</a:t>
            </a:r>
          </a:p>
          <a:p>
            <a:pPr marL="514350" indent="-514350" eaLnBrk="1" fontAlgn="auto" hangingPunct="1">
              <a:spcAft>
                <a:spcPts val="0"/>
              </a:spcAft>
              <a:buFont typeface="+mj-lt"/>
              <a:buAutoNum type="alphaLcPeriod"/>
              <a:defRPr/>
            </a:pPr>
            <a:r>
              <a:rPr lang="en-US" dirty="0">
                <a:ea typeface="+mn-ea"/>
                <a:cs typeface="+mn-cs"/>
              </a:rPr>
              <a:t>A Real Estate Corporation</a:t>
            </a:r>
          </a:p>
          <a:p>
            <a:pPr marL="320040" indent="-320040" eaLnBrk="1" fontAlgn="auto" hangingPunct="1">
              <a:spcAft>
                <a:spcPts val="0"/>
              </a:spcAft>
              <a:buFont typeface="Wingdings"/>
              <a:buChar char=""/>
              <a:defRPr/>
            </a:pPr>
            <a:r>
              <a:rPr lang="en-US" dirty="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6325"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56354"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
        <p:nvSpPr>
          <p:cNvPr id="583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a firm borrows up to its capacity, it loses the flexibility of financing future projects with debt. </a:t>
            </a:r>
          </a:p>
          <a:p>
            <a:pPr eaLnBrk="1" hangingPunct="1"/>
            <a:r>
              <a:rPr lang="en-US" altLang="en-US">
                <a:ea typeface="ＭＳ Ｐゴシック"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managers consider important in deciding on how much debt to carry...</a:t>
            </a: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0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1FC7B74-F47A-A44D-B69E-A914E756D13E}" type="slidenum">
              <a:rPr lang="en-US" altLang="en-US" sz="1200">
                <a:solidFill>
                  <a:srgbClr val="FFFFFF"/>
                </a:solidFill>
                <a:latin typeface="Times" charset="0"/>
              </a:rPr>
              <a:pPr>
                <a:lnSpc>
                  <a:spcPct val="80000"/>
                </a:lnSpc>
                <a:spcBef>
                  <a:spcPct val="0"/>
                </a:spcBef>
                <a:buClrTx/>
                <a:buSzTx/>
                <a:buFontTx/>
                <a:buNone/>
              </a:pPr>
              <a:t>23</a:t>
            </a:fld>
            <a:endParaRPr lang="en-US" altLang="en-US" sz="1200">
              <a:solidFill>
                <a:srgbClr val="FFFFFF"/>
              </a:solidFill>
              <a:latin typeface="Times" charset="0"/>
            </a:endParaRPr>
          </a:p>
        </p:txBody>
      </p:sp>
      <p:sp>
        <p:nvSpPr>
          <p:cNvPr id="4608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a:ea typeface="+mn-ea"/>
                <a:cs typeface="+mn-cs"/>
              </a:rPr>
              <a:t>Factor					Ranking (0-5)</a:t>
            </a:r>
          </a:p>
          <a:p>
            <a:pPr marL="365760" lvl="1" indent="0" eaLnBrk="1" fontAlgn="auto" hangingPunct="1">
              <a:spcAft>
                <a:spcPts val="0"/>
              </a:spcAft>
              <a:buFont typeface="Wingdings 2"/>
              <a:buNone/>
              <a:defRPr/>
            </a:pPr>
            <a:r>
              <a:rPr lang="en-US" dirty="0">
                <a:ea typeface="+mn-ea"/>
                <a:cs typeface="+mn-cs"/>
              </a:rPr>
              <a:t>1. Maintain financial flexibility		4.55</a:t>
            </a:r>
          </a:p>
          <a:p>
            <a:pPr marL="365760" lvl="1" indent="0" eaLnBrk="1" fontAlgn="auto" hangingPunct="1">
              <a:spcAft>
                <a:spcPts val="0"/>
              </a:spcAft>
              <a:buFont typeface="Wingdings 2"/>
              <a:buNone/>
              <a:defRPr/>
            </a:pPr>
            <a:r>
              <a:rPr lang="en-US" dirty="0">
                <a:ea typeface="+mn-ea"/>
                <a:cs typeface="+mn-cs"/>
              </a:rPr>
              <a:t>2. Ensure long-term survival			4.55</a:t>
            </a:r>
          </a:p>
          <a:p>
            <a:pPr marL="365760" lvl="1" indent="0" eaLnBrk="1" fontAlgn="auto" hangingPunct="1">
              <a:spcAft>
                <a:spcPts val="0"/>
              </a:spcAft>
              <a:buFont typeface="Wingdings 2"/>
              <a:buNone/>
              <a:defRPr/>
            </a:pPr>
            <a:r>
              <a:rPr lang="en-US" dirty="0">
                <a:ea typeface="+mn-ea"/>
                <a:cs typeface="+mn-cs"/>
              </a:rPr>
              <a:t>3. Maintain Predictable Source of Funds	4.05</a:t>
            </a:r>
          </a:p>
          <a:p>
            <a:pPr marL="365760" lvl="1" indent="0" eaLnBrk="1" fontAlgn="auto" hangingPunct="1">
              <a:spcAft>
                <a:spcPts val="0"/>
              </a:spcAft>
              <a:buFont typeface="Wingdings 2"/>
              <a:buNone/>
              <a:defRPr/>
            </a:pPr>
            <a:r>
              <a:rPr lang="en-US" dirty="0">
                <a:ea typeface="+mn-ea"/>
                <a:cs typeface="+mn-cs"/>
              </a:rPr>
              <a:t>4. Maximize Stock Price			3.99</a:t>
            </a:r>
          </a:p>
          <a:p>
            <a:pPr marL="365760" lvl="1" indent="0" eaLnBrk="1" fontAlgn="auto" hangingPunct="1">
              <a:spcAft>
                <a:spcPts val="0"/>
              </a:spcAft>
              <a:buFont typeface="Wingdings 2"/>
              <a:buNone/>
              <a:defRPr/>
            </a:pPr>
            <a:r>
              <a:rPr lang="en-US" dirty="0">
                <a:ea typeface="+mn-ea"/>
                <a:cs typeface="+mn-cs"/>
              </a:rPr>
              <a:t>5. Maintain financial independence		3.88</a:t>
            </a:r>
          </a:p>
          <a:p>
            <a:pPr marL="365760" lvl="1" indent="0" eaLnBrk="1" fontAlgn="auto" hangingPunct="1">
              <a:spcAft>
                <a:spcPts val="0"/>
              </a:spcAft>
              <a:buFont typeface="Wingdings 2"/>
              <a:buNone/>
              <a:defRPr/>
            </a:pPr>
            <a:r>
              <a:rPr lang="en-US" dirty="0">
                <a:ea typeface="+mn-ea"/>
                <a:cs typeface="+mn-cs"/>
              </a:rPr>
              <a:t>6. Maintain high debt rating			3.56</a:t>
            </a:r>
          </a:p>
          <a:p>
            <a:pPr marL="365760" lvl="1" indent="0" eaLnBrk="1" fontAlgn="auto" hangingPunct="1">
              <a:spcAft>
                <a:spcPts val="0"/>
              </a:spcAft>
              <a:buFont typeface="Wingdings 2"/>
              <a:buNone/>
              <a:defRPr/>
            </a:pPr>
            <a:r>
              <a:rPr lang="en-US" dirty="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24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FF129AC-C058-1348-B9D9-45335C518C01}"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pic>
        <p:nvPicPr>
          <p:cNvPr id="62468"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4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026291-3C0D-A445-B0E2-5566C1B4C766}" type="slidenum">
              <a:rPr lang="en-US" altLang="en-US" sz="1200">
                <a:solidFill>
                  <a:srgbClr val="FFFFFF"/>
                </a:solidFill>
                <a:latin typeface="Times" charset="0"/>
              </a:rPr>
              <a:pPr>
                <a:lnSpc>
                  <a:spcPct val="80000"/>
                </a:lnSpc>
                <a:spcBef>
                  <a:spcPct val="0"/>
                </a:spcBef>
                <a:buClrTx/>
                <a:buSzTx/>
                <a:buFontTx/>
                <a:buNone/>
              </a:pPr>
              <a:t>25</a:t>
            </a:fld>
            <a:endParaRPr lang="en-US" altLang="en-US" sz="1200">
              <a:solidFill>
                <a:srgbClr val="FFFFFF"/>
              </a:solidFill>
              <a:latin typeface="Times" charset="0"/>
            </a:endParaRPr>
          </a:p>
        </p:txBody>
      </p:sp>
      <p:graphicFrame>
        <p:nvGraphicFramePr>
          <p:cNvPr id="6451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64545"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 </a:t>
            </a:r>
            <a:r>
              <a:rPr lang="en-US" dirty="0">
                <a:ea typeface="+mj-ea"/>
                <a:cs typeface="+mj-cs"/>
              </a:rPr>
              <a:t>Application Test: Would you expect your firm to gain or lose from using a lot of debt?</a:t>
            </a: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6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D4E749-11E9-CE45-8D5A-825CC35F73F9}" type="slidenum">
              <a:rPr lang="en-US" altLang="en-US" sz="1200">
                <a:solidFill>
                  <a:srgbClr val="FFFFFF"/>
                </a:solidFill>
                <a:latin typeface="Times" charset="0"/>
              </a:rPr>
              <a:pPr>
                <a:lnSpc>
                  <a:spcPct val="80000"/>
                </a:lnSpc>
                <a:spcBef>
                  <a:spcPct val="0"/>
                </a:spcBef>
                <a:buClrTx/>
                <a:buSzTx/>
                <a:buFontTx/>
                <a:buNone/>
              </a:pPr>
              <a:t>26</a:t>
            </a:fld>
            <a:endParaRPr lang="en-US" altLang="en-US" sz="1200">
              <a:solidFill>
                <a:srgbClr val="FFFFFF"/>
              </a:solidFill>
              <a:latin typeface="Times" charset="0"/>
            </a:endParaRPr>
          </a:p>
        </p:txBody>
      </p:sp>
      <p:sp>
        <p:nvSpPr>
          <p:cNvPr id="6656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Considering, for your firm,</a:t>
            </a:r>
          </a:p>
          <a:p>
            <a:pPr lvl="1" eaLnBrk="1" hangingPunct="1">
              <a:lnSpc>
                <a:spcPct val="90000"/>
              </a:lnSpc>
            </a:pPr>
            <a:r>
              <a:rPr lang="en-US" altLang="en-US">
                <a:ea typeface="ＭＳ Ｐゴシック" charset="-128"/>
              </a:rPr>
              <a:t>The potential tax benefits of borrowing</a:t>
            </a:r>
          </a:p>
          <a:p>
            <a:pPr lvl="1" eaLnBrk="1" hangingPunct="1">
              <a:lnSpc>
                <a:spcPct val="90000"/>
              </a:lnSpc>
            </a:pPr>
            <a:r>
              <a:rPr lang="en-US" altLang="en-US">
                <a:ea typeface="ＭＳ Ｐゴシック" charset="-128"/>
              </a:rPr>
              <a:t>The benefits of using debt as a disciplinary mechanism</a:t>
            </a:r>
          </a:p>
          <a:p>
            <a:pPr lvl="1" eaLnBrk="1" hangingPunct="1">
              <a:lnSpc>
                <a:spcPct val="90000"/>
              </a:lnSpc>
            </a:pPr>
            <a:r>
              <a:rPr lang="en-US" altLang="en-US">
                <a:ea typeface="ＭＳ Ｐゴシック" charset="-128"/>
              </a:rPr>
              <a:t>The potential for expected bankruptcy costs</a:t>
            </a:r>
          </a:p>
          <a:p>
            <a:pPr lvl="1" eaLnBrk="1" hangingPunct="1">
              <a:lnSpc>
                <a:spcPct val="90000"/>
              </a:lnSpc>
            </a:pPr>
            <a:r>
              <a:rPr lang="en-US" altLang="en-US">
                <a:ea typeface="ＭＳ Ｐゴシック" charset="-128"/>
              </a:rPr>
              <a:t>The potential for agency costs</a:t>
            </a:r>
          </a:p>
          <a:p>
            <a:pPr lvl="1" eaLnBrk="1" hangingPunct="1">
              <a:lnSpc>
                <a:spcPct val="90000"/>
              </a:lnSpc>
            </a:pPr>
            <a:r>
              <a:rPr lang="en-US" altLang="en-US">
                <a:ea typeface="ＭＳ Ｐゴシック" charset="-128"/>
              </a:rPr>
              <a:t>The need for financial flexibility</a:t>
            </a:r>
          </a:p>
          <a:p>
            <a:pPr eaLnBrk="1" hangingPunct="1">
              <a:lnSpc>
                <a:spcPct val="90000"/>
              </a:lnSpc>
            </a:pPr>
            <a:r>
              <a:rPr lang="en-US" altLang="en-US">
                <a:ea typeface="ＭＳ Ｐゴシック" charset="-128"/>
              </a:rPr>
              <a:t>Would you expect your firm to have a high debt ratio or a low debt ratio?</a:t>
            </a:r>
          </a:p>
          <a:p>
            <a:pPr eaLnBrk="1" hangingPunct="1">
              <a:lnSpc>
                <a:spcPct val="90000"/>
              </a:lnSpc>
            </a:pPr>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lnSpc>
                <a:spcPct val="90000"/>
              </a:lnSpc>
            </a:pPr>
            <a:endParaRPr lang="en-US" altLang="en-US">
              <a:ea typeface="ＭＳ Ｐゴシック"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8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6F2F8ED-BBD1-5446-83B6-6BFCEE7790BE}"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
        <p:nvSpPr>
          <p:cNvPr id="6861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19088" lvl="1" indent="0" eaLnBrk="1" hangingPunct="1">
              <a:buFont typeface="Wingdings 2" charset="2"/>
              <a:buNone/>
            </a:pPr>
            <a:r>
              <a:rPr lang="en-US" altLang="en-US">
                <a:ea typeface="ＭＳ Ｐゴシック" charset="-128"/>
              </a:rPr>
              <a:t>(a) There are no taxes</a:t>
            </a:r>
          </a:p>
          <a:p>
            <a:pPr marL="319088"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19088" lvl="1" indent="0" eaLnBrk="1" hangingPunct="1">
              <a:buFont typeface="Wingdings 2" charset="2"/>
              <a:buNone/>
            </a:pPr>
            <a:r>
              <a:rPr lang="en-US" altLang="en-US">
                <a:ea typeface="ＭＳ Ｐゴシック" charset="-128"/>
              </a:rPr>
              <a:t>(c) No firm ever goes bankrupt</a:t>
            </a:r>
          </a:p>
          <a:p>
            <a:pPr marL="319088"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19088" lvl="1" indent="0" eaLnBrk="1" hangingPunct="1">
              <a:buFont typeface="Wingdings 2" charset="2"/>
              <a:buNone/>
            </a:pPr>
            <a:r>
              <a:rPr lang="en-US" altLang="en-US">
                <a:ea typeface="ＭＳ Ｐゴシック" charset="-128"/>
              </a:rPr>
              <a:t>(e) Firms know their future financing needs with certainty</a:t>
            </a:r>
          </a:p>
          <a:p>
            <a:pPr marL="0" indent="0" eaLnBrk="1" hangingPunct="1"/>
            <a:r>
              <a:rPr lang="en-US" altLang="en-US">
                <a:ea typeface="ＭＳ Ｐゴシック" charset="-128"/>
              </a:rPr>
              <a:t>What happens to the trade off between debt and equity? How much should a firm borrow?</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0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2B277E1-DF3B-C748-AD4E-A8D30AF105B3}"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
        <p:nvSpPr>
          <p:cNvPr id="706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an environment, where there are no taxes, default risk or agency costs, capital structure is irrelevant. </a:t>
            </a:r>
          </a:p>
          <a:p>
            <a:pPr eaLnBrk="1" hangingPunct="1"/>
            <a:r>
              <a:rPr lang="en-US" altLang="en-US" sz="2000">
                <a:ea typeface="ＭＳ Ｐゴシック" charset="-128"/>
              </a:rPr>
              <a:t>If the Miller Modigliani theorem holds:</a:t>
            </a:r>
          </a:p>
          <a:p>
            <a:pPr lvl="1" eaLnBrk="1" hangingPunct="1"/>
            <a:r>
              <a:rPr lang="en-US" altLang="en-US" sz="2000">
                <a:ea typeface="ＭＳ Ｐゴシック" charset="-128"/>
              </a:rPr>
              <a:t>A firm's value will be determined the quality of its investments and not by its financing mix.</a:t>
            </a:r>
          </a:p>
          <a:p>
            <a:pPr lvl="1" eaLnBrk="1" hangingPunct="1"/>
            <a:r>
              <a:rPr lang="en-US" altLang="en-US" sz="2000">
                <a:ea typeface="ＭＳ Ｐゴシック" charset="-128"/>
              </a:rPr>
              <a:t>The cost of capital of the firm will not change with leverage. As a firm increases its leverage, the cost of equity will increase just enough to offset any gains to the leverage.</a:t>
            </a:r>
          </a:p>
        </p:txBody>
      </p:sp>
      <p:pic>
        <p:nvPicPr>
          <p:cNvPr id="70661"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firms look at in financing?</a:t>
            </a: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2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5D47C0-569E-0D4D-98E3-CC5397D036FF}" type="slidenum">
              <a:rPr lang="en-US" altLang="en-US" sz="1200">
                <a:solidFill>
                  <a:srgbClr val="FFFFFF"/>
                </a:solidFill>
                <a:latin typeface="Times" charset="0"/>
              </a:rPr>
              <a:pPr>
                <a:lnSpc>
                  <a:spcPct val="80000"/>
                </a:lnSpc>
                <a:spcBef>
                  <a:spcPct val="0"/>
                </a:spcBef>
                <a:buClrTx/>
                <a:buSzTx/>
                <a:buFontTx/>
                <a:buNone/>
              </a:pPr>
              <a:t>29</a:t>
            </a:fld>
            <a:endParaRPr lang="en-US" altLang="en-US" sz="1200">
              <a:solidFill>
                <a:srgbClr val="FFFFFF"/>
              </a:solidFill>
              <a:latin typeface="Times" charset="0"/>
            </a:endParaRPr>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a:ea typeface="+mn-ea"/>
                <a:cs typeface="+mn-cs"/>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a:ea typeface="+mn-ea"/>
                <a:cs typeface="+mn-cs"/>
              </a:rPr>
              <a:t>Managers value control. Managers like being able to maintain control of their businesses.</a:t>
            </a:r>
          </a:p>
          <a:p>
            <a:pPr marL="320040" indent="-320040" eaLnBrk="1" fontAlgn="auto" hangingPunct="1">
              <a:spcAft>
                <a:spcPts val="0"/>
              </a:spcAft>
              <a:buFont typeface="Wingdings"/>
              <a:buChar char=""/>
              <a:defRPr/>
            </a:pPr>
            <a:r>
              <a:rPr lang="en-US" dirty="0">
                <a:ea typeface="+mn-ea"/>
                <a:cs typeface="+mn-cs"/>
              </a:rPr>
              <a:t>With flexibility and control being key factors:</a:t>
            </a:r>
          </a:p>
          <a:p>
            <a:pPr marL="640080" lvl="1" indent="-274320" eaLnBrk="1" fontAlgn="auto" hangingPunct="1">
              <a:spcAft>
                <a:spcPts val="0"/>
              </a:spcAft>
              <a:buFont typeface="Wingdings 2"/>
              <a:buChar char=""/>
              <a:defRPr/>
            </a:pPr>
            <a:r>
              <a:rPr lang="en-US" dirty="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a:ea typeface="+mn-ea"/>
                <a:cs typeface="+mn-cs"/>
              </a:rPr>
              <a:t>With external financing, would you rather use debt or equity?</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Preference rankings long-term finance: Results of a survey</a:t>
            </a: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4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D8D244-2F37-F743-AAB8-CC606CC0EA35}" type="slidenum">
              <a:rPr lang="en-US" altLang="en-US" sz="1200">
                <a:solidFill>
                  <a:srgbClr val="FFFFFF"/>
                </a:solidFill>
                <a:latin typeface="Times" charset="0"/>
              </a:rPr>
              <a:pPr>
                <a:lnSpc>
                  <a:spcPct val="80000"/>
                </a:lnSpc>
                <a:spcBef>
                  <a:spcPct val="0"/>
                </a:spcBef>
                <a:buClrTx/>
                <a:buSzTx/>
                <a:buFontTx/>
                <a:buNone/>
              </a:pPr>
              <a:t>30</a:t>
            </a:fld>
            <a:endParaRPr lang="en-US" altLang="en-US" sz="1200">
              <a:solidFill>
                <a:srgbClr val="FFFFFF"/>
              </a:solidFill>
              <a:latin typeface="Times" charset="0"/>
            </a:endParaRPr>
          </a:p>
        </p:txBody>
      </p:sp>
      <p:sp>
        <p:nvSpPr>
          <p:cNvPr id="7475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74757"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Ranking</a:t>
            </a:r>
          </a:p>
        </p:txBody>
      </p:sp>
      <p:sp>
        <p:nvSpPr>
          <p:cNvPr id="74758"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Source</a:t>
            </a:r>
          </a:p>
        </p:txBody>
      </p:sp>
      <p:sp>
        <p:nvSpPr>
          <p:cNvPr id="74759"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Score</a:t>
            </a:r>
          </a:p>
        </p:txBody>
      </p:sp>
      <p:sp>
        <p:nvSpPr>
          <p:cNvPr id="74760"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1</a:t>
            </a:r>
          </a:p>
        </p:txBody>
      </p:sp>
      <p:sp>
        <p:nvSpPr>
          <p:cNvPr id="74761"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Retained Earnings</a:t>
            </a:r>
          </a:p>
        </p:txBody>
      </p:sp>
      <p:sp>
        <p:nvSpPr>
          <p:cNvPr id="74762"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5.61</a:t>
            </a:r>
          </a:p>
        </p:txBody>
      </p:sp>
      <p:sp>
        <p:nvSpPr>
          <p:cNvPr id="74763"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2</a:t>
            </a:r>
          </a:p>
        </p:txBody>
      </p:sp>
      <p:sp>
        <p:nvSpPr>
          <p:cNvPr id="74764"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Debt</a:t>
            </a:r>
          </a:p>
        </p:txBody>
      </p:sp>
      <p:sp>
        <p:nvSpPr>
          <p:cNvPr id="74765"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4.88</a:t>
            </a:r>
          </a:p>
        </p:txBody>
      </p:sp>
      <p:sp>
        <p:nvSpPr>
          <p:cNvPr id="74766"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3</a:t>
            </a:r>
          </a:p>
        </p:txBody>
      </p:sp>
      <p:sp>
        <p:nvSpPr>
          <p:cNvPr id="74767"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Debt</a:t>
            </a:r>
          </a:p>
        </p:txBody>
      </p:sp>
      <p:sp>
        <p:nvSpPr>
          <p:cNvPr id="74768"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3.02</a:t>
            </a:r>
          </a:p>
        </p:txBody>
      </p:sp>
      <p:sp>
        <p:nvSpPr>
          <p:cNvPr id="74769"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4</a:t>
            </a:r>
          </a:p>
        </p:txBody>
      </p:sp>
      <p:sp>
        <p:nvSpPr>
          <p:cNvPr id="74770"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External Common Equity</a:t>
            </a:r>
          </a:p>
        </p:txBody>
      </p:sp>
      <p:sp>
        <p:nvSpPr>
          <p:cNvPr id="74771"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2.42</a:t>
            </a:r>
          </a:p>
        </p:txBody>
      </p:sp>
      <p:sp>
        <p:nvSpPr>
          <p:cNvPr id="74772"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5</a:t>
            </a:r>
          </a:p>
        </p:txBody>
      </p:sp>
      <p:sp>
        <p:nvSpPr>
          <p:cNvPr id="74773"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Preferred Stock</a:t>
            </a:r>
          </a:p>
        </p:txBody>
      </p:sp>
      <p:sp>
        <p:nvSpPr>
          <p:cNvPr id="74774"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2.22</a:t>
            </a:r>
          </a:p>
        </p:txBody>
      </p:sp>
      <p:sp>
        <p:nvSpPr>
          <p:cNvPr id="74775"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6</a:t>
            </a:r>
          </a:p>
        </p:txBody>
      </p:sp>
      <p:sp>
        <p:nvSpPr>
          <p:cNvPr id="74776"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Preferred</a:t>
            </a:r>
          </a:p>
        </p:txBody>
      </p:sp>
      <p:sp>
        <p:nvSpPr>
          <p:cNvPr id="74777"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1.72</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 unsurprising consequences..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68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9182DFE-ECD6-6445-80C5-8054453419B6}"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Choices</a:t>
            </a:r>
          </a:p>
        </p:txBody>
      </p:sp>
      <p:sp>
        <p:nvSpPr>
          <p:cNvPr id="78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8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ECBE9D-927C-6145-B381-AAAD8CF484B1}" type="slidenum">
              <a:rPr lang="en-US" altLang="en-US" sz="1200">
                <a:solidFill>
                  <a:srgbClr val="FFFFFF"/>
                </a:solidFill>
                <a:latin typeface="Times" charset="0"/>
              </a:rPr>
              <a:pPr>
                <a:lnSpc>
                  <a:spcPct val="80000"/>
                </a:lnSpc>
                <a:spcBef>
                  <a:spcPct val="0"/>
                </a:spcBef>
                <a:buClrTx/>
                <a:buSzTx/>
                <a:buFontTx/>
                <a:buNone/>
              </a:pPr>
              <a:t>32</a:t>
            </a:fld>
            <a:endParaRPr lang="en-US" altLang="en-US" sz="1200">
              <a:solidFill>
                <a:srgbClr val="FFFFFF"/>
              </a:solidFill>
              <a:latin typeface="Times" charset="0"/>
            </a:endParaRPr>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a:ea typeface="+mn-ea"/>
                <a:cs typeface="+mn-cs"/>
              </a:rPr>
              <a:t>Nothing</a:t>
            </a:r>
          </a:p>
          <a:p>
            <a:pPr marL="514350" indent="-514350" eaLnBrk="1" fontAlgn="auto" hangingPunct="1">
              <a:spcAft>
                <a:spcPts val="0"/>
              </a:spcAft>
              <a:buFont typeface="+mj-lt"/>
              <a:buAutoNum type="alphaLcPeriod"/>
              <a:defRPr/>
            </a:pPr>
            <a:r>
              <a:rPr lang="en-US" dirty="0">
                <a:ea typeface="+mn-ea"/>
                <a:cs typeface="+mn-cs"/>
              </a:rPr>
              <a:t>Healthier than the average firm</a:t>
            </a:r>
          </a:p>
          <a:p>
            <a:pPr marL="514350" indent="-514350" eaLnBrk="1" fontAlgn="auto" hangingPunct="1">
              <a:spcAft>
                <a:spcPts val="0"/>
              </a:spcAft>
              <a:buFont typeface="+mj-lt"/>
              <a:buAutoNum type="alphaLcPeriod"/>
              <a:defRPr/>
            </a:pPr>
            <a:r>
              <a:rPr lang="en-US" dirty="0">
                <a:ea typeface="+mn-ea"/>
                <a:cs typeface="+mn-cs"/>
              </a:rPr>
              <a:t>In much more financial trouble than the average firm</a:t>
            </a:r>
          </a:p>
        </p:txBody>
      </p:sp>
      <p:sp>
        <p:nvSpPr>
          <p:cNvPr id="78853"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78854"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8883"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Capital Structure:</a:t>
            </a:r>
            <a:br>
              <a:rPr lang="en-US">
                <a:ea typeface="+mj-ea"/>
                <a:cs typeface="+mj-cs"/>
              </a:rPr>
            </a:br>
            <a:r>
              <a:rPr lang="en-US">
                <a:ea typeface="+mj-ea"/>
                <a:cs typeface="+mj-cs"/>
              </a:rPr>
              <a:t>Finding the Right Financing Mix</a:t>
            </a:r>
          </a:p>
        </p:txBody>
      </p:sp>
      <p:sp>
        <p:nvSpPr>
          <p:cNvPr id="8089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have too much debt… or too little..</a:t>
            </a:r>
          </a:p>
        </p:txBody>
      </p:sp>
      <p:sp>
        <p:nvSpPr>
          <p:cNvPr id="808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090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7BB620B-F550-114E-8A8F-3FCE4B721ED1}" type="slidenum">
              <a:rPr lang="en-US" altLang="en-US" sz="1400">
                <a:solidFill>
                  <a:schemeClr val="tx2"/>
                </a:solidFill>
                <a:latin typeface="Times" charset="0"/>
              </a:rPr>
              <a:pPr>
                <a:spcBef>
                  <a:spcPct val="0"/>
                </a:spcBef>
                <a:buClrTx/>
                <a:buSzTx/>
                <a:buFontTx/>
                <a:buNone/>
              </a:pPr>
              <a:t>33</a:t>
            </a:fld>
            <a:endParaRPr lang="en-US" altLang="en-US" sz="1400">
              <a:solidFill>
                <a:schemeClr val="tx2"/>
              </a:solidFill>
              <a:latin typeface="Times"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2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4C4156-2B96-0448-845B-378A243D2CF3}" type="slidenum">
              <a:rPr lang="en-US" altLang="en-US" sz="1200">
                <a:solidFill>
                  <a:srgbClr val="FFFFFF"/>
                </a:solidFill>
                <a:latin typeface="Times" charset="0"/>
              </a:rPr>
              <a:pPr>
                <a:lnSpc>
                  <a:spcPct val="80000"/>
                </a:lnSpc>
                <a:spcBef>
                  <a:spcPct val="0"/>
                </a:spcBef>
                <a:buClrTx/>
                <a:buSzTx/>
                <a:buFontTx/>
                <a:buNone/>
              </a:pPr>
              <a:t>34</a:t>
            </a:fld>
            <a:endParaRPr lang="en-US" altLang="en-US" sz="1200">
              <a:solidFill>
                <a:srgbClr val="FFFFFF"/>
              </a:solidFill>
              <a:latin typeface="Times" charset="0"/>
            </a:endParaRPr>
          </a:p>
        </p:txBody>
      </p:sp>
      <p:pic>
        <p:nvPicPr>
          <p:cNvPr id="829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4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E66E72-69B0-5D42-B9CC-43FFF07D2188}" type="slidenum">
              <a:rPr lang="en-US" altLang="en-US" sz="1200">
                <a:solidFill>
                  <a:srgbClr val="FFFFFF"/>
                </a:solidFill>
                <a:latin typeface="Times" charset="0"/>
              </a:rPr>
              <a:pPr>
                <a:lnSpc>
                  <a:spcPct val="80000"/>
                </a:lnSpc>
                <a:spcBef>
                  <a:spcPct val="0"/>
                </a:spcBef>
                <a:buClrTx/>
                <a:buSzTx/>
                <a:buFontTx/>
                <a:buNone/>
              </a:pPr>
              <a:t>35</a:t>
            </a:fld>
            <a:endParaRPr lang="en-US" altLang="en-US" sz="1200">
              <a:solidFill>
                <a:srgbClr val="FFFFFF"/>
              </a:solidFill>
              <a:latin typeface="Times" charset="0"/>
            </a:endParaRPr>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a:ea typeface="+mn-ea"/>
                <a:cs typeface="+mn-cs"/>
              </a:rPr>
              <a:t>The Cost of Capital Approach</a:t>
            </a:r>
            <a:r>
              <a:rPr lang="en-US" dirty="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a:ea typeface="+mn-ea"/>
                <a:cs typeface="+mn-cs"/>
              </a:rPr>
              <a:t>The Enhanced Cost of Capital approach</a:t>
            </a:r>
            <a:r>
              <a:rPr lang="en-US" dirty="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a:ea typeface="+mn-ea"/>
                <a:cs typeface="+mn-cs"/>
              </a:rPr>
              <a:t>The Adjusted Present Value Approach</a:t>
            </a:r>
            <a:r>
              <a:rPr lang="en-US" dirty="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a:ea typeface="+mn-ea"/>
                <a:cs typeface="+mn-cs"/>
              </a:rPr>
              <a:t>The Sector Approach</a:t>
            </a:r>
            <a:r>
              <a:rPr lang="en-US" dirty="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a:ea typeface="+mn-ea"/>
                <a:cs typeface="+mn-cs"/>
              </a:rPr>
              <a:t>The Life Cycle Approach</a:t>
            </a:r>
            <a:r>
              <a:rPr lang="en-US" dirty="0">
                <a:ea typeface="+mn-ea"/>
                <a:cs typeface="+mn-cs"/>
              </a:rPr>
              <a:t>: The optimal debt ratio is the one that best suits where the firm is in its life cycle.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7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B523394-0A41-E945-928E-B05D4A126ABB}" type="slidenum">
              <a:rPr lang="en-US" altLang="en-US" sz="1200">
                <a:solidFill>
                  <a:srgbClr val="FFFFFF"/>
                </a:solidFill>
                <a:latin typeface="Times" charset="0"/>
              </a:rPr>
              <a:pPr>
                <a:lnSpc>
                  <a:spcPct val="80000"/>
                </a:lnSpc>
                <a:spcBef>
                  <a:spcPct val="0"/>
                </a:spcBef>
                <a:buClrTx/>
                <a:buSzTx/>
                <a:buFontTx/>
                <a:buNone/>
              </a:pPr>
              <a:t>36</a:t>
            </a:fld>
            <a:endParaRPr lang="en-US" altLang="en-US" sz="1200">
              <a:solidFill>
                <a:srgbClr val="FFFFFF"/>
              </a:solidFill>
              <a:latin typeface="Times" charset="0"/>
            </a:endParaRPr>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p>
          <a:p>
            <a:pPr eaLnBrk="1" hangingPunct="1">
              <a:buFont typeface="Wingdings" charset="0"/>
              <a:buChar char=""/>
              <a:defRPr/>
            </a:pPr>
            <a:r>
              <a:rPr lang="en-US" dirty="0"/>
              <a:t>Cost of Capital = Cost of Equity (E/(D+E)) + Pre-tax Cost of Debt (1- t) (D/(D+E)</a:t>
            </a:r>
          </a:p>
          <a:p>
            <a:pPr lvl="1" eaLnBrk="1" hangingPunct="1">
              <a:buFont typeface="Wingdings" charset="0"/>
              <a:buChar char=""/>
              <a:defRPr/>
            </a:pPr>
            <a:r>
              <a:rPr lang="en-US" dirty="0"/>
              <a:t>The question then becomes a simple one. As the debt ratio changes, how does the cost of capital change?</a:t>
            </a:r>
          </a:p>
          <a:p>
            <a:pPr marL="0" indent="0" eaLnBrk="1" hangingPunct="1">
              <a:buFont typeface="Wingdings" charset="0"/>
              <a:buNone/>
              <a:defRPr/>
            </a:pPr>
            <a:endParaRPr lang="en-US" dirty="0"/>
          </a:p>
        </p:txBody>
      </p:sp>
    </p:spTree>
    <p:extLst>
      <p:ext uri="{BB962C8B-B14F-4D97-AF65-F5344CB8AC3E}">
        <p14:creationId xmlns:p14="http://schemas.microsoft.com/office/powerpoint/2010/main" val="86412633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Debt Trade off on the Cost of Capital</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37</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54977631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Debt &amp; Equity</a:t>
            </a: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1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2238AA-220C-9240-ACB8-0F8BF6AA9DBE}" type="slidenum">
              <a:rPr lang="en-US" altLang="en-US" sz="1200">
                <a:solidFill>
                  <a:srgbClr val="FFFFFF"/>
                </a:solidFill>
                <a:latin typeface="Times" charset="0"/>
              </a:rPr>
              <a:pPr>
                <a:lnSpc>
                  <a:spcPct val="80000"/>
                </a:lnSpc>
                <a:spcBef>
                  <a:spcPct val="0"/>
                </a:spcBef>
                <a:buClrTx/>
                <a:buSzTx/>
                <a:buFontTx/>
                <a:buNone/>
              </a:pPr>
              <a:t>38</a:t>
            </a:fld>
            <a:endParaRPr lang="en-US" altLang="en-US" sz="1200">
              <a:solidFill>
                <a:srgbClr val="FFFFFF"/>
              </a:solidFill>
              <a:latin typeface="Times" charset="0"/>
            </a:endParaRPr>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a:p>
            <a:pPr marL="320040" indent="-320040" eaLnBrk="1" fontAlgn="auto" hangingPunct="1">
              <a:spcAft>
                <a:spcPts val="0"/>
              </a:spcAft>
              <a:buFont typeface="Wingdings"/>
              <a:buChar char=""/>
              <a:defRPr/>
            </a:pPr>
            <a:r>
              <a:rPr lang="en-US" dirty="0">
                <a:ea typeface="+mn-ea"/>
                <a:cs typeface="+mn-cs"/>
              </a:rPr>
              <a:t>Can equity ever be cheaper than debt?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p:txBody>
      </p:sp>
      <p:sp>
        <p:nvSpPr>
          <p:cNvPr id="91141"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91142"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91171"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Applying Cost of Capital Approach: The Textbook Example</a:t>
            </a: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3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4BE99E-2544-0F41-8885-E0D3084C60A0}" type="slidenum">
              <a:rPr lang="en-US" altLang="en-US" sz="1200">
                <a:solidFill>
                  <a:srgbClr val="FFFFFF"/>
                </a:solidFill>
                <a:latin typeface="Times" charset="0"/>
              </a:rPr>
              <a:pPr>
                <a:lnSpc>
                  <a:spcPct val="80000"/>
                </a:lnSpc>
                <a:spcBef>
                  <a:spcPct val="0"/>
                </a:spcBef>
                <a:buClrTx/>
                <a:buSzTx/>
                <a:buFontTx/>
                <a:buNone/>
              </a:pPr>
              <a:t>39</a:t>
            </a:fld>
            <a:endParaRPr lang="en-US" altLang="en-US" sz="1200">
              <a:solidFill>
                <a:srgbClr val="FFFFFF"/>
              </a:solidFill>
              <a:latin typeface="Times" charset="0"/>
            </a:endParaRPr>
          </a:p>
        </p:txBody>
      </p:sp>
      <p:pic>
        <p:nvPicPr>
          <p:cNvPr id="93188"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3189"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Assume the firm has $200 million in cash flows, expected to grow 3% a year forever.</a:t>
            </a:r>
          </a:p>
        </p:txBody>
      </p:sp>
      <p:pic>
        <p:nvPicPr>
          <p:cNvPr id="9319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95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5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751CD6-5ECC-B645-AD3F-6A3D5CFD9B58}" type="slidenum">
              <a:rPr lang="en-US" altLang="en-US" sz="1200">
                <a:solidFill>
                  <a:srgbClr val="FFFFFF"/>
                </a:solidFill>
                <a:latin typeface="Times" charset="0"/>
              </a:rPr>
              <a:pPr>
                <a:lnSpc>
                  <a:spcPct val="80000"/>
                </a:lnSpc>
                <a:spcBef>
                  <a:spcPct val="0"/>
                </a:spcBef>
                <a:buClrTx/>
                <a:buSzTx/>
                <a:buFontTx/>
                <a:buNone/>
              </a:pPr>
              <a:t>40</a:t>
            </a:fld>
            <a:endParaRPr lang="en-US" altLang="en-US" sz="1200">
              <a:solidFill>
                <a:srgbClr val="FFFFFF"/>
              </a:solidFill>
              <a:latin typeface="Times" charset="0"/>
            </a:endParaRPr>
          </a:p>
        </p:txBody>
      </p:sp>
      <p:graphicFrame>
        <p:nvGraphicFramePr>
          <p:cNvPr id="11" name="Content Placeholder 6">
            <a:extLst>
              <a:ext uri="{FF2B5EF4-FFF2-40B4-BE49-F238E27FC236}">
                <a16:creationId xmlns:a16="http://schemas.microsoft.com/office/drawing/2014/main" id="{8CA4257D-692B-BD41-B788-5D1269C3FD6E}"/>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9728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97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7284"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97313"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99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93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053588-A4D1-894D-9684-DFDD640A9F78}" type="slidenum">
              <a:rPr lang="en-US" altLang="en-US" sz="1200">
                <a:solidFill>
                  <a:srgbClr val="FFFFFF"/>
                </a:solidFill>
                <a:latin typeface="Times" charset="0"/>
              </a:rPr>
              <a:pPr>
                <a:lnSpc>
                  <a:spcPct val="80000"/>
                </a:lnSpc>
                <a:spcBef>
                  <a:spcPct val="0"/>
                </a:spcBef>
                <a:buClrTx/>
                <a:buSzTx/>
                <a:buFontTx/>
                <a:buNone/>
              </a:pPr>
              <a:t>42</a:t>
            </a:fld>
            <a:endParaRPr lang="en-US" altLang="en-US" sz="1200">
              <a:solidFill>
                <a:srgbClr val="FFFFFF"/>
              </a:solidFill>
              <a:latin typeface="Times" charset="0"/>
            </a:endParaRPr>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a:ea typeface="+mn-ea"/>
                <a:cs typeface="+mn-cs"/>
              </a:rPr>
              <a:t>Estimation will use levered beta calculation</a:t>
            </a:r>
          </a:p>
          <a:p>
            <a:pPr marL="0" indent="0" eaLnBrk="1" fontAlgn="auto" hangingPunct="1">
              <a:spcAft>
                <a:spcPts val="0"/>
              </a:spcAft>
              <a:buFont typeface="Wingdings" charset="0"/>
              <a:buNone/>
              <a:defRPr/>
            </a:pPr>
            <a:r>
              <a:rPr lang="en-US" dirty="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a:ea typeface="+mn-ea"/>
                <a:cs typeface="+mn-cs"/>
              </a:rPr>
              <a:t>3. Estimate the Cost of Capital at different levels of debt</a:t>
            </a:r>
          </a:p>
          <a:p>
            <a:pPr marL="0" indent="0" eaLnBrk="1" fontAlgn="auto" hangingPunct="1">
              <a:spcAft>
                <a:spcPts val="0"/>
              </a:spcAft>
              <a:buFont typeface="Wingdings" charset="0"/>
              <a:buNone/>
              <a:defRPr/>
            </a:pPr>
            <a:r>
              <a:rPr lang="en-US" dirty="0">
                <a:ea typeface="+mn-ea"/>
                <a:cs typeface="+mn-cs"/>
              </a:rPr>
              <a:t>4. Calculate the effect on Firm Value and Stock Price.</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Laying the groundwork:</a:t>
            </a:r>
            <a:br>
              <a:rPr lang="en-US" altLang="en-US">
                <a:ea typeface="ＭＳ Ｐゴシック" charset="-128"/>
              </a:rPr>
            </a:br>
            <a:r>
              <a:rPr lang="en-US" altLang="en-US">
                <a:ea typeface="ＭＳ Ｐゴシック" charset="-128"/>
              </a:rPr>
              <a:t>1. Estimate the unlevered beta for the firm</a:t>
            </a:r>
          </a:p>
        </p:txBody>
      </p:sp>
      <p:sp>
        <p:nvSpPr>
          <p:cNvPr id="101378" name="Content Placeholder 2"/>
          <p:cNvSpPr>
            <a:spLocks noGrp="1"/>
          </p:cNvSpPr>
          <p:nvPr>
            <p:ph sz="quarter" idx="1"/>
          </p:nvPr>
        </p:nvSpPr>
        <p:spPr>
          <a:xfrm>
            <a:off x="612775" y="1600200"/>
            <a:ext cx="8153400" cy="4495800"/>
          </a:xfrm>
        </p:spPr>
        <p:txBody>
          <a:bodyPr/>
          <a:lstStyle/>
          <a:p>
            <a:pPr eaLnBrk="1" hangingPunct="1"/>
            <a:r>
              <a:rPr lang="en-US" altLang="en-US" sz="2000" b="1">
                <a:ea typeface="ＭＳ Ｐゴシック" charset="-128"/>
              </a:rPr>
              <a:t>The Regression Beta</a:t>
            </a:r>
            <a:r>
              <a:rPr lang="en-US" altLang="en-US" sz="2000">
                <a:ea typeface="ＭＳ Ｐゴシック"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2"/>
              <a:buNone/>
            </a:pPr>
            <a:r>
              <a:rPr lang="en-US" altLang="en-US" sz="2000">
                <a:ea typeface="ＭＳ Ｐゴシック" charset="-128"/>
              </a:rPr>
              <a:t>	Unlevered beta = </a:t>
            </a:r>
            <a:r>
              <a:rPr lang="en-US" altLang="en-US">
                <a:ea typeface="ＭＳ Ｐゴシック" charset="-128"/>
              </a:rPr>
              <a:t>= </a:t>
            </a:r>
            <a:r>
              <a:rPr lang="en-US" altLang="en-US" sz="2000">
                <a:ea typeface="ＭＳ Ｐゴシック" charset="-128"/>
              </a:rPr>
              <a:t>1.25 / (1 + (1 - 0.361)(0.1944))= 1.1119</a:t>
            </a:r>
          </a:p>
          <a:p>
            <a:pPr eaLnBrk="1" hangingPunct="1"/>
            <a:r>
              <a:rPr lang="en-US" altLang="en-US" sz="2000" b="1">
                <a:ea typeface="ＭＳ Ｐゴシック" charset="-128"/>
              </a:rPr>
              <a:t>The Bottom up Beta</a:t>
            </a:r>
            <a:r>
              <a:rPr lang="en-US" altLang="en-US" sz="2000">
                <a:ea typeface="ＭＳ Ｐゴシック" charset="-128"/>
              </a:rPr>
              <a:t>: Alternatively, we can back to the source and estimate it from the betas of the businesses.</a:t>
            </a:r>
          </a:p>
          <a:p>
            <a:pPr eaLnBrk="1" hangingPunct="1"/>
            <a:endParaRPr lang="en-US" altLang="en-US">
              <a:ea typeface="ＭＳ Ｐゴシック" charset="-128"/>
            </a:endParaRPr>
          </a:p>
        </p:txBody>
      </p:sp>
      <p:sp>
        <p:nvSpPr>
          <p:cNvPr id="101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6"/>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en-US">
              <a:ea typeface="ＭＳ Ｐゴシック" charset="-128"/>
            </a:endParaRPr>
          </a:p>
        </p:txBody>
      </p:sp>
      <p:sp>
        <p:nvSpPr>
          <p:cNvPr id="103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034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1054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Levered Beta = 0.9239 (1 + (1- .361) (D/E))</a:t>
            </a:r>
          </a:p>
          <a:p>
            <a:pPr>
              <a:spcBef>
                <a:spcPct val="0"/>
              </a:spcBef>
              <a:buClrTx/>
              <a:buSzTx/>
              <a:buFontTx/>
              <a:buNone/>
            </a:pPr>
            <a:r>
              <a:rPr lang="en-US" altLang="en-US" sz="1600">
                <a:latin typeface="Times" charset="0"/>
              </a:rPr>
              <a:t>Cost of equity = 2.75% + Levered beta * 5.76%</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54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105505"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a:t>Start with the market value of the firm = = 121,878 + $15,961 = $137,839 million </a:t>
            </a:r>
          </a:p>
          <a:p>
            <a:pPr marL="0" indent="0" eaLnBrk="1" hangingPunct="1">
              <a:buFont typeface="Wingdings" charset="0"/>
              <a:buNone/>
              <a:defRPr/>
            </a:pPr>
            <a:r>
              <a:rPr lang="en-US" dirty="0"/>
              <a:t>D/(D+E)		0.00%	10.00%	Debt to capital</a:t>
            </a:r>
          </a:p>
          <a:p>
            <a:pPr marL="0" indent="0" eaLnBrk="1" hangingPunct="1">
              <a:buFont typeface="Wingdings" charset="0"/>
              <a:buNone/>
              <a:defRPr/>
            </a:pPr>
            <a:r>
              <a:rPr lang="en-US" dirty="0"/>
              <a:t>D/E		0.00%	11.11%	D/E = 10/90 = .1111</a:t>
            </a:r>
          </a:p>
          <a:p>
            <a:pPr marL="0" indent="0" eaLnBrk="1" hangingPunct="1">
              <a:buFont typeface="Wingdings" charset="0"/>
              <a:buNone/>
              <a:defRPr/>
            </a:pPr>
            <a:r>
              <a:rPr lang="en-US" dirty="0"/>
              <a:t>$ Debt		$0 	$13,784 	10% of $137,839</a:t>
            </a:r>
          </a:p>
          <a:p>
            <a:pPr marL="0" indent="0" eaLnBrk="1" hangingPunct="1">
              <a:buFont typeface="Wingdings" charset="0"/>
              <a:buNone/>
              <a:defRPr/>
            </a:pPr>
            <a:r>
              <a:rPr lang="en-US" dirty="0"/>
              <a:t> 	 	 </a:t>
            </a:r>
          </a:p>
          <a:p>
            <a:pPr marL="0" indent="0" eaLnBrk="1" hangingPunct="1">
              <a:buFont typeface="Wingdings" charset="0"/>
              <a:buNone/>
              <a:defRPr/>
            </a:pPr>
            <a:r>
              <a:rPr lang="en-US" dirty="0"/>
              <a:t>EBITDA		$12,517	$12,517 	Same as 0% debt</a:t>
            </a:r>
          </a:p>
          <a:p>
            <a:pPr marL="0" indent="0" eaLnBrk="1" hangingPunct="1">
              <a:buFont typeface="Wingdings" charset="0"/>
              <a:buNone/>
              <a:defRPr/>
            </a:pPr>
            <a:r>
              <a:rPr lang="en-US" dirty="0"/>
              <a:t>Depreciation	$  2,485	$  2,485 	Same as 0% debt</a:t>
            </a:r>
          </a:p>
          <a:p>
            <a:pPr marL="0" indent="0" eaLnBrk="1" hangingPunct="1">
              <a:buFont typeface="Wingdings" charset="0"/>
              <a:buNone/>
              <a:defRPr/>
            </a:pPr>
            <a:r>
              <a:rPr lang="en-US" dirty="0"/>
              <a:t>EBIT		$10,032	$10,032 	Same as 0% debt</a:t>
            </a:r>
          </a:p>
          <a:p>
            <a:pPr marL="0" indent="0" eaLnBrk="1" hangingPunct="1">
              <a:buFont typeface="Wingdings" charset="0"/>
              <a:buNone/>
              <a:defRPr/>
            </a:pPr>
            <a:r>
              <a:rPr lang="en-US" dirty="0"/>
              <a:t>Interest		$0 	$434 	Pre-tax cost of debt * $ Debt</a:t>
            </a:r>
          </a:p>
          <a:p>
            <a:pPr marL="0" indent="0" eaLnBrk="1" hangingPunct="1">
              <a:buFont typeface="Wingdings" charset="0"/>
              <a:buNone/>
              <a:defRPr/>
            </a:pPr>
            <a:r>
              <a:rPr lang="en-US" dirty="0"/>
              <a:t> 	 	 </a:t>
            </a:r>
          </a:p>
          <a:p>
            <a:pPr marL="0" indent="0" eaLnBrk="1" hangingPunct="1">
              <a:buFont typeface="Wingdings" charset="0"/>
              <a:buNone/>
              <a:defRPr/>
            </a:pPr>
            <a:r>
              <a:rPr lang="en-US" dirty="0"/>
              <a:t>Pre-tax Int. </a:t>
            </a:r>
            <a:r>
              <a:rPr lang="en-US" dirty="0" err="1"/>
              <a:t>cov</a:t>
            </a:r>
            <a:r>
              <a:rPr lang="en-US" dirty="0"/>
              <a:t>	∞	23.10	EBIT/ Interest Expenses</a:t>
            </a:r>
          </a:p>
          <a:p>
            <a:pPr marL="0" indent="0" eaLnBrk="1" hangingPunct="1">
              <a:buFont typeface="Wingdings" charset="0"/>
              <a:buNone/>
              <a:defRPr/>
            </a:pPr>
            <a:r>
              <a:rPr lang="en-US" dirty="0"/>
              <a:t>Likely Rating	AAA	AAA	From Ratings table</a:t>
            </a:r>
          </a:p>
          <a:p>
            <a:pPr marL="0" indent="0" eaLnBrk="1" hangingPunct="1">
              <a:buFont typeface="Wingdings" charset="0"/>
              <a:buNone/>
              <a:defRPr/>
            </a:pPr>
            <a:r>
              <a:rPr lang="en-US" dirty="0"/>
              <a:t>Pre-tax cost of debt	 3.15%	3.15%	Riskless Rate + Spread</a:t>
            </a:r>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Ratings Table</a:t>
            </a:r>
          </a:p>
        </p:txBody>
      </p:sp>
      <p:sp>
        <p:nvSpPr>
          <p:cNvPr id="109570"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T.Bond rate =2.75%</a:t>
            </a:r>
          </a:p>
        </p:txBody>
      </p:sp>
      <p:sp>
        <p:nvSpPr>
          <p:cNvPr id="109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Can you do the 30% level?</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1619" name="Content Placeholder 8"/>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111648" name="Document" r:id="rId4" imgW="5511800" imgH="2578100" progId="Word.Document.12">
                  <p:embed/>
                </p:oleObj>
              </mc:Choice>
              <mc:Fallback>
                <p:oleObj name="Document" r:id="rId4" imgW="5511800" imgH="2578100"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Bond Ratings, Cost of Debt and Debt Ratios</a:t>
            </a:r>
          </a:p>
        </p:txBody>
      </p:sp>
      <p:sp>
        <p:nvSpPr>
          <p:cNvPr id="113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3667"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113696"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Stated versus Effective Tax Rates</a:t>
            </a:r>
          </a:p>
        </p:txBody>
      </p:sp>
      <p:sp>
        <p:nvSpPr>
          <p:cNvPr id="11571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charset="-128"/>
              </a:rPr>
              <a:t>Maximum Tax Benefit = EBIT * Marginal Tax Rate = $10,032 million * 0.361 = $ 3,622 million</a:t>
            </a:r>
          </a:p>
          <a:p>
            <a:pPr lvl="1" eaLnBrk="1" hangingPunct="1">
              <a:lnSpc>
                <a:spcPct val="80000"/>
              </a:lnSpc>
            </a:pPr>
            <a:r>
              <a:rPr lang="en-US" altLang="en-US" sz="1900">
                <a:ea typeface="ＭＳ Ｐゴシック" charset="-128"/>
              </a:rPr>
              <a:t>Adjusted Marginal Tax Rate = Maximum Tax Benefit/Interest Expenses = $3,622/$11,096 = 32.64% </a:t>
            </a:r>
          </a:p>
        </p:txBody>
      </p:sp>
      <p:sp>
        <p:nvSpPr>
          <p:cNvPr id="115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7763"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17792"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198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 1997</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218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5A6523C-C4AA-CC4A-B9CB-D38CC4A06E1D}" type="slidenum">
              <a:rPr lang="en-US" altLang="en-US" sz="1200">
                <a:solidFill>
                  <a:srgbClr val="FFFFFF"/>
                </a:solidFill>
                <a:latin typeface="Times" charset="0"/>
              </a:rPr>
              <a:pPr>
                <a:lnSpc>
                  <a:spcPct val="80000"/>
                </a:lnSpc>
                <a:spcBef>
                  <a:spcPct val="0"/>
                </a:spcBef>
                <a:buClrTx/>
                <a:buSzTx/>
                <a:buFontTx/>
                <a:buNone/>
              </a:pPr>
              <a:t>53</a:t>
            </a:fld>
            <a:endParaRPr lang="en-US" altLang="en-US" sz="1200">
              <a:solidFill>
                <a:srgbClr val="FFFFFF"/>
              </a:solidFill>
              <a:latin typeface="Times" charset="0"/>
            </a:endParaRPr>
          </a:p>
        </p:txBody>
      </p:sp>
      <p:graphicFrame>
        <p:nvGraphicFramePr>
          <p:cNvPr id="121860"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121890" name="Chart" r:id="rId4" imgW="8255000" imgH="4381500" progId="Excel.Chart.8">
                  <p:embed/>
                </p:oleObj>
              </mc:Choice>
              <mc:Fallback>
                <p:oleObj name="Chart" r:id="rId4" imgW="8255000" imgH="4381500" progId="Excel.Char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1861"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Note the kink in the cost of capital graph at 60% debt. What is causing it?</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12390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should we do it? </a:t>
            </a:r>
            <a:br>
              <a:rPr lang="en-US" altLang="en-US">
                <a:ea typeface="ＭＳ Ｐゴシック" charset="-128"/>
              </a:rPr>
            </a:br>
            <a:r>
              <a:rPr lang="en-US" altLang="en-US">
                <a:ea typeface="ＭＳ Ｐゴシック" charset="-128"/>
              </a:rPr>
              <a:t>Effect on Firm Value – Full Valuation</a:t>
            </a:r>
          </a:p>
        </p:txBody>
      </p:sp>
      <p:sp>
        <p:nvSpPr>
          <p:cNvPr id="125954" name="Rectangle 3"/>
          <p:cNvSpPr>
            <a:spLocks noGrp="1" noChangeArrowheads="1"/>
          </p:cNvSpPr>
          <p:nvPr>
            <p:ph sz="quarter" idx="1"/>
          </p:nvPr>
        </p:nvSpPr>
        <p:spPr>
          <a:xfrm>
            <a:off x="612775" y="1600200"/>
            <a:ext cx="8153400" cy="4495800"/>
          </a:xfrm>
        </p:spPr>
        <p:txBody>
          <a:bodyPr/>
          <a:lstStyle/>
          <a:p>
            <a:pPr marL="0" indent="0" eaLnBrk="1" hangingPunct="1">
              <a:lnSpc>
                <a:spcPct val="80000"/>
              </a:lnSpc>
              <a:buFont typeface="Wingdings" charset="2"/>
              <a:buNone/>
            </a:pPr>
            <a:r>
              <a:rPr lang="en-US" altLang="en-US" sz="1800">
                <a:ea typeface="ＭＳ Ｐゴシック" charset="-128"/>
              </a:rPr>
              <a:t>Step 1: Estimate the cash flows to Disney as a firm</a:t>
            </a:r>
          </a:p>
          <a:p>
            <a:pPr marL="366713" lvl="1" indent="0" eaLnBrk="1" hangingPunct="1">
              <a:lnSpc>
                <a:spcPct val="80000"/>
              </a:lnSpc>
              <a:buFont typeface="Wingdings 2" charset="2"/>
              <a:buNone/>
            </a:pPr>
            <a:r>
              <a:rPr lang="en-US" altLang="en-US" sz="1500">
                <a:ea typeface="ＭＳ Ｐゴシック" charset="-128"/>
              </a:rPr>
              <a:t>EBIT (1 – Tax Rate) = 10,032 (1 – 0.361) = 		$6,410 </a:t>
            </a:r>
          </a:p>
          <a:p>
            <a:pPr marL="366713" lvl="1" indent="0" eaLnBrk="1" hangingPunct="1">
              <a:lnSpc>
                <a:spcPct val="80000"/>
              </a:lnSpc>
              <a:buFont typeface="Wingdings 2" charset="2"/>
              <a:buNone/>
            </a:pPr>
            <a:r>
              <a:rPr lang="en-US" altLang="en-US" sz="1500">
                <a:ea typeface="ＭＳ Ｐゴシック" charset="-128"/>
              </a:rPr>
              <a:t>+ Depreciation and amortization =		$2,485</a:t>
            </a:r>
          </a:p>
          <a:p>
            <a:pPr marL="366713" lvl="1" indent="0" eaLnBrk="1" hangingPunct="1">
              <a:lnSpc>
                <a:spcPct val="80000"/>
              </a:lnSpc>
              <a:buFont typeface="Wingdings 2" charset="2"/>
              <a:buNone/>
            </a:pPr>
            <a:r>
              <a:rPr lang="en-US" altLang="en-US" sz="1500">
                <a:ea typeface="ＭＳ Ｐゴシック" charset="-128"/>
              </a:rPr>
              <a:t>– Capital expenditures =			$5,239</a:t>
            </a:r>
          </a:p>
          <a:p>
            <a:pPr marL="366713" lvl="1" indent="0" eaLnBrk="1" hangingPunct="1">
              <a:lnSpc>
                <a:spcPct val="80000"/>
              </a:lnSpc>
              <a:buFont typeface="Wingdings 2" charset="2"/>
              <a:buNone/>
            </a:pPr>
            <a:r>
              <a:rPr lang="en-US" altLang="en-US" sz="1500">
                <a:ea typeface="ＭＳ Ｐゴシック" charset="-128"/>
              </a:rPr>
              <a:t>– Change in noncash working capital 		$0</a:t>
            </a:r>
          </a:p>
          <a:p>
            <a:pPr marL="366713" lvl="1" indent="0" eaLnBrk="1" hangingPunct="1">
              <a:lnSpc>
                <a:spcPct val="80000"/>
              </a:lnSpc>
              <a:buFont typeface="Wingdings 2" charset="2"/>
              <a:buNone/>
            </a:pPr>
            <a:r>
              <a:rPr lang="en-US" altLang="en-US" sz="1500">
                <a:ea typeface="ＭＳ Ｐゴシック" charset="-128"/>
              </a:rPr>
              <a:t>Free cash flow to the firm =			$3,657 </a:t>
            </a:r>
          </a:p>
          <a:p>
            <a:pPr marL="0" indent="0" eaLnBrk="1" hangingPunct="1">
              <a:lnSpc>
                <a:spcPct val="80000"/>
              </a:lnSpc>
            </a:pPr>
            <a:r>
              <a:rPr lang="en-US" altLang="en-US" sz="18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en-US" sz="1500">
                <a:ea typeface="ＭＳ Ｐゴシック" charset="-128"/>
              </a:rPr>
              <a:t>Current enterprise value = $121,878 + 15,961 - 3,931 = 133,908</a:t>
            </a:r>
          </a:p>
          <a:p>
            <a:pPr marL="366713" lvl="1" indent="0" eaLnBrk="1" hangingPunct="1">
              <a:lnSpc>
                <a:spcPct val="80000"/>
              </a:lnSpc>
              <a:buFont typeface="Wingdings 2" charset="2"/>
              <a:buNone/>
            </a:pPr>
            <a:r>
              <a:rPr lang="en-US" altLang="en-US" sz="1500">
                <a:ea typeface="ＭＳ Ｐゴシック" charset="-128"/>
              </a:rPr>
              <a:t>Value of firm = $ 133,908 = </a:t>
            </a:r>
          </a:p>
          <a:p>
            <a:pPr marL="0" indent="0" eaLnBrk="1" hangingPunct="1">
              <a:lnSpc>
                <a:spcPct val="80000"/>
              </a:lnSpc>
              <a:buFont typeface="Wingdings" charset="2"/>
              <a:buNone/>
            </a:pPr>
            <a:r>
              <a:rPr lang="en-US" altLang="en-US" sz="1800">
                <a:ea typeface="ＭＳ Ｐゴシック" charset="-128"/>
              </a:rPr>
              <a:t>	</a:t>
            </a:r>
          </a:p>
          <a:p>
            <a:pPr marL="366713" lvl="1" indent="0" eaLnBrk="1" hangingPunct="1">
              <a:lnSpc>
                <a:spcPct val="80000"/>
              </a:lnSpc>
              <a:buFont typeface="Wingdings 2" charset="2"/>
              <a:buNone/>
            </a:pPr>
            <a:r>
              <a:rPr lang="en-US" altLang="en-US" sz="15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en-US" sz="1500">
                <a:ea typeface="ＭＳ Ｐゴシック" charset="-128"/>
              </a:rPr>
              <a:t>		= (133,908* 0.0781 – 3,657)/(133,908+ 3,657) = 0.0494 or 4.94% </a:t>
            </a:r>
          </a:p>
          <a:p>
            <a:pPr marL="0" indent="0" eaLnBrk="1" hangingPunct="1">
              <a:lnSpc>
                <a:spcPct val="80000"/>
              </a:lnSpc>
            </a:pPr>
            <a:r>
              <a:rPr lang="en-US" altLang="en-US" sz="1800">
                <a:ea typeface="ＭＳ Ｐゴシック" charset="-128"/>
              </a:rPr>
              <a:t>Step 3: Revalue the firm with the new cost of capital</a:t>
            </a:r>
          </a:p>
          <a:p>
            <a:pPr marL="366713" lvl="1" indent="0" eaLnBrk="1" hangingPunct="1">
              <a:lnSpc>
                <a:spcPct val="80000"/>
              </a:lnSpc>
            </a:pPr>
            <a:r>
              <a:rPr lang="en-US" altLang="en-US" sz="1500">
                <a:ea typeface="ＭＳ Ｐゴシック" charset="-128"/>
              </a:rPr>
              <a:t>Firm value =</a:t>
            </a:r>
          </a:p>
          <a:p>
            <a:pPr marL="366713" lvl="1" indent="0" eaLnBrk="1" hangingPunct="1">
              <a:lnSpc>
                <a:spcPct val="80000"/>
              </a:lnSpc>
            </a:pPr>
            <a:endParaRPr lang="en-US" altLang="en-US" sz="1500">
              <a:ea typeface="ＭＳ Ｐゴシック" charset="-128"/>
            </a:endParaRPr>
          </a:p>
          <a:p>
            <a:pPr marL="366713" lvl="1" indent="0" eaLnBrk="1" hangingPunct="1">
              <a:lnSpc>
                <a:spcPct val="80000"/>
              </a:lnSpc>
            </a:pPr>
            <a:r>
              <a:rPr lang="en-US" altLang="en-US" sz="1500">
                <a:ea typeface="ＭＳ Ｐゴシック" charset="-128"/>
              </a:rPr>
              <a:t>Increase in firm value =  $172,935 - $133,908  = $39,027 million</a:t>
            </a:r>
          </a:p>
        </p:txBody>
      </p:sp>
      <p:graphicFrame>
        <p:nvGraphicFramePr>
          <p:cNvPr id="125955"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126007"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5956"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126008"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Effect on Value: Incremental approach</a:t>
            </a:r>
          </a:p>
        </p:txBody>
      </p:sp>
      <p:sp>
        <p:nvSpPr>
          <p:cNvPr id="12800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 this approach, we start with the current market value and isolate the effect of changing the capital structure on the cash flow and the resulting value.</a:t>
            </a:r>
          </a:p>
          <a:p>
            <a:pPr marL="366713" lvl="1" indent="0" eaLnBrk="1" hangingPunct="1">
              <a:buFont typeface="Wingdings 2" charset="2"/>
              <a:buNone/>
            </a:pPr>
            <a:r>
              <a:rPr lang="en-US" altLang="en-US" sz="1600">
                <a:ea typeface="ＭＳ Ｐゴシック" charset="-128"/>
              </a:rPr>
              <a:t>Enterprise Value before the change = $133,908 million</a:t>
            </a:r>
          </a:p>
          <a:p>
            <a:pPr marL="366713" lvl="1" indent="0">
              <a:buFont typeface="Wingdings 2" charset="2"/>
              <a:buNone/>
            </a:pPr>
            <a:r>
              <a:rPr lang="en-US" altLang="en-US" sz="1600">
                <a:ea typeface="ＭＳ Ｐゴシック" charset="-128"/>
              </a:rPr>
              <a:t>Cost of financing Disney at existing debt ratio = $ 133,908 * 0.0781 = $10,458 million</a:t>
            </a:r>
          </a:p>
          <a:p>
            <a:pPr marL="366713" lvl="1" indent="0">
              <a:buFont typeface="Wingdings 2" charset="2"/>
              <a:buNone/>
            </a:pPr>
            <a:r>
              <a:rPr lang="en-US" altLang="en-US" sz="1600">
                <a:ea typeface="ＭＳ Ｐゴシック" charset="-128"/>
              </a:rPr>
              <a:t>Cost of financing Disney at optimal debt ratio = $ 133,908 * 0.0716 = $ 9,592 million</a:t>
            </a:r>
          </a:p>
          <a:p>
            <a:pPr marL="366713" lvl="1" indent="0">
              <a:buFont typeface="Wingdings 2" charset="2"/>
              <a:buNone/>
            </a:pPr>
            <a:r>
              <a:rPr lang="en-US" altLang="en-US" sz="1600">
                <a:ea typeface="ＭＳ Ｐゴシック" charset="-128"/>
              </a:rPr>
              <a:t>Annual savings in cost of financing = $10,458 million – $9,592 million = $866 million  </a:t>
            </a:r>
          </a:p>
          <a:p>
            <a:pPr marL="366713" lvl="1" indent="0">
              <a:buFont typeface="Wingdings 2" charset="2"/>
              <a:buNone/>
            </a:pPr>
            <a:endParaRPr lang="en-US" altLang="en-US">
              <a:ea typeface="ＭＳ Ｐゴシック" charset="-128"/>
            </a:endParaRPr>
          </a:p>
          <a:p>
            <a:pPr>
              <a:buFont typeface="Wingdings" charset="2"/>
              <a:buNone/>
            </a:pPr>
            <a:r>
              <a:rPr lang="en-US" altLang="en-US" sz="1600">
                <a:ea typeface="ＭＳ Ｐゴシック" charset="-128"/>
              </a:rPr>
              <a:t>	</a:t>
            </a:r>
          </a:p>
          <a:p>
            <a:pPr marL="366713" lvl="1" indent="0">
              <a:buFont typeface="Wingdings 2" charset="2"/>
              <a:buNone/>
            </a:pPr>
            <a:r>
              <a:rPr lang="en-US" altLang="en-US" sz="1600">
                <a:ea typeface="ＭＳ Ｐゴシック" charset="-128"/>
              </a:rPr>
              <a:t>Enterprise value after recapitalization</a:t>
            </a:r>
          </a:p>
          <a:p>
            <a:pPr marL="366713" lvl="1" indent="0">
              <a:buFont typeface="Wingdings 2" charset="2"/>
              <a:buNone/>
            </a:pPr>
            <a:r>
              <a:rPr lang="en-US" altLang="en-US" sz="1600">
                <a:ea typeface="ＭＳ Ｐゴシック" charset="-128"/>
              </a:rPr>
              <a:t> = Existing enterprise value + PV of Savings = $133,908 + $19,623 = $153,531 million </a:t>
            </a:r>
          </a:p>
          <a:p>
            <a:pPr marL="366713" lvl="1" indent="0">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endParaRPr lang="en-US" altLang="en-US">
              <a:ea typeface="ＭＳ Ｐゴシック" charset="-128"/>
            </a:endParaRPr>
          </a:p>
        </p:txBody>
      </p:sp>
      <p:sp>
        <p:nvSpPr>
          <p:cNvPr id="128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28004"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128033"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From firm value to value per share: The Rational Investor Solution</a:t>
            </a:r>
          </a:p>
        </p:txBody>
      </p:sp>
      <p:sp>
        <p:nvSpPr>
          <p:cNvPr id="130050"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Because the increase in value accrues entirely to stockholders, we can estimate the increase in value per share by dividing by the </a:t>
            </a:r>
            <a:r>
              <a:rPr lang="en-US" altLang="en-US" sz="2600" u="sng">
                <a:ea typeface="ＭＳ Ｐゴシック" charset="-128"/>
              </a:rPr>
              <a:t>total number of shares outstanding (1,800 million)</a:t>
            </a:r>
            <a:r>
              <a:rPr lang="en-US" altLang="en-US" sz="2600">
                <a:ea typeface="ＭＳ Ｐゴシック" charset="-128"/>
              </a:rPr>
              <a:t>.</a:t>
            </a:r>
          </a:p>
          <a:p>
            <a:pPr lvl="1">
              <a:lnSpc>
                <a:spcPct val="80000"/>
              </a:lnSpc>
            </a:pPr>
            <a:r>
              <a:rPr lang="en-US" altLang="en-US" sz="2200">
                <a:ea typeface="ＭＳ Ｐゴシック" charset="-128"/>
              </a:rPr>
              <a:t>Increase in Value per Share = $19,623/1800 = $ 10.90</a:t>
            </a:r>
          </a:p>
          <a:p>
            <a:pPr lvl="1">
              <a:lnSpc>
                <a:spcPct val="80000"/>
              </a:lnSpc>
            </a:pPr>
            <a:r>
              <a:rPr lang="en-US" altLang="en-US" sz="2200">
                <a:ea typeface="ＭＳ Ｐゴシック" charset="-128"/>
              </a:rPr>
              <a:t>New Stock Price = $67.71 + $10.90= $78.61 </a:t>
            </a:r>
          </a:p>
          <a:p>
            <a:pPr>
              <a:lnSpc>
                <a:spcPct val="80000"/>
              </a:lnSpc>
            </a:pPr>
            <a:r>
              <a:rPr lang="en-US" altLang="en-US" sz="2600">
                <a:ea typeface="ＭＳ Ｐゴシック"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tLang="en-US">
                <a:ea typeface="ＭＳ Ｐゴシック" charset="-128"/>
              </a:rPr>
              <a:t>The more general solution, given a buyback price</a:t>
            </a:r>
          </a:p>
        </p:txBody>
      </p:sp>
      <p:sp>
        <p:nvSpPr>
          <p:cNvPr id="132098" name="Content Placeholder 2"/>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charset="-128"/>
              </a:rPr>
              <a:t>Start with the buyback price and compute the number of shares outstanding after the buyback:</a:t>
            </a:r>
          </a:p>
          <a:p>
            <a:pPr lvl="1">
              <a:lnSpc>
                <a:spcPct val="80000"/>
              </a:lnSpc>
            </a:pPr>
            <a:r>
              <a:rPr lang="en-US" altLang="en-US" sz="2000">
                <a:ea typeface="ＭＳ Ｐゴシック" charset="-128"/>
              </a:rPr>
              <a:t>Increase in Debt = Debt at optimal – Current Debt</a:t>
            </a:r>
          </a:p>
          <a:p>
            <a:pPr lvl="1">
              <a:lnSpc>
                <a:spcPct val="80000"/>
              </a:lnSpc>
            </a:pPr>
            <a:r>
              <a:rPr lang="en-US" altLang="en-US" sz="2000">
                <a:ea typeface="ＭＳ Ｐゴシック" charset="-128"/>
              </a:rPr>
              <a:t># Shares after buyback = # Shares before –</a:t>
            </a:r>
          </a:p>
          <a:p>
            <a:pPr>
              <a:lnSpc>
                <a:spcPct val="80000"/>
              </a:lnSpc>
            </a:pPr>
            <a:endParaRPr lang="en-US" altLang="en-US" sz="2400">
              <a:ea typeface="ＭＳ Ｐゴシック" charset="-128"/>
            </a:endParaRPr>
          </a:p>
          <a:p>
            <a:pPr>
              <a:lnSpc>
                <a:spcPct val="80000"/>
              </a:lnSpc>
            </a:pPr>
            <a:r>
              <a:rPr lang="en-US" altLang="en-US" sz="24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charset="-128"/>
              </a:rPr>
              <a:t>Equity value after buyback = Optimal Enterprise value + Cash – Debt </a:t>
            </a:r>
          </a:p>
          <a:p>
            <a:pPr>
              <a:lnSpc>
                <a:spcPct val="80000"/>
              </a:lnSpc>
            </a:pPr>
            <a:r>
              <a:rPr lang="en-US" altLang="en-US" sz="2400">
                <a:ea typeface="ＭＳ Ｐゴシック" charset="-128"/>
              </a:rPr>
              <a:t>Divide the equity value after the buyback by the post-buyback number of shares.</a:t>
            </a:r>
          </a:p>
          <a:p>
            <a:pPr lvl="1">
              <a:lnSpc>
                <a:spcPct val="80000"/>
              </a:lnSpc>
            </a:pPr>
            <a:r>
              <a:rPr lang="en-US" altLang="en-US" sz="2000">
                <a:ea typeface="ＭＳ Ｐゴシック" charset="-128"/>
              </a:rPr>
              <a:t>Value per share after buyback = Equity value after buyback/ Number of shares after buyback</a:t>
            </a:r>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32100"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132129"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Let’s try a price: What if can buy shares back at the old price ($67.71)?</a:t>
            </a:r>
          </a:p>
        </p:txBody>
      </p:sp>
      <p:sp>
        <p:nvSpPr>
          <p:cNvPr id="13414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Debt issued = $ 55,136 - $15,961 = $39,175 million</a:t>
            </a:r>
          </a:p>
          <a:p>
            <a:pPr lvl="1">
              <a:lnSpc>
                <a:spcPct val="80000"/>
              </a:lnSpc>
            </a:pPr>
            <a:r>
              <a:rPr lang="en-US" altLang="en-US" sz="2200">
                <a:ea typeface="ＭＳ Ｐゴシック" charset="-128"/>
              </a:rPr>
              <a:t># Shares after buyback = 1800 - $39,175/$67.71 = 1221.43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$102,326/1221.43 = $83.78</a:t>
            </a:r>
          </a:p>
          <a:p>
            <a:pPr>
              <a:lnSpc>
                <a:spcPct val="80000"/>
              </a:lnSpc>
            </a:pPr>
            <a:endParaRPr lang="en-US" altLang="en-US" sz="2600">
              <a:ea typeface="ＭＳ Ｐゴシック" charset="-128"/>
            </a:endParaRPr>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Back to the rational price ($78.61): Here is the proof</a:t>
            </a:r>
          </a:p>
        </p:txBody>
      </p:sp>
      <p:sp>
        <p:nvSpPr>
          <p:cNvPr id="136194"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 Shares after buyback = 1800 - $39,175/$78.61 = 1301.65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$102,326/1301.65 = $78.61</a:t>
            </a:r>
          </a:p>
          <a:p>
            <a:pPr>
              <a:lnSpc>
                <a:spcPct val="80000"/>
              </a:lnSpc>
            </a:pPr>
            <a:endParaRPr lang="en-US" altLang="en-US" sz="2600">
              <a:ea typeface="ＭＳ Ｐゴシック" charset="-128"/>
            </a:endParaRP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What if something goes wrong?</a:t>
            </a:r>
            <a:br>
              <a:rPr lang="en-US">
                <a:ea typeface="+mj-ea"/>
                <a:cs typeface="+mj-cs"/>
              </a:rPr>
            </a:br>
            <a:r>
              <a:rPr lang="en-US">
                <a:ea typeface="+mj-ea"/>
                <a:cs typeface="+mj-cs"/>
              </a:rPr>
              <a:t>The Downside Risk</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382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A35F02-79C4-A34B-935D-36AB71FE6FD1}" type="slidenum">
              <a:rPr lang="en-US" altLang="en-US" sz="1200">
                <a:solidFill>
                  <a:srgbClr val="FFFFFF"/>
                </a:solidFill>
                <a:latin typeface="Times" charset="0"/>
              </a:rPr>
              <a:pPr>
                <a:lnSpc>
                  <a:spcPct val="80000"/>
                </a:lnSpc>
                <a:spcBef>
                  <a:spcPct val="0"/>
                </a:spcBef>
                <a:buClrTx/>
                <a:buSzTx/>
                <a:buFontTx/>
                <a:buNone/>
              </a:pPr>
              <a:t>61</a:t>
            </a:fld>
            <a:endParaRPr lang="en-US" altLang="en-US" sz="1200">
              <a:solidFill>
                <a:srgbClr val="FFFFFF"/>
              </a:solidFill>
              <a:latin typeface="Times" charset="0"/>
            </a:endParaRPr>
          </a:p>
        </p:txBody>
      </p:sp>
      <p:sp>
        <p:nvSpPr>
          <p:cNvPr id="13824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Sensitivity to Assumptions</a:t>
            </a:r>
          </a:p>
          <a:p>
            <a:pPr marL="365125" lvl="1" indent="0" eaLnBrk="1" hangingPunct="1">
              <a:lnSpc>
                <a:spcPct val="80000"/>
              </a:lnSpc>
              <a:buFont typeface="Wingdings 2" charset="2"/>
              <a:buNone/>
            </a:pPr>
            <a:r>
              <a:rPr lang="en-US" altLang="ja-JP" sz="1900">
                <a:ea typeface="ＭＳ Ｐゴシック" charset="-128"/>
              </a:rPr>
              <a:t>A. </a:t>
            </a:r>
            <a:r>
              <a:rPr lang="ja-JP" altLang="en-US" sz="1900">
                <a:ea typeface="ＭＳ Ｐゴシック" charset="-128"/>
              </a:rPr>
              <a:t>“</a:t>
            </a:r>
            <a:r>
              <a:rPr lang="en-US" altLang="ja-JP" sz="1900">
                <a:ea typeface="ＭＳ Ｐゴシック" charset="-128"/>
              </a:rPr>
              <a:t>What if</a:t>
            </a:r>
            <a:r>
              <a:rPr lang="ja-JP" altLang="en-US" sz="1900">
                <a:ea typeface="ＭＳ Ｐゴシック" charset="-128"/>
              </a:rPr>
              <a:t>”</a:t>
            </a:r>
            <a:r>
              <a:rPr lang="en-US" altLang="ja-JP" sz="1900">
                <a:ea typeface="ＭＳ Ｐゴシック" charset="-128"/>
              </a:rPr>
              <a:t> analysis</a:t>
            </a:r>
          </a:p>
          <a:p>
            <a:pPr marL="365125" lvl="1" indent="0" eaLnBrk="1" hangingPunct="1">
              <a:lnSpc>
                <a:spcPct val="80000"/>
              </a:lnSpc>
              <a:buFont typeface="Wingdings 2" charset="2"/>
              <a:buNone/>
            </a:pPr>
            <a:r>
              <a:rPr lang="en-US" altLang="en-US" sz="1900">
                <a:ea typeface="ＭＳ Ｐゴシック"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charset="2"/>
              <a:buNone/>
            </a:pPr>
            <a:r>
              <a:rPr lang="en-US" altLang="en-US" sz="1900">
                <a:ea typeface="ＭＳ Ｐゴシック" charset="-128"/>
              </a:rPr>
              <a:t>B. </a:t>
            </a:r>
            <a:r>
              <a:rPr lang="ja-JP" altLang="en-US" sz="1900">
                <a:ea typeface="ＭＳ Ｐゴシック" charset="-128"/>
              </a:rPr>
              <a:t>“</a:t>
            </a:r>
            <a:r>
              <a:rPr lang="en-US" altLang="ja-JP" sz="1900">
                <a:ea typeface="ＭＳ Ｐゴシック" charset="-128"/>
              </a:rPr>
              <a:t>Economic Scenario</a:t>
            </a:r>
            <a:r>
              <a:rPr lang="ja-JP" altLang="en-US" sz="1900">
                <a:ea typeface="ＭＳ Ｐゴシック" charset="-128"/>
              </a:rPr>
              <a:t>”</a:t>
            </a:r>
            <a:r>
              <a:rPr lang="en-US" altLang="ja-JP" sz="1900">
                <a:ea typeface="ＭＳ Ｐゴシック" charset="-128"/>
              </a:rPr>
              <a:t> Approach</a:t>
            </a:r>
          </a:p>
          <a:p>
            <a:pPr marL="365125" lvl="1" indent="0" eaLnBrk="1" hangingPunct="1">
              <a:lnSpc>
                <a:spcPct val="80000"/>
              </a:lnSpc>
              <a:buFont typeface="Wingdings 2" charset="2"/>
              <a:buNone/>
            </a:pPr>
            <a:r>
              <a:rPr lang="en-US" altLang="en-US" sz="1900">
                <a:ea typeface="ＭＳ Ｐゴシック"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charset="-128"/>
              </a:rPr>
              <a:t>Constraint on Bond Ratings/ Book Debt Ratios</a:t>
            </a:r>
          </a:p>
          <a:p>
            <a:pPr marL="365125" lvl="1" indent="0" eaLnBrk="1" hangingPunct="1">
              <a:lnSpc>
                <a:spcPct val="80000"/>
              </a:lnSpc>
              <a:buFont typeface="Wingdings 2" charset="2"/>
              <a:buNone/>
            </a:pPr>
            <a:r>
              <a:rPr lang="en-US" altLang="en-US" sz="1900">
                <a:ea typeface="ＭＳ Ｐゴシック"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0291"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140322"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0292"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 typeface="Wingdings" charset="2"/>
              <a:buNone/>
            </a:pPr>
            <a:r>
              <a:rPr lang="en-US" altLang="en-US" sz="1600" i="1">
                <a:latin typeface="Times" charset="0"/>
              </a:rPr>
              <a:t>Recession	Decline in Operating Income</a:t>
            </a:r>
          </a:p>
          <a:p>
            <a:pPr eaLnBrk="1" hangingPunct="1">
              <a:spcBef>
                <a:spcPct val="0"/>
              </a:spcBef>
              <a:buClrTx/>
              <a:buSzTx/>
              <a:buFont typeface="Wingdings" charset="2"/>
              <a:buNone/>
            </a:pPr>
            <a:r>
              <a:rPr lang="en-US" altLang="en-US" sz="1600">
                <a:latin typeface="Times" charset="0"/>
              </a:rPr>
              <a:t>2009		Drop of 23.06%</a:t>
            </a:r>
          </a:p>
          <a:p>
            <a:pPr eaLnBrk="1" hangingPunct="1">
              <a:spcBef>
                <a:spcPct val="0"/>
              </a:spcBef>
              <a:buClrTx/>
              <a:buSzTx/>
              <a:buFont typeface="Wingdings" charset="2"/>
              <a:buNone/>
            </a:pPr>
            <a:r>
              <a:rPr lang="en-US" altLang="en-US" sz="1600">
                <a:latin typeface="Times" charset="0"/>
              </a:rPr>
              <a:t>2002		Drop of 15.82%</a:t>
            </a:r>
          </a:p>
          <a:p>
            <a:pPr eaLnBrk="1" hangingPunct="1">
              <a:spcBef>
                <a:spcPct val="0"/>
              </a:spcBef>
              <a:buClrTx/>
              <a:buSzTx/>
              <a:buFont typeface="Wingdings" charset="2"/>
              <a:buNone/>
            </a:pPr>
            <a:r>
              <a:rPr lang="en-US" altLang="en-US" sz="1600">
                <a:latin typeface="Times" charset="0"/>
              </a:rPr>
              <a:t>1991		Drop of 22.00%</a:t>
            </a:r>
          </a:p>
          <a:p>
            <a:pPr eaLnBrk="1" hangingPunct="1">
              <a:spcBef>
                <a:spcPct val="0"/>
              </a:spcBef>
              <a:buClrTx/>
              <a:buSzTx/>
              <a:buFont typeface="Wingdings" charset="2"/>
              <a:buNone/>
            </a:pPr>
            <a:r>
              <a:rPr lang="en-US" altLang="en-US" sz="1600">
                <a:latin typeface="Times" charset="0"/>
              </a:rPr>
              <a:t>1981-82		Increased by 12%</a:t>
            </a:r>
          </a:p>
          <a:p>
            <a:pPr eaLnBrk="1" hangingPunct="1">
              <a:spcBef>
                <a:spcPct val="0"/>
              </a:spcBef>
              <a:buClrTx/>
              <a:buSzTx/>
              <a:buFont typeface="Wingdings" charset="2"/>
              <a:buNone/>
            </a:pPr>
            <a:r>
              <a:rPr lang="en-US" altLang="en-US" sz="1600">
                <a:latin typeface="Times" charset="0"/>
              </a:rPr>
              <a:t>Worst Year		Drop of 29.47%</a:t>
            </a:r>
          </a:p>
        </p:txBody>
      </p:sp>
      <p:sp>
        <p:nvSpPr>
          <p:cNvPr id="140293"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Standard deviation in % change in EBIT = 19.17%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2339"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142368"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cs typeface="+mn-cs"/>
              </a:rPr>
              <a:t>it is one way of protecting against downside risk in operating income (so do not do both)</a:t>
            </a:r>
          </a:p>
          <a:p>
            <a:pPr lvl="1" eaLnBrk="1" hangingPunct="1">
              <a:buFont typeface="Wingdings 2" charset="0"/>
              <a:buChar char=""/>
              <a:defRPr/>
            </a:pPr>
            <a:r>
              <a:rPr lang="en-US" dirty="0">
                <a:cs typeface="+mn-cs"/>
              </a:rPr>
              <a:t>a drop in ratings might affect operating income</a:t>
            </a:r>
          </a:p>
          <a:p>
            <a:pPr lvl="1" eaLnBrk="1" hangingPunct="1">
              <a:buFont typeface="Wingdings 2" charset="0"/>
              <a:buChar char=""/>
              <a:defRPr/>
            </a:pPr>
            <a:r>
              <a:rPr lang="en-US" dirty="0">
                <a:cs typeface="+mn-cs"/>
              </a:rPr>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a:cs typeface="+mn-cs"/>
              </a:rPr>
              <a:t>Managers need to be made aware of the costs of the constraints they impose.</a:t>
            </a:r>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14643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146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484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EAA8C-3E09-6A42-B0C8-668D04BB490C}" type="slidenum">
              <a:rPr lang="en-US" altLang="en-US" sz="1200">
                <a:solidFill>
                  <a:srgbClr val="FFFFFF"/>
                </a:solidFill>
                <a:latin typeface="Times" charset="0"/>
              </a:rPr>
              <a:pPr>
                <a:lnSpc>
                  <a:spcPct val="80000"/>
                </a:lnSpc>
                <a:spcBef>
                  <a:spcPct val="0"/>
                </a:spcBef>
                <a:buClrTx/>
                <a:buSzTx/>
                <a:buFontTx/>
                <a:buNone/>
              </a:pPr>
              <a:t>66</a:t>
            </a:fld>
            <a:endParaRPr lang="en-US" altLang="en-US" sz="1200">
              <a:solidFill>
                <a:srgbClr val="FFFFFF"/>
              </a:solidFill>
              <a:latin typeface="Times" charset="0"/>
            </a:endParaRPr>
          </a:p>
        </p:txBody>
      </p:sp>
      <p:sp>
        <p:nvSpPr>
          <p:cNvPr id="148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150530"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Tata Motors looks like it is over levered (29% actual versus 20% optimal), perhaps because it is drawing on the debt capacity of other companies in the Tata Group.</a:t>
            </a:r>
          </a:p>
        </p:txBody>
      </p:sp>
      <p:sp>
        <p:nvSpPr>
          <p:cNvPr id="150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0532"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150561"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2579"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152631"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580"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152632"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1"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Replacing Vale’s current operating income with the average over the last three years pushes up the optimal to 50%.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4627"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154657"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8"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156674"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56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6676"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156707"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7"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firm value is maximized (and the cost of capital is minimized) at a debt ratio of 30%. At its existing debt ratio of 27.81%, Bookscape is at its optimal. </a:t>
            </a:r>
          </a:p>
        </p:txBody>
      </p:sp>
      <p:sp>
        <p:nvSpPr>
          <p:cNvPr id="156678"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Debt value of leases = $12,136 million (only debt)</a:t>
            </a:r>
          </a:p>
          <a:p>
            <a:pPr>
              <a:spcBef>
                <a:spcPct val="0"/>
              </a:spcBef>
              <a:buClrTx/>
              <a:buSzTx/>
              <a:buFontTx/>
              <a:buNone/>
            </a:pPr>
            <a:r>
              <a:rPr lang="en-US" altLang="en-US" sz="1600">
                <a:latin typeface="Times" charset="0"/>
              </a:rPr>
              <a:t>Estimated market value of equity = Net Income * Average PE for Publicly Traded Book Retailers = 1.575 * 20 = $31.5 million 	</a:t>
            </a:r>
          </a:p>
          <a:p>
            <a:pPr>
              <a:spcBef>
                <a:spcPct val="0"/>
              </a:spcBef>
              <a:buClrTx/>
              <a:buSzTx/>
              <a:buFontTx/>
              <a:buNone/>
            </a:pPr>
            <a:r>
              <a:rPr lang="en-US" altLang="en-US" sz="1600">
                <a:latin typeface="Times" charset="0"/>
              </a:rPr>
              <a:t>Debt ratio = 12,136/(12,136+31,500) = 27.81% </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A3EA-EF79-3544-89EC-A672BE3783EA}"/>
              </a:ext>
            </a:extLst>
          </p:cNvPr>
          <p:cNvSpPr>
            <a:spLocks noGrp="1"/>
          </p:cNvSpPr>
          <p:nvPr>
            <p:ph type="title"/>
          </p:nvPr>
        </p:nvSpPr>
        <p:spPr/>
        <p:txBody>
          <a:bodyPr/>
          <a:lstStyle/>
          <a:p>
            <a:r>
              <a:rPr lang="en-US" dirty="0"/>
              <a:t>The US Tax Reform Act of 2017: Effects on the Optimal Debt Ratio</a:t>
            </a:r>
          </a:p>
        </p:txBody>
      </p:sp>
      <p:sp>
        <p:nvSpPr>
          <p:cNvPr id="3" name="Content Placeholder 2">
            <a:extLst>
              <a:ext uri="{FF2B5EF4-FFF2-40B4-BE49-F238E27FC236}">
                <a16:creationId xmlns:a16="http://schemas.microsoft.com/office/drawing/2014/main" id="{2A0B85E2-9315-2C40-8D8E-F338E2AC3AA5}"/>
              </a:ext>
            </a:extLst>
          </p:cNvPr>
          <p:cNvSpPr>
            <a:spLocks noGrp="1"/>
          </p:cNvSpPr>
          <p:nvPr>
            <p:ph sz="quarter" idx="1"/>
          </p:nvPr>
        </p:nvSpPr>
        <p:spPr/>
        <p:txBody>
          <a:bodyPr>
            <a:normAutofit fontScale="85000" lnSpcReduction="20000"/>
          </a:bodyPr>
          <a:lstStyle/>
          <a:p>
            <a:r>
              <a:rPr lang="en-US" u="sng" dirty="0"/>
              <a:t>Change in marginal tax rate</a:t>
            </a:r>
            <a:r>
              <a:rPr lang="en-US" dirty="0"/>
              <a:t>: The marginal federal tax rate for US companies on US income has been lowered from 35% to 20%. </a:t>
            </a:r>
            <a:r>
              <a:rPr lang="en-US" b="1" dirty="0"/>
              <a:t>Holding all else constant, that will lower the optimal debt ratio for all firms.</a:t>
            </a:r>
          </a:p>
          <a:p>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None/>
            </a:pPr>
            <a:r>
              <a:rPr lang="en-US" dirty="0"/>
              <a:t>Tax rate if Interest Expense&gt; 30% of EBITDA </a:t>
            </a:r>
          </a:p>
          <a:p>
            <a:pPr marL="366713" lvl="1" indent="0">
              <a:buNone/>
            </a:pPr>
            <a:r>
              <a:rPr lang="en-US" dirty="0"/>
              <a:t>= Marginal Tax rate * (.30*EBITDA)/ Interest Expense</a:t>
            </a:r>
          </a:p>
        </p:txBody>
      </p:sp>
      <p:sp>
        <p:nvSpPr>
          <p:cNvPr id="4" name="Footer Placeholder 3">
            <a:extLst>
              <a:ext uri="{FF2B5EF4-FFF2-40B4-BE49-F238E27FC236}">
                <a16:creationId xmlns:a16="http://schemas.microsoft.com/office/drawing/2014/main" id="{DBB73FE8-46B0-7F45-9BED-07FD9C5D5C2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533AF1A-0BA1-CC41-BC2D-B5566EC5C9A5}"/>
              </a:ext>
            </a:extLst>
          </p:cNvPr>
          <p:cNvSpPr>
            <a:spLocks noGrp="1"/>
          </p:cNvSpPr>
          <p:nvPr>
            <p:ph type="sldNum" sz="quarter" idx="11"/>
          </p:nvPr>
        </p:nvSpPr>
        <p:spPr/>
        <p:txBody>
          <a:bodyPr>
            <a:normAutofit fontScale="85000" lnSpcReduction="20000"/>
          </a:bodyPr>
          <a:lstStyle/>
          <a:p>
            <a:pPr>
              <a:defRPr/>
            </a:pPr>
            <a:fld id="{7CB6CA6D-317A-2543-997D-F181AC610211}" type="slidenum">
              <a:rPr lang="en-US" altLang="en-US" smtClean="0"/>
              <a:pPr>
                <a:defRPr/>
              </a:pPr>
              <a:t>71</a:t>
            </a:fld>
            <a:endParaRPr lang="en-US" altLang="en-US"/>
          </a:p>
        </p:txBody>
      </p:sp>
    </p:spTree>
    <p:extLst>
      <p:ext uri="{BB962C8B-B14F-4D97-AF65-F5344CB8AC3E}">
        <p14:creationId xmlns:p14="http://schemas.microsoft.com/office/powerpoint/2010/main" val="39271045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1AAB-565A-C54A-B714-D4A1848A07DE}"/>
              </a:ext>
            </a:extLst>
          </p:cNvPr>
          <p:cNvSpPr>
            <a:spLocks noGrp="1"/>
          </p:cNvSpPr>
          <p:nvPr>
            <p:ph type="title"/>
          </p:nvPr>
        </p:nvSpPr>
        <p:spPr/>
        <p:txBody>
          <a:bodyPr/>
          <a:lstStyle/>
          <a:p>
            <a:r>
              <a:rPr lang="en-US" dirty="0"/>
              <a:t>Effect on tax code on Debt Impact: Disney in 2018</a:t>
            </a:r>
          </a:p>
        </p:txBody>
      </p:sp>
      <p:sp>
        <p:nvSpPr>
          <p:cNvPr id="4" name="Footer Placeholder 3">
            <a:extLst>
              <a:ext uri="{FF2B5EF4-FFF2-40B4-BE49-F238E27FC236}">
                <a16:creationId xmlns:a16="http://schemas.microsoft.com/office/drawing/2014/main" id="{7D0FA60F-EDBB-094B-B801-A4C0AA2CF2B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666B96F-9646-3E4E-BB64-F3396F79652C}"/>
              </a:ext>
            </a:extLst>
          </p:cNvPr>
          <p:cNvSpPr>
            <a:spLocks noGrp="1"/>
          </p:cNvSpPr>
          <p:nvPr>
            <p:ph type="sldNum" sz="quarter" idx="11"/>
          </p:nvPr>
        </p:nvSpPr>
        <p:spPr/>
        <p:txBody>
          <a:bodyPr>
            <a:normAutofit fontScale="85000" lnSpcReduction="20000"/>
          </a:bodyPr>
          <a:lstStyle/>
          <a:p>
            <a:pPr>
              <a:defRPr/>
            </a:pPr>
            <a:fld id="{7CB6CA6D-317A-2543-997D-F181AC610211}" type="slidenum">
              <a:rPr lang="en-US" altLang="en-US" smtClean="0"/>
              <a:pPr>
                <a:defRPr/>
              </a:pPr>
              <a:t>72</a:t>
            </a:fld>
            <a:endParaRPr lang="en-US" altLang="en-US"/>
          </a:p>
        </p:txBody>
      </p:sp>
      <p:pic>
        <p:nvPicPr>
          <p:cNvPr id="9" name="Content Placeholder 8">
            <a:extLst>
              <a:ext uri="{FF2B5EF4-FFF2-40B4-BE49-F238E27FC236}">
                <a16:creationId xmlns:a16="http://schemas.microsoft.com/office/drawing/2014/main" id="{26293015-0EBA-4549-A8F9-6AA42EF0ADA7}"/>
              </a:ext>
            </a:extLst>
          </p:cNvPr>
          <p:cNvPicPr>
            <a:picLocks noGrp="1" noChangeAspect="1"/>
          </p:cNvPicPr>
          <p:nvPr>
            <p:ph sz="quarter" idx="1"/>
          </p:nvPr>
        </p:nvPicPr>
        <p:blipFill>
          <a:blip r:embed="rId3"/>
          <a:stretch>
            <a:fillRect/>
          </a:stretch>
        </p:blipFill>
        <p:spPr>
          <a:xfrm>
            <a:off x="1551905" y="1600200"/>
            <a:ext cx="6275140" cy="4495800"/>
          </a:xfrm>
          <a:prstGeom prst="rect">
            <a:avLst/>
          </a:prstGeom>
        </p:spPr>
      </p:pic>
    </p:spTree>
    <p:extLst>
      <p:ext uri="{BB962C8B-B14F-4D97-AF65-F5344CB8AC3E}">
        <p14:creationId xmlns:p14="http://schemas.microsoft.com/office/powerpoint/2010/main" val="19952161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 Limitations of the Cost of Capital approach</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587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A68DF1-E7EB-5D4E-AF11-A9146F05E960}" type="slidenum">
              <a:rPr lang="en-US" altLang="en-US" sz="1200">
                <a:solidFill>
                  <a:srgbClr val="FFFFFF"/>
                </a:solidFill>
                <a:latin typeface="Times" charset="0"/>
              </a:rPr>
              <a:pPr>
                <a:lnSpc>
                  <a:spcPct val="80000"/>
                </a:lnSpc>
                <a:spcBef>
                  <a:spcPct val="0"/>
                </a:spcBef>
                <a:buClrTx/>
                <a:buSzTx/>
                <a:buFontTx/>
                <a:buNone/>
              </a:pPr>
              <a:t>73</a:t>
            </a:fld>
            <a:endParaRPr lang="en-US" altLang="en-US" sz="1200">
              <a:solidFill>
                <a:srgbClr val="FFFFFF"/>
              </a:solidFill>
              <a:latin typeface="Times" charset="0"/>
            </a:endParaRPr>
          </a:p>
        </p:txBody>
      </p:sp>
      <p:sp>
        <p:nvSpPr>
          <p:cNvPr id="15872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It is static</a:t>
            </a:r>
            <a:r>
              <a:rPr lang="en-US" altLang="en-US">
                <a:ea typeface="ＭＳ Ｐゴシック" charset="-128"/>
              </a:rPr>
              <a:t>: The most critical number in the entire analysis is the operating income. If that changes, the optimal debt ratio will change.</a:t>
            </a:r>
          </a:p>
          <a:p>
            <a:pPr eaLnBrk="1" hangingPunct="1"/>
            <a:r>
              <a:rPr lang="en-US" altLang="en-US" u="sng">
                <a:ea typeface="ＭＳ Ｐゴシック" charset="-128"/>
              </a:rPr>
              <a:t>It ignores indirect bankruptcy costs</a:t>
            </a:r>
            <a:r>
              <a:rPr lang="en-US" altLang="en-US">
                <a:ea typeface="ＭＳ Ｐゴシック" charset="-128"/>
              </a:rPr>
              <a:t>: The operating income is assumed to stay fixed as the debt ratio and the rating changes. </a:t>
            </a:r>
          </a:p>
          <a:p>
            <a:pPr eaLnBrk="1" hangingPunct="1"/>
            <a:r>
              <a:rPr lang="en-US" altLang="en-US" u="sng">
                <a:ea typeface="ＭＳ Ｐゴシック" charset="-128"/>
              </a:rPr>
              <a:t>Beta and Ratings</a:t>
            </a:r>
            <a:r>
              <a:rPr lang="en-US" altLang="en-US">
                <a:ea typeface="ＭＳ Ｐゴシック" charset="-128"/>
              </a:rPr>
              <a:t>: It is based upon rigid assumptions of how market risk and default risk get borne as the firm borrows more money and the resulting costs.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Enhanced Cost of Capital Approach</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07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FACE40-140F-D842-B194-6B7F88AC14B9}" type="slidenum">
              <a:rPr lang="en-US" altLang="en-US" sz="1200">
                <a:solidFill>
                  <a:srgbClr val="FFFFFF"/>
                </a:solidFill>
                <a:latin typeface="Times" charset="0"/>
              </a:rPr>
              <a:pPr>
                <a:lnSpc>
                  <a:spcPct val="80000"/>
                </a:lnSpc>
                <a:spcBef>
                  <a:spcPct val="0"/>
                </a:spcBef>
                <a:buClrTx/>
                <a:buSzTx/>
                <a:buFontTx/>
                <a:buNone/>
              </a:pPr>
              <a:t>74</a:t>
            </a:fld>
            <a:endParaRPr lang="en-US" altLang="en-US" sz="1200">
              <a:solidFill>
                <a:srgbClr val="FFFFFF"/>
              </a:solidFill>
              <a:latin typeface="Times" charset="0"/>
            </a:endParaRPr>
          </a:p>
        </p:txBody>
      </p:sp>
      <p:sp>
        <p:nvSpPr>
          <p:cNvPr id="16077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charset="-128"/>
              </a:rPr>
              <a:t>Distress cost affected operating income</a:t>
            </a:r>
            <a:r>
              <a:rPr lang="en-US" altLang="en-US">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charset="-128"/>
              </a:rPr>
              <a:t>Dynamic analysis</a:t>
            </a:r>
            <a:r>
              <a:rPr lang="en-US" altLang="en-US">
                <a:ea typeface="ＭＳ Ｐゴシック" charset="-128"/>
              </a:rPr>
              <a:t>: Rather than look at a single number for operating income, you can draw from a distribution of operating income (thus allowing for different outcomes).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Distress Effect- Disney</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28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523358-D1C7-0640-9153-3E7892A4DA2D}" type="slidenum">
              <a:rPr lang="en-US" altLang="en-US" sz="1200">
                <a:solidFill>
                  <a:srgbClr val="FFFFFF"/>
                </a:solidFill>
                <a:latin typeface="Times" charset="0"/>
              </a:rPr>
              <a:pPr>
                <a:lnSpc>
                  <a:spcPct val="80000"/>
                </a:lnSpc>
                <a:spcBef>
                  <a:spcPct val="0"/>
                </a:spcBef>
                <a:buClrTx/>
                <a:buSzTx/>
                <a:buFontTx/>
                <a:buNone/>
              </a:pPr>
              <a:t>75</a:t>
            </a:fld>
            <a:endParaRPr lang="en-US" altLang="en-US" sz="1200">
              <a:solidFill>
                <a:srgbClr val="FFFFFF"/>
              </a:solidFill>
              <a:latin typeface="Times" charset="0"/>
            </a:endParaRPr>
          </a:p>
        </p:txBody>
      </p:sp>
      <p:graphicFrame>
        <p:nvGraphicFramePr>
          <p:cNvPr id="162820"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162849" name="Document" r:id="rId4" imgW="8369300" imgH="3048000" progId="Word.Document.12">
                  <p:embed/>
                </p:oleObj>
              </mc:Choice>
              <mc:Fallback>
                <p:oleObj name="Document" r:id="rId4" imgW="8369300" imgH="30480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Optimal Debt Ratio with Indirect Bankruptcy Costs</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48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17C32AD-F037-DD4C-AB64-F72483DA7A53}" type="slidenum">
              <a:rPr lang="en-US" altLang="en-US" sz="1200">
                <a:solidFill>
                  <a:srgbClr val="FFFFFF"/>
                </a:solidFill>
                <a:latin typeface="Times" charset="0"/>
              </a:rPr>
              <a:pPr>
                <a:lnSpc>
                  <a:spcPct val="80000"/>
                </a:lnSpc>
                <a:spcBef>
                  <a:spcPct val="0"/>
                </a:spcBef>
                <a:buClrTx/>
                <a:buSzTx/>
                <a:buFontTx/>
                <a:buNone/>
              </a:pPr>
              <a:t>76</a:t>
            </a:fld>
            <a:endParaRPr lang="en-US" altLang="en-US" sz="1200">
              <a:solidFill>
                <a:srgbClr val="FFFFFF"/>
              </a:solidFill>
              <a:latin typeface="Times" charset="0"/>
            </a:endParaRPr>
          </a:p>
        </p:txBody>
      </p:sp>
      <p:sp>
        <p:nvSpPr>
          <p:cNvPr id="164868"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The optimal debt ratio stays at 40% but the cliff becomes much steeper.</a:t>
            </a:r>
            <a:endParaRPr lang="en-US" altLang="en-US" sz="2400">
              <a:latin typeface="Times" charset="0"/>
            </a:endParaRPr>
          </a:p>
        </p:txBody>
      </p:sp>
      <p:graphicFrame>
        <p:nvGraphicFramePr>
          <p:cNvPr id="4" name="Content Placeholder 3"/>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Extending this approach to analyzing Financial Service Firms</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69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B2CE4A-AEC7-A54F-A156-E1825CAEDD09}" type="slidenum">
              <a:rPr lang="en-US" altLang="en-US" sz="1200">
                <a:solidFill>
                  <a:srgbClr val="FFFFFF"/>
                </a:solidFill>
                <a:latin typeface="Times" charset="0"/>
              </a:rPr>
              <a:pPr>
                <a:lnSpc>
                  <a:spcPct val="80000"/>
                </a:lnSpc>
                <a:spcBef>
                  <a:spcPct val="0"/>
                </a:spcBef>
                <a:buClrTx/>
                <a:buSzTx/>
                <a:buFontTx/>
                <a:buNone/>
              </a:pPr>
              <a:t>77</a:t>
            </a:fld>
            <a:endParaRPr lang="en-US" altLang="en-US" sz="1200">
              <a:solidFill>
                <a:srgbClr val="FFFFFF"/>
              </a:solidFill>
              <a:latin typeface="Times" charset="0"/>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charset="-128"/>
              </a:rPr>
              <a:t>It is difficult to estimate the debt on a financial service company</a:t>
            </a:r>
            <a:r>
              <a:rPr lang="ja-JP" altLang="en-US" sz="2200">
                <a:ea typeface="ＭＳ Ｐゴシック" charset="-128"/>
              </a:rPr>
              <a:t>’</a:t>
            </a:r>
            <a:r>
              <a:rPr lang="en-US" altLang="ja-JP" sz="2200">
                <a:ea typeface="ＭＳ Ｐゴシック" charset="-128"/>
              </a:rPr>
              <a:t>s balance sheet. Given the mix of deposits, repurchase agreements, short-term financing, and other liabilities that may appear on a financial service firm</a:t>
            </a:r>
            <a:r>
              <a:rPr lang="ja-JP" altLang="en-US" sz="2200">
                <a:ea typeface="ＭＳ Ｐゴシック" charset="-128"/>
              </a:rPr>
              <a:t>’</a:t>
            </a:r>
            <a:r>
              <a:rPr lang="en-US" altLang="ja-JP" sz="2200">
                <a:ea typeface="ＭＳ Ｐゴシック"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68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12775" y="228600"/>
            <a:ext cx="8153400" cy="990600"/>
          </a:xfrm>
        </p:spPr>
        <p:txBody>
          <a:bodyPr/>
          <a:lstStyle/>
          <a:p>
            <a:r>
              <a:rPr lang="en-US" altLang="en-US">
                <a:ea typeface="ＭＳ Ｐゴシック" charset="-128"/>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110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110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0FD2951-C7DB-DA47-A208-BD7F81B90302}" type="slidenum">
              <a:rPr lang="en-US" altLang="en-US" sz="1200">
                <a:solidFill>
                  <a:srgbClr val="FFFFFF"/>
                </a:solidFill>
                <a:latin typeface="Times" charset="0"/>
              </a:rPr>
              <a:pPr>
                <a:lnSpc>
                  <a:spcPct val="80000"/>
                </a:lnSpc>
                <a:spcBef>
                  <a:spcPct val="0"/>
                </a:spcBef>
                <a:buClrTx/>
                <a:buSzTx/>
                <a:buFontTx/>
                <a:buNone/>
              </a:pPr>
              <a:t>79</a:t>
            </a:fld>
            <a:endParaRPr lang="en-US" altLang="en-US" sz="1200">
              <a:solidFill>
                <a:srgbClr val="FFFFFF"/>
              </a:solidFill>
              <a:latin typeface="Times" charset="0"/>
            </a:endParaRPr>
          </a:p>
        </p:txBody>
      </p:sp>
      <p:sp>
        <p:nvSpPr>
          <p:cNvPr id="171110"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The cumulative FCFE over the next 5 years is -4,294 million Euros. Clearly, it does not make the sense to pay dividends or buy back stock.</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Financing Strategies for a financial institution</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30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F54CE3-8FF4-934E-B80E-B6280B08C835}" type="slidenum">
              <a:rPr lang="en-US" altLang="en-US" sz="1200">
                <a:solidFill>
                  <a:srgbClr val="FFFFFF"/>
                </a:solidFill>
                <a:latin typeface="Times" charset="0"/>
              </a:rPr>
              <a:pPr>
                <a:lnSpc>
                  <a:spcPct val="80000"/>
                </a:lnSpc>
                <a:spcBef>
                  <a:spcPct val="0"/>
                </a:spcBef>
                <a:buClrTx/>
                <a:buSzTx/>
                <a:buFontTx/>
                <a:buNone/>
              </a:pPr>
              <a:t>80</a:t>
            </a:fld>
            <a:endParaRPr lang="en-US" altLang="en-US" sz="1200">
              <a:solidFill>
                <a:srgbClr val="FFFFFF"/>
              </a:solidFill>
              <a:latin typeface="Times" charset="0"/>
            </a:endParaRPr>
          </a:p>
        </p:txBody>
      </p:sp>
      <p:sp>
        <p:nvSpPr>
          <p:cNvPr id="173060"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charset="-128"/>
              </a:rPr>
              <a:t>The Regulatory minimum strategy</a:t>
            </a:r>
            <a:r>
              <a:rPr lang="en-US" altLang="en-US" sz="2200">
                <a:ea typeface="ＭＳ Ｐゴシック"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charset="-128"/>
              </a:rPr>
              <a:t>The Self-regulatory strategy</a:t>
            </a:r>
            <a:r>
              <a:rPr lang="en-US" altLang="en-US" sz="2200">
                <a:ea typeface="ＭＳ Ｐゴシック"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charset="-128"/>
              </a:rPr>
              <a:t>Combination strategy</a:t>
            </a:r>
            <a:r>
              <a:rPr lang="en-US" altLang="en-US" sz="2200">
                <a:ea typeface="ＭＳ Ｐゴシック" charset="-128"/>
              </a:rPr>
              <a:t>: In this strategy, the regulatory capital ratios operate as a floor for established businesses, with the firm adding buffers for safety where needed..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Determinants of the Optimal Debt Ratio:</a:t>
            </a:r>
            <a:br>
              <a:rPr lang="en-US">
                <a:ea typeface="+mj-ea"/>
                <a:cs typeface="+mj-cs"/>
              </a:rPr>
            </a:br>
            <a:r>
              <a:rPr lang="en-US">
                <a:ea typeface="+mj-ea"/>
                <a:cs typeface="+mj-cs"/>
              </a:rPr>
              <a:t>1. The marginal tax rate</a:t>
            </a: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51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89ABE7E-0679-3B4D-B48D-7654F149C948}" type="slidenum">
              <a:rPr lang="en-US" altLang="en-US" sz="1200">
                <a:solidFill>
                  <a:srgbClr val="FFFFFF"/>
                </a:solidFill>
                <a:latin typeface="Times" charset="0"/>
              </a:rPr>
              <a:pPr>
                <a:lnSpc>
                  <a:spcPct val="80000"/>
                </a:lnSpc>
                <a:spcBef>
                  <a:spcPct val="0"/>
                </a:spcBef>
                <a:buClrTx/>
                <a:buSzTx/>
                <a:buFontTx/>
                <a:buNone/>
              </a:pPr>
              <a:t>81</a:t>
            </a:fld>
            <a:endParaRPr lang="en-US" altLang="en-US" sz="1200">
              <a:solidFill>
                <a:srgbClr val="FFFFFF"/>
              </a:solidFill>
              <a:latin typeface="Times" charset="0"/>
            </a:endParaRPr>
          </a:p>
        </p:txBody>
      </p:sp>
      <p:sp>
        <p:nvSpPr>
          <p:cNvPr id="17510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graphicFrame>
        <p:nvGraphicFramePr>
          <p:cNvPr id="175109"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175138"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71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2E426B-C502-084E-8438-80CF9E21943C}" type="slidenum">
              <a:rPr lang="en-US" altLang="en-US" sz="1200">
                <a:solidFill>
                  <a:srgbClr val="FFFFFF"/>
                </a:solidFill>
                <a:latin typeface="Times" charset="0"/>
              </a:rPr>
              <a:pPr>
                <a:lnSpc>
                  <a:spcPct val="80000"/>
                </a:lnSpc>
                <a:spcBef>
                  <a:spcPct val="0"/>
                </a:spcBef>
                <a:buClrTx/>
                <a:buSzTx/>
                <a:buFontTx/>
                <a:buNone/>
              </a:pPr>
              <a:t>82</a:t>
            </a:fld>
            <a:endParaRPr lang="en-US" altLang="en-US" sz="1200">
              <a:solidFill>
                <a:srgbClr val="FFFFFF"/>
              </a:solidFill>
              <a:latin typeface="Times" charset="0"/>
            </a:endParaRPr>
          </a:p>
        </p:txBody>
      </p:sp>
      <p:graphicFrame>
        <p:nvGraphicFramePr>
          <p:cNvPr id="177156"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177186" name="Document" r:id="rId4" imgW="8369300" imgH="2044700" progId="Word.Document.12">
                  <p:embed/>
                </p:oleObj>
              </mc:Choice>
              <mc:Fallback>
                <p:oleObj name="Document" r:id="rId4" imgW="8369300" imgH="204470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7157"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Higher cash flows, as a percent of value, give you a higher debt capacity, though less so in emerging markets with substantial country risk.</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9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BF6633A-DD9A-0446-B66A-B595195E4E10}" type="slidenum">
              <a:rPr lang="en-US" altLang="en-US" sz="1200">
                <a:solidFill>
                  <a:srgbClr val="FFFFFF"/>
                </a:solidFill>
                <a:latin typeface="Times" charset="0"/>
              </a:rPr>
              <a:pPr>
                <a:lnSpc>
                  <a:spcPct val="80000"/>
                </a:lnSpc>
                <a:spcBef>
                  <a:spcPct val="0"/>
                </a:spcBef>
                <a:buClrTx/>
                <a:buSzTx/>
                <a:buFontTx/>
                <a:buNone/>
              </a:pPr>
              <a:t>83</a:t>
            </a:fld>
            <a:endParaRPr lang="en-US" altLang="en-US" sz="1200">
              <a:solidFill>
                <a:srgbClr val="FFFFFF"/>
              </a:solidFill>
              <a:latin typeface="Times" charset="0"/>
            </a:endParaRPr>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a:ea typeface="+mn-ea"/>
                <a:cs typeface="+mn-cs"/>
              </a:rPr>
              <a:t>Unlevered beta</a:t>
            </a:r>
            <a:r>
              <a:rPr lang="en-US" dirty="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a:ea typeface="+mn-ea"/>
                <a:cs typeface="+mn-cs"/>
              </a:rPr>
              <a:t>Bond ratings</a:t>
            </a:r>
            <a:r>
              <a:rPr lang="en-US" dirty="0">
                <a:ea typeface="+mn-ea"/>
                <a:cs typeface="+mn-cs"/>
              </a:rPr>
              <a:t>: For any given level of operating income, firms that face more risk in operations will have lower ratings. The ratings are based upon normalized income.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4. The only macro determinant:</a:t>
            </a:r>
            <a:br>
              <a:rPr lang="en-US">
                <a:ea typeface="+mj-ea"/>
                <a:cs typeface="+mj-cs"/>
              </a:rPr>
            </a:br>
            <a:r>
              <a:rPr lang="en-US">
                <a:ea typeface="+mj-ea"/>
                <a:cs typeface="+mj-cs"/>
              </a:rPr>
              <a:t>Equity vs Debt Risk Premiums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1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4FDF4E-4CCC-A742-B0EE-2A909C6A502C}" type="slidenum">
              <a:rPr lang="en-US" altLang="en-US" sz="1200">
                <a:solidFill>
                  <a:srgbClr val="FFFFFF"/>
                </a:solidFill>
                <a:latin typeface="Times" charset="0"/>
              </a:rPr>
              <a:pPr>
                <a:lnSpc>
                  <a:spcPct val="80000"/>
                </a:lnSpc>
                <a:spcBef>
                  <a:spcPct val="0"/>
                </a:spcBef>
                <a:buClrTx/>
                <a:buSzTx/>
                <a:buFontTx/>
                <a:buNone/>
              </a:pPr>
              <a:t>84</a:t>
            </a:fld>
            <a:endParaRPr lang="en-US" altLang="en-US" sz="1200">
              <a:solidFill>
                <a:srgbClr val="FFFFFF"/>
              </a:solidFill>
              <a:latin typeface="Times" charset="0"/>
            </a:endParaRPr>
          </a:p>
        </p:txBody>
      </p:sp>
      <p:graphicFrame>
        <p:nvGraphicFramePr>
          <p:cNvPr id="7" name="Content Placeholder 5"/>
          <p:cNvGraphicFramePr>
            <a:graphicFrameLocks noGrp="1"/>
          </p:cNvGraphicFramePr>
          <p:nvPr>
            <p:ph sz="quarter" idx="1"/>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noGrp="1"/>
          </p:cNvGraphicFramePr>
          <p:nvPr>
            <p:extLst>
              <p:ext uri="{D42A27DB-BD31-4B8C-83A1-F6EECF244321}">
                <p14:modId xmlns:p14="http://schemas.microsoft.com/office/powerpoint/2010/main" val="1168655197"/>
              </p:ext>
            </p:extLst>
          </p:nvPr>
        </p:nvGraphicFramePr>
        <p:xfrm>
          <a:off x="609600" y="1676400"/>
          <a:ext cx="8302400" cy="48976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32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AF928E-BB7A-C04B-9E25-527D0ABBC444}" type="slidenum">
              <a:rPr lang="en-US" altLang="en-US" sz="1200">
                <a:solidFill>
                  <a:srgbClr val="FFFFFF"/>
                </a:solidFill>
                <a:latin typeface="Times" charset="0"/>
              </a:rPr>
              <a:pPr>
                <a:lnSpc>
                  <a:spcPct val="80000"/>
                </a:lnSpc>
                <a:spcBef>
                  <a:spcPct val="0"/>
                </a:spcBef>
                <a:buClrTx/>
                <a:buSzTx/>
                <a:buFontTx/>
                <a:buNone/>
              </a:pPr>
              <a:t>85</a:t>
            </a:fld>
            <a:endParaRPr lang="en-US" altLang="en-US" sz="1200">
              <a:solidFill>
                <a:srgbClr val="FFFFFF"/>
              </a:solidFill>
              <a:latin typeface="Times" charset="0"/>
            </a:endParaRPr>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marL="822325" lvl="1" indent="-457200" eaLnBrk="1" hangingPunct="1">
              <a:buFont typeface="Calibri" charset="0"/>
              <a:buAutoNum type="arabicPeriod"/>
            </a:pPr>
            <a:r>
              <a:rPr lang="en-US" altLang="en-US">
                <a:ea typeface="ＭＳ Ｐゴシック" charset="-128"/>
              </a:rPr>
              <a:t>Estimate the optimal debt ratio for your firm</a:t>
            </a:r>
          </a:p>
          <a:p>
            <a:pPr marL="822325" lvl="1" indent="-457200" eaLnBrk="1" hangingPunct="1">
              <a:buFont typeface="Calibri" charset="0"/>
              <a:buAutoNum type="arabicPeriod"/>
            </a:pPr>
            <a:r>
              <a:rPr lang="en-US" altLang="en-US">
                <a:ea typeface="ＭＳ Ｐゴシック" charset="-128"/>
              </a:rPr>
              <a:t>Estimate the new cost of capital at the optimal</a:t>
            </a:r>
          </a:p>
          <a:p>
            <a:pPr marL="822325" lvl="1" indent="-457200" eaLnBrk="1" hangingPunct="1">
              <a:buFont typeface="Calibri" charset="0"/>
              <a:buAutoNum type="arabicPeriod"/>
            </a:pPr>
            <a:r>
              <a:rPr lang="en-US" altLang="en-US">
                <a:ea typeface="ＭＳ Ｐゴシック" charset="-128"/>
              </a:rPr>
              <a:t>Estimate the effect of the change in the cost of capital on firm value</a:t>
            </a:r>
          </a:p>
          <a:p>
            <a:pPr marL="822325" lvl="1" indent="-457200" eaLnBrk="1" hangingPunct="1">
              <a:buFont typeface="Calibri" charset="0"/>
              <a:buAutoNum type="arabicPeriod"/>
            </a:pPr>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The APV Approach to Optimal Capital Structure</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53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9C8DA8C-0BF3-B64A-A003-D3A45587E358}" type="slidenum">
              <a:rPr lang="en-US" altLang="en-US" sz="1200">
                <a:solidFill>
                  <a:srgbClr val="FFFFFF"/>
                </a:solidFill>
                <a:latin typeface="Times" charset="0"/>
              </a:rPr>
              <a:pPr>
                <a:lnSpc>
                  <a:spcPct val="80000"/>
                </a:lnSpc>
                <a:spcBef>
                  <a:spcPct val="0"/>
                </a:spcBef>
                <a:buClrTx/>
                <a:buSzTx/>
                <a:buFontTx/>
                <a:buNone/>
              </a:pPr>
              <a:t>86</a:t>
            </a:fld>
            <a:endParaRPr lang="en-US" altLang="en-US" sz="1200">
              <a:solidFill>
                <a:srgbClr val="FFFFFF"/>
              </a:solidFill>
              <a:latin typeface="Times" charset="0"/>
            </a:endParaRPr>
          </a:p>
        </p:txBody>
      </p:sp>
      <p:sp>
        <p:nvSpPr>
          <p:cNvPr id="1853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en-US">
                <a:ea typeface="ＭＳ Ｐゴシック" charset="-128"/>
              </a:rPr>
              <a:t>Firm Value = Unlevered Firm Value + (Tax Benefits of Debt - Expected Bankruptcy Cost from the Debt)</a:t>
            </a:r>
          </a:p>
          <a:p>
            <a:pPr eaLnBrk="1" hangingPunct="1"/>
            <a:r>
              <a:rPr lang="en-US" altLang="en-US">
                <a:ea typeface="ＭＳ Ｐゴシック" charset="-128"/>
              </a:rPr>
              <a:t>The optimal dollar debt level is the one that maximizes firm value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Implementing the APV Approach</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73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26A777A-83A7-604A-9F6F-10B5C5C96177}" type="slidenum">
              <a:rPr lang="en-US" altLang="en-US" sz="1200">
                <a:solidFill>
                  <a:srgbClr val="FFFFFF"/>
                </a:solidFill>
                <a:latin typeface="Times" charset="0"/>
              </a:rPr>
              <a:pPr>
                <a:lnSpc>
                  <a:spcPct val="80000"/>
                </a:lnSpc>
                <a:spcBef>
                  <a:spcPct val="0"/>
                </a:spcBef>
                <a:buClrTx/>
                <a:buSzTx/>
                <a:buFontTx/>
                <a:buNone/>
              </a:pPr>
              <a:t>87</a:t>
            </a:fld>
            <a:endParaRPr lang="en-US" altLang="en-US" sz="1200">
              <a:solidFill>
                <a:srgbClr val="FFFFFF"/>
              </a:solidFill>
              <a:latin typeface="Times" charset="0"/>
            </a:endParaRPr>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a:ea typeface="+mn-ea"/>
                <a:cs typeface="+mn-cs"/>
              </a:rPr>
              <a:t>Tax benefits = Dollar Debt * Tax Rate</a:t>
            </a:r>
          </a:p>
          <a:p>
            <a:pPr marL="320040" indent="-320040" eaLnBrk="1" fontAlgn="auto" hangingPunct="1">
              <a:spcAft>
                <a:spcPts val="0"/>
              </a:spcAft>
              <a:buFont typeface="Wingdings"/>
              <a:buChar char=""/>
              <a:defRPr/>
            </a:pPr>
            <a:r>
              <a:rPr lang="en-US">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Bankruptcy Cost</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94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36DB5F-E261-5F4A-BCF7-B27EDB49F3A5}" type="slidenum">
              <a:rPr lang="en-US" altLang="en-US" sz="1200">
                <a:solidFill>
                  <a:srgbClr val="FFFFFF"/>
                </a:solidFill>
                <a:latin typeface="Times" charset="0"/>
              </a:rPr>
              <a:pPr>
                <a:lnSpc>
                  <a:spcPct val="80000"/>
                </a:lnSpc>
                <a:spcBef>
                  <a:spcPct val="0"/>
                </a:spcBef>
                <a:buClrTx/>
                <a:buSzTx/>
                <a:buFontTx/>
                <a:buNone/>
              </a:pPr>
              <a:t>88</a:t>
            </a:fld>
            <a:endParaRPr lang="en-US" altLang="en-US" sz="1200">
              <a:solidFill>
                <a:srgbClr val="FFFFFF"/>
              </a:solidFill>
              <a:latin typeface="Times" charset="0"/>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Probability of Bankruptcy</a:t>
            </a:r>
          </a:p>
          <a:p>
            <a:pPr marL="640080" lvl="1" indent="-274320" eaLnBrk="1" fontAlgn="auto" hangingPunct="1">
              <a:spcAft>
                <a:spcPts val="0"/>
              </a:spcAft>
              <a:buFont typeface="Wingdings 2"/>
              <a:buChar char=""/>
              <a:defRPr/>
            </a:pPr>
            <a:r>
              <a:rPr lang="en-US">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a:ea typeface="+mn-ea"/>
                <a:cs typeface="+mn-cs"/>
              </a:rPr>
              <a:t>Cost of Bankruptcy</a:t>
            </a:r>
          </a:p>
          <a:p>
            <a:pPr marL="640080" lvl="1" indent="-274320" eaLnBrk="1" fontAlgn="auto" hangingPunct="1">
              <a:spcAft>
                <a:spcPts val="0"/>
              </a:spcAft>
              <a:buFont typeface="Wingdings 2"/>
              <a:buChar char=""/>
              <a:defRPr/>
            </a:pPr>
            <a:r>
              <a:rPr lang="en-US">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a:ea typeface="+mn-ea"/>
                <a:cs typeface="+mn-cs"/>
              </a:rPr>
              <a:t>The indirect bankruptcy cost is much tougher. It should be higher for sectors where operating income is affected significantly by default risk (like airlines) and lower for sectors where it is not (like groceries)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Ratings and Default Probabilities: Results from Altman study of bonds</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14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FE2717-0466-564C-B8C0-50956973036C}" type="slidenum">
              <a:rPr lang="en-US" altLang="en-US" sz="1200">
                <a:solidFill>
                  <a:srgbClr val="FFFFFF"/>
                </a:solidFill>
                <a:latin typeface="Times" charset="0"/>
              </a:rPr>
              <a:pPr>
                <a:lnSpc>
                  <a:spcPct val="80000"/>
                </a:lnSpc>
                <a:spcBef>
                  <a:spcPct val="0"/>
                </a:spcBef>
                <a:buClrTx/>
                <a:buSzTx/>
                <a:buFontTx/>
                <a:buNone/>
              </a:pPr>
              <a:t>89</a:t>
            </a:fld>
            <a:endParaRPr lang="en-US" altLang="en-US" sz="1200">
              <a:solidFill>
                <a:srgbClr val="FFFFFF"/>
              </a:solidFill>
              <a:latin typeface="Times" charset="0"/>
            </a:endParaRPr>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a:ea typeface="+mn-ea"/>
                <a:cs typeface="+mn-cs"/>
              </a:rPr>
              <a:t>Rating	Likelihood of Default	</a:t>
            </a:r>
          </a:p>
          <a:p>
            <a:pPr marL="0" indent="0" eaLnBrk="1" fontAlgn="auto" hangingPunct="1">
              <a:spcAft>
                <a:spcPts val="0"/>
              </a:spcAft>
              <a:buFont typeface="Wingdings"/>
              <a:buNone/>
              <a:defRPr/>
            </a:pPr>
            <a:r>
              <a:rPr lang="en-US" sz="3600" dirty="0">
                <a:ea typeface="+mn-ea"/>
                <a:cs typeface="+mn-cs"/>
              </a:rPr>
              <a:t>AAA		0.07%	</a:t>
            </a:r>
          </a:p>
          <a:p>
            <a:pPr marL="0" indent="0" eaLnBrk="1" fontAlgn="auto" hangingPunct="1">
              <a:spcAft>
                <a:spcPts val="0"/>
              </a:spcAft>
              <a:buFont typeface="Wingdings"/>
              <a:buNone/>
              <a:defRPr/>
            </a:pPr>
            <a:r>
              <a:rPr lang="en-US" sz="3600" dirty="0">
                <a:ea typeface="+mn-ea"/>
                <a:cs typeface="+mn-cs"/>
              </a:rPr>
              <a:t>AA		0.51%	</a:t>
            </a:r>
          </a:p>
          <a:p>
            <a:pPr marL="0" indent="0" eaLnBrk="1" fontAlgn="auto" hangingPunct="1">
              <a:spcAft>
                <a:spcPts val="0"/>
              </a:spcAft>
              <a:buFont typeface="Wingdings"/>
              <a:buNone/>
              <a:defRPr/>
            </a:pPr>
            <a:r>
              <a:rPr lang="en-US" sz="3600" dirty="0">
                <a:ea typeface="+mn-ea"/>
                <a:cs typeface="+mn-cs"/>
              </a:rPr>
              <a:t>A+		0.60%	</a:t>
            </a:r>
          </a:p>
          <a:p>
            <a:pPr marL="0" indent="0" eaLnBrk="1" fontAlgn="auto" hangingPunct="1">
              <a:spcAft>
                <a:spcPts val="0"/>
              </a:spcAft>
              <a:buFont typeface="Wingdings"/>
              <a:buNone/>
              <a:defRPr/>
            </a:pPr>
            <a:r>
              <a:rPr lang="en-US" sz="3600" dirty="0">
                <a:ea typeface="+mn-ea"/>
                <a:cs typeface="+mn-cs"/>
              </a:rPr>
              <a:t>A		0.66%	</a:t>
            </a:r>
          </a:p>
          <a:p>
            <a:pPr marL="0" indent="0" eaLnBrk="1" fontAlgn="auto" hangingPunct="1">
              <a:spcAft>
                <a:spcPts val="0"/>
              </a:spcAft>
              <a:buFont typeface="Wingdings"/>
              <a:buNone/>
              <a:defRPr/>
            </a:pPr>
            <a:r>
              <a:rPr lang="en-US" sz="3600" dirty="0">
                <a:ea typeface="+mn-ea"/>
                <a:cs typeface="+mn-cs"/>
              </a:rPr>
              <a:t>A-		2.50%	</a:t>
            </a:r>
          </a:p>
          <a:p>
            <a:pPr marL="0" indent="0" eaLnBrk="1" fontAlgn="auto" hangingPunct="1">
              <a:spcAft>
                <a:spcPts val="0"/>
              </a:spcAft>
              <a:buFont typeface="Wingdings"/>
              <a:buNone/>
              <a:defRPr/>
            </a:pPr>
            <a:r>
              <a:rPr lang="en-US" sz="3600" dirty="0">
                <a:ea typeface="+mn-ea"/>
                <a:cs typeface="+mn-cs"/>
              </a:rPr>
              <a:t>BBB		7.54%	</a:t>
            </a:r>
          </a:p>
          <a:p>
            <a:pPr marL="0" indent="0" eaLnBrk="1" fontAlgn="auto" hangingPunct="1">
              <a:spcAft>
                <a:spcPts val="0"/>
              </a:spcAft>
              <a:buFont typeface="Wingdings"/>
              <a:buNone/>
              <a:defRPr/>
            </a:pPr>
            <a:r>
              <a:rPr lang="en-US" sz="3600" dirty="0">
                <a:ea typeface="+mn-ea"/>
                <a:cs typeface="+mn-cs"/>
              </a:rPr>
              <a:t>BB		16.63%	</a:t>
            </a:r>
          </a:p>
          <a:p>
            <a:pPr marL="0" indent="0" eaLnBrk="1" fontAlgn="auto" hangingPunct="1">
              <a:spcAft>
                <a:spcPts val="0"/>
              </a:spcAft>
              <a:buFont typeface="Wingdings"/>
              <a:buNone/>
              <a:defRPr/>
            </a:pPr>
            <a:r>
              <a:rPr lang="en-US" sz="3600" dirty="0">
                <a:ea typeface="+mn-ea"/>
                <a:cs typeface="+mn-cs"/>
              </a:rPr>
              <a:t>B+		25.00%	</a:t>
            </a:r>
          </a:p>
          <a:p>
            <a:pPr marL="0" indent="0" eaLnBrk="1" fontAlgn="auto" hangingPunct="1">
              <a:spcAft>
                <a:spcPts val="0"/>
              </a:spcAft>
              <a:buFont typeface="Wingdings"/>
              <a:buNone/>
              <a:defRPr/>
            </a:pPr>
            <a:r>
              <a:rPr lang="en-US" sz="3600" dirty="0">
                <a:ea typeface="+mn-ea"/>
                <a:cs typeface="+mn-cs"/>
              </a:rPr>
              <a:t>B		36.80%	</a:t>
            </a:r>
          </a:p>
          <a:p>
            <a:pPr marL="0" indent="0" eaLnBrk="1" fontAlgn="auto" hangingPunct="1">
              <a:spcAft>
                <a:spcPts val="0"/>
              </a:spcAft>
              <a:buFont typeface="Wingdings"/>
              <a:buNone/>
              <a:defRPr/>
            </a:pPr>
            <a:r>
              <a:rPr lang="en-US" sz="3600" dirty="0">
                <a:ea typeface="+mn-ea"/>
                <a:cs typeface="+mn-cs"/>
              </a:rPr>
              <a:t>B-		45.00%	</a:t>
            </a:r>
          </a:p>
          <a:p>
            <a:pPr marL="0" indent="0" eaLnBrk="1" fontAlgn="auto" hangingPunct="1">
              <a:spcAft>
                <a:spcPts val="0"/>
              </a:spcAft>
              <a:buFont typeface="Wingdings"/>
              <a:buNone/>
              <a:defRPr/>
            </a:pPr>
            <a:r>
              <a:rPr lang="en-US" sz="3600" dirty="0">
                <a:ea typeface="+mn-ea"/>
                <a:cs typeface="+mn-cs"/>
              </a:rPr>
              <a:t>CCC		59.01%	</a:t>
            </a:r>
          </a:p>
          <a:p>
            <a:pPr marL="0" indent="0" eaLnBrk="1" fontAlgn="auto" hangingPunct="1">
              <a:spcAft>
                <a:spcPts val="0"/>
              </a:spcAft>
              <a:buFont typeface="Wingdings"/>
              <a:buNone/>
              <a:defRPr/>
            </a:pPr>
            <a:r>
              <a:rPr lang="en-US" sz="3600" dirty="0">
                <a:ea typeface="+mn-ea"/>
                <a:cs typeface="+mn-cs"/>
              </a:rPr>
              <a:t>CC		70.00%	</a:t>
            </a:r>
          </a:p>
          <a:p>
            <a:pPr marL="0" indent="0" eaLnBrk="1" fontAlgn="auto" hangingPunct="1">
              <a:spcAft>
                <a:spcPts val="0"/>
              </a:spcAft>
              <a:buFont typeface="Wingdings"/>
              <a:buNone/>
              <a:defRPr/>
            </a:pPr>
            <a:r>
              <a:rPr lang="en-US" sz="3600" dirty="0">
                <a:ea typeface="+mn-ea"/>
                <a:cs typeface="+mn-cs"/>
              </a:rPr>
              <a:t>C		85.00%	</a:t>
            </a:r>
          </a:p>
          <a:p>
            <a:pPr marL="0" indent="0" eaLnBrk="1" fontAlgn="auto" hangingPunct="1">
              <a:spcAft>
                <a:spcPts val="0"/>
              </a:spcAft>
              <a:buFont typeface="Wingdings"/>
              <a:buNone/>
              <a:defRPr/>
            </a:pPr>
            <a:r>
              <a:rPr lang="en-US" sz="3600" dirty="0">
                <a:ea typeface="+mn-ea"/>
                <a:cs typeface="+mn-cs"/>
              </a:rPr>
              <a:t>D		100.00%</a:t>
            </a:r>
            <a:r>
              <a:rPr lang="en-US"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1493"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Altman estimated these probabilities by looking at bonds in each ratings class ten years prior and then examining the proportion of these bonds that defaulted over the ten years.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Estimating Unlevered Firm Value</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35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73BDC17-1228-F04B-9010-B88C1A4E4A83}" type="slidenum">
              <a:rPr lang="en-US" altLang="en-US" sz="1200">
                <a:solidFill>
                  <a:srgbClr val="FFFFFF"/>
                </a:solidFill>
                <a:latin typeface="Times" charset="0"/>
              </a:rPr>
              <a:pPr>
                <a:lnSpc>
                  <a:spcPct val="80000"/>
                </a:lnSpc>
                <a:spcBef>
                  <a:spcPct val="0"/>
                </a:spcBef>
                <a:buClrTx/>
                <a:buSzTx/>
                <a:buFontTx/>
                <a:buNone/>
              </a:pPr>
              <a:t>90</a:t>
            </a:fld>
            <a:endParaRPr lang="en-US" altLang="en-US" sz="1200">
              <a:solidFill>
                <a:srgbClr val="FFFFFF"/>
              </a:solidFill>
              <a:latin typeface="Times" charset="0"/>
            </a:endParaRPr>
          </a:p>
        </p:txBody>
      </p:sp>
      <p:sp>
        <p:nvSpPr>
          <p:cNvPr id="19354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2200">
                <a:ea typeface="ＭＳ Ｐゴシック" charset="-128"/>
              </a:rPr>
              <a:t>Current Value of firm =  $121,878+ $15,961 		= $ 137,839</a:t>
            </a:r>
          </a:p>
          <a:p>
            <a:pPr marL="0" indent="0" eaLnBrk="1" hangingPunct="1">
              <a:buFont typeface="Wingdings" charset="2"/>
              <a:buNone/>
            </a:pPr>
            <a:r>
              <a:rPr lang="en-US" altLang="en-US" sz="2200">
                <a:ea typeface="ＭＳ Ｐゴシック" charset="-128"/>
              </a:rPr>
              <a:t> - Tax Benefit on Current Debt = $15,961 * 0.361		= $      5,762 </a:t>
            </a:r>
          </a:p>
          <a:p>
            <a:pPr marL="0" indent="0" eaLnBrk="1" hangingPunct="1">
              <a:buFont typeface="Wingdings" charset="2"/>
              <a:buNone/>
            </a:pPr>
            <a:r>
              <a:rPr lang="en-US" altLang="en-US" sz="2200">
                <a:ea typeface="ＭＳ Ｐゴシック" charset="-128"/>
              </a:rPr>
              <a:t> + Expected Bankruptcy Cost = 0.66% * (0.25 * 137,839) =  $         227</a:t>
            </a:r>
          </a:p>
          <a:p>
            <a:pPr marL="0" indent="0" eaLnBrk="1" hangingPunct="1">
              <a:buFont typeface="Wingdings" charset="2"/>
              <a:buNone/>
            </a:pPr>
            <a:r>
              <a:rPr lang="en-US" altLang="en-US" sz="2200">
                <a:ea typeface="ＭＳ Ｐゴシック" charset="-128"/>
              </a:rPr>
              <a:t>Unlevered Value of Firm =				= $  132,304</a:t>
            </a:r>
          </a:p>
          <a:p>
            <a:pPr lvl="1" eaLnBrk="1" hangingPunct="1"/>
            <a:r>
              <a:rPr lang="en-US" altLang="en-US">
                <a:ea typeface="ＭＳ Ｐゴシック" charset="-128"/>
              </a:rPr>
              <a:t>Cost of Bankruptcy for Disney = 25% of firm value</a:t>
            </a:r>
          </a:p>
          <a:p>
            <a:pPr lvl="1" eaLnBrk="1" hangingPunct="1"/>
            <a:r>
              <a:rPr lang="en-US" altLang="en-US">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en-US">
                <a:ea typeface="ＭＳ Ｐゴシック" charset="-128"/>
              </a:rPr>
              <a:t>Tax Rate = 36.1%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APV at Debt Ratios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55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EC2E39-7ABD-FF47-9550-72C812CCA117}" type="slidenum">
              <a:rPr lang="en-US" altLang="en-US" sz="1200">
                <a:solidFill>
                  <a:srgbClr val="FFFFFF"/>
                </a:solidFill>
                <a:latin typeface="Times" charset="0"/>
              </a:rPr>
              <a:pPr>
                <a:lnSpc>
                  <a:spcPct val="80000"/>
                </a:lnSpc>
                <a:spcBef>
                  <a:spcPct val="0"/>
                </a:spcBef>
                <a:buClrTx/>
                <a:buSzTx/>
                <a:buFontTx/>
                <a:buNone/>
              </a:pPr>
              <a:t>91</a:t>
            </a:fld>
            <a:endParaRPr lang="en-US" altLang="en-US" sz="1200">
              <a:solidFill>
                <a:srgbClr val="FFFFFF"/>
              </a:solidFill>
              <a:latin typeface="Times" charset="0"/>
            </a:endParaRPr>
          </a:p>
        </p:txBody>
      </p:sp>
      <p:sp>
        <p:nvSpPr>
          <p:cNvPr id="195588"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95589"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is 40%, which is the point at which firm value is maximized. </a:t>
            </a:r>
            <a:endParaRPr lang="en-US" altLang="en-US" sz="2400">
              <a:latin typeface="Times" charset="0"/>
            </a:endParaRPr>
          </a:p>
        </p:txBody>
      </p:sp>
      <p:graphicFrame>
        <p:nvGraphicFramePr>
          <p:cNvPr id="2" name="Table 1"/>
          <p:cNvGraphicFramePr>
            <a:graphicFrameLocks noGrp="1"/>
          </p:cNvGraphicFramePr>
          <p:nvPr/>
        </p:nvGraphicFramePr>
        <p:xfrm>
          <a:off x="609600" y="1981200"/>
          <a:ext cx="8153398" cy="2909890"/>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Relative Analysis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76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37870B9-604D-AE4E-AD7A-B7C7FFCBA294}" type="slidenum">
              <a:rPr lang="en-US" altLang="en-US" sz="1200">
                <a:solidFill>
                  <a:srgbClr val="FFFFFF"/>
                </a:solidFill>
                <a:latin typeface="Times" charset="0"/>
              </a:rPr>
              <a:pPr>
                <a:lnSpc>
                  <a:spcPct val="80000"/>
                </a:lnSpc>
                <a:spcBef>
                  <a:spcPct val="0"/>
                </a:spcBef>
                <a:buClrTx/>
                <a:buSzTx/>
                <a:buFontTx/>
                <a:buNone/>
              </a:pPr>
              <a:t>92</a:t>
            </a:fld>
            <a:endParaRPr lang="en-US" altLang="en-US" sz="1200">
              <a:solidFill>
                <a:srgbClr val="FFFFFF"/>
              </a:solidFill>
              <a:latin typeface="Times" charset="0"/>
            </a:endParaRPr>
          </a:p>
        </p:txBody>
      </p:sp>
      <p:sp>
        <p:nvSpPr>
          <p:cNvPr id="1976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96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432DED-0E6C-1849-8C91-DA9ACAF41CA1}" type="slidenum">
              <a:rPr lang="en-US" altLang="en-US" sz="1200">
                <a:solidFill>
                  <a:srgbClr val="FFFFFF"/>
                </a:solidFill>
                <a:latin typeface="Times" charset="0"/>
              </a:rPr>
              <a:pPr>
                <a:lnSpc>
                  <a:spcPct val="80000"/>
                </a:lnSpc>
                <a:spcBef>
                  <a:spcPct val="0"/>
                </a:spcBef>
                <a:buClrTx/>
                <a:buSzTx/>
                <a:buFontTx/>
                <a:buNone/>
              </a:pPr>
              <a:t>93</a:t>
            </a:fld>
            <a:endParaRPr lang="en-US" altLang="en-US" sz="1200">
              <a:solidFill>
                <a:srgbClr val="FFFFFF"/>
              </a:solidFill>
              <a:latin typeface="Times" charset="0"/>
            </a:endParaRPr>
          </a:p>
        </p:txBody>
      </p:sp>
      <p:graphicFrame>
        <p:nvGraphicFramePr>
          <p:cNvPr id="199684"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199713" name="Document" r:id="rId4" imgW="6311900" imgH="2971800" progId="Word.Document.12">
                  <p:embed/>
                </p:oleObj>
              </mc:Choice>
              <mc:Fallback>
                <p:oleObj name="Document" r:id="rId4" imgW="6311900" imgH="29718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past simple averages</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1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25D6D1-68DB-454D-AD2E-EAA8BABDBE48}" type="slidenum">
              <a:rPr lang="en-US" altLang="en-US" sz="1200">
                <a:solidFill>
                  <a:srgbClr val="FFFFFF"/>
                </a:solidFill>
                <a:latin typeface="Times" charset="0"/>
              </a:rPr>
              <a:pPr>
                <a:lnSpc>
                  <a:spcPct val="80000"/>
                </a:lnSpc>
                <a:spcBef>
                  <a:spcPct val="0"/>
                </a:spcBef>
                <a:buClrTx/>
                <a:buSzTx/>
                <a:buFontTx/>
                <a:buNone/>
              </a:pPr>
              <a:t>94</a:t>
            </a:fld>
            <a:endParaRPr lang="en-US" altLang="en-US" sz="1200">
              <a:solidFill>
                <a:srgbClr val="FFFFFF"/>
              </a:solidFill>
              <a:latin typeface="Times" charset="0"/>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a:ea typeface="+mn-ea"/>
                <a:cs typeface="+mn-cs"/>
              </a:rPr>
              <a:t>Step 1</a:t>
            </a:r>
            <a:r>
              <a:rPr lang="en-US" dirty="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a:ea typeface="+mn-ea"/>
                <a:cs typeface="+mn-cs"/>
              </a:rPr>
              <a:t>Debt Ratio = a + b (Tax rate) + c (Earnings Variability) + d (EBITDA/Firm Value)</a:t>
            </a:r>
          </a:p>
          <a:p>
            <a:pPr marL="0" indent="0" eaLnBrk="1" fontAlgn="auto" hangingPunct="1">
              <a:spcAft>
                <a:spcPts val="0"/>
              </a:spcAft>
              <a:buFont typeface="Wingdings"/>
              <a:buNone/>
              <a:defRPr/>
            </a:pPr>
            <a:r>
              <a:rPr lang="en-US" dirty="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a:ea typeface="+mn-ea"/>
                <a:cs typeface="+mn-cs"/>
              </a:rPr>
              <a:t>Step 2</a:t>
            </a:r>
            <a:r>
              <a:rPr lang="en-US" dirty="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a:ea typeface="+mn-ea"/>
                <a:cs typeface="+mn-cs"/>
              </a:rPr>
              <a:t>Step 3</a:t>
            </a:r>
            <a:r>
              <a:rPr lang="en-US" dirty="0">
                <a:ea typeface="+mn-ea"/>
                <a:cs typeface="+mn-cs"/>
              </a:rPr>
              <a:t>: Compare the actual debt ratio to the predicted debt ratio.</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Applying the Regression Methodology: Global Auto Firms</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37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00DB99-9B6A-B545-BBEA-12057FAEC285}" type="slidenum">
              <a:rPr lang="en-US" altLang="en-US" sz="1200">
                <a:solidFill>
                  <a:srgbClr val="FFFFFF"/>
                </a:solidFill>
                <a:latin typeface="Times" charset="0"/>
              </a:rPr>
              <a:pPr>
                <a:lnSpc>
                  <a:spcPct val="80000"/>
                </a:lnSpc>
                <a:spcBef>
                  <a:spcPct val="0"/>
                </a:spcBef>
                <a:buClrTx/>
                <a:buSzTx/>
                <a:buFontTx/>
                <a:buNone/>
              </a:pPr>
              <a:t>95</a:t>
            </a:fld>
            <a:endParaRPr lang="en-US" altLang="en-US" sz="1200">
              <a:solidFill>
                <a:srgbClr val="FFFFFF"/>
              </a:solidFill>
              <a:latin typeface="Times" charset="0"/>
            </a:endParaRPr>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a:ea typeface="+mn-ea"/>
                <a:cs typeface="+mn-cs"/>
              </a:rPr>
              <a:t>Debt to capital = 0.09 + 0.63 (Effective Tax Rate) + 1.01 (EBITDA/ Enterprise Value) - 0.93 (Cap Ex/ Enterprise Value)</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a:ea typeface="+mn-ea"/>
                <a:cs typeface="+mn-cs"/>
              </a:rPr>
              <a:t>Predicted Debt Ratio = </a:t>
            </a:r>
            <a:r>
              <a:rPr lang="en-US" sz="2400" dirty="0"/>
              <a:t>0.09 + 0.63 (0.252) +1.01 (0.1167) - 0.93 (0.1949) = .1854 or 18.54%</a:t>
            </a:r>
          </a:p>
          <a:p>
            <a:pPr marL="320040" indent="-320040" eaLnBrk="1" fontAlgn="auto" hangingPunct="1">
              <a:spcAft>
                <a:spcPts val="0"/>
              </a:spcAft>
              <a:buFont typeface="Wingdings"/>
              <a:buChar char=""/>
              <a:defRPr/>
            </a:pPr>
            <a:r>
              <a:rPr lang="en-US" dirty="0">
                <a:ea typeface="+mn-ea"/>
                <a:cs typeface="+mn-cs"/>
              </a:rPr>
              <a:t>Based upon the capital structure of other firms in the automobile industry, Tata Motors should have a market value debt ratio of 18.54%. It is over levered at its existing debt ratio of 29.28%.</a:t>
            </a:r>
          </a:p>
        </p:txBody>
      </p:sp>
      <p:sp>
        <p:nvSpPr>
          <p:cNvPr id="203781"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Extending to the entire market</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5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DF6CC9C-F26D-3B4A-B6B8-B1C25C39A636}" type="slidenum">
              <a:rPr lang="en-US" altLang="en-US" sz="1200">
                <a:solidFill>
                  <a:srgbClr val="FFFFFF"/>
                </a:solidFill>
                <a:latin typeface="Times" charset="0"/>
              </a:rPr>
              <a:pPr>
                <a:lnSpc>
                  <a:spcPct val="80000"/>
                </a:lnSpc>
                <a:spcBef>
                  <a:spcPct val="0"/>
                </a:spcBef>
                <a:buClrTx/>
                <a:buSzTx/>
                <a:buFontTx/>
                <a:buNone/>
              </a:pPr>
              <a:t>96</a:t>
            </a:fld>
            <a:endParaRPr lang="en-US" altLang="en-US" sz="1200">
              <a:solidFill>
                <a:srgbClr val="FFFFFF"/>
              </a:solidFill>
              <a:latin typeface="Times" charset="0"/>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Using 2014 data for US listed firms, we looked at the determinants of the market debt to capital ratio. The regression provides the following results –</a:t>
            </a:r>
          </a:p>
          <a:p>
            <a:pPr eaLnBrk="1" hangingPunct="1">
              <a:buFont typeface="Wingdings" charset="2"/>
              <a:buNone/>
            </a:pPr>
            <a:r>
              <a:rPr lang="en-US" altLang="en-US" sz="1800">
                <a:ea typeface="ＭＳ Ｐゴシック" charset="-128"/>
              </a:rPr>
              <a:t>DFR = 	0.27  - 0.24 ETR -0.10 g– 0.065 INST -0.338 CVOI+ 0.59 E/V</a:t>
            </a:r>
          </a:p>
          <a:p>
            <a:pPr eaLnBrk="1" hangingPunct="1">
              <a:buFont typeface="Wingdings" charset="2"/>
              <a:buNone/>
            </a:pPr>
            <a:r>
              <a:rPr lang="en-US" altLang="en-US" sz="1800">
                <a:ea typeface="ＭＳ Ｐゴシック" charset="-128"/>
              </a:rPr>
              <a:t>	(15.79)	(9.00)	(2.71)	(3.55)	      (3.10)     (6.85) </a:t>
            </a:r>
          </a:p>
          <a:p>
            <a:pPr marL="320675" lvl="1" indent="0" eaLnBrk="1" hangingPunct="1">
              <a:buFont typeface="Wingdings" charset="2"/>
              <a:buNone/>
            </a:pPr>
            <a:r>
              <a:rPr lang="en-US" altLang="en-US" sz="2200">
                <a:ea typeface="ＭＳ Ｐゴシック" charset="-128"/>
              </a:rPr>
              <a:t>DFR 	= Debt / ( Debt + Market Value of Equity)</a:t>
            </a:r>
          </a:p>
          <a:p>
            <a:pPr marL="320675" lvl="1" indent="0" eaLnBrk="1" hangingPunct="1">
              <a:buFont typeface="Wingdings 2" charset="2"/>
              <a:buNone/>
            </a:pPr>
            <a:r>
              <a:rPr lang="en-US" altLang="en-US" sz="2200">
                <a:ea typeface="ＭＳ Ｐゴシック" charset="-128"/>
              </a:rPr>
              <a:t>ETR = Effective tax rate in most recent twelve months</a:t>
            </a:r>
          </a:p>
          <a:p>
            <a:pPr marL="320675" lvl="1" indent="0" eaLnBrk="1" hangingPunct="1">
              <a:buFont typeface="Wingdings 2" charset="2"/>
              <a:buNone/>
            </a:pPr>
            <a:r>
              <a:rPr lang="en-US" altLang="en-US" sz="2200">
                <a:ea typeface="ＭＳ Ｐゴシック" charset="-128"/>
              </a:rPr>
              <a:t>INST = % of Shares held by institutions</a:t>
            </a:r>
          </a:p>
          <a:p>
            <a:pPr marL="320675" lvl="1" indent="0" eaLnBrk="1" hangingPunct="1">
              <a:buFont typeface="Wingdings 2" charset="2"/>
              <a:buNone/>
            </a:pPr>
            <a:r>
              <a:rPr lang="en-US" altLang="en-US" sz="2200">
                <a:ea typeface="ＭＳ Ｐゴシック" charset="-128"/>
              </a:rPr>
              <a:t>CVOI = Std dev in OI in last 10 years/ Average OI in last 10 years</a:t>
            </a:r>
          </a:p>
          <a:p>
            <a:pPr marL="320675" lvl="1" indent="0" eaLnBrk="1" hangingPunct="1">
              <a:buFont typeface="Wingdings 2" charset="2"/>
              <a:buNone/>
            </a:pPr>
            <a:r>
              <a:rPr lang="en-US" altLang="en-US" sz="2200">
                <a:ea typeface="ＭＳ Ｐゴシック" charset="-128"/>
              </a:rPr>
              <a:t>E/V	= EBITDA/ (Market Value of Equity + Debt- Cash)</a:t>
            </a:r>
          </a:p>
          <a:p>
            <a:pPr marL="320675" lvl="1" indent="0" eaLnBrk="1" hangingPunct="1">
              <a:buFont typeface="Wingdings 2" charset="2"/>
              <a:buNone/>
            </a:pPr>
            <a:r>
              <a:rPr lang="en-US" altLang="en-US" sz="2200">
                <a:ea typeface="ＭＳ Ｐゴシック" charset="-128"/>
              </a:rPr>
              <a:t>	The regression has an </a:t>
            </a:r>
            <a:r>
              <a:rPr lang="en-US" altLang="en-US" sz="2200" b="1">
                <a:ea typeface="ＭＳ Ｐゴシック" charset="-128"/>
              </a:rPr>
              <a:t>R-squared of 8%.</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the Regression</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7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70BF8F-1BAE-E346-800B-CA47D1FC2B66}" type="slidenum">
              <a:rPr lang="en-US" altLang="en-US" sz="1200">
                <a:solidFill>
                  <a:srgbClr val="FFFFFF"/>
                </a:solidFill>
                <a:latin typeface="Times" charset="0"/>
              </a:rPr>
              <a:pPr>
                <a:lnSpc>
                  <a:spcPct val="80000"/>
                </a:lnSpc>
                <a:spcBef>
                  <a:spcPct val="0"/>
                </a:spcBef>
                <a:buClrTx/>
                <a:buSzTx/>
                <a:buFontTx/>
                <a:buNone/>
              </a:pPr>
              <a:t>97</a:t>
            </a:fld>
            <a:endParaRPr lang="en-US" altLang="en-US" sz="1200">
              <a:solidFill>
                <a:srgbClr val="FFFFFF"/>
              </a:solidFill>
              <a:latin typeface="Times" charset="0"/>
            </a:endParaRPr>
          </a:p>
        </p:txBody>
      </p:sp>
      <p:sp>
        <p:nvSpPr>
          <p:cNvPr id="18739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800" dirty="0">
                <a:ea typeface="ＭＳ Ｐゴシック" charset="-128"/>
              </a:rPr>
              <a:t>Disney  had the following values for these inputs in 2014. Estimate the optimal debt ratio using the debt regression.</a:t>
            </a:r>
          </a:p>
          <a:p>
            <a:pPr marL="365125" lvl="1" indent="0" eaLnBrk="1" hangingPunct="1">
              <a:lnSpc>
                <a:spcPct val="80000"/>
              </a:lnSpc>
              <a:buFont typeface="Wingdings 2" charset="2"/>
              <a:buNone/>
              <a:defRPr/>
            </a:pPr>
            <a:r>
              <a:rPr lang="en-US" altLang="en-US" sz="2000" dirty="0">
                <a:ea typeface="ＭＳ Ｐゴシック" charset="-128"/>
                <a:cs typeface="+mn-cs"/>
              </a:rPr>
              <a:t>Effective Tax Rate (ETR)		= 31.02%</a:t>
            </a:r>
          </a:p>
          <a:p>
            <a:pPr marL="365125" lvl="1" indent="0" eaLnBrk="1" hangingPunct="1">
              <a:lnSpc>
                <a:spcPct val="80000"/>
              </a:lnSpc>
              <a:buFont typeface="Wingdings 2" charset="2"/>
              <a:buNone/>
              <a:defRPr/>
            </a:pPr>
            <a:r>
              <a:rPr lang="en-US" altLang="en-US" sz="2000" dirty="0">
                <a:ea typeface="ＭＳ Ｐゴシック" charset="-128"/>
                <a:cs typeface="+mn-cs"/>
              </a:rPr>
              <a:t>Expected Revenue Growth 		= 6.45%</a:t>
            </a:r>
          </a:p>
          <a:p>
            <a:pPr marL="365125" lvl="1" indent="0" eaLnBrk="1" hangingPunct="1">
              <a:lnSpc>
                <a:spcPct val="80000"/>
              </a:lnSpc>
              <a:buFont typeface="Wingdings 2" charset="2"/>
              <a:buNone/>
              <a:defRPr/>
            </a:pPr>
            <a:r>
              <a:rPr lang="en-US" altLang="en-US" sz="2000" dirty="0">
                <a:ea typeface="ＭＳ Ｐゴシック" charset="-128"/>
                <a:cs typeface="+mn-cs"/>
              </a:rPr>
              <a:t>Institutional Holding %  (INST) 		= 70.2%</a:t>
            </a:r>
          </a:p>
          <a:p>
            <a:pPr marL="365125" lvl="1" indent="0" eaLnBrk="1" hangingPunct="1">
              <a:lnSpc>
                <a:spcPct val="80000"/>
              </a:lnSpc>
              <a:buFont typeface="Wingdings 2" charset="2"/>
              <a:buNone/>
              <a:defRPr/>
            </a:pPr>
            <a:r>
              <a:rPr lang="en-US" altLang="en-US" sz="2000" dirty="0" err="1">
                <a:ea typeface="ＭＳ Ｐゴシック" charset="-128"/>
                <a:cs typeface="+mn-cs"/>
              </a:rPr>
              <a:t>Coeff</a:t>
            </a:r>
            <a:r>
              <a:rPr lang="en-US" altLang="en-US" sz="2000" dirty="0">
                <a:ea typeface="ＭＳ Ｐゴシック" charset="-128"/>
                <a:cs typeface="+mn-cs"/>
              </a:rPr>
              <a:t> of Variation in OI (CVOI) 		= 0.0296</a:t>
            </a:r>
          </a:p>
          <a:p>
            <a:pPr marL="365125" lvl="1" indent="0" eaLnBrk="1" hangingPunct="1">
              <a:lnSpc>
                <a:spcPct val="80000"/>
              </a:lnSpc>
              <a:buFont typeface="Wingdings 2" charset="2"/>
              <a:buNone/>
              <a:defRPr/>
            </a:pPr>
            <a:r>
              <a:rPr lang="en-US" altLang="en-US" sz="2000" dirty="0">
                <a:ea typeface="ＭＳ Ｐゴシック" charset="-128"/>
                <a:cs typeface="+mn-cs"/>
              </a:rPr>
              <a:t>EBITDA/Value of firm (E/V) 		= 9.35%</a:t>
            </a:r>
          </a:p>
          <a:p>
            <a:pPr eaLnBrk="1" hangingPunct="1">
              <a:lnSpc>
                <a:spcPct val="80000"/>
              </a:lnSpc>
              <a:buFont typeface="Wingdings" charset="2"/>
              <a:buNone/>
              <a:defRPr/>
            </a:pPr>
            <a:r>
              <a:rPr lang="en-US" altLang="en-US" sz="1800" dirty="0">
                <a:ea typeface="ＭＳ Ｐゴシック" charset="-128"/>
              </a:rPr>
              <a:t>Optimal Debt Ratio </a:t>
            </a:r>
          </a:p>
          <a:p>
            <a:pPr eaLnBrk="1" hangingPunct="1">
              <a:lnSpc>
                <a:spcPct val="80000"/>
              </a:lnSpc>
              <a:buFont typeface="Wingdings" charset="2"/>
              <a:buNone/>
              <a:defRPr/>
            </a:pPr>
            <a:r>
              <a:rPr lang="en-US" altLang="en-US" sz="1800" dirty="0">
                <a:ea typeface="ＭＳ Ｐゴシック" charset="-128"/>
              </a:rPr>
              <a:t>= 0.27  - 0.24 (.3102) -0.10 (.0645)– 0.065 (.702) -0.338 (.0296)+ 0.59 (.0935)</a:t>
            </a:r>
          </a:p>
          <a:p>
            <a:pPr eaLnBrk="1" hangingPunct="1">
              <a:lnSpc>
                <a:spcPct val="80000"/>
              </a:lnSpc>
              <a:buFont typeface="Wingdings" charset="2"/>
              <a:buNone/>
              <a:defRPr/>
            </a:pPr>
            <a:r>
              <a:rPr lang="en-US" altLang="en-US" sz="1800" dirty="0">
                <a:ea typeface="ＭＳ Ｐゴシック" charset="-128"/>
              </a:rPr>
              <a:t>= 0.1886 or 18.86%</a:t>
            </a:r>
          </a:p>
          <a:p>
            <a:pPr eaLnBrk="1" hangingPunct="1">
              <a:lnSpc>
                <a:spcPct val="80000"/>
              </a:lnSpc>
              <a:defRPr/>
            </a:pPr>
            <a:r>
              <a:rPr lang="en-US" altLang="en-US" sz="1800" dirty="0">
                <a:ea typeface="ＭＳ Ｐゴシック" charset="-128"/>
              </a:rPr>
              <a:t>What does this optimal debt ratio tell you?</a:t>
            </a:r>
          </a:p>
          <a:p>
            <a:pPr eaLnBrk="1" hangingPunct="1">
              <a:lnSpc>
                <a:spcPct val="80000"/>
              </a:lnSpc>
              <a:buFont typeface="Wingdings" charset="2"/>
              <a:buNone/>
              <a:defRPr/>
            </a:pPr>
            <a:endParaRPr lang="en-US" altLang="en-US" sz="1800" dirty="0">
              <a:ea typeface="ＭＳ Ｐゴシック" charset="-128"/>
            </a:endParaRPr>
          </a:p>
          <a:p>
            <a:pPr eaLnBrk="1" hangingPunct="1">
              <a:lnSpc>
                <a:spcPct val="80000"/>
              </a:lnSpc>
              <a:defRPr/>
            </a:pPr>
            <a:endParaRPr lang="en-US" altLang="en-US" sz="1800" dirty="0">
              <a:ea typeface="ＭＳ Ｐゴシック" charset="-128"/>
            </a:endParaRPr>
          </a:p>
          <a:p>
            <a:pPr eaLnBrk="1" hangingPunct="1">
              <a:lnSpc>
                <a:spcPct val="80000"/>
              </a:lnSpc>
              <a:defRPr/>
            </a:pPr>
            <a:r>
              <a:rPr lang="en-US" altLang="en-US" sz="1800" dirty="0">
                <a:ea typeface="ＭＳ Ｐゴシック" charset="-128"/>
              </a:rPr>
              <a:t> Why might it be different from the optimal calculated using the weighted average cost of capital? </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Summarizing the optimal debt ratios…</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99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6081DFB-476A-0F4A-A398-5CFBCF18D5ED}" type="slidenum">
              <a:rPr lang="en-US" altLang="en-US" sz="1200">
                <a:solidFill>
                  <a:srgbClr val="FFFFFF"/>
                </a:solidFill>
                <a:latin typeface="Times" charset="0"/>
              </a:rPr>
              <a:pPr>
                <a:lnSpc>
                  <a:spcPct val="80000"/>
                </a:lnSpc>
                <a:spcBef>
                  <a:spcPct val="0"/>
                </a:spcBef>
                <a:buClrTx/>
                <a:buSzTx/>
                <a:buFontTx/>
                <a:buNone/>
              </a:pPr>
              <a:t>98</a:t>
            </a:fld>
            <a:endParaRPr lang="en-US" altLang="en-US" sz="1200">
              <a:solidFill>
                <a:srgbClr val="FFFFFF"/>
              </a:solidFill>
              <a:latin typeface="Times" charset="0"/>
            </a:endParaRPr>
          </a:p>
        </p:txBody>
      </p:sp>
      <p:graphicFrame>
        <p:nvGraphicFramePr>
          <p:cNvPr id="209924"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209953" name="Document" r:id="rId4" imgW="8280400" imgH="4648200" progId="Word.Document.12">
                  <p:embed/>
                </p:oleObj>
              </mc:Choice>
              <mc:Fallback>
                <p:oleObj name="Document" r:id="rId4" imgW="8280400" imgH="46482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Getting to the Optimal:</a:t>
            </a:r>
            <a:br>
              <a:rPr lang="en-US">
                <a:ea typeface="+mj-ea"/>
                <a:cs typeface="+mj-cs"/>
              </a:rPr>
            </a:br>
            <a:r>
              <a:rPr lang="en-US">
                <a:ea typeface="+mj-ea"/>
                <a:cs typeface="+mj-cs"/>
              </a:rPr>
              <a:t>Timing and Financing Choices</a:t>
            </a:r>
          </a:p>
        </p:txBody>
      </p:sp>
      <p:sp>
        <p:nvSpPr>
          <p:cNvPr id="211970"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take it slow.. Or perhaps not…</a:t>
            </a:r>
          </a:p>
        </p:txBody>
      </p:sp>
      <p:sp>
        <p:nvSpPr>
          <p:cNvPr id="21197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197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AB9431E-F017-364F-B8F5-2DF3F687D4E5}" type="slidenum">
              <a:rPr lang="en-US" altLang="en-US" sz="1400">
                <a:solidFill>
                  <a:schemeClr val="tx2"/>
                </a:solidFill>
                <a:latin typeface="Times" charset="0"/>
              </a:rPr>
              <a:pPr>
                <a:spcBef>
                  <a:spcPct val="0"/>
                </a:spcBef>
                <a:buClrTx/>
                <a:buSzTx/>
                <a:buFontTx/>
                <a:buNone/>
              </a:pPr>
              <a:t>99</a:t>
            </a:fld>
            <a:endParaRPr lang="en-US" altLang="en-US" sz="1400">
              <a:solidFill>
                <a:schemeClr val="tx2"/>
              </a:solidFill>
              <a:latin typeface="Times" charset="0"/>
            </a:endParaRP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Big Picture…</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4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E5A03DD-D40C-2A43-900E-63701F54E0F3}" type="slidenum">
              <a:rPr lang="en-US" altLang="en-US" sz="1200">
                <a:solidFill>
                  <a:srgbClr val="FFFFFF"/>
                </a:solidFill>
                <a:latin typeface="Times" charset="0"/>
              </a:rPr>
              <a:pPr>
                <a:lnSpc>
                  <a:spcPct val="80000"/>
                </a:lnSpc>
                <a:spcBef>
                  <a:spcPct val="0"/>
                </a:spcBef>
                <a:buClrTx/>
                <a:buSzTx/>
                <a:buFontTx/>
                <a:buNone/>
              </a:pPr>
              <a:t>100</a:t>
            </a:fld>
            <a:endParaRPr lang="en-US" altLang="en-US" sz="1200">
              <a:solidFill>
                <a:srgbClr val="FFFFFF"/>
              </a:solidFill>
              <a:latin typeface="Times" charset="0"/>
            </a:endParaRPr>
          </a:p>
        </p:txBody>
      </p:sp>
      <p:pic>
        <p:nvPicPr>
          <p:cNvPr id="2140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that we have an optimal.. And an actual.. What next?</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6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90C33D3-BF0D-F647-855C-051F2CFC37D6}" type="slidenum">
              <a:rPr lang="en-US" altLang="en-US" sz="1200">
                <a:solidFill>
                  <a:srgbClr val="FFFFFF"/>
                </a:solidFill>
                <a:latin typeface="Times" charset="0"/>
              </a:rPr>
              <a:pPr>
                <a:lnSpc>
                  <a:spcPct val="80000"/>
                </a:lnSpc>
                <a:spcBef>
                  <a:spcPct val="0"/>
                </a:spcBef>
                <a:buClrTx/>
                <a:buSzTx/>
                <a:buFontTx/>
                <a:buNone/>
              </a:pPr>
              <a:t>101</a:t>
            </a:fld>
            <a:endParaRPr lang="en-US" altLang="en-US" sz="1200">
              <a:solidFill>
                <a:srgbClr val="FFFFFF"/>
              </a:solidFill>
              <a:latin typeface="Times" charset="0"/>
            </a:endParaRPr>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a:ea typeface="+mn-ea"/>
                <a:cs typeface="+mn-cs"/>
              </a:rPr>
              <a:t>The firm has the right financing mix</a:t>
            </a:r>
          </a:p>
          <a:p>
            <a:pPr marL="822960" lvl="1" indent="-457200" eaLnBrk="1" fontAlgn="auto" hangingPunct="1">
              <a:spcAft>
                <a:spcPts val="0"/>
              </a:spcAft>
              <a:buFont typeface="+mj-lt"/>
              <a:buAutoNum type="arabicPeriod"/>
              <a:defRPr/>
            </a:pPr>
            <a:r>
              <a:rPr lang="en-US" dirty="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a:ea typeface="+mn-ea"/>
                <a:cs typeface="+mn-cs"/>
              </a:rPr>
              <a:t>It has too much debt (it is over levered)</a:t>
            </a:r>
          </a:p>
          <a:p>
            <a:pPr marL="320040" indent="-320040" eaLnBrk="1" fontAlgn="auto" hangingPunct="1">
              <a:spcAft>
                <a:spcPts val="0"/>
              </a:spcAft>
              <a:buFont typeface="Wingdings"/>
              <a:buChar char=""/>
              <a:defRPr/>
            </a:pPr>
            <a:r>
              <a:rPr lang="en-US" dirty="0">
                <a:ea typeface="+mn-ea"/>
                <a:cs typeface="+mn-cs"/>
              </a:rPr>
              <a:t>The next step in the process is</a:t>
            </a:r>
          </a:p>
          <a:p>
            <a:pPr marL="640080" lvl="1" indent="-274320" eaLnBrk="1" fontAlgn="auto" hangingPunct="1">
              <a:spcAft>
                <a:spcPts val="0"/>
              </a:spcAft>
              <a:buFont typeface="Wingdings 2"/>
              <a:buChar char=""/>
              <a:defRPr/>
            </a:pPr>
            <a:r>
              <a:rPr lang="en-US" dirty="0">
                <a:ea typeface="+mn-ea"/>
                <a:cs typeface="+mn-cs"/>
              </a:rPr>
              <a:t>Deciding how much quickly or gradually the firm should move to its optimal</a:t>
            </a:r>
          </a:p>
          <a:p>
            <a:pPr marL="640080" lvl="1" indent="-274320" eaLnBrk="1" fontAlgn="auto" hangingPunct="1">
              <a:spcAft>
                <a:spcPts val="0"/>
              </a:spcAft>
              <a:buFont typeface="Wingdings 2"/>
              <a:buChar char=""/>
              <a:defRPr/>
            </a:pPr>
            <a:r>
              <a:rPr lang="en-US" dirty="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8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1CB8E5-8B9A-FA4A-9CF7-D212970B99B5}" type="slidenum">
              <a:rPr lang="en-US" altLang="en-US" sz="1200">
                <a:solidFill>
                  <a:srgbClr val="FFFFFF"/>
                </a:solidFill>
                <a:latin typeface="Times" charset="0"/>
              </a:rPr>
              <a:pPr>
                <a:lnSpc>
                  <a:spcPct val="80000"/>
                </a:lnSpc>
                <a:spcBef>
                  <a:spcPct val="0"/>
                </a:spcBef>
                <a:buClrTx/>
                <a:buSzTx/>
                <a:buFontTx/>
                <a:buNone/>
              </a:pPr>
              <a:t>102</a:t>
            </a:fld>
            <a:endParaRPr lang="en-US" altLang="en-US" sz="1200">
              <a:solidFill>
                <a:srgbClr val="FFFFFF"/>
              </a:solidFill>
              <a:latin typeface="Times" charset="0"/>
            </a:endParaRPr>
          </a:p>
        </p:txBody>
      </p:sp>
      <p:sp>
        <p:nvSpPr>
          <p:cNvPr id="21811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8117"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8"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9"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0"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1"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2"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3"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4"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5"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6"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7"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8"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9"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0"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1"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2"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3"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4"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5"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6"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7"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18138"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18139"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18140"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218141"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Underlevered</a:t>
            </a:r>
          </a:p>
        </p:txBody>
      </p:sp>
      <p:sp>
        <p:nvSpPr>
          <p:cNvPr id="218142"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18143"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18144"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45"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46"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18147"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18148"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18149"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18150"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18151"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52"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53"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54"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55"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56"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57"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18158"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59"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0"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18161"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62"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18163"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18164"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65"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66"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7"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68"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69"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70"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71"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2"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73"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74"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75"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18176"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18177"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8"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18179"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80"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18181"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2"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4"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6"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8"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0"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2"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4"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7"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9"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1"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2"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18203"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18204"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18205"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18206"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18207"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9"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10"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22016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22016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2018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2018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2018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&lt; Optimal</a:t>
            </a:r>
          </a:p>
        </p:txBody>
      </p:sp>
      <p:sp>
        <p:nvSpPr>
          <p:cNvPr id="22018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(11.58%) &lt; Optimal (40%)</a:t>
            </a:r>
          </a:p>
        </p:txBody>
      </p:sp>
      <p:sp>
        <p:nvSpPr>
          <p:cNvPr id="22018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2018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2019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19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19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2019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2019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2019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2019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2019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19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19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0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0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0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2020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2020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0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2020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2020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2021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2021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1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22021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21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21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1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1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FF0000"/>
                </a:solidFill>
                <a:latin typeface="Helvetica" charset="0"/>
              </a:rPr>
              <a:t>Yes. ROC &gt; Cost of capital</a:t>
            </a:r>
          </a:p>
        </p:txBody>
      </p:sp>
      <p:sp>
        <p:nvSpPr>
          <p:cNvPr id="22021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Take good projects</a:t>
            </a:r>
          </a:p>
        </p:txBody>
      </p:sp>
      <p:sp>
        <p:nvSpPr>
          <p:cNvPr id="22021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With debt.</a:t>
            </a:r>
          </a:p>
        </p:txBody>
      </p:sp>
      <p:sp>
        <p:nvSpPr>
          <p:cNvPr id="22022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latin typeface="Helvetica" charset="0"/>
              </a:rPr>
              <a:t>No</a:t>
            </a:r>
          </a:p>
        </p:txBody>
      </p:sp>
      <p:sp>
        <p:nvSpPr>
          <p:cNvPr id="22022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2022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2022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2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2022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2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20227" name="Freeform 68"/>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2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2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1" name="Freeform 72"/>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5" name="Freeform 76"/>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9" name="Freeform 80"/>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4" name="Freeform 85"/>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2024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2025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2025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2025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2025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4" name="Freeform 95"/>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5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2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E148950-8364-9D4A-ACD4-A7A11E9FD110}" type="slidenum">
              <a:rPr lang="en-US" altLang="en-US" sz="1200">
                <a:solidFill>
                  <a:srgbClr val="FFFFFF"/>
                </a:solidFill>
                <a:latin typeface="Times" charset="0"/>
              </a:rPr>
              <a:pPr>
                <a:lnSpc>
                  <a:spcPct val="80000"/>
                </a:lnSpc>
                <a:spcBef>
                  <a:spcPct val="0"/>
                </a:spcBef>
                <a:buClrTx/>
                <a:buSzTx/>
                <a:buFontTx/>
                <a:buNone/>
              </a:pPr>
              <a:t>104</a:t>
            </a:fld>
            <a:endParaRPr lang="en-US" altLang="en-US" sz="1200">
              <a:solidFill>
                <a:srgbClr val="FFFFFF"/>
              </a:solidFill>
              <a:latin typeface="Times" charset="0"/>
            </a:endParaRPr>
          </a:p>
        </p:txBody>
      </p:sp>
      <p:sp>
        <p:nvSpPr>
          <p:cNvPr id="22221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eaLnBrk="1" hangingPunct="1">
              <a:lnSpc>
                <a:spcPct val="90000"/>
              </a:lnSpc>
              <a:buFont typeface="Calibri" charset="0"/>
              <a:buAutoNum type="alphaLcPeriod"/>
            </a:pPr>
            <a:r>
              <a:rPr lang="en-US" altLang="en-US">
                <a:ea typeface="ＭＳ Ｐゴシック" charset="-128"/>
              </a:rPr>
              <a:t>Immediate change in leverage</a:t>
            </a:r>
          </a:p>
          <a:p>
            <a:pPr eaLnBrk="1" hangingPunct="1">
              <a:lnSpc>
                <a:spcPct val="90000"/>
              </a:lnSpc>
              <a:buFont typeface="Calibri" charset="0"/>
              <a:buAutoNum type="alphaLcPeriod"/>
            </a:pPr>
            <a:r>
              <a:rPr lang="en-US" altLang="en-US">
                <a:ea typeface="ＭＳ Ｐゴシック" charset="-128"/>
              </a:rPr>
              <a:t>Gradual change in leverage</a:t>
            </a:r>
          </a:p>
          <a:p>
            <a:pPr eaLnBrk="1" hangingPunct="1">
              <a:lnSpc>
                <a:spcPct val="90000"/>
              </a:lnSpc>
              <a:buFont typeface="Calibri" charset="0"/>
              <a:buAutoNum type="alphaLcPeriod"/>
            </a:pPr>
            <a:r>
              <a:rPr lang="en-US" altLang="en-US">
                <a:ea typeface="ＭＳ Ｐゴシック" charset="-128"/>
              </a:rPr>
              <a:t>No change in leverage</a:t>
            </a:r>
          </a:p>
          <a:p>
            <a:pPr eaLnBrk="1" hangingPunct="1">
              <a:lnSpc>
                <a:spcPct val="90000"/>
              </a:lnSpc>
            </a:pPr>
            <a:r>
              <a:rPr lang="en-US" altLang="en-US">
                <a:ea typeface="ＭＳ Ｐゴシック" charset="-128"/>
              </a:rPr>
              <a:t>Would you recommend that the firm change its financing mix by </a:t>
            </a:r>
          </a:p>
          <a:p>
            <a:pPr eaLnBrk="1" hangingPunct="1">
              <a:lnSpc>
                <a:spcPct val="90000"/>
              </a:lnSpc>
              <a:buFont typeface="Calibri" charset="0"/>
              <a:buAutoNum type="alphaLcPeriod"/>
            </a:pPr>
            <a:r>
              <a:rPr lang="en-US" altLang="en-US">
                <a:ea typeface="ＭＳ Ｐゴシック" charset="-128"/>
              </a:rPr>
              <a:t>Paying off debt/Buying back equity</a:t>
            </a:r>
          </a:p>
          <a:p>
            <a:pPr eaLnBrk="1" hangingPunct="1">
              <a:lnSpc>
                <a:spcPct val="90000"/>
              </a:lnSpc>
              <a:buFont typeface="Calibri" charset="0"/>
              <a:buAutoNum type="alphaLcPeriod"/>
            </a:pPr>
            <a:r>
              <a:rPr lang="en-US" altLang="en-US">
                <a:ea typeface="ＭＳ Ｐゴシック" charset="-128"/>
              </a:rPr>
              <a:t>Take projects with equity/debt</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The Mechanics of Changing Debt Ratio quickly…</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4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0A950FC-7906-E545-9E4F-C457B4FF59EE}" type="slidenum">
              <a:rPr lang="en-US" altLang="en-US" sz="1200">
                <a:solidFill>
                  <a:srgbClr val="FFFFFF"/>
                </a:solidFill>
                <a:latin typeface="Times" charset="0"/>
              </a:rPr>
              <a:pPr>
                <a:lnSpc>
                  <a:spcPct val="80000"/>
                </a:lnSpc>
                <a:spcBef>
                  <a:spcPct val="0"/>
                </a:spcBef>
                <a:buClrTx/>
                <a:buSzTx/>
                <a:buFontTx/>
                <a:buNone/>
              </a:pPr>
              <a:t>105</a:t>
            </a:fld>
            <a:endParaRPr lang="en-US" altLang="en-US" sz="1200">
              <a:solidFill>
                <a:srgbClr val="FFFFFF"/>
              </a:solidFill>
              <a:latin typeface="Times" charset="0"/>
            </a:endParaRPr>
          </a:p>
        </p:txBody>
      </p:sp>
      <p:pic>
        <p:nvPicPr>
          <p:cNvPr id="2242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6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8B4DA9-83CA-4D40-8BAA-BEA70918C70F}" type="slidenum">
              <a:rPr lang="en-US" altLang="en-US" sz="1200">
                <a:solidFill>
                  <a:srgbClr val="FFFFFF"/>
                </a:solidFill>
                <a:latin typeface="Times" charset="0"/>
              </a:rPr>
              <a:pPr>
                <a:lnSpc>
                  <a:spcPct val="80000"/>
                </a:lnSpc>
                <a:spcBef>
                  <a:spcPct val="0"/>
                </a:spcBef>
                <a:buClrTx/>
                <a:buSzTx/>
                <a:buFontTx/>
                <a:buNone/>
              </a:pPr>
              <a:t>106</a:t>
            </a:fld>
            <a:endParaRPr lang="en-US" altLang="en-US" sz="1200">
              <a:solidFill>
                <a:srgbClr val="FFFFFF"/>
              </a:solidFill>
              <a:latin typeface="Times" charset="0"/>
            </a:endParaRPr>
          </a:p>
        </p:txBody>
      </p:sp>
      <p:sp>
        <p:nvSpPr>
          <p:cNvPr id="22630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To change debt ratios over time, you use the same mix of tools that you used to change debt ratios gradually:</a:t>
            </a:r>
          </a:p>
          <a:p>
            <a:pPr lvl="1" eaLnBrk="1" hangingPunct="1">
              <a:lnSpc>
                <a:spcPct val="90000"/>
              </a:lnSpc>
            </a:pPr>
            <a:r>
              <a:rPr lang="en-US" altLang="en-US" sz="2200">
                <a:ea typeface="ＭＳ Ｐゴシック" charset="-128"/>
              </a:rPr>
              <a:t>Dividends and stock buybacks: Dividends and stock buybacks will reduce the value of equity.</a:t>
            </a:r>
          </a:p>
          <a:p>
            <a:pPr lvl="1" eaLnBrk="1" hangingPunct="1">
              <a:lnSpc>
                <a:spcPct val="90000"/>
              </a:lnSpc>
            </a:pPr>
            <a:r>
              <a:rPr lang="en-US" altLang="en-US" sz="2200">
                <a:ea typeface="ＭＳ Ｐゴシック" charset="-128"/>
              </a:rPr>
              <a:t>Debt repayments: will reduce the value of debt.</a:t>
            </a:r>
          </a:p>
          <a:p>
            <a:pPr eaLnBrk="1" hangingPunct="1">
              <a:lnSpc>
                <a:spcPct val="90000"/>
              </a:lnSpc>
            </a:pPr>
            <a:r>
              <a:rPr lang="en-US" altLang="en-US" sz="2600">
                <a:ea typeface="ＭＳ Ｐゴシック" charset="-128"/>
              </a:rPr>
              <a:t>The complication of changing debt ratios over time is that firm value is itself a moving target. </a:t>
            </a:r>
          </a:p>
          <a:p>
            <a:pPr lvl="1" eaLnBrk="1" hangingPunct="1">
              <a:lnSpc>
                <a:spcPct val="90000"/>
              </a:lnSpc>
            </a:pPr>
            <a:r>
              <a:rPr lang="en-US" altLang="en-US" sz="2200">
                <a:ea typeface="ＭＳ Ｐゴシック" charset="-128"/>
              </a:rPr>
              <a:t>If equity is fairly valued today, the equity value should change over time to reflect the expected price appreciation:</a:t>
            </a:r>
          </a:p>
          <a:p>
            <a:pPr lvl="1" eaLnBrk="1" hangingPunct="1">
              <a:lnSpc>
                <a:spcPct val="90000"/>
              </a:lnSpc>
            </a:pPr>
            <a:r>
              <a:rPr lang="en-US" altLang="en-US" sz="2200">
                <a:ea typeface="ＭＳ Ｐゴシック" charset="-128"/>
              </a:rPr>
              <a:t>Expected Price appreciation = Cost of equity – Dividend Yield</a:t>
            </a:r>
          </a:p>
          <a:p>
            <a:pPr lvl="1" eaLnBrk="1" hangingPunct="1">
              <a:lnSpc>
                <a:spcPct val="90000"/>
              </a:lnSpc>
            </a:pPr>
            <a:r>
              <a:rPr lang="en-US" altLang="en-US" sz="2200">
                <a:ea typeface="ＭＳ Ｐゴシック" charset="-128"/>
              </a:rPr>
              <a:t>Debt will also change over time, in conjunction as firm value changes.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Designing Debt: The Fundamental Principle</a:t>
            </a: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8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913F58-9AA4-D140-AA93-5150A12B5D75}" type="slidenum">
              <a:rPr lang="en-US" altLang="en-US" sz="1200">
                <a:solidFill>
                  <a:srgbClr val="FFFFFF"/>
                </a:solidFill>
                <a:latin typeface="Times" charset="0"/>
              </a:rPr>
              <a:pPr>
                <a:lnSpc>
                  <a:spcPct val="80000"/>
                </a:lnSpc>
                <a:spcBef>
                  <a:spcPct val="0"/>
                </a:spcBef>
                <a:buClrTx/>
                <a:buSzTx/>
                <a:buFontTx/>
                <a:buNone/>
              </a:pPr>
              <a:t>107</a:t>
            </a:fld>
            <a:endParaRPr lang="en-US" altLang="en-US" sz="1200">
              <a:solidFill>
                <a:srgbClr val="FFFFFF"/>
              </a:solidFill>
              <a:latin typeface="Times" charset="0"/>
            </a:endParaRPr>
          </a:p>
        </p:txBody>
      </p:sp>
      <p:sp>
        <p:nvSpPr>
          <p:cNvPr id="2283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mismatched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0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5B4CF63-8882-F64C-AED9-0EC553ACA162}" type="slidenum">
              <a:rPr lang="en-US" altLang="en-US" sz="1200">
                <a:solidFill>
                  <a:srgbClr val="FFFFFF"/>
                </a:solidFill>
                <a:latin typeface="Times" charset="0"/>
              </a:rPr>
              <a:pPr>
                <a:lnSpc>
                  <a:spcPct val="80000"/>
                </a:lnSpc>
                <a:spcBef>
                  <a:spcPct val="0"/>
                </a:spcBef>
                <a:buClrTx/>
                <a:buSzTx/>
                <a:buFontTx/>
                <a:buNone/>
              </a:pPr>
              <a:t>108</a:t>
            </a:fld>
            <a:endParaRPr lang="en-US" altLang="en-US" sz="1200">
              <a:solidFill>
                <a:srgbClr val="FFFFFF"/>
              </a:solidFill>
              <a:latin typeface="Times" charset="0"/>
            </a:endParaRPr>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matched Debt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2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C594EC-1922-9B4E-87C2-8AEEB4C91892}" type="slidenum">
              <a:rPr lang="en-US" altLang="en-US" sz="1200">
                <a:solidFill>
                  <a:srgbClr val="FFFFFF"/>
                </a:solidFill>
                <a:latin typeface="Times" charset="0"/>
              </a:rPr>
              <a:pPr>
                <a:lnSpc>
                  <a:spcPct val="80000"/>
                </a:lnSpc>
                <a:spcBef>
                  <a:spcPct val="0"/>
                </a:spcBef>
                <a:buClrTx/>
                <a:buSzTx/>
                <a:buFontTx/>
                <a:buNone/>
              </a:pPr>
              <a:t>109</a:t>
            </a:fld>
            <a:endParaRPr lang="en-US" altLang="en-US" sz="1200">
              <a:solidFill>
                <a:srgbClr val="FFFFFF"/>
              </a:solidFill>
              <a:latin typeface="Times" charset="0"/>
            </a:endParaRPr>
          </a:p>
        </p:txBody>
      </p:sp>
      <p:pic>
        <p:nvPicPr>
          <p:cNvPr id="23245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4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F9F8278-9E7B-0544-8A8C-4A68610FB971}" type="slidenum">
              <a:rPr lang="en-US" altLang="en-US" sz="1200">
                <a:solidFill>
                  <a:srgbClr val="FFFFFF"/>
                </a:solidFill>
                <a:latin typeface="Times" charset="0"/>
              </a:rPr>
              <a:pPr>
                <a:lnSpc>
                  <a:spcPct val="80000"/>
                </a:lnSpc>
                <a:spcBef>
                  <a:spcPct val="0"/>
                </a:spcBef>
                <a:buClrTx/>
                <a:buSzTx/>
                <a:buFontTx/>
                <a:buNone/>
              </a:pPr>
              <a:t>110</a:t>
            </a:fld>
            <a:endParaRPr lang="en-US" altLang="en-US" sz="1200">
              <a:solidFill>
                <a:srgbClr val="FFFFFF"/>
              </a:solidFill>
              <a:latin typeface="Times" charset="0"/>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Ensuring that you have not crossed the line drawn by the tax code</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6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F27ECC3-3157-4F41-A4FD-1FF97200E028}" type="slidenum">
              <a:rPr lang="en-US" altLang="en-US" sz="1200">
                <a:solidFill>
                  <a:srgbClr val="FFFFFF"/>
                </a:solidFill>
                <a:latin typeface="Times" charset="0"/>
              </a:rPr>
              <a:pPr>
                <a:lnSpc>
                  <a:spcPct val="80000"/>
                </a:lnSpc>
                <a:spcBef>
                  <a:spcPct val="0"/>
                </a:spcBef>
                <a:buClrTx/>
                <a:buSzTx/>
                <a:buFontTx/>
                <a:buNone/>
              </a:pPr>
              <a:t>111</a:t>
            </a:fld>
            <a:endParaRPr lang="en-US" altLang="en-US" sz="1200">
              <a:solidFill>
                <a:srgbClr val="FFFFFF"/>
              </a:solidFill>
              <a:latin typeface="Times" charset="0"/>
            </a:endParaRPr>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While keeping equity research analysts, ratings agencies and regulators applauding</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8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C363904-E883-B74A-9DE8-A68972B6F0EB}" type="slidenum">
              <a:rPr lang="en-US" altLang="en-US" sz="1200">
                <a:solidFill>
                  <a:srgbClr val="FFFFFF"/>
                </a:solidFill>
                <a:latin typeface="Times" charset="0"/>
              </a:rPr>
              <a:pPr>
                <a:lnSpc>
                  <a:spcPct val="80000"/>
                </a:lnSpc>
                <a:spcBef>
                  <a:spcPct val="0"/>
                </a:spcBef>
                <a:buClrTx/>
                <a:buSzTx/>
                <a:buFontTx/>
                <a:buNone/>
              </a:pPr>
              <a:t>112</a:t>
            </a:fld>
            <a:endParaRPr lang="en-US" altLang="en-US" sz="1200">
              <a:solidFill>
                <a:srgbClr val="FFFFFF"/>
              </a:solidFill>
              <a:latin typeface="Times" charset="0"/>
            </a:endParaRPr>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Ratings agencies want companies to issue equity, since it makes them safer. </a:t>
            </a:r>
          </a:p>
          <a:p>
            <a:pPr eaLnBrk="1" hangingPunct="1"/>
            <a:r>
              <a:rPr lang="en-US" altLang="en-US" sz="2400">
                <a:ea typeface="ＭＳ Ｐゴシック" charset="-128"/>
              </a:rPr>
              <a:t>Equity research analysts want them not to issue equity because it dilutes earnings per share. </a:t>
            </a:r>
          </a:p>
          <a:p>
            <a:pPr eaLnBrk="1" hangingPunct="1"/>
            <a:r>
              <a:rPr lang="en-US" altLang="en-US" sz="2400">
                <a:ea typeface="ＭＳ Ｐゴシック" charset="-128"/>
              </a:rPr>
              <a:t>Regulatory authorities want to ensure that you meet their requirements in terms of capital ratios (usually book value). </a:t>
            </a:r>
          </a:p>
          <a:p>
            <a:pPr eaLnBrk="1" hangingPunct="1"/>
            <a:r>
              <a:rPr lang="en-US" altLang="en-US" sz="2400">
                <a:ea typeface="ＭＳ Ｐゴシック" charset="-128"/>
              </a:rPr>
              <a:t>Financing that leaves all three groups happy is nirvana.</a:t>
            </a:r>
          </a:p>
        </p:txBody>
      </p:sp>
      <p:pic>
        <p:nvPicPr>
          <p:cNvPr id="2385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Debt or Equity: The Strange Case of Trust Preferred</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0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8F662D-4FEE-3140-AB50-597BC6BA62C3}" type="slidenum">
              <a:rPr lang="en-US" altLang="en-US" sz="1200">
                <a:solidFill>
                  <a:srgbClr val="FFFFFF"/>
                </a:solidFill>
                <a:latin typeface="Times" charset="0"/>
              </a:rPr>
              <a:pPr>
                <a:lnSpc>
                  <a:spcPct val="80000"/>
                </a:lnSpc>
                <a:spcBef>
                  <a:spcPct val="0"/>
                </a:spcBef>
                <a:buClrTx/>
                <a:buSzTx/>
                <a:buFontTx/>
                <a:buNone/>
              </a:pPr>
              <a:t>113</a:t>
            </a:fld>
            <a:endParaRPr lang="en-US" altLang="en-US" sz="1200">
              <a:solidFill>
                <a:srgbClr val="FFFFFF"/>
              </a:solidFill>
              <a:latin typeface="Times" charset="0"/>
            </a:endParaRPr>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Trust preferred stock has</a:t>
            </a:r>
          </a:p>
          <a:p>
            <a:pPr lvl="1" eaLnBrk="1" hangingPunct="1"/>
            <a:r>
              <a:rPr lang="en-US" altLang="en-US">
                <a:ea typeface="ＭＳ Ｐゴシック" charset="-128"/>
              </a:rPr>
              <a:t>A fixed dividend payment, specified at the time of the issue</a:t>
            </a:r>
          </a:p>
          <a:p>
            <a:pPr lvl="1" eaLnBrk="1" hangingPunct="1"/>
            <a:r>
              <a:rPr lang="en-US" altLang="en-US">
                <a:ea typeface="ＭＳ Ｐゴシック" charset="-128"/>
              </a:rPr>
              <a:t>That is tax deductible</a:t>
            </a:r>
          </a:p>
          <a:p>
            <a:pPr lvl="1" eaLnBrk="1" hangingPunct="1"/>
            <a:r>
              <a:rPr lang="en-US" altLang="en-US">
                <a:ea typeface="ＭＳ Ｐゴシック" charset="-128"/>
              </a:rPr>
              <a:t>And failing to make the payment can give these shareholders voting rights </a:t>
            </a:r>
          </a:p>
          <a:p>
            <a:pPr eaLnBrk="1" hangingPunct="1"/>
            <a:r>
              <a:rPr lang="en-US" altLang="en-US">
                <a:ea typeface="ＭＳ Ｐゴシック"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charset="-128"/>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Equity and Quasi Equity</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2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A5AC92-B574-C145-8A6B-15933DC9633B}" type="slidenum">
              <a:rPr lang="en-US" altLang="en-US" sz="1200">
                <a:solidFill>
                  <a:srgbClr val="FFFFFF"/>
                </a:solidFill>
                <a:latin typeface="Times" charset="0"/>
              </a:rPr>
              <a:pPr>
                <a:lnSpc>
                  <a:spcPct val="80000"/>
                </a:lnSpc>
                <a:spcBef>
                  <a:spcPct val="0"/>
                </a:spcBef>
                <a:buClrTx/>
                <a:buSzTx/>
                <a:buFontTx/>
                <a:buNone/>
              </a:pPr>
              <a:t>114</a:t>
            </a:fld>
            <a:endParaRPr lang="en-US" altLang="en-US" sz="1200">
              <a:solidFill>
                <a:srgbClr val="FFFFFF"/>
              </a:solidFill>
              <a:latin typeface="Times" charset="0"/>
            </a:endParaRPr>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tLang="en-US">
                <a:ea typeface="ＭＳ Ｐゴシック" charset="-128"/>
              </a:rPr>
              <a:t>A firm that is under levered, but has a rating constraint that would be violated if it moved to its optimal</a:t>
            </a:r>
          </a:p>
          <a:p>
            <a:pPr marL="833438" lvl="1" indent="-514350" eaLnBrk="1" hangingPunct="1">
              <a:buFont typeface="Calibri" charset="0"/>
              <a:buAutoNum type="alphaLcPeriod"/>
            </a:pPr>
            <a:r>
              <a:rPr lang="en-US" altLang="en-US">
                <a:ea typeface="ＭＳ Ｐゴシック" charset="-128"/>
              </a:rPr>
              <a:t>A firm that is over levered that is unable to issue debt because of the rating agency concerns.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47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E955DB-5D2B-4846-9532-603A8487D07A}" type="slidenum">
              <a:rPr lang="en-US" altLang="en-US" sz="1200">
                <a:solidFill>
                  <a:srgbClr val="FFFFFF"/>
                </a:solidFill>
                <a:latin typeface="Times" charset="0"/>
              </a:rPr>
              <a:pPr>
                <a:lnSpc>
                  <a:spcPct val="80000"/>
                </a:lnSpc>
                <a:spcBef>
                  <a:spcPct val="0"/>
                </a:spcBef>
                <a:buClrTx/>
                <a:buSzTx/>
                <a:buFontTx/>
                <a:buNone/>
              </a:pPr>
              <a:t>115</a:t>
            </a:fld>
            <a:endParaRPr lang="en-US" altLang="en-US" sz="1200">
              <a:solidFill>
                <a:srgbClr val="FFFFFF"/>
              </a:solidFill>
              <a:latin typeface="Times" charset="0"/>
            </a:endParaRPr>
          </a:p>
        </p:txBody>
      </p:sp>
      <p:sp>
        <p:nvSpPr>
          <p:cNvPr id="24474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2447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do not lock in market mistakes that work against you</a:t>
            </a:r>
          </a:p>
        </p:txBody>
      </p:sp>
      <p:sp>
        <p:nvSpPr>
          <p:cNvPr id="246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6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4C9C95-1EA3-004D-897D-677D3988C353}" type="slidenum">
              <a:rPr lang="en-US" altLang="en-US" sz="1200">
                <a:solidFill>
                  <a:srgbClr val="FFFFFF"/>
                </a:solidFill>
                <a:latin typeface="Times" charset="0"/>
              </a:rPr>
              <a:pPr>
                <a:lnSpc>
                  <a:spcPct val="80000"/>
                </a:lnSpc>
                <a:spcBef>
                  <a:spcPct val="0"/>
                </a:spcBef>
                <a:buClrTx/>
                <a:buSzTx/>
                <a:buFontTx/>
                <a:buNone/>
              </a:pPr>
              <a:t>116</a:t>
            </a:fld>
            <a:endParaRPr lang="en-US" altLang="en-US" sz="1200">
              <a:solidFill>
                <a:srgbClr val="FFFFFF"/>
              </a:solidFill>
              <a:latin typeface="Times" charset="0"/>
            </a:endParaRPr>
          </a:p>
        </p:txBody>
      </p:sp>
      <p:sp>
        <p:nvSpPr>
          <p:cNvPr id="246788"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Ratings agencies can sometimes under rate a firm, and markets can under 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4"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5"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6"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7"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2488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88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8547B8-9A97-1842-A0F4-62E02FB764DC}" type="slidenum">
              <a:rPr lang="en-US" altLang="en-US" sz="1200">
                <a:solidFill>
                  <a:srgbClr val="FFFFFF"/>
                </a:solidFill>
                <a:latin typeface="Times" charset="0"/>
              </a:rPr>
              <a:pPr>
                <a:lnSpc>
                  <a:spcPct val="80000"/>
                </a:lnSpc>
                <a:spcBef>
                  <a:spcPct val="0"/>
                </a:spcBef>
                <a:buClrTx/>
                <a:buSzTx/>
                <a:buFontTx/>
                <a:buNone/>
              </a:pPr>
              <a:t>117</a:t>
            </a:fld>
            <a:endParaRPr lang="en-US" altLang="en-US" sz="1200">
              <a:solidFill>
                <a:srgbClr val="FFFFFF"/>
              </a:solidFill>
              <a:latin typeface="Times" charset="0"/>
            </a:endParaRPr>
          </a:p>
        </p:txBody>
      </p:sp>
      <p:sp>
        <p:nvSpPr>
          <p:cNvPr id="24884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884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6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7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Effect of Inflation</a:t>
            </a:r>
          </a:p>
        </p:txBody>
      </p:sp>
      <p:sp>
        <p:nvSpPr>
          <p:cNvPr id="24887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a:t>
            </a:r>
          </a:p>
        </p:txBody>
      </p:sp>
      <p:sp>
        <p:nvSpPr>
          <p:cNvPr id="24887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Growth Patterns</a:t>
            </a:r>
          </a:p>
        </p:txBody>
      </p:sp>
      <p:sp>
        <p:nvSpPr>
          <p:cNvPr id="24887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Cyclicality &amp;</a:t>
            </a:r>
          </a:p>
        </p:txBody>
      </p:sp>
      <p:sp>
        <p:nvSpPr>
          <p:cNvPr id="24887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Other Effects</a:t>
            </a:r>
          </a:p>
        </p:txBody>
      </p:sp>
      <p:sp>
        <p:nvSpPr>
          <p:cNvPr id="24887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Define Debt</a:t>
            </a:r>
          </a:p>
        </p:txBody>
      </p:sp>
      <p:sp>
        <p:nvSpPr>
          <p:cNvPr id="24887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Characteristics</a:t>
            </a:r>
          </a:p>
        </p:txBody>
      </p:sp>
      <p:sp>
        <p:nvSpPr>
          <p:cNvPr id="24887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7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Maturity</a:t>
            </a:r>
          </a:p>
        </p:txBody>
      </p:sp>
      <p:sp>
        <p:nvSpPr>
          <p:cNvPr id="24887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8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Mix</a:t>
            </a:r>
          </a:p>
        </p:txBody>
      </p:sp>
      <p:sp>
        <p:nvSpPr>
          <p:cNvPr id="24888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Fixed vs. Floating Rate</a:t>
            </a:r>
          </a:p>
        </p:txBody>
      </p:sp>
      <p:sp>
        <p:nvSpPr>
          <p:cNvPr id="24888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More floating rate </a:t>
            </a:r>
          </a:p>
        </p:txBody>
      </p:sp>
      <p:sp>
        <p:nvSpPr>
          <p:cNvPr id="24888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if CF move with </a:t>
            </a:r>
          </a:p>
        </p:txBody>
      </p:sp>
      <p:sp>
        <p:nvSpPr>
          <p:cNvPr id="24888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inflation</a:t>
            </a:r>
          </a:p>
        </p:txBody>
      </p:sp>
      <p:sp>
        <p:nvSpPr>
          <p:cNvPr id="24888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with greater uncertainty </a:t>
            </a:r>
          </a:p>
        </p:txBody>
      </p:sp>
      <p:sp>
        <p:nvSpPr>
          <p:cNvPr id="24888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future</a:t>
            </a:r>
          </a:p>
        </p:txBody>
      </p:sp>
      <p:sp>
        <p:nvSpPr>
          <p:cNvPr id="24888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Straight versus</a:t>
            </a:r>
          </a:p>
        </p:txBody>
      </p:sp>
      <p:sp>
        <p:nvSpPr>
          <p:cNvPr id="24888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Convertible</a:t>
            </a:r>
          </a:p>
        </p:txBody>
      </p:sp>
      <p:sp>
        <p:nvSpPr>
          <p:cNvPr id="24888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Convertible if</a:t>
            </a:r>
          </a:p>
        </p:txBody>
      </p:sp>
      <p:sp>
        <p:nvSpPr>
          <p:cNvPr id="24889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low </a:t>
            </a:r>
          </a:p>
        </p:txBody>
      </p:sp>
      <p:sp>
        <p:nvSpPr>
          <p:cNvPr id="24889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now but high</a:t>
            </a:r>
          </a:p>
        </p:txBody>
      </p:sp>
      <p:sp>
        <p:nvSpPr>
          <p:cNvPr id="24889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exp. growth</a:t>
            </a:r>
          </a:p>
        </p:txBody>
      </p:sp>
      <p:sp>
        <p:nvSpPr>
          <p:cNvPr id="24889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Special Features</a:t>
            </a:r>
          </a:p>
        </p:txBody>
      </p:sp>
      <p:sp>
        <p:nvSpPr>
          <p:cNvPr id="24889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on Debt</a:t>
            </a:r>
          </a:p>
        </p:txBody>
      </p:sp>
      <p:sp>
        <p:nvSpPr>
          <p:cNvPr id="24889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Options to make </a:t>
            </a:r>
          </a:p>
        </p:txBody>
      </p:sp>
      <p:sp>
        <p:nvSpPr>
          <p:cNvPr id="24889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on debt </a:t>
            </a:r>
          </a:p>
        </p:txBody>
      </p:sp>
      <p:sp>
        <p:nvSpPr>
          <p:cNvPr id="24889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match cash flows </a:t>
            </a:r>
          </a:p>
        </p:txBody>
      </p:sp>
      <p:sp>
        <p:nvSpPr>
          <p:cNvPr id="24889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assets</a:t>
            </a:r>
          </a:p>
        </p:txBody>
      </p:sp>
      <p:grpSp>
        <p:nvGrpSpPr>
          <p:cNvPr id="248899" name="Group 65"/>
          <p:cNvGrpSpPr>
            <a:grpSpLocks/>
          </p:cNvGrpSpPr>
          <p:nvPr/>
        </p:nvGrpSpPr>
        <p:grpSpPr bwMode="auto">
          <a:xfrm>
            <a:off x="2787650" y="2127250"/>
            <a:ext cx="61913" cy="238125"/>
            <a:chOff x="1756" y="1340"/>
            <a:chExt cx="39" cy="150"/>
          </a:xfrm>
        </p:grpSpPr>
        <p:sp>
          <p:nvSpPr>
            <p:cNvPr id="24898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8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0" name="Group 68"/>
          <p:cNvGrpSpPr>
            <a:grpSpLocks/>
          </p:cNvGrpSpPr>
          <p:nvPr/>
        </p:nvGrpSpPr>
        <p:grpSpPr bwMode="auto">
          <a:xfrm>
            <a:off x="4184650" y="2127250"/>
            <a:ext cx="61913" cy="238125"/>
            <a:chOff x="2636" y="1340"/>
            <a:chExt cx="39" cy="150"/>
          </a:xfrm>
        </p:grpSpPr>
        <p:sp>
          <p:nvSpPr>
            <p:cNvPr id="24897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1" name="Group 71"/>
          <p:cNvGrpSpPr>
            <a:grpSpLocks/>
          </p:cNvGrpSpPr>
          <p:nvPr/>
        </p:nvGrpSpPr>
        <p:grpSpPr bwMode="auto">
          <a:xfrm>
            <a:off x="5418138" y="2127250"/>
            <a:ext cx="61912" cy="238125"/>
            <a:chOff x="3413" y="1340"/>
            <a:chExt cx="39" cy="150"/>
          </a:xfrm>
        </p:grpSpPr>
        <p:sp>
          <p:nvSpPr>
            <p:cNvPr id="24897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2" name="Group 74"/>
          <p:cNvGrpSpPr>
            <a:grpSpLocks/>
          </p:cNvGrpSpPr>
          <p:nvPr/>
        </p:nvGrpSpPr>
        <p:grpSpPr bwMode="auto">
          <a:xfrm>
            <a:off x="6486525" y="2127250"/>
            <a:ext cx="61913" cy="238125"/>
            <a:chOff x="4086" y="1340"/>
            <a:chExt cx="39" cy="150"/>
          </a:xfrm>
        </p:grpSpPr>
        <p:sp>
          <p:nvSpPr>
            <p:cNvPr id="24897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i="1">
                <a:latin typeface="Times" charset="0"/>
              </a:rPr>
              <a:t>Start with the </a:t>
            </a:r>
          </a:p>
        </p:txBody>
      </p:sp>
      <p:sp>
        <p:nvSpPr>
          <p:cNvPr id="24890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Cash Flows</a:t>
            </a:r>
          </a:p>
        </p:txBody>
      </p:sp>
      <p:sp>
        <p:nvSpPr>
          <p:cNvPr id="24890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on Assets/</a:t>
            </a:r>
          </a:p>
        </p:txBody>
      </p:sp>
      <p:sp>
        <p:nvSpPr>
          <p:cNvPr id="24890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Projects</a:t>
            </a:r>
          </a:p>
        </p:txBody>
      </p:sp>
      <p:grpSp>
        <p:nvGrpSpPr>
          <p:cNvPr id="248907" name="Group 81"/>
          <p:cNvGrpSpPr>
            <a:grpSpLocks/>
          </p:cNvGrpSpPr>
          <p:nvPr/>
        </p:nvGrpSpPr>
        <p:grpSpPr bwMode="auto">
          <a:xfrm>
            <a:off x="1882775" y="2127250"/>
            <a:ext cx="61913" cy="238125"/>
            <a:chOff x="1186" y="1340"/>
            <a:chExt cx="39" cy="150"/>
          </a:xfrm>
        </p:grpSpPr>
        <p:sp>
          <p:nvSpPr>
            <p:cNvPr id="24897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Overlay tax</a:t>
            </a:r>
          </a:p>
        </p:txBody>
      </p:sp>
      <p:sp>
        <p:nvSpPr>
          <p:cNvPr id="24890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preferences</a:t>
            </a:r>
          </a:p>
        </p:txBody>
      </p:sp>
      <p:sp>
        <p:nvSpPr>
          <p:cNvPr id="24891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Deductibility of cash flows</a:t>
            </a:r>
          </a:p>
        </p:txBody>
      </p:sp>
      <p:sp>
        <p:nvSpPr>
          <p:cNvPr id="24891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for tax purposes</a:t>
            </a:r>
          </a:p>
        </p:txBody>
      </p:sp>
      <p:sp>
        <p:nvSpPr>
          <p:cNvPr id="24891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Differences in tax rates</a:t>
            </a:r>
          </a:p>
        </p:txBody>
      </p:sp>
      <p:sp>
        <p:nvSpPr>
          <p:cNvPr id="24891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across different locales</a:t>
            </a:r>
          </a:p>
        </p:txBody>
      </p:sp>
      <p:sp>
        <p:nvSpPr>
          <p:cNvPr id="24891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a:t>
            </a:r>
          </a:p>
        </p:txBody>
      </p:sp>
      <p:sp>
        <p:nvSpPr>
          <p:cNvPr id="24891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ratings agency</a:t>
            </a:r>
          </a:p>
        </p:txBody>
      </p:sp>
      <p:sp>
        <p:nvSpPr>
          <p:cNvPr id="24891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&amp; analyst concerns</a:t>
            </a:r>
          </a:p>
        </p:txBody>
      </p:sp>
      <p:sp>
        <p:nvSpPr>
          <p:cNvPr id="24891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Analyst Concerns</a:t>
            </a:r>
          </a:p>
        </p:txBody>
      </p:sp>
      <p:sp>
        <p:nvSpPr>
          <p:cNvPr id="24891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EPS</a:t>
            </a:r>
          </a:p>
        </p:txBody>
      </p:sp>
      <p:sp>
        <p:nvSpPr>
          <p:cNvPr id="24891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Value relative to comparables</a:t>
            </a:r>
          </a:p>
        </p:txBody>
      </p:sp>
      <p:sp>
        <p:nvSpPr>
          <p:cNvPr id="24892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Ratings Agency</a:t>
            </a:r>
          </a:p>
        </p:txBody>
      </p:sp>
      <p:sp>
        <p:nvSpPr>
          <p:cNvPr id="24892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Ratios</a:t>
            </a:r>
          </a:p>
        </p:txBody>
      </p:sp>
      <p:sp>
        <p:nvSpPr>
          <p:cNvPr id="24892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Ratios relative to comparables</a:t>
            </a:r>
          </a:p>
        </p:txBody>
      </p:sp>
      <p:sp>
        <p:nvSpPr>
          <p:cNvPr id="24892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Regulatory Concerns</a:t>
            </a:r>
          </a:p>
        </p:txBody>
      </p:sp>
      <p:sp>
        <p:nvSpPr>
          <p:cNvPr id="24892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Measures used</a:t>
            </a:r>
          </a:p>
        </p:txBody>
      </p:sp>
      <p:sp>
        <p:nvSpPr>
          <p:cNvPr id="24892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Factor in agency</a:t>
            </a:r>
          </a:p>
        </p:txBody>
      </p:sp>
      <p:sp>
        <p:nvSpPr>
          <p:cNvPr id="24892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conflicts between stock</a:t>
            </a:r>
          </a:p>
        </p:txBody>
      </p:sp>
      <p:sp>
        <p:nvSpPr>
          <p:cNvPr id="24892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and bond holders</a:t>
            </a:r>
          </a:p>
        </p:txBody>
      </p:sp>
      <p:sp>
        <p:nvSpPr>
          <p:cNvPr id="24892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Observability of Cash Flows</a:t>
            </a:r>
          </a:p>
        </p:txBody>
      </p:sp>
      <p:sp>
        <p:nvSpPr>
          <p:cNvPr id="24892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by Lenders</a:t>
            </a:r>
          </a:p>
        </p:txBody>
      </p:sp>
      <p:sp>
        <p:nvSpPr>
          <p:cNvPr id="24893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Less observable cash flows </a:t>
            </a:r>
          </a:p>
        </p:txBody>
      </p:sp>
      <p:sp>
        <p:nvSpPr>
          <p:cNvPr id="24893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lead to more  conflicts</a:t>
            </a:r>
          </a:p>
        </p:txBody>
      </p:sp>
      <p:sp>
        <p:nvSpPr>
          <p:cNvPr id="24893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Type of Assets financed</a:t>
            </a:r>
          </a:p>
        </p:txBody>
      </p:sp>
      <p:sp>
        <p:nvSpPr>
          <p:cNvPr id="24893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Tangible and liquid assets </a:t>
            </a:r>
          </a:p>
        </p:txBody>
      </p:sp>
      <p:sp>
        <p:nvSpPr>
          <p:cNvPr id="24893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create less agency problems</a:t>
            </a:r>
          </a:p>
        </p:txBody>
      </p:sp>
      <p:sp>
        <p:nvSpPr>
          <p:cNvPr id="24893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Existing Debt covenants</a:t>
            </a:r>
          </a:p>
        </p:txBody>
      </p:sp>
      <p:sp>
        <p:nvSpPr>
          <p:cNvPr id="24893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Restrictions on Financing</a:t>
            </a:r>
          </a:p>
        </p:txBody>
      </p:sp>
      <p:sp>
        <p:nvSpPr>
          <p:cNvPr id="24893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Information </a:t>
            </a:r>
          </a:p>
        </p:txBody>
      </p:sp>
      <p:sp>
        <p:nvSpPr>
          <p:cNvPr id="24893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Asymmetries</a:t>
            </a:r>
          </a:p>
        </p:txBody>
      </p:sp>
      <p:sp>
        <p:nvSpPr>
          <p:cNvPr id="24893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 Cashflows</a:t>
            </a:r>
          </a:p>
        </p:txBody>
      </p:sp>
      <p:sp>
        <p:nvSpPr>
          <p:cNvPr id="24894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When there is more uncertainty, it</a:t>
            </a:r>
          </a:p>
        </p:txBody>
      </p:sp>
      <p:sp>
        <p:nvSpPr>
          <p:cNvPr id="24894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may be better to use short term debt</a:t>
            </a:r>
          </a:p>
        </p:txBody>
      </p:sp>
      <p:sp>
        <p:nvSpPr>
          <p:cNvPr id="24894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Credibility &amp; Quality  of the Firm</a:t>
            </a:r>
          </a:p>
        </p:txBody>
      </p:sp>
      <p:sp>
        <p:nvSpPr>
          <p:cNvPr id="24894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Firms with credibility problems</a:t>
            </a:r>
          </a:p>
        </p:txBody>
      </p:sp>
      <p:sp>
        <p:nvSpPr>
          <p:cNvPr id="24894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will issue more short term debt</a:t>
            </a:r>
          </a:p>
        </p:txBody>
      </p:sp>
      <p:grpSp>
        <p:nvGrpSpPr>
          <p:cNvPr id="248945" name="Group 121"/>
          <p:cNvGrpSpPr>
            <a:grpSpLocks/>
          </p:cNvGrpSpPr>
          <p:nvPr/>
        </p:nvGrpSpPr>
        <p:grpSpPr bwMode="auto">
          <a:xfrm>
            <a:off x="4513263" y="3525838"/>
            <a:ext cx="61912" cy="155575"/>
            <a:chOff x="2843" y="2221"/>
            <a:chExt cx="39" cy="98"/>
          </a:xfrm>
        </p:grpSpPr>
        <p:sp>
          <p:nvSpPr>
            <p:cNvPr id="24897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894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8948" name="Group 126"/>
          <p:cNvGrpSpPr>
            <a:grpSpLocks/>
          </p:cNvGrpSpPr>
          <p:nvPr/>
        </p:nvGrpSpPr>
        <p:grpSpPr bwMode="auto">
          <a:xfrm>
            <a:off x="4595813" y="6075363"/>
            <a:ext cx="61912" cy="155575"/>
            <a:chOff x="2895" y="3827"/>
            <a:chExt cx="39" cy="98"/>
          </a:xfrm>
        </p:grpSpPr>
        <p:sp>
          <p:nvSpPr>
            <p:cNvPr id="24896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6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agency problems are substantial, consider issuing convertible bonds</a:t>
            </a:r>
          </a:p>
        </p:txBody>
      </p:sp>
      <p:sp>
        <p:nvSpPr>
          <p:cNvPr id="24895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Can securities be designed that can make these different entities happy?</a:t>
            </a:r>
          </a:p>
        </p:txBody>
      </p:sp>
      <p:sp>
        <p:nvSpPr>
          <p:cNvPr id="24895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tax advantages are large enough, you might override results of previous step</a:t>
            </a:r>
          </a:p>
        </p:txBody>
      </p:sp>
      <p:sp>
        <p:nvSpPr>
          <p:cNvPr id="248955"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Zero Coupons</a:t>
            </a:r>
          </a:p>
        </p:txBody>
      </p:sp>
      <p:sp>
        <p:nvSpPr>
          <p:cNvPr id="248956"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Operating Leases</a:t>
            </a:r>
          </a:p>
        </p:txBody>
      </p:sp>
      <p:sp>
        <p:nvSpPr>
          <p:cNvPr id="248957"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MIPs</a:t>
            </a:r>
          </a:p>
        </p:txBody>
      </p:sp>
      <p:sp>
        <p:nvSpPr>
          <p:cNvPr id="248958"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Surplus Notes</a:t>
            </a:r>
          </a:p>
        </p:txBody>
      </p:sp>
      <p:sp>
        <p:nvSpPr>
          <p:cNvPr id="248959"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Convertibiles</a:t>
            </a:r>
          </a:p>
        </p:txBody>
      </p:sp>
      <p:sp>
        <p:nvSpPr>
          <p:cNvPr id="248960"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Puttable Bonds</a:t>
            </a:r>
          </a:p>
        </p:txBody>
      </p:sp>
      <p:sp>
        <p:nvSpPr>
          <p:cNvPr id="24896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Rating Sensitive</a:t>
            </a:r>
          </a:p>
        </p:txBody>
      </p:sp>
      <p:sp>
        <p:nvSpPr>
          <p:cNvPr id="24896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Notes</a:t>
            </a:r>
          </a:p>
        </p:txBody>
      </p:sp>
      <p:sp>
        <p:nvSpPr>
          <p:cNvPr id="24896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LYONs</a:t>
            </a:r>
          </a:p>
        </p:txBody>
      </p:sp>
      <p:sp>
        <p:nvSpPr>
          <p:cNvPr id="248964"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Commodity Bonds</a:t>
            </a:r>
          </a:p>
        </p:txBody>
      </p:sp>
      <p:sp>
        <p:nvSpPr>
          <p:cNvPr id="248965"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Catastrophe Notes</a:t>
            </a:r>
          </a:p>
        </p:txBody>
      </p:sp>
      <p:sp>
        <p:nvSpPr>
          <p:cNvPr id="24896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6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Design debt to have cash flows that match up to cash flows on the assets financed</a:t>
            </a:r>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Approaches for evaluating Asset Cash Flows</a:t>
            </a: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08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54DEBD-AC4F-AF4A-A94B-AD23E3B69716}" type="slidenum">
              <a:rPr lang="en-US" altLang="en-US" sz="1200">
                <a:solidFill>
                  <a:srgbClr val="FFFFFF"/>
                </a:solidFill>
                <a:latin typeface="Times" charset="0"/>
              </a:rPr>
              <a:pPr>
                <a:lnSpc>
                  <a:spcPct val="80000"/>
                </a:lnSpc>
                <a:spcBef>
                  <a:spcPct val="0"/>
                </a:spcBef>
                <a:buClrTx/>
                <a:buSzTx/>
                <a:buFontTx/>
                <a:buNone/>
              </a:pPr>
              <a:t>118</a:t>
            </a:fld>
            <a:endParaRPr lang="en-US" altLang="en-US" sz="1200">
              <a:solidFill>
                <a:srgbClr val="FFFFFF"/>
              </a:solidFill>
              <a:latin typeface="Times" charset="0"/>
            </a:endParaRPr>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a:ea typeface="+mn-ea"/>
                <a:cs typeface="+mn-cs"/>
              </a:rPr>
              <a:t>I. Intuitive Approach</a:t>
            </a:r>
          </a:p>
          <a:p>
            <a:pPr marL="640080" lvl="1" indent="-274320" eaLnBrk="1" fontAlgn="auto" hangingPunct="1">
              <a:spcAft>
                <a:spcPts val="0"/>
              </a:spcAft>
              <a:buFont typeface="Wingdings 2"/>
              <a:buChar char=""/>
              <a:defRPr/>
            </a:pPr>
            <a:r>
              <a:rPr lang="en-US" dirty="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a:ea typeface="+mn-ea"/>
                <a:cs typeface="+mn-cs"/>
              </a:rPr>
              <a:t>II. Project Cash Flow Approach</a:t>
            </a:r>
          </a:p>
          <a:p>
            <a:pPr marL="640080" lvl="1" indent="-274320" eaLnBrk="1" fontAlgn="auto" hangingPunct="1">
              <a:spcAft>
                <a:spcPts val="0"/>
              </a:spcAft>
              <a:buFont typeface="Wingdings 2"/>
              <a:buChar char=""/>
              <a:defRPr/>
            </a:pPr>
            <a:r>
              <a:rPr lang="en-US" dirty="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a:ea typeface="+mn-ea"/>
                <a:cs typeface="+mn-cs"/>
              </a:rPr>
              <a:t>III. Historical Data</a:t>
            </a:r>
          </a:p>
          <a:p>
            <a:pPr marL="640080" lvl="1" indent="-274320" eaLnBrk="1" fontAlgn="auto" hangingPunct="1">
              <a:spcAft>
                <a:spcPts val="0"/>
              </a:spcAft>
              <a:buFont typeface="Wingdings 2"/>
              <a:buChar char=""/>
              <a:defRPr/>
            </a:pPr>
            <a:r>
              <a:rPr lang="en-US" dirty="0">
                <a:ea typeface="+mn-ea"/>
                <a:cs typeface="+mn-cs"/>
              </a:rPr>
              <a:t>Operating Cash Flows</a:t>
            </a:r>
          </a:p>
          <a:p>
            <a:pPr marL="640080" lvl="1" indent="-274320" eaLnBrk="1" fontAlgn="auto" hangingPunct="1">
              <a:spcAft>
                <a:spcPts val="0"/>
              </a:spcAft>
              <a:buFont typeface="Wingdings 2"/>
              <a:buChar char=""/>
              <a:defRPr/>
            </a:pPr>
            <a:r>
              <a:rPr lang="en-US" dirty="0">
                <a:ea typeface="+mn-ea"/>
                <a:cs typeface="+mn-cs"/>
              </a:rPr>
              <a:t>Firm Value</a:t>
            </a: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Intuitive Approach - Disney</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29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DA1F363-2527-D24E-ACB3-4CA55370507A}" type="slidenum">
              <a:rPr lang="en-US" altLang="en-US" sz="1200">
                <a:solidFill>
                  <a:srgbClr val="FFFFFF"/>
                </a:solidFill>
                <a:latin typeface="Times" charset="0"/>
              </a:rPr>
              <a:pPr>
                <a:lnSpc>
                  <a:spcPct val="80000"/>
                </a:lnSpc>
                <a:spcBef>
                  <a:spcPct val="0"/>
                </a:spcBef>
                <a:buClrTx/>
                <a:buSzTx/>
                <a:buFontTx/>
                <a:buNone/>
              </a:pPr>
              <a:t>119</a:t>
            </a:fld>
            <a:endParaRPr lang="en-US" altLang="en-US" sz="1200">
              <a:solidFill>
                <a:srgbClr val="FFFFFF"/>
              </a:solidFill>
              <a:latin typeface="Times" charset="0"/>
            </a:endParaRPr>
          </a:p>
        </p:txBody>
      </p:sp>
      <p:graphicFrame>
        <p:nvGraphicFramePr>
          <p:cNvPr id="252932"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252961" name="Document" r:id="rId4" imgW="8382000" imgH="4813300" progId="Word.Document.12">
                  <p:embed/>
                </p:oleObj>
              </mc:Choice>
              <mc:Fallback>
                <p:oleObj name="Document" r:id="rId4" imgW="8382000" imgH="48133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a:ea typeface="+mj-ea"/>
                <a:cs typeface="+mj-cs"/>
              </a:rPr>
              <a:t>  Application Test: Choosing your Financing Type</a:t>
            </a: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49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0F5EB7-5511-0143-AD01-4E58D04ED8D1}" type="slidenum">
              <a:rPr lang="en-US" altLang="en-US" sz="1200">
                <a:solidFill>
                  <a:srgbClr val="FFFFFF"/>
                </a:solidFill>
                <a:latin typeface="Times" charset="0"/>
              </a:rPr>
              <a:pPr>
                <a:lnSpc>
                  <a:spcPct val="80000"/>
                </a:lnSpc>
                <a:spcBef>
                  <a:spcPct val="0"/>
                </a:spcBef>
                <a:buClrTx/>
                <a:buSzTx/>
                <a:buFontTx/>
                <a:buNone/>
              </a:pPr>
              <a:t>120</a:t>
            </a:fld>
            <a:endParaRPr lang="en-US" altLang="en-US" sz="1200">
              <a:solidFill>
                <a:srgbClr val="FFFFFF"/>
              </a:solidFill>
              <a:latin typeface="Times" charset="0"/>
            </a:endParaRPr>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a:ea typeface="+mn-ea"/>
                <a:cs typeface="+mn-cs"/>
              </a:rPr>
              <a:t>Duration (long term or short term)</a:t>
            </a:r>
          </a:p>
          <a:p>
            <a:pPr marL="822960" lvl="1" indent="-457200" eaLnBrk="1" fontAlgn="auto" hangingPunct="1">
              <a:spcAft>
                <a:spcPts val="0"/>
              </a:spcAft>
              <a:buFont typeface="+mj-lt"/>
              <a:buAutoNum type="alphaLcPeriod"/>
              <a:defRPr/>
            </a:pPr>
            <a:r>
              <a:rPr lang="en-US" dirty="0">
                <a:ea typeface="+mn-ea"/>
                <a:cs typeface="+mn-cs"/>
              </a:rPr>
              <a:t>Currency</a:t>
            </a:r>
          </a:p>
          <a:p>
            <a:pPr marL="822960" lvl="1" indent="-457200" eaLnBrk="1" fontAlgn="auto" hangingPunct="1">
              <a:spcAft>
                <a:spcPts val="0"/>
              </a:spcAft>
              <a:buFont typeface="+mj-lt"/>
              <a:buAutoNum type="alphaLcPeriod"/>
              <a:defRPr/>
            </a:pPr>
            <a:r>
              <a:rPr lang="en-US" dirty="0">
                <a:ea typeface="+mn-ea"/>
                <a:cs typeface="+mn-cs"/>
              </a:rPr>
              <a:t>Fixed or Floating rate</a:t>
            </a:r>
          </a:p>
          <a:p>
            <a:pPr marL="822960" lvl="1" indent="-457200" eaLnBrk="1" fontAlgn="auto" hangingPunct="1">
              <a:spcAft>
                <a:spcPts val="0"/>
              </a:spcAft>
              <a:buFont typeface="+mj-lt"/>
              <a:buAutoNum type="alphaLcPeriod"/>
              <a:defRPr/>
            </a:pPr>
            <a:r>
              <a:rPr lang="en-US" dirty="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Project Specific Financing</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7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E86BF55-CFEB-944B-BC1C-FEF40386442F}" type="slidenum">
              <a:rPr lang="en-US" altLang="en-US" sz="1200">
                <a:solidFill>
                  <a:srgbClr val="FFFFFF"/>
                </a:solidFill>
                <a:latin typeface="Times" charset="0"/>
              </a:rPr>
              <a:pPr>
                <a:lnSpc>
                  <a:spcPct val="80000"/>
                </a:lnSpc>
                <a:spcBef>
                  <a:spcPct val="0"/>
                </a:spcBef>
                <a:buClrTx/>
                <a:buSzTx/>
                <a:buFontTx/>
                <a:buNone/>
              </a:pPr>
              <a:t>121</a:t>
            </a:fld>
            <a:endParaRPr lang="en-US" altLang="en-US" sz="1200">
              <a:solidFill>
                <a:srgbClr val="FFFFFF"/>
              </a:solidFill>
              <a:latin typeface="Times" charset="0"/>
            </a:endParaRPr>
          </a:p>
        </p:txBody>
      </p:sp>
      <p:sp>
        <p:nvSpPr>
          <p:cNvPr id="2570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of Disney Theme Park</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90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6337CC-621C-6D45-9387-6EDE01E56B15}" type="slidenum">
              <a:rPr lang="en-US" altLang="en-US" sz="1200">
                <a:solidFill>
                  <a:srgbClr val="FFFFFF"/>
                </a:solidFill>
                <a:latin typeface="Times" charset="0"/>
              </a:rPr>
              <a:pPr>
                <a:lnSpc>
                  <a:spcPct val="80000"/>
                </a:lnSpc>
                <a:spcBef>
                  <a:spcPct val="0"/>
                </a:spcBef>
                <a:buClrTx/>
                <a:buSzTx/>
                <a:buFontTx/>
                <a:buNone/>
              </a:pPr>
              <a:t>122</a:t>
            </a:fld>
            <a:endParaRPr lang="en-US" altLang="en-US" sz="1200">
              <a:solidFill>
                <a:srgbClr val="FFFFFF"/>
              </a:solidFill>
              <a:latin typeface="Times" charset="0"/>
            </a:endParaRPr>
          </a:p>
        </p:txBody>
      </p:sp>
      <p:sp>
        <p:nvSpPr>
          <p:cNvPr id="259076"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Duration of the Project = 62,355/3296 = 18.92 years</a:t>
            </a:r>
          </a:p>
        </p:txBody>
      </p:sp>
      <p:graphicFrame>
        <p:nvGraphicFramePr>
          <p:cNvPr id="259077"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259106" name="Document" r:id="rId4" imgW="5625893" imgH="3035188" progId="Word.Document.12">
                  <p:embed/>
                </p:oleObj>
              </mc:Choice>
              <mc:Fallback>
                <p:oleObj name="Document" r:id="rId4" imgW="5625893" imgH="3035188"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perfect theme park debt…</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1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844678-84C1-4C49-BD8F-CBCC1B288173}" type="slidenum">
              <a:rPr lang="en-US" altLang="en-US" sz="1200">
                <a:solidFill>
                  <a:srgbClr val="FFFFFF"/>
                </a:solidFill>
                <a:latin typeface="Times" charset="0"/>
              </a:rPr>
              <a:pPr>
                <a:lnSpc>
                  <a:spcPct val="80000"/>
                </a:lnSpc>
                <a:spcBef>
                  <a:spcPct val="0"/>
                </a:spcBef>
                <a:buClrTx/>
                <a:buSzTx/>
                <a:buFontTx/>
                <a:buNone/>
              </a:pPr>
              <a:t>123</a:t>
            </a:fld>
            <a:endParaRPr lang="en-US" altLang="en-US" sz="1200">
              <a:solidFill>
                <a:srgbClr val="FFFFFF"/>
              </a:solidFill>
              <a:latin typeface="Times" charset="0"/>
            </a:endParaRPr>
          </a:p>
        </p:txBody>
      </p:sp>
      <p:sp>
        <p:nvSpPr>
          <p:cNvPr id="2611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debt for this theme park would have a duration of roughly 19 years and be in a mix of Latin American currencies (since it is located in Brazil), reflecting where the visitors to the park are coming from.</a:t>
            </a:r>
          </a:p>
          <a:p>
            <a:pPr eaLnBrk="1" hangingPunct="1"/>
            <a:r>
              <a:rPr lang="en-US" altLang="en-US">
                <a:ea typeface="ＭＳ Ｐゴシック" charset="-128"/>
              </a:rPr>
              <a:t>If possible, you would tie the interest payments on the debt to the number of visitors at the park.</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Firm-wide financing</a:t>
            </a:r>
          </a:p>
        </p:txBody>
      </p:sp>
      <p:sp>
        <p:nvSpPr>
          <p:cNvPr id="263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3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ADAD491-F35B-AF4B-8280-EB3C9168B814}" type="slidenum">
              <a:rPr lang="en-US" altLang="en-US" sz="1200">
                <a:solidFill>
                  <a:srgbClr val="FFFFFF"/>
                </a:solidFill>
                <a:latin typeface="Times" charset="0"/>
              </a:rPr>
              <a:pPr>
                <a:lnSpc>
                  <a:spcPct val="80000"/>
                </a:lnSpc>
                <a:spcBef>
                  <a:spcPct val="0"/>
                </a:spcBef>
                <a:buClrTx/>
                <a:buSzTx/>
                <a:buFontTx/>
                <a:buNone/>
              </a:pPr>
              <a:t>124</a:t>
            </a:fld>
            <a:endParaRPr lang="en-US" altLang="en-US" sz="1200">
              <a:solidFill>
                <a:srgbClr val="FFFFFF"/>
              </a:solidFill>
              <a:latin typeface="Times" charset="0"/>
            </a:endParaRPr>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900">
                <a:ea typeface="ＭＳ Ｐゴシック" charset="-128"/>
              </a:rPr>
              <a:t>Rather than look at individual projects, you could consider the firm to be a portfolio of projects. The firm</a:t>
            </a:r>
            <a:r>
              <a:rPr lang="ja-JP" altLang="en-US" sz="1900">
                <a:ea typeface="ＭＳ Ｐゴシック" charset="-128"/>
              </a:rPr>
              <a:t>’</a:t>
            </a:r>
            <a:r>
              <a:rPr lang="en-US" altLang="ja-JP" sz="1900">
                <a:ea typeface="ＭＳ Ｐゴシック" charset="-128"/>
              </a:rPr>
              <a:t>s past history should then provide clues as to what type of debt makes the most sense. </a:t>
            </a:r>
          </a:p>
          <a:p>
            <a:pPr eaLnBrk="1" hangingPunct="1">
              <a:lnSpc>
                <a:spcPct val="80000"/>
              </a:lnSpc>
            </a:pPr>
            <a:r>
              <a:rPr lang="en-US" altLang="en-US" sz="2400">
                <a:ea typeface="ＭＳ Ｐゴシック" charset="-128"/>
              </a:rPr>
              <a:t>Operating Cash Flows</a:t>
            </a:r>
          </a:p>
          <a:p>
            <a:pPr lvl="2" eaLnBrk="1" hangingPunct="1">
              <a:lnSpc>
                <a:spcPct val="80000"/>
              </a:lnSpc>
            </a:pPr>
            <a:r>
              <a:rPr lang="en-US" altLang="en-US" sz="1900">
                <a:ea typeface="ＭＳ Ｐゴシック" charset="-128"/>
              </a:rPr>
              <a:t> The question of how sensitive a firm</a:t>
            </a:r>
            <a:r>
              <a:rPr lang="ja-JP" altLang="en-US" sz="1900">
                <a:ea typeface="ＭＳ Ｐゴシック" charset="-128"/>
              </a:rPr>
              <a:t>’</a:t>
            </a:r>
            <a:r>
              <a:rPr lang="en-US" altLang="ja-JP" sz="1900">
                <a:ea typeface="ＭＳ Ｐゴシック"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a:ea typeface="ＭＳ Ｐゴシック" charset="-128"/>
              </a:rPr>
              <a:t>This analysis is useful in determining the coupon/interest payment structure of the debt.</a:t>
            </a:r>
          </a:p>
          <a:p>
            <a:pPr eaLnBrk="1" hangingPunct="1">
              <a:lnSpc>
                <a:spcPct val="80000"/>
              </a:lnSpc>
            </a:pPr>
            <a:r>
              <a:rPr lang="en-US" altLang="en-US" sz="2600">
                <a:ea typeface="ＭＳ Ｐゴシック" charset="-128"/>
              </a:rPr>
              <a:t> </a:t>
            </a:r>
            <a:r>
              <a:rPr lang="en-US" altLang="en-US" sz="2400">
                <a:ea typeface="ＭＳ Ｐゴシック" charset="-128"/>
              </a:rPr>
              <a:t>Firm Value</a:t>
            </a:r>
          </a:p>
          <a:p>
            <a:pPr lvl="2" eaLnBrk="1" hangingPunct="1">
              <a:lnSpc>
                <a:spcPct val="80000"/>
              </a:lnSpc>
            </a:pPr>
            <a:r>
              <a:rPr lang="en-US" altLang="en-US" sz="1900">
                <a:ea typeface="ＭＳ Ｐゴシック"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a:ea typeface="ＭＳ Ｐゴシック" charset="-128"/>
              </a:rPr>
              <a:t>The firm value analysis is useful in determining the overall structure of the debt, particularly maturity.</a:t>
            </a: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Historical Data</a:t>
            </a:r>
          </a:p>
        </p:txBody>
      </p:sp>
      <p:sp>
        <p:nvSpPr>
          <p:cNvPr id="265218"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CBCD8BB-E191-CF41-9984-62D500DF4873}" type="slidenum">
              <a:rPr lang="en-US" altLang="en-US" sz="1200">
                <a:solidFill>
                  <a:srgbClr val="FFFFFF"/>
                </a:solidFill>
                <a:latin typeface="Times" charset="0"/>
              </a:rPr>
              <a:pPr>
                <a:lnSpc>
                  <a:spcPct val="80000"/>
                </a:lnSpc>
                <a:spcBef>
                  <a:spcPct val="0"/>
                </a:spcBef>
                <a:buClrTx/>
                <a:buSzTx/>
                <a:buFontTx/>
                <a:buNone/>
              </a:pPr>
              <a:t>125</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1828800" y="1600200"/>
          <a:ext cx="5132389" cy="5013411"/>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3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2165">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165">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Macroeconomic Data</a:t>
            </a:r>
          </a:p>
        </p:txBody>
      </p:sp>
      <p:sp>
        <p:nvSpPr>
          <p:cNvPr id="26726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1585A3C-9462-DA48-BC40-E8A44D9893DD}" type="slidenum">
              <a:rPr lang="en-US" altLang="en-US" sz="1200">
                <a:solidFill>
                  <a:srgbClr val="FFFFFF"/>
                </a:solidFill>
                <a:latin typeface="Times" charset="0"/>
              </a:rPr>
              <a:pPr>
                <a:lnSpc>
                  <a:spcPct val="80000"/>
                </a:lnSpc>
                <a:spcBef>
                  <a:spcPct val="0"/>
                </a:spcBef>
                <a:buClrTx/>
                <a:buSzTx/>
                <a:buFontTx/>
                <a:buNone/>
              </a:pPr>
              <a:t>126</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Sensitivity to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9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56E0383-5F14-BD46-A28B-9472D9F3663F}" type="slidenum">
              <a:rPr lang="en-US" altLang="en-US" sz="1200">
                <a:solidFill>
                  <a:srgbClr val="FFFFFF"/>
                </a:solidFill>
                <a:latin typeface="Times" charset="0"/>
              </a:rPr>
              <a:pPr>
                <a:lnSpc>
                  <a:spcPct val="80000"/>
                </a:lnSpc>
                <a:spcBef>
                  <a:spcPct val="0"/>
                </a:spcBef>
                <a:buClrTx/>
                <a:buSzTx/>
                <a:buFontTx/>
                <a:buNone/>
              </a:pPr>
              <a:t>127</a:t>
            </a:fld>
            <a:endParaRPr lang="en-US" altLang="en-US" sz="1200">
              <a:solidFill>
                <a:srgbClr val="FFFFFF"/>
              </a:solidFill>
              <a:latin typeface="Times" charset="0"/>
            </a:endParaRPr>
          </a:p>
        </p:txBody>
      </p:sp>
      <p:sp>
        <p:nvSpPr>
          <p:cNvPr id="269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level of interest rates?</a:t>
            </a:r>
          </a:p>
          <a:p>
            <a:pPr eaLnBrk="1" hangingPunct="1"/>
            <a:r>
              <a:rPr lang="en-US" altLang="en-US">
                <a:ea typeface="ＭＳ Ｐゴシック" charset="-128"/>
              </a:rPr>
              <a:t>The answer to this question is important because it </a:t>
            </a:r>
          </a:p>
          <a:p>
            <a:pPr lvl="1" eaLnBrk="1" hangingPunct="1"/>
            <a:r>
              <a:rPr lang="en-US" altLang="en-US">
                <a:ea typeface="ＭＳ Ｐゴシック" charset="-128"/>
              </a:rPr>
              <a:t>it provides a measure of the duration of the firm</a:t>
            </a:r>
            <a:r>
              <a:rPr lang="ja-JP" altLang="en-US">
                <a:ea typeface="ＭＳ Ｐゴシック" charset="-128"/>
              </a:rPr>
              <a:t>’</a:t>
            </a:r>
            <a:r>
              <a:rPr lang="en-US" altLang="ja-JP">
                <a:ea typeface="ＭＳ Ｐゴシック" charset="-128"/>
              </a:rPr>
              <a:t>s projects</a:t>
            </a:r>
          </a:p>
          <a:p>
            <a:pPr lvl="1" eaLnBrk="1" hangingPunct="1"/>
            <a:r>
              <a:rPr lang="en-US" altLang="en-US">
                <a:ea typeface="ＭＳ Ｐゴシック" charset="-128"/>
              </a:rPr>
              <a:t>it provides insight into whether the firm should be using fixed or floating rate debt.</a:t>
            </a: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versus Interest Rate Changes</a:t>
            </a: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1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60E4C4-B48B-4744-B494-0F55774CED37}" type="slidenum">
              <a:rPr lang="en-US" altLang="en-US" sz="1200">
                <a:solidFill>
                  <a:srgbClr val="FFFFFF"/>
                </a:solidFill>
                <a:latin typeface="Times" charset="0"/>
              </a:rPr>
              <a:pPr>
                <a:lnSpc>
                  <a:spcPct val="80000"/>
                </a:lnSpc>
                <a:spcBef>
                  <a:spcPct val="0"/>
                </a:spcBef>
                <a:buClrTx/>
                <a:buSzTx/>
                <a:buFontTx/>
                <a:buNone/>
              </a:pPr>
              <a:t>128</a:t>
            </a:fld>
            <a:endParaRPr lang="en-US" altLang="en-US" sz="1200">
              <a:solidFill>
                <a:srgbClr val="FFFFFF"/>
              </a:solidFill>
              <a:latin typeface="Times" charset="0"/>
            </a:endParaRPr>
          </a:p>
        </p:txBody>
      </p:sp>
      <p:sp>
        <p:nvSpPr>
          <p:cNvPr id="2713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firm value against changes in interest rates over this period yields the following regression –</a:t>
            </a:r>
          </a:p>
          <a:p>
            <a:pPr marL="320675" lvl="1" indent="0">
              <a:buFont typeface="Wingdings 2" charset="2"/>
              <a:buNone/>
            </a:pPr>
            <a:r>
              <a:rPr lang="en-US" altLang="en-US" sz="2000">
                <a:ea typeface="ＭＳ Ｐゴシック" charset="-128"/>
              </a:rPr>
              <a:t>Change in Firm Value = 0.1790 – 2.3251 (Change in Interest Rates)</a:t>
            </a:r>
          </a:p>
          <a:p>
            <a:pPr marL="320675" lvl="1" indent="0">
              <a:buFont typeface="Wingdings 2" charset="2"/>
              <a:buNone/>
            </a:pPr>
            <a:r>
              <a:rPr lang="en-US" altLang="en-US" sz="2000">
                <a:ea typeface="ＭＳ Ｐゴシック" charset="-128"/>
              </a:rPr>
              <a:t>			(2.74)	(0.39) </a:t>
            </a:r>
          </a:p>
          <a:p>
            <a:pPr marL="320675" lvl="1" indent="0"/>
            <a:r>
              <a:rPr lang="en-US" altLang="en-US">
                <a:ea typeface="ＭＳ Ｐゴシック" charset="-128"/>
              </a:rPr>
              <a:t>T statistics are in brackets.</a:t>
            </a:r>
          </a:p>
          <a:p>
            <a:pPr eaLnBrk="1" hangingPunct="1"/>
            <a:r>
              <a:rPr lang="en-US" altLang="en-US">
                <a:ea typeface="ＭＳ Ｐゴシック" charset="-128"/>
              </a:rPr>
              <a:t> The coefficient on the regression (-2.33) measures how much the value of Disney as a firm changes for a unit change in interest rates.</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the coefficient on the regression is duration..</a:t>
            </a: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34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8734E1-B1F9-2445-8CF6-F475190B7862}" type="slidenum">
              <a:rPr lang="en-US" altLang="en-US" sz="1200">
                <a:solidFill>
                  <a:srgbClr val="FFFFFF"/>
                </a:solidFill>
                <a:latin typeface="Times" charset="0"/>
              </a:rPr>
              <a:pPr>
                <a:lnSpc>
                  <a:spcPct val="80000"/>
                </a:lnSpc>
                <a:spcBef>
                  <a:spcPct val="0"/>
                </a:spcBef>
                <a:buClrTx/>
                <a:buSzTx/>
                <a:buFontTx/>
                <a:buNone/>
              </a:pPr>
              <a:t>129</a:t>
            </a:fld>
            <a:endParaRPr lang="en-US" altLang="en-US" sz="1200">
              <a:solidFill>
                <a:srgbClr val="FFFFFF"/>
              </a:solidFill>
              <a:latin typeface="Times" charset="0"/>
            </a:endParaRPr>
          </a:p>
        </p:txBody>
      </p:sp>
      <p:sp>
        <p:nvSpPr>
          <p:cNvPr id="27341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charset="2"/>
              <a:buNone/>
            </a:pPr>
            <a:r>
              <a:rPr lang="en-US" altLang="en-US" sz="2400">
                <a:ea typeface="ＭＳ Ｐゴシック" charset="-128"/>
              </a:rPr>
              <a:t> </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The duration of a bond measures how much the price of the bond changes for a unit change in interest rates.</a:t>
            </a:r>
          </a:p>
          <a:p>
            <a:pPr eaLnBrk="1" hangingPunct="1">
              <a:lnSpc>
                <a:spcPct val="80000"/>
              </a:lnSpc>
            </a:pPr>
            <a:r>
              <a:rPr lang="en-US" altLang="en-US" sz="2400">
                <a:ea typeface="ＭＳ Ｐゴシック" charset="-128"/>
              </a:rPr>
              <a:t>Holding other factors constant, the duration of a bond will increase with the maturity of the bond, and decrease with the coupon rate on the bond.</a:t>
            </a:r>
          </a:p>
        </p:txBody>
      </p:sp>
      <p:graphicFrame>
        <p:nvGraphicFramePr>
          <p:cNvPr id="273413"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273442" name="Equation" r:id="rId4" imgW="5054600" imgH="1231900" progId="Equation.3">
                  <p:embed/>
                </p:oleObj>
              </mc:Choice>
              <mc:Fallback>
                <p:oleObj name="Equation" r:id="rId4" imgW="5054600" imgH="1231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Comparing Approaches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5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BD63D4-8CC5-2C48-BFA4-634F0F558977}" type="slidenum">
              <a:rPr lang="en-US" altLang="en-US" sz="1200">
                <a:solidFill>
                  <a:srgbClr val="FFFFFF"/>
                </a:solidFill>
                <a:latin typeface="Times" charset="0"/>
              </a:rPr>
              <a:pPr>
                <a:lnSpc>
                  <a:spcPct val="80000"/>
                </a:lnSpc>
                <a:spcBef>
                  <a:spcPct val="0"/>
                </a:spcBef>
                <a:buClrTx/>
                <a:buSzTx/>
                <a:buFontTx/>
                <a:buNone/>
              </a:pPr>
              <a:t>130</a:t>
            </a:fld>
            <a:endParaRPr lang="en-US" altLang="en-US" sz="1200">
              <a:solidFill>
                <a:srgbClr val="FFFFFF"/>
              </a:solidFill>
              <a:latin typeface="Times" charset="0"/>
            </a:endParaRPr>
          </a:p>
        </p:txBody>
      </p:sp>
      <p:pic>
        <p:nvPicPr>
          <p:cNvPr id="2754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Income versus Interest Rates</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7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BEC8D3-7F7A-FB4E-96FB-857806B5CD48}" type="slidenum">
              <a:rPr lang="en-US" altLang="en-US" sz="1200">
                <a:solidFill>
                  <a:srgbClr val="FFFFFF"/>
                </a:solidFill>
                <a:latin typeface="Times" charset="0"/>
              </a:rPr>
              <a:pPr>
                <a:lnSpc>
                  <a:spcPct val="80000"/>
                </a:lnSpc>
                <a:spcBef>
                  <a:spcPct val="0"/>
                </a:spcBef>
                <a:buClrTx/>
                <a:buSzTx/>
                <a:buFontTx/>
                <a:buNone/>
              </a:pPr>
              <a:t>131</a:t>
            </a:fld>
            <a:endParaRPr lang="en-US" altLang="en-US" sz="1200">
              <a:solidFill>
                <a:srgbClr val="FFFFFF"/>
              </a:solidFill>
              <a:latin typeface="Times" charset="0"/>
            </a:endParaRPr>
          </a:p>
        </p:txBody>
      </p:sp>
      <p:sp>
        <p:nvSpPr>
          <p:cNvPr id="2775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operating cash flow against changes in interest rates over this period yields the following regression –</a:t>
            </a:r>
          </a:p>
          <a:p>
            <a:pPr>
              <a:buFont typeface="Wingdings" charset="2"/>
              <a:buNone/>
            </a:pPr>
            <a:r>
              <a:rPr lang="en-US" altLang="en-US" sz="2000">
                <a:ea typeface="ＭＳ Ｐゴシック" charset="-128"/>
              </a:rPr>
              <a:t>Change in Operating Income = 0.1698 – 7.9339 (Change in Interest Rates) 			      (2.69</a:t>
            </a:r>
            <a:r>
              <a:rPr lang="en-US" altLang="en-US" sz="2000" baseline="30000">
                <a:ea typeface="ＭＳ Ｐゴシック" charset="-128"/>
              </a:rPr>
              <a:t>a</a:t>
            </a:r>
            <a:r>
              <a:rPr lang="en-US" altLang="en-US" sz="2000">
                <a:ea typeface="ＭＳ Ｐゴシック" charset="-128"/>
              </a:rPr>
              <a:t>)	(1.40)		</a:t>
            </a:r>
          </a:p>
          <a:p>
            <a:pPr marL="365125" lvl="1" indent="0" eaLnBrk="1" hangingPunct="1">
              <a:buFont typeface="Wingdings 2" charset="2"/>
              <a:buNone/>
            </a:pPr>
            <a:r>
              <a:rPr lang="en-US" altLang="en-US" sz="2800" u="sng">
                <a:ea typeface="ＭＳ Ｐゴシック" charset="-128"/>
              </a:rPr>
              <a:t>Conclusion</a:t>
            </a:r>
            <a:r>
              <a:rPr lang="en-US" altLang="en-US" sz="2800">
                <a:ea typeface="ＭＳ Ｐゴシック" charset="-128"/>
              </a:rPr>
              <a:t>: Disney</a:t>
            </a:r>
            <a:r>
              <a:rPr lang="ja-JP" altLang="en-US" sz="2800">
                <a:ea typeface="ＭＳ Ｐゴシック" charset="-128"/>
              </a:rPr>
              <a:t>’</a:t>
            </a:r>
            <a:r>
              <a:rPr lang="en-US" altLang="ja-JP" sz="2800">
                <a:ea typeface="ＭＳ Ｐゴシック" charset="-128"/>
              </a:rPr>
              <a:t>s operating income has been affected a lot more than its firm value has by changes in interest rates.</a:t>
            </a: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Sensitivity to Changes in GDP/ GNP</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9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7025D29-064C-3446-A8D7-D20E394DCA3E}" type="slidenum">
              <a:rPr lang="en-US" altLang="en-US" sz="1200">
                <a:solidFill>
                  <a:srgbClr val="FFFFFF"/>
                </a:solidFill>
                <a:latin typeface="Times" charset="0"/>
              </a:rPr>
              <a:pPr>
                <a:lnSpc>
                  <a:spcPct val="80000"/>
                </a:lnSpc>
                <a:spcBef>
                  <a:spcPct val="0"/>
                </a:spcBef>
                <a:buClrTx/>
                <a:buSzTx/>
                <a:buFontTx/>
                <a:buNone/>
              </a:pPr>
              <a:t>132</a:t>
            </a:fld>
            <a:endParaRPr lang="en-US" altLang="en-US" sz="1200">
              <a:solidFill>
                <a:srgbClr val="FFFFFF"/>
              </a:solidFill>
              <a:latin typeface="Times" charset="0"/>
            </a:endParaRPr>
          </a:p>
        </p:txBody>
      </p:sp>
      <p:sp>
        <p:nvSpPr>
          <p:cNvPr id="27955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How sensitive is the firm</a:t>
            </a:r>
            <a:r>
              <a:rPr lang="ja-JP" altLang="en-US" sz="2600">
                <a:ea typeface="ＭＳ Ｐゴシック" charset="-128"/>
              </a:rPr>
              <a:t>’</a:t>
            </a:r>
            <a:r>
              <a:rPr lang="en-US" altLang="ja-JP" sz="2600">
                <a:ea typeface="ＭＳ Ｐゴシック" charset="-128"/>
              </a:rPr>
              <a:t>s value and operating income to changes in the GNP/GDP?</a:t>
            </a:r>
          </a:p>
          <a:p>
            <a:pPr eaLnBrk="1" hangingPunct="1">
              <a:lnSpc>
                <a:spcPct val="90000"/>
              </a:lnSpc>
            </a:pPr>
            <a:r>
              <a:rPr lang="en-US" altLang="en-US" sz="2600">
                <a:ea typeface="ＭＳ Ｐゴシック" charset="-128"/>
              </a:rPr>
              <a:t>The answer to this question is important because </a:t>
            </a:r>
          </a:p>
          <a:p>
            <a:pPr lvl="1" eaLnBrk="1" hangingPunct="1">
              <a:lnSpc>
                <a:spcPct val="90000"/>
              </a:lnSpc>
            </a:pPr>
            <a:r>
              <a:rPr lang="en-US" altLang="en-US" sz="2200">
                <a:ea typeface="ＭＳ Ｐゴシック" charset="-128"/>
              </a:rPr>
              <a:t>it provides insight into whether the firm</a:t>
            </a:r>
            <a:r>
              <a:rPr lang="ja-JP" altLang="en-US" sz="2200">
                <a:ea typeface="ＭＳ Ｐゴシック" charset="-128"/>
              </a:rPr>
              <a:t>’</a:t>
            </a:r>
            <a:r>
              <a:rPr lang="en-US" altLang="ja-JP" sz="2200">
                <a:ea typeface="ＭＳ Ｐゴシック" charset="-128"/>
              </a:rPr>
              <a:t>s cash flows are cyclical and</a:t>
            </a:r>
          </a:p>
          <a:p>
            <a:pPr lvl="1" eaLnBrk="1" hangingPunct="1">
              <a:lnSpc>
                <a:spcPct val="90000"/>
              </a:lnSpc>
            </a:pPr>
            <a:r>
              <a:rPr lang="en-US" altLang="en-US" sz="2200">
                <a:ea typeface="ＭＳ Ｐゴシック" charset="-128"/>
              </a:rPr>
              <a:t>whether the cash flows on the firm</a:t>
            </a:r>
            <a:r>
              <a:rPr lang="ja-JP" altLang="en-US" sz="2200">
                <a:ea typeface="ＭＳ Ｐゴシック" charset="-128"/>
              </a:rPr>
              <a:t>’</a:t>
            </a:r>
            <a:r>
              <a:rPr lang="en-US" altLang="ja-JP" sz="2200">
                <a:ea typeface="ＭＳ Ｐゴシック" charset="-128"/>
              </a:rPr>
              <a:t>s debt should be designed to protect against cyclical factors.</a:t>
            </a:r>
          </a:p>
          <a:p>
            <a:pPr eaLnBrk="1" hangingPunct="1">
              <a:lnSpc>
                <a:spcPct val="90000"/>
              </a:lnSpc>
            </a:pPr>
            <a:r>
              <a:rPr lang="en-US" altLang="en-US" sz="2600">
                <a:ea typeface="ＭＳ Ｐゴシック"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charset="-128"/>
              </a:rPr>
              <a:t>’</a:t>
            </a:r>
            <a:r>
              <a:rPr lang="en-US" altLang="ja-JP" sz="2600">
                <a:ea typeface="ＭＳ Ｐゴシック" charset="-128"/>
              </a:rPr>
              <a:t>s cash flows.</a:t>
            </a:r>
            <a:endParaRPr lang="en-US" altLang="en-US" sz="2600">
              <a:ea typeface="ＭＳ Ｐゴシック" charset="-128"/>
            </a:endParaRPr>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1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1FC3A1-528B-D44B-AE61-34560D16971A}" type="slidenum">
              <a:rPr lang="en-US" altLang="en-US" sz="1200">
                <a:solidFill>
                  <a:srgbClr val="FFFFFF"/>
                </a:solidFill>
                <a:latin typeface="Times" charset="0"/>
              </a:rPr>
              <a:pPr>
                <a:lnSpc>
                  <a:spcPct val="80000"/>
                </a:lnSpc>
                <a:spcBef>
                  <a:spcPct val="0"/>
                </a:spcBef>
                <a:buClrTx/>
                <a:buSzTx/>
                <a:buFontTx/>
                <a:buNone/>
              </a:pPr>
              <a:t>133</a:t>
            </a:fld>
            <a:endParaRPr lang="en-US" altLang="en-US" sz="1200">
              <a:solidFill>
                <a:srgbClr val="FFFFFF"/>
              </a:solidFill>
              <a:latin typeface="Times" charset="0"/>
            </a:endParaRPr>
          </a:p>
        </p:txBody>
      </p:sp>
      <p:sp>
        <p:nvSpPr>
          <p:cNvPr id="28160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Regressing changes in firm value against changes in the GDP over this period yields the following regression –</a:t>
            </a:r>
          </a:p>
          <a:p>
            <a:pPr>
              <a:lnSpc>
                <a:spcPct val="80000"/>
              </a:lnSpc>
              <a:buFont typeface="Wingdings" charset="2"/>
              <a:buNone/>
            </a:pPr>
            <a:r>
              <a:rPr lang="en-US" altLang="en-US" sz="2000">
                <a:ea typeface="ＭＳ Ｐゴシック" charset="-128"/>
              </a:rPr>
              <a:t>Change in Firm Value = 	0.0067 </a:t>
            </a:r>
            <a:r>
              <a:rPr lang="en-US" altLang="en-US" sz="2000" b="1">
                <a:ea typeface="ＭＳ Ｐゴシック" charset="-128"/>
              </a:rPr>
              <a:t>+ </a:t>
            </a:r>
            <a:r>
              <a:rPr lang="en-US" altLang="en-US" sz="2000">
                <a:ea typeface="ＭＳ Ｐゴシック" charset="-128"/>
              </a:rPr>
              <a:t>6.7000 (GDP Growth)</a:t>
            </a:r>
          </a:p>
          <a:p>
            <a:pPr>
              <a:lnSpc>
                <a:spcPct val="80000"/>
              </a:lnSpc>
              <a:buFont typeface="Wingdings" charset="2"/>
              <a:buNone/>
            </a:pPr>
            <a:r>
              <a:rPr lang="en-US" altLang="en-US" sz="2000">
                <a:ea typeface="ＭＳ Ｐゴシック" charset="-128"/>
              </a:rPr>
              <a:t>			(0.06)	(2.03</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a:ea typeface="ＭＳ Ｐゴシック" charset="-128"/>
              </a:rPr>
              <a:t> </a:t>
            </a:r>
            <a:r>
              <a:rPr lang="en-US" altLang="en-US" sz="2600" u="sng">
                <a:ea typeface="ＭＳ Ｐゴシック" charset="-128"/>
              </a:rPr>
              <a:t>Conclusion</a:t>
            </a:r>
            <a:r>
              <a:rPr lang="en-US" altLang="en-US" sz="2600">
                <a:ea typeface="ＭＳ Ｐゴシック" charset="-128"/>
              </a:rPr>
              <a:t>: Disney is sensitive to economic growth</a:t>
            </a:r>
          </a:p>
          <a:p>
            <a:pPr eaLnBrk="1" hangingPunct="1">
              <a:lnSpc>
                <a:spcPct val="80000"/>
              </a:lnSpc>
            </a:pPr>
            <a:r>
              <a:rPr lang="en-US" altLang="en-US" sz="2600">
                <a:ea typeface="ＭＳ Ｐゴシック" charset="-128"/>
              </a:rPr>
              <a:t>Regressing changes in operating cash flow against changes in GDP over this period yields the following regression –	</a:t>
            </a:r>
          </a:p>
          <a:p>
            <a:pPr>
              <a:lnSpc>
                <a:spcPct val="80000"/>
              </a:lnSpc>
              <a:buFont typeface="Wingdings" charset="2"/>
              <a:buNone/>
            </a:pPr>
            <a:r>
              <a:rPr lang="en-US" altLang="en-US" sz="2000">
                <a:ea typeface="ＭＳ Ｐゴシック" charset="-128"/>
              </a:rPr>
              <a:t>Change in Operating Income = 	0.0142 + 6.6443 ( GDP Growth)</a:t>
            </a:r>
          </a:p>
          <a:p>
            <a:pPr>
              <a:lnSpc>
                <a:spcPct val="80000"/>
              </a:lnSpc>
              <a:buFont typeface="Wingdings" charset="2"/>
              <a:buNone/>
            </a:pPr>
            <a:r>
              <a:rPr lang="en-US" altLang="en-US" sz="2000">
                <a:ea typeface="ＭＳ Ｐゴシック" charset="-128"/>
              </a:rPr>
              <a:t>				(0.13)	(2.05</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u="sng">
                <a:ea typeface="ＭＳ Ｐゴシック" charset="-128"/>
              </a:rPr>
              <a:t>Conclusion</a:t>
            </a:r>
            <a:r>
              <a:rPr lang="en-US" altLang="en-US" sz="2600">
                <a:ea typeface="ＭＳ Ｐゴシック" charset="-128"/>
              </a:rPr>
              <a:t>: Disney</a:t>
            </a:r>
            <a:r>
              <a:rPr lang="ja-JP" altLang="en-US" sz="2600">
                <a:ea typeface="ＭＳ Ｐゴシック" charset="-128"/>
              </a:rPr>
              <a:t>’</a:t>
            </a:r>
            <a:r>
              <a:rPr lang="en-US" altLang="ja-JP" sz="2600">
                <a:ea typeface="ＭＳ Ｐゴシック" charset="-128"/>
              </a:rPr>
              <a:t>s operating income is sensitive to economic growth as well.</a:t>
            </a:r>
            <a:endParaRPr lang="en-US" altLang="en-US" sz="2600">
              <a:ea typeface="ＭＳ Ｐゴシック" charset="-128"/>
            </a:endParaRP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Sensitivity to Currency Changes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3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20741E4-219E-EF43-9E77-2966190FFC67}" type="slidenum">
              <a:rPr lang="en-US" altLang="en-US" sz="1200">
                <a:solidFill>
                  <a:srgbClr val="FFFFFF"/>
                </a:solidFill>
                <a:latin typeface="Times" charset="0"/>
              </a:rPr>
              <a:pPr>
                <a:lnSpc>
                  <a:spcPct val="80000"/>
                </a:lnSpc>
                <a:spcBef>
                  <a:spcPct val="0"/>
                </a:spcBef>
                <a:buClrTx/>
                <a:buSzTx/>
                <a:buFontTx/>
                <a:buNone/>
              </a:pPr>
              <a:t>134</a:t>
            </a:fld>
            <a:endParaRPr lang="en-US" altLang="en-US" sz="1200">
              <a:solidFill>
                <a:srgbClr val="FFFFFF"/>
              </a:solidFill>
              <a:latin typeface="Times" charset="0"/>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exchange rates?</a:t>
            </a:r>
          </a:p>
          <a:p>
            <a:pPr eaLnBrk="1" hangingPunct="1">
              <a:lnSpc>
                <a:spcPct val="90000"/>
              </a:lnSpc>
            </a:pPr>
            <a:r>
              <a:rPr lang="en-US" altLang="en-US">
                <a:ea typeface="ＭＳ Ｐゴシック" charset="-128"/>
              </a:rPr>
              <a:t>The answer to this question is important, because</a:t>
            </a:r>
          </a:p>
          <a:p>
            <a:pPr lvl="1" eaLnBrk="1" hangingPunct="1">
              <a:lnSpc>
                <a:spcPct val="90000"/>
              </a:lnSpc>
            </a:pPr>
            <a:r>
              <a:rPr lang="en-US" altLang="en-US">
                <a:ea typeface="ＭＳ Ｐゴシック" charset="-128"/>
              </a:rPr>
              <a:t>it provides a measure of how sensitive cash flows and firm value are to changes in the currency</a:t>
            </a:r>
          </a:p>
          <a:p>
            <a:pPr lvl="1" eaLnBrk="1" hangingPunct="1">
              <a:lnSpc>
                <a:spcPct val="90000"/>
              </a:lnSpc>
            </a:pPr>
            <a:r>
              <a:rPr lang="en-US" altLang="en-US">
                <a:ea typeface="ＭＳ Ｐゴシック" charset="-128"/>
              </a:rPr>
              <a:t>it provides guidance on whether the firm should issue debt in another currency that it may be exposed to.</a:t>
            </a:r>
          </a:p>
          <a:p>
            <a:pPr eaLnBrk="1" hangingPunct="1">
              <a:lnSpc>
                <a:spcPct val="90000"/>
              </a:lnSpc>
            </a:pPr>
            <a:r>
              <a:rPr lang="en-US" altLang="en-US">
                <a:ea typeface="ＭＳ Ｐゴシック" charset="-128"/>
              </a:rPr>
              <a:t>If cash flows and firm value are sensitive to changes in the dollar, the firm should</a:t>
            </a:r>
          </a:p>
          <a:p>
            <a:pPr lvl="1" eaLnBrk="1" hangingPunct="1">
              <a:lnSpc>
                <a:spcPct val="90000"/>
              </a:lnSpc>
            </a:pPr>
            <a:r>
              <a:rPr lang="en-US" altLang="en-US">
                <a:ea typeface="ＭＳ Ｐゴシック" charset="-128"/>
              </a:rPr>
              <a:t>figure out which currency its cash flows are in;</a:t>
            </a:r>
          </a:p>
          <a:p>
            <a:pPr lvl="1" eaLnBrk="1" hangingPunct="1">
              <a:lnSpc>
                <a:spcPct val="90000"/>
              </a:lnSpc>
            </a:pPr>
            <a:r>
              <a:rPr lang="en-US" altLang="en-US">
                <a:ea typeface="ＭＳ Ｐゴシック" charset="-128"/>
              </a:rPr>
              <a:t>and issued some debt in that currency</a:t>
            </a: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5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BEA854-3CCE-C34B-B28A-808642256754}" type="slidenum">
              <a:rPr lang="en-US" altLang="en-US" sz="1200">
                <a:solidFill>
                  <a:srgbClr val="FFFFFF"/>
                </a:solidFill>
                <a:latin typeface="Times" charset="0"/>
              </a:rPr>
              <a:pPr>
                <a:lnSpc>
                  <a:spcPct val="80000"/>
                </a:lnSpc>
                <a:spcBef>
                  <a:spcPct val="0"/>
                </a:spcBef>
                <a:buClrTx/>
                <a:buSzTx/>
                <a:buFontTx/>
                <a:buNone/>
              </a:pPr>
              <a:t>135</a:t>
            </a:fld>
            <a:endParaRPr lang="en-US" altLang="en-US" sz="1200">
              <a:solidFill>
                <a:srgbClr val="FFFFFF"/>
              </a:solidFill>
              <a:latin typeface="Times" charset="0"/>
            </a:endParaRPr>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the dollar over this period yields the following regression –</a:t>
            </a:r>
          </a:p>
          <a:p>
            <a:pPr>
              <a:lnSpc>
                <a:spcPct val="80000"/>
              </a:lnSpc>
              <a:buFont typeface="Wingdings" charset="2"/>
              <a:buNone/>
            </a:pPr>
            <a:r>
              <a:rPr lang="en-US" altLang="en-US" sz="1900">
                <a:ea typeface="ＭＳ Ｐゴシック" charset="-128"/>
              </a:rPr>
              <a:t>Change in Firm Value = 	0.1774– 0.5705 (Change in Dollar)</a:t>
            </a:r>
          </a:p>
          <a:p>
            <a:pPr>
              <a:lnSpc>
                <a:spcPct val="80000"/>
              </a:lnSpc>
              <a:buFont typeface="Wingdings" charset="2"/>
              <a:buNone/>
            </a:pPr>
            <a:r>
              <a:rPr lang="en-US" altLang="en-US" sz="1900">
                <a:ea typeface="ＭＳ Ｐゴシック" charset="-128"/>
              </a:rPr>
              <a:t>			(2.76)	(0.67)</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charset="-128"/>
              </a:rPr>
              <a:t>Regressing changes in operating cash flow against changes in the dollar over this period yields the following regression –</a:t>
            </a:r>
          </a:p>
          <a:p>
            <a:pPr>
              <a:lnSpc>
                <a:spcPct val="80000"/>
              </a:lnSpc>
              <a:buFont typeface="Wingdings" charset="2"/>
              <a:buNone/>
            </a:pPr>
            <a:r>
              <a:rPr lang="en-US" altLang="en-US" sz="2000">
                <a:ea typeface="ＭＳ Ｐゴシック" charset="-128"/>
              </a:rPr>
              <a:t>Change in Operating Income = 0.1680 – 1.6773 (Change in Dollar)</a:t>
            </a:r>
          </a:p>
          <a:p>
            <a:pPr>
              <a:lnSpc>
                <a:spcPct val="80000"/>
              </a:lnSpc>
              <a:buFont typeface="Wingdings" charset="2"/>
              <a:buNone/>
            </a:pPr>
            <a:r>
              <a:rPr lang="en-US" altLang="en-US" sz="2000">
                <a:ea typeface="ＭＳ Ｐゴシック" charset="-128"/>
              </a:rPr>
              <a:t>				(2.82</a:t>
            </a:r>
            <a:r>
              <a:rPr lang="en-US" altLang="en-US" sz="2000" baseline="30000">
                <a:ea typeface="ＭＳ Ｐゴシック" charset="-128"/>
              </a:rPr>
              <a:t>a</a:t>
            </a:r>
            <a:r>
              <a:rPr lang="en-US" altLang="en-US" sz="2000">
                <a:ea typeface="ＭＳ Ｐゴシック" charset="-128"/>
              </a:rPr>
              <a:t>)	(2.13</a:t>
            </a:r>
            <a:r>
              <a:rPr lang="en-US" altLang="en-US" sz="2000" baseline="30000">
                <a:ea typeface="ＭＳ Ｐゴシック" charset="-128"/>
              </a:rPr>
              <a:t>a</a:t>
            </a:r>
            <a:r>
              <a:rPr lang="en-US" altLang="en-US" sz="2000">
                <a:ea typeface="ＭＳ Ｐゴシック" charset="-128"/>
              </a:rPr>
              <a:t> )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is more strongly impacted by the dollar than its value is. A stronger dollar seems to hurt operating income.</a:t>
            </a:r>
            <a:endParaRPr lang="en-US" altLang="en-US" sz="2200">
              <a:ea typeface="ＭＳ Ｐゴシック" charset="-128"/>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Sensitivity to Inflation</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7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AF3472-0E6A-504A-8203-729C8E87518E}" type="slidenum">
              <a:rPr lang="en-US" altLang="en-US" sz="1200">
                <a:solidFill>
                  <a:srgbClr val="FFFFFF"/>
                </a:solidFill>
                <a:latin typeface="Times" charset="0"/>
              </a:rPr>
              <a:pPr>
                <a:lnSpc>
                  <a:spcPct val="80000"/>
                </a:lnSpc>
                <a:spcBef>
                  <a:spcPct val="0"/>
                </a:spcBef>
                <a:buClrTx/>
                <a:buSzTx/>
                <a:buFontTx/>
                <a:buNone/>
              </a:pPr>
              <a:t>136</a:t>
            </a:fld>
            <a:endParaRPr lang="en-US" altLang="en-US" sz="1200">
              <a:solidFill>
                <a:srgbClr val="FFFFFF"/>
              </a:solidFill>
              <a:latin typeface="Times" charset="0"/>
            </a:endParaRPr>
          </a:p>
        </p:txBody>
      </p:sp>
      <p:sp>
        <p:nvSpPr>
          <p:cNvPr id="2877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inflation rate?</a:t>
            </a:r>
          </a:p>
          <a:p>
            <a:pPr eaLnBrk="1" hangingPunct="1"/>
            <a:r>
              <a:rPr lang="en-US" altLang="en-US">
                <a:ea typeface="ＭＳ Ｐゴシック" charset="-128"/>
              </a:rPr>
              <a:t>The answer to this question is important, because</a:t>
            </a:r>
          </a:p>
          <a:p>
            <a:pPr lvl="1" eaLnBrk="1" hangingPunct="1"/>
            <a:r>
              <a:rPr lang="en-US" altLang="en-US">
                <a:ea typeface="ＭＳ Ｐゴシック" charset="-128"/>
              </a:rPr>
              <a:t>it provides a measure of whether cash flows are positively or negatively impacted by inflation.</a:t>
            </a:r>
          </a:p>
          <a:p>
            <a:pPr lvl="1" eaLnBrk="1" hangingPunct="1"/>
            <a:r>
              <a:rPr lang="en-US" altLang="en-US">
                <a:ea typeface="ＭＳ Ｐゴシック" charset="-128"/>
              </a:rPr>
              <a:t>it then helps in the design of debt; whether the debt should be fixed or floating rate debt.</a:t>
            </a:r>
          </a:p>
          <a:p>
            <a:pPr eaLnBrk="1" hangingPunct="1"/>
            <a:r>
              <a:rPr lang="en-US" altLang="en-US">
                <a:ea typeface="ＭＳ Ｐゴシック" charset="-128"/>
              </a:rPr>
              <a:t> If cash flows move with inflation, increasing (decreasing) as inflation increases (decreases), the debt should have a larger floating rate component.</a:t>
            </a: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9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6329F-F7C3-284B-BE70-AB7365E513FD}" type="slidenum">
              <a:rPr lang="en-US" altLang="en-US" sz="1200">
                <a:solidFill>
                  <a:srgbClr val="FFFFFF"/>
                </a:solidFill>
                <a:latin typeface="Times" charset="0"/>
              </a:rPr>
              <a:pPr>
                <a:lnSpc>
                  <a:spcPct val="80000"/>
                </a:lnSpc>
                <a:spcBef>
                  <a:spcPct val="0"/>
                </a:spcBef>
                <a:buClrTx/>
                <a:buSzTx/>
                <a:buFontTx/>
                <a:buNone/>
              </a:pPr>
              <a:t>137</a:t>
            </a:fld>
            <a:endParaRPr lang="en-US" altLang="en-US" sz="1200">
              <a:solidFill>
                <a:srgbClr val="FFFFFF"/>
              </a:solidFill>
              <a:latin typeface="Times" charset="0"/>
            </a:endParaRPr>
          </a:p>
        </p:txBody>
      </p:sp>
      <p:sp>
        <p:nvSpPr>
          <p:cNvPr id="289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inflation over this period yields the following regression –</a:t>
            </a:r>
          </a:p>
          <a:p>
            <a:pPr>
              <a:lnSpc>
                <a:spcPct val="80000"/>
              </a:lnSpc>
              <a:buFont typeface="Wingdings" charset="2"/>
              <a:buNone/>
            </a:pPr>
            <a:r>
              <a:rPr lang="en-US" altLang="en-US" sz="2000">
                <a:ea typeface="ＭＳ Ｐゴシック" charset="-128"/>
              </a:rPr>
              <a:t>Change in Firm Value = 	0.1855 + 2.9966 (Change in Inflation Rate)</a:t>
            </a:r>
          </a:p>
          <a:p>
            <a:pPr>
              <a:lnSpc>
                <a:spcPct val="80000"/>
              </a:lnSpc>
              <a:buFont typeface="Wingdings" charset="2"/>
              <a:buNone/>
            </a:pPr>
            <a:r>
              <a:rPr lang="en-US" altLang="en-US" sz="2000">
                <a:ea typeface="ＭＳ Ｐゴシック" charset="-128"/>
              </a:rPr>
              <a:t>			(2.96)	(0.90)</a:t>
            </a:r>
          </a:p>
          <a:p>
            <a:pPr marL="365125" lvl="1" indent="0" eaLnBrk="1" hangingPunct="1">
              <a:lnSpc>
                <a:spcPct val="80000"/>
              </a:lnSpc>
              <a:buFont typeface="Wingdings 2" charset="2"/>
              <a:buNone/>
            </a:pPr>
            <a:r>
              <a:rPr lang="en-US" altLang="en-US" sz="1900" u="sng">
                <a:ea typeface="ＭＳ Ｐゴシック" charset="-128"/>
              </a:rPr>
              <a:t>Conclusion</a:t>
            </a:r>
            <a:r>
              <a:rPr lang="en-US" altLang="en-US" sz="1900">
                <a:ea typeface="ＭＳ Ｐゴシック" charset="-128"/>
              </a:rPr>
              <a:t>: Disney</a:t>
            </a:r>
            <a:r>
              <a:rPr lang="ja-JP" altLang="en-US" sz="1900">
                <a:ea typeface="ＭＳ Ｐゴシック" charset="-128"/>
              </a:rPr>
              <a:t>’</a:t>
            </a:r>
            <a:r>
              <a:rPr lang="en-US" altLang="ja-JP" sz="1900">
                <a:ea typeface="ＭＳ Ｐゴシック" charset="-128"/>
              </a:rPr>
              <a:t>s firm value does seem to increase with inflation, but not by much (statistical significance is low)</a:t>
            </a:r>
          </a:p>
          <a:p>
            <a:pPr eaLnBrk="1" hangingPunct="1">
              <a:lnSpc>
                <a:spcPct val="80000"/>
              </a:lnSpc>
            </a:pPr>
            <a:r>
              <a:rPr lang="en-US" altLang="en-US" sz="2200">
                <a:ea typeface="ＭＳ Ｐゴシック" charset="-128"/>
              </a:rPr>
              <a:t>Regressing changes in operating cash flow against changes in inflation over this period yields the following regression –</a:t>
            </a:r>
          </a:p>
          <a:p>
            <a:pPr>
              <a:lnSpc>
                <a:spcPct val="80000"/>
              </a:lnSpc>
              <a:buFont typeface="Wingdings" charset="2"/>
              <a:buNone/>
            </a:pPr>
            <a:r>
              <a:rPr lang="en-US" altLang="en-US" sz="2000">
                <a:ea typeface="ＭＳ Ｐゴシック" charset="-128"/>
              </a:rPr>
              <a:t>Change in Operating Income = 0.1919 + 8.1867 (Change in Inflation Rate)</a:t>
            </a:r>
          </a:p>
          <a:p>
            <a:pPr>
              <a:lnSpc>
                <a:spcPct val="80000"/>
              </a:lnSpc>
              <a:buFont typeface="Wingdings" charset="2"/>
              <a:buNone/>
            </a:pPr>
            <a:r>
              <a:rPr lang="en-US" altLang="en-US" sz="2000">
                <a:ea typeface="ＭＳ Ｐゴシック" charset="-128"/>
              </a:rPr>
              <a:t>			       (3.43</a:t>
            </a:r>
            <a:r>
              <a:rPr lang="en-US" altLang="en-US" sz="2000" baseline="30000">
                <a:ea typeface="ＭＳ Ｐゴシック" charset="-128"/>
              </a:rPr>
              <a:t>a</a:t>
            </a:r>
            <a:r>
              <a:rPr lang="en-US" altLang="en-US" sz="2000">
                <a:ea typeface="ＭＳ Ｐゴシック" charset="-128"/>
              </a:rPr>
              <a:t>)	(2.76</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increases in periods when inflation increases, suggesting that Disney does have pricing power.</a:t>
            </a:r>
            <a:endParaRPr lang="en-US" altLang="en-US" sz="2200">
              <a:ea typeface="ＭＳ Ｐゴシック" charset="-128"/>
            </a:endParaRP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Summarizing…</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1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C62A13-151A-1143-8023-1A8BC927A0A0}" type="slidenum">
              <a:rPr lang="en-US" altLang="en-US" sz="1200">
                <a:solidFill>
                  <a:srgbClr val="FFFFFF"/>
                </a:solidFill>
                <a:latin typeface="Times" charset="0"/>
              </a:rPr>
              <a:pPr>
                <a:lnSpc>
                  <a:spcPct val="80000"/>
                </a:lnSpc>
                <a:spcBef>
                  <a:spcPct val="0"/>
                </a:spcBef>
                <a:buClrTx/>
                <a:buSzTx/>
                <a:buFontTx/>
                <a:buNone/>
              </a:pPr>
              <a:t>138</a:t>
            </a:fld>
            <a:endParaRPr lang="en-US" altLang="en-US" sz="1200">
              <a:solidFill>
                <a:srgbClr val="FFFFFF"/>
              </a:solidFill>
              <a:latin typeface="Times" charset="0"/>
            </a:endParaRPr>
          </a:p>
        </p:txBody>
      </p:sp>
      <p:sp>
        <p:nvSpPr>
          <p:cNvPr id="2918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Looking at the four macroeconomic regressions, we would conclude that </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assets collectively have a duration of about 2.33 years</a:t>
            </a:r>
          </a:p>
          <a:p>
            <a:pPr lvl="1" eaLnBrk="1" hangingPunct="1">
              <a:lnSpc>
                <a:spcPct val="90000"/>
              </a:lnSpc>
            </a:pPr>
            <a:r>
              <a:rPr lang="en-US" altLang="en-US">
                <a:ea typeface="ＭＳ Ｐゴシック" charset="-128"/>
              </a:rPr>
              <a:t>Disney is increasingly affected by economic cycles</a:t>
            </a:r>
          </a:p>
          <a:p>
            <a:pPr lvl="1" eaLnBrk="1" hangingPunct="1">
              <a:lnSpc>
                <a:spcPct val="90000"/>
              </a:lnSpc>
            </a:pPr>
            <a:r>
              <a:rPr lang="en-US" altLang="en-US">
                <a:ea typeface="ＭＳ Ｐゴシック" charset="-128"/>
              </a:rPr>
              <a:t>Disney is hurt by a stronger dollar</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tends to move with inflation</a:t>
            </a:r>
          </a:p>
          <a:p>
            <a:pPr eaLnBrk="1" hangingPunct="1">
              <a:lnSpc>
                <a:spcPct val="90000"/>
              </a:lnSpc>
            </a:pPr>
            <a:r>
              <a:rPr lang="en-US" altLang="en-US">
                <a:ea typeface="ＭＳ Ｐゴシック"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Bottom-up Estimates</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3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8978A8C-B966-3141-B2A8-A7B5A2384EE1}" type="slidenum">
              <a:rPr lang="en-US" altLang="en-US" sz="1200">
                <a:solidFill>
                  <a:srgbClr val="FFFFFF"/>
                </a:solidFill>
                <a:latin typeface="Times" charset="0"/>
              </a:rPr>
              <a:pPr>
                <a:lnSpc>
                  <a:spcPct val="80000"/>
                </a:lnSpc>
                <a:spcBef>
                  <a:spcPct val="0"/>
                </a:spcBef>
                <a:buClrTx/>
                <a:buSzTx/>
                <a:buFontTx/>
                <a:buNone/>
              </a:pPr>
              <a:t>139</a:t>
            </a:fld>
            <a:endParaRPr lang="en-US" altLang="en-US" sz="1200">
              <a:solidFill>
                <a:srgbClr val="FFFFFF"/>
              </a:solidFill>
              <a:latin typeface="Times" charset="0"/>
            </a:endParaRPr>
          </a:p>
        </p:txBody>
      </p:sp>
      <p:sp>
        <p:nvSpPr>
          <p:cNvPr id="293892"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These weights reflect the estimated values of the businesses</a:t>
            </a:r>
          </a:p>
          <a:p>
            <a:pPr>
              <a:spcBef>
                <a:spcPct val="0"/>
              </a:spcBef>
              <a:buClrTx/>
              <a:buSzTx/>
              <a:buFontTx/>
              <a:buNone/>
            </a:pPr>
            <a:endParaRPr lang="en-US" altLang="en-US" sz="1600">
              <a:latin typeface="Times" charset="0"/>
            </a:endParaRPr>
          </a:p>
        </p:txBody>
      </p:sp>
      <p:graphicFrame>
        <p:nvGraphicFramePr>
          <p:cNvPr id="293893"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293922" name="Document" r:id="rId4" imgW="5625893" imgH="2006526" progId="Word.Document.12">
                  <p:embed/>
                </p:oleObj>
              </mc:Choice>
              <mc:Fallback>
                <p:oleObj name="Document" r:id="rId4" imgW="5625893" imgH="2006526"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5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8A8179A-1D0C-C543-8FDA-105FDFE1710D}" type="slidenum">
              <a:rPr lang="en-US" altLang="en-US" sz="1200">
                <a:solidFill>
                  <a:srgbClr val="FFFFFF"/>
                </a:solidFill>
                <a:latin typeface="Times" charset="0"/>
              </a:rPr>
              <a:pPr>
                <a:lnSpc>
                  <a:spcPct val="80000"/>
                </a:lnSpc>
                <a:spcBef>
                  <a:spcPct val="0"/>
                </a:spcBef>
                <a:buClrTx/>
                <a:buSzTx/>
                <a:buFontTx/>
                <a:buNone/>
              </a:pPr>
              <a:t>140</a:t>
            </a:fld>
            <a:endParaRPr lang="en-US" altLang="en-US" sz="1200">
              <a:solidFill>
                <a:srgbClr val="FFFFFF"/>
              </a:solidFill>
              <a:latin typeface="Times" charset="0"/>
            </a:endParaRPr>
          </a:p>
        </p:txBody>
      </p:sp>
      <p:sp>
        <p:nvSpPr>
          <p:cNvPr id="295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debt issued should be long term and should have duration of about 4.3 years.</a:t>
            </a:r>
          </a:p>
          <a:p>
            <a:pPr eaLnBrk="1" hangingPunct="1">
              <a:lnSpc>
                <a:spcPct val="80000"/>
              </a:lnSpc>
            </a:pPr>
            <a:r>
              <a:rPr lang="en-US" altLang="en-US" sz="2400">
                <a:ea typeface="ＭＳ Ｐゴシック" charset="-128"/>
              </a:rPr>
              <a:t>A significant portion of the debt should be floating rate debt, reflecting Disney</a:t>
            </a:r>
            <a:r>
              <a:rPr lang="ja-JP" altLang="en-US" sz="2400">
                <a:ea typeface="ＭＳ Ｐゴシック" charset="-128"/>
              </a:rPr>
              <a:t>’</a:t>
            </a:r>
            <a:r>
              <a:rPr lang="en-US" altLang="ja-JP" sz="24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400">
                <a:ea typeface="ＭＳ Ｐゴシック" charset="-128"/>
              </a:rPr>
              <a:t>Given Disney</a:t>
            </a:r>
            <a:r>
              <a:rPr lang="ja-JP" altLang="en-US" sz="2400">
                <a:ea typeface="ＭＳ Ｐゴシック" charset="-128"/>
              </a:rPr>
              <a:t>’</a:t>
            </a:r>
            <a:r>
              <a:rPr lang="en-US" altLang="ja-JP" sz="24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altLang="en-US" sz="2400">
              <a:ea typeface="ＭＳ Ｐゴシック" charset="-128"/>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7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AE0FA3-0AF2-6341-BA90-ADAE38882B6D}" type="slidenum">
              <a:rPr lang="en-US" altLang="en-US" sz="1200">
                <a:solidFill>
                  <a:srgbClr val="FFFFFF"/>
                </a:solidFill>
                <a:latin typeface="Times" charset="0"/>
              </a:rPr>
              <a:pPr>
                <a:lnSpc>
                  <a:spcPct val="80000"/>
                </a:lnSpc>
                <a:spcBef>
                  <a:spcPct val="0"/>
                </a:spcBef>
                <a:buClrTx/>
                <a:buSzTx/>
                <a:buFontTx/>
                <a:buNone/>
              </a:pPr>
              <a:t>141</a:t>
            </a:fld>
            <a:endParaRPr lang="en-US" altLang="en-US" sz="1200">
              <a:solidFill>
                <a:srgbClr val="FFFFFF"/>
              </a:solidFill>
              <a:latin typeface="Times" charset="0"/>
            </a:endParaRPr>
          </a:p>
        </p:txBody>
      </p:sp>
      <p:sp>
        <p:nvSpPr>
          <p:cNvPr id="297988" name="Rectangle 3"/>
          <p:cNvSpPr>
            <a:spLocks noGrp="1" noChangeArrowheads="1"/>
          </p:cNvSpPr>
          <p:nvPr>
            <p:ph sz="quarter" idx="1"/>
          </p:nvPr>
        </p:nvSpPr>
        <p:spPr>
          <a:xfrm>
            <a:off x="612775" y="1600200"/>
            <a:ext cx="8153400" cy="4495800"/>
          </a:xfrm>
        </p:spPr>
        <p:txBody>
          <a:bodyPr/>
          <a:lstStyle/>
          <a:p>
            <a:pPr>
              <a:lnSpc>
                <a:spcPct val="80000"/>
              </a:lnSpc>
            </a:pPr>
            <a:r>
              <a:rPr lang="en-US" altLang="en-US" sz="2000">
                <a:ea typeface="ＭＳ Ｐゴシック" charset="-128"/>
              </a:rPr>
              <a:t>Disney has $14.3 billion in interest-bearing debt with a face-value </a:t>
            </a:r>
            <a:r>
              <a:rPr lang="en-US" altLang="en-US" sz="2000" u="sng">
                <a:ea typeface="ＭＳ Ｐゴシック" charset="-128"/>
              </a:rPr>
              <a:t>weighted average maturity of 7.92 years</a:t>
            </a:r>
            <a:r>
              <a:rPr lang="en-US" altLang="en-US" sz="2000">
                <a:ea typeface="ＭＳ Ｐゴシック"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t>
            </a:r>
            <a:r>
              <a:rPr lang="en-US" altLang="en-US" sz="2000" u="sng">
                <a:ea typeface="ＭＳ Ｐゴシック" charset="-128"/>
              </a:rPr>
              <a:t>about 5.49% of the debt is in non-US dollar currencies (Indian rupees and Hong Kong dollars)</a:t>
            </a:r>
            <a:r>
              <a:rPr lang="en-US" altLang="en-US" sz="2000">
                <a:ea typeface="ＭＳ Ｐゴシック"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a:t>
            </a:r>
            <a:r>
              <a:rPr lang="en-US" altLang="en-US" sz="2000" u="sng">
                <a:ea typeface="ＭＳ Ｐゴシック" charset="-128"/>
              </a:rPr>
              <a:t>no convertible debt and about 5.67% of its debt is floating rate debt</a:t>
            </a:r>
            <a:r>
              <a:rPr lang="en-US" altLang="en-US" sz="2000">
                <a:ea typeface="ＭＳ Ｐゴシック"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0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B3460B-F1FA-A24B-88D4-EEC569641BF4}" type="slidenum">
              <a:rPr lang="en-US" altLang="en-US" sz="1200">
                <a:solidFill>
                  <a:srgbClr val="FFFFFF"/>
                </a:solidFill>
                <a:latin typeface="Times" charset="0"/>
              </a:rPr>
              <a:pPr>
                <a:lnSpc>
                  <a:spcPct val="80000"/>
                </a:lnSpc>
                <a:spcBef>
                  <a:spcPct val="0"/>
                </a:spcBef>
                <a:buClrTx/>
                <a:buSzTx/>
                <a:buFontTx/>
                <a:buNone/>
              </a:pPr>
              <a:t>142</a:t>
            </a:fld>
            <a:endParaRPr lang="en-US" altLang="en-US" sz="1200">
              <a:solidFill>
                <a:srgbClr val="FFFFFF"/>
              </a:solidFill>
              <a:latin typeface="Times" charset="0"/>
            </a:endParaRPr>
          </a:p>
        </p:txBody>
      </p:sp>
      <p:sp>
        <p:nvSpPr>
          <p:cNvPr id="300036"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It can swap some of its existing fixed rate, dollar debt for floating rate, foreign currency debt. Given Disney</a:t>
            </a:r>
            <a:r>
              <a:rPr lang="ja-JP" altLang="en-US" sz="2600">
                <a:ea typeface="ＭＳ Ｐゴシック" charset="-128"/>
              </a:rPr>
              <a:t>’</a:t>
            </a:r>
            <a:r>
              <a:rPr lang="en-US" altLang="ja-JP" sz="2600">
                <a:ea typeface="ＭＳ Ｐゴシック" charset="-128"/>
              </a:rPr>
              <a:t>s standing in financial markets and its large market capitalization, this should not be difficult to do.</a:t>
            </a:r>
          </a:p>
          <a:p>
            <a:pPr eaLnBrk="1" hangingPunct="1"/>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Design for Bookscape &amp; Vale</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2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07C15C-4987-0D48-A793-5B2829E5631A}" type="slidenum">
              <a:rPr lang="en-US" altLang="en-US" sz="1200">
                <a:solidFill>
                  <a:srgbClr val="FFFFFF"/>
                </a:solidFill>
                <a:latin typeface="Times" charset="0"/>
              </a:rPr>
              <a:pPr>
                <a:lnSpc>
                  <a:spcPct val="80000"/>
                </a:lnSpc>
                <a:spcBef>
                  <a:spcPct val="0"/>
                </a:spcBef>
                <a:buClrTx/>
                <a:buSzTx/>
                <a:buFontTx/>
                <a:buNone/>
              </a:pPr>
              <a:t>143</a:t>
            </a:fld>
            <a:endParaRPr lang="en-US" altLang="en-US" sz="1200">
              <a:solidFill>
                <a:srgbClr val="FFFFFF"/>
              </a:solidFill>
              <a:latin typeface="Times" charset="0"/>
            </a:endParaRPr>
          </a:p>
        </p:txBody>
      </p:sp>
      <p:sp>
        <p:nvSpPr>
          <p:cNvPr id="302084" name="Content Placeholder 1"/>
          <p:cNvSpPr>
            <a:spLocks noGrp="1"/>
          </p:cNvSpPr>
          <p:nvPr>
            <p:ph sz="quarter" idx="1"/>
          </p:nvPr>
        </p:nvSpPr>
        <p:spPr>
          <a:xfrm>
            <a:off x="612775" y="1600200"/>
            <a:ext cx="8153400" cy="4495800"/>
          </a:xfrm>
        </p:spPr>
        <p:txBody>
          <a:bodyPr/>
          <a:lstStyle/>
          <a:p>
            <a:r>
              <a:rPr lang="en-US" altLang="en-US" sz="2000" i="1">
                <a:ea typeface="ＭＳ Ｐゴシック" charset="-128"/>
              </a:rPr>
              <a:t>Bookscape:</a:t>
            </a:r>
            <a:r>
              <a:rPr lang="en-US" altLang="en-US" sz="2000">
                <a:ea typeface="ＭＳ Ｐゴシック" charset="-128"/>
              </a:rPr>
              <a:t> Given Bookscape’s dependence on revenues at its New York bookstore, we would design the debt to be </a:t>
            </a:r>
          </a:p>
          <a:p>
            <a:pPr marL="366713" lvl="1" indent="0">
              <a:buFont typeface="Wingdings 2" charset="2"/>
              <a:buNone/>
            </a:pPr>
            <a:r>
              <a:rPr lang="en-US" altLang="en-US" sz="2000" u="sng">
                <a:ea typeface="ＭＳ Ｐゴシック" charset="-128"/>
              </a:rPr>
              <a:t>Recommendation</a:t>
            </a:r>
            <a:r>
              <a:rPr lang="en-US" altLang="en-US" sz="2000">
                <a:ea typeface="ＭＳ Ｐゴシック" charset="-128"/>
              </a:rPr>
              <a:t>: Long-term, dollar denominated, fixed rate debt</a:t>
            </a:r>
          </a:p>
          <a:p>
            <a:pPr marL="366713" lvl="1" indent="0">
              <a:buFont typeface="Wingdings 2" charset="2"/>
              <a:buNone/>
            </a:pPr>
            <a:r>
              <a:rPr lang="en-US" altLang="en-US" sz="2000" u="sng">
                <a:ea typeface="ＭＳ Ｐゴシック" charset="-128"/>
              </a:rPr>
              <a:t>Actual</a:t>
            </a:r>
            <a:r>
              <a:rPr lang="en-US" altLang="en-US" sz="2000">
                <a:ea typeface="ＭＳ Ｐゴシック" charset="-128"/>
              </a:rPr>
              <a:t>: Long term operating lease on the store</a:t>
            </a:r>
            <a:endParaRPr lang="en-US" altLang="en-US" sz="2800">
              <a:ea typeface="ＭＳ Ｐゴシック" charset="-128"/>
            </a:endParaRPr>
          </a:p>
          <a:p>
            <a:r>
              <a:rPr lang="en-US" altLang="en-US" sz="2000" i="1">
                <a:ea typeface="ＭＳ Ｐゴシック" charset="-128"/>
              </a:rPr>
              <a:t>Vale:</a:t>
            </a:r>
            <a:r>
              <a:rPr lang="en-US" altLang="en-US" sz="2000">
                <a:ea typeface="ＭＳ Ｐゴシック"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charset="-128"/>
              </a:rPr>
              <a:t>Recommendation</a:t>
            </a:r>
            <a:r>
              <a:rPr lang="en-US" altLang="en-US" sz="1800">
                <a:ea typeface="ＭＳ Ｐゴシック" charset="-128"/>
              </a:rPr>
              <a:t>: Long term, dollar-denominated debt (with hedging of local currency risk exposure) and if possible, tied to commodity prices.</a:t>
            </a:r>
          </a:p>
          <a:p>
            <a:pPr marL="366713" lvl="1" indent="0"/>
            <a:r>
              <a:rPr lang="en-US" altLang="en-US" sz="1800" u="sng">
                <a:ea typeface="ＭＳ Ｐゴシック" charset="-128"/>
              </a:rPr>
              <a:t>Actual</a:t>
            </a:r>
            <a:r>
              <a:rPr lang="en-US" altLang="en-US" sz="18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a:xfrm>
            <a:off x="612775" y="228600"/>
            <a:ext cx="8153400" cy="990600"/>
          </a:xfrm>
        </p:spPr>
        <p:txBody>
          <a:bodyPr/>
          <a:lstStyle/>
          <a:p>
            <a:r>
              <a:rPr lang="en-US" altLang="en-US">
                <a:ea typeface="ＭＳ Ｐゴシック" charset="-128"/>
              </a:rPr>
              <a:t>And for Tata Motors and Baidu</a:t>
            </a:r>
          </a:p>
        </p:txBody>
      </p:sp>
      <p:sp>
        <p:nvSpPr>
          <p:cNvPr id="304130" name="Content Placeholder 2"/>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charset="-128"/>
              </a:rPr>
              <a:t>Tata Motors</a:t>
            </a:r>
            <a:r>
              <a:rPr lang="en-US" altLang="en-US" sz="24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charset="-128"/>
              </a:rPr>
              <a:t>Recommendation</a:t>
            </a:r>
            <a:r>
              <a:rPr lang="en-US" altLang="en-US" sz="2000">
                <a:ea typeface="ＭＳ Ｐゴシック" charset="-128"/>
              </a:rPr>
              <a:t>: Medium to long term, fixed rate debt in a mix of currencies reflecting operations.</a:t>
            </a:r>
          </a:p>
          <a:p>
            <a:pPr lvl="1">
              <a:lnSpc>
                <a:spcPct val="80000"/>
              </a:lnSpc>
            </a:pPr>
            <a:r>
              <a:rPr lang="en-US" altLang="en-US" sz="2000" u="sng">
                <a:ea typeface="ＭＳ Ｐゴシック" charset="-128"/>
              </a:rPr>
              <a:t>Actual</a:t>
            </a:r>
            <a:r>
              <a:rPr lang="en-US" altLang="en-US" sz="20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charset="-128"/>
              </a:rPr>
              <a:t>Baidu:</a:t>
            </a:r>
            <a:r>
              <a:rPr lang="en-US" altLang="en-US" sz="2400">
                <a:ea typeface="ＭＳ Ｐゴシック" charset="-128"/>
              </a:rPr>
              <a:t> Baidu has relatively little debt at the moment, reflecting its status as a young, technology company. </a:t>
            </a:r>
          </a:p>
          <a:p>
            <a:pPr lvl="1">
              <a:lnSpc>
                <a:spcPct val="80000"/>
              </a:lnSpc>
            </a:pPr>
            <a:r>
              <a:rPr lang="en-US" altLang="en-US" sz="2000" u="sng">
                <a:ea typeface="ＭＳ Ｐゴシック" charset="-128"/>
              </a:rPr>
              <a:t>Recommendation</a:t>
            </a:r>
            <a:r>
              <a:rPr lang="en-US" altLang="en-US" sz="2000">
                <a:ea typeface="ＭＳ Ｐゴシック" charset="-128"/>
              </a:rPr>
              <a:t>: Convertible, Chinese Yuan debt. </a:t>
            </a:r>
          </a:p>
          <a:p>
            <a:pPr lvl="1">
              <a:lnSpc>
                <a:spcPct val="80000"/>
              </a:lnSpc>
            </a:pPr>
            <a:r>
              <a:rPr lang="en-US" altLang="en-US" sz="2000" u="sng">
                <a:ea typeface="ＭＳ Ｐゴシック" charset="-128"/>
              </a:rPr>
              <a:t>Actual</a:t>
            </a:r>
            <a:r>
              <a:rPr lang="en-US" altLang="en-US" sz="2000">
                <a:ea typeface="ＭＳ Ｐゴシック"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charset="-128"/>
            </a:endParaRPr>
          </a:p>
        </p:txBody>
      </p:sp>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4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CC3A56B-B3D4-804C-8BE0-1D0868516BC2}" type="slidenum">
              <a:rPr lang="en-US" altLang="en-US" sz="1200">
                <a:solidFill>
                  <a:srgbClr val="FFFFFF"/>
                </a:solidFill>
                <a:latin typeface="Times" charset="0"/>
              </a:rPr>
              <a:pPr>
                <a:lnSpc>
                  <a:spcPct val="80000"/>
                </a:lnSpc>
                <a:spcBef>
                  <a:spcPct val="0"/>
                </a:spcBef>
                <a:buClrTx/>
                <a:buSzTx/>
                <a:buFontTx/>
                <a:buNone/>
              </a:pPr>
              <a:t>144</a:t>
            </a:fld>
            <a:endParaRPr lang="en-US" altLang="en-US" sz="1200">
              <a:solidFill>
                <a:srgbClr val="FFFFFF"/>
              </a:solidFill>
              <a:latin typeface="Times"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Returning Cash to the Owners: Dividend Policy</a:t>
            </a:r>
          </a:p>
        </p:txBody>
      </p:sp>
      <p:sp>
        <p:nvSpPr>
          <p:cNvPr id="30515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30515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515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D43A6F00-0EF7-024B-A661-4D7517ADD5A1}" type="slidenum">
              <a:rPr lang="en-US" altLang="en-US" sz="1400">
                <a:solidFill>
                  <a:schemeClr val="tx2"/>
                </a:solidFill>
                <a:latin typeface="Times" charset="0"/>
              </a:rPr>
              <a:pPr>
                <a:spcBef>
                  <a:spcPct val="0"/>
                </a:spcBef>
                <a:buClrTx/>
                <a:buSzTx/>
                <a:buFontTx/>
                <a:buNone/>
              </a:pPr>
              <a:t>145</a:t>
            </a:fld>
            <a:endParaRPr lang="en-US" altLang="en-US" sz="1400">
              <a:solidFill>
                <a:schemeClr val="tx2"/>
              </a:solidFill>
              <a:latin typeface="Times" charset="0"/>
            </a:endParaRPr>
          </a:p>
        </p:txBody>
      </p:sp>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7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75D156-CC36-664A-BA12-86608B1EACBC}" type="slidenum">
              <a:rPr lang="en-US" altLang="en-US" sz="1200">
                <a:solidFill>
                  <a:srgbClr val="FFFFFF"/>
                </a:solidFill>
                <a:latin typeface="Times" charset="0"/>
              </a:rPr>
              <a:pPr>
                <a:lnSpc>
                  <a:spcPct val="80000"/>
                </a:lnSpc>
                <a:spcBef>
                  <a:spcPct val="0"/>
                </a:spcBef>
                <a:buClrTx/>
                <a:buSzTx/>
                <a:buFontTx/>
                <a:buNone/>
              </a:pPr>
              <a:t>146</a:t>
            </a:fld>
            <a:endParaRPr lang="en-US" altLang="en-US" sz="1200">
              <a:solidFill>
                <a:srgbClr val="FFFFFF"/>
              </a:solidFill>
              <a:latin typeface="Times" charset="0"/>
            </a:endParaRPr>
          </a:p>
        </p:txBody>
      </p:sp>
      <p:pic>
        <p:nvPicPr>
          <p:cNvPr id="3072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to the Dividend Decision… if equity is treated as a residual claim</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9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785722-8A5E-C746-AB37-B5C5E2EF2941}" type="slidenum">
              <a:rPr lang="en-US" altLang="en-US" sz="1200">
                <a:solidFill>
                  <a:srgbClr val="FFFFFF"/>
                </a:solidFill>
                <a:latin typeface="Times" charset="0"/>
              </a:rPr>
              <a:pPr>
                <a:lnSpc>
                  <a:spcPct val="80000"/>
                </a:lnSpc>
                <a:spcBef>
                  <a:spcPct val="0"/>
                </a:spcBef>
                <a:buClrTx/>
                <a:buSzTx/>
                <a:buFontTx/>
                <a:buNone/>
              </a:pPr>
              <a:t>147</a:t>
            </a:fld>
            <a:endParaRPr lang="en-US" altLang="en-US" sz="1200">
              <a:solidFill>
                <a:srgbClr val="FFFFFF"/>
              </a:solidFill>
              <a:latin typeface="Times" charset="0"/>
            </a:endParaRPr>
          </a:p>
        </p:txBody>
      </p:sp>
      <p:pic>
        <p:nvPicPr>
          <p:cNvPr id="3092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858" b="-858"/>
          <a:stretch>
            <a:fillRect/>
          </a:stretch>
        </p:blipFill>
        <p:spPr>
          <a:xfrm>
            <a:off x="612775" y="1600200"/>
            <a:ext cx="8153400" cy="4495800"/>
          </a:xfrm>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r>
              <a:rPr lang="en-US" altLang="en-US">
                <a:ea typeface="ＭＳ Ｐゴシック" charset="-128"/>
              </a:rPr>
              <a:t>The Roots of Dividend Dysfunction</a:t>
            </a:r>
          </a:p>
        </p:txBody>
      </p:sp>
      <p:sp>
        <p:nvSpPr>
          <p:cNvPr id="31129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practice, dividend policy is dysfunctional and does not follow the logical process of starting with your investment opportunities and working your way down to residual cash.</a:t>
            </a:r>
          </a:p>
          <a:p>
            <a:r>
              <a:rPr lang="en-US" altLang="en-US">
                <a:ea typeface="ＭＳ Ｐゴシック" charset="-128"/>
              </a:rPr>
              <a:t>The two dominant factors driving dividend policy around the world are:</a:t>
            </a:r>
          </a:p>
          <a:p>
            <a:pPr lvl="1"/>
            <a:r>
              <a:rPr lang="en-US" altLang="en-US">
                <a:ea typeface="ＭＳ Ｐゴシック" charset="-128"/>
              </a:rPr>
              <a:t>Inertia: Companies seem to hate to let of their past, when it comes to dividend policy.</a:t>
            </a:r>
          </a:p>
          <a:p>
            <a:pPr lvl="1"/>
            <a:r>
              <a:rPr lang="en-US" altLang="en-US">
                <a:ea typeface="ＭＳ Ｐゴシック" charset="-128"/>
              </a:rPr>
              <a:t>Me-too-ism: Companies want to behave like their peer group.</a:t>
            </a:r>
          </a:p>
        </p:txBody>
      </p:sp>
      <p:sp>
        <p:nvSpPr>
          <p:cNvPr id="311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130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5BB74D-8E9C-9F46-A591-3304CE1D39EB}" type="slidenum">
              <a:rPr lang="en-US" altLang="en-US" sz="1200">
                <a:solidFill>
                  <a:srgbClr val="FFFFFF"/>
                </a:solidFill>
                <a:latin typeface="Times" charset="0"/>
              </a:rPr>
              <a:pPr>
                <a:lnSpc>
                  <a:spcPct val="80000"/>
                </a:lnSpc>
                <a:spcBef>
                  <a:spcPct val="0"/>
                </a:spcBef>
                <a:buClrTx/>
                <a:buSzTx/>
                <a:buFontTx/>
                <a:buNone/>
              </a:pPr>
              <a:t>148</a:t>
            </a:fld>
            <a:endParaRPr lang="en-US" altLang="en-US" sz="1200">
              <a:solidFill>
                <a:srgbClr val="FFFFFF"/>
              </a:solidFill>
              <a:latin typeface="Times" charset="0"/>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312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2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504216-8E55-D54B-8971-9D654E608C62}" type="slidenum">
              <a:rPr lang="en-US" altLang="en-US" sz="1200">
                <a:solidFill>
                  <a:srgbClr val="FFFFFF"/>
                </a:solidFill>
                <a:latin typeface="Times" charset="0"/>
              </a:rPr>
              <a:pPr>
                <a:lnSpc>
                  <a:spcPct val="80000"/>
                </a:lnSpc>
                <a:spcBef>
                  <a:spcPct val="0"/>
                </a:spcBef>
                <a:buClrTx/>
                <a:buSzTx/>
                <a:buFontTx/>
                <a:buNone/>
              </a:pPr>
              <a:t>149</a:t>
            </a:fld>
            <a:endParaRPr lang="en-US" altLang="en-US" sz="1200">
              <a:solidFill>
                <a:srgbClr val="FFFFFF"/>
              </a:solidFill>
              <a:latin typeface="Times" charset="0"/>
            </a:endParaRPr>
          </a:p>
        </p:txBody>
      </p:sp>
      <p:graphicFrame>
        <p:nvGraphicFramePr>
          <p:cNvPr id="8" name="Content Placeholder 7">
            <a:extLst>
              <a:ext uri="{FF2B5EF4-FFF2-40B4-BE49-F238E27FC236}">
                <a16:creationId xmlns:a16="http://schemas.microsoft.com/office/drawing/2014/main" id="{00000000-0008-0000-0000-000002000000}"/>
              </a:ext>
            </a:extLst>
          </p:cNvPr>
          <p:cNvGraphicFramePr>
            <a:graphicFrameLocks noGrp="1"/>
          </p:cNvGraphicFramePr>
          <p:nvPr>
            <p:ph sz="quarter" idx="1"/>
            <p:extLst>
              <p:ext uri="{D42A27DB-BD31-4B8C-83A1-F6EECF244321}">
                <p14:modId xmlns:p14="http://schemas.microsoft.com/office/powerpoint/2010/main" val="155007886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last quarter of 2008 put stickiness to the test.. Number of S&amp;P 500 companies that…</a:t>
            </a: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4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F3387C-177A-524D-A457-BCFB84D57898}" type="slidenum">
              <a:rPr lang="en-US" altLang="en-US" sz="1200">
                <a:solidFill>
                  <a:srgbClr val="FFFFFF"/>
                </a:solidFill>
                <a:latin typeface="Times" charset="0"/>
              </a:rPr>
              <a:pPr>
                <a:lnSpc>
                  <a:spcPct val="80000"/>
                </a:lnSpc>
                <a:spcBef>
                  <a:spcPct val="0"/>
                </a:spcBef>
                <a:buClrTx/>
                <a:buSzTx/>
                <a:buFontTx/>
                <a:buNone/>
              </a:pPr>
              <a:t>150</a:t>
            </a:fld>
            <a:endParaRPr lang="en-US" altLang="en-US" sz="1200">
              <a:solidFill>
                <a:srgbClr val="FFFFFF"/>
              </a:solidFill>
              <a:latin typeface="Times" charset="0"/>
            </a:endParaRPr>
          </a:p>
        </p:txBody>
      </p:sp>
      <p:graphicFrame>
        <p:nvGraphicFramePr>
          <p:cNvPr id="9" name="Content Placeholder 8"/>
          <p:cNvGraphicFramePr>
            <a:graphicFrameLocks noGrp="1"/>
          </p:cNvGraphicFramePr>
          <p:nvPr>
            <p:ph sz="quarter" idx="1"/>
          </p:nvPr>
        </p:nvGraphicFramePr>
        <p:xfrm>
          <a:off x="1524000" y="2057400"/>
          <a:ext cx="6672263" cy="2063754"/>
        </p:xfrm>
        <a:graphic>
          <a:graphicData uri="http://schemas.openxmlformats.org/drawingml/2006/table">
            <a:tbl>
              <a:tblPr/>
              <a:tblGrid>
                <a:gridCol w="731838">
                  <a:extLst>
                    <a:ext uri="{9D8B030D-6E8A-4147-A177-3AD203B41FA5}">
                      <a16:colId xmlns:a16="http://schemas.microsoft.com/office/drawing/2014/main" val="20000"/>
                    </a:ext>
                  </a:extLst>
                </a:gridCol>
                <a:gridCol w="1481137">
                  <a:extLst>
                    <a:ext uri="{9D8B030D-6E8A-4147-A177-3AD203B41FA5}">
                      <a16:colId xmlns:a16="http://schemas.microsoft.com/office/drawing/2014/main" val="20001"/>
                    </a:ext>
                  </a:extLst>
                </a:gridCol>
                <a:gridCol w="1338263">
                  <a:extLst>
                    <a:ext uri="{9D8B030D-6E8A-4147-A177-3AD203B41FA5}">
                      <a16:colId xmlns:a16="http://schemas.microsoft.com/office/drawing/2014/main" val="20002"/>
                    </a:ext>
                  </a:extLst>
                </a:gridCol>
                <a:gridCol w="1449387">
                  <a:extLst>
                    <a:ext uri="{9D8B030D-6E8A-4147-A177-3AD203B41FA5}">
                      <a16:colId xmlns:a16="http://schemas.microsoft.com/office/drawing/2014/main" val="20003"/>
                    </a:ext>
                  </a:extLst>
                </a:gridCol>
                <a:gridCol w="1671638">
                  <a:extLst>
                    <a:ext uri="{9D8B030D-6E8A-4147-A177-3AD203B41FA5}">
                      <a16:colId xmlns:a16="http://schemas.microsoft.com/office/drawing/2014/main" val="20004"/>
                    </a:ext>
                  </a:extLst>
                </a:gridCol>
              </a:tblGrid>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Quarter</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initiated</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decrease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suspensions</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316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6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35280B-4D26-6D4D-A283-D97336033340}" type="slidenum">
              <a:rPr lang="en-US" altLang="en-US" sz="1200">
                <a:solidFill>
                  <a:srgbClr val="FFFFFF"/>
                </a:solidFill>
                <a:latin typeface="Times" charset="0"/>
              </a:rPr>
              <a:pPr>
                <a:lnSpc>
                  <a:spcPct val="80000"/>
                </a:lnSpc>
                <a:spcBef>
                  <a:spcPct val="0"/>
                </a:spcBef>
                <a:buClrTx/>
                <a:buSzTx/>
                <a:buFontTx/>
                <a:buNone/>
              </a:pPr>
              <a:t>151</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42BCA9E5-A43A-1B45-B53B-FEEA523168D3}"/>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pPr eaLnBrk="1" hangingPunct="1"/>
            <a:r>
              <a:rPr lang="en-US" altLang="en-US">
                <a:ea typeface="ＭＳ Ｐゴシック" charset="-128"/>
              </a:rPr>
              <a:t>III. Are affected by tax laws…</a:t>
            </a:r>
          </a:p>
        </p:txBody>
      </p:sp>
      <p:sp>
        <p:nvSpPr>
          <p:cNvPr id="318466"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318467"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8468"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318469"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IV. More and </a:t>
            </a:r>
            <a:r>
              <a:rPr lang="en-US">
                <a:ea typeface="+mj-ea"/>
                <a:cs typeface="+mj-cs"/>
              </a:rPr>
              <a:t>more US firms </a:t>
            </a:r>
            <a:r>
              <a:rPr lang="en-US" dirty="0">
                <a:ea typeface="+mj-ea"/>
                <a:cs typeface="+mj-cs"/>
              </a:rPr>
              <a:t>are buying back stock, rather than pay dividends...</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0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C6DD496-7628-DB4A-AED0-82B757D28542}" type="slidenum">
              <a:rPr lang="en-US" altLang="en-US" sz="1200">
                <a:solidFill>
                  <a:srgbClr val="FFFFFF"/>
                </a:solidFill>
                <a:latin typeface="Times" charset="0"/>
              </a:rPr>
              <a:pPr>
                <a:lnSpc>
                  <a:spcPct val="80000"/>
                </a:lnSpc>
                <a:spcBef>
                  <a:spcPct val="0"/>
                </a:spcBef>
                <a:buClrTx/>
                <a:buSzTx/>
                <a:buFontTx/>
                <a:buNone/>
              </a:pPr>
              <a:t>153</a:t>
            </a:fld>
            <a:endParaRPr lang="en-US" altLang="en-US" sz="1200">
              <a:solidFill>
                <a:srgbClr val="FFFFFF"/>
              </a:solidFill>
              <a:latin typeface="Times" charset="0"/>
            </a:endParaRPr>
          </a:p>
        </p:txBody>
      </p:sp>
      <p:graphicFrame>
        <p:nvGraphicFramePr>
          <p:cNvPr id="8" name="Content Placeholder 7">
            <a:extLst>
              <a:ext uri="{FF2B5EF4-FFF2-40B4-BE49-F238E27FC236}">
                <a16:creationId xmlns:a16="http://schemas.microsoft.com/office/drawing/2014/main" id="{993A5609-7C34-0342-8B25-B997336E9A6B}"/>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r>
              <a:rPr lang="en-US" altLang="en-US">
                <a:ea typeface="ＭＳ Ｐゴシック" charset="-128"/>
              </a:rPr>
              <a:t>And its going global..</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F1DD245E-CC06-FF47-BBE5-A51A24AB194E}" type="slidenum">
              <a:rPr lang="en-US" altLang="en-US" smtClean="0"/>
              <a:pPr>
                <a:defRPr/>
              </a:pPr>
              <a:t>154</a:t>
            </a:fld>
            <a:endParaRPr lang="en-US" altLang="en-US"/>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446071488"/>
              </p:ext>
            </p:extLst>
          </p:nvPr>
        </p:nvGraphicFramePr>
        <p:xfrm>
          <a:off x="262458" y="1516063"/>
          <a:ext cx="8537584" cy="4633548"/>
        </p:xfrm>
        <a:graphic>
          <a:graphicData uri="http://schemas.openxmlformats.org/drawingml/2006/table">
            <a:tbl>
              <a:tblPr>
                <a:tableStyleId>{5C22544A-7EE6-4342-B048-85BDC9FD1C3A}</a:tableStyleId>
              </a:tblPr>
              <a:tblGrid>
                <a:gridCol w="1067198">
                  <a:extLst>
                    <a:ext uri="{9D8B030D-6E8A-4147-A177-3AD203B41FA5}">
                      <a16:colId xmlns:a16="http://schemas.microsoft.com/office/drawing/2014/main" val="20000"/>
                    </a:ext>
                  </a:extLst>
                </a:gridCol>
                <a:gridCol w="1067198">
                  <a:extLst>
                    <a:ext uri="{9D8B030D-6E8A-4147-A177-3AD203B41FA5}">
                      <a16:colId xmlns:a16="http://schemas.microsoft.com/office/drawing/2014/main" val="20001"/>
                    </a:ext>
                  </a:extLst>
                </a:gridCol>
                <a:gridCol w="1067198">
                  <a:extLst>
                    <a:ext uri="{9D8B030D-6E8A-4147-A177-3AD203B41FA5}">
                      <a16:colId xmlns:a16="http://schemas.microsoft.com/office/drawing/2014/main" val="20002"/>
                    </a:ext>
                  </a:extLst>
                </a:gridCol>
                <a:gridCol w="1067198">
                  <a:extLst>
                    <a:ext uri="{9D8B030D-6E8A-4147-A177-3AD203B41FA5}">
                      <a16:colId xmlns:a16="http://schemas.microsoft.com/office/drawing/2014/main" val="20003"/>
                    </a:ext>
                  </a:extLst>
                </a:gridCol>
                <a:gridCol w="1067198">
                  <a:extLst>
                    <a:ext uri="{9D8B030D-6E8A-4147-A177-3AD203B41FA5}">
                      <a16:colId xmlns:a16="http://schemas.microsoft.com/office/drawing/2014/main" val="20004"/>
                    </a:ext>
                  </a:extLst>
                </a:gridCol>
                <a:gridCol w="1067198">
                  <a:extLst>
                    <a:ext uri="{9D8B030D-6E8A-4147-A177-3AD203B41FA5}">
                      <a16:colId xmlns:a16="http://schemas.microsoft.com/office/drawing/2014/main" val="20005"/>
                    </a:ext>
                  </a:extLst>
                </a:gridCol>
                <a:gridCol w="1067198">
                  <a:extLst>
                    <a:ext uri="{9D8B030D-6E8A-4147-A177-3AD203B41FA5}">
                      <a16:colId xmlns:a16="http://schemas.microsoft.com/office/drawing/2014/main" val="20006"/>
                    </a:ext>
                  </a:extLst>
                </a:gridCol>
                <a:gridCol w="1067198">
                  <a:extLst>
                    <a:ext uri="{9D8B030D-6E8A-4147-A177-3AD203B41FA5}">
                      <a16:colId xmlns:a16="http://schemas.microsoft.com/office/drawing/2014/main" val="20007"/>
                    </a:ext>
                  </a:extLst>
                </a:gridCol>
              </a:tblGrid>
              <a:tr h="488378">
                <a:tc>
                  <a:txBody>
                    <a:bodyPr/>
                    <a:lstStyle/>
                    <a:p>
                      <a:pPr algn="l" fontAlgn="b"/>
                      <a:r>
                        <a:rPr lang="en-US" sz="1400" i="1" u="none" strike="noStrike" dirty="0">
                          <a:effectLst/>
                          <a:latin typeface="Times" charset="0"/>
                          <a:ea typeface="Times" charset="0"/>
                          <a:cs typeface="Times" charset="0"/>
                        </a:rPr>
                        <a:t>Sub Group</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 Dividends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 Buybacks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Dividend Yield</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Cash Return Yield</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Buybacks as % of Cash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Dividend Payout</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Cash Payout</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88378">
                <a:tc>
                  <a:txBody>
                    <a:bodyPr/>
                    <a:lstStyle/>
                    <a:p>
                      <a:pPr algn="l" fontAlgn="ctr"/>
                      <a:r>
                        <a:rPr lang="en-US" sz="1400" u="none" strike="noStrike" dirty="0">
                          <a:effectLst/>
                          <a:latin typeface="Times" charset="0"/>
                          <a:ea typeface="Times" charset="0"/>
                          <a:cs typeface="Times" charset="0"/>
                        </a:rPr>
                        <a:t>Africa and Middle East</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$60,060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$3,236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3.42%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3.60%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5.11%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54.99%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57.95%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61849">
                <a:tc>
                  <a:txBody>
                    <a:bodyPr/>
                    <a:lstStyle/>
                    <a:p>
                      <a:pPr algn="l" fontAlgn="ctr"/>
                      <a:r>
                        <a:rPr lang="en-US" sz="1400" u="none" strike="noStrike">
                          <a:effectLst/>
                          <a:latin typeface="Times" charset="0"/>
                          <a:ea typeface="Times" charset="0"/>
                          <a:cs typeface="Times" charset="0"/>
                        </a:rPr>
                        <a:t>Australia &amp; NZ</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$51,049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$6,304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4.00%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4.49%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10.99%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177.90%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199.87%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61849">
                <a:tc>
                  <a:txBody>
                    <a:bodyPr/>
                    <a:lstStyle/>
                    <a:p>
                      <a:pPr algn="l" fontAlgn="ctr"/>
                      <a:r>
                        <a:rPr lang="en-US" sz="1400" u="none" strike="noStrike">
                          <a:effectLst/>
                          <a:latin typeface="Times" charset="0"/>
                          <a:ea typeface="Times" charset="0"/>
                          <a:cs typeface="Times" charset="0"/>
                        </a:rPr>
                        <a:t>Canada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$45,593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$21,665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2.41%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3.56%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32.21%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162.72%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s-IS" sz="1400" u="none" strike="noStrike">
                          <a:effectLst/>
                          <a:latin typeface="Times" charset="0"/>
                          <a:ea typeface="Times" charset="0"/>
                          <a:cs typeface="Times" charset="0"/>
                        </a:rPr>
                        <a:t>240.04%</a:t>
                      </a:r>
                      <a:endParaRPr lang="is-I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61849">
                <a:tc>
                  <a:txBody>
                    <a:bodyPr/>
                    <a:lstStyle/>
                    <a:p>
                      <a:pPr algn="l" fontAlgn="ctr"/>
                      <a:r>
                        <a:rPr lang="en-US" sz="1400" u="none" strike="noStrike">
                          <a:effectLst/>
                          <a:latin typeface="Times" charset="0"/>
                          <a:ea typeface="Times" charset="0"/>
                          <a:cs typeface="Times" charset="0"/>
                        </a:rPr>
                        <a:t>China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$269,800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$18,014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2.79%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6.26%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48.76%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52.01%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1849">
                <a:tc>
                  <a:txBody>
                    <a:bodyPr/>
                    <a:lstStyle/>
                    <a:p>
                      <a:pPr algn="l" fontAlgn="ctr"/>
                      <a:r>
                        <a:rPr lang="en-US" sz="1400" u="none" strike="noStrike" dirty="0">
                          <a:effectLst/>
                          <a:latin typeface="Times" charset="0"/>
                          <a:ea typeface="Times" charset="0"/>
                          <a:cs typeface="Times" charset="0"/>
                        </a:rPr>
                        <a:t>EU Environs</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$302,565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$127,252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2.92%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4.15%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29.61%</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61.73%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87.70%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88378">
                <a:tc>
                  <a:txBody>
                    <a:bodyPr/>
                    <a:lstStyle/>
                    <a:p>
                      <a:pPr algn="l" fontAlgn="ctr"/>
                      <a:r>
                        <a:rPr lang="en-US" sz="1400" u="none" strike="noStrike" dirty="0">
                          <a:effectLst/>
                          <a:latin typeface="Times" charset="0"/>
                          <a:ea typeface="Times" charset="0"/>
                          <a:cs typeface="Times" charset="0"/>
                        </a:rPr>
                        <a:t>East Europe &amp; Russia</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$12,799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$7,732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2.98%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4.78%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37.66%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26.59%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42.65%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61849">
                <a:tc>
                  <a:txBody>
                    <a:bodyPr/>
                    <a:lstStyle/>
                    <a:p>
                      <a:pPr algn="l" fontAlgn="ctr"/>
                      <a:r>
                        <a:rPr lang="en-US" sz="1400" u="none" strike="noStrike">
                          <a:effectLst/>
                          <a:latin typeface="Times" charset="0"/>
                          <a:ea typeface="Times" charset="0"/>
                          <a:cs typeface="Times" charset="0"/>
                        </a:rPr>
                        <a:t>India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$15,408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$1,047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0.99%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1.05%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6.36%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30.40%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32.47%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61849">
                <a:tc>
                  <a:txBody>
                    <a:bodyPr/>
                    <a:lstStyle/>
                    <a:p>
                      <a:pPr algn="l" fontAlgn="ctr"/>
                      <a:r>
                        <a:rPr lang="en-US" sz="1400" u="none" strike="noStrike">
                          <a:effectLst/>
                          <a:latin typeface="Times" charset="0"/>
                          <a:ea typeface="Times" charset="0"/>
                          <a:cs typeface="Times" charset="0"/>
                        </a:rPr>
                        <a:t>Japan</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$121,840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$59,378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2.48%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3.68%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32.77%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41.36%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61.51%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81170">
                <a:tc>
                  <a:txBody>
                    <a:bodyPr/>
                    <a:lstStyle/>
                    <a:p>
                      <a:pPr algn="l" fontAlgn="ctr"/>
                      <a:r>
                        <a:rPr lang="en-US" sz="1400" u="none" strike="noStrike" dirty="0">
                          <a:effectLst/>
                          <a:latin typeface="Times" charset="0"/>
                          <a:ea typeface="Times" charset="0"/>
                          <a:cs typeface="Times" charset="0"/>
                        </a:rPr>
                        <a:t>Latin America</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$36,267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$11,545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1.96%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2.58%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24.15%</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53.78%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70.90%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61849">
                <a:tc>
                  <a:txBody>
                    <a:bodyPr/>
                    <a:lstStyle/>
                    <a:p>
                      <a:pPr algn="l" fontAlgn="ctr"/>
                      <a:r>
                        <a:rPr lang="en-US" sz="1400" u="none" strike="noStrike">
                          <a:effectLst/>
                          <a:latin typeface="Times" charset="0"/>
                          <a:ea typeface="Times" charset="0"/>
                          <a:cs typeface="Times" charset="0"/>
                        </a:rPr>
                        <a:t>Small Asia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$110,558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$24,411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2.64%</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18.09%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43.85%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53.53%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61849">
                <a:tc>
                  <a:txBody>
                    <a:bodyPr/>
                    <a:lstStyle/>
                    <a:p>
                      <a:pPr algn="l" fontAlgn="ctr"/>
                      <a:r>
                        <a:rPr lang="en-US" sz="1400" u="none" strike="noStrike">
                          <a:effectLst/>
                          <a:latin typeface="Times" charset="0"/>
                          <a:ea typeface="Times" charset="0"/>
                          <a:cs typeface="Times" charset="0"/>
                        </a:rPr>
                        <a:t>UK</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$100,647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$27,079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3.39%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4.31%</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21.20%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147.08%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186.65%</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61849">
                <a:tc>
                  <a:txBody>
                    <a:bodyPr/>
                    <a:lstStyle/>
                    <a:p>
                      <a:pPr algn="l" fontAlgn="ctr"/>
                      <a:r>
                        <a:rPr lang="en-US" sz="1400" u="none" strike="noStrike">
                          <a:effectLst/>
                          <a:latin typeface="Times" charset="0"/>
                          <a:ea typeface="Times" charset="0"/>
                          <a:cs typeface="Times" charset="0"/>
                        </a:rPr>
                        <a:t>United States</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$491,299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$602,988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1.93%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4.30%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55.10%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56.09%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124.93%</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61849">
                <a:tc>
                  <a:txBody>
                    <a:bodyPr/>
                    <a:lstStyle/>
                    <a:p>
                      <a:pPr algn="l" fontAlgn="b"/>
                      <a:r>
                        <a:rPr lang="en-US" sz="1400" u="none" strike="noStrike">
                          <a:effectLst/>
                          <a:latin typeface="Times" charset="0"/>
                          <a:ea typeface="Times" charset="0"/>
                          <a:cs typeface="Times" charset="0"/>
                        </a:rPr>
                        <a:t>Global</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Times" charset="0"/>
                          <a:ea typeface="Times" charset="0"/>
                          <a:cs typeface="Times" charset="0"/>
                        </a:rPr>
                        <a:t> $1,617,886 </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Times" charset="0"/>
                          <a:ea typeface="Times" charset="0"/>
                          <a:cs typeface="Times" charset="0"/>
                        </a:rPr>
                        <a:t> $910,653 </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2.41%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3.77%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36.02%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56.44%</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88.20%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V. And there are differences across countries…</a:t>
            </a:r>
          </a:p>
        </p:txBody>
      </p:sp>
      <p:sp>
        <p:nvSpPr>
          <p:cNvPr id="324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4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1219E9-01F2-1D45-8000-7FBD353A0E3D}" type="slidenum">
              <a:rPr lang="en-US" altLang="en-US" sz="1200">
                <a:solidFill>
                  <a:srgbClr val="FFFFFF"/>
                </a:solidFill>
                <a:latin typeface="Times" charset="0"/>
              </a:rPr>
              <a:pPr>
                <a:lnSpc>
                  <a:spcPct val="80000"/>
                </a:lnSpc>
                <a:spcBef>
                  <a:spcPct val="0"/>
                </a:spcBef>
                <a:buClrTx/>
                <a:buSzTx/>
                <a:buFontTx/>
                <a:buNone/>
              </a:pPr>
              <a:t>155</a:t>
            </a:fld>
            <a:endParaRPr lang="en-US" altLang="en-US" sz="1200">
              <a:solidFill>
                <a:srgbClr val="FFFFFF"/>
              </a:solidFill>
              <a:latin typeface="Times" charset="0"/>
            </a:endParaRPr>
          </a:p>
        </p:txBody>
      </p:sp>
      <p:pic>
        <p:nvPicPr>
          <p:cNvPr id="32461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326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6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A996C9-AD79-AB43-BE7C-9AD45221B410}" type="slidenum">
              <a:rPr lang="en-US" altLang="en-US" sz="1200">
                <a:solidFill>
                  <a:srgbClr val="FFFFFF"/>
                </a:solidFill>
                <a:latin typeface="Times" charset="0"/>
              </a:rPr>
              <a:pPr>
                <a:lnSpc>
                  <a:spcPct val="80000"/>
                </a:lnSpc>
                <a:spcBef>
                  <a:spcPct val="0"/>
                </a:spcBef>
                <a:buClrTx/>
                <a:buSzTx/>
                <a:buFontTx/>
                <a:buNone/>
              </a:pPr>
              <a:t>156</a:t>
            </a:fld>
            <a:endParaRPr lang="en-US" altLang="en-US" sz="1200">
              <a:solidFill>
                <a:srgbClr val="FFFFFF"/>
              </a:solidFill>
              <a:latin typeface="Times" charset="0"/>
            </a:endParaRPr>
          </a:p>
        </p:txBody>
      </p:sp>
      <p:sp>
        <p:nvSpPr>
          <p:cNvPr id="3266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2018</a:t>
            </a: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157</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A6CE22DB-A861-244F-9747-10E7B8640B8C}"/>
              </a:ext>
            </a:extLst>
          </p:cNvPr>
          <p:cNvPicPr>
            <a:picLocks noGrp="1" noChangeAspect="1"/>
          </p:cNvPicPr>
          <p:nvPr>
            <p:ph sz="quarter" idx="1"/>
          </p:nvPr>
        </p:nvPicPr>
        <p:blipFill>
          <a:blip r:embed="rId3"/>
          <a:stretch>
            <a:fillRect/>
          </a:stretch>
        </p:blipFill>
        <p:spPr>
          <a:xfrm>
            <a:off x="1363831" y="1600200"/>
            <a:ext cx="6495712" cy="4648200"/>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2018</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158</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E46A9474-6AB3-AF4A-A683-CC954878C3BC}"/>
              </a:ext>
            </a:extLst>
          </p:cNvPr>
          <p:cNvPicPr>
            <a:picLocks noGrp="1" noChangeAspect="1"/>
          </p:cNvPicPr>
          <p:nvPr>
            <p:ph sz="quarter" idx="1"/>
          </p:nvPr>
        </p:nvPicPr>
        <p:blipFill>
          <a:blip r:embed="rId3"/>
          <a:stretch>
            <a:fillRect/>
          </a:stretch>
        </p:blipFill>
        <p:spPr>
          <a:xfrm>
            <a:off x="1066800" y="1676399"/>
            <a:ext cx="6705600" cy="4998497"/>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17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331809"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317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17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9B4545AE-8D8F-EB49-8FE9-D2B7BD173773}" type="slidenum">
              <a:rPr lang="en-US" altLang="en-US" sz="1400">
                <a:solidFill>
                  <a:schemeClr val="tx2"/>
                </a:solidFill>
                <a:latin typeface="Times" charset="0"/>
              </a:rPr>
              <a:pPr>
                <a:spcBef>
                  <a:spcPct val="0"/>
                </a:spcBef>
                <a:buClrTx/>
                <a:buSzTx/>
                <a:buFontTx/>
                <a:buNone/>
              </a:pPr>
              <a:t>159</a:t>
            </a:fld>
            <a:endParaRPr lang="en-US" altLang="en-US" sz="1400">
              <a:solidFill>
                <a:schemeClr val="tx2"/>
              </a:solidFill>
              <a:latin typeface="Times" charset="0"/>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 Yields and Payout Ratios: Growth Classes</a:t>
            </a:r>
          </a:p>
        </p:txBody>
      </p:sp>
      <p:sp>
        <p:nvSpPr>
          <p:cNvPr id="333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3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CB33E07-D525-E045-9058-05A2596EAD11}" type="slidenum">
              <a:rPr lang="en-US" altLang="en-US" sz="1200">
                <a:solidFill>
                  <a:srgbClr val="FFFFFF"/>
                </a:solidFill>
                <a:latin typeface="Times" charset="0"/>
              </a:rPr>
              <a:pPr>
                <a:lnSpc>
                  <a:spcPct val="80000"/>
                </a:lnSpc>
                <a:spcBef>
                  <a:spcPct val="0"/>
                </a:spcBef>
                <a:buClrTx/>
                <a:buSzTx/>
                <a:buFontTx/>
                <a:buNone/>
              </a:pPr>
              <a:t>160</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 Policy: Disney, Vale, Tata Motors, </a:t>
            </a:r>
            <a:r>
              <a:rPr lang="en-US" dirty="0" err="1">
                <a:ea typeface="+mj-ea"/>
                <a:cs typeface="+mj-cs"/>
              </a:rPr>
              <a:t>Baidu</a:t>
            </a:r>
            <a:r>
              <a:rPr lang="en-US" dirty="0">
                <a:ea typeface="+mj-ea"/>
                <a:cs typeface="+mj-cs"/>
              </a:rPr>
              <a:t> and Deutsche Bank</a:t>
            </a: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5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819E3A-B360-AF43-93DC-F0E0462C389C}" type="slidenum">
              <a:rPr lang="en-US" altLang="en-US" sz="1200">
                <a:solidFill>
                  <a:srgbClr val="FFFFFF"/>
                </a:solidFill>
                <a:latin typeface="Times" charset="0"/>
              </a:rPr>
              <a:pPr>
                <a:lnSpc>
                  <a:spcPct val="80000"/>
                </a:lnSpc>
                <a:spcBef>
                  <a:spcPct val="0"/>
                </a:spcBef>
                <a:buClrTx/>
                <a:buSzTx/>
                <a:buFontTx/>
                <a:buNone/>
              </a:pPr>
              <a:t>161</a:t>
            </a:fld>
            <a:endParaRPr lang="en-US" altLang="en-US" sz="1200">
              <a:solidFill>
                <a:srgbClr val="FFFFFF"/>
              </a:solidFill>
              <a:latin typeface="Times" charset="0"/>
            </a:endParaRPr>
          </a:p>
        </p:txBody>
      </p:sp>
      <p:graphicFrame>
        <p:nvGraphicFramePr>
          <p:cNvPr id="335876"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335905"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cs typeface="+mn-cs"/>
              </a:rPr>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cs typeface="+mn-cs"/>
              </a:rPr>
              <a:t>Dividends are bad, and increasing dividends will reduce value</a:t>
            </a:r>
          </a:p>
          <a:p>
            <a:pPr marL="514350" indent="-514350" eaLnBrk="1" hangingPunct="1">
              <a:buFont typeface="+mj-lt"/>
              <a:buAutoNum type="arabicPeriod"/>
              <a:defRPr/>
            </a:pPr>
            <a:r>
              <a:rPr lang="en-US" dirty="0"/>
              <a:t> If dividends create a tax advantage for investors (relative to capital gains) and/or stockholders like dividends</a:t>
            </a:r>
          </a:p>
          <a:p>
            <a:pPr marL="366713" lvl="1" indent="0" eaLnBrk="1" hangingPunct="1">
              <a:buFont typeface="Wingdings 2" charset="0"/>
              <a:buNone/>
              <a:defRPr/>
            </a:pPr>
            <a:r>
              <a:rPr lang="en-US" b="1" dirty="0">
                <a:cs typeface="+mn-cs"/>
              </a:rPr>
              <a:t>Dividends are good, and increasing dividends will increase value</a:t>
            </a:r>
          </a:p>
        </p:txBody>
      </p:sp>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99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CFB70E2-3453-3941-A5B4-300C8271FFA2}" type="slidenum">
              <a:rPr lang="en-US" altLang="en-US" sz="1200">
                <a:solidFill>
                  <a:srgbClr val="FFFFFF"/>
                </a:solidFill>
                <a:latin typeface="Times" charset="0"/>
              </a:rPr>
              <a:pPr>
                <a:lnSpc>
                  <a:spcPct val="80000"/>
                </a:lnSpc>
                <a:spcBef>
                  <a:spcPct val="0"/>
                </a:spcBef>
                <a:buClrTx/>
                <a:buSzTx/>
                <a:buFontTx/>
                <a:buNone/>
              </a:pPr>
              <a:t>163</a:t>
            </a:fld>
            <a:endParaRPr lang="en-US" altLang="en-US" sz="1200">
              <a:solidFill>
                <a:srgbClr val="FFFFFF"/>
              </a:solidFill>
              <a:latin typeface="Times" charset="0"/>
            </a:endParaRPr>
          </a:p>
        </p:txBody>
      </p:sp>
      <p:sp>
        <p:nvSpPr>
          <p:cNvPr id="3399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2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0ECD9A-5DB9-F147-9040-C1F80C76F292}" type="slidenum">
              <a:rPr lang="en-US" altLang="en-US" sz="1200">
                <a:solidFill>
                  <a:srgbClr val="FFFFFF"/>
                </a:solidFill>
                <a:latin typeface="Times" charset="0"/>
              </a:rPr>
              <a:pPr>
                <a:lnSpc>
                  <a:spcPct val="80000"/>
                </a:lnSpc>
                <a:spcBef>
                  <a:spcPct val="0"/>
                </a:spcBef>
                <a:buClrTx/>
                <a:buSzTx/>
                <a:buFontTx/>
                <a:buNone/>
              </a:pPr>
              <a:t>164</a:t>
            </a:fld>
            <a:endParaRPr lang="en-US" altLang="en-US" sz="1200">
              <a:solidFill>
                <a:srgbClr val="FFFFFF"/>
              </a:solidFill>
              <a:latin typeface="Times" charset="0"/>
            </a:endParaRPr>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a:ea typeface="+mn-ea"/>
                <a:cs typeface="+mn-cs"/>
              </a:rPr>
              <a:t>Basis:</a:t>
            </a:r>
          </a:p>
          <a:p>
            <a:pPr marL="640080" lvl="1" indent="-274320" eaLnBrk="1" fontAlgn="auto" hangingPunct="1">
              <a:spcAft>
                <a:spcPts val="0"/>
              </a:spcAft>
              <a:buFont typeface="Wingdings 2"/>
              <a:buChar char=""/>
              <a:defRPr/>
            </a:pPr>
            <a:r>
              <a:rPr lang="en-US" dirty="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a:ea typeface="+mn-ea"/>
                <a:cs typeface="+mn-cs"/>
              </a:rPr>
              <a:t>Underlying Assumptions:</a:t>
            </a:r>
          </a:p>
          <a:p>
            <a:pPr marL="320040" lvl="1" indent="0" eaLnBrk="1" fontAlgn="auto" hangingPunct="1">
              <a:spcAft>
                <a:spcPts val="0"/>
              </a:spcAft>
              <a:buFont typeface="Wingdings 2"/>
              <a:buNone/>
              <a:defRPr/>
            </a:pPr>
            <a:r>
              <a:rPr lang="en-US" dirty="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a:ea typeface="+mn-ea"/>
                <a:cs typeface="+mn-cs"/>
              </a:rPr>
              <a:t>(c) If companies pay too little in dividends, they do not use the excess cash for bad projects or acquisitions.</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4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173AAA5-FD0B-A14D-8358-18F1D2ED1E3A}"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4523472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do investors in your stock think about dividends? Clues on the ex-dividend day!</a:t>
            </a: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6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8AF3F5-F732-5A4F-9F75-190D8C10F53A}" type="slidenum">
              <a:rPr lang="en-US" altLang="en-US" sz="1200">
                <a:solidFill>
                  <a:srgbClr val="FFFFFF"/>
                </a:solidFill>
                <a:latin typeface="Times" charset="0"/>
              </a:rPr>
              <a:pPr>
                <a:lnSpc>
                  <a:spcPct val="80000"/>
                </a:lnSpc>
                <a:spcBef>
                  <a:spcPct val="0"/>
                </a:spcBef>
                <a:buClrTx/>
                <a:buSzTx/>
                <a:buFontTx/>
                <a:buNone/>
              </a:pPr>
              <a:t>166</a:t>
            </a:fld>
            <a:endParaRPr lang="en-US" altLang="en-US" sz="1200">
              <a:solidFill>
                <a:srgbClr val="FFFFFF"/>
              </a:solidFill>
              <a:latin typeface="Times" charset="0"/>
            </a:endParaRPr>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P = Price at which you bought the stock a </a:t>
            </a:r>
            <a:r>
              <a:rPr lang="ja-JP" altLang="en-US" sz="2000">
                <a:ea typeface="ＭＳ Ｐゴシック" charset="-128"/>
              </a:rPr>
              <a:t>“</a:t>
            </a:r>
            <a:r>
              <a:rPr lang="en-US" altLang="ja-JP" sz="2000">
                <a:ea typeface="ＭＳ Ｐゴシック" charset="-128"/>
              </a:rPr>
              <a:t>while</a:t>
            </a:r>
            <a:r>
              <a:rPr lang="ja-JP" altLang="en-US" sz="2000">
                <a:ea typeface="ＭＳ Ｐゴシック" charset="-128"/>
              </a:rPr>
              <a:t>”</a:t>
            </a:r>
            <a:r>
              <a:rPr lang="en-US" altLang="ja-JP" sz="2000">
                <a:ea typeface="ＭＳ Ｐゴシック" charset="-128"/>
              </a:rPr>
              <a:t> back</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b</a:t>
            </a:r>
            <a:r>
              <a:rPr lang="en-US" altLang="en-US" sz="2000">
                <a:ea typeface="ＭＳ Ｐゴシック" charset="-128"/>
              </a:rPr>
              <a:t>= Price before the stock goes ex-dividend</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a</a:t>
            </a:r>
            <a:r>
              <a:rPr lang="en-US" altLang="en-US" sz="2000">
                <a:ea typeface="ＭＳ Ｐゴシック" charset="-128"/>
              </a:rPr>
              <a:t>=Price after the stock goes ex-dividend</a:t>
            </a:r>
          </a:p>
          <a:p>
            <a:pPr eaLnBrk="1" hangingPunct="1">
              <a:lnSpc>
                <a:spcPct val="80000"/>
              </a:lnSpc>
              <a:buFont typeface="Wingdings" charset="2"/>
              <a:buNone/>
            </a:pPr>
            <a:r>
              <a:rPr lang="en-US" altLang="en-US" sz="2000">
                <a:ea typeface="ＭＳ Ｐゴシック" charset="-128"/>
              </a:rPr>
              <a:t>D = Dividends declared on stock</a:t>
            </a:r>
          </a:p>
          <a:p>
            <a:pPr eaLnBrk="1" hangingPunct="1">
              <a:lnSpc>
                <a:spcPct val="80000"/>
              </a:lnSpc>
              <a:buFont typeface="Wingdings" charset="2"/>
              <a:buNone/>
            </a:pPr>
            <a:r>
              <a:rPr lang="en-US" altLang="en-US" sz="2000">
                <a:ea typeface="ＭＳ Ｐゴシック" charset="-128"/>
              </a:rPr>
              <a:t>t</a:t>
            </a:r>
            <a:r>
              <a:rPr lang="en-US" altLang="en-US" sz="2000" baseline="-25000">
                <a:ea typeface="ＭＳ Ｐゴシック" charset="-128"/>
              </a:rPr>
              <a:t>o</a:t>
            </a:r>
            <a:r>
              <a:rPr lang="en-US" altLang="en-US" sz="2000">
                <a:ea typeface="ＭＳ Ｐゴシック" charset="-128"/>
              </a:rPr>
              <a:t>, t</a:t>
            </a:r>
            <a:r>
              <a:rPr lang="en-US" altLang="en-US" sz="2000" baseline="-25000">
                <a:ea typeface="ＭＳ Ｐゴシック" charset="-128"/>
              </a:rPr>
              <a:t>cg</a:t>
            </a:r>
            <a:r>
              <a:rPr lang="en-US" altLang="en-US" sz="2000">
                <a:ea typeface="ＭＳ Ｐゴシック" charset="-128"/>
              </a:rPr>
              <a:t> = Taxes paid on ordinary income and capital gains respectively</a:t>
            </a:r>
          </a:p>
        </p:txBody>
      </p:sp>
      <p:sp>
        <p:nvSpPr>
          <p:cNvPr id="346117"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6118"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19"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0"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1"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50000"/>
              </a:spcBef>
              <a:buClrTx/>
              <a:buSzTx/>
              <a:buFontTx/>
              <a:buNone/>
            </a:pPr>
            <a:r>
              <a:rPr lang="en-US" altLang="en-US" sz="1600">
                <a:latin typeface="Times" charset="0"/>
              </a:rPr>
              <a:t>Ex-dividend day</a:t>
            </a:r>
          </a:p>
          <a:p>
            <a:pPr>
              <a:spcBef>
                <a:spcPct val="50000"/>
              </a:spcBef>
              <a:buClrTx/>
              <a:buSzTx/>
              <a:buFontTx/>
              <a:buNone/>
            </a:pPr>
            <a:r>
              <a:rPr lang="en-US" altLang="en-US" sz="1600">
                <a:latin typeface="Times" charset="0"/>
              </a:rPr>
              <a:t>Dividend = $ D</a:t>
            </a:r>
            <a:endParaRPr lang="en-US" altLang="en-US" sz="2400">
              <a:latin typeface="Times" charset="0"/>
            </a:endParaRPr>
          </a:p>
        </p:txBody>
      </p:sp>
      <p:sp>
        <p:nvSpPr>
          <p:cNvPr id="346122"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Initial buy</a:t>
            </a:r>
          </a:p>
          <a:p>
            <a:pPr>
              <a:spcBef>
                <a:spcPct val="0"/>
              </a:spcBef>
              <a:buClrTx/>
              <a:buSzTx/>
              <a:buFontTx/>
              <a:buNone/>
            </a:pPr>
            <a:r>
              <a:rPr lang="en-US" altLang="en-US" sz="1600">
                <a:latin typeface="Times" charset="0"/>
              </a:rPr>
              <a:t>At $P</a:t>
            </a:r>
            <a:endParaRPr lang="en-US" altLang="en-US" sz="2400">
              <a:latin typeface="Times" charset="0"/>
            </a:endParaRPr>
          </a:p>
        </p:txBody>
      </p:sp>
      <p:sp>
        <p:nvSpPr>
          <p:cNvPr id="346123"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b</a:t>
            </a:r>
            <a:endParaRPr lang="en-US" altLang="en-US" sz="2400">
              <a:latin typeface="Times" charset="0"/>
            </a:endParaRPr>
          </a:p>
        </p:txBody>
      </p:sp>
      <p:sp>
        <p:nvSpPr>
          <p:cNvPr id="346124"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a</a:t>
            </a:r>
            <a:endParaRPr lang="en-US" altLang="en-US" sz="2400">
              <a:latin typeface="Times" charset="0"/>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Cashflows from Selling around Ex-Dividend Day</a:t>
            </a: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81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3915863-6780-C744-863F-CA79D15FBF29}" type="slidenum">
              <a:rPr lang="en-US" altLang="en-US" sz="1200">
                <a:solidFill>
                  <a:srgbClr val="FFFFFF"/>
                </a:solidFill>
                <a:latin typeface="Times" charset="0"/>
              </a:rPr>
              <a:pPr>
                <a:lnSpc>
                  <a:spcPct val="80000"/>
                </a:lnSpc>
                <a:spcBef>
                  <a:spcPct val="0"/>
                </a:spcBef>
                <a:buClrTx/>
                <a:buSzTx/>
                <a:buFontTx/>
                <a:buNone/>
              </a:pPr>
              <a:t>167</a:t>
            </a:fld>
            <a:endParaRPr lang="en-US" altLang="en-US" sz="1200">
              <a:solidFill>
                <a:srgbClr val="FFFFFF"/>
              </a:solidFill>
              <a:latin typeface="Times" charset="0"/>
            </a:endParaRPr>
          </a:p>
        </p:txBody>
      </p:sp>
      <p:sp>
        <p:nvSpPr>
          <p:cNvPr id="32461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cash flows from selling after ex-dividend day are:</a:t>
            </a:r>
          </a:p>
          <a:p>
            <a:pPr marL="320040" lvl="1" indent="0" eaLnBrk="1" fontAlgn="auto" hangingPunct="1">
              <a:spcAft>
                <a:spcPts val="0"/>
              </a:spcAft>
              <a:buFont typeface="Wingdings 2"/>
              <a:buNone/>
              <a:defRPr/>
            </a:pPr>
            <a:r>
              <a:rPr lang="en-US" dirty="0">
                <a:ea typeface="+mn-ea"/>
                <a:cs typeface="+mn-cs"/>
              </a:rPr>
              <a:t>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Some basic algebra leads us to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8165" name="Object 2"/>
          <p:cNvGraphicFramePr>
            <a:graphicFrameLocks noChangeAspect="1"/>
          </p:cNvGraphicFramePr>
          <p:nvPr>
            <p:extLst>
              <p:ext uri="{D42A27DB-BD31-4B8C-83A1-F6EECF244321}">
                <p14:modId xmlns:p14="http://schemas.microsoft.com/office/powerpoint/2010/main" val="1896613871"/>
              </p:ext>
            </p:extLst>
          </p:nvPr>
        </p:nvGraphicFramePr>
        <p:xfrm>
          <a:off x="3581400" y="5855493"/>
          <a:ext cx="1811338" cy="785813"/>
        </p:xfrm>
        <a:graphic>
          <a:graphicData uri="http://schemas.openxmlformats.org/presentationml/2006/ole">
            <mc:AlternateContent xmlns:mc="http://schemas.openxmlformats.org/markup-compatibility/2006">
              <mc:Choice xmlns:v="urn:schemas-microsoft-com:vml" Requires="v">
                <p:oleObj spid="_x0000_s348194"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855493"/>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Intuitive Implications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0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5C74434-C6EB-DB47-943B-A052BF228DFE}" type="slidenum">
              <a:rPr lang="en-US" altLang="en-US" sz="1200">
                <a:solidFill>
                  <a:srgbClr val="FFFFFF"/>
                </a:solidFill>
                <a:latin typeface="Times" charset="0"/>
              </a:rPr>
              <a:pPr>
                <a:lnSpc>
                  <a:spcPct val="80000"/>
                </a:lnSpc>
                <a:spcBef>
                  <a:spcPct val="0"/>
                </a:spcBef>
                <a:buClrTx/>
                <a:buSzTx/>
                <a:buFontTx/>
                <a:buNone/>
              </a:pPr>
              <a:t>168</a:t>
            </a:fld>
            <a:endParaRPr lang="en-US" altLang="en-US" sz="1200">
              <a:solidFill>
                <a:srgbClr val="FFFFFF"/>
              </a:solidFill>
              <a:latin typeface="Times" charset="0"/>
            </a:endParaRPr>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charset="-128"/>
            </a:endParaRPr>
          </a:p>
        </p:txBody>
      </p:sp>
      <p:graphicFrame>
        <p:nvGraphicFramePr>
          <p:cNvPr id="1086487" name="Group 23"/>
          <p:cNvGraphicFramePr>
            <a:graphicFrameLocks noGrp="1"/>
          </p:cNvGraphicFramePr>
          <p:nvPr/>
        </p:nvGraphicFramePr>
        <p:xfrm>
          <a:off x="1828800" y="3276600"/>
          <a:ext cx="6858000" cy="2597149"/>
        </p:xfrm>
        <a:graphic>
          <a:graphicData uri="http://schemas.openxmlformats.org/drawingml/2006/table">
            <a:tbl>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empirical evidence…</a:t>
            </a: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2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59933CA-3208-0142-BDAF-D95CC4465EC1}" type="slidenum">
              <a:rPr lang="en-US" altLang="en-US" sz="1200">
                <a:solidFill>
                  <a:srgbClr val="FFFFFF"/>
                </a:solidFill>
                <a:latin typeface="Times" charset="0"/>
              </a:rPr>
              <a:pPr>
                <a:lnSpc>
                  <a:spcPct val="80000"/>
                </a:lnSpc>
                <a:spcBef>
                  <a:spcPct val="0"/>
                </a:spcBef>
                <a:buClrTx/>
                <a:buSzTx/>
                <a:buFontTx/>
                <a:buNone/>
              </a:pPr>
              <a:t>169</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Arbitrage</a:t>
            </a: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4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6C8DFD-435E-2641-ADFB-D21AAD9833D9}" type="slidenum">
              <a:rPr lang="en-US" altLang="en-US" sz="1200">
                <a:solidFill>
                  <a:srgbClr val="FFFFFF"/>
                </a:solidFill>
                <a:latin typeface="Times" charset="0"/>
              </a:rPr>
              <a:pPr>
                <a:lnSpc>
                  <a:spcPct val="80000"/>
                </a:lnSpc>
                <a:spcBef>
                  <a:spcPct val="0"/>
                </a:spcBef>
                <a:buClrTx/>
                <a:buSzTx/>
                <a:buFontTx/>
                <a:buNone/>
              </a:pPr>
              <a:t>170</a:t>
            </a:fld>
            <a:endParaRPr lang="en-US" altLang="en-US" sz="1200">
              <a:solidFill>
                <a:srgbClr val="FFFFFF"/>
              </a:solidFill>
              <a:latin typeface="Times" charset="0"/>
            </a:endParaRPr>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tLang="en-US">
                <a:ea typeface="ＭＳ Ｐゴシック" charset="-128"/>
              </a:rPr>
              <a:t>Invest in the stock for the long term</a:t>
            </a:r>
          </a:p>
          <a:p>
            <a:pPr marL="833438" lvl="1" indent="-514350" eaLnBrk="1" hangingPunct="1">
              <a:buFont typeface="Calibri" charset="0"/>
              <a:buAutoNum type="alphaLcPeriod"/>
            </a:pPr>
            <a:r>
              <a:rPr lang="en-US" altLang="en-US">
                <a:ea typeface="ＭＳ Ｐゴシック" charset="-128"/>
              </a:rPr>
              <a:t>Sell short the day before the ex-dividend day, buy on the ex-dividend day</a:t>
            </a:r>
          </a:p>
          <a:p>
            <a:pPr marL="833438" lvl="1" indent="-514350" eaLnBrk="1" hangingPunct="1">
              <a:buFont typeface="Calibri" charset="0"/>
              <a:buAutoNum type="alphaLcPeriod"/>
            </a:pPr>
            <a:r>
              <a:rPr lang="en-US" altLang="en-US">
                <a:ea typeface="ＭＳ Ｐゴシック" charset="-128"/>
              </a:rPr>
              <a:t>Buy just before the ex-dividend day, and sell after.</a:t>
            </a:r>
          </a:p>
          <a:p>
            <a:pPr marL="833438" lvl="1" indent="-514350" eaLnBrk="1" hangingPunct="1">
              <a:buFont typeface="Calibri" charset="0"/>
              <a:buAutoNum type="alphaLcPeriod"/>
            </a:pPr>
            <a:r>
              <a:rPr lang="en-US" altLang="en-US">
                <a:ea typeface="ＭＳ Ｐゴシック" charset="-128"/>
              </a:rPr>
              <a:t>______________________________________________</a:t>
            </a:r>
          </a:p>
        </p:txBody>
      </p:sp>
    </p:spTree>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of dividend capture strategy with tax factors</a:t>
            </a: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6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E829442-0C25-594C-968C-B40C4476BD2E}" type="slidenum">
              <a:rPr lang="en-US" altLang="en-US" sz="1200">
                <a:solidFill>
                  <a:srgbClr val="FFFFFF"/>
                </a:solidFill>
                <a:latin typeface="Times" charset="0"/>
              </a:rPr>
              <a:pPr>
                <a:lnSpc>
                  <a:spcPct val="80000"/>
                </a:lnSpc>
                <a:spcBef>
                  <a:spcPct val="0"/>
                </a:spcBef>
                <a:buClrTx/>
                <a:buSzTx/>
                <a:buFontTx/>
                <a:buNone/>
              </a:pPr>
              <a:t>171</a:t>
            </a:fld>
            <a:endParaRPr lang="en-US" altLang="en-US" sz="1200">
              <a:solidFill>
                <a:srgbClr val="FFFFFF"/>
              </a:solidFill>
              <a:latin typeface="Times" charset="0"/>
            </a:endParaRPr>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a:ea typeface="+mn-ea"/>
                <a:cs typeface="+mn-cs"/>
              </a:rPr>
              <a:t>3. Collect dividend on stock.</a:t>
            </a:r>
          </a:p>
          <a:p>
            <a:pPr marL="320040" indent="-320040" eaLnBrk="1" fontAlgn="auto" hangingPunct="1">
              <a:spcAft>
                <a:spcPts val="0"/>
              </a:spcAft>
              <a:buFont typeface="Wingdings"/>
              <a:buChar char=""/>
              <a:defRPr/>
            </a:pPr>
            <a:r>
              <a:rPr lang="en-US">
                <a:ea typeface="+mn-ea"/>
                <a:cs typeface="+mn-cs"/>
              </a:rPr>
              <a:t>Net profit = - 50 million + 49.10 million + 1 million = $0.10 million</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Two bad reasons for paying dividends</a:t>
            </a:r>
            <a:br>
              <a:rPr lang="en-US">
                <a:ea typeface="+mj-ea"/>
                <a:cs typeface="+mj-cs"/>
              </a:rPr>
            </a:br>
            <a:r>
              <a:rPr lang="en-US">
                <a:ea typeface="+mj-ea"/>
                <a:cs typeface="+mj-cs"/>
              </a:rPr>
              <a:t>1. The bird in the hand fallacy</a:t>
            </a: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A7EDEA4-809B-9C41-82EA-F8E1EC20D703}" type="slidenum">
              <a:rPr lang="en-US" altLang="en-US" sz="1200">
                <a:solidFill>
                  <a:srgbClr val="FFFFFF"/>
                </a:solidFill>
                <a:latin typeface="Times" charset="0"/>
              </a:rPr>
              <a:pPr>
                <a:lnSpc>
                  <a:spcPct val="80000"/>
                </a:lnSpc>
                <a:spcBef>
                  <a:spcPct val="0"/>
                </a:spcBef>
                <a:buClrTx/>
                <a:buSzTx/>
                <a:buFontTx/>
                <a:buNone/>
              </a:pPr>
              <a:t>172</a:t>
            </a:fld>
            <a:endParaRPr lang="en-US" altLang="en-US" sz="1200">
              <a:solidFill>
                <a:srgbClr val="FFFFFF"/>
              </a:solidFill>
              <a:latin typeface="Times" charset="0"/>
            </a:endParaRPr>
          </a:p>
        </p:txBody>
      </p:sp>
      <p:sp>
        <p:nvSpPr>
          <p:cNvPr id="35840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charset="-128"/>
              </a:rPr>
              <a:t>Counter</a:t>
            </a:r>
            <a:r>
              <a:rPr lang="en-US" altLang="en-US">
                <a:ea typeface="ＭＳ Ｐゴシック" charset="-128"/>
              </a:rPr>
              <a:t>: The appropriate comparison should be between dividends today and price appreciation today. The stock price drops on the ex-dividend day.</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We have excess cash this year…</a:t>
            </a: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0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4DA1135-A76C-F942-94DB-D78FFA179DB3}" type="slidenum">
              <a:rPr lang="en-US" altLang="en-US" sz="1200">
                <a:solidFill>
                  <a:srgbClr val="FFFFFF"/>
                </a:solidFill>
                <a:latin typeface="Times" charset="0"/>
              </a:rPr>
              <a:pPr>
                <a:lnSpc>
                  <a:spcPct val="80000"/>
                </a:lnSpc>
                <a:spcBef>
                  <a:spcPct val="0"/>
                </a:spcBef>
                <a:buClrTx/>
                <a:buSzTx/>
                <a:buFontTx/>
                <a:buNone/>
              </a:pPr>
              <a:t>173</a:t>
            </a:fld>
            <a:endParaRPr lang="en-US" altLang="en-US" sz="1200">
              <a:solidFill>
                <a:srgbClr val="FFFFFF"/>
              </a:solidFill>
              <a:latin typeface="Times" charset="0"/>
            </a:endParaRPr>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The firm has excess cash on its hands this year, no investment projects this year and wants to give the money back to stockholders.</a:t>
            </a:r>
          </a:p>
          <a:p>
            <a:pPr eaLnBrk="1" hangingPunct="1"/>
            <a:r>
              <a:rPr lang="en-US" altLang="en-US" u="sng">
                <a:ea typeface="ＭＳ Ｐゴシック" charset="-128"/>
              </a:rPr>
              <a:t>Counter</a:t>
            </a:r>
            <a:r>
              <a:rPr lang="en-US" altLang="en-US">
                <a:ea typeface="ＭＳ Ｐゴシック"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Raising Capital</a:t>
            </a: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2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D307664-BCE3-2341-B97B-3BF59EE50E6C}" type="slidenum">
              <a:rPr lang="en-US" altLang="en-US" sz="1200">
                <a:solidFill>
                  <a:srgbClr val="FFFFFF"/>
                </a:solidFill>
                <a:latin typeface="Times" charset="0"/>
              </a:rPr>
              <a:pPr>
                <a:lnSpc>
                  <a:spcPct val="80000"/>
                </a:lnSpc>
                <a:spcBef>
                  <a:spcPct val="0"/>
                </a:spcBef>
                <a:buClrTx/>
                <a:buSzTx/>
                <a:buFontTx/>
                <a:buNone/>
              </a:pPr>
              <a:t>174</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Three </a:t>
            </a:r>
            <a:r>
              <a:rPr lang="ja-JP" altLang="en-US" sz="3200">
                <a:ea typeface="ＭＳ Ｐゴシック" charset="-128"/>
              </a:rPr>
              <a:t>“</a:t>
            </a:r>
            <a:r>
              <a:rPr lang="en-US" altLang="ja-JP" sz="3200">
                <a:ea typeface="ＭＳ Ｐゴシック" charset="-128"/>
              </a:rPr>
              <a:t>good</a:t>
            </a:r>
            <a:r>
              <a:rPr lang="ja-JP" altLang="en-US" sz="3200">
                <a:ea typeface="ＭＳ Ｐゴシック" charset="-128"/>
              </a:rPr>
              <a:t>”</a:t>
            </a:r>
            <a:r>
              <a:rPr lang="en-US" altLang="ja-JP" sz="3200">
                <a:ea typeface="ＭＳ Ｐゴシック" charset="-128"/>
              </a:rPr>
              <a:t> reasons for paying dividends…</a:t>
            </a:r>
            <a:endParaRPr lang="en-US" altLang="en-US" sz="3200">
              <a:ea typeface="ＭＳ Ｐゴシック" charset="-128"/>
            </a:endParaRP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4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BB06DF3-55EB-6045-8570-E9400D4C5FAF}" type="slidenum">
              <a:rPr lang="en-US" altLang="en-US" sz="1200">
                <a:solidFill>
                  <a:srgbClr val="FFFFFF"/>
                </a:solidFill>
                <a:latin typeface="Times" charset="0"/>
              </a:rPr>
              <a:pPr>
                <a:lnSpc>
                  <a:spcPct val="80000"/>
                </a:lnSpc>
                <a:spcBef>
                  <a:spcPct val="0"/>
                </a:spcBef>
                <a:buClrTx/>
                <a:buSzTx/>
                <a:buFontTx/>
                <a:buNone/>
              </a:pPr>
              <a:t>175</a:t>
            </a:fld>
            <a:endParaRPr lang="en-US" altLang="en-US" sz="1200">
              <a:solidFill>
                <a:srgbClr val="FFFFFF"/>
              </a:solidFill>
              <a:latin typeface="Times" charset="0"/>
            </a:endParaRPr>
          </a:p>
        </p:txBody>
      </p:sp>
      <p:sp>
        <p:nvSpPr>
          <p:cNvPr id="36454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Clientele Effect</a:t>
            </a:r>
            <a:r>
              <a:rPr lang="en-US" altLang="en-US">
                <a:ea typeface="ＭＳ Ｐゴシック" charset="-128"/>
              </a:rPr>
              <a:t>: The investors in your company like dividends.</a:t>
            </a:r>
          </a:p>
          <a:p>
            <a:pPr eaLnBrk="1" hangingPunct="1"/>
            <a:r>
              <a:rPr lang="en-US" altLang="en-US" u="sng">
                <a:ea typeface="ＭＳ Ｐゴシック" charset="-128"/>
              </a:rPr>
              <a:t>The Signalling Story</a:t>
            </a:r>
            <a:r>
              <a:rPr lang="en-US" altLang="en-US">
                <a:ea typeface="ＭＳ Ｐゴシック" charset="-128"/>
              </a:rPr>
              <a:t>: Dividends can be signals to the market that you believe that you have good cash flow prospects in the future.</a:t>
            </a:r>
          </a:p>
          <a:p>
            <a:pPr eaLnBrk="1" hangingPunct="1"/>
            <a:r>
              <a:rPr lang="en-US" altLang="en-US" u="sng">
                <a:ea typeface="ＭＳ Ｐゴシック" charset="-128"/>
              </a:rPr>
              <a:t>The Wealth Appropriation Story</a:t>
            </a:r>
            <a:r>
              <a:rPr lang="en-US" altLang="en-US">
                <a:ea typeface="ＭＳ Ｐゴシック" charset="-128"/>
              </a:rPr>
              <a:t>: Dividends are one way of transferring wealth from lenders to equity investors (this is good for equity investors but bad for lenders)</a:t>
            </a:r>
          </a:p>
          <a:p>
            <a:pPr eaLnBrk="1" hangingPunct="1"/>
            <a:endParaRPr lang="en-US" altLang="en-US">
              <a:ea typeface="ＭＳ Ｐゴシック" charset="-128"/>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6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7D8E7-9382-3248-97A8-02E21DEC3DE5}" type="slidenum">
              <a:rPr lang="en-US" altLang="en-US" sz="1200">
                <a:solidFill>
                  <a:srgbClr val="FFFFFF"/>
                </a:solidFill>
                <a:latin typeface="Times" charset="0"/>
              </a:rPr>
              <a:pPr>
                <a:lnSpc>
                  <a:spcPct val="80000"/>
                </a:lnSpc>
                <a:spcBef>
                  <a:spcPct val="0"/>
                </a:spcBef>
                <a:buClrTx/>
                <a:buSzTx/>
                <a:buFontTx/>
                <a:buNone/>
              </a:pPr>
              <a:t>176</a:t>
            </a:fld>
            <a:endParaRPr lang="en-US" altLang="en-US" sz="1200">
              <a:solidFill>
                <a:srgbClr val="FFFFFF"/>
              </a:solidFill>
              <a:latin typeface="Times" charset="0"/>
            </a:endParaRPr>
          </a:p>
        </p:txBody>
      </p:sp>
      <p:sp>
        <p:nvSpPr>
          <p:cNvPr id="366596"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Class A shares pay cash dividend </a:t>
            </a:r>
          </a:p>
          <a:p>
            <a:pPr>
              <a:spcBef>
                <a:spcPct val="0"/>
              </a:spcBef>
              <a:buClrTx/>
              <a:buSzTx/>
              <a:buFontTx/>
              <a:buNone/>
            </a:pPr>
            <a:endParaRPr lang="en-US" altLang="en-US" sz="1600">
              <a:latin typeface="Times" charset="0"/>
            </a:endParaRPr>
          </a:p>
          <a:p>
            <a:pPr>
              <a:spcBef>
                <a:spcPct val="0"/>
              </a:spcBef>
              <a:buClrTx/>
              <a:buSzTx/>
              <a:buFontTx/>
              <a:buNone/>
            </a:pPr>
            <a:r>
              <a:rPr lang="en-US" altLang="en-US" sz="1600">
                <a:latin typeface="Times" charset="0"/>
              </a:rPr>
              <a:t>Class B shares  offer the same amount as a stock dividend &amp; can be converted to class A shares</a:t>
            </a:r>
          </a:p>
        </p:txBody>
      </p:sp>
      <p:graphicFrame>
        <p:nvGraphicFramePr>
          <p:cNvPr id="366597"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366626" name="Picture" r:id="rId4" imgW="19149206" imgH="14171429" progId="Word.Picture.8">
                  <p:embed/>
                </p:oleObj>
              </mc:Choice>
              <mc:Fallback>
                <p:oleObj name="Picture" r:id="rId4" imgW="19149206" imgH="14171429" progId="Word.Picture.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Evidence from Canadian firms</a:t>
            </a:r>
          </a:p>
        </p:txBody>
      </p:sp>
      <p:sp>
        <p:nvSpPr>
          <p:cNvPr id="368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8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2C25587-FF73-9D45-A73C-FABE8245C344}" type="slidenum">
              <a:rPr lang="en-US" altLang="en-US" sz="1200">
                <a:solidFill>
                  <a:srgbClr val="FFFFFF"/>
                </a:solidFill>
                <a:latin typeface="Times" charset="0"/>
              </a:rPr>
              <a:pPr>
                <a:lnSpc>
                  <a:spcPct val="80000"/>
                </a:lnSpc>
                <a:spcBef>
                  <a:spcPct val="0"/>
                </a:spcBef>
                <a:buClrTx/>
                <a:buSzTx/>
                <a:buFontTx/>
                <a:buNone/>
              </a:pPr>
              <a:t>177</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clientele based explanation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0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1269EE-D7A8-3248-BE01-14F629523CDB}" type="slidenum">
              <a:rPr lang="en-US" altLang="en-US" sz="1200">
                <a:solidFill>
                  <a:srgbClr val="FFFFFF"/>
                </a:solidFill>
                <a:latin typeface="Times" charset="0"/>
              </a:rPr>
              <a:pPr>
                <a:lnSpc>
                  <a:spcPct val="80000"/>
                </a:lnSpc>
                <a:spcBef>
                  <a:spcPct val="0"/>
                </a:spcBef>
                <a:buClrTx/>
                <a:buSzTx/>
                <a:buFontTx/>
                <a:buNone/>
              </a:pPr>
              <a:t>178</a:t>
            </a:fld>
            <a:endParaRPr lang="en-US" altLang="en-US" sz="1200">
              <a:solidFill>
                <a:srgbClr val="FFFFFF"/>
              </a:solidFill>
              <a:latin typeface="Times" charset="0"/>
            </a:endParaRPr>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Basis</a:t>
            </a:r>
            <a:r>
              <a:rPr lang="en-US" dirty="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a:ea typeface="+mn-ea"/>
                <a:cs typeface="+mn-cs"/>
              </a:rPr>
              <a:t>Evidence</a:t>
            </a:r>
            <a:r>
              <a:rPr lang="en-US" dirty="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a:ea typeface="+mn-ea"/>
                <a:cs typeface="+mn-cs"/>
              </a:rPr>
              <a:t>(b) Poorer investors tended to hold high dividend stocks</a:t>
            </a:r>
          </a:p>
        </p:txBody>
      </p:sp>
    </p:spTree>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Policy and Clientele</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4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2E56E06-55FC-664D-A430-CAFC0744CA8A}" type="slidenum">
              <a:rPr lang="en-US" altLang="en-US" sz="1200">
                <a:solidFill>
                  <a:srgbClr val="FFFFFF"/>
                </a:solidFill>
                <a:latin typeface="Times" charset="0"/>
              </a:rPr>
              <a:pPr>
                <a:lnSpc>
                  <a:spcPct val="80000"/>
                </a:lnSpc>
                <a:spcBef>
                  <a:spcPct val="0"/>
                </a:spcBef>
                <a:buClrTx/>
                <a:buSzTx/>
                <a:buFontTx/>
                <a:buNone/>
              </a:pPr>
              <a:t>180</a:t>
            </a:fld>
            <a:endParaRPr lang="en-US" altLang="en-US" sz="1200">
              <a:solidFill>
                <a:srgbClr val="FFFFFF"/>
              </a:solidFill>
              <a:latin typeface="Times" charset="0"/>
            </a:endParaRPr>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a:ea typeface="+mn-ea"/>
                <a:cs typeface="+mn-cs"/>
              </a:rPr>
              <a:t>Other</a:t>
            </a: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2. Dividends send a signal</a:t>
            </a:r>
            <a:r>
              <a:rPr lang="ja-JP" altLang="en-US" sz="3200">
                <a:ea typeface="ＭＳ Ｐゴシック" charset="-128"/>
              </a:rPr>
              <a:t>”</a:t>
            </a:r>
            <a:br>
              <a:rPr lang="en-US" altLang="ja-JP" sz="3200">
                <a:ea typeface="ＭＳ Ｐゴシック" charset="-128"/>
              </a:rPr>
            </a:br>
            <a:r>
              <a:rPr lang="en-US" altLang="ja-JP" sz="3200">
                <a:ea typeface="ＭＳ Ｐゴシック" charset="-128"/>
              </a:rPr>
              <a:t>Increases in dividends are good news..</a:t>
            </a:r>
            <a:endParaRPr lang="en-US" altLang="en-US" sz="3200">
              <a:ea typeface="ＭＳ Ｐゴシック" charset="-128"/>
            </a:endParaRPr>
          </a:p>
        </p:txBody>
      </p:sp>
      <p:sp>
        <p:nvSpPr>
          <p:cNvPr id="376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68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BEFC0C-F670-3C49-A603-58709F0973EE}" type="slidenum">
              <a:rPr lang="en-US" altLang="en-US" sz="1200">
                <a:solidFill>
                  <a:srgbClr val="FFFFFF"/>
                </a:solidFill>
                <a:latin typeface="Times" charset="0"/>
              </a:rPr>
              <a:pPr>
                <a:lnSpc>
                  <a:spcPct val="80000"/>
                </a:lnSpc>
                <a:spcBef>
                  <a:spcPct val="0"/>
                </a:spcBef>
                <a:buClrTx/>
                <a:buSzTx/>
                <a:buFontTx/>
                <a:buNone/>
              </a:pPr>
              <a:t>181</a:t>
            </a:fld>
            <a:endParaRPr lang="en-US" altLang="en-US" sz="1200">
              <a:solidFill>
                <a:srgbClr val="FFFFFF"/>
              </a:solidFill>
              <a:latin typeface="Times" charset="0"/>
            </a:endParaRPr>
          </a:p>
        </p:txBody>
      </p:sp>
      <p:pic>
        <p:nvPicPr>
          <p:cNvPr id="37683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612775" y="228600"/>
            <a:ext cx="8153400" cy="990600"/>
          </a:xfrm>
        </p:spPr>
        <p:txBody>
          <a:bodyPr/>
          <a:lstStyle/>
          <a:p>
            <a:r>
              <a:rPr lang="en-US" altLang="en-US">
                <a:ea typeface="ＭＳ Ｐゴシック" charset="-128"/>
              </a:rPr>
              <a:t>But higher or new dividends may signal bad news (not good)</a:t>
            </a:r>
          </a:p>
        </p:txBody>
      </p:sp>
      <p:sp>
        <p:nvSpPr>
          <p:cNvPr id="378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888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7B6B47-B0A9-9A41-B220-FC2334E36082}" type="slidenum">
              <a:rPr lang="en-US" altLang="en-US" sz="1200">
                <a:solidFill>
                  <a:srgbClr val="FFFFFF"/>
                </a:solidFill>
                <a:latin typeface="Times" charset="0"/>
              </a:rPr>
              <a:pPr>
                <a:lnSpc>
                  <a:spcPct val="80000"/>
                </a:lnSpc>
                <a:spcBef>
                  <a:spcPct val="0"/>
                </a:spcBef>
                <a:buClrTx/>
                <a:buSzTx/>
                <a:buFontTx/>
                <a:buNone/>
              </a:pPr>
              <a:t>182</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ltLang="en-US" sz="32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p:txBody>
          <a:bodyPr/>
          <a:lstStyle/>
          <a:p>
            <a:pPr eaLnBrk="1" hangingPunct="1"/>
            <a:r>
              <a:rPr lang="en-US" altLang="en-US" sz="3200">
                <a:ea typeface="ＭＳ Ｐゴシック" charset="-128"/>
              </a:rPr>
              <a:t>3. Dividend increases may be good for stocks… but bad for bonds..</a:t>
            </a:r>
          </a:p>
        </p:txBody>
      </p:sp>
      <p:sp>
        <p:nvSpPr>
          <p:cNvPr id="382978"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79"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0"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1"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2"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3"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4"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5"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6"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7"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8"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9"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0"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1"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2"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3"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4"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5"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6"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7"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8"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9"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0"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1"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2"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3"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4"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5"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6"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7"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8"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9"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0"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1"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2"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3"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4"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5"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6"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7"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8" name="Freeform 43"/>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19" name="Freeform 44"/>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0" name="Freeform 45"/>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1" name="Freeform 46"/>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2" name="Freeform 47"/>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3" name="Freeform 48"/>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4"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5"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6" name="Freeform 51"/>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7" name="Freeform 52"/>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8"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9"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0" name="Freeform 55"/>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1"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2" name="Freeform 57"/>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3" name="Freeform 58"/>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4"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5"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6" name="Freeform 61"/>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7" name="Freeform 62"/>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8"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9" name="Freeform 64"/>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0" name="Freeform 65"/>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1" name="Freeform 66"/>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2"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3"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4"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5"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6"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7"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8"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9"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0" name="Freeform 75"/>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1" name="Freeform 76"/>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2"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3" name="Freeform 78"/>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4" name="Freeform 79"/>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5"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056"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7"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8"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9"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0"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1"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2"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3"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4"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5"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6"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7"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8"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9"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0"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1"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2"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3"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4"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5"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6"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7"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8"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9"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0"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1"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2"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3"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4"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5"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6"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7"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8"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9"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0"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1"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2"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3"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4"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5"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6"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7"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8"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9"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0"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1"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2"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3"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4"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5"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6"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7"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8"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9"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0"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1"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2"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3"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4"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5"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6"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7"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8"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9"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0"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1"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2"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3"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4"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5"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6"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7"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8"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9"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0"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1"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2"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3"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4"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5"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6"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7"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8"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9"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0"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1"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2"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3"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4"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5"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6"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7"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8"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9"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0"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1"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2"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3"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4"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5"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6"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7"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8"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9"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0"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1"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2"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3"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4"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5"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6"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7"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8"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9"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0"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1"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2"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3"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4"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5"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6"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7"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8"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9"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180"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1"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-2</a:t>
            </a:r>
          </a:p>
        </p:txBody>
      </p:sp>
      <p:sp>
        <p:nvSpPr>
          <p:cNvPr id="383182"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3"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84"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5"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a:t>
            </a:r>
          </a:p>
        </p:txBody>
      </p:sp>
      <p:sp>
        <p:nvSpPr>
          <p:cNvPr id="383186"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7"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88"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9"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190"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1"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92"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3"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t:-</a:t>
            </a:r>
          </a:p>
        </p:txBody>
      </p:sp>
      <p:sp>
        <p:nvSpPr>
          <p:cNvPr id="383194"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5"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96"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7"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198"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9"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00"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1"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02"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3"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4"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5"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206"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7"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8"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9"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10"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1"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12"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3"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214"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5"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216"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7"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8"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19"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0"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1"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Up)</a:t>
            </a:r>
          </a:p>
        </p:txBody>
      </p:sp>
      <p:sp>
        <p:nvSpPr>
          <p:cNvPr id="383222"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23"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24"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5"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6"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down)</a:t>
            </a:r>
          </a:p>
        </p:txBody>
      </p:sp>
      <p:sp>
        <p:nvSpPr>
          <p:cNvPr id="383227"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i="1">
              <a:latin typeface="Times" charset="0"/>
            </a:endParaRPr>
          </a:p>
        </p:txBody>
      </p:sp>
      <p:sp>
        <p:nvSpPr>
          <p:cNvPr id="383228"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Geneva" charset="0"/>
              </a:rPr>
              <a:t>EXCESS RETURNS ON STOCKS AND BONDS AROUND DIVIDEND CHANGES</a:t>
            </a:r>
          </a:p>
        </p:txBody>
      </p:sp>
      <p:sp>
        <p:nvSpPr>
          <p:cNvPr id="383229"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0"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Day (0: Announcement date)</a:t>
            </a:r>
          </a:p>
        </p:txBody>
      </p:sp>
      <p:sp>
        <p:nvSpPr>
          <p:cNvPr id="383231"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2"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a:t>
            </a:r>
          </a:p>
        </p:txBody>
      </p:sp>
      <p:sp>
        <p:nvSpPr>
          <p:cNvPr id="383233"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 price drops</a:t>
            </a:r>
          </a:p>
        </p:txBody>
      </p:sp>
      <p:sp>
        <p:nvSpPr>
          <p:cNvPr id="383234"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 price rises</a:t>
            </a:r>
          </a:p>
        </p:txBody>
      </p:sp>
    </p:spTree>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managers believe about dividends…</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5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764C5CB-D058-CF42-AB2E-F98699946762}" type="slidenum">
              <a:rPr lang="en-US" altLang="en-US" sz="1200">
                <a:solidFill>
                  <a:srgbClr val="FFFFFF"/>
                </a:solidFill>
                <a:latin typeface="Times" charset="0"/>
              </a:rPr>
              <a:pPr>
                <a:lnSpc>
                  <a:spcPct val="80000"/>
                </a:lnSpc>
                <a:spcBef>
                  <a:spcPct val="0"/>
                </a:spcBef>
                <a:buClrTx/>
                <a:buSzTx/>
                <a:buFontTx/>
                <a:buNone/>
              </a:pPr>
              <a:t>185</a:t>
            </a:fld>
            <a:endParaRPr lang="en-US" altLang="en-US" sz="1200">
              <a:solidFill>
                <a:srgbClr val="FFFFFF"/>
              </a:solidFill>
              <a:latin typeface="Times" charset="0"/>
            </a:endParaRPr>
          </a:p>
        </p:txBody>
      </p:sp>
      <p:pic>
        <p:nvPicPr>
          <p:cNvPr id="38502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Assessing Dividend Policy:</a:t>
            </a:r>
            <a:br>
              <a:rPr lang="en-US">
                <a:ea typeface="+mj-ea"/>
                <a:cs typeface="+mj-cs"/>
              </a:rPr>
            </a:br>
            <a:r>
              <a:rPr lang="en-US">
                <a:ea typeface="+mj-ea"/>
                <a:cs typeface="+mj-cs"/>
              </a:rPr>
              <a:t>Or how much cash is too much?</a:t>
            </a:r>
          </a:p>
        </p:txBody>
      </p:sp>
      <p:sp>
        <p:nvSpPr>
          <p:cNvPr id="387074"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It is my cash and I want it now…</a:t>
            </a:r>
          </a:p>
        </p:txBody>
      </p:sp>
      <p:sp>
        <p:nvSpPr>
          <p:cNvPr id="3870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70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6A67FD4D-14B8-0340-AD0D-92A28838AA8F}" type="slidenum">
              <a:rPr lang="en-US" altLang="en-US" sz="1400">
                <a:solidFill>
                  <a:schemeClr val="tx2"/>
                </a:solidFill>
                <a:latin typeface="Times" charset="0"/>
              </a:rPr>
              <a:pPr>
                <a:spcBef>
                  <a:spcPct val="0"/>
                </a:spcBef>
                <a:buClrTx/>
                <a:buSzTx/>
                <a:buFontTx/>
                <a:buNone/>
              </a:pPr>
              <a:t>186</a:t>
            </a:fld>
            <a:endParaRPr lang="en-US" altLang="en-US" sz="1400">
              <a:solidFill>
                <a:schemeClr val="tx2"/>
              </a:solidFill>
              <a:latin typeface="Times" charset="0"/>
            </a:endParaRPr>
          </a:p>
        </p:txBody>
      </p:sp>
    </p:spTree>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9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D6C7B3A-80CC-1446-9035-92564833597C}" type="slidenum">
              <a:rPr lang="en-US" altLang="en-US" sz="1200">
                <a:solidFill>
                  <a:srgbClr val="FFFFFF"/>
                </a:solidFill>
                <a:latin typeface="Times" charset="0"/>
              </a:rPr>
              <a:pPr>
                <a:lnSpc>
                  <a:spcPct val="80000"/>
                </a:lnSpc>
                <a:spcBef>
                  <a:spcPct val="0"/>
                </a:spcBef>
                <a:buClrTx/>
                <a:buSzTx/>
                <a:buFontTx/>
                <a:buNone/>
              </a:pPr>
              <a:t>187</a:t>
            </a:fld>
            <a:endParaRPr lang="en-US" altLang="en-US" sz="1200">
              <a:solidFill>
                <a:srgbClr val="FFFFFF"/>
              </a:solidFill>
              <a:latin typeface="Times" charset="0"/>
            </a:endParaRPr>
          </a:p>
        </p:txBody>
      </p:sp>
      <p:pic>
        <p:nvPicPr>
          <p:cNvPr id="38912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1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6FB15B-5A7F-A743-8D11-92A820437577}" type="slidenum">
              <a:rPr lang="en-US" altLang="en-US" sz="1200">
                <a:solidFill>
                  <a:srgbClr val="FFFFFF"/>
                </a:solidFill>
                <a:latin typeface="Times" charset="0"/>
              </a:rPr>
              <a:pPr>
                <a:lnSpc>
                  <a:spcPct val="80000"/>
                </a:lnSpc>
                <a:spcBef>
                  <a:spcPct val="0"/>
                </a:spcBef>
                <a:buClrTx/>
                <a:buSzTx/>
                <a:buFontTx/>
                <a:buNone/>
              </a:pPr>
              <a:t>188</a:t>
            </a:fld>
            <a:endParaRPr lang="en-US" altLang="en-US" sz="1200">
              <a:solidFill>
                <a:srgbClr val="FFFFFF"/>
              </a:solidFill>
              <a:latin typeface="Times" charset="0"/>
            </a:endParaRPr>
          </a:p>
        </p:txBody>
      </p:sp>
      <p:sp>
        <p:nvSpPr>
          <p:cNvPr id="3911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3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5E08DD0-5B67-0F4F-B1CA-B9AB9135FD35}" type="slidenum">
              <a:rPr lang="en-US" altLang="en-US" sz="1200">
                <a:solidFill>
                  <a:srgbClr val="FFFFFF"/>
                </a:solidFill>
                <a:latin typeface="Times" charset="0"/>
              </a:rPr>
              <a:pPr>
                <a:lnSpc>
                  <a:spcPct val="80000"/>
                </a:lnSpc>
                <a:spcBef>
                  <a:spcPct val="0"/>
                </a:spcBef>
                <a:buClrTx/>
                <a:buSzTx/>
                <a:buFontTx/>
                <a:buNone/>
              </a:pPr>
              <a:t>189</a:t>
            </a:fld>
            <a:endParaRPr lang="en-US" altLang="en-US" sz="1200">
              <a:solidFill>
                <a:srgbClr val="FFFFFF"/>
              </a:solidFill>
              <a:latin typeface="Times" charset="0"/>
            </a:endParaRPr>
          </a:p>
        </p:txBody>
      </p:sp>
      <p:sp>
        <p:nvSpPr>
          <p:cNvPr id="3932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Step 1: How  much did the the company actually pay out during the period in question?</a:t>
            </a:r>
          </a:p>
          <a:p>
            <a:pPr marL="0" indent="0" eaLnBrk="1" hangingPunct="1">
              <a:buFont typeface="Wingdings" charset="2"/>
              <a:buNone/>
            </a:pPr>
            <a:r>
              <a:rPr lang="en-US" altLang="en-US">
                <a:ea typeface="ＭＳ Ｐゴシック" charset="-128"/>
              </a:rPr>
              <a:t>Step 2: How much could the company have paid out during the period under question?</a:t>
            </a:r>
          </a:p>
          <a:p>
            <a:pPr marL="0" indent="0" eaLnBrk="1" hangingPunct="1">
              <a:buFont typeface="Wingdings" charset="2"/>
              <a:buNone/>
            </a:pPr>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How much has the company returned to stockholders?</a:t>
            </a: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5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767B14-CF49-E240-B8A9-1B9B7DBB3F82}" type="slidenum">
              <a:rPr lang="en-US" altLang="en-US" sz="1200">
                <a:solidFill>
                  <a:srgbClr val="FFFFFF"/>
                </a:solidFill>
                <a:latin typeface="Times" charset="0"/>
              </a:rPr>
              <a:pPr>
                <a:lnSpc>
                  <a:spcPct val="80000"/>
                </a:lnSpc>
                <a:spcBef>
                  <a:spcPct val="0"/>
                </a:spcBef>
                <a:buClrTx/>
                <a:buSzTx/>
                <a:buFontTx/>
                <a:buNone/>
              </a:pPr>
              <a:t>190</a:t>
            </a:fld>
            <a:endParaRPr lang="en-US" altLang="en-US" sz="1200">
              <a:solidFill>
                <a:srgbClr val="FFFFFF"/>
              </a:solidFill>
              <a:latin typeface="Times" charset="0"/>
            </a:endParaRPr>
          </a:p>
        </p:txBody>
      </p:sp>
      <p:sp>
        <p:nvSpPr>
          <p:cNvPr id="39526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400" cy="1519243"/>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5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Measure of How Much a Company Could have Afforded to Pay out: FCFE</a:t>
            </a: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7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35D04B3-B154-E449-8E2F-04BC01A6302B}" type="slidenum">
              <a:rPr lang="en-US" altLang="en-US" sz="1200">
                <a:solidFill>
                  <a:srgbClr val="FFFFFF"/>
                </a:solidFill>
                <a:latin typeface="Times" charset="0"/>
              </a:rPr>
              <a:pPr>
                <a:lnSpc>
                  <a:spcPct val="80000"/>
                </a:lnSpc>
                <a:spcBef>
                  <a:spcPct val="0"/>
                </a:spcBef>
                <a:buClrTx/>
                <a:buSzTx/>
                <a:buFontTx/>
                <a:buNone/>
              </a:pPr>
              <a:t>191</a:t>
            </a:fld>
            <a:endParaRPr lang="en-US" altLang="en-US" sz="1200">
              <a:solidFill>
                <a:srgbClr val="FFFFFF"/>
              </a:solidFill>
              <a:latin typeface="Times" charset="0"/>
            </a:endParaRPr>
          </a:p>
        </p:txBody>
      </p:sp>
      <p:sp>
        <p:nvSpPr>
          <p:cNvPr id="3973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charset="-128"/>
              </a:rPr>
              <a:t>The Free </a:t>
            </a:r>
            <a:r>
              <a:rPr lang="en-US" altLang="en-US" sz="2200" dirty="0" err="1">
                <a:ea typeface="ＭＳ Ｐゴシック" charset="-128"/>
              </a:rPr>
              <a:t>Cashflow</a:t>
            </a:r>
            <a:r>
              <a:rPr lang="en-US" altLang="en-US" sz="2200" dirty="0">
                <a:ea typeface="ＭＳ Ｐゴシック" charset="-128"/>
              </a:rPr>
              <a:t> to Equity (FCFE) is a measure of how much cash is left in the business after non-equity claimholders (debt and preferred stock) have been paid, and after any reinvestment needed to sustain the firm</a:t>
            </a:r>
            <a:r>
              <a:rPr lang="ja-JP" altLang="en-US" sz="2200" dirty="0">
                <a:ea typeface="ＭＳ Ｐゴシック" charset="-128"/>
              </a:rPr>
              <a:t>’</a:t>
            </a:r>
            <a:r>
              <a:rPr lang="en-US" altLang="ja-JP" sz="2200" dirty="0">
                <a:ea typeface="ＭＳ Ｐゴシック" charset="-128"/>
              </a:rPr>
              <a:t>s assets and future growth.</a:t>
            </a:r>
          </a:p>
        </p:txBody>
      </p:sp>
      <p:graphicFrame>
        <p:nvGraphicFramePr>
          <p:cNvPr id="3" name="Table 2"/>
          <p:cNvGraphicFramePr>
            <a:graphicFrameLocks noGrp="1"/>
          </p:cNvGraphicFramePr>
          <p:nvPr>
            <p:extLst>
              <p:ext uri="{D42A27DB-BD31-4B8C-83A1-F6EECF244321}">
                <p14:modId xmlns:p14="http://schemas.microsoft.com/office/powerpoint/2010/main" val="1831393177"/>
              </p:ext>
            </p:extLst>
          </p:nvPr>
        </p:nvGraphicFramePr>
        <p:xfrm>
          <a:off x="533399" y="3048000"/>
          <a:ext cx="8232775" cy="2990001"/>
        </p:xfrm>
        <a:graphic>
          <a:graphicData uri="http://schemas.openxmlformats.org/drawingml/2006/table">
            <a:tbl>
              <a:tblPr>
                <a:tableStyleId>{5C22544A-7EE6-4342-B048-85BDC9FD1C3A}</a:tableStyleId>
              </a:tblPr>
              <a:tblGrid>
                <a:gridCol w="2634488">
                  <a:extLst>
                    <a:ext uri="{9D8B030D-6E8A-4147-A177-3AD203B41FA5}">
                      <a16:colId xmlns:a16="http://schemas.microsoft.com/office/drawing/2014/main" val="20000"/>
                    </a:ext>
                  </a:extLst>
                </a:gridCol>
                <a:gridCol w="2634488">
                  <a:extLst>
                    <a:ext uri="{9D8B030D-6E8A-4147-A177-3AD203B41FA5}">
                      <a16:colId xmlns:a16="http://schemas.microsoft.com/office/drawing/2014/main" val="20001"/>
                    </a:ext>
                  </a:extLst>
                </a:gridCol>
                <a:gridCol w="2963799">
                  <a:extLst>
                    <a:ext uri="{9D8B030D-6E8A-4147-A177-3AD203B41FA5}">
                      <a16:colId xmlns:a16="http://schemas.microsoft.com/office/drawing/2014/main" val="20002"/>
                    </a:ext>
                  </a:extLst>
                </a:gridCol>
              </a:tblGrid>
              <a:tr h="321733">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21733">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21733">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Reinvestment</a:t>
                      </a:r>
                    </a:p>
                    <a:p>
                      <a:pPr algn="l" fontAlgn="ctr"/>
                      <a:r>
                        <a:rPr lang="en-US" sz="1600" u="none" strike="noStrike" dirty="0">
                          <a:effectLst/>
                        </a:rPr>
                        <a:t>- (Cap Ex - Depreciation + Change in Working Capital)</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a:effectLst/>
                        </a:rPr>
                        <a:t>Reinvestment from</a:t>
                      </a:r>
                      <a:r>
                        <a:rPr lang="en-US" sz="1600" b="1" u="none" strike="noStrike" baseline="0" dirty="0">
                          <a:effectLst/>
                        </a:rPr>
                        <a:t> Equity</a:t>
                      </a:r>
                    </a:p>
                    <a:p>
                      <a:pPr algn="l" fontAlgn="ctr"/>
                      <a:r>
                        <a:rPr lang="en-US" sz="1600" u="none" strike="noStrike" dirty="0">
                          <a:effectLst/>
                        </a:rPr>
                        <a:t> - (Cap Ex - Depreciation + Change in Working Capital) (1 - Debt Ratio)</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21733">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321733">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321733">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5"/>
                  </a:ext>
                </a:extLst>
              </a:tr>
              <a:tr h="321733">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a:effectLst/>
                        </a:rPr>
                        <a:t>Net</a:t>
                      </a:r>
                      <a:r>
                        <a:rPr lang="en-US" sz="1600" b="1" u="none" strike="noStrike" baseline="0" dirty="0">
                          <a:effectLst/>
                        </a:rPr>
                        <a:t> CF from Debt</a:t>
                      </a:r>
                      <a:r>
                        <a:rPr lang="en-US" sz="1600" b="1" u="none" strike="noStrike" dirty="0">
                          <a:effectLst/>
                        </a:rPr>
                        <a:t> </a:t>
                      </a:r>
                    </a:p>
                    <a:p>
                      <a:pPr algn="l" fontAlgn="ctr"/>
                      <a:r>
                        <a:rPr lang="en-US" sz="1600" u="none" strike="noStrike" dirty="0">
                          <a:effectLst/>
                        </a:rPr>
                        <a:t>+ (New Debt Issued - Debt Repaid)</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6"/>
                  </a:ext>
                </a:extLst>
              </a:tr>
              <a:tr h="321733">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321733">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FCFE when Leverage is Stable</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158E70-5465-7B46-9000-694945C1CE1A}" type="slidenum">
              <a:rPr lang="en-US" altLang="en-US" sz="1200">
                <a:solidFill>
                  <a:srgbClr val="FFFFFF"/>
                </a:solidFill>
                <a:latin typeface="Times" charset="0"/>
              </a:rPr>
              <a:pPr>
                <a:lnSpc>
                  <a:spcPct val="80000"/>
                </a:lnSpc>
                <a:spcBef>
                  <a:spcPct val="0"/>
                </a:spcBef>
                <a:buClrTx/>
                <a:buSzTx/>
                <a:buFontTx/>
                <a:buNone/>
              </a:pPr>
              <a:t>192</a:t>
            </a:fld>
            <a:endParaRPr lang="en-US" altLang="en-US" sz="1200">
              <a:solidFill>
                <a:srgbClr val="FFFFFF"/>
              </a:solidFill>
              <a:latin typeface="Times" charset="0"/>
            </a:endParaRPr>
          </a:p>
        </p:txBody>
      </p:sp>
      <p:sp>
        <p:nvSpPr>
          <p:cNvPr id="399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charset="-128"/>
              </a:rPr>
              <a:t>To provide a more balanced measure, you can estimate a FCFE, assuming a stable debt ratio had been used to fund reinvestment over the period.</a:t>
            </a:r>
          </a:p>
          <a:p>
            <a:pPr marL="320675" lvl="1" indent="0" eaLnBrk="1" hangingPunct="1">
              <a:buFont typeface="Wingdings" charset="2"/>
              <a:buNone/>
            </a:pPr>
            <a:r>
              <a:rPr lang="en-US" altLang="en-US" sz="1600">
                <a:ea typeface="ＭＳ Ｐゴシック" charset="-128"/>
              </a:rPr>
              <a:t>Net Income</a:t>
            </a:r>
          </a:p>
          <a:p>
            <a:pPr marL="320675" lvl="1" indent="0" eaLnBrk="1" hangingPunct="1">
              <a:buFont typeface="Wingdings" charset="2"/>
              <a:buNone/>
            </a:pPr>
            <a:r>
              <a:rPr lang="en-US" altLang="en-US" sz="1600">
                <a:ea typeface="ＭＳ Ｐゴシック" charset="-128"/>
              </a:rPr>
              <a:t>- (1- Debt Ratio)  (Capital Expenditures - Depreciation)</a:t>
            </a:r>
          </a:p>
          <a:p>
            <a:pPr marL="320675" lvl="1" indent="0" eaLnBrk="1" hangingPunct="1">
              <a:buFont typeface="Wingdings" charset="2"/>
              <a:buNone/>
            </a:pPr>
            <a:r>
              <a:rPr lang="en-US" altLang="en-US" sz="1600">
                <a:ea typeface="ＭＳ Ｐゴシック" charset="-128"/>
              </a:rPr>
              <a:t>- (1- Debt Ratio) Working Capital Needs</a:t>
            </a:r>
          </a:p>
          <a:p>
            <a:pPr marL="320675" lvl="1" indent="0" eaLnBrk="1" hangingPunct="1">
              <a:buFont typeface="Wingdings" charset="2"/>
              <a:buNone/>
            </a:pPr>
            <a:r>
              <a:rPr lang="en-US" altLang="en-US" sz="1600">
                <a:ea typeface="ＭＳ Ｐゴシック" charset="-128"/>
              </a:rPr>
              <a:t>= Free Cash flow to Equity</a:t>
            </a:r>
          </a:p>
          <a:p>
            <a:pPr marL="320675" lvl="1" indent="0" eaLnBrk="1" hangingPunct="1">
              <a:buFont typeface="Wingdings" charset="2"/>
              <a:buNone/>
            </a:pPr>
            <a:r>
              <a:rPr lang="en-US" altLang="en-US" sz="1600">
                <a:ea typeface="ＭＳ Ｐゴシック" charset="-128"/>
              </a:rPr>
              <a:t>Debt Ratio = Debt/Capital Ratio (either an actual or a target)</a:t>
            </a:r>
          </a:p>
        </p:txBody>
      </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401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1448233299"/>
              </p:ext>
            </p:extLst>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CF from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1507"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Disney returned about $1.5 billion more than the $18.1 billion it had available as FCFE  with a  normalized debt ratio of 11.58% (its current debt ratio).</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companies get big cash balances: Microsoft in 1996…</a:t>
            </a:r>
          </a:p>
        </p:txBody>
      </p:sp>
      <p:sp>
        <p:nvSpPr>
          <p:cNvPr id="403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3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DE983A9-9816-6B49-8CD3-048BC7AAAA0A}" type="slidenum">
              <a:rPr lang="en-US" altLang="en-US" sz="1200">
                <a:solidFill>
                  <a:srgbClr val="FFFFFF"/>
                </a:solidFill>
                <a:latin typeface="Times" charset="0"/>
              </a:rPr>
              <a:pPr>
                <a:lnSpc>
                  <a:spcPct val="80000"/>
                </a:lnSpc>
                <a:spcBef>
                  <a:spcPct val="0"/>
                </a:spcBef>
                <a:buClrTx/>
                <a:buSzTx/>
                <a:buFontTx/>
                <a:buNone/>
              </a:pPr>
              <a:t>194</a:t>
            </a:fld>
            <a:endParaRPr lang="en-US" altLang="en-US" sz="1200">
              <a:solidFill>
                <a:srgbClr val="FFFFFF"/>
              </a:solidFill>
              <a:latin typeface="Times" charset="0"/>
            </a:endParaRPr>
          </a:p>
        </p:txBody>
      </p:sp>
      <p:sp>
        <p:nvSpPr>
          <p:cNvPr id="4034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Consider the following inputs for Microsoft in 1996. </a:t>
            </a:r>
            <a:endParaRPr lang="en-US" altLang="ja-JP" sz="2000">
              <a:ea typeface="ＭＳ Ｐゴシック" charset="-128"/>
            </a:endParaRPr>
          </a:p>
          <a:p>
            <a:pPr lvl="1" eaLnBrk="1" hangingPunct="1"/>
            <a:r>
              <a:rPr lang="en-US" altLang="en-US" sz="2000">
                <a:ea typeface="ＭＳ Ｐゴシック" charset="-128"/>
              </a:rPr>
              <a:t>Net Income = $2,176 Million</a:t>
            </a:r>
          </a:p>
          <a:p>
            <a:pPr lvl="1" eaLnBrk="1" hangingPunct="1"/>
            <a:r>
              <a:rPr lang="en-US" altLang="en-US" sz="2000">
                <a:ea typeface="ＭＳ Ｐゴシック" charset="-128"/>
              </a:rPr>
              <a:t>Capital Expenditures = $494 Million</a:t>
            </a:r>
          </a:p>
          <a:p>
            <a:pPr lvl="1" eaLnBrk="1" hangingPunct="1"/>
            <a:r>
              <a:rPr lang="en-US" altLang="en-US" sz="2000">
                <a:ea typeface="ＭＳ Ｐゴシック" charset="-128"/>
              </a:rPr>
              <a:t>Depreciation = $ 480 Million</a:t>
            </a:r>
          </a:p>
          <a:p>
            <a:pPr lvl="1" eaLnBrk="1" hangingPunct="1"/>
            <a:r>
              <a:rPr lang="en-US" altLang="en-US" sz="2000">
                <a:ea typeface="ＭＳ Ｐゴシック" charset="-128"/>
              </a:rPr>
              <a:t>Change in Non-Cash Working Capital = $ 35 Million</a:t>
            </a:r>
          </a:p>
          <a:p>
            <a:pPr lvl="1" eaLnBrk="1" hangingPunct="1"/>
            <a:r>
              <a:rPr lang="en-US" altLang="en-US" sz="2000">
                <a:ea typeface="ＭＳ Ｐゴシック" charset="-128"/>
              </a:rPr>
              <a:t>Debt = None</a:t>
            </a:r>
          </a:p>
          <a:p>
            <a:pPr eaLnBrk="1" hangingPunct="1">
              <a:buFont typeface="Wingdings" charset="2"/>
              <a:buNone/>
            </a:pPr>
            <a:r>
              <a:rPr lang="en-US" altLang="en-US" sz="2000">
                <a:ea typeface="ＭＳ Ｐゴシック" charset="-128"/>
              </a:rPr>
              <a:t>FCFE =	 Net Income - (Cap ex - Depr) – Change in non-cash WC – Debt CF</a:t>
            </a:r>
          </a:p>
          <a:p>
            <a:pPr lvl="1" eaLnBrk="1" hangingPunct="1">
              <a:buFont typeface="Wingdings 2" charset="2"/>
              <a:buNone/>
            </a:pPr>
            <a:r>
              <a:rPr lang="en-US" altLang="en-US" sz="2000">
                <a:ea typeface="ＭＳ Ｐゴシック" charset="-128"/>
              </a:rPr>
              <a:t>	    =	$ 2,176	- (494 - 480) - $ 35 	 - 0    = 	$ 2,127 Million</a:t>
            </a:r>
          </a:p>
          <a:p>
            <a:pPr eaLnBrk="1" hangingPunct="1"/>
            <a:r>
              <a:rPr lang="en-US" altLang="en-US" sz="20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charset="-128"/>
              </a:rPr>
              <a:t>’</a:t>
            </a:r>
            <a:r>
              <a:rPr lang="en-US" altLang="ja-JP" sz="2000">
                <a:ea typeface="ＭＳ Ｐゴシック" charset="-128"/>
              </a:rPr>
              <a:t>s balance sheet?</a:t>
            </a:r>
          </a:p>
        </p:txBody>
      </p:sp>
    </p:spTree>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05506" name="Content Placeholder 2"/>
          <p:cNvSpPr>
            <a:spLocks noGrp="1"/>
          </p:cNvSpPr>
          <p:nvPr>
            <p:ph sz="quarter" idx="1"/>
          </p:nvPr>
        </p:nvSpPr>
        <p:spPr>
          <a:xfrm>
            <a:off x="612775" y="1600200"/>
            <a:ext cx="8153400" cy="4495800"/>
          </a:xfrm>
        </p:spPr>
        <p:txBody>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05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5508"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Deutsche Bank: FCFE estimates (November 2013)</a:t>
            </a:r>
          </a:p>
        </p:txBody>
      </p:sp>
      <p:graphicFrame>
        <p:nvGraphicFramePr>
          <p:cNvPr id="3" name="Table 2"/>
          <p:cNvGraphicFramePr>
            <a:graphicFrameLocks noGrp="1"/>
          </p:cNvGraphicFramePr>
          <p:nvPr/>
        </p:nvGraphicFramePr>
        <p:xfrm>
          <a:off x="914400" y="3962400"/>
          <a:ext cx="8077200" cy="232115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42876671"/>
              </p:ext>
            </p:extLst>
          </p:nvPr>
        </p:nvGraphicFramePr>
        <p:xfrm>
          <a:off x="609602" y="1676398"/>
          <a:ext cx="8156573" cy="4268861"/>
        </p:xfrm>
        <a:graphic>
          <a:graphicData uri="http://schemas.openxmlformats.org/drawingml/2006/table">
            <a:tbl>
              <a:tblPr>
                <a:tableStyleId>{5C22544A-7EE6-4342-B048-85BDC9FD1C3A}</a:tableStyleId>
              </a:tblPr>
              <a:tblGrid>
                <a:gridCol w="2662727">
                  <a:extLst>
                    <a:ext uri="{9D8B030D-6E8A-4147-A177-3AD203B41FA5}">
                      <a16:colId xmlns:a16="http://schemas.microsoft.com/office/drawing/2014/main" val="20000"/>
                    </a:ext>
                  </a:extLst>
                </a:gridCol>
                <a:gridCol w="915641">
                  <a:extLst>
                    <a:ext uri="{9D8B030D-6E8A-4147-A177-3AD203B41FA5}">
                      <a16:colId xmlns:a16="http://schemas.microsoft.com/office/drawing/2014/main" val="20001"/>
                    </a:ext>
                  </a:extLst>
                </a:gridCol>
                <a:gridCol w="915641">
                  <a:extLst>
                    <a:ext uri="{9D8B030D-6E8A-4147-A177-3AD203B41FA5}">
                      <a16:colId xmlns:a16="http://schemas.microsoft.com/office/drawing/2014/main" val="20002"/>
                    </a:ext>
                  </a:extLst>
                </a:gridCol>
                <a:gridCol w="915641">
                  <a:extLst>
                    <a:ext uri="{9D8B030D-6E8A-4147-A177-3AD203B41FA5}">
                      <a16:colId xmlns:a16="http://schemas.microsoft.com/office/drawing/2014/main" val="20003"/>
                    </a:ext>
                  </a:extLst>
                </a:gridCol>
                <a:gridCol w="915641">
                  <a:extLst>
                    <a:ext uri="{9D8B030D-6E8A-4147-A177-3AD203B41FA5}">
                      <a16:colId xmlns:a16="http://schemas.microsoft.com/office/drawing/2014/main" val="20004"/>
                    </a:ext>
                  </a:extLst>
                </a:gridCol>
                <a:gridCol w="915641">
                  <a:extLst>
                    <a:ext uri="{9D8B030D-6E8A-4147-A177-3AD203B41FA5}">
                      <a16:colId xmlns:a16="http://schemas.microsoft.com/office/drawing/2014/main" val="20005"/>
                    </a:ext>
                  </a:extLst>
                </a:gridCol>
                <a:gridCol w="915641">
                  <a:extLst>
                    <a:ext uri="{9D8B030D-6E8A-4147-A177-3AD203B41FA5}">
                      <a16:colId xmlns:a16="http://schemas.microsoft.com/office/drawing/2014/main" val="20006"/>
                    </a:ext>
                  </a:extLst>
                </a:gridCol>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extLst>
                  <a:ext uri="{0D108BD9-81ED-4DB2-BD59-A6C34878D82A}">
                    <a16:rowId xmlns:a16="http://schemas.microsoft.com/office/drawing/2014/main" val="10000"/>
                  </a:ext>
                </a:extLst>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extLst>
                  <a:ext uri="{0D108BD9-81ED-4DB2-BD59-A6C34878D82A}">
                    <a16:rowId xmlns:a16="http://schemas.microsoft.com/office/drawing/2014/main" val="10001"/>
                  </a:ext>
                </a:extLst>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extLst>
                  <a:ext uri="{0D108BD9-81ED-4DB2-BD59-A6C34878D82A}">
                    <a16:rowId xmlns:a16="http://schemas.microsoft.com/office/drawing/2014/main" val="10002"/>
                  </a:ext>
                </a:extLst>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extLst>
                  <a:ext uri="{0D108BD9-81ED-4DB2-BD59-A6C34878D82A}">
                    <a16:rowId xmlns:a16="http://schemas.microsoft.com/office/drawing/2014/main" val="10003"/>
                  </a:ext>
                </a:extLst>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extLst>
                  <a:ext uri="{0D108BD9-81ED-4DB2-BD59-A6C34878D82A}">
                    <a16:rowId xmlns:a16="http://schemas.microsoft.com/office/drawing/2014/main" val="10004"/>
                  </a:ext>
                </a:extLst>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extLst>
                  <a:ext uri="{0D108BD9-81ED-4DB2-BD59-A6C34878D82A}">
                    <a16:rowId xmlns:a16="http://schemas.microsoft.com/office/drawing/2014/main" val="10005"/>
                  </a:ext>
                </a:extLst>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extLst>
                  <a:ext uri="{0D108BD9-81ED-4DB2-BD59-A6C34878D82A}">
                    <a16:rowId xmlns:a16="http://schemas.microsoft.com/office/drawing/2014/main" val="10006"/>
                  </a:ext>
                </a:extLst>
              </a:tr>
              <a:tr h="474565">
                <a:tc>
                  <a:txBody>
                    <a:bodyPr/>
                    <a:lstStyle/>
                    <a:p>
                      <a:pPr algn="l" fontAlgn="b"/>
                      <a:r>
                        <a:rPr lang="en-US" sz="1600" b="1" u="none" strike="noStrike" dirty="0">
                          <a:solidFill>
                            <a:srgbClr val="FF0000"/>
                          </a:solidFill>
                          <a:effectLst/>
                        </a:rPr>
                        <a:t>OVER</a:t>
                      </a:r>
                      <a:r>
                        <a:rPr lang="en-US" sz="1600" b="1" u="none" strike="noStrike" baseline="0" dirty="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Buildup and Investor Blowback: Chrysler in 1994</a:t>
            </a: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3C7ADF-798D-E446-86F0-5C7CE6E2589A}" type="slidenum">
              <a:rPr lang="en-US" altLang="en-US" sz="1200">
                <a:solidFill>
                  <a:srgbClr val="FFFFFF"/>
                </a:solidFill>
                <a:latin typeface="Times" charset="0"/>
              </a:rPr>
              <a:pPr>
                <a:lnSpc>
                  <a:spcPct val="80000"/>
                </a:lnSpc>
                <a:spcBef>
                  <a:spcPct val="0"/>
                </a:spcBef>
                <a:buClrTx/>
                <a:buSzTx/>
                <a:buFontTx/>
                <a:buNone/>
              </a:pPr>
              <a:t>197</a:t>
            </a:fld>
            <a:endParaRPr lang="en-US" altLang="en-US" sz="1200">
              <a:solidFill>
                <a:srgbClr val="FFFFFF"/>
              </a:solidFill>
              <a:latin typeface="Times" charset="0"/>
            </a:endParaRPr>
          </a:p>
        </p:txBody>
      </p:sp>
      <p:pic>
        <p:nvPicPr>
          <p:cNvPr id="40960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sz="3200">
                <a:latin typeface="Wingdings" charset="2"/>
                <a:ea typeface="ＭＳ Ｐゴシック" charset="-128"/>
              </a:rPr>
              <a:t>6</a:t>
            </a:r>
            <a:r>
              <a:rPr lang="en-US" altLang="en-US" sz="3200">
                <a:ea typeface="ＭＳ Ｐゴシック" charset="-128"/>
              </a:rPr>
              <a:t> Application Test: Estimating your firm</a:t>
            </a:r>
            <a:r>
              <a:rPr lang="ja-JP" altLang="en-US" sz="3200">
                <a:ea typeface="ＭＳ Ｐゴシック" charset="-128"/>
              </a:rPr>
              <a:t>’</a:t>
            </a:r>
            <a:r>
              <a:rPr lang="en-US" altLang="ja-JP" sz="3200">
                <a:ea typeface="ＭＳ Ｐゴシック" charset="-128"/>
              </a:rPr>
              <a:t>s FCFE</a:t>
            </a:r>
            <a:endParaRPr lang="en-US" altLang="en-US" sz="3200">
              <a:ea typeface="ＭＳ Ｐゴシック" charset="-128"/>
            </a:endParaRP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1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5C1DEA-0EAF-FA4D-9BCD-877D01A10C20}" type="slidenum">
              <a:rPr lang="en-US" altLang="en-US" sz="1200">
                <a:solidFill>
                  <a:srgbClr val="FFFFFF"/>
                </a:solidFill>
                <a:latin typeface="Times" charset="0"/>
              </a:rPr>
              <a:pPr>
                <a:lnSpc>
                  <a:spcPct val="80000"/>
                </a:lnSpc>
                <a:spcBef>
                  <a:spcPct val="0"/>
                </a:spcBef>
                <a:buClrTx/>
                <a:buSzTx/>
                <a:buFontTx/>
                <a:buNone/>
              </a:pPr>
              <a:t>198</a:t>
            </a:fld>
            <a:endParaRPr lang="en-US" altLang="en-US" sz="1200">
              <a:solidFill>
                <a:srgbClr val="FFFFFF"/>
              </a:solidFill>
              <a:latin typeface="Times" charset="0"/>
            </a:endParaRPr>
          </a:p>
        </p:txBody>
      </p:sp>
      <p:sp>
        <p:nvSpPr>
          <p:cNvPr id="3942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In General,				If cash flow statement used</a:t>
            </a:r>
          </a:p>
          <a:p>
            <a:pPr marL="365760" lvl="1" indent="0" eaLnBrk="1" fontAlgn="auto" hangingPunct="1">
              <a:spcAft>
                <a:spcPts val="0"/>
              </a:spcAft>
              <a:buFont typeface="Wingdings 2"/>
              <a:buNone/>
              <a:defRPr/>
            </a:pPr>
            <a:r>
              <a:rPr lang="en-US" dirty="0">
                <a:ea typeface="+mn-ea"/>
                <a:cs typeface="+mn-cs"/>
              </a:rPr>
              <a:t>Net Income				Net Income</a:t>
            </a:r>
          </a:p>
          <a:p>
            <a:pPr marL="365760" lvl="1" indent="0" eaLnBrk="1" fontAlgn="auto" hangingPunct="1">
              <a:spcAft>
                <a:spcPts val="0"/>
              </a:spcAft>
              <a:buFont typeface="Wingdings 2"/>
              <a:buNone/>
              <a:defRPr/>
            </a:pPr>
            <a:r>
              <a:rPr lang="en-US" dirty="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a:ea typeface="+mn-ea"/>
                <a:cs typeface="+mn-cs"/>
              </a:rPr>
              <a:t>- Capital Expenditures			+ Capital Expenditures</a:t>
            </a:r>
          </a:p>
          <a:p>
            <a:pPr marL="365760" lvl="1" indent="0" eaLnBrk="1" fontAlgn="auto" hangingPunct="1">
              <a:spcAft>
                <a:spcPts val="0"/>
              </a:spcAft>
              <a:buFont typeface="Wingdings 2"/>
              <a:buNone/>
              <a:defRPr/>
            </a:pPr>
            <a:r>
              <a:rPr lang="en-US" dirty="0">
                <a:ea typeface="+mn-ea"/>
                <a:cs typeface="+mn-cs"/>
              </a:rPr>
              <a:t>- Change in Non-Cash Working Capital	+ Changes in Non-cash WC</a:t>
            </a:r>
          </a:p>
          <a:p>
            <a:pPr marL="365760" lvl="1" indent="0" eaLnBrk="1" fontAlgn="auto" hangingPunct="1">
              <a:spcAft>
                <a:spcPts val="0"/>
              </a:spcAft>
              <a:buFont typeface="Wingdings 2"/>
              <a:buNone/>
              <a:defRPr/>
            </a:pPr>
            <a:r>
              <a:rPr lang="en-US" dirty="0">
                <a:ea typeface="+mn-ea"/>
                <a:cs typeface="+mn-cs"/>
              </a:rPr>
              <a:t>- Preferred Dividend			+ Preferred Dividend</a:t>
            </a:r>
          </a:p>
          <a:p>
            <a:pPr marL="365760" lvl="1" indent="0" eaLnBrk="1" fontAlgn="auto" hangingPunct="1">
              <a:spcAft>
                <a:spcPts val="0"/>
              </a:spcAft>
              <a:buFont typeface="Wingdings 2"/>
              <a:buNone/>
              <a:defRPr/>
            </a:pPr>
            <a:r>
              <a:rPr lang="en-US" dirty="0">
                <a:ea typeface="+mn-ea"/>
                <a:cs typeface="+mn-cs"/>
              </a:rPr>
              <a:t>- Principal Repaid			+ Increase in LT Borrowing</a:t>
            </a:r>
          </a:p>
          <a:p>
            <a:pPr marL="365760" lvl="1" indent="0" eaLnBrk="1" fontAlgn="auto" hangingPunct="1">
              <a:spcAft>
                <a:spcPts val="0"/>
              </a:spcAft>
              <a:buFont typeface="Wingdings 2"/>
              <a:buNone/>
              <a:defRPr/>
            </a:pPr>
            <a:r>
              <a:rPr lang="en-US" dirty="0">
                <a:ea typeface="+mn-ea"/>
                <a:cs typeface="+mn-cs"/>
              </a:rPr>
              <a:t>+ New Debt Issued			+ Decrease in LT Borrowing</a:t>
            </a:r>
          </a:p>
          <a:p>
            <a:pPr marL="365760" lvl="1" indent="0" eaLnBrk="1" fontAlgn="auto" hangingPunct="1">
              <a:spcAft>
                <a:spcPts val="0"/>
              </a:spcAft>
              <a:buFont typeface="Wingdings 2"/>
              <a:buNone/>
              <a:defRPr/>
            </a:pPr>
            <a:r>
              <a:rPr lang="en-US" dirty="0">
                <a:ea typeface="+mn-ea"/>
                <a:cs typeface="+mn-cs"/>
              </a:rPr>
              <a:t>					+ Change in ST Borrowing</a:t>
            </a:r>
          </a:p>
          <a:p>
            <a:pPr marL="365760" lvl="1" indent="0" eaLnBrk="1" fontAlgn="auto" hangingPunct="1">
              <a:spcAft>
                <a:spcPts val="0"/>
              </a:spcAft>
              <a:buFont typeface="Wingdings 2"/>
              <a:buNone/>
              <a:defRPr/>
            </a:pPr>
            <a:r>
              <a:rPr lang="en-US" dirty="0">
                <a:ea typeface="+mn-ea"/>
                <a:cs typeface="+mn-cs"/>
              </a:rPr>
              <a:t>= FCFE				= FCFE</a:t>
            </a:r>
          </a:p>
          <a:p>
            <a:pPr marL="320040" indent="-320040" eaLnBrk="1" fontAlgn="auto" hangingPunct="1">
              <a:spcAft>
                <a:spcPts val="0"/>
              </a:spcAft>
              <a:buFont typeface="Wingdings"/>
              <a:buChar char=""/>
              <a:defRPr/>
            </a:pPr>
            <a:r>
              <a:rPr lang="en-US" dirty="0">
                <a:ea typeface="+mn-ea"/>
                <a:cs typeface="+mn-cs"/>
              </a:rPr>
              <a:t>Compare to</a:t>
            </a:r>
          </a:p>
          <a:p>
            <a:pPr marL="320040" lvl="1" indent="0" eaLnBrk="1" fontAlgn="auto" hangingPunct="1">
              <a:spcAft>
                <a:spcPts val="0"/>
              </a:spcAft>
              <a:buFont typeface="Wingdings 2"/>
              <a:buNone/>
              <a:defRPr/>
            </a:pPr>
            <a:r>
              <a:rPr lang="en-US" dirty="0">
                <a:ea typeface="+mn-ea"/>
                <a:cs typeface="+mn-cs"/>
              </a:rPr>
              <a:t>Dividends (Common)			Common Dividend	 </a:t>
            </a:r>
          </a:p>
          <a:p>
            <a:pPr marL="320040" lvl="1" indent="0" eaLnBrk="1" fontAlgn="auto" hangingPunct="1">
              <a:spcAft>
                <a:spcPts val="0"/>
              </a:spcAft>
              <a:buFont typeface="Wingdings 2"/>
              <a:buNone/>
              <a:defRPr/>
            </a:pPr>
            <a:r>
              <a:rPr lang="en-US" dirty="0">
                <a:ea typeface="+mn-ea"/>
                <a:cs typeface="+mn-cs"/>
              </a:rPr>
              <a:t>+ Stock Buybacks 			Stock Buybacks	</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Practical Framework for Analyzing Dividend Policy</a:t>
            </a: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3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9C95CB-7B13-8E43-82AB-BD938334EFDA}" type="slidenum">
              <a:rPr lang="en-US" altLang="en-US" sz="1200">
                <a:solidFill>
                  <a:srgbClr val="FFFFFF"/>
                </a:solidFill>
                <a:latin typeface="Times" charset="0"/>
              </a:rPr>
              <a:pPr>
                <a:lnSpc>
                  <a:spcPct val="80000"/>
                </a:lnSpc>
                <a:spcBef>
                  <a:spcPct val="0"/>
                </a:spcBef>
                <a:buClrTx/>
                <a:buSzTx/>
                <a:buFontTx/>
                <a:buNone/>
              </a:pPr>
              <a:t>199</a:t>
            </a:fld>
            <a:endParaRPr lang="en-US" altLang="en-US" sz="1200">
              <a:solidFill>
                <a:srgbClr val="FFFFFF"/>
              </a:solidFill>
              <a:latin typeface="Times" charset="0"/>
            </a:endParaRPr>
          </a:p>
        </p:txBody>
      </p:sp>
      <p:sp>
        <p:nvSpPr>
          <p:cNvPr id="4137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13701"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2"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3"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4"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5"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6"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7"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8"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9"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0"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1"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2"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3"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4"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How much did the firm pay out? How much could it have afforded to pay out?</a:t>
            </a:r>
          </a:p>
        </p:txBody>
      </p:sp>
      <p:sp>
        <p:nvSpPr>
          <p:cNvPr id="413715"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could have paid out</a:t>
            </a:r>
          </a:p>
        </p:txBody>
      </p:sp>
      <p:sp>
        <p:nvSpPr>
          <p:cNvPr id="413716"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actually paid out</a:t>
            </a:r>
          </a:p>
        </p:txBody>
      </p:sp>
      <p:sp>
        <p:nvSpPr>
          <p:cNvPr id="413717"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Net Income</a:t>
            </a:r>
          </a:p>
        </p:txBody>
      </p:sp>
      <p:sp>
        <p:nvSpPr>
          <p:cNvPr id="413718"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19"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13720"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Equity Repurchase</a:t>
            </a:r>
          </a:p>
        </p:txBody>
      </p:sp>
      <p:sp>
        <p:nvSpPr>
          <p:cNvPr id="413721"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Chg Working Capital (1-DR)</a:t>
            </a:r>
          </a:p>
        </p:txBody>
      </p:sp>
      <p:sp>
        <p:nvSpPr>
          <p:cNvPr id="413722"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FCFE</a:t>
            </a:r>
          </a:p>
        </p:txBody>
      </p:sp>
      <p:sp>
        <p:nvSpPr>
          <p:cNvPr id="413723"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little</a:t>
            </a:r>
          </a:p>
        </p:txBody>
      </p:sp>
      <p:sp>
        <p:nvSpPr>
          <p:cNvPr id="413724"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&gt; Dividends</a:t>
            </a:r>
          </a:p>
        </p:txBody>
      </p:sp>
      <p:sp>
        <p:nvSpPr>
          <p:cNvPr id="413725"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much</a:t>
            </a:r>
          </a:p>
        </p:txBody>
      </p:sp>
      <p:sp>
        <p:nvSpPr>
          <p:cNvPr id="413726"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&lt; Dividends</a:t>
            </a:r>
          </a:p>
        </p:txBody>
      </p:sp>
      <p:sp>
        <p:nvSpPr>
          <p:cNvPr id="413727"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Do you trust managers in the company with</a:t>
            </a:r>
          </a:p>
        </p:txBody>
      </p:sp>
      <p:sp>
        <p:nvSpPr>
          <p:cNvPr id="413728"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your cash?</a:t>
            </a:r>
          </a:p>
        </p:txBody>
      </p:sp>
      <p:sp>
        <p:nvSpPr>
          <p:cNvPr id="413729"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0"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1"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2"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3"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investment opportunities does the </a:t>
            </a:r>
          </a:p>
        </p:txBody>
      </p:sp>
      <p:sp>
        <p:nvSpPr>
          <p:cNvPr id="413734"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firm have?</a:t>
            </a:r>
          </a:p>
        </p:txBody>
      </p:sp>
      <p:sp>
        <p:nvSpPr>
          <p:cNvPr id="413735"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6"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7"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8"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9"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 of </a:t>
            </a:r>
          </a:p>
        </p:txBody>
      </p:sp>
      <p:sp>
        <p:nvSpPr>
          <p:cNvPr id="413740"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good project choice </a:t>
            </a:r>
          </a:p>
        </p:txBody>
      </p:sp>
      <p:sp>
        <p:nvSpPr>
          <p:cNvPr id="413741"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good projects in </a:t>
            </a:r>
          </a:p>
        </p:txBody>
      </p:sp>
      <p:sp>
        <p:nvSpPr>
          <p:cNvPr id="413742"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 future</a:t>
            </a:r>
          </a:p>
        </p:txBody>
      </p:sp>
      <p:sp>
        <p:nvSpPr>
          <p:cNvPr id="413743"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a:t>
            </a:r>
          </a:p>
        </p:txBody>
      </p:sp>
      <p:sp>
        <p:nvSpPr>
          <p:cNvPr id="413744"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of poor project </a:t>
            </a:r>
          </a:p>
        </p:txBody>
      </p:sp>
      <p:sp>
        <p:nvSpPr>
          <p:cNvPr id="413745"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choice</a:t>
            </a:r>
          </a:p>
        </p:txBody>
      </p:sp>
      <p:sp>
        <p:nvSpPr>
          <p:cNvPr id="413746"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good </a:t>
            </a:r>
          </a:p>
        </p:txBody>
      </p:sp>
      <p:sp>
        <p:nvSpPr>
          <p:cNvPr id="413747"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48"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poor </a:t>
            </a:r>
          </a:p>
        </p:txBody>
      </p:sp>
      <p:sp>
        <p:nvSpPr>
          <p:cNvPr id="413749"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50"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Give managers the </a:t>
            </a:r>
          </a:p>
        </p:txBody>
      </p:sp>
      <p:sp>
        <p:nvSpPr>
          <p:cNvPr id="413751"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flexibility to keep </a:t>
            </a:r>
          </a:p>
        </p:txBody>
      </p:sp>
      <p:sp>
        <p:nvSpPr>
          <p:cNvPr id="413752"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cash and set </a:t>
            </a:r>
          </a:p>
        </p:txBody>
      </p:sp>
      <p:sp>
        <p:nvSpPr>
          <p:cNvPr id="413753"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54"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Force managers to </a:t>
            </a:r>
          </a:p>
        </p:txBody>
      </p:sp>
      <p:sp>
        <p:nvSpPr>
          <p:cNvPr id="413755"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justify holding cash </a:t>
            </a:r>
          </a:p>
        </p:txBody>
      </p:sp>
      <p:sp>
        <p:nvSpPr>
          <p:cNvPr id="413756"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or return cash to </a:t>
            </a:r>
          </a:p>
        </p:txBody>
      </p:sp>
      <p:sp>
        <p:nvSpPr>
          <p:cNvPr id="413757"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stockholders</a:t>
            </a:r>
          </a:p>
        </p:txBody>
      </p:sp>
      <p:sp>
        <p:nvSpPr>
          <p:cNvPr id="413758"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a:t>
            </a:r>
          </a:p>
        </p:txBody>
      </p:sp>
      <p:sp>
        <p:nvSpPr>
          <p:cNvPr id="413759"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cut dividends </a:t>
            </a:r>
          </a:p>
        </p:txBody>
      </p:sp>
      <p:sp>
        <p:nvSpPr>
          <p:cNvPr id="413760"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reinvest </a:t>
            </a:r>
          </a:p>
        </p:txBody>
      </p:sp>
      <p:sp>
        <p:nvSpPr>
          <p:cNvPr id="413761"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more </a:t>
            </a:r>
          </a:p>
        </p:txBody>
      </p:sp>
      <p:sp>
        <p:nvSpPr>
          <p:cNvPr id="413762"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deal </a:t>
            </a:r>
          </a:p>
        </p:txBody>
      </p:sp>
      <p:sp>
        <p:nvSpPr>
          <p:cNvPr id="413763"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with its investment </a:t>
            </a:r>
          </a:p>
        </p:txBody>
      </p:sp>
      <p:sp>
        <p:nvSpPr>
          <p:cNvPr id="413764"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problem first and </a:t>
            </a:r>
          </a:p>
        </p:txBody>
      </p:sp>
      <p:sp>
        <p:nvSpPr>
          <p:cNvPr id="413765"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then cut dividends</a:t>
            </a:r>
          </a:p>
        </p:txBody>
      </p:sp>
      <p:sp>
        <p:nvSpPr>
          <p:cNvPr id="413766" name="Freeform 68"/>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67"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8"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9"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0" name="Freeform 72"/>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71"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2"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3"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4"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5"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6"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7"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8"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9"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80"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5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0FF8CE-6A13-5246-B842-E2378DB3B852}" type="slidenum">
              <a:rPr lang="en-US" altLang="en-US" sz="1200">
                <a:solidFill>
                  <a:srgbClr val="FFFFFF"/>
                </a:solidFill>
                <a:latin typeface="Times" charset="0"/>
              </a:rPr>
              <a:pPr>
                <a:lnSpc>
                  <a:spcPct val="80000"/>
                </a:lnSpc>
                <a:spcBef>
                  <a:spcPct val="0"/>
                </a:spcBef>
                <a:buClrTx/>
                <a:buSzTx/>
                <a:buFontTx/>
                <a:buNone/>
              </a:pPr>
              <a:t>200</a:t>
            </a:fld>
            <a:endParaRPr lang="en-US" altLang="en-US" sz="1200">
              <a:solidFill>
                <a:srgbClr val="FFFFFF"/>
              </a:solidFill>
              <a:latin typeface="Times" charset="0"/>
            </a:endParaRPr>
          </a:p>
        </p:txBody>
      </p:sp>
      <p:pic>
        <p:nvPicPr>
          <p:cNvPr id="4157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Microsoft</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7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375111-FF88-E44C-9174-1A50F13CF4D6}" type="slidenum">
              <a:rPr lang="en-US" altLang="en-US" sz="1200">
                <a:solidFill>
                  <a:srgbClr val="FFFFFF"/>
                </a:solidFill>
                <a:latin typeface="Times" charset="0"/>
              </a:rPr>
              <a:pPr>
                <a:lnSpc>
                  <a:spcPct val="80000"/>
                </a:lnSpc>
                <a:spcBef>
                  <a:spcPct val="0"/>
                </a:spcBef>
                <a:buClrTx/>
                <a:buSzTx/>
                <a:buFontTx/>
                <a:buNone/>
              </a:pPr>
              <a:t>201</a:t>
            </a:fld>
            <a:endParaRPr lang="en-US" altLang="en-US" sz="1200">
              <a:solidFill>
                <a:srgbClr val="FFFFFF"/>
              </a:solidFill>
              <a:latin typeface="Times" charset="0"/>
            </a:endParaRPr>
          </a:p>
        </p:txBody>
      </p:sp>
      <p:sp>
        <p:nvSpPr>
          <p:cNvPr id="417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592E6C-6CB8-3C46-B1A2-23592A7F6BFF}" type="slidenum">
              <a:rPr lang="en-US" altLang="en-US" sz="1200">
                <a:solidFill>
                  <a:srgbClr val="FFFFFF"/>
                </a:solidFill>
                <a:latin typeface="Times" charset="0"/>
              </a:rPr>
              <a:pPr>
                <a:lnSpc>
                  <a:spcPct val="80000"/>
                </a:lnSpc>
                <a:spcBef>
                  <a:spcPct val="0"/>
                </a:spcBef>
                <a:buClrTx/>
                <a:buSzTx/>
                <a:buFontTx/>
                <a:buNone/>
              </a:pPr>
              <a:t>202</a:t>
            </a:fld>
            <a:endParaRPr lang="en-US" altLang="en-US" sz="1200">
              <a:solidFill>
                <a:srgbClr val="FFFFFF"/>
              </a:solidFill>
              <a:latin typeface="Times" charset="0"/>
            </a:endParaRPr>
          </a:p>
        </p:txBody>
      </p:sp>
      <p:sp>
        <p:nvSpPr>
          <p:cNvPr id="40243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a:ea typeface="ＭＳ Ｐゴシック" charset="-128"/>
              </a:rPr>
              <a:t>FCFE versus Dividends</a:t>
            </a:r>
          </a:p>
          <a:p>
            <a:pPr lvl="1" eaLnBrk="1" hangingPunct="1">
              <a:lnSpc>
                <a:spcPct val="80000"/>
              </a:lnSpc>
              <a:defRPr/>
            </a:pPr>
            <a:r>
              <a:rPr lang="en-US" altLang="en-US" sz="2000">
                <a:ea typeface="ＭＳ Ｐゴシック" charset="-128"/>
                <a:cs typeface="+mn-cs"/>
              </a:rPr>
              <a:t>Between 1994 &amp; 2003, Disney generated $969 million in FCFE each year. </a:t>
            </a:r>
          </a:p>
          <a:p>
            <a:pPr lvl="1" eaLnBrk="1" hangingPunct="1">
              <a:lnSpc>
                <a:spcPct val="80000"/>
              </a:lnSpc>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defRPr/>
            </a:pPr>
            <a:r>
              <a:rPr lang="en-US" altLang="en-US" sz="2400">
                <a:ea typeface="ＭＳ Ｐゴシック" charset="-128"/>
              </a:rPr>
              <a:t>Cash Balance</a:t>
            </a:r>
          </a:p>
          <a:p>
            <a:pPr lvl="1" eaLnBrk="1" hangingPunct="1">
              <a:lnSpc>
                <a:spcPct val="80000"/>
              </a:lnSpc>
              <a:defRPr/>
            </a:pPr>
            <a:r>
              <a:rPr lang="en-US" altLang="en-US" sz="2000">
                <a:ea typeface="ＭＳ Ｐゴシック" charset="-128"/>
                <a:cs typeface="+mn-cs"/>
              </a:rPr>
              <a:t>Disney had a cash balance in excess of $ 4 billion at the end of 2003.</a:t>
            </a:r>
          </a:p>
          <a:p>
            <a:pPr eaLnBrk="1" hangingPunct="1">
              <a:lnSpc>
                <a:spcPct val="80000"/>
              </a:lnSpc>
              <a:defRPr/>
            </a:pPr>
            <a:r>
              <a:rPr lang="en-US" altLang="en-US" sz="2400">
                <a:ea typeface="ＭＳ Ｐゴシック" charset="-128"/>
              </a:rPr>
              <a:t>Performance measures</a:t>
            </a:r>
          </a:p>
          <a:p>
            <a:pPr lvl="1" eaLnBrk="1" hangingPunct="1">
              <a:lnSpc>
                <a:spcPct val="80000"/>
              </a:lnSpc>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21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1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2F85C54-A8C2-D040-9F4C-E9F6E922F1EA}" type="slidenum">
              <a:rPr lang="en-US" altLang="en-US" sz="1200">
                <a:solidFill>
                  <a:srgbClr val="FFFFFF"/>
                </a:solidFill>
                <a:latin typeface="Times" charset="0"/>
              </a:rPr>
              <a:pPr>
                <a:lnSpc>
                  <a:spcPct val="80000"/>
                </a:lnSpc>
                <a:spcBef>
                  <a:spcPct val="0"/>
                </a:spcBef>
                <a:buClrTx/>
                <a:buSzTx/>
                <a:buFontTx/>
                <a:buNone/>
              </a:pPr>
              <a:t>203</a:t>
            </a:fld>
            <a:endParaRPr lang="en-US" altLang="en-US" sz="1200">
              <a:solidFill>
                <a:srgbClr val="FFFFFF"/>
              </a:solidFill>
              <a:latin typeface="Times" charset="0"/>
            </a:endParaRPr>
          </a:p>
        </p:txBody>
      </p:sp>
      <p:sp>
        <p:nvSpPr>
          <p:cNvPr id="42189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Tree>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Bottom Line on Disney Dividends in 2003</a:t>
            </a:r>
          </a:p>
        </p:txBody>
      </p:sp>
      <p:sp>
        <p:nvSpPr>
          <p:cNvPr id="423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3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E5491C4-F340-7849-9878-DEED1503B520}" type="slidenum">
              <a:rPr lang="en-US" altLang="en-US" sz="1200">
                <a:solidFill>
                  <a:srgbClr val="FFFFFF"/>
                </a:solidFill>
                <a:latin typeface="Times" charset="0"/>
              </a:rPr>
              <a:pPr>
                <a:lnSpc>
                  <a:spcPct val="80000"/>
                </a:lnSpc>
                <a:spcBef>
                  <a:spcPct val="0"/>
                </a:spcBef>
                <a:buClrTx/>
                <a:buSzTx/>
                <a:buFontTx/>
                <a:buNone/>
              </a:pPr>
              <a:t>204</a:t>
            </a:fld>
            <a:endParaRPr lang="en-US" altLang="en-US" sz="1200">
              <a:solidFill>
                <a:srgbClr val="FFFFFF"/>
              </a:solidFill>
              <a:latin typeface="Times" charset="0"/>
            </a:endParaRPr>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a:ea typeface="+mn-ea"/>
                <a:cs typeface="+mn-cs"/>
              </a:rPr>
              <a:t>It chose not to, and used the cash for acquisitions (Capital Cities/ABC) and ill fated expansion plans (</a:t>
            </a:r>
            <a:r>
              <a:rPr lang="en-US" dirty="0" err="1">
                <a:ea typeface="+mn-ea"/>
                <a:cs typeface="+mn-cs"/>
              </a:rPr>
              <a:t>Go.com</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a:ea typeface="+mn-ea"/>
                <a:cs typeface="+mn-cs"/>
              </a:rPr>
              <a:t>Bottom line</a:t>
            </a:r>
            <a:r>
              <a:rPr lang="en-US" dirty="0">
                <a:ea typeface="+mn-ea"/>
                <a:cs typeface="+mn-cs"/>
              </a:rPr>
              <a:t>: </a:t>
            </a:r>
            <a:r>
              <a:rPr lang="en-US" i="1" dirty="0">
                <a:ea typeface="+mn-ea"/>
                <a:cs typeface="+mn-cs"/>
              </a:rPr>
              <a:t>Large cash balances would not be tolerated in this company. Expect to face relentless pressure to pay out more dividends</a:t>
            </a:r>
            <a:r>
              <a:rPr lang="en-US" dirty="0">
                <a:ea typeface="+mn-ea"/>
                <a:cs typeface="+mn-cs"/>
              </a:rPr>
              <a:t>.</a:t>
            </a: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2598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25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$2.6 billion less than the FCFE (with a target debt ratio)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28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nvPr>
        </p:nvGraphicFramePr>
        <p:xfrm>
          <a:off x="1143000" y="1676400"/>
          <a:ext cx="7239000" cy="4418015"/>
        </p:xfrm>
        <a:graphic>
          <a:graphicData uri="http://schemas.openxmlformats.org/drawingml/2006/table">
            <a:tbl>
              <a:tblPr/>
              <a:tblGrid>
                <a:gridCol w="4194175">
                  <a:extLst>
                    <a:ext uri="{9D8B030D-6E8A-4147-A177-3AD203B41FA5}">
                      <a16:colId xmlns:a16="http://schemas.microsoft.com/office/drawing/2014/main" val="20000"/>
                    </a:ext>
                  </a:extLst>
                </a:gridCol>
                <a:gridCol w="1597025">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57626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57626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extLst>
                  <a:ext uri="{0D108BD9-81ED-4DB2-BD59-A6C34878D82A}">
                    <a16:rowId xmlns:a16="http://schemas.microsoft.com/office/drawing/2014/main" val="10010"/>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extLst>
                  <a:ext uri="{0D108BD9-81ED-4DB2-BD59-A6C34878D82A}">
                    <a16:rowId xmlns:a16="http://schemas.microsoft.com/office/drawing/2014/main" val="10011"/>
                  </a:ext>
                </a:extLst>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3213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Mandated Dividend Payouts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4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4CE315-F00D-C548-A394-9AB2D795DF57}" type="slidenum">
              <a:rPr lang="en-US" altLang="en-US" sz="1200">
                <a:solidFill>
                  <a:srgbClr val="FFFFFF"/>
                </a:solidFill>
                <a:latin typeface="Times" charset="0"/>
              </a:rPr>
              <a:pPr>
                <a:lnSpc>
                  <a:spcPct val="80000"/>
                </a:lnSpc>
                <a:spcBef>
                  <a:spcPct val="0"/>
                </a:spcBef>
                <a:buClrTx/>
                <a:buSzTx/>
                <a:buFontTx/>
                <a:buNone/>
              </a:pPr>
              <a:t>209</a:t>
            </a:fld>
            <a:endParaRPr lang="en-US" altLang="en-US" sz="1200">
              <a:solidFill>
                <a:srgbClr val="FFFFFF"/>
              </a:solidFill>
              <a:latin typeface="Times" charset="0"/>
            </a:endParaRPr>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a:ea typeface="+mn-ea"/>
                <a:cs typeface="+mn-cs"/>
              </a:rPr>
              <a:t>Large companies making huge profits</a:t>
            </a:r>
          </a:p>
          <a:p>
            <a:pPr marL="514350" indent="-514350" eaLnBrk="1" fontAlgn="auto" hangingPunct="1">
              <a:spcAft>
                <a:spcPts val="0"/>
              </a:spcAft>
              <a:buFont typeface="+mj-lt"/>
              <a:buAutoNum type="alphaLcPeriod"/>
              <a:defRPr/>
            </a:pPr>
            <a:r>
              <a:rPr lang="en-US" dirty="0">
                <a:ea typeface="+mn-ea"/>
                <a:cs typeface="+mn-cs"/>
              </a:rPr>
              <a:t>Small companies losing money</a:t>
            </a:r>
          </a:p>
          <a:p>
            <a:pPr marL="514350" indent="-514350" eaLnBrk="1" fontAlgn="auto" hangingPunct="1">
              <a:spcAft>
                <a:spcPts val="0"/>
              </a:spcAft>
              <a:buFont typeface="+mj-lt"/>
              <a:buAutoNum type="alphaLcPeriod"/>
              <a:defRPr/>
            </a:pPr>
            <a:r>
              <a:rPr lang="en-US" dirty="0">
                <a:ea typeface="+mn-ea"/>
                <a:cs typeface="+mn-cs"/>
              </a:rPr>
              <a:t>High growth companies that are losing money</a:t>
            </a:r>
          </a:p>
          <a:p>
            <a:pPr marL="514350" indent="-514350" eaLnBrk="1" fontAlgn="auto" hangingPunct="1">
              <a:spcAft>
                <a:spcPts val="0"/>
              </a:spcAft>
              <a:buFont typeface="+mj-lt"/>
              <a:buAutoNum type="alphaLcPeriod"/>
              <a:defRPr/>
            </a:pPr>
            <a:r>
              <a:rPr lang="en-US" dirty="0">
                <a:ea typeface="+mn-ea"/>
                <a:cs typeface="+mn-cs"/>
              </a:rPr>
              <a:t>High growth companies that are making money</a:t>
            </a:r>
          </a:p>
          <a:p>
            <a:pPr marL="320040" indent="-320040" eaLnBrk="1" fontAlgn="auto" hangingPunct="1">
              <a:spcAft>
                <a:spcPts val="0"/>
              </a:spcAft>
              <a:buFont typeface="Wingdings"/>
              <a:buChar char=""/>
              <a:defRPr/>
            </a:pPr>
            <a:r>
              <a:rPr lang="en-US" dirty="0">
                <a:ea typeface="+mn-ea"/>
                <a:cs typeface="+mn-cs"/>
              </a:rPr>
              <a:t>What if the government mandates a cap on the dividend payout ratio (and a requirement that all companies reinvest a portion of their profits)?</a:t>
            </a: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3: BP: Summary of Dividend Policy: 1982-1991</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6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A2F85F-5514-D548-AB85-FC9429945D1C}" type="slidenum">
              <a:rPr lang="en-US" altLang="en-US" sz="1200">
                <a:solidFill>
                  <a:srgbClr val="FFFFFF"/>
                </a:solidFill>
                <a:latin typeface="Times" charset="0"/>
              </a:rPr>
              <a:pPr>
                <a:lnSpc>
                  <a:spcPct val="80000"/>
                </a:lnSpc>
                <a:spcBef>
                  <a:spcPct val="0"/>
                </a:spcBef>
                <a:buClrTx/>
                <a:buSzTx/>
                <a:buFontTx/>
                <a:buNone/>
              </a:pPr>
              <a:t>210</a:t>
            </a:fld>
            <a:endParaRPr lang="en-US" altLang="en-US" sz="1200">
              <a:solidFill>
                <a:srgbClr val="FFFFFF"/>
              </a:solidFill>
              <a:latin typeface="Times" charset="0"/>
            </a:endParaRPr>
          </a:p>
        </p:txBody>
      </p:sp>
      <p:sp>
        <p:nvSpPr>
          <p:cNvPr id="436228"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6229"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36230"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36231"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36232"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36233"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36234"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36235"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$571.10</a:t>
            </a:r>
          </a:p>
        </p:txBody>
      </p:sp>
      <p:sp>
        <p:nvSpPr>
          <p:cNvPr id="436236"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$1,382.29</a:t>
            </a:r>
          </a:p>
        </p:txBody>
      </p:sp>
      <p:sp>
        <p:nvSpPr>
          <p:cNvPr id="436237"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$3,764.00</a:t>
            </a:r>
          </a:p>
        </p:txBody>
      </p:sp>
      <p:sp>
        <p:nvSpPr>
          <p:cNvPr id="436238"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($612.50)</a:t>
            </a:r>
          </a:p>
        </p:txBody>
      </p:sp>
      <p:sp>
        <p:nvSpPr>
          <p:cNvPr id="436239"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36240"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1"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2"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3"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4"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36245"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6"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7"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8"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9"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36250"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84.77%</a:t>
            </a:r>
          </a:p>
        </p:txBody>
      </p:sp>
      <p:sp>
        <p:nvSpPr>
          <p:cNvPr id="436251"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36252"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262.00%</a:t>
            </a:r>
          </a:p>
        </p:txBody>
      </p:sp>
      <p:sp>
        <p:nvSpPr>
          <p:cNvPr id="436253"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36254"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-1.67%</a:t>
            </a:r>
          </a:p>
        </p:txBody>
      </p:sp>
      <p:sp>
        <p:nvSpPr>
          <p:cNvPr id="436255"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11.49%</a:t>
            </a:r>
          </a:p>
        </p:txBody>
      </p:sp>
      <p:sp>
        <p:nvSpPr>
          <p:cNvPr id="436256"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20.90%</a:t>
            </a:r>
          </a:p>
        </p:txBody>
      </p:sp>
      <p:sp>
        <p:nvSpPr>
          <p:cNvPr id="436257"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-21.59%</a:t>
            </a:r>
          </a:p>
        </p:txBody>
      </p:sp>
      <p:sp>
        <p:nvSpPr>
          <p:cNvPr id="436258"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8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AED3FC9-F87D-4F41-8797-AB492936A527}" type="slidenum">
              <a:rPr lang="en-US" altLang="en-US" sz="1200">
                <a:solidFill>
                  <a:srgbClr val="FFFFFF"/>
                </a:solidFill>
                <a:latin typeface="Times" charset="0"/>
              </a:rPr>
              <a:pPr>
                <a:lnSpc>
                  <a:spcPct val="80000"/>
                </a:lnSpc>
                <a:spcBef>
                  <a:spcPct val="0"/>
                </a:spcBef>
                <a:buClrTx/>
                <a:buSzTx/>
                <a:buFontTx/>
                <a:buNone/>
              </a:pPr>
              <a:t>211</a:t>
            </a:fld>
            <a:endParaRPr lang="en-US" altLang="en-US" sz="1200">
              <a:solidFill>
                <a:srgbClr val="FFFFFF"/>
              </a:solidFill>
              <a:latin typeface="Times" charset="0"/>
            </a:endParaRPr>
          </a:p>
        </p:txBody>
      </p:sp>
      <p:pic>
        <p:nvPicPr>
          <p:cNvPr id="43827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Managing changes in dividend policy</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6A1330B-5507-1749-A6FA-86B350CFB3F6}" type="slidenum">
              <a:rPr lang="en-US" altLang="en-US" sz="1200">
                <a:solidFill>
                  <a:srgbClr val="FFFFFF"/>
                </a:solidFill>
                <a:latin typeface="Times" charset="0"/>
              </a:rPr>
              <a:pPr>
                <a:lnSpc>
                  <a:spcPct val="80000"/>
                </a:lnSpc>
                <a:spcBef>
                  <a:spcPct val="0"/>
                </a:spcBef>
                <a:buClrTx/>
                <a:buSzTx/>
                <a:buFontTx/>
                <a:buNone/>
              </a:pPr>
              <a:t>212</a:t>
            </a:fld>
            <a:endParaRPr lang="en-US" altLang="en-US" sz="1200">
              <a:solidFill>
                <a:srgbClr val="FFFFFF"/>
              </a:solidFill>
              <a:latin typeface="Times" charset="0"/>
            </a:endParaRPr>
          </a:p>
        </p:txBody>
      </p:sp>
      <p:pic>
        <p:nvPicPr>
          <p:cNvPr id="4403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4: The Limited: Summary of Dividend Policy: 1983-1992</a:t>
            </a:r>
          </a:p>
        </p:txBody>
      </p:sp>
      <p:sp>
        <p:nvSpPr>
          <p:cNvPr id="442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2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360A03-5AEB-2E48-9A9C-03FB782B94D5}" type="slidenum">
              <a:rPr lang="en-US" altLang="en-US" sz="1200">
                <a:solidFill>
                  <a:srgbClr val="FFFFFF"/>
                </a:solidFill>
                <a:latin typeface="Times" charset="0"/>
              </a:rPr>
              <a:pPr>
                <a:lnSpc>
                  <a:spcPct val="80000"/>
                </a:lnSpc>
                <a:spcBef>
                  <a:spcPct val="0"/>
                </a:spcBef>
                <a:buClrTx/>
                <a:buSzTx/>
                <a:buFontTx/>
                <a:buNone/>
              </a:pPr>
              <a:t>213</a:t>
            </a:fld>
            <a:endParaRPr lang="en-US" altLang="en-US" sz="1200">
              <a:solidFill>
                <a:srgbClr val="FFFFFF"/>
              </a:solidFill>
              <a:latin typeface="Times" charset="0"/>
            </a:endParaRPr>
          </a:p>
        </p:txBody>
      </p:sp>
      <p:sp>
        <p:nvSpPr>
          <p:cNvPr id="442372"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442373"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374"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42375"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42376"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42377"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42378"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42379"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42380"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($34.20)</a:t>
            </a:r>
          </a:p>
        </p:txBody>
      </p:sp>
      <p:sp>
        <p:nvSpPr>
          <p:cNvPr id="442381"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$109.74</a:t>
            </a:r>
          </a:p>
        </p:txBody>
      </p:sp>
      <p:sp>
        <p:nvSpPr>
          <p:cNvPr id="442382"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$96.89</a:t>
            </a:r>
          </a:p>
        </p:txBody>
      </p:sp>
      <p:sp>
        <p:nvSpPr>
          <p:cNvPr id="442383"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($242.17)</a:t>
            </a:r>
          </a:p>
        </p:txBody>
      </p:sp>
      <p:sp>
        <p:nvSpPr>
          <p:cNvPr id="442384"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42385"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86"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87"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88"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89"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42390"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91"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92"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93"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94"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42395"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18.59%</a:t>
            </a:r>
          </a:p>
        </p:txBody>
      </p:sp>
      <p:sp>
        <p:nvSpPr>
          <p:cNvPr id="442396"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42397"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-119.52%</a:t>
            </a:r>
          </a:p>
        </p:txBody>
      </p:sp>
      <p:sp>
        <p:nvSpPr>
          <p:cNvPr id="442398"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42399"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1.69%</a:t>
            </a:r>
          </a:p>
        </p:txBody>
      </p:sp>
      <p:sp>
        <p:nvSpPr>
          <p:cNvPr id="442400"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19.07%</a:t>
            </a:r>
          </a:p>
        </p:txBody>
      </p:sp>
      <p:sp>
        <p:nvSpPr>
          <p:cNvPr id="442401"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29.26%</a:t>
            </a:r>
          </a:p>
        </p:txBody>
      </p:sp>
      <p:sp>
        <p:nvSpPr>
          <p:cNvPr id="442402"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-19.84%</a:t>
            </a:r>
          </a:p>
        </p:txBody>
      </p:sp>
      <p:sp>
        <p:nvSpPr>
          <p:cNvPr id="442403"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4"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5"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4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727761B-71F2-C242-968B-6A90B5FAB889}"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sp>
        <p:nvSpPr>
          <p:cNvPr id="4444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charset="0"/>
              <a:buAutoNum type="alphaLcPeriod"/>
            </a:pPr>
            <a:r>
              <a:rPr lang="en-US" altLang="en-US">
                <a:ea typeface="ＭＳ Ｐゴシック" charset="-128"/>
              </a:rPr>
              <a:t>Yes</a:t>
            </a:r>
          </a:p>
          <a:p>
            <a:pPr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46466"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Negative FCFE, largely because of acquisitions.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Summing up…</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8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785C98-EE3B-E240-B70E-9B41EF569225}" type="slidenum">
              <a:rPr lang="en-US" altLang="en-US" sz="1200">
                <a:solidFill>
                  <a:srgbClr val="FFFFFF"/>
                </a:solidFill>
                <a:latin typeface="Times" charset="0"/>
              </a:rPr>
              <a:pPr>
                <a:lnSpc>
                  <a:spcPct val="80000"/>
                </a:lnSpc>
                <a:spcBef>
                  <a:spcPct val="0"/>
                </a:spcBef>
                <a:buClrTx/>
                <a:buSzTx/>
                <a:buFontTx/>
                <a:buNone/>
              </a:pPr>
              <a:t>216</a:t>
            </a:fld>
            <a:endParaRPr lang="en-US" altLang="en-US" sz="1200">
              <a:solidFill>
                <a:srgbClr val="FFFFFF"/>
              </a:solidFill>
              <a:latin typeface="Times" charset="0"/>
            </a:endParaRPr>
          </a:p>
        </p:txBody>
      </p:sp>
      <p:pic>
        <p:nvPicPr>
          <p:cNvPr id="44851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0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A4CF06-6958-6644-BC04-E20158EDD388}" type="slidenum">
              <a:rPr lang="en-US" altLang="en-US" sz="1200">
                <a:solidFill>
                  <a:srgbClr val="FFFFFF"/>
                </a:solidFill>
                <a:latin typeface="Times" charset="0"/>
              </a:rPr>
              <a:pPr>
                <a:lnSpc>
                  <a:spcPct val="80000"/>
                </a:lnSpc>
                <a:spcBef>
                  <a:spcPct val="0"/>
                </a:spcBef>
                <a:buClrTx/>
                <a:buSzTx/>
                <a:buFontTx/>
                <a:buNone/>
              </a:pPr>
              <a:t>217</a:t>
            </a:fld>
            <a:endParaRPr lang="en-US" altLang="en-US" sz="1200">
              <a:solidFill>
                <a:srgbClr val="FFFFFF"/>
              </a:solidFill>
              <a:latin typeface="Times" charset="0"/>
            </a:endParaRPr>
          </a:p>
        </p:txBody>
      </p:sp>
      <p:sp>
        <p:nvSpPr>
          <p:cNvPr id="45056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2611"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r>
              <a:rPr lang="en-US" altLang="en-US">
                <a:ea typeface="ＭＳ Ｐゴシック" charset="-128"/>
              </a:rPr>
              <a:t>A closer look at Disney’s peer group</a:t>
            </a:r>
          </a:p>
        </p:txBody>
      </p:sp>
      <p:sp>
        <p:nvSpPr>
          <p:cNvPr id="454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465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0348B57-1806-174D-9003-E8AEDB194587}" type="slidenum">
              <a:rPr lang="en-US" altLang="en-US" sz="1200">
                <a:solidFill>
                  <a:srgbClr val="FFFFFF"/>
                </a:solidFill>
                <a:latin typeface="Times" charset="0"/>
              </a:rPr>
              <a:pPr>
                <a:lnSpc>
                  <a:spcPct val="80000"/>
                </a:lnSpc>
                <a:spcBef>
                  <a:spcPct val="0"/>
                </a:spcBef>
                <a:buClrTx/>
                <a:buSzTx/>
                <a:buFontTx/>
                <a:buNone/>
              </a:pPr>
              <a:t>219</a:t>
            </a:fld>
            <a:endParaRPr lang="en-US" altLang="en-US" sz="1200">
              <a:solidFill>
                <a:srgbClr val="FFFFFF"/>
              </a:solidFill>
              <a:latin typeface="Times" charset="0"/>
            </a:endParaRPr>
          </a:p>
        </p:txBody>
      </p:sp>
      <p:graphicFrame>
        <p:nvGraphicFramePr>
          <p:cNvPr id="454660"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454689" name="Document" r:id="rId4" imgW="8369300" imgH="4356100" progId="Word.Document.12">
                  <p:embed/>
                </p:oleObj>
              </mc:Choice>
              <mc:Fallback>
                <p:oleObj name="Document" r:id="rId4" imgW="8369300" imgH="4356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Going beyond averages… Looking at the market</a:t>
            </a:r>
          </a:p>
        </p:txBody>
      </p:sp>
      <p:sp>
        <p:nvSpPr>
          <p:cNvPr id="456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6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FB9713E-E278-684A-987F-FF6CC1F9C78D}" type="slidenum">
              <a:rPr lang="en-US" altLang="en-US" sz="1200">
                <a:solidFill>
                  <a:srgbClr val="FFFFFF"/>
                </a:solidFill>
                <a:latin typeface="Times" charset="0"/>
              </a:rPr>
              <a:pPr>
                <a:lnSpc>
                  <a:spcPct val="80000"/>
                </a:lnSpc>
                <a:spcBef>
                  <a:spcPct val="0"/>
                </a:spcBef>
                <a:buClrTx/>
                <a:buSzTx/>
                <a:buFontTx/>
                <a:buNone/>
              </a:pPr>
              <a:t>220</a:t>
            </a:fld>
            <a:endParaRPr lang="en-US" altLang="en-US" sz="1200">
              <a:solidFill>
                <a:srgbClr val="FFFFFF"/>
              </a:solidFill>
              <a:latin typeface="Times" charset="0"/>
            </a:endParaRPr>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lvl="1" indent="0" eaLnBrk="1" fontAlgn="auto" hangingPunct="1">
              <a:spcAft>
                <a:spcPts val="0"/>
              </a:spcAft>
              <a:buFont typeface="Wingdings 2"/>
              <a:buNone/>
              <a:defRPr/>
            </a:pPr>
            <a:r>
              <a:rPr lang="en-US" dirty="0">
                <a:ea typeface="+mn-ea"/>
                <a:cs typeface="+mn-cs"/>
              </a:rPr>
              <a:t>PYT = Dividend Payout Ratio = Dividends/Net Income</a:t>
            </a:r>
          </a:p>
          <a:p>
            <a:pPr marL="320040" lvl="1" indent="0" eaLnBrk="1" fontAlgn="auto" hangingPunct="1">
              <a:spcAft>
                <a:spcPts val="0"/>
              </a:spcAft>
              <a:buFont typeface="Wingdings 2"/>
              <a:buNone/>
              <a:defRPr/>
            </a:pPr>
            <a:r>
              <a:rPr lang="en-US" dirty="0">
                <a:ea typeface="+mn-ea"/>
                <a:cs typeface="+mn-cs"/>
              </a:rPr>
              <a:t>YLD = Dividend Yield = Dividends/Current Price</a:t>
            </a:r>
          </a:p>
          <a:p>
            <a:pPr marL="320040" lvl="1" indent="0" eaLnBrk="1" fontAlgn="auto" hangingPunct="1">
              <a:spcAft>
                <a:spcPts val="0"/>
              </a:spcAft>
              <a:buFont typeface="Wingdings 2"/>
              <a:buNone/>
              <a:defRPr/>
            </a:pPr>
            <a:r>
              <a:rPr lang="en-US" dirty="0">
                <a:ea typeface="+mn-ea"/>
                <a:cs typeface="+mn-cs"/>
              </a:rPr>
              <a:t>BETA = Beta (Regression or Bottom up) for company</a:t>
            </a:r>
          </a:p>
          <a:p>
            <a:pPr marL="320040" lvl="1" indent="0" eaLnBrk="1" fontAlgn="auto" hangingPunct="1">
              <a:spcAft>
                <a:spcPts val="0"/>
              </a:spcAft>
              <a:buFont typeface="Wingdings 2"/>
              <a:buNone/>
              <a:defRPr/>
            </a:pPr>
            <a:r>
              <a:rPr lang="en-US" dirty="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a:ea typeface="+mn-ea"/>
                <a:cs typeface="+mn-cs"/>
              </a:rPr>
              <a:t>DCAP = Total Debt / (Total Debt + Market Value of equity)</a:t>
            </a:r>
          </a:p>
        </p:txBody>
      </p:sp>
      <p:pic>
        <p:nvPicPr>
          <p:cNvPr id="4567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market regression on Disney</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8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3CED77-99C4-F74F-AD76-1EB121DB0CCA}" type="slidenum">
              <a:rPr lang="en-US" altLang="en-US" sz="1200">
                <a:solidFill>
                  <a:srgbClr val="FFFFFF"/>
                </a:solidFill>
                <a:latin typeface="Times" charset="0"/>
              </a:rPr>
              <a:pPr>
                <a:lnSpc>
                  <a:spcPct val="80000"/>
                </a:lnSpc>
                <a:spcBef>
                  <a:spcPct val="0"/>
                </a:spcBef>
                <a:buClrTx/>
                <a:buSzTx/>
                <a:buFontTx/>
                <a:buNone/>
              </a:pPr>
              <a:t>221</a:t>
            </a:fld>
            <a:endParaRPr lang="en-US" altLang="en-US" sz="1200">
              <a:solidFill>
                <a:srgbClr val="FFFFFF"/>
              </a:solidFill>
              <a:latin typeface="Times" charset="0"/>
            </a:endParaRPr>
          </a:p>
        </p:txBody>
      </p:sp>
      <p:sp>
        <p:nvSpPr>
          <p:cNvPr id="4587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charset="-128"/>
              </a:rPr>
              <a:t>Beta for Disney (bottom up)		 = 1.00</a:t>
            </a:r>
          </a:p>
          <a:p>
            <a:pPr lvl="1">
              <a:lnSpc>
                <a:spcPct val="80000"/>
              </a:lnSpc>
            </a:pPr>
            <a:r>
              <a:rPr lang="en-US" altLang="en-US" sz="1900">
                <a:ea typeface="ＭＳ Ｐゴシック" charset="-128"/>
              </a:rPr>
              <a:t>Disney’s expected growth in earnings per share = 14.73% (analyst estimate)</a:t>
            </a:r>
          </a:p>
          <a:p>
            <a:pPr lvl="1">
              <a:lnSpc>
                <a:spcPct val="80000"/>
              </a:lnSpc>
            </a:pPr>
            <a:r>
              <a:rPr lang="en-US" altLang="en-US" sz="1900">
                <a:ea typeface="ＭＳ Ｐゴシック" charset="-128"/>
              </a:rPr>
              <a:t>Disney’s market debt to capital ratio  = 11.58% </a:t>
            </a:r>
          </a:p>
          <a:p>
            <a:pPr eaLnBrk="1" hangingPunct="1">
              <a:lnSpc>
                <a:spcPct val="80000"/>
              </a:lnSpc>
            </a:pPr>
            <a:r>
              <a:rPr lang="en-US" altLang="en-US" sz="22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charset="-128"/>
              </a:rPr>
              <a:t>Predicted Payout = .649 – 0.296 (1.00)-.800 (.1473) + .300 (.1158) = .2695 </a:t>
            </a:r>
          </a:p>
          <a:p>
            <a:pPr lvl="1" eaLnBrk="1" hangingPunct="1">
              <a:lnSpc>
                <a:spcPct val="80000"/>
              </a:lnSpc>
            </a:pPr>
            <a:r>
              <a:rPr lang="en-US" altLang="en-US" sz="1900">
                <a:ea typeface="ＭＳ Ｐゴシック" charset="-128"/>
              </a:rPr>
              <a:t>Predicted Yield = 0.0324 – .0154 (1.00)-.038 (.1473) + .023 (.1158) =  .0140 </a:t>
            </a:r>
          </a:p>
          <a:p>
            <a:pPr eaLnBrk="1" hangingPunct="1">
              <a:lnSpc>
                <a:spcPct val="80000"/>
              </a:lnSpc>
              <a:buFont typeface="Wingdings 2" charset="2"/>
              <a:buChar char=""/>
            </a:pPr>
            <a:r>
              <a:rPr lang="en-US" altLang="en-US" sz="22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a:t>
            </a: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a:ea typeface="+mn-ea"/>
                <a:cs typeface="+mn-cs"/>
              </a:rPr>
              <a:t>Cynic: A person who knows the price of everything but the value of nothing..</a:t>
            </a:r>
          </a:p>
          <a:p>
            <a:pPr eaLnBrk="1" fontAlgn="auto" hangingPunct="1">
              <a:spcAft>
                <a:spcPts val="0"/>
              </a:spcAft>
              <a:buFont typeface="Wingdings"/>
              <a:buNone/>
              <a:defRPr/>
            </a:pPr>
            <a:r>
              <a:rPr lang="en-US">
                <a:ea typeface="+mn-ea"/>
                <a:cs typeface="+mn-cs"/>
              </a:rPr>
              <a:t>Oscar Wilde</a:t>
            </a:r>
          </a:p>
        </p:txBody>
      </p:sp>
      <p:sp>
        <p:nvSpPr>
          <p:cNvPr id="4608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3349F89-4867-794B-B35A-B83AF0DD0004}" type="slidenum">
              <a:rPr lang="en-US" altLang="en-US" sz="1400">
                <a:solidFill>
                  <a:schemeClr val="tx2"/>
                </a:solidFill>
                <a:latin typeface="Times" charset="0"/>
              </a:rPr>
              <a:pPr>
                <a:spcBef>
                  <a:spcPct val="0"/>
                </a:spcBef>
                <a:buClrTx/>
                <a:buSzTx/>
                <a:buFontTx/>
                <a:buNone/>
              </a:pPr>
              <a:t>222</a:t>
            </a:fld>
            <a:endParaRPr lang="en-US" altLang="en-US" sz="1400">
              <a:solidFill>
                <a:schemeClr val="tx2"/>
              </a:solidFill>
              <a:latin typeface="Times" charset="0"/>
            </a:endParaRPr>
          </a:p>
        </p:txBody>
      </p:sp>
    </p:spTree>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2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96E3FE1-2BA3-B64A-8A10-3BBC58949ABD}" type="slidenum">
              <a:rPr lang="en-US" altLang="en-US" sz="1200">
                <a:solidFill>
                  <a:srgbClr val="FFFFFF"/>
                </a:solidFill>
                <a:latin typeface="Times" charset="0"/>
              </a:rPr>
              <a:pPr>
                <a:lnSpc>
                  <a:spcPct val="80000"/>
                </a:lnSpc>
                <a:spcBef>
                  <a:spcPct val="0"/>
                </a:spcBef>
                <a:buClrTx/>
                <a:buSzTx/>
                <a:buFontTx/>
                <a:buNone/>
              </a:pPr>
              <a:t>223</a:t>
            </a:fld>
            <a:endParaRPr lang="en-US" altLang="en-US" sz="1200">
              <a:solidFill>
                <a:srgbClr val="FFFFFF"/>
              </a:solidFill>
              <a:latin typeface="Times" charset="0"/>
            </a:endParaRPr>
          </a:p>
        </p:txBody>
      </p:sp>
      <p:pic>
        <p:nvPicPr>
          <p:cNvPr id="4628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48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2AFA25-3321-1D4B-9D75-0ED0666B369B}" type="slidenum">
              <a:rPr lang="en-US" altLang="en-US" sz="1200">
                <a:solidFill>
                  <a:srgbClr val="FFFFFF"/>
                </a:solidFill>
                <a:latin typeface="Times" charset="0"/>
              </a:rPr>
              <a:pPr>
                <a:lnSpc>
                  <a:spcPct val="80000"/>
                </a:lnSpc>
                <a:spcBef>
                  <a:spcPct val="0"/>
                </a:spcBef>
                <a:buClrTx/>
                <a:buSzTx/>
                <a:buFontTx/>
                <a:buNone/>
              </a:pPr>
              <a:t>224</a:t>
            </a:fld>
            <a:endParaRPr lang="en-US" altLang="en-US" sz="1200">
              <a:solidFill>
                <a:srgbClr val="FFFFFF"/>
              </a:solidFill>
              <a:latin typeface="Times" charset="0"/>
            </a:endParaRPr>
          </a:p>
        </p:txBody>
      </p:sp>
      <p:sp>
        <p:nvSpPr>
          <p:cNvPr id="464900"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charset="-128"/>
              </a:rPr>
              <a:t>Intrinsic valuation</a:t>
            </a:r>
            <a:r>
              <a:rPr lang="en-US" altLang="en-US" sz="2600">
                <a:ea typeface="ＭＳ Ｐゴシック"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charset="-128"/>
              </a:rPr>
              <a:t>Relative valuation</a:t>
            </a:r>
            <a:r>
              <a:rPr lang="en-US" altLang="en-US" sz="26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charset="-128"/>
              </a:rPr>
              <a:t>Contingent claim valuation</a:t>
            </a:r>
            <a:r>
              <a:rPr lang="en-US" altLang="en-US" sz="2600">
                <a:ea typeface="ＭＳ Ｐゴシック" charset="-128"/>
              </a:rPr>
              <a:t>: When the cash flows on an asset are contingent on an external event, the value can be estimated using option pricing models.</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One tool for estimating intrinsic value: Discounted Cash Flow Valuation</a:t>
            </a: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6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93D1D-7BBB-134D-96FC-105BB0033236}" type="slidenum">
              <a:rPr lang="en-US" altLang="en-US" sz="1200">
                <a:solidFill>
                  <a:srgbClr val="FFFFFF"/>
                </a:solidFill>
                <a:latin typeface="Times" charset="0"/>
              </a:rPr>
              <a:pPr>
                <a:lnSpc>
                  <a:spcPct val="80000"/>
                </a:lnSpc>
                <a:spcBef>
                  <a:spcPct val="0"/>
                </a:spcBef>
                <a:buClrTx/>
                <a:buSzTx/>
                <a:buFontTx/>
                <a:buNone/>
              </a:pPr>
              <a:t>225</a:t>
            </a:fld>
            <a:endParaRPr lang="en-US" altLang="en-US" sz="1200">
              <a:solidFill>
                <a:srgbClr val="FFFFFF"/>
              </a:solidFill>
              <a:latin typeface="Times" charset="0"/>
            </a:endParaRPr>
          </a:p>
        </p:txBody>
      </p:sp>
      <p:pic>
        <p:nvPicPr>
          <p:cNvPr id="466948"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Valuation</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8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B3EE074-A83D-B64B-B279-1FF459EEE40E}" type="slidenum">
              <a:rPr lang="en-US" altLang="en-US" sz="1200">
                <a:solidFill>
                  <a:srgbClr val="FFFFFF"/>
                </a:solidFill>
                <a:latin typeface="Times" charset="0"/>
              </a:rPr>
              <a:pPr>
                <a:lnSpc>
                  <a:spcPct val="80000"/>
                </a:lnSpc>
                <a:spcBef>
                  <a:spcPct val="0"/>
                </a:spcBef>
                <a:buClrTx/>
                <a:buSzTx/>
                <a:buFontTx/>
                <a:buNone/>
              </a:pPr>
              <a:t>226</a:t>
            </a:fld>
            <a:endParaRPr lang="en-US" altLang="en-US" sz="1200">
              <a:solidFill>
                <a:srgbClr val="FFFFFF"/>
              </a:solidFill>
              <a:latin typeface="Times" charset="0"/>
            </a:endParaRPr>
          </a:p>
        </p:txBody>
      </p:sp>
      <p:sp>
        <p:nvSpPr>
          <p:cNvPr id="4689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marL="365125" lvl="1" indent="0" eaLnBrk="1" hangingPunct="1">
              <a:lnSpc>
                <a:spcPct val="80000"/>
              </a:lnSpc>
              <a:buFont typeface="Wingdings 2" charset="2"/>
              <a:buNone/>
            </a:pPr>
            <a:r>
              <a:rPr lang="en-US" altLang="en-US" sz="1900">
                <a:ea typeface="ＭＳ Ｐゴシック" charset="-128"/>
              </a:rPr>
              <a:t>where,</a:t>
            </a:r>
          </a:p>
          <a:p>
            <a:pPr marL="365125" lvl="1" indent="0" eaLnBrk="1" hangingPunct="1">
              <a:lnSpc>
                <a:spcPct val="80000"/>
              </a:lnSpc>
              <a:buFont typeface="Wingdings 2" charset="2"/>
              <a:buNone/>
            </a:pPr>
            <a:r>
              <a:rPr lang="en-US" altLang="en-US" sz="1900">
                <a:ea typeface="ＭＳ Ｐゴシック" charset="-128"/>
              </a:rPr>
              <a:t>	CF to Equity </a:t>
            </a:r>
            <a:r>
              <a:rPr lang="en-US" altLang="en-US" sz="1900" baseline="-25000">
                <a:ea typeface="ＭＳ Ｐゴシック" charset="-128"/>
              </a:rPr>
              <a:t>t</a:t>
            </a:r>
            <a:r>
              <a:rPr lang="en-US" altLang="en-US" sz="1900">
                <a:ea typeface="ＭＳ Ｐゴシック" charset="-128"/>
              </a:rPr>
              <a:t> = Expected Cashflow to Equity in period t</a:t>
            </a:r>
          </a:p>
          <a:p>
            <a:pPr marL="365125" lvl="1" indent="0" eaLnBrk="1" hangingPunct="1">
              <a:lnSpc>
                <a:spcPct val="80000"/>
              </a:lnSpc>
              <a:buFont typeface="Wingdings 2" charset="2"/>
              <a:buNone/>
            </a:pPr>
            <a:r>
              <a:rPr lang="en-US" altLang="en-US" sz="1900">
                <a:ea typeface="ＭＳ Ｐゴシック" charset="-128"/>
              </a:rPr>
              <a:t>	ke = Cost of Equity</a:t>
            </a:r>
          </a:p>
          <a:p>
            <a:pPr eaLnBrk="1" hangingPunct="1">
              <a:lnSpc>
                <a:spcPct val="80000"/>
              </a:lnSpc>
            </a:pPr>
            <a:r>
              <a:rPr lang="en-US" altLang="en-US" sz="22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charset="-128"/>
            </a:endParaRPr>
          </a:p>
        </p:txBody>
      </p:sp>
      <p:graphicFrame>
        <p:nvGraphicFramePr>
          <p:cNvPr id="468997"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469026"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Valuation</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1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AD74D29-D0A2-E446-B19C-ADE687B6065A}" type="slidenum">
              <a:rPr lang="en-US" altLang="en-US" sz="1200">
                <a:solidFill>
                  <a:srgbClr val="FFFFFF"/>
                </a:solidFill>
                <a:latin typeface="Times" charset="0"/>
              </a:rPr>
              <a:pPr>
                <a:lnSpc>
                  <a:spcPct val="80000"/>
                </a:lnSpc>
                <a:spcBef>
                  <a:spcPct val="0"/>
                </a:spcBef>
                <a:buClrTx/>
                <a:buSzTx/>
                <a:buFontTx/>
                <a:buNone/>
              </a:pPr>
              <a:t>227</a:t>
            </a:fld>
            <a:endParaRPr lang="en-US" altLang="en-US" sz="1200">
              <a:solidFill>
                <a:srgbClr val="FFFFFF"/>
              </a:solidFill>
              <a:latin typeface="Times" charset="0"/>
            </a:endParaRPr>
          </a:p>
        </p:txBody>
      </p:sp>
      <p:sp>
        <p:nvSpPr>
          <p:cNvPr id="4710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marL="365125" lvl="1" indent="0" eaLnBrk="1" hangingPunct="1">
              <a:lnSpc>
                <a:spcPct val="90000"/>
              </a:lnSpc>
              <a:buFont typeface="Wingdings 2" charset="2"/>
              <a:buNone/>
            </a:pPr>
            <a:r>
              <a:rPr lang="en-US" altLang="en-US" sz="2000">
                <a:ea typeface="ＭＳ Ｐゴシック" charset="-128"/>
              </a:rPr>
              <a:t>where,</a:t>
            </a:r>
          </a:p>
          <a:p>
            <a:pPr marL="365125" lvl="1" indent="0" eaLnBrk="1" hangingPunct="1">
              <a:lnSpc>
                <a:spcPct val="90000"/>
              </a:lnSpc>
              <a:buFont typeface="Wingdings 2" charset="2"/>
              <a:buNone/>
            </a:pPr>
            <a:r>
              <a:rPr lang="en-US" altLang="en-US" sz="2000">
                <a:ea typeface="ＭＳ Ｐゴシック" charset="-128"/>
              </a:rPr>
              <a:t>	CF to Firm</a:t>
            </a:r>
            <a:r>
              <a:rPr lang="en-US" altLang="en-US" sz="2000" baseline="-25000">
                <a:ea typeface="ＭＳ Ｐゴシック" charset="-128"/>
              </a:rPr>
              <a:t> t </a:t>
            </a:r>
            <a:r>
              <a:rPr lang="en-US" altLang="en-US" sz="2000">
                <a:ea typeface="ＭＳ Ｐゴシック" charset="-128"/>
              </a:rPr>
              <a:t>= Expected Cashflow to Firm in period t</a:t>
            </a:r>
          </a:p>
          <a:p>
            <a:pPr marL="365125" lvl="1" indent="0" eaLnBrk="1" hangingPunct="1">
              <a:lnSpc>
                <a:spcPct val="90000"/>
              </a:lnSpc>
              <a:buFont typeface="Wingdings 2" charset="2"/>
              <a:buNone/>
            </a:pPr>
            <a:r>
              <a:rPr lang="en-US" altLang="en-US" sz="2000">
                <a:ea typeface="ＭＳ Ｐゴシック" charset="-128"/>
              </a:rPr>
              <a:t>	WACC = Weighted Average Cost of Capital</a:t>
            </a:r>
          </a:p>
        </p:txBody>
      </p:sp>
      <p:graphicFrame>
        <p:nvGraphicFramePr>
          <p:cNvPr id="471045"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471074"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Cash Flow to Discount</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3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CBD3738-1224-0943-B023-FDD3DFDB4584}" type="slidenum">
              <a:rPr lang="en-US" altLang="en-US" sz="1200">
                <a:solidFill>
                  <a:srgbClr val="FFFFFF"/>
                </a:solidFill>
                <a:latin typeface="Times" charset="0"/>
              </a:rPr>
              <a:pPr>
                <a:lnSpc>
                  <a:spcPct val="80000"/>
                </a:lnSpc>
                <a:spcBef>
                  <a:spcPct val="0"/>
                </a:spcBef>
                <a:buClrTx/>
                <a:buSzTx/>
                <a:buFontTx/>
                <a:buNone/>
              </a:pPr>
              <a:t>228</a:t>
            </a:fld>
            <a:endParaRPr lang="en-US" altLang="en-US" sz="1200">
              <a:solidFill>
                <a:srgbClr val="FFFFFF"/>
              </a:solidFill>
              <a:latin typeface="Times" charset="0"/>
            </a:endParaRPr>
          </a:p>
        </p:txBody>
      </p:sp>
      <p:sp>
        <p:nvSpPr>
          <p:cNvPr id="47309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en-US" sz="2400">
              <a:ea typeface="ＭＳ Ｐゴシック" charset="-128"/>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5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DF5046F-2710-5144-AFF0-863E13C9D837}" type="slidenum">
              <a:rPr lang="en-US" altLang="en-US" sz="1200">
                <a:solidFill>
                  <a:srgbClr val="FFFFFF"/>
                </a:solidFill>
                <a:latin typeface="Times" charset="0"/>
              </a:rPr>
              <a:pPr>
                <a:lnSpc>
                  <a:spcPct val="80000"/>
                </a:lnSpc>
                <a:spcBef>
                  <a:spcPct val="0"/>
                </a:spcBef>
                <a:buClrTx/>
                <a:buSzTx/>
                <a:buFontTx/>
                <a:buNone/>
              </a:pPr>
              <a:t>229</a:t>
            </a:fld>
            <a:endParaRPr lang="en-US" altLang="en-US" sz="1200">
              <a:solidFill>
                <a:srgbClr val="FFFFFF"/>
              </a:solidFill>
              <a:latin typeface="Times" charset="0"/>
            </a:endParaRPr>
          </a:p>
        </p:txBody>
      </p:sp>
      <p:pic>
        <p:nvPicPr>
          <p:cNvPr id="47514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7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2431AE-6FC2-114D-A035-20D6F5F0A822}" type="slidenum">
              <a:rPr lang="en-US" altLang="en-US" sz="1200">
                <a:solidFill>
                  <a:srgbClr val="FFFFFF"/>
                </a:solidFill>
                <a:latin typeface="Times" charset="0"/>
              </a:rPr>
              <a:pPr>
                <a:lnSpc>
                  <a:spcPct val="80000"/>
                </a:lnSpc>
                <a:spcBef>
                  <a:spcPct val="0"/>
                </a:spcBef>
                <a:buClrTx/>
                <a:buSzTx/>
                <a:buFontTx/>
                <a:buNone/>
              </a:pPr>
              <a:t>230</a:t>
            </a:fld>
            <a:endParaRPr lang="en-US" altLang="en-US" sz="1200">
              <a:solidFill>
                <a:srgbClr val="FFFFFF"/>
              </a:solidFill>
              <a:latin typeface="Times" charset="0"/>
            </a:endParaRPr>
          </a:p>
        </p:txBody>
      </p:sp>
      <p:pic>
        <p:nvPicPr>
          <p:cNvPr id="47718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Dividends and Modified Dividends for Deutsche Bank</a:t>
            </a:r>
          </a:p>
        </p:txBody>
      </p:sp>
      <p:sp>
        <p:nvSpPr>
          <p:cNvPr id="479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9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A3F493-A168-544F-88D6-E1A26A890CA8}" type="slidenum">
              <a:rPr lang="en-US" altLang="en-US" sz="1200">
                <a:solidFill>
                  <a:srgbClr val="FFFFFF"/>
                </a:solidFill>
                <a:latin typeface="Times" charset="0"/>
              </a:rPr>
              <a:pPr>
                <a:lnSpc>
                  <a:spcPct val="80000"/>
                </a:lnSpc>
                <a:spcBef>
                  <a:spcPct val="0"/>
                </a:spcBef>
                <a:buClrTx/>
                <a:buSzTx/>
                <a:buFontTx/>
                <a:buNone/>
              </a:pPr>
              <a:t>231</a:t>
            </a:fld>
            <a:endParaRPr lang="en-US" altLang="en-US" sz="1200">
              <a:solidFill>
                <a:srgbClr val="FFFFFF"/>
              </a:solidFill>
              <a:latin typeface="Times" charset="0"/>
            </a:endParaRPr>
          </a:p>
        </p:txBody>
      </p:sp>
      <p:sp>
        <p:nvSpPr>
          <p:cNvPr id="479236"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 2007, Deutsche Bank paid out dividends of 2,146 million Euros on net income of 6,510 million Euros. In early 2008, we valued Deutsche Bank using the dividends it paid in 2007. </a:t>
            </a:r>
            <a:r>
              <a:rPr lang="en-US" altLang="en-US" sz="2000" u="sng" dirty="0">
                <a:ea typeface="ＭＳ Ｐゴシック" charset="-128"/>
              </a:rPr>
              <a:t>In my 2008 valuation I am assuming the dividends are not only reasonable but sustainable</a:t>
            </a:r>
            <a:r>
              <a:rPr lang="en-US" altLang="en-US" sz="2000" dirty="0">
                <a:ea typeface="ＭＳ Ｐゴシック" charset="-128"/>
              </a:rPr>
              <a:t>.</a:t>
            </a:r>
          </a:p>
          <a:p>
            <a:pPr eaLnBrk="1" hangingPunct="1"/>
            <a:r>
              <a:rPr lang="en-US" altLang="en-US" sz="2000" dirty="0">
                <a:ea typeface="ＭＳ Ｐゴシック" charset="-128"/>
              </a:rPr>
              <a:t>In October 2016, Deutsche Bank</a:t>
            </a:r>
            <a:r>
              <a:rPr lang="ja-JP" altLang="en-US" sz="2000" dirty="0">
                <a:ea typeface="ＭＳ Ｐゴシック" charset="-128"/>
              </a:rPr>
              <a:t>’</a:t>
            </a:r>
            <a:r>
              <a:rPr lang="en-US" altLang="ja-JP" sz="2000" dirty="0">
                <a:ea typeface="ＭＳ Ｐゴシック" charset="-128"/>
              </a:rPr>
              <a:t>s has suspended dividends, was losing money and was in serious danger. Rather than focus on the dividends (which were small), we estimated the potential dividends (by estimating the free cash flows to equity after investments in regulatory capital)</a:t>
            </a:r>
            <a:endParaRPr lang="en-US" altLang="en-US" sz="2000" dirty="0">
              <a:ea typeface="ＭＳ Ｐゴシック"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79718386"/>
              </p:ext>
            </p:extLst>
          </p:nvPr>
        </p:nvGraphicFramePr>
        <p:xfrm>
          <a:off x="533400" y="4267200"/>
          <a:ext cx="8232775" cy="1981200"/>
        </p:xfrm>
        <a:graphic>
          <a:graphicData uri="http://schemas.openxmlformats.org/drawingml/2006/table">
            <a:tbl>
              <a:tblPr>
                <a:tableStyleId>{5C22544A-7EE6-4342-B048-85BDC9FD1C3A}</a:tableStyleId>
              </a:tblPr>
              <a:tblGrid>
                <a:gridCol w="2326655">
                  <a:extLst>
                    <a:ext uri="{9D8B030D-6E8A-4147-A177-3AD203B41FA5}">
                      <a16:colId xmlns:a16="http://schemas.microsoft.com/office/drawing/2014/main" val="20000"/>
                    </a:ext>
                  </a:extLst>
                </a:gridCol>
                <a:gridCol w="536920">
                  <a:extLst>
                    <a:ext uri="{9D8B030D-6E8A-4147-A177-3AD203B41FA5}">
                      <a16:colId xmlns:a16="http://schemas.microsoft.com/office/drawing/2014/main" val="20001"/>
                    </a:ext>
                  </a:extLst>
                </a:gridCol>
                <a:gridCol w="536920">
                  <a:extLst>
                    <a:ext uri="{9D8B030D-6E8A-4147-A177-3AD203B41FA5}">
                      <a16:colId xmlns:a16="http://schemas.microsoft.com/office/drawing/2014/main" val="20002"/>
                    </a:ext>
                  </a:extLst>
                </a:gridCol>
                <a:gridCol w="536920">
                  <a:extLst>
                    <a:ext uri="{9D8B030D-6E8A-4147-A177-3AD203B41FA5}">
                      <a16:colId xmlns:a16="http://schemas.microsoft.com/office/drawing/2014/main" val="20003"/>
                    </a:ext>
                  </a:extLst>
                </a:gridCol>
                <a:gridCol w="536920">
                  <a:extLst>
                    <a:ext uri="{9D8B030D-6E8A-4147-A177-3AD203B41FA5}">
                      <a16:colId xmlns:a16="http://schemas.microsoft.com/office/drawing/2014/main" val="20004"/>
                    </a:ext>
                  </a:extLst>
                </a:gridCol>
                <a:gridCol w="536920">
                  <a:extLst>
                    <a:ext uri="{9D8B030D-6E8A-4147-A177-3AD203B41FA5}">
                      <a16:colId xmlns:a16="http://schemas.microsoft.com/office/drawing/2014/main" val="20005"/>
                    </a:ext>
                  </a:extLst>
                </a:gridCol>
                <a:gridCol w="536920">
                  <a:extLst>
                    <a:ext uri="{9D8B030D-6E8A-4147-A177-3AD203B41FA5}">
                      <a16:colId xmlns:a16="http://schemas.microsoft.com/office/drawing/2014/main" val="20006"/>
                    </a:ext>
                  </a:extLst>
                </a:gridCol>
                <a:gridCol w="536920">
                  <a:extLst>
                    <a:ext uri="{9D8B030D-6E8A-4147-A177-3AD203B41FA5}">
                      <a16:colId xmlns:a16="http://schemas.microsoft.com/office/drawing/2014/main" val="20007"/>
                    </a:ext>
                  </a:extLst>
                </a:gridCol>
                <a:gridCol w="536920">
                  <a:extLst>
                    <a:ext uri="{9D8B030D-6E8A-4147-A177-3AD203B41FA5}">
                      <a16:colId xmlns:a16="http://schemas.microsoft.com/office/drawing/2014/main" val="20008"/>
                    </a:ext>
                  </a:extLst>
                </a:gridCol>
                <a:gridCol w="536920">
                  <a:extLst>
                    <a:ext uri="{9D8B030D-6E8A-4147-A177-3AD203B41FA5}">
                      <a16:colId xmlns:a16="http://schemas.microsoft.com/office/drawing/2014/main" val="20009"/>
                    </a:ext>
                  </a:extLst>
                </a:gridCol>
                <a:gridCol w="536920">
                  <a:extLst>
                    <a:ext uri="{9D8B030D-6E8A-4147-A177-3AD203B41FA5}">
                      <a16:colId xmlns:a16="http://schemas.microsoft.com/office/drawing/2014/main" val="20010"/>
                    </a:ext>
                  </a:extLst>
                </a:gridCol>
                <a:gridCol w="536920">
                  <a:extLst>
                    <a:ext uri="{9D8B030D-6E8A-4147-A177-3AD203B41FA5}">
                      <a16:colId xmlns:a16="http://schemas.microsoft.com/office/drawing/2014/main" val="20011"/>
                    </a:ext>
                  </a:extLst>
                </a:gridCol>
              </a:tblGrid>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Current</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2</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9</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6534">
                <a:tc>
                  <a:txBody>
                    <a:bodyPr/>
                    <a:lstStyle/>
                    <a:p>
                      <a:pPr algn="l" fontAlgn="b"/>
                      <a:r>
                        <a:rPr lang="en-US" sz="1000" u="none" strike="noStrike" dirty="0">
                          <a:effectLst/>
                        </a:rPr>
                        <a:t>Risk Adjusted Assets </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$445,570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$450,026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$459,071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$463,662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$468,299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$472,982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$477,711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$482,488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$487,313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$492,186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66534">
                <a:tc>
                  <a:txBody>
                    <a:bodyPr/>
                    <a:lstStyle/>
                    <a:p>
                      <a:pPr algn="l" fontAlgn="b"/>
                      <a:r>
                        <a:rPr lang="en-US" sz="1000" u="none" strike="noStrike" dirty="0">
                          <a:effectLst/>
                        </a:rPr>
                        <a:t>Tier 1 Capital/ Risk Adjusted Assets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12.41%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13.95%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14.17%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14.38%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14.60%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14.81%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15.03%</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15.24%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15.46%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15.67%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5860">
                <a:tc>
                  <a:txBody>
                    <a:bodyPr/>
                    <a:lstStyle/>
                    <a:p>
                      <a:pPr algn="l" fontAlgn="b"/>
                      <a:r>
                        <a:rPr lang="en-US" sz="1000" u="none" strike="noStrike" dirty="0">
                          <a:effectLst/>
                        </a:rPr>
                        <a:t>Tier 1 Capital (Risk Adjusted Assets * Tier 1 Capital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$55,282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$61,834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$63,427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$65,045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$66,690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$68,361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$70,059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$71,784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$73,537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$75,317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$77,126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66534">
                <a:tc>
                  <a:txBody>
                    <a:bodyPr/>
                    <a:lstStyle/>
                    <a:p>
                      <a:pPr algn="l" fontAlgn="b"/>
                      <a:r>
                        <a:rPr lang="en-US" sz="1000" u="none" strike="noStrike">
                          <a:effectLst/>
                        </a:rPr>
                        <a:t>Change in regulatory capital (Tier 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$6,552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$1,593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$1,619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$1,671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$1,698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$1,725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$1,780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$1,809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6534">
                <a:tc>
                  <a:txBody>
                    <a:bodyPr/>
                    <a:lstStyle/>
                    <a:p>
                      <a:pPr algn="l" fontAlgn="b"/>
                      <a:r>
                        <a:rPr lang="en-US" sz="1000" u="none" strike="noStrike">
                          <a:effectLst/>
                        </a:rPr>
                        <a:t>Book Equity</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$64,609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$71,161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$72,754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$74,372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$76,017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$77,688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$79,386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$81,111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$82,864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$84,644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$86,453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66534">
                <a:tc>
                  <a:txBody>
                    <a:bodyPr/>
                    <a:lstStyle/>
                    <a:p>
                      <a:pPr algn="l" fontAlgn="b"/>
                      <a:r>
                        <a:rPr lang="en-US" sz="1000" u="none" strike="noStrike">
                          <a:effectLst/>
                        </a:rPr>
                        <a:t>Expected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-7.18%</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-2.84%</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0.06%</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1.99%</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5.85%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6.568%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7.286%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8.004%</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8.722%</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9.440%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6534">
                <a:tc>
                  <a:txBody>
                    <a:bodyPr/>
                    <a:lstStyle/>
                    <a:p>
                      <a:pPr algn="l" fontAlgn="b"/>
                      <a:r>
                        <a:rPr lang="en-US" sz="1000" u="none" strike="noStrike">
                          <a:effectLst/>
                        </a:rPr>
                        <a:t>Net Income (Book Equity *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$(8,851)</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$(2,065)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$1,512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$5,214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$5,910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$6,632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$7,383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$8,161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66534">
                <a:tc>
                  <a:txBody>
                    <a:bodyPr/>
                    <a:lstStyle/>
                    <a:p>
                      <a:pPr algn="l" fontAlgn="b"/>
                      <a:r>
                        <a:rPr lang="en-US" sz="1000" u="none" strike="noStrike">
                          <a:effectLst/>
                        </a:rPr>
                        <a:t> - Investment in Regulatory Capital</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$6,552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$1,593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$1,619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$1,698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$1,725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$1,753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$1,780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$1,809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6534">
                <a:tc>
                  <a:txBody>
                    <a:bodyPr/>
                    <a:lstStyle/>
                    <a:p>
                      <a:pPr algn="l" fontAlgn="b"/>
                      <a:r>
                        <a:rPr lang="en-US" sz="1000" u="none" strike="noStrike">
                          <a:effectLst/>
                        </a:rPr>
                        <a:t>FCFE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dirty="0">
                          <a:effectLst/>
                        </a:rPr>
                        <a:t> </a:t>
                      </a:r>
                      <a:endParaRPr lang="sk-SK"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$(11,663)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$(3,658)</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$(1,576)</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$(133)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$2,874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$3,516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$4,185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$4,880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$5,602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$6,352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09600" y="228600"/>
            <a:ext cx="8153400" cy="990600"/>
          </a:xfrm>
        </p:spPr>
        <p:txBody>
          <a:bodyPr/>
          <a:lstStyle/>
          <a:p>
            <a:pPr eaLnBrk="1" hangingPunct="1"/>
            <a:r>
              <a:rPr lang="en-US" altLang="en-US">
                <a:ea typeface="ＭＳ Ｐゴシック" charset="-128"/>
              </a:rPr>
              <a:t>Estimating FCFE (past) : Tata Motors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2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8288F9C-8E39-FB44-9C68-68CE54B04CD4}" type="slidenum">
              <a:rPr lang="en-US" altLang="en-US" sz="1200">
                <a:solidFill>
                  <a:srgbClr val="FFFFFF"/>
                </a:solidFill>
                <a:latin typeface="Times" charset="0"/>
              </a:rPr>
              <a:pPr>
                <a:lnSpc>
                  <a:spcPct val="80000"/>
                </a:lnSpc>
                <a:spcBef>
                  <a:spcPct val="0"/>
                </a:spcBef>
                <a:buClrTx/>
                <a:buSzTx/>
                <a:buFontTx/>
                <a:buNone/>
              </a:pPr>
              <a:t>232</a:t>
            </a:fld>
            <a:endParaRPr lang="en-US" altLang="en-US" sz="1200">
              <a:solidFill>
                <a:srgbClr val="FFFFFF"/>
              </a:solidFill>
              <a:latin typeface="Times" charset="0"/>
            </a:endParaRPr>
          </a:p>
        </p:txBody>
      </p:sp>
      <p:sp>
        <p:nvSpPr>
          <p:cNvPr id="48128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		</a:t>
            </a:r>
          </a:p>
        </p:txBody>
      </p:sp>
      <p:sp>
        <p:nvSpPr>
          <p:cNvPr id="481285"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2" name="Table 1"/>
          <p:cNvGraphicFramePr>
            <a:graphicFrameLocks noGrp="1"/>
          </p:cNvGraphicFramePr>
          <p:nvPr/>
        </p:nvGraphicFramePr>
        <p:xfrm>
          <a:off x="762000" y="1981200"/>
          <a:ext cx="7442200" cy="2009774"/>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cs typeface="+mn-cs"/>
              </a:rPr>
              <a:t>Operating income (adjusted for leases) = $10,032 million</a:t>
            </a:r>
          </a:p>
          <a:p>
            <a:pPr lvl="1" eaLnBrk="1" hangingPunct="1">
              <a:buFont typeface="Wingdings 2" charset="0"/>
              <a:buChar char=""/>
              <a:defRPr/>
            </a:pPr>
            <a:r>
              <a:rPr lang="en-US" dirty="0">
                <a:cs typeface="+mn-cs"/>
              </a:rPr>
              <a:t>Effective tax rate = 31.02%</a:t>
            </a:r>
          </a:p>
          <a:p>
            <a:pPr lvl="1" eaLnBrk="1" hangingPunct="1">
              <a:buFont typeface="Wingdings 2" charset="0"/>
              <a:buChar char=""/>
              <a:defRPr/>
            </a:pPr>
            <a:r>
              <a:rPr lang="en-US" dirty="0">
                <a:cs typeface="+mn-cs"/>
              </a:rPr>
              <a:t>Capital Expenditures (including acquisitions) = $5,239 million</a:t>
            </a:r>
          </a:p>
          <a:p>
            <a:pPr lvl="1" eaLnBrk="1" hangingPunct="1">
              <a:buFont typeface="Wingdings 2" charset="0"/>
              <a:buChar char=""/>
              <a:defRPr/>
            </a:pPr>
            <a:r>
              <a:rPr lang="en-US" dirty="0">
                <a:cs typeface="+mn-cs"/>
              </a:rPr>
              <a:t>Depreciation  &amp; Amortization = $2,192 million</a:t>
            </a:r>
          </a:p>
          <a:p>
            <a:pPr lvl="1" eaLnBrk="1" hangingPunct="1">
              <a:buFont typeface="Wingdings 2" charset="0"/>
              <a:buChar char=""/>
              <a:defRPr/>
            </a:pPr>
            <a:r>
              <a:rPr lang="en-US" dirty="0">
                <a:cs typeface="+mn-cs"/>
              </a:rPr>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cs typeface="+mn-cs"/>
              </a:rPr>
              <a:t>After-tax Operating Income 	= 10,032 (1 -.3102) 	= $6,920 </a:t>
            </a:r>
          </a:p>
          <a:p>
            <a:pPr marL="366713" lvl="1" indent="0" eaLnBrk="1" hangingPunct="1">
              <a:buFont typeface="Wingdings 2" charset="0"/>
              <a:buNone/>
              <a:defRPr/>
            </a:pPr>
            <a:r>
              <a:rPr lang="en-US" dirty="0">
                <a:cs typeface="+mn-cs"/>
              </a:rPr>
              <a:t> - Net Cap Expenditures 		= $5,239 - $2,192  	= $3,629  </a:t>
            </a:r>
          </a:p>
          <a:p>
            <a:pPr lvl="1" eaLnBrk="1" hangingPunct="1">
              <a:buFontTx/>
              <a:buChar char="-"/>
              <a:defRPr/>
            </a:pPr>
            <a:r>
              <a:rPr lang="en-US" dirty="0">
                <a:cs typeface="+mn-cs"/>
              </a:rPr>
              <a:t>Change in Working Capital 	=  		=$103</a:t>
            </a:r>
          </a:p>
          <a:p>
            <a:pPr marL="366713" lvl="1" indent="0" eaLnBrk="1" hangingPunct="1">
              <a:buFont typeface="Wingdings 2" charset="0"/>
              <a:buNone/>
              <a:defRPr/>
            </a:pPr>
            <a:r>
              <a:rPr lang="en-US" dirty="0">
                <a:cs typeface="+mn-cs"/>
              </a:rPr>
              <a:t>= Free </a:t>
            </a:r>
            <a:r>
              <a:rPr lang="en-US" dirty="0" err="1">
                <a:cs typeface="+mn-cs"/>
              </a:rPr>
              <a:t>Cashflow</a:t>
            </a:r>
            <a:r>
              <a:rPr lang="en-US" dirty="0">
                <a:cs typeface="+mn-cs"/>
              </a:rPr>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cs typeface="+mn-cs"/>
              </a:rPr>
              <a:t>Reinvestment = $3,629 + $103 = $3,732 million</a:t>
            </a:r>
          </a:p>
          <a:p>
            <a:pPr lvl="1" eaLnBrk="1" hangingPunct="1">
              <a:buFont typeface="Wingdings 2" charset="0"/>
              <a:buChar char=""/>
              <a:defRPr/>
            </a:pPr>
            <a:r>
              <a:rPr lang="en-US" dirty="0">
                <a:cs typeface="+mn-cs"/>
              </a:rPr>
              <a:t>Reinvestment Rate = $3,732/ $6,920 = 53.93%</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53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42E30C-F68D-B343-A65D-305F869F708F}" type="slidenum">
              <a:rPr lang="en-US" altLang="en-US" sz="1200">
                <a:solidFill>
                  <a:srgbClr val="FFFFFF"/>
                </a:solidFill>
                <a:latin typeface="Times" charset="0"/>
              </a:rPr>
              <a:pPr>
                <a:lnSpc>
                  <a:spcPct val="80000"/>
                </a:lnSpc>
                <a:spcBef>
                  <a:spcPct val="0"/>
                </a:spcBef>
                <a:buClrTx/>
                <a:buSzTx/>
                <a:buFontTx/>
                <a:buNone/>
              </a:pPr>
              <a:t>234</a:t>
            </a:fld>
            <a:endParaRPr lang="en-US" altLang="en-US" sz="1200">
              <a:solidFill>
                <a:srgbClr val="FFFFFF"/>
              </a:solidFill>
              <a:latin typeface="Times" charset="0"/>
            </a:endParaRPr>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Critical ingredient </a:t>
            </a:r>
            <a:r>
              <a:rPr lang="en-US" dirty="0">
                <a:ea typeface="+mn-ea"/>
                <a:cs typeface="+mn-cs"/>
              </a:rPr>
              <a:t>in discounted </a:t>
            </a:r>
            <a:r>
              <a:rPr lang="en-US" dirty="0" err="1">
                <a:ea typeface="+mn-ea"/>
                <a:cs typeface="+mn-cs"/>
              </a:rPr>
              <a:t>cashflow</a:t>
            </a:r>
            <a:r>
              <a:rPr lang="en-US" dirty="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a:ea typeface="+mn-ea"/>
                <a:cs typeface="+mn-cs"/>
              </a:rPr>
              <a:t>At an intuitive level, </a:t>
            </a:r>
            <a:r>
              <a:rPr lang="en-US" u="sng" dirty="0">
                <a:ea typeface="+mn-ea"/>
                <a:cs typeface="+mn-cs"/>
              </a:rPr>
              <a:t>the discount rate used should be consistent with both the riskiness and the type of </a:t>
            </a:r>
            <a:r>
              <a:rPr lang="en-US" u="sng" dirty="0" err="1">
                <a:ea typeface="+mn-ea"/>
                <a:cs typeface="+mn-cs"/>
              </a:rPr>
              <a:t>cashflow</a:t>
            </a:r>
            <a:r>
              <a:rPr lang="en-US" u="sng" dirty="0">
                <a:ea typeface="+mn-ea"/>
                <a:cs typeface="+mn-cs"/>
              </a:rPr>
              <a:t> being discounted</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Cost of Equity: Deutsche Bank</a:t>
            </a:r>
            <a:br>
              <a:rPr lang="en-US" dirty="0">
                <a:ea typeface="+mj-ea"/>
                <a:cs typeface="+mj-cs"/>
              </a:rPr>
            </a:br>
            <a:r>
              <a:rPr lang="en-US" dirty="0">
                <a:ea typeface="+mj-ea"/>
                <a:cs typeface="+mj-cs"/>
              </a:rPr>
              <a:t>2008 versus 2016</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74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661DF2D-D218-BB4F-A5E6-7D47FF7F48AD}" type="slidenum">
              <a:rPr lang="en-US" altLang="en-US" sz="1200">
                <a:solidFill>
                  <a:srgbClr val="FFFFFF"/>
                </a:solidFill>
                <a:latin typeface="Times" charset="0"/>
              </a:rPr>
              <a:pPr>
                <a:lnSpc>
                  <a:spcPct val="80000"/>
                </a:lnSpc>
                <a:spcBef>
                  <a:spcPct val="0"/>
                </a:spcBef>
                <a:buClrTx/>
                <a:buSzTx/>
                <a:buFontTx/>
                <a:buNone/>
              </a:pPr>
              <a:t>235</a:t>
            </a:fld>
            <a:endParaRPr lang="en-US" altLang="en-US" sz="1200">
              <a:solidFill>
                <a:srgbClr val="FFFFFF"/>
              </a:solidFill>
              <a:latin typeface="Times" charset="0"/>
            </a:endParaRPr>
          </a:p>
        </p:txBody>
      </p:sp>
      <p:sp>
        <p:nvSpPr>
          <p:cNvPr id="48742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charset="2"/>
              <a:buNone/>
            </a:pPr>
            <a:r>
              <a:rPr lang="en-US" altLang="en-US" sz="1600" dirty="0">
                <a:ea typeface="ＭＳ Ｐゴシック" charset="-128"/>
              </a:rPr>
              <a:t>Cost of Equity </a:t>
            </a:r>
            <a:r>
              <a:rPr lang="en-US" altLang="en-US" sz="1800" baseline="-25000" dirty="0">
                <a:ea typeface="ＭＳ Ｐゴシック" charset="-128"/>
              </a:rPr>
              <a:t>Jan 2008 </a:t>
            </a:r>
            <a:r>
              <a:rPr lang="en-US" altLang="en-US" sz="1800" dirty="0">
                <a:ea typeface="ＭＳ Ｐゴシック" charset="-128"/>
              </a:rPr>
              <a:t>= </a:t>
            </a:r>
            <a:r>
              <a:rPr lang="en-US" altLang="en-US" sz="1600" dirty="0" err="1">
                <a:ea typeface="ＭＳ Ｐゴシック" charset="-128"/>
              </a:rPr>
              <a:t>Riskfree</a:t>
            </a:r>
            <a:r>
              <a:rPr lang="en-US" altLang="en-US" sz="1600" dirty="0">
                <a:ea typeface="ＭＳ Ｐゴシック" charset="-128"/>
              </a:rPr>
              <a:t> Rate</a:t>
            </a:r>
            <a:r>
              <a:rPr lang="en-US" altLang="en-US" sz="1800" dirty="0">
                <a:ea typeface="ＭＳ Ｐゴシック" charset="-128"/>
              </a:rPr>
              <a:t> </a:t>
            </a:r>
            <a:r>
              <a:rPr lang="en-US" altLang="en-US" sz="1800" baseline="-25000" dirty="0">
                <a:ea typeface="ＭＳ Ｐゴシック" charset="-128"/>
              </a:rPr>
              <a:t>Jan 2008 </a:t>
            </a:r>
            <a:r>
              <a:rPr lang="en-US" altLang="en-US" sz="1800" dirty="0">
                <a:ea typeface="ＭＳ Ｐゴシック" charset="-128"/>
              </a:rPr>
              <a:t>+ </a:t>
            </a:r>
            <a:r>
              <a:rPr lang="en-US" altLang="en-US" sz="1600" dirty="0">
                <a:ea typeface="ＭＳ Ｐゴシック" charset="-128"/>
              </a:rPr>
              <a:t>Beta* Mature Market </a:t>
            </a:r>
            <a:r>
              <a:rPr lang="en-US" altLang="en-US" sz="1800" dirty="0">
                <a:ea typeface="ＭＳ Ｐゴシック" charset="-128"/>
              </a:rPr>
              <a:t>Risk </a:t>
            </a:r>
            <a:r>
              <a:rPr lang="en-US" altLang="en-US" sz="1600" dirty="0">
                <a:ea typeface="ＭＳ Ｐゴシック" charset="-128"/>
              </a:rPr>
              <a:t>Premium</a:t>
            </a:r>
          </a:p>
          <a:p>
            <a:pPr marL="365125" lvl="1" indent="0" eaLnBrk="1" hangingPunct="1">
              <a:lnSpc>
                <a:spcPct val="90000"/>
              </a:lnSpc>
              <a:buFont typeface="Wingdings 2" charset="2"/>
              <a:buNone/>
            </a:pPr>
            <a:r>
              <a:rPr lang="en-US" altLang="en-US" sz="2200" dirty="0">
                <a:ea typeface="ＭＳ Ｐゴシック" charset="-128"/>
              </a:rPr>
              <a:t>		= 4.00% + 1.162 (4.5%) = 9.23%</a:t>
            </a:r>
          </a:p>
          <a:p>
            <a:pPr eaLnBrk="1" hangingPunct="1">
              <a:lnSpc>
                <a:spcPct val="90000"/>
              </a:lnSpc>
            </a:pPr>
            <a:r>
              <a:rPr lang="en-US" altLang="en-US" sz="2600" dirty="0">
                <a:ea typeface="ＭＳ Ｐゴシック" charset="-128"/>
              </a:rPr>
              <a:t>In October 2016, the Euro </a:t>
            </a:r>
            <a:r>
              <a:rPr lang="en-US" altLang="en-US" sz="2600" dirty="0" err="1">
                <a:ea typeface="ＭＳ Ｐゴシック" charset="-128"/>
              </a:rPr>
              <a:t>riskfree</a:t>
            </a:r>
            <a:r>
              <a:rPr lang="en-US" altLang="en-US" sz="2600" dirty="0">
                <a:ea typeface="ＭＳ Ｐゴシック" charset="-128"/>
              </a:rPr>
              <a:t> rate had dropped to 0.10% and the </a:t>
            </a:r>
            <a:r>
              <a:rPr lang="en-US" altLang="en-US" sz="2600" dirty="0" err="1">
                <a:ea typeface="ＭＳ Ｐゴシック" charset="-128"/>
              </a:rPr>
              <a:t>Deutsche’s</a:t>
            </a:r>
            <a:r>
              <a:rPr lang="en-US" altLang="en-US" sz="2600" dirty="0">
                <a:ea typeface="ＭＳ Ｐゴシック" charset="-128"/>
              </a:rPr>
              <a:t>  cost of equity had risen to 10.2%, putting it in the 75</a:t>
            </a:r>
            <a:r>
              <a:rPr lang="en-US" altLang="en-US" sz="2600" baseline="30000" dirty="0">
                <a:ea typeface="ＭＳ Ｐゴシック" charset="-128"/>
              </a:rPr>
              <a:t>th</a:t>
            </a:r>
            <a:r>
              <a:rPr lang="en-US" altLang="en-US" sz="2600" dirty="0">
                <a:ea typeface="ＭＳ Ｐゴシック" charset="-128"/>
              </a:rPr>
              <a:t> percentile of banks in terms of cost of equity.</a:t>
            </a:r>
            <a:endParaRPr lang="en-US" altLang="en-US" sz="2200" dirty="0">
              <a:ea typeface="ＭＳ Ｐゴシック" charset="-128"/>
            </a:endParaRPr>
          </a:p>
          <a:p>
            <a:pPr eaLnBrk="1" hangingPunct="1">
              <a:lnSpc>
                <a:spcPct val="90000"/>
              </a:lnSpc>
            </a:pPr>
            <a:endParaRPr lang="en-US" altLang="en-US" sz="2600" dirty="0">
              <a:ea typeface="ＭＳ Ｐゴシック" charset="-128"/>
            </a:endParaRP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Equity: Tata Motors</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94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DEB2F59-63CB-9848-A82C-A0FF88CA5379}" type="slidenum">
              <a:rPr lang="en-US" altLang="en-US" sz="1200">
                <a:solidFill>
                  <a:srgbClr val="FFFFFF"/>
                </a:solidFill>
                <a:latin typeface="Times" charset="0"/>
              </a:rPr>
              <a:pPr>
                <a:lnSpc>
                  <a:spcPct val="80000"/>
                </a:lnSpc>
                <a:spcBef>
                  <a:spcPct val="0"/>
                </a:spcBef>
                <a:buClrTx/>
                <a:buSzTx/>
                <a:buFontTx/>
                <a:buNone/>
              </a:pPr>
              <a:t>236</a:t>
            </a:fld>
            <a:endParaRPr lang="en-US" altLang="en-US" sz="1200">
              <a:solidFill>
                <a:srgbClr val="FFFFFF"/>
              </a:solidFill>
              <a:latin typeface="Times" charset="0"/>
            </a:endParaRPr>
          </a:p>
        </p:txBody>
      </p:sp>
      <p:sp>
        <p:nvSpPr>
          <p:cNvPr id="48947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We will be valuing Tata Motors in rupee terms. That is a choice. Any company can be valued in any currency. </a:t>
            </a:r>
          </a:p>
          <a:p>
            <a:pPr eaLnBrk="1" hangingPunct="1">
              <a:lnSpc>
                <a:spcPct val="80000"/>
              </a:lnSpc>
            </a:pPr>
            <a:r>
              <a:rPr lang="en-US" altLang="en-US" sz="2600">
                <a:ea typeface="ＭＳ Ｐゴシック" charset="-128"/>
              </a:rPr>
              <a:t>Earlier, we estimated a levered beta for equity of 1.1007 for Tata Motor</a:t>
            </a:r>
            <a:r>
              <a:rPr lang="ja-JP" altLang="en-US" sz="2600">
                <a:ea typeface="ＭＳ Ｐゴシック" charset="-128"/>
              </a:rPr>
              <a:t>’</a:t>
            </a:r>
            <a:r>
              <a:rPr lang="en-US" altLang="ja-JP" sz="260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2200">
                <a:ea typeface="ＭＳ Ｐゴシック" charset="-128"/>
              </a:rPr>
              <a:t>Levered Beta</a:t>
            </a:r>
            <a:r>
              <a:rPr lang="en-US" altLang="ja-JP" sz="2200" baseline="-25000">
                <a:ea typeface="ＭＳ Ｐゴシック" charset="-128"/>
              </a:rPr>
              <a:t>Company</a:t>
            </a:r>
            <a:r>
              <a:rPr lang="en-US" altLang="ja-JP" sz="2200">
                <a:ea typeface="ＭＳ Ｐゴシック" charset="-128"/>
              </a:rPr>
              <a:t>= 1.1007 (1428/1630)+ 0 (202/1630) = 0.964</a:t>
            </a:r>
          </a:p>
          <a:p>
            <a:pPr eaLnBrk="1" hangingPunct="1">
              <a:lnSpc>
                <a:spcPct val="80000"/>
              </a:lnSpc>
            </a:pPr>
            <a:r>
              <a:rPr lang="en-US" altLang="ja-JP" sz="260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en-US" sz="2200">
                <a:ea typeface="ＭＳ Ｐゴシック" charset="-128"/>
              </a:rPr>
              <a:t>Cost of Equity = 6.57% + 0.964 (7.19%) = 13.50%</a:t>
            </a:r>
          </a:p>
          <a:p>
            <a:pPr eaLnBrk="1" hangingPunct="1">
              <a:lnSpc>
                <a:spcPct val="80000"/>
              </a:lnSpc>
            </a:pPr>
            <a:endParaRPr lang="en-US" altLang="en-US" sz="2600">
              <a:ea typeface="ＭＳ Ｐゴシック" charset="-128"/>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4915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491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91524"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491553"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56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4CFF58-2A52-0A49-9EA9-EE05F4EF208A}" type="slidenum">
              <a:rPr lang="en-US" altLang="en-US" sz="1200">
                <a:solidFill>
                  <a:srgbClr val="FFFFFF"/>
                </a:solidFill>
                <a:latin typeface="Times" charset="0"/>
              </a:rPr>
              <a:pPr>
                <a:lnSpc>
                  <a:spcPct val="80000"/>
                </a:lnSpc>
                <a:spcBef>
                  <a:spcPct val="0"/>
                </a:spcBef>
                <a:buClrTx/>
                <a:buSzTx/>
                <a:buFontTx/>
                <a:buNone/>
              </a:pPr>
              <a:t>239</a:t>
            </a:fld>
            <a:endParaRPr lang="en-US" altLang="en-US" sz="1200">
              <a:solidFill>
                <a:srgbClr val="FFFFFF"/>
              </a:solidFill>
              <a:latin typeface="Times" charset="0"/>
            </a:endParaRPr>
          </a:p>
        </p:txBody>
      </p:sp>
      <p:pic>
        <p:nvPicPr>
          <p:cNvPr id="4956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Estimating growth in EPS: Deutsche Bank in January 2008</a:t>
            </a: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76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03D9BCC-D5E6-3449-B899-177590BF72D6}" type="slidenum">
              <a:rPr lang="en-US" altLang="en-US" sz="1200">
                <a:solidFill>
                  <a:srgbClr val="FFFFFF"/>
                </a:solidFill>
                <a:latin typeface="Times" charset="0"/>
              </a:rPr>
              <a:pPr>
                <a:lnSpc>
                  <a:spcPct val="80000"/>
                </a:lnSpc>
                <a:spcBef>
                  <a:spcPct val="0"/>
                </a:spcBef>
                <a:buClrTx/>
                <a:buSzTx/>
                <a:buFontTx/>
                <a:buNone/>
              </a:pPr>
              <a:t>240</a:t>
            </a:fld>
            <a:endParaRPr lang="en-US" altLang="en-US" sz="1200">
              <a:solidFill>
                <a:srgbClr val="FFFFFF"/>
              </a:solidFill>
              <a:latin typeface="Times" charset="0"/>
            </a:endParaRPr>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a:ea typeface="+mn-ea"/>
                <a:cs typeface="+mn-cs"/>
              </a:rPr>
              <a:t>	Return on Equity = </a:t>
            </a: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r>
              <a:rPr lang="en-US" dirty="0">
                <a:ea typeface="+mn-ea"/>
                <a:cs typeface="+mn-cs"/>
              </a:rPr>
              <a:t>	Retention Ratio =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a:ea typeface="+mn-ea"/>
                <a:cs typeface="+mn-cs"/>
              </a:rPr>
              <a:t>	Expected Growth Rate </a:t>
            </a:r>
            <a:r>
              <a:rPr lang="en-US" baseline="-25000" dirty="0">
                <a:ea typeface="+mn-ea"/>
                <a:cs typeface="+mn-cs"/>
              </a:rPr>
              <a:t>Existing Fundamentals </a:t>
            </a:r>
            <a:r>
              <a:rPr lang="en-US" dirty="0">
                <a:ea typeface="+mn-ea"/>
                <a:cs typeface="+mn-cs"/>
              </a:rPr>
              <a:t>= 0.6703 * 0.1945 = 13.04%</a:t>
            </a:r>
          </a:p>
          <a:p>
            <a:pPr marL="320040" indent="-320040" eaLnBrk="1" fontAlgn="auto" hangingPunct="1">
              <a:spcAft>
                <a:spcPts val="0"/>
              </a:spcAft>
              <a:buFont typeface="Wingdings"/>
              <a:buChar char=""/>
              <a:defRPr/>
            </a:pPr>
            <a:r>
              <a:rPr lang="en-US" dirty="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a:ea typeface="+mn-ea"/>
                <a:cs typeface="+mn-cs"/>
              </a:rPr>
              <a:t>	Normalized Return on Equity = </a:t>
            </a:r>
          </a:p>
          <a:p>
            <a:pPr marL="0" indent="0" eaLnBrk="1" fontAlgn="auto" hangingPunct="1">
              <a:spcAft>
                <a:spcPts val="0"/>
              </a:spcAft>
              <a:buFont typeface="Wingdings"/>
              <a:buNone/>
              <a:defRPr/>
            </a:pPr>
            <a:r>
              <a:rPr lang="en-US" dirty="0">
                <a:ea typeface="+mn-ea"/>
                <a:cs typeface="+mn-cs"/>
              </a:rPr>
              <a:t>	Normalized Retention Ratio = </a:t>
            </a:r>
          </a:p>
          <a:p>
            <a:pPr marL="0" indent="0" algn="ctr" eaLnBrk="1" fontAlgn="auto" hangingPunct="1">
              <a:spcAft>
                <a:spcPts val="0"/>
              </a:spcAft>
              <a:buFont typeface="Wingdings"/>
              <a:buNone/>
              <a:defRPr/>
            </a:pPr>
            <a:r>
              <a:rPr lang="en-US" dirty="0">
                <a:ea typeface="+mn-ea"/>
                <a:cs typeface="+mn-cs"/>
              </a:rPr>
              <a:t>Expected Growth Rate </a:t>
            </a:r>
            <a:r>
              <a:rPr lang="en-US" baseline="-25000" dirty="0">
                <a:ea typeface="+mn-ea"/>
                <a:cs typeface="+mn-cs"/>
              </a:rPr>
              <a:t>Normalized Fundamentals </a:t>
            </a:r>
            <a:r>
              <a:rPr lang="en-US" dirty="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7669"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497764"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0"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497765"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1"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497766"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2"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497767"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Net Income: Tata Motors</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97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25EE60D-8702-364B-B6EE-2369DB74E53E}" type="slidenum">
              <a:rPr lang="en-US" altLang="en-US" sz="1200">
                <a:solidFill>
                  <a:srgbClr val="FFFFFF"/>
                </a:solidFill>
                <a:latin typeface="Times" charset="0"/>
              </a:rPr>
              <a:pPr>
                <a:lnSpc>
                  <a:spcPct val="80000"/>
                </a:lnSpc>
                <a:spcBef>
                  <a:spcPct val="0"/>
                </a:spcBef>
                <a:buClrTx/>
                <a:buSzTx/>
                <a:buFontTx/>
                <a:buNone/>
              </a:pPr>
              <a:t>241</a:t>
            </a:fld>
            <a:endParaRPr lang="en-US" altLang="en-US" sz="1200">
              <a:solidFill>
                <a:srgbClr val="FFFFFF"/>
              </a:solidFill>
              <a:latin typeface="Times" charset="0"/>
            </a:endParaRPr>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algn="ctr" eaLnBrk="1" fontAlgn="auto" hangingPunct="1">
              <a:spcAft>
                <a:spcPts val="0"/>
              </a:spcAft>
              <a:buFont typeface="Wingdings"/>
              <a:buNone/>
              <a:defRPr/>
            </a:pPr>
            <a:r>
              <a:rPr lang="en-US" dirty="0">
                <a:ea typeface="+mn-ea"/>
                <a:cs typeface="+mn-cs"/>
              </a:rPr>
              <a:t>	</a:t>
            </a:r>
          </a:p>
        </p:txBody>
      </p:sp>
      <p:graphicFrame>
        <p:nvGraphicFramePr>
          <p:cNvPr id="2" name="Table 1"/>
          <p:cNvGraphicFramePr>
            <a:graphicFrameLocks noGrp="1"/>
          </p:cNvGraphicFramePr>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Table 3"/>
          <p:cNvGraphicFramePr>
            <a:graphicFrameLocks noGrp="1"/>
          </p:cNvGraphicFramePr>
          <p:nvPr/>
        </p:nvGraphicFramePr>
        <p:xfrm>
          <a:off x="3048000" y="3733800"/>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nvGraphicFramePr>
        <p:xfrm>
          <a:off x="3429000" y="5410200"/>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ROE and Leverage</a:t>
            </a:r>
          </a:p>
        </p:txBody>
      </p:sp>
      <p:sp>
        <p:nvSpPr>
          <p:cNvPr id="501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AED2CAC-F7D9-9A4C-B35C-497D85215D9B}" type="slidenum">
              <a:rPr lang="en-US" altLang="en-US" sz="1200">
                <a:solidFill>
                  <a:srgbClr val="FFFFFF"/>
                </a:solidFill>
                <a:latin typeface="Times" charset="0"/>
              </a:rPr>
              <a:pPr>
                <a:lnSpc>
                  <a:spcPct val="80000"/>
                </a:lnSpc>
                <a:spcBef>
                  <a:spcPct val="0"/>
                </a:spcBef>
                <a:buClrTx/>
                <a:buSzTx/>
                <a:buFontTx/>
                <a:buNone/>
              </a:pPr>
              <a:t>242</a:t>
            </a:fld>
            <a:endParaRPr lang="en-US" altLang="en-US" sz="1200">
              <a:solidFill>
                <a:srgbClr val="FFFFFF"/>
              </a:solidFill>
              <a:latin typeface="Times" charset="0"/>
            </a:endParaRPr>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a:ea typeface="+mn-ea"/>
                <a:cs typeface="+mn-cs"/>
              </a:rPr>
              <a:t>ROE = ROC + D/E (ROC - </a:t>
            </a:r>
            <a:r>
              <a:rPr lang="en-US" dirty="0" err="1">
                <a:ea typeface="+mn-ea"/>
                <a:cs typeface="+mn-cs"/>
              </a:rPr>
              <a:t>i</a:t>
            </a:r>
            <a:r>
              <a:rPr lang="en-US" dirty="0">
                <a:ea typeface="+mn-ea"/>
                <a:cs typeface="+mn-cs"/>
              </a:rPr>
              <a:t> (1-t))</a:t>
            </a:r>
          </a:p>
          <a:p>
            <a:pPr marL="0" indent="0" eaLnBrk="1" fontAlgn="auto" hangingPunct="1">
              <a:spcAft>
                <a:spcPts val="0"/>
              </a:spcAft>
              <a:buFont typeface="Wingdings"/>
              <a:buNone/>
              <a:defRPr/>
            </a:pPr>
            <a:r>
              <a:rPr lang="en-US" dirty="0">
                <a:ea typeface="+mn-ea"/>
                <a:cs typeface="+mn-cs"/>
              </a:rPr>
              <a:t>where,</a:t>
            </a:r>
          </a:p>
          <a:p>
            <a:pPr marL="0" indent="0" eaLnBrk="1" fontAlgn="auto" hangingPunct="1">
              <a:spcAft>
                <a:spcPts val="0"/>
              </a:spcAft>
              <a:buFont typeface="Wingdings"/>
              <a:buNone/>
              <a:defRPr/>
            </a:pPr>
            <a:r>
              <a:rPr lang="en-US" dirty="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BV of Capital = BV of Debt + BV of Equity - Cash</a:t>
            </a:r>
          </a:p>
          <a:p>
            <a:pPr marL="0" indent="0" eaLnBrk="1" fontAlgn="auto" hangingPunct="1">
              <a:spcAft>
                <a:spcPts val="0"/>
              </a:spcAft>
              <a:buFont typeface="Wingdings"/>
              <a:buNone/>
              <a:defRPr/>
            </a:pPr>
            <a:r>
              <a:rPr lang="en-US" dirty="0">
                <a:ea typeface="+mn-ea"/>
                <a:cs typeface="+mn-cs"/>
              </a:rPr>
              <a:t>	D/E = Debt/ Equity ratio </a:t>
            </a:r>
          </a:p>
          <a:p>
            <a:pPr marL="0" indent="0" eaLnBrk="1" fontAlgn="auto" hangingPunct="1">
              <a:spcAft>
                <a:spcPts val="0"/>
              </a:spcAft>
              <a:buFont typeface="Wingdings"/>
              <a:buNone/>
              <a:defRPr/>
            </a:pPr>
            <a:r>
              <a:rPr lang="en-US" dirty="0">
                <a:ea typeface="+mn-ea"/>
                <a:cs typeface="+mn-cs"/>
              </a:rPr>
              <a:t>	</a:t>
            </a:r>
            <a:r>
              <a:rPr lang="en-US" dirty="0" err="1">
                <a:ea typeface="+mn-ea"/>
                <a:cs typeface="+mn-cs"/>
              </a:rPr>
              <a:t>i</a:t>
            </a:r>
            <a:r>
              <a:rPr lang="en-US" dirty="0">
                <a:ea typeface="+mn-ea"/>
                <a:cs typeface="+mn-cs"/>
              </a:rPr>
              <a:t> = Interest rate on debt</a:t>
            </a:r>
          </a:p>
          <a:p>
            <a:pPr marL="0" indent="0" eaLnBrk="1" fontAlgn="auto" hangingPunct="1">
              <a:spcAft>
                <a:spcPts val="0"/>
              </a:spcAft>
              <a:buFont typeface="Wingdings"/>
              <a:buNone/>
              <a:defRPr/>
            </a:pPr>
            <a:r>
              <a:rPr lang="en-US" dirty="0">
                <a:ea typeface="+mn-ea"/>
                <a:cs typeface="+mn-cs"/>
              </a:rPr>
              <a:t>	t = Tax rate on ordinary income.</a:t>
            </a:r>
          </a:p>
        </p:txBody>
      </p:sp>
    </p:spTree>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Decomposing ROE</a:t>
            </a:r>
          </a:p>
        </p:txBody>
      </p:sp>
      <p:sp>
        <p:nvSpPr>
          <p:cNvPr id="503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38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2261727-6E80-614E-B2DC-CB06ED924E72}" type="slidenum">
              <a:rPr lang="en-US" altLang="en-US" sz="1200">
                <a:solidFill>
                  <a:srgbClr val="FFFFFF"/>
                </a:solidFill>
                <a:latin typeface="Times" charset="0"/>
              </a:rPr>
              <a:pPr>
                <a:lnSpc>
                  <a:spcPct val="80000"/>
                </a:lnSpc>
                <a:spcBef>
                  <a:spcPct val="0"/>
                </a:spcBef>
                <a:buClrTx/>
                <a:buSzTx/>
                <a:buFontTx/>
                <a:buNone/>
              </a:pPr>
              <a:t>243</a:t>
            </a:fld>
            <a:endParaRPr lang="en-US" altLang="en-US" sz="1200">
              <a:solidFill>
                <a:srgbClr val="FFFFFF"/>
              </a:solidFill>
              <a:latin typeface="Times" charset="0"/>
            </a:endParaRPr>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Will they have the same equity value?</a:t>
            </a:r>
          </a:p>
        </p:txBody>
      </p:sp>
    </p:spTree>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05858" name="Rectangle 3"/>
          <p:cNvSpPr>
            <a:spLocks noGrp="1" noChangeArrowheads="1"/>
          </p:cNvSpPr>
          <p:nvPr>
            <p:ph sz="quarter" idx="1"/>
          </p:nvPr>
        </p:nvSpPr>
        <p:spPr>
          <a:xfrm>
            <a:off x="609600" y="1600200"/>
            <a:ext cx="8153400" cy="4495800"/>
          </a:xfrm>
        </p:spPr>
        <p:txBody>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05859"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05911"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5860"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05912"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58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Title 1"/>
          <p:cNvSpPr>
            <a:spLocks noGrp="1"/>
          </p:cNvSpPr>
          <p:nvPr>
            <p:ph type="title"/>
          </p:nvPr>
        </p:nvSpPr>
        <p:spPr>
          <a:xfrm>
            <a:off x="612775" y="228600"/>
            <a:ext cx="8153400" cy="990600"/>
          </a:xfrm>
        </p:spPr>
        <p:txBody>
          <a:bodyPr/>
          <a:lstStyle/>
          <a:p>
            <a:r>
              <a:rPr lang="en-US" altLang="en-US">
                <a:ea typeface="ＭＳ Ｐゴシック" charset="-128"/>
              </a:rPr>
              <a:t>When everything is in flux: Changing growth and margins</a:t>
            </a:r>
          </a:p>
        </p:txBody>
      </p:sp>
      <p:sp>
        <p:nvSpPr>
          <p:cNvPr id="50790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The elegant connection between reinvestment and growth in operating income breaks down, when you have a company in transition, where margins are changing over time.</a:t>
            </a:r>
          </a:p>
          <a:p>
            <a:pPr>
              <a:lnSpc>
                <a:spcPct val="80000"/>
              </a:lnSpc>
            </a:pPr>
            <a:r>
              <a:rPr lang="en-US" altLang="en-US" sz="2600">
                <a:ea typeface="ＭＳ Ｐゴシック" charset="-128"/>
              </a:rPr>
              <a:t>If that is the case, you have to estimate cash flows in three steps:</a:t>
            </a:r>
          </a:p>
          <a:p>
            <a:pPr lvl="1">
              <a:lnSpc>
                <a:spcPct val="80000"/>
              </a:lnSpc>
            </a:pPr>
            <a:r>
              <a:rPr lang="en-US" altLang="en-US" sz="2200">
                <a:ea typeface="ＭＳ Ｐゴシック" charset="-128"/>
              </a:rPr>
              <a:t>Forecast revenue growth and revenues in future years, taking into account market potential and competition.</a:t>
            </a:r>
          </a:p>
          <a:p>
            <a:pPr lvl="1">
              <a:lnSpc>
                <a:spcPct val="80000"/>
              </a:lnSpc>
            </a:pPr>
            <a:r>
              <a:rPr lang="en-US" altLang="en-US" sz="2200">
                <a:ea typeface="ＭＳ Ｐゴシック" charset="-128"/>
              </a:rPr>
              <a:t>Forecast a “target” margin in the future and a pathway from current margins to the target.</a:t>
            </a:r>
          </a:p>
          <a:p>
            <a:pPr lvl="1">
              <a:lnSpc>
                <a:spcPct val="80000"/>
              </a:lnSpc>
            </a:pPr>
            <a:r>
              <a:rPr lang="en-US" altLang="en-US" sz="2200">
                <a:ea typeface="ＭＳ Ｐゴシック" charset="-128"/>
              </a:rPr>
              <a:t>Estimate reinvestment from revenues, using a sales to capital ratio (measuring the dollars of revenues you get from each dollar of investment).</a:t>
            </a:r>
          </a:p>
          <a:p>
            <a:pPr lvl="1">
              <a:lnSpc>
                <a:spcPct val="80000"/>
              </a:lnSpc>
              <a:buFont typeface="Wingdings 2" charset="2"/>
              <a:buNone/>
            </a:pPr>
            <a:endParaRPr lang="en-US" altLang="en-US" sz="2200">
              <a:ea typeface="ＭＳ Ｐゴシック" charset="-128"/>
            </a:endParaRPr>
          </a:p>
        </p:txBody>
      </p:sp>
      <p:sp>
        <p:nvSpPr>
          <p:cNvPr id="5079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790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9FFD2DE-3B8B-894F-987C-A35820DCB2EB}" type="slidenum">
              <a:rPr lang="en-US" altLang="en-US" sz="1200">
                <a:solidFill>
                  <a:srgbClr val="FFFFFF"/>
                </a:solidFill>
                <a:latin typeface="Times" charset="0"/>
              </a:rPr>
              <a:pPr>
                <a:lnSpc>
                  <a:spcPct val="80000"/>
                </a:lnSpc>
                <a:spcBef>
                  <a:spcPct val="0"/>
                </a:spcBef>
                <a:buClrTx/>
                <a:buSzTx/>
                <a:buFontTx/>
                <a:buNone/>
              </a:pPr>
              <a:t>245</a:t>
            </a:fld>
            <a:endParaRPr lang="en-US" altLang="en-US" sz="1200">
              <a:solidFill>
                <a:srgbClr val="FFFFFF"/>
              </a:solidFill>
              <a:latin typeface="Times" charset="0"/>
            </a:endParaRP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lstStyle/>
          <a:p>
            <a:r>
              <a:rPr lang="en-US" altLang="en-US">
                <a:ea typeface="ＭＳ Ｐゴシック" charset="-128"/>
              </a:rPr>
              <a:t>Here is an example: Baidu’s Expected FCFF</a:t>
            </a:r>
          </a:p>
        </p:txBody>
      </p:sp>
      <p:sp>
        <p:nvSpPr>
          <p:cNvPr id="5089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893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9FB6C4-4EF8-B842-9D3F-A1C31866D634}" type="slidenum">
              <a:rPr lang="en-US" altLang="en-US" sz="1200">
                <a:solidFill>
                  <a:srgbClr val="FFFFFF"/>
                </a:solidFill>
                <a:latin typeface="Times" charset="0"/>
              </a:rPr>
              <a:pPr>
                <a:lnSpc>
                  <a:spcPct val="80000"/>
                </a:lnSpc>
                <a:spcBef>
                  <a:spcPct val="0"/>
                </a:spcBef>
                <a:buClrTx/>
                <a:buSzTx/>
                <a:buFontTx/>
                <a:buNone/>
              </a:pPr>
              <a:t>246</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85800" y="1676400"/>
          <a:ext cx="8153400" cy="3844928"/>
        </p:xfrm>
        <a:graphic>
          <a:graphicData uri="http://schemas.openxmlformats.org/drawingml/2006/table">
            <a:tbl>
              <a:tblPr/>
              <a:tblGrid>
                <a:gridCol w="5334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763588">
                  <a:extLst>
                    <a:ext uri="{9D8B030D-6E8A-4147-A177-3AD203B41FA5}">
                      <a16:colId xmlns:a16="http://schemas.microsoft.com/office/drawing/2014/main" val="20003"/>
                    </a:ext>
                  </a:extLst>
                </a:gridCol>
                <a:gridCol w="768350">
                  <a:extLst>
                    <a:ext uri="{9D8B030D-6E8A-4147-A177-3AD203B41FA5}">
                      <a16:colId xmlns:a16="http://schemas.microsoft.com/office/drawing/2014/main" val="20004"/>
                    </a:ext>
                  </a:extLst>
                </a:gridCol>
                <a:gridCol w="712787">
                  <a:extLst>
                    <a:ext uri="{9D8B030D-6E8A-4147-A177-3AD203B41FA5}">
                      <a16:colId xmlns:a16="http://schemas.microsoft.com/office/drawing/2014/main" val="20005"/>
                    </a:ext>
                  </a:extLst>
                </a:gridCol>
                <a:gridCol w="768350">
                  <a:extLst>
                    <a:ext uri="{9D8B030D-6E8A-4147-A177-3AD203B41FA5}">
                      <a16:colId xmlns:a16="http://schemas.microsoft.com/office/drawing/2014/main" val="20006"/>
                    </a:ext>
                  </a:extLst>
                </a:gridCol>
                <a:gridCol w="714375">
                  <a:extLst>
                    <a:ext uri="{9D8B030D-6E8A-4147-A177-3AD203B41FA5}">
                      <a16:colId xmlns:a16="http://schemas.microsoft.com/office/drawing/2014/main" val="20007"/>
                    </a:ext>
                  </a:extLst>
                </a:gridCol>
                <a:gridCol w="712788">
                  <a:extLst>
                    <a:ext uri="{9D8B030D-6E8A-4147-A177-3AD203B41FA5}">
                      <a16:colId xmlns:a16="http://schemas.microsoft.com/office/drawing/2014/main" val="20008"/>
                    </a:ext>
                  </a:extLst>
                </a:gridCol>
                <a:gridCol w="790575">
                  <a:extLst>
                    <a:ext uri="{9D8B030D-6E8A-4147-A177-3AD203B41FA5}">
                      <a16:colId xmlns:a16="http://schemas.microsoft.com/office/drawing/2014/main" val="20009"/>
                    </a:ext>
                  </a:extLst>
                </a:gridCol>
                <a:gridCol w="712787">
                  <a:extLst>
                    <a:ext uri="{9D8B030D-6E8A-4147-A177-3AD203B41FA5}">
                      <a16:colId xmlns:a16="http://schemas.microsoft.com/office/drawing/2014/main" val="20010"/>
                    </a:ext>
                  </a:extLst>
                </a:gridCol>
              </a:tblGrid>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99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7C46160-9165-E742-B0A4-D5862F5C227B}" type="slidenum">
              <a:rPr lang="en-US" altLang="en-US" sz="1200">
                <a:solidFill>
                  <a:srgbClr val="FFFFFF"/>
                </a:solidFill>
                <a:latin typeface="Times" charset="0"/>
              </a:rPr>
              <a:pPr>
                <a:lnSpc>
                  <a:spcPct val="80000"/>
                </a:lnSpc>
                <a:spcBef>
                  <a:spcPct val="0"/>
                </a:spcBef>
                <a:buClrTx/>
                <a:buSzTx/>
                <a:buFontTx/>
                <a:buNone/>
              </a:pPr>
              <a:t>247</a:t>
            </a:fld>
            <a:endParaRPr lang="en-US" altLang="en-US" sz="1200">
              <a:solidFill>
                <a:srgbClr val="FFFFFF"/>
              </a:solidFill>
              <a:latin typeface="Times" charset="0"/>
            </a:endParaRPr>
          </a:p>
        </p:txBody>
      </p:sp>
      <p:sp>
        <p:nvSpPr>
          <p:cNvPr id="5099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1700">
                <a:ea typeface="ＭＳ Ｐゴシック" charset="-128"/>
              </a:rPr>
              <a:t>Value = Expected Cash Flow Next Period / (r - g)</a:t>
            </a:r>
          </a:p>
          <a:p>
            <a:pPr marL="365125" lvl="1" indent="0" eaLnBrk="1" hangingPunct="1">
              <a:lnSpc>
                <a:spcPct val="80000"/>
              </a:lnSpc>
              <a:buFont typeface="Wingdings 2" charset="2"/>
              <a:buNone/>
            </a:pPr>
            <a:r>
              <a:rPr lang="en-US" altLang="en-US" sz="1700">
                <a:ea typeface="ＭＳ Ｐゴシック" charset="-128"/>
              </a:rPr>
              <a:t>where,</a:t>
            </a:r>
          </a:p>
          <a:p>
            <a:pPr marL="365125" lvl="1" indent="0" eaLnBrk="1" hangingPunct="1">
              <a:lnSpc>
                <a:spcPct val="80000"/>
              </a:lnSpc>
              <a:buFont typeface="Wingdings 2" charset="2"/>
              <a:buNone/>
            </a:pPr>
            <a:r>
              <a:rPr lang="en-US" altLang="en-US" sz="170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09957"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509986" name="Equation" r:id="rId4" imgW="3111500" imgH="927100" progId="Equation.3">
                  <p:embed/>
                </p:oleObj>
              </mc:Choice>
              <mc:Fallback>
                <p:oleObj name="Equation" r:id="rId4" imgW="31115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12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20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FDFDC49-F4A6-7846-B9F1-4DE65C345DB3}" type="slidenum">
              <a:rPr lang="en-US" altLang="en-US" sz="1200">
                <a:solidFill>
                  <a:srgbClr val="FFFFFF"/>
                </a:solidFill>
                <a:latin typeface="Times" charset="0"/>
              </a:rPr>
              <a:pPr>
                <a:lnSpc>
                  <a:spcPct val="80000"/>
                </a:lnSpc>
                <a:spcBef>
                  <a:spcPct val="0"/>
                </a:spcBef>
                <a:buClrTx/>
                <a:buSzTx/>
                <a:buFontTx/>
                <a:buNone/>
              </a:pPr>
              <a:t>248</a:t>
            </a:fld>
            <a:endParaRPr lang="en-US" altLang="en-US" sz="1200">
              <a:solidFill>
                <a:srgbClr val="FFFFFF"/>
              </a:solidFill>
              <a:latin typeface="Times" charset="0"/>
            </a:endParaRPr>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a:ea typeface="+mn-ea"/>
                <a:cs typeface="+mn-cs"/>
              </a:rPr>
              <a:t>there is no high growth, in which case the firm is already in stable growth</a:t>
            </a:r>
          </a:p>
          <a:p>
            <a:pPr marL="640080" lvl="1" indent="-274320" eaLnBrk="1" fontAlgn="auto" hangingPunct="1">
              <a:spcAft>
                <a:spcPts val="0"/>
              </a:spcAft>
              <a:buFont typeface="Wingdings 2"/>
              <a:buChar char=""/>
              <a:defRPr/>
            </a:pPr>
            <a:r>
              <a:rPr lang="en-US">
                <a:ea typeface="+mn-ea"/>
                <a:cs typeface="+mn-cs"/>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a:ea typeface="+mn-ea"/>
                <a:cs typeface="+mn-cs"/>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a:ea typeface="+mn-ea"/>
                <a:cs typeface="+mn-cs"/>
              </a:rPr>
              <a:t>the size of the firm (larger firm -&gt; shorter high growth periods)</a:t>
            </a:r>
          </a:p>
          <a:p>
            <a:pPr marL="640080" lvl="1" indent="-274320" eaLnBrk="1" fontAlgn="auto" hangingPunct="1">
              <a:spcAft>
                <a:spcPts val="0"/>
              </a:spcAft>
              <a:buFont typeface="Wingdings 2"/>
              <a:buChar char=""/>
              <a:defRPr/>
            </a:pPr>
            <a:r>
              <a:rPr lang="en-US">
                <a:ea typeface="+mn-ea"/>
                <a:cs typeface="+mn-cs"/>
              </a:rPr>
              <a:t>current growth rate (if high -&gt; longer high growth period)</a:t>
            </a:r>
          </a:p>
          <a:p>
            <a:pPr marL="640080" lvl="1" indent="-274320" eaLnBrk="1" fontAlgn="auto" hangingPunct="1">
              <a:spcAft>
                <a:spcPts val="0"/>
              </a:spcAft>
              <a:buFont typeface="Wingdings 2"/>
              <a:buChar char=""/>
              <a:defRPr/>
            </a:pPr>
            <a:r>
              <a:rPr lang="en-US">
                <a:ea typeface="+mn-ea"/>
                <a:cs typeface="+mn-cs"/>
              </a:rPr>
              <a:t>barriers to entry and differential advantages (if high -&gt; longer growth period)</a:t>
            </a:r>
          </a:p>
        </p:txBody>
      </p:sp>
    </p:spTree>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Growth Period: Examples</a:t>
            </a:r>
          </a:p>
        </p:txBody>
      </p:sp>
      <p:sp>
        <p:nvSpPr>
          <p:cNvPr id="514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40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DAE4C6-6EF7-A042-AC5D-B787BEA4A9E1}" type="slidenum">
              <a:rPr lang="en-US" altLang="en-US" sz="1200">
                <a:solidFill>
                  <a:srgbClr val="FFFFFF"/>
                </a:solidFill>
                <a:latin typeface="Times" charset="0"/>
              </a:rPr>
              <a:pPr>
                <a:lnSpc>
                  <a:spcPct val="80000"/>
                </a:lnSpc>
                <a:spcBef>
                  <a:spcPct val="0"/>
                </a:spcBef>
                <a:buClrTx/>
                <a:buSzTx/>
                <a:buFontTx/>
                <a:buNone/>
              </a:pPr>
              <a:t>249</a:t>
            </a:fld>
            <a:endParaRPr lang="en-US" altLang="en-US" sz="1200">
              <a:solidFill>
                <a:srgbClr val="FFFFFF"/>
              </a:solidFill>
              <a:latin typeface="Times" charset="0"/>
            </a:endParaRPr>
          </a:p>
        </p:txBody>
      </p:sp>
      <p:graphicFrame>
        <p:nvGraphicFramePr>
          <p:cNvPr id="514052"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514081" name="Document" r:id="rId4" imgW="8369300" imgH="5448300" progId="Word.Document.12">
                  <p:embed/>
                </p:oleObj>
              </mc:Choice>
              <mc:Fallback>
                <p:oleObj name="Document" r:id="rId4" imgW="8369300" imgH="54483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6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57B2809-11A6-D84D-BA49-59C801DFB823}" type="slidenum">
              <a:rPr lang="en-US" altLang="en-US" sz="1400">
                <a:solidFill>
                  <a:schemeClr val="tx2"/>
                </a:solidFill>
                <a:latin typeface="Times" charset="0"/>
              </a:rPr>
              <a:pPr>
                <a:spcBef>
                  <a:spcPct val="0"/>
                </a:spcBef>
                <a:buClrTx/>
                <a:buSzTx/>
                <a:buFontTx/>
                <a:buNone/>
              </a:pPr>
              <a:t>250</a:t>
            </a:fld>
            <a:endParaRPr lang="en-US" altLang="en-US" sz="1400">
              <a:solidFill>
                <a:schemeClr val="tx2"/>
              </a:solidFill>
              <a:latin typeface="Times" charset="0"/>
            </a:endParaRPr>
          </a:p>
        </p:txBody>
      </p:sp>
      <p:pic>
        <p:nvPicPr>
          <p:cNvPr id="5160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after a high growth period: Disney</a:t>
            </a:r>
          </a:p>
        </p:txBody>
      </p:sp>
      <p:sp>
        <p:nvSpPr>
          <p:cNvPr id="5171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17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 From firm value to equity value per share</a:t>
            </a: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9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7A4F5E-A5A9-4647-AFC8-D2544D17D5D3}" type="slidenum">
              <a:rPr lang="en-US" altLang="en-US" sz="1200">
                <a:solidFill>
                  <a:srgbClr val="FFFFFF"/>
                </a:solidFill>
                <a:latin typeface="Times" charset="0"/>
              </a:rPr>
              <a:pPr>
                <a:lnSpc>
                  <a:spcPct val="80000"/>
                </a:lnSpc>
                <a:spcBef>
                  <a:spcPct val="0"/>
                </a:spcBef>
                <a:buClrTx/>
                <a:buSzTx/>
                <a:buFontTx/>
                <a:buNone/>
              </a:pPr>
              <a:t>252</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Valuing Deutsche Bank in early 2008</a:t>
            </a:r>
          </a:p>
        </p:txBody>
      </p:sp>
      <p:sp>
        <p:nvSpPr>
          <p:cNvPr id="521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1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C9AE74-DB5A-194B-A762-E34472C31699}" type="slidenum">
              <a:rPr lang="en-US" altLang="en-US" sz="1200">
                <a:solidFill>
                  <a:srgbClr val="FFFFFF"/>
                </a:solidFill>
                <a:latin typeface="Times" charset="0"/>
              </a:rPr>
              <a:pPr>
                <a:lnSpc>
                  <a:spcPct val="80000"/>
                </a:lnSpc>
                <a:spcBef>
                  <a:spcPct val="0"/>
                </a:spcBef>
                <a:buClrTx/>
                <a:buSzTx/>
                <a:buFontTx/>
                <a:buNone/>
              </a:pPr>
              <a:t>253</a:t>
            </a:fld>
            <a:endParaRPr lang="en-US" altLang="en-US" sz="1200">
              <a:solidFill>
                <a:srgbClr val="FFFFFF"/>
              </a:solidFill>
              <a:latin typeface="Times" charset="0"/>
            </a:endParaRPr>
          </a:p>
        </p:txBody>
      </p:sp>
      <p:sp>
        <p:nvSpPr>
          <p:cNvPr id="52122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altLang="en-US" sz="2000">
                <a:ea typeface="ＭＳ Ｐゴシック" charset="-128"/>
              </a:rPr>
              <a:t>Payout ratio = 2,146/3954 = 54.28%</a:t>
            </a:r>
          </a:p>
          <a:p>
            <a:pPr lvl="1" eaLnBrk="1" hangingPunct="1"/>
            <a:r>
              <a:rPr lang="en-US" altLang="en-US" sz="2000">
                <a:ea typeface="ＭＳ Ｐゴシック" charset="-128"/>
              </a:rPr>
              <a:t>Expected growth rate = (1-.5428) * .1181 = 0.054 or 5.4% </a:t>
            </a:r>
          </a:p>
          <a:p>
            <a:pPr lvl="1" eaLnBrk="1" hangingPunct="1"/>
            <a:r>
              <a:rPr lang="en-US" altLang="en-US" sz="2000">
                <a:ea typeface="ＭＳ Ｐゴシック" charset="-128"/>
              </a:rPr>
              <a:t>Cost of equity = 9.23%</a:t>
            </a:r>
          </a:p>
        </p:txBody>
      </p:sp>
      <p:pic>
        <p:nvPicPr>
          <p:cNvPr id="5212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Deutsche Bank in stable growth</a:t>
            </a:r>
          </a:p>
        </p:txBody>
      </p:sp>
      <p:sp>
        <p:nvSpPr>
          <p:cNvPr id="523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3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49FC977-F1CF-3F41-9ADA-98B3B4F5E6CF}" type="slidenum">
              <a:rPr lang="en-US" altLang="en-US" sz="1200">
                <a:solidFill>
                  <a:srgbClr val="FFFFFF"/>
                </a:solidFill>
                <a:latin typeface="Times" charset="0"/>
              </a:rPr>
              <a:pPr>
                <a:lnSpc>
                  <a:spcPct val="80000"/>
                </a:lnSpc>
                <a:spcBef>
                  <a:spcPct val="0"/>
                </a:spcBef>
                <a:buClrTx/>
                <a:buSzTx/>
                <a:buFontTx/>
                <a:buNone/>
              </a:pPr>
              <a:t>254</a:t>
            </a:fld>
            <a:endParaRPr lang="en-US" altLang="en-US" sz="1200">
              <a:solidFill>
                <a:srgbClr val="FFFFFF"/>
              </a:solidFill>
              <a:latin typeface="Times" charset="0"/>
            </a:endParaRPr>
          </a:p>
        </p:txBody>
      </p:sp>
      <p:sp>
        <p:nvSpPr>
          <p:cNvPr id="52326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At the end of year 5, the firm is in stable growth. We assume that the cost of equity drops to 8.5% (as the beta moves to 1) and that the return on equity also drops to 8.5 (to equal the cost of equity).</a:t>
            </a:r>
          </a:p>
          <a:p>
            <a:pPr marL="319088" lvl="1" indent="0" eaLnBrk="1" hangingPunct="1">
              <a:lnSpc>
                <a:spcPct val="80000"/>
              </a:lnSpc>
              <a:buFont typeface="Wingdings 2" charset="2"/>
              <a:buNone/>
            </a:pPr>
            <a:r>
              <a:rPr lang="en-US" altLang="en-US" sz="1700">
                <a:ea typeface="ＭＳ Ｐゴシック" charset="-128"/>
              </a:rPr>
              <a:t>Stable Period Payout Ratio = 1 – g/ROE = 1 – 0.03/0.085 = 0.6471 or 64.71% </a:t>
            </a:r>
          </a:p>
          <a:p>
            <a:pPr marL="319088" lvl="1" indent="0" eaLnBrk="1" hangingPunct="1">
              <a:lnSpc>
                <a:spcPct val="80000"/>
              </a:lnSpc>
              <a:buFont typeface="Wingdings 2" charset="2"/>
              <a:buNone/>
            </a:pPr>
            <a:r>
              <a:rPr lang="en-US" altLang="en-US" sz="1700">
                <a:ea typeface="ＭＳ Ｐゴシック" charset="-128"/>
              </a:rPr>
              <a:t>Expected Dividends in Year 6 = Expected Net Income</a:t>
            </a:r>
            <a:r>
              <a:rPr lang="en-US" altLang="en-US" sz="1700" baseline="-25000">
                <a:ea typeface="ＭＳ Ｐゴシック" charset="-128"/>
              </a:rPr>
              <a:t>5</a:t>
            </a:r>
            <a:r>
              <a:rPr lang="en-US" altLang="en-US" sz="1700">
                <a:ea typeface="ＭＳ Ｐゴシック" charset="-128"/>
              </a:rPr>
              <a:t> *(1+g</a:t>
            </a:r>
            <a:r>
              <a:rPr lang="en-US" altLang="en-US" sz="1700" baseline="-25000">
                <a:ea typeface="ＭＳ Ｐゴシック" charset="-128"/>
              </a:rPr>
              <a:t>Stable</a:t>
            </a:r>
            <a:r>
              <a:rPr lang="en-US" altLang="en-US" sz="1700">
                <a:ea typeface="ＭＳ Ｐゴシック" charset="-128"/>
              </a:rPr>
              <a:t>)* Stable Payout Ratio			= €5,143 (1.03) * 0.6471 = €3,427 million</a:t>
            </a:r>
          </a:p>
          <a:p>
            <a:pPr marL="319088" lvl="1" indent="0" eaLnBrk="1" hangingPunct="1">
              <a:lnSpc>
                <a:spcPct val="80000"/>
              </a:lnSpc>
              <a:buFont typeface="Wingdings 2" charset="2"/>
              <a:buNone/>
            </a:pPr>
            <a:r>
              <a:rPr lang="en-US" altLang="en-US" sz="1700">
                <a:ea typeface="ＭＳ Ｐゴシック" charset="-128"/>
              </a:rPr>
              <a:t>Terminal Value = </a:t>
            </a:r>
          </a:p>
          <a:p>
            <a:pPr eaLnBrk="1" hangingPunct="1">
              <a:lnSpc>
                <a:spcPct val="80000"/>
              </a:lnSpc>
              <a:buFont typeface="Wingdings" charset="2"/>
              <a:buNone/>
            </a:pPr>
            <a:r>
              <a:rPr lang="en-US" altLang="en-US" sz="2000">
                <a:ea typeface="ＭＳ Ｐゴシック" charset="-128"/>
              </a:rPr>
              <a:t>	</a:t>
            </a:r>
          </a:p>
          <a:p>
            <a:pPr marL="319088" lvl="1" indent="0" eaLnBrk="1" hangingPunct="1">
              <a:lnSpc>
                <a:spcPct val="80000"/>
              </a:lnSpc>
              <a:buFont typeface="Wingdings 2" charset="2"/>
              <a:buNone/>
            </a:pPr>
            <a:r>
              <a:rPr lang="en-US" altLang="en-US" sz="1700">
                <a:ea typeface="ＭＳ Ｐゴシック" charset="-128"/>
              </a:rPr>
              <a:t>PV of Terminal Value =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Value of equity = €9,653+ €40,079 = €49,732 million Euros</a:t>
            </a:r>
          </a:p>
          <a:p>
            <a:pPr eaLnBrk="1" hangingPunct="1">
              <a:lnSpc>
                <a:spcPct val="80000"/>
              </a:lnSpc>
            </a:pPr>
            <a:r>
              <a:rPr lang="en-US" altLang="en-US" sz="2000">
                <a:ea typeface="ＭＳ Ｐゴシック" charset="-128"/>
              </a:rPr>
              <a:t>Value of equity per share=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	Stock was trading at 89 Euros per share at the time of the analysis.</a:t>
            </a:r>
          </a:p>
        </p:txBody>
      </p:sp>
      <p:graphicFrame>
        <p:nvGraphicFramePr>
          <p:cNvPr id="523269"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523342" name="Equation" r:id="rId4" imgW="4749800" imgH="546100" progId="Equation.3">
                  <p:embed/>
                </p:oleObj>
              </mc:Choice>
              <mc:Fallback>
                <p:oleObj name="Equation" r:id="rId4" imgW="4749800" imgH="546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0"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523343" name="Equation" r:id="rId6" imgW="4914900" imgH="571500" progId="Equation.3">
                  <p:embed/>
                </p:oleObj>
              </mc:Choice>
              <mc:Fallback>
                <p:oleObj name="Equation" r:id="rId6" imgW="4914900" imgH="571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1"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523344" name="Equation" r:id="rId8" imgW="3898900" imgH="495300" progId="Equation.3">
                  <p:embed/>
                </p:oleObj>
              </mc:Choice>
              <mc:Fallback>
                <p:oleObj name="Equation" r:id="rId8" imgW="3898900" imgH="4953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Title 1"/>
          <p:cNvSpPr>
            <a:spLocks noGrp="1"/>
          </p:cNvSpPr>
          <p:nvPr>
            <p:ph type="title"/>
          </p:nvPr>
        </p:nvSpPr>
        <p:spPr>
          <a:xfrm>
            <a:off x="612775" y="228600"/>
            <a:ext cx="8153400" cy="990600"/>
          </a:xfrm>
        </p:spPr>
        <p:txBody>
          <a:bodyPr/>
          <a:lstStyle/>
          <a:p>
            <a:r>
              <a:rPr lang="en-US" altLang="en-US" dirty="0">
                <a:ea typeface="ＭＳ Ｐゴシック" charset="-128"/>
              </a:rPr>
              <a:t>Valuing Deutsche Bank in 2016</a:t>
            </a:r>
          </a:p>
        </p:txBody>
      </p:sp>
      <p:sp>
        <p:nvSpPr>
          <p:cNvPr id="5253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531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4F07413-BE10-7E40-83B2-93E5435E89BF}" type="slidenum">
              <a:rPr lang="en-US" altLang="en-US" sz="1200">
                <a:solidFill>
                  <a:srgbClr val="FFFFFF"/>
                </a:solidFill>
                <a:latin typeface="Times" charset="0"/>
              </a:rPr>
              <a:pPr>
                <a:lnSpc>
                  <a:spcPct val="80000"/>
                </a:lnSpc>
                <a:spcBef>
                  <a:spcPct val="0"/>
                </a:spcBef>
                <a:buClrTx/>
                <a:buSzTx/>
                <a:buFontTx/>
                <a:buNone/>
              </a:pPr>
              <a:t>255</a:t>
            </a:fld>
            <a:endParaRPr lang="en-US" altLang="en-US" sz="1200">
              <a:solidFill>
                <a:srgbClr val="FFFFFF"/>
              </a:solidFill>
              <a:latin typeface="Times" charset="0"/>
            </a:endParaRPr>
          </a:p>
        </p:txBody>
      </p:sp>
      <p:pic>
        <p:nvPicPr>
          <p:cNvPr id="3" name="Content Placeholder 2"/>
          <p:cNvPicPr>
            <a:picLocks noGrp="1" noChangeAspect="1"/>
          </p:cNvPicPr>
          <p:nvPr>
            <p:ph sz="quarter" idx="1"/>
          </p:nvPr>
        </p:nvPicPr>
        <p:blipFill>
          <a:blip r:embed="rId3"/>
          <a:stretch>
            <a:fillRect/>
          </a:stretch>
        </p:blipFill>
        <p:spPr>
          <a:xfrm>
            <a:off x="982938" y="1600200"/>
            <a:ext cx="7413074" cy="4495800"/>
          </a:xfrm>
          <a:prstGeom prst="rect">
            <a:avLst/>
          </a:prstGeom>
        </p:spPr>
      </p:pic>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Valuing Tata Motors with a FCFE model in November 2013: The high growth period</a:t>
            </a:r>
          </a:p>
        </p:txBody>
      </p:sp>
      <p:sp>
        <p:nvSpPr>
          <p:cNvPr id="526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63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55272A-0D97-2C48-94C7-A48F934E4FA8}" type="slidenum">
              <a:rPr lang="en-US" altLang="en-US" sz="1200">
                <a:solidFill>
                  <a:srgbClr val="FFFFFF"/>
                </a:solidFill>
                <a:latin typeface="Times" charset="0"/>
              </a:rPr>
              <a:pPr>
                <a:lnSpc>
                  <a:spcPct val="80000"/>
                </a:lnSpc>
                <a:spcBef>
                  <a:spcPct val="0"/>
                </a:spcBef>
                <a:buClrTx/>
                <a:buSzTx/>
                <a:buFontTx/>
                <a:buNone/>
              </a:pPr>
              <a:t>256</a:t>
            </a:fld>
            <a:endParaRPr lang="en-US" altLang="en-US" sz="1200">
              <a:solidFill>
                <a:srgbClr val="FFFFFF"/>
              </a:solidFill>
              <a:latin typeface="Times" charset="0"/>
            </a:endParaRPr>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a:ea typeface="+mn-ea"/>
                <a:cs typeface="+mn-cs"/>
              </a:rPr>
              <a:t>Expected growth rate = 29.97% * 80.5% = 24.13%</a:t>
            </a:r>
          </a:p>
          <a:p>
            <a:pPr marL="320040" indent="-320040" eaLnBrk="1" fontAlgn="auto" hangingPunct="1">
              <a:spcAft>
                <a:spcPts val="0"/>
              </a:spcAft>
              <a:buFont typeface="Wingdings"/>
              <a:buChar char=""/>
              <a:defRPr/>
            </a:pPr>
            <a:r>
              <a:rPr lang="en-US" sz="2400" dirty="0">
                <a:ea typeface="+mn-ea"/>
                <a:cs typeface="+mn-cs"/>
              </a:rPr>
              <a:t>The cost of equity for Tata Motors is 13.50%:</a:t>
            </a:r>
          </a:p>
          <a:p>
            <a:pPr marL="320675" lvl="1" indent="0" algn="ctr" eaLnBrk="1" fontAlgn="auto" hangingPunct="1">
              <a:spcAft>
                <a:spcPts val="0"/>
              </a:spcAft>
              <a:buFont typeface="Wingdings"/>
              <a:buNone/>
              <a:defRPr/>
            </a:pPr>
            <a:r>
              <a:rPr lang="en-US" sz="2000" dirty="0">
                <a:ea typeface="+mn-ea"/>
                <a:cs typeface="+mn-cs"/>
              </a:rPr>
              <a:t>Cost of equity = </a:t>
            </a:r>
            <a:r>
              <a:rPr lang="en-US" sz="2000" dirty="0">
                <a:cs typeface="+mn-cs"/>
              </a:rPr>
              <a:t>= 6.57% + 0.964 (7.19%) = 13.50%</a:t>
            </a:r>
          </a:p>
          <a:p>
            <a:pPr eaLnBrk="1" fontAlgn="auto" hangingPunct="1">
              <a:spcAft>
                <a:spcPts val="0"/>
              </a:spcAft>
              <a:buFont typeface="Wingdings" charset="0"/>
              <a:buChar char=""/>
              <a:defRPr/>
            </a:pPr>
            <a:r>
              <a:rPr lang="en-US" sz="2400" dirty="0">
                <a:ea typeface="+mn-ea"/>
                <a:cs typeface="+mn-cs"/>
              </a:rPr>
              <a:t>The expected FCFE for the high growth period</a:t>
            </a:r>
            <a:r>
              <a:rPr lang="en-US" dirty="0">
                <a:ea typeface="+mn-ea"/>
                <a:cs typeface="+mn-cs"/>
              </a:rPr>
              <a:t>	</a:t>
            </a:r>
          </a:p>
        </p:txBody>
      </p:sp>
      <p:graphicFrame>
        <p:nvGraphicFramePr>
          <p:cNvPr id="6" name="Table 5"/>
          <p:cNvGraphicFramePr>
            <a:graphicFrameLocks noGrp="1"/>
          </p:cNvGraphicFramePr>
          <p:nvPr/>
        </p:nvGraphicFramePr>
        <p:xfrm>
          <a:off x="762000" y="4724400"/>
          <a:ext cx="7315200" cy="1490768"/>
        </p:xfrm>
        <a:graphic>
          <a:graphicData uri="http://schemas.openxmlformats.org/drawingml/2006/table">
            <a:tbl>
              <a:tblPr/>
              <a:tblGrid>
                <a:gridCol w="1689100">
                  <a:extLst>
                    <a:ext uri="{9D8B030D-6E8A-4147-A177-3AD203B41FA5}">
                      <a16:colId xmlns:a16="http://schemas.microsoft.com/office/drawing/2014/main" val="20000"/>
                    </a:ext>
                  </a:extLst>
                </a:gridCol>
                <a:gridCol w="1130300">
                  <a:extLst>
                    <a:ext uri="{9D8B030D-6E8A-4147-A177-3AD203B41FA5}">
                      <a16:colId xmlns:a16="http://schemas.microsoft.com/office/drawing/2014/main" val="20001"/>
                    </a:ext>
                  </a:extLst>
                </a:gridCol>
                <a:gridCol w="876300">
                  <a:extLst>
                    <a:ext uri="{9D8B030D-6E8A-4147-A177-3AD203B41FA5}">
                      <a16:colId xmlns:a16="http://schemas.microsoft.com/office/drawing/2014/main" val="20002"/>
                    </a:ext>
                  </a:extLst>
                </a:gridCol>
                <a:gridCol w="876300">
                  <a:extLst>
                    <a:ext uri="{9D8B030D-6E8A-4147-A177-3AD203B41FA5}">
                      <a16:colId xmlns:a16="http://schemas.microsoft.com/office/drawing/2014/main" val="20003"/>
                    </a:ext>
                  </a:extLst>
                </a:gridCol>
                <a:gridCol w="876300">
                  <a:extLst>
                    <a:ext uri="{9D8B030D-6E8A-4147-A177-3AD203B41FA5}">
                      <a16:colId xmlns:a16="http://schemas.microsoft.com/office/drawing/2014/main" val="20004"/>
                    </a:ext>
                  </a:extLst>
                </a:gridCol>
                <a:gridCol w="8763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tblGrid>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Current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Net Income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98,926₹</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122,794₹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152,420₹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189,194₹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234,841₹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291,500₹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79,632₹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98,845₹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122,693₹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152,295₹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189,039₹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234,648₹</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37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FCFE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19,294₹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23,949₹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29,727₹</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36,899₹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45,802₹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56,852₹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PV of FCFE@13.5%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21,100₹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23,075₹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25,235₹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27,597₹</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30,180₹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26406"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ctr" fontAlgn="b">
              <a:spcBef>
                <a:spcPct val="0"/>
              </a:spcBef>
              <a:buClrTx/>
              <a:buSzTx/>
              <a:buFontTx/>
              <a:buNone/>
            </a:pPr>
            <a:r>
              <a:rPr lang="en-US" altLang="en-US" sz="1600">
                <a:latin typeface="Times" charset="0"/>
              </a:rPr>
              <a:t>Sum of PV of FCFE  = </a:t>
            </a:r>
            <a:r>
              <a:rPr lang="en-US" altLang="en-US" sz="1600">
                <a:solidFill>
                  <a:srgbClr val="000000"/>
                </a:solidFill>
              </a:rPr>
              <a:t>127,187₹</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Stable growth and value….</a:t>
            </a:r>
          </a:p>
        </p:txBody>
      </p:sp>
      <p:sp>
        <p:nvSpPr>
          <p:cNvPr id="528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83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E4A1F3-717E-C648-986C-EA9BE48C1B71}" type="slidenum">
              <a:rPr lang="en-US" altLang="en-US" sz="1200">
                <a:solidFill>
                  <a:srgbClr val="FFFFFF"/>
                </a:solidFill>
                <a:latin typeface="Times" charset="0"/>
              </a:rPr>
              <a:pPr>
                <a:lnSpc>
                  <a:spcPct val="80000"/>
                </a:lnSpc>
                <a:spcBef>
                  <a:spcPct val="0"/>
                </a:spcBef>
                <a:buClrTx/>
                <a:buSzTx/>
                <a:buFontTx/>
                <a:buNone/>
              </a:pPr>
              <a:t>257</a:t>
            </a:fld>
            <a:endParaRPr lang="en-US" altLang="en-US" sz="1200">
              <a:solidFill>
                <a:srgbClr val="FFFFFF"/>
              </a:solidFill>
              <a:latin typeface="Times" charset="0"/>
            </a:endParaRPr>
          </a:p>
        </p:txBody>
      </p:sp>
      <p:sp>
        <p:nvSpPr>
          <p:cNvPr id="52838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After year five, we will assume that the beta will increase to 1 and that the equity risk premium will decline to 6.98% percent (as the company becomes more global). The resulting cost of equity is 13.55 percent.</a:t>
            </a:r>
          </a:p>
          <a:p>
            <a:pPr eaLnBrk="1" hangingPunct="1">
              <a:lnSpc>
                <a:spcPct val="80000"/>
              </a:lnSpc>
              <a:buFont typeface="Wingdings" charset="2"/>
              <a:buNone/>
            </a:pPr>
            <a:r>
              <a:rPr lang="en-US" altLang="en-US" sz="2000">
                <a:ea typeface="ＭＳ Ｐゴシック" charset="-128"/>
              </a:rPr>
              <a:t>	Cost of Equity in Stable Growth = 6.57% + 1(6.98%) = 13.55%</a:t>
            </a:r>
          </a:p>
          <a:p>
            <a:pPr eaLnBrk="1" hangingPunct="1">
              <a:lnSpc>
                <a:spcPct val="80000"/>
              </a:lnSpc>
            </a:pPr>
            <a:r>
              <a:rPr lang="en-US" altLang="en-US" sz="2000">
                <a:ea typeface="ＭＳ Ｐゴシック" charset="-128"/>
              </a:rPr>
              <a:t>We will assume that the growth in net income will drop to 6% and that the return on equity will drop to 13.55% (which is also the cost of equity). </a:t>
            </a:r>
          </a:p>
          <a:p>
            <a:pPr marL="319088" lvl="1" indent="0" eaLnBrk="1" hangingPunct="1">
              <a:lnSpc>
                <a:spcPct val="80000"/>
              </a:lnSpc>
              <a:buFont typeface="Wingdings 2" charset="2"/>
              <a:buNone/>
            </a:pPr>
            <a:r>
              <a:rPr lang="en-US" altLang="en-US" sz="1700">
                <a:ea typeface="ＭＳ Ｐゴシック" charset="-128"/>
              </a:rPr>
              <a:t>Equity Reinvestment Rate </a:t>
            </a:r>
            <a:r>
              <a:rPr lang="en-US" altLang="en-US" sz="1700" baseline="-25000">
                <a:ea typeface="ＭＳ Ｐゴシック" charset="-128"/>
              </a:rPr>
              <a:t>Stable Growth </a:t>
            </a:r>
            <a:r>
              <a:rPr lang="en-US" altLang="en-US" sz="1700">
                <a:ea typeface="ＭＳ Ｐゴシック" charset="-128"/>
              </a:rPr>
              <a:t>= 6%/13.55% = 44.28% </a:t>
            </a:r>
          </a:p>
          <a:p>
            <a:pPr marL="319088" lvl="1" indent="0" eaLnBrk="1" hangingPunct="1">
              <a:lnSpc>
                <a:spcPct val="80000"/>
              </a:lnSpc>
              <a:buFont typeface="Wingdings 2" charset="2"/>
              <a:buNone/>
            </a:pPr>
            <a:r>
              <a:rPr lang="en-US" altLang="en-US" sz="1700">
                <a:ea typeface="ＭＳ Ｐゴシック" charset="-128"/>
              </a:rPr>
              <a:t>FCFE in Year 6 = </a:t>
            </a:r>
            <a:r>
              <a:rPr lang="en-US" altLang="en-US" sz="1700">
                <a:solidFill>
                  <a:srgbClr val="000000"/>
                </a:solidFill>
                <a:ea typeface="ＭＳ Ｐゴシック" charset="-128"/>
              </a:rPr>
              <a:t>₹</a:t>
            </a:r>
            <a:r>
              <a:rPr lang="en-US" altLang="en-US" sz="1700">
                <a:ea typeface="ＭＳ Ｐゴシック" charset="-128"/>
              </a:rPr>
              <a:t>291,500(1.06)(1 – 0.4428) = </a:t>
            </a:r>
            <a:r>
              <a:rPr lang="en-US" altLang="en-US" sz="1700">
                <a:solidFill>
                  <a:srgbClr val="000000"/>
                </a:solidFill>
                <a:ea typeface="ＭＳ Ｐゴシック" charset="-128"/>
              </a:rPr>
              <a:t>₹</a:t>
            </a:r>
            <a:r>
              <a:rPr lang="en-US" altLang="en-US" sz="1700">
                <a:ea typeface="ＭＳ Ｐゴシック" charset="-128"/>
              </a:rPr>
              <a:t> 136,822million </a:t>
            </a:r>
          </a:p>
          <a:p>
            <a:pPr marL="319088" lvl="1" indent="0" eaLnBrk="1" hangingPunct="1">
              <a:lnSpc>
                <a:spcPct val="80000"/>
              </a:lnSpc>
              <a:buFont typeface="Wingdings 2" charset="2"/>
              <a:buNone/>
            </a:pPr>
            <a:r>
              <a:rPr lang="en-US" altLang="en-US" sz="1700">
                <a:ea typeface="ＭＳ Ｐゴシック" charset="-128"/>
              </a:rPr>
              <a:t>Terminal Value of Equity = </a:t>
            </a:r>
            <a:r>
              <a:rPr lang="en-US" altLang="en-US" sz="1700">
                <a:solidFill>
                  <a:srgbClr val="000000"/>
                </a:solidFill>
                <a:ea typeface="ＭＳ Ｐゴシック" charset="-128"/>
              </a:rPr>
              <a:t>₹</a:t>
            </a:r>
            <a:r>
              <a:rPr lang="en-US" altLang="en-US" sz="1700">
                <a:ea typeface="ＭＳ Ｐゴシック" charset="-128"/>
              </a:rPr>
              <a:t>136,822/(0.1355 – 0.06) = </a:t>
            </a:r>
            <a:r>
              <a:rPr lang="en-US" altLang="en-US" sz="1700">
                <a:solidFill>
                  <a:srgbClr val="000000"/>
                </a:solidFill>
                <a:ea typeface="ＭＳ Ｐゴシック" charset="-128"/>
              </a:rPr>
              <a:t>₹</a:t>
            </a:r>
            <a:r>
              <a:rPr lang="en-US" altLang="en-US" sz="1700">
                <a:ea typeface="ＭＳ Ｐゴシック" charset="-128"/>
              </a:rPr>
              <a:t> 2,280,372 million</a:t>
            </a:r>
          </a:p>
          <a:p>
            <a:pPr eaLnBrk="1" hangingPunct="1">
              <a:lnSpc>
                <a:spcPct val="80000"/>
              </a:lnSpc>
            </a:pPr>
            <a:r>
              <a:rPr lang="en-US" altLang="en-US" sz="2000">
                <a:ea typeface="ＭＳ Ｐゴシック" charset="-128"/>
              </a:rPr>
              <a:t>To value equity in the firm today</a:t>
            </a:r>
          </a:p>
          <a:p>
            <a:pPr marL="319088" lvl="1" indent="0" eaLnBrk="1" hangingPunct="1">
              <a:lnSpc>
                <a:spcPct val="80000"/>
              </a:lnSpc>
              <a:buFont typeface="Wingdings 2" charset="2"/>
              <a:buNone/>
            </a:pPr>
            <a:r>
              <a:rPr lang="en-US" altLang="en-US" sz="1700">
                <a:ea typeface="ＭＳ Ｐゴシック" charset="-128"/>
              </a:rPr>
              <a:t>Value of equity = PV of FCFE during high growth + PV of terminal value 		= </a:t>
            </a:r>
            <a:r>
              <a:rPr lang="en-US" altLang="en-US" sz="1700">
                <a:solidFill>
                  <a:srgbClr val="000000"/>
                </a:solidFill>
                <a:ea typeface="ＭＳ Ｐゴシック" charset="-128"/>
              </a:rPr>
              <a:t>₹</a:t>
            </a:r>
            <a:r>
              <a:rPr lang="en-US" altLang="en-US" sz="1700">
                <a:ea typeface="ＭＳ Ｐゴシック" charset="-128"/>
              </a:rPr>
              <a:t>127,187 + 2,280,372/1.1355</a:t>
            </a:r>
            <a:r>
              <a:rPr lang="en-US" altLang="en-US" sz="1700" baseline="30000">
                <a:ea typeface="ＭＳ Ｐゴシック" charset="-128"/>
              </a:rPr>
              <a:t>5</a:t>
            </a:r>
            <a:r>
              <a:rPr lang="en-US" altLang="en-US" sz="1700">
                <a:ea typeface="ＭＳ Ｐゴシック" charset="-128"/>
              </a:rPr>
              <a:t> = </a:t>
            </a:r>
            <a:r>
              <a:rPr lang="en-US" altLang="en-US" sz="1700">
                <a:solidFill>
                  <a:srgbClr val="000000"/>
                </a:solidFill>
                <a:ea typeface="ＭＳ Ｐゴシック" charset="-128"/>
              </a:rPr>
              <a:t>₹742,008</a:t>
            </a:r>
            <a:r>
              <a:rPr lang="en-US" altLang="en-US" sz="1700">
                <a:ea typeface="ＭＳ Ｐゴシック" charset="-128"/>
              </a:rPr>
              <a:t> million</a:t>
            </a:r>
          </a:p>
          <a:p>
            <a:pPr marL="319088" lvl="1" indent="0" eaLnBrk="1" hangingPunct="1">
              <a:lnSpc>
                <a:spcPct val="80000"/>
              </a:lnSpc>
            </a:pPr>
            <a:r>
              <a:rPr lang="en-US" altLang="en-US" sz="1700">
                <a:ea typeface="ＭＳ Ｐゴシック" charset="-128"/>
              </a:rPr>
              <a:t>Dividing by 2694.08 million shares yields a value of equity per share of </a:t>
            </a:r>
            <a:r>
              <a:rPr lang="en-US" altLang="en-US" sz="1700">
                <a:solidFill>
                  <a:srgbClr val="000000"/>
                </a:solidFill>
                <a:ea typeface="ＭＳ Ｐゴシック" charset="-128"/>
              </a:rPr>
              <a:t>₹275.42</a:t>
            </a:r>
            <a:r>
              <a:rPr lang="en-US" altLang="en-US" sz="1700">
                <a:ea typeface="ＭＳ Ｐゴシック" charset="-128"/>
              </a:rPr>
              <a:t>, about 40% lower than the stock price of </a:t>
            </a:r>
            <a:r>
              <a:rPr lang="en-US" altLang="en-US" sz="1700">
                <a:solidFill>
                  <a:srgbClr val="000000"/>
                </a:solidFill>
                <a:ea typeface="ＭＳ Ｐゴシック" charset="-128"/>
              </a:rPr>
              <a:t>₹427.85</a:t>
            </a:r>
            <a:r>
              <a:rPr lang="en-US" altLang="en-US" sz="1700">
                <a:ea typeface="ＭＳ Ｐゴシック" charset="-128"/>
              </a:rPr>
              <a:t> per share.</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304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FDB9209-DC98-F842-AEAF-D402CDA72F0E}" type="slidenum">
              <a:rPr lang="en-US" altLang="en-US" sz="1400">
                <a:solidFill>
                  <a:schemeClr val="tx2"/>
                </a:solidFill>
                <a:latin typeface="Times" charset="0"/>
              </a:rPr>
              <a:pPr>
                <a:spcBef>
                  <a:spcPct val="0"/>
                </a:spcBef>
                <a:buClrTx/>
                <a:buSzTx/>
                <a:buFontTx/>
                <a:buNone/>
              </a:pPr>
              <a:t>258</a:t>
            </a:fld>
            <a:endParaRPr lang="en-US" altLang="en-US" sz="1400">
              <a:solidFill>
                <a:schemeClr val="tx2"/>
              </a:solidFill>
              <a:latin typeface="Times" charset="0"/>
            </a:endParaRPr>
          </a:p>
        </p:txBody>
      </p:sp>
      <p:pic>
        <p:nvPicPr>
          <p:cNvPr id="53043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31458"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31488"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350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55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7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7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9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41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1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0444886-B059-7044-946F-80AF2BC37F1E}" type="slidenum">
              <a:rPr lang="en-US" altLang="en-US" sz="1200">
                <a:solidFill>
                  <a:srgbClr val="FFFFFF"/>
                </a:solidFill>
                <a:latin typeface="Times" charset="0"/>
              </a:rPr>
              <a:pPr>
                <a:lnSpc>
                  <a:spcPct val="80000"/>
                </a:lnSpc>
                <a:spcBef>
                  <a:spcPct val="0"/>
                </a:spcBef>
                <a:buClrTx/>
                <a:buSzTx/>
                <a:buFontTx/>
                <a:buNone/>
              </a:pPr>
              <a:t>264</a:t>
            </a:fld>
            <a:endParaRPr lang="en-US" altLang="en-US" sz="1200">
              <a:solidFill>
                <a:srgbClr val="FFFFFF"/>
              </a:solidFill>
              <a:latin typeface="Times" charset="0"/>
            </a:endParaRPr>
          </a:p>
        </p:txBody>
      </p:sp>
      <p:pic>
        <p:nvPicPr>
          <p:cNvPr id="5417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34845</TotalTime>
  <Pages>13</Pages>
  <Words>41398</Words>
  <Application>Microsoft Macintosh PowerPoint</Application>
  <PresentationFormat>On-screen Show (4:3)</PresentationFormat>
  <Paragraphs>4937</Paragraphs>
  <Slides>264</Slides>
  <Notes>260</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4</vt:i4>
      </vt:variant>
      <vt:variant>
        <vt:lpstr>Embedded OLE Servers</vt:lpstr>
      </vt:variant>
      <vt:variant>
        <vt:i4>5</vt:i4>
      </vt:variant>
      <vt:variant>
        <vt:lpstr>Slide Titles</vt:lpstr>
      </vt:variant>
      <vt:variant>
        <vt:i4>264</vt:i4>
      </vt:variant>
    </vt:vector>
  </HeadingPairs>
  <TitlesOfParts>
    <vt:vector size="287" baseType="lpstr">
      <vt:lpstr>ＭＳ Ｐゴシック</vt:lpstr>
      <vt:lpstr>Calibri</vt:lpstr>
      <vt:lpstr>Geneva</vt:lpstr>
      <vt:lpstr>Helvetica</vt:lpstr>
      <vt:lpstr>Lucida Grande</vt:lpstr>
      <vt:lpstr>Mangal</vt:lpstr>
      <vt:lpstr>Monotype Sorts</vt:lpstr>
      <vt:lpstr>Symbol</vt:lpstr>
      <vt:lpstr>Times</vt:lpstr>
      <vt:lpstr>Times New Roman</vt:lpstr>
      <vt:lpstr>Verdana</vt:lpstr>
      <vt:lpstr>Wingdings</vt:lpstr>
      <vt:lpstr>Wingdings 2</vt:lpstr>
      <vt:lpstr>Basic</vt:lpstr>
      <vt:lpstr>file:///AppldCF3ed/New%20Chapters/Chap7.doc!OLE_LINK4</vt:lpstr>
      <vt:lpstr>file:///All%20My%20Stuff/AppldCF3ed/New%20Chapters/Chap7.doc!OLE_LINK7</vt:lpstr>
      <vt:lpstr>file:///AppldCF3ed/New%20Chapters/Chap7.doc硥晩ㄯ〮:%05昴膠巠膠%01!OLE_LINK8</vt:lpstr>
      <vt:lpstr>file:///AppldCF3ed/New%20Chapters/Chap10.doc!OLE_LINK7</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equity is treated as a residual claim</vt:lpstr>
      <vt:lpstr>The Roots of Dividend Dysfunction</vt:lpstr>
      <vt:lpstr>I. Dividends are sticky</vt:lpstr>
      <vt:lpstr>The last quarter of 2008 put stickiness to the test.. Number of S&amp;P 500 companies that…</vt:lpstr>
      <vt:lpstr>II. Dividends tend to follow earnings</vt:lpstr>
      <vt:lpstr>III. Are affected by tax laws…</vt:lpstr>
      <vt:lpstr>IV. More and more US firms are buying back stock, rather than pay dividends...</vt:lpstr>
      <vt:lpstr>And its going global..</vt:lpstr>
      <vt:lpstr>V. And there are differences across countries…</vt:lpstr>
      <vt:lpstr>Measures of Dividend Policy</vt:lpstr>
      <vt:lpstr>Dividend Payout Ratio: January 2018</vt:lpstr>
      <vt:lpstr>Dividend Yields: January 2018</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2016</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2016</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263</cp:revision>
  <cp:lastPrinted>2017-04-24T16:31:30Z</cp:lastPrinted>
  <dcterms:created xsi:type="dcterms:W3CDTF">2010-02-02T13:15:35Z</dcterms:created>
  <dcterms:modified xsi:type="dcterms:W3CDTF">2018-03-12T18:46:05Z</dcterms:modified>
</cp:coreProperties>
</file>