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4.xml" ContentType="application/vnd.openxmlformats-officedocument.drawingml.chart+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charts/chart5.xml" ContentType="application/vnd.openxmlformats-officedocument.drawingml.chart+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notesSlides/notesSlide182.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8"/>
  </p:notesMasterIdLst>
  <p:handoutMasterIdLst>
    <p:handoutMasterId r:id="rId269"/>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657"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860" r:id="rId227"/>
    <p:sldId id="861" r:id="rId228"/>
    <p:sldId id="862" r:id="rId229"/>
    <p:sldId id="863" r:id="rId230"/>
    <p:sldId id="1014" r:id="rId231"/>
    <p:sldId id="864" r:id="rId232"/>
    <p:sldId id="865" r:id="rId233"/>
    <p:sldId id="866" r:id="rId234"/>
    <p:sldId id="867" r:id="rId235"/>
    <p:sldId id="952" r:id="rId236"/>
    <p:sldId id="869" r:id="rId237"/>
    <p:sldId id="870" r:id="rId238"/>
    <p:sldId id="871" r:id="rId239"/>
    <p:sldId id="953" r:id="rId240"/>
    <p:sldId id="954" r:id="rId241"/>
    <p:sldId id="874" r:id="rId242"/>
    <p:sldId id="875" r:id="rId243"/>
    <p:sldId id="876" r:id="rId244"/>
    <p:sldId id="877" r:id="rId245"/>
    <p:sldId id="878" r:id="rId246"/>
    <p:sldId id="955" r:id="rId247"/>
    <p:sldId id="965" r:id="rId248"/>
    <p:sldId id="967" r:id="rId249"/>
    <p:sldId id="880" r:id="rId250"/>
    <p:sldId id="881" r:id="rId251"/>
    <p:sldId id="882" r:id="rId252"/>
    <p:sldId id="963" r:id="rId253"/>
    <p:sldId id="956" r:id="rId254"/>
    <p:sldId id="884" r:id="rId255"/>
    <p:sldId id="885" r:id="rId256"/>
    <p:sldId id="886" r:id="rId257"/>
    <p:sldId id="966" r:id="rId258"/>
    <p:sldId id="888" r:id="rId259"/>
    <p:sldId id="889" r:id="rId260"/>
    <p:sldId id="968" r:id="rId261"/>
    <p:sldId id="957" r:id="rId262"/>
    <p:sldId id="958" r:id="rId263"/>
    <p:sldId id="959" r:id="rId264"/>
    <p:sldId id="960" r:id="rId265"/>
    <p:sldId id="961" r:id="rId266"/>
    <p:sldId id="895" r:id="rId26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9"/>
    <p:restoredTop sz="63402"/>
  </p:normalViewPr>
  <p:slideViewPr>
    <p:cSldViewPr>
      <p:cViewPr>
        <p:scale>
          <a:sx n="81" d="100"/>
          <a:sy n="81" d="100"/>
        </p:scale>
        <p:origin x="2832"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notesMaster" Target="notesMasters/notesMaster1.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commentAuthors" Target="commentAuthor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viewProps" Target="view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Shared/Previously%20Relocated%20Items/Security/All%20My%20Stuff/AppldResearch/Equity%20Risk%20premiums/2022%20Update/baayldvsERP.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AppldCF4ed/Chapter%2010/DivChanges202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Datasets/Datasets22/To%20Transfer/spearn.xls"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AppldCF4ed/Chapter%2011/Div&amp;BuybacksUpdated2021.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CF4ed/Chapter%2010/taxratesondiv&amp;CG.xlsx"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2.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Workbook2" TargetMode="External"/><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00B050"/>
            </a:solidFill>
            <a:ln w="25400">
              <a:noFill/>
            </a:ln>
          </c:spPr>
          <c:invertIfNegative val="0"/>
          <c:cat>
            <c:numRef>
              <c:f>baayields!$A$2:$A$62</c:f>
              <c:numCache>
                <c:formatCode>General</c:formatCode>
                <c:ptCount val="61"/>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numCache>
            </c:numRef>
          </c:cat>
          <c:val>
            <c:numRef>
              <c:f>baayields!$F$2:$F$63</c:f>
              <c:numCache>
                <c:formatCode>0.00</c:formatCode>
                <c:ptCount val="62"/>
                <c:pt idx="0">
                  <c:v>2.3888888888888888</c:v>
                </c:pt>
                <c:pt idx="1">
                  <c:v>2.8076923076923079</c:v>
                </c:pt>
                <c:pt idx="2">
                  <c:v>3.3584905660377342</c:v>
                </c:pt>
                <c:pt idx="3">
                  <c:v>4.6944444444444455</c:v>
                </c:pt>
                <c:pt idx="4">
                  <c:v>5.253968253968254</c:v>
                </c:pt>
                <c:pt idx="5">
                  <c:v>8.3000000000000078</c:v>
                </c:pt>
                <c:pt idx="6">
                  <c:v>2.7462686567164187</c:v>
                </c:pt>
                <c:pt idx="7">
                  <c:v>2.601626016260163</c:v>
                </c:pt>
                <c:pt idx="8">
                  <c:v>2.4999999999999991</c:v>
                </c:pt>
                <c:pt idx="9">
                  <c:v>3.7399999999999971</c:v>
                </c:pt>
                <c:pt idx="10">
                  <c:v>1.2490842490842495</c:v>
                </c:pt>
                <c:pt idx="11">
                  <c:v>1.2612244897959177</c:v>
                </c:pt>
                <c:pt idx="12">
                  <c:v>1.7324840764331217</c:v>
                </c:pt>
                <c:pt idx="13">
                  <c:v>2.4712643678160919</c:v>
                </c:pt>
                <c:pt idx="14">
                  <c:v>1.7468749999999991</c:v>
                </c:pt>
                <c:pt idx="15">
                  <c:v>1.6132812500000002</c:v>
                </c:pt>
                <c:pt idx="16">
                  <c:v>2.022222222222223</c:v>
                </c:pt>
                <c:pt idx="17">
                  <c:v>4.5538461538461545</c:v>
                </c:pt>
                <c:pt idx="18">
                  <c:v>6.15053763440861</c:v>
                </c:pt>
                <c:pt idx="19">
                  <c:v>3.8622754491017983</c:v>
                </c:pt>
                <c:pt idx="20">
                  <c:v>2.1869565217391282</c:v>
                </c:pt>
                <c:pt idx="21">
                  <c:v>2.0247349823321561</c:v>
                </c:pt>
                <c:pt idx="22">
                  <c:v>1.3611111111111109</c:v>
                </c:pt>
                <c:pt idx="23">
                  <c:v>2.2447916666666656</c:v>
                </c:pt>
                <c:pt idx="24">
                  <c:v>2.689473684210526</c:v>
                </c:pt>
                <c:pt idx="25">
                  <c:v>1.6551724137931034</c:v>
                </c:pt>
                <c:pt idx="26">
                  <c:v>1.251748251748251</c:v>
                </c:pt>
                <c:pt idx="27">
                  <c:v>1.7347826086956537</c:v>
                </c:pt>
                <c:pt idx="28">
                  <c:v>2.4480519480519485</c:v>
                </c:pt>
                <c:pt idx="29">
                  <c:v>1.7727272727272716</c:v>
                </c:pt>
                <c:pt idx="30">
                  <c:v>1.6553191489361696</c:v>
                </c:pt>
                <c:pt idx="31">
                  <c:v>1.6036866359447006</c:v>
                </c:pt>
                <c:pt idx="32">
                  <c:v>1.740196078431371</c:v>
                </c:pt>
                <c:pt idx="33">
                  <c:v>1.6510416666666652</c:v>
                </c:pt>
                <c:pt idx="34">
                  <c:v>2.7519379844961249</c:v>
                </c:pt>
                <c:pt idx="35">
                  <c:v>1.8483146067415719</c:v>
                </c:pt>
                <c:pt idx="36">
                  <c:v>2.0125786163522017</c:v>
                </c:pt>
                <c:pt idx="37">
                  <c:v>1.8079470198675496</c:v>
                </c:pt>
                <c:pt idx="38">
                  <c:v>0.87596899224806213</c:v>
                </c:pt>
                <c:pt idx="39">
                  <c:v>1.0732984293193721</c:v>
                </c:pt>
                <c:pt idx="40">
                  <c:v>1.0323741007194247</c:v>
                </c:pt>
                <c:pt idx="41">
                  <c:v>1.2791519434628973</c:v>
                </c:pt>
                <c:pt idx="42">
                  <c:v>1.2424242424242427</c:v>
                </c:pt>
                <c:pt idx="43">
                  <c:v>1.6113537117903933</c:v>
                </c:pt>
                <c:pt idx="44">
                  <c:v>2.0277777777777772</c:v>
                </c:pt>
                <c:pt idx="45">
                  <c:v>2.2417582417582409</c:v>
                </c:pt>
                <c:pt idx="46">
                  <c:v>2.6329113924050631</c:v>
                </c:pt>
                <c:pt idx="47">
                  <c:v>2.1633663366336631</c:v>
                </c:pt>
                <c:pt idx="48">
                  <c:v>1.0770519262981575</c:v>
                </c:pt>
                <c:pt idx="49">
                  <c:v>1.809128630705394</c:v>
                </c:pt>
                <c:pt idx="50">
                  <c:v>1.8840579710144927</c:v>
                </c:pt>
                <c:pt idx="51">
                  <c:v>1.9140127388535033</c:v>
                </c:pt>
                <c:pt idx="52">
                  <c:v>2.0496453900709217</c:v>
                </c:pt>
                <c:pt idx="53">
                  <c:v>2.1196581196581197</c:v>
                </c:pt>
                <c:pt idx="54">
                  <c:v>2.2936507936507939</c:v>
                </c:pt>
                <c:pt idx="55">
                  <c:v>1.8947368421052633</c:v>
                </c:pt>
                <c:pt idx="56">
                  <c:v>1.9093959731543624</c:v>
                </c:pt>
                <c:pt idx="57">
                  <c:v>1.8540145985401462</c:v>
                </c:pt>
                <c:pt idx="58">
                  <c:v>2.4426229508196724</c:v>
                </c:pt>
                <c:pt idx="59">
                  <c:v>2.6530612244897953</c:v>
                </c:pt>
                <c:pt idx="60">
                  <c:v>2.165137614678899</c:v>
                </c:pt>
                <c:pt idx="61">
                  <c:v>2.3687150837988828</c:v>
                </c:pt>
              </c:numCache>
            </c:numRef>
          </c:val>
          <c:extLst>
            <c:ext xmlns:c16="http://schemas.microsoft.com/office/drawing/2014/chart" uri="{C3380CC4-5D6E-409C-BE32-E72D297353CC}">
              <c16:uniqueId val="{00000000-30EC-EE40-8B07-4C3F2BC0E7D8}"/>
            </c:ext>
          </c:extLst>
        </c:ser>
        <c:dLbls>
          <c:showLegendKey val="0"/>
          <c:showVal val="0"/>
          <c:showCatName val="0"/>
          <c:showSerName val="0"/>
          <c:showPercent val="0"/>
          <c:showBubbleSize val="0"/>
        </c:dLbls>
        <c:gapWidth val="150"/>
        <c:overlap val="100"/>
        <c:axId val="3"/>
        <c:axId val="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none"/>
          </c:marker>
          <c:cat>
            <c:numRef>
              <c:f>baayields!$A$2:$A$63</c:f>
              <c:numCache>
                <c:formatCode>General</c:formatCode>
                <c:ptCount val="62"/>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numCache>
            </c:numRef>
          </c:cat>
          <c:val>
            <c:numRef>
              <c:f>baayields!$D$2:$D$63</c:f>
              <c:numCache>
                <c:formatCode>0.00%</c:formatCode>
                <c:ptCount val="62"/>
                <c:pt idx="0">
                  <c:v>1.26E-2</c:v>
                </c:pt>
                <c:pt idx="1">
                  <c:v>1.04E-2</c:v>
                </c:pt>
                <c:pt idx="2">
                  <c:v>1.0600000000000005E-2</c:v>
                </c:pt>
                <c:pt idx="3">
                  <c:v>7.1999999999999981E-3</c:v>
                </c:pt>
                <c:pt idx="4">
                  <c:v>6.3E-3</c:v>
                </c:pt>
                <c:pt idx="5">
                  <c:v>3.9999999999999966E-3</c:v>
                </c:pt>
                <c:pt idx="6">
                  <c:v>1.3399999999999995E-2</c:v>
                </c:pt>
                <c:pt idx="7">
                  <c:v>1.2299999999999998E-2</c:v>
                </c:pt>
                <c:pt idx="8">
                  <c:v>1.2000000000000004E-2</c:v>
                </c:pt>
                <c:pt idx="9">
                  <c:v>1.0000000000000009E-2</c:v>
                </c:pt>
                <c:pt idx="10">
                  <c:v>2.7299999999999991E-2</c:v>
                </c:pt>
                <c:pt idx="11">
                  <c:v>2.4500000000000015E-2</c:v>
                </c:pt>
                <c:pt idx="12">
                  <c:v>1.5699999999999992E-2</c:v>
                </c:pt>
                <c:pt idx="13">
                  <c:v>1.7399999999999999E-2</c:v>
                </c:pt>
                <c:pt idx="14">
                  <c:v>3.2000000000000015E-2</c:v>
                </c:pt>
                <c:pt idx="15">
                  <c:v>2.5599999999999998E-2</c:v>
                </c:pt>
                <c:pt idx="16">
                  <c:v>2.2499999999999992E-2</c:v>
                </c:pt>
                <c:pt idx="17">
                  <c:v>1.2999999999999998E-2</c:v>
                </c:pt>
                <c:pt idx="18">
                  <c:v>9.2999999999999888E-3</c:v>
                </c:pt>
                <c:pt idx="19">
                  <c:v>1.6699999999999993E-2</c:v>
                </c:pt>
                <c:pt idx="20">
                  <c:v>2.300000000000002E-2</c:v>
                </c:pt>
                <c:pt idx="21">
                  <c:v>2.8299999999999992E-2</c:v>
                </c:pt>
                <c:pt idx="22">
                  <c:v>3.6000000000000004E-2</c:v>
                </c:pt>
                <c:pt idx="23">
                  <c:v>1.9200000000000009E-2</c:v>
                </c:pt>
                <c:pt idx="24">
                  <c:v>1.9000000000000003E-2</c:v>
                </c:pt>
                <c:pt idx="25">
                  <c:v>2.3199999999999998E-2</c:v>
                </c:pt>
                <c:pt idx="26">
                  <c:v>2.8600000000000014E-2</c:v>
                </c:pt>
                <c:pt idx="27">
                  <c:v>2.2999999999999979E-2</c:v>
                </c:pt>
                <c:pt idx="28">
                  <c:v>1.5399999999999997E-2</c:v>
                </c:pt>
                <c:pt idx="29">
                  <c:v>1.9800000000000012E-2</c:v>
                </c:pt>
                <c:pt idx="30">
                  <c:v>2.3500000000000007E-2</c:v>
                </c:pt>
                <c:pt idx="31">
                  <c:v>2.1699999999999997E-2</c:v>
                </c:pt>
                <c:pt idx="32">
                  <c:v>2.0400000000000015E-2</c:v>
                </c:pt>
                <c:pt idx="33">
                  <c:v>1.9200000000000016E-2</c:v>
                </c:pt>
                <c:pt idx="34">
                  <c:v>1.2899999999999995E-2</c:v>
                </c:pt>
                <c:pt idx="35">
                  <c:v>1.780000000000001E-2</c:v>
                </c:pt>
                <c:pt idx="36">
                  <c:v>1.5899999999999997E-2</c:v>
                </c:pt>
                <c:pt idx="37">
                  <c:v>1.5100000000000002E-2</c:v>
                </c:pt>
                <c:pt idx="38">
                  <c:v>2.5799999999999997E-2</c:v>
                </c:pt>
                <c:pt idx="39">
                  <c:v>1.9099999999999992E-2</c:v>
                </c:pt>
                <c:pt idx="40">
                  <c:v>2.7799999999999991E-2</c:v>
                </c:pt>
                <c:pt idx="41">
                  <c:v>2.8300000000000006E-2</c:v>
                </c:pt>
                <c:pt idx="42">
                  <c:v>3.2999999999999995E-2</c:v>
                </c:pt>
                <c:pt idx="43">
                  <c:v>2.2899999999999997E-2</c:v>
                </c:pt>
                <c:pt idx="44">
                  <c:v>1.8000000000000002E-2</c:v>
                </c:pt>
                <c:pt idx="45">
                  <c:v>1.8200000000000008E-2</c:v>
                </c:pt>
                <c:pt idx="46">
                  <c:v>1.5800000000000002E-2</c:v>
                </c:pt>
                <c:pt idx="47">
                  <c:v>2.0200000000000003E-2</c:v>
                </c:pt>
                <c:pt idx="48">
                  <c:v>5.9699999999999996E-2</c:v>
                </c:pt>
                <c:pt idx="49">
                  <c:v>2.4100000000000003E-2</c:v>
                </c:pt>
                <c:pt idx="50">
                  <c:v>2.76E-2</c:v>
                </c:pt>
                <c:pt idx="51">
                  <c:v>3.1399999999999997E-2</c:v>
                </c:pt>
                <c:pt idx="52">
                  <c:v>2.8199999999999999E-2</c:v>
                </c:pt>
                <c:pt idx="53">
                  <c:v>2.3400000000000001E-2</c:v>
                </c:pt>
                <c:pt idx="54">
                  <c:v>2.5199999999999997E-2</c:v>
                </c:pt>
                <c:pt idx="55">
                  <c:v>3.2299999999999995E-2</c:v>
                </c:pt>
                <c:pt idx="56">
                  <c:v>2.98E-2</c:v>
                </c:pt>
                <c:pt idx="57">
                  <c:v>2.7399999999999997E-2</c:v>
                </c:pt>
                <c:pt idx="58">
                  <c:v>2.4399999999999998E-2</c:v>
                </c:pt>
                <c:pt idx="59">
                  <c:v>1.9600000000000003E-2</c:v>
                </c:pt>
                <c:pt idx="60">
                  <c:v>2.18E-2</c:v>
                </c:pt>
                <c:pt idx="61">
                  <c:v>1.7899999999999999E-2</c:v>
                </c:pt>
              </c:numCache>
            </c:numRef>
          </c:val>
          <c:smooth val="0"/>
          <c:extLst>
            <c:ext xmlns:c16="http://schemas.microsoft.com/office/drawing/2014/chart" uri="{C3380CC4-5D6E-409C-BE32-E72D297353CC}">
              <c16:uniqueId val="{00000001-30EC-EE40-8B07-4C3F2BC0E7D8}"/>
            </c:ext>
          </c:extLst>
        </c:ser>
        <c:ser>
          <c:idx val="6"/>
          <c:order val="1"/>
          <c:tx>
            <c:strRef>
              <c:f>baayields!$E$1</c:f>
              <c:strCache>
                <c:ptCount val="1"/>
                <c:pt idx="0">
                  <c:v>ERP</c:v>
                </c:pt>
              </c:strCache>
            </c:strRef>
          </c:tx>
          <c:spPr>
            <a:ln w="25400">
              <a:solidFill>
                <a:srgbClr val="DD0806"/>
              </a:solidFill>
              <a:prstDash val="solid"/>
            </a:ln>
          </c:spPr>
          <c:marker>
            <c:symbol val="none"/>
          </c:marker>
          <c:cat>
            <c:numRef>
              <c:f>baayields!$A$2:$A$63</c:f>
              <c:numCache>
                <c:formatCode>General</c:formatCode>
                <c:ptCount val="62"/>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numCache>
            </c:numRef>
          </c:cat>
          <c:val>
            <c:numRef>
              <c:f>baayields!$E$2:$E$63</c:f>
              <c:numCache>
                <c:formatCode>0.00%</c:formatCode>
                <c:ptCount val="62"/>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pt idx="56">
                  <c:v>5.6899999999999999E-2</c:v>
                </c:pt>
                <c:pt idx="57">
                  <c:v>5.0799999999999998E-2</c:v>
                </c:pt>
                <c:pt idx="58">
                  <c:v>5.96E-2</c:v>
                </c:pt>
                <c:pt idx="59">
                  <c:v>5.1999999999999998E-2</c:v>
                </c:pt>
                <c:pt idx="60">
                  <c:v>4.7199999999999999E-2</c:v>
                </c:pt>
                <c:pt idx="61">
                  <c:v>4.24E-2</c:v>
                </c:pt>
              </c:numCache>
            </c:numRef>
          </c:val>
          <c:smooth val="0"/>
          <c:extLst>
            <c:ext xmlns:c16="http://schemas.microsoft.com/office/drawing/2014/chart" uri="{C3380CC4-5D6E-409C-BE32-E72D297353CC}">
              <c16:uniqueId val="{00000002-30EC-EE40-8B07-4C3F2BC0E7D8}"/>
            </c:ext>
          </c:extLst>
        </c:ser>
        <c:dLbls>
          <c:showLegendKey val="0"/>
          <c:showVal val="0"/>
          <c:showCatName val="0"/>
          <c:showSerName val="0"/>
          <c:showPercent val="0"/>
          <c:showBubbleSize val="0"/>
        </c:dLbls>
        <c:marker val="1"/>
        <c:smooth val="0"/>
        <c:axId val="450351695"/>
        <c:axId val="1"/>
      </c:lineChart>
      <c:catAx>
        <c:axId val="450351695"/>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450351695"/>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3"/>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650"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a:t>Dividend 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spPr>
            <a:solidFill>
              <a:srgbClr val="00B050"/>
            </a:solidFill>
          </c:spPr>
          <c:invertIfNegative val="0"/>
          <c:cat>
            <c:numRef>
              <c:f>Sheet1!$A$2:$A$35</c:f>
              <c:numCache>
                <c:formatCode>General</c:formatCode>
                <c:ptCount val="3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numCache>
            </c:numRef>
          </c:cat>
          <c:val>
            <c:numRef>
              <c:f>Sheet1!$B$2:$B$35</c:f>
              <c:numCache>
                <c:formatCode>0.00%</c:formatCode>
                <c:ptCount val="34"/>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pt idx="31">
                  <c:v>0.4</c:v>
                </c:pt>
                <c:pt idx="32" formatCode="0%">
                  <c:v>0.35</c:v>
                </c:pt>
                <c:pt idx="33" formatCode="0%">
                  <c:v>0.41</c:v>
                </c:pt>
              </c:numCache>
            </c:numRef>
          </c:val>
          <c:extLst>
            <c:ext xmlns:c16="http://schemas.microsoft.com/office/drawing/2014/chart" uri="{C3380CC4-5D6E-409C-BE32-E72D297353CC}">
              <c16:uniqueId val="{00000000-EA61-6942-B6C0-506354FE48E4}"/>
            </c:ext>
          </c:extLst>
        </c:ser>
        <c:ser>
          <c:idx val="2"/>
          <c:order val="1"/>
          <c:tx>
            <c:strRef>
              <c:f>Sheet1!$C$1</c:f>
              <c:strCache>
                <c:ptCount val="1"/>
                <c:pt idx="0">
                  <c:v>Decrease</c:v>
                </c:pt>
              </c:strCache>
            </c:strRef>
          </c:tx>
          <c:spPr>
            <a:solidFill>
              <a:srgbClr val="FF0000"/>
            </a:solidFill>
          </c:spPr>
          <c:invertIfNegative val="0"/>
          <c:cat>
            <c:numRef>
              <c:f>Sheet1!$A$2:$A$35</c:f>
              <c:numCache>
                <c:formatCode>General</c:formatCode>
                <c:ptCount val="3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numCache>
            </c:numRef>
          </c:cat>
          <c:val>
            <c:numRef>
              <c:f>Sheet1!$C$2:$C$35</c:f>
              <c:numCache>
                <c:formatCode>0.00%</c:formatCode>
                <c:ptCount val="34"/>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pt idx="31">
                  <c:v>0.05</c:v>
                </c:pt>
                <c:pt idx="32" formatCode="0%">
                  <c:v>0.14000000000000001</c:v>
                </c:pt>
                <c:pt idx="33" formatCode="0%">
                  <c:v>0.06</c:v>
                </c:pt>
              </c:numCache>
            </c:numRef>
          </c:val>
          <c:extLst>
            <c:ext xmlns:c16="http://schemas.microsoft.com/office/drawing/2014/chart" uri="{C3380CC4-5D6E-409C-BE32-E72D297353CC}">
              <c16:uniqueId val="{00000001-EA61-6942-B6C0-506354FE48E4}"/>
            </c:ext>
          </c:extLst>
        </c:ser>
        <c:ser>
          <c:idx val="3"/>
          <c:order val="2"/>
          <c:tx>
            <c:strRef>
              <c:f>Sheet1!$D$1</c:f>
              <c:strCache>
                <c:ptCount val="1"/>
                <c:pt idx="0">
                  <c:v>No change</c:v>
                </c:pt>
              </c:strCache>
            </c:strRef>
          </c:tx>
          <c:spPr>
            <a:solidFill>
              <a:srgbClr val="002060"/>
            </a:solidFill>
          </c:spPr>
          <c:invertIfNegative val="0"/>
          <c:cat>
            <c:numRef>
              <c:f>Sheet1!$A$2:$A$35</c:f>
              <c:numCache>
                <c:formatCode>General</c:formatCode>
                <c:ptCount val="3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numCache>
            </c:numRef>
          </c:cat>
          <c:val>
            <c:numRef>
              <c:f>Sheet1!$D$2:$D$35</c:f>
              <c:numCache>
                <c:formatCode>0.00%</c:formatCode>
                <c:ptCount val="34"/>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pt idx="31">
                  <c:v>0.54999999999999993</c:v>
                </c:pt>
                <c:pt idx="32">
                  <c:v>0.51</c:v>
                </c:pt>
                <c:pt idx="33">
                  <c:v>0.53</c:v>
                </c:pt>
              </c:numCache>
            </c:numRef>
          </c:val>
          <c:extLst>
            <c:ext xmlns:c16="http://schemas.microsoft.com/office/drawing/2014/chart" uri="{C3380CC4-5D6E-409C-BE32-E72D297353CC}">
              <c16:uniqueId val="{00000002-EA61-6942-B6C0-506354FE48E4}"/>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2021</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Sheet1!$A$9:$A$70</c:f>
              <c:numCache>
                <c:formatCode>General</c:formatCode>
                <c:ptCount val="62"/>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pt idx="60" formatCode="0">
                  <c:v>2020</c:v>
                </c:pt>
                <c:pt idx="61" formatCode="0">
                  <c:v>2021</c:v>
                </c:pt>
              </c:numCache>
            </c:numRef>
          </c:cat>
          <c:val>
            <c:numRef>
              <c:f>Sheet1!$E$9:$E$70</c:f>
              <c:numCache>
                <c:formatCode>0.00</c:formatCode>
                <c:ptCount val="62"/>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104.92</c:v>
                </c:pt>
                <c:pt idx="54">
                  <c:v>116.16</c:v>
                </c:pt>
                <c:pt idx="55">
                  <c:v>100.48</c:v>
                </c:pt>
                <c:pt idx="56">
                  <c:v>106.26</c:v>
                </c:pt>
                <c:pt idx="57">
                  <c:v>124.51</c:v>
                </c:pt>
                <c:pt idx="58">
                  <c:v>148.34</c:v>
                </c:pt>
                <c:pt idx="59">
                  <c:v>162.35</c:v>
                </c:pt>
                <c:pt idx="60">
                  <c:v>138.12</c:v>
                </c:pt>
                <c:pt idx="61">
                  <c:v>206.38</c:v>
                </c:pt>
              </c:numCache>
            </c:numRef>
          </c:val>
          <c:extLst>
            <c:ext xmlns:c16="http://schemas.microsoft.com/office/drawing/2014/chart" uri="{C3380CC4-5D6E-409C-BE32-E72D297353CC}">
              <c16:uniqueId val="{00000000-EBCA-5A46-A445-B9439A52C470}"/>
            </c:ext>
          </c:extLst>
        </c:ser>
        <c:ser>
          <c:idx val="5"/>
          <c:order val="1"/>
          <c:tx>
            <c:strRef>
              <c:f>Sheet1!$F$8</c:f>
              <c:strCache>
                <c:ptCount val="1"/>
                <c:pt idx="0">
                  <c:v>Dividends</c:v>
                </c:pt>
              </c:strCache>
            </c:strRef>
          </c:tx>
          <c:spPr>
            <a:solidFill>
              <a:srgbClr val="FF0000"/>
            </a:solidFill>
            <a:ln w="25400">
              <a:noFill/>
            </a:ln>
          </c:spPr>
          <c:invertIfNegative val="0"/>
          <c:cat>
            <c:numRef>
              <c:f>Sheet1!$A$9:$A$70</c:f>
              <c:numCache>
                <c:formatCode>General</c:formatCode>
                <c:ptCount val="62"/>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pt idx="60" formatCode="0">
                  <c:v>2020</c:v>
                </c:pt>
                <c:pt idx="61" formatCode="0">
                  <c:v>2021</c:v>
                </c:pt>
              </c:numCache>
            </c:numRef>
          </c:cat>
          <c:val>
            <c:numRef>
              <c:f>Sheet1!$F$9:$F$70</c:f>
              <c:numCache>
                <c:formatCode>0.00</c:formatCode>
                <c:ptCount val="62"/>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9.75</c:v>
                </c:pt>
                <c:pt idx="29">
                  <c:v>11.06</c:v>
                </c:pt>
                <c:pt idx="30">
                  <c:v>12.09</c:v>
                </c:pt>
                <c:pt idx="31">
                  <c:v>12.2</c:v>
                </c:pt>
                <c:pt idx="32">
                  <c:v>12.39</c:v>
                </c:pt>
                <c:pt idx="33">
                  <c:v>12.58</c:v>
                </c:pt>
                <c:pt idx="34">
                  <c:v>13.17</c:v>
                </c:pt>
                <c:pt idx="35">
                  <c:v>13.79</c:v>
                </c:pt>
                <c:pt idx="36">
                  <c:v>14.9</c:v>
                </c:pt>
                <c:pt idx="37">
                  <c:v>15.5</c:v>
                </c:pt>
                <c:pt idx="38">
                  <c:v>16.2</c:v>
                </c:pt>
                <c:pt idx="39">
                  <c:v>16.690000000000001</c:v>
                </c:pt>
                <c:pt idx="40">
                  <c:v>16.07</c:v>
                </c:pt>
                <c:pt idx="41">
                  <c:v>15.74</c:v>
                </c:pt>
                <c:pt idx="42">
                  <c:v>15.96</c:v>
                </c:pt>
                <c:pt idx="43">
                  <c:v>17.88</c:v>
                </c:pt>
                <c:pt idx="44">
                  <c:v>19.010000000000002</c:v>
                </c:pt>
                <c:pt idx="45">
                  <c:v>22.344390999999998</c:v>
                </c:pt>
                <c:pt idx="46">
                  <c:v>25.042259800455653</c:v>
                </c:pt>
                <c:pt idx="47">
                  <c:v>28.138241560460056</c:v>
                </c:pt>
                <c:pt idx="48">
                  <c:v>28.446853349465105</c:v>
                </c:pt>
                <c:pt idx="49">
                  <c:v>21.968689564867041</c:v>
                </c:pt>
                <c:pt idx="50">
                  <c:v>22.647422677165356</c:v>
                </c:pt>
                <c:pt idx="51">
                  <c:v>26.532764163372857</c:v>
                </c:pt>
                <c:pt idx="52">
                  <c:v>31.25</c:v>
                </c:pt>
                <c:pt idx="53">
                  <c:v>34.9</c:v>
                </c:pt>
                <c:pt idx="54">
                  <c:v>39.545098766785422</c:v>
                </c:pt>
                <c:pt idx="55">
                  <c:v>43.41</c:v>
                </c:pt>
                <c:pt idx="56">
                  <c:v>45.7</c:v>
                </c:pt>
                <c:pt idx="57">
                  <c:v>48.93</c:v>
                </c:pt>
                <c:pt idx="58">
                  <c:v>53.61</c:v>
                </c:pt>
                <c:pt idx="59">
                  <c:v>58.8</c:v>
                </c:pt>
                <c:pt idx="60">
                  <c:v>56.7</c:v>
                </c:pt>
                <c:pt idx="61">
                  <c:v>59.2</c:v>
                </c:pt>
              </c:numCache>
            </c:numRef>
          </c:val>
          <c:extLst>
            <c:ext xmlns:c16="http://schemas.microsoft.com/office/drawing/2014/chart" uri="{C3380CC4-5D6E-409C-BE32-E72D297353CC}">
              <c16:uniqueId val="{00000001-EBCA-5A46-A445-B9439A52C470}"/>
            </c:ext>
          </c:extLst>
        </c:ser>
        <c:dLbls>
          <c:showLegendKey val="0"/>
          <c:showVal val="0"/>
          <c:showCatName val="0"/>
          <c:showSerName val="0"/>
          <c:showPercent val="0"/>
          <c:showBubbleSize val="0"/>
        </c:dLbls>
        <c:gapWidth val="0"/>
        <c:axId val="669486223"/>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Sheet1!$A$9:$A$68</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numCache>
            </c:numRef>
          </c:cat>
          <c:val>
            <c:numRef>
              <c:f>Sheet1!$G$9:$G$70</c:f>
              <c:numCache>
                <c:formatCode>0.00%</c:formatCode>
                <c:ptCount val="62"/>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0.404228855721393</c:v>
                </c:pt>
                <c:pt idx="29">
                  <c:v>0.45476973684210525</c:v>
                </c:pt>
                <c:pt idx="30">
                  <c:v>0.53377483443708607</c:v>
                </c:pt>
                <c:pt idx="31">
                  <c:v>0.63212435233160613</c:v>
                </c:pt>
                <c:pt idx="32">
                  <c:v>0.59367513176808817</c:v>
                </c:pt>
                <c:pt idx="33">
                  <c:v>0.4676579925650558</c:v>
                </c:pt>
                <c:pt idx="34">
                  <c:v>0.41480314960629922</c:v>
                </c:pt>
                <c:pt idx="35">
                  <c:v>0.36578249336870022</c:v>
                </c:pt>
                <c:pt idx="36">
                  <c:v>0.36672409549593893</c:v>
                </c:pt>
                <c:pt idx="37">
                  <c:v>0.35155364028124286</c:v>
                </c:pt>
                <c:pt idx="38">
                  <c:v>0.36593629997741128</c:v>
                </c:pt>
                <c:pt idx="39">
                  <c:v>0.32294891640866874</c:v>
                </c:pt>
                <c:pt idx="40">
                  <c:v>0.28629966150008906</c:v>
                </c:pt>
                <c:pt idx="41">
                  <c:v>0.40514800514800514</c:v>
                </c:pt>
                <c:pt idx="42">
                  <c:v>0.34665508253692445</c:v>
                </c:pt>
                <c:pt idx="43">
                  <c:v>0.3269336258913878</c:v>
                </c:pt>
                <c:pt idx="44">
                  <c:v>0.28088061465721037</c:v>
                </c:pt>
                <c:pt idx="45">
                  <c:v>0.29227457161543491</c:v>
                </c:pt>
                <c:pt idx="46">
                  <c:v>0.28547947788937134</c:v>
                </c:pt>
                <c:pt idx="47">
                  <c:v>0.34090430773515934</c:v>
                </c:pt>
                <c:pt idx="48">
                  <c:v>0.57456783174035764</c:v>
                </c:pt>
                <c:pt idx="49">
                  <c:v>0.38636457201665569</c:v>
                </c:pt>
                <c:pt idx="50">
                  <c:v>0.27035242541680027</c:v>
                </c:pt>
                <c:pt idx="51">
                  <c:v>0.27512198427387863</c:v>
                </c:pt>
                <c:pt idx="52">
                  <c:v>0.32276389175790127</c:v>
                </c:pt>
                <c:pt idx="53">
                  <c:v>0.332634388105223</c:v>
                </c:pt>
                <c:pt idx="54">
                  <c:v>0.34043645632563208</c:v>
                </c:pt>
                <c:pt idx="55">
                  <c:v>0.43202627388535025</c:v>
                </c:pt>
                <c:pt idx="56">
                  <c:v>0.43007716920760397</c:v>
                </c:pt>
                <c:pt idx="57">
                  <c:v>0.39298048349530157</c:v>
                </c:pt>
                <c:pt idx="58">
                  <c:v>0.36139948766347579</c:v>
                </c:pt>
                <c:pt idx="59">
                  <c:v>0.36218047428395439</c:v>
                </c:pt>
                <c:pt idx="60">
                  <c:v>0.41051259774109472</c:v>
                </c:pt>
                <c:pt idx="61">
                  <c:v>0.28684950092063188</c:v>
                </c:pt>
              </c:numCache>
            </c:numRef>
          </c:val>
          <c:smooth val="0"/>
          <c:extLst>
            <c:ext xmlns:c16="http://schemas.microsoft.com/office/drawing/2014/chart" uri="{C3380CC4-5D6E-409C-BE32-E72D297353CC}">
              <c16:uniqueId val="{00000002-EBCA-5A46-A445-B9439A52C470}"/>
            </c:ext>
          </c:extLst>
        </c:ser>
        <c:dLbls>
          <c:showLegendKey val="0"/>
          <c:showVal val="0"/>
          <c:showCatName val="0"/>
          <c:showSerName val="0"/>
          <c:showPercent val="0"/>
          <c:showBubbleSize val="0"/>
        </c:dLbls>
        <c:marker val="1"/>
        <c:smooth val="0"/>
        <c:axId val="3"/>
        <c:axId val="4"/>
      </c:lineChart>
      <c:catAx>
        <c:axId val="669486223"/>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669486223"/>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710"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Dividends and Buybacks on S&amp;P 500: 1988- 2021</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Buybacks</c:v>
                </c:pt>
              </c:strCache>
            </c:strRef>
          </c:tx>
          <c:spPr>
            <a:solidFill>
              <a:srgbClr val="FF0000"/>
            </a:solidFill>
            <a:ln>
              <a:solidFill>
                <a:srgbClr val="FF0000"/>
              </a:solidFill>
            </a:ln>
            <a:effectLst/>
          </c:spPr>
          <c:invertIfNegative val="0"/>
          <c:cat>
            <c:numRef>
              <c:f>Sheet1!$A$2:$A$35</c:f>
              <c:numCache>
                <c:formatCode>General</c:formatCode>
                <c:ptCount val="3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numCache>
            </c:numRef>
          </c:cat>
          <c:val>
            <c:numRef>
              <c:f>Sheet1!$B$2:$B$35</c:f>
              <c:numCache>
                <c:formatCode>0.00</c:formatCode>
                <c:ptCount val="34"/>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pt idx="31">
                  <c:v>770.14</c:v>
                </c:pt>
                <c:pt idx="32">
                  <c:v>570.75</c:v>
                </c:pt>
                <c:pt idx="33">
                  <c:v>742.13</c:v>
                </c:pt>
              </c:numCache>
            </c:numRef>
          </c:val>
          <c:extLst>
            <c:ext xmlns:c16="http://schemas.microsoft.com/office/drawing/2014/chart" uri="{C3380CC4-5D6E-409C-BE32-E72D297353CC}">
              <c16:uniqueId val="{00000000-9B64-5B45-8C09-81911072E22B}"/>
            </c:ext>
          </c:extLst>
        </c:ser>
        <c:ser>
          <c:idx val="2"/>
          <c:order val="1"/>
          <c:tx>
            <c:strRef>
              <c:f>Sheet1!$C$1</c:f>
              <c:strCache>
                <c:ptCount val="1"/>
                <c:pt idx="0">
                  <c:v>Dividends</c:v>
                </c:pt>
              </c:strCache>
            </c:strRef>
          </c:tx>
          <c:spPr>
            <a:solidFill>
              <a:srgbClr val="00B050"/>
            </a:solidFill>
            <a:ln>
              <a:solidFill>
                <a:srgbClr val="00B050"/>
              </a:solidFill>
            </a:ln>
            <a:effectLst/>
          </c:spPr>
          <c:invertIfNegative val="0"/>
          <c:cat>
            <c:numRef>
              <c:f>Sheet1!$A$2:$A$35</c:f>
              <c:numCache>
                <c:formatCode>General</c:formatCode>
                <c:ptCount val="3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numCache>
            </c:numRef>
          </c:cat>
          <c:val>
            <c:numRef>
              <c:f>Sheet1!$C$2:$C$35</c:f>
              <c:numCache>
                <c:formatCode>0.00</c:formatCode>
                <c:ptCount val="34"/>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pt idx="31">
                  <c:v>478.94</c:v>
                </c:pt>
                <c:pt idx="32">
                  <c:v>487.91</c:v>
                </c:pt>
                <c:pt idx="33">
                  <c:v>498.95</c:v>
                </c:pt>
              </c:numCache>
            </c:numRef>
          </c:val>
          <c:extLst>
            <c:ext xmlns:c16="http://schemas.microsoft.com/office/drawing/2014/chart" uri="{C3380CC4-5D6E-409C-BE32-E72D297353CC}">
              <c16:uniqueId val="{00000001-9B64-5B45-8C09-81911072E22B}"/>
            </c:ext>
          </c:extLst>
        </c:ser>
        <c:dLbls>
          <c:showLegendKey val="0"/>
          <c:showVal val="0"/>
          <c:showCatName val="0"/>
          <c:showSerName val="0"/>
          <c:showPercent val="0"/>
          <c:showBubbleSize val="0"/>
        </c:dLbls>
        <c:gapWidth val="150"/>
        <c:axId val="874692399"/>
        <c:axId val="878535919"/>
      </c:barChart>
      <c:lineChart>
        <c:grouping val="standard"/>
        <c:varyColors val="0"/>
        <c:ser>
          <c:idx val="3"/>
          <c:order val="2"/>
          <c:tx>
            <c:strRef>
              <c:f>Sheet1!$D$1</c:f>
              <c:strCache>
                <c:ptCount val="1"/>
                <c:pt idx="0">
                  <c:v>Proportion from Buybacks</c:v>
                </c:pt>
              </c:strCache>
            </c:strRef>
          </c:tx>
          <c:spPr>
            <a:ln w="50800" cap="rnd">
              <a:solidFill>
                <a:schemeClr val="tx1"/>
              </a:solidFill>
              <a:round/>
            </a:ln>
            <a:effectLst/>
          </c:spPr>
          <c:marker>
            <c:symbol val="none"/>
          </c:marker>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Sheet1!$D$2:$D$35</c:f>
              <c:numCache>
                <c:formatCode>0.00%</c:formatCode>
                <c:ptCount val="34"/>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pt idx="31">
                  <c:v>0.61656579242322351</c:v>
                </c:pt>
                <c:pt idx="32">
                  <c:v>0.53912493151720098</c:v>
                </c:pt>
                <c:pt idx="33">
                  <c:v>0.59797112192606439</c:v>
                </c:pt>
              </c:numCache>
            </c:numRef>
          </c:val>
          <c:smooth val="0"/>
          <c:extLst>
            <c:ext xmlns:c16="http://schemas.microsoft.com/office/drawing/2014/chart" uri="{C3380CC4-5D6E-409C-BE32-E72D297353CC}">
              <c16:uniqueId val="{00000002-9B64-5B45-8C09-81911072E22B}"/>
            </c:ext>
          </c:extLst>
        </c:ser>
        <c:dLbls>
          <c:showLegendKey val="0"/>
          <c:showVal val="0"/>
          <c:showCatName val="0"/>
          <c:showSerName val="0"/>
          <c:showPercent val="0"/>
          <c:showBubbleSize val="0"/>
        </c:dLbls>
        <c:marker val="1"/>
        <c:smooth val="0"/>
        <c:axId val="885140671"/>
        <c:axId val="871739807"/>
      </c:lineChart>
      <c:catAx>
        <c:axId val="87469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8535919"/>
        <c:crosses val="autoZero"/>
        <c:auto val="1"/>
        <c:lblAlgn val="ctr"/>
        <c:lblOffset val="100"/>
        <c:noMultiLvlLbl val="0"/>
      </c:catAx>
      <c:valAx>
        <c:axId val="87853591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692399"/>
        <c:crosses val="autoZero"/>
        <c:crossBetween val="between"/>
      </c:valAx>
      <c:valAx>
        <c:axId val="871739807"/>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140671"/>
        <c:crosses val="max"/>
        <c:crossBetween val="between"/>
      </c:valAx>
      <c:catAx>
        <c:axId val="885140671"/>
        <c:scaling>
          <c:orientation val="minMax"/>
        </c:scaling>
        <c:delete val="1"/>
        <c:axPos val="b"/>
        <c:numFmt formatCode="General" sourceLinked="1"/>
        <c:majorTickMark val="out"/>
        <c:minorTickMark val="none"/>
        <c:tickLblPos val="nextTo"/>
        <c:crossAx val="8717398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image" Target="../media/image37.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image" Target="../media/image105.emf"/><Relationship Id="rId4" Type="http://schemas.openxmlformats.org/officeDocument/2006/relationships/image" Target="../media/image108.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image" Target="../media/image109.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image" Target="../media/image11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0.emf"/></Relationships>
</file>

<file path=ppt/drawings/drawing1.xml><?xml version="1.0" encoding="utf-8"?>
<c:userShapes xmlns:c="http://schemas.openxmlformats.org/drawingml/2006/chart">
  <cdr:relSizeAnchor xmlns:cdr="http://schemas.openxmlformats.org/drawingml/2006/chartDrawing">
    <cdr:from>
      <cdr:x>0.35004</cdr:x>
      <cdr:y>0.08801</cdr:y>
    </cdr:from>
    <cdr:to>
      <cdr:x>0.7146</cdr:x>
      <cdr:y>0.12793</cdr:y>
    </cdr:to>
    <cdr:sp macro="" textlink="">
      <cdr:nvSpPr>
        <cdr:cNvPr id="3" name="TextBox 2"/>
        <cdr:cNvSpPr txBox="1"/>
      </cdr:nvSpPr>
      <cdr:spPr>
        <a:xfrm xmlns:a="http://schemas.openxmlformats.org/drawingml/2006/main">
          <a:off x="2999819" y="513076"/>
          <a:ext cx="3124279" cy="23273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a:t>Median ERP/ Baa</a:t>
          </a:r>
          <a:r>
            <a:rPr lang="en-US" sz="1400" baseline="0"/>
            <a:t> Spread during period = 2.02</a:t>
          </a:r>
          <a:endParaRPr lang="en-US" sz="1400"/>
        </a:p>
      </cdr:txBody>
    </cdr:sp>
  </cdr:relSizeAnchor>
</c:userShapes>
</file>

<file path=ppt/drawings/drawing2.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dirty="0"/>
              <a:t>If the marginal tax rate drops, the tax benefit of debt should be much lower. Debt should go down. (Has it? If not, why not?)</a:t>
            </a:r>
          </a:p>
        </p:txBody>
      </p:sp>
    </p:spTree>
    <p:extLst>
      <p:ext uri="{BB962C8B-B14F-4D97-AF65-F5344CB8AC3E}">
        <p14:creationId xmlns:p14="http://schemas.microsoft.com/office/powerpoint/2010/main" val="4265648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reproduces the levered beta, using the formula developed during the risk and return section. The unlevered beta of 1.0674 is the bottom-up unlevered beta.</a:t>
            </a:r>
          </a:p>
          <a:p>
            <a:r>
              <a:rPr lang="en-US" altLang="en-US" dirty="0" err="1">
                <a:latin typeface="Times" charset="0"/>
                <a:ea typeface="ＭＳ Ｐゴシック" charset="-128"/>
              </a:rPr>
              <a:t>Beta</a:t>
            </a:r>
            <a:r>
              <a:rPr lang="en-US" altLang="en-US" baseline="-25000" dirty="0" err="1">
                <a:latin typeface="Times" charset="0"/>
                <a:ea typeface="ＭＳ Ｐゴシック" charset="-128"/>
              </a:rPr>
              <a:t>Levered</a:t>
            </a:r>
            <a:r>
              <a:rPr lang="en-US" altLang="en-US" baseline="-25000" dirty="0">
                <a:latin typeface="Times" charset="0"/>
                <a:ea typeface="ＭＳ Ｐゴシック" charset="-128"/>
              </a:rPr>
              <a:t> </a:t>
            </a:r>
            <a:r>
              <a:rPr lang="en-US" altLang="en-US" dirty="0">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levered </a:t>
            </a:r>
            <a:r>
              <a:rPr lang="en-US" altLang="en-US" dirty="0">
                <a:latin typeface="Times" charset="0"/>
                <a:ea typeface="ＭＳ Ｐゴシック" charset="-128"/>
              </a:rPr>
              <a:t>=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u</a:t>
            </a:r>
            <a:r>
              <a:rPr lang="en-US" altLang="en-US" dirty="0">
                <a:latin typeface="Times" charset="0"/>
                <a:ea typeface="ＭＳ Ｐゴシック" charset="-128"/>
              </a:rPr>
              <a:t> [1+(1-t)D/E] -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debt</a:t>
            </a:r>
            <a:r>
              <a:rPr lang="en-US" altLang="en-US" dirty="0">
                <a:latin typeface="Times" charset="0"/>
                <a:ea typeface="ＭＳ Ｐゴシック" charset="-128"/>
              </a:rPr>
              <a:t>  (1-t) D/E</a:t>
            </a:r>
          </a:p>
          <a:p>
            <a:pPr algn="just"/>
            <a:r>
              <a:rPr lang="en-US" altLang="en-US" dirty="0">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0573604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36820030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very preliminary but the evidence of how the tax law is affecting US companies is just starting to come in. US companies actually have more dollar debt now than they did in 2017, the year the tax law was passed towards the end. However, the debt to EBITDA has dropped fairly significantly in 2019. More to come….</a:t>
            </a:r>
          </a:p>
        </p:txBody>
      </p:sp>
    </p:spTree>
    <p:extLst>
      <p:ext uri="{BB962C8B-B14F-4D97-AF65-F5344CB8AC3E}">
        <p14:creationId xmlns:p14="http://schemas.microsoft.com/office/powerpoint/2010/main" val="1508830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altLang="en-US" dirty="0">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dirty="0">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dirty="0">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dirty="0">
                <a:latin typeface="Times" charset="0"/>
                <a:ea typeface="ＭＳ Ｐゴシック" charset="-128"/>
              </a:rPr>
              <a:t>Between 2004 and 2007, default spreads dropped while equity risk premiums remained unchanged. It was a golden age for leveraged transactions.</a:t>
            </a:r>
          </a:p>
          <a:p>
            <a:r>
              <a:rPr lang="en-US" altLang="en-US" dirty="0">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dirty="0">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dirty="0"/>
          </a:p>
        </p:txBody>
      </p:sp>
    </p:spTree>
    <p:extLst>
      <p:ext uri="{BB962C8B-B14F-4D97-AF65-F5344CB8AC3E}">
        <p14:creationId xmlns:p14="http://schemas.microsoft.com/office/powerpoint/2010/main" val="38141097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More</a:t>
            </a:r>
            <a:r>
              <a:rPr lang="en-US" baseline="0" dirty="0"/>
              <a:t> than any other aspect of corporate finance, dividend policy is mired in inertia (where companies get locked into dividend policies that either don’t suit where they are in the life cycle or are unsustainable) and the desire to look like other companies in the sector.</a:t>
            </a:r>
            <a:endParaRPr lang="en-US" dirty="0"/>
          </a:p>
        </p:txBody>
      </p:sp>
    </p:spTree>
    <p:extLst>
      <p:ext uri="{BB962C8B-B14F-4D97-AF65-F5344CB8AC3E}">
        <p14:creationId xmlns:p14="http://schemas.microsoft.com/office/powerpoint/2010/main" val="109022926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Even in crisis years, companies remain reluctant to cut or suspend dividends… And companies that are choosing not to pay a dividend at all are growing in number… (leading into the buyback discussion)</a:t>
            </a:r>
          </a:p>
        </p:txBody>
      </p:sp>
    </p:spTree>
    <p:extLst>
      <p:ext uri="{BB962C8B-B14F-4D97-AF65-F5344CB8AC3E}">
        <p14:creationId xmlns:p14="http://schemas.microsoft.com/office/powerpoint/2010/main" val="42203344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Much</a:t>
            </a:r>
            <a:r>
              <a:rPr lang="en-US" altLang="en-US" baseline="0" dirty="0">
                <a:latin typeface="Times" charset="0"/>
                <a:ea typeface="ＭＳ Ｐゴシック" charset="-128"/>
              </a:rPr>
              <a:t> </a:t>
            </a:r>
            <a:r>
              <a:rPr lang="en-US" altLang="en-US" dirty="0">
                <a:latin typeface="Times" charset="0"/>
                <a:ea typeface="ＭＳ Ｐゴシック" charset="-128"/>
              </a:rPr>
              <a:t>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186664475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Here again, there is a trend. Over the last two decades, the dividend yield for U.S. firms has decreased across the board.</a:t>
            </a:r>
          </a:p>
          <a:p>
            <a:r>
              <a:rPr lang="en-US" altLang="en-US" dirty="0">
                <a:latin typeface="Times" charset="0"/>
                <a:ea typeface="ＭＳ Ｐゴシック" charset="-128"/>
              </a:rPr>
              <a:t>In 2009, the dividend yields shot up, not because dividends increased but stock prices decreased. In 2010, they were back down again, as stock prices rebounded.</a:t>
            </a:r>
          </a:p>
          <a:p>
            <a:r>
              <a:rPr lang="en-US" altLang="en-US" dirty="0">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The last piece of the puzzle falls into place.</a:t>
            </a:r>
          </a:p>
        </p:txBody>
      </p:sp>
    </p:spTree>
    <p:extLst>
      <p:ext uri="{BB962C8B-B14F-4D97-AF65-F5344CB8AC3E}">
        <p14:creationId xmlns:p14="http://schemas.microsoft.com/office/powerpoint/2010/main" val="124426562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2003, Disney was a company under</a:t>
            </a:r>
            <a:r>
              <a:rPr lang="en-US" altLang="en-US" baseline="0" dirty="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dirty="0">
              <a:latin typeface="Times" charset="0"/>
              <a:ea typeface="ＭＳ Ｐゴシック" charset="-128"/>
            </a:endParaRPr>
          </a:p>
          <a:p>
            <a:r>
              <a:rPr lang="en-US" altLang="en-US" dirty="0">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When your</a:t>
            </a:r>
            <a:r>
              <a:rPr lang="en-US" baseline="0" dirty="0"/>
              <a:t> margins and return on capital are expected to change over time, you have no choice but to start your </a:t>
            </a:r>
            <a:r>
              <a:rPr lang="en-US" baseline="0" dirty="0" err="1"/>
              <a:t>forecasrts</a:t>
            </a:r>
            <a:r>
              <a:rPr lang="en-US" baseline="0" dirty="0"/>
              <a:t> at the top and work down. Be ready to make estimates.</a:t>
            </a:r>
            <a:endParaRPr lang="en-US" dirty="0"/>
          </a:p>
        </p:txBody>
      </p:sp>
    </p:spTree>
    <p:extLst>
      <p:ext uri="{BB962C8B-B14F-4D97-AF65-F5344CB8AC3E}">
        <p14:creationId xmlns:p14="http://schemas.microsoft.com/office/powerpoint/2010/main" val="195933876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a:t>
            </a:r>
            <a:r>
              <a:rPr lang="en-US" baseline="0" dirty="0"/>
              <a:t> that Deutsche is in dire straits, facing losses and regulatory capital shortfalls. This valuation pulls them out of both holes, first by assuming that return on equity will improve over time to let them earn their cost of equity by year 10 and the second by assuming that self preservation (and regulatory pressures) will induce them to raise their regulatory capital ratio to the 75</a:t>
            </a:r>
            <a:r>
              <a:rPr lang="en-US" baseline="30000" dirty="0"/>
              <a:t>th</a:t>
            </a:r>
            <a:r>
              <a:rPr lang="en-US" baseline="0" dirty="0"/>
              <a:t> percentile of all banks. In the process, though, Deutsche will have negative FCFE, which will translate into new equity issuances especially in the first few years. The value of equity today reflects these equity issuances and since value is reduced for future equity issues, it is already adjusted for expected future dilution.</a:t>
            </a:r>
            <a:endParaRPr lang="en-US" dirty="0"/>
          </a:p>
        </p:txBody>
      </p:sp>
    </p:spTree>
    <p:extLst>
      <p:ext uri="{BB962C8B-B14F-4D97-AF65-F5344CB8AC3E}">
        <p14:creationId xmlns:p14="http://schemas.microsoft.com/office/powerpoint/2010/main" val="1597540516"/>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a:t>
            </a:r>
            <a:r>
              <a:rPr lang="en-US" baseline="0" dirty="0"/>
              <a:t> a company where the bulk of value lies in the future. Not surprisingly, your assumptions about revenue growth and operating margins have a large impact on that value.</a:t>
            </a:r>
            <a:endParaRPr lang="en-US" dirty="0"/>
          </a:p>
        </p:txBody>
      </p:sp>
    </p:spTree>
    <p:extLst>
      <p:ext uri="{BB962C8B-B14F-4D97-AF65-F5344CB8AC3E}">
        <p14:creationId xmlns:p14="http://schemas.microsoft.com/office/powerpoint/2010/main" val="89575376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file:///AppldCF3ed/New%20Chapters/Chap7.doc!OLE_LINK4"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file:///All%20My%20Stuff/AppldCF3ed/New%20Chapters/Chap7.doc!OLE_LINK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oleObject" Target="file:///AppldCF3ed/New%20Chapters/Chap7.doc&#30821;&#26217;&#12591;&#12334;:%05&#26164;&#33184;&#24032;&#33184;%01!OLE_LINK8"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package" Target="../embeddings/Microsoft_Word_Document.docx"/></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package" Target="../embeddings/Microsoft_Word_Document1.docx"/></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oleObject" Target="../embeddings/oleObject6.bin"/></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0.png"/><Relationship Id="rId4" Type="http://schemas.openxmlformats.org/officeDocument/2006/relationships/package" Target="../embeddings/Microsoft_Word_Document2.docx"/></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2.png"/><Relationship Id="rId4" Type="http://schemas.openxmlformats.org/officeDocument/2006/relationships/package" Target="../embeddings/Microsoft_Word_Document3.docx"/></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3.emf"/><Relationship Id="rId4" Type="http://schemas.openxmlformats.org/officeDocument/2006/relationships/package" Target="../embeddings/Microsoft_Word_Document4.docx"/></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5.png"/><Relationship Id="rId4" Type="http://schemas.openxmlformats.org/officeDocument/2006/relationships/package" Target="../embeddings/Microsoft_Word_Document5.docx"/></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6.png"/><Relationship Id="rId4" Type="http://schemas.openxmlformats.org/officeDocument/2006/relationships/package" Target="../embeddings/Microsoft_Word_Document6.docx"/></Relationships>
</file>

<file path=ppt/slides/_rels/slide5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9.emf"/><Relationship Id="rId4" Type="http://schemas.openxmlformats.org/officeDocument/2006/relationships/oleObject" Target="../embeddings/oleObject7.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9.bin"/><Relationship Id="rId5" Type="http://schemas.openxmlformats.org/officeDocument/2006/relationships/image" Target="../media/image30.emf"/><Relationship Id="rId4" Type="http://schemas.openxmlformats.org/officeDocument/2006/relationships/oleObject" Target="../embeddings/oleObject8.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2.emf"/><Relationship Id="rId4" Type="http://schemas.openxmlformats.org/officeDocument/2006/relationships/oleObject" Target="../embeddings/oleObject10.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3.emf"/><Relationship Id="rId4" Type="http://schemas.openxmlformats.org/officeDocument/2006/relationships/oleObject" Target="../embeddings/oleObject11.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4.png"/><Relationship Id="rId4" Type="http://schemas.openxmlformats.org/officeDocument/2006/relationships/package" Target="../embeddings/Microsoft_Word_Document7.docx"/></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5.png"/><Relationship Id="rId4" Type="http://schemas.openxmlformats.org/officeDocument/2006/relationships/package" Target="../embeddings/Microsoft_Word_Document8.docx"/></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6.png"/><Relationship Id="rId4" Type="http://schemas.openxmlformats.org/officeDocument/2006/relationships/package" Target="../embeddings/Microsoft_Word_Document9.docx"/></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package" Target="../embeddings/Microsoft_Word_Document11.docx"/><Relationship Id="rId5" Type="http://schemas.openxmlformats.org/officeDocument/2006/relationships/image" Target="../media/image37.png"/><Relationship Id="rId4" Type="http://schemas.openxmlformats.org/officeDocument/2006/relationships/package" Target="../embeddings/Microsoft_Word_Document10.docx"/></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9.png"/><Relationship Id="rId4" Type="http://schemas.openxmlformats.org/officeDocument/2006/relationships/package" Target="../embeddings/Microsoft_Word_Document12.docx"/></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40.png"/><Relationship Id="rId4" Type="http://schemas.openxmlformats.org/officeDocument/2006/relationships/package" Target="../embeddings/Microsoft_Word_Document13.docx"/></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42.emf"/><Relationship Id="rId4" Type="http://schemas.openxmlformats.org/officeDocument/2006/relationships/package" Target="../embeddings/Microsoft_Word_Document14.docx"/></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43.png"/><Relationship Id="rId4" Type="http://schemas.openxmlformats.org/officeDocument/2006/relationships/package" Target="../embeddings/Microsoft_Word_Document15.docx"/></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4.emf"/><Relationship Id="rId4" Type="http://schemas.openxmlformats.org/officeDocument/2006/relationships/package" Target="../embeddings/Microsoft_Word_Document16.docx"/></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45.emf"/><Relationship Id="rId4" Type="http://schemas.openxmlformats.org/officeDocument/2006/relationships/package" Target="../embeddings/Microsoft_Word_Document17.docx"/></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46.emf"/><Relationship Id="rId4" Type="http://schemas.openxmlformats.org/officeDocument/2006/relationships/package" Target="../embeddings/Microsoft_Word_Document18.docx"/></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5.emf"/><Relationship Id="rId4" Type="http://schemas.openxmlformats.org/officeDocument/2006/relationships/package" Target="../embeddings/Microsoft_Word_Document19.docx"/></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56.png"/><Relationship Id="rId4" Type="http://schemas.openxmlformats.org/officeDocument/2006/relationships/package" Target="../embeddings/Microsoft_Word_Document20.docx"/></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57.emf"/><Relationship Id="rId4" Type="http://schemas.openxmlformats.org/officeDocument/2006/relationships/oleObject" Target="../embeddings/oleObject12.bin"/></Relationships>
</file>

<file path=ppt/slides/_rels/slide13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59.png"/><Relationship Id="rId4" Type="http://schemas.openxmlformats.org/officeDocument/2006/relationships/package" Target="../embeddings/Microsoft_Word_Document21.docx"/></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2.xml"/><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7.xml"/><Relationship Id="rId1" Type="http://schemas.openxmlformats.org/officeDocument/2006/relationships/vmlDrawing" Target="../drawings/vmlDrawing36.vml"/><Relationship Id="rId5" Type="http://schemas.openxmlformats.org/officeDocument/2006/relationships/image" Target="../media/image66.png"/><Relationship Id="rId4" Type="http://schemas.openxmlformats.org/officeDocument/2006/relationships/oleObject" Target="file:///AppldCF3ed/New%20Chapters/Chap10.doc!OLE_LINK7" TargetMode="External"/></Relationships>
</file>

<file path=ppt/slides/_rels/slide16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67.emf"/><Relationship Id="rId4" Type="http://schemas.openxmlformats.org/officeDocument/2006/relationships/package" Target="../embeddings/Microsoft_Word_Document22.docx"/></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68.emf"/><Relationship Id="rId4" Type="http://schemas.openxmlformats.org/officeDocument/2006/relationships/oleObject" Target="../embeddings/oleObject13.bin"/></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69.png"/><Relationship Id="rId4" Type="http://schemas.openxmlformats.org/officeDocument/2006/relationships/oleObject" Target="../embeddings/oleObject14.bin"/></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183.xml"/><Relationship Id="rId16" Type="http://schemas.openxmlformats.org/officeDocument/2006/relationships/image" Target="../media/image84.png"/><Relationship Id="rId1" Type="http://schemas.openxmlformats.org/officeDocument/2006/relationships/slideLayout" Target="../slideLayouts/slideLayout14.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s>
</file>

<file path=ppt/slides/_rels/slide18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notesSlide" Target="../notesSlides/notesSlide218.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94.emf"/><Relationship Id="rId4" Type="http://schemas.openxmlformats.org/officeDocument/2006/relationships/package" Target="../embeddings/Microsoft_Word_Document23.docx"/></Relationships>
</file>

<file path=ppt/slides/_rels/slide2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notesSlide" Target="../notesSlides/notesSlide22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98.emf"/><Relationship Id="rId4" Type="http://schemas.openxmlformats.org/officeDocument/2006/relationships/oleObject" Target="../embeddings/oleObject15.bin"/></Relationships>
</file>

<file path=ppt/slides/_rels/slide228.xml.rels><?xml version="1.0" encoding="UTF-8" standalone="yes"?>
<Relationships xmlns="http://schemas.openxmlformats.org/package/2006/relationships"><Relationship Id="rId3" Type="http://schemas.openxmlformats.org/officeDocument/2006/relationships/notesSlide" Target="../notesSlides/notesSlide226.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99.emf"/><Relationship Id="rId4" Type="http://schemas.openxmlformats.org/officeDocument/2006/relationships/oleObject" Target="../embeddings/oleObject16.bin"/></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notesSlide" Target="../notesSlides/notesSlide236.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103.emf"/><Relationship Id="rId4" Type="http://schemas.openxmlformats.org/officeDocument/2006/relationships/oleObject" Target="../embeddings/oleObject17.bin"/></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39.xml"/><Relationship Id="rId7" Type="http://schemas.openxmlformats.org/officeDocument/2006/relationships/image" Target="../media/image106.emf"/><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9.bin"/><Relationship Id="rId11" Type="http://schemas.openxmlformats.org/officeDocument/2006/relationships/image" Target="../media/image108.emf"/><Relationship Id="rId5" Type="http://schemas.openxmlformats.org/officeDocument/2006/relationships/image" Target="../media/image105.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07.emf"/></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notesSlide" Target="../notesSlides/notesSlide243.xml"/><Relationship Id="rId7" Type="http://schemas.openxmlformats.org/officeDocument/2006/relationships/image" Target="../media/image110.emf"/><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23.bin"/><Relationship Id="rId5" Type="http://schemas.openxmlformats.org/officeDocument/2006/relationships/image" Target="../media/image109.emf"/><Relationship Id="rId4" Type="http://schemas.openxmlformats.org/officeDocument/2006/relationships/oleObject" Target="../embeddings/oleObject22.bin"/></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245.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111.emf"/><Relationship Id="rId4" Type="http://schemas.openxmlformats.org/officeDocument/2006/relationships/oleObject" Target="../embeddings/oleObject24.bin"/></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247.xml"/><Relationship Id="rId2" Type="http://schemas.openxmlformats.org/officeDocument/2006/relationships/slideLayout" Target="../slideLayouts/slideLayout2.xml"/><Relationship Id="rId1" Type="http://schemas.openxmlformats.org/officeDocument/2006/relationships/vmlDrawing" Target="../drawings/vmlDrawing47.vml"/><Relationship Id="rId5" Type="http://schemas.openxmlformats.org/officeDocument/2006/relationships/image" Target="../media/image112.emf"/><Relationship Id="rId4" Type="http://schemas.openxmlformats.org/officeDocument/2006/relationships/package" Target="../embeddings/Microsoft_Word_Document24.docx"/></Relationships>
</file>

<file path=ppt/slides/_rels/slide252.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notesSlide" Target="../notesSlides/notesSlide251.xml"/><Relationship Id="rId7" Type="http://schemas.openxmlformats.org/officeDocument/2006/relationships/image" Target="../media/image116.emf"/><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oleObject" Target="../embeddings/oleObject26.bin"/><Relationship Id="rId5" Type="http://schemas.openxmlformats.org/officeDocument/2006/relationships/image" Target="../media/image115.emf"/><Relationship Id="rId4" Type="http://schemas.openxmlformats.org/officeDocument/2006/relationships/oleObject" Target="../embeddings/oleObject25.bin"/><Relationship Id="rId9" Type="http://schemas.openxmlformats.org/officeDocument/2006/relationships/image" Target="../media/image117.emf"/></Relationships>
</file>

<file path=ppt/slides/_rels/slide257.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255.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notesSlide" Target="../notesSlides/notesSlide256.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120.emf"/><Relationship Id="rId4" Type="http://schemas.openxmlformats.org/officeDocument/2006/relationships/oleObject" Target="../embeddings/oleObject28.bin"/></Relationships>
</file>

<file path=ppt/slides/_rels/slide262.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258.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60.xml"/><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dirty="0" err="1">
                <a:ea typeface="ＭＳ Ｐゴシック" charset="-128"/>
              </a:rPr>
              <a:t>Aswath</a:t>
            </a:r>
            <a:r>
              <a:rPr lang="en-US" altLang="en-US" dirty="0">
                <a:ea typeface="ＭＳ Ｐゴシック" charset="-128"/>
              </a:rPr>
              <a:t> Damodaran			Spring 2022</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74"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Global Patterns in Financing… </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621"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69"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717"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a:t>At first sight, the benefit of debt seems obvious. The cost of debt is lower than the cost of equity. </a:t>
            </a:r>
          </a:p>
          <a:p>
            <a:pPr>
              <a:defRPr/>
            </a:pPr>
            <a:r>
              <a:rPr lang="en-US" dirty="0"/>
              <a:t>That benefit is an illusion, though, because debt is cheaper than equity for a simple reason. The lender gets both first claim on the cash flows and a contractually pre-set cash flow. The equity investor is last in line and has to demand a higher rate of return than the lender does.</a:t>
            </a:r>
          </a:p>
          <a:p>
            <a:pPr>
              <a:defRPr/>
            </a:pPr>
            <a:r>
              <a:rPr lang="en-US" dirty="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102"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D549-1877-C846-BB61-FE3BF3FEF81F}"/>
              </a:ext>
            </a:extLst>
          </p:cNvPr>
          <p:cNvSpPr>
            <a:spLocks noGrp="1"/>
          </p:cNvSpPr>
          <p:nvPr>
            <p:ph type="title"/>
          </p:nvPr>
        </p:nvSpPr>
        <p:spPr/>
        <p:txBody>
          <a:bodyPr/>
          <a:lstStyle/>
          <a:p>
            <a:r>
              <a:rPr lang="en-US" dirty="0"/>
              <a:t>Tax Law and Debt</a:t>
            </a:r>
          </a:p>
        </p:txBody>
      </p:sp>
      <p:sp>
        <p:nvSpPr>
          <p:cNvPr id="3" name="Content Placeholder 2">
            <a:extLst>
              <a:ext uri="{FF2B5EF4-FFF2-40B4-BE49-F238E27FC236}">
                <a16:creationId xmlns:a16="http://schemas.microsoft.com/office/drawing/2014/main" id="{0FB47153-CBF4-C741-B400-8F18ECD9E5D3}"/>
              </a:ext>
            </a:extLst>
          </p:cNvPr>
          <p:cNvSpPr>
            <a:spLocks noGrp="1"/>
          </p:cNvSpPr>
          <p:nvPr>
            <p:ph sz="quarter" idx="1"/>
          </p:nvPr>
        </p:nvSpPr>
        <p:spPr/>
        <p:txBody>
          <a:bodyPr>
            <a:normAutofit fontScale="92500" lnSpcReduction="10000"/>
          </a:bodyPr>
          <a:lstStyle/>
          <a:p>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pPr>
            <a:r>
              <a:rPr lang="en-US" dirty="0"/>
              <a:t>Marginal tax rates</a:t>
            </a:r>
          </a:p>
          <a:p>
            <a:pPr marL="835025" lvl="1" indent="-514350">
              <a:buFont typeface="+mj-lt"/>
              <a:buAutoNum type="alphaLcPeriod"/>
            </a:pPr>
            <a:r>
              <a:rPr lang="en-US" dirty="0"/>
              <a:t>Effective tax rates</a:t>
            </a:r>
          </a:p>
          <a:p>
            <a:r>
              <a:rPr lang="en-US" dirty="0"/>
              <a:t>At the end of 2017, a tax reform act passed Congress and became law, lowering the federal corporate tax rate from 36% to 21%? Holding all else constant, what should you expect to see happen to debt at US companies?</a:t>
            </a:r>
          </a:p>
        </p:txBody>
      </p:sp>
      <p:sp>
        <p:nvSpPr>
          <p:cNvPr id="4" name="Footer Placeholder 3">
            <a:extLst>
              <a:ext uri="{FF2B5EF4-FFF2-40B4-BE49-F238E27FC236}">
                <a16:creationId xmlns:a16="http://schemas.microsoft.com/office/drawing/2014/main" id="{F9656A44-EF2A-0B42-AB5D-4743134F7CF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95A26E6-FEE8-2A48-BEB0-1EB8ABB21599}"/>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16</a:t>
            </a:fld>
            <a:endParaRPr lang="en-US" altLang="en-US"/>
          </a:p>
        </p:txBody>
      </p:sp>
    </p:spTree>
    <p:extLst>
      <p:ext uri="{BB962C8B-B14F-4D97-AF65-F5344CB8AC3E}">
        <p14:creationId xmlns:p14="http://schemas.microsoft.com/office/powerpoint/2010/main" val="3187931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9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9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90"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81"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Preference rankings long-term finance: Results of a survey</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DBD2B298-D0C4-1D4A-86D2-864D29A95A7D}"/>
              </a:ext>
            </a:extLst>
          </p:cNvPr>
          <p:cNvPicPr>
            <a:picLocks noGrp="1" noChangeAspect="1"/>
          </p:cNvPicPr>
          <p:nvPr>
            <p:ph sz="quarter" idx="1"/>
          </p:nvPr>
        </p:nvPicPr>
        <p:blipFill>
          <a:blip r:embed="rId3"/>
          <a:stretch>
            <a:fillRect/>
          </a:stretch>
        </p:blipFill>
        <p:spPr>
          <a:xfrm>
            <a:off x="1338334" y="1600200"/>
            <a:ext cx="6702281" cy="44958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33</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a:ea typeface="+mn-ea"/>
                <a:cs typeface="+mn-cs"/>
              </a:rPr>
              <a:t>Nothing</a:t>
            </a:r>
          </a:p>
          <a:p>
            <a:pPr marL="514350" indent="-514350" eaLnBrk="1" fontAlgn="auto" hangingPunct="1">
              <a:spcAft>
                <a:spcPts val="0"/>
              </a:spcAft>
              <a:buFont typeface="+mj-lt"/>
              <a:buAutoNum type="alphaLcPeriod"/>
              <a:defRPr/>
            </a:pPr>
            <a:r>
              <a:rPr lang="en-US" dirty="0">
                <a:ea typeface="+mn-ea"/>
                <a:cs typeface="+mn-cs"/>
              </a:rPr>
              <a:t>Healthier than the average firm</a:t>
            </a:r>
          </a:p>
          <a:p>
            <a:pPr marL="514350" indent="-514350" eaLnBrk="1" fontAlgn="auto" hangingPunct="1">
              <a:spcAft>
                <a:spcPts val="0"/>
              </a:spcAft>
              <a:buFont typeface="+mj-lt"/>
              <a:buAutoNum type="alphaLcPeriod"/>
              <a:defRPr/>
            </a:pPr>
            <a:r>
              <a:rPr lang="en-US" dirty="0">
                <a:ea typeface="+mn-ea"/>
                <a:cs typeface="+mn-cs"/>
              </a:rPr>
              <a:t>In much more financial trouble than the average firm</a:t>
            </a: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919"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34</a:t>
            </a:fld>
            <a:endParaRPr lang="en-US" altLang="en-US" sz="1400">
              <a:solidFill>
                <a:schemeClr val="tx2"/>
              </a:solidFill>
              <a:latin typeface="Times"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207"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41</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8CA4257D-692B-BD41-B788-5D1269C3FD6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349"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43</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541"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extLst>
              <p:ext uri="{D42A27DB-BD31-4B8C-83A1-F6EECF244321}">
                <p14:modId xmlns:p14="http://schemas.microsoft.com/office/powerpoint/2010/main" val="2993004369"/>
              </p:ext>
            </p:extLst>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84" name="Document" r:id="rId4" imgW="5511800" imgH="2578100" progId="Word.Document.12">
                  <p:embed/>
                </p:oleObj>
              </mc:Choice>
              <mc:Fallback>
                <p:oleObj name="Document" r:id="rId4" imgW="5511800" imgH="2578100" progId="Word.Document.12">
                  <p:embed/>
                  <p:pic>
                    <p:nvPicPr>
                      <p:cNvPr id="0" name="Content Placeholder 8"/>
                      <p:cNvPicPr>
                        <a:picLocks noGrp="1" noChangeAspect="1" noChangeArrowheads="1"/>
                      </p:cNvPicPr>
                      <p:nvPr/>
                    </p:nvPicPr>
                    <p:blipFill>
                      <a:blip r:embed="rId5"/>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732"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828"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54</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926" name="Chart" r:id="rId4" imgW="8255000" imgH="4381500" progId="Excel.Chart.8">
                  <p:embed/>
                </p:oleObj>
              </mc:Choice>
              <mc:Fallback>
                <p:oleObj name="Chart" r:id="rId4" imgW="8255000" imgH="4381500" progId="Excel.Char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6079"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6080"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69"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65"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62</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58"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404"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67</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97"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703"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704"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93"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743"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72</a:t>
            </a:fld>
            <a:endParaRPr lang="en-US" altLang="en-US"/>
          </a:p>
        </p:txBody>
      </p:sp>
    </p:spTree>
    <p:extLst>
      <p:ext uri="{BB962C8B-B14F-4D97-AF65-F5344CB8AC3E}">
        <p14:creationId xmlns:p14="http://schemas.microsoft.com/office/powerpoint/2010/main" val="39271045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73</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1995216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BD43-D3FF-7643-BFB9-31672F60F4DC}"/>
              </a:ext>
            </a:extLst>
          </p:cNvPr>
          <p:cNvSpPr>
            <a:spLocks noGrp="1"/>
          </p:cNvSpPr>
          <p:nvPr>
            <p:ph type="title"/>
          </p:nvPr>
        </p:nvSpPr>
        <p:spPr/>
        <p:txBody>
          <a:bodyPr/>
          <a:lstStyle/>
          <a:p>
            <a:r>
              <a:rPr lang="en-US" dirty="0"/>
              <a:t>Are US companies adjusting to the new tax code?</a:t>
            </a:r>
          </a:p>
        </p:txBody>
      </p:sp>
      <p:sp>
        <p:nvSpPr>
          <p:cNvPr id="4" name="Footer Placeholder 3">
            <a:extLst>
              <a:ext uri="{FF2B5EF4-FFF2-40B4-BE49-F238E27FC236}">
                <a16:creationId xmlns:a16="http://schemas.microsoft.com/office/drawing/2014/main" id="{6725ACD8-150B-3B4F-82C7-BE76A13273A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A5E7AD5-D0D5-0C46-B661-4D57976F17B2}"/>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11BCA605-85C4-D149-A539-6738ECE85396}"/>
              </a:ext>
            </a:extLst>
          </p:cNvPr>
          <p:cNvGraphicFramePr>
            <a:graphicFrameLocks noGrp="1"/>
          </p:cNvGraphicFramePr>
          <p:nvPr>
            <p:ph sz="quarter" idx="1"/>
            <p:extLst>
              <p:ext uri="{D42A27DB-BD31-4B8C-83A1-F6EECF244321}">
                <p14:modId xmlns:p14="http://schemas.microsoft.com/office/powerpoint/2010/main" val="68507717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0471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76</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85" name="Document" r:id="rId4" imgW="8369300" imgH="3048000" progId="Word.Document.12">
                  <p:embed/>
                </p:oleObj>
              </mc:Choice>
              <mc:Fallback>
                <p:oleObj name="Document" r:id="rId4" imgW="8369300" imgH="30480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78</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74"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222" name="Document" r:id="rId4" imgW="8369300" imgH="2044700" progId="Word.Document.12">
                  <p:embed/>
                </p:oleObj>
              </mc:Choice>
              <mc:Fallback>
                <p:oleObj name="Document" r:id="rId4" imgW="8369300" imgH="204470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64B1-FC98-1745-9F41-7E281110DE6E}"/>
              </a:ext>
            </a:extLst>
          </p:cNvPr>
          <p:cNvSpPr>
            <a:spLocks noGrp="1"/>
          </p:cNvSpPr>
          <p:nvPr>
            <p:ph type="title"/>
          </p:nvPr>
        </p:nvSpPr>
        <p:spPr/>
        <p:txBody>
          <a:bodyPr/>
          <a:lstStyle/>
          <a:p>
            <a:r>
              <a:rPr lang="en-US" dirty="0"/>
              <a:t>4. The only macro determinant:</a:t>
            </a:r>
            <a:br>
              <a:rPr lang="en-US" dirty="0"/>
            </a:br>
            <a:r>
              <a:rPr lang="en-US" dirty="0"/>
              <a:t>Equity vs Debt Risk Premiums</a:t>
            </a:r>
          </a:p>
        </p:txBody>
      </p:sp>
      <p:sp>
        <p:nvSpPr>
          <p:cNvPr id="4" name="Footer Placeholder 3">
            <a:extLst>
              <a:ext uri="{FF2B5EF4-FFF2-40B4-BE49-F238E27FC236}">
                <a16:creationId xmlns:a16="http://schemas.microsoft.com/office/drawing/2014/main" id="{7DE4D5C0-D6EB-0D4D-98C8-D207EED8E54C}"/>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69E536A-3D5E-5D40-BB75-BB9291940957}"/>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86</a:t>
            </a:fld>
            <a:endParaRPr lang="en-US" altLang="en-US"/>
          </a:p>
        </p:txBody>
      </p:sp>
      <p:graphicFrame>
        <p:nvGraphicFramePr>
          <p:cNvPr id="6" name="Content Placeholder 5">
            <a:extLst>
              <a:ext uri="{FF2B5EF4-FFF2-40B4-BE49-F238E27FC236}">
                <a16:creationId xmlns:a16="http://schemas.microsoft.com/office/drawing/2014/main" id="{1CE540D1-11D2-F947-8896-CE32F6B93C4D}"/>
              </a:ext>
            </a:extLst>
          </p:cNvPr>
          <p:cNvGraphicFramePr>
            <a:graphicFrameLocks noGrp="1"/>
          </p:cNvGraphicFramePr>
          <p:nvPr>
            <p:ph sz="quarter" idx="1"/>
            <p:extLst>
              <p:ext uri="{D42A27DB-BD31-4B8C-83A1-F6EECF244321}">
                <p14:modId xmlns:p14="http://schemas.microsoft.com/office/powerpoint/2010/main" val="41503930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2505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749" name="Document" r:id="rId4" imgW="6311900" imgH="2971800" progId="Word.Document.12">
                  <p:embed/>
                </p:oleObj>
              </mc:Choice>
              <mc:Fallback>
                <p:oleObj name="Document" r:id="rId4" imgW="6311900" imgH="29718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97</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2014. Estimate the optimal debt ratio using the debt regression.</a:t>
            </a:r>
          </a:p>
          <a:p>
            <a:pPr marL="365125" lvl="1" indent="0" eaLnBrk="1" hangingPunct="1">
              <a:lnSpc>
                <a:spcPct val="80000"/>
              </a:lnSpc>
              <a:buFont typeface="Wingdings 2" charset="2"/>
              <a:buNone/>
              <a:defRPr/>
            </a:pPr>
            <a:r>
              <a:rPr lang="en-US" altLang="en-US" sz="2000" dirty="0">
                <a:ea typeface="ＭＳ Ｐゴシック" charset="-128"/>
                <a:cs typeface="+mn-cs"/>
              </a:rPr>
              <a:t>Effective Tax Rate (ETR)		= 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 6.45%</a:t>
            </a:r>
          </a:p>
          <a:p>
            <a:pPr marL="365125" lvl="1" indent="0" eaLnBrk="1" hangingPunct="1">
              <a:lnSpc>
                <a:spcPct val="80000"/>
              </a:lnSpc>
              <a:buFont typeface="Wingdings 2" charset="2"/>
              <a:buNone/>
              <a:defRPr/>
            </a:pPr>
            <a:r>
              <a:rPr lang="en-US" altLang="en-US" sz="2000" dirty="0">
                <a:ea typeface="ＭＳ Ｐゴシック" charset="-128"/>
                <a:cs typeface="+mn-cs"/>
              </a:rPr>
              <a:t>Institutional Holding %  (INST) 		= 70.2%</a:t>
            </a:r>
          </a:p>
          <a:p>
            <a:pPr marL="365125" lvl="1" indent="0" eaLnBrk="1" hangingPunct="1">
              <a:lnSpc>
                <a:spcPct val="80000"/>
              </a:lnSpc>
              <a:buFont typeface="Wingdings 2" charset="2"/>
              <a:buNone/>
              <a:defRPr/>
            </a:pPr>
            <a:r>
              <a:rPr lang="en-US" altLang="en-US" sz="2000" dirty="0">
                <a:ea typeface="ＭＳ Ｐゴシック" charset="-128"/>
                <a:cs typeface="+mn-cs"/>
              </a:rPr>
              <a:t>Coefficient of Variation in OI (CVOI) 	= 0.0296</a:t>
            </a:r>
          </a:p>
          <a:p>
            <a:pPr marL="365125" lvl="1" indent="0" eaLnBrk="1" hangingPunct="1">
              <a:lnSpc>
                <a:spcPct val="80000"/>
              </a:lnSpc>
              <a:buFont typeface="Wingdings 2" charset="2"/>
              <a:buNone/>
              <a:defRPr/>
            </a:pPr>
            <a:r>
              <a:rPr lang="en-US" altLang="en-US" sz="2000" dirty="0">
                <a:ea typeface="ＭＳ Ｐゴシック" charset="-128"/>
                <a:cs typeface="+mn-cs"/>
              </a:rPr>
              <a:t>EBITDA/Value of firm (E/V)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89" name="Document" r:id="rId4" imgW="8280400" imgH="4648200" progId="Word.Document.12">
                  <p:embed/>
                </p:oleObj>
              </mc:Choice>
              <mc:Fallback>
                <p:oleObj name="Document" r:id="rId4" imgW="8280400" imgH="46482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101</a:t>
            </a:fld>
            <a:endParaRPr lang="en-US" altLang="en-US" sz="1400">
              <a:solidFill>
                <a:schemeClr val="tx2"/>
              </a:solidFill>
              <a:latin typeface="Times"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97" name="Document" r:id="rId4" imgW="8382000" imgH="4813300" progId="Word.Document.12">
                  <p:embed/>
                </p:oleObj>
              </mc:Choice>
              <mc:Fallback>
                <p:oleObj name="Document" r:id="rId4" imgW="8382000" imgH="48133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142" name="Document" r:id="rId4" imgW="5625893" imgH="3035188" progId="Word.Document.12">
                  <p:embed/>
                </p:oleObj>
              </mc:Choice>
              <mc:Fallback>
                <p:oleObj name="Document" r:id="rId4" imgW="5625893" imgH="3035188"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78"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58" name="Document" r:id="rId4" imgW="5625893" imgH="2006526" progId="Word.Document.12">
                  <p:embed/>
                </p:oleObj>
              </mc:Choice>
              <mc:Fallback>
                <p:oleObj name="Document" r:id="rId4" imgW="5625893" imgH="2006526"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143</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147</a:t>
            </a:fld>
            <a:endParaRPr lang="en-US" altLang="en-US" sz="1400">
              <a:solidFill>
                <a:schemeClr val="tx2"/>
              </a:solidFill>
              <a:latin typeface="Times" charset="0"/>
            </a:endParaRP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150</a:t>
            </a:fld>
            <a:endParaRPr lang="en-US" altLang="en-US" sz="1200">
              <a:solidFill>
                <a:srgbClr val="FFFFFF"/>
              </a:solidFill>
              <a:latin typeface="Times"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00000000-0008-0000-0000-000002000000}"/>
              </a:ext>
            </a:extLst>
          </p:cNvPr>
          <p:cNvGraphicFramePr>
            <a:graphicFrameLocks noGrp="1"/>
          </p:cNvGraphicFramePr>
          <p:nvPr>
            <p:ph sz="quarter" idx="1"/>
            <p:extLst>
              <p:ext uri="{D42A27DB-BD31-4B8C-83A1-F6EECF244321}">
                <p14:modId xmlns:p14="http://schemas.microsoft.com/office/powerpoint/2010/main" val="268409593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In 2020, a crisis year for many companies…here is what they did..</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152</a:t>
            </a:fld>
            <a:endParaRPr lang="en-US" altLang="en-US" sz="1200">
              <a:solidFill>
                <a:srgbClr val="FFFFFF"/>
              </a:solidFill>
              <a:latin typeface="Times" charset="0"/>
            </a:endParaRPr>
          </a:p>
        </p:txBody>
      </p:sp>
      <p:sp>
        <p:nvSpPr>
          <p:cNvPr id="3" name="Content Placeholder 2">
            <a:extLst>
              <a:ext uri="{FF2B5EF4-FFF2-40B4-BE49-F238E27FC236}">
                <a16:creationId xmlns:a16="http://schemas.microsoft.com/office/drawing/2014/main" id="{48BE130F-1EFC-AC46-AF70-0D8A5884AA16}"/>
              </a:ext>
            </a:extLst>
          </p:cNvPr>
          <p:cNvSpPr>
            <a:spLocks noGrp="1"/>
          </p:cNvSpPr>
          <p:nvPr>
            <p:ph sz="quarter" idx="1"/>
          </p:nvPr>
        </p:nvSpPr>
        <p:spPr/>
        <p:txBody>
          <a:bodyPr>
            <a:normAutofit fontScale="92500" lnSpcReduction="10000"/>
          </a:bodyPr>
          <a:lstStyle/>
          <a:p>
            <a:r>
              <a:rPr lang="en-US" dirty="0"/>
              <a:t>Of the S&amp;P 500 companies, 287 companies increased their dividends and 11 companies initiated dividends.</a:t>
            </a:r>
          </a:p>
          <a:p>
            <a:r>
              <a:rPr lang="en-US" dirty="0"/>
              <a:t>Of the S&amp;P 500 companies, 27 decreased dividends and 42 suspended dividends.</a:t>
            </a:r>
          </a:p>
          <a:p>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r>
              <a:rPr lang="en-US" dirty="0"/>
              <a:t>In perhaps the most revealing statistic of all, 133 of the 500 largest market cap companies did not pay dividends leading into 2020 or in 2020.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graphicFrame>
        <p:nvGraphicFramePr>
          <p:cNvPr id="9" name="Content Placeholder 8">
            <a:extLst>
              <a:ext uri="{FF2B5EF4-FFF2-40B4-BE49-F238E27FC236}">
                <a16:creationId xmlns:a16="http://schemas.microsoft.com/office/drawing/2014/main" id="{C947837A-5C6D-344D-A986-3256753D3A6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155</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A3EF7552-8C92-B94A-BB54-DBA9F37C775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dirty="0">
                <a:ea typeface="ＭＳ Ｐゴシック" charset="-128"/>
              </a:rPr>
              <a:t>And its going global.. In 2021</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F1DD245E-CC06-FF47-BBE5-A51A24AB194E}" type="slidenum">
              <a:rPr lang="en-US" altLang="en-US" smtClean="0"/>
              <a:pPr>
                <a:defRPr/>
              </a:pPr>
              <a:t>156</a:t>
            </a:fld>
            <a:endParaRPr lang="en-US" altLang="en-US"/>
          </a:p>
        </p:txBody>
      </p:sp>
      <p:sp>
        <p:nvSpPr>
          <p:cNvPr id="7" name="TextBox 6">
            <a:extLst>
              <a:ext uri="{FF2B5EF4-FFF2-40B4-BE49-F238E27FC236}">
                <a16:creationId xmlns:a16="http://schemas.microsoft.com/office/drawing/2014/main" id="{897164B2-6192-B443-80C9-5656F2B387EE}"/>
              </a:ext>
            </a:extLst>
          </p:cNvPr>
          <p:cNvSpPr txBox="1"/>
          <p:nvPr/>
        </p:nvSpPr>
        <p:spPr>
          <a:xfrm>
            <a:off x="2987727" y="5686253"/>
            <a:ext cx="3403496" cy="646331"/>
          </a:xfrm>
          <a:prstGeom prst="rect">
            <a:avLst/>
          </a:prstGeom>
          <a:noFill/>
        </p:spPr>
        <p:txBody>
          <a:bodyPr wrap="none" rtlCol="0">
            <a:spAutoFit/>
          </a:bodyPr>
          <a:lstStyle/>
          <a:p>
            <a:r>
              <a:rPr lang="en-US" sz="1800" i="1" dirty="0"/>
              <a:t>$ values are all in millions of US $</a:t>
            </a:r>
          </a:p>
          <a:p>
            <a:endParaRPr lang="en-US" sz="1800" i="1" dirty="0"/>
          </a:p>
        </p:txBody>
      </p:sp>
      <p:pic>
        <p:nvPicPr>
          <p:cNvPr id="2" name="Picture 1">
            <a:extLst>
              <a:ext uri="{FF2B5EF4-FFF2-40B4-BE49-F238E27FC236}">
                <a16:creationId xmlns:a16="http://schemas.microsoft.com/office/drawing/2014/main" id="{36927247-2942-564F-A125-9B6E2D4DA8E7}"/>
              </a:ext>
            </a:extLst>
          </p:cNvPr>
          <p:cNvPicPr>
            <a:picLocks noChangeAspect="1"/>
          </p:cNvPicPr>
          <p:nvPr/>
        </p:nvPicPr>
        <p:blipFill>
          <a:blip r:embed="rId3"/>
          <a:stretch>
            <a:fillRect/>
          </a:stretch>
        </p:blipFill>
        <p:spPr>
          <a:xfrm>
            <a:off x="533399" y="1771408"/>
            <a:ext cx="8372789" cy="3410192"/>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157</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2022</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AF4B3138-FB00-3940-8D5A-DF77A7A353BF}"/>
              </a:ext>
            </a:extLst>
          </p:cNvPr>
          <p:cNvPicPr>
            <a:picLocks noGrp="1" noChangeAspect="1"/>
          </p:cNvPicPr>
          <p:nvPr>
            <p:ph sz="quarter" idx="1"/>
          </p:nvPr>
        </p:nvPicPr>
        <p:blipFill>
          <a:blip r:embed="rId3"/>
          <a:stretch>
            <a:fillRect/>
          </a:stretch>
        </p:blipFill>
        <p:spPr>
          <a:xfrm>
            <a:off x="1582676" y="1600200"/>
            <a:ext cx="6213598" cy="449580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2022</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FE0D54F7-A8C8-D948-90B3-CF7BACDA0375}"/>
              </a:ext>
            </a:extLst>
          </p:cNvPr>
          <p:cNvPicPr>
            <a:picLocks noGrp="1" noChangeAspect="1"/>
          </p:cNvPicPr>
          <p:nvPr>
            <p:ph sz="quarter" idx="1"/>
          </p:nvPr>
        </p:nvPicPr>
        <p:blipFill>
          <a:blip r:embed="rId3"/>
          <a:stretch>
            <a:fillRect/>
          </a:stretch>
        </p:blipFill>
        <p:spPr>
          <a:xfrm>
            <a:off x="1428281" y="1676400"/>
            <a:ext cx="6289025" cy="4572000"/>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845"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160</a:t>
            </a:fld>
            <a:endParaRPr lang="en-US" altLang="en-US" sz="1400">
              <a:solidFill>
                <a:schemeClr val="tx2"/>
              </a:solidFill>
              <a:latin typeface="Times"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941"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extLst>
              <p:ext uri="{D42A27DB-BD31-4B8C-83A1-F6EECF244321}">
                <p14:modId xmlns:p14="http://schemas.microsoft.com/office/powerpoint/2010/main" val="1896613871"/>
              </p:ext>
            </p:extLst>
          </p:nvPr>
        </p:nvGraphicFramePr>
        <p:xfrm>
          <a:off x="3581400" y="5855493"/>
          <a:ext cx="1811338" cy="785813"/>
        </p:xfrm>
        <a:graphic>
          <a:graphicData uri="http://schemas.openxmlformats.org/presentationml/2006/ole">
            <mc:AlternateContent xmlns:mc="http://schemas.openxmlformats.org/markup-compatibility/2006">
              <mc:Choice xmlns:v="urn:schemas-microsoft-com:vml" Requires="v">
                <p:oleObj spid="_x0000_s348230"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855493"/>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177</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62"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181</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182</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186</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187</a:t>
            </a:fld>
            <a:endParaRPr lang="en-US" altLang="en-US" sz="1400">
              <a:solidFill>
                <a:schemeClr val="tx2"/>
              </a:solidFill>
              <a:latin typeface="Times" charset="0"/>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191</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charset="-128"/>
              </a:rPr>
              <a:t>The Free </a:t>
            </a:r>
            <a:r>
              <a:rPr lang="en-US" altLang="en-US" sz="2200" dirty="0" err="1">
                <a:ea typeface="ＭＳ Ｐゴシック" charset="-128"/>
              </a:rPr>
              <a:t>Cashflow</a:t>
            </a:r>
            <a:r>
              <a:rPr lang="en-US" altLang="en-US" sz="2200" dirty="0">
                <a:ea typeface="ＭＳ Ｐゴシック" charset="-128"/>
              </a:rPr>
              <a:t> to Equity (FCFE) is a measure of how much cash is left in the business after non-equity claimholders (debt and preferred stock) have been paid, and after any reinvestment needed to sustain the firm</a:t>
            </a:r>
            <a:r>
              <a:rPr lang="ja-JP" altLang="en-US" sz="2200" dirty="0">
                <a:ea typeface="ＭＳ Ｐゴシック" charset="-128"/>
              </a:rPr>
              <a:t>’</a:t>
            </a:r>
            <a:r>
              <a:rPr lang="en-US" altLang="ja-JP" sz="2200" dirty="0">
                <a:ea typeface="ＭＳ Ｐゴシック" charset="-128"/>
              </a:rPr>
              <a:t>s assets and future growth.</a:t>
            </a:r>
          </a:p>
        </p:txBody>
      </p:sp>
      <p:graphicFrame>
        <p:nvGraphicFramePr>
          <p:cNvPr id="3" name="Table 2"/>
          <p:cNvGraphicFramePr>
            <a:graphicFrameLocks noGrp="1"/>
          </p:cNvGraphicFramePr>
          <p:nvPr>
            <p:extLst>
              <p:ext uri="{D42A27DB-BD31-4B8C-83A1-F6EECF244321}">
                <p14:modId xmlns:p14="http://schemas.microsoft.com/office/powerpoint/2010/main" val="1831393177"/>
              </p:ext>
            </p:extLst>
          </p:nvPr>
        </p:nvGraphicFramePr>
        <p:xfrm>
          <a:off x="533399" y="3048000"/>
          <a:ext cx="8232775" cy="2990001"/>
        </p:xfrm>
        <a:graphic>
          <a:graphicData uri="http://schemas.openxmlformats.org/drawingml/2006/table">
            <a:tbl>
              <a:tblPr>
                <a:tableStyleId>{5C22544A-7EE6-4342-B048-85BDC9FD1C3A}</a:tableStyleId>
              </a:tblPr>
              <a:tblGrid>
                <a:gridCol w="2634488">
                  <a:extLst>
                    <a:ext uri="{9D8B030D-6E8A-4147-A177-3AD203B41FA5}">
                      <a16:colId xmlns:a16="http://schemas.microsoft.com/office/drawing/2014/main" val="20000"/>
                    </a:ext>
                  </a:extLst>
                </a:gridCol>
                <a:gridCol w="2634488">
                  <a:extLst>
                    <a:ext uri="{9D8B030D-6E8A-4147-A177-3AD203B41FA5}">
                      <a16:colId xmlns:a16="http://schemas.microsoft.com/office/drawing/2014/main" val="20001"/>
                    </a:ext>
                  </a:extLst>
                </a:gridCol>
                <a:gridCol w="2963799">
                  <a:extLst>
                    <a:ext uri="{9D8B030D-6E8A-4147-A177-3AD203B41FA5}">
                      <a16:colId xmlns:a16="http://schemas.microsoft.com/office/drawing/2014/main" val="20002"/>
                    </a:ext>
                  </a:extLst>
                </a:gridCol>
              </a:tblGrid>
              <a:tr h="321733">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17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21733">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1733">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21733">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21733">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321733">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321733">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321733">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193</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48233299"/>
              </p:ext>
            </p:extLst>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195</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a:extLst>
              <a:ext uri="{FF2B5EF4-FFF2-40B4-BE49-F238E27FC236}">
                <a16:creationId xmlns:a16="http://schemas.microsoft.com/office/drawing/2014/main" id="{C0BBB4F7-6726-7B41-91C9-B6D7780580D2}"/>
              </a:ext>
            </a:extLst>
          </p:cNvPr>
          <p:cNvGraphicFramePr>
            <a:graphicFrameLocks noGrp="1"/>
          </p:cNvGraphicFramePr>
          <p:nvPr>
            <p:ph sz="quarter" idx="1"/>
            <p:extLst>
              <p:ext uri="{D42A27DB-BD31-4B8C-83A1-F6EECF244321}">
                <p14:modId xmlns:p14="http://schemas.microsoft.com/office/powerpoint/2010/main" val="3147438139"/>
              </p:ext>
            </p:extLst>
          </p:nvPr>
        </p:nvGraphicFramePr>
        <p:xfrm>
          <a:off x="609600" y="1616075"/>
          <a:ext cx="8381999" cy="3649897"/>
        </p:xfrm>
        <a:graphic>
          <a:graphicData uri="http://schemas.openxmlformats.org/drawingml/2006/table">
            <a:tbl>
              <a:tblPr>
                <a:tableStyleId>{5C22544A-7EE6-4342-B048-85BDC9FD1C3A}</a:tableStyleId>
              </a:tblPr>
              <a:tblGrid>
                <a:gridCol w="1371600">
                  <a:extLst>
                    <a:ext uri="{9D8B030D-6E8A-4147-A177-3AD203B41FA5}">
                      <a16:colId xmlns:a16="http://schemas.microsoft.com/office/drawing/2014/main" val="3983283990"/>
                    </a:ext>
                  </a:extLst>
                </a:gridCol>
                <a:gridCol w="1219200">
                  <a:extLst>
                    <a:ext uri="{9D8B030D-6E8A-4147-A177-3AD203B41FA5}">
                      <a16:colId xmlns:a16="http://schemas.microsoft.com/office/drawing/2014/main" val="537419525"/>
                    </a:ext>
                  </a:extLst>
                </a:gridCol>
                <a:gridCol w="1143000">
                  <a:extLst>
                    <a:ext uri="{9D8B030D-6E8A-4147-A177-3AD203B41FA5}">
                      <a16:colId xmlns:a16="http://schemas.microsoft.com/office/drawing/2014/main" val="772628595"/>
                    </a:ext>
                  </a:extLst>
                </a:gridCol>
                <a:gridCol w="1001957">
                  <a:extLst>
                    <a:ext uri="{9D8B030D-6E8A-4147-A177-3AD203B41FA5}">
                      <a16:colId xmlns:a16="http://schemas.microsoft.com/office/drawing/2014/main" val="3620631337"/>
                    </a:ext>
                  </a:extLst>
                </a:gridCol>
                <a:gridCol w="842558">
                  <a:extLst>
                    <a:ext uri="{9D8B030D-6E8A-4147-A177-3AD203B41FA5}">
                      <a16:colId xmlns:a16="http://schemas.microsoft.com/office/drawing/2014/main" val="1544956914"/>
                    </a:ext>
                  </a:extLst>
                </a:gridCol>
                <a:gridCol w="980563">
                  <a:extLst>
                    <a:ext uri="{9D8B030D-6E8A-4147-A177-3AD203B41FA5}">
                      <a16:colId xmlns:a16="http://schemas.microsoft.com/office/drawing/2014/main" val="3108862682"/>
                    </a:ext>
                  </a:extLst>
                </a:gridCol>
                <a:gridCol w="929719">
                  <a:extLst>
                    <a:ext uri="{9D8B030D-6E8A-4147-A177-3AD203B41FA5}">
                      <a16:colId xmlns:a16="http://schemas.microsoft.com/office/drawing/2014/main" val="626109557"/>
                    </a:ext>
                  </a:extLst>
                </a:gridCol>
                <a:gridCol w="893402">
                  <a:extLst>
                    <a:ext uri="{9D8B030D-6E8A-4147-A177-3AD203B41FA5}">
                      <a16:colId xmlns:a16="http://schemas.microsoft.com/office/drawing/2014/main" val="1166878317"/>
                    </a:ext>
                  </a:extLst>
                </a:gridCol>
              </a:tblGrid>
              <a:tr h="1353118">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Positive FCFE, No cash returned</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Cash returned, FCFE &gt; Dividends + Buybacks</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Total  Cash Accumulators</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FCFE&lt;0, No Cash Return</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Cash returned, FCFE &lt;Dividends + Buybacks</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 Cash Returned</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Cash Burners</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210914"/>
                  </a:ext>
                </a:extLst>
              </a:tr>
              <a:tr h="425618">
                <a:tc>
                  <a:txBody>
                    <a:bodyPr/>
                    <a:lstStyle/>
                    <a:p>
                      <a:pPr algn="l" fontAlgn="b"/>
                      <a:r>
                        <a:rPr lang="en-US" sz="1400" u="none" strike="noStrike">
                          <a:effectLst/>
                        </a:rPr>
                        <a:t>Australia, NZ and Canada</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9.45%</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9.19%</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18.63%</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67.71%</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3.92%</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9.74%</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81.37%</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392479"/>
                  </a:ext>
                </a:extLst>
              </a:tr>
              <a:tr h="372598">
                <a:tc>
                  <a:txBody>
                    <a:bodyPr/>
                    <a:lstStyle/>
                    <a:p>
                      <a:pPr algn="l" fontAlgn="b"/>
                      <a:r>
                        <a:rPr lang="en-US" sz="1400" u="none" strike="noStrike">
                          <a:effectLst/>
                        </a:rPr>
                        <a:t>Developed Europe</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18.01%</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22.12%</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40.13%</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33.30%</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7.46%</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19.10%</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59.87%</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9126274"/>
                  </a:ext>
                </a:extLst>
              </a:tr>
              <a:tr h="372598">
                <a:tc>
                  <a:txBody>
                    <a:bodyPr/>
                    <a:lstStyle/>
                    <a:p>
                      <a:pPr algn="l" fontAlgn="b"/>
                      <a:r>
                        <a:rPr lang="en-US" sz="1400" u="none" strike="noStrike">
                          <a:effectLst/>
                        </a:rPr>
                        <a:t>Emerging Markets</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14.66%</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24.29%</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38.96%</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24.62%</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8.25%</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28.18%</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61.04%</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9312410"/>
                  </a:ext>
                </a:extLst>
              </a:tr>
              <a:tr h="372598">
                <a:tc>
                  <a:txBody>
                    <a:bodyPr/>
                    <a:lstStyle/>
                    <a:p>
                      <a:pPr algn="l" fontAlgn="b"/>
                      <a:r>
                        <a:rPr lang="en-US" sz="1400" u="none" strike="noStrike">
                          <a:effectLst/>
                        </a:rPr>
                        <a:t>Japan</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13.93%</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36.89%</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50.81%</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13.59%</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7.61%</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27.98%</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49.19%</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7511580"/>
                  </a:ext>
                </a:extLst>
              </a:tr>
              <a:tr h="372598">
                <a:tc>
                  <a:txBody>
                    <a:bodyPr/>
                    <a:lstStyle/>
                    <a:p>
                      <a:pPr algn="l" fontAlgn="b"/>
                      <a:r>
                        <a:rPr lang="en-US" sz="1400" u="none" strike="noStrike">
                          <a:effectLst/>
                        </a:rPr>
                        <a:t>United States</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10.88%</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18.47%</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29.35%</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35.11%</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8.10%</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27.44%</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70.65%</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621573"/>
                  </a:ext>
                </a:extLst>
              </a:tr>
              <a:tr h="372598">
                <a:tc>
                  <a:txBody>
                    <a:bodyPr/>
                    <a:lstStyle/>
                    <a:p>
                      <a:pPr algn="l" fontAlgn="b"/>
                      <a:r>
                        <a:rPr lang="en-US" sz="1400" u="none" strike="noStrike">
                          <a:effectLst/>
                        </a:rPr>
                        <a:t>Global</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14.06%</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22.77%</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00B050"/>
                          </a:solidFill>
                          <a:effectLst/>
                        </a:rPr>
                        <a:t>36.82%</a:t>
                      </a:r>
                      <a:endParaRPr lang="en-US" sz="1400" b="0" i="0" u="none" strike="noStrike" dirty="0">
                        <a:solidFill>
                          <a:srgbClr val="00B05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30.75%</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7.61%</a:t>
                      </a:r>
                      <a:endParaRPr lang="en-US" sz="1400" b="0" i="0" u="none" strike="noStrike">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24.82%</a:t>
                      </a:r>
                      <a:endParaRPr lang="en-US" sz="1400" b="0" i="0" u="none" strike="noStrike" dirty="0">
                        <a:solidFill>
                          <a:srgbClr val="00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63.18%</a:t>
                      </a:r>
                      <a:endParaRPr lang="en-US" sz="1400" b="0" i="0" u="none" strike="noStrike" dirty="0">
                        <a:solidFill>
                          <a:srgbClr val="FF0000"/>
                        </a:solidFill>
                        <a:effectLst/>
                        <a:latin typeface="Calibri" panose="020F0502020204030204" pitchFamily="34" charset="0"/>
                      </a:endParaRPr>
                    </a:p>
                  </a:txBody>
                  <a:tcPr marL="7069" marR="7069" marT="70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8206529"/>
                  </a:ext>
                </a:extLst>
              </a:tr>
            </a:tbl>
          </a:graphicData>
        </a:graphic>
      </p:graphicFrame>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203</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204</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205</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4">
            <a:extLst>
              <a:ext uri="{FF2B5EF4-FFF2-40B4-BE49-F238E27FC236}">
                <a16:creationId xmlns:a16="http://schemas.microsoft.com/office/drawing/2014/main" id="{8A19706F-278B-9C4D-8D6E-9C5D1FE28B72}"/>
              </a:ext>
            </a:extLst>
          </p:cNvPr>
          <p:cNvGraphicFramePr>
            <a:graphicFrameLocks noGrp="1"/>
          </p:cNvGraphicFramePr>
          <p:nvPr>
            <p:ph sz="quarter" idx="1"/>
            <p:extLst>
              <p:ext uri="{D42A27DB-BD31-4B8C-83A1-F6EECF244321}">
                <p14:modId xmlns:p14="http://schemas.microsoft.com/office/powerpoint/2010/main" val="1362090866"/>
              </p:ext>
            </p:extLst>
          </p:nvPr>
        </p:nvGraphicFramePr>
        <p:xfrm>
          <a:off x="993774" y="1828799"/>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213</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220</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725" name="Document" r:id="rId4" imgW="8369300" imgH="4356100" progId="Word.Document.12">
                  <p:embed/>
                </p:oleObj>
              </mc:Choice>
              <mc:Fallback>
                <p:oleObj name="Document" r:id="rId4" imgW="8369300" imgH="4356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223</a:t>
            </a:fld>
            <a:endParaRPr lang="en-US" altLang="en-US" sz="1400">
              <a:solidFill>
                <a:schemeClr val="tx2"/>
              </a:solidFill>
              <a:latin typeface="Times" charset="0"/>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One tool for estimating intrinsic value: Discounted Cash Flow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62"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110"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dirty="0">
                <a:ea typeface="ＭＳ Ｐゴシック" charset="-128"/>
              </a:rPr>
              <a:t>Stories + Numbers = Value</a:t>
            </a:r>
          </a:p>
        </p:txBody>
      </p:sp>
      <p:pic>
        <p:nvPicPr>
          <p:cNvPr id="6" name="Content Placeholder 2">
            <a:extLst>
              <a:ext uri="{FF2B5EF4-FFF2-40B4-BE49-F238E27FC236}">
                <a16:creationId xmlns:a16="http://schemas.microsoft.com/office/drawing/2014/main" id="{21E01BAE-01F6-FD47-9BAB-10D1D9D862F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p:pic>
    </p:spTree>
    <p:extLst>
      <p:ext uri="{BB962C8B-B14F-4D97-AF65-F5344CB8AC3E}">
        <p14:creationId xmlns:p14="http://schemas.microsoft.com/office/powerpoint/2010/main" val="117191243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231</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Dividends and Modified Dividends for Deutsche Bank</a:t>
            </a: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October 2016, Deutsche Bank</a:t>
            </a:r>
            <a:r>
              <a:rPr lang="en-US" altLang="ja-JP" sz="2000" dirty="0">
                <a:ea typeface="ＭＳ Ｐゴシック" charset="-128"/>
              </a:rPr>
              <a:t> had suspended dividends, was losing money and was in serious danger. 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extLst>
                    <a:ext uri="{9D8B030D-6E8A-4147-A177-3AD203B41FA5}">
                      <a16:colId xmlns:a16="http://schemas.microsoft.com/office/drawing/2014/main" val="20000"/>
                    </a:ext>
                  </a:extLst>
                </a:gridCol>
                <a:gridCol w="536920">
                  <a:extLst>
                    <a:ext uri="{9D8B030D-6E8A-4147-A177-3AD203B41FA5}">
                      <a16:colId xmlns:a16="http://schemas.microsoft.com/office/drawing/2014/main" val="20001"/>
                    </a:ext>
                  </a:extLst>
                </a:gridCol>
                <a:gridCol w="536920">
                  <a:extLst>
                    <a:ext uri="{9D8B030D-6E8A-4147-A177-3AD203B41FA5}">
                      <a16:colId xmlns:a16="http://schemas.microsoft.com/office/drawing/2014/main" val="20002"/>
                    </a:ext>
                  </a:extLst>
                </a:gridCol>
                <a:gridCol w="536920">
                  <a:extLst>
                    <a:ext uri="{9D8B030D-6E8A-4147-A177-3AD203B41FA5}">
                      <a16:colId xmlns:a16="http://schemas.microsoft.com/office/drawing/2014/main" val="20003"/>
                    </a:ext>
                  </a:extLst>
                </a:gridCol>
                <a:gridCol w="536920">
                  <a:extLst>
                    <a:ext uri="{9D8B030D-6E8A-4147-A177-3AD203B41FA5}">
                      <a16:colId xmlns:a16="http://schemas.microsoft.com/office/drawing/2014/main" val="20004"/>
                    </a:ext>
                  </a:extLst>
                </a:gridCol>
                <a:gridCol w="536920">
                  <a:extLst>
                    <a:ext uri="{9D8B030D-6E8A-4147-A177-3AD203B41FA5}">
                      <a16:colId xmlns:a16="http://schemas.microsoft.com/office/drawing/2014/main" val="20005"/>
                    </a:ext>
                  </a:extLst>
                </a:gridCol>
                <a:gridCol w="536920">
                  <a:extLst>
                    <a:ext uri="{9D8B030D-6E8A-4147-A177-3AD203B41FA5}">
                      <a16:colId xmlns:a16="http://schemas.microsoft.com/office/drawing/2014/main" val="20006"/>
                    </a:ext>
                  </a:extLst>
                </a:gridCol>
                <a:gridCol w="536920">
                  <a:extLst>
                    <a:ext uri="{9D8B030D-6E8A-4147-A177-3AD203B41FA5}">
                      <a16:colId xmlns:a16="http://schemas.microsoft.com/office/drawing/2014/main" val="20007"/>
                    </a:ext>
                  </a:extLst>
                </a:gridCol>
                <a:gridCol w="536920">
                  <a:extLst>
                    <a:ext uri="{9D8B030D-6E8A-4147-A177-3AD203B41FA5}">
                      <a16:colId xmlns:a16="http://schemas.microsoft.com/office/drawing/2014/main" val="20008"/>
                    </a:ext>
                  </a:extLst>
                </a:gridCol>
                <a:gridCol w="536920">
                  <a:extLst>
                    <a:ext uri="{9D8B030D-6E8A-4147-A177-3AD203B41FA5}">
                      <a16:colId xmlns:a16="http://schemas.microsoft.com/office/drawing/2014/main" val="20009"/>
                    </a:ext>
                  </a:extLst>
                </a:gridCol>
                <a:gridCol w="536920">
                  <a:extLst>
                    <a:ext uri="{9D8B030D-6E8A-4147-A177-3AD203B41FA5}">
                      <a16:colId xmlns:a16="http://schemas.microsoft.com/office/drawing/2014/main" val="20010"/>
                    </a:ext>
                  </a:extLst>
                </a:gridCol>
                <a:gridCol w="536920">
                  <a:extLst>
                    <a:ext uri="{9D8B030D-6E8A-4147-A177-3AD203B41FA5}">
                      <a16:colId xmlns:a16="http://schemas.microsoft.com/office/drawing/2014/main" val="20011"/>
                    </a:ext>
                  </a:extLst>
                </a:gridCol>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236</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a:t>
            </a:r>
            <a:br>
              <a:rPr lang="en-US" dirty="0">
                <a:ea typeface="+mj-ea"/>
                <a:cs typeface="+mj-cs"/>
              </a:rPr>
            </a:br>
            <a:r>
              <a:rPr lang="en-US" dirty="0">
                <a:ea typeface="+mj-ea"/>
                <a:cs typeface="+mj-cs"/>
              </a:rPr>
              <a:t>2008 versus 2016</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October 2016, the Euro </a:t>
            </a:r>
            <a:r>
              <a:rPr lang="en-US" altLang="en-US" sz="2600" dirty="0" err="1">
                <a:ea typeface="ＭＳ Ｐゴシック" charset="-128"/>
              </a:rPr>
              <a:t>riskfree</a:t>
            </a:r>
            <a:r>
              <a:rPr lang="en-US" altLang="en-US" sz="2600" dirty="0">
                <a:ea typeface="ＭＳ Ｐゴシック" charset="-128"/>
              </a:rPr>
              <a:t> rate had dropped to 0.10% and the </a:t>
            </a:r>
            <a:r>
              <a:rPr lang="en-US" altLang="en-US" sz="2600" dirty="0" err="1">
                <a:ea typeface="ＭＳ Ｐゴシック" charset="-128"/>
              </a:rPr>
              <a:t>Deutsche’s</a:t>
            </a:r>
            <a:r>
              <a:rPr lang="en-US" altLang="en-US" sz="2600" dirty="0">
                <a:ea typeface="ＭＳ Ｐゴシック" charset="-128"/>
              </a:rPr>
              <a:t>  cost of equity had risen to 10.2%, putting it in the 75</a:t>
            </a:r>
            <a:r>
              <a:rPr lang="en-US" altLang="en-US" sz="2600" baseline="30000" dirty="0">
                <a:ea typeface="ＭＳ Ｐゴシック" charset="-128"/>
              </a:rPr>
              <a:t>th</a:t>
            </a:r>
            <a:r>
              <a:rPr lang="en-US" altLang="en-US" sz="2600" dirty="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dirty="0">
                <a:ea typeface="ＭＳ Ｐゴシック" charset="-128"/>
              </a:rPr>
              <a:t>We will be valuing Tata Motors in rupee terms. That is a choice. A company can be valued in any currency. </a:t>
            </a:r>
          </a:p>
          <a:p>
            <a:pPr eaLnBrk="1" hangingPunct="1">
              <a:lnSpc>
                <a:spcPct val="80000"/>
              </a:lnSpc>
            </a:pPr>
            <a:r>
              <a:rPr lang="en-US" altLang="en-US" sz="2600" dirty="0">
                <a:ea typeface="ＭＳ Ｐゴシック" charset="-128"/>
              </a:rPr>
              <a:t>Earlier, we estimated a levered beta for equity of 1.1007 for Tata Motor</a:t>
            </a:r>
            <a:r>
              <a:rPr lang="ja-JP" altLang="en-US" sz="2600">
                <a:ea typeface="ＭＳ Ｐゴシック" charset="-128"/>
              </a:rPr>
              <a:t>’</a:t>
            </a:r>
            <a:r>
              <a:rPr lang="en-US" altLang="ja-JP" sz="2600" dirty="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dirty="0">
                <a:ea typeface="ＭＳ Ｐゴシック" charset="-128"/>
              </a:rPr>
              <a:t>Levered </a:t>
            </a:r>
            <a:r>
              <a:rPr lang="en-US" altLang="ja-JP" sz="2200" dirty="0" err="1">
                <a:ea typeface="ＭＳ Ｐゴシック" charset="-128"/>
              </a:rPr>
              <a:t>Beta</a:t>
            </a:r>
            <a:r>
              <a:rPr lang="en-US" altLang="ja-JP" sz="2200" baseline="-25000" dirty="0" err="1">
                <a:ea typeface="ＭＳ Ｐゴシック" charset="-128"/>
              </a:rPr>
              <a:t>Company</a:t>
            </a:r>
            <a:r>
              <a:rPr lang="en-US" altLang="ja-JP" sz="2200" dirty="0">
                <a:ea typeface="ＭＳ Ｐゴシック" charset="-128"/>
              </a:rPr>
              <a:t>= 1.1007 (1428/1630)+ 0 (202/1630) = 0.964</a:t>
            </a:r>
          </a:p>
          <a:p>
            <a:pPr eaLnBrk="1" hangingPunct="1">
              <a:lnSpc>
                <a:spcPct val="80000"/>
              </a:lnSpc>
            </a:pPr>
            <a:r>
              <a:rPr lang="en-US" altLang="ja-JP" sz="2600" dirty="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dirty="0">
                <a:ea typeface="ＭＳ Ｐゴシック" charset="-128"/>
              </a:rPr>
              <a:t>Cost of Equity = 6.57% + 0.964 (7.19%) = 13.50%</a:t>
            </a:r>
          </a:p>
          <a:p>
            <a:pPr eaLnBrk="1" hangingPunct="1">
              <a:lnSpc>
                <a:spcPct val="80000"/>
              </a:lnSpc>
            </a:pPr>
            <a:endParaRPr lang="en-US" altLang="en-US" sz="2600" dirty="0">
              <a:ea typeface="ＭＳ Ｐゴシック" charset="-128"/>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89"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Estimating growth in EPS: Deutsche Bank in January 2008</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242</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908"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909"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910"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911"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a:ea typeface="+mn-ea"/>
                <a:cs typeface="+mn-cs"/>
              </a:rPr>
              <a:t>ROE = ROC + D/E (ROC - </a:t>
            </a:r>
            <a:r>
              <a:rPr lang="en-US" dirty="0" err="1">
                <a:ea typeface="+mn-ea"/>
                <a:cs typeface="+mn-cs"/>
              </a:rPr>
              <a:t>i</a:t>
            </a:r>
            <a:r>
              <a:rPr lang="en-US" dirty="0">
                <a:ea typeface="+mn-ea"/>
                <a:cs typeface="+mn-cs"/>
              </a:rPr>
              <a:t> (1-t))</a:t>
            </a:r>
          </a:p>
          <a:p>
            <a:pPr marL="0" indent="0" eaLnBrk="1" fontAlgn="auto" hangingPunct="1">
              <a:spcAft>
                <a:spcPts val="0"/>
              </a:spcAft>
              <a:buFont typeface="Wingdings"/>
              <a:buNone/>
              <a:defRPr/>
            </a:pPr>
            <a:r>
              <a:rPr lang="en-US" dirty="0">
                <a:ea typeface="+mn-ea"/>
                <a:cs typeface="+mn-cs"/>
              </a:rPr>
              <a:t>where,</a:t>
            </a:r>
          </a:p>
          <a:p>
            <a:pPr marL="0" indent="0" eaLnBrk="1" fontAlgn="auto" hangingPunct="1">
              <a:spcAft>
                <a:spcPts val="0"/>
              </a:spcAft>
              <a:buFont typeface="Wingdings"/>
              <a:buNone/>
              <a:defRPr/>
            </a:pPr>
            <a:r>
              <a:rPr lang="en-US" dirty="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BV of Capital = BV of Debt + BV of Equity - Cash</a:t>
            </a:r>
          </a:p>
          <a:p>
            <a:pPr marL="0" indent="0" eaLnBrk="1" fontAlgn="auto" hangingPunct="1">
              <a:spcAft>
                <a:spcPts val="0"/>
              </a:spcAft>
              <a:buFont typeface="Wingdings"/>
              <a:buNone/>
              <a:defRPr/>
            </a:pPr>
            <a:r>
              <a:rPr lang="en-US" dirty="0">
                <a:ea typeface="+mn-ea"/>
                <a:cs typeface="+mn-cs"/>
              </a:rPr>
              <a:t>	D/E = Debt/ Equity ratio </a:t>
            </a:r>
          </a:p>
          <a:p>
            <a:pPr marL="0" indent="0" eaLnBrk="1" fontAlgn="auto" hangingPunct="1">
              <a:spcAft>
                <a:spcPts val="0"/>
              </a:spcAft>
              <a:buFont typeface="Wingdings"/>
              <a:buNone/>
              <a:defRPr/>
            </a:pPr>
            <a:r>
              <a:rPr lang="en-US" dirty="0">
                <a:ea typeface="+mn-ea"/>
                <a:cs typeface="+mn-cs"/>
              </a:rPr>
              <a:t>	</a:t>
            </a:r>
            <a:r>
              <a:rPr lang="en-US" dirty="0" err="1">
                <a:ea typeface="+mn-ea"/>
                <a:cs typeface="+mn-cs"/>
              </a:rPr>
              <a:t>i</a:t>
            </a:r>
            <a:r>
              <a:rPr lang="en-US" dirty="0">
                <a:ea typeface="+mn-ea"/>
                <a:cs typeface="+mn-cs"/>
              </a:rPr>
              <a:t> = Interest rate on debt</a:t>
            </a:r>
          </a:p>
          <a:p>
            <a:pPr marL="0" indent="0" eaLnBrk="1" fontAlgn="auto" hangingPunct="1">
              <a:spcAft>
                <a:spcPts val="0"/>
              </a:spcAft>
              <a:buFont typeface="Wingdings"/>
              <a:buNone/>
              <a:defRPr/>
            </a:pPr>
            <a:r>
              <a:rPr lang="en-US" dirty="0">
                <a:ea typeface="+mn-ea"/>
                <a:cs typeface="+mn-cs"/>
              </a:rPr>
              <a:t>	t = Tax rate on ordinary income.</a:t>
            </a:r>
          </a:p>
        </p:txBody>
      </p:sp>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Will they have the same equity value?</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983"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984"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248</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763588">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712787">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gridCol w="714375">
                  <a:extLst>
                    <a:ext uri="{9D8B030D-6E8A-4147-A177-3AD203B41FA5}">
                      <a16:colId xmlns:a16="http://schemas.microsoft.com/office/drawing/2014/main" val="20007"/>
                    </a:ext>
                  </a:extLst>
                </a:gridCol>
                <a:gridCol w="712788">
                  <a:extLst>
                    <a:ext uri="{9D8B030D-6E8A-4147-A177-3AD203B41FA5}">
                      <a16:colId xmlns:a16="http://schemas.microsoft.com/office/drawing/2014/main" val="20008"/>
                    </a:ext>
                  </a:extLst>
                </a:gridCol>
                <a:gridCol w="790575">
                  <a:extLst>
                    <a:ext uri="{9D8B030D-6E8A-4147-A177-3AD203B41FA5}">
                      <a16:colId xmlns:a16="http://schemas.microsoft.com/office/drawing/2014/main" val="20009"/>
                    </a:ext>
                  </a:extLst>
                </a:gridCol>
                <a:gridCol w="712787">
                  <a:extLst>
                    <a:ext uri="{9D8B030D-6E8A-4147-A177-3AD203B41FA5}">
                      <a16:colId xmlns:a16="http://schemas.microsoft.com/office/drawing/2014/main" val="20010"/>
                    </a:ext>
                  </a:extLst>
                </a:gridCol>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249</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10022"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a:ea typeface="+mn-ea"/>
                <a:cs typeface="+mn-cs"/>
              </a:rPr>
              <a:t>barriers to entry and differential advantages (if high -&gt; longer growth period)</a:t>
            </a:r>
          </a:p>
        </p:txBody>
      </p:sp>
    </p:spTree>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117" name="Document" r:id="rId4" imgW="8369300" imgH="5448300" progId="Word.Document.12">
                  <p:embed/>
                </p:oleObj>
              </mc:Choice>
              <mc:Fallback>
                <p:oleObj name="Document" r:id="rId4" imgW="8369300" imgH="54483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252</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a:t>
            </a:r>
            <a:r>
              <a:rPr lang="en-US" altLang="en-US" sz="1800" dirty="0">
                <a:ea typeface="ＭＳ Ｐゴシック" charset="-128"/>
              </a:rPr>
              <a:t>This is set lower than the </a:t>
            </a:r>
            <a:r>
              <a:rPr lang="en-US" altLang="en-US" sz="1800" dirty="0" err="1">
                <a:ea typeface="ＭＳ Ｐゴシック" charset="-128"/>
              </a:rPr>
              <a:t>riskfree</a:t>
            </a:r>
            <a:r>
              <a:rPr lang="en-US" altLang="en-US" sz="1800" dirty="0">
                <a:ea typeface="ＭＳ Ｐゴシック" charset="-128"/>
              </a:rPr>
              <a:t> rate (2.75%).</a:t>
            </a:r>
          </a:p>
          <a:p>
            <a:pPr eaLnBrk="1" hangingPunct="1">
              <a:lnSpc>
                <a:spcPct val="80000"/>
              </a:lnSpc>
            </a:pPr>
            <a:r>
              <a:rPr lang="en-US" altLang="en-US" sz="1800" u="sng" dirty="0">
                <a:ea typeface="ＭＳ Ｐゴシック" charset="-128"/>
              </a:rPr>
              <a:t>Stable period excess returns</a:t>
            </a:r>
            <a:r>
              <a:rPr lang="en-US" altLang="en-US" sz="1800" dirty="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dirty="0">
                <a:ea typeface="ＭＳ Ｐゴシック" charset="-128"/>
              </a:rPr>
              <a:t>Reinvest to grow</a:t>
            </a:r>
            <a:r>
              <a:rPr lang="en-US" altLang="en-US" sz="1800" dirty="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dirty="0">
                <a:ea typeface="ＭＳ Ｐゴシック" charset="-128"/>
              </a:rPr>
              <a:t>Reinvestment Rate = Growth Rate / Return on Capital  = 2.5% /10% = 25%</a:t>
            </a:r>
          </a:p>
          <a:p>
            <a:pPr algn="ctr" eaLnBrk="1" hangingPunct="1">
              <a:lnSpc>
                <a:spcPct val="80000"/>
              </a:lnSpc>
            </a:pPr>
            <a:r>
              <a:rPr lang="en-US" altLang="en-US" sz="1800" u="sng" dirty="0">
                <a:ea typeface="ＭＳ Ｐゴシック" charset="-128"/>
              </a:rPr>
              <a:t>Adjust risk and cost of capital</a:t>
            </a:r>
            <a:r>
              <a:rPr lang="en-US" altLang="en-US" sz="1800" dirty="0">
                <a:ea typeface="ＭＳ Ｐゴシック" charset="-128"/>
              </a:rPr>
              <a:t>: The beta for the stock will drop to one, reflecting Disney</a:t>
            </a:r>
            <a:r>
              <a:rPr lang="ja-JP" altLang="en-US" sz="1800">
                <a:ea typeface="ＭＳ Ｐゴシック" charset="-128"/>
              </a:rPr>
              <a:t>’</a:t>
            </a:r>
            <a:r>
              <a:rPr lang="en-US" altLang="ja-JP" sz="1800" dirty="0">
                <a:ea typeface="ＭＳ Ｐゴシック" charset="-128"/>
              </a:rPr>
              <a:t>s status as a mature company. </a:t>
            </a:r>
          </a:p>
          <a:p>
            <a:pPr lvl="1" eaLnBrk="1" hangingPunct="1">
              <a:lnSpc>
                <a:spcPct val="80000"/>
              </a:lnSpc>
            </a:pPr>
            <a:r>
              <a:rPr lang="en-US" altLang="en-US" sz="1500" dirty="0">
                <a:ea typeface="ＭＳ Ｐゴシック" charset="-128"/>
              </a:rPr>
              <a:t>Cost of Equity = </a:t>
            </a:r>
            <a:r>
              <a:rPr lang="en-US" altLang="en-US" sz="1500" dirty="0" err="1">
                <a:ea typeface="ＭＳ Ｐゴシック" charset="-128"/>
              </a:rPr>
              <a:t>Riskfree</a:t>
            </a:r>
            <a:r>
              <a:rPr lang="en-US" altLang="en-US" sz="1500" dirty="0">
                <a:ea typeface="ＭＳ Ｐゴシック" charset="-128"/>
              </a:rPr>
              <a:t> Rate + Beta * Risk Premium = 2.75% + 5.76% = 8.51%</a:t>
            </a:r>
          </a:p>
          <a:p>
            <a:pPr lvl="1" eaLnBrk="1" hangingPunct="1">
              <a:lnSpc>
                <a:spcPct val="80000"/>
              </a:lnSpc>
            </a:pPr>
            <a:r>
              <a:rPr lang="en-US" altLang="en-US" sz="1500" dirty="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dirty="0">
                <a:ea typeface="ＭＳ Ｐゴシック" charset="-128"/>
              </a:rPr>
              <a:t>Cost of capital = 8.51% (.80) + 3.75% (1-.361) (.20) = 7.29%</a:t>
            </a:r>
          </a:p>
          <a:p>
            <a:pPr eaLnBrk="1" hangingPunct="1">
              <a:lnSpc>
                <a:spcPct val="80000"/>
              </a:lnSpc>
            </a:pPr>
            <a:endParaRPr lang="en-US" altLang="en-US" sz="1800" dirty="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256</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450"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451"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452"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2016</a:t>
            </a: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257</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3"/>
          <a:stretch>
            <a:fillRect/>
          </a:stretch>
        </p:blipFill>
        <p:spPr>
          <a:xfrm>
            <a:off x="982938" y="1600200"/>
            <a:ext cx="7413074" cy="4495800"/>
          </a:xfrm>
          <a:prstGeom prst="rect">
            <a:avLst/>
          </a:prstGeom>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Valuing Tata Motors with a FCFE model in November 2013: The high growth period</a:t>
            </a: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258</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a:ea typeface="+mn-ea"/>
                <a:cs typeface="+mn-cs"/>
              </a:rPr>
              <a:t>Expected growth rate = 29.97% * 80.5% = 24.13%</a:t>
            </a:r>
          </a:p>
          <a:p>
            <a:pPr marL="320040" indent="-320040" eaLnBrk="1" fontAlgn="auto" hangingPunct="1">
              <a:spcAft>
                <a:spcPts val="0"/>
              </a:spcAft>
              <a:buFont typeface="Wingdings"/>
              <a:buChar char=""/>
              <a:defRPr/>
            </a:pPr>
            <a:r>
              <a:rPr lang="en-US" sz="2400" dirty="0">
                <a:ea typeface="+mn-ea"/>
                <a:cs typeface="+mn-cs"/>
              </a:rPr>
              <a:t>The cost of equity for Tata Motors is 13.50%:</a:t>
            </a:r>
          </a:p>
          <a:p>
            <a:pPr marL="320675" lvl="1" indent="0" algn="ctr" eaLnBrk="1" fontAlgn="auto" hangingPunct="1">
              <a:spcAft>
                <a:spcPts val="0"/>
              </a:spcAft>
              <a:buFont typeface="Wingdings"/>
              <a:buNone/>
              <a:defRPr/>
            </a:pPr>
            <a:r>
              <a:rPr lang="en-US" sz="2000" dirty="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a:ea typeface="+mn-ea"/>
                <a:cs typeface="+mn-cs"/>
              </a:rPr>
              <a:t>The expected FCFE for the high growth period</a:t>
            </a:r>
            <a:r>
              <a:rPr lang="en-US" dirty="0">
                <a:ea typeface="+mn-ea"/>
                <a:cs typeface="+mn-cs"/>
              </a:rPr>
              <a:t>	</a:t>
            </a: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extLst>
                    <a:ext uri="{9D8B030D-6E8A-4147-A177-3AD203B41FA5}">
                      <a16:colId xmlns:a16="http://schemas.microsoft.com/office/drawing/2014/main" val="20000"/>
                    </a:ext>
                  </a:extLst>
                </a:gridCol>
                <a:gridCol w="1130300">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259</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260</a:t>
            </a:fld>
            <a:endParaRPr lang="en-US" altLang="en-US" sz="1400">
              <a:solidFill>
                <a:schemeClr val="tx2"/>
              </a:solidFill>
              <a:latin typeface="Times" charset="0"/>
            </a:endParaRPr>
          </a:p>
        </p:txBody>
      </p:sp>
      <p:pic>
        <p:nvPicPr>
          <p:cNvPr id="53043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524"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266</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36666</TotalTime>
  <Pages>13</Pages>
  <Words>44489</Words>
  <Application>Microsoft Macintosh PowerPoint</Application>
  <PresentationFormat>On-screen Show (4:3)</PresentationFormat>
  <Paragraphs>4779</Paragraphs>
  <Slides>266</Slides>
  <Notes>261</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266</vt:i4>
      </vt:variant>
    </vt:vector>
  </HeadingPairs>
  <TitlesOfParts>
    <vt:vector size="287" baseType="lpstr">
      <vt:lpstr>Calibri</vt:lpstr>
      <vt:lpstr>Geneva</vt:lpstr>
      <vt:lpstr>Helvetica</vt:lpstr>
      <vt:lpstr>Lucida Grande</vt:lpstr>
      <vt:lpstr>Monotype Sorts</vt:lpstr>
      <vt:lpstr>Symbol</vt:lpstr>
      <vt:lpstr>Times</vt:lpstr>
      <vt:lpstr>Times New Roman</vt:lpstr>
      <vt:lpstr>Verdana</vt:lpstr>
      <vt:lpstr>Wingdings</vt:lpstr>
      <vt:lpstr>Wingdings 2</vt:lpstr>
      <vt:lpstr>Basic</vt:lpstr>
      <vt:lpstr>file:///AppldCF3ed/New%20Chapters/Chap7.doc!OLE_LINK4</vt:lpstr>
      <vt:lpstr>file:///All%20My%20Stuff/AppldCF3ed/New%20Chapters/Chap7.doc!OLE_LINK7</vt:lpstr>
      <vt:lpstr>file:///AppldCF3ed/New%20Chapters/Chap7.doc硥晩ㄯ〮:%05昴膠巠膠%01!OLE_LINK8</vt:lpstr>
      <vt:lpstr>file:///AppldCF3ed/New%20Chapters/Chap10.doc!OLE_LINK7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In 2020, a crisis year for many companies…here is what they did..</vt:lpstr>
      <vt:lpstr>II. Dividends tend to follow earnings</vt:lpstr>
      <vt:lpstr>III. Are affected by tax laws…</vt:lpstr>
      <vt:lpstr>IV. More and more US firms are buying back stock, rather than pay dividends...</vt:lpstr>
      <vt:lpstr>And its going global.. In 2021</vt:lpstr>
      <vt:lpstr>Measures of Dividend Policy</vt:lpstr>
      <vt:lpstr>Dividend Payout Ratio: January 2022</vt:lpstr>
      <vt:lpstr>Dividend Yields: January 2022</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Stories + Numbers = Value</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307</cp:revision>
  <cp:lastPrinted>2021-03-04T19:06:46Z</cp:lastPrinted>
  <dcterms:created xsi:type="dcterms:W3CDTF">2010-02-02T13:15:35Z</dcterms:created>
  <dcterms:modified xsi:type="dcterms:W3CDTF">2022-01-20T22:30:01Z</dcterms:modified>
</cp:coreProperties>
</file>