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2.xml" ContentType="application/vnd.openxmlformats-officedocument.drawingml.chart+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charts/chart5.xml" ContentType="application/vnd.openxmlformats-officedocument.drawingml.chart+xml"/>
  <Override PartName="/ppt/drawings/drawing1.xml" ContentType="application/vnd.openxmlformats-officedocument.drawingml.chartshapes+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charts/chart6.xml" ContentType="application/vnd.openxmlformats-officedocument.drawingml.chart+xml"/>
  <Override PartName="/ppt/theme/themeOverride2.xml" ContentType="application/vnd.openxmlformats-officedocument.themeOverr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charts/chart7.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notesSlides/notesSlide182.xml" ContentType="application/vnd.openxmlformats-officedocument.presentationml.notesSlide+xml"/>
  <Override PartName="/ppt/charts/chart8.xml" ContentType="application/vnd.openxmlformats-officedocument.drawingml.chart+xml"/>
  <Override PartName="/ppt/theme/themeOverride4.xml" ContentType="application/vnd.openxmlformats-officedocument.themeOverr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comments/comment1.xml" ContentType="application/vnd.openxmlformats-officedocument.presentationml.comments+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Lst>
  <p:notesMasterIdLst>
    <p:notesMasterId r:id="rId263"/>
  </p:notesMasterIdLst>
  <p:handoutMasterIdLst>
    <p:handoutMasterId r:id="rId264"/>
  </p:handoutMasterIdLst>
  <p:sldIdLst>
    <p:sldId id="896" r:id="rId2"/>
    <p:sldId id="621" r:id="rId3"/>
    <p:sldId id="902" r:id="rId4"/>
    <p:sldId id="624" r:id="rId5"/>
    <p:sldId id="626" r:id="rId6"/>
    <p:sldId id="627" r:id="rId7"/>
    <p:sldId id="628" r:id="rId8"/>
    <p:sldId id="629" r:id="rId9"/>
    <p:sldId id="630" r:id="rId10"/>
    <p:sldId id="634" r:id="rId11"/>
    <p:sldId id="635" r:id="rId12"/>
    <p:sldId id="971" r:id="rId13"/>
    <p:sldId id="636" r:id="rId14"/>
    <p:sldId id="637" r:id="rId15"/>
    <p:sldId id="638" r:id="rId16"/>
    <p:sldId id="1015" r:id="rId17"/>
    <p:sldId id="639" r:id="rId18"/>
    <p:sldId id="640" r:id="rId19"/>
    <p:sldId id="641" r:id="rId20"/>
    <p:sldId id="643" r:id="rId21"/>
    <p:sldId id="644" r:id="rId22"/>
    <p:sldId id="645" r:id="rId23"/>
    <p:sldId id="646" r:id="rId24"/>
    <p:sldId id="903" r:id="rId25"/>
    <p:sldId id="648" r:id="rId26"/>
    <p:sldId id="649" r:id="rId27"/>
    <p:sldId id="650" r:id="rId28"/>
    <p:sldId id="651" r:id="rId29"/>
    <p:sldId id="652" r:id="rId30"/>
    <p:sldId id="655" r:id="rId31"/>
    <p:sldId id="1018" r:id="rId32"/>
    <p:sldId id="658" r:id="rId33"/>
    <p:sldId id="659" r:id="rId34"/>
    <p:sldId id="660" r:id="rId35"/>
    <p:sldId id="661" r:id="rId36"/>
    <p:sldId id="662" r:id="rId37"/>
    <p:sldId id="973" r:id="rId38"/>
    <p:sldId id="974" r:id="rId39"/>
    <p:sldId id="666" r:id="rId40"/>
    <p:sldId id="667" r:id="rId41"/>
    <p:sldId id="668" r:id="rId42"/>
    <p:sldId id="910" r:id="rId43"/>
    <p:sldId id="670" r:id="rId44"/>
    <p:sldId id="911" r:id="rId45"/>
    <p:sldId id="912" r:id="rId46"/>
    <p:sldId id="913" r:id="rId47"/>
    <p:sldId id="914" r:id="rId48"/>
    <p:sldId id="915" r:id="rId49"/>
    <p:sldId id="916" r:id="rId50"/>
    <p:sldId id="917" r:id="rId51"/>
    <p:sldId id="918" r:id="rId52"/>
    <p:sldId id="919" r:id="rId53"/>
    <p:sldId id="920" r:id="rId54"/>
    <p:sldId id="681" r:id="rId55"/>
    <p:sldId id="921" r:id="rId56"/>
    <p:sldId id="922" r:id="rId57"/>
    <p:sldId id="923" r:id="rId58"/>
    <p:sldId id="924" r:id="rId59"/>
    <p:sldId id="925" r:id="rId60"/>
    <p:sldId id="926" r:id="rId61"/>
    <p:sldId id="927" r:id="rId62"/>
    <p:sldId id="687" r:id="rId63"/>
    <p:sldId id="930" r:id="rId64"/>
    <p:sldId id="931" r:id="rId65"/>
    <p:sldId id="932" r:id="rId66"/>
    <p:sldId id="933" r:id="rId67"/>
    <p:sldId id="693" r:id="rId68"/>
    <p:sldId id="934" r:id="rId69"/>
    <p:sldId id="935" r:id="rId70"/>
    <p:sldId id="936" r:id="rId71"/>
    <p:sldId id="937" r:id="rId72"/>
    <p:sldId id="975" r:id="rId73"/>
    <p:sldId id="976" r:id="rId74"/>
    <p:sldId id="1016" r:id="rId75"/>
    <p:sldId id="706" r:id="rId76"/>
    <p:sldId id="707" r:id="rId77"/>
    <p:sldId id="708" r:id="rId78"/>
    <p:sldId id="709" r:id="rId79"/>
    <p:sldId id="710" r:id="rId80"/>
    <p:sldId id="938" r:id="rId81"/>
    <p:sldId id="964" r:id="rId82"/>
    <p:sldId id="712" r:id="rId83"/>
    <p:sldId id="714" r:id="rId84"/>
    <p:sldId id="715" r:id="rId85"/>
    <p:sldId id="716" r:id="rId86"/>
    <p:sldId id="1017" r:id="rId87"/>
    <p:sldId id="718" r:id="rId88"/>
    <p:sldId id="719" r:id="rId89"/>
    <p:sldId id="720" r:id="rId90"/>
    <p:sldId id="721" r:id="rId91"/>
    <p:sldId id="722" r:id="rId92"/>
    <p:sldId id="723" r:id="rId93"/>
    <p:sldId id="724" r:id="rId94"/>
    <p:sldId id="725" r:id="rId95"/>
    <p:sldId id="726" r:id="rId96"/>
    <p:sldId id="727" r:id="rId97"/>
    <p:sldId id="728" r:id="rId98"/>
    <p:sldId id="729" r:id="rId99"/>
    <p:sldId id="730" r:id="rId100"/>
    <p:sldId id="904" r:id="rId101"/>
    <p:sldId id="732" r:id="rId102"/>
    <p:sldId id="733" r:id="rId103"/>
    <p:sldId id="734" r:id="rId104"/>
    <p:sldId id="735" r:id="rId105"/>
    <p:sldId id="909" r:id="rId106"/>
    <p:sldId id="737" r:id="rId107"/>
    <p:sldId id="738" r:id="rId108"/>
    <p:sldId id="739" r:id="rId109"/>
    <p:sldId id="742" r:id="rId110"/>
    <p:sldId id="743" r:id="rId111"/>
    <p:sldId id="744" r:id="rId112"/>
    <p:sldId id="745" r:id="rId113"/>
    <p:sldId id="746" r:id="rId114"/>
    <p:sldId id="747" r:id="rId115"/>
    <p:sldId id="748" r:id="rId116"/>
    <p:sldId id="749" r:id="rId117"/>
    <p:sldId id="750" r:id="rId118"/>
    <p:sldId id="751" r:id="rId119"/>
    <p:sldId id="752" r:id="rId120"/>
    <p:sldId id="753" r:id="rId121"/>
    <p:sldId id="754" r:id="rId122"/>
    <p:sldId id="755" r:id="rId123"/>
    <p:sldId id="756" r:id="rId124"/>
    <p:sldId id="757" r:id="rId125"/>
    <p:sldId id="758" r:id="rId126"/>
    <p:sldId id="759" r:id="rId127"/>
    <p:sldId id="760" r:id="rId128"/>
    <p:sldId id="761" r:id="rId129"/>
    <p:sldId id="762" r:id="rId130"/>
    <p:sldId id="763" r:id="rId131"/>
    <p:sldId id="764" r:id="rId132"/>
    <p:sldId id="765" r:id="rId133"/>
    <p:sldId id="766" r:id="rId134"/>
    <p:sldId id="767" r:id="rId135"/>
    <p:sldId id="768" r:id="rId136"/>
    <p:sldId id="769" r:id="rId137"/>
    <p:sldId id="770" r:id="rId138"/>
    <p:sldId id="771" r:id="rId139"/>
    <p:sldId id="772" r:id="rId140"/>
    <p:sldId id="773" r:id="rId141"/>
    <p:sldId id="905" r:id="rId142"/>
    <p:sldId id="775" r:id="rId143"/>
    <p:sldId id="776" r:id="rId144"/>
    <p:sldId id="777" r:id="rId145"/>
    <p:sldId id="778" r:id="rId146"/>
    <p:sldId id="939" r:id="rId147"/>
    <p:sldId id="779" r:id="rId148"/>
    <p:sldId id="780" r:id="rId149"/>
    <p:sldId id="781" r:id="rId150"/>
    <p:sldId id="970" r:id="rId151"/>
    <p:sldId id="782" r:id="rId152"/>
    <p:sldId id="783" r:id="rId153"/>
    <p:sldId id="901" r:id="rId154"/>
    <p:sldId id="906" r:id="rId155"/>
    <p:sldId id="786" r:id="rId156"/>
    <p:sldId id="972" r:id="rId157"/>
    <p:sldId id="788" r:id="rId158"/>
    <p:sldId id="969" r:id="rId159"/>
    <p:sldId id="790" r:id="rId160"/>
    <p:sldId id="791" r:id="rId161"/>
    <p:sldId id="792" r:id="rId162"/>
    <p:sldId id="793" r:id="rId163"/>
    <p:sldId id="940" r:id="rId164"/>
    <p:sldId id="795" r:id="rId165"/>
    <p:sldId id="796" r:id="rId166"/>
    <p:sldId id="797" r:id="rId167"/>
    <p:sldId id="798" r:id="rId168"/>
    <p:sldId id="799" r:id="rId169"/>
    <p:sldId id="800" r:id="rId170"/>
    <p:sldId id="801" r:id="rId171"/>
    <p:sldId id="802" r:id="rId172"/>
    <p:sldId id="803" r:id="rId173"/>
    <p:sldId id="804" r:id="rId174"/>
    <p:sldId id="805" r:id="rId175"/>
    <p:sldId id="806" r:id="rId176"/>
    <p:sldId id="807" r:id="rId177"/>
    <p:sldId id="808" r:id="rId178"/>
    <p:sldId id="809" r:id="rId179"/>
    <p:sldId id="810" r:id="rId180"/>
    <p:sldId id="811" r:id="rId181"/>
    <p:sldId id="812" r:id="rId182"/>
    <p:sldId id="813" r:id="rId183"/>
    <p:sldId id="941" r:id="rId184"/>
    <p:sldId id="907" r:id="rId185"/>
    <p:sldId id="815" r:id="rId186"/>
    <p:sldId id="816" r:id="rId187"/>
    <p:sldId id="817" r:id="rId188"/>
    <p:sldId id="818" r:id="rId189"/>
    <p:sldId id="819" r:id="rId190"/>
    <p:sldId id="820" r:id="rId191"/>
    <p:sldId id="821" r:id="rId192"/>
    <p:sldId id="822" r:id="rId193"/>
    <p:sldId id="825" r:id="rId194"/>
    <p:sldId id="942" r:id="rId195"/>
    <p:sldId id="826" r:id="rId196"/>
    <p:sldId id="943" r:id="rId197"/>
    <p:sldId id="944" r:id="rId198"/>
    <p:sldId id="831" r:id="rId199"/>
    <p:sldId id="832" r:id="rId200"/>
    <p:sldId id="833" r:id="rId201"/>
    <p:sldId id="834" r:id="rId202"/>
    <p:sldId id="835" r:id="rId203"/>
    <p:sldId id="836" r:id="rId204"/>
    <p:sldId id="837" r:id="rId205"/>
    <p:sldId id="838" r:id="rId206"/>
    <p:sldId id="945" r:id="rId207"/>
    <p:sldId id="946" r:id="rId208"/>
    <p:sldId id="947" r:id="rId209"/>
    <p:sldId id="948" r:id="rId210"/>
    <p:sldId id="842" r:id="rId211"/>
    <p:sldId id="844" r:id="rId212"/>
    <p:sldId id="845" r:id="rId213"/>
    <p:sldId id="846" r:id="rId214"/>
    <p:sldId id="847" r:id="rId215"/>
    <p:sldId id="848" r:id="rId216"/>
    <p:sldId id="949" r:id="rId217"/>
    <p:sldId id="850" r:id="rId218"/>
    <p:sldId id="851" r:id="rId219"/>
    <p:sldId id="950" r:id="rId220"/>
    <p:sldId id="951" r:id="rId221"/>
    <p:sldId id="855" r:id="rId222"/>
    <p:sldId id="856" r:id="rId223"/>
    <p:sldId id="857" r:id="rId224"/>
    <p:sldId id="858" r:id="rId225"/>
    <p:sldId id="859" r:id="rId226"/>
    <p:sldId id="2660" r:id="rId227"/>
    <p:sldId id="510" r:id="rId228"/>
    <p:sldId id="2661" r:id="rId229"/>
    <p:sldId id="2662" r:id="rId230"/>
    <p:sldId id="860" r:id="rId231"/>
    <p:sldId id="1014" r:id="rId232"/>
    <p:sldId id="864" r:id="rId233"/>
    <p:sldId id="865" r:id="rId234"/>
    <p:sldId id="866" r:id="rId235"/>
    <p:sldId id="952" r:id="rId236"/>
    <p:sldId id="869" r:id="rId237"/>
    <p:sldId id="870" r:id="rId238"/>
    <p:sldId id="953" r:id="rId239"/>
    <p:sldId id="954" r:id="rId240"/>
    <p:sldId id="874" r:id="rId241"/>
    <p:sldId id="2663" r:id="rId242"/>
    <p:sldId id="875" r:id="rId243"/>
    <p:sldId id="876" r:id="rId244"/>
    <p:sldId id="877" r:id="rId245"/>
    <p:sldId id="955" r:id="rId246"/>
    <p:sldId id="965" r:id="rId247"/>
    <p:sldId id="2658" r:id="rId248"/>
    <p:sldId id="2659" r:id="rId249"/>
    <p:sldId id="2653" r:id="rId250"/>
    <p:sldId id="967" r:id="rId251"/>
    <p:sldId id="880" r:id="rId252"/>
    <p:sldId id="2576" r:id="rId253"/>
    <p:sldId id="963" r:id="rId254"/>
    <p:sldId id="957" r:id="rId255"/>
    <p:sldId id="956" r:id="rId256"/>
    <p:sldId id="884" r:id="rId257"/>
    <p:sldId id="958" r:id="rId258"/>
    <p:sldId id="959" r:id="rId259"/>
    <p:sldId id="960" r:id="rId260"/>
    <p:sldId id="961" r:id="rId261"/>
    <p:sldId id="895" r:id="rId262"/>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00"/>
    <p:restoredTop sz="63590"/>
  </p:normalViewPr>
  <p:slideViewPr>
    <p:cSldViewPr>
      <p:cViewPr varScale="1">
        <p:scale>
          <a:sx n="81" d="100"/>
          <a:sy n="81" d="100"/>
        </p:scale>
        <p:origin x="246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484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notesMaster" Target="notesMasters/notesMaster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handoutMaster" Target="handoutMasters/handout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commentAuthors" Target="commentAuthors.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presProps" Target="presProps.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viewProps" Target="viewProps.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s>
</file>

<file path=ppt/charts/_rels/chart1.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Datasets/Datasets23/Global/Global%20Financing.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AppldCF4ed/Chapter%208/hypotheticalcostofcapital.xls"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Book7"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2" Type="http://schemas.openxmlformats.org/officeDocument/2006/relationships/oleObject" Target="Travelling%20HD:All%20My%20Stuff:AppldCF4ed:Chapter%2010:DividendsbyGrowthClass.xlsx" TargetMode="External"/><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All%20My%20Stuff/AppldCF4ed/Chapter%2010/taxratesondiv&amp;CG.xlsx" TargetMode="External"/></Relationships>
</file>

<file path=ppt/charts/_rels/chart6.xml.rels><?xml version="1.0" encoding="UTF-8" standalone="yes"?>
<Relationships xmlns="http://schemas.openxmlformats.org/package/2006/relationships"><Relationship Id="rId2" Type="http://schemas.openxmlformats.org/officeDocument/2006/relationships/oleObject" Target="Travelling%20HD:All%20My%20Stuff:AppldCF4ed:Chapter%2010:Isscosts.xls" TargetMode="External"/><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Workbook2" TargetMode="External"/><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oleObject" Target="Travelling%20HD:All%20My%20Stuff:AppldCF4ed:Chapter%2010:div%20reaction%20over%20time.xlsx"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Financing Mix in 2022</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1"/>
          <c:order val="0"/>
          <c:tx>
            <c:strRef>
              <c:f>'Pivot 1'!$C$1</c:f>
              <c:strCache>
                <c:ptCount val="1"/>
                <c:pt idx="0">
                  <c:v>Debt Raised</c:v>
                </c:pt>
              </c:strCache>
            </c:strRef>
          </c:tx>
          <c:spPr>
            <a:solidFill>
              <a:srgbClr val="00B050"/>
            </a:solidFill>
            <a:ln>
              <a:noFill/>
            </a:ln>
            <a:effectLst/>
          </c:spPr>
          <c:invertIfNegative val="0"/>
          <c:cat>
            <c:strRef>
              <c:f>'Pivot 1'!$A$2:$A$14</c:f>
              <c:strCache>
                <c:ptCount val="13"/>
                <c:pt idx="0">
                  <c:v>Eastern Europe &amp; Russia</c:v>
                </c:pt>
                <c:pt idx="1">
                  <c:v>Australia &amp; NZ</c:v>
                </c:pt>
                <c:pt idx="2">
                  <c:v>Latin America &amp; Caribbean</c:v>
                </c:pt>
                <c:pt idx="3">
                  <c:v>Canada</c:v>
                </c:pt>
                <c:pt idx="4">
                  <c:v>India</c:v>
                </c:pt>
                <c:pt idx="5">
                  <c:v>Africa and Middle East</c:v>
                </c:pt>
                <c:pt idx="6">
                  <c:v>UK</c:v>
                </c:pt>
                <c:pt idx="7">
                  <c:v>Small Asia</c:v>
                </c:pt>
                <c:pt idx="8">
                  <c:v>Japan</c:v>
                </c:pt>
                <c:pt idx="9">
                  <c:v>EU &amp; Environs</c:v>
                </c:pt>
                <c:pt idx="10">
                  <c:v>China</c:v>
                </c:pt>
                <c:pt idx="11">
                  <c:v>United States</c:v>
                </c:pt>
                <c:pt idx="12">
                  <c:v>Global</c:v>
                </c:pt>
              </c:strCache>
            </c:strRef>
          </c:cat>
          <c:val>
            <c:numRef>
              <c:f>'Pivot 1'!$C$2:$C$14</c:f>
              <c:numCache>
                <c:formatCode>0.00%</c:formatCode>
                <c:ptCount val="13"/>
                <c:pt idx="0">
                  <c:v>0.23869911222831816</c:v>
                </c:pt>
                <c:pt idx="1">
                  <c:v>0.35778550491304306</c:v>
                </c:pt>
                <c:pt idx="2">
                  <c:v>0.27191851895629765</c:v>
                </c:pt>
                <c:pt idx="3">
                  <c:v>0.41127236424367214</c:v>
                </c:pt>
                <c:pt idx="4">
                  <c:v>0.41839441702140501</c:v>
                </c:pt>
                <c:pt idx="5">
                  <c:v>-3.7604138301317293E-2</c:v>
                </c:pt>
                <c:pt idx="6">
                  <c:v>-0.4137883793296982</c:v>
                </c:pt>
                <c:pt idx="7">
                  <c:v>0.40263424005925846</c:v>
                </c:pt>
                <c:pt idx="8">
                  <c:v>0.27956995904465648</c:v>
                </c:pt>
                <c:pt idx="9">
                  <c:v>0.10520494600052241</c:v>
                </c:pt>
                <c:pt idx="10">
                  <c:v>0.326730813565069</c:v>
                </c:pt>
                <c:pt idx="11">
                  <c:v>0.21585677818959037</c:v>
                </c:pt>
                <c:pt idx="12">
                  <c:v>0.24627293160257005</c:v>
                </c:pt>
              </c:numCache>
            </c:numRef>
          </c:val>
          <c:extLst>
            <c:ext xmlns:c16="http://schemas.microsoft.com/office/drawing/2014/chart" uri="{C3380CC4-5D6E-409C-BE32-E72D297353CC}">
              <c16:uniqueId val="{00000000-DE48-CF4E-BE01-69A5BC224955}"/>
            </c:ext>
          </c:extLst>
        </c:ser>
        <c:ser>
          <c:idx val="2"/>
          <c:order val="1"/>
          <c:tx>
            <c:strRef>
              <c:f>'Pivot 1'!$D$1</c:f>
              <c:strCache>
                <c:ptCount val="1"/>
                <c:pt idx="0">
                  <c:v>Equity issuances</c:v>
                </c:pt>
              </c:strCache>
            </c:strRef>
          </c:tx>
          <c:spPr>
            <a:solidFill>
              <a:schemeClr val="tx1"/>
            </a:solidFill>
            <a:ln>
              <a:noFill/>
            </a:ln>
            <a:effectLst/>
          </c:spPr>
          <c:invertIfNegative val="0"/>
          <c:cat>
            <c:strRef>
              <c:f>'Pivot 1'!$A$2:$A$14</c:f>
              <c:strCache>
                <c:ptCount val="13"/>
                <c:pt idx="0">
                  <c:v>Eastern Europe &amp; Russia</c:v>
                </c:pt>
                <c:pt idx="1">
                  <c:v>Australia &amp; NZ</c:v>
                </c:pt>
                <c:pt idx="2">
                  <c:v>Latin America &amp; Caribbean</c:v>
                </c:pt>
                <c:pt idx="3">
                  <c:v>Canada</c:v>
                </c:pt>
                <c:pt idx="4">
                  <c:v>India</c:v>
                </c:pt>
                <c:pt idx="5">
                  <c:v>Africa and Middle East</c:v>
                </c:pt>
                <c:pt idx="6">
                  <c:v>UK</c:v>
                </c:pt>
                <c:pt idx="7">
                  <c:v>Small Asia</c:v>
                </c:pt>
                <c:pt idx="8">
                  <c:v>Japan</c:v>
                </c:pt>
                <c:pt idx="9">
                  <c:v>EU &amp; Environs</c:v>
                </c:pt>
                <c:pt idx="10">
                  <c:v>China</c:v>
                </c:pt>
                <c:pt idx="11">
                  <c:v>United States</c:v>
                </c:pt>
                <c:pt idx="12">
                  <c:v>Global</c:v>
                </c:pt>
              </c:strCache>
            </c:strRef>
          </c:cat>
          <c:val>
            <c:numRef>
              <c:f>'Pivot 1'!$D$2:$D$14</c:f>
              <c:numCache>
                <c:formatCode>0.00%</c:formatCode>
                <c:ptCount val="13"/>
                <c:pt idx="0">
                  <c:v>5.8306870260079476E-2</c:v>
                </c:pt>
                <c:pt idx="1">
                  <c:v>0.24817354767748026</c:v>
                </c:pt>
                <c:pt idx="2">
                  <c:v>0.13084480011366403</c:v>
                </c:pt>
                <c:pt idx="3">
                  <c:v>0.16996085231417318</c:v>
                </c:pt>
                <c:pt idx="4">
                  <c:v>0.10753392792055592</c:v>
                </c:pt>
                <c:pt idx="5">
                  <c:v>0.11453985458949609</c:v>
                </c:pt>
                <c:pt idx="6">
                  <c:v>0.22571980856471394</c:v>
                </c:pt>
                <c:pt idx="7">
                  <c:v>0.13986586267495202</c:v>
                </c:pt>
                <c:pt idx="8">
                  <c:v>2.712508615283454E-2</c:v>
                </c:pt>
                <c:pt idx="9">
                  <c:v>0.14859762501288931</c:v>
                </c:pt>
                <c:pt idx="10">
                  <c:v>0.32111764750276145</c:v>
                </c:pt>
                <c:pt idx="11">
                  <c:v>0.1332254173132589</c:v>
                </c:pt>
                <c:pt idx="12">
                  <c:v>0.17083045444094386</c:v>
                </c:pt>
              </c:numCache>
            </c:numRef>
          </c:val>
          <c:extLst>
            <c:ext xmlns:c16="http://schemas.microsoft.com/office/drawing/2014/chart" uri="{C3380CC4-5D6E-409C-BE32-E72D297353CC}">
              <c16:uniqueId val="{00000001-DE48-CF4E-BE01-69A5BC224955}"/>
            </c:ext>
          </c:extLst>
        </c:ser>
        <c:ser>
          <c:idx val="3"/>
          <c:order val="2"/>
          <c:tx>
            <c:strRef>
              <c:f>'Pivot 1'!$E$1</c:f>
              <c:strCache>
                <c:ptCount val="1"/>
                <c:pt idx="0">
                  <c:v>Retailed Eannings</c:v>
                </c:pt>
              </c:strCache>
            </c:strRef>
          </c:tx>
          <c:spPr>
            <a:solidFill>
              <a:srgbClr val="FF0000"/>
            </a:solidFill>
            <a:ln>
              <a:noFill/>
            </a:ln>
            <a:effectLst/>
          </c:spPr>
          <c:invertIfNegative val="0"/>
          <c:cat>
            <c:strRef>
              <c:f>'Pivot 1'!$A$2:$A$14</c:f>
              <c:strCache>
                <c:ptCount val="13"/>
                <c:pt idx="0">
                  <c:v>Eastern Europe &amp; Russia</c:v>
                </c:pt>
                <c:pt idx="1">
                  <c:v>Australia &amp; NZ</c:v>
                </c:pt>
                <c:pt idx="2">
                  <c:v>Latin America &amp; Caribbean</c:v>
                </c:pt>
                <c:pt idx="3">
                  <c:v>Canada</c:v>
                </c:pt>
                <c:pt idx="4">
                  <c:v>India</c:v>
                </c:pt>
                <c:pt idx="5">
                  <c:v>Africa and Middle East</c:v>
                </c:pt>
                <c:pt idx="6">
                  <c:v>UK</c:v>
                </c:pt>
                <c:pt idx="7">
                  <c:v>Small Asia</c:v>
                </c:pt>
                <c:pt idx="8">
                  <c:v>Japan</c:v>
                </c:pt>
                <c:pt idx="9">
                  <c:v>EU &amp; Environs</c:v>
                </c:pt>
                <c:pt idx="10">
                  <c:v>China</c:v>
                </c:pt>
                <c:pt idx="11">
                  <c:v>United States</c:v>
                </c:pt>
                <c:pt idx="12">
                  <c:v>Global</c:v>
                </c:pt>
              </c:strCache>
            </c:strRef>
          </c:cat>
          <c:val>
            <c:numRef>
              <c:f>'Pivot 1'!$E$2:$E$14</c:f>
              <c:numCache>
                <c:formatCode>0.00%</c:formatCode>
                <c:ptCount val="13"/>
                <c:pt idx="0">
                  <c:v>0.70299401751160229</c:v>
                </c:pt>
                <c:pt idx="1">
                  <c:v>0.39404094740947671</c:v>
                </c:pt>
                <c:pt idx="2">
                  <c:v>0.59723668093003834</c:v>
                </c:pt>
                <c:pt idx="3">
                  <c:v>0.41876678344215462</c:v>
                </c:pt>
                <c:pt idx="4">
                  <c:v>0.47407165505803905</c:v>
                </c:pt>
                <c:pt idx="5">
                  <c:v>0.92306428371182114</c:v>
                </c:pt>
                <c:pt idx="6">
                  <c:v>1.1880685707649843</c:v>
                </c:pt>
                <c:pt idx="7">
                  <c:v>0.45749989726578943</c:v>
                </c:pt>
                <c:pt idx="8">
                  <c:v>0.69330495480250909</c:v>
                </c:pt>
                <c:pt idx="9">
                  <c:v>0.74619742898658825</c:v>
                </c:pt>
                <c:pt idx="10">
                  <c:v>0.35215153893216972</c:v>
                </c:pt>
                <c:pt idx="11">
                  <c:v>0.65091780449715075</c:v>
                </c:pt>
                <c:pt idx="12">
                  <c:v>0.58289661395648618</c:v>
                </c:pt>
              </c:numCache>
            </c:numRef>
          </c:val>
          <c:extLst>
            <c:ext xmlns:c16="http://schemas.microsoft.com/office/drawing/2014/chart" uri="{C3380CC4-5D6E-409C-BE32-E72D297353CC}">
              <c16:uniqueId val="{00000002-DE48-CF4E-BE01-69A5BC224955}"/>
            </c:ext>
          </c:extLst>
        </c:ser>
        <c:dLbls>
          <c:showLegendKey val="0"/>
          <c:showVal val="0"/>
          <c:showCatName val="0"/>
          <c:showSerName val="0"/>
          <c:showPercent val="0"/>
          <c:showBubbleSize val="0"/>
        </c:dLbls>
        <c:gapWidth val="219"/>
        <c:overlap val="100"/>
        <c:axId val="854162224"/>
        <c:axId val="854163872"/>
      </c:barChart>
      <c:catAx>
        <c:axId val="85416222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b"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854163872"/>
        <c:crosses val="autoZero"/>
        <c:auto val="1"/>
        <c:lblAlgn val="ctr"/>
        <c:lblOffset val="100"/>
        <c:noMultiLvlLbl val="0"/>
      </c:catAx>
      <c:valAx>
        <c:axId val="85416387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416222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Cost of Capital and Firm Value</a:t>
            </a:r>
          </a:p>
        </c:rich>
      </c:tx>
      <c:layout>
        <c:manualLayout>
          <c:xMode val="edge"/>
          <c:yMode val="edge"/>
          <c:x val="0.33777772020598412"/>
          <c:y val="1.9607812814128635E-2"/>
        </c:manualLayout>
      </c:layout>
      <c:overlay val="0"/>
      <c:spPr>
        <a:noFill/>
        <a:ln w="25400">
          <a:noFill/>
        </a:ln>
      </c:spPr>
    </c:title>
    <c:autoTitleDeleted val="0"/>
    <c:plotArea>
      <c:layout>
        <c:manualLayout>
          <c:layoutTarget val="inner"/>
          <c:xMode val="edge"/>
          <c:yMode val="edge"/>
          <c:x val="9.7777777777777783E-2"/>
          <c:y val="0.11546840958605664"/>
          <c:w val="0.68444444444444441"/>
          <c:h val="0.78213507625272327"/>
        </c:manualLayout>
      </c:layout>
      <c:barChart>
        <c:barDir val="col"/>
        <c:grouping val="clustered"/>
        <c:varyColors val="0"/>
        <c:ser>
          <c:idx val="0"/>
          <c:order val="1"/>
          <c:tx>
            <c:strRef>
              <c:f>Sheet1!$E$5</c:f>
              <c:strCache>
                <c:ptCount val="1"/>
                <c:pt idx="0">
                  <c:v>Firm Value</c:v>
                </c:pt>
              </c:strCache>
            </c:strRef>
          </c:tx>
          <c:spPr>
            <a:solidFill>
              <a:srgbClr val="FF0000"/>
            </a:solidFill>
            <a:ln w="12700">
              <a:solidFill>
                <a:srgbClr val="000080"/>
              </a:solidFill>
              <a:prstDash val="solid"/>
            </a:ln>
          </c:spPr>
          <c:invertIfNegative val="0"/>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Sheet1!$E$6:$E$16</c:f>
              <c:numCache>
                <c:formatCode>"$"#,##0_);[Red]\("$"#,##0\)</c:formatCode>
                <c:ptCount val="11"/>
                <c:pt idx="0">
                  <c:v>2746.666666666667</c:v>
                </c:pt>
                <c:pt idx="1">
                  <c:v>2780.0269905533064</c:v>
                </c:pt>
                <c:pt idx="2">
                  <c:v>2798.9130434782605</c:v>
                </c:pt>
                <c:pt idx="3">
                  <c:v>2835.1224883016789</c:v>
                </c:pt>
                <c:pt idx="4">
                  <c:v>2885.1540616246498</c:v>
                </c:pt>
                <c:pt idx="5">
                  <c:v>2821.9178082191784</c:v>
                </c:pt>
                <c:pt idx="6">
                  <c:v>2814.2076502732243</c:v>
                </c:pt>
                <c:pt idx="7">
                  <c:v>2746.6666666666661</c:v>
                </c:pt>
                <c:pt idx="8">
                  <c:v>2696.3350785340322</c:v>
                </c:pt>
                <c:pt idx="9">
                  <c:v>2568.5785536159601</c:v>
                </c:pt>
                <c:pt idx="10">
                  <c:v>2452.3809523809523</c:v>
                </c:pt>
              </c:numCache>
            </c:numRef>
          </c:val>
          <c:extLst>
            <c:ext xmlns:c16="http://schemas.microsoft.com/office/drawing/2014/chart" uri="{C3380CC4-5D6E-409C-BE32-E72D297353CC}">
              <c16:uniqueId val="{00000000-707E-3A4F-9090-3B9F1E8B2976}"/>
            </c:ext>
          </c:extLst>
        </c:ser>
        <c:dLbls>
          <c:showLegendKey val="0"/>
          <c:showVal val="0"/>
          <c:showCatName val="0"/>
          <c:showSerName val="0"/>
          <c:showPercent val="0"/>
          <c:showBubbleSize val="0"/>
        </c:dLbls>
        <c:gapWidth val="150"/>
        <c:axId val="3"/>
        <c:axId val="4"/>
      </c:barChart>
      <c:lineChart>
        <c:grouping val="standard"/>
        <c:varyColors val="0"/>
        <c:ser>
          <c:idx val="1"/>
          <c:order val="0"/>
          <c:tx>
            <c:strRef>
              <c:f>Sheet1!$D$5</c:f>
              <c:strCache>
                <c:ptCount val="1"/>
                <c:pt idx="0">
                  <c:v>Cost of Capital</c:v>
                </c:pt>
              </c:strCache>
            </c:strRef>
          </c:tx>
          <c:spPr>
            <a:ln w="38100">
              <a:solidFill>
                <a:schemeClr val="tx1"/>
              </a:solidFill>
              <a:prstDash val="solid"/>
            </a:ln>
          </c:spPr>
          <c:marker>
            <c:symbol val="square"/>
            <c:size val="5"/>
            <c:spPr>
              <a:solidFill>
                <a:srgbClr val="FF00FF"/>
              </a:solidFill>
              <a:ln>
                <a:solidFill>
                  <a:srgbClr val="FF00FF"/>
                </a:solidFill>
                <a:prstDash val="solid"/>
              </a:ln>
            </c:spPr>
          </c:marker>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Sheet1!$D$6:$D$16</c:f>
              <c:numCache>
                <c:formatCode>0.00%</c:formatCode>
                <c:ptCount val="11"/>
                <c:pt idx="0">
                  <c:v>0.105</c:v>
                </c:pt>
                <c:pt idx="1">
                  <c:v>0.1041</c:v>
                </c:pt>
                <c:pt idx="2">
                  <c:v>0.10360000000000001</c:v>
                </c:pt>
                <c:pt idx="3">
                  <c:v>0.10266</c:v>
                </c:pt>
                <c:pt idx="4">
                  <c:v>0.1014</c:v>
                </c:pt>
                <c:pt idx="5">
                  <c:v>0.10299999999999999</c:v>
                </c:pt>
                <c:pt idx="6">
                  <c:v>0.10319999999999999</c:v>
                </c:pt>
                <c:pt idx="7">
                  <c:v>0.10500000000000001</c:v>
                </c:pt>
                <c:pt idx="8">
                  <c:v>0.10639999999999998</c:v>
                </c:pt>
                <c:pt idx="9">
                  <c:v>0.11019999999999999</c:v>
                </c:pt>
                <c:pt idx="10">
                  <c:v>0.114</c:v>
                </c:pt>
              </c:numCache>
            </c:numRef>
          </c:val>
          <c:smooth val="0"/>
          <c:extLst>
            <c:ext xmlns:c16="http://schemas.microsoft.com/office/drawing/2014/chart" uri="{C3380CC4-5D6E-409C-BE32-E72D297353CC}">
              <c16:uniqueId val="{00000001-707E-3A4F-9090-3B9F1E8B2976}"/>
            </c:ext>
          </c:extLst>
        </c:ser>
        <c:dLbls>
          <c:showLegendKey val="0"/>
          <c:showVal val="0"/>
          <c:showCatName val="0"/>
          <c:showSerName val="0"/>
          <c:showPercent val="0"/>
          <c:showBubbleSize val="0"/>
        </c:dLbls>
        <c:marker val="1"/>
        <c:smooth val="0"/>
        <c:axId val="829980672"/>
        <c:axId val="1"/>
      </c:lineChart>
      <c:catAx>
        <c:axId val="82998067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Debt Ratio</a:t>
                </a:r>
              </a:p>
            </c:rich>
          </c:tx>
          <c:layout>
            <c:manualLayout>
              <c:xMode val="edge"/>
              <c:yMode val="edge"/>
              <c:x val="0.40444445689239983"/>
              <c:y val="0.94553385329408712"/>
            </c:manualLayout>
          </c:layout>
          <c:overlay val="0"/>
          <c:spPr>
            <a:noFill/>
            <a:ln w="25400">
              <a:noFill/>
            </a:ln>
          </c:spPr>
        </c:title>
        <c:numFmt formatCode="General"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
        <c:crosses val="autoZero"/>
        <c:auto val="0"/>
        <c:lblAlgn val="ctr"/>
        <c:lblOffset val="100"/>
        <c:tickLblSkip val="1"/>
        <c:tickMarkSkip val="1"/>
        <c:noMultiLvlLbl val="0"/>
      </c:catAx>
      <c:valAx>
        <c:axId val="1"/>
        <c:scaling>
          <c:orientation val="minMax"/>
        </c:scaling>
        <c:delete val="0"/>
        <c:axPos val="l"/>
        <c:title>
          <c:tx>
            <c:rich>
              <a:bodyPr/>
              <a:lstStyle/>
              <a:p>
                <a:pPr>
                  <a:defRPr sz="1000" b="0" i="0" u="none" strike="noStrike" baseline="0">
                    <a:solidFill>
                      <a:srgbClr val="000000"/>
                    </a:solidFill>
                    <a:latin typeface="Times"/>
                    <a:ea typeface="Times"/>
                    <a:cs typeface="Times"/>
                  </a:defRPr>
                </a:pPr>
                <a:r>
                  <a:rPr lang="en-US"/>
                  <a:t>Cost of Capital</a:t>
                </a:r>
              </a:p>
            </c:rich>
          </c:tx>
          <c:layout>
            <c:manualLayout>
              <c:xMode val="edge"/>
              <c:yMode val="edge"/>
              <c:x val="1.3333277317534076E-2"/>
              <c:y val="0.43572986097149841"/>
            </c:manualLayout>
          </c:layout>
          <c:overlay val="0"/>
          <c:spPr>
            <a:noFill/>
            <a:ln w="25400">
              <a:noFill/>
            </a:ln>
          </c:spPr>
        </c:title>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29980672"/>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0"/>
        <c:lblAlgn val="ctr"/>
        <c:lblOffset val="100"/>
        <c:noMultiLvlLbl val="0"/>
      </c:catAx>
      <c:valAx>
        <c:axId val="4"/>
        <c:scaling>
          <c:orientation val="minMax"/>
        </c:scaling>
        <c:delete val="0"/>
        <c:axPos val="r"/>
        <c:title>
          <c:tx>
            <c:rich>
              <a:bodyPr/>
              <a:lstStyle/>
              <a:p>
                <a:pPr>
                  <a:defRPr sz="1000" b="0" i="0" u="none" strike="noStrike" baseline="0">
                    <a:solidFill>
                      <a:srgbClr val="000000"/>
                    </a:solidFill>
                    <a:latin typeface="Times"/>
                    <a:ea typeface="Times"/>
                    <a:cs typeface="Times"/>
                  </a:defRPr>
                </a:pPr>
                <a:r>
                  <a:rPr lang="en-US"/>
                  <a:t>Firm Value</a:t>
                </a:r>
              </a:p>
            </c:rich>
          </c:tx>
          <c:layout>
            <c:manualLayout>
              <c:xMode val="edge"/>
              <c:yMode val="edge"/>
              <c:x val="0.844444475564333"/>
              <c:y val="0.45315902791739054"/>
            </c:manualLayout>
          </c:layout>
          <c:overlay val="0"/>
          <c:spPr>
            <a:noFill/>
            <a:ln w="25400">
              <a:noFill/>
            </a:ln>
          </c:spPr>
        </c:title>
        <c:numFmt formatCode="&quot;$&quot;#,##0_);[Red]\(&quot;$&quot;#,##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3"/>
        <c:crosses val="max"/>
        <c:crossBetween val="between"/>
      </c:valAx>
      <c:spPr>
        <a:solidFill>
          <a:srgbClr val="FFFFFF"/>
        </a:solidFill>
        <a:ln w="12700">
          <a:solidFill>
            <a:srgbClr val="808080"/>
          </a:solidFill>
          <a:prstDash val="solid"/>
        </a:ln>
      </c:spPr>
    </c:plotArea>
    <c:legend>
      <c:legendPos val="b"/>
      <c:overlay val="0"/>
      <c:spPr>
        <a:solidFill>
          <a:srgbClr val="FFFFFF"/>
        </a:solidFill>
        <a:ln w="3175">
          <a:solidFill>
            <a:srgbClr val="000000"/>
          </a:solidFill>
          <a:prstDash val="solid"/>
        </a:ln>
      </c:spPr>
      <c:txPr>
        <a:bodyPr/>
        <a:lstStyle/>
        <a:p>
          <a:pPr>
            <a:defRPr sz="845"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Debt Load at US Ciompaniwa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Total Debt</c:v>
                </c:pt>
              </c:strCache>
            </c:strRef>
          </c:tx>
          <c:spPr>
            <a:solidFill>
              <a:srgbClr val="00B050"/>
            </a:solidFill>
            <a:ln>
              <a:noFill/>
            </a:ln>
            <a:effectLst/>
          </c:spPr>
          <c:invertIfNegative val="0"/>
          <c:cat>
            <c:numRef>
              <c:f>Sheet1!$B$1:$D$1</c:f>
              <c:numCache>
                <c:formatCode>General</c:formatCode>
                <c:ptCount val="3"/>
                <c:pt idx="0">
                  <c:v>2017</c:v>
                </c:pt>
                <c:pt idx="1">
                  <c:v>2018</c:v>
                </c:pt>
                <c:pt idx="2">
                  <c:v>2019</c:v>
                </c:pt>
              </c:numCache>
            </c:numRef>
          </c:cat>
          <c:val>
            <c:numRef>
              <c:f>Sheet1!$B$2:$D$2</c:f>
              <c:numCache>
                <c:formatCode>_("$"* #,##0_);_("$"* \(#,##0\);_("$"* "-"??_);_(@_)</c:formatCode>
                <c:ptCount val="3"/>
                <c:pt idx="0">
                  <c:v>5824</c:v>
                </c:pt>
                <c:pt idx="1">
                  <c:v>6357</c:v>
                </c:pt>
                <c:pt idx="2">
                  <c:v>6640</c:v>
                </c:pt>
              </c:numCache>
            </c:numRef>
          </c:val>
          <c:extLst>
            <c:ext xmlns:c16="http://schemas.microsoft.com/office/drawing/2014/chart" uri="{C3380CC4-5D6E-409C-BE32-E72D297353CC}">
              <c16:uniqueId val="{00000000-306E-E84E-B046-0941FC649FF3}"/>
            </c:ext>
          </c:extLst>
        </c:ser>
        <c:ser>
          <c:idx val="1"/>
          <c:order val="1"/>
          <c:tx>
            <c:strRef>
              <c:f>Sheet1!$A$3</c:f>
              <c:strCache>
                <c:ptCount val="1"/>
                <c:pt idx="0">
                  <c:v>Total Debt with Leases</c:v>
                </c:pt>
              </c:strCache>
            </c:strRef>
          </c:tx>
          <c:spPr>
            <a:solidFill>
              <a:srgbClr val="FF0000"/>
            </a:solidFill>
            <a:ln>
              <a:noFill/>
            </a:ln>
            <a:effectLst/>
          </c:spPr>
          <c:invertIfNegative val="0"/>
          <c:cat>
            <c:numRef>
              <c:f>Sheet1!$B$1:$D$1</c:f>
              <c:numCache>
                <c:formatCode>General</c:formatCode>
                <c:ptCount val="3"/>
                <c:pt idx="0">
                  <c:v>2017</c:v>
                </c:pt>
                <c:pt idx="1">
                  <c:v>2018</c:v>
                </c:pt>
                <c:pt idx="2">
                  <c:v>2019</c:v>
                </c:pt>
              </c:numCache>
            </c:numRef>
          </c:cat>
          <c:val>
            <c:numRef>
              <c:f>Sheet1!$B$3:$D$3</c:f>
              <c:numCache>
                <c:formatCode>_("$"* #,##0_);_("$"* \(#,##0\);_("$"* "-"??_);_(@_)</c:formatCode>
                <c:ptCount val="3"/>
                <c:pt idx="0">
                  <c:v>7843</c:v>
                </c:pt>
                <c:pt idx="1">
                  <c:v>8187</c:v>
                </c:pt>
                <c:pt idx="2">
                  <c:v>9449</c:v>
                </c:pt>
              </c:numCache>
            </c:numRef>
          </c:val>
          <c:extLst>
            <c:ext xmlns:c16="http://schemas.microsoft.com/office/drawing/2014/chart" uri="{C3380CC4-5D6E-409C-BE32-E72D297353CC}">
              <c16:uniqueId val="{00000001-306E-E84E-B046-0941FC649FF3}"/>
            </c:ext>
          </c:extLst>
        </c:ser>
        <c:dLbls>
          <c:showLegendKey val="0"/>
          <c:showVal val="0"/>
          <c:showCatName val="0"/>
          <c:showSerName val="0"/>
          <c:showPercent val="0"/>
          <c:showBubbleSize val="0"/>
        </c:dLbls>
        <c:gapWidth val="150"/>
        <c:axId val="700126159"/>
        <c:axId val="773942159"/>
      </c:barChart>
      <c:lineChart>
        <c:grouping val="standard"/>
        <c:varyColors val="0"/>
        <c:ser>
          <c:idx val="3"/>
          <c:order val="2"/>
          <c:tx>
            <c:strRef>
              <c:f>Sheet1!$A$5</c:f>
              <c:strCache>
                <c:ptCount val="1"/>
                <c:pt idx="0">
                  <c:v>Debt to EBITDA</c:v>
                </c:pt>
              </c:strCache>
            </c:strRef>
          </c:tx>
          <c:spPr>
            <a:ln w="50800" cap="rnd">
              <a:solidFill>
                <a:schemeClr val="tx1"/>
              </a:solidFill>
              <a:round/>
            </a:ln>
            <a:effectLst/>
          </c:spPr>
          <c:marker>
            <c:symbol val="none"/>
          </c:marker>
          <c:cat>
            <c:numRef>
              <c:f>Sheet1!$B$1:$D$1</c:f>
              <c:numCache>
                <c:formatCode>General</c:formatCode>
                <c:ptCount val="3"/>
                <c:pt idx="0">
                  <c:v>2017</c:v>
                </c:pt>
                <c:pt idx="1">
                  <c:v>2018</c:v>
                </c:pt>
                <c:pt idx="2">
                  <c:v>2019</c:v>
                </c:pt>
              </c:numCache>
            </c:numRef>
          </c:cat>
          <c:val>
            <c:numRef>
              <c:f>Sheet1!$B$5:$D$5</c:f>
              <c:numCache>
                <c:formatCode>0.00</c:formatCode>
                <c:ptCount val="3"/>
                <c:pt idx="0">
                  <c:v>3.8054342552159146</c:v>
                </c:pt>
                <c:pt idx="1">
                  <c:v>3.640284570920409</c:v>
                </c:pt>
                <c:pt idx="2">
                  <c:v>2.5479662317728318</c:v>
                </c:pt>
              </c:numCache>
            </c:numRef>
          </c:val>
          <c:smooth val="0"/>
          <c:extLst>
            <c:ext xmlns:c16="http://schemas.microsoft.com/office/drawing/2014/chart" uri="{C3380CC4-5D6E-409C-BE32-E72D297353CC}">
              <c16:uniqueId val="{00000002-306E-E84E-B046-0941FC649FF3}"/>
            </c:ext>
          </c:extLst>
        </c:ser>
        <c:dLbls>
          <c:showLegendKey val="0"/>
          <c:showVal val="0"/>
          <c:showCatName val="0"/>
          <c:showSerName val="0"/>
          <c:showPercent val="0"/>
          <c:showBubbleSize val="0"/>
        </c:dLbls>
        <c:marker val="1"/>
        <c:smooth val="0"/>
        <c:axId val="994496063"/>
        <c:axId val="994337871"/>
      </c:lineChart>
      <c:catAx>
        <c:axId val="700126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3942159"/>
        <c:crosses val="autoZero"/>
        <c:auto val="1"/>
        <c:lblAlgn val="ctr"/>
        <c:lblOffset val="100"/>
        <c:noMultiLvlLbl val="0"/>
      </c:catAx>
      <c:valAx>
        <c:axId val="773942159"/>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0126159"/>
        <c:crosses val="autoZero"/>
        <c:crossBetween val="between"/>
      </c:valAx>
      <c:valAx>
        <c:axId val="994337871"/>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4496063"/>
        <c:crosses val="max"/>
        <c:crossBetween val="between"/>
      </c:valAx>
      <c:catAx>
        <c:axId val="994496063"/>
        <c:scaling>
          <c:orientation val="minMax"/>
        </c:scaling>
        <c:delete val="1"/>
        <c:axPos val="b"/>
        <c:numFmt formatCode="General" sourceLinked="1"/>
        <c:majorTickMark val="out"/>
        <c:minorTickMark val="none"/>
        <c:tickLblPos val="nextTo"/>
        <c:crossAx val="99433787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baseline="0"/>
              <a:t>Dividend Yields and Payout Ratios: By Growth Class</a:t>
            </a:r>
            <a:endParaRPr lang="en-US" sz="1400" b="0" i="1"/>
          </a:p>
        </c:rich>
      </c:tx>
      <c:overlay val="0"/>
    </c:title>
    <c:autoTitleDeleted val="0"/>
    <c:plotArea>
      <c:layout/>
      <c:barChart>
        <c:barDir val="col"/>
        <c:grouping val="clustered"/>
        <c:varyColors val="0"/>
        <c:ser>
          <c:idx val="1"/>
          <c:order val="0"/>
          <c:tx>
            <c:strRef>
              <c:f>Sheet1!$C$2</c:f>
              <c:strCache>
                <c:ptCount val="1"/>
                <c:pt idx="0">
                  <c:v>Dividend Payout ratio</c:v>
                </c:pt>
              </c:strCache>
            </c:strRef>
          </c:tx>
          <c:invertIfNegative val="0"/>
          <c:cat>
            <c:strRef>
              <c:f>Sheet1!$A$3:$A$9</c:f>
              <c:strCache>
                <c:ptCount val="7"/>
                <c:pt idx="0">
                  <c:v>0-3%</c:v>
                </c:pt>
                <c:pt idx="1">
                  <c:v>3-5%</c:v>
                </c:pt>
                <c:pt idx="2">
                  <c:v>5-10%</c:v>
                </c:pt>
                <c:pt idx="3">
                  <c:v>10-15%</c:v>
                </c:pt>
                <c:pt idx="4">
                  <c:v>15-20%</c:v>
                </c:pt>
                <c:pt idx="5">
                  <c:v>20-25%</c:v>
                </c:pt>
                <c:pt idx="6">
                  <c:v>&gt;25%</c:v>
                </c:pt>
              </c:strCache>
            </c:strRef>
          </c:cat>
          <c:val>
            <c:numRef>
              <c:f>Sheet1!$C$3:$C$9</c:f>
              <c:numCache>
                <c:formatCode>0.00%</c:formatCode>
                <c:ptCount val="7"/>
                <c:pt idx="0">
                  <c:v>0.443424488283019</c:v>
                </c:pt>
                <c:pt idx="1">
                  <c:v>0.39180183240019401</c:v>
                </c:pt>
                <c:pt idx="2">
                  <c:v>0.40136373676832898</c:v>
                </c:pt>
                <c:pt idx="3">
                  <c:v>0.354437244176317</c:v>
                </c:pt>
                <c:pt idx="4">
                  <c:v>0.20023029787722299</c:v>
                </c:pt>
                <c:pt idx="5">
                  <c:v>0.20980368848086101</c:v>
                </c:pt>
                <c:pt idx="6">
                  <c:v>0.19874944405567199</c:v>
                </c:pt>
              </c:numCache>
            </c:numRef>
          </c:val>
          <c:extLst>
            <c:ext xmlns:c16="http://schemas.microsoft.com/office/drawing/2014/chart" uri="{C3380CC4-5D6E-409C-BE32-E72D297353CC}">
              <c16:uniqueId val="{00000000-B014-614D-88D6-44A25A0A50BF}"/>
            </c:ext>
          </c:extLst>
        </c:ser>
        <c:dLbls>
          <c:showLegendKey val="0"/>
          <c:showVal val="0"/>
          <c:showCatName val="0"/>
          <c:showSerName val="0"/>
          <c:showPercent val="0"/>
          <c:showBubbleSize val="0"/>
        </c:dLbls>
        <c:gapWidth val="150"/>
        <c:axId val="-250539552"/>
        <c:axId val="-250537504"/>
      </c:barChart>
      <c:lineChart>
        <c:grouping val="standard"/>
        <c:varyColors val="0"/>
        <c:ser>
          <c:idx val="2"/>
          <c:order val="1"/>
          <c:tx>
            <c:strRef>
              <c:f>Sheet1!$D$2</c:f>
              <c:strCache>
                <c:ptCount val="1"/>
                <c:pt idx="0">
                  <c:v>Dividend Yield</c:v>
                </c:pt>
              </c:strCache>
            </c:strRef>
          </c:tx>
          <c:cat>
            <c:strRef>
              <c:f>Sheet1!$A$3:$A$9</c:f>
              <c:strCache>
                <c:ptCount val="7"/>
                <c:pt idx="0">
                  <c:v>0-3%</c:v>
                </c:pt>
                <c:pt idx="1">
                  <c:v>3-5%</c:v>
                </c:pt>
                <c:pt idx="2">
                  <c:v>5-10%</c:v>
                </c:pt>
                <c:pt idx="3">
                  <c:v>10-15%</c:v>
                </c:pt>
                <c:pt idx="4">
                  <c:v>15-20%</c:v>
                </c:pt>
                <c:pt idx="5">
                  <c:v>20-25%</c:v>
                </c:pt>
                <c:pt idx="6">
                  <c:v>&gt;25%</c:v>
                </c:pt>
              </c:strCache>
            </c:strRef>
          </c:cat>
          <c:val>
            <c:numRef>
              <c:f>Sheet1!$D$3:$D$9</c:f>
              <c:numCache>
                <c:formatCode>0.00%</c:formatCode>
                <c:ptCount val="7"/>
                <c:pt idx="0">
                  <c:v>3.76429673428662E-2</c:v>
                </c:pt>
                <c:pt idx="1">
                  <c:v>3.2788940147633297E-2</c:v>
                </c:pt>
                <c:pt idx="2">
                  <c:v>3.0360507195917201E-2</c:v>
                </c:pt>
                <c:pt idx="3">
                  <c:v>2.42864818194563E-2</c:v>
                </c:pt>
                <c:pt idx="4">
                  <c:v>1.14112681146678E-2</c:v>
                </c:pt>
                <c:pt idx="5">
                  <c:v>1.3713019654401E-2</c:v>
                </c:pt>
                <c:pt idx="6">
                  <c:v>1.11976673116275E-2</c:v>
                </c:pt>
              </c:numCache>
            </c:numRef>
          </c:val>
          <c:smooth val="0"/>
          <c:extLst>
            <c:ext xmlns:c16="http://schemas.microsoft.com/office/drawing/2014/chart" uri="{C3380CC4-5D6E-409C-BE32-E72D297353CC}">
              <c16:uniqueId val="{00000001-B014-614D-88D6-44A25A0A50BF}"/>
            </c:ext>
          </c:extLst>
        </c:ser>
        <c:dLbls>
          <c:showLegendKey val="0"/>
          <c:showVal val="0"/>
          <c:showCatName val="0"/>
          <c:showSerName val="0"/>
          <c:showPercent val="0"/>
          <c:showBubbleSize val="0"/>
        </c:dLbls>
        <c:marker val="1"/>
        <c:smooth val="0"/>
        <c:axId val="-250583328"/>
        <c:axId val="-250534672"/>
      </c:lineChart>
      <c:catAx>
        <c:axId val="-250539552"/>
        <c:scaling>
          <c:orientation val="minMax"/>
        </c:scaling>
        <c:delete val="0"/>
        <c:axPos val="b"/>
        <c:numFmt formatCode="General" sourceLinked="0"/>
        <c:majorTickMark val="out"/>
        <c:minorTickMark val="none"/>
        <c:tickLblPos val="nextTo"/>
        <c:crossAx val="-250537504"/>
        <c:crosses val="autoZero"/>
        <c:auto val="1"/>
        <c:lblAlgn val="ctr"/>
        <c:lblOffset val="100"/>
        <c:noMultiLvlLbl val="0"/>
      </c:catAx>
      <c:valAx>
        <c:axId val="-250537504"/>
        <c:scaling>
          <c:orientation val="minMax"/>
        </c:scaling>
        <c:delete val="0"/>
        <c:axPos val="l"/>
        <c:majorGridlines/>
        <c:numFmt formatCode="0.00%" sourceLinked="1"/>
        <c:majorTickMark val="out"/>
        <c:minorTickMark val="none"/>
        <c:tickLblPos val="nextTo"/>
        <c:crossAx val="-250539552"/>
        <c:crosses val="autoZero"/>
        <c:crossBetween val="between"/>
      </c:valAx>
      <c:valAx>
        <c:axId val="-250534672"/>
        <c:scaling>
          <c:orientation val="minMax"/>
        </c:scaling>
        <c:delete val="0"/>
        <c:axPos val="r"/>
        <c:numFmt formatCode="0.00%" sourceLinked="1"/>
        <c:majorTickMark val="out"/>
        <c:minorTickMark val="none"/>
        <c:tickLblPos val="nextTo"/>
        <c:crossAx val="-250583328"/>
        <c:crosses val="max"/>
        <c:crossBetween val="between"/>
      </c:valAx>
      <c:catAx>
        <c:axId val="-250583328"/>
        <c:scaling>
          <c:orientation val="minMax"/>
        </c:scaling>
        <c:delete val="1"/>
        <c:axPos val="b"/>
        <c:numFmt formatCode="General" sourceLinked="0"/>
        <c:majorTickMark val="out"/>
        <c:minorTickMark val="none"/>
        <c:tickLblPos val="nextTo"/>
        <c:crossAx val="-250534672"/>
        <c:crosses val="autoZero"/>
        <c:auto val="1"/>
        <c:lblAlgn val="ctr"/>
        <c:lblOffset val="100"/>
        <c:noMultiLvlLbl val="0"/>
      </c:catAx>
    </c:plotArea>
    <c:legend>
      <c:legendPos val="r"/>
      <c:overlay val="0"/>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b="0" i="1"/>
              <a:t>Figure 10.10: Tax rates on</a:t>
            </a:r>
            <a:r>
              <a:rPr lang="en-US" sz="1400" b="0" i="1" baseline="0"/>
              <a:t> Dividends and Capital Gains- US</a:t>
            </a:r>
            <a:endParaRPr lang="en-US" sz="1400" b="0" i="1"/>
          </a:p>
        </c:rich>
      </c:tx>
      <c:overlay val="0"/>
    </c:title>
    <c:autoTitleDeleted val="0"/>
    <c:plotArea>
      <c:layout/>
      <c:lineChart>
        <c:grouping val="standard"/>
        <c:varyColors val="0"/>
        <c:ser>
          <c:idx val="0"/>
          <c:order val="0"/>
          <c:tx>
            <c:strRef>
              <c:f>Sheet1!$B$1</c:f>
              <c:strCache>
                <c:ptCount val="1"/>
                <c:pt idx="0">
                  <c:v>Dividend tax rate</c:v>
                </c:pt>
              </c:strCache>
            </c:strRef>
          </c:tx>
          <c:marker>
            <c:symbol val="none"/>
          </c:marker>
          <c:cat>
            <c:numRef>
              <c:f>Sheet1!$A$2:$A$103</c:f>
              <c:numCache>
                <c:formatCode>General</c:formatCode>
                <c:ptCount val="102"/>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2010</c:v>
                </c:pt>
                <c:pt idx="96">
                  <c:v>2011</c:v>
                </c:pt>
                <c:pt idx="97">
                  <c:v>2012</c:v>
                </c:pt>
                <c:pt idx="98">
                  <c:v>2013</c:v>
                </c:pt>
                <c:pt idx="99">
                  <c:v>2014</c:v>
                </c:pt>
                <c:pt idx="100">
                  <c:v>2015</c:v>
                </c:pt>
                <c:pt idx="101">
                  <c:v>2016</c:v>
                </c:pt>
              </c:numCache>
            </c:numRef>
          </c:cat>
          <c:val>
            <c:numRef>
              <c:f>Sheet1!$B$2:$B$103</c:f>
              <c:numCache>
                <c:formatCode>0.00%</c:formatCode>
                <c:ptCount val="102"/>
                <c:pt idx="0">
                  <c:v>0.15</c:v>
                </c:pt>
                <c:pt idx="1">
                  <c:v>0.67</c:v>
                </c:pt>
                <c:pt idx="2">
                  <c:v>0.77</c:v>
                </c:pt>
                <c:pt idx="3">
                  <c:v>0.73</c:v>
                </c:pt>
                <c:pt idx="4">
                  <c:v>0.73</c:v>
                </c:pt>
                <c:pt idx="5">
                  <c:v>0.73</c:v>
                </c:pt>
                <c:pt idx="6">
                  <c:v>0.57999999999999996</c:v>
                </c:pt>
                <c:pt idx="7">
                  <c:v>0.435</c:v>
                </c:pt>
                <c:pt idx="8">
                  <c:v>0.46</c:v>
                </c:pt>
                <c:pt idx="9">
                  <c:v>0.25</c:v>
                </c:pt>
                <c:pt idx="10">
                  <c:v>0.25</c:v>
                </c:pt>
                <c:pt idx="11">
                  <c:v>0.25</c:v>
                </c:pt>
                <c:pt idx="12">
                  <c:v>0.25</c:v>
                </c:pt>
                <c:pt idx="13">
                  <c:v>0.24</c:v>
                </c:pt>
                <c:pt idx="14">
                  <c:v>0.25</c:v>
                </c:pt>
                <c:pt idx="15">
                  <c:v>0.25</c:v>
                </c:pt>
                <c:pt idx="16">
                  <c:v>0.63</c:v>
                </c:pt>
                <c:pt idx="17">
                  <c:v>0.63</c:v>
                </c:pt>
                <c:pt idx="18">
                  <c:v>0.63</c:v>
                </c:pt>
                <c:pt idx="19">
                  <c:v>0.63</c:v>
                </c:pt>
                <c:pt idx="20">
                  <c:v>0.78</c:v>
                </c:pt>
                <c:pt idx="21">
                  <c:v>0.78</c:v>
                </c:pt>
                <c:pt idx="22">
                  <c:v>0.78</c:v>
                </c:pt>
                <c:pt idx="23">
                  <c:v>0.78</c:v>
                </c:pt>
                <c:pt idx="24">
                  <c:v>0.78</c:v>
                </c:pt>
                <c:pt idx="25">
                  <c:v>0.8</c:v>
                </c:pt>
                <c:pt idx="26">
                  <c:v>0.88</c:v>
                </c:pt>
                <c:pt idx="27">
                  <c:v>0.88</c:v>
                </c:pt>
                <c:pt idx="28">
                  <c:v>0.94</c:v>
                </c:pt>
                <c:pt idx="29">
                  <c:v>0.94</c:v>
                </c:pt>
                <c:pt idx="30">
                  <c:v>0.86499999999999999</c:v>
                </c:pt>
                <c:pt idx="31">
                  <c:v>0.86499999999999999</c:v>
                </c:pt>
                <c:pt idx="32">
                  <c:v>0.82099999999999995</c:v>
                </c:pt>
                <c:pt idx="33">
                  <c:v>0.82099999999999995</c:v>
                </c:pt>
                <c:pt idx="34">
                  <c:v>0.84399999999999997</c:v>
                </c:pt>
                <c:pt idx="35">
                  <c:v>0.91</c:v>
                </c:pt>
                <c:pt idx="36">
                  <c:v>0.91</c:v>
                </c:pt>
                <c:pt idx="37">
                  <c:v>0.91</c:v>
                </c:pt>
                <c:pt idx="38">
                  <c:v>0.91</c:v>
                </c:pt>
                <c:pt idx="39">
                  <c:v>0.91</c:v>
                </c:pt>
                <c:pt idx="40">
                  <c:v>0.91</c:v>
                </c:pt>
                <c:pt idx="41">
                  <c:v>0.91</c:v>
                </c:pt>
                <c:pt idx="42">
                  <c:v>0.91</c:v>
                </c:pt>
                <c:pt idx="43">
                  <c:v>0.91</c:v>
                </c:pt>
                <c:pt idx="44">
                  <c:v>0.91</c:v>
                </c:pt>
                <c:pt idx="45">
                  <c:v>0.91</c:v>
                </c:pt>
                <c:pt idx="46">
                  <c:v>0.91</c:v>
                </c:pt>
                <c:pt idx="47">
                  <c:v>0.91</c:v>
                </c:pt>
                <c:pt idx="48">
                  <c:v>0.91</c:v>
                </c:pt>
                <c:pt idx="49">
                  <c:v>0.7</c:v>
                </c:pt>
                <c:pt idx="50">
                  <c:v>0.7</c:v>
                </c:pt>
                <c:pt idx="51">
                  <c:v>0.7</c:v>
                </c:pt>
                <c:pt idx="52">
                  <c:v>0.753</c:v>
                </c:pt>
                <c:pt idx="53">
                  <c:v>0.77</c:v>
                </c:pt>
                <c:pt idx="54">
                  <c:v>0.73499999999999999</c:v>
                </c:pt>
                <c:pt idx="55">
                  <c:v>0.65</c:v>
                </c:pt>
                <c:pt idx="56">
                  <c:v>0.6</c:v>
                </c:pt>
                <c:pt idx="57">
                  <c:v>0.6</c:v>
                </c:pt>
                <c:pt idx="58">
                  <c:v>0.6</c:v>
                </c:pt>
                <c:pt idx="59">
                  <c:v>0.6</c:v>
                </c:pt>
                <c:pt idx="60">
                  <c:v>0.6</c:v>
                </c:pt>
                <c:pt idx="61">
                  <c:v>0.6</c:v>
                </c:pt>
                <c:pt idx="62">
                  <c:v>0.6</c:v>
                </c:pt>
                <c:pt idx="63">
                  <c:v>0.6</c:v>
                </c:pt>
                <c:pt idx="64">
                  <c:v>0.6</c:v>
                </c:pt>
                <c:pt idx="65">
                  <c:v>0.6</c:v>
                </c:pt>
                <c:pt idx="66">
                  <c:v>0.5</c:v>
                </c:pt>
                <c:pt idx="67">
                  <c:v>0.5</c:v>
                </c:pt>
                <c:pt idx="68">
                  <c:v>0.5</c:v>
                </c:pt>
                <c:pt idx="69">
                  <c:v>0.5</c:v>
                </c:pt>
                <c:pt idx="70">
                  <c:v>0.5</c:v>
                </c:pt>
                <c:pt idx="71">
                  <c:v>0.38500000000000001</c:v>
                </c:pt>
                <c:pt idx="72">
                  <c:v>0.28000000000000003</c:v>
                </c:pt>
                <c:pt idx="73">
                  <c:v>0.28000000000000003</c:v>
                </c:pt>
                <c:pt idx="74">
                  <c:v>0.28000000000000003</c:v>
                </c:pt>
                <c:pt idx="75">
                  <c:v>0.31</c:v>
                </c:pt>
                <c:pt idx="76">
                  <c:v>0.31</c:v>
                </c:pt>
                <c:pt idx="77">
                  <c:v>0.4</c:v>
                </c:pt>
                <c:pt idx="78">
                  <c:v>0.4</c:v>
                </c:pt>
                <c:pt idx="79">
                  <c:v>0.4</c:v>
                </c:pt>
                <c:pt idx="80">
                  <c:v>0.4</c:v>
                </c:pt>
                <c:pt idx="81">
                  <c:v>0.4</c:v>
                </c:pt>
                <c:pt idx="82">
                  <c:v>0.4</c:v>
                </c:pt>
                <c:pt idx="83">
                  <c:v>0.4</c:v>
                </c:pt>
                <c:pt idx="84">
                  <c:v>0.4</c:v>
                </c:pt>
                <c:pt idx="85">
                  <c:v>0.39100000000000001</c:v>
                </c:pt>
                <c:pt idx="86">
                  <c:v>0.38600000000000001</c:v>
                </c:pt>
                <c:pt idx="87">
                  <c:v>0.15</c:v>
                </c:pt>
                <c:pt idx="88">
                  <c:v>0.15</c:v>
                </c:pt>
                <c:pt idx="89">
                  <c:v>0.15</c:v>
                </c:pt>
                <c:pt idx="90">
                  <c:v>0.15</c:v>
                </c:pt>
                <c:pt idx="91">
                  <c:v>0.15</c:v>
                </c:pt>
                <c:pt idx="92">
                  <c:v>0.15</c:v>
                </c:pt>
                <c:pt idx="93">
                  <c:v>0.15</c:v>
                </c:pt>
                <c:pt idx="94">
                  <c:v>0.15</c:v>
                </c:pt>
                <c:pt idx="95">
                  <c:v>0.15</c:v>
                </c:pt>
                <c:pt idx="96">
                  <c:v>0.15</c:v>
                </c:pt>
                <c:pt idx="97">
                  <c:v>0.15</c:v>
                </c:pt>
                <c:pt idx="98">
                  <c:v>0.23799999999999999</c:v>
                </c:pt>
                <c:pt idx="99">
                  <c:v>0.23799999999999999</c:v>
                </c:pt>
                <c:pt idx="100">
                  <c:v>0.23799999999999999</c:v>
                </c:pt>
                <c:pt idx="101">
                  <c:v>0.23799999999999999</c:v>
                </c:pt>
              </c:numCache>
            </c:numRef>
          </c:val>
          <c:smooth val="0"/>
          <c:extLst>
            <c:ext xmlns:c16="http://schemas.microsoft.com/office/drawing/2014/chart" uri="{C3380CC4-5D6E-409C-BE32-E72D297353CC}">
              <c16:uniqueId val="{00000000-3530-1143-B57E-992A1E942402}"/>
            </c:ext>
          </c:extLst>
        </c:ser>
        <c:ser>
          <c:idx val="1"/>
          <c:order val="1"/>
          <c:tx>
            <c:strRef>
              <c:f>Sheet1!$C$1</c:f>
              <c:strCache>
                <c:ptCount val="1"/>
                <c:pt idx="0">
                  <c:v>Capital gains tax rate</c:v>
                </c:pt>
              </c:strCache>
            </c:strRef>
          </c:tx>
          <c:marker>
            <c:symbol val="none"/>
          </c:marker>
          <c:cat>
            <c:numRef>
              <c:f>Sheet1!$A$2:$A$103</c:f>
              <c:numCache>
                <c:formatCode>General</c:formatCode>
                <c:ptCount val="102"/>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2010</c:v>
                </c:pt>
                <c:pt idx="96">
                  <c:v>2011</c:v>
                </c:pt>
                <c:pt idx="97">
                  <c:v>2012</c:v>
                </c:pt>
                <c:pt idx="98">
                  <c:v>2013</c:v>
                </c:pt>
                <c:pt idx="99">
                  <c:v>2014</c:v>
                </c:pt>
                <c:pt idx="100">
                  <c:v>2015</c:v>
                </c:pt>
                <c:pt idx="101">
                  <c:v>2016</c:v>
                </c:pt>
              </c:numCache>
            </c:numRef>
          </c:cat>
          <c:val>
            <c:numRef>
              <c:f>Sheet1!$C$2:$C$103</c:f>
              <c:numCache>
                <c:formatCode>0.00%</c:formatCode>
                <c:ptCount val="102"/>
                <c:pt idx="0">
                  <c:v>0.15</c:v>
                </c:pt>
                <c:pt idx="1">
                  <c:v>0.67</c:v>
                </c:pt>
                <c:pt idx="2">
                  <c:v>0.77</c:v>
                </c:pt>
                <c:pt idx="3">
                  <c:v>0.73</c:v>
                </c:pt>
                <c:pt idx="4">
                  <c:v>0.73</c:v>
                </c:pt>
                <c:pt idx="5">
                  <c:v>0.73</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0.315</c:v>
                </c:pt>
                <c:pt idx="19">
                  <c:v>0.315</c:v>
                </c:pt>
                <c:pt idx="20">
                  <c:v>0.39</c:v>
                </c:pt>
                <c:pt idx="21">
                  <c:v>0.39</c:v>
                </c:pt>
                <c:pt idx="22">
                  <c:v>0.3</c:v>
                </c:pt>
                <c:pt idx="23">
                  <c:v>0.3</c:v>
                </c:pt>
                <c:pt idx="24">
                  <c:v>0.3</c:v>
                </c:pt>
                <c:pt idx="25">
                  <c:v>0.3</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0.26900000000000002</c:v>
                </c:pt>
                <c:pt idx="53">
                  <c:v>0.27500000000000002</c:v>
                </c:pt>
                <c:pt idx="54">
                  <c:v>0.32300000000000001</c:v>
                </c:pt>
                <c:pt idx="55">
                  <c:v>0.34300000000000003</c:v>
                </c:pt>
                <c:pt idx="56">
                  <c:v>0.36499999999999999</c:v>
                </c:pt>
                <c:pt idx="57">
                  <c:v>0.36499999999999999</c:v>
                </c:pt>
                <c:pt idx="58">
                  <c:v>0.36499999999999999</c:v>
                </c:pt>
                <c:pt idx="59">
                  <c:v>0.36499999999999999</c:v>
                </c:pt>
                <c:pt idx="60">
                  <c:v>0.39900000000000002</c:v>
                </c:pt>
                <c:pt idx="61">
                  <c:v>0.39900000000000002</c:v>
                </c:pt>
                <c:pt idx="62">
                  <c:v>0.39</c:v>
                </c:pt>
                <c:pt idx="63">
                  <c:v>0.28000000000000003</c:v>
                </c:pt>
                <c:pt idx="64">
                  <c:v>0.28000000000000003</c:v>
                </c:pt>
                <c:pt idx="65">
                  <c:v>0.23699999999999999</c:v>
                </c:pt>
                <c:pt idx="66">
                  <c:v>0.2</c:v>
                </c:pt>
                <c:pt idx="67">
                  <c:v>0.2</c:v>
                </c:pt>
                <c:pt idx="68">
                  <c:v>0.2</c:v>
                </c:pt>
                <c:pt idx="69">
                  <c:v>0.2</c:v>
                </c:pt>
                <c:pt idx="70">
                  <c:v>0.2</c:v>
                </c:pt>
                <c:pt idx="71">
                  <c:v>0.28000000000000003</c:v>
                </c:pt>
                <c:pt idx="72">
                  <c:v>0.28000000000000003</c:v>
                </c:pt>
                <c:pt idx="73">
                  <c:v>0.28000000000000003</c:v>
                </c:pt>
                <c:pt idx="74">
                  <c:v>0.28000000000000003</c:v>
                </c:pt>
                <c:pt idx="75">
                  <c:v>0.28000000000000003</c:v>
                </c:pt>
                <c:pt idx="76">
                  <c:v>0.28000000000000003</c:v>
                </c:pt>
                <c:pt idx="77">
                  <c:v>0.28000000000000003</c:v>
                </c:pt>
                <c:pt idx="78">
                  <c:v>0.28000000000000003</c:v>
                </c:pt>
                <c:pt idx="79">
                  <c:v>0.28000000000000003</c:v>
                </c:pt>
                <c:pt idx="80">
                  <c:v>0.28000000000000003</c:v>
                </c:pt>
                <c:pt idx="81">
                  <c:v>0.2</c:v>
                </c:pt>
                <c:pt idx="82">
                  <c:v>0.2</c:v>
                </c:pt>
                <c:pt idx="83">
                  <c:v>0.2</c:v>
                </c:pt>
                <c:pt idx="84">
                  <c:v>0.2</c:v>
                </c:pt>
                <c:pt idx="85">
                  <c:v>0.2</c:v>
                </c:pt>
                <c:pt idx="86">
                  <c:v>0.2</c:v>
                </c:pt>
                <c:pt idx="87">
                  <c:v>0.15</c:v>
                </c:pt>
                <c:pt idx="88">
                  <c:v>0.15</c:v>
                </c:pt>
                <c:pt idx="89">
                  <c:v>0.15</c:v>
                </c:pt>
                <c:pt idx="90">
                  <c:v>0.15</c:v>
                </c:pt>
                <c:pt idx="91">
                  <c:v>0.15</c:v>
                </c:pt>
                <c:pt idx="92">
                  <c:v>0.15</c:v>
                </c:pt>
                <c:pt idx="93">
                  <c:v>0.15</c:v>
                </c:pt>
                <c:pt idx="94">
                  <c:v>0.15</c:v>
                </c:pt>
                <c:pt idx="95">
                  <c:v>0.15</c:v>
                </c:pt>
                <c:pt idx="96">
                  <c:v>0.15</c:v>
                </c:pt>
                <c:pt idx="97">
                  <c:v>0.15</c:v>
                </c:pt>
                <c:pt idx="98">
                  <c:v>0.23799999999999999</c:v>
                </c:pt>
                <c:pt idx="99">
                  <c:v>0.23799999999999999</c:v>
                </c:pt>
                <c:pt idx="100">
                  <c:v>0.23799999999999999</c:v>
                </c:pt>
                <c:pt idx="101">
                  <c:v>0.23799999999999999</c:v>
                </c:pt>
              </c:numCache>
            </c:numRef>
          </c:val>
          <c:smooth val="0"/>
          <c:extLst>
            <c:ext xmlns:c16="http://schemas.microsoft.com/office/drawing/2014/chart" uri="{C3380CC4-5D6E-409C-BE32-E72D297353CC}">
              <c16:uniqueId val="{00000001-3530-1143-B57E-992A1E942402}"/>
            </c:ext>
          </c:extLst>
        </c:ser>
        <c:dLbls>
          <c:showLegendKey val="0"/>
          <c:showVal val="0"/>
          <c:showCatName val="0"/>
          <c:showSerName val="0"/>
          <c:showPercent val="0"/>
          <c:showBubbleSize val="0"/>
        </c:dLbls>
        <c:smooth val="0"/>
        <c:axId val="-277519632"/>
        <c:axId val="-277517312"/>
      </c:lineChart>
      <c:catAx>
        <c:axId val="-277519632"/>
        <c:scaling>
          <c:orientation val="minMax"/>
        </c:scaling>
        <c:delete val="0"/>
        <c:axPos val="b"/>
        <c:numFmt formatCode="General" sourceLinked="1"/>
        <c:majorTickMark val="out"/>
        <c:minorTickMark val="none"/>
        <c:tickLblPos val="nextTo"/>
        <c:txPr>
          <a:bodyPr rot="5400000" vert="horz"/>
          <a:lstStyle/>
          <a:p>
            <a:pPr>
              <a:defRPr sz="800">
                <a:latin typeface="Times"/>
                <a:cs typeface="Times"/>
              </a:defRPr>
            </a:pPr>
            <a:endParaRPr lang="en-US"/>
          </a:p>
        </c:txPr>
        <c:crossAx val="-277517312"/>
        <c:crosses val="autoZero"/>
        <c:auto val="1"/>
        <c:lblAlgn val="ctr"/>
        <c:lblOffset val="100"/>
        <c:noMultiLvlLbl val="0"/>
      </c:catAx>
      <c:valAx>
        <c:axId val="-277517312"/>
        <c:scaling>
          <c:orientation val="minMax"/>
        </c:scaling>
        <c:delete val="0"/>
        <c:axPos val="l"/>
        <c:majorGridlines/>
        <c:numFmt formatCode="0.00%" sourceLinked="1"/>
        <c:majorTickMark val="out"/>
        <c:minorTickMark val="none"/>
        <c:tickLblPos val="nextTo"/>
        <c:crossAx val="-277519632"/>
        <c:crosses val="autoZero"/>
        <c:crossBetween val="between"/>
      </c:valAx>
    </c:plotArea>
    <c:legend>
      <c:legendPos val="b"/>
      <c:overlay val="0"/>
    </c:legend>
    <c:plotVisOnly val="1"/>
    <c:dispBlanksAs val="gap"/>
    <c:showDLblsOverMax val="0"/>
  </c:chart>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1" u="none" strike="noStrike" baseline="0">
                <a:solidFill>
                  <a:srgbClr val="000000"/>
                </a:solidFill>
                <a:latin typeface="Times"/>
                <a:ea typeface="Times"/>
                <a:cs typeface="Times"/>
              </a:defRPr>
            </a:pPr>
            <a:r>
              <a:rPr lang="en-US"/>
              <a:t>Figure 10.12: Issuance Costs for Stocks and Bonds</a:t>
            </a:r>
          </a:p>
        </c:rich>
      </c:tx>
      <c:layout>
        <c:manualLayout>
          <c:xMode val="edge"/>
          <c:yMode val="edge"/>
          <c:x val="0.31407405125282301"/>
          <c:y val="1.96078128141286E-2"/>
        </c:manualLayout>
      </c:layout>
      <c:overlay val="0"/>
      <c:spPr>
        <a:noFill/>
        <a:ln w="25400">
          <a:noFill/>
        </a:ln>
      </c:spPr>
    </c:title>
    <c:autoTitleDeleted val="0"/>
    <c:plotArea>
      <c:layout>
        <c:manualLayout>
          <c:layoutTarget val="inner"/>
          <c:xMode val="edge"/>
          <c:yMode val="edge"/>
          <c:x val="9.92592592592592E-2"/>
          <c:y val="0.115468409586057"/>
          <c:w val="0.88888888888888895"/>
          <c:h val="0.74074074074074103"/>
        </c:manualLayout>
      </c:layout>
      <c:barChart>
        <c:barDir val="col"/>
        <c:grouping val="clustered"/>
        <c:varyColors val="0"/>
        <c:ser>
          <c:idx val="0"/>
          <c:order val="0"/>
          <c:tx>
            <c:strRef>
              <c:f>Sheet1!$B$1</c:f>
              <c:strCache>
                <c:ptCount val="1"/>
                <c:pt idx="0">
                  <c:v>Cost of Issuing bonds</c:v>
                </c:pt>
              </c:strCache>
            </c:strRef>
          </c:tx>
          <c:spPr>
            <a:solidFill>
              <a:srgbClr val="9999FF"/>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Sheet1!$B$2:$B$8</c:f>
              <c:numCache>
                <c:formatCode>0.00%</c:formatCode>
                <c:ptCount val="7"/>
                <c:pt idx="0">
                  <c:v>0.14000000000000001</c:v>
                </c:pt>
                <c:pt idx="1">
                  <c:v>0.11</c:v>
                </c:pt>
                <c:pt idx="2">
                  <c:v>0.04</c:v>
                </c:pt>
                <c:pt idx="3">
                  <c:v>2.4E-2</c:v>
                </c:pt>
                <c:pt idx="4">
                  <c:v>1.2E-2</c:v>
                </c:pt>
                <c:pt idx="5">
                  <c:v>0.01</c:v>
                </c:pt>
                <c:pt idx="6">
                  <c:v>8.9999999999999993E-3</c:v>
                </c:pt>
              </c:numCache>
            </c:numRef>
          </c:val>
          <c:extLst>
            <c:ext xmlns:c16="http://schemas.microsoft.com/office/drawing/2014/chart" uri="{C3380CC4-5D6E-409C-BE32-E72D297353CC}">
              <c16:uniqueId val="{00000000-CFEA-4140-907C-558D2C7E2B20}"/>
            </c:ext>
          </c:extLst>
        </c:ser>
        <c:ser>
          <c:idx val="1"/>
          <c:order val="1"/>
          <c:tx>
            <c:strRef>
              <c:f>Sheet1!$C$1</c:f>
              <c:strCache>
                <c:ptCount val="1"/>
                <c:pt idx="0">
                  <c:v>Cost of Issuing Common Stock</c:v>
                </c:pt>
              </c:strCache>
            </c:strRef>
          </c:tx>
          <c:spPr>
            <a:solidFill>
              <a:srgbClr val="993366"/>
            </a:solidFill>
            <a:ln w="12700">
              <a:solidFill>
                <a:srgbClr val="000000"/>
              </a:solidFill>
              <a:prstDash val="solid"/>
            </a:ln>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Sheet1!$C$2:$C$8</c:f>
              <c:numCache>
                <c:formatCode>0.00%</c:formatCode>
                <c:ptCount val="7"/>
                <c:pt idx="0">
                  <c:v>0.22</c:v>
                </c:pt>
                <c:pt idx="1">
                  <c:v>0.16900000000000001</c:v>
                </c:pt>
                <c:pt idx="2">
                  <c:v>0.124</c:v>
                </c:pt>
                <c:pt idx="3">
                  <c:v>8.1000000000000003E-2</c:v>
                </c:pt>
                <c:pt idx="4">
                  <c:v>0.06</c:v>
                </c:pt>
                <c:pt idx="5">
                  <c:v>4.5999999999999999E-2</c:v>
                </c:pt>
                <c:pt idx="6">
                  <c:v>3.5000000000000003E-2</c:v>
                </c:pt>
              </c:numCache>
            </c:numRef>
          </c:val>
          <c:extLst>
            <c:ext xmlns:c16="http://schemas.microsoft.com/office/drawing/2014/chart" uri="{C3380CC4-5D6E-409C-BE32-E72D297353CC}">
              <c16:uniqueId val="{00000001-CFEA-4140-907C-558D2C7E2B20}"/>
            </c:ext>
          </c:extLst>
        </c:ser>
        <c:dLbls>
          <c:showLegendKey val="0"/>
          <c:showVal val="0"/>
          <c:showCatName val="0"/>
          <c:showSerName val="0"/>
          <c:showPercent val="0"/>
          <c:showBubbleSize val="0"/>
        </c:dLbls>
        <c:gapWidth val="150"/>
        <c:axId val="-250465936"/>
        <c:axId val="-250462816"/>
      </c:barChart>
      <c:catAx>
        <c:axId val="-250465936"/>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Size of Issue</a:t>
                </a:r>
              </a:p>
            </c:rich>
          </c:tx>
          <c:layout>
            <c:manualLayout>
              <c:xMode val="edge"/>
              <c:yMode val="edge"/>
              <c:x val="0.50222225178611601"/>
              <c:y val="0.9041394099665439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2816"/>
        <c:crosses val="autoZero"/>
        <c:auto val="1"/>
        <c:lblAlgn val="ctr"/>
        <c:lblOffset val="100"/>
        <c:tickLblSkip val="1"/>
        <c:tickMarkSkip val="1"/>
        <c:noMultiLvlLbl val="0"/>
      </c:catAx>
      <c:valAx>
        <c:axId val="-250462816"/>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Cost as % of funds raised</a:t>
                </a:r>
              </a:p>
            </c:rich>
          </c:tx>
          <c:layout>
            <c:manualLayout>
              <c:xMode val="edge"/>
              <c:yMode val="edge"/>
              <c:x val="1.3333277317534101E-2"/>
              <c:y val="0.370370313093354"/>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250465936"/>
        <c:crosses val="autoZero"/>
        <c:crossBetween val="between"/>
      </c:valAx>
      <c:spPr>
        <a:solidFill>
          <a:srgbClr val="FFFFFF"/>
        </a:solidFill>
        <a:ln w="12700">
          <a:solidFill>
            <a:srgbClr val="808080"/>
          </a:solidFill>
          <a:prstDash val="solid"/>
        </a:ln>
      </c:spPr>
    </c:plotArea>
    <c:legend>
      <c:legendPos val="b"/>
      <c:layout>
        <c:manualLayout>
          <c:xMode val="edge"/>
          <c:yMode val="edge"/>
          <c:x val="0.36148150585872701"/>
          <c:y val="0.958605728503506"/>
          <c:w val="0.37827860778667"/>
          <c:h val="3.7307062999658101E-2"/>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a:t>
            </a:r>
            <a:r>
              <a:rPr lang="en-US" baseline="0"/>
              <a:t> Initiations and Earnings Growth</a:t>
            </a:r>
            <a:endParaRPr lang="en-US"/>
          </a:p>
        </c:rich>
      </c:tx>
      <c:overlay val="0"/>
    </c:title>
    <c:autoTitleDeleted val="0"/>
    <c:plotArea>
      <c:layout/>
      <c:barChart>
        <c:barDir val="col"/>
        <c:grouping val="clustered"/>
        <c:varyColors val="0"/>
        <c:ser>
          <c:idx val="1"/>
          <c:order val="0"/>
          <c:tx>
            <c:strRef>
              <c:f>Sheet1!$B$1</c:f>
              <c:strCache>
                <c:ptCount val="1"/>
                <c:pt idx="0">
                  <c:v>Earnings Growth Rate</c:v>
                </c:pt>
              </c:strCache>
            </c:strRef>
          </c:tx>
          <c:invertIfNegative val="0"/>
          <c:cat>
            <c:numRef>
              <c:f>Sheet1!$A$2:$A$9</c:f>
              <c:numCache>
                <c:formatCode>General</c:formatCode>
                <c:ptCount val="8"/>
                <c:pt idx="0">
                  <c:v>-4</c:v>
                </c:pt>
                <c:pt idx="1">
                  <c:v>-3</c:v>
                </c:pt>
                <c:pt idx="2">
                  <c:v>-2</c:v>
                </c:pt>
                <c:pt idx="3">
                  <c:v>-1</c:v>
                </c:pt>
                <c:pt idx="4">
                  <c:v>1</c:v>
                </c:pt>
                <c:pt idx="5">
                  <c:v>2</c:v>
                </c:pt>
                <c:pt idx="6">
                  <c:v>3</c:v>
                </c:pt>
                <c:pt idx="7">
                  <c:v>4</c:v>
                </c:pt>
              </c:numCache>
            </c:numRef>
          </c:cat>
          <c:val>
            <c:numRef>
              <c:f>Sheet1!$B$2:$B$9</c:f>
              <c:numCache>
                <c:formatCode>0.00%</c:formatCode>
                <c:ptCount val="8"/>
                <c:pt idx="0">
                  <c:v>0.19220000000000001</c:v>
                </c:pt>
                <c:pt idx="1">
                  <c:v>9.2499999999999999E-2</c:v>
                </c:pt>
                <c:pt idx="2">
                  <c:v>0.105</c:v>
                </c:pt>
                <c:pt idx="3">
                  <c:v>0.29599999999999999</c:v>
                </c:pt>
                <c:pt idx="4">
                  <c:v>0.40500000000000003</c:v>
                </c:pt>
                <c:pt idx="5">
                  <c:v>0.32100000000000001</c:v>
                </c:pt>
                <c:pt idx="6">
                  <c:v>0.26200000000000001</c:v>
                </c:pt>
                <c:pt idx="7">
                  <c:v>0.20150000000000001</c:v>
                </c:pt>
              </c:numCache>
            </c:numRef>
          </c:val>
          <c:extLst>
            <c:ext xmlns:c16="http://schemas.microsoft.com/office/drawing/2014/chart" uri="{C3380CC4-5D6E-409C-BE32-E72D297353CC}">
              <c16:uniqueId val="{00000000-AC5B-DD4A-ADD6-B5998179EE64}"/>
            </c:ext>
          </c:extLst>
        </c:ser>
        <c:dLbls>
          <c:showLegendKey val="0"/>
          <c:showVal val="0"/>
          <c:showCatName val="0"/>
          <c:showSerName val="0"/>
          <c:showPercent val="0"/>
          <c:showBubbleSize val="0"/>
        </c:dLbls>
        <c:gapWidth val="150"/>
        <c:axId val="218717536"/>
        <c:axId val="-277446800"/>
      </c:barChart>
      <c:catAx>
        <c:axId val="218717536"/>
        <c:scaling>
          <c:orientation val="minMax"/>
        </c:scaling>
        <c:delete val="0"/>
        <c:axPos val="b"/>
        <c:title>
          <c:tx>
            <c:rich>
              <a:bodyPr/>
              <a:lstStyle/>
              <a:p>
                <a:pPr>
                  <a:defRPr/>
                </a:pPr>
                <a:r>
                  <a:rPr lang="en-US"/>
                  <a:t>Year</a:t>
                </a:r>
                <a:r>
                  <a:rPr lang="en-US" baseline="0"/>
                  <a:t> relative to dividend initiation (Before and after)</a:t>
                </a:r>
                <a:endParaRPr lang="en-US"/>
              </a:p>
            </c:rich>
          </c:tx>
          <c:overlay val="0"/>
        </c:title>
        <c:numFmt formatCode="General" sourceLinked="1"/>
        <c:majorTickMark val="out"/>
        <c:minorTickMark val="none"/>
        <c:tickLblPos val="nextTo"/>
        <c:crossAx val="-277446800"/>
        <c:crosses val="autoZero"/>
        <c:auto val="1"/>
        <c:lblAlgn val="ctr"/>
        <c:lblOffset val="100"/>
        <c:noMultiLvlLbl val="0"/>
      </c:catAx>
      <c:valAx>
        <c:axId val="-277446800"/>
        <c:scaling>
          <c:orientation val="minMax"/>
        </c:scaling>
        <c:delete val="0"/>
        <c:axPos val="l"/>
        <c:majorGridlines/>
        <c:title>
          <c:tx>
            <c:rich>
              <a:bodyPr rot="-5400000" vert="horz"/>
              <a:lstStyle/>
              <a:p>
                <a:pPr>
                  <a:defRPr/>
                </a:pPr>
                <a:r>
                  <a:rPr lang="en-US"/>
                  <a:t>Annual Earnings Growth Rate</a:t>
                </a:r>
              </a:p>
            </c:rich>
          </c:tx>
          <c:overlay val="0"/>
        </c:title>
        <c:numFmt formatCode="0.00%" sourceLinked="1"/>
        <c:majorTickMark val="out"/>
        <c:minorTickMark val="none"/>
        <c:tickLblPos val="nextTo"/>
        <c:crossAx val="218717536"/>
        <c:crosses val="autoZero"/>
        <c:crossBetween val="between"/>
      </c:valAx>
    </c:plotArea>
    <c:plotVisOnly val="1"/>
    <c:dispBlanksAs val="gap"/>
    <c:showDLblsOverMax val="0"/>
  </c:chart>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latin typeface="Times"/>
                <a:cs typeface="Times"/>
              </a:rPr>
              <a:t>Market</a:t>
            </a:r>
            <a:r>
              <a:rPr lang="en-US" sz="1400" b="0" i="1" baseline="0">
                <a:latin typeface="Times"/>
                <a:cs typeface="Times"/>
              </a:rPr>
              <a:t> Reaction to Dividend Changes over time: US companies</a:t>
            </a:r>
            <a:endParaRPr lang="en-US" sz="1400" b="0" i="1">
              <a:latin typeface="Times"/>
              <a:cs typeface="Times"/>
            </a:endParaRP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Dividend Increases</c:v>
                </c:pt>
              </c:strCache>
            </c:strRef>
          </c:tx>
          <c:invertIfNegative val="0"/>
          <c:cat>
            <c:strRef>
              <c:f>Sheet1!$A$2:$A$4</c:f>
              <c:strCache>
                <c:ptCount val="3"/>
                <c:pt idx="0">
                  <c:v>1962-1974</c:v>
                </c:pt>
                <c:pt idx="1">
                  <c:v>1975-1987</c:v>
                </c:pt>
                <c:pt idx="2">
                  <c:v>1988-2000</c:v>
                </c:pt>
              </c:strCache>
            </c:strRef>
          </c:cat>
          <c:val>
            <c:numRef>
              <c:f>Sheet1!$B$2:$B$4</c:f>
              <c:numCache>
                <c:formatCode>0.00%</c:formatCode>
                <c:ptCount val="3"/>
                <c:pt idx="0">
                  <c:v>8.0999999999999996E-3</c:v>
                </c:pt>
                <c:pt idx="1">
                  <c:v>6.4999999999999997E-3</c:v>
                </c:pt>
                <c:pt idx="2">
                  <c:v>2.3E-3</c:v>
                </c:pt>
              </c:numCache>
            </c:numRef>
          </c:val>
          <c:extLst>
            <c:ext xmlns:c16="http://schemas.microsoft.com/office/drawing/2014/chart" uri="{C3380CC4-5D6E-409C-BE32-E72D297353CC}">
              <c16:uniqueId val="{00000000-FC7E-444A-A7A7-7E8626774A50}"/>
            </c:ext>
          </c:extLst>
        </c:ser>
        <c:ser>
          <c:idx val="1"/>
          <c:order val="1"/>
          <c:tx>
            <c:strRef>
              <c:f>Sheet1!$C$1</c:f>
              <c:strCache>
                <c:ptCount val="1"/>
                <c:pt idx="0">
                  <c:v>Dividend Decreases</c:v>
                </c:pt>
              </c:strCache>
            </c:strRef>
          </c:tx>
          <c:invertIfNegative val="0"/>
          <c:cat>
            <c:strRef>
              <c:f>Sheet1!$A$2:$A$4</c:f>
              <c:strCache>
                <c:ptCount val="3"/>
                <c:pt idx="0">
                  <c:v>1962-1974</c:v>
                </c:pt>
                <c:pt idx="1">
                  <c:v>1975-1987</c:v>
                </c:pt>
                <c:pt idx="2">
                  <c:v>1988-2000</c:v>
                </c:pt>
              </c:strCache>
            </c:strRef>
          </c:cat>
          <c:val>
            <c:numRef>
              <c:f>Sheet1!$C$2:$C$4</c:f>
              <c:numCache>
                <c:formatCode>0.00%</c:formatCode>
                <c:ptCount val="3"/>
                <c:pt idx="0">
                  <c:v>-5.9700000000000003E-2</c:v>
                </c:pt>
                <c:pt idx="1">
                  <c:v>-3.5499999999999997E-2</c:v>
                </c:pt>
                <c:pt idx="2">
                  <c:v>-1.77E-2</c:v>
                </c:pt>
              </c:numCache>
            </c:numRef>
          </c:val>
          <c:extLst>
            <c:ext xmlns:c16="http://schemas.microsoft.com/office/drawing/2014/chart" uri="{C3380CC4-5D6E-409C-BE32-E72D297353CC}">
              <c16:uniqueId val="{00000001-FC7E-444A-A7A7-7E8626774A50}"/>
            </c:ext>
          </c:extLst>
        </c:ser>
        <c:dLbls>
          <c:showLegendKey val="0"/>
          <c:showVal val="0"/>
          <c:showCatName val="0"/>
          <c:showSerName val="0"/>
          <c:showPercent val="0"/>
          <c:showBubbleSize val="0"/>
        </c:dLbls>
        <c:gapWidth val="150"/>
        <c:shape val="box"/>
        <c:axId val="-247900288"/>
        <c:axId val="-247898240"/>
        <c:axId val="0"/>
      </c:bar3DChart>
      <c:catAx>
        <c:axId val="-247900288"/>
        <c:scaling>
          <c:orientation val="minMax"/>
        </c:scaling>
        <c:delete val="0"/>
        <c:axPos val="b"/>
        <c:numFmt formatCode="General" sourceLinked="0"/>
        <c:majorTickMark val="out"/>
        <c:minorTickMark val="none"/>
        <c:tickLblPos val="nextTo"/>
        <c:crossAx val="-247898240"/>
        <c:crosses val="autoZero"/>
        <c:auto val="1"/>
        <c:lblAlgn val="ctr"/>
        <c:lblOffset val="100"/>
        <c:noMultiLvlLbl val="0"/>
      </c:catAx>
      <c:valAx>
        <c:axId val="-247898240"/>
        <c:scaling>
          <c:orientation val="minMax"/>
        </c:scaling>
        <c:delete val="0"/>
        <c:axPos val="l"/>
        <c:majorGridlines/>
        <c:numFmt formatCode="0.00%" sourceLinked="1"/>
        <c:majorTickMark val="out"/>
        <c:minorTickMark val="none"/>
        <c:tickLblPos val="nextTo"/>
        <c:crossAx val="-247900288"/>
        <c:crosses val="autoZero"/>
        <c:crossBetween val="between"/>
      </c:valAx>
    </c:plotArea>
    <c:legend>
      <c:legendPos val="r"/>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3">
    <p:pos x="10" y="10"/>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FDC8F-BB8B-874A-B528-D36EE0DE5C0F}"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38B0AD5B-4A8C-9F48-B7BF-3C170A977C49}">
      <dgm:prSet phldrT="[Text]"/>
      <dgm:spPr/>
      <dgm:t>
        <a:bodyPr/>
        <a:lstStyle/>
        <a:p>
          <a:r>
            <a:rPr lang="en-US" dirty="0"/>
            <a:t>1966-1969</a:t>
          </a:r>
        </a:p>
      </dgm:t>
    </dgm:pt>
    <dgm:pt modelId="{059F2A75-1A22-A54F-88F4-691CE539CDCF}" type="parTrans" cxnId="{3029C16A-DE40-9648-94C9-58CBC97F2EB5}">
      <dgm:prSet/>
      <dgm:spPr/>
      <dgm:t>
        <a:bodyPr/>
        <a:lstStyle/>
        <a:p>
          <a:endParaRPr lang="en-US"/>
        </a:p>
      </dgm:t>
    </dgm:pt>
    <dgm:pt modelId="{DFE78B3E-7FD7-FA4A-9E9E-592F936E5AAB}" type="sibTrans" cxnId="{3029C16A-DE40-9648-94C9-58CBC97F2EB5}">
      <dgm:prSet/>
      <dgm:spPr/>
      <dgm:t>
        <a:bodyPr/>
        <a:lstStyle/>
        <a:p>
          <a:endParaRPr lang="en-US"/>
        </a:p>
      </dgm:t>
    </dgm:pt>
    <dgm:pt modelId="{E8688632-3E1E-FC4F-88F9-28840E2C763B}">
      <dgm:prSet phldrT="[Text]"/>
      <dgm:spPr/>
      <dgm:t>
        <a:bodyPr/>
        <a:lstStyle/>
        <a:p>
          <a:r>
            <a:rPr lang="en-US" dirty="0"/>
            <a:t>Ordinary tax rate = 70%</a:t>
          </a:r>
        </a:p>
      </dgm:t>
    </dgm:pt>
    <dgm:pt modelId="{4CCCC988-F382-1045-BC01-400890DCE0B5}" type="parTrans" cxnId="{C45CF9AC-F332-844B-A5C8-FD13683E12D9}">
      <dgm:prSet/>
      <dgm:spPr/>
      <dgm:t>
        <a:bodyPr/>
        <a:lstStyle/>
        <a:p>
          <a:endParaRPr lang="en-US"/>
        </a:p>
      </dgm:t>
    </dgm:pt>
    <dgm:pt modelId="{12637C87-2D7F-F64C-B07D-480E1B87A552}" type="sibTrans" cxnId="{C45CF9AC-F332-844B-A5C8-FD13683E12D9}">
      <dgm:prSet/>
      <dgm:spPr/>
      <dgm:t>
        <a:bodyPr/>
        <a:lstStyle/>
        <a:p>
          <a:endParaRPr lang="en-US"/>
        </a:p>
      </dgm:t>
    </dgm:pt>
    <dgm:pt modelId="{8C838400-547D-4749-83F3-D4A63C648EEB}">
      <dgm:prSet phldrT="[Text]"/>
      <dgm:spPr/>
      <dgm:t>
        <a:bodyPr/>
        <a:lstStyle/>
        <a:p>
          <a:r>
            <a:rPr lang="en-US" dirty="0"/>
            <a:t>Capital gains rate = 28%</a:t>
          </a:r>
        </a:p>
      </dgm:t>
    </dgm:pt>
    <dgm:pt modelId="{E59A8964-E4CE-A94E-BB2D-E1FF12B35B2F}" type="parTrans" cxnId="{9E92FF02-7F47-F64D-A5F1-F19D4F1B318C}">
      <dgm:prSet/>
      <dgm:spPr/>
      <dgm:t>
        <a:bodyPr/>
        <a:lstStyle/>
        <a:p>
          <a:endParaRPr lang="en-US"/>
        </a:p>
      </dgm:t>
    </dgm:pt>
    <dgm:pt modelId="{0E58AC76-6150-AC44-B857-82376F42E895}" type="sibTrans" cxnId="{9E92FF02-7F47-F64D-A5F1-F19D4F1B318C}">
      <dgm:prSet/>
      <dgm:spPr/>
      <dgm:t>
        <a:bodyPr/>
        <a:lstStyle/>
        <a:p>
          <a:endParaRPr lang="en-US"/>
        </a:p>
      </dgm:t>
    </dgm:pt>
    <dgm:pt modelId="{42E16103-B503-904B-8E15-071E91E755D9}">
      <dgm:prSet phldrT="[Text]"/>
      <dgm:spPr/>
      <dgm:t>
        <a:bodyPr/>
        <a:lstStyle/>
        <a:p>
          <a:r>
            <a:rPr lang="en-US" dirty="0"/>
            <a:t>1981-1985</a:t>
          </a:r>
        </a:p>
      </dgm:t>
    </dgm:pt>
    <dgm:pt modelId="{BFB8E9A8-1EE7-2F4B-A930-4DFCA1C7305E}" type="parTrans" cxnId="{65AD2775-99F9-8741-B858-025E34281BA1}">
      <dgm:prSet/>
      <dgm:spPr/>
      <dgm:t>
        <a:bodyPr/>
        <a:lstStyle/>
        <a:p>
          <a:endParaRPr lang="en-US"/>
        </a:p>
      </dgm:t>
    </dgm:pt>
    <dgm:pt modelId="{071B4F34-0B82-E44D-863D-B6B6221DA510}" type="sibTrans" cxnId="{65AD2775-99F9-8741-B858-025E34281BA1}">
      <dgm:prSet/>
      <dgm:spPr/>
      <dgm:t>
        <a:bodyPr/>
        <a:lstStyle/>
        <a:p>
          <a:endParaRPr lang="en-US"/>
        </a:p>
      </dgm:t>
    </dgm:pt>
    <dgm:pt modelId="{C6ABCF60-3C0C-2A4E-AE17-00B4EA15F204}">
      <dgm:prSet phldrT="[Text]"/>
      <dgm:spPr/>
      <dgm:t>
        <a:bodyPr/>
        <a:lstStyle/>
        <a:p>
          <a:r>
            <a:rPr lang="en-US" dirty="0"/>
            <a:t>Ordinary tax rate = 50%</a:t>
          </a:r>
        </a:p>
      </dgm:t>
    </dgm:pt>
    <dgm:pt modelId="{1867E6A4-124B-6D41-880C-374760D33D45}" type="parTrans" cxnId="{CBE1A5C4-A286-C440-9F4F-6B657341CFC5}">
      <dgm:prSet/>
      <dgm:spPr/>
      <dgm:t>
        <a:bodyPr/>
        <a:lstStyle/>
        <a:p>
          <a:endParaRPr lang="en-US"/>
        </a:p>
      </dgm:t>
    </dgm:pt>
    <dgm:pt modelId="{5F79869F-8B79-A641-AD89-F62BBE4F4398}" type="sibTrans" cxnId="{CBE1A5C4-A286-C440-9F4F-6B657341CFC5}">
      <dgm:prSet/>
      <dgm:spPr/>
      <dgm:t>
        <a:bodyPr/>
        <a:lstStyle/>
        <a:p>
          <a:endParaRPr lang="en-US"/>
        </a:p>
      </dgm:t>
    </dgm:pt>
    <dgm:pt modelId="{8FF6B378-32C0-8246-B87A-9478702CB2EA}">
      <dgm:prSet phldrT="[Text]"/>
      <dgm:spPr/>
      <dgm:t>
        <a:bodyPr/>
        <a:lstStyle/>
        <a:p>
          <a:r>
            <a:rPr lang="en-US" dirty="0"/>
            <a:t>Capital gains rate = 20%</a:t>
          </a:r>
        </a:p>
      </dgm:t>
    </dgm:pt>
    <dgm:pt modelId="{F4B98B9E-B2D7-CE4C-9741-E17A6CF3AA1A}" type="parTrans" cxnId="{FA7E4A82-5425-0144-BFF1-15FF1F2326FA}">
      <dgm:prSet/>
      <dgm:spPr/>
      <dgm:t>
        <a:bodyPr/>
        <a:lstStyle/>
        <a:p>
          <a:endParaRPr lang="en-US"/>
        </a:p>
      </dgm:t>
    </dgm:pt>
    <dgm:pt modelId="{0D179AA8-F1D3-9943-8521-9BECD3AF2EF1}" type="sibTrans" cxnId="{FA7E4A82-5425-0144-BFF1-15FF1F2326FA}">
      <dgm:prSet/>
      <dgm:spPr/>
      <dgm:t>
        <a:bodyPr/>
        <a:lstStyle/>
        <a:p>
          <a:endParaRPr lang="en-US"/>
        </a:p>
      </dgm:t>
    </dgm:pt>
    <dgm:pt modelId="{F804F2DA-FF65-4146-B3D3-70F4573FDF06}">
      <dgm:prSet phldrT="[Text]"/>
      <dgm:spPr/>
      <dgm:t>
        <a:bodyPr/>
        <a:lstStyle/>
        <a:p>
          <a:r>
            <a:rPr lang="en-US" dirty="0"/>
            <a:t>1986-1990</a:t>
          </a:r>
        </a:p>
      </dgm:t>
    </dgm:pt>
    <dgm:pt modelId="{FD2F944D-51BB-2742-876E-9CA56426AB9D}" type="parTrans" cxnId="{622D168E-7099-AC4E-B366-181319DF4890}">
      <dgm:prSet/>
      <dgm:spPr/>
      <dgm:t>
        <a:bodyPr/>
        <a:lstStyle/>
        <a:p>
          <a:endParaRPr lang="en-US"/>
        </a:p>
      </dgm:t>
    </dgm:pt>
    <dgm:pt modelId="{8BBD14B1-5D98-7E4B-9D4E-4AD33AE99F39}" type="sibTrans" cxnId="{622D168E-7099-AC4E-B366-181319DF4890}">
      <dgm:prSet/>
      <dgm:spPr/>
      <dgm:t>
        <a:bodyPr/>
        <a:lstStyle/>
        <a:p>
          <a:endParaRPr lang="en-US"/>
        </a:p>
      </dgm:t>
    </dgm:pt>
    <dgm:pt modelId="{2A490B34-05B7-784C-9684-6701BECDEF18}">
      <dgm:prSet phldrT="[Text]"/>
      <dgm:spPr/>
      <dgm:t>
        <a:bodyPr/>
        <a:lstStyle/>
        <a:p>
          <a:r>
            <a:rPr lang="en-US" dirty="0"/>
            <a:t>Ordinary tax rate = 28%</a:t>
          </a:r>
        </a:p>
      </dgm:t>
    </dgm:pt>
    <dgm:pt modelId="{5C0962AF-D2EB-0847-AC74-1171AEEBB461}" type="parTrans" cxnId="{B5AA9301-79EE-5F42-BAF8-467FB70A0AD8}">
      <dgm:prSet/>
      <dgm:spPr/>
      <dgm:t>
        <a:bodyPr/>
        <a:lstStyle/>
        <a:p>
          <a:endParaRPr lang="en-US"/>
        </a:p>
      </dgm:t>
    </dgm:pt>
    <dgm:pt modelId="{B5308943-6642-7844-B184-BCF4C15C6945}" type="sibTrans" cxnId="{B5AA9301-79EE-5F42-BAF8-467FB70A0AD8}">
      <dgm:prSet/>
      <dgm:spPr/>
      <dgm:t>
        <a:bodyPr/>
        <a:lstStyle/>
        <a:p>
          <a:endParaRPr lang="en-US"/>
        </a:p>
      </dgm:t>
    </dgm:pt>
    <dgm:pt modelId="{6194B8AB-324C-D345-8E70-404A479A9019}">
      <dgm:prSet phldrT="[Text]"/>
      <dgm:spPr/>
      <dgm:t>
        <a:bodyPr/>
        <a:lstStyle/>
        <a:p>
          <a:r>
            <a:rPr lang="en-US" dirty="0"/>
            <a:t>Capital gains rate = 28%</a:t>
          </a:r>
        </a:p>
      </dgm:t>
    </dgm:pt>
    <dgm:pt modelId="{049BF3CB-4844-6F41-B378-0770FF095D18}" type="parTrans" cxnId="{D7413BEB-6189-E44A-A95C-8D298AB55E6E}">
      <dgm:prSet/>
      <dgm:spPr/>
      <dgm:t>
        <a:bodyPr/>
        <a:lstStyle/>
        <a:p>
          <a:endParaRPr lang="en-US"/>
        </a:p>
      </dgm:t>
    </dgm:pt>
    <dgm:pt modelId="{FA674952-040C-9444-8292-19B7E42AE435}" type="sibTrans" cxnId="{D7413BEB-6189-E44A-A95C-8D298AB55E6E}">
      <dgm:prSet/>
      <dgm:spPr/>
      <dgm:t>
        <a:bodyPr/>
        <a:lstStyle/>
        <a:p>
          <a:endParaRPr lang="en-US"/>
        </a:p>
      </dgm:t>
    </dgm:pt>
    <dgm:pt modelId="{D70F3404-DF7C-084A-A671-01125D383325}">
      <dgm:prSet phldrT="[Text]"/>
      <dgm:spPr/>
      <dgm:t>
        <a:bodyPr/>
        <a:lstStyle/>
        <a:p>
          <a:r>
            <a:rPr lang="en-US" dirty="0"/>
            <a:t>Price change as % of Dividend = 78%</a:t>
          </a:r>
        </a:p>
      </dgm:t>
    </dgm:pt>
    <dgm:pt modelId="{7AA99C02-6BB3-8C45-861B-49CAE1ECE3BF}" type="parTrans" cxnId="{21CD117A-77EA-D444-AAF3-9F0DFA6D7EFE}">
      <dgm:prSet/>
      <dgm:spPr/>
      <dgm:t>
        <a:bodyPr/>
        <a:lstStyle/>
        <a:p>
          <a:endParaRPr lang="en-US"/>
        </a:p>
      </dgm:t>
    </dgm:pt>
    <dgm:pt modelId="{F128C735-9CFF-EC41-93BE-E38C8A18237F}" type="sibTrans" cxnId="{21CD117A-77EA-D444-AAF3-9F0DFA6D7EFE}">
      <dgm:prSet/>
      <dgm:spPr/>
      <dgm:t>
        <a:bodyPr/>
        <a:lstStyle/>
        <a:p>
          <a:endParaRPr lang="en-US"/>
        </a:p>
      </dgm:t>
    </dgm:pt>
    <dgm:pt modelId="{B05812CD-D901-F54B-8EF5-551E46E78B3F}">
      <dgm:prSet phldrT="[Text]"/>
      <dgm:spPr/>
      <dgm:t>
        <a:bodyPr/>
        <a:lstStyle/>
        <a:p>
          <a:r>
            <a:rPr lang="en-US" dirty="0"/>
            <a:t>Price change as % of Dividend = 85%</a:t>
          </a:r>
        </a:p>
      </dgm:t>
    </dgm:pt>
    <dgm:pt modelId="{58B7A7C3-C4A4-274B-9337-8C35F855A5A9}" type="parTrans" cxnId="{64397A09-D05E-A94D-974C-57CE0950E91F}">
      <dgm:prSet/>
      <dgm:spPr/>
      <dgm:t>
        <a:bodyPr/>
        <a:lstStyle/>
        <a:p>
          <a:endParaRPr lang="en-US"/>
        </a:p>
      </dgm:t>
    </dgm:pt>
    <dgm:pt modelId="{7CACA7BF-5C77-CF44-B994-10EDA6D45ED4}" type="sibTrans" cxnId="{64397A09-D05E-A94D-974C-57CE0950E91F}">
      <dgm:prSet/>
      <dgm:spPr/>
      <dgm:t>
        <a:bodyPr/>
        <a:lstStyle/>
        <a:p>
          <a:endParaRPr lang="en-US"/>
        </a:p>
      </dgm:t>
    </dgm:pt>
    <dgm:pt modelId="{714922D1-6B9F-254F-A013-1C396F927449}">
      <dgm:prSet phldrT="[Text]"/>
      <dgm:spPr/>
      <dgm:t>
        <a:bodyPr/>
        <a:lstStyle/>
        <a:p>
          <a:r>
            <a:rPr lang="en-US" dirty="0"/>
            <a:t>Price change as % of Dividend = 90%</a:t>
          </a:r>
        </a:p>
      </dgm:t>
    </dgm:pt>
    <dgm:pt modelId="{D31E8589-3AD3-124B-AF36-DD6D7EC1BA62}" type="parTrans" cxnId="{80739899-7769-A744-BE06-8A439FA17550}">
      <dgm:prSet/>
      <dgm:spPr/>
      <dgm:t>
        <a:bodyPr/>
        <a:lstStyle/>
        <a:p>
          <a:endParaRPr lang="en-US"/>
        </a:p>
      </dgm:t>
    </dgm:pt>
    <dgm:pt modelId="{53EBCF92-C94A-3F40-9247-680AEEE19C93}" type="sibTrans" cxnId="{80739899-7769-A744-BE06-8A439FA17550}">
      <dgm:prSet/>
      <dgm:spPr/>
      <dgm:t>
        <a:bodyPr/>
        <a:lstStyle/>
        <a:p>
          <a:endParaRPr lang="en-US"/>
        </a:p>
      </dgm:t>
    </dgm:pt>
    <dgm:pt modelId="{0F4DF5BD-E60D-0C43-811B-BD9BD8A849F8}" type="pres">
      <dgm:prSet presAssocID="{589FDC8F-BB8B-874A-B528-D36EE0DE5C0F}" presName="linear" presStyleCnt="0">
        <dgm:presLayoutVars>
          <dgm:dir/>
          <dgm:animLvl val="lvl"/>
          <dgm:resizeHandles val="exact"/>
        </dgm:presLayoutVars>
      </dgm:prSet>
      <dgm:spPr/>
    </dgm:pt>
    <dgm:pt modelId="{06D07A5E-C17C-364E-A7E9-C0DEED3DE14F}" type="pres">
      <dgm:prSet presAssocID="{38B0AD5B-4A8C-9F48-B7BF-3C170A977C49}" presName="parentLin" presStyleCnt="0"/>
      <dgm:spPr/>
    </dgm:pt>
    <dgm:pt modelId="{710FFD88-EC9F-094A-A7EE-F884B8B63D07}" type="pres">
      <dgm:prSet presAssocID="{38B0AD5B-4A8C-9F48-B7BF-3C170A977C49}" presName="parentLeftMargin" presStyleLbl="node1" presStyleIdx="0" presStyleCnt="3"/>
      <dgm:spPr/>
    </dgm:pt>
    <dgm:pt modelId="{A38F45C6-7BE9-5C46-B9DB-23AFBB5B5F5F}" type="pres">
      <dgm:prSet presAssocID="{38B0AD5B-4A8C-9F48-B7BF-3C170A977C49}" presName="parentText" presStyleLbl="node1" presStyleIdx="0" presStyleCnt="3">
        <dgm:presLayoutVars>
          <dgm:chMax val="0"/>
          <dgm:bulletEnabled val="1"/>
        </dgm:presLayoutVars>
      </dgm:prSet>
      <dgm:spPr/>
    </dgm:pt>
    <dgm:pt modelId="{C946288D-4CEE-DC42-A29F-A4FBF9602633}" type="pres">
      <dgm:prSet presAssocID="{38B0AD5B-4A8C-9F48-B7BF-3C170A977C49}" presName="negativeSpace" presStyleCnt="0"/>
      <dgm:spPr/>
    </dgm:pt>
    <dgm:pt modelId="{E66EFE46-B9C0-0D46-BF58-B25A139A7057}" type="pres">
      <dgm:prSet presAssocID="{38B0AD5B-4A8C-9F48-B7BF-3C170A977C49}" presName="childText" presStyleLbl="conFgAcc1" presStyleIdx="0" presStyleCnt="3">
        <dgm:presLayoutVars>
          <dgm:bulletEnabled val="1"/>
        </dgm:presLayoutVars>
      </dgm:prSet>
      <dgm:spPr/>
    </dgm:pt>
    <dgm:pt modelId="{CD2BF724-C6AC-E048-A650-004C3A8F6F83}" type="pres">
      <dgm:prSet presAssocID="{DFE78B3E-7FD7-FA4A-9E9E-592F936E5AAB}" presName="spaceBetweenRectangles" presStyleCnt="0"/>
      <dgm:spPr/>
    </dgm:pt>
    <dgm:pt modelId="{85FEF03D-52E6-C94F-B482-341F7EF1867C}" type="pres">
      <dgm:prSet presAssocID="{42E16103-B503-904B-8E15-071E91E755D9}" presName="parentLin" presStyleCnt="0"/>
      <dgm:spPr/>
    </dgm:pt>
    <dgm:pt modelId="{3A5FBA27-640A-3C48-89CF-CCBFBE359BED}" type="pres">
      <dgm:prSet presAssocID="{42E16103-B503-904B-8E15-071E91E755D9}" presName="parentLeftMargin" presStyleLbl="node1" presStyleIdx="0" presStyleCnt="3"/>
      <dgm:spPr/>
    </dgm:pt>
    <dgm:pt modelId="{2945A8ED-B81A-F34E-A059-2CEBFAD1E66B}" type="pres">
      <dgm:prSet presAssocID="{42E16103-B503-904B-8E15-071E91E755D9}" presName="parentText" presStyleLbl="node1" presStyleIdx="1" presStyleCnt="3">
        <dgm:presLayoutVars>
          <dgm:chMax val="0"/>
          <dgm:bulletEnabled val="1"/>
        </dgm:presLayoutVars>
      </dgm:prSet>
      <dgm:spPr/>
    </dgm:pt>
    <dgm:pt modelId="{055D386F-BAA5-6D42-95AC-C0ECB5D267D0}" type="pres">
      <dgm:prSet presAssocID="{42E16103-B503-904B-8E15-071E91E755D9}" presName="negativeSpace" presStyleCnt="0"/>
      <dgm:spPr/>
    </dgm:pt>
    <dgm:pt modelId="{9AF73639-CEFF-224E-9B6E-A41EE5FABF53}" type="pres">
      <dgm:prSet presAssocID="{42E16103-B503-904B-8E15-071E91E755D9}" presName="childText" presStyleLbl="conFgAcc1" presStyleIdx="1" presStyleCnt="3">
        <dgm:presLayoutVars>
          <dgm:bulletEnabled val="1"/>
        </dgm:presLayoutVars>
      </dgm:prSet>
      <dgm:spPr/>
    </dgm:pt>
    <dgm:pt modelId="{D5B9F1D8-4B2C-D14B-83A0-20B4851E2C98}" type="pres">
      <dgm:prSet presAssocID="{071B4F34-0B82-E44D-863D-B6B6221DA510}" presName="spaceBetweenRectangles" presStyleCnt="0"/>
      <dgm:spPr/>
    </dgm:pt>
    <dgm:pt modelId="{871833C0-5CF8-4E42-A94F-9FA05C6243F0}" type="pres">
      <dgm:prSet presAssocID="{F804F2DA-FF65-4146-B3D3-70F4573FDF06}" presName="parentLin" presStyleCnt="0"/>
      <dgm:spPr/>
    </dgm:pt>
    <dgm:pt modelId="{D940172B-E2E5-3640-9986-F52654630A12}" type="pres">
      <dgm:prSet presAssocID="{F804F2DA-FF65-4146-B3D3-70F4573FDF06}" presName="parentLeftMargin" presStyleLbl="node1" presStyleIdx="1" presStyleCnt="3"/>
      <dgm:spPr/>
    </dgm:pt>
    <dgm:pt modelId="{A9B66E76-3948-C047-B59C-3D217E4B7343}" type="pres">
      <dgm:prSet presAssocID="{F804F2DA-FF65-4146-B3D3-70F4573FDF06}" presName="parentText" presStyleLbl="node1" presStyleIdx="2" presStyleCnt="3">
        <dgm:presLayoutVars>
          <dgm:chMax val="0"/>
          <dgm:bulletEnabled val="1"/>
        </dgm:presLayoutVars>
      </dgm:prSet>
      <dgm:spPr/>
    </dgm:pt>
    <dgm:pt modelId="{5780EAE8-886C-0746-8E61-0F952A5524D7}" type="pres">
      <dgm:prSet presAssocID="{F804F2DA-FF65-4146-B3D3-70F4573FDF06}" presName="negativeSpace" presStyleCnt="0"/>
      <dgm:spPr/>
    </dgm:pt>
    <dgm:pt modelId="{B82D4C8F-A2BA-C04E-A922-E857CFCC43F8}" type="pres">
      <dgm:prSet presAssocID="{F804F2DA-FF65-4146-B3D3-70F4573FDF06}" presName="childText" presStyleLbl="conFgAcc1" presStyleIdx="2" presStyleCnt="3">
        <dgm:presLayoutVars>
          <dgm:bulletEnabled val="1"/>
        </dgm:presLayoutVars>
      </dgm:prSet>
      <dgm:spPr/>
    </dgm:pt>
  </dgm:ptLst>
  <dgm:cxnLst>
    <dgm:cxn modelId="{B5AA9301-79EE-5F42-BAF8-467FB70A0AD8}" srcId="{F804F2DA-FF65-4146-B3D3-70F4573FDF06}" destId="{2A490B34-05B7-784C-9684-6701BECDEF18}" srcOrd="0" destOrd="0" parTransId="{5C0962AF-D2EB-0847-AC74-1171AEEBB461}" sibTransId="{B5308943-6642-7844-B184-BCF4C15C6945}"/>
    <dgm:cxn modelId="{B360EF01-DF4E-434A-98E6-C72E67A722EC}" type="presOf" srcId="{38B0AD5B-4A8C-9F48-B7BF-3C170A977C49}" destId="{710FFD88-EC9F-094A-A7EE-F884B8B63D07}" srcOrd="0" destOrd="0" presId="urn:microsoft.com/office/officeart/2005/8/layout/list1"/>
    <dgm:cxn modelId="{9E92FF02-7F47-F64D-A5F1-F19D4F1B318C}" srcId="{38B0AD5B-4A8C-9F48-B7BF-3C170A977C49}" destId="{8C838400-547D-4749-83F3-D4A63C648EEB}" srcOrd="1" destOrd="0" parTransId="{E59A8964-E4CE-A94E-BB2D-E1FF12B35B2F}" sibTransId="{0E58AC76-6150-AC44-B857-82376F42E895}"/>
    <dgm:cxn modelId="{64397A09-D05E-A94D-974C-57CE0950E91F}" srcId="{42E16103-B503-904B-8E15-071E91E755D9}" destId="{B05812CD-D901-F54B-8EF5-551E46E78B3F}" srcOrd="2" destOrd="0" parTransId="{58B7A7C3-C4A4-274B-9337-8C35F855A5A9}" sibTransId="{7CACA7BF-5C77-CF44-B994-10EDA6D45ED4}"/>
    <dgm:cxn modelId="{35D2A819-BD82-004C-87A6-F663CC3E77E3}" type="presOf" srcId="{42E16103-B503-904B-8E15-071E91E755D9}" destId="{2945A8ED-B81A-F34E-A059-2CEBFAD1E66B}" srcOrd="1" destOrd="0" presId="urn:microsoft.com/office/officeart/2005/8/layout/list1"/>
    <dgm:cxn modelId="{D9E3D822-A97D-9E4E-9C36-5ED570D5127B}" type="presOf" srcId="{6194B8AB-324C-D345-8E70-404A479A9019}" destId="{B82D4C8F-A2BA-C04E-A922-E857CFCC43F8}" srcOrd="0" destOrd="1" presId="urn:microsoft.com/office/officeart/2005/8/layout/list1"/>
    <dgm:cxn modelId="{CD143C35-56F0-7648-9286-903ED0B142AF}" type="presOf" srcId="{E8688632-3E1E-FC4F-88F9-28840E2C763B}" destId="{E66EFE46-B9C0-0D46-BF58-B25A139A7057}" srcOrd="0" destOrd="0" presId="urn:microsoft.com/office/officeart/2005/8/layout/list1"/>
    <dgm:cxn modelId="{EA93FE41-D3DE-D945-8E70-7722B911AA53}" type="presOf" srcId="{714922D1-6B9F-254F-A013-1C396F927449}" destId="{B82D4C8F-A2BA-C04E-A922-E857CFCC43F8}" srcOrd="0" destOrd="2" presId="urn:microsoft.com/office/officeart/2005/8/layout/list1"/>
    <dgm:cxn modelId="{BB35E24B-716B-564A-A44E-16C24B16B7D0}" type="presOf" srcId="{D70F3404-DF7C-084A-A671-01125D383325}" destId="{E66EFE46-B9C0-0D46-BF58-B25A139A7057}" srcOrd="0" destOrd="2" presId="urn:microsoft.com/office/officeart/2005/8/layout/list1"/>
    <dgm:cxn modelId="{72C99D52-9BA9-7A40-BDE7-3EC3CACE66DF}" type="presOf" srcId="{8FF6B378-32C0-8246-B87A-9478702CB2EA}" destId="{9AF73639-CEFF-224E-9B6E-A41EE5FABF53}" srcOrd="0" destOrd="1" presId="urn:microsoft.com/office/officeart/2005/8/layout/list1"/>
    <dgm:cxn modelId="{7C3AA152-7725-894B-A045-239ED5B816A9}" type="presOf" srcId="{2A490B34-05B7-784C-9684-6701BECDEF18}" destId="{B82D4C8F-A2BA-C04E-A922-E857CFCC43F8}" srcOrd="0" destOrd="0" presId="urn:microsoft.com/office/officeart/2005/8/layout/list1"/>
    <dgm:cxn modelId="{5AA18B5A-84E6-D54E-9089-4DB323D993F1}" type="presOf" srcId="{42E16103-B503-904B-8E15-071E91E755D9}" destId="{3A5FBA27-640A-3C48-89CF-CCBFBE359BED}" srcOrd="0" destOrd="0" presId="urn:microsoft.com/office/officeart/2005/8/layout/list1"/>
    <dgm:cxn modelId="{3029C16A-DE40-9648-94C9-58CBC97F2EB5}" srcId="{589FDC8F-BB8B-874A-B528-D36EE0DE5C0F}" destId="{38B0AD5B-4A8C-9F48-B7BF-3C170A977C49}" srcOrd="0" destOrd="0" parTransId="{059F2A75-1A22-A54F-88F4-691CE539CDCF}" sibTransId="{DFE78B3E-7FD7-FA4A-9E9E-592F936E5AAB}"/>
    <dgm:cxn modelId="{65AD2775-99F9-8741-B858-025E34281BA1}" srcId="{589FDC8F-BB8B-874A-B528-D36EE0DE5C0F}" destId="{42E16103-B503-904B-8E15-071E91E755D9}" srcOrd="1" destOrd="0" parTransId="{BFB8E9A8-1EE7-2F4B-A930-4DFCA1C7305E}" sibTransId="{071B4F34-0B82-E44D-863D-B6B6221DA510}"/>
    <dgm:cxn modelId="{3110E875-53BD-B240-93FD-681D9784E45C}" type="presOf" srcId="{8C838400-547D-4749-83F3-D4A63C648EEB}" destId="{E66EFE46-B9C0-0D46-BF58-B25A139A7057}" srcOrd="0" destOrd="1" presId="urn:microsoft.com/office/officeart/2005/8/layout/list1"/>
    <dgm:cxn modelId="{21CD117A-77EA-D444-AAF3-9F0DFA6D7EFE}" srcId="{38B0AD5B-4A8C-9F48-B7BF-3C170A977C49}" destId="{D70F3404-DF7C-084A-A671-01125D383325}" srcOrd="2" destOrd="0" parTransId="{7AA99C02-6BB3-8C45-861B-49CAE1ECE3BF}" sibTransId="{F128C735-9CFF-EC41-93BE-E38C8A18237F}"/>
    <dgm:cxn modelId="{FA7E4A82-5425-0144-BFF1-15FF1F2326FA}" srcId="{42E16103-B503-904B-8E15-071E91E755D9}" destId="{8FF6B378-32C0-8246-B87A-9478702CB2EA}" srcOrd="1" destOrd="0" parTransId="{F4B98B9E-B2D7-CE4C-9741-E17A6CF3AA1A}" sibTransId="{0D179AA8-F1D3-9943-8521-9BECD3AF2EF1}"/>
    <dgm:cxn modelId="{80F06486-0175-244A-9EAC-6A916E68AB90}" type="presOf" srcId="{589FDC8F-BB8B-874A-B528-D36EE0DE5C0F}" destId="{0F4DF5BD-E60D-0C43-811B-BD9BD8A849F8}" srcOrd="0" destOrd="0" presId="urn:microsoft.com/office/officeart/2005/8/layout/list1"/>
    <dgm:cxn modelId="{622D168E-7099-AC4E-B366-181319DF4890}" srcId="{589FDC8F-BB8B-874A-B528-D36EE0DE5C0F}" destId="{F804F2DA-FF65-4146-B3D3-70F4573FDF06}" srcOrd="2" destOrd="0" parTransId="{FD2F944D-51BB-2742-876E-9CA56426AB9D}" sibTransId="{8BBD14B1-5D98-7E4B-9D4E-4AD33AE99F39}"/>
    <dgm:cxn modelId="{047FA690-1640-1948-AE5F-6AECD5D6D969}" type="presOf" srcId="{F804F2DA-FF65-4146-B3D3-70F4573FDF06}" destId="{A9B66E76-3948-C047-B59C-3D217E4B7343}" srcOrd="1" destOrd="0" presId="urn:microsoft.com/office/officeart/2005/8/layout/list1"/>
    <dgm:cxn modelId="{F82AFF92-BAA3-B040-97A4-109651E19C25}" type="presOf" srcId="{F804F2DA-FF65-4146-B3D3-70F4573FDF06}" destId="{D940172B-E2E5-3640-9986-F52654630A12}" srcOrd="0" destOrd="0" presId="urn:microsoft.com/office/officeart/2005/8/layout/list1"/>
    <dgm:cxn modelId="{80739899-7769-A744-BE06-8A439FA17550}" srcId="{F804F2DA-FF65-4146-B3D3-70F4573FDF06}" destId="{714922D1-6B9F-254F-A013-1C396F927449}" srcOrd="2" destOrd="0" parTransId="{D31E8589-3AD3-124B-AF36-DD6D7EC1BA62}" sibTransId="{53EBCF92-C94A-3F40-9247-680AEEE19C93}"/>
    <dgm:cxn modelId="{B96EE6A2-BCFF-E54F-BE68-060871BE4A71}" type="presOf" srcId="{B05812CD-D901-F54B-8EF5-551E46E78B3F}" destId="{9AF73639-CEFF-224E-9B6E-A41EE5FABF53}" srcOrd="0" destOrd="2" presId="urn:microsoft.com/office/officeart/2005/8/layout/list1"/>
    <dgm:cxn modelId="{C45CF9AC-F332-844B-A5C8-FD13683E12D9}" srcId="{38B0AD5B-4A8C-9F48-B7BF-3C170A977C49}" destId="{E8688632-3E1E-FC4F-88F9-28840E2C763B}" srcOrd="0" destOrd="0" parTransId="{4CCCC988-F382-1045-BC01-400890DCE0B5}" sibTransId="{12637C87-2D7F-F64C-B07D-480E1B87A552}"/>
    <dgm:cxn modelId="{CBE1A5C4-A286-C440-9F4F-6B657341CFC5}" srcId="{42E16103-B503-904B-8E15-071E91E755D9}" destId="{C6ABCF60-3C0C-2A4E-AE17-00B4EA15F204}" srcOrd="0" destOrd="0" parTransId="{1867E6A4-124B-6D41-880C-374760D33D45}" sibTransId="{5F79869F-8B79-A641-AD89-F62BBE4F4398}"/>
    <dgm:cxn modelId="{9F9DE6CE-5E5E-A745-A142-150E39639977}" type="presOf" srcId="{C6ABCF60-3C0C-2A4E-AE17-00B4EA15F204}" destId="{9AF73639-CEFF-224E-9B6E-A41EE5FABF53}" srcOrd="0" destOrd="0" presId="urn:microsoft.com/office/officeart/2005/8/layout/list1"/>
    <dgm:cxn modelId="{D7413BEB-6189-E44A-A95C-8D298AB55E6E}" srcId="{F804F2DA-FF65-4146-B3D3-70F4573FDF06}" destId="{6194B8AB-324C-D345-8E70-404A479A9019}" srcOrd="1" destOrd="0" parTransId="{049BF3CB-4844-6F41-B378-0770FF095D18}" sibTransId="{FA674952-040C-9444-8292-19B7E42AE435}"/>
    <dgm:cxn modelId="{0960E7FC-1BEB-E740-A3AA-FA233F98EB58}" type="presOf" srcId="{38B0AD5B-4A8C-9F48-B7BF-3C170A977C49}" destId="{A38F45C6-7BE9-5C46-B9DB-23AFBB5B5F5F}" srcOrd="1" destOrd="0" presId="urn:microsoft.com/office/officeart/2005/8/layout/list1"/>
    <dgm:cxn modelId="{867E32F1-A301-BB43-8C99-23485895515C}" type="presParOf" srcId="{0F4DF5BD-E60D-0C43-811B-BD9BD8A849F8}" destId="{06D07A5E-C17C-364E-A7E9-C0DEED3DE14F}" srcOrd="0" destOrd="0" presId="urn:microsoft.com/office/officeart/2005/8/layout/list1"/>
    <dgm:cxn modelId="{E7C53587-6618-EF41-9715-C31AE3F41871}" type="presParOf" srcId="{06D07A5E-C17C-364E-A7E9-C0DEED3DE14F}" destId="{710FFD88-EC9F-094A-A7EE-F884B8B63D07}" srcOrd="0" destOrd="0" presId="urn:microsoft.com/office/officeart/2005/8/layout/list1"/>
    <dgm:cxn modelId="{7968E7C1-05A8-EB4E-88F4-F47C17F447F2}" type="presParOf" srcId="{06D07A5E-C17C-364E-A7E9-C0DEED3DE14F}" destId="{A38F45C6-7BE9-5C46-B9DB-23AFBB5B5F5F}" srcOrd="1" destOrd="0" presId="urn:microsoft.com/office/officeart/2005/8/layout/list1"/>
    <dgm:cxn modelId="{93CD3E55-1659-0044-A91D-A3798E191231}" type="presParOf" srcId="{0F4DF5BD-E60D-0C43-811B-BD9BD8A849F8}" destId="{C946288D-4CEE-DC42-A29F-A4FBF9602633}" srcOrd="1" destOrd="0" presId="urn:microsoft.com/office/officeart/2005/8/layout/list1"/>
    <dgm:cxn modelId="{165ECDEF-0D7F-0748-9A07-C4A73E2E9304}" type="presParOf" srcId="{0F4DF5BD-E60D-0C43-811B-BD9BD8A849F8}" destId="{E66EFE46-B9C0-0D46-BF58-B25A139A7057}" srcOrd="2" destOrd="0" presId="urn:microsoft.com/office/officeart/2005/8/layout/list1"/>
    <dgm:cxn modelId="{AA734F2E-2B5E-D842-84E9-FB493E18FCD4}" type="presParOf" srcId="{0F4DF5BD-E60D-0C43-811B-BD9BD8A849F8}" destId="{CD2BF724-C6AC-E048-A650-004C3A8F6F83}" srcOrd="3" destOrd="0" presId="urn:microsoft.com/office/officeart/2005/8/layout/list1"/>
    <dgm:cxn modelId="{B8DB76E9-DA07-CD44-982B-8232814A8A88}" type="presParOf" srcId="{0F4DF5BD-E60D-0C43-811B-BD9BD8A849F8}" destId="{85FEF03D-52E6-C94F-B482-341F7EF1867C}" srcOrd="4" destOrd="0" presId="urn:microsoft.com/office/officeart/2005/8/layout/list1"/>
    <dgm:cxn modelId="{DF22098D-D4AB-8542-8A8D-DAA133845D66}" type="presParOf" srcId="{85FEF03D-52E6-C94F-B482-341F7EF1867C}" destId="{3A5FBA27-640A-3C48-89CF-CCBFBE359BED}" srcOrd="0" destOrd="0" presId="urn:microsoft.com/office/officeart/2005/8/layout/list1"/>
    <dgm:cxn modelId="{56F302DD-732D-4E4D-A300-43DFC976D8AD}" type="presParOf" srcId="{85FEF03D-52E6-C94F-B482-341F7EF1867C}" destId="{2945A8ED-B81A-F34E-A059-2CEBFAD1E66B}" srcOrd="1" destOrd="0" presId="urn:microsoft.com/office/officeart/2005/8/layout/list1"/>
    <dgm:cxn modelId="{3E3384D9-BD00-2248-A00A-F6FEC4C09208}" type="presParOf" srcId="{0F4DF5BD-E60D-0C43-811B-BD9BD8A849F8}" destId="{055D386F-BAA5-6D42-95AC-C0ECB5D267D0}" srcOrd="5" destOrd="0" presId="urn:microsoft.com/office/officeart/2005/8/layout/list1"/>
    <dgm:cxn modelId="{D4E1F4CC-BCF0-4D49-9451-FDE4E51C8B69}" type="presParOf" srcId="{0F4DF5BD-E60D-0C43-811B-BD9BD8A849F8}" destId="{9AF73639-CEFF-224E-9B6E-A41EE5FABF53}" srcOrd="6" destOrd="0" presId="urn:microsoft.com/office/officeart/2005/8/layout/list1"/>
    <dgm:cxn modelId="{19BE232E-541F-2147-9358-C9474114CBE3}" type="presParOf" srcId="{0F4DF5BD-E60D-0C43-811B-BD9BD8A849F8}" destId="{D5B9F1D8-4B2C-D14B-83A0-20B4851E2C98}" srcOrd="7" destOrd="0" presId="urn:microsoft.com/office/officeart/2005/8/layout/list1"/>
    <dgm:cxn modelId="{634A6A06-1EC9-1E44-9ED4-28240A20DC32}" type="presParOf" srcId="{0F4DF5BD-E60D-0C43-811B-BD9BD8A849F8}" destId="{871833C0-5CF8-4E42-A94F-9FA05C6243F0}" srcOrd="8" destOrd="0" presId="urn:microsoft.com/office/officeart/2005/8/layout/list1"/>
    <dgm:cxn modelId="{4F6729B8-DAAA-D34C-AF61-4A058F85B7FE}" type="presParOf" srcId="{871833C0-5CF8-4E42-A94F-9FA05C6243F0}" destId="{D940172B-E2E5-3640-9986-F52654630A12}" srcOrd="0" destOrd="0" presId="urn:microsoft.com/office/officeart/2005/8/layout/list1"/>
    <dgm:cxn modelId="{717C0B69-061F-DE4F-92DD-8293BE8B98BE}" type="presParOf" srcId="{871833C0-5CF8-4E42-A94F-9FA05C6243F0}" destId="{A9B66E76-3948-C047-B59C-3D217E4B7343}" srcOrd="1" destOrd="0" presId="urn:microsoft.com/office/officeart/2005/8/layout/list1"/>
    <dgm:cxn modelId="{DCDCBB32-5400-6C48-ADB1-9AC68DAAAF87}" type="presParOf" srcId="{0F4DF5BD-E60D-0C43-811B-BD9BD8A849F8}" destId="{5780EAE8-886C-0746-8E61-0F952A5524D7}" srcOrd="9" destOrd="0" presId="urn:microsoft.com/office/officeart/2005/8/layout/list1"/>
    <dgm:cxn modelId="{78BD9C97-F5E7-9946-97AA-80AC8F765992}" type="presParOf" srcId="{0F4DF5BD-E60D-0C43-811B-BD9BD8A849F8}" destId="{B82D4C8F-A2BA-C04E-A922-E857CFCC4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FE46-B9C0-0D46-BF58-B25A139A7057}">
      <dsp:nvSpPr>
        <dsp:cNvPr id="0" name=""/>
        <dsp:cNvSpPr/>
      </dsp:nvSpPr>
      <dsp:spPr>
        <a:xfrm>
          <a:off x="0" y="3551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70%</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78%</a:t>
          </a:r>
        </a:p>
      </dsp:txBody>
      <dsp:txXfrm>
        <a:off x="0" y="355199"/>
        <a:ext cx="8153400" cy="1134000"/>
      </dsp:txXfrm>
    </dsp:sp>
    <dsp:sp modelId="{A38F45C6-7BE9-5C46-B9DB-23AFBB5B5F5F}">
      <dsp:nvSpPr>
        <dsp:cNvPr id="0" name=""/>
        <dsp:cNvSpPr/>
      </dsp:nvSpPr>
      <dsp:spPr>
        <a:xfrm>
          <a:off x="407670" y="133799"/>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1966-1969</a:t>
          </a:r>
        </a:p>
      </dsp:txBody>
      <dsp:txXfrm>
        <a:off x="429286" y="155415"/>
        <a:ext cx="5664148" cy="399568"/>
      </dsp:txXfrm>
    </dsp:sp>
    <dsp:sp modelId="{9AF73639-CEFF-224E-9B6E-A41EE5FABF53}">
      <dsp:nvSpPr>
        <dsp:cNvPr id="0" name=""/>
        <dsp:cNvSpPr/>
      </dsp:nvSpPr>
      <dsp:spPr>
        <a:xfrm>
          <a:off x="0" y="1791600"/>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50%</a:t>
          </a:r>
        </a:p>
        <a:p>
          <a:pPr marL="114300" lvl="1" indent="-114300" algn="l" defTabSz="666750">
            <a:lnSpc>
              <a:spcPct val="90000"/>
            </a:lnSpc>
            <a:spcBef>
              <a:spcPct val="0"/>
            </a:spcBef>
            <a:spcAft>
              <a:spcPct val="15000"/>
            </a:spcAft>
            <a:buChar char="•"/>
          </a:pPr>
          <a:r>
            <a:rPr lang="en-US" sz="1500" kern="1200" dirty="0"/>
            <a:t>Capital gains rate = 20%</a:t>
          </a:r>
        </a:p>
        <a:p>
          <a:pPr marL="114300" lvl="1" indent="-114300" algn="l" defTabSz="666750">
            <a:lnSpc>
              <a:spcPct val="90000"/>
            </a:lnSpc>
            <a:spcBef>
              <a:spcPct val="0"/>
            </a:spcBef>
            <a:spcAft>
              <a:spcPct val="15000"/>
            </a:spcAft>
            <a:buChar char="•"/>
          </a:pPr>
          <a:r>
            <a:rPr lang="en-US" sz="1500" kern="1200" dirty="0"/>
            <a:t>Price change as % of Dividend = 85%</a:t>
          </a:r>
        </a:p>
      </dsp:txBody>
      <dsp:txXfrm>
        <a:off x="0" y="1791600"/>
        <a:ext cx="8153400" cy="1134000"/>
      </dsp:txXfrm>
    </dsp:sp>
    <dsp:sp modelId="{2945A8ED-B81A-F34E-A059-2CEBFAD1E66B}">
      <dsp:nvSpPr>
        <dsp:cNvPr id="0" name=""/>
        <dsp:cNvSpPr/>
      </dsp:nvSpPr>
      <dsp:spPr>
        <a:xfrm>
          <a:off x="407670" y="15702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1981-1985</a:t>
          </a:r>
        </a:p>
      </dsp:txBody>
      <dsp:txXfrm>
        <a:off x="429286" y="1591816"/>
        <a:ext cx="5664148" cy="399568"/>
      </dsp:txXfrm>
    </dsp:sp>
    <dsp:sp modelId="{B82D4C8F-A2BA-C04E-A922-E857CFCC43F8}">
      <dsp:nvSpPr>
        <dsp:cNvPr id="0" name=""/>
        <dsp:cNvSpPr/>
      </dsp:nvSpPr>
      <dsp:spPr>
        <a:xfrm>
          <a:off x="0" y="3227999"/>
          <a:ext cx="8153400" cy="11340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312420" rIns="632794"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28%</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90%</a:t>
          </a:r>
        </a:p>
      </dsp:txBody>
      <dsp:txXfrm>
        <a:off x="0" y="3227999"/>
        <a:ext cx="8153400" cy="1134000"/>
      </dsp:txXfrm>
    </dsp:sp>
    <dsp:sp modelId="{A9B66E76-3948-C047-B59C-3D217E4B7343}">
      <dsp:nvSpPr>
        <dsp:cNvPr id="0" name=""/>
        <dsp:cNvSpPr/>
      </dsp:nvSpPr>
      <dsp:spPr>
        <a:xfrm>
          <a:off x="407670" y="3006600"/>
          <a:ext cx="5707380" cy="4428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marL="0" lvl="0" indent="0" algn="l" defTabSz="666750">
            <a:lnSpc>
              <a:spcPct val="90000"/>
            </a:lnSpc>
            <a:spcBef>
              <a:spcPct val="0"/>
            </a:spcBef>
            <a:spcAft>
              <a:spcPct val="35000"/>
            </a:spcAft>
            <a:buNone/>
          </a:pPr>
          <a:r>
            <a:rPr lang="en-US" sz="1500" kern="1200" dirty="0"/>
            <a:t>1986-1990</a:t>
          </a:r>
        </a:p>
      </dsp:txBody>
      <dsp:txXfrm>
        <a:off x="429286" y="3028216"/>
        <a:ext cx="566414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0.28933</cdr:x>
      <cdr:y>0.5</cdr:y>
    </cdr:from>
    <cdr:to>
      <cdr:x>0.52742</cdr:x>
      <cdr:y>0.67312</cdr:y>
    </cdr:to>
    <cdr:sp macro="" textlink="">
      <cdr:nvSpPr>
        <cdr:cNvPr id="2" name="TextBox 1"/>
        <cdr:cNvSpPr txBox="1"/>
      </cdr:nvSpPr>
      <cdr:spPr>
        <a:xfrm xmlns:a="http://schemas.openxmlformats.org/drawingml/2006/main">
          <a:off x="2359025" y="2247900"/>
          <a:ext cx="1941243" cy="77831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Difference</a:t>
          </a:r>
          <a:r>
            <a:rPr lang="en-US" sz="1100" baseline="0"/>
            <a:t> between dividend tax rate</a:t>
          </a:r>
        </a:p>
        <a:p xmlns:a="http://schemas.openxmlformats.org/drawingml/2006/main">
          <a:r>
            <a:rPr lang="en-US" sz="1100" baseline="0" dirty="0"/>
            <a:t> &amp; capital gains peaks at 66% in 1950s.</a:t>
          </a:r>
          <a:endParaRPr lang="en-US" sz="1100" dirty="0"/>
        </a:p>
      </cdr:txBody>
    </cdr:sp>
  </cdr:relSizeAnchor>
  <cdr:relSizeAnchor xmlns:cdr="http://schemas.openxmlformats.org/drawingml/2006/chartDrawing">
    <cdr:from>
      <cdr:x>0.75662</cdr:x>
      <cdr:y>0.42725</cdr:y>
    </cdr:from>
    <cdr:to>
      <cdr:x>0.86218</cdr:x>
      <cdr:y>0.57275</cdr:y>
    </cdr:to>
    <cdr:sp macro="" textlink="">
      <cdr:nvSpPr>
        <cdr:cNvPr id="3" name="TextBox 2"/>
        <cdr:cNvSpPr txBox="1"/>
      </cdr:nvSpPr>
      <cdr:spPr>
        <a:xfrm xmlns:a="http://schemas.openxmlformats.org/drawingml/2006/main">
          <a:off x="6169025" y="1920853"/>
          <a:ext cx="860673" cy="65409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Dividends &amp; capital</a:t>
          </a:r>
          <a:r>
            <a:rPr lang="en-US" sz="1100" baseline="0"/>
            <a:t> gains taxed at </a:t>
          </a:r>
        </a:p>
        <a:p xmlns:a="http://schemas.openxmlformats.org/drawingml/2006/main">
          <a:r>
            <a:rPr lang="en-US" sz="1100" baseline="0" dirty="0"/>
            <a:t>same rate since 2003.</a:t>
          </a:r>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0.40098</cdr:x>
      <cdr:y>0.10092</cdr:y>
    </cdr:from>
    <cdr:to>
      <cdr:x>0.72089</cdr:x>
      <cdr:y>0.16958</cdr:y>
    </cdr:to>
    <cdr:sp macro="" textlink="">
      <cdr:nvSpPr>
        <cdr:cNvPr id="2" name="Rectangle 1"/>
        <cdr:cNvSpPr/>
      </cdr:nvSpPr>
      <cdr:spPr>
        <a:xfrm xmlns:a="http://schemas.openxmlformats.org/drawingml/2006/main">
          <a:off x="3437363" y="588132"/>
          <a:ext cx="2742458" cy="40011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Dividends Initiated</a:t>
          </a:r>
          <a:r>
            <a:rPr lang="en-US" sz="20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here</a:t>
          </a:r>
          <a:endPar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977BCFF6-4A8F-A0AD-18F8-5CB83A260E41}"/>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1102E3AE-3BB7-EC7C-A522-FBE41837F8BE}"/>
              </a:ext>
            </a:extLst>
          </p:cNvPr>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D9E4692F-E7D5-3AA5-E8F3-79557ECF545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8434" name="Rectangle 3">
            <a:extLst>
              <a:ext uri="{FF2B5EF4-FFF2-40B4-BE49-F238E27FC236}">
                <a16:creationId xmlns:a16="http://schemas.microsoft.com/office/drawing/2014/main" id="{B5754D84-B403-1AD7-0A3A-48A2E49F9FD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6E4CCE32-329D-C475-4A09-AB7F05280D9E}"/>
              </a:ext>
            </a:extLst>
          </p:cNvPr>
          <p:cNvSpPr>
            <a:spLocks noGrp="1" noRot="1" noChangeAspect="1" noChangeArrowheads="1" noTextEdit="1"/>
          </p:cNvSpPr>
          <p:nvPr>
            <p:ph type="sldImg"/>
          </p:nvPr>
        </p:nvSpPr>
        <p:spPr>
          <a:xfrm>
            <a:off x="1150938" y="692150"/>
            <a:ext cx="4556125" cy="3416300"/>
          </a:xfrm>
          <a:ln/>
        </p:spPr>
      </p:sp>
      <p:sp>
        <p:nvSpPr>
          <p:cNvPr id="20482" name="Notes Placeholder 2">
            <a:extLst>
              <a:ext uri="{FF2B5EF4-FFF2-40B4-BE49-F238E27FC236}">
                <a16:creationId xmlns:a16="http://schemas.microsoft.com/office/drawing/2014/main" id="{06243EB7-9816-B664-6F10-D2C70EBA789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We shift from the investment principle to the financing principle.</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42DB1B0C-BDDE-A919-4ABF-1F1D11849C58}"/>
              </a:ext>
            </a:extLst>
          </p:cNvPr>
          <p:cNvSpPr>
            <a:spLocks noGrp="1" noRot="1" noChangeAspect="1" noChangeArrowheads="1" noTextEdit="1"/>
          </p:cNvSpPr>
          <p:nvPr>
            <p:ph type="sldImg"/>
          </p:nvPr>
        </p:nvSpPr>
        <p:spPr>
          <a:xfrm>
            <a:off x="1150938" y="692150"/>
            <a:ext cx="4556125" cy="3416300"/>
          </a:xfrm>
          <a:ln/>
        </p:spPr>
      </p:sp>
      <p:sp>
        <p:nvSpPr>
          <p:cNvPr id="22530" name="Notes Placeholder 2">
            <a:extLst>
              <a:ext uri="{FF2B5EF4-FFF2-40B4-BE49-F238E27FC236}">
                <a16:creationId xmlns:a16="http://schemas.microsoft.com/office/drawing/2014/main" id="{7D313A22-F9F4-359E-C69F-F1E29B139A0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pitchFamily="2" charset="0"/>
                <a:ea typeface="ＭＳ Ｐゴシック" panose="020B0600070205080204" pitchFamily="34" charset="-128"/>
              </a:rPr>
              <a:t>Rather than categorizing financing based on what it is called or categorized as by accountants, we should be thinking whether financing is debt or equity by looking at the following questions:</a:t>
            </a:r>
          </a:p>
          <a:p>
            <a:r>
              <a:rPr lang="en-US" altLang="en-US" sz="1100" i="1">
                <a:latin typeface="Times" pitchFamily="2" charset="0"/>
                <a:ea typeface="ＭＳ Ｐゴシック" panose="020B0600070205080204" pitchFamily="34" charset="-128"/>
              </a:rPr>
              <a:t>1. Are the payments on the securities contractual or residual?</a:t>
            </a:r>
            <a:endParaRPr lang="en-US" altLang="en-US" sz="1100">
              <a:latin typeface="Times" pitchFamily="2" charset="0"/>
              <a:ea typeface="ＭＳ Ｐゴシック" panose="020B0600070205080204" pitchFamily="34" charset="-128"/>
            </a:endParaRPr>
          </a:p>
          <a:p>
            <a:r>
              <a:rPr lang="en-US" altLang="en-US" sz="1100">
                <a:latin typeface="Times" pitchFamily="2" charset="0"/>
                <a:ea typeface="ＭＳ Ｐゴシック" panose="020B0600070205080204" pitchFamily="34" charset="-128"/>
              </a:rPr>
              <a:t>If contractually set, it is closer to debt.</a:t>
            </a:r>
          </a:p>
          <a:p>
            <a:r>
              <a:rPr lang="en-US" altLang="en-US" sz="1100">
                <a:latin typeface="Times" pitchFamily="2" charset="0"/>
                <a:ea typeface="ＭＳ Ｐゴシック" panose="020B0600070205080204" pitchFamily="34" charset="-128"/>
              </a:rPr>
              <a:t>If residual, it is closer to equity.</a:t>
            </a:r>
          </a:p>
          <a:p>
            <a:r>
              <a:rPr lang="en-US" altLang="en-US" sz="1100" i="1">
                <a:latin typeface="Times" pitchFamily="2" charset="0"/>
                <a:ea typeface="ＭＳ Ｐゴシック" panose="020B0600070205080204" pitchFamily="34" charset="-128"/>
              </a:rPr>
              <a:t>2. Are the payments tax-deductible?</a:t>
            </a:r>
            <a:endParaRPr lang="en-US" altLang="en-US" sz="1100">
              <a:latin typeface="Times" pitchFamily="2" charset="0"/>
              <a:ea typeface="ＭＳ Ｐゴシック" panose="020B0600070205080204" pitchFamily="34" charset="-128"/>
            </a:endParaRPr>
          </a:p>
          <a:p>
            <a:r>
              <a:rPr lang="en-US" altLang="en-US" sz="1100">
                <a:latin typeface="Times" pitchFamily="2" charset="0"/>
                <a:ea typeface="ＭＳ Ｐゴシック" panose="020B0600070205080204" pitchFamily="34" charset="-128"/>
              </a:rPr>
              <a:t>If yes, it is closer to debt.</a:t>
            </a:r>
          </a:p>
          <a:p>
            <a:r>
              <a:rPr lang="en-US" altLang="en-US" sz="1100">
                <a:latin typeface="Times" pitchFamily="2" charset="0"/>
                <a:ea typeface="ＭＳ Ｐゴシック" panose="020B0600070205080204" pitchFamily="34" charset="-128"/>
              </a:rPr>
              <a:t>If no, if is closer to equity.</a:t>
            </a:r>
          </a:p>
          <a:p>
            <a:r>
              <a:rPr lang="en-US" altLang="en-US" sz="1100" i="1">
                <a:latin typeface="Times" pitchFamily="2" charset="0"/>
                <a:ea typeface="ＭＳ Ｐゴシック" panose="020B0600070205080204" pitchFamily="34" charset="-128"/>
              </a:rPr>
              <a:t>3. Do the cash flows on the security have a high priority or a low priority if the firm is</a:t>
            </a:r>
            <a:r>
              <a:rPr lang="en-US" altLang="en-US" sz="1100">
                <a:latin typeface="Times" pitchFamily="2" charset="0"/>
                <a:ea typeface="ＭＳ Ｐゴシック" panose="020B0600070205080204" pitchFamily="34" charset="-128"/>
              </a:rPr>
              <a:t> </a:t>
            </a:r>
            <a:r>
              <a:rPr lang="en-US" altLang="en-US" sz="1100" i="1">
                <a:latin typeface="Times" pitchFamily="2" charset="0"/>
                <a:ea typeface="ＭＳ Ｐゴシック" panose="020B0600070205080204" pitchFamily="34" charset="-128"/>
              </a:rPr>
              <a:t>in financial trouble?</a:t>
            </a:r>
            <a:endParaRPr lang="en-US" altLang="en-US" sz="1100">
              <a:latin typeface="Times" pitchFamily="2" charset="0"/>
              <a:ea typeface="ＭＳ Ｐゴシック" panose="020B0600070205080204" pitchFamily="34" charset="-128"/>
            </a:endParaRPr>
          </a:p>
          <a:p>
            <a:r>
              <a:rPr lang="en-US" altLang="en-US" sz="1100">
                <a:latin typeface="Times" pitchFamily="2" charset="0"/>
                <a:ea typeface="ＭＳ Ｐゴシック" panose="020B0600070205080204" pitchFamily="34" charset="-128"/>
              </a:rPr>
              <a:t>If it has high priority, it is closer to debt.</a:t>
            </a:r>
          </a:p>
          <a:p>
            <a:r>
              <a:rPr lang="en-US" altLang="en-US" sz="1100">
                <a:latin typeface="Times" pitchFamily="2" charset="0"/>
                <a:ea typeface="ＭＳ Ｐゴシック" panose="020B0600070205080204" pitchFamily="34" charset="-128"/>
              </a:rPr>
              <a:t>If it has low priority, it is closer to equity.</a:t>
            </a:r>
          </a:p>
          <a:p>
            <a:r>
              <a:rPr lang="en-US" altLang="en-US" sz="1100" i="1">
                <a:latin typeface="Times" pitchFamily="2" charset="0"/>
                <a:ea typeface="ＭＳ Ｐゴシック" panose="020B0600070205080204" pitchFamily="34" charset="-128"/>
              </a:rPr>
              <a:t>4. Does the security have a fixed life?</a:t>
            </a:r>
            <a:endParaRPr lang="en-US" altLang="en-US" sz="1100">
              <a:latin typeface="Times" pitchFamily="2" charset="0"/>
              <a:ea typeface="ＭＳ Ｐゴシック" panose="020B0600070205080204" pitchFamily="34" charset="-128"/>
            </a:endParaRPr>
          </a:p>
          <a:p>
            <a:r>
              <a:rPr lang="en-US" altLang="en-US" sz="1100">
                <a:latin typeface="Times" pitchFamily="2" charset="0"/>
                <a:ea typeface="ＭＳ Ｐゴシック" panose="020B0600070205080204" pitchFamily="34" charset="-128"/>
              </a:rPr>
              <a:t>If yes, it is closer to debt.</a:t>
            </a:r>
          </a:p>
          <a:p>
            <a:r>
              <a:rPr lang="en-US" altLang="en-US" sz="1100">
                <a:latin typeface="Times" pitchFamily="2" charset="0"/>
                <a:ea typeface="ＭＳ Ｐゴシック" panose="020B0600070205080204" pitchFamily="34" charset="-128"/>
              </a:rPr>
              <a:t>If no, it is closer to equity.</a:t>
            </a:r>
          </a:p>
          <a:p>
            <a:r>
              <a:rPr lang="en-US" altLang="en-US" sz="1100" i="1">
                <a:latin typeface="Times" pitchFamily="2" charset="0"/>
                <a:ea typeface="ＭＳ Ｐゴシック" panose="020B0600070205080204" pitchFamily="34" charset="-128"/>
              </a:rPr>
              <a:t>5. Does the owner of the security get a share of the control of management of the firm?</a:t>
            </a:r>
            <a:endParaRPr lang="en-US" altLang="en-US" sz="1100">
              <a:latin typeface="Times" pitchFamily="2" charset="0"/>
              <a:ea typeface="ＭＳ Ｐゴシック" panose="020B0600070205080204" pitchFamily="34" charset="-128"/>
            </a:endParaRPr>
          </a:p>
          <a:p>
            <a:r>
              <a:rPr lang="en-US" altLang="en-US" sz="1100">
                <a:latin typeface="Times" pitchFamily="2" charset="0"/>
                <a:ea typeface="ＭＳ Ｐゴシック" panose="020B0600070205080204" pitchFamily="34" charset="-128"/>
              </a:rPr>
              <a:t>If no, it is closer to debt.</a:t>
            </a:r>
          </a:p>
          <a:p>
            <a:r>
              <a:rPr lang="en-US" altLang="en-US" sz="1100">
                <a:latin typeface="Times" pitchFamily="2" charset="0"/>
                <a:ea typeface="ＭＳ Ｐゴシック" panose="020B0600070205080204" pitchFamily="34" charset="-128"/>
              </a:rPr>
              <a:t>If yes, if is closer to equity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0706E714-C1D0-1F42-9979-C72D35663DA6}"/>
              </a:ext>
            </a:extLst>
          </p:cNvPr>
          <p:cNvSpPr>
            <a:spLocks noGrp="1" noRot="1" noChangeAspect="1" noChangeArrowheads="1" noTextEdit="1"/>
          </p:cNvSpPr>
          <p:nvPr>
            <p:ph type="sldImg"/>
          </p:nvPr>
        </p:nvSpPr>
        <p:spPr>
          <a:xfrm>
            <a:off x="1150938" y="692150"/>
            <a:ext cx="4556125" cy="3416300"/>
          </a:xfrm>
          <a:ln/>
        </p:spPr>
      </p:sp>
      <p:sp>
        <p:nvSpPr>
          <p:cNvPr id="24578" name="Notes Placeholder 2">
            <a:extLst>
              <a:ext uri="{FF2B5EF4-FFF2-40B4-BE49-F238E27FC236}">
                <a16:creationId xmlns:a16="http://schemas.microsoft.com/office/drawing/2014/main" id="{1F6D743A-6405-3E20-B40A-DAD210280E3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pitchFamily="2" charset="0"/>
                <a:ea typeface="ＭＳ Ｐゴシック" panose="020B0600070205080204" pitchFamily="34" charset="-128"/>
              </a:rPr>
              <a:t>Once listed, companies rely on retained earnings for the most part for equity, issuing additional shares far less than they borrow money. New debt issuance are more frequent, though a significant portion of that cash raised goes to repay old debt coming due. The graph reports net debt.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97DD26BC-B533-A5BA-5153-BA37B5EBE3EA}"/>
              </a:ext>
            </a:extLst>
          </p:cNvPr>
          <p:cNvSpPr>
            <a:spLocks noGrp="1" noRot="1" noChangeAspect="1" noChangeArrowheads="1" noTextEdit="1"/>
          </p:cNvSpPr>
          <p:nvPr>
            <p:ph type="sldImg"/>
          </p:nvPr>
        </p:nvSpPr>
        <p:spPr>
          <a:xfrm>
            <a:off x="1150938" y="692150"/>
            <a:ext cx="4556125" cy="3416300"/>
          </a:xfrm>
          <a:ln/>
        </p:spPr>
      </p:sp>
      <p:sp>
        <p:nvSpPr>
          <p:cNvPr id="26626" name="Notes Placeholder 2">
            <a:extLst>
              <a:ext uri="{FF2B5EF4-FFF2-40B4-BE49-F238E27FC236}">
                <a16:creationId xmlns:a16="http://schemas.microsoft.com/office/drawing/2014/main" id="{3D51A5BE-4B57-B00F-6B31-440EA4DF749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When borrowing money, US companies have historically had more access to bond markets than firms in other markets which are far more dependent on banks.</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Interesting follow up questions:</a:t>
            </a:r>
          </a:p>
          <a:p>
            <a:pPr>
              <a:buFontTx/>
              <a:buAutoNum type="arabicPeriod"/>
            </a:pPr>
            <a:r>
              <a:rPr lang="en-US" altLang="en-US">
                <a:latin typeface="Times" pitchFamily="2" charset="0"/>
                <a:ea typeface="ＭＳ Ｐゴシック" panose="020B0600070205080204" pitchFamily="34" charset="-128"/>
              </a:rPr>
              <a:t>If you can issue bonds, why would you use bank loans instead? (Answer: You may be able to supply proprietary information to a bank that you could not make public…. Special relationships with banks…)</a:t>
            </a:r>
          </a:p>
          <a:p>
            <a:pPr>
              <a:buFontTx/>
              <a:buAutoNum type="arabicPeriod"/>
            </a:pPr>
            <a:r>
              <a:rPr lang="en-US" altLang="en-US">
                <a:latin typeface="Times" pitchFamily="2" charset="0"/>
                <a:ea typeface="ＭＳ Ｐゴシック" panose="020B0600070205080204" pitchFamily="34" charset="-128"/>
              </a:rPr>
              <a:t>In markets where there is no choice and you have to borrow from a bank, would you expect see lower debt ratios? Higher interest rates? (Answer: Not necessarily, but access to debt may be available only to well established firms that have long-standing relationships with banks. Smaller and younger firms may find themselves shut out of the process..)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1D34D97B-8153-0037-93B3-71EA779DBF77}"/>
              </a:ext>
            </a:extLst>
          </p:cNvPr>
          <p:cNvSpPr>
            <a:spLocks noGrp="1" noRot="1" noChangeAspect="1" noChangeArrowheads="1" noTextEdit="1"/>
          </p:cNvSpPr>
          <p:nvPr>
            <p:ph type="sldImg"/>
          </p:nvPr>
        </p:nvSpPr>
        <p:spPr>
          <a:xfrm>
            <a:off x="1150938" y="692150"/>
            <a:ext cx="4556125" cy="3416300"/>
          </a:xfrm>
          <a:ln/>
        </p:spPr>
      </p:sp>
      <p:sp>
        <p:nvSpPr>
          <p:cNvPr id="28674" name="Notes Placeholder 2">
            <a:extLst>
              <a:ext uri="{FF2B5EF4-FFF2-40B4-BE49-F238E27FC236}">
                <a16:creationId xmlns:a16="http://schemas.microsoft.com/office/drawing/2014/main" id="{989B24E2-4160-B884-CC09-F91D40BE799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pitchFamily="2" charset="0"/>
                <a:ea typeface="ＭＳ Ｐゴシック" panose="020B0600070205080204" pitchFamily="34" charset="-128"/>
              </a:rPr>
              <a:t>Disney used the corporate bond market much more extensively than the other companies, with 92% of its debt taking the form of bonds, reflecting both its standing as a large market capitalization company and its access to capital markets as a US-based company.</a:t>
            </a:r>
          </a:p>
          <a:p>
            <a:r>
              <a:rPr lang="en-US" altLang="en-US" sz="1100">
                <a:latin typeface="Times" pitchFamily="2" charset="0"/>
                <a:ea typeface="ＭＳ Ｐゴシック" panose="020B0600070205080204" pitchFamily="34" charset="-128"/>
              </a:rPr>
              <a:t>While Disney has the higher proportion of short term debt of the three companies, it is the only one of the three companies with debt maturing in more than 10 years. That may also be a reflection of its use of the bond market, since banks, especially in emerging markets, may be unwilling to commit to long term loans.</a:t>
            </a:r>
          </a:p>
          <a:p>
            <a:r>
              <a:rPr lang="en-US" altLang="en-US" sz="1100">
                <a:latin typeface="Times" pitchFamily="2" charset="0"/>
                <a:ea typeface="ＭＳ Ｐゴシック" panose="020B0600070205080204" pitchFamily="34" charset="-128"/>
              </a:rPr>
              <a:t>Disney is the only one of the three companies any floating rate debt, where the interest will vary across time, as a function of index rates (LIBOR, in the case of Disney).</a:t>
            </a:r>
          </a:p>
          <a:p>
            <a:endParaRPr lang="en-US" altLang="en-US" sz="1100">
              <a:latin typeface="Times" pitchFamily="2"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340DD0EF-A925-E8E7-564C-786F33EB2EC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722" name="Rectangle 3">
            <a:extLst>
              <a:ext uri="{FF2B5EF4-FFF2-40B4-BE49-F238E27FC236}">
                <a16:creationId xmlns:a16="http://schemas.microsoft.com/office/drawing/2014/main" id="{AFDC5504-5083-C77C-3829-5388F2CF4FE5}"/>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pitchFamily="2" charset="0"/>
                <a:ea typeface="ＭＳ Ｐゴシック" panose="020B0600070205080204" pitchFamily="34" charset="-128"/>
              </a:rPr>
              <a:t>The forms that debt and equity take will change as a firm moves through its lifecycle. Early in the process, equity will take the form of owner</a:t>
            </a:r>
            <a:r>
              <a:rPr lang="ja-JP" altLang="en-US">
                <a:latin typeface="Times" pitchFamily="2" charset="0"/>
                <a:ea typeface="ＭＳ Ｐゴシック" panose="020B0600070205080204" pitchFamily="34" charset="-128"/>
              </a:rPr>
              <a:t>’</a:t>
            </a:r>
            <a:r>
              <a:rPr lang="en-US" altLang="ja-JP" dirty="0">
                <a:latin typeface="Times" pitchFamily="2" charset="0"/>
                <a:ea typeface="ＭＳ Ｐゴシック" panose="020B0600070205080204" pitchFamily="34" charset="-128"/>
              </a:rPr>
              <a:t>s wealth or savings and debt will be bank debt. As the firm evolves, the equity choices will expand first to include venture capital and private equity. When the firm goes public, its choices expand further.</a:t>
            </a:r>
          </a:p>
          <a:p>
            <a:endParaRPr lang="en-US" altLang="en-US" dirty="0">
              <a:latin typeface="Times" pitchFamily="2" charset="0"/>
              <a:ea typeface="ＭＳ Ｐゴシック" panose="020B0600070205080204" pitchFamily="34" charset="-128"/>
            </a:endParaRPr>
          </a:p>
          <a:p>
            <a:r>
              <a:rPr lang="en-US" altLang="en-US" dirty="0">
                <a:latin typeface="Times" pitchFamily="2" charset="0"/>
                <a:ea typeface="ＭＳ Ｐゴシック" panose="020B0600070205080204" pitchFamily="34"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a:extLst>
              <a:ext uri="{FF2B5EF4-FFF2-40B4-BE49-F238E27FC236}">
                <a16:creationId xmlns:a16="http://schemas.microsoft.com/office/drawing/2014/main" id="{F6F58535-120E-E6F4-AEA7-754951CBE065}"/>
              </a:ext>
            </a:extLst>
          </p:cNvPr>
          <p:cNvSpPr>
            <a:spLocks noGrp="1" noRot="1" noChangeAspect="1" noChangeArrowheads="1" noTextEdit="1"/>
          </p:cNvSpPr>
          <p:nvPr>
            <p:ph type="sldImg"/>
          </p:nvPr>
        </p:nvSpPr>
        <p:spPr>
          <a:xfrm>
            <a:off x="1150938" y="692150"/>
            <a:ext cx="4556125" cy="3416300"/>
          </a:xfrm>
          <a:ln/>
        </p:spPr>
      </p:sp>
      <p:sp>
        <p:nvSpPr>
          <p:cNvPr id="32770" name="Notes Placeholder 2">
            <a:extLst>
              <a:ext uri="{FF2B5EF4-FFF2-40B4-BE49-F238E27FC236}">
                <a16:creationId xmlns:a16="http://schemas.microsoft.com/office/drawing/2014/main" id="{76C1E8DE-61B0-53DB-7551-F4793F8ECCA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As a firm goes through the lifecycle, there are usually three transition points worth watching…</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Note, though, that whether and when these transition points occur can vary widely across firms. For some firms like Google and Amazon, the transition from owner funded businesses to large publicly traded companies was speedy. Other firms, like Cargill and Koch, never make the transition and stay privately owned businesses as they grow, using internal funding to grow over time. Still others never make it to the transitional phases and fade away, go bankrupt or are acquired.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500110B8-3D12-A988-2019-9221E0D47E5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818" name="Rectangle 3">
            <a:extLst>
              <a:ext uri="{FF2B5EF4-FFF2-40B4-BE49-F238E27FC236}">
                <a16:creationId xmlns:a16="http://schemas.microsoft.com/office/drawing/2014/main" id="{BEC46A6F-99A1-7FD9-EC72-87CAE89F2DE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difference between book value and market value debt ratios can give rise to problems. For instance, most published debt ratios are book value debt ratios and many analysts talk about book debt ratios when talking about financial leverage. When firms raise financing, though, they do so in market value terms.</a:t>
            </a:r>
          </a:p>
          <a:p>
            <a:r>
              <a:rPr lang="en-US" altLang="en-US">
                <a:latin typeface="Times" pitchFamily="2" charset="0"/>
                <a:ea typeface="ＭＳ Ｐゴシック" panose="020B0600070205080204" pitchFamily="34" charset="-128"/>
              </a:rPr>
              <a:t>When </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debt ratios</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 are used in analysis, it is best to define them up front. For the rest of this analysis, we will debt ratio to mean market value, total debt ratios, with debt including the present value of operating lease commitments.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8E79F38E-6968-9356-7F5E-3A35407E7DC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866" name="Rectangle 3">
            <a:extLst>
              <a:ext uri="{FF2B5EF4-FFF2-40B4-BE49-F238E27FC236}">
                <a16:creationId xmlns:a16="http://schemas.microsoft.com/office/drawing/2014/main" id="{75CC79AE-00FB-0065-9DAD-A092DDB6CB3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the basic question that we will cover in the first part of the analysis.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9573E353-ADA9-5F23-23DF-A0FBBECC7C10}"/>
              </a:ext>
            </a:extLst>
          </p:cNvPr>
          <p:cNvSpPr>
            <a:spLocks noGrp="1" noRot="1" noChangeAspect="1" noChangeArrowheads="1" noTextEdit="1"/>
          </p:cNvSpPr>
          <p:nvPr>
            <p:ph type="sldImg"/>
          </p:nvPr>
        </p:nvSpPr>
        <p:spPr>
          <a:xfrm>
            <a:off x="1150938" y="692150"/>
            <a:ext cx="4556125" cy="3416300"/>
          </a:xfrm>
          <a:ln/>
        </p:spPr>
      </p:sp>
      <p:sp>
        <p:nvSpPr>
          <p:cNvPr id="38914" name="Notes Placeholder 2">
            <a:extLst>
              <a:ext uri="{FF2B5EF4-FFF2-40B4-BE49-F238E27FC236}">
                <a16:creationId xmlns:a16="http://schemas.microsoft.com/office/drawing/2014/main" id="{2B2A9811-4DB6-D082-0423-02256D8D30D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analogy offered by Miller and Modigliani is apt. In a world with no tax benefits to debt, a business that borrows money is akin to taking whole milk and separating it into butter and fat-free milk. The overall fat in the milk don’t change, but the apportionment does. In practical terms, the overall cost of capital for a firm will remain unchanged as you borrow money, as the cost of equity rises to offset the benefits of using cheaper debt. That, of course, is the Milller-Modigliani theorem, but more on that later.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F41F696B-C7F5-4DF3-4B76-0254BB0DBCB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962" name="Rectangle 3">
            <a:extLst>
              <a:ext uri="{FF2B5EF4-FFF2-40B4-BE49-F238E27FC236}">
                <a16:creationId xmlns:a16="http://schemas.microsoft.com/office/drawing/2014/main" id="{624075B7-C9D7-5373-FD32-5C3AC7C703E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summarizes the trade off that we make when we choose between using debt and equity. If the benefits exceed the costs, you should borrow. If not, it is better to use equity.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A26225F4-9364-73A7-4F0F-4854989706E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010" name="Rectangle 3">
            <a:extLst>
              <a:ext uri="{FF2B5EF4-FFF2-40B4-BE49-F238E27FC236}">
                <a16:creationId xmlns:a16="http://schemas.microsoft.com/office/drawing/2014/main" id="{B5BF0C70-0814-BA0D-D1A3-896C929E1B7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tax benefit of debt will be lower if the tax code allows some or all of the cash flows to equity to be tax deductible, as well. For instance, in Germany, dividends paid to stockholders are taxed at a lower rate than retained earnings. In these cases, the tax advantage of debt will be lower.</a:t>
            </a:r>
          </a:p>
          <a:p>
            <a:r>
              <a:rPr lang="en-US" altLang="en-US">
                <a:latin typeface="Times" pitchFamily="2" charset="0"/>
                <a:ea typeface="ＭＳ Ｐゴシック" panose="020B0600070205080204" pitchFamily="34" charset="-128"/>
              </a:rPr>
              <a:t>If you do not pay taxes, debt becomes a lot less attractive. Carnival Cruise Lines, which gets most of its business from the United States pays no taxes because it is domiciled in Liberia. We would expect it to have less debt in its capital structure than a competitor in the US which pays taxes.</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Implications:</a:t>
            </a:r>
          </a:p>
          <a:p>
            <a:pPr>
              <a:buFontTx/>
              <a:buAutoNum type="arabicPeriod"/>
            </a:pPr>
            <a:r>
              <a:rPr lang="en-US" altLang="en-US">
                <a:latin typeface="Times" pitchFamily="2" charset="0"/>
                <a:ea typeface="ＭＳ Ｐゴシック" panose="020B0600070205080204" pitchFamily="34" charset="-128"/>
              </a:rPr>
              <a:t>Debt ratios for firms should go up as corporate tax rates increase.</a:t>
            </a:r>
          </a:p>
          <a:p>
            <a:pPr>
              <a:buFontTx/>
              <a:buAutoNum type="arabicPeriod"/>
            </a:pPr>
            <a:r>
              <a:rPr lang="en-US" altLang="en-US">
                <a:latin typeface="Times" pitchFamily="2" charset="0"/>
                <a:ea typeface="ＭＳ Ｐゴシック" panose="020B0600070205080204" pitchFamily="34" charset="-128"/>
              </a:rPr>
              <a:t>Debt ratios of firms incorporated in high-tax locales should be higher than debt ratios of firms in low-tax or tax exempt locales.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FB53126A-6D30-5333-AC45-0103CBA2EAA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058" name="Rectangle 3">
            <a:extLst>
              <a:ext uri="{FF2B5EF4-FFF2-40B4-BE49-F238E27FC236}">
                <a16:creationId xmlns:a16="http://schemas.microsoft.com/office/drawing/2014/main" id="{0A454C26-EF45-0AB9-FF43-3E69ADBB548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 would expect real estate corporations to have more debt. The forced payout of 95% of earnings as dividends by REITs to their stockholders may expose their investors to substantial personal taxes, but the absence of taxes at the entity level will make debt a less attractive option.</a:t>
            </a:r>
          </a:p>
          <a:p>
            <a:r>
              <a:rPr lang="en-US" altLang="en-US">
                <a:latin typeface="Times" pitchFamily="2" charset="0"/>
                <a:ea typeface="ＭＳ Ｐゴシック" panose="020B0600070205080204" pitchFamily="34" charset="-128"/>
              </a:rPr>
              <a:t>In practice, REITs do use debt. On reason might be that they can borrow at a lower rate at the REIT level than at the property level. Another might be that they have views on the market pricing of their stock. If they feel that they are being under priced, they may choose to borrow money as bridge financing (until they feel their equity is fairly priced again).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a:extLst>
              <a:ext uri="{FF2B5EF4-FFF2-40B4-BE49-F238E27FC236}">
                <a16:creationId xmlns:a16="http://schemas.microsoft.com/office/drawing/2014/main" id="{B39DE633-086A-5A70-12DB-DF08A71262B2}"/>
              </a:ext>
            </a:extLst>
          </p:cNvPr>
          <p:cNvSpPr>
            <a:spLocks noGrp="1" noRot="1" noChangeAspect="1" noChangeArrowheads="1" noTextEdit="1"/>
          </p:cNvSpPr>
          <p:nvPr>
            <p:ph type="sldImg"/>
          </p:nvPr>
        </p:nvSpPr>
        <p:spPr>
          <a:xfrm>
            <a:off x="1150938" y="692150"/>
            <a:ext cx="4556125" cy="3416300"/>
          </a:xfrm>
          <a:ln/>
        </p:spPr>
      </p:sp>
      <p:sp>
        <p:nvSpPr>
          <p:cNvPr id="47106" name="Notes Placeholder 2">
            <a:extLst>
              <a:ext uri="{FF2B5EF4-FFF2-40B4-BE49-F238E27FC236}">
                <a16:creationId xmlns:a16="http://schemas.microsoft.com/office/drawing/2014/main" id="{CD74D3BF-B934-4E3E-4A5A-6EE7BC581D7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It is the marginal tax rate that drives the tax benefits because interest saves you taxes on your marginal dollar of income. Put simply, even companies that have low effective tax rates have some income taxed at higher rates, and will borrow against that income. For instance, Apple’s effective tax rate was less than 20% because it earned income in other countries, where tax rates were lower. When it borrowed money during the last decade, all of that debt was in the US and claimed against its US taxable income, saving it the US marginal tax rate.</a:t>
            </a:r>
          </a:p>
          <a:p>
            <a:r>
              <a:rPr lang="en-US" altLang="en-US">
                <a:latin typeface="Times" pitchFamily="2" charset="0"/>
                <a:ea typeface="ＭＳ Ｐゴシック" panose="020B0600070205080204" pitchFamily="34" charset="-128"/>
              </a:rPr>
              <a:t>If the marginal tax rate drops, the tax benefit of debt should be much lower. Debt should go down. (Has it? If not, why not?)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835DD77E-BCD1-3111-18B4-BB169668289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154" name="Rectangle 3">
            <a:extLst>
              <a:ext uri="{FF2B5EF4-FFF2-40B4-BE49-F238E27FC236}">
                <a16:creationId xmlns:a16="http://schemas.microsoft.com/office/drawing/2014/main" id="{B1EC0E04-017A-DA94-DE48-3ED607DF761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Managers of publicly traded firms with substantial cash flows and little debt are much more protected from the consequences of their mistakes (especially when stockholders are powerless and boards toothless).</a:t>
            </a:r>
          </a:p>
          <a:p>
            <a:r>
              <a:rPr lang="en-US" altLang="en-US">
                <a:latin typeface="Times" pitchFamily="2" charset="0"/>
                <a:ea typeface="ＭＳ Ｐゴシック" panose="020B0600070205080204" pitchFamily="34" charset="-128"/>
              </a:rPr>
              <a:t>Left to themselves, managers (especially lazy ones) would rather run all-equity financed firms with substantial cash reserves.</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There are two pieces of evidence that you can point to in support of this proposition.</a:t>
            </a:r>
          </a:p>
          <a:p>
            <a:r>
              <a:rPr lang="en-US" altLang="en-US">
                <a:latin typeface="Times" pitchFamily="2" charset="0"/>
                <a:ea typeface="ＭＳ Ｐゴシック" panose="020B0600070205080204" pitchFamily="34" charset="-128"/>
              </a:rPr>
              <a:t>First, poorly managed, poorly run firms, where managers are not significant stockholders, are more likely to be targeted for leveraged buyouts.</a:t>
            </a:r>
          </a:p>
          <a:p>
            <a:r>
              <a:rPr lang="en-US" altLang="en-US">
                <a:latin typeface="Times" pitchFamily="2" charset="0"/>
                <a:ea typeface="ＭＳ Ｐゴシック" panose="020B0600070205080204" pitchFamily="34" charset="-128"/>
              </a:rPr>
              <a:t>Second, there is evidence of improvements in operating efficiency at firms that increase their debt ratio substantially.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4D505C01-0910-3F25-8820-33227831EDE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202" name="Rectangle 3">
            <a:extLst>
              <a:ext uri="{FF2B5EF4-FFF2-40B4-BE49-F238E27FC236}">
                <a16:creationId xmlns:a16="http://schemas.microsoft.com/office/drawing/2014/main" id="{3A0EE127-5F03-7ACC-CCD9-7EA55F46C0A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Conservatively financed (Equity financed), publicly traded firms with a wide and diverse stockholding should be the best candidates for debt (with discipline as the argument)</a:t>
            </a:r>
          </a:p>
          <a:p>
            <a:r>
              <a:rPr lang="en-US" altLang="en-US">
                <a:latin typeface="Times" pitchFamily="2" charset="0"/>
                <a:ea typeface="ＭＳ Ｐゴシック" panose="020B0600070205080204" pitchFamily="34" charset="-128"/>
              </a:rPr>
              <a:t>Private firms should have the incentive to be efficient without debt, because the owner/manager has his or her wealth at stake.</a:t>
            </a:r>
          </a:p>
          <a:p>
            <a:r>
              <a:rPr lang="en-US" altLang="en-US">
                <a:latin typeface="Times" pitchFamily="2" charset="0"/>
                <a:ea typeface="ＭＳ Ｐゴシック" panose="020B0600070205080204" pitchFamily="34" charset="-128"/>
              </a:rPr>
              <a:t>Publicly traded firms with activist stockholders (like Michael Price) might not need debt to be disciplined. Investors looking over managers</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 shoulders will keep them honest.</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8A082FA6-8D55-8CE5-BD1C-254C3995102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250" name="Rectangle 3">
            <a:extLst>
              <a:ext uri="{FF2B5EF4-FFF2-40B4-BE49-F238E27FC236}">
                <a16:creationId xmlns:a16="http://schemas.microsoft.com/office/drawing/2014/main" id="{174114A4-44B0-A167-FF8F-AECD7FC9A40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Studies (see Warner) seem to indicate that the direct costs of bankruptcy are fairly small (10% or less or firm value)</a:t>
            </a:r>
          </a:p>
          <a:p>
            <a:r>
              <a:rPr lang="en-US" altLang="en-US">
                <a:latin typeface="Times" pitchFamily="2" charset="0"/>
                <a:ea typeface="ＭＳ Ｐゴシック" panose="020B0600070205080204" pitchFamily="34" charset="-128"/>
              </a:rPr>
              <a:t>The indirect cost of going bankrupt comes from the perception that you are in financial trouble, which in turn affects sales and the capacity to raise credit. We would expect indirect bankruptcy costs to vary across firms and be higher at</a:t>
            </a:r>
          </a:p>
          <a:p>
            <a:r>
              <a:rPr lang="en-US" altLang="en-US">
                <a:latin typeface="Times" pitchFamily="2" charset="0"/>
                <a:ea typeface="ＭＳ Ｐゴシック" panose="020B0600070205080204" pitchFamily="34" charset="-128"/>
              </a:rPr>
              <a:t>a. Firms that sell durable products with long lives that require replacement parts and service</a:t>
            </a:r>
          </a:p>
          <a:p>
            <a:r>
              <a:rPr lang="en-US" altLang="en-US">
                <a:latin typeface="Times" pitchFamily="2" charset="0"/>
                <a:ea typeface="ＭＳ Ｐゴシック" panose="020B0600070205080204" pitchFamily="34" charset="-128"/>
              </a:rPr>
              <a:t>b. Firms that provide goods or services for which quality is an important attribute but is difficult to determine in advance. </a:t>
            </a:r>
          </a:p>
          <a:p>
            <a:r>
              <a:rPr lang="en-US" altLang="en-US">
                <a:latin typeface="Times" pitchFamily="2" charset="0"/>
                <a:ea typeface="ＭＳ Ｐゴシック" panose="020B0600070205080204" pitchFamily="34" charset="-128"/>
              </a:rPr>
              <a:t>c. Firms producing products whose value to customers depends on the services and complementary products supplied by independent companies</a:t>
            </a:r>
          </a:p>
          <a:p>
            <a:r>
              <a:rPr lang="en-US" altLang="en-US">
                <a:latin typeface="Times" pitchFamily="2" charset="0"/>
                <a:ea typeface="ＭＳ Ｐゴシック" panose="020B0600070205080204" pitchFamily="34" charset="-128"/>
              </a:rPr>
              <a:t>As an example, when Apple Computer was perceived to be in financial trouble in early 1997, first-time buyers and businesses stopped buying Apple computers and software firms stopped coming up with upgrades for Mac products.</a:t>
            </a:r>
          </a:p>
          <a:p>
            <a:r>
              <a:rPr lang="en-US" altLang="en-US">
                <a:latin typeface="Times" pitchFamily="2" charset="0"/>
                <a:ea typeface="ＭＳ Ｐゴシック" panose="020B0600070205080204" pitchFamily="34" charset="-128"/>
              </a:rPr>
              <a:t>Similarly, Kmart found that suppliers started demanding payments in 30 days instead of 60 days, when it got into financial trouble.</a:t>
            </a:r>
          </a:p>
          <a:p>
            <a:r>
              <a:rPr lang="en-US" altLang="en-US">
                <a:latin typeface="Times" pitchFamily="2" charset="0"/>
                <a:ea typeface="ＭＳ Ｐゴシック" panose="020B0600070205080204" pitchFamily="34" charset="-128"/>
              </a:rPr>
              <a:t>The probability of bankruptcy should be a function of the predictability (or variability) of earnings.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3319EC80-2AEB-07E3-B37E-629D8920A1E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5298" name="Rectangle 3">
            <a:extLst>
              <a:ext uri="{FF2B5EF4-FFF2-40B4-BE49-F238E27FC236}">
                <a16:creationId xmlns:a16="http://schemas.microsoft.com/office/drawing/2014/main" id="{6BAD77AA-5709-AEEE-E4F3-7F99E1D654F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 would expect a grocery store to have the lowest bankruptcy costs. Customers generally do not consider the rating or default risk of grocery stores when they shop, but they definitely do consider both when placing an order for an airplane. </a:t>
            </a:r>
          </a:p>
          <a:p>
            <a:r>
              <a:rPr lang="en-US" altLang="en-US">
                <a:latin typeface="Times" pitchFamily="2" charset="0"/>
                <a:ea typeface="ＭＳ Ｐゴシック" panose="020B0600070205080204" pitchFamily="34" charset="-128"/>
              </a:rPr>
              <a:t>Technology companies can have high bankruptcy costs, but the costs will vary depending upon what type of product they produce. A PC manufacturer might be affected more than someone who manufacturers software; a company which serves businesses might be affected more than one which creates games for children.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AFAFDD08-8886-56DA-7A86-1AD8DC9A7B9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7346" name="Rectangle 3">
            <a:extLst>
              <a:ext uri="{FF2B5EF4-FFF2-40B4-BE49-F238E27FC236}">
                <a16:creationId xmlns:a16="http://schemas.microsoft.com/office/drawing/2014/main" id="{A7F08D5B-AB47-4698-DCD3-4C3330C8917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What is good for equity investors might not be good for bondholders and lenders…. Equity investors describe the projects that they will be funding with debt as safe and secure. However…</a:t>
            </a:r>
          </a:p>
          <a:p>
            <a:r>
              <a:rPr lang="en-US" altLang="en-US">
                <a:latin typeface="Times" pitchFamily="2" charset="0"/>
                <a:ea typeface="ＭＳ Ｐゴシック" panose="020B0600070205080204" pitchFamily="34" charset="-128"/>
              </a:rPr>
              <a:t>A risky project, with substantial upside, may make equity investors happy, but they might cause bondholders, who do not share in the upside, much worse off.</a:t>
            </a:r>
          </a:p>
          <a:p>
            <a:r>
              <a:rPr lang="en-US" altLang="en-US">
                <a:latin typeface="Times" pitchFamily="2" charset="0"/>
                <a:ea typeface="ＭＳ Ｐゴシック" panose="020B0600070205080204" pitchFamily="34" charset="-128"/>
              </a:rPr>
              <a:t>Similarly, paying a large dividend may make stockholders happier but they make lenders less well off.</a:t>
            </a:r>
          </a:p>
          <a:p>
            <a:r>
              <a:rPr lang="en-US" altLang="en-US">
                <a:latin typeface="Times" pitchFamily="2" charset="0"/>
                <a:ea typeface="ＭＳ Ｐゴシック" panose="020B0600070205080204" pitchFamily="34" charset="-128"/>
              </a:rPr>
              <a:t>Lenders recognize this tendency and factor them into their lending by</a:t>
            </a:r>
          </a:p>
          <a:p>
            <a:pPr>
              <a:buFontTx/>
              <a:buChar char="-"/>
            </a:pPr>
            <a:r>
              <a:rPr lang="en-US" altLang="en-US">
                <a:latin typeface="Times" pitchFamily="2" charset="0"/>
                <a:ea typeface="ＭＳ Ｐゴシック" panose="020B0600070205080204" pitchFamily="34" charset="-128"/>
              </a:rPr>
              <a:t>charging a higher interest rate up front for the loan</a:t>
            </a:r>
          </a:p>
          <a:p>
            <a:pPr>
              <a:buFontTx/>
              <a:buChar char="-"/>
            </a:pPr>
            <a:r>
              <a:rPr lang="en-US" altLang="en-US">
                <a:latin typeface="Times" pitchFamily="2" charset="0"/>
                <a:ea typeface="ＭＳ Ｐゴシック" panose="020B0600070205080204" pitchFamily="34" charset="-128"/>
              </a:rPr>
              <a:t>Putting restrictive covenants on the loan</a:t>
            </a:r>
          </a:p>
          <a:p>
            <a:r>
              <a:rPr lang="en-US" altLang="en-US">
                <a:latin typeface="Times" pitchFamily="2" charset="0"/>
                <a:ea typeface="ＭＳ Ｐゴシック" panose="020B0600070205080204" pitchFamily="34" charset="-128"/>
              </a:rPr>
              <a:t>These create costs for the borrower.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A014CAD1-DF68-EF87-DAE7-5136EB4882D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9394" name="Rectangle 3">
            <a:extLst>
              <a:ext uri="{FF2B5EF4-FFF2-40B4-BE49-F238E27FC236}">
                <a16:creationId xmlns:a16="http://schemas.microsoft.com/office/drawing/2014/main" id="{7B0CA90E-AFFA-6A16-D5E6-14327D2CF872}"/>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pitchFamily="2" charset="0"/>
                <a:ea typeface="ＭＳ Ｐゴシック" panose="020B0600070205080204" pitchFamily="34" charset="-128"/>
              </a:rPr>
              <a:t>Lenders will probably  perceive less agency costs in the regulated utility because:</a:t>
            </a:r>
          </a:p>
          <a:p>
            <a:pPr marL="228600" indent="-228600">
              <a:buFontTx/>
              <a:buAutoNum type="alphaLcPeriod"/>
            </a:pPr>
            <a:r>
              <a:rPr lang="en-US" altLang="en-US">
                <a:latin typeface="Times" pitchFamily="2" charset="0"/>
                <a:ea typeface="ＭＳ Ｐゴシック" panose="020B0600070205080204" pitchFamily="34" charset="-128"/>
              </a:rPr>
              <a:t>The assets are tangible and easy to monitor (much easier to monitor a power plant than R&amp;D)</a:t>
            </a:r>
          </a:p>
          <a:p>
            <a:pPr marL="228600" indent="-228600">
              <a:buFontTx/>
              <a:buAutoNum type="alphaLcPeriod"/>
            </a:pPr>
            <a:r>
              <a:rPr lang="en-US" altLang="en-US">
                <a:latin typeface="Times" pitchFamily="2" charset="0"/>
                <a:ea typeface="ＭＳ Ｐゴシック" panose="020B0600070205080204" pitchFamily="34" charset="-128"/>
              </a:rPr>
              <a:t> The regulatory authorities will operate as brake on the investment activities of the utility and thus do the lender</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work for them.</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CBD809F3-4483-7B5A-0498-C898803BBA9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61442" name="Rectangle 3">
            <a:extLst>
              <a:ext uri="{FF2B5EF4-FFF2-40B4-BE49-F238E27FC236}">
                <a16:creationId xmlns:a16="http://schemas.microsoft.com/office/drawing/2014/main" id="{1AFC5C6F-DE70-04AA-6FE6-BDBD652494D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Firms like to preserve flexibility. The value of flexibility should be a function of how uncertain future investment requirements are, and the firm</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capacity to raise fresh capital quickly. </a:t>
            </a:r>
          </a:p>
          <a:p>
            <a:r>
              <a:rPr lang="en-US" altLang="en-US">
                <a:latin typeface="Times" pitchFamily="2" charset="0"/>
                <a:ea typeface="ＭＳ Ｐゴシック" panose="020B0600070205080204" pitchFamily="34" charset="-128"/>
              </a:rPr>
              <a:t>Firms with uncertain future needs and the inability to access markets quickly will tend to value flexibility the most, and borrow the least.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a:extLst>
              <a:ext uri="{FF2B5EF4-FFF2-40B4-BE49-F238E27FC236}">
                <a16:creationId xmlns:a16="http://schemas.microsoft.com/office/drawing/2014/main" id="{CE899AD2-B5EE-E8CF-A29E-F9F86F9EC7A6}"/>
              </a:ext>
            </a:extLst>
          </p:cNvPr>
          <p:cNvSpPr>
            <a:spLocks noGrp="1" noRot="1" noChangeAspect="1" noChangeArrowheads="1" noTextEdit="1"/>
          </p:cNvSpPr>
          <p:nvPr>
            <p:ph type="sldImg"/>
          </p:nvPr>
        </p:nvSpPr>
        <p:spPr>
          <a:xfrm>
            <a:off x="1150938" y="692150"/>
            <a:ext cx="4556125" cy="3416300"/>
          </a:xfrm>
          <a:ln/>
        </p:spPr>
      </p:sp>
      <p:sp>
        <p:nvSpPr>
          <p:cNvPr id="63490" name="Notes Placeholder 2">
            <a:extLst>
              <a:ext uri="{FF2B5EF4-FFF2-40B4-BE49-F238E27FC236}">
                <a16:creationId xmlns:a16="http://schemas.microsoft.com/office/drawing/2014/main" id="{9D4FE05F-D036-40A3-E167-E420ACFF7BA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This survey suggests that financial flexibility (which is not explicitly allowed for in the trade off) is valued very highly. What implications does this have for whether firms will borrow as much as the trade off suggests they should?</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What is financial flexibility? Flexibility to do what? What do we need to assume about access to capital markets for financial flexibility to have high value? What kinds of firms will value flexibility the most?</a:t>
            </a:r>
          </a:p>
          <a:p>
            <a:pPr>
              <a:buFontTx/>
              <a:buChar char="•"/>
            </a:pPr>
            <a:r>
              <a:rPr lang="en-US" altLang="en-US">
                <a:latin typeface="Times" pitchFamily="2" charset="0"/>
                <a:ea typeface="ＭＳ Ｐゴシック" panose="020B0600070205080204" pitchFamily="34" charset="-128"/>
              </a:rPr>
              <a:t>The flexibility that firms want to maintain is the flexibility to be able to fund that once in a lifetime investment that may come along or to protect themselves against that devastating downside risk…</a:t>
            </a:r>
          </a:p>
          <a:p>
            <a:pPr>
              <a:buFontTx/>
              <a:buChar char="•"/>
            </a:pPr>
            <a:r>
              <a:rPr lang="en-US" altLang="en-US">
                <a:latin typeface="Times" pitchFamily="2" charset="0"/>
                <a:ea typeface="ＭＳ Ｐゴシック" panose="020B0600070205080204" pitchFamily="34" charset="-128"/>
              </a:rPr>
              <a:t>If we assumed perfect capital markets, you would not need flexibility, which must imply that flexibility is valued most highly by firms with the least access to capital markets (private firms, small firms…)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a:extLst>
              <a:ext uri="{FF2B5EF4-FFF2-40B4-BE49-F238E27FC236}">
                <a16:creationId xmlns:a16="http://schemas.microsoft.com/office/drawing/2014/main" id="{2DDF24E0-B713-8E28-0618-FDF4CE7F7ADF}"/>
              </a:ext>
            </a:extLst>
          </p:cNvPr>
          <p:cNvSpPr>
            <a:spLocks noGrp="1" noRot="1" noChangeAspect="1" noChangeArrowheads="1" noTextEdit="1"/>
          </p:cNvSpPr>
          <p:nvPr>
            <p:ph type="sldImg"/>
          </p:nvPr>
        </p:nvSpPr>
        <p:spPr>
          <a:xfrm>
            <a:off x="1150938" y="692150"/>
            <a:ext cx="4556125" cy="3416300"/>
          </a:xfrm>
          <a:ln/>
        </p:spPr>
      </p:sp>
      <p:sp>
        <p:nvSpPr>
          <p:cNvPr id="65538" name="Notes Placeholder 2">
            <a:extLst>
              <a:ext uri="{FF2B5EF4-FFF2-40B4-BE49-F238E27FC236}">
                <a16:creationId xmlns:a16="http://schemas.microsoft.com/office/drawing/2014/main" id="{9F27E755-B176-8045-E8A1-FBAF1C6CFC6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Brings together the costs and the benefits of debt, with the implications.</a:t>
            </a:r>
          </a:p>
          <a:p>
            <a:endParaRPr lang="en-US" altLang="en-US">
              <a:latin typeface="Times" pitchFamily="2" charset="0"/>
              <a:ea typeface="ＭＳ Ｐゴシック" panose="020B0600070205080204" pitchFamily="34" charset="-128"/>
            </a:endParaRP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8CAC966E-7AB2-6D04-4A72-B45F1836C82B}"/>
              </a:ext>
            </a:extLst>
          </p:cNvPr>
          <p:cNvSpPr>
            <a:spLocks noGrp="1" noRot="1" noChangeAspect="1" noChangeArrowheads="1" noTextEdit="1"/>
          </p:cNvSpPr>
          <p:nvPr>
            <p:ph type="sldImg"/>
          </p:nvPr>
        </p:nvSpPr>
        <p:spPr>
          <a:xfrm>
            <a:off x="1150938" y="692150"/>
            <a:ext cx="4556125" cy="3416300"/>
          </a:xfrm>
          <a:ln/>
        </p:spPr>
      </p:sp>
      <p:sp>
        <p:nvSpPr>
          <p:cNvPr id="67586" name="Notes Placeholder 2">
            <a:extLst>
              <a:ext uri="{FF2B5EF4-FFF2-40B4-BE49-F238E27FC236}">
                <a16:creationId xmlns:a16="http://schemas.microsoft.com/office/drawing/2014/main" id="{073D7D58-154C-C4DA-1170-DE66C565F32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None of these firms seems like a candidate for a really high debt ratio. With each firm, one or another cost gets in the way. </a:t>
            </a:r>
          </a:p>
          <a:p>
            <a:pPr>
              <a:buFont typeface="Calibri" panose="020F0502020204030204" pitchFamily="34" charset="0"/>
              <a:buAutoNum type="arabicPeriod"/>
            </a:pPr>
            <a:r>
              <a:rPr lang="en-US" altLang="en-US">
                <a:latin typeface="Times" pitchFamily="2" charset="0"/>
                <a:ea typeface="ＭＳ Ｐゴシック" panose="020B0600070205080204" pitchFamily="34" charset="-128"/>
              </a:rPr>
              <a:t>For Disney, the biggest impediments to borrowing more are the variability of its income and the fact that its assets are mostly </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intangible</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 and difficult to monitor.</a:t>
            </a:r>
          </a:p>
          <a:p>
            <a:pPr>
              <a:buFont typeface="Calibri" panose="020F0502020204030204" pitchFamily="34" charset="0"/>
              <a:buAutoNum type="arabicPeriod"/>
            </a:pPr>
            <a:r>
              <a:rPr lang="en-US" altLang="en-US">
                <a:latin typeface="Times" pitchFamily="2" charset="0"/>
                <a:ea typeface="ＭＳ Ｐゴシック" panose="020B0600070205080204" pitchFamily="34" charset="-128"/>
              </a:rPr>
              <a:t>For Vale, it is the variability in commodity prices.</a:t>
            </a:r>
          </a:p>
          <a:p>
            <a:pPr>
              <a:buFont typeface="Calibri" panose="020F0502020204030204" pitchFamily="34" charset="0"/>
              <a:buAutoNum type="arabicPeriod"/>
            </a:pPr>
            <a:r>
              <a:rPr lang="en-US" altLang="en-US">
                <a:latin typeface="Times" pitchFamily="2" charset="0"/>
                <a:ea typeface="ＭＳ Ｐゴシック" panose="020B0600070205080204" pitchFamily="34" charset="-128"/>
              </a:rPr>
              <a:t>For Tata Motors, it is the cross holding structure and the fear that the debt will be channeled to other subsidiaries. </a:t>
            </a:r>
          </a:p>
          <a:p>
            <a:pPr>
              <a:buFont typeface="Calibri" panose="020F0502020204030204" pitchFamily="34" charset="0"/>
              <a:buAutoNum type="arabicPeriod"/>
            </a:pPr>
            <a:r>
              <a:rPr lang="en-US" altLang="en-US">
                <a:latin typeface="Times" pitchFamily="2" charset="0"/>
                <a:ea typeface="ＭＳ Ｐゴシック" panose="020B0600070205080204" pitchFamily="34" charset="-128"/>
              </a:rPr>
              <a:t>For Baidu, it is the fact that it is a young company with small cash flows (relative to market value).</a:t>
            </a:r>
          </a:p>
          <a:p>
            <a:r>
              <a:rPr lang="en-US" altLang="en-US">
                <a:latin typeface="Times" pitchFamily="2" charset="0"/>
                <a:ea typeface="ＭＳ Ｐゴシック" panose="020B0600070205080204" pitchFamily="34"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and Vale</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balance sheets, given the tax benefits.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9182B1C1-0CA9-588A-8D3E-1C64DE63256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69634" name="Rectangle 3">
            <a:extLst>
              <a:ext uri="{FF2B5EF4-FFF2-40B4-BE49-F238E27FC236}">
                <a16:creationId xmlns:a16="http://schemas.microsoft.com/office/drawing/2014/main" id="{C15749DF-FF71-5A08-5482-D41F4802A81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just a qualitative analysis. It will not give you a specific optimal debt ratio but provides insight into why the firm may be using the financing mix that it is today.</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23B81B78-E35E-F8FB-2196-8A85E0172C6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1682" name="Rectangle 3">
            <a:extLst>
              <a:ext uri="{FF2B5EF4-FFF2-40B4-BE49-F238E27FC236}">
                <a16:creationId xmlns:a16="http://schemas.microsoft.com/office/drawing/2014/main" id="{D88AE34D-8D4D-486E-5C92-FDEDB4206A6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Assume that you super impose these assumptions on the balance sheet on the previous page. The advantages of debt go to zero, as do the disadvantages. Under such a scenario, firms should be indifferent to issuing debt.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D7755E5A-1353-C2B7-FC43-B6D74DA6DE3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3730" name="Rectangle 3">
            <a:extLst>
              <a:ext uri="{FF2B5EF4-FFF2-40B4-BE49-F238E27FC236}">
                <a16:creationId xmlns:a16="http://schemas.microsoft.com/office/drawing/2014/main" id="{98148E6D-86B0-0FF9-038C-82758643D2F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With the assumptions on the previous page:</a:t>
            </a:r>
          </a:p>
          <a:p>
            <a:pPr lvl="1"/>
            <a:r>
              <a:rPr lang="en-US" altLang="en-US">
                <a:latin typeface="Times" pitchFamily="2" charset="0"/>
                <a:ea typeface="ＭＳ Ｐゴシック" panose="020B0600070205080204" pitchFamily="34" charset="-128"/>
              </a:rPr>
              <a:t>The cost of capital will remain unchanged as the debt ratio changes</a:t>
            </a:r>
          </a:p>
          <a:p>
            <a:pPr lvl="1"/>
            <a:r>
              <a:rPr lang="en-US" altLang="en-US">
                <a:latin typeface="Times" pitchFamily="2" charset="0"/>
                <a:ea typeface="ＭＳ Ｐゴシック" panose="020B0600070205080204" pitchFamily="34" charset="-128"/>
              </a:rPr>
              <a:t>The value of the firm will not be a function of leverage</a:t>
            </a:r>
          </a:p>
          <a:p>
            <a:pPr lvl="1"/>
            <a:r>
              <a:rPr lang="en-US" altLang="en-US">
                <a:latin typeface="Times" pitchFamily="2" charset="0"/>
                <a:ea typeface="ＭＳ Ｐゴシック" panose="020B0600070205080204" pitchFamily="34" charset="-128"/>
              </a:rPr>
              <a:t>Investment decisions can be made independently of financing decisions</a:t>
            </a:r>
          </a:p>
          <a:p>
            <a:r>
              <a:rPr lang="en-US" altLang="en-US">
                <a:latin typeface="Times" pitchFamily="2" charset="0"/>
                <a:ea typeface="ＭＳ Ｐゴシック" panose="020B0600070205080204" pitchFamily="34" charset="-128"/>
              </a:rPr>
              <a:t>Note that if we allow for tax benefits, and keep the other assumptions, the optimal debt ratio will go to 100%.</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a:extLst>
              <a:ext uri="{FF2B5EF4-FFF2-40B4-BE49-F238E27FC236}">
                <a16:creationId xmlns:a16="http://schemas.microsoft.com/office/drawing/2014/main" id="{33733446-90E2-E1F4-5D2E-8FE8D64C867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5778" name="Rectangle 3">
            <a:extLst>
              <a:ext uri="{FF2B5EF4-FFF2-40B4-BE49-F238E27FC236}">
                <a16:creationId xmlns:a16="http://schemas.microsoft.com/office/drawing/2014/main" id="{738872E8-BDC5-7B26-797E-15E026519A0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Firms have fairly strong preferences in terms of where they would like to raise capital. They seem to prefer internal over external sources of capital and new debt over new equity.</a:t>
            </a:r>
          </a:p>
          <a:p>
            <a:r>
              <a:rPr lang="en-US" altLang="en-US">
                <a:latin typeface="Times" pitchFamily="2" charset="0"/>
                <a:ea typeface="ＭＳ Ｐゴシック" panose="020B0600070205080204" pitchFamily="34" charset="-128"/>
              </a:rPr>
              <a:t>Managers make financing decisions, not stockholders. The survey results indicate that what they value will have consequences for what kind of financing gets used. And they seem to value flexibility and control…</a:t>
            </a:r>
          </a:p>
          <a:p>
            <a:r>
              <a:rPr lang="en-US" altLang="en-US" i="1">
                <a:latin typeface="Times" pitchFamily="2" charset="0"/>
                <a:ea typeface="ＭＳ Ｐゴシック" panose="020B0600070205080204" pitchFamily="34" charset="-128"/>
              </a:rPr>
              <a:t>What type of financing gives you the most flexibility and the least need to answer to anyone?</a:t>
            </a:r>
          </a:p>
          <a:p>
            <a:pPr>
              <a:buFontTx/>
              <a:buChar char="-"/>
            </a:pPr>
            <a:r>
              <a:rPr lang="en-US" altLang="en-US">
                <a:latin typeface="Times" pitchFamily="2" charset="0"/>
                <a:ea typeface="ＭＳ Ｐゴシック" panose="020B0600070205080204" pitchFamily="34" charset="-128"/>
              </a:rPr>
              <a:t>Internal financing or External financing (With internal financing, you do not have to file with the SEC or explain to investors what you plan to do with the money… you may, in hindsight, have to come up with a good story to tell your stockholders about why you retained earnings…)</a:t>
            </a:r>
          </a:p>
          <a:p>
            <a:pPr>
              <a:buFontTx/>
              <a:buChar char="-"/>
            </a:pPr>
            <a:r>
              <a:rPr lang="en-US" altLang="en-US">
                <a:latin typeface="Times" pitchFamily="2" charset="0"/>
                <a:ea typeface="ＭＳ Ｐゴシック" panose="020B0600070205080204" pitchFamily="34" charset="-128"/>
              </a:rPr>
              <a:t>New debt or new equity (If you do have to access external financing, it is a closer call. While new debt may come with covenants (which restrict your operating flexibility) and the need to explain your actions to ratings agencies or banks, issuing new equity requires filings with the SEC and the possible loss of control.</a:t>
            </a:r>
          </a:p>
          <a:p>
            <a:endParaRPr lang="en-US" altLang="en-US">
              <a:latin typeface="Times" pitchFamily="2" charset="0"/>
              <a:ea typeface="ＭＳ Ｐゴシック" panose="020B0600070205080204" pitchFamily="34" charset="-128"/>
            </a:endParaRPr>
          </a:p>
          <a:p>
            <a:endParaRPr lang="en-US" altLang="en-US">
              <a:latin typeface="Times" pitchFamily="2" charset="0"/>
              <a:ea typeface="ＭＳ Ｐゴシック" panose="020B0600070205080204" pitchFamily="34" charset="-128"/>
            </a:endParaRP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altLang="en-US" dirty="0">
                <a:latin typeface="Times" pitchFamily="2" charset="0"/>
                <a:ea typeface="ＭＳ Ｐゴシック" panose="020B0600070205080204" pitchFamily="34" charset="-128"/>
              </a:rPr>
              <a:t>Notice that </a:t>
            </a:r>
          </a:p>
          <a:p>
            <a:pPr lvl="1"/>
            <a:r>
              <a:rPr lang="en-US" altLang="en-US" dirty="0">
                <a:latin typeface="Times" pitchFamily="2" charset="0"/>
                <a:ea typeface="ＭＳ Ｐゴシック" panose="020B0600070205080204" pitchFamily="34" charset="-128"/>
              </a:rPr>
              <a:t>internal equity is vastly preferred to external equity.</a:t>
            </a:r>
          </a:p>
          <a:p>
            <a:pPr lvl="1"/>
            <a:r>
              <a:rPr lang="en-US" altLang="en-US" dirty="0">
                <a:latin typeface="Times" pitchFamily="2" charset="0"/>
                <a:ea typeface="ＭＳ Ｐゴシック" panose="020B0600070205080204" pitchFamily="34" charset="-128"/>
              </a:rPr>
              <a:t> straight debt over convertible debt, </a:t>
            </a:r>
          </a:p>
          <a:p>
            <a:pPr lvl="1"/>
            <a:r>
              <a:rPr lang="en-US" altLang="en-US" dirty="0">
                <a:latin typeface="Times" pitchFamily="2" charset="0"/>
                <a:ea typeface="ＭＳ Ｐゴシック" panose="020B0600070205080204" pitchFamily="34" charset="-128"/>
              </a:rPr>
              <a:t> debt over new common stock and</a:t>
            </a:r>
          </a:p>
          <a:p>
            <a:pPr lvl="1"/>
            <a:r>
              <a:rPr lang="en-US" altLang="en-US" dirty="0">
                <a:latin typeface="Times" pitchFamily="2" charset="0"/>
                <a:ea typeface="ＭＳ Ｐゴシック" panose="020B0600070205080204" pitchFamily="34" charset="-128"/>
              </a:rPr>
              <a:t>Any financing over  preferred stock (Is that due to debt having a tax advantage?)</a:t>
            </a:r>
          </a:p>
          <a:p>
            <a:endParaRPr lang="en-US" dirty="0"/>
          </a:p>
        </p:txBody>
      </p:sp>
    </p:spTree>
    <p:extLst>
      <p:ext uri="{BB962C8B-B14F-4D97-AF65-F5344CB8AC3E}">
        <p14:creationId xmlns:p14="http://schemas.microsoft.com/office/powerpoint/2010/main" val="42318344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a:extLst>
              <a:ext uri="{FF2B5EF4-FFF2-40B4-BE49-F238E27FC236}">
                <a16:creationId xmlns:a16="http://schemas.microsoft.com/office/drawing/2014/main" id="{4E12EEA7-4249-834D-82E6-7A4ABD5D73D5}"/>
              </a:ext>
            </a:extLst>
          </p:cNvPr>
          <p:cNvSpPr>
            <a:spLocks noGrp="1" noRot="1" noChangeAspect="1" noChangeArrowheads="1" noTextEdit="1"/>
          </p:cNvSpPr>
          <p:nvPr>
            <p:ph type="sldImg"/>
          </p:nvPr>
        </p:nvSpPr>
        <p:spPr>
          <a:xfrm>
            <a:off x="1150938" y="692150"/>
            <a:ext cx="4556125" cy="3416300"/>
          </a:xfrm>
          <a:ln/>
        </p:spPr>
      </p:sp>
      <p:sp>
        <p:nvSpPr>
          <p:cNvPr id="79874" name="Notes Placeholder 2">
            <a:extLst>
              <a:ext uri="{FF2B5EF4-FFF2-40B4-BE49-F238E27FC236}">
                <a16:creationId xmlns:a16="http://schemas.microsoft.com/office/drawing/2014/main" id="{2065E2EA-CEE2-CC2B-7294-57F68E4E77D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At US companies, internal financing has comprised the bulk of financing over much of history. When raising external funds from markets, firms are far more likely to use debt than equity….</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E86D636B-22CA-1AEC-5EE0-9DE8D175BCD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81922" name="Rectangle 3">
            <a:extLst>
              <a:ext uri="{FF2B5EF4-FFF2-40B4-BE49-F238E27FC236}">
                <a16:creationId xmlns:a16="http://schemas.microsoft.com/office/drawing/2014/main" id="{616F752C-4786-BAD7-556C-9AEE4FE8126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 would expect the firm to be in much more financial trouble than the average firm. Why else would it use convertible preferred stock when it could have used an alternate source of financing?</a:t>
            </a:r>
          </a:p>
          <a:p>
            <a:r>
              <a:rPr lang="en-US" altLang="en-US">
                <a:latin typeface="Times" pitchFamily="2" charset="0"/>
                <a:ea typeface="ＭＳ Ｐゴシック" panose="020B0600070205080204" pitchFamily="34" charset="-128"/>
              </a:rPr>
              <a:t>The stock price response to the issue of securities seems to mirror this financing hierarchy, with new bond issues eliciting more positive stock price responses than new stock issues.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a:extLst>
              <a:ext uri="{FF2B5EF4-FFF2-40B4-BE49-F238E27FC236}">
                <a16:creationId xmlns:a16="http://schemas.microsoft.com/office/drawing/2014/main" id="{FEEACEA8-13ED-03FC-6388-492DF94A7D36}"/>
              </a:ext>
            </a:extLst>
          </p:cNvPr>
          <p:cNvSpPr>
            <a:spLocks noGrp="1" noRot="1" noChangeAspect="1" noChangeArrowheads="1" noTextEdit="1"/>
          </p:cNvSpPr>
          <p:nvPr>
            <p:ph type="sldImg"/>
          </p:nvPr>
        </p:nvSpPr>
        <p:spPr>
          <a:xfrm>
            <a:off x="1150938" y="692150"/>
            <a:ext cx="4556125" cy="3416300"/>
          </a:xfrm>
          <a:ln/>
        </p:spPr>
      </p:sp>
      <p:sp>
        <p:nvSpPr>
          <p:cNvPr id="83970" name="Notes Placeholder 2">
            <a:extLst>
              <a:ext uri="{FF2B5EF4-FFF2-40B4-BE49-F238E27FC236}">
                <a16:creationId xmlns:a16="http://schemas.microsoft.com/office/drawing/2014/main" id="{6B11E35A-98AC-9D12-6C4A-E32CEF669AE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While we can talk about the trade off between debt and equity in qualitative terms, ultimately we have to get down to the details. In this section, we will look at approaches that can be used to estimate the right debt ratio for a firm.</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a:extLst>
              <a:ext uri="{FF2B5EF4-FFF2-40B4-BE49-F238E27FC236}">
                <a16:creationId xmlns:a16="http://schemas.microsoft.com/office/drawing/2014/main" id="{75B97072-8D39-6FB9-936B-8189234D300A}"/>
              </a:ext>
            </a:extLst>
          </p:cNvPr>
          <p:cNvSpPr>
            <a:spLocks noGrp="1" noRot="1" noChangeAspect="1" noChangeArrowheads="1" noTextEdit="1"/>
          </p:cNvSpPr>
          <p:nvPr>
            <p:ph type="sldImg"/>
          </p:nvPr>
        </p:nvSpPr>
        <p:spPr>
          <a:xfrm>
            <a:off x="1150938" y="692150"/>
            <a:ext cx="4556125" cy="3416300"/>
          </a:xfrm>
          <a:ln/>
        </p:spPr>
      </p:sp>
      <p:sp>
        <p:nvSpPr>
          <p:cNvPr id="86018" name="Notes Placeholder 2">
            <a:extLst>
              <a:ext uri="{FF2B5EF4-FFF2-40B4-BE49-F238E27FC236}">
                <a16:creationId xmlns:a16="http://schemas.microsoft.com/office/drawing/2014/main" id="{EF61EC38-4D5C-2A79-02D5-C5838BE597A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Is there an optimal mix? And can we find it for a given firm? Time to get down to pragmatic questions.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F4E8011D-9E79-749B-32B7-917DCF5B6AA3}"/>
              </a:ext>
            </a:extLst>
          </p:cNvPr>
          <p:cNvSpPr>
            <a:spLocks noGrp="1" noRot="1" noChangeAspect="1" noChangeArrowheads="1" noTextEdit="1"/>
          </p:cNvSpPr>
          <p:nvPr>
            <p:ph type="sldImg"/>
          </p:nvPr>
        </p:nvSpPr>
        <p:spPr>
          <a:xfrm>
            <a:off x="1150938" y="692150"/>
            <a:ext cx="4556125" cy="3416300"/>
          </a:xfrm>
          <a:ln/>
        </p:spPr>
      </p:sp>
      <p:sp>
        <p:nvSpPr>
          <p:cNvPr id="88066" name="Rectangle 3">
            <a:extLst>
              <a:ext uri="{FF2B5EF4-FFF2-40B4-BE49-F238E27FC236}">
                <a16:creationId xmlns:a16="http://schemas.microsoft.com/office/drawing/2014/main" id="{940F99BF-BC3D-D87A-23D7-381C791C3D2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We will look at all five approaches, though they may yield different results.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8A11968C-6AF6-0277-DF3B-4D88543F38D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a:extLst>
              <a:ext uri="{FF2B5EF4-FFF2-40B4-BE49-F238E27FC236}">
                <a16:creationId xmlns:a16="http://schemas.microsoft.com/office/drawing/2014/main" id="{1884BFFD-5AF0-FCBE-096B-C5C7D73E46F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the conventional valuation model for a firm.</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A299756B-15CA-5987-124A-B44F196BA7D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2162" name="Rectangle 3">
            <a:extLst>
              <a:ext uri="{FF2B5EF4-FFF2-40B4-BE49-F238E27FC236}">
                <a16:creationId xmlns:a16="http://schemas.microsoft.com/office/drawing/2014/main" id="{F7FC2425-C3AC-B636-64C8-BC0E2908548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key to understanding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a:extLst>
              <a:ext uri="{FF2B5EF4-FFF2-40B4-BE49-F238E27FC236}">
                <a16:creationId xmlns:a16="http://schemas.microsoft.com/office/drawing/2014/main" id="{6DC2F65A-4AC8-58D7-A174-4A41E70CF33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4210" name="Rectangle 3">
            <a:extLst>
              <a:ext uri="{FF2B5EF4-FFF2-40B4-BE49-F238E27FC236}">
                <a16:creationId xmlns:a16="http://schemas.microsoft.com/office/drawing/2014/main" id="{3274007F-C607-2A4C-E7DB-7DC66AA00F8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 Dividend yields are only a portion of what you have to deliver to equity investors to keep them satisfied (To which, the Asian manager might well respond: What if they are not satisfied? What can the do to me? The more power stockholders have over managers, the more likely it is that they will subscribe to viewing cost of equity as including dividend yield and price appreciation)</a:t>
            </a:r>
          </a:p>
          <a:p>
            <a:r>
              <a:rPr lang="en-US" altLang="en-US">
                <a:latin typeface="Times" pitchFamily="2" charset="0"/>
                <a:ea typeface="ＭＳ Ｐゴシック" panose="020B0600070205080204" pitchFamily="34" charset="-128"/>
              </a:rPr>
              <a:t>Equity can never be cheaper than debt for any firm at any stage in its life cycle, since equity investors always stand behind debt holders in line when it comes to claims on cash flows (each year) and on assets (on liquidation). I know.. I know.. There is one exception. If you have a company with a negative or very low beta, its cost of equity may be so low that it is lower than the default-risk adjusted cost of debt. Such a company should never borrow money in the first place, making the exception moot.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a:extLst>
              <a:ext uri="{FF2B5EF4-FFF2-40B4-BE49-F238E27FC236}">
                <a16:creationId xmlns:a16="http://schemas.microsoft.com/office/drawing/2014/main" id="{25784915-95C9-AE13-A63E-73C510785D5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6258" name="Rectangle 3">
            <a:extLst>
              <a:ext uri="{FF2B5EF4-FFF2-40B4-BE49-F238E27FC236}">
                <a16:creationId xmlns:a16="http://schemas.microsoft.com/office/drawing/2014/main" id="{072736DF-FC8A-88DE-3418-D135A4CEC32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pitchFamily="2" charset="0"/>
                <a:ea typeface="ＭＳ Ｐゴシック" panose="020B0600070205080204" pitchFamily="34" charset="-128"/>
              </a:rPr>
              <a:t>At 40%, the cost of capital is minimized. It is the optimal debt ratio.</a:t>
            </a:r>
          </a:p>
          <a:p>
            <a:r>
              <a:rPr lang="en-US" altLang="en-US">
                <a:latin typeface="Times" pitchFamily="2" charset="0"/>
                <a:ea typeface="ＭＳ Ｐゴシック" panose="020B0600070205080204" pitchFamily="34" charset="-128"/>
              </a:rPr>
              <a:t>To get firm value, we used the same cash flow ($200 million) and same growth rate and changed the cost of capital.</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B0A54054-A7EB-E9C2-7603-43867F3BCECA}"/>
              </a:ext>
            </a:extLst>
          </p:cNvPr>
          <p:cNvSpPr>
            <a:spLocks noGrp="1" noRot="1" noChangeAspect="1" noChangeArrowheads="1" noTextEdit="1"/>
          </p:cNvSpPr>
          <p:nvPr>
            <p:ph type="sldImg"/>
          </p:nvPr>
        </p:nvSpPr>
        <p:spPr>
          <a:xfrm>
            <a:off x="1150938" y="692150"/>
            <a:ext cx="4556125" cy="3416300"/>
          </a:xfrm>
          <a:ln/>
        </p:spPr>
      </p:sp>
      <p:sp>
        <p:nvSpPr>
          <p:cNvPr id="98306" name="Rectangle 3">
            <a:extLst>
              <a:ext uri="{FF2B5EF4-FFF2-40B4-BE49-F238E27FC236}">
                <a16:creationId xmlns:a16="http://schemas.microsoft.com/office/drawing/2014/main" id="{F2A05CB4-FEC8-2A6E-9D7C-5CA2CD865D3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Really adds nothing to the previous page.. But it is in every text book… the famous U-shaped cost of capital graph..</a:t>
            </a:r>
          </a:p>
          <a:p>
            <a:r>
              <a:rPr lang="en-US" altLang="en-US">
                <a:latin typeface="Times" pitchFamily="2" charset="0"/>
                <a:ea typeface="ＭＳ Ｐゴシック" panose="020B0600070205080204" pitchFamily="34"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id="{ED6C1090-4C2F-21C3-508D-262E645E5EF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00354" name="Rectangle 3">
            <a:extLst>
              <a:ext uri="{FF2B5EF4-FFF2-40B4-BE49-F238E27FC236}">
                <a16:creationId xmlns:a16="http://schemas.microsoft.com/office/drawing/2014/main" id="{EBE237F9-5A87-8916-08C4-782927AD508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one point we do know for Disney…</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pitchFamily="2" charset="0"/>
                <a:ea typeface="ＭＳ Ｐゴシック" panose="020B0600070205080204" pitchFamily="34" charset="-128"/>
              </a:rPr>
              <a:t>The market value of debt is estimated by estimating the present value of total interest payments and face value at the current cost of debt.</a:t>
            </a:r>
          </a:p>
          <a:p>
            <a:r>
              <a:rPr lang="en-US" altLang="en-US">
                <a:latin typeface="Times" pitchFamily="2" charset="0"/>
                <a:ea typeface="ＭＳ Ｐゴシック" panose="020B0600070205080204" pitchFamily="34" charset="-128"/>
              </a:rPr>
              <a:t>One way to frame the capital structure question: Is there a mix of debt and equity at which 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cost of capital will be lower than 7.81%?</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a:extLst>
              <a:ext uri="{FF2B5EF4-FFF2-40B4-BE49-F238E27FC236}">
                <a16:creationId xmlns:a16="http://schemas.microsoft.com/office/drawing/2014/main" id="{034DEDA6-7B73-556C-1FA7-2A1316403B0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02402" name="Rectangle 3">
            <a:extLst>
              <a:ext uri="{FF2B5EF4-FFF2-40B4-BE49-F238E27FC236}">
                <a16:creationId xmlns:a16="http://schemas.microsoft.com/office/drawing/2014/main" id="{E3A6512F-E630-7E9F-5406-E35EBFFAF63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basic inputs for computing cost of capital are cost of equity and cost of debt. This summarizes the basic approach we will use to estimate each.</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a:extLst>
              <a:ext uri="{FF2B5EF4-FFF2-40B4-BE49-F238E27FC236}">
                <a16:creationId xmlns:a16="http://schemas.microsoft.com/office/drawing/2014/main" id="{C616AB48-4BDD-45F9-9A59-B3127380F4F4}"/>
              </a:ext>
            </a:extLst>
          </p:cNvPr>
          <p:cNvSpPr>
            <a:spLocks noGrp="1" noRot="1" noChangeAspect="1" noChangeArrowheads="1" noTextEdit="1"/>
          </p:cNvSpPr>
          <p:nvPr>
            <p:ph type="sldImg"/>
          </p:nvPr>
        </p:nvSpPr>
        <p:spPr>
          <a:xfrm>
            <a:off x="1150938" y="692150"/>
            <a:ext cx="4556125" cy="3416300"/>
          </a:xfrm>
          <a:ln/>
        </p:spPr>
      </p:sp>
      <p:sp>
        <p:nvSpPr>
          <p:cNvPr id="104450" name="Notes Placeholder 2">
            <a:extLst>
              <a:ext uri="{FF2B5EF4-FFF2-40B4-BE49-F238E27FC236}">
                <a16:creationId xmlns:a16="http://schemas.microsoft.com/office/drawing/2014/main" id="{4655F07D-56BC-0C64-2BF8-76DF6AFF4A6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Since we will be changing the debt ratio, we need to estimate the beta of 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businesses… We can then use this unlevered beta to get to the beta at every debt ratio.</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a:extLst>
              <a:ext uri="{FF2B5EF4-FFF2-40B4-BE49-F238E27FC236}">
                <a16:creationId xmlns:a16="http://schemas.microsoft.com/office/drawing/2014/main" id="{E46A5710-4162-8A76-3095-288D81E43AC9}"/>
              </a:ext>
            </a:extLst>
          </p:cNvPr>
          <p:cNvSpPr>
            <a:spLocks noGrp="1" noRot="1" noChangeAspect="1" noChangeArrowheads="1" noTextEdit="1"/>
          </p:cNvSpPr>
          <p:nvPr>
            <p:ph type="sldImg"/>
          </p:nvPr>
        </p:nvSpPr>
        <p:spPr>
          <a:xfrm>
            <a:off x="1150938" y="692150"/>
            <a:ext cx="4556125" cy="3416300"/>
          </a:xfrm>
          <a:ln/>
        </p:spPr>
      </p:sp>
      <p:sp>
        <p:nvSpPr>
          <p:cNvPr id="106498" name="Notes Placeholder 2">
            <a:extLst>
              <a:ext uri="{FF2B5EF4-FFF2-40B4-BE49-F238E27FC236}">
                <a16:creationId xmlns:a16="http://schemas.microsoft.com/office/drawing/2014/main" id="{216775DC-345F-0DA4-46B3-DDECEE1E0B2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This is a key step, Since you are determining your firm</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capacity to borrow long term, this is the stage at which you can modify these numbers to reflect the firm</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long term earning capacity rather than the vagaries of a single year of operations. With commodity companies, you may choose to use an average income across a commodity price cycle.</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These numbers also reflect our efforts to bring leases into the financial expense column and to treat lease commitments as debt.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a:extLst>
              <a:ext uri="{FF2B5EF4-FFF2-40B4-BE49-F238E27FC236}">
                <a16:creationId xmlns:a16="http://schemas.microsoft.com/office/drawing/2014/main" id="{EEE3BC9B-BBAA-6F56-1C18-F4C1B5BA42AF}"/>
              </a:ext>
            </a:extLst>
          </p:cNvPr>
          <p:cNvSpPr>
            <a:spLocks noGrp="1" noRot="1" noChangeAspect="1" noChangeArrowheads="1" noTextEdit="1"/>
          </p:cNvSpPr>
          <p:nvPr>
            <p:ph type="sldImg"/>
          </p:nvPr>
        </p:nvSpPr>
        <p:spPr>
          <a:xfrm>
            <a:off x="1150938" y="692150"/>
            <a:ext cx="4556125" cy="3416300"/>
          </a:xfrm>
          <a:ln/>
        </p:spPr>
      </p:sp>
      <p:sp>
        <p:nvSpPr>
          <p:cNvPr id="108546" name="Notes Placeholder 2">
            <a:extLst>
              <a:ext uri="{FF2B5EF4-FFF2-40B4-BE49-F238E27FC236}">
                <a16:creationId xmlns:a16="http://schemas.microsoft.com/office/drawing/2014/main" id="{9AD95924-C156-FBC1-0FA1-19540D12E3B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This reproduces the levered beta, using the formula developed during the risk and return section. The unlevered beta of 1.0674 is the bottom-up unlevered beta.</a:t>
            </a:r>
          </a:p>
          <a:p>
            <a:r>
              <a:rPr lang="en-US" altLang="en-US">
                <a:latin typeface="Times" pitchFamily="2" charset="0"/>
                <a:ea typeface="ＭＳ Ｐゴシック" panose="020B0600070205080204" pitchFamily="34" charset="-128"/>
              </a:rPr>
              <a:t>Beta</a:t>
            </a:r>
            <a:r>
              <a:rPr lang="en-US" altLang="en-US" baseline="-25000">
                <a:latin typeface="Times" pitchFamily="2" charset="0"/>
                <a:ea typeface="ＭＳ Ｐゴシック" panose="020B0600070205080204" pitchFamily="34" charset="-128"/>
              </a:rPr>
              <a:t>Levered </a:t>
            </a:r>
            <a:r>
              <a:rPr lang="en-US" altLang="en-US">
                <a:latin typeface="Times" pitchFamily="2" charset="0"/>
                <a:ea typeface="ＭＳ Ｐゴシック" panose="020B0600070205080204" pitchFamily="34"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pitchFamily="2" charset="0"/>
                <a:ea typeface="ＭＳ Ｐゴシック" panose="020B0600070205080204" pitchFamily="34" charset="-128"/>
              </a:rPr>
              <a:t>levered </a:t>
            </a:r>
            <a:r>
              <a:rPr lang="en-US" altLang="en-US">
                <a:latin typeface="Times" pitchFamily="2" charset="0"/>
                <a:ea typeface="ＭＳ Ｐゴシック" panose="020B0600070205080204" pitchFamily="34" charset="-128"/>
              </a:rPr>
              <a:t>= </a:t>
            </a: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pitchFamily="2" charset="0"/>
                <a:ea typeface="ＭＳ Ｐゴシック" panose="020B0600070205080204" pitchFamily="34" charset="-128"/>
              </a:rPr>
              <a:t>u</a:t>
            </a:r>
            <a:r>
              <a:rPr lang="en-US" altLang="en-US">
                <a:latin typeface="Times" pitchFamily="2" charset="0"/>
                <a:ea typeface="ＭＳ Ｐゴシック" panose="020B0600070205080204" pitchFamily="34" charset="-128"/>
              </a:rPr>
              <a:t> [1+(1-t)D/E] - </a:t>
            </a: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pitchFamily="2" charset="0"/>
                <a:ea typeface="ＭＳ Ｐゴシック" panose="020B0600070205080204" pitchFamily="34" charset="-128"/>
              </a:rPr>
              <a:t>debt</a:t>
            </a:r>
            <a:r>
              <a:rPr lang="en-US" altLang="en-US">
                <a:latin typeface="Times" pitchFamily="2" charset="0"/>
                <a:ea typeface="ＭＳ Ｐゴシック" panose="020B0600070205080204" pitchFamily="34" charset="-128"/>
              </a:rPr>
              <a:t>  (1-t) D/E</a:t>
            </a:r>
          </a:p>
          <a:p>
            <a:pPr algn="just"/>
            <a:r>
              <a:rPr lang="en-US" altLang="en-US">
                <a:latin typeface="Times" pitchFamily="2" charset="0"/>
                <a:ea typeface="ＭＳ Ｐゴシック" panose="020B0600070205080204" pitchFamily="34"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a:extLst>
              <a:ext uri="{FF2B5EF4-FFF2-40B4-BE49-F238E27FC236}">
                <a16:creationId xmlns:a16="http://schemas.microsoft.com/office/drawing/2014/main" id="{D07E95BE-69C3-E7B2-80C5-FA1F158AD06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0594" name="Rectangle 3">
            <a:extLst>
              <a:ext uri="{FF2B5EF4-FFF2-40B4-BE49-F238E27FC236}">
                <a16:creationId xmlns:a16="http://schemas.microsoft.com/office/drawing/2014/main" id="{81D9592F-A816-656C-867F-BB712643053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a manual computation of the cost of debt. Note the circularity in the argument, since the interest expense is needed to compute the rating, and the rating is needed to compute the cost of debt.</a:t>
            </a:r>
          </a:p>
          <a:p>
            <a:r>
              <a:rPr lang="en-US" altLang="en-US">
                <a:latin typeface="Times" pitchFamily="2" charset="0"/>
                <a:ea typeface="ＭＳ Ｐゴシック" panose="020B0600070205080204" pitchFamily="34" charset="-128"/>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tLang="en-US">
                <a:latin typeface="Times" pitchFamily="2" charset="0"/>
                <a:ea typeface="ＭＳ Ｐゴシック" panose="020B0600070205080204" pitchFamily="34" charset="-128"/>
              </a:rPr>
              <a:t>We assume that whatever is borrowed is used to buy back equity, and that the operating assets of the firm remain unchanged (EBITDA and EBIT don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t change…). This allows us to isolate the effect of the recapitalization.</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a:extLst>
              <a:ext uri="{FF2B5EF4-FFF2-40B4-BE49-F238E27FC236}">
                <a16:creationId xmlns:a16="http://schemas.microsoft.com/office/drawing/2014/main" id="{7E3CDC63-7829-269B-45B6-7F919FFB0D9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2642" name="Rectangle 3">
            <a:extLst>
              <a:ext uri="{FF2B5EF4-FFF2-40B4-BE49-F238E27FC236}">
                <a16:creationId xmlns:a16="http://schemas.microsoft.com/office/drawing/2014/main" id="{EE222C80-D0E5-A9C2-C2C8-A73819698535}"/>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pitchFamily="2" charset="0"/>
                <a:ea typeface="ＭＳ Ｐゴシック" panose="020B0600070205080204" pitchFamily="34" charset="-128"/>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altLang="en-US">
                <a:latin typeface="Times" pitchFamily="2" charset="0"/>
                <a:ea typeface="ＭＳ Ｐゴシック" panose="020B0600070205080204" pitchFamily="34" charset="-128"/>
              </a:rPr>
              <a:t>These default spreads can be obtained in one of two ways:</a:t>
            </a:r>
          </a:p>
          <a:p>
            <a:pPr marL="228600" indent="-228600">
              <a:buFontTx/>
              <a:buAutoNum type="alphaLcPeriod"/>
            </a:pPr>
            <a:r>
              <a:rPr lang="en-US" altLang="en-US">
                <a:latin typeface="Times" pitchFamily="2" charset="0"/>
                <a:ea typeface="ＭＳ Ｐゴシック" panose="020B0600070205080204" pitchFamily="34" charset="-128"/>
              </a:rPr>
              <a:t>Getting a sampling of liquid bonds within each ratings class and averaging out their yields to maturity.</a:t>
            </a:r>
          </a:p>
          <a:p>
            <a:pPr marL="228600" indent="-228600">
              <a:buFontTx/>
              <a:buAutoNum type="alphaLcPeriod"/>
            </a:pPr>
            <a:r>
              <a:rPr lang="en-US" altLang="en-US">
                <a:latin typeface="Times" pitchFamily="2" charset="0"/>
                <a:ea typeface="ＭＳ Ｐゴシック" panose="020B0600070205080204" pitchFamily="34" charset="-128"/>
              </a:rPr>
              <a:t>Finding a source that provides default spreads by ratings class (bondsonline.com used to provide these for free but now requires a fee)</a:t>
            </a:r>
          </a:p>
          <a:p>
            <a:pPr marL="228600" indent="-228600"/>
            <a:r>
              <a:rPr lang="en-US" altLang="en-US">
                <a:latin typeface="Times" pitchFamily="2" charset="0"/>
                <a:ea typeface="ＭＳ Ｐゴシック" panose="020B0600070205080204" pitchFamily="34" charset="-128"/>
              </a:rPr>
              <a:t>The interest coverage ratio needs to be much higher for smaller firms to get similar ratings. (See ratings.xls spreadsheet)</a:t>
            </a:r>
          </a:p>
          <a:p>
            <a:pPr marL="228600" indent="-228600"/>
            <a:r>
              <a:rPr lang="en-US" altLang="en-US">
                <a:latin typeface="Times" pitchFamily="2" charset="0"/>
                <a:ea typeface="ＭＳ Ｐゴシック" panose="020B0600070205080204" pitchFamily="34" charset="-128"/>
              </a:rPr>
              <a:t>Special cases:</a:t>
            </a:r>
          </a:p>
          <a:p>
            <a:pPr marL="228600" indent="-228600">
              <a:buFontTx/>
              <a:buAutoNum type="arabicPeriod"/>
            </a:pPr>
            <a:r>
              <a:rPr lang="en-US" altLang="en-US">
                <a:latin typeface="Times" pitchFamily="2" charset="0"/>
                <a:ea typeface="ＭＳ Ｐゴシック" panose="020B0600070205080204" pitchFamily="34" charset="-128"/>
              </a:rPr>
              <a:t>If you have no interest expenses, your interest coverage ratio will be infinite: AAA rating (does not matter anyway, since you probably have no debt)</a:t>
            </a:r>
          </a:p>
          <a:p>
            <a:pPr marL="228600" indent="-228600">
              <a:buFontTx/>
              <a:buAutoNum type="arabicPeriod"/>
            </a:pPr>
            <a:r>
              <a:rPr lang="en-US" altLang="en-US">
                <a:latin typeface="Times" pitchFamily="2" charset="0"/>
                <a:ea typeface="ＭＳ Ｐゴシック" panose="020B0600070205080204" pitchFamily="34" charset="-128"/>
              </a:rPr>
              <a:t>2. If you have negative operating income, interest coverage ratio is negative: D rating. You may want to modify by using average operating income over last few years.</a:t>
            </a:r>
          </a:p>
          <a:p>
            <a:pPr marL="228600" indent="-228600"/>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a:extLst>
              <a:ext uri="{FF2B5EF4-FFF2-40B4-BE49-F238E27FC236}">
                <a16:creationId xmlns:a16="http://schemas.microsoft.com/office/drawing/2014/main" id="{AD99C5D1-9365-1982-8A1D-C20495B2AE3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4690" name="Rectangle 3">
            <a:extLst>
              <a:ext uri="{FF2B5EF4-FFF2-40B4-BE49-F238E27FC236}">
                <a16:creationId xmlns:a16="http://schemas.microsoft.com/office/drawing/2014/main" id="{EF907F24-F700-6299-88AB-5068E14FCF7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You have to start by assuming the AAA rate but you will end up with a rating that is different (AA)</a:t>
            </a:r>
          </a:p>
          <a:p>
            <a:r>
              <a:rPr lang="en-US" altLang="en-US">
                <a:latin typeface="Times" pitchFamily="2" charset="0"/>
                <a:ea typeface="ＭＳ Ｐゴシック" panose="020B0600070205080204" pitchFamily="34" charset="-128"/>
              </a:rPr>
              <a:t>You can redo the analysis using the AA rate and you can stop because you end up with the same rating at the end. (Sometimes you will need a third iteration).</a:t>
            </a:r>
          </a:p>
          <a:p>
            <a:r>
              <a:rPr lang="en-US" altLang="en-US" i="1">
                <a:latin typeface="Times" pitchFamily="2" charset="0"/>
                <a:ea typeface="ＭＳ Ｐゴシック" panose="020B0600070205080204" pitchFamily="34" charset="-128"/>
              </a:rPr>
              <a:t> </a:t>
            </a:r>
            <a:endParaRPr lang="en-US" altLang="en-US">
              <a:latin typeface="Times" pitchFamily="2" charset="0"/>
              <a:ea typeface="ＭＳ Ｐゴシック" panose="020B0600070205080204" pitchFamily="34" charset="-128"/>
            </a:endParaRPr>
          </a:p>
        </p:txBody>
      </p:sp>
      <p:pic>
        <p:nvPicPr>
          <p:cNvPr id="114691" name="Picture 3">
            <a:extLst>
              <a:ext uri="{FF2B5EF4-FFF2-40B4-BE49-F238E27FC236}">
                <a16:creationId xmlns:a16="http://schemas.microsoft.com/office/drawing/2014/main" id="{76546BAD-E7D2-11ED-C59F-9094AB205E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a:extLst>
              <a:ext uri="{FF2B5EF4-FFF2-40B4-BE49-F238E27FC236}">
                <a16:creationId xmlns:a16="http://schemas.microsoft.com/office/drawing/2014/main" id="{0BAB0032-7347-C8CF-1A58-EEAF4215BB1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6738" name="Rectangle 3">
            <a:extLst>
              <a:ext uri="{FF2B5EF4-FFF2-40B4-BE49-F238E27FC236}">
                <a16:creationId xmlns:a16="http://schemas.microsoft.com/office/drawing/2014/main" id="{43716CD4-B1B8-A696-B005-AC2EED89FF7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the completed schedule of interest coverage ratios, ratings and costs of debt at different debt ratios ranging up to 90%.</a:t>
            </a:r>
          </a:p>
          <a:p>
            <a:r>
              <a:rPr lang="en-US" altLang="en-US">
                <a:latin typeface="Times" pitchFamily="2" charset="0"/>
                <a:ea typeface="ＭＳ Ｐゴシック" panose="020B0600070205080204" pitchFamily="34"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pitchFamily="2" charset="0"/>
                <a:ea typeface="ＭＳ Ｐゴシック" panose="020B0600070205080204" pitchFamily="34"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pitchFamily="2" charset="0"/>
                <a:ea typeface="ＭＳ Ｐゴシック" panose="020B0600070205080204" pitchFamily="34"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a:extLst>
              <a:ext uri="{FF2B5EF4-FFF2-40B4-BE49-F238E27FC236}">
                <a16:creationId xmlns:a16="http://schemas.microsoft.com/office/drawing/2014/main" id="{B80EC90E-F2CB-38D5-03C9-C971689CDB9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8786" name="Rectangle 3">
            <a:extLst>
              <a:ext uri="{FF2B5EF4-FFF2-40B4-BE49-F238E27FC236}">
                <a16:creationId xmlns:a16="http://schemas.microsoft.com/office/drawing/2014/main" id="{E803E502-7D6C-50FB-94D1-7CCE44EE213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We are being conservative. The interest that is not tax deductible can be carried forward and will probably earn some tax benefit in future periods. </a:t>
            </a:r>
          </a:p>
          <a:p>
            <a:r>
              <a:rPr lang="en-US" altLang="en-US">
                <a:latin typeface="Times" pitchFamily="2" charset="0"/>
                <a:ea typeface="ＭＳ Ｐゴシック" panose="020B0600070205080204" pitchFamily="34" charset="-128"/>
              </a:rPr>
              <a:t>Given that this is a permanent change in capital structure, however, it seems to be more conservative to just look at the interest expenses that provide a tax benefit in the current period.</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a:extLst>
              <a:ext uri="{FF2B5EF4-FFF2-40B4-BE49-F238E27FC236}">
                <a16:creationId xmlns:a16="http://schemas.microsoft.com/office/drawing/2014/main" id="{B4A7826C-5233-DD4B-FDCF-A3892C1DA1C6}"/>
              </a:ext>
            </a:extLst>
          </p:cNvPr>
          <p:cNvSpPr>
            <a:spLocks noGrp="1" noRot="1" noChangeAspect="1" noChangeArrowheads="1" noTextEdit="1"/>
          </p:cNvSpPr>
          <p:nvPr>
            <p:ph type="sldImg"/>
          </p:nvPr>
        </p:nvSpPr>
        <p:spPr>
          <a:xfrm>
            <a:off x="1150938" y="692150"/>
            <a:ext cx="4556125" cy="3416300"/>
          </a:xfrm>
          <a:ln/>
        </p:spPr>
      </p:sp>
      <p:sp>
        <p:nvSpPr>
          <p:cNvPr id="120834" name="Notes Placeholder 2">
            <a:extLst>
              <a:ext uri="{FF2B5EF4-FFF2-40B4-BE49-F238E27FC236}">
                <a16:creationId xmlns:a16="http://schemas.microsoft.com/office/drawing/2014/main" id="{D2EC1B7A-505E-EC7C-4EDA-C3EC8D12512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Summarizes the cost of equity and debt from prior pages, as well as the cost of capital at different debt ratios.</a:t>
            </a:r>
          </a:p>
          <a:p>
            <a:r>
              <a:rPr lang="en-US" altLang="en-US">
                <a:latin typeface="Times" pitchFamily="2" charset="0"/>
                <a:ea typeface="ＭＳ Ｐゴシック" panose="020B0600070205080204" pitchFamily="34"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pitchFamily="2" charset="0"/>
                <a:ea typeface="ＭＳ Ｐゴシック" panose="020B0600070205080204" pitchFamily="34"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2897FC7D-309D-833F-4487-C8AD8248BCF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2882" name="Rectangle 3">
            <a:extLst>
              <a:ext uri="{FF2B5EF4-FFF2-40B4-BE49-F238E27FC236}">
                <a16:creationId xmlns:a16="http://schemas.microsoft.com/office/drawing/2014/main" id="{C17D1D78-2F0F-7CA6-49E9-8073CB3B83C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tLang="en-US">
                <a:latin typeface="Times" pitchFamily="2" charset="0"/>
                <a:ea typeface="ＭＳ Ｐゴシック" panose="020B0600070205080204" pitchFamily="34" charset="-128"/>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tLang="en-US">
              <a:latin typeface="Times" pitchFamily="2" charset="0"/>
              <a:ea typeface="ＭＳ Ｐゴシック" panose="020B0600070205080204" pitchFamily="34" charset="-128"/>
            </a:endParaRPr>
          </a:p>
        </p:txBody>
      </p:sp>
      <p:pic>
        <p:nvPicPr>
          <p:cNvPr id="122883" name="Picture 3">
            <a:extLst>
              <a:ext uri="{FF2B5EF4-FFF2-40B4-BE49-F238E27FC236}">
                <a16:creationId xmlns:a16="http://schemas.microsoft.com/office/drawing/2014/main" id="{D223DEF3-79E3-D5E3-265E-0BF5DD0FC67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a:extLst>
              <a:ext uri="{FF2B5EF4-FFF2-40B4-BE49-F238E27FC236}">
                <a16:creationId xmlns:a16="http://schemas.microsoft.com/office/drawing/2014/main" id="{5F99B1C5-E071-2852-F3B4-C4D84E1728E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4930" name="Rectangle 3">
            <a:extLst>
              <a:ext uri="{FF2B5EF4-FFF2-40B4-BE49-F238E27FC236}">
                <a16:creationId xmlns:a16="http://schemas.microsoft.com/office/drawing/2014/main" id="{E672DFAA-7D9C-D1C1-DCBE-F2395D8A3F6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tLang="en-US">
                <a:latin typeface="Times" pitchFamily="2" charset="0"/>
                <a:ea typeface="ＭＳ Ｐゴシック" panose="020B0600070205080204" pitchFamily="34" charset="-128"/>
              </a:rPr>
              <a:t>We can make the cost of debt a continuous function of default risk or interest coverage ratios.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a:extLst>
              <a:ext uri="{FF2B5EF4-FFF2-40B4-BE49-F238E27FC236}">
                <a16:creationId xmlns:a16="http://schemas.microsoft.com/office/drawing/2014/main" id="{B78FDFCC-6070-2727-1189-F512D7CCCDF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6978" name="Rectangle 3">
            <a:extLst>
              <a:ext uri="{FF2B5EF4-FFF2-40B4-BE49-F238E27FC236}">
                <a16:creationId xmlns:a16="http://schemas.microsoft.com/office/drawing/2014/main" id="{2CE81D8F-5D20-F630-0764-5C07AA330CB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a:extLst>
              <a:ext uri="{FF2B5EF4-FFF2-40B4-BE49-F238E27FC236}">
                <a16:creationId xmlns:a16="http://schemas.microsoft.com/office/drawing/2014/main" id="{8F839409-9FCE-92F7-489B-6131ECF66F2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9026" name="Rectangle 3">
            <a:extLst>
              <a:ext uri="{FF2B5EF4-FFF2-40B4-BE49-F238E27FC236}">
                <a16:creationId xmlns:a16="http://schemas.microsoft.com/office/drawing/2014/main" id="{C14C4F46-F9C7-CF02-09FF-B642615834B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We are assuming that the firm is correctly valued now, not because of any belief in market efficiency but to isolate the effect of changing the cost of capital. In other words, whatever the market</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expectations are now (realistic or unrealistic), those expectations stay unchanged as we move from the old to the new capital structure.</a:t>
            </a:r>
          </a:p>
          <a:p>
            <a:r>
              <a:rPr lang="en-US" altLang="en-US">
                <a:latin typeface="Times" pitchFamily="2" charset="0"/>
                <a:ea typeface="ＭＳ Ｐゴシック" panose="020B0600070205080204" pitchFamily="34" charset="-128"/>
              </a:rPr>
              <a:t>This approach will tend to break down with growth or money losing companies because the valuation models you will need for those are far more complicated.</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a:extLst>
              <a:ext uri="{FF2B5EF4-FFF2-40B4-BE49-F238E27FC236}">
                <a16:creationId xmlns:a16="http://schemas.microsoft.com/office/drawing/2014/main" id="{9DAABDBE-6E8C-2185-57B8-EB1702C6CE03}"/>
              </a:ext>
            </a:extLst>
          </p:cNvPr>
          <p:cNvSpPr>
            <a:spLocks noGrp="1" noRot="1" noChangeAspect="1" noChangeArrowheads="1" noTextEdit="1"/>
          </p:cNvSpPr>
          <p:nvPr>
            <p:ph type="sldImg"/>
          </p:nvPr>
        </p:nvSpPr>
        <p:spPr>
          <a:xfrm>
            <a:off x="1150938" y="692150"/>
            <a:ext cx="4556125" cy="3416300"/>
          </a:xfrm>
          <a:ln/>
        </p:spPr>
      </p:sp>
      <p:sp>
        <p:nvSpPr>
          <p:cNvPr id="131074" name="Notes Placeholder 2">
            <a:extLst>
              <a:ext uri="{FF2B5EF4-FFF2-40B4-BE49-F238E27FC236}">
                <a16:creationId xmlns:a16="http://schemas.microsoft.com/office/drawing/2014/main" id="{A2FA3360-6A9C-D216-E3FD-71533350F8A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reduction in the cost of capital translates into annual savings. Most of these savings are implicit, being savings in the cost of equity. Thus, the firm</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accounting earnings will not reflect these savings directly.</a:t>
            </a:r>
          </a:p>
          <a:p>
            <a:r>
              <a:rPr lang="en-US" altLang="en-US">
                <a:latin typeface="Times" pitchFamily="2" charset="0"/>
                <a:ea typeface="ＭＳ Ｐゴシック" panose="020B0600070205080204" pitchFamily="34" charset="-128"/>
              </a:rPr>
              <a:t>These savings can be converted into a present value by discounting back at the new cost of capital. </a:t>
            </a:r>
          </a:p>
          <a:p>
            <a:r>
              <a:rPr lang="en-US" altLang="en-US">
                <a:latin typeface="Times" pitchFamily="2" charset="0"/>
                <a:ea typeface="ＭＳ Ｐゴシック" panose="020B0600070205080204" pitchFamily="34"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a:latin typeface="Times" pitchFamily="2" charset="0"/>
                <a:ea typeface="ＭＳ Ｐゴシック" panose="020B0600070205080204" pitchFamily="34"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a:latin typeface="Times" pitchFamily="2" charset="0"/>
                <a:ea typeface="ＭＳ Ｐゴシック" panose="020B0600070205080204" pitchFamily="34" charset="-128"/>
              </a:rPr>
              <a:t>In this case, maximizing firm value also maximizes stock price, because we assume that </a:t>
            </a:r>
          </a:p>
          <a:p>
            <a:pPr lvl="1"/>
            <a:r>
              <a:rPr lang="en-US" altLang="en-US">
                <a:latin typeface="Times" pitchFamily="2" charset="0"/>
                <a:ea typeface="ＭＳ Ｐゴシック" panose="020B0600070205080204" pitchFamily="34" charset="-128"/>
              </a:rPr>
              <a:t>Debt is refinanced at current market rates, thus protecting bondholders</a:t>
            </a:r>
          </a:p>
          <a:p>
            <a:pPr lvl="1"/>
            <a:r>
              <a:rPr lang="en-US" altLang="en-US">
                <a:latin typeface="Times" pitchFamily="2" charset="0"/>
                <a:ea typeface="ＭＳ Ｐゴシック" panose="020B0600070205080204" pitchFamily="34" charset="-128"/>
              </a:rPr>
              <a:t>Markets are rational and efficient.</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a:extLst>
              <a:ext uri="{FF2B5EF4-FFF2-40B4-BE49-F238E27FC236}">
                <a16:creationId xmlns:a16="http://schemas.microsoft.com/office/drawing/2014/main" id="{2B91D898-225D-EB2D-6918-E79D210E2D7E}"/>
              </a:ext>
            </a:extLst>
          </p:cNvPr>
          <p:cNvSpPr>
            <a:spLocks noGrp="1" noRot="1" noChangeAspect="1" noChangeArrowheads="1" noTextEdit="1"/>
          </p:cNvSpPr>
          <p:nvPr>
            <p:ph type="sldImg"/>
          </p:nvPr>
        </p:nvSpPr>
        <p:spPr>
          <a:xfrm>
            <a:off x="1150938" y="692150"/>
            <a:ext cx="4556125" cy="3416300"/>
          </a:xfrm>
          <a:ln/>
        </p:spPr>
      </p:sp>
      <p:sp>
        <p:nvSpPr>
          <p:cNvPr id="133122" name="Notes Placeholder 2">
            <a:extLst>
              <a:ext uri="{FF2B5EF4-FFF2-40B4-BE49-F238E27FC236}">
                <a16:creationId xmlns:a16="http://schemas.microsoft.com/office/drawing/2014/main" id="{03E40616-2D83-DDCB-B915-7BFEC098899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If investors are rational, the price on the buyback should be such that investors are indifferent between selling back their shares and holding on to them. At $78.61, that will happen.</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a:extLst>
              <a:ext uri="{FF2B5EF4-FFF2-40B4-BE49-F238E27FC236}">
                <a16:creationId xmlns:a16="http://schemas.microsoft.com/office/drawing/2014/main" id="{F15190D6-2E45-20FF-6BEF-675CD8F67AB7}"/>
              </a:ext>
            </a:extLst>
          </p:cNvPr>
          <p:cNvSpPr>
            <a:spLocks noGrp="1" noRot="1" noChangeAspect="1" noChangeArrowheads="1" noTextEdit="1"/>
          </p:cNvSpPr>
          <p:nvPr>
            <p:ph type="sldImg"/>
          </p:nvPr>
        </p:nvSpPr>
        <p:spPr>
          <a:xfrm>
            <a:off x="1150938" y="692150"/>
            <a:ext cx="4556125" cy="3416300"/>
          </a:xfrm>
          <a:ln/>
        </p:spPr>
      </p:sp>
      <p:sp>
        <p:nvSpPr>
          <p:cNvPr id="135170" name="Notes Placeholder 2">
            <a:extLst>
              <a:ext uri="{FF2B5EF4-FFF2-40B4-BE49-F238E27FC236}">
                <a16:creationId xmlns:a16="http://schemas.microsoft.com/office/drawing/2014/main" id="{B0EF069D-DFA9-3E21-BDA5-FB584FB3571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In the more general scenario, you are looking at the division of spoils between those who sell their shares back and those who stay on as stockholders.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a:extLst>
              <a:ext uri="{FF2B5EF4-FFF2-40B4-BE49-F238E27FC236}">
                <a16:creationId xmlns:a16="http://schemas.microsoft.com/office/drawing/2014/main" id="{A05CB4FF-19C2-2058-A753-696D512796C8}"/>
              </a:ext>
            </a:extLst>
          </p:cNvPr>
          <p:cNvSpPr>
            <a:spLocks noGrp="1" noRot="1" noChangeAspect="1" noChangeArrowheads="1" noTextEdit="1"/>
          </p:cNvSpPr>
          <p:nvPr>
            <p:ph type="sldImg"/>
          </p:nvPr>
        </p:nvSpPr>
        <p:spPr>
          <a:xfrm>
            <a:off x="1150938" y="692150"/>
            <a:ext cx="4556125" cy="3416300"/>
          </a:xfrm>
          <a:ln/>
        </p:spPr>
      </p:sp>
      <p:sp>
        <p:nvSpPr>
          <p:cNvPr id="137218" name="Notes Placeholder 2">
            <a:extLst>
              <a:ext uri="{FF2B5EF4-FFF2-40B4-BE49-F238E27FC236}">
                <a16:creationId xmlns:a16="http://schemas.microsoft.com/office/drawing/2014/main" id="{F99BB931-2BFC-AD86-2AD6-E349A191959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This is the best case scenario for those who stay on as stockholders, since they claim the entire surplus.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a:extLst>
              <a:ext uri="{FF2B5EF4-FFF2-40B4-BE49-F238E27FC236}">
                <a16:creationId xmlns:a16="http://schemas.microsoft.com/office/drawing/2014/main" id="{92E75651-8CD1-C9F0-589B-5B8DA6A8A2F2}"/>
              </a:ext>
            </a:extLst>
          </p:cNvPr>
          <p:cNvSpPr>
            <a:spLocks noGrp="1" noRot="1" noChangeAspect="1" noChangeArrowheads="1" noTextEdit="1"/>
          </p:cNvSpPr>
          <p:nvPr>
            <p:ph type="sldImg"/>
          </p:nvPr>
        </p:nvSpPr>
        <p:spPr>
          <a:xfrm>
            <a:off x="1150938" y="692150"/>
            <a:ext cx="4556125" cy="3416300"/>
          </a:xfrm>
          <a:ln/>
        </p:spPr>
      </p:sp>
      <p:sp>
        <p:nvSpPr>
          <p:cNvPr id="139266" name="Notes Placeholder 2">
            <a:extLst>
              <a:ext uri="{FF2B5EF4-FFF2-40B4-BE49-F238E27FC236}">
                <a16:creationId xmlns:a16="http://schemas.microsoft.com/office/drawing/2014/main" id="{AA613BDA-0304-AADD-A5A8-9655820D154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Proof that the $78.61 leaves everyone equally well off.</a:t>
            </a:r>
          </a:p>
          <a:p>
            <a:r>
              <a:rPr lang="en-US" altLang="en-US">
                <a:latin typeface="Times" pitchFamily="2" charset="0"/>
                <a:ea typeface="ＭＳ Ｐゴシック" panose="020B0600070205080204" pitchFamily="34" charset="-128"/>
              </a:rPr>
              <a:t>Try different prices and see how the increase in value is apportioned between the groups.</a:t>
            </a:r>
          </a:p>
          <a:p>
            <a:r>
              <a:rPr lang="en-US" altLang="en-US">
                <a:latin typeface="Times" pitchFamily="2" charset="0"/>
                <a:ea typeface="ＭＳ Ｐゴシック" panose="020B0600070205080204" pitchFamily="34" charset="-128"/>
              </a:rPr>
              <a:t>In fact, try estimating the buyback price at which the entire value increase goes to those who sell their shares back.</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a:extLst>
              <a:ext uri="{FF2B5EF4-FFF2-40B4-BE49-F238E27FC236}">
                <a16:creationId xmlns:a16="http://schemas.microsoft.com/office/drawing/2014/main" id="{DDE28BC3-7D2D-E411-1FA4-D949955C349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1314" name="Rectangle 3">
            <a:extLst>
              <a:ext uri="{FF2B5EF4-FFF2-40B4-BE49-F238E27FC236}">
                <a16:creationId xmlns:a16="http://schemas.microsoft.com/office/drawing/2014/main" id="{951404E0-578E-02F1-9A15-0806667491F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analysis is based upon the firm continuing as a going concern. To the extent that more debt can put this survival at risk, it is important to do </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what-if</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 analyses or build in survival constraints into the analysis.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a:extLst>
              <a:ext uri="{FF2B5EF4-FFF2-40B4-BE49-F238E27FC236}">
                <a16:creationId xmlns:a16="http://schemas.microsoft.com/office/drawing/2014/main" id="{49FA707A-E832-4564-2EBF-A995ABF3F3C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3362" name="Rectangle 3">
            <a:extLst>
              <a:ext uri="{FF2B5EF4-FFF2-40B4-BE49-F238E27FC236}">
                <a16:creationId xmlns:a16="http://schemas.microsoft.com/office/drawing/2014/main" id="{3534D865-67D1-B321-C17C-5C529B03309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These are percentage changes in operating income at Disney.</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a:extLst>
              <a:ext uri="{FF2B5EF4-FFF2-40B4-BE49-F238E27FC236}">
                <a16:creationId xmlns:a16="http://schemas.microsoft.com/office/drawing/2014/main" id="{4084CAAE-ECBF-B2D5-BDB3-7C3A41FD750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5410" name="Rectangle 3">
            <a:extLst>
              <a:ext uri="{FF2B5EF4-FFF2-40B4-BE49-F238E27FC236}">
                <a16:creationId xmlns:a16="http://schemas.microsoft.com/office/drawing/2014/main" id="{2F44DEFF-933C-D57A-B8CF-BC92B32312B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Disney’s optimal debt ratio is robust and survives up to a 30% drop in EBIT, which is worse than their worst year in the last three decades.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a:extLst>
              <a:ext uri="{FF2B5EF4-FFF2-40B4-BE49-F238E27FC236}">
                <a16:creationId xmlns:a16="http://schemas.microsoft.com/office/drawing/2014/main" id="{9DBE969A-3353-02C6-4DC7-8459A59A888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7458" name="Rectangle 3">
            <a:extLst>
              <a:ext uri="{FF2B5EF4-FFF2-40B4-BE49-F238E27FC236}">
                <a16:creationId xmlns:a16="http://schemas.microsoft.com/office/drawing/2014/main" id="{E821BA22-7158-08B3-736F-A97210BEE5C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pitchFamily="2" charset="0"/>
                <a:ea typeface="ＭＳ Ｐゴシック" panose="020B0600070205080204" pitchFamily="34"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 bragging rights.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a:extLst>
              <a:ext uri="{FF2B5EF4-FFF2-40B4-BE49-F238E27FC236}">
                <a16:creationId xmlns:a16="http://schemas.microsoft.com/office/drawing/2014/main" id="{CED7CF57-383D-833C-C393-D67149F75FF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9506" name="Rectangle 3">
            <a:extLst>
              <a:ext uri="{FF2B5EF4-FFF2-40B4-BE49-F238E27FC236}">
                <a16:creationId xmlns:a16="http://schemas.microsoft.com/office/drawing/2014/main" id="{74369CFE-9893-5F25-486B-A5EDBE83788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may be overstated, since it is based upon the assumption that operating income is unaffected by the change in ratings. To the degree that 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operating income will drop if its rating drops below BBB, this will overstate the cost of the constraint.</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a:extLst>
              <a:ext uri="{FF2B5EF4-FFF2-40B4-BE49-F238E27FC236}">
                <a16:creationId xmlns:a16="http://schemas.microsoft.com/office/drawing/2014/main" id="{F99F7D12-24AD-8ED4-6460-6ACA04E7372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1554" name="Rectangle 3">
            <a:extLst>
              <a:ext uri="{FF2B5EF4-FFF2-40B4-BE49-F238E27FC236}">
                <a16:creationId xmlns:a16="http://schemas.microsoft.com/office/drawing/2014/main" id="{735B7923-F00F-522C-70DD-AB77359B926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pitchFamily="2" charset="0"/>
                <a:ea typeface="ＭＳ Ｐゴシック" panose="020B0600070205080204" pitchFamily="34"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pitchFamily="2" charset="0"/>
                <a:ea typeface="ＭＳ Ｐゴシック" panose="020B0600070205080204" pitchFamily="34" charset="-128"/>
              </a:rPr>
              <a:t>If the business you are expanding into has more risk and more negative cashflows, your optimal will decrease.</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a:extLst>
              <a:ext uri="{FF2B5EF4-FFF2-40B4-BE49-F238E27FC236}">
                <a16:creationId xmlns:a16="http://schemas.microsoft.com/office/drawing/2014/main" id="{D498FA53-FA7E-F4D7-8A33-3E959D1378C9}"/>
              </a:ext>
            </a:extLst>
          </p:cNvPr>
          <p:cNvSpPr>
            <a:spLocks noGrp="1" noRot="1" noChangeAspect="1" noChangeArrowheads="1" noTextEdit="1"/>
          </p:cNvSpPr>
          <p:nvPr>
            <p:ph type="sldImg"/>
          </p:nvPr>
        </p:nvSpPr>
        <p:spPr>
          <a:xfrm>
            <a:off x="1150938" y="692150"/>
            <a:ext cx="4556125" cy="3416300"/>
          </a:xfrm>
          <a:ln/>
        </p:spPr>
      </p:sp>
      <p:sp>
        <p:nvSpPr>
          <p:cNvPr id="153602" name="Notes Placeholder 2">
            <a:extLst>
              <a:ext uri="{FF2B5EF4-FFF2-40B4-BE49-F238E27FC236}">
                <a16:creationId xmlns:a16="http://schemas.microsoft.com/office/drawing/2014/main" id="{58D5247F-D6E0-5F0D-1568-2AF8971571B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While Tata Motors looks over levered, it is possible that the company is borrowing money on the basis of the Tata Group</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financial strength…. Thus, to assess whether there is too much or too little debt, we should be looking at the overall group</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optimal and actual debt ratio.</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a:extLst>
              <a:ext uri="{FF2B5EF4-FFF2-40B4-BE49-F238E27FC236}">
                <a16:creationId xmlns:a16="http://schemas.microsoft.com/office/drawing/2014/main" id="{7A2CABAB-98D8-EA20-F75A-3224C6362DC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5650" name="Rectangle 3">
            <a:extLst>
              <a:ext uri="{FF2B5EF4-FFF2-40B4-BE49-F238E27FC236}">
                <a16:creationId xmlns:a16="http://schemas.microsoft.com/office/drawing/2014/main" id="{E7E4EF74-D0D2-9F7D-0CEF-2E33713C85F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Vale looks over levered at its current operating income, but since it is a mining company and its normalized income is higher, I think it is less worrisome.</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a:extLst>
              <a:ext uri="{FF2B5EF4-FFF2-40B4-BE49-F238E27FC236}">
                <a16:creationId xmlns:a16="http://schemas.microsoft.com/office/drawing/2014/main" id="{0B99D90B-C7B9-7A82-1362-D1AE8CFD6F0C}"/>
              </a:ext>
            </a:extLst>
          </p:cNvPr>
          <p:cNvSpPr>
            <a:spLocks noGrp="1" noRot="1" noChangeAspect="1" noChangeArrowheads="1" noTextEdit="1"/>
          </p:cNvSpPr>
          <p:nvPr>
            <p:ph type="sldImg"/>
          </p:nvPr>
        </p:nvSpPr>
        <p:spPr>
          <a:xfrm>
            <a:off x="1150938" y="692150"/>
            <a:ext cx="4556125" cy="3416300"/>
          </a:xfrm>
          <a:ln/>
        </p:spPr>
      </p:sp>
      <p:sp>
        <p:nvSpPr>
          <p:cNvPr id="157698" name="Notes Placeholder 2">
            <a:extLst>
              <a:ext uri="{FF2B5EF4-FFF2-40B4-BE49-F238E27FC236}">
                <a16:creationId xmlns:a16="http://schemas.microsoft.com/office/drawing/2014/main" id="{2CB7728B-36B2-31FE-E9DB-3C7E1E49A5D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May be a high flyer in terms of market cap, but cannot afford much debt, since its operating income is low, relative to its market value.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a:extLst>
              <a:ext uri="{FF2B5EF4-FFF2-40B4-BE49-F238E27FC236}">
                <a16:creationId xmlns:a16="http://schemas.microsoft.com/office/drawing/2014/main" id="{AC6C259E-3B63-E23E-9374-8A2397A6791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9746" name="Rectangle 3">
            <a:extLst>
              <a:ext uri="{FF2B5EF4-FFF2-40B4-BE49-F238E27FC236}">
                <a16:creationId xmlns:a16="http://schemas.microsoft.com/office/drawing/2014/main" id="{D00D835D-A394-14F8-DAEC-6AE24FCCD93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optimal debt ratio for the private firm is 30% but the cost of capital is flat between 10% and 30%. The firm value is maximized at that point. </a:t>
            </a:r>
          </a:p>
          <a:p>
            <a:r>
              <a:rPr lang="en-US" altLang="en-US">
                <a:latin typeface="Times" pitchFamily="2" charset="0"/>
                <a:ea typeface="ＭＳ Ｐゴシック" panose="020B0600070205080204" pitchFamily="34" charset="-128"/>
              </a:rPr>
              <a:t>To the extent that private business owners view default risk more seriously than stockholders in a publicly traded firm, they will probably be more cautious about moving to the optimal.</a:t>
            </a:r>
          </a:p>
          <a:p>
            <a:r>
              <a:rPr lang="en-US" altLang="en-US">
                <a:latin typeface="Times" pitchFamily="2" charset="0"/>
                <a:ea typeface="ＭＳ Ｐゴシック" panose="020B0600070205080204" pitchFamily="34" charset="-128"/>
              </a:rPr>
              <a:t>We can extend the argument to closely held publicly traded firms. We would expect these firms to have lower debt ratios than publicly traded firms with diverse stockholdings.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a:extLst>
              <a:ext uri="{FF2B5EF4-FFF2-40B4-BE49-F238E27FC236}">
                <a16:creationId xmlns:a16="http://schemas.microsoft.com/office/drawing/2014/main" id="{4E2803C0-A629-C889-2CB3-08037BEC6AF1}"/>
              </a:ext>
            </a:extLst>
          </p:cNvPr>
          <p:cNvSpPr>
            <a:spLocks noGrp="1" noRot="1" noChangeAspect="1" noChangeArrowheads="1" noTextEdit="1"/>
          </p:cNvSpPr>
          <p:nvPr>
            <p:ph type="sldImg"/>
          </p:nvPr>
        </p:nvSpPr>
        <p:spPr>
          <a:xfrm>
            <a:off x="1150938" y="692150"/>
            <a:ext cx="4556125" cy="3416300"/>
          </a:xfrm>
          <a:ln/>
        </p:spPr>
      </p:sp>
      <p:sp>
        <p:nvSpPr>
          <p:cNvPr id="161794" name="Notes Placeholder 2">
            <a:extLst>
              <a:ext uri="{FF2B5EF4-FFF2-40B4-BE49-F238E27FC236}">
                <a16:creationId xmlns:a16="http://schemas.microsoft.com/office/drawing/2014/main" id="{7E7E8D97-4745-3A11-86A4-D0610DABFFD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tax code clearly reduces the tax benefit from debt in substantial ways. Even if the optimal debt ratios for companies don’t shift much, the change in value from borrowing will become much smaller. The interest expense limit is perhaps not as onerous as it looks, since companies that hit the limit are probably already at debt ratios well above their optimal debt ratios.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a:extLst>
              <a:ext uri="{FF2B5EF4-FFF2-40B4-BE49-F238E27FC236}">
                <a16:creationId xmlns:a16="http://schemas.microsoft.com/office/drawing/2014/main" id="{664C4042-0467-D101-7A17-D529A16960C5}"/>
              </a:ext>
            </a:extLst>
          </p:cNvPr>
          <p:cNvSpPr>
            <a:spLocks noGrp="1" noRot="1" noChangeAspect="1" noChangeArrowheads="1" noTextEdit="1"/>
          </p:cNvSpPr>
          <p:nvPr>
            <p:ph type="sldImg"/>
          </p:nvPr>
        </p:nvSpPr>
        <p:spPr>
          <a:xfrm>
            <a:off x="1150938" y="692150"/>
            <a:ext cx="4556125" cy="3416300"/>
          </a:xfrm>
          <a:ln/>
        </p:spPr>
      </p:sp>
      <p:sp>
        <p:nvSpPr>
          <p:cNvPr id="163842" name="Notes Placeholder 2">
            <a:extLst>
              <a:ext uri="{FF2B5EF4-FFF2-40B4-BE49-F238E27FC236}">
                <a16:creationId xmlns:a16="http://schemas.microsoft.com/office/drawing/2014/main" id="{2F4A723F-4EA8-D14A-6EEB-60896F58A29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This is Disney’s optimal debt ratio in 2018, a comparison with the old tax code and the new tax code. Notice that while the optimal debt ratio has not changed, the value of the firm is now lower at every single debt ratio, due to the lowering of the marginal tax rate. The interest tax limit is not a binding constraint for Disney (By the time interest expenses exceed 30% of EBITDA, Disney is already way past its optimal.</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a:extLst>
              <a:ext uri="{FF2B5EF4-FFF2-40B4-BE49-F238E27FC236}">
                <a16:creationId xmlns:a16="http://schemas.microsoft.com/office/drawing/2014/main" id="{58BA1F71-0317-F0AE-65B4-8A8BE7A1F828}"/>
              </a:ext>
            </a:extLst>
          </p:cNvPr>
          <p:cNvSpPr>
            <a:spLocks noGrp="1" noRot="1" noChangeAspect="1" noChangeArrowheads="1" noTextEdit="1"/>
          </p:cNvSpPr>
          <p:nvPr>
            <p:ph type="sldImg"/>
          </p:nvPr>
        </p:nvSpPr>
        <p:spPr>
          <a:xfrm>
            <a:off x="1150938" y="692150"/>
            <a:ext cx="4556125" cy="3416300"/>
          </a:xfrm>
          <a:ln/>
        </p:spPr>
      </p:sp>
      <p:sp>
        <p:nvSpPr>
          <p:cNvPr id="165890" name="Notes Placeholder 2">
            <a:extLst>
              <a:ext uri="{FF2B5EF4-FFF2-40B4-BE49-F238E27FC236}">
                <a16:creationId xmlns:a16="http://schemas.microsoft.com/office/drawing/2014/main" id="{DBC6528B-12D3-1C44-AB2C-E044CBCC5B4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pitchFamily="2" charset="0"/>
                <a:ea typeface="ＭＳ Ｐゴシック" panose="020B0600070205080204" pitchFamily="34" charset="-128"/>
              </a:rPr>
              <a:t>This is very preliminary but the evidence of how the tax law is affecting US companies is just starting to come in. US companies actually have more dollar debt now than they did in 2017, the year the tax law was passed towards the end of 2017. The debt has not budged much in the years since, with one possible explanation being low interest rates on debt. The more likely explanation is inertia where companies borrow because they have always borrowed, with little consideration of the tradeoff.</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Slide Image Placeholder 1">
            <a:extLst>
              <a:ext uri="{FF2B5EF4-FFF2-40B4-BE49-F238E27FC236}">
                <a16:creationId xmlns:a16="http://schemas.microsoft.com/office/drawing/2014/main" id="{EB0DF335-7B6E-6754-902B-7BDEEFB549F1}"/>
              </a:ext>
            </a:extLst>
          </p:cNvPr>
          <p:cNvSpPr>
            <a:spLocks noGrp="1" noRot="1" noChangeAspect="1" noChangeArrowheads="1" noTextEdit="1"/>
          </p:cNvSpPr>
          <p:nvPr>
            <p:ph type="sldImg"/>
          </p:nvPr>
        </p:nvSpPr>
        <p:spPr>
          <a:xfrm>
            <a:off x="1150938" y="692150"/>
            <a:ext cx="4556125" cy="3416300"/>
          </a:xfrm>
          <a:ln/>
        </p:spPr>
      </p:sp>
      <p:sp>
        <p:nvSpPr>
          <p:cNvPr id="167938" name="Notes Placeholder 2">
            <a:extLst>
              <a:ext uri="{FF2B5EF4-FFF2-40B4-BE49-F238E27FC236}">
                <a16:creationId xmlns:a16="http://schemas.microsoft.com/office/drawing/2014/main" id="{ECFBA1F4-A7E7-1F00-EE23-E97C91D6A1B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While the traditional cost of capital approach is a powerful tool, it has its limitations. In particular, the fact that it leaves the operating income fixed as ratings and debt ratios change implies that we are ignoring indirect bankruptcy costs and thus over estimating optimal debt ratios.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a:extLst>
              <a:ext uri="{FF2B5EF4-FFF2-40B4-BE49-F238E27FC236}">
                <a16:creationId xmlns:a16="http://schemas.microsoft.com/office/drawing/2014/main" id="{6A50C67B-2F94-2F11-4ED8-66976EA115FB}"/>
              </a:ext>
            </a:extLst>
          </p:cNvPr>
          <p:cNvSpPr>
            <a:spLocks noGrp="1" noRot="1" noChangeAspect="1" noChangeArrowheads="1" noTextEdit="1"/>
          </p:cNvSpPr>
          <p:nvPr>
            <p:ph type="sldImg"/>
          </p:nvPr>
        </p:nvSpPr>
        <p:spPr>
          <a:xfrm>
            <a:off x="1150938" y="692150"/>
            <a:ext cx="4556125" cy="3416300"/>
          </a:xfrm>
          <a:ln/>
        </p:spPr>
      </p:sp>
      <p:sp>
        <p:nvSpPr>
          <p:cNvPr id="169986" name="Notes Placeholder 2">
            <a:extLst>
              <a:ext uri="{FF2B5EF4-FFF2-40B4-BE49-F238E27FC236}">
                <a16:creationId xmlns:a16="http://schemas.microsoft.com/office/drawing/2014/main" id="{D04CD7E8-8253-104E-153C-E9EB64F4790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most significant innovation is that the operating income is a function of the ratings. As he firm borrows more and its rating drops, its operating income will drop to reflect the indirect bankruptcy costs.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a:extLst>
              <a:ext uri="{FF2B5EF4-FFF2-40B4-BE49-F238E27FC236}">
                <a16:creationId xmlns:a16="http://schemas.microsoft.com/office/drawing/2014/main" id="{591826EC-D8DE-3F43-F4D9-B10734B82614}"/>
              </a:ext>
            </a:extLst>
          </p:cNvPr>
          <p:cNvSpPr>
            <a:spLocks noGrp="1" noRot="1" noChangeAspect="1" noChangeArrowheads="1" noTextEdit="1"/>
          </p:cNvSpPr>
          <p:nvPr>
            <p:ph type="sldImg"/>
          </p:nvPr>
        </p:nvSpPr>
        <p:spPr>
          <a:xfrm>
            <a:off x="1150938" y="692150"/>
            <a:ext cx="4556125" cy="3416300"/>
          </a:xfrm>
          <a:ln/>
        </p:spPr>
      </p:sp>
      <p:sp>
        <p:nvSpPr>
          <p:cNvPr id="172034" name="Notes Placeholder 2">
            <a:extLst>
              <a:ext uri="{FF2B5EF4-FFF2-40B4-BE49-F238E27FC236}">
                <a16:creationId xmlns:a16="http://schemas.microsoft.com/office/drawing/2014/main" id="{AA8D2E5C-4DB2-FA42-E307-44F0BC7CABF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To estimate these values, we looked at firms that had been downgraded and looked the change in operating income in the next year. There is a lot of estimation noise in these values…. And a lot of variation across firms.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a:extLst>
              <a:ext uri="{FF2B5EF4-FFF2-40B4-BE49-F238E27FC236}">
                <a16:creationId xmlns:a16="http://schemas.microsoft.com/office/drawing/2014/main" id="{1F84D4E2-F26C-4ED0-27D0-70350AC46462}"/>
              </a:ext>
            </a:extLst>
          </p:cNvPr>
          <p:cNvSpPr>
            <a:spLocks noGrp="1" noRot="1" noChangeAspect="1" noChangeArrowheads="1" noTextEdit="1"/>
          </p:cNvSpPr>
          <p:nvPr>
            <p:ph type="sldImg"/>
          </p:nvPr>
        </p:nvSpPr>
        <p:spPr>
          <a:xfrm>
            <a:off x="1150938" y="692150"/>
            <a:ext cx="4556125" cy="3416300"/>
          </a:xfrm>
          <a:ln/>
        </p:spPr>
      </p:sp>
      <p:sp>
        <p:nvSpPr>
          <p:cNvPr id="174082" name="Notes Placeholder 2">
            <a:extLst>
              <a:ext uri="{FF2B5EF4-FFF2-40B4-BE49-F238E27FC236}">
                <a16:creationId xmlns:a16="http://schemas.microsoft.com/office/drawing/2014/main" id="{72B93C1F-B153-AC53-A907-9FDE54CA804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When both operating income and cost of capital change, the optimal debt ratio may no longer be at the point where cost of capital is minimized. Firm value may be maximized at a different point, with higher operating income and a a higher cost of capital. </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a:extLst>
              <a:ext uri="{FF2B5EF4-FFF2-40B4-BE49-F238E27FC236}">
                <a16:creationId xmlns:a16="http://schemas.microsoft.com/office/drawing/2014/main" id="{E469E119-915E-B868-D560-CA7BD072FB8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76130" name="Rectangle 3">
            <a:extLst>
              <a:ext uri="{FF2B5EF4-FFF2-40B4-BE49-F238E27FC236}">
                <a16:creationId xmlns:a16="http://schemas.microsoft.com/office/drawing/2014/main" id="{D7BBAF47-7A9B-0E4A-F5F3-E6025B4C692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Financial service firms often do not consider debt to be a source of capital, as much as they consider it to be raw material that they use to produce their products. </a:t>
            </a:r>
          </a:p>
          <a:p>
            <a:r>
              <a:rPr lang="en-US" altLang="en-US">
                <a:latin typeface="Times" pitchFamily="2" charset="0"/>
                <a:ea typeface="ＭＳ Ｐゴシック" panose="020B0600070205080204" pitchFamily="34" charset="-128"/>
              </a:rPr>
              <a:t>Thus, most banks borrow, using the regulatory capital ratios as constraints, rather than to minimize cost of capital. </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a:extLst>
              <a:ext uri="{FF2B5EF4-FFF2-40B4-BE49-F238E27FC236}">
                <a16:creationId xmlns:a16="http://schemas.microsoft.com/office/drawing/2014/main" id="{D89B178B-FD06-8B6E-3C02-EA526049AE57}"/>
              </a:ext>
            </a:extLst>
          </p:cNvPr>
          <p:cNvSpPr>
            <a:spLocks noGrp="1" noRot="1" noChangeAspect="1" noChangeArrowheads="1" noTextEdit="1"/>
          </p:cNvSpPr>
          <p:nvPr>
            <p:ph type="sldImg"/>
          </p:nvPr>
        </p:nvSpPr>
        <p:spPr>
          <a:xfrm>
            <a:off x="1150938" y="692150"/>
            <a:ext cx="4556125" cy="3416300"/>
          </a:xfrm>
          <a:ln/>
        </p:spPr>
      </p:sp>
      <p:sp>
        <p:nvSpPr>
          <p:cNvPr id="178178" name="Notes Placeholder 2">
            <a:extLst>
              <a:ext uri="{FF2B5EF4-FFF2-40B4-BE49-F238E27FC236}">
                <a16:creationId xmlns:a16="http://schemas.microsoft.com/office/drawing/2014/main" id="{06AD725B-8B18-D79F-B8EC-655A67E7684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As regulatory capital ratios increase, banks will have to raise more equity to grow.</a:t>
            </a:r>
          </a:p>
          <a:p>
            <a:r>
              <a:rPr lang="en-US" altLang="en-US">
                <a:latin typeface="Times" pitchFamily="2" charset="0"/>
                <a:ea typeface="ＭＳ Ｐゴシック" panose="020B0600070205080204" pitchFamily="34" charset="-128"/>
              </a:rPr>
              <a:t>Conservative banks will raise more equity than aggressive banks.</a:t>
            </a:r>
          </a:p>
          <a:p>
            <a:r>
              <a:rPr lang="en-US" altLang="en-US">
                <a:latin typeface="Times" pitchFamily="2" charset="0"/>
                <a:ea typeface="ＭＳ Ｐゴシック" panose="020B0600070205080204" pitchFamily="34"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pitchFamily="2" charset="0"/>
                <a:ea typeface="ＭＳ Ｐゴシック" panose="020B0600070205080204" pitchFamily="34"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pitchFamily="2" charset="0"/>
                <a:ea typeface="ＭＳ Ｐゴシック" panose="020B0600070205080204" pitchFamily="34" charset="-128"/>
              </a:rPr>
              <a:t>The one issue in this approach is that it is framed by regulatory defintiions.of equity. Thus, preferred stock is usually counted as equity. After the crisis of 2008, there was a debate about whether wartrants should be counted in book equity.</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a:extLst>
              <a:ext uri="{FF2B5EF4-FFF2-40B4-BE49-F238E27FC236}">
                <a16:creationId xmlns:a16="http://schemas.microsoft.com/office/drawing/2014/main" id="{5855365B-0135-DFAA-2259-6235BBA163D7}"/>
              </a:ext>
            </a:extLst>
          </p:cNvPr>
          <p:cNvSpPr>
            <a:spLocks noGrp="1" noRot="1" noChangeAspect="1" noChangeArrowheads="1" noTextEdit="1"/>
          </p:cNvSpPr>
          <p:nvPr>
            <p:ph type="sldImg"/>
          </p:nvPr>
        </p:nvSpPr>
        <p:spPr>
          <a:xfrm>
            <a:off x="1150938" y="692150"/>
            <a:ext cx="4556125" cy="3416300"/>
          </a:xfrm>
          <a:ln/>
        </p:spPr>
      </p:sp>
      <p:sp>
        <p:nvSpPr>
          <p:cNvPr id="180226" name="Notes Placeholder 2">
            <a:extLst>
              <a:ext uri="{FF2B5EF4-FFF2-40B4-BE49-F238E27FC236}">
                <a16:creationId xmlns:a16="http://schemas.microsoft.com/office/drawing/2014/main" id="{8AEE7822-0E6F-2121-3026-3BC3A2CFAE7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pitchFamily="2" charset="0"/>
                <a:ea typeface="ＭＳ Ｐゴシック" panose="020B0600070205080204" pitchFamily="34"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pitchFamily="2" charset="0"/>
                <a:ea typeface="ＭＳ Ｐゴシック" panose="020B0600070205080204" pitchFamily="34" charset="-128"/>
              </a:rPr>
              <a:t>The one issue in this approach is that it is framed by regulatory defintiions.of equity. Thus, preferred stock is usually counted as equity. After the crisis of 2008, there was a debate about whether wartrants should be counted in book equity.</a:t>
            </a:r>
          </a:p>
          <a:p>
            <a:r>
              <a:rPr lang="en-US" altLang="en-US">
                <a:latin typeface="Times" pitchFamily="2" charset="0"/>
                <a:ea typeface="ＭＳ Ｐゴシック" panose="020B0600070205080204" pitchFamily="34" charset="-128"/>
              </a:rPr>
              <a:t>\</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a:extLst>
              <a:ext uri="{FF2B5EF4-FFF2-40B4-BE49-F238E27FC236}">
                <a16:creationId xmlns:a16="http://schemas.microsoft.com/office/drawing/2014/main" id="{2A6142BD-1523-2C3E-002C-C68733ACCCA3}"/>
              </a:ext>
            </a:extLst>
          </p:cNvPr>
          <p:cNvSpPr>
            <a:spLocks noGrp="1" noRot="1" noChangeAspect="1" noChangeArrowheads="1" noTextEdit="1"/>
          </p:cNvSpPr>
          <p:nvPr>
            <p:ph type="sldImg"/>
          </p:nvPr>
        </p:nvSpPr>
        <p:spPr>
          <a:xfrm>
            <a:off x="1150938" y="692150"/>
            <a:ext cx="4556125" cy="3416300"/>
          </a:xfrm>
          <a:ln/>
        </p:spPr>
      </p:sp>
      <p:sp>
        <p:nvSpPr>
          <p:cNvPr id="182274" name="Notes Placeholder 2">
            <a:extLst>
              <a:ext uri="{FF2B5EF4-FFF2-40B4-BE49-F238E27FC236}">
                <a16:creationId xmlns:a16="http://schemas.microsoft.com/office/drawing/2014/main" id="{E9560EDC-946F-A40C-FE9E-A2098A8EE66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Regulatory minimum strategy is likely to yield the highest profits and ROE during good times but is most likely to expose the firm to problems in bad times. To the extent that governments bail firms out when trouble strikes, firms are going to move towards this strategy because they do not see a downside.</a:t>
            </a:r>
          </a:p>
          <a:p>
            <a:r>
              <a:rPr lang="en-US" altLang="en-US">
                <a:latin typeface="Times" pitchFamily="2" charset="0"/>
                <a:ea typeface="ＭＳ Ｐゴシック" panose="020B0600070205080204" pitchFamily="34" charset="-128"/>
              </a:rPr>
              <a:t>The self regulatory strategy is the only option for firms that have no regulatory overlay or downside protection from an external entity but want to ensure their own survival. For hundreds of years, banks self regulated with mixed results. This is a more resource intensive approach, since you have to examine the risk in your business carefully and make your assessments of possible downside risk.</a:t>
            </a:r>
          </a:p>
          <a:p>
            <a:r>
              <a:rPr lang="en-US" altLang="en-US">
                <a:latin typeface="Times" pitchFamily="2" charset="0"/>
                <a:ea typeface="ＭＳ Ｐゴシック" panose="020B0600070205080204" pitchFamily="34" charset="-128"/>
              </a:rPr>
              <a:t>Combination strategy: In this strategy, you start with regulatory minimum but add to it, based upon how much risk you want to run of facing downside risk. Thus, conservative banks will keep higher capital ratios than required, which will lead to lower ROE.</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a:extLst>
              <a:ext uri="{FF2B5EF4-FFF2-40B4-BE49-F238E27FC236}">
                <a16:creationId xmlns:a16="http://schemas.microsoft.com/office/drawing/2014/main" id="{A9E7A0DD-197A-B3BB-1B42-113A41CE6FC3}"/>
              </a:ext>
            </a:extLst>
          </p:cNvPr>
          <p:cNvSpPr>
            <a:spLocks noGrp="1" noRot="1" noChangeAspect="1" noChangeArrowheads="1" noTextEdit="1"/>
          </p:cNvSpPr>
          <p:nvPr>
            <p:ph type="sldImg"/>
          </p:nvPr>
        </p:nvSpPr>
        <p:spPr>
          <a:xfrm>
            <a:off x="1150938" y="692150"/>
            <a:ext cx="4556125" cy="3416300"/>
          </a:xfrm>
          <a:ln/>
        </p:spPr>
      </p:sp>
      <p:sp>
        <p:nvSpPr>
          <p:cNvPr id="184322" name="Notes Placeholder 2">
            <a:extLst>
              <a:ext uri="{FF2B5EF4-FFF2-40B4-BE49-F238E27FC236}">
                <a16:creationId xmlns:a16="http://schemas.microsoft.com/office/drawing/2014/main" id="{48EB8E6B-0B93-6E04-0FB7-4A71E71411F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pitchFamily="2" charset="0"/>
              <a:ea typeface="ＭＳ Ｐゴシック" panose="020B0600070205080204" pitchFamily="34" charset="-128"/>
            </a:endParaRPr>
          </a:p>
          <a:p>
            <a:r>
              <a:rPr lang="en-US" altLang="en-US" i="1">
                <a:latin typeface="Times" pitchFamily="2" charset="0"/>
                <a:ea typeface="ＭＳ Ｐゴシック" panose="020B0600070205080204" pitchFamily="34" charset="-128"/>
              </a:rPr>
              <a:t>If debt is cheaper than equity on a pre-tax basis (and it generally is), why do we not gain by borrowing?</a:t>
            </a:r>
          </a:p>
          <a:p>
            <a:r>
              <a:rPr lang="en-US" altLang="en-US">
                <a:latin typeface="Times" pitchFamily="2" charset="0"/>
                <a:ea typeface="ＭＳ Ｐゴシック" panose="020B0600070205080204" pitchFamily="34" charset="-128"/>
              </a:rPr>
              <a:t>Because the additional debt makes both debt and equity more expensive. (Ratings drop and betas increase…)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a:extLst>
              <a:ext uri="{FF2B5EF4-FFF2-40B4-BE49-F238E27FC236}">
                <a16:creationId xmlns:a16="http://schemas.microsoft.com/office/drawing/2014/main" id="{913B9590-31D5-6289-B6F3-8A542DA08301}"/>
              </a:ext>
            </a:extLst>
          </p:cNvPr>
          <p:cNvSpPr>
            <a:spLocks noGrp="1" noRot="1" noChangeAspect="1" noChangeArrowheads="1" noTextEdit="1"/>
          </p:cNvSpPr>
          <p:nvPr>
            <p:ph type="sldImg"/>
          </p:nvPr>
        </p:nvSpPr>
        <p:spPr>
          <a:xfrm>
            <a:off x="1150938" y="692150"/>
            <a:ext cx="4556125" cy="3416300"/>
          </a:xfrm>
          <a:ln/>
        </p:spPr>
      </p:sp>
      <p:sp>
        <p:nvSpPr>
          <p:cNvPr id="186370" name="Notes Placeholder 2">
            <a:extLst>
              <a:ext uri="{FF2B5EF4-FFF2-40B4-BE49-F238E27FC236}">
                <a16:creationId xmlns:a16="http://schemas.microsoft.com/office/drawing/2014/main" id="{2102533E-0EC2-0772-13D9-0AFAB4AC89C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This is the answer to the puzzle of why growth firms, even extremely profitable ones like Apple and Google, tend to have low optimal debt ratios. While they may generate huge dollar profits, their market values are </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Image Placeholder 1">
            <a:extLst>
              <a:ext uri="{FF2B5EF4-FFF2-40B4-BE49-F238E27FC236}">
                <a16:creationId xmlns:a16="http://schemas.microsoft.com/office/drawing/2014/main" id="{1193BE38-FD79-599D-93D4-DF5F5A32AB61}"/>
              </a:ext>
            </a:extLst>
          </p:cNvPr>
          <p:cNvSpPr>
            <a:spLocks noGrp="1" noRot="1" noChangeAspect="1" noChangeArrowheads="1" noTextEdit="1"/>
          </p:cNvSpPr>
          <p:nvPr>
            <p:ph type="sldImg"/>
          </p:nvPr>
        </p:nvSpPr>
        <p:spPr>
          <a:xfrm>
            <a:off x="1150938" y="692150"/>
            <a:ext cx="4556125" cy="3416300"/>
          </a:xfrm>
          <a:ln/>
        </p:spPr>
      </p:sp>
      <p:sp>
        <p:nvSpPr>
          <p:cNvPr id="188418" name="Notes Placeholder 2">
            <a:extLst>
              <a:ext uri="{FF2B5EF4-FFF2-40B4-BE49-F238E27FC236}">
                <a16:creationId xmlns:a16="http://schemas.microsoft.com/office/drawing/2014/main" id="{CCB7C3BB-D6AD-DDF5-B937-0AC169C6F05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A risky firm can be very profitable in a good year. However, it should be cautious about borrowing on the basis of that income, since earnings can drop quickly. </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a:extLst>
              <a:ext uri="{FF2B5EF4-FFF2-40B4-BE49-F238E27FC236}">
                <a16:creationId xmlns:a16="http://schemas.microsoft.com/office/drawing/2014/main" id="{F83DE4DE-F1C4-97F5-28E3-EA81D6A9D14F}"/>
              </a:ext>
            </a:extLst>
          </p:cNvPr>
          <p:cNvSpPr>
            <a:spLocks noGrp="1" noRot="1" noChangeAspect="1" noChangeArrowheads="1" noTextEdit="1"/>
          </p:cNvSpPr>
          <p:nvPr>
            <p:ph type="sldImg"/>
          </p:nvPr>
        </p:nvSpPr>
        <p:spPr>
          <a:xfrm>
            <a:off x="1150938" y="692150"/>
            <a:ext cx="4556125" cy="3416300"/>
          </a:xfrm>
          <a:ln/>
        </p:spPr>
      </p:sp>
      <p:sp>
        <p:nvSpPr>
          <p:cNvPr id="190466" name="Notes Placeholder 2">
            <a:extLst>
              <a:ext uri="{FF2B5EF4-FFF2-40B4-BE49-F238E27FC236}">
                <a16:creationId xmlns:a16="http://schemas.microsoft.com/office/drawing/2014/main" id="{355D0312-2D14-B68F-A8A2-FABF19E921B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cost of equity is determined by the equity risk premium and the cost of debt by the default spread. When ERP rise (fall) relative to default spreads, firms will borrow more (less). </a:t>
            </a:r>
          </a:p>
          <a:p>
            <a:r>
              <a:rPr lang="en-US" altLang="en-US">
                <a:latin typeface="Times" pitchFamily="2" charset="0"/>
                <a:ea typeface="ＭＳ Ｐゴシック" panose="020B0600070205080204" pitchFamily="34" charset="-128"/>
              </a:rPr>
              <a:t>This graph has the implied equity risk premium and the default spread on a Baa rated bond going back to 1960. While they generally move together, there have been periods of disconnect between the two.</a:t>
            </a:r>
          </a:p>
          <a:p>
            <a:r>
              <a:rPr lang="en-US" altLang="en-US">
                <a:latin typeface="Times" pitchFamily="2" charset="0"/>
                <a:ea typeface="ＭＳ Ｐゴシック" panose="020B0600070205080204" pitchFamily="34" charset="-128"/>
              </a:rPr>
              <a:t>In the late 1990s, equity risk premiums dropped relative to default spreads: Firms should have shifted to equity from debt and optimal debt ratios should have decreased.</a:t>
            </a:r>
          </a:p>
          <a:p>
            <a:r>
              <a:rPr lang="en-US" altLang="en-US">
                <a:latin typeface="Times" pitchFamily="2" charset="0"/>
                <a:ea typeface="ＭＳ Ｐゴシック" panose="020B0600070205080204" pitchFamily="34" charset="-128"/>
              </a:rPr>
              <a:t>Between 2004 and 2007, default spreads dropped while equity risk premiums remained unchanged. It was a golden age for leveraged transactions.</a:t>
            </a:r>
          </a:p>
          <a:p>
            <a:r>
              <a:rPr lang="en-US" altLang="en-US">
                <a:latin typeface="Times" pitchFamily="2" charset="0"/>
                <a:ea typeface="ＭＳ Ｐゴシック" panose="020B0600070205080204" pitchFamily="34" charset="-128"/>
              </a:rPr>
              <a:t>In 2008, risk premia climbed across the board but default spreads increased at a far faster pace than equity risk premium. On a relative basis, debt became more expensive relative to equity.</a:t>
            </a:r>
          </a:p>
          <a:p>
            <a:r>
              <a:rPr lang="en-US" altLang="en-US">
                <a:latin typeface="Times" pitchFamily="2" charset="0"/>
                <a:ea typeface="ＭＳ Ｐゴシック" panose="020B0600070205080204" pitchFamily="34" charset="-128"/>
              </a:rPr>
              <a:t>We would expect optimal debt ratios to decrease across the board as a consequence. . (Between 2004 and 2007, default spreads fell while equity risk premiums stagnated… ushering in the age of leveraged recaps and buyouts)</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a:extLst>
              <a:ext uri="{FF2B5EF4-FFF2-40B4-BE49-F238E27FC236}">
                <a16:creationId xmlns:a16="http://schemas.microsoft.com/office/drawing/2014/main" id="{B8A302CF-57DA-DE7A-A5E4-3A32D661139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2514" name="Rectangle 3">
            <a:extLst>
              <a:ext uri="{FF2B5EF4-FFF2-40B4-BE49-F238E27FC236}">
                <a16:creationId xmlns:a16="http://schemas.microsoft.com/office/drawing/2014/main" id="{F6AC3BD2-8AD0-30E1-8F1C-DBBD383E047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best way to see how capital structure is determined by fundamentals is to try it for a real firm and see how the optimal changes as you change the inputs.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a:extLst>
              <a:ext uri="{FF2B5EF4-FFF2-40B4-BE49-F238E27FC236}">
                <a16:creationId xmlns:a16="http://schemas.microsoft.com/office/drawing/2014/main" id="{AB4EED22-018D-E8E7-8873-F839B7591D9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4562" name="Rectangle 3">
            <a:extLst>
              <a:ext uri="{FF2B5EF4-FFF2-40B4-BE49-F238E27FC236}">
                <a16:creationId xmlns:a16="http://schemas.microsoft.com/office/drawing/2014/main" id="{68A075E1-1716-9931-D051-586DBE1680A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an alternative approach with the same objective of maximizing firm value. It assesses the costs and benefits of debt in dollar value terms rather than through the cost of capital.</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a:extLst>
              <a:ext uri="{FF2B5EF4-FFF2-40B4-BE49-F238E27FC236}">
                <a16:creationId xmlns:a16="http://schemas.microsoft.com/office/drawing/2014/main" id="{248E99C2-B8D1-7601-C51C-D6F685FF6CB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6610" name="Rectangle 3">
            <a:extLst>
              <a:ext uri="{FF2B5EF4-FFF2-40B4-BE49-F238E27FC236}">
                <a16:creationId xmlns:a16="http://schemas.microsoft.com/office/drawing/2014/main" id="{38E6EA7D-E040-51A9-30E2-D19F7CE4DAE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In practice, analysts often do the first two steps but skip the third because the inputs are so difficult to get. The result is that the value of the firm always go up as you borrow money, since you count in the tax benefits but you don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t consider the bankrutpcy costs.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a:extLst>
              <a:ext uri="{FF2B5EF4-FFF2-40B4-BE49-F238E27FC236}">
                <a16:creationId xmlns:a16="http://schemas.microsoft.com/office/drawing/2014/main" id="{6FA25148-DC40-D6FE-A0AC-2C1F1EC8D92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8658" name="Rectangle 3">
            <a:extLst>
              <a:ext uri="{FF2B5EF4-FFF2-40B4-BE49-F238E27FC236}">
                <a16:creationId xmlns:a16="http://schemas.microsoft.com/office/drawing/2014/main" id="{1B44709A-1DC1-F8B7-F7A9-195874E8F4E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two key inputs you need to estimate the expected bankruptcy cost. The first one is easier to get than the second. There have been attempts to measure the magnitude of indirect bankruptcy costs and they conclude that</a:t>
            </a:r>
          </a:p>
          <a:p>
            <a:pPr>
              <a:buFontTx/>
              <a:buChar char="-"/>
            </a:pPr>
            <a:r>
              <a:rPr lang="en-US" altLang="en-US">
                <a:latin typeface="Times" pitchFamily="2" charset="0"/>
                <a:ea typeface="ＭＳ Ｐゴシック" panose="020B0600070205080204" pitchFamily="34" charset="-128"/>
              </a:rPr>
              <a:t>indirect bankruptcy costs can be as high as 20-30% of firm value</a:t>
            </a:r>
          </a:p>
          <a:p>
            <a:pPr>
              <a:buFontTx/>
              <a:buChar char="-"/>
            </a:pPr>
            <a:r>
              <a:rPr lang="en-US" altLang="en-US">
                <a:latin typeface="Times" pitchFamily="2" charset="0"/>
                <a:ea typeface="ＭＳ Ｐゴシック" panose="020B0600070205080204" pitchFamily="34" charset="-128"/>
              </a:rPr>
              <a:t>Indirect bankrtupcy costs as a percent of firm value are different for different firms. In general, they tend to be higher for firms that produce longer life assets than for assets that have shorter lives and for firms  where reputation matters more…</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a:extLst>
              <a:ext uri="{FF2B5EF4-FFF2-40B4-BE49-F238E27FC236}">
                <a16:creationId xmlns:a16="http://schemas.microsoft.com/office/drawing/2014/main" id="{6E4EC383-9206-17DC-F791-48D4165E5E6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0706" name="Rectangle 3">
            <a:extLst>
              <a:ext uri="{FF2B5EF4-FFF2-40B4-BE49-F238E27FC236}">
                <a16:creationId xmlns:a16="http://schemas.microsoft.com/office/drawing/2014/main" id="{E45758EC-5618-098F-CA6D-48789C67243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table is updated every year  by Ed Altman at the Stern School of Business. It is the probability that a bond is each of these ratings classes will default and is based upon actual default rates over 10 years of bonds in each ratings class.  This is from the 2008 update.</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a:extLst>
              <a:ext uri="{FF2B5EF4-FFF2-40B4-BE49-F238E27FC236}">
                <a16:creationId xmlns:a16="http://schemas.microsoft.com/office/drawing/2014/main" id="{959CB6A2-DBC3-89E1-4FAA-65E827E63C7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2754" name="Rectangle 3">
            <a:extLst>
              <a:ext uri="{FF2B5EF4-FFF2-40B4-BE49-F238E27FC236}">
                <a16:creationId xmlns:a16="http://schemas.microsoft.com/office/drawing/2014/main" id="{F599DA76-903F-10B5-34B6-D23AE26F4CF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To implement APV, you have to first estimate the unlevered firm value.We are using a short-cut to derive the tax benefit from current debt and the indirect bankruptcy cost is an assumption (we went right for the mid-point of the 10-40% range for all companies.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a:extLst>
              <a:ext uri="{FF2B5EF4-FFF2-40B4-BE49-F238E27FC236}">
                <a16:creationId xmlns:a16="http://schemas.microsoft.com/office/drawing/2014/main" id="{2ECC4125-9167-DF12-78D9-2A47C884EBF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4802" name="Rectangle 3">
            <a:extLst>
              <a:ext uri="{FF2B5EF4-FFF2-40B4-BE49-F238E27FC236}">
                <a16:creationId xmlns:a16="http://schemas.microsoft.com/office/drawing/2014/main" id="{E9A3634D-9294-EA9C-6D8A-F640C39580E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optimal debt ratio is 50%, which is slightly higher than the optimal debt ratio from the cost of capital approach.</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a:extLst>
              <a:ext uri="{FF2B5EF4-FFF2-40B4-BE49-F238E27FC236}">
                <a16:creationId xmlns:a16="http://schemas.microsoft.com/office/drawing/2014/main" id="{8EB943BD-D3BF-EA57-5D0E-A6F66EC8F88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6850" name="Rectangle 3">
            <a:extLst>
              <a:ext uri="{FF2B5EF4-FFF2-40B4-BE49-F238E27FC236}">
                <a16:creationId xmlns:a16="http://schemas.microsoft.com/office/drawing/2014/main" id="{EDCA3D4D-A9EF-4E1D-D5B3-30D0DD31F20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Most firms pick their debt ratios by looking at industry averages. By staying close to the average, managers get cover in case they make mistakes - everyone else has made the same mistake. </a:t>
            </a:r>
          </a:p>
          <a:p>
            <a:r>
              <a:rPr lang="en-US" altLang="en-US">
                <a:latin typeface="Times" pitchFamily="2" charset="0"/>
                <a:ea typeface="ＭＳ Ｐゴシック" panose="020B0600070205080204" pitchFamily="34" charset="-128"/>
              </a:rPr>
              <a:t>Managers also try to stay close to the industry average, because ratings agencies and equity research analysts look at these averages.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a:extLst>
              <a:ext uri="{FF2B5EF4-FFF2-40B4-BE49-F238E27FC236}">
                <a16:creationId xmlns:a16="http://schemas.microsoft.com/office/drawing/2014/main" id="{1C09CC84-92FE-0D4E-A509-B063E712922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8898" name="Rectangle 3">
            <a:extLst>
              <a:ext uri="{FF2B5EF4-FFF2-40B4-BE49-F238E27FC236}">
                <a16:creationId xmlns:a16="http://schemas.microsoft.com/office/drawing/2014/main" id="{DF79EA7A-2EB7-5DF2-7F39-9CFFDD574E5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Based on this comparison, Disney is operating at a debt ratio lower than those of other firms in the industry in both market and book value terms, whereas Vale and Tata Motors have debt ratios much higher than the averages for their sector.</a:t>
            </a:r>
          </a:p>
          <a:p>
            <a:r>
              <a:rPr lang="en-US" altLang="en-US">
                <a:latin typeface="Times" pitchFamily="2" charset="0"/>
                <a:ea typeface="ＭＳ Ｐゴシック" panose="020B0600070205080204" pitchFamily="34" charset="-128"/>
              </a:rPr>
              <a:t>The underlying assumptions in this comparison are that firms within the same industry are </a:t>
            </a:r>
            <a:r>
              <a:rPr lang="en-US" altLang="en-US" b="1">
                <a:latin typeface="Times" pitchFamily="2" charset="0"/>
                <a:ea typeface="ＭＳ Ｐゴシック" panose="020B0600070205080204" pitchFamily="34" charset="-128"/>
              </a:rPr>
              <a:t>comparable</a:t>
            </a:r>
            <a:r>
              <a:rPr lang="en-US" altLang="en-US">
                <a:latin typeface="Times" pitchFamily="2" charset="0"/>
                <a:ea typeface="ＭＳ Ｐゴシック" panose="020B0600070205080204" pitchFamily="34"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Gate, which is primarily a movie company, or Liberty Media, which is primarily a cable broadcasting company. Furthermore, 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size and risk characteristics are very different from that of Westwood One, which is also considered part of the same industry group. The other problem is that, as we noted in Chapter 4, both Disney and Vale are multi-business companies and picking a sector to compare these firms is difficult to do. </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a:extLst>
              <a:ext uri="{FF2B5EF4-FFF2-40B4-BE49-F238E27FC236}">
                <a16:creationId xmlns:a16="http://schemas.microsoft.com/office/drawing/2014/main" id="{A32C38EB-FB1F-E611-6CAF-09BB04AC8C4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0946" name="Rectangle 3">
            <a:extLst>
              <a:ext uri="{FF2B5EF4-FFF2-40B4-BE49-F238E27FC236}">
                <a16:creationId xmlns:a16="http://schemas.microsoft.com/office/drawing/2014/main" id="{F3252945-3E19-0A33-26FA-825021B2AD2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one way to control for differences across firms. The variables in the regression should be proxies for the factors that drive the debt trade-off</a:t>
            </a:r>
          </a:p>
          <a:p>
            <a:r>
              <a:rPr lang="en-US" altLang="en-US">
                <a:latin typeface="Times" pitchFamily="2" charset="0"/>
                <a:ea typeface="ＭＳ Ｐゴシック" panose="020B0600070205080204" pitchFamily="34" charset="-128"/>
              </a:rPr>
              <a:t>	Tax Benefit	-&gt; 	Tax Rate</a:t>
            </a:r>
          </a:p>
          <a:p>
            <a:r>
              <a:rPr lang="en-US" altLang="en-US">
                <a:latin typeface="Times" pitchFamily="2" charset="0"/>
                <a:ea typeface="ＭＳ Ｐゴシック" panose="020B0600070205080204" pitchFamily="34" charset="-128"/>
              </a:rPr>
              <a:t>	Bankruptcy Risk -&gt;	Earnings Variability</a:t>
            </a:r>
          </a:p>
          <a:p>
            <a:r>
              <a:rPr lang="en-US" altLang="en-US">
                <a:latin typeface="Times" pitchFamily="2" charset="0"/>
                <a:ea typeface="ＭＳ Ｐゴシック" panose="020B0600070205080204" pitchFamily="34" charset="-128"/>
              </a:rPr>
              <a:t>	Agency Costs	-&gt;	EBITDA/Firm Value</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a:extLst>
              <a:ext uri="{FF2B5EF4-FFF2-40B4-BE49-F238E27FC236}">
                <a16:creationId xmlns:a16="http://schemas.microsoft.com/office/drawing/2014/main" id="{F2089217-EAE0-6279-51A2-B1DCCF207D8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2994" name="Rectangle 3">
            <a:extLst>
              <a:ext uri="{FF2B5EF4-FFF2-40B4-BE49-F238E27FC236}">
                <a16:creationId xmlns:a16="http://schemas.microsoft.com/office/drawing/2014/main" id="{D7BABEE5-72A9-68DE-CAA2-BD84D289CF2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assumes a linear relationship between the independent variables and the debt ratio. The variables can be transformed if the relationship is non-linear.</a:t>
            </a:r>
          </a:p>
          <a:p>
            <a:r>
              <a:rPr lang="en-US" altLang="en-US">
                <a:latin typeface="Times" pitchFamily="2" charset="0"/>
                <a:ea typeface="ＭＳ Ｐゴシック" panose="020B0600070205080204" pitchFamily="34" charset="-128"/>
              </a:rPr>
              <a:t>I plugged in the values for Tata Motors into the regression. This suggest that TMT is underlevered, relative to comparable firms, after controlling for differences across these firms. Note that the low R-squared will also result in large prediction errors.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a:extLst>
              <a:ext uri="{FF2B5EF4-FFF2-40B4-BE49-F238E27FC236}">
                <a16:creationId xmlns:a16="http://schemas.microsoft.com/office/drawing/2014/main" id="{F8AA7B64-4A24-DC3E-9B51-7637B7481E3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5042" name="Rectangle 3">
            <a:extLst>
              <a:ext uri="{FF2B5EF4-FFF2-40B4-BE49-F238E27FC236}">
                <a16:creationId xmlns:a16="http://schemas.microsoft.com/office/drawing/2014/main" id="{94744B56-DE58-AFBF-F1E4-4FE65F3C58E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looks at the entire market and uses the following variables (from Value Line CD-ROM)</a:t>
            </a:r>
          </a:p>
          <a:p>
            <a:r>
              <a:rPr lang="en-US" altLang="en-US">
                <a:latin typeface="Times" pitchFamily="2" charset="0"/>
                <a:ea typeface="ＭＳ Ｐゴシック" panose="020B0600070205080204" pitchFamily="34" charset="-128"/>
              </a:rPr>
              <a:t>Tax Rate  </a:t>
            </a:r>
            <a:r>
              <a:rPr lang="en-US" altLang="en-US" i="1">
                <a:latin typeface="Times" pitchFamily="2" charset="0"/>
                <a:ea typeface="ＭＳ Ｐゴシック" panose="020B0600070205080204" pitchFamily="34" charset="-128"/>
              </a:rPr>
              <a:t>as proxy for</a:t>
            </a:r>
            <a:r>
              <a:rPr lang="en-US" altLang="en-US">
                <a:latin typeface="Times" pitchFamily="2" charset="0"/>
                <a:ea typeface="ＭＳ Ｐゴシック" panose="020B0600070205080204" pitchFamily="34" charset="-128"/>
              </a:rPr>
              <a:t>  	tax benefits</a:t>
            </a:r>
          </a:p>
          <a:p>
            <a:r>
              <a:rPr lang="en-US" altLang="en-US">
                <a:latin typeface="Times" pitchFamily="2" charset="0"/>
                <a:ea typeface="ＭＳ Ｐゴシック" panose="020B0600070205080204" pitchFamily="34" charset="-128"/>
              </a:rPr>
              <a:t>Closely held shares	 for	disciplinary power of debt</a:t>
            </a:r>
          </a:p>
          <a:p>
            <a:r>
              <a:rPr lang="en-US" altLang="en-US">
                <a:latin typeface="Times" pitchFamily="2" charset="0"/>
                <a:ea typeface="ＭＳ Ｐゴシック" panose="020B0600070205080204" pitchFamily="34" charset="-128"/>
              </a:rPr>
              <a:t>EBITDA/Value 	for	capacity to generate cash flows</a:t>
            </a:r>
          </a:p>
          <a:p>
            <a:r>
              <a:rPr lang="en-US" altLang="en-US">
                <a:latin typeface="Times" pitchFamily="2" charset="0"/>
                <a:ea typeface="ＭＳ Ｐゴシック" panose="020B0600070205080204" pitchFamily="34" charset="-128"/>
              </a:rPr>
              <a:t>Intangible assets	</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	Agency costs</a:t>
            </a:r>
          </a:p>
          <a:p>
            <a:r>
              <a:rPr lang="en-US" altLang="en-US">
                <a:latin typeface="Times" pitchFamily="2" charset="0"/>
                <a:ea typeface="ＭＳ Ｐゴシック" panose="020B0600070205080204" pitchFamily="34" charset="-128"/>
              </a:rPr>
              <a:t>Growth in EPS	for	Expected growth possibilities and need for flexibility</a:t>
            </a:r>
          </a:p>
          <a:p>
            <a:r>
              <a:rPr lang="en-US" altLang="en-US">
                <a:latin typeface="Times" pitchFamily="2" charset="0"/>
                <a:ea typeface="ＭＳ Ｐゴシック" panose="020B0600070205080204" pitchFamily="34" charset="-128"/>
              </a:rPr>
              <a:t>Low R-squared is typical of these large cross sectional regressions.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a:extLst>
              <a:ext uri="{FF2B5EF4-FFF2-40B4-BE49-F238E27FC236}">
                <a16:creationId xmlns:a16="http://schemas.microsoft.com/office/drawing/2014/main" id="{3501099E-E836-572A-D2DB-05E59BACCBC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7090" name="Rectangle 3">
            <a:extLst>
              <a:ext uri="{FF2B5EF4-FFF2-40B4-BE49-F238E27FC236}">
                <a16:creationId xmlns:a16="http://schemas.microsoft.com/office/drawing/2014/main" id="{206CC3C3-2A5B-82FD-85F8-F36375D50ADB}"/>
              </a:ext>
            </a:extLst>
          </p:cNvPr>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pitchFamily="2" charset="0"/>
                <a:ea typeface="ＭＳ Ｐゴシック" panose="020B0600070205080204" pitchFamily="34" charset="-128"/>
              </a:rPr>
              <a:t>Based upon the debt ratios of other firms in the market and 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financial characteristics, we would expect Disney to have a debt ratio of 19%. Since its actual debt ratio is 12%, Disney is under levered.</a:t>
            </a:r>
          </a:p>
          <a:p>
            <a:pPr algn="just"/>
            <a:r>
              <a:rPr lang="en-US" altLang="en-US">
                <a:latin typeface="Times" pitchFamily="2" charset="0"/>
                <a:ea typeface="ＭＳ Ｐゴシック" panose="020B0600070205080204" pitchFamily="34" charset="-128"/>
              </a:rPr>
              <a:t>It may be different from the optimal because it is based upon the assumption that firms, on average, get their debt ratios right. If most firms are under levered, for instance, you will get a lower predicted value from the regression than for a cost of capital approach.</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Slide Image Placeholder 1">
            <a:extLst>
              <a:ext uri="{FF2B5EF4-FFF2-40B4-BE49-F238E27FC236}">
                <a16:creationId xmlns:a16="http://schemas.microsoft.com/office/drawing/2014/main" id="{5779794A-8896-A678-A20A-BED67C0E39C0}"/>
              </a:ext>
            </a:extLst>
          </p:cNvPr>
          <p:cNvSpPr>
            <a:spLocks noGrp="1" noRot="1" noChangeAspect="1" noChangeArrowheads="1" noTextEdit="1"/>
          </p:cNvSpPr>
          <p:nvPr>
            <p:ph type="sldImg"/>
          </p:nvPr>
        </p:nvSpPr>
        <p:spPr>
          <a:xfrm>
            <a:off x="1150938" y="692150"/>
            <a:ext cx="4556125" cy="3416300"/>
          </a:xfrm>
          <a:ln/>
        </p:spPr>
      </p:sp>
      <p:sp>
        <p:nvSpPr>
          <p:cNvPr id="219138" name="Notes Placeholder 2">
            <a:extLst>
              <a:ext uri="{FF2B5EF4-FFF2-40B4-BE49-F238E27FC236}">
                <a16:creationId xmlns:a16="http://schemas.microsoft.com/office/drawing/2014/main" id="{B4AA85D6-AE59-A05F-85C7-BACDC2FB90A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Disney is under levered, no matter how you slice it. Vale is close to fairly levered, if you assume that income will bounce back. Tata Motors is over levered and Baidu is very mildly under levered.</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a:extLst>
              <a:ext uri="{FF2B5EF4-FFF2-40B4-BE49-F238E27FC236}">
                <a16:creationId xmlns:a16="http://schemas.microsoft.com/office/drawing/2014/main" id="{67E8CD7A-054B-79EA-FBD3-C4E64B40462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1186" name="Rectangle 3">
            <a:extLst>
              <a:ext uri="{FF2B5EF4-FFF2-40B4-BE49-F238E27FC236}">
                <a16:creationId xmlns:a16="http://schemas.microsoft.com/office/drawing/2014/main" id="{F448A842-1040-83F1-4EE6-FF576E8D362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There is no one path to get from the actual to the optimal. It will vary from firm to firm, and even for the same firm, across time.</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Image Placeholder 1">
            <a:extLst>
              <a:ext uri="{FF2B5EF4-FFF2-40B4-BE49-F238E27FC236}">
                <a16:creationId xmlns:a16="http://schemas.microsoft.com/office/drawing/2014/main" id="{1B401474-1393-2DB2-623B-2D1B3DC8D2FA}"/>
              </a:ext>
            </a:extLst>
          </p:cNvPr>
          <p:cNvSpPr>
            <a:spLocks noGrp="1" noRot="1" noChangeAspect="1" noChangeArrowheads="1" noTextEdit="1"/>
          </p:cNvSpPr>
          <p:nvPr>
            <p:ph type="sldImg"/>
          </p:nvPr>
        </p:nvSpPr>
        <p:spPr>
          <a:xfrm>
            <a:off x="1150938" y="692150"/>
            <a:ext cx="4556125" cy="3416300"/>
          </a:xfrm>
          <a:ln/>
        </p:spPr>
      </p:sp>
      <p:sp>
        <p:nvSpPr>
          <p:cNvPr id="223234" name="Notes Placeholder 2">
            <a:extLst>
              <a:ext uri="{FF2B5EF4-FFF2-40B4-BE49-F238E27FC236}">
                <a16:creationId xmlns:a16="http://schemas.microsoft.com/office/drawing/2014/main" id="{2D4461F8-8CC2-115B-3E41-D4A09B5A036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Completes the financing principle part of the analysis…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a:extLst>
              <a:ext uri="{FF2B5EF4-FFF2-40B4-BE49-F238E27FC236}">
                <a16:creationId xmlns:a16="http://schemas.microsoft.com/office/drawing/2014/main" id="{DCC42C72-C503-4BBD-8FC7-0B0CCA63E268}"/>
              </a:ext>
            </a:extLst>
          </p:cNvPr>
          <p:cNvSpPr>
            <a:spLocks noGrp="1" noRot="1" noChangeAspect="1" noChangeArrowheads="1" noTextEdit="1"/>
          </p:cNvSpPr>
          <p:nvPr>
            <p:ph type="sldImg"/>
          </p:nvPr>
        </p:nvSpPr>
        <p:spPr>
          <a:xfrm>
            <a:off x="1150938" y="692150"/>
            <a:ext cx="4556125" cy="3416300"/>
          </a:xfrm>
          <a:ln/>
        </p:spPr>
      </p:sp>
      <p:sp>
        <p:nvSpPr>
          <p:cNvPr id="225282" name="Notes Placeholder 2">
            <a:extLst>
              <a:ext uri="{FF2B5EF4-FFF2-40B4-BE49-F238E27FC236}">
                <a16:creationId xmlns:a16="http://schemas.microsoft.com/office/drawing/2014/main" id="{BE4CB8FB-67C3-72E9-F76E-A57ADF6E9E1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pitchFamily="2" charset="0"/>
                <a:ea typeface="ＭＳ Ｐゴシック" panose="020B0600070205080204" pitchFamily="34"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pitchFamily="2" charset="0"/>
                <a:ea typeface="ＭＳ Ｐゴシック" panose="020B0600070205080204" pitchFamily="34"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pitchFamily="2" charset="0"/>
                <a:ea typeface="ＭＳ Ｐゴシック" panose="020B0600070205080204" pitchFamily="34"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a:extLst>
              <a:ext uri="{FF2B5EF4-FFF2-40B4-BE49-F238E27FC236}">
                <a16:creationId xmlns:a16="http://schemas.microsoft.com/office/drawing/2014/main" id="{9A21E5F1-0362-F3C4-41AB-158CE02501B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7330" name="Rectangle 3">
            <a:extLst>
              <a:ext uri="{FF2B5EF4-FFF2-40B4-BE49-F238E27FC236}">
                <a16:creationId xmlns:a16="http://schemas.microsoft.com/office/drawing/2014/main" id="{461D9C1C-7388-E1FE-E51D-9B8D48C0995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Studies that have looked at the likelihood of a firm being taken over (in a hostile takeover) have concluded that</a:t>
            </a:r>
          </a:p>
          <a:p>
            <a:pPr lvl="1"/>
            <a:r>
              <a:rPr lang="en-US" altLang="en-US" u="sng">
                <a:latin typeface="Times" pitchFamily="2" charset="0"/>
                <a:ea typeface="ＭＳ Ｐゴシック" panose="020B0600070205080204" pitchFamily="34" charset="-128"/>
              </a:rPr>
              <a:t>Small firms</a:t>
            </a:r>
            <a:r>
              <a:rPr lang="en-US" altLang="en-US">
                <a:latin typeface="Times" pitchFamily="2" charset="0"/>
                <a:ea typeface="ＭＳ Ｐゴシック" panose="020B0600070205080204" pitchFamily="34" charset="-128"/>
              </a:rPr>
              <a:t> are more likely to be taken over than larger firms</a:t>
            </a:r>
          </a:p>
          <a:p>
            <a:pPr lvl="1"/>
            <a:r>
              <a:rPr lang="en-US" altLang="en-US" u="sng">
                <a:latin typeface="Times" pitchFamily="2" charset="0"/>
                <a:ea typeface="ＭＳ Ｐゴシック" panose="020B0600070205080204" pitchFamily="34" charset="-128"/>
              </a:rPr>
              <a:t>Closely held firms</a:t>
            </a:r>
            <a:r>
              <a:rPr lang="en-US" altLang="en-US">
                <a:latin typeface="Times" pitchFamily="2" charset="0"/>
                <a:ea typeface="ＭＳ Ｐゴシック" panose="020B0600070205080204" pitchFamily="34" charset="-128"/>
              </a:rPr>
              <a:t> are less likely to be taken over than widely held firms</a:t>
            </a:r>
          </a:p>
          <a:p>
            <a:pPr lvl="1"/>
            <a:r>
              <a:rPr lang="en-US" altLang="en-US">
                <a:latin typeface="Times" pitchFamily="2" charset="0"/>
                <a:ea typeface="ＭＳ Ｐゴシック" panose="020B0600070205080204" pitchFamily="34" charset="-128"/>
              </a:rPr>
              <a:t>Firms with </a:t>
            </a:r>
            <a:r>
              <a:rPr lang="en-US" altLang="en-US" u="sng">
                <a:latin typeface="Times" pitchFamily="2" charset="0"/>
                <a:ea typeface="ＭＳ Ｐゴシック" panose="020B0600070205080204" pitchFamily="34" charset="-128"/>
              </a:rPr>
              <a:t>anti-takeover restrictions</a:t>
            </a:r>
            <a:r>
              <a:rPr lang="en-US" altLang="en-US">
                <a:latin typeface="Times" pitchFamily="2" charset="0"/>
                <a:ea typeface="ＭＳ Ｐゴシック" panose="020B0600070205080204" pitchFamily="34" charset="-128"/>
              </a:rPr>
              <a:t> in the corporate charter (or from the state) are less likely to be taken over than firms without these restrictions</a:t>
            </a:r>
          </a:p>
          <a:p>
            <a:pPr lvl="1"/>
            <a:r>
              <a:rPr lang="en-US" altLang="en-US">
                <a:latin typeface="Times" pitchFamily="2" charset="0"/>
                <a:ea typeface="ＭＳ Ｐゴシック" panose="020B0600070205080204" pitchFamily="34" charset="-128"/>
              </a:rPr>
              <a:t>Firms which have </a:t>
            </a:r>
            <a:r>
              <a:rPr lang="en-US" altLang="en-US" u="sng">
                <a:latin typeface="Times" pitchFamily="2" charset="0"/>
                <a:ea typeface="ＭＳ Ｐゴシック" panose="020B0600070205080204" pitchFamily="34" charset="-128"/>
              </a:rPr>
              <a:t>done well</a:t>
            </a:r>
            <a:r>
              <a:rPr lang="en-US" altLang="en-US">
                <a:latin typeface="Times" pitchFamily="2" charset="0"/>
                <a:ea typeface="ＭＳ Ｐゴシック" panose="020B0600070205080204" pitchFamily="34" charset="-128"/>
              </a:rPr>
              <a:t> for their stockholders (positive Jensen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alpha, Positive EVA) are less  likely to be taken over than firms which have done badly.</a:t>
            </a:r>
          </a:p>
          <a:p>
            <a:r>
              <a:rPr lang="en-US" altLang="en-US">
                <a:latin typeface="Times" pitchFamily="2" charset="0"/>
                <a:ea typeface="ＭＳ Ｐゴシック" panose="020B0600070205080204" pitchFamily="34" charset="-128"/>
              </a:rPr>
              <a:t>Whether a firm is under bankruptcy threat can be assessed by looking at its rating. If its rating is BB or less, you can argue that the bankruptcy threat is real.</a:t>
            </a:r>
          </a:p>
          <a:p>
            <a:r>
              <a:rPr lang="en-US" altLang="en-US">
                <a:latin typeface="Times" pitchFamily="2" charset="0"/>
                <a:ea typeface="ＭＳ Ｐゴシック" panose="020B0600070205080204" pitchFamily="34" charset="-128"/>
              </a:rPr>
              <a:t>Looking at historical ROE or ROC, relative to the cost of equity and capital, does assume that the future will look like the past.</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a:extLst>
              <a:ext uri="{FF2B5EF4-FFF2-40B4-BE49-F238E27FC236}">
                <a16:creationId xmlns:a16="http://schemas.microsoft.com/office/drawing/2014/main" id="{5AAFB50D-5C2C-5BC5-CB32-1CB1004339E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9378" name="Rectangle 3">
            <a:extLst>
              <a:ext uri="{FF2B5EF4-FFF2-40B4-BE49-F238E27FC236}">
                <a16:creationId xmlns:a16="http://schemas.microsoft.com/office/drawing/2014/main" id="{82086F61-D890-300C-7C53-2961474C5F6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the analysis for Disney in 2009.</a:t>
            </a:r>
          </a:p>
          <a:p>
            <a:r>
              <a:rPr lang="en-US" altLang="en-US">
                <a:latin typeface="Times" pitchFamily="2" charset="0"/>
                <a:ea typeface="ＭＳ Ｐゴシック" panose="020B0600070205080204" pitchFamily="34" charset="-128"/>
              </a:rPr>
              <a:t>I am assuming that future projects will be more successful than current projects..</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Over time, our assessments have changed:</a:t>
            </a:r>
          </a:p>
          <a:p>
            <a:r>
              <a:rPr lang="en-US" altLang="en-US">
                <a:latin typeface="Times" pitchFamily="2" charset="0"/>
                <a:ea typeface="ＭＳ Ｐゴシック" panose="020B0600070205080204" pitchFamily="34" charset="-128"/>
              </a:rPr>
              <a:t>In 2003, we would have pushed for higher dividends (since Disney was earning terrible returns on capital and we did not trust management)</a:t>
            </a:r>
          </a:p>
          <a:p>
            <a:r>
              <a:rPr lang="en-US" altLang="en-US">
                <a:latin typeface="Times" pitchFamily="2" charset="0"/>
                <a:ea typeface="ＭＳ Ｐゴシック" panose="020B0600070205080204" pitchFamily="34" charset="-128"/>
              </a:rPr>
              <a:t>In 2000, Disney would have been a takeover target (because its market cap had dropped and its performance was awful on both accounting and stock price returns)</a:t>
            </a:r>
          </a:p>
          <a:p>
            <a:r>
              <a:rPr lang="en-US" altLang="en-US">
                <a:latin typeface="Times" pitchFamily="2" charset="0"/>
                <a:ea typeface="ＭＳ Ｐゴシック" panose="020B0600070205080204" pitchFamily="34" charset="-128"/>
              </a:rPr>
              <a:t>In 1997, Disney would not have been a takeover target (high market cap, good performance) and its excess debt capacity would have been directed to good investments.</a:t>
            </a:r>
          </a:p>
          <a:p>
            <a:endParaRPr lang="en-US" altLang="en-US">
              <a:latin typeface="Times" pitchFamily="2" charset="0"/>
              <a:ea typeface="ＭＳ Ｐゴシック" panose="020B0600070205080204" pitchFamily="34" charset="-128"/>
            </a:endParaRP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a:extLst>
              <a:ext uri="{FF2B5EF4-FFF2-40B4-BE49-F238E27FC236}">
                <a16:creationId xmlns:a16="http://schemas.microsoft.com/office/drawing/2014/main" id="{2C3D10FF-EC55-6306-61A0-A65E03D9AE5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1426" name="Rectangle 3">
            <a:extLst>
              <a:ext uri="{FF2B5EF4-FFF2-40B4-BE49-F238E27FC236}">
                <a16:creationId xmlns:a16="http://schemas.microsoft.com/office/drawing/2014/main" id="{47049F10-A223-B7D3-4D40-A4E217A939C3}"/>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pitchFamily="2" charset="0"/>
                <a:ea typeface="ＭＳ Ｐゴシック" panose="020B0600070205080204" pitchFamily="34" charset="-128"/>
              </a:rPr>
              <a:t>Map out your firm</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path to the optimal debt ratio depending upon</a:t>
            </a:r>
          </a:p>
          <a:p>
            <a:pPr marL="228600" indent="-228600">
              <a:buFontTx/>
              <a:buAutoNum type="arabicPeriod"/>
            </a:pPr>
            <a:r>
              <a:rPr lang="en-US" altLang="en-US">
                <a:latin typeface="Times" pitchFamily="2" charset="0"/>
                <a:ea typeface="ＭＳ Ｐゴシック" panose="020B0600070205080204" pitchFamily="34" charset="-128"/>
              </a:rPr>
              <a:t>Urgency: If your is a likely target for an acquisition or bankruptcy, go for an immediate change. If not, go for a gradual change.</a:t>
            </a:r>
          </a:p>
          <a:p>
            <a:pPr marL="228600" indent="-228600">
              <a:buFontTx/>
              <a:buAutoNum type="arabicPeriod"/>
            </a:pPr>
            <a:r>
              <a:rPr lang="en-US" altLang="en-US">
                <a:latin typeface="Times" pitchFamily="2" charset="0"/>
                <a:ea typeface="ＭＳ Ｐゴシック" panose="020B0600070205080204" pitchFamily="34" charset="-128"/>
              </a:rPr>
              <a:t>If your stock price performance has been poor (Jensen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alpha &lt; 0) and your project choice has yielded negative excess returns (EVA &lt;0) , go for recapitalization (paying off debt or buying back equity). If you have good projects, go for good investments.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a:extLst>
              <a:ext uri="{FF2B5EF4-FFF2-40B4-BE49-F238E27FC236}">
                <a16:creationId xmlns:a16="http://schemas.microsoft.com/office/drawing/2014/main" id="{CDDEAB51-956A-A389-DCBF-4BDAEEC56FC7}"/>
              </a:ext>
            </a:extLst>
          </p:cNvPr>
          <p:cNvSpPr>
            <a:spLocks noGrp="1" noRot="1" noChangeAspect="1" noChangeArrowheads="1" noTextEdit="1"/>
          </p:cNvSpPr>
          <p:nvPr>
            <p:ph type="sldImg"/>
          </p:nvPr>
        </p:nvSpPr>
        <p:spPr>
          <a:xfrm>
            <a:off x="1150938" y="692150"/>
            <a:ext cx="4556125" cy="3416300"/>
          </a:xfrm>
          <a:ln/>
        </p:spPr>
      </p:sp>
      <p:sp>
        <p:nvSpPr>
          <p:cNvPr id="233474" name="Notes Placeholder 2">
            <a:extLst>
              <a:ext uri="{FF2B5EF4-FFF2-40B4-BE49-F238E27FC236}">
                <a16:creationId xmlns:a16="http://schemas.microsoft.com/office/drawing/2014/main" id="{B27E2BE6-9950-DE15-F25B-D145399F2CF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To change the debt ratio, we can use either a pure recapitalization (where the assets remain unchanged but the liability side changes) or a mixed strategy where both sides of the balance sheet change. Which one you adopt will depend upon the market you are in (when capital markets are open and liquid, it is easier to do recapitalizations), the nature of your assets (liquid assets are easier to sell) and the magnitude of the change (bigger changes are more likely to require mixed strategies).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a:extLst>
              <a:ext uri="{FF2B5EF4-FFF2-40B4-BE49-F238E27FC236}">
                <a16:creationId xmlns:a16="http://schemas.microsoft.com/office/drawing/2014/main" id="{B34CB667-9684-59FF-619C-49B90BD1D659}"/>
              </a:ext>
            </a:extLst>
          </p:cNvPr>
          <p:cNvSpPr>
            <a:spLocks noGrp="1" noRot="1" noChangeAspect="1" noChangeArrowheads="1" noTextEdit="1"/>
          </p:cNvSpPr>
          <p:nvPr>
            <p:ph type="sldImg"/>
          </p:nvPr>
        </p:nvSpPr>
        <p:spPr>
          <a:xfrm>
            <a:off x="1150938" y="692150"/>
            <a:ext cx="4556125" cy="3416300"/>
          </a:xfrm>
          <a:ln/>
        </p:spPr>
      </p:sp>
      <p:sp>
        <p:nvSpPr>
          <p:cNvPr id="235522" name="Notes Placeholder 2">
            <a:extLst>
              <a:ext uri="{FF2B5EF4-FFF2-40B4-BE49-F238E27FC236}">
                <a16:creationId xmlns:a16="http://schemas.microsoft.com/office/drawing/2014/main" id="{5B6B66E1-4491-8548-4177-44E5F215A93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When debt ratios are changed over time, the biggest complication is that the firm value itself will change over time as a function of new investments made and expected growth in both equity and debt values. Put another way, trying to get to 40% of the firm value 5 years from now is more complicated than getting to 40% of firm value today… since firm value 5 years from now will be different from firm value today.</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a:extLst>
              <a:ext uri="{FF2B5EF4-FFF2-40B4-BE49-F238E27FC236}">
                <a16:creationId xmlns:a16="http://schemas.microsoft.com/office/drawing/2014/main" id="{F686BFDF-D494-44E8-2627-3340BD7F7A9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7570" name="Rectangle 3">
            <a:extLst>
              <a:ext uri="{FF2B5EF4-FFF2-40B4-BE49-F238E27FC236}">
                <a16:creationId xmlns:a16="http://schemas.microsoft.com/office/drawing/2014/main" id="{96D8FA1E-146A-D9AD-817B-127E6F90CA5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a:extLst>
              <a:ext uri="{FF2B5EF4-FFF2-40B4-BE49-F238E27FC236}">
                <a16:creationId xmlns:a16="http://schemas.microsoft.com/office/drawing/2014/main" id="{96C63FB6-A9C1-88DD-7E4F-22C4BFE3D2B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9618" name="Rectangle 3">
            <a:extLst>
              <a:ext uri="{FF2B5EF4-FFF2-40B4-BE49-F238E27FC236}">
                <a16:creationId xmlns:a16="http://schemas.microsoft.com/office/drawing/2014/main" id="{21D726FF-225C-734E-A06A-4AE4FB5E6A2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Note that the firm goes bankrupt in the two periods, when the firm value falls below the value of the debt.</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a:extLst>
              <a:ext uri="{FF2B5EF4-FFF2-40B4-BE49-F238E27FC236}">
                <a16:creationId xmlns:a16="http://schemas.microsoft.com/office/drawing/2014/main" id="{E5AA7025-FFC6-9883-081A-74AB5744263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1666" name="Rectangle 3">
            <a:extLst>
              <a:ext uri="{FF2B5EF4-FFF2-40B4-BE49-F238E27FC236}">
                <a16:creationId xmlns:a16="http://schemas.microsoft.com/office/drawing/2014/main" id="{5A8CD528-8BD9-572D-F304-BA7329D5ECD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same firm never goes bankrupt, even though it has borrowed a lot more.</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a:extLst>
              <a:ext uri="{FF2B5EF4-FFF2-40B4-BE49-F238E27FC236}">
                <a16:creationId xmlns:a16="http://schemas.microsoft.com/office/drawing/2014/main" id="{56028557-5417-4146-9783-C5DA1D69B48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3714" name="Rectangle 3">
            <a:extLst>
              <a:ext uri="{FF2B5EF4-FFF2-40B4-BE49-F238E27FC236}">
                <a16:creationId xmlns:a16="http://schemas.microsoft.com/office/drawing/2014/main" id="{30F9AE06-C644-0CFB-080A-7FF6EFC1727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There is ample scope for creativity in trying to design the perfect bond. The idea is to design debt that looks and acts like equity, in terms of the cash flows.</a:t>
            </a:r>
          </a:p>
          <a:p>
            <a:r>
              <a:rPr lang="en-US" altLang="en-US">
                <a:latin typeface="Times" pitchFamily="2" charset="0"/>
                <a:ea typeface="ＭＳ Ｐゴシック" panose="020B0600070205080204" pitchFamily="34" charset="-128"/>
              </a:rPr>
              <a:t>Consider each aspect;</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Duration: Companies with long term projects (Boeing) should use long term debt. Companies with short term projects (Dell) should use short term debt.</a:t>
            </a:r>
          </a:p>
          <a:p>
            <a:r>
              <a:rPr lang="en-US" altLang="en-US">
                <a:latin typeface="Times" pitchFamily="2" charset="0"/>
                <a:ea typeface="ＭＳ Ｐゴシック" panose="020B0600070205080204" pitchFamily="34" charset="-128"/>
              </a:rPr>
              <a:t>Currency: Companies that get a high proportion of their revenues from non-domestic operations should use more foreign currency debt (especially if the currency mix is stable.</a:t>
            </a:r>
          </a:p>
          <a:p>
            <a:r>
              <a:rPr lang="en-US" altLang="en-US">
                <a:latin typeface="Times" pitchFamily="2" charset="0"/>
                <a:ea typeface="ＭＳ Ｐゴシック" panose="020B0600070205080204" pitchFamily="34"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pitchFamily="2" charset="0"/>
                <a:ea typeface="ＭＳ Ｐゴシック" panose="020B0600070205080204" pitchFamily="34" charset="-128"/>
              </a:rPr>
              <a:t>Growth pattern: Mature companies with level , steady cash flows should be much better candidates for straight debt, whereas growth companies are much better candidates for convertible debt.</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a:extLst>
              <a:ext uri="{FF2B5EF4-FFF2-40B4-BE49-F238E27FC236}">
                <a16:creationId xmlns:a16="http://schemas.microsoft.com/office/drawing/2014/main" id="{53BEB6DF-B48B-579F-F0E0-EE5451CF9D4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5762" name="Rectangle 3">
            <a:extLst>
              <a:ext uri="{FF2B5EF4-FFF2-40B4-BE49-F238E27FC236}">
                <a16:creationId xmlns:a16="http://schemas.microsoft.com/office/drawing/2014/main" id="{F9D50CCB-8D93-7EBA-D9BF-0C68A6015F2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Note though that all is lost if the tax authorities do not allow you to subtract interest expenses for tax purposes.</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It is also possible that you could increase your tax benefits by deviating from your perfect bond and issuing bonds in the wrong currency or the wrong maturity.</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a:extLst>
              <a:ext uri="{FF2B5EF4-FFF2-40B4-BE49-F238E27FC236}">
                <a16:creationId xmlns:a16="http://schemas.microsoft.com/office/drawing/2014/main" id="{84834111-DAD5-E51E-E3D0-9E5F2F8F505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7810" name="Rectangle 3">
            <a:extLst>
              <a:ext uri="{FF2B5EF4-FFF2-40B4-BE49-F238E27FC236}">
                <a16:creationId xmlns:a16="http://schemas.microsoft.com/office/drawing/2014/main" id="{E6DA895D-AB67-CE6C-8AFF-C80DED7C2D6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While it may seem impossible, trust preferred and several other very profitable innovations (at least to investment bankers) have succeeded in doing this.</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a:extLst>
              <a:ext uri="{FF2B5EF4-FFF2-40B4-BE49-F238E27FC236}">
                <a16:creationId xmlns:a16="http://schemas.microsoft.com/office/drawing/2014/main" id="{9595DE07-5C3A-D194-027E-19D5926E258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9858" name="Rectangle 3">
            <a:extLst>
              <a:ext uri="{FF2B5EF4-FFF2-40B4-BE49-F238E27FC236}">
                <a16:creationId xmlns:a16="http://schemas.microsoft.com/office/drawing/2014/main" id="{9A941B16-9692-FB39-DEE2-213EF2DFCE7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Ratings agencies have learnt over time, but slowly. As they have learnt, investment banks have come up with new securities that have the same objective.</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a:extLst>
              <a:ext uri="{FF2B5EF4-FFF2-40B4-BE49-F238E27FC236}">
                <a16:creationId xmlns:a16="http://schemas.microsoft.com/office/drawing/2014/main" id="{C689F44A-F143-D8DB-2E71-AA1D4F50A83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1906" name="Rectangle 3">
            <a:extLst>
              <a:ext uri="{FF2B5EF4-FFF2-40B4-BE49-F238E27FC236}">
                <a16:creationId xmlns:a16="http://schemas.microsoft.com/office/drawing/2014/main" id="{3B6F5833-9354-9B1E-304D-BCDEBE8CD68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 would expect under levered firms to gain, and over levered firms to lose by doing this. The latter might fool the ratings agencies but they lose because of the expected default cost that they create for themselves.</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a:extLst>
              <a:ext uri="{FF2B5EF4-FFF2-40B4-BE49-F238E27FC236}">
                <a16:creationId xmlns:a16="http://schemas.microsoft.com/office/drawing/2014/main" id="{9BE5C5AE-28E8-066C-C178-4F04A6DB921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3954" name="Rectangle 3">
            <a:extLst>
              <a:ext uri="{FF2B5EF4-FFF2-40B4-BE49-F238E27FC236}">
                <a16:creationId xmlns:a16="http://schemas.microsoft.com/office/drawing/2014/main" id="{1A3574CD-5295-B679-D3D5-D172981375D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While adding these conditions to debt may make it less attractive to the firm, it may be only way they can borrow.</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a:extLst>
              <a:ext uri="{FF2B5EF4-FFF2-40B4-BE49-F238E27FC236}">
                <a16:creationId xmlns:a16="http://schemas.microsoft.com/office/drawing/2014/main" id="{DC991A46-810C-3DC9-2209-AE0685CEDC2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6002" name="Rectangle 3">
            <a:extLst>
              <a:ext uri="{FF2B5EF4-FFF2-40B4-BE49-F238E27FC236}">
                <a16:creationId xmlns:a16="http://schemas.microsoft.com/office/drawing/2014/main" id="{989509EE-CDD0-DB44-E458-0036A16DF94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a:extLst>
              <a:ext uri="{FF2B5EF4-FFF2-40B4-BE49-F238E27FC236}">
                <a16:creationId xmlns:a16="http://schemas.microsoft.com/office/drawing/2014/main" id="{88CDFADA-00A5-26E1-5C19-52EAE8720D1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8050" name="Rectangle 3">
            <a:extLst>
              <a:ext uri="{FF2B5EF4-FFF2-40B4-BE49-F238E27FC236}">
                <a16:creationId xmlns:a16="http://schemas.microsoft.com/office/drawing/2014/main" id="{BC9674A8-ECDE-F215-D9DF-188B1436DF1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provides the basic framework for designing the right kind of debt.</a:t>
            </a:r>
          </a:p>
          <a:p>
            <a:r>
              <a:rPr lang="en-US" altLang="en-US">
                <a:latin typeface="Times" pitchFamily="2" charset="0"/>
                <a:ea typeface="ＭＳ Ｐゴシック" panose="020B0600070205080204" pitchFamily="34" charset="-128"/>
              </a:rPr>
              <a:t>You begin by trying to match up financing type to asset type (in terms of duration, currency, growth patterns and special features). </a:t>
            </a:r>
            <a:r>
              <a:rPr lang="en-US" altLang="en-US" u="sng">
                <a:latin typeface="Times" pitchFamily="2" charset="0"/>
                <a:ea typeface="ＭＳ Ｐゴシック" panose="020B0600070205080204" pitchFamily="34" charset="-128"/>
              </a:rPr>
              <a:t>By doing so, you reduce your risk of bankruptcy, increase your capacity to borrow and consequently the tax benefits of debt.</a:t>
            </a:r>
          </a:p>
          <a:p>
            <a:r>
              <a:rPr lang="en-US" altLang="en-US">
                <a:latin typeface="Times" pitchFamily="2" charset="0"/>
                <a:ea typeface="ＭＳ Ｐゴシック" panose="020B0600070205080204" pitchFamily="34" charset="-128"/>
              </a:rPr>
              <a:t>Then, you modify the </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perfect debt</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 </a:t>
            </a:r>
          </a:p>
          <a:p>
            <a:pPr lvl="1"/>
            <a:r>
              <a:rPr lang="en-US" altLang="en-US">
                <a:latin typeface="Times" pitchFamily="2" charset="0"/>
                <a:ea typeface="ＭＳ Ｐゴシック" panose="020B0600070205080204" pitchFamily="34" charset="-128"/>
              </a:rPr>
              <a:t>For tax factors, to ensure that you get the maximum tax benefit</a:t>
            </a:r>
          </a:p>
          <a:p>
            <a:pPr lvl="1"/>
            <a:r>
              <a:rPr lang="en-US" altLang="en-US">
                <a:latin typeface="Times" pitchFamily="2" charset="0"/>
                <a:ea typeface="ＭＳ Ｐゴシック" panose="020B0600070205080204" pitchFamily="34" charset="-128"/>
              </a:rPr>
              <a:t>To meet the needs and objectives of equity research analysts and ratings agencies</a:t>
            </a:r>
          </a:p>
          <a:p>
            <a:pPr lvl="1"/>
            <a:r>
              <a:rPr lang="en-US" altLang="en-US">
                <a:latin typeface="Times" pitchFamily="2" charset="0"/>
                <a:ea typeface="ＭＳ Ｐゴシック" panose="020B0600070205080204" pitchFamily="34" charset="-128"/>
              </a:rPr>
              <a:t>To fix any agency conflicts that might prevent lenders from lending</a:t>
            </a:r>
          </a:p>
          <a:p>
            <a:pPr lvl="1"/>
            <a:r>
              <a:rPr lang="en-US" altLang="en-US">
                <a:latin typeface="Times" pitchFamily="2" charset="0"/>
                <a:ea typeface="ＭＳ Ｐゴシック" panose="020B0600070205080204" pitchFamily="34" charset="-128"/>
              </a:rPr>
              <a:t>To prevent an undeservedly low rating from pushing up the cost of debt above what it should be.  (If you are under rated, you should probably use short term debt until you feel your rating is justified)</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a:extLst>
              <a:ext uri="{FF2B5EF4-FFF2-40B4-BE49-F238E27FC236}">
                <a16:creationId xmlns:a16="http://schemas.microsoft.com/office/drawing/2014/main" id="{F1C9DD2E-4328-6249-16DB-08BDCD8DEA1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0098" name="Rectangle 3">
            <a:extLst>
              <a:ext uri="{FF2B5EF4-FFF2-40B4-BE49-F238E27FC236}">
                <a16:creationId xmlns:a16="http://schemas.microsoft.com/office/drawing/2014/main" id="{C20A02BF-2D6D-3A5A-3DE6-5CA83BF298D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These are the three basic approaches to assessing the cash flow characteristics of your asset base. The last two approaches provide more quantitative answers but may not work for companies which have a short history or have changed their asset mixes over time.</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a:extLst>
              <a:ext uri="{FF2B5EF4-FFF2-40B4-BE49-F238E27FC236}">
                <a16:creationId xmlns:a16="http://schemas.microsoft.com/office/drawing/2014/main" id="{1747C4ED-0744-6B3C-331C-F953EB6A684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2146" name="Rectangle 3">
            <a:extLst>
              <a:ext uri="{FF2B5EF4-FFF2-40B4-BE49-F238E27FC236}">
                <a16:creationId xmlns:a16="http://schemas.microsoft.com/office/drawing/2014/main" id="{6EA0919B-84A7-6221-5851-38E479C4E31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There is plenty of room to be creative in this approach.</a:t>
            </a:r>
          </a:p>
          <a:p>
            <a:r>
              <a:rPr lang="en-US" altLang="en-US">
                <a:latin typeface="Times" pitchFamily="2" charset="0"/>
                <a:ea typeface="ＭＳ Ｐゴシック" panose="020B0600070205080204" pitchFamily="34" charset="-128"/>
              </a:rPr>
              <a:t>Look at firms which operate in each of these businesses and see what financing they use. That might be useful in designing the right kind of debt.</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a:extLst>
              <a:ext uri="{FF2B5EF4-FFF2-40B4-BE49-F238E27FC236}">
                <a16:creationId xmlns:a16="http://schemas.microsoft.com/office/drawing/2014/main" id="{30B0E47B-D904-756D-1E30-F0D128F6067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4194" name="Rectangle 3">
            <a:extLst>
              <a:ext uri="{FF2B5EF4-FFF2-40B4-BE49-F238E27FC236}">
                <a16:creationId xmlns:a16="http://schemas.microsoft.com/office/drawing/2014/main" id="{E5678D1D-87F9-7010-EB52-45A0BBA5AD6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Based upon what a typical investment looks like, assess the right type of debt for your firm….</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a:extLst>
              <a:ext uri="{FF2B5EF4-FFF2-40B4-BE49-F238E27FC236}">
                <a16:creationId xmlns:a16="http://schemas.microsoft.com/office/drawing/2014/main" id="{F27BA764-3CB4-A39B-0122-113527226FB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6242" name="Rectangle 3">
            <a:extLst>
              <a:ext uri="{FF2B5EF4-FFF2-40B4-BE49-F238E27FC236}">
                <a16:creationId xmlns:a16="http://schemas.microsoft.com/office/drawing/2014/main" id="{CD2787AE-9001-5445-2F95-3B399BF0D08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If you have large, stand alone projects, you can try to match the debt specifically to the project</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characteristics. If you take lots of smaller projects, you will often find it less costly to finance a portfolio of projects rather than each project individually.</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a:extLst>
              <a:ext uri="{FF2B5EF4-FFF2-40B4-BE49-F238E27FC236}">
                <a16:creationId xmlns:a16="http://schemas.microsoft.com/office/drawing/2014/main" id="{648C4AA8-8A0C-F0F3-69E9-CC951CFCBD9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8290" name="Rectangle 3">
            <a:extLst>
              <a:ext uri="{FF2B5EF4-FFF2-40B4-BE49-F238E27FC236}">
                <a16:creationId xmlns:a16="http://schemas.microsoft.com/office/drawing/2014/main" id="{AE1FA0CE-348F-0B04-D972-57948B62D82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We have used the projected cash flows on the Disney theme park to estimate the duration of the theme park. </a:t>
            </a:r>
          </a:p>
          <a:p>
            <a:r>
              <a:rPr lang="en-US" altLang="en-US">
                <a:latin typeface="Times" pitchFamily="2" charset="0"/>
                <a:ea typeface="ＭＳ Ｐゴシック" panose="020B0600070205080204" pitchFamily="34" charset="-128"/>
              </a:rPr>
              <a:t>This understates the duration,</a:t>
            </a:r>
          </a:p>
          <a:p>
            <a:pPr lvl="1"/>
            <a:r>
              <a:rPr lang="en-US" altLang="en-US">
                <a:latin typeface="Times" pitchFamily="2" charset="0"/>
                <a:ea typeface="ＭＳ Ｐゴシック" panose="020B0600070205080204" pitchFamily="34" charset="-128"/>
              </a:rPr>
              <a:t>Since cash flows are likely to drop if interest rates go up</a:t>
            </a:r>
          </a:p>
          <a:p>
            <a:pPr lvl="1"/>
            <a:r>
              <a:rPr lang="en-US" altLang="en-US">
                <a:latin typeface="Times" pitchFamily="2" charset="0"/>
                <a:ea typeface="ＭＳ Ｐゴシック" panose="020B0600070205080204" pitchFamily="34" charset="-128"/>
              </a:rPr>
              <a:t>Since we have arbitrarily estimated a terminal value at the end of year 10.	</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a:extLst>
              <a:ext uri="{FF2B5EF4-FFF2-40B4-BE49-F238E27FC236}">
                <a16:creationId xmlns:a16="http://schemas.microsoft.com/office/drawing/2014/main" id="{17E99BA2-FA22-689C-042D-B1D9A60E9278}"/>
              </a:ext>
            </a:extLst>
          </p:cNvPr>
          <p:cNvSpPr>
            <a:spLocks noGrp="1" noRot="1" noChangeAspect="1" noChangeArrowheads="1" noTextEdit="1"/>
          </p:cNvSpPr>
          <p:nvPr>
            <p:ph type="sldImg"/>
          </p:nvPr>
        </p:nvSpPr>
        <p:spPr>
          <a:xfrm>
            <a:off x="1150938" y="692150"/>
            <a:ext cx="4556125" cy="3416300"/>
          </a:xfrm>
          <a:ln/>
        </p:spPr>
      </p:sp>
      <p:sp>
        <p:nvSpPr>
          <p:cNvPr id="270338" name="Rectangle 3">
            <a:extLst>
              <a:ext uri="{FF2B5EF4-FFF2-40B4-BE49-F238E27FC236}">
                <a16:creationId xmlns:a16="http://schemas.microsoft.com/office/drawing/2014/main" id="{A2848221-B4A7-4FBA-33A6-7B86163E8C9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It is entirely possible that the park will pull visitors from a wider global area (say Australia and New Zealand), in which case we should alter the currency mix.</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a:extLst>
              <a:ext uri="{FF2B5EF4-FFF2-40B4-BE49-F238E27FC236}">
                <a16:creationId xmlns:a16="http://schemas.microsoft.com/office/drawing/2014/main" id="{CD9BF174-08A2-190C-3742-4B8E554A3DC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2386" name="Rectangle 3">
            <a:extLst>
              <a:ext uri="{FF2B5EF4-FFF2-40B4-BE49-F238E27FC236}">
                <a16:creationId xmlns:a16="http://schemas.microsoft.com/office/drawing/2014/main" id="{87818497-174B-5BE9-47B8-AA9D4898086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Each measures a different aspect of the firm. </a:t>
            </a:r>
          </a:p>
          <a:p>
            <a:pPr lvl="1"/>
            <a:r>
              <a:rPr lang="en-US" altLang="en-US">
                <a:latin typeface="Times" pitchFamily="2" charset="0"/>
                <a:ea typeface="ＭＳ Ｐゴシック" panose="020B0600070205080204" pitchFamily="34" charset="-128"/>
              </a:rPr>
              <a:t>The operating cash flows measure the year-to-year capacity of the firm to generate cash flows. </a:t>
            </a:r>
          </a:p>
          <a:p>
            <a:pPr lvl="1"/>
            <a:r>
              <a:rPr lang="en-US" altLang="en-US">
                <a:latin typeface="Times" pitchFamily="2" charset="0"/>
                <a:ea typeface="ＭＳ Ｐゴシック" panose="020B0600070205080204" pitchFamily="34" charset="-128"/>
              </a:rPr>
              <a:t> Firm value reflects current operating income, as well as the expected growth and the cost of capital.</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a:extLst>
              <a:ext uri="{FF2B5EF4-FFF2-40B4-BE49-F238E27FC236}">
                <a16:creationId xmlns:a16="http://schemas.microsoft.com/office/drawing/2014/main" id="{83AD9AD2-5295-908E-5E76-2FE0A72B97D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4434" name="Rectangle 3">
            <a:extLst>
              <a:ext uri="{FF2B5EF4-FFF2-40B4-BE49-F238E27FC236}">
                <a16:creationId xmlns:a16="http://schemas.microsoft.com/office/drawing/2014/main" id="{418A3C12-30F6-EA78-5445-22AC26353F0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Disney has changed changed considerably over time in terms of its business mix. It has increasingly moved into the broadcasting business and its animated movies are only  a small portion of its overall movie offerings.</a:t>
            </a:r>
          </a:p>
          <a:p>
            <a:r>
              <a:rPr lang="en-US" altLang="en-US">
                <a:latin typeface="Times" pitchFamily="2" charset="0"/>
                <a:ea typeface="ＭＳ Ｐゴシック" panose="020B0600070205080204" pitchFamily="34" charset="-128"/>
              </a:rPr>
              <a:t>The firm value is the market value of equity plus the book value of debt outstanding in each year. ( I would have preferred to use market value of debt, but book value seems like a reasonable proxy)</a:t>
            </a:r>
          </a:p>
          <a:p>
            <a:r>
              <a:rPr lang="en-US" altLang="en-US">
                <a:latin typeface="Times" pitchFamily="2" charset="0"/>
                <a:ea typeface="ＭＳ Ｐゴシック" panose="020B0600070205080204" pitchFamily="34" charset="-128"/>
              </a:rPr>
              <a:t>In doing this table, we reverted back to reported EBIT, rather than using the adjusted EBIT that we have been working with so far.</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a:extLst>
              <a:ext uri="{FF2B5EF4-FFF2-40B4-BE49-F238E27FC236}">
                <a16:creationId xmlns:a16="http://schemas.microsoft.com/office/drawing/2014/main" id="{2E7DAF14-DC07-F309-C6F2-7C591695A3F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6482" name="Rectangle 3">
            <a:extLst>
              <a:ext uri="{FF2B5EF4-FFF2-40B4-BE49-F238E27FC236}">
                <a16:creationId xmlns:a16="http://schemas.microsoft.com/office/drawing/2014/main" id="{1EA4F7C1-A998-214D-1B14-AF2EADB1ACB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would apply to any firm that we would analyze over this time period.</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a:extLst>
              <a:ext uri="{FF2B5EF4-FFF2-40B4-BE49-F238E27FC236}">
                <a16:creationId xmlns:a16="http://schemas.microsoft.com/office/drawing/2014/main" id="{633677A6-126E-EDD1-5046-447CD3B9785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8530" name="Rectangle 3">
            <a:extLst>
              <a:ext uri="{FF2B5EF4-FFF2-40B4-BE49-F238E27FC236}">
                <a16:creationId xmlns:a16="http://schemas.microsoft.com/office/drawing/2014/main" id="{CA8CCE03-B7A8-CFD0-477C-665CF94A1FA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How  much has firm value changed for a given change in interest rates?</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a:extLst>
              <a:ext uri="{FF2B5EF4-FFF2-40B4-BE49-F238E27FC236}">
                <a16:creationId xmlns:a16="http://schemas.microsoft.com/office/drawing/2014/main" id="{F24C5DA1-A292-47FB-8B63-DAFFC9B1547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0578" name="Rectangle 3">
            <a:extLst>
              <a:ext uri="{FF2B5EF4-FFF2-40B4-BE49-F238E27FC236}">
                <a16:creationId xmlns:a16="http://schemas.microsoft.com/office/drawing/2014/main" id="{CDC282B9-1D9E-A429-6241-7A41DF3690F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These regressions tend to be noisy, even for firms with substantial historical data.</a:t>
            </a:r>
          </a:p>
          <a:p>
            <a:r>
              <a:rPr lang="en-US" altLang="en-US">
                <a:latin typeface="Times" pitchFamily="2" charset="0"/>
                <a:ea typeface="ＭＳ Ｐゴシック" panose="020B0600070205080204" pitchFamily="34" charset="-128"/>
              </a:rPr>
              <a:t>Industry-average coefficients might provide more reliable estimates (just as sector betas are often better than firm-specific betas)</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a:extLst>
              <a:ext uri="{FF2B5EF4-FFF2-40B4-BE49-F238E27FC236}">
                <a16:creationId xmlns:a16="http://schemas.microsoft.com/office/drawing/2014/main" id="{38A0B502-8221-7F10-2D66-FF7AB3F4FFE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2626" name="Rectangle 3">
            <a:extLst>
              <a:ext uri="{FF2B5EF4-FFF2-40B4-BE49-F238E27FC236}">
                <a16:creationId xmlns:a16="http://schemas.microsoft.com/office/drawing/2014/main" id="{CB80033A-9D35-FECD-D059-5B793004564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a traditional Macaulay duration. It is a measure of the percentage change in the bond price for a 1% change in interest rates.</a:t>
            </a:r>
          </a:p>
          <a:p>
            <a:r>
              <a:rPr lang="en-US" altLang="en-US">
                <a:latin typeface="Times" pitchFamily="2" charset="0"/>
                <a:ea typeface="ＭＳ Ｐゴシック" panose="020B0600070205080204" pitchFamily="34" charset="-128"/>
              </a:rPr>
              <a:t>Equivalently, it can be viewed as the maturity of a zero-coupon bond with the same sensitivity to interest rate changes. </a:t>
            </a:r>
          </a:p>
          <a:p>
            <a:r>
              <a:rPr lang="en-US" altLang="en-US">
                <a:latin typeface="Times" pitchFamily="2" charset="0"/>
                <a:ea typeface="ＭＳ Ｐゴシック" panose="020B0600070205080204" pitchFamily="34" charset="-128"/>
              </a:rPr>
              <a:t>Note, in the regression on the previous page, the coefficient on the change in interest rates, measures the percentage change in firm value for a 1% change in interest rates. Thus, the regression coefficient also measures duration.</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a:extLst>
              <a:ext uri="{FF2B5EF4-FFF2-40B4-BE49-F238E27FC236}">
                <a16:creationId xmlns:a16="http://schemas.microsoft.com/office/drawing/2014/main" id="{421462DD-ACD3-1AA7-4C86-DB3EF928B44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4674" name="Rectangle 3">
            <a:extLst>
              <a:ext uri="{FF2B5EF4-FFF2-40B4-BE49-F238E27FC236}">
                <a16:creationId xmlns:a16="http://schemas.microsoft.com/office/drawing/2014/main" id="{C79F33A9-DDAB-82B9-2357-DCD3A374663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It is very difficult to estimate Macaulay Duration on a project-by-project basis for all the projects that a firm has. </a:t>
            </a:r>
          </a:p>
          <a:p>
            <a:r>
              <a:rPr lang="en-US" altLang="en-US">
                <a:latin typeface="Times" pitchFamily="2" charset="0"/>
                <a:ea typeface="ＭＳ Ｐゴシック" panose="020B0600070205080204" pitchFamily="34" charset="-128"/>
              </a:rPr>
              <a:t>It is much easier to run the regression, but the results are likely to be noisy and affected by whether the firm</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business mix has changed over time.</a:t>
            </a:r>
          </a:p>
          <a:p>
            <a:r>
              <a:rPr lang="en-US" altLang="en-US">
                <a:latin typeface="Times" pitchFamily="2" charset="0"/>
                <a:ea typeface="ＭＳ Ｐゴシック" panose="020B0600070205080204" pitchFamily="34" charset="-128"/>
              </a:rPr>
              <a:t>This leaves us with</a:t>
            </a:r>
          </a:p>
          <a:p>
            <a:pPr lvl="1"/>
            <a:r>
              <a:rPr lang="en-US" altLang="en-US">
                <a:latin typeface="Times" pitchFamily="2" charset="0"/>
                <a:ea typeface="ＭＳ Ｐゴシック" panose="020B0600070205080204" pitchFamily="34" charset="-128"/>
              </a:rPr>
              <a:t>The intuitive analysis that preceded this section</a:t>
            </a:r>
          </a:p>
          <a:p>
            <a:pPr lvl="1"/>
            <a:r>
              <a:rPr lang="en-US" altLang="en-US">
                <a:latin typeface="Times" pitchFamily="2" charset="0"/>
                <a:ea typeface="ＭＳ Ｐゴシック" panose="020B0600070205080204" pitchFamily="34" charset="-128"/>
              </a:rPr>
              <a:t>Industry average duration numbers, which can be used for any firm in that industy</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a:extLst>
              <a:ext uri="{FF2B5EF4-FFF2-40B4-BE49-F238E27FC236}">
                <a16:creationId xmlns:a16="http://schemas.microsoft.com/office/drawing/2014/main" id="{7971DBA5-9403-B8AB-9C98-8E0C25733C0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6722" name="Rectangle 3">
            <a:extLst>
              <a:ext uri="{FF2B5EF4-FFF2-40B4-BE49-F238E27FC236}">
                <a16:creationId xmlns:a16="http://schemas.microsoft.com/office/drawing/2014/main" id="{7170C6C2-E9DB-2305-E996-C85D5E189F3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measures the effect of interest rates on operating income. Firm value will be affected more because discount rates tend to also go up when interest rates increase.</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a:extLst>
              <a:ext uri="{FF2B5EF4-FFF2-40B4-BE49-F238E27FC236}">
                <a16:creationId xmlns:a16="http://schemas.microsoft.com/office/drawing/2014/main" id="{8EA0813E-32BF-1818-CDD1-3AD51448A11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8770" name="Rectangle 3">
            <a:extLst>
              <a:ext uri="{FF2B5EF4-FFF2-40B4-BE49-F238E27FC236}">
                <a16:creationId xmlns:a16="http://schemas.microsoft.com/office/drawing/2014/main" id="{743FF475-1E0A-8F4B-AE0B-9CFBD0C17ED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Is the firm a cyclical firm? Cyclical firms should have operating income that moves with the economy. Value might not, since markets can look past cycles. In this case, the operating income regression may be the more valuable one.</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a:extLst>
              <a:ext uri="{FF2B5EF4-FFF2-40B4-BE49-F238E27FC236}">
                <a16:creationId xmlns:a16="http://schemas.microsoft.com/office/drawing/2014/main" id="{AACA6D16-4F4B-4E4A-656E-FAE78BFC718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0818" name="Rectangle 3">
            <a:extLst>
              <a:ext uri="{FF2B5EF4-FFF2-40B4-BE49-F238E27FC236}">
                <a16:creationId xmlns:a16="http://schemas.microsoft.com/office/drawing/2014/main" id="{F4E0B0A9-2686-F5B6-86D0-3B2B7F63FDB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Disney has increasingly become a cyclical firm. (In previous iterations in 1997 and 2003, it was insensitive to economic growth…) This may reflect its increasing dependence on broadcasting (where advertising is cyclical) and grown up movies.</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a:extLst>
              <a:ext uri="{FF2B5EF4-FFF2-40B4-BE49-F238E27FC236}">
                <a16:creationId xmlns:a16="http://schemas.microsoft.com/office/drawing/2014/main" id="{7F58D5A3-86D2-9AFA-5419-419FDE5AEC7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2866" name="Rectangle 3">
            <a:extLst>
              <a:ext uri="{FF2B5EF4-FFF2-40B4-BE49-F238E27FC236}">
                <a16:creationId xmlns:a16="http://schemas.microsoft.com/office/drawing/2014/main" id="{6C41E281-A7C0-9BD8-BC8C-F9B253D27A7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Again, we are assuming that the historical exposure of earnings and firm value to currencies is a good measure of future exposure.</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a:extLst>
              <a:ext uri="{FF2B5EF4-FFF2-40B4-BE49-F238E27FC236}">
                <a16:creationId xmlns:a16="http://schemas.microsoft.com/office/drawing/2014/main" id="{F2492796-5CF8-29DE-E4DB-CFF75A18B7C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4914" name="Rectangle 3">
            <a:extLst>
              <a:ext uri="{FF2B5EF4-FFF2-40B4-BE49-F238E27FC236}">
                <a16:creationId xmlns:a16="http://schemas.microsoft.com/office/drawing/2014/main" id="{51C0E0BA-E490-1D6C-01F5-58A67F0DE9C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negative effect of the stronger dollar on operating income might reflect the revenues that Disney gets from tourists at its theme parks. These tourists are less likely to visit the theme parks when the dollar is stronger.</a:t>
            </a:r>
          </a:p>
          <a:p>
            <a:r>
              <a:rPr lang="en-US" altLang="en-US">
                <a:latin typeface="Times" pitchFamily="2" charset="0"/>
                <a:ea typeface="ＭＳ Ｐゴシック" panose="020B0600070205080204" pitchFamily="34" charset="-128"/>
              </a:rPr>
              <a:t>While firm value also goes down, the effect is less significant.</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a:extLst>
              <a:ext uri="{FF2B5EF4-FFF2-40B4-BE49-F238E27FC236}">
                <a16:creationId xmlns:a16="http://schemas.microsoft.com/office/drawing/2014/main" id="{AE1EF297-0383-0D34-BE1C-A16D40A253B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6962" name="Rectangle 3">
            <a:extLst>
              <a:ext uri="{FF2B5EF4-FFF2-40B4-BE49-F238E27FC236}">
                <a16:creationId xmlns:a16="http://schemas.microsoft.com/office/drawing/2014/main" id="{32DDF0B7-3901-D444-11E6-10A691312EE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On floating rate debt, interest expenses tend to increase as market interest rates increase. We are assuming that year-to-year changes in interest rates are driven primarily by changes in inflation.</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a:extLst>
              <a:ext uri="{FF2B5EF4-FFF2-40B4-BE49-F238E27FC236}">
                <a16:creationId xmlns:a16="http://schemas.microsoft.com/office/drawing/2014/main" id="{2434CE5D-E3DB-6770-4BA4-332236AF308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9010" name="Rectangle 3">
            <a:extLst>
              <a:ext uri="{FF2B5EF4-FFF2-40B4-BE49-F238E27FC236}">
                <a16:creationId xmlns:a16="http://schemas.microsoft.com/office/drawing/2014/main" id="{12D670ED-AA8A-703E-A6A9-F13EB3990FD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Operating income tends to move with inflation, but firm value does not  as much. (This is not surprising, if cashflow effects and discount rate effects cancel out)</a:t>
            </a:r>
          </a:p>
          <a:p>
            <a:r>
              <a:rPr lang="en-US" altLang="en-US">
                <a:latin typeface="Times" pitchFamily="2" charset="0"/>
                <a:ea typeface="ＭＳ Ｐゴシック" panose="020B0600070205080204" pitchFamily="34" charset="-128"/>
              </a:rPr>
              <a:t>I would weigh the operating income regression more in determining whether to use floating rate or fixed rate debt,  since the cash flows each year go towards paying the coupons.</a:t>
            </a: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a:extLst>
              <a:ext uri="{FF2B5EF4-FFF2-40B4-BE49-F238E27FC236}">
                <a16:creationId xmlns:a16="http://schemas.microsoft.com/office/drawing/2014/main" id="{8B595614-FA92-31E0-F3F2-56EBC7DE31C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1058" name="Rectangle 3">
            <a:extLst>
              <a:ext uri="{FF2B5EF4-FFF2-40B4-BE49-F238E27FC236}">
                <a16:creationId xmlns:a16="http://schemas.microsoft.com/office/drawing/2014/main" id="{10A07734-24A1-4830-4F0B-9BBF8B0AE5A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Summarizes the results of the regressions… Caveat: The regressions have low R-squareds and any or all of these estimates could be wrong by a large amount.</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a:extLst>
              <a:ext uri="{FF2B5EF4-FFF2-40B4-BE49-F238E27FC236}">
                <a16:creationId xmlns:a16="http://schemas.microsoft.com/office/drawing/2014/main" id="{E5613381-8463-03C2-0E96-8107A138B874}"/>
              </a:ext>
            </a:extLst>
          </p:cNvPr>
          <p:cNvSpPr>
            <a:spLocks noGrp="1" noRot="1" noChangeAspect="1" noChangeArrowheads="1" noTextEdit="1"/>
          </p:cNvSpPr>
          <p:nvPr>
            <p:ph type="sldImg"/>
          </p:nvPr>
        </p:nvSpPr>
        <p:spPr>
          <a:xfrm>
            <a:off x="1150938" y="692150"/>
            <a:ext cx="4556125" cy="3416300"/>
          </a:xfrm>
          <a:ln/>
        </p:spPr>
      </p:sp>
      <p:sp>
        <p:nvSpPr>
          <p:cNvPr id="303106" name="Notes Placeholder 2">
            <a:extLst>
              <a:ext uri="{FF2B5EF4-FFF2-40B4-BE49-F238E27FC236}">
                <a16:creationId xmlns:a16="http://schemas.microsoft.com/office/drawing/2014/main" id="{0F697A78-C1A3-1A79-073F-FBBA4F1A232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Since the standard errors on the regression estimates are so high, this alternative may yield more precise estimates of the each of the coefficients. To obtain these bottom up values, we ran the regressions for each firm in the sector and averaged out the coefficients.</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a:extLst>
              <a:ext uri="{FF2B5EF4-FFF2-40B4-BE49-F238E27FC236}">
                <a16:creationId xmlns:a16="http://schemas.microsoft.com/office/drawing/2014/main" id="{FB5699F8-2E34-FE7A-9611-5622741EA6F3}"/>
              </a:ext>
            </a:extLst>
          </p:cNvPr>
          <p:cNvSpPr>
            <a:spLocks noGrp="1" noRot="1" noChangeAspect="1" noChangeArrowheads="1" noTextEdit="1"/>
          </p:cNvSpPr>
          <p:nvPr>
            <p:ph type="sldImg"/>
          </p:nvPr>
        </p:nvSpPr>
        <p:spPr>
          <a:xfrm>
            <a:off x="1150938" y="692150"/>
            <a:ext cx="4556125" cy="3416300"/>
          </a:xfrm>
          <a:ln/>
        </p:spPr>
      </p:sp>
      <p:sp>
        <p:nvSpPr>
          <p:cNvPr id="305154" name="Rectangle 3">
            <a:extLst>
              <a:ext uri="{FF2B5EF4-FFF2-40B4-BE49-F238E27FC236}">
                <a16:creationId xmlns:a16="http://schemas.microsoft.com/office/drawing/2014/main" id="{625156CE-4811-83F4-D09F-85F074BB175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Converts the numbers into tangible recommendations…</a:t>
            </a: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a:extLst>
              <a:ext uri="{FF2B5EF4-FFF2-40B4-BE49-F238E27FC236}">
                <a16:creationId xmlns:a16="http://schemas.microsoft.com/office/drawing/2014/main" id="{5280F903-6D46-CBB3-8B34-C6E7C963134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7202" name="Rectangle 3">
            <a:extLst>
              <a:ext uri="{FF2B5EF4-FFF2-40B4-BE49-F238E27FC236}">
                <a16:creationId xmlns:a16="http://schemas.microsoft.com/office/drawing/2014/main" id="{16B69280-A91B-6F7C-4738-EFDCD7D9AAF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There may be good reasons for the mismatch but for most firms, the existing debt structure is more a result of history and inertia. 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business mix has changed significantly over the last decade - more broadcasting, less theme park - and it is not surprising that the debt structure has not kept pace.</a:t>
            </a:r>
          </a:p>
          <a:p>
            <a:r>
              <a:rPr lang="en-US" altLang="en-US">
                <a:latin typeface="Times" pitchFamily="2" charset="0"/>
                <a:ea typeface="ＭＳ Ｐゴシック" panose="020B0600070205080204" pitchFamily="34" charset="-128"/>
              </a:rPr>
              <a:t>In some cases, market frictions and limitations may contribute to the mismatch. In fact, many emerging market companies were unable to borrow long term until recently because banks would not lend long term in those markets.</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a:extLst>
              <a:ext uri="{FF2B5EF4-FFF2-40B4-BE49-F238E27FC236}">
                <a16:creationId xmlns:a16="http://schemas.microsoft.com/office/drawing/2014/main" id="{3AB429DB-109B-872D-3603-2EF3B7D61CE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9250" name="Rectangle 3">
            <a:extLst>
              <a:ext uri="{FF2B5EF4-FFF2-40B4-BE49-F238E27FC236}">
                <a16:creationId xmlns:a16="http://schemas.microsoft.com/office/drawing/2014/main" id="{9DD68428-F5FF-E96E-6207-630584707AF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large size and access to capital markets give it lots of options. Smaller firms and emerging market firms will have fewer options. In the extreme scenario, it may take more time to adjust the debt.</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a:extLst>
              <a:ext uri="{FF2B5EF4-FFF2-40B4-BE49-F238E27FC236}">
                <a16:creationId xmlns:a16="http://schemas.microsoft.com/office/drawing/2014/main" id="{C4F72852-B427-5084-CA08-887762021AAB}"/>
              </a:ext>
            </a:extLst>
          </p:cNvPr>
          <p:cNvSpPr>
            <a:spLocks noGrp="1" noRot="1" noChangeAspect="1" noChangeArrowheads="1" noTextEdit="1"/>
          </p:cNvSpPr>
          <p:nvPr>
            <p:ph type="sldImg"/>
          </p:nvPr>
        </p:nvSpPr>
        <p:spPr>
          <a:xfrm>
            <a:off x="1150938" y="692150"/>
            <a:ext cx="4556125" cy="3416300"/>
          </a:xfrm>
          <a:ln/>
        </p:spPr>
      </p:sp>
      <p:sp>
        <p:nvSpPr>
          <p:cNvPr id="311298" name="Notes Placeholder 2">
            <a:extLst>
              <a:ext uri="{FF2B5EF4-FFF2-40B4-BE49-F238E27FC236}">
                <a16:creationId xmlns:a16="http://schemas.microsoft.com/office/drawing/2014/main" id="{39700676-9A2F-781E-547E-4E51932F295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We don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t even try to assess Deutsche</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right debt because its assets are constantly changing and debt plays a different role in a bank… it is more raw material than source of capital.</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a:extLst>
              <a:ext uri="{FF2B5EF4-FFF2-40B4-BE49-F238E27FC236}">
                <a16:creationId xmlns:a16="http://schemas.microsoft.com/office/drawing/2014/main" id="{9DEF8DB4-9CCB-7177-17F3-A5C4A999F6C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14370" name="Rectangle 3">
            <a:extLst>
              <a:ext uri="{FF2B5EF4-FFF2-40B4-BE49-F238E27FC236}">
                <a16:creationId xmlns:a16="http://schemas.microsoft.com/office/drawing/2014/main" id="{4FA70B9A-6E93-A06A-DDC2-FBDDAFDFDD55}"/>
              </a:ext>
            </a:extLst>
          </p:cNvPr>
          <p:cNvSpPr>
            <a:spLocks noGrp="1" noChangeArrowheads="1"/>
          </p:cNvSpPr>
          <p:nvPr>
            <p:ph type="body" idx="1"/>
          </p:nvPr>
        </p:nvSpPr>
        <p:spPr>
          <a:solidFill>
            <a:srgbClr val="FFFFFF"/>
          </a:solidFill>
          <a:ln>
            <a:solidFill>
              <a:srgbClr val="000000"/>
            </a:solidFill>
          </a:ln>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a:extLst>
              <a:ext uri="{FF2B5EF4-FFF2-40B4-BE49-F238E27FC236}">
                <a16:creationId xmlns:a16="http://schemas.microsoft.com/office/drawing/2014/main" id="{EEE9F2B3-192A-2EF7-29EE-A4A6BBB8BD1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Third and final principle of corporate finance.</a:t>
            </a:r>
          </a:p>
        </p:txBody>
      </p:sp>
      <p:sp>
        <p:nvSpPr>
          <p:cNvPr id="316418" name="Rectangle 3">
            <a:extLst>
              <a:ext uri="{FF2B5EF4-FFF2-40B4-BE49-F238E27FC236}">
                <a16:creationId xmlns:a16="http://schemas.microsoft.com/office/drawing/2014/main" id="{57845481-6A72-31F1-B54C-3501F8622796}"/>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a:extLst>
              <a:ext uri="{FF2B5EF4-FFF2-40B4-BE49-F238E27FC236}">
                <a16:creationId xmlns:a16="http://schemas.microsoft.com/office/drawing/2014/main" id="{C8CCD69A-2CF1-9F7C-6556-46DCD5E5D71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18466" name="Rectangle 3">
            <a:extLst>
              <a:ext uri="{FF2B5EF4-FFF2-40B4-BE49-F238E27FC236}">
                <a16:creationId xmlns:a16="http://schemas.microsoft.com/office/drawing/2014/main" id="{063B9F8F-BF18-1C69-53DB-72CDFD11C15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Dividend policy is affected by investment and financing decisions…. And dividend decisions may affect investment and financing decisions. In other words, analyzing dividends has to be part and parcel of analyzing the whole company. </a:t>
            </a: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Slide Image Placeholder 1">
            <a:extLst>
              <a:ext uri="{FF2B5EF4-FFF2-40B4-BE49-F238E27FC236}">
                <a16:creationId xmlns:a16="http://schemas.microsoft.com/office/drawing/2014/main" id="{4E96A794-4C27-28CE-8AD9-89E4AAC4AF0A}"/>
              </a:ext>
            </a:extLst>
          </p:cNvPr>
          <p:cNvSpPr>
            <a:spLocks noGrp="1" noRot="1" noChangeAspect="1" noChangeArrowheads="1" noTextEdit="1"/>
          </p:cNvSpPr>
          <p:nvPr>
            <p:ph type="sldImg"/>
          </p:nvPr>
        </p:nvSpPr>
        <p:spPr>
          <a:xfrm>
            <a:off x="1150938" y="692150"/>
            <a:ext cx="4556125" cy="3416300"/>
          </a:xfrm>
          <a:ln/>
        </p:spPr>
      </p:sp>
      <p:sp>
        <p:nvSpPr>
          <p:cNvPr id="320514" name="Notes Placeholder 2">
            <a:extLst>
              <a:ext uri="{FF2B5EF4-FFF2-40B4-BE49-F238E27FC236}">
                <a16:creationId xmlns:a16="http://schemas.microsoft.com/office/drawing/2014/main" id="{663CD131-E9CE-5084-1570-E8BFFD69C9F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More than any other aspect of corporate finance, dividend policy is mired in inertia (where companies get locked into dividend policies that either don’t suit where they are in the life cycle or are unsustainable) and the desire to look like other companies in the sector.</a:t>
            </a: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a:extLst>
              <a:ext uri="{FF2B5EF4-FFF2-40B4-BE49-F238E27FC236}">
                <a16:creationId xmlns:a16="http://schemas.microsoft.com/office/drawing/2014/main" id="{FA4F2447-7916-5FB3-A156-5FEFA27602B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22562" name="Rectangle 3">
            <a:extLst>
              <a:ext uri="{FF2B5EF4-FFF2-40B4-BE49-F238E27FC236}">
                <a16:creationId xmlns:a16="http://schemas.microsoft.com/office/drawing/2014/main" id="{9C77FA98-7D9E-79A7-8ED4-ADD0CAE7851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Most companies in most years pay out what they did last year as dividends. Among firms that change dividends, increases are more common than decreases.</a:t>
            </a: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Slide Image Placeholder 1">
            <a:extLst>
              <a:ext uri="{FF2B5EF4-FFF2-40B4-BE49-F238E27FC236}">
                <a16:creationId xmlns:a16="http://schemas.microsoft.com/office/drawing/2014/main" id="{5F2068A4-4BCE-4F42-9156-C1BBA8F32FE1}"/>
              </a:ext>
            </a:extLst>
          </p:cNvPr>
          <p:cNvSpPr>
            <a:spLocks noGrp="1" noRot="1" noChangeAspect="1" noChangeArrowheads="1" noTextEdit="1"/>
          </p:cNvSpPr>
          <p:nvPr>
            <p:ph type="sldImg"/>
          </p:nvPr>
        </p:nvSpPr>
        <p:spPr>
          <a:xfrm>
            <a:off x="1150938" y="692150"/>
            <a:ext cx="4556125" cy="3416300"/>
          </a:xfrm>
          <a:ln/>
        </p:spPr>
      </p:sp>
      <p:sp>
        <p:nvSpPr>
          <p:cNvPr id="324610" name="Notes Placeholder 2">
            <a:extLst>
              <a:ext uri="{FF2B5EF4-FFF2-40B4-BE49-F238E27FC236}">
                <a16:creationId xmlns:a16="http://schemas.microsoft.com/office/drawing/2014/main" id="{5CEF1538-5196-31F6-007E-0492FFC7861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Even in crisis years, companies remain reluctant to cut or suspend dividends… And companies that are choosing not to pay a dividend at all are growing in number… (leading into the buyback discussion)</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a:extLst>
              <a:ext uri="{FF2B5EF4-FFF2-40B4-BE49-F238E27FC236}">
                <a16:creationId xmlns:a16="http://schemas.microsoft.com/office/drawing/2014/main" id="{D53F075E-919C-936A-ABAE-7B52068C150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26658" name="Rectangle 3">
            <a:extLst>
              <a:ext uri="{FF2B5EF4-FFF2-40B4-BE49-F238E27FC236}">
                <a16:creationId xmlns:a16="http://schemas.microsoft.com/office/drawing/2014/main" id="{A0FDA830-FF48-EE7A-1B4D-A2EBD058BD8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Dividends tend to follow earnings. They don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t lead them and they are not contemporaneous. In other words, don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t expect a company to pay out more in dividends if their earnings go up… If earnings go up two years in a row, maybe.. Three years in a row and the odds increase.</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a:extLst>
              <a:ext uri="{FF2B5EF4-FFF2-40B4-BE49-F238E27FC236}">
                <a16:creationId xmlns:a16="http://schemas.microsoft.com/office/drawing/2014/main" id="{EAAB7920-9FF2-63B8-FA73-EF1D67B3B579}"/>
              </a:ext>
            </a:extLst>
          </p:cNvPr>
          <p:cNvSpPr>
            <a:spLocks noGrp="1" noRot="1" noChangeAspect="1" noChangeArrowheads="1" noTextEdit="1"/>
          </p:cNvSpPr>
          <p:nvPr>
            <p:ph type="sldImg"/>
          </p:nvPr>
        </p:nvSpPr>
        <p:spPr>
          <a:xfrm>
            <a:off x="1150938" y="692150"/>
            <a:ext cx="4556125" cy="3416300"/>
          </a:xfrm>
          <a:ln/>
        </p:spPr>
      </p:sp>
      <p:sp>
        <p:nvSpPr>
          <p:cNvPr id="328706" name="Notes Placeholder 2">
            <a:extLst>
              <a:ext uri="{FF2B5EF4-FFF2-40B4-BE49-F238E27FC236}">
                <a16:creationId xmlns:a16="http://schemas.microsoft.com/office/drawing/2014/main" id="{AC0AF29F-0DD2-EABB-6BA9-05236F6047E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In 2003, for the first time in decades, the tax rate on dividends was cut to 15% to match the tax rate on capital gains. How firms responded in terms of dividend policy is a good test of the tax effect. </a:t>
            </a:r>
          </a:p>
          <a:p>
            <a:r>
              <a:rPr lang="en-US" altLang="en-US">
                <a:latin typeface="Times" pitchFamily="2" charset="0"/>
                <a:ea typeface="ＭＳ Ｐゴシック" panose="020B0600070205080204" pitchFamily="34" charset="-128"/>
              </a:rPr>
              <a:t>More firms initiated dividends in 2003 and more dividends were paid, but the effect was muted. Stock buybacks still overwhelmed dividends.</a:t>
            </a:r>
          </a:p>
          <a:p>
            <a:r>
              <a:rPr lang="en-US" altLang="en-US">
                <a:latin typeface="Times" pitchFamily="2" charset="0"/>
                <a:ea typeface="ＭＳ Ｐゴシック" panose="020B0600070205080204" pitchFamily="34" charset="-128"/>
              </a:rPr>
              <a:t>The lesson: Taxes may affect dividend policy but they are not the key determinant.</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In the last quarter of 2012, with the fiscal cliff looming, companies paid out huge amounts in special dividends.</a:t>
            </a: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a:extLst>
              <a:ext uri="{FF2B5EF4-FFF2-40B4-BE49-F238E27FC236}">
                <a16:creationId xmlns:a16="http://schemas.microsoft.com/office/drawing/2014/main" id="{8BF3F5BC-4731-9822-4669-C57E5A016BB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a:extLst>
              <a:ext uri="{FF2B5EF4-FFF2-40B4-BE49-F238E27FC236}">
                <a16:creationId xmlns:a16="http://schemas.microsoft.com/office/drawing/2014/main" id="{226D81E8-D6B6-5472-3FFB-B6B9AD95D48A}"/>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pitchFamily="2" charset="0"/>
                <a:ea typeface="ＭＳ Ｐゴシック" panose="020B0600070205080204" pitchFamily="34" charset="-128"/>
              </a:rPr>
              <a:t>This trend accelerated through the 1990s. It can be partially explained by</a:t>
            </a:r>
          </a:p>
          <a:p>
            <a:pPr marL="228600" indent="-228600">
              <a:buFontTx/>
              <a:buAutoNum type="arabicPeriod"/>
            </a:pPr>
            <a:r>
              <a:rPr lang="en-US" altLang="en-US">
                <a:latin typeface="Times" pitchFamily="2" charset="0"/>
                <a:ea typeface="ＭＳ Ｐゴシック" panose="020B0600070205080204" pitchFamily="34" charset="-128"/>
              </a:rPr>
              <a:t>An increase in the volatility of earnings at all companies, making dividends much more difficult to maintain</a:t>
            </a:r>
          </a:p>
          <a:p>
            <a:pPr marL="228600" indent="-228600">
              <a:buFontTx/>
              <a:buAutoNum type="arabicPeriod"/>
            </a:pPr>
            <a:r>
              <a:rPr lang="en-US" altLang="en-US">
                <a:latin typeface="Times" pitchFamily="2" charset="0"/>
                <a:ea typeface="ＭＳ Ｐゴシック" panose="020B0600070205080204" pitchFamily="34" charset="-128"/>
              </a:rPr>
              <a:t> An increasing proportion of investors who invested primarily for capital gains</a:t>
            </a:r>
          </a:p>
          <a:p>
            <a:pPr marL="228600" indent="-228600">
              <a:buFontTx/>
              <a:buAutoNum type="arabicPeriod"/>
            </a:pPr>
            <a:r>
              <a:rPr lang="en-US" altLang="en-US">
                <a:latin typeface="Times" pitchFamily="2" charset="0"/>
                <a:ea typeface="ＭＳ Ｐゴシック" panose="020B0600070205080204" pitchFamily="34" charset="-128"/>
              </a:rPr>
              <a:t>Managers being compensated with options like stock buybacks more than dividends since the latter leads to lower stock prices.</a:t>
            </a: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a:extLst>
              <a:ext uri="{FF2B5EF4-FFF2-40B4-BE49-F238E27FC236}">
                <a16:creationId xmlns:a16="http://schemas.microsoft.com/office/drawing/2014/main" id="{D58862E5-6C9F-3CC0-4EF5-505D6AE993C3}"/>
              </a:ext>
            </a:extLst>
          </p:cNvPr>
          <p:cNvSpPr>
            <a:spLocks noGrp="1" noRot="1" noChangeAspect="1" noChangeArrowheads="1" noTextEdit="1"/>
          </p:cNvSpPr>
          <p:nvPr>
            <p:ph type="sldImg"/>
          </p:nvPr>
        </p:nvSpPr>
        <p:spPr>
          <a:xfrm>
            <a:off x="1150938" y="692150"/>
            <a:ext cx="4556125" cy="3416300"/>
          </a:xfrm>
          <a:ln/>
        </p:spPr>
      </p:sp>
      <p:sp>
        <p:nvSpPr>
          <p:cNvPr id="332802" name="Notes Placeholder 2">
            <a:extLst>
              <a:ext uri="{FF2B5EF4-FFF2-40B4-BE49-F238E27FC236}">
                <a16:creationId xmlns:a16="http://schemas.microsoft.com/office/drawing/2014/main" id="{33208BFF-6A70-66CF-0257-297BC70A3DC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Much of the cash that US companies returned to stockholders came from buybacks, putting them in front. But Japanese, Canadian and European companies are starting to catch up, Latin America is also moving up and Asia (other than Japan) has been slow.</a:t>
            </a: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a:extLst>
              <a:ext uri="{FF2B5EF4-FFF2-40B4-BE49-F238E27FC236}">
                <a16:creationId xmlns:a16="http://schemas.microsoft.com/office/drawing/2014/main" id="{C5EDC71B-A564-95C1-00D1-0246E4A4449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4850" name="Rectangle 3">
            <a:extLst>
              <a:ext uri="{FF2B5EF4-FFF2-40B4-BE49-F238E27FC236}">
                <a16:creationId xmlns:a16="http://schemas.microsoft.com/office/drawing/2014/main" id="{232F6A39-21FB-014C-ADE4-0237EC8FF41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These are the two most common measures of dividend. They both focus on traditional dividends, and could be modified to include stock buybacks.</a:t>
            </a: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a:extLst>
              <a:ext uri="{FF2B5EF4-FFF2-40B4-BE49-F238E27FC236}">
                <a16:creationId xmlns:a16="http://schemas.microsoft.com/office/drawing/2014/main" id="{33DB28A5-8B89-0419-3A13-0AD848722D8F}"/>
              </a:ext>
            </a:extLst>
          </p:cNvPr>
          <p:cNvSpPr>
            <a:spLocks noGrp="1" noRot="1" noChangeAspect="1" noChangeArrowheads="1" noTextEdit="1"/>
          </p:cNvSpPr>
          <p:nvPr>
            <p:ph type="sldImg"/>
          </p:nvPr>
        </p:nvSpPr>
        <p:spPr>
          <a:xfrm>
            <a:off x="1150938" y="692150"/>
            <a:ext cx="4556125" cy="3416300"/>
          </a:xfrm>
          <a:ln/>
        </p:spPr>
      </p:sp>
      <p:sp>
        <p:nvSpPr>
          <p:cNvPr id="3" name="Notes Placeholder 2">
            <a:extLst>
              <a:ext uri="{FF2B5EF4-FFF2-40B4-BE49-F238E27FC236}">
                <a16:creationId xmlns:a16="http://schemas.microsoft.com/office/drawing/2014/main" id="{19383851-EA92-F85F-529F-DEAE944CAF05}"/>
              </a:ext>
            </a:extLst>
          </p:cNvPr>
          <p:cNvSpPr>
            <a:spLocks noGrp="1"/>
          </p:cNvSpPr>
          <p:nvPr>
            <p:ph type="body" idx="1"/>
          </p:nvPr>
        </p:nvSpPr>
        <p:spPr/>
        <p:txBody>
          <a:bodyPr/>
          <a:lstStyle/>
          <a:p>
            <a:pPr>
              <a:defRPr/>
            </a:pPr>
            <a:r>
              <a:rPr lang="en-US" dirty="0"/>
              <a:t>This is the distribution of companies that pay dividends.. In the US at least, there are almost as many companies that don’t pay dividends than do, making the median dividend payout ratio across all US companies a very low number.. Among companies that pay dividends, the median payout ratio is higher. Note that there are a significant subset of companies that paid out more than 100% of earnings as dividends. Before you conclude that they are behaving irrationally, it is worth remembering that there are good reasons (sometimes) for paying more than 100% of your earnings including:</a:t>
            </a:r>
          </a:p>
          <a:p>
            <a:pPr marL="228600" indent="-228600">
              <a:buFontTx/>
              <a:buAutoNum type="arabicPeriod"/>
              <a:defRPr/>
            </a:pPr>
            <a:r>
              <a:rPr lang="en-US" dirty="0"/>
              <a:t>If you are a cyclical or a commodity company, your earnings may be volatile but your dividends may be smoothed out.</a:t>
            </a:r>
          </a:p>
          <a:p>
            <a:pPr marL="228600" indent="-228600">
              <a:buFontTx/>
              <a:buAutoNum type="arabicPeriod"/>
              <a:defRPr/>
            </a:pPr>
            <a:r>
              <a:rPr lang="en-US" dirty="0"/>
              <a:t>If you are a company in a bad business or shrinking, paying out more than 100% of your earnings is rational, i.e., a way to </a:t>
            </a:r>
            <a:r>
              <a:rPr lang="en-US" dirty="0" err="1"/>
              <a:t>liquidte</a:t>
            </a:r>
            <a:r>
              <a:rPr lang="en-US" dirty="0"/>
              <a:t> yourself gradually over time.</a:t>
            </a: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a:extLst>
              <a:ext uri="{FF2B5EF4-FFF2-40B4-BE49-F238E27FC236}">
                <a16:creationId xmlns:a16="http://schemas.microsoft.com/office/drawing/2014/main" id="{2B95DD1D-EFD8-316A-5EC6-CED8936F725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8946" name="Rectangle 3">
            <a:extLst>
              <a:ext uri="{FF2B5EF4-FFF2-40B4-BE49-F238E27FC236}">
                <a16:creationId xmlns:a16="http://schemas.microsoft.com/office/drawing/2014/main" id="{0A654856-BFC2-AC54-429D-F787A620856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Here again, there is a trend. Over the last two decades, the dividend yield for U.S. firms has decreased across the board.</a:t>
            </a:r>
          </a:p>
          <a:p>
            <a:r>
              <a:rPr lang="en-US" altLang="en-US">
                <a:latin typeface="Times" pitchFamily="2" charset="0"/>
                <a:ea typeface="ＭＳ Ｐゴシック" panose="020B0600070205080204" pitchFamily="34" charset="-128"/>
              </a:rPr>
              <a:t>In 2009, the dividend yields shot up, not because dividends increased but stock prices decreased. In 2010, they were back down again, as stock prices rebounded.</a:t>
            </a:r>
          </a:p>
          <a:p>
            <a:r>
              <a:rPr lang="en-US" altLang="en-US">
                <a:latin typeface="Times" pitchFamily="2" charset="0"/>
                <a:ea typeface="ＭＳ Ｐゴシック" panose="020B0600070205080204" pitchFamily="34" charset="-128"/>
              </a:rPr>
              <a:t>Bottom line: Volatility in dividend yields is caused more by changes in the denominator (stock prices) than in the numerator (dividends)</a:t>
            </a: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a:extLst>
              <a:ext uri="{FF2B5EF4-FFF2-40B4-BE49-F238E27FC236}">
                <a16:creationId xmlns:a16="http://schemas.microsoft.com/office/drawing/2014/main" id="{BE555FC7-E36E-0BF9-783A-F77519AB9F40}"/>
              </a:ext>
            </a:extLst>
          </p:cNvPr>
          <p:cNvSpPr>
            <a:spLocks noGrp="1" noRot="1" noChangeAspect="1" noChangeArrowheads="1" noTextEdit="1"/>
          </p:cNvSpPr>
          <p:nvPr>
            <p:ph type="sldImg"/>
          </p:nvPr>
        </p:nvSpPr>
        <p:spPr>
          <a:xfrm>
            <a:off x="1150938" y="692150"/>
            <a:ext cx="4556125" cy="3416300"/>
          </a:xfrm>
          <a:ln/>
        </p:spPr>
      </p:sp>
      <p:sp>
        <p:nvSpPr>
          <p:cNvPr id="340994" name="Notes Placeholder 2">
            <a:extLst>
              <a:ext uri="{FF2B5EF4-FFF2-40B4-BE49-F238E27FC236}">
                <a16:creationId xmlns:a16="http://schemas.microsoft.com/office/drawing/2014/main" id="{87D8A9B6-D695-E70F-8829-B4CE50450E5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One way of assessing dividend policy is to look at where a firm stands in the life cycle. As firms grow and mature, their capacity to generate excess cash flows and pay dividends should increase…. </a:t>
            </a: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Slide Image Placeholder 1">
            <a:extLst>
              <a:ext uri="{FF2B5EF4-FFF2-40B4-BE49-F238E27FC236}">
                <a16:creationId xmlns:a16="http://schemas.microsoft.com/office/drawing/2014/main" id="{A012C172-3319-58AF-D8BC-2B4A1699D9B9}"/>
              </a:ext>
            </a:extLst>
          </p:cNvPr>
          <p:cNvSpPr>
            <a:spLocks noGrp="1" noRot="1" noChangeAspect="1" noChangeArrowheads="1" noTextEdit="1"/>
          </p:cNvSpPr>
          <p:nvPr>
            <p:ph type="sldImg"/>
          </p:nvPr>
        </p:nvSpPr>
        <p:spPr>
          <a:xfrm>
            <a:off x="1150938" y="692150"/>
            <a:ext cx="4556125" cy="3416300"/>
          </a:xfrm>
          <a:ln/>
        </p:spPr>
      </p:sp>
      <p:sp>
        <p:nvSpPr>
          <p:cNvPr id="343042" name="Notes Placeholder 2">
            <a:extLst>
              <a:ext uri="{FF2B5EF4-FFF2-40B4-BE49-F238E27FC236}">
                <a16:creationId xmlns:a16="http://schemas.microsoft.com/office/drawing/2014/main" id="{8C8072EE-E5C8-BF39-3868-31B438A5DE3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Some backing for the life cycle story.</a:t>
            </a:r>
          </a:p>
          <a:p>
            <a:r>
              <a:rPr lang="en-US" altLang="en-US">
                <a:latin typeface="Times" pitchFamily="2" charset="0"/>
                <a:ea typeface="ＭＳ Ｐゴシック" panose="020B0600070205080204" pitchFamily="34" charset="-128"/>
              </a:rPr>
              <a:t>These are US firms, categorized based upon expected growth in earnings. As earnings growth increases, both dividend yields and payout ratios decrease.</a:t>
            </a: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a:extLst>
              <a:ext uri="{FF2B5EF4-FFF2-40B4-BE49-F238E27FC236}">
                <a16:creationId xmlns:a16="http://schemas.microsoft.com/office/drawing/2014/main" id="{8DB6FB7A-A838-0384-9AF2-24B0E9B27345}"/>
              </a:ext>
            </a:extLst>
          </p:cNvPr>
          <p:cNvSpPr>
            <a:spLocks noGrp="1" noRot="1" noChangeAspect="1" noChangeArrowheads="1" noTextEdit="1"/>
          </p:cNvSpPr>
          <p:nvPr>
            <p:ph type="sldImg"/>
          </p:nvPr>
        </p:nvSpPr>
        <p:spPr>
          <a:xfrm>
            <a:off x="1150938" y="692150"/>
            <a:ext cx="4556125" cy="3416300"/>
          </a:xfrm>
          <a:ln/>
        </p:spPr>
      </p:sp>
      <p:sp>
        <p:nvSpPr>
          <p:cNvPr id="345090" name="Notes Placeholder 2">
            <a:extLst>
              <a:ext uri="{FF2B5EF4-FFF2-40B4-BE49-F238E27FC236}">
                <a16:creationId xmlns:a16="http://schemas.microsoft.com/office/drawing/2014/main" id="{F78FA91F-99A6-6DB9-711F-5046C913ADC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Other than Baidu, all of the companies paid dividends. While the payout ratio was low for Disney and Tata Motors, it is more than 100% for Vale (perhaps reflecting expectations that the company’s earnings will bounce back) and Deutsche (for the same reason). The low dividend yield for all of the companies, other than Vale, indicate that as investors it is price appreciation that will determine whether you earn a reasonable return on these companies, not dividends.</a:t>
            </a: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a:extLst>
              <a:ext uri="{FF2B5EF4-FFF2-40B4-BE49-F238E27FC236}">
                <a16:creationId xmlns:a16="http://schemas.microsoft.com/office/drawing/2014/main" id="{C758435B-5CA8-D9C1-C21A-5FF413FFB47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7138" name="Rectangle 3">
            <a:extLst>
              <a:ext uri="{FF2B5EF4-FFF2-40B4-BE49-F238E27FC236}">
                <a16:creationId xmlns:a16="http://schemas.microsoft.com/office/drawing/2014/main" id="{AD4B360B-9CD1-231F-2D31-D383331B413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Note that the schools span the spectrum. Firms which increase, decrease or do nothing on dividends can all find something in one of these schools to justify their actions.</a:t>
            </a:r>
          </a:p>
          <a:p>
            <a:r>
              <a:rPr lang="en-US" altLang="en-US">
                <a:latin typeface="Times" pitchFamily="2" charset="0"/>
                <a:ea typeface="ＭＳ Ｐゴシック" panose="020B0600070205080204" pitchFamily="34" charset="-128"/>
              </a:rPr>
              <a:t>There is truth in each of these schools of thought. The key to sensible dividend analysis is extracting that which makes sense from each school and bringing them all together in a composite analysis.</a:t>
            </a: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a:extLst>
              <a:ext uri="{FF2B5EF4-FFF2-40B4-BE49-F238E27FC236}">
                <a16:creationId xmlns:a16="http://schemas.microsoft.com/office/drawing/2014/main" id="{34DBD9EC-A3BA-3C9C-2319-14CFC50E635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9186" name="Rectangle 3">
            <a:extLst>
              <a:ext uri="{FF2B5EF4-FFF2-40B4-BE49-F238E27FC236}">
                <a16:creationId xmlns:a16="http://schemas.microsoft.com/office/drawing/2014/main" id="{2C349EF3-D6C5-A8AC-4708-80429695C6E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These propositions are really not about dividends, but about returning cash to the owners of the business. Firms which want to return money to stockholders can buy back stock or pay dividends.</a:t>
            </a: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a:extLst>
              <a:ext uri="{FF2B5EF4-FFF2-40B4-BE49-F238E27FC236}">
                <a16:creationId xmlns:a16="http://schemas.microsoft.com/office/drawing/2014/main" id="{5AF18D1C-F4D1-AF44-0A72-EE70257A557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1234" name="Rectangle 3">
            <a:extLst>
              <a:ext uri="{FF2B5EF4-FFF2-40B4-BE49-F238E27FC236}">
                <a16:creationId xmlns:a16="http://schemas.microsoft.com/office/drawing/2014/main" id="{F748A995-6961-043D-EB64-920C0F25B0C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summarizes the MM argument for why dividend policy is irrelevant. </a:t>
            </a:r>
          </a:p>
          <a:p>
            <a:pPr lvl="1"/>
            <a:r>
              <a:rPr lang="en-US" altLang="en-US">
                <a:latin typeface="Times" pitchFamily="2" charset="0"/>
                <a:ea typeface="ＭＳ Ｐゴシック" panose="020B0600070205080204" pitchFamily="34" charset="-128"/>
              </a:rPr>
              <a:t>Generally, firms that pay too much in dividends lose value because they cannot take value-creating projects that they should. In the MM world, this cost is eliminated by assuming that these firms can raise the capital (with no transactions costs and no frictions) to take these projects.</a:t>
            </a:r>
          </a:p>
          <a:p>
            <a:pPr lvl="1"/>
            <a:r>
              <a:rPr lang="en-US" altLang="en-US">
                <a:latin typeface="Times" pitchFamily="2" charset="0"/>
                <a:ea typeface="ＭＳ Ｐゴシック" panose="020B0600070205080204" pitchFamily="34" charset="-128"/>
              </a:rPr>
              <a:t>Investors who receive dividends often face a much larger tax bill than investors who get capital gains. This is eliminated by assuming that there are no tax disadvantages associated with dividends.</a:t>
            </a:r>
          </a:p>
          <a:p>
            <a:pPr lvl="1"/>
            <a:r>
              <a:rPr lang="en-US" altLang="en-US">
                <a:latin typeface="Times" pitchFamily="2" charset="0"/>
                <a:ea typeface="ＭＳ Ｐゴシック" panose="020B0600070205080204" pitchFamily="34" charset="-128"/>
              </a:rPr>
              <a:t>Intuitively, the MM proposition argues that your total returns on a stock will be unaffected by dividend policy.</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a:extLst>
              <a:ext uri="{FF2B5EF4-FFF2-40B4-BE49-F238E27FC236}">
                <a16:creationId xmlns:a16="http://schemas.microsoft.com/office/drawing/2014/main" id="{09D36023-B7E6-2F0C-3D5C-E8CB56A97C5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3282" name="Rectangle 3">
            <a:extLst>
              <a:ext uri="{FF2B5EF4-FFF2-40B4-BE49-F238E27FC236}">
                <a16:creationId xmlns:a16="http://schemas.microsoft.com/office/drawing/2014/main" id="{26ECCA4D-51D4-C59C-3650-EEF34513A44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has generally been true in the United States, but is not always  the case in other markets. For instance, in the UK, where investors are allowed to offset the corporate tax paid on dividends against their taxes, dividends may have a tax advantage for some investors over capital gains.</a:t>
            </a:r>
          </a:p>
          <a:p>
            <a:r>
              <a:rPr lang="en-US" altLang="en-US">
                <a:latin typeface="Times" pitchFamily="2" charset="0"/>
                <a:ea typeface="ＭＳ Ｐゴシック" panose="020B0600070205080204" pitchFamily="34" charset="-128"/>
              </a:rPr>
              <a:t>There are several markets where capital gains are not taxed at all and some where neither dividends nor capital gains are taxed.</a:t>
            </a: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Slide Image Placeholder 1">
            <a:extLst>
              <a:ext uri="{FF2B5EF4-FFF2-40B4-BE49-F238E27FC236}">
                <a16:creationId xmlns:a16="http://schemas.microsoft.com/office/drawing/2014/main" id="{A117DA70-C341-6E6C-CEEA-7ED77A6C071B}"/>
              </a:ext>
            </a:extLst>
          </p:cNvPr>
          <p:cNvSpPr>
            <a:spLocks noGrp="1" noRot="1" noChangeAspect="1" noChangeArrowheads="1" noTextEdit="1"/>
          </p:cNvSpPr>
          <p:nvPr>
            <p:ph type="sldImg"/>
          </p:nvPr>
        </p:nvSpPr>
        <p:spPr>
          <a:xfrm>
            <a:off x="1150938" y="692150"/>
            <a:ext cx="4556125" cy="3416300"/>
          </a:xfrm>
          <a:ln/>
        </p:spPr>
      </p:sp>
      <p:sp>
        <p:nvSpPr>
          <p:cNvPr id="355330" name="Notes Placeholder 2">
            <a:extLst>
              <a:ext uri="{FF2B5EF4-FFF2-40B4-BE49-F238E27FC236}">
                <a16:creationId xmlns:a16="http://schemas.microsoft.com/office/drawing/2014/main" id="{2AFE5340-DA4C-744E-12B1-87990B472AA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One of the toughest questions to answer is whether stockholders in your firms specifically pay higher taxes on dividends or capital gains. You may be able to look at how the stock price behaves on the ex-dividend day to get an answer.</a:t>
            </a: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a:extLst>
              <a:ext uri="{FF2B5EF4-FFF2-40B4-BE49-F238E27FC236}">
                <a16:creationId xmlns:a16="http://schemas.microsoft.com/office/drawing/2014/main" id="{A68F63AA-42C6-F047-7803-3F88F5430B1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7378" name="Rectangle 3">
            <a:extLst>
              <a:ext uri="{FF2B5EF4-FFF2-40B4-BE49-F238E27FC236}">
                <a16:creationId xmlns:a16="http://schemas.microsoft.com/office/drawing/2014/main" id="{FB6E330D-3E02-4139-A6A3-F195A66CE57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For this market to be stable, the cash flow from selling before has to be equal to the cash flow from selling after for most of the investors in this firm (or for the median investor).</a:t>
            </a:r>
          </a:p>
          <a:p>
            <a:r>
              <a:rPr lang="en-US" altLang="en-US">
                <a:latin typeface="Times" pitchFamily="2" charset="0"/>
                <a:ea typeface="ＭＳ Ｐゴシック" panose="020B0600070205080204" pitchFamily="34" charset="-128"/>
              </a:rPr>
              <a:t>If, for instance, the cash flow from selling before was greater than the cash flow from selling after for the median investor, the market would collapse, with every one selling before the ex-dividend day. </a:t>
            </a:r>
          </a:p>
          <a:p>
            <a:r>
              <a:rPr lang="en-US" altLang="en-US">
                <a:latin typeface="Times" pitchFamily="2" charset="0"/>
                <a:ea typeface="ＭＳ Ｐゴシック" panose="020B0600070205080204" pitchFamily="34" charset="-128"/>
              </a:rPr>
              <a:t>If the cash flow from selling after was greater for the median investor, every one would hold through the ex-dividend day and sell after.</a:t>
            </a:r>
          </a:p>
          <a:p>
            <a:r>
              <a:rPr lang="en-US" altLang="en-US">
                <a:latin typeface="Times" pitchFamily="2" charset="0"/>
                <a:ea typeface="ＭＳ Ｐゴシック" panose="020B0600070205080204" pitchFamily="34" charset="-128"/>
              </a:rPr>
              <a:t>Differences in tax status will mean, however, that there are profit opportunities for investors whose tax status is very different from that of the median investor.</a:t>
            </a: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a:extLst>
              <a:ext uri="{FF2B5EF4-FFF2-40B4-BE49-F238E27FC236}">
                <a16:creationId xmlns:a16="http://schemas.microsoft.com/office/drawing/2014/main" id="{BA566148-5DBB-F3F1-B058-EF681EBDA631}"/>
              </a:ext>
            </a:extLst>
          </p:cNvPr>
          <p:cNvSpPr>
            <a:spLocks noGrp="1" noRot="1" noChangeAspect="1" noChangeArrowheads="1" noTextEdit="1"/>
          </p:cNvSpPr>
          <p:nvPr>
            <p:ph type="sldImg"/>
          </p:nvPr>
        </p:nvSpPr>
        <p:spPr>
          <a:xfrm>
            <a:off x="1150938" y="692150"/>
            <a:ext cx="4556125" cy="3416300"/>
          </a:xfrm>
          <a:ln/>
        </p:spPr>
      </p:sp>
      <p:sp>
        <p:nvSpPr>
          <p:cNvPr id="359426" name="Notes Placeholder 2">
            <a:extLst>
              <a:ext uri="{FF2B5EF4-FFF2-40B4-BE49-F238E27FC236}">
                <a16:creationId xmlns:a16="http://schemas.microsoft.com/office/drawing/2014/main" id="{C1B1971A-0787-C097-7F56-945180F1459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This  equality has to hold, in equilibrium, for the median investor in the firm to be indifferent between selling before and selling after.</a:t>
            </a:r>
          </a:p>
          <a:p>
            <a:r>
              <a:rPr lang="en-US" altLang="en-US">
                <a:latin typeface="Times" pitchFamily="2" charset="0"/>
                <a:ea typeface="ＭＳ Ｐゴシック" panose="020B0600070205080204" pitchFamily="34" charset="-128"/>
              </a:rPr>
              <a:t>By looking at price behavior on ex-dividend days, we should be able to get a snap shot of what differential tax rate investors in this stock, on average, face on dividends as opposed to capital gains.</a:t>
            </a:r>
          </a:p>
          <a:p>
            <a:pPr lvl="1"/>
            <a:r>
              <a:rPr lang="en-US" altLang="en-US">
                <a:latin typeface="Times" pitchFamily="2" charset="0"/>
                <a:ea typeface="ＭＳ Ｐゴシック" panose="020B0600070205080204" pitchFamily="34" charset="-128"/>
              </a:rPr>
              <a:t>If the price drop is much smaller than the dividend, the median investor, it can be argued, faces a tax rate on dividends that is higher than the tax rate on capital gains.</a:t>
            </a:r>
          </a:p>
          <a:p>
            <a:pPr lvl="1"/>
            <a:r>
              <a:rPr lang="en-US" altLang="en-US">
                <a:latin typeface="Times" pitchFamily="2" charset="0"/>
                <a:ea typeface="ＭＳ Ｐゴシック" panose="020B0600070205080204" pitchFamily="34" charset="-128"/>
              </a:rPr>
              <a:t>If it is equal, the median investor faces the same tax rate on both (or does not pay taxes at all)</a:t>
            </a:r>
          </a:p>
          <a:p>
            <a:pPr lvl="1"/>
            <a:r>
              <a:rPr lang="en-US" altLang="en-US">
                <a:latin typeface="Times" pitchFamily="2" charset="0"/>
                <a:ea typeface="ＭＳ Ｐゴシック" panose="020B0600070205080204" pitchFamily="34" charset="-128"/>
              </a:rPr>
              <a:t>If the price drop is greater than the dividend, the median investor pays more taxes on capital gains than he or she does on dividends.</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Slide Image Placeholder 1">
            <a:extLst>
              <a:ext uri="{FF2B5EF4-FFF2-40B4-BE49-F238E27FC236}">
                <a16:creationId xmlns:a16="http://schemas.microsoft.com/office/drawing/2014/main" id="{98AFD361-099D-941D-22F1-3B7C4C163097}"/>
              </a:ext>
            </a:extLst>
          </p:cNvPr>
          <p:cNvSpPr>
            <a:spLocks noGrp="1" noRot="1" noChangeAspect="1" noChangeArrowheads="1" noTextEdit="1"/>
          </p:cNvSpPr>
          <p:nvPr>
            <p:ph type="sldImg"/>
          </p:nvPr>
        </p:nvSpPr>
        <p:spPr>
          <a:xfrm>
            <a:off x="1150938" y="692150"/>
            <a:ext cx="4556125" cy="3416300"/>
          </a:xfrm>
          <a:ln/>
        </p:spPr>
      </p:sp>
      <p:sp>
        <p:nvSpPr>
          <p:cNvPr id="361474" name="Notes Placeholder 2">
            <a:extLst>
              <a:ext uri="{FF2B5EF4-FFF2-40B4-BE49-F238E27FC236}">
                <a16:creationId xmlns:a16="http://schemas.microsoft.com/office/drawing/2014/main" id="{99F296DE-A950-2F2A-51DD-9E52C75BCE4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As the difference in marginal tax rates has narrowed from what it used be prior to 1981, the trend in the ex-dividend day measure has been towards one. This may also reflect the greater role played by  pension funds (which are tax exempt) in the process.</a:t>
            </a:r>
          </a:p>
          <a:p>
            <a:r>
              <a:rPr lang="en-US" altLang="en-US">
                <a:latin typeface="Times" pitchFamily="2" charset="0"/>
                <a:ea typeface="ＭＳ Ｐゴシック" panose="020B0600070205080204" pitchFamily="34" charset="-128"/>
              </a:rPr>
              <a:t>Note, thought, that even in the 1986-90 time period, when dividends and capital gains were taxed at the same rate, the ratio did not converge on one. This indicates that the timing option (you choose when to take capital gains and you have none on dividends) will make dividends less attractive than capital gains even when the tax rates are the same</a:t>
            </a: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a:extLst>
              <a:ext uri="{FF2B5EF4-FFF2-40B4-BE49-F238E27FC236}">
                <a16:creationId xmlns:a16="http://schemas.microsoft.com/office/drawing/2014/main" id="{A9EEE604-81AF-1DA3-94EE-529FD1B512E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3522" name="Rectangle 3">
            <a:extLst>
              <a:ext uri="{FF2B5EF4-FFF2-40B4-BE49-F238E27FC236}">
                <a16:creationId xmlns:a16="http://schemas.microsoft.com/office/drawing/2014/main" id="{C98D1451-5CD0-2CD2-4C91-BC9F9B65362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 would buy just before the ex-dividend day and sell after. I will profit as long as the transactions costs are less than the difference between the dividend and the price drop.</a:t>
            </a: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a:extLst>
              <a:ext uri="{FF2B5EF4-FFF2-40B4-BE49-F238E27FC236}">
                <a16:creationId xmlns:a16="http://schemas.microsoft.com/office/drawing/2014/main" id="{D45B0674-DCB4-B5F9-ADD3-C2FDB07AB2C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5570" name="Rectangle 3">
            <a:extLst>
              <a:ext uri="{FF2B5EF4-FFF2-40B4-BE49-F238E27FC236}">
                <a16:creationId xmlns:a16="http://schemas.microsoft.com/office/drawing/2014/main" id="{E8916876-8E55-F868-5DE5-7E0995B5DF5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Note that this is before transactions costs and is exposed to the risk that the market might be down sharply on the day of the transaction.</a:t>
            </a:r>
          </a:p>
          <a:p>
            <a:r>
              <a:rPr lang="en-US" altLang="en-US">
                <a:latin typeface="Times" pitchFamily="2" charset="0"/>
                <a:ea typeface="ＭＳ Ｐゴシック" panose="020B0600070205080204" pitchFamily="34" charset="-128"/>
              </a:rPr>
              <a:t> To reduce these effects, successful dividend capture requires that it be done in large quantities (to reduce the transactions costs) and across a large number of stocks and ex-dividend days (to reduce the market risk)</a:t>
            </a:r>
          </a:p>
          <a:p>
            <a:r>
              <a:rPr lang="en-US" altLang="en-US">
                <a:latin typeface="Times" pitchFamily="2" charset="0"/>
                <a:ea typeface="ＭＳ Ｐゴシック" panose="020B0600070205080204" pitchFamily="34" charset="-128"/>
              </a:rPr>
              <a:t>There is the story of a pension fund manager in Oregon, who after reading about dividend capture, decided to try it out on one stock in a big way. The day happened to be October 19, 1987. Needless to say, he lost his job.</a:t>
            </a: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2">
            <a:extLst>
              <a:ext uri="{FF2B5EF4-FFF2-40B4-BE49-F238E27FC236}">
                <a16:creationId xmlns:a16="http://schemas.microsoft.com/office/drawing/2014/main" id="{78C37086-B4F9-DECE-CEFF-84BDCEA1611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7618" name="Rectangle 3">
            <a:extLst>
              <a:ext uri="{FF2B5EF4-FFF2-40B4-BE49-F238E27FC236}">
                <a16:creationId xmlns:a16="http://schemas.microsoft.com/office/drawing/2014/main" id="{FD6AC52B-CC74-CFEB-BAF4-2B4E612A580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When dividends are compared to the stock price drop that occurs on the ex-dividend day, this fallacy is exposed. At that point in time, the investor has a choice between receiving the dividends or cashing out on the stock (and getting the higher price).</a:t>
            </a: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a:extLst>
              <a:ext uri="{FF2B5EF4-FFF2-40B4-BE49-F238E27FC236}">
                <a16:creationId xmlns:a16="http://schemas.microsoft.com/office/drawing/2014/main" id="{527DDAAC-E721-6272-EBBE-C105891046D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9666" name="Rectangle 3">
            <a:extLst>
              <a:ext uri="{FF2B5EF4-FFF2-40B4-BE49-F238E27FC236}">
                <a16:creationId xmlns:a16="http://schemas.microsoft.com/office/drawing/2014/main" id="{34B3FD8A-AACF-8707-97CD-9FE22EA61C0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Excess cash might be a temporary phenomenon. To initiate dividends with the cash will create the expectation that the firm will continue to pay those dividends, which might be unsustainable.</a:t>
            </a:r>
          </a:p>
          <a:p>
            <a:r>
              <a:rPr lang="en-US" altLang="en-US">
                <a:latin typeface="Times" pitchFamily="2" charset="0"/>
                <a:ea typeface="ＭＳ Ｐゴシック" panose="020B0600070205080204" pitchFamily="34" charset="-128"/>
              </a:rPr>
              <a:t>Stock buybacks provide more flexibility in terms of future actions. An alternative is issue a special dividend.</a:t>
            </a: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a:extLst>
              <a:ext uri="{FF2B5EF4-FFF2-40B4-BE49-F238E27FC236}">
                <a16:creationId xmlns:a16="http://schemas.microsoft.com/office/drawing/2014/main" id="{BFFCA81A-8D1D-F9E8-E113-BE16E33F596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1714" name="Rectangle 3">
            <a:extLst>
              <a:ext uri="{FF2B5EF4-FFF2-40B4-BE49-F238E27FC236}">
                <a16:creationId xmlns:a16="http://schemas.microsoft.com/office/drawing/2014/main" id="{7AAB7E21-1091-2FC8-3B9D-5D081C51A4E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If a small firm has excess cash and is uncertain about its future investment needs, it is prudent to hold the cash rather than return it to its stockholders. </a:t>
            </a:r>
          </a:p>
          <a:p>
            <a:r>
              <a:rPr lang="en-US" altLang="en-US">
                <a:latin typeface="Times" pitchFamily="2" charset="0"/>
                <a:ea typeface="ＭＳ Ｐゴシック" panose="020B0600070205080204" pitchFamily="34" charset="-128"/>
              </a:rPr>
              <a:t>Larger firms with more access to capital markets should be more inclined to use the cash to buy back stock.</a:t>
            </a: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E1757FF1-6B24-3935-0453-71D783664F1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3762" name="Rectangle 3">
            <a:extLst>
              <a:ext uri="{FF2B5EF4-FFF2-40B4-BE49-F238E27FC236}">
                <a16:creationId xmlns:a16="http://schemas.microsoft.com/office/drawing/2014/main" id="{7331E808-25AF-9DF2-3524-ADF3B15BB87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Given how many firms pay dividends, there must be good reasons for companies to start paying dividends, continue paying dividends or increase dividends.</a:t>
            </a: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a:extLst>
              <a:ext uri="{FF2B5EF4-FFF2-40B4-BE49-F238E27FC236}">
                <a16:creationId xmlns:a16="http://schemas.microsoft.com/office/drawing/2014/main" id="{8E3E779E-477C-554C-2FDA-B73117CD6D83}"/>
              </a:ext>
            </a:extLst>
          </p:cNvPr>
          <p:cNvSpPr>
            <a:spLocks noGrp="1" noRot="1" noChangeAspect="1" noChangeArrowheads="1" noTextEdit="1"/>
          </p:cNvSpPr>
          <p:nvPr>
            <p:ph type="sldImg"/>
          </p:nvPr>
        </p:nvSpPr>
        <p:spPr>
          <a:xfrm>
            <a:off x="1150938" y="692150"/>
            <a:ext cx="4556125" cy="3416300"/>
          </a:xfrm>
          <a:ln/>
        </p:spPr>
      </p:sp>
      <p:sp>
        <p:nvSpPr>
          <p:cNvPr id="375810" name="Notes Placeholder 2">
            <a:extLst>
              <a:ext uri="{FF2B5EF4-FFF2-40B4-BE49-F238E27FC236}">
                <a16:creationId xmlns:a16="http://schemas.microsoft.com/office/drawing/2014/main" id="{3692AB9C-6A70-B2AD-48F1-A7F9B7D9228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To add: Class B shares can be converted into class A shares at any time. In effect, investors are being offered dividends or an equivalent capital gain.</a:t>
            </a:r>
          </a:p>
          <a:p>
            <a:r>
              <a:rPr lang="en-US" altLang="en-US">
                <a:latin typeface="Times" pitchFamily="2" charset="0"/>
                <a:ea typeface="ＭＳ Ｐゴシック" panose="020B0600070205080204" pitchFamily="34" charset="-128"/>
              </a:rPr>
              <a:t>Since the tax rate on dividends vastly exceeded the tax rate on capital gains over this period, you would expect the capital gains shares to trade at a premium.</a:t>
            </a:r>
          </a:p>
          <a:p>
            <a:r>
              <a:rPr lang="en-US" altLang="en-US">
                <a:latin typeface="Times" pitchFamily="2" charset="0"/>
                <a:ea typeface="ＭＳ Ｐゴシック" panose="020B0600070205080204" pitchFamily="34" charset="-128"/>
              </a:rPr>
              <a:t>When the ratio is greater than one, class A shares trade at a premium on class B shares. Over this period, class A shares consistently traded at a premium over class B shares, ranging from 5-15%.</a:t>
            </a: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Slide Image Placeholder 1">
            <a:extLst>
              <a:ext uri="{FF2B5EF4-FFF2-40B4-BE49-F238E27FC236}">
                <a16:creationId xmlns:a16="http://schemas.microsoft.com/office/drawing/2014/main" id="{D8783E02-A7F9-D2AA-40F7-A68C151BCF26}"/>
              </a:ext>
            </a:extLst>
          </p:cNvPr>
          <p:cNvSpPr>
            <a:spLocks noGrp="1" noRot="1" noChangeAspect="1" noChangeArrowheads="1" noTextEdit="1"/>
          </p:cNvSpPr>
          <p:nvPr>
            <p:ph type="sldImg"/>
          </p:nvPr>
        </p:nvSpPr>
        <p:spPr>
          <a:xfrm>
            <a:off x="1150938" y="692150"/>
            <a:ext cx="4556125" cy="3416300"/>
          </a:xfrm>
          <a:ln/>
        </p:spPr>
      </p:sp>
      <p:sp>
        <p:nvSpPr>
          <p:cNvPr id="377858" name="Notes Placeholder 2">
            <a:extLst>
              <a:ext uri="{FF2B5EF4-FFF2-40B4-BE49-F238E27FC236}">
                <a16:creationId xmlns:a16="http://schemas.microsoft.com/office/drawing/2014/main" id="{FB2D0F9D-839F-096D-91D4-AF2632D8ABC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same phenomenon seems to apply to these Canadian utilities, with cash dividend and capital gain shares, that were studied in a paper a few years ago.</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Here again, our conclusions should be restricted to stockholders holding this stock. For whatever reason, they prefer dividends to capital gains. </a:t>
            </a:r>
          </a:p>
          <a:p>
            <a:r>
              <a:rPr lang="en-US" altLang="en-US">
                <a:latin typeface="Times" pitchFamily="2" charset="0"/>
                <a:ea typeface="ＭＳ Ｐゴシック" panose="020B0600070205080204" pitchFamily="34" charset="-128"/>
              </a:rPr>
              <a:t>What type of stockholders do you think hold these companies?</a:t>
            </a:r>
          </a:p>
          <a:p>
            <a:r>
              <a:rPr lang="en-US" altLang="en-US">
                <a:latin typeface="Times" pitchFamily="2" charset="0"/>
                <a:ea typeface="ＭＳ Ｐゴシック" panose="020B0600070205080204" pitchFamily="34" charset="-128"/>
              </a:rPr>
              <a:t>Young or Old</a:t>
            </a:r>
          </a:p>
          <a:p>
            <a:r>
              <a:rPr lang="en-US" altLang="en-US">
                <a:latin typeface="Times" pitchFamily="2" charset="0"/>
                <a:ea typeface="ＭＳ Ｐゴシック" panose="020B0600070205080204" pitchFamily="34" charset="-128"/>
              </a:rPr>
              <a:t>Rich or Poor</a:t>
            </a:r>
          </a:p>
          <a:p>
            <a:r>
              <a:rPr lang="en-US" altLang="en-US">
                <a:latin typeface="Times" pitchFamily="2" charset="0"/>
                <a:ea typeface="ＭＳ Ｐゴシック" panose="020B0600070205080204" pitchFamily="34" charset="-128"/>
              </a:rPr>
              <a:t>Mutual Funds or Pension funds</a:t>
            </a:r>
          </a:p>
          <a:p>
            <a:r>
              <a:rPr lang="en-US" altLang="en-US" i="1">
                <a:latin typeface="Times" pitchFamily="2" charset="0"/>
                <a:ea typeface="ＭＳ Ｐゴシック" panose="020B0600070205080204" pitchFamily="34" charset="-128"/>
              </a:rPr>
              <a:t>Older, poorer investors and pension funds are big investors in high dividend paying stocks.</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a:extLst>
              <a:ext uri="{FF2B5EF4-FFF2-40B4-BE49-F238E27FC236}">
                <a16:creationId xmlns:a16="http://schemas.microsoft.com/office/drawing/2014/main" id="{18185350-A73A-7524-4413-82428F9E67C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9906" name="Rectangle 3">
            <a:extLst>
              <a:ext uri="{FF2B5EF4-FFF2-40B4-BE49-F238E27FC236}">
                <a16:creationId xmlns:a16="http://schemas.microsoft.com/office/drawing/2014/main" id="{25D03D1E-6676-77F4-9502-08DA7B44252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Investors buy stock in companies which have dividend policies that they like. This self-selection process creates dividend clienteles that each firm caters to. As long as there are sufficient investors in each clientele, having a high dividend or no dividend, by itself, should not affect value.</a:t>
            </a:r>
          </a:p>
          <a:p>
            <a:r>
              <a:rPr lang="en-US" altLang="en-US">
                <a:latin typeface="Times" pitchFamily="2" charset="0"/>
                <a:ea typeface="ＭＳ Ｐゴシック" panose="020B0600070205080204" pitchFamily="34" charset="-128"/>
              </a:rPr>
              <a:t>If an imbalance occurs between supply and demand in any clientele, there can be an effect on stock prices.</a:t>
            </a: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3" name="Rectangle 2">
            <a:extLst>
              <a:ext uri="{FF2B5EF4-FFF2-40B4-BE49-F238E27FC236}">
                <a16:creationId xmlns:a16="http://schemas.microsoft.com/office/drawing/2014/main" id="{ED39A91D-9BD7-219F-2F11-DF2A55B8D99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81954" name="Rectangle 3">
            <a:extLst>
              <a:ext uri="{FF2B5EF4-FFF2-40B4-BE49-F238E27FC236}">
                <a16:creationId xmlns:a16="http://schemas.microsoft.com/office/drawing/2014/main" id="{D746E10F-73C5-ECB0-1C7C-431424CBF3F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is evidence of investors picking stocks based upon their tax status. Low income, older investors tend to buy safer stocks with higher dividends, and this behavior is accentuated when the difference in tax rates between dividends and capital gains increases.</a:t>
            </a:r>
          </a:p>
          <a:p>
            <a:r>
              <a:rPr lang="en-US" altLang="en-US">
                <a:latin typeface="Times" pitchFamily="2" charset="0"/>
                <a:ea typeface="ＭＳ Ｐゴシック" panose="020B0600070205080204" pitchFamily="34" charset="-128"/>
              </a:rPr>
              <a:t>Implication: The clientele effect has weakened in recent years, as the tax rates on dividends and capital gains have converged. </a:t>
            </a: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a:extLst>
              <a:ext uri="{FF2B5EF4-FFF2-40B4-BE49-F238E27FC236}">
                <a16:creationId xmlns:a16="http://schemas.microsoft.com/office/drawing/2014/main" id="{0649FC53-1F55-031A-0E35-456BFA1696B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84002" name="Rectangle 3">
            <a:extLst>
              <a:ext uri="{FF2B5EF4-FFF2-40B4-BE49-F238E27FC236}">
                <a16:creationId xmlns:a16="http://schemas.microsoft.com/office/drawing/2014/main" id="{FFBF2712-E0A8-8099-D7F3-CEAC709B8EF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Given that the dividend clientele that I have attracted is unlikely to be swayed by my arguments about my investment needs, I would try to spin off my media division and allow it to set a dividend policy very different from mine. In the spin off, investors who would prefer the capital gains will hold on to the media division shares and those who want the dividends will continue to hold the phone company shares.</a:t>
            </a:r>
          </a:p>
          <a:p>
            <a:r>
              <a:rPr lang="en-US" altLang="en-US">
                <a:latin typeface="Times" pitchFamily="2" charset="0"/>
                <a:ea typeface="ＭＳ Ｐゴシック" panose="020B0600070205080204" pitchFamily="34" charset="-128"/>
              </a:rPr>
              <a:t>Many phone companies have separately traded stocks for their wireless arms - one reason may be that the wireless business requires more risk, more growth and more reinvestment. and can afford to pay out less in dividends.</a:t>
            </a: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a:extLst>
              <a:ext uri="{FF2B5EF4-FFF2-40B4-BE49-F238E27FC236}">
                <a16:creationId xmlns:a16="http://schemas.microsoft.com/office/drawing/2014/main" id="{26A77383-0490-F727-E628-6312D472CF9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86050" name="Rectangle 3">
            <a:extLst>
              <a:ext uri="{FF2B5EF4-FFF2-40B4-BE49-F238E27FC236}">
                <a16:creationId xmlns:a16="http://schemas.microsoft.com/office/drawing/2014/main" id="{97576956-D600-D1CB-CFFB-C1A0599FA58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A firm which announces an increase in dividends is sending a signal that it expects future cash flows to be strong enough to sustain this dividend. This allows it to set itself apart from other firms, which might say they have great prospects but do not have the confidence in them to raise dividends.</a:t>
            </a:r>
          </a:p>
          <a:p>
            <a:r>
              <a:rPr lang="en-US" altLang="en-US">
                <a:latin typeface="Times" pitchFamily="2" charset="0"/>
                <a:ea typeface="ＭＳ Ｐゴシック" panose="020B0600070205080204" pitchFamily="34" charset="-128"/>
              </a:rPr>
              <a:t>Given how reluctant firms are to cut dividends, the act of cutting dividends is viewed by the market as a signal that the firm is in far worse trouble than they thought. (Note how much larger the stock price drop on a dividend decrease is than the stock price increase on a dividend increase.)</a:t>
            </a: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Slide Image Placeholder 1">
            <a:extLst>
              <a:ext uri="{FF2B5EF4-FFF2-40B4-BE49-F238E27FC236}">
                <a16:creationId xmlns:a16="http://schemas.microsoft.com/office/drawing/2014/main" id="{63BE250E-1569-7B4F-5411-E70761F900DD}"/>
              </a:ext>
            </a:extLst>
          </p:cNvPr>
          <p:cNvSpPr>
            <a:spLocks noGrp="1" noRot="1" noChangeAspect="1" noChangeArrowheads="1" noTextEdit="1"/>
          </p:cNvSpPr>
          <p:nvPr>
            <p:ph type="sldImg"/>
          </p:nvPr>
        </p:nvSpPr>
        <p:spPr>
          <a:xfrm>
            <a:off x="1150938" y="692150"/>
            <a:ext cx="4556125" cy="3416300"/>
          </a:xfrm>
          <a:ln/>
        </p:spPr>
      </p:sp>
      <p:sp>
        <p:nvSpPr>
          <p:cNvPr id="388098" name="Notes Placeholder 2">
            <a:extLst>
              <a:ext uri="{FF2B5EF4-FFF2-40B4-BE49-F238E27FC236}">
                <a16:creationId xmlns:a16="http://schemas.microsoft.com/office/drawing/2014/main" id="{7F859613-6099-7281-F531-1F722623305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e flip side. A firm that increases or initiates dividends might be signaling that it is running out of investment opportunities. Note that earnings growth peaks around the period when dividends are initiated.</a:t>
            </a: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Slide Image Placeholder 1">
            <a:extLst>
              <a:ext uri="{FF2B5EF4-FFF2-40B4-BE49-F238E27FC236}">
                <a16:creationId xmlns:a16="http://schemas.microsoft.com/office/drawing/2014/main" id="{5D0B42B0-301C-19B8-8083-A5780D114619}"/>
              </a:ext>
            </a:extLst>
          </p:cNvPr>
          <p:cNvSpPr>
            <a:spLocks noGrp="1" noRot="1" noChangeAspect="1" noChangeArrowheads="1" noTextEdit="1"/>
          </p:cNvSpPr>
          <p:nvPr>
            <p:ph type="sldImg"/>
          </p:nvPr>
        </p:nvSpPr>
        <p:spPr>
          <a:xfrm>
            <a:off x="1150938" y="692150"/>
            <a:ext cx="4556125" cy="3416300"/>
          </a:xfrm>
          <a:ln/>
        </p:spPr>
      </p:sp>
      <p:sp>
        <p:nvSpPr>
          <p:cNvPr id="390146" name="Notes Placeholder 2">
            <a:extLst>
              <a:ext uri="{FF2B5EF4-FFF2-40B4-BE49-F238E27FC236}">
                <a16:creationId xmlns:a16="http://schemas.microsoft.com/office/drawing/2014/main" id="{89150790-003C-5D09-367A-F07AC69058C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Over time, as companies have increasingly turned to using stock buybacks to return cash to stockholders, both dividend increases and decreases have become less informative… Investors care less (though they still care) than they used to about both…</a:t>
            </a: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Rectangle 2">
            <a:extLst>
              <a:ext uri="{FF2B5EF4-FFF2-40B4-BE49-F238E27FC236}">
                <a16:creationId xmlns:a16="http://schemas.microsoft.com/office/drawing/2014/main" id="{9BA50439-4D09-2111-901D-ABF3CE00FCA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92194" name="Rectangle 3">
            <a:extLst>
              <a:ext uri="{FF2B5EF4-FFF2-40B4-BE49-F238E27FC236}">
                <a16:creationId xmlns:a16="http://schemas.microsoft.com/office/drawing/2014/main" id="{7C108C8C-5C6B-2060-6788-1F440C74AF0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Bondholders view dividend increases as bad news. It makes the bonds much riskier. To the extent that the dividend increase was unanticipated and was not built into interest rate, this transfers wealth from bondholders to stockholders.</a:t>
            </a: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Slide Image Placeholder 1">
            <a:extLst>
              <a:ext uri="{FF2B5EF4-FFF2-40B4-BE49-F238E27FC236}">
                <a16:creationId xmlns:a16="http://schemas.microsoft.com/office/drawing/2014/main" id="{BD689907-DFE5-0DF8-DBB3-4AF93C4220CE}"/>
              </a:ext>
            </a:extLst>
          </p:cNvPr>
          <p:cNvSpPr>
            <a:spLocks noGrp="1" noRot="1" noChangeAspect="1" noChangeArrowheads="1" noTextEdit="1"/>
          </p:cNvSpPr>
          <p:nvPr>
            <p:ph type="sldImg"/>
          </p:nvPr>
        </p:nvSpPr>
        <p:spPr>
          <a:xfrm>
            <a:off x="1150938" y="692150"/>
            <a:ext cx="4556125" cy="3416300"/>
          </a:xfrm>
          <a:ln/>
        </p:spPr>
      </p:sp>
      <p:sp>
        <p:nvSpPr>
          <p:cNvPr id="394242" name="Notes Placeholder 2">
            <a:extLst>
              <a:ext uri="{FF2B5EF4-FFF2-40B4-BE49-F238E27FC236}">
                <a16:creationId xmlns:a16="http://schemas.microsoft.com/office/drawing/2014/main" id="{BD932529-704A-DFE3-4008-C45DA4A8526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This survey was from 1985. In an updated and comprehensive survey of dividend policy published in 2004, Brav, Graham, Harvey, and Michaely conclude that management</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focus is not on the level of dividends but on changes in these dividends. Indicating a shift from views in prior studies, many managers in this survey saw little gain from increasing dividends, even in response to higher earnings and preferred stock buybacks instead. In fact, many managers in companies that paid dividends regret the level of dividends paid by their firms, indicating that they would have set the dividend at a much lower level if they had the choice. In contrast to the survey quoted in the last paragraph, managers also rejected the idea that dividends operate as useful financial signals. From the survey, the authors conclude that the rules of the game for dividends are the following: do not cut dividends, have a dividend policy similar to your peer group, preserve a good credit rating, maintain flexibility, and do not take actions that reduce earnings per share. A. Brav, J. R. Graham, C. R. Harvey, and R. Michaely, 2004, </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Payout Policy in the 21st Century,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 Working Paper, Duke University, Durham, NC.</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a:extLst>
              <a:ext uri="{FF2B5EF4-FFF2-40B4-BE49-F238E27FC236}">
                <a16:creationId xmlns:a16="http://schemas.microsoft.com/office/drawing/2014/main" id="{309FB2BA-ACD5-D8BC-C7EC-E532CCCC13F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96290" name="Rectangle 3">
            <a:extLst>
              <a:ext uri="{FF2B5EF4-FFF2-40B4-BE49-F238E27FC236}">
                <a16:creationId xmlns:a16="http://schemas.microsoft.com/office/drawing/2014/main" id="{D953970A-C48A-3AF0-BCBF-11B31FAAD3C5}"/>
              </a:ext>
            </a:extLst>
          </p:cNvPr>
          <p:cNvSpPr>
            <a:spLocks noGrp="1" noChangeArrowheads="1"/>
          </p:cNvSpPr>
          <p:nvPr>
            <p:ph type="body" idx="1"/>
          </p:nvPr>
        </p:nvSpPr>
        <p:spPr>
          <a:solidFill>
            <a:srgbClr val="FFFFFF"/>
          </a:solidFill>
          <a:ln>
            <a:solidFill>
              <a:srgbClr val="000000"/>
            </a:solidFill>
          </a:ln>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Slide Image Placeholder 1">
            <a:extLst>
              <a:ext uri="{FF2B5EF4-FFF2-40B4-BE49-F238E27FC236}">
                <a16:creationId xmlns:a16="http://schemas.microsoft.com/office/drawing/2014/main" id="{8832EECE-C718-363B-7301-B30F0ED04FB5}"/>
              </a:ext>
            </a:extLst>
          </p:cNvPr>
          <p:cNvSpPr>
            <a:spLocks noGrp="1" noRot="1" noChangeAspect="1" noChangeArrowheads="1" noTextEdit="1"/>
          </p:cNvSpPr>
          <p:nvPr>
            <p:ph type="sldImg"/>
          </p:nvPr>
        </p:nvSpPr>
        <p:spPr>
          <a:xfrm>
            <a:off x="1150938" y="692150"/>
            <a:ext cx="4556125" cy="3416300"/>
          </a:xfrm>
          <a:ln/>
        </p:spPr>
      </p:sp>
      <p:sp>
        <p:nvSpPr>
          <p:cNvPr id="398338" name="Notes Placeholder 2">
            <a:extLst>
              <a:ext uri="{FF2B5EF4-FFF2-40B4-BE49-F238E27FC236}">
                <a16:creationId xmlns:a16="http://schemas.microsoft.com/office/drawing/2014/main" id="{573703DC-4847-1093-B88D-72D9EE9C370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last piece of the puzzle falls into place.</a:t>
            </a: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a:extLst>
              <a:ext uri="{FF2B5EF4-FFF2-40B4-BE49-F238E27FC236}">
                <a16:creationId xmlns:a16="http://schemas.microsoft.com/office/drawing/2014/main" id="{3CADAE22-EA16-CEF5-3F71-CFF6F35EB05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0386" name="Rectangle 3">
            <a:extLst>
              <a:ext uri="{FF2B5EF4-FFF2-40B4-BE49-F238E27FC236}">
                <a16:creationId xmlns:a16="http://schemas.microsoft.com/office/drawing/2014/main" id="{DF97E66E-ABC2-BB30-ED5C-F690573F096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Two very different approaches to assessing dividend policy. The first is more comprehensive but the second is simpler.</a:t>
            </a: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a:extLst>
              <a:ext uri="{FF2B5EF4-FFF2-40B4-BE49-F238E27FC236}">
                <a16:creationId xmlns:a16="http://schemas.microsoft.com/office/drawing/2014/main" id="{6CBB9CA3-8DB4-7072-278D-BAA0D148BC3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2434" name="Rectangle 3">
            <a:extLst>
              <a:ext uri="{FF2B5EF4-FFF2-40B4-BE49-F238E27FC236}">
                <a16:creationId xmlns:a16="http://schemas.microsoft.com/office/drawing/2014/main" id="{456BA214-C9DF-B7C8-8988-B03670EDA66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By paid out to stockholders in this phase of the analysis, we mean both dividends and stock buybacks.</a:t>
            </a: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Slide Image Placeholder 1">
            <a:extLst>
              <a:ext uri="{FF2B5EF4-FFF2-40B4-BE49-F238E27FC236}">
                <a16:creationId xmlns:a16="http://schemas.microsoft.com/office/drawing/2014/main" id="{08F39C5F-EFEF-7D74-8B35-D28CD97179F1}"/>
              </a:ext>
            </a:extLst>
          </p:cNvPr>
          <p:cNvSpPr>
            <a:spLocks noGrp="1" noRot="1" noChangeAspect="1" noChangeArrowheads="1" noTextEdit="1"/>
          </p:cNvSpPr>
          <p:nvPr>
            <p:ph type="sldImg"/>
          </p:nvPr>
        </p:nvSpPr>
        <p:spPr>
          <a:xfrm>
            <a:off x="1150938" y="692150"/>
            <a:ext cx="4556125" cy="3416300"/>
          </a:xfrm>
          <a:ln/>
        </p:spPr>
      </p:sp>
      <p:sp>
        <p:nvSpPr>
          <p:cNvPr id="404482" name="Notes Placeholder 2">
            <a:extLst>
              <a:ext uri="{FF2B5EF4-FFF2-40B4-BE49-F238E27FC236}">
                <a16:creationId xmlns:a16="http://schemas.microsoft.com/office/drawing/2014/main" id="{FA44EA7E-1CB4-D019-2C85-58884D4ECB7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Four of the companies paid dividends over the five-year period, but there are interesting differences between the companies. Disney, and Tata Motors increased dividends in each of the five years, but Vale had more volatile dividends over the period, with dividends dropping significantly in the most recent year. This reflects the convention of focusing on absolute dividends in the United States and India, but the practice of maintaining payout ratios in Brazil. Deutsche Bank had a precipitous drop in dividends since 2008, reflecting the effects of the market crisis and the desire to maintain regulatory capital ratios.</a:t>
            </a:r>
          </a:p>
          <a:p>
            <a:r>
              <a:rPr lang="en-US" altLang="en-US">
                <a:latin typeface="Times" pitchFamily="2" charset="0"/>
                <a:ea typeface="ＭＳ Ｐゴシック" panose="020B0600070205080204" pitchFamily="34" charset="-128"/>
              </a:rPr>
              <a:t>Looking at stock buybacks, Disney has been the most active player buying stock in all five years, with buybacks exceeding $15 billion over the period. Vale also had some stock buybacks but they were negligible in Tata Motors and Deutsche Bank.</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a:extLst>
              <a:ext uri="{FF2B5EF4-FFF2-40B4-BE49-F238E27FC236}">
                <a16:creationId xmlns:a16="http://schemas.microsoft.com/office/drawing/2014/main" id="{EF15BF4F-BD2C-469E-047A-A42E1D91830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6530" name="Rectangle 3">
            <a:extLst>
              <a:ext uri="{FF2B5EF4-FFF2-40B4-BE49-F238E27FC236}">
                <a16:creationId xmlns:a16="http://schemas.microsoft.com/office/drawing/2014/main" id="{C99785D8-3751-D8D9-978A-6C79F918F1D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cashflow is</a:t>
            </a:r>
          </a:p>
          <a:p>
            <a:pPr lvl="1"/>
            <a:r>
              <a:rPr lang="en-US" altLang="en-US">
                <a:latin typeface="Times" pitchFamily="2" charset="0"/>
                <a:ea typeface="ＭＳ Ｐゴシック" panose="020B0600070205080204" pitchFamily="34" charset="-128"/>
              </a:rPr>
              <a:t>Free: because it cashflow left over after debt payments and investment needs have been met</a:t>
            </a:r>
          </a:p>
          <a:p>
            <a:pPr lvl="1"/>
            <a:r>
              <a:rPr lang="en-US" altLang="en-US">
                <a:latin typeface="Times" pitchFamily="2" charset="0"/>
                <a:ea typeface="ＭＳ Ｐゴシック" panose="020B0600070205080204" pitchFamily="34" charset="-128"/>
              </a:rPr>
              <a:t>To Equity Investors: because it is after payments to all non-equity claimholders</a:t>
            </a:r>
          </a:p>
          <a:p>
            <a:r>
              <a:rPr lang="en-US" altLang="en-US">
                <a:latin typeface="Times" pitchFamily="2" charset="0"/>
                <a:ea typeface="ＭＳ Ｐゴシック" panose="020B0600070205080204" pitchFamily="34" charset="-128"/>
              </a:rPr>
              <a:t>In coming up with the numbers, we define</a:t>
            </a:r>
          </a:p>
          <a:p>
            <a:pPr lvl="1"/>
            <a:r>
              <a:rPr lang="en-US" altLang="en-US">
                <a:latin typeface="Times" pitchFamily="2" charset="0"/>
                <a:ea typeface="ＭＳ Ｐゴシック" panose="020B0600070205080204" pitchFamily="34"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pitchFamily="2" charset="0"/>
                <a:ea typeface="ＭＳ Ｐゴシック" panose="020B0600070205080204" pitchFamily="34" charset="-128"/>
              </a:rPr>
              <a:t>Working capital needs refers to the increase in non-cash working capital.</a:t>
            </a: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a:extLst>
              <a:ext uri="{FF2B5EF4-FFF2-40B4-BE49-F238E27FC236}">
                <a16:creationId xmlns:a16="http://schemas.microsoft.com/office/drawing/2014/main" id="{87B539C9-ABCE-4BB5-6EBF-FD958FF5F65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a:extLst>
              <a:ext uri="{FF2B5EF4-FFF2-40B4-BE49-F238E27FC236}">
                <a16:creationId xmlns:a16="http://schemas.microsoft.com/office/drawing/2014/main" id="{76DC1638-4332-4022-0F45-DC0A7A00490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When leverage is stable,</a:t>
            </a:r>
          </a:p>
          <a:p>
            <a:pPr lvl="1"/>
            <a:r>
              <a:rPr lang="en-US" altLang="en-US">
                <a:latin typeface="Times" pitchFamily="2" charset="0"/>
                <a:ea typeface="ＭＳ Ｐゴシック" panose="020B0600070205080204" pitchFamily="34" charset="-128"/>
              </a:rPr>
              <a:t>All principal repayments will come from new debt issues (since repaying them with equity will lower the debt ratio)</a:t>
            </a:r>
          </a:p>
          <a:p>
            <a:pPr lvl="1"/>
            <a:r>
              <a:rPr lang="en-US" altLang="en-US">
                <a:latin typeface="Times" pitchFamily="2" charset="0"/>
                <a:ea typeface="ＭＳ Ｐゴシック" panose="020B0600070205080204" pitchFamily="34" charset="-128"/>
              </a:rPr>
              <a:t>New external financing needs [Cap Ex - Depreciation + Change in non-cash working capital] have to be financed using the desired debt ratio </a:t>
            </a:r>
          </a:p>
          <a:p>
            <a:pPr lvl="1"/>
            <a:r>
              <a:rPr lang="en-US" altLang="en-US">
                <a:latin typeface="Times" pitchFamily="2" charset="0"/>
                <a:ea typeface="ＭＳ Ｐゴシック" panose="020B0600070205080204" pitchFamily="34" charset="-128"/>
              </a:rPr>
              <a:t>Adding the two together:</a:t>
            </a:r>
          </a:p>
          <a:p>
            <a:pPr lvl="1"/>
            <a:r>
              <a:rPr lang="en-US" altLang="en-US">
                <a:latin typeface="Times" pitchFamily="2" charset="0"/>
                <a:ea typeface="ＭＳ Ｐゴシック" panose="020B0600070205080204" pitchFamily="34" charset="-128"/>
              </a:rPr>
              <a:t>New Debt Issues = Principal Repayments + </a:t>
            </a:r>
            <a:r>
              <a:rPr lang="en-US" altLang="en-US">
                <a:latin typeface="Symbol" pitchFamily="2" charset="2"/>
                <a:ea typeface="ＭＳ Ｐゴシック" panose="020B0600070205080204" pitchFamily="34" charset="-128"/>
              </a:rPr>
              <a:t>d </a:t>
            </a:r>
            <a:r>
              <a:rPr lang="en-US" altLang="en-US">
                <a:latin typeface="Times" pitchFamily="2" charset="0"/>
                <a:ea typeface="ＭＳ Ｐゴシック" panose="020B0600070205080204" pitchFamily="34" charset="-128"/>
              </a:rPr>
              <a:t>( Cap Ex - Depreciation + Change in Non-cash Working Capital)</a:t>
            </a:r>
          </a:p>
          <a:p>
            <a:r>
              <a:rPr lang="en-US" altLang="en-US">
                <a:latin typeface="Times" pitchFamily="2" charset="0"/>
                <a:ea typeface="ＭＳ Ｐゴシック" panose="020B0600070205080204" pitchFamily="34" charset="-128"/>
              </a:rPr>
              <a:t>Substituting back into the FCFE equation on the previous page in the case where there is no preferred dividend, we arrive at this formula. If there are preferred dividends, they will be subtracted out to get to the FCFE.</a:t>
            </a: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Slide Image Placeholder 1">
            <a:extLst>
              <a:ext uri="{FF2B5EF4-FFF2-40B4-BE49-F238E27FC236}">
                <a16:creationId xmlns:a16="http://schemas.microsoft.com/office/drawing/2014/main" id="{0B8923AD-6023-66A3-EE11-5FAD158EEB7D}"/>
              </a:ext>
            </a:extLst>
          </p:cNvPr>
          <p:cNvSpPr>
            <a:spLocks noGrp="1" noRot="1" noChangeAspect="1" noChangeArrowheads="1" noTextEdit="1"/>
          </p:cNvSpPr>
          <p:nvPr>
            <p:ph type="sldImg"/>
          </p:nvPr>
        </p:nvSpPr>
        <p:spPr>
          <a:xfrm>
            <a:off x="1150938" y="692150"/>
            <a:ext cx="4556125" cy="3416300"/>
          </a:xfrm>
          <a:ln/>
        </p:spPr>
      </p:sp>
      <p:sp>
        <p:nvSpPr>
          <p:cNvPr id="410626" name="Notes Placeholder 2">
            <a:extLst>
              <a:ext uri="{FF2B5EF4-FFF2-40B4-BE49-F238E27FC236}">
                <a16:creationId xmlns:a16="http://schemas.microsoft.com/office/drawing/2014/main" id="{8FF231F0-E3CD-3FE6-680F-B3B19ACEC17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pitchFamily="2" charset="0"/>
                <a:ea typeface="ＭＳ Ｐゴシック" panose="020B0600070205080204" pitchFamily="34" charset="-128"/>
              </a:rPr>
              <a:t>FCFE</a:t>
            </a:r>
            <a:r>
              <a:rPr lang="en-US" altLang="en-US" baseline="-25000">
                <a:latin typeface="Times" pitchFamily="2" charset="0"/>
                <a:ea typeface="ＭＳ Ｐゴシック" panose="020B0600070205080204" pitchFamily="34" charset="-128"/>
              </a:rPr>
              <a:t>Before Debt CF</a:t>
            </a:r>
            <a:r>
              <a:rPr lang="en-US" altLang="en-US">
                <a:latin typeface="Times" pitchFamily="2" charset="0"/>
                <a:ea typeface="ＭＳ Ｐゴシック" panose="020B0600070205080204" pitchFamily="34" charset="-128"/>
              </a:rPr>
              <a:t>= Net Income + Depreciation – Capital Expenditures – Change in Noncash Working Capital = 3307 -122 –(-109) = 3294</a:t>
            </a:r>
          </a:p>
          <a:p>
            <a:r>
              <a:rPr lang="en-US" altLang="en-US">
                <a:latin typeface="Times" pitchFamily="2" charset="0"/>
                <a:ea typeface="ＭＳ Ｐゴシック" panose="020B0600070205080204" pitchFamily="34" charset="-128"/>
              </a:rPr>
              <a:t>FCFE</a:t>
            </a:r>
            <a:r>
              <a:rPr lang="en-US" altLang="en-US" baseline="-25000">
                <a:latin typeface="Times" pitchFamily="2" charset="0"/>
                <a:ea typeface="ＭＳ Ｐゴシック" panose="020B0600070205080204" pitchFamily="34" charset="-128"/>
              </a:rPr>
              <a:t>After Debt CF</a:t>
            </a:r>
            <a:r>
              <a:rPr lang="en-US" altLang="en-US">
                <a:latin typeface="Times" pitchFamily="2" charset="0"/>
                <a:ea typeface="ＭＳ Ｐゴシック" panose="020B0600070205080204" pitchFamily="34" charset="-128"/>
              </a:rPr>
              <a:t>= FCFE</a:t>
            </a:r>
            <a:r>
              <a:rPr lang="en-US" altLang="en-US" baseline="-25000">
                <a:latin typeface="Times" pitchFamily="2" charset="0"/>
                <a:ea typeface="ＭＳ Ｐゴシック" panose="020B0600070205080204" pitchFamily="34" charset="-128"/>
              </a:rPr>
              <a:t>Before Debt CF</a:t>
            </a:r>
            <a:r>
              <a:rPr lang="en-US" altLang="en-US">
                <a:latin typeface="Times" pitchFamily="2" charset="0"/>
                <a:ea typeface="ＭＳ Ｐゴシック" panose="020B0600070205080204" pitchFamily="34" charset="-128"/>
              </a:rPr>
              <a:t> + Net Debt CF = 3296  - 235  = 3059</a:t>
            </a:r>
          </a:p>
          <a:p>
            <a:r>
              <a:rPr lang="en-US" altLang="en-US">
                <a:latin typeface="Times" pitchFamily="2" charset="0"/>
                <a:ea typeface="ＭＳ Ｐゴシック" panose="020B0600070205080204" pitchFamily="34" charset="-128"/>
              </a:rPr>
              <a:t>FCFE target debt ratio = 3307 – (122-109) (1-.40) =3296</a:t>
            </a: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a:extLst>
              <a:ext uri="{FF2B5EF4-FFF2-40B4-BE49-F238E27FC236}">
                <a16:creationId xmlns:a16="http://schemas.microsoft.com/office/drawing/2014/main" id="{E7FE31DC-945B-4435-9C8F-16C74581A60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2674" name="Rectangle 3">
            <a:extLst>
              <a:ext uri="{FF2B5EF4-FFF2-40B4-BE49-F238E27FC236}">
                <a16:creationId xmlns:a16="http://schemas.microsoft.com/office/drawing/2014/main" id="{80BA3473-98CF-47E2-7924-40621F0D290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Note that Microsoft has almost no net cap ex. That is because their biggest reinvestment expenditure is R&amp;D, which is expensed to arrive at net income. This cash if not paid out will result in an increase in the cash balance for Microsoft of $2,127 million just in 1996. Each year that Microsoft did this, its cash balance increased further.</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Slide Image Placeholder 1">
            <a:extLst>
              <a:ext uri="{FF2B5EF4-FFF2-40B4-BE49-F238E27FC236}">
                <a16:creationId xmlns:a16="http://schemas.microsoft.com/office/drawing/2014/main" id="{A3EA89EC-AEBA-2756-8A50-EF298A531099}"/>
              </a:ext>
            </a:extLst>
          </p:cNvPr>
          <p:cNvSpPr>
            <a:spLocks noGrp="1" noRot="1" noChangeAspect="1" noChangeArrowheads="1" noTextEdit="1"/>
          </p:cNvSpPr>
          <p:nvPr>
            <p:ph type="sldImg"/>
          </p:nvPr>
        </p:nvSpPr>
        <p:spPr>
          <a:xfrm>
            <a:off x="1150938" y="692150"/>
            <a:ext cx="4556125" cy="3416300"/>
          </a:xfrm>
          <a:ln/>
        </p:spPr>
      </p:sp>
      <p:sp>
        <p:nvSpPr>
          <p:cNvPr id="414722" name="Notes Placeholder 2">
            <a:extLst>
              <a:ext uri="{FF2B5EF4-FFF2-40B4-BE49-F238E27FC236}">
                <a16:creationId xmlns:a16="http://schemas.microsoft.com/office/drawing/2014/main" id="{A357FCCF-C420-BED3-F6D5-4E1081DD4FC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pitchFamily="2" charset="0"/>
                <a:ea typeface="ＭＳ Ｐゴシック" panose="020B0600070205080204" pitchFamily="34" charset="-128"/>
              </a:rPr>
              <a:t>See how much dividend you could pay, if you were willing to maintain a 6% capital ratio ($90 million) or if your growth were only 5% ($112.5 million).</a:t>
            </a:r>
          </a:p>
          <a:p>
            <a:r>
              <a:rPr lang="en-US" altLang="en-US">
                <a:latin typeface="Times" pitchFamily="2" charset="0"/>
                <a:ea typeface="ＭＳ Ｐゴシック" panose="020B0600070205080204" pitchFamily="34" charset="-128"/>
              </a:rPr>
              <a:t>For Deutsche Bank, we are assuming the following:</a:t>
            </a:r>
          </a:p>
          <a:p>
            <a:pPr>
              <a:buFontTx/>
              <a:buAutoNum type="arabicPeriod"/>
            </a:pPr>
            <a:r>
              <a:rPr lang="en-US" altLang="en-US">
                <a:latin typeface="Times" pitchFamily="2" charset="0"/>
                <a:ea typeface="ＭＳ Ｐゴシック" panose="020B0600070205080204" pitchFamily="34" charset="-128"/>
              </a:rPr>
              <a:t>We begin with the current values for the asset base and regulatory capital at the end of 2012</a:t>
            </a:r>
          </a:p>
          <a:p>
            <a:pPr>
              <a:buFontTx/>
              <a:buAutoNum type="arabicPeriod"/>
            </a:pPr>
            <a:r>
              <a:rPr lang="en-US" altLang="en-US">
                <a:latin typeface="Times" pitchFamily="2" charset="0"/>
                <a:ea typeface="ＭＳ Ｐゴシック" panose="020B0600070205080204" pitchFamily="34" charset="-128"/>
              </a:rPr>
              <a:t>2. We assume that the expected growth in the asset base will be 3% a year for the next 5 years and 2% thereafter. </a:t>
            </a:r>
          </a:p>
          <a:p>
            <a:r>
              <a:rPr lang="en-US" altLang="en-US">
                <a:latin typeface="Times" pitchFamily="2" charset="0"/>
                <a:ea typeface="ＭＳ Ｐゴシック" panose="020B0600070205080204" pitchFamily="34" charset="-128"/>
              </a:rPr>
              <a:t>3. We assume a target Tier 1 regulatory capital ratio of 16% in year 5.</a:t>
            </a:r>
            <a:r>
              <a:rPr lang="en-US" altLang="ja-JP">
                <a:latin typeface="Times" pitchFamily="2" charset="0"/>
                <a:ea typeface="ＭＳ Ｐゴシック" panose="020B0600070205080204" pitchFamily="34" charset="-128"/>
              </a:rPr>
              <a:t>.</a:t>
            </a:r>
          </a:p>
          <a:p>
            <a:r>
              <a:rPr lang="en-US" altLang="en-US">
                <a:latin typeface="Times" pitchFamily="2" charset="0"/>
                <a:ea typeface="ＭＳ Ｐゴシック" panose="020B0600070205080204" pitchFamily="34" charset="-128"/>
              </a:rPr>
              <a:t>4. We assume that the return on equity from the current value of -1.08% to 8% in year 5 and beyond.</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a:extLst>
              <a:ext uri="{FF2B5EF4-FFF2-40B4-BE49-F238E27FC236}">
                <a16:creationId xmlns:a16="http://schemas.microsoft.com/office/drawing/2014/main" id="{80F1FDCC-3D39-0D8D-A1A3-3C45AF93FD7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6770" name="Rectangle 3">
            <a:extLst>
              <a:ext uri="{FF2B5EF4-FFF2-40B4-BE49-F238E27FC236}">
                <a16:creationId xmlns:a16="http://schemas.microsoft.com/office/drawing/2014/main" id="{4923F882-28F0-14DE-BDA3-44A7BA21034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firms in black have negative FCFE and are sensibly paying no dividends. The ones in green are accumulating cash and you can see that the largest percentage is in the US (but only because I have no of collectively returning more cash counted buybacks) and the ones in red are paying dividends that they cannot afford. Japan has the fewest non-dividend paying firms and leads the globe in both cash accumulators (as a %) and overpayers. The US, in spite of its reputation of returning too much cash looks comparable to the rest of the world on the statistics.</a:t>
            </a: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a:extLst>
              <a:ext uri="{FF2B5EF4-FFF2-40B4-BE49-F238E27FC236}">
                <a16:creationId xmlns:a16="http://schemas.microsoft.com/office/drawing/2014/main" id="{E901CF87-B628-A0E7-5B0C-BD919E2DA38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8818" name="Rectangle 3">
            <a:extLst>
              <a:ext uri="{FF2B5EF4-FFF2-40B4-BE49-F238E27FC236}">
                <a16:creationId xmlns:a16="http://schemas.microsoft.com/office/drawing/2014/main" id="{5338CB24-5393-8F32-41EC-977607B0BA7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tLang="en-US">
                <a:latin typeface="Times" pitchFamily="2" charset="0"/>
                <a:ea typeface="ＭＳ Ｐゴシック" panose="020B0600070205080204" pitchFamily="34" charset="-128"/>
              </a:rPr>
              <a:t>This large cash balance, of course, was what triggered the attempt by Kirk Kirkorian to take over Chrysler. While he failed, he did put sufficient pressure on Chrysler to force them to increase dividends and buy back stock.</a:t>
            </a:r>
          </a:p>
          <a:p>
            <a:r>
              <a:rPr lang="en-US" altLang="en-US">
                <a:latin typeface="Times" pitchFamily="2" charset="0"/>
                <a:ea typeface="ＭＳ Ｐゴシック" panose="020B0600070205080204" pitchFamily="34" charset="-128"/>
              </a:rPr>
              <a:t>Note that while Chrysler has argued that it needs a large cash balance as a buffer against the next recession, it used up only $ 0.5 billion during the 1990-91 recession.</a:t>
            </a: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a:extLst>
              <a:ext uri="{FF2B5EF4-FFF2-40B4-BE49-F238E27FC236}">
                <a16:creationId xmlns:a16="http://schemas.microsoft.com/office/drawing/2014/main" id="{AD27C49D-D90E-04D6-E0BF-2F199DF37AC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0866" name="Rectangle 3">
            <a:extLst>
              <a:ext uri="{FF2B5EF4-FFF2-40B4-BE49-F238E27FC236}">
                <a16:creationId xmlns:a16="http://schemas.microsoft.com/office/drawing/2014/main" id="{67546765-7E55-0402-1562-C51BF59CCCE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Estimate the firm</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FCFE and compare to how much it returned to stockholders.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a:extLst>
              <a:ext uri="{FF2B5EF4-FFF2-40B4-BE49-F238E27FC236}">
                <a16:creationId xmlns:a16="http://schemas.microsoft.com/office/drawing/2014/main" id="{D579E8FD-7A9E-A2E4-0E94-32062E657DB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a:extLst>
              <a:ext uri="{FF2B5EF4-FFF2-40B4-BE49-F238E27FC236}">
                <a16:creationId xmlns:a16="http://schemas.microsoft.com/office/drawing/2014/main" id="{6C18FA03-9E82-1AF1-4D75-EBDC54006FB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pitchFamily="2" charset="0"/>
                <a:ea typeface="ＭＳ Ｐゴシック" panose="020B0600070205080204" pitchFamily="34" charset="-128"/>
              </a:rPr>
              <a:t>Stockholders will tend to be less aggressive about demanding that the cash be returned to them for firms</a:t>
            </a:r>
          </a:p>
          <a:p>
            <a:pPr lvl="1"/>
            <a:r>
              <a:rPr lang="en-US" altLang="en-US">
                <a:latin typeface="Times" pitchFamily="2" charset="0"/>
                <a:ea typeface="ＭＳ Ｐゴシック" panose="020B0600070205080204" pitchFamily="34" charset="-128"/>
              </a:rPr>
              <a:t>With a good investment track record</a:t>
            </a:r>
          </a:p>
          <a:p>
            <a:pPr lvl="1"/>
            <a:r>
              <a:rPr lang="en-US" altLang="en-US">
                <a:latin typeface="Times" pitchFamily="2" charset="0"/>
                <a:ea typeface="ＭＳ Ｐゴシック" panose="020B0600070205080204" pitchFamily="34" charset="-128"/>
              </a:rPr>
              <a:t>In a sector with high returns</a:t>
            </a:r>
          </a:p>
          <a:p>
            <a:pPr lvl="1"/>
            <a:r>
              <a:rPr lang="en-US" altLang="en-US">
                <a:latin typeface="Times" pitchFamily="2" charset="0"/>
                <a:ea typeface="ＭＳ Ｐゴシック" panose="020B0600070205080204" pitchFamily="34" charset="-128"/>
              </a:rPr>
              <a:t>Where managers have substantial equity stakes in the firm</a:t>
            </a:r>
          </a:p>
          <a:p>
            <a:r>
              <a:rPr lang="en-US" altLang="en-US">
                <a:latin typeface="Times" pitchFamily="2" charset="0"/>
                <a:ea typeface="ＭＳ Ｐゴシック" panose="020B0600070205080204" pitchFamily="34" charset="-128"/>
              </a:rPr>
              <a:t>They will tend to be most aggressive when these conditions do not hold.</a:t>
            </a: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a:extLst>
              <a:ext uri="{FF2B5EF4-FFF2-40B4-BE49-F238E27FC236}">
                <a16:creationId xmlns:a16="http://schemas.microsoft.com/office/drawing/2014/main" id="{41342F26-D129-191B-DD21-5206A084930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4962" name="Rectangle 3">
            <a:extLst>
              <a:ext uri="{FF2B5EF4-FFF2-40B4-BE49-F238E27FC236}">
                <a16:creationId xmlns:a16="http://schemas.microsoft.com/office/drawing/2014/main" id="{F428C65B-07EA-962D-1DB2-DD1FEC16E46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freedom that a company will have with dividend policy is directly proportional to its history in delivering high returns both on projects and to its stockholders.</a:t>
            </a: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a:extLst>
              <a:ext uri="{FF2B5EF4-FFF2-40B4-BE49-F238E27FC236}">
                <a16:creationId xmlns:a16="http://schemas.microsoft.com/office/drawing/2014/main" id="{0504EF29-7110-2FA6-4973-F01685836FC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7010" name="Rectangle 3">
            <a:extLst>
              <a:ext uri="{FF2B5EF4-FFF2-40B4-BE49-F238E27FC236}">
                <a16:creationId xmlns:a16="http://schemas.microsoft.com/office/drawing/2014/main" id="{C302E675-14F3-A52C-68D8-8CB73F8D118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During that period, Microsoft also generated extraordinary returns on the projects its took (ROE &gt; cost of equity by more than 10%) and good returns for its stockholders (Jensen</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alpha &gt; 10%)…. Stockholders felt comfortable leaving their cash in the company. (The fact that Bill Gates and Steve Ballmer had substantial investments in the company was probably a contributing factor)</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While the most obvious answer that comes to mind is the change in the dividend tax rate, there was a strong contributing factor. Microsoft</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return on equity has been dropping in recent years and many of Microsoft</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recent investments (in entertainment and software) have not paid off… The stock has not done much over the last two years. Microsoft may be anticipating stockholder pressure and being proactive. </a:t>
            </a:r>
          </a:p>
          <a:p>
            <a:r>
              <a:rPr lang="en-US" altLang="en-US">
                <a:latin typeface="Times" pitchFamily="2" charset="0"/>
                <a:ea typeface="ＭＳ Ｐゴシック" panose="020B0600070205080204" pitchFamily="34" charset="-128"/>
              </a:rPr>
              <a:t>Pstscript: Microsoft announced a $40 billion stock buyback in 2006</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Slide Image Placeholder 1">
            <a:extLst>
              <a:ext uri="{FF2B5EF4-FFF2-40B4-BE49-F238E27FC236}">
                <a16:creationId xmlns:a16="http://schemas.microsoft.com/office/drawing/2014/main" id="{035C599C-DFEB-8B47-1D2C-C60DFA9F327A}"/>
              </a:ext>
            </a:extLst>
          </p:cNvPr>
          <p:cNvSpPr>
            <a:spLocks noGrp="1" noRot="1" noChangeAspect="1" noChangeArrowheads="1" noTextEdit="1"/>
          </p:cNvSpPr>
          <p:nvPr>
            <p:ph type="sldImg"/>
          </p:nvPr>
        </p:nvSpPr>
        <p:spPr>
          <a:xfrm>
            <a:off x="1150938" y="692150"/>
            <a:ext cx="4556125" cy="3416300"/>
          </a:xfrm>
          <a:ln/>
        </p:spPr>
      </p:sp>
      <p:sp>
        <p:nvSpPr>
          <p:cNvPr id="429058" name="Notes Placeholder 2">
            <a:extLst>
              <a:ext uri="{FF2B5EF4-FFF2-40B4-BE49-F238E27FC236}">
                <a16:creationId xmlns:a16="http://schemas.microsoft.com/office/drawing/2014/main" id="{A258C474-7BE7-9F8C-513F-F8E34868105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In 2003, Disney was a company under siege, coming off a decade of poor performance (both in terms of project returns and stock returns). It had a large cash balance as well.</a:t>
            </a: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a:extLst>
              <a:ext uri="{FF2B5EF4-FFF2-40B4-BE49-F238E27FC236}">
                <a16:creationId xmlns:a16="http://schemas.microsoft.com/office/drawing/2014/main" id="{ABAD45A3-1B0A-7F8B-CE5C-888B5D69A0F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1106" name="Rectangle 3">
            <a:extLst>
              <a:ext uri="{FF2B5EF4-FFF2-40B4-BE49-F238E27FC236}">
                <a16:creationId xmlns:a16="http://schemas.microsoft.com/office/drawing/2014/main" id="{EF96B574-F6D7-6790-6BF5-263AD025E29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pitchFamily="2" charset="0"/>
                <a:ea typeface="ＭＳ Ｐゴシック" panose="020B0600070205080204" pitchFamily="34" charset="-128"/>
              </a:rPr>
              <a:t>That conclusion is reinforced by the fact that the managers responsible for the damage are still at the helm of the firm.</a:t>
            </a: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a:extLst>
              <a:ext uri="{FF2B5EF4-FFF2-40B4-BE49-F238E27FC236}">
                <a16:creationId xmlns:a16="http://schemas.microsoft.com/office/drawing/2014/main" id="{4A7EFCA9-5105-D2E0-6B75-04688EF6648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3154" name="Rectangle 3">
            <a:extLst>
              <a:ext uri="{FF2B5EF4-FFF2-40B4-BE49-F238E27FC236}">
                <a16:creationId xmlns:a16="http://schemas.microsoft.com/office/drawing/2014/main" id="{70EE8977-1435-5910-6CF3-DE372C9770B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acquisition of ABC is a huge gamble. By taking cash that has accumulated over time, and using this cash (in conjunction with new debt and equity issues) to finance a large acquisition, Disney has essentially puts its chips on the acquisition working out. </a:t>
            </a:r>
          </a:p>
          <a:p>
            <a:r>
              <a:rPr lang="en-US" altLang="en-US">
                <a:latin typeface="Times" pitchFamily="2" charset="0"/>
                <a:ea typeface="ＭＳ Ｐゴシック" panose="020B0600070205080204" pitchFamily="34" charset="-128"/>
              </a:rPr>
              <a:t>If it does not, stockholders will probably remember the acquisition and be much less likely to let 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managers accumulate cash again. (This is what happened in the aftermath of large failures like AT&amp;T</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acquisition of NCR and Kodak</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acquisition of Sterling Drugs)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Slide Image Placeholder 1">
            <a:extLst>
              <a:ext uri="{FF2B5EF4-FFF2-40B4-BE49-F238E27FC236}">
                <a16:creationId xmlns:a16="http://schemas.microsoft.com/office/drawing/2014/main" id="{34D8A454-B2AF-04D2-EFCF-C8AE4EA51C48}"/>
              </a:ext>
            </a:extLst>
          </p:cNvPr>
          <p:cNvSpPr>
            <a:spLocks noGrp="1" noRot="1" noChangeAspect="1" noChangeArrowheads="1" noTextEdit="1"/>
          </p:cNvSpPr>
          <p:nvPr>
            <p:ph type="sldImg"/>
          </p:nvPr>
        </p:nvSpPr>
        <p:spPr>
          <a:xfrm>
            <a:off x="1150938" y="692150"/>
            <a:ext cx="4556125" cy="3416300"/>
          </a:xfrm>
          <a:ln/>
        </p:spPr>
      </p:sp>
      <p:sp>
        <p:nvSpPr>
          <p:cNvPr id="435202" name="Notes Placeholder 2">
            <a:extLst>
              <a:ext uri="{FF2B5EF4-FFF2-40B4-BE49-F238E27FC236}">
                <a16:creationId xmlns:a16="http://schemas.microsoft.com/office/drawing/2014/main" id="{6BE78292-01FA-B591-37AF-C8C274BAFB4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I would trust Disney</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management more in 2008 than I did in 2003. I would probably agree that they should retain more cash, especially in light of last year</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liquidity crisis, but it would not be a blank check. I would watch their new investments (say the acquisition of Marvel to see if they are continue to be deserving of my trust.</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a:extLst>
              <a:ext uri="{FF2B5EF4-FFF2-40B4-BE49-F238E27FC236}">
                <a16:creationId xmlns:a16="http://schemas.microsoft.com/office/drawing/2014/main" id="{0CBFFF86-51DE-2080-EE1D-BC6378C2E9C7}"/>
              </a:ext>
            </a:extLst>
          </p:cNvPr>
          <p:cNvSpPr>
            <a:spLocks noGrp="1" noRot="1" noChangeAspect="1" noChangeArrowheads="1" noTextEdit="1"/>
          </p:cNvSpPr>
          <p:nvPr>
            <p:ph type="sldImg"/>
          </p:nvPr>
        </p:nvSpPr>
        <p:spPr>
          <a:xfrm>
            <a:off x="1150938" y="692150"/>
            <a:ext cx="4556125" cy="3416300"/>
          </a:xfrm>
          <a:ln/>
        </p:spPr>
      </p:sp>
      <p:sp>
        <p:nvSpPr>
          <p:cNvPr id="437250" name="Notes Placeholder 2">
            <a:extLst>
              <a:ext uri="{FF2B5EF4-FFF2-40B4-BE49-F238E27FC236}">
                <a16:creationId xmlns:a16="http://schemas.microsoft.com/office/drawing/2014/main" id="{3DC482EE-35EC-ED1A-3BF9-C01DAB6068F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Disney continues to do well. That is the good news and will buy them some flexibility. </a:t>
            </a:r>
          </a:p>
          <a:p>
            <a:r>
              <a:rPr lang="en-US" altLang="en-US">
                <a:latin typeface="Times" pitchFamily="2" charset="0"/>
                <a:ea typeface="ＭＳ Ｐゴシック" panose="020B0600070205080204" pitchFamily="34" charset="-128"/>
              </a:rPr>
              <a:t>But Iger needs to mend fences and improve corporate governance.</a:t>
            </a: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Slide Image Placeholder 1">
            <a:extLst>
              <a:ext uri="{FF2B5EF4-FFF2-40B4-BE49-F238E27FC236}">
                <a16:creationId xmlns:a16="http://schemas.microsoft.com/office/drawing/2014/main" id="{60E08757-816C-34E3-B9DC-3EA2FE7520DA}"/>
              </a:ext>
            </a:extLst>
          </p:cNvPr>
          <p:cNvSpPr>
            <a:spLocks noGrp="1" noRot="1" noChangeAspect="1" noChangeArrowheads="1" noTextEdit="1"/>
          </p:cNvSpPr>
          <p:nvPr>
            <p:ph type="sldImg"/>
          </p:nvPr>
        </p:nvSpPr>
        <p:spPr>
          <a:xfrm>
            <a:off x="1150938" y="692150"/>
            <a:ext cx="4556125" cy="3416300"/>
          </a:xfrm>
          <a:ln/>
        </p:spPr>
      </p:sp>
      <p:sp>
        <p:nvSpPr>
          <p:cNvPr id="439298" name="Notes Placeholder 2">
            <a:extLst>
              <a:ext uri="{FF2B5EF4-FFF2-40B4-BE49-F238E27FC236}">
                <a16:creationId xmlns:a16="http://schemas.microsoft.com/office/drawing/2014/main" id="{DC3A864D-7881-477A-CE03-3E96D6BC9E9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Vale was clearly paying too much in dividends.</a:t>
            </a: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a:extLst>
              <a:ext uri="{FF2B5EF4-FFF2-40B4-BE49-F238E27FC236}">
                <a16:creationId xmlns:a16="http://schemas.microsoft.com/office/drawing/2014/main" id="{15931F34-3253-990D-9332-0F902556B63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1346" name="Rectangle 3">
            <a:extLst>
              <a:ext uri="{FF2B5EF4-FFF2-40B4-BE49-F238E27FC236}">
                <a16:creationId xmlns:a16="http://schemas.microsoft.com/office/drawing/2014/main" id="{7C8B3349-560B-7A0F-9C88-D30AE0E3813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pitchFamily="2" charset="0"/>
                <a:ea typeface="ＭＳ Ｐゴシック" panose="020B0600070205080204" pitchFamily="34"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a:extLst>
              <a:ext uri="{FF2B5EF4-FFF2-40B4-BE49-F238E27FC236}">
                <a16:creationId xmlns:a16="http://schemas.microsoft.com/office/drawing/2014/main" id="{BD72D800-EE8D-8501-7931-043877D60D4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3394" name="Rectangle 3">
            <a:extLst>
              <a:ext uri="{FF2B5EF4-FFF2-40B4-BE49-F238E27FC236}">
                <a16:creationId xmlns:a16="http://schemas.microsoft.com/office/drawing/2014/main" id="{70C5670F-AF90-888E-C627-8F9D06E092C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It will most hurt high growth companies that are making money, and thus will be mandated to pay out dividends, even though their FCFE is negative. Note that while earnings are positive, the net cap ex needed to sustain growth might make the FCFE a negative number.</a:t>
            </a: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a:extLst>
              <a:ext uri="{FF2B5EF4-FFF2-40B4-BE49-F238E27FC236}">
                <a16:creationId xmlns:a16="http://schemas.microsoft.com/office/drawing/2014/main" id="{9393573C-F258-9B9B-A90E-B03738EFC3A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5442" name="Rectangle 3">
            <a:extLst>
              <a:ext uri="{FF2B5EF4-FFF2-40B4-BE49-F238E27FC236}">
                <a16:creationId xmlns:a16="http://schemas.microsoft.com/office/drawing/2014/main" id="{A9640BF3-9FF9-EC38-4EF1-D158B3FC128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BP clearly paid out more than it could have afforded to during this period. It financed the shortfall (in each year except 1987, when it issued stock) by borrowing money.</a:t>
            </a: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Rectangle 2">
            <a:extLst>
              <a:ext uri="{FF2B5EF4-FFF2-40B4-BE49-F238E27FC236}">
                <a16:creationId xmlns:a16="http://schemas.microsoft.com/office/drawing/2014/main" id="{4E65E294-9F1B-8C1D-DE3D-E6C8CB913B4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7490" name="Rectangle 3">
            <a:extLst>
              <a:ext uri="{FF2B5EF4-FFF2-40B4-BE49-F238E27FC236}">
                <a16:creationId xmlns:a16="http://schemas.microsoft.com/office/drawing/2014/main" id="{3E52CDD6-E634-D78B-97D5-7AAE76663C7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While it is pretty clear the BP should cut dividends, the stock price response was not positive when it did. This reflects the fact that investor clienteles cannot be changed overnight. In BP</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pitchFamily="2" charset="0"/>
                <a:ea typeface="ＭＳ Ｐゴシック" panose="020B0600070205080204" pitchFamily="34" charset="-128"/>
              </a:rPr>
              <a:t>In hindsight, by cutting dividends, BP became a much healthier firm, with higher returns and lower leverage, after the dividend cut.</a:t>
            </a: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Slide Image Placeholder 1">
            <a:extLst>
              <a:ext uri="{FF2B5EF4-FFF2-40B4-BE49-F238E27FC236}">
                <a16:creationId xmlns:a16="http://schemas.microsoft.com/office/drawing/2014/main" id="{A2D5239F-0776-26D1-DD9B-669B4E58C706}"/>
              </a:ext>
            </a:extLst>
          </p:cNvPr>
          <p:cNvSpPr>
            <a:spLocks noGrp="1" noRot="1" noChangeAspect="1" noChangeArrowheads="1" noTextEdit="1"/>
          </p:cNvSpPr>
          <p:nvPr>
            <p:ph type="sldImg"/>
          </p:nvPr>
        </p:nvSpPr>
        <p:spPr>
          <a:xfrm>
            <a:off x="1150938" y="692150"/>
            <a:ext cx="4556125" cy="3416300"/>
          </a:xfrm>
          <a:ln/>
        </p:spPr>
      </p:sp>
      <p:sp>
        <p:nvSpPr>
          <p:cNvPr id="449538" name="Notes Placeholder 2">
            <a:extLst>
              <a:ext uri="{FF2B5EF4-FFF2-40B4-BE49-F238E27FC236}">
                <a16:creationId xmlns:a16="http://schemas.microsoft.com/office/drawing/2014/main" id="{98E44ECB-257D-9567-3012-1325CE9B0C6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a:extLst>
              <a:ext uri="{FF2B5EF4-FFF2-40B4-BE49-F238E27FC236}">
                <a16:creationId xmlns:a16="http://schemas.microsoft.com/office/drawing/2014/main" id="{0D7291ED-C0BD-4A6C-8AC0-352AB701C81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1586" name="Rectangle 3">
            <a:extLst>
              <a:ext uri="{FF2B5EF4-FFF2-40B4-BE49-F238E27FC236}">
                <a16:creationId xmlns:a16="http://schemas.microsoft.com/office/drawing/2014/main" id="{D6B0D4C6-AD3C-5A65-B579-CAF0F6A3B2B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A firm with negative FCFE should not pay dividends, especially when its projects earn excess returns. </a:t>
            </a: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a:extLst>
              <a:ext uri="{FF2B5EF4-FFF2-40B4-BE49-F238E27FC236}">
                <a16:creationId xmlns:a16="http://schemas.microsoft.com/office/drawing/2014/main" id="{02AD4BF4-8E88-43C8-1F59-1B7FCB803EF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3634" name="Rectangle 3">
            <a:extLst>
              <a:ext uri="{FF2B5EF4-FFF2-40B4-BE49-F238E27FC236}">
                <a16:creationId xmlns:a16="http://schemas.microsoft.com/office/drawing/2014/main" id="{21AD62E3-E75F-04EB-E1E9-A42B7C21551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 For every investor that these firms gain because they pay dividends, they lose more investors who will not buy the stock any more because the firm pays dividends. </a:t>
            </a:r>
          </a:p>
          <a:p>
            <a:r>
              <a:rPr lang="en-US" altLang="en-US">
                <a:latin typeface="Times" pitchFamily="2" charset="0"/>
                <a:ea typeface="ＭＳ Ｐゴシック" panose="020B0600070205080204" pitchFamily="34" charset="-128"/>
              </a:rPr>
              <a:t>Besides, firms which cannot afford to pay dividends should not be attracting a clientele that wants and likes dividends.</a:t>
            </a: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Slide Image Placeholder 1">
            <a:extLst>
              <a:ext uri="{FF2B5EF4-FFF2-40B4-BE49-F238E27FC236}">
                <a16:creationId xmlns:a16="http://schemas.microsoft.com/office/drawing/2014/main" id="{D4D97A3B-25E5-1844-930D-8E29E4007846}"/>
              </a:ext>
            </a:extLst>
          </p:cNvPr>
          <p:cNvSpPr>
            <a:spLocks noGrp="1" noRot="1" noChangeAspect="1" noChangeArrowheads="1" noTextEdit="1"/>
          </p:cNvSpPr>
          <p:nvPr>
            <p:ph type="sldImg"/>
          </p:nvPr>
        </p:nvSpPr>
        <p:spPr>
          <a:xfrm>
            <a:off x="1150938" y="692150"/>
            <a:ext cx="4556125" cy="3416300"/>
          </a:xfrm>
          <a:ln/>
        </p:spPr>
      </p:sp>
      <p:sp>
        <p:nvSpPr>
          <p:cNvPr id="455682" name="Notes Placeholder 2">
            <a:extLst>
              <a:ext uri="{FF2B5EF4-FFF2-40B4-BE49-F238E27FC236}">
                <a16:creationId xmlns:a16="http://schemas.microsoft.com/office/drawing/2014/main" id="{653F7F0B-1EBD-AB1D-C431-50A119B5CF0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a:extLst>
              <a:ext uri="{FF2B5EF4-FFF2-40B4-BE49-F238E27FC236}">
                <a16:creationId xmlns:a16="http://schemas.microsoft.com/office/drawing/2014/main" id="{06EDFF50-4936-D177-7F7F-0D11D3EA261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7730" name="Rectangle 3">
            <a:extLst>
              <a:ext uri="{FF2B5EF4-FFF2-40B4-BE49-F238E27FC236}">
                <a16:creationId xmlns:a16="http://schemas.microsoft.com/office/drawing/2014/main" id="{38EC8A0B-4B09-723A-5841-F9DA99CCE33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Summarizes the discussion from the last few pages… with a few examples as of 2013</a:t>
            </a:r>
          </a:p>
          <a:p>
            <a:r>
              <a:rPr lang="en-US" altLang="en-US">
                <a:latin typeface="Times" pitchFamily="2" charset="0"/>
                <a:ea typeface="ＭＳ Ｐゴシック" panose="020B0600070205080204" pitchFamily="34" charset="-128"/>
              </a:rPr>
              <a:t>Baidu is accumulating cash but is likely to be cut some slack both because of its growth status and </a:t>
            </a:r>
            <a:r>
              <a:rPr lang="en-US" altLang="ja-JP">
                <a:latin typeface="Times" pitchFamily="2" charset="0"/>
                <a:ea typeface="ＭＳ Ｐゴシック" panose="020B0600070205080204" pitchFamily="34" charset="-128"/>
              </a:rPr>
              <a:t>because it has done well for its investors…</a:t>
            </a:r>
            <a:r>
              <a:rPr lang="en-US" altLang="en-US">
                <a:latin typeface="Times" pitchFamily="2" charset="0"/>
                <a:ea typeface="ＭＳ Ｐゴシック" panose="020B0600070205080204" pitchFamily="34" charset="-128"/>
              </a:rPr>
              <a:t>.</a:t>
            </a:r>
          </a:p>
          <a:p>
            <a:r>
              <a:rPr lang="en-US" altLang="en-US">
                <a:latin typeface="Times" pitchFamily="2" charset="0"/>
                <a:ea typeface="ＭＳ Ｐゴシック" panose="020B0600070205080204" pitchFamily="34" charset="-128"/>
              </a:rPr>
              <a:t>Deutsche Bank is paying too much in dividends, but its poor investment choices leave investors in a bad position.</a:t>
            </a:r>
          </a:p>
          <a:p>
            <a:r>
              <a:rPr lang="en-US" altLang="en-US">
                <a:latin typeface="Times" pitchFamily="2" charset="0"/>
                <a:ea typeface="ＭＳ Ｐゴシック" panose="020B0600070205080204" pitchFamily="34" charset="-128"/>
              </a:rPr>
              <a:t>Disney, Vale and Tata Motors all return too much cash but the damage that this is creating likely varies across the companies. Disney has excess debt capacity and can afford to pay out more than it can afford to and make up the difference by issuing debt. Vale is fairly levered and may be digging a hole for itself.  Tata Motors is over levered and its dividend policy will only make things worse.</a:t>
            </a: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a:extLst>
              <a:ext uri="{FF2B5EF4-FFF2-40B4-BE49-F238E27FC236}">
                <a16:creationId xmlns:a16="http://schemas.microsoft.com/office/drawing/2014/main" id="{867318B9-2796-9938-5D61-468D8B85E07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9778" name="Rectangle 3">
            <a:extLst>
              <a:ext uri="{FF2B5EF4-FFF2-40B4-BE49-F238E27FC236}">
                <a16:creationId xmlns:a16="http://schemas.microsoft.com/office/drawing/2014/main" id="{22686ABB-89D1-E4BD-D687-18A8763CC7C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Customize a solution for your firm</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dividend policy… but think about your earlier analysis of its capital structure as well.</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a:extLst>
              <a:ext uri="{FF2B5EF4-FFF2-40B4-BE49-F238E27FC236}">
                <a16:creationId xmlns:a16="http://schemas.microsoft.com/office/drawing/2014/main" id="{1B727288-A1D7-E4DB-2C9F-A246119EE39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1826" name="Rectangle 3">
            <a:extLst>
              <a:ext uri="{FF2B5EF4-FFF2-40B4-BE49-F238E27FC236}">
                <a16:creationId xmlns:a16="http://schemas.microsoft.com/office/drawing/2014/main" id="{75095FAD-3757-DD20-A163-C14A8712A21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All of the companies looks surprisingly similar to their peer groups. (Actually, not so surprising).</a:t>
            </a: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Slide Image Placeholder 1">
            <a:extLst>
              <a:ext uri="{FF2B5EF4-FFF2-40B4-BE49-F238E27FC236}">
                <a16:creationId xmlns:a16="http://schemas.microsoft.com/office/drawing/2014/main" id="{7E9BC75B-C19C-5A82-5231-946E4BC3A9D0}"/>
              </a:ext>
            </a:extLst>
          </p:cNvPr>
          <p:cNvSpPr>
            <a:spLocks noGrp="1" noRot="1" noChangeAspect="1" noChangeArrowheads="1" noTextEdit="1"/>
          </p:cNvSpPr>
          <p:nvPr>
            <p:ph type="sldImg"/>
          </p:nvPr>
        </p:nvSpPr>
        <p:spPr>
          <a:xfrm>
            <a:off x="1150938" y="692150"/>
            <a:ext cx="4556125" cy="3416300"/>
          </a:xfrm>
          <a:ln/>
        </p:spPr>
      </p:sp>
      <p:sp>
        <p:nvSpPr>
          <p:cNvPr id="463874" name="Notes Placeholder 2">
            <a:extLst>
              <a:ext uri="{FF2B5EF4-FFF2-40B4-BE49-F238E27FC236}">
                <a16:creationId xmlns:a16="http://schemas.microsoft.com/office/drawing/2014/main" id="{AE7D0318-92B4-0A1C-9ED1-D9ED99FDC2A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Of the seventeen companies in this group, only seven paid dividends and six firms bought back stock. Rather than compare to the average or median for the entire sector, which is skewed by the non-dividend payers, we compared Disney to three of the other largest market-cap companies (Twenty-First Century Fox, Time Warner and Viacom) and there are similarities. Not only do they all pay dividends, with yields ranging from 0.52% to 1.68%, but they all returned more cash than they had available to pay out (as FCFE). </a:t>
            </a: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a:extLst>
              <a:ext uri="{FF2B5EF4-FFF2-40B4-BE49-F238E27FC236}">
                <a16:creationId xmlns:a16="http://schemas.microsoft.com/office/drawing/2014/main" id="{F363C1F0-5BF3-CC24-88E1-D70D1F9EC9A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5922" name="Rectangle 3">
            <a:extLst>
              <a:ext uri="{FF2B5EF4-FFF2-40B4-BE49-F238E27FC236}">
                <a16:creationId xmlns:a16="http://schemas.microsoft.com/office/drawing/2014/main" id="{5F013F87-DB1D-A3C3-B6CA-A05F1C1A333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 statistics are in brackets. While the R-squared is unimpressive, the t statistics are all significant. Thus, we will use the regression with the recognition that predicted values will be noisy.</a:t>
            </a:r>
          </a:p>
          <a:p>
            <a:r>
              <a:rPr lang="en-US" altLang="en-US">
                <a:latin typeface="Times" pitchFamily="2" charset="0"/>
                <a:ea typeface="ＭＳ Ｐゴシック" panose="020B0600070205080204" pitchFamily="34" charset="-128"/>
              </a:rPr>
              <a:t>Higher growth companies tend to pay lower dividends. These simple regressions allow us to adjust payout ratios and yields for differences across entertainment companies. Based upon this analysis, it looks like Disney is paying out too much in dividends.</a:t>
            </a: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a:extLst>
              <a:ext uri="{FF2B5EF4-FFF2-40B4-BE49-F238E27FC236}">
                <a16:creationId xmlns:a16="http://schemas.microsoft.com/office/drawing/2014/main" id="{3C19E1CC-3461-6F98-2A65-9C987E50DDB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7970" name="Rectangle 3">
            <a:extLst>
              <a:ext uri="{FF2B5EF4-FFF2-40B4-BE49-F238E27FC236}">
                <a16:creationId xmlns:a16="http://schemas.microsoft.com/office/drawing/2014/main" id="{B94513E7-B0DC-628A-97D9-BC78AA433C8D}"/>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pitchFamily="2" charset="0"/>
                <a:ea typeface="ＭＳ Ｐゴシック" panose="020B0600070205080204" pitchFamily="34" charset="-128"/>
              </a:rPr>
              <a:t>Two things to note:</a:t>
            </a:r>
          </a:p>
          <a:p>
            <a:pPr marL="228600" indent="-228600">
              <a:buFontTx/>
              <a:buAutoNum type="arabicPeriod"/>
            </a:pPr>
            <a:r>
              <a:rPr lang="en-US" altLang="en-US">
                <a:latin typeface="Times" pitchFamily="2" charset="0"/>
                <a:ea typeface="ＭＳ Ｐゴシック" panose="020B0600070205080204" pitchFamily="34" charset="-128"/>
              </a:rPr>
              <a:t>The low R-squared on the regressions will create large prediction ranges. Disney may very well be paying out the right amount in dividends (at least for the payout ratio) when we consider this.</a:t>
            </a:r>
          </a:p>
          <a:p>
            <a:pPr marL="228600" indent="-228600">
              <a:buFontTx/>
              <a:buAutoNum type="arabicPeriod"/>
            </a:pPr>
            <a:r>
              <a:rPr lang="en-US" altLang="en-US">
                <a:latin typeface="Times" pitchFamily="2" charset="0"/>
                <a:ea typeface="ＭＳ Ｐゴシック" panose="020B0600070205080204" pitchFamily="34" charset="-128"/>
              </a:rPr>
              <a:t> We are assuming linear relationships between each of the independent variables and the dividend measures.</a:t>
            </a: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a:extLst>
              <a:ext uri="{FF2B5EF4-FFF2-40B4-BE49-F238E27FC236}">
                <a16:creationId xmlns:a16="http://schemas.microsoft.com/office/drawing/2014/main" id="{49B70859-5BF1-3401-5ECE-7FE90534548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70018" name="Rectangle 3">
            <a:extLst>
              <a:ext uri="{FF2B5EF4-FFF2-40B4-BE49-F238E27FC236}">
                <a16:creationId xmlns:a16="http://schemas.microsoft.com/office/drawing/2014/main" id="{2A9311F6-3634-FB97-55D0-E6F07CB588E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If corporate finance is all about maximizing value, you do have to know how to estimate value.</a:t>
            </a: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a:extLst>
              <a:ext uri="{FF2B5EF4-FFF2-40B4-BE49-F238E27FC236}">
                <a16:creationId xmlns:a16="http://schemas.microsoft.com/office/drawing/2014/main" id="{85A41677-304D-169B-BABA-A14EB01475B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Back, full circle to the objective.</a:t>
            </a:r>
          </a:p>
        </p:txBody>
      </p:sp>
      <p:sp>
        <p:nvSpPr>
          <p:cNvPr id="472066" name="Rectangle 3">
            <a:extLst>
              <a:ext uri="{FF2B5EF4-FFF2-40B4-BE49-F238E27FC236}">
                <a16:creationId xmlns:a16="http://schemas.microsoft.com/office/drawing/2014/main" id="{1885E812-CDFB-F5B4-1710-58DE7A96513E}"/>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Slide Image Placeholder 1">
            <a:extLst>
              <a:ext uri="{FF2B5EF4-FFF2-40B4-BE49-F238E27FC236}">
                <a16:creationId xmlns:a16="http://schemas.microsoft.com/office/drawing/2014/main" id="{25E0D5F3-6A5C-5BDF-C0BD-289F25B3D295}"/>
              </a:ext>
            </a:extLst>
          </p:cNvPr>
          <p:cNvSpPr>
            <a:spLocks noGrp="1" noRot="1" noChangeAspect="1" noChangeArrowheads="1" noTextEdit="1"/>
          </p:cNvSpPr>
          <p:nvPr>
            <p:ph type="sldImg"/>
          </p:nvPr>
        </p:nvSpPr>
        <p:spPr>
          <a:xfrm>
            <a:off x="1150938" y="692150"/>
            <a:ext cx="4556125" cy="3416300"/>
          </a:xfrm>
          <a:ln/>
        </p:spPr>
      </p:sp>
      <p:sp>
        <p:nvSpPr>
          <p:cNvPr id="474114" name="Notes Placeholder 2">
            <a:extLst>
              <a:ext uri="{FF2B5EF4-FFF2-40B4-BE49-F238E27FC236}">
                <a16:creationId xmlns:a16="http://schemas.microsoft.com/office/drawing/2014/main" id="{F2254291-0F32-6DAF-AA78-D952DC216BC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p:cNvSpPr>
          <p:nvPr>
            <p:ph type="sldImg"/>
          </p:nvPr>
        </p:nvSpPr>
        <p:spPr>
          <a:xfrm>
            <a:off x="1150938" y="692150"/>
            <a:ext cx="4556125" cy="3416300"/>
          </a:xfrm>
          <a:solidFill>
            <a:srgbClr val="FFFFFF"/>
          </a:solidFill>
          <a:ln/>
        </p:spPr>
      </p:sp>
      <p:sp>
        <p:nvSpPr>
          <p:cNvPr id="29698"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A business and the equity in the business can be very different numbers…</a:t>
            </a:r>
          </a:p>
          <a:p>
            <a:pPr lvl="1">
              <a:buFontTx/>
              <a:buChar char="•"/>
            </a:pPr>
            <a:r>
              <a:rPr lang="en-US">
                <a:latin typeface="Helvetica" charset="0"/>
                <a:ea typeface="ＭＳ Ｐゴシック" charset="0"/>
              </a:rPr>
              <a:t>A firm like GE in 2005 had a value of $ 500 billion for its business but its equity is worth only $ 300 billion - the difference is due to the substantial debt that GE has used to fund its expansion.</a:t>
            </a:r>
          </a:p>
          <a:p>
            <a:pPr lvl="1">
              <a:buFontTx/>
              <a:buChar char="•"/>
            </a:pPr>
            <a:r>
              <a:rPr lang="en-US">
                <a:latin typeface="Helvetica" charset="0"/>
                <a:ea typeface="ＭＳ Ｐゴシック" charset="0"/>
              </a:rPr>
              <a:t>You can have valuable businesses, where the equity is worth nothing because the firm has borrowed too much….</a:t>
            </a:r>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a:extLst>
              <a:ext uri="{FF2B5EF4-FFF2-40B4-BE49-F238E27FC236}">
                <a16:creationId xmlns:a16="http://schemas.microsoft.com/office/drawing/2014/main" id="{8B3F3CAB-594F-BE1F-8224-A9D2CAE317E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78210" name="Rectangle 3">
            <a:extLst>
              <a:ext uri="{FF2B5EF4-FFF2-40B4-BE49-F238E27FC236}">
                <a16:creationId xmlns:a16="http://schemas.microsoft.com/office/drawing/2014/main" id="{7A80AEA7-4243-BDA6-54C0-F4DDB18504A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value of equity is the present value of cash flows to the equity investors discounted back at the rate of return that those equity investors need to make to break even (the cost of equity).</a:t>
            </a:r>
          </a:p>
          <a:p>
            <a:r>
              <a:rPr lang="en-US" altLang="en-US">
                <a:latin typeface="Times" pitchFamily="2" charset="0"/>
                <a:ea typeface="ＭＳ Ｐゴシック" panose="020B0600070205080204" pitchFamily="34" charset="-128"/>
              </a:rPr>
              <a:t>In the strictest sense of the word, the only cash flow stockholders in  a publicly traded firm get from their investment is dividends, and the dividend discount model is the simplest and most direct version of an equity valuation model.</a:t>
            </a:r>
          </a:p>
        </p:txBody>
      </p:sp>
    </p:spTree>
    <p:extLst>
      <p:ext uri="{BB962C8B-B14F-4D97-AF65-F5344CB8AC3E}">
        <p14:creationId xmlns:p14="http://schemas.microsoft.com/office/powerpoint/2010/main" val="4238376054"/>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a:extLst>
              <a:ext uri="{FF2B5EF4-FFF2-40B4-BE49-F238E27FC236}">
                <a16:creationId xmlns:a16="http://schemas.microsoft.com/office/drawing/2014/main" id="{44605C70-0AC2-1F37-EB93-83CB7B6D2B7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0258" name="Rectangle 3">
            <a:extLst>
              <a:ext uri="{FF2B5EF4-FFF2-40B4-BE49-F238E27FC236}">
                <a16:creationId xmlns:a16="http://schemas.microsoft.com/office/drawing/2014/main" id="{D306CAF8-CD91-99F0-8116-34B222384ED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A firm includes not just the equity, but all claim holders. The cash flow to the firm is the collective cash flow that all claim holders make from the firm, and it is discounted at the weighted average of their different costs.</a:t>
            </a:r>
          </a:p>
        </p:txBody>
      </p:sp>
    </p:spTree>
    <p:extLst>
      <p:ext uri="{BB962C8B-B14F-4D97-AF65-F5344CB8AC3E}">
        <p14:creationId xmlns:p14="http://schemas.microsoft.com/office/powerpoint/2010/main" val="1175916455"/>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a:extLst>
              <a:ext uri="{FF2B5EF4-FFF2-40B4-BE49-F238E27FC236}">
                <a16:creationId xmlns:a16="http://schemas.microsoft.com/office/drawing/2014/main" id="{BF8BF916-AA10-A5FA-F5F6-8DE93DB728D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76162" name="Rectangle 3">
            <a:extLst>
              <a:ext uri="{FF2B5EF4-FFF2-40B4-BE49-F238E27FC236}">
                <a16:creationId xmlns:a16="http://schemas.microsoft.com/office/drawing/2014/main" id="{1DB75A03-9477-4C07-A722-5A76B69CCD8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In discounted cash flow, the value of any asset is the present value of the expected cash flows on the assets. The discount rate becomes the vehicle for considering risks and the cash flow is an expectation across all possible outcomes.</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Note: There is a misconception that computing the expected cash flow across multiple scenarios is somehow risk adjusting the cash flow. It is not. </a:t>
            </a: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Rectangle 2">
            <a:extLst>
              <a:ext uri="{FF2B5EF4-FFF2-40B4-BE49-F238E27FC236}">
                <a16:creationId xmlns:a16="http://schemas.microsoft.com/office/drawing/2014/main" id="{A64E8344-5A05-C8BF-9BB9-9D77940CE97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5378" name="Rectangle 3">
            <a:extLst>
              <a:ext uri="{FF2B5EF4-FFF2-40B4-BE49-F238E27FC236}">
                <a16:creationId xmlns:a16="http://schemas.microsoft.com/office/drawing/2014/main" id="{CD68FF90-1F8F-9B75-A738-87C8BCE7521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Sets up the basic inputs:</a:t>
            </a:r>
          </a:p>
          <a:p>
            <a:r>
              <a:rPr lang="en-US" altLang="en-US">
                <a:latin typeface="Times" pitchFamily="2" charset="0"/>
                <a:ea typeface="ＭＳ Ｐゴシック" panose="020B0600070205080204" pitchFamily="34" charset="-128"/>
              </a:rPr>
              <a:t>1. Discount rates</a:t>
            </a:r>
          </a:p>
          <a:p>
            <a:r>
              <a:rPr lang="en-US" altLang="en-US">
                <a:latin typeface="Times" pitchFamily="2" charset="0"/>
                <a:ea typeface="ＭＳ Ｐゴシック" panose="020B0600070205080204" pitchFamily="34" charset="-128"/>
              </a:rPr>
              <a:t>2. Cash flows</a:t>
            </a:r>
          </a:p>
          <a:p>
            <a:r>
              <a:rPr lang="en-US" altLang="en-US">
                <a:latin typeface="Times" pitchFamily="2" charset="0"/>
                <a:ea typeface="ＭＳ Ｐゴシック" panose="020B0600070205080204" pitchFamily="34" charset="-128"/>
              </a:rPr>
              <a:t>3. Expected Growth</a:t>
            </a:r>
          </a:p>
          <a:p>
            <a:r>
              <a:rPr lang="en-US" altLang="en-US">
                <a:latin typeface="Times" pitchFamily="2" charset="0"/>
                <a:ea typeface="ＭＳ Ｐゴシック" panose="020B0600070205080204" pitchFamily="34" charset="-128"/>
              </a:rPr>
              <a:t>4. Length of the period that they can sustain a growth rate higher than the growth rate of the economy.</a:t>
            </a:r>
          </a:p>
          <a:p>
            <a:r>
              <a:rPr lang="en-US" altLang="en-US">
                <a:latin typeface="Times" pitchFamily="2" charset="0"/>
                <a:ea typeface="ＭＳ Ｐゴシック" panose="020B0600070205080204" pitchFamily="34" charset="-128"/>
              </a:rPr>
              <a:t>How we estimate each of these numbers depends on whether we are taking an equity perspective or a firm perspective.</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a:extLst>
              <a:ext uri="{FF2B5EF4-FFF2-40B4-BE49-F238E27FC236}">
                <a16:creationId xmlns:a16="http://schemas.microsoft.com/office/drawing/2014/main" id="{7BE0C0B0-029D-04F2-1766-97383E0B3A7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7426" name="Rectangle 3">
            <a:extLst>
              <a:ext uri="{FF2B5EF4-FFF2-40B4-BE49-F238E27FC236}">
                <a16:creationId xmlns:a16="http://schemas.microsoft.com/office/drawing/2014/main" id="{2D88C8D1-1485-5F35-2D6F-24B5E980CBC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Shows the different cash flows that can be used in valuation.</a:t>
            </a:r>
          </a:p>
          <a:p>
            <a:r>
              <a:rPr lang="en-US" altLang="en-US">
                <a:latin typeface="Times" pitchFamily="2" charset="0"/>
                <a:ea typeface="ＭＳ Ｐゴシック" panose="020B0600070205080204" pitchFamily="34" charset="-128"/>
              </a:rPr>
              <a:t>In equity valuation,</a:t>
            </a:r>
          </a:p>
          <a:p>
            <a:pPr>
              <a:buFontTx/>
              <a:buChar char="-"/>
            </a:pPr>
            <a:r>
              <a:rPr lang="en-US" altLang="en-US">
                <a:latin typeface="Times" pitchFamily="2" charset="0"/>
                <a:ea typeface="ＭＳ Ｐゴシック" panose="020B0600070205080204" pitchFamily="34" charset="-128"/>
              </a:rPr>
              <a:t>The simplest and most direct measure of cash flow is dividends paid (Implicitly we are assuming that companies pay out their residual cash flows as dividends)</a:t>
            </a:r>
          </a:p>
          <a:p>
            <a:pPr>
              <a:buFontTx/>
              <a:buChar char="-"/>
            </a:pPr>
            <a:r>
              <a:rPr lang="en-US" altLang="en-US">
                <a:latin typeface="Times" pitchFamily="2" charset="0"/>
                <a:ea typeface="ＭＳ Ｐゴシック" panose="020B0600070205080204" pitchFamily="34" charset="-128"/>
              </a:rPr>
              <a:t>A slightly modified approach is to add stock buybacks to dividends. Since buybacks tend to be lumpy, you may need to average buybacks over time.</a:t>
            </a:r>
          </a:p>
          <a:p>
            <a:pPr>
              <a:buFontTx/>
              <a:buChar char="-"/>
            </a:pPr>
            <a:r>
              <a:rPr lang="en-US" altLang="en-US">
                <a:latin typeface="Times" pitchFamily="2" charset="0"/>
                <a:ea typeface="ＭＳ Ｐゴシック" panose="020B0600070205080204" pitchFamily="34" charset="-128"/>
              </a:rPr>
              <a:t>FCFE: You estimate the residual cash flow, after every conceivable need has been met. Again, there can be volatility in the reinvestment numbers that may need to be normalized.</a:t>
            </a:r>
          </a:p>
          <a:p>
            <a:r>
              <a:rPr lang="en-US" altLang="en-US">
                <a:latin typeface="Times" pitchFamily="2" charset="0"/>
                <a:ea typeface="ＭＳ Ｐゴシック" panose="020B0600070205080204" pitchFamily="34"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Cap Ex includes acquisitions and the effect of R&amp;D. (R&amp;D is capitalized)</a:t>
            </a: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Slide Image Placeholder 1">
            <a:extLst>
              <a:ext uri="{FF2B5EF4-FFF2-40B4-BE49-F238E27FC236}">
                <a16:creationId xmlns:a16="http://schemas.microsoft.com/office/drawing/2014/main" id="{95F3BB72-8C8E-E249-7550-EF6A40908BDE}"/>
              </a:ext>
            </a:extLst>
          </p:cNvPr>
          <p:cNvSpPr>
            <a:spLocks noGrp="1" noRot="1" noChangeAspect="1" noChangeArrowheads="1" noTextEdit="1"/>
          </p:cNvSpPr>
          <p:nvPr>
            <p:ph type="sldImg"/>
          </p:nvPr>
        </p:nvSpPr>
        <p:spPr>
          <a:xfrm>
            <a:off x="1150938" y="692150"/>
            <a:ext cx="4556125" cy="3416300"/>
          </a:xfrm>
          <a:ln/>
        </p:spPr>
      </p:sp>
      <p:sp>
        <p:nvSpPr>
          <p:cNvPr id="489474" name="Notes Placeholder 2">
            <a:extLst>
              <a:ext uri="{FF2B5EF4-FFF2-40B4-BE49-F238E27FC236}">
                <a16:creationId xmlns:a16="http://schemas.microsoft.com/office/drawing/2014/main" id="{B99FA72F-C169-2F4A-7E12-7FF6D8C99D1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Dividends may be the most tangible and observable of all cash flows, but we are implicitly assuming that firms are paying out what they can afford to in dividends. While this may be reasonable for mature firms in stable economies, the assumption can break down (even for these firms). Deutsche Bank is a classic example.</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In early 2008, most analysts would have considered Deutsche Bank (with its large size, diversified asset base and long history) to be in steady state and valued it by taking the dividends it paid in 2007 and building on those dividends. The banking crisis of 2008 should have led to a reassessment of that assumption. </a:t>
            </a: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a:extLst>
              <a:ext uri="{FF2B5EF4-FFF2-40B4-BE49-F238E27FC236}">
                <a16:creationId xmlns:a16="http://schemas.microsoft.com/office/drawing/2014/main" id="{D97F57D6-CE69-5D53-9DE7-6057489447F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3570" name="Rectangle 3">
            <a:extLst>
              <a:ext uri="{FF2B5EF4-FFF2-40B4-BE49-F238E27FC236}">
                <a16:creationId xmlns:a16="http://schemas.microsoft.com/office/drawing/2014/main" id="{4DB3E6FA-B269-2884-F132-8A633D989B8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We include acquisitions made during 2013 in capital expenditures, but this is a volatile item. We also used the numbers that we obtained after adjusting for leases (as financial expenses rather than operating expenses).</a:t>
            </a: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a:extLst>
              <a:ext uri="{FF2B5EF4-FFF2-40B4-BE49-F238E27FC236}">
                <a16:creationId xmlns:a16="http://schemas.microsoft.com/office/drawing/2014/main" id="{5A020456-EC32-BB99-49AB-B7BF707F2C0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5618" name="Rectangle 3">
            <a:extLst>
              <a:ext uri="{FF2B5EF4-FFF2-40B4-BE49-F238E27FC236}">
                <a16:creationId xmlns:a16="http://schemas.microsoft.com/office/drawing/2014/main" id="{E3AA9B2C-CF96-B00E-9875-0FE220D37B6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Recaps what we stated when we talked about investment analysis. </a:t>
            </a: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Slide Image Placeholder 1">
            <a:extLst>
              <a:ext uri="{FF2B5EF4-FFF2-40B4-BE49-F238E27FC236}">
                <a16:creationId xmlns:a16="http://schemas.microsoft.com/office/drawing/2014/main" id="{585B3A31-4C63-0686-2D19-B2B05A87DF47}"/>
              </a:ext>
            </a:extLst>
          </p:cNvPr>
          <p:cNvSpPr>
            <a:spLocks noGrp="1" noRot="1" noChangeAspect="1" noChangeArrowheads="1" noTextEdit="1"/>
          </p:cNvSpPr>
          <p:nvPr>
            <p:ph type="sldImg"/>
          </p:nvPr>
        </p:nvSpPr>
        <p:spPr>
          <a:xfrm>
            <a:off x="1150938" y="692150"/>
            <a:ext cx="4556125" cy="3416300"/>
          </a:xfrm>
          <a:ln/>
        </p:spPr>
      </p:sp>
      <p:sp>
        <p:nvSpPr>
          <p:cNvPr id="497666" name="Notes Placeholder 2">
            <a:extLst>
              <a:ext uri="{FF2B5EF4-FFF2-40B4-BE49-F238E27FC236}">
                <a16:creationId xmlns:a16="http://schemas.microsoft.com/office/drawing/2014/main" id="{91C5E4EC-F736-EB13-6EF2-9B59AF9DE82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cost of equity can change over time, even if the beta for a firm does not change. In this case, the increase in the equity risk premium is pushing up the cost of equity. Even if the dividends were not expected to change, the value of equity in Deutsche will go down.</a:t>
            </a: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a:extLst>
              <a:ext uri="{FF2B5EF4-FFF2-40B4-BE49-F238E27FC236}">
                <a16:creationId xmlns:a16="http://schemas.microsoft.com/office/drawing/2014/main" id="{5B179F6A-886A-7120-4A0E-B7223B89E03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01762" name="Rectangle 3">
            <a:extLst>
              <a:ext uri="{FF2B5EF4-FFF2-40B4-BE49-F238E27FC236}">
                <a16:creationId xmlns:a16="http://schemas.microsoft.com/office/drawing/2014/main" id="{FD449D21-462B-058D-A9EF-A5DA7C08B6D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one point we do know for Disney…</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This reproduces the current cost of capital computation for Disney, using market value weights for both debt and equity, the cost of equity (based upon the bottom-up beta) and the cost of debt (based upon the bond rating)</a:t>
            </a: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a:extLst>
              <a:ext uri="{FF2B5EF4-FFF2-40B4-BE49-F238E27FC236}">
                <a16:creationId xmlns:a16="http://schemas.microsoft.com/office/drawing/2014/main" id="{46BFAF72-78A3-6CD1-3B7F-AD9DD8B887B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03810" name="Rectangle 3">
            <a:extLst>
              <a:ext uri="{FF2B5EF4-FFF2-40B4-BE49-F238E27FC236}">
                <a16:creationId xmlns:a16="http://schemas.microsoft.com/office/drawing/2014/main" id="{48E63E12-8AA6-D3A3-A037-A3382EDE88A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For evolving firms, with rapidly changing growth rates, the beta, the cost of debt and the debt ratio can all change over time as the firm matures.</a:t>
            </a: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Rectangle 2">
            <a:extLst>
              <a:ext uri="{FF2B5EF4-FFF2-40B4-BE49-F238E27FC236}">
                <a16:creationId xmlns:a16="http://schemas.microsoft.com/office/drawing/2014/main" id="{02816C33-CFEB-BE4C-6648-4B72A089683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05858" name="Rectangle 3">
            <a:extLst>
              <a:ext uri="{FF2B5EF4-FFF2-40B4-BE49-F238E27FC236}">
                <a16:creationId xmlns:a16="http://schemas.microsoft.com/office/drawing/2014/main" id="{B850286B-E971-3715-EC1C-53A22AB8239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Note that the approaches are similar, with the only difference being in how we define how much the firm reinvests and how well it reinvests.</a:t>
            </a: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How you measure reinvestment and return will depend on what cash flows you are discounting, and which earnings metric you are estimating future growth in. With earnings per share, it is retention ratio and return on equity. With non-cash net income, it is the percent of that income that goes into reinvestment and the non-cash return on equity. With operating income, it is the percent of after-tax operating income and return on capital</a:t>
            </a:r>
          </a:p>
        </p:txBody>
      </p:sp>
    </p:spTree>
    <p:extLst>
      <p:ext uri="{BB962C8B-B14F-4D97-AF65-F5344CB8AC3E}">
        <p14:creationId xmlns:p14="http://schemas.microsoft.com/office/powerpoint/2010/main" val="3162491621"/>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Slide Image Placeholder 1">
            <a:extLst>
              <a:ext uri="{FF2B5EF4-FFF2-40B4-BE49-F238E27FC236}">
                <a16:creationId xmlns:a16="http://schemas.microsoft.com/office/drawing/2014/main" id="{D781F1EB-9F41-13F9-37A0-F2D82C912C38}"/>
              </a:ext>
            </a:extLst>
          </p:cNvPr>
          <p:cNvSpPr>
            <a:spLocks noGrp="1" noRot="1" noChangeAspect="1" noChangeArrowheads="1" noTextEdit="1"/>
          </p:cNvSpPr>
          <p:nvPr>
            <p:ph type="sldImg"/>
          </p:nvPr>
        </p:nvSpPr>
        <p:spPr>
          <a:xfrm>
            <a:off x="1150938" y="692150"/>
            <a:ext cx="4556125" cy="3416300"/>
          </a:xfrm>
          <a:ln/>
        </p:spPr>
      </p:sp>
      <p:sp>
        <p:nvSpPr>
          <p:cNvPr id="507906" name="Notes Placeholder 2">
            <a:extLst>
              <a:ext uri="{FF2B5EF4-FFF2-40B4-BE49-F238E27FC236}">
                <a16:creationId xmlns:a16="http://schemas.microsoft.com/office/drawing/2014/main" id="{D6AE2836-860D-4476-4B31-AFD7491B488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When forecasting future growth, we want estimates of the future retention ratio and future return on equity. While the current year</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numbers may be a good place to start, we should have no qualms about replacing those numbers with normalized values.</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Slide Image Placeholder 1">
            <a:extLst>
              <a:ext uri="{FF2B5EF4-FFF2-40B4-BE49-F238E27FC236}">
                <a16:creationId xmlns:a16="http://schemas.microsoft.com/office/drawing/2014/main" id="{B1C61D3E-4BC0-2E96-9004-421D64F402C8}"/>
              </a:ext>
            </a:extLst>
          </p:cNvPr>
          <p:cNvSpPr>
            <a:spLocks noGrp="1" noRot="1" noChangeAspect="1" noChangeArrowheads="1" noTextEdit="1"/>
          </p:cNvSpPr>
          <p:nvPr>
            <p:ph type="sldImg"/>
          </p:nvPr>
        </p:nvSpPr>
        <p:spPr>
          <a:xfrm>
            <a:off x="1150938" y="692150"/>
            <a:ext cx="4556125" cy="3416300"/>
          </a:xfrm>
          <a:ln/>
        </p:spPr>
      </p:sp>
      <p:sp>
        <p:nvSpPr>
          <p:cNvPr id="509954" name="Notes Placeholder 2">
            <a:extLst>
              <a:ext uri="{FF2B5EF4-FFF2-40B4-BE49-F238E27FC236}">
                <a16:creationId xmlns:a16="http://schemas.microsoft.com/office/drawing/2014/main" id="{EC6B2387-2946-2CD1-DBA7-AA6A1715E66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We looked at both 2013 numbers and the aggregate values from 2008 to 2013. The acquisition of Landrover Jaguar has created accounting distortions in the return on equity in the years immediately after the acquisition. </a:t>
            </a:r>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a:extLst>
              <a:ext uri="{FF2B5EF4-FFF2-40B4-BE49-F238E27FC236}">
                <a16:creationId xmlns:a16="http://schemas.microsoft.com/office/drawing/2014/main" id="{7E0731CC-8562-9510-7696-325F6029B93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2002" name="Rectangle 3">
            <a:extLst>
              <a:ext uri="{FF2B5EF4-FFF2-40B4-BE49-F238E27FC236}">
                <a16:creationId xmlns:a16="http://schemas.microsoft.com/office/drawing/2014/main" id="{C1833090-360B-5798-A73D-25512E371FC8}"/>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pitchFamily="2" charset="0"/>
                <a:ea typeface="ＭＳ Ｐゴシック" panose="020B0600070205080204" pitchFamily="34" charset="-128"/>
              </a:rPr>
              <a:t>Leverage will have a positive effect on expected growth as long as the projects taken with the leverage earn more than the after-tax cost of debt.</a:t>
            </a:r>
          </a:p>
          <a:p>
            <a:r>
              <a:rPr lang="en-US" altLang="en-US" dirty="0">
                <a:latin typeface="Times" pitchFamily="2" charset="0"/>
                <a:ea typeface="ＭＳ Ｐゴシック" panose="020B0600070205080204" pitchFamily="34" charset="-128"/>
              </a:rPr>
              <a:t>Again, while we need to use book values if our objective is to explain past growth, looking forward, we need to make the best estimates we can for each of these inputs.</a:t>
            </a:r>
          </a:p>
          <a:p>
            <a:r>
              <a:rPr lang="en-US" altLang="en-US" dirty="0">
                <a:latin typeface="Times" pitchFamily="2" charset="0"/>
                <a:ea typeface="ＭＳ Ｐゴシック" panose="020B0600070205080204" pitchFamily="34" charset="-128"/>
              </a:rPr>
              <a:t>A firm that pushed up its return on equity, by using leverage, will be worth less than one that gets there with great investments. (The effect will show up in the cost of equity)</a:t>
            </a:r>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a:extLst>
              <a:ext uri="{FF2B5EF4-FFF2-40B4-BE49-F238E27FC236}">
                <a16:creationId xmlns:a16="http://schemas.microsoft.com/office/drawing/2014/main" id="{77811974-B280-E0D8-40CC-F17E1C59EBA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6098" name="Rectangle 3">
            <a:extLst>
              <a:ext uri="{FF2B5EF4-FFF2-40B4-BE49-F238E27FC236}">
                <a16:creationId xmlns:a16="http://schemas.microsoft.com/office/drawing/2014/main" id="{4C2A4953-7B89-9B34-ED3B-603BC23BC0D5}"/>
              </a:ext>
            </a:extLst>
          </p:cNvPr>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pitchFamily="2" charset="0"/>
                <a:ea typeface="ＭＳ Ｐゴシック" panose="020B0600070205080204" pitchFamily="34"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Slide Image Placeholder 1">
            <a:extLst>
              <a:ext uri="{FF2B5EF4-FFF2-40B4-BE49-F238E27FC236}">
                <a16:creationId xmlns:a16="http://schemas.microsoft.com/office/drawing/2014/main" id="{9B187C98-7B38-24FD-5E9A-021669B96D98}"/>
              </a:ext>
            </a:extLst>
          </p:cNvPr>
          <p:cNvSpPr>
            <a:spLocks noGrp="1" noRot="1" noChangeAspect="1" noChangeArrowheads="1" noTextEdit="1"/>
          </p:cNvSpPr>
          <p:nvPr>
            <p:ph type="sldImg"/>
          </p:nvPr>
        </p:nvSpPr>
        <p:spPr>
          <a:xfrm>
            <a:off x="1150938" y="692150"/>
            <a:ext cx="4556125" cy="3416300"/>
          </a:xfrm>
          <a:ln/>
        </p:spPr>
      </p:sp>
      <p:sp>
        <p:nvSpPr>
          <p:cNvPr id="518146" name="Notes Placeholder 2">
            <a:extLst>
              <a:ext uri="{FF2B5EF4-FFF2-40B4-BE49-F238E27FC236}">
                <a16:creationId xmlns:a16="http://schemas.microsoft.com/office/drawing/2014/main" id="{C5964B3B-ACF0-66E1-4A95-8F1B2559F9E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When your margins and return on capital are expected to change over time, you have no choice but to start your forecasrts at the top and work down. Be ready to make estimates.</a:t>
            </a: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To estimate revenue growth at a company, you need to assess the total market that the company’s products or services are targeted at. That market can be small or large, depending upon:</a:t>
            </a:r>
          </a:p>
          <a:p>
            <a:pPr marL="228600" indent="-228600">
              <a:buAutoNum type="arabicPeriod"/>
            </a:pPr>
            <a:r>
              <a:rPr lang="en-US" dirty="0"/>
              <a:t>Niche or mass market product: A product or service designed for a broader swathe of customers will have a larger potential market than one designed for a niche of the market. (A mass market auto company will have a bigger total market than a luxury auto company)</a:t>
            </a:r>
          </a:p>
          <a:p>
            <a:pPr marL="228600" indent="-228600">
              <a:buAutoNum type="arabicPeriod"/>
            </a:pPr>
            <a:r>
              <a:rPr lang="en-US" dirty="0"/>
              <a:t>Market dynamics: If the market is itself growing, either because customer tastes are evolving (ridesharing and the car service market) or because technology is altering the market structure (online advertising versus traditional advertising), that growth can help the company grow as well.</a:t>
            </a:r>
          </a:p>
          <a:p>
            <a:pPr marL="0" indent="0">
              <a:buNone/>
            </a:pPr>
            <a:r>
              <a:rPr lang="en-US" dirty="0"/>
              <a:t>Companies with larger total markets, holding all else constant, have higher potential value and this is leading to some game playing on the part of young companies that claim absurdly large total addressable markets (TAM) when they seek out investors. (Uber claimed a total addressable market of $5.2 trillion when they went public, obtained by adding up everything that everyone was spending on transportation and transit).</a:t>
            </a:r>
          </a:p>
          <a:p>
            <a:pPr marL="0" indent="0">
              <a:buNone/>
            </a:pPr>
            <a:endParaRPr lang="en-US" dirty="0"/>
          </a:p>
          <a:p>
            <a:pPr marL="0" indent="0">
              <a:buNone/>
            </a:pPr>
            <a:r>
              <a:rPr lang="en-US" dirty="0"/>
              <a:t>The other part of the equation is market share, with companies that have smaller market share having the potential for growth from increasing market share. The end market share of a company will be determined not only by its competitive advantages and access to capital/technology but also by the economics of the industry. In online advertising, for instance, the “networking benefits” of being a larger company creates winner-take-all markets, dominated by two or three players, with each holding a bigger market share.</a:t>
            </a:r>
          </a:p>
        </p:txBody>
      </p:sp>
    </p:spTree>
    <p:extLst>
      <p:ext uri="{BB962C8B-B14F-4D97-AF65-F5344CB8AC3E}">
        <p14:creationId xmlns:p14="http://schemas.microsoft.com/office/powerpoint/2010/main" val="4202055319"/>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To measure the factors driving target operating margin, consider these:</a:t>
            </a:r>
          </a:p>
          <a:p>
            <a:r>
              <a:rPr lang="en-US" dirty="0"/>
              <a:t>1. Unit economics: Look at the costs of producing the extra unit, with higher gross margins going with better unit economics. </a:t>
            </a:r>
          </a:p>
          <a:p>
            <a:r>
              <a:rPr lang="en-US" dirty="0"/>
              <a:t>2. Economies of scale: Look at how quickly revenues have grown, relative to big cost items (including SG  &amp;A) to gauge the strength of economies of scale. If costs are growing at the same rate as revenues, it puts a dent in the economies of scale argument.</a:t>
            </a:r>
          </a:p>
          <a:p>
            <a:r>
              <a:rPr lang="en-US" dirty="0"/>
              <a:t>3. Pricing pressures: Look at whether prices are rising or falling, and if they are falling, why…</a:t>
            </a:r>
          </a:p>
          <a:p>
            <a:endParaRPr lang="en-US" dirty="0"/>
          </a:p>
          <a:p>
            <a:r>
              <a:rPr lang="en-US" dirty="0"/>
              <a:t>The pathway to profitability is a function of the business a company is in, but it is also determined by whether the company is prioritizing building a business model and making trade offs to at least consider profitability. Growth-minded businesses can often ignore both these actions and end up losing more money for longer periods.</a:t>
            </a:r>
          </a:p>
        </p:txBody>
      </p:sp>
    </p:spTree>
    <p:extLst>
      <p:ext uri="{BB962C8B-B14F-4D97-AF65-F5344CB8AC3E}">
        <p14:creationId xmlns:p14="http://schemas.microsoft.com/office/powerpoint/2010/main" val="726586840"/>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sales to invested capital is a proxy for the efficiency with which a company delivers growth, with higher sales to capital ratios indicating more efficiency. It is worth remembering that the sales to capital ratio that you are trying to estimate is in the future (rather than in the past) and is a marginal (rather than an aggregate number). Put simply, the sales to capital ratio that you estimate for next year reflects the investment you will need to make next year for the change in revenue you are estimating in that year. That is why having excess capacity can give you breathing room to estimate much less reinvestment (higher sales to capital) until you catch up.</a:t>
            </a:r>
          </a:p>
        </p:txBody>
      </p:sp>
    </p:spTree>
    <p:extLst>
      <p:ext uri="{BB962C8B-B14F-4D97-AF65-F5344CB8AC3E}">
        <p14:creationId xmlns:p14="http://schemas.microsoft.com/office/powerpoint/2010/main" val="2004247012"/>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 tells an upbeat story for Baidu, where growth comes from the overall online market growing in China, with pressure on margins coming from competition from other Chinese tech giants and maintaining a sales to capital ratio that captures the low capital intensity of the business.</a:t>
            </a:r>
          </a:p>
        </p:txBody>
      </p:sp>
    </p:spTree>
    <p:extLst>
      <p:ext uri="{BB962C8B-B14F-4D97-AF65-F5344CB8AC3E}">
        <p14:creationId xmlns:p14="http://schemas.microsoft.com/office/powerpoint/2010/main" val="1956175878"/>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Rectangle 2">
            <a:extLst>
              <a:ext uri="{FF2B5EF4-FFF2-40B4-BE49-F238E27FC236}">
                <a16:creationId xmlns:a16="http://schemas.microsoft.com/office/drawing/2014/main" id="{478BA08D-8918-3108-114D-A1FCC491D9E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21218" name="Rectangle 3">
            <a:extLst>
              <a:ext uri="{FF2B5EF4-FFF2-40B4-BE49-F238E27FC236}">
                <a16:creationId xmlns:a16="http://schemas.microsoft.com/office/drawing/2014/main" id="{F66603B9-98F1-DB24-3E99-C397CEC397D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Firms have infinite lives. Since we cannot estimate cash flows forever, we assume a constant growth rate forever as a way of closing off the valuation.</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A very commonly used variant is to use a multiple of the terminal year</a:t>
            </a:r>
            <a:r>
              <a:rPr lang="ja-JP" altLang="en-US">
                <a:latin typeface="Times" pitchFamily="2" charset="0"/>
                <a:ea typeface="ＭＳ Ｐゴシック" panose="020B0600070205080204" pitchFamily="34" charset="-128"/>
              </a:rPr>
              <a:t>’</a:t>
            </a:r>
            <a:r>
              <a:rPr lang="en-US" altLang="ja-JP">
                <a:latin typeface="Times" pitchFamily="2" charset="0"/>
                <a:ea typeface="ＭＳ Ｐゴシック" panose="020B0600070205080204" pitchFamily="34" charset="-128"/>
              </a:rPr>
              <a:t>s earnings. This brings an element of relative valuation into the analysis. In a pure DCF model, the terminal value has to be estimated with a  stable growth rate.</a:t>
            </a: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p:cNvSpPr>
          <p:nvPr>
            <p:ph type="sldImg"/>
          </p:nvPr>
        </p:nvSpPr>
        <p:spPr>
          <a:xfrm>
            <a:off x="1150938" y="692150"/>
            <a:ext cx="4556125" cy="3416300"/>
          </a:xfrm>
          <a:solidFill>
            <a:srgbClr val="FFFFFF"/>
          </a:solidFill>
          <a:ln/>
        </p:spPr>
      </p:sp>
      <p:sp>
        <p:nvSpPr>
          <p:cNvPr id="8909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r>
              <a:rPr lang="en-US" dirty="0">
                <a:latin typeface="Helvetica" charset="0"/>
                <a:ea typeface="ＭＳ Ｐゴシック" charset="0"/>
                <a:cs typeface="ＭＳ Ｐゴシック" charset="0"/>
              </a:rPr>
              <a:t>There are many myths that float around about terminal value, and we dispense with five of the most commonly floated myths. </a:t>
            </a: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Rectangle 2">
            <a:extLst>
              <a:ext uri="{FF2B5EF4-FFF2-40B4-BE49-F238E27FC236}">
                <a16:creationId xmlns:a16="http://schemas.microsoft.com/office/drawing/2014/main" id="{6BDAAAEF-1813-0238-22C0-6AA28AF3A6B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44770" name="Rectangle 3">
            <a:extLst>
              <a:ext uri="{FF2B5EF4-FFF2-40B4-BE49-F238E27FC236}">
                <a16:creationId xmlns:a16="http://schemas.microsoft.com/office/drawing/2014/main" id="{1CCF4362-BFE6-2C1C-D1CB-67F89B688B1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The transition period is used as a phase where the inputs from the high growth period can be adjusted towards stable growth levels (which reflect industry or market averages). </a:t>
            </a:r>
          </a:p>
          <a:p>
            <a:r>
              <a:rPr lang="en-US" altLang="en-US">
                <a:latin typeface="Times" pitchFamily="2" charset="0"/>
                <a:ea typeface="ＭＳ Ｐゴシック" panose="020B0600070205080204" pitchFamily="34" charset="-128"/>
              </a:rPr>
              <a:t>Note that we estimate reinvestment needs using the expected growth rate and the return on capital.</a:t>
            </a:r>
          </a:p>
          <a:p>
            <a:r>
              <a:rPr lang="en-US" altLang="en-US">
                <a:latin typeface="Times" pitchFamily="2" charset="0"/>
                <a:ea typeface="ＭＳ Ｐゴシック" panose="020B0600070205080204" pitchFamily="34"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a:latin typeface="Times" pitchFamily="2" charset="0"/>
                <a:ea typeface="ＭＳ Ｐゴシック" panose="020B0600070205080204" pitchFamily="34" charset="-128"/>
              </a:rPr>
              <a:t>The leverage is pushed up to 20%, which is well below the optimal that we computed earlier, because current management seems intent on paying down debt.</a:t>
            </a:r>
          </a:p>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a:extLst>
              <a:ext uri="{FF2B5EF4-FFF2-40B4-BE49-F238E27FC236}">
                <a16:creationId xmlns:a16="http://schemas.microsoft.com/office/drawing/2014/main" id="{AEBE1B58-EBFD-48E7-2C11-FA0550B1A28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28386" name="Rectangle 3">
            <a:extLst>
              <a:ext uri="{FF2B5EF4-FFF2-40B4-BE49-F238E27FC236}">
                <a16:creationId xmlns:a16="http://schemas.microsoft.com/office/drawing/2014/main" id="{9DF49F97-8A9C-7BC9-70FC-62C8E840DB9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The riskfree rate is a useful proxy for the nominal growth rate in the economy.</a:t>
            </a:r>
          </a:p>
          <a:p>
            <a:r>
              <a:rPr lang="en-US" altLang="en-US">
                <a:latin typeface="Times" pitchFamily="2" charset="0"/>
                <a:ea typeface="ＭＳ Ｐゴシック" panose="020B0600070205080204" pitchFamily="34" charset="-128"/>
              </a:rPr>
              <a:t>Riskfree rate = Expected inflation + Expected real interest rate</a:t>
            </a:r>
          </a:p>
          <a:p>
            <a:r>
              <a:rPr lang="en-US" altLang="en-US">
                <a:latin typeface="Times" pitchFamily="2" charset="0"/>
                <a:ea typeface="ＭＳ Ｐゴシック" panose="020B0600070205080204" pitchFamily="34" charset="-128"/>
              </a:rPr>
              <a:t>Nominal growth rate in economy = Expected inflation + Expected real growth rate</a:t>
            </a:r>
          </a:p>
          <a:p>
            <a:r>
              <a:rPr lang="en-US" altLang="en-US">
                <a:latin typeface="Times" pitchFamily="2" charset="0"/>
                <a:ea typeface="ＭＳ Ｐゴシック" panose="020B0600070205080204" pitchFamily="34" charset="-128"/>
              </a:rPr>
              <a:t>In the long term, expected real growth rate should converge on the expected real interest rate</a:t>
            </a: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Slide Image Placeholder 1">
            <a:extLst>
              <a:ext uri="{FF2B5EF4-FFF2-40B4-BE49-F238E27FC236}">
                <a16:creationId xmlns:a16="http://schemas.microsoft.com/office/drawing/2014/main" id="{A5F887AC-36D2-9BC9-DC67-043850E30E09}"/>
              </a:ext>
            </a:extLst>
          </p:cNvPr>
          <p:cNvSpPr>
            <a:spLocks noGrp="1" noRot="1" noChangeAspect="1" noChangeArrowheads="1" noTextEdit="1"/>
          </p:cNvSpPr>
          <p:nvPr>
            <p:ph type="sldImg"/>
          </p:nvPr>
        </p:nvSpPr>
        <p:spPr>
          <a:xfrm>
            <a:off x="1150938" y="692150"/>
            <a:ext cx="4556125" cy="3416300"/>
          </a:xfrm>
          <a:ln/>
        </p:spPr>
      </p:sp>
      <p:sp>
        <p:nvSpPr>
          <p:cNvPr id="530434" name="Notes Placeholder 2">
            <a:extLst>
              <a:ext uri="{FF2B5EF4-FFF2-40B4-BE49-F238E27FC236}">
                <a16:creationId xmlns:a16="http://schemas.microsoft.com/office/drawing/2014/main" id="{7DF1B8C0-9FAB-91CB-5409-C0BE445AFFC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7" name="Rectangle 2">
            <a:extLst>
              <a:ext uri="{FF2B5EF4-FFF2-40B4-BE49-F238E27FC236}">
                <a16:creationId xmlns:a16="http://schemas.microsoft.com/office/drawing/2014/main" id="{225C5831-715B-0F97-DCE8-ABAA5AEBD33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46818" name="Rectangle 3">
            <a:extLst>
              <a:ext uri="{FF2B5EF4-FFF2-40B4-BE49-F238E27FC236}">
                <a16:creationId xmlns:a16="http://schemas.microsoft.com/office/drawing/2014/main" id="{1A0DC438-B876-E508-8988-3EBCB2E89B7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Brings it all together. Stock looks slightly over valued… or maybe the valuation is wrong… </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pitchFamily="2" charset="0"/>
              <a:ea typeface="ＭＳ Ｐゴシック" panose="020B0600070205080204" pitchFamily="34" charset="-128"/>
            </a:endParaRPr>
          </a:p>
          <a:p>
            <a:r>
              <a:rPr lang="en-US" altLang="en-US">
                <a:latin typeface="Times" pitchFamily="2" charset="0"/>
                <a:ea typeface="ＭＳ Ｐゴシック" panose="020B0600070205080204" pitchFamily="34" charset="-128"/>
              </a:rPr>
              <a:t>The equity options is the value of management options, valued using an option pricing model, and adjusted for taxes.</a:t>
            </a: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5" name="Rectangle 2">
            <a:extLst>
              <a:ext uri="{FF2B5EF4-FFF2-40B4-BE49-F238E27FC236}">
                <a16:creationId xmlns:a16="http://schemas.microsoft.com/office/drawing/2014/main" id="{C74D76AA-5B9D-E526-0556-6AD9E9C3EA9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48866" name="Rectangle 3">
            <a:extLst>
              <a:ext uri="{FF2B5EF4-FFF2-40B4-BE49-F238E27FC236}">
                <a16:creationId xmlns:a16="http://schemas.microsoft.com/office/drawing/2014/main" id="{7642580F-6A60-B84A-7986-DFD80CBC9B9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pitchFamily="2" charset="0"/>
                <a:ea typeface="ＭＳ Ｐゴシック" panose="020B0600070205080204" pitchFamily="34" charset="-128"/>
              </a:rPr>
              <a:t>Shows the link between our valuation and the earlier corporate financial analysis.</a:t>
            </a: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3" name="Slide Image Placeholder 1">
            <a:extLst>
              <a:ext uri="{FF2B5EF4-FFF2-40B4-BE49-F238E27FC236}">
                <a16:creationId xmlns:a16="http://schemas.microsoft.com/office/drawing/2014/main" id="{5DC3518A-EBBB-A397-7C28-6237D9C8BFE5}"/>
              </a:ext>
            </a:extLst>
          </p:cNvPr>
          <p:cNvSpPr>
            <a:spLocks noGrp="1" noRot="1" noChangeAspect="1" noChangeArrowheads="1" noTextEdit="1"/>
          </p:cNvSpPr>
          <p:nvPr>
            <p:ph type="sldImg"/>
          </p:nvPr>
        </p:nvSpPr>
        <p:spPr>
          <a:xfrm>
            <a:off x="1150938" y="692150"/>
            <a:ext cx="4556125" cy="3416300"/>
          </a:xfrm>
          <a:ln/>
        </p:spPr>
      </p:sp>
      <p:sp>
        <p:nvSpPr>
          <p:cNvPr id="550914" name="Notes Placeholder 2">
            <a:extLst>
              <a:ext uri="{FF2B5EF4-FFF2-40B4-BE49-F238E27FC236}">
                <a16:creationId xmlns:a16="http://schemas.microsoft.com/office/drawing/2014/main" id="{91688CBE-3F69-770E-4612-0B1804EA69E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To change value, you have to take actions that affect one of four inputs:</a:t>
            </a:r>
          </a:p>
          <a:p>
            <a:pPr>
              <a:buFontTx/>
              <a:buAutoNum type="alphaLcPeriod"/>
            </a:pPr>
            <a:r>
              <a:rPr lang="en-US" altLang="en-US">
                <a:latin typeface="Times" pitchFamily="2" charset="0"/>
                <a:ea typeface="ＭＳ Ｐゴシック" panose="020B0600070205080204" pitchFamily="34" charset="-128"/>
              </a:rPr>
              <a:t>Cash flows from existing assets</a:t>
            </a:r>
          </a:p>
          <a:p>
            <a:pPr>
              <a:buFontTx/>
              <a:buAutoNum type="alphaLcPeriod"/>
            </a:pPr>
            <a:r>
              <a:rPr lang="en-US" altLang="en-US">
                <a:latin typeface="Times" pitchFamily="2" charset="0"/>
                <a:ea typeface="ＭＳ Ｐゴシック" panose="020B0600070205080204" pitchFamily="34" charset="-128"/>
              </a:rPr>
              <a:t>Expected growth</a:t>
            </a:r>
          </a:p>
          <a:p>
            <a:pPr>
              <a:buFontTx/>
              <a:buAutoNum type="alphaLcPeriod"/>
            </a:pPr>
            <a:r>
              <a:rPr lang="en-US" altLang="en-US">
                <a:latin typeface="Times" pitchFamily="2" charset="0"/>
                <a:ea typeface="ＭＳ Ｐゴシック" panose="020B0600070205080204" pitchFamily="34" charset="-128"/>
              </a:rPr>
              <a:t>Cost of capital</a:t>
            </a:r>
          </a:p>
          <a:p>
            <a:pPr>
              <a:buFontTx/>
              <a:buAutoNum type="alphaLcPeriod"/>
            </a:pPr>
            <a:r>
              <a:rPr lang="en-US" altLang="en-US">
                <a:latin typeface="Times" pitchFamily="2" charset="0"/>
                <a:ea typeface="ＭＳ Ｐゴシック" panose="020B0600070205080204" pitchFamily="34" charset="-128"/>
              </a:rPr>
              <a:t>Length of the growth period</a:t>
            </a:r>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1" name="Slide Image Placeholder 1">
            <a:extLst>
              <a:ext uri="{FF2B5EF4-FFF2-40B4-BE49-F238E27FC236}">
                <a16:creationId xmlns:a16="http://schemas.microsoft.com/office/drawing/2014/main" id="{4CF63917-AED5-3FA1-C5A0-86EC48102C17}"/>
              </a:ext>
            </a:extLst>
          </p:cNvPr>
          <p:cNvSpPr>
            <a:spLocks noGrp="1" noRot="1" noChangeAspect="1" noChangeArrowheads="1" noTextEdit="1"/>
          </p:cNvSpPr>
          <p:nvPr>
            <p:ph type="sldImg"/>
          </p:nvPr>
        </p:nvSpPr>
        <p:spPr>
          <a:xfrm>
            <a:off x="1150938" y="692150"/>
            <a:ext cx="4556125" cy="3416300"/>
          </a:xfrm>
          <a:ln/>
        </p:spPr>
      </p:sp>
      <p:sp>
        <p:nvSpPr>
          <p:cNvPr id="552962" name="Notes Placeholder 2">
            <a:extLst>
              <a:ext uri="{FF2B5EF4-FFF2-40B4-BE49-F238E27FC236}">
                <a16:creationId xmlns:a16="http://schemas.microsoft.com/office/drawing/2014/main" id="{7DE8AF6E-AED0-B2CC-C7ED-EF8539A39F7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09" name="Rectangle 2">
            <a:extLst>
              <a:ext uri="{FF2B5EF4-FFF2-40B4-BE49-F238E27FC236}">
                <a16:creationId xmlns:a16="http://schemas.microsoft.com/office/drawing/2014/main" id="{9B4FF891-31E0-C4CB-195E-F83887020BF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As we begin, so we end.</a:t>
            </a:r>
          </a:p>
        </p:txBody>
      </p:sp>
      <p:sp>
        <p:nvSpPr>
          <p:cNvPr id="555010" name="Rectangle 3">
            <a:extLst>
              <a:ext uri="{FF2B5EF4-FFF2-40B4-BE49-F238E27FC236}">
                <a16:creationId xmlns:a16="http://schemas.microsoft.com/office/drawing/2014/main" id="{40246EFE-CF0A-76F5-59E9-7F701AD232D4}"/>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737079-2912-826E-8939-6100FD805727}"/>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Rectangle 2">
            <a:extLst>
              <a:ext uri="{FF2B5EF4-FFF2-40B4-BE49-F238E27FC236}">
                <a16:creationId xmlns:a16="http://schemas.microsoft.com/office/drawing/2014/main" id="{E952334F-B951-3042-03E6-C4666DBD71E8}"/>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56E6B504-5EB2-7684-A7DC-74A111B57BCF}"/>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5" name="Date Placeholder 27">
            <a:extLst>
              <a:ext uri="{FF2B5EF4-FFF2-40B4-BE49-F238E27FC236}">
                <a16:creationId xmlns:a16="http://schemas.microsoft.com/office/drawing/2014/main" id="{73E53A57-1AB1-B9A7-2173-B9E77805885F}"/>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6" name="Footer Placeholder 16">
            <a:extLst>
              <a:ext uri="{FF2B5EF4-FFF2-40B4-BE49-F238E27FC236}">
                <a16:creationId xmlns:a16="http://schemas.microsoft.com/office/drawing/2014/main" id="{F3F8F9FD-110F-867D-C2B8-3004012DA30F}"/>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7" name="Slide Number Placeholder 28">
            <a:extLst>
              <a:ext uri="{FF2B5EF4-FFF2-40B4-BE49-F238E27FC236}">
                <a16:creationId xmlns:a16="http://schemas.microsoft.com/office/drawing/2014/main" id="{8B3A2DC2-0D11-97C6-74CF-AAD04A7871D5}"/>
              </a:ext>
            </a:extLst>
          </p:cNvPr>
          <p:cNvSpPr>
            <a:spLocks noGrp="1"/>
          </p:cNvSpPr>
          <p:nvPr>
            <p:ph type="sldNum" sz="quarter" idx="12"/>
          </p:nvPr>
        </p:nvSpPr>
        <p:spPr>
          <a:xfrm>
            <a:off x="8001000" y="228600"/>
            <a:ext cx="838200" cy="381000"/>
          </a:xfrm>
        </p:spPr>
        <p:txBody>
          <a:bodyPr/>
          <a:lstStyle>
            <a:lvl1pPr>
              <a:defRPr sz="1400"/>
            </a:lvl1pPr>
          </a:lstStyle>
          <a:p>
            <a:pPr>
              <a:defRPr/>
            </a:pPr>
            <a:fld id="{C42AD63A-D58D-6C47-963B-A98268BE3502}" type="slidenum">
              <a:rPr lang="en-US" altLang="en-US"/>
              <a:pPr>
                <a:defRPr/>
              </a:pPr>
              <a:t>‹#›</a:t>
            </a:fld>
            <a:endParaRPr lang="en-US" altLang="en-US"/>
          </a:p>
        </p:txBody>
      </p:sp>
    </p:spTree>
    <p:extLst>
      <p:ext uri="{BB962C8B-B14F-4D97-AF65-F5344CB8AC3E}">
        <p14:creationId xmlns:p14="http://schemas.microsoft.com/office/powerpoint/2010/main" val="438611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58A60E-68CB-BB2F-6DB7-840592FF0BDB}"/>
              </a:ext>
            </a:extLst>
          </p:cNvPr>
          <p:cNvSpPr txBox="1">
            <a:spLocks noChangeArrowheads="1"/>
          </p:cNvSpPr>
          <p:nvPr/>
        </p:nvSpPr>
        <p:spPr bwMode="auto">
          <a:xfrm>
            <a:off x="8588375" y="6383338"/>
            <a:ext cx="423863" cy="338137"/>
          </a:xfrm>
          <a:prstGeom prst="rect">
            <a:avLst/>
          </a:prstGeom>
          <a:noFill/>
          <a:ln>
            <a:noFill/>
          </a:ln>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F1756991-44E6-6543-9C9B-B9AFE827E56B}"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4">
            <a:extLst>
              <a:ext uri="{FF2B5EF4-FFF2-40B4-BE49-F238E27FC236}">
                <a16:creationId xmlns:a16="http://schemas.microsoft.com/office/drawing/2014/main" id="{7D87F523-DF20-1AE1-977E-B6CFAADCBB11}"/>
              </a:ext>
            </a:extLst>
          </p:cNvPr>
          <p:cNvSpPr>
            <a:spLocks noGrp="1"/>
          </p:cNvSpPr>
          <p:nvPr>
            <p:ph type="ftr" sz="quarter" idx="10"/>
          </p:nvPr>
        </p:nvSpPr>
        <p:spPr/>
        <p:txBody>
          <a:bodyPr/>
          <a:lstStyle>
            <a:lvl1pPr algn="l">
              <a:defRPr/>
            </a:lvl1pPr>
          </a:lstStyle>
          <a:p>
            <a:pPr>
              <a:defRPr/>
            </a:pPr>
            <a:r>
              <a:rPr lang="en-US"/>
              <a:t>Aswath Damodaran</a:t>
            </a:r>
          </a:p>
        </p:txBody>
      </p:sp>
      <p:sp>
        <p:nvSpPr>
          <p:cNvPr id="5" name="Slide Number Placeholder 5">
            <a:extLst>
              <a:ext uri="{FF2B5EF4-FFF2-40B4-BE49-F238E27FC236}">
                <a16:creationId xmlns:a16="http://schemas.microsoft.com/office/drawing/2014/main" id="{513FC498-9F0D-AB8F-7761-0BA44CEC0483}"/>
              </a:ext>
            </a:extLst>
          </p:cNvPr>
          <p:cNvSpPr>
            <a:spLocks noGrp="1"/>
          </p:cNvSpPr>
          <p:nvPr>
            <p:ph type="sldNum" sz="quarter" idx="11"/>
          </p:nvPr>
        </p:nvSpPr>
        <p:spPr/>
        <p:txBody>
          <a:bodyPr/>
          <a:lstStyle>
            <a:lvl1pPr>
              <a:defRPr sz="1400">
                <a:solidFill>
                  <a:srgbClr val="FFFFFF"/>
                </a:solidFill>
              </a:defRPr>
            </a:lvl1pPr>
          </a:lstStyle>
          <a:p>
            <a:pPr>
              <a:defRPr/>
            </a:pPr>
            <a:fld id="{6AEA56D9-F57D-CF45-B597-8A1BC8B6B0F3}" type="slidenum">
              <a:rPr lang="en-US" altLang="en-US"/>
              <a:pPr>
                <a:defRPr/>
              </a:pPr>
              <a:t>‹#›</a:t>
            </a:fld>
            <a:endParaRPr lang="en-US" altLang="en-US"/>
          </a:p>
        </p:txBody>
      </p:sp>
    </p:spTree>
    <p:extLst>
      <p:ext uri="{BB962C8B-B14F-4D97-AF65-F5344CB8AC3E}">
        <p14:creationId xmlns:p14="http://schemas.microsoft.com/office/powerpoint/2010/main" val="1512025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7915B6-954F-5B7A-03F2-A86C9174E1BA}"/>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D9D75683-2A43-7A4C-A8B6-15E76C5C6761}"/>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069C6F19-618D-BF80-2600-6AFAF47392A8}"/>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C4FBD373-93B7-7A21-6643-725FE1281A91}"/>
              </a:ext>
            </a:extLst>
          </p:cNvPr>
          <p:cNvSpPr>
            <a:spLocks noGrp="1"/>
          </p:cNvSpPr>
          <p:nvPr>
            <p:ph type="dt" sz="half" idx="10"/>
          </p:nvPr>
        </p:nvSpPr>
        <p:spPr/>
        <p:txBody>
          <a:bodyPr/>
          <a:lstStyle>
            <a:lvl1pPr>
              <a:defRPr/>
            </a:lvl1pPr>
          </a:lstStyle>
          <a:p>
            <a:pPr>
              <a:defRPr/>
            </a:pPr>
            <a:endParaRPr lang="en-US"/>
          </a:p>
        </p:txBody>
      </p:sp>
      <p:sp>
        <p:nvSpPr>
          <p:cNvPr id="8" name="Slide Number Placeholder 12">
            <a:extLst>
              <a:ext uri="{FF2B5EF4-FFF2-40B4-BE49-F238E27FC236}">
                <a16:creationId xmlns:a16="http://schemas.microsoft.com/office/drawing/2014/main" id="{176AE17A-833F-B681-33AB-56EBC32F809F}"/>
              </a:ext>
            </a:extLst>
          </p:cNvPr>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9B79D950-A0F6-B249-AF15-34FACBCCCD35}"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A963DBA7-0063-62F8-0D9E-D471CE06B7C5}"/>
              </a:ext>
            </a:extLst>
          </p:cNvPr>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936667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7">
            <a:extLst>
              <a:ext uri="{FF2B5EF4-FFF2-40B4-BE49-F238E27FC236}">
                <a16:creationId xmlns:a16="http://schemas.microsoft.com/office/drawing/2014/main" id="{D4265849-0D6C-6C2C-A72F-AD201868F3B1}"/>
              </a:ext>
            </a:extLst>
          </p:cNvPr>
          <p:cNvSpPr>
            <a:spLocks noGrp="1"/>
          </p:cNvSpPr>
          <p:nvPr>
            <p:ph type="dt" sz="half" idx="10"/>
          </p:nvPr>
        </p:nvSpPr>
        <p:spPr/>
        <p:txBody>
          <a:bodyPr rtlCol="0"/>
          <a:lstStyle>
            <a:lvl1pPr>
              <a:defRPr/>
            </a:lvl1pPr>
          </a:lstStyle>
          <a:p>
            <a:pPr>
              <a:defRPr/>
            </a:pPr>
            <a:endParaRPr lang="en-US"/>
          </a:p>
        </p:txBody>
      </p:sp>
      <p:sp>
        <p:nvSpPr>
          <p:cNvPr id="4" name="Slide Number Placeholder 9">
            <a:extLst>
              <a:ext uri="{FF2B5EF4-FFF2-40B4-BE49-F238E27FC236}">
                <a16:creationId xmlns:a16="http://schemas.microsoft.com/office/drawing/2014/main" id="{2A0D9012-C222-35D3-E9D5-704F8117DC6E}"/>
              </a:ext>
            </a:extLst>
          </p:cNvPr>
          <p:cNvSpPr>
            <a:spLocks noGrp="1"/>
          </p:cNvSpPr>
          <p:nvPr>
            <p:ph type="sldNum" sz="quarter" idx="11"/>
          </p:nvPr>
        </p:nvSpPr>
        <p:spPr/>
        <p:txBody>
          <a:bodyPr/>
          <a:lstStyle>
            <a:lvl1pPr>
              <a:defRPr sz="1400">
                <a:solidFill>
                  <a:srgbClr val="FFFFFF"/>
                </a:solidFill>
              </a:defRPr>
            </a:lvl1pPr>
          </a:lstStyle>
          <a:p>
            <a:pPr>
              <a:defRPr/>
            </a:pPr>
            <a:fld id="{73D97DD0-16A9-E34B-959A-675F312DAF1A}" type="slidenum">
              <a:rPr lang="en-US" altLang="en-US"/>
              <a:pPr>
                <a:defRPr/>
              </a:pPr>
              <a:t>‹#›</a:t>
            </a:fld>
            <a:endParaRPr lang="en-US" altLang="en-US"/>
          </a:p>
        </p:txBody>
      </p:sp>
      <p:sp>
        <p:nvSpPr>
          <p:cNvPr id="5" name="Footer Placeholder 11">
            <a:extLst>
              <a:ext uri="{FF2B5EF4-FFF2-40B4-BE49-F238E27FC236}">
                <a16:creationId xmlns:a16="http://schemas.microsoft.com/office/drawing/2014/main" id="{2DB47829-5254-3A0D-4590-C60A6B000639}"/>
              </a:ext>
            </a:extLst>
          </p:cNvPr>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35216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2" name="Date Placeholder 13">
            <a:extLst>
              <a:ext uri="{FF2B5EF4-FFF2-40B4-BE49-F238E27FC236}">
                <a16:creationId xmlns:a16="http://schemas.microsoft.com/office/drawing/2014/main" id="{D6E4594F-37FC-C848-4DFB-0CBAF671C357}"/>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7F9DDF07-CE82-E609-F9F1-DC243FED680B}"/>
              </a:ext>
            </a:extLst>
          </p:cNvPr>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22">
            <a:extLst>
              <a:ext uri="{FF2B5EF4-FFF2-40B4-BE49-F238E27FC236}">
                <a16:creationId xmlns:a16="http://schemas.microsoft.com/office/drawing/2014/main" id="{D287CAEF-58B1-217F-742F-1A6D0CECEDB9}"/>
              </a:ext>
            </a:extLst>
          </p:cNvPr>
          <p:cNvSpPr>
            <a:spLocks noGrp="1"/>
          </p:cNvSpPr>
          <p:nvPr>
            <p:ph type="sldNum" sz="quarter" idx="12"/>
          </p:nvPr>
        </p:nvSpPr>
        <p:spPr/>
        <p:txBody>
          <a:bodyPr/>
          <a:lstStyle>
            <a:lvl1pPr>
              <a:defRPr/>
            </a:lvl1pPr>
          </a:lstStyle>
          <a:p>
            <a:pPr>
              <a:defRPr/>
            </a:pPr>
            <a:fld id="{C278A071-3E4A-6543-9D60-718A1405157B}"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557212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B3D5B5F-5073-9A49-61C6-7B8BA4C01D2F}"/>
              </a:ext>
            </a:extLst>
          </p:cNvPr>
          <p:cNvSpPr>
            <a:spLocks noGrp="1"/>
          </p:cNvSpPr>
          <p:nvPr>
            <p:ph type="dt" sz="half" idx="10"/>
          </p:nvPr>
        </p:nvSpPr>
        <p:spPr/>
        <p:txBody>
          <a:bodyPr/>
          <a:lstStyle>
            <a:lvl1pPr>
              <a:defRPr/>
            </a:lvl1pPr>
          </a:lstStyle>
          <a:p>
            <a:pPr>
              <a:defRPr/>
            </a:pPr>
            <a:endParaRPr lang="en-US"/>
          </a:p>
        </p:txBody>
      </p:sp>
      <p:sp>
        <p:nvSpPr>
          <p:cNvPr id="4" name="Footer Placeholder 3">
            <a:extLst>
              <a:ext uri="{FF2B5EF4-FFF2-40B4-BE49-F238E27FC236}">
                <a16:creationId xmlns:a16="http://schemas.microsoft.com/office/drawing/2014/main" id="{24FD74EC-8F28-7B4D-B40D-09CC3956E09B}"/>
              </a:ext>
            </a:extLst>
          </p:cNvPr>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a:extLst>
              <a:ext uri="{FF2B5EF4-FFF2-40B4-BE49-F238E27FC236}">
                <a16:creationId xmlns:a16="http://schemas.microsoft.com/office/drawing/2014/main" id="{590DC08E-5646-BAFB-B234-F8A1D589C60A}"/>
              </a:ext>
            </a:extLst>
          </p:cNvPr>
          <p:cNvSpPr>
            <a:spLocks noGrp="1"/>
          </p:cNvSpPr>
          <p:nvPr>
            <p:ph type="sldNum" sz="quarter" idx="12"/>
          </p:nvPr>
        </p:nvSpPr>
        <p:spPr/>
        <p:txBody>
          <a:bodyPr/>
          <a:lstStyle>
            <a:lvl1pPr>
              <a:defRPr sz="1400">
                <a:solidFill>
                  <a:srgbClr val="FFFFFF"/>
                </a:solidFill>
              </a:defRPr>
            </a:lvl1pPr>
          </a:lstStyle>
          <a:p>
            <a:pPr>
              <a:defRPr/>
            </a:pPr>
            <a:fld id="{5D2299E3-0444-F14E-BCED-4FD056CCDD92}" type="slidenum">
              <a:rPr lang="en-US" altLang="en-US"/>
              <a:pPr>
                <a:defRPr/>
              </a:pPr>
              <a:t>‹#›</a:t>
            </a:fld>
            <a:endParaRPr lang="en-US" altLang="en-US"/>
          </a:p>
        </p:txBody>
      </p:sp>
    </p:spTree>
    <p:extLst>
      <p:ext uri="{BB962C8B-B14F-4D97-AF65-F5344CB8AC3E}">
        <p14:creationId xmlns:p14="http://schemas.microsoft.com/office/powerpoint/2010/main" val="737372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9D5BFE-DF55-D9AC-5B85-7E27C3797656}"/>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E1C4CAE7-8996-DBDC-60DD-866B96CC987D}"/>
              </a:ext>
            </a:extLst>
          </p:cNvPr>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a:extLst>
              <a:ext uri="{FF2B5EF4-FFF2-40B4-BE49-F238E27FC236}">
                <a16:creationId xmlns:a16="http://schemas.microsoft.com/office/drawing/2014/main" id="{E0DA580E-FBC9-BF1A-D576-402EF48AB7F8}"/>
              </a:ext>
            </a:extLst>
          </p:cNvPr>
          <p:cNvSpPr>
            <a:spLocks noGrp="1"/>
          </p:cNvSpPr>
          <p:nvPr>
            <p:ph type="sldNum" sz="quarter" idx="12"/>
          </p:nvPr>
        </p:nvSpPr>
        <p:spPr>
          <a:xfrm>
            <a:off x="0" y="6248400"/>
            <a:ext cx="533400" cy="381000"/>
          </a:xfrm>
        </p:spPr>
        <p:txBody>
          <a:bodyPr/>
          <a:lstStyle>
            <a:lvl1pPr>
              <a:defRPr sz="1400"/>
            </a:lvl1pPr>
          </a:lstStyle>
          <a:p>
            <a:pPr>
              <a:defRPr/>
            </a:pPr>
            <a:fld id="{761B7953-90B3-274D-AAC3-83F6736665F2}" type="slidenum">
              <a:rPr lang="en-US" altLang="en-US"/>
              <a:pPr>
                <a:defRPr/>
              </a:pPr>
              <a:t>‹#›</a:t>
            </a:fld>
            <a:endParaRPr lang="en-US" altLang="en-US"/>
          </a:p>
        </p:txBody>
      </p:sp>
    </p:spTree>
    <p:extLst>
      <p:ext uri="{BB962C8B-B14F-4D97-AF65-F5344CB8AC3E}">
        <p14:creationId xmlns:p14="http://schemas.microsoft.com/office/powerpoint/2010/main" val="4194819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3" name="Picture 9" descr="sm_globe.png">
            <a:extLst>
              <a:ext uri="{FF2B5EF4-FFF2-40B4-BE49-F238E27FC236}">
                <a16:creationId xmlns:a16="http://schemas.microsoft.com/office/drawing/2014/main" id="{D257CEE0-D7AB-2725-CC50-C1F08204BB3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4">
            <a:extLst>
              <a:ext uri="{FF2B5EF4-FFF2-40B4-BE49-F238E27FC236}">
                <a16:creationId xmlns:a16="http://schemas.microsoft.com/office/drawing/2014/main" id="{101BD024-CEB6-66C9-09D7-6EE896783428}"/>
              </a:ext>
            </a:extLst>
          </p:cNvPr>
          <p:cNvSpPr>
            <a:spLocks noGrp="1"/>
          </p:cNvSpPr>
          <p:nvPr>
            <p:ph type="dt" sz="half" idx="10"/>
          </p:nvPr>
        </p:nvSpPr>
        <p:spPr/>
        <p:txBody>
          <a:bodyPr/>
          <a:lstStyle>
            <a:lvl1pPr>
              <a:defRPr/>
            </a:lvl1pPr>
          </a:lstStyle>
          <a:p>
            <a:pPr>
              <a:defRPr/>
            </a:pPr>
            <a:endParaRPr lang="en-US"/>
          </a:p>
        </p:txBody>
      </p:sp>
      <p:sp>
        <p:nvSpPr>
          <p:cNvPr id="5" name="Footer Placeholder 5">
            <a:extLst>
              <a:ext uri="{FF2B5EF4-FFF2-40B4-BE49-F238E27FC236}">
                <a16:creationId xmlns:a16="http://schemas.microsoft.com/office/drawing/2014/main" id="{FDA002BD-2621-8436-5ACC-EDE59AA489CB}"/>
              </a:ext>
            </a:extLst>
          </p:cNvPr>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6">
            <a:extLst>
              <a:ext uri="{FF2B5EF4-FFF2-40B4-BE49-F238E27FC236}">
                <a16:creationId xmlns:a16="http://schemas.microsoft.com/office/drawing/2014/main" id="{42849CDC-87BC-5AC3-9240-82AA5F2BE1D5}"/>
              </a:ext>
            </a:extLst>
          </p:cNvPr>
          <p:cNvSpPr>
            <a:spLocks noGrp="1"/>
          </p:cNvSpPr>
          <p:nvPr>
            <p:ph type="sldNum" sz="quarter" idx="12"/>
          </p:nvPr>
        </p:nvSpPr>
        <p:spPr/>
        <p:txBody>
          <a:bodyPr/>
          <a:lstStyle>
            <a:lvl1pPr>
              <a:defRPr sz="1400">
                <a:solidFill>
                  <a:srgbClr val="FFFFFF"/>
                </a:solidFill>
              </a:defRPr>
            </a:lvl1pPr>
          </a:lstStyle>
          <a:p>
            <a:pPr>
              <a:defRPr/>
            </a:pPr>
            <a:fld id="{D7CB54B0-6BC9-394F-8016-E1DB54E286A5}" type="slidenum">
              <a:rPr lang="en-US" altLang="en-US"/>
              <a:pPr>
                <a:defRPr/>
              </a:pPr>
              <a:t>‹#›</a:t>
            </a:fld>
            <a:endParaRPr lang="en-US" altLang="en-US"/>
          </a:p>
        </p:txBody>
      </p:sp>
    </p:spTree>
    <p:extLst>
      <p:ext uri="{BB962C8B-B14F-4D97-AF65-F5344CB8AC3E}">
        <p14:creationId xmlns:p14="http://schemas.microsoft.com/office/powerpoint/2010/main" val="2966069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B6E52C-2744-9A3F-E7F2-569212042BEB}"/>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C176BA10-F0E2-C97D-8376-823D503B593F}"/>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513D13C6-08E2-815B-BA70-44E09F3FCE49}"/>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8BA19BC4-57E7-CD3A-FEA0-EB039B428D48}"/>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a:extLst>
              <a:ext uri="{FF2B5EF4-FFF2-40B4-BE49-F238E27FC236}">
                <a16:creationId xmlns:a16="http://schemas.microsoft.com/office/drawing/2014/main" id="{72144724-3167-A591-E4E2-1F2AB53CC1B5}"/>
              </a:ext>
            </a:extLst>
          </p:cNvPr>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a:extLst>
              <a:ext uri="{FF2B5EF4-FFF2-40B4-BE49-F238E27FC236}">
                <a16:creationId xmlns:a16="http://schemas.microsoft.com/office/drawing/2014/main" id="{9EFC509B-9040-3D52-9F54-F669F0974669}"/>
              </a:ext>
            </a:extLst>
          </p:cNvPr>
          <p:cNvSpPr>
            <a:spLocks noGrp="1"/>
          </p:cNvSpPr>
          <p:nvPr>
            <p:ph type="sldNum" sz="quarter" idx="11"/>
          </p:nvPr>
        </p:nvSpPr>
        <p:spPr>
          <a:xfrm>
            <a:off x="0" y="4667250"/>
            <a:ext cx="1447800" cy="663575"/>
          </a:xfrm>
        </p:spPr>
        <p:txBody>
          <a:bodyPr/>
          <a:lstStyle>
            <a:lvl1pPr>
              <a:defRPr sz="2800">
                <a:solidFill>
                  <a:srgbClr val="FFFFFF"/>
                </a:solidFill>
              </a:defRPr>
            </a:lvl1pPr>
          </a:lstStyle>
          <a:p>
            <a:pPr>
              <a:defRPr/>
            </a:pPr>
            <a:fld id="{16B653BB-24DD-F442-9012-4C45421067E1}"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3627AB00-7C17-E376-F97C-638794C70A35}"/>
              </a:ext>
            </a:extLst>
          </p:cNvPr>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96364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40E33374-1D62-BD99-61D1-AC8E4238BD68}"/>
              </a:ext>
            </a:extLst>
          </p:cNvPr>
          <p:cNvSpPr>
            <a:spLocks noGrp="1"/>
          </p:cNvSpPr>
          <p:nvPr>
            <p:ph type="dt" sz="half" idx="10"/>
          </p:nvPr>
        </p:nvSpPr>
        <p:spPr/>
        <p:txBody>
          <a:bodyPr/>
          <a:lstStyle>
            <a:lvl1pPr>
              <a:defRPr/>
            </a:lvl1pPr>
          </a:lstStyle>
          <a:p>
            <a:pPr>
              <a:defRPr/>
            </a:pPr>
            <a:endParaRPr lang="en-US"/>
          </a:p>
        </p:txBody>
      </p:sp>
      <p:sp>
        <p:nvSpPr>
          <p:cNvPr id="5" name="Footer Placeholder 2">
            <a:extLst>
              <a:ext uri="{FF2B5EF4-FFF2-40B4-BE49-F238E27FC236}">
                <a16:creationId xmlns:a16="http://schemas.microsoft.com/office/drawing/2014/main" id="{606AE9C0-8C0A-C4B7-A0F4-AF333C11E093}"/>
              </a:ext>
            </a:extLst>
          </p:cNvPr>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a:extLst>
              <a:ext uri="{FF2B5EF4-FFF2-40B4-BE49-F238E27FC236}">
                <a16:creationId xmlns:a16="http://schemas.microsoft.com/office/drawing/2014/main" id="{32320D91-2E04-0EF6-B405-FC8A9BE8CD2E}"/>
              </a:ext>
            </a:extLst>
          </p:cNvPr>
          <p:cNvSpPr>
            <a:spLocks noGrp="1"/>
          </p:cNvSpPr>
          <p:nvPr>
            <p:ph type="sldNum" sz="quarter" idx="12"/>
          </p:nvPr>
        </p:nvSpPr>
        <p:spPr/>
        <p:txBody>
          <a:bodyPr/>
          <a:lstStyle>
            <a:lvl1pPr>
              <a:defRPr/>
            </a:lvl1pPr>
          </a:lstStyle>
          <a:p>
            <a:pPr>
              <a:defRPr/>
            </a:pPr>
            <a:fld id="{8B1D242B-6CB0-3144-B682-12B7BC276F3F}"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106808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05CC97-DDA4-00EF-4541-1140DEADD0FE}"/>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5EED9D56-86D0-F724-3597-7E0F090DB398}"/>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7C2BBF45-9346-C681-EDC5-66F07D07C387}"/>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670B53CE-11C3-CC81-F596-98AB6CCBBDAB}"/>
              </a:ext>
            </a:extLst>
          </p:cNvPr>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8A208573-491C-1DE3-4259-26811B0DE7C1}"/>
              </a:ext>
            </a:extLst>
          </p:cNvPr>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a:extLst>
              <a:ext uri="{FF2B5EF4-FFF2-40B4-BE49-F238E27FC236}">
                <a16:creationId xmlns:a16="http://schemas.microsoft.com/office/drawing/2014/main" id="{9569E773-7997-984F-9415-801C2037F867}"/>
              </a:ext>
            </a:extLst>
          </p:cNvPr>
          <p:cNvSpPr>
            <a:spLocks noGrp="1"/>
          </p:cNvSpPr>
          <p:nvPr>
            <p:ph type="sldNum" sz="quarter" idx="12"/>
          </p:nvPr>
        </p:nvSpPr>
        <p:spPr>
          <a:xfrm rot="5400000">
            <a:off x="5989638" y="144462"/>
            <a:ext cx="533400" cy="244475"/>
          </a:xfrm>
        </p:spPr>
        <p:txBody>
          <a:bodyPr/>
          <a:lstStyle>
            <a:lvl1pPr>
              <a:defRPr/>
            </a:lvl1pPr>
          </a:lstStyle>
          <a:p>
            <a:pPr>
              <a:defRPr/>
            </a:pPr>
            <a:fld id="{449E1A64-9C57-9840-8695-789CF3ECC9B3}"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3849132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2" name="Date Placeholder 13">
            <a:extLst>
              <a:ext uri="{FF2B5EF4-FFF2-40B4-BE49-F238E27FC236}">
                <a16:creationId xmlns:a16="http://schemas.microsoft.com/office/drawing/2014/main" id="{EEED740D-489B-ED4F-0092-F1168BFF93EE}"/>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28BA1ED6-BC89-F4B7-C8D9-23ACC9EEC377}"/>
              </a:ext>
            </a:extLst>
          </p:cNvPr>
          <p:cNvSpPr>
            <a:spLocks noGrp="1"/>
          </p:cNvSpPr>
          <p:nvPr>
            <p:ph type="ftr" sz="quarter" idx="11"/>
          </p:nvPr>
        </p:nvSpPr>
        <p:spPr/>
        <p:txBody>
          <a:bodyPr/>
          <a:lstStyle>
            <a:lvl1pPr>
              <a:defRPr/>
            </a:lvl1pPr>
          </a:lstStyle>
          <a:p>
            <a:pPr>
              <a:defRPr/>
            </a:pPr>
            <a:r>
              <a:rPr lang="en-US"/>
              <a:t>Aswath Damodaran</a:t>
            </a:r>
            <a:endParaRPr lang="en-US" dirty="0"/>
          </a:p>
        </p:txBody>
      </p:sp>
      <p:sp>
        <p:nvSpPr>
          <p:cNvPr id="4" name="Slide Number Placeholder 22">
            <a:extLst>
              <a:ext uri="{FF2B5EF4-FFF2-40B4-BE49-F238E27FC236}">
                <a16:creationId xmlns:a16="http://schemas.microsoft.com/office/drawing/2014/main" id="{C8DE9F05-B3A2-E4B4-BE77-52E3F8FF1219}"/>
              </a:ext>
            </a:extLst>
          </p:cNvPr>
          <p:cNvSpPr>
            <a:spLocks noGrp="1"/>
          </p:cNvSpPr>
          <p:nvPr>
            <p:ph type="sldNum" sz="quarter" idx="12"/>
          </p:nvPr>
        </p:nvSpPr>
        <p:spPr/>
        <p:txBody>
          <a:bodyPr/>
          <a:lstStyle>
            <a:lvl1pPr>
              <a:defRPr sz="1400">
                <a:solidFill>
                  <a:srgbClr val="FFFFFF"/>
                </a:solidFill>
              </a:defRPr>
            </a:lvl1pPr>
          </a:lstStyle>
          <a:p>
            <a:pPr>
              <a:defRPr/>
            </a:pPr>
            <a:fld id="{4C4E4D11-77C6-7546-9023-28412C5027DB}" type="slidenum">
              <a:rPr lang="en-US" altLang="en-US"/>
              <a:pPr>
                <a:defRPr/>
              </a:pPr>
              <a:t>‹#›</a:t>
            </a:fld>
            <a:endParaRPr lang="en-US" altLang="en-US"/>
          </a:p>
        </p:txBody>
      </p:sp>
    </p:spTree>
    <p:extLst>
      <p:ext uri="{BB962C8B-B14F-4D97-AF65-F5344CB8AC3E}">
        <p14:creationId xmlns:p14="http://schemas.microsoft.com/office/powerpoint/2010/main" val="35475640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13457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3800876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A84CC56D-9F55-EAFC-2C73-3865255EDA86}"/>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50136C39-2BF3-9024-E04E-D8E4EE0724F2}"/>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D035FFB3-D20F-0B53-64A9-E9CE864E6885}"/>
              </a:ext>
            </a:extLst>
          </p:cNvPr>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latin typeface="Times" charset="0"/>
                <a:ea typeface="ＭＳ Ｐゴシック" charset="0"/>
                <a:cs typeface="ＭＳ Ｐゴシック" charset="0"/>
              </a:defRPr>
            </a:lvl1pPr>
          </a:lstStyle>
          <a:p>
            <a:pPr>
              <a:defRPr/>
            </a:pPr>
            <a:endParaRPr lang="en-US"/>
          </a:p>
        </p:txBody>
      </p:sp>
      <p:sp>
        <p:nvSpPr>
          <p:cNvPr id="3" name="Footer Placeholder 2">
            <a:extLst>
              <a:ext uri="{FF2B5EF4-FFF2-40B4-BE49-F238E27FC236}">
                <a16:creationId xmlns:a16="http://schemas.microsoft.com/office/drawing/2014/main" id="{132EA313-698B-9EC7-E978-8F2A5EB949FD}"/>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r>
              <a:rPr lang="en-US"/>
              <a:t>Aswath Damodaran</a:t>
            </a:r>
          </a:p>
        </p:txBody>
      </p:sp>
      <p:sp>
        <p:nvSpPr>
          <p:cNvPr id="7" name="Rectangle 6">
            <a:extLst>
              <a:ext uri="{FF2B5EF4-FFF2-40B4-BE49-F238E27FC236}">
                <a16:creationId xmlns:a16="http://schemas.microsoft.com/office/drawing/2014/main" id="{184090E4-5FEF-74C3-AB97-13407B7065F1}"/>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64935C7B-A131-88D0-265A-F5AE84E58EF2}"/>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96B54E39-AC28-1D8D-BDB2-07517AA27F41}"/>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21956539-049E-DE8D-ECC0-473665BF57CB}"/>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latin typeface="Times" charset="0"/>
                <a:ea typeface="ＭＳ Ｐゴシック" charset="-128"/>
                <a:cs typeface="+mn-cs"/>
              </a:defRPr>
            </a:lvl1pPr>
          </a:lstStyle>
          <a:p>
            <a:pPr>
              <a:defRPr/>
            </a:pPr>
            <a:fld id="{F787C4F1-8680-D547-85EC-D7801A7D74A9}" type="slidenum">
              <a:rPr lang="en-US" altLang="en-US"/>
              <a:pPr>
                <a:defRPr/>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65" r:id="rId5"/>
    <p:sldLayoutId id="2147484371" r:id="rId6"/>
    <p:sldLayoutId id="2147484372" r:id="rId7"/>
    <p:sldLayoutId id="2147484373" r:id="rId8"/>
    <p:sldLayoutId id="2147484374" r:id="rId9"/>
    <p:sldLayoutId id="2147484366" r:id="rId10"/>
    <p:sldLayoutId id="2147484375" r:id="rId11"/>
    <p:sldLayoutId id="2147484376" r:id="rId12"/>
    <p:sldLayoutId id="2147484377" r:id="rId13"/>
    <p:sldLayoutId id="2147484378" r:id="rId14"/>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ＭＳ Ｐゴシック" charset="-128"/>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ＭＳ Ｐゴシック" charset="-128"/>
        </a:defRPr>
      </a:lvl3pPr>
      <a:lvl4pPr marL="1371600" indent="-228600" algn="l" rtl="0" eaLnBrk="0" fontAlgn="base" hangingPunct="0">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ＭＳ Ｐゴシック" charset="-128"/>
        </a:defRPr>
      </a:lvl4pPr>
      <a:lvl5pPr marL="1828800" indent="-228600" algn="l" rtl="0" eaLnBrk="0" fontAlgn="base" hangingPunct="0">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ＭＳ Ｐゴシック" charset="-128"/>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file:///AppldCF3ed/New%20Chapters/Chap7.doc!OLE_LINK4"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53.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oleObject" Target="../embeddings/oleObject16.bin"/><Relationship Id="rId4" Type="http://schemas.openxmlformats.org/officeDocument/2006/relationships/image" Target="../media/image31.emf"/></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oleObject" Target="../embeddings/oleObject23.bin"/><Relationship Id="rId4" Type="http://schemas.openxmlformats.org/officeDocument/2006/relationships/image" Target="../media/image38.png"/></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43.emf"/></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47.emf"/></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48.emf"/></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image" Target="../media/image57.emf"/></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123.xml"/><Relationship Id="rId1" Type="http://schemas.openxmlformats.org/officeDocument/2006/relationships/slideLayout" Target="../slideLayouts/slideLayout2.xml"/><Relationship Id="rId4" Type="http://schemas.openxmlformats.org/officeDocument/2006/relationships/image" Target="../media/image58.emf"/></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notesSlide" Target="../notesSlides/notesSlide130.xml"/><Relationship Id="rId1" Type="http://schemas.openxmlformats.org/officeDocument/2006/relationships/slideLayout" Target="../slideLayouts/slideLayout2.xml"/><Relationship Id="rId4" Type="http://schemas.openxmlformats.org/officeDocument/2006/relationships/image" Target="../media/image59.emf"/></Relationships>
</file>

<file path=ppt/slides/_rels/slide132.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notesSlide" Target="../notesSlides/notesSlide140.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52.xml"/><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56.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15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notesSlide" Target="../notesSlides/notesSlide160.xml"/><Relationship Id="rId1" Type="http://schemas.openxmlformats.org/officeDocument/2006/relationships/slideLayout" Target="../slideLayouts/slideLayout2.xml"/><Relationship Id="rId4" Type="http://schemas.openxmlformats.org/officeDocument/2006/relationships/image" Target="../media/image72.emf"/></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notesSlide" Target="../notesSlides/notesSlide166.xml"/><Relationship Id="rId1" Type="http://schemas.openxmlformats.org/officeDocument/2006/relationships/slideLayout" Target="../slideLayouts/slideLayout2.xml"/><Relationship Id="rId4" Type="http://schemas.openxmlformats.org/officeDocument/2006/relationships/image" Target="../media/image73.emf"/></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notesSlide" Target="../notesSlides/notesSlide175.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14.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82.xml"/><Relationship Id="rId1" Type="http://schemas.openxmlformats.org/officeDocument/2006/relationships/slideLayout" Target="../slideLayouts/slideLayout14.xml"/></Relationships>
</file>

<file path=ppt/slides/_rels/slide185.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png"/><Relationship Id="rId18" Type="http://schemas.openxmlformats.org/officeDocument/2006/relationships/image" Target="../media/image91.png"/><Relationship Id="rId3" Type="http://schemas.openxmlformats.org/officeDocument/2006/relationships/image" Target="../media/image76.png"/><Relationship Id="rId7" Type="http://schemas.openxmlformats.org/officeDocument/2006/relationships/image" Target="../media/image80.png"/><Relationship Id="rId12" Type="http://schemas.openxmlformats.org/officeDocument/2006/relationships/image" Target="../media/image85.png"/><Relationship Id="rId17" Type="http://schemas.openxmlformats.org/officeDocument/2006/relationships/image" Target="../media/image90.png"/><Relationship Id="rId2" Type="http://schemas.openxmlformats.org/officeDocument/2006/relationships/notesSlide" Target="../notesSlides/notesSlide183.xml"/><Relationship Id="rId16" Type="http://schemas.openxmlformats.org/officeDocument/2006/relationships/image" Target="../media/image89.png"/><Relationship Id="rId1" Type="http://schemas.openxmlformats.org/officeDocument/2006/relationships/slideLayout" Target="../slideLayouts/slideLayout14.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78.png"/><Relationship Id="rId15" Type="http://schemas.openxmlformats.org/officeDocument/2006/relationships/image" Target="../media/image88.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 Id="rId14" Type="http://schemas.openxmlformats.org/officeDocument/2006/relationships/image" Target="../media/image87.png"/></Relationships>
</file>

<file path=ppt/slides/_rels/slide18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notesSlide" Target="../notesSlides/notesSlide218.xml"/><Relationship Id="rId1" Type="http://schemas.openxmlformats.org/officeDocument/2006/relationships/slideLayout" Target="../slideLayouts/slideLayout2.xml"/><Relationship Id="rId4" Type="http://schemas.openxmlformats.org/officeDocument/2006/relationships/image" Target="../media/image100.emf"/></Relationships>
</file>

<file path=ppt/slides/_rels/slide22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notesSlide" Target="../notesSlides/notesSlide225.xml"/><Relationship Id="rId1" Type="http://schemas.openxmlformats.org/officeDocument/2006/relationships/slideLayout" Target="../slideLayouts/slideLayout2.xml"/><Relationship Id="rId4" Type="http://schemas.openxmlformats.org/officeDocument/2006/relationships/image" Target="../media/image104.emf"/></Relationships>
</file>

<file path=ppt/slides/_rels/slide228.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notesSlide" Target="../notesSlides/notesSlide226.xml"/><Relationship Id="rId1" Type="http://schemas.openxmlformats.org/officeDocument/2006/relationships/slideLayout" Target="../slideLayouts/slideLayout2.xml"/><Relationship Id="rId4" Type="http://schemas.openxmlformats.org/officeDocument/2006/relationships/image" Target="../media/image105.emf"/></Relationships>
</file>

<file path=ppt/slides/_rels/slide229.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notesSlide" Target="../notesSlides/notesSlide227.xml"/><Relationship Id="rId1" Type="http://schemas.openxmlformats.org/officeDocument/2006/relationships/slideLayout" Target="../slideLayouts/slideLayout2.xml"/><Relationship Id="rId4" Type="http://schemas.openxmlformats.org/officeDocument/2006/relationships/image" Target="../media/image106.emf"/></Relationships>
</file>

<file path=ppt/slides/_rels/slide230.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108.emf"/><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notesSlide" Target="../notesSlides/notesSlide235.xml"/><Relationship Id="rId1" Type="http://schemas.openxmlformats.org/officeDocument/2006/relationships/slideLayout" Target="../slideLayouts/slideLayout2.xml"/><Relationship Id="rId4" Type="http://schemas.openxmlformats.org/officeDocument/2006/relationships/image" Target="../media/image111.emf"/></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8" Type="http://schemas.openxmlformats.org/officeDocument/2006/relationships/image" Target="../media/image114.emf"/><Relationship Id="rId3" Type="http://schemas.openxmlformats.org/officeDocument/2006/relationships/oleObject" Target="../embeddings/oleObject42.bin"/><Relationship Id="rId7" Type="http://schemas.openxmlformats.org/officeDocument/2006/relationships/oleObject" Target="../embeddings/oleObject44.bin"/><Relationship Id="rId2" Type="http://schemas.openxmlformats.org/officeDocument/2006/relationships/notesSlide" Target="../notesSlides/notesSlide239.xml"/><Relationship Id="rId1" Type="http://schemas.openxmlformats.org/officeDocument/2006/relationships/slideLayout" Target="../slideLayouts/slideLayout2.xml"/><Relationship Id="rId6" Type="http://schemas.openxmlformats.org/officeDocument/2006/relationships/image" Target="../media/image113.emf"/><Relationship Id="rId5" Type="http://schemas.openxmlformats.org/officeDocument/2006/relationships/oleObject" Target="../embeddings/oleObject43.bin"/><Relationship Id="rId10" Type="http://schemas.openxmlformats.org/officeDocument/2006/relationships/image" Target="../media/image115.emf"/><Relationship Id="rId4" Type="http://schemas.openxmlformats.org/officeDocument/2006/relationships/image" Target="../media/image112.emf"/><Relationship Id="rId9" Type="http://schemas.openxmlformats.org/officeDocument/2006/relationships/oleObject" Target="../embeddings/oleObject45.bin"/></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notesSlide" Target="../notesSlides/notesSlide242.xml"/><Relationship Id="rId1" Type="http://schemas.openxmlformats.org/officeDocument/2006/relationships/slideLayout" Target="../slideLayouts/slideLayout2.xml"/><Relationship Id="rId6" Type="http://schemas.openxmlformats.org/officeDocument/2006/relationships/image" Target="../media/image118.emf"/><Relationship Id="rId5" Type="http://schemas.openxmlformats.org/officeDocument/2006/relationships/oleObject" Target="../embeddings/oleObject47.bin"/><Relationship Id="rId4" Type="http://schemas.openxmlformats.org/officeDocument/2006/relationships/image" Target="../media/image117.emf"/></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247.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notesSlide" Target="../notesSlides/notesSlide248.xml"/><Relationship Id="rId1" Type="http://schemas.openxmlformats.org/officeDocument/2006/relationships/slideLayout" Target="../slideLayouts/slideLayout2.xml"/><Relationship Id="rId4" Type="http://schemas.openxmlformats.org/officeDocument/2006/relationships/image" Target="../media/image123.emf"/></Relationships>
</file>

<file path=ppt/slides/_rels/slide252.xml.rels><?xml version="1.0" encoding="UTF-8" standalone="yes"?>
<Relationships xmlns="http://schemas.openxmlformats.org/package/2006/relationships"><Relationship Id="rId3" Type="http://schemas.openxmlformats.org/officeDocument/2006/relationships/image" Target="../media/image124.tiff"/><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125.emf"/><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notesSlide" Target="../notesSlides/notesSlide250.xml"/><Relationship Id="rId1" Type="http://schemas.openxmlformats.org/officeDocument/2006/relationships/slideLayout" Target="../slideLayouts/slideLayout2.xml"/><Relationship Id="rId4" Type="http://schemas.openxmlformats.org/officeDocument/2006/relationships/image" Target="../media/image126.emf"/></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3" Type="http://schemas.openxmlformats.org/officeDocument/2006/relationships/image" Target="../media/image127.emf"/><Relationship Id="rId2" Type="http://schemas.openxmlformats.org/officeDocument/2006/relationships/notesSlide" Target="../notesSlides/notesSlide253.xml"/><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3" Type="http://schemas.openxmlformats.org/officeDocument/2006/relationships/image" Target="../media/image128.emf"/><Relationship Id="rId2" Type="http://schemas.openxmlformats.org/officeDocument/2006/relationships/notesSlide" Target="../notesSlides/notesSlide254.xml"/><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3" Type="http://schemas.openxmlformats.org/officeDocument/2006/relationships/image" Target="../media/image129.emf"/><Relationship Id="rId2" Type="http://schemas.openxmlformats.org/officeDocument/2006/relationships/notesSlide" Target="../notesSlides/notesSlide255.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130.emf"/><Relationship Id="rId2" Type="http://schemas.openxmlformats.org/officeDocument/2006/relationships/notesSlide" Target="../notesSlides/notesSlide256.xml"/><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2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BE0F3AE1-80A3-1A74-C16B-84C3AC48D3C9}"/>
              </a:ext>
            </a:extLst>
          </p:cNvPr>
          <p:cNvSpPr>
            <a:spLocks noGrp="1"/>
          </p:cNvSpPr>
          <p:nvPr>
            <p:ph type="ctrTitle"/>
          </p:nvPr>
        </p:nvSpPr>
        <p:spPr/>
        <p:txBody>
          <a:bodyPr>
            <a:normAutofit fontScale="90000"/>
          </a:bodyPr>
          <a:lstStyle/>
          <a:p>
            <a:pPr eaLnBrk="1" fontAlgn="auto" hangingPunct="1">
              <a:spcAft>
                <a:spcPts val="0"/>
              </a:spcAft>
              <a:defRPr/>
            </a:pPr>
            <a:r>
              <a:rPr lang="en-US">
                <a:ea typeface="+mj-ea"/>
                <a:cs typeface="+mj-cs"/>
              </a:rPr>
              <a:t>Corporate Finance</a:t>
            </a:r>
            <a:br>
              <a:rPr lang="en-US">
                <a:ea typeface="+mj-ea"/>
                <a:cs typeface="+mj-cs"/>
              </a:rPr>
            </a:br>
            <a:r>
              <a:rPr lang="en-US">
                <a:ea typeface="+mj-ea"/>
                <a:cs typeface="+mj-cs"/>
              </a:rPr>
              <a:t>Lecture Note Packet 2</a:t>
            </a:r>
            <a:br>
              <a:rPr lang="en-US">
                <a:ea typeface="+mj-ea"/>
                <a:cs typeface="+mj-cs"/>
              </a:rPr>
            </a:br>
            <a:r>
              <a:rPr lang="en-US">
                <a:ea typeface="+mj-ea"/>
                <a:cs typeface="+mj-cs"/>
              </a:rPr>
              <a:t>Capital Structure, Dividend Policy and Valuation</a:t>
            </a:r>
          </a:p>
        </p:txBody>
      </p:sp>
      <p:sp>
        <p:nvSpPr>
          <p:cNvPr id="16386" name="Subtitle 2">
            <a:extLst>
              <a:ext uri="{FF2B5EF4-FFF2-40B4-BE49-F238E27FC236}">
                <a16:creationId xmlns:a16="http://schemas.microsoft.com/office/drawing/2014/main" id="{B9F8DDEC-3199-B968-6D7F-D184CE778F92}"/>
              </a:ext>
            </a:extLst>
          </p:cNvPr>
          <p:cNvSpPr>
            <a:spLocks noGrp="1"/>
          </p:cNvSpPr>
          <p:nvPr>
            <p:ph type="subTitle" idx="1"/>
          </p:nvPr>
        </p:nvSpPr>
        <p:spPr>
          <a:xfrm>
            <a:off x="2362200" y="6049963"/>
            <a:ext cx="6705600" cy="685800"/>
          </a:xfrm>
        </p:spPr>
        <p:txBody>
          <a:bodyPr/>
          <a:lstStyle/>
          <a:p>
            <a:pPr eaLnBrk="1" hangingPunct="1"/>
            <a:r>
              <a:rPr lang="en-US" altLang="en-US" dirty="0" err="1">
                <a:ea typeface="ＭＳ Ｐゴシック" panose="020B0600070205080204" pitchFamily="34" charset="-128"/>
              </a:rPr>
              <a:t>Aswath</a:t>
            </a:r>
            <a:r>
              <a:rPr lang="en-US" altLang="en-US" dirty="0">
                <a:ea typeface="ＭＳ Ｐゴシック" panose="020B0600070205080204" pitchFamily="34" charset="-128"/>
              </a:rPr>
              <a:t> Damodaran			Spring 2023</a:t>
            </a:r>
          </a:p>
        </p:txBody>
      </p:sp>
      <p:sp>
        <p:nvSpPr>
          <p:cNvPr id="16387" name="Footer Placeholder 1">
            <a:extLst>
              <a:ext uri="{FF2B5EF4-FFF2-40B4-BE49-F238E27FC236}">
                <a16:creationId xmlns:a16="http://schemas.microsoft.com/office/drawing/2014/main" id="{6B69BC75-BCDB-3683-8550-7DD35D783F8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6388" name="Slide Number Placeholder 2">
            <a:extLst>
              <a:ext uri="{FF2B5EF4-FFF2-40B4-BE49-F238E27FC236}">
                <a16:creationId xmlns:a16="http://schemas.microsoft.com/office/drawing/2014/main" id="{BCBEC0D0-0BE4-2CF4-CAC6-C270A88B993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9A8CA17C-27AB-1646-B9FC-74CAC3807751}" type="slidenum">
              <a:rPr lang="en-US" altLang="en-US" sz="1400" smtClean="0">
                <a:solidFill>
                  <a:schemeClr val="tx2"/>
                </a:solidFill>
                <a:latin typeface="Times" pitchFamily="2" charset="0"/>
              </a:rPr>
              <a:pPr>
                <a:spcBef>
                  <a:spcPct val="0"/>
                </a:spcBef>
                <a:buClrTx/>
                <a:buSzTx/>
                <a:buFontTx/>
                <a:buNone/>
              </a:pPr>
              <a:t>1</a:t>
            </a:fld>
            <a:endParaRPr lang="en-US" altLang="en-US" sz="1400">
              <a:solidFill>
                <a:schemeClr val="tx2"/>
              </a:solidFill>
              <a:latin typeface="Times"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2B2F3AAF-DB10-5DD5-001D-F8A342B750F2}"/>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Capital Structure: The Choices and the Trade off</a:t>
            </a:r>
          </a:p>
        </p:txBody>
      </p:sp>
      <p:sp>
        <p:nvSpPr>
          <p:cNvPr id="17410" name="Rectangle 3">
            <a:extLst>
              <a:ext uri="{FF2B5EF4-FFF2-40B4-BE49-F238E27FC236}">
                <a16:creationId xmlns:a16="http://schemas.microsoft.com/office/drawing/2014/main" id="{8FC058A1-1232-5183-2CAB-2DE8EF5ECBE3}"/>
              </a:ext>
            </a:extLst>
          </p:cNvPr>
          <p:cNvSpPr>
            <a:spLocks noGrp="1"/>
          </p:cNvSpPr>
          <p:nvPr>
            <p:ph type="subTitle" idx="1"/>
          </p:nvPr>
        </p:nvSpPr>
        <p:spPr>
          <a:xfrm>
            <a:off x="2362200" y="6049963"/>
            <a:ext cx="6705600" cy="685800"/>
          </a:xfrm>
        </p:spPr>
        <p:txBody>
          <a:bodyPr/>
          <a:lstStyle/>
          <a:p>
            <a:pPr eaLnBrk="1" hangingPunct="1">
              <a:lnSpc>
                <a:spcPct val="80000"/>
              </a:lnSpc>
            </a:pPr>
            <a:r>
              <a:rPr lang="ja-JP" altLang="en-US" sz="2000">
                <a:ea typeface="ＭＳ Ｐゴシック" panose="020B0600070205080204" pitchFamily="34" charset="-128"/>
              </a:rPr>
              <a:t>“</a:t>
            </a:r>
            <a:r>
              <a:rPr lang="en-US" altLang="ja-JP" sz="2000">
                <a:ea typeface="ＭＳ Ｐゴシック" panose="020B0600070205080204" pitchFamily="34" charset="-128"/>
              </a:rPr>
              <a:t>Neither a borrower nor a lender be</a:t>
            </a:r>
            <a:r>
              <a:rPr lang="ja-JP" altLang="en-US" sz="2000">
                <a:ea typeface="ＭＳ Ｐゴシック" panose="020B0600070205080204" pitchFamily="34" charset="-128"/>
              </a:rPr>
              <a:t>”</a:t>
            </a:r>
            <a:endParaRPr lang="en-US" altLang="ja-JP" sz="2000">
              <a:ea typeface="ＭＳ Ｐゴシック" panose="020B0600070205080204" pitchFamily="34" charset="-128"/>
            </a:endParaRPr>
          </a:p>
          <a:p>
            <a:pPr eaLnBrk="1" hangingPunct="1">
              <a:lnSpc>
                <a:spcPct val="80000"/>
              </a:lnSpc>
            </a:pPr>
            <a:r>
              <a:rPr lang="en-US" altLang="en-US" sz="2000">
                <a:ea typeface="ＭＳ Ｐゴシック" panose="020B0600070205080204" pitchFamily="34" charset="-128"/>
              </a:rPr>
              <a:t>Someone who obviously hated this part of corporate finance</a:t>
            </a:r>
          </a:p>
        </p:txBody>
      </p:sp>
      <p:sp>
        <p:nvSpPr>
          <p:cNvPr id="17411" name="Footer Placeholder 1">
            <a:extLst>
              <a:ext uri="{FF2B5EF4-FFF2-40B4-BE49-F238E27FC236}">
                <a16:creationId xmlns:a16="http://schemas.microsoft.com/office/drawing/2014/main" id="{997199E4-89F2-3F98-2A68-DC6FC9626D9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7412" name="Slide Number Placeholder 2">
            <a:extLst>
              <a:ext uri="{FF2B5EF4-FFF2-40B4-BE49-F238E27FC236}">
                <a16:creationId xmlns:a16="http://schemas.microsoft.com/office/drawing/2014/main" id="{BF221A09-A3F7-29D2-1F7A-731D4CBAC0B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7C0AEDAF-4193-4842-8FA2-7BC69BD0251B}" type="slidenum">
              <a:rPr lang="en-US" altLang="en-US" sz="1400" smtClean="0">
                <a:solidFill>
                  <a:schemeClr val="tx2"/>
                </a:solidFill>
                <a:latin typeface="Times" pitchFamily="2" charset="0"/>
              </a:rPr>
              <a:pPr>
                <a:spcBef>
                  <a:spcPct val="0"/>
                </a:spcBef>
                <a:buClrTx/>
                <a:buSzTx/>
                <a:buFontTx/>
                <a:buNone/>
              </a:pPr>
              <a:t>2</a:t>
            </a:fld>
            <a:endParaRPr lang="en-US" altLang="en-US" sz="1400">
              <a:solidFill>
                <a:schemeClr val="tx2"/>
              </a:solidFill>
              <a:latin typeface="Times" pitchFamily="2"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6CF0ADF6-1A30-D937-D87F-51AC86DD3FD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First principles</a:t>
            </a:r>
          </a:p>
        </p:txBody>
      </p:sp>
      <p:sp>
        <p:nvSpPr>
          <p:cNvPr id="19458" name="Footer Placeholder 1">
            <a:extLst>
              <a:ext uri="{FF2B5EF4-FFF2-40B4-BE49-F238E27FC236}">
                <a16:creationId xmlns:a16="http://schemas.microsoft.com/office/drawing/2014/main" id="{2FAC0F96-56F5-0EB1-17FD-FFF8A4CE9D8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9459" name="Slide Number Placeholder 2">
            <a:extLst>
              <a:ext uri="{FF2B5EF4-FFF2-40B4-BE49-F238E27FC236}">
                <a16:creationId xmlns:a16="http://schemas.microsoft.com/office/drawing/2014/main" id="{DB9DD92D-3DE5-1091-878B-4F07276F4A5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2D08E67-A28C-4144-B8F7-1B68A6FCF8EE}" type="slidenum">
              <a:rPr lang="en-US" altLang="en-US" sz="1200">
                <a:solidFill>
                  <a:srgbClr val="FFFFFF"/>
                </a:solidFill>
                <a:latin typeface="Times" charset="0"/>
              </a:rPr>
              <a:pPr>
                <a:lnSpc>
                  <a:spcPct val="80000"/>
                </a:lnSpc>
                <a:spcBef>
                  <a:spcPct val="0"/>
                </a:spcBef>
                <a:buClrTx/>
                <a:buSzTx/>
                <a:buFontTx/>
                <a:buNone/>
                <a:defRPr/>
              </a:pPr>
              <a:t>3</a:t>
            </a:fld>
            <a:endParaRPr lang="en-US" altLang="en-US" sz="1200">
              <a:solidFill>
                <a:srgbClr val="FFFFFF"/>
              </a:solidFill>
              <a:latin typeface="Times" charset="0"/>
            </a:endParaRPr>
          </a:p>
        </p:txBody>
      </p:sp>
      <p:pic>
        <p:nvPicPr>
          <p:cNvPr id="19460" name="Content Placeholder 3">
            <a:extLst>
              <a:ext uri="{FF2B5EF4-FFF2-40B4-BE49-F238E27FC236}">
                <a16:creationId xmlns:a16="http://schemas.microsoft.com/office/drawing/2014/main" id="{05A3B5D5-F40C-7FB5-631F-69FD4F1A3749}"/>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773FBF9D-2039-4E7A-9C47-893E519D595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Choices in Financing</a:t>
            </a:r>
          </a:p>
        </p:txBody>
      </p:sp>
      <p:sp>
        <p:nvSpPr>
          <p:cNvPr id="21506" name="Footer Placeholder 1">
            <a:extLst>
              <a:ext uri="{FF2B5EF4-FFF2-40B4-BE49-F238E27FC236}">
                <a16:creationId xmlns:a16="http://schemas.microsoft.com/office/drawing/2014/main" id="{E869E48E-8F19-5722-EFA4-C126E1E5416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1507" name="Slide Number Placeholder 2">
            <a:extLst>
              <a:ext uri="{FF2B5EF4-FFF2-40B4-BE49-F238E27FC236}">
                <a16:creationId xmlns:a16="http://schemas.microsoft.com/office/drawing/2014/main" id="{4EEC75AB-AB86-7AB2-36C8-D45A09DDF83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E62B7C7E-2611-4642-AF4B-1FAE0A7FEAEE}" type="slidenum">
              <a:rPr lang="en-US" altLang="en-US" sz="1200">
                <a:solidFill>
                  <a:srgbClr val="FFFFFF"/>
                </a:solidFill>
                <a:latin typeface="Times" charset="0"/>
              </a:rPr>
              <a:pPr>
                <a:lnSpc>
                  <a:spcPct val="80000"/>
                </a:lnSpc>
                <a:spcBef>
                  <a:spcPct val="0"/>
                </a:spcBef>
                <a:buClrTx/>
                <a:buSzTx/>
                <a:buFontTx/>
                <a:buNone/>
                <a:defRPr/>
              </a:pPr>
              <a:t>4</a:t>
            </a:fld>
            <a:endParaRPr lang="en-US" altLang="en-US" sz="1200">
              <a:solidFill>
                <a:srgbClr val="FFFFFF"/>
              </a:solidFill>
              <a:latin typeface="Times" charset="0"/>
            </a:endParaRPr>
          </a:p>
        </p:txBody>
      </p:sp>
      <p:graphicFrame>
        <p:nvGraphicFramePr>
          <p:cNvPr id="2" name="Object 2">
            <a:extLst>
              <a:ext uri="{FF2B5EF4-FFF2-40B4-BE49-F238E27FC236}">
                <a16:creationId xmlns:a16="http://schemas.microsoft.com/office/drawing/2014/main" id="{2C4FB8F1-C868-995F-8FE3-21048BB1CAB7}"/>
              </a:ext>
            </a:extLst>
          </p:cNvPr>
          <p:cNvGraphicFramePr>
            <a:graphicFrameLocks noGrp="1" noChangeAspect="1"/>
          </p:cNvGraphicFramePr>
          <p:nvPr>
            <p:ph sz="quarter" idx="1"/>
          </p:nvPr>
        </p:nvGraphicFramePr>
        <p:xfrm>
          <a:off x="612775" y="2187222"/>
          <a:ext cx="8153400" cy="3321755"/>
        </p:xfrm>
        <a:graphic>
          <a:graphicData uri="http://schemas.openxmlformats.org/presentationml/2006/ole">
            <mc:AlternateContent xmlns:mc="http://schemas.openxmlformats.org/markup-compatibility/2006">
              <mc:Choice xmlns:v="urn:schemas-microsoft-com:vml" Requires="v">
                <p:oleObj name="Document" r:id="rId3" imgW="10972800" imgH="4470400" progId="Word.Document.12">
                  <p:link updateAutomatic="1"/>
                </p:oleObj>
              </mc:Choice>
              <mc:Fallback>
                <p:oleObj name="Document" r:id="rId3" imgW="10972800" imgH="4470400" progId="Word.Document.12">
                  <p:link updateAutomatic="1"/>
                  <p:pic>
                    <p:nvPicPr>
                      <p:cNvPr id="21509" name="Object 2">
                        <a:extLst>
                          <a:ext uri="{FF2B5EF4-FFF2-40B4-BE49-F238E27FC236}">
                            <a16:creationId xmlns:a16="http://schemas.microsoft.com/office/drawing/2014/main" id="{F5A2409A-DA05-B8C8-38B7-4F7ABC2D30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187222"/>
                        <a:ext cx="8153400" cy="3321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FD148C14-CBD1-A451-3385-905A523D3BAC}"/>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Global Patterns in Financing… </a:t>
            </a:r>
          </a:p>
        </p:txBody>
      </p:sp>
      <p:sp>
        <p:nvSpPr>
          <p:cNvPr id="23554" name="Footer Placeholder 1">
            <a:extLst>
              <a:ext uri="{FF2B5EF4-FFF2-40B4-BE49-F238E27FC236}">
                <a16:creationId xmlns:a16="http://schemas.microsoft.com/office/drawing/2014/main" id="{1CCB15E1-1799-5AA3-BBBA-05A6C1D716B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3555" name="Slide Number Placeholder 2">
            <a:extLst>
              <a:ext uri="{FF2B5EF4-FFF2-40B4-BE49-F238E27FC236}">
                <a16:creationId xmlns:a16="http://schemas.microsoft.com/office/drawing/2014/main" id="{18F41D65-C2A5-FCBF-5DDE-EE0EF792E33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ECE594D1-DA48-E541-BD96-F6C7F62A5FFC}" type="slidenum">
              <a:rPr lang="en-US" altLang="en-US" sz="1200">
                <a:solidFill>
                  <a:srgbClr val="FFFFFF"/>
                </a:solidFill>
                <a:latin typeface="Times" charset="0"/>
              </a:rPr>
              <a:pPr>
                <a:lnSpc>
                  <a:spcPct val="80000"/>
                </a:lnSpc>
                <a:spcBef>
                  <a:spcPct val="0"/>
                </a:spcBef>
                <a:buClrTx/>
                <a:buSzTx/>
                <a:buFontTx/>
                <a:buNone/>
                <a:defRPr/>
              </a:pPr>
              <a:t>5</a:t>
            </a:fld>
            <a:endParaRPr lang="en-US" altLang="en-US" sz="1200">
              <a:solidFill>
                <a:srgbClr val="FFFFFF"/>
              </a:solidFill>
              <a:latin typeface="Times" charset="0"/>
            </a:endParaRPr>
          </a:p>
        </p:txBody>
      </p:sp>
      <p:graphicFrame>
        <p:nvGraphicFramePr>
          <p:cNvPr id="4" name="Content Placeholder 3">
            <a:extLst>
              <a:ext uri="{FF2B5EF4-FFF2-40B4-BE49-F238E27FC236}">
                <a16:creationId xmlns:a16="http://schemas.microsoft.com/office/drawing/2014/main" id="{7DC2947E-CDA5-C2D5-2017-A3D3B22C56E2}"/>
              </a:ext>
            </a:extLst>
          </p:cNvPr>
          <p:cNvGraphicFramePr>
            <a:graphicFrameLocks noGrp="1"/>
          </p:cNvGraphicFramePr>
          <p:nvPr>
            <p:ph sz="quarter" idx="1"/>
            <p:extLst>
              <p:ext uri="{D42A27DB-BD31-4B8C-83A1-F6EECF244321}">
                <p14:modId xmlns:p14="http://schemas.microsoft.com/office/powerpoint/2010/main" val="532567563"/>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BF074DEC-FB0C-5517-4FCB-91056F3FF61D}"/>
              </a:ext>
            </a:extLst>
          </p:cNvPr>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And a much greater dependence on bank loans outside the US…</a:t>
            </a:r>
          </a:p>
        </p:txBody>
      </p:sp>
      <p:sp>
        <p:nvSpPr>
          <p:cNvPr id="25602" name="Footer Placeholder 1">
            <a:extLst>
              <a:ext uri="{FF2B5EF4-FFF2-40B4-BE49-F238E27FC236}">
                <a16:creationId xmlns:a16="http://schemas.microsoft.com/office/drawing/2014/main" id="{229B9D93-E237-6BFB-80FC-6FA07F36C1D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5603" name="Slide Number Placeholder 2">
            <a:extLst>
              <a:ext uri="{FF2B5EF4-FFF2-40B4-BE49-F238E27FC236}">
                <a16:creationId xmlns:a16="http://schemas.microsoft.com/office/drawing/2014/main" id="{28CFB534-D4DC-B729-9A32-8E723C1D808E}"/>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1F7CCCE-7D5F-9643-936F-77EF072F4B42}" type="slidenum">
              <a:rPr lang="en-US" altLang="en-US" sz="1200">
                <a:solidFill>
                  <a:srgbClr val="FFFFFF"/>
                </a:solidFill>
                <a:latin typeface="Times" charset="0"/>
              </a:rPr>
              <a:pPr>
                <a:lnSpc>
                  <a:spcPct val="80000"/>
                </a:lnSpc>
                <a:spcBef>
                  <a:spcPct val="0"/>
                </a:spcBef>
                <a:buClrTx/>
                <a:buSzTx/>
                <a:buFontTx/>
                <a:buNone/>
                <a:defRPr/>
              </a:pPr>
              <a:t>6</a:t>
            </a:fld>
            <a:endParaRPr lang="en-US" altLang="en-US" sz="1200">
              <a:solidFill>
                <a:srgbClr val="FFFFFF"/>
              </a:solidFill>
              <a:latin typeface="Times" charset="0"/>
            </a:endParaRPr>
          </a:p>
        </p:txBody>
      </p:sp>
      <p:sp>
        <p:nvSpPr>
          <p:cNvPr id="3" name="Content Placeholder 2">
            <a:extLst>
              <a:ext uri="{FF2B5EF4-FFF2-40B4-BE49-F238E27FC236}">
                <a16:creationId xmlns:a16="http://schemas.microsoft.com/office/drawing/2014/main" id="{AA967741-675E-99B3-173A-DAF041C0CF0F}"/>
              </a:ext>
            </a:extLst>
          </p:cNvPr>
          <p:cNvSpPr>
            <a:spLocks noGrp="1"/>
          </p:cNvSpPr>
          <p:nvPr>
            <p:ph sz="quarter" idx="1"/>
          </p:nvPr>
        </p:nvSpPr>
        <p:spPr/>
        <p:txBody>
          <a:bodyPr>
            <a:normAutofit fontScale="85000" lnSpcReduction="10000"/>
          </a:bodyPr>
          <a:lstStyle/>
          <a:p>
            <a:r>
              <a:rPr lang="en-US" dirty="0"/>
              <a:t>In broad terms, borrowing can come from banks/lenders or from issuing corporate bonds. </a:t>
            </a:r>
          </a:p>
          <a:p>
            <a:r>
              <a:rPr lang="en-US" dirty="0"/>
              <a:t>In the United States, companies have had more access to corporate bonds than companies in other markets. </a:t>
            </a:r>
          </a:p>
          <a:p>
            <a:pPr lvl="1"/>
            <a:r>
              <a:rPr lang="en-US" dirty="0"/>
              <a:t>That access which initially started for larger companies expanded to cover smaller ones.</a:t>
            </a:r>
          </a:p>
          <a:p>
            <a:pPr lvl="1"/>
            <a:r>
              <a:rPr lang="en-US" dirty="0"/>
              <a:t>In the 1980s, Mike Milken opened up the bond market to issuers who had below investment grade ratings with the junk bond market.</a:t>
            </a:r>
          </a:p>
          <a:p>
            <a:r>
              <a:rPr lang="en-US" dirty="0"/>
              <a:t>In the last two or three decades, bond markets have opened up for companies in the rest of the world as well.</a:t>
            </a:r>
          </a:p>
          <a:p>
            <a:r>
              <a:rPr lang="en-US" dirty="0"/>
              <a:t>As a borrower, with a choice of issuing corporate bonds or raising bank loans, why might you pick one over the other?</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389DD28A-6155-09A1-863F-9327C3B7C732}"/>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Assessing the existing financing choices: Disney, Vale, Tata Motors, </a:t>
            </a:r>
            <a:r>
              <a:rPr lang="en-US" dirty="0" err="1">
                <a:ea typeface="+mj-ea"/>
                <a:cs typeface="+mj-cs"/>
              </a:rPr>
              <a:t>Baidu</a:t>
            </a:r>
            <a:r>
              <a:rPr lang="en-US" dirty="0">
                <a:ea typeface="+mj-ea"/>
                <a:cs typeface="+mj-cs"/>
              </a:rPr>
              <a:t> &amp; </a:t>
            </a:r>
            <a:r>
              <a:rPr lang="en-US" dirty="0" err="1">
                <a:ea typeface="+mj-ea"/>
                <a:cs typeface="+mj-cs"/>
              </a:rPr>
              <a:t>Bookscape</a:t>
            </a:r>
            <a:endParaRPr lang="en-US" dirty="0">
              <a:ea typeface="+mj-ea"/>
              <a:cs typeface="+mj-cs"/>
            </a:endParaRPr>
          </a:p>
        </p:txBody>
      </p:sp>
      <p:sp>
        <p:nvSpPr>
          <p:cNvPr id="27650" name="Footer Placeholder 1">
            <a:extLst>
              <a:ext uri="{FF2B5EF4-FFF2-40B4-BE49-F238E27FC236}">
                <a16:creationId xmlns:a16="http://schemas.microsoft.com/office/drawing/2014/main" id="{7B6539F3-DA11-64CD-89BC-B9B6D388E90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7651" name="Slide Number Placeholder 2">
            <a:extLst>
              <a:ext uri="{FF2B5EF4-FFF2-40B4-BE49-F238E27FC236}">
                <a16:creationId xmlns:a16="http://schemas.microsoft.com/office/drawing/2014/main" id="{4906D449-26AC-0CC1-CA76-63F02AB6429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15B4201-BD92-CF4D-9E0F-339A8987E44C}" type="slidenum">
              <a:rPr lang="en-US" altLang="en-US" sz="1200">
                <a:solidFill>
                  <a:srgbClr val="FFFFFF"/>
                </a:solidFill>
                <a:latin typeface="Times" charset="0"/>
              </a:rPr>
              <a:pPr>
                <a:lnSpc>
                  <a:spcPct val="80000"/>
                </a:lnSpc>
                <a:spcBef>
                  <a:spcPct val="0"/>
                </a:spcBef>
                <a:buClrTx/>
                <a:buSzTx/>
                <a:buFontTx/>
                <a:buNone/>
                <a:defRPr/>
              </a:pPr>
              <a:t>7</a:t>
            </a:fld>
            <a:endParaRPr lang="en-US" altLang="en-US" sz="1200">
              <a:solidFill>
                <a:srgbClr val="FFFFFF"/>
              </a:solidFill>
              <a:latin typeface="Times" charset="0"/>
            </a:endParaRPr>
          </a:p>
        </p:txBody>
      </p:sp>
      <p:graphicFrame>
        <p:nvGraphicFramePr>
          <p:cNvPr id="27652" name="Content Placeholder 6">
            <a:extLst>
              <a:ext uri="{FF2B5EF4-FFF2-40B4-BE49-F238E27FC236}">
                <a16:creationId xmlns:a16="http://schemas.microsoft.com/office/drawing/2014/main" id="{BB37FF3A-5C04-9A47-7615-7B642F32C41A}"/>
              </a:ext>
            </a:extLst>
          </p:cNvPr>
          <p:cNvGraphicFramePr>
            <a:graphicFrameLocks noGrp="1" noChangeAspect="1"/>
          </p:cNvGraphicFramePr>
          <p:nvPr>
            <p:ph sz="quarter" idx="1"/>
          </p:nvPr>
        </p:nvGraphicFramePr>
        <p:xfrm>
          <a:off x="1876425" y="1714500"/>
          <a:ext cx="5626100" cy="4267200"/>
        </p:xfrm>
        <a:graphic>
          <a:graphicData uri="http://schemas.openxmlformats.org/presentationml/2006/ole">
            <mc:AlternateContent xmlns:mc="http://schemas.openxmlformats.org/markup-compatibility/2006">
              <mc:Choice xmlns:v="urn:schemas-microsoft-com:vml" Requires="v">
                <p:oleObj name="Document" r:id="rId3" imgW="11252200" imgH="8534400" progId="Word.Document.12">
                  <p:embed/>
                </p:oleObj>
              </mc:Choice>
              <mc:Fallback>
                <p:oleObj name="Document" r:id="rId3" imgW="11252200" imgH="85344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6425" y="1714500"/>
                        <a:ext cx="5626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ooter Placeholder 1">
            <a:extLst>
              <a:ext uri="{FF2B5EF4-FFF2-40B4-BE49-F238E27FC236}">
                <a16:creationId xmlns:a16="http://schemas.microsoft.com/office/drawing/2014/main" id="{D9093B9E-B9C6-BEFC-6813-01D2C9760B0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1400">
              <a:solidFill>
                <a:schemeClr val="tx2"/>
              </a:solidFill>
              <a:latin typeface="Times" pitchFamily="2" charset="0"/>
            </a:endParaRPr>
          </a:p>
        </p:txBody>
      </p:sp>
      <p:sp>
        <p:nvSpPr>
          <p:cNvPr id="29698" name="Slide Number Placeholder 2">
            <a:extLst>
              <a:ext uri="{FF2B5EF4-FFF2-40B4-BE49-F238E27FC236}">
                <a16:creationId xmlns:a16="http://schemas.microsoft.com/office/drawing/2014/main" id="{CE807B01-97C3-576A-CE9B-A782B9EECD2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3D6EF3C7-A347-514F-8BB8-673AD2EC90B3}" type="slidenum">
              <a:rPr lang="en-US" altLang="en-US" sz="1400" smtClean="0">
                <a:solidFill>
                  <a:schemeClr val="tx2"/>
                </a:solidFill>
                <a:latin typeface="Times" pitchFamily="2" charset="0"/>
              </a:rPr>
              <a:pPr>
                <a:spcBef>
                  <a:spcPct val="0"/>
                </a:spcBef>
                <a:buClrTx/>
                <a:buSzTx/>
                <a:buFontTx/>
                <a:buNone/>
              </a:pPr>
              <a:t>8</a:t>
            </a:fld>
            <a:endParaRPr lang="en-US" altLang="en-US" sz="1400">
              <a:solidFill>
                <a:schemeClr val="tx2"/>
              </a:solidFill>
              <a:latin typeface="Times" pitchFamily="2" charset="0"/>
            </a:endParaRPr>
          </a:p>
        </p:txBody>
      </p:sp>
      <p:pic>
        <p:nvPicPr>
          <p:cNvPr id="2" name="Picture 1">
            <a:extLst>
              <a:ext uri="{FF2B5EF4-FFF2-40B4-BE49-F238E27FC236}">
                <a16:creationId xmlns:a16="http://schemas.microsoft.com/office/drawing/2014/main" id="{1051A703-8ED2-E59F-2D16-2D84D30C52F3}"/>
              </a:ext>
            </a:extLst>
          </p:cNvPr>
          <p:cNvPicPr>
            <a:picLocks noChangeAspect="1"/>
          </p:cNvPicPr>
          <p:nvPr/>
        </p:nvPicPr>
        <p:blipFill>
          <a:blip r:embed="rId3"/>
          <a:stretch>
            <a:fillRect/>
          </a:stretch>
        </p:blipFill>
        <p:spPr>
          <a:xfrm>
            <a:off x="685800" y="762949"/>
            <a:ext cx="7772400" cy="533210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4B2D2960-15F3-2235-0C98-8FF2C72FE46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Transitional Phases..</a:t>
            </a:r>
          </a:p>
        </p:txBody>
      </p:sp>
      <p:sp>
        <p:nvSpPr>
          <p:cNvPr id="31746" name="Footer Placeholder 1">
            <a:extLst>
              <a:ext uri="{FF2B5EF4-FFF2-40B4-BE49-F238E27FC236}">
                <a16:creationId xmlns:a16="http://schemas.microsoft.com/office/drawing/2014/main" id="{A7198294-74F9-A5A7-FDA8-FCF98590CFD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1747" name="Slide Number Placeholder 2">
            <a:extLst>
              <a:ext uri="{FF2B5EF4-FFF2-40B4-BE49-F238E27FC236}">
                <a16:creationId xmlns:a16="http://schemas.microsoft.com/office/drawing/2014/main" id="{D9F66E89-6DDB-5155-18BF-9EDCCB08DC6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E71172D-6D66-BE47-B505-3B1FDB213583}" type="slidenum">
              <a:rPr lang="en-US" altLang="en-US" sz="1200">
                <a:solidFill>
                  <a:srgbClr val="FFFFFF"/>
                </a:solidFill>
                <a:latin typeface="Times" charset="0"/>
              </a:rPr>
              <a:pPr>
                <a:lnSpc>
                  <a:spcPct val="80000"/>
                </a:lnSpc>
                <a:spcBef>
                  <a:spcPct val="0"/>
                </a:spcBef>
                <a:buClrTx/>
                <a:buSzTx/>
                <a:buFontTx/>
                <a:buNone/>
                <a:defRPr/>
              </a:pPr>
              <a:t>9</a:t>
            </a:fld>
            <a:endParaRPr lang="en-US" altLang="en-US" sz="1200">
              <a:solidFill>
                <a:srgbClr val="FFFFFF"/>
              </a:solidFill>
              <a:latin typeface="Times" charset="0"/>
            </a:endParaRPr>
          </a:p>
        </p:txBody>
      </p:sp>
      <p:sp>
        <p:nvSpPr>
          <p:cNvPr id="31748" name="Content Placeholder 2">
            <a:extLst>
              <a:ext uri="{FF2B5EF4-FFF2-40B4-BE49-F238E27FC236}">
                <a16:creationId xmlns:a16="http://schemas.microsoft.com/office/drawing/2014/main" id="{F7B148CE-B274-E27C-68FD-8E255282EA41}"/>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panose="020B0600070205080204" pitchFamily="34" charset="-128"/>
              </a:rPr>
              <a:t>The transitions that we see at firms – from fully owned private businesses to venture capital, from private to public and subsequent seasoned offerings are all motivated primarily by the need for capital. </a:t>
            </a:r>
          </a:p>
          <a:p>
            <a:pPr eaLnBrk="1" hangingPunct="1">
              <a:lnSpc>
                <a:spcPct val="80000"/>
              </a:lnSpc>
            </a:pPr>
            <a:r>
              <a:rPr lang="en-US" altLang="en-US" sz="2400">
                <a:ea typeface="ＭＳ Ｐゴシック" panose="020B0600070205080204" pitchFamily="34" charset="-128"/>
              </a:rPr>
              <a:t>In each transition, though, there are costs incurred by the existing owners:</a:t>
            </a:r>
          </a:p>
          <a:p>
            <a:pPr lvl="1" eaLnBrk="1" hangingPunct="1">
              <a:lnSpc>
                <a:spcPct val="80000"/>
              </a:lnSpc>
            </a:pPr>
            <a:r>
              <a:rPr lang="en-US" altLang="en-US" sz="2000">
                <a:ea typeface="ＭＳ Ｐゴシック" panose="020B0600070205080204" pitchFamily="34" charset="-128"/>
              </a:rPr>
              <a:t>When venture capitalists enter the firm, they will demand their fair share and more of the ownership of  the firm to provide equity.</a:t>
            </a:r>
          </a:p>
          <a:p>
            <a:pPr lvl="1" eaLnBrk="1" hangingPunct="1">
              <a:lnSpc>
                <a:spcPct val="80000"/>
              </a:lnSpc>
            </a:pPr>
            <a:r>
              <a:rPr lang="en-US" altLang="en-US" sz="2000">
                <a:ea typeface="ＭＳ Ｐゴシック" panose="020B0600070205080204" pitchFamily="34" charset="-128"/>
              </a:rPr>
              <a:t>When a firm decides to go public, it has to trade off the greater access to capital markets against the increased disclosure requirements (that emanate from being publicly lists), loss of control and the transactions costs of going public.</a:t>
            </a:r>
          </a:p>
          <a:p>
            <a:pPr lvl="1" eaLnBrk="1" hangingPunct="1">
              <a:lnSpc>
                <a:spcPct val="80000"/>
              </a:lnSpc>
            </a:pPr>
            <a:r>
              <a:rPr lang="en-US" altLang="en-US" sz="2000">
                <a:ea typeface="ＭＳ Ｐゴシック" panose="020B0600070205080204" pitchFamily="34" charset="-128"/>
              </a:rPr>
              <a:t>When making seasoned offerings, firms have to consider issuance costs while managing their relations with equity research analysts and rat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2E2341E1-E8E3-5ACD-4437-E71ECBF7517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Measuring a firm</a:t>
            </a:r>
            <a:r>
              <a:rPr lang="ja-JP" altLang="en-US">
                <a:ea typeface="ＭＳ Ｐゴシック" panose="020B0600070205080204" pitchFamily="34" charset="-128"/>
              </a:rPr>
              <a:t>’</a:t>
            </a:r>
            <a:r>
              <a:rPr lang="en-US" altLang="ja-JP">
                <a:ea typeface="ＭＳ Ｐゴシック" panose="020B0600070205080204" pitchFamily="34" charset="-128"/>
              </a:rPr>
              <a:t>s financing mix …</a:t>
            </a:r>
            <a:endParaRPr lang="en-US" altLang="en-US">
              <a:ea typeface="ＭＳ Ｐゴシック" panose="020B0600070205080204" pitchFamily="34" charset="-128"/>
            </a:endParaRPr>
          </a:p>
        </p:txBody>
      </p:sp>
      <p:sp>
        <p:nvSpPr>
          <p:cNvPr id="33794" name="Footer Placeholder 1">
            <a:extLst>
              <a:ext uri="{FF2B5EF4-FFF2-40B4-BE49-F238E27FC236}">
                <a16:creationId xmlns:a16="http://schemas.microsoft.com/office/drawing/2014/main" id="{13498251-17D1-9690-E391-32592B23A04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3795" name="Slide Number Placeholder 2">
            <a:extLst>
              <a:ext uri="{FF2B5EF4-FFF2-40B4-BE49-F238E27FC236}">
                <a16:creationId xmlns:a16="http://schemas.microsoft.com/office/drawing/2014/main" id="{D3F4EEF1-CC3B-62AE-95F1-66F46E55E3D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E8C0C647-03F3-5A4B-910F-305EE2E1FB20}" type="slidenum">
              <a:rPr lang="en-US" altLang="en-US" sz="1200">
                <a:solidFill>
                  <a:srgbClr val="FFFFFF"/>
                </a:solidFill>
                <a:latin typeface="Times" charset="0"/>
              </a:rPr>
              <a:pPr>
                <a:lnSpc>
                  <a:spcPct val="80000"/>
                </a:lnSpc>
                <a:spcBef>
                  <a:spcPct val="0"/>
                </a:spcBef>
                <a:buClrTx/>
                <a:buSzTx/>
                <a:buFontTx/>
                <a:buNone/>
                <a:defRPr/>
              </a:pPr>
              <a:t>10</a:t>
            </a:fld>
            <a:endParaRPr lang="en-US" altLang="en-US" sz="1200">
              <a:solidFill>
                <a:srgbClr val="FFFFFF"/>
              </a:solidFill>
              <a:latin typeface="Times" charset="0"/>
            </a:endParaRPr>
          </a:p>
        </p:txBody>
      </p:sp>
      <p:sp>
        <p:nvSpPr>
          <p:cNvPr id="33796" name="Rectangle 3">
            <a:extLst>
              <a:ext uri="{FF2B5EF4-FFF2-40B4-BE49-F238E27FC236}">
                <a16:creationId xmlns:a16="http://schemas.microsoft.com/office/drawing/2014/main" id="{CB10D27B-5952-85C5-5B42-58A92C4CF3CF}"/>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400" dirty="0">
                <a:ea typeface="ＭＳ Ｐゴシック" panose="020B0600070205080204" pitchFamily="34" charset="-128"/>
              </a:rPr>
              <a:t>The simplest measure of how much debt and equity a firm is using currently is to look at the proportion of debt in the total financing. This ratio is called the debt to capital ratio:</a:t>
            </a:r>
          </a:p>
          <a:p>
            <a:pPr algn="ctr" eaLnBrk="1" hangingPunct="1">
              <a:lnSpc>
                <a:spcPct val="90000"/>
              </a:lnSpc>
              <a:buFont typeface="Wingdings" pitchFamily="2" charset="2"/>
              <a:buNone/>
            </a:pPr>
            <a:r>
              <a:rPr lang="en-US" altLang="en-US" sz="2400" dirty="0">
                <a:ea typeface="ＭＳ Ｐゴシック" panose="020B0600070205080204" pitchFamily="34" charset="-128"/>
              </a:rPr>
              <a:t>	Debt to Capital Ratio = Debt / (Debt + Equity)</a:t>
            </a:r>
          </a:p>
          <a:p>
            <a:pPr eaLnBrk="1" hangingPunct="1">
              <a:lnSpc>
                <a:spcPct val="90000"/>
              </a:lnSpc>
            </a:pPr>
            <a:r>
              <a:rPr lang="en-US" altLang="en-US" sz="2400" dirty="0">
                <a:ea typeface="ＭＳ Ｐゴシック" panose="020B0600070205080204" pitchFamily="34" charset="-128"/>
              </a:rPr>
              <a:t>Debt includes all interest bearing liabilities, short term as well as long term. It should also include other commitments that meet the criteria for debt: contractually pre-set payments that have to be made, no matter what the firm’s financial standing.</a:t>
            </a:r>
          </a:p>
          <a:p>
            <a:pPr eaLnBrk="1" hangingPunct="1">
              <a:lnSpc>
                <a:spcPct val="90000"/>
              </a:lnSpc>
            </a:pPr>
            <a:r>
              <a:rPr lang="en-US" altLang="en-US" sz="2400" dirty="0">
                <a:ea typeface="ＭＳ Ｐゴシック" panose="020B0600070205080204" pitchFamily="34" charset="-128"/>
              </a:rPr>
              <a:t>Equity can be defined either in accounting terms (as book value of equity) or in market value terms (based upon the current price). The resulting debt ratios can be very different.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1AC6C391-E3CB-DB51-A32B-273303531FE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Financing Mix Question</a:t>
            </a:r>
          </a:p>
        </p:txBody>
      </p:sp>
      <p:sp>
        <p:nvSpPr>
          <p:cNvPr id="35842" name="Footer Placeholder 1">
            <a:extLst>
              <a:ext uri="{FF2B5EF4-FFF2-40B4-BE49-F238E27FC236}">
                <a16:creationId xmlns:a16="http://schemas.microsoft.com/office/drawing/2014/main" id="{91990256-7DD4-D52B-188C-18F8ADF0C85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5843" name="Slide Number Placeholder 2">
            <a:extLst>
              <a:ext uri="{FF2B5EF4-FFF2-40B4-BE49-F238E27FC236}">
                <a16:creationId xmlns:a16="http://schemas.microsoft.com/office/drawing/2014/main" id="{8C1B60A3-04FB-CE4F-80A0-96222950E2B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2B77AC6-9D12-5C45-BA70-932968679F04}" type="slidenum">
              <a:rPr lang="en-US" altLang="en-US" sz="1200">
                <a:solidFill>
                  <a:srgbClr val="FFFFFF"/>
                </a:solidFill>
                <a:latin typeface="Times" charset="0"/>
              </a:rPr>
              <a:pPr>
                <a:lnSpc>
                  <a:spcPct val="80000"/>
                </a:lnSpc>
                <a:spcBef>
                  <a:spcPct val="0"/>
                </a:spcBef>
                <a:buClrTx/>
                <a:buSzTx/>
                <a:buFontTx/>
                <a:buNone/>
                <a:defRPr/>
              </a:pPr>
              <a:t>11</a:t>
            </a:fld>
            <a:endParaRPr lang="en-US" altLang="en-US" sz="1200">
              <a:solidFill>
                <a:srgbClr val="FFFFFF"/>
              </a:solidFill>
              <a:latin typeface="Times" charset="0"/>
            </a:endParaRPr>
          </a:p>
        </p:txBody>
      </p:sp>
      <p:sp>
        <p:nvSpPr>
          <p:cNvPr id="35844" name="Rectangle 3">
            <a:extLst>
              <a:ext uri="{FF2B5EF4-FFF2-40B4-BE49-F238E27FC236}">
                <a16:creationId xmlns:a16="http://schemas.microsoft.com/office/drawing/2014/main" id="{7D97D823-48E6-0515-1C12-0CE228C274AC}"/>
              </a:ext>
            </a:extLst>
          </p:cNvPr>
          <p:cNvSpPr>
            <a:spLocks noGrp="1"/>
          </p:cNvSpPr>
          <p:nvPr>
            <p:ph sz="quarter" idx="1"/>
          </p:nvPr>
        </p:nvSpPr>
        <p:spPr>
          <a:xfrm>
            <a:off x="612775" y="1600200"/>
            <a:ext cx="8153400" cy="4495800"/>
          </a:xfrm>
        </p:spPr>
        <p:txBody>
          <a:bodyPr/>
          <a:lstStyle/>
          <a:p>
            <a:pPr eaLnBrk="1" hangingPunct="1"/>
            <a:r>
              <a:rPr lang="en-US" altLang="en-US" dirty="0">
                <a:ea typeface="ＭＳ Ｐゴシック" panose="020B0600070205080204" pitchFamily="34" charset="-128"/>
              </a:rPr>
              <a:t>In deciding to raise financing for a business, is there an optimal mix of debt and equity?</a:t>
            </a:r>
          </a:p>
          <a:p>
            <a:pPr lvl="1" eaLnBrk="1" hangingPunct="1"/>
            <a:r>
              <a:rPr lang="en-US" altLang="en-US" dirty="0">
                <a:ea typeface="ＭＳ Ｐゴシック" panose="020B0600070205080204" pitchFamily="34" charset="-128"/>
              </a:rPr>
              <a:t>If yes, what is the trade off that lets us determine this optimal mix?</a:t>
            </a:r>
          </a:p>
          <a:p>
            <a:pPr lvl="3" eaLnBrk="1" hangingPunct="1"/>
            <a:r>
              <a:rPr lang="en-US" altLang="en-US" dirty="0">
                <a:ea typeface="ＭＳ Ｐゴシック" panose="020B0600070205080204" pitchFamily="34" charset="-128"/>
              </a:rPr>
              <a:t>What are the benefits of using debt instead of equity?</a:t>
            </a:r>
          </a:p>
          <a:p>
            <a:pPr lvl="3" eaLnBrk="1" hangingPunct="1"/>
            <a:r>
              <a:rPr lang="en-US" altLang="en-US" dirty="0">
                <a:ea typeface="ＭＳ Ｐゴシック" panose="020B0600070205080204" pitchFamily="34" charset="-128"/>
              </a:rPr>
              <a:t>What are the costs of using debt instead of equity?</a:t>
            </a:r>
          </a:p>
          <a:p>
            <a:pPr lvl="1" eaLnBrk="1" hangingPunct="1"/>
            <a:r>
              <a:rPr lang="en-US" altLang="en-US" dirty="0">
                <a:ea typeface="ＭＳ Ｐゴシック" panose="020B0600070205080204" pitchFamily="34" charset="-128"/>
              </a:rPr>
              <a:t>If not, why not?</a:t>
            </a:r>
          </a:p>
          <a:p>
            <a:pPr eaLnBrk="1" hangingPunct="1"/>
            <a:r>
              <a:rPr lang="en-US" altLang="en-US" dirty="0">
                <a:ea typeface="ＭＳ Ｐゴシック" panose="020B0600070205080204" pitchFamily="34" charset="-128"/>
              </a:rPr>
              <a:t>To answer this question, you have to decide what you are optimizing first, and in corporate finance, that is firm value.</a:t>
            </a:r>
          </a:p>
          <a:p>
            <a:pPr lvl="1" eaLnBrk="1" hangingPunct="1"/>
            <a:endParaRPr lang="en-US" altLang="en-US" dirty="0">
              <a:ea typeface="ＭＳ Ｐゴシック" panose="020B0600070205080204"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772E0332-574E-7ECE-6EC7-3E53B0969682}"/>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Illusory Benefits of Debt</a:t>
            </a:r>
          </a:p>
        </p:txBody>
      </p:sp>
      <p:pic>
        <p:nvPicPr>
          <p:cNvPr id="2" name="Content Placeholder 1">
            <a:extLst>
              <a:ext uri="{FF2B5EF4-FFF2-40B4-BE49-F238E27FC236}">
                <a16:creationId xmlns:a16="http://schemas.microsoft.com/office/drawing/2014/main" id="{C8F83E4D-344D-9FF6-7609-C9F0085E75AC}"/>
              </a:ext>
            </a:extLst>
          </p:cNvPr>
          <p:cNvPicPr>
            <a:picLocks noGrp="1" noChangeAspect="1"/>
          </p:cNvPicPr>
          <p:nvPr>
            <p:ph sz="quarter" idx="1"/>
          </p:nvPr>
        </p:nvPicPr>
        <p:blipFill>
          <a:blip r:embed="rId3"/>
          <a:stretch>
            <a:fillRect/>
          </a:stretch>
        </p:blipFill>
        <p:spPr>
          <a:xfrm>
            <a:off x="609600" y="1676399"/>
            <a:ext cx="7543800" cy="4568045"/>
          </a:xfrm>
          <a:prstGeom prst="rect">
            <a:avLst/>
          </a:prstGeom>
        </p:spPr>
      </p:pic>
      <p:sp>
        <p:nvSpPr>
          <p:cNvPr id="37891" name="Footer Placeholder 3">
            <a:extLst>
              <a:ext uri="{FF2B5EF4-FFF2-40B4-BE49-F238E27FC236}">
                <a16:creationId xmlns:a16="http://schemas.microsoft.com/office/drawing/2014/main" id="{8EA26F2D-A143-CAFB-601F-44E0BE38838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ECE53393-479B-2F1D-685A-16B4C092C06C}"/>
              </a:ext>
            </a:extLst>
          </p:cNvPr>
          <p:cNvSpPr>
            <a:spLocks noGrp="1"/>
          </p:cNvSpPr>
          <p:nvPr>
            <p:ph type="sldNum" sz="quarter" idx="11"/>
          </p:nvPr>
        </p:nvSpPr>
        <p:spPr/>
        <p:txBody>
          <a:bodyPr>
            <a:normAutofit fontScale="85000" lnSpcReduction="20000"/>
          </a:bodyPr>
          <a:lstStyle/>
          <a:p>
            <a:pPr>
              <a:defRPr/>
            </a:pPr>
            <a:fld id="{5A50D2EC-C30E-C842-9378-D5DB93170BB6}" type="slidenum">
              <a:rPr lang="en-US" altLang="en-US" smtClean="0"/>
              <a:pPr>
                <a:defRPr/>
              </a:pPr>
              <a:t>12</a:t>
            </a:fld>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47D179D4-B391-464E-270F-1A497517653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Costs and Benefits of Debt</a:t>
            </a:r>
          </a:p>
        </p:txBody>
      </p:sp>
      <p:sp>
        <p:nvSpPr>
          <p:cNvPr id="39938" name="Footer Placeholder 1">
            <a:extLst>
              <a:ext uri="{FF2B5EF4-FFF2-40B4-BE49-F238E27FC236}">
                <a16:creationId xmlns:a16="http://schemas.microsoft.com/office/drawing/2014/main" id="{C011FC5A-AF11-ABF8-B214-40B5713288A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9939" name="Slide Number Placeholder 2">
            <a:extLst>
              <a:ext uri="{FF2B5EF4-FFF2-40B4-BE49-F238E27FC236}">
                <a16:creationId xmlns:a16="http://schemas.microsoft.com/office/drawing/2014/main" id="{097E9DCA-B370-D951-8533-5996FFB5062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C67E098-0BD4-5E43-A328-6DEBC6CAE64A}" type="slidenum">
              <a:rPr lang="en-US" altLang="en-US" sz="1200">
                <a:solidFill>
                  <a:srgbClr val="FFFFFF"/>
                </a:solidFill>
                <a:latin typeface="Times" charset="0"/>
              </a:rPr>
              <a:pPr>
                <a:lnSpc>
                  <a:spcPct val="80000"/>
                </a:lnSpc>
                <a:spcBef>
                  <a:spcPct val="0"/>
                </a:spcBef>
                <a:buClrTx/>
                <a:buSzTx/>
                <a:buFontTx/>
                <a:buNone/>
                <a:defRPr/>
              </a:pPr>
              <a:t>13</a:t>
            </a:fld>
            <a:endParaRPr lang="en-US" altLang="en-US" sz="1200">
              <a:solidFill>
                <a:srgbClr val="FFFFFF"/>
              </a:solidFill>
              <a:latin typeface="Times" charset="0"/>
            </a:endParaRPr>
          </a:p>
        </p:txBody>
      </p:sp>
      <p:sp>
        <p:nvSpPr>
          <p:cNvPr id="39940" name="Rectangle 3">
            <a:extLst>
              <a:ext uri="{FF2B5EF4-FFF2-40B4-BE49-F238E27FC236}">
                <a16:creationId xmlns:a16="http://schemas.microsoft.com/office/drawing/2014/main" id="{10D730D4-251B-9D03-9FF2-EE791573BABB}"/>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600" dirty="0">
                <a:ea typeface="ＭＳ Ｐゴシック" panose="020B0600070205080204" pitchFamily="34" charset="-128"/>
              </a:rPr>
              <a:t>Benefits of Debt</a:t>
            </a:r>
          </a:p>
          <a:p>
            <a:pPr lvl="1" eaLnBrk="1" hangingPunct="1">
              <a:lnSpc>
                <a:spcPct val="80000"/>
              </a:lnSpc>
            </a:pPr>
            <a:r>
              <a:rPr lang="en-US" altLang="en-US" sz="2200" i="1" dirty="0">
                <a:ea typeface="ＭＳ Ｐゴシック" panose="020B0600070205080204" pitchFamily="34" charset="-128"/>
              </a:rPr>
              <a:t>Tax Benefits</a:t>
            </a:r>
            <a:r>
              <a:rPr lang="en-US" altLang="en-US" sz="2200" dirty="0">
                <a:ea typeface="ＭＳ Ｐゴシック" panose="020B0600070205080204" pitchFamily="34" charset="-128"/>
              </a:rPr>
              <a:t>: The tax code is tilted in favor of debt, with interest payments being tax deductible in most parts of the world, while cash flows to equity are not.</a:t>
            </a:r>
          </a:p>
          <a:p>
            <a:pPr lvl="1" eaLnBrk="1" hangingPunct="1">
              <a:lnSpc>
                <a:spcPct val="80000"/>
              </a:lnSpc>
            </a:pPr>
            <a:r>
              <a:rPr lang="en-US" altLang="en-US" sz="2200" i="1" dirty="0">
                <a:ea typeface="ＭＳ Ｐゴシック" panose="020B0600070205080204" pitchFamily="34" charset="-128"/>
              </a:rPr>
              <a:t>Adds discipline to management</a:t>
            </a:r>
            <a:r>
              <a:rPr lang="en-US" altLang="en-US" sz="2200" dirty="0">
                <a:ea typeface="ＭＳ Ｐゴシック" panose="020B0600070205080204" pitchFamily="34" charset="-128"/>
              </a:rPr>
              <a:t>: When managers are sloppy in their project choices, borrowing money may make them less so.</a:t>
            </a:r>
          </a:p>
          <a:p>
            <a:pPr eaLnBrk="1" hangingPunct="1">
              <a:lnSpc>
                <a:spcPct val="80000"/>
              </a:lnSpc>
            </a:pPr>
            <a:r>
              <a:rPr lang="en-US" altLang="en-US" sz="2600" dirty="0">
                <a:ea typeface="ＭＳ Ｐゴシック" panose="020B0600070205080204" pitchFamily="34" charset="-128"/>
              </a:rPr>
              <a:t>Costs of Debt</a:t>
            </a:r>
          </a:p>
          <a:p>
            <a:pPr lvl="1" eaLnBrk="1" hangingPunct="1">
              <a:lnSpc>
                <a:spcPct val="80000"/>
              </a:lnSpc>
            </a:pPr>
            <a:r>
              <a:rPr lang="en-US" altLang="en-US" sz="2200" i="1" dirty="0">
                <a:ea typeface="ＭＳ Ｐゴシック" panose="020B0600070205080204" pitchFamily="34" charset="-128"/>
              </a:rPr>
              <a:t>Bankruptcy Costs</a:t>
            </a:r>
            <a:r>
              <a:rPr lang="en-US" altLang="en-US" sz="2200" dirty="0">
                <a:ea typeface="ＭＳ Ｐゴシック" panose="020B0600070205080204" pitchFamily="34" charset="-128"/>
              </a:rPr>
              <a:t>: Borrowing money will increase your expected probability and cost of bankruptcy.</a:t>
            </a:r>
          </a:p>
          <a:p>
            <a:pPr lvl="1" eaLnBrk="1" hangingPunct="1">
              <a:lnSpc>
                <a:spcPct val="80000"/>
              </a:lnSpc>
            </a:pPr>
            <a:r>
              <a:rPr lang="en-US" altLang="en-US" sz="2200" i="1" dirty="0">
                <a:ea typeface="ＭＳ Ｐゴシック" panose="020B0600070205080204" pitchFamily="34" charset="-128"/>
              </a:rPr>
              <a:t>Agency Costs</a:t>
            </a:r>
            <a:r>
              <a:rPr lang="en-US" altLang="en-US" sz="2200" dirty="0">
                <a:ea typeface="ＭＳ Ｐゴシック" panose="020B0600070205080204" pitchFamily="34" charset="-128"/>
              </a:rPr>
              <a:t>: What’s good for stockholders is not always what’s good for lenders and that creates friction and costs.</a:t>
            </a:r>
          </a:p>
          <a:p>
            <a:pPr lvl="1" eaLnBrk="1" hangingPunct="1">
              <a:lnSpc>
                <a:spcPct val="80000"/>
              </a:lnSpc>
            </a:pPr>
            <a:r>
              <a:rPr lang="en-US" altLang="en-US" sz="2200" i="1" dirty="0">
                <a:ea typeface="ＭＳ Ｐゴシック" panose="020B0600070205080204" pitchFamily="34" charset="-128"/>
              </a:rPr>
              <a:t>Loss of Future Flexibility</a:t>
            </a:r>
            <a:r>
              <a:rPr lang="en-US" altLang="en-US" sz="2200" dirty="0">
                <a:ea typeface="ＭＳ Ｐゴシック" panose="020B0600070205080204" pitchFamily="34" charset="-128"/>
              </a:rPr>
              <a:t>: Using up debt capacity today will mean that you will not be able to draw on it in the future.</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61BC9DEC-C98A-F162-6077-26568765EA5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Tax Benefits of Debt</a:t>
            </a:r>
          </a:p>
        </p:txBody>
      </p:sp>
      <p:sp>
        <p:nvSpPr>
          <p:cNvPr id="41986" name="Footer Placeholder 1">
            <a:extLst>
              <a:ext uri="{FF2B5EF4-FFF2-40B4-BE49-F238E27FC236}">
                <a16:creationId xmlns:a16="http://schemas.microsoft.com/office/drawing/2014/main" id="{627D2B3F-AF9A-4B09-868D-C2D6258A15A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1987" name="Slide Number Placeholder 2">
            <a:extLst>
              <a:ext uri="{FF2B5EF4-FFF2-40B4-BE49-F238E27FC236}">
                <a16:creationId xmlns:a16="http://schemas.microsoft.com/office/drawing/2014/main" id="{1BAED9F3-381D-FDAA-F866-7DB2C92505F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0B07D67-CF6B-A145-B832-30918D8A3011}" type="slidenum">
              <a:rPr lang="en-US" altLang="en-US" sz="1200">
                <a:solidFill>
                  <a:srgbClr val="FFFFFF"/>
                </a:solidFill>
                <a:latin typeface="Times" charset="0"/>
              </a:rPr>
              <a:pPr>
                <a:lnSpc>
                  <a:spcPct val="80000"/>
                </a:lnSpc>
                <a:spcBef>
                  <a:spcPct val="0"/>
                </a:spcBef>
                <a:buClrTx/>
                <a:buSzTx/>
                <a:buFontTx/>
                <a:buNone/>
                <a:defRPr/>
              </a:pPr>
              <a:t>14</a:t>
            </a:fld>
            <a:endParaRPr lang="en-US" altLang="en-US" sz="1200">
              <a:solidFill>
                <a:srgbClr val="FFFFFF"/>
              </a:solidFill>
              <a:latin typeface="Times" charset="0"/>
            </a:endParaRPr>
          </a:p>
        </p:txBody>
      </p:sp>
      <p:sp>
        <p:nvSpPr>
          <p:cNvPr id="27650" name="Rectangle 3">
            <a:extLst>
              <a:ext uri="{FF2B5EF4-FFF2-40B4-BE49-F238E27FC236}">
                <a16:creationId xmlns:a16="http://schemas.microsoft.com/office/drawing/2014/main" id="{A4DD8475-D5A0-61F3-E52C-4A8FFACA5F4C}"/>
              </a:ext>
            </a:extLst>
          </p:cNvPr>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When you borrow money, you are allowed to deduct interest expenses from your income to arrive at taxable income. This reduces your taxes. When you use equity, you are not allowed to deduct payments to equity (such as dividends) to arrive at taxable income.</a:t>
            </a:r>
          </a:p>
          <a:p>
            <a:pPr marL="320040" indent="-320040" eaLnBrk="1" fontAlgn="auto" hangingPunct="1">
              <a:spcAft>
                <a:spcPts val="0"/>
              </a:spcAft>
              <a:buFont typeface="Wingdings"/>
              <a:buChar char=""/>
              <a:defRPr/>
            </a:pPr>
            <a:r>
              <a:rPr lang="en-US" dirty="0">
                <a:ea typeface="+mn-ea"/>
                <a:cs typeface="+mn-cs"/>
              </a:rPr>
              <a:t>The dollar tax benefit from the interest payment in any year is a function of your tax rate and the interest payment:</a:t>
            </a:r>
          </a:p>
          <a:p>
            <a:pPr marL="983297" lvl="2" indent="-342900" eaLnBrk="1" fontAlgn="auto" hangingPunct="1">
              <a:spcAft>
                <a:spcPts val="0"/>
              </a:spcAft>
              <a:defRPr/>
            </a:pPr>
            <a:r>
              <a:rPr lang="en-US" dirty="0">
                <a:ea typeface="+mn-ea"/>
                <a:cs typeface="+mn-cs"/>
              </a:rPr>
              <a:t>Tax benefit each year = Tax Rate * Interest Payment</a:t>
            </a:r>
          </a:p>
          <a:p>
            <a:pPr marL="983297" lvl="2" indent="-342900" eaLnBrk="1" fontAlgn="auto" hangingPunct="1">
              <a:spcAft>
                <a:spcPts val="0"/>
              </a:spcAft>
              <a:defRPr/>
            </a:pPr>
            <a:r>
              <a:rPr lang="en-US" dirty="0">
                <a:ea typeface="+mn-ea"/>
                <a:cs typeface="+mn-cs"/>
              </a:rPr>
              <a:t>The caveat is that you need to have the income to cover interest payments to get this tax benefit.			</a:t>
            </a:r>
          </a:p>
          <a:p>
            <a:pPr marL="320040" indent="-320040" eaLnBrk="1" fontAlgn="auto" hangingPunct="1">
              <a:spcAft>
                <a:spcPts val="0"/>
              </a:spcAft>
              <a:buFont typeface="Wingdings"/>
              <a:buChar char=""/>
              <a:defRPr/>
            </a:pPr>
            <a:r>
              <a:rPr lang="en-US" i="1" dirty="0">
                <a:ea typeface="+mn-ea"/>
                <a:cs typeface="+mn-cs"/>
              </a:rPr>
              <a:t>Proposition 1: Other things being equal, the higher the marginal tax rate of  a business, the more debt it will have in its capital structure.</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7FE37D30-6120-F929-F9D2-3F9CDF8AE2D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Effects of Taxes</a:t>
            </a:r>
          </a:p>
        </p:txBody>
      </p:sp>
      <p:sp>
        <p:nvSpPr>
          <p:cNvPr id="44034" name="Footer Placeholder 1">
            <a:extLst>
              <a:ext uri="{FF2B5EF4-FFF2-40B4-BE49-F238E27FC236}">
                <a16:creationId xmlns:a16="http://schemas.microsoft.com/office/drawing/2014/main" id="{C1EFF053-0E6C-813C-A8AD-465CDA0104B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4035" name="Slide Number Placeholder 2">
            <a:extLst>
              <a:ext uri="{FF2B5EF4-FFF2-40B4-BE49-F238E27FC236}">
                <a16:creationId xmlns:a16="http://schemas.microsoft.com/office/drawing/2014/main" id="{C9244303-4AEF-BB14-460E-13750FB1A4A4}"/>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DD0A7B67-A033-9B41-A22D-FDE79F7AA4BD}" type="slidenum">
              <a:rPr lang="en-US" altLang="en-US" sz="1200">
                <a:solidFill>
                  <a:srgbClr val="FFFFFF"/>
                </a:solidFill>
                <a:latin typeface="Times" charset="0"/>
              </a:rPr>
              <a:pPr>
                <a:lnSpc>
                  <a:spcPct val="80000"/>
                </a:lnSpc>
                <a:spcBef>
                  <a:spcPct val="0"/>
                </a:spcBef>
                <a:buClrTx/>
                <a:buSzTx/>
                <a:buFontTx/>
                <a:buNone/>
                <a:defRPr/>
              </a:pPr>
              <a:t>15</a:t>
            </a:fld>
            <a:endParaRPr lang="en-US" altLang="en-US" sz="1200">
              <a:solidFill>
                <a:srgbClr val="FFFFFF"/>
              </a:solidFill>
              <a:latin typeface="Times" charset="0"/>
            </a:endParaRPr>
          </a:p>
        </p:txBody>
      </p:sp>
      <p:sp>
        <p:nvSpPr>
          <p:cNvPr id="44036" name="Rectangle 3">
            <a:extLst>
              <a:ext uri="{FF2B5EF4-FFF2-40B4-BE49-F238E27FC236}">
                <a16:creationId xmlns:a16="http://schemas.microsoft.com/office/drawing/2014/main" id="{B5B0DDE8-FE64-E903-5E93-867842BE8A35}"/>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dirty="0">
                <a:ea typeface="ＭＳ Ｐゴシック" panose="020B0600070205080204" pitchFamily="34" charset="-128"/>
              </a:rPr>
              <a:t>You are comparing the debt ratios of real estate corporations, which pay the corporate tax rate, and real estate investment trusts, which are not taxed, but are required to pay 95% of their earnings as dividends to their stockholders. Which of these two groups would you expect to have the higher debt ratios?</a:t>
            </a:r>
          </a:p>
          <a:p>
            <a:pPr lvl="1" eaLnBrk="1" hangingPunct="1">
              <a:lnSpc>
                <a:spcPct val="90000"/>
              </a:lnSpc>
              <a:buFont typeface="Calibri" panose="020F0502020204030204" pitchFamily="34" charset="0"/>
              <a:buAutoNum type="alphaLcPeriod"/>
            </a:pPr>
            <a:r>
              <a:rPr lang="en-US" altLang="en-US" dirty="0">
                <a:ea typeface="ＭＳ Ｐゴシック" panose="020B0600070205080204" pitchFamily="34" charset="-128"/>
              </a:rPr>
              <a:t>The real estate corporations</a:t>
            </a:r>
          </a:p>
          <a:p>
            <a:pPr lvl="1" eaLnBrk="1" hangingPunct="1">
              <a:lnSpc>
                <a:spcPct val="90000"/>
              </a:lnSpc>
              <a:buFont typeface="Calibri" panose="020F0502020204030204" pitchFamily="34" charset="0"/>
              <a:buAutoNum type="alphaLcPeriod"/>
            </a:pPr>
            <a:r>
              <a:rPr lang="en-US" altLang="en-US" dirty="0">
                <a:ea typeface="ＭＳ Ｐゴシック" panose="020B0600070205080204" pitchFamily="34" charset="-128"/>
              </a:rPr>
              <a:t>The real estate investment trusts</a:t>
            </a:r>
          </a:p>
          <a:p>
            <a:pPr lvl="1" eaLnBrk="1" hangingPunct="1">
              <a:lnSpc>
                <a:spcPct val="90000"/>
              </a:lnSpc>
              <a:buFont typeface="Calibri" panose="020F0502020204030204" pitchFamily="34" charset="0"/>
              <a:buAutoNum type="alphaLcPeriod"/>
            </a:pPr>
            <a:r>
              <a:rPr lang="en-US" altLang="en-US" dirty="0">
                <a:ea typeface="ＭＳ Ｐゴシック" panose="020B0600070205080204" pitchFamily="34" charset="-128"/>
              </a:rPr>
              <a:t>Cannot tell, without more information</a:t>
            </a:r>
          </a:p>
        </p:txBody>
      </p:sp>
      <p:graphicFrame>
        <p:nvGraphicFramePr>
          <p:cNvPr id="44037" name="Object 2">
            <a:extLst>
              <a:ext uri="{FF2B5EF4-FFF2-40B4-BE49-F238E27FC236}">
                <a16:creationId xmlns:a16="http://schemas.microsoft.com/office/drawing/2014/main" id="{11E63FE8-8574-8BED-C057-84D2F971BDBD}"/>
              </a:ext>
            </a:extLst>
          </p:cNvPr>
          <p:cNvGraphicFramePr>
            <a:graphicFrameLocks noChangeAspect="1"/>
          </p:cNvGraphicFramePr>
          <p:nvPr/>
        </p:nvGraphicFramePr>
        <p:xfrm flipH="1">
          <a:off x="3048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048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67A3E70E-13A6-CA95-88EC-3191CB3933C7}"/>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Tax Law and Debt</a:t>
            </a:r>
          </a:p>
        </p:txBody>
      </p:sp>
      <p:sp>
        <p:nvSpPr>
          <p:cNvPr id="3" name="Content Placeholder 2">
            <a:extLst>
              <a:ext uri="{FF2B5EF4-FFF2-40B4-BE49-F238E27FC236}">
                <a16:creationId xmlns:a16="http://schemas.microsoft.com/office/drawing/2014/main" id="{ACC89CE6-212E-454B-42C7-B3CEAC170230}"/>
              </a:ext>
            </a:extLst>
          </p:cNvPr>
          <p:cNvSpPr>
            <a:spLocks noGrp="1"/>
          </p:cNvSpPr>
          <p:nvPr>
            <p:ph sz="quarter" idx="1"/>
          </p:nvPr>
        </p:nvSpPr>
        <p:spPr>
          <a:xfrm>
            <a:off x="612775" y="1600200"/>
            <a:ext cx="8153400" cy="4495800"/>
          </a:xfrm>
        </p:spPr>
        <p:txBody>
          <a:bodyPr>
            <a:normAutofit fontScale="92500" lnSpcReduction="10000"/>
          </a:bodyPr>
          <a:lstStyle/>
          <a:p>
            <a:pPr>
              <a:buFont typeface="Wingdings" charset="2"/>
              <a:buChar char=""/>
              <a:defRPr/>
            </a:pPr>
            <a:r>
              <a:rPr lang="en-US" dirty="0"/>
              <a:t>At the end of 2017, the United States had one of the highest marginal corporate tax rates in the world (about 40%). Most companies had effective tax rates well below this, with the average effective tax rate closers to 22%. Which tax rate drives the tax benefit of debt and why?</a:t>
            </a:r>
          </a:p>
          <a:p>
            <a:pPr marL="835025" lvl="1" indent="-514350">
              <a:buFont typeface="+mj-lt"/>
              <a:buAutoNum type="alphaLcPeriod"/>
              <a:defRPr/>
            </a:pPr>
            <a:r>
              <a:rPr lang="en-US" dirty="0"/>
              <a:t>Marginal tax rates</a:t>
            </a:r>
          </a:p>
          <a:p>
            <a:pPr marL="835025" lvl="1" indent="-514350">
              <a:buFont typeface="+mj-lt"/>
              <a:buAutoNum type="alphaLcPeriod"/>
              <a:defRPr/>
            </a:pPr>
            <a:r>
              <a:rPr lang="en-US" dirty="0"/>
              <a:t>Effective tax rates</a:t>
            </a:r>
          </a:p>
          <a:p>
            <a:pPr>
              <a:buFont typeface="Wingdings" charset="2"/>
              <a:buChar char=""/>
              <a:defRPr/>
            </a:pPr>
            <a:r>
              <a:rPr lang="en-US" dirty="0"/>
              <a:t>At the end of 2017, a tax reform act passed Congress and became law, lowering the federal corporate tax rate from 36% to 21%? Holding all else constant, what should you expect to see happen to debt at US companies?</a:t>
            </a:r>
          </a:p>
        </p:txBody>
      </p:sp>
      <p:sp>
        <p:nvSpPr>
          <p:cNvPr id="46083" name="Footer Placeholder 3">
            <a:extLst>
              <a:ext uri="{FF2B5EF4-FFF2-40B4-BE49-F238E27FC236}">
                <a16:creationId xmlns:a16="http://schemas.microsoft.com/office/drawing/2014/main" id="{1D8D1DC5-5BAC-DF6F-9F5B-09282D74CF0B}"/>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891CFA34-6517-8085-FDF8-6944D2520185}"/>
              </a:ext>
            </a:extLst>
          </p:cNvPr>
          <p:cNvSpPr>
            <a:spLocks noGrp="1"/>
          </p:cNvSpPr>
          <p:nvPr>
            <p:ph type="sldNum" sz="quarter" idx="11"/>
          </p:nvPr>
        </p:nvSpPr>
        <p:spPr/>
        <p:txBody>
          <a:bodyPr>
            <a:normAutofit fontScale="85000" lnSpcReduction="20000"/>
          </a:bodyPr>
          <a:lstStyle/>
          <a:p>
            <a:pPr>
              <a:defRPr/>
            </a:pPr>
            <a:fld id="{4C68AAC4-FC9F-3747-A4BE-9956871112AF}" type="slidenum">
              <a:rPr lang="en-US" altLang="en-US" smtClean="0"/>
              <a:pPr>
                <a:defRPr/>
              </a:pPr>
              <a:t>16</a:t>
            </a:fld>
            <a:endParaRPr lang="en-US"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BCFDFCDA-895B-7808-4E76-473B155D725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adds discipline to management</a:t>
            </a:r>
          </a:p>
        </p:txBody>
      </p:sp>
      <p:sp>
        <p:nvSpPr>
          <p:cNvPr id="48130" name="Footer Placeholder 1">
            <a:extLst>
              <a:ext uri="{FF2B5EF4-FFF2-40B4-BE49-F238E27FC236}">
                <a16:creationId xmlns:a16="http://schemas.microsoft.com/office/drawing/2014/main" id="{A07FEAB1-3B14-D623-D15E-309881A1222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6083" name="Slide Number Placeholder 2">
            <a:extLst>
              <a:ext uri="{FF2B5EF4-FFF2-40B4-BE49-F238E27FC236}">
                <a16:creationId xmlns:a16="http://schemas.microsoft.com/office/drawing/2014/main" id="{700718EA-1FF0-42A3-FD04-5FF7546A7F2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767EB23-1178-A745-8043-52A189A93951}" type="slidenum">
              <a:rPr lang="en-US" altLang="en-US" sz="1200">
                <a:solidFill>
                  <a:srgbClr val="FFFFFF"/>
                </a:solidFill>
                <a:latin typeface="Times" charset="0"/>
              </a:rPr>
              <a:pPr>
                <a:lnSpc>
                  <a:spcPct val="80000"/>
                </a:lnSpc>
                <a:spcBef>
                  <a:spcPct val="0"/>
                </a:spcBef>
                <a:buClrTx/>
                <a:buSzTx/>
                <a:buFontTx/>
                <a:buNone/>
                <a:defRPr/>
              </a:pPr>
              <a:t>17</a:t>
            </a:fld>
            <a:endParaRPr lang="en-US" altLang="en-US" sz="1200">
              <a:solidFill>
                <a:srgbClr val="FFFFFF"/>
              </a:solidFill>
              <a:latin typeface="Times" charset="0"/>
            </a:endParaRPr>
          </a:p>
        </p:txBody>
      </p:sp>
      <p:sp>
        <p:nvSpPr>
          <p:cNvPr id="48132" name="Rectangle 3">
            <a:extLst>
              <a:ext uri="{FF2B5EF4-FFF2-40B4-BE49-F238E27FC236}">
                <a16:creationId xmlns:a16="http://schemas.microsoft.com/office/drawing/2014/main" id="{47D209A4-95AA-BE15-8361-7AD46345F772}"/>
              </a:ext>
            </a:extLst>
          </p:cNvPr>
          <p:cNvSpPr>
            <a:spLocks noGrp="1"/>
          </p:cNvSpPr>
          <p:nvPr>
            <p:ph sz="quarter" idx="1"/>
          </p:nvPr>
        </p:nvSpPr>
        <p:spPr>
          <a:xfrm>
            <a:off x="612775" y="1600200"/>
            <a:ext cx="8153400" cy="4495800"/>
          </a:xfrm>
        </p:spPr>
        <p:txBody>
          <a:bodyPr>
            <a:normAutofit fontScale="92500" lnSpcReduction="10000"/>
          </a:bodyPr>
          <a:lstStyle/>
          <a:p>
            <a:pPr eaLnBrk="1" hangingPunct="1">
              <a:lnSpc>
                <a:spcPct val="90000"/>
              </a:lnSpc>
            </a:pPr>
            <a:r>
              <a:rPr lang="en-US" altLang="en-US" dirty="0">
                <a:ea typeface="ＭＳ Ｐゴシック" panose="020B0600070205080204" pitchFamily="34" charset="-128"/>
              </a:rPr>
              <a:t>If you are managers of a firm with no debt, and you generate high income and cash flows each year, </a:t>
            </a:r>
            <a:r>
              <a:rPr lang="en-US" altLang="en-US" u="sng" dirty="0">
                <a:ea typeface="ＭＳ Ｐゴシック" panose="020B0600070205080204" pitchFamily="34" charset="-128"/>
              </a:rPr>
              <a:t>you tend to become complacent</a:t>
            </a:r>
            <a:r>
              <a:rPr lang="en-US" altLang="en-US" dirty="0">
                <a:ea typeface="ＭＳ Ｐゴシック" panose="020B0600070205080204" pitchFamily="34" charset="-128"/>
              </a:rPr>
              <a:t>. The complacency can lead to inefficiency and investing in poor projects. There is little or no cost borne by the managers </a:t>
            </a:r>
          </a:p>
          <a:p>
            <a:pPr eaLnBrk="1" hangingPunct="1">
              <a:lnSpc>
                <a:spcPct val="90000"/>
              </a:lnSpc>
            </a:pPr>
            <a:r>
              <a:rPr lang="en-US" altLang="en-US" u="sng" dirty="0">
                <a:ea typeface="ＭＳ Ｐゴシック" panose="020B0600070205080204" pitchFamily="34" charset="-128"/>
              </a:rPr>
              <a:t>Forcing such a firm to borrow money </a:t>
            </a:r>
            <a:r>
              <a:rPr lang="en-US" altLang="en-US" dirty="0">
                <a:ea typeface="ＭＳ Ｐゴシック" panose="020B0600070205080204" pitchFamily="34" charset="-128"/>
              </a:rPr>
              <a:t>can be an antidote to the complacency. The managers now have to ensure that the investments they make will earn at least enough return to cover the interest expenses. </a:t>
            </a:r>
          </a:p>
          <a:p>
            <a:pPr eaLnBrk="1" hangingPunct="1">
              <a:lnSpc>
                <a:spcPct val="90000"/>
              </a:lnSpc>
            </a:pPr>
            <a:r>
              <a:rPr lang="en-US" altLang="en-US" dirty="0">
                <a:ea typeface="ＭＳ Ｐゴシック" panose="020B0600070205080204" pitchFamily="34" charset="-128"/>
              </a:rPr>
              <a:t>It is not the bankruptcy, per se, that makes managers disciplined, but </a:t>
            </a:r>
            <a:r>
              <a:rPr lang="en-US" altLang="en-US" u="sng" dirty="0">
                <a:ea typeface="ＭＳ Ｐゴシック" panose="020B0600070205080204" pitchFamily="34" charset="-128"/>
              </a:rPr>
              <a:t>the loss of such a job and personal wealth</a:t>
            </a:r>
            <a:r>
              <a:rPr lang="en-US" altLang="en-US" dirty="0">
                <a:ea typeface="ＭＳ Ｐゴシック" panose="020B0600070205080204" pitchFamily="34" charset="-128"/>
              </a:rPr>
              <a:t>. </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9B91CEAA-E32A-9DA3-941E-00DCFA42553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and Discipline</a:t>
            </a:r>
          </a:p>
        </p:txBody>
      </p:sp>
      <p:sp>
        <p:nvSpPr>
          <p:cNvPr id="50178" name="Footer Placeholder 1">
            <a:extLst>
              <a:ext uri="{FF2B5EF4-FFF2-40B4-BE49-F238E27FC236}">
                <a16:creationId xmlns:a16="http://schemas.microsoft.com/office/drawing/2014/main" id="{8F5D1BBC-1DE2-0711-6373-578156BAA12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8131" name="Slide Number Placeholder 2">
            <a:extLst>
              <a:ext uri="{FF2B5EF4-FFF2-40B4-BE49-F238E27FC236}">
                <a16:creationId xmlns:a16="http://schemas.microsoft.com/office/drawing/2014/main" id="{06F99921-85DB-DE3E-CCBE-29D95E51D7C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4919920-CCBC-D845-B76B-ADC27876215C}" type="slidenum">
              <a:rPr lang="en-US" altLang="en-US" sz="1200">
                <a:solidFill>
                  <a:srgbClr val="FFFFFF"/>
                </a:solidFill>
                <a:latin typeface="Times" charset="0"/>
              </a:rPr>
              <a:pPr>
                <a:lnSpc>
                  <a:spcPct val="80000"/>
                </a:lnSpc>
                <a:spcBef>
                  <a:spcPct val="0"/>
                </a:spcBef>
                <a:buClrTx/>
                <a:buSzTx/>
                <a:buFontTx/>
                <a:buNone/>
                <a:defRPr/>
              </a:pPr>
              <a:t>18</a:t>
            </a:fld>
            <a:endParaRPr lang="en-US" altLang="en-US" sz="1200">
              <a:solidFill>
                <a:srgbClr val="FFFFFF"/>
              </a:solidFill>
              <a:latin typeface="Times" charset="0"/>
            </a:endParaRPr>
          </a:p>
        </p:txBody>
      </p:sp>
      <p:sp>
        <p:nvSpPr>
          <p:cNvPr id="33794" name="Rectangle 3">
            <a:extLst>
              <a:ext uri="{FF2B5EF4-FFF2-40B4-BE49-F238E27FC236}">
                <a16:creationId xmlns:a16="http://schemas.microsoft.com/office/drawing/2014/main" id="{6758EC8A-8E8D-994C-E35A-0D20A77E8037}"/>
              </a:ext>
            </a:extLst>
          </p:cNvPr>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Assume that you buy into this argument that debt adds discipline to management. Which of the following types of companies will most benefit from debt adding this discipline?</a:t>
            </a:r>
          </a:p>
          <a:p>
            <a:pPr marL="514350" indent="-514350" eaLnBrk="1" fontAlgn="auto" hangingPunct="1">
              <a:spcAft>
                <a:spcPts val="0"/>
              </a:spcAft>
              <a:buFont typeface="+mj-lt"/>
              <a:buAutoNum type="alphaLcPeriod"/>
              <a:defRPr/>
            </a:pPr>
            <a:r>
              <a:rPr lang="en-US" dirty="0">
                <a:ea typeface="+mn-ea"/>
                <a:cs typeface="+mn-cs"/>
              </a:rPr>
              <a:t>Conservatively financed (very little debt), privately owned businesses</a:t>
            </a:r>
          </a:p>
          <a:p>
            <a:pPr marL="514350" indent="-514350" eaLnBrk="1" fontAlgn="auto" hangingPunct="1">
              <a:spcAft>
                <a:spcPts val="0"/>
              </a:spcAft>
              <a:buFont typeface="+mj-lt"/>
              <a:buAutoNum type="alphaLcPeriod"/>
              <a:defRPr/>
            </a:pPr>
            <a:r>
              <a:rPr lang="en-US" dirty="0">
                <a:ea typeface="+mn-ea"/>
                <a:cs typeface="+mn-cs"/>
              </a:rPr>
              <a:t>Conservatively financed, publicly traded companies, with stocks held by millions of investors, none of whom hold a large percent of the stock.</a:t>
            </a:r>
          </a:p>
          <a:p>
            <a:pPr marL="514350" indent="-514350" eaLnBrk="1" fontAlgn="auto" hangingPunct="1">
              <a:spcAft>
                <a:spcPts val="0"/>
              </a:spcAft>
              <a:buFont typeface="+mj-lt"/>
              <a:buAutoNum type="alphaLcPeriod"/>
              <a:defRPr/>
            </a:pPr>
            <a:r>
              <a:rPr lang="en-US" dirty="0">
                <a:ea typeface="+mn-ea"/>
                <a:cs typeface="+mn-cs"/>
              </a:rPr>
              <a:t>Conservatively financed, publicly traded companies, with an activist and primarily institutional holding.</a:t>
            </a:r>
          </a:p>
        </p:txBody>
      </p:sp>
      <p:graphicFrame>
        <p:nvGraphicFramePr>
          <p:cNvPr id="50181" name="Object 2">
            <a:extLst>
              <a:ext uri="{FF2B5EF4-FFF2-40B4-BE49-F238E27FC236}">
                <a16:creationId xmlns:a16="http://schemas.microsoft.com/office/drawing/2014/main" id="{E7F6D25A-8B75-78FE-2BE5-DB7E9CAF3A1D}"/>
              </a:ext>
            </a:extLst>
          </p:cNvPr>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499439D1-D8BC-B557-F8F5-5DA4FCBDA0D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Bankruptcy Cost</a:t>
            </a:r>
          </a:p>
        </p:txBody>
      </p:sp>
      <p:sp>
        <p:nvSpPr>
          <p:cNvPr id="52226" name="Footer Placeholder 1">
            <a:extLst>
              <a:ext uri="{FF2B5EF4-FFF2-40B4-BE49-F238E27FC236}">
                <a16:creationId xmlns:a16="http://schemas.microsoft.com/office/drawing/2014/main" id="{27ACB286-7DB2-5E39-904B-356BC94F6FF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0179" name="Slide Number Placeholder 2">
            <a:extLst>
              <a:ext uri="{FF2B5EF4-FFF2-40B4-BE49-F238E27FC236}">
                <a16:creationId xmlns:a16="http://schemas.microsoft.com/office/drawing/2014/main" id="{8B600A91-EFF2-F3EA-95B2-83CCB89832E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E9655AA-D4E1-9F47-B834-2622E510262F}" type="slidenum">
              <a:rPr lang="en-US" altLang="en-US" sz="1200">
                <a:solidFill>
                  <a:srgbClr val="FFFFFF"/>
                </a:solidFill>
                <a:latin typeface="Times" charset="0"/>
              </a:rPr>
              <a:pPr>
                <a:lnSpc>
                  <a:spcPct val="80000"/>
                </a:lnSpc>
                <a:spcBef>
                  <a:spcPct val="0"/>
                </a:spcBef>
                <a:buClrTx/>
                <a:buSzTx/>
                <a:buFontTx/>
                <a:buNone/>
                <a:defRPr/>
              </a:pPr>
              <a:t>19</a:t>
            </a:fld>
            <a:endParaRPr lang="en-US" altLang="en-US" sz="1200">
              <a:solidFill>
                <a:srgbClr val="FFFFFF"/>
              </a:solidFill>
              <a:latin typeface="Times" charset="0"/>
            </a:endParaRPr>
          </a:p>
        </p:txBody>
      </p:sp>
      <p:sp>
        <p:nvSpPr>
          <p:cNvPr id="35842" name="Rectangle 3">
            <a:extLst>
              <a:ext uri="{FF2B5EF4-FFF2-40B4-BE49-F238E27FC236}">
                <a16:creationId xmlns:a16="http://schemas.microsoft.com/office/drawing/2014/main" id="{F5548049-6453-95FB-D87A-568C062527A7}"/>
              </a:ext>
            </a:extLst>
          </p:cNvPr>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The expected bankruptcy cost is a function of two variables--</a:t>
            </a:r>
          </a:p>
          <a:p>
            <a:pPr marL="640080" lvl="1" indent="-274320" eaLnBrk="1" fontAlgn="auto" hangingPunct="1">
              <a:spcAft>
                <a:spcPts val="0"/>
              </a:spcAft>
              <a:buFont typeface="Wingdings 2"/>
              <a:buChar char=""/>
              <a:defRPr/>
            </a:pPr>
            <a:r>
              <a:rPr lang="en-US" dirty="0">
                <a:ea typeface="+mn-ea"/>
                <a:cs typeface="+mn-cs"/>
              </a:rPr>
              <a:t>the probability of bankruptcy, which will depend upon how uncertain you are about future cash flows</a:t>
            </a:r>
          </a:p>
          <a:p>
            <a:pPr marL="640080" lvl="1" indent="-274320" eaLnBrk="1" fontAlgn="auto" hangingPunct="1">
              <a:spcAft>
                <a:spcPts val="0"/>
              </a:spcAft>
              <a:buFont typeface="Wingdings 2"/>
              <a:buChar char=""/>
              <a:defRPr/>
            </a:pPr>
            <a:r>
              <a:rPr lang="en-US" dirty="0">
                <a:ea typeface="+mn-ea"/>
                <a:cs typeface="+mn-cs"/>
              </a:rPr>
              <a:t> the cost of going bankrupt</a:t>
            </a:r>
          </a:p>
          <a:p>
            <a:pPr lvl="2" eaLnBrk="1" fontAlgn="auto" hangingPunct="1">
              <a:spcAft>
                <a:spcPts val="0"/>
              </a:spcAft>
              <a:buFont typeface="Wingdings"/>
              <a:buChar char=""/>
              <a:defRPr/>
            </a:pPr>
            <a:r>
              <a:rPr lang="en-US" dirty="0">
                <a:ea typeface="+mn-ea"/>
                <a:cs typeface="+mn-cs"/>
              </a:rPr>
              <a:t>direct costs: Legal and other Deadweight Costs</a:t>
            </a:r>
          </a:p>
          <a:p>
            <a:pPr lvl="2" eaLnBrk="1" fontAlgn="auto" hangingPunct="1">
              <a:spcAft>
                <a:spcPts val="0"/>
              </a:spcAft>
              <a:buFont typeface="Wingdings"/>
              <a:buChar char=""/>
              <a:defRPr/>
            </a:pPr>
            <a:r>
              <a:rPr lang="en-US" dirty="0">
                <a:ea typeface="+mn-ea"/>
                <a:cs typeface="+mn-cs"/>
              </a:rPr>
              <a:t>indirect costs: Costs arising because people perceive you to be in financial trouble</a:t>
            </a:r>
          </a:p>
          <a:p>
            <a:pPr marL="320040" indent="-320040" eaLnBrk="1" fontAlgn="auto" hangingPunct="1">
              <a:spcAft>
                <a:spcPts val="0"/>
              </a:spcAft>
              <a:buFont typeface="Wingdings"/>
              <a:buChar char=""/>
              <a:defRPr/>
            </a:pPr>
            <a:r>
              <a:rPr lang="en-US" i="1" dirty="0">
                <a:ea typeface="+mn-ea"/>
                <a:cs typeface="+mn-cs"/>
              </a:rPr>
              <a:t>Proposition 2: Firms with more volatile earnings and cash flows will have higher probabilities of bankruptcy at any given level of debt and for any given level of earnings.</a:t>
            </a:r>
          </a:p>
          <a:p>
            <a:pPr marL="320040" indent="-320040" eaLnBrk="1" fontAlgn="auto" hangingPunct="1">
              <a:spcAft>
                <a:spcPts val="0"/>
              </a:spcAft>
              <a:buFont typeface="Wingdings"/>
              <a:buChar char=""/>
              <a:defRPr/>
            </a:pPr>
            <a:r>
              <a:rPr lang="en-US" i="1" dirty="0">
                <a:ea typeface="+mn-ea"/>
                <a:cs typeface="+mn-cs"/>
              </a:rPr>
              <a:t>Proposition 3: Other things being equal, the greater the indirect bankruptcy cost, the less debt the firm can afford to use for any given level of debt.</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2FE4ABA3-BD8E-D156-31DF-06503520B69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&amp; Bankruptcy Cost</a:t>
            </a:r>
          </a:p>
        </p:txBody>
      </p:sp>
      <p:sp>
        <p:nvSpPr>
          <p:cNvPr id="54274" name="Footer Placeholder 1">
            <a:extLst>
              <a:ext uri="{FF2B5EF4-FFF2-40B4-BE49-F238E27FC236}">
                <a16:creationId xmlns:a16="http://schemas.microsoft.com/office/drawing/2014/main" id="{A0B62AFF-CD27-87B3-1BBA-DE1EFC65744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2227" name="Slide Number Placeholder 2">
            <a:extLst>
              <a:ext uri="{FF2B5EF4-FFF2-40B4-BE49-F238E27FC236}">
                <a16:creationId xmlns:a16="http://schemas.microsoft.com/office/drawing/2014/main" id="{35906180-3C20-1826-6E05-4B9006510AE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96744B2-0D47-D648-AB99-BAD8B43A2900}" type="slidenum">
              <a:rPr lang="en-US" altLang="en-US" sz="1200">
                <a:solidFill>
                  <a:srgbClr val="FFFFFF"/>
                </a:solidFill>
                <a:latin typeface="Times" charset="0"/>
              </a:rPr>
              <a:pPr>
                <a:lnSpc>
                  <a:spcPct val="80000"/>
                </a:lnSpc>
                <a:spcBef>
                  <a:spcPct val="0"/>
                </a:spcBef>
                <a:buClrTx/>
                <a:buSzTx/>
                <a:buFontTx/>
                <a:buNone/>
                <a:defRPr/>
              </a:pPr>
              <a:t>20</a:t>
            </a:fld>
            <a:endParaRPr lang="en-US" altLang="en-US" sz="1200">
              <a:solidFill>
                <a:srgbClr val="FFFFFF"/>
              </a:solidFill>
              <a:latin typeface="Times" charset="0"/>
            </a:endParaRPr>
          </a:p>
        </p:txBody>
      </p:sp>
      <p:sp>
        <p:nvSpPr>
          <p:cNvPr id="37890" name="Rectangle 3">
            <a:extLst>
              <a:ext uri="{FF2B5EF4-FFF2-40B4-BE49-F238E27FC236}">
                <a16:creationId xmlns:a16="http://schemas.microsoft.com/office/drawing/2014/main" id="{80E64A21-F555-D436-95CF-5B5AC83FB454}"/>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Rank the following companies on the magnitude of bankruptcy costs from most to least, taking into account both explicit and implicit costs:</a:t>
            </a:r>
          </a:p>
          <a:p>
            <a:pPr marL="514350" indent="-514350" eaLnBrk="1" fontAlgn="auto" hangingPunct="1">
              <a:spcAft>
                <a:spcPts val="0"/>
              </a:spcAft>
              <a:buFont typeface="+mj-lt"/>
              <a:buAutoNum type="alphaLcPeriod"/>
              <a:defRPr/>
            </a:pPr>
            <a:r>
              <a:rPr lang="en-US" dirty="0">
                <a:ea typeface="+mn-ea"/>
                <a:cs typeface="+mn-cs"/>
              </a:rPr>
              <a:t>A Grocery Store</a:t>
            </a:r>
          </a:p>
          <a:p>
            <a:pPr marL="514350" indent="-514350" eaLnBrk="1" fontAlgn="auto" hangingPunct="1">
              <a:spcAft>
                <a:spcPts val="0"/>
              </a:spcAft>
              <a:buFont typeface="+mj-lt"/>
              <a:buAutoNum type="alphaLcPeriod"/>
              <a:defRPr/>
            </a:pPr>
            <a:r>
              <a:rPr lang="en-US" dirty="0">
                <a:ea typeface="+mn-ea"/>
                <a:cs typeface="+mn-cs"/>
              </a:rPr>
              <a:t>An Airplane Manufacturer</a:t>
            </a:r>
          </a:p>
          <a:p>
            <a:pPr marL="514350" indent="-514350" eaLnBrk="1" fontAlgn="auto" hangingPunct="1">
              <a:spcAft>
                <a:spcPts val="0"/>
              </a:spcAft>
              <a:buFont typeface="+mj-lt"/>
              <a:buAutoNum type="alphaLcPeriod"/>
              <a:defRPr/>
            </a:pPr>
            <a:r>
              <a:rPr lang="en-US" dirty="0">
                <a:ea typeface="+mn-ea"/>
                <a:cs typeface="+mn-cs"/>
              </a:rPr>
              <a:t>High Technology company</a:t>
            </a:r>
          </a:p>
        </p:txBody>
      </p:sp>
      <p:graphicFrame>
        <p:nvGraphicFramePr>
          <p:cNvPr id="54277" name="Object 2">
            <a:extLst>
              <a:ext uri="{FF2B5EF4-FFF2-40B4-BE49-F238E27FC236}">
                <a16:creationId xmlns:a16="http://schemas.microsoft.com/office/drawing/2014/main" id="{BD826F02-4B9C-E9D7-4ADA-15DA1F8A560A}"/>
              </a:ext>
            </a:extLst>
          </p:cNvPr>
          <p:cNvGraphicFramePr>
            <a:graphicFrameLocks noChangeAspect="1"/>
          </p:cNvGraphicFramePr>
          <p:nvPr/>
        </p:nvGraphicFramePr>
        <p:xfrm flipH="1">
          <a:off x="304800" y="4572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048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25B5674E-5C15-B3E3-7E71-309308D1BBF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Agency Cost</a:t>
            </a:r>
          </a:p>
        </p:txBody>
      </p:sp>
      <p:sp>
        <p:nvSpPr>
          <p:cNvPr id="56322" name="Footer Placeholder 1">
            <a:extLst>
              <a:ext uri="{FF2B5EF4-FFF2-40B4-BE49-F238E27FC236}">
                <a16:creationId xmlns:a16="http://schemas.microsoft.com/office/drawing/2014/main" id="{BCD065C5-8823-8B32-46B5-56E123EAE69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4275" name="Slide Number Placeholder 2">
            <a:extLst>
              <a:ext uri="{FF2B5EF4-FFF2-40B4-BE49-F238E27FC236}">
                <a16:creationId xmlns:a16="http://schemas.microsoft.com/office/drawing/2014/main" id="{73975E9D-F62F-E8B7-2C46-DE4A7125E04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C57EFC0-EE53-DB4B-87F3-3CD45311B57B}" type="slidenum">
              <a:rPr lang="en-US" altLang="en-US" sz="1200">
                <a:solidFill>
                  <a:srgbClr val="FFFFFF"/>
                </a:solidFill>
                <a:latin typeface="Times" charset="0"/>
              </a:rPr>
              <a:pPr>
                <a:lnSpc>
                  <a:spcPct val="80000"/>
                </a:lnSpc>
                <a:spcBef>
                  <a:spcPct val="0"/>
                </a:spcBef>
                <a:buClrTx/>
                <a:buSzTx/>
                <a:buFontTx/>
                <a:buNone/>
                <a:defRPr/>
              </a:pPr>
              <a:t>21</a:t>
            </a:fld>
            <a:endParaRPr lang="en-US" altLang="en-US" sz="1200">
              <a:solidFill>
                <a:srgbClr val="FFFFFF"/>
              </a:solidFill>
              <a:latin typeface="Times" charset="0"/>
            </a:endParaRPr>
          </a:p>
        </p:txBody>
      </p:sp>
      <p:sp>
        <p:nvSpPr>
          <p:cNvPr id="39938" name="Rectangle 3">
            <a:extLst>
              <a:ext uri="{FF2B5EF4-FFF2-40B4-BE49-F238E27FC236}">
                <a16:creationId xmlns:a16="http://schemas.microsoft.com/office/drawing/2014/main" id="{652FA9EA-A495-3792-F68C-CD5CEB068D83}"/>
              </a:ext>
            </a:extLst>
          </p:cNvPr>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An agency cost arises whenever you hire someone else to do something for you. It arises because your interests(as the principal) may deviate from those of the person you hired (as the agent).</a:t>
            </a:r>
          </a:p>
          <a:p>
            <a:pPr marL="320040" indent="-320040" eaLnBrk="1" fontAlgn="auto" hangingPunct="1">
              <a:spcAft>
                <a:spcPts val="0"/>
              </a:spcAft>
              <a:buFont typeface="Wingdings"/>
              <a:buChar char=""/>
              <a:defRPr/>
            </a:pPr>
            <a:r>
              <a:rPr lang="en-US" dirty="0">
                <a:ea typeface="+mn-ea"/>
                <a:cs typeface="+mn-cs"/>
              </a:rPr>
              <a:t>When you lend money to a business, you are allowing the stockholders to use that money in the course of running that business. Stockholders interests are different from your interests, because </a:t>
            </a:r>
          </a:p>
          <a:p>
            <a:pPr marL="640080" lvl="1" indent="-274320" eaLnBrk="1" fontAlgn="auto" hangingPunct="1">
              <a:spcAft>
                <a:spcPts val="0"/>
              </a:spcAft>
              <a:buFont typeface="Wingdings 2"/>
              <a:buChar char=""/>
              <a:defRPr/>
            </a:pPr>
            <a:r>
              <a:rPr lang="en-US" dirty="0">
                <a:ea typeface="+mn-ea"/>
                <a:cs typeface="+mn-cs"/>
              </a:rPr>
              <a:t>You (as lender) are interested in getting your money back</a:t>
            </a:r>
          </a:p>
          <a:p>
            <a:pPr marL="640080" lvl="1" indent="-274320" eaLnBrk="1" fontAlgn="auto" hangingPunct="1">
              <a:spcAft>
                <a:spcPts val="0"/>
              </a:spcAft>
              <a:buFont typeface="Wingdings 2"/>
              <a:buChar char=""/>
              <a:defRPr/>
            </a:pPr>
            <a:r>
              <a:rPr lang="en-US" dirty="0">
                <a:ea typeface="+mn-ea"/>
                <a:cs typeface="+mn-cs"/>
              </a:rPr>
              <a:t>Stockholders are interested in maximizing their wealth</a:t>
            </a:r>
          </a:p>
          <a:p>
            <a:pPr marL="320040" indent="-320040" eaLnBrk="1" fontAlgn="auto" hangingPunct="1">
              <a:spcAft>
                <a:spcPts val="0"/>
              </a:spcAft>
              <a:buFont typeface="Wingdings"/>
              <a:buChar char=""/>
              <a:defRPr/>
            </a:pPr>
            <a:r>
              <a:rPr lang="en-US" dirty="0">
                <a:ea typeface="+mn-ea"/>
                <a:cs typeface="+mn-cs"/>
              </a:rPr>
              <a:t>In some cases, the clash of interests can lead to stockholders</a:t>
            </a:r>
          </a:p>
          <a:p>
            <a:pPr marL="640080" lvl="1" indent="-274320" eaLnBrk="1" fontAlgn="auto" hangingPunct="1">
              <a:spcAft>
                <a:spcPts val="0"/>
              </a:spcAft>
              <a:buFont typeface="Wingdings 2"/>
              <a:buChar char=""/>
              <a:defRPr/>
            </a:pPr>
            <a:r>
              <a:rPr lang="en-US" dirty="0">
                <a:ea typeface="+mn-ea"/>
                <a:cs typeface="+mn-cs"/>
              </a:rPr>
              <a:t>Investing in riskier projects than you would want them to</a:t>
            </a:r>
          </a:p>
          <a:p>
            <a:pPr marL="640080" lvl="1" indent="-274320" eaLnBrk="1" fontAlgn="auto" hangingPunct="1">
              <a:spcAft>
                <a:spcPts val="0"/>
              </a:spcAft>
              <a:buFont typeface="Wingdings 2"/>
              <a:buChar char=""/>
              <a:defRPr/>
            </a:pPr>
            <a:r>
              <a:rPr lang="en-US" dirty="0">
                <a:ea typeface="+mn-ea"/>
                <a:cs typeface="+mn-cs"/>
              </a:rPr>
              <a:t>Paying themselves large dividends when you would rather have them keep the cash in the business.</a:t>
            </a:r>
          </a:p>
          <a:p>
            <a:pPr marL="320040" indent="-320040" eaLnBrk="1" fontAlgn="auto" hangingPunct="1">
              <a:spcAft>
                <a:spcPts val="0"/>
              </a:spcAft>
              <a:buFont typeface="Wingdings"/>
              <a:buChar char=""/>
              <a:defRPr/>
            </a:pPr>
            <a:r>
              <a:rPr lang="en-US" i="1" dirty="0">
                <a:ea typeface="+mn-ea"/>
                <a:cs typeface="+mn-cs"/>
              </a:rPr>
              <a:t>Proposition 4: Other things being equal, the greater the agency problems associated with lending to a firm, the less debt the firm can afford to use.  </a:t>
            </a:r>
          </a:p>
        </p:txBody>
      </p:sp>
      <p:sp>
        <p:nvSpPr>
          <p:cNvPr id="56325" name="Rectangle 4">
            <a:extLst>
              <a:ext uri="{FF2B5EF4-FFF2-40B4-BE49-F238E27FC236}">
                <a16:creationId xmlns:a16="http://schemas.microsoft.com/office/drawing/2014/main" id="{9DB814F0-C187-B31C-087F-A815E8F81FEB}"/>
              </a:ext>
            </a:extLst>
          </p:cNvPr>
          <p:cNvSpPr>
            <a:spLocks noChangeArrowheads="1"/>
          </p:cNvSpPr>
          <p:nvPr/>
        </p:nvSpPr>
        <p:spPr bwMode="auto">
          <a:xfrm>
            <a:off x="9202738" y="6161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A7324036-D95B-5CD8-DDA9-C24EF71392C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and Agency Costs</a:t>
            </a:r>
          </a:p>
        </p:txBody>
      </p:sp>
      <p:sp>
        <p:nvSpPr>
          <p:cNvPr id="58370" name="Footer Placeholder 1">
            <a:extLst>
              <a:ext uri="{FF2B5EF4-FFF2-40B4-BE49-F238E27FC236}">
                <a16:creationId xmlns:a16="http://schemas.microsoft.com/office/drawing/2014/main" id="{D3C522C4-0C3A-AFFB-5E3D-B5E98B8AA2B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6323" name="Slide Number Placeholder 2">
            <a:extLst>
              <a:ext uri="{FF2B5EF4-FFF2-40B4-BE49-F238E27FC236}">
                <a16:creationId xmlns:a16="http://schemas.microsoft.com/office/drawing/2014/main" id="{FC3B6D56-9FAE-CF57-850C-CFA19DBE053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E24CB7C0-3D34-D14A-A3D9-BADB1C032F60}" type="slidenum">
              <a:rPr lang="en-US" altLang="en-US" sz="1200">
                <a:solidFill>
                  <a:srgbClr val="FFFFFF"/>
                </a:solidFill>
                <a:latin typeface="Times" charset="0"/>
              </a:rPr>
              <a:pPr>
                <a:lnSpc>
                  <a:spcPct val="80000"/>
                </a:lnSpc>
                <a:spcBef>
                  <a:spcPct val="0"/>
                </a:spcBef>
                <a:buClrTx/>
                <a:buSzTx/>
                <a:buFontTx/>
                <a:buNone/>
                <a:defRPr/>
              </a:pPr>
              <a:t>22</a:t>
            </a:fld>
            <a:endParaRPr lang="en-US" altLang="en-US" sz="1200">
              <a:solidFill>
                <a:srgbClr val="FFFFFF"/>
              </a:solidFill>
              <a:latin typeface="Times" charset="0"/>
            </a:endParaRPr>
          </a:p>
        </p:txBody>
      </p:sp>
      <p:sp>
        <p:nvSpPr>
          <p:cNvPr id="41986" name="Rectangle 3">
            <a:extLst>
              <a:ext uri="{FF2B5EF4-FFF2-40B4-BE49-F238E27FC236}">
                <a16:creationId xmlns:a16="http://schemas.microsoft.com/office/drawing/2014/main" id="{6887B8F8-DFED-2A91-3F9F-DEC032A40F1B}"/>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Assume that you are a lender. Which of the following businesses would you perceive the greatest agency costs?</a:t>
            </a:r>
          </a:p>
          <a:p>
            <a:pPr marL="514350" indent="-514350" eaLnBrk="1" fontAlgn="auto" hangingPunct="1">
              <a:spcAft>
                <a:spcPts val="0"/>
              </a:spcAft>
              <a:buFont typeface="+mj-lt"/>
              <a:buAutoNum type="alphaLcPeriod"/>
              <a:defRPr/>
            </a:pPr>
            <a:r>
              <a:rPr lang="en-US" dirty="0">
                <a:ea typeface="+mn-ea"/>
                <a:cs typeface="+mn-cs"/>
              </a:rPr>
              <a:t>A Technology firm </a:t>
            </a:r>
          </a:p>
          <a:p>
            <a:pPr marL="514350" indent="-514350" eaLnBrk="1" fontAlgn="auto" hangingPunct="1">
              <a:spcAft>
                <a:spcPts val="0"/>
              </a:spcAft>
              <a:buFont typeface="+mj-lt"/>
              <a:buAutoNum type="alphaLcPeriod"/>
              <a:defRPr/>
            </a:pPr>
            <a:r>
              <a:rPr lang="en-US" dirty="0">
                <a:ea typeface="+mn-ea"/>
                <a:cs typeface="+mn-cs"/>
              </a:rPr>
              <a:t>A Large Regulated Electric Utility</a:t>
            </a:r>
          </a:p>
          <a:p>
            <a:pPr marL="514350" indent="-514350" eaLnBrk="1" fontAlgn="auto" hangingPunct="1">
              <a:spcAft>
                <a:spcPts val="0"/>
              </a:spcAft>
              <a:buFont typeface="+mj-lt"/>
              <a:buAutoNum type="alphaLcPeriod"/>
              <a:defRPr/>
            </a:pPr>
            <a:r>
              <a:rPr lang="en-US" dirty="0">
                <a:ea typeface="+mn-ea"/>
                <a:cs typeface="+mn-cs"/>
              </a:rPr>
              <a:t>A Real Estate Corporation</a:t>
            </a:r>
          </a:p>
          <a:p>
            <a:pPr marL="320040" indent="-320040" eaLnBrk="1" fontAlgn="auto" hangingPunct="1">
              <a:spcAft>
                <a:spcPts val="0"/>
              </a:spcAft>
              <a:buFont typeface="Wingdings"/>
              <a:buChar char=""/>
              <a:defRPr/>
            </a:pPr>
            <a:r>
              <a:rPr lang="en-US" dirty="0">
                <a:ea typeface="+mn-ea"/>
                <a:cs typeface="+mn-cs"/>
              </a:rPr>
              <a:t>Why?</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8373" name="Object 2">
            <a:extLst>
              <a:ext uri="{FF2B5EF4-FFF2-40B4-BE49-F238E27FC236}">
                <a16:creationId xmlns:a16="http://schemas.microsoft.com/office/drawing/2014/main" id="{3DAB59F0-4A8A-8AB7-3F1E-79718618F1AC}"/>
              </a:ext>
            </a:extLst>
          </p:cNvPr>
          <p:cNvGraphicFramePr>
            <a:graphicFrameLocks noChangeAspect="1"/>
          </p:cNvGraphicFramePr>
          <p:nvPr/>
        </p:nvGraphicFramePr>
        <p:xfrm flipH="1">
          <a:off x="228600" y="4572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C57C2FBC-B3E5-8C0E-EA59-71D6ACFD488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Loss of future financing flexibility</a:t>
            </a:r>
          </a:p>
        </p:txBody>
      </p:sp>
      <p:sp>
        <p:nvSpPr>
          <p:cNvPr id="60418" name="Footer Placeholder 1">
            <a:extLst>
              <a:ext uri="{FF2B5EF4-FFF2-40B4-BE49-F238E27FC236}">
                <a16:creationId xmlns:a16="http://schemas.microsoft.com/office/drawing/2014/main" id="{D68C0F10-D467-AC8B-4EBC-88A934857B6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8371" name="Slide Number Placeholder 2">
            <a:extLst>
              <a:ext uri="{FF2B5EF4-FFF2-40B4-BE49-F238E27FC236}">
                <a16:creationId xmlns:a16="http://schemas.microsoft.com/office/drawing/2014/main" id="{5F48B76D-D721-2798-722C-9B008A3A6AE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58636B4-D9B3-D845-A310-62AC57B79FCE}" type="slidenum">
              <a:rPr lang="en-US" altLang="en-US" sz="1200">
                <a:solidFill>
                  <a:srgbClr val="FFFFFF"/>
                </a:solidFill>
                <a:latin typeface="Times" charset="0"/>
              </a:rPr>
              <a:pPr>
                <a:lnSpc>
                  <a:spcPct val="80000"/>
                </a:lnSpc>
                <a:spcBef>
                  <a:spcPct val="0"/>
                </a:spcBef>
                <a:buClrTx/>
                <a:buSzTx/>
                <a:buFontTx/>
                <a:buNone/>
                <a:defRPr/>
              </a:pPr>
              <a:t>23</a:t>
            </a:fld>
            <a:endParaRPr lang="en-US" altLang="en-US" sz="1200">
              <a:solidFill>
                <a:srgbClr val="FFFFFF"/>
              </a:solidFill>
              <a:latin typeface="Times" charset="0"/>
            </a:endParaRPr>
          </a:p>
        </p:txBody>
      </p:sp>
      <p:sp>
        <p:nvSpPr>
          <p:cNvPr id="60420" name="Rectangle 3">
            <a:extLst>
              <a:ext uri="{FF2B5EF4-FFF2-40B4-BE49-F238E27FC236}">
                <a16:creationId xmlns:a16="http://schemas.microsoft.com/office/drawing/2014/main" id="{F1B7E952-3514-5BFF-6AC4-0ACEBCB0A2D5}"/>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When a firm borrows up to its capacity, it loses the flexibility of financing future projects with debt. </a:t>
            </a:r>
          </a:p>
          <a:p>
            <a:pPr eaLnBrk="1" hangingPunct="1"/>
            <a:r>
              <a:rPr lang="en-US" altLang="en-US">
                <a:ea typeface="ＭＳ Ｐゴシック" panose="020B0600070205080204" pitchFamily="34" charset="-128"/>
              </a:rPr>
              <a:t>Thus, if the firm is faced with an unexpected investment opportunity or a business shortfall, it will not be able to draw on debt capacity, if it has alread used it up.</a:t>
            </a:r>
          </a:p>
          <a:p>
            <a:pPr eaLnBrk="1" hangingPunct="1"/>
            <a:r>
              <a:rPr lang="en-US" altLang="en-US" i="1">
                <a:ea typeface="ＭＳ Ｐゴシック" panose="020B0600070205080204" pitchFamily="34" charset="-128"/>
              </a:rPr>
              <a:t>Proposition 5: Other things remaining equal, the more uncertain a firm is about its future financing requirements and projects, the less debt the firm will use for financing current projects.</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653F4537-34A4-1EEE-9CF9-065A1A2E8E3E}"/>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What managers consider important in deciding on how much debt to carry...</a:t>
            </a:r>
          </a:p>
        </p:txBody>
      </p:sp>
      <p:sp>
        <p:nvSpPr>
          <p:cNvPr id="62466" name="Footer Placeholder 1">
            <a:extLst>
              <a:ext uri="{FF2B5EF4-FFF2-40B4-BE49-F238E27FC236}">
                <a16:creationId xmlns:a16="http://schemas.microsoft.com/office/drawing/2014/main" id="{11D739DC-CA43-6BE4-0F73-3ABA0873B19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60419" name="Slide Number Placeholder 2">
            <a:extLst>
              <a:ext uri="{FF2B5EF4-FFF2-40B4-BE49-F238E27FC236}">
                <a16:creationId xmlns:a16="http://schemas.microsoft.com/office/drawing/2014/main" id="{EB07241A-60BA-4F91-720E-648E6870730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2BE1E84-D1C1-B74B-9A4B-5C46E19E54A8}" type="slidenum">
              <a:rPr lang="en-US" altLang="en-US" sz="1200">
                <a:solidFill>
                  <a:srgbClr val="FFFFFF"/>
                </a:solidFill>
                <a:latin typeface="Times" charset="0"/>
              </a:rPr>
              <a:pPr>
                <a:lnSpc>
                  <a:spcPct val="80000"/>
                </a:lnSpc>
                <a:spcBef>
                  <a:spcPct val="0"/>
                </a:spcBef>
                <a:buClrTx/>
                <a:buSzTx/>
                <a:buFontTx/>
                <a:buNone/>
                <a:defRPr/>
              </a:pPr>
              <a:t>24</a:t>
            </a:fld>
            <a:endParaRPr lang="en-US" altLang="en-US" sz="1200">
              <a:solidFill>
                <a:srgbClr val="FFFFFF"/>
              </a:solidFill>
              <a:latin typeface="Times" charset="0"/>
            </a:endParaRPr>
          </a:p>
        </p:txBody>
      </p:sp>
      <p:sp>
        <p:nvSpPr>
          <p:cNvPr id="46082" name="Content Placeholder 2">
            <a:extLst>
              <a:ext uri="{FF2B5EF4-FFF2-40B4-BE49-F238E27FC236}">
                <a16:creationId xmlns:a16="http://schemas.microsoft.com/office/drawing/2014/main" id="{C0568652-85C0-40B9-EDCF-50DDB5B986C8}"/>
              </a:ext>
            </a:extLst>
          </p:cNvPr>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A survey of Chief Financial Officers of large U.S. companies provided the following ranking (from most important to least important) for the factors that they considered important in the financing decisions</a:t>
            </a:r>
          </a:p>
          <a:p>
            <a:pPr marL="365760" lvl="1" indent="0" eaLnBrk="1" fontAlgn="auto" hangingPunct="1">
              <a:spcAft>
                <a:spcPts val="0"/>
              </a:spcAft>
              <a:buFont typeface="Wingdings 2"/>
              <a:buNone/>
              <a:defRPr/>
            </a:pPr>
            <a:r>
              <a:rPr lang="en-US" dirty="0">
                <a:ea typeface="+mn-ea"/>
                <a:cs typeface="+mn-cs"/>
              </a:rPr>
              <a:t>Factor					Ranking (0-5)</a:t>
            </a:r>
          </a:p>
          <a:p>
            <a:pPr marL="365760" lvl="1" indent="0" eaLnBrk="1" fontAlgn="auto" hangingPunct="1">
              <a:spcAft>
                <a:spcPts val="0"/>
              </a:spcAft>
              <a:buFont typeface="Wingdings 2"/>
              <a:buNone/>
              <a:defRPr/>
            </a:pPr>
            <a:r>
              <a:rPr lang="en-US" dirty="0">
                <a:ea typeface="+mn-ea"/>
                <a:cs typeface="+mn-cs"/>
              </a:rPr>
              <a:t>1. Maintain financial flexibility		4.55</a:t>
            </a:r>
          </a:p>
          <a:p>
            <a:pPr marL="365760" lvl="1" indent="0" eaLnBrk="1" fontAlgn="auto" hangingPunct="1">
              <a:spcAft>
                <a:spcPts val="0"/>
              </a:spcAft>
              <a:buFont typeface="Wingdings 2"/>
              <a:buNone/>
              <a:defRPr/>
            </a:pPr>
            <a:r>
              <a:rPr lang="en-US" dirty="0">
                <a:ea typeface="+mn-ea"/>
                <a:cs typeface="+mn-cs"/>
              </a:rPr>
              <a:t>2. Ensure long-term survival			4.55</a:t>
            </a:r>
          </a:p>
          <a:p>
            <a:pPr marL="365760" lvl="1" indent="0" eaLnBrk="1" fontAlgn="auto" hangingPunct="1">
              <a:spcAft>
                <a:spcPts val="0"/>
              </a:spcAft>
              <a:buFont typeface="Wingdings 2"/>
              <a:buNone/>
              <a:defRPr/>
            </a:pPr>
            <a:r>
              <a:rPr lang="en-US" dirty="0">
                <a:ea typeface="+mn-ea"/>
                <a:cs typeface="+mn-cs"/>
              </a:rPr>
              <a:t>3. Maintain Predictable Source of Funds	4.05</a:t>
            </a:r>
          </a:p>
          <a:p>
            <a:pPr marL="365760" lvl="1" indent="0" eaLnBrk="1" fontAlgn="auto" hangingPunct="1">
              <a:spcAft>
                <a:spcPts val="0"/>
              </a:spcAft>
              <a:buFont typeface="Wingdings 2"/>
              <a:buNone/>
              <a:defRPr/>
            </a:pPr>
            <a:r>
              <a:rPr lang="en-US" dirty="0">
                <a:ea typeface="+mn-ea"/>
                <a:cs typeface="+mn-cs"/>
              </a:rPr>
              <a:t>4. Maximize Stock Price			3.99</a:t>
            </a:r>
          </a:p>
          <a:p>
            <a:pPr marL="365760" lvl="1" indent="0" eaLnBrk="1" fontAlgn="auto" hangingPunct="1">
              <a:spcAft>
                <a:spcPts val="0"/>
              </a:spcAft>
              <a:buFont typeface="Wingdings 2"/>
              <a:buNone/>
              <a:defRPr/>
            </a:pPr>
            <a:r>
              <a:rPr lang="en-US" dirty="0">
                <a:ea typeface="+mn-ea"/>
                <a:cs typeface="+mn-cs"/>
              </a:rPr>
              <a:t>5. Maintain financial independence		3.88</a:t>
            </a:r>
          </a:p>
          <a:p>
            <a:pPr marL="365760" lvl="1" indent="0" eaLnBrk="1" fontAlgn="auto" hangingPunct="1">
              <a:spcAft>
                <a:spcPts val="0"/>
              </a:spcAft>
              <a:buFont typeface="Wingdings 2"/>
              <a:buNone/>
              <a:defRPr/>
            </a:pPr>
            <a:r>
              <a:rPr lang="en-US" dirty="0">
                <a:ea typeface="+mn-ea"/>
                <a:cs typeface="+mn-cs"/>
              </a:rPr>
              <a:t>6. Maintain high debt rating			3.56</a:t>
            </a:r>
          </a:p>
          <a:p>
            <a:pPr marL="365760" lvl="1" indent="0" eaLnBrk="1" fontAlgn="auto" hangingPunct="1">
              <a:spcAft>
                <a:spcPts val="0"/>
              </a:spcAft>
              <a:buFont typeface="Wingdings 2"/>
              <a:buNone/>
              <a:defRPr/>
            </a:pPr>
            <a:r>
              <a:rPr lang="en-US" dirty="0">
                <a:ea typeface="+mn-ea"/>
                <a:cs typeface="+mn-cs"/>
              </a:rPr>
              <a:t>7. Maintain comparability with peer group	2.47</a:t>
            </a: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99266BBB-B4D3-8048-C713-F5C3E35513D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Summarizing the trade off</a:t>
            </a:r>
          </a:p>
        </p:txBody>
      </p:sp>
      <p:sp>
        <p:nvSpPr>
          <p:cNvPr id="64514" name="Footer Placeholder 1">
            <a:extLst>
              <a:ext uri="{FF2B5EF4-FFF2-40B4-BE49-F238E27FC236}">
                <a16:creationId xmlns:a16="http://schemas.microsoft.com/office/drawing/2014/main" id="{C739BCAD-D450-411D-8685-2D4AF8C126A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62467" name="Slide Number Placeholder 2">
            <a:extLst>
              <a:ext uri="{FF2B5EF4-FFF2-40B4-BE49-F238E27FC236}">
                <a16:creationId xmlns:a16="http://schemas.microsoft.com/office/drawing/2014/main" id="{1CA5D08D-3698-0001-C7C2-D3871750F43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33778B6-2A7A-BF4E-99AF-9CB454445FEB}" type="slidenum">
              <a:rPr lang="en-US" altLang="en-US" sz="1200">
                <a:solidFill>
                  <a:srgbClr val="FFFFFF"/>
                </a:solidFill>
                <a:latin typeface="Times" charset="0"/>
              </a:rPr>
              <a:pPr>
                <a:lnSpc>
                  <a:spcPct val="80000"/>
                </a:lnSpc>
                <a:spcBef>
                  <a:spcPct val="0"/>
                </a:spcBef>
                <a:buClrTx/>
                <a:buSzTx/>
                <a:buFontTx/>
                <a:buNone/>
                <a:defRPr/>
              </a:pPr>
              <a:t>25</a:t>
            </a:fld>
            <a:endParaRPr lang="en-US" altLang="en-US" sz="1200">
              <a:solidFill>
                <a:srgbClr val="FFFFFF"/>
              </a:solidFill>
              <a:latin typeface="Times" charset="0"/>
            </a:endParaRPr>
          </a:p>
        </p:txBody>
      </p:sp>
      <p:pic>
        <p:nvPicPr>
          <p:cNvPr id="64516" name="Picture 8">
            <a:extLst>
              <a:ext uri="{FF2B5EF4-FFF2-40B4-BE49-F238E27FC236}">
                <a16:creationId xmlns:a16="http://schemas.microsoft.com/office/drawing/2014/main" id="{83A48F0F-0B73-FD11-372B-5877F3340CCC}"/>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4EA32582-8EFC-17B7-A78B-FFD409FF788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Trade off for Disney, Vale, Tata Motors and Baidu</a:t>
            </a:r>
          </a:p>
        </p:txBody>
      </p:sp>
      <p:sp>
        <p:nvSpPr>
          <p:cNvPr id="66562" name="Footer Placeholder 1">
            <a:extLst>
              <a:ext uri="{FF2B5EF4-FFF2-40B4-BE49-F238E27FC236}">
                <a16:creationId xmlns:a16="http://schemas.microsoft.com/office/drawing/2014/main" id="{2C7AFA83-AF1C-79D2-5ACB-50EBFD212CC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64515" name="Slide Number Placeholder 2">
            <a:extLst>
              <a:ext uri="{FF2B5EF4-FFF2-40B4-BE49-F238E27FC236}">
                <a16:creationId xmlns:a16="http://schemas.microsoft.com/office/drawing/2014/main" id="{3F82EB02-213C-9A2F-4265-200F909B220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F46452F-66AB-A94A-8E8E-0FA8E6F16FC2}" type="slidenum">
              <a:rPr lang="en-US" altLang="en-US" sz="1200">
                <a:solidFill>
                  <a:srgbClr val="FFFFFF"/>
                </a:solidFill>
                <a:latin typeface="Times" charset="0"/>
              </a:rPr>
              <a:pPr>
                <a:lnSpc>
                  <a:spcPct val="80000"/>
                </a:lnSpc>
                <a:spcBef>
                  <a:spcPct val="0"/>
                </a:spcBef>
                <a:buClrTx/>
                <a:buSzTx/>
                <a:buFontTx/>
                <a:buNone/>
                <a:defRPr/>
              </a:pPr>
              <a:t>26</a:t>
            </a:fld>
            <a:endParaRPr lang="en-US" altLang="en-US" sz="1200">
              <a:solidFill>
                <a:srgbClr val="FFFFFF"/>
              </a:solidFill>
              <a:latin typeface="Times" charset="0"/>
            </a:endParaRPr>
          </a:p>
        </p:txBody>
      </p:sp>
      <p:graphicFrame>
        <p:nvGraphicFramePr>
          <p:cNvPr id="66564" name="Content Placeholder 6">
            <a:extLst>
              <a:ext uri="{FF2B5EF4-FFF2-40B4-BE49-F238E27FC236}">
                <a16:creationId xmlns:a16="http://schemas.microsoft.com/office/drawing/2014/main" id="{CDC6F4B2-562C-0658-4FF2-6B13FAAD7DD7}"/>
              </a:ext>
            </a:extLst>
          </p:cNvPr>
          <p:cNvGraphicFramePr>
            <a:graphicFrameLocks noGrp="1" noChangeAspect="1"/>
          </p:cNvGraphicFramePr>
          <p:nvPr>
            <p:ph sz="quarter" idx="1"/>
          </p:nvPr>
        </p:nvGraphicFramePr>
        <p:xfrm>
          <a:off x="1228725" y="1600200"/>
          <a:ext cx="6921500" cy="4495800"/>
        </p:xfrm>
        <a:graphic>
          <a:graphicData uri="http://schemas.openxmlformats.org/presentationml/2006/ole">
            <mc:AlternateContent xmlns:mc="http://schemas.openxmlformats.org/markup-compatibility/2006">
              <mc:Choice xmlns:v="urn:schemas-microsoft-com:vml" Requires="v">
                <p:oleObj name="Document" r:id="rId3" imgW="8369300" imgH="5435600" progId="Word.Document.12">
                  <p:embed/>
                </p:oleObj>
              </mc:Choice>
              <mc:Fallback>
                <p:oleObj name="Document" r:id="rId3" imgW="8369300" imgH="54356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8725" y="1600200"/>
                        <a:ext cx="69215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EDDCD4B9-B6D0-EA0C-BD19-B3625A59DCCC}"/>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 </a:t>
            </a:r>
            <a:r>
              <a:rPr lang="en-US" dirty="0">
                <a:ea typeface="+mj-ea"/>
                <a:cs typeface="+mj-cs"/>
              </a:rPr>
              <a:t>Application Test: Would you expect your firm to gain or lose from using a lot of debt?</a:t>
            </a:r>
          </a:p>
        </p:txBody>
      </p:sp>
      <p:sp>
        <p:nvSpPr>
          <p:cNvPr id="68610" name="Footer Placeholder 1">
            <a:extLst>
              <a:ext uri="{FF2B5EF4-FFF2-40B4-BE49-F238E27FC236}">
                <a16:creationId xmlns:a16="http://schemas.microsoft.com/office/drawing/2014/main" id="{71DC1E76-510A-98F4-D7AA-AD4610E143B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66563" name="Slide Number Placeholder 2">
            <a:extLst>
              <a:ext uri="{FF2B5EF4-FFF2-40B4-BE49-F238E27FC236}">
                <a16:creationId xmlns:a16="http://schemas.microsoft.com/office/drawing/2014/main" id="{54C689DE-D56A-6E5B-2E5A-63EBDA01DD3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FE46E3D-190A-9649-A7E6-25E11ED6E230}" type="slidenum">
              <a:rPr lang="en-US" altLang="en-US" sz="1200">
                <a:solidFill>
                  <a:srgbClr val="FFFFFF"/>
                </a:solidFill>
                <a:latin typeface="Times" charset="0"/>
              </a:rPr>
              <a:pPr>
                <a:lnSpc>
                  <a:spcPct val="80000"/>
                </a:lnSpc>
                <a:spcBef>
                  <a:spcPct val="0"/>
                </a:spcBef>
                <a:buClrTx/>
                <a:buSzTx/>
                <a:buFontTx/>
                <a:buNone/>
                <a:defRPr/>
              </a:pPr>
              <a:t>27</a:t>
            </a:fld>
            <a:endParaRPr lang="en-US" altLang="en-US" sz="1200">
              <a:solidFill>
                <a:srgbClr val="FFFFFF"/>
              </a:solidFill>
              <a:latin typeface="Times" charset="0"/>
            </a:endParaRPr>
          </a:p>
        </p:txBody>
      </p:sp>
      <p:sp>
        <p:nvSpPr>
          <p:cNvPr id="68612" name="Rectangle 3">
            <a:extLst>
              <a:ext uri="{FF2B5EF4-FFF2-40B4-BE49-F238E27FC236}">
                <a16:creationId xmlns:a16="http://schemas.microsoft.com/office/drawing/2014/main" id="{417C531C-3549-D2C2-8469-BE0084E42578}"/>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dirty="0">
                <a:ea typeface="ＭＳ Ｐゴシック" panose="020B0600070205080204" pitchFamily="34" charset="-128"/>
              </a:rPr>
              <a:t>Consider, for your firm,</a:t>
            </a:r>
          </a:p>
          <a:p>
            <a:pPr marL="823913" lvl="1" indent="-457200" eaLnBrk="1" hangingPunct="1">
              <a:lnSpc>
                <a:spcPct val="90000"/>
              </a:lnSpc>
              <a:buFont typeface="+mj-lt"/>
              <a:buAutoNum type="alphaLcPeriod"/>
            </a:pPr>
            <a:r>
              <a:rPr lang="en-US" altLang="en-US" dirty="0">
                <a:ea typeface="ＭＳ Ｐゴシック" panose="020B0600070205080204" pitchFamily="34" charset="-128"/>
              </a:rPr>
              <a:t>The potential tax benefits of borrowing</a:t>
            </a:r>
          </a:p>
          <a:p>
            <a:pPr marL="823913" lvl="1" indent="-457200" eaLnBrk="1" hangingPunct="1">
              <a:lnSpc>
                <a:spcPct val="90000"/>
              </a:lnSpc>
              <a:buFont typeface="+mj-lt"/>
              <a:buAutoNum type="alphaLcPeriod"/>
            </a:pPr>
            <a:r>
              <a:rPr lang="en-US" altLang="en-US" dirty="0">
                <a:ea typeface="ＭＳ Ｐゴシック" panose="020B0600070205080204" pitchFamily="34" charset="-128"/>
              </a:rPr>
              <a:t>The benefits of using debt as a disciplinary mechanism</a:t>
            </a:r>
          </a:p>
          <a:p>
            <a:pPr marL="823913" lvl="1" indent="-457200" eaLnBrk="1" hangingPunct="1">
              <a:lnSpc>
                <a:spcPct val="90000"/>
              </a:lnSpc>
              <a:buFont typeface="+mj-lt"/>
              <a:buAutoNum type="alphaLcPeriod"/>
            </a:pPr>
            <a:r>
              <a:rPr lang="en-US" altLang="en-US" dirty="0">
                <a:ea typeface="ＭＳ Ｐゴシック" panose="020B0600070205080204" pitchFamily="34" charset="-128"/>
              </a:rPr>
              <a:t>The potential for expected bankruptcy costs</a:t>
            </a:r>
          </a:p>
          <a:p>
            <a:pPr marL="823913" lvl="1" indent="-457200" eaLnBrk="1" hangingPunct="1">
              <a:lnSpc>
                <a:spcPct val="90000"/>
              </a:lnSpc>
              <a:buFont typeface="+mj-lt"/>
              <a:buAutoNum type="alphaLcPeriod"/>
            </a:pPr>
            <a:r>
              <a:rPr lang="en-US" altLang="en-US" dirty="0">
                <a:ea typeface="ＭＳ Ｐゴシック" panose="020B0600070205080204" pitchFamily="34" charset="-128"/>
              </a:rPr>
              <a:t>The potential for agency costs</a:t>
            </a:r>
          </a:p>
          <a:p>
            <a:pPr marL="823913" lvl="1" indent="-457200" eaLnBrk="1" hangingPunct="1">
              <a:lnSpc>
                <a:spcPct val="90000"/>
              </a:lnSpc>
              <a:buFont typeface="+mj-lt"/>
              <a:buAutoNum type="alphaLcPeriod"/>
            </a:pPr>
            <a:r>
              <a:rPr lang="en-US" altLang="en-US" dirty="0">
                <a:ea typeface="ＭＳ Ｐゴシック" panose="020B0600070205080204" pitchFamily="34" charset="-128"/>
              </a:rPr>
              <a:t>The need for financial flexibility</a:t>
            </a:r>
          </a:p>
          <a:p>
            <a:pPr eaLnBrk="1" hangingPunct="1">
              <a:lnSpc>
                <a:spcPct val="90000"/>
              </a:lnSpc>
            </a:pPr>
            <a:r>
              <a:rPr lang="en-US" altLang="en-US" dirty="0">
                <a:ea typeface="ＭＳ Ｐゴシック" panose="020B0600070205080204" pitchFamily="34" charset="-128"/>
              </a:rPr>
              <a:t>Would you expect your firm to have a high debt ratio or a low debt ratio?</a:t>
            </a:r>
          </a:p>
          <a:p>
            <a:pPr eaLnBrk="1" hangingPunct="1">
              <a:lnSpc>
                <a:spcPct val="90000"/>
              </a:lnSpc>
            </a:pPr>
            <a:r>
              <a:rPr lang="en-US" altLang="en-US" dirty="0">
                <a:ea typeface="ＭＳ Ｐゴシック" panose="020B0600070205080204" pitchFamily="34" charset="-128"/>
              </a:rPr>
              <a:t>Does the firm</a:t>
            </a:r>
            <a:r>
              <a:rPr lang="ja-JP" altLang="en-US">
                <a:ea typeface="ＭＳ Ｐゴシック" panose="020B0600070205080204" pitchFamily="34" charset="-128"/>
              </a:rPr>
              <a:t>’</a:t>
            </a:r>
            <a:r>
              <a:rPr lang="en-US" altLang="ja-JP" dirty="0">
                <a:ea typeface="ＭＳ Ｐゴシック" panose="020B0600070205080204" pitchFamily="34" charset="-128"/>
              </a:rPr>
              <a:t>s current debt ratio meet your expectations?</a:t>
            </a:r>
          </a:p>
          <a:p>
            <a:pPr lvl="1" eaLnBrk="1" hangingPunct="1">
              <a:lnSpc>
                <a:spcPct val="90000"/>
              </a:lnSpc>
            </a:pPr>
            <a:endParaRPr lang="en-US" altLang="en-US" dirty="0">
              <a:ea typeface="ＭＳ Ｐゴシック" panose="020B0600070205080204"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27EA90AA-9848-4E42-E975-1515860A48FA}"/>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A Hypothetical...</a:t>
            </a:r>
          </a:p>
        </p:txBody>
      </p:sp>
      <p:sp>
        <p:nvSpPr>
          <p:cNvPr id="70658" name="Footer Placeholder 1">
            <a:extLst>
              <a:ext uri="{FF2B5EF4-FFF2-40B4-BE49-F238E27FC236}">
                <a16:creationId xmlns:a16="http://schemas.microsoft.com/office/drawing/2014/main" id="{7B2811E8-25B1-8261-31E2-27A61F94A31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68611" name="Slide Number Placeholder 2">
            <a:extLst>
              <a:ext uri="{FF2B5EF4-FFF2-40B4-BE49-F238E27FC236}">
                <a16:creationId xmlns:a16="http://schemas.microsoft.com/office/drawing/2014/main" id="{17D6111B-099D-7743-A697-37CC30AC6A9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4540BA2-EEE7-F542-B4F0-5ABF21B89CCB}" type="slidenum">
              <a:rPr lang="en-US" altLang="en-US" sz="1200">
                <a:solidFill>
                  <a:srgbClr val="FFFFFF"/>
                </a:solidFill>
                <a:latin typeface="Times" charset="0"/>
              </a:rPr>
              <a:pPr>
                <a:lnSpc>
                  <a:spcPct val="80000"/>
                </a:lnSpc>
                <a:spcBef>
                  <a:spcPct val="0"/>
                </a:spcBef>
                <a:buClrTx/>
                <a:buSzTx/>
                <a:buFontTx/>
                <a:buNone/>
                <a:defRPr/>
              </a:pPr>
              <a:t>28</a:t>
            </a:fld>
            <a:endParaRPr lang="en-US" altLang="en-US" sz="1200">
              <a:solidFill>
                <a:srgbClr val="FFFFFF"/>
              </a:solidFill>
              <a:latin typeface="Times" charset="0"/>
            </a:endParaRPr>
          </a:p>
        </p:txBody>
      </p:sp>
      <p:sp>
        <p:nvSpPr>
          <p:cNvPr id="70660" name="Rectangle 3">
            <a:extLst>
              <a:ext uri="{FF2B5EF4-FFF2-40B4-BE49-F238E27FC236}">
                <a16:creationId xmlns:a16="http://schemas.microsoft.com/office/drawing/2014/main" id="{D91CABC1-39DB-B211-A10A-DBD683482663}"/>
              </a:ext>
            </a:extLst>
          </p:cNvPr>
          <p:cNvSpPr>
            <a:spLocks noGrp="1"/>
          </p:cNvSpPr>
          <p:nvPr>
            <p:ph sz="quarter" idx="1"/>
          </p:nvPr>
        </p:nvSpPr>
        <p:spPr>
          <a:xfrm>
            <a:off x="612775" y="1600200"/>
            <a:ext cx="8153400" cy="4495800"/>
          </a:xfrm>
        </p:spPr>
        <p:txBody>
          <a:bodyPr/>
          <a:lstStyle/>
          <a:p>
            <a:pPr marL="0" indent="0" eaLnBrk="1" hangingPunct="1">
              <a:buFont typeface="Wingdings" pitchFamily="2" charset="2"/>
              <a:buNone/>
            </a:pPr>
            <a:r>
              <a:rPr lang="en-US" altLang="en-US">
                <a:ea typeface="ＭＳ Ｐゴシック" panose="020B0600070205080204" pitchFamily="34" charset="-128"/>
              </a:rPr>
              <a:t>Assume that you live in a world where</a:t>
            </a:r>
          </a:p>
          <a:p>
            <a:pPr marL="319088" lvl="1" indent="0" eaLnBrk="1" hangingPunct="1">
              <a:buFont typeface="Wingdings 2" pitchFamily="2" charset="2"/>
              <a:buNone/>
            </a:pPr>
            <a:r>
              <a:rPr lang="en-US" altLang="en-US">
                <a:ea typeface="ＭＳ Ｐゴシック" panose="020B0600070205080204" pitchFamily="34" charset="-128"/>
              </a:rPr>
              <a:t>(a) There are no taxes</a:t>
            </a:r>
          </a:p>
          <a:p>
            <a:pPr marL="319088" lvl="1" indent="0" eaLnBrk="1" hangingPunct="1">
              <a:buFont typeface="Wingdings 2" pitchFamily="2" charset="2"/>
              <a:buNone/>
            </a:pPr>
            <a:r>
              <a:rPr lang="en-US" altLang="en-US">
                <a:ea typeface="ＭＳ Ｐゴシック" panose="020B0600070205080204" pitchFamily="34" charset="-128"/>
              </a:rPr>
              <a:t>(b) Managers have stockholder interests at heart and do what</a:t>
            </a:r>
            <a:r>
              <a:rPr lang="ja-JP" altLang="en-US">
                <a:ea typeface="ＭＳ Ｐゴシック" panose="020B0600070205080204" pitchFamily="34" charset="-128"/>
              </a:rPr>
              <a:t>’</a:t>
            </a:r>
            <a:r>
              <a:rPr lang="en-US" altLang="ja-JP">
                <a:ea typeface="ＭＳ Ｐゴシック" panose="020B0600070205080204" pitchFamily="34" charset="-128"/>
              </a:rPr>
              <a:t>s best for stockholders.</a:t>
            </a:r>
          </a:p>
          <a:p>
            <a:pPr marL="319088" lvl="1" indent="0" eaLnBrk="1" hangingPunct="1">
              <a:buFont typeface="Wingdings 2" pitchFamily="2" charset="2"/>
              <a:buNone/>
            </a:pPr>
            <a:r>
              <a:rPr lang="en-US" altLang="en-US">
                <a:ea typeface="ＭＳ Ｐゴシック" panose="020B0600070205080204" pitchFamily="34" charset="-128"/>
              </a:rPr>
              <a:t>(c) No firm ever goes bankrupt</a:t>
            </a:r>
          </a:p>
          <a:p>
            <a:pPr marL="319088" lvl="1" indent="0" eaLnBrk="1" hangingPunct="1">
              <a:buFont typeface="Wingdings 2" pitchFamily="2" charset="2"/>
              <a:buNone/>
            </a:pPr>
            <a:r>
              <a:rPr lang="en-US" altLang="en-US">
                <a:ea typeface="ＭＳ Ｐゴシック" panose="020B0600070205080204" pitchFamily="34" charset="-128"/>
              </a:rPr>
              <a:t>(d) Equity investors are honest with lenders; there is no subterfuge or attempt to find loopholes in loan agreements.</a:t>
            </a:r>
          </a:p>
          <a:p>
            <a:pPr marL="319088" lvl="1" indent="0" eaLnBrk="1" hangingPunct="1">
              <a:buFont typeface="Wingdings 2" pitchFamily="2" charset="2"/>
              <a:buNone/>
            </a:pPr>
            <a:r>
              <a:rPr lang="en-US" altLang="en-US">
                <a:ea typeface="ＭＳ Ｐゴシック" panose="020B0600070205080204" pitchFamily="34" charset="-128"/>
              </a:rPr>
              <a:t>(e) Firms know their future financing needs with certainty</a:t>
            </a:r>
          </a:p>
          <a:p>
            <a:pPr marL="0" indent="0" eaLnBrk="1" hangingPunct="1"/>
            <a:r>
              <a:rPr lang="en-US" altLang="en-US">
                <a:ea typeface="ＭＳ Ｐゴシック" panose="020B0600070205080204" pitchFamily="34" charset="-128"/>
              </a:rPr>
              <a:t>What happens to the trade off between debt and equity? How much should a firm borrow?</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106283CA-24EC-8181-1BFD-4C87556EB24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Miller-Modigliani Theorem</a:t>
            </a:r>
          </a:p>
        </p:txBody>
      </p:sp>
      <p:sp>
        <p:nvSpPr>
          <p:cNvPr id="72706" name="Footer Placeholder 1">
            <a:extLst>
              <a:ext uri="{FF2B5EF4-FFF2-40B4-BE49-F238E27FC236}">
                <a16:creationId xmlns:a16="http://schemas.microsoft.com/office/drawing/2014/main" id="{9A928D06-74B8-AAFA-78FF-C902E0867CE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70659" name="Slide Number Placeholder 2">
            <a:extLst>
              <a:ext uri="{FF2B5EF4-FFF2-40B4-BE49-F238E27FC236}">
                <a16:creationId xmlns:a16="http://schemas.microsoft.com/office/drawing/2014/main" id="{E225D43B-274E-8268-86C1-77A6A15A1A6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E5A7A14-64FF-F84F-A048-89089DB3C6B4}" type="slidenum">
              <a:rPr lang="en-US" altLang="en-US" sz="1200">
                <a:solidFill>
                  <a:srgbClr val="FFFFFF"/>
                </a:solidFill>
                <a:latin typeface="Times" charset="0"/>
              </a:rPr>
              <a:pPr>
                <a:lnSpc>
                  <a:spcPct val="80000"/>
                </a:lnSpc>
                <a:spcBef>
                  <a:spcPct val="0"/>
                </a:spcBef>
                <a:buClrTx/>
                <a:buSzTx/>
                <a:buFontTx/>
                <a:buNone/>
                <a:defRPr/>
              </a:pPr>
              <a:t>29</a:t>
            </a:fld>
            <a:endParaRPr lang="en-US" altLang="en-US" sz="1200">
              <a:solidFill>
                <a:srgbClr val="FFFFFF"/>
              </a:solidFill>
              <a:latin typeface="Times" charset="0"/>
            </a:endParaRPr>
          </a:p>
        </p:txBody>
      </p:sp>
      <p:sp>
        <p:nvSpPr>
          <p:cNvPr id="72708" name="Rectangle 3">
            <a:extLst>
              <a:ext uri="{FF2B5EF4-FFF2-40B4-BE49-F238E27FC236}">
                <a16:creationId xmlns:a16="http://schemas.microsoft.com/office/drawing/2014/main" id="{506D90B2-0425-1103-F04A-4769BB72F255}"/>
              </a:ext>
            </a:extLst>
          </p:cNvPr>
          <p:cNvSpPr>
            <a:spLocks noGrp="1"/>
          </p:cNvSpPr>
          <p:nvPr>
            <p:ph sz="quarter" idx="1"/>
          </p:nvPr>
        </p:nvSpPr>
        <p:spPr>
          <a:xfrm>
            <a:off x="612775" y="1600200"/>
            <a:ext cx="8153400" cy="4495800"/>
          </a:xfrm>
        </p:spPr>
        <p:txBody>
          <a:bodyPr/>
          <a:lstStyle/>
          <a:p>
            <a:pPr eaLnBrk="1" hangingPunct="1"/>
            <a:r>
              <a:rPr lang="en-US" altLang="en-US" sz="2000" dirty="0">
                <a:ea typeface="ＭＳ Ｐゴシック" panose="020B0600070205080204" pitchFamily="34" charset="-128"/>
              </a:rPr>
              <a:t>In an environment, where there are no taxes, default risk or agency costs, capital structure is irrelevant. </a:t>
            </a:r>
          </a:p>
          <a:p>
            <a:pPr eaLnBrk="1" hangingPunct="1"/>
            <a:r>
              <a:rPr lang="en-US" altLang="en-US" sz="2000" dirty="0">
                <a:ea typeface="ＭＳ Ｐゴシック" panose="020B0600070205080204" pitchFamily="34" charset="-128"/>
              </a:rPr>
              <a:t>If the Miller Modigliani theorem holds:</a:t>
            </a:r>
          </a:p>
          <a:p>
            <a:pPr lvl="1" eaLnBrk="1" hangingPunct="1"/>
            <a:r>
              <a:rPr lang="en-US" altLang="en-US" sz="2000" dirty="0">
                <a:ea typeface="ＭＳ Ｐゴシック" panose="020B0600070205080204" pitchFamily="34" charset="-128"/>
              </a:rPr>
              <a:t>A firm's value will be determined the quality of its investments and not by its financing mix.</a:t>
            </a:r>
          </a:p>
          <a:p>
            <a:pPr lvl="1" eaLnBrk="1" hangingPunct="1"/>
            <a:r>
              <a:rPr lang="en-US" altLang="en-US" sz="2000" dirty="0">
                <a:ea typeface="ＭＳ Ｐゴシック" panose="020B0600070205080204" pitchFamily="34" charset="-128"/>
              </a:rPr>
              <a:t>The cost of capital of the firm will not change with leverage. </a:t>
            </a:r>
          </a:p>
        </p:txBody>
      </p:sp>
      <p:pic>
        <p:nvPicPr>
          <p:cNvPr id="72709" name="Picture 15">
            <a:extLst>
              <a:ext uri="{FF2B5EF4-FFF2-40B4-BE49-F238E27FC236}">
                <a16:creationId xmlns:a16="http://schemas.microsoft.com/office/drawing/2014/main" id="{0BD5EE4E-205A-B75E-E33E-05264ED529D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3962400"/>
            <a:ext cx="3962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C452588A-5A6A-97D9-0961-9C75613BCB2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What do firms look at in financing?</a:t>
            </a:r>
          </a:p>
        </p:txBody>
      </p:sp>
      <p:sp>
        <p:nvSpPr>
          <p:cNvPr id="74754" name="Footer Placeholder 1">
            <a:extLst>
              <a:ext uri="{FF2B5EF4-FFF2-40B4-BE49-F238E27FC236}">
                <a16:creationId xmlns:a16="http://schemas.microsoft.com/office/drawing/2014/main" id="{0FD90D24-2CDF-7B99-9160-F9BDDA01A25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72707" name="Slide Number Placeholder 2">
            <a:extLst>
              <a:ext uri="{FF2B5EF4-FFF2-40B4-BE49-F238E27FC236}">
                <a16:creationId xmlns:a16="http://schemas.microsoft.com/office/drawing/2014/main" id="{95A5EF4E-7B0E-44D4-EDD8-5D0B2A691B9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AB0CADE-A696-4040-8EEE-E8587A513BC0}" type="slidenum">
              <a:rPr lang="en-US" altLang="en-US" sz="1200">
                <a:solidFill>
                  <a:srgbClr val="FFFFFF"/>
                </a:solidFill>
                <a:latin typeface="Times" charset="0"/>
              </a:rPr>
              <a:pPr>
                <a:lnSpc>
                  <a:spcPct val="80000"/>
                </a:lnSpc>
                <a:spcBef>
                  <a:spcPct val="0"/>
                </a:spcBef>
                <a:buClrTx/>
                <a:buSzTx/>
                <a:buFontTx/>
                <a:buNone/>
                <a:defRPr/>
              </a:pPr>
              <a:t>30</a:t>
            </a:fld>
            <a:endParaRPr lang="en-US" altLang="en-US" sz="1200">
              <a:solidFill>
                <a:srgbClr val="FFFFFF"/>
              </a:solidFill>
              <a:latin typeface="Times" charset="0"/>
            </a:endParaRPr>
          </a:p>
        </p:txBody>
      </p:sp>
      <p:sp>
        <p:nvSpPr>
          <p:cNvPr id="58370" name="Rectangle 3">
            <a:extLst>
              <a:ext uri="{FF2B5EF4-FFF2-40B4-BE49-F238E27FC236}">
                <a16:creationId xmlns:a16="http://schemas.microsoft.com/office/drawing/2014/main" id="{CD87DE77-6CC6-5F43-88E2-25A718BDD558}"/>
              </a:ext>
            </a:extLst>
          </p:cNvPr>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There are some who argue that firms follow a financing hierarchy, with retained earnings being the most preferred choice for financing, followed by debt and that new equity is the least preferred choice. In particular,</a:t>
            </a:r>
          </a:p>
          <a:p>
            <a:pPr marL="640080" lvl="1" indent="-274320" eaLnBrk="1" fontAlgn="auto" hangingPunct="1">
              <a:spcAft>
                <a:spcPts val="0"/>
              </a:spcAft>
              <a:buFont typeface="Wingdings 2"/>
              <a:buChar char=""/>
              <a:defRPr/>
            </a:pPr>
            <a:r>
              <a:rPr lang="en-US" b="1" dirty="0">
                <a:ea typeface="+mn-ea"/>
                <a:cs typeface="+mn-cs"/>
              </a:rPr>
              <a:t>Managers value flexibil</a:t>
            </a:r>
            <a:r>
              <a:rPr lang="en-US" dirty="0">
                <a:ea typeface="+mn-ea"/>
                <a:cs typeface="+mn-cs"/>
              </a:rPr>
              <a:t>ity. Managers value being able to use capital (on new investments or assets) without restrictions on that use or having to explain its use to others.</a:t>
            </a:r>
          </a:p>
          <a:p>
            <a:pPr marL="640080" lvl="1" indent="-274320" eaLnBrk="1" fontAlgn="auto" hangingPunct="1">
              <a:spcAft>
                <a:spcPts val="0"/>
              </a:spcAft>
              <a:buFont typeface="Wingdings 2"/>
              <a:buChar char=""/>
              <a:defRPr/>
            </a:pPr>
            <a:r>
              <a:rPr lang="en-US" b="1" dirty="0">
                <a:ea typeface="+mn-ea"/>
                <a:cs typeface="+mn-cs"/>
              </a:rPr>
              <a:t>Managers value control</a:t>
            </a:r>
            <a:r>
              <a:rPr lang="en-US" dirty="0">
                <a:ea typeface="+mn-ea"/>
                <a:cs typeface="+mn-cs"/>
              </a:rPr>
              <a:t>. Managers like being able to maintain control of their businesses.</a:t>
            </a:r>
          </a:p>
          <a:p>
            <a:pPr marL="320040" indent="-320040" eaLnBrk="1" fontAlgn="auto" hangingPunct="1">
              <a:spcAft>
                <a:spcPts val="0"/>
              </a:spcAft>
              <a:buFont typeface="Wingdings"/>
              <a:buChar char=""/>
              <a:defRPr/>
            </a:pPr>
            <a:r>
              <a:rPr lang="en-US" dirty="0">
                <a:ea typeface="+mn-ea"/>
                <a:cs typeface="+mn-cs"/>
              </a:rPr>
              <a:t>With flexibility and control being key factors:</a:t>
            </a:r>
          </a:p>
          <a:p>
            <a:pPr marL="640080" lvl="1" indent="-274320" eaLnBrk="1" fontAlgn="auto" hangingPunct="1">
              <a:spcAft>
                <a:spcPts val="0"/>
              </a:spcAft>
              <a:buFont typeface="Wingdings 2"/>
              <a:buChar char=""/>
              <a:defRPr/>
            </a:pPr>
            <a:r>
              <a:rPr lang="en-US" dirty="0">
                <a:ea typeface="+mn-ea"/>
                <a:cs typeface="+mn-cs"/>
              </a:rPr>
              <a:t>Would you rather use internal financing (retained earnings) or external financing?</a:t>
            </a:r>
          </a:p>
          <a:p>
            <a:pPr marL="640080" lvl="1" indent="-274320" eaLnBrk="1" fontAlgn="auto" hangingPunct="1">
              <a:spcAft>
                <a:spcPts val="0"/>
              </a:spcAft>
              <a:buFont typeface="Wingdings 2"/>
              <a:buChar char=""/>
              <a:defRPr/>
            </a:pPr>
            <a:r>
              <a:rPr lang="en-US" dirty="0">
                <a:ea typeface="+mn-ea"/>
                <a:cs typeface="+mn-cs"/>
              </a:rPr>
              <a:t>With external financing, would you rather use debt or equity?</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1478D-3987-A4D2-378A-4E1705DD5285}"/>
              </a:ext>
            </a:extLst>
          </p:cNvPr>
          <p:cNvSpPr>
            <a:spLocks noGrp="1"/>
          </p:cNvSpPr>
          <p:nvPr>
            <p:ph type="title"/>
          </p:nvPr>
        </p:nvSpPr>
        <p:spPr/>
        <p:txBody>
          <a:bodyPr/>
          <a:lstStyle/>
          <a:p>
            <a:r>
              <a:rPr lang="en-US" dirty="0"/>
              <a:t>A Financing </a:t>
            </a:r>
            <a:r>
              <a:rPr lang="en-US" dirty="0" err="1"/>
              <a:t>Heirarchy</a:t>
            </a:r>
            <a:endParaRPr lang="en-US" dirty="0"/>
          </a:p>
        </p:txBody>
      </p:sp>
      <p:pic>
        <p:nvPicPr>
          <p:cNvPr id="6" name="Content Placeholder 5">
            <a:extLst>
              <a:ext uri="{FF2B5EF4-FFF2-40B4-BE49-F238E27FC236}">
                <a16:creationId xmlns:a16="http://schemas.microsoft.com/office/drawing/2014/main" id="{E0E5B795-C06E-8231-BA4C-A2E8B0183CFC}"/>
              </a:ext>
            </a:extLst>
          </p:cNvPr>
          <p:cNvPicPr>
            <a:picLocks noGrp="1" noChangeAspect="1"/>
          </p:cNvPicPr>
          <p:nvPr>
            <p:ph sz="quarter" idx="1"/>
          </p:nvPr>
        </p:nvPicPr>
        <p:blipFill>
          <a:blip r:embed="rId3"/>
          <a:stretch>
            <a:fillRect/>
          </a:stretch>
        </p:blipFill>
        <p:spPr>
          <a:xfrm>
            <a:off x="1587827" y="1600200"/>
            <a:ext cx="6203295" cy="4495800"/>
          </a:xfrm>
          <a:prstGeom prst="rect">
            <a:avLst/>
          </a:prstGeom>
        </p:spPr>
      </p:pic>
      <p:sp>
        <p:nvSpPr>
          <p:cNvPr id="4" name="Footer Placeholder 3">
            <a:extLst>
              <a:ext uri="{FF2B5EF4-FFF2-40B4-BE49-F238E27FC236}">
                <a16:creationId xmlns:a16="http://schemas.microsoft.com/office/drawing/2014/main" id="{66A17DE1-C404-09AD-972E-5E7687BEB0E9}"/>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CBF6E23-F368-AFD7-3B78-2E299B93DE82}"/>
              </a:ext>
            </a:extLst>
          </p:cNvPr>
          <p:cNvSpPr>
            <a:spLocks noGrp="1"/>
          </p:cNvSpPr>
          <p:nvPr>
            <p:ph type="sldNum" sz="quarter" idx="11"/>
          </p:nvPr>
        </p:nvSpPr>
        <p:spPr/>
        <p:txBody>
          <a:bodyPr>
            <a:normAutofit fontScale="85000" lnSpcReduction="20000"/>
          </a:bodyPr>
          <a:lstStyle/>
          <a:p>
            <a:pPr>
              <a:defRPr/>
            </a:pPr>
            <a:fld id="{6AEA56D9-F57D-CF45-B597-8A1BC8B6B0F3}" type="slidenum">
              <a:rPr lang="en-US" altLang="en-US" smtClean="0"/>
              <a:pPr>
                <a:defRPr/>
              </a:pPr>
              <a:t>31</a:t>
            </a:fld>
            <a:endParaRPr lang="en-US" altLang="en-US"/>
          </a:p>
        </p:txBody>
      </p:sp>
    </p:spTree>
    <p:extLst>
      <p:ext uri="{BB962C8B-B14F-4D97-AF65-F5344CB8AC3E}">
        <p14:creationId xmlns:p14="http://schemas.microsoft.com/office/powerpoint/2010/main" val="597310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a:extLst>
              <a:ext uri="{FF2B5EF4-FFF2-40B4-BE49-F238E27FC236}">
                <a16:creationId xmlns:a16="http://schemas.microsoft.com/office/drawing/2014/main" id="{003A56A6-A992-C003-89C9-26AB19D68D8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And the unsurprising consequences..</a:t>
            </a:r>
          </a:p>
        </p:txBody>
      </p:sp>
      <p:sp>
        <p:nvSpPr>
          <p:cNvPr id="78850" name="Footer Placeholder 1">
            <a:extLst>
              <a:ext uri="{FF2B5EF4-FFF2-40B4-BE49-F238E27FC236}">
                <a16:creationId xmlns:a16="http://schemas.microsoft.com/office/drawing/2014/main" id="{61A251CA-7D58-0475-DB3F-35198801FDB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76803" name="Slide Number Placeholder 2">
            <a:extLst>
              <a:ext uri="{FF2B5EF4-FFF2-40B4-BE49-F238E27FC236}">
                <a16:creationId xmlns:a16="http://schemas.microsoft.com/office/drawing/2014/main" id="{86022105-663A-F2CF-F431-E32A8A6156E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A07625C-56AC-B142-AAA1-3D581A991CD4}" type="slidenum">
              <a:rPr lang="en-US" altLang="en-US" sz="1200">
                <a:solidFill>
                  <a:srgbClr val="FFFFFF"/>
                </a:solidFill>
                <a:latin typeface="Times" charset="0"/>
              </a:rPr>
              <a:pPr>
                <a:lnSpc>
                  <a:spcPct val="80000"/>
                </a:lnSpc>
                <a:spcBef>
                  <a:spcPct val="0"/>
                </a:spcBef>
                <a:buClrTx/>
                <a:buSzTx/>
                <a:buFontTx/>
                <a:buNone/>
                <a:defRPr/>
              </a:pPr>
              <a:t>32</a:t>
            </a:fld>
            <a:endParaRPr lang="en-US" altLang="en-US" sz="1200">
              <a:solidFill>
                <a:srgbClr val="FFFFFF"/>
              </a:solidFill>
              <a:latin typeface="Times" charset="0"/>
            </a:endParaRPr>
          </a:p>
        </p:txBody>
      </p:sp>
      <p:pic>
        <p:nvPicPr>
          <p:cNvPr id="78852" name="Content Placeholder 3">
            <a:extLst>
              <a:ext uri="{FF2B5EF4-FFF2-40B4-BE49-F238E27FC236}">
                <a16:creationId xmlns:a16="http://schemas.microsoft.com/office/drawing/2014/main" id="{04027105-7E85-9170-4812-7FC41ADE67CE}"/>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338263" y="1600200"/>
            <a:ext cx="6702425" cy="449580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314C6C14-661B-F824-339B-8CA1011727C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Financing Choices</a:t>
            </a:r>
          </a:p>
        </p:txBody>
      </p:sp>
      <p:sp>
        <p:nvSpPr>
          <p:cNvPr id="80898" name="Footer Placeholder 1">
            <a:extLst>
              <a:ext uri="{FF2B5EF4-FFF2-40B4-BE49-F238E27FC236}">
                <a16:creationId xmlns:a16="http://schemas.microsoft.com/office/drawing/2014/main" id="{DDAB77B4-E1DD-5711-4B9E-211B8C26516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78851" name="Slide Number Placeholder 2">
            <a:extLst>
              <a:ext uri="{FF2B5EF4-FFF2-40B4-BE49-F238E27FC236}">
                <a16:creationId xmlns:a16="http://schemas.microsoft.com/office/drawing/2014/main" id="{3AA8773E-75CC-E6D7-1634-BE3688F5EA9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5B51117-7D42-824D-9600-424E2B1DD95A}" type="slidenum">
              <a:rPr lang="en-US" altLang="en-US" sz="1200">
                <a:solidFill>
                  <a:srgbClr val="FFFFFF"/>
                </a:solidFill>
                <a:latin typeface="Times" charset="0"/>
              </a:rPr>
              <a:pPr>
                <a:lnSpc>
                  <a:spcPct val="80000"/>
                </a:lnSpc>
                <a:spcBef>
                  <a:spcPct val="0"/>
                </a:spcBef>
                <a:buClrTx/>
                <a:buSzTx/>
                <a:buFontTx/>
                <a:buNone/>
                <a:defRPr/>
              </a:pPr>
              <a:t>33</a:t>
            </a:fld>
            <a:endParaRPr lang="en-US" altLang="en-US" sz="1200">
              <a:solidFill>
                <a:srgbClr val="FFFFFF"/>
              </a:solidFill>
              <a:latin typeface="Times" charset="0"/>
            </a:endParaRPr>
          </a:p>
        </p:txBody>
      </p:sp>
      <p:sp>
        <p:nvSpPr>
          <p:cNvPr id="64514" name="Rectangle 3">
            <a:extLst>
              <a:ext uri="{FF2B5EF4-FFF2-40B4-BE49-F238E27FC236}">
                <a16:creationId xmlns:a16="http://schemas.microsoft.com/office/drawing/2014/main" id="{B9B24EF9-9628-56C8-1036-551555962C65}"/>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You are reading the Wall Street Journal and notice a tombstone ad for a company, offering to sell convertible preferred stock. What would you hypothesize about the health of the company issuing these securities? </a:t>
            </a:r>
          </a:p>
          <a:p>
            <a:pPr marL="835025" lvl="1" indent="-514350" eaLnBrk="1" fontAlgn="auto" hangingPunct="1">
              <a:spcAft>
                <a:spcPts val="0"/>
              </a:spcAft>
              <a:buFont typeface="+mj-lt"/>
              <a:buAutoNum type="alphaLcPeriod"/>
              <a:defRPr/>
            </a:pPr>
            <a:r>
              <a:rPr lang="en-US" dirty="0">
                <a:ea typeface="+mn-ea"/>
                <a:cs typeface="+mn-cs"/>
              </a:rPr>
              <a:t>Nothing</a:t>
            </a:r>
          </a:p>
          <a:p>
            <a:pPr marL="835025" lvl="1" indent="-514350" eaLnBrk="1" fontAlgn="auto" hangingPunct="1">
              <a:spcAft>
                <a:spcPts val="0"/>
              </a:spcAft>
              <a:buFont typeface="+mj-lt"/>
              <a:buAutoNum type="alphaLcPeriod"/>
              <a:defRPr/>
            </a:pPr>
            <a:r>
              <a:rPr lang="en-US" dirty="0">
                <a:ea typeface="+mn-ea"/>
                <a:cs typeface="+mn-cs"/>
              </a:rPr>
              <a:t>Healthier than the average firm</a:t>
            </a:r>
          </a:p>
          <a:p>
            <a:pPr marL="835025" lvl="1" indent="-514350" eaLnBrk="1" fontAlgn="auto" hangingPunct="1">
              <a:spcAft>
                <a:spcPts val="0"/>
              </a:spcAft>
              <a:buFont typeface="+mj-lt"/>
              <a:buAutoNum type="alphaLcPeriod"/>
              <a:defRPr/>
            </a:pPr>
            <a:r>
              <a:rPr lang="en-US" dirty="0">
                <a:ea typeface="+mn-ea"/>
                <a:cs typeface="+mn-cs"/>
              </a:rPr>
              <a:t>In much more financial trouble than the average firm</a:t>
            </a:r>
          </a:p>
          <a:p>
            <a:pPr marL="0" indent="0" eaLnBrk="1" fontAlgn="auto" hangingPunct="1">
              <a:spcAft>
                <a:spcPts val="0"/>
              </a:spcAft>
              <a:buNone/>
              <a:defRPr/>
            </a:pPr>
            <a:endParaRPr lang="en-US" dirty="0">
              <a:ea typeface="+mn-ea"/>
              <a:cs typeface="+mn-cs"/>
            </a:endParaRPr>
          </a:p>
        </p:txBody>
      </p:sp>
      <p:sp>
        <p:nvSpPr>
          <p:cNvPr id="80901" name="Rectangle 4">
            <a:extLst>
              <a:ext uri="{FF2B5EF4-FFF2-40B4-BE49-F238E27FC236}">
                <a16:creationId xmlns:a16="http://schemas.microsoft.com/office/drawing/2014/main" id="{3D7E3333-711D-F842-F870-C25F370D027B}"/>
              </a:ext>
            </a:extLst>
          </p:cNvPr>
          <p:cNvSpPr>
            <a:spLocks noChangeArrowheads="1"/>
          </p:cNvSpPr>
          <p:nvPr/>
        </p:nvSpPr>
        <p:spPr bwMode="auto">
          <a:xfrm>
            <a:off x="1801813" y="41021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graphicFrame>
        <p:nvGraphicFramePr>
          <p:cNvPr id="80902" name="Object 2">
            <a:extLst>
              <a:ext uri="{FF2B5EF4-FFF2-40B4-BE49-F238E27FC236}">
                <a16:creationId xmlns:a16="http://schemas.microsoft.com/office/drawing/2014/main" id="{B8D5D5CA-76B4-6C0C-E80E-5C828C41643C}"/>
              </a:ext>
            </a:extLst>
          </p:cNvPr>
          <p:cNvGraphicFramePr>
            <a:graphicFrameLocks noChangeAspect="1"/>
          </p:cNvGraphicFramePr>
          <p:nvPr/>
        </p:nvGraphicFramePr>
        <p:xfrm flipH="1">
          <a:off x="1524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524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FC0E9F50-82D1-36D6-8300-03BAED1F65FD}"/>
              </a:ext>
            </a:extLst>
          </p:cNvPr>
          <p:cNvSpPr>
            <a:spLocks noGrp="1"/>
          </p:cNvSpPr>
          <p:nvPr>
            <p:ph type="ctrTitle"/>
          </p:nvPr>
        </p:nvSpPr>
        <p:spPr/>
        <p:txBody>
          <a:bodyPr>
            <a:normAutofit/>
          </a:bodyPr>
          <a:lstStyle/>
          <a:p>
            <a:pPr eaLnBrk="1" fontAlgn="auto" hangingPunct="1">
              <a:spcAft>
                <a:spcPts val="0"/>
              </a:spcAft>
              <a:defRPr/>
            </a:pPr>
            <a:r>
              <a:rPr lang="en-US">
                <a:ea typeface="+mj-ea"/>
                <a:cs typeface="+mj-cs"/>
              </a:rPr>
              <a:t>Capital Structure:</a:t>
            </a:r>
            <a:br>
              <a:rPr lang="en-US">
                <a:ea typeface="+mj-ea"/>
                <a:cs typeface="+mj-cs"/>
              </a:rPr>
            </a:br>
            <a:r>
              <a:rPr lang="en-US">
                <a:ea typeface="+mj-ea"/>
                <a:cs typeface="+mj-cs"/>
              </a:rPr>
              <a:t>Finding the Right Financing Mix</a:t>
            </a:r>
          </a:p>
        </p:txBody>
      </p:sp>
      <p:sp>
        <p:nvSpPr>
          <p:cNvPr id="82946" name="Subtitle 2">
            <a:extLst>
              <a:ext uri="{FF2B5EF4-FFF2-40B4-BE49-F238E27FC236}">
                <a16:creationId xmlns:a16="http://schemas.microsoft.com/office/drawing/2014/main" id="{72B90119-61F8-F778-FCD8-8F20B95E6A12}"/>
              </a:ext>
            </a:extLst>
          </p:cNvPr>
          <p:cNvSpPr>
            <a:spLocks noGrp="1"/>
          </p:cNvSpPr>
          <p:nvPr>
            <p:ph type="subTitle" idx="1"/>
          </p:nvPr>
        </p:nvSpPr>
        <p:spPr>
          <a:xfrm>
            <a:off x="2362200" y="6049963"/>
            <a:ext cx="6705600" cy="685800"/>
          </a:xfrm>
        </p:spPr>
        <p:txBody>
          <a:bodyPr/>
          <a:lstStyle/>
          <a:p>
            <a:pPr eaLnBrk="1" hangingPunct="1"/>
            <a:r>
              <a:rPr lang="en-US" altLang="en-US">
                <a:ea typeface="ＭＳ Ｐゴシック" panose="020B0600070205080204" pitchFamily="34" charset="-128"/>
              </a:rPr>
              <a:t>You can have too much debt… or too little..</a:t>
            </a:r>
          </a:p>
        </p:txBody>
      </p:sp>
      <p:sp>
        <p:nvSpPr>
          <p:cNvPr id="82947" name="Footer Placeholder 1">
            <a:extLst>
              <a:ext uri="{FF2B5EF4-FFF2-40B4-BE49-F238E27FC236}">
                <a16:creationId xmlns:a16="http://schemas.microsoft.com/office/drawing/2014/main" id="{3B6DD45D-1B25-4372-BFD2-D3F23CE4A4A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82948" name="Slide Number Placeholder 2">
            <a:extLst>
              <a:ext uri="{FF2B5EF4-FFF2-40B4-BE49-F238E27FC236}">
                <a16:creationId xmlns:a16="http://schemas.microsoft.com/office/drawing/2014/main" id="{ED504D0C-F010-D10D-D025-1AE5EC1FF4E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555826A4-20D9-F54D-99DF-A179CC46A231}" type="slidenum">
              <a:rPr lang="en-US" altLang="en-US" sz="1400" smtClean="0">
                <a:solidFill>
                  <a:schemeClr val="tx2"/>
                </a:solidFill>
                <a:latin typeface="Times" pitchFamily="2" charset="0"/>
              </a:rPr>
              <a:pPr>
                <a:spcBef>
                  <a:spcPct val="0"/>
                </a:spcBef>
                <a:buClrTx/>
                <a:buSzTx/>
                <a:buFontTx/>
                <a:buNone/>
              </a:pPr>
              <a:t>34</a:t>
            </a:fld>
            <a:endParaRPr lang="en-US" altLang="en-US" sz="1400">
              <a:solidFill>
                <a:schemeClr val="tx2"/>
              </a:solidFill>
              <a:latin typeface="Times" pitchFamily="2"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a:extLst>
              <a:ext uri="{FF2B5EF4-FFF2-40B4-BE49-F238E27FC236}">
                <a16:creationId xmlns:a16="http://schemas.microsoft.com/office/drawing/2014/main" id="{35863CEE-46EC-163B-6AFF-32F01339C90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Big Picture..</a:t>
            </a:r>
          </a:p>
        </p:txBody>
      </p:sp>
      <p:sp>
        <p:nvSpPr>
          <p:cNvPr id="84994" name="Footer Placeholder 1">
            <a:extLst>
              <a:ext uri="{FF2B5EF4-FFF2-40B4-BE49-F238E27FC236}">
                <a16:creationId xmlns:a16="http://schemas.microsoft.com/office/drawing/2014/main" id="{7A89FD50-A7EA-C2B1-DF13-88CB28B4651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82947" name="Slide Number Placeholder 2">
            <a:extLst>
              <a:ext uri="{FF2B5EF4-FFF2-40B4-BE49-F238E27FC236}">
                <a16:creationId xmlns:a16="http://schemas.microsoft.com/office/drawing/2014/main" id="{35E34DD8-8178-0550-2BFB-4EC8EDA60F5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4A1CCBF-5D00-2549-A78E-82B943429177}" type="slidenum">
              <a:rPr lang="en-US" altLang="en-US" sz="1200">
                <a:solidFill>
                  <a:srgbClr val="FFFFFF"/>
                </a:solidFill>
                <a:latin typeface="Times" charset="0"/>
              </a:rPr>
              <a:pPr>
                <a:lnSpc>
                  <a:spcPct val="80000"/>
                </a:lnSpc>
                <a:spcBef>
                  <a:spcPct val="0"/>
                </a:spcBef>
                <a:buClrTx/>
                <a:buSzTx/>
                <a:buFontTx/>
                <a:buNone/>
                <a:defRPr/>
              </a:pPr>
              <a:t>35</a:t>
            </a:fld>
            <a:endParaRPr lang="en-US" altLang="en-US" sz="1200">
              <a:solidFill>
                <a:srgbClr val="FFFFFF"/>
              </a:solidFill>
              <a:latin typeface="Times" charset="0"/>
            </a:endParaRPr>
          </a:p>
        </p:txBody>
      </p:sp>
      <p:pic>
        <p:nvPicPr>
          <p:cNvPr id="84996" name="Content Placeholder 3">
            <a:extLst>
              <a:ext uri="{FF2B5EF4-FFF2-40B4-BE49-F238E27FC236}">
                <a16:creationId xmlns:a16="http://schemas.microsoft.com/office/drawing/2014/main" id="{7EB42CF4-748F-64B0-367C-B553BAB9B134}"/>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575" r="-575"/>
          <a:stretch>
            <a:fillRect/>
          </a:stretch>
        </p:blipFill>
        <p:spPr>
          <a:xfrm>
            <a:off x="612775" y="1600200"/>
            <a:ext cx="8153400" cy="449580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29969216-AB01-DC54-002D-BC8FF1D23B8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Pathways to the Optimal</a:t>
            </a:r>
          </a:p>
        </p:txBody>
      </p:sp>
      <p:sp>
        <p:nvSpPr>
          <p:cNvPr id="87042" name="Footer Placeholder 1">
            <a:extLst>
              <a:ext uri="{FF2B5EF4-FFF2-40B4-BE49-F238E27FC236}">
                <a16:creationId xmlns:a16="http://schemas.microsoft.com/office/drawing/2014/main" id="{F76DB554-10B7-7A98-0C83-C903B4071EA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84995" name="Slide Number Placeholder 2">
            <a:extLst>
              <a:ext uri="{FF2B5EF4-FFF2-40B4-BE49-F238E27FC236}">
                <a16:creationId xmlns:a16="http://schemas.microsoft.com/office/drawing/2014/main" id="{5440E735-6CCB-AA85-3689-E928E16842E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D97CF85-0719-B740-899B-7A013342246D}" type="slidenum">
              <a:rPr lang="en-US" altLang="en-US" sz="1200">
                <a:solidFill>
                  <a:srgbClr val="FFFFFF"/>
                </a:solidFill>
                <a:latin typeface="Times" charset="0"/>
              </a:rPr>
              <a:pPr>
                <a:lnSpc>
                  <a:spcPct val="80000"/>
                </a:lnSpc>
                <a:spcBef>
                  <a:spcPct val="0"/>
                </a:spcBef>
                <a:buClrTx/>
                <a:buSzTx/>
                <a:buFontTx/>
                <a:buNone/>
                <a:defRPr/>
              </a:pPr>
              <a:t>36</a:t>
            </a:fld>
            <a:endParaRPr lang="en-US" altLang="en-US" sz="1200">
              <a:solidFill>
                <a:srgbClr val="FFFFFF"/>
              </a:solidFill>
              <a:latin typeface="Times" charset="0"/>
            </a:endParaRPr>
          </a:p>
        </p:txBody>
      </p:sp>
      <p:sp>
        <p:nvSpPr>
          <p:cNvPr id="70658" name="Rectangle 3">
            <a:extLst>
              <a:ext uri="{FF2B5EF4-FFF2-40B4-BE49-F238E27FC236}">
                <a16:creationId xmlns:a16="http://schemas.microsoft.com/office/drawing/2014/main" id="{46B4D7C0-49C0-77D6-18A0-5B80F21CBB52}"/>
              </a:ext>
            </a:extLst>
          </p:cNvPr>
          <p:cNvSpPr>
            <a:spLocks noGrp="1" noChangeArrowheads="1"/>
          </p:cNvSpPr>
          <p:nvPr>
            <p:ph sz="quarter" idx="1"/>
          </p:nvPr>
        </p:nvSpPr>
        <p:spPr>
          <a:xfrm>
            <a:off x="612775" y="1600200"/>
            <a:ext cx="8153400" cy="4495800"/>
          </a:xfrm>
        </p:spPr>
        <p:txBody>
          <a:bodyPr>
            <a:normAutofit fontScale="85000" lnSpcReduction="10000"/>
          </a:bodyPr>
          <a:lstStyle/>
          <a:p>
            <a:pPr marL="514350" indent="-514350" eaLnBrk="1" fontAlgn="auto" hangingPunct="1">
              <a:spcAft>
                <a:spcPts val="0"/>
              </a:spcAft>
              <a:buFont typeface="+mj-lt"/>
              <a:buAutoNum type="arabicPeriod"/>
              <a:defRPr/>
            </a:pPr>
            <a:r>
              <a:rPr lang="en-US" u="sng" dirty="0">
                <a:ea typeface="+mn-ea"/>
                <a:cs typeface="+mn-cs"/>
              </a:rPr>
              <a:t>The Cost of Capital Approach</a:t>
            </a:r>
            <a:r>
              <a:rPr lang="en-US" dirty="0">
                <a:ea typeface="+mn-ea"/>
                <a:cs typeface="+mn-cs"/>
              </a:rPr>
              <a:t>: The optimal debt ratio is the one that minimizes the cost of capital for a firm.</a:t>
            </a:r>
          </a:p>
          <a:p>
            <a:pPr marL="514350" indent="-514350" eaLnBrk="1" fontAlgn="auto" hangingPunct="1">
              <a:spcAft>
                <a:spcPts val="0"/>
              </a:spcAft>
              <a:buFont typeface="+mj-lt"/>
              <a:buAutoNum type="arabicPeriod"/>
              <a:defRPr/>
            </a:pPr>
            <a:r>
              <a:rPr lang="en-US" u="sng" dirty="0">
                <a:ea typeface="+mn-ea"/>
                <a:cs typeface="+mn-cs"/>
              </a:rPr>
              <a:t>The Enhanced Cost of Capital approach</a:t>
            </a:r>
            <a:r>
              <a:rPr lang="en-US" dirty="0">
                <a:ea typeface="+mn-ea"/>
                <a:cs typeface="+mn-cs"/>
              </a:rPr>
              <a:t>: The optimal debt ratio is the one that generates the best combination of (low) cost of capital and (high) operating income.</a:t>
            </a:r>
          </a:p>
          <a:p>
            <a:pPr marL="514350" indent="-514350" eaLnBrk="1" fontAlgn="auto" hangingPunct="1">
              <a:spcAft>
                <a:spcPts val="0"/>
              </a:spcAft>
              <a:buFont typeface="+mj-lt"/>
              <a:buAutoNum type="arabicPeriod"/>
              <a:defRPr/>
            </a:pPr>
            <a:r>
              <a:rPr lang="en-US" u="sng" dirty="0">
                <a:ea typeface="+mn-ea"/>
                <a:cs typeface="+mn-cs"/>
              </a:rPr>
              <a:t>The Adjusted Present Value Approach</a:t>
            </a:r>
            <a:r>
              <a:rPr lang="en-US" dirty="0">
                <a:ea typeface="+mn-ea"/>
                <a:cs typeface="+mn-cs"/>
              </a:rPr>
              <a:t>: The optimal debt ratio is the one that maximizes the overall value of the firm.</a:t>
            </a:r>
          </a:p>
          <a:p>
            <a:pPr marL="514350" indent="-514350" eaLnBrk="1" fontAlgn="auto" hangingPunct="1">
              <a:spcAft>
                <a:spcPts val="0"/>
              </a:spcAft>
              <a:buFont typeface="+mj-lt"/>
              <a:buAutoNum type="arabicPeriod"/>
              <a:defRPr/>
            </a:pPr>
            <a:r>
              <a:rPr lang="en-US" u="sng" dirty="0">
                <a:ea typeface="+mn-ea"/>
                <a:cs typeface="+mn-cs"/>
              </a:rPr>
              <a:t>The Sector Approach</a:t>
            </a:r>
            <a:r>
              <a:rPr lang="en-US" dirty="0">
                <a:ea typeface="+mn-ea"/>
                <a:cs typeface="+mn-cs"/>
              </a:rPr>
              <a:t>: The optimal debt ratio is the one that brings the firm closes to its peer group in terms of financing mix.</a:t>
            </a:r>
          </a:p>
          <a:p>
            <a:pPr marL="514350" indent="-514350" eaLnBrk="1" fontAlgn="auto" hangingPunct="1">
              <a:spcAft>
                <a:spcPts val="0"/>
              </a:spcAft>
              <a:buFont typeface="+mj-lt"/>
              <a:buAutoNum type="arabicPeriod"/>
              <a:defRPr/>
            </a:pPr>
            <a:r>
              <a:rPr lang="en-US" u="sng" dirty="0">
                <a:ea typeface="+mn-ea"/>
                <a:cs typeface="+mn-cs"/>
              </a:rPr>
              <a:t>The Life Cycle Approach</a:t>
            </a:r>
            <a:r>
              <a:rPr lang="en-US" dirty="0">
                <a:ea typeface="+mn-ea"/>
                <a:cs typeface="+mn-cs"/>
              </a:rPr>
              <a:t>: The optimal debt ratio is the one that best suits where the firm is in its life cycle.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ECAF207E-95D8-2A86-6DB0-109E19E1393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The Cost of Capital Approach</a:t>
            </a:r>
          </a:p>
        </p:txBody>
      </p:sp>
      <p:sp>
        <p:nvSpPr>
          <p:cNvPr id="89090" name="Footer Placeholder 1">
            <a:extLst>
              <a:ext uri="{FF2B5EF4-FFF2-40B4-BE49-F238E27FC236}">
                <a16:creationId xmlns:a16="http://schemas.microsoft.com/office/drawing/2014/main" id="{6AF4601C-39E5-EA64-CD1A-1CB94190EC7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87043" name="Slide Number Placeholder 2">
            <a:extLst>
              <a:ext uri="{FF2B5EF4-FFF2-40B4-BE49-F238E27FC236}">
                <a16:creationId xmlns:a16="http://schemas.microsoft.com/office/drawing/2014/main" id="{8F1C4D22-02A8-C548-7E0D-5208B8DBA13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25C43B9-2BD1-F349-BEBC-C45A9AEDB6E8}" type="slidenum">
              <a:rPr lang="en-US" altLang="en-US" sz="1200">
                <a:solidFill>
                  <a:srgbClr val="FFFFFF"/>
                </a:solidFill>
                <a:latin typeface="Times" charset="0"/>
              </a:rPr>
              <a:pPr>
                <a:lnSpc>
                  <a:spcPct val="80000"/>
                </a:lnSpc>
                <a:spcBef>
                  <a:spcPct val="0"/>
                </a:spcBef>
                <a:buClrTx/>
                <a:buSzTx/>
                <a:buFontTx/>
                <a:buNone/>
                <a:defRPr/>
              </a:pPr>
              <a:t>37</a:t>
            </a:fld>
            <a:endParaRPr lang="en-US" altLang="en-US" sz="1200">
              <a:solidFill>
                <a:srgbClr val="FFFFFF"/>
              </a:solidFill>
              <a:latin typeface="Times" charset="0"/>
            </a:endParaRPr>
          </a:p>
        </p:txBody>
      </p:sp>
      <p:sp>
        <p:nvSpPr>
          <p:cNvPr id="84996" name="Rectangle 3">
            <a:extLst>
              <a:ext uri="{FF2B5EF4-FFF2-40B4-BE49-F238E27FC236}">
                <a16:creationId xmlns:a16="http://schemas.microsoft.com/office/drawing/2014/main" id="{998CE3EE-CF30-786E-C9B4-82A9702470EE}"/>
              </a:ext>
            </a:extLst>
          </p:cNvPr>
          <p:cNvSpPr>
            <a:spLocks noGrp="1" noChangeArrowheads="1"/>
          </p:cNvSpPr>
          <p:nvPr>
            <p:ph sz="quarter" idx="1"/>
          </p:nvPr>
        </p:nvSpPr>
        <p:spPr>
          <a:xfrm>
            <a:off x="612775" y="1600200"/>
            <a:ext cx="8153400" cy="4495800"/>
          </a:xfrm>
        </p:spPr>
        <p:txBody>
          <a:bodyPr/>
          <a:lstStyle/>
          <a:p>
            <a:pPr eaLnBrk="1" hangingPunct="1">
              <a:buFont typeface="Wingdings" charset="0"/>
              <a:buChar char=""/>
              <a:defRPr/>
            </a:pPr>
            <a:r>
              <a:rPr lang="en-US" dirty="0"/>
              <a:t>Value of a Firm = Present Value of Cash Flows to the Firm, discounted back at the cost of capital.</a:t>
            </a:r>
          </a:p>
          <a:p>
            <a:pPr eaLnBrk="1" hangingPunct="1">
              <a:buFont typeface="Wingdings" charset="0"/>
              <a:buChar char=""/>
              <a:defRPr/>
            </a:pPr>
            <a:r>
              <a:rPr lang="en-US" dirty="0"/>
              <a:t>If the cash flows to the firm are held constant, and the cost of capital is minimized, the value of the firm will be maximized.</a:t>
            </a:r>
          </a:p>
          <a:p>
            <a:pPr eaLnBrk="1" hangingPunct="1">
              <a:buFont typeface="Wingdings" charset="0"/>
              <a:buChar char=""/>
              <a:defRPr/>
            </a:pPr>
            <a:r>
              <a:rPr lang="en-US" dirty="0"/>
              <a:t>Cost of Capital = Cost of Equity (E/(D+E)) + Pre-tax Cost of Debt (1- tax rate) (D/(D+E)</a:t>
            </a:r>
          </a:p>
          <a:p>
            <a:pPr lvl="1" eaLnBrk="1" hangingPunct="1">
              <a:buFont typeface="Wingdings" charset="0"/>
              <a:buChar char=""/>
              <a:defRPr/>
            </a:pPr>
            <a:r>
              <a:rPr lang="en-US" dirty="0"/>
              <a:t>The question then becomes a simple one. As the debt ratio changes, how does the cost of capital change?</a:t>
            </a:r>
          </a:p>
          <a:p>
            <a:pPr marL="0" indent="0" eaLnBrk="1" hangingPunct="1">
              <a:buFont typeface="Wingdings" charset="0"/>
              <a:buNone/>
              <a:defRPr/>
            </a:pPr>
            <a:endParaRPr lang="en-US"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12BA396E-20B0-EDC8-8537-C2A85A69C0F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Debt Trade off on the Cost of Capital</a:t>
            </a:r>
          </a:p>
        </p:txBody>
      </p:sp>
      <p:sp>
        <p:nvSpPr>
          <p:cNvPr id="91138" name="Footer Placeholder 1">
            <a:extLst>
              <a:ext uri="{FF2B5EF4-FFF2-40B4-BE49-F238E27FC236}">
                <a16:creationId xmlns:a16="http://schemas.microsoft.com/office/drawing/2014/main" id="{875FD0F1-651D-A6F1-DEDA-16A2C37903F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89091" name="Slide Number Placeholder 2">
            <a:extLst>
              <a:ext uri="{FF2B5EF4-FFF2-40B4-BE49-F238E27FC236}">
                <a16:creationId xmlns:a16="http://schemas.microsoft.com/office/drawing/2014/main" id="{F17852EC-91C7-286D-FB74-4CA77F12D02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BB41110-7657-9A49-9477-3493EB194692}" type="slidenum">
              <a:rPr lang="en-US" altLang="en-US" sz="1200">
                <a:solidFill>
                  <a:srgbClr val="FFFFFF"/>
                </a:solidFill>
                <a:latin typeface="Times" charset="0"/>
              </a:rPr>
              <a:pPr>
                <a:lnSpc>
                  <a:spcPct val="80000"/>
                </a:lnSpc>
                <a:spcBef>
                  <a:spcPct val="0"/>
                </a:spcBef>
                <a:buClrTx/>
                <a:buSzTx/>
                <a:buFontTx/>
                <a:buNone/>
                <a:defRPr/>
              </a:pPr>
              <a:t>38</a:t>
            </a:fld>
            <a:endParaRPr lang="en-US" altLang="en-US" sz="1200">
              <a:solidFill>
                <a:srgbClr val="FFFFFF"/>
              </a:solidFill>
              <a:latin typeface="Times" charset="0"/>
            </a:endParaRPr>
          </a:p>
        </p:txBody>
      </p:sp>
      <p:pic>
        <p:nvPicPr>
          <p:cNvPr id="91140" name="Content Placeholder 1">
            <a:extLst>
              <a:ext uri="{FF2B5EF4-FFF2-40B4-BE49-F238E27FC236}">
                <a16:creationId xmlns:a16="http://schemas.microsoft.com/office/drawing/2014/main" id="{EDDB2E0F-C743-C58F-0AC1-332CAFBC2474}"/>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12775" y="2044700"/>
            <a:ext cx="8153400" cy="3606800"/>
          </a:xfrm>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a:extLst>
              <a:ext uri="{FF2B5EF4-FFF2-40B4-BE49-F238E27FC236}">
                <a16:creationId xmlns:a16="http://schemas.microsoft.com/office/drawing/2014/main" id="{E6B9D303-129E-D2A3-B258-9FD030825D0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Costs of Debt &amp; Equity</a:t>
            </a:r>
          </a:p>
        </p:txBody>
      </p:sp>
      <p:sp>
        <p:nvSpPr>
          <p:cNvPr id="93186" name="Footer Placeholder 1">
            <a:extLst>
              <a:ext uri="{FF2B5EF4-FFF2-40B4-BE49-F238E27FC236}">
                <a16:creationId xmlns:a16="http://schemas.microsoft.com/office/drawing/2014/main" id="{A756E9DB-AA83-7628-D681-B2FBE28C104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91139" name="Slide Number Placeholder 2">
            <a:extLst>
              <a:ext uri="{FF2B5EF4-FFF2-40B4-BE49-F238E27FC236}">
                <a16:creationId xmlns:a16="http://schemas.microsoft.com/office/drawing/2014/main" id="{0859C57A-7995-79DA-79F5-F663224B1F9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51549EC-F8B6-5540-B2F6-ECEE9F04B654}" type="slidenum">
              <a:rPr lang="en-US" altLang="en-US" sz="1200">
                <a:solidFill>
                  <a:srgbClr val="FFFFFF"/>
                </a:solidFill>
                <a:latin typeface="Times" charset="0"/>
              </a:rPr>
              <a:pPr>
                <a:lnSpc>
                  <a:spcPct val="80000"/>
                </a:lnSpc>
                <a:spcBef>
                  <a:spcPct val="0"/>
                </a:spcBef>
                <a:buClrTx/>
                <a:buSzTx/>
                <a:buFontTx/>
                <a:buNone/>
                <a:defRPr/>
              </a:pPr>
              <a:t>39</a:t>
            </a:fld>
            <a:endParaRPr lang="en-US" altLang="en-US" sz="1200">
              <a:solidFill>
                <a:srgbClr val="FFFFFF"/>
              </a:solidFill>
              <a:latin typeface="Times" charset="0"/>
            </a:endParaRPr>
          </a:p>
        </p:txBody>
      </p:sp>
      <p:sp>
        <p:nvSpPr>
          <p:cNvPr id="76802" name="Rectangle 3">
            <a:extLst>
              <a:ext uri="{FF2B5EF4-FFF2-40B4-BE49-F238E27FC236}">
                <a16:creationId xmlns:a16="http://schemas.microsoft.com/office/drawing/2014/main" id="{B0A37C58-25EC-A072-BD3E-DFBEEBEBD065}"/>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An article in an Asian business magazine argued that equity was cheaper than debt, because dividend yields are much lower than interest rates on debt. Do you agree with this statement?</a:t>
            </a:r>
          </a:p>
          <a:p>
            <a:pPr marL="514350" indent="-514350" eaLnBrk="1" fontAlgn="auto" hangingPunct="1">
              <a:spcAft>
                <a:spcPts val="0"/>
              </a:spcAft>
              <a:buFont typeface="+mj-lt"/>
              <a:buAutoNum type="alphaLcPeriod"/>
              <a:defRPr/>
            </a:pPr>
            <a:r>
              <a:rPr lang="en-US" dirty="0">
                <a:ea typeface="+mn-ea"/>
                <a:cs typeface="+mn-cs"/>
              </a:rPr>
              <a:t>Yes</a:t>
            </a:r>
          </a:p>
          <a:p>
            <a:pPr marL="514350" indent="-514350" eaLnBrk="1" fontAlgn="auto" hangingPunct="1">
              <a:spcAft>
                <a:spcPts val="0"/>
              </a:spcAft>
              <a:buFont typeface="+mj-lt"/>
              <a:buAutoNum type="alphaLcPeriod"/>
              <a:defRPr/>
            </a:pPr>
            <a:r>
              <a:rPr lang="en-US" dirty="0">
                <a:ea typeface="+mn-ea"/>
                <a:cs typeface="+mn-cs"/>
              </a:rPr>
              <a:t>No</a:t>
            </a:r>
          </a:p>
          <a:p>
            <a:pPr marL="320040" indent="-320040" eaLnBrk="1" fontAlgn="auto" hangingPunct="1">
              <a:spcAft>
                <a:spcPts val="0"/>
              </a:spcAft>
              <a:buFont typeface="Wingdings"/>
              <a:buChar char=""/>
              <a:defRPr/>
            </a:pPr>
            <a:r>
              <a:rPr lang="en-US" dirty="0">
                <a:ea typeface="+mn-ea"/>
                <a:cs typeface="+mn-cs"/>
              </a:rPr>
              <a:t>Can equity ever be cheaper than debt?</a:t>
            </a:r>
          </a:p>
          <a:p>
            <a:pPr marL="514350" indent="-514350" eaLnBrk="1" fontAlgn="auto" hangingPunct="1">
              <a:spcAft>
                <a:spcPts val="0"/>
              </a:spcAft>
              <a:buFont typeface="+mj-lt"/>
              <a:buAutoNum type="alphaLcPeriod"/>
              <a:defRPr/>
            </a:pPr>
            <a:r>
              <a:rPr lang="en-US" dirty="0">
                <a:ea typeface="+mn-ea"/>
                <a:cs typeface="+mn-cs"/>
              </a:rPr>
              <a:t>Yes</a:t>
            </a:r>
          </a:p>
          <a:p>
            <a:pPr marL="514350" indent="-514350" eaLnBrk="1" fontAlgn="auto" hangingPunct="1">
              <a:spcAft>
                <a:spcPts val="0"/>
              </a:spcAft>
              <a:buFont typeface="+mj-lt"/>
              <a:buAutoNum type="alphaLcPeriod"/>
              <a:defRPr/>
            </a:pPr>
            <a:r>
              <a:rPr lang="en-US" dirty="0">
                <a:ea typeface="+mn-ea"/>
                <a:cs typeface="+mn-cs"/>
              </a:rPr>
              <a:t>No</a:t>
            </a:r>
          </a:p>
        </p:txBody>
      </p:sp>
      <p:sp>
        <p:nvSpPr>
          <p:cNvPr id="93189" name="Rectangle 4">
            <a:extLst>
              <a:ext uri="{FF2B5EF4-FFF2-40B4-BE49-F238E27FC236}">
                <a16:creationId xmlns:a16="http://schemas.microsoft.com/office/drawing/2014/main" id="{43029278-BEFB-3A2C-5A09-1708A5B01749}"/>
              </a:ext>
            </a:extLst>
          </p:cNvPr>
          <p:cNvSpPr>
            <a:spLocks noChangeArrowheads="1"/>
          </p:cNvSpPr>
          <p:nvPr/>
        </p:nvSpPr>
        <p:spPr bwMode="auto">
          <a:xfrm>
            <a:off x="4479925" y="3432175"/>
            <a:ext cx="13187363"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graphicFrame>
        <p:nvGraphicFramePr>
          <p:cNvPr id="93190" name="Object 2">
            <a:extLst>
              <a:ext uri="{FF2B5EF4-FFF2-40B4-BE49-F238E27FC236}">
                <a16:creationId xmlns:a16="http://schemas.microsoft.com/office/drawing/2014/main" id="{E6FACFE6-BE01-9073-483F-CDED0B3323CD}"/>
              </a:ext>
            </a:extLst>
          </p:cNvPr>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7CD5B6AC-C2C8-FC4B-3FA0-535FF4C616E6}"/>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Applying Cost of Capital Approach: The Textbook Example</a:t>
            </a:r>
          </a:p>
        </p:txBody>
      </p:sp>
      <p:sp>
        <p:nvSpPr>
          <p:cNvPr id="95234" name="Footer Placeholder 1">
            <a:extLst>
              <a:ext uri="{FF2B5EF4-FFF2-40B4-BE49-F238E27FC236}">
                <a16:creationId xmlns:a16="http://schemas.microsoft.com/office/drawing/2014/main" id="{64213377-77D5-0480-2B9B-AF406546494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93187" name="Slide Number Placeholder 2">
            <a:extLst>
              <a:ext uri="{FF2B5EF4-FFF2-40B4-BE49-F238E27FC236}">
                <a16:creationId xmlns:a16="http://schemas.microsoft.com/office/drawing/2014/main" id="{D7346779-5D4A-BACE-0E92-CD5EC7BDD89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7FE72A4-29FF-F247-A6CE-130176D21164}" type="slidenum">
              <a:rPr lang="en-US" altLang="en-US" sz="1200">
                <a:solidFill>
                  <a:srgbClr val="FFFFFF"/>
                </a:solidFill>
                <a:latin typeface="Times" charset="0"/>
              </a:rPr>
              <a:pPr>
                <a:lnSpc>
                  <a:spcPct val="80000"/>
                </a:lnSpc>
                <a:spcBef>
                  <a:spcPct val="0"/>
                </a:spcBef>
                <a:buClrTx/>
                <a:buSzTx/>
                <a:buFontTx/>
                <a:buNone/>
                <a:defRPr/>
              </a:pPr>
              <a:t>40</a:t>
            </a:fld>
            <a:endParaRPr lang="en-US" altLang="en-US" sz="1200">
              <a:solidFill>
                <a:srgbClr val="FFFFFF"/>
              </a:solidFill>
              <a:latin typeface="Times" charset="0"/>
            </a:endParaRPr>
          </a:p>
        </p:txBody>
      </p:sp>
      <p:pic>
        <p:nvPicPr>
          <p:cNvPr id="95236" name="Content Placeholder 9">
            <a:extLst>
              <a:ext uri="{FF2B5EF4-FFF2-40B4-BE49-F238E27FC236}">
                <a16:creationId xmlns:a16="http://schemas.microsoft.com/office/drawing/2014/main" id="{57B98A05-6EAC-2F7A-171D-25A1D47A675B}"/>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1638" b="-11638"/>
          <a:stretch>
            <a:fillRect/>
          </a:stretch>
        </p:blipFill>
        <p:spPr>
          <a:xfrm>
            <a:off x="612775" y="1600200"/>
            <a:ext cx="8153400" cy="4495800"/>
          </a:xfrm>
        </p:spPr>
      </p:pic>
      <p:sp>
        <p:nvSpPr>
          <p:cNvPr id="95237" name="TextBox 4">
            <a:extLst>
              <a:ext uri="{FF2B5EF4-FFF2-40B4-BE49-F238E27FC236}">
                <a16:creationId xmlns:a16="http://schemas.microsoft.com/office/drawing/2014/main" id="{AE6F9E0F-6B58-0768-7D4E-8B835A3F9E0D}"/>
              </a:ext>
            </a:extLst>
          </p:cNvPr>
          <p:cNvSpPr txBox="1">
            <a:spLocks noChangeArrowheads="1"/>
          </p:cNvSpPr>
          <p:nvPr/>
        </p:nvSpPr>
        <p:spPr bwMode="auto">
          <a:xfrm>
            <a:off x="0" y="1447800"/>
            <a:ext cx="8923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000">
                <a:latin typeface="Times" pitchFamily="2" charset="0"/>
              </a:rPr>
              <a:t>Assume the firm has $200 million in cash flows, expected to grow 3% a year forever.</a:t>
            </a:r>
          </a:p>
        </p:txBody>
      </p:sp>
      <p:pic>
        <p:nvPicPr>
          <p:cNvPr id="95238" name="Picture 5">
            <a:extLst>
              <a:ext uri="{FF2B5EF4-FFF2-40B4-BE49-F238E27FC236}">
                <a16:creationId xmlns:a16="http://schemas.microsoft.com/office/drawing/2014/main" id="{D8514FCD-809C-D8EF-5F18-D74CE628FAD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5897562"/>
            <a:ext cx="5764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9A0180EB-2762-E397-30B3-05EC77BFDEE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U-shaped Cost of Capital Graph…</a:t>
            </a:r>
          </a:p>
        </p:txBody>
      </p:sp>
      <p:sp>
        <p:nvSpPr>
          <p:cNvPr id="97282" name="Footer Placeholder 1">
            <a:extLst>
              <a:ext uri="{FF2B5EF4-FFF2-40B4-BE49-F238E27FC236}">
                <a16:creationId xmlns:a16="http://schemas.microsoft.com/office/drawing/2014/main" id="{BB48D2B2-9557-4859-33A5-0406703269F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95235" name="Slide Number Placeholder 2">
            <a:extLst>
              <a:ext uri="{FF2B5EF4-FFF2-40B4-BE49-F238E27FC236}">
                <a16:creationId xmlns:a16="http://schemas.microsoft.com/office/drawing/2014/main" id="{486A1019-7FC2-C2D0-2885-46782F6ECC9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DD40FC26-87A9-7647-8527-268735A2EFB6}" type="slidenum">
              <a:rPr lang="en-US" altLang="en-US" sz="1200">
                <a:solidFill>
                  <a:srgbClr val="FFFFFF"/>
                </a:solidFill>
                <a:latin typeface="Times" charset="0"/>
              </a:rPr>
              <a:pPr>
                <a:lnSpc>
                  <a:spcPct val="80000"/>
                </a:lnSpc>
                <a:spcBef>
                  <a:spcPct val="0"/>
                </a:spcBef>
                <a:buClrTx/>
                <a:buSzTx/>
                <a:buFontTx/>
                <a:buNone/>
                <a:defRPr/>
              </a:pPr>
              <a:t>41</a:t>
            </a:fld>
            <a:endParaRPr lang="en-US" altLang="en-US" sz="1200">
              <a:solidFill>
                <a:srgbClr val="FFFFFF"/>
              </a:solidFill>
              <a:latin typeface="Times" charset="0"/>
            </a:endParaRPr>
          </a:p>
        </p:txBody>
      </p:sp>
      <p:graphicFrame>
        <p:nvGraphicFramePr>
          <p:cNvPr id="11" name="Content Placeholder 6">
            <a:extLst>
              <a:ext uri="{FF2B5EF4-FFF2-40B4-BE49-F238E27FC236}">
                <a16:creationId xmlns:a16="http://schemas.microsoft.com/office/drawing/2014/main" id="{4C1A85AA-C63B-479A-E314-BF74D2DE3424}"/>
              </a:ext>
            </a:extLst>
          </p:cNvPr>
          <p:cNvGraphicFramePr>
            <a:graphicFrameLocks noGrp="1"/>
          </p:cNvGraphicFramePr>
          <p:nvPr>
            <p:ph sz="quarter" idx="1"/>
            <p:extLst>
              <p:ext uri="{D42A27DB-BD31-4B8C-83A1-F6EECF244321}">
                <p14:modId xmlns:p14="http://schemas.microsoft.com/office/powerpoint/2010/main" val="2751893950"/>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a:extLst>
              <a:ext uri="{FF2B5EF4-FFF2-40B4-BE49-F238E27FC236}">
                <a16:creationId xmlns:a16="http://schemas.microsoft.com/office/drawing/2014/main" id="{2A53D17D-5139-2A02-E629-33382D0FDE1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Current Cost of Capital: Disney</a:t>
            </a:r>
          </a:p>
        </p:txBody>
      </p:sp>
      <p:sp>
        <p:nvSpPr>
          <p:cNvPr id="99330" name="Rectangle 3">
            <a:extLst>
              <a:ext uri="{FF2B5EF4-FFF2-40B4-BE49-F238E27FC236}">
                <a16:creationId xmlns:a16="http://schemas.microsoft.com/office/drawing/2014/main" id="{9CA078F4-778C-0F19-2D70-05DF5CFAC223}"/>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dirty="0">
                <a:ea typeface="ＭＳ Ｐゴシック" panose="020B0600070205080204" pitchFamily="34" charset="-128"/>
              </a:rPr>
              <a:t>The beta for Disney</a:t>
            </a:r>
            <a:r>
              <a:rPr lang="ja-JP" altLang="en-US" sz="2200">
                <a:ea typeface="ＭＳ Ｐゴシック" panose="020B0600070205080204" pitchFamily="34" charset="-128"/>
              </a:rPr>
              <a:t>’</a:t>
            </a:r>
            <a:r>
              <a:rPr lang="en-US" altLang="ja-JP" sz="2200" dirty="0">
                <a:ea typeface="ＭＳ Ｐゴシック" panose="020B0600070205080204" pitchFamily="34" charset="-128"/>
              </a:rPr>
              <a:t>s stock in November 2013 was 1.0013. The T. bond rate at that time was 2.75%. Using an estimated equity risk premium of 5.76%, we estimated the cost of equity for Disney to be 8.52%:</a:t>
            </a:r>
          </a:p>
          <a:p>
            <a:pPr lvl="1" eaLnBrk="1" hangingPunct="1">
              <a:lnSpc>
                <a:spcPct val="80000"/>
              </a:lnSpc>
              <a:buNone/>
            </a:pPr>
            <a:r>
              <a:rPr lang="en-US" altLang="en-US" sz="1800" dirty="0">
                <a:ea typeface="ＭＳ Ｐゴシック" panose="020B0600070205080204" pitchFamily="34" charset="-128"/>
              </a:rPr>
              <a:t>	Cost of Equity = 2.75% + 1.0013(5.76%) = 8.52% </a:t>
            </a:r>
          </a:p>
          <a:p>
            <a:pPr eaLnBrk="1" hangingPunct="1">
              <a:lnSpc>
                <a:spcPct val="80000"/>
              </a:lnSpc>
            </a:pPr>
            <a:r>
              <a:rPr lang="en-US" altLang="en-US" sz="2200" dirty="0">
                <a:ea typeface="ＭＳ Ｐゴシック" panose="020B0600070205080204" pitchFamily="34" charset="-128"/>
              </a:rPr>
              <a:t>Disney</a:t>
            </a:r>
            <a:r>
              <a:rPr lang="ja-JP" altLang="en-US" sz="2200">
                <a:ea typeface="ＭＳ Ｐゴシック" panose="020B0600070205080204" pitchFamily="34" charset="-128"/>
              </a:rPr>
              <a:t>’</a:t>
            </a:r>
            <a:r>
              <a:rPr lang="en-US" altLang="ja-JP" sz="2200" dirty="0">
                <a:ea typeface="ＭＳ Ｐゴシック" panose="020B0600070205080204" pitchFamily="34" charset="-128"/>
              </a:rPr>
              <a:t>s bond rating in May 2009 was A, and based on this rating, the estimated pretax cost of debt for Disney is 3.75%. Using a marginal tax rate of 36.1, the after-tax cost of debt for Disney is 2.40%.</a:t>
            </a:r>
          </a:p>
          <a:p>
            <a:pPr lvl="1" eaLnBrk="1" hangingPunct="1">
              <a:lnSpc>
                <a:spcPct val="80000"/>
              </a:lnSpc>
              <a:buNone/>
            </a:pPr>
            <a:r>
              <a:rPr lang="en-US" altLang="en-US" sz="1800" dirty="0">
                <a:ea typeface="ＭＳ Ｐゴシック" panose="020B0600070205080204" pitchFamily="34" charset="-128"/>
              </a:rPr>
              <a:t>	After-Tax Cost of Debt 	= 3.75% (1 – 0.361) = 2.40%</a:t>
            </a:r>
          </a:p>
          <a:p>
            <a:pPr eaLnBrk="1" hangingPunct="1">
              <a:lnSpc>
                <a:spcPct val="80000"/>
              </a:lnSpc>
            </a:pPr>
            <a:r>
              <a:rPr lang="en-US" altLang="en-US" sz="2200" dirty="0">
                <a:ea typeface="ＭＳ Ｐゴシック" panose="020B0600070205080204" pitchFamily="34" charset="-128"/>
              </a:rPr>
              <a:t>The cost of capital was calculated using these costs and the weights based on market values of equity (121,878) and debt (15.961):</a:t>
            </a:r>
          </a:p>
          <a:p>
            <a:pPr eaLnBrk="1" hangingPunct="1">
              <a:lnSpc>
                <a:spcPct val="80000"/>
              </a:lnSpc>
              <a:buFont typeface="Wingdings" pitchFamily="2" charset="2"/>
              <a:buNone/>
            </a:pPr>
            <a:r>
              <a:rPr lang="en-US" altLang="en-US" sz="2200" dirty="0">
                <a:ea typeface="ＭＳ Ｐゴシック" panose="020B0600070205080204" pitchFamily="34" charset="-128"/>
              </a:rPr>
              <a:t>	Cost of capital = </a:t>
            </a:r>
          </a:p>
        </p:txBody>
      </p:sp>
      <p:sp>
        <p:nvSpPr>
          <p:cNvPr id="99331" name="Footer Placeholder 1">
            <a:extLst>
              <a:ext uri="{FF2B5EF4-FFF2-40B4-BE49-F238E27FC236}">
                <a16:creationId xmlns:a16="http://schemas.microsoft.com/office/drawing/2014/main" id="{67E4ECF2-42F0-2CD8-D50C-99C1752ED8F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99332" name="Object 1">
            <a:extLst>
              <a:ext uri="{FF2B5EF4-FFF2-40B4-BE49-F238E27FC236}">
                <a16:creationId xmlns:a16="http://schemas.microsoft.com/office/drawing/2014/main" id="{AF309FDE-6165-2317-4BB1-7B399E7A0F72}"/>
              </a:ext>
            </a:extLst>
          </p:cNvPr>
          <p:cNvGraphicFramePr>
            <a:graphicFrameLocks noChangeAspect="1"/>
          </p:cNvGraphicFramePr>
          <p:nvPr>
            <p:extLst>
              <p:ext uri="{D42A27DB-BD31-4B8C-83A1-F6EECF244321}">
                <p14:modId xmlns:p14="http://schemas.microsoft.com/office/powerpoint/2010/main" val="1306939457"/>
              </p:ext>
            </p:extLst>
          </p:nvPr>
        </p:nvGraphicFramePr>
        <p:xfrm>
          <a:off x="3320256" y="5221014"/>
          <a:ext cx="5486400" cy="596900"/>
        </p:xfrm>
        <a:graphic>
          <a:graphicData uri="http://schemas.openxmlformats.org/presentationml/2006/ole">
            <mc:AlternateContent xmlns:mc="http://schemas.openxmlformats.org/markup-compatibility/2006">
              <mc:Choice xmlns:v="urn:schemas-microsoft-com:vml" Requires="v">
                <p:oleObj name="Document" r:id="rId3" imgW="10972800" imgH="1193800" progId="Word.Document.12">
                  <p:embed/>
                </p:oleObj>
              </mc:Choice>
              <mc:Fallback>
                <p:oleObj name="Document" r:id="rId3" imgW="10972800" imgH="1193800" progId="Word.Document.12">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0256" y="5221014"/>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a:extLst>
              <a:ext uri="{FF2B5EF4-FFF2-40B4-BE49-F238E27FC236}">
                <a16:creationId xmlns:a16="http://schemas.microsoft.com/office/drawing/2014/main" id="{FABC37A5-1309-707B-6DA4-B377BD16DB6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Mechanics of Cost of Capital Estimation</a:t>
            </a:r>
          </a:p>
        </p:txBody>
      </p:sp>
      <p:sp>
        <p:nvSpPr>
          <p:cNvPr id="101378" name="Footer Placeholder 1">
            <a:extLst>
              <a:ext uri="{FF2B5EF4-FFF2-40B4-BE49-F238E27FC236}">
                <a16:creationId xmlns:a16="http://schemas.microsoft.com/office/drawing/2014/main" id="{4837396E-8B1E-40AB-A960-41EA89C05E2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99331" name="Slide Number Placeholder 2">
            <a:extLst>
              <a:ext uri="{FF2B5EF4-FFF2-40B4-BE49-F238E27FC236}">
                <a16:creationId xmlns:a16="http://schemas.microsoft.com/office/drawing/2014/main" id="{0C0C90AF-2D7D-4034-F197-14748A4C9AC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23AB63C-803E-3346-9B0C-535D11ED4113}" type="slidenum">
              <a:rPr lang="en-US" altLang="en-US" sz="1200">
                <a:solidFill>
                  <a:srgbClr val="FFFFFF"/>
                </a:solidFill>
                <a:latin typeface="Times" charset="0"/>
              </a:rPr>
              <a:pPr>
                <a:lnSpc>
                  <a:spcPct val="80000"/>
                </a:lnSpc>
                <a:spcBef>
                  <a:spcPct val="0"/>
                </a:spcBef>
                <a:buClrTx/>
                <a:buSzTx/>
                <a:buFontTx/>
                <a:buNone/>
                <a:defRPr/>
              </a:pPr>
              <a:t>43</a:t>
            </a:fld>
            <a:endParaRPr lang="en-US" altLang="en-US" sz="1200">
              <a:solidFill>
                <a:srgbClr val="FFFFFF"/>
              </a:solidFill>
              <a:latin typeface="Times" charset="0"/>
            </a:endParaRPr>
          </a:p>
        </p:txBody>
      </p:sp>
      <p:sp>
        <p:nvSpPr>
          <p:cNvPr id="84994" name="Rectangle 3">
            <a:extLst>
              <a:ext uri="{FF2B5EF4-FFF2-40B4-BE49-F238E27FC236}">
                <a16:creationId xmlns:a16="http://schemas.microsoft.com/office/drawing/2014/main" id="{1AC7B133-A80C-F71F-D99B-E52AE91CE90D}"/>
              </a:ext>
            </a:extLst>
          </p:cNvPr>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charset="0"/>
              <a:buNone/>
              <a:defRPr/>
            </a:pPr>
            <a:r>
              <a:rPr lang="en-US" dirty="0">
                <a:ea typeface="+mn-ea"/>
                <a:cs typeface="+mn-cs"/>
              </a:rPr>
              <a:t>1. Estimate the Cost of Equity at different levels of debt: </a:t>
            </a:r>
          </a:p>
          <a:p>
            <a:pPr marL="640080" lvl="1" indent="-274320" eaLnBrk="1" fontAlgn="auto" hangingPunct="1">
              <a:spcAft>
                <a:spcPts val="0"/>
              </a:spcAft>
              <a:buFont typeface="Wingdings 2"/>
              <a:buChar char=""/>
              <a:defRPr/>
            </a:pPr>
            <a:r>
              <a:rPr lang="en-US" dirty="0">
                <a:ea typeface="+mn-ea"/>
                <a:cs typeface="+mn-cs"/>
              </a:rPr>
              <a:t>Equity will become riskier -&gt; Beta will increase -&gt; Cost of Equity will increase.</a:t>
            </a:r>
          </a:p>
          <a:p>
            <a:pPr marL="640080" lvl="1" indent="-274320" eaLnBrk="1" fontAlgn="auto" hangingPunct="1">
              <a:spcAft>
                <a:spcPts val="0"/>
              </a:spcAft>
              <a:buFont typeface="Wingdings 2"/>
              <a:buChar char=""/>
              <a:defRPr/>
            </a:pPr>
            <a:r>
              <a:rPr lang="en-US" dirty="0">
                <a:ea typeface="+mn-ea"/>
                <a:cs typeface="+mn-cs"/>
              </a:rPr>
              <a:t>Estimation will use levered beta calculation</a:t>
            </a:r>
          </a:p>
          <a:p>
            <a:pPr marL="0" indent="0" eaLnBrk="1" fontAlgn="auto" hangingPunct="1">
              <a:spcAft>
                <a:spcPts val="0"/>
              </a:spcAft>
              <a:buFont typeface="Wingdings" charset="0"/>
              <a:buNone/>
              <a:defRPr/>
            </a:pPr>
            <a:r>
              <a:rPr lang="en-US" dirty="0">
                <a:ea typeface="+mn-ea"/>
                <a:cs typeface="+mn-cs"/>
              </a:rPr>
              <a:t>2. Estimate the Cost of Debt at different levels of debt: </a:t>
            </a:r>
          </a:p>
          <a:p>
            <a:pPr marL="640080" lvl="1" indent="-274320" eaLnBrk="1" fontAlgn="auto" hangingPunct="1">
              <a:spcAft>
                <a:spcPts val="0"/>
              </a:spcAft>
              <a:buFont typeface="Wingdings 2"/>
              <a:buChar char=""/>
              <a:defRPr/>
            </a:pPr>
            <a:r>
              <a:rPr lang="en-US" dirty="0">
                <a:ea typeface="+mn-ea"/>
                <a:cs typeface="+mn-cs"/>
              </a:rPr>
              <a:t>Default risk will go up and bond ratings will go down as debt goes up -&gt; Cost of Debt will increase.</a:t>
            </a:r>
          </a:p>
          <a:p>
            <a:pPr marL="640080" lvl="1" indent="-274320" eaLnBrk="1" fontAlgn="auto" hangingPunct="1">
              <a:spcAft>
                <a:spcPts val="0"/>
              </a:spcAft>
              <a:buFont typeface="Wingdings 2"/>
              <a:buChar char=""/>
              <a:defRPr/>
            </a:pPr>
            <a:r>
              <a:rPr lang="en-US" dirty="0">
                <a:ea typeface="+mn-ea"/>
                <a:cs typeface="+mn-cs"/>
              </a:rPr>
              <a:t>To estimating bond ratings, we will use the interest coverage ratio (EBIT/Interest expense)</a:t>
            </a:r>
          </a:p>
          <a:p>
            <a:pPr marL="0" indent="0" eaLnBrk="1" fontAlgn="auto" hangingPunct="1">
              <a:spcAft>
                <a:spcPts val="0"/>
              </a:spcAft>
              <a:buFont typeface="Wingdings" charset="0"/>
              <a:buNone/>
              <a:defRPr/>
            </a:pPr>
            <a:r>
              <a:rPr lang="en-US" dirty="0">
                <a:ea typeface="+mn-ea"/>
                <a:cs typeface="+mn-cs"/>
              </a:rPr>
              <a:t>3. Estimate the Cost of Capital at different levels of debt</a:t>
            </a:r>
          </a:p>
          <a:p>
            <a:pPr marL="0" indent="0" eaLnBrk="1" fontAlgn="auto" hangingPunct="1">
              <a:spcAft>
                <a:spcPts val="0"/>
              </a:spcAft>
              <a:buFont typeface="Wingdings" charset="0"/>
              <a:buNone/>
              <a:defRPr/>
            </a:pPr>
            <a:r>
              <a:rPr lang="en-US" dirty="0">
                <a:ea typeface="+mn-ea"/>
                <a:cs typeface="+mn-cs"/>
              </a:rPr>
              <a:t>4. Calculate the effect on Firm Value and Stock Price.</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a:extLst>
              <a:ext uri="{FF2B5EF4-FFF2-40B4-BE49-F238E27FC236}">
                <a16:creationId xmlns:a16="http://schemas.microsoft.com/office/drawing/2014/main" id="{FEB9024F-7852-9F69-685D-DA261CD963D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Laying the groundwork:</a:t>
            </a:r>
            <a:br>
              <a:rPr lang="en-US" altLang="en-US">
                <a:ea typeface="ＭＳ Ｐゴシック" panose="020B0600070205080204" pitchFamily="34" charset="-128"/>
              </a:rPr>
            </a:br>
            <a:r>
              <a:rPr lang="en-US" altLang="en-US">
                <a:ea typeface="ＭＳ Ｐゴシック" panose="020B0600070205080204" pitchFamily="34" charset="-128"/>
              </a:rPr>
              <a:t>1. Estimate the unlevered beta for the firm</a:t>
            </a:r>
          </a:p>
        </p:txBody>
      </p:sp>
      <p:sp>
        <p:nvSpPr>
          <p:cNvPr id="103426" name="Content Placeholder 2">
            <a:extLst>
              <a:ext uri="{FF2B5EF4-FFF2-40B4-BE49-F238E27FC236}">
                <a16:creationId xmlns:a16="http://schemas.microsoft.com/office/drawing/2014/main" id="{38F41230-6250-5C93-04D5-5A5DB9810499}"/>
              </a:ext>
            </a:extLst>
          </p:cNvPr>
          <p:cNvSpPr>
            <a:spLocks noGrp="1"/>
          </p:cNvSpPr>
          <p:nvPr>
            <p:ph sz="quarter" idx="1"/>
          </p:nvPr>
        </p:nvSpPr>
        <p:spPr>
          <a:xfrm>
            <a:off x="612775" y="1600200"/>
            <a:ext cx="8153400" cy="4495800"/>
          </a:xfrm>
        </p:spPr>
        <p:txBody>
          <a:bodyPr/>
          <a:lstStyle/>
          <a:p>
            <a:pPr eaLnBrk="1" hangingPunct="1"/>
            <a:r>
              <a:rPr lang="en-US" altLang="en-US" sz="2000" b="1">
                <a:ea typeface="ＭＳ Ｐゴシック" panose="020B0600070205080204" pitchFamily="34" charset="-128"/>
              </a:rPr>
              <a:t>The Regression Beta</a:t>
            </a:r>
            <a:r>
              <a:rPr lang="en-US" altLang="en-US" sz="2000">
                <a:ea typeface="ＭＳ Ｐゴシック" panose="020B0600070205080204" pitchFamily="34" charset="-128"/>
              </a:rPr>
              <a:t>: One approach is to use the regression beta (1.25) and then unlever, using the average debt to equity ratio (19.44%) during the period of the regression to arrive at an unlevered beta.</a:t>
            </a:r>
          </a:p>
          <a:p>
            <a:pPr marL="0" lvl="1" indent="0" eaLnBrk="1" hangingPunct="1">
              <a:spcBef>
                <a:spcPts val="700"/>
              </a:spcBef>
              <a:buClr>
                <a:schemeClr val="accent2"/>
              </a:buClr>
              <a:buSzPct val="60000"/>
              <a:buFont typeface="Wingdings 2" pitchFamily="2" charset="2"/>
              <a:buNone/>
            </a:pPr>
            <a:r>
              <a:rPr lang="en-US" altLang="en-US" sz="2000">
                <a:ea typeface="ＭＳ Ｐゴシック" panose="020B0600070205080204" pitchFamily="34" charset="-128"/>
              </a:rPr>
              <a:t>	Unlevered beta = </a:t>
            </a:r>
            <a:r>
              <a:rPr lang="en-US" altLang="en-US">
                <a:ea typeface="ＭＳ Ｐゴシック" panose="020B0600070205080204" pitchFamily="34" charset="-128"/>
              </a:rPr>
              <a:t>= </a:t>
            </a:r>
            <a:r>
              <a:rPr lang="en-US" altLang="en-US" sz="2000">
                <a:ea typeface="ＭＳ Ｐゴシック" panose="020B0600070205080204" pitchFamily="34" charset="-128"/>
              </a:rPr>
              <a:t>1.25 / (1 + (1 - 0.361)(0.1944))= 1.1119</a:t>
            </a:r>
          </a:p>
          <a:p>
            <a:pPr eaLnBrk="1" hangingPunct="1"/>
            <a:r>
              <a:rPr lang="en-US" altLang="en-US" sz="2000" b="1">
                <a:ea typeface="ＭＳ Ｐゴシック" panose="020B0600070205080204" pitchFamily="34" charset="-128"/>
              </a:rPr>
              <a:t>The Bottom up Beta</a:t>
            </a:r>
            <a:r>
              <a:rPr lang="en-US" altLang="en-US" sz="2000">
                <a:ea typeface="ＭＳ Ｐゴシック" panose="020B0600070205080204" pitchFamily="34" charset="-128"/>
              </a:rPr>
              <a:t>: Alternatively, we can back to the source and estimate it from the betas of the businesses.</a:t>
            </a:r>
          </a:p>
          <a:p>
            <a:pPr eaLnBrk="1" hangingPunct="1"/>
            <a:endParaRPr lang="en-US" altLang="en-US">
              <a:ea typeface="ＭＳ Ｐゴシック" panose="020B0600070205080204" pitchFamily="34" charset="-128"/>
            </a:endParaRPr>
          </a:p>
        </p:txBody>
      </p:sp>
      <p:sp>
        <p:nvSpPr>
          <p:cNvPr id="103427" name="Footer Placeholder 1">
            <a:extLst>
              <a:ext uri="{FF2B5EF4-FFF2-40B4-BE49-F238E27FC236}">
                <a16:creationId xmlns:a16="http://schemas.microsoft.com/office/drawing/2014/main" id="{D59F2688-F215-3DF2-3641-FD4920FB1DD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7" name="Content Placeholder 6">
            <a:extLst>
              <a:ext uri="{FF2B5EF4-FFF2-40B4-BE49-F238E27FC236}">
                <a16:creationId xmlns:a16="http://schemas.microsoft.com/office/drawing/2014/main" id="{68D8634E-9F8A-B320-D023-E2D787CF2912}"/>
              </a:ext>
            </a:extLst>
          </p:cNvPr>
          <p:cNvGraphicFramePr>
            <a:graphicFrameLocks noGrp="1"/>
          </p:cNvGraphicFramePr>
          <p:nvPr/>
        </p:nvGraphicFramePr>
        <p:xfrm>
          <a:off x="609600" y="3810000"/>
          <a:ext cx="8001000" cy="2362202"/>
        </p:xfrm>
        <a:graphic>
          <a:graphicData uri="http://schemas.openxmlformats.org/drawingml/2006/table">
            <a:tbl>
              <a:tblPr/>
              <a:tblGrid>
                <a:gridCol w="1447800">
                  <a:extLst>
                    <a:ext uri="{9D8B030D-6E8A-4147-A177-3AD203B41FA5}">
                      <a16:colId xmlns:a16="http://schemas.microsoft.com/office/drawing/2014/main" val="20000"/>
                    </a:ext>
                  </a:extLst>
                </a:gridCol>
                <a:gridCol w="1017588">
                  <a:extLst>
                    <a:ext uri="{9D8B030D-6E8A-4147-A177-3AD203B41FA5}">
                      <a16:colId xmlns:a16="http://schemas.microsoft.com/office/drawing/2014/main" val="20001"/>
                    </a:ext>
                  </a:extLst>
                </a:gridCol>
                <a:gridCol w="915987">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5988">
                  <a:extLst>
                    <a:ext uri="{9D8B030D-6E8A-4147-A177-3AD203B41FA5}">
                      <a16:colId xmlns:a16="http://schemas.microsoft.com/office/drawing/2014/main" val="20004"/>
                    </a:ext>
                  </a:extLst>
                </a:gridCol>
                <a:gridCol w="915987">
                  <a:extLst>
                    <a:ext uri="{9D8B030D-6E8A-4147-A177-3AD203B41FA5}">
                      <a16:colId xmlns:a16="http://schemas.microsoft.com/office/drawing/2014/main" val="20005"/>
                    </a:ext>
                  </a:extLst>
                </a:gridCol>
                <a:gridCol w="957263">
                  <a:extLst>
                    <a:ext uri="{9D8B030D-6E8A-4147-A177-3AD203B41FA5}">
                      <a16:colId xmlns:a16="http://schemas.microsoft.com/office/drawing/2014/main" val="20006"/>
                    </a:ext>
                  </a:extLst>
                </a:gridCol>
                <a:gridCol w="915987">
                  <a:extLst>
                    <a:ext uri="{9D8B030D-6E8A-4147-A177-3AD203B41FA5}">
                      <a16:colId xmlns:a16="http://schemas.microsoft.com/office/drawing/2014/main" val="20007"/>
                    </a:ext>
                  </a:extLst>
                </a:gridCol>
              </a:tblGrid>
              <a:tr h="5318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73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1"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a:extLst>
              <a:ext uri="{FF2B5EF4-FFF2-40B4-BE49-F238E27FC236}">
                <a16:creationId xmlns:a16="http://schemas.microsoft.com/office/drawing/2014/main" id="{646FD172-21FA-F000-F319-8BF87C1C694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2. Get Disney</a:t>
            </a:r>
            <a:r>
              <a:rPr lang="ja-JP" altLang="en-US">
                <a:ea typeface="ＭＳ Ｐゴシック" panose="020B0600070205080204" pitchFamily="34" charset="-128"/>
              </a:rPr>
              <a:t>’</a:t>
            </a:r>
            <a:r>
              <a:rPr lang="en-US" altLang="ja-JP">
                <a:ea typeface="ＭＳ Ｐゴシック" panose="020B0600070205080204" pitchFamily="34" charset="-128"/>
              </a:rPr>
              <a:t>s current financials…</a:t>
            </a:r>
            <a:endParaRPr lang="en-US" altLang="en-US">
              <a:ea typeface="ＭＳ Ｐゴシック" panose="020B0600070205080204" pitchFamily="34" charset="-128"/>
            </a:endParaRPr>
          </a:p>
        </p:txBody>
      </p:sp>
      <p:sp>
        <p:nvSpPr>
          <p:cNvPr id="105474" name="Footer Placeholder 1">
            <a:extLst>
              <a:ext uri="{FF2B5EF4-FFF2-40B4-BE49-F238E27FC236}">
                <a16:creationId xmlns:a16="http://schemas.microsoft.com/office/drawing/2014/main" id="{4C1188E3-FFF3-EAD5-C442-2410966CF6A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pic>
        <p:nvPicPr>
          <p:cNvPr id="105475" name="Content Placeholder 3">
            <a:extLst>
              <a:ext uri="{FF2B5EF4-FFF2-40B4-BE49-F238E27FC236}">
                <a16:creationId xmlns:a16="http://schemas.microsoft.com/office/drawing/2014/main" id="{B55ED3DA-D91F-3CDF-643C-E4B1FBB7C08C}"/>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1008" b="-21008"/>
          <a:stretch>
            <a:fillRect/>
          </a:stretch>
        </p:blipFill>
        <p:spPr>
          <a:xfrm>
            <a:off x="612775" y="1600200"/>
            <a:ext cx="8153400" cy="4495800"/>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a:extLst>
              <a:ext uri="{FF2B5EF4-FFF2-40B4-BE49-F238E27FC236}">
                <a16:creationId xmlns:a16="http://schemas.microsoft.com/office/drawing/2014/main" id="{1DC1C6E1-28A9-FC68-97F0-4DE136722E3E}"/>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Step 1: Cost of Equity</a:t>
            </a:r>
          </a:p>
        </p:txBody>
      </p:sp>
      <p:sp>
        <p:nvSpPr>
          <p:cNvPr id="107522" name="TextBox 1">
            <a:extLst>
              <a:ext uri="{FF2B5EF4-FFF2-40B4-BE49-F238E27FC236}">
                <a16:creationId xmlns:a16="http://schemas.microsoft.com/office/drawing/2014/main" id="{A78780FF-8D38-F202-2128-EAD2ECAF3706}"/>
              </a:ext>
            </a:extLst>
          </p:cNvPr>
          <p:cNvSpPr txBox="1">
            <a:spLocks noChangeArrowheads="1"/>
          </p:cNvSpPr>
          <p:nvPr/>
        </p:nvSpPr>
        <p:spPr bwMode="auto">
          <a:xfrm>
            <a:off x="2590800" y="5867400"/>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Levered Beta = 0.9239 (1 + (1- .361) (D/E))</a:t>
            </a:r>
          </a:p>
          <a:p>
            <a:pPr>
              <a:spcBef>
                <a:spcPct val="0"/>
              </a:spcBef>
              <a:buClrTx/>
              <a:buSzTx/>
              <a:buFontTx/>
              <a:buNone/>
            </a:pPr>
            <a:r>
              <a:rPr lang="en-US" altLang="en-US" sz="1600">
                <a:latin typeface="Times" pitchFamily="2" charset="0"/>
              </a:rPr>
              <a:t>Cost of equity = 2.75% + Levered beta * 5.76%</a:t>
            </a:r>
          </a:p>
        </p:txBody>
      </p:sp>
      <p:sp>
        <p:nvSpPr>
          <p:cNvPr id="107523" name="Footer Placeholder 1">
            <a:extLst>
              <a:ext uri="{FF2B5EF4-FFF2-40B4-BE49-F238E27FC236}">
                <a16:creationId xmlns:a16="http://schemas.microsoft.com/office/drawing/2014/main" id="{2A35B317-169F-DB93-20D7-A13F89CED35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07524" name="Content Placeholder 8">
            <a:extLst>
              <a:ext uri="{FF2B5EF4-FFF2-40B4-BE49-F238E27FC236}">
                <a16:creationId xmlns:a16="http://schemas.microsoft.com/office/drawing/2014/main" id="{A6E5E7E3-D230-5EF7-EDB5-B14D5C47871B}"/>
              </a:ext>
            </a:extLst>
          </p:cNvPr>
          <p:cNvGraphicFramePr>
            <a:graphicFrameLocks noGrp="1" noChangeAspect="1"/>
          </p:cNvGraphicFramePr>
          <p:nvPr>
            <p:ph sz="quarter" idx="1"/>
          </p:nvPr>
        </p:nvGraphicFramePr>
        <p:xfrm>
          <a:off x="304800" y="1828800"/>
          <a:ext cx="8153400" cy="3967163"/>
        </p:xfrm>
        <a:graphic>
          <a:graphicData uri="http://schemas.openxmlformats.org/presentationml/2006/ole">
            <mc:AlternateContent xmlns:mc="http://schemas.openxmlformats.org/markup-compatibility/2006">
              <mc:Choice xmlns:v="urn:schemas-microsoft-com:vml" Requires="v">
                <p:oleObj name="Document" r:id="rId3" imgW="11277600" imgH="5486400" progId="Word.Document.12">
                  <p:embed/>
                </p:oleObj>
              </mc:Choice>
              <mc:Fallback>
                <p:oleObj name="Document" r:id="rId3" imgW="11277600" imgH="54864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828800"/>
                        <a:ext cx="8153400"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4B7F50D4-C37D-5274-1F43-79296954ECA8}"/>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Step 2: Estimating Cost of Debt</a:t>
            </a:r>
          </a:p>
        </p:txBody>
      </p:sp>
      <p:sp>
        <p:nvSpPr>
          <p:cNvPr id="339970" name="Rectangle 3">
            <a:extLst>
              <a:ext uri="{FF2B5EF4-FFF2-40B4-BE49-F238E27FC236}">
                <a16:creationId xmlns:a16="http://schemas.microsoft.com/office/drawing/2014/main" id="{0B35FE43-378A-972D-DA74-AC0F025AECA0}"/>
              </a:ext>
            </a:extLst>
          </p:cNvPr>
          <p:cNvSpPr>
            <a:spLocks noGrp="1" noChangeArrowheads="1"/>
          </p:cNvSpPr>
          <p:nvPr>
            <p:ph sz="quarter" idx="1"/>
          </p:nvPr>
        </p:nvSpPr>
        <p:spPr>
          <a:xfrm>
            <a:off x="612775" y="1600200"/>
            <a:ext cx="8153400" cy="4495800"/>
          </a:xfrm>
        </p:spPr>
        <p:txBody>
          <a:bodyPr>
            <a:normAutofit fontScale="62500" lnSpcReduction="20000"/>
          </a:bodyPr>
          <a:lstStyle/>
          <a:p>
            <a:pPr marL="0" indent="0" eaLnBrk="1" hangingPunct="1">
              <a:buFont typeface="Wingdings" charset="0"/>
              <a:buNone/>
              <a:defRPr/>
            </a:pPr>
            <a:r>
              <a:rPr lang="en-US" dirty="0"/>
              <a:t>Start with the market value of the firm = = 121,878 + $15,961 = $137,839 million </a:t>
            </a:r>
          </a:p>
          <a:p>
            <a:pPr marL="0" indent="0" eaLnBrk="1" hangingPunct="1">
              <a:buFont typeface="Wingdings" charset="0"/>
              <a:buNone/>
              <a:defRPr/>
            </a:pPr>
            <a:r>
              <a:rPr lang="en-US" dirty="0"/>
              <a:t>D/(D+E)		0.00%	10.00%	Debt to capital</a:t>
            </a:r>
          </a:p>
          <a:p>
            <a:pPr marL="0" indent="0" eaLnBrk="1" hangingPunct="1">
              <a:buFont typeface="Wingdings" charset="0"/>
              <a:buNone/>
              <a:defRPr/>
            </a:pPr>
            <a:r>
              <a:rPr lang="en-US" dirty="0"/>
              <a:t>D/E		0.00%	11.11%	D/E = 10/90 = .1111</a:t>
            </a:r>
          </a:p>
          <a:p>
            <a:pPr marL="0" indent="0" eaLnBrk="1" hangingPunct="1">
              <a:buFont typeface="Wingdings" charset="0"/>
              <a:buNone/>
              <a:defRPr/>
            </a:pPr>
            <a:r>
              <a:rPr lang="en-US" dirty="0"/>
              <a:t>$ Debt		$0 	$13,784 	10% of $137,839</a:t>
            </a:r>
          </a:p>
          <a:p>
            <a:pPr marL="0" indent="0" eaLnBrk="1" hangingPunct="1">
              <a:buFont typeface="Wingdings" charset="0"/>
              <a:buNone/>
              <a:defRPr/>
            </a:pPr>
            <a:r>
              <a:rPr lang="en-US" dirty="0"/>
              <a:t> 	 	 </a:t>
            </a:r>
          </a:p>
          <a:p>
            <a:pPr marL="0" indent="0" eaLnBrk="1" hangingPunct="1">
              <a:buFont typeface="Wingdings" charset="0"/>
              <a:buNone/>
              <a:defRPr/>
            </a:pPr>
            <a:r>
              <a:rPr lang="en-US" dirty="0"/>
              <a:t>EBITDA		$12,517	$12,517 	Same as 0% debt</a:t>
            </a:r>
          </a:p>
          <a:p>
            <a:pPr marL="0" indent="0" eaLnBrk="1" hangingPunct="1">
              <a:buFont typeface="Wingdings" charset="0"/>
              <a:buNone/>
              <a:defRPr/>
            </a:pPr>
            <a:r>
              <a:rPr lang="en-US" dirty="0"/>
              <a:t>Depreciation	$  2,485	$  2,485 	Same as 0% debt</a:t>
            </a:r>
          </a:p>
          <a:p>
            <a:pPr marL="0" indent="0" eaLnBrk="1" hangingPunct="1">
              <a:buFont typeface="Wingdings" charset="0"/>
              <a:buNone/>
              <a:defRPr/>
            </a:pPr>
            <a:r>
              <a:rPr lang="en-US" dirty="0"/>
              <a:t>EBIT		$10,032	$10,032 	Same as 0% debt</a:t>
            </a:r>
          </a:p>
          <a:p>
            <a:pPr marL="0" indent="0" eaLnBrk="1" hangingPunct="1">
              <a:buFont typeface="Wingdings" charset="0"/>
              <a:buNone/>
              <a:defRPr/>
            </a:pPr>
            <a:r>
              <a:rPr lang="en-US" dirty="0"/>
              <a:t>Interest		$0 	$434 	Pre-tax cost of debt * $ Debt</a:t>
            </a:r>
          </a:p>
          <a:p>
            <a:pPr marL="0" indent="0" eaLnBrk="1" hangingPunct="1">
              <a:buFont typeface="Wingdings" charset="0"/>
              <a:buNone/>
              <a:defRPr/>
            </a:pPr>
            <a:r>
              <a:rPr lang="en-US" dirty="0"/>
              <a:t> 	 	 </a:t>
            </a:r>
          </a:p>
          <a:p>
            <a:pPr marL="0" indent="0" eaLnBrk="1" hangingPunct="1">
              <a:buFont typeface="Wingdings" charset="0"/>
              <a:buNone/>
              <a:defRPr/>
            </a:pPr>
            <a:r>
              <a:rPr lang="en-US" dirty="0"/>
              <a:t>Pre-tax Int. </a:t>
            </a:r>
            <a:r>
              <a:rPr lang="en-US" dirty="0" err="1"/>
              <a:t>cov</a:t>
            </a:r>
            <a:r>
              <a:rPr lang="en-US" dirty="0"/>
              <a:t>	∞	23.10	EBIT/ Interest Expenses</a:t>
            </a:r>
          </a:p>
          <a:p>
            <a:pPr marL="0" indent="0" eaLnBrk="1" hangingPunct="1">
              <a:buFont typeface="Wingdings" charset="0"/>
              <a:buNone/>
              <a:defRPr/>
            </a:pPr>
            <a:r>
              <a:rPr lang="en-US" dirty="0"/>
              <a:t>Likely Rating	AAA	AAA	From Ratings table</a:t>
            </a:r>
          </a:p>
          <a:p>
            <a:pPr marL="0" indent="0" eaLnBrk="1" hangingPunct="1">
              <a:buFont typeface="Wingdings" charset="0"/>
              <a:buNone/>
              <a:defRPr/>
            </a:pPr>
            <a:r>
              <a:rPr lang="en-US" dirty="0"/>
              <a:t>Pre-tax cost of debt	 3.15%	3.15%	Riskless Rate + Spread</a:t>
            </a:r>
          </a:p>
        </p:txBody>
      </p:sp>
      <p:sp>
        <p:nvSpPr>
          <p:cNvPr id="109571" name="Footer Placeholder 1">
            <a:extLst>
              <a:ext uri="{FF2B5EF4-FFF2-40B4-BE49-F238E27FC236}">
                <a16:creationId xmlns:a16="http://schemas.microsoft.com/office/drawing/2014/main" id="{18769BCB-E66B-F5F0-2CC6-9D70BE9839B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6FCF0552-4DFC-C35F-ABCE-4A6B7A933B7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Ratings Table</a:t>
            </a:r>
          </a:p>
        </p:txBody>
      </p:sp>
      <p:sp>
        <p:nvSpPr>
          <p:cNvPr id="111618" name="TextBox 5">
            <a:extLst>
              <a:ext uri="{FF2B5EF4-FFF2-40B4-BE49-F238E27FC236}">
                <a16:creationId xmlns:a16="http://schemas.microsoft.com/office/drawing/2014/main" id="{4710BA1F-E6D7-0FDE-4757-036EEFBC3703}"/>
              </a:ext>
            </a:extLst>
          </p:cNvPr>
          <p:cNvSpPr txBox="1">
            <a:spLocks noChangeArrowheads="1"/>
          </p:cNvSpPr>
          <p:nvPr/>
        </p:nvSpPr>
        <p:spPr bwMode="auto">
          <a:xfrm>
            <a:off x="7162800" y="312420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T.Bond rate =2.75%</a:t>
            </a:r>
          </a:p>
        </p:txBody>
      </p:sp>
      <p:sp>
        <p:nvSpPr>
          <p:cNvPr id="111619" name="Footer Placeholder 1">
            <a:extLst>
              <a:ext uri="{FF2B5EF4-FFF2-40B4-BE49-F238E27FC236}">
                <a16:creationId xmlns:a16="http://schemas.microsoft.com/office/drawing/2014/main" id="{A2D9ED69-7E13-FC7C-8490-7A9EB02769D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3" name="Content Placeholder 2">
            <a:extLst>
              <a:ext uri="{FF2B5EF4-FFF2-40B4-BE49-F238E27FC236}">
                <a16:creationId xmlns:a16="http://schemas.microsoft.com/office/drawing/2014/main" id="{9EFBD31B-B9F1-9CFC-9BAB-B3FCD22F0CDC}"/>
              </a:ext>
            </a:extLst>
          </p:cNvPr>
          <p:cNvGraphicFramePr>
            <a:graphicFrameLocks noGrp="1"/>
          </p:cNvGraphicFramePr>
          <p:nvPr>
            <p:ph sz="quarter" idx="1"/>
          </p:nvPr>
        </p:nvGraphicFramePr>
        <p:xfrm>
          <a:off x="1066800" y="1752600"/>
          <a:ext cx="5259388" cy="4114800"/>
        </p:xfrm>
        <a:graphic>
          <a:graphicData uri="http://schemas.openxmlformats.org/drawingml/2006/table">
            <a:tbl>
              <a:tblPr/>
              <a:tblGrid>
                <a:gridCol w="2200275">
                  <a:extLst>
                    <a:ext uri="{9D8B030D-6E8A-4147-A177-3AD203B41FA5}">
                      <a16:colId xmlns:a16="http://schemas.microsoft.com/office/drawing/2014/main" val="20000"/>
                    </a:ext>
                  </a:extLst>
                </a:gridCol>
                <a:gridCol w="1030288">
                  <a:extLst>
                    <a:ext uri="{9D8B030D-6E8A-4147-A177-3AD203B41FA5}">
                      <a16:colId xmlns:a16="http://schemas.microsoft.com/office/drawing/2014/main" val="20001"/>
                    </a:ext>
                  </a:extLst>
                </a:gridCol>
                <a:gridCol w="893762">
                  <a:extLst>
                    <a:ext uri="{9D8B030D-6E8A-4147-A177-3AD203B41FA5}">
                      <a16:colId xmlns:a16="http://schemas.microsoft.com/office/drawing/2014/main" val="20002"/>
                    </a:ext>
                  </a:extLst>
                </a:gridCol>
                <a:gridCol w="1135063">
                  <a:extLst>
                    <a:ext uri="{9D8B030D-6E8A-4147-A177-3AD203B41FA5}">
                      <a16:colId xmlns:a16="http://schemas.microsoft.com/office/drawing/2014/main" val="20003"/>
                    </a:ext>
                  </a:extLst>
                </a:gridCol>
              </a:tblGrid>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coverage ratio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Rating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Spread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rate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&gt; 8.50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Aaa/AAA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0.40%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3.15%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 – 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Aa2/AA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0.70%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 – 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A1/A+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3.60%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4.25 – 5.5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A2/A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 – 4.25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A3/A-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1.30%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4.05%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2.5 -3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Baa2/BBB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2.25 –2.5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Ba1/BB+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 – 2.25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Ba2/BB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1.75 -2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B1/B+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1.5 – 1.75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B2/B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1.25 -1.5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B3/B-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0.8 -1.25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Caa/CCC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8.75%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11.50%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0.65 – 0.8</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Ca2/CC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0.2 – 0.65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C2/C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13.25%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&lt;0.2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D2/D</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D6937D8A-59D1-0D22-A59F-EB293179587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 Test: Can you do the 30% level?</a:t>
            </a:r>
          </a:p>
        </p:txBody>
      </p:sp>
      <p:sp>
        <p:nvSpPr>
          <p:cNvPr id="113666" name="Footer Placeholder 1">
            <a:extLst>
              <a:ext uri="{FF2B5EF4-FFF2-40B4-BE49-F238E27FC236}">
                <a16:creationId xmlns:a16="http://schemas.microsoft.com/office/drawing/2014/main" id="{B66C453C-D497-E06C-269F-1870E95BF76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13667" name="Content Placeholder 8">
            <a:extLst>
              <a:ext uri="{FF2B5EF4-FFF2-40B4-BE49-F238E27FC236}">
                <a16:creationId xmlns:a16="http://schemas.microsoft.com/office/drawing/2014/main" id="{D32B03D6-B8AA-19A8-05D6-5A9F11C7B97E}"/>
              </a:ext>
            </a:extLst>
          </p:cNvPr>
          <p:cNvGraphicFramePr>
            <a:graphicFrameLocks noGrp="1" noChangeAspect="1"/>
          </p:cNvGraphicFramePr>
          <p:nvPr>
            <p:ph sz="quarter" idx="1"/>
          </p:nvPr>
        </p:nvGraphicFramePr>
        <p:xfrm>
          <a:off x="534988" y="1905000"/>
          <a:ext cx="8470900" cy="3962400"/>
        </p:xfrm>
        <a:graphic>
          <a:graphicData uri="http://schemas.openxmlformats.org/presentationml/2006/ole">
            <mc:AlternateContent xmlns:mc="http://schemas.openxmlformats.org/markup-compatibility/2006">
              <mc:Choice xmlns:v="urn:schemas-microsoft-com:vml" Requires="v">
                <p:oleObj name="Document" r:id="rId3" imgW="5511800" imgH="2578100" progId="Word.Document.12">
                  <p:embed/>
                </p:oleObj>
              </mc:Choice>
              <mc:Fallback>
                <p:oleObj name="Document" r:id="rId3" imgW="5511800" imgH="25781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988" y="1905000"/>
                        <a:ext cx="84709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a:extLst>
              <a:ext uri="{FF2B5EF4-FFF2-40B4-BE49-F238E27FC236}">
                <a16:creationId xmlns:a16="http://schemas.microsoft.com/office/drawing/2014/main" id="{6DFEC33B-30D6-9AEC-FAF8-BDAFFA9A301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Bond Ratings, Cost of Debt and Debt Ratios</a:t>
            </a:r>
          </a:p>
        </p:txBody>
      </p:sp>
      <p:sp>
        <p:nvSpPr>
          <p:cNvPr id="115714" name="Footer Placeholder 1">
            <a:extLst>
              <a:ext uri="{FF2B5EF4-FFF2-40B4-BE49-F238E27FC236}">
                <a16:creationId xmlns:a16="http://schemas.microsoft.com/office/drawing/2014/main" id="{2C860E03-D9E3-506B-FBF8-168E5E6760E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15715" name="Content Placeholder 6">
            <a:extLst>
              <a:ext uri="{FF2B5EF4-FFF2-40B4-BE49-F238E27FC236}">
                <a16:creationId xmlns:a16="http://schemas.microsoft.com/office/drawing/2014/main" id="{D12D6AE0-884D-D830-2136-19F02426DCD4}"/>
              </a:ext>
            </a:extLst>
          </p:cNvPr>
          <p:cNvGraphicFramePr>
            <a:graphicFrameLocks noGrp="1" noChangeAspect="1"/>
          </p:cNvGraphicFramePr>
          <p:nvPr>
            <p:ph sz="quarter" idx="1"/>
          </p:nvPr>
        </p:nvGraphicFramePr>
        <p:xfrm>
          <a:off x="703263" y="2057400"/>
          <a:ext cx="7802562" cy="3505200"/>
        </p:xfrm>
        <a:graphic>
          <a:graphicData uri="http://schemas.openxmlformats.org/presentationml/2006/ole">
            <mc:AlternateContent xmlns:mc="http://schemas.openxmlformats.org/markup-compatibility/2006">
              <mc:Choice xmlns:v="urn:schemas-microsoft-com:vml" Requires="v">
                <p:oleObj name="Document" r:id="rId3" imgW="11252200" imgH="5054600" progId="Word.Document.12">
                  <p:embed/>
                </p:oleObj>
              </mc:Choice>
              <mc:Fallback>
                <p:oleObj name="Document" r:id="rId3" imgW="11252200" imgH="50546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263" y="2057400"/>
                        <a:ext cx="78025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a:extLst>
              <a:ext uri="{FF2B5EF4-FFF2-40B4-BE49-F238E27FC236}">
                <a16:creationId xmlns:a16="http://schemas.microsoft.com/office/drawing/2014/main" id="{15BC0663-01BA-9568-2AE7-BBACA176CD5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Stated versus Effective Tax Rates</a:t>
            </a:r>
          </a:p>
        </p:txBody>
      </p:sp>
      <p:sp>
        <p:nvSpPr>
          <p:cNvPr id="117762" name="Rectangle 3">
            <a:extLst>
              <a:ext uri="{FF2B5EF4-FFF2-40B4-BE49-F238E27FC236}">
                <a16:creationId xmlns:a16="http://schemas.microsoft.com/office/drawing/2014/main" id="{07AD6ADB-E634-6861-5603-4FC61A2915B7}"/>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You need taxable income for interest to provide a tax savings.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pPr eaLnBrk="1" hangingPunct="1">
              <a:lnSpc>
                <a:spcPct val="80000"/>
              </a:lnSpc>
            </a:pPr>
            <a:r>
              <a:rPr lang="en-US" altLang="en-US" sz="2200">
                <a:ea typeface="ＭＳ Ｐゴシック" panose="020B0600070205080204" pitchFamily="34" charset="-128"/>
              </a:rPr>
              <a:t>At a 70% debt ratio, however, the interest expenses balloon to $11,096 million, which is greater than the EBIT of $10,032 million. We consider the tax benefit on the interest expenses up to this amount:</a:t>
            </a:r>
          </a:p>
          <a:p>
            <a:pPr lvl="1" eaLnBrk="1" hangingPunct="1">
              <a:lnSpc>
                <a:spcPct val="80000"/>
              </a:lnSpc>
            </a:pPr>
            <a:r>
              <a:rPr lang="en-US" altLang="en-US" sz="1900">
                <a:ea typeface="ＭＳ Ｐゴシック" panose="020B0600070205080204" pitchFamily="34" charset="-128"/>
              </a:rPr>
              <a:t>Maximum Tax Benefit = EBIT * Marginal Tax Rate = $10,032 million * 0.361 = $ 3,622 million</a:t>
            </a:r>
          </a:p>
          <a:p>
            <a:pPr lvl="1" eaLnBrk="1" hangingPunct="1">
              <a:lnSpc>
                <a:spcPct val="80000"/>
              </a:lnSpc>
            </a:pPr>
            <a:r>
              <a:rPr lang="en-US" altLang="en-US" sz="1900">
                <a:ea typeface="ＭＳ Ｐゴシック" panose="020B0600070205080204" pitchFamily="34" charset="-128"/>
              </a:rPr>
              <a:t>Adjusted Marginal Tax Rate = Maximum Tax Benefit/Interest Expenses = $3,622/$11,096 = 32.64% </a:t>
            </a:r>
          </a:p>
        </p:txBody>
      </p:sp>
      <p:sp>
        <p:nvSpPr>
          <p:cNvPr id="117763" name="Footer Placeholder 1">
            <a:extLst>
              <a:ext uri="{FF2B5EF4-FFF2-40B4-BE49-F238E27FC236}">
                <a16:creationId xmlns:a16="http://schemas.microsoft.com/office/drawing/2014/main" id="{3FD4339F-3C35-68B0-36C2-D28DE5106E8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a:extLst>
              <a:ext uri="{FF2B5EF4-FFF2-40B4-BE49-F238E27FC236}">
                <a16:creationId xmlns:a16="http://schemas.microsoft.com/office/drawing/2014/main" id="{B5373C90-EE0B-E3BA-C05D-BFB9AF8060E6}"/>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Step 3: Disney</a:t>
            </a:r>
            <a:r>
              <a:rPr lang="ja-JP" altLang="en-US">
                <a:ea typeface="ＭＳ Ｐゴシック" panose="020B0600070205080204" pitchFamily="34" charset="-128"/>
              </a:rPr>
              <a:t>’</a:t>
            </a:r>
            <a:r>
              <a:rPr lang="en-US" altLang="ja-JP" dirty="0">
                <a:ea typeface="ＭＳ Ｐゴシック" panose="020B0600070205080204" pitchFamily="34" charset="-128"/>
              </a:rPr>
              <a:t>s cost of capital schedule…</a:t>
            </a:r>
            <a:endParaRPr lang="en-US" altLang="en-US" dirty="0">
              <a:ea typeface="ＭＳ Ｐゴシック" panose="020B0600070205080204" pitchFamily="34" charset="-128"/>
            </a:endParaRPr>
          </a:p>
        </p:txBody>
      </p:sp>
      <p:sp>
        <p:nvSpPr>
          <p:cNvPr id="119810" name="Footer Placeholder 1">
            <a:extLst>
              <a:ext uri="{FF2B5EF4-FFF2-40B4-BE49-F238E27FC236}">
                <a16:creationId xmlns:a16="http://schemas.microsoft.com/office/drawing/2014/main" id="{8AB18069-1EF6-DCBC-8CA2-AB27659C401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19811" name="Content Placeholder 10">
            <a:extLst>
              <a:ext uri="{FF2B5EF4-FFF2-40B4-BE49-F238E27FC236}">
                <a16:creationId xmlns:a16="http://schemas.microsoft.com/office/drawing/2014/main" id="{966B3293-42C9-9BFD-F9F1-2D2F0693B26F}"/>
              </a:ext>
            </a:extLst>
          </p:cNvPr>
          <p:cNvGraphicFramePr>
            <a:graphicFrameLocks noGrp="1" noChangeAspect="1"/>
          </p:cNvGraphicFramePr>
          <p:nvPr>
            <p:ph sz="quarter" idx="1"/>
          </p:nvPr>
        </p:nvGraphicFramePr>
        <p:xfrm>
          <a:off x="447675" y="2057400"/>
          <a:ext cx="8483600" cy="3581400"/>
        </p:xfrm>
        <a:graphic>
          <a:graphicData uri="http://schemas.openxmlformats.org/presentationml/2006/ole">
            <mc:AlternateContent xmlns:mc="http://schemas.openxmlformats.org/markup-compatibility/2006">
              <mc:Choice xmlns:v="urn:schemas-microsoft-com:vml" Requires="v">
                <p:oleObj name="Document" r:id="rId3" imgW="11252200" imgH="4749800" progId="Word.Document.12">
                  <p:embed/>
                </p:oleObj>
              </mc:Choice>
              <mc:Fallback>
                <p:oleObj name="Document" r:id="rId3" imgW="11252200" imgH="4749800" progId="Word.Document.12">
                  <p:embed/>
                  <p:pic>
                    <p:nvPicPr>
                      <p:cNvPr id="0" name="Content Placeholder 10"/>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675" y="2057400"/>
                        <a:ext cx="8483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a:extLst>
              <a:ext uri="{FF2B5EF4-FFF2-40B4-BE49-F238E27FC236}">
                <a16:creationId xmlns:a16="http://schemas.microsoft.com/office/drawing/2014/main" id="{2213DCE5-BF94-41F3-3D11-75F6F82C59D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Cost of Capital Chart</a:t>
            </a:r>
          </a:p>
        </p:txBody>
      </p:sp>
      <p:sp>
        <p:nvSpPr>
          <p:cNvPr id="121858" name="Footer Placeholder 1">
            <a:extLst>
              <a:ext uri="{FF2B5EF4-FFF2-40B4-BE49-F238E27FC236}">
                <a16:creationId xmlns:a16="http://schemas.microsoft.com/office/drawing/2014/main" id="{7D23E5B3-64BA-C7D5-D843-8247FC301BA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pic>
        <p:nvPicPr>
          <p:cNvPr id="121859" name="Content Placeholder 2">
            <a:extLst>
              <a:ext uri="{FF2B5EF4-FFF2-40B4-BE49-F238E27FC236}">
                <a16:creationId xmlns:a16="http://schemas.microsoft.com/office/drawing/2014/main" id="{489FBE59-45B1-C595-40BD-53467751FA72}"/>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1922" r="-11922"/>
          <a:stretch>
            <a:fillRect/>
          </a:stretch>
        </p:blipFill>
        <p:spPr>
          <a:xfrm>
            <a:off x="612775" y="1600200"/>
            <a:ext cx="8153400" cy="4495800"/>
          </a:xfrm>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a:extLst>
              <a:ext uri="{FF2B5EF4-FFF2-40B4-BE49-F238E27FC236}">
                <a16:creationId xmlns:a16="http://schemas.microsoft.com/office/drawing/2014/main" id="{906B2BFD-15FF-53C6-60FA-FEAF2803CB1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Cost of Capital Chart: 1997</a:t>
            </a:r>
          </a:p>
        </p:txBody>
      </p:sp>
      <p:sp>
        <p:nvSpPr>
          <p:cNvPr id="123906" name="Footer Placeholder 1">
            <a:extLst>
              <a:ext uri="{FF2B5EF4-FFF2-40B4-BE49-F238E27FC236}">
                <a16:creationId xmlns:a16="http://schemas.microsoft.com/office/drawing/2014/main" id="{B3ABB12A-371A-27EB-D0BC-180438A6717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21859" name="Slide Number Placeholder 2">
            <a:extLst>
              <a:ext uri="{FF2B5EF4-FFF2-40B4-BE49-F238E27FC236}">
                <a16:creationId xmlns:a16="http://schemas.microsoft.com/office/drawing/2014/main" id="{4E653B8E-A60A-BC1E-4A19-353F2F7AE9A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F8DCC5F-AD70-D74C-8A00-2695CD6B4109}" type="slidenum">
              <a:rPr lang="en-US" altLang="en-US" sz="1200">
                <a:solidFill>
                  <a:srgbClr val="FFFFFF"/>
                </a:solidFill>
                <a:latin typeface="Times" charset="0"/>
              </a:rPr>
              <a:pPr>
                <a:lnSpc>
                  <a:spcPct val="80000"/>
                </a:lnSpc>
                <a:spcBef>
                  <a:spcPct val="0"/>
                </a:spcBef>
                <a:buClrTx/>
                <a:buSzTx/>
                <a:buFontTx/>
                <a:buNone/>
                <a:defRPr/>
              </a:pPr>
              <a:t>54</a:t>
            </a:fld>
            <a:endParaRPr lang="en-US" altLang="en-US" sz="1200">
              <a:solidFill>
                <a:srgbClr val="FFFFFF"/>
              </a:solidFill>
              <a:latin typeface="Times" charset="0"/>
            </a:endParaRPr>
          </a:p>
        </p:txBody>
      </p:sp>
      <p:graphicFrame>
        <p:nvGraphicFramePr>
          <p:cNvPr id="123908" name="Object 2">
            <a:extLst>
              <a:ext uri="{FF2B5EF4-FFF2-40B4-BE49-F238E27FC236}">
                <a16:creationId xmlns:a16="http://schemas.microsoft.com/office/drawing/2014/main" id="{1A0AA213-AE68-C37B-D6F8-E76B31FCACA6}"/>
              </a:ext>
            </a:extLst>
          </p:cNvPr>
          <p:cNvGraphicFramePr>
            <a:graphicFrameLocks noGrp="1"/>
          </p:cNvGraphicFramePr>
          <p:nvPr>
            <p:ph sz="quarter" idx="1"/>
          </p:nvPr>
        </p:nvGraphicFramePr>
        <p:xfrm>
          <a:off x="561975" y="1657350"/>
          <a:ext cx="8255000" cy="4381500"/>
        </p:xfrm>
        <a:graphic>
          <a:graphicData uri="http://schemas.openxmlformats.org/presentationml/2006/ole">
            <mc:AlternateContent xmlns:mc="http://schemas.openxmlformats.org/markup-compatibility/2006">
              <mc:Choice xmlns:v="urn:schemas-microsoft-com:vml" Requires="v">
                <p:oleObj name="Chart" r:id="rId3" imgW="8255000" imgH="4381500" progId="Excel.Chart.8">
                  <p:embed/>
                </p:oleObj>
              </mc:Choice>
              <mc:Fallback>
                <p:oleObj name="Chart" r:id="rId3" imgW="8255000" imgH="4381500" progId="Excel.Char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975" y="1657350"/>
                        <a:ext cx="8255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3909" name="TextBox 8">
            <a:extLst>
              <a:ext uri="{FF2B5EF4-FFF2-40B4-BE49-F238E27FC236}">
                <a16:creationId xmlns:a16="http://schemas.microsoft.com/office/drawing/2014/main" id="{A9772CB7-DA15-6B93-70E2-6712CF731CFC}"/>
              </a:ext>
            </a:extLst>
          </p:cNvPr>
          <p:cNvSpPr txBox="1">
            <a:spLocks noChangeArrowheads="1"/>
          </p:cNvSpPr>
          <p:nvPr/>
        </p:nvSpPr>
        <p:spPr bwMode="auto">
          <a:xfrm>
            <a:off x="6858000" y="2590800"/>
            <a:ext cx="1981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pitchFamily="2" charset="0"/>
              </a:rPr>
              <a:t>Note the kink in the cost of capital graph at 60% debt. What is causing it?</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a:extLst>
              <a:ext uri="{FF2B5EF4-FFF2-40B4-BE49-F238E27FC236}">
                <a16:creationId xmlns:a16="http://schemas.microsoft.com/office/drawing/2014/main" id="{0A2F8473-F2C0-77FD-597F-2ACAABA9A6B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cost of capital approach suggests that Disney should do the following…</a:t>
            </a:r>
          </a:p>
        </p:txBody>
      </p:sp>
      <p:sp>
        <p:nvSpPr>
          <p:cNvPr id="125954" name="Rectangle 3">
            <a:extLst>
              <a:ext uri="{FF2B5EF4-FFF2-40B4-BE49-F238E27FC236}">
                <a16:creationId xmlns:a16="http://schemas.microsoft.com/office/drawing/2014/main" id="{4854C398-E390-A2A0-FB9D-BC42FD69A217}"/>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Disney currently has $15.96 billion in debt. The optimal dollar debt (at 40%) is roughly $55.1 billion. Disney has excess debt capacity of 39.14 billion.</a:t>
            </a:r>
          </a:p>
          <a:p>
            <a:pPr eaLnBrk="1" hangingPunct="1">
              <a:lnSpc>
                <a:spcPct val="90000"/>
              </a:lnSpc>
            </a:pPr>
            <a:r>
              <a:rPr lang="en-US" altLang="en-US" sz="2600">
                <a:ea typeface="ＭＳ Ｐゴシック" panose="020B0600070205080204" pitchFamily="34" charset="-128"/>
              </a:rPr>
              <a:t>To move to its optimal and gain the increase in value, Disney should borrow $ 39.14 billion and buy back stock.</a:t>
            </a:r>
          </a:p>
          <a:p>
            <a:pPr eaLnBrk="1" hangingPunct="1">
              <a:lnSpc>
                <a:spcPct val="90000"/>
              </a:lnSpc>
            </a:pPr>
            <a:r>
              <a:rPr lang="en-US" altLang="en-US" sz="2600">
                <a:ea typeface="ＭＳ Ｐゴシック" panose="020B0600070205080204" pitchFamily="34" charset="-128"/>
              </a:rPr>
              <a:t>Given the magnitude of this decision, you should expect to answer three questions:</a:t>
            </a:r>
          </a:p>
          <a:p>
            <a:pPr lvl="1" eaLnBrk="1" hangingPunct="1">
              <a:lnSpc>
                <a:spcPct val="90000"/>
              </a:lnSpc>
            </a:pPr>
            <a:r>
              <a:rPr lang="en-US" altLang="en-US" sz="2200">
                <a:ea typeface="ＭＳ Ｐゴシック" panose="020B0600070205080204" pitchFamily="34" charset="-128"/>
              </a:rPr>
              <a:t>Why should we do it?</a:t>
            </a:r>
          </a:p>
          <a:p>
            <a:pPr lvl="1" eaLnBrk="1" hangingPunct="1">
              <a:lnSpc>
                <a:spcPct val="90000"/>
              </a:lnSpc>
            </a:pPr>
            <a:r>
              <a:rPr lang="en-US" altLang="en-US" sz="2200">
                <a:ea typeface="ＭＳ Ｐゴシック" panose="020B0600070205080204" pitchFamily="34" charset="-128"/>
              </a:rPr>
              <a:t>What if something goes wrong?</a:t>
            </a:r>
          </a:p>
          <a:p>
            <a:pPr lvl="1" eaLnBrk="1" hangingPunct="1">
              <a:lnSpc>
                <a:spcPct val="90000"/>
              </a:lnSpc>
            </a:pPr>
            <a:r>
              <a:rPr lang="en-US" altLang="en-US" sz="2200">
                <a:ea typeface="ＭＳ Ｐゴシック" panose="020B0600070205080204" pitchFamily="34" charset="-128"/>
              </a:rPr>
              <a:t>What if we don</a:t>
            </a:r>
            <a:r>
              <a:rPr lang="ja-JP" altLang="en-US" sz="2200">
                <a:ea typeface="ＭＳ Ｐゴシック" panose="020B0600070205080204" pitchFamily="34" charset="-128"/>
              </a:rPr>
              <a:t>’</a:t>
            </a:r>
            <a:r>
              <a:rPr lang="en-US" altLang="ja-JP" sz="2200">
                <a:ea typeface="ＭＳ Ｐゴシック" panose="020B0600070205080204" pitchFamily="34" charset="-128"/>
              </a:rPr>
              <a:t>t want (or cannot ) buy back stock and want to make investments with the additional debt capacity?</a:t>
            </a:r>
            <a:endParaRPr lang="en-US" altLang="en-US" sz="2200">
              <a:ea typeface="ＭＳ Ｐゴシック" panose="020B0600070205080204" pitchFamily="34" charset="-128"/>
            </a:endParaRPr>
          </a:p>
        </p:txBody>
      </p:sp>
      <p:sp>
        <p:nvSpPr>
          <p:cNvPr id="125955" name="Footer Placeholder 1">
            <a:extLst>
              <a:ext uri="{FF2B5EF4-FFF2-40B4-BE49-F238E27FC236}">
                <a16:creationId xmlns:a16="http://schemas.microsoft.com/office/drawing/2014/main" id="{34AB183E-0206-FDA8-062B-4B0702DC82C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a:extLst>
              <a:ext uri="{FF2B5EF4-FFF2-40B4-BE49-F238E27FC236}">
                <a16:creationId xmlns:a16="http://schemas.microsoft.com/office/drawing/2014/main" id="{8F5AFC43-BE87-6A2A-CC0F-4F53D0F4F4B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Why should we do it? </a:t>
            </a:r>
            <a:br>
              <a:rPr lang="en-US" altLang="en-US">
                <a:ea typeface="ＭＳ Ｐゴシック" panose="020B0600070205080204" pitchFamily="34" charset="-128"/>
              </a:rPr>
            </a:br>
            <a:r>
              <a:rPr lang="en-US" altLang="en-US">
                <a:ea typeface="ＭＳ Ｐゴシック" panose="020B0600070205080204" pitchFamily="34" charset="-128"/>
              </a:rPr>
              <a:t>Effect on Firm Value – Full Valuation</a:t>
            </a:r>
          </a:p>
        </p:txBody>
      </p:sp>
      <p:sp>
        <p:nvSpPr>
          <p:cNvPr id="128002" name="Rectangle 3">
            <a:extLst>
              <a:ext uri="{FF2B5EF4-FFF2-40B4-BE49-F238E27FC236}">
                <a16:creationId xmlns:a16="http://schemas.microsoft.com/office/drawing/2014/main" id="{E1748C88-A30B-1B4B-789C-ACE93B035799}"/>
              </a:ext>
            </a:extLst>
          </p:cNvPr>
          <p:cNvSpPr>
            <a:spLocks noGrp="1"/>
          </p:cNvSpPr>
          <p:nvPr>
            <p:ph sz="quarter" idx="1"/>
          </p:nvPr>
        </p:nvSpPr>
        <p:spPr>
          <a:xfrm>
            <a:off x="612775" y="1600200"/>
            <a:ext cx="8153400" cy="4495800"/>
          </a:xfrm>
        </p:spPr>
        <p:txBody>
          <a:bodyPr/>
          <a:lstStyle/>
          <a:p>
            <a:pPr marL="0" indent="0" eaLnBrk="1" hangingPunct="1">
              <a:lnSpc>
                <a:spcPct val="80000"/>
              </a:lnSpc>
              <a:buFont typeface="Wingdings" pitchFamily="2" charset="2"/>
              <a:buNone/>
            </a:pPr>
            <a:r>
              <a:rPr lang="en-US" altLang="en-US" sz="1800">
                <a:ea typeface="ＭＳ Ｐゴシック" panose="020B0600070205080204" pitchFamily="34" charset="-128"/>
              </a:rPr>
              <a:t>Step 1: Estimate the cash flows to Disney as a firm</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EBIT (1 – Tax Rate) = 10,032 (1 – 0.361) = 		$6,410 </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 Depreciation and amortization =		$2,485</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 Capital expenditures =			$5,239</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 Change in noncash working capital 		$0</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Free cash flow to the firm =			$3,657 </a:t>
            </a:r>
          </a:p>
          <a:p>
            <a:pPr marL="0" indent="0" eaLnBrk="1" hangingPunct="1">
              <a:lnSpc>
                <a:spcPct val="80000"/>
              </a:lnSpc>
            </a:pPr>
            <a:r>
              <a:rPr lang="en-US" altLang="en-US" sz="1800">
                <a:ea typeface="ＭＳ Ｐゴシック" panose="020B0600070205080204" pitchFamily="34" charset="-128"/>
              </a:rPr>
              <a:t>Step 2: Back out the implied growth rate in the current market value</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Current enterprise value = $121,878 + 15,961 - 3,931 = 133,908</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Value of firm = $ 133,908 = </a:t>
            </a:r>
          </a:p>
          <a:p>
            <a:pPr marL="0" indent="0" eaLnBrk="1" hangingPunct="1">
              <a:lnSpc>
                <a:spcPct val="80000"/>
              </a:lnSpc>
              <a:buFont typeface="Wingdings" pitchFamily="2" charset="2"/>
              <a:buNone/>
            </a:pPr>
            <a:r>
              <a:rPr lang="en-US" altLang="en-US" sz="1800">
                <a:ea typeface="ＭＳ Ｐゴシック" panose="020B0600070205080204" pitchFamily="34" charset="-128"/>
              </a:rPr>
              <a:t>	</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Growth rate = (Firm Value * Cost of Capital – CF to Firm)/(Firm Value + CF to Firm)</a:t>
            </a:r>
          </a:p>
          <a:p>
            <a:pPr marL="366713" lvl="1" indent="0" eaLnBrk="1" hangingPunct="1">
              <a:lnSpc>
                <a:spcPct val="80000"/>
              </a:lnSpc>
              <a:buFont typeface="Wingdings 2" pitchFamily="2" charset="2"/>
              <a:buNone/>
            </a:pPr>
            <a:r>
              <a:rPr lang="en-US" altLang="en-US" sz="1500">
                <a:ea typeface="ＭＳ Ｐゴシック" panose="020B0600070205080204" pitchFamily="34" charset="-128"/>
              </a:rPr>
              <a:t>		= (133,908* 0.0781 – 3,657)/(133,908+ 3,657) = 0.0494 or 4.94% </a:t>
            </a:r>
          </a:p>
          <a:p>
            <a:pPr marL="0" indent="0" eaLnBrk="1" hangingPunct="1">
              <a:lnSpc>
                <a:spcPct val="80000"/>
              </a:lnSpc>
            </a:pPr>
            <a:r>
              <a:rPr lang="en-US" altLang="en-US" sz="1800">
                <a:ea typeface="ＭＳ Ｐゴシック" panose="020B0600070205080204" pitchFamily="34" charset="-128"/>
              </a:rPr>
              <a:t>Step 3: Revalue the firm with the new cost of capital</a:t>
            </a:r>
          </a:p>
          <a:p>
            <a:pPr marL="366713" lvl="1" indent="0" eaLnBrk="1" hangingPunct="1">
              <a:lnSpc>
                <a:spcPct val="80000"/>
              </a:lnSpc>
            </a:pPr>
            <a:r>
              <a:rPr lang="en-US" altLang="en-US" sz="1500">
                <a:ea typeface="ＭＳ Ｐゴシック" panose="020B0600070205080204" pitchFamily="34" charset="-128"/>
              </a:rPr>
              <a:t>Firm value =</a:t>
            </a:r>
          </a:p>
          <a:p>
            <a:pPr marL="366713" lvl="1" indent="0" eaLnBrk="1" hangingPunct="1">
              <a:lnSpc>
                <a:spcPct val="80000"/>
              </a:lnSpc>
            </a:pPr>
            <a:endParaRPr lang="en-US" altLang="en-US" sz="1500">
              <a:ea typeface="ＭＳ Ｐゴシック" panose="020B0600070205080204" pitchFamily="34" charset="-128"/>
            </a:endParaRPr>
          </a:p>
          <a:p>
            <a:pPr marL="366713" lvl="1" indent="0" eaLnBrk="1" hangingPunct="1">
              <a:lnSpc>
                <a:spcPct val="80000"/>
              </a:lnSpc>
            </a:pPr>
            <a:r>
              <a:rPr lang="en-US" altLang="en-US" sz="1500">
                <a:ea typeface="ＭＳ Ｐゴシック" panose="020B0600070205080204" pitchFamily="34" charset="-128"/>
              </a:rPr>
              <a:t>Increase in firm value =  $172,935 - $133,908  = $39,027 million</a:t>
            </a:r>
          </a:p>
        </p:txBody>
      </p:sp>
      <p:graphicFrame>
        <p:nvGraphicFramePr>
          <p:cNvPr id="128003" name="Object 2">
            <a:extLst>
              <a:ext uri="{FF2B5EF4-FFF2-40B4-BE49-F238E27FC236}">
                <a16:creationId xmlns:a16="http://schemas.microsoft.com/office/drawing/2014/main" id="{BB10EEBA-ED8E-17D2-0F63-CD856E07E946}"/>
              </a:ext>
            </a:extLst>
          </p:cNvPr>
          <p:cNvGraphicFramePr>
            <a:graphicFrameLocks noChangeAspect="1"/>
          </p:cNvGraphicFramePr>
          <p:nvPr/>
        </p:nvGraphicFramePr>
        <p:xfrm>
          <a:off x="3275013" y="3794125"/>
          <a:ext cx="2744787" cy="565150"/>
        </p:xfrm>
        <a:graphic>
          <a:graphicData uri="http://schemas.openxmlformats.org/presentationml/2006/ole">
            <mc:AlternateContent xmlns:mc="http://schemas.openxmlformats.org/markup-compatibility/2006">
              <mc:Choice xmlns:v="urn:schemas-microsoft-com:vml" Requires="v">
                <p:oleObj name="Equation" r:id="rId3" imgW="2095500" imgH="431800" progId="Equation.3">
                  <p:embed/>
                </p:oleObj>
              </mc:Choice>
              <mc:Fallback>
                <p:oleObj name="Equation" r:id="rId3" imgW="2095500" imgH="4318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013" y="3794125"/>
                        <a:ext cx="2744787" cy="565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8004" name="Object 3">
            <a:extLst>
              <a:ext uri="{FF2B5EF4-FFF2-40B4-BE49-F238E27FC236}">
                <a16:creationId xmlns:a16="http://schemas.microsoft.com/office/drawing/2014/main" id="{A2CAF968-4BED-D836-F213-E857855D412A}"/>
              </a:ext>
            </a:extLst>
          </p:cNvPr>
          <p:cNvGraphicFramePr>
            <a:graphicFrameLocks noChangeAspect="1"/>
          </p:cNvGraphicFramePr>
          <p:nvPr/>
        </p:nvGraphicFramePr>
        <p:xfrm>
          <a:off x="2438400" y="5105400"/>
          <a:ext cx="4114800" cy="498475"/>
        </p:xfrm>
        <a:graphic>
          <a:graphicData uri="http://schemas.openxmlformats.org/presentationml/2006/ole">
            <mc:AlternateContent xmlns:mc="http://schemas.openxmlformats.org/markup-compatibility/2006">
              <mc:Choice xmlns:v="urn:schemas-microsoft-com:vml" Requires="v">
                <p:oleObj name="Equation" r:id="rId5" imgW="3568700" imgH="431800" progId="Equation.3">
                  <p:embed/>
                </p:oleObj>
              </mc:Choice>
              <mc:Fallback>
                <p:oleObj name="Equation" r:id="rId5" imgW="3568700" imgH="4318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5105400"/>
                        <a:ext cx="4114800"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8005" name="Footer Placeholder 1">
            <a:extLst>
              <a:ext uri="{FF2B5EF4-FFF2-40B4-BE49-F238E27FC236}">
                <a16:creationId xmlns:a16="http://schemas.microsoft.com/office/drawing/2014/main" id="{1FC8B7D5-4547-08BA-F213-730C68A70E8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a:extLst>
              <a:ext uri="{FF2B5EF4-FFF2-40B4-BE49-F238E27FC236}">
                <a16:creationId xmlns:a16="http://schemas.microsoft.com/office/drawing/2014/main" id="{8BCEE0EF-E717-74AB-813F-B986E451576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Effect on Value: Incremental approach</a:t>
            </a:r>
          </a:p>
        </p:txBody>
      </p:sp>
      <p:sp>
        <p:nvSpPr>
          <p:cNvPr id="130050" name="Content Placeholder 2">
            <a:extLst>
              <a:ext uri="{FF2B5EF4-FFF2-40B4-BE49-F238E27FC236}">
                <a16:creationId xmlns:a16="http://schemas.microsoft.com/office/drawing/2014/main" id="{FD9BCB72-E613-8B9B-FB27-78A0FD8FDF47}"/>
              </a:ext>
            </a:extLst>
          </p:cNvPr>
          <p:cNvSpPr>
            <a:spLocks noGrp="1"/>
          </p:cNvSpPr>
          <p:nvPr>
            <p:ph sz="quarter" idx="1"/>
          </p:nvPr>
        </p:nvSpPr>
        <p:spPr>
          <a:xfrm>
            <a:off x="612775" y="1600200"/>
            <a:ext cx="8153400" cy="4495800"/>
          </a:xfrm>
        </p:spPr>
        <p:txBody>
          <a:bodyPr/>
          <a:lstStyle/>
          <a:p>
            <a:pPr eaLnBrk="1" hangingPunct="1"/>
            <a:r>
              <a:rPr lang="en-US" altLang="en-US" sz="2000">
                <a:ea typeface="ＭＳ Ｐゴシック" panose="020B0600070205080204" pitchFamily="34" charset="-128"/>
              </a:rPr>
              <a:t>In this approach, we start with the current market value and isolate the effect of changing the capital structure on the cash flow and the resulting value.</a:t>
            </a:r>
          </a:p>
          <a:p>
            <a:pPr marL="366713" lvl="1" indent="0" eaLnBrk="1" hangingPunct="1">
              <a:buFont typeface="Wingdings 2" pitchFamily="2" charset="2"/>
              <a:buNone/>
            </a:pPr>
            <a:r>
              <a:rPr lang="en-US" altLang="en-US" sz="1600">
                <a:ea typeface="ＭＳ Ｐゴシック" panose="020B0600070205080204" pitchFamily="34" charset="-128"/>
              </a:rPr>
              <a:t>Enterprise Value before the change = $133,908 million</a:t>
            </a:r>
          </a:p>
          <a:p>
            <a:pPr marL="366713" lvl="1" indent="0">
              <a:buFont typeface="Wingdings 2" pitchFamily="2" charset="2"/>
              <a:buNone/>
            </a:pPr>
            <a:r>
              <a:rPr lang="en-US" altLang="en-US" sz="1600">
                <a:ea typeface="ＭＳ Ｐゴシック" panose="020B0600070205080204" pitchFamily="34" charset="-128"/>
              </a:rPr>
              <a:t>Cost of financing Disney at existing debt ratio = $ 133,908 * 0.0781 = $10,458 million</a:t>
            </a:r>
          </a:p>
          <a:p>
            <a:pPr marL="366713" lvl="1" indent="0">
              <a:buFont typeface="Wingdings 2" pitchFamily="2" charset="2"/>
              <a:buNone/>
            </a:pPr>
            <a:r>
              <a:rPr lang="en-US" altLang="en-US" sz="1600">
                <a:ea typeface="ＭＳ Ｐゴシック" panose="020B0600070205080204" pitchFamily="34" charset="-128"/>
              </a:rPr>
              <a:t>Cost of financing Disney at optimal debt ratio = $ 133,908 * 0.0716 = $ 9,592 million</a:t>
            </a:r>
          </a:p>
          <a:p>
            <a:pPr marL="366713" lvl="1" indent="0">
              <a:buFont typeface="Wingdings 2" pitchFamily="2" charset="2"/>
              <a:buNone/>
            </a:pPr>
            <a:r>
              <a:rPr lang="en-US" altLang="en-US" sz="1600">
                <a:ea typeface="ＭＳ Ｐゴシック" panose="020B0600070205080204" pitchFamily="34" charset="-128"/>
              </a:rPr>
              <a:t>Annual savings in cost of financing = $10,458 million – $9,592 million = $866 million  </a:t>
            </a:r>
          </a:p>
          <a:p>
            <a:pPr marL="366713" lvl="1" indent="0">
              <a:buFont typeface="Wingdings 2" pitchFamily="2" charset="2"/>
              <a:buNone/>
            </a:pPr>
            <a:endParaRPr lang="en-US" altLang="en-US">
              <a:ea typeface="ＭＳ Ｐゴシック" panose="020B0600070205080204" pitchFamily="34" charset="-128"/>
            </a:endParaRPr>
          </a:p>
          <a:p>
            <a:pPr>
              <a:buFont typeface="Wingdings" pitchFamily="2" charset="2"/>
              <a:buNone/>
            </a:pPr>
            <a:r>
              <a:rPr lang="en-US" altLang="en-US" sz="1600">
                <a:ea typeface="ＭＳ Ｐゴシック" panose="020B0600070205080204" pitchFamily="34" charset="-128"/>
              </a:rPr>
              <a:t>	</a:t>
            </a:r>
          </a:p>
          <a:p>
            <a:pPr marL="366713" lvl="1" indent="0">
              <a:buFont typeface="Wingdings 2" pitchFamily="2" charset="2"/>
              <a:buNone/>
            </a:pPr>
            <a:r>
              <a:rPr lang="en-US" altLang="en-US" sz="1600">
                <a:ea typeface="ＭＳ Ｐゴシック" panose="020B0600070205080204" pitchFamily="34" charset="-128"/>
              </a:rPr>
              <a:t>Enterprise value after recapitalization</a:t>
            </a:r>
          </a:p>
          <a:p>
            <a:pPr marL="366713" lvl="1" indent="0">
              <a:buFont typeface="Wingdings 2" pitchFamily="2" charset="2"/>
              <a:buNone/>
            </a:pPr>
            <a:r>
              <a:rPr lang="en-US" altLang="en-US" sz="1600">
                <a:ea typeface="ＭＳ Ｐゴシック" panose="020B0600070205080204" pitchFamily="34" charset="-128"/>
              </a:rPr>
              <a:t> = Existing enterprise value + PV of Savings = $133,908 + $19,623 = $153,531 million </a:t>
            </a:r>
          </a:p>
          <a:p>
            <a:pPr marL="366713" lvl="1" indent="0">
              <a:buFont typeface="Wingdings 2" pitchFamily="2" charset="2"/>
              <a:buNone/>
            </a:pPr>
            <a:endParaRPr lang="en-US" altLang="en-US">
              <a:ea typeface="ＭＳ Ｐゴシック" panose="020B0600070205080204" pitchFamily="34" charset="-128"/>
            </a:endParaRPr>
          </a:p>
          <a:p>
            <a:pPr marL="366713" lvl="1" indent="0" eaLnBrk="1" hangingPunct="1">
              <a:buFont typeface="Wingdings 2" pitchFamily="2" charset="2"/>
              <a:buNone/>
            </a:pPr>
            <a:endParaRPr lang="en-US" altLang="en-US">
              <a:ea typeface="ＭＳ Ｐゴシック" panose="020B0600070205080204" pitchFamily="34" charset="-128"/>
            </a:endParaRPr>
          </a:p>
          <a:p>
            <a:pPr marL="366713" lvl="1" indent="0" eaLnBrk="1" hangingPunct="1">
              <a:buFont typeface="Wingdings 2" pitchFamily="2" charset="2"/>
              <a:buNone/>
            </a:pPr>
            <a:endParaRPr lang="en-US" altLang="en-US">
              <a:ea typeface="ＭＳ Ｐゴシック" panose="020B0600070205080204" pitchFamily="34" charset="-128"/>
            </a:endParaRPr>
          </a:p>
          <a:p>
            <a:pPr marL="366713" lvl="1" indent="0" eaLnBrk="1" hangingPunct="1"/>
            <a:endParaRPr lang="en-US" altLang="en-US">
              <a:ea typeface="ＭＳ Ｐゴシック" panose="020B0600070205080204" pitchFamily="34" charset="-128"/>
            </a:endParaRPr>
          </a:p>
        </p:txBody>
      </p:sp>
      <p:sp>
        <p:nvSpPr>
          <p:cNvPr id="130051" name="Footer Placeholder 1">
            <a:extLst>
              <a:ext uri="{FF2B5EF4-FFF2-40B4-BE49-F238E27FC236}">
                <a16:creationId xmlns:a16="http://schemas.microsoft.com/office/drawing/2014/main" id="{F53CC7ED-0D54-FF2A-2CCE-331658CDBDD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30052" name="Object 1">
            <a:extLst>
              <a:ext uri="{FF2B5EF4-FFF2-40B4-BE49-F238E27FC236}">
                <a16:creationId xmlns:a16="http://schemas.microsoft.com/office/drawing/2014/main" id="{5CDFA0C7-1C2C-673F-2A61-BB0996F3F432}"/>
              </a:ext>
            </a:extLst>
          </p:cNvPr>
          <p:cNvGraphicFramePr>
            <a:graphicFrameLocks noChangeAspect="1"/>
          </p:cNvGraphicFramePr>
          <p:nvPr/>
        </p:nvGraphicFramePr>
        <p:xfrm>
          <a:off x="1371600" y="3810000"/>
          <a:ext cx="6580188" cy="550863"/>
        </p:xfrm>
        <a:graphic>
          <a:graphicData uri="http://schemas.openxmlformats.org/presentationml/2006/ole">
            <mc:AlternateContent xmlns:mc="http://schemas.openxmlformats.org/markup-compatibility/2006">
              <mc:Choice xmlns:v="urn:schemas-microsoft-com:vml" Requires="v">
                <p:oleObj name="Equation" r:id="rId3" imgW="5156200" imgH="431800" progId="Equation.3">
                  <p:embed/>
                </p:oleObj>
              </mc:Choice>
              <mc:Fallback>
                <p:oleObj name="Equation" r:id="rId3" imgW="5156200" imgH="4318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38100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a:extLst>
              <a:ext uri="{FF2B5EF4-FFF2-40B4-BE49-F238E27FC236}">
                <a16:creationId xmlns:a16="http://schemas.microsoft.com/office/drawing/2014/main" id="{FA5FC357-4F8E-A37D-70BD-689CE7FC43B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From firm value to value per share: The Rational Investor Solution</a:t>
            </a:r>
          </a:p>
        </p:txBody>
      </p:sp>
      <p:sp>
        <p:nvSpPr>
          <p:cNvPr id="132098" name="Content Placeholder 2">
            <a:extLst>
              <a:ext uri="{FF2B5EF4-FFF2-40B4-BE49-F238E27FC236}">
                <a16:creationId xmlns:a16="http://schemas.microsoft.com/office/drawing/2014/main" id="{5AB2A091-0CA3-E662-98C2-FB2037EEAF76}"/>
              </a:ext>
            </a:extLst>
          </p:cNvPr>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panose="020B0600070205080204" pitchFamily="34" charset="-128"/>
              </a:rPr>
              <a:t>Because the increase in value accrues entirely to stockholders, we can estimate the increase in value per share by dividing by the </a:t>
            </a:r>
            <a:r>
              <a:rPr lang="en-US" altLang="en-US" sz="2600" u="sng">
                <a:ea typeface="ＭＳ Ｐゴシック" panose="020B0600070205080204" pitchFamily="34" charset="-128"/>
              </a:rPr>
              <a:t>total number of shares outstanding (1,800 million)</a:t>
            </a:r>
            <a:r>
              <a:rPr lang="en-US" altLang="en-US" sz="2600">
                <a:ea typeface="ＭＳ Ｐゴシック" panose="020B0600070205080204" pitchFamily="34" charset="-128"/>
              </a:rPr>
              <a:t>.</a:t>
            </a:r>
          </a:p>
          <a:p>
            <a:pPr lvl="1">
              <a:lnSpc>
                <a:spcPct val="80000"/>
              </a:lnSpc>
            </a:pPr>
            <a:r>
              <a:rPr lang="en-US" altLang="en-US" sz="2200">
                <a:ea typeface="ＭＳ Ｐゴシック" panose="020B0600070205080204" pitchFamily="34" charset="-128"/>
              </a:rPr>
              <a:t>Increase in Value per Share = $19,623/1800 = $ 10.90</a:t>
            </a:r>
          </a:p>
          <a:p>
            <a:pPr lvl="1">
              <a:lnSpc>
                <a:spcPct val="80000"/>
              </a:lnSpc>
            </a:pPr>
            <a:r>
              <a:rPr lang="en-US" altLang="en-US" sz="2200">
                <a:ea typeface="ＭＳ Ｐゴシック" panose="020B0600070205080204" pitchFamily="34" charset="-128"/>
              </a:rPr>
              <a:t>New Stock Price = $67.71 + $10.90= $78.61 </a:t>
            </a:r>
          </a:p>
          <a:p>
            <a:pPr>
              <a:lnSpc>
                <a:spcPct val="80000"/>
              </a:lnSpc>
            </a:pPr>
            <a:r>
              <a:rPr lang="en-US" altLang="en-US" sz="2600">
                <a:ea typeface="ＭＳ Ｐゴシック" panose="020B0600070205080204" pitchFamily="34" charset="-128"/>
              </a:rPr>
              <a:t>Implicit in this computation is the assumption that the increase in firm value will be spread evenly across both the stockholders who sell their stock back to the firm and those who do not and that is why we term this the “rational” solution, since it leaves investors indifferent between selling back their shares and holding on to them. </a:t>
            </a:r>
          </a:p>
        </p:txBody>
      </p:sp>
      <p:sp>
        <p:nvSpPr>
          <p:cNvPr id="132099" name="Footer Placeholder 3">
            <a:extLst>
              <a:ext uri="{FF2B5EF4-FFF2-40B4-BE49-F238E27FC236}">
                <a16:creationId xmlns:a16="http://schemas.microsoft.com/office/drawing/2014/main" id="{057219D8-35F4-4634-9E74-07741EA19A1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a:extLst>
              <a:ext uri="{FF2B5EF4-FFF2-40B4-BE49-F238E27FC236}">
                <a16:creationId xmlns:a16="http://schemas.microsoft.com/office/drawing/2014/main" id="{C5973A2E-3AF5-5C9A-E965-C53AB4254A3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more general solution, given a buyback price</a:t>
            </a:r>
          </a:p>
        </p:txBody>
      </p:sp>
      <p:sp>
        <p:nvSpPr>
          <p:cNvPr id="134146" name="Content Placeholder 2">
            <a:extLst>
              <a:ext uri="{FF2B5EF4-FFF2-40B4-BE49-F238E27FC236}">
                <a16:creationId xmlns:a16="http://schemas.microsoft.com/office/drawing/2014/main" id="{17C7FBE2-55D9-17C4-0C63-537E3D751AE8}"/>
              </a:ext>
            </a:extLst>
          </p:cNvPr>
          <p:cNvSpPr>
            <a:spLocks noGrp="1"/>
          </p:cNvSpPr>
          <p:nvPr>
            <p:ph sz="quarter" idx="1"/>
          </p:nvPr>
        </p:nvSpPr>
        <p:spPr>
          <a:xfrm>
            <a:off x="612775" y="1600200"/>
            <a:ext cx="8153400" cy="4495800"/>
          </a:xfrm>
        </p:spPr>
        <p:txBody>
          <a:bodyPr/>
          <a:lstStyle/>
          <a:p>
            <a:pPr>
              <a:lnSpc>
                <a:spcPct val="80000"/>
              </a:lnSpc>
            </a:pPr>
            <a:r>
              <a:rPr lang="en-US" altLang="en-US" sz="2400">
                <a:ea typeface="ＭＳ Ｐゴシック" panose="020B0600070205080204" pitchFamily="34" charset="-128"/>
              </a:rPr>
              <a:t>Start with the buyback price and compute the number of shares outstanding after the buyback:</a:t>
            </a:r>
          </a:p>
          <a:p>
            <a:pPr lvl="1">
              <a:lnSpc>
                <a:spcPct val="80000"/>
              </a:lnSpc>
            </a:pPr>
            <a:r>
              <a:rPr lang="en-US" altLang="en-US" sz="2000">
                <a:ea typeface="ＭＳ Ｐゴシック" panose="020B0600070205080204" pitchFamily="34" charset="-128"/>
              </a:rPr>
              <a:t>Increase in Debt = Debt at optimal – Current Debt</a:t>
            </a:r>
          </a:p>
          <a:p>
            <a:pPr lvl="1">
              <a:lnSpc>
                <a:spcPct val="80000"/>
              </a:lnSpc>
            </a:pPr>
            <a:r>
              <a:rPr lang="en-US" altLang="en-US" sz="2000">
                <a:ea typeface="ＭＳ Ｐゴシック" panose="020B0600070205080204" pitchFamily="34" charset="-128"/>
              </a:rPr>
              <a:t># Shares after buyback = # Shares before –</a:t>
            </a:r>
          </a:p>
          <a:p>
            <a:pPr>
              <a:lnSpc>
                <a:spcPct val="80000"/>
              </a:lnSpc>
            </a:pPr>
            <a:endParaRPr lang="en-US" altLang="en-US" sz="2400">
              <a:ea typeface="ＭＳ Ｐゴシック" panose="020B0600070205080204" pitchFamily="34" charset="-128"/>
            </a:endParaRPr>
          </a:p>
          <a:p>
            <a:pPr>
              <a:lnSpc>
                <a:spcPct val="80000"/>
              </a:lnSpc>
            </a:pPr>
            <a:r>
              <a:rPr lang="en-US" altLang="en-US" sz="2400">
                <a:ea typeface="ＭＳ Ｐゴシック" panose="020B0600070205080204" pitchFamily="34" charset="-128"/>
              </a:rPr>
              <a:t>Then compute the equity value after the recapitalization, starting with the enterprise value at the optimal, adding back cash and subtracting out the debt at the optimal:</a:t>
            </a:r>
          </a:p>
          <a:p>
            <a:pPr lvl="1">
              <a:lnSpc>
                <a:spcPct val="80000"/>
              </a:lnSpc>
            </a:pPr>
            <a:r>
              <a:rPr lang="en-US" altLang="en-US" sz="2000">
                <a:ea typeface="ＭＳ Ｐゴシック" panose="020B0600070205080204" pitchFamily="34" charset="-128"/>
              </a:rPr>
              <a:t>Equity value after buyback = Optimal Enterprise value + Cash – Debt </a:t>
            </a:r>
          </a:p>
          <a:p>
            <a:pPr>
              <a:lnSpc>
                <a:spcPct val="80000"/>
              </a:lnSpc>
            </a:pPr>
            <a:r>
              <a:rPr lang="en-US" altLang="en-US" sz="2400">
                <a:ea typeface="ＭＳ Ｐゴシック" panose="020B0600070205080204" pitchFamily="34" charset="-128"/>
              </a:rPr>
              <a:t>Divide the equity value after the buyback by the post-buyback number of shares.</a:t>
            </a:r>
          </a:p>
          <a:p>
            <a:pPr lvl="1">
              <a:lnSpc>
                <a:spcPct val="80000"/>
              </a:lnSpc>
            </a:pPr>
            <a:r>
              <a:rPr lang="en-US" altLang="en-US" sz="2000">
                <a:ea typeface="ＭＳ Ｐゴシック" panose="020B0600070205080204" pitchFamily="34" charset="-128"/>
              </a:rPr>
              <a:t>Value per share after buyback = Equity value after buyback/ Number of shares after buyback</a:t>
            </a:r>
          </a:p>
        </p:txBody>
      </p:sp>
      <p:sp>
        <p:nvSpPr>
          <p:cNvPr id="134147" name="Footer Placeholder 3">
            <a:extLst>
              <a:ext uri="{FF2B5EF4-FFF2-40B4-BE49-F238E27FC236}">
                <a16:creationId xmlns:a16="http://schemas.microsoft.com/office/drawing/2014/main" id="{83A30A6F-48B2-882E-A0B8-B79D2D6F624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34148" name="Object 4">
            <a:extLst>
              <a:ext uri="{FF2B5EF4-FFF2-40B4-BE49-F238E27FC236}">
                <a16:creationId xmlns:a16="http://schemas.microsoft.com/office/drawing/2014/main" id="{5A2C6595-6368-1B18-A5D7-FA405E852D21}"/>
              </a:ext>
            </a:extLst>
          </p:cNvPr>
          <p:cNvGraphicFramePr>
            <a:graphicFrameLocks noChangeAspect="1"/>
          </p:cNvGraphicFramePr>
          <p:nvPr/>
        </p:nvGraphicFramePr>
        <p:xfrm>
          <a:off x="6172200" y="2590800"/>
          <a:ext cx="1600200" cy="590550"/>
        </p:xfrm>
        <a:graphic>
          <a:graphicData uri="http://schemas.openxmlformats.org/presentationml/2006/ole">
            <mc:AlternateContent xmlns:mc="http://schemas.openxmlformats.org/markup-compatibility/2006">
              <mc:Choice xmlns:v="urn:schemas-microsoft-com:vml" Requires="v">
                <p:oleObj name="Equation" r:id="rId3" imgW="1066800" imgH="393700" progId="Equation.3">
                  <p:embed/>
                </p:oleObj>
              </mc:Choice>
              <mc:Fallback>
                <p:oleObj name="Equation" r:id="rId3" imgW="1066800" imgH="3937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2590800"/>
                        <a:ext cx="16002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a:extLst>
              <a:ext uri="{FF2B5EF4-FFF2-40B4-BE49-F238E27FC236}">
                <a16:creationId xmlns:a16="http://schemas.microsoft.com/office/drawing/2014/main" id="{B601E0A7-FD4A-CED6-7DE5-2E7C257AA843}"/>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Let’s try a price: What if can buy shares back at the old price ($67.71)?</a:t>
            </a:r>
          </a:p>
        </p:txBody>
      </p:sp>
      <p:sp>
        <p:nvSpPr>
          <p:cNvPr id="136194" name="Content Placeholder 2">
            <a:extLst>
              <a:ext uri="{FF2B5EF4-FFF2-40B4-BE49-F238E27FC236}">
                <a16:creationId xmlns:a16="http://schemas.microsoft.com/office/drawing/2014/main" id="{2B08959A-0E86-4EC8-C4A2-2129060F405D}"/>
              </a:ext>
            </a:extLst>
          </p:cNvPr>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panose="020B0600070205080204" pitchFamily="34" charset="-128"/>
              </a:rPr>
              <a:t>Start with the buyback price and compute the number of shares outstanding after the buyback</a:t>
            </a:r>
          </a:p>
          <a:p>
            <a:pPr lvl="1">
              <a:lnSpc>
                <a:spcPct val="80000"/>
              </a:lnSpc>
            </a:pPr>
            <a:r>
              <a:rPr lang="en-US" altLang="en-US" sz="2200">
                <a:ea typeface="ＭＳ Ｐゴシック" panose="020B0600070205080204" pitchFamily="34" charset="-128"/>
              </a:rPr>
              <a:t>Debt issued = $ 55,136 - $15,961 = $39,175 million</a:t>
            </a:r>
          </a:p>
          <a:p>
            <a:pPr lvl="1">
              <a:lnSpc>
                <a:spcPct val="80000"/>
              </a:lnSpc>
            </a:pPr>
            <a:r>
              <a:rPr lang="en-US" altLang="en-US" sz="2200">
                <a:ea typeface="ＭＳ Ｐゴシック" panose="020B0600070205080204" pitchFamily="34" charset="-128"/>
              </a:rPr>
              <a:t># Shares after buyback = 1800 - $39,175/$67.71 = 1221.43 m</a:t>
            </a:r>
          </a:p>
          <a:p>
            <a:pPr>
              <a:lnSpc>
                <a:spcPct val="80000"/>
              </a:lnSpc>
            </a:pPr>
            <a:r>
              <a:rPr lang="en-US" altLang="en-US" sz="2600">
                <a:ea typeface="ＭＳ Ｐゴシック" panose="020B0600070205080204" pitchFamily="34"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panose="020B0600070205080204" pitchFamily="34" charset="-128"/>
              </a:rPr>
              <a:t>Optimal Enterprise Value = $153,531</a:t>
            </a:r>
          </a:p>
          <a:p>
            <a:pPr lvl="1">
              <a:lnSpc>
                <a:spcPct val="80000"/>
              </a:lnSpc>
            </a:pPr>
            <a:r>
              <a:rPr lang="en-US" altLang="en-US" sz="2200">
                <a:ea typeface="ＭＳ Ｐゴシック" panose="020B0600070205080204" pitchFamily="34" charset="-128"/>
              </a:rPr>
              <a:t>Equity value after buyback = $153,531 + $3,931– $55,136 = $102,326</a:t>
            </a:r>
          </a:p>
          <a:p>
            <a:pPr>
              <a:lnSpc>
                <a:spcPct val="80000"/>
              </a:lnSpc>
            </a:pPr>
            <a:r>
              <a:rPr lang="en-US" altLang="en-US" sz="2600">
                <a:ea typeface="ＭＳ Ｐゴシック" panose="020B0600070205080204" pitchFamily="34" charset="-128"/>
              </a:rPr>
              <a:t>Divide the equity value after the buyback by the post-buyback number of shares.</a:t>
            </a:r>
          </a:p>
          <a:p>
            <a:pPr lvl="1">
              <a:lnSpc>
                <a:spcPct val="80000"/>
              </a:lnSpc>
            </a:pPr>
            <a:r>
              <a:rPr lang="en-US" altLang="en-US" sz="2200">
                <a:ea typeface="ＭＳ Ｐゴシック" panose="020B0600070205080204" pitchFamily="34" charset="-128"/>
              </a:rPr>
              <a:t>Value per share after buyback = $102,326/1221.43 = $83.78</a:t>
            </a:r>
          </a:p>
          <a:p>
            <a:pPr>
              <a:lnSpc>
                <a:spcPct val="80000"/>
              </a:lnSpc>
            </a:pPr>
            <a:endParaRPr lang="en-US" altLang="en-US" sz="2600">
              <a:ea typeface="ＭＳ Ｐゴシック" panose="020B0600070205080204" pitchFamily="34" charset="-128"/>
            </a:endParaRPr>
          </a:p>
        </p:txBody>
      </p:sp>
      <p:sp>
        <p:nvSpPr>
          <p:cNvPr id="136195" name="Footer Placeholder 3">
            <a:extLst>
              <a:ext uri="{FF2B5EF4-FFF2-40B4-BE49-F238E27FC236}">
                <a16:creationId xmlns:a16="http://schemas.microsoft.com/office/drawing/2014/main" id="{346A0E47-7724-B1E2-1FD3-A8864BF38CC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itle 1">
            <a:extLst>
              <a:ext uri="{FF2B5EF4-FFF2-40B4-BE49-F238E27FC236}">
                <a16:creationId xmlns:a16="http://schemas.microsoft.com/office/drawing/2014/main" id="{1F9F6E1F-D7FE-91F9-4F36-9EF01B9796B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Back to the rational price ($78.61): Here is the proof</a:t>
            </a:r>
          </a:p>
        </p:txBody>
      </p:sp>
      <p:sp>
        <p:nvSpPr>
          <p:cNvPr id="138242" name="Content Placeholder 2">
            <a:extLst>
              <a:ext uri="{FF2B5EF4-FFF2-40B4-BE49-F238E27FC236}">
                <a16:creationId xmlns:a16="http://schemas.microsoft.com/office/drawing/2014/main" id="{51A48D80-43E1-5421-0E77-75926223D2D7}"/>
              </a:ext>
            </a:extLst>
          </p:cNvPr>
          <p:cNvSpPr>
            <a:spLocks noGrp="1"/>
          </p:cNvSpPr>
          <p:nvPr>
            <p:ph sz="quarter" idx="1"/>
          </p:nvPr>
        </p:nvSpPr>
        <p:spPr>
          <a:xfrm>
            <a:off x="612775" y="1600200"/>
            <a:ext cx="8153400" cy="4495800"/>
          </a:xfrm>
        </p:spPr>
        <p:txBody>
          <a:bodyPr/>
          <a:lstStyle/>
          <a:p>
            <a:pPr>
              <a:lnSpc>
                <a:spcPct val="80000"/>
              </a:lnSpc>
            </a:pPr>
            <a:r>
              <a:rPr lang="en-US" altLang="en-US" sz="2600">
                <a:ea typeface="ＭＳ Ｐゴシック" panose="020B0600070205080204" pitchFamily="34" charset="-128"/>
              </a:rPr>
              <a:t>Start with the buyback price and compute the number of shares outstanding after the buyback</a:t>
            </a:r>
          </a:p>
          <a:p>
            <a:pPr lvl="1">
              <a:lnSpc>
                <a:spcPct val="80000"/>
              </a:lnSpc>
            </a:pPr>
            <a:r>
              <a:rPr lang="en-US" altLang="en-US" sz="2200">
                <a:ea typeface="ＭＳ Ｐゴシック" panose="020B0600070205080204" pitchFamily="34" charset="-128"/>
              </a:rPr>
              <a:t># Shares after buyback = 1800 - $39,175/$78.61 = 1301.65 m</a:t>
            </a:r>
          </a:p>
          <a:p>
            <a:pPr>
              <a:lnSpc>
                <a:spcPct val="80000"/>
              </a:lnSpc>
            </a:pPr>
            <a:r>
              <a:rPr lang="en-US" altLang="en-US" sz="2600">
                <a:ea typeface="ＭＳ Ｐゴシック" panose="020B0600070205080204" pitchFamily="34" charset="-128"/>
              </a:rPr>
              <a:t>Then compute the equity value after the recapitalization, starting with the enterprise value at the optimal, adding back cash and subtracting out the debt at the optimal:</a:t>
            </a:r>
          </a:p>
          <a:p>
            <a:pPr lvl="1">
              <a:lnSpc>
                <a:spcPct val="80000"/>
              </a:lnSpc>
            </a:pPr>
            <a:r>
              <a:rPr lang="en-US" altLang="en-US" sz="2200">
                <a:ea typeface="ＭＳ Ｐゴシック" panose="020B0600070205080204" pitchFamily="34" charset="-128"/>
              </a:rPr>
              <a:t>Optimal Enterprise Value = $153,531</a:t>
            </a:r>
          </a:p>
          <a:p>
            <a:pPr lvl="1">
              <a:lnSpc>
                <a:spcPct val="80000"/>
              </a:lnSpc>
            </a:pPr>
            <a:r>
              <a:rPr lang="en-US" altLang="en-US" sz="2200">
                <a:ea typeface="ＭＳ Ｐゴシック" panose="020B0600070205080204" pitchFamily="34" charset="-128"/>
              </a:rPr>
              <a:t>Equity value after buyback = $153,531 + $3,931– $55,136 = $102,326</a:t>
            </a:r>
          </a:p>
          <a:p>
            <a:pPr>
              <a:lnSpc>
                <a:spcPct val="80000"/>
              </a:lnSpc>
            </a:pPr>
            <a:r>
              <a:rPr lang="en-US" altLang="en-US" sz="2600">
                <a:ea typeface="ＭＳ Ｐゴシック" panose="020B0600070205080204" pitchFamily="34" charset="-128"/>
              </a:rPr>
              <a:t>Divide the equity value after the buyback by the post-buyback number of shares.</a:t>
            </a:r>
          </a:p>
          <a:p>
            <a:pPr lvl="1">
              <a:lnSpc>
                <a:spcPct val="80000"/>
              </a:lnSpc>
            </a:pPr>
            <a:r>
              <a:rPr lang="en-US" altLang="en-US" sz="2200">
                <a:ea typeface="ＭＳ Ｐゴシック" panose="020B0600070205080204" pitchFamily="34" charset="-128"/>
              </a:rPr>
              <a:t>Value per share after buyback = $102,326/1301.65 = $78.61</a:t>
            </a:r>
          </a:p>
          <a:p>
            <a:pPr>
              <a:lnSpc>
                <a:spcPct val="80000"/>
              </a:lnSpc>
            </a:pPr>
            <a:endParaRPr lang="en-US" altLang="en-US" sz="2600">
              <a:ea typeface="ＭＳ Ｐゴシック" panose="020B0600070205080204" pitchFamily="34" charset="-128"/>
            </a:endParaRPr>
          </a:p>
        </p:txBody>
      </p:sp>
      <p:sp>
        <p:nvSpPr>
          <p:cNvPr id="138243" name="Footer Placeholder 3">
            <a:extLst>
              <a:ext uri="{FF2B5EF4-FFF2-40B4-BE49-F238E27FC236}">
                <a16:creationId xmlns:a16="http://schemas.microsoft.com/office/drawing/2014/main" id="{7DB1F249-40A2-CB24-DF07-B8073D83E40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a:extLst>
              <a:ext uri="{FF2B5EF4-FFF2-40B4-BE49-F238E27FC236}">
                <a16:creationId xmlns:a16="http://schemas.microsoft.com/office/drawing/2014/main" id="{CDF8C765-6B06-BCE3-B603-0AC24406A855}"/>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2. What if something goes wrong?</a:t>
            </a:r>
            <a:br>
              <a:rPr lang="en-US">
                <a:ea typeface="+mj-ea"/>
                <a:cs typeface="+mj-cs"/>
              </a:rPr>
            </a:br>
            <a:r>
              <a:rPr lang="en-US">
                <a:ea typeface="+mj-ea"/>
                <a:cs typeface="+mj-cs"/>
              </a:rPr>
              <a:t>The Downside Risk</a:t>
            </a:r>
          </a:p>
        </p:txBody>
      </p:sp>
      <p:sp>
        <p:nvSpPr>
          <p:cNvPr id="140290" name="Footer Placeholder 1">
            <a:extLst>
              <a:ext uri="{FF2B5EF4-FFF2-40B4-BE49-F238E27FC236}">
                <a16:creationId xmlns:a16="http://schemas.microsoft.com/office/drawing/2014/main" id="{5C3F2C15-32EE-9977-59AA-3AF733FB8C1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38243" name="Slide Number Placeholder 2">
            <a:extLst>
              <a:ext uri="{FF2B5EF4-FFF2-40B4-BE49-F238E27FC236}">
                <a16:creationId xmlns:a16="http://schemas.microsoft.com/office/drawing/2014/main" id="{7D255CC5-9B6D-57CB-FC3A-96163A4D206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FEE0813-C1E7-964B-9BED-68B44A4F6084}" type="slidenum">
              <a:rPr lang="en-US" altLang="en-US" sz="1200">
                <a:solidFill>
                  <a:srgbClr val="FFFFFF"/>
                </a:solidFill>
                <a:latin typeface="Times" charset="0"/>
              </a:rPr>
              <a:pPr>
                <a:lnSpc>
                  <a:spcPct val="80000"/>
                </a:lnSpc>
                <a:spcBef>
                  <a:spcPct val="0"/>
                </a:spcBef>
                <a:buClrTx/>
                <a:buSzTx/>
                <a:buFontTx/>
                <a:buNone/>
                <a:defRPr/>
              </a:pPr>
              <a:t>62</a:t>
            </a:fld>
            <a:endParaRPr lang="en-US" altLang="en-US" sz="1200">
              <a:solidFill>
                <a:srgbClr val="FFFFFF"/>
              </a:solidFill>
              <a:latin typeface="Times" charset="0"/>
            </a:endParaRPr>
          </a:p>
        </p:txBody>
      </p:sp>
      <p:sp>
        <p:nvSpPr>
          <p:cNvPr id="140292" name="Rectangle 3">
            <a:extLst>
              <a:ext uri="{FF2B5EF4-FFF2-40B4-BE49-F238E27FC236}">
                <a16:creationId xmlns:a16="http://schemas.microsoft.com/office/drawing/2014/main" id="{AB2F8645-C368-B37C-C0F6-5256CF681A87}"/>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Sensitivity to Assumptions</a:t>
            </a:r>
          </a:p>
          <a:p>
            <a:pPr marL="365125" lvl="1" indent="0" eaLnBrk="1" hangingPunct="1">
              <a:lnSpc>
                <a:spcPct val="80000"/>
              </a:lnSpc>
              <a:buFont typeface="Wingdings 2" pitchFamily="2" charset="2"/>
              <a:buNone/>
            </a:pPr>
            <a:r>
              <a:rPr lang="en-US" altLang="ja-JP" sz="1900">
                <a:ea typeface="ＭＳ Ｐゴシック" panose="020B0600070205080204" pitchFamily="34" charset="-128"/>
              </a:rPr>
              <a:t>A. </a:t>
            </a:r>
            <a:r>
              <a:rPr lang="ja-JP" altLang="en-US" sz="1900">
                <a:ea typeface="ＭＳ Ｐゴシック" panose="020B0600070205080204" pitchFamily="34" charset="-128"/>
              </a:rPr>
              <a:t>“</a:t>
            </a:r>
            <a:r>
              <a:rPr lang="en-US" altLang="ja-JP" sz="1900">
                <a:ea typeface="ＭＳ Ｐゴシック" panose="020B0600070205080204" pitchFamily="34" charset="-128"/>
              </a:rPr>
              <a:t>What if</a:t>
            </a:r>
            <a:r>
              <a:rPr lang="ja-JP" altLang="en-US" sz="1900">
                <a:ea typeface="ＭＳ Ｐゴシック" panose="020B0600070205080204" pitchFamily="34" charset="-128"/>
              </a:rPr>
              <a:t>”</a:t>
            </a:r>
            <a:r>
              <a:rPr lang="en-US" altLang="ja-JP" sz="1900">
                <a:ea typeface="ＭＳ Ｐゴシック" panose="020B0600070205080204" pitchFamily="34" charset="-128"/>
              </a:rPr>
              <a:t> analysis</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	The optimal debt ratio is a function of our inputs on operating income, tax rates and macro variables. We could focus on one or two key variables – operating income is an obvious choice – and look at history for guidance on volatility in that number and ask what if questions.	</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B. </a:t>
            </a:r>
            <a:r>
              <a:rPr lang="ja-JP" altLang="en-US" sz="1900">
                <a:ea typeface="ＭＳ Ｐゴシック" panose="020B0600070205080204" pitchFamily="34" charset="-128"/>
              </a:rPr>
              <a:t>“</a:t>
            </a:r>
            <a:r>
              <a:rPr lang="en-US" altLang="ja-JP" sz="1900">
                <a:ea typeface="ＭＳ Ｐゴシック" panose="020B0600070205080204" pitchFamily="34" charset="-128"/>
              </a:rPr>
              <a:t>Economic Scenario</a:t>
            </a:r>
            <a:r>
              <a:rPr lang="ja-JP" altLang="en-US" sz="1900">
                <a:ea typeface="ＭＳ Ｐゴシック" panose="020B0600070205080204" pitchFamily="34" charset="-128"/>
              </a:rPr>
              <a:t>”</a:t>
            </a:r>
            <a:r>
              <a:rPr lang="en-US" altLang="ja-JP" sz="1900">
                <a:ea typeface="ＭＳ Ｐゴシック" panose="020B0600070205080204" pitchFamily="34" charset="-128"/>
              </a:rPr>
              <a:t> Approach</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	We can develop possible scenarios, based upon macro variables, and examine the optimal debt ratio under each one. For instance, we could look at the optimal debt ratio for a cyclical firm under a boom economy, a regular economy and an economy in recession.</a:t>
            </a:r>
          </a:p>
          <a:p>
            <a:pPr eaLnBrk="1" hangingPunct="1">
              <a:lnSpc>
                <a:spcPct val="80000"/>
              </a:lnSpc>
            </a:pPr>
            <a:r>
              <a:rPr lang="en-US" altLang="en-US" sz="2200">
                <a:ea typeface="ＭＳ Ｐゴシック" panose="020B0600070205080204" pitchFamily="34" charset="-128"/>
              </a:rPr>
              <a:t>Constraint on Bond Ratings/ Book Debt Ratios</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Alternatively, we can put constraints on the optimal debt ratio to reduce exposure to downside risk.  Thus, we could require the firm to have a minimum rating, at the optimal debt ratio or to have a book debt ratio that is less than a “specified” value.</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a:extLst>
              <a:ext uri="{FF2B5EF4-FFF2-40B4-BE49-F238E27FC236}">
                <a16:creationId xmlns:a16="http://schemas.microsoft.com/office/drawing/2014/main" id="{F3196F3F-7ACE-E15E-91A1-49B08E7937A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a:t>
            </a:r>
            <a:r>
              <a:rPr lang="ja-JP" altLang="en-US">
                <a:ea typeface="ＭＳ Ｐゴシック" panose="020B0600070205080204" pitchFamily="34" charset="-128"/>
              </a:rPr>
              <a:t>’</a:t>
            </a:r>
            <a:r>
              <a:rPr lang="en-US" altLang="ja-JP">
                <a:ea typeface="ＭＳ Ｐゴシック" panose="020B0600070205080204" pitchFamily="34" charset="-128"/>
              </a:rPr>
              <a:t>s Operating Income: History</a:t>
            </a:r>
            <a:endParaRPr lang="en-US" altLang="en-US">
              <a:ea typeface="ＭＳ Ｐゴシック" panose="020B0600070205080204" pitchFamily="34" charset="-128"/>
            </a:endParaRPr>
          </a:p>
        </p:txBody>
      </p:sp>
      <p:sp>
        <p:nvSpPr>
          <p:cNvPr id="142338" name="Footer Placeholder 1">
            <a:extLst>
              <a:ext uri="{FF2B5EF4-FFF2-40B4-BE49-F238E27FC236}">
                <a16:creationId xmlns:a16="http://schemas.microsoft.com/office/drawing/2014/main" id="{F1514672-5414-5E46-368F-EFB943537C9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42339" name="Content Placeholder 6">
            <a:extLst>
              <a:ext uri="{FF2B5EF4-FFF2-40B4-BE49-F238E27FC236}">
                <a16:creationId xmlns:a16="http://schemas.microsoft.com/office/drawing/2014/main" id="{EC7E51EF-F9B8-39BD-6614-E42C2B1F35D3}"/>
              </a:ext>
            </a:extLst>
          </p:cNvPr>
          <p:cNvGraphicFramePr>
            <a:graphicFrameLocks noGrp="1" noChangeAspect="1"/>
          </p:cNvGraphicFramePr>
          <p:nvPr>
            <p:ph sz="quarter" idx="1"/>
          </p:nvPr>
        </p:nvGraphicFramePr>
        <p:xfrm>
          <a:off x="838200" y="1752600"/>
          <a:ext cx="6400800" cy="3935413"/>
        </p:xfrm>
        <a:graphic>
          <a:graphicData uri="http://schemas.openxmlformats.org/presentationml/2006/ole">
            <mc:AlternateContent xmlns:mc="http://schemas.openxmlformats.org/markup-compatibility/2006">
              <mc:Choice xmlns:v="urn:schemas-microsoft-com:vml" Requires="v">
                <p:oleObj name="Document" r:id="rId3" imgW="11277600" imgH="6934200" progId="Word.Document.12">
                  <p:embed/>
                </p:oleObj>
              </mc:Choice>
              <mc:Fallback>
                <p:oleObj name="Document" r:id="rId3" imgW="11277600" imgH="69342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752600"/>
                        <a:ext cx="64008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2340" name="TextBox 3">
            <a:extLst>
              <a:ext uri="{FF2B5EF4-FFF2-40B4-BE49-F238E27FC236}">
                <a16:creationId xmlns:a16="http://schemas.microsoft.com/office/drawing/2014/main" id="{C245D749-4104-2C64-6CC9-39DC4E6A011A}"/>
              </a:ext>
            </a:extLst>
          </p:cNvPr>
          <p:cNvSpPr txBox="1">
            <a:spLocks noChangeArrowheads="1"/>
          </p:cNvSpPr>
          <p:nvPr/>
        </p:nvSpPr>
        <p:spPr bwMode="auto">
          <a:xfrm>
            <a:off x="5257800" y="5105400"/>
            <a:ext cx="35623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 typeface="Wingdings" pitchFamily="2" charset="2"/>
              <a:buNone/>
            </a:pPr>
            <a:r>
              <a:rPr lang="en-US" altLang="en-US" sz="1600" i="1">
                <a:latin typeface="Times" pitchFamily="2" charset="0"/>
              </a:rPr>
              <a:t>Recession	Decline in Operating Income</a:t>
            </a:r>
          </a:p>
          <a:p>
            <a:pPr eaLnBrk="1" hangingPunct="1">
              <a:spcBef>
                <a:spcPct val="0"/>
              </a:spcBef>
              <a:buClrTx/>
              <a:buSzTx/>
              <a:buFont typeface="Wingdings" pitchFamily="2" charset="2"/>
              <a:buNone/>
            </a:pPr>
            <a:r>
              <a:rPr lang="en-US" altLang="en-US" sz="1600">
                <a:latin typeface="Times" pitchFamily="2" charset="0"/>
              </a:rPr>
              <a:t>2009		Drop of 23.06%</a:t>
            </a:r>
          </a:p>
          <a:p>
            <a:pPr eaLnBrk="1" hangingPunct="1">
              <a:spcBef>
                <a:spcPct val="0"/>
              </a:spcBef>
              <a:buClrTx/>
              <a:buSzTx/>
              <a:buFont typeface="Wingdings" pitchFamily="2" charset="2"/>
              <a:buNone/>
            </a:pPr>
            <a:r>
              <a:rPr lang="en-US" altLang="en-US" sz="1600">
                <a:latin typeface="Times" pitchFamily="2" charset="0"/>
              </a:rPr>
              <a:t>2002		Drop of 15.82%</a:t>
            </a:r>
          </a:p>
          <a:p>
            <a:pPr eaLnBrk="1" hangingPunct="1">
              <a:spcBef>
                <a:spcPct val="0"/>
              </a:spcBef>
              <a:buClrTx/>
              <a:buSzTx/>
              <a:buFont typeface="Wingdings" pitchFamily="2" charset="2"/>
              <a:buNone/>
            </a:pPr>
            <a:r>
              <a:rPr lang="en-US" altLang="en-US" sz="1600">
                <a:latin typeface="Times" pitchFamily="2" charset="0"/>
              </a:rPr>
              <a:t>1991		Drop of 22.00%</a:t>
            </a:r>
          </a:p>
          <a:p>
            <a:pPr eaLnBrk="1" hangingPunct="1">
              <a:spcBef>
                <a:spcPct val="0"/>
              </a:spcBef>
              <a:buClrTx/>
              <a:buSzTx/>
              <a:buFont typeface="Wingdings" pitchFamily="2" charset="2"/>
              <a:buNone/>
            </a:pPr>
            <a:r>
              <a:rPr lang="en-US" altLang="en-US" sz="1600">
                <a:latin typeface="Times" pitchFamily="2" charset="0"/>
              </a:rPr>
              <a:t>1981-82		Increased by 12%</a:t>
            </a:r>
          </a:p>
          <a:p>
            <a:pPr eaLnBrk="1" hangingPunct="1">
              <a:spcBef>
                <a:spcPct val="0"/>
              </a:spcBef>
              <a:buClrTx/>
              <a:buSzTx/>
              <a:buFont typeface="Wingdings" pitchFamily="2" charset="2"/>
              <a:buNone/>
            </a:pPr>
            <a:r>
              <a:rPr lang="en-US" altLang="en-US" sz="1600">
                <a:latin typeface="Times" pitchFamily="2" charset="0"/>
              </a:rPr>
              <a:t>Worst Year		Drop of 29.47%</a:t>
            </a:r>
          </a:p>
        </p:txBody>
      </p:sp>
      <p:sp>
        <p:nvSpPr>
          <p:cNvPr id="142341" name="TextBox 4">
            <a:extLst>
              <a:ext uri="{FF2B5EF4-FFF2-40B4-BE49-F238E27FC236}">
                <a16:creationId xmlns:a16="http://schemas.microsoft.com/office/drawing/2014/main" id="{B3F63BBF-19F6-B139-5A22-42B10B40ED3E}"/>
              </a:ext>
            </a:extLst>
          </p:cNvPr>
          <p:cNvSpPr txBox="1">
            <a:spLocks noChangeArrowheads="1"/>
          </p:cNvSpPr>
          <p:nvPr/>
        </p:nvSpPr>
        <p:spPr bwMode="auto">
          <a:xfrm>
            <a:off x="1143000" y="5410200"/>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Standard deviation in % change in EBIT = 19.17% </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a:extLst>
              <a:ext uri="{FF2B5EF4-FFF2-40B4-BE49-F238E27FC236}">
                <a16:creationId xmlns:a16="http://schemas.microsoft.com/office/drawing/2014/main" id="{3CC15F2D-C59D-7E71-C42F-1F6677BD41D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Safety Buffers?</a:t>
            </a:r>
          </a:p>
        </p:txBody>
      </p:sp>
      <p:sp>
        <p:nvSpPr>
          <p:cNvPr id="144386" name="Footer Placeholder 1">
            <a:extLst>
              <a:ext uri="{FF2B5EF4-FFF2-40B4-BE49-F238E27FC236}">
                <a16:creationId xmlns:a16="http://schemas.microsoft.com/office/drawing/2014/main" id="{89383AE2-0635-BC4D-D680-23E9BF9940F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44387" name="Content Placeholder 6">
            <a:extLst>
              <a:ext uri="{FF2B5EF4-FFF2-40B4-BE49-F238E27FC236}">
                <a16:creationId xmlns:a16="http://schemas.microsoft.com/office/drawing/2014/main" id="{34279C41-09F2-FA7F-AA5A-9F94246A9451}"/>
              </a:ext>
            </a:extLst>
          </p:cNvPr>
          <p:cNvGraphicFramePr>
            <a:graphicFrameLocks noGrp="1" noChangeAspect="1"/>
          </p:cNvGraphicFramePr>
          <p:nvPr>
            <p:ph sz="quarter" idx="1"/>
          </p:nvPr>
        </p:nvGraphicFramePr>
        <p:xfrm>
          <a:off x="304800" y="1828800"/>
          <a:ext cx="8693150" cy="2851150"/>
        </p:xfrm>
        <a:graphic>
          <a:graphicData uri="http://schemas.openxmlformats.org/presentationml/2006/ole">
            <mc:AlternateContent xmlns:mc="http://schemas.openxmlformats.org/markup-compatibility/2006">
              <mc:Choice xmlns:v="urn:schemas-microsoft-com:vml" Requires="v">
                <p:oleObj name="Document" r:id="rId3" imgW="11074400" imgH="3632200" progId="Word.Document.12">
                  <p:embed/>
                </p:oleObj>
              </mc:Choice>
              <mc:Fallback>
                <p:oleObj name="Document" r:id="rId3" imgW="11074400" imgH="36322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828800"/>
                        <a:ext cx="8693150"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a:extLst>
              <a:ext uri="{FF2B5EF4-FFF2-40B4-BE49-F238E27FC236}">
                <a16:creationId xmlns:a16="http://schemas.microsoft.com/office/drawing/2014/main" id="{036B16C1-39DD-164F-7212-17FFAA51574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Constraints on Ratings</a:t>
            </a:r>
          </a:p>
        </p:txBody>
      </p:sp>
      <p:sp>
        <p:nvSpPr>
          <p:cNvPr id="370690" name="Rectangle 3">
            <a:extLst>
              <a:ext uri="{FF2B5EF4-FFF2-40B4-BE49-F238E27FC236}">
                <a16:creationId xmlns:a16="http://schemas.microsoft.com/office/drawing/2014/main" id="{FBD17373-A9FF-85FF-2BDF-BED9494F1E1F}"/>
              </a:ext>
            </a:extLst>
          </p:cNvPr>
          <p:cNvSpPr>
            <a:spLocks noGrp="1" noChangeArrowheads="1"/>
          </p:cNvSpPr>
          <p:nvPr>
            <p:ph sz="quarter" idx="1"/>
          </p:nvPr>
        </p:nvSpPr>
        <p:spPr>
          <a:xfrm>
            <a:off x="612775" y="1600200"/>
            <a:ext cx="8153400" cy="4495800"/>
          </a:xfrm>
        </p:spPr>
        <p:txBody>
          <a:bodyPr>
            <a:normAutofit fontScale="92500" lnSpcReduction="20000"/>
          </a:bodyPr>
          <a:lstStyle/>
          <a:p>
            <a:pPr eaLnBrk="1" hangingPunct="1">
              <a:buFont typeface="Wingdings" charset="0"/>
              <a:buChar char=""/>
              <a:defRPr/>
            </a:pPr>
            <a:r>
              <a:rPr lang="en-US" dirty="0"/>
              <a:t>Management often specifies a 'desired rating' below which they do not want to fall. </a:t>
            </a:r>
          </a:p>
          <a:p>
            <a:pPr eaLnBrk="1" hangingPunct="1">
              <a:buFont typeface="Wingdings" charset="0"/>
              <a:buChar char=""/>
              <a:defRPr/>
            </a:pPr>
            <a:r>
              <a:rPr lang="en-US" dirty="0"/>
              <a:t>The rating constraint is driven by three factors</a:t>
            </a:r>
          </a:p>
          <a:p>
            <a:pPr lvl="1" eaLnBrk="1" hangingPunct="1">
              <a:buFont typeface="Wingdings 2" charset="0"/>
              <a:buChar char=""/>
              <a:defRPr/>
            </a:pPr>
            <a:r>
              <a:rPr lang="en-US" dirty="0">
                <a:cs typeface="+mn-cs"/>
              </a:rPr>
              <a:t>it is one way of protecting against downside risk in operating income (so do not do both)</a:t>
            </a:r>
          </a:p>
          <a:p>
            <a:pPr lvl="1" eaLnBrk="1" hangingPunct="1">
              <a:buFont typeface="Wingdings 2" charset="0"/>
              <a:buChar char=""/>
              <a:defRPr/>
            </a:pPr>
            <a:r>
              <a:rPr lang="en-US" dirty="0">
                <a:cs typeface="+mn-cs"/>
              </a:rPr>
              <a:t>a drop in ratings might affect operating income</a:t>
            </a:r>
          </a:p>
          <a:p>
            <a:pPr lvl="1" eaLnBrk="1" hangingPunct="1">
              <a:buFont typeface="Wingdings 2" charset="0"/>
              <a:buChar char=""/>
              <a:defRPr/>
            </a:pPr>
            <a:r>
              <a:rPr lang="en-US" dirty="0">
                <a:cs typeface="+mn-cs"/>
              </a:rPr>
              <a:t>there is an ego factor associated with high ratings</a:t>
            </a:r>
          </a:p>
          <a:p>
            <a:pPr eaLnBrk="1" hangingPunct="1">
              <a:buFont typeface="Wingdings" charset="0"/>
              <a:buChar char=""/>
              <a:defRPr/>
            </a:pPr>
            <a:r>
              <a:rPr lang="en-US" dirty="0"/>
              <a:t>Caveat: Every rating constraint has a cost. </a:t>
            </a:r>
          </a:p>
          <a:p>
            <a:pPr lvl="1" eaLnBrk="1" hangingPunct="1">
              <a:buFont typeface="Wingdings 2" charset="0"/>
              <a:buChar char=""/>
              <a:defRPr/>
            </a:pPr>
            <a:r>
              <a:rPr lang="en-US" dirty="0">
                <a:cs typeface="+mn-cs"/>
              </a:rPr>
              <a:t>The cost of a rating constraint is the difference between the unconstrained value and the value of the firm with the constraint.</a:t>
            </a:r>
          </a:p>
          <a:p>
            <a:pPr lvl="1" eaLnBrk="1" hangingPunct="1">
              <a:buFont typeface="Wingdings 2" charset="0"/>
              <a:buChar char=""/>
              <a:defRPr/>
            </a:pPr>
            <a:r>
              <a:rPr lang="en-US" dirty="0">
                <a:cs typeface="+mn-cs"/>
              </a:rPr>
              <a:t>Managers need to be made aware of the costs of the constraints they impose.</a:t>
            </a:r>
          </a:p>
        </p:txBody>
      </p:sp>
      <p:sp>
        <p:nvSpPr>
          <p:cNvPr id="146435" name="Footer Placeholder 1">
            <a:extLst>
              <a:ext uri="{FF2B5EF4-FFF2-40B4-BE49-F238E27FC236}">
                <a16:creationId xmlns:a16="http://schemas.microsoft.com/office/drawing/2014/main" id="{B3AE6D60-7DDE-47C1-FB0D-095660A7D24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a:extLst>
              <a:ext uri="{FF2B5EF4-FFF2-40B4-BE49-F238E27FC236}">
                <a16:creationId xmlns:a16="http://schemas.microsoft.com/office/drawing/2014/main" id="{2AE83889-BDD6-1A93-4D13-54D9D23C9DE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Ratings Constraints for Disney</a:t>
            </a:r>
          </a:p>
        </p:txBody>
      </p:sp>
      <p:sp>
        <p:nvSpPr>
          <p:cNvPr id="148482" name="Rectangle 3">
            <a:extLst>
              <a:ext uri="{FF2B5EF4-FFF2-40B4-BE49-F238E27FC236}">
                <a16:creationId xmlns:a16="http://schemas.microsoft.com/office/drawing/2014/main" id="{8EE374F6-795A-F3EA-0D37-A1B97B60164E}"/>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At its optimal debt ratio of 40%, Disney has an estimated rating of A.</a:t>
            </a:r>
          </a:p>
          <a:p>
            <a:pPr eaLnBrk="1" hangingPunct="1">
              <a:lnSpc>
                <a:spcPct val="90000"/>
              </a:lnSpc>
            </a:pPr>
            <a:r>
              <a:rPr lang="en-US" altLang="en-US" sz="2600">
                <a:ea typeface="ＭＳ Ｐゴシック" panose="020B0600070205080204" pitchFamily="34" charset="-128"/>
              </a:rPr>
              <a:t>If managers insisted on a AA rating, the optimal debt ratio for Disney is then 30% and the cost of the ratings constraint is fairly small:</a:t>
            </a:r>
          </a:p>
          <a:p>
            <a:pPr marL="366713" lvl="1" indent="0">
              <a:lnSpc>
                <a:spcPct val="90000"/>
              </a:lnSpc>
              <a:buFont typeface="Wingdings 2" pitchFamily="2" charset="2"/>
              <a:buNone/>
            </a:pPr>
            <a:r>
              <a:rPr lang="en-US" altLang="en-US" sz="2200">
                <a:ea typeface="ＭＳ Ｐゴシック" panose="020B0600070205080204" pitchFamily="34" charset="-128"/>
              </a:rPr>
              <a:t>Cost of AA Rating Constraint = Value at 40% Debt – Value at 30% Debt = $153,531 m – $147,835 m = $ 5,696 million </a:t>
            </a:r>
          </a:p>
          <a:p>
            <a:pPr>
              <a:lnSpc>
                <a:spcPct val="90000"/>
              </a:lnSpc>
            </a:pPr>
            <a:r>
              <a:rPr lang="en-US" altLang="en-US" sz="2600">
                <a:ea typeface="ＭＳ Ｐゴシック" panose="020B0600070205080204" pitchFamily="34" charset="-128"/>
              </a:rPr>
              <a:t>If managers insisted on a AAA rating, the optimal debt ratio would drop to 20% and the cost of the ratings constraint would rise:</a:t>
            </a:r>
          </a:p>
          <a:p>
            <a:pPr marL="366713" lvl="1" indent="0">
              <a:lnSpc>
                <a:spcPct val="90000"/>
              </a:lnSpc>
              <a:buFont typeface="Wingdings 2" pitchFamily="2" charset="2"/>
              <a:buNone/>
            </a:pPr>
            <a:r>
              <a:rPr lang="en-US" altLang="en-US" sz="2200">
                <a:ea typeface="ＭＳ Ｐゴシック" panose="020B0600070205080204" pitchFamily="34" charset="-128"/>
              </a:rPr>
              <a:t>Cost of AAA rating constraint = Value at 40% Debt – Value at 20% Debt = $153,531 m – $141,406 m = $ 12,125 million</a:t>
            </a:r>
          </a:p>
          <a:p>
            <a:pPr eaLnBrk="1" hangingPunct="1">
              <a:lnSpc>
                <a:spcPct val="90000"/>
              </a:lnSpc>
            </a:pPr>
            <a:endParaRPr lang="en-US" altLang="en-US" sz="2600">
              <a:ea typeface="ＭＳ Ｐゴシック" panose="020B0600070205080204" pitchFamily="34" charset="-128"/>
            </a:endParaRPr>
          </a:p>
        </p:txBody>
      </p:sp>
      <p:sp>
        <p:nvSpPr>
          <p:cNvPr id="148483" name="Footer Placeholder 1">
            <a:extLst>
              <a:ext uri="{FF2B5EF4-FFF2-40B4-BE49-F238E27FC236}">
                <a16:creationId xmlns:a16="http://schemas.microsoft.com/office/drawing/2014/main" id="{DDBE4BBB-E0AB-0B54-4223-D9F9F6C1816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a:extLst>
              <a:ext uri="{FF2B5EF4-FFF2-40B4-BE49-F238E27FC236}">
                <a16:creationId xmlns:a16="http://schemas.microsoft.com/office/drawing/2014/main" id="{8825A6A1-B71A-35F3-1B00-E956EB1104A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3. What if you do not buy back stock..</a:t>
            </a:r>
          </a:p>
        </p:txBody>
      </p:sp>
      <p:sp>
        <p:nvSpPr>
          <p:cNvPr id="150530" name="Footer Placeholder 1">
            <a:extLst>
              <a:ext uri="{FF2B5EF4-FFF2-40B4-BE49-F238E27FC236}">
                <a16:creationId xmlns:a16="http://schemas.microsoft.com/office/drawing/2014/main" id="{23C849A8-D9C0-8A16-90D6-69C014658A0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48483" name="Slide Number Placeholder 2">
            <a:extLst>
              <a:ext uri="{FF2B5EF4-FFF2-40B4-BE49-F238E27FC236}">
                <a16:creationId xmlns:a16="http://schemas.microsoft.com/office/drawing/2014/main" id="{566A370E-7CCD-4A0C-DBF2-3CE819ED5134}"/>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29B40B8-A648-0C40-AAFE-CC9815AECE17}" type="slidenum">
              <a:rPr lang="en-US" altLang="en-US" sz="1200">
                <a:solidFill>
                  <a:srgbClr val="FFFFFF"/>
                </a:solidFill>
                <a:latin typeface="Times" charset="0"/>
              </a:rPr>
              <a:pPr>
                <a:lnSpc>
                  <a:spcPct val="80000"/>
                </a:lnSpc>
                <a:spcBef>
                  <a:spcPct val="0"/>
                </a:spcBef>
                <a:buClrTx/>
                <a:buSzTx/>
                <a:buFontTx/>
                <a:buNone/>
                <a:defRPr/>
              </a:pPr>
              <a:t>67</a:t>
            </a:fld>
            <a:endParaRPr lang="en-US" altLang="en-US" sz="1200">
              <a:solidFill>
                <a:srgbClr val="FFFFFF"/>
              </a:solidFill>
              <a:latin typeface="Times" charset="0"/>
            </a:endParaRPr>
          </a:p>
        </p:txBody>
      </p:sp>
      <p:sp>
        <p:nvSpPr>
          <p:cNvPr id="150532" name="Rectangle 3">
            <a:extLst>
              <a:ext uri="{FF2B5EF4-FFF2-40B4-BE49-F238E27FC236}">
                <a16:creationId xmlns:a16="http://schemas.microsoft.com/office/drawing/2014/main" id="{ABB6ED25-8AE6-C070-20F3-93BB1929F34F}"/>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 optimal debt ratio is ultimately a function of the underlying riskiness of the business in which you operate and your tax rate. </a:t>
            </a:r>
          </a:p>
          <a:p>
            <a:pPr eaLnBrk="1" hangingPunct="1"/>
            <a:r>
              <a:rPr lang="en-US" altLang="en-US">
                <a:ea typeface="ＭＳ Ｐゴシック" panose="020B0600070205080204" pitchFamily="34" charset="-128"/>
              </a:rPr>
              <a:t>Will the optimal be different if you invested in projects instead of buying back stock?</a:t>
            </a:r>
          </a:p>
          <a:p>
            <a:pPr lvl="1" eaLnBrk="1" hangingPunct="1"/>
            <a:r>
              <a:rPr lang="en-US" altLang="en-US">
                <a:ea typeface="ＭＳ Ｐゴシック" panose="020B0600070205080204" pitchFamily="34" charset="-128"/>
              </a:rPr>
              <a:t>No. As long as the projects financed are in the same business mix  that the company has always been in and your tax rate does not change significantly.</a:t>
            </a:r>
          </a:p>
          <a:p>
            <a:pPr lvl="1" eaLnBrk="1" hangingPunct="1"/>
            <a:r>
              <a:rPr lang="en-US" altLang="en-US">
                <a:ea typeface="ＭＳ Ｐゴシック" panose="020B0600070205080204" pitchFamily="34" charset="-128"/>
              </a:rPr>
              <a:t>Yes, if the projects are in entirely different types of businesses or if the tax rate is significantly different.</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a:extLst>
              <a:ext uri="{FF2B5EF4-FFF2-40B4-BE49-F238E27FC236}">
                <a16:creationId xmlns:a16="http://schemas.microsoft.com/office/drawing/2014/main" id="{1B4DB33C-9AF3-B763-F54D-B276CA8EA0D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Extension to a family group company: Tata Motor</a:t>
            </a:r>
            <a:r>
              <a:rPr lang="ja-JP" altLang="en-US">
                <a:ea typeface="ＭＳ Ｐゴシック" panose="020B0600070205080204" pitchFamily="34" charset="-128"/>
              </a:rPr>
              <a:t>’</a:t>
            </a:r>
            <a:r>
              <a:rPr lang="en-US" altLang="ja-JP">
                <a:ea typeface="ＭＳ Ｐゴシック" panose="020B0600070205080204" pitchFamily="34" charset="-128"/>
              </a:rPr>
              <a:t>s Optimal Capital Structure</a:t>
            </a:r>
            <a:endParaRPr lang="en-US" altLang="en-US">
              <a:ea typeface="ＭＳ Ｐゴシック" panose="020B0600070205080204" pitchFamily="34" charset="-128"/>
            </a:endParaRPr>
          </a:p>
        </p:txBody>
      </p:sp>
      <p:sp>
        <p:nvSpPr>
          <p:cNvPr id="152578" name="TextBox 8">
            <a:extLst>
              <a:ext uri="{FF2B5EF4-FFF2-40B4-BE49-F238E27FC236}">
                <a16:creationId xmlns:a16="http://schemas.microsoft.com/office/drawing/2014/main" id="{BC6D6353-9558-5184-0D27-126B4184A803}"/>
              </a:ext>
            </a:extLst>
          </p:cNvPr>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pitchFamily="2" charset="0"/>
              </a:rPr>
              <a:t>Tata Motors looks like it is over levered (29% actual versus 20% optimal), perhaps because it is drawing on the debt capacity of other companies in the Tata Group.</a:t>
            </a:r>
          </a:p>
        </p:txBody>
      </p:sp>
      <p:sp>
        <p:nvSpPr>
          <p:cNvPr id="152579" name="Footer Placeholder 1">
            <a:extLst>
              <a:ext uri="{FF2B5EF4-FFF2-40B4-BE49-F238E27FC236}">
                <a16:creationId xmlns:a16="http://schemas.microsoft.com/office/drawing/2014/main" id="{83185D59-CD40-60AB-AF81-0CF13EDCF9B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52580" name="Content Placeholder 10">
            <a:extLst>
              <a:ext uri="{FF2B5EF4-FFF2-40B4-BE49-F238E27FC236}">
                <a16:creationId xmlns:a16="http://schemas.microsoft.com/office/drawing/2014/main" id="{38C993E8-DA73-9D71-07B3-FE53B3F753FD}"/>
              </a:ext>
            </a:extLst>
          </p:cNvPr>
          <p:cNvGraphicFramePr>
            <a:graphicFrameLocks noGrp="1" noChangeAspect="1"/>
          </p:cNvGraphicFramePr>
          <p:nvPr>
            <p:ph sz="quarter" idx="1"/>
          </p:nvPr>
        </p:nvGraphicFramePr>
        <p:xfrm>
          <a:off x="762000" y="1752600"/>
          <a:ext cx="7937500" cy="3048000"/>
        </p:xfrm>
        <a:graphic>
          <a:graphicData uri="http://schemas.openxmlformats.org/presentationml/2006/ole">
            <mc:AlternateContent xmlns:mc="http://schemas.openxmlformats.org/markup-compatibility/2006">
              <mc:Choice xmlns:v="urn:schemas-microsoft-com:vml" Requires="v">
                <p:oleObj name="Document" r:id="rId3" imgW="12369800" imgH="4749800" progId="Word.Document.12">
                  <p:embed/>
                </p:oleObj>
              </mc:Choice>
              <mc:Fallback>
                <p:oleObj name="Document" r:id="rId3" imgW="12369800" imgH="4749800" progId="Word.Document.12">
                  <p:embed/>
                  <p:pic>
                    <p:nvPicPr>
                      <p:cNvPr id="0" name="Content Placeholder 10"/>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752600"/>
                        <a:ext cx="7937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a:extLst>
              <a:ext uri="{FF2B5EF4-FFF2-40B4-BE49-F238E27FC236}">
                <a16:creationId xmlns:a16="http://schemas.microsoft.com/office/drawing/2014/main" id="{1E96584D-BD35-2DC9-2CC9-071AAA8EB39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Extension to a firm with volatile earnings:</a:t>
            </a:r>
            <a:br>
              <a:rPr lang="en-US" altLang="en-US">
                <a:ea typeface="ＭＳ Ｐゴシック" panose="020B0600070205080204" pitchFamily="34" charset="-128"/>
              </a:rPr>
            </a:br>
            <a:r>
              <a:rPr lang="en-US" altLang="en-US">
                <a:ea typeface="ＭＳ Ｐゴシック" panose="020B0600070205080204" pitchFamily="34" charset="-128"/>
              </a:rPr>
              <a:t>Vale</a:t>
            </a:r>
            <a:r>
              <a:rPr lang="ja-JP" altLang="en-US">
                <a:ea typeface="ＭＳ Ｐゴシック" panose="020B0600070205080204" pitchFamily="34" charset="-128"/>
              </a:rPr>
              <a:t>’</a:t>
            </a:r>
            <a:r>
              <a:rPr lang="en-US" altLang="ja-JP">
                <a:ea typeface="ＭＳ Ｐゴシック" panose="020B0600070205080204" pitchFamily="34" charset="-128"/>
              </a:rPr>
              <a:t>s Optimal Debt Ratio</a:t>
            </a:r>
            <a:endParaRPr lang="en-US" altLang="en-US">
              <a:ea typeface="ＭＳ Ｐゴシック" panose="020B0600070205080204" pitchFamily="34" charset="-128"/>
            </a:endParaRPr>
          </a:p>
        </p:txBody>
      </p:sp>
      <p:sp>
        <p:nvSpPr>
          <p:cNvPr id="154626" name="Footer Placeholder 1">
            <a:extLst>
              <a:ext uri="{FF2B5EF4-FFF2-40B4-BE49-F238E27FC236}">
                <a16:creationId xmlns:a16="http://schemas.microsoft.com/office/drawing/2014/main" id="{CBCC4B8D-A7FC-01D2-C9C9-7A805572AAD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54627" name="Content Placeholder 7">
            <a:extLst>
              <a:ext uri="{FF2B5EF4-FFF2-40B4-BE49-F238E27FC236}">
                <a16:creationId xmlns:a16="http://schemas.microsoft.com/office/drawing/2014/main" id="{ABA781D5-6CF3-B997-E591-D683346A9F6C}"/>
              </a:ext>
            </a:extLst>
          </p:cNvPr>
          <p:cNvGraphicFramePr>
            <a:graphicFrameLocks noGrp="1" noChangeAspect="1"/>
          </p:cNvGraphicFramePr>
          <p:nvPr>
            <p:ph sz="quarter" idx="1"/>
          </p:nvPr>
        </p:nvGraphicFramePr>
        <p:xfrm>
          <a:off x="685800" y="1752600"/>
          <a:ext cx="8181975" cy="3048000"/>
        </p:xfrm>
        <a:graphic>
          <a:graphicData uri="http://schemas.openxmlformats.org/presentationml/2006/ole">
            <mc:AlternateContent xmlns:mc="http://schemas.openxmlformats.org/markup-compatibility/2006">
              <mc:Choice xmlns:v="urn:schemas-microsoft-com:vml" Requires="v">
                <p:oleObj name="Document" r:id="rId3" imgW="12954000" imgH="4826000" progId="Word.Document.12">
                  <p:embed/>
                </p:oleObj>
              </mc:Choice>
              <mc:Fallback>
                <p:oleObj name="Document" r:id="rId3" imgW="12954000" imgH="48260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752600"/>
                        <a:ext cx="81819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4628" name="Object 3">
            <a:extLst>
              <a:ext uri="{FF2B5EF4-FFF2-40B4-BE49-F238E27FC236}">
                <a16:creationId xmlns:a16="http://schemas.microsoft.com/office/drawing/2014/main" id="{ED21B7EF-A546-61B7-7F86-C484F97821B3}"/>
              </a:ext>
            </a:extLst>
          </p:cNvPr>
          <p:cNvGraphicFramePr>
            <a:graphicFrameLocks noChangeAspect="1"/>
          </p:cNvGraphicFramePr>
          <p:nvPr/>
        </p:nvGraphicFramePr>
        <p:xfrm>
          <a:off x="533400" y="4648200"/>
          <a:ext cx="5626100" cy="1219200"/>
        </p:xfrm>
        <a:graphic>
          <a:graphicData uri="http://schemas.openxmlformats.org/presentationml/2006/ole">
            <mc:AlternateContent xmlns:mc="http://schemas.openxmlformats.org/markup-compatibility/2006">
              <mc:Choice xmlns:v="urn:schemas-microsoft-com:vml" Requires="v">
                <p:oleObj name="Document" r:id="rId5" imgW="11252200" imgH="2438400" progId="Word.Document.12">
                  <p:embed/>
                </p:oleObj>
              </mc:Choice>
              <mc:Fallback>
                <p:oleObj name="Document" r:id="rId5" imgW="11252200" imgH="2438400"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4648200"/>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4629" name="TextBox 4">
            <a:extLst>
              <a:ext uri="{FF2B5EF4-FFF2-40B4-BE49-F238E27FC236}">
                <a16:creationId xmlns:a16="http://schemas.microsoft.com/office/drawing/2014/main" id="{F7FA9E5A-92B7-D360-1244-57C01B77E212}"/>
              </a:ext>
            </a:extLst>
          </p:cNvPr>
          <p:cNvSpPr txBox="1">
            <a:spLocks noChangeArrowheads="1"/>
          </p:cNvSpPr>
          <p:nvPr/>
        </p:nvSpPr>
        <p:spPr bwMode="auto">
          <a:xfrm>
            <a:off x="6553200" y="46482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Replacing Vale’s current operating income with the average over the last three years pushes up the optimal to 50%.</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Title 1">
            <a:extLst>
              <a:ext uri="{FF2B5EF4-FFF2-40B4-BE49-F238E27FC236}">
                <a16:creationId xmlns:a16="http://schemas.microsoft.com/office/drawing/2014/main" id="{3E886C2A-3E4F-7757-B9FE-C9C1910C93B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Optimal Debt Ratio for a young, growth firm: Baidu</a:t>
            </a:r>
          </a:p>
        </p:txBody>
      </p:sp>
      <p:sp>
        <p:nvSpPr>
          <p:cNvPr id="156674" name="Footer Placeholder 3">
            <a:extLst>
              <a:ext uri="{FF2B5EF4-FFF2-40B4-BE49-F238E27FC236}">
                <a16:creationId xmlns:a16="http://schemas.microsoft.com/office/drawing/2014/main" id="{DC8A82EC-2A83-BF3F-6564-872C041D2A6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56675" name="Content Placeholder 5">
            <a:extLst>
              <a:ext uri="{FF2B5EF4-FFF2-40B4-BE49-F238E27FC236}">
                <a16:creationId xmlns:a16="http://schemas.microsoft.com/office/drawing/2014/main" id="{1C87D96E-4699-8604-6748-9AD547CC5730}"/>
              </a:ext>
            </a:extLst>
          </p:cNvPr>
          <p:cNvGraphicFramePr>
            <a:graphicFrameLocks noGrp="1" noChangeAspect="1"/>
          </p:cNvGraphicFramePr>
          <p:nvPr>
            <p:ph sz="quarter" idx="1"/>
          </p:nvPr>
        </p:nvGraphicFramePr>
        <p:xfrm>
          <a:off x="914400" y="1676400"/>
          <a:ext cx="7620000" cy="3405188"/>
        </p:xfrm>
        <a:graphic>
          <a:graphicData uri="http://schemas.openxmlformats.org/presentationml/2006/ole">
            <mc:AlternateContent xmlns:mc="http://schemas.openxmlformats.org/markup-compatibility/2006">
              <mc:Choice xmlns:v="urn:schemas-microsoft-com:vml" Requires="v">
                <p:oleObj name="Document" r:id="rId3" imgW="11252200" imgH="5029200" progId="Word.Document.12">
                  <p:embed/>
                </p:oleObj>
              </mc:Choice>
              <mc:Fallback>
                <p:oleObj name="Document" r:id="rId3" imgW="11252200" imgH="5029200" progId="Word.Document.12">
                  <p:embed/>
                  <p:pic>
                    <p:nvPicPr>
                      <p:cNvPr id="0" name="Content Placeholder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676400"/>
                        <a:ext cx="7620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6676" name="TextBox 6">
            <a:extLst>
              <a:ext uri="{FF2B5EF4-FFF2-40B4-BE49-F238E27FC236}">
                <a16:creationId xmlns:a16="http://schemas.microsoft.com/office/drawing/2014/main" id="{C3EA42AA-DB4A-7F79-F9A0-C6449A8DE12B}"/>
              </a:ext>
            </a:extLst>
          </p:cNvPr>
          <p:cNvSpPr txBox="1">
            <a:spLocks noChangeArrowheads="1"/>
          </p:cNvSpPr>
          <p:nvPr/>
        </p:nvSpPr>
        <p:spPr bwMode="auto">
          <a:xfrm>
            <a:off x="457200" y="4724400"/>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The optimal debt ratio for Baidu is between 0 and 10%, close to its current debt ratio of 5.23%, and much lower than the optimal debt ratios computed for Disney, Vale and Tata Motors.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a:extLst>
              <a:ext uri="{FF2B5EF4-FFF2-40B4-BE49-F238E27FC236}">
                <a16:creationId xmlns:a16="http://schemas.microsoft.com/office/drawing/2014/main" id="{34343604-D3EC-19DC-C15F-6AE338C61A5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Extension to a private business</a:t>
            </a:r>
            <a:br>
              <a:rPr lang="en-US" altLang="en-US">
                <a:ea typeface="ＭＳ Ｐゴシック" panose="020B0600070205080204" pitchFamily="34" charset="-128"/>
              </a:rPr>
            </a:br>
            <a:r>
              <a:rPr lang="en-US" altLang="en-US">
                <a:ea typeface="ＭＳ Ｐゴシック" panose="020B0600070205080204" pitchFamily="34" charset="-128"/>
              </a:rPr>
              <a:t>Optimal Debt Ratio for Bookscape</a:t>
            </a:r>
          </a:p>
        </p:txBody>
      </p:sp>
      <p:sp>
        <p:nvSpPr>
          <p:cNvPr id="158722" name="TextBox 3">
            <a:extLst>
              <a:ext uri="{FF2B5EF4-FFF2-40B4-BE49-F238E27FC236}">
                <a16:creationId xmlns:a16="http://schemas.microsoft.com/office/drawing/2014/main" id="{9615FA9F-616A-DEB9-5901-5284E507560F}"/>
              </a:ext>
            </a:extLst>
          </p:cNvPr>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158723" name="Footer Placeholder 1">
            <a:extLst>
              <a:ext uri="{FF2B5EF4-FFF2-40B4-BE49-F238E27FC236}">
                <a16:creationId xmlns:a16="http://schemas.microsoft.com/office/drawing/2014/main" id="{21A2C300-3CA6-C3AD-A9B6-28A021D4EE1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58724" name="Content Placeholder 8">
            <a:extLst>
              <a:ext uri="{FF2B5EF4-FFF2-40B4-BE49-F238E27FC236}">
                <a16:creationId xmlns:a16="http://schemas.microsoft.com/office/drawing/2014/main" id="{94D60561-9BE3-9D04-C409-411E6893DEA7}"/>
              </a:ext>
            </a:extLst>
          </p:cNvPr>
          <p:cNvGraphicFramePr>
            <a:graphicFrameLocks noGrp="1" noChangeAspect="1"/>
          </p:cNvGraphicFramePr>
          <p:nvPr>
            <p:ph sz="quarter" idx="1"/>
          </p:nvPr>
        </p:nvGraphicFramePr>
        <p:xfrm>
          <a:off x="381000" y="2590800"/>
          <a:ext cx="8382000" cy="3306763"/>
        </p:xfrm>
        <a:graphic>
          <a:graphicData uri="http://schemas.openxmlformats.org/presentationml/2006/ole">
            <mc:AlternateContent xmlns:mc="http://schemas.openxmlformats.org/markup-compatibility/2006">
              <mc:Choice xmlns:v="urn:schemas-microsoft-com:vml" Requires="v">
                <p:oleObj name="Document" r:id="rId3" imgW="12039600" imgH="4749800" progId="Word.Document.12">
                  <p:embed/>
                </p:oleObj>
              </mc:Choice>
              <mc:Fallback>
                <p:oleObj name="Document" r:id="rId3" imgW="12039600" imgH="47498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590800"/>
                        <a:ext cx="838200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8725" name="TextBox 3">
            <a:extLst>
              <a:ext uri="{FF2B5EF4-FFF2-40B4-BE49-F238E27FC236}">
                <a16:creationId xmlns:a16="http://schemas.microsoft.com/office/drawing/2014/main" id="{4888F845-755E-0F9D-10F7-917E5E5E7938}"/>
              </a:ext>
            </a:extLst>
          </p:cNvPr>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The firm value is maximized (and the cost of capital is minimized) at a debt ratio of 30%. At its existing debt ratio of 27.81%, Bookscape is at its optimal. </a:t>
            </a:r>
          </a:p>
        </p:txBody>
      </p:sp>
      <p:sp>
        <p:nvSpPr>
          <p:cNvPr id="158726" name="TextBox 4">
            <a:extLst>
              <a:ext uri="{FF2B5EF4-FFF2-40B4-BE49-F238E27FC236}">
                <a16:creationId xmlns:a16="http://schemas.microsoft.com/office/drawing/2014/main" id="{EBC8D04C-C7A3-E531-33E2-05BF481AB2D3}"/>
              </a:ext>
            </a:extLst>
          </p:cNvPr>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Debt value of leases = $12,136 million (only debt)</a:t>
            </a:r>
          </a:p>
          <a:p>
            <a:pPr>
              <a:spcBef>
                <a:spcPct val="0"/>
              </a:spcBef>
              <a:buClrTx/>
              <a:buSzTx/>
              <a:buFontTx/>
              <a:buNone/>
            </a:pPr>
            <a:r>
              <a:rPr lang="en-US" altLang="en-US" sz="1600">
                <a:latin typeface="Times" pitchFamily="2" charset="0"/>
              </a:rPr>
              <a:t>Estimated market value of equity = Net Income * Average PE for Publicly Traded Book Retailers = 1.575 * 20 = $31.5 million 	</a:t>
            </a:r>
          </a:p>
          <a:p>
            <a:pPr>
              <a:spcBef>
                <a:spcPct val="0"/>
              </a:spcBef>
              <a:buClrTx/>
              <a:buSzTx/>
              <a:buFontTx/>
              <a:buNone/>
            </a:pPr>
            <a:r>
              <a:rPr lang="en-US" altLang="en-US" sz="1600">
                <a:latin typeface="Times" pitchFamily="2" charset="0"/>
              </a:rPr>
              <a:t>Debt ratio = 12,136/(12,136+31,500) = 27.81% </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a:extLst>
              <a:ext uri="{FF2B5EF4-FFF2-40B4-BE49-F238E27FC236}">
                <a16:creationId xmlns:a16="http://schemas.microsoft.com/office/drawing/2014/main" id="{6F29DD4C-6E88-5E68-8EA0-5886B2C91CBB}"/>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US Tax Reform Act of 2017: Effects on the Optimal Debt Ratio</a:t>
            </a:r>
          </a:p>
        </p:txBody>
      </p:sp>
      <p:sp>
        <p:nvSpPr>
          <p:cNvPr id="3" name="Content Placeholder 2">
            <a:extLst>
              <a:ext uri="{FF2B5EF4-FFF2-40B4-BE49-F238E27FC236}">
                <a16:creationId xmlns:a16="http://schemas.microsoft.com/office/drawing/2014/main" id="{6B9877E9-5E3F-A9DA-8AB9-ED4152024C90}"/>
              </a:ext>
            </a:extLst>
          </p:cNvPr>
          <p:cNvSpPr>
            <a:spLocks noGrp="1"/>
          </p:cNvSpPr>
          <p:nvPr>
            <p:ph sz="quarter" idx="1"/>
          </p:nvPr>
        </p:nvSpPr>
        <p:spPr>
          <a:xfrm>
            <a:off x="612775" y="1600200"/>
            <a:ext cx="8153400" cy="4495800"/>
          </a:xfrm>
        </p:spPr>
        <p:txBody>
          <a:bodyPr>
            <a:normAutofit fontScale="85000" lnSpcReduction="20000"/>
          </a:bodyPr>
          <a:lstStyle/>
          <a:p>
            <a:pPr>
              <a:buFont typeface="Wingdings" charset="2"/>
              <a:buChar char=""/>
              <a:defRPr/>
            </a:pPr>
            <a:r>
              <a:rPr lang="en-US" u="sng" dirty="0"/>
              <a:t>Change in marginal tax rate</a:t>
            </a:r>
            <a:r>
              <a:rPr lang="en-US" dirty="0"/>
              <a:t>: The marginal federal tax rate for US companies on US income has been lowered from 35% to 21%. </a:t>
            </a:r>
            <a:r>
              <a:rPr lang="en-US" b="1" dirty="0"/>
              <a:t>Holding all else constant, that will lower the optimal debt ratio for all firms.</a:t>
            </a:r>
          </a:p>
          <a:p>
            <a:pPr>
              <a:buFont typeface="Wingdings" charset="2"/>
              <a:buChar char=""/>
              <a:defRPr/>
            </a:pPr>
            <a:r>
              <a:rPr lang="en-US" u="sng" dirty="0"/>
              <a:t>Limits on interest tax deduction</a:t>
            </a:r>
            <a:r>
              <a:rPr lang="en-US" dirty="0"/>
              <a:t>: Companies can deduct interest expenses only up to 30% of EBITDA (until 2022) and 30% of EBIT (after 2022). That will add a constraint to the tax savings from debt. In the cost of capital calculation, it will show up in the tax rate that you use to compute your after-tax cost of debt, lowering the tax rate from the marginal if interest expenses&gt; 30% of EBITDA:</a:t>
            </a:r>
          </a:p>
          <a:p>
            <a:pPr marL="366713" lvl="1" indent="0">
              <a:buFont typeface="Wingdings 2" charset="2"/>
              <a:buNone/>
              <a:defRPr/>
            </a:pPr>
            <a:r>
              <a:rPr lang="en-US" dirty="0"/>
              <a:t>Tax rate if Interest Expense&gt; 30% of EBITDA </a:t>
            </a:r>
          </a:p>
          <a:p>
            <a:pPr marL="366713" lvl="1" indent="0">
              <a:buFont typeface="Wingdings 2" charset="2"/>
              <a:buNone/>
              <a:defRPr/>
            </a:pPr>
            <a:r>
              <a:rPr lang="en-US" dirty="0"/>
              <a:t>= Marginal Tax rate * (.30*EBITDA)/ Interest Expense</a:t>
            </a:r>
          </a:p>
        </p:txBody>
      </p:sp>
      <p:sp>
        <p:nvSpPr>
          <p:cNvPr id="160771" name="Footer Placeholder 3">
            <a:extLst>
              <a:ext uri="{FF2B5EF4-FFF2-40B4-BE49-F238E27FC236}">
                <a16:creationId xmlns:a16="http://schemas.microsoft.com/office/drawing/2014/main" id="{3749CF80-B699-69D9-04C0-C23BC97E3B30}"/>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21FC53E3-09D0-5B72-78CA-744BBA57617B}"/>
              </a:ext>
            </a:extLst>
          </p:cNvPr>
          <p:cNvSpPr>
            <a:spLocks noGrp="1"/>
          </p:cNvSpPr>
          <p:nvPr>
            <p:ph type="sldNum" sz="quarter" idx="11"/>
          </p:nvPr>
        </p:nvSpPr>
        <p:spPr/>
        <p:txBody>
          <a:bodyPr>
            <a:normAutofit fontScale="85000" lnSpcReduction="20000"/>
          </a:bodyPr>
          <a:lstStyle/>
          <a:p>
            <a:pPr>
              <a:defRPr/>
            </a:pPr>
            <a:fld id="{5A4D9474-374B-B246-BD8F-65019B58AFB0}" type="slidenum">
              <a:rPr lang="en-US" altLang="en-US" smtClean="0"/>
              <a:pPr>
                <a:defRPr/>
              </a:pPr>
              <a:t>72</a:t>
            </a:fld>
            <a:endParaRPr lang="en-US" alt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Title 1">
            <a:extLst>
              <a:ext uri="{FF2B5EF4-FFF2-40B4-BE49-F238E27FC236}">
                <a16:creationId xmlns:a16="http://schemas.microsoft.com/office/drawing/2014/main" id="{BCECADF4-D53B-8260-624A-53AEAB7CD22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Effect on tax code on Debt Impact: Disney in 2018</a:t>
            </a:r>
          </a:p>
        </p:txBody>
      </p:sp>
      <p:sp>
        <p:nvSpPr>
          <p:cNvPr id="162818" name="Footer Placeholder 3">
            <a:extLst>
              <a:ext uri="{FF2B5EF4-FFF2-40B4-BE49-F238E27FC236}">
                <a16:creationId xmlns:a16="http://schemas.microsoft.com/office/drawing/2014/main" id="{2D5B28FA-47C5-A333-F8F3-2C443EB765A8}"/>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8587E826-5E96-01ED-8058-F76B16A14B10}"/>
              </a:ext>
            </a:extLst>
          </p:cNvPr>
          <p:cNvSpPr>
            <a:spLocks noGrp="1"/>
          </p:cNvSpPr>
          <p:nvPr>
            <p:ph type="sldNum" sz="quarter" idx="11"/>
          </p:nvPr>
        </p:nvSpPr>
        <p:spPr/>
        <p:txBody>
          <a:bodyPr>
            <a:normAutofit fontScale="85000" lnSpcReduction="20000"/>
          </a:bodyPr>
          <a:lstStyle/>
          <a:p>
            <a:pPr>
              <a:defRPr/>
            </a:pPr>
            <a:fld id="{F7CCF943-7EDB-5045-B3D0-5D169BA28ABD}" type="slidenum">
              <a:rPr lang="en-US" altLang="en-US" smtClean="0"/>
              <a:pPr>
                <a:defRPr/>
              </a:pPr>
              <a:t>73</a:t>
            </a:fld>
            <a:endParaRPr lang="en-US" altLang="en-US"/>
          </a:p>
        </p:txBody>
      </p:sp>
      <p:pic>
        <p:nvPicPr>
          <p:cNvPr id="162820" name="Content Placeholder 8">
            <a:extLst>
              <a:ext uri="{FF2B5EF4-FFF2-40B4-BE49-F238E27FC236}">
                <a16:creationId xmlns:a16="http://schemas.microsoft.com/office/drawing/2014/main" id="{1C45DAAD-6ED6-DBD5-7EDF-7953A9F39261}"/>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552575" y="1600200"/>
            <a:ext cx="6273800" cy="4495800"/>
          </a:xfr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a:extLst>
              <a:ext uri="{FF2B5EF4-FFF2-40B4-BE49-F238E27FC236}">
                <a16:creationId xmlns:a16="http://schemas.microsoft.com/office/drawing/2014/main" id="{BE7AA16D-E8B5-0941-8434-9707D8D002E8}"/>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Are US companies adjusting to the new tax code?</a:t>
            </a:r>
          </a:p>
        </p:txBody>
      </p:sp>
      <p:sp>
        <p:nvSpPr>
          <p:cNvPr id="164866" name="Footer Placeholder 3">
            <a:extLst>
              <a:ext uri="{FF2B5EF4-FFF2-40B4-BE49-F238E27FC236}">
                <a16:creationId xmlns:a16="http://schemas.microsoft.com/office/drawing/2014/main" id="{6AB66AA8-ED18-C7E1-A66F-742DABA10965}"/>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6C167E1A-B432-7379-4000-47A61E8BBE56}"/>
              </a:ext>
            </a:extLst>
          </p:cNvPr>
          <p:cNvSpPr>
            <a:spLocks noGrp="1"/>
          </p:cNvSpPr>
          <p:nvPr>
            <p:ph type="sldNum" sz="quarter" idx="11"/>
          </p:nvPr>
        </p:nvSpPr>
        <p:spPr/>
        <p:txBody>
          <a:bodyPr>
            <a:normAutofit fontScale="85000" lnSpcReduction="20000"/>
          </a:bodyPr>
          <a:lstStyle/>
          <a:p>
            <a:pPr>
              <a:defRPr/>
            </a:pPr>
            <a:fld id="{51C8AB18-5784-CA48-84FF-D6EE4124C8D9}" type="slidenum">
              <a:rPr lang="en-US" altLang="en-US" smtClean="0"/>
              <a:pPr>
                <a:defRPr/>
              </a:pPr>
              <a:t>74</a:t>
            </a:fld>
            <a:endParaRPr lang="en-US" altLang="en-US"/>
          </a:p>
        </p:txBody>
      </p:sp>
      <p:graphicFrame>
        <p:nvGraphicFramePr>
          <p:cNvPr id="6" name="Content Placeholder 5">
            <a:extLst>
              <a:ext uri="{FF2B5EF4-FFF2-40B4-BE49-F238E27FC236}">
                <a16:creationId xmlns:a16="http://schemas.microsoft.com/office/drawing/2014/main" id="{1779B6D6-A65F-68A6-7A06-D762CAA76370}"/>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a:extLst>
              <a:ext uri="{FF2B5EF4-FFF2-40B4-BE49-F238E27FC236}">
                <a16:creationId xmlns:a16="http://schemas.microsoft.com/office/drawing/2014/main" id="{516D9B94-F75A-7B3B-6957-E08F081ECBD9}"/>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 Limitations of the Cost of Capital approach</a:t>
            </a:r>
          </a:p>
        </p:txBody>
      </p:sp>
      <p:sp>
        <p:nvSpPr>
          <p:cNvPr id="166914" name="Footer Placeholder 1">
            <a:extLst>
              <a:ext uri="{FF2B5EF4-FFF2-40B4-BE49-F238E27FC236}">
                <a16:creationId xmlns:a16="http://schemas.microsoft.com/office/drawing/2014/main" id="{283A2A9D-F7DD-6E47-CF09-808F925DE5E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58723" name="Slide Number Placeholder 2">
            <a:extLst>
              <a:ext uri="{FF2B5EF4-FFF2-40B4-BE49-F238E27FC236}">
                <a16:creationId xmlns:a16="http://schemas.microsoft.com/office/drawing/2014/main" id="{3E7DEFC9-8A29-2E91-EB05-78DF76A486A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7350831-CF5A-9C4B-8D91-7599BFE8F59C}" type="slidenum">
              <a:rPr lang="en-US" altLang="en-US" sz="1200">
                <a:solidFill>
                  <a:srgbClr val="FFFFFF"/>
                </a:solidFill>
                <a:latin typeface="Times" charset="0"/>
              </a:rPr>
              <a:pPr>
                <a:lnSpc>
                  <a:spcPct val="80000"/>
                </a:lnSpc>
                <a:spcBef>
                  <a:spcPct val="0"/>
                </a:spcBef>
                <a:buClrTx/>
                <a:buSzTx/>
                <a:buFontTx/>
                <a:buNone/>
                <a:defRPr/>
              </a:pPr>
              <a:t>75</a:t>
            </a:fld>
            <a:endParaRPr lang="en-US" altLang="en-US" sz="1200">
              <a:solidFill>
                <a:srgbClr val="FFFFFF"/>
              </a:solidFill>
              <a:latin typeface="Times" charset="0"/>
            </a:endParaRPr>
          </a:p>
        </p:txBody>
      </p:sp>
      <p:sp>
        <p:nvSpPr>
          <p:cNvPr id="166916" name="Rectangle 3">
            <a:extLst>
              <a:ext uri="{FF2B5EF4-FFF2-40B4-BE49-F238E27FC236}">
                <a16:creationId xmlns:a16="http://schemas.microsoft.com/office/drawing/2014/main" id="{378F9E4D-BA03-28D1-E46C-D467FE792B04}"/>
              </a:ext>
            </a:extLst>
          </p:cNvPr>
          <p:cNvSpPr>
            <a:spLocks noGrp="1"/>
          </p:cNvSpPr>
          <p:nvPr>
            <p:ph sz="quarter" idx="1"/>
          </p:nvPr>
        </p:nvSpPr>
        <p:spPr>
          <a:xfrm>
            <a:off x="612775" y="1600200"/>
            <a:ext cx="8153400" cy="4495800"/>
          </a:xfrm>
        </p:spPr>
        <p:txBody>
          <a:bodyPr/>
          <a:lstStyle/>
          <a:p>
            <a:pPr eaLnBrk="1" hangingPunct="1"/>
            <a:r>
              <a:rPr lang="en-US" altLang="en-US" u="sng">
                <a:ea typeface="ＭＳ Ｐゴシック" panose="020B0600070205080204" pitchFamily="34" charset="-128"/>
              </a:rPr>
              <a:t>It is static</a:t>
            </a:r>
            <a:r>
              <a:rPr lang="en-US" altLang="en-US">
                <a:ea typeface="ＭＳ Ｐゴシック" panose="020B0600070205080204" pitchFamily="34" charset="-128"/>
              </a:rPr>
              <a:t>: The most critical number in the entire analysis is the operating income. If that changes, the optimal debt ratio will change.</a:t>
            </a:r>
          </a:p>
          <a:p>
            <a:pPr eaLnBrk="1" hangingPunct="1"/>
            <a:r>
              <a:rPr lang="en-US" altLang="en-US" u="sng">
                <a:ea typeface="ＭＳ Ｐゴシック" panose="020B0600070205080204" pitchFamily="34" charset="-128"/>
              </a:rPr>
              <a:t>It ignores indirect bankruptcy costs</a:t>
            </a:r>
            <a:r>
              <a:rPr lang="en-US" altLang="en-US">
                <a:ea typeface="ＭＳ Ｐゴシック" panose="020B0600070205080204" pitchFamily="34" charset="-128"/>
              </a:rPr>
              <a:t>: The operating income is assumed to stay fixed as the debt ratio and the rating changes. </a:t>
            </a:r>
          </a:p>
          <a:p>
            <a:pPr eaLnBrk="1" hangingPunct="1"/>
            <a:r>
              <a:rPr lang="en-US" altLang="en-US" u="sng">
                <a:ea typeface="ＭＳ Ｐゴシック" panose="020B0600070205080204" pitchFamily="34" charset="-128"/>
              </a:rPr>
              <a:t>Beta and Ratings</a:t>
            </a:r>
            <a:r>
              <a:rPr lang="en-US" altLang="en-US">
                <a:ea typeface="ＭＳ Ｐゴシック" panose="020B0600070205080204" pitchFamily="34" charset="-128"/>
              </a:rPr>
              <a:t>: It is based upon rigid assumptions of how market risk and default risk get borne as the firm borrows more money and the resulting costs.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a:extLst>
              <a:ext uri="{FF2B5EF4-FFF2-40B4-BE49-F238E27FC236}">
                <a16:creationId xmlns:a16="http://schemas.microsoft.com/office/drawing/2014/main" id="{51C25A0A-CF2A-A7B6-328F-E8BB5FBA6D5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Enhanced Cost of Capital Approach</a:t>
            </a:r>
          </a:p>
        </p:txBody>
      </p:sp>
      <p:sp>
        <p:nvSpPr>
          <p:cNvPr id="168962" name="Footer Placeholder 1">
            <a:extLst>
              <a:ext uri="{FF2B5EF4-FFF2-40B4-BE49-F238E27FC236}">
                <a16:creationId xmlns:a16="http://schemas.microsoft.com/office/drawing/2014/main" id="{34E3155B-1EB1-14C9-E8EE-9337C46B57A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60771" name="Slide Number Placeholder 2">
            <a:extLst>
              <a:ext uri="{FF2B5EF4-FFF2-40B4-BE49-F238E27FC236}">
                <a16:creationId xmlns:a16="http://schemas.microsoft.com/office/drawing/2014/main" id="{04417300-37D6-8326-C1DF-3D938598780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3F83EA4-2733-7E4B-8366-8400D7C74B0D}" type="slidenum">
              <a:rPr lang="en-US" altLang="en-US" sz="1200">
                <a:solidFill>
                  <a:srgbClr val="FFFFFF"/>
                </a:solidFill>
                <a:latin typeface="Times" charset="0"/>
              </a:rPr>
              <a:pPr>
                <a:lnSpc>
                  <a:spcPct val="80000"/>
                </a:lnSpc>
                <a:spcBef>
                  <a:spcPct val="0"/>
                </a:spcBef>
                <a:buClrTx/>
                <a:buSzTx/>
                <a:buFontTx/>
                <a:buNone/>
                <a:defRPr/>
              </a:pPr>
              <a:t>76</a:t>
            </a:fld>
            <a:endParaRPr lang="en-US" altLang="en-US" sz="1200">
              <a:solidFill>
                <a:srgbClr val="FFFFFF"/>
              </a:solidFill>
              <a:latin typeface="Times" charset="0"/>
            </a:endParaRPr>
          </a:p>
        </p:txBody>
      </p:sp>
      <p:sp>
        <p:nvSpPr>
          <p:cNvPr id="168964" name="Rectangle 3">
            <a:extLst>
              <a:ext uri="{FF2B5EF4-FFF2-40B4-BE49-F238E27FC236}">
                <a16:creationId xmlns:a16="http://schemas.microsoft.com/office/drawing/2014/main" id="{DAD39759-3DFF-A432-64D2-56341A79F6BF}"/>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u="sng">
                <a:ea typeface="ＭＳ Ｐゴシック" panose="020B0600070205080204" pitchFamily="34" charset="-128"/>
              </a:rPr>
              <a:t>Distress cost affected operating income</a:t>
            </a:r>
            <a:r>
              <a:rPr lang="en-US" altLang="en-US">
                <a:ea typeface="ＭＳ Ｐゴシック" panose="020B0600070205080204" pitchFamily="34" charset="-128"/>
              </a:rPr>
              <a:t>: In the enhanced cost of capital approach, the indirect costs of bankruptcy are built into the expected operating income. As the rating of the firm declines, the operating income is adjusted to reflect the loss in operating income that will occur when customers, suppliers and investors react.</a:t>
            </a:r>
          </a:p>
          <a:p>
            <a:pPr eaLnBrk="1" hangingPunct="1">
              <a:lnSpc>
                <a:spcPct val="90000"/>
              </a:lnSpc>
            </a:pPr>
            <a:r>
              <a:rPr lang="en-US" altLang="en-US" u="sng">
                <a:ea typeface="ＭＳ Ｐゴシック" panose="020B0600070205080204" pitchFamily="34" charset="-128"/>
              </a:rPr>
              <a:t>Dynamic analysis</a:t>
            </a:r>
            <a:r>
              <a:rPr lang="en-US" altLang="en-US">
                <a:ea typeface="ＭＳ Ｐゴシック" panose="020B0600070205080204" pitchFamily="34" charset="-128"/>
              </a:rPr>
              <a:t>: Rather than look at a single number for operating income, you can draw from a distribution of operating income (thus allowing for different outcomes).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a:extLst>
              <a:ext uri="{FF2B5EF4-FFF2-40B4-BE49-F238E27FC236}">
                <a16:creationId xmlns:a16="http://schemas.microsoft.com/office/drawing/2014/main" id="{83CC77AE-D060-44D1-BDAF-A871EFE0A56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the Distress Effect- Disney</a:t>
            </a:r>
          </a:p>
        </p:txBody>
      </p:sp>
      <p:sp>
        <p:nvSpPr>
          <p:cNvPr id="171010" name="Footer Placeholder 1">
            <a:extLst>
              <a:ext uri="{FF2B5EF4-FFF2-40B4-BE49-F238E27FC236}">
                <a16:creationId xmlns:a16="http://schemas.microsoft.com/office/drawing/2014/main" id="{5DA885F2-126C-3E55-6D00-A3F7FB434C5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62819" name="Slide Number Placeholder 2">
            <a:extLst>
              <a:ext uri="{FF2B5EF4-FFF2-40B4-BE49-F238E27FC236}">
                <a16:creationId xmlns:a16="http://schemas.microsoft.com/office/drawing/2014/main" id="{BC97BD59-7C5E-2951-F972-58960225F23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CB4CC4C-0E4F-C14B-AF83-B6CCF2F46582}" type="slidenum">
              <a:rPr lang="en-US" altLang="en-US" sz="1200">
                <a:solidFill>
                  <a:srgbClr val="FFFFFF"/>
                </a:solidFill>
                <a:latin typeface="Times" charset="0"/>
              </a:rPr>
              <a:pPr>
                <a:lnSpc>
                  <a:spcPct val="80000"/>
                </a:lnSpc>
                <a:spcBef>
                  <a:spcPct val="0"/>
                </a:spcBef>
                <a:buClrTx/>
                <a:buSzTx/>
                <a:buFontTx/>
                <a:buNone/>
                <a:defRPr/>
              </a:pPr>
              <a:t>77</a:t>
            </a:fld>
            <a:endParaRPr lang="en-US" altLang="en-US" sz="1200">
              <a:solidFill>
                <a:srgbClr val="FFFFFF"/>
              </a:solidFill>
              <a:latin typeface="Times" charset="0"/>
            </a:endParaRPr>
          </a:p>
        </p:txBody>
      </p:sp>
      <p:graphicFrame>
        <p:nvGraphicFramePr>
          <p:cNvPr id="171012" name="Content Placeholder 7">
            <a:extLst>
              <a:ext uri="{FF2B5EF4-FFF2-40B4-BE49-F238E27FC236}">
                <a16:creationId xmlns:a16="http://schemas.microsoft.com/office/drawing/2014/main" id="{7FDBF2A0-45C3-E831-ADE3-20E8F102715E}"/>
              </a:ext>
            </a:extLst>
          </p:cNvPr>
          <p:cNvGraphicFramePr>
            <a:graphicFrameLocks noGrp="1" noChangeAspect="1"/>
          </p:cNvGraphicFramePr>
          <p:nvPr>
            <p:ph sz="quarter" idx="1"/>
          </p:nvPr>
        </p:nvGraphicFramePr>
        <p:xfrm>
          <a:off x="612775" y="2363788"/>
          <a:ext cx="8153400" cy="2968625"/>
        </p:xfrm>
        <a:graphic>
          <a:graphicData uri="http://schemas.openxmlformats.org/presentationml/2006/ole">
            <mc:AlternateContent xmlns:mc="http://schemas.openxmlformats.org/markup-compatibility/2006">
              <mc:Choice xmlns:v="urn:schemas-microsoft-com:vml" Requires="v">
                <p:oleObj name="Document" r:id="rId3" imgW="8369300" imgH="3048000" progId="Word.Document.12">
                  <p:embed/>
                </p:oleObj>
              </mc:Choice>
              <mc:Fallback>
                <p:oleObj name="Document" r:id="rId3" imgW="8369300" imgH="30480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363788"/>
                        <a:ext cx="8153400"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a:extLst>
              <a:ext uri="{FF2B5EF4-FFF2-40B4-BE49-F238E27FC236}">
                <a16:creationId xmlns:a16="http://schemas.microsoft.com/office/drawing/2014/main" id="{32FA6919-32C0-F899-006B-3FE3D94D3AA1}"/>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Optimal Debt Ratio with Indirect Bankruptcy Costs</a:t>
            </a:r>
          </a:p>
        </p:txBody>
      </p:sp>
      <p:sp>
        <p:nvSpPr>
          <p:cNvPr id="173058" name="Footer Placeholder 1">
            <a:extLst>
              <a:ext uri="{FF2B5EF4-FFF2-40B4-BE49-F238E27FC236}">
                <a16:creationId xmlns:a16="http://schemas.microsoft.com/office/drawing/2014/main" id="{F19DE864-A0D8-DB01-6F9C-9690A9F4DBB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64867" name="Slide Number Placeholder 2">
            <a:extLst>
              <a:ext uri="{FF2B5EF4-FFF2-40B4-BE49-F238E27FC236}">
                <a16:creationId xmlns:a16="http://schemas.microsoft.com/office/drawing/2014/main" id="{553E1B6D-538A-D5F9-74FF-93A998EE7F1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D8C15745-83FC-2948-948C-FCABCCEA4624}" type="slidenum">
              <a:rPr lang="en-US" altLang="en-US" sz="1200">
                <a:solidFill>
                  <a:srgbClr val="FFFFFF"/>
                </a:solidFill>
                <a:latin typeface="Times" charset="0"/>
              </a:rPr>
              <a:pPr>
                <a:lnSpc>
                  <a:spcPct val="80000"/>
                </a:lnSpc>
                <a:spcBef>
                  <a:spcPct val="0"/>
                </a:spcBef>
                <a:buClrTx/>
                <a:buSzTx/>
                <a:buFontTx/>
                <a:buNone/>
                <a:defRPr/>
              </a:pPr>
              <a:t>78</a:t>
            </a:fld>
            <a:endParaRPr lang="en-US" altLang="en-US" sz="1200">
              <a:solidFill>
                <a:srgbClr val="FFFFFF"/>
              </a:solidFill>
              <a:latin typeface="Times" charset="0"/>
            </a:endParaRPr>
          </a:p>
        </p:txBody>
      </p:sp>
      <p:sp>
        <p:nvSpPr>
          <p:cNvPr id="173060" name="TextBox 8">
            <a:extLst>
              <a:ext uri="{FF2B5EF4-FFF2-40B4-BE49-F238E27FC236}">
                <a16:creationId xmlns:a16="http://schemas.microsoft.com/office/drawing/2014/main" id="{15915465-0DB5-ABC0-21F7-37C477ADCE5C}"/>
              </a:ext>
            </a:extLst>
          </p:cNvPr>
          <p:cNvSpPr txBox="1">
            <a:spLocks noChangeArrowheads="1"/>
          </p:cNvSpPr>
          <p:nvPr/>
        </p:nvSpPr>
        <p:spPr bwMode="auto">
          <a:xfrm>
            <a:off x="1371600" y="5486400"/>
            <a:ext cx="6553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pitchFamily="2" charset="0"/>
              </a:rPr>
              <a:t>The optimal debt ratio stays at 40% but the cliff becomes much steeper.</a:t>
            </a:r>
            <a:endParaRPr lang="en-US" altLang="en-US" sz="2400">
              <a:latin typeface="Times" pitchFamily="2" charset="0"/>
            </a:endParaRPr>
          </a:p>
        </p:txBody>
      </p:sp>
      <p:graphicFrame>
        <p:nvGraphicFramePr>
          <p:cNvPr id="4" name="Content Placeholder 3">
            <a:extLst>
              <a:ext uri="{FF2B5EF4-FFF2-40B4-BE49-F238E27FC236}">
                <a16:creationId xmlns:a16="http://schemas.microsoft.com/office/drawing/2014/main" id="{59698691-8F06-7256-6B75-AB6E67D682B1}"/>
              </a:ext>
            </a:extLst>
          </p:cNvPr>
          <p:cNvGraphicFramePr>
            <a:graphicFrameLocks noGrp="1"/>
          </p:cNvGraphicFramePr>
          <p:nvPr>
            <p:ph sz="quarter" idx="1"/>
          </p:nvPr>
        </p:nvGraphicFramePr>
        <p:xfrm>
          <a:off x="762000" y="1905000"/>
          <a:ext cx="8153402" cy="2989260"/>
        </p:xfrm>
        <a:graphic>
          <a:graphicData uri="http://schemas.openxmlformats.org/drawingml/2006/table">
            <a:tbl>
              <a:tblPr/>
              <a:tblGrid>
                <a:gridCol w="861275">
                  <a:extLst>
                    <a:ext uri="{9D8B030D-6E8A-4147-A177-3AD203B41FA5}">
                      <a16:colId xmlns:a16="http://schemas.microsoft.com/office/drawing/2014/main" val="20000"/>
                    </a:ext>
                  </a:extLst>
                </a:gridCol>
                <a:gridCol w="861275">
                  <a:extLst>
                    <a:ext uri="{9D8B030D-6E8A-4147-A177-3AD203B41FA5}">
                      <a16:colId xmlns:a16="http://schemas.microsoft.com/office/drawing/2014/main" val="20001"/>
                    </a:ext>
                  </a:extLst>
                </a:gridCol>
                <a:gridCol w="861275">
                  <a:extLst>
                    <a:ext uri="{9D8B030D-6E8A-4147-A177-3AD203B41FA5}">
                      <a16:colId xmlns:a16="http://schemas.microsoft.com/office/drawing/2014/main" val="20002"/>
                    </a:ext>
                  </a:extLst>
                </a:gridCol>
                <a:gridCol w="861275">
                  <a:extLst>
                    <a:ext uri="{9D8B030D-6E8A-4147-A177-3AD203B41FA5}">
                      <a16:colId xmlns:a16="http://schemas.microsoft.com/office/drawing/2014/main" val="20003"/>
                    </a:ext>
                  </a:extLst>
                </a:gridCol>
                <a:gridCol w="976111">
                  <a:extLst>
                    <a:ext uri="{9D8B030D-6E8A-4147-A177-3AD203B41FA5}">
                      <a16:colId xmlns:a16="http://schemas.microsoft.com/office/drawing/2014/main" val="20004"/>
                    </a:ext>
                  </a:extLst>
                </a:gridCol>
                <a:gridCol w="861275">
                  <a:extLst>
                    <a:ext uri="{9D8B030D-6E8A-4147-A177-3AD203B41FA5}">
                      <a16:colId xmlns:a16="http://schemas.microsoft.com/office/drawing/2014/main" val="20005"/>
                    </a:ext>
                  </a:extLst>
                </a:gridCol>
                <a:gridCol w="1148366">
                  <a:extLst>
                    <a:ext uri="{9D8B030D-6E8A-4147-A177-3AD203B41FA5}">
                      <a16:colId xmlns:a16="http://schemas.microsoft.com/office/drawing/2014/main" val="20006"/>
                    </a:ext>
                  </a:extLst>
                </a:gridCol>
                <a:gridCol w="861275">
                  <a:extLst>
                    <a:ext uri="{9D8B030D-6E8A-4147-A177-3AD203B41FA5}">
                      <a16:colId xmlns:a16="http://schemas.microsoft.com/office/drawing/2014/main" val="20007"/>
                    </a:ext>
                  </a:extLst>
                </a:gridCol>
                <a:gridCol w="861275">
                  <a:extLst>
                    <a:ext uri="{9D8B030D-6E8A-4147-A177-3AD203B41FA5}">
                      <a16:colId xmlns:a16="http://schemas.microsoft.com/office/drawing/2014/main" val="20008"/>
                    </a:ext>
                  </a:extLst>
                </a:gridCol>
              </a:tblGrid>
              <a:tr h="426720">
                <a:tc>
                  <a:txBody>
                    <a:bodyPr/>
                    <a:lstStyle/>
                    <a:p>
                      <a:pPr algn="ctr" fontAlgn="b"/>
                      <a:r>
                        <a:rPr lang="en-US" sz="1400" b="0" i="0" u="none" strike="noStrike" dirty="0">
                          <a:effectLst/>
                          <a:latin typeface="Times"/>
                        </a:rPr>
                        <a:t>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Equity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Bond Rating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Interest rate on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Debt (after-tax)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WACC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Enterprise 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56254">
                <a:tc>
                  <a:txBody>
                    <a:bodyPr/>
                    <a:lstStyle/>
                    <a:p>
                      <a:pPr algn="ctr" fontAlgn="b"/>
                      <a:r>
                        <a:rPr lang="en-US" sz="1400" b="0" i="0" u="none" strike="noStrike">
                          <a:effectLst/>
                          <a:latin typeface="Time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$122,633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56254">
                <a:tc>
                  <a:txBody>
                    <a:bodyPr/>
                    <a:lstStyle/>
                    <a:p>
                      <a:pPr algn="ctr" fontAlgn="b"/>
                      <a:r>
                        <a:rPr lang="en-US" sz="1400" b="0" i="0" u="none" strike="noStrike">
                          <a:effectLst/>
                          <a:latin typeface="Time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$134,020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6254">
                <a:tc>
                  <a:txBody>
                    <a:bodyPr/>
                    <a:lstStyle/>
                    <a:p>
                      <a:pPr algn="ctr" fontAlgn="b"/>
                      <a:r>
                        <a:rPr lang="en-US" sz="1400" b="0" i="0" u="none" strike="noStrike">
                          <a:effectLst/>
                          <a:latin typeface="Times"/>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$147,739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56254">
                <a:tc>
                  <a:txBody>
                    <a:bodyPr/>
                    <a:lstStyle/>
                    <a:p>
                      <a:pPr algn="ctr" fontAlgn="b"/>
                      <a:r>
                        <a:rPr lang="en-US" sz="1400" b="0" i="0" u="none" strike="noStrike">
                          <a:effectLst/>
                          <a:latin typeface="Times"/>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9.53%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Aa2/AA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$160,625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56254">
                <a:tc>
                  <a:txBody>
                    <a:bodyPr/>
                    <a:lstStyle/>
                    <a:p>
                      <a:pPr algn="ctr" fontAlgn="b"/>
                      <a:r>
                        <a:rPr lang="en-US" sz="1400" b="0" i="0" u="none" strike="noStrike">
                          <a:effectLst/>
                          <a:latin typeface="Times"/>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A2/A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6254">
                <a:tc>
                  <a:txBody>
                    <a:bodyPr/>
                    <a:lstStyle/>
                    <a:p>
                      <a:pPr algn="ctr" fontAlgn="b"/>
                      <a:r>
                        <a:rPr lang="en-US" sz="1400" b="0" i="0" u="none" strike="noStrike">
                          <a:effectLst/>
                          <a:latin typeface="Times"/>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$35,782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56254">
                <a:tc>
                  <a:txBody>
                    <a:bodyPr/>
                    <a:lstStyle/>
                    <a:p>
                      <a:pPr algn="ctr" fontAlgn="b"/>
                      <a:r>
                        <a:rPr lang="en-US" sz="1400" b="0" i="0" u="none" strike="noStrike">
                          <a:effectLst/>
                          <a:latin typeface="Times"/>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err="1">
                          <a:effectLst/>
                          <a:latin typeface="Times"/>
                        </a:rPr>
                        <a:t>Caa</a:t>
                      </a:r>
                      <a:r>
                        <a:rPr lang="en-US" sz="1400" b="0" i="0" u="none" strike="noStrike" dirty="0">
                          <a:effectLst/>
                          <a:latin typeface="Times"/>
                        </a:rPr>
                        <a:t>/CCC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$25,219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56254">
                <a:tc>
                  <a:txBody>
                    <a:bodyPr/>
                    <a:lstStyle/>
                    <a:p>
                      <a:pPr algn="ctr" fontAlgn="b"/>
                      <a:r>
                        <a:rPr lang="en-US" sz="1400" b="0" i="0" u="none" strike="noStrike">
                          <a:effectLst/>
                          <a:latin typeface="Times"/>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2.6594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19.49%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$21,886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56254">
                <a:tc>
                  <a:txBody>
                    <a:bodyPr/>
                    <a:lstStyle/>
                    <a:p>
                      <a:pPr algn="ctr" fontAlgn="b"/>
                      <a:r>
                        <a:rPr lang="en-US" sz="1400" b="0" i="0" u="none" strike="noStrike">
                          <a:effectLst/>
                          <a:latin typeface="Times"/>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3.9892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$19,331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56254">
                <a:tc>
                  <a:txBody>
                    <a:bodyPr/>
                    <a:lstStyle/>
                    <a:p>
                      <a:pPr algn="ctr" fontAlgn="b"/>
                      <a:r>
                        <a:rPr lang="en-US" sz="1400" b="0" i="0" u="none" strike="noStrike">
                          <a:effectLst/>
                          <a:latin typeface="Times"/>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7.9783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$17,311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a:extLst>
              <a:ext uri="{FF2B5EF4-FFF2-40B4-BE49-F238E27FC236}">
                <a16:creationId xmlns:a16="http://schemas.microsoft.com/office/drawing/2014/main" id="{0D22693D-B374-6932-3E96-F1172FB9D4FC}"/>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Extending this approach to analyzing Financial Service Firms</a:t>
            </a:r>
          </a:p>
        </p:txBody>
      </p:sp>
      <p:sp>
        <p:nvSpPr>
          <p:cNvPr id="175106" name="Footer Placeholder 1">
            <a:extLst>
              <a:ext uri="{FF2B5EF4-FFF2-40B4-BE49-F238E27FC236}">
                <a16:creationId xmlns:a16="http://schemas.microsoft.com/office/drawing/2014/main" id="{5AFAF1DE-6D97-1BF1-91A1-3D776CD96E2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66915" name="Slide Number Placeholder 2">
            <a:extLst>
              <a:ext uri="{FF2B5EF4-FFF2-40B4-BE49-F238E27FC236}">
                <a16:creationId xmlns:a16="http://schemas.microsoft.com/office/drawing/2014/main" id="{ABDB4DA6-442F-CDA6-2007-C01C0725383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E7BBE71-2707-A447-A817-AB8EA90D0296}" type="slidenum">
              <a:rPr lang="en-US" altLang="en-US" sz="1200">
                <a:solidFill>
                  <a:srgbClr val="FFFFFF"/>
                </a:solidFill>
                <a:latin typeface="Times" charset="0"/>
              </a:rPr>
              <a:pPr>
                <a:lnSpc>
                  <a:spcPct val="80000"/>
                </a:lnSpc>
                <a:spcBef>
                  <a:spcPct val="0"/>
                </a:spcBef>
                <a:buClrTx/>
                <a:buSzTx/>
                <a:buFontTx/>
                <a:buNone/>
                <a:defRPr/>
              </a:pPr>
              <a:t>79</a:t>
            </a:fld>
            <a:endParaRPr lang="en-US" altLang="en-US" sz="1200">
              <a:solidFill>
                <a:srgbClr val="FFFFFF"/>
              </a:solidFill>
              <a:latin typeface="Times" charset="0"/>
            </a:endParaRPr>
          </a:p>
        </p:txBody>
      </p:sp>
      <p:sp>
        <p:nvSpPr>
          <p:cNvPr id="175108" name="Rectangle 3">
            <a:extLst>
              <a:ext uri="{FF2B5EF4-FFF2-40B4-BE49-F238E27FC236}">
                <a16:creationId xmlns:a16="http://schemas.microsoft.com/office/drawing/2014/main" id="{5FECA3F8-E6CD-D115-1A65-C891043E979D}"/>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Interest coverage ratio spreads, which are critical in determining the bond ratings, have to be estimated separately for financial service firms; applying manufacturing company spreads will result in absurdly low ratings for even the safest banks and very low optimal debt ratios. </a:t>
            </a:r>
          </a:p>
          <a:p>
            <a:pPr eaLnBrk="1" hangingPunct="1">
              <a:lnSpc>
                <a:spcPct val="80000"/>
              </a:lnSpc>
            </a:pPr>
            <a:r>
              <a:rPr lang="en-US" altLang="en-US" sz="2200">
                <a:ea typeface="ＭＳ Ｐゴシック" panose="020B0600070205080204" pitchFamily="34" charset="-128"/>
              </a:rPr>
              <a:t>It is difficult to estimate the debt on a financial service company</a:t>
            </a:r>
            <a:r>
              <a:rPr lang="ja-JP" altLang="en-US" sz="2200">
                <a:ea typeface="ＭＳ Ｐゴシック" panose="020B0600070205080204" pitchFamily="34" charset="-128"/>
              </a:rPr>
              <a:t>’</a:t>
            </a:r>
            <a:r>
              <a:rPr lang="en-US" altLang="ja-JP" sz="2200">
                <a:ea typeface="ＭＳ Ｐゴシック" panose="020B0600070205080204" pitchFamily="34" charset="-128"/>
              </a:rPr>
              <a:t>s balance sheet. Given the mix of deposits, repurchase agreements, short-term financing, and other liabilities that may appear on a financial service firm</a:t>
            </a:r>
            <a:r>
              <a:rPr lang="ja-JP" altLang="en-US" sz="2200">
                <a:ea typeface="ＭＳ Ｐゴシック" panose="020B0600070205080204" pitchFamily="34" charset="-128"/>
              </a:rPr>
              <a:t>’</a:t>
            </a:r>
            <a:r>
              <a:rPr lang="en-US" altLang="ja-JP" sz="2200">
                <a:ea typeface="ＭＳ Ｐゴシック" panose="020B0600070205080204" pitchFamily="34" charset="-128"/>
              </a:rPr>
              <a:t>s balance sheet, one solution is to focus only on long-term debt, defined tightly, and to use interest coverage ratios defined using only long-term interest expenses. </a:t>
            </a:r>
          </a:p>
          <a:p>
            <a:pPr eaLnBrk="1" hangingPunct="1">
              <a:lnSpc>
                <a:spcPct val="80000"/>
              </a:lnSpc>
            </a:pPr>
            <a:r>
              <a:rPr lang="en-US" altLang="en-US" sz="2200">
                <a:ea typeface="ＭＳ Ｐゴシック" panose="020B0600070205080204" pitchFamily="34" charset="-128"/>
              </a:rPr>
              <a:t>Financial service firms are regulated and have to meet capital ratios that are defined in terms of book value. If, in the process of moving to an optimal market value debt ratio, these firms violate the book capital ratios, they could put themselves in jeopardy. </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a:extLst>
              <a:ext uri="{FF2B5EF4-FFF2-40B4-BE49-F238E27FC236}">
                <a16:creationId xmlns:a16="http://schemas.microsoft.com/office/drawing/2014/main" id="{8ABF490D-D9A0-EE72-1206-5958CD9D058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Capital Structure for a bank:</a:t>
            </a:r>
            <a:br>
              <a:rPr lang="en-US" altLang="en-US">
                <a:ea typeface="ＭＳ Ｐゴシック" panose="020B0600070205080204" pitchFamily="34" charset="-128"/>
              </a:rPr>
            </a:br>
            <a:r>
              <a:rPr lang="en-US" altLang="en-US">
                <a:ea typeface="ＭＳ Ｐゴシック" panose="020B0600070205080204" pitchFamily="34" charset="-128"/>
              </a:rPr>
              <a:t>A Regulatory Capital Approach</a:t>
            </a:r>
          </a:p>
        </p:txBody>
      </p:sp>
      <p:sp>
        <p:nvSpPr>
          <p:cNvPr id="382978" name="Content Placeholder 2">
            <a:extLst>
              <a:ext uri="{FF2B5EF4-FFF2-40B4-BE49-F238E27FC236}">
                <a16:creationId xmlns:a16="http://schemas.microsoft.com/office/drawing/2014/main" id="{E07B39A1-D52B-508C-7CC9-44596F2CB0A7}"/>
              </a:ext>
            </a:extLst>
          </p:cNvPr>
          <p:cNvSpPr>
            <a:spLocks noGrp="1"/>
          </p:cNvSpPr>
          <p:nvPr>
            <p:ph sz="quarter" idx="1"/>
          </p:nvPr>
        </p:nvSpPr>
        <p:spPr>
          <a:xfrm>
            <a:off x="612775" y="1600200"/>
            <a:ext cx="8153400" cy="4495800"/>
          </a:xfrm>
        </p:spPr>
        <p:txBody>
          <a:bodyPr>
            <a:normAutofit lnSpcReduction="10000"/>
          </a:bodyPr>
          <a:lstStyle/>
          <a:p>
            <a:pPr eaLnBrk="1" hangingPunct="1">
              <a:lnSpc>
                <a:spcPct val="80000"/>
              </a:lnSpc>
              <a:buFont typeface="Wingdings" charset="2"/>
              <a:buChar char=""/>
              <a:defRPr/>
            </a:pPr>
            <a:r>
              <a:rPr lang="en-US" altLang="en-US" sz="1900">
                <a:ea typeface="ＭＳ Ｐゴシック" charset="-128"/>
              </a:rPr>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augment its equity capital ratio to 7% of loans outstanding. </a:t>
            </a:r>
          </a:p>
          <a:p>
            <a:pPr marL="366713" lvl="1" indent="0" eaLnBrk="1" hangingPunct="1">
              <a:lnSpc>
                <a:spcPct val="80000"/>
              </a:lnSpc>
              <a:buFont typeface="Wingdings 2" charset="2"/>
              <a:buNone/>
              <a:defRPr/>
            </a:pPr>
            <a:r>
              <a:rPr lang="en-US" altLang="en-US" sz="1900">
                <a:ea typeface="ＭＳ Ｐゴシック" charset="-128"/>
                <a:cs typeface="+mn-cs"/>
              </a:rPr>
              <a:t>Loans outstanding after Expansion		= $ 150 million</a:t>
            </a:r>
          </a:p>
          <a:p>
            <a:pPr marL="366713" lvl="1" indent="0" eaLnBrk="1" hangingPunct="1">
              <a:lnSpc>
                <a:spcPct val="80000"/>
              </a:lnSpc>
              <a:buFont typeface="Wingdings 2" charset="2"/>
              <a:buNone/>
              <a:defRPr/>
            </a:pPr>
            <a:r>
              <a:rPr lang="en-US" altLang="en-US" sz="1900">
                <a:ea typeface="ＭＳ Ｐゴシック" charset="-128"/>
                <a:cs typeface="+mn-cs"/>
              </a:rPr>
              <a:t>Equity after expansion		= 7% of $150	 =  $10.5 million</a:t>
            </a:r>
          </a:p>
          <a:p>
            <a:pPr marL="366713" lvl="1" indent="0" eaLnBrk="1" hangingPunct="1">
              <a:lnSpc>
                <a:spcPct val="80000"/>
              </a:lnSpc>
              <a:buFont typeface="Wingdings 2" charset="2"/>
              <a:buNone/>
              <a:defRPr/>
            </a:pPr>
            <a:r>
              <a:rPr lang="en-US" altLang="en-US" sz="1900">
                <a:ea typeface="ＭＳ Ｐゴシック" charset="-128"/>
                <a:cs typeface="+mn-cs"/>
              </a:rPr>
              <a:t>Existing Equity 				= $  6.0 million</a:t>
            </a:r>
          </a:p>
          <a:p>
            <a:pPr marL="366713" lvl="1" indent="0" eaLnBrk="1" hangingPunct="1">
              <a:lnSpc>
                <a:spcPct val="80000"/>
              </a:lnSpc>
              <a:buFont typeface="Wingdings 2" charset="2"/>
              <a:buNone/>
              <a:defRPr/>
            </a:pPr>
            <a:r>
              <a:rPr lang="en-US" altLang="en-US" sz="1900">
                <a:ea typeface="ＭＳ Ｐゴシック" charset="-128"/>
                <a:cs typeface="+mn-cs"/>
              </a:rPr>
              <a:t>New Equity needed 				= $ 4.5 million</a:t>
            </a:r>
          </a:p>
          <a:p>
            <a:pPr eaLnBrk="1" hangingPunct="1">
              <a:lnSpc>
                <a:spcPct val="80000"/>
              </a:lnSpc>
              <a:buFont typeface="Wingdings" charset="2"/>
              <a:buChar char=""/>
              <a:defRPr/>
            </a:pPr>
            <a:r>
              <a:rPr lang="en-US" altLang="en-US" sz="1900">
                <a:ea typeface="ＭＳ Ｐゴシック" charset="-128"/>
              </a:rPr>
              <a:t>Your need for “external” equity as a bank/financial service company will depend upon</a:t>
            </a:r>
          </a:p>
          <a:p>
            <a:pPr marL="366713" lvl="1" indent="0" eaLnBrk="1" hangingPunct="1">
              <a:lnSpc>
                <a:spcPct val="80000"/>
              </a:lnSpc>
              <a:buFont typeface="Calibri" charset="0"/>
              <a:buAutoNum type="alphaLcPeriod"/>
              <a:defRPr/>
            </a:pPr>
            <a:r>
              <a:rPr lang="en-US" altLang="en-US" sz="1900">
                <a:ea typeface="ＭＳ Ｐゴシック" charset="-128"/>
                <a:cs typeface="+mn-cs"/>
              </a:rPr>
              <a:t>Your growth rate: Higher growth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Existing capitalization vs Target capitalization: Under capitalized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earnings: Less earnings -&gt; More external equity</a:t>
            </a:r>
          </a:p>
          <a:p>
            <a:pPr marL="366713" lvl="1" indent="0" eaLnBrk="1" hangingPunct="1">
              <a:lnSpc>
                <a:spcPct val="80000"/>
              </a:lnSpc>
              <a:buFont typeface="Calibri" charset="0"/>
              <a:buAutoNum type="alphaLcPeriod"/>
              <a:defRPr/>
            </a:pPr>
            <a:r>
              <a:rPr lang="en-US" altLang="en-US" sz="1900">
                <a:ea typeface="ＭＳ Ｐゴシック" charset="-128"/>
                <a:cs typeface="+mn-cs"/>
              </a:rPr>
              <a:t>Current dividends: More dividends -&gt; More external equity</a:t>
            </a:r>
          </a:p>
        </p:txBody>
      </p:sp>
      <p:sp>
        <p:nvSpPr>
          <p:cNvPr id="177155" name="Footer Placeholder 1">
            <a:extLst>
              <a:ext uri="{FF2B5EF4-FFF2-40B4-BE49-F238E27FC236}">
                <a16:creationId xmlns:a16="http://schemas.microsoft.com/office/drawing/2014/main" id="{4B35449F-C293-302B-C814-96351A55434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itle 1">
            <a:extLst>
              <a:ext uri="{FF2B5EF4-FFF2-40B4-BE49-F238E27FC236}">
                <a16:creationId xmlns:a16="http://schemas.microsoft.com/office/drawing/2014/main" id="{B43A4588-283F-7223-7523-A275E8E2B682}"/>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Deutsche Bank’s Financial Mix</a:t>
            </a:r>
          </a:p>
        </p:txBody>
      </p:sp>
      <p:graphicFrame>
        <p:nvGraphicFramePr>
          <p:cNvPr id="7" name="Content Placeholder 6">
            <a:extLst>
              <a:ext uri="{FF2B5EF4-FFF2-40B4-BE49-F238E27FC236}">
                <a16:creationId xmlns:a16="http://schemas.microsoft.com/office/drawing/2014/main" id="{95E44FE6-FCC9-45F6-B17D-D76258BE8CD3}"/>
              </a:ext>
            </a:extLst>
          </p:cNvPr>
          <p:cNvGraphicFramePr>
            <a:graphicFrameLocks noGrp="1"/>
          </p:cNvGraphicFramePr>
          <p:nvPr>
            <p:ph sz="quarter" idx="1"/>
          </p:nvPr>
        </p:nvGraphicFramePr>
        <p:xfrm>
          <a:off x="685800" y="1981200"/>
          <a:ext cx="8077200" cy="2914651"/>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Current</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Asset Base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439,851 €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453,047 €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466,638 €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480,637 €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495,056 €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509,908 €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Capital ratio</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15.13%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15.71%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16.28%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16.85%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17.43%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Tier 1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66,561 €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71,156 €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75,967 €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81,002 €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91,783 €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Book Equity</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76,829 €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81,424 €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91,270 €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96,539 €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102,051 €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ROE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0.74%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4.37%</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6.18%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2,203 €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3,988 €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5,971 €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8,164 €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FCFE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-3,993 €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2,652 €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179300" name="Footer Placeholder 3">
            <a:extLst>
              <a:ext uri="{FF2B5EF4-FFF2-40B4-BE49-F238E27FC236}">
                <a16:creationId xmlns:a16="http://schemas.microsoft.com/office/drawing/2014/main" id="{4873E2A5-5FAC-C2A2-3ED3-D3A5672CCB2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71109" name="Slide Number Placeholder 4">
            <a:extLst>
              <a:ext uri="{FF2B5EF4-FFF2-40B4-BE49-F238E27FC236}">
                <a16:creationId xmlns:a16="http://schemas.microsoft.com/office/drawing/2014/main" id="{5F47D4C0-1D19-5444-7B53-FE7DAD18487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D757824-3771-BD44-B0E2-B5F71352F3AD}" type="slidenum">
              <a:rPr lang="en-US" altLang="en-US" sz="1200">
                <a:solidFill>
                  <a:srgbClr val="FFFFFF"/>
                </a:solidFill>
                <a:latin typeface="Times" charset="0"/>
              </a:rPr>
              <a:pPr>
                <a:lnSpc>
                  <a:spcPct val="80000"/>
                </a:lnSpc>
                <a:spcBef>
                  <a:spcPct val="0"/>
                </a:spcBef>
                <a:buClrTx/>
                <a:buSzTx/>
                <a:buFontTx/>
                <a:buNone/>
                <a:defRPr/>
              </a:pPr>
              <a:t>81</a:t>
            </a:fld>
            <a:endParaRPr lang="en-US" altLang="en-US" sz="1200">
              <a:solidFill>
                <a:srgbClr val="FFFFFF"/>
              </a:solidFill>
              <a:latin typeface="Times" charset="0"/>
            </a:endParaRPr>
          </a:p>
        </p:txBody>
      </p:sp>
      <p:sp>
        <p:nvSpPr>
          <p:cNvPr id="179302" name="TextBox 7">
            <a:extLst>
              <a:ext uri="{FF2B5EF4-FFF2-40B4-BE49-F238E27FC236}">
                <a16:creationId xmlns:a16="http://schemas.microsoft.com/office/drawing/2014/main" id="{EEF586C1-1ED4-DEA5-5E4F-2193C35481F5}"/>
              </a:ext>
            </a:extLst>
          </p:cNvPr>
          <p:cNvSpPr txBox="1">
            <a:spLocks noChangeArrowheads="1"/>
          </p:cNvSpPr>
          <p:nvPr/>
        </p:nvSpPr>
        <p:spPr bwMode="auto">
          <a:xfrm>
            <a:off x="990600" y="5029200"/>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pitchFamily="2" charset="0"/>
              </a:rPr>
              <a:t>The cumulative FCFE over the next 5 years is -4,294 million Euros. Clearly, it does not make the sense to pay dividends or buy back stock.</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a:extLst>
              <a:ext uri="{FF2B5EF4-FFF2-40B4-BE49-F238E27FC236}">
                <a16:creationId xmlns:a16="http://schemas.microsoft.com/office/drawing/2014/main" id="{9D504B9E-8165-82BA-B778-E844C0BC9DF5}"/>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Financing Strategies for a financial institution</a:t>
            </a:r>
          </a:p>
        </p:txBody>
      </p:sp>
      <p:sp>
        <p:nvSpPr>
          <p:cNvPr id="181250" name="Footer Placeholder 1">
            <a:extLst>
              <a:ext uri="{FF2B5EF4-FFF2-40B4-BE49-F238E27FC236}">
                <a16:creationId xmlns:a16="http://schemas.microsoft.com/office/drawing/2014/main" id="{A90228C7-65A1-5EDF-43A4-B379193D309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73059" name="Slide Number Placeholder 2">
            <a:extLst>
              <a:ext uri="{FF2B5EF4-FFF2-40B4-BE49-F238E27FC236}">
                <a16:creationId xmlns:a16="http://schemas.microsoft.com/office/drawing/2014/main" id="{39795BCF-050B-D3A8-FD61-16F71D8FFE8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7901765-171D-014C-AC7E-E3BDDBB80020}" type="slidenum">
              <a:rPr lang="en-US" altLang="en-US" sz="1200">
                <a:solidFill>
                  <a:srgbClr val="FFFFFF"/>
                </a:solidFill>
                <a:latin typeface="Times" charset="0"/>
              </a:rPr>
              <a:pPr>
                <a:lnSpc>
                  <a:spcPct val="80000"/>
                </a:lnSpc>
                <a:spcBef>
                  <a:spcPct val="0"/>
                </a:spcBef>
                <a:buClrTx/>
                <a:buSzTx/>
                <a:buFontTx/>
                <a:buNone/>
                <a:defRPr/>
              </a:pPr>
              <a:t>82</a:t>
            </a:fld>
            <a:endParaRPr lang="en-US" altLang="en-US" sz="1200">
              <a:solidFill>
                <a:srgbClr val="FFFFFF"/>
              </a:solidFill>
              <a:latin typeface="Times" charset="0"/>
            </a:endParaRPr>
          </a:p>
        </p:txBody>
      </p:sp>
      <p:sp>
        <p:nvSpPr>
          <p:cNvPr id="181252" name="Content Placeholder 2">
            <a:extLst>
              <a:ext uri="{FF2B5EF4-FFF2-40B4-BE49-F238E27FC236}">
                <a16:creationId xmlns:a16="http://schemas.microsoft.com/office/drawing/2014/main" id="{F501E428-1258-6BE3-DAC1-3478FCACE1CC}"/>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u="sng">
                <a:ea typeface="ＭＳ Ｐゴシック" panose="020B0600070205080204" pitchFamily="34" charset="-128"/>
              </a:rPr>
              <a:t>The Regulatory minimum strategy</a:t>
            </a:r>
            <a:r>
              <a:rPr lang="en-US" altLang="en-US" sz="2200">
                <a:ea typeface="ＭＳ Ｐゴシック" panose="020B0600070205080204" pitchFamily="34" charset="-128"/>
              </a:rPr>
              <a:t>: In this strategy, financial service firms try to stay with the bare minimum equity capital, as required by the regulatory ratios. In the most aggressive versions of this strategy, firms exploit loopholes in the regulatory framework to invest in those businesses where regulatory capital ratios are set too low (relative to the risk of these businesses). </a:t>
            </a:r>
          </a:p>
          <a:p>
            <a:pPr eaLnBrk="1" hangingPunct="1">
              <a:lnSpc>
                <a:spcPct val="80000"/>
              </a:lnSpc>
            </a:pPr>
            <a:r>
              <a:rPr lang="en-US" altLang="en-US" sz="2200" u="sng">
                <a:ea typeface="ＭＳ Ｐゴシック" panose="020B0600070205080204" pitchFamily="34" charset="-128"/>
              </a:rPr>
              <a:t>The Self-regulatory strategy</a:t>
            </a:r>
            <a:r>
              <a:rPr lang="en-US" altLang="en-US" sz="2200">
                <a:ea typeface="ＭＳ Ｐゴシック" panose="020B0600070205080204" pitchFamily="34" charset="-128"/>
              </a:rPr>
              <a:t>: The objective for a bank raising equity is not to meet regulatory capital ratios but to ensure that losses from the business can be covered by the existing equity. In effect, financial service firms can assess how much equity they need to hold by evaluating the riskiness of their businesses and the potential for losses. </a:t>
            </a:r>
          </a:p>
          <a:p>
            <a:pPr eaLnBrk="1" hangingPunct="1">
              <a:lnSpc>
                <a:spcPct val="80000"/>
              </a:lnSpc>
            </a:pPr>
            <a:r>
              <a:rPr lang="en-US" altLang="en-US" sz="2200" u="sng">
                <a:ea typeface="ＭＳ Ｐゴシック" panose="020B0600070205080204" pitchFamily="34" charset="-128"/>
              </a:rPr>
              <a:t>Combination strategy</a:t>
            </a:r>
            <a:r>
              <a:rPr lang="en-US" altLang="en-US" sz="2200">
                <a:ea typeface="ＭＳ Ｐゴシック" panose="020B0600070205080204" pitchFamily="34" charset="-128"/>
              </a:rPr>
              <a:t>: In this strategy, the regulatory capital ratios operate as a floor for established businesses, with the firm adding buffers for safety where needed..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a:extLst>
              <a:ext uri="{FF2B5EF4-FFF2-40B4-BE49-F238E27FC236}">
                <a16:creationId xmlns:a16="http://schemas.microsoft.com/office/drawing/2014/main" id="{BAD0AE2D-4957-E250-9D47-1D99DF19D0EE}"/>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Determinants of the Optimal Debt Ratio:</a:t>
            </a:r>
            <a:br>
              <a:rPr lang="en-US">
                <a:ea typeface="+mj-ea"/>
                <a:cs typeface="+mj-cs"/>
              </a:rPr>
            </a:br>
            <a:r>
              <a:rPr lang="en-US">
                <a:ea typeface="+mj-ea"/>
                <a:cs typeface="+mj-cs"/>
              </a:rPr>
              <a:t>1. The marginal tax rate</a:t>
            </a:r>
          </a:p>
        </p:txBody>
      </p:sp>
      <p:sp>
        <p:nvSpPr>
          <p:cNvPr id="183298" name="Footer Placeholder 1">
            <a:extLst>
              <a:ext uri="{FF2B5EF4-FFF2-40B4-BE49-F238E27FC236}">
                <a16:creationId xmlns:a16="http://schemas.microsoft.com/office/drawing/2014/main" id="{B5903C3A-E474-FBB8-D894-AE9F231CBFF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75107" name="Slide Number Placeholder 2">
            <a:extLst>
              <a:ext uri="{FF2B5EF4-FFF2-40B4-BE49-F238E27FC236}">
                <a16:creationId xmlns:a16="http://schemas.microsoft.com/office/drawing/2014/main" id="{5E5EBFF7-2424-949F-FCB3-D0B7CFC68A7E}"/>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475E77A-C375-B842-8594-8667058DF5ED}" type="slidenum">
              <a:rPr lang="en-US" altLang="en-US" sz="1200">
                <a:solidFill>
                  <a:srgbClr val="FFFFFF"/>
                </a:solidFill>
                <a:latin typeface="Times" charset="0"/>
              </a:rPr>
              <a:pPr>
                <a:lnSpc>
                  <a:spcPct val="80000"/>
                </a:lnSpc>
                <a:spcBef>
                  <a:spcPct val="0"/>
                </a:spcBef>
                <a:buClrTx/>
                <a:buSzTx/>
                <a:buFontTx/>
                <a:buNone/>
                <a:defRPr/>
              </a:pPr>
              <a:t>83</a:t>
            </a:fld>
            <a:endParaRPr lang="en-US" altLang="en-US" sz="1200">
              <a:solidFill>
                <a:srgbClr val="FFFFFF"/>
              </a:solidFill>
              <a:latin typeface="Times" charset="0"/>
            </a:endParaRPr>
          </a:p>
        </p:txBody>
      </p:sp>
      <p:sp>
        <p:nvSpPr>
          <p:cNvPr id="183300" name="Content Placeholder 2">
            <a:extLst>
              <a:ext uri="{FF2B5EF4-FFF2-40B4-BE49-F238E27FC236}">
                <a16:creationId xmlns:a16="http://schemas.microsoft.com/office/drawing/2014/main" id="{7173FF43-398E-6FBD-0371-98E733D99503}"/>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 primary benefit of debt is a tax benefit. The higher the marginal tax rate, the greater the benefit to borrowing:</a:t>
            </a:r>
          </a:p>
        </p:txBody>
      </p:sp>
      <p:graphicFrame>
        <p:nvGraphicFramePr>
          <p:cNvPr id="183301" name="Object 1">
            <a:extLst>
              <a:ext uri="{FF2B5EF4-FFF2-40B4-BE49-F238E27FC236}">
                <a16:creationId xmlns:a16="http://schemas.microsoft.com/office/drawing/2014/main" id="{1C716E2F-8D63-B6AC-0F65-BE4337519EAB}"/>
              </a:ext>
            </a:extLst>
          </p:cNvPr>
          <p:cNvGraphicFramePr>
            <a:graphicFrameLocks noChangeAspect="1"/>
          </p:cNvGraphicFramePr>
          <p:nvPr/>
        </p:nvGraphicFramePr>
        <p:xfrm>
          <a:off x="1066800" y="3048000"/>
          <a:ext cx="7391400" cy="2152650"/>
        </p:xfrm>
        <a:graphic>
          <a:graphicData uri="http://schemas.openxmlformats.org/presentationml/2006/ole">
            <mc:AlternateContent xmlns:mc="http://schemas.openxmlformats.org/markup-compatibility/2006">
              <mc:Choice xmlns:v="urn:schemas-microsoft-com:vml" Requires="v">
                <p:oleObj name="Document" r:id="rId3" imgW="11252200" imgH="3276600" progId="Word.Document.12">
                  <p:embed/>
                </p:oleObj>
              </mc:Choice>
              <mc:Fallback>
                <p:oleObj name="Document" r:id="rId3" imgW="11252200" imgH="3276600" progId="Word.Document.12">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048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Title 1">
            <a:extLst>
              <a:ext uri="{FF2B5EF4-FFF2-40B4-BE49-F238E27FC236}">
                <a16:creationId xmlns:a16="http://schemas.microsoft.com/office/drawing/2014/main" id="{AD076B30-53F6-6004-1788-C08A6A06803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2. Pre-tax Cash flow Return</a:t>
            </a:r>
          </a:p>
        </p:txBody>
      </p:sp>
      <p:sp>
        <p:nvSpPr>
          <p:cNvPr id="185346" name="Footer Placeholder 1">
            <a:extLst>
              <a:ext uri="{FF2B5EF4-FFF2-40B4-BE49-F238E27FC236}">
                <a16:creationId xmlns:a16="http://schemas.microsoft.com/office/drawing/2014/main" id="{16A2E5E7-46FF-D4E5-989B-0D6D1F1C5AF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77155" name="Slide Number Placeholder 2">
            <a:extLst>
              <a:ext uri="{FF2B5EF4-FFF2-40B4-BE49-F238E27FC236}">
                <a16:creationId xmlns:a16="http://schemas.microsoft.com/office/drawing/2014/main" id="{6B36C550-BCFD-B3FA-9F3C-8A5B1DA5D7CE}"/>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A0C82F3-C9A0-CE4E-95E7-A87B6078BF2D}" type="slidenum">
              <a:rPr lang="en-US" altLang="en-US" sz="1200">
                <a:solidFill>
                  <a:srgbClr val="FFFFFF"/>
                </a:solidFill>
                <a:latin typeface="Times" charset="0"/>
              </a:rPr>
              <a:pPr>
                <a:lnSpc>
                  <a:spcPct val="80000"/>
                </a:lnSpc>
                <a:spcBef>
                  <a:spcPct val="0"/>
                </a:spcBef>
                <a:buClrTx/>
                <a:buSzTx/>
                <a:buFontTx/>
                <a:buNone/>
                <a:defRPr/>
              </a:pPr>
              <a:t>84</a:t>
            </a:fld>
            <a:endParaRPr lang="en-US" altLang="en-US" sz="1200">
              <a:solidFill>
                <a:srgbClr val="FFFFFF"/>
              </a:solidFill>
              <a:latin typeface="Times" charset="0"/>
            </a:endParaRPr>
          </a:p>
        </p:txBody>
      </p:sp>
      <p:graphicFrame>
        <p:nvGraphicFramePr>
          <p:cNvPr id="185348" name="Content Placeholder 5">
            <a:extLst>
              <a:ext uri="{FF2B5EF4-FFF2-40B4-BE49-F238E27FC236}">
                <a16:creationId xmlns:a16="http://schemas.microsoft.com/office/drawing/2014/main" id="{E8D235E1-C232-7828-65A6-A25E63B2C786}"/>
              </a:ext>
            </a:extLst>
          </p:cNvPr>
          <p:cNvGraphicFramePr>
            <a:graphicFrameLocks noGrp="1" noChangeAspect="1"/>
          </p:cNvGraphicFramePr>
          <p:nvPr>
            <p:ph sz="quarter" idx="1"/>
          </p:nvPr>
        </p:nvGraphicFramePr>
        <p:xfrm>
          <a:off x="685800" y="1981200"/>
          <a:ext cx="7800975" cy="1905000"/>
        </p:xfrm>
        <a:graphic>
          <a:graphicData uri="http://schemas.openxmlformats.org/presentationml/2006/ole">
            <mc:AlternateContent xmlns:mc="http://schemas.openxmlformats.org/markup-compatibility/2006">
              <mc:Choice xmlns:v="urn:schemas-microsoft-com:vml" Requires="v">
                <p:oleObj name="Document" r:id="rId3" imgW="8369300" imgH="2044700" progId="Word.Document.12">
                  <p:embed/>
                </p:oleObj>
              </mc:Choice>
              <mc:Fallback>
                <p:oleObj name="Document" r:id="rId3" imgW="8369300" imgH="2044700" progId="Word.Document.12">
                  <p:embed/>
                  <p:pic>
                    <p:nvPicPr>
                      <p:cNvPr id="0" name="Content Placeholder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981200"/>
                        <a:ext cx="78009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5349" name="TextBox 1">
            <a:extLst>
              <a:ext uri="{FF2B5EF4-FFF2-40B4-BE49-F238E27FC236}">
                <a16:creationId xmlns:a16="http://schemas.microsoft.com/office/drawing/2014/main" id="{9D0BEB0F-27E3-AC94-4249-281D2A5C9240}"/>
              </a:ext>
            </a:extLst>
          </p:cNvPr>
          <p:cNvSpPr txBox="1">
            <a:spLocks noChangeArrowheads="1"/>
          </p:cNvSpPr>
          <p:nvPr/>
        </p:nvSpPr>
        <p:spPr bwMode="auto">
          <a:xfrm>
            <a:off x="1524000" y="4191000"/>
            <a:ext cx="7010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pitchFamily="2" charset="0"/>
              </a:rPr>
              <a:t>Higher cash flows, as a percent of value, give you a higher debt capacity, though less so in emerging markets with substantial country risk.</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Title 1">
            <a:extLst>
              <a:ext uri="{FF2B5EF4-FFF2-40B4-BE49-F238E27FC236}">
                <a16:creationId xmlns:a16="http://schemas.microsoft.com/office/drawing/2014/main" id="{AC0B3CC5-BD2E-90F0-CF79-4053428EAD0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3. Operating Risk</a:t>
            </a:r>
          </a:p>
        </p:txBody>
      </p:sp>
      <p:sp>
        <p:nvSpPr>
          <p:cNvPr id="187394" name="Footer Placeholder 1">
            <a:extLst>
              <a:ext uri="{FF2B5EF4-FFF2-40B4-BE49-F238E27FC236}">
                <a16:creationId xmlns:a16="http://schemas.microsoft.com/office/drawing/2014/main" id="{FE00B06F-7D07-E27B-8111-FDCCD4A290D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79203" name="Slide Number Placeholder 2">
            <a:extLst>
              <a:ext uri="{FF2B5EF4-FFF2-40B4-BE49-F238E27FC236}">
                <a16:creationId xmlns:a16="http://schemas.microsoft.com/office/drawing/2014/main" id="{C79C5A44-CA79-D24F-68F8-CEE49BA0ECB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5AA8B2B-346D-2942-BEA3-FF6AF9673CC2}" type="slidenum">
              <a:rPr lang="en-US" altLang="en-US" sz="1200">
                <a:solidFill>
                  <a:srgbClr val="FFFFFF"/>
                </a:solidFill>
                <a:latin typeface="Times" charset="0"/>
              </a:rPr>
              <a:pPr>
                <a:lnSpc>
                  <a:spcPct val="80000"/>
                </a:lnSpc>
                <a:spcBef>
                  <a:spcPct val="0"/>
                </a:spcBef>
                <a:buClrTx/>
                <a:buSzTx/>
                <a:buFontTx/>
                <a:buNone/>
                <a:defRPr/>
              </a:pPr>
              <a:t>85</a:t>
            </a:fld>
            <a:endParaRPr lang="en-US" altLang="en-US" sz="1200">
              <a:solidFill>
                <a:srgbClr val="FFFFFF"/>
              </a:solidFill>
              <a:latin typeface="Times" charset="0"/>
            </a:endParaRPr>
          </a:p>
        </p:txBody>
      </p:sp>
      <p:sp>
        <p:nvSpPr>
          <p:cNvPr id="158722" name="Content Placeholder 2">
            <a:extLst>
              <a:ext uri="{FF2B5EF4-FFF2-40B4-BE49-F238E27FC236}">
                <a16:creationId xmlns:a16="http://schemas.microsoft.com/office/drawing/2014/main" id="{A56B2D89-363A-FC6E-50E9-055892EA69EE}"/>
              </a:ext>
            </a:extLst>
          </p:cNvPr>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Firms that face more risk or uncertainty in their operations (and more variable operating income as a consequence) will have lower optimal debt ratios than firms that have more predictable operations.</a:t>
            </a:r>
          </a:p>
          <a:p>
            <a:pPr marL="320040" indent="-320040" eaLnBrk="1" fontAlgn="auto" hangingPunct="1">
              <a:spcAft>
                <a:spcPts val="0"/>
              </a:spcAft>
              <a:buFont typeface="Wingdings"/>
              <a:buChar char=""/>
              <a:defRPr/>
            </a:pPr>
            <a:r>
              <a:rPr lang="en-US" dirty="0">
                <a:ea typeface="+mn-ea"/>
                <a:cs typeface="+mn-cs"/>
              </a:rPr>
              <a:t>Operating risk enters the cost of capital approach in two places:</a:t>
            </a:r>
          </a:p>
          <a:p>
            <a:pPr marL="640080" lvl="1" indent="-274320" eaLnBrk="1" fontAlgn="auto" hangingPunct="1">
              <a:spcAft>
                <a:spcPts val="0"/>
              </a:spcAft>
              <a:buFont typeface="Wingdings 2"/>
              <a:buChar char=""/>
              <a:defRPr/>
            </a:pPr>
            <a:r>
              <a:rPr lang="en-US" u="sng" dirty="0">
                <a:ea typeface="+mn-ea"/>
                <a:cs typeface="+mn-cs"/>
              </a:rPr>
              <a:t>Unlevered beta</a:t>
            </a:r>
            <a:r>
              <a:rPr lang="en-US" dirty="0">
                <a:ea typeface="+mn-ea"/>
                <a:cs typeface="+mn-cs"/>
              </a:rPr>
              <a:t>: Firms that face more operating risk will tend to have higher unlevered betas. As they borrow, debt will magnify this already large risk and push up costs of equity much more steeply.</a:t>
            </a:r>
          </a:p>
          <a:p>
            <a:pPr marL="640080" lvl="1" indent="-274320" eaLnBrk="1" fontAlgn="auto" hangingPunct="1">
              <a:spcAft>
                <a:spcPts val="0"/>
              </a:spcAft>
              <a:buFont typeface="Wingdings 2"/>
              <a:buChar char=""/>
              <a:defRPr/>
            </a:pPr>
            <a:r>
              <a:rPr lang="en-US" u="sng" dirty="0">
                <a:ea typeface="+mn-ea"/>
                <a:cs typeface="+mn-cs"/>
              </a:rPr>
              <a:t>Bond ratings</a:t>
            </a:r>
            <a:r>
              <a:rPr lang="en-US" dirty="0">
                <a:ea typeface="+mn-ea"/>
                <a:cs typeface="+mn-cs"/>
              </a:rPr>
              <a:t>: For any given level of operating income, firms that face more risk in operations will have lower ratings. The ratings are based upon normalized income.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itle 1">
            <a:extLst>
              <a:ext uri="{FF2B5EF4-FFF2-40B4-BE49-F238E27FC236}">
                <a16:creationId xmlns:a16="http://schemas.microsoft.com/office/drawing/2014/main" id="{FD3AFDAB-047F-A36A-97AB-5F2F2EE88254}"/>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4. The only macro determinant:</a:t>
            </a:r>
            <a:br>
              <a:rPr lang="en-US" altLang="en-US">
                <a:ea typeface="ＭＳ Ｐゴシック" panose="020B0600070205080204" pitchFamily="34" charset="-128"/>
              </a:rPr>
            </a:br>
            <a:r>
              <a:rPr lang="en-US" altLang="en-US">
                <a:ea typeface="ＭＳ Ｐゴシック" panose="020B0600070205080204" pitchFamily="34" charset="-128"/>
              </a:rPr>
              <a:t>Equity vs Debt Risk Premiums</a:t>
            </a:r>
          </a:p>
        </p:txBody>
      </p:sp>
      <p:sp>
        <p:nvSpPr>
          <p:cNvPr id="189442" name="Footer Placeholder 3">
            <a:extLst>
              <a:ext uri="{FF2B5EF4-FFF2-40B4-BE49-F238E27FC236}">
                <a16:creationId xmlns:a16="http://schemas.microsoft.com/office/drawing/2014/main" id="{F367BD1E-C9D9-B241-294D-45240A04C195}"/>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6D3AA09C-97B5-2A2D-136A-EB270EC301D9}"/>
              </a:ext>
            </a:extLst>
          </p:cNvPr>
          <p:cNvSpPr>
            <a:spLocks noGrp="1"/>
          </p:cNvSpPr>
          <p:nvPr>
            <p:ph type="sldNum" sz="quarter" idx="11"/>
          </p:nvPr>
        </p:nvSpPr>
        <p:spPr/>
        <p:txBody>
          <a:bodyPr>
            <a:normAutofit fontScale="85000" lnSpcReduction="20000"/>
          </a:bodyPr>
          <a:lstStyle/>
          <a:p>
            <a:pPr>
              <a:defRPr/>
            </a:pPr>
            <a:fld id="{3B7036D5-D084-8D4D-B32A-2C1F5876082A}" type="slidenum">
              <a:rPr lang="en-US" altLang="en-US" smtClean="0"/>
              <a:pPr>
                <a:defRPr/>
              </a:pPr>
              <a:t>86</a:t>
            </a:fld>
            <a:endParaRPr lang="en-US" altLang="en-US"/>
          </a:p>
        </p:txBody>
      </p:sp>
      <p:pic>
        <p:nvPicPr>
          <p:cNvPr id="4" name="Content Placeholder 3">
            <a:extLst>
              <a:ext uri="{FF2B5EF4-FFF2-40B4-BE49-F238E27FC236}">
                <a16:creationId xmlns:a16="http://schemas.microsoft.com/office/drawing/2014/main" id="{0396CE67-6BA2-0475-B976-69FF7C3859F4}"/>
              </a:ext>
            </a:extLst>
          </p:cNvPr>
          <p:cNvPicPr>
            <a:picLocks noGrp="1" noChangeAspect="1"/>
          </p:cNvPicPr>
          <p:nvPr>
            <p:ph sz="quarter" idx="1"/>
          </p:nvPr>
        </p:nvPicPr>
        <p:blipFill>
          <a:blip r:embed="rId3"/>
          <a:stretch>
            <a:fillRect/>
          </a:stretch>
        </p:blipFill>
        <p:spPr>
          <a:xfrm>
            <a:off x="1383740" y="1752600"/>
            <a:ext cx="6611470" cy="4495800"/>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a:extLst>
              <a:ext uri="{FF2B5EF4-FFF2-40B4-BE49-F238E27FC236}">
                <a16:creationId xmlns:a16="http://schemas.microsoft.com/office/drawing/2014/main" id="{23DD23E5-F415-71DC-6730-1F94B6554F04}"/>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 </a:t>
            </a:r>
            <a:r>
              <a:rPr lang="en-US" altLang="en-US" sz="3200">
                <a:latin typeface="Wingdings" charset="2"/>
                <a:ea typeface="ＭＳ Ｐゴシック" charset="-128"/>
              </a:rPr>
              <a:t>6</a:t>
            </a:r>
            <a:r>
              <a:rPr lang="en-US" altLang="en-US" sz="3200">
                <a:ea typeface="ＭＳ Ｐゴシック" charset="-128"/>
              </a:rPr>
              <a:t> Application Test: Your firm</a:t>
            </a:r>
            <a:r>
              <a:rPr lang="ja-JP" altLang="en-US" sz="3200">
                <a:ea typeface="ＭＳ Ｐゴシック" charset="-128"/>
              </a:rPr>
              <a:t>’</a:t>
            </a:r>
            <a:r>
              <a:rPr lang="en-US" altLang="ja-JP" sz="3200">
                <a:ea typeface="ＭＳ Ｐゴシック" charset="-128"/>
              </a:rPr>
              <a:t>s optimal financing mix</a:t>
            </a:r>
            <a:endParaRPr lang="en-US" altLang="en-US" sz="3200">
              <a:ea typeface="ＭＳ Ｐゴシック" charset="-128"/>
            </a:endParaRPr>
          </a:p>
        </p:txBody>
      </p:sp>
      <p:sp>
        <p:nvSpPr>
          <p:cNvPr id="191490" name="Footer Placeholder 1">
            <a:extLst>
              <a:ext uri="{FF2B5EF4-FFF2-40B4-BE49-F238E27FC236}">
                <a16:creationId xmlns:a16="http://schemas.microsoft.com/office/drawing/2014/main" id="{7611A056-623A-0EBE-6F0E-891F4007912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83299" name="Slide Number Placeholder 2">
            <a:extLst>
              <a:ext uri="{FF2B5EF4-FFF2-40B4-BE49-F238E27FC236}">
                <a16:creationId xmlns:a16="http://schemas.microsoft.com/office/drawing/2014/main" id="{5C6932EB-7F14-87BF-6367-F9C5D8C6479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769547B-55AE-4C47-ACCD-78C899CFFE6F}" type="slidenum">
              <a:rPr lang="en-US" altLang="en-US" sz="1200">
                <a:solidFill>
                  <a:srgbClr val="FFFFFF"/>
                </a:solidFill>
                <a:latin typeface="Times" charset="0"/>
              </a:rPr>
              <a:pPr>
                <a:lnSpc>
                  <a:spcPct val="80000"/>
                </a:lnSpc>
                <a:spcBef>
                  <a:spcPct val="0"/>
                </a:spcBef>
                <a:buClrTx/>
                <a:buSzTx/>
                <a:buFontTx/>
                <a:buNone/>
                <a:defRPr/>
              </a:pPr>
              <a:t>87</a:t>
            </a:fld>
            <a:endParaRPr lang="en-US" altLang="en-US" sz="1200">
              <a:solidFill>
                <a:srgbClr val="FFFFFF"/>
              </a:solidFill>
              <a:latin typeface="Times" charset="0"/>
            </a:endParaRPr>
          </a:p>
        </p:txBody>
      </p:sp>
      <p:sp>
        <p:nvSpPr>
          <p:cNvPr id="191492" name="Rectangle 3">
            <a:extLst>
              <a:ext uri="{FF2B5EF4-FFF2-40B4-BE49-F238E27FC236}">
                <a16:creationId xmlns:a16="http://schemas.microsoft.com/office/drawing/2014/main" id="{5384058C-D47F-B1BC-786E-2F1D4A5B51CB}"/>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Using the optimal capital structure spreadsheet provided:</a:t>
            </a:r>
          </a:p>
          <a:p>
            <a:pPr marL="822325" lvl="1" indent="-457200" eaLnBrk="1" hangingPunct="1">
              <a:buFont typeface="Calibri" panose="020F0502020204030204" pitchFamily="34" charset="0"/>
              <a:buAutoNum type="arabicPeriod"/>
            </a:pPr>
            <a:r>
              <a:rPr lang="en-US" altLang="en-US">
                <a:ea typeface="ＭＳ Ｐゴシック" panose="020B0600070205080204" pitchFamily="34" charset="-128"/>
              </a:rPr>
              <a:t>Estimate the optimal debt ratio for your firm</a:t>
            </a:r>
          </a:p>
          <a:p>
            <a:pPr marL="822325" lvl="1" indent="-457200" eaLnBrk="1" hangingPunct="1">
              <a:buFont typeface="Calibri" panose="020F0502020204030204" pitchFamily="34" charset="0"/>
              <a:buAutoNum type="arabicPeriod"/>
            </a:pPr>
            <a:r>
              <a:rPr lang="en-US" altLang="en-US">
                <a:ea typeface="ＭＳ Ｐゴシック" panose="020B0600070205080204" pitchFamily="34" charset="-128"/>
              </a:rPr>
              <a:t>Estimate the new cost of capital at the optimal</a:t>
            </a:r>
          </a:p>
          <a:p>
            <a:pPr marL="822325" lvl="1" indent="-457200" eaLnBrk="1" hangingPunct="1">
              <a:buFont typeface="Calibri" panose="020F0502020204030204" pitchFamily="34" charset="0"/>
              <a:buAutoNum type="arabicPeriod"/>
            </a:pPr>
            <a:r>
              <a:rPr lang="en-US" altLang="en-US">
                <a:ea typeface="ＭＳ Ｐゴシック" panose="020B0600070205080204" pitchFamily="34" charset="-128"/>
              </a:rPr>
              <a:t>Estimate the effect of the change in the cost of capital on firm value</a:t>
            </a:r>
          </a:p>
          <a:p>
            <a:pPr marL="822325" lvl="1" indent="-457200" eaLnBrk="1" hangingPunct="1">
              <a:buFont typeface="Calibri" panose="020F0502020204030204" pitchFamily="34" charset="0"/>
              <a:buAutoNum type="arabicPeriod"/>
            </a:pPr>
            <a:r>
              <a:rPr lang="en-US" altLang="en-US">
                <a:ea typeface="ＭＳ Ｐゴシック" panose="020B0600070205080204" pitchFamily="34" charset="-128"/>
              </a:rPr>
              <a:t>Estimate the effect on the stock price</a:t>
            </a:r>
          </a:p>
          <a:p>
            <a:pPr eaLnBrk="1" hangingPunct="1"/>
            <a:r>
              <a:rPr lang="en-US" altLang="en-US">
                <a:ea typeface="ＭＳ Ｐゴシック" panose="020B0600070205080204" pitchFamily="34" charset="-128"/>
              </a:rPr>
              <a:t>In terms of the mechanics, what would you need to do to get to the optimal immediately?</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a:extLst>
              <a:ext uri="{FF2B5EF4-FFF2-40B4-BE49-F238E27FC236}">
                <a16:creationId xmlns:a16="http://schemas.microsoft.com/office/drawing/2014/main" id="{CA2BB11F-AB19-4853-12E6-6F1EF76A8A27}"/>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III. The APV Approach to Optimal Capital Structure</a:t>
            </a:r>
          </a:p>
        </p:txBody>
      </p:sp>
      <p:sp>
        <p:nvSpPr>
          <p:cNvPr id="193538" name="Footer Placeholder 1">
            <a:extLst>
              <a:ext uri="{FF2B5EF4-FFF2-40B4-BE49-F238E27FC236}">
                <a16:creationId xmlns:a16="http://schemas.microsoft.com/office/drawing/2014/main" id="{8786B49E-39FD-4D5B-8FDF-A2797C05ACA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85347" name="Slide Number Placeholder 2">
            <a:extLst>
              <a:ext uri="{FF2B5EF4-FFF2-40B4-BE49-F238E27FC236}">
                <a16:creationId xmlns:a16="http://schemas.microsoft.com/office/drawing/2014/main" id="{6F6D22E4-D2AD-D73B-C388-50EF564BA7B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AD92BF8-244B-0D44-AA28-0E4199D71262}" type="slidenum">
              <a:rPr lang="en-US" altLang="en-US" sz="1200">
                <a:solidFill>
                  <a:srgbClr val="FFFFFF"/>
                </a:solidFill>
                <a:latin typeface="Times" charset="0"/>
              </a:rPr>
              <a:pPr>
                <a:lnSpc>
                  <a:spcPct val="80000"/>
                </a:lnSpc>
                <a:spcBef>
                  <a:spcPct val="0"/>
                </a:spcBef>
                <a:buClrTx/>
                <a:buSzTx/>
                <a:buFontTx/>
                <a:buNone/>
                <a:defRPr/>
              </a:pPr>
              <a:t>88</a:t>
            </a:fld>
            <a:endParaRPr lang="en-US" altLang="en-US" sz="1200">
              <a:solidFill>
                <a:srgbClr val="FFFFFF"/>
              </a:solidFill>
              <a:latin typeface="Times" charset="0"/>
            </a:endParaRPr>
          </a:p>
        </p:txBody>
      </p:sp>
      <p:sp>
        <p:nvSpPr>
          <p:cNvPr id="193540" name="Rectangle 3">
            <a:extLst>
              <a:ext uri="{FF2B5EF4-FFF2-40B4-BE49-F238E27FC236}">
                <a16:creationId xmlns:a16="http://schemas.microsoft.com/office/drawing/2014/main" id="{CE2C0D6E-E007-DBB1-0B2D-F035EEFEBA94}"/>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In the adjusted present value approach, the value of the firm is written as the sum of the value of the firm without debt (the unlevered firm) and the effect of debt on firm value</a:t>
            </a:r>
          </a:p>
          <a:p>
            <a:pPr marL="319088" lvl="1" indent="0" algn="ctr" eaLnBrk="1" hangingPunct="1">
              <a:buFont typeface="Wingdings 2" pitchFamily="2" charset="2"/>
              <a:buNone/>
            </a:pPr>
            <a:r>
              <a:rPr lang="en-US" altLang="en-US">
                <a:ea typeface="ＭＳ Ｐゴシック" panose="020B0600070205080204" pitchFamily="34" charset="-128"/>
              </a:rPr>
              <a:t>Firm Value = Unlevered Firm Value + (Tax Benefits of Debt - Expected Bankruptcy Cost from the Debt)</a:t>
            </a:r>
          </a:p>
          <a:p>
            <a:pPr eaLnBrk="1" hangingPunct="1"/>
            <a:r>
              <a:rPr lang="en-US" altLang="en-US">
                <a:ea typeface="ＭＳ Ｐゴシック" panose="020B0600070205080204" pitchFamily="34" charset="-128"/>
              </a:rPr>
              <a:t>The optimal dollar debt level is the one that maximizes firm value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a:extLst>
              <a:ext uri="{FF2B5EF4-FFF2-40B4-BE49-F238E27FC236}">
                <a16:creationId xmlns:a16="http://schemas.microsoft.com/office/drawing/2014/main" id="{2B29F078-7B88-9E2C-3EB0-A5DCB54A69A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Implementing the APV Approach</a:t>
            </a:r>
          </a:p>
        </p:txBody>
      </p:sp>
      <p:sp>
        <p:nvSpPr>
          <p:cNvPr id="195586" name="Footer Placeholder 1">
            <a:extLst>
              <a:ext uri="{FF2B5EF4-FFF2-40B4-BE49-F238E27FC236}">
                <a16:creationId xmlns:a16="http://schemas.microsoft.com/office/drawing/2014/main" id="{B7532999-D808-546D-7AB2-0B3B24285AA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87395" name="Slide Number Placeholder 2">
            <a:extLst>
              <a:ext uri="{FF2B5EF4-FFF2-40B4-BE49-F238E27FC236}">
                <a16:creationId xmlns:a16="http://schemas.microsoft.com/office/drawing/2014/main" id="{4B2C98D0-2677-CF96-5E2C-AE402E5BDDA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4725C58-9BEA-0647-8587-E58CD1887255}" type="slidenum">
              <a:rPr lang="en-US" altLang="en-US" sz="1200">
                <a:solidFill>
                  <a:srgbClr val="FFFFFF"/>
                </a:solidFill>
                <a:latin typeface="Times" charset="0"/>
              </a:rPr>
              <a:pPr>
                <a:lnSpc>
                  <a:spcPct val="80000"/>
                </a:lnSpc>
                <a:spcBef>
                  <a:spcPct val="0"/>
                </a:spcBef>
                <a:buClrTx/>
                <a:buSzTx/>
                <a:buFontTx/>
                <a:buNone/>
                <a:defRPr/>
              </a:pPr>
              <a:t>89</a:t>
            </a:fld>
            <a:endParaRPr lang="en-US" altLang="en-US" sz="1200">
              <a:solidFill>
                <a:srgbClr val="FFFFFF"/>
              </a:solidFill>
              <a:latin typeface="Times" charset="0"/>
            </a:endParaRPr>
          </a:p>
        </p:txBody>
      </p:sp>
      <p:sp>
        <p:nvSpPr>
          <p:cNvPr id="166914" name="Rectangle 3">
            <a:extLst>
              <a:ext uri="{FF2B5EF4-FFF2-40B4-BE49-F238E27FC236}">
                <a16:creationId xmlns:a16="http://schemas.microsoft.com/office/drawing/2014/main" id="{A282E074-3E9E-8329-DC4F-8775380C377F}"/>
              </a:ext>
            </a:extLst>
          </p:cNvPr>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Step 1: Estimate the unlevered firm value. This can be done in one of two ways:</a:t>
            </a:r>
          </a:p>
          <a:p>
            <a:pPr marL="640080" lvl="1" indent="-274320" eaLnBrk="1" fontAlgn="auto" hangingPunct="1">
              <a:spcAft>
                <a:spcPts val="0"/>
              </a:spcAft>
              <a:buFont typeface="Wingdings 2"/>
              <a:buChar char=""/>
              <a:defRPr/>
            </a:pPr>
            <a:r>
              <a:rPr lang="en-US">
                <a:ea typeface="+mn-ea"/>
                <a:cs typeface="+mn-cs"/>
              </a:rPr>
              <a:t>Estimating the unlevered beta, a cost of equity based upon the unlevered beta and valuing the firm using this cost of equity (which will also be the cost of capital, with an unlevered firm)</a:t>
            </a:r>
          </a:p>
          <a:p>
            <a:pPr marL="640080" lvl="1" indent="-274320" eaLnBrk="1" fontAlgn="auto" hangingPunct="1">
              <a:spcAft>
                <a:spcPts val="0"/>
              </a:spcAft>
              <a:buFont typeface="Wingdings 2"/>
              <a:buChar char=""/>
              <a:defRPr/>
            </a:pPr>
            <a:r>
              <a:rPr lang="en-US">
                <a:ea typeface="+mn-ea"/>
                <a:cs typeface="+mn-cs"/>
              </a:rPr>
              <a:t>Alternatively, Unlevered Firm Value = Current Market Value of Firm - Tax Benefits of Debt (Current) + Expected Bankruptcy cost from Debt</a:t>
            </a:r>
          </a:p>
          <a:p>
            <a:pPr marL="320040" indent="-320040" eaLnBrk="1" fontAlgn="auto" hangingPunct="1">
              <a:spcAft>
                <a:spcPts val="0"/>
              </a:spcAft>
              <a:buFont typeface="Wingdings"/>
              <a:buChar char=""/>
              <a:defRPr/>
            </a:pPr>
            <a:r>
              <a:rPr lang="en-US">
                <a:ea typeface="+mn-ea"/>
                <a:cs typeface="+mn-cs"/>
              </a:rPr>
              <a:t>Step 2: Estimate the tax benefits at different levels of debt. The simplest assumption to make is that the savings are perpetual, in which case</a:t>
            </a:r>
          </a:p>
          <a:p>
            <a:pPr marL="640080" lvl="1" indent="-274320" eaLnBrk="1" fontAlgn="auto" hangingPunct="1">
              <a:spcAft>
                <a:spcPts val="0"/>
              </a:spcAft>
              <a:buFont typeface="Wingdings 2"/>
              <a:buChar char=""/>
              <a:defRPr/>
            </a:pPr>
            <a:r>
              <a:rPr lang="en-US">
                <a:ea typeface="+mn-ea"/>
                <a:cs typeface="+mn-cs"/>
              </a:rPr>
              <a:t>Tax benefits = Dollar Debt * Tax Rate</a:t>
            </a:r>
          </a:p>
          <a:p>
            <a:pPr marL="320040" indent="-320040" eaLnBrk="1" fontAlgn="auto" hangingPunct="1">
              <a:spcAft>
                <a:spcPts val="0"/>
              </a:spcAft>
              <a:buFont typeface="Wingdings"/>
              <a:buChar char=""/>
              <a:defRPr/>
            </a:pPr>
            <a:r>
              <a:rPr lang="en-US">
                <a:ea typeface="+mn-ea"/>
                <a:cs typeface="+mn-cs"/>
              </a:rPr>
              <a:t>Step 3: Estimate a probability of bankruptcy at each debt level, and multiply by the cost of bankruptcy (including both direct and indirect costs) to estimate the expected bankruptcy cost.</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a:extLst>
              <a:ext uri="{FF2B5EF4-FFF2-40B4-BE49-F238E27FC236}">
                <a16:creationId xmlns:a16="http://schemas.microsoft.com/office/drawing/2014/main" id="{2F467A1A-125F-D0C3-1EC8-D2E4876A4AC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Expected Bankruptcy Cost</a:t>
            </a:r>
          </a:p>
        </p:txBody>
      </p:sp>
      <p:sp>
        <p:nvSpPr>
          <p:cNvPr id="197634" name="Footer Placeholder 1">
            <a:extLst>
              <a:ext uri="{FF2B5EF4-FFF2-40B4-BE49-F238E27FC236}">
                <a16:creationId xmlns:a16="http://schemas.microsoft.com/office/drawing/2014/main" id="{2746EC51-8A68-DA87-1599-95994D35FA5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89443" name="Slide Number Placeholder 2">
            <a:extLst>
              <a:ext uri="{FF2B5EF4-FFF2-40B4-BE49-F238E27FC236}">
                <a16:creationId xmlns:a16="http://schemas.microsoft.com/office/drawing/2014/main" id="{7F43BC17-C1E8-9C4A-434F-4602B9E52D2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C496DE5-DA8D-A543-B733-88550F311A5D}" type="slidenum">
              <a:rPr lang="en-US" altLang="en-US" sz="1200">
                <a:solidFill>
                  <a:srgbClr val="FFFFFF"/>
                </a:solidFill>
                <a:latin typeface="Times" charset="0"/>
              </a:rPr>
              <a:pPr>
                <a:lnSpc>
                  <a:spcPct val="80000"/>
                </a:lnSpc>
                <a:spcBef>
                  <a:spcPct val="0"/>
                </a:spcBef>
                <a:buClrTx/>
                <a:buSzTx/>
                <a:buFontTx/>
                <a:buNone/>
                <a:defRPr/>
              </a:pPr>
              <a:t>90</a:t>
            </a:fld>
            <a:endParaRPr lang="en-US" altLang="en-US" sz="1200">
              <a:solidFill>
                <a:srgbClr val="FFFFFF"/>
              </a:solidFill>
              <a:latin typeface="Times" charset="0"/>
            </a:endParaRPr>
          </a:p>
        </p:txBody>
      </p:sp>
      <p:sp>
        <p:nvSpPr>
          <p:cNvPr id="168962" name="Rectangle 3">
            <a:extLst>
              <a:ext uri="{FF2B5EF4-FFF2-40B4-BE49-F238E27FC236}">
                <a16:creationId xmlns:a16="http://schemas.microsoft.com/office/drawing/2014/main" id="{0CAE738A-4F60-61A3-B2FF-665D66579AD0}"/>
              </a:ext>
            </a:extLst>
          </p:cNvPr>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Probability of Bankruptcy</a:t>
            </a:r>
          </a:p>
          <a:p>
            <a:pPr marL="640080" lvl="1" indent="-274320" eaLnBrk="1" fontAlgn="auto" hangingPunct="1">
              <a:spcAft>
                <a:spcPts val="0"/>
              </a:spcAft>
              <a:buFont typeface="Wingdings 2"/>
              <a:buChar char=""/>
              <a:defRPr/>
            </a:pPr>
            <a:r>
              <a:rPr lang="en-US">
                <a:ea typeface="+mn-ea"/>
                <a:cs typeface="+mn-cs"/>
              </a:rPr>
              <a:t>Estimate the synthetic rating that the firm will have at each level of debt</a:t>
            </a:r>
          </a:p>
          <a:p>
            <a:pPr marL="640080" lvl="1" indent="-274320" eaLnBrk="1" fontAlgn="auto" hangingPunct="1">
              <a:spcAft>
                <a:spcPts val="0"/>
              </a:spcAft>
              <a:buFont typeface="Wingdings 2"/>
              <a:buChar char=""/>
              <a:defRPr/>
            </a:pPr>
            <a:r>
              <a:rPr lang="en-US">
                <a:ea typeface="+mn-ea"/>
                <a:cs typeface="+mn-cs"/>
              </a:rPr>
              <a:t>Estimate the probability that the firm will go bankrupt over time, at that level of debt (Use studies that have estimated the empirical probabilities of this occurring over time - Altman does an update every year)</a:t>
            </a:r>
          </a:p>
          <a:p>
            <a:pPr marL="320040" indent="-320040" eaLnBrk="1" fontAlgn="auto" hangingPunct="1">
              <a:spcAft>
                <a:spcPts val="0"/>
              </a:spcAft>
              <a:buFont typeface="Wingdings"/>
              <a:buChar char=""/>
              <a:defRPr/>
            </a:pPr>
            <a:r>
              <a:rPr lang="en-US">
                <a:ea typeface="+mn-ea"/>
                <a:cs typeface="+mn-cs"/>
              </a:rPr>
              <a:t>Cost of Bankruptcy</a:t>
            </a:r>
          </a:p>
          <a:p>
            <a:pPr marL="640080" lvl="1" indent="-274320" eaLnBrk="1" fontAlgn="auto" hangingPunct="1">
              <a:spcAft>
                <a:spcPts val="0"/>
              </a:spcAft>
              <a:buFont typeface="Wingdings 2"/>
              <a:buChar char=""/>
              <a:defRPr/>
            </a:pPr>
            <a:r>
              <a:rPr lang="en-US">
                <a:ea typeface="+mn-ea"/>
                <a:cs typeface="+mn-cs"/>
              </a:rPr>
              <a:t>The direct bankruptcy cost is the easier component. It is generally between 5-10% of firm value, based upon empirical studies</a:t>
            </a:r>
          </a:p>
          <a:p>
            <a:pPr marL="640080" lvl="1" indent="-274320" eaLnBrk="1" fontAlgn="auto" hangingPunct="1">
              <a:spcAft>
                <a:spcPts val="0"/>
              </a:spcAft>
              <a:buFont typeface="Wingdings 2"/>
              <a:buChar char=""/>
              <a:defRPr/>
            </a:pPr>
            <a:r>
              <a:rPr lang="en-US">
                <a:ea typeface="+mn-ea"/>
                <a:cs typeface="+mn-cs"/>
              </a:rPr>
              <a:t>The indirect bankruptcy cost is much tougher. It should be higher for sectors where operating income is affected significantly by default risk (like airlines) and lower for sectors where it is not (like groceries)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a:extLst>
              <a:ext uri="{FF2B5EF4-FFF2-40B4-BE49-F238E27FC236}">
                <a16:creationId xmlns:a16="http://schemas.microsoft.com/office/drawing/2014/main" id="{B3DD7CB7-4889-A988-2B3C-830DA6E8A88D}"/>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Ratings and Default Probabilities: Results from Altman study of bonds</a:t>
            </a:r>
          </a:p>
        </p:txBody>
      </p:sp>
      <p:sp>
        <p:nvSpPr>
          <p:cNvPr id="199682" name="Footer Placeholder 1">
            <a:extLst>
              <a:ext uri="{FF2B5EF4-FFF2-40B4-BE49-F238E27FC236}">
                <a16:creationId xmlns:a16="http://schemas.microsoft.com/office/drawing/2014/main" id="{6DED447D-19D8-573D-BA7E-7F790619457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91491" name="Slide Number Placeholder 2">
            <a:extLst>
              <a:ext uri="{FF2B5EF4-FFF2-40B4-BE49-F238E27FC236}">
                <a16:creationId xmlns:a16="http://schemas.microsoft.com/office/drawing/2014/main" id="{BE1790C5-6DD3-E23F-30F0-52B460081A4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A48B5FBB-5918-3640-9D94-D9C23AB6F877}" type="slidenum">
              <a:rPr lang="en-US" altLang="en-US" sz="1200">
                <a:solidFill>
                  <a:srgbClr val="FFFFFF"/>
                </a:solidFill>
                <a:latin typeface="Times" charset="0"/>
              </a:rPr>
              <a:pPr>
                <a:lnSpc>
                  <a:spcPct val="80000"/>
                </a:lnSpc>
                <a:spcBef>
                  <a:spcPct val="0"/>
                </a:spcBef>
                <a:buClrTx/>
                <a:buSzTx/>
                <a:buFontTx/>
                <a:buNone/>
                <a:defRPr/>
              </a:pPr>
              <a:t>91</a:t>
            </a:fld>
            <a:endParaRPr lang="en-US" altLang="en-US" sz="1200">
              <a:solidFill>
                <a:srgbClr val="FFFFFF"/>
              </a:solidFill>
              <a:latin typeface="Times" charset="0"/>
            </a:endParaRPr>
          </a:p>
        </p:txBody>
      </p:sp>
      <p:sp>
        <p:nvSpPr>
          <p:cNvPr id="171010" name="Rectangle 3">
            <a:extLst>
              <a:ext uri="{FF2B5EF4-FFF2-40B4-BE49-F238E27FC236}">
                <a16:creationId xmlns:a16="http://schemas.microsoft.com/office/drawing/2014/main" id="{5FB46C3D-A3E5-C8A3-138C-7C79A3593131}"/>
              </a:ext>
            </a:extLst>
          </p:cNvPr>
          <p:cNvSpPr>
            <a:spLocks noGrp="1" noChangeArrowheads="1"/>
          </p:cNvSpPr>
          <p:nvPr>
            <p:ph sz="quarter" idx="1"/>
          </p:nvPr>
        </p:nvSpPr>
        <p:spPr>
          <a:xfrm>
            <a:off x="612775" y="1600200"/>
            <a:ext cx="8153400" cy="4495800"/>
          </a:xfrm>
        </p:spPr>
        <p:txBody>
          <a:bodyPr>
            <a:normAutofit fontScale="47500" lnSpcReduction="20000"/>
          </a:bodyPr>
          <a:lstStyle/>
          <a:p>
            <a:pPr marL="0" indent="0" eaLnBrk="1" fontAlgn="auto" hangingPunct="1">
              <a:spcAft>
                <a:spcPts val="0"/>
              </a:spcAft>
              <a:buFont typeface="Wingdings"/>
              <a:buNone/>
              <a:defRPr/>
            </a:pPr>
            <a:r>
              <a:rPr lang="en-US" sz="3600" dirty="0">
                <a:ea typeface="+mn-ea"/>
                <a:cs typeface="+mn-cs"/>
              </a:rPr>
              <a:t>Rating	Likelihood of Default	</a:t>
            </a:r>
          </a:p>
          <a:p>
            <a:pPr marL="0" indent="0" eaLnBrk="1" fontAlgn="auto" hangingPunct="1">
              <a:spcAft>
                <a:spcPts val="0"/>
              </a:spcAft>
              <a:buFont typeface="Wingdings"/>
              <a:buNone/>
              <a:defRPr/>
            </a:pPr>
            <a:r>
              <a:rPr lang="en-US" sz="3600" dirty="0">
                <a:ea typeface="+mn-ea"/>
                <a:cs typeface="+mn-cs"/>
              </a:rPr>
              <a:t>AAA		0.07%	</a:t>
            </a:r>
          </a:p>
          <a:p>
            <a:pPr marL="0" indent="0" eaLnBrk="1" fontAlgn="auto" hangingPunct="1">
              <a:spcAft>
                <a:spcPts val="0"/>
              </a:spcAft>
              <a:buFont typeface="Wingdings"/>
              <a:buNone/>
              <a:defRPr/>
            </a:pPr>
            <a:r>
              <a:rPr lang="en-US" sz="3600" dirty="0">
                <a:ea typeface="+mn-ea"/>
                <a:cs typeface="+mn-cs"/>
              </a:rPr>
              <a:t>AA		0.51%	</a:t>
            </a:r>
          </a:p>
          <a:p>
            <a:pPr marL="0" indent="0" eaLnBrk="1" fontAlgn="auto" hangingPunct="1">
              <a:spcAft>
                <a:spcPts val="0"/>
              </a:spcAft>
              <a:buFont typeface="Wingdings"/>
              <a:buNone/>
              <a:defRPr/>
            </a:pPr>
            <a:r>
              <a:rPr lang="en-US" sz="3600" dirty="0">
                <a:ea typeface="+mn-ea"/>
                <a:cs typeface="+mn-cs"/>
              </a:rPr>
              <a:t>A+		0.60%	</a:t>
            </a:r>
          </a:p>
          <a:p>
            <a:pPr marL="0" indent="0" eaLnBrk="1" fontAlgn="auto" hangingPunct="1">
              <a:spcAft>
                <a:spcPts val="0"/>
              </a:spcAft>
              <a:buFont typeface="Wingdings"/>
              <a:buNone/>
              <a:defRPr/>
            </a:pPr>
            <a:r>
              <a:rPr lang="en-US" sz="3600" dirty="0">
                <a:ea typeface="+mn-ea"/>
                <a:cs typeface="+mn-cs"/>
              </a:rPr>
              <a:t>A		0.66%	</a:t>
            </a:r>
          </a:p>
          <a:p>
            <a:pPr marL="0" indent="0" eaLnBrk="1" fontAlgn="auto" hangingPunct="1">
              <a:spcAft>
                <a:spcPts val="0"/>
              </a:spcAft>
              <a:buFont typeface="Wingdings"/>
              <a:buNone/>
              <a:defRPr/>
            </a:pPr>
            <a:r>
              <a:rPr lang="en-US" sz="3600" dirty="0">
                <a:ea typeface="+mn-ea"/>
                <a:cs typeface="+mn-cs"/>
              </a:rPr>
              <a:t>A-		2.50%	</a:t>
            </a:r>
          </a:p>
          <a:p>
            <a:pPr marL="0" indent="0" eaLnBrk="1" fontAlgn="auto" hangingPunct="1">
              <a:spcAft>
                <a:spcPts val="0"/>
              </a:spcAft>
              <a:buFont typeface="Wingdings"/>
              <a:buNone/>
              <a:defRPr/>
            </a:pPr>
            <a:r>
              <a:rPr lang="en-US" sz="3600" dirty="0">
                <a:ea typeface="+mn-ea"/>
                <a:cs typeface="+mn-cs"/>
              </a:rPr>
              <a:t>BBB		7.54%	</a:t>
            </a:r>
          </a:p>
          <a:p>
            <a:pPr marL="0" indent="0" eaLnBrk="1" fontAlgn="auto" hangingPunct="1">
              <a:spcAft>
                <a:spcPts val="0"/>
              </a:spcAft>
              <a:buFont typeface="Wingdings"/>
              <a:buNone/>
              <a:defRPr/>
            </a:pPr>
            <a:r>
              <a:rPr lang="en-US" sz="3600" dirty="0">
                <a:ea typeface="+mn-ea"/>
                <a:cs typeface="+mn-cs"/>
              </a:rPr>
              <a:t>BB		16.63%	</a:t>
            </a:r>
          </a:p>
          <a:p>
            <a:pPr marL="0" indent="0" eaLnBrk="1" fontAlgn="auto" hangingPunct="1">
              <a:spcAft>
                <a:spcPts val="0"/>
              </a:spcAft>
              <a:buFont typeface="Wingdings"/>
              <a:buNone/>
              <a:defRPr/>
            </a:pPr>
            <a:r>
              <a:rPr lang="en-US" sz="3600" dirty="0">
                <a:ea typeface="+mn-ea"/>
                <a:cs typeface="+mn-cs"/>
              </a:rPr>
              <a:t>B+		25.00%	</a:t>
            </a:r>
          </a:p>
          <a:p>
            <a:pPr marL="0" indent="0" eaLnBrk="1" fontAlgn="auto" hangingPunct="1">
              <a:spcAft>
                <a:spcPts val="0"/>
              </a:spcAft>
              <a:buFont typeface="Wingdings"/>
              <a:buNone/>
              <a:defRPr/>
            </a:pPr>
            <a:r>
              <a:rPr lang="en-US" sz="3600" dirty="0">
                <a:ea typeface="+mn-ea"/>
                <a:cs typeface="+mn-cs"/>
              </a:rPr>
              <a:t>B		36.80%	</a:t>
            </a:r>
          </a:p>
          <a:p>
            <a:pPr marL="0" indent="0" eaLnBrk="1" fontAlgn="auto" hangingPunct="1">
              <a:spcAft>
                <a:spcPts val="0"/>
              </a:spcAft>
              <a:buFont typeface="Wingdings"/>
              <a:buNone/>
              <a:defRPr/>
            </a:pPr>
            <a:r>
              <a:rPr lang="en-US" sz="3600" dirty="0">
                <a:ea typeface="+mn-ea"/>
                <a:cs typeface="+mn-cs"/>
              </a:rPr>
              <a:t>B-		45.00%	</a:t>
            </a:r>
          </a:p>
          <a:p>
            <a:pPr marL="0" indent="0" eaLnBrk="1" fontAlgn="auto" hangingPunct="1">
              <a:spcAft>
                <a:spcPts val="0"/>
              </a:spcAft>
              <a:buFont typeface="Wingdings"/>
              <a:buNone/>
              <a:defRPr/>
            </a:pPr>
            <a:r>
              <a:rPr lang="en-US" sz="3600" dirty="0">
                <a:ea typeface="+mn-ea"/>
                <a:cs typeface="+mn-cs"/>
              </a:rPr>
              <a:t>CCC		59.01%	</a:t>
            </a:r>
          </a:p>
          <a:p>
            <a:pPr marL="0" indent="0" eaLnBrk="1" fontAlgn="auto" hangingPunct="1">
              <a:spcAft>
                <a:spcPts val="0"/>
              </a:spcAft>
              <a:buFont typeface="Wingdings"/>
              <a:buNone/>
              <a:defRPr/>
            </a:pPr>
            <a:r>
              <a:rPr lang="en-US" sz="3600" dirty="0">
                <a:ea typeface="+mn-ea"/>
                <a:cs typeface="+mn-cs"/>
              </a:rPr>
              <a:t>CC		70.00%	</a:t>
            </a:r>
          </a:p>
          <a:p>
            <a:pPr marL="0" indent="0" eaLnBrk="1" fontAlgn="auto" hangingPunct="1">
              <a:spcAft>
                <a:spcPts val="0"/>
              </a:spcAft>
              <a:buFont typeface="Wingdings"/>
              <a:buNone/>
              <a:defRPr/>
            </a:pPr>
            <a:r>
              <a:rPr lang="en-US" sz="3600" dirty="0">
                <a:ea typeface="+mn-ea"/>
                <a:cs typeface="+mn-cs"/>
              </a:rPr>
              <a:t>C		85.00%	</a:t>
            </a:r>
          </a:p>
          <a:p>
            <a:pPr marL="0" indent="0" eaLnBrk="1" fontAlgn="auto" hangingPunct="1">
              <a:spcAft>
                <a:spcPts val="0"/>
              </a:spcAft>
              <a:buFont typeface="Wingdings"/>
              <a:buNone/>
              <a:defRPr/>
            </a:pPr>
            <a:r>
              <a:rPr lang="en-US" sz="3600" dirty="0">
                <a:ea typeface="+mn-ea"/>
                <a:cs typeface="+mn-cs"/>
              </a:rPr>
              <a:t>D		100.00%</a:t>
            </a:r>
            <a:r>
              <a:rPr lang="en-US" dirty="0">
                <a:ea typeface="+mn-ea"/>
                <a:cs typeface="+mn-cs"/>
              </a:rPr>
              <a:t>	</a:t>
            </a:r>
          </a:p>
          <a:p>
            <a:pPr marL="320040" indent="-320040" eaLnBrk="1" fontAlgn="auto" hangingPunct="1">
              <a:spcAft>
                <a:spcPts val="0"/>
              </a:spcAft>
              <a:buFont typeface="Wingdings"/>
              <a:buChar char=""/>
              <a:defRPr/>
            </a:pPr>
            <a:endParaRPr lang="en-US" dirty="0">
              <a:ea typeface="+mn-ea"/>
              <a:cs typeface="+mn-cs"/>
            </a:endParaRPr>
          </a:p>
        </p:txBody>
      </p:sp>
      <p:sp>
        <p:nvSpPr>
          <p:cNvPr id="199685" name="TextBox 3">
            <a:extLst>
              <a:ext uri="{FF2B5EF4-FFF2-40B4-BE49-F238E27FC236}">
                <a16:creationId xmlns:a16="http://schemas.microsoft.com/office/drawing/2014/main" id="{9F4D6A38-87EB-54BF-8FCE-A99F2E5B300E}"/>
              </a:ext>
            </a:extLst>
          </p:cNvPr>
          <p:cNvSpPr txBox="1">
            <a:spLocks noChangeArrowheads="1"/>
          </p:cNvSpPr>
          <p:nvPr/>
        </p:nvSpPr>
        <p:spPr bwMode="auto">
          <a:xfrm>
            <a:off x="3429000" y="2819400"/>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000">
                <a:latin typeface="Times" pitchFamily="2" charset="0"/>
              </a:rPr>
              <a:t>Altman estimated these probabilities by looking at bonds in each ratings class ten years prior and then examining the proportion of these bonds that defaulted over the ten years.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a:extLst>
              <a:ext uri="{FF2B5EF4-FFF2-40B4-BE49-F238E27FC236}">
                <a16:creationId xmlns:a16="http://schemas.microsoft.com/office/drawing/2014/main" id="{A97DBA8E-B8A0-2E4C-C066-F3F983821ED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Estimating Unlevered Firm Value</a:t>
            </a:r>
          </a:p>
        </p:txBody>
      </p:sp>
      <p:sp>
        <p:nvSpPr>
          <p:cNvPr id="201730" name="Footer Placeholder 1">
            <a:extLst>
              <a:ext uri="{FF2B5EF4-FFF2-40B4-BE49-F238E27FC236}">
                <a16:creationId xmlns:a16="http://schemas.microsoft.com/office/drawing/2014/main" id="{61F02B45-D5EF-95DC-6582-374F4AE07D6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93539" name="Slide Number Placeholder 2">
            <a:extLst>
              <a:ext uri="{FF2B5EF4-FFF2-40B4-BE49-F238E27FC236}">
                <a16:creationId xmlns:a16="http://schemas.microsoft.com/office/drawing/2014/main" id="{215627DA-FE54-77C5-496D-3E5FA91C06B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EB7BD89-5A1F-124D-AE16-C8B4685781D4}" type="slidenum">
              <a:rPr lang="en-US" altLang="en-US" sz="1200">
                <a:solidFill>
                  <a:srgbClr val="FFFFFF"/>
                </a:solidFill>
                <a:latin typeface="Times" charset="0"/>
              </a:rPr>
              <a:pPr>
                <a:lnSpc>
                  <a:spcPct val="80000"/>
                </a:lnSpc>
                <a:spcBef>
                  <a:spcPct val="0"/>
                </a:spcBef>
                <a:buClrTx/>
                <a:buSzTx/>
                <a:buFontTx/>
                <a:buNone/>
                <a:defRPr/>
              </a:pPr>
              <a:t>92</a:t>
            </a:fld>
            <a:endParaRPr lang="en-US" altLang="en-US" sz="1200">
              <a:solidFill>
                <a:srgbClr val="FFFFFF"/>
              </a:solidFill>
              <a:latin typeface="Times" charset="0"/>
            </a:endParaRPr>
          </a:p>
        </p:txBody>
      </p:sp>
      <p:sp>
        <p:nvSpPr>
          <p:cNvPr id="201732" name="Rectangle 3">
            <a:extLst>
              <a:ext uri="{FF2B5EF4-FFF2-40B4-BE49-F238E27FC236}">
                <a16:creationId xmlns:a16="http://schemas.microsoft.com/office/drawing/2014/main" id="{DE893A02-C1F0-303C-4409-B7E315B4EB4C}"/>
              </a:ext>
            </a:extLst>
          </p:cNvPr>
          <p:cNvSpPr>
            <a:spLocks noGrp="1"/>
          </p:cNvSpPr>
          <p:nvPr>
            <p:ph sz="quarter" idx="1"/>
          </p:nvPr>
        </p:nvSpPr>
        <p:spPr>
          <a:xfrm>
            <a:off x="612775" y="1600200"/>
            <a:ext cx="8153400" cy="4495800"/>
          </a:xfrm>
        </p:spPr>
        <p:txBody>
          <a:bodyPr/>
          <a:lstStyle/>
          <a:p>
            <a:pPr marL="0" indent="0" eaLnBrk="1" hangingPunct="1">
              <a:buFont typeface="Wingdings" pitchFamily="2" charset="2"/>
              <a:buNone/>
            </a:pPr>
            <a:r>
              <a:rPr lang="en-US" altLang="en-US" sz="2200" dirty="0">
                <a:ea typeface="ＭＳ Ｐゴシック" panose="020B0600070205080204" pitchFamily="34" charset="-128"/>
              </a:rPr>
              <a:t>Current Value of firm =  $121,878+ $15,961 		= $ 137,839</a:t>
            </a:r>
          </a:p>
          <a:p>
            <a:pPr marL="0" indent="0" eaLnBrk="1" hangingPunct="1">
              <a:buFont typeface="Wingdings" pitchFamily="2" charset="2"/>
              <a:buNone/>
            </a:pPr>
            <a:r>
              <a:rPr lang="en-US" altLang="en-US" sz="2200" dirty="0">
                <a:ea typeface="ＭＳ Ｐゴシック" panose="020B0600070205080204" pitchFamily="34" charset="-128"/>
              </a:rPr>
              <a:t> - Tax Benefit on Current Debt = $15,961 * 0.361		= $      5,762 </a:t>
            </a:r>
          </a:p>
          <a:p>
            <a:pPr marL="0" indent="0" eaLnBrk="1" hangingPunct="1">
              <a:buFont typeface="Wingdings" pitchFamily="2" charset="2"/>
              <a:buNone/>
            </a:pPr>
            <a:r>
              <a:rPr lang="en-US" altLang="en-US" sz="2200" dirty="0">
                <a:ea typeface="ＭＳ Ｐゴシック" panose="020B0600070205080204" pitchFamily="34" charset="-128"/>
              </a:rPr>
              <a:t> + Expected Bankruptcy Cost = 0.66% * (0.25 * 137,839) =  $         227</a:t>
            </a:r>
          </a:p>
          <a:p>
            <a:pPr marL="0" indent="0" eaLnBrk="1" hangingPunct="1">
              <a:buFont typeface="Wingdings" pitchFamily="2" charset="2"/>
              <a:buNone/>
            </a:pPr>
            <a:r>
              <a:rPr lang="en-US" altLang="en-US" sz="2200" dirty="0">
                <a:ea typeface="ＭＳ Ｐゴシック" panose="020B0600070205080204" pitchFamily="34" charset="-128"/>
              </a:rPr>
              <a:t>Unlevered Value of Firm =				= $  132,304</a:t>
            </a:r>
          </a:p>
          <a:p>
            <a:pPr eaLnBrk="1" hangingPunct="1"/>
            <a:r>
              <a:rPr lang="en-US" altLang="en-US" dirty="0">
                <a:ea typeface="ＭＳ Ｐゴシック" panose="020B0600070205080204" pitchFamily="34" charset="-128"/>
              </a:rPr>
              <a:t>I will assume the following parameters for Disney:</a:t>
            </a:r>
          </a:p>
          <a:p>
            <a:pPr lvl="1" eaLnBrk="1" hangingPunct="1"/>
            <a:r>
              <a:rPr lang="en-US" altLang="en-US" dirty="0">
                <a:ea typeface="ＭＳ Ｐゴシック" panose="020B0600070205080204" pitchFamily="34" charset="-128"/>
              </a:rPr>
              <a:t>Cost of Bankruptcy for Disney = 25% of firm value</a:t>
            </a:r>
          </a:p>
          <a:p>
            <a:pPr lvl="1" eaLnBrk="1" hangingPunct="1"/>
            <a:r>
              <a:rPr lang="en-US" altLang="en-US" dirty="0">
                <a:ea typeface="ＭＳ Ｐゴシック" panose="020B0600070205080204" pitchFamily="34" charset="-128"/>
              </a:rPr>
              <a:t>Probability of Bankruptcy = 0.66%, based on firm</a:t>
            </a:r>
            <a:r>
              <a:rPr lang="ja-JP" altLang="en-US">
                <a:ea typeface="ＭＳ Ｐゴシック" panose="020B0600070205080204" pitchFamily="34" charset="-128"/>
              </a:rPr>
              <a:t>’</a:t>
            </a:r>
            <a:r>
              <a:rPr lang="en-US" altLang="ja-JP" dirty="0">
                <a:ea typeface="ＭＳ Ｐゴシック" panose="020B0600070205080204" pitchFamily="34" charset="-128"/>
              </a:rPr>
              <a:t>s current rating of A</a:t>
            </a:r>
          </a:p>
          <a:p>
            <a:pPr lvl="1" eaLnBrk="1" hangingPunct="1"/>
            <a:r>
              <a:rPr lang="en-US" altLang="en-US" dirty="0">
                <a:ea typeface="ＭＳ Ｐゴシック" panose="020B0600070205080204" pitchFamily="34" charset="-128"/>
              </a:rPr>
              <a:t>Tax Rate = 36.1%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a:extLst>
              <a:ext uri="{FF2B5EF4-FFF2-40B4-BE49-F238E27FC236}">
                <a16:creationId xmlns:a16="http://schemas.microsoft.com/office/drawing/2014/main" id="{B2C1615A-8880-C427-B647-8D4F92AD6F8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APV at Debt Ratios</a:t>
            </a:r>
          </a:p>
        </p:txBody>
      </p:sp>
      <p:sp>
        <p:nvSpPr>
          <p:cNvPr id="203778" name="Footer Placeholder 1">
            <a:extLst>
              <a:ext uri="{FF2B5EF4-FFF2-40B4-BE49-F238E27FC236}">
                <a16:creationId xmlns:a16="http://schemas.microsoft.com/office/drawing/2014/main" id="{BE18877F-3916-A0C7-F552-DD9BA12590B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95587" name="Slide Number Placeholder 2">
            <a:extLst>
              <a:ext uri="{FF2B5EF4-FFF2-40B4-BE49-F238E27FC236}">
                <a16:creationId xmlns:a16="http://schemas.microsoft.com/office/drawing/2014/main" id="{73D8BF6F-356E-12C1-A3C1-CA5D7682F9B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3D2EA91-D2B8-114F-BA72-D5DB695AE218}" type="slidenum">
              <a:rPr lang="en-US" altLang="en-US" sz="1200">
                <a:solidFill>
                  <a:srgbClr val="FFFFFF"/>
                </a:solidFill>
                <a:latin typeface="Times" charset="0"/>
              </a:rPr>
              <a:pPr>
                <a:lnSpc>
                  <a:spcPct val="80000"/>
                </a:lnSpc>
                <a:spcBef>
                  <a:spcPct val="0"/>
                </a:spcBef>
                <a:buClrTx/>
                <a:buSzTx/>
                <a:buFontTx/>
                <a:buNone/>
                <a:defRPr/>
              </a:pPr>
              <a:t>93</a:t>
            </a:fld>
            <a:endParaRPr lang="en-US" altLang="en-US" sz="1200">
              <a:solidFill>
                <a:srgbClr val="FFFFFF"/>
              </a:solidFill>
              <a:latin typeface="Times" charset="0"/>
            </a:endParaRPr>
          </a:p>
        </p:txBody>
      </p:sp>
      <p:sp>
        <p:nvSpPr>
          <p:cNvPr id="203780" name="Content Placeholder 4">
            <a:extLst>
              <a:ext uri="{FF2B5EF4-FFF2-40B4-BE49-F238E27FC236}">
                <a16:creationId xmlns:a16="http://schemas.microsoft.com/office/drawing/2014/main" id="{F8C38287-89FA-1798-04F8-F6DE2E08C117}"/>
              </a:ext>
            </a:extLst>
          </p:cNvPr>
          <p:cNvSpPr>
            <a:spLocks noGrp="1"/>
          </p:cNvSpPr>
          <p:nvPr>
            <p:ph sz="quarter" idx="1"/>
          </p:nvPr>
        </p:nvSpPr>
        <p:spPr>
          <a:xfrm>
            <a:off x="612775" y="1600200"/>
            <a:ext cx="8153400" cy="4495800"/>
          </a:xfrm>
        </p:spPr>
        <p:txBody>
          <a:bodyPr/>
          <a:lstStyle/>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sp>
        <p:nvSpPr>
          <p:cNvPr id="203781" name="Text Box 4">
            <a:extLst>
              <a:ext uri="{FF2B5EF4-FFF2-40B4-BE49-F238E27FC236}">
                <a16:creationId xmlns:a16="http://schemas.microsoft.com/office/drawing/2014/main" id="{1583000D-FE57-FE28-9129-2D0D43FB9D42}"/>
              </a:ext>
            </a:extLst>
          </p:cNvPr>
          <p:cNvSpPr txBox="1">
            <a:spLocks noChangeArrowheads="1"/>
          </p:cNvSpPr>
          <p:nvPr/>
        </p:nvSpPr>
        <p:spPr bwMode="auto">
          <a:xfrm>
            <a:off x="3320256" y="5491645"/>
            <a:ext cx="3063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dirty="0">
                <a:latin typeface="Times" pitchFamily="2" charset="0"/>
              </a:rPr>
              <a:t>The optimal debt ratio is 40%, which is the point at which firm value is maximized. </a:t>
            </a:r>
            <a:endParaRPr lang="en-US" altLang="en-US" sz="2400" dirty="0">
              <a:latin typeface="Times" pitchFamily="2" charset="0"/>
            </a:endParaRPr>
          </a:p>
        </p:txBody>
      </p:sp>
      <p:graphicFrame>
        <p:nvGraphicFramePr>
          <p:cNvPr id="2" name="Table 1">
            <a:extLst>
              <a:ext uri="{FF2B5EF4-FFF2-40B4-BE49-F238E27FC236}">
                <a16:creationId xmlns:a16="http://schemas.microsoft.com/office/drawing/2014/main" id="{B0843AD6-ED06-03AF-B38C-2FD4D0070D3E}"/>
              </a:ext>
            </a:extLst>
          </p:cNvPr>
          <p:cNvGraphicFramePr>
            <a:graphicFrameLocks noGrp="1"/>
          </p:cNvGraphicFramePr>
          <p:nvPr>
            <p:extLst>
              <p:ext uri="{D42A27DB-BD31-4B8C-83A1-F6EECF244321}">
                <p14:modId xmlns:p14="http://schemas.microsoft.com/office/powerpoint/2010/main" val="2657381099"/>
              </p:ext>
            </p:extLst>
          </p:nvPr>
        </p:nvGraphicFramePr>
        <p:xfrm>
          <a:off x="609599" y="1981200"/>
          <a:ext cx="8153398" cy="3352795"/>
        </p:xfrm>
        <a:graphic>
          <a:graphicData uri="http://schemas.openxmlformats.org/drawingml/2006/table">
            <a:tbl>
              <a:tblPr/>
              <a:tblGrid>
                <a:gridCol w="837509">
                  <a:extLst>
                    <a:ext uri="{9D8B030D-6E8A-4147-A177-3AD203B41FA5}">
                      <a16:colId xmlns:a16="http://schemas.microsoft.com/office/drawing/2014/main" val="20000"/>
                    </a:ext>
                  </a:extLst>
                </a:gridCol>
                <a:gridCol w="788244">
                  <a:extLst>
                    <a:ext uri="{9D8B030D-6E8A-4147-A177-3AD203B41FA5}">
                      <a16:colId xmlns:a16="http://schemas.microsoft.com/office/drawing/2014/main" val="20001"/>
                    </a:ext>
                  </a:extLst>
                </a:gridCol>
                <a:gridCol w="702030">
                  <a:extLst>
                    <a:ext uri="{9D8B030D-6E8A-4147-A177-3AD203B41FA5}">
                      <a16:colId xmlns:a16="http://schemas.microsoft.com/office/drawing/2014/main" val="20002"/>
                    </a:ext>
                  </a:extLst>
                </a:gridCol>
                <a:gridCol w="837509">
                  <a:extLst>
                    <a:ext uri="{9D8B030D-6E8A-4147-A177-3AD203B41FA5}">
                      <a16:colId xmlns:a16="http://schemas.microsoft.com/office/drawing/2014/main" val="20003"/>
                    </a:ext>
                  </a:extLst>
                </a:gridCol>
                <a:gridCol w="960672">
                  <a:extLst>
                    <a:ext uri="{9D8B030D-6E8A-4147-A177-3AD203B41FA5}">
                      <a16:colId xmlns:a16="http://schemas.microsoft.com/office/drawing/2014/main" val="20004"/>
                    </a:ext>
                  </a:extLst>
                </a:gridCol>
                <a:gridCol w="960672">
                  <a:extLst>
                    <a:ext uri="{9D8B030D-6E8A-4147-A177-3AD203B41FA5}">
                      <a16:colId xmlns:a16="http://schemas.microsoft.com/office/drawing/2014/main" val="20005"/>
                    </a:ext>
                  </a:extLst>
                </a:gridCol>
                <a:gridCol w="985305">
                  <a:extLst>
                    <a:ext uri="{9D8B030D-6E8A-4147-A177-3AD203B41FA5}">
                      <a16:colId xmlns:a16="http://schemas.microsoft.com/office/drawing/2014/main" val="20006"/>
                    </a:ext>
                  </a:extLst>
                </a:gridCol>
                <a:gridCol w="1194682">
                  <a:extLst>
                    <a:ext uri="{9D8B030D-6E8A-4147-A177-3AD203B41FA5}">
                      <a16:colId xmlns:a16="http://schemas.microsoft.com/office/drawing/2014/main" val="20007"/>
                    </a:ext>
                  </a:extLst>
                </a:gridCol>
                <a:gridCol w="886775">
                  <a:extLst>
                    <a:ext uri="{9D8B030D-6E8A-4147-A177-3AD203B41FA5}">
                      <a16:colId xmlns:a16="http://schemas.microsoft.com/office/drawing/2014/main" val="20008"/>
                    </a:ext>
                  </a:extLst>
                </a:gridCol>
              </a:tblGrid>
              <a:tr h="751885">
                <a:tc>
                  <a:txBody>
                    <a:bodyPr/>
                    <a:lstStyle/>
                    <a:p>
                      <a:pPr algn="ctr" fontAlgn="b"/>
                      <a:r>
                        <a:rPr lang="en-US" sz="1400" b="0" i="1" u="none" strike="noStrike" dirty="0">
                          <a:solidFill>
                            <a:srgbClr val="000000"/>
                          </a:solidFill>
                          <a:effectLst/>
                          <a:latin typeface="Times"/>
                        </a:rPr>
                        <a:t>Debt Ratio</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 Debt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Tax Rate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Unlevered Firm Value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Tax Benefits</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Bond Rating</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Probability of Default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Expected Bankruptcy Cost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Value of Levered Firm</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260091">
                <a:tc>
                  <a:txBody>
                    <a:bodyPr/>
                    <a:lstStyle/>
                    <a:p>
                      <a:pPr algn="ctr" fontAlgn="b"/>
                      <a:r>
                        <a:rPr lang="en-US" sz="1400" b="0" i="0" u="none" strike="noStrike">
                          <a:solidFill>
                            <a:srgbClr val="000000"/>
                          </a:solidFill>
                          <a:effectLst/>
                          <a:latin typeface="Times"/>
                        </a:rPr>
                        <a:t>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$132,281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260091">
                <a:tc>
                  <a:txBody>
                    <a:bodyPr/>
                    <a:lstStyle/>
                    <a:p>
                      <a:pPr algn="ctr" fontAlgn="b"/>
                      <a:r>
                        <a:rPr lang="en-US" sz="1400" b="0" i="0" u="none" strike="noStrike">
                          <a:solidFill>
                            <a:srgbClr val="000000"/>
                          </a:solidFill>
                          <a:effectLst/>
                          <a:latin typeface="Times"/>
                        </a:rPr>
                        <a:t>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$13,784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$4,976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$137,256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260091">
                <a:tc>
                  <a:txBody>
                    <a:bodyPr/>
                    <a:lstStyle/>
                    <a:p>
                      <a:pPr algn="ctr" fontAlgn="b"/>
                      <a:r>
                        <a:rPr lang="en-US" sz="1400" b="0" i="0" u="none" strike="noStrike">
                          <a:solidFill>
                            <a:srgbClr val="000000"/>
                          </a:solidFill>
                          <a:effectLst/>
                          <a:latin typeface="Times"/>
                        </a:rPr>
                        <a:t>20%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$27,568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$9,952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$142,231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260091">
                <a:tc>
                  <a:txBody>
                    <a:bodyPr/>
                    <a:lstStyle/>
                    <a:p>
                      <a:pPr algn="ctr" fontAlgn="b"/>
                      <a:r>
                        <a:rPr lang="en-US" sz="1400" b="0" i="0" u="none" strike="noStrike">
                          <a:solidFill>
                            <a:srgbClr val="000000"/>
                          </a:solidFill>
                          <a:effectLst/>
                          <a:latin typeface="Times"/>
                        </a:rPr>
                        <a:t>30%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$41,352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$14,928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Aa2/AA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0.51%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$188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$147,045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260091">
                <a:tc>
                  <a:txBody>
                    <a:bodyPr/>
                    <a:lstStyle/>
                    <a:p>
                      <a:pPr algn="ctr" fontAlgn="b"/>
                      <a:r>
                        <a:rPr lang="en-US" sz="1400" b="0" i="0" u="none" strike="noStrike">
                          <a:solidFill>
                            <a:srgbClr val="000000"/>
                          </a:solidFill>
                          <a:effectLst/>
                          <a:latin typeface="Times"/>
                        </a:rPr>
                        <a:t>40%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$55,136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$19,904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A2/A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0.66%</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$151,957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260091">
                <a:tc>
                  <a:txBody>
                    <a:bodyPr/>
                    <a:lstStyle/>
                    <a:p>
                      <a:pPr algn="ctr" fontAlgn="b"/>
                      <a:r>
                        <a:rPr lang="en-US" sz="1400" b="0" i="0" u="none" strike="noStrike">
                          <a:solidFill>
                            <a:srgbClr val="000000"/>
                          </a:solidFill>
                          <a:effectLst/>
                          <a:latin typeface="Times"/>
                        </a:rPr>
                        <a:t>50%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$68,919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$24,880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B3/B-</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$17,683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$139,501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260091">
                <a:tc>
                  <a:txBody>
                    <a:bodyPr/>
                    <a:lstStyle/>
                    <a:p>
                      <a:pPr algn="ctr" fontAlgn="b"/>
                      <a:r>
                        <a:rPr lang="en-US" sz="1400" b="0" i="0" u="none" strike="noStrike">
                          <a:solidFill>
                            <a:srgbClr val="000000"/>
                          </a:solidFill>
                          <a:effectLst/>
                          <a:latin typeface="Times"/>
                        </a:rPr>
                        <a:t>60%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$82,703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$29,856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$138,238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7"/>
                  </a:ext>
                </a:extLst>
              </a:tr>
              <a:tr h="260091">
                <a:tc>
                  <a:txBody>
                    <a:bodyPr/>
                    <a:lstStyle/>
                    <a:p>
                      <a:pPr algn="ctr" fontAlgn="b"/>
                      <a:r>
                        <a:rPr lang="en-US" sz="1400" b="0" i="0" u="none" strike="noStrike">
                          <a:solidFill>
                            <a:srgbClr val="000000"/>
                          </a:solidFill>
                          <a:effectLst/>
                          <a:latin typeface="Times"/>
                        </a:rPr>
                        <a:t>70%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$96,487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32.64%</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$31,491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$24,164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$139,631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8"/>
                  </a:ext>
                </a:extLst>
              </a:tr>
              <a:tr h="260091">
                <a:tc>
                  <a:txBody>
                    <a:bodyPr/>
                    <a:lstStyle/>
                    <a:p>
                      <a:pPr algn="ctr" fontAlgn="b"/>
                      <a:r>
                        <a:rPr lang="en-US" sz="1400" b="0" i="0" u="none" strike="noStrike">
                          <a:solidFill>
                            <a:srgbClr val="000000"/>
                          </a:solidFill>
                          <a:effectLst/>
                          <a:latin typeface="Times"/>
                        </a:rPr>
                        <a:t>80%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$110,271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26.81%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$29,563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Ca2/CC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70.00%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$28,327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$133,540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9"/>
                  </a:ext>
                </a:extLst>
              </a:tr>
              <a:tr h="260091">
                <a:tc>
                  <a:txBody>
                    <a:bodyPr/>
                    <a:lstStyle/>
                    <a:p>
                      <a:pPr algn="ctr" fontAlgn="b"/>
                      <a:r>
                        <a:rPr lang="en-US" sz="1400" b="0" i="0" u="none" strike="noStrike">
                          <a:solidFill>
                            <a:srgbClr val="000000"/>
                          </a:solidFill>
                          <a:effectLst/>
                          <a:latin typeface="Times"/>
                        </a:rPr>
                        <a:t>90%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$124,055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22.03%</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$27,332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Caa/CCC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$33,923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$125,713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a:extLst>
              <a:ext uri="{FF2B5EF4-FFF2-40B4-BE49-F238E27FC236}">
                <a16:creationId xmlns:a16="http://schemas.microsoft.com/office/drawing/2014/main" id="{445B7A40-044F-E096-3D3B-404BA599077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IV. Relative Analysis</a:t>
            </a:r>
          </a:p>
        </p:txBody>
      </p:sp>
      <p:sp>
        <p:nvSpPr>
          <p:cNvPr id="205826" name="Footer Placeholder 1">
            <a:extLst>
              <a:ext uri="{FF2B5EF4-FFF2-40B4-BE49-F238E27FC236}">
                <a16:creationId xmlns:a16="http://schemas.microsoft.com/office/drawing/2014/main" id="{02A80FF2-CE6C-9552-DB05-AEF0A232A54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97635" name="Slide Number Placeholder 2">
            <a:extLst>
              <a:ext uri="{FF2B5EF4-FFF2-40B4-BE49-F238E27FC236}">
                <a16:creationId xmlns:a16="http://schemas.microsoft.com/office/drawing/2014/main" id="{29E1BD50-60B8-90DC-17D5-5FB50321503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90CE4A3-F7DB-DD47-A33C-A85B5EEE4358}" type="slidenum">
              <a:rPr lang="en-US" altLang="en-US" sz="1200">
                <a:solidFill>
                  <a:srgbClr val="FFFFFF"/>
                </a:solidFill>
                <a:latin typeface="Times" charset="0"/>
              </a:rPr>
              <a:pPr>
                <a:lnSpc>
                  <a:spcPct val="80000"/>
                </a:lnSpc>
                <a:spcBef>
                  <a:spcPct val="0"/>
                </a:spcBef>
                <a:buClrTx/>
                <a:buSzTx/>
                <a:buFontTx/>
                <a:buNone/>
                <a:defRPr/>
              </a:pPr>
              <a:t>94</a:t>
            </a:fld>
            <a:endParaRPr lang="en-US" altLang="en-US" sz="1200">
              <a:solidFill>
                <a:srgbClr val="FFFFFF"/>
              </a:solidFill>
              <a:latin typeface="Times" charset="0"/>
            </a:endParaRPr>
          </a:p>
        </p:txBody>
      </p:sp>
      <p:sp>
        <p:nvSpPr>
          <p:cNvPr id="205828" name="Rectangle 3">
            <a:extLst>
              <a:ext uri="{FF2B5EF4-FFF2-40B4-BE49-F238E27FC236}">
                <a16:creationId xmlns:a16="http://schemas.microsoft.com/office/drawing/2014/main" id="{11C7ABA4-F89B-0179-9B4F-47A6969FCB29}"/>
              </a:ext>
            </a:extLst>
          </p:cNvPr>
          <p:cNvSpPr>
            <a:spLocks noGrp="1"/>
          </p:cNvSpPr>
          <p:nvPr>
            <p:ph sz="quarter" idx="1"/>
          </p:nvPr>
        </p:nvSpPr>
        <p:spPr>
          <a:xfrm>
            <a:off x="612775" y="1600200"/>
            <a:ext cx="8153400" cy="4495800"/>
          </a:xfrm>
        </p:spPr>
        <p:txBody>
          <a:bodyPr>
            <a:normAutofit lnSpcReduction="10000"/>
          </a:bodyPr>
          <a:lstStyle/>
          <a:p>
            <a:pPr eaLnBrk="1" hangingPunct="1">
              <a:lnSpc>
                <a:spcPct val="90000"/>
              </a:lnSpc>
            </a:pPr>
            <a:r>
              <a:rPr lang="en-US" altLang="en-US" dirty="0">
                <a:ea typeface="ＭＳ Ｐゴシック" panose="020B0600070205080204" pitchFamily="34" charset="-128"/>
              </a:rPr>
              <a:t>The </a:t>
            </a:r>
            <a:r>
              <a:rPr lang="ja-JP" altLang="en-US">
                <a:ea typeface="ＭＳ Ｐゴシック" panose="020B0600070205080204" pitchFamily="34" charset="-128"/>
              </a:rPr>
              <a:t>“</a:t>
            </a:r>
            <a:r>
              <a:rPr lang="en-US" altLang="ja-JP" dirty="0">
                <a:ea typeface="ＭＳ Ｐゴシック" panose="020B0600070205080204" pitchFamily="34" charset="-128"/>
              </a:rPr>
              <a:t>safest</a:t>
            </a:r>
            <a:r>
              <a:rPr lang="ja-JP" altLang="en-US">
                <a:ea typeface="ＭＳ Ｐゴシック" panose="020B0600070205080204" pitchFamily="34" charset="-128"/>
              </a:rPr>
              <a:t>”</a:t>
            </a:r>
            <a:r>
              <a:rPr lang="en-US" altLang="ja-JP" dirty="0">
                <a:ea typeface="ＭＳ Ｐゴシック" panose="020B0600070205080204" pitchFamily="34" charset="-128"/>
              </a:rPr>
              <a:t> place for any firm to be is close to the industry average. Me-tooism is a survival mechanism, and pushes managers towards peer group behavior.</a:t>
            </a:r>
          </a:p>
          <a:p>
            <a:pPr eaLnBrk="1" hangingPunct="1">
              <a:lnSpc>
                <a:spcPct val="90000"/>
              </a:lnSpc>
            </a:pPr>
            <a:r>
              <a:rPr lang="en-US" altLang="en-US" dirty="0">
                <a:ea typeface="ＭＳ Ｐゴシック" panose="020B0600070205080204" pitchFamily="34" charset="-128"/>
              </a:rPr>
              <a:t>Subjective adjustments can be  made to these averages to arrive at the right debt ratio.</a:t>
            </a:r>
          </a:p>
          <a:p>
            <a:pPr lvl="1" eaLnBrk="1" hangingPunct="1">
              <a:lnSpc>
                <a:spcPct val="90000"/>
              </a:lnSpc>
            </a:pPr>
            <a:r>
              <a:rPr lang="en-US" altLang="en-US" dirty="0">
                <a:ea typeface="ＭＳ Ｐゴシック" panose="020B0600070205080204" pitchFamily="34" charset="-128"/>
              </a:rPr>
              <a:t>Higher tax rates -&gt; Higher debt ratios (Tax benefits)</a:t>
            </a:r>
          </a:p>
          <a:p>
            <a:pPr lvl="1" eaLnBrk="1" hangingPunct="1">
              <a:lnSpc>
                <a:spcPct val="90000"/>
              </a:lnSpc>
            </a:pPr>
            <a:r>
              <a:rPr lang="en-US" altLang="en-US" dirty="0">
                <a:ea typeface="ＭＳ Ｐゴシック" panose="020B0600070205080204" pitchFamily="34" charset="-128"/>
              </a:rPr>
              <a:t>Lower insider ownership -&gt; Higher debt ratios (Greater discipline)</a:t>
            </a:r>
          </a:p>
          <a:p>
            <a:pPr lvl="1" eaLnBrk="1" hangingPunct="1">
              <a:lnSpc>
                <a:spcPct val="90000"/>
              </a:lnSpc>
            </a:pPr>
            <a:r>
              <a:rPr lang="en-US" altLang="en-US" dirty="0">
                <a:ea typeface="ＭＳ Ｐゴシック" panose="020B0600070205080204" pitchFamily="34" charset="-128"/>
              </a:rPr>
              <a:t>More stable income -&gt; Higher debt ratios (Lower bankruptcy costs)</a:t>
            </a:r>
          </a:p>
          <a:p>
            <a:pPr lvl="1" eaLnBrk="1" hangingPunct="1">
              <a:lnSpc>
                <a:spcPct val="90000"/>
              </a:lnSpc>
            </a:pPr>
            <a:r>
              <a:rPr lang="en-US" altLang="en-US" dirty="0">
                <a:ea typeface="ＭＳ Ｐゴシック" panose="020B0600070205080204" pitchFamily="34" charset="-128"/>
              </a:rPr>
              <a:t>More intangible assets -&gt; Lower debt ratios (More agency problems)</a:t>
            </a: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a:extLst>
              <a:ext uri="{FF2B5EF4-FFF2-40B4-BE49-F238E27FC236}">
                <a16:creationId xmlns:a16="http://schemas.microsoft.com/office/drawing/2014/main" id="{C5DAD0C4-BDB1-A688-6294-CDA71CC1FCD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Comparing to industry averages</a:t>
            </a:r>
          </a:p>
        </p:txBody>
      </p:sp>
      <p:sp>
        <p:nvSpPr>
          <p:cNvPr id="207874" name="Footer Placeholder 1">
            <a:extLst>
              <a:ext uri="{FF2B5EF4-FFF2-40B4-BE49-F238E27FC236}">
                <a16:creationId xmlns:a16="http://schemas.microsoft.com/office/drawing/2014/main" id="{F979362A-D2E3-9735-5978-7D210698A11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199683" name="Slide Number Placeholder 2">
            <a:extLst>
              <a:ext uri="{FF2B5EF4-FFF2-40B4-BE49-F238E27FC236}">
                <a16:creationId xmlns:a16="http://schemas.microsoft.com/office/drawing/2014/main" id="{5662EF49-8D36-F333-B412-9D2578168E5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8B1B1DC-0CC5-A946-AA51-067BE9C1755B}" type="slidenum">
              <a:rPr lang="en-US" altLang="en-US" sz="1200">
                <a:solidFill>
                  <a:srgbClr val="FFFFFF"/>
                </a:solidFill>
                <a:latin typeface="Times" charset="0"/>
              </a:rPr>
              <a:pPr>
                <a:lnSpc>
                  <a:spcPct val="80000"/>
                </a:lnSpc>
                <a:spcBef>
                  <a:spcPct val="0"/>
                </a:spcBef>
                <a:buClrTx/>
                <a:buSzTx/>
                <a:buFontTx/>
                <a:buNone/>
                <a:defRPr/>
              </a:pPr>
              <a:t>95</a:t>
            </a:fld>
            <a:endParaRPr lang="en-US" altLang="en-US" sz="1200">
              <a:solidFill>
                <a:srgbClr val="FFFFFF"/>
              </a:solidFill>
              <a:latin typeface="Times" charset="0"/>
            </a:endParaRPr>
          </a:p>
        </p:txBody>
      </p:sp>
      <p:graphicFrame>
        <p:nvGraphicFramePr>
          <p:cNvPr id="207876" name="Content Placeholder 6">
            <a:extLst>
              <a:ext uri="{FF2B5EF4-FFF2-40B4-BE49-F238E27FC236}">
                <a16:creationId xmlns:a16="http://schemas.microsoft.com/office/drawing/2014/main" id="{75109C50-B5CC-778B-C01D-EDEC01460462}"/>
              </a:ext>
            </a:extLst>
          </p:cNvPr>
          <p:cNvGraphicFramePr>
            <a:graphicFrameLocks noGrp="1" noChangeAspect="1"/>
          </p:cNvGraphicFramePr>
          <p:nvPr>
            <p:ph sz="quarter" idx="1"/>
            <p:extLst>
              <p:ext uri="{D42A27DB-BD31-4B8C-83A1-F6EECF244321}">
                <p14:modId xmlns:p14="http://schemas.microsoft.com/office/powerpoint/2010/main" val="2920708163"/>
              </p:ext>
            </p:extLst>
          </p:nvPr>
        </p:nvGraphicFramePr>
        <p:xfrm>
          <a:off x="609599" y="1676400"/>
          <a:ext cx="7930335" cy="3733800"/>
        </p:xfrm>
        <a:graphic>
          <a:graphicData uri="http://schemas.openxmlformats.org/presentationml/2006/ole">
            <mc:AlternateContent xmlns:mc="http://schemas.openxmlformats.org/markup-compatibility/2006">
              <mc:Choice xmlns:v="urn:schemas-microsoft-com:vml" Requires="v">
                <p:oleObj name="Document" r:id="rId3" imgW="6311900" imgH="2971800" progId="Word.Document.12">
                  <p:embed/>
                </p:oleObj>
              </mc:Choice>
              <mc:Fallback>
                <p:oleObj name="Document" r:id="rId3" imgW="6311900" imgH="29718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599" y="1676400"/>
                        <a:ext cx="7930335" cy="3733800"/>
                      </a:xfrm>
                      <a:prstGeom prst="rect">
                        <a:avLst/>
                      </a:prstGeom>
                      <a:noFill/>
                      <a:ln>
                        <a:noFill/>
                      </a:ln>
                    </p:spPr>
                  </p:pic>
                </p:oleObj>
              </mc:Fallback>
            </mc:AlternateContent>
          </a:graphicData>
        </a:graphic>
      </p:graphicFrame>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a:extLst>
              <a:ext uri="{FF2B5EF4-FFF2-40B4-BE49-F238E27FC236}">
                <a16:creationId xmlns:a16="http://schemas.microsoft.com/office/drawing/2014/main" id="{4B917BEB-43E7-6B76-CEAA-30F5CB0B2DC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Getting past simple averages</a:t>
            </a:r>
          </a:p>
        </p:txBody>
      </p:sp>
      <p:sp>
        <p:nvSpPr>
          <p:cNvPr id="209922" name="Footer Placeholder 1">
            <a:extLst>
              <a:ext uri="{FF2B5EF4-FFF2-40B4-BE49-F238E27FC236}">
                <a16:creationId xmlns:a16="http://schemas.microsoft.com/office/drawing/2014/main" id="{097E25D4-F0F5-390C-00F3-F3CC728F2AA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01731" name="Slide Number Placeholder 2">
            <a:extLst>
              <a:ext uri="{FF2B5EF4-FFF2-40B4-BE49-F238E27FC236}">
                <a16:creationId xmlns:a16="http://schemas.microsoft.com/office/drawing/2014/main" id="{0A39DDDD-A766-E51A-F1AE-4A1461B3828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5F0C3FB-608D-A440-B0C9-2CB3436F30A8}" type="slidenum">
              <a:rPr lang="en-US" altLang="en-US" sz="1200">
                <a:solidFill>
                  <a:srgbClr val="FFFFFF"/>
                </a:solidFill>
                <a:latin typeface="Times" charset="0"/>
              </a:rPr>
              <a:pPr>
                <a:lnSpc>
                  <a:spcPct val="80000"/>
                </a:lnSpc>
                <a:spcBef>
                  <a:spcPct val="0"/>
                </a:spcBef>
                <a:buClrTx/>
                <a:buSzTx/>
                <a:buFontTx/>
                <a:buNone/>
                <a:defRPr/>
              </a:pPr>
              <a:t>96</a:t>
            </a:fld>
            <a:endParaRPr lang="en-US" altLang="en-US" sz="1200">
              <a:solidFill>
                <a:srgbClr val="FFFFFF"/>
              </a:solidFill>
              <a:latin typeface="Times" charset="0"/>
            </a:endParaRPr>
          </a:p>
        </p:txBody>
      </p:sp>
      <p:sp>
        <p:nvSpPr>
          <p:cNvPr id="181250" name="Rectangle 3">
            <a:extLst>
              <a:ext uri="{FF2B5EF4-FFF2-40B4-BE49-F238E27FC236}">
                <a16:creationId xmlns:a16="http://schemas.microsoft.com/office/drawing/2014/main" id="{56F8E005-C6F2-B590-443F-DB861DEF4053}"/>
              </a:ext>
            </a:extLst>
          </p:cNvPr>
          <p:cNvSpPr>
            <a:spLocks noGrp="1" noChangeArrowheads="1"/>
          </p:cNvSpPr>
          <p:nvPr>
            <p:ph sz="quarter" idx="1"/>
          </p:nvPr>
        </p:nvSpPr>
        <p:spPr>
          <a:xfrm>
            <a:off x="612775" y="1600200"/>
            <a:ext cx="8153400" cy="4495800"/>
          </a:xfrm>
        </p:spPr>
        <p:txBody>
          <a:bodyPr>
            <a:normAutofit fontScale="92500" lnSpcReduction="20000"/>
          </a:bodyPr>
          <a:lstStyle/>
          <a:p>
            <a:pPr marL="0" indent="0" eaLnBrk="1" fontAlgn="auto" hangingPunct="1">
              <a:spcAft>
                <a:spcPts val="0"/>
              </a:spcAft>
              <a:buFont typeface="Wingdings"/>
              <a:buNone/>
              <a:defRPr/>
            </a:pPr>
            <a:r>
              <a:rPr lang="en-US" u="sng" dirty="0">
                <a:ea typeface="+mn-ea"/>
                <a:cs typeface="+mn-cs"/>
              </a:rPr>
              <a:t>Step 1</a:t>
            </a:r>
            <a:r>
              <a:rPr lang="en-US" dirty="0">
                <a:ea typeface="+mn-ea"/>
                <a:cs typeface="+mn-cs"/>
              </a:rPr>
              <a:t>: Run a regression of debt ratios on the variables that you believe determine debt ratios in the sector. For example,</a:t>
            </a:r>
          </a:p>
          <a:p>
            <a:pPr marL="320040" lvl="1" indent="0" eaLnBrk="1" fontAlgn="auto" hangingPunct="1">
              <a:spcAft>
                <a:spcPts val="0"/>
              </a:spcAft>
              <a:buFont typeface="Wingdings 2"/>
              <a:buNone/>
              <a:defRPr/>
            </a:pPr>
            <a:r>
              <a:rPr lang="en-US" dirty="0">
                <a:ea typeface="+mn-ea"/>
                <a:cs typeface="+mn-cs"/>
              </a:rPr>
              <a:t>Debt Ratio = a + b (Tax rate) + c (Earnings Variability) + d (EBITDA/Firm Value)</a:t>
            </a:r>
          </a:p>
          <a:p>
            <a:pPr marL="0" indent="0" eaLnBrk="1" fontAlgn="auto" hangingPunct="1">
              <a:spcAft>
                <a:spcPts val="0"/>
              </a:spcAft>
              <a:buFont typeface="Wingdings"/>
              <a:buNone/>
              <a:defRPr/>
            </a:pPr>
            <a:r>
              <a:rPr lang="en-US" dirty="0">
                <a:ea typeface="+mn-ea"/>
                <a:cs typeface="+mn-cs"/>
              </a:rPr>
              <a:t>Check this regression for statistical significance (t statistics) and predictive ability (R squared)</a:t>
            </a:r>
          </a:p>
          <a:p>
            <a:pPr marL="0" indent="0" eaLnBrk="1" fontAlgn="auto" hangingPunct="1">
              <a:spcAft>
                <a:spcPts val="0"/>
              </a:spcAft>
              <a:buFont typeface="Wingdings"/>
              <a:buNone/>
              <a:defRPr/>
            </a:pPr>
            <a:r>
              <a:rPr lang="en-US" u="sng" dirty="0">
                <a:ea typeface="+mn-ea"/>
                <a:cs typeface="+mn-cs"/>
              </a:rPr>
              <a:t>Step 2</a:t>
            </a:r>
            <a:r>
              <a:rPr lang="en-US" dirty="0">
                <a:ea typeface="+mn-ea"/>
                <a:cs typeface="+mn-cs"/>
              </a:rPr>
              <a:t>: Estimate the values of the proxies for the firm under consideration. Plugging into the </a:t>
            </a:r>
            <a:r>
              <a:rPr lang="en-US" dirty="0" err="1">
                <a:ea typeface="+mn-ea"/>
                <a:cs typeface="+mn-cs"/>
              </a:rPr>
              <a:t>crosssectional</a:t>
            </a:r>
            <a:r>
              <a:rPr lang="en-US" dirty="0">
                <a:ea typeface="+mn-ea"/>
                <a:cs typeface="+mn-cs"/>
              </a:rPr>
              <a:t> regression, we can obtain an estimate of predicted debt ratio.</a:t>
            </a:r>
          </a:p>
          <a:p>
            <a:pPr marL="0" indent="0" eaLnBrk="1" fontAlgn="auto" hangingPunct="1">
              <a:spcAft>
                <a:spcPts val="0"/>
              </a:spcAft>
              <a:buFont typeface="Wingdings"/>
              <a:buNone/>
              <a:defRPr/>
            </a:pPr>
            <a:r>
              <a:rPr lang="en-US" u="sng" dirty="0">
                <a:ea typeface="+mn-ea"/>
                <a:cs typeface="+mn-cs"/>
              </a:rPr>
              <a:t>Step 3</a:t>
            </a:r>
            <a:r>
              <a:rPr lang="en-US" dirty="0">
                <a:ea typeface="+mn-ea"/>
                <a:cs typeface="+mn-cs"/>
              </a:rPr>
              <a:t>: Compare the actual debt ratio to the predicted debt ratio.</a:t>
            </a: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a:extLst>
              <a:ext uri="{FF2B5EF4-FFF2-40B4-BE49-F238E27FC236}">
                <a16:creationId xmlns:a16="http://schemas.microsoft.com/office/drawing/2014/main" id="{B2035E0C-549B-88BE-398D-F2E9C396E0A4}"/>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Applying the Regression Methodology: Global Auto Firms</a:t>
            </a:r>
          </a:p>
        </p:txBody>
      </p:sp>
      <p:sp>
        <p:nvSpPr>
          <p:cNvPr id="211970" name="Footer Placeholder 1">
            <a:extLst>
              <a:ext uri="{FF2B5EF4-FFF2-40B4-BE49-F238E27FC236}">
                <a16:creationId xmlns:a16="http://schemas.microsoft.com/office/drawing/2014/main" id="{2462B30E-00D4-63E6-6D69-CEB25EFC5F7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03779" name="Slide Number Placeholder 2">
            <a:extLst>
              <a:ext uri="{FF2B5EF4-FFF2-40B4-BE49-F238E27FC236}">
                <a16:creationId xmlns:a16="http://schemas.microsoft.com/office/drawing/2014/main" id="{8FFFB2E2-AD2F-1309-2142-BA515FC5784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0102404-9077-F648-9199-8BC78399384C}" type="slidenum">
              <a:rPr lang="en-US" altLang="en-US" sz="1200">
                <a:solidFill>
                  <a:srgbClr val="FFFFFF"/>
                </a:solidFill>
                <a:latin typeface="Times" charset="0"/>
              </a:rPr>
              <a:pPr>
                <a:lnSpc>
                  <a:spcPct val="80000"/>
                </a:lnSpc>
                <a:spcBef>
                  <a:spcPct val="0"/>
                </a:spcBef>
                <a:buClrTx/>
                <a:buSzTx/>
                <a:buFontTx/>
                <a:buNone/>
                <a:defRPr/>
              </a:pPr>
              <a:t>97</a:t>
            </a:fld>
            <a:endParaRPr lang="en-US" altLang="en-US" sz="1200">
              <a:solidFill>
                <a:srgbClr val="FFFFFF"/>
              </a:solidFill>
              <a:latin typeface="Times" charset="0"/>
            </a:endParaRPr>
          </a:p>
        </p:txBody>
      </p:sp>
      <p:sp>
        <p:nvSpPr>
          <p:cNvPr id="183298" name="Rectangle 3">
            <a:extLst>
              <a:ext uri="{FF2B5EF4-FFF2-40B4-BE49-F238E27FC236}">
                <a16:creationId xmlns:a16="http://schemas.microsoft.com/office/drawing/2014/main" id="{F7A3A87C-693D-600B-CC67-D68C062A25CA}"/>
              </a:ext>
            </a:extLst>
          </p:cNvPr>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Using a sample of 56 global auto firms, we arrived at the following regression:</a:t>
            </a:r>
          </a:p>
          <a:p>
            <a:pPr marL="0" indent="0" eaLnBrk="1" fontAlgn="auto" hangingPunct="1">
              <a:spcAft>
                <a:spcPts val="0"/>
              </a:spcAft>
              <a:buFont typeface="Wingdings" charset="0"/>
              <a:buNone/>
              <a:defRPr/>
            </a:pPr>
            <a:r>
              <a:rPr lang="en-US" sz="2200" dirty="0">
                <a:ea typeface="+mn-ea"/>
                <a:cs typeface="+mn-cs"/>
              </a:rPr>
              <a:t>Debt to capital = 0.09 + 0.63 (Effective Tax Rate) + 1.01 (EBITDA/ Enterprise Value) - 0.93 (Cap Ex/ Enterprise Value)</a:t>
            </a: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The R squared of the regression is 21%. This regression can be used to arrive at a predicted value for Tata Motors of:</a:t>
            </a:r>
          </a:p>
          <a:p>
            <a:pPr marL="0" indent="0" eaLnBrk="1" fontAlgn="auto" hangingPunct="1">
              <a:spcAft>
                <a:spcPts val="0"/>
              </a:spcAft>
              <a:buFont typeface="Wingdings" charset="0"/>
              <a:buNone/>
              <a:defRPr/>
            </a:pPr>
            <a:r>
              <a:rPr lang="en-US" sz="2400" dirty="0">
                <a:ea typeface="+mn-ea"/>
                <a:cs typeface="+mn-cs"/>
              </a:rPr>
              <a:t>Predicted Debt Ratio = </a:t>
            </a:r>
            <a:r>
              <a:rPr lang="en-US" sz="2400" dirty="0"/>
              <a:t>0.09 + 0.63 (0.252) +1.01 (0.1167) - 0.93 (0.1949) = .1854 or 18.54%</a:t>
            </a:r>
          </a:p>
          <a:p>
            <a:pPr marL="320040" indent="-320040" eaLnBrk="1" fontAlgn="auto" hangingPunct="1">
              <a:spcAft>
                <a:spcPts val="0"/>
              </a:spcAft>
              <a:buFont typeface="Wingdings"/>
              <a:buChar char=""/>
              <a:defRPr/>
            </a:pPr>
            <a:r>
              <a:rPr lang="en-US" dirty="0">
                <a:ea typeface="+mn-ea"/>
                <a:cs typeface="+mn-cs"/>
              </a:rPr>
              <a:t>Based upon the capital structure of other firms in the automobile industry, Tata Motors should have a market value debt ratio of 18.54%. It is over levered at its existing debt ratio of 29.28%.</a:t>
            </a:r>
          </a:p>
        </p:txBody>
      </p:sp>
      <p:sp>
        <p:nvSpPr>
          <p:cNvPr id="211973" name="Rectangle 4">
            <a:extLst>
              <a:ext uri="{FF2B5EF4-FFF2-40B4-BE49-F238E27FC236}">
                <a16:creationId xmlns:a16="http://schemas.microsoft.com/office/drawing/2014/main" id="{7010E278-3B14-7605-14FE-98EC33A8A961}"/>
              </a:ext>
            </a:extLst>
          </p:cNvPr>
          <p:cNvSpPr>
            <a:spLocks noChangeArrowheads="1"/>
          </p:cNvSpPr>
          <p:nvPr/>
        </p:nvSpPr>
        <p:spPr bwMode="auto">
          <a:xfrm>
            <a:off x="762000" y="1120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a:extLst>
              <a:ext uri="{FF2B5EF4-FFF2-40B4-BE49-F238E27FC236}">
                <a16:creationId xmlns:a16="http://schemas.microsoft.com/office/drawing/2014/main" id="{5E0DBDAD-8E8E-A5D4-C61D-CEF73288E2F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 Extending to the entire market</a:t>
            </a:r>
          </a:p>
        </p:txBody>
      </p:sp>
      <p:sp>
        <p:nvSpPr>
          <p:cNvPr id="214018" name="Footer Placeholder 1">
            <a:extLst>
              <a:ext uri="{FF2B5EF4-FFF2-40B4-BE49-F238E27FC236}">
                <a16:creationId xmlns:a16="http://schemas.microsoft.com/office/drawing/2014/main" id="{87A8C7CC-DE31-66C9-636B-479CC28FD41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05827" name="Slide Number Placeholder 2">
            <a:extLst>
              <a:ext uri="{FF2B5EF4-FFF2-40B4-BE49-F238E27FC236}">
                <a16:creationId xmlns:a16="http://schemas.microsoft.com/office/drawing/2014/main" id="{49411269-4C26-041A-C9DB-941D3E996C9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C112C57-1650-EF44-B710-E6B94375D9D6}" type="slidenum">
              <a:rPr lang="en-US" altLang="en-US" sz="1200">
                <a:solidFill>
                  <a:srgbClr val="FFFFFF"/>
                </a:solidFill>
                <a:latin typeface="Times" charset="0"/>
              </a:rPr>
              <a:pPr>
                <a:lnSpc>
                  <a:spcPct val="80000"/>
                </a:lnSpc>
                <a:spcBef>
                  <a:spcPct val="0"/>
                </a:spcBef>
                <a:buClrTx/>
                <a:buSzTx/>
                <a:buFontTx/>
                <a:buNone/>
                <a:defRPr/>
              </a:pPr>
              <a:t>98</a:t>
            </a:fld>
            <a:endParaRPr lang="en-US" altLang="en-US" sz="1200">
              <a:solidFill>
                <a:srgbClr val="FFFFFF"/>
              </a:solidFill>
              <a:latin typeface="Times" charset="0"/>
            </a:endParaRPr>
          </a:p>
        </p:txBody>
      </p:sp>
      <p:sp>
        <p:nvSpPr>
          <p:cNvPr id="214020" name="Rectangle 3">
            <a:extLst>
              <a:ext uri="{FF2B5EF4-FFF2-40B4-BE49-F238E27FC236}">
                <a16:creationId xmlns:a16="http://schemas.microsoft.com/office/drawing/2014/main" id="{B4DE6C6D-F3B2-DE25-96C4-DD06DB753B9D}"/>
              </a:ext>
            </a:extLst>
          </p:cNvPr>
          <p:cNvSpPr>
            <a:spLocks noGrp="1"/>
          </p:cNvSpPr>
          <p:nvPr>
            <p:ph sz="quarter" idx="1"/>
          </p:nvPr>
        </p:nvSpPr>
        <p:spPr>
          <a:xfrm>
            <a:off x="612775" y="1600200"/>
            <a:ext cx="8153400" cy="4495800"/>
          </a:xfrm>
        </p:spPr>
        <p:txBody>
          <a:bodyPr/>
          <a:lstStyle/>
          <a:p>
            <a:pPr eaLnBrk="1" hangingPunct="1"/>
            <a:r>
              <a:rPr lang="en-US" altLang="en-US" sz="2600">
                <a:ea typeface="ＭＳ Ｐゴシック" panose="020B0600070205080204" pitchFamily="34" charset="-128"/>
              </a:rPr>
              <a:t>Using 2014 data for US listed firms, we looked at the determinants of the market debt to capital ratio. The regression provides the following results –</a:t>
            </a:r>
          </a:p>
          <a:p>
            <a:pPr eaLnBrk="1" hangingPunct="1">
              <a:buFont typeface="Wingdings" pitchFamily="2" charset="2"/>
              <a:buNone/>
            </a:pPr>
            <a:r>
              <a:rPr lang="en-US" altLang="en-US" sz="1800">
                <a:ea typeface="ＭＳ Ｐゴシック" panose="020B0600070205080204" pitchFamily="34" charset="-128"/>
              </a:rPr>
              <a:t>DFR = 	0.27  - 0.24 ETR -0.10 g– 0.065 INST -0.338 CVOI+ 0.59 E/V</a:t>
            </a:r>
          </a:p>
          <a:p>
            <a:pPr eaLnBrk="1" hangingPunct="1">
              <a:buFont typeface="Wingdings" pitchFamily="2" charset="2"/>
              <a:buNone/>
            </a:pPr>
            <a:r>
              <a:rPr lang="en-US" altLang="en-US" sz="1800">
                <a:ea typeface="ＭＳ Ｐゴシック" panose="020B0600070205080204" pitchFamily="34" charset="-128"/>
              </a:rPr>
              <a:t>	(15.79)	(9.00)	(2.71)	(3.55)	      (3.10)     (6.85) </a:t>
            </a:r>
          </a:p>
          <a:p>
            <a:pPr marL="320675" lvl="1" indent="0" eaLnBrk="1" hangingPunct="1">
              <a:buFont typeface="Wingdings" pitchFamily="2" charset="2"/>
              <a:buNone/>
            </a:pPr>
            <a:r>
              <a:rPr lang="en-US" altLang="en-US" sz="2200">
                <a:ea typeface="ＭＳ Ｐゴシック" panose="020B0600070205080204" pitchFamily="34" charset="-128"/>
              </a:rPr>
              <a:t>DFR 	= Debt / ( Debt + Market Value of Equity)</a:t>
            </a:r>
          </a:p>
          <a:p>
            <a:pPr marL="320675" lvl="1" indent="0" eaLnBrk="1" hangingPunct="1">
              <a:buFont typeface="Wingdings 2" pitchFamily="2" charset="2"/>
              <a:buNone/>
            </a:pPr>
            <a:r>
              <a:rPr lang="en-US" altLang="en-US" sz="2200">
                <a:ea typeface="ＭＳ Ｐゴシック" panose="020B0600070205080204" pitchFamily="34" charset="-128"/>
              </a:rPr>
              <a:t>ETR = Effective tax rate in most recent twelve months</a:t>
            </a:r>
          </a:p>
          <a:p>
            <a:pPr marL="320675" lvl="1" indent="0" eaLnBrk="1" hangingPunct="1">
              <a:buFont typeface="Wingdings 2" pitchFamily="2" charset="2"/>
              <a:buNone/>
            </a:pPr>
            <a:r>
              <a:rPr lang="en-US" altLang="en-US" sz="2200">
                <a:ea typeface="ＭＳ Ｐゴシック" panose="020B0600070205080204" pitchFamily="34" charset="-128"/>
              </a:rPr>
              <a:t>INST = % of Shares held by institutions</a:t>
            </a:r>
          </a:p>
          <a:p>
            <a:pPr marL="320675" lvl="1" indent="0" eaLnBrk="1" hangingPunct="1">
              <a:buFont typeface="Wingdings 2" pitchFamily="2" charset="2"/>
              <a:buNone/>
            </a:pPr>
            <a:r>
              <a:rPr lang="en-US" altLang="en-US" sz="2200">
                <a:ea typeface="ＭＳ Ｐゴシック" panose="020B0600070205080204" pitchFamily="34" charset="-128"/>
              </a:rPr>
              <a:t>CVOI = Std dev in OI in last 10 years/ Average OI in last 10 years</a:t>
            </a:r>
          </a:p>
          <a:p>
            <a:pPr marL="320675" lvl="1" indent="0" eaLnBrk="1" hangingPunct="1">
              <a:buFont typeface="Wingdings 2" pitchFamily="2" charset="2"/>
              <a:buNone/>
            </a:pPr>
            <a:r>
              <a:rPr lang="en-US" altLang="en-US" sz="2200">
                <a:ea typeface="ＭＳ Ｐゴシック" panose="020B0600070205080204" pitchFamily="34" charset="-128"/>
              </a:rPr>
              <a:t>E/V	= EBITDA/ (Market Value of Equity + Debt- Cash)</a:t>
            </a:r>
          </a:p>
          <a:p>
            <a:pPr marL="320675" lvl="1" indent="0" eaLnBrk="1" hangingPunct="1">
              <a:buFont typeface="Wingdings 2" pitchFamily="2" charset="2"/>
              <a:buNone/>
            </a:pPr>
            <a:r>
              <a:rPr lang="en-US" altLang="en-US" sz="2200">
                <a:ea typeface="ＭＳ Ｐゴシック" panose="020B0600070205080204" pitchFamily="34" charset="-128"/>
              </a:rPr>
              <a:t>	The regression has an </a:t>
            </a:r>
            <a:r>
              <a:rPr lang="en-US" altLang="en-US" sz="2200" b="1">
                <a:ea typeface="ＭＳ Ｐゴシック" panose="020B0600070205080204" pitchFamily="34" charset="-128"/>
              </a:rPr>
              <a:t>R-squared of 8%.</a:t>
            </a: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a:extLst>
              <a:ext uri="{FF2B5EF4-FFF2-40B4-BE49-F238E27FC236}">
                <a16:creationId xmlns:a16="http://schemas.microsoft.com/office/drawing/2014/main" id="{7271316E-1AF4-17F4-08C9-B100776F586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Applying the Regression</a:t>
            </a:r>
          </a:p>
        </p:txBody>
      </p:sp>
      <p:sp>
        <p:nvSpPr>
          <p:cNvPr id="216066" name="Footer Placeholder 1">
            <a:extLst>
              <a:ext uri="{FF2B5EF4-FFF2-40B4-BE49-F238E27FC236}">
                <a16:creationId xmlns:a16="http://schemas.microsoft.com/office/drawing/2014/main" id="{36FCA38B-A698-930C-CAE2-38194D96B8B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07875" name="Slide Number Placeholder 2">
            <a:extLst>
              <a:ext uri="{FF2B5EF4-FFF2-40B4-BE49-F238E27FC236}">
                <a16:creationId xmlns:a16="http://schemas.microsoft.com/office/drawing/2014/main" id="{BA6AA21B-9752-11A9-67B4-A3CB519E8C2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B5212C8-E206-2248-BB1F-10E8990875DE}" type="slidenum">
              <a:rPr lang="en-US" altLang="en-US" sz="1200">
                <a:solidFill>
                  <a:srgbClr val="FFFFFF"/>
                </a:solidFill>
                <a:latin typeface="Times" charset="0"/>
              </a:rPr>
              <a:pPr>
                <a:lnSpc>
                  <a:spcPct val="80000"/>
                </a:lnSpc>
                <a:spcBef>
                  <a:spcPct val="0"/>
                </a:spcBef>
                <a:buClrTx/>
                <a:buSzTx/>
                <a:buFontTx/>
                <a:buNone/>
                <a:defRPr/>
              </a:pPr>
              <a:t>99</a:t>
            </a:fld>
            <a:endParaRPr lang="en-US" altLang="en-US" sz="1200">
              <a:solidFill>
                <a:srgbClr val="FFFFFF"/>
              </a:solidFill>
              <a:latin typeface="Times" charset="0"/>
            </a:endParaRPr>
          </a:p>
        </p:txBody>
      </p:sp>
      <p:sp>
        <p:nvSpPr>
          <p:cNvPr id="187394" name="Rectangle 3">
            <a:extLst>
              <a:ext uri="{FF2B5EF4-FFF2-40B4-BE49-F238E27FC236}">
                <a16:creationId xmlns:a16="http://schemas.microsoft.com/office/drawing/2014/main" id="{7817E8CE-7D18-FCB2-7626-14DA95E9E667}"/>
              </a:ext>
            </a:extLst>
          </p:cNvPr>
          <p:cNvSpPr>
            <a:spLocks noGrp="1" noChangeArrowheads="1"/>
          </p:cNvSpPr>
          <p:nvPr>
            <p:ph sz="quarter" idx="1"/>
          </p:nvPr>
        </p:nvSpPr>
        <p:spPr>
          <a:xfrm>
            <a:off x="612775" y="1600200"/>
            <a:ext cx="8153400" cy="4495800"/>
          </a:xfrm>
        </p:spPr>
        <p:txBody>
          <a:bodyPr>
            <a:normAutofit fontScale="62500" lnSpcReduction="20000"/>
          </a:bodyPr>
          <a:lstStyle/>
          <a:p>
            <a:pPr eaLnBrk="1" hangingPunct="1">
              <a:lnSpc>
                <a:spcPct val="120000"/>
              </a:lnSpc>
              <a:buFont typeface="Wingdings" charset="2"/>
              <a:buChar char=""/>
              <a:defRPr/>
            </a:pPr>
            <a:r>
              <a:rPr lang="en-US" altLang="en-US" sz="3400" dirty="0">
                <a:ea typeface="ＭＳ Ｐゴシック" charset="-128"/>
              </a:rPr>
              <a:t>Disney  had the following values for these inputs in 2014. Estimate the optimal debt ratio using the debt regression.</a:t>
            </a:r>
          </a:p>
          <a:p>
            <a:pPr marL="365125" lvl="1" indent="0" eaLnBrk="1" hangingPunct="1">
              <a:lnSpc>
                <a:spcPct val="120000"/>
              </a:lnSpc>
              <a:buFont typeface="Wingdings 2" charset="2"/>
              <a:buNone/>
              <a:defRPr/>
            </a:pPr>
            <a:r>
              <a:rPr lang="en-US" altLang="en-US" sz="2600" dirty="0">
                <a:ea typeface="ＭＳ Ｐゴシック" charset="-128"/>
                <a:cs typeface="+mn-cs"/>
              </a:rPr>
              <a:t>Effective Tax Rate (ETR)		= 31.02%</a:t>
            </a:r>
          </a:p>
          <a:p>
            <a:pPr marL="365125" lvl="1" indent="0" eaLnBrk="1" hangingPunct="1">
              <a:lnSpc>
                <a:spcPct val="120000"/>
              </a:lnSpc>
              <a:buFont typeface="Wingdings 2" charset="2"/>
              <a:buNone/>
              <a:defRPr/>
            </a:pPr>
            <a:r>
              <a:rPr lang="en-US" altLang="en-US" sz="2600" dirty="0">
                <a:ea typeface="ＭＳ Ｐゴシック" charset="-128"/>
                <a:cs typeface="+mn-cs"/>
              </a:rPr>
              <a:t>Expected Revenue Growth 		= 6.45%</a:t>
            </a:r>
          </a:p>
          <a:p>
            <a:pPr marL="365125" lvl="1" indent="0" eaLnBrk="1" hangingPunct="1">
              <a:lnSpc>
                <a:spcPct val="120000"/>
              </a:lnSpc>
              <a:buFont typeface="Wingdings 2" charset="2"/>
              <a:buNone/>
              <a:defRPr/>
            </a:pPr>
            <a:r>
              <a:rPr lang="en-US" altLang="en-US" sz="2600" dirty="0">
                <a:ea typeface="ＭＳ Ｐゴシック" charset="-128"/>
                <a:cs typeface="+mn-cs"/>
              </a:rPr>
              <a:t>Institutional Holding %  (INST) 		= 70.2%</a:t>
            </a:r>
          </a:p>
          <a:p>
            <a:pPr marL="365125" lvl="1" indent="0" eaLnBrk="1" hangingPunct="1">
              <a:lnSpc>
                <a:spcPct val="120000"/>
              </a:lnSpc>
              <a:buFont typeface="Wingdings 2" charset="2"/>
              <a:buNone/>
              <a:defRPr/>
            </a:pPr>
            <a:r>
              <a:rPr lang="en-US" altLang="en-US" sz="2600" dirty="0">
                <a:ea typeface="ＭＳ Ｐゴシック" charset="-128"/>
                <a:cs typeface="+mn-cs"/>
              </a:rPr>
              <a:t>Coefficient of Variation in OI (CVOI) 	= 0.0296</a:t>
            </a:r>
          </a:p>
          <a:p>
            <a:pPr marL="365125" lvl="1" indent="0" eaLnBrk="1" hangingPunct="1">
              <a:lnSpc>
                <a:spcPct val="120000"/>
              </a:lnSpc>
              <a:buFont typeface="Wingdings 2" charset="2"/>
              <a:buNone/>
              <a:defRPr/>
            </a:pPr>
            <a:r>
              <a:rPr lang="en-US" altLang="en-US" sz="2600" dirty="0">
                <a:ea typeface="ＭＳ Ｐゴシック" charset="-128"/>
                <a:cs typeface="+mn-cs"/>
              </a:rPr>
              <a:t>EBITDA/Value of firm (E/V) 		= 9.35%</a:t>
            </a:r>
          </a:p>
          <a:p>
            <a:pPr lvl="1" eaLnBrk="1" hangingPunct="1">
              <a:lnSpc>
                <a:spcPct val="120000"/>
              </a:lnSpc>
              <a:buNone/>
              <a:defRPr/>
            </a:pPr>
            <a:r>
              <a:rPr lang="en-US" altLang="en-US" sz="2500" dirty="0">
                <a:ea typeface="ＭＳ Ｐゴシック" charset="-128"/>
              </a:rPr>
              <a:t>Optimal Debt Ratio </a:t>
            </a:r>
          </a:p>
          <a:p>
            <a:pPr lvl="1" eaLnBrk="1" hangingPunct="1">
              <a:lnSpc>
                <a:spcPct val="120000"/>
              </a:lnSpc>
              <a:buNone/>
              <a:defRPr/>
            </a:pPr>
            <a:r>
              <a:rPr lang="en-US" altLang="en-US" sz="2500" dirty="0">
                <a:ea typeface="ＭＳ Ｐゴシック" charset="-128"/>
              </a:rPr>
              <a:t>= 0.27  - 0.24 (.3102) -0.10 (.0645)– 0.065 (.702) -0.338 (.0296)+ 0.59 (.0935)</a:t>
            </a:r>
          </a:p>
          <a:p>
            <a:pPr lvl="1" eaLnBrk="1" hangingPunct="1">
              <a:lnSpc>
                <a:spcPct val="120000"/>
              </a:lnSpc>
              <a:buNone/>
              <a:defRPr/>
            </a:pPr>
            <a:r>
              <a:rPr lang="en-US" altLang="en-US" sz="2500" b="1" dirty="0">
                <a:ea typeface="ＭＳ Ｐゴシック" charset="-128"/>
              </a:rPr>
              <a:t>= 0.1886 or 18.86%</a:t>
            </a:r>
          </a:p>
          <a:p>
            <a:pPr marL="0" indent="0" eaLnBrk="1" hangingPunct="1">
              <a:lnSpc>
                <a:spcPct val="80000"/>
              </a:lnSpc>
              <a:buNone/>
              <a:defRPr/>
            </a:pPr>
            <a:endParaRPr lang="en-US" altLang="en-US" sz="1800" dirty="0">
              <a:ea typeface="ＭＳ Ｐゴシック" charset="-128"/>
            </a:endParaRPr>
          </a:p>
          <a:p>
            <a:pPr eaLnBrk="1" hangingPunct="1">
              <a:lnSpc>
                <a:spcPct val="120000"/>
              </a:lnSpc>
              <a:buFont typeface="Wingdings" charset="2"/>
              <a:buChar char=""/>
              <a:defRPr/>
            </a:pPr>
            <a:r>
              <a:rPr lang="en-US" altLang="en-US" sz="2900" dirty="0">
                <a:ea typeface="ＭＳ Ｐゴシック" charset="-128"/>
              </a:rPr>
              <a:t>What does this optimal debt ratio tell you?</a:t>
            </a:r>
          </a:p>
          <a:p>
            <a:pPr eaLnBrk="1" hangingPunct="1">
              <a:lnSpc>
                <a:spcPct val="120000"/>
              </a:lnSpc>
              <a:buFont typeface="Wingdings" charset="2"/>
              <a:buChar char=""/>
              <a:defRPr/>
            </a:pPr>
            <a:r>
              <a:rPr lang="en-US" altLang="en-US" sz="2900" dirty="0">
                <a:ea typeface="ＭＳ Ｐゴシック" charset="-128"/>
              </a:rPr>
              <a:t> Why might it be different from the optimal calculated using the weighted average cost of capital? </a:t>
            </a: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a:extLst>
              <a:ext uri="{FF2B5EF4-FFF2-40B4-BE49-F238E27FC236}">
                <a16:creationId xmlns:a16="http://schemas.microsoft.com/office/drawing/2014/main" id="{2B13A985-C7E6-4656-673F-E1F1B2D1406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Summarizing the optimal debt ratios…</a:t>
            </a:r>
          </a:p>
        </p:txBody>
      </p:sp>
      <p:sp>
        <p:nvSpPr>
          <p:cNvPr id="218114" name="Footer Placeholder 1">
            <a:extLst>
              <a:ext uri="{FF2B5EF4-FFF2-40B4-BE49-F238E27FC236}">
                <a16:creationId xmlns:a16="http://schemas.microsoft.com/office/drawing/2014/main" id="{862D1570-FD52-BAEB-6FC1-18FE8380FAA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09923" name="Slide Number Placeholder 2">
            <a:extLst>
              <a:ext uri="{FF2B5EF4-FFF2-40B4-BE49-F238E27FC236}">
                <a16:creationId xmlns:a16="http://schemas.microsoft.com/office/drawing/2014/main" id="{21CE1BF5-E2E7-47B0-6878-AA6D32CD0BD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FC22F25-0CEB-CC4B-9AB5-60C9FA33599C}" type="slidenum">
              <a:rPr lang="en-US" altLang="en-US" sz="1200">
                <a:solidFill>
                  <a:srgbClr val="FFFFFF"/>
                </a:solidFill>
                <a:latin typeface="Times" charset="0"/>
              </a:rPr>
              <a:pPr>
                <a:lnSpc>
                  <a:spcPct val="80000"/>
                </a:lnSpc>
                <a:spcBef>
                  <a:spcPct val="0"/>
                </a:spcBef>
                <a:buClrTx/>
                <a:buSzTx/>
                <a:buFontTx/>
                <a:buNone/>
                <a:defRPr/>
              </a:pPr>
              <a:t>100</a:t>
            </a:fld>
            <a:endParaRPr lang="en-US" altLang="en-US" sz="1200">
              <a:solidFill>
                <a:srgbClr val="FFFFFF"/>
              </a:solidFill>
              <a:latin typeface="Times" charset="0"/>
            </a:endParaRPr>
          </a:p>
        </p:txBody>
      </p:sp>
      <p:graphicFrame>
        <p:nvGraphicFramePr>
          <p:cNvPr id="218116" name="Content Placeholder 7">
            <a:extLst>
              <a:ext uri="{FF2B5EF4-FFF2-40B4-BE49-F238E27FC236}">
                <a16:creationId xmlns:a16="http://schemas.microsoft.com/office/drawing/2014/main" id="{9ABBBA9E-6DD4-0169-D974-D1E1013CE412}"/>
              </a:ext>
            </a:extLst>
          </p:cNvPr>
          <p:cNvGraphicFramePr>
            <a:graphicFrameLocks noGrp="1" noChangeAspect="1"/>
          </p:cNvGraphicFramePr>
          <p:nvPr>
            <p:ph sz="quarter" idx="1"/>
          </p:nvPr>
        </p:nvGraphicFramePr>
        <p:xfrm>
          <a:off x="685800" y="1600200"/>
          <a:ext cx="8007350" cy="4495800"/>
        </p:xfrm>
        <a:graphic>
          <a:graphicData uri="http://schemas.openxmlformats.org/presentationml/2006/ole">
            <mc:AlternateContent xmlns:mc="http://schemas.openxmlformats.org/markup-compatibility/2006">
              <mc:Choice xmlns:v="urn:schemas-microsoft-com:vml" Requires="v">
                <p:oleObj name="Document" r:id="rId3" imgW="8280400" imgH="4648200" progId="Word.Document.12">
                  <p:embed/>
                </p:oleObj>
              </mc:Choice>
              <mc:Fallback>
                <p:oleObj name="Document" r:id="rId3" imgW="8280400" imgH="46482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600200"/>
                        <a:ext cx="80073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a:extLst>
              <a:ext uri="{FF2B5EF4-FFF2-40B4-BE49-F238E27FC236}">
                <a16:creationId xmlns:a16="http://schemas.microsoft.com/office/drawing/2014/main" id="{7BB6A23F-8426-6998-05F1-8BA238E9BB5F}"/>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Getting to the Optimal:</a:t>
            </a:r>
            <a:br>
              <a:rPr lang="en-US">
                <a:ea typeface="+mj-ea"/>
                <a:cs typeface="+mj-cs"/>
              </a:rPr>
            </a:br>
            <a:r>
              <a:rPr lang="en-US">
                <a:ea typeface="+mj-ea"/>
                <a:cs typeface="+mj-cs"/>
              </a:rPr>
              <a:t>Timing and Financing Choices</a:t>
            </a:r>
          </a:p>
        </p:txBody>
      </p:sp>
      <p:sp>
        <p:nvSpPr>
          <p:cNvPr id="220162" name="Subtitle 6">
            <a:extLst>
              <a:ext uri="{FF2B5EF4-FFF2-40B4-BE49-F238E27FC236}">
                <a16:creationId xmlns:a16="http://schemas.microsoft.com/office/drawing/2014/main" id="{26CB6FBF-A732-F1F0-0266-D0AD05677D06}"/>
              </a:ext>
            </a:extLst>
          </p:cNvPr>
          <p:cNvSpPr>
            <a:spLocks noGrp="1"/>
          </p:cNvSpPr>
          <p:nvPr>
            <p:ph type="subTitle" idx="1"/>
          </p:nvPr>
        </p:nvSpPr>
        <p:spPr>
          <a:xfrm>
            <a:off x="2362200" y="6049963"/>
            <a:ext cx="6705600" cy="685800"/>
          </a:xfrm>
        </p:spPr>
        <p:txBody>
          <a:bodyPr/>
          <a:lstStyle/>
          <a:p>
            <a:pPr eaLnBrk="1" hangingPunct="1"/>
            <a:r>
              <a:rPr lang="en-US" altLang="en-US">
                <a:ea typeface="ＭＳ Ｐゴシック" panose="020B0600070205080204" pitchFamily="34" charset="-128"/>
              </a:rPr>
              <a:t>You can take it slow.. Or perhaps not…</a:t>
            </a:r>
          </a:p>
        </p:txBody>
      </p:sp>
      <p:sp>
        <p:nvSpPr>
          <p:cNvPr id="220163" name="Footer Placeholder 1">
            <a:extLst>
              <a:ext uri="{FF2B5EF4-FFF2-40B4-BE49-F238E27FC236}">
                <a16:creationId xmlns:a16="http://schemas.microsoft.com/office/drawing/2014/main" id="{75144ADC-89FD-C27D-10E4-7AD0D13461A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20164" name="Slide Number Placeholder 2">
            <a:extLst>
              <a:ext uri="{FF2B5EF4-FFF2-40B4-BE49-F238E27FC236}">
                <a16:creationId xmlns:a16="http://schemas.microsoft.com/office/drawing/2014/main" id="{89B152B2-3B08-1026-D771-3518CFE8F7C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CF56CD2E-ED57-9C44-BB7C-BB6898C868AA}" type="slidenum">
              <a:rPr lang="en-US" altLang="en-US" sz="1400" smtClean="0">
                <a:solidFill>
                  <a:schemeClr val="tx2"/>
                </a:solidFill>
                <a:latin typeface="Times" pitchFamily="2" charset="0"/>
              </a:rPr>
              <a:pPr>
                <a:spcBef>
                  <a:spcPct val="0"/>
                </a:spcBef>
                <a:buClrTx/>
                <a:buSzTx/>
                <a:buFontTx/>
                <a:buNone/>
              </a:pPr>
              <a:t>101</a:t>
            </a:fld>
            <a:endParaRPr lang="en-US" altLang="en-US" sz="1400">
              <a:solidFill>
                <a:schemeClr val="tx2"/>
              </a:solidFill>
              <a:latin typeface="Times" pitchFamily="2" charset="0"/>
            </a:endParaRPr>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a:extLst>
              <a:ext uri="{FF2B5EF4-FFF2-40B4-BE49-F238E27FC236}">
                <a16:creationId xmlns:a16="http://schemas.microsoft.com/office/drawing/2014/main" id="{CE7F0530-90B6-AA8E-3E39-33B2F65C55A4}"/>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Back to the Big Picture!</a:t>
            </a:r>
          </a:p>
        </p:txBody>
      </p:sp>
      <p:sp>
        <p:nvSpPr>
          <p:cNvPr id="222210" name="Footer Placeholder 1">
            <a:extLst>
              <a:ext uri="{FF2B5EF4-FFF2-40B4-BE49-F238E27FC236}">
                <a16:creationId xmlns:a16="http://schemas.microsoft.com/office/drawing/2014/main" id="{2F53CB32-D7BF-FD80-A0AA-0FA760D4064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14019" name="Slide Number Placeholder 2">
            <a:extLst>
              <a:ext uri="{FF2B5EF4-FFF2-40B4-BE49-F238E27FC236}">
                <a16:creationId xmlns:a16="http://schemas.microsoft.com/office/drawing/2014/main" id="{607319AE-5790-59BF-886C-3FC2FD3938B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4CFCE69-CC92-8D45-A982-A4886F8EF8CE}" type="slidenum">
              <a:rPr lang="en-US" altLang="en-US" sz="1200">
                <a:solidFill>
                  <a:srgbClr val="FFFFFF"/>
                </a:solidFill>
                <a:latin typeface="Times" charset="0"/>
              </a:rPr>
              <a:pPr>
                <a:lnSpc>
                  <a:spcPct val="80000"/>
                </a:lnSpc>
                <a:spcBef>
                  <a:spcPct val="0"/>
                </a:spcBef>
                <a:buClrTx/>
                <a:buSzTx/>
                <a:buFontTx/>
                <a:buNone/>
                <a:defRPr/>
              </a:pPr>
              <a:t>102</a:t>
            </a:fld>
            <a:endParaRPr lang="en-US" altLang="en-US" sz="1200">
              <a:solidFill>
                <a:srgbClr val="FFFFFF"/>
              </a:solidFill>
              <a:latin typeface="Times" charset="0"/>
            </a:endParaRPr>
          </a:p>
        </p:txBody>
      </p:sp>
      <p:pic>
        <p:nvPicPr>
          <p:cNvPr id="222212" name="Content Placeholder 3">
            <a:extLst>
              <a:ext uri="{FF2B5EF4-FFF2-40B4-BE49-F238E27FC236}">
                <a16:creationId xmlns:a16="http://schemas.microsoft.com/office/drawing/2014/main" id="{FFFDA442-F07E-5CCE-DC4B-78008773F74A}"/>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a:extLst>
              <a:ext uri="{FF2B5EF4-FFF2-40B4-BE49-F238E27FC236}">
                <a16:creationId xmlns:a16="http://schemas.microsoft.com/office/drawing/2014/main" id="{F259CC86-24D5-4F7F-49E3-4C5F056457C2}"/>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Now that we have an optimal.. And an actual.. What next?</a:t>
            </a:r>
          </a:p>
        </p:txBody>
      </p:sp>
      <p:sp>
        <p:nvSpPr>
          <p:cNvPr id="224258" name="Footer Placeholder 1">
            <a:extLst>
              <a:ext uri="{FF2B5EF4-FFF2-40B4-BE49-F238E27FC236}">
                <a16:creationId xmlns:a16="http://schemas.microsoft.com/office/drawing/2014/main" id="{ADBD9B6D-E14E-ABF1-65D6-69541C97605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16067" name="Slide Number Placeholder 2">
            <a:extLst>
              <a:ext uri="{FF2B5EF4-FFF2-40B4-BE49-F238E27FC236}">
                <a16:creationId xmlns:a16="http://schemas.microsoft.com/office/drawing/2014/main" id="{3B259150-B822-A8B6-0B41-01449928C8D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8E9D380-4208-954A-AB6D-F922A38F29DE}" type="slidenum">
              <a:rPr lang="en-US" altLang="en-US" sz="1200">
                <a:solidFill>
                  <a:srgbClr val="FFFFFF"/>
                </a:solidFill>
                <a:latin typeface="Times" charset="0"/>
              </a:rPr>
              <a:pPr>
                <a:lnSpc>
                  <a:spcPct val="80000"/>
                </a:lnSpc>
                <a:spcBef>
                  <a:spcPct val="0"/>
                </a:spcBef>
                <a:buClrTx/>
                <a:buSzTx/>
                <a:buFontTx/>
                <a:buNone/>
                <a:defRPr/>
              </a:pPr>
              <a:t>103</a:t>
            </a:fld>
            <a:endParaRPr lang="en-US" altLang="en-US" sz="1200">
              <a:solidFill>
                <a:srgbClr val="FFFFFF"/>
              </a:solidFill>
              <a:latin typeface="Times" charset="0"/>
            </a:endParaRPr>
          </a:p>
        </p:txBody>
      </p:sp>
      <p:sp>
        <p:nvSpPr>
          <p:cNvPr id="195586" name="Content Placeholder 2">
            <a:extLst>
              <a:ext uri="{FF2B5EF4-FFF2-40B4-BE49-F238E27FC236}">
                <a16:creationId xmlns:a16="http://schemas.microsoft.com/office/drawing/2014/main" id="{F44D5957-9D43-E1F7-8A07-1B787F1E21EC}"/>
              </a:ext>
            </a:extLst>
          </p:cNvPr>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At the end of the analysis of financing mix (using whatever tool or tools you choose to use), you can come to one of three conclusions:</a:t>
            </a:r>
          </a:p>
          <a:p>
            <a:pPr marL="822960" lvl="1" indent="-457200" eaLnBrk="1" fontAlgn="auto" hangingPunct="1">
              <a:spcAft>
                <a:spcPts val="0"/>
              </a:spcAft>
              <a:buFont typeface="+mj-lt"/>
              <a:buAutoNum type="arabicPeriod"/>
              <a:defRPr/>
            </a:pPr>
            <a:r>
              <a:rPr lang="en-US" dirty="0">
                <a:ea typeface="+mn-ea"/>
                <a:cs typeface="+mn-cs"/>
              </a:rPr>
              <a:t>The firm has the right financing mix</a:t>
            </a:r>
          </a:p>
          <a:p>
            <a:pPr marL="822960" lvl="1" indent="-457200" eaLnBrk="1" fontAlgn="auto" hangingPunct="1">
              <a:spcAft>
                <a:spcPts val="0"/>
              </a:spcAft>
              <a:buFont typeface="+mj-lt"/>
              <a:buAutoNum type="arabicPeriod"/>
              <a:defRPr/>
            </a:pPr>
            <a:r>
              <a:rPr lang="en-US" dirty="0">
                <a:ea typeface="+mn-ea"/>
                <a:cs typeface="+mn-cs"/>
              </a:rPr>
              <a:t>It has too little debt (it is under levered)</a:t>
            </a:r>
          </a:p>
          <a:p>
            <a:pPr marL="822960" lvl="1" indent="-457200" eaLnBrk="1" fontAlgn="auto" hangingPunct="1">
              <a:spcAft>
                <a:spcPts val="0"/>
              </a:spcAft>
              <a:buFont typeface="+mj-lt"/>
              <a:buAutoNum type="arabicPeriod"/>
              <a:defRPr/>
            </a:pPr>
            <a:r>
              <a:rPr lang="en-US" dirty="0">
                <a:ea typeface="+mn-ea"/>
                <a:cs typeface="+mn-cs"/>
              </a:rPr>
              <a:t>It has too much debt (it is over levered)</a:t>
            </a:r>
          </a:p>
          <a:p>
            <a:pPr marL="320040" indent="-320040" eaLnBrk="1" fontAlgn="auto" hangingPunct="1">
              <a:spcAft>
                <a:spcPts val="0"/>
              </a:spcAft>
              <a:buFont typeface="Wingdings"/>
              <a:buChar char=""/>
              <a:defRPr/>
            </a:pPr>
            <a:r>
              <a:rPr lang="en-US" dirty="0">
                <a:ea typeface="+mn-ea"/>
                <a:cs typeface="+mn-cs"/>
              </a:rPr>
              <a:t>The next step in the process is</a:t>
            </a:r>
          </a:p>
          <a:p>
            <a:pPr marL="640080" lvl="1" indent="-274320" eaLnBrk="1" fontAlgn="auto" hangingPunct="1">
              <a:spcAft>
                <a:spcPts val="0"/>
              </a:spcAft>
              <a:buFont typeface="Wingdings 2"/>
              <a:buChar char=""/>
              <a:defRPr/>
            </a:pPr>
            <a:r>
              <a:rPr lang="en-US" dirty="0">
                <a:ea typeface="+mn-ea"/>
                <a:cs typeface="+mn-cs"/>
              </a:rPr>
              <a:t>Deciding how much quickly or gradually the firm should move to its optimal</a:t>
            </a:r>
          </a:p>
          <a:p>
            <a:pPr marL="640080" lvl="1" indent="-274320" eaLnBrk="1" fontAlgn="auto" hangingPunct="1">
              <a:spcAft>
                <a:spcPts val="0"/>
              </a:spcAft>
              <a:buFont typeface="Wingdings 2"/>
              <a:buChar char=""/>
              <a:defRPr/>
            </a:pPr>
            <a:r>
              <a:rPr lang="en-US" dirty="0">
                <a:ea typeface="+mn-ea"/>
                <a:cs typeface="+mn-cs"/>
              </a:rPr>
              <a:t>Assuming that it does, the right kind of financing to use in making this adjustment</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a:extLst>
              <a:ext uri="{FF2B5EF4-FFF2-40B4-BE49-F238E27FC236}">
                <a16:creationId xmlns:a16="http://schemas.microsoft.com/office/drawing/2014/main" id="{B1DB5443-68CA-D0B3-E9DA-D916DBCB044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 Framework for Getting to the Optimal</a:t>
            </a:r>
          </a:p>
        </p:txBody>
      </p:sp>
      <p:sp>
        <p:nvSpPr>
          <p:cNvPr id="226306" name="Footer Placeholder 1">
            <a:extLst>
              <a:ext uri="{FF2B5EF4-FFF2-40B4-BE49-F238E27FC236}">
                <a16:creationId xmlns:a16="http://schemas.microsoft.com/office/drawing/2014/main" id="{FB0BD04E-077B-F296-2862-9C288DCCFEC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18115" name="Slide Number Placeholder 2">
            <a:extLst>
              <a:ext uri="{FF2B5EF4-FFF2-40B4-BE49-F238E27FC236}">
                <a16:creationId xmlns:a16="http://schemas.microsoft.com/office/drawing/2014/main" id="{3FEB2FE5-8801-9440-DA73-E2C9E4A4DE7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C51BC0E-6A06-DA4E-BD29-DBFABE1EA58C}" type="slidenum">
              <a:rPr lang="en-US" altLang="en-US" sz="1200">
                <a:solidFill>
                  <a:srgbClr val="FFFFFF"/>
                </a:solidFill>
                <a:latin typeface="Times" charset="0"/>
              </a:rPr>
              <a:pPr>
                <a:lnSpc>
                  <a:spcPct val="80000"/>
                </a:lnSpc>
                <a:spcBef>
                  <a:spcPct val="0"/>
                </a:spcBef>
                <a:buClrTx/>
                <a:buSzTx/>
                <a:buFontTx/>
                <a:buNone/>
                <a:defRPr/>
              </a:pPr>
              <a:t>104</a:t>
            </a:fld>
            <a:endParaRPr lang="en-US" altLang="en-US" sz="1200">
              <a:solidFill>
                <a:srgbClr val="FFFFFF"/>
              </a:solidFill>
              <a:latin typeface="Times" charset="0"/>
            </a:endParaRPr>
          </a:p>
        </p:txBody>
      </p:sp>
      <p:sp>
        <p:nvSpPr>
          <p:cNvPr id="226308" name="Content Placeholder 6">
            <a:extLst>
              <a:ext uri="{FF2B5EF4-FFF2-40B4-BE49-F238E27FC236}">
                <a16:creationId xmlns:a16="http://schemas.microsoft.com/office/drawing/2014/main" id="{D6DD9E38-0ED2-6652-F402-94EAF3871BF0}"/>
              </a:ext>
            </a:extLst>
          </p:cNvPr>
          <p:cNvSpPr>
            <a:spLocks noGrp="1"/>
          </p:cNvSpPr>
          <p:nvPr>
            <p:ph sz="quarter" idx="1"/>
          </p:nvPr>
        </p:nvSpPr>
        <p:spPr>
          <a:xfrm>
            <a:off x="612775" y="1600200"/>
            <a:ext cx="8153400" cy="4495800"/>
          </a:xfrm>
        </p:spPr>
        <p:txBody>
          <a:bodyPr/>
          <a:lstStyle/>
          <a:p>
            <a:pPr eaLnBrk="1" hangingPunct="1"/>
            <a:endParaRPr lang="en-US" altLang="en-US" dirty="0">
              <a:ea typeface="ＭＳ Ｐゴシック" panose="020B0600070205080204" pitchFamily="34" charset="-128"/>
            </a:endParaRPr>
          </a:p>
        </p:txBody>
      </p:sp>
      <p:sp>
        <p:nvSpPr>
          <p:cNvPr id="226309" name="Rectangle 3">
            <a:extLst>
              <a:ext uri="{FF2B5EF4-FFF2-40B4-BE49-F238E27FC236}">
                <a16:creationId xmlns:a16="http://schemas.microsoft.com/office/drawing/2014/main" id="{C93709C2-E321-35BC-3395-5A0244CFAC7D}"/>
              </a:ext>
            </a:extLst>
          </p:cNvPr>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0" name="Rectangle 4">
            <a:extLst>
              <a:ext uri="{FF2B5EF4-FFF2-40B4-BE49-F238E27FC236}">
                <a16:creationId xmlns:a16="http://schemas.microsoft.com/office/drawing/2014/main" id="{4666D714-FD6B-AD45-3D1F-82F0A3F16F74}"/>
              </a:ext>
            </a:extLst>
          </p:cNvPr>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1" name="Rectangle 5">
            <a:extLst>
              <a:ext uri="{FF2B5EF4-FFF2-40B4-BE49-F238E27FC236}">
                <a16:creationId xmlns:a16="http://schemas.microsoft.com/office/drawing/2014/main" id="{62F6466E-666D-8C1F-83A8-D119312E936F}"/>
              </a:ext>
            </a:extLst>
          </p:cNvPr>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2" name="Rectangle 6">
            <a:extLst>
              <a:ext uri="{FF2B5EF4-FFF2-40B4-BE49-F238E27FC236}">
                <a16:creationId xmlns:a16="http://schemas.microsoft.com/office/drawing/2014/main" id="{48E9EA78-4F10-541F-F418-32C1F18DD653}"/>
              </a:ext>
            </a:extLst>
          </p:cNvPr>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3" name="Rectangle 7">
            <a:extLst>
              <a:ext uri="{FF2B5EF4-FFF2-40B4-BE49-F238E27FC236}">
                <a16:creationId xmlns:a16="http://schemas.microsoft.com/office/drawing/2014/main" id="{9CEC0C4C-84FD-8357-6CA1-1886EDE09E21}"/>
              </a:ext>
            </a:extLst>
          </p:cNvPr>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4" name="Rectangle 8">
            <a:extLst>
              <a:ext uri="{FF2B5EF4-FFF2-40B4-BE49-F238E27FC236}">
                <a16:creationId xmlns:a16="http://schemas.microsoft.com/office/drawing/2014/main" id="{15E1B5B1-9EDF-6E6F-9831-8EF4E68DF763}"/>
              </a:ext>
            </a:extLst>
          </p:cNvPr>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5" name="Rectangle 9">
            <a:extLst>
              <a:ext uri="{FF2B5EF4-FFF2-40B4-BE49-F238E27FC236}">
                <a16:creationId xmlns:a16="http://schemas.microsoft.com/office/drawing/2014/main" id="{C98C3F40-FD68-0DF6-A352-20B829D72BE1}"/>
              </a:ext>
            </a:extLst>
          </p:cNvPr>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6" name="Rectangle 10">
            <a:extLst>
              <a:ext uri="{FF2B5EF4-FFF2-40B4-BE49-F238E27FC236}">
                <a16:creationId xmlns:a16="http://schemas.microsoft.com/office/drawing/2014/main" id="{A428A8F4-6ECA-19DB-B38B-CCDB597443D4}"/>
              </a:ext>
            </a:extLst>
          </p:cNvPr>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7" name="Rectangle 11">
            <a:extLst>
              <a:ext uri="{FF2B5EF4-FFF2-40B4-BE49-F238E27FC236}">
                <a16:creationId xmlns:a16="http://schemas.microsoft.com/office/drawing/2014/main" id="{690B8B92-392D-88F5-20D6-7913F05CF39A}"/>
              </a:ext>
            </a:extLst>
          </p:cNvPr>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8" name="Rectangle 12">
            <a:extLst>
              <a:ext uri="{FF2B5EF4-FFF2-40B4-BE49-F238E27FC236}">
                <a16:creationId xmlns:a16="http://schemas.microsoft.com/office/drawing/2014/main" id="{D4C5FDBD-4CC9-6222-29D7-FA863540CCC3}"/>
              </a:ext>
            </a:extLst>
          </p:cNvPr>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19" name="Rectangle 13">
            <a:extLst>
              <a:ext uri="{FF2B5EF4-FFF2-40B4-BE49-F238E27FC236}">
                <a16:creationId xmlns:a16="http://schemas.microsoft.com/office/drawing/2014/main" id="{C73886F1-5867-027D-7653-AFB7F74CD05C}"/>
              </a:ext>
            </a:extLst>
          </p:cNvPr>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0" name="Rectangle 14">
            <a:extLst>
              <a:ext uri="{FF2B5EF4-FFF2-40B4-BE49-F238E27FC236}">
                <a16:creationId xmlns:a16="http://schemas.microsoft.com/office/drawing/2014/main" id="{865CC6A8-B760-9BBF-78DE-97F53146A68F}"/>
              </a:ext>
            </a:extLst>
          </p:cNvPr>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1" name="Rectangle 15">
            <a:extLst>
              <a:ext uri="{FF2B5EF4-FFF2-40B4-BE49-F238E27FC236}">
                <a16:creationId xmlns:a16="http://schemas.microsoft.com/office/drawing/2014/main" id="{4DBB65E4-8AF2-BE08-F29A-919E62264E5D}"/>
              </a:ext>
            </a:extLst>
          </p:cNvPr>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2" name="Rectangle 16">
            <a:extLst>
              <a:ext uri="{FF2B5EF4-FFF2-40B4-BE49-F238E27FC236}">
                <a16:creationId xmlns:a16="http://schemas.microsoft.com/office/drawing/2014/main" id="{067F7BA7-334C-43D3-BFB1-DD7EABEF27F4}"/>
              </a:ext>
            </a:extLst>
          </p:cNvPr>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3" name="Rectangle 17">
            <a:extLst>
              <a:ext uri="{FF2B5EF4-FFF2-40B4-BE49-F238E27FC236}">
                <a16:creationId xmlns:a16="http://schemas.microsoft.com/office/drawing/2014/main" id="{B07E7EE7-A86D-938A-3375-CF6189C0A76D}"/>
              </a:ext>
            </a:extLst>
          </p:cNvPr>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4" name="Rectangle 18">
            <a:extLst>
              <a:ext uri="{FF2B5EF4-FFF2-40B4-BE49-F238E27FC236}">
                <a16:creationId xmlns:a16="http://schemas.microsoft.com/office/drawing/2014/main" id="{BDB09CDE-769F-9589-DCCF-FA3D4993C98F}"/>
              </a:ext>
            </a:extLst>
          </p:cNvPr>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5" name="Rectangle 19">
            <a:extLst>
              <a:ext uri="{FF2B5EF4-FFF2-40B4-BE49-F238E27FC236}">
                <a16:creationId xmlns:a16="http://schemas.microsoft.com/office/drawing/2014/main" id="{4C668EC8-A45A-EC5C-1875-E133D98CF696}"/>
              </a:ext>
            </a:extLst>
          </p:cNvPr>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6" name="Rectangle 20">
            <a:extLst>
              <a:ext uri="{FF2B5EF4-FFF2-40B4-BE49-F238E27FC236}">
                <a16:creationId xmlns:a16="http://schemas.microsoft.com/office/drawing/2014/main" id="{635CCAB4-2194-0706-AFF3-2C4409725141}"/>
              </a:ext>
            </a:extLst>
          </p:cNvPr>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7" name="Rectangle 21">
            <a:extLst>
              <a:ext uri="{FF2B5EF4-FFF2-40B4-BE49-F238E27FC236}">
                <a16:creationId xmlns:a16="http://schemas.microsoft.com/office/drawing/2014/main" id="{8DAB15F2-5E7F-1660-EFFD-DD787A41CF05}"/>
              </a:ext>
            </a:extLst>
          </p:cNvPr>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8" name="Rectangle 22">
            <a:extLst>
              <a:ext uri="{FF2B5EF4-FFF2-40B4-BE49-F238E27FC236}">
                <a16:creationId xmlns:a16="http://schemas.microsoft.com/office/drawing/2014/main" id="{5881DB67-3946-3784-7AAA-9698AFE2D0AE}"/>
              </a:ext>
            </a:extLst>
          </p:cNvPr>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6329" name="Rectangle 23">
            <a:extLst>
              <a:ext uri="{FF2B5EF4-FFF2-40B4-BE49-F238E27FC236}">
                <a16:creationId xmlns:a16="http://schemas.microsoft.com/office/drawing/2014/main" id="{FB12B69D-38AD-0D28-01C4-9632B70F27FA}"/>
              </a:ext>
            </a:extLst>
          </p:cNvPr>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actual debt ratio greater than or lesser than the optimal debt ratio?</a:t>
            </a:r>
          </a:p>
        </p:txBody>
      </p:sp>
      <p:sp>
        <p:nvSpPr>
          <p:cNvPr id="226330" name="Rectangle 24">
            <a:extLst>
              <a:ext uri="{FF2B5EF4-FFF2-40B4-BE49-F238E27FC236}">
                <a16:creationId xmlns:a16="http://schemas.microsoft.com/office/drawing/2014/main" id="{652B75D1-AF93-CEE0-46F8-3D8D903444A3}"/>
              </a:ext>
            </a:extLst>
          </p:cNvPr>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&gt; Optimal</a:t>
            </a:r>
          </a:p>
        </p:txBody>
      </p:sp>
      <p:sp>
        <p:nvSpPr>
          <p:cNvPr id="226331" name="Rectangle 25">
            <a:extLst>
              <a:ext uri="{FF2B5EF4-FFF2-40B4-BE49-F238E27FC236}">
                <a16:creationId xmlns:a16="http://schemas.microsoft.com/office/drawing/2014/main" id="{75AFF55C-0ED7-6EF2-7001-F1262D5CA8C0}"/>
              </a:ext>
            </a:extLst>
          </p:cNvPr>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Overlevered</a:t>
            </a:r>
          </a:p>
        </p:txBody>
      </p:sp>
      <p:sp>
        <p:nvSpPr>
          <p:cNvPr id="226332" name="Rectangle 26">
            <a:extLst>
              <a:ext uri="{FF2B5EF4-FFF2-40B4-BE49-F238E27FC236}">
                <a16:creationId xmlns:a16="http://schemas.microsoft.com/office/drawing/2014/main" id="{4D46C71F-222D-42BD-92C7-C0029ACC78CC}"/>
              </a:ext>
            </a:extLst>
          </p:cNvPr>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&lt; Optimal</a:t>
            </a:r>
          </a:p>
        </p:txBody>
      </p:sp>
      <p:sp>
        <p:nvSpPr>
          <p:cNvPr id="226333" name="Rectangle 27">
            <a:extLst>
              <a:ext uri="{FF2B5EF4-FFF2-40B4-BE49-F238E27FC236}">
                <a16:creationId xmlns:a16="http://schemas.microsoft.com/office/drawing/2014/main" id="{38DB4D3C-E37E-5862-E48C-E58D4729B21D}"/>
              </a:ext>
            </a:extLst>
          </p:cNvPr>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Underlevered</a:t>
            </a:r>
          </a:p>
        </p:txBody>
      </p:sp>
      <p:sp>
        <p:nvSpPr>
          <p:cNvPr id="226334" name="Rectangle 28">
            <a:extLst>
              <a:ext uri="{FF2B5EF4-FFF2-40B4-BE49-F238E27FC236}">
                <a16:creationId xmlns:a16="http://schemas.microsoft.com/office/drawing/2014/main" id="{2599EDB0-E4FE-09E0-49E3-AC24A062EB80}"/>
              </a:ext>
            </a:extLst>
          </p:cNvPr>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under bankruptcy threat?</a:t>
            </a:r>
          </a:p>
        </p:txBody>
      </p:sp>
      <p:sp>
        <p:nvSpPr>
          <p:cNvPr id="226335" name="Rectangle 29">
            <a:extLst>
              <a:ext uri="{FF2B5EF4-FFF2-40B4-BE49-F238E27FC236}">
                <a16:creationId xmlns:a16="http://schemas.microsoft.com/office/drawing/2014/main" id="{C7F1E818-8D1E-E08D-1411-12F1BD3B6389}"/>
              </a:ext>
            </a:extLst>
          </p:cNvPr>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a takeover target?</a:t>
            </a:r>
          </a:p>
        </p:txBody>
      </p:sp>
      <p:sp>
        <p:nvSpPr>
          <p:cNvPr id="226336" name="Rectangle 30">
            <a:extLst>
              <a:ext uri="{FF2B5EF4-FFF2-40B4-BE49-F238E27FC236}">
                <a16:creationId xmlns:a16="http://schemas.microsoft.com/office/drawing/2014/main" id="{CAB8E153-C083-B1C3-1AE5-BFD55732D7FC}"/>
              </a:ext>
            </a:extLst>
          </p:cNvPr>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37" name="Rectangle 31">
            <a:extLst>
              <a:ext uri="{FF2B5EF4-FFF2-40B4-BE49-F238E27FC236}">
                <a16:creationId xmlns:a16="http://schemas.microsoft.com/office/drawing/2014/main" id="{B8DE118C-7294-57D4-3E59-5EC8CB12FE2C}"/>
              </a:ext>
            </a:extLst>
          </p:cNvPr>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38" name="Rectangle 32">
            <a:extLst>
              <a:ext uri="{FF2B5EF4-FFF2-40B4-BE49-F238E27FC236}">
                <a16:creationId xmlns:a16="http://schemas.microsoft.com/office/drawing/2014/main" id="{B5422D0F-6397-2455-5952-D843D2183426}"/>
              </a:ext>
            </a:extLst>
          </p:cNvPr>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Reduce Debt quickly</a:t>
            </a:r>
          </a:p>
        </p:txBody>
      </p:sp>
      <p:sp>
        <p:nvSpPr>
          <p:cNvPr id="226339" name="Rectangle 33">
            <a:extLst>
              <a:ext uri="{FF2B5EF4-FFF2-40B4-BE49-F238E27FC236}">
                <a16:creationId xmlns:a16="http://schemas.microsoft.com/office/drawing/2014/main" id="{654F8C98-9266-1C59-B022-244B0B6F7CE3}"/>
              </a:ext>
            </a:extLst>
          </p:cNvPr>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Equity for Debt swap</a:t>
            </a:r>
          </a:p>
        </p:txBody>
      </p:sp>
      <p:sp>
        <p:nvSpPr>
          <p:cNvPr id="226340" name="Rectangle 34">
            <a:extLst>
              <a:ext uri="{FF2B5EF4-FFF2-40B4-BE49-F238E27FC236}">
                <a16:creationId xmlns:a16="http://schemas.microsoft.com/office/drawing/2014/main" id="{CD8E1581-60F9-6A57-E95F-6D16B7DC8C7B}"/>
              </a:ext>
            </a:extLst>
          </p:cNvPr>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Sell Assets; use cash</a:t>
            </a:r>
          </a:p>
        </p:txBody>
      </p:sp>
      <p:sp>
        <p:nvSpPr>
          <p:cNvPr id="226341" name="Rectangle 35">
            <a:extLst>
              <a:ext uri="{FF2B5EF4-FFF2-40B4-BE49-F238E27FC236}">
                <a16:creationId xmlns:a16="http://schemas.microsoft.com/office/drawing/2014/main" id="{31777F02-579C-0890-C815-28F8CA9F41F4}"/>
              </a:ext>
            </a:extLst>
          </p:cNvPr>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to pay off debt</a:t>
            </a:r>
          </a:p>
        </p:txBody>
      </p:sp>
      <p:sp>
        <p:nvSpPr>
          <p:cNvPr id="226342" name="Rectangle 36">
            <a:extLst>
              <a:ext uri="{FF2B5EF4-FFF2-40B4-BE49-F238E27FC236}">
                <a16:creationId xmlns:a16="http://schemas.microsoft.com/office/drawing/2014/main" id="{3FE424EC-69B0-5748-C69F-2B307E2EE3B7}"/>
              </a:ext>
            </a:extLst>
          </p:cNvPr>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Renegotiate with lenders</a:t>
            </a:r>
          </a:p>
        </p:txBody>
      </p:sp>
      <p:sp>
        <p:nvSpPr>
          <p:cNvPr id="226343" name="Rectangle 37">
            <a:extLst>
              <a:ext uri="{FF2B5EF4-FFF2-40B4-BE49-F238E27FC236}">
                <a16:creationId xmlns:a16="http://schemas.microsoft.com/office/drawing/2014/main" id="{F151FF75-2E40-8B15-EAC1-BD068EDC2F10}"/>
              </a:ext>
            </a:extLst>
          </p:cNvPr>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dirty="0">
                <a:solidFill>
                  <a:srgbClr val="000000"/>
                </a:solidFill>
                <a:latin typeface="Helvetica" pitchFamily="2" charset="0"/>
              </a:rPr>
              <a:t>Does the firm have good </a:t>
            </a:r>
          </a:p>
        </p:txBody>
      </p:sp>
      <p:sp>
        <p:nvSpPr>
          <p:cNvPr id="226344" name="Rectangle 38">
            <a:extLst>
              <a:ext uri="{FF2B5EF4-FFF2-40B4-BE49-F238E27FC236}">
                <a16:creationId xmlns:a16="http://schemas.microsoft.com/office/drawing/2014/main" id="{9949CC2B-DE1C-3973-1DAB-6D25E50666FE}"/>
              </a:ext>
            </a:extLst>
          </p:cNvPr>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6345" name="Rectangle 39">
            <a:extLst>
              <a:ext uri="{FF2B5EF4-FFF2-40B4-BE49-F238E27FC236}">
                <a16:creationId xmlns:a16="http://schemas.microsoft.com/office/drawing/2014/main" id="{B0212C5F-ECB2-92C5-B054-75F18E58BCEE}"/>
              </a:ext>
            </a:extLst>
          </p:cNvPr>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6346" name="Rectangle 40">
            <a:extLst>
              <a:ext uri="{FF2B5EF4-FFF2-40B4-BE49-F238E27FC236}">
                <a16:creationId xmlns:a16="http://schemas.microsoft.com/office/drawing/2014/main" id="{D4301CF6-8F4A-3154-F6A4-BC1A8A8CB5EF}"/>
              </a:ext>
            </a:extLst>
          </p:cNvPr>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6347" name="Rectangle 41">
            <a:extLst>
              <a:ext uri="{FF2B5EF4-FFF2-40B4-BE49-F238E27FC236}">
                <a16:creationId xmlns:a16="http://schemas.microsoft.com/office/drawing/2014/main" id="{1A7ACD62-6BC4-E616-A4F7-9F7B1585850F}"/>
              </a:ext>
            </a:extLst>
          </p:cNvPr>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48" name="Rectangle 42">
            <a:extLst>
              <a:ext uri="{FF2B5EF4-FFF2-40B4-BE49-F238E27FC236}">
                <a16:creationId xmlns:a16="http://schemas.microsoft.com/office/drawing/2014/main" id="{77CB094B-C7A9-AC9D-0C3C-0E809661F54A}"/>
              </a:ext>
            </a:extLst>
          </p:cNvPr>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6349" name="Rectangle 43">
            <a:extLst>
              <a:ext uri="{FF2B5EF4-FFF2-40B4-BE49-F238E27FC236}">
                <a16:creationId xmlns:a16="http://schemas.microsoft.com/office/drawing/2014/main" id="{B59EF305-38B9-019C-2F82-629A0F1C62CC}"/>
              </a:ext>
            </a:extLst>
          </p:cNvPr>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new equity or with retained</a:t>
            </a:r>
          </a:p>
        </p:txBody>
      </p:sp>
      <p:sp>
        <p:nvSpPr>
          <p:cNvPr id="226350" name="Rectangle 44">
            <a:extLst>
              <a:ext uri="{FF2B5EF4-FFF2-40B4-BE49-F238E27FC236}">
                <a16:creationId xmlns:a16="http://schemas.microsoft.com/office/drawing/2014/main" id="{E475BC64-A96C-A8F4-6367-981360AA16B3}"/>
              </a:ext>
            </a:extLst>
          </p:cNvPr>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6351" name="Rectangle 45">
            <a:extLst>
              <a:ext uri="{FF2B5EF4-FFF2-40B4-BE49-F238E27FC236}">
                <a16:creationId xmlns:a16="http://schemas.microsoft.com/office/drawing/2014/main" id="{ED2AF804-6524-F01B-2945-2D6F10F56413}"/>
              </a:ext>
            </a:extLst>
          </p:cNvPr>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52" name="Rectangle 46">
            <a:extLst>
              <a:ext uri="{FF2B5EF4-FFF2-40B4-BE49-F238E27FC236}">
                <a16:creationId xmlns:a16="http://schemas.microsoft.com/office/drawing/2014/main" id="{BCC21396-3152-C8D3-6D6E-86F742AC3348}"/>
              </a:ext>
            </a:extLst>
          </p:cNvPr>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Pay off debt with retained</a:t>
            </a:r>
          </a:p>
        </p:txBody>
      </p:sp>
      <p:sp>
        <p:nvSpPr>
          <p:cNvPr id="226353" name="Rectangle 47">
            <a:extLst>
              <a:ext uri="{FF2B5EF4-FFF2-40B4-BE49-F238E27FC236}">
                <a16:creationId xmlns:a16="http://schemas.microsoft.com/office/drawing/2014/main" id="{51395FBC-BB39-E528-1078-BA5A2072FAB4}"/>
              </a:ext>
            </a:extLst>
          </p:cNvPr>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6354" name="Rectangle 48">
            <a:extLst>
              <a:ext uri="{FF2B5EF4-FFF2-40B4-BE49-F238E27FC236}">
                <a16:creationId xmlns:a16="http://schemas.microsoft.com/office/drawing/2014/main" id="{6E6EBD8D-46C4-1C82-08E2-9F4055EE7BC1}"/>
              </a:ext>
            </a:extLst>
          </p:cNvPr>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Reduce or eliminate dividends.</a:t>
            </a:r>
          </a:p>
        </p:txBody>
      </p:sp>
      <p:sp>
        <p:nvSpPr>
          <p:cNvPr id="226355" name="Rectangle 49">
            <a:extLst>
              <a:ext uri="{FF2B5EF4-FFF2-40B4-BE49-F238E27FC236}">
                <a16:creationId xmlns:a16="http://schemas.microsoft.com/office/drawing/2014/main" id="{B7AD1890-AED4-CFBF-EBFB-3FEAE5E566B0}"/>
              </a:ext>
            </a:extLst>
          </p:cNvPr>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Issue new equity and pay off </a:t>
            </a:r>
          </a:p>
        </p:txBody>
      </p:sp>
      <p:sp>
        <p:nvSpPr>
          <p:cNvPr id="226356" name="Rectangle 50">
            <a:extLst>
              <a:ext uri="{FF2B5EF4-FFF2-40B4-BE49-F238E27FC236}">
                <a16:creationId xmlns:a16="http://schemas.microsoft.com/office/drawing/2014/main" id="{39A2C55D-2473-EEBE-E9F5-1C2CBAA1814C}"/>
              </a:ext>
            </a:extLst>
          </p:cNvPr>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6357" name="Rectangle 51">
            <a:extLst>
              <a:ext uri="{FF2B5EF4-FFF2-40B4-BE49-F238E27FC236}">
                <a16:creationId xmlns:a16="http://schemas.microsoft.com/office/drawing/2014/main" id="{772C8F4F-7D24-73DB-E036-2BE0FAE67E4A}"/>
              </a:ext>
            </a:extLst>
          </p:cNvPr>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58" name="Rectangle 52">
            <a:extLst>
              <a:ext uri="{FF2B5EF4-FFF2-40B4-BE49-F238E27FC236}">
                <a16:creationId xmlns:a16="http://schemas.microsoft.com/office/drawing/2014/main" id="{FEA86536-635A-5B50-48F1-67B328BBF7A3}"/>
              </a:ext>
            </a:extLst>
          </p:cNvPr>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59" name="Rectangle 53">
            <a:extLst>
              <a:ext uri="{FF2B5EF4-FFF2-40B4-BE49-F238E27FC236}">
                <a16:creationId xmlns:a16="http://schemas.microsoft.com/office/drawing/2014/main" id="{F2321F1F-E2AF-66B0-EC65-5128C9AFDF9D}"/>
              </a:ext>
            </a:extLst>
          </p:cNvPr>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6360" name="Rectangle 54">
            <a:extLst>
              <a:ext uri="{FF2B5EF4-FFF2-40B4-BE49-F238E27FC236}">
                <a16:creationId xmlns:a16="http://schemas.microsoft.com/office/drawing/2014/main" id="{7A0E862B-EDE8-F2B0-55C3-52D8D18DA51F}"/>
              </a:ext>
            </a:extLst>
          </p:cNvPr>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6361" name="Rectangle 55">
            <a:extLst>
              <a:ext uri="{FF2B5EF4-FFF2-40B4-BE49-F238E27FC236}">
                <a16:creationId xmlns:a16="http://schemas.microsoft.com/office/drawing/2014/main" id="{46DE0079-AFAC-99E9-86D8-FF496387A5E5}"/>
              </a:ext>
            </a:extLst>
          </p:cNvPr>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6362" name="Rectangle 56">
            <a:extLst>
              <a:ext uri="{FF2B5EF4-FFF2-40B4-BE49-F238E27FC236}">
                <a16:creationId xmlns:a16="http://schemas.microsoft.com/office/drawing/2014/main" id="{B7457627-EAAC-1F07-D607-CD2BBD90710E}"/>
              </a:ext>
            </a:extLst>
          </p:cNvPr>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6363" name="Rectangle 57">
            <a:extLst>
              <a:ext uri="{FF2B5EF4-FFF2-40B4-BE49-F238E27FC236}">
                <a16:creationId xmlns:a16="http://schemas.microsoft.com/office/drawing/2014/main" id="{7DD900AE-46F2-380B-ADCF-8DF4FA6CA18A}"/>
              </a:ext>
            </a:extLst>
          </p:cNvPr>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64" name="Rectangle 58">
            <a:extLst>
              <a:ext uri="{FF2B5EF4-FFF2-40B4-BE49-F238E27FC236}">
                <a16:creationId xmlns:a16="http://schemas.microsoft.com/office/drawing/2014/main" id="{EC6B1AB1-D330-0533-6B10-2110FF12F309}"/>
              </a:ext>
            </a:extLst>
          </p:cNvPr>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6365" name="Rectangle 59">
            <a:extLst>
              <a:ext uri="{FF2B5EF4-FFF2-40B4-BE49-F238E27FC236}">
                <a16:creationId xmlns:a16="http://schemas.microsoft.com/office/drawing/2014/main" id="{4EC81DDF-2F65-E068-8C1E-5B602343D8C1}"/>
              </a:ext>
            </a:extLst>
          </p:cNvPr>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6366" name="Rectangle 60">
            <a:extLst>
              <a:ext uri="{FF2B5EF4-FFF2-40B4-BE49-F238E27FC236}">
                <a16:creationId xmlns:a16="http://schemas.microsoft.com/office/drawing/2014/main" id="{23D1295E-26E8-9E6E-8340-8270FC3770B0}"/>
              </a:ext>
            </a:extLst>
          </p:cNvPr>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67" name="Rectangle 61">
            <a:extLst>
              <a:ext uri="{FF2B5EF4-FFF2-40B4-BE49-F238E27FC236}">
                <a16:creationId xmlns:a16="http://schemas.microsoft.com/office/drawing/2014/main" id="{EF56AC33-0FE5-2C61-FF38-1010CCC3CF80}"/>
              </a:ext>
            </a:extLst>
          </p:cNvPr>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 your stockholders like</a:t>
            </a:r>
          </a:p>
        </p:txBody>
      </p:sp>
      <p:sp>
        <p:nvSpPr>
          <p:cNvPr id="226368" name="Rectangle 62">
            <a:extLst>
              <a:ext uri="{FF2B5EF4-FFF2-40B4-BE49-F238E27FC236}">
                <a16:creationId xmlns:a16="http://schemas.microsoft.com/office/drawing/2014/main" id="{51EF4608-2F39-2B03-CCE3-B4B78B05947A}"/>
              </a:ext>
            </a:extLst>
          </p:cNvPr>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dividends?</a:t>
            </a:r>
          </a:p>
        </p:txBody>
      </p:sp>
      <p:sp>
        <p:nvSpPr>
          <p:cNvPr id="226369" name="Rectangle 63">
            <a:extLst>
              <a:ext uri="{FF2B5EF4-FFF2-40B4-BE49-F238E27FC236}">
                <a16:creationId xmlns:a16="http://schemas.microsoft.com/office/drawing/2014/main" id="{0CEFF9AD-68BE-DA95-E9D7-EA2BF65EEFB3}"/>
              </a:ext>
            </a:extLst>
          </p:cNvPr>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70" name="Rectangle 64">
            <a:extLst>
              <a:ext uri="{FF2B5EF4-FFF2-40B4-BE49-F238E27FC236}">
                <a16:creationId xmlns:a16="http://schemas.microsoft.com/office/drawing/2014/main" id="{AE225A80-4ED9-1182-224A-5A2D84F24634}"/>
              </a:ext>
            </a:extLst>
          </p:cNvPr>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Pay Dividends</a:t>
            </a:r>
          </a:p>
        </p:txBody>
      </p:sp>
      <p:sp>
        <p:nvSpPr>
          <p:cNvPr id="226371" name="Rectangle 65">
            <a:extLst>
              <a:ext uri="{FF2B5EF4-FFF2-40B4-BE49-F238E27FC236}">
                <a16:creationId xmlns:a16="http://schemas.microsoft.com/office/drawing/2014/main" id="{FAE04DD6-93FF-CACA-A7EE-374F1B948D13}"/>
              </a:ext>
            </a:extLst>
          </p:cNvPr>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72" name="Rectangle 66">
            <a:extLst>
              <a:ext uri="{FF2B5EF4-FFF2-40B4-BE49-F238E27FC236}">
                <a16:creationId xmlns:a16="http://schemas.microsoft.com/office/drawing/2014/main" id="{6BF70E0A-1FA0-336C-8E34-0C21F49D42D5}"/>
              </a:ext>
            </a:extLst>
          </p:cNvPr>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back stock</a:t>
            </a:r>
          </a:p>
        </p:txBody>
      </p:sp>
      <p:sp>
        <p:nvSpPr>
          <p:cNvPr id="226373" name="Freeform 67">
            <a:extLst>
              <a:ext uri="{FF2B5EF4-FFF2-40B4-BE49-F238E27FC236}">
                <a16:creationId xmlns:a16="http://schemas.microsoft.com/office/drawing/2014/main" id="{3D90F816-91BC-DC08-F4CD-0E7ACC6A148D}"/>
              </a:ext>
            </a:extLst>
          </p:cNvPr>
          <p:cNvSpPr>
            <a:spLocks/>
          </p:cNvSpPr>
          <p:nvPr/>
        </p:nvSpPr>
        <p:spPr bwMode="auto">
          <a:xfrm>
            <a:off x="1228725"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74" name="Line 68">
            <a:extLst>
              <a:ext uri="{FF2B5EF4-FFF2-40B4-BE49-F238E27FC236}">
                <a16:creationId xmlns:a16="http://schemas.microsoft.com/office/drawing/2014/main" id="{5797800D-3CFF-BE7E-ECA7-48C8B831C5B7}"/>
              </a:ext>
            </a:extLst>
          </p:cNvPr>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5" name="Line 69">
            <a:extLst>
              <a:ext uri="{FF2B5EF4-FFF2-40B4-BE49-F238E27FC236}">
                <a16:creationId xmlns:a16="http://schemas.microsoft.com/office/drawing/2014/main" id="{ABA467F1-BB81-C727-F7B3-E6C035ED780B}"/>
              </a:ext>
            </a:extLst>
          </p:cNvPr>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6" name="Line 70">
            <a:extLst>
              <a:ext uri="{FF2B5EF4-FFF2-40B4-BE49-F238E27FC236}">
                <a16:creationId xmlns:a16="http://schemas.microsoft.com/office/drawing/2014/main" id="{65B7FFEB-13AF-9974-9CCD-8A0FE2F57FD6}"/>
              </a:ext>
            </a:extLst>
          </p:cNvPr>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7" name="Freeform 71">
            <a:extLst>
              <a:ext uri="{FF2B5EF4-FFF2-40B4-BE49-F238E27FC236}">
                <a16:creationId xmlns:a16="http://schemas.microsoft.com/office/drawing/2014/main" id="{F46828FE-FDF5-259F-87FD-74DCA677B7C4}"/>
              </a:ext>
            </a:extLst>
          </p:cNvPr>
          <p:cNvSpPr>
            <a:spLocks/>
          </p:cNvSpPr>
          <p:nvPr/>
        </p:nvSpPr>
        <p:spPr bwMode="auto">
          <a:xfrm>
            <a:off x="5499100"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78" name="Line 72">
            <a:extLst>
              <a:ext uri="{FF2B5EF4-FFF2-40B4-BE49-F238E27FC236}">
                <a16:creationId xmlns:a16="http://schemas.microsoft.com/office/drawing/2014/main" id="{48266FC6-CAC2-A145-E683-8914D6498338}"/>
              </a:ext>
            </a:extLst>
          </p:cNvPr>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9" name="Line 73">
            <a:extLst>
              <a:ext uri="{FF2B5EF4-FFF2-40B4-BE49-F238E27FC236}">
                <a16:creationId xmlns:a16="http://schemas.microsoft.com/office/drawing/2014/main" id="{8F9EF780-3506-2458-B8AD-65BE7BB3C882}"/>
              </a:ext>
            </a:extLst>
          </p:cNvPr>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0" name="Line 74">
            <a:extLst>
              <a:ext uri="{FF2B5EF4-FFF2-40B4-BE49-F238E27FC236}">
                <a16:creationId xmlns:a16="http://schemas.microsoft.com/office/drawing/2014/main" id="{E2E8791A-586D-AEEE-190D-8772748CE0A2}"/>
              </a:ext>
            </a:extLst>
          </p:cNvPr>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1" name="Freeform 75">
            <a:extLst>
              <a:ext uri="{FF2B5EF4-FFF2-40B4-BE49-F238E27FC236}">
                <a16:creationId xmlns:a16="http://schemas.microsoft.com/office/drawing/2014/main" id="{437C4C8C-ED82-1524-B64C-886D7A8DE117}"/>
              </a:ext>
            </a:extLst>
          </p:cNvPr>
          <p:cNvSpPr>
            <a:spLocks/>
          </p:cNvSpPr>
          <p:nvPr/>
        </p:nvSpPr>
        <p:spPr bwMode="auto">
          <a:xfrm>
            <a:off x="5703888"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82" name="Line 76">
            <a:extLst>
              <a:ext uri="{FF2B5EF4-FFF2-40B4-BE49-F238E27FC236}">
                <a16:creationId xmlns:a16="http://schemas.microsoft.com/office/drawing/2014/main" id="{F21A9E62-F7AC-0A97-41DE-C2D955E31C60}"/>
              </a:ext>
            </a:extLst>
          </p:cNvPr>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3" name="Line 77">
            <a:extLst>
              <a:ext uri="{FF2B5EF4-FFF2-40B4-BE49-F238E27FC236}">
                <a16:creationId xmlns:a16="http://schemas.microsoft.com/office/drawing/2014/main" id="{4A75BEF2-FD42-A254-7117-F561E799303B}"/>
              </a:ext>
            </a:extLst>
          </p:cNvPr>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4" name="Line 78">
            <a:extLst>
              <a:ext uri="{FF2B5EF4-FFF2-40B4-BE49-F238E27FC236}">
                <a16:creationId xmlns:a16="http://schemas.microsoft.com/office/drawing/2014/main" id="{FBDB83B0-2F57-ED40-DD4A-9C390FCCE562}"/>
              </a:ext>
            </a:extLst>
          </p:cNvPr>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5" name="Freeform 79">
            <a:extLst>
              <a:ext uri="{FF2B5EF4-FFF2-40B4-BE49-F238E27FC236}">
                <a16:creationId xmlns:a16="http://schemas.microsoft.com/office/drawing/2014/main" id="{B18371E0-DF4E-EEDD-5FE4-380032E1FA8D}"/>
              </a:ext>
            </a:extLst>
          </p:cNvPr>
          <p:cNvSpPr>
            <a:spLocks/>
          </p:cNvSpPr>
          <p:nvPr/>
        </p:nvSpPr>
        <p:spPr bwMode="auto">
          <a:xfrm>
            <a:off x="1127125"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86" name="Line 80">
            <a:extLst>
              <a:ext uri="{FF2B5EF4-FFF2-40B4-BE49-F238E27FC236}">
                <a16:creationId xmlns:a16="http://schemas.microsoft.com/office/drawing/2014/main" id="{C2C4F49F-B894-0F43-AAC3-9C2B69425F69}"/>
              </a:ext>
            </a:extLst>
          </p:cNvPr>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7" name="Line 81">
            <a:extLst>
              <a:ext uri="{FF2B5EF4-FFF2-40B4-BE49-F238E27FC236}">
                <a16:creationId xmlns:a16="http://schemas.microsoft.com/office/drawing/2014/main" id="{F1CFB6E5-932F-5AF5-969D-0003FCAF72E9}"/>
              </a:ext>
            </a:extLst>
          </p:cNvPr>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8" name="Line 82">
            <a:extLst>
              <a:ext uri="{FF2B5EF4-FFF2-40B4-BE49-F238E27FC236}">
                <a16:creationId xmlns:a16="http://schemas.microsoft.com/office/drawing/2014/main" id="{303157B8-F0F0-89E8-0952-AE4CF36BA0A5}"/>
              </a:ext>
            </a:extLst>
          </p:cNvPr>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9" name="Line 83">
            <a:extLst>
              <a:ext uri="{FF2B5EF4-FFF2-40B4-BE49-F238E27FC236}">
                <a16:creationId xmlns:a16="http://schemas.microsoft.com/office/drawing/2014/main" id="{CA9F45B2-BCEF-95F7-CDCD-08E10430F9C4}"/>
              </a:ext>
            </a:extLst>
          </p:cNvPr>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0" name="Freeform 84">
            <a:extLst>
              <a:ext uri="{FF2B5EF4-FFF2-40B4-BE49-F238E27FC236}">
                <a16:creationId xmlns:a16="http://schemas.microsoft.com/office/drawing/2014/main" id="{7E69DB53-B1AD-3EEB-20ED-C52BD3A3BBC2}"/>
              </a:ext>
            </a:extLst>
          </p:cNvPr>
          <p:cNvSpPr>
            <a:spLocks/>
          </p:cNvSpPr>
          <p:nvPr/>
        </p:nvSpPr>
        <p:spPr bwMode="auto">
          <a:xfrm>
            <a:off x="414338" y="3162300"/>
            <a:ext cx="2544762"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91" name="Line 85">
            <a:extLst>
              <a:ext uri="{FF2B5EF4-FFF2-40B4-BE49-F238E27FC236}">
                <a16:creationId xmlns:a16="http://schemas.microsoft.com/office/drawing/2014/main" id="{E808099D-ED8F-5162-450A-1DE77191256B}"/>
              </a:ext>
            </a:extLst>
          </p:cNvPr>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2" name="Line 86">
            <a:extLst>
              <a:ext uri="{FF2B5EF4-FFF2-40B4-BE49-F238E27FC236}">
                <a16:creationId xmlns:a16="http://schemas.microsoft.com/office/drawing/2014/main" id="{203B8003-FC58-7AF6-B303-2EC6836E1487}"/>
              </a:ext>
            </a:extLst>
          </p:cNvPr>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3" name="Line 87">
            <a:extLst>
              <a:ext uri="{FF2B5EF4-FFF2-40B4-BE49-F238E27FC236}">
                <a16:creationId xmlns:a16="http://schemas.microsoft.com/office/drawing/2014/main" id="{58C38DC3-FBE2-2160-A954-FC8AC957C0EB}"/>
              </a:ext>
            </a:extLst>
          </p:cNvPr>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4" name="Rectangle 88">
            <a:extLst>
              <a:ext uri="{FF2B5EF4-FFF2-40B4-BE49-F238E27FC236}">
                <a16:creationId xmlns:a16="http://schemas.microsoft.com/office/drawing/2014/main" id="{5DF270CB-9BCC-24E6-EC59-F303AC8EEF99}"/>
              </a:ext>
            </a:extLst>
          </p:cNvPr>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Increase leverage</a:t>
            </a:r>
          </a:p>
        </p:txBody>
      </p:sp>
      <p:sp>
        <p:nvSpPr>
          <p:cNvPr id="226395" name="Rectangle 89">
            <a:extLst>
              <a:ext uri="{FF2B5EF4-FFF2-40B4-BE49-F238E27FC236}">
                <a16:creationId xmlns:a16="http://schemas.microsoft.com/office/drawing/2014/main" id="{E7F03BF2-2470-671A-54C0-75C88EE60797}"/>
              </a:ext>
            </a:extLst>
          </p:cNvPr>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quickly</a:t>
            </a:r>
          </a:p>
        </p:txBody>
      </p:sp>
      <p:sp>
        <p:nvSpPr>
          <p:cNvPr id="226396" name="Rectangle 90">
            <a:extLst>
              <a:ext uri="{FF2B5EF4-FFF2-40B4-BE49-F238E27FC236}">
                <a16:creationId xmlns:a16="http://schemas.microsoft.com/office/drawing/2014/main" id="{8ECB4A40-3F9C-A14F-ADBF-58BC69A1B0CB}"/>
              </a:ext>
            </a:extLst>
          </p:cNvPr>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Debt/Equity swaps</a:t>
            </a:r>
          </a:p>
        </p:txBody>
      </p:sp>
      <p:sp>
        <p:nvSpPr>
          <p:cNvPr id="226397" name="Rectangle 91">
            <a:extLst>
              <a:ext uri="{FF2B5EF4-FFF2-40B4-BE49-F238E27FC236}">
                <a16:creationId xmlns:a16="http://schemas.microsoft.com/office/drawing/2014/main" id="{009EBAF9-4B3F-9188-EED7-B30E3B4E2DF3}"/>
              </a:ext>
            </a:extLst>
          </p:cNvPr>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Borrow money&amp;</a:t>
            </a:r>
          </a:p>
        </p:txBody>
      </p:sp>
      <p:sp>
        <p:nvSpPr>
          <p:cNvPr id="226398" name="Rectangle 92">
            <a:extLst>
              <a:ext uri="{FF2B5EF4-FFF2-40B4-BE49-F238E27FC236}">
                <a16:creationId xmlns:a16="http://schemas.microsoft.com/office/drawing/2014/main" id="{2706599B-B242-81B7-2287-ADE144497707}"/>
              </a:ext>
            </a:extLst>
          </p:cNvPr>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shares.</a:t>
            </a:r>
          </a:p>
        </p:txBody>
      </p:sp>
      <p:sp>
        <p:nvSpPr>
          <p:cNvPr id="226399" name="Line 93">
            <a:extLst>
              <a:ext uri="{FF2B5EF4-FFF2-40B4-BE49-F238E27FC236}">
                <a16:creationId xmlns:a16="http://schemas.microsoft.com/office/drawing/2014/main" id="{3F14B726-7A02-78AD-6524-FAA24947514C}"/>
              </a:ext>
            </a:extLst>
          </p:cNvPr>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400" name="Freeform 94">
            <a:extLst>
              <a:ext uri="{FF2B5EF4-FFF2-40B4-BE49-F238E27FC236}">
                <a16:creationId xmlns:a16="http://schemas.microsoft.com/office/drawing/2014/main" id="{F8D1C7A6-749C-A033-B71C-E51BC88F71AC}"/>
              </a:ext>
            </a:extLst>
          </p:cNvPr>
          <p:cNvSpPr>
            <a:spLocks/>
          </p:cNvSpPr>
          <p:nvPr/>
        </p:nvSpPr>
        <p:spPr bwMode="auto">
          <a:xfrm>
            <a:off x="6821488"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401" name="Line 95">
            <a:extLst>
              <a:ext uri="{FF2B5EF4-FFF2-40B4-BE49-F238E27FC236}">
                <a16:creationId xmlns:a16="http://schemas.microsoft.com/office/drawing/2014/main" id="{8F2C2E06-9E58-49BA-F8B4-2D4F27D939E1}"/>
              </a:ext>
            </a:extLst>
          </p:cNvPr>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402" name="Line 96">
            <a:extLst>
              <a:ext uri="{FF2B5EF4-FFF2-40B4-BE49-F238E27FC236}">
                <a16:creationId xmlns:a16="http://schemas.microsoft.com/office/drawing/2014/main" id="{5DB329F7-D562-6477-DC75-996E843D8881}"/>
              </a:ext>
            </a:extLst>
          </p:cNvPr>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a:extLst>
              <a:ext uri="{FF2B5EF4-FFF2-40B4-BE49-F238E27FC236}">
                <a16:creationId xmlns:a16="http://schemas.microsoft.com/office/drawing/2014/main" id="{E2059022-EAE5-572A-995C-302F406CB11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Disney: Applying the Framework</a:t>
            </a:r>
          </a:p>
        </p:txBody>
      </p:sp>
      <p:sp>
        <p:nvSpPr>
          <p:cNvPr id="228354" name="Content Placeholder 2">
            <a:extLst>
              <a:ext uri="{FF2B5EF4-FFF2-40B4-BE49-F238E27FC236}">
                <a16:creationId xmlns:a16="http://schemas.microsoft.com/office/drawing/2014/main" id="{71507255-DA5E-F231-3264-B50A189B68B0}"/>
              </a:ext>
            </a:extLst>
          </p:cNvPr>
          <p:cNvSpPr>
            <a:spLocks noGrp="1"/>
          </p:cNvSpPr>
          <p:nvPr>
            <p:ph sz="quarter" idx="1"/>
          </p:nvPr>
        </p:nvSpPr>
        <p:spPr>
          <a:xfrm>
            <a:off x="612775" y="1600200"/>
            <a:ext cx="8153400" cy="4495800"/>
          </a:xfrm>
        </p:spPr>
        <p:txBody>
          <a:bodyPr/>
          <a:lstStyle/>
          <a:p>
            <a:endParaRPr lang="en-US" altLang="en-US">
              <a:ea typeface="ＭＳ Ｐゴシック" panose="020B0600070205080204" pitchFamily="34" charset="-128"/>
            </a:endParaRPr>
          </a:p>
        </p:txBody>
      </p:sp>
      <p:sp>
        <p:nvSpPr>
          <p:cNvPr id="228355" name="Rectangle 3">
            <a:extLst>
              <a:ext uri="{FF2B5EF4-FFF2-40B4-BE49-F238E27FC236}">
                <a16:creationId xmlns:a16="http://schemas.microsoft.com/office/drawing/2014/main" id="{2E88ACA5-718F-1009-6F6F-4CE73D65E271}"/>
              </a:ext>
            </a:extLst>
          </p:cNvPr>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56" name="Rectangle 4">
            <a:extLst>
              <a:ext uri="{FF2B5EF4-FFF2-40B4-BE49-F238E27FC236}">
                <a16:creationId xmlns:a16="http://schemas.microsoft.com/office/drawing/2014/main" id="{E9301DDA-0052-95E6-C2A6-67AD7B77DAB4}"/>
              </a:ext>
            </a:extLst>
          </p:cNvPr>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57" name="Rectangle 5">
            <a:extLst>
              <a:ext uri="{FF2B5EF4-FFF2-40B4-BE49-F238E27FC236}">
                <a16:creationId xmlns:a16="http://schemas.microsoft.com/office/drawing/2014/main" id="{C5CD31DB-D9E9-EC4F-AFC4-E6E74EBF93F3}"/>
              </a:ext>
            </a:extLst>
          </p:cNvPr>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58" name="Rectangle 6">
            <a:extLst>
              <a:ext uri="{FF2B5EF4-FFF2-40B4-BE49-F238E27FC236}">
                <a16:creationId xmlns:a16="http://schemas.microsoft.com/office/drawing/2014/main" id="{F7EE2B6C-B653-2F72-6168-1134E34A1CF1}"/>
              </a:ext>
            </a:extLst>
          </p:cNvPr>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59" name="Rectangle 7">
            <a:extLst>
              <a:ext uri="{FF2B5EF4-FFF2-40B4-BE49-F238E27FC236}">
                <a16:creationId xmlns:a16="http://schemas.microsoft.com/office/drawing/2014/main" id="{DD3D36D2-CD6D-816A-7336-924B90914CBF}"/>
              </a:ext>
            </a:extLst>
          </p:cNvPr>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0" name="Rectangle 8">
            <a:extLst>
              <a:ext uri="{FF2B5EF4-FFF2-40B4-BE49-F238E27FC236}">
                <a16:creationId xmlns:a16="http://schemas.microsoft.com/office/drawing/2014/main" id="{3B66CD47-35A8-635E-C9F8-FEDB11CC15EF}"/>
              </a:ext>
            </a:extLst>
          </p:cNvPr>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1" name="Rectangle 9">
            <a:extLst>
              <a:ext uri="{FF2B5EF4-FFF2-40B4-BE49-F238E27FC236}">
                <a16:creationId xmlns:a16="http://schemas.microsoft.com/office/drawing/2014/main" id="{25F27B1A-00E7-5B30-D6B7-3975BB73F97B}"/>
              </a:ext>
            </a:extLst>
          </p:cNvPr>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2" name="Rectangle 10">
            <a:extLst>
              <a:ext uri="{FF2B5EF4-FFF2-40B4-BE49-F238E27FC236}">
                <a16:creationId xmlns:a16="http://schemas.microsoft.com/office/drawing/2014/main" id="{7AF7E334-3E37-42C1-2CF8-DAE18F365E28}"/>
              </a:ext>
            </a:extLst>
          </p:cNvPr>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3" name="Rectangle 11">
            <a:extLst>
              <a:ext uri="{FF2B5EF4-FFF2-40B4-BE49-F238E27FC236}">
                <a16:creationId xmlns:a16="http://schemas.microsoft.com/office/drawing/2014/main" id="{FFE131E4-E5E2-28AB-8C15-EE188C42F758}"/>
              </a:ext>
            </a:extLst>
          </p:cNvPr>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4" name="Rectangle 12">
            <a:extLst>
              <a:ext uri="{FF2B5EF4-FFF2-40B4-BE49-F238E27FC236}">
                <a16:creationId xmlns:a16="http://schemas.microsoft.com/office/drawing/2014/main" id="{A4070868-DBFD-9A5C-31A3-24EA61688C24}"/>
              </a:ext>
            </a:extLst>
          </p:cNvPr>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5" name="Rectangle 13">
            <a:extLst>
              <a:ext uri="{FF2B5EF4-FFF2-40B4-BE49-F238E27FC236}">
                <a16:creationId xmlns:a16="http://schemas.microsoft.com/office/drawing/2014/main" id="{9829F3ED-7B6D-4107-D16C-80CE13A3E7B6}"/>
              </a:ext>
            </a:extLst>
          </p:cNvPr>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6" name="Rectangle 14">
            <a:extLst>
              <a:ext uri="{FF2B5EF4-FFF2-40B4-BE49-F238E27FC236}">
                <a16:creationId xmlns:a16="http://schemas.microsoft.com/office/drawing/2014/main" id="{039C3D7D-DB3A-006B-0628-F27850660AE8}"/>
              </a:ext>
            </a:extLst>
          </p:cNvPr>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7" name="Rectangle 15">
            <a:extLst>
              <a:ext uri="{FF2B5EF4-FFF2-40B4-BE49-F238E27FC236}">
                <a16:creationId xmlns:a16="http://schemas.microsoft.com/office/drawing/2014/main" id="{EF6AB81C-7F69-CE18-D61B-F31D8BE96DBE}"/>
              </a:ext>
            </a:extLst>
          </p:cNvPr>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8" name="Rectangle 16">
            <a:extLst>
              <a:ext uri="{FF2B5EF4-FFF2-40B4-BE49-F238E27FC236}">
                <a16:creationId xmlns:a16="http://schemas.microsoft.com/office/drawing/2014/main" id="{E10EDC3B-76C4-A504-DD6C-89B3A32C52F9}"/>
              </a:ext>
            </a:extLst>
          </p:cNvPr>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69" name="Rectangle 17">
            <a:extLst>
              <a:ext uri="{FF2B5EF4-FFF2-40B4-BE49-F238E27FC236}">
                <a16:creationId xmlns:a16="http://schemas.microsoft.com/office/drawing/2014/main" id="{324572A7-7349-2D04-507B-A6E98B5FA780}"/>
              </a:ext>
            </a:extLst>
          </p:cNvPr>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70" name="Rectangle 19">
            <a:extLst>
              <a:ext uri="{FF2B5EF4-FFF2-40B4-BE49-F238E27FC236}">
                <a16:creationId xmlns:a16="http://schemas.microsoft.com/office/drawing/2014/main" id="{C0CC6232-9C19-315C-D9C0-F7282C1F692F}"/>
              </a:ext>
            </a:extLst>
          </p:cNvPr>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71" name="Rectangle 20">
            <a:extLst>
              <a:ext uri="{FF2B5EF4-FFF2-40B4-BE49-F238E27FC236}">
                <a16:creationId xmlns:a16="http://schemas.microsoft.com/office/drawing/2014/main" id="{2B7EBAE3-9800-9EE8-2D0F-B66107D5A2CD}"/>
              </a:ext>
            </a:extLst>
          </p:cNvPr>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72" name="Rectangle 21">
            <a:extLst>
              <a:ext uri="{FF2B5EF4-FFF2-40B4-BE49-F238E27FC236}">
                <a16:creationId xmlns:a16="http://schemas.microsoft.com/office/drawing/2014/main" id="{2DE32A6B-D508-685B-76B4-6BBB53B04887}"/>
              </a:ext>
            </a:extLst>
          </p:cNvPr>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73" name="Rectangle 22">
            <a:extLst>
              <a:ext uri="{FF2B5EF4-FFF2-40B4-BE49-F238E27FC236}">
                <a16:creationId xmlns:a16="http://schemas.microsoft.com/office/drawing/2014/main" id="{4CE46747-B9FC-0EDB-EF15-470191AD27D4}"/>
              </a:ext>
            </a:extLst>
          </p:cNvPr>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74" name="Rectangle 23">
            <a:extLst>
              <a:ext uri="{FF2B5EF4-FFF2-40B4-BE49-F238E27FC236}">
                <a16:creationId xmlns:a16="http://schemas.microsoft.com/office/drawing/2014/main" id="{ACF58BD3-8342-1470-E898-7D08B8ABE515}"/>
              </a:ext>
            </a:extLst>
          </p:cNvPr>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28375" name="Rectangle 24">
            <a:extLst>
              <a:ext uri="{FF2B5EF4-FFF2-40B4-BE49-F238E27FC236}">
                <a16:creationId xmlns:a16="http://schemas.microsoft.com/office/drawing/2014/main" id="{BDFA9652-EE26-6753-B5AC-83CA4EA9D8CB}"/>
              </a:ext>
            </a:extLst>
          </p:cNvPr>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actual debt ratio greater than or lesser than the optimal debt ratio?</a:t>
            </a:r>
          </a:p>
        </p:txBody>
      </p:sp>
      <p:sp>
        <p:nvSpPr>
          <p:cNvPr id="228376" name="Rectangle 25">
            <a:extLst>
              <a:ext uri="{FF2B5EF4-FFF2-40B4-BE49-F238E27FC236}">
                <a16:creationId xmlns:a16="http://schemas.microsoft.com/office/drawing/2014/main" id="{5443DAA6-BDD9-3767-B38D-2DAC4152C959}"/>
              </a:ext>
            </a:extLst>
          </p:cNvPr>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&gt; Optimal</a:t>
            </a:r>
          </a:p>
        </p:txBody>
      </p:sp>
      <p:sp>
        <p:nvSpPr>
          <p:cNvPr id="228377" name="Rectangle 26">
            <a:extLst>
              <a:ext uri="{FF2B5EF4-FFF2-40B4-BE49-F238E27FC236}">
                <a16:creationId xmlns:a16="http://schemas.microsoft.com/office/drawing/2014/main" id="{32DFD6ED-ADDD-7763-A087-C5D58AFC3C69}"/>
              </a:ext>
            </a:extLst>
          </p:cNvPr>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Overlevered</a:t>
            </a:r>
          </a:p>
        </p:txBody>
      </p:sp>
      <p:sp>
        <p:nvSpPr>
          <p:cNvPr id="228378" name="Rectangle 27">
            <a:extLst>
              <a:ext uri="{FF2B5EF4-FFF2-40B4-BE49-F238E27FC236}">
                <a16:creationId xmlns:a16="http://schemas.microsoft.com/office/drawing/2014/main" id="{F25A66A4-5EAD-CDC8-727E-641066EBA379}"/>
              </a:ext>
            </a:extLst>
          </p:cNvPr>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Actual &lt; Optimal</a:t>
            </a:r>
          </a:p>
        </p:txBody>
      </p:sp>
      <p:sp>
        <p:nvSpPr>
          <p:cNvPr id="228379" name="Rectangle 28">
            <a:extLst>
              <a:ext uri="{FF2B5EF4-FFF2-40B4-BE49-F238E27FC236}">
                <a16:creationId xmlns:a16="http://schemas.microsoft.com/office/drawing/2014/main" id="{221A7B21-F2CA-8826-9A66-5FD6BBBDC168}"/>
              </a:ext>
            </a:extLst>
          </p:cNvPr>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Actual (11.58%) &lt; Optimal (40%)</a:t>
            </a:r>
          </a:p>
        </p:txBody>
      </p:sp>
      <p:sp>
        <p:nvSpPr>
          <p:cNvPr id="228380" name="Rectangle 29">
            <a:extLst>
              <a:ext uri="{FF2B5EF4-FFF2-40B4-BE49-F238E27FC236}">
                <a16:creationId xmlns:a16="http://schemas.microsoft.com/office/drawing/2014/main" id="{F76DEFF9-0897-0420-CBBF-2657EC57E209}"/>
              </a:ext>
            </a:extLst>
          </p:cNvPr>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under bankruptcy threat?</a:t>
            </a:r>
          </a:p>
        </p:txBody>
      </p:sp>
      <p:sp>
        <p:nvSpPr>
          <p:cNvPr id="228381" name="Rectangle 30">
            <a:extLst>
              <a:ext uri="{FF2B5EF4-FFF2-40B4-BE49-F238E27FC236}">
                <a16:creationId xmlns:a16="http://schemas.microsoft.com/office/drawing/2014/main" id="{FDB5D02A-59DD-1334-31D8-86F027F62D14}"/>
              </a:ext>
            </a:extLst>
          </p:cNvPr>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a takeover target?</a:t>
            </a:r>
          </a:p>
        </p:txBody>
      </p:sp>
      <p:sp>
        <p:nvSpPr>
          <p:cNvPr id="228382" name="Rectangle 31">
            <a:extLst>
              <a:ext uri="{FF2B5EF4-FFF2-40B4-BE49-F238E27FC236}">
                <a16:creationId xmlns:a16="http://schemas.microsoft.com/office/drawing/2014/main" id="{9B7AD1E6-6DC3-7E2B-FBE7-A32C963C3177}"/>
              </a:ext>
            </a:extLst>
          </p:cNvPr>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383" name="Rectangle 32">
            <a:extLst>
              <a:ext uri="{FF2B5EF4-FFF2-40B4-BE49-F238E27FC236}">
                <a16:creationId xmlns:a16="http://schemas.microsoft.com/office/drawing/2014/main" id="{CE19291E-78FC-3266-0EF1-DD20FF90E9EF}"/>
              </a:ext>
            </a:extLst>
          </p:cNvPr>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384" name="Rectangle 33">
            <a:extLst>
              <a:ext uri="{FF2B5EF4-FFF2-40B4-BE49-F238E27FC236}">
                <a16:creationId xmlns:a16="http://schemas.microsoft.com/office/drawing/2014/main" id="{92D1F4F5-9DED-A8A7-9E6F-39E661458D3D}"/>
              </a:ext>
            </a:extLst>
          </p:cNvPr>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Reduce Debt quickly</a:t>
            </a:r>
          </a:p>
        </p:txBody>
      </p:sp>
      <p:sp>
        <p:nvSpPr>
          <p:cNvPr id="228385" name="Rectangle 34">
            <a:extLst>
              <a:ext uri="{FF2B5EF4-FFF2-40B4-BE49-F238E27FC236}">
                <a16:creationId xmlns:a16="http://schemas.microsoft.com/office/drawing/2014/main" id="{0D9018DA-E35C-665E-27CF-CD4E6428C187}"/>
              </a:ext>
            </a:extLst>
          </p:cNvPr>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Equity for Debt swap</a:t>
            </a:r>
          </a:p>
        </p:txBody>
      </p:sp>
      <p:sp>
        <p:nvSpPr>
          <p:cNvPr id="228386" name="Rectangle 35">
            <a:extLst>
              <a:ext uri="{FF2B5EF4-FFF2-40B4-BE49-F238E27FC236}">
                <a16:creationId xmlns:a16="http://schemas.microsoft.com/office/drawing/2014/main" id="{73E02FFC-FD7F-437B-C9BC-8796B6E381FE}"/>
              </a:ext>
            </a:extLst>
          </p:cNvPr>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Sell Assets; use cash</a:t>
            </a:r>
          </a:p>
        </p:txBody>
      </p:sp>
      <p:sp>
        <p:nvSpPr>
          <p:cNvPr id="228387" name="Rectangle 36">
            <a:extLst>
              <a:ext uri="{FF2B5EF4-FFF2-40B4-BE49-F238E27FC236}">
                <a16:creationId xmlns:a16="http://schemas.microsoft.com/office/drawing/2014/main" id="{91DB8E07-62F1-4D05-DDC6-AACFDA21A919}"/>
              </a:ext>
            </a:extLst>
          </p:cNvPr>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to pay off debt</a:t>
            </a:r>
          </a:p>
        </p:txBody>
      </p:sp>
      <p:sp>
        <p:nvSpPr>
          <p:cNvPr id="228388" name="Rectangle 37">
            <a:extLst>
              <a:ext uri="{FF2B5EF4-FFF2-40B4-BE49-F238E27FC236}">
                <a16:creationId xmlns:a16="http://schemas.microsoft.com/office/drawing/2014/main" id="{9A4C4A48-7472-7936-159F-3D8E1180AC0C}"/>
              </a:ext>
            </a:extLst>
          </p:cNvPr>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Renegotiate with lenders</a:t>
            </a:r>
          </a:p>
        </p:txBody>
      </p:sp>
      <p:sp>
        <p:nvSpPr>
          <p:cNvPr id="228389" name="Rectangle 38">
            <a:extLst>
              <a:ext uri="{FF2B5EF4-FFF2-40B4-BE49-F238E27FC236}">
                <a16:creationId xmlns:a16="http://schemas.microsoft.com/office/drawing/2014/main" id="{75B6BE4D-E702-4079-3F28-18B5F623249B}"/>
              </a:ext>
            </a:extLst>
          </p:cNvPr>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8390" name="Rectangle 39">
            <a:extLst>
              <a:ext uri="{FF2B5EF4-FFF2-40B4-BE49-F238E27FC236}">
                <a16:creationId xmlns:a16="http://schemas.microsoft.com/office/drawing/2014/main" id="{5E3F64A6-802D-FC42-9771-C190010343F8}"/>
              </a:ext>
            </a:extLst>
          </p:cNvPr>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8391" name="Rectangle 40">
            <a:extLst>
              <a:ext uri="{FF2B5EF4-FFF2-40B4-BE49-F238E27FC236}">
                <a16:creationId xmlns:a16="http://schemas.microsoft.com/office/drawing/2014/main" id="{33C6BDE3-63DD-7B6B-CCEF-213DCEAD5CD7}"/>
              </a:ext>
            </a:extLst>
          </p:cNvPr>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8392" name="Rectangle 41">
            <a:extLst>
              <a:ext uri="{FF2B5EF4-FFF2-40B4-BE49-F238E27FC236}">
                <a16:creationId xmlns:a16="http://schemas.microsoft.com/office/drawing/2014/main" id="{EC97681C-9CD5-F0C3-B9B4-FEDC792604B5}"/>
              </a:ext>
            </a:extLst>
          </p:cNvPr>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8393" name="Rectangle 42">
            <a:extLst>
              <a:ext uri="{FF2B5EF4-FFF2-40B4-BE49-F238E27FC236}">
                <a16:creationId xmlns:a16="http://schemas.microsoft.com/office/drawing/2014/main" id="{A9DE021B-1B9A-E215-AF8E-50FD6D570BBF}"/>
              </a:ext>
            </a:extLst>
          </p:cNvPr>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394" name="Rectangle 43">
            <a:extLst>
              <a:ext uri="{FF2B5EF4-FFF2-40B4-BE49-F238E27FC236}">
                <a16:creationId xmlns:a16="http://schemas.microsoft.com/office/drawing/2014/main" id="{04FD124C-0D24-E381-B402-DAEE613B2584}"/>
              </a:ext>
            </a:extLst>
          </p:cNvPr>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8395" name="Rectangle 44">
            <a:extLst>
              <a:ext uri="{FF2B5EF4-FFF2-40B4-BE49-F238E27FC236}">
                <a16:creationId xmlns:a16="http://schemas.microsoft.com/office/drawing/2014/main" id="{95A3AF00-B614-4158-A6D4-693BEAEF1706}"/>
              </a:ext>
            </a:extLst>
          </p:cNvPr>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new equity or with retained</a:t>
            </a:r>
          </a:p>
        </p:txBody>
      </p:sp>
      <p:sp>
        <p:nvSpPr>
          <p:cNvPr id="228396" name="Rectangle 45">
            <a:extLst>
              <a:ext uri="{FF2B5EF4-FFF2-40B4-BE49-F238E27FC236}">
                <a16:creationId xmlns:a16="http://schemas.microsoft.com/office/drawing/2014/main" id="{80958F46-7601-B1A0-5D39-1639FFF6B18F}"/>
              </a:ext>
            </a:extLst>
          </p:cNvPr>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8397" name="Rectangle 46">
            <a:extLst>
              <a:ext uri="{FF2B5EF4-FFF2-40B4-BE49-F238E27FC236}">
                <a16:creationId xmlns:a16="http://schemas.microsoft.com/office/drawing/2014/main" id="{5A10A3A9-FF6B-1B2C-8581-2E222C3DC845}"/>
              </a:ext>
            </a:extLst>
          </p:cNvPr>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398" name="Rectangle 47">
            <a:extLst>
              <a:ext uri="{FF2B5EF4-FFF2-40B4-BE49-F238E27FC236}">
                <a16:creationId xmlns:a16="http://schemas.microsoft.com/office/drawing/2014/main" id="{09E058FF-86CC-E30D-55D7-E37B532E7063}"/>
              </a:ext>
            </a:extLst>
          </p:cNvPr>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Pay off debt with retained</a:t>
            </a:r>
          </a:p>
        </p:txBody>
      </p:sp>
      <p:sp>
        <p:nvSpPr>
          <p:cNvPr id="228399" name="Rectangle 48">
            <a:extLst>
              <a:ext uri="{FF2B5EF4-FFF2-40B4-BE49-F238E27FC236}">
                <a16:creationId xmlns:a16="http://schemas.microsoft.com/office/drawing/2014/main" id="{250A2603-803B-7D71-C509-D3033E1D6F37}"/>
              </a:ext>
            </a:extLst>
          </p:cNvPr>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8400" name="Rectangle 49">
            <a:extLst>
              <a:ext uri="{FF2B5EF4-FFF2-40B4-BE49-F238E27FC236}">
                <a16:creationId xmlns:a16="http://schemas.microsoft.com/office/drawing/2014/main" id="{DAE211FF-2BA5-AA36-E3A8-D3A85C89CF64}"/>
              </a:ext>
            </a:extLst>
          </p:cNvPr>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Reduce or eliminate dividends.</a:t>
            </a:r>
          </a:p>
        </p:txBody>
      </p:sp>
      <p:sp>
        <p:nvSpPr>
          <p:cNvPr id="228401" name="Rectangle 50">
            <a:extLst>
              <a:ext uri="{FF2B5EF4-FFF2-40B4-BE49-F238E27FC236}">
                <a16:creationId xmlns:a16="http://schemas.microsoft.com/office/drawing/2014/main" id="{A2E10BBD-7ADA-F8F2-ACFE-F41DDB037584}"/>
              </a:ext>
            </a:extLst>
          </p:cNvPr>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Issue new equity and pay off </a:t>
            </a:r>
          </a:p>
        </p:txBody>
      </p:sp>
      <p:sp>
        <p:nvSpPr>
          <p:cNvPr id="228402" name="Rectangle 51">
            <a:extLst>
              <a:ext uri="{FF2B5EF4-FFF2-40B4-BE49-F238E27FC236}">
                <a16:creationId xmlns:a16="http://schemas.microsoft.com/office/drawing/2014/main" id="{97EA9252-91A3-F7D6-B23D-6F59100B537A}"/>
              </a:ext>
            </a:extLst>
          </p:cNvPr>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8403" name="Rectangle 52">
            <a:extLst>
              <a:ext uri="{FF2B5EF4-FFF2-40B4-BE49-F238E27FC236}">
                <a16:creationId xmlns:a16="http://schemas.microsoft.com/office/drawing/2014/main" id="{63ED282D-B484-2BD7-3F6D-BDFF12CA15D9}"/>
              </a:ext>
            </a:extLst>
          </p:cNvPr>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404" name="Rectangle 53">
            <a:extLst>
              <a:ext uri="{FF2B5EF4-FFF2-40B4-BE49-F238E27FC236}">
                <a16:creationId xmlns:a16="http://schemas.microsoft.com/office/drawing/2014/main" id="{8719EE59-F89E-72AA-2EF7-63FF10BBE5D7}"/>
              </a:ext>
            </a:extLst>
          </p:cNvPr>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No. Large mkt cap &amp; positive Jensen</a:t>
            </a:r>
            <a:r>
              <a:rPr lang="ja-JP" altLang="en-US" sz="1200" b="1">
                <a:solidFill>
                  <a:srgbClr val="FF0000"/>
                </a:solidFill>
                <a:latin typeface="Helvetica" pitchFamily="2" charset="0"/>
              </a:rPr>
              <a:t>’</a:t>
            </a:r>
            <a:r>
              <a:rPr lang="en-US" altLang="ja-JP" sz="1200" b="1">
                <a:solidFill>
                  <a:srgbClr val="FF0000"/>
                </a:solidFill>
                <a:latin typeface="Helvetica" pitchFamily="2" charset="0"/>
              </a:rPr>
              <a:t>s </a:t>
            </a:r>
            <a:r>
              <a:rPr lang="en-US" altLang="ja-JP" sz="1200" b="1">
                <a:solidFill>
                  <a:srgbClr val="FF0000"/>
                </a:solidFill>
                <a:latin typeface="Symbol" pitchFamily="2" charset="2"/>
              </a:rPr>
              <a:t>a</a:t>
            </a:r>
            <a:endParaRPr lang="en-US" altLang="en-US" sz="1200" b="1">
              <a:solidFill>
                <a:srgbClr val="FF0000"/>
              </a:solidFill>
              <a:latin typeface="Helvetica" pitchFamily="2" charset="0"/>
            </a:endParaRPr>
          </a:p>
        </p:txBody>
      </p:sp>
      <p:sp>
        <p:nvSpPr>
          <p:cNvPr id="228405" name="Rectangle 54">
            <a:extLst>
              <a:ext uri="{FF2B5EF4-FFF2-40B4-BE49-F238E27FC236}">
                <a16:creationId xmlns:a16="http://schemas.microsoft.com/office/drawing/2014/main" id="{B2097CCA-1A48-5A77-832B-146CA253C582}"/>
              </a:ext>
            </a:extLst>
          </p:cNvPr>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8406" name="Rectangle 55">
            <a:extLst>
              <a:ext uri="{FF2B5EF4-FFF2-40B4-BE49-F238E27FC236}">
                <a16:creationId xmlns:a16="http://schemas.microsoft.com/office/drawing/2014/main" id="{21684139-A69B-FC04-1FF8-3B13CF083746}"/>
              </a:ext>
            </a:extLst>
          </p:cNvPr>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8407" name="Rectangle 56">
            <a:extLst>
              <a:ext uri="{FF2B5EF4-FFF2-40B4-BE49-F238E27FC236}">
                <a16:creationId xmlns:a16="http://schemas.microsoft.com/office/drawing/2014/main" id="{76832588-CD8A-1ED6-B1D6-408D83AAA050}"/>
              </a:ext>
            </a:extLst>
          </p:cNvPr>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8408" name="Rectangle 57">
            <a:extLst>
              <a:ext uri="{FF2B5EF4-FFF2-40B4-BE49-F238E27FC236}">
                <a16:creationId xmlns:a16="http://schemas.microsoft.com/office/drawing/2014/main" id="{F634836C-0162-EDAE-E400-519CC2D47BE5}"/>
              </a:ext>
            </a:extLst>
          </p:cNvPr>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8409" name="Rectangle 58">
            <a:extLst>
              <a:ext uri="{FF2B5EF4-FFF2-40B4-BE49-F238E27FC236}">
                <a16:creationId xmlns:a16="http://schemas.microsoft.com/office/drawing/2014/main" id="{2DC8832C-B0CF-3C74-557E-C94453372A9A}"/>
              </a:ext>
            </a:extLst>
          </p:cNvPr>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FF0000"/>
                </a:solidFill>
                <a:latin typeface="Helvetica" pitchFamily="2" charset="0"/>
              </a:rPr>
              <a:t>Yes. ROC &gt; Cost of capital</a:t>
            </a:r>
          </a:p>
        </p:txBody>
      </p:sp>
      <p:sp>
        <p:nvSpPr>
          <p:cNvPr id="228410" name="Rectangle 59">
            <a:extLst>
              <a:ext uri="{FF2B5EF4-FFF2-40B4-BE49-F238E27FC236}">
                <a16:creationId xmlns:a16="http://schemas.microsoft.com/office/drawing/2014/main" id="{A4B99ECC-4047-340C-70C0-491EAAF673B0}"/>
              </a:ext>
            </a:extLst>
          </p:cNvPr>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Take good projects</a:t>
            </a:r>
          </a:p>
        </p:txBody>
      </p:sp>
      <p:sp>
        <p:nvSpPr>
          <p:cNvPr id="228411" name="Rectangle 60">
            <a:extLst>
              <a:ext uri="{FF2B5EF4-FFF2-40B4-BE49-F238E27FC236}">
                <a16:creationId xmlns:a16="http://schemas.microsoft.com/office/drawing/2014/main" id="{A61D7FAE-F7C9-9CC2-03F8-A4E44937066C}"/>
              </a:ext>
            </a:extLst>
          </p:cNvPr>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With debt.</a:t>
            </a:r>
          </a:p>
        </p:txBody>
      </p:sp>
      <p:sp>
        <p:nvSpPr>
          <p:cNvPr id="228412" name="Rectangle 61">
            <a:extLst>
              <a:ext uri="{FF2B5EF4-FFF2-40B4-BE49-F238E27FC236}">
                <a16:creationId xmlns:a16="http://schemas.microsoft.com/office/drawing/2014/main" id="{2EBACAA2-D632-222E-BC30-B2C4DBE7DA39}"/>
              </a:ext>
            </a:extLst>
          </p:cNvPr>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latin typeface="Helvetica" pitchFamily="2" charset="0"/>
              </a:rPr>
              <a:t>No</a:t>
            </a:r>
          </a:p>
        </p:txBody>
      </p:sp>
      <p:sp>
        <p:nvSpPr>
          <p:cNvPr id="228413" name="Rectangle 62">
            <a:extLst>
              <a:ext uri="{FF2B5EF4-FFF2-40B4-BE49-F238E27FC236}">
                <a16:creationId xmlns:a16="http://schemas.microsoft.com/office/drawing/2014/main" id="{95125950-8C80-4CC2-D490-EC86A413F031}"/>
              </a:ext>
            </a:extLst>
          </p:cNvPr>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 your stockholders like</a:t>
            </a:r>
          </a:p>
        </p:txBody>
      </p:sp>
      <p:sp>
        <p:nvSpPr>
          <p:cNvPr id="228414" name="Rectangle 63">
            <a:extLst>
              <a:ext uri="{FF2B5EF4-FFF2-40B4-BE49-F238E27FC236}">
                <a16:creationId xmlns:a16="http://schemas.microsoft.com/office/drawing/2014/main" id="{062ED630-AB49-BB91-33F6-B6BF909589C2}"/>
              </a:ext>
            </a:extLst>
          </p:cNvPr>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dividends?</a:t>
            </a:r>
          </a:p>
        </p:txBody>
      </p:sp>
      <p:sp>
        <p:nvSpPr>
          <p:cNvPr id="228415" name="Rectangle 64">
            <a:extLst>
              <a:ext uri="{FF2B5EF4-FFF2-40B4-BE49-F238E27FC236}">
                <a16:creationId xmlns:a16="http://schemas.microsoft.com/office/drawing/2014/main" id="{034588D1-7F8C-A40D-2970-62494429B1EA}"/>
              </a:ext>
            </a:extLst>
          </p:cNvPr>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416" name="Rectangle 65">
            <a:extLst>
              <a:ext uri="{FF2B5EF4-FFF2-40B4-BE49-F238E27FC236}">
                <a16:creationId xmlns:a16="http://schemas.microsoft.com/office/drawing/2014/main" id="{24CB4351-F7D8-0353-058D-0D44251D5509}"/>
              </a:ext>
            </a:extLst>
          </p:cNvPr>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Pay Dividends</a:t>
            </a:r>
          </a:p>
        </p:txBody>
      </p:sp>
      <p:sp>
        <p:nvSpPr>
          <p:cNvPr id="228417" name="Rectangle 66">
            <a:extLst>
              <a:ext uri="{FF2B5EF4-FFF2-40B4-BE49-F238E27FC236}">
                <a16:creationId xmlns:a16="http://schemas.microsoft.com/office/drawing/2014/main" id="{4FBAE41C-A696-1C0C-C7AE-22D039CE893A}"/>
              </a:ext>
            </a:extLst>
          </p:cNvPr>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418" name="Rectangle 67">
            <a:extLst>
              <a:ext uri="{FF2B5EF4-FFF2-40B4-BE49-F238E27FC236}">
                <a16:creationId xmlns:a16="http://schemas.microsoft.com/office/drawing/2014/main" id="{B2121076-D42F-3066-8F86-FA975DA204A8}"/>
              </a:ext>
            </a:extLst>
          </p:cNvPr>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back stock</a:t>
            </a:r>
          </a:p>
        </p:txBody>
      </p:sp>
      <p:sp>
        <p:nvSpPr>
          <p:cNvPr id="228419" name="Freeform 68">
            <a:extLst>
              <a:ext uri="{FF2B5EF4-FFF2-40B4-BE49-F238E27FC236}">
                <a16:creationId xmlns:a16="http://schemas.microsoft.com/office/drawing/2014/main" id="{C9C2DF73-89C7-1102-5756-5265121D8562}"/>
              </a:ext>
            </a:extLst>
          </p:cNvPr>
          <p:cNvSpPr>
            <a:spLocks/>
          </p:cNvSpPr>
          <p:nvPr/>
        </p:nvSpPr>
        <p:spPr bwMode="auto">
          <a:xfrm>
            <a:off x="1195388"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0" name="Line 69">
            <a:extLst>
              <a:ext uri="{FF2B5EF4-FFF2-40B4-BE49-F238E27FC236}">
                <a16:creationId xmlns:a16="http://schemas.microsoft.com/office/drawing/2014/main" id="{7A6A5CAE-587B-299C-0906-A0ACF3D4CA29}"/>
              </a:ext>
            </a:extLst>
          </p:cNvPr>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1" name="Line 70">
            <a:extLst>
              <a:ext uri="{FF2B5EF4-FFF2-40B4-BE49-F238E27FC236}">
                <a16:creationId xmlns:a16="http://schemas.microsoft.com/office/drawing/2014/main" id="{18BEF81D-80CE-1433-D99C-4E9096CA5A92}"/>
              </a:ext>
            </a:extLst>
          </p:cNvPr>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2" name="Line 71">
            <a:extLst>
              <a:ext uri="{FF2B5EF4-FFF2-40B4-BE49-F238E27FC236}">
                <a16:creationId xmlns:a16="http://schemas.microsoft.com/office/drawing/2014/main" id="{B7D5BE2B-017F-0E60-7231-DAF59DA34A96}"/>
              </a:ext>
            </a:extLst>
          </p:cNvPr>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3" name="Freeform 72">
            <a:extLst>
              <a:ext uri="{FF2B5EF4-FFF2-40B4-BE49-F238E27FC236}">
                <a16:creationId xmlns:a16="http://schemas.microsoft.com/office/drawing/2014/main" id="{327956D1-B330-EB57-96B8-8B429A34C09C}"/>
              </a:ext>
            </a:extLst>
          </p:cNvPr>
          <p:cNvSpPr>
            <a:spLocks/>
          </p:cNvSpPr>
          <p:nvPr/>
        </p:nvSpPr>
        <p:spPr bwMode="auto">
          <a:xfrm>
            <a:off x="5465763"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4" name="Line 73">
            <a:extLst>
              <a:ext uri="{FF2B5EF4-FFF2-40B4-BE49-F238E27FC236}">
                <a16:creationId xmlns:a16="http://schemas.microsoft.com/office/drawing/2014/main" id="{39874B8A-91FE-1B0E-B971-026CC86C9919}"/>
              </a:ext>
            </a:extLst>
          </p:cNvPr>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5" name="Line 74">
            <a:extLst>
              <a:ext uri="{FF2B5EF4-FFF2-40B4-BE49-F238E27FC236}">
                <a16:creationId xmlns:a16="http://schemas.microsoft.com/office/drawing/2014/main" id="{8F4C43FB-1569-AD19-B71E-DD313ECE9819}"/>
              </a:ext>
            </a:extLst>
          </p:cNvPr>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6" name="Line 75">
            <a:extLst>
              <a:ext uri="{FF2B5EF4-FFF2-40B4-BE49-F238E27FC236}">
                <a16:creationId xmlns:a16="http://schemas.microsoft.com/office/drawing/2014/main" id="{F243978F-4E48-721C-16CB-3A9C9E9A116F}"/>
              </a:ext>
            </a:extLst>
          </p:cNvPr>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7" name="Freeform 76">
            <a:extLst>
              <a:ext uri="{FF2B5EF4-FFF2-40B4-BE49-F238E27FC236}">
                <a16:creationId xmlns:a16="http://schemas.microsoft.com/office/drawing/2014/main" id="{ADE07955-1AC7-4EFA-E2AC-F1401D6531AF}"/>
              </a:ext>
            </a:extLst>
          </p:cNvPr>
          <p:cNvSpPr>
            <a:spLocks/>
          </p:cNvSpPr>
          <p:nvPr/>
        </p:nvSpPr>
        <p:spPr bwMode="auto">
          <a:xfrm>
            <a:off x="5670550"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8" name="Line 77">
            <a:extLst>
              <a:ext uri="{FF2B5EF4-FFF2-40B4-BE49-F238E27FC236}">
                <a16:creationId xmlns:a16="http://schemas.microsoft.com/office/drawing/2014/main" id="{4F420060-D235-F9B8-E34D-3B0D29F1CE1C}"/>
              </a:ext>
            </a:extLst>
          </p:cNvPr>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9" name="Line 78">
            <a:extLst>
              <a:ext uri="{FF2B5EF4-FFF2-40B4-BE49-F238E27FC236}">
                <a16:creationId xmlns:a16="http://schemas.microsoft.com/office/drawing/2014/main" id="{266714E0-BB9E-A4AB-865D-DE4F4314097E}"/>
              </a:ext>
            </a:extLst>
          </p:cNvPr>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0" name="Line 79">
            <a:extLst>
              <a:ext uri="{FF2B5EF4-FFF2-40B4-BE49-F238E27FC236}">
                <a16:creationId xmlns:a16="http://schemas.microsoft.com/office/drawing/2014/main" id="{DF934926-38CC-E3EC-185D-39844FEAFD9B}"/>
              </a:ext>
            </a:extLst>
          </p:cNvPr>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1" name="Freeform 80">
            <a:extLst>
              <a:ext uri="{FF2B5EF4-FFF2-40B4-BE49-F238E27FC236}">
                <a16:creationId xmlns:a16="http://schemas.microsoft.com/office/drawing/2014/main" id="{F48560A3-85BC-F32A-D9D5-9CEBCA849ABE}"/>
              </a:ext>
            </a:extLst>
          </p:cNvPr>
          <p:cNvSpPr>
            <a:spLocks/>
          </p:cNvSpPr>
          <p:nvPr/>
        </p:nvSpPr>
        <p:spPr bwMode="auto">
          <a:xfrm>
            <a:off x="1093788"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32" name="Line 81">
            <a:extLst>
              <a:ext uri="{FF2B5EF4-FFF2-40B4-BE49-F238E27FC236}">
                <a16:creationId xmlns:a16="http://schemas.microsoft.com/office/drawing/2014/main" id="{A6218B23-4E2A-5ABA-B28D-EE848E63FDD0}"/>
              </a:ext>
            </a:extLst>
          </p:cNvPr>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3" name="Line 82">
            <a:extLst>
              <a:ext uri="{FF2B5EF4-FFF2-40B4-BE49-F238E27FC236}">
                <a16:creationId xmlns:a16="http://schemas.microsoft.com/office/drawing/2014/main" id="{E5F806A7-272A-D066-7B6E-1DB6629F08D0}"/>
              </a:ext>
            </a:extLst>
          </p:cNvPr>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4" name="Line 83">
            <a:extLst>
              <a:ext uri="{FF2B5EF4-FFF2-40B4-BE49-F238E27FC236}">
                <a16:creationId xmlns:a16="http://schemas.microsoft.com/office/drawing/2014/main" id="{DE59A363-3626-6E9E-DE74-746FEBB036DD}"/>
              </a:ext>
            </a:extLst>
          </p:cNvPr>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5" name="Line 84">
            <a:extLst>
              <a:ext uri="{FF2B5EF4-FFF2-40B4-BE49-F238E27FC236}">
                <a16:creationId xmlns:a16="http://schemas.microsoft.com/office/drawing/2014/main" id="{CC2B3850-ED59-1986-B9A1-741B71433502}"/>
              </a:ext>
            </a:extLst>
          </p:cNvPr>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6" name="Freeform 85">
            <a:extLst>
              <a:ext uri="{FF2B5EF4-FFF2-40B4-BE49-F238E27FC236}">
                <a16:creationId xmlns:a16="http://schemas.microsoft.com/office/drawing/2014/main" id="{F610F8AF-CDFB-6ADC-08B4-2DA660E74240}"/>
              </a:ext>
            </a:extLst>
          </p:cNvPr>
          <p:cNvSpPr>
            <a:spLocks/>
          </p:cNvSpPr>
          <p:nvPr/>
        </p:nvSpPr>
        <p:spPr bwMode="auto">
          <a:xfrm>
            <a:off x="381000" y="3162300"/>
            <a:ext cx="2544763"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37" name="Line 86">
            <a:extLst>
              <a:ext uri="{FF2B5EF4-FFF2-40B4-BE49-F238E27FC236}">
                <a16:creationId xmlns:a16="http://schemas.microsoft.com/office/drawing/2014/main" id="{43751B8C-EE40-75A1-BD07-A1974BFD972E}"/>
              </a:ext>
            </a:extLst>
          </p:cNvPr>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8" name="Line 87">
            <a:extLst>
              <a:ext uri="{FF2B5EF4-FFF2-40B4-BE49-F238E27FC236}">
                <a16:creationId xmlns:a16="http://schemas.microsoft.com/office/drawing/2014/main" id="{E385F64C-638E-41DA-BFD4-E2D8C875B175}"/>
              </a:ext>
            </a:extLst>
          </p:cNvPr>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9" name="Line 88">
            <a:extLst>
              <a:ext uri="{FF2B5EF4-FFF2-40B4-BE49-F238E27FC236}">
                <a16:creationId xmlns:a16="http://schemas.microsoft.com/office/drawing/2014/main" id="{3FDFC2B7-4707-9E8E-61D4-EDFE0ECA01B3}"/>
              </a:ext>
            </a:extLst>
          </p:cNvPr>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0" name="Rectangle 89">
            <a:extLst>
              <a:ext uri="{FF2B5EF4-FFF2-40B4-BE49-F238E27FC236}">
                <a16:creationId xmlns:a16="http://schemas.microsoft.com/office/drawing/2014/main" id="{9CBCDD14-2ACE-65A2-660B-43CB7886EEC8}"/>
              </a:ext>
            </a:extLst>
          </p:cNvPr>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Increase leverage</a:t>
            </a:r>
          </a:p>
        </p:txBody>
      </p:sp>
      <p:sp>
        <p:nvSpPr>
          <p:cNvPr id="228441" name="Rectangle 90">
            <a:extLst>
              <a:ext uri="{FF2B5EF4-FFF2-40B4-BE49-F238E27FC236}">
                <a16:creationId xmlns:a16="http://schemas.microsoft.com/office/drawing/2014/main" id="{445CC6C1-4607-5382-C6CE-619D306195F6}"/>
              </a:ext>
            </a:extLst>
          </p:cNvPr>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quickly</a:t>
            </a:r>
          </a:p>
        </p:txBody>
      </p:sp>
      <p:sp>
        <p:nvSpPr>
          <p:cNvPr id="228442" name="Rectangle 91">
            <a:extLst>
              <a:ext uri="{FF2B5EF4-FFF2-40B4-BE49-F238E27FC236}">
                <a16:creationId xmlns:a16="http://schemas.microsoft.com/office/drawing/2014/main" id="{9B2354F8-D6F8-33D3-3BF4-63832A98648A}"/>
              </a:ext>
            </a:extLst>
          </p:cNvPr>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Debt/Equity swaps</a:t>
            </a:r>
          </a:p>
        </p:txBody>
      </p:sp>
      <p:sp>
        <p:nvSpPr>
          <p:cNvPr id="228443" name="Rectangle 92">
            <a:extLst>
              <a:ext uri="{FF2B5EF4-FFF2-40B4-BE49-F238E27FC236}">
                <a16:creationId xmlns:a16="http://schemas.microsoft.com/office/drawing/2014/main" id="{67772D17-DBCC-46CD-87AA-BB7736494F9E}"/>
              </a:ext>
            </a:extLst>
          </p:cNvPr>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Borrow money&amp;</a:t>
            </a:r>
          </a:p>
        </p:txBody>
      </p:sp>
      <p:sp>
        <p:nvSpPr>
          <p:cNvPr id="228444" name="Rectangle 93">
            <a:extLst>
              <a:ext uri="{FF2B5EF4-FFF2-40B4-BE49-F238E27FC236}">
                <a16:creationId xmlns:a16="http://schemas.microsoft.com/office/drawing/2014/main" id="{2B9E802F-4085-6C7B-FC31-FF463FD2AA2D}"/>
              </a:ext>
            </a:extLst>
          </p:cNvPr>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shares.</a:t>
            </a:r>
          </a:p>
        </p:txBody>
      </p:sp>
      <p:sp>
        <p:nvSpPr>
          <p:cNvPr id="228445" name="Line 94">
            <a:extLst>
              <a:ext uri="{FF2B5EF4-FFF2-40B4-BE49-F238E27FC236}">
                <a16:creationId xmlns:a16="http://schemas.microsoft.com/office/drawing/2014/main" id="{B5548510-F3BA-8F3A-FF6B-5856B851130C}"/>
              </a:ext>
            </a:extLst>
          </p:cNvPr>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6" name="Freeform 95">
            <a:extLst>
              <a:ext uri="{FF2B5EF4-FFF2-40B4-BE49-F238E27FC236}">
                <a16:creationId xmlns:a16="http://schemas.microsoft.com/office/drawing/2014/main" id="{8EDAEEC7-852C-9D24-89DA-8D121AA85E2C}"/>
              </a:ext>
            </a:extLst>
          </p:cNvPr>
          <p:cNvSpPr>
            <a:spLocks/>
          </p:cNvSpPr>
          <p:nvPr/>
        </p:nvSpPr>
        <p:spPr bwMode="auto">
          <a:xfrm>
            <a:off x="6788150"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47" name="Line 96">
            <a:extLst>
              <a:ext uri="{FF2B5EF4-FFF2-40B4-BE49-F238E27FC236}">
                <a16:creationId xmlns:a16="http://schemas.microsoft.com/office/drawing/2014/main" id="{41D6649D-50D5-C78F-821B-155B9195C8F4}"/>
              </a:ext>
            </a:extLst>
          </p:cNvPr>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8" name="Line 97">
            <a:extLst>
              <a:ext uri="{FF2B5EF4-FFF2-40B4-BE49-F238E27FC236}">
                <a16:creationId xmlns:a16="http://schemas.microsoft.com/office/drawing/2014/main" id="{02A04873-8A16-7BD6-C42E-9C270056309D}"/>
              </a:ext>
            </a:extLst>
          </p:cNvPr>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a:extLst>
              <a:ext uri="{FF2B5EF4-FFF2-40B4-BE49-F238E27FC236}">
                <a16:creationId xmlns:a16="http://schemas.microsoft.com/office/drawing/2014/main" id="{C835C7F4-34ED-10F7-623D-ACC43F187763}"/>
              </a:ext>
            </a:extLst>
          </p:cNvPr>
          <p:cNvSpPr>
            <a:spLocks noGrp="1"/>
          </p:cNvSpPr>
          <p:nvPr>
            <p:ph type="title"/>
          </p:nvPr>
        </p:nvSpPr>
        <p:spPr>
          <a:xfrm>
            <a:off x="612775" y="228600"/>
            <a:ext cx="8153400" cy="990600"/>
          </a:xfrm>
        </p:spPr>
        <p:txBody>
          <a:bodyPr/>
          <a:lstStyle/>
          <a:p>
            <a:pPr eaLnBrk="1" hangingPunct="1"/>
            <a:r>
              <a:rPr lang="en-US" altLang="en-US">
                <a:latin typeface="Wingdings" pitchFamily="2" charset="2"/>
                <a:ea typeface="ＭＳ Ｐゴシック" panose="020B0600070205080204" pitchFamily="34" charset="-128"/>
              </a:rPr>
              <a:t>6</a:t>
            </a:r>
            <a:r>
              <a:rPr lang="en-US" altLang="en-US">
                <a:ea typeface="ＭＳ Ｐゴシック" panose="020B0600070205080204" pitchFamily="34" charset="-128"/>
              </a:rPr>
              <a:t> Application Test: Getting to the Optimal</a:t>
            </a:r>
          </a:p>
        </p:txBody>
      </p:sp>
      <p:sp>
        <p:nvSpPr>
          <p:cNvPr id="230402" name="Footer Placeholder 1">
            <a:extLst>
              <a:ext uri="{FF2B5EF4-FFF2-40B4-BE49-F238E27FC236}">
                <a16:creationId xmlns:a16="http://schemas.microsoft.com/office/drawing/2014/main" id="{458C0A1B-EE72-1AB1-DFAA-1560B6CD79A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22211" name="Slide Number Placeholder 2">
            <a:extLst>
              <a:ext uri="{FF2B5EF4-FFF2-40B4-BE49-F238E27FC236}">
                <a16:creationId xmlns:a16="http://schemas.microsoft.com/office/drawing/2014/main" id="{2EEA68B5-20B0-1D7E-9B27-E271D1ED241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13D6EDA-4D6C-6649-9FD8-60CB80ECC0F1}" type="slidenum">
              <a:rPr lang="en-US" altLang="en-US" sz="1200">
                <a:solidFill>
                  <a:srgbClr val="FFFFFF"/>
                </a:solidFill>
                <a:latin typeface="Times" charset="0"/>
              </a:rPr>
              <a:pPr>
                <a:lnSpc>
                  <a:spcPct val="80000"/>
                </a:lnSpc>
                <a:spcBef>
                  <a:spcPct val="0"/>
                </a:spcBef>
                <a:buClrTx/>
                <a:buSzTx/>
                <a:buFontTx/>
                <a:buNone/>
                <a:defRPr/>
              </a:pPr>
              <a:t>106</a:t>
            </a:fld>
            <a:endParaRPr lang="en-US" altLang="en-US" sz="1200">
              <a:solidFill>
                <a:srgbClr val="FFFFFF"/>
              </a:solidFill>
              <a:latin typeface="Times" charset="0"/>
            </a:endParaRPr>
          </a:p>
        </p:txBody>
      </p:sp>
      <p:sp>
        <p:nvSpPr>
          <p:cNvPr id="230404" name="Rectangle 3">
            <a:extLst>
              <a:ext uri="{FF2B5EF4-FFF2-40B4-BE49-F238E27FC236}">
                <a16:creationId xmlns:a16="http://schemas.microsoft.com/office/drawing/2014/main" id="{34459DE7-86E1-CD90-07BE-8A92C21C5928}"/>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a:ea typeface="ＭＳ Ｐゴシック" panose="020B0600070205080204" pitchFamily="34" charset="-128"/>
              </a:rPr>
              <a:t>Based upon your analysis of both the firm</a:t>
            </a:r>
            <a:r>
              <a:rPr lang="ja-JP" altLang="en-US">
                <a:ea typeface="ＭＳ Ｐゴシック" panose="020B0600070205080204" pitchFamily="34" charset="-128"/>
              </a:rPr>
              <a:t>’</a:t>
            </a:r>
            <a:r>
              <a:rPr lang="en-US" altLang="ja-JP">
                <a:ea typeface="ＭＳ Ｐゴシック" panose="020B0600070205080204" pitchFamily="34" charset="-128"/>
              </a:rPr>
              <a:t>s capital structure and investment record, what path would you map out for the firm?</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Immediate change in leverage</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Gradual change in leverage</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No change in leverage</a:t>
            </a:r>
          </a:p>
          <a:p>
            <a:pPr eaLnBrk="1" hangingPunct="1">
              <a:lnSpc>
                <a:spcPct val="90000"/>
              </a:lnSpc>
            </a:pPr>
            <a:r>
              <a:rPr lang="en-US" altLang="en-US">
                <a:ea typeface="ＭＳ Ｐゴシック" panose="020B0600070205080204" pitchFamily="34" charset="-128"/>
              </a:rPr>
              <a:t>Would you recommend that the firm change its financing mix by </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Paying off debt/Buying back equity</a:t>
            </a:r>
          </a:p>
          <a:p>
            <a:pPr eaLnBrk="1" hangingPunct="1">
              <a:lnSpc>
                <a:spcPct val="90000"/>
              </a:lnSpc>
              <a:buFont typeface="Calibri" panose="020F0502020204030204" pitchFamily="34" charset="0"/>
              <a:buAutoNum type="alphaLcPeriod"/>
            </a:pPr>
            <a:r>
              <a:rPr lang="en-US" altLang="en-US">
                <a:ea typeface="ＭＳ Ｐゴシック" panose="020B0600070205080204" pitchFamily="34" charset="-128"/>
              </a:rPr>
              <a:t>Take projects with equity/debt</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Title 1">
            <a:extLst>
              <a:ext uri="{FF2B5EF4-FFF2-40B4-BE49-F238E27FC236}">
                <a16:creationId xmlns:a16="http://schemas.microsoft.com/office/drawing/2014/main" id="{35F047C5-9F1D-A8E1-DD9E-21C7541E4077}"/>
              </a:ext>
            </a:extLst>
          </p:cNvPr>
          <p:cNvSpPr>
            <a:spLocks noGrp="1"/>
          </p:cNvSpPr>
          <p:nvPr>
            <p:ph type="title"/>
          </p:nvPr>
        </p:nvSpPr>
        <p:spPr>
          <a:xfrm>
            <a:off x="612775" y="228600"/>
            <a:ext cx="8153400" cy="990600"/>
          </a:xfrm>
        </p:spPr>
        <p:txBody>
          <a:bodyPr/>
          <a:lstStyle/>
          <a:p>
            <a:pPr eaLnBrk="1" hangingPunct="1"/>
            <a:r>
              <a:rPr lang="en-US" altLang="en-US" sz="3200">
                <a:ea typeface="ＭＳ Ｐゴシック" panose="020B0600070205080204" pitchFamily="34" charset="-128"/>
              </a:rPr>
              <a:t>The Mechanics of Changing Debt Ratio quickly…</a:t>
            </a:r>
          </a:p>
        </p:txBody>
      </p:sp>
      <p:sp>
        <p:nvSpPr>
          <p:cNvPr id="232450" name="Footer Placeholder 1">
            <a:extLst>
              <a:ext uri="{FF2B5EF4-FFF2-40B4-BE49-F238E27FC236}">
                <a16:creationId xmlns:a16="http://schemas.microsoft.com/office/drawing/2014/main" id="{C536F2A2-5999-D12D-127E-F14A23D40A8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24259" name="Slide Number Placeholder 2">
            <a:extLst>
              <a:ext uri="{FF2B5EF4-FFF2-40B4-BE49-F238E27FC236}">
                <a16:creationId xmlns:a16="http://schemas.microsoft.com/office/drawing/2014/main" id="{DDD4AB2F-42FF-2A01-6F19-3BDE96FFDDA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B9A0715-5D80-8B45-8AB8-77B40EE82333}" type="slidenum">
              <a:rPr lang="en-US" altLang="en-US" sz="1200">
                <a:solidFill>
                  <a:srgbClr val="FFFFFF"/>
                </a:solidFill>
                <a:latin typeface="Times" charset="0"/>
              </a:rPr>
              <a:pPr>
                <a:lnSpc>
                  <a:spcPct val="80000"/>
                </a:lnSpc>
                <a:spcBef>
                  <a:spcPct val="0"/>
                </a:spcBef>
                <a:buClrTx/>
                <a:buSzTx/>
                <a:buFontTx/>
                <a:buNone/>
                <a:defRPr/>
              </a:pPr>
              <a:t>107</a:t>
            </a:fld>
            <a:endParaRPr lang="en-US" altLang="en-US" sz="1200">
              <a:solidFill>
                <a:srgbClr val="FFFFFF"/>
              </a:solidFill>
              <a:latin typeface="Times" charset="0"/>
            </a:endParaRPr>
          </a:p>
        </p:txBody>
      </p:sp>
      <p:pic>
        <p:nvPicPr>
          <p:cNvPr id="232452" name="Content Placeholder 3">
            <a:extLst>
              <a:ext uri="{FF2B5EF4-FFF2-40B4-BE49-F238E27FC236}">
                <a16:creationId xmlns:a16="http://schemas.microsoft.com/office/drawing/2014/main" id="{5D4221C1-03C0-09A1-7E1F-8422EA91342F}"/>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8284" r="-38284"/>
          <a:stretch>
            <a:fillRect/>
          </a:stretch>
        </p:blipFill>
        <p:spPr>
          <a:xfrm>
            <a:off x="612775" y="1600200"/>
            <a:ext cx="8153400" cy="4495800"/>
          </a:xfr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a:extLst>
              <a:ext uri="{FF2B5EF4-FFF2-40B4-BE49-F238E27FC236}">
                <a16:creationId xmlns:a16="http://schemas.microsoft.com/office/drawing/2014/main" id="{C969465E-53E0-5A8C-B151-A17CAECD49D8}"/>
              </a:ext>
            </a:extLst>
          </p:cNvPr>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mechanics of changing debt ratios over time… gradually…</a:t>
            </a:r>
          </a:p>
        </p:txBody>
      </p:sp>
      <p:sp>
        <p:nvSpPr>
          <p:cNvPr id="234498" name="Footer Placeholder 1">
            <a:extLst>
              <a:ext uri="{FF2B5EF4-FFF2-40B4-BE49-F238E27FC236}">
                <a16:creationId xmlns:a16="http://schemas.microsoft.com/office/drawing/2014/main" id="{687156A2-9CEF-1C7C-A85E-A507BD93162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26307" name="Slide Number Placeholder 2">
            <a:extLst>
              <a:ext uri="{FF2B5EF4-FFF2-40B4-BE49-F238E27FC236}">
                <a16:creationId xmlns:a16="http://schemas.microsoft.com/office/drawing/2014/main" id="{97F46126-5345-E7C7-ED7C-C3104CAFBC7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A0F4305-1533-8847-B9ED-8EEADB91E2B4}" type="slidenum">
              <a:rPr lang="en-US" altLang="en-US" sz="1200">
                <a:solidFill>
                  <a:srgbClr val="FFFFFF"/>
                </a:solidFill>
                <a:latin typeface="Times" charset="0"/>
              </a:rPr>
              <a:pPr>
                <a:lnSpc>
                  <a:spcPct val="80000"/>
                </a:lnSpc>
                <a:spcBef>
                  <a:spcPct val="0"/>
                </a:spcBef>
                <a:buClrTx/>
                <a:buSzTx/>
                <a:buFontTx/>
                <a:buNone/>
                <a:defRPr/>
              </a:pPr>
              <a:t>108</a:t>
            </a:fld>
            <a:endParaRPr lang="en-US" altLang="en-US" sz="1200">
              <a:solidFill>
                <a:srgbClr val="FFFFFF"/>
              </a:solidFill>
              <a:latin typeface="Times" charset="0"/>
            </a:endParaRPr>
          </a:p>
        </p:txBody>
      </p:sp>
      <p:sp>
        <p:nvSpPr>
          <p:cNvPr id="234500" name="Content Placeholder 2">
            <a:extLst>
              <a:ext uri="{FF2B5EF4-FFF2-40B4-BE49-F238E27FC236}">
                <a16:creationId xmlns:a16="http://schemas.microsoft.com/office/drawing/2014/main" id="{5FF07987-0F3E-C6C6-8D58-7562F9487C92}"/>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dirty="0">
                <a:ea typeface="ＭＳ Ｐゴシック" panose="020B0600070205080204" pitchFamily="34" charset="-128"/>
              </a:rPr>
              <a:t>To change debt ratios over time, you use the same mix of tools that you used to change debt ratios gradually:</a:t>
            </a:r>
          </a:p>
          <a:p>
            <a:pPr lvl="1" eaLnBrk="1" hangingPunct="1">
              <a:lnSpc>
                <a:spcPct val="90000"/>
              </a:lnSpc>
            </a:pPr>
            <a:r>
              <a:rPr lang="en-US" altLang="en-US" sz="2200" u="sng" dirty="0">
                <a:ea typeface="ＭＳ Ｐゴシック" panose="020B0600070205080204" pitchFamily="34" charset="-128"/>
              </a:rPr>
              <a:t>Dividends and stock buybacks</a:t>
            </a:r>
            <a:r>
              <a:rPr lang="en-US" altLang="en-US" sz="2200" dirty="0">
                <a:ea typeface="ＭＳ Ｐゴシック" panose="020B0600070205080204" pitchFamily="34" charset="-128"/>
              </a:rPr>
              <a:t>: Dividends and stock buybacks will reduce the value of equity.</a:t>
            </a:r>
          </a:p>
          <a:p>
            <a:pPr lvl="1" eaLnBrk="1" hangingPunct="1">
              <a:lnSpc>
                <a:spcPct val="90000"/>
              </a:lnSpc>
            </a:pPr>
            <a:r>
              <a:rPr lang="en-US" altLang="en-US" sz="2200" u="sng" dirty="0">
                <a:ea typeface="ＭＳ Ｐゴシック" panose="020B0600070205080204" pitchFamily="34" charset="-128"/>
              </a:rPr>
              <a:t>Debt repayments</a:t>
            </a:r>
            <a:r>
              <a:rPr lang="en-US" altLang="en-US" sz="2200" dirty="0">
                <a:ea typeface="ＭＳ Ｐゴシック" panose="020B0600070205080204" pitchFamily="34" charset="-128"/>
              </a:rPr>
              <a:t>: will reduce the value of debt.</a:t>
            </a:r>
          </a:p>
          <a:p>
            <a:pPr eaLnBrk="1" hangingPunct="1">
              <a:lnSpc>
                <a:spcPct val="90000"/>
              </a:lnSpc>
            </a:pPr>
            <a:r>
              <a:rPr lang="en-US" altLang="en-US" sz="2600" dirty="0">
                <a:ea typeface="ＭＳ Ｐゴシック" panose="020B0600070205080204" pitchFamily="34" charset="-128"/>
              </a:rPr>
              <a:t>The complication of changing debt ratios over time is that firm value is itself a moving target.  </a:t>
            </a:r>
          </a:p>
          <a:p>
            <a:pPr eaLnBrk="1" hangingPunct="1">
              <a:lnSpc>
                <a:spcPct val="90000"/>
              </a:lnSpc>
            </a:pPr>
            <a:r>
              <a:rPr lang="en-US" altLang="en-US" sz="2400" dirty="0">
                <a:ea typeface="ＭＳ Ｐゴシック" panose="020B0600070205080204" pitchFamily="34" charset="-128"/>
              </a:rPr>
              <a:t>If equity is fairly valued today, the equity value should change over time to reflect the expected price appreciation:</a:t>
            </a:r>
          </a:p>
          <a:p>
            <a:pPr lvl="2" eaLnBrk="1" hangingPunct="1">
              <a:lnSpc>
                <a:spcPct val="90000"/>
              </a:lnSpc>
            </a:pPr>
            <a:r>
              <a:rPr lang="en-US" altLang="en-US" sz="2200" dirty="0">
                <a:ea typeface="ＭＳ Ｐゴシック" panose="020B0600070205080204" pitchFamily="34" charset="-128"/>
              </a:rPr>
              <a:t>Expected Price appreciation = Cost of equity – Dividend Yield</a:t>
            </a:r>
          </a:p>
          <a:p>
            <a:pPr lvl="2" eaLnBrk="1" hangingPunct="1">
              <a:lnSpc>
                <a:spcPct val="90000"/>
              </a:lnSpc>
            </a:pPr>
            <a:r>
              <a:rPr lang="en-US" altLang="en-US" sz="2200" dirty="0">
                <a:ea typeface="ＭＳ Ｐゴシック" panose="020B0600070205080204" pitchFamily="34" charset="-128"/>
              </a:rPr>
              <a:t>Debt will also change over time, in conjunction as firm value changes.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a:extLst>
              <a:ext uri="{FF2B5EF4-FFF2-40B4-BE49-F238E27FC236}">
                <a16:creationId xmlns:a16="http://schemas.microsoft.com/office/drawing/2014/main" id="{3D4AD5F9-2675-2946-4295-8BCA9879E291}"/>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Designing Debt: The Fundamental Principle</a:t>
            </a:r>
          </a:p>
        </p:txBody>
      </p:sp>
      <p:sp>
        <p:nvSpPr>
          <p:cNvPr id="236546" name="Footer Placeholder 1">
            <a:extLst>
              <a:ext uri="{FF2B5EF4-FFF2-40B4-BE49-F238E27FC236}">
                <a16:creationId xmlns:a16="http://schemas.microsoft.com/office/drawing/2014/main" id="{3207622D-A054-F709-B683-5E6FC15CD9B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28355" name="Slide Number Placeholder 2">
            <a:extLst>
              <a:ext uri="{FF2B5EF4-FFF2-40B4-BE49-F238E27FC236}">
                <a16:creationId xmlns:a16="http://schemas.microsoft.com/office/drawing/2014/main" id="{78E80467-8D92-2431-B824-1FB5703BE414}"/>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C9DF4A8-1E3F-6F4D-8859-EDCA1FB75704}" type="slidenum">
              <a:rPr lang="en-US" altLang="en-US" sz="1200">
                <a:solidFill>
                  <a:srgbClr val="FFFFFF"/>
                </a:solidFill>
                <a:latin typeface="Times" charset="0"/>
              </a:rPr>
              <a:pPr>
                <a:lnSpc>
                  <a:spcPct val="80000"/>
                </a:lnSpc>
                <a:spcBef>
                  <a:spcPct val="0"/>
                </a:spcBef>
                <a:buClrTx/>
                <a:buSzTx/>
                <a:buFontTx/>
                <a:buNone/>
                <a:defRPr/>
              </a:pPr>
              <a:t>109</a:t>
            </a:fld>
            <a:endParaRPr lang="en-US" altLang="en-US" sz="1200">
              <a:solidFill>
                <a:srgbClr val="FFFFFF"/>
              </a:solidFill>
              <a:latin typeface="Times" charset="0"/>
            </a:endParaRPr>
          </a:p>
        </p:txBody>
      </p:sp>
      <p:sp>
        <p:nvSpPr>
          <p:cNvPr id="236548" name="Rectangle 3">
            <a:extLst>
              <a:ext uri="{FF2B5EF4-FFF2-40B4-BE49-F238E27FC236}">
                <a16:creationId xmlns:a16="http://schemas.microsoft.com/office/drawing/2014/main" id="{8E662AEC-54E7-2C05-07BC-889FC5F62494}"/>
              </a:ext>
            </a:extLst>
          </p:cNvPr>
          <p:cNvSpPr>
            <a:spLocks noGrp="1"/>
          </p:cNvSpPr>
          <p:nvPr>
            <p:ph sz="quarter" idx="1"/>
          </p:nvPr>
        </p:nvSpPr>
        <p:spPr>
          <a:xfrm>
            <a:off x="612775" y="1600200"/>
            <a:ext cx="8153400" cy="4495800"/>
          </a:xfrm>
        </p:spPr>
        <p:txBody>
          <a:bodyPr/>
          <a:lstStyle/>
          <a:p>
            <a:pPr eaLnBrk="1" hangingPunct="1"/>
            <a:r>
              <a:rPr lang="en-US" altLang="en-US" dirty="0">
                <a:ea typeface="ＭＳ Ｐゴシック" panose="020B0600070205080204" pitchFamily="34" charset="-128"/>
              </a:rPr>
              <a:t>The objective in designing debt is to make the cash flows on debt match up as closely as possible with the cash flows that the firm makes on its assets.</a:t>
            </a:r>
          </a:p>
          <a:p>
            <a:pPr eaLnBrk="1" hangingPunct="1"/>
            <a:r>
              <a:rPr lang="en-US" altLang="en-US" dirty="0">
                <a:ea typeface="ＭＳ Ｐゴシック" panose="020B0600070205080204" pitchFamily="34" charset="-128"/>
              </a:rPr>
              <a:t>By doing so, we reduce our risk of default, increase debt capacity and increase firm value.</a:t>
            </a:r>
          </a:p>
          <a:p>
            <a:pPr eaLnBrk="1" hangingPunct="1"/>
            <a:r>
              <a:rPr lang="en-US" altLang="en-US" dirty="0">
                <a:ea typeface="ＭＳ Ｐゴシック" panose="020B0600070205080204" pitchFamily="34" charset="-128"/>
              </a:rPr>
              <a:t>In essence, we are making debt look and behave like equity, in terms of flexibility.</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a:extLst>
              <a:ext uri="{FF2B5EF4-FFF2-40B4-BE49-F238E27FC236}">
                <a16:creationId xmlns:a16="http://schemas.microsoft.com/office/drawing/2014/main" id="{AF3D8869-2CC1-55CB-80B1-BCEAE821F3A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Firm with mismatched debt</a:t>
            </a:r>
          </a:p>
        </p:txBody>
      </p:sp>
      <p:sp>
        <p:nvSpPr>
          <p:cNvPr id="238594" name="Footer Placeholder 1">
            <a:extLst>
              <a:ext uri="{FF2B5EF4-FFF2-40B4-BE49-F238E27FC236}">
                <a16:creationId xmlns:a16="http://schemas.microsoft.com/office/drawing/2014/main" id="{D28A2FD3-1540-1923-181A-6F3A7AAB26D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30403" name="Slide Number Placeholder 2">
            <a:extLst>
              <a:ext uri="{FF2B5EF4-FFF2-40B4-BE49-F238E27FC236}">
                <a16:creationId xmlns:a16="http://schemas.microsoft.com/office/drawing/2014/main" id="{28528C2F-D9E1-2B35-80E3-52779787AC8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D64877F-F206-7C4D-BCA3-742E069CD7A6}" type="slidenum">
              <a:rPr lang="en-US" altLang="en-US" sz="1200">
                <a:solidFill>
                  <a:srgbClr val="FFFFFF"/>
                </a:solidFill>
                <a:latin typeface="Times" charset="0"/>
              </a:rPr>
              <a:pPr>
                <a:lnSpc>
                  <a:spcPct val="80000"/>
                </a:lnSpc>
                <a:spcBef>
                  <a:spcPct val="0"/>
                </a:spcBef>
                <a:buClrTx/>
                <a:buSzTx/>
                <a:buFontTx/>
                <a:buNone/>
                <a:defRPr/>
              </a:pPr>
              <a:t>110</a:t>
            </a:fld>
            <a:endParaRPr lang="en-US" altLang="en-US" sz="1200">
              <a:solidFill>
                <a:srgbClr val="FFFFFF"/>
              </a:solidFill>
              <a:latin typeface="Times" charset="0"/>
            </a:endParaRPr>
          </a:p>
        </p:txBody>
      </p:sp>
      <p:pic>
        <p:nvPicPr>
          <p:cNvPr id="238596" name="Picture 3">
            <a:extLst>
              <a:ext uri="{FF2B5EF4-FFF2-40B4-BE49-F238E27FC236}">
                <a16:creationId xmlns:a16="http://schemas.microsoft.com/office/drawing/2014/main" id="{FEA354C9-186C-EB21-087C-928CFDC4F5D9}"/>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0422" b="-10422"/>
          <a:stretch>
            <a:fillRect/>
          </a:stretch>
        </p:blipFill>
        <p:spPr>
          <a:xfrm>
            <a:off x="612775" y="1600200"/>
            <a:ext cx="8153400" cy="4495800"/>
          </a:xfr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a:extLst>
              <a:ext uri="{FF2B5EF4-FFF2-40B4-BE49-F238E27FC236}">
                <a16:creationId xmlns:a16="http://schemas.microsoft.com/office/drawing/2014/main" id="{C691B51D-4754-8AE6-C000-A518FEE3502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Firm with matched Debt</a:t>
            </a:r>
          </a:p>
        </p:txBody>
      </p:sp>
      <p:sp>
        <p:nvSpPr>
          <p:cNvPr id="240642" name="Footer Placeholder 1">
            <a:extLst>
              <a:ext uri="{FF2B5EF4-FFF2-40B4-BE49-F238E27FC236}">
                <a16:creationId xmlns:a16="http://schemas.microsoft.com/office/drawing/2014/main" id="{513B9585-0541-D99B-FB9F-63C49CEB65B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32451" name="Slide Number Placeholder 2">
            <a:extLst>
              <a:ext uri="{FF2B5EF4-FFF2-40B4-BE49-F238E27FC236}">
                <a16:creationId xmlns:a16="http://schemas.microsoft.com/office/drawing/2014/main" id="{8C676FDC-3F11-A7F0-738C-6369630FC79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4B86449-2ECF-FB4F-87F2-11DD195BC759}" type="slidenum">
              <a:rPr lang="en-US" altLang="en-US" sz="1200">
                <a:solidFill>
                  <a:srgbClr val="FFFFFF"/>
                </a:solidFill>
                <a:latin typeface="Times" charset="0"/>
              </a:rPr>
              <a:pPr>
                <a:lnSpc>
                  <a:spcPct val="80000"/>
                </a:lnSpc>
                <a:spcBef>
                  <a:spcPct val="0"/>
                </a:spcBef>
                <a:buClrTx/>
                <a:buSzTx/>
                <a:buFontTx/>
                <a:buNone/>
                <a:defRPr/>
              </a:pPr>
              <a:t>111</a:t>
            </a:fld>
            <a:endParaRPr lang="en-US" altLang="en-US" sz="1200">
              <a:solidFill>
                <a:srgbClr val="FFFFFF"/>
              </a:solidFill>
              <a:latin typeface="Times" charset="0"/>
            </a:endParaRPr>
          </a:p>
        </p:txBody>
      </p:sp>
      <p:pic>
        <p:nvPicPr>
          <p:cNvPr id="240644" name="Picture 3">
            <a:extLst>
              <a:ext uri="{FF2B5EF4-FFF2-40B4-BE49-F238E27FC236}">
                <a16:creationId xmlns:a16="http://schemas.microsoft.com/office/drawing/2014/main" id="{436F3D73-EAFA-F07B-FD62-6811F19B54E7}"/>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6972" b="-6972"/>
          <a:stretch>
            <a:fillRect/>
          </a:stretch>
        </p:blipFill>
        <p:spPr>
          <a:xfrm>
            <a:off x="612775" y="1600200"/>
            <a:ext cx="8153400" cy="4495800"/>
          </a:xfr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a:extLst>
              <a:ext uri="{FF2B5EF4-FFF2-40B4-BE49-F238E27FC236}">
                <a16:creationId xmlns:a16="http://schemas.microsoft.com/office/drawing/2014/main" id="{5B8EA485-6657-37FA-E4BC-EA42B00D5DF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Design the perfect financing instrument</a:t>
            </a:r>
          </a:p>
        </p:txBody>
      </p:sp>
      <p:sp>
        <p:nvSpPr>
          <p:cNvPr id="242690" name="Footer Placeholder 1">
            <a:extLst>
              <a:ext uri="{FF2B5EF4-FFF2-40B4-BE49-F238E27FC236}">
                <a16:creationId xmlns:a16="http://schemas.microsoft.com/office/drawing/2014/main" id="{1759C209-8841-DBA8-4ECE-4D89FC9B413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34499" name="Slide Number Placeholder 2">
            <a:extLst>
              <a:ext uri="{FF2B5EF4-FFF2-40B4-BE49-F238E27FC236}">
                <a16:creationId xmlns:a16="http://schemas.microsoft.com/office/drawing/2014/main" id="{5FF24B97-48FF-BEE7-C6BB-5AB576F9FDE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B49B04B-0389-204F-9B87-9EA82DBD4605}" type="slidenum">
              <a:rPr lang="en-US" altLang="en-US" sz="1200">
                <a:solidFill>
                  <a:srgbClr val="FFFFFF"/>
                </a:solidFill>
                <a:latin typeface="Times" charset="0"/>
              </a:rPr>
              <a:pPr>
                <a:lnSpc>
                  <a:spcPct val="80000"/>
                </a:lnSpc>
                <a:spcBef>
                  <a:spcPct val="0"/>
                </a:spcBef>
                <a:buClrTx/>
                <a:buSzTx/>
                <a:buFontTx/>
                <a:buNone/>
                <a:defRPr/>
              </a:pPr>
              <a:t>112</a:t>
            </a:fld>
            <a:endParaRPr lang="en-US" altLang="en-US" sz="1200">
              <a:solidFill>
                <a:srgbClr val="FFFFFF"/>
              </a:solidFill>
              <a:latin typeface="Times" charset="0"/>
            </a:endParaRPr>
          </a:p>
        </p:txBody>
      </p:sp>
      <p:sp>
        <p:nvSpPr>
          <p:cNvPr id="242692" name="Rectangle 3">
            <a:extLst>
              <a:ext uri="{FF2B5EF4-FFF2-40B4-BE49-F238E27FC236}">
                <a16:creationId xmlns:a16="http://schemas.microsoft.com/office/drawing/2014/main" id="{D11017DC-C04C-B5BA-EE53-C0B2E14703BD}"/>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 perfect financing instrument will</a:t>
            </a:r>
          </a:p>
          <a:p>
            <a:pPr lvl="1" eaLnBrk="1" hangingPunct="1"/>
            <a:r>
              <a:rPr lang="en-US" altLang="en-US">
                <a:ea typeface="ＭＳ Ｐゴシック" panose="020B0600070205080204" pitchFamily="34" charset="-128"/>
              </a:rPr>
              <a:t>Have all of the tax advantages of debt</a:t>
            </a:r>
          </a:p>
          <a:p>
            <a:pPr lvl="1" eaLnBrk="1" hangingPunct="1"/>
            <a:r>
              <a:rPr lang="en-US" altLang="en-US">
                <a:ea typeface="ＭＳ Ｐゴシック" panose="020B0600070205080204" pitchFamily="34" charset="-128"/>
              </a:rPr>
              <a:t>While preserving the flexibility offered by equity</a:t>
            </a:r>
          </a:p>
          <a:p>
            <a:pPr lvl="1" eaLnBrk="1" hangingPunct="1"/>
            <a:endParaRPr lang="en-US" altLang="en-US">
              <a:ea typeface="ＭＳ Ｐゴシック" panose="020B0600070205080204" pitchFamily="34" charset="-128"/>
            </a:endParaRPr>
          </a:p>
        </p:txBody>
      </p:sp>
      <p:pic>
        <p:nvPicPr>
          <p:cNvPr id="242693" name="Picture 4">
            <a:extLst>
              <a:ext uri="{FF2B5EF4-FFF2-40B4-BE49-F238E27FC236}">
                <a16:creationId xmlns:a16="http://schemas.microsoft.com/office/drawing/2014/main" id="{F48D7FAA-648E-51B0-1FFA-4A1029F9E3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8" y="3352800"/>
            <a:ext cx="8945562"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a:extLst>
              <a:ext uri="{FF2B5EF4-FFF2-40B4-BE49-F238E27FC236}">
                <a16:creationId xmlns:a16="http://schemas.microsoft.com/office/drawing/2014/main" id="{24B59481-2133-8814-A80F-9AAA5631C02D}"/>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Ensuring that you have not crossed the line drawn by the tax code</a:t>
            </a:r>
          </a:p>
        </p:txBody>
      </p:sp>
      <p:sp>
        <p:nvSpPr>
          <p:cNvPr id="244738" name="Footer Placeholder 1">
            <a:extLst>
              <a:ext uri="{FF2B5EF4-FFF2-40B4-BE49-F238E27FC236}">
                <a16:creationId xmlns:a16="http://schemas.microsoft.com/office/drawing/2014/main" id="{BCEB9F1E-CC3A-F5CE-B55D-F3A85D5BBCB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36547" name="Slide Number Placeholder 2">
            <a:extLst>
              <a:ext uri="{FF2B5EF4-FFF2-40B4-BE49-F238E27FC236}">
                <a16:creationId xmlns:a16="http://schemas.microsoft.com/office/drawing/2014/main" id="{2C1148B6-0C3A-08FF-B1D7-E0900F9CC5D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7340B3B-04F1-0749-8E1C-36F67A7BDB9F}" type="slidenum">
              <a:rPr lang="en-US" altLang="en-US" sz="1200">
                <a:solidFill>
                  <a:srgbClr val="FFFFFF"/>
                </a:solidFill>
                <a:latin typeface="Times" charset="0"/>
              </a:rPr>
              <a:pPr>
                <a:lnSpc>
                  <a:spcPct val="80000"/>
                </a:lnSpc>
                <a:spcBef>
                  <a:spcPct val="0"/>
                </a:spcBef>
                <a:buClrTx/>
                <a:buSzTx/>
                <a:buFontTx/>
                <a:buNone/>
                <a:defRPr/>
              </a:pPr>
              <a:t>113</a:t>
            </a:fld>
            <a:endParaRPr lang="en-US" altLang="en-US" sz="1200">
              <a:solidFill>
                <a:srgbClr val="FFFFFF"/>
              </a:solidFill>
              <a:latin typeface="Times" charset="0"/>
            </a:endParaRPr>
          </a:p>
        </p:txBody>
      </p:sp>
      <p:sp>
        <p:nvSpPr>
          <p:cNvPr id="244740" name="Rectangle 3">
            <a:extLst>
              <a:ext uri="{FF2B5EF4-FFF2-40B4-BE49-F238E27FC236}">
                <a16:creationId xmlns:a16="http://schemas.microsoft.com/office/drawing/2014/main" id="{D56EEAC5-6219-D7C7-7961-9D0E4BE271F1}"/>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All of this design work is lost, however, if the security that you have designed does not deliver the tax benefits. </a:t>
            </a:r>
          </a:p>
          <a:p>
            <a:pPr eaLnBrk="1" hangingPunct="1"/>
            <a:r>
              <a:rPr lang="en-US" altLang="en-US">
                <a:ea typeface="ＭＳ Ｐゴシック" panose="020B0600070205080204" pitchFamily="34" charset="-128"/>
              </a:rPr>
              <a:t>In addition, there may be a trade off between mismatching debt and getting greater tax benefits.</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pic>
        <p:nvPicPr>
          <p:cNvPr id="244741" name="Picture 4">
            <a:extLst>
              <a:ext uri="{FF2B5EF4-FFF2-40B4-BE49-F238E27FC236}">
                <a16:creationId xmlns:a16="http://schemas.microsoft.com/office/drawing/2014/main" id="{34C4D4D3-34F5-6495-A207-19377F198C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8534400" cy="1036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a:extLst>
              <a:ext uri="{FF2B5EF4-FFF2-40B4-BE49-F238E27FC236}">
                <a16:creationId xmlns:a16="http://schemas.microsoft.com/office/drawing/2014/main" id="{E8DFD6C3-E366-F422-E996-B911DCE6C4C0}"/>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While keeping equity research analysts, ratings agencies and regulators applauding</a:t>
            </a:r>
          </a:p>
        </p:txBody>
      </p:sp>
      <p:sp>
        <p:nvSpPr>
          <p:cNvPr id="246786" name="Footer Placeholder 1">
            <a:extLst>
              <a:ext uri="{FF2B5EF4-FFF2-40B4-BE49-F238E27FC236}">
                <a16:creationId xmlns:a16="http://schemas.microsoft.com/office/drawing/2014/main" id="{D74D4063-84A6-94E0-B118-2E5085A0EF1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38595" name="Slide Number Placeholder 2">
            <a:extLst>
              <a:ext uri="{FF2B5EF4-FFF2-40B4-BE49-F238E27FC236}">
                <a16:creationId xmlns:a16="http://schemas.microsoft.com/office/drawing/2014/main" id="{E7058993-5DD5-C33C-1CA4-D19EF3B4E75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88270A7-9DDA-EC4A-B730-3461A5FA16B1}" type="slidenum">
              <a:rPr lang="en-US" altLang="en-US" sz="1200">
                <a:solidFill>
                  <a:srgbClr val="FFFFFF"/>
                </a:solidFill>
                <a:latin typeface="Times" charset="0"/>
              </a:rPr>
              <a:pPr>
                <a:lnSpc>
                  <a:spcPct val="80000"/>
                </a:lnSpc>
                <a:spcBef>
                  <a:spcPct val="0"/>
                </a:spcBef>
                <a:buClrTx/>
                <a:buSzTx/>
                <a:buFontTx/>
                <a:buNone/>
                <a:defRPr/>
              </a:pPr>
              <a:t>114</a:t>
            </a:fld>
            <a:endParaRPr lang="en-US" altLang="en-US" sz="1200">
              <a:solidFill>
                <a:srgbClr val="FFFFFF"/>
              </a:solidFill>
              <a:latin typeface="Times" charset="0"/>
            </a:endParaRPr>
          </a:p>
        </p:txBody>
      </p:sp>
      <p:sp>
        <p:nvSpPr>
          <p:cNvPr id="246788" name="Rectangle 3">
            <a:extLst>
              <a:ext uri="{FF2B5EF4-FFF2-40B4-BE49-F238E27FC236}">
                <a16:creationId xmlns:a16="http://schemas.microsoft.com/office/drawing/2014/main" id="{87943C33-A921-0A38-ECDE-0DD9AC3E4576}"/>
              </a:ext>
            </a:extLst>
          </p:cNvPr>
          <p:cNvSpPr>
            <a:spLocks noGrp="1"/>
          </p:cNvSpPr>
          <p:nvPr>
            <p:ph sz="quarter" idx="1"/>
          </p:nvPr>
        </p:nvSpPr>
        <p:spPr>
          <a:xfrm>
            <a:off x="612775" y="1600200"/>
            <a:ext cx="8153400" cy="4495800"/>
          </a:xfrm>
        </p:spPr>
        <p:txBody>
          <a:bodyPr/>
          <a:lstStyle/>
          <a:p>
            <a:pPr eaLnBrk="1" hangingPunct="1"/>
            <a:r>
              <a:rPr lang="en-US" altLang="en-US" sz="2400">
                <a:ea typeface="ＭＳ Ｐゴシック" panose="020B0600070205080204" pitchFamily="34" charset="-128"/>
              </a:rPr>
              <a:t>Ratings agencies want companies to issue equity, since it makes them safer. </a:t>
            </a:r>
          </a:p>
          <a:p>
            <a:pPr eaLnBrk="1" hangingPunct="1"/>
            <a:r>
              <a:rPr lang="en-US" altLang="en-US" sz="2400">
                <a:ea typeface="ＭＳ Ｐゴシック" panose="020B0600070205080204" pitchFamily="34" charset="-128"/>
              </a:rPr>
              <a:t>Equity research analysts want them not to issue equity because it dilutes earnings per share. </a:t>
            </a:r>
          </a:p>
          <a:p>
            <a:pPr eaLnBrk="1" hangingPunct="1"/>
            <a:r>
              <a:rPr lang="en-US" altLang="en-US" sz="2400">
                <a:ea typeface="ＭＳ Ｐゴシック" panose="020B0600070205080204" pitchFamily="34" charset="-128"/>
              </a:rPr>
              <a:t>Regulatory authorities want to ensure that you meet their requirements in terms of capital ratios (usually book value). </a:t>
            </a:r>
          </a:p>
          <a:p>
            <a:pPr eaLnBrk="1" hangingPunct="1"/>
            <a:r>
              <a:rPr lang="en-US" altLang="en-US" sz="2400">
                <a:ea typeface="ＭＳ Ｐゴシック" panose="020B0600070205080204" pitchFamily="34" charset="-128"/>
              </a:rPr>
              <a:t>Financing that leaves all three groups happy is nirvana.</a:t>
            </a:r>
          </a:p>
        </p:txBody>
      </p:sp>
      <p:pic>
        <p:nvPicPr>
          <p:cNvPr id="246789" name="Picture 4">
            <a:extLst>
              <a:ext uri="{FF2B5EF4-FFF2-40B4-BE49-F238E27FC236}">
                <a16:creationId xmlns:a16="http://schemas.microsoft.com/office/drawing/2014/main" id="{9F8AF1A1-C2C6-178A-F8B2-7102C5AE37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244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a:extLst>
              <a:ext uri="{FF2B5EF4-FFF2-40B4-BE49-F238E27FC236}">
                <a16:creationId xmlns:a16="http://schemas.microsoft.com/office/drawing/2014/main" id="{0F33F66B-23E0-E72F-122F-84329977977E}"/>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Debt or Equity: The Strange Case of Trust Preferred</a:t>
            </a:r>
          </a:p>
        </p:txBody>
      </p:sp>
      <p:sp>
        <p:nvSpPr>
          <p:cNvPr id="248834" name="Footer Placeholder 1">
            <a:extLst>
              <a:ext uri="{FF2B5EF4-FFF2-40B4-BE49-F238E27FC236}">
                <a16:creationId xmlns:a16="http://schemas.microsoft.com/office/drawing/2014/main" id="{9076A34B-9873-789B-E95C-48BBB7D83DB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40643" name="Slide Number Placeholder 2">
            <a:extLst>
              <a:ext uri="{FF2B5EF4-FFF2-40B4-BE49-F238E27FC236}">
                <a16:creationId xmlns:a16="http://schemas.microsoft.com/office/drawing/2014/main" id="{796B0D2E-E142-D37F-C06D-E99C7AB5A48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5397EA7-0256-7E48-B903-6D080153489F}" type="slidenum">
              <a:rPr lang="en-US" altLang="en-US" sz="1200">
                <a:solidFill>
                  <a:srgbClr val="FFFFFF"/>
                </a:solidFill>
                <a:latin typeface="Times" charset="0"/>
              </a:rPr>
              <a:pPr>
                <a:lnSpc>
                  <a:spcPct val="80000"/>
                </a:lnSpc>
                <a:spcBef>
                  <a:spcPct val="0"/>
                </a:spcBef>
                <a:buClrTx/>
                <a:buSzTx/>
                <a:buFontTx/>
                <a:buNone/>
                <a:defRPr/>
              </a:pPr>
              <a:t>115</a:t>
            </a:fld>
            <a:endParaRPr lang="en-US" altLang="en-US" sz="1200">
              <a:solidFill>
                <a:srgbClr val="FFFFFF"/>
              </a:solidFill>
              <a:latin typeface="Times" charset="0"/>
            </a:endParaRPr>
          </a:p>
        </p:txBody>
      </p:sp>
      <p:sp>
        <p:nvSpPr>
          <p:cNvPr id="248836" name="Rectangle 3">
            <a:extLst>
              <a:ext uri="{FF2B5EF4-FFF2-40B4-BE49-F238E27FC236}">
                <a16:creationId xmlns:a16="http://schemas.microsoft.com/office/drawing/2014/main" id="{85883B43-F286-302C-E511-164DE391D88F}"/>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Trust preferred stock has</a:t>
            </a:r>
          </a:p>
          <a:p>
            <a:pPr lvl="1" eaLnBrk="1" hangingPunct="1"/>
            <a:r>
              <a:rPr lang="en-US" altLang="en-US">
                <a:ea typeface="ＭＳ Ｐゴシック" panose="020B0600070205080204" pitchFamily="34" charset="-128"/>
              </a:rPr>
              <a:t>A fixed dividend payment, specified at the time of the issue</a:t>
            </a:r>
          </a:p>
          <a:p>
            <a:pPr lvl="1" eaLnBrk="1" hangingPunct="1"/>
            <a:r>
              <a:rPr lang="en-US" altLang="en-US">
                <a:ea typeface="ＭＳ Ｐゴシック" panose="020B0600070205080204" pitchFamily="34" charset="-128"/>
              </a:rPr>
              <a:t>That is tax deductible</a:t>
            </a:r>
          </a:p>
          <a:p>
            <a:pPr lvl="1" eaLnBrk="1" hangingPunct="1"/>
            <a:r>
              <a:rPr lang="en-US" altLang="en-US">
                <a:ea typeface="ＭＳ Ｐゴシック" panose="020B0600070205080204" pitchFamily="34" charset="-128"/>
              </a:rPr>
              <a:t>And failing to make the payment can give these shareholders voting rights </a:t>
            </a:r>
          </a:p>
          <a:p>
            <a:pPr eaLnBrk="1" hangingPunct="1"/>
            <a:r>
              <a:rPr lang="en-US" altLang="en-US">
                <a:ea typeface="ＭＳ Ｐゴシック" panose="020B0600070205080204" pitchFamily="34" charset="-128"/>
              </a:rPr>
              <a:t>When trust preferred was first created, ratings agencies treated it as equity. As they have become more savvy, ratings agencies have started giving firms only partial equity credit for trust preferred.</a:t>
            </a:r>
          </a:p>
          <a:p>
            <a:pPr lvl="1" eaLnBrk="1" hangingPunct="1"/>
            <a:endParaRPr lang="en-US" altLang="en-US">
              <a:ea typeface="ＭＳ Ｐゴシック" panose="020B0600070205080204" pitchFamily="34" charset="-128"/>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a:extLst>
              <a:ext uri="{FF2B5EF4-FFF2-40B4-BE49-F238E27FC236}">
                <a16:creationId xmlns:a16="http://schemas.microsoft.com/office/drawing/2014/main" id="{F1FE097D-A5DD-C01F-B20D-2DFE4736F57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Equity and Quasi Equity</a:t>
            </a:r>
          </a:p>
        </p:txBody>
      </p:sp>
      <p:sp>
        <p:nvSpPr>
          <p:cNvPr id="250882" name="Footer Placeholder 1">
            <a:extLst>
              <a:ext uri="{FF2B5EF4-FFF2-40B4-BE49-F238E27FC236}">
                <a16:creationId xmlns:a16="http://schemas.microsoft.com/office/drawing/2014/main" id="{9475F568-B34E-9283-86BC-8E572CBA832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42691" name="Slide Number Placeholder 2">
            <a:extLst>
              <a:ext uri="{FF2B5EF4-FFF2-40B4-BE49-F238E27FC236}">
                <a16:creationId xmlns:a16="http://schemas.microsoft.com/office/drawing/2014/main" id="{716545C8-523F-3BD7-CB80-ED15A1488F2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59C08DC-A915-C44A-87FB-2C4498651893}" type="slidenum">
              <a:rPr lang="en-US" altLang="en-US" sz="1200">
                <a:solidFill>
                  <a:srgbClr val="FFFFFF"/>
                </a:solidFill>
                <a:latin typeface="Times" charset="0"/>
              </a:rPr>
              <a:pPr>
                <a:lnSpc>
                  <a:spcPct val="80000"/>
                </a:lnSpc>
                <a:spcBef>
                  <a:spcPct val="0"/>
                </a:spcBef>
                <a:buClrTx/>
                <a:buSzTx/>
                <a:buFontTx/>
                <a:buNone/>
                <a:defRPr/>
              </a:pPr>
              <a:t>116</a:t>
            </a:fld>
            <a:endParaRPr lang="en-US" altLang="en-US" sz="1200">
              <a:solidFill>
                <a:srgbClr val="FFFFFF"/>
              </a:solidFill>
              <a:latin typeface="Times" charset="0"/>
            </a:endParaRPr>
          </a:p>
        </p:txBody>
      </p:sp>
      <p:sp>
        <p:nvSpPr>
          <p:cNvPr id="250884" name="Rectangle 3">
            <a:extLst>
              <a:ext uri="{FF2B5EF4-FFF2-40B4-BE49-F238E27FC236}">
                <a16:creationId xmlns:a16="http://schemas.microsoft.com/office/drawing/2014/main" id="{149213EB-60D2-2DCB-0C16-D25300C49632}"/>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Assuming that trust preferred stock gets treated as equity by ratings agencies, which of the following firms is the most appropriate firm to be issuing it?</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A firm that is under levered, but has a rating constraint that would be violated if it moved to its optimal</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A firm that is over levered that is unable to issue debt because of the rating agency concerns.</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a:extLst>
              <a:ext uri="{FF2B5EF4-FFF2-40B4-BE49-F238E27FC236}">
                <a16:creationId xmlns:a16="http://schemas.microsoft.com/office/drawing/2014/main" id="{DE1028DE-0F31-58AC-272A-69FF94B476E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Soothe bondholder fears</a:t>
            </a:r>
          </a:p>
        </p:txBody>
      </p:sp>
      <p:sp>
        <p:nvSpPr>
          <p:cNvPr id="252930" name="Footer Placeholder 1">
            <a:extLst>
              <a:ext uri="{FF2B5EF4-FFF2-40B4-BE49-F238E27FC236}">
                <a16:creationId xmlns:a16="http://schemas.microsoft.com/office/drawing/2014/main" id="{D6EFF20C-BE7F-9EFD-9FD7-39B030D3C45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44739" name="Slide Number Placeholder 2">
            <a:extLst>
              <a:ext uri="{FF2B5EF4-FFF2-40B4-BE49-F238E27FC236}">
                <a16:creationId xmlns:a16="http://schemas.microsoft.com/office/drawing/2014/main" id="{47657471-B38E-2811-88C9-AD789CC029D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4E9EFAE-0D67-DE4E-B700-1610DD4A3390}" type="slidenum">
              <a:rPr lang="en-US" altLang="en-US" sz="1200">
                <a:solidFill>
                  <a:srgbClr val="FFFFFF"/>
                </a:solidFill>
                <a:latin typeface="Times" charset="0"/>
              </a:rPr>
              <a:pPr>
                <a:lnSpc>
                  <a:spcPct val="80000"/>
                </a:lnSpc>
                <a:spcBef>
                  <a:spcPct val="0"/>
                </a:spcBef>
                <a:buClrTx/>
                <a:buSzTx/>
                <a:buFontTx/>
                <a:buNone/>
                <a:defRPr/>
              </a:pPr>
              <a:t>117</a:t>
            </a:fld>
            <a:endParaRPr lang="en-US" altLang="en-US" sz="1200">
              <a:solidFill>
                <a:srgbClr val="FFFFFF"/>
              </a:solidFill>
              <a:latin typeface="Times" charset="0"/>
            </a:endParaRPr>
          </a:p>
        </p:txBody>
      </p:sp>
      <p:sp>
        <p:nvSpPr>
          <p:cNvPr id="252932" name="Rectangle 3">
            <a:extLst>
              <a:ext uri="{FF2B5EF4-FFF2-40B4-BE49-F238E27FC236}">
                <a16:creationId xmlns:a16="http://schemas.microsoft.com/office/drawing/2014/main" id="{FCE74F2D-6618-ECE8-0399-ECEE12D94640}"/>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There are some firms that face skepticism from bondholders when they go out to raise debt, because</a:t>
            </a:r>
          </a:p>
          <a:p>
            <a:pPr lvl="1" eaLnBrk="1" hangingPunct="1"/>
            <a:r>
              <a:rPr lang="en-US" altLang="en-US">
                <a:ea typeface="ＭＳ Ｐゴシック" panose="020B0600070205080204" pitchFamily="34" charset="-128"/>
              </a:rPr>
              <a:t>Of their past history of defaults or other actions</a:t>
            </a:r>
          </a:p>
          <a:p>
            <a:pPr lvl="1" eaLnBrk="1" hangingPunct="1"/>
            <a:r>
              <a:rPr lang="en-US" altLang="en-US">
                <a:ea typeface="ＭＳ Ｐゴシック" panose="020B0600070205080204" pitchFamily="34" charset="-128"/>
              </a:rPr>
              <a:t>They are small firms without any borrowing history</a:t>
            </a:r>
          </a:p>
          <a:p>
            <a:pPr eaLnBrk="1" hangingPunct="1"/>
            <a:r>
              <a:rPr lang="en-US" altLang="en-US">
                <a:ea typeface="ＭＳ Ｐゴシック" panose="020B0600070205080204" pitchFamily="34" charset="-128"/>
              </a:rPr>
              <a:t>Bondholders tend to demand much higher interest rates from these firms to reflect these concerns.</a:t>
            </a:r>
          </a:p>
          <a:p>
            <a:pPr eaLnBrk="1" hangingPunct="1"/>
            <a:endParaRPr lang="en-US" altLang="en-US">
              <a:ea typeface="ＭＳ Ｐゴシック" panose="020B0600070205080204" pitchFamily="34" charset="-128"/>
            </a:endParaRPr>
          </a:p>
        </p:txBody>
      </p:sp>
      <p:pic>
        <p:nvPicPr>
          <p:cNvPr id="252933" name="Picture 4">
            <a:extLst>
              <a:ext uri="{FF2B5EF4-FFF2-40B4-BE49-F238E27FC236}">
                <a16:creationId xmlns:a16="http://schemas.microsoft.com/office/drawing/2014/main" id="{31FCD2D5-5187-AF08-1692-69604BBABA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800600"/>
            <a:ext cx="775335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a:extLst>
              <a:ext uri="{FF2B5EF4-FFF2-40B4-BE49-F238E27FC236}">
                <a16:creationId xmlns:a16="http://schemas.microsoft.com/office/drawing/2014/main" id="{62C4F757-532B-1247-308B-D5D5C25B54B3}"/>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And do not lock in market mistakes that work against you</a:t>
            </a:r>
          </a:p>
        </p:txBody>
      </p:sp>
      <p:sp>
        <p:nvSpPr>
          <p:cNvPr id="254978" name="Footer Placeholder 1">
            <a:extLst>
              <a:ext uri="{FF2B5EF4-FFF2-40B4-BE49-F238E27FC236}">
                <a16:creationId xmlns:a16="http://schemas.microsoft.com/office/drawing/2014/main" id="{D26FC8BA-9188-7D22-ED6B-FBC78538913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46787" name="Slide Number Placeholder 2">
            <a:extLst>
              <a:ext uri="{FF2B5EF4-FFF2-40B4-BE49-F238E27FC236}">
                <a16:creationId xmlns:a16="http://schemas.microsoft.com/office/drawing/2014/main" id="{ECD72FC1-2E92-674F-FD22-F1DD98FAEDB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E459ED2C-EE5C-F644-BFE9-48EE398AECA5}" type="slidenum">
              <a:rPr lang="en-US" altLang="en-US" sz="1200">
                <a:solidFill>
                  <a:srgbClr val="FFFFFF"/>
                </a:solidFill>
                <a:latin typeface="Times" charset="0"/>
              </a:rPr>
              <a:pPr>
                <a:lnSpc>
                  <a:spcPct val="80000"/>
                </a:lnSpc>
                <a:spcBef>
                  <a:spcPct val="0"/>
                </a:spcBef>
                <a:buClrTx/>
                <a:buSzTx/>
                <a:buFontTx/>
                <a:buNone/>
                <a:defRPr/>
              </a:pPr>
              <a:t>118</a:t>
            </a:fld>
            <a:endParaRPr lang="en-US" altLang="en-US" sz="1200">
              <a:solidFill>
                <a:srgbClr val="FFFFFF"/>
              </a:solidFill>
              <a:latin typeface="Times" charset="0"/>
            </a:endParaRPr>
          </a:p>
        </p:txBody>
      </p:sp>
      <p:sp>
        <p:nvSpPr>
          <p:cNvPr id="254980" name="Rectangle 3">
            <a:extLst>
              <a:ext uri="{FF2B5EF4-FFF2-40B4-BE49-F238E27FC236}">
                <a16:creationId xmlns:a16="http://schemas.microsoft.com/office/drawing/2014/main" id="{D977A238-9D18-4A8A-A2F4-53609BC0ADDC}"/>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Ratings agencies can sometimes under rate a firm, and markets can under price a firm</a:t>
            </a:r>
            <a:r>
              <a:rPr lang="ja-JP" altLang="en-US" sz="2600">
                <a:ea typeface="ＭＳ Ｐゴシック" panose="020B0600070205080204" pitchFamily="34" charset="-128"/>
              </a:rPr>
              <a:t>’</a:t>
            </a:r>
            <a:r>
              <a:rPr lang="en-US" altLang="ja-JP" sz="2600">
                <a:ea typeface="ＭＳ Ｐゴシック" panose="020B0600070205080204" pitchFamily="34" charset="-128"/>
              </a:rPr>
              <a:t>s stock or bonds. If this occurs, firms should not lock in these mistakes by issuing securities for the long term. In particular, </a:t>
            </a:r>
          </a:p>
          <a:p>
            <a:pPr lvl="1" eaLnBrk="1" hangingPunct="1">
              <a:lnSpc>
                <a:spcPct val="90000"/>
              </a:lnSpc>
            </a:pPr>
            <a:r>
              <a:rPr lang="en-US" altLang="en-US" sz="2200">
                <a:ea typeface="ＭＳ Ｐゴシック" panose="020B0600070205080204" pitchFamily="34" charset="-128"/>
              </a:rPr>
              <a:t>Issuing equity or equity based products (including convertibles), when equity is under priced transfers wealth from existing stockholders to the new stockholders</a:t>
            </a:r>
          </a:p>
          <a:p>
            <a:pPr lvl="1" eaLnBrk="1" hangingPunct="1">
              <a:lnSpc>
                <a:spcPct val="90000"/>
              </a:lnSpc>
            </a:pPr>
            <a:r>
              <a:rPr lang="en-US" altLang="en-US" sz="2200">
                <a:ea typeface="ＭＳ Ｐゴシック" panose="020B0600070205080204" pitchFamily="34" charset="-128"/>
              </a:rPr>
              <a:t>Issuing long term debt when a firm is under rated locks in rates at levels that are far too high, given the firm</a:t>
            </a:r>
            <a:r>
              <a:rPr lang="ja-JP" altLang="en-US" sz="2200">
                <a:ea typeface="ＭＳ Ｐゴシック" panose="020B0600070205080204" pitchFamily="34" charset="-128"/>
              </a:rPr>
              <a:t>’</a:t>
            </a:r>
            <a:r>
              <a:rPr lang="en-US" altLang="ja-JP" sz="2200">
                <a:ea typeface="ＭＳ Ｐゴシック" panose="020B0600070205080204" pitchFamily="34" charset="-128"/>
              </a:rPr>
              <a:t>s default risk.</a:t>
            </a:r>
          </a:p>
          <a:p>
            <a:pPr eaLnBrk="1" hangingPunct="1">
              <a:lnSpc>
                <a:spcPct val="90000"/>
              </a:lnSpc>
            </a:pPr>
            <a:r>
              <a:rPr lang="en-US" altLang="en-US" sz="2600">
                <a:ea typeface="ＭＳ Ｐゴシック" panose="020B0600070205080204" pitchFamily="34" charset="-128"/>
              </a:rPr>
              <a:t>What is the solution</a:t>
            </a:r>
          </a:p>
          <a:p>
            <a:pPr lvl="1" eaLnBrk="1" hangingPunct="1">
              <a:lnSpc>
                <a:spcPct val="90000"/>
              </a:lnSpc>
            </a:pPr>
            <a:r>
              <a:rPr lang="en-US" altLang="en-US" sz="2200">
                <a:ea typeface="ＭＳ Ｐゴシック" panose="020B0600070205080204" pitchFamily="34" charset="-128"/>
              </a:rPr>
              <a:t>If you need to use equity?</a:t>
            </a:r>
          </a:p>
          <a:p>
            <a:pPr lvl="1" eaLnBrk="1" hangingPunct="1">
              <a:lnSpc>
                <a:spcPct val="90000"/>
              </a:lnSpc>
            </a:pPr>
            <a:r>
              <a:rPr lang="en-US" altLang="en-US" sz="2200">
                <a:ea typeface="ＭＳ Ｐゴシック" panose="020B0600070205080204" pitchFamily="34" charset="-128"/>
              </a:rPr>
              <a:t>If you need to use debt?</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a:extLst>
              <a:ext uri="{FF2B5EF4-FFF2-40B4-BE49-F238E27FC236}">
                <a16:creationId xmlns:a16="http://schemas.microsoft.com/office/drawing/2014/main" id="{DE509944-FF52-841D-1A36-A22D1901819F}"/>
              </a:ext>
            </a:extLst>
          </p:cNvPr>
          <p:cNvSpPr>
            <a:spLocks noChangeArrowheads="1"/>
          </p:cNvSpPr>
          <p:nvPr/>
        </p:nvSpPr>
        <p:spPr bwMode="auto">
          <a:xfrm>
            <a:off x="7473950" y="5416550"/>
            <a:ext cx="977900" cy="596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26" name="Rectangle 3">
            <a:extLst>
              <a:ext uri="{FF2B5EF4-FFF2-40B4-BE49-F238E27FC236}">
                <a16:creationId xmlns:a16="http://schemas.microsoft.com/office/drawing/2014/main" id="{C7E48CB6-67E4-6A68-F68B-4D9BFAC16054}"/>
              </a:ext>
            </a:extLst>
          </p:cNvPr>
          <p:cNvSpPr>
            <a:spLocks noChangeArrowheads="1"/>
          </p:cNvSpPr>
          <p:nvPr/>
        </p:nvSpPr>
        <p:spPr bwMode="auto">
          <a:xfrm>
            <a:off x="7321550" y="4425950"/>
            <a:ext cx="1054100" cy="4445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27" name="Rectangle 4">
            <a:extLst>
              <a:ext uri="{FF2B5EF4-FFF2-40B4-BE49-F238E27FC236}">
                <a16:creationId xmlns:a16="http://schemas.microsoft.com/office/drawing/2014/main" id="{DBA2D781-5059-BD30-EDF4-DA4E4EE1897E}"/>
              </a:ext>
            </a:extLst>
          </p:cNvPr>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28" name="Rectangle 5">
            <a:extLst>
              <a:ext uri="{FF2B5EF4-FFF2-40B4-BE49-F238E27FC236}">
                <a16:creationId xmlns:a16="http://schemas.microsoft.com/office/drawing/2014/main" id="{0760D31A-1B2A-5A59-E9F6-72465D9B0F67}"/>
              </a:ext>
            </a:extLst>
          </p:cNvPr>
          <p:cNvSpPr>
            <a:spLocks noChangeArrowheads="1"/>
          </p:cNvSpPr>
          <p:nvPr/>
        </p:nvSpPr>
        <p:spPr bwMode="auto">
          <a:xfrm>
            <a:off x="7397750" y="2444750"/>
            <a:ext cx="1054100" cy="2921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29" name="Rectangle 6">
            <a:extLst>
              <a:ext uri="{FF2B5EF4-FFF2-40B4-BE49-F238E27FC236}">
                <a16:creationId xmlns:a16="http://schemas.microsoft.com/office/drawing/2014/main" id="{745717DD-89CA-9BC7-CD9E-825BFC4E7CF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Designing Debt: Bringing it all together</a:t>
            </a:r>
          </a:p>
        </p:txBody>
      </p:sp>
      <p:sp>
        <p:nvSpPr>
          <p:cNvPr id="257030" name="Footer Placeholder 1">
            <a:extLst>
              <a:ext uri="{FF2B5EF4-FFF2-40B4-BE49-F238E27FC236}">
                <a16:creationId xmlns:a16="http://schemas.microsoft.com/office/drawing/2014/main" id="{9D2A8BB6-2A1E-AB82-27BF-6751B251035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48839" name="Slide Number Placeholder 2">
            <a:extLst>
              <a:ext uri="{FF2B5EF4-FFF2-40B4-BE49-F238E27FC236}">
                <a16:creationId xmlns:a16="http://schemas.microsoft.com/office/drawing/2014/main" id="{567177BB-5A49-AF2C-DE46-27646C9CE26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F5B0D7D-083A-0245-9AC5-46286C0615DE}" type="slidenum">
              <a:rPr lang="en-US" altLang="en-US" sz="1200">
                <a:solidFill>
                  <a:srgbClr val="FFFFFF"/>
                </a:solidFill>
                <a:latin typeface="Times" charset="0"/>
              </a:rPr>
              <a:pPr>
                <a:lnSpc>
                  <a:spcPct val="80000"/>
                </a:lnSpc>
                <a:spcBef>
                  <a:spcPct val="0"/>
                </a:spcBef>
                <a:buClrTx/>
                <a:buSzTx/>
                <a:buFontTx/>
                <a:buNone/>
                <a:defRPr/>
              </a:pPr>
              <a:t>119</a:t>
            </a:fld>
            <a:endParaRPr lang="en-US" altLang="en-US" sz="1200">
              <a:solidFill>
                <a:srgbClr val="FFFFFF"/>
              </a:solidFill>
              <a:latin typeface="Times" charset="0"/>
            </a:endParaRPr>
          </a:p>
        </p:txBody>
      </p:sp>
      <p:sp>
        <p:nvSpPr>
          <p:cNvPr id="257032" name="Content Placeholder 6">
            <a:extLst>
              <a:ext uri="{FF2B5EF4-FFF2-40B4-BE49-F238E27FC236}">
                <a16:creationId xmlns:a16="http://schemas.microsoft.com/office/drawing/2014/main" id="{D0A9555C-37C4-3F0D-AB90-56CECA7FFBA5}"/>
              </a:ext>
            </a:extLst>
          </p:cNvPr>
          <p:cNvSpPr>
            <a:spLocks noGrp="1"/>
          </p:cNvSpPr>
          <p:nvPr>
            <p:ph sz="quarter" idx="1"/>
          </p:nvPr>
        </p:nvSpPr>
        <p:spPr>
          <a:xfrm>
            <a:off x="612775" y="1600200"/>
            <a:ext cx="8153400" cy="4495800"/>
          </a:xfrm>
        </p:spPr>
        <p:txBody>
          <a:bodyPr/>
          <a:lstStyle/>
          <a:p>
            <a:pPr eaLnBrk="1" hangingPunct="1"/>
            <a:endParaRPr lang="en-US" altLang="en-US">
              <a:ea typeface="ＭＳ Ｐゴシック" panose="020B0600070205080204" pitchFamily="34" charset="-128"/>
            </a:endParaRPr>
          </a:p>
        </p:txBody>
      </p:sp>
      <p:sp>
        <p:nvSpPr>
          <p:cNvPr id="257033" name="Rectangle 7">
            <a:extLst>
              <a:ext uri="{FF2B5EF4-FFF2-40B4-BE49-F238E27FC236}">
                <a16:creationId xmlns:a16="http://schemas.microsoft.com/office/drawing/2014/main" id="{35BD3D61-2AED-9A8D-0091-85F4F55BC5A1}"/>
              </a:ext>
            </a:extLst>
          </p:cNvPr>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34" name="Rectangle 8">
            <a:extLst>
              <a:ext uri="{FF2B5EF4-FFF2-40B4-BE49-F238E27FC236}">
                <a16:creationId xmlns:a16="http://schemas.microsoft.com/office/drawing/2014/main" id="{EE9DC076-E4BB-4895-FC8E-9160E2E30990}"/>
              </a:ext>
            </a:extLst>
          </p:cNvPr>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35" name="Rectangle 9">
            <a:extLst>
              <a:ext uri="{FF2B5EF4-FFF2-40B4-BE49-F238E27FC236}">
                <a16:creationId xmlns:a16="http://schemas.microsoft.com/office/drawing/2014/main" id="{70AEA254-E901-E601-955E-BEA1F4438704}"/>
              </a:ext>
            </a:extLst>
          </p:cNvPr>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36" name="Rectangle 10">
            <a:extLst>
              <a:ext uri="{FF2B5EF4-FFF2-40B4-BE49-F238E27FC236}">
                <a16:creationId xmlns:a16="http://schemas.microsoft.com/office/drawing/2014/main" id="{45A4678B-638F-6BBA-A051-B1CE009DF769}"/>
              </a:ext>
            </a:extLst>
          </p:cNvPr>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37" name="Rectangle 11">
            <a:extLst>
              <a:ext uri="{FF2B5EF4-FFF2-40B4-BE49-F238E27FC236}">
                <a16:creationId xmlns:a16="http://schemas.microsoft.com/office/drawing/2014/main" id="{7D9C1BA0-2005-7307-0304-9FE34619344A}"/>
              </a:ext>
            </a:extLst>
          </p:cNvPr>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38" name="Rectangle 12">
            <a:extLst>
              <a:ext uri="{FF2B5EF4-FFF2-40B4-BE49-F238E27FC236}">
                <a16:creationId xmlns:a16="http://schemas.microsoft.com/office/drawing/2014/main" id="{F1A4F411-5161-E23C-1068-DDDE49AE6F30}"/>
              </a:ext>
            </a:extLst>
          </p:cNvPr>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39" name="Rectangle 13">
            <a:extLst>
              <a:ext uri="{FF2B5EF4-FFF2-40B4-BE49-F238E27FC236}">
                <a16:creationId xmlns:a16="http://schemas.microsoft.com/office/drawing/2014/main" id="{D5333F25-F665-0EFB-8D36-30CB1A9F8BD3}"/>
              </a:ext>
            </a:extLst>
          </p:cNvPr>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0" name="Rectangle 14">
            <a:extLst>
              <a:ext uri="{FF2B5EF4-FFF2-40B4-BE49-F238E27FC236}">
                <a16:creationId xmlns:a16="http://schemas.microsoft.com/office/drawing/2014/main" id="{E294D6EE-1F31-02A8-70A7-144F67F5823C}"/>
              </a:ext>
            </a:extLst>
          </p:cNvPr>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1" name="Rectangle 15">
            <a:extLst>
              <a:ext uri="{FF2B5EF4-FFF2-40B4-BE49-F238E27FC236}">
                <a16:creationId xmlns:a16="http://schemas.microsoft.com/office/drawing/2014/main" id="{D2726ED4-482A-0258-1C83-5DA35A64D47F}"/>
              </a:ext>
            </a:extLst>
          </p:cNvPr>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2" name="Rectangle 16">
            <a:extLst>
              <a:ext uri="{FF2B5EF4-FFF2-40B4-BE49-F238E27FC236}">
                <a16:creationId xmlns:a16="http://schemas.microsoft.com/office/drawing/2014/main" id="{3D148704-68C4-41CE-141A-0213E3E3C307}"/>
              </a:ext>
            </a:extLst>
          </p:cNvPr>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3" name="Rectangle 17">
            <a:extLst>
              <a:ext uri="{FF2B5EF4-FFF2-40B4-BE49-F238E27FC236}">
                <a16:creationId xmlns:a16="http://schemas.microsoft.com/office/drawing/2014/main" id="{57AFBA2F-740B-37C8-C1F7-2E3ABFA911B1}"/>
              </a:ext>
            </a:extLst>
          </p:cNvPr>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4" name="Rectangle 18">
            <a:extLst>
              <a:ext uri="{FF2B5EF4-FFF2-40B4-BE49-F238E27FC236}">
                <a16:creationId xmlns:a16="http://schemas.microsoft.com/office/drawing/2014/main" id="{B2B30BF0-D082-69DB-581D-8A5EF41AD6BE}"/>
              </a:ext>
            </a:extLst>
          </p:cNvPr>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5" name="Rectangle 19">
            <a:extLst>
              <a:ext uri="{FF2B5EF4-FFF2-40B4-BE49-F238E27FC236}">
                <a16:creationId xmlns:a16="http://schemas.microsoft.com/office/drawing/2014/main" id="{7E6DED3E-24E6-0CFC-E634-4D371C9336D1}"/>
              </a:ext>
            </a:extLst>
          </p:cNvPr>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6" name="Rectangle 20">
            <a:extLst>
              <a:ext uri="{FF2B5EF4-FFF2-40B4-BE49-F238E27FC236}">
                <a16:creationId xmlns:a16="http://schemas.microsoft.com/office/drawing/2014/main" id="{21AB9838-9F06-ABD3-AA15-AAF3A9BF0E84}"/>
              </a:ext>
            </a:extLst>
          </p:cNvPr>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7" name="Rectangle 21">
            <a:extLst>
              <a:ext uri="{FF2B5EF4-FFF2-40B4-BE49-F238E27FC236}">
                <a16:creationId xmlns:a16="http://schemas.microsoft.com/office/drawing/2014/main" id="{67B2827D-7B53-E545-3D46-7177F4C6E24A}"/>
              </a:ext>
            </a:extLst>
          </p:cNvPr>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8" name="Rectangle 22">
            <a:extLst>
              <a:ext uri="{FF2B5EF4-FFF2-40B4-BE49-F238E27FC236}">
                <a16:creationId xmlns:a16="http://schemas.microsoft.com/office/drawing/2014/main" id="{60013EA2-C3B2-33AA-4E04-2B6FCBF6EFA0}"/>
              </a:ext>
            </a:extLst>
          </p:cNvPr>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49" name="Rectangle 23">
            <a:extLst>
              <a:ext uri="{FF2B5EF4-FFF2-40B4-BE49-F238E27FC236}">
                <a16:creationId xmlns:a16="http://schemas.microsoft.com/office/drawing/2014/main" id="{0FAE2A7C-936C-0F4F-5177-33C83AFDB58B}"/>
              </a:ext>
            </a:extLst>
          </p:cNvPr>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0" name="Rectangle 24">
            <a:extLst>
              <a:ext uri="{FF2B5EF4-FFF2-40B4-BE49-F238E27FC236}">
                <a16:creationId xmlns:a16="http://schemas.microsoft.com/office/drawing/2014/main" id="{3384960D-B076-B37C-185A-AE1158D9A95E}"/>
              </a:ext>
            </a:extLst>
          </p:cNvPr>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1" name="Rectangle 25">
            <a:extLst>
              <a:ext uri="{FF2B5EF4-FFF2-40B4-BE49-F238E27FC236}">
                <a16:creationId xmlns:a16="http://schemas.microsoft.com/office/drawing/2014/main" id="{9667C209-A189-ED2C-FB0D-57ED3D502268}"/>
              </a:ext>
            </a:extLst>
          </p:cNvPr>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2" name="Rectangle 26">
            <a:extLst>
              <a:ext uri="{FF2B5EF4-FFF2-40B4-BE49-F238E27FC236}">
                <a16:creationId xmlns:a16="http://schemas.microsoft.com/office/drawing/2014/main" id="{D8FD8F97-BE23-E674-EACC-C02A48D9BABB}"/>
              </a:ext>
            </a:extLst>
          </p:cNvPr>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3" name="Rectangle 27">
            <a:extLst>
              <a:ext uri="{FF2B5EF4-FFF2-40B4-BE49-F238E27FC236}">
                <a16:creationId xmlns:a16="http://schemas.microsoft.com/office/drawing/2014/main" id="{F81F3767-7A09-E8F4-6A3D-93CF99D66EEA}"/>
              </a:ext>
            </a:extLst>
          </p:cNvPr>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4" name="Rectangle 28">
            <a:extLst>
              <a:ext uri="{FF2B5EF4-FFF2-40B4-BE49-F238E27FC236}">
                <a16:creationId xmlns:a16="http://schemas.microsoft.com/office/drawing/2014/main" id="{E2C319DE-0A16-712D-9966-4199C9CF2B75}"/>
              </a:ext>
            </a:extLst>
          </p:cNvPr>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5" name="Rectangle 29">
            <a:extLst>
              <a:ext uri="{FF2B5EF4-FFF2-40B4-BE49-F238E27FC236}">
                <a16:creationId xmlns:a16="http://schemas.microsoft.com/office/drawing/2014/main" id="{6EDA3241-B54A-3A0B-CC96-4E98D042F70D}"/>
              </a:ext>
            </a:extLst>
          </p:cNvPr>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6" name="Rectangle 30">
            <a:extLst>
              <a:ext uri="{FF2B5EF4-FFF2-40B4-BE49-F238E27FC236}">
                <a16:creationId xmlns:a16="http://schemas.microsoft.com/office/drawing/2014/main" id="{F02C04BB-C152-7FDD-A812-7560E418F9B8}"/>
              </a:ext>
            </a:extLst>
          </p:cNvPr>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7" name="Rectangle 31">
            <a:extLst>
              <a:ext uri="{FF2B5EF4-FFF2-40B4-BE49-F238E27FC236}">
                <a16:creationId xmlns:a16="http://schemas.microsoft.com/office/drawing/2014/main" id="{F8E9C298-8088-78D3-525C-AE2B5390BF51}"/>
              </a:ext>
            </a:extLst>
          </p:cNvPr>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8" name="Rectangle 32">
            <a:extLst>
              <a:ext uri="{FF2B5EF4-FFF2-40B4-BE49-F238E27FC236}">
                <a16:creationId xmlns:a16="http://schemas.microsoft.com/office/drawing/2014/main" id="{B4BA7A6C-022E-D9A4-E414-23048B53ADCD}"/>
              </a:ext>
            </a:extLst>
          </p:cNvPr>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59" name="Rectangle 33">
            <a:extLst>
              <a:ext uri="{FF2B5EF4-FFF2-40B4-BE49-F238E27FC236}">
                <a16:creationId xmlns:a16="http://schemas.microsoft.com/office/drawing/2014/main" id="{09448B38-DD5B-EF06-5008-6B44F3F4ED89}"/>
              </a:ext>
            </a:extLst>
          </p:cNvPr>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060" name="Rectangle 34">
            <a:extLst>
              <a:ext uri="{FF2B5EF4-FFF2-40B4-BE49-F238E27FC236}">
                <a16:creationId xmlns:a16="http://schemas.microsoft.com/office/drawing/2014/main" id="{D0067C54-8BDA-63F0-6429-ADC45943C262}"/>
              </a:ext>
            </a:extLst>
          </p:cNvPr>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Duration</a:t>
            </a:r>
          </a:p>
        </p:txBody>
      </p:sp>
      <p:sp>
        <p:nvSpPr>
          <p:cNvPr id="257061" name="Rectangle 35">
            <a:extLst>
              <a:ext uri="{FF2B5EF4-FFF2-40B4-BE49-F238E27FC236}">
                <a16:creationId xmlns:a16="http://schemas.microsoft.com/office/drawing/2014/main" id="{1660BE02-0632-1882-A7FD-7752F7E72A0B}"/>
              </a:ext>
            </a:extLst>
          </p:cNvPr>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Currency</a:t>
            </a:r>
          </a:p>
        </p:txBody>
      </p:sp>
      <p:sp>
        <p:nvSpPr>
          <p:cNvPr id="257062" name="Rectangle 36">
            <a:extLst>
              <a:ext uri="{FF2B5EF4-FFF2-40B4-BE49-F238E27FC236}">
                <a16:creationId xmlns:a16="http://schemas.microsoft.com/office/drawing/2014/main" id="{726921C8-D71C-9958-88F5-936EDB144F44}"/>
              </a:ext>
            </a:extLst>
          </p:cNvPr>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Effect of Inflation</a:t>
            </a:r>
          </a:p>
        </p:txBody>
      </p:sp>
      <p:sp>
        <p:nvSpPr>
          <p:cNvPr id="257063" name="Rectangle 37">
            <a:extLst>
              <a:ext uri="{FF2B5EF4-FFF2-40B4-BE49-F238E27FC236}">
                <a16:creationId xmlns:a16="http://schemas.microsoft.com/office/drawing/2014/main" id="{4D6FC4AF-2667-98D0-602B-214A8C0E9998}"/>
              </a:ext>
            </a:extLst>
          </p:cNvPr>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Uncertainty about Future</a:t>
            </a:r>
          </a:p>
        </p:txBody>
      </p:sp>
      <p:sp>
        <p:nvSpPr>
          <p:cNvPr id="257064" name="Rectangle 38">
            <a:extLst>
              <a:ext uri="{FF2B5EF4-FFF2-40B4-BE49-F238E27FC236}">
                <a16:creationId xmlns:a16="http://schemas.microsoft.com/office/drawing/2014/main" id="{9F6CCC23-C17B-1696-779B-5B94448DC7EE}"/>
              </a:ext>
            </a:extLst>
          </p:cNvPr>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Growth Patterns</a:t>
            </a:r>
          </a:p>
        </p:txBody>
      </p:sp>
      <p:sp>
        <p:nvSpPr>
          <p:cNvPr id="257065" name="Rectangle 39">
            <a:extLst>
              <a:ext uri="{FF2B5EF4-FFF2-40B4-BE49-F238E27FC236}">
                <a16:creationId xmlns:a16="http://schemas.microsoft.com/office/drawing/2014/main" id="{89A49DD9-FA18-486B-BA15-B2B019BBEDF0}"/>
              </a:ext>
            </a:extLst>
          </p:cNvPr>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Cyclicality &amp;</a:t>
            </a:r>
          </a:p>
        </p:txBody>
      </p:sp>
      <p:sp>
        <p:nvSpPr>
          <p:cNvPr id="257066" name="Rectangle 40">
            <a:extLst>
              <a:ext uri="{FF2B5EF4-FFF2-40B4-BE49-F238E27FC236}">
                <a16:creationId xmlns:a16="http://schemas.microsoft.com/office/drawing/2014/main" id="{0CACC3D5-7A3A-ABF5-39B6-0D0009F373EF}"/>
              </a:ext>
            </a:extLst>
          </p:cNvPr>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Other Effects</a:t>
            </a:r>
          </a:p>
        </p:txBody>
      </p:sp>
      <p:sp>
        <p:nvSpPr>
          <p:cNvPr id="257067" name="Rectangle 41">
            <a:extLst>
              <a:ext uri="{FF2B5EF4-FFF2-40B4-BE49-F238E27FC236}">
                <a16:creationId xmlns:a16="http://schemas.microsoft.com/office/drawing/2014/main" id="{D5819FA5-95E6-1B15-4871-873849941D00}"/>
              </a:ext>
            </a:extLst>
          </p:cNvPr>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Define Debt</a:t>
            </a:r>
          </a:p>
        </p:txBody>
      </p:sp>
      <p:sp>
        <p:nvSpPr>
          <p:cNvPr id="257068" name="Rectangle 42">
            <a:extLst>
              <a:ext uri="{FF2B5EF4-FFF2-40B4-BE49-F238E27FC236}">
                <a16:creationId xmlns:a16="http://schemas.microsoft.com/office/drawing/2014/main" id="{46D2931F-019D-EC0C-EC7D-E9A082B5928E}"/>
              </a:ext>
            </a:extLst>
          </p:cNvPr>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Characteristics</a:t>
            </a:r>
          </a:p>
        </p:txBody>
      </p:sp>
      <p:sp>
        <p:nvSpPr>
          <p:cNvPr id="257069" name="Rectangle 43">
            <a:extLst>
              <a:ext uri="{FF2B5EF4-FFF2-40B4-BE49-F238E27FC236}">
                <a16:creationId xmlns:a16="http://schemas.microsoft.com/office/drawing/2014/main" id="{FF7E0AF6-482B-1502-FF5F-68D67E5C191D}"/>
              </a:ext>
            </a:extLst>
          </p:cNvPr>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Duration/</a:t>
            </a:r>
          </a:p>
        </p:txBody>
      </p:sp>
      <p:sp>
        <p:nvSpPr>
          <p:cNvPr id="257070" name="Rectangle 44">
            <a:extLst>
              <a:ext uri="{FF2B5EF4-FFF2-40B4-BE49-F238E27FC236}">
                <a16:creationId xmlns:a16="http://schemas.microsoft.com/office/drawing/2014/main" id="{F9B6E91C-037A-E211-7EE4-42F43A6523C4}"/>
              </a:ext>
            </a:extLst>
          </p:cNvPr>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Maturity</a:t>
            </a:r>
          </a:p>
        </p:txBody>
      </p:sp>
      <p:sp>
        <p:nvSpPr>
          <p:cNvPr id="257071" name="Rectangle 45">
            <a:extLst>
              <a:ext uri="{FF2B5EF4-FFF2-40B4-BE49-F238E27FC236}">
                <a16:creationId xmlns:a16="http://schemas.microsoft.com/office/drawing/2014/main" id="{5F210A02-FABE-1816-FBED-CF27B8C108FA}"/>
              </a:ext>
            </a:extLst>
          </p:cNvPr>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Currency</a:t>
            </a:r>
          </a:p>
        </p:txBody>
      </p:sp>
      <p:sp>
        <p:nvSpPr>
          <p:cNvPr id="257072" name="Rectangle 46">
            <a:extLst>
              <a:ext uri="{FF2B5EF4-FFF2-40B4-BE49-F238E27FC236}">
                <a16:creationId xmlns:a16="http://schemas.microsoft.com/office/drawing/2014/main" id="{823738B0-0219-033A-F07F-A4C74DC36DA0}"/>
              </a:ext>
            </a:extLst>
          </p:cNvPr>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Mix</a:t>
            </a:r>
          </a:p>
        </p:txBody>
      </p:sp>
      <p:sp>
        <p:nvSpPr>
          <p:cNvPr id="257073" name="Rectangle 47">
            <a:extLst>
              <a:ext uri="{FF2B5EF4-FFF2-40B4-BE49-F238E27FC236}">
                <a16:creationId xmlns:a16="http://schemas.microsoft.com/office/drawing/2014/main" id="{EF8F2FE3-87FC-27F1-C952-2B71EA3B74AA}"/>
              </a:ext>
            </a:extLst>
          </p:cNvPr>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Fixed vs. Floating Rate</a:t>
            </a:r>
          </a:p>
        </p:txBody>
      </p:sp>
      <p:sp>
        <p:nvSpPr>
          <p:cNvPr id="257074" name="Rectangle 48">
            <a:extLst>
              <a:ext uri="{FF2B5EF4-FFF2-40B4-BE49-F238E27FC236}">
                <a16:creationId xmlns:a16="http://schemas.microsoft.com/office/drawing/2014/main" id="{78232CD6-9F8D-43EC-7A2C-602C4855DAE1}"/>
              </a:ext>
            </a:extLst>
          </p:cNvPr>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More floating rate </a:t>
            </a:r>
          </a:p>
        </p:txBody>
      </p:sp>
      <p:sp>
        <p:nvSpPr>
          <p:cNvPr id="257075" name="Rectangle 49">
            <a:extLst>
              <a:ext uri="{FF2B5EF4-FFF2-40B4-BE49-F238E27FC236}">
                <a16:creationId xmlns:a16="http://schemas.microsoft.com/office/drawing/2014/main" id="{40170507-6555-F3C6-D856-5B468F498E74}"/>
              </a:ext>
            </a:extLst>
          </p:cNvPr>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if CF move with </a:t>
            </a:r>
          </a:p>
        </p:txBody>
      </p:sp>
      <p:sp>
        <p:nvSpPr>
          <p:cNvPr id="257076" name="Rectangle 50">
            <a:extLst>
              <a:ext uri="{FF2B5EF4-FFF2-40B4-BE49-F238E27FC236}">
                <a16:creationId xmlns:a16="http://schemas.microsoft.com/office/drawing/2014/main" id="{9B6D82D0-BD25-0B99-3ADF-8E8BD3838B3C}"/>
              </a:ext>
            </a:extLst>
          </p:cNvPr>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inflation</a:t>
            </a:r>
          </a:p>
        </p:txBody>
      </p:sp>
      <p:sp>
        <p:nvSpPr>
          <p:cNvPr id="257077" name="Rectangle 51">
            <a:extLst>
              <a:ext uri="{FF2B5EF4-FFF2-40B4-BE49-F238E27FC236}">
                <a16:creationId xmlns:a16="http://schemas.microsoft.com/office/drawing/2014/main" id="{80A8E54E-14A9-BF1E-1BD2-C82433919F28}"/>
              </a:ext>
            </a:extLst>
          </p:cNvPr>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with greater uncertainty </a:t>
            </a:r>
          </a:p>
        </p:txBody>
      </p:sp>
      <p:sp>
        <p:nvSpPr>
          <p:cNvPr id="257078" name="Rectangle 52">
            <a:extLst>
              <a:ext uri="{FF2B5EF4-FFF2-40B4-BE49-F238E27FC236}">
                <a16:creationId xmlns:a16="http://schemas.microsoft.com/office/drawing/2014/main" id="{6B6E0131-944B-ABBB-D6B7-28364623524C}"/>
              </a:ext>
            </a:extLst>
          </p:cNvPr>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on future</a:t>
            </a:r>
          </a:p>
        </p:txBody>
      </p:sp>
      <p:sp>
        <p:nvSpPr>
          <p:cNvPr id="257079" name="Rectangle 53">
            <a:extLst>
              <a:ext uri="{FF2B5EF4-FFF2-40B4-BE49-F238E27FC236}">
                <a16:creationId xmlns:a16="http://schemas.microsoft.com/office/drawing/2014/main" id="{0E72ABDB-30AF-DD75-BE49-A2BAD16BF01E}"/>
              </a:ext>
            </a:extLst>
          </p:cNvPr>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Straight versus</a:t>
            </a:r>
          </a:p>
        </p:txBody>
      </p:sp>
      <p:sp>
        <p:nvSpPr>
          <p:cNvPr id="257080" name="Rectangle 54">
            <a:extLst>
              <a:ext uri="{FF2B5EF4-FFF2-40B4-BE49-F238E27FC236}">
                <a16:creationId xmlns:a16="http://schemas.microsoft.com/office/drawing/2014/main" id="{F5AEE682-D0E5-B362-161C-8904E05BA7A9}"/>
              </a:ext>
            </a:extLst>
          </p:cNvPr>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Convertible</a:t>
            </a:r>
          </a:p>
        </p:txBody>
      </p:sp>
      <p:sp>
        <p:nvSpPr>
          <p:cNvPr id="257081" name="Rectangle 55">
            <a:extLst>
              <a:ext uri="{FF2B5EF4-FFF2-40B4-BE49-F238E27FC236}">
                <a16:creationId xmlns:a16="http://schemas.microsoft.com/office/drawing/2014/main" id="{AAA59458-5DC4-1A04-4F00-39D71B1AFC46}"/>
              </a:ext>
            </a:extLst>
          </p:cNvPr>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Convertible if</a:t>
            </a:r>
          </a:p>
        </p:txBody>
      </p:sp>
      <p:sp>
        <p:nvSpPr>
          <p:cNvPr id="257082" name="Rectangle 56">
            <a:extLst>
              <a:ext uri="{FF2B5EF4-FFF2-40B4-BE49-F238E27FC236}">
                <a16:creationId xmlns:a16="http://schemas.microsoft.com/office/drawing/2014/main" id="{244B0006-58A5-AA9C-A756-5E01FC56B590}"/>
              </a:ext>
            </a:extLst>
          </p:cNvPr>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cash flows low </a:t>
            </a:r>
          </a:p>
        </p:txBody>
      </p:sp>
      <p:sp>
        <p:nvSpPr>
          <p:cNvPr id="257083" name="Rectangle 57">
            <a:extLst>
              <a:ext uri="{FF2B5EF4-FFF2-40B4-BE49-F238E27FC236}">
                <a16:creationId xmlns:a16="http://schemas.microsoft.com/office/drawing/2014/main" id="{BEB068AF-3EF1-5CA9-701D-9E4A140CB1F8}"/>
              </a:ext>
            </a:extLst>
          </p:cNvPr>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now but high</a:t>
            </a:r>
          </a:p>
        </p:txBody>
      </p:sp>
      <p:sp>
        <p:nvSpPr>
          <p:cNvPr id="257084" name="Rectangle 58">
            <a:extLst>
              <a:ext uri="{FF2B5EF4-FFF2-40B4-BE49-F238E27FC236}">
                <a16:creationId xmlns:a16="http://schemas.microsoft.com/office/drawing/2014/main" id="{AB3DCBC8-2F06-B440-F817-777B6B8D2C45}"/>
              </a:ext>
            </a:extLst>
          </p:cNvPr>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exp. growth</a:t>
            </a:r>
          </a:p>
        </p:txBody>
      </p:sp>
      <p:sp>
        <p:nvSpPr>
          <p:cNvPr id="257085" name="Rectangle 59">
            <a:extLst>
              <a:ext uri="{FF2B5EF4-FFF2-40B4-BE49-F238E27FC236}">
                <a16:creationId xmlns:a16="http://schemas.microsoft.com/office/drawing/2014/main" id="{7AB810C5-6B12-F592-5689-7EDE2450B8CA}"/>
              </a:ext>
            </a:extLst>
          </p:cNvPr>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Special Features</a:t>
            </a:r>
          </a:p>
        </p:txBody>
      </p:sp>
      <p:sp>
        <p:nvSpPr>
          <p:cNvPr id="257086" name="Rectangle 60">
            <a:extLst>
              <a:ext uri="{FF2B5EF4-FFF2-40B4-BE49-F238E27FC236}">
                <a16:creationId xmlns:a16="http://schemas.microsoft.com/office/drawing/2014/main" id="{A3E19B79-D72E-C511-3AD5-FD6A77FE639A}"/>
              </a:ext>
            </a:extLst>
          </p:cNvPr>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on Debt</a:t>
            </a:r>
          </a:p>
        </p:txBody>
      </p:sp>
      <p:sp>
        <p:nvSpPr>
          <p:cNvPr id="257087" name="Rectangle 61">
            <a:extLst>
              <a:ext uri="{FF2B5EF4-FFF2-40B4-BE49-F238E27FC236}">
                <a16:creationId xmlns:a16="http://schemas.microsoft.com/office/drawing/2014/main" id="{5681F010-998C-CCF7-4CDD-3747C40BC2CE}"/>
              </a:ext>
            </a:extLst>
          </p:cNvPr>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Options to make </a:t>
            </a:r>
          </a:p>
        </p:txBody>
      </p:sp>
      <p:sp>
        <p:nvSpPr>
          <p:cNvPr id="257088" name="Rectangle 62">
            <a:extLst>
              <a:ext uri="{FF2B5EF4-FFF2-40B4-BE49-F238E27FC236}">
                <a16:creationId xmlns:a16="http://schemas.microsoft.com/office/drawing/2014/main" id="{F6784081-39DE-D6BF-8EA5-F400E00D1D36}"/>
              </a:ext>
            </a:extLst>
          </p:cNvPr>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cash flows on debt </a:t>
            </a:r>
          </a:p>
        </p:txBody>
      </p:sp>
      <p:sp>
        <p:nvSpPr>
          <p:cNvPr id="257089" name="Rectangle 63">
            <a:extLst>
              <a:ext uri="{FF2B5EF4-FFF2-40B4-BE49-F238E27FC236}">
                <a16:creationId xmlns:a16="http://schemas.microsoft.com/office/drawing/2014/main" id="{68B08ED2-5D4D-0266-C0E3-8260035FD6BA}"/>
              </a:ext>
            </a:extLst>
          </p:cNvPr>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match cash flows </a:t>
            </a:r>
          </a:p>
        </p:txBody>
      </p:sp>
      <p:sp>
        <p:nvSpPr>
          <p:cNvPr id="257090" name="Rectangle 64">
            <a:extLst>
              <a:ext uri="{FF2B5EF4-FFF2-40B4-BE49-F238E27FC236}">
                <a16:creationId xmlns:a16="http://schemas.microsoft.com/office/drawing/2014/main" id="{F64697F3-1562-DC95-7FB6-687BDB15B5E3}"/>
              </a:ext>
            </a:extLst>
          </p:cNvPr>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on assets</a:t>
            </a:r>
          </a:p>
        </p:txBody>
      </p:sp>
      <p:grpSp>
        <p:nvGrpSpPr>
          <p:cNvPr id="257091" name="Group 65">
            <a:extLst>
              <a:ext uri="{FF2B5EF4-FFF2-40B4-BE49-F238E27FC236}">
                <a16:creationId xmlns:a16="http://schemas.microsoft.com/office/drawing/2014/main" id="{4E52233F-16FF-7018-A84B-47A054AA1BA2}"/>
              </a:ext>
            </a:extLst>
          </p:cNvPr>
          <p:cNvGrpSpPr>
            <a:grpSpLocks/>
          </p:cNvGrpSpPr>
          <p:nvPr/>
        </p:nvGrpSpPr>
        <p:grpSpPr bwMode="auto">
          <a:xfrm>
            <a:off x="2787650" y="2127250"/>
            <a:ext cx="61913" cy="238125"/>
            <a:chOff x="1756" y="1340"/>
            <a:chExt cx="39" cy="150"/>
          </a:xfrm>
        </p:grpSpPr>
        <p:sp>
          <p:nvSpPr>
            <p:cNvPr id="257172" name="Freeform 66">
              <a:extLst>
                <a:ext uri="{FF2B5EF4-FFF2-40B4-BE49-F238E27FC236}">
                  <a16:creationId xmlns:a16="http://schemas.microsoft.com/office/drawing/2014/main" id="{2F699082-1463-DAC6-7728-FF52F3487369}"/>
                </a:ext>
              </a:extLst>
            </p:cNvPr>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73" name="Line 67">
              <a:extLst>
                <a:ext uri="{FF2B5EF4-FFF2-40B4-BE49-F238E27FC236}">
                  <a16:creationId xmlns:a16="http://schemas.microsoft.com/office/drawing/2014/main" id="{E7AD96AA-6239-8602-3742-483DFD9E297C}"/>
                </a:ext>
              </a:extLst>
            </p:cNvPr>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2" name="Group 68">
            <a:extLst>
              <a:ext uri="{FF2B5EF4-FFF2-40B4-BE49-F238E27FC236}">
                <a16:creationId xmlns:a16="http://schemas.microsoft.com/office/drawing/2014/main" id="{CD067C5A-A720-D2A6-9B36-39609F31F5B6}"/>
              </a:ext>
            </a:extLst>
          </p:cNvPr>
          <p:cNvGrpSpPr>
            <a:grpSpLocks/>
          </p:cNvGrpSpPr>
          <p:nvPr/>
        </p:nvGrpSpPr>
        <p:grpSpPr bwMode="auto">
          <a:xfrm>
            <a:off x="4184650" y="2127250"/>
            <a:ext cx="61913" cy="238125"/>
            <a:chOff x="2636" y="1340"/>
            <a:chExt cx="39" cy="150"/>
          </a:xfrm>
        </p:grpSpPr>
        <p:sp>
          <p:nvSpPr>
            <p:cNvPr id="257170" name="Freeform 69">
              <a:extLst>
                <a:ext uri="{FF2B5EF4-FFF2-40B4-BE49-F238E27FC236}">
                  <a16:creationId xmlns:a16="http://schemas.microsoft.com/office/drawing/2014/main" id="{5E9C84F7-9D42-5D16-CA06-8FC7C2D0F4AB}"/>
                </a:ext>
              </a:extLst>
            </p:cNvPr>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71" name="Line 70">
              <a:extLst>
                <a:ext uri="{FF2B5EF4-FFF2-40B4-BE49-F238E27FC236}">
                  <a16:creationId xmlns:a16="http://schemas.microsoft.com/office/drawing/2014/main" id="{7AD268F4-7690-C61F-49C9-3C5810854F15}"/>
                </a:ext>
              </a:extLst>
            </p:cNvPr>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3" name="Group 71">
            <a:extLst>
              <a:ext uri="{FF2B5EF4-FFF2-40B4-BE49-F238E27FC236}">
                <a16:creationId xmlns:a16="http://schemas.microsoft.com/office/drawing/2014/main" id="{4247C904-DD23-10B4-B6FF-2BEFF0C776C6}"/>
              </a:ext>
            </a:extLst>
          </p:cNvPr>
          <p:cNvGrpSpPr>
            <a:grpSpLocks/>
          </p:cNvGrpSpPr>
          <p:nvPr/>
        </p:nvGrpSpPr>
        <p:grpSpPr bwMode="auto">
          <a:xfrm>
            <a:off x="5418138" y="2127250"/>
            <a:ext cx="61912" cy="238125"/>
            <a:chOff x="3413" y="1340"/>
            <a:chExt cx="39" cy="150"/>
          </a:xfrm>
        </p:grpSpPr>
        <p:sp>
          <p:nvSpPr>
            <p:cNvPr id="257168" name="Freeform 72">
              <a:extLst>
                <a:ext uri="{FF2B5EF4-FFF2-40B4-BE49-F238E27FC236}">
                  <a16:creationId xmlns:a16="http://schemas.microsoft.com/office/drawing/2014/main" id="{C4A50265-2AF8-47D0-B12C-EDFE0A6C5224}"/>
                </a:ext>
              </a:extLst>
            </p:cNvPr>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9" name="Line 73">
              <a:extLst>
                <a:ext uri="{FF2B5EF4-FFF2-40B4-BE49-F238E27FC236}">
                  <a16:creationId xmlns:a16="http://schemas.microsoft.com/office/drawing/2014/main" id="{DF6B8979-3220-34F6-7CBD-79516619F0AC}"/>
                </a:ext>
              </a:extLst>
            </p:cNvPr>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4" name="Group 74">
            <a:extLst>
              <a:ext uri="{FF2B5EF4-FFF2-40B4-BE49-F238E27FC236}">
                <a16:creationId xmlns:a16="http://schemas.microsoft.com/office/drawing/2014/main" id="{65998D1A-D0E1-7C6A-9B37-64BF76A512D4}"/>
              </a:ext>
            </a:extLst>
          </p:cNvPr>
          <p:cNvGrpSpPr>
            <a:grpSpLocks/>
          </p:cNvGrpSpPr>
          <p:nvPr/>
        </p:nvGrpSpPr>
        <p:grpSpPr bwMode="auto">
          <a:xfrm>
            <a:off x="6486525" y="2127250"/>
            <a:ext cx="61913" cy="238125"/>
            <a:chOff x="4086" y="1340"/>
            <a:chExt cx="39" cy="150"/>
          </a:xfrm>
        </p:grpSpPr>
        <p:sp>
          <p:nvSpPr>
            <p:cNvPr id="257166" name="Freeform 75">
              <a:extLst>
                <a:ext uri="{FF2B5EF4-FFF2-40B4-BE49-F238E27FC236}">
                  <a16:creationId xmlns:a16="http://schemas.microsoft.com/office/drawing/2014/main" id="{58B63F87-B87C-CC89-8921-B6D2CBCF9D38}"/>
                </a:ext>
              </a:extLst>
            </p:cNvPr>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7" name="Line 76">
              <a:extLst>
                <a:ext uri="{FF2B5EF4-FFF2-40B4-BE49-F238E27FC236}">
                  <a16:creationId xmlns:a16="http://schemas.microsoft.com/office/drawing/2014/main" id="{FE5CA25A-87B2-F72D-14E8-F57A7937CC36}"/>
                </a:ext>
              </a:extLst>
            </p:cNvPr>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095" name="Rectangle 77">
            <a:extLst>
              <a:ext uri="{FF2B5EF4-FFF2-40B4-BE49-F238E27FC236}">
                <a16:creationId xmlns:a16="http://schemas.microsoft.com/office/drawing/2014/main" id="{22DCCDC3-6CD6-254A-3D7F-AFB3D85E4C4C}"/>
              </a:ext>
            </a:extLst>
          </p:cNvPr>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i="1">
                <a:latin typeface="Times" pitchFamily="2" charset="0"/>
              </a:rPr>
              <a:t>Start with the </a:t>
            </a:r>
          </a:p>
        </p:txBody>
      </p:sp>
      <p:sp>
        <p:nvSpPr>
          <p:cNvPr id="257096" name="Rectangle 78">
            <a:extLst>
              <a:ext uri="{FF2B5EF4-FFF2-40B4-BE49-F238E27FC236}">
                <a16:creationId xmlns:a16="http://schemas.microsoft.com/office/drawing/2014/main" id="{2E3383E4-5F19-E3F4-3700-63F73E8A4413}"/>
              </a:ext>
            </a:extLst>
          </p:cNvPr>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Cash Flows</a:t>
            </a:r>
          </a:p>
        </p:txBody>
      </p:sp>
      <p:sp>
        <p:nvSpPr>
          <p:cNvPr id="257097" name="Rectangle 79">
            <a:extLst>
              <a:ext uri="{FF2B5EF4-FFF2-40B4-BE49-F238E27FC236}">
                <a16:creationId xmlns:a16="http://schemas.microsoft.com/office/drawing/2014/main" id="{C09D0327-FD98-57C9-417A-F7BE97A4A40B}"/>
              </a:ext>
            </a:extLst>
          </p:cNvPr>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on Assets/</a:t>
            </a:r>
          </a:p>
        </p:txBody>
      </p:sp>
      <p:sp>
        <p:nvSpPr>
          <p:cNvPr id="257098" name="Rectangle 80">
            <a:extLst>
              <a:ext uri="{FF2B5EF4-FFF2-40B4-BE49-F238E27FC236}">
                <a16:creationId xmlns:a16="http://schemas.microsoft.com/office/drawing/2014/main" id="{D5F49AA1-2702-8257-BE11-150DCAD87D92}"/>
              </a:ext>
            </a:extLst>
          </p:cNvPr>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Projects</a:t>
            </a:r>
          </a:p>
        </p:txBody>
      </p:sp>
      <p:grpSp>
        <p:nvGrpSpPr>
          <p:cNvPr id="257099" name="Group 81">
            <a:extLst>
              <a:ext uri="{FF2B5EF4-FFF2-40B4-BE49-F238E27FC236}">
                <a16:creationId xmlns:a16="http://schemas.microsoft.com/office/drawing/2014/main" id="{9237EE7E-7ACD-3F7E-5CE6-23B6391F8A94}"/>
              </a:ext>
            </a:extLst>
          </p:cNvPr>
          <p:cNvGrpSpPr>
            <a:grpSpLocks/>
          </p:cNvGrpSpPr>
          <p:nvPr/>
        </p:nvGrpSpPr>
        <p:grpSpPr bwMode="auto">
          <a:xfrm>
            <a:off x="1882775" y="2127250"/>
            <a:ext cx="61913" cy="238125"/>
            <a:chOff x="1186" y="1340"/>
            <a:chExt cx="39" cy="150"/>
          </a:xfrm>
        </p:grpSpPr>
        <p:sp>
          <p:nvSpPr>
            <p:cNvPr id="257164" name="Freeform 82">
              <a:extLst>
                <a:ext uri="{FF2B5EF4-FFF2-40B4-BE49-F238E27FC236}">
                  <a16:creationId xmlns:a16="http://schemas.microsoft.com/office/drawing/2014/main" id="{A0046E83-0E43-CBE5-B7C1-977DFCC2E1F8}"/>
                </a:ext>
              </a:extLst>
            </p:cNvPr>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5" name="Line 83">
              <a:extLst>
                <a:ext uri="{FF2B5EF4-FFF2-40B4-BE49-F238E27FC236}">
                  <a16:creationId xmlns:a16="http://schemas.microsoft.com/office/drawing/2014/main" id="{5CF25F50-DAF1-4A96-D878-B3B4144AA3B1}"/>
                </a:ext>
              </a:extLst>
            </p:cNvPr>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00" name="Rectangle 84">
            <a:extLst>
              <a:ext uri="{FF2B5EF4-FFF2-40B4-BE49-F238E27FC236}">
                <a16:creationId xmlns:a16="http://schemas.microsoft.com/office/drawing/2014/main" id="{D7D9D9AC-CFEF-86FE-92F1-6A8243FBECD2}"/>
              </a:ext>
            </a:extLst>
          </p:cNvPr>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Overlay tax</a:t>
            </a:r>
          </a:p>
        </p:txBody>
      </p:sp>
      <p:sp>
        <p:nvSpPr>
          <p:cNvPr id="257101" name="Rectangle 85">
            <a:extLst>
              <a:ext uri="{FF2B5EF4-FFF2-40B4-BE49-F238E27FC236}">
                <a16:creationId xmlns:a16="http://schemas.microsoft.com/office/drawing/2014/main" id="{BB452296-1CBE-A8BA-0796-60CE8B004A39}"/>
              </a:ext>
            </a:extLst>
          </p:cNvPr>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preferences</a:t>
            </a:r>
          </a:p>
        </p:txBody>
      </p:sp>
      <p:sp>
        <p:nvSpPr>
          <p:cNvPr id="257102" name="Rectangle 86">
            <a:extLst>
              <a:ext uri="{FF2B5EF4-FFF2-40B4-BE49-F238E27FC236}">
                <a16:creationId xmlns:a16="http://schemas.microsoft.com/office/drawing/2014/main" id="{10D55EE8-417E-8FCB-3550-C3F9F990CB9B}"/>
              </a:ext>
            </a:extLst>
          </p:cNvPr>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Deductibility of cash flows</a:t>
            </a:r>
          </a:p>
        </p:txBody>
      </p:sp>
      <p:sp>
        <p:nvSpPr>
          <p:cNvPr id="257103" name="Rectangle 87">
            <a:extLst>
              <a:ext uri="{FF2B5EF4-FFF2-40B4-BE49-F238E27FC236}">
                <a16:creationId xmlns:a16="http://schemas.microsoft.com/office/drawing/2014/main" id="{DF9AB2DE-925C-2949-F907-B730DE89744E}"/>
              </a:ext>
            </a:extLst>
          </p:cNvPr>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for tax purposes</a:t>
            </a:r>
          </a:p>
        </p:txBody>
      </p:sp>
      <p:sp>
        <p:nvSpPr>
          <p:cNvPr id="257104" name="Rectangle 88">
            <a:extLst>
              <a:ext uri="{FF2B5EF4-FFF2-40B4-BE49-F238E27FC236}">
                <a16:creationId xmlns:a16="http://schemas.microsoft.com/office/drawing/2014/main" id="{4A47A028-82E6-E249-7E47-560A06BAC946}"/>
              </a:ext>
            </a:extLst>
          </p:cNvPr>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Differences in tax rates</a:t>
            </a:r>
          </a:p>
        </p:txBody>
      </p:sp>
      <p:sp>
        <p:nvSpPr>
          <p:cNvPr id="257105" name="Rectangle 89">
            <a:extLst>
              <a:ext uri="{FF2B5EF4-FFF2-40B4-BE49-F238E27FC236}">
                <a16:creationId xmlns:a16="http://schemas.microsoft.com/office/drawing/2014/main" id="{7B6A7472-D740-2B33-6BEC-EC4C455E684B}"/>
              </a:ext>
            </a:extLst>
          </p:cNvPr>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across different locales</a:t>
            </a:r>
          </a:p>
        </p:txBody>
      </p:sp>
      <p:sp>
        <p:nvSpPr>
          <p:cNvPr id="257106" name="Rectangle 90">
            <a:extLst>
              <a:ext uri="{FF2B5EF4-FFF2-40B4-BE49-F238E27FC236}">
                <a16:creationId xmlns:a16="http://schemas.microsoft.com/office/drawing/2014/main" id="{34C4BB79-AC00-A98D-F419-0630BA7F0E01}"/>
              </a:ext>
            </a:extLst>
          </p:cNvPr>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Consider </a:t>
            </a:r>
          </a:p>
        </p:txBody>
      </p:sp>
      <p:sp>
        <p:nvSpPr>
          <p:cNvPr id="257107" name="Rectangle 91">
            <a:extLst>
              <a:ext uri="{FF2B5EF4-FFF2-40B4-BE49-F238E27FC236}">
                <a16:creationId xmlns:a16="http://schemas.microsoft.com/office/drawing/2014/main" id="{ABC41720-68D8-A568-E9BF-CEBE22A9A9E3}"/>
              </a:ext>
            </a:extLst>
          </p:cNvPr>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ratings agency</a:t>
            </a:r>
          </a:p>
        </p:txBody>
      </p:sp>
      <p:sp>
        <p:nvSpPr>
          <p:cNvPr id="257108" name="Rectangle 92">
            <a:extLst>
              <a:ext uri="{FF2B5EF4-FFF2-40B4-BE49-F238E27FC236}">
                <a16:creationId xmlns:a16="http://schemas.microsoft.com/office/drawing/2014/main" id="{AD3E331B-32F2-6DB4-D796-8EC38CE9A096}"/>
              </a:ext>
            </a:extLst>
          </p:cNvPr>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&amp; analyst concerns</a:t>
            </a:r>
          </a:p>
        </p:txBody>
      </p:sp>
      <p:sp>
        <p:nvSpPr>
          <p:cNvPr id="257109" name="Rectangle 93">
            <a:extLst>
              <a:ext uri="{FF2B5EF4-FFF2-40B4-BE49-F238E27FC236}">
                <a16:creationId xmlns:a16="http://schemas.microsoft.com/office/drawing/2014/main" id="{AAA9808D-308C-620E-0548-72065C950B26}"/>
              </a:ext>
            </a:extLst>
          </p:cNvPr>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Analyst Concerns</a:t>
            </a:r>
          </a:p>
        </p:txBody>
      </p:sp>
      <p:sp>
        <p:nvSpPr>
          <p:cNvPr id="257110" name="Rectangle 94">
            <a:extLst>
              <a:ext uri="{FF2B5EF4-FFF2-40B4-BE49-F238E27FC236}">
                <a16:creationId xmlns:a16="http://schemas.microsoft.com/office/drawing/2014/main" id="{72BC45EC-7E66-1B79-B692-9170982DE442}"/>
              </a:ext>
            </a:extLst>
          </p:cNvPr>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Effect on EPS</a:t>
            </a:r>
          </a:p>
        </p:txBody>
      </p:sp>
      <p:sp>
        <p:nvSpPr>
          <p:cNvPr id="257111" name="Rectangle 95">
            <a:extLst>
              <a:ext uri="{FF2B5EF4-FFF2-40B4-BE49-F238E27FC236}">
                <a16:creationId xmlns:a16="http://schemas.microsoft.com/office/drawing/2014/main" id="{CC36AC6C-B37B-C7AF-5F53-AA2AE8491008}"/>
              </a:ext>
            </a:extLst>
          </p:cNvPr>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Value relative to comparables</a:t>
            </a:r>
          </a:p>
        </p:txBody>
      </p:sp>
      <p:sp>
        <p:nvSpPr>
          <p:cNvPr id="257112" name="Rectangle 96">
            <a:extLst>
              <a:ext uri="{FF2B5EF4-FFF2-40B4-BE49-F238E27FC236}">
                <a16:creationId xmlns:a16="http://schemas.microsoft.com/office/drawing/2014/main" id="{B5BC2809-4427-2463-8320-EABE10FBFD66}"/>
              </a:ext>
            </a:extLst>
          </p:cNvPr>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Ratings Agency</a:t>
            </a:r>
          </a:p>
        </p:txBody>
      </p:sp>
      <p:sp>
        <p:nvSpPr>
          <p:cNvPr id="257113" name="Rectangle 97">
            <a:extLst>
              <a:ext uri="{FF2B5EF4-FFF2-40B4-BE49-F238E27FC236}">
                <a16:creationId xmlns:a16="http://schemas.microsoft.com/office/drawing/2014/main" id="{A820C299-72E9-BBBE-39F8-3050ED0D064A}"/>
              </a:ext>
            </a:extLst>
          </p:cNvPr>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Effect on Ratios</a:t>
            </a:r>
          </a:p>
        </p:txBody>
      </p:sp>
      <p:sp>
        <p:nvSpPr>
          <p:cNvPr id="257114" name="Rectangle 98">
            <a:extLst>
              <a:ext uri="{FF2B5EF4-FFF2-40B4-BE49-F238E27FC236}">
                <a16:creationId xmlns:a16="http://schemas.microsoft.com/office/drawing/2014/main" id="{FFEA10E7-D1D9-1B62-A1EE-2E08C098236B}"/>
              </a:ext>
            </a:extLst>
          </p:cNvPr>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Ratios relative to comparables</a:t>
            </a:r>
          </a:p>
        </p:txBody>
      </p:sp>
      <p:sp>
        <p:nvSpPr>
          <p:cNvPr id="257115" name="Rectangle 99">
            <a:extLst>
              <a:ext uri="{FF2B5EF4-FFF2-40B4-BE49-F238E27FC236}">
                <a16:creationId xmlns:a16="http://schemas.microsoft.com/office/drawing/2014/main" id="{1103A0E4-BEDD-FEA7-9851-D28D230545C6}"/>
              </a:ext>
            </a:extLst>
          </p:cNvPr>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Regulatory Concerns</a:t>
            </a:r>
          </a:p>
        </p:txBody>
      </p:sp>
      <p:sp>
        <p:nvSpPr>
          <p:cNvPr id="257116" name="Rectangle 100">
            <a:extLst>
              <a:ext uri="{FF2B5EF4-FFF2-40B4-BE49-F238E27FC236}">
                <a16:creationId xmlns:a16="http://schemas.microsoft.com/office/drawing/2014/main" id="{B55A0CF8-EA28-2EF8-7F2F-487E6C8990FD}"/>
              </a:ext>
            </a:extLst>
          </p:cNvPr>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Measures used</a:t>
            </a:r>
          </a:p>
        </p:txBody>
      </p:sp>
      <p:sp>
        <p:nvSpPr>
          <p:cNvPr id="257117" name="Rectangle 101">
            <a:extLst>
              <a:ext uri="{FF2B5EF4-FFF2-40B4-BE49-F238E27FC236}">
                <a16:creationId xmlns:a16="http://schemas.microsoft.com/office/drawing/2014/main" id="{5E4C692E-E5FE-47CA-F082-EB8CD44BFE5E}"/>
              </a:ext>
            </a:extLst>
          </p:cNvPr>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Factor in agency</a:t>
            </a:r>
          </a:p>
        </p:txBody>
      </p:sp>
      <p:sp>
        <p:nvSpPr>
          <p:cNvPr id="257118" name="Rectangle 102">
            <a:extLst>
              <a:ext uri="{FF2B5EF4-FFF2-40B4-BE49-F238E27FC236}">
                <a16:creationId xmlns:a16="http://schemas.microsoft.com/office/drawing/2014/main" id="{3A947186-1FB0-E2B2-EA26-795C7B1034CA}"/>
              </a:ext>
            </a:extLst>
          </p:cNvPr>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conflicts between stock</a:t>
            </a:r>
          </a:p>
        </p:txBody>
      </p:sp>
      <p:sp>
        <p:nvSpPr>
          <p:cNvPr id="257119" name="Rectangle 103">
            <a:extLst>
              <a:ext uri="{FF2B5EF4-FFF2-40B4-BE49-F238E27FC236}">
                <a16:creationId xmlns:a16="http://schemas.microsoft.com/office/drawing/2014/main" id="{DC732EAE-DD5B-E1F5-B4FE-0E603402714C}"/>
              </a:ext>
            </a:extLst>
          </p:cNvPr>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and bond holders</a:t>
            </a:r>
          </a:p>
        </p:txBody>
      </p:sp>
      <p:sp>
        <p:nvSpPr>
          <p:cNvPr id="257120" name="Rectangle 104">
            <a:extLst>
              <a:ext uri="{FF2B5EF4-FFF2-40B4-BE49-F238E27FC236}">
                <a16:creationId xmlns:a16="http://schemas.microsoft.com/office/drawing/2014/main" id="{5A4A0472-AEE3-8752-AD7A-9F74A955C0D5}"/>
              </a:ext>
            </a:extLst>
          </p:cNvPr>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Observability of Cash Flows</a:t>
            </a:r>
          </a:p>
        </p:txBody>
      </p:sp>
      <p:sp>
        <p:nvSpPr>
          <p:cNvPr id="257121" name="Rectangle 105">
            <a:extLst>
              <a:ext uri="{FF2B5EF4-FFF2-40B4-BE49-F238E27FC236}">
                <a16:creationId xmlns:a16="http://schemas.microsoft.com/office/drawing/2014/main" id="{811C07E2-EE42-C36B-93F2-95674B13A072}"/>
              </a:ext>
            </a:extLst>
          </p:cNvPr>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by Lenders</a:t>
            </a:r>
          </a:p>
        </p:txBody>
      </p:sp>
      <p:sp>
        <p:nvSpPr>
          <p:cNvPr id="257122" name="Rectangle 106">
            <a:extLst>
              <a:ext uri="{FF2B5EF4-FFF2-40B4-BE49-F238E27FC236}">
                <a16:creationId xmlns:a16="http://schemas.microsoft.com/office/drawing/2014/main" id="{2D36F168-EB5E-53CB-5A55-AE05CF8F40FF}"/>
              </a:ext>
            </a:extLst>
          </p:cNvPr>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Less observable cash flows </a:t>
            </a:r>
          </a:p>
        </p:txBody>
      </p:sp>
      <p:sp>
        <p:nvSpPr>
          <p:cNvPr id="257123" name="Rectangle 107">
            <a:extLst>
              <a:ext uri="{FF2B5EF4-FFF2-40B4-BE49-F238E27FC236}">
                <a16:creationId xmlns:a16="http://schemas.microsoft.com/office/drawing/2014/main" id="{CFFB2869-DA94-592B-2C9D-C20702ADCBC2}"/>
              </a:ext>
            </a:extLst>
          </p:cNvPr>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lead to more  conflicts</a:t>
            </a:r>
          </a:p>
        </p:txBody>
      </p:sp>
      <p:sp>
        <p:nvSpPr>
          <p:cNvPr id="257124" name="Rectangle 108">
            <a:extLst>
              <a:ext uri="{FF2B5EF4-FFF2-40B4-BE49-F238E27FC236}">
                <a16:creationId xmlns:a16="http://schemas.microsoft.com/office/drawing/2014/main" id="{BD6F75B8-6598-D9D0-0327-886E86E4C4DF}"/>
              </a:ext>
            </a:extLst>
          </p:cNvPr>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Type of Assets financed</a:t>
            </a:r>
          </a:p>
        </p:txBody>
      </p:sp>
      <p:sp>
        <p:nvSpPr>
          <p:cNvPr id="257125" name="Rectangle 109">
            <a:extLst>
              <a:ext uri="{FF2B5EF4-FFF2-40B4-BE49-F238E27FC236}">
                <a16:creationId xmlns:a16="http://schemas.microsoft.com/office/drawing/2014/main" id="{04E6B4BC-9D0D-94DA-72B5-151223EF44B3}"/>
              </a:ext>
            </a:extLst>
          </p:cNvPr>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Tangible and liquid assets </a:t>
            </a:r>
          </a:p>
        </p:txBody>
      </p:sp>
      <p:sp>
        <p:nvSpPr>
          <p:cNvPr id="257126" name="Rectangle 110">
            <a:extLst>
              <a:ext uri="{FF2B5EF4-FFF2-40B4-BE49-F238E27FC236}">
                <a16:creationId xmlns:a16="http://schemas.microsoft.com/office/drawing/2014/main" id="{08417040-FF54-B284-E881-1AA5A144AEEE}"/>
              </a:ext>
            </a:extLst>
          </p:cNvPr>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create less agency problems</a:t>
            </a:r>
          </a:p>
        </p:txBody>
      </p:sp>
      <p:sp>
        <p:nvSpPr>
          <p:cNvPr id="257127" name="Rectangle 111">
            <a:extLst>
              <a:ext uri="{FF2B5EF4-FFF2-40B4-BE49-F238E27FC236}">
                <a16:creationId xmlns:a16="http://schemas.microsoft.com/office/drawing/2014/main" id="{7D16034A-A3A8-C841-91E3-3610CD6882C3}"/>
              </a:ext>
            </a:extLst>
          </p:cNvPr>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Existing Debt covenants</a:t>
            </a:r>
          </a:p>
        </p:txBody>
      </p:sp>
      <p:sp>
        <p:nvSpPr>
          <p:cNvPr id="257128" name="Rectangle 112">
            <a:extLst>
              <a:ext uri="{FF2B5EF4-FFF2-40B4-BE49-F238E27FC236}">
                <a16:creationId xmlns:a16="http://schemas.microsoft.com/office/drawing/2014/main" id="{4A970CB5-224D-6F1C-21B7-0531A9CDD366}"/>
              </a:ext>
            </a:extLst>
          </p:cNvPr>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Restrictions on Financing</a:t>
            </a:r>
          </a:p>
        </p:txBody>
      </p:sp>
      <p:sp>
        <p:nvSpPr>
          <p:cNvPr id="257129" name="Rectangle 113">
            <a:extLst>
              <a:ext uri="{FF2B5EF4-FFF2-40B4-BE49-F238E27FC236}">
                <a16:creationId xmlns:a16="http://schemas.microsoft.com/office/drawing/2014/main" id="{57ABD90F-DE90-75F1-A8D9-0DD26C00B90E}"/>
              </a:ext>
            </a:extLst>
          </p:cNvPr>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Consider Information </a:t>
            </a:r>
          </a:p>
        </p:txBody>
      </p:sp>
      <p:sp>
        <p:nvSpPr>
          <p:cNvPr id="257130" name="Rectangle 114">
            <a:extLst>
              <a:ext uri="{FF2B5EF4-FFF2-40B4-BE49-F238E27FC236}">
                <a16:creationId xmlns:a16="http://schemas.microsoft.com/office/drawing/2014/main" id="{ABB06BD9-85D9-0A87-E7DD-6E83796E4DEB}"/>
              </a:ext>
            </a:extLst>
          </p:cNvPr>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pitchFamily="2" charset="0"/>
              </a:rPr>
              <a:t>Asymmetries</a:t>
            </a:r>
          </a:p>
        </p:txBody>
      </p:sp>
      <p:sp>
        <p:nvSpPr>
          <p:cNvPr id="257131" name="Rectangle 115">
            <a:extLst>
              <a:ext uri="{FF2B5EF4-FFF2-40B4-BE49-F238E27FC236}">
                <a16:creationId xmlns:a16="http://schemas.microsoft.com/office/drawing/2014/main" id="{8451A240-F3FA-3470-99E4-AD92D1A0F5FD}"/>
              </a:ext>
            </a:extLst>
          </p:cNvPr>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Uncertainty about Future Cashflows</a:t>
            </a:r>
          </a:p>
        </p:txBody>
      </p:sp>
      <p:sp>
        <p:nvSpPr>
          <p:cNvPr id="257132" name="Rectangle 116">
            <a:extLst>
              <a:ext uri="{FF2B5EF4-FFF2-40B4-BE49-F238E27FC236}">
                <a16:creationId xmlns:a16="http://schemas.microsoft.com/office/drawing/2014/main" id="{5B6CCAD1-179C-BB13-D889-69AB19DA2B22}"/>
              </a:ext>
            </a:extLst>
          </p:cNvPr>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When there is more uncertainty, it</a:t>
            </a:r>
          </a:p>
        </p:txBody>
      </p:sp>
      <p:sp>
        <p:nvSpPr>
          <p:cNvPr id="257133" name="Rectangle 117">
            <a:extLst>
              <a:ext uri="{FF2B5EF4-FFF2-40B4-BE49-F238E27FC236}">
                <a16:creationId xmlns:a16="http://schemas.microsoft.com/office/drawing/2014/main" id="{C6651D90-2785-EA7B-90A9-F913474B1DA2}"/>
              </a:ext>
            </a:extLst>
          </p:cNvPr>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may be better to use short term debt</a:t>
            </a:r>
          </a:p>
        </p:txBody>
      </p:sp>
      <p:sp>
        <p:nvSpPr>
          <p:cNvPr id="257134" name="Rectangle 118">
            <a:extLst>
              <a:ext uri="{FF2B5EF4-FFF2-40B4-BE49-F238E27FC236}">
                <a16:creationId xmlns:a16="http://schemas.microsoft.com/office/drawing/2014/main" id="{10141C53-F23E-3045-A5CA-419195975745}"/>
              </a:ext>
            </a:extLst>
          </p:cNvPr>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Credibility &amp; Quality  of the Firm</a:t>
            </a:r>
          </a:p>
        </p:txBody>
      </p:sp>
      <p:sp>
        <p:nvSpPr>
          <p:cNvPr id="257135" name="Rectangle 119">
            <a:extLst>
              <a:ext uri="{FF2B5EF4-FFF2-40B4-BE49-F238E27FC236}">
                <a16:creationId xmlns:a16="http://schemas.microsoft.com/office/drawing/2014/main" id="{E6CF5602-8055-AAF8-13B5-00328595D1F6}"/>
              </a:ext>
            </a:extLst>
          </p:cNvPr>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 Firms with credibility problems</a:t>
            </a:r>
          </a:p>
        </p:txBody>
      </p:sp>
      <p:sp>
        <p:nvSpPr>
          <p:cNvPr id="257136" name="Rectangle 120">
            <a:extLst>
              <a:ext uri="{FF2B5EF4-FFF2-40B4-BE49-F238E27FC236}">
                <a16:creationId xmlns:a16="http://schemas.microsoft.com/office/drawing/2014/main" id="{E5B61858-35F8-03AA-A7FD-9CA1AFFDA673}"/>
              </a:ext>
            </a:extLst>
          </p:cNvPr>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pitchFamily="2" charset="0"/>
              </a:rPr>
              <a:t>will issue more short term debt</a:t>
            </a:r>
          </a:p>
        </p:txBody>
      </p:sp>
      <p:grpSp>
        <p:nvGrpSpPr>
          <p:cNvPr id="257137" name="Group 121">
            <a:extLst>
              <a:ext uri="{FF2B5EF4-FFF2-40B4-BE49-F238E27FC236}">
                <a16:creationId xmlns:a16="http://schemas.microsoft.com/office/drawing/2014/main" id="{44D39EB6-0410-2EDE-34FF-62BD0106E803}"/>
              </a:ext>
            </a:extLst>
          </p:cNvPr>
          <p:cNvGrpSpPr>
            <a:grpSpLocks/>
          </p:cNvGrpSpPr>
          <p:nvPr/>
        </p:nvGrpSpPr>
        <p:grpSpPr bwMode="auto">
          <a:xfrm>
            <a:off x="4513263" y="3525838"/>
            <a:ext cx="61912" cy="155575"/>
            <a:chOff x="2843" y="2221"/>
            <a:chExt cx="39" cy="98"/>
          </a:xfrm>
        </p:grpSpPr>
        <p:sp>
          <p:nvSpPr>
            <p:cNvPr id="257162" name="Freeform 122">
              <a:extLst>
                <a:ext uri="{FF2B5EF4-FFF2-40B4-BE49-F238E27FC236}">
                  <a16:creationId xmlns:a16="http://schemas.microsoft.com/office/drawing/2014/main" id="{D9E09269-8AD1-CD70-C31D-23D74DC36C84}"/>
                </a:ext>
              </a:extLst>
            </p:cNvPr>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3" name="Line 123">
              <a:extLst>
                <a:ext uri="{FF2B5EF4-FFF2-40B4-BE49-F238E27FC236}">
                  <a16:creationId xmlns:a16="http://schemas.microsoft.com/office/drawing/2014/main" id="{82CD0F35-7E3B-2F5D-C17A-8E82E897D9AC}"/>
                </a:ext>
              </a:extLst>
            </p:cNvPr>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38" name="Line 124">
            <a:extLst>
              <a:ext uri="{FF2B5EF4-FFF2-40B4-BE49-F238E27FC236}">
                <a16:creationId xmlns:a16="http://schemas.microsoft.com/office/drawing/2014/main" id="{0EACE3D5-473D-F037-D537-623FB99FDFF3}"/>
              </a:ext>
            </a:extLst>
          </p:cNvPr>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7139" name="Line 125">
            <a:extLst>
              <a:ext uri="{FF2B5EF4-FFF2-40B4-BE49-F238E27FC236}">
                <a16:creationId xmlns:a16="http://schemas.microsoft.com/office/drawing/2014/main" id="{124C05C9-19BF-384F-6275-284EA0A63510}"/>
              </a:ext>
            </a:extLst>
          </p:cNvPr>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57140" name="Group 126">
            <a:extLst>
              <a:ext uri="{FF2B5EF4-FFF2-40B4-BE49-F238E27FC236}">
                <a16:creationId xmlns:a16="http://schemas.microsoft.com/office/drawing/2014/main" id="{9408ED9B-7382-74EA-48BA-83B772E334F9}"/>
              </a:ext>
            </a:extLst>
          </p:cNvPr>
          <p:cNvGrpSpPr>
            <a:grpSpLocks/>
          </p:cNvGrpSpPr>
          <p:nvPr/>
        </p:nvGrpSpPr>
        <p:grpSpPr bwMode="auto">
          <a:xfrm>
            <a:off x="4595813" y="6075363"/>
            <a:ext cx="61912" cy="155575"/>
            <a:chOff x="2895" y="3827"/>
            <a:chExt cx="39" cy="98"/>
          </a:xfrm>
        </p:grpSpPr>
        <p:sp>
          <p:nvSpPr>
            <p:cNvPr id="257160" name="Freeform 127">
              <a:extLst>
                <a:ext uri="{FF2B5EF4-FFF2-40B4-BE49-F238E27FC236}">
                  <a16:creationId xmlns:a16="http://schemas.microsoft.com/office/drawing/2014/main" id="{BE674F19-3BAF-0FB4-DE35-0D122F5F4E3A}"/>
                </a:ext>
              </a:extLst>
            </p:cNvPr>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1" name="Line 128">
              <a:extLst>
                <a:ext uri="{FF2B5EF4-FFF2-40B4-BE49-F238E27FC236}">
                  <a16:creationId xmlns:a16="http://schemas.microsoft.com/office/drawing/2014/main" id="{43E297A5-CD5E-927A-0CDF-52BFE8758AC3}"/>
                </a:ext>
              </a:extLst>
            </p:cNvPr>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41" name="Rectangle 129">
            <a:extLst>
              <a:ext uri="{FF2B5EF4-FFF2-40B4-BE49-F238E27FC236}">
                <a16:creationId xmlns:a16="http://schemas.microsoft.com/office/drawing/2014/main" id="{88C05B89-6DAB-169A-8F33-E489E6CE2424}"/>
              </a:ext>
            </a:extLst>
          </p:cNvPr>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142" name="Rectangle 130">
            <a:extLst>
              <a:ext uri="{FF2B5EF4-FFF2-40B4-BE49-F238E27FC236}">
                <a16:creationId xmlns:a16="http://schemas.microsoft.com/office/drawing/2014/main" id="{8F332609-2862-FE2C-5C4F-22E8DF0E5C1D}"/>
              </a:ext>
            </a:extLst>
          </p:cNvPr>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If agency problems are substantial, consider issuing convertible bonds</a:t>
            </a:r>
          </a:p>
        </p:txBody>
      </p:sp>
      <p:sp>
        <p:nvSpPr>
          <p:cNvPr id="257143" name="Rectangle 131">
            <a:extLst>
              <a:ext uri="{FF2B5EF4-FFF2-40B4-BE49-F238E27FC236}">
                <a16:creationId xmlns:a16="http://schemas.microsoft.com/office/drawing/2014/main" id="{3A85B16F-3C30-EFBA-929B-A734996ED666}"/>
              </a:ext>
            </a:extLst>
          </p:cNvPr>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144" name="Rectangle 132">
            <a:extLst>
              <a:ext uri="{FF2B5EF4-FFF2-40B4-BE49-F238E27FC236}">
                <a16:creationId xmlns:a16="http://schemas.microsoft.com/office/drawing/2014/main" id="{C6CA3791-2D54-381B-948D-90E0507FB8A9}"/>
              </a:ext>
            </a:extLst>
          </p:cNvPr>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Can securities be designed that can make these different entities happy?</a:t>
            </a:r>
          </a:p>
        </p:txBody>
      </p:sp>
      <p:sp>
        <p:nvSpPr>
          <p:cNvPr id="257145" name="Rectangle 133">
            <a:extLst>
              <a:ext uri="{FF2B5EF4-FFF2-40B4-BE49-F238E27FC236}">
                <a16:creationId xmlns:a16="http://schemas.microsoft.com/office/drawing/2014/main" id="{242EE5FB-D785-376C-8745-6A9FA95788D7}"/>
              </a:ext>
            </a:extLst>
          </p:cNvPr>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146" name="Rectangle 134">
            <a:extLst>
              <a:ext uri="{FF2B5EF4-FFF2-40B4-BE49-F238E27FC236}">
                <a16:creationId xmlns:a16="http://schemas.microsoft.com/office/drawing/2014/main" id="{36EAC791-84FE-F7E1-4861-B33926696514}"/>
              </a:ext>
            </a:extLst>
          </p:cNvPr>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If tax advantages are large enough, you might override results of previous step</a:t>
            </a:r>
          </a:p>
        </p:txBody>
      </p:sp>
      <p:sp>
        <p:nvSpPr>
          <p:cNvPr id="257147" name="Rectangle 135">
            <a:extLst>
              <a:ext uri="{FF2B5EF4-FFF2-40B4-BE49-F238E27FC236}">
                <a16:creationId xmlns:a16="http://schemas.microsoft.com/office/drawing/2014/main" id="{E75D4372-A34C-43CD-510C-936E00DA9BB1}"/>
              </a:ext>
            </a:extLst>
          </p:cNvPr>
          <p:cNvSpPr>
            <a:spLocks noChangeArrowheads="1"/>
          </p:cNvSpPr>
          <p:nvPr/>
        </p:nvSpPr>
        <p:spPr bwMode="auto">
          <a:xfrm>
            <a:off x="7350125" y="3784600"/>
            <a:ext cx="9048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Zero Coupons</a:t>
            </a:r>
          </a:p>
        </p:txBody>
      </p:sp>
      <p:sp>
        <p:nvSpPr>
          <p:cNvPr id="257148" name="Rectangle 136">
            <a:extLst>
              <a:ext uri="{FF2B5EF4-FFF2-40B4-BE49-F238E27FC236}">
                <a16:creationId xmlns:a16="http://schemas.microsoft.com/office/drawing/2014/main" id="{FB3D6675-59E0-DFE8-922A-5623B1095251}"/>
              </a:ext>
            </a:extLst>
          </p:cNvPr>
          <p:cNvSpPr>
            <a:spLocks noChangeArrowheads="1"/>
          </p:cNvSpPr>
          <p:nvPr/>
        </p:nvSpPr>
        <p:spPr bwMode="auto">
          <a:xfrm>
            <a:off x="7350125" y="4441825"/>
            <a:ext cx="10668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Operating Leases</a:t>
            </a:r>
          </a:p>
        </p:txBody>
      </p:sp>
      <p:sp>
        <p:nvSpPr>
          <p:cNvPr id="257149" name="Rectangle 137">
            <a:extLst>
              <a:ext uri="{FF2B5EF4-FFF2-40B4-BE49-F238E27FC236}">
                <a16:creationId xmlns:a16="http://schemas.microsoft.com/office/drawing/2014/main" id="{2AF97AA2-7AE7-6A1E-C8A1-42F1C2BF2E21}"/>
              </a:ext>
            </a:extLst>
          </p:cNvPr>
          <p:cNvSpPr>
            <a:spLocks noChangeArrowheads="1"/>
          </p:cNvSpPr>
          <p:nvPr/>
        </p:nvSpPr>
        <p:spPr bwMode="auto">
          <a:xfrm>
            <a:off x="7350125" y="4551363"/>
            <a:ext cx="455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MIPs</a:t>
            </a:r>
          </a:p>
        </p:txBody>
      </p:sp>
      <p:sp>
        <p:nvSpPr>
          <p:cNvPr id="257150" name="Rectangle 138">
            <a:extLst>
              <a:ext uri="{FF2B5EF4-FFF2-40B4-BE49-F238E27FC236}">
                <a16:creationId xmlns:a16="http://schemas.microsoft.com/office/drawing/2014/main" id="{7F0E51F0-F01A-3FE5-6087-876115D89F40}"/>
              </a:ext>
            </a:extLst>
          </p:cNvPr>
          <p:cNvSpPr>
            <a:spLocks noChangeArrowheads="1"/>
          </p:cNvSpPr>
          <p:nvPr/>
        </p:nvSpPr>
        <p:spPr bwMode="auto">
          <a:xfrm>
            <a:off x="7350125" y="4660900"/>
            <a:ext cx="896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Surplus Notes</a:t>
            </a:r>
          </a:p>
        </p:txBody>
      </p:sp>
      <p:sp>
        <p:nvSpPr>
          <p:cNvPr id="257151" name="Rectangle 139">
            <a:extLst>
              <a:ext uri="{FF2B5EF4-FFF2-40B4-BE49-F238E27FC236}">
                <a16:creationId xmlns:a16="http://schemas.microsoft.com/office/drawing/2014/main" id="{55362334-4BB3-FF9D-1ACE-2B8D8CF6108F}"/>
              </a:ext>
            </a:extLst>
          </p:cNvPr>
          <p:cNvSpPr>
            <a:spLocks noChangeArrowheads="1"/>
          </p:cNvSpPr>
          <p:nvPr/>
        </p:nvSpPr>
        <p:spPr bwMode="auto">
          <a:xfrm>
            <a:off x="7515225" y="5346700"/>
            <a:ext cx="865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Convertibiles</a:t>
            </a:r>
          </a:p>
        </p:txBody>
      </p:sp>
      <p:sp>
        <p:nvSpPr>
          <p:cNvPr id="257152" name="Rectangle 140">
            <a:extLst>
              <a:ext uri="{FF2B5EF4-FFF2-40B4-BE49-F238E27FC236}">
                <a16:creationId xmlns:a16="http://schemas.microsoft.com/office/drawing/2014/main" id="{F3018302-2EC8-A84E-6021-F4138D29FB59}"/>
              </a:ext>
            </a:extLst>
          </p:cNvPr>
          <p:cNvSpPr>
            <a:spLocks noChangeArrowheads="1"/>
          </p:cNvSpPr>
          <p:nvPr/>
        </p:nvSpPr>
        <p:spPr bwMode="auto">
          <a:xfrm>
            <a:off x="7515225" y="5456238"/>
            <a:ext cx="9540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Puttable Bonds</a:t>
            </a:r>
          </a:p>
        </p:txBody>
      </p:sp>
      <p:sp>
        <p:nvSpPr>
          <p:cNvPr id="257153" name="Rectangle 141">
            <a:extLst>
              <a:ext uri="{FF2B5EF4-FFF2-40B4-BE49-F238E27FC236}">
                <a16:creationId xmlns:a16="http://schemas.microsoft.com/office/drawing/2014/main" id="{446FECC8-0C0D-3C01-1464-64E2E00B6939}"/>
              </a:ext>
            </a:extLst>
          </p:cNvPr>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Rating Sensitive</a:t>
            </a:r>
          </a:p>
        </p:txBody>
      </p:sp>
      <p:sp>
        <p:nvSpPr>
          <p:cNvPr id="257154" name="Rectangle 142">
            <a:extLst>
              <a:ext uri="{FF2B5EF4-FFF2-40B4-BE49-F238E27FC236}">
                <a16:creationId xmlns:a16="http://schemas.microsoft.com/office/drawing/2014/main" id="{ECE6F8B3-B4DC-52D4-7811-CE3BC8B07BA0}"/>
              </a:ext>
            </a:extLst>
          </p:cNvPr>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Notes</a:t>
            </a:r>
          </a:p>
        </p:txBody>
      </p:sp>
      <p:sp>
        <p:nvSpPr>
          <p:cNvPr id="257155" name="Rectangle 143">
            <a:extLst>
              <a:ext uri="{FF2B5EF4-FFF2-40B4-BE49-F238E27FC236}">
                <a16:creationId xmlns:a16="http://schemas.microsoft.com/office/drawing/2014/main" id="{EAB60463-3127-7FF1-261E-69FDFB78C367}"/>
              </a:ext>
            </a:extLst>
          </p:cNvPr>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LYONs</a:t>
            </a:r>
          </a:p>
        </p:txBody>
      </p:sp>
      <p:sp>
        <p:nvSpPr>
          <p:cNvPr id="257156" name="Rectangle 144">
            <a:extLst>
              <a:ext uri="{FF2B5EF4-FFF2-40B4-BE49-F238E27FC236}">
                <a16:creationId xmlns:a16="http://schemas.microsoft.com/office/drawing/2014/main" id="{552C7ABC-021E-108F-6FB1-6C1A88584248}"/>
              </a:ext>
            </a:extLst>
          </p:cNvPr>
          <p:cNvSpPr>
            <a:spLocks noChangeArrowheads="1"/>
          </p:cNvSpPr>
          <p:nvPr/>
        </p:nvSpPr>
        <p:spPr bwMode="auto">
          <a:xfrm>
            <a:off x="7350125" y="2386013"/>
            <a:ext cx="1144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Commodity Bonds</a:t>
            </a:r>
          </a:p>
        </p:txBody>
      </p:sp>
      <p:sp>
        <p:nvSpPr>
          <p:cNvPr id="257157" name="Rectangle 145">
            <a:extLst>
              <a:ext uri="{FF2B5EF4-FFF2-40B4-BE49-F238E27FC236}">
                <a16:creationId xmlns:a16="http://schemas.microsoft.com/office/drawing/2014/main" id="{B1A27752-ABB4-48C8-CF71-DBB0D969FD91}"/>
              </a:ext>
            </a:extLst>
          </p:cNvPr>
          <p:cNvSpPr>
            <a:spLocks noChangeArrowheads="1"/>
          </p:cNvSpPr>
          <p:nvPr/>
        </p:nvSpPr>
        <p:spPr bwMode="auto">
          <a:xfrm>
            <a:off x="7350125" y="2495550"/>
            <a:ext cx="11160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pitchFamily="2" charset="0"/>
              </a:rPr>
              <a:t>Catastrophe Notes</a:t>
            </a:r>
          </a:p>
        </p:txBody>
      </p:sp>
      <p:sp>
        <p:nvSpPr>
          <p:cNvPr id="257158" name="Rectangle 146">
            <a:extLst>
              <a:ext uri="{FF2B5EF4-FFF2-40B4-BE49-F238E27FC236}">
                <a16:creationId xmlns:a16="http://schemas.microsoft.com/office/drawing/2014/main" id="{9626DC45-8015-A558-B588-2E651418F7D8}"/>
              </a:ext>
            </a:extLst>
          </p:cNvPr>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257159" name="Rectangle 147">
            <a:extLst>
              <a:ext uri="{FF2B5EF4-FFF2-40B4-BE49-F238E27FC236}">
                <a16:creationId xmlns:a16="http://schemas.microsoft.com/office/drawing/2014/main" id="{D73788E0-5BA9-D12B-F152-C053E41CCED8}"/>
              </a:ext>
            </a:extLst>
          </p:cNvPr>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pitchFamily="2" charset="0"/>
              </a:rPr>
              <a:t>Design debt to have cash flows that match up to cash flows on the assets financed</a:t>
            </a:r>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a:extLst>
              <a:ext uri="{FF2B5EF4-FFF2-40B4-BE49-F238E27FC236}">
                <a16:creationId xmlns:a16="http://schemas.microsoft.com/office/drawing/2014/main" id="{5D31625D-770F-7249-B532-D2AB4D268042}"/>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Approaches for evaluating Asset Cash Flows</a:t>
            </a:r>
          </a:p>
        </p:txBody>
      </p:sp>
      <p:sp>
        <p:nvSpPr>
          <p:cNvPr id="259074" name="Footer Placeholder 1">
            <a:extLst>
              <a:ext uri="{FF2B5EF4-FFF2-40B4-BE49-F238E27FC236}">
                <a16:creationId xmlns:a16="http://schemas.microsoft.com/office/drawing/2014/main" id="{E550E3C4-DACC-A282-7536-B52B9012F60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50883" name="Slide Number Placeholder 2">
            <a:extLst>
              <a:ext uri="{FF2B5EF4-FFF2-40B4-BE49-F238E27FC236}">
                <a16:creationId xmlns:a16="http://schemas.microsoft.com/office/drawing/2014/main" id="{F8574EA2-83A6-187E-6ED9-A237AE45518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550D57A-AB5A-8143-892D-10562C3A91A9}" type="slidenum">
              <a:rPr lang="en-US" altLang="en-US" sz="1200">
                <a:solidFill>
                  <a:srgbClr val="FFFFFF"/>
                </a:solidFill>
                <a:latin typeface="Times" charset="0"/>
              </a:rPr>
              <a:pPr>
                <a:lnSpc>
                  <a:spcPct val="80000"/>
                </a:lnSpc>
                <a:spcBef>
                  <a:spcPct val="0"/>
                </a:spcBef>
                <a:buClrTx/>
                <a:buSzTx/>
                <a:buFontTx/>
                <a:buNone/>
                <a:defRPr/>
              </a:pPr>
              <a:t>120</a:t>
            </a:fld>
            <a:endParaRPr lang="en-US" altLang="en-US" sz="1200">
              <a:solidFill>
                <a:srgbClr val="FFFFFF"/>
              </a:solidFill>
              <a:latin typeface="Times" charset="0"/>
            </a:endParaRPr>
          </a:p>
        </p:txBody>
      </p:sp>
      <p:sp>
        <p:nvSpPr>
          <p:cNvPr id="230402" name="Rectangle 3">
            <a:extLst>
              <a:ext uri="{FF2B5EF4-FFF2-40B4-BE49-F238E27FC236}">
                <a16:creationId xmlns:a16="http://schemas.microsoft.com/office/drawing/2014/main" id="{14E78239-E587-7ADB-C776-78BD2F51C615}"/>
              </a:ext>
            </a:extLst>
          </p:cNvPr>
          <p:cNvSpPr>
            <a:spLocks noGrp="1" noChangeArrowheads="1"/>
          </p:cNvSpPr>
          <p:nvPr>
            <p:ph sz="quarter" idx="1"/>
          </p:nvPr>
        </p:nvSpPr>
        <p:spPr>
          <a:xfrm>
            <a:off x="612775" y="1600200"/>
            <a:ext cx="8153400" cy="4495800"/>
          </a:xfrm>
        </p:spPr>
        <p:txBody>
          <a:bodyPr>
            <a:normAutofit fontScale="85000" lnSpcReduction="20000"/>
          </a:bodyPr>
          <a:lstStyle/>
          <a:p>
            <a:pPr marL="0" indent="0" eaLnBrk="1" fontAlgn="auto" hangingPunct="1">
              <a:spcAft>
                <a:spcPts val="0"/>
              </a:spcAft>
              <a:buFont typeface="Wingdings"/>
              <a:buNone/>
              <a:defRPr/>
            </a:pPr>
            <a:r>
              <a:rPr lang="en-US" dirty="0">
                <a:ea typeface="+mn-ea"/>
                <a:cs typeface="+mn-cs"/>
              </a:rPr>
              <a:t>I. Intuitive Approach</a:t>
            </a:r>
          </a:p>
          <a:p>
            <a:pPr marL="640080" lvl="1" indent="-274320" eaLnBrk="1" fontAlgn="auto" hangingPunct="1">
              <a:spcAft>
                <a:spcPts val="0"/>
              </a:spcAft>
              <a:buFont typeface="Wingdings 2"/>
              <a:buChar char=""/>
              <a:defRPr/>
            </a:pPr>
            <a:r>
              <a:rPr lang="en-US" dirty="0">
                <a:ea typeface="+mn-ea"/>
                <a:cs typeface="+mn-cs"/>
              </a:rPr>
              <a:t>Are the projects typically long term or short term? What is the cash flow pattern on projects? </a:t>
            </a:r>
          </a:p>
          <a:p>
            <a:pPr marL="640080" lvl="1" indent="-274320" eaLnBrk="1" fontAlgn="auto" hangingPunct="1">
              <a:spcAft>
                <a:spcPts val="0"/>
              </a:spcAft>
              <a:buFont typeface="Wingdings 2"/>
              <a:buChar char=""/>
              <a:defRPr/>
            </a:pPr>
            <a:r>
              <a:rPr lang="en-US" dirty="0">
                <a:ea typeface="+mn-ea"/>
                <a:cs typeface="+mn-cs"/>
              </a:rPr>
              <a:t>How much growth potential does the firm have relative to current projects?</a:t>
            </a:r>
          </a:p>
          <a:p>
            <a:pPr marL="640080" lvl="1" indent="-274320" eaLnBrk="1" fontAlgn="auto" hangingPunct="1">
              <a:spcAft>
                <a:spcPts val="0"/>
              </a:spcAft>
              <a:buFont typeface="Wingdings 2"/>
              <a:buChar char=""/>
              <a:defRPr/>
            </a:pPr>
            <a:r>
              <a:rPr lang="en-US" dirty="0">
                <a:ea typeface="+mn-ea"/>
                <a:cs typeface="+mn-cs"/>
              </a:rPr>
              <a:t>How cyclical are the cash flows? What specific factors determine the cash flows on projects?</a:t>
            </a:r>
          </a:p>
          <a:p>
            <a:pPr marL="0" indent="0" eaLnBrk="1" fontAlgn="auto" hangingPunct="1">
              <a:spcAft>
                <a:spcPts val="0"/>
              </a:spcAft>
              <a:buFont typeface="Wingdings"/>
              <a:buNone/>
              <a:defRPr/>
            </a:pPr>
            <a:r>
              <a:rPr lang="en-US" dirty="0">
                <a:ea typeface="+mn-ea"/>
                <a:cs typeface="+mn-cs"/>
              </a:rPr>
              <a:t>II. Project Cash Flow Approach</a:t>
            </a:r>
          </a:p>
          <a:p>
            <a:pPr marL="640080" lvl="1" indent="-274320" eaLnBrk="1" fontAlgn="auto" hangingPunct="1">
              <a:spcAft>
                <a:spcPts val="0"/>
              </a:spcAft>
              <a:buFont typeface="Wingdings 2"/>
              <a:buChar char=""/>
              <a:defRPr/>
            </a:pPr>
            <a:r>
              <a:rPr lang="en-US" dirty="0">
                <a:ea typeface="+mn-ea"/>
                <a:cs typeface="+mn-cs"/>
              </a:rPr>
              <a:t>Estimate expected cash flows on a typical project for the firm</a:t>
            </a:r>
          </a:p>
          <a:p>
            <a:pPr marL="640080" lvl="1" indent="-274320" eaLnBrk="1" fontAlgn="auto" hangingPunct="1">
              <a:spcAft>
                <a:spcPts val="0"/>
              </a:spcAft>
              <a:buFont typeface="Wingdings 2"/>
              <a:buChar char=""/>
              <a:defRPr/>
            </a:pPr>
            <a:r>
              <a:rPr lang="en-US" dirty="0">
                <a:ea typeface="+mn-ea"/>
                <a:cs typeface="+mn-cs"/>
              </a:rPr>
              <a:t>Do scenario analyses on these cash flows, based upon different macro economic scenarios</a:t>
            </a:r>
          </a:p>
          <a:p>
            <a:pPr marL="0" indent="0" eaLnBrk="1" fontAlgn="auto" hangingPunct="1">
              <a:spcAft>
                <a:spcPts val="0"/>
              </a:spcAft>
              <a:buFont typeface="Wingdings"/>
              <a:buNone/>
              <a:defRPr/>
            </a:pPr>
            <a:r>
              <a:rPr lang="en-US" dirty="0">
                <a:ea typeface="+mn-ea"/>
                <a:cs typeface="+mn-cs"/>
              </a:rPr>
              <a:t>III. Historical Data</a:t>
            </a:r>
          </a:p>
          <a:p>
            <a:pPr marL="640080" lvl="1" indent="-274320" eaLnBrk="1" fontAlgn="auto" hangingPunct="1">
              <a:spcAft>
                <a:spcPts val="0"/>
              </a:spcAft>
              <a:buFont typeface="Wingdings 2"/>
              <a:buChar char=""/>
              <a:defRPr/>
            </a:pPr>
            <a:r>
              <a:rPr lang="en-US" dirty="0">
                <a:ea typeface="+mn-ea"/>
                <a:cs typeface="+mn-cs"/>
              </a:rPr>
              <a:t>Operating Cash Flows</a:t>
            </a:r>
          </a:p>
          <a:p>
            <a:pPr marL="640080" lvl="1" indent="-274320" eaLnBrk="1" fontAlgn="auto" hangingPunct="1">
              <a:spcAft>
                <a:spcPts val="0"/>
              </a:spcAft>
              <a:buFont typeface="Wingdings 2"/>
              <a:buChar char=""/>
              <a:defRPr/>
            </a:pPr>
            <a:r>
              <a:rPr lang="en-US" dirty="0">
                <a:ea typeface="+mn-ea"/>
                <a:cs typeface="+mn-cs"/>
              </a:rPr>
              <a:t>Firm Value</a:t>
            </a:r>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a:extLst>
              <a:ext uri="{FF2B5EF4-FFF2-40B4-BE49-F238E27FC236}">
                <a16:creationId xmlns:a16="http://schemas.microsoft.com/office/drawing/2014/main" id="{C6A59F7A-C5B9-B717-A966-858BA8F436C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Intuitive Approach - Disney</a:t>
            </a:r>
          </a:p>
        </p:txBody>
      </p:sp>
      <p:sp>
        <p:nvSpPr>
          <p:cNvPr id="261122" name="Footer Placeholder 1">
            <a:extLst>
              <a:ext uri="{FF2B5EF4-FFF2-40B4-BE49-F238E27FC236}">
                <a16:creationId xmlns:a16="http://schemas.microsoft.com/office/drawing/2014/main" id="{0F2A4EEA-14A0-C99A-A8BF-695EFBE5100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52931" name="Slide Number Placeholder 2">
            <a:extLst>
              <a:ext uri="{FF2B5EF4-FFF2-40B4-BE49-F238E27FC236}">
                <a16:creationId xmlns:a16="http://schemas.microsoft.com/office/drawing/2014/main" id="{AC0300A6-D133-8596-05EE-FC9B0F2E0F0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AEBE680-5361-5543-A3B5-5696D8615425}" type="slidenum">
              <a:rPr lang="en-US" altLang="en-US" sz="1200">
                <a:solidFill>
                  <a:srgbClr val="FFFFFF"/>
                </a:solidFill>
                <a:latin typeface="Times" charset="0"/>
              </a:rPr>
              <a:pPr>
                <a:lnSpc>
                  <a:spcPct val="80000"/>
                </a:lnSpc>
                <a:spcBef>
                  <a:spcPct val="0"/>
                </a:spcBef>
                <a:buClrTx/>
                <a:buSzTx/>
                <a:buFontTx/>
                <a:buNone/>
                <a:defRPr/>
              </a:pPr>
              <a:t>121</a:t>
            </a:fld>
            <a:endParaRPr lang="en-US" altLang="en-US" sz="1200">
              <a:solidFill>
                <a:srgbClr val="FFFFFF"/>
              </a:solidFill>
              <a:latin typeface="Times" charset="0"/>
            </a:endParaRPr>
          </a:p>
        </p:txBody>
      </p:sp>
      <p:graphicFrame>
        <p:nvGraphicFramePr>
          <p:cNvPr id="261124" name="Content Placeholder 6">
            <a:extLst>
              <a:ext uri="{FF2B5EF4-FFF2-40B4-BE49-F238E27FC236}">
                <a16:creationId xmlns:a16="http://schemas.microsoft.com/office/drawing/2014/main" id="{FE401AE7-1B1B-24D8-780A-CEE58F350005}"/>
              </a:ext>
            </a:extLst>
          </p:cNvPr>
          <p:cNvGraphicFramePr>
            <a:graphicFrameLocks noGrp="1" noChangeAspect="1"/>
          </p:cNvGraphicFramePr>
          <p:nvPr>
            <p:ph sz="quarter" idx="1"/>
          </p:nvPr>
        </p:nvGraphicFramePr>
        <p:xfrm>
          <a:off x="885825" y="1663700"/>
          <a:ext cx="7607300" cy="4368800"/>
        </p:xfrm>
        <a:graphic>
          <a:graphicData uri="http://schemas.openxmlformats.org/presentationml/2006/ole">
            <mc:AlternateContent xmlns:mc="http://schemas.openxmlformats.org/markup-compatibility/2006">
              <mc:Choice xmlns:v="urn:schemas-microsoft-com:vml" Requires="v">
                <p:oleObj name="Document" r:id="rId3" imgW="8382000" imgH="4813300" progId="Word.Document.12">
                  <p:embed/>
                </p:oleObj>
              </mc:Choice>
              <mc:Fallback>
                <p:oleObj name="Document" r:id="rId3" imgW="8382000" imgH="48133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5825" y="1663700"/>
                        <a:ext cx="76073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a:extLst>
              <a:ext uri="{FF2B5EF4-FFF2-40B4-BE49-F238E27FC236}">
                <a16:creationId xmlns:a16="http://schemas.microsoft.com/office/drawing/2014/main" id="{96A9BA2C-686E-161F-F941-DB390F1251B2}"/>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latin typeface="Wingdings" charset="2"/>
                <a:cs typeface="Wingdings" charset="2"/>
              </a:rPr>
              <a:t>6</a:t>
            </a:r>
            <a:r>
              <a:rPr lang="en-US" dirty="0">
                <a:ea typeface="+mj-ea"/>
                <a:cs typeface="+mj-cs"/>
              </a:rPr>
              <a:t>  Application Test: Choosing your Financing Type</a:t>
            </a:r>
          </a:p>
        </p:txBody>
      </p:sp>
      <p:sp>
        <p:nvSpPr>
          <p:cNvPr id="263170" name="Footer Placeholder 1">
            <a:extLst>
              <a:ext uri="{FF2B5EF4-FFF2-40B4-BE49-F238E27FC236}">
                <a16:creationId xmlns:a16="http://schemas.microsoft.com/office/drawing/2014/main" id="{A795CFA8-0B0E-2B14-0308-5FBD4BB0AB0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54979" name="Slide Number Placeholder 2">
            <a:extLst>
              <a:ext uri="{FF2B5EF4-FFF2-40B4-BE49-F238E27FC236}">
                <a16:creationId xmlns:a16="http://schemas.microsoft.com/office/drawing/2014/main" id="{8E9E6CBB-0B5B-EFF1-35DD-F86FD868F9DE}"/>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C9CA8E1-725E-554C-A894-22CC19E89977}" type="slidenum">
              <a:rPr lang="en-US" altLang="en-US" sz="1200">
                <a:solidFill>
                  <a:srgbClr val="FFFFFF"/>
                </a:solidFill>
                <a:latin typeface="Times" charset="0"/>
              </a:rPr>
              <a:pPr>
                <a:lnSpc>
                  <a:spcPct val="80000"/>
                </a:lnSpc>
                <a:spcBef>
                  <a:spcPct val="0"/>
                </a:spcBef>
                <a:buClrTx/>
                <a:buSzTx/>
                <a:buFontTx/>
                <a:buNone/>
                <a:defRPr/>
              </a:pPr>
              <a:t>122</a:t>
            </a:fld>
            <a:endParaRPr lang="en-US" altLang="en-US" sz="1200">
              <a:solidFill>
                <a:srgbClr val="FFFFFF"/>
              </a:solidFill>
              <a:latin typeface="Times" charset="0"/>
            </a:endParaRPr>
          </a:p>
        </p:txBody>
      </p:sp>
      <p:sp>
        <p:nvSpPr>
          <p:cNvPr id="234498" name="Rectangle 3">
            <a:extLst>
              <a:ext uri="{FF2B5EF4-FFF2-40B4-BE49-F238E27FC236}">
                <a16:creationId xmlns:a16="http://schemas.microsoft.com/office/drawing/2014/main" id="{1BA19F7F-E35A-F392-D224-62AF49C851AD}"/>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ea typeface="+mn-ea"/>
                <a:cs typeface="+mn-cs"/>
              </a:rPr>
              <a:t>Based upon the business that your firm is in, and the typical investments that it makes, what kind of financing would you expect your firm to use in terms of</a:t>
            </a:r>
          </a:p>
          <a:p>
            <a:pPr marL="822960" lvl="1" indent="-457200" eaLnBrk="1" fontAlgn="auto" hangingPunct="1">
              <a:spcAft>
                <a:spcPts val="0"/>
              </a:spcAft>
              <a:buFont typeface="+mj-lt"/>
              <a:buAutoNum type="alphaLcPeriod"/>
              <a:defRPr/>
            </a:pPr>
            <a:r>
              <a:rPr lang="en-US" dirty="0">
                <a:ea typeface="+mn-ea"/>
                <a:cs typeface="+mn-cs"/>
              </a:rPr>
              <a:t>Duration (long term or short term)</a:t>
            </a:r>
          </a:p>
          <a:p>
            <a:pPr marL="822960" lvl="1" indent="-457200" eaLnBrk="1" fontAlgn="auto" hangingPunct="1">
              <a:spcAft>
                <a:spcPts val="0"/>
              </a:spcAft>
              <a:buFont typeface="+mj-lt"/>
              <a:buAutoNum type="alphaLcPeriod"/>
              <a:defRPr/>
            </a:pPr>
            <a:r>
              <a:rPr lang="en-US" dirty="0">
                <a:ea typeface="+mn-ea"/>
                <a:cs typeface="+mn-cs"/>
              </a:rPr>
              <a:t>Currency</a:t>
            </a:r>
          </a:p>
          <a:p>
            <a:pPr marL="822960" lvl="1" indent="-457200" eaLnBrk="1" fontAlgn="auto" hangingPunct="1">
              <a:spcAft>
                <a:spcPts val="0"/>
              </a:spcAft>
              <a:buFont typeface="+mj-lt"/>
              <a:buAutoNum type="alphaLcPeriod"/>
              <a:defRPr/>
            </a:pPr>
            <a:r>
              <a:rPr lang="en-US" dirty="0">
                <a:ea typeface="+mn-ea"/>
                <a:cs typeface="+mn-cs"/>
              </a:rPr>
              <a:t>Fixed or Floating rate</a:t>
            </a:r>
          </a:p>
          <a:p>
            <a:pPr marL="822960" lvl="1" indent="-457200" eaLnBrk="1" fontAlgn="auto" hangingPunct="1">
              <a:spcAft>
                <a:spcPts val="0"/>
              </a:spcAft>
              <a:buFont typeface="+mj-lt"/>
              <a:buAutoNum type="alphaLcPeriod"/>
              <a:defRPr/>
            </a:pPr>
            <a:r>
              <a:rPr lang="en-US" dirty="0">
                <a:ea typeface="+mn-ea"/>
                <a:cs typeface="+mn-cs"/>
              </a:rPr>
              <a:t>Straight or Convertible</a:t>
            </a:r>
          </a:p>
          <a:p>
            <a:pPr marL="640080" lvl="1" indent="-274320" eaLnBrk="1" fontAlgn="auto" hangingPunct="1">
              <a:spcAft>
                <a:spcPts val="0"/>
              </a:spcAft>
              <a:buFont typeface="Wingdings 2"/>
              <a:buChar char=""/>
              <a:defRPr/>
            </a:pPr>
            <a:endParaRPr lang="en-US" dirty="0">
              <a:ea typeface="+mn-ea"/>
              <a:cs typeface="+mn-cs"/>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a:extLst>
              <a:ext uri="{FF2B5EF4-FFF2-40B4-BE49-F238E27FC236}">
                <a16:creationId xmlns:a16="http://schemas.microsoft.com/office/drawing/2014/main" id="{894A8420-84C5-15C5-4B7C-67FE69B490D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Project Specific Financing</a:t>
            </a:r>
          </a:p>
        </p:txBody>
      </p:sp>
      <p:sp>
        <p:nvSpPr>
          <p:cNvPr id="265218" name="Footer Placeholder 1">
            <a:extLst>
              <a:ext uri="{FF2B5EF4-FFF2-40B4-BE49-F238E27FC236}">
                <a16:creationId xmlns:a16="http://schemas.microsoft.com/office/drawing/2014/main" id="{C8933C2D-C7A3-26FC-C883-0CC7BF090C3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57027" name="Slide Number Placeholder 2">
            <a:extLst>
              <a:ext uri="{FF2B5EF4-FFF2-40B4-BE49-F238E27FC236}">
                <a16:creationId xmlns:a16="http://schemas.microsoft.com/office/drawing/2014/main" id="{368397E3-1291-DCB9-1B14-FB6C05880EC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F61BDA7-919D-C44B-B736-2E2165EC5F8C}" type="slidenum">
              <a:rPr lang="en-US" altLang="en-US" sz="1200">
                <a:solidFill>
                  <a:srgbClr val="FFFFFF"/>
                </a:solidFill>
                <a:latin typeface="Times" charset="0"/>
              </a:rPr>
              <a:pPr>
                <a:lnSpc>
                  <a:spcPct val="80000"/>
                </a:lnSpc>
                <a:spcBef>
                  <a:spcPct val="0"/>
                </a:spcBef>
                <a:buClrTx/>
                <a:buSzTx/>
                <a:buFontTx/>
                <a:buNone/>
                <a:defRPr/>
              </a:pPr>
              <a:t>123</a:t>
            </a:fld>
            <a:endParaRPr lang="en-US" altLang="en-US" sz="1200">
              <a:solidFill>
                <a:srgbClr val="FFFFFF"/>
              </a:solidFill>
              <a:latin typeface="Times" charset="0"/>
            </a:endParaRPr>
          </a:p>
        </p:txBody>
      </p:sp>
      <p:sp>
        <p:nvSpPr>
          <p:cNvPr id="265220" name="Rectangle 3">
            <a:extLst>
              <a:ext uri="{FF2B5EF4-FFF2-40B4-BE49-F238E27FC236}">
                <a16:creationId xmlns:a16="http://schemas.microsoft.com/office/drawing/2014/main" id="{AA866D57-54E2-EC77-FAC0-E5571B19503E}"/>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With project specific financing, you match the financing choices to the project being funded. The benefit is that the the debt is truly customized to the project.</a:t>
            </a:r>
          </a:p>
          <a:p>
            <a:pPr eaLnBrk="1" hangingPunct="1"/>
            <a:r>
              <a:rPr lang="en-US" altLang="en-US">
                <a:ea typeface="ＭＳ Ｐゴシック" panose="020B0600070205080204" pitchFamily="34" charset="-128"/>
              </a:rPr>
              <a:t>Project specific financing makes the most sense when you have a few large, independent projects to be financed. It becomes both impractical and costly when firms have portfolios of projects with interdependent cashflows.</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a:extLst>
              <a:ext uri="{FF2B5EF4-FFF2-40B4-BE49-F238E27FC236}">
                <a16:creationId xmlns:a16="http://schemas.microsoft.com/office/drawing/2014/main" id="{E8D7290A-FC0F-4F55-3794-9748D58E6C4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Duration of Disney Theme Park</a:t>
            </a:r>
          </a:p>
        </p:txBody>
      </p:sp>
      <p:sp>
        <p:nvSpPr>
          <p:cNvPr id="267266" name="Footer Placeholder 1">
            <a:extLst>
              <a:ext uri="{FF2B5EF4-FFF2-40B4-BE49-F238E27FC236}">
                <a16:creationId xmlns:a16="http://schemas.microsoft.com/office/drawing/2014/main" id="{0964EC0E-E9BD-77D5-38D3-1BD475D5252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59075" name="Slide Number Placeholder 2">
            <a:extLst>
              <a:ext uri="{FF2B5EF4-FFF2-40B4-BE49-F238E27FC236}">
                <a16:creationId xmlns:a16="http://schemas.microsoft.com/office/drawing/2014/main" id="{D6E92CC9-2665-E728-96DA-14575CAA3C6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0967AD8-5EBA-554F-9B90-CFAFC575722F}" type="slidenum">
              <a:rPr lang="en-US" altLang="en-US" sz="1200">
                <a:solidFill>
                  <a:srgbClr val="FFFFFF"/>
                </a:solidFill>
                <a:latin typeface="Times" charset="0"/>
              </a:rPr>
              <a:pPr>
                <a:lnSpc>
                  <a:spcPct val="80000"/>
                </a:lnSpc>
                <a:spcBef>
                  <a:spcPct val="0"/>
                </a:spcBef>
                <a:buClrTx/>
                <a:buSzTx/>
                <a:buFontTx/>
                <a:buNone/>
                <a:defRPr/>
              </a:pPr>
              <a:t>124</a:t>
            </a:fld>
            <a:endParaRPr lang="en-US" altLang="en-US" sz="1200">
              <a:solidFill>
                <a:srgbClr val="FFFFFF"/>
              </a:solidFill>
              <a:latin typeface="Times" charset="0"/>
            </a:endParaRPr>
          </a:p>
        </p:txBody>
      </p:sp>
      <p:sp>
        <p:nvSpPr>
          <p:cNvPr id="267268" name="TextBox 4">
            <a:extLst>
              <a:ext uri="{FF2B5EF4-FFF2-40B4-BE49-F238E27FC236}">
                <a16:creationId xmlns:a16="http://schemas.microsoft.com/office/drawing/2014/main" id="{A2944D32-016A-42CA-9C22-71651A693FE3}"/>
              </a:ext>
            </a:extLst>
          </p:cNvPr>
          <p:cNvSpPr txBox="1">
            <a:spLocks noChangeArrowheads="1"/>
          </p:cNvSpPr>
          <p:nvPr/>
        </p:nvSpPr>
        <p:spPr bwMode="auto">
          <a:xfrm>
            <a:off x="2514600" y="5562600"/>
            <a:ext cx="502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pitchFamily="2" charset="0"/>
              </a:rPr>
              <a:t>Duration of the Project = 62,355/3296 = 18.92 years</a:t>
            </a:r>
          </a:p>
        </p:txBody>
      </p:sp>
      <p:graphicFrame>
        <p:nvGraphicFramePr>
          <p:cNvPr id="267269" name="Content Placeholder 8">
            <a:extLst>
              <a:ext uri="{FF2B5EF4-FFF2-40B4-BE49-F238E27FC236}">
                <a16:creationId xmlns:a16="http://schemas.microsoft.com/office/drawing/2014/main" id="{AA7F6487-FBC2-75E3-A70F-EF104661E432}"/>
              </a:ext>
            </a:extLst>
          </p:cNvPr>
          <p:cNvGraphicFramePr>
            <a:graphicFrameLocks noGrp="1" noChangeAspect="1"/>
          </p:cNvGraphicFramePr>
          <p:nvPr>
            <p:ph sz="quarter" idx="1"/>
            <p:extLst>
              <p:ext uri="{D42A27DB-BD31-4B8C-83A1-F6EECF244321}">
                <p14:modId xmlns:p14="http://schemas.microsoft.com/office/powerpoint/2010/main" val="1577526874"/>
              </p:ext>
            </p:extLst>
          </p:nvPr>
        </p:nvGraphicFramePr>
        <p:xfrm>
          <a:off x="609600" y="1803400"/>
          <a:ext cx="7620000" cy="4064000"/>
        </p:xfrm>
        <a:graphic>
          <a:graphicData uri="http://schemas.openxmlformats.org/presentationml/2006/ole">
            <mc:AlternateContent xmlns:mc="http://schemas.openxmlformats.org/markup-compatibility/2006">
              <mc:Choice xmlns:v="urn:schemas-microsoft-com:vml" Requires="v">
                <p:oleObj name="Document" r:id="rId3" imgW="6096000" imgH="3251200" progId="Word.Document.12">
                  <p:embed/>
                </p:oleObj>
              </mc:Choice>
              <mc:Fallback>
                <p:oleObj name="Document" r:id="rId3" imgW="6096000" imgH="3251200" progId="Word.Document.12">
                  <p:embed/>
                  <p:pic>
                    <p:nvPicPr>
                      <p:cNvPr id="0" name="Content Placeholder 8"/>
                      <p:cNvPicPr>
                        <a:picLocks noGrp="1" noChangeAspect="1" noChangeArrowheads="1"/>
                      </p:cNvPicPr>
                      <p:nvPr/>
                    </p:nvPicPr>
                    <p:blipFill>
                      <a:blip r:embed="rId4"/>
                      <a:srcRect/>
                      <a:stretch>
                        <a:fillRect/>
                      </a:stretch>
                    </p:blipFill>
                    <p:spPr bwMode="auto">
                      <a:xfrm>
                        <a:off x="609600" y="1803400"/>
                        <a:ext cx="7620000" cy="4064000"/>
                      </a:xfrm>
                      <a:prstGeom prst="rect">
                        <a:avLst/>
                      </a:prstGeom>
                      <a:noFill/>
                      <a:ln>
                        <a:noFill/>
                      </a:ln>
                    </p:spPr>
                  </p:pic>
                </p:oleObj>
              </mc:Fallback>
            </mc:AlternateContent>
          </a:graphicData>
        </a:graphic>
      </p:graphicFrame>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a:extLst>
              <a:ext uri="{FF2B5EF4-FFF2-40B4-BE49-F238E27FC236}">
                <a16:creationId xmlns:a16="http://schemas.microsoft.com/office/drawing/2014/main" id="{927DF6C9-884F-F2A7-E603-1F13ECE73FC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perfect theme park debt…</a:t>
            </a:r>
          </a:p>
        </p:txBody>
      </p:sp>
      <p:sp>
        <p:nvSpPr>
          <p:cNvPr id="269314" name="Footer Placeholder 1">
            <a:extLst>
              <a:ext uri="{FF2B5EF4-FFF2-40B4-BE49-F238E27FC236}">
                <a16:creationId xmlns:a16="http://schemas.microsoft.com/office/drawing/2014/main" id="{C64A1D46-7EAF-A215-90AD-9CF01E1617D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61123" name="Slide Number Placeholder 2">
            <a:extLst>
              <a:ext uri="{FF2B5EF4-FFF2-40B4-BE49-F238E27FC236}">
                <a16:creationId xmlns:a16="http://schemas.microsoft.com/office/drawing/2014/main" id="{855B4941-ACA0-E50F-91EB-84CEA37A9AF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3A6FE56-513C-2747-AE24-B1193D719EA9}" type="slidenum">
              <a:rPr lang="en-US" altLang="en-US" sz="1200">
                <a:solidFill>
                  <a:srgbClr val="FFFFFF"/>
                </a:solidFill>
                <a:latin typeface="Times" charset="0"/>
              </a:rPr>
              <a:pPr>
                <a:lnSpc>
                  <a:spcPct val="80000"/>
                </a:lnSpc>
                <a:spcBef>
                  <a:spcPct val="0"/>
                </a:spcBef>
                <a:buClrTx/>
                <a:buSzTx/>
                <a:buFontTx/>
                <a:buNone/>
                <a:defRPr/>
              </a:pPr>
              <a:t>125</a:t>
            </a:fld>
            <a:endParaRPr lang="en-US" altLang="en-US" sz="1200">
              <a:solidFill>
                <a:srgbClr val="FFFFFF"/>
              </a:solidFill>
              <a:latin typeface="Times" charset="0"/>
            </a:endParaRPr>
          </a:p>
        </p:txBody>
      </p:sp>
      <p:sp>
        <p:nvSpPr>
          <p:cNvPr id="269316" name="Rectangle 3">
            <a:extLst>
              <a:ext uri="{FF2B5EF4-FFF2-40B4-BE49-F238E27FC236}">
                <a16:creationId xmlns:a16="http://schemas.microsoft.com/office/drawing/2014/main" id="{EAB31D6D-2A3F-4EAD-87AB-08337016E1BD}"/>
              </a:ext>
            </a:extLst>
          </p:cNvPr>
          <p:cNvSpPr>
            <a:spLocks noGrp="1"/>
          </p:cNvSpPr>
          <p:nvPr>
            <p:ph sz="quarter" idx="1"/>
          </p:nvPr>
        </p:nvSpPr>
        <p:spPr>
          <a:xfrm>
            <a:off x="612775" y="1600200"/>
            <a:ext cx="8153400" cy="4495800"/>
          </a:xfrm>
        </p:spPr>
        <p:txBody>
          <a:bodyPr/>
          <a:lstStyle/>
          <a:p>
            <a:pPr eaLnBrk="1" hangingPunct="1"/>
            <a:r>
              <a:rPr lang="en-US" altLang="en-US" dirty="0">
                <a:ea typeface="ＭＳ Ｐゴシック" panose="020B0600070205080204" pitchFamily="34" charset="-128"/>
              </a:rPr>
              <a:t>The perfect debt for this theme park would have a duration of roughly 19 years and be in a mix of Latin American currencies (since it is located in Brazil), reflecting where the visitors to the park are coming from.</a:t>
            </a:r>
          </a:p>
          <a:p>
            <a:pPr lvl="1" eaLnBrk="1" hangingPunct="1"/>
            <a:r>
              <a:rPr lang="en-US" altLang="en-US" dirty="0">
                <a:ea typeface="ＭＳ Ｐゴシック" panose="020B0600070205080204" pitchFamily="34" charset="-128"/>
              </a:rPr>
              <a:t>If possible, you would tie the interest payments on the debt to the number of visitors at the park.</a:t>
            </a:r>
          </a:p>
          <a:p>
            <a:pPr lvl="1" eaLnBrk="1" hangingPunct="1"/>
            <a:r>
              <a:rPr lang="en-US" altLang="en-US" dirty="0">
                <a:ea typeface="ＭＳ Ｐゴシック" panose="020B0600070205080204" pitchFamily="34" charset="-128"/>
              </a:rPr>
              <a:t>You can become increasingly creative, but you have to weigh off whether the market is big enough to sustain this customization.</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a:extLst>
              <a:ext uri="{FF2B5EF4-FFF2-40B4-BE49-F238E27FC236}">
                <a16:creationId xmlns:a16="http://schemas.microsoft.com/office/drawing/2014/main" id="{0F84ADBA-6164-C5C9-2AD9-5CF4C6D5077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III. Firm-wide financing</a:t>
            </a:r>
          </a:p>
        </p:txBody>
      </p:sp>
      <p:sp>
        <p:nvSpPr>
          <p:cNvPr id="271362" name="Footer Placeholder 1">
            <a:extLst>
              <a:ext uri="{FF2B5EF4-FFF2-40B4-BE49-F238E27FC236}">
                <a16:creationId xmlns:a16="http://schemas.microsoft.com/office/drawing/2014/main" id="{0EBD1959-E60E-EC51-1A79-ABD1C02DA6F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63171" name="Slide Number Placeholder 2">
            <a:extLst>
              <a:ext uri="{FF2B5EF4-FFF2-40B4-BE49-F238E27FC236}">
                <a16:creationId xmlns:a16="http://schemas.microsoft.com/office/drawing/2014/main" id="{F10878A9-5161-F4E7-0FFC-DB23BA1D0AA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50ED4E9-676E-3145-954C-5168A1607AA3}" type="slidenum">
              <a:rPr lang="en-US" altLang="en-US" sz="1200">
                <a:solidFill>
                  <a:srgbClr val="FFFFFF"/>
                </a:solidFill>
                <a:latin typeface="Times" charset="0"/>
              </a:rPr>
              <a:pPr>
                <a:lnSpc>
                  <a:spcPct val="80000"/>
                </a:lnSpc>
                <a:spcBef>
                  <a:spcPct val="0"/>
                </a:spcBef>
                <a:buClrTx/>
                <a:buSzTx/>
                <a:buFontTx/>
                <a:buNone/>
                <a:defRPr/>
              </a:pPr>
              <a:t>126</a:t>
            </a:fld>
            <a:endParaRPr lang="en-US" altLang="en-US" sz="1200">
              <a:solidFill>
                <a:srgbClr val="FFFFFF"/>
              </a:solidFill>
              <a:latin typeface="Times" charset="0"/>
            </a:endParaRPr>
          </a:p>
        </p:txBody>
      </p:sp>
      <p:sp>
        <p:nvSpPr>
          <p:cNvPr id="271364" name="Rectangle 3">
            <a:extLst>
              <a:ext uri="{FF2B5EF4-FFF2-40B4-BE49-F238E27FC236}">
                <a16:creationId xmlns:a16="http://schemas.microsoft.com/office/drawing/2014/main" id="{F6D62156-2C78-E5FE-50D3-BD57973C198F}"/>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1900" dirty="0">
                <a:ea typeface="ＭＳ Ｐゴシック" panose="020B0600070205080204" pitchFamily="34" charset="-128"/>
              </a:rPr>
              <a:t>Rather than look at individual projects, you could consider the firm to be a portfolio of projects. The firm</a:t>
            </a:r>
            <a:r>
              <a:rPr lang="ja-JP" altLang="en-US" sz="1900">
                <a:ea typeface="ＭＳ Ｐゴシック" panose="020B0600070205080204" pitchFamily="34" charset="-128"/>
              </a:rPr>
              <a:t>’</a:t>
            </a:r>
            <a:r>
              <a:rPr lang="en-US" altLang="ja-JP" sz="1900" dirty="0">
                <a:ea typeface="ＭＳ Ｐゴシック" panose="020B0600070205080204" pitchFamily="34" charset="-128"/>
              </a:rPr>
              <a:t>s past history should then provide clues as to what type of debt makes the most sense. </a:t>
            </a:r>
          </a:p>
          <a:p>
            <a:pPr eaLnBrk="1" hangingPunct="1">
              <a:lnSpc>
                <a:spcPct val="80000"/>
              </a:lnSpc>
            </a:pPr>
            <a:r>
              <a:rPr lang="en-US" altLang="en-US" sz="2400" dirty="0">
                <a:ea typeface="ＭＳ Ｐゴシック" panose="020B0600070205080204" pitchFamily="34" charset="-128"/>
              </a:rPr>
              <a:t>Operating Cash Flows</a:t>
            </a:r>
          </a:p>
          <a:p>
            <a:pPr lvl="2" eaLnBrk="1" hangingPunct="1">
              <a:lnSpc>
                <a:spcPct val="80000"/>
              </a:lnSpc>
            </a:pPr>
            <a:r>
              <a:rPr lang="en-US" altLang="en-US" sz="1900" dirty="0">
                <a:ea typeface="ＭＳ Ｐゴシック" panose="020B0600070205080204" pitchFamily="34" charset="-128"/>
              </a:rPr>
              <a:t> The question of how sensitive a firm</a:t>
            </a:r>
            <a:r>
              <a:rPr lang="ja-JP" altLang="en-US" sz="1900">
                <a:ea typeface="ＭＳ Ｐゴシック" panose="020B0600070205080204" pitchFamily="34" charset="-128"/>
              </a:rPr>
              <a:t>’</a:t>
            </a:r>
            <a:r>
              <a:rPr lang="en-US" altLang="ja-JP" sz="1900" dirty="0">
                <a:ea typeface="ＭＳ Ｐゴシック" panose="020B0600070205080204" pitchFamily="34" charset="-128"/>
              </a:rPr>
              <a:t>s asset cash flows are to a variety of factors, such as interest rates, inflation, currency rates and the economy, can be directly tested by regressing changes in the operating income against changes in these variables.</a:t>
            </a:r>
          </a:p>
          <a:p>
            <a:pPr lvl="2" eaLnBrk="1" hangingPunct="1">
              <a:lnSpc>
                <a:spcPct val="80000"/>
              </a:lnSpc>
            </a:pPr>
            <a:r>
              <a:rPr lang="en-US" altLang="en-US" sz="1900" dirty="0">
                <a:ea typeface="ＭＳ Ｐゴシック" panose="020B0600070205080204" pitchFamily="34" charset="-128"/>
              </a:rPr>
              <a:t>This analysis is useful in determining the coupon/interest payment structure of the debt.</a:t>
            </a:r>
          </a:p>
          <a:p>
            <a:pPr eaLnBrk="1" hangingPunct="1">
              <a:lnSpc>
                <a:spcPct val="80000"/>
              </a:lnSpc>
            </a:pPr>
            <a:r>
              <a:rPr lang="en-US" altLang="en-US" sz="2600" dirty="0">
                <a:ea typeface="ＭＳ Ｐゴシック" panose="020B0600070205080204" pitchFamily="34" charset="-128"/>
              </a:rPr>
              <a:t> </a:t>
            </a:r>
            <a:r>
              <a:rPr lang="en-US" altLang="en-US" sz="2400" dirty="0">
                <a:ea typeface="ＭＳ Ｐゴシック" panose="020B0600070205080204" pitchFamily="34" charset="-128"/>
              </a:rPr>
              <a:t>Firm Value</a:t>
            </a:r>
          </a:p>
          <a:p>
            <a:pPr lvl="2" eaLnBrk="1" hangingPunct="1">
              <a:lnSpc>
                <a:spcPct val="80000"/>
              </a:lnSpc>
            </a:pPr>
            <a:r>
              <a:rPr lang="en-US" altLang="en-US" sz="1900" dirty="0">
                <a:ea typeface="ＭＳ Ｐゴシック" panose="020B0600070205080204" pitchFamily="34" charset="-128"/>
              </a:rPr>
              <a:t>The firm value is clearly a function of the level of operating income, but it also incorporates other factors such as expected growth &amp; cost of capital. </a:t>
            </a:r>
          </a:p>
          <a:p>
            <a:pPr lvl="2" eaLnBrk="1" hangingPunct="1">
              <a:lnSpc>
                <a:spcPct val="80000"/>
              </a:lnSpc>
            </a:pPr>
            <a:r>
              <a:rPr lang="en-US" altLang="en-US" sz="1900" dirty="0">
                <a:ea typeface="ＭＳ Ｐゴシック" panose="020B0600070205080204" pitchFamily="34" charset="-128"/>
              </a:rPr>
              <a:t>The firm value analysis is useful in determining the overall structure of the debt, particularly maturity.</a:t>
            </a:r>
          </a:p>
        </p:txBody>
      </p: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a:extLst>
              <a:ext uri="{FF2B5EF4-FFF2-40B4-BE49-F238E27FC236}">
                <a16:creationId xmlns:a16="http://schemas.microsoft.com/office/drawing/2014/main" id="{A7F564E9-B226-26E2-4703-4175A881BD6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Historical Data</a:t>
            </a:r>
          </a:p>
        </p:txBody>
      </p:sp>
      <p:sp>
        <p:nvSpPr>
          <p:cNvPr id="265218" name="Slide Number Placeholder 2">
            <a:extLst>
              <a:ext uri="{FF2B5EF4-FFF2-40B4-BE49-F238E27FC236}">
                <a16:creationId xmlns:a16="http://schemas.microsoft.com/office/drawing/2014/main" id="{4B194ED3-EE1F-3E4F-2E4C-34E6B7757D3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7707573-7745-574D-9E7B-613B4163792F}" type="slidenum">
              <a:rPr lang="en-US" altLang="en-US" sz="1200">
                <a:solidFill>
                  <a:srgbClr val="FFFFFF"/>
                </a:solidFill>
                <a:latin typeface="Times" charset="0"/>
              </a:rPr>
              <a:pPr>
                <a:lnSpc>
                  <a:spcPct val="80000"/>
                </a:lnSpc>
                <a:spcBef>
                  <a:spcPct val="0"/>
                </a:spcBef>
                <a:buClrTx/>
                <a:buSzTx/>
                <a:buFontTx/>
                <a:buNone/>
                <a:defRPr/>
              </a:pPr>
              <a:t>127</a:t>
            </a:fld>
            <a:endParaRPr lang="en-US" altLang="en-US" sz="1200">
              <a:solidFill>
                <a:srgbClr val="FFFFFF"/>
              </a:solidFill>
              <a:latin typeface="Times" charset="0"/>
            </a:endParaRPr>
          </a:p>
        </p:txBody>
      </p:sp>
      <p:graphicFrame>
        <p:nvGraphicFramePr>
          <p:cNvPr id="4" name="Content Placeholder 3">
            <a:extLst>
              <a:ext uri="{FF2B5EF4-FFF2-40B4-BE49-F238E27FC236}">
                <a16:creationId xmlns:a16="http://schemas.microsoft.com/office/drawing/2014/main" id="{7C004947-4095-021D-1642-448A339FC5BD}"/>
              </a:ext>
            </a:extLst>
          </p:cNvPr>
          <p:cNvGraphicFramePr>
            <a:graphicFrameLocks noGrp="1"/>
          </p:cNvGraphicFramePr>
          <p:nvPr>
            <p:ph sz="quarter" idx="1"/>
            <p:extLst>
              <p:ext uri="{D42A27DB-BD31-4B8C-83A1-F6EECF244321}">
                <p14:modId xmlns:p14="http://schemas.microsoft.com/office/powerpoint/2010/main" val="434356160"/>
              </p:ext>
            </p:extLst>
          </p:nvPr>
        </p:nvGraphicFramePr>
        <p:xfrm>
          <a:off x="1828800" y="1600200"/>
          <a:ext cx="5132389" cy="5013401"/>
        </p:xfrm>
        <a:graphic>
          <a:graphicData uri="http://schemas.openxmlformats.org/drawingml/2006/table">
            <a:tbl>
              <a:tblPr/>
              <a:tblGrid>
                <a:gridCol w="762116">
                  <a:extLst>
                    <a:ext uri="{9D8B030D-6E8A-4147-A177-3AD203B41FA5}">
                      <a16:colId xmlns:a16="http://schemas.microsoft.com/office/drawing/2014/main" val="20000"/>
                    </a:ext>
                  </a:extLst>
                </a:gridCol>
                <a:gridCol w="1371808">
                  <a:extLst>
                    <a:ext uri="{9D8B030D-6E8A-4147-A177-3AD203B41FA5}">
                      <a16:colId xmlns:a16="http://schemas.microsoft.com/office/drawing/2014/main" val="20001"/>
                    </a:ext>
                  </a:extLst>
                </a:gridCol>
                <a:gridCol w="1448020">
                  <a:extLst>
                    <a:ext uri="{9D8B030D-6E8A-4147-A177-3AD203B41FA5}">
                      <a16:colId xmlns:a16="http://schemas.microsoft.com/office/drawing/2014/main" val="20002"/>
                    </a:ext>
                  </a:extLst>
                </a:gridCol>
                <a:gridCol w="799689">
                  <a:extLst>
                    <a:ext uri="{9D8B030D-6E8A-4147-A177-3AD203B41FA5}">
                      <a16:colId xmlns:a16="http://schemas.microsoft.com/office/drawing/2014/main" val="20003"/>
                    </a:ext>
                  </a:extLst>
                </a:gridCol>
                <a:gridCol w="750756">
                  <a:extLst>
                    <a:ext uri="{9D8B030D-6E8A-4147-A177-3AD203B41FA5}">
                      <a16:colId xmlns:a16="http://schemas.microsoft.com/office/drawing/2014/main" val="20004"/>
                    </a:ext>
                  </a:extLst>
                </a:gridCol>
              </a:tblGrid>
              <a:tr h="310529">
                <a:tc>
                  <a:txBody>
                    <a:bodyPr/>
                    <a:lstStyle/>
                    <a:p>
                      <a:pPr algn="ctr" fontAlgn="ctr"/>
                      <a:r>
                        <a:rPr lang="en-US" sz="1000" b="0" i="0" u="none" strike="noStrike" dirty="0">
                          <a:solidFill>
                            <a:srgbClr val="000000"/>
                          </a:solidFill>
                          <a:effectLst/>
                          <a:latin typeface="Times"/>
                        </a:rPr>
                        <a:t>Date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Operating Income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Enterprise Value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OI</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2165">
                <a:tc>
                  <a:txBody>
                    <a:bodyPr/>
                    <a:lstStyle/>
                    <a:p>
                      <a:pPr algn="ctr" fontAlgn="ctr"/>
                      <a:r>
                        <a:rPr lang="en-US" sz="1000" b="0" i="0" u="none" strike="noStrike" dirty="0">
                          <a:solidFill>
                            <a:srgbClr val="000000"/>
                          </a:solidFill>
                          <a:effectLst/>
                          <a:latin typeface="Times"/>
                        </a:rPr>
                        <a:t>2013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9450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$126,815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6.62%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2165">
                <a:tc>
                  <a:txBody>
                    <a:bodyPr/>
                    <a:lstStyle/>
                    <a:p>
                      <a:pPr algn="ctr" fontAlgn="ctr"/>
                      <a:r>
                        <a:rPr lang="en-US" sz="1000" b="0" i="0" u="none" strike="noStrike" dirty="0">
                          <a:solidFill>
                            <a:srgbClr val="000000"/>
                          </a:solidFill>
                          <a:effectLst/>
                          <a:latin typeface="Times"/>
                        </a:rPr>
                        <a:t>2012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8863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$104,729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2165">
                <a:tc>
                  <a:txBody>
                    <a:bodyPr/>
                    <a:lstStyle/>
                    <a:p>
                      <a:pPr algn="ctr" fontAlgn="ctr"/>
                      <a:r>
                        <a:rPr lang="en-US" sz="1000" b="0" i="0" u="none" strike="noStrike">
                          <a:solidFill>
                            <a:srgbClr val="000000"/>
                          </a:solidFill>
                          <a:effectLst/>
                          <a:latin typeface="Times"/>
                        </a:rPr>
                        <a:t>2011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7781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$66,769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2165">
                <a:tc>
                  <a:txBody>
                    <a:bodyPr/>
                    <a:lstStyle/>
                    <a:p>
                      <a:pPr algn="ctr" fontAlgn="ctr"/>
                      <a:r>
                        <a:rPr lang="en-US" sz="1000" b="0" i="0" u="none" strike="noStrike">
                          <a:solidFill>
                            <a:srgbClr val="000000"/>
                          </a:solidFill>
                          <a:effectLst/>
                          <a:latin typeface="Times"/>
                        </a:rPr>
                        <a:t>2010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6726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$73,524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62165">
                <a:tc>
                  <a:txBody>
                    <a:bodyPr/>
                    <a:lstStyle/>
                    <a:p>
                      <a:pPr algn="ctr" fontAlgn="ctr"/>
                      <a:r>
                        <a:rPr lang="en-US" sz="1000" b="0" i="0" u="none" strike="noStrike">
                          <a:solidFill>
                            <a:srgbClr val="000000"/>
                          </a:solidFill>
                          <a:effectLst/>
                          <a:latin typeface="Times"/>
                        </a:rPr>
                        <a:t>2009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$59,855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62165">
                <a:tc>
                  <a:txBody>
                    <a:bodyPr/>
                    <a:lstStyle/>
                    <a:p>
                      <a:pPr algn="ctr" fontAlgn="ctr"/>
                      <a:r>
                        <a:rPr lang="en-US" sz="1000" b="0" i="0" u="none" strike="noStrike">
                          <a:solidFill>
                            <a:srgbClr val="000000"/>
                          </a:solidFill>
                          <a:effectLst/>
                          <a:latin typeface="Times"/>
                        </a:rPr>
                        <a:t>2008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$7,404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$73,091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8.42%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62165">
                <a:tc>
                  <a:txBody>
                    <a:bodyPr/>
                    <a:lstStyle/>
                    <a:p>
                      <a:pPr algn="ctr" fontAlgn="ctr"/>
                      <a:r>
                        <a:rPr lang="en-US" sz="1000" b="0" i="0" u="none" strike="noStrike">
                          <a:solidFill>
                            <a:srgbClr val="000000"/>
                          </a:solidFill>
                          <a:effectLst/>
                          <a:latin typeface="Times"/>
                        </a:rPr>
                        <a:t>2007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$6,829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$77,980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62165">
                <a:tc>
                  <a:txBody>
                    <a:bodyPr/>
                    <a:lstStyle/>
                    <a:p>
                      <a:pPr algn="ctr" fontAlgn="ctr"/>
                      <a:r>
                        <a:rPr lang="en-US" sz="1000" b="0" i="0" u="none" strike="noStrike">
                          <a:solidFill>
                            <a:srgbClr val="000000"/>
                          </a:solidFill>
                          <a:effectLst/>
                          <a:latin typeface="Times"/>
                        </a:rPr>
                        <a:t>2006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$75,720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62165">
                <a:tc>
                  <a:txBody>
                    <a:bodyPr/>
                    <a:lstStyle/>
                    <a:p>
                      <a:pPr algn="ctr" fontAlgn="ctr"/>
                      <a:r>
                        <a:rPr lang="en-US" sz="1000" b="0" i="0" u="none" strike="noStrike">
                          <a:solidFill>
                            <a:srgbClr val="000000"/>
                          </a:solidFill>
                          <a:effectLst/>
                          <a:latin typeface="Times"/>
                        </a:rPr>
                        <a:t>2005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$59,248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62165">
                <a:tc>
                  <a:txBody>
                    <a:bodyPr/>
                    <a:lstStyle/>
                    <a:p>
                      <a:pPr algn="ctr" fontAlgn="ctr"/>
                      <a:r>
                        <a:rPr lang="en-US" sz="1000" b="0" i="0" u="none" strike="noStrike">
                          <a:solidFill>
                            <a:srgbClr val="000000"/>
                          </a:solidFill>
                          <a:effectLst/>
                          <a:latin typeface="Times"/>
                        </a:rPr>
                        <a:t>2004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$4,048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$57,776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49.21%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62165">
                <a:tc>
                  <a:txBody>
                    <a:bodyPr/>
                    <a:lstStyle/>
                    <a:p>
                      <a:pPr algn="ctr" fontAlgn="ctr"/>
                      <a:r>
                        <a:rPr lang="en-US" sz="1000" b="0" i="0" u="none" strike="noStrike">
                          <a:solidFill>
                            <a:srgbClr val="000000"/>
                          </a:solidFill>
                          <a:effectLst/>
                          <a:latin typeface="Times"/>
                        </a:rPr>
                        <a:t>2003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$52,747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20.45%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62165">
                <a:tc>
                  <a:txBody>
                    <a:bodyPr/>
                    <a:lstStyle/>
                    <a:p>
                      <a:pPr algn="ctr" fontAlgn="ctr"/>
                      <a:r>
                        <a:rPr lang="en-US" sz="1000" b="0" i="0" u="none" strike="noStrike">
                          <a:solidFill>
                            <a:srgbClr val="000000"/>
                          </a:solidFill>
                          <a:effectLst/>
                          <a:latin typeface="Times"/>
                        </a:rPr>
                        <a:t>2002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$43,791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-15.82%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62165">
                <a:tc>
                  <a:txBody>
                    <a:bodyPr/>
                    <a:lstStyle/>
                    <a:p>
                      <a:pPr algn="ctr" fontAlgn="ctr"/>
                      <a:r>
                        <a:rPr lang="en-US" sz="1000" b="0" i="0" u="none" strike="noStrike">
                          <a:solidFill>
                            <a:srgbClr val="000000"/>
                          </a:solidFill>
                          <a:effectLst/>
                          <a:latin typeface="Times"/>
                        </a:rPr>
                        <a:t>2001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$48,128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62165">
                <a:tc>
                  <a:txBody>
                    <a:bodyPr/>
                    <a:lstStyle/>
                    <a:p>
                      <a:pPr algn="ctr" fontAlgn="ctr"/>
                      <a:r>
                        <a:rPr lang="en-US" sz="1000" b="0" i="0" u="none" strike="noStrike">
                          <a:solidFill>
                            <a:srgbClr val="000000"/>
                          </a:solidFill>
                          <a:effectLst/>
                          <a:latin typeface="Times"/>
                        </a:rPr>
                        <a:t>2000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$88,355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35.67%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62165">
                <a:tc>
                  <a:txBody>
                    <a:bodyPr/>
                    <a:lstStyle/>
                    <a:p>
                      <a:pPr algn="ctr" fontAlgn="ctr"/>
                      <a:r>
                        <a:rPr lang="en-US" sz="1000" b="0" i="0" u="none" strike="noStrike">
                          <a:solidFill>
                            <a:srgbClr val="000000"/>
                          </a:solidFill>
                          <a:effectLst/>
                          <a:latin typeface="Times"/>
                        </a:rPr>
                        <a:t>1999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$3,264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$65,125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62165">
                <a:tc>
                  <a:txBody>
                    <a:bodyPr/>
                    <a:lstStyle/>
                    <a:p>
                      <a:pPr algn="ctr" fontAlgn="ctr"/>
                      <a:r>
                        <a:rPr lang="en-US" sz="1000" b="0" i="0" u="none" strike="noStrike">
                          <a:solidFill>
                            <a:srgbClr val="000000"/>
                          </a:solidFill>
                          <a:effectLst/>
                          <a:latin typeface="Times"/>
                        </a:rPr>
                        <a:t>1998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$3,843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$69,213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62165">
                <a:tc>
                  <a:txBody>
                    <a:bodyPr/>
                    <a:lstStyle/>
                    <a:p>
                      <a:pPr algn="ctr" fontAlgn="ctr"/>
                      <a:r>
                        <a:rPr lang="en-US" sz="1000" b="0" i="0" u="none" strike="noStrike">
                          <a:solidFill>
                            <a:srgbClr val="000000"/>
                          </a:solidFill>
                          <a:effectLst/>
                          <a:latin typeface="Times"/>
                        </a:rPr>
                        <a:t>1997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$3,945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$65,173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18.25%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62165">
                <a:tc>
                  <a:txBody>
                    <a:bodyPr/>
                    <a:lstStyle/>
                    <a:p>
                      <a:pPr algn="ctr" fontAlgn="ctr"/>
                      <a:r>
                        <a:rPr lang="en-US" sz="1000" b="0" i="0" u="none" strike="noStrike">
                          <a:solidFill>
                            <a:srgbClr val="000000"/>
                          </a:solidFill>
                          <a:effectLst/>
                          <a:latin typeface="Times"/>
                        </a:rPr>
                        <a:t>1996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$3,024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$55,116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77.65%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62165">
                <a:tc>
                  <a:txBody>
                    <a:bodyPr/>
                    <a:lstStyle/>
                    <a:p>
                      <a:pPr algn="ctr" fontAlgn="ctr"/>
                      <a:r>
                        <a:rPr lang="en-US" sz="1000" b="0" i="0" u="none" strike="noStrike">
                          <a:solidFill>
                            <a:srgbClr val="000000"/>
                          </a:solidFill>
                          <a:effectLst/>
                          <a:latin typeface="Times"/>
                        </a:rPr>
                        <a:t>1995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$31,025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39.75%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62165">
                <a:tc>
                  <a:txBody>
                    <a:bodyPr/>
                    <a:lstStyle/>
                    <a:p>
                      <a:pPr algn="ctr" fontAlgn="ctr"/>
                      <a:r>
                        <a:rPr lang="en-US" sz="1000" b="0" i="0" u="none" strike="noStrike">
                          <a:solidFill>
                            <a:srgbClr val="000000"/>
                          </a:solidFill>
                          <a:effectLst/>
                          <a:latin typeface="Times"/>
                        </a:rPr>
                        <a:t>1994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$22,200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9.04%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62165">
                <a:tc>
                  <a:txBody>
                    <a:bodyPr/>
                    <a:lstStyle/>
                    <a:p>
                      <a:pPr algn="ctr" fontAlgn="ctr"/>
                      <a:r>
                        <a:rPr lang="en-US" sz="1000" b="0" i="0" u="none" strike="noStrike">
                          <a:solidFill>
                            <a:srgbClr val="000000"/>
                          </a:solidFill>
                          <a:effectLst/>
                          <a:latin typeface="Times"/>
                        </a:rPr>
                        <a:t>1993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62165">
                <a:tc>
                  <a:txBody>
                    <a:bodyPr/>
                    <a:lstStyle/>
                    <a:p>
                      <a:pPr algn="ctr" fontAlgn="ctr"/>
                      <a:r>
                        <a:rPr lang="en-US" sz="1000" b="0" i="0" u="none" strike="noStrike">
                          <a:solidFill>
                            <a:srgbClr val="000000"/>
                          </a:solidFill>
                          <a:effectLst/>
                          <a:latin typeface="Times"/>
                        </a:rPr>
                        <a:t>1992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$19,049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62165">
                <a:tc>
                  <a:txBody>
                    <a:bodyPr/>
                    <a:lstStyle/>
                    <a:p>
                      <a:pPr algn="ctr" fontAlgn="ctr"/>
                      <a:r>
                        <a:rPr lang="en-US" sz="1000" b="0" i="0" u="none" strike="noStrike">
                          <a:solidFill>
                            <a:srgbClr val="000000"/>
                          </a:solidFill>
                          <a:effectLst/>
                          <a:latin typeface="Times"/>
                        </a:rPr>
                        <a:t>1991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$15,376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62165">
                <a:tc>
                  <a:txBody>
                    <a:bodyPr/>
                    <a:lstStyle/>
                    <a:p>
                      <a:pPr algn="ctr" fontAlgn="ctr"/>
                      <a:r>
                        <a:rPr lang="en-US" sz="1000" b="0" i="0" u="none" strike="noStrike">
                          <a:solidFill>
                            <a:srgbClr val="000000"/>
                          </a:solidFill>
                          <a:effectLst/>
                          <a:latin typeface="Times"/>
                        </a:rPr>
                        <a:t>1990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$12,155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62165">
                <a:tc>
                  <a:txBody>
                    <a:bodyPr/>
                    <a:lstStyle/>
                    <a:p>
                      <a:pPr algn="ctr" fontAlgn="ctr"/>
                      <a:r>
                        <a:rPr lang="en-US" sz="1000" b="0" i="0" u="none" strike="noStrike">
                          <a:solidFill>
                            <a:srgbClr val="000000"/>
                          </a:solidFill>
                          <a:effectLst/>
                          <a:latin typeface="Times"/>
                        </a:rPr>
                        <a:t>1989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$1,109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$15,918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40.56%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101.93%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62165">
                <a:tc>
                  <a:txBody>
                    <a:bodyPr/>
                    <a:lstStyle/>
                    <a:p>
                      <a:pPr algn="ctr" fontAlgn="ctr"/>
                      <a:r>
                        <a:rPr lang="en-US" sz="1000" b="0" i="0" u="none" strike="noStrike">
                          <a:solidFill>
                            <a:srgbClr val="000000"/>
                          </a:solidFill>
                          <a:effectLst/>
                          <a:latin typeface="Times"/>
                        </a:rPr>
                        <a:t>1988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$789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$7,883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11.60%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62165">
                <a:tc>
                  <a:txBody>
                    <a:bodyPr/>
                    <a:lstStyle/>
                    <a:p>
                      <a:pPr algn="ctr" fontAlgn="ctr"/>
                      <a:r>
                        <a:rPr lang="en-US" sz="1000" b="0" i="0" u="none" strike="noStrike">
                          <a:solidFill>
                            <a:srgbClr val="000000"/>
                          </a:solidFill>
                          <a:effectLst/>
                          <a:latin typeface="Times"/>
                        </a:rPr>
                        <a:t>1987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$707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83.69%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62165">
                <a:tc>
                  <a:txBody>
                    <a:bodyPr/>
                    <a:lstStyle/>
                    <a:p>
                      <a:pPr algn="ctr" fontAlgn="ctr"/>
                      <a:r>
                        <a:rPr lang="en-US" sz="1000" b="0" i="0" u="none" strike="noStrike">
                          <a:solidFill>
                            <a:srgbClr val="000000"/>
                          </a:solidFill>
                          <a:effectLst/>
                          <a:latin typeface="Times"/>
                        </a:rPr>
                        <a:t>1986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$5,640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25.20%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61.23%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62165">
                <a:tc>
                  <a:txBody>
                    <a:bodyPr/>
                    <a:lstStyle/>
                    <a:p>
                      <a:pPr algn="ctr" fontAlgn="ctr"/>
                      <a:r>
                        <a:rPr lang="en-US" sz="1000" b="0" i="0" u="none" strike="noStrike">
                          <a:solidFill>
                            <a:srgbClr val="000000"/>
                          </a:solidFill>
                          <a:effectLst/>
                          <a:latin typeface="Times"/>
                        </a:rPr>
                        <a:t>1985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$3,498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157.99%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24.37%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bl>
          </a:graphicData>
        </a:graphic>
      </p:graphicFrame>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a:extLst>
              <a:ext uri="{FF2B5EF4-FFF2-40B4-BE49-F238E27FC236}">
                <a16:creationId xmlns:a16="http://schemas.microsoft.com/office/drawing/2014/main" id="{B36FA623-3441-496E-CBE8-E3D39ADFFB9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Macroeconomic Data</a:t>
            </a:r>
          </a:p>
        </p:txBody>
      </p:sp>
      <p:sp>
        <p:nvSpPr>
          <p:cNvPr id="267266" name="Slide Number Placeholder 2">
            <a:extLst>
              <a:ext uri="{FF2B5EF4-FFF2-40B4-BE49-F238E27FC236}">
                <a16:creationId xmlns:a16="http://schemas.microsoft.com/office/drawing/2014/main" id="{0908B840-4AC8-5D05-BD24-B2A2C384069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F394378-CEF2-2B46-A21B-90E7E333E8F3}" type="slidenum">
              <a:rPr lang="en-US" altLang="en-US" sz="1200">
                <a:solidFill>
                  <a:srgbClr val="FFFFFF"/>
                </a:solidFill>
                <a:latin typeface="Times" charset="0"/>
              </a:rPr>
              <a:pPr>
                <a:lnSpc>
                  <a:spcPct val="80000"/>
                </a:lnSpc>
                <a:spcBef>
                  <a:spcPct val="0"/>
                </a:spcBef>
                <a:buClrTx/>
                <a:buSzTx/>
                <a:buFontTx/>
                <a:buNone/>
                <a:defRPr/>
              </a:pPr>
              <a:t>128</a:t>
            </a:fld>
            <a:endParaRPr lang="en-US" altLang="en-US" sz="1200">
              <a:solidFill>
                <a:srgbClr val="FFFFFF"/>
              </a:solidFill>
              <a:latin typeface="Times" charset="0"/>
            </a:endParaRPr>
          </a:p>
        </p:txBody>
      </p:sp>
      <p:graphicFrame>
        <p:nvGraphicFramePr>
          <p:cNvPr id="4" name="Content Placeholder 3">
            <a:extLst>
              <a:ext uri="{FF2B5EF4-FFF2-40B4-BE49-F238E27FC236}">
                <a16:creationId xmlns:a16="http://schemas.microsoft.com/office/drawing/2014/main" id="{CE3FF3E6-5920-378B-85F4-793E7C94186F}"/>
              </a:ext>
            </a:extLst>
          </p:cNvPr>
          <p:cNvGraphicFramePr>
            <a:graphicFrameLocks noGrp="1"/>
          </p:cNvGraphicFramePr>
          <p:nvPr>
            <p:ph sz="quarter" idx="1"/>
          </p:nvPr>
        </p:nvGraphicFramePr>
        <p:xfrm>
          <a:off x="533400" y="1573213"/>
          <a:ext cx="8229599" cy="5284779"/>
        </p:xfrm>
        <a:graphic>
          <a:graphicData uri="http://schemas.openxmlformats.org/drawingml/2006/table">
            <a:tbl>
              <a:tblPr/>
              <a:tblGrid>
                <a:gridCol w="1219199">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1803401">
                  <a:extLst>
                    <a:ext uri="{9D8B030D-6E8A-4147-A177-3AD203B41FA5}">
                      <a16:colId xmlns:a16="http://schemas.microsoft.com/office/drawing/2014/main" val="20002"/>
                    </a:ext>
                  </a:extLst>
                </a:gridCol>
                <a:gridCol w="1549399">
                  <a:extLst>
                    <a:ext uri="{9D8B030D-6E8A-4147-A177-3AD203B41FA5}">
                      <a16:colId xmlns:a16="http://schemas.microsoft.com/office/drawing/2014/main" val="20003"/>
                    </a:ext>
                  </a:extLst>
                </a:gridCol>
                <a:gridCol w="2946400">
                  <a:extLst>
                    <a:ext uri="{9D8B030D-6E8A-4147-A177-3AD203B41FA5}">
                      <a16:colId xmlns:a16="http://schemas.microsoft.com/office/drawing/2014/main" val="20004"/>
                    </a:ext>
                  </a:extLst>
                </a:gridCol>
              </a:tblGrid>
              <a:tr h="314614">
                <a:tc>
                  <a:txBody>
                    <a:bodyPr/>
                    <a:lstStyle/>
                    <a:p>
                      <a:pPr algn="ctr" fontAlgn="ctr"/>
                      <a:r>
                        <a:rPr lang="en-US" sz="1000" b="0" i="0" u="none" strike="noStrike" dirty="0">
                          <a:solidFill>
                            <a:srgbClr val="000000"/>
                          </a:solidFill>
                          <a:effectLst/>
                          <a:latin typeface="Times"/>
                        </a:rPr>
                        <a:t>Date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Change in </a:t>
                      </a:r>
                      <a:r>
                        <a:rPr lang="en-US" sz="1000" b="0" i="0" u="none" strike="noStrike" dirty="0" err="1">
                          <a:solidFill>
                            <a:srgbClr val="000000"/>
                          </a:solidFill>
                          <a:effectLst/>
                          <a:latin typeface="Times"/>
                        </a:rPr>
                        <a:t>T.Bond</a:t>
                      </a:r>
                      <a:r>
                        <a:rPr lang="en-US" sz="1000" b="0" i="0" u="none" strike="noStrike" dirty="0">
                          <a:solidFill>
                            <a:srgbClr val="000000"/>
                          </a:solidFill>
                          <a:effectLst/>
                          <a:latin typeface="Times"/>
                        </a:rPr>
                        <a:t> rate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Chg in GDP</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CPI</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 Change in US  $</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1385">
                <a:tc>
                  <a:txBody>
                    <a:bodyPr/>
                    <a:lstStyle/>
                    <a:p>
                      <a:pPr algn="ctr" fontAlgn="ctr"/>
                      <a:r>
                        <a:rPr lang="en-US" sz="1000" b="0" i="0" u="none" strike="noStrike">
                          <a:solidFill>
                            <a:srgbClr val="000000"/>
                          </a:solidFill>
                          <a:effectLst/>
                          <a:latin typeface="Times"/>
                        </a:rPr>
                        <a:t>2013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1385">
                <a:tc>
                  <a:txBody>
                    <a:bodyPr/>
                    <a:lstStyle/>
                    <a:p>
                      <a:pPr algn="ctr" fontAlgn="ctr"/>
                      <a:r>
                        <a:rPr lang="en-US" sz="1000" b="0" i="0" u="none" strike="noStrike">
                          <a:solidFill>
                            <a:srgbClr val="000000"/>
                          </a:solidFill>
                          <a:effectLst/>
                          <a:latin typeface="Times"/>
                        </a:rPr>
                        <a:t>2012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2.75%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1385">
                <a:tc>
                  <a:txBody>
                    <a:bodyPr/>
                    <a:lstStyle/>
                    <a:p>
                      <a:pPr algn="ctr" fontAlgn="ctr"/>
                      <a:r>
                        <a:rPr lang="en-US" sz="1000" b="0" i="0" u="none" strike="noStrike">
                          <a:solidFill>
                            <a:srgbClr val="000000"/>
                          </a:solidFill>
                          <a:effectLst/>
                          <a:latin typeface="Times"/>
                        </a:rPr>
                        <a:t>2011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1385">
                <a:tc>
                  <a:txBody>
                    <a:bodyPr/>
                    <a:lstStyle/>
                    <a:p>
                      <a:pPr algn="ctr" fontAlgn="ctr"/>
                      <a:r>
                        <a:rPr lang="en-US" sz="1000" b="0" i="0" u="none" strike="noStrike">
                          <a:solidFill>
                            <a:srgbClr val="000000"/>
                          </a:solidFill>
                          <a:effectLst/>
                          <a:latin typeface="Times"/>
                        </a:rPr>
                        <a:t>2010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2.39%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1385">
                <a:tc>
                  <a:txBody>
                    <a:bodyPr/>
                    <a:lstStyle/>
                    <a:p>
                      <a:pPr algn="ctr" fontAlgn="ctr"/>
                      <a:r>
                        <a:rPr lang="en-US" sz="1000" b="0" i="0" u="none" strike="noStrike">
                          <a:solidFill>
                            <a:srgbClr val="000000"/>
                          </a:solidFill>
                          <a:effectLst/>
                          <a:latin typeface="Times"/>
                        </a:rPr>
                        <a:t>2009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-3.07%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5.79%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1385">
                <a:tc>
                  <a:txBody>
                    <a:bodyPr/>
                    <a:lstStyle/>
                    <a:p>
                      <a:pPr algn="ctr" fontAlgn="ctr"/>
                      <a:r>
                        <a:rPr lang="en-US" sz="1000" b="0" i="0" u="none" strike="noStrike">
                          <a:solidFill>
                            <a:srgbClr val="000000"/>
                          </a:solidFill>
                          <a:effectLst/>
                          <a:latin typeface="Times"/>
                        </a:rPr>
                        <a:t>2008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1385">
                <a:tc>
                  <a:txBody>
                    <a:bodyPr/>
                    <a:lstStyle/>
                    <a:p>
                      <a:pPr algn="ctr" fontAlgn="ctr"/>
                      <a:r>
                        <a:rPr lang="en-US" sz="1000" b="0" i="0" u="none" strike="noStrike">
                          <a:solidFill>
                            <a:srgbClr val="000000"/>
                          </a:solidFill>
                          <a:effectLst/>
                          <a:latin typeface="Times"/>
                        </a:rPr>
                        <a:t>2007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1385">
                <a:tc>
                  <a:txBody>
                    <a:bodyPr/>
                    <a:lstStyle/>
                    <a:p>
                      <a:pPr algn="ctr" fontAlgn="ctr"/>
                      <a:r>
                        <a:rPr lang="en-US" sz="1000" b="0" i="0" u="none" strike="noStrike">
                          <a:solidFill>
                            <a:srgbClr val="000000"/>
                          </a:solidFill>
                          <a:effectLst/>
                          <a:latin typeface="Times"/>
                        </a:rPr>
                        <a:t>2006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-1.84%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1385">
                <a:tc>
                  <a:txBody>
                    <a:bodyPr/>
                    <a:lstStyle/>
                    <a:p>
                      <a:pPr algn="ctr" fontAlgn="ctr"/>
                      <a:r>
                        <a:rPr lang="en-US" sz="1000" b="0" i="0" u="none" strike="noStrike">
                          <a:solidFill>
                            <a:srgbClr val="000000"/>
                          </a:solidFill>
                          <a:effectLst/>
                          <a:latin typeface="Times"/>
                        </a:rPr>
                        <a:t>2005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1385">
                <a:tc>
                  <a:txBody>
                    <a:bodyPr/>
                    <a:lstStyle/>
                    <a:p>
                      <a:pPr algn="ctr" fontAlgn="ctr"/>
                      <a:r>
                        <a:rPr lang="en-US" sz="1000" b="0" i="0" u="none" strike="noStrike">
                          <a:solidFill>
                            <a:srgbClr val="000000"/>
                          </a:solidFill>
                          <a:effectLst/>
                          <a:latin typeface="Times"/>
                        </a:rPr>
                        <a:t>2004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71385">
                <a:tc>
                  <a:txBody>
                    <a:bodyPr/>
                    <a:lstStyle/>
                    <a:p>
                      <a:pPr algn="ctr" fontAlgn="ctr"/>
                      <a:r>
                        <a:rPr lang="en-US" sz="1000" b="0" i="0" u="none" strike="noStrike">
                          <a:solidFill>
                            <a:srgbClr val="000000"/>
                          </a:solidFill>
                          <a:effectLst/>
                          <a:latin typeface="Times"/>
                        </a:rPr>
                        <a:t>2003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1385">
                <a:tc>
                  <a:txBody>
                    <a:bodyPr/>
                    <a:lstStyle/>
                    <a:p>
                      <a:pPr algn="ctr" fontAlgn="ctr"/>
                      <a:r>
                        <a:rPr lang="en-US" sz="1000" b="0" i="0" u="none" strike="noStrike">
                          <a:solidFill>
                            <a:srgbClr val="000000"/>
                          </a:solidFill>
                          <a:effectLst/>
                          <a:latin typeface="Times"/>
                        </a:rPr>
                        <a:t>2002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1385">
                <a:tc>
                  <a:txBody>
                    <a:bodyPr/>
                    <a:lstStyle/>
                    <a:p>
                      <a:pPr algn="ctr" fontAlgn="ctr"/>
                      <a:r>
                        <a:rPr lang="en-US" sz="1000" b="0" i="0" u="none" strike="noStrike">
                          <a:solidFill>
                            <a:srgbClr val="000000"/>
                          </a:solidFill>
                          <a:effectLst/>
                          <a:latin typeface="Times"/>
                        </a:rPr>
                        <a:t>2001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7.45%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71385">
                <a:tc>
                  <a:txBody>
                    <a:bodyPr/>
                    <a:lstStyle/>
                    <a:p>
                      <a:pPr algn="ctr" fontAlgn="ctr"/>
                      <a:r>
                        <a:rPr lang="en-US" sz="1000" b="0" i="0" u="none" strike="noStrike">
                          <a:solidFill>
                            <a:srgbClr val="000000"/>
                          </a:solidFill>
                          <a:effectLst/>
                          <a:latin typeface="Times"/>
                        </a:rPr>
                        <a:t>2000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7.73%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71385">
                <a:tc>
                  <a:txBody>
                    <a:bodyPr/>
                    <a:lstStyle/>
                    <a:p>
                      <a:pPr algn="ctr" fontAlgn="ctr"/>
                      <a:r>
                        <a:rPr lang="en-US" sz="1000" b="0" i="0" u="none" strike="noStrike">
                          <a:solidFill>
                            <a:srgbClr val="000000"/>
                          </a:solidFill>
                          <a:effectLst/>
                          <a:latin typeface="Times"/>
                        </a:rPr>
                        <a:t>1999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4.70%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1385">
                <a:tc>
                  <a:txBody>
                    <a:bodyPr/>
                    <a:lstStyle/>
                    <a:p>
                      <a:pPr algn="ctr" fontAlgn="ctr"/>
                      <a:r>
                        <a:rPr lang="en-US" sz="1000" b="0" i="0" u="none" strike="noStrike">
                          <a:solidFill>
                            <a:srgbClr val="000000"/>
                          </a:solidFill>
                          <a:effectLst/>
                          <a:latin typeface="Times"/>
                        </a:rPr>
                        <a:t>1998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1385">
                <a:tc>
                  <a:txBody>
                    <a:bodyPr/>
                    <a:lstStyle/>
                    <a:p>
                      <a:pPr algn="ctr" fontAlgn="ctr"/>
                      <a:r>
                        <a:rPr lang="en-US" sz="1000" b="0" i="0" u="none" strike="noStrike">
                          <a:solidFill>
                            <a:srgbClr val="000000"/>
                          </a:solidFill>
                          <a:effectLst/>
                          <a:latin typeface="Times"/>
                        </a:rPr>
                        <a:t>1997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9.40%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71385">
                <a:tc>
                  <a:txBody>
                    <a:bodyPr/>
                    <a:lstStyle/>
                    <a:p>
                      <a:pPr algn="ctr" fontAlgn="ctr"/>
                      <a:r>
                        <a:rPr lang="en-US" sz="1000" b="0" i="0" u="none" strike="noStrike">
                          <a:solidFill>
                            <a:srgbClr val="000000"/>
                          </a:solidFill>
                          <a:effectLst/>
                          <a:latin typeface="Times"/>
                        </a:rPr>
                        <a:t>1996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0.31%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71385">
                <a:tc>
                  <a:txBody>
                    <a:bodyPr/>
                    <a:lstStyle/>
                    <a:p>
                      <a:pPr algn="ctr" fontAlgn="ctr"/>
                      <a:r>
                        <a:rPr lang="en-US" sz="1000" b="0" i="0" u="none" strike="noStrike">
                          <a:solidFill>
                            <a:srgbClr val="000000"/>
                          </a:solidFill>
                          <a:effectLst/>
                          <a:latin typeface="Times"/>
                        </a:rPr>
                        <a:t>1995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71385">
                <a:tc>
                  <a:txBody>
                    <a:bodyPr/>
                    <a:lstStyle/>
                    <a:p>
                      <a:pPr algn="ctr" fontAlgn="ctr"/>
                      <a:r>
                        <a:rPr lang="en-US" sz="1000" b="0" i="0" u="none" strike="noStrike">
                          <a:solidFill>
                            <a:srgbClr val="000000"/>
                          </a:solidFill>
                          <a:effectLst/>
                          <a:latin typeface="Times"/>
                        </a:rPr>
                        <a:t>1994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-5.37%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71385">
                <a:tc>
                  <a:txBody>
                    <a:bodyPr/>
                    <a:lstStyle/>
                    <a:p>
                      <a:pPr algn="ctr" fontAlgn="ctr"/>
                      <a:r>
                        <a:rPr lang="en-US" sz="1000" b="0" i="0" u="none" strike="noStrike">
                          <a:solidFill>
                            <a:srgbClr val="000000"/>
                          </a:solidFill>
                          <a:effectLst/>
                          <a:latin typeface="Times"/>
                        </a:rPr>
                        <a:t>1993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71385">
                <a:tc>
                  <a:txBody>
                    <a:bodyPr/>
                    <a:lstStyle/>
                    <a:p>
                      <a:pPr algn="ctr" fontAlgn="ctr"/>
                      <a:r>
                        <a:rPr lang="en-US" sz="1000" b="0" i="0" u="none" strike="noStrike">
                          <a:solidFill>
                            <a:srgbClr val="000000"/>
                          </a:solidFill>
                          <a:effectLst/>
                          <a:latin typeface="Times"/>
                        </a:rPr>
                        <a:t>1992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6.89%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71385">
                <a:tc>
                  <a:txBody>
                    <a:bodyPr/>
                    <a:lstStyle/>
                    <a:p>
                      <a:pPr algn="ctr" fontAlgn="ctr"/>
                      <a:r>
                        <a:rPr lang="en-US" sz="1000" b="0" i="0" u="none" strike="noStrike">
                          <a:solidFill>
                            <a:srgbClr val="000000"/>
                          </a:solidFill>
                          <a:effectLst/>
                          <a:latin typeface="Times"/>
                        </a:rPr>
                        <a:t>1991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71385">
                <a:tc>
                  <a:txBody>
                    <a:bodyPr/>
                    <a:lstStyle/>
                    <a:p>
                      <a:pPr algn="ctr" fontAlgn="ctr"/>
                      <a:r>
                        <a:rPr lang="en-US" sz="1000" b="0" i="0" u="none" strike="noStrike">
                          <a:solidFill>
                            <a:srgbClr val="000000"/>
                          </a:solidFill>
                          <a:effectLst/>
                          <a:latin typeface="Times"/>
                        </a:rPr>
                        <a:t>1990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-8.00%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71385">
                <a:tc>
                  <a:txBody>
                    <a:bodyPr/>
                    <a:lstStyle/>
                    <a:p>
                      <a:pPr algn="ctr" fontAlgn="ctr"/>
                      <a:r>
                        <a:rPr lang="en-US" sz="1000" b="0" i="0" u="none" strike="noStrike">
                          <a:solidFill>
                            <a:srgbClr val="000000"/>
                          </a:solidFill>
                          <a:effectLst/>
                          <a:latin typeface="Times"/>
                        </a:rPr>
                        <a:t>1989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71385">
                <a:tc>
                  <a:txBody>
                    <a:bodyPr/>
                    <a:lstStyle/>
                    <a:p>
                      <a:pPr algn="ctr" fontAlgn="ctr"/>
                      <a:r>
                        <a:rPr lang="en-US" sz="1000" b="0" i="0" u="none" strike="noStrike">
                          <a:solidFill>
                            <a:srgbClr val="000000"/>
                          </a:solidFill>
                          <a:effectLst/>
                          <a:latin typeface="Times"/>
                        </a:rPr>
                        <a:t>1988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0.60%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71385">
                <a:tc>
                  <a:txBody>
                    <a:bodyPr/>
                    <a:lstStyle/>
                    <a:p>
                      <a:pPr algn="ctr" fontAlgn="ctr"/>
                      <a:r>
                        <a:rPr lang="en-US" sz="1000" b="0" i="0" u="none" strike="noStrike">
                          <a:solidFill>
                            <a:srgbClr val="000000"/>
                          </a:solidFill>
                          <a:effectLst/>
                          <a:latin typeface="Times"/>
                        </a:rPr>
                        <a:t>1987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4.49%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2.54%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71385">
                <a:tc>
                  <a:txBody>
                    <a:bodyPr/>
                    <a:lstStyle/>
                    <a:p>
                      <a:pPr algn="ctr" fontAlgn="ctr"/>
                      <a:r>
                        <a:rPr lang="en-US" sz="1000" b="0" i="0" u="none" strike="noStrike">
                          <a:solidFill>
                            <a:srgbClr val="000000"/>
                          </a:solidFill>
                          <a:effectLst/>
                          <a:latin typeface="Times"/>
                        </a:rPr>
                        <a:t>1986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-1.61%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-15.26%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71385">
                <a:tc>
                  <a:txBody>
                    <a:bodyPr/>
                    <a:lstStyle/>
                    <a:p>
                      <a:pPr algn="ctr" fontAlgn="ctr"/>
                      <a:r>
                        <a:rPr lang="en-US" sz="1000" b="0" i="0" u="none" strike="noStrike" dirty="0">
                          <a:solidFill>
                            <a:srgbClr val="000000"/>
                          </a:solidFill>
                          <a:effectLst/>
                          <a:latin typeface="Times"/>
                        </a:rPr>
                        <a:t>1985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-2.27%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4.19%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Times"/>
                        </a:rPr>
                        <a:t>3.89%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Times"/>
                        </a:rPr>
                        <a:t>-13.51%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bl>
          </a:graphicData>
        </a:graphic>
      </p:graphicFrame>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a:extLst>
              <a:ext uri="{FF2B5EF4-FFF2-40B4-BE49-F238E27FC236}">
                <a16:creationId xmlns:a16="http://schemas.microsoft.com/office/drawing/2014/main" id="{53C70657-928C-4A52-3D27-EE704F351AA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Sensitivity to Interest Rate Changes</a:t>
            </a:r>
          </a:p>
        </p:txBody>
      </p:sp>
      <p:sp>
        <p:nvSpPr>
          <p:cNvPr id="277506" name="Footer Placeholder 1">
            <a:extLst>
              <a:ext uri="{FF2B5EF4-FFF2-40B4-BE49-F238E27FC236}">
                <a16:creationId xmlns:a16="http://schemas.microsoft.com/office/drawing/2014/main" id="{F2D2D1BB-4E2E-EAEB-2590-C104D4E28D5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69315" name="Slide Number Placeholder 2">
            <a:extLst>
              <a:ext uri="{FF2B5EF4-FFF2-40B4-BE49-F238E27FC236}">
                <a16:creationId xmlns:a16="http://schemas.microsoft.com/office/drawing/2014/main" id="{0C7F60EA-8B6C-027B-3201-38221540CEA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2272CDC-CC22-F54A-87FA-583B3B70AB88}" type="slidenum">
              <a:rPr lang="en-US" altLang="en-US" sz="1200">
                <a:solidFill>
                  <a:srgbClr val="FFFFFF"/>
                </a:solidFill>
                <a:latin typeface="Times" charset="0"/>
              </a:rPr>
              <a:pPr>
                <a:lnSpc>
                  <a:spcPct val="80000"/>
                </a:lnSpc>
                <a:spcBef>
                  <a:spcPct val="0"/>
                </a:spcBef>
                <a:buClrTx/>
                <a:buSzTx/>
                <a:buFontTx/>
                <a:buNone/>
                <a:defRPr/>
              </a:pPr>
              <a:t>129</a:t>
            </a:fld>
            <a:endParaRPr lang="en-US" altLang="en-US" sz="1200">
              <a:solidFill>
                <a:srgbClr val="FFFFFF"/>
              </a:solidFill>
              <a:latin typeface="Times" charset="0"/>
            </a:endParaRPr>
          </a:p>
        </p:txBody>
      </p:sp>
      <p:sp>
        <p:nvSpPr>
          <p:cNvPr id="277508" name="Rectangle 3">
            <a:extLst>
              <a:ext uri="{FF2B5EF4-FFF2-40B4-BE49-F238E27FC236}">
                <a16:creationId xmlns:a16="http://schemas.microsoft.com/office/drawing/2014/main" id="{FB976D63-A90D-7ECA-4CB4-DE41E7C25C5C}"/>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How sensitive is the firm</a:t>
            </a:r>
            <a:r>
              <a:rPr lang="ja-JP" altLang="en-US">
                <a:ea typeface="ＭＳ Ｐゴシック" panose="020B0600070205080204" pitchFamily="34" charset="-128"/>
              </a:rPr>
              <a:t>’</a:t>
            </a:r>
            <a:r>
              <a:rPr lang="en-US" altLang="ja-JP">
                <a:ea typeface="ＭＳ Ｐゴシック" panose="020B0600070205080204" pitchFamily="34" charset="-128"/>
              </a:rPr>
              <a:t>s value and operating income to changes in the level of interest rates?</a:t>
            </a:r>
          </a:p>
          <a:p>
            <a:pPr eaLnBrk="1" hangingPunct="1"/>
            <a:r>
              <a:rPr lang="en-US" altLang="en-US">
                <a:ea typeface="ＭＳ Ｐゴシック" panose="020B0600070205080204" pitchFamily="34" charset="-128"/>
              </a:rPr>
              <a:t>The answer to this question is important because it </a:t>
            </a:r>
          </a:p>
          <a:p>
            <a:pPr lvl="1" eaLnBrk="1" hangingPunct="1"/>
            <a:r>
              <a:rPr lang="en-US" altLang="en-US">
                <a:ea typeface="ＭＳ Ｐゴシック" panose="020B0600070205080204" pitchFamily="34" charset="-128"/>
              </a:rPr>
              <a:t>it provides a measure of the duration of the firm</a:t>
            </a:r>
            <a:r>
              <a:rPr lang="ja-JP" altLang="en-US">
                <a:ea typeface="ＭＳ Ｐゴシック" panose="020B0600070205080204" pitchFamily="34" charset="-128"/>
              </a:rPr>
              <a:t>’</a:t>
            </a:r>
            <a:r>
              <a:rPr lang="en-US" altLang="ja-JP">
                <a:ea typeface="ＭＳ Ｐゴシック" panose="020B0600070205080204" pitchFamily="34" charset="-128"/>
              </a:rPr>
              <a:t>s projects</a:t>
            </a:r>
          </a:p>
          <a:p>
            <a:pPr lvl="1" eaLnBrk="1" hangingPunct="1"/>
            <a:r>
              <a:rPr lang="en-US" altLang="en-US">
                <a:ea typeface="ＭＳ Ｐゴシック" panose="020B0600070205080204" pitchFamily="34" charset="-128"/>
              </a:rPr>
              <a:t>it provides insight into whether the firm should be using fixed or floating rate debt.</a:t>
            </a:r>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a:extLst>
              <a:ext uri="{FF2B5EF4-FFF2-40B4-BE49-F238E27FC236}">
                <a16:creationId xmlns:a16="http://schemas.microsoft.com/office/drawing/2014/main" id="{E6DC77F5-29FB-0C44-1143-B920E2955BB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Firm Value versus Interest Rate Changes</a:t>
            </a:r>
          </a:p>
        </p:txBody>
      </p:sp>
      <p:sp>
        <p:nvSpPr>
          <p:cNvPr id="279554" name="Footer Placeholder 1">
            <a:extLst>
              <a:ext uri="{FF2B5EF4-FFF2-40B4-BE49-F238E27FC236}">
                <a16:creationId xmlns:a16="http://schemas.microsoft.com/office/drawing/2014/main" id="{24E951DA-4D2A-3FF5-7440-22FC7104E69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71363" name="Slide Number Placeholder 2">
            <a:extLst>
              <a:ext uri="{FF2B5EF4-FFF2-40B4-BE49-F238E27FC236}">
                <a16:creationId xmlns:a16="http://schemas.microsoft.com/office/drawing/2014/main" id="{7F158870-6003-1E6A-AE35-AD3DBEEB903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A65731B-6595-0447-8C9E-7CDCD8F2201B}" type="slidenum">
              <a:rPr lang="en-US" altLang="en-US" sz="1200">
                <a:solidFill>
                  <a:srgbClr val="FFFFFF"/>
                </a:solidFill>
                <a:latin typeface="Times" charset="0"/>
              </a:rPr>
              <a:pPr>
                <a:lnSpc>
                  <a:spcPct val="80000"/>
                </a:lnSpc>
                <a:spcBef>
                  <a:spcPct val="0"/>
                </a:spcBef>
                <a:buClrTx/>
                <a:buSzTx/>
                <a:buFontTx/>
                <a:buNone/>
                <a:defRPr/>
              </a:pPr>
              <a:t>130</a:t>
            </a:fld>
            <a:endParaRPr lang="en-US" altLang="en-US" sz="1200">
              <a:solidFill>
                <a:srgbClr val="FFFFFF"/>
              </a:solidFill>
              <a:latin typeface="Times" charset="0"/>
            </a:endParaRPr>
          </a:p>
        </p:txBody>
      </p:sp>
      <p:sp>
        <p:nvSpPr>
          <p:cNvPr id="279556" name="Rectangle 3">
            <a:extLst>
              <a:ext uri="{FF2B5EF4-FFF2-40B4-BE49-F238E27FC236}">
                <a16:creationId xmlns:a16="http://schemas.microsoft.com/office/drawing/2014/main" id="{CA74B3D5-3967-55BC-A3A6-749A58A7FD60}"/>
              </a:ext>
            </a:extLst>
          </p:cNvPr>
          <p:cNvSpPr>
            <a:spLocks noGrp="1"/>
          </p:cNvSpPr>
          <p:nvPr>
            <p:ph sz="quarter" idx="1"/>
          </p:nvPr>
        </p:nvSpPr>
        <p:spPr>
          <a:xfrm>
            <a:off x="612775" y="1600200"/>
            <a:ext cx="8153400" cy="4495800"/>
          </a:xfrm>
        </p:spPr>
        <p:txBody>
          <a:bodyPr>
            <a:normAutofit lnSpcReduction="10000"/>
          </a:bodyPr>
          <a:lstStyle/>
          <a:p>
            <a:pPr eaLnBrk="1" hangingPunct="1"/>
            <a:r>
              <a:rPr lang="en-US" altLang="en-US" dirty="0">
                <a:ea typeface="ＭＳ Ｐゴシック" panose="020B0600070205080204" pitchFamily="34" charset="-128"/>
              </a:rPr>
              <a:t>Regressing changes in firm value against changes in interest rates over this period yields the following regression –</a:t>
            </a:r>
          </a:p>
          <a:p>
            <a:pPr marL="320675" lvl="1" indent="0">
              <a:buFont typeface="Wingdings 2" pitchFamily="2" charset="2"/>
              <a:buNone/>
            </a:pPr>
            <a:r>
              <a:rPr lang="en-US" altLang="en-US" sz="2000" dirty="0">
                <a:ea typeface="ＭＳ Ｐゴシック" panose="020B0600070205080204" pitchFamily="34" charset="-128"/>
              </a:rPr>
              <a:t>Change in Firm Value = 0.1790 – 2.3251 (Change in Interest Rates)</a:t>
            </a:r>
          </a:p>
          <a:p>
            <a:pPr marL="320675" lvl="1" indent="0">
              <a:buFont typeface="Wingdings 2" pitchFamily="2" charset="2"/>
              <a:buNone/>
            </a:pPr>
            <a:r>
              <a:rPr lang="en-US" altLang="en-US" sz="2000" dirty="0">
                <a:ea typeface="ＭＳ Ｐゴシック" panose="020B0600070205080204" pitchFamily="34" charset="-128"/>
              </a:rPr>
              <a:t>			(2.74)	(0.39) </a:t>
            </a:r>
          </a:p>
          <a:p>
            <a:pPr marL="595312" lvl="2" indent="0">
              <a:buNone/>
            </a:pPr>
            <a:r>
              <a:rPr lang="en-US" altLang="en-US" sz="2000" i="1" dirty="0">
                <a:ea typeface="ＭＳ Ｐゴシック" panose="020B0600070205080204" pitchFamily="34" charset="-128"/>
              </a:rPr>
              <a:t>(T statistics are in brackets)</a:t>
            </a:r>
          </a:p>
          <a:p>
            <a:pPr eaLnBrk="1" hangingPunct="1"/>
            <a:r>
              <a:rPr lang="en-US" altLang="en-US" dirty="0">
                <a:ea typeface="ＭＳ Ｐゴシック" panose="020B0600070205080204" pitchFamily="34" charset="-128"/>
              </a:rPr>
              <a:t>The coefficient on the regression (-2.33) measures how much the value of Disney as a firm changes for a unit change in interest rates. In effect, if this regression is right, Disney’s firm value drops by 2.33% for each 1% increase in interest rates.</a:t>
            </a:r>
          </a:p>
        </p:txBody>
      </p:sp>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a:extLst>
              <a:ext uri="{FF2B5EF4-FFF2-40B4-BE49-F238E27FC236}">
                <a16:creationId xmlns:a16="http://schemas.microsoft.com/office/drawing/2014/main" id="{D6FD6B7F-02C0-B164-A387-44C4E9C319ED}"/>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Why the coefficient on the regression is duration..</a:t>
            </a:r>
          </a:p>
        </p:txBody>
      </p:sp>
      <p:sp>
        <p:nvSpPr>
          <p:cNvPr id="281602" name="Footer Placeholder 1">
            <a:extLst>
              <a:ext uri="{FF2B5EF4-FFF2-40B4-BE49-F238E27FC236}">
                <a16:creationId xmlns:a16="http://schemas.microsoft.com/office/drawing/2014/main" id="{F9A39ABF-018B-DB23-B7AF-B6913511C79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73411" name="Slide Number Placeholder 2">
            <a:extLst>
              <a:ext uri="{FF2B5EF4-FFF2-40B4-BE49-F238E27FC236}">
                <a16:creationId xmlns:a16="http://schemas.microsoft.com/office/drawing/2014/main" id="{45A1C247-9F9E-F515-CE9C-F86438013FF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387996F-69ED-9D47-AAA2-784A1B2777DC}" type="slidenum">
              <a:rPr lang="en-US" altLang="en-US" sz="1200">
                <a:solidFill>
                  <a:srgbClr val="FFFFFF"/>
                </a:solidFill>
                <a:latin typeface="Times" charset="0"/>
              </a:rPr>
              <a:pPr>
                <a:lnSpc>
                  <a:spcPct val="80000"/>
                </a:lnSpc>
                <a:spcBef>
                  <a:spcPct val="0"/>
                </a:spcBef>
                <a:buClrTx/>
                <a:buSzTx/>
                <a:buFontTx/>
                <a:buNone/>
                <a:defRPr/>
              </a:pPr>
              <a:t>131</a:t>
            </a:fld>
            <a:endParaRPr lang="en-US" altLang="en-US" sz="1200">
              <a:solidFill>
                <a:srgbClr val="FFFFFF"/>
              </a:solidFill>
              <a:latin typeface="Times" charset="0"/>
            </a:endParaRPr>
          </a:p>
        </p:txBody>
      </p:sp>
      <p:sp>
        <p:nvSpPr>
          <p:cNvPr id="281604" name="Rectangle 3">
            <a:extLst>
              <a:ext uri="{FF2B5EF4-FFF2-40B4-BE49-F238E27FC236}">
                <a16:creationId xmlns:a16="http://schemas.microsoft.com/office/drawing/2014/main" id="{29FE6EBD-334F-F265-4261-A8E1B75E101B}"/>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panose="020B0600070205080204" pitchFamily="34" charset="-128"/>
              </a:rPr>
              <a:t>The duration of a straight bond or loan issued by a company can be written in terms of the coupons (interest payments) on the bond (loan) and the face value of the bond to be – </a:t>
            </a:r>
          </a:p>
          <a:p>
            <a:pPr eaLnBrk="1" hangingPunct="1">
              <a:lnSpc>
                <a:spcPct val="80000"/>
              </a:lnSpc>
              <a:buFont typeface="Wingdings" pitchFamily="2" charset="2"/>
              <a:buNone/>
            </a:pPr>
            <a:r>
              <a:rPr lang="en-US" altLang="en-US" sz="2400">
                <a:ea typeface="ＭＳ Ｐゴシック" panose="020B0600070205080204" pitchFamily="34" charset="-128"/>
              </a:rPr>
              <a:t> </a:t>
            </a:r>
          </a:p>
          <a:p>
            <a:pPr eaLnBrk="1" hangingPunct="1">
              <a:lnSpc>
                <a:spcPct val="80000"/>
              </a:lnSpc>
            </a:pPr>
            <a:endParaRPr lang="en-US" altLang="en-US" sz="2400">
              <a:ea typeface="ＭＳ Ｐゴシック" panose="020B0600070205080204" pitchFamily="34" charset="-128"/>
            </a:endParaRPr>
          </a:p>
          <a:p>
            <a:pPr eaLnBrk="1" hangingPunct="1">
              <a:lnSpc>
                <a:spcPct val="80000"/>
              </a:lnSpc>
            </a:pPr>
            <a:endParaRPr lang="en-US" altLang="en-US" sz="2400">
              <a:ea typeface="ＭＳ Ｐゴシック" panose="020B0600070205080204" pitchFamily="34" charset="-128"/>
            </a:endParaRPr>
          </a:p>
          <a:p>
            <a:pPr eaLnBrk="1" hangingPunct="1">
              <a:lnSpc>
                <a:spcPct val="80000"/>
              </a:lnSpc>
            </a:pPr>
            <a:endParaRPr lang="en-US" altLang="en-US" sz="2400">
              <a:ea typeface="ＭＳ Ｐゴシック" panose="020B0600070205080204" pitchFamily="34" charset="-128"/>
            </a:endParaRPr>
          </a:p>
          <a:p>
            <a:pPr eaLnBrk="1" hangingPunct="1">
              <a:lnSpc>
                <a:spcPct val="80000"/>
              </a:lnSpc>
            </a:pPr>
            <a:r>
              <a:rPr lang="en-US" altLang="en-US" sz="2400">
                <a:ea typeface="ＭＳ Ｐゴシック" panose="020B0600070205080204" pitchFamily="34" charset="-128"/>
              </a:rPr>
              <a:t>The duration of a bond measures how much the price of the bond changes for a unit change in interest rates.</a:t>
            </a:r>
          </a:p>
          <a:p>
            <a:pPr eaLnBrk="1" hangingPunct="1">
              <a:lnSpc>
                <a:spcPct val="80000"/>
              </a:lnSpc>
            </a:pPr>
            <a:r>
              <a:rPr lang="en-US" altLang="en-US" sz="2400">
                <a:ea typeface="ＭＳ Ｐゴシック" panose="020B0600070205080204" pitchFamily="34" charset="-128"/>
              </a:rPr>
              <a:t>Holding other factors constant, the duration of a bond will increase with the maturity of the bond, and decrease with the coupon rate on the bond.</a:t>
            </a:r>
          </a:p>
        </p:txBody>
      </p:sp>
      <p:graphicFrame>
        <p:nvGraphicFramePr>
          <p:cNvPr id="281605" name="Object 2">
            <a:extLst>
              <a:ext uri="{FF2B5EF4-FFF2-40B4-BE49-F238E27FC236}">
                <a16:creationId xmlns:a16="http://schemas.microsoft.com/office/drawing/2014/main" id="{F67DCB90-3D3B-4E06-47F8-FCBD6CFE2AB6}"/>
              </a:ext>
            </a:extLst>
          </p:cNvPr>
          <p:cNvGraphicFramePr>
            <a:graphicFrameLocks/>
          </p:cNvGraphicFramePr>
          <p:nvPr/>
        </p:nvGraphicFramePr>
        <p:xfrm>
          <a:off x="2043113" y="2813050"/>
          <a:ext cx="5045075" cy="1219200"/>
        </p:xfrm>
        <a:graphic>
          <a:graphicData uri="http://schemas.openxmlformats.org/presentationml/2006/ole">
            <mc:AlternateContent xmlns:mc="http://schemas.openxmlformats.org/markup-compatibility/2006">
              <mc:Choice xmlns:v="urn:schemas-microsoft-com:vml" Requires="v">
                <p:oleObj name="Equation" r:id="rId3" imgW="5054600" imgH="1231900" progId="Equation.3">
                  <p:embed/>
                </p:oleObj>
              </mc:Choice>
              <mc:Fallback>
                <p:oleObj name="Equation" r:id="rId3" imgW="5054600" imgH="1231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3113" y="2813050"/>
                        <a:ext cx="5045075" cy="1219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a:extLst>
              <a:ext uri="{FF2B5EF4-FFF2-40B4-BE49-F238E27FC236}">
                <a16:creationId xmlns:a16="http://schemas.microsoft.com/office/drawing/2014/main" id="{EFDF1EEA-C7E5-CB85-D35A-BEFD9517C32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Duration: Comparing Approaches</a:t>
            </a:r>
          </a:p>
        </p:txBody>
      </p:sp>
      <p:sp>
        <p:nvSpPr>
          <p:cNvPr id="283650" name="Footer Placeholder 1">
            <a:extLst>
              <a:ext uri="{FF2B5EF4-FFF2-40B4-BE49-F238E27FC236}">
                <a16:creationId xmlns:a16="http://schemas.microsoft.com/office/drawing/2014/main" id="{DA4D31BB-0731-CB4A-74A1-D9C82EFBF35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75459" name="Slide Number Placeholder 2">
            <a:extLst>
              <a:ext uri="{FF2B5EF4-FFF2-40B4-BE49-F238E27FC236}">
                <a16:creationId xmlns:a16="http://schemas.microsoft.com/office/drawing/2014/main" id="{1A6319DF-B2B2-D6AA-9FC2-A276B1AA62F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69736F1-C50F-AC42-8314-8E08534D229E}" type="slidenum">
              <a:rPr lang="en-US" altLang="en-US" sz="1200">
                <a:solidFill>
                  <a:srgbClr val="FFFFFF"/>
                </a:solidFill>
                <a:latin typeface="Times" charset="0"/>
              </a:rPr>
              <a:pPr>
                <a:lnSpc>
                  <a:spcPct val="80000"/>
                </a:lnSpc>
                <a:spcBef>
                  <a:spcPct val="0"/>
                </a:spcBef>
                <a:buClrTx/>
                <a:buSzTx/>
                <a:buFontTx/>
                <a:buNone/>
                <a:defRPr/>
              </a:pPr>
              <a:t>132</a:t>
            </a:fld>
            <a:endParaRPr lang="en-US" altLang="en-US" sz="1200">
              <a:solidFill>
                <a:srgbClr val="FFFFFF"/>
              </a:solidFill>
              <a:latin typeface="Times" charset="0"/>
            </a:endParaRPr>
          </a:p>
        </p:txBody>
      </p:sp>
      <p:pic>
        <p:nvPicPr>
          <p:cNvPr id="283652" name="Picture 3">
            <a:extLst>
              <a:ext uri="{FF2B5EF4-FFF2-40B4-BE49-F238E27FC236}">
                <a16:creationId xmlns:a16="http://schemas.microsoft.com/office/drawing/2014/main" id="{0BBCD3DA-9AE3-9FB6-CFE3-6CE2A3E10546}"/>
              </a:ext>
            </a:extLst>
          </p:cNvPr>
          <p:cNvPicPr>
            <a:picLocks noGrp="1" noChangeArrowheads="1"/>
          </p:cNvPicPr>
          <p:nvPr>
            <p:ph sz="quarter" idx="1"/>
          </p:nvPr>
        </p:nvPicPr>
        <p:blipFill>
          <a:blip r:embed="rId3">
            <a:extLst>
              <a:ext uri="{28A0092B-C50C-407E-A947-70E740481C1C}">
                <a14:useLocalDpi xmlns:a14="http://schemas.microsoft.com/office/drawing/2010/main" val="0"/>
              </a:ext>
            </a:extLst>
          </a:blip>
          <a:srcRect t="-3239" b="-3239"/>
          <a:stretch>
            <a:fillRect/>
          </a:stretch>
        </p:blipFill>
        <p:spPr>
          <a:xfrm>
            <a:off x="612775" y="1600200"/>
            <a:ext cx="8153400" cy="4495800"/>
          </a:xfrm>
          <a:extLs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a:extLst>
              <a:ext uri="{FF2B5EF4-FFF2-40B4-BE49-F238E27FC236}">
                <a16:creationId xmlns:a16="http://schemas.microsoft.com/office/drawing/2014/main" id="{FB97183D-F222-CF40-7178-440CAC08D07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Operating Income versus Interest Rates</a:t>
            </a:r>
          </a:p>
        </p:txBody>
      </p:sp>
      <p:sp>
        <p:nvSpPr>
          <p:cNvPr id="285698" name="Footer Placeholder 1">
            <a:extLst>
              <a:ext uri="{FF2B5EF4-FFF2-40B4-BE49-F238E27FC236}">
                <a16:creationId xmlns:a16="http://schemas.microsoft.com/office/drawing/2014/main" id="{C5518861-5C99-DA33-B63C-782D9FFA278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77507" name="Slide Number Placeholder 2">
            <a:extLst>
              <a:ext uri="{FF2B5EF4-FFF2-40B4-BE49-F238E27FC236}">
                <a16:creationId xmlns:a16="http://schemas.microsoft.com/office/drawing/2014/main" id="{FCC62F20-05C6-C1F2-6A4B-7D453C2152F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E3B73315-1C39-7346-B018-0990C22DE95D}" type="slidenum">
              <a:rPr lang="en-US" altLang="en-US" sz="1200">
                <a:solidFill>
                  <a:srgbClr val="FFFFFF"/>
                </a:solidFill>
                <a:latin typeface="Times" charset="0"/>
              </a:rPr>
              <a:pPr>
                <a:lnSpc>
                  <a:spcPct val="80000"/>
                </a:lnSpc>
                <a:spcBef>
                  <a:spcPct val="0"/>
                </a:spcBef>
                <a:buClrTx/>
                <a:buSzTx/>
                <a:buFontTx/>
                <a:buNone/>
                <a:defRPr/>
              </a:pPr>
              <a:t>133</a:t>
            </a:fld>
            <a:endParaRPr lang="en-US" altLang="en-US" sz="1200">
              <a:solidFill>
                <a:srgbClr val="FFFFFF"/>
              </a:solidFill>
              <a:latin typeface="Times" charset="0"/>
            </a:endParaRPr>
          </a:p>
        </p:txBody>
      </p:sp>
      <p:sp>
        <p:nvSpPr>
          <p:cNvPr id="285700" name="Rectangle 3">
            <a:extLst>
              <a:ext uri="{FF2B5EF4-FFF2-40B4-BE49-F238E27FC236}">
                <a16:creationId xmlns:a16="http://schemas.microsoft.com/office/drawing/2014/main" id="{0761AD98-23A4-19FC-E05C-44690D0A9BD5}"/>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Regressing changes in operating cash flow against changes in interest rates over this period yields the following regression –</a:t>
            </a:r>
          </a:p>
          <a:p>
            <a:pPr>
              <a:buFont typeface="Wingdings" pitchFamily="2" charset="2"/>
              <a:buNone/>
            </a:pPr>
            <a:r>
              <a:rPr lang="en-US" altLang="en-US" sz="2000">
                <a:ea typeface="ＭＳ Ｐゴシック" panose="020B0600070205080204" pitchFamily="34" charset="-128"/>
              </a:rPr>
              <a:t>Change in Operating Income = 0.1698 – 7.9339 (Change in Interest Rates) 			      (2.69</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(1.40)		</a:t>
            </a:r>
          </a:p>
          <a:p>
            <a:pPr marL="365125" lvl="1" indent="0" eaLnBrk="1" hangingPunct="1">
              <a:buFont typeface="Wingdings 2" pitchFamily="2" charset="2"/>
              <a:buNone/>
            </a:pPr>
            <a:r>
              <a:rPr lang="en-US" altLang="en-US" sz="2800" u="sng">
                <a:ea typeface="ＭＳ Ｐゴシック" panose="020B0600070205080204" pitchFamily="34" charset="-128"/>
              </a:rPr>
              <a:t>Conclusion</a:t>
            </a:r>
            <a:r>
              <a:rPr lang="en-US" altLang="en-US" sz="2800">
                <a:ea typeface="ＭＳ Ｐゴシック" panose="020B0600070205080204" pitchFamily="34" charset="-128"/>
              </a:rPr>
              <a:t>: Disney</a:t>
            </a:r>
            <a:r>
              <a:rPr lang="ja-JP" altLang="en-US" sz="2800">
                <a:ea typeface="ＭＳ Ｐゴシック" panose="020B0600070205080204" pitchFamily="34" charset="-128"/>
              </a:rPr>
              <a:t>’</a:t>
            </a:r>
            <a:r>
              <a:rPr lang="en-US" altLang="ja-JP" sz="2800">
                <a:ea typeface="ＭＳ Ｐゴシック" panose="020B0600070205080204" pitchFamily="34" charset="-128"/>
              </a:rPr>
              <a:t>s operating income has been affected a lot more than its firm value has by changes in interest rates.</a:t>
            </a:r>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a:extLst>
              <a:ext uri="{FF2B5EF4-FFF2-40B4-BE49-F238E27FC236}">
                <a16:creationId xmlns:a16="http://schemas.microsoft.com/office/drawing/2014/main" id="{0F734EC8-702E-1AC6-CD10-9F5A239475D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Sensitivity to Changes in GDP/ GNP</a:t>
            </a:r>
          </a:p>
        </p:txBody>
      </p:sp>
      <p:sp>
        <p:nvSpPr>
          <p:cNvPr id="287746" name="Footer Placeholder 1">
            <a:extLst>
              <a:ext uri="{FF2B5EF4-FFF2-40B4-BE49-F238E27FC236}">
                <a16:creationId xmlns:a16="http://schemas.microsoft.com/office/drawing/2014/main" id="{2850A884-DBEC-9037-E054-F1F38DD4DBC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79555" name="Slide Number Placeholder 2">
            <a:extLst>
              <a:ext uri="{FF2B5EF4-FFF2-40B4-BE49-F238E27FC236}">
                <a16:creationId xmlns:a16="http://schemas.microsoft.com/office/drawing/2014/main" id="{AC478626-8536-F466-EC24-4FA4B10DD33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526948D-3F0C-C44B-A225-EC97E7A81B0D}" type="slidenum">
              <a:rPr lang="en-US" altLang="en-US" sz="1200">
                <a:solidFill>
                  <a:srgbClr val="FFFFFF"/>
                </a:solidFill>
                <a:latin typeface="Times" charset="0"/>
              </a:rPr>
              <a:pPr>
                <a:lnSpc>
                  <a:spcPct val="80000"/>
                </a:lnSpc>
                <a:spcBef>
                  <a:spcPct val="0"/>
                </a:spcBef>
                <a:buClrTx/>
                <a:buSzTx/>
                <a:buFontTx/>
                <a:buNone/>
                <a:defRPr/>
              </a:pPr>
              <a:t>134</a:t>
            </a:fld>
            <a:endParaRPr lang="en-US" altLang="en-US" sz="1200">
              <a:solidFill>
                <a:srgbClr val="FFFFFF"/>
              </a:solidFill>
              <a:latin typeface="Times" charset="0"/>
            </a:endParaRPr>
          </a:p>
        </p:txBody>
      </p:sp>
      <p:sp>
        <p:nvSpPr>
          <p:cNvPr id="287748" name="Rectangle 3">
            <a:extLst>
              <a:ext uri="{FF2B5EF4-FFF2-40B4-BE49-F238E27FC236}">
                <a16:creationId xmlns:a16="http://schemas.microsoft.com/office/drawing/2014/main" id="{2E0FDBF8-48D7-D99B-9F38-53F2C92A8A6D}"/>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How sensitive is the firm</a:t>
            </a:r>
            <a:r>
              <a:rPr lang="ja-JP" altLang="en-US" sz="2600">
                <a:ea typeface="ＭＳ Ｐゴシック" panose="020B0600070205080204" pitchFamily="34" charset="-128"/>
              </a:rPr>
              <a:t>’</a:t>
            </a:r>
            <a:r>
              <a:rPr lang="en-US" altLang="ja-JP" sz="2600">
                <a:ea typeface="ＭＳ Ｐゴシック" panose="020B0600070205080204" pitchFamily="34" charset="-128"/>
              </a:rPr>
              <a:t>s value and operating income to changes in the GNP/GDP?</a:t>
            </a:r>
          </a:p>
          <a:p>
            <a:pPr eaLnBrk="1" hangingPunct="1">
              <a:lnSpc>
                <a:spcPct val="90000"/>
              </a:lnSpc>
            </a:pPr>
            <a:r>
              <a:rPr lang="en-US" altLang="en-US" sz="2600">
                <a:ea typeface="ＭＳ Ｐゴシック" panose="020B0600070205080204" pitchFamily="34" charset="-128"/>
              </a:rPr>
              <a:t>The answer to this question is important because </a:t>
            </a:r>
          </a:p>
          <a:p>
            <a:pPr lvl="1" eaLnBrk="1" hangingPunct="1">
              <a:lnSpc>
                <a:spcPct val="90000"/>
              </a:lnSpc>
            </a:pPr>
            <a:r>
              <a:rPr lang="en-US" altLang="en-US" sz="2200">
                <a:ea typeface="ＭＳ Ｐゴシック" panose="020B0600070205080204" pitchFamily="34" charset="-128"/>
              </a:rPr>
              <a:t>it provides insight into whether the firm</a:t>
            </a:r>
            <a:r>
              <a:rPr lang="ja-JP" altLang="en-US" sz="2200">
                <a:ea typeface="ＭＳ Ｐゴシック" panose="020B0600070205080204" pitchFamily="34" charset="-128"/>
              </a:rPr>
              <a:t>’</a:t>
            </a:r>
            <a:r>
              <a:rPr lang="en-US" altLang="ja-JP" sz="2200">
                <a:ea typeface="ＭＳ Ｐゴシック" panose="020B0600070205080204" pitchFamily="34" charset="-128"/>
              </a:rPr>
              <a:t>s cash flows are cyclical and</a:t>
            </a:r>
          </a:p>
          <a:p>
            <a:pPr lvl="1" eaLnBrk="1" hangingPunct="1">
              <a:lnSpc>
                <a:spcPct val="90000"/>
              </a:lnSpc>
            </a:pPr>
            <a:r>
              <a:rPr lang="en-US" altLang="en-US" sz="2200">
                <a:ea typeface="ＭＳ Ｐゴシック" panose="020B0600070205080204" pitchFamily="34" charset="-128"/>
              </a:rPr>
              <a:t>whether the cash flows on the firm</a:t>
            </a:r>
            <a:r>
              <a:rPr lang="ja-JP" altLang="en-US" sz="2200">
                <a:ea typeface="ＭＳ Ｐゴシック" panose="020B0600070205080204" pitchFamily="34" charset="-128"/>
              </a:rPr>
              <a:t>’</a:t>
            </a:r>
            <a:r>
              <a:rPr lang="en-US" altLang="ja-JP" sz="2200">
                <a:ea typeface="ＭＳ Ｐゴシック" panose="020B0600070205080204" pitchFamily="34" charset="-128"/>
              </a:rPr>
              <a:t>s debt should be designed to protect against cyclical factors.</a:t>
            </a:r>
          </a:p>
          <a:p>
            <a:pPr eaLnBrk="1" hangingPunct="1">
              <a:lnSpc>
                <a:spcPct val="90000"/>
              </a:lnSpc>
            </a:pPr>
            <a:r>
              <a:rPr lang="en-US" altLang="en-US" sz="2600">
                <a:ea typeface="ＭＳ Ｐゴシック" panose="020B0600070205080204" pitchFamily="34" charset="-128"/>
              </a:rPr>
              <a:t>If the cash flows and firm value are sensitive to movements in the economy, the firm will either have to issue less debt overall, or add special features to the debt to tie cash flows on the debt to the firm</a:t>
            </a:r>
            <a:r>
              <a:rPr lang="ja-JP" altLang="en-US" sz="2600">
                <a:ea typeface="ＭＳ Ｐゴシック" panose="020B0600070205080204" pitchFamily="34" charset="-128"/>
              </a:rPr>
              <a:t>’</a:t>
            </a:r>
            <a:r>
              <a:rPr lang="en-US" altLang="ja-JP" sz="2600">
                <a:ea typeface="ＭＳ Ｐゴシック" panose="020B0600070205080204" pitchFamily="34" charset="-128"/>
              </a:rPr>
              <a:t>s cash flows.</a:t>
            </a:r>
            <a:endParaRPr lang="en-US" altLang="en-US" sz="2600">
              <a:ea typeface="ＭＳ Ｐゴシック" panose="020B0600070205080204" pitchFamily="34" charset="-128"/>
            </a:endParaRPr>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a:extLst>
              <a:ext uri="{FF2B5EF4-FFF2-40B4-BE49-F238E27FC236}">
                <a16:creationId xmlns:a16="http://schemas.microsoft.com/office/drawing/2014/main" id="{AFA0F8CC-6143-03F7-E13F-96709F44C5A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Regression Results</a:t>
            </a:r>
          </a:p>
        </p:txBody>
      </p:sp>
      <p:sp>
        <p:nvSpPr>
          <p:cNvPr id="289794" name="Footer Placeholder 1">
            <a:extLst>
              <a:ext uri="{FF2B5EF4-FFF2-40B4-BE49-F238E27FC236}">
                <a16:creationId xmlns:a16="http://schemas.microsoft.com/office/drawing/2014/main" id="{716F242B-A77E-D256-DC46-F0DEEAB231B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81603" name="Slide Number Placeholder 2">
            <a:extLst>
              <a:ext uri="{FF2B5EF4-FFF2-40B4-BE49-F238E27FC236}">
                <a16:creationId xmlns:a16="http://schemas.microsoft.com/office/drawing/2014/main" id="{D4597749-8D6F-0534-5D8E-E11E9C4AD29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393B910-FA0F-BF44-BA91-637A1922AA3F}" type="slidenum">
              <a:rPr lang="en-US" altLang="en-US" sz="1200">
                <a:solidFill>
                  <a:srgbClr val="FFFFFF"/>
                </a:solidFill>
                <a:latin typeface="Times" charset="0"/>
              </a:rPr>
              <a:pPr>
                <a:lnSpc>
                  <a:spcPct val="80000"/>
                </a:lnSpc>
                <a:spcBef>
                  <a:spcPct val="0"/>
                </a:spcBef>
                <a:buClrTx/>
                <a:buSzTx/>
                <a:buFontTx/>
                <a:buNone/>
                <a:defRPr/>
              </a:pPr>
              <a:t>135</a:t>
            </a:fld>
            <a:endParaRPr lang="en-US" altLang="en-US" sz="1200">
              <a:solidFill>
                <a:srgbClr val="FFFFFF"/>
              </a:solidFill>
              <a:latin typeface="Times" charset="0"/>
            </a:endParaRPr>
          </a:p>
        </p:txBody>
      </p:sp>
      <p:sp>
        <p:nvSpPr>
          <p:cNvPr id="289796" name="Rectangle 3">
            <a:extLst>
              <a:ext uri="{FF2B5EF4-FFF2-40B4-BE49-F238E27FC236}">
                <a16:creationId xmlns:a16="http://schemas.microsoft.com/office/drawing/2014/main" id="{BF3CC55C-75B1-E030-76CA-14A076496C62}"/>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panose="020B0600070205080204" pitchFamily="34" charset="-128"/>
              </a:rPr>
              <a:t>Regressing changes in firm value against changes in the GDP over this period yields the following regression –</a:t>
            </a:r>
          </a:p>
          <a:p>
            <a:pPr>
              <a:lnSpc>
                <a:spcPct val="80000"/>
              </a:lnSpc>
              <a:buFont typeface="Wingdings" pitchFamily="2" charset="2"/>
              <a:buNone/>
            </a:pPr>
            <a:r>
              <a:rPr lang="en-US" altLang="en-US" sz="2000">
                <a:ea typeface="ＭＳ Ｐゴシック" panose="020B0600070205080204" pitchFamily="34" charset="-128"/>
              </a:rPr>
              <a:t>Change in Firm Value = 	0.0067 </a:t>
            </a:r>
            <a:r>
              <a:rPr lang="en-US" altLang="en-US" sz="2000" b="1">
                <a:ea typeface="ＭＳ Ｐゴシック" panose="020B0600070205080204" pitchFamily="34" charset="-128"/>
              </a:rPr>
              <a:t>+ </a:t>
            </a:r>
            <a:r>
              <a:rPr lang="en-US" altLang="en-US" sz="2000">
                <a:ea typeface="ＭＳ Ｐゴシック" panose="020B0600070205080204" pitchFamily="34" charset="-128"/>
              </a:rPr>
              <a:t>6.7000 (GDP Growth)</a:t>
            </a:r>
          </a:p>
          <a:p>
            <a:pPr>
              <a:lnSpc>
                <a:spcPct val="80000"/>
              </a:lnSpc>
              <a:buFont typeface="Wingdings" pitchFamily="2" charset="2"/>
              <a:buNone/>
            </a:pPr>
            <a:r>
              <a:rPr lang="en-US" altLang="en-US" sz="2000">
                <a:ea typeface="ＭＳ Ｐゴシック" panose="020B0600070205080204" pitchFamily="34" charset="-128"/>
              </a:rPr>
              <a:t>			(0.06)	(2.03</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a:t>
            </a:r>
          </a:p>
          <a:p>
            <a:pPr eaLnBrk="1" hangingPunct="1">
              <a:lnSpc>
                <a:spcPct val="80000"/>
              </a:lnSpc>
              <a:buFont typeface="Wingdings" pitchFamily="2" charset="2"/>
              <a:buNone/>
            </a:pPr>
            <a:r>
              <a:rPr lang="en-US" altLang="en-US" sz="2600">
                <a:ea typeface="ＭＳ Ｐゴシック" panose="020B0600070205080204" pitchFamily="34" charset="-128"/>
              </a:rPr>
              <a:t> </a:t>
            </a:r>
            <a:r>
              <a:rPr lang="en-US" altLang="en-US" sz="2600" u="sng">
                <a:ea typeface="ＭＳ Ｐゴシック" panose="020B0600070205080204" pitchFamily="34" charset="-128"/>
              </a:rPr>
              <a:t>Conclusion</a:t>
            </a:r>
            <a:r>
              <a:rPr lang="en-US" altLang="en-US" sz="2600">
                <a:ea typeface="ＭＳ Ｐゴシック" panose="020B0600070205080204" pitchFamily="34" charset="-128"/>
              </a:rPr>
              <a:t>: Disney is sensitive to economic growth</a:t>
            </a:r>
          </a:p>
          <a:p>
            <a:pPr eaLnBrk="1" hangingPunct="1">
              <a:lnSpc>
                <a:spcPct val="80000"/>
              </a:lnSpc>
            </a:pPr>
            <a:r>
              <a:rPr lang="en-US" altLang="en-US" sz="2600">
                <a:ea typeface="ＭＳ Ｐゴシック" panose="020B0600070205080204" pitchFamily="34" charset="-128"/>
              </a:rPr>
              <a:t>Regressing changes in operating cash flow against changes in GDP over this period yields the following regression –	</a:t>
            </a:r>
          </a:p>
          <a:p>
            <a:pPr>
              <a:lnSpc>
                <a:spcPct val="80000"/>
              </a:lnSpc>
              <a:buFont typeface="Wingdings" pitchFamily="2" charset="2"/>
              <a:buNone/>
            </a:pPr>
            <a:r>
              <a:rPr lang="en-US" altLang="en-US" sz="2000">
                <a:ea typeface="ＭＳ Ｐゴシック" panose="020B0600070205080204" pitchFamily="34" charset="-128"/>
              </a:rPr>
              <a:t>Change in Operating Income = 	0.0142 + 6.6443 ( GDP Growth)</a:t>
            </a:r>
          </a:p>
          <a:p>
            <a:pPr>
              <a:lnSpc>
                <a:spcPct val="80000"/>
              </a:lnSpc>
              <a:buFont typeface="Wingdings" pitchFamily="2" charset="2"/>
              <a:buNone/>
            </a:pPr>
            <a:r>
              <a:rPr lang="en-US" altLang="en-US" sz="2000">
                <a:ea typeface="ＭＳ Ｐゴシック" panose="020B0600070205080204" pitchFamily="34" charset="-128"/>
              </a:rPr>
              <a:t>				(0.13)	(2.05</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a:t>
            </a:r>
          </a:p>
          <a:p>
            <a:pPr eaLnBrk="1" hangingPunct="1">
              <a:lnSpc>
                <a:spcPct val="80000"/>
              </a:lnSpc>
              <a:buFont typeface="Wingdings" pitchFamily="2" charset="2"/>
              <a:buNone/>
            </a:pPr>
            <a:r>
              <a:rPr lang="en-US" altLang="en-US" sz="2600" u="sng">
                <a:ea typeface="ＭＳ Ｐゴシック" panose="020B0600070205080204" pitchFamily="34" charset="-128"/>
              </a:rPr>
              <a:t>Conclusion</a:t>
            </a:r>
            <a:r>
              <a:rPr lang="en-US" altLang="en-US" sz="2600">
                <a:ea typeface="ＭＳ Ｐゴシック" panose="020B0600070205080204" pitchFamily="34" charset="-128"/>
              </a:rPr>
              <a:t>: Disney</a:t>
            </a:r>
            <a:r>
              <a:rPr lang="ja-JP" altLang="en-US" sz="2600">
                <a:ea typeface="ＭＳ Ｐゴシック" panose="020B0600070205080204" pitchFamily="34" charset="-128"/>
              </a:rPr>
              <a:t>’</a:t>
            </a:r>
            <a:r>
              <a:rPr lang="en-US" altLang="ja-JP" sz="2600">
                <a:ea typeface="ＭＳ Ｐゴシック" panose="020B0600070205080204" pitchFamily="34" charset="-128"/>
              </a:rPr>
              <a:t>s operating income is sensitive to economic growth as well.</a:t>
            </a:r>
            <a:endParaRPr lang="en-US" altLang="en-US" sz="2600">
              <a:ea typeface="ＭＳ Ｐゴシック" panose="020B0600070205080204" pitchFamily="34" charset="-128"/>
            </a:endParaRPr>
          </a:p>
        </p:txBody>
      </p:sp>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a:extLst>
              <a:ext uri="{FF2B5EF4-FFF2-40B4-BE49-F238E27FC236}">
                <a16:creationId xmlns:a16="http://schemas.microsoft.com/office/drawing/2014/main" id="{B1F45351-2297-4EE6-22A1-8323A6C6A28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III. Sensitivity to Currency Changes</a:t>
            </a:r>
          </a:p>
        </p:txBody>
      </p:sp>
      <p:sp>
        <p:nvSpPr>
          <p:cNvPr id="291842" name="Footer Placeholder 1">
            <a:extLst>
              <a:ext uri="{FF2B5EF4-FFF2-40B4-BE49-F238E27FC236}">
                <a16:creationId xmlns:a16="http://schemas.microsoft.com/office/drawing/2014/main" id="{E013FFF2-BE1A-64CD-E2AA-359FB2E0FF5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83651" name="Slide Number Placeholder 2">
            <a:extLst>
              <a:ext uri="{FF2B5EF4-FFF2-40B4-BE49-F238E27FC236}">
                <a16:creationId xmlns:a16="http://schemas.microsoft.com/office/drawing/2014/main" id="{2C4E2D15-45BB-B46A-B0D1-F60345934D7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486CBAB-BF66-2E4D-A534-033469191E5D}" type="slidenum">
              <a:rPr lang="en-US" altLang="en-US" sz="1200">
                <a:solidFill>
                  <a:srgbClr val="FFFFFF"/>
                </a:solidFill>
                <a:latin typeface="Times" charset="0"/>
              </a:rPr>
              <a:pPr>
                <a:lnSpc>
                  <a:spcPct val="80000"/>
                </a:lnSpc>
                <a:spcBef>
                  <a:spcPct val="0"/>
                </a:spcBef>
                <a:buClrTx/>
                <a:buSzTx/>
                <a:buFontTx/>
                <a:buNone/>
                <a:defRPr/>
              </a:pPr>
              <a:t>136</a:t>
            </a:fld>
            <a:endParaRPr lang="en-US" altLang="en-US" sz="1200">
              <a:solidFill>
                <a:srgbClr val="FFFFFF"/>
              </a:solidFill>
              <a:latin typeface="Times" charset="0"/>
            </a:endParaRPr>
          </a:p>
        </p:txBody>
      </p:sp>
      <p:sp>
        <p:nvSpPr>
          <p:cNvPr id="291844" name="Rectangle 3">
            <a:extLst>
              <a:ext uri="{FF2B5EF4-FFF2-40B4-BE49-F238E27FC236}">
                <a16:creationId xmlns:a16="http://schemas.microsoft.com/office/drawing/2014/main" id="{DD302404-B541-92E6-621D-60145B558C16}"/>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a:ea typeface="ＭＳ Ｐゴシック" panose="020B0600070205080204" pitchFamily="34" charset="-128"/>
              </a:rPr>
              <a:t>How sensitive is the firm</a:t>
            </a:r>
            <a:r>
              <a:rPr lang="ja-JP" altLang="en-US">
                <a:ea typeface="ＭＳ Ｐゴシック" panose="020B0600070205080204" pitchFamily="34" charset="-128"/>
              </a:rPr>
              <a:t>’</a:t>
            </a:r>
            <a:r>
              <a:rPr lang="en-US" altLang="ja-JP">
                <a:ea typeface="ＭＳ Ｐゴシック" panose="020B0600070205080204" pitchFamily="34" charset="-128"/>
              </a:rPr>
              <a:t>s value and operating income to changes in exchange rates?</a:t>
            </a:r>
          </a:p>
          <a:p>
            <a:pPr eaLnBrk="1" hangingPunct="1">
              <a:lnSpc>
                <a:spcPct val="90000"/>
              </a:lnSpc>
            </a:pPr>
            <a:r>
              <a:rPr lang="en-US" altLang="en-US">
                <a:ea typeface="ＭＳ Ｐゴシック" panose="020B0600070205080204" pitchFamily="34" charset="-128"/>
              </a:rPr>
              <a:t>The answer to this question is important, because</a:t>
            </a:r>
          </a:p>
          <a:p>
            <a:pPr lvl="1" eaLnBrk="1" hangingPunct="1">
              <a:lnSpc>
                <a:spcPct val="90000"/>
              </a:lnSpc>
            </a:pPr>
            <a:r>
              <a:rPr lang="en-US" altLang="en-US">
                <a:ea typeface="ＭＳ Ｐゴシック" panose="020B0600070205080204" pitchFamily="34" charset="-128"/>
              </a:rPr>
              <a:t>it provides a measure of how sensitive cash flows and firm value are to changes in the currency</a:t>
            </a:r>
          </a:p>
          <a:p>
            <a:pPr lvl="1" eaLnBrk="1" hangingPunct="1">
              <a:lnSpc>
                <a:spcPct val="90000"/>
              </a:lnSpc>
            </a:pPr>
            <a:r>
              <a:rPr lang="en-US" altLang="en-US">
                <a:ea typeface="ＭＳ Ｐゴシック" panose="020B0600070205080204" pitchFamily="34" charset="-128"/>
              </a:rPr>
              <a:t>it provides guidance on whether the firm should issue debt in another currency that it may be exposed to.</a:t>
            </a:r>
          </a:p>
          <a:p>
            <a:pPr eaLnBrk="1" hangingPunct="1">
              <a:lnSpc>
                <a:spcPct val="90000"/>
              </a:lnSpc>
            </a:pPr>
            <a:r>
              <a:rPr lang="en-US" altLang="en-US">
                <a:ea typeface="ＭＳ Ｐゴシック" panose="020B0600070205080204" pitchFamily="34" charset="-128"/>
              </a:rPr>
              <a:t>If cash flows and firm value are sensitive to changes in the dollar, the firm should</a:t>
            </a:r>
          </a:p>
          <a:p>
            <a:pPr lvl="1" eaLnBrk="1" hangingPunct="1">
              <a:lnSpc>
                <a:spcPct val="90000"/>
              </a:lnSpc>
            </a:pPr>
            <a:r>
              <a:rPr lang="en-US" altLang="en-US">
                <a:ea typeface="ＭＳ Ｐゴシック" panose="020B0600070205080204" pitchFamily="34" charset="-128"/>
              </a:rPr>
              <a:t>figure out which currency its cash flows are in;</a:t>
            </a:r>
          </a:p>
          <a:p>
            <a:pPr lvl="1" eaLnBrk="1" hangingPunct="1">
              <a:lnSpc>
                <a:spcPct val="90000"/>
              </a:lnSpc>
            </a:pPr>
            <a:r>
              <a:rPr lang="en-US" altLang="en-US">
                <a:ea typeface="ＭＳ Ｐゴシック" panose="020B0600070205080204" pitchFamily="34" charset="-128"/>
              </a:rPr>
              <a:t>and issued some debt in that currency</a:t>
            </a:r>
          </a:p>
        </p:txBody>
      </p:sp>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a:extLst>
              <a:ext uri="{FF2B5EF4-FFF2-40B4-BE49-F238E27FC236}">
                <a16:creationId xmlns:a16="http://schemas.microsoft.com/office/drawing/2014/main" id="{369D1E23-79F0-8955-7FA6-D1542DE2B95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Regression Results</a:t>
            </a:r>
          </a:p>
        </p:txBody>
      </p:sp>
      <p:sp>
        <p:nvSpPr>
          <p:cNvPr id="293890" name="Footer Placeholder 1">
            <a:extLst>
              <a:ext uri="{FF2B5EF4-FFF2-40B4-BE49-F238E27FC236}">
                <a16:creationId xmlns:a16="http://schemas.microsoft.com/office/drawing/2014/main" id="{560D4444-9AE7-6514-3BE6-0814A69A314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85699" name="Slide Number Placeholder 2">
            <a:extLst>
              <a:ext uri="{FF2B5EF4-FFF2-40B4-BE49-F238E27FC236}">
                <a16:creationId xmlns:a16="http://schemas.microsoft.com/office/drawing/2014/main" id="{F479762E-719A-994F-0B1F-33E63C7C24D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D11356E9-1224-054D-A0CD-B7AE04BF468E}" type="slidenum">
              <a:rPr lang="en-US" altLang="en-US" sz="1200">
                <a:solidFill>
                  <a:srgbClr val="FFFFFF"/>
                </a:solidFill>
                <a:latin typeface="Times" charset="0"/>
              </a:rPr>
              <a:pPr>
                <a:lnSpc>
                  <a:spcPct val="80000"/>
                </a:lnSpc>
                <a:spcBef>
                  <a:spcPct val="0"/>
                </a:spcBef>
                <a:buClrTx/>
                <a:buSzTx/>
                <a:buFontTx/>
                <a:buNone/>
                <a:defRPr/>
              </a:pPr>
              <a:t>137</a:t>
            </a:fld>
            <a:endParaRPr lang="en-US" altLang="en-US" sz="1200">
              <a:solidFill>
                <a:srgbClr val="FFFFFF"/>
              </a:solidFill>
              <a:latin typeface="Times" charset="0"/>
            </a:endParaRPr>
          </a:p>
        </p:txBody>
      </p:sp>
      <p:sp>
        <p:nvSpPr>
          <p:cNvPr id="293892" name="Rectangle 3">
            <a:extLst>
              <a:ext uri="{FF2B5EF4-FFF2-40B4-BE49-F238E27FC236}">
                <a16:creationId xmlns:a16="http://schemas.microsoft.com/office/drawing/2014/main" id="{A79A8BC8-7621-2624-B54D-ECA070465CC7}"/>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Regressing changes in firm value against changes in the dollar over this period yields the following regression –</a:t>
            </a:r>
          </a:p>
          <a:p>
            <a:pPr>
              <a:lnSpc>
                <a:spcPct val="80000"/>
              </a:lnSpc>
              <a:buFont typeface="Wingdings" pitchFamily="2" charset="2"/>
              <a:buNone/>
            </a:pPr>
            <a:r>
              <a:rPr lang="en-US" altLang="en-US" sz="1900">
                <a:ea typeface="ＭＳ Ｐゴシック" panose="020B0600070205080204" pitchFamily="34" charset="-128"/>
              </a:rPr>
              <a:t>Change in Firm Value = 	0.1774– 0.5705 (Change in Dollar)</a:t>
            </a:r>
          </a:p>
          <a:p>
            <a:pPr>
              <a:lnSpc>
                <a:spcPct val="80000"/>
              </a:lnSpc>
              <a:buFont typeface="Wingdings" pitchFamily="2" charset="2"/>
              <a:buNone/>
            </a:pPr>
            <a:r>
              <a:rPr lang="en-US" altLang="en-US" sz="1900">
                <a:ea typeface="ＭＳ Ｐゴシック" panose="020B0600070205080204" pitchFamily="34" charset="-128"/>
              </a:rPr>
              <a:t>			(2.76)	(0.67)</a:t>
            </a:r>
          </a:p>
          <a:p>
            <a:pPr eaLnBrk="1" hangingPunct="1">
              <a:lnSpc>
                <a:spcPct val="80000"/>
              </a:lnSpc>
              <a:buFont typeface="Wingdings" pitchFamily="2" charset="2"/>
              <a:buNone/>
            </a:pPr>
            <a:r>
              <a:rPr lang="en-US" altLang="en-US" sz="2200" u="sng">
                <a:ea typeface="ＭＳ Ｐゴシック" panose="020B0600070205080204" pitchFamily="34" charset="-128"/>
              </a:rPr>
              <a:t>Conclusion</a:t>
            </a:r>
            <a:r>
              <a:rPr lang="en-US" altLang="en-US" sz="2200">
                <a:ea typeface="ＭＳ Ｐゴシック" panose="020B0600070205080204" pitchFamily="34" charset="-128"/>
              </a:rPr>
              <a:t>: Disney</a:t>
            </a:r>
            <a:r>
              <a:rPr lang="ja-JP" altLang="en-US" sz="2200">
                <a:ea typeface="ＭＳ Ｐゴシック" panose="020B0600070205080204" pitchFamily="34" charset="-128"/>
              </a:rPr>
              <a:t>’</a:t>
            </a:r>
            <a:r>
              <a:rPr lang="en-US" altLang="ja-JP" sz="2200">
                <a:ea typeface="ＭＳ Ｐゴシック" panose="020B0600070205080204" pitchFamily="34" charset="-128"/>
              </a:rPr>
              <a:t>s value is sensitive to exchange rate changes, decreasing as the dollar strengthens. However, the effect is statistically insignificant.</a:t>
            </a:r>
          </a:p>
          <a:p>
            <a:pPr eaLnBrk="1" hangingPunct="1">
              <a:lnSpc>
                <a:spcPct val="80000"/>
              </a:lnSpc>
            </a:pPr>
            <a:r>
              <a:rPr lang="en-US" altLang="en-US" sz="2200">
                <a:ea typeface="ＭＳ Ｐゴシック" panose="020B0600070205080204" pitchFamily="34" charset="-128"/>
              </a:rPr>
              <a:t>Regressing changes in operating cash flow against changes in the dollar over this period yields the following regression –</a:t>
            </a:r>
          </a:p>
          <a:p>
            <a:pPr>
              <a:lnSpc>
                <a:spcPct val="80000"/>
              </a:lnSpc>
              <a:buFont typeface="Wingdings" pitchFamily="2" charset="2"/>
              <a:buNone/>
            </a:pPr>
            <a:r>
              <a:rPr lang="en-US" altLang="en-US" sz="2000">
                <a:ea typeface="ＭＳ Ｐゴシック" panose="020B0600070205080204" pitchFamily="34" charset="-128"/>
              </a:rPr>
              <a:t>Change in Operating Income = 0.1680 – 1.6773 (Change in Dollar)</a:t>
            </a:r>
          </a:p>
          <a:p>
            <a:pPr>
              <a:lnSpc>
                <a:spcPct val="80000"/>
              </a:lnSpc>
              <a:buFont typeface="Wingdings" pitchFamily="2" charset="2"/>
              <a:buNone/>
            </a:pPr>
            <a:r>
              <a:rPr lang="en-US" altLang="en-US" sz="2000">
                <a:ea typeface="ＭＳ Ｐゴシック" panose="020B0600070205080204" pitchFamily="34" charset="-128"/>
              </a:rPr>
              <a:t>				(2.82</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(2.13</a:t>
            </a:r>
            <a:r>
              <a:rPr lang="en-US" altLang="en-US" sz="2000" baseline="30000">
                <a:ea typeface="ＭＳ Ｐゴシック" panose="020B0600070205080204" pitchFamily="34" charset="-128"/>
              </a:rPr>
              <a:t>a</a:t>
            </a:r>
            <a:r>
              <a:rPr lang="en-US" altLang="en-US" sz="2000">
                <a:ea typeface="ＭＳ Ｐゴシック" panose="020B0600070205080204" pitchFamily="34" charset="-128"/>
              </a:rPr>
              <a:t> ) </a:t>
            </a:r>
          </a:p>
          <a:p>
            <a:pPr eaLnBrk="1" hangingPunct="1">
              <a:lnSpc>
                <a:spcPct val="80000"/>
              </a:lnSpc>
              <a:buFont typeface="Wingdings" pitchFamily="2" charset="2"/>
              <a:buNone/>
            </a:pPr>
            <a:r>
              <a:rPr lang="en-US" altLang="en-US" sz="2200" u="sng">
                <a:ea typeface="ＭＳ Ｐゴシック" panose="020B0600070205080204" pitchFamily="34" charset="-128"/>
              </a:rPr>
              <a:t>Conclusion</a:t>
            </a:r>
            <a:r>
              <a:rPr lang="en-US" altLang="en-US" sz="2200">
                <a:ea typeface="ＭＳ Ｐゴシック" panose="020B0600070205080204" pitchFamily="34" charset="-128"/>
              </a:rPr>
              <a:t>: Disney</a:t>
            </a:r>
            <a:r>
              <a:rPr lang="ja-JP" altLang="en-US" sz="2200">
                <a:ea typeface="ＭＳ Ｐゴシック" panose="020B0600070205080204" pitchFamily="34" charset="-128"/>
              </a:rPr>
              <a:t>’</a:t>
            </a:r>
            <a:r>
              <a:rPr lang="en-US" altLang="ja-JP" sz="2200">
                <a:ea typeface="ＭＳ Ｐゴシック" panose="020B0600070205080204" pitchFamily="34" charset="-128"/>
              </a:rPr>
              <a:t>s operating income is more strongly impacted by the dollar than its value is. A stronger dollar seems to hurt operating income.</a:t>
            </a:r>
            <a:endParaRPr lang="en-US" altLang="en-US" sz="2200">
              <a:ea typeface="ＭＳ Ｐゴシック" panose="020B0600070205080204" pitchFamily="34" charset="-128"/>
            </a:endParaRPr>
          </a:p>
        </p:txBody>
      </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a:extLst>
              <a:ext uri="{FF2B5EF4-FFF2-40B4-BE49-F238E27FC236}">
                <a16:creationId xmlns:a16="http://schemas.microsoft.com/office/drawing/2014/main" id="{70C174A8-AB8C-78D7-2073-957BFA111C1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IV. Sensitivity to Inflation</a:t>
            </a:r>
          </a:p>
        </p:txBody>
      </p:sp>
      <p:sp>
        <p:nvSpPr>
          <p:cNvPr id="295938" name="Footer Placeholder 1">
            <a:extLst>
              <a:ext uri="{FF2B5EF4-FFF2-40B4-BE49-F238E27FC236}">
                <a16:creationId xmlns:a16="http://schemas.microsoft.com/office/drawing/2014/main" id="{B5BF1401-BCDB-AE36-EE98-26C780A3F8A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87747" name="Slide Number Placeholder 2">
            <a:extLst>
              <a:ext uri="{FF2B5EF4-FFF2-40B4-BE49-F238E27FC236}">
                <a16:creationId xmlns:a16="http://schemas.microsoft.com/office/drawing/2014/main" id="{C26EB41D-ADF3-A89C-8F6B-0776DD83B08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E189EE6-592B-3649-8B1E-04430C8B808E}" type="slidenum">
              <a:rPr lang="en-US" altLang="en-US" sz="1200">
                <a:solidFill>
                  <a:srgbClr val="FFFFFF"/>
                </a:solidFill>
                <a:latin typeface="Times" charset="0"/>
              </a:rPr>
              <a:pPr>
                <a:lnSpc>
                  <a:spcPct val="80000"/>
                </a:lnSpc>
                <a:spcBef>
                  <a:spcPct val="0"/>
                </a:spcBef>
                <a:buClrTx/>
                <a:buSzTx/>
                <a:buFontTx/>
                <a:buNone/>
                <a:defRPr/>
              </a:pPr>
              <a:t>138</a:t>
            </a:fld>
            <a:endParaRPr lang="en-US" altLang="en-US" sz="1200">
              <a:solidFill>
                <a:srgbClr val="FFFFFF"/>
              </a:solidFill>
              <a:latin typeface="Times" charset="0"/>
            </a:endParaRPr>
          </a:p>
        </p:txBody>
      </p:sp>
      <p:sp>
        <p:nvSpPr>
          <p:cNvPr id="295940" name="Rectangle 3">
            <a:extLst>
              <a:ext uri="{FF2B5EF4-FFF2-40B4-BE49-F238E27FC236}">
                <a16:creationId xmlns:a16="http://schemas.microsoft.com/office/drawing/2014/main" id="{411989DB-937A-8DA3-C095-6D3F3443BFA9}"/>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How sensitive is the firm</a:t>
            </a:r>
            <a:r>
              <a:rPr lang="ja-JP" altLang="en-US">
                <a:ea typeface="ＭＳ Ｐゴシック" panose="020B0600070205080204" pitchFamily="34" charset="-128"/>
              </a:rPr>
              <a:t>’</a:t>
            </a:r>
            <a:r>
              <a:rPr lang="en-US" altLang="ja-JP">
                <a:ea typeface="ＭＳ Ｐゴシック" panose="020B0600070205080204" pitchFamily="34" charset="-128"/>
              </a:rPr>
              <a:t>s value and operating income to changes in the inflation rate?</a:t>
            </a:r>
          </a:p>
          <a:p>
            <a:pPr eaLnBrk="1" hangingPunct="1"/>
            <a:r>
              <a:rPr lang="en-US" altLang="en-US">
                <a:ea typeface="ＭＳ Ｐゴシック" panose="020B0600070205080204" pitchFamily="34" charset="-128"/>
              </a:rPr>
              <a:t>The answer to this question is important, because</a:t>
            </a:r>
          </a:p>
          <a:p>
            <a:pPr lvl="1" eaLnBrk="1" hangingPunct="1"/>
            <a:r>
              <a:rPr lang="en-US" altLang="en-US">
                <a:ea typeface="ＭＳ Ｐゴシック" panose="020B0600070205080204" pitchFamily="34" charset="-128"/>
              </a:rPr>
              <a:t>it provides a measure of whether cash flows are positively or negatively impacted by inflation.</a:t>
            </a:r>
          </a:p>
          <a:p>
            <a:pPr lvl="1" eaLnBrk="1" hangingPunct="1"/>
            <a:r>
              <a:rPr lang="en-US" altLang="en-US">
                <a:ea typeface="ＭＳ Ｐゴシック" panose="020B0600070205080204" pitchFamily="34" charset="-128"/>
              </a:rPr>
              <a:t>it then helps in the design of debt; whether the debt should be fixed or floating rate debt.</a:t>
            </a:r>
          </a:p>
          <a:p>
            <a:pPr eaLnBrk="1" hangingPunct="1"/>
            <a:r>
              <a:rPr lang="en-US" altLang="en-US">
                <a:ea typeface="ＭＳ Ｐゴシック" panose="020B0600070205080204" pitchFamily="34" charset="-128"/>
              </a:rPr>
              <a:t> If cash flows move with inflation, increasing (decreasing) as inflation increases (decreases), the debt should have a larger floating rate component.</a:t>
            </a:r>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a:extLst>
              <a:ext uri="{FF2B5EF4-FFF2-40B4-BE49-F238E27FC236}">
                <a16:creationId xmlns:a16="http://schemas.microsoft.com/office/drawing/2014/main" id="{C9D9E967-9E7B-A161-C198-46C09EF42BD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Regression Results</a:t>
            </a:r>
          </a:p>
        </p:txBody>
      </p:sp>
      <p:sp>
        <p:nvSpPr>
          <p:cNvPr id="297986" name="Footer Placeholder 1">
            <a:extLst>
              <a:ext uri="{FF2B5EF4-FFF2-40B4-BE49-F238E27FC236}">
                <a16:creationId xmlns:a16="http://schemas.microsoft.com/office/drawing/2014/main" id="{1D75A93F-AAE9-D0CD-991C-D039A370035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89795" name="Slide Number Placeholder 2">
            <a:extLst>
              <a:ext uri="{FF2B5EF4-FFF2-40B4-BE49-F238E27FC236}">
                <a16:creationId xmlns:a16="http://schemas.microsoft.com/office/drawing/2014/main" id="{1D6159DF-1B8C-D9FE-FA14-3CB983E28B6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B98D63C-4A7E-A647-9D80-BC4A9288723C}" type="slidenum">
              <a:rPr lang="en-US" altLang="en-US" sz="1200">
                <a:solidFill>
                  <a:srgbClr val="FFFFFF"/>
                </a:solidFill>
                <a:latin typeface="Times" charset="0"/>
              </a:rPr>
              <a:pPr>
                <a:lnSpc>
                  <a:spcPct val="80000"/>
                </a:lnSpc>
                <a:spcBef>
                  <a:spcPct val="0"/>
                </a:spcBef>
                <a:buClrTx/>
                <a:buSzTx/>
                <a:buFontTx/>
                <a:buNone/>
                <a:defRPr/>
              </a:pPr>
              <a:t>139</a:t>
            </a:fld>
            <a:endParaRPr lang="en-US" altLang="en-US" sz="1200">
              <a:solidFill>
                <a:srgbClr val="FFFFFF"/>
              </a:solidFill>
              <a:latin typeface="Times" charset="0"/>
            </a:endParaRPr>
          </a:p>
        </p:txBody>
      </p:sp>
      <p:sp>
        <p:nvSpPr>
          <p:cNvPr id="297988" name="Rectangle 3">
            <a:extLst>
              <a:ext uri="{FF2B5EF4-FFF2-40B4-BE49-F238E27FC236}">
                <a16:creationId xmlns:a16="http://schemas.microsoft.com/office/drawing/2014/main" id="{45B0B10D-5A8D-AA3E-416F-16F5683A6EA0}"/>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dirty="0">
                <a:ea typeface="ＭＳ Ｐゴシック" panose="020B0600070205080204" pitchFamily="34" charset="-128"/>
              </a:rPr>
              <a:t>Regressing changes in firm value against changes in inflation over this period yields the following regression –</a:t>
            </a:r>
          </a:p>
          <a:p>
            <a:pPr>
              <a:lnSpc>
                <a:spcPct val="80000"/>
              </a:lnSpc>
              <a:buFont typeface="Wingdings" pitchFamily="2" charset="2"/>
              <a:buNone/>
            </a:pPr>
            <a:r>
              <a:rPr lang="en-US" altLang="en-US" sz="2000" dirty="0">
                <a:ea typeface="ＭＳ Ｐゴシック" panose="020B0600070205080204" pitchFamily="34" charset="-128"/>
              </a:rPr>
              <a:t>Change in Firm Value = 	0.1855 + 2.9966 (Change in Inflation Rate)</a:t>
            </a:r>
          </a:p>
          <a:p>
            <a:pPr>
              <a:lnSpc>
                <a:spcPct val="80000"/>
              </a:lnSpc>
              <a:buFont typeface="Wingdings" pitchFamily="2" charset="2"/>
              <a:buNone/>
            </a:pPr>
            <a:r>
              <a:rPr lang="en-US" altLang="en-US" sz="2000" dirty="0">
                <a:ea typeface="ＭＳ Ｐゴシック" panose="020B0600070205080204" pitchFamily="34" charset="-128"/>
              </a:rPr>
              <a:t>			(2.96)	(0.90)</a:t>
            </a:r>
          </a:p>
          <a:p>
            <a:pPr marL="365125" lvl="1" indent="0" eaLnBrk="1" hangingPunct="1">
              <a:lnSpc>
                <a:spcPct val="80000"/>
              </a:lnSpc>
              <a:buFont typeface="Wingdings 2" pitchFamily="2" charset="2"/>
              <a:buNone/>
            </a:pPr>
            <a:r>
              <a:rPr lang="en-US" altLang="en-US" sz="1900" u="sng" dirty="0">
                <a:ea typeface="ＭＳ Ｐゴシック" panose="020B0600070205080204" pitchFamily="34" charset="-128"/>
              </a:rPr>
              <a:t>Conclusion</a:t>
            </a:r>
            <a:r>
              <a:rPr lang="en-US" altLang="en-US" sz="1900" dirty="0">
                <a:ea typeface="ＭＳ Ｐゴシック" panose="020B0600070205080204" pitchFamily="34" charset="-128"/>
              </a:rPr>
              <a:t>: Disney</a:t>
            </a:r>
            <a:r>
              <a:rPr lang="ja-JP" altLang="en-US" sz="1900">
                <a:ea typeface="ＭＳ Ｐゴシック" panose="020B0600070205080204" pitchFamily="34" charset="-128"/>
              </a:rPr>
              <a:t>’</a:t>
            </a:r>
            <a:r>
              <a:rPr lang="en-US" altLang="ja-JP" sz="1900" dirty="0">
                <a:ea typeface="ＭＳ Ｐゴシック" panose="020B0600070205080204" pitchFamily="34" charset="-128"/>
              </a:rPr>
              <a:t>s firm value does seem to increase with inflation, but not by much (statistical significance is low)</a:t>
            </a:r>
          </a:p>
          <a:p>
            <a:pPr eaLnBrk="1" hangingPunct="1">
              <a:lnSpc>
                <a:spcPct val="80000"/>
              </a:lnSpc>
            </a:pPr>
            <a:r>
              <a:rPr lang="en-US" altLang="en-US" sz="2200" dirty="0">
                <a:ea typeface="ＭＳ Ｐゴシック" panose="020B0600070205080204" pitchFamily="34" charset="-128"/>
              </a:rPr>
              <a:t>Regressing changes in operating cash flow against changes in inflation over this period yields the following regression –</a:t>
            </a:r>
          </a:p>
          <a:p>
            <a:pPr>
              <a:lnSpc>
                <a:spcPct val="80000"/>
              </a:lnSpc>
              <a:buFont typeface="Wingdings" pitchFamily="2" charset="2"/>
              <a:buNone/>
            </a:pPr>
            <a:r>
              <a:rPr lang="en-US" altLang="en-US" sz="2000" dirty="0">
                <a:ea typeface="ＭＳ Ｐゴシック" panose="020B0600070205080204" pitchFamily="34" charset="-128"/>
              </a:rPr>
              <a:t>Change in Operating Income = 0.1919 + 8.1867 (Change in Inflation Rate)</a:t>
            </a:r>
          </a:p>
          <a:p>
            <a:pPr>
              <a:lnSpc>
                <a:spcPct val="80000"/>
              </a:lnSpc>
              <a:buFont typeface="Wingdings" pitchFamily="2" charset="2"/>
              <a:buNone/>
            </a:pPr>
            <a:r>
              <a:rPr lang="en-US" altLang="en-US" sz="2000" dirty="0">
                <a:ea typeface="ＭＳ Ｐゴシック" panose="020B0600070205080204" pitchFamily="34" charset="-128"/>
              </a:rPr>
              <a:t>			       (3.43</a:t>
            </a:r>
            <a:r>
              <a:rPr lang="en-US" altLang="en-US" sz="2000" baseline="30000" dirty="0">
                <a:ea typeface="ＭＳ Ｐゴシック" panose="020B0600070205080204" pitchFamily="34" charset="-128"/>
              </a:rPr>
              <a:t>a</a:t>
            </a:r>
            <a:r>
              <a:rPr lang="en-US" altLang="en-US" sz="2000" dirty="0">
                <a:ea typeface="ＭＳ Ｐゴシック" panose="020B0600070205080204" pitchFamily="34" charset="-128"/>
              </a:rPr>
              <a:t>)	(2.76</a:t>
            </a:r>
            <a:r>
              <a:rPr lang="en-US" altLang="en-US" sz="2000" baseline="30000" dirty="0">
                <a:ea typeface="ＭＳ Ｐゴシック" panose="020B0600070205080204" pitchFamily="34" charset="-128"/>
              </a:rPr>
              <a:t>a</a:t>
            </a:r>
            <a:r>
              <a:rPr lang="en-US" altLang="en-US" sz="2000" dirty="0">
                <a:ea typeface="ＭＳ Ｐゴシック" panose="020B0600070205080204" pitchFamily="34" charset="-128"/>
              </a:rPr>
              <a:t> )</a:t>
            </a:r>
          </a:p>
          <a:p>
            <a:pPr lvl="1" eaLnBrk="1" hangingPunct="1">
              <a:lnSpc>
                <a:spcPct val="80000"/>
              </a:lnSpc>
              <a:buNone/>
            </a:pPr>
            <a:r>
              <a:rPr lang="en-US" altLang="en-US" sz="1800" u="sng" dirty="0">
                <a:ea typeface="ＭＳ Ｐゴシック" panose="020B0600070205080204" pitchFamily="34" charset="-128"/>
              </a:rPr>
              <a:t>Conclusion</a:t>
            </a:r>
            <a:r>
              <a:rPr lang="en-US" altLang="en-US" sz="1800" dirty="0">
                <a:ea typeface="ＭＳ Ｐゴシック" panose="020B0600070205080204" pitchFamily="34" charset="-128"/>
              </a:rPr>
              <a:t>: Disney</a:t>
            </a:r>
            <a:r>
              <a:rPr lang="ja-JP" altLang="en-US" sz="1800">
                <a:ea typeface="ＭＳ Ｐゴシック" panose="020B0600070205080204" pitchFamily="34" charset="-128"/>
              </a:rPr>
              <a:t>’</a:t>
            </a:r>
            <a:r>
              <a:rPr lang="en-US" altLang="ja-JP" sz="1800" dirty="0">
                <a:ea typeface="ＭＳ Ｐゴシック" panose="020B0600070205080204" pitchFamily="34" charset="-128"/>
              </a:rPr>
              <a:t>s operating income increases in periods when inflation increases, suggesting that Disney does have pricing power.</a:t>
            </a:r>
            <a:endParaRPr lang="en-US" altLang="en-US" sz="1800" dirty="0">
              <a:ea typeface="ＭＳ Ｐゴシック" panose="020B0600070205080204" pitchFamily="34" charset="-128"/>
            </a:endParaRPr>
          </a:p>
        </p:txBody>
      </p:sp>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a:extLst>
              <a:ext uri="{FF2B5EF4-FFF2-40B4-BE49-F238E27FC236}">
                <a16:creationId xmlns:a16="http://schemas.microsoft.com/office/drawing/2014/main" id="{E6BE006A-40A4-B738-0DA0-2E00CF51F56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Summarizing…</a:t>
            </a:r>
          </a:p>
        </p:txBody>
      </p:sp>
      <p:sp>
        <p:nvSpPr>
          <p:cNvPr id="300034" name="Footer Placeholder 1">
            <a:extLst>
              <a:ext uri="{FF2B5EF4-FFF2-40B4-BE49-F238E27FC236}">
                <a16:creationId xmlns:a16="http://schemas.microsoft.com/office/drawing/2014/main" id="{C0AC560D-BA1F-372F-96B2-8746A35B348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91843" name="Slide Number Placeholder 2">
            <a:extLst>
              <a:ext uri="{FF2B5EF4-FFF2-40B4-BE49-F238E27FC236}">
                <a16:creationId xmlns:a16="http://schemas.microsoft.com/office/drawing/2014/main" id="{0CC78924-1BFA-250E-DF51-E851644BC96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11436DC-E0CB-D941-A717-E4E5DE7888F2}" type="slidenum">
              <a:rPr lang="en-US" altLang="en-US" sz="1200">
                <a:solidFill>
                  <a:srgbClr val="FFFFFF"/>
                </a:solidFill>
                <a:latin typeface="Times" charset="0"/>
              </a:rPr>
              <a:pPr>
                <a:lnSpc>
                  <a:spcPct val="80000"/>
                </a:lnSpc>
                <a:spcBef>
                  <a:spcPct val="0"/>
                </a:spcBef>
                <a:buClrTx/>
                <a:buSzTx/>
                <a:buFontTx/>
                <a:buNone/>
                <a:defRPr/>
              </a:pPr>
              <a:t>140</a:t>
            </a:fld>
            <a:endParaRPr lang="en-US" altLang="en-US" sz="1200">
              <a:solidFill>
                <a:srgbClr val="FFFFFF"/>
              </a:solidFill>
              <a:latin typeface="Times" charset="0"/>
            </a:endParaRPr>
          </a:p>
        </p:txBody>
      </p:sp>
      <p:sp>
        <p:nvSpPr>
          <p:cNvPr id="300036" name="Rectangle 3">
            <a:extLst>
              <a:ext uri="{FF2B5EF4-FFF2-40B4-BE49-F238E27FC236}">
                <a16:creationId xmlns:a16="http://schemas.microsoft.com/office/drawing/2014/main" id="{3D93D5BB-90E8-59C2-2BD8-0E8B4BB2DEC7}"/>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a:ea typeface="ＭＳ Ｐゴシック" panose="020B0600070205080204" pitchFamily="34" charset="-128"/>
              </a:rPr>
              <a:t>Looking at the four macroeconomic regressions, we would conclude that </a:t>
            </a:r>
          </a:p>
          <a:p>
            <a:pPr lvl="1" eaLnBrk="1" hangingPunct="1">
              <a:lnSpc>
                <a:spcPct val="90000"/>
              </a:lnSpc>
            </a:pPr>
            <a:r>
              <a:rPr lang="en-US" altLang="en-US">
                <a:ea typeface="ＭＳ Ｐゴシック" panose="020B0600070205080204" pitchFamily="34" charset="-128"/>
              </a:rPr>
              <a:t>Disney</a:t>
            </a:r>
            <a:r>
              <a:rPr lang="ja-JP" altLang="en-US">
                <a:ea typeface="ＭＳ Ｐゴシック" panose="020B0600070205080204" pitchFamily="34" charset="-128"/>
              </a:rPr>
              <a:t>’</a:t>
            </a:r>
            <a:r>
              <a:rPr lang="en-US" altLang="ja-JP">
                <a:ea typeface="ＭＳ Ｐゴシック" panose="020B0600070205080204" pitchFamily="34" charset="-128"/>
              </a:rPr>
              <a:t>s assets collectively have a duration of about 2.33 years</a:t>
            </a:r>
          </a:p>
          <a:p>
            <a:pPr lvl="1" eaLnBrk="1" hangingPunct="1">
              <a:lnSpc>
                <a:spcPct val="90000"/>
              </a:lnSpc>
            </a:pPr>
            <a:r>
              <a:rPr lang="en-US" altLang="en-US">
                <a:ea typeface="ＭＳ Ｐゴシック" panose="020B0600070205080204" pitchFamily="34" charset="-128"/>
              </a:rPr>
              <a:t>Disney is increasingly affected by economic cycles</a:t>
            </a:r>
          </a:p>
          <a:p>
            <a:pPr lvl="1" eaLnBrk="1" hangingPunct="1">
              <a:lnSpc>
                <a:spcPct val="90000"/>
              </a:lnSpc>
            </a:pPr>
            <a:r>
              <a:rPr lang="en-US" altLang="en-US">
                <a:ea typeface="ＭＳ Ｐゴシック" panose="020B0600070205080204" pitchFamily="34" charset="-128"/>
              </a:rPr>
              <a:t>Disney is hurt by a stronger dollar</a:t>
            </a:r>
          </a:p>
          <a:p>
            <a:pPr lvl="1" eaLnBrk="1" hangingPunct="1">
              <a:lnSpc>
                <a:spcPct val="90000"/>
              </a:lnSpc>
            </a:pPr>
            <a:r>
              <a:rPr lang="en-US" altLang="en-US">
                <a:ea typeface="ＭＳ Ｐゴシック" panose="020B0600070205080204" pitchFamily="34" charset="-128"/>
              </a:rPr>
              <a:t>Disney</a:t>
            </a:r>
            <a:r>
              <a:rPr lang="ja-JP" altLang="en-US">
                <a:ea typeface="ＭＳ Ｐゴシック" panose="020B0600070205080204" pitchFamily="34" charset="-128"/>
              </a:rPr>
              <a:t>’</a:t>
            </a:r>
            <a:r>
              <a:rPr lang="en-US" altLang="ja-JP">
                <a:ea typeface="ＭＳ Ｐゴシック" panose="020B0600070205080204" pitchFamily="34" charset="-128"/>
              </a:rPr>
              <a:t>s operating income tends to move with inflation</a:t>
            </a:r>
          </a:p>
          <a:p>
            <a:pPr eaLnBrk="1" hangingPunct="1">
              <a:lnSpc>
                <a:spcPct val="90000"/>
              </a:lnSpc>
            </a:pPr>
            <a:r>
              <a:rPr lang="en-US" altLang="en-US">
                <a:ea typeface="ＭＳ Ｐゴシック" panose="020B0600070205080204" pitchFamily="34" charset="-128"/>
              </a:rPr>
              <a:t>All of the regression coefficients have substantial standard errors associated with them. One way to reduce the error (a la bottom up betas) is to use sector-wide averages for each of the coefficients.</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a:extLst>
              <a:ext uri="{FF2B5EF4-FFF2-40B4-BE49-F238E27FC236}">
                <a16:creationId xmlns:a16="http://schemas.microsoft.com/office/drawing/2014/main" id="{BA17BFEF-8C8D-DF53-5335-E8C80403401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Bottom-up Estimates</a:t>
            </a:r>
          </a:p>
        </p:txBody>
      </p:sp>
      <p:sp>
        <p:nvSpPr>
          <p:cNvPr id="302082" name="Footer Placeholder 1">
            <a:extLst>
              <a:ext uri="{FF2B5EF4-FFF2-40B4-BE49-F238E27FC236}">
                <a16:creationId xmlns:a16="http://schemas.microsoft.com/office/drawing/2014/main" id="{F74EE5F6-1DC9-57C3-FC1B-2D2C35035B8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93891" name="Slide Number Placeholder 2">
            <a:extLst>
              <a:ext uri="{FF2B5EF4-FFF2-40B4-BE49-F238E27FC236}">
                <a16:creationId xmlns:a16="http://schemas.microsoft.com/office/drawing/2014/main" id="{73E19278-B16D-AD76-F596-187A299B5F2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A0776561-6E1E-C346-82BA-C6912FE24440}" type="slidenum">
              <a:rPr lang="en-US" altLang="en-US" sz="1200">
                <a:solidFill>
                  <a:srgbClr val="FFFFFF"/>
                </a:solidFill>
                <a:latin typeface="Times" charset="0"/>
              </a:rPr>
              <a:pPr>
                <a:lnSpc>
                  <a:spcPct val="80000"/>
                </a:lnSpc>
                <a:spcBef>
                  <a:spcPct val="0"/>
                </a:spcBef>
                <a:buClrTx/>
                <a:buSzTx/>
                <a:buFontTx/>
                <a:buNone/>
                <a:defRPr/>
              </a:pPr>
              <a:t>141</a:t>
            </a:fld>
            <a:endParaRPr lang="en-US" altLang="en-US" sz="1200">
              <a:solidFill>
                <a:srgbClr val="FFFFFF"/>
              </a:solidFill>
              <a:latin typeface="Times" charset="0"/>
            </a:endParaRPr>
          </a:p>
        </p:txBody>
      </p:sp>
      <p:sp>
        <p:nvSpPr>
          <p:cNvPr id="302084" name="TextBox 5">
            <a:extLst>
              <a:ext uri="{FF2B5EF4-FFF2-40B4-BE49-F238E27FC236}">
                <a16:creationId xmlns:a16="http://schemas.microsoft.com/office/drawing/2014/main" id="{E464F66E-4AA8-5ED2-CB60-72781F0749F0}"/>
              </a:ext>
            </a:extLst>
          </p:cNvPr>
          <p:cNvSpPr txBox="1">
            <a:spLocks noChangeArrowheads="1"/>
          </p:cNvSpPr>
          <p:nvPr/>
        </p:nvSpPr>
        <p:spPr bwMode="auto">
          <a:xfrm>
            <a:off x="6750050" y="1831528"/>
            <a:ext cx="21621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dirty="0">
                <a:latin typeface="Times" pitchFamily="2" charset="0"/>
              </a:rPr>
              <a:t>These weights reflect the estimated values of the businesses</a:t>
            </a:r>
          </a:p>
          <a:p>
            <a:pPr>
              <a:spcBef>
                <a:spcPct val="0"/>
              </a:spcBef>
              <a:buClrTx/>
              <a:buSzTx/>
              <a:buFontTx/>
              <a:buNone/>
            </a:pPr>
            <a:endParaRPr lang="en-US" altLang="en-US" sz="1600" dirty="0">
              <a:latin typeface="Times" pitchFamily="2" charset="0"/>
            </a:endParaRPr>
          </a:p>
        </p:txBody>
      </p:sp>
      <p:graphicFrame>
        <p:nvGraphicFramePr>
          <p:cNvPr id="302085" name="Content Placeholder 8">
            <a:extLst>
              <a:ext uri="{FF2B5EF4-FFF2-40B4-BE49-F238E27FC236}">
                <a16:creationId xmlns:a16="http://schemas.microsoft.com/office/drawing/2014/main" id="{E2C2852C-380E-2F7F-4F7C-A5F6659FCB83}"/>
              </a:ext>
            </a:extLst>
          </p:cNvPr>
          <p:cNvGraphicFramePr>
            <a:graphicFrameLocks noGrp="1" noChangeAspect="1"/>
          </p:cNvGraphicFramePr>
          <p:nvPr>
            <p:ph sz="quarter" idx="1"/>
          </p:nvPr>
        </p:nvGraphicFramePr>
        <p:xfrm>
          <a:off x="231775" y="2667000"/>
          <a:ext cx="8118475" cy="2895600"/>
        </p:xfrm>
        <a:graphic>
          <a:graphicData uri="http://schemas.openxmlformats.org/presentationml/2006/ole">
            <mc:AlternateContent xmlns:mc="http://schemas.openxmlformats.org/markup-compatibility/2006">
              <mc:Choice xmlns:v="urn:schemas-microsoft-com:vml" Requires="v">
                <p:oleObj name="Document" r:id="rId3" imgW="11252200" imgH="4013200" progId="Word.Document.12">
                  <p:embed/>
                </p:oleObj>
              </mc:Choice>
              <mc:Fallback>
                <p:oleObj name="Document" r:id="rId3" imgW="11252200" imgH="40132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775" y="2667000"/>
                        <a:ext cx="81184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a:extLst>
              <a:ext uri="{FF2B5EF4-FFF2-40B4-BE49-F238E27FC236}">
                <a16:creationId xmlns:a16="http://schemas.microsoft.com/office/drawing/2014/main" id="{1C81E61B-B32B-E01C-7D95-259C371B0B5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Recommendations for Disney</a:t>
            </a:r>
          </a:p>
        </p:txBody>
      </p:sp>
      <p:sp>
        <p:nvSpPr>
          <p:cNvPr id="304130" name="Footer Placeholder 1">
            <a:extLst>
              <a:ext uri="{FF2B5EF4-FFF2-40B4-BE49-F238E27FC236}">
                <a16:creationId xmlns:a16="http://schemas.microsoft.com/office/drawing/2014/main" id="{4F0546BE-5E02-04AD-F479-3ECFE29E5F0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95939" name="Slide Number Placeholder 2">
            <a:extLst>
              <a:ext uri="{FF2B5EF4-FFF2-40B4-BE49-F238E27FC236}">
                <a16:creationId xmlns:a16="http://schemas.microsoft.com/office/drawing/2014/main" id="{664917CA-9038-E408-DBEB-0487CBE8B67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0C78524-0ADE-784C-821D-15CC6AAED519}" type="slidenum">
              <a:rPr lang="en-US" altLang="en-US" sz="1200">
                <a:solidFill>
                  <a:srgbClr val="FFFFFF"/>
                </a:solidFill>
                <a:latin typeface="Times" charset="0"/>
              </a:rPr>
              <a:pPr>
                <a:lnSpc>
                  <a:spcPct val="80000"/>
                </a:lnSpc>
                <a:spcBef>
                  <a:spcPct val="0"/>
                </a:spcBef>
                <a:buClrTx/>
                <a:buSzTx/>
                <a:buFontTx/>
                <a:buNone/>
                <a:defRPr/>
              </a:pPr>
              <a:t>142</a:t>
            </a:fld>
            <a:endParaRPr lang="en-US" altLang="en-US" sz="1200">
              <a:solidFill>
                <a:srgbClr val="FFFFFF"/>
              </a:solidFill>
              <a:latin typeface="Times" charset="0"/>
            </a:endParaRPr>
          </a:p>
        </p:txBody>
      </p:sp>
      <p:sp>
        <p:nvSpPr>
          <p:cNvPr id="304132" name="Rectangle 3">
            <a:extLst>
              <a:ext uri="{FF2B5EF4-FFF2-40B4-BE49-F238E27FC236}">
                <a16:creationId xmlns:a16="http://schemas.microsoft.com/office/drawing/2014/main" id="{112673F7-FC4C-84E4-4BA8-A4119DD86A5B}"/>
              </a:ext>
            </a:extLst>
          </p:cNvPr>
          <p:cNvSpPr>
            <a:spLocks noGrp="1"/>
          </p:cNvSpPr>
          <p:nvPr>
            <p:ph sz="quarter" idx="1"/>
          </p:nvPr>
        </p:nvSpPr>
        <p:spPr>
          <a:xfrm>
            <a:off x="612775" y="1600200"/>
            <a:ext cx="8153400" cy="4495800"/>
          </a:xfrm>
        </p:spPr>
        <p:txBody>
          <a:bodyPr>
            <a:normAutofit lnSpcReduction="10000"/>
          </a:bodyPr>
          <a:lstStyle/>
          <a:p>
            <a:pPr eaLnBrk="1" hangingPunct="1">
              <a:lnSpc>
                <a:spcPct val="80000"/>
              </a:lnSpc>
            </a:pPr>
            <a:r>
              <a:rPr lang="en-US" altLang="en-US" dirty="0">
                <a:ea typeface="ＭＳ Ｐゴシック" panose="020B0600070205080204" pitchFamily="34" charset="-128"/>
              </a:rPr>
              <a:t>The debt issued should be long term and should have </a:t>
            </a:r>
            <a:r>
              <a:rPr lang="en-US" altLang="en-US" u="sng" dirty="0">
                <a:ea typeface="ＭＳ Ｐゴシック" panose="020B0600070205080204" pitchFamily="34" charset="-128"/>
              </a:rPr>
              <a:t>duration of about 4.3 years</a:t>
            </a:r>
            <a:r>
              <a:rPr lang="en-US" altLang="en-US" dirty="0">
                <a:ea typeface="ＭＳ Ｐゴシック" panose="020B0600070205080204" pitchFamily="34" charset="-128"/>
              </a:rPr>
              <a:t>.</a:t>
            </a:r>
          </a:p>
          <a:p>
            <a:pPr eaLnBrk="1" hangingPunct="1">
              <a:lnSpc>
                <a:spcPct val="80000"/>
              </a:lnSpc>
            </a:pPr>
            <a:r>
              <a:rPr lang="en-US" altLang="en-US" dirty="0">
                <a:ea typeface="ＭＳ Ｐゴシック" panose="020B0600070205080204" pitchFamily="34" charset="-128"/>
              </a:rPr>
              <a:t>A significant portion of the debt </a:t>
            </a:r>
            <a:r>
              <a:rPr lang="en-US" altLang="en-US" u="sng" dirty="0">
                <a:ea typeface="ＭＳ Ｐゴシック" panose="020B0600070205080204" pitchFamily="34" charset="-128"/>
              </a:rPr>
              <a:t>should be floating rate debt, </a:t>
            </a:r>
            <a:r>
              <a:rPr lang="en-US" altLang="en-US" dirty="0">
                <a:ea typeface="ＭＳ Ｐゴシック" panose="020B0600070205080204" pitchFamily="34" charset="-128"/>
              </a:rPr>
              <a:t>reflecting Disney</a:t>
            </a:r>
            <a:r>
              <a:rPr lang="ja-JP" altLang="en-US">
                <a:ea typeface="ＭＳ Ｐゴシック" panose="020B0600070205080204" pitchFamily="34" charset="-128"/>
              </a:rPr>
              <a:t>’</a:t>
            </a:r>
            <a:r>
              <a:rPr lang="en-US" altLang="ja-JP" dirty="0">
                <a:ea typeface="ＭＳ Ｐゴシック" panose="020B0600070205080204" pitchFamily="34" charset="-128"/>
              </a:rPr>
              <a:t>s capacity to pass inflation through to its customers and the fact that operating income tends to increase as interest rates go up.</a:t>
            </a:r>
          </a:p>
          <a:p>
            <a:pPr eaLnBrk="1" hangingPunct="1">
              <a:lnSpc>
                <a:spcPct val="80000"/>
              </a:lnSpc>
            </a:pPr>
            <a:r>
              <a:rPr lang="en-US" altLang="en-US" dirty="0">
                <a:ea typeface="ＭＳ Ｐゴシック" panose="020B0600070205080204" pitchFamily="34" charset="-128"/>
              </a:rPr>
              <a:t>Given Disney</a:t>
            </a:r>
            <a:r>
              <a:rPr lang="ja-JP" altLang="en-US">
                <a:ea typeface="ＭＳ Ｐゴシック" panose="020B0600070205080204" pitchFamily="34" charset="-128"/>
              </a:rPr>
              <a:t>’</a:t>
            </a:r>
            <a:r>
              <a:rPr lang="en-US" altLang="ja-JP" dirty="0">
                <a:ea typeface="ＭＳ Ｐゴシック" panose="020B0600070205080204" pitchFamily="34" charset="-128"/>
              </a:rPr>
              <a:t>s sensitivity to a stronger dollar, a </a:t>
            </a:r>
            <a:r>
              <a:rPr lang="en-US" altLang="ja-JP" u="sng" dirty="0">
                <a:ea typeface="ＭＳ Ｐゴシック" panose="020B0600070205080204" pitchFamily="34" charset="-128"/>
              </a:rPr>
              <a:t>portion of the debt should be in foreign currencies</a:t>
            </a:r>
            <a:r>
              <a:rPr lang="en-US" altLang="ja-JP" dirty="0">
                <a:ea typeface="ＭＳ Ｐゴシック" panose="020B0600070205080204" pitchFamily="34" charset="-128"/>
              </a:rPr>
              <a:t>. The specific currency used and the magnitude of the foreign currency debt should reflect where Disney makes its revenues. One simple proxy is the 18% that Disney derives in revenues from outside the US.</a:t>
            </a:r>
            <a:endParaRPr lang="en-US" altLang="en-US" dirty="0">
              <a:ea typeface="ＭＳ Ｐゴシック" panose="020B0600070205080204" pitchFamily="34" charset="-128"/>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a:extLst>
              <a:ext uri="{FF2B5EF4-FFF2-40B4-BE49-F238E27FC236}">
                <a16:creationId xmlns:a16="http://schemas.microsoft.com/office/drawing/2014/main" id="{AA99EB0D-348C-A6C7-B2AC-570865F3C8A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Analyzing Disney</a:t>
            </a:r>
            <a:r>
              <a:rPr lang="ja-JP" altLang="en-US">
                <a:ea typeface="ＭＳ Ｐゴシック" panose="020B0600070205080204" pitchFamily="34" charset="-128"/>
              </a:rPr>
              <a:t>’</a:t>
            </a:r>
            <a:r>
              <a:rPr lang="en-US" altLang="ja-JP">
                <a:ea typeface="ＭＳ Ｐゴシック" panose="020B0600070205080204" pitchFamily="34" charset="-128"/>
              </a:rPr>
              <a:t>s Current Debt</a:t>
            </a:r>
            <a:endParaRPr lang="en-US" altLang="en-US">
              <a:ea typeface="ＭＳ Ｐゴシック" panose="020B0600070205080204" pitchFamily="34" charset="-128"/>
            </a:endParaRPr>
          </a:p>
        </p:txBody>
      </p:sp>
      <p:sp>
        <p:nvSpPr>
          <p:cNvPr id="306178" name="Footer Placeholder 1">
            <a:extLst>
              <a:ext uri="{FF2B5EF4-FFF2-40B4-BE49-F238E27FC236}">
                <a16:creationId xmlns:a16="http://schemas.microsoft.com/office/drawing/2014/main" id="{7114AC91-96C7-C5F9-D659-4C1F7B54B31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297987" name="Slide Number Placeholder 2">
            <a:extLst>
              <a:ext uri="{FF2B5EF4-FFF2-40B4-BE49-F238E27FC236}">
                <a16:creationId xmlns:a16="http://schemas.microsoft.com/office/drawing/2014/main" id="{A0F65341-8BFB-9891-D395-B887D4F96B1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E48085D-2B7E-754A-858D-1CA87C58400E}" type="slidenum">
              <a:rPr lang="en-US" altLang="en-US" sz="1200">
                <a:solidFill>
                  <a:srgbClr val="FFFFFF"/>
                </a:solidFill>
                <a:latin typeface="Times" charset="0"/>
              </a:rPr>
              <a:pPr>
                <a:lnSpc>
                  <a:spcPct val="80000"/>
                </a:lnSpc>
                <a:spcBef>
                  <a:spcPct val="0"/>
                </a:spcBef>
                <a:buClrTx/>
                <a:buSzTx/>
                <a:buFontTx/>
                <a:buNone/>
                <a:defRPr/>
              </a:pPr>
              <a:t>143</a:t>
            </a:fld>
            <a:endParaRPr lang="en-US" altLang="en-US" sz="1200">
              <a:solidFill>
                <a:srgbClr val="FFFFFF"/>
              </a:solidFill>
              <a:latin typeface="Times" charset="0"/>
            </a:endParaRPr>
          </a:p>
        </p:txBody>
      </p:sp>
      <p:sp>
        <p:nvSpPr>
          <p:cNvPr id="306180" name="Rectangle 3">
            <a:extLst>
              <a:ext uri="{FF2B5EF4-FFF2-40B4-BE49-F238E27FC236}">
                <a16:creationId xmlns:a16="http://schemas.microsoft.com/office/drawing/2014/main" id="{B56F223C-EE10-D43C-4218-4A0060E23731}"/>
              </a:ext>
            </a:extLst>
          </p:cNvPr>
          <p:cNvSpPr>
            <a:spLocks noGrp="1"/>
          </p:cNvSpPr>
          <p:nvPr>
            <p:ph sz="quarter" idx="1"/>
          </p:nvPr>
        </p:nvSpPr>
        <p:spPr>
          <a:xfrm>
            <a:off x="612775" y="1600200"/>
            <a:ext cx="8153400" cy="4495800"/>
          </a:xfrm>
        </p:spPr>
        <p:txBody>
          <a:bodyPr/>
          <a:lstStyle/>
          <a:p>
            <a:pPr>
              <a:lnSpc>
                <a:spcPct val="80000"/>
              </a:lnSpc>
            </a:pPr>
            <a:r>
              <a:rPr lang="en-US" altLang="en-US" sz="2000">
                <a:ea typeface="ＭＳ Ｐゴシック" panose="020B0600070205080204" pitchFamily="34" charset="-128"/>
              </a:rPr>
              <a:t>Disney has $14.3 billion in interest-bearing debt with a face-value </a:t>
            </a:r>
            <a:r>
              <a:rPr lang="en-US" altLang="en-US" sz="2000" u="sng">
                <a:ea typeface="ＭＳ Ｐゴシック" panose="020B0600070205080204" pitchFamily="34" charset="-128"/>
              </a:rPr>
              <a:t>weighted average maturity of 7.92 years</a:t>
            </a:r>
            <a:r>
              <a:rPr lang="en-US" altLang="en-US" sz="2000">
                <a:ea typeface="ＭＳ Ｐゴシック" panose="020B0600070205080204" pitchFamily="34" charset="-128"/>
              </a:rPr>
              <a:t>. Allowing for the fact that the maturity of debt is higher than the duration, this would indicate that Disney’s debt may be a little longer than would be optimal, but not by much.</a:t>
            </a:r>
          </a:p>
          <a:p>
            <a:pPr>
              <a:lnSpc>
                <a:spcPct val="80000"/>
              </a:lnSpc>
            </a:pPr>
            <a:r>
              <a:rPr lang="en-US" altLang="en-US" sz="2000">
                <a:ea typeface="ＭＳ Ｐゴシック" panose="020B0600070205080204" pitchFamily="34" charset="-128"/>
              </a:rPr>
              <a:t>Of the debt, </a:t>
            </a:r>
            <a:r>
              <a:rPr lang="en-US" altLang="en-US" sz="2000" u="sng">
                <a:ea typeface="ＭＳ Ｐゴシック" panose="020B0600070205080204" pitchFamily="34" charset="-128"/>
              </a:rPr>
              <a:t>about 5.49% of the debt is in non-US dollar currencies (Indian rupees and Hong Kong dollars)</a:t>
            </a:r>
            <a:r>
              <a:rPr lang="en-US" altLang="en-US" sz="2000">
                <a:ea typeface="ＭＳ Ｐゴシック" panose="020B0600070205080204" pitchFamily="34" charset="-128"/>
              </a:rPr>
              <a:t>, but the rest is in US dollars and the company has no Euro debt. Based on our analysis, we would suggest that Disney increase its proportion of Euro debt to about 12% and tie the choice of currency on future debt issues to its expansion plans.</a:t>
            </a:r>
          </a:p>
          <a:p>
            <a:pPr>
              <a:lnSpc>
                <a:spcPct val="80000"/>
              </a:lnSpc>
            </a:pPr>
            <a:r>
              <a:rPr lang="en-US" altLang="en-US" sz="2000">
                <a:ea typeface="ＭＳ Ｐゴシック" panose="020B0600070205080204" pitchFamily="34" charset="-128"/>
              </a:rPr>
              <a:t>Disney has </a:t>
            </a:r>
            <a:r>
              <a:rPr lang="en-US" altLang="en-US" sz="2000" u="sng">
                <a:ea typeface="ＭＳ Ｐゴシック" panose="020B0600070205080204" pitchFamily="34" charset="-128"/>
              </a:rPr>
              <a:t>no convertible debt and about 5.67% of its debt is floating rate debt</a:t>
            </a:r>
            <a:r>
              <a:rPr lang="en-US" altLang="en-US" sz="2000">
                <a:ea typeface="ＭＳ Ｐゴシック" panose="020B0600070205080204" pitchFamily="34" charset="-128"/>
              </a:rPr>
              <a:t>, which looks low, given the company’s pricing power. While the mix of debt in 2013 may be reflective of a desire to lock in low long-term interest rates on debt, as rates rise, the company should consider expanding its use of foreign currency debt.</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a:extLst>
              <a:ext uri="{FF2B5EF4-FFF2-40B4-BE49-F238E27FC236}">
                <a16:creationId xmlns:a16="http://schemas.microsoft.com/office/drawing/2014/main" id="{9B3BE736-2E7A-4FE6-C5AA-034D076C4B3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Adjusting Debt at Disney</a:t>
            </a:r>
          </a:p>
        </p:txBody>
      </p:sp>
      <p:sp>
        <p:nvSpPr>
          <p:cNvPr id="308226" name="Footer Placeholder 1">
            <a:extLst>
              <a:ext uri="{FF2B5EF4-FFF2-40B4-BE49-F238E27FC236}">
                <a16:creationId xmlns:a16="http://schemas.microsoft.com/office/drawing/2014/main" id="{66C35728-C22A-E2A8-4ED5-41DCFEB59AB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00035" name="Slide Number Placeholder 2">
            <a:extLst>
              <a:ext uri="{FF2B5EF4-FFF2-40B4-BE49-F238E27FC236}">
                <a16:creationId xmlns:a16="http://schemas.microsoft.com/office/drawing/2014/main" id="{FE57DDAA-8F47-BD8B-A8BC-FE2A74A70A0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D4A1CE4-E158-F646-B054-E80B4BD7798B}" type="slidenum">
              <a:rPr lang="en-US" altLang="en-US" sz="1200">
                <a:solidFill>
                  <a:srgbClr val="FFFFFF"/>
                </a:solidFill>
                <a:latin typeface="Times" charset="0"/>
              </a:rPr>
              <a:pPr>
                <a:lnSpc>
                  <a:spcPct val="80000"/>
                </a:lnSpc>
                <a:spcBef>
                  <a:spcPct val="0"/>
                </a:spcBef>
                <a:buClrTx/>
                <a:buSzTx/>
                <a:buFontTx/>
                <a:buNone/>
                <a:defRPr/>
              </a:pPr>
              <a:t>144</a:t>
            </a:fld>
            <a:endParaRPr lang="en-US" altLang="en-US" sz="1200">
              <a:solidFill>
                <a:srgbClr val="FFFFFF"/>
              </a:solidFill>
              <a:latin typeface="Times" charset="0"/>
            </a:endParaRPr>
          </a:p>
        </p:txBody>
      </p:sp>
      <p:sp>
        <p:nvSpPr>
          <p:cNvPr id="308228" name="Rectangle 3">
            <a:extLst>
              <a:ext uri="{FF2B5EF4-FFF2-40B4-BE49-F238E27FC236}">
                <a16:creationId xmlns:a16="http://schemas.microsoft.com/office/drawing/2014/main" id="{AEB7D80E-6D34-286D-2291-FBE2CDE2221F}"/>
              </a:ext>
            </a:extLst>
          </p:cNvPr>
          <p:cNvSpPr>
            <a:spLocks noGrp="1"/>
          </p:cNvSpPr>
          <p:nvPr>
            <p:ph sz="quarter" idx="1"/>
          </p:nvPr>
        </p:nvSpPr>
        <p:spPr>
          <a:xfrm>
            <a:off x="612775" y="1600200"/>
            <a:ext cx="8153400" cy="4495800"/>
          </a:xfrm>
        </p:spPr>
        <p:txBody>
          <a:bodyPr/>
          <a:lstStyle/>
          <a:p>
            <a:pPr eaLnBrk="1" hangingPunct="1"/>
            <a:r>
              <a:rPr lang="en-US" altLang="en-US" sz="2600" dirty="0">
                <a:ea typeface="ＭＳ Ｐゴシック" panose="020B0600070205080204" pitchFamily="34" charset="-128"/>
              </a:rPr>
              <a:t>It can </a:t>
            </a:r>
            <a:r>
              <a:rPr lang="en-US" altLang="en-US" sz="2600" u="sng" dirty="0">
                <a:ea typeface="ＭＳ Ｐゴシック" panose="020B0600070205080204" pitchFamily="34" charset="-128"/>
              </a:rPr>
              <a:t>swap some of its existing fixed rate, dollar debt for floating rate, foreign currency debt</a:t>
            </a:r>
            <a:r>
              <a:rPr lang="en-US" altLang="en-US" sz="2600" dirty="0">
                <a:ea typeface="ＭＳ Ｐゴシック" panose="020B0600070205080204" pitchFamily="34" charset="-128"/>
              </a:rPr>
              <a:t>. Given Disney</a:t>
            </a:r>
            <a:r>
              <a:rPr lang="ja-JP" altLang="en-US" sz="2600">
                <a:ea typeface="ＭＳ Ｐゴシック" panose="020B0600070205080204" pitchFamily="34" charset="-128"/>
              </a:rPr>
              <a:t>’</a:t>
            </a:r>
            <a:r>
              <a:rPr lang="en-US" altLang="ja-JP" sz="2600" dirty="0">
                <a:ea typeface="ＭＳ Ｐゴシック" panose="020B0600070205080204" pitchFamily="34" charset="-128"/>
              </a:rPr>
              <a:t>s standing in financial markets and its large market capitalization, this should not be difficult to do.</a:t>
            </a:r>
          </a:p>
          <a:p>
            <a:pPr eaLnBrk="1" hangingPunct="1"/>
            <a:r>
              <a:rPr lang="en-US" altLang="en-US" sz="2600" dirty="0">
                <a:ea typeface="ＭＳ Ｐゴシック" panose="020B0600070205080204" pitchFamily="34" charset="-128"/>
              </a:rPr>
              <a:t>If Disney is </a:t>
            </a:r>
            <a:r>
              <a:rPr lang="en-US" altLang="en-US" sz="2600" u="sng" dirty="0">
                <a:ea typeface="ＭＳ Ｐゴシック" panose="020B0600070205080204" pitchFamily="34" charset="-128"/>
              </a:rPr>
              <a:t>planning new debt issues</a:t>
            </a:r>
            <a:r>
              <a:rPr lang="en-US" altLang="en-US" sz="2600" dirty="0">
                <a:ea typeface="ＭＳ Ｐゴシック" panose="020B0600070205080204" pitchFamily="34" charset="-128"/>
              </a:rPr>
              <a:t>, either to get to a higher debt ratio or to fund new investments, it can use primarily floating rate, foreign currency debt to fund these new investments. Although it may be mismatching the funding on these investments, its debt matching will become better at the company level. </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a:extLst>
              <a:ext uri="{FF2B5EF4-FFF2-40B4-BE49-F238E27FC236}">
                <a16:creationId xmlns:a16="http://schemas.microsoft.com/office/drawing/2014/main" id="{675177B8-A1DA-C054-71D5-28FDDF2A46B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Debt Design for Bookscape &amp; Vale</a:t>
            </a:r>
          </a:p>
        </p:txBody>
      </p:sp>
      <p:sp>
        <p:nvSpPr>
          <p:cNvPr id="310274" name="Footer Placeholder 1">
            <a:extLst>
              <a:ext uri="{FF2B5EF4-FFF2-40B4-BE49-F238E27FC236}">
                <a16:creationId xmlns:a16="http://schemas.microsoft.com/office/drawing/2014/main" id="{2685A751-C638-9E0E-A4EF-FDB3DDF27D5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02083" name="Slide Number Placeholder 2">
            <a:extLst>
              <a:ext uri="{FF2B5EF4-FFF2-40B4-BE49-F238E27FC236}">
                <a16:creationId xmlns:a16="http://schemas.microsoft.com/office/drawing/2014/main" id="{FBE92EB7-B9D7-6D5D-784F-5E40688B478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999EA93-C0D5-BD45-91DC-9702ABC16BDA}" type="slidenum">
              <a:rPr lang="en-US" altLang="en-US" sz="1200">
                <a:solidFill>
                  <a:srgbClr val="FFFFFF"/>
                </a:solidFill>
                <a:latin typeface="Times" charset="0"/>
              </a:rPr>
              <a:pPr>
                <a:lnSpc>
                  <a:spcPct val="80000"/>
                </a:lnSpc>
                <a:spcBef>
                  <a:spcPct val="0"/>
                </a:spcBef>
                <a:buClrTx/>
                <a:buSzTx/>
                <a:buFontTx/>
                <a:buNone/>
                <a:defRPr/>
              </a:pPr>
              <a:t>145</a:t>
            </a:fld>
            <a:endParaRPr lang="en-US" altLang="en-US" sz="1200">
              <a:solidFill>
                <a:srgbClr val="FFFFFF"/>
              </a:solidFill>
              <a:latin typeface="Times" charset="0"/>
            </a:endParaRPr>
          </a:p>
        </p:txBody>
      </p:sp>
      <p:sp>
        <p:nvSpPr>
          <p:cNvPr id="310276" name="Content Placeholder 1">
            <a:extLst>
              <a:ext uri="{FF2B5EF4-FFF2-40B4-BE49-F238E27FC236}">
                <a16:creationId xmlns:a16="http://schemas.microsoft.com/office/drawing/2014/main" id="{BFD15D8D-0D1A-FB88-27E3-D3B1FBE3F3F2}"/>
              </a:ext>
            </a:extLst>
          </p:cNvPr>
          <p:cNvSpPr>
            <a:spLocks noGrp="1"/>
          </p:cNvSpPr>
          <p:nvPr>
            <p:ph sz="quarter" idx="1"/>
          </p:nvPr>
        </p:nvSpPr>
        <p:spPr>
          <a:xfrm>
            <a:off x="612775" y="1600200"/>
            <a:ext cx="8153400" cy="4495800"/>
          </a:xfrm>
        </p:spPr>
        <p:txBody>
          <a:bodyPr/>
          <a:lstStyle/>
          <a:p>
            <a:r>
              <a:rPr lang="en-US" altLang="en-US" sz="2000" i="1" dirty="0" err="1">
                <a:ea typeface="ＭＳ Ｐゴシック" panose="020B0600070205080204" pitchFamily="34" charset="-128"/>
              </a:rPr>
              <a:t>Bookscape</a:t>
            </a:r>
            <a:r>
              <a:rPr lang="en-US" altLang="en-US" sz="2000" i="1" dirty="0">
                <a:ea typeface="ＭＳ Ｐゴシック" panose="020B0600070205080204" pitchFamily="34" charset="-128"/>
              </a:rPr>
              <a:t>:</a:t>
            </a:r>
            <a:r>
              <a:rPr lang="en-US" altLang="en-US" sz="2000" dirty="0">
                <a:ea typeface="ＭＳ Ｐゴシック" panose="020B0600070205080204" pitchFamily="34" charset="-128"/>
              </a:rPr>
              <a:t> Given </a:t>
            </a:r>
            <a:r>
              <a:rPr lang="en-US" altLang="en-US" sz="2000" dirty="0" err="1">
                <a:ea typeface="ＭＳ Ｐゴシック" panose="020B0600070205080204" pitchFamily="34" charset="-128"/>
              </a:rPr>
              <a:t>Bookscape’s</a:t>
            </a:r>
            <a:r>
              <a:rPr lang="en-US" altLang="en-US" sz="2000" dirty="0">
                <a:ea typeface="ＭＳ Ｐゴシック" panose="020B0600070205080204" pitchFamily="34" charset="-128"/>
              </a:rPr>
              <a:t> dependence on revenues at its New York bookstore, we would design the debt to be </a:t>
            </a:r>
          </a:p>
          <a:p>
            <a:pPr marL="366713" lvl="1" indent="0">
              <a:buFont typeface="Wingdings 2" pitchFamily="2" charset="2"/>
              <a:buNone/>
            </a:pPr>
            <a:r>
              <a:rPr lang="en-US" altLang="en-US" sz="2000" u="sng" dirty="0">
                <a:ea typeface="ＭＳ Ｐゴシック" panose="020B0600070205080204" pitchFamily="34" charset="-128"/>
              </a:rPr>
              <a:t>Recommendation</a:t>
            </a:r>
            <a:r>
              <a:rPr lang="en-US" altLang="en-US" sz="2000" dirty="0">
                <a:ea typeface="ＭＳ Ｐゴシック" panose="020B0600070205080204" pitchFamily="34" charset="-128"/>
              </a:rPr>
              <a:t>: Long-term, dollar denominated, fixed rate debt</a:t>
            </a:r>
          </a:p>
          <a:p>
            <a:pPr marL="366713" lvl="1" indent="0">
              <a:buFont typeface="Wingdings 2" pitchFamily="2" charset="2"/>
              <a:buNone/>
            </a:pPr>
            <a:r>
              <a:rPr lang="en-US" altLang="en-US" sz="2000" u="sng" dirty="0">
                <a:ea typeface="ＭＳ Ｐゴシック" panose="020B0600070205080204" pitchFamily="34" charset="-128"/>
              </a:rPr>
              <a:t>Actual</a:t>
            </a:r>
            <a:r>
              <a:rPr lang="en-US" altLang="en-US" sz="2000" dirty="0">
                <a:ea typeface="ＭＳ Ｐゴシック" panose="020B0600070205080204" pitchFamily="34" charset="-128"/>
              </a:rPr>
              <a:t>: Long term operating lease on the store</a:t>
            </a:r>
            <a:endParaRPr lang="en-US" altLang="en-US" sz="2800" dirty="0">
              <a:ea typeface="ＭＳ Ｐゴシック" panose="020B0600070205080204" pitchFamily="34" charset="-128"/>
            </a:endParaRPr>
          </a:p>
          <a:p>
            <a:r>
              <a:rPr lang="en-US" altLang="en-US" sz="2000" i="1" dirty="0">
                <a:ea typeface="ＭＳ Ｐゴシック" panose="020B0600070205080204" pitchFamily="34" charset="-128"/>
              </a:rPr>
              <a:t>Vale:</a:t>
            </a:r>
            <a:r>
              <a:rPr lang="en-US" altLang="en-US" sz="2000" dirty="0">
                <a:ea typeface="ＭＳ Ｐゴシック" panose="020B0600070205080204" pitchFamily="34" charset="-128"/>
              </a:rPr>
              <a:t> Vale’s mines are spread around the world, and it generates a large portion of its revenues in China (37%). Its mines typically have very long lives and require large up-front investments, and the costs are usually in the local currencies, but its revenues are in US dollars.</a:t>
            </a:r>
          </a:p>
          <a:p>
            <a:pPr marL="366713" lvl="1" indent="0"/>
            <a:r>
              <a:rPr lang="en-US" altLang="en-US" sz="1800" u="sng" dirty="0">
                <a:ea typeface="ＭＳ Ｐゴシック" panose="020B0600070205080204" pitchFamily="34" charset="-128"/>
              </a:rPr>
              <a:t>Recommendation</a:t>
            </a:r>
            <a:r>
              <a:rPr lang="en-US" altLang="en-US" sz="1800" dirty="0">
                <a:ea typeface="ＭＳ Ｐゴシック" panose="020B0600070205080204" pitchFamily="34" charset="-128"/>
              </a:rPr>
              <a:t>: Long term, dollar-denominated debt (with hedging of local currency risk exposure) and if possible, tied to commodity prices.</a:t>
            </a:r>
          </a:p>
          <a:p>
            <a:pPr marL="366713" lvl="1" indent="0"/>
            <a:r>
              <a:rPr lang="en-US" altLang="en-US" sz="1800" u="sng" dirty="0">
                <a:ea typeface="ＭＳ Ｐゴシック" panose="020B0600070205080204" pitchFamily="34" charset="-128"/>
              </a:rPr>
              <a:t>Actual</a:t>
            </a:r>
            <a:r>
              <a:rPr lang="en-US" altLang="en-US" sz="1800" dirty="0">
                <a:ea typeface="ＭＳ Ｐゴシック" panose="020B0600070205080204" pitchFamily="34" charset="-128"/>
              </a:rPr>
              <a:t>: The existing debt at Vale is primarily US dollar debt (65.48%), with an average maturity of 14.70 years. All of the debt, as far as we can assess, is fixed rate and there is no commodity-linked debt. </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a:extLst>
              <a:ext uri="{FF2B5EF4-FFF2-40B4-BE49-F238E27FC236}">
                <a16:creationId xmlns:a16="http://schemas.microsoft.com/office/drawing/2014/main" id="{AD0134A1-47A4-84AF-25BB-3FCE7730993E}"/>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And for Tata Motors and Baidu</a:t>
            </a:r>
          </a:p>
        </p:txBody>
      </p:sp>
      <p:sp>
        <p:nvSpPr>
          <p:cNvPr id="312322" name="Content Placeholder 2">
            <a:extLst>
              <a:ext uri="{FF2B5EF4-FFF2-40B4-BE49-F238E27FC236}">
                <a16:creationId xmlns:a16="http://schemas.microsoft.com/office/drawing/2014/main" id="{5A149B6C-076E-B42D-AECB-695E35DCD7A6}"/>
              </a:ext>
            </a:extLst>
          </p:cNvPr>
          <p:cNvSpPr>
            <a:spLocks noGrp="1"/>
          </p:cNvSpPr>
          <p:nvPr>
            <p:ph sz="quarter" idx="1"/>
          </p:nvPr>
        </p:nvSpPr>
        <p:spPr>
          <a:xfrm>
            <a:off x="612775" y="1600200"/>
            <a:ext cx="8153400" cy="4495800"/>
          </a:xfrm>
        </p:spPr>
        <p:txBody>
          <a:bodyPr/>
          <a:lstStyle/>
          <a:p>
            <a:pPr>
              <a:lnSpc>
                <a:spcPct val="80000"/>
              </a:lnSpc>
            </a:pPr>
            <a:r>
              <a:rPr lang="en-US" altLang="en-US" sz="2400" i="1">
                <a:ea typeface="ＭＳ Ｐゴシック" panose="020B0600070205080204" pitchFamily="34" charset="-128"/>
              </a:rPr>
              <a:t>Tata Motors</a:t>
            </a:r>
            <a:r>
              <a:rPr lang="en-US" altLang="en-US" sz="2400">
                <a:ea typeface="ＭＳ Ｐゴシック" panose="020B0600070205080204" pitchFamily="34" charset="-128"/>
              </a:rPr>
              <a:t>: As an manufacturing firm, with big chunks of its of its revenues coming from India and China (about 24% apiece) and the rest spread across developed markets.</a:t>
            </a:r>
          </a:p>
          <a:p>
            <a:pPr lvl="1">
              <a:lnSpc>
                <a:spcPct val="80000"/>
              </a:lnSpc>
            </a:pPr>
            <a:r>
              <a:rPr lang="en-US" altLang="en-US" sz="2000" u="sng">
                <a:ea typeface="ＭＳ Ｐゴシック" panose="020B0600070205080204" pitchFamily="34" charset="-128"/>
              </a:rPr>
              <a:t>Recommendation</a:t>
            </a:r>
            <a:r>
              <a:rPr lang="en-US" altLang="en-US" sz="2000">
                <a:ea typeface="ＭＳ Ｐゴシック" panose="020B0600070205080204" pitchFamily="34" charset="-128"/>
              </a:rPr>
              <a:t>: Medium to long term, fixed rate debt in a mix of currencies reflecting operations.</a:t>
            </a:r>
          </a:p>
          <a:p>
            <a:pPr lvl="1">
              <a:lnSpc>
                <a:spcPct val="80000"/>
              </a:lnSpc>
            </a:pPr>
            <a:r>
              <a:rPr lang="en-US" altLang="en-US" sz="2000" u="sng">
                <a:ea typeface="ＭＳ Ｐゴシック" panose="020B0600070205080204" pitchFamily="34" charset="-128"/>
              </a:rPr>
              <a:t>Actual</a:t>
            </a:r>
            <a:r>
              <a:rPr lang="en-US" altLang="en-US" sz="2000">
                <a:ea typeface="ＭＳ Ｐゴシック" panose="020B0600070205080204" pitchFamily="34" charset="-128"/>
              </a:rPr>
              <a:t>:  The existing debt at Tata Motors is a mix of Indian rupee debt (about 71%) and Euro debt (about 29%), with an average maturity of 5.33 years and it is almost entirely fixed rate debt.</a:t>
            </a:r>
          </a:p>
          <a:p>
            <a:pPr>
              <a:lnSpc>
                <a:spcPct val="80000"/>
              </a:lnSpc>
            </a:pPr>
            <a:r>
              <a:rPr lang="en-US" altLang="en-US" sz="2400" i="1">
                <a:ea typeface="ＭＳ Ｐゴシック" panose="020B0600070205080204" pitchFamily="34" charset="-128"/>
              </a:rPr>
              <a:t>Baidu:</a:t>
            </a:r>
            <a:r>
              <a:rPr lang="en-US" altLang="en-US" sz="2400">
                <a:ea typeface="ＭＳ Ｐゴシック" panose="020B0600070205080204" pitchFamily="34" charset="-128"/>
              </a:rPr>
              <a:t> Baidu has relatively little debt at the moment, reflecting its status as a young, technology company. </a:t>
            </a:r>
          </a:p>
          <a:p>
            <a:pPr lvl="1">
              <a:lnSpc>
                <a:spcPct val="80000"/>
              </a:lnSpc>
            </a:pPr>
            <a:r>
              <a:rPr lang="en-US" altLang="en-US" sz="2000" u="sng">
                <a:ea typeface="ＭＳ Ｐゴシック" panose="020B0600070205080204" pitchFamily="34" charset="-128"/>
              </a:rPr>
              <a:t>Recommendation</a:t>
            </a:r>
            <a:r>
              <a:rPr lang="en-US" altLang="en-US" sz="2000">
                <a:ea typeface="ＭＳ Ｐゴシック" panose="020B0600070205080204" pitchFamily="34" charset="-128"/>
              </a:rPr>
              <a:t>: Convertible, Chinese Yuan debt. </a:t>
            </a:r>
          </a:p>
          <a:p>
            <a:pPr lvl="1">
              <a:lnSpc>
                <a:spcPct val="80000"/>
              </a:lnSpc>
            </a:pPr>
            <a:r>
              <a:rPr lang="en-US" altLang="en-US" sz="2000" u="sng">
                <a:ea typeface="ＭＳ Ｐゴシック" panose="020B0600070205080204" pitchFamily="34" charset="-128"/>
              </a:rPr>
              <a:t>Actual</a:t>
            </a:r>
            <a:r>
              <a:rPr lang="en-US" altLang="en-US" sz="2000">
                <a:ea typeface="ＭＳ Ｐゴシック" panose="020B0600070205080204" pitchFamily="34" charset="-128"/>
              </a:rPr>
              <a:t>: About 82% of Baidu’s debt is in US dollars and Euros currently, with an average maturity of 5.80 years. A small portion is floating rate debt, but very little of the debt is convertible. </a:t>
            </a:r>
          </a:p>
          <a:p>
            <a:pPr>
              <a:lnSpc>
                <a:spcPct val="80000"/>
              </a:lnSpc>
            </a:pPr>
            <a:endParaRPr lang="en-US" altLang="en-US" sz="2400">
              <a:ea typeface="ＭＳ Ｐゴシック" panose="020B0600070205080204" pitchFamily="34" charset="-128"/>
            </a:endParaRPr>
          </a:p>
        </p:txBody>
      </p:sp>
      <p:sp>
        <p:nvSpPr>
          <p:cNvPr id="312323" name="Footer Placeholder 3">
            <a:extLst>
              <a:ext uri="{FF2B5EF4-FFF2-40B4-BE49-F238E27FC236}">
                <a16:creationId xmlns:a16="http://schemas.microsoft.com/office/drawing/2014/main" id="{6B845640-7A60-F3E8-575B-7C7A6DB8708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04132" name="Slide Number Placeholder 4">
            <a:extLst>
              <a:ext uri="{FF2B5EF4-FFF2-40B4-BE49-F238E27FC236}">
                <a16:creationId xmlns:a16="http://schemas.microsoft.com/office/drawing/2014/main" id="{E4729F2D-EB5D-4579-E512-185B27B213E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385681D-F278-2F4B-A623-B408B8A03957}" type="slidenum">
              <a:rPr lang="en-US" altLang="en-US" sz="1200">
                <a:solidFill>
                  <a:srgbClr val="FFFFFF"/>
                </a:solidFill>
                <a:latin typeface="Times" charset="0"/>
              </a:rPr>
              <a:pPr>
                <a:lnSpc>
                  <a:spcPct val="80000"/>
                </a:lnSpc>
                <a:spcBef>
                  <a:spcPct val="0"/>
                </a:spcBef>
                <a:buClrTx/>
                <a:buSzTx/>
                <a:buFontTx/>
                <a:buNone/>
                <a:defRPr/>
              </a:pPr>
              <a:t>146</a:t>
            </a:fld>
            <a:endParaRPr lang="en-US" altLang="en-US" sz="1200">
              <a:solidFill>
                <a:srgbClr val="FFFFFF"/>
              </a:solidFill>
              <a:latin typeface="Times" charset="0"/>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a:extLst>
              <a:ext uri="{FF2B5EF4-FFF2-40B4-BE49-F238E27FC236}">
                <a16:creationId xmlns:a16="http://schemas.microsoft.com/office/drawing/2014/main" id="{14E44677-6DFD-550A-5A96-A35BB165FF7E}"/>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Returning Cash to the Owners: Dividend Policy</a:t>
            </a:r>
          </a:p>
        </p:txBody>
      </p:sp>
      <p:sp>
        <p:nvSpPr>
          <p:cNvPr id="313346" name="Rectangle 3">
            <a:extLst>
              <a:ext uri="{FF2B5EF4-FFF2-40B4-BE49-F238E27FC236}">
                <a16:creationId xmlns:a16="http://schemas.microsoft.com/office/drawing/2014/main" id="{AC0FC3F5-3C3C-597E-D7F4-E9F82EDBA24D}"/>
              </a:ext>
            </a:extLst>
          </p:cNvPr>
          <p:cNvSpPr>
            <a:spLocks noGrp="1"/>
          </p:cNvSpPr>
          <p:nvPr>
            <p:ph type="subTitle" idx="1"/>
          </p:nvPr>
        </p:nvSpPr>
        <p:spPr>
          <a:xfrm>
            <a:off x="2362200" y="6049963"/>
            <a:ext cx="6705600" cy="685800"/>
          </a:xfrm>
        </p:spPr>
        <p:txBody>
          <a:bodyPr/>
          <a:lstStyle/>
          <a:p>
            <a:pPr eaLnBrk="1" hangingPunct="1">
              <a:lnSpc>
                <a:spcPct val="80000"/>
              </a:lnSpc>
            </a:pPr>
            <a:r>
              <a:rPr lang="ja-JP" altLang="en-US" sz="2400">
                <a:ea typeface="ＭＳ Ｐゴシック" panose="020B0600070205080204" pitchFamily="34" charset="-128"/>
              </a:rPr>
              <a:t>“</a:t>
            </a:r>
            <a:r>
              <a:rPr lang="en-US" altLang="ja-JP" sz="2400">
                <a:ea typeface="ＭＳ Ｐゴシック" panose="020B0600070205080204" pitchFamily="34" charset="-128"/>
              </a:rPr>
              <a:t>Companies don</a:t>
            </a:r>
            <a:r>
              <a:rPr lang="ja-JP" altLang="en-US" sz="2400">
                <a:ea typeface="ＭＳ Ｐゴシック" panose="020B0600070205080204" pitchFamily="34" charset="-128"/>
              </a:rPr>
              <a:t>’</a:t>
            </a:r>
            <a:r>
              <a:rPr lang="en-US" altLang="ja-JP" sz="2400">
                <a:ea typeface="ＭＳ Ｐゴシック" panose="020B0600070205080204" pitchFamily="34" charset="-128"/>
              </a:rPr>
              <a:t>t have cash. They hold cash for their stockholders.</a:t>
            </a:r>
            <a:r>
              <a:rPr lang="ja-JP" altLang="en-US" sz="2400">
                <a:ea typeface="ＭＳ Ｐゴシック" panose="020B0600070205080204" pitchFamily="34" charset="-128"/>
              </a:rPr>
              <a:t>”</a:t>
            </a:r>
            <a:endParaRPr lang="en-US" altLang="en-US" sz="2400">
              <a:ea typeface="ＭＳ Ｐゴシック" panose="020B0600070205080204" pitchFamily="34" charset="-128"/>
            </a:endParaRPr>
          </a:p>
        </p:txBody>
      </p:sp>
      <p:sp>
        <p:nvSpPr>
          <p:cNvPr id="313347" name="Footer Placeholder 1">
            <a:extLst>
              <a:ext uri="{FF2B5EF4-FFF2-40B4-BE49-F238E27FC236}">
                <a16:creationId xmlns:a16="http://schemas.microsoft.com/office/drawing/2014/main" id="{08587A45-7180-3452-5942-CF47B3CEFF34}"/>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13348" name="Slide Number Placeholder 2">
            <a:extLst>
              <a:ext uri="{FF2B5EF4-FFF2-40B4-BE49-F238E27FC236}">
                <a16:creationId xmlns:a16="http://schemas.microsoft.com/office/drawing/2014/main" id="{0D1EEFF0-1001-8A1E-342A-14507C71857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A2484D59-63EB-9642-8A69-7192BBA014FA}" type="slidenum">
              <a:rPr lang="en-US" altLang="en-US" sz="1400" smtClean="0">
                <a:solidFill>
                  <a:schemeClr val="tx2"/>
                </a:solidFill>
                <a:latin typeface="Times" pitchFamily="2" charset="0"/>
              </a:rPr>
              <a:pPr>
                <a:spcBef>
                  <a:spcPct val="0"/>
                </a:spcBef>
                <a:buClrTx/>
                <a:buSzTx/>
                <a:buFontTx/>
                <a:buNone/>
              </a:pPr>
              <a:t>147</a:t>
            </a:fld>
            <a:endParaRPr lang="en-US" altLang="en-US" sz="1400">
              <a:solidFill>
                <a:schemeClr val="tx2"/>
              </a:solidFill>
              <a:latin typeface="Times" pitchFamily="2" charset="0"/>
            </a:endParaRPr>
          </a:p>
        </p:txBody>
      </p:sp>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a:extLst>
              <a:ext uri="{FF2B5EF4-FFF2-40B4-BE49-F238E27FC236}">
                <a16:creationId xmlns:a16="http://schemas.microsoft.com/office/drawing/2014/main" id="{FDB6A45A-1647-4240-EC5C-8E1522E3776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First Principles</a:t>
            </a:r>
          </a:p>
        </p:txBody>
      </p:sp>
      <p:sp>
        <p:nvSpPr>
          <p:cNvPr id="315394" name="Footer Placeholder 1">
            <a:extLst>
              <a:ext uri="{FF2B5EF4-FFF2-40B4-BE49-F238E27FC236}">
                <a16:creationId xmlns:a16="http://schemas.microsoft.com/office/drawing/2014/main" id="{898E27AA-8516-7755-5FF5-5BCE6B1ABCB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07203" name="Slide Number Placeholder 2">
            <a:extLst>
              <a:ext uri="{FF2B5EF4-FFF2-40B4-BE49-F238E27FC236}">
                <a16:creationId xmlns:a16="http://schemas.microsoft.com/office/drawing/2014/main" id="{ABBCC2BA-4E9C-4469-05C0-19A7AC8C9D1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FEF97F9-80B4-5341-B518-58A97556366C}" type="slidenum">
              <a:rPr lang="en-US" altLang="en-US" sz="1200">
                <a:solidFill>
                  <a:srgbClr val="FFFFFF"/>
                </a:solidFill>
                <a:latin typeface="Times" charset="0"/>
              </a:rPr>
              <a:pPr>
                <a:lnSpc>
                  <a:spcPct val="80000"/>
                </a:lnSpc>
                <a:spcBef>
                  <a:spcPct val="0"/>
                </a:spcBef>
                <a:buClrTx/>
                <a:buSzTx/>
                <a:buFontTx/>
                <a:buNone/>
                <a:defRPr/>
              </a:pPr>
              <a:t>148</a:t>
            </a:fld>
            <a:endParaRPr lang="en-US" altLang="en-US" sz="1200">
              <a:solidFill>
                <a:srgbClr val="FFFFFF"/>
              </a:solidFill>
              <a:latin typeface="Times" charset="0"/>
            </a:endParaRPr>
          </a:p>
        </p:txBody>
      </p:sp>
      <p:pic>
        <p:nvPicPr>
          <p:cNvPr id="315396" name="Content Placeholder 3">
            <a:extLst>
              <a:ext uri="{FF2B5EF4-FFF2-40B4-BE49-F238E27FC236}">
                <a16:creationId xmlns:a16="http://schemas.microsoft.com/office/drawing/2014/main" id="{1A1CC7BF-2C37-FDB0-2A6E-05E1306D73B9}"/>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a:extLst>
              <a:ext uri="{FF2B5EF4-FFF2-40B4-BE49-F238E27FC236}">
                <a16:creationId xmlns:a16="http://schemas.microsoft.com/office/drawing/2014/main" id="{ECB38180-D632-6004-B289-DEC58AE0C5DB}"/>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Steps to the Dividend Decision… if it is treated as a residual claim</a:t>
            </a:r>
          </a:p>
        </p:txBody>
      </p:sp>
      <p:sp>
        <p:nvSpPr>
          <p:cNvPr id="317442" name="Footer Placeholder 1">
            <a:extLst>
              <a:ext uri="{FF2B5EF4-FFF2-40B4-BE49-F238E27FC236}">
                <a16:creationId xmlns:a16="http://schemas.microsoft.com/office/drawing/2014/main" id="{9626AE7B-AB52-B1FA-8DF1-7A436C5403B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09251" name="Slide Number Placeholder 2">
            <a:extLst>
              <a:ext uri="{FF2B5EF4-FFF2-40B4-BE49-F238E27FC236}">
                <a16:creationId xmlns:a16="http://schemas.microsoft.com/office/drawing/2014/main" id="{EBCB0C4B-95D3-DCF1-0A66-C16149A10D7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0F828FC-CEFC-1244-A4A2-A54C897A7C93}" type="slidenum">
              <a:rPr lang="en-US" altLang="en-US" sz="1200">
                <a:solidFill>
                  <a:srgbClr val="FFFFFF"/>
                </a:solidFill>
                <a:latin typeface="Times" charset="0"/>
              </a:rPr>
              <a:pPr>
                <a:lnSpc>
                  <a:spcPct val="80000"/>
                </a:lnSpc>
                <a:spcBef>
                  <a:spcPct val="0"/>
                </a:spcBef>
                <a:buClrTx/>
                <a:buSzTx/>
                <a:buFontTx/>
                <a:buNone/>
                <a:defRPr/>
              </a:pPr>
              <a:t>149</a:t>
            </a:fld>
            <a:endParaRPr lang="en-US" altLang="en-US" sz="1200">
              <a:solidFill>
                <a:srgbClr val="FFFFFF"/>
              </a:solidFill>
              <a:latin typeface="Times" charset="0"/>
            </a:endParaRPr>
          </a:p>
        </p:txBody>
      </p:sp>
      <p:pic>
        <p:nvPicPr>
          <p:cNvPr id="5" name="Content Placeholder 4">
            <a:extLst>
              <a:ext uri="{FF2B5EF4-FFF2-40B4-BE49-F238E27FC236}">
                <a16:creationId xmlns:a16="http://schemas.microsoft.com/office/drawing/2014/main" id="{3DB7F943-AC36-C963-BA1D-7497C59FB31A}"/>
              </a:ext>
            </a:extLst>
          </p:cNvPr>
          <p:cNvPicPr>
            <a:picLocks noGrp="1" noChangeAspect="1"/>
          </p:cNvPicPr>
          <p:nvPr>
            <p:ph sz="quarter" idx="1"/>
          </p:nvPr>
        </p:nvPicPr>
        <p:blipFill>
          <a:blip r:embed="rId3"/>
          <a:stretch>
            <a:fillRect/>
          </a:stretch>
        </p:blipFill>
        <p:spPr>
          <a:xfrm>
            <a:off x="1066800" y="2079296"/>
            <a:ext cx="6661688" cy="2264103"/>
          </a:xfrm>
          <a:prstGeom prst="rect">
            <a:avLst/>
          </a:prstGeo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Title 1">
            <a:extLst>
              <a:ext uri="{FF2B5EF4-FFF2-40B4-BE49-F238E27FC236}">
                <a16:creationId xmlns:a16="http://schemas.microsoft.com/office/drawing/2014/main" id="{AE5D9B0B-67A9-DB4C-93F6-F8419CAB8A9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The Roots of Dividend Dysfunction</a:t>
            </a:r>
          </a:p>
        </p:txBody>
      </p:sp>
      <p:sp>
        <p:nvSpPr>
          <p:cNvPr id="319490" name="Content Placeholder 2">
            <a:extLst>
              <a:ext uri="{FF2B5EF4-FFF2-40B4-BE49-F238E27FC236}">
                <a16:creationId xmlns:a16="http://schemas.microsoft.com/office/drawing/2014/main" id="{F5CA41F0-DD9B-07C8-027C-5C50EA79E16A}"/>
              </a:ext>
            </a:extLst>
          </p:cNvPr>
          <p:cNvSpPr>
            <a:spLocks noGrp="1"/>
          </p:cNvSpPr>
          <p:nvPr>
            <p:ph sz="quarter" idx="1"/>
          </p:nvPr>
        </p:nvSpPr>
        <p:spPr>
          <a:xfrm>
            <a:off x="612775" y="1600200"/>
            <a:ext cx="8153400" cy="4495800"/>
          </a:xfrm>
        </p:spPr>
        <p:txBody>
          <a:bodyPr/>
          <a:lstStyle/>
          <a:p>
            <a:r>
              <a:rPr lang="en-US" altLang="en-US" dirty="0">
                <a:ea typeface="ＭＳ Ｐゴシック" panose="020B0600070205080204" pitchFamily="34" charset="-128"/>
              </a:rPr>
              <a:t>In practice, dividend policy is dysfunctional and does not follow the logical process of starting with your investment opportunities and working your way down to residual cash.</a:t>
            </a:r>
          </a:p>
          <a:p>
            <a:r>
              <a:rPr lang="en-US" altLang="en-US" dirty="0">
                <a:ea typeface="ＭＳ Ｐゴシック" panose="020B0600070205080204" pitchFamily="34" charset="-128"/>
              </a:rPr>
              <a:t>The two dominant factors driving dividend policy around the world are:</a:t>
            </a:r>
          </a:p>
          <a:p>
            <a:pPr lvl="1"/>
            <a:r>
              <a:rPr lang="en-US" altLang="en-US" u="sng" dirty="0">
                <a:ea typeface="ＭＳ Ｐゴシック" panose="020B0600070205080204" pitchFamily="34" charset="-128"/>
              </a:rPr>
              <a:t>Inertia</a:t>
            </a:r>
            <a:r>
              <a:rPr lang="en-US" altLang="en-US" dirty="0">
                <a:ea typeface="ＭＳ Ｐゴシック" panose="020B0600070205080204" pitchFamily="34" charset="-128"/>
              </a:rPr>
              <a:t>: Companies seem to hate to let of their past, when it comes to dividend policy.</a:t>
            </a:r>
          </a:p>
          <a:p>
            <a:pPr lvl="1"/>
            <a:r>
              <a:rPr lang="en-US" altLang="en-US" u="sng" dirty="0">
                <a:ea typeface="ＭＳ Ｐゴシック" panose="020B0600070205080204" pitchFamily="34" charset="-128"/>
              </a:rPr>
              <a:t>Me-too-ism</a:t>
            </a:r>
            <a:r>
              <a:rPr lang="en-US" altLang="en-US" dirty="0">
                <a:ea typeface="ＭＳ Ｐゴシック" panose="020B0600070205080204" pitchFamily="34" charset="-128"/>
              </a:rPr>
              <a:t>: Companies want to behave like their peer group.</a:t>
            </a:r>
          </a:p>
        </p:txBody>
      </p:sp>
      <p:sp>
        <p:nvSpPr>
          <p:cNvPr id="319491" name="Footer Placeholder 3">
            <a:extLst>
              <a:ext uri="{FF2B5EF4-FFF2-40B4-BE49-F238E27FC236}">
                <a16:creationId xmlns:a16="http://schemas.microsoft.com/office/drawing/2014/main" id="{01BD98C7-E3D3-1360-E63F-7CB4D82DD7D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11300" name="Slide Number Placeholder 4">
            <a:extLst>
              <a:ext uri="{FF2B5EF4-FFF2-40B4-BE49-F238E27FC236}">
                <a16:creationId xmlns:a16="http://schemas.microsoft.com/office/drawing/2014/main" id="{F68B86DC-6493-0E11-EF7C-811EA211042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81C2D09-6C58-0740-9ECD-6E02E11FE84B}" type="slidenum">
              <a:rPr lang="en-US" altLang="en-US" sz="1200">
                <a:solidFill>
                  <a:srgbClr val="FFFFFF"/>
                </a:solidFill>
                <a:latin typeface="Times" charset="0"/>
              </a:rPr>
              <a:pPr>
                <a:lnSpc>
                  <a:spcPct val="80000"/>
                </a:lnSpc>
                <a:spcBef>
                  <a:spcPct val="0"/>
                </a:spcBef>
                <a:buClrTx/>
                <a:buSzTx/>
                <a:buFontTx/>
                <a:buNone/>
                <a:defRPr/>
              </a:pPr>
              <a:t>150</a:t>
            </a:fld>
            <a:endParaRPr lang="en-US" altLang="en-US" sz="1200">
              <a:solidFill>
                <a:srgbClr val="FFFFFF"/>
              </a:solidFill>
              <a:latin typeface="Times" charset="0"/>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a:extLst>
              <a:ext uri="{FF2B5EF4-FFF2-40B4-BE49-F238E27FC236}">
                <a16:creationId xmlns:a16="http://schemas.microsoft.com/office/drawing/2014/main" id="{0007C363-0FBE-7C10-3A36-5D8068BE7F1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Dividends are sticky</a:t>
            </a:r>
          </a:p>
        </p:txBody>
      </p:sp>
      <p:sp>
        <p:nvSpPr>
          <p:cNvPr id="321538" name="Footer Placeholder 1">
            <a:extLst>
              <a:ext uri="{FF2B5EF4-FFF2-40B4-BE49-F238E27FC236}">
                <a16:creationId xmlns:a16="http://schemas.microsoft.com/office/drawing/2014/main" id="{11B085EA-F87B-A7EE-6357-4E510F0A4B4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12323" name="Slide Number Placeholder 2">
            <a:extLst>
              <a:ext uri="{FF2B5EF4-FFF2-40B4-BE49-F238E27FC236}">
                <a16:creationId xmlns:a16="http://schemas.microsoft.com/office/drawing/2014/main" id="{69EF5DB0-4005-B47B-28FE-BF3B4991DC0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DA119E21-3207-E74E-8AD9-6078E472265C}" type="slidenum">
              <a:rPr lang="en-US" altLang="en-US" sz="1200">
                <a:solidFill>
                  <a:srgbClr val="FFFFFF"/>
                </a:solidFill>
                <a:latin typeface="Times" charset="0"/>
              </a:rPr>
              <a:pPr>
                <a:lnSpc>
                  <a:spcPct val="80000"/>
                </a:lnSpc>
                <a:spcBef>
                  <a:spcPct val="0"/>
                </a:spcBef>
                <a:buClrTx/>
                <a:buSzTx/>
                <a:buFontTx/>
                <a:buNone/>
                <a:defRPr/>
              </a:pPr>
              <a:t>151</a:t>
            </a:fld>
            <a:endParaRPr lang="en-US" altLang="en-US" sz="1200">
              <a:solidFill>
                <a:srgbClr val="FFFFFF"/>
              </a:solidFill>
              <a:latin typeface="Times" charset="0"/>
            </a:endParaRPr>
          </a:p>
        </p:txBody>
      </p:sp>
      <p:pic>
        <p:nvPicPr>
          <p:cNvPr id="4" name="Content Placeholder 3">
            <a:extLst>
              <a:ext uri="{FF2B5EF4-FFF2-40B4-BE49-F238E27FC236}">
                <a16:creationId xmlns:a16="http://schemas.microsoft.com/office/drawing/2014/main" id="{6AFC9D03-79E7-AC4B-75BE-F80F0E2EE1D6}"/>
              </a:ext>
            </a:extLst>
          </p:cNvPr>
          <p:cNvPicPr>
            <a:picLocks noGrp="1" noChangeAspect="1"/>
          </p:cNvPicPr>
          <p:nvPr>
            <p:ph sz="quarter" idx="1"/>
          </p:nvPr>
        </p:nvPicPr>
        <p:blipFill>
          <a:blip r:embed="rId3"/>
          <a:stretch>
            <a:fillRect/>
          </a:stretch>
        </p:blipFill>
        <p:spPr>
          <a:xfrm>
            <a:off x="1585016" y="1600200"/>
            <a:ext cx="6208917" cy="4495800"/>
          </a:xfrm>
          <a:prstGeom prst="rect">
            <a:avLst/>
          </a:prstGeom>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a:extLst>
              <a:ext uri="{FF2B5EF4-FFF2-40B4-BE49-F238E27FC236}">
                <a16:creationId xmlns:a16="http://schemas.microsoft.com/office/drawing/2014/main" id="{E1BD277F-21DF-A4D2-9996-5D0ECD5B8FE8}"/>
              </a:ext>
            </a:extLst>
          </p:cNvPr>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dirty="0">
                <a:ea typeface="ＭＳ Ｐゴシック" charset="-128"/>
              </a:rPr>
              <a:t>In 2020, a crisis year for many companies…here is what they did..</a:t>
            </a:r>
          </a:p>
        </p:txBody>
      </p:sp>
      <p:sp>
        <p:nvSpPr>
          <p:cNvPr id="323586" name="Footer Placeholder 1">
            <a:extLst>
              <a:ext uri="{FF2B5EF4-FFF2-40B4-BE49-F238E27FC236}">
                <a16:creationId xmlns:a16="http://schemas.microsoft.com/office/drawing/2014/main" id="{0BC28020-66DE-4DD1-EF91-D6F59745F1D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14371" name="Slide Number Placeholder 2">
            <a:extLst>
              <a:ext uri="{FF2B5EF4-FFF2-40B4-BE49-F238E27FC236}">
                <a16:creationId xmlns:a16="http://schemas.microsoft.com/office/drawing/2014/main" id="{4DB6B826-45B9-F02E-5E1D-C4C00FDD36D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4DE39CB-2925-EE4A-AFE9-A8D88B2D3908}" type="slidenum">
              <a:rPr lang="en-US" altLang="en-US" sz="1200">
                <a:solidFill>
                  <a:srgbClr val="FFFFFF"/>
                </a:solidFill>
                <a:latin typeface="Times" charset="0"/>
              </a:rPr>
              <a:pPr>
                <a:lnSpc>
                  <a:spcPct val="80000"/>
                </a:lnSpc>
                <a:spcBef>
                  <a:spcPct val="0"/>
                </a:spcBef>
                <a:buClrTx/>
                <a:buSzTx/>
                <a:buFontTx/>
                <a:buNone/>
                <a:defRPr/>
              </a:pPr>
              <a:t>152</a:t>
            </a:fld>
            <a:endParaRPr lang="en-US" altLang="en-US" sz="1200">
              <a:solidFill>
                <a:srgbClr val="FFFFFF"/>
              </a:solidFill>
              <a:latin typeface="Times" charset="0"/>
            </a:endParaRPr>
          </a:p>
        </p:txBody>
      </p:sp>
      <p:sp>
        <p:nvSpPr>
          <p:cNvPr id="3" name="Content Placeholder 2">
            <a:extLst>
              <a:ext uri="{FF2B5EF4-FFF2-40B4-BE49-F238E27FC236}">
                <a16:creationId xmlns:a16="http://schemas.microsoft.com/office/drawing/2014/main" id="{6A9D35C9-9C5B-27F5-1562-D676A25B4529}"/>
              </a:ext>
            </a:extLst>
          </p:cNvPr>
          <p:cNvSpPr>
            <a:spLocks noGrp="1"/>
          </p:cNvSpPr>
          <p:nvPr>
            <p:ph sz="quarter" idx="1"/>
          </p:nvPr>
        </p:nvSpPr>
        <p:spPr>
          <a:xfrm>
            <a:off x="612775" y="1600200"/>
            <a:ext cx="8153400" cy="4495800"/>
          </a:xfrm>
        </p:spPr>
        <p:txBody>
          <a:bodyPr>
            <a:normAutofit fontScale="92500"/>
          </a:bodyPr>
          <a:lstStyle/>
          <a:p>
            <a:pPr>
              <a:buFont typeface="Wingdings" charset="2"/>
              <a:buChar char=""/>
              <a:defRPr/>
            </a:pPr>
            <a:r>
              <a:rPr lang="en-US" dirty="0"/>
              <a:t>Of the S&amp;P 500 companies, 287 companies increased their dividends and 11 companies initiated dividends.</a:t>
            </a:r>
          </a:p>
          <a:p>
            <a:pPr>
              <a:buFont typeface="Wingdings" charset="2"/>
              <a:buChar char=""/>
              <a:defRPr/>
            </a:pPr>
            <a:r>
              <a:rPr lang="en-US" dirty="0"/>
              <a:t>Of the S&amp;P 500 companies, 27 decreased dividends and 42 suspended dividends.</a:t>
            </a:r>
          </a:p>
          <a:p>
            <a:pPr lvl="1">
              <a:buFont typeface="Wingdings" charset="2"/>
              <a:buChar char=""/>
              <a:defRPr/>
            </a:pPr>
            <a:r>
              <a:rPr lang="en-US" dirty="0"/>
              <a:t>While the 42 dividend suspensions were the most in the last 20 years, the number of companies that increased </a:t>
            </a:r>
            <a:r>
              <a:rPr lang="en-US" dirty="0" err="1"/>
              <a:t>divbidends</a:t>
            </a:r>
            <a:r>
              <a:rPr lang="en-US" dirty="0"/>
              <a:t> (298) vastly exceeded the number that cut or suspended dividends (69).</a:t>
            </a:r>
          </a:p>
          <a:p>
            <a:pPr lvl="1">
              <a:buFont typeface="Wingdings" charset="2"/>
              <a:buChar char=""/>
              <a:defRPr/>
            </a:pPr>
            <a:r>
              <a:rPr lang="en-US" dirty="0"/>
              <a:t>In perhaps the most revealing statistic of all, 133 of the 500 largest market cap companies did not pay dividends leading into 2020 or in 2020.</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a:extLst>
              <a:ext uri="{FF2B5EF4-FFF2-40B4-BE49-F238E27FC236}">
                <a16:creationId xmlns:a16="http://schemas.microsoft.com/office/drawing/2014/main" id="{EA8EC810-1AFE-5B8E-5FF1-A04F96F0587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Dividends tend to follow earnings</a:t>
            </a:r>
          </a:p>
        </p:txBody>
      </p:sp>
      <p:sp>
        <p:nvSpPr>
          <p:cNvPr id="325634" name="Footer Placeholder 1">
            <a:extLst>
              <a:ext uri="{FF2B5EF4-FFF2-40B4-BE49-F238E27FC236}">
                <a16:creationId xmlns:a16="http://schemas.microsoft.com/office/drawing/2014/main" id="{49F72680-A80B-BA1A-E597-254C504D509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16419" name="Slide Number Placeholder 2">
            <a:extLst>
              <a:ext uri="{FF2B5EF4-FFF2-40B4-BE49-F238E27FC236}">
                <a16:creationId xmlns:a16="http://schemas.microsoft.com/office/drawing/2014/main" id="{B0B42F02-0CAA-4271-50E9-3BEB01BA985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F859304-B019-D440-A68E-6BA0A8F7EDB9}" type="slidenum">
              <a:rPr lang="en-US" altLang="en-US" sz="1200">
                <a:solidFill>
                  <a:srgbClr val="FFFFFF"/>
                </a:solidFill>
                <a:latin typeface="Times" charset="0"/>
              </a:rPr>
              <a:pPr>
                <a:lnSpc>
                  <a:spcPct val="80000"/>
                </a:lnSpc>
                <a:spcBef>
                  <a:spcPct val="0"/>
                </a:spcBef>
                <a:buClrTx/>
                <a:buSzTx/>
                <a:buFontTx/>
                <a:buNone/>
                <a:defRPr/>
              </a:pPr>
              <a:t>153</a:t>
            </a:fld>
            <a:endParaRPr lang="en-US" altLang="en-US" sz="1200">
              <a:solidFill>
                <a:srgbClr val="FFFFFF"/>
              </a:solidFill>
              <a:latin typeface="Times" charset="0"/>
            </a:endParaRPr>
          </a:p>
        </p:txBody>
      </p:sp>
      <p:pic>
        <p:nvPicPr>
          <p:cNvPr id="4" name="Content Placeholder 3">
            <a:extLst>
              <a:ext uri="{FF2B5EF4-FFF2-40B4-BE49-F238E27FC236}">
                <a16:creationId xmlns:a16="http://schemas.microsoft.com/office/drawing/2014/main" id="{1121631B-85B9-2600-AA80-F32F164B5CAE}"/>
              </a:ext>
            </a:extLst>
          </p:cNvPr>
          <p:cNvPicPr>
            <a:picLocks noGrp="1" noChangeAspect="1"/>
          </p:cNvPicPr>
          <p:nvPr>
            <p:ph sz="quarter" idx="1"/>
          </p:nvPr>
        </p:nvPicPr>
        <p:blipFill>
          <a:blip r:embed="rId3"/>
          <a:stretch>
            <a:fillRect/>
          </a:stretch>
        </p:blipFill>
        <p:spPr>
          <a:xfrm>
            <a:off x="1381153" y="1600200"/>
            <a:ext cx="6616644" cy="4495800"/>
          </a:xfrm>
          <a:prstGeom prst="rect">
            <a:avLst/>
          </a:prstGeom>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Title 1">
            <a:extLst>
              <a:ext uri="{FF2B5EF4-FFF2-40B4-BE49-F238E27FC236}">
                <a16:creationId xmlns:a16="http://schemas.microsoft.com/office/drawing/2014/main" id="{CF6A3FB5-ACF2-0090-AA99-60696C7446BC}"/>
              </a:ext>
            </a:extLst>
          </p:cNvPr>
          <p:cNvSpPr>
            <a:spLocks noGrp="1"/>
          </p:cNvSpPr>
          <p:nvPr>
            <p:ph type="title"/>
          </p:nvPr>
        </p:nvSpPr>
        <p:spPr/>
        <p:txBody>
          <a:bodyPr/>
          <a:lstStyle/>
          <a:p>
            <a:pPr eaLnBrk="1" hangingPunct="1"/>
            <a:r>
              <a:rPr lang="en-US" altLang="en-US" dirty="0">
                <a:ea typeface="ＭＳ Ｐゴシック" panose="020B0600070205080204" pitchFamily="34" charset="-128"/>
              </a:rPr>
              <a:t>III. Are affected by changes in tax laws…</a:t>
            </a:r>
          </a:p>
        </p:txBody>
      </p:sp>
      <p:sp>
        <p:nvSpPr>
          <p:cNvPr id="327682" name="Text Placeholder 2">
            <a:extLst>
              <a:ext uri="{FF2B5EF4-FFF2-40B4-BE49-F238E27FC236}">
                <a16:creationId xmlns:a16="http://schemas.microsoft.com/office/drawing/2014/main" id="{1AD726C8-0C51-295C-2661-533533A50BE1}"/>
              </a:ext>
            </a:extLst>
          </p:cNvPr>
          <p:cNvSpPr>
            <a:spLocks noGrp="1"/>
          </p:cNvSpPr>
          <p:nvPr>
            <p:ph type="body" idx="1"/>
          </p:nvPr>
        </p:nvSpPr>
        <p:spPr/>
        <p:txBody>
          <a:bodyPr/>
          <a:lstStyle/>
          <a:p>
            <a:pPr eaLnBrk="1" hangingPunct="1"/>
            <a:r>
              <a:rPr lang="en-US" altLang="en-US">
                <a:ea typeface="ＭＳ Ｐゴシック" panose="020B0600070205080204" pitchFamily="34" charset="-128"/>
              </a:rPr>
              <a:t>In 2003</a:t>
            </a:r>
          </a:p>
        </p:txBody>
      </p:sp>
      <p:pic>
        <p:nvPicPr>
          <p:cNvPr id="327683" name="Content Placeholder 3">
            <a:extLst>
              <a:ext uri="{FF2B5EF4-FFF2-40B4-BE49-F238E27FC236}">
                <a16:creationId xmlns:a16="http://schemas.microsoft.com/office/drawing/2014/main" id="{793563DB-6F34-71DA-1EC7-FE473EA87598}"/>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21571" b="-21571"/>
          <a:stretch>
            <a:fillRect/>
          </a:stretch>
        </p:blipFill>
        <p:spPr>
          <a:xfrm>
            <a:off x="457200" y="1548251"/>
            <a:ext cx="4419600" cy="4322351"/>
          </a:xfrm>
        </p:spPr>
      </p:pic>
      <p:sp>
        <p:nvSpPr>
          <p:cNvPr id="327684" name="Text Placeholder 4">
            <a:extLst>
              <a:ext uri="{FF2B5EF4-FFF2-40B4-BE49-F238E27FC236}">
                <a16:creationId xmlns:a16="http://schemas.microsoft.com/office/drawing/2014/main" id="{3A953B0D-4E62-FAEC-F5F1-C99EF7F888C1}"/>
              </a:ext>
            </a:extLst>
          </p:cNvPr>
          <p:cNvSpPr>
            <a:spLocks noGrp="1"/>
          </p:cNvSpPr>
          <p:nvPr>
            <p:ph type="body" sz="quarter" idx="3"/>
          </p:nvPr>
        </p:nvSpPr>
        <p:spPr/>
        <p:txBody>
          <a:bodyPr/>
          <a:lstStyle/>
          <a:p>
            <a:pPr eaLnBrk="1" hangingPunct="1"/>
            <a:r>
              <a:rPr lang="en-US" altLang="en-US">
                <a:ea typeface="ＭＳ Ｐゴシック" panose="020B0600070205080204" pitchFamily="34" charset="-128"/>
              </a:rPr>
              <a:t>In the last quarter of 2012</a:t>
            </a:r>
          </a:p>
        </p:txBody>
      </p:sp>
      <p:sp>
        <p:nvSpPr>
          <p:cNvPr id="327685" name="Content Placeholder 5">
            <a:extLst>
              <a:ext uri="{FF2B5EF4-FFF2-40B4-BE49-F238E27FC236}">
                <a16:creationId xmlns:a16="http://schemas.microsoft.com/office/drawing/2014/main" id="{2D15E181-56E3-CDCF-4B04-67CC13AD9E26}"/>
              </a:ext>
            </a:extLst>
          </p:cNvPr>
          <p:cNvSpPr>
            <a:spLocks noGrp="1"/>
          </p:cNvSpPr>
          <p:nvPr>
            <p:ph sz="quarter" idx="4"/>
          </p:nvPr>
        </p:nvSpPr>
        <p:spPr/>
        <p:txBody>
          <a:bodyPr/>
          <a:lstStyle/>
          <a:p>
            <a:pPr eaLnBrk="1" hangingPunct="1"/>
            <a:r>
              <a:rPr lang="en-US" altLang="en-US">
                <a:ea typeface="ＭＳ Ｐゴシック" panose="020B0600070205080204" pitchFamily="34" charset="-128"/>
              </a:rPr>
              <a:t>As the possibility of tax rates reverting back to pre-2003 levels rose, 233 companies paid out $31 billion in dividends.</a:t>
            </a:r>
          </a:p>
          <a:p>
            <a:pPr eaLnBrk="1" hangingPunct="1"/>
            <a:r>
              <a:rPr lang="en-US" altLang="en-US">
                <a:ea typeface="ＭＳ Ｐゴシック" panose="020B0600070205080204" pitchFamily="34" charset="-128"/>
              </a:rPr>
              <a:t>Of these companies, 101 had insider holdings in excess of 20% of the outstanding stock. </a:t>
            </a:r>
          </a:p>
        </p:txBody>
      </p:sp>
      <p:sp>
        <p:nvSpPr>
          <p:cNvPr id="2" name="TextBox 1">
            <a:extLst>
              <a:ext uri="{FF2B5EF4-FFF2-40B4-BE49-F238E27FC236}">
                <a16:creationId xmlns:a16="http://schemas.microsoft.com/office/drawing/2014/main" id="{683D8AD6-F54F-F727-B7F8-1519A373E7EA}"/>
              </a:ext>
            </a:extLst>
          </p:cNvPr>
          <p:cNvSpPr txBox="1"/>
          <p:nvPr/>
        </p:nvSpPr>
        <p:spPr>
          <a:xfrm>
            <a:off x="521056" y="5256595"/>
            <a:ext cx="4033837" cy="1200329"/>
          </a:xfrm>
          <a:prstGeom prst="rect">
            <a:avLst/>
          </a:prstGeom>
          <a:noFill/>
        </p:spPr>
        <p:txBody>
          <a:bodyPr wrap="square" rtlCol="0">
            <a:spAutoFit/>
          </a:bodyPr>
          <a:lstStyle/>
          <a:p>
            <a:r>
              <a:rPr lang="en-US" dirty="0"/>
              <a:t>Tax rates on dividends brought down to the tax rate on capital gains in 2003</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a:extLst>
              <a:ext uri="{FF2B5EF4-FFF2-40B4-BE49-F238E27FC236}">
                <a16:creationId xmlns:a16="http://schemas.microsoft.com/office/drawing/2014/main" id="{3B7573BC-637E-DE05-FD25-4C9CFBEE55C3}"/>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IV. More and </a:t>
            </a:r>
            <a:r>
              <a:rPr lang="en-US">
                <a:ea typeface="+mj-ea"/>
                <a:cs typeface="+mj-cs"/>
              </a:rPr>
              <a:t>more US firms </a:t>
            </a:r>
            <a:r>
              <a:rPr lang="en-US" dirty="0">
                <a:ea typeface="+mj-ea"/>
                <a:cs typeface="+mj-cs"/>
              </a:rPr>
              <a:t>are buying back stock, rather than pay dividends...</a:t>
            </a:r>
          </a:p>
        </p:txBody>
      </p:sp>
      <p:sp>
        <p:nvSpPr>
          <p:cNvPr id="329730" name="Footer Placeholder 1">
            <a:extLst>
              <a:ext uri="{FF2B5EF4-FFF2-40B4-BE49-F238E27FC236}">
                <a16:creationId xmlns:a16="http://schemas.microsoft.com/office/drawing/2014/main" id="{B1EC0A67-7F6C-E572-4886-B002694AFC1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20515" name="Slide Number Placeholder 2">
            <a:extLst>
              <a:ext uri="{FF2B5EF4-FFF2-40B4-BE49-F238E27FC236}">
                <a16:creationId xmlns:a16="http://schemas.microsoft.com/office/drawing/2014/main" id="{F029B121-9535-FCE5-6066-81E5E2DE21B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BA050E8-7924-9D48-B183-4310E225A7F8}" type="slidenum">
              <a:rPr lang="en-US" altLang="en-US" sz="1200">
                <a:solidFill>
                  <a:srgbClr val="FFFFFF"/>
                </a:solidFill>
                <a:latin typeface="Times" charset="0"/>
              </a:rPr>
              <a:pPr>
                <a:lnSpc>
                  <a:spcPct val="80000"/>
                </a:lnSpc>
                <a:spcBef>
                  <a:spcPct val="0"/>
                </a:spcBef>
                <a:buClrTx/>
                <a:buSzTx/>
                <a:buFontTx/>
                <a:buNone/>
                <a:defRPr/>
              </a:pPr>
              <a:t>155</a:t>
            </a:fld>
            <a:endParaRPr lang="en-US" altLang="en-US" sz="1200">
              <a:solidFill>
                <a:srgbClr val="FFFFFF"/>
              </a:solidFill>
              <a:latin typeface="Times" charset="0"/>
            </a:endParaRPr>
          </a:p>
        </p:txBody>
      </p:sp>
      <p:pic>
        <p:nvPicPr>
          <p:cNvPr id="4" name="Content Placeholder 3">
            <a:extLst>
              <a:ext uri="{FF2B5EF4-FFF2-40B4-BE49-F238E27FC236}">
                <a16:creationId xmlns:a16="http://schemas.microsoft.com/office/drawing/2014/main" id="{EFE0B41F-FE08-3700-1631-B71557210328}"/>
              </a:ext>
            </a:extLst>
          </p:cNvPr>
          <p:cNvPicPr>
            <a:picLocks noGrp="1" noChangeAspect="1"/>
          </p:cNvPicPr>
          <p:nvPr>
            <p:ph sz="quarter" idx="1"/>
          </p:nvPr>
        </p:nvPicPr>
        <p:blipFill>
          <a:blip r:embed="rId3"/>
          <a:stretch>
            <a:fillRect/>
          </a:stretch>
        </p:blipFill>
        <p:spPr>
          <a:xfrm>
            <a:off x="1585016" y="1600200"/>
            <a:ext cx="6208917" cy="4495800"/>
          </a:xfrm>
          <a:prstGeom prst="rect">
            <a:avLst/>
          </a:prstGeom>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Title 1">
            <a:extLst>
              <a:ext uri="{FF2B5EF4-FFF2-40B4-BE49-F238E27FC236}">
                <a16:creationId xmlns:a16="http://schemas.microsoft.com/office/drawing/2014/main" id="{C42034FF-5CC8-EC1F-DAF7-805EEB7FA319}"/>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And its going global.. In 2022</a:t>
            </a:r>
          </a:p>
        </p:txBody>
      </p:sp>
      <p:sp>
        <p:nvSpPr>
          <p:cNvPr id="331778" name="Footer Placeholder 3">
            <a:extLst>
              <a:ext uri="{FF2B5EF4-FFF2-40B4-BE49-F238E27FC236}">
                <a16:creationId xmlns:a16="http://schemas.microsoft.com/office/drawing/2014/main" id="{BAFD7221-EEAE-96BC-AE61-855C7A6007E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 name="Slide Number Placeholder 4">
            <a:extLst>
              <a:ext uri="{FF2B5EF4-FFF2-40B4-BE49-F238E27FC236}">
                <a16:creationId xmlns:a16="http://schemas.microsoft.com/office/drawing/2014/main" id="{00F42B6F-441E-2F2B-C654-AA7060DF1C06}"/>
              </a:ext>
            </a:extLst>
          </p:cNvPr>
          <p:cNvSpPr>
            <a:spLocks noGrp="1"/>
          </p:cNvSpPr>
          <p:nvPr>
            <p:ph type="sldNum" sz="quarter" idx="11"/>
          </p:nvPr>
        </p:nvSpPr>
        <p:spPr/>
        <p:txBody>
          <a:bodyPr>
            <a:normAutofit fontScale="85000" lnSpcReduction="20000"/>
          </a:bodyPr>
          <a:lstStyle/>
          <a:p>
            <a:pPr>
              <a:defRPr/>
            </a:pPr>
            <a:fld id="{ED50DC7D-817B-674E-9EC9-256E8DFA490D}" type="slidenum">
              <a:rPr lang="en-US" altLang="en-US" smtClean="0"/>
              <a:pPr>
                <a:defRPr/>
              </a:pPr>
              <a:t>156</a:t>
            </a:fld>
            <a:endParaRPr lang="en-US" altLang="en-US"/>
          </a:p>
        </p:txBody>
      </p:sp>
      <p:sp>
        <p:nvSpPr>
          <p:cNvPr id="331780" name="TextBox 6">
            <a:extLst>
              <a:ext uri="{FF2B5EF4-FFF2-40B4-BE49-F238E27FC236}">
                <a16:creationId xmlns:a16="http://schemas.microsoft.com/office/drawing/2014/main" id="{96D29498-0BBA-9683-3756-18BE5B89ACDB}"/>
              </a:ext>
            </a:extLst>
          </p:cNvPr>
          <p:cNvSpPr txBox="1">
            <a:spLocks noChangeArrowheads="1"/>
          </p:cNvSpPr>
          <p:nvPr/>
        </p:nvSpPr>
        <p:spPr bwMode="auto">
          <a:xfrm>
            <a:off x="2987675" y="5277643"/>
            <a:ext cx="340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i="1" dirty="0">
                <a:latin typeface="Times" pitchFamily="2" charset="0"/>
              </a:rPr>
              <a:t>$ values are all in millions of US $</a:t>
            </a:r>
          </a:p>
          <a:p>
            <a:pPr>
              <a:spcBef>
                <a:spcPct val="0"/>
              </a:spcBef>
              <a:buClrTx/>
              <a:buSzTx/>
              <a:buFontTx/>
              <a:buNone/>
            </a:pPr>
            <a:endParaRPr lang="en-US" altLang="en-US" sz="1800" i="1" dirty="0">
              <a:latin typeface="Times" pitchFamily="2" charset="0"/>
            </a:endParaRPr>
          </a:p>
        </p:txBody>
      </p:sp>
      <p:pic>
        <p:nvPicPr>
          <p:cNvPr id="4" name="Picture 3">
            <a:extLst>
              <a:ext uri="{FF2B5EF4-FFF2-40B4-BE49-F238E27FC236}">
                <a16:creationId xmlns:a16="http://schemas.microsoft.com/office/drawing/2014/main" id="{352D704D-469E-9E75-8E76-E4AA64C0F3AF}"/>
              </a:ext>
            </a:extLst>
          </p:cNvPr>
          <p:cNvPicPr>
            <a:picLocks noChangeAspect="1"/>
          </p:cNvPicPr>
          <p:nvPr/>
        </p:nvPicPr>
        <p:blipFill>
          <a:blip r:embed="rId3"/>
          <a:stretch>
            <a:fillRect/>
          </a:stretch>
        </p:blipFill>
        <p:spPr>
          <a:xfrm>
            <a:off x="617483" y="1816100"/>
            <a:ext cx="8247346" cy="3136900"/>
          </a:xfrm>
          <a:prstGeom prst="rect">
            <a:avLst/>
          </a:prstGeom>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a:extLst>
              <a:ext uri="{FF2B5EF4-FFF2-40B4-BE49-F238E27FC236}">
                <a16:creationId xmlns:a16="http://schemas.microsoft.com/office/drawing/2014/main" id="{88EC3407-7183-F3E7-9F43-1066EAE02BE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Measures of Dividend Policy</a:t>
            </a:r>
          </a:p>
        </p:txBody>
      </p:sp>
      <p:sp>
        <p:nvSpPr>
          <p:cNvPr id="333826" name="Footer Placeholder 1">
            <a:extLst>
              <a:ext uri="{FF2B5EF4-FFF2-40B4-BE49-F238E27FC236}">
                <a16:creationId xmlns:a16="http://schemas.microsoft.com/office/drawing/2014/main" id="{CDA9241B-D42B-16A8-C5AC-C034C540775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dirty="0" err="1">
                <a:solidFill>
                  <a:schemeClr val="tx2"/>
                </a:solidFill>
                <a:latin typeface="Times" pitchFamily="2" charset="0"/>
              </a:rPr>
              <a:t>Aswath</a:t>
            </a:r>
            <a:r>
              <a:rPr lang="en-US" altLang="en-US" sz="1400" dirty="0">
                <a:solidFill>
                  <a:schemeClr val="tx2"/>
                </a:solidFill>
                <a:latin typeface="Times" pitchFamily="2" charset="0"/>
              </a:rPr>
              <a:t> Damodaran</a:t>
            </a:r>
          </a:p>
        </p:txBody>
      </p:sp>
      <p:sp>
        <p:nvSpPr>
          <p:cNvPr id="326659" name="Slide Number Placeholder 2">
            <a:extLst>
              <a:ext uri="{FF2B5EF4-FFF2-40B4-BE49-F238E27FC236}">
                <a16:creationId xmlns:a16="http://schemas.microsoft.com/office/drawing/2014/main" id="{BF7EA0DC-5E54-CD83-3326-8A375A14337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6130D4C-EC2F-524E-80DA-74FC87B96153}" type="slidenum">
              <a:rPr lang="en-US" altLang="en-US" sz="1200">
                <a:solidFill>
                  <a:srgbClr val="FFFFFF"/>
                </a:solidFill>
                <a:latin typeface="Times" charset="0"/>
              </a:rPr>
              <a:pPr>
                <a:lnSpc>
                  <a:spcPct val="80000"/>
                </a:lnSpc>
                <a:spcBef>
                  <a:spcPct val="0"/>
                </a:spcBef>
                <a:buClrTx/>
                <a:buSzTx/>
                <a:buFontTx/>
                <a:buNone/>
                <a:defRPr/>
              </a:pPr>
              <a:t>157</a:t>
            </a:fld>
            <a:endParaRPr lang="en-US" altLang="en-US" sz="1200">
              <a:solidFill>
                <a:srgbClr val="FFFFFF"/>
              </a:solidFill>
              <a:latin typeface="Times" charset="0"/>
            </a:endParaRPr>
          </a:p>
        </p:txBody>
      </p:sp>
      <p:sp>
        <p:nvSpPr>
          <p:cNvPr id="333828" name="Rectangle 3">
            <a:extLst>
              <a:ext uri="{FF2B5EF4-FFF2-40B4-BE49-F238E27FC236}">
                <a16:creationId xmlns:a16="http://schemas.microsoft.com/office/drawing/2014/main" id="{C6B39017-D2BC-C081-6363-C49EC6CB05D8}"/>
              </a:ext>
            </a:extLst>
          </p:cNvPr>
          <p:cNvSpPr>
            <a:spLocks noGrp="1"/>
          </p:cNvSpPr>
          <p:nvPr>
            <p:ph sz="quarter" idx="1"/>
          </p:nvPr>
        </p:nvSpPr>
        <p:spPr>
          <a:xfrm>
            <a:off x="612775" y="1600200"/>
            <a:ext cx="8153400" cy="4495800"/>
          </a:xfrm>
        </p:spPr>
        <p:txBody>
          <a:bodyPr>
            <a:normAutofit fontScale="92500" lnSpcReduction="20000"/>
          </a:bodyPr>
          <a:lstStyle/>
          <a:p>
            <a:pPr eaLnBrk="1" hangingPunct="1"/>
            <a:r>
              <a:rPr lang="en-US" altLang="en-US" dirty="0">
                <a:ea typeface="ＭＳ Ｐゴシック" panose="020B0600070205080204" pitchFamily="34" charset="-128"/>
              </a:rPr>
              <a:t>Dividend Payout = Dividends/ Net Income</a:t>
            </a:r>
          </a:p>
          <a:p>
            <a:pPr lvl="1" eaLnBrk="1" hangingPunct="1"/>
            <a:r>
              <a:rPr lang="en-US" altLang="en-US" dirty="0">
                <a:ea typeface="ＭＳ Ｐゴシック" panose="020B0600070205080204" pitchFamily="34" charset="-128"/>
              </a:rPr>
              <a:t>Measures the percentage of earnings that the company pays in dividends</a:t>
            </a:r>
          </a:p>
          <a:p>
            <a:pPr lvl="1" eaLnBrk="1" hangingPunct="1"/>
            <a:r>
              <a:rPr lang="en-US" altLang="en-US" dirty="0">
                <a:ea typeface="ＭＳ Ｐゴシック" panose="020B0600070205080204" pitchFamily="34" charset="-128"/>
              </a:rPr>
              <a:t>If the net income is negative, the payout ratio cannot be computed.	</a:t>
            </a:r>
          </a:p>
          <a:p>
            <a:pPr eaLnBrk="1" hangingPunct="1"/>
            <a:r>
              <a:rPr lang="en-US" altLang="en-US" dirty="0">
                <a:ea typeface="ＭＳ Ｐゴシック" panose="020B0600070205080204" pitchFamily="34" charset="-128"/>
              </a:rPr>
              <a:t>Dividend Yield = Dividends per share/ Stock price</a:t>
            </a:r>
          </a:p>
          <a:p>
            <a:pPr lvl="1" eaLnBrk="1" hangingPunct="1"/>
            <a:r>
              <a:rPr lang="en-US" altLang="en-US" dirty="0">
                <a:ea typeface="ＭＳ Ｐゴシック" panose="020B0600070205080204" pitchFamily="34" charset="-128"/>
              </a:rPr>
              <a:t>Measures the return that an investor can make from dividends alone</a:t>
            </a:r>
          </a:p>
          <a:p>
            <a:pPr lvl="1" eaLnBrk="1" hangingPunct="1"/>
            <a:r>
              <a:rPr lang="en-US" altLang="en-US" dirty="0">
                <a:ea typeface="ＭＳ Ｐゴシック" panose="020B0600070205080204" pitchFamily="34" charset="-128"/>
              </a:rPr>
              <a:t>Becomes part of the expected return on the investment.</a:t>
            </a:r>
          </a:p>
          <a:p>
            <a:pPr eaLnBrk="1" hangingPunct="1"/>
            <a:r>
              <a:rPr lang="en-US" altLang="en-US" dirty="0">
                <a:ea typeface="ＭＳ Ｐゴシック" panose="020B0600070205080204" pitchFamily="34" charset="-128"/>
              </a:rPr>
              <a:t>Both measures, though, focus on just dividends, even as companies increasingly turn to buybacks. An expanded version would replace dividends with cash returned = dividends + buybacks.</a:t>
            </a:r>
          </a:p>
        </p:txBody>
      </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a:extLst>
              <a:ext uri="{FF2B5EF4-FFF2-40B4-BE49-F238E27FC236}">
                <a16:creationId xmlns:a16="http://schemas.microsoft.com/office/drawing/2014/main" id="{74502977-683B-ACAF-BF35-A51E4E82F33B}"/>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Global Payout Ratios: January 2023</a:t>
            </a:r>
          </a:p>
        </p:txBody>
      </p:sp>
      <p:sp>
        <p:nvSpPr>
          <p:cNvPr id="335874" name="Footer Placeholder 3">
            <a:extLst>
              <a:ext uri="{FF2B5EF4-FFF2-40B4-BE49-F238E27FC236}">
                <a16:creationId xmlns:a16="http://schemas.microsoft.com/office/drawing/2014/main" id="{727F7469-F2A1-9935-E957-03927CB8E60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28707" name="Slide Number Placeholder 4">
            <a:extLst>
              <a:ext uri="{FF2B5EF4-FFF2-40B4-BE49-F238E27FC236}">
                <a16:creationId xmlns:a16="http://schemas.microsoft.com/office/drawing/2014/main" id="{2D26DCFF-4829-1855-32EB-563193C562C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D29B69B-6538-D747-B563-BF17872B52CA}" type="slidenum">
              <a:rPr lang="en-US" altLang="en-US" sz="1200">
                <a:solidFill>
                  <a:srgbClr val="FFFFFF"/>
                </a:solidFill>
                <a:latin typeface="Times" charset="0"/>
              </a:rPr>
              <a:pPr>
                <a:lnSpc>
                  <a:spcPct val="80000"/>
                </a:lnSpc>
                <a:spcBef>
                  <a:spcPct val="0"/>
                </a:spcBef>
                <a:buClrTx/>
                <a:buSzTx/>
                <a:buFontTx/>
                <a:buNone/>
                <a:defRPr/>
              </a:pPr>
              <a:t>158</a:t>
            </a:fld>
            <a:endParaRPr lang="en-US" altLang="en-US" sz="1200">
              <a:solidFill>
                <a:srgbClr val="FFFFFF"/>
              </a:solidFill>
              <a:latin typeface="Times" charset="0"/>
            </a:endParaRPr>
          </a:p>
        </p:txBody>
      </p:sp>
      <p:pic>
        <p:nvPicPr>
          <p:cNvPr id="4" name="Content Placeholder 3">
            <a:extLst>
              <a:ext uri="{FF2B5EF4-FFF2-40B4-BE49-F238E27FC236}">
                <a16:creationId xmlns:a16="http://schemas.microsoft.com/office/drawing/2014/main" id="{7FA1C5B9-7E22-77F9-8744-95EC2A8B8D84}"/>
              </a:ext>
            </a:extLst>
          </p:cNvPr>
          <p:cNvPicPr>
            <a:picLocks noGrp="1" noChangeAspect="1"/>
          </p:cNvPicPr>
          <p:nvPr>
            <p:ph sz="quarter" idx="1"/>
          </p:nvPr>
        </p:nvPicPr>
        <p:blipFill>
          <a:blip r:embed="rId3"/>
          <a:stretch>
            <a:fillRect/>
          </a:stretch>
        </p:blipFill>
        <p:spPr>
          <a:xfrm>
            <a:off x="1585016" y="1600200"/>
            <a:ext cx="6208917" cy="4495800"/>
          </a:xfrm>
          <a:prstGeom prst="rect">
            <a:avLst/>
          </a:prstGeom>
        </p:spPr>
      </p:pic>
      <p:pic>
        <p:nvPicPr>
          <p:cNvPr id="5" name="Picture 4">
            <a:extLst>
              <a:ext uri="{FF2B5EF4-FFF2-40B4-BE49-F238E27FC236}">
                <a16:creationId xmlns:a16="http://schemas.microsoft.com/office/drawing/2014/main" id="{022AA48A-A074-6D7B-5440-2D868F0704D1}"/>
              </a:ext>
            </a:extLst>
          </p:cNvPr>
          <p:cNvPicPr>
            <a:picLocks noChangeAspect="1"/>
          </p:cNvPicPr>
          <p:nvPr/>
        </p:nvPicPr>
        <p:blipFill>
          <a:blip r:embed="rId4"/>
          <a:stretch>
            <a:fillRect/>
          </a:stretch>
        </p:blipFill>
        <p:spPr>
          <a:xfrm>
            <a:off x="2133600" y="2057400"/>
            <a:ext cx="2946400" cy="228600"/>
          </a:xfrm>
          <a:prstGeom prst="rect">
            <a:avLst/>
          </a:prstGeom>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a:extLst>
              <a:ext uri="{FF2B5EF4-FFF2-40B4-BE49-F238E27FC236}">
                <a16:creationId xmlns:a16="http://schemas.microsoft.com/office/drawing/2014/main" id="{D0783414-4A60-5480-E183-1B8115D29AC0}"/>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Global Yields: January 2023</a:t>
            </a:r>
          </a:p>
        </p:txBody>
      </p:sp>
      <p:sp>
        <p:nvSpPr>
          <p:cNvPr id="337922" name="Footer Placeholder 1">
            <a:extLst>
              <a:ext uri="{FF2B5EF4-FFF2-40B4-BE49-F238E27FC236}">
                <a16:creationId xmlns:a16="http://schemas.microsoft.com/office/drawing/2014/main" id="{D624D870-AC70-FC43-2EE6-F45AA235C22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29731" name="Slide Number Placeholder 2">
            <a:extLst>
              <a:ext uri="{FF2B5EF4-FFF2-40B4-BE49-F238E27FC236}">
                <a16:creationId xmlns:a16="http://schemas.microsoft.com/office/drawing/2014/main" id="{181B9FDA-4EA6-8077-8B9C-93CFE3C9302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CF50994-0D1E-3440-AA17-4082E1A401E7}" type="slidenum">
              <a:rPr lang="en-US" altLang="en-US" sz="1200">
                <a:solidFill>
                  <a:srgbClr val="FFFFFF"/>
                </a:solidFill>
                <a:latin typeface="Times" charset="0"/>
              </a:rPr>
              <a:pPr>
                <a:lnSpc>
                  <a:spcPct val="80000"/>
                </a:lnSpc>
                <a:spcBef>
                  <a:spcPct val="0"/>
                </a:spcBef>
                <a:buClrTx/>
                <a:buSzTx/>
                <a:buFontTx/>
                <a:buNone/>
                <a:defRPr/>
              </a:pPr>
              <a:t>159</a:t>
            </a:fld>
            <a:endParaRPr lang="en-US" altLang="en-US" sz="1200">
              <a:solidFill>
                <a:srgbClr val="FFFFFF"/>
              </a:solidFill>
              <a:latin typeface="Times" charset="0"/>
            </a:endParaRPr>
          </a:p>
        </p:txBody>
      </p:sp>
      <p:pic>
        <p:nvPicPr>
          <p:cNvPr id="3" name="Content Placeholder 2">
            <a:extLst>
              <a:ext uri="{FF2B5EF4-FFF2-40B4-BE49-F238E27FC236}">
                <a16:creationId xmlns:a16="http://schemas.microsoft.com/office/drawing/2014/main" id="{BD0F2D89-7103-2032-352F-C573870BF743}"/>
              </a:ext>
            </a:extLst>
          </p:cNvPr>
          <p:cNvPicPr>
            <a:picLocks noGrp="1" noChangeAspect="1"/>
          </p:cNvPicPr>
          <p:nvPr>
            <p:ph sz="quarter" idx="1"/>
          </p:nvPr>
        </p:nvPicPr>
        <p:blipFill>
          <a:blip r:embed="rId3"/>
          <a:stretch>
            <a:fillRect/>
          </a:stretch>
        </p:blipFill>
        <p:spPr>
          <a:xfrm>
            <a:off x="990600" y="1752600"/>
            <a:ext cx="6400800" cy="4634740"/>
          </a:xfrm>
          <a:prstGeom prst="rect">
            <a:avLst/>
          </a:prstGeom>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Footer Placeholder 1">
            <a:extLst>
              <a:ext uri="{FF2B5EF4-FFF2-40B4-BE49-F238E27FC236}">
                <a16:creationId xmlns:a16="http://schemas.microsoft.com/office/drawing/2014/main" id="{90AB53A5-6368-0F3F-3156-7418768652B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39971" name="Slide Number Placeholder 2">
            <a:extLst>
              <a:ext uri="{FF2B5EF4-FFF2-40B4-BE49-F238E27FC236}">
                <a16:creationId xmlns:a16="http://schemas.microsoft.com/office/drawing/2014/main" id="{F825D193-4B81-3666-10F8-771D5F4FF3E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CA3A3D3A-F86D-3241-80C4-85C5219C967B}" type="slidenum">
              <a:rPr lang="en-US" altLang="en-US" sz="1400" smtClean="0">
                <a:solidFill>
                  <a:schemeClr val="tx2"/>
                </a:solidFill>
                <a:latin typeface="Times" pitchFamily="2" charset="0"/>
              </a:rPr>
              <a:pPr>
                <a:spcBef>
                  <a:spcPct val="0"/>
                </a:spcBef>
                <a:buClrTx/>
                <a:buSzTx/>
                <a:buFontTx/>
                <a:buNone/>
              </a:pPr>
              <a:t>160</a:t>
            </a:fld>
            <a:endParaRPr lang="en-US" altLang="en-US" sz="1400">
              <a:solidFill>
                <a:schemeClr val="tx2"/>
              </a:solidFill>
              <a:latin typeface="Times" pitchFamily="2" charset="0"/>
            </a:endParaRPr>
          </a:p>
        </p:txBody>
      </p:sp>
      <p:pic>
        <p:nvPicPr>
          <p:cNvPr id="2" name="Picture 1">
            <a:extLst>
              <a:ext uri="{FF2B5EF4-FFF2-40B4-BE49-F238E27FC236}">
                <a16:creationId xmlns:a16="http://schemas.microsoft.com/office/drawing/2014/main" id="{42D56A65-DE1A-7E34-B489-C250CE0A1037}"/>
              </a:ext>
            </a:extLst>
          </p:cNvPr>
          <p:cNvPicPr>
            <a:picLocks noChangeAspect="1"/>
          </p:cNvPicPr>
          <p:nvPr/>
        </p:nvPicPr>
        <p:blipFill>
          <a:blip r:embed="rId3"/>
          <a:stretch>
            <a:fillRect/>
          </a:stretch>
        </p:blipFill>
        <p:spPr>
          <a:xfrm>
            <a:off x="685800" y="371254"/>
            <a:ext cx="7772400" cy="6115492"/>
          </a:xfrm>
          <a:prstGeom prst="rect">
            <a:avLst/>
          </a:prstGeom>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a:extLst>
              <a:ext uri="{FF2B5EF4-FFF2-40B4-BE49-F238E27FC236}">
                <a16:creationId xmlns:a16="http://schemas.microsoft.com/office/drawing/2014/main" id="{816C7E70-F695-F668-D9BA-30A10BBBDF08}"/>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Dividend Yields and Payout Ratios: Growth Classes</a:t>
            </a:r>
          </a:p>
        </p:txBody>
      </p:sp>
      <p:sp>
        <p:nvSpPr>
          <p:cNvPr id="342018" name="Footer Placeholder 1">
            <a:extLst>
              <a:ext uri="{FF2B5EF4-FFF2-40B4-BE49-F238E27FC236}">
                <a16:creationId xmlns:a16="http://schemas.microsoft.com/office/drawing/2014/main" id="{8FC8804B-3266-AD35-5A18-650C2980E0E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33827" name="Slide Number Placeholder 2">
            <a:extLst>
              <a:ext uri="{FF2B5EF4-FFF2-40B4-BE49-F238E27FC236}">
                <a16:creationId xmlns:a16="http://schemas.microsoft.com/office/drawing/2014/main" id="{F7B63E27-FF31-FFC4-6688-0C82ED140ED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67D140D-8D4D-3743-B7D7-42B03CBB6479}" type="slidenum">
              <a:rPr lang="en-US" altLang="en-US" sz="1200">
                <a:solidFill>
                  <a:srgbClr val="FFFFFF"/>
                </a:solidFill>
                <a:latin typeface="Times" charset="0"/>
              </a:rPr>
              <a:pPr>
                <a:lnSpc>
                  <a:spcPct val="80000"/>
                </a:lnSpc>
                <a:spcBef>
                  <a:spcPct val="0"/>
                </a:spcBef>
                <a:buClrTx/>
                <a:buSzTx/>
                <a:buFontTx/>
                <a:buNone/>
                <a:defRPr/>
              </a:pPr>
              <a:t>161</a:t>
            </a:fld>
            <a:endParaRPr lang="en-US" altLang="en-US" sz="1200">
              <a:solidFill>
                <a:srgbClr val="FFFFFF"/>
              </a:solidFill>
              <a:latin typeface="Times" charset="0"/>
            </a:endParaRPr>
          </a:p>
        </p:txBody>
      </p:sp>
      <p:graphicFrame>
        <p:nvGraphicFramePr>
          <p:cNvPr id="8" name="Content Placeholder 7">
            <a:extLst>
              <a:ext uri="{FF2B5EF4-FFF2-40B4-BE49-F238E27FC236}">
                <a16:creationId xmlns:a16="http://schemas.microsoft.com/office/drawing/2014/main" id="{4221BBF3-CD5A-050F-6361-38B7099D83E7}"/>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a:extLst>
              <a:ext uri="{FF2B5EF4-FFF2-40B4-BE49-F238E27FC236}">
                <a16:creationId xmlns:a16="http://schemas.microsoft.com/office/drawing/2014/main" id="{455F887E-7036-32ED-5CFF-FE0777E78AD4}"/>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Dividend Policy: Disney, Vale, Tata Motors, </a:t>
            </a:r>
            <a:r>
              <a:rPr lang="en-US" dirty="0" err="1">
                <a:ea typeface="+mj-ea"/>
                <a:cs typeface="+mj-cs"/>
              </a:rPr>
              <a:t>Baidu</a:t>
            </a:r>
            <a:r>
              <a:rPr lang="en-US" dirty="0">
                <a:ea typeface="+mj-ea"/>
                <a:cs typeface="+mj-cs"/>
              </a:rPr>
              <a:t> and Deutsche Bank</a:t>
            </a:r>
          </a:p>
        </p:txBody>
      </p:sp>
      <p:sp>
        <p:nvSpPr>
          <p:cNvPr id="344066" name="Footer Placeholder 1">
            <a:extLst>
              <a:ext uri="{FF2B5EF4-FFF2-40B4-BE49-F238E27FC236}">
                <a16:creationId xmlns:a16="http://schemas.microsoft.com/office/drawing/2014/main" id="{33E1935E-A8D9-CEC7-2174-5F7B5260BAE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35875" name="Slide Number Placeholder 2">
            <a:extLst>
              <a:ext uri="{FF2B5EF4-FFF2-40B4-BE49-F238E27FC236}">
                <a16:creationId xmlns:a16="http://schemas.microsoft.com/office/drawing/2014/main" id="{A0C2F8DF-77CD-D9CF-9E83-2CFF2B7BC05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283F5DE-8143-264D-991A-2FCBC85955BA}" type="slidenum">
              <a:rPr lang="en-US" altLang="en-US" sz="1200">
                <a:solidFill>
                  <a:srgbClr val="FFFFFF"/>
                </a:solidFill>
                <a:latin typeface="Times" charset="0"/>
              </a:rPr>
              <a:pPr>
                <a:lnSpc>
                  <a:spcPct val="80000"/>
                </a:lnSpc>
                <a:spcBef>
                  <a:spcPct val="0"/>
                </a:spcBef>
                <a:buClrTx/>
                <a:buSzTx/>
                <a:buFontTx/>
                <a:buNone/>
                <a:defRPr/>
              </a:pPr>
              <a:t>162</a:t>
            </a:fld>
            <a:endParaRPr lang="en-US" altLang="en-US" sz="1200">
              <a:solidFill>
                <a:srgbClr val="FFFFFF"/>
              </a:solidFill>
              <a:latin typeface="Times" charset="0"/>
            </a:endParaRPr>
          </a:p>
        </p:txBody>
      </p:sp>
      <p:graphicFrame>
        <p:nvGraphicFramePr>
          <p:cNvPr id="344068" name="Content Placeholder 6">
            <a:extLst>
              <a:ext uri="{FF2B5EF4-FFF2-40B4-BE49-F238E27FC236}">
                <a16:creationId xmlns:a16="http://schemas.microsoft.com/office/drawing/2014/main" id="{0CC2A76E-BC8A-E56C-E6C6-FCC09E775E4E}"/>
              </a:ext>
            </a:extLst>
          </p:cNvPr>
          <p:cNvGraphicFramePr>
            <a:graphicFrameLocks noGrp="1" noChangeAspect="1"/>
          </p:cNvGraphicFramePr>
          <p:nvPr>
            <p:ph sz="quarter" idx="1"/>
          </p:nvPr>
        </p:nvGraphicFramePr>
        <p:xfrm>
          <a:off x="609600" y="1981200"/>
          <a:ext cx="8274050" cy="1905000"/>
        </p:xfrm>
        <a:graphic>
          <a:graphicData uri="http://schemas.openxmlformats.org/presentationml/2006/ole">
            <mc:AlternateContent xmlns:mc="http://schemas.openxmlformats.org/markup-compatibility/2006">
              <mc:Choice xmlns:v="urn:schemas-microsoft-com:vml" Requires="v">
                <p:oleObj name="Document" r:id="rId3" imgW="5626100" imgH="1295400" progId="Word.Document.12">
                  <p:embed/>
                </p:oleObj>
              </mc:Choice>
              <mc:Fallback>
                <p:oleObj name="Document" r:id="rId3" imgW="5626100" imgH="12954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981200"/>
                        <a:ext cx="827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a:extLst>
              <a:ext uri="{FF2B5EF4-FFF2-40B4-BE49-F238E27FC236}">
                <a16:creationId xmlns:a16="http://schemas.microsoft.com/office/drawing/2014/main" id="{14324B03-F1BC-A5E3-8D03-C27C15FC963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Three Schools Of Thought On Dividends</a:t>
            </a:r>
          </a:p>
        </p:txBody>
      </p:sp>
      <p:sp>
        <p:nvSpPr>
          <p:cNvPr id="455682" name="Rectangle 3">
            <a:extLst>
              <a:ext uri="{FF2B5EF4-FFF2-40B4-BE49-F238E27FC236}">
                <a16:creationId xmlns:a16="http://schemas.microsoft.com/office/drawing/2014/main" id="{DFB3C84C-AD7C-87F4-3C8C-3F16F10C60BA}"/>
              </a:ext>
            </a:extLst>
          </p:cNvPr>
          <p:cNvSpPr>
            <a:spLocks noGrp="1" noChangeArrowheads="1"/>
          </p:cNvSpPr>
          <p:nvPr>
            <p:ph sz="quarter" idx="1"/>
          </p:nvPr>
        </p:nvSpPr>
        <p:spPr>
          <a:xfrm>
            <a:off x="612775" y="1600200"/>
            <a:ext cx="8153400" cy="4495800"/>
          </a:xfrm>
        </p:spPr>
        <p:txBody>
          <a:bodyPr>
            <a:normAutofit fontScale="92500" lnSpcReduction="20000"/>
          </a:bodyPr>
          <a:lstStyle/>
          <a:p>
            <a:pPr marL="514350" indent="-514350" eaLnBrk="1" hangingPunct="1">
              <a:buFont typeface="+mj-lt"/>
              <a:buAutoNum type="arabicPeriod"/>
              <a:defRPr/>
            </a:pPr>
            <a:r>
              <a:rPr lang="en-US" dirty="0"/>
              <a:t>If  there are no tax disadvantages associated with dividends &amp;  companies can issue stock, at no issuance cost, to raise equity, whenever needed</a:t>
            </a:r>
          </a:p>
          <a:p>
            <a:pPr marL="366713" lvl="1" indent="0" eaLnBrk="1" hangingPunct="1">
              <a:buFont typeface="Wingdings 2" charset="0"/>
              <a:buNone/>
              <a:defRPr/>
            </a:pPr>
            <a:r>
              <a:rPr lang="en-US" b="1" dirty="0">
                <a:cs typeface="+mn-cs"/>
              </a:rPr>
              <a:t>Dividends do not matter, and dividend policy does not affect value.</a:t>
            </a:r>
          </a:p>
          <a:p>
            <a:pPr marL="514350" indent="-514350" eaLnBrk="1" hangingPunct="1">
              <a:buFont typeface="+mj-lt"/>
              <a:buAutoNum type="arabicPeriod"/>
              <a:defRPr/>
            </a:pPr>
            <a:r>
              <a:rPr lang="en-US" dirty="0"/>
              <a:t>If dividends create a tax disadvantage for investors (relative to capital gains)</a:t>
            </a:r>
            <a:endParaRPr lang="en-US" b="1" dirty="0"/>
          </a:p>
          <a:p>
            <a:pPr marL="366713" lvl="1" indent="0" eaLnBrk="1" hangingPunct="1">
              <a:buFont typeface="Wingdings 2" charset="0"/>
              <a:buNone/>
              <a:defRPr/>
            </a:pPr>
            <a:r>
              <a:rPr lang="en-US" b="1" dirty="0">
                <a:cs typeface="+mn-cs"/>
              </a:rPr>
              <a:t>Dividends are bad, and increasing dividends will reduce value</a:t>
            </a:r>
          </a:p>
          <a:p>
            <a:pPr marL="514350" indent="-514350" eaLnBrk="1" hangingPunct="1">
              <a:buFont typeface="+mj-lt"/>
              <a:buAutoNum type="arabicPeriod"/>
              <a:defRPr/>
            </a:pPr>
            <a:r>
              <a:rPr lang="en-US" dirty="0"/>
              <a:t> If dividends create a tax advantage for investors (relative to capital gains) and/or stockholders like dividends</a:t>
            </a:r>
          </a:p>
          <a:p>
            <a:pPr marL="366713" lvl="1" indent="0" eaLnBrk="1" hangingPunct="1">
              <a:buFont typeface="Wingdings 2" charset="0"/>
              <a:buNone/>
              <a:defRPr/>
            </a:pPr>
            <a:r>
              <a:rPr lang="en-US" b="1" dirty="0">
                <a:cs typeface="+mn-cs"/>
              </a:rPr>
              <a:t>Dividends are good, and increasing dividends will increase value</a:t>
            </a:r>
          </a:p>
        </p:txBody>
      </p:sp>
      <p:sp>
        <p:nvSpPr>
          <p:cNvPr id="346115" name="Footer Placeholder 1">
            <a:extLst>
              <a:ext uri="{FF2B5EF4-FFF2-40B4-BE49-F238E27FC236}">
                <a16:creationId xmlns:a16="http://schemas.microsoft.com/office/drawing/2014/main" id="{8100FC43-3C38-02DE-611E-07CE76D2971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a:extLst>
              <a:ext uri="{FF2B5EF4-FFF2-40B4-BE49-F238E27FC236}">
                <a16:creationId xmlns:a16="http://schemas.microsoft.com/office/drawing/2014/main" id="{34332DAD-921B-7705-365F-F166A56EB29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balanced viewpoint</a:t>
            </a:r>
          </a:p>
        </p:txBody>
      </p:sp>
      <p:sp>
        <p:nvSpPr>
          <p:cNvPr id="348162" name="Footer Placeholder 1">
            <a:extLst>
              <a:ext uri="{FF2B5EF4-FFF2-40B4-BE49-F238E27FC236}">
                <a16:creationId xmlns:a16="http://schemas.microsoft.com/office/drawing/2014/main" id="{D06AF03A-A216-703A-949F-A09B0613A8A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39971" name="Slide Number Placeholder 2">
            <a:extLst>
              <a:ext uri="{FF2B5EF4-FFF2-40B4-BE49-F238E27FC236}">
                <a16:creationId xmlns:a16="http://schemas.microsoft.com/office/drawing/2014/main" id="{A1C72F0A-9710-5099-2028-B6450DEC677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903B8B9-189C-9D45-A42A-89163C693201}" type="slidenum">
              <a:rPr lang="en-US" altLang="en-US" sz="1200">
                <a:solidFill>
                  <a:srgbClr val="FFFFFF"/>
                </a:solidFill>
                <a:latin typeface="Times" charset="0"/>
              </a:rPr>
              <a:pPr>
                <a:lnSpc>
                  <a:spcPct val="80000"/>
                </a:lnSpc>
                <a:spcBef>
                  <a:spcPct val="0"/>
                </a:spcBef>
                <a:buClrTx/>
                <a:buSzTx/>
                <a:buFontTx/>
                <a:buNone/>
                <a:defRPr/>
              </a:pPr>
              <a:t>164</a:t>
            </a:fld>
            <a:endParaRPr lang="en-US" altLang="en-US" sz="1200">
              <a:solidFill>
                <a:srgbClr val="FFFFFF"/>
              </a:solidFill>
              <a:latin typeface="Times" charset="0"/>
            </a:endParaRPr>
          </a:p>
        </p:txBody>
      </p:sp>
      <p:sp>
        <p:nvSpPr>
          <p:cNvPr id="348164" name="Rectangle 3">
            <a:extLst>
              <a:ext uri="{FF2B5EF4-FFF2-40B4-BE49-F238E27FC236}">
                <a16:creationId xmlns:a16="http://schemas.microsoft.com/office/drawing/2014/main" id="{F1B59478-53CD-1DBC-03D6-8FC80BB834EF}"/>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If a company has excess cash, and few good investment opportunities (NPV&gt;0), returning money to stockholders (dividends or stock repurchases) is good.</a:t>
            </a:r>
          </a:p>
          <a:p>
            <a:pPr eaLnBrk="1" hangingPunct="1"/>
            <a:r>
              <a:rPr lang="en-US" altLang="en-US">
                <a:ea typeface="ＭＳ Ｐゴシック" panose="020B0600070205080204" pitchFamily="34" charset="-128"/>
              </a:rPr>
              <a:t>If a company does not have excess cash, and/or has several good investment opportunities (NPV&gt;0), returning money to stockholders (dividends or stock repurchases) is bad.</a:t>
            </a:r>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a:extLst>
              <a:ext uri="{FF2B5EF4-FFF2-40B4-BE49-F238E27FC236}">
                <a16:creationId xmlns:a16="http://schemas.microsoft.com/office/drawing/2014/main" id="{C53B86D0-D9E8-A50B-0ADA-19E8BD2640F8}"/>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The Dividends don</a:t>
            </a:r>
            <a:r>
              <a:rPr lang="ja-JP" altLang="en-US" sz="3200">
                <a:ea typeface="ＭＳ Ｐゴシック" charset="-128"/>
              </a:rPr>
              <a:t>’</a:t>
            </a:r>
            <a:r>
              <a:rPr lang="en-US" altLang="ja-JP" sz="3200">
                <a:ea typeface="ＭＳ Ｐゴシック" charset="-128"/>
              </a:rPr>
              <a:t>t matter school</a:t>
            </a:r>
            <a:br>
              <a:rPr lang="en-US" altLang="ja-JP" sz="3200">
                <a:ea typeface="ＭＳ Ｐゴシック" charset="-128"/>
              </a:rPr>
            </a:br>
            <a:r>
              <a:rPr lang="en-US" altLang="ja-JP" sz="3200">
                <a:ea typeface="ＭＳ Ｐゴシック" charset="-128"/>
              </a:rPr>
              <a:t>The Miller Modigliani Hypothesis</a:t>
            </a:r>
            <a:endParaRPr lang="en-US" altLang="en-US" sz="3200">
              <a:ea typeface="ＭＳ Ｐゴシック" charset="-128"/>
            </a:endParaRPr>
          </a:p>
        </p:txBody>
      </p:sp>
      <p:sp>
        <p:nvSpPr>
          <p:cNvPr id="350210" name="Footer Placeholder 1">
            <a:extLst>
              <a:ext uri="{FF2B5EF4-FFF2-40B4-BE49-F238E27FC236}">
                <a16:creationId xmlns:a16="http://schemas.microsoft.com/office/drawing/2014/main" id="{833BC7CE-30D5-5E94-DAD0-82942C4A474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42019" name="Slide Number Placeholder 2">
            <a:extLst>
              <a:ext uri="{FF2B5EF4-FFF2-40B4-BE49-F238E27FC236}">
                <a16:creationId xmlns:a16="http://schemas.microsoft.com/office/drawing/2014/main" id="{4AD92CAF-BE45-0170-8F00-4977820B3C2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2A4FF69-D337-5843-8D0A-306DF36F3E75}" type="slidenum">
              <a:rPr lang="en-US" altLang="en-US" sz="1200">
                <a:solidFill>
                  <a:srgbClr val="FFFFFF"/>
                </a:solidFill>
                <a:latin typeface="Times" charset="0"/>
              </a:rPr>
              <a:pPr>
                <a:lnSpc>
                  <a:spcPct val="80000"/>
                </a:lnSpc>
                <a:spcBef>
                  <a:spcPct val="0"/>
                </a:spcBef>
                <a:buClrTx/>
                <a:buSzTx/>
                <a:buFontTx/>
                <a:buNone/>
                <a:defRPr/>
              </a:pPr>
              <a:t>165</a:t>
            </a:fld>
            <a:endParaRPr lang="en-US" altLang="en-US" sz="1200">
              <a:solidFill>
                <a:srgbClr val="FFFFFF"/>
              </a:solidFill>
              <a:latin typeface="Times" charset="0"/>
            </a:endParaRPr>
          </a:p>
        </p:txBody>
      </p:sp>
      <p:sp>
        <p:nvSpPr>
          <p:cNvPr id="318466" name="Rectangle 3">
            <a:extLst>
              <a:ext uri="{FF2B5EF4-FFF2-40B4-BE49-F238E27FC236}">
                <a16:creationId xmlns:a16="http://schemas.microsoft.com/office/drawing/2014/main" id="{269D22FF-BB9D-4D0F-BE62-8392E0BFE084}"/>
              </a:ext>
            </a:extLst>
          </p:cNvPr>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The Miller-Modigliani Hypothesis: Dividends do not affect value</a:t>
            </a:r>
          </a:p>
          <a:p>
            <a:pPr marL="320040" indent="-320040" eaLnBrk="1" fontAlgn="auto" hangingPunct="1">
              <a:spcAft>
                <a:spcPts val="0"/>
              </a:spcAft>
              <a:buFont typeface="Wingdings"/>
              <a:buChar char=""/>
              <a:defRPr/>
            </a:pPr>
            <a:r>
              <a:rPr lang="en-US" dirty="0">
                <a:ea typeface="+mn-ea"/>
                <a:cs typeface="+mn-cs"/>
              </a:rPr>
              <a:t>Basis:</a:t>
            </a:r>
          </a:p>
          <a:p>
            <a:pPr marL="640080" lvl="1" indent="-274320" eaLnBrk="1" fontAlgn="auto" hangingPunct="1">
              <a:spcAft>
                <a:spcPts val="0"/>
              </a:spcAft>
              <a:buFont typeface="Wingdings 2"/>
              <a:buChar char=""/>
              <a:defRPr/>
            </a:pPr>
            <a:r>
              <a:rPr lang="en-US" dirty="0">
                <a:ea typeface="+mn-ea"/>
                <a:cs typeface="+mn-cs"/>
              </a:rPr>
              <a:t>If a firm's investment policies (and hence cash flows) don't change, the value of the firm cannot change as it changes dividends. </a:t>
            </a:r>
          </a:p>
          <a:p>
            <a:pPr marL="640080" lvl="1" indent="-274320" eaLnBrk="1" fontAlgn="auto" hangingPunct="1">
              <a:spcAft>
                <a:spcPts val="0"/>
              </a:spcAft>
              <a:buFont typeface="Wingdings 2"/>
              <a:buChar char=""/>
              <a:defRPr/>
            </a:pPr>
            <a:r>
              <a:rPr lang="en-US" dirty="0">
                <a:ea typeface="+mn-ea"/>
                <a:cs typeface="+mn-cs"/>
              </a:rPr>
              <a:t>If a firm pays more in dividends, it will have to issue new equity to fund the same projects. By doing so, it will reduce expected price appreciation on the stock but it will be offset by a higher dividend yield.</a:t>
            </a:r>
          </a:p>
          <a:p>
            <a:pPr marL="640080" lvl="1" indent="-274320" eaLnBrk="1" fontAlgn="auto" hangingPunct="1">
              <a:spcAft>
                <a:spcPts val="0"/>
              </a:spcAft>
              <a:buFont typeface="Wingdings 2"/>
              <a:buChar char=""/>
              <a:defRPr/>
            </a:pPr>
            <a:r>
              <a:rPr lang="en-US" dirty="0">
                <a:ea typeface="+mn-ea"/>
                <a:cs typeface="+mn-cs"/>
              </a:rPr>
              <a:t>If we ignore personal taxes, investors have to be indifferent to receiving either dividends or capital gains.</a:t>
            </a:r>
          </a:p>
          <a:p>
            <a:pPr marL="320040" indent="-320040" eaLnBrk="1" fontAlgn="auto" hangingPunct="1">
              <a:spcAft>
                <a:spcPts val="0"/>
              </a:spcAft>
              <a:buFont typeface="Wingdings"/>
              <a:buChar char=""/>
              <a:defRPr/>
            </a:pPr>
            <a:r>
              <a:rPr lang="en-US" dirty="0">
                <a:ea typeface="+mn-ea"/>
                <a:cs typeface="+mn-cs"/>
              </a:rPr>
              <a:t>Underlying Assumptions:</a:t>
            </a:r>
          </a:p>
          <a:p>
            <a:pPr marL="320040" lvl="1" indent="0" eaLnBrk="1" fontAlgn="auto" hangingPunct="1">
              <a:spcAft>
                <a:spcPts val="0"/>
              </a:spcAft>
              <a:buFont typeface="Wingdings 2"/>
              <a:buNone/>
              <a:defRPr/>
            </a:pPr>
            <a:r>
              <a:rPr lang="en-US" dirty="0">
                <a:ea typeface="+mn-ea"/>
                <a:cs typeface="+mn-cs"/>
              </a:rPr>
              <a:t>(a) There are no tax differences to investors between dividends and capital gains.</a:t>
            </a:r>
          </a:p>
          <a:p>
            <a:pPr marL="320040" lvl="1" indent="0" eaLnBrk="1" fontAlgn="auto" hangingPunct="1">
              <a:spcAft>
                <a:spcPts val="0"/>
              </a:spcAft>
              <a:buFont typeface="Wingdings 2"/>
              <a:buNone/>
              <a:defRPr/>
            </a:pPr>
            <a:r>
              <a:rPr lang="en-US" dirty="0">
                <a:ea typeface="+mn-ea"/>
                <a:cs typeface="+mn-cs"/>
              </a:rPr>
              <a:t>(b) If companies pay too much in cash, they can issue new stock, with no flotation costs or signaling consequences, to replace this cash.</a:t>
            </a:r>
          </a:p>
          <a:p>
            <a:pPr marL="320040" lvl="1" indent="0" eaLnBrk="1" fontAlgn="auto" hangingPunct="1">
              <a:spcAft>
                <a:spcPts val="0"/>
              </a:spcAft>
              <a:buFont typeface="Wingdings 2"/>
              <a:buNone/>
              <a:defRPr/>
            </a:pPr>
            <a:r>
              <a:rPr lang="en-US" dirty="0">
                <a:ea typeface="+mn-ea"/>
                <a:cs typeface="+mn-cs"/>
              </a:rPr>
              <a:t>(c) If companies pay too little in dividends, they do not use the excess cash for bad projects or acquisitions.</a:t>
            </a:r>
          </a:p>
        </p:txBody>
      </p:sp>
    </p:spTree>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a:extLst>
              <a:ext uri="{FF2B5EF4-FFF2-40B4-BE49-F238E27FC236}">
                <a16:creationId xmlns:a16="http://schemas.microsoft.com/office/drawing/2014/main" id="{DE36242B-DAEC-3D2C-E1A8-CC2F241FCA6D}"/>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II. The Dividends are </a:t>
            </a:r>
            <a:r>
              <a:rPr lang="ja-JP" altLang="en-US" sz="3200">
                <a:ea typeface="ＭＳ Ｐゴシック" charset="-128"/>
              </a:rPr>
              <a:t>“</a:t>
            </a:r>
            <a:r>
              <a:rPr lang="en-US" altLang="ja-JP" sz="3200">
                <a:ea typeface="ＭＳ Ｐゴシック" charset="-128"/>
              </a:rPr>
              <a:t>bad</a:t>
            </a:r>
            <a:r>
              <a:rPr lang="ja-JP" altLang="en-US" sz="3200">
                <a:ea typeface="ＭＳ Ｐゴシック" charset="-128"/>
              </a:rPr>
              <a:t>”</a:t>
            </a:r>
            <a:r>
              <a:rPr lang="en-US" altLang="ja-JP" sz="3200">
                <a:ea typeface="ＭＳ Ｐゴシック" charset="-128"/>
              </a:rPr>
              <a:t> school: And the evidence to back them up…</a:t>
            </a:r>
            <a:endParaRPr lang="en-US" altLang="en-US" sz="3200">
              <a:ea typeface="ＭＳ Ｐゴシック" charset="-128"/>
            </a:endParaRPr>
          </a:p>
        </p:txBody>
      </p:sp>
      <p:sp>
        <p:nvSpPr>
          <p:cNvPr id="352258" name="Footer Placeholder 1">
            <a:extLst>
              <a:ext uri="{FF2B5EF4-FFF2-40B4-BE49-F238E27FC236}">
                <a16:creationId xmlns:a16="http://schemas.microsoft.com/office/drawing/2014/main" id="{A18D465B-0BD7-8CF2-4576-1FE3E82AA3A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44067" name="Slide Number Placeholder 2">
            <a:extLst>
              <a:ext uri="{FF2B5EF4-FFF2-40B4-BE49-F238E27FC236}">
                <a16:creationId xmlns:a16="http://schemas.microsoft.com/office/drawing/2014/main" id="{DF2F4252-A470-58A0-A015-C1763AF2C64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6F6A4AA-6C20-194A-8C27-CADF4C960BBB}" type="slidenum">
              <a:rPr lang="en-US" altLang="en-US" sz="1200">
                <a:solidFill>
                  <a:srgbClr val="FFFFFF"/>
                </a:solidFill>
                <a:latin typeface="Times" charset="0"/>
              </a:rPr>
              <a:pPr>
                <a:lnSpc>
                  <a:spcPct val="80000"/>
                </a:lnSpc>
                <a:spcBef>
                  <a:spcPct val="0"/>
                </a:spcBef>
                <a:buClrTx/>
                <a:buSzTx/>
                <a:buFontTx/>
                <a:buNone/>
                <a:defRPr/>
              </a:pPr>
              <a:t>166</a:t>
            </a:fld>
            <a:endParaRPr lang="en-US" altLang="en-US" sz="1200">
              <a:solidFill>
                <a:srgbClr val="FFFFFF"/>
              </a:solidFill>
              <a:latin typeface="Times" charset="0"/>
            </a:endParaRPr>
          </a:p>
        </p:txBody>
      </p:sp>
      <p:graphicFrame>
        <p:nvGraphicFramePr>
          <p:cNvPr id="7" name="Content Placeholder 6">
            <a:extLst>
              <a:ext uri="{FF2B5EF4-FFF2-40B4-BE49-F238E27FC236}">
                <a16:creationId xmlns:a16="http://schemas.microsoft.com/office/drawing/2014/main" id="{13A1BFE5-AAFF-41CB-5737-1D8DE8DBAD8E}"/>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a:extLst>
              <a:ext uri="{FF2B5EF4-FFF2-40B4-BE49-F238E27FC236}">
                <a16:creationId xmlns:a16="http://schemas.microsoft.com/office/drawing/2014/main" id="{58777D3C-9E2C-4DF6-2D65-C6D39E1F0D5F}"/>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What do investors in your stock think about dividends? Clues on the ex-dividend day!</a:t>
            </a:r>
          </a:p>
        </p:txBody>
      </p:sp>
      <p:sp>
        <p:nvSpPr>
          <p:cNvPr id="354306" name="Footer Placeholder 1">
            <a:extLst>
              <a:ext uri="{FF2B5EF4-FFF2-40B4-BE49-F238E27FC236}">
                <a16:creationId xmlns:a16="http://schemas.microsoft.com/office/drawing/2014/main" id="{0B06B633-0DEC-2F2A-ECE1-2703F0E7207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46115" name="Slide Number Placeholder 2">
            <a:extLst>
              <a:ext uri="{FF2B5EF4-FFF2-40B4-BE49-F238E27FC236}">
                <a16:creationId xmlns:a16="http://schemas.microsoft.com/office/drawing/2014/main" id="{A7B91377-12F3-47FF-118F-5041453AAD0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7F58F64-67CE-B64F-9E51-28300DC49FDC}" type="slidenum">
              <a:rPr lang="en-US" altLang="en-US" sz="1200">
                <a:solidFill>
                  <a:srgbClr val="FFFFFF"/>
                </a:solidFill>
                <a:latin typeface="Times" charset="0"/>
              </a:rPr>
              <a:pPr>
                <a:lnSpc>
                  <a:spcPct val="80000"/>
                </a:lnSpc>
                <a:spcBef>
                  <a:spcPct val="0"/>
                </a:spcBef>
                <a:buClrTx/>
                <a:buSzTx/>
                <a:buFontTx/>
                <a:buNone/>
                <a:defRPr/>
              </a:pPr>
              <a:t>167</a:t>
            </a:fld>
            <a:endParaRPr lang="en-US" altLang="en-US" sz="1200">
              <a:solidFill>
                <a:srgbClr val="FFFFFF"/>
              </a:solidFill>
              <a:latin typeface="Times" charset="0"/>
            </a:endParaRPr>
          </a:p>
        </p:txBody>
      </p:sp>
      <p:sp>
        <p:nvSpPr>
          <p:cNvPr id="354308" name="Rectangle 3">
            <a:extLst>
              <a:ext uri="{FF2B5EF4-FFF2-40B4-BE49-F238E27FC236}">
                <a16:creationId xmlns:a16="http://schemas.microsoft.com/office/drawing/2014/main" id="{44BBFC9F-1EB0-22AF-0A34-9CD275480D99}"/>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panose="020B0600070205080204" pitchFamily="34" charset="-128"/>
              </a:rPr>
              <a:t>Assume that you are the owner of a stock that is approaching an ex-dividend day and you know that dollar dividend with certainty. In addition, assume that you have owned the stock for several years. </a:t>
            </a: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buFont typeface="Wingdings" pitchFamily="2" charset="2"/>
              <a:buNone/>
            </a:pPr>
            <a:r>
              <a:rPr lang="en-US" altLang="en-US" sz="2000">
                <a:ea typeface="ＭＳ Ｐゴシック" panose="020B0600070205080204" pitchFamily="34" charset="-128"/>
              </a:rPr>
              <a:t>P = Price at which you bought the stock a </a:t>
            </a:r>
            <a:r>
              <a:rPr lang="ja-JP" altLang="en-US" sz="2000">
                <a:ea typeface="ＭＳ Ｐゴシック" panose="020B0600070205080204" pitchFamily="34" charset="-128"/>
              </a:rPr>
              <a:t>“</a:t>
            </a:r>
            <a:r>
              <a:rPr lang="en-US" altLang="ja-JP" sz="2000">
                <a:ea typeface="ＭＳ Ｐゴシック" panose="020B0600070205080204" pitchFamily="34" charset="-128"/>
              </a:rPr>
              <a:t>while</a:t>
            </a:r>
            <a:r>
              <a:rPr lang="ja-JP" altLang="en-US" sz="2000">
                <a:ea typeface="ＭＳ Ｐゴシック" panose="020B0600070205080204" pitchFamily="34" charset="-128"/>
              </a:rPr>
              <a:t>”</a:t>
            </a:r>
            <a:r>
              <a:rPr lang="en-US" altLang="ja-JP" sz="2000">
                <a:ea typeface="ＭＳ Ｐゴシック" panose="020B0600070205080204" pitchFamily="34" charset="-128"/>
              </a:rPr>
              <a:t> back</a:t>
            </a:r>
          </a:p>
          <a:p>
            <a:pPr eaLnBrk="1" hangingPunct="1">
              <a:lnSpc>
                <a:spcPct val="80000"/>
              </a:lnSpc>
              <a:buFont typeface="Wingdings" pitchFamily="2" charset="2"/>
              <a:buNone/>
            </a:pPr>
            <a:r>
              <a:rPr lang="en-US" altLang="en-US" sz="2000">
                <a:ea typeface="ＭＳ Ｐゴシック" panose="020B0600070205080204" pitchFamily="34" charset="-128"/>
              </a:rPr>
              <a:t>P</a:t>
            </a:r>
            <a:r>
              <a:rPr lang="en-US" altLang="en-US" sz="2000" baseline="-25000">
                <a:ea typeface="ＭＳ Ｐゴシック" panose="020B0600070205080204" pitchFamily="34" charset="-128"/>
              </a:rPr>
              <a:t>b</a:t>
            </a:r>
            <a:r>
              <a:rPr lang="en-US" altLang="en-US" sz="2000">
                <a:ea typeface="ＭＳ Ｐゴシック" panose="020B0600070205080204" pitchFamily="34" charset="-128"/>
              </a:rPr>
              <a:t>= Price before the stock goes ex-dividend</a:t>
            </a:r>
          </a:p>
          <a:p>
            <a:pPr eaLnBrk="1" hangingPunct="1">
              <a:lnSpc>
                <a:spcPct val="80000"/>
              </a:lnSpc>
              <a:buFont typeface="Wingdings" pitchFamily="2" charset="2"/>
              <a:buNone/>
            </a:pPr>
            <a:r>
              <a:rPr lang="en-US" altLang="en-US" sz="2000">
                <a:ea typeface="ＭＳ Ｐゴシック" panose="020B0600070205080204" pitchFamily="34" charset="-128"/>
              </a:rPr>
              <a:t>P</a:t>
            </a:r>
            <a:r>
              <a:rPr lang="en-US" altLang="en-US" sz="2000" baseline="-25000">
                <a:ea typeface="ＭＳ Ｐゴシック" panose="020B0600070205080204" pitchFamily="34" charset="-128"/>
              </a:rPr>
              <a:t>a</a:t>
            </a:r>
            <a:r>
              <a:rPr lang="en-US" altLang="en-US" sz="2000">
                <a:ea typeface="ＭＳ Ｐゴシック" panose="020B0600070205080204" pitchFamily="34" charset="-128"/>
              </a:rPr>
              <a:t>=Price after the stock goes ex-dividend</a:t>
            </a:r>
          </a:p>
          <a:p>
            <a:pPr eaLnBrk="1" hangingPunct="1">
              <a:lnSpc>
                <a:spcPct val="80000"/>
              </a:lnSpc>
              <a:buFont typeface="Wingdings" pitchFamily="2" charset="2"/>
              <a:buNone/>
            </a:pPr>
            <a:r>
              <a:rPr lang="en-US" altLang="en-US" sz="2000">
                <a:ea typeface="ＭＳ Ｐゴシック" panose="020B0600070205080204" pitchFamily="34" charset="-128"/>
              </a:rPr>
              <a:t>D = Dividends declared on stock</a:t>
            </a:r>
          </a:p>
          <a:p>
            <a:pPr eaLnBrk="1" hangingPunct="1">
              <a:lnSpc>
                <a:spcPct val="80000"/>
              </a:lnSpc>
              <a:buFont typeface="Wingdings" pitchFamily="2" charset="2"/>
              <a:buNone/>
            </a:pPr>
            <a:r>
              <a:rPr lang="en-US" altLang="en-US" sz="2000">
                <a:ea typeface="ＭＳ Ｐゴシック" panose="020B0600070205080204" pitchFamily="34" charset="-128"/>
              </a:rPr>
              <a:t>t</a:t>
            </a:r>
            <a:r>
              <a:rPr lang="en-US" altLang="en-US" sz="2000" baseline="-25000">
                <a:ea typeface="ＭＳ Ｐゴシック" panose="020B0600070205080204" pitchFamily="34" charset="-128"/>
              </a:rPr>
              <a:t>o</a:t>
            </a:r>
            <a:r>
              <a:rPr lang="en-US" altLang="en-US" sz="2000">
                <a:ea typeface="ＭＳ Ｐゴシック" panose="020B0600070205080204" pitchFamily="34" charset="-128"/>
              </a:rPr>
              <a:t>, t</a:t>
            </a:r>
            <a:r>
              <a:rPr lang="en-US" altLang="en-US" sz="2000" baseline="-25000">
                <a:ea typeface="ＭＳ Ｐゴシック" panose="020B0600070205080204" pitchFamily="34" charset="-128"/>
              </a:rPr>
              <a:t>cg</a:t>
            </a:r>
            <a:r>
              <a:rPr lang="en-US" altLang="en-US" sz="2000">
                <a:ea typeface="ＭＳ Ｐゴシック" panose="020B0600070205080204" pitchFamily="34" charset="-128"/>
              </a:rPr>
              <a:t> = Taxes paid on ordinary income and capital gains respectively</a:t>
            </a:r>
          </a:p>
        </p:txBody>
      </p:sp>
      <p:sp>
        <p:nvSpPr>
          <p:cNvPr id="354309" name="Line 5">
            <a:extLst>
              <a:ext uri="{FF2B5EF4-FFF2-40B4-BE49-F238E27FC236}">
                <a16:creationId xmlns:a16="http://schemas.microsoft.com/office/drawing/2014/main" id="{3EAA7EC8-D23E-6C62-8F5B-672F77F51FF4}"/>
              </a:ext>
            </a:extLst>
          </p:cNvPr>
          <p:cNvSpPr>
            <a:spLocks noChangeShapeType="1"/>
          </p:cNvSpPr>
          <p:nvPr/>
        </p:nvSpPr>
        <p:spPr bwMode="auto">
          <a:xfrm>
            <a:off x="1524000" y="3505200"/>
            <a:ext cx="63246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4310" name="Line 6">
            <a:extLst>
              <a:ext uri="{FF2B5EF4-FFF2-40B4-BE49-F238E27FC236}">
                <a16:creationId xmlns:a16="http://schemas.microsoft.com/office/drawing/2014/main" id="{D5487377-92E9-D00B-DB6D-4AB7C05E9E28}"/>
              </a:ext>
            </a:extLst>
          </p:cNvPr>
          <p:cNvSpPr>
            <a:spLocks noChangeShapeType="1"/>
          </p:cNvSpPr>
          <p:nvPr/>
        </p:nvSpPr>
        <p:spPr bwMode="auto">
          <a:xfrm>
            <a:off x="1524000" y="3352800"/>
            <a:ext cx="0" cy="228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1" name="Line 7">
            <a:extLst>
              <a:ext uri="{FF2B5EF4-FFF2-40B4-BE49-F238E27FC236}">
                <a16:creationId xmlns:a16="http://schemas.microsoft.com/office/drawing/2014/main" id="{BA00A14E-2161-41C9-9132-ADC04133B898}"/>
              </a:ext>
            </a:extLst>
          </p:cNvPr>
          <p:cNvSpPr>
            <a:spLocks noChangeShapeType="1"/>
          </p:cNvSpPr>
          <p:nvPr/>
        </p:nvSpPr>
        <p:spPr bwMode="auto">
          <a:xfrm>
            <a:off x="53340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2" name="Line 8">
            <a:extLst>
              <a:ext uri="{FF2B5EF4-FFF2-40B4-BE49-F238E27FC236}">
                <a16:creationId xmlns:a16="http://schemas.microsoft.com/office/drawing/2014/main" id="{B88510E3-46D9-5BA1-84E4-6BC394A40E42}"/>
              </a:ext>
            </a:extLst>
          </p:cNvPr>
          <p:cNvSpPr>
            <a:spLocks noChangeShapeType="1"/>
          </p:cNvSpPr>
          <p:nvPr/>
        </p:nvSpPr>
        <p:spPr bwMode="auto">
          <a:xfrm>
            <a:off x="74676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3" name="Text Box 9">
            <a:extLst>
              <a:ext uri="{FF2B5EF4-FFF2-40B4-BE49-F238E27FC236}">
                <a16:creationId xmlns:a16="http://schemas.microsoft.com/office/drawing/2014/main" id="{31141E48-0136-3A6A-7512-49C20E0D4D7E}"/>
              </a:ext>
            </a:extLst>
          </p:cNvPr>
          <p:cNvSpPr txBox="1">
            <a:spLocks noChangeArrowheads="1"/>
          </p:cNvSpPr>
          <p:nvPr/>
        </p:nvSpPr>
        <p:spPr bwMode="auto">
          <a:xfrm>
            <a:off x="5562600" y="3200400"/>
            <a:ext cx="173037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ClrTx/>
              <a:buSzTx/>
              <a:buFontTx/>
              <a:buNone/>
            </a:pPr>
            <a:r>
              <a:rPr lang="en-US" altLang="en-US" sz="1600">
                <a:latin typeface="Times" pitchFamily="2" charset="0"/>
              </a:rPr>
              <a:t>Ex-dividend day</a:t>
            </a:r>
          </a:p>
          <a:p>
            <a:pPr>
              <a:spcBef>
                <a:spcPct val="50000"/>
              </a:spcBef>
              <a:buClrTx/>
              <a:buSzTx/>
              <a:buFontTx/>
              <a:buNone/>
            </a:pPr>
            <a:r>
              <a:rPr lang="en-US" altLang="en-US" sz="1600">
                <a:latin typeface="Times" pitchFamily="2" charset="0"/>
              </a:rPr>
              <a:t>Dividend = $ D</a:t>
            </a:r>
            <a:endParaRPr lang="en-US" altLang="en-US" sz="2400">
              <a:latin typeface="Times" pitchFamily="2" charset="0"/>
            </a:endParaRPr>
          </a:p>
        </p:txBody>
      </p:sp>
      <p:sp>
        <p:nvSpPr>
          <p:cNvPr id="354314" name="Text Box 10">
            <a:extLst>
              <a:ext uri="{FF2B5EF4-FFF2-40B4-BE49-F238E27FC236}">
                <a16:creationId xmlns:a16="http://schemas.microsoft.com/office/drawing/2014/main" id="{A07424BA-6ED3-90C5-91D7-0F7DAF476787}"/>
              </a:ext>
            </a:extLst>
          </p:cNvPr>
          <p:cNvSpPr txBox="1">
            <a:spLocks noChangeArrowheads="1"/>
          </p:cNvSpPr>
          <p:nvPr/>
        </p:nvSpPr>
        <p:spPr bwMode="auto">
          <a:xfrm>
            <a:off x="1127125" y="2817813"/>
            <a:ext cx="10255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Initial buy</a:t>
            </a:r>
          </a:p>
          <a:p>
            <a:pPr>
              <a:spcBef>
                <a:spcPct val="0"/>
              </a:spcBef>
              <a:buClrTx/>
              <a:buSzTx/>
              <a:buFontTx/>
              <a:buNone/>
            </a:pPr>
            <a:r>
              <a:rPr lang="en-US" altLang="en-US" sz="1600">
                <a:latin typeface="Times" pitchFamily="2" charset="0"/>
              </a:rPr>
              <a:t>At $P</a:t>
            </a:r>
            <a:endParaRPr lang="en-US" altLang="en-US" sz="2400">
              <a:latin typeface="Times" pitchFamily="2" charset="0"/>
            </a:endParaRPr>
          </a:p>
        </p:txBody>
      </p:sp>
      <p:sp>
        <p:nvSpPr>
          <p:cNvPr id="354315" name="Text Box 11">
            <a:extLst>
              <a:ext uri="{FF2B5EF4-FFF2-40B4-BE49-F238E27FC236}">
                <a16:creationId xmlns:a16="http://schemas.microsoft.com/office/drawing/2014/main" id="{5B9C4C69-BA59-9CDA-27C4-7DF2B7A60169}"/>
              </a:ext>
            </a:extLst>
          </p:cNvPr>
          <p:cNvSpPr txBox="1">
            <a:spLocks noChangeArrowheads="1"/>
          </p:cNvSpPr>
          <p:nvPr/>
        </p:nvSpPr>
        <p:spPr bwMode="auto">
          <a:xfrm>
            <a:off x="5089525" y="2817813"/>
            <a:ext cx="366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P</a:t>
            </a:r>
            <a:r>
              <a:rPr lang="en-US" altLang="en-US" sz="1600" baseline="-25000">
                <a:latin typeface="Times" pitchFamily="2" charset="0"/>
              </a:rPr>
              <a:t>b</a:t>
            </a:r>
            <a:endParaRPr lang="en-US" altLang="en-US" sz="2400">
              <a:latin typeface="Times" pitchFamily="2" charset="0"/>
            </a:endParaRPr>
          </a:p>
        </p:txBody>
      </p:sp>
      <p:sp>
        <p:nvSpPr>
          <p:cNvPr id="354316" name="Text Box 12">
            <a:extLst>
              <a:ext uri="{FF2B5EF4-FFF2-40B4-BE49-F238E27FC236}">
                <a16:creationId xmlns:a16="http://schemas.microsoft.com/office/drawing/2014/main" id="{F8318468-E0A6-9CF4-DAA0-5B6982E5A6A2}"/>
              </a:ext>
            </a:extLst>
          </p:cNvPr>
          <p:cNvSpPr txBox="1">
            <a:spLocks noChangeArrowheads="1"/>
          </p:cNvSpPr>
          <p:nvPr/>
        </p:nvSpPr>
        <p:spPr bwMode="auto">
          <a:xfrm>
            <a:off x="7299325" y="2817813"/>
            <a:ext cx="358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P</a:t>
            </a:r>
            <a:r>
              <a:rPr lang="en-US" altLang="en-US" sz="1600" baseline="-25000">
                <a:latin typeface="Times" pitchFamily="2" charset="0"/>
              </a:rPr>
              <a:t>a</a:t>
            </a:r>
            <a:endParaRPr lang="en-US" altLang="en-US" sz="2400">
              <a:latin typeface="Times" pitchFamily="2" charset="0"/>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a:extLst>
              <a:ext uri="{FF2B5EF4-FFF2-40B4-BE49-F238E27FC236}">
                <a16:creationId xmlns:a16="http://schemas.microsoft.com/office/drawing/2014/main" id="{574D0E93-FA3C-598B-7A58-5211E3DAD1DB}"/>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Cashflows from Selling around Ex-Dividend Day</a:t>
            </a:r>
          </a:p>
        </p:txBody>
      </p:sp>
      <p:sp>
        <p:nvSpPr>
          <p:cNvPr id="356354" name="Footer Placeholder 1">
            <a:extLst>
              <a:ext uri="{FF2B5EF4-FFF2-40B4-BE49-F238E27FC236}">
                <a16:creationId xmlns:a16="http://schemas.microsoft.com/office/drawing/2014/main" id="{D223143B-503F-0BBD-5EBF-A24FEFDC290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48163" name="Slide Number Placeholder 2">
            <a:extLst>
              <a:ext uri="{FF2B5EF4-FFF2-40B4-BE49-F238E27FC236}">
                <a16:creationId xmlns:a16="http://schemas.microsoft.com/office/drawing/2014/main" id="{255AE192-62A6-5F43-C536-61B78AFF1F1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FF78CC1-5913-FC4F-B4BF-B364E0FDFE36}" type="slidenum">
              <a:rPr lang="en-US" altLang="en-US" sz="1200">
                <a:solidFill>
                  <a:srgbClr val="FFFFFF"/>
                </a:solidFill>
                <a:latin typeface="Times" charset="0"/>
              </a:rPr>
              <a:pPr>
                <a:lnSpc>
                  <a:spcPct val="80000"/>
                </a:lnSpc>
                <a:spcBef>
                  <a:spcPct val="0"/>
                </a:spcBef>
                <a:buClrTx/>
                <a:buSzTx/>
                <a:buFontTx/>
                <a:buNone/>
                <a:defRPr/>
              </a:pPr>
              <a:t>168</a:t>
            </a:fld>
            <a:endParaRPr lang="en-US" altLang="en-US" sz="1200">
              <a:solidFill>
                <a:srgbClr val="FFFFFF"/>
              </a:solidFill>
              <a:latin typeface="Times" charset="0"/>
            </a:endParaRPr>
          </a:p>
        </p:txBody>
      </p:sp>
      <p:sp>
        <p:nvSpPr>
          <p:cNvPr id="324610" name="Rectangle 3">
            <a:extLst>
              <a:ext uri="{FF2B5EF4-FFF2-40B4-BE49-F238E27FC236}">
                <a16:creationId xmlns:a16="http://schemas.microsoft.com/office/drawing/2014/main" id="{8C43E54F-9978-668F-456F-C104B66BDD84}"/>
              </a:ext>
            </a:extLst>
          </p:cNvPr>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The cash flows from selling before ex-dividend day are:</a:t>
            </a:r>
          </a:p>
          <a:p>
            <a:pPr marL="320040" lvl="1" indent="0" eaLnBrk="1" fontAlgn="auto" hangingPunct="1">
              <a:spcAft>
                <a:spcPts val="0"/>
              </a:spcAft>
              <a:buFont typeface="Wingdings 2"/>
              <a:buNone/>
              <a:defRPr/>
            </a:pPr>
            <a:r>
              <a:rPr lang="en-US" dirty="0" err="1">
                <a:ea typeface="+mn-ea"/>
                <a:cs typeface="+mn-cs"/>
              </a:rPr>
              <a:t>P</a:t>
            </a:r>
            <a:r>
              <a:rPr lang="en-US" baseline="-25000" dirty="0" err="1">
                <a:ea typeface="+mn-ea"/>
                <a:cs typeface="+mn-cs"/>
              </a:rPr>
              <a:t>b</a:t>
            </a:r>
            <a:r>
              <a:rPr lang="en-US" dirty="0">
                <a:ea typeface="+mn-ea"/>
                <a:cs typeface="+mn-cs"/>
              </a:rPr>
              <a:t> - (</a:t>
            </a:r>
            <a:r>
              <a:rPr lang="en-US" dirty="0" err="1">
                <a:ea typeface="+mn-ea"/>
                <a:cs typeface="+mn-cs"/>
              </a:rPr>
              <a:t>P</a:t>
            </a:r>
            <a:r>
              <a:rPr lang="en-US" baseline="-25000" dirty="0" err="1">
                <a:ea typeface="+mn-ea"/>
                <a:cs typeface="+mn-cs"/>
              </a:rPr>
              <a:t>b</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a:t>
            </a:r>
          </a:p>
          <a:p>
            <a:pPr marL="320040" indent="-320040" eaLnBrk="1" fontAlgn="auto" hangingPunct="1">
              <a:spcAft>
                <a:spcPts val="0"/>
              </a:spcAft>
              <a:buFont typeface="Wingdings"/>
              <a:buChar char=""/>
              <a:defRPr/>
            </a:pPr>
            <a:r>
              <a:rPr lang="en-US" dirty="0">
                <a:ea typeface="+mn-ea"/>
                <a:cs typeface="+mn-cs"/>
              </a:rPr>
              <a:t>The cash flows from selling after ex-dividend day are:</a:t>
            </a:r>
          </a:p>
          <a:p>
            <a:pPr marL="320040" lvl="1" indent="0" eaLnBrk="1" fontAlgn="auto" hangingPunct="1">
              <a:spcAft>
                <a:spcPts val="0"/>
              </a:spcAft>
              <a:buFont typeface="Wingdings 2"/>
              <a:buNone/>
              <a:defRPr/>
            </a:pPr>
            <a:r>
              <a:rPr lang="en-US" dirty="0">
                <a:ea typeface="+mn-ea"/>
                <a:cs typeface="+mn-cs"/>
              </a:rPr>
              <a:t>P</a:t>
            </a:r>
            <a:r>
              <a:rPr lang="en-US" baseline="-25000" dirty="0">
                <a:ea typeface="+mn-ea"/>
                <a:cs typeface="+mn-cs"/>
              </a:rPr>
              <a:t>a</a:t>
            </a:r>
            <a:r>
              <a:rPr lang="en-US" dirty="0">
                <a:ea typeface="+mn-ea"/>
                <a:cs typeface="+mn-cs"/>
              </a:rPr>
              <a:t> - (P</a:t>
            </a:r>
            <a:r>
              <a:rPr lang="en-US" baseline="-25000" dirty="0">
                <a:ea typeface="+mn-ea"/>
                <a:cs typeface="+mn-cs"/>
              </a:rPr>
              <a:t>a</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D(1-t</a:t>
            </a:r>
            <a:r>
              <a:rPr lang="en-US" baseline="-25000" dirty="0">
                <a:ea typeface="+mn-ea"/>
                <a:cs typeface="+mn-cs"/>
              </a:rPr>
              <a:t>o</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Since the average investor should be indifferent between selling before the ex-dividend day and selling after the ex-dividend day -</a:t>
            </a:r>
          </a:p>
          <a:p>
            <a:pPr marL="320040" lvl="1" indent="0" eaLnBrk="1" fontAlgn="auto" hangingPunct="1">
              <a:spcAft>
                <a:spcPts val="0"/>
              </a:spcAft>
              <a:buFont typeface="Wingdings 2"/>
              <a:buNone/>
              <a:defRPr/>
            </a:pPr>
            <a:r>
              <a:rPr lang="en-US" dirty="0" err="1">
                <a:ea typeface="+mn-ea"/>
                <a:cs typeface="+mn-cs"/>
              </a:rPr>
              <a:t>P</a:t>
            </a:r>
            <a:r>
              <a:rPr lang="en-US" baseline="-25000" dirty="0" err="1">
                <a:ea typeface="+mn-ea"/>
                <a:cs typeface="+mn-cs"/>
              </a:rPr>
              <a:t>b</a:t>
            </a:r>
            <a:r>
              <a:rPr lang="en-US" dirty="0">
                <a:ea typeface="+mn-ea"/>
                <a:cs typeface="+mn-cs"/>
              </a:rPr>
              <a:t> - (</a:t>
            </a:r>
            <a:r>
              <a:rPr lang="en-US" dirty="0" err="1">
                <a:ea typeface="+mn-ea"/>
                <a:cs typeface="+mn-cs"/>
              </a:rPr>
              <a:t>P</a:t>
            </a:r>
            <a:r>
              <a:rPr lang="en-US" baseline="-25000" dirty="0" err="1">
                <a:ea typeface="+mn-ea"/>
                <a:cs typeface="+mn-cs"/>
              </a:rPr>
              <a:t>b</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P</a:t>
            </a:r>
            <a:r>
              <a:rPr lang="en-US" baseline="-25000" dirty="0">
                <a:ea typeface="+mn-ea"/>
                <a:cs typeface="+mn-cs"/>
              </a:rPr>
              <a:t>a</a:t>
            </a:r>
            <a:r>
              <a:rPr lang="en-US" dirty="0">
                <a:ea typeface="+mn-ea"/>
                <a:cs typeface="+mn-cs"/>
              </a:rPr>
              <a:t> - (P</a:t>
            </a:r>
            <a:r>
              <a:rPr lang="en-US" baseline="-25000" dirty="0">
                <a:ea typeface="+mn-ea"/>
                <a:cs typeface="+mn-cs"/>
              </a:rPr>
              <a:t>a</a:t>
            </a:r>
            <a:r>
              <a:rPr lang="en-US" dirty="0">
                <a:ea typeface="+mn-ea"/>
                <a:cs typeface="+mn-cs"/>
              </a:rPr>
              <a:t> - P) </a:t>
            </a:r>
            <a:r>
              <a:rPr lang="en-US" dirty="0" err="1">
                <a:ea typeface="+mn-ea"/>
                <a:cs typeface="+mn-cs"/>
              </a:rPr>
              <a:t>t</a:t>
            </a:r>
            <a:r>
              <a:rPr lang="en-US" baseline="-25000" dirty="0" err="1">
                <a:ea typeface="+mn-ea"/>
                <a:cs typeface="+mn-cs"/>
              </a:rPr>
              <a:t>cg</a:t>
            </a:r>
            <a:r>
              <a:rPr lang="en-US" dirty="0">
                <a:ea typeface="+mn-ea"/>
                <a:cs typeface="+mn-cs"/>
              </a:rPr>
              <a:t> + D(1-t</a:t>
            </a:r>
            <a:r>
              <a:rPr lang="en-US" baseline="-25000" dirty="0">
                <a:ea typeface="+mn-ea"/>
                <a:cs typeface="+mn-cs"/>
              </a:rPr>
              <a:t>o</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Some basic algebra leads us to the following:</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356357" name="Object 2">
            <a:extLst>
              <a:ext uri="{FF2B5EF4-FFF2-40B4-BE49-F238E27FC236}">
                <a16:creationId xmlns:a16="http://schemas.microsoft.com/office/drawing/2014/main" id="{ED37BEF0-D347-55A2-3195-481493A1C22D}"/>
              </a:ext>
            </a:extLst>
          </p:cNvPr>
          <p:cNvGraphicFramePr>
            <a:graphicFrameLocks noChangeAspect="1"/>
          </p:cNvGraphicFramePr>
          <p:nvPr/>
        </p:nvGraphicFramePr>
        <p:xfrm>
          <a:off x="3581400" y="5854700"/>
          <a:ext cx="1811338" cy="785813"/>
        </p:xfrm>
        <a:graphic>
          <a:graphicData uri="http://schemas.openxmlformats.org/presentationml/2006/ole">
            <mc:AlternateContent xmlns:mc="http://schemas.openxmlformats.org/markup-compatibility/2006">
              <mc:Choice xmlns:v="urn:schemas-microsoft-com:vml" Requires="v">
                <p:oleObj name="Equation" r:id="rId3" imgW="965200" imgH="419100" progId="Equation.3">
                  <p:embed/>
                </p:oleObj>
              </mc:Choice>
              <mc:Fallback>
                <p:oleObj name="Equation" r:id="rId3" imgW="965200" imgH="4191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5854700"/>
                        <a:ext cx="1811338"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a:extLst>
              <a:ext uri="{FF2B5EF4-FFF2-40B4-BE49-F238E27FC236}">
                <a16:creationId xmlns:a16="http://schemas.microsoft.com/office/drawing/2014/main" id="{F3207E56-DC41-35A6-32FC-95DFDF3BD6C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Intuitive Implications</a:t>
            </a:r>
          </a:p>
        </p:txBody>
      </p:sp>
      <p:sp>
        <p:nvSpPr>
          <p:cNvPr id="358402" name="Footer Placeholder 1">
            <a:extLst>
              <a:ext uri="{FF2B5EF4-FFF2-40B4-BE49-F238E27FC236}">
                <a16:creationId xmlns:a16="http://schemas.microsoft.com/office/drawing/2014/main" id="{B387DC1E-BA21-46CE-8B98-E9455962519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50211" name="Slide Number Placeholder 2">
            <a:extLst>
              <a:ext uri="{FF2B5EF4-FFF2-40B4-BE49-F238E27FC236}">
                <a16:creationId xmlns:a16="http://schemas.microsoft.com/office/drawing/2014/main" id="{202473CA-43E2-3444-FB87-5268A35C1C8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3954926-B809-F04B-B76C-3ED18C7018EE}" type="slidenum">
              <a:rPr lang="en-US" altLang="en-US" sz="1200">
                <a:solidFill>
                  <a:srgbClr val="FFFFFF"/>
                </a:solidFill>
                <a:latin typeface="Times" charset="0"/>
              </a:rPr>
              <a:pPr>
                <a:lnSpc>
                  <a:spcPct val="80000"/>
                </a:lnSpc>
                <a:spcBef>
                  <a:spcPct val="0"/>
                </a:spcBef>
                <a:buClrTx/>
                <a:buSzTx/>
                <a:buFontTx/>
                <a:buNone/>
                <a:defRPr/>
              </a:pPr>
              <a:t>169</a:t>
            </a:fld>
            <a:endParaRPr lang="en-US" altLang="en-US" sz="1200">
              <a:solidFill>
                <a:srgbClr val="FFFFFF"/>
              </a:solidFill>
              <a:latin typeface="Times" charset="0"/>
            </a:endParaRPr>
          </a:p>
        </p:txBody>
      </p:sp>
      <p:sp>
        <p:nvSpPr>
          <p:cNvPr id="358404" name="Rectangle 3">
            <a:extLst>
              <a:ext uri="{FF2B5EF4-FFF2-40B4-BE49-F238E27FC236}">
                <a16:creationId xmlns:a16="http://schemas.microsoft.com/office/drawing/2014/main" id="{C529400F-AE5F-E2BC-F701-16B84558C8E8}"/>
              </a:ext>
            </a:extLst>
          </p:cNvPr>
          <p:cNvSpPr>
            <a:spLocks noGrp="1"/>
          </p:cNvSpPr>
          <p:nvPr>
            <p:ph sz="quarter" idx="1"/>
          </p:nvPr>
        </p:nvSpPr>
        <p:spPr>
          <a:xfrm>
            <a:off x="612775" y="1600200"/>
            <a:ext cx="8153400" cy="4495800"/>
          </a:xfrm>
        </p:spPr>
        <p:txBody>
          <a:bodyPr/>
          <a:lstStyle/>
          <a:p>
            <a:pPr eaLnBrk="1" hangingPunct="1"/>
            <a:r>
              <a:rPr lang="en-US" altLang="en-US" sz="2400">
                <a:ea typeface="ＭＳ Ｐゴシック" panose="020B0600070205080204" pitchFamily="34" charset="-128"/>
              </a:rPr>
              <a:t>The relationship between the price change on the ex-dividend day and the dollar dividend will be determined by the difference between the tax rate on dividends and the tax rate on capital gains for the typical investor in the stock.</a:t>
            </a:r>
          </a:p>
          <a:p>
            <a:pPr eaLnBrk="1" hangingPunct="1"/>
            <a:endParaRPr lang="en-US" altLang="en-US">
              <a:ea typeface="ＭＳ Ｐゴシック" panose="020B0600070205080204" pitchFamily="34" charset="-128"/>
            </a:endParaRPr>
          </a:p>
        </p:txBody>
      </p:sp>
      <p:graphicFrame>
        <p:nvGraphicFramePr>
          <p:cNvPr id="1086487" name="Group 23">
            <a:extLst>
              <a:ext uri="{FF2B5EF4-FFF2-40B4-BE49-F238E27FC236}">
                <a16:creationId xmlns:a16="http://schemas.microsoft.com/office/drawing/2014/main" id="{484ED040-DB87-B02B-830E-D8F86892A912}"/>
              </a:ext>
            </a:extLst>
          </p:cNvPr>
          <p:cNvGraphicFramePr>
            <a:graphicFrameLocks noGrp="1"/>
          </p:cNvGraphicFramePr>
          <p:nvPr/>
        </p:nvGraphicFramePr>
        <p:xfrm>
          <a:off x="1828800" y="3276600"/>
          <a:ext cx="6858000" cy="2597149"/>
        </p:xfrm>
        <a:graphic>
          <a:graphicData uri="http://schemas.openxmlformats.org/drawingml/2006/table">
            <a:tbl>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tblGrid>
              <a:tr h="44291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Tax Rates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Ex-dividend day behavior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and capital gains are taxed equally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15962">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If dividends are taxed at a higher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&lt;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are taxed at a lower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Price change &gt;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Title 1">
            <a:extLst>
              <a:ext uri="{FF2B5EF4-FFF2-40B4-BE49-F238E27FC236}">
                <a16:creationId xmlns:a16="http://schemas.microsoft.com/office/drawing/2014/main" id="{A31EB7F4-C558-BA1F-1A7B-A3815ED3584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empirical evidence…</a:t>
            </a:r>
          </a:p>
        </p:txBody>
      </p:sp>
      <p:sp>
        <p:nvSpPr>
          <p:cNvPr id="360450" name="Footer Placeholder 1">
            <a:extLst>
              <a:ext uri="{FF2B5EF4-FFF2-40B4-BE49-F238E27FC236}">
                <a16:creationId xmlns:a16="http://schemas.microsoft.com/office/drawing/2014/main" id="{2FB8E891-E226-E3F9-5756-53800152FE8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52259" name="Slide Number Placeholder 2">
            <a:extLst>
              <a:ext uri="{FF2B5EF4-FFF2-40B4-BE49-F238E27FC236}">
                <a16:creationId xmlns:a16="http://schemas.microsoft.com/office/drawing/2014/main" id="{E3BD916F-47C0-7E29-1307-A65EB4A0A6A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F00853F-521F-134C-A7AC-A138531F5CE1}" type="slidenum">
              <a:rPr lang="en-US" altLang="en-US" sz="1200">
                <a:solidFill>
                  <a:srgbClr val="FFFFFF"/>
                </a:solidFill>
                <a:latin typeface="Times" charset="0"/>
              </a:rPr>
              <a:pPr>
                <a:lnSpc>
                  <a:spcPct val="80000"/>
                </a:lnSpc>
                <a:spcBef>
                  <a:spcPct val="0"/>
                </a:spcBef>
                <a:buClrTx/>
                <a:buSzTx/>
                <a:buFontTx/>
                <a:buNone/>
                <a:defRPr/>
              </a:pPr>
              <a:t>170</a:t>
            </a:fld>
            <a:endParaRPr lang="en-US" altLang="en-US" sz="1200">
              <a:solidFill>
                <a:srgbClr val="FFFFFF"/>
              </a:solidFill>
              <a:latin typeface="Times" charset="0"/>
            </a:endParaRPr>
          </a:p>
        </p:txBody>
      </p:sp>
      <p:graphicFrame>
        <p:nvGraphicFramePr>
          <p:cNvPr id="4" name="Content Placeholder 3">
            <a:extLst>
              <a:ext uri="{FF2B5EF4-FFF2-40B4-BE49-F238E27FC236}">
                <a16:creationId xmlns:a16="http://schemas.microsoft.com/office/drawing/2014/main" id="{5ECA90EC-3820-4B38-F468-D05E1C91F8E9}"/>
              </a:ext>
            </a:extLst>
          </p:cNvPr>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a:extLst>
              <a:ext uri="{FF2B5EF4-FFF2-40B4-BE49-F238E27FC236}">
                <a16:creationId xmlns:a16="http://schemas.microsoft.com/office/drawing/2014/main" id="{269893D7-259A-978C-5768-31CD7E3C15B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Dividend Arbitrage</a:t>
            </a:r>
          </a:p>
        </p:txBody>
      </p:sp>
      <p:sp>
        <p:nvSpPr>
          <p:cNvPr id="362498" name="Footer Placeholder 1">
            <a:extLst>
              <a:ext uri="{FF2B5EF4-FFF2-40B4-BE49-F238E27FC236}">
                <a16:creationId xmlns:a16="http://schemas.microsoft.com/office/drawing/2014/main" id="{C7CB2D7D-3C92-951B-EAA3-C31E35E72D9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54307" name="Slide Number Placeholder 2">
            <a:extLst>
              <a:ext uri="{FF2B5EF4-FFF2-40B4-BE49-F238E27FC236}">
                <a16:creationId xmlns:a16="http://schemas.microsoft.com/office/drawing/2014/main" id="{BE230EA5-B62A-00D4-E8C2-F90AF58E794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B222793-2515-EF47-B62C-66F3646883E5}" type="slidenum">
              <a:rPr lang="en-US" altLang="en-US" sz="1200">
                <a:solidFill>
                  <a:srgbClr val="FFFFFF"/>
                </a:solidFill>
                <a:latin typeface="Times" charset="0"/>
              </a:rPr>
              <a:pPr>
                <a:lnSpc>
                  <a:spcPct val="80000"/>
                </a:lnSpc>
                <a:spcBef>
                  <a:spcPct val="0"/>
                </a:spcBef>
                <a:buClrTx/>
                <a:buSzTx/>
                <a:buFontTx/>
                <a:buNone/>
                <a:defRPr/>
              </a:pPr>
              <a:t>171</a:t>
            </a:fld>
            <a:endParaRPr lang="en-US" altLang="en-US" sz="1200">
              <a:solidFill>
                <a:srgbClr val="FFFFFF"/>
              </a:solidFill>
              <a:latin typeface="Times" charset="0"/>
            </a:endParaRPr>
          </a:p>
        </p:txBody>
      </p:sp>
      <p:sp>
        <p:nvSpPr>
          <p:cNvPr id="362500" name="Rectangle 3">
            <a:extLst>
              <a:ext uri="{FF2B5EF4-FFF2-40B4-BE49-F238E27FC236}">
                <a16:creationId xmlns:a16="http://schemas.microsoft.com/office/drawing/2014/main" id="{0CB3E238-DEF4-12D7-3239-9673320E61B8}"/>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Assume that you are a tax exempt investor, and that you know that the price drop on the ex-dividend day is only 90% of the dividend. How would you exploit this differential?</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Invest in the stock for the long term</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Sell short the day before the ex-dividend day, buy on the ex-dividend day</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Buy just before the ex-dividend day, and sell after.</a:t>
            </a:r>
          </a:p>
          <a:p>
            <a:pPr marL="833438" lvl="1" indent="-514350" eaLnBrk="1" hangingPunct="1">
              <a:buFont typeface="Calibri" panose="020F0502020204030204" pitchFamily="34" charset="0"/>
              <a:buAutoNum type="alphaLcPeriod"/>
            </a:pPr>
            <a:r>
              <a:rPr lang="en-US" altLang="en-US">
                <a:ea typeface="ＭＳ Ｐゴシック" panose="020B0600070205080204" pitchFamily="34" charset="-128"/>
              </a:rPr>
              <a:t>______________________________________________</a:t>
            </a:r>
          </a:p>
        </p:txBody>
      </p:sp>
    </p:spTree>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a:extLst>
              <a:ext uri="{FF2B5EF4-FFF2-40B4-BE49-F238E27FC236}">
                <a16:creationId xmlns:a16="http://schemas.microsoft.com/office/drawing/2014/main" id="{A69B6F7D-D577-C261-FA88-5EE07ED75B07}"/>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of dividend capture strategy with tax factors</a:t>
            </a:r>
          </a:p>
        </p:txBody>
      </p:sp>
      <p:sp>
        <p:nvSpPr>
          <p:cNvPr id="364546" name="Footer Placeholder 1">
            <a:extLst>
              <a:ext uri="{FF2B5EF4-FFF2-40B4-BE49-F238E27FC236}">
                <a16:creationId xmlns:a16="http://schemas.microsoft.com/office/drawing/2014/main" id="{5234B164-0627-20CF-17AE-613C820AC18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56355" name="Slide Number Placeholder 2">
            <a:extLst>
              <a:ext uri="{FF2B5EF4-FFF2-40B4-BE49-F238E27FC236}">
                <a16:creationId xmlns:a16="http://schemas.microsoft.com/office/drawing/2014/main" id="{66194E25-FF91-DD39-6123-7223B8B4CD3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D21E7B3-E939-044D-BAE8-FCDB220CA8AE}" type="slidenum">
              <a:rPr lang="en-US" altLang="en-US" sz="1200">
                <a:solidFill>
                  <a:srgbClr val="FFFFFF"/>
                </a:solidFill>
                <a:latin typeface="Times" charset="0"/>
              </a:rPr>
              <a:pPr>
                <a:lnSpc>
                  <a:spcPct val="80000"/>
                </a:lnSpc>
                <a:spcBef>
                  <a:spcPct val="0"/>
                </a:spcBef>
                <a:buClrTx/>
                <a:buSzTx/>
                <a:buFontTx/>
                <a:buNone/>
                <a:defRPr/>
              </a:pPr>
              <a:t>172</a:t>
            </a:fld>
            <a:endParaRPr lang="en-US" altLang="en-US" sz="1200">
              <a:solidFill>
                <a:srgbClr val="FFFFFF"/>
              </a:solidFill>
              <a:latin typeface="Times" charset="0"/>
            </a:endParaRPr>
          </a:p>
        </p:txBody>
      </p:sp>
      <p:sp>
        <p:nvSpPr>
          <p:cNvPr id="332802" name="Rectangle 3">
            <a:extLst>
              <a:ext uri="{FF2B5EF4-FFF2-40B4-BE49-F238E27FC236}">
                <a16:creationId xmlns:a16="http://schemas.microsoft.com/office/drawing/2014/main" id="{CBE06A7E-B40A-BB08-102B-D444A51E2F09}"/>
              </a:ext>
            </a:extLst>
          </p:cNvPr>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XYZ company is selling for $50 at close of trading May 3. On May 4, XYZ goes ex-dividend; the dividend amount is $1. The price drop (from past examination of the data) is only 90% of the dividend amount. </a:t>
            </a:r>
          </a:p>
          <a:p>
            <a:pPr marL="320040" indent="-320040" eaLnBrk="1" fontAlgn="auto" hangingPunct="1">
              <a:spcAft>
                <a:spcPts val="0"/>
              </a:spcAft>
              <a:buFont typeface="Wingdings"/>
              <a:buChar char=""/>
              <a:defRPr/>
            </a:pPr>
            <a:r>
              <a:rPr lang="en-US">
                <a:ea typeface="+mn-ea"/>
                <a:cs typeface="+mn-cs"/>
              </a:rPr>
              <a:t>The transactions needed by a tax-exempt U.S. pension fund for the arbitrage are as follows:</a:t>
            </a:r>
          </a:p>
          <a:p>
            <a:pPr marL="640080" lvl="1" indent="-274320" eaLnBrk="1" fontAlgn="auto" hangingPunct="1">
              <a:spcAft>
                <a:spcPts val="0"/>
              </a:spcAft>
              <a:buFont typeface="Wingdings 2"/>
              <a:buChar char=""/>
              <a:defRPr/>
            </a:pPr>
            <a:r>
              <a:rPr lang="en-US">
                <a:ea typeface="+mn-ea"/>
                <a:cs typeface="+mn-cs"/>
              </a:rPr>
              <a:t>1. Buy 1 million shares of XYZ stock cum-dividend at $50/share.</a:t>
            </a:r>
          </a:p>
          <a:p>
            <a:pPr marL="640080" lvl="1" indent="-274320" eaLnBrk="1" fontAlgn="auto" hangingPunct="1">
              <a:spcAft>
                <a:spcPts val="0"/>
              </a:spcAft>
              <a:buFont typeface="Wingdings 2"/>
              <a:buChar char=""/>
              <a:defRPr/>
            </a:pPr>
            <a:r>
              <a:rPr lang="en-US">
                <a:ea typeface="+mn-ea"/>
                <a:cs typeface="+mn-cs"/>
              </a:rPr>
              <a:t>2. Wait till stock goes ex-dividend; Sell stock for $49.10/share (50 - 1* 0.90)</a:t>
            </a:r>
          </a:p>
          <a:p>
            <a:pPr marL="640080" lvl="1" indent="-274320" eaLnBrk="1" fontAlgn="auto" hangingPunct="1">
              <a:spcAft>
                <a:spcPts val="0"/>
              </a:spcAft>
              <a:buFont typeface="Wingdings 2"/>
              <a:buChar char=""/>
              <a:defRPr/>
            </a:pPr>
            <a:r>
              <a:rPr lang="en-US">
                <a:ea typeface="+mn-ea"/>
                <a:cs typeface="+mn-cs"/>
              </a:rPr>
              <a:t>3. Collect dividend on stock.</a:t>
            </a:r>
          </a:p>
          <a:p>
            <a:pPr marL="320040" indent="-320040" eaLnBrk="1" fontAlgn="auto" hangingPunct="1">
              <a:spcAft>
                <a:spcPts val="0"/>
              </a:spcAft>
              <a:buFont typeface="Wingdings"/>
              <a:buChar char=""/>
              <a:defRPr/>
            </a:pPr>
            <a:r>
              <a:rPr lang="en-US">
                <a:ea typeface="+mn-ea"/>
                <a:cs typeface="+mn-cs"/>
              </a:rPr>
              <a:t>Net profit = - 50 million + 49.10 million + 1 million = $0.10 million</a:t>
            </a:r>
          </a:p>
        </p:txBody>
      </p:sp>
    </p:spTree>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a:extLst>
              <a:ext uri="{FF2B5EF4-FFF2-40B4-BE49-F238E27FC236}">
                <a16:creationId xmlns:a16="http://schemas.microsoft.com/office/drawing/2014/main" id="{7730D666-DE12-0FDF-79DD-B5094ACEC61C}"/>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Two bad reasons for paying dividends</a:t>
            </a:r>
            <a:br>
              <a:rPr lang="en-US">
                <a:ea typeface="+mj-ea"/>
                <a:cs typeface="+mj-cs"/>
              </a:rPr>
            </a:br>
            <a:r>
              <a:rPr lang="en-US">
                <a:ea typeface="+mj-ea"/>
                <a:cs typeface="+mj-cs"/>
              </a:rPr>
              <a:t>1. The bird in the hand fallacy</a:t>
            </a:r>
          </a:p>
        </p:txBody>
      </p:sp>
      <p:sp>
        <p:nvSpPr>
          <p:cNvPr id="366594" name="Footer Placeholder 1">
            <a:extLst>
              <a:ext uri="{FF2B5EF4-FFF2-40B4-BE49-F238E27FC236}">
                <a16:creationId xmlns:a16="http://schemas.microsoft.com/office/drawing/2014/main" id="{F33FFE3B-C093-AD8A-3B65-A1B0658C432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58403" name="Slide Number Placeholder 2">
            <a:extLst>
              <a:ext uri="{FF2B5EF4-FFF2-40B4-BE49-F238E27FC236}">
                <a16:creationId xmlns:a16="http://schemas.microsoft.com/office/drawing/2014/main" id="{547E6689-B89D-D863-E803-027A79CC1F2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F25C83A-8844-8C4E-A01B-06CE2FA8D2AE}" type="slidenum">
              <a:rPr lang="en-US" altLang="en-US" sz="1200">
                <a:solidFill>
                  <a:srgbClr val="FFFFFF"/>
                </a:solidFill>
                <a:latin typeface="Times" charset="0"/>
              </a:rPr>
              <a:pPr>
                <a:lnSpc>
                  <a:spcPct val="80000"/>
                </a:lnSpc>
                <a:spcBef>
                  <a:spcPct val="0"/>
                </a:spcBef>
                <a:buClrTx/>
                <a:buSzTx/>
                <a:buFontTx/>
                <a:buNone/>
                <a:defRPr/>
              </a:pPr>
              <a:t>173</a:t>
            </a:fld>
            <a:endParaRPr lang="en-US" altLang="en-US" sz="1200">
              <a:solidFill>
                <a:srgbClr val="FFFFFF"/>
              </a:solidFill>
              <a:latin typeface="Times" charset="0"/>
            </a:endParaRPr>
          </a:p>
        </p:txBody>
      </p:sp>
      <p:sp>
        <p:nvSpPr>
          <p:cNvPr id="366596" name="Rectangle 3">
            <a:extLst>
              <a:ext uri="{FF2B5EF4-FFF2-40B4-BE49-F238E27FC236}">
                <a16:creationId xmlns:a16="http://schemas.microsoft.com/office/drawing/2014/main" id="{E7B083E3-4DCB-29B2-8CC9-F6729198CC57}"/>
              </a:ext>
            </a:extLst>
          </p:cNvPr>
          <p:cNvSpPr>
            <a:spLocks noGrp="1"/>
          </p:cNvSpPr>
          <p:nvPr>
            <p:ph sz="quarter" idx="1"/>
          </p:nvPr>
        </p:nvSpPr>
        <p:spPr>
          <a:xfrm>
            <a:off x="612775" y="1600200"/>
            <a:ext cx="8153400" cy="4495800"/>
          </a:xfrm>
        </p:spPr>
        <p:txBody>
          <a:bodyPr/>
          <a:lstStyle/>
          <a:p>
            <a:pPr eaLnBrk="1" hangingPunct="1"/>
            <a:r>
              <a:rPr lang="en-US" altLang="en-US" u="sng">
                <a:ea typeface="ＭＳ Ｐゴシック" panose="020B0600070205080204" pitchFamily="34" charset="-128"/>
              </a:rPr>
              <a:t>Argument</a:t>
            </a:r>
            <a:r>
              <a:rPr lang="en-US" altLang="en-US">
                <a:ea typeface="ＭＳ Ｐゴシック" panose="020B0600070205080204" pitchFamily="34" charset="-128"/>
              </a:rPr>
              <a:t>: Dividends now are more certain than capital gains later. Hence dividends are more valuable than capital gains. Stocks that pay dividends will therefore be more highly valued than stocks that do not.</a:t>
            </a:r>
          </a:p>
          <a:p>
            <a:pPr eaLnBrk="1" hangingPunct="1"/>
            <a:r>
              <a:rPr lang="en-US" altLang="en-US" u="sng">
                <a:ea typeface="ＭＳ Ｐゴシック" panose="020B0600070205080204" pitchFamily="34" charset="-128"/>
              </a:rPr>
              <a:t>Counter</a:t>
            </a:r>
            <a:r>
              <a:rPr lang="en-US" altLang="en-US">
                <a:ea typeface="ＭＳ Ｐゴシック" panose="020B0600070205080204" pitchFamily="34" charset="-128"/>
              </a:rPr>
              <a:t>: The appropriate comparison should be between dividends today and price appreciation today. The stock price drops on the ex-dividend day.</a:t>
            </a:r>
          </a:p>
        </p:txBody>
      </p:sp>
    </p:spTree>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a:extLst>
              <a:ext uri="{FF2B5EF4-FFF2-40B4-BE49-F238E27FC236}">
                <a16:creationId xmlns:a16="http://schemas.microsoft.com/office/drawing/2014/main" id="{90DDFA61-694D-DF34-C885-AC0324D4EAB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2. We have excess cash this year…</a:t>
            </a:r>
          </a:p>
        </p:txBody>
      </p:sp>
      <p:sp>
        <p:nvSpPr>
          <p:cNvPr id="368642" name="Footer Placeholder 1">
            <a:extLst>
              <a:ext uri="{FF2B5EF4-FFF2-40B4-BE49-F238E27FC236}">
                <a16:creationId xmlns:a16="http://schemas.microsoft.com/office/drawing/2014/main" id="{C8F9EC68-47EF-AEF1-10EF-85736017F0B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60451" name="Slide Number Placeholder 2">
            <a:extLst>
              <a:ext uri="{FF2B5EF4-FFF2-40B4-BE49-F238E27FC236}">
                <a16:creationId xmlns:a16="http://schemas.microsoft.com/office/drawing/2014/main" id="{E59F75DA-3653-5E93-8CC7-06BF4D90735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4B0BFD5-C3B7-3145-986D-BB33AC33E2AE}" type="slidenum">
              <a:rPr lang="en-US" altLang="en-US" sz="1200">
                <a:solidFill>
                  <a:srgbClr val="FFFFFF"/>
                </a:solidFill>
                <a:latin typeface="Times" charset="0"/>
              </a:rPr>
              <a:pPr>
                <a:lnSpc>
                  <a:spcPct val="80000"/>
                </a:lnSpc>
                <a:spcBef>
                  <a:spcPct val="0"/>
                </a:spcBef>
                <a:buClrTx/>
                <a:buSzTx/>
                <a:buFontTx/>
                <a:buNone/>
                <a:defRPr/>
              </a:pPr>
              <a:t>174</a:t>
            </a:fld>
            <a:endParaRPr lang="en-US" altLang="en-US" sz="1200">
              <a:solidFill>
                <a:srgbClr val="FFFFFF"/>
              </a:solidFill>
              <a:latin typeface="Times" charset="0"/>
            </a:endParaRPr>
          </a:p>
        </p:txBody>
      </p:sp>
      <p:sp>
        <p:nvSpPr>
          <p:cNvPr id="368644" name="Rectangle 3">
            <a:extLst>
              <a:ext uri="{FF2B5EF4-FFF2-40B4-BE49-F238E27FC236}">
                <a16:creationId xmlns:a16="http://schemas.microsoft.com/office/drawing/2014/main" id="{322CBB2B-39E0-3729-C565-887513CBBD97}"/>
              </a:ext>
            </a:extLst>
          </p:cNvPr>
          <p:cNvSpPr>
            <a:spLocks noGrp="1"/>
          </p:cNvSpPr>
          <p:nvPr>
            <p:ph sz="quarter" idx="1"/>
          </p:nvPr>
        </p:nvSpPr>
        <p:spPr>
          <a:xfrm>
            <a:off x="612775" y="1600200"/>
            <a:ext cx="8153400" cy="4495800"/>
          </a:xfrm>
        </p:spPr>
        <p:txBody>
          <a:bodyPr/>
          <a:lstStyle/>
          <a:p>
            <a:pPr eaLnBrk="1" hangingPunct="1"/>
            <a:r>
              <a:rPr lang="en-US" altLang="en-US" u="sng">
                <a:ea typeface="ＭＳ Ｐゴシック" panose="020B0600070205080204" pitchFamily="34" charset="-128"/>
              </a:rPr>
              <a:t>Argument</a:t>
            </a:r>
            <a:r>
              <a:rPr lang="en-US" altLang="en-US">
                <a:ea typeface="ＭＳ Ｐゴシック" panose="020B0600070205080204" pitchFamily="34" charset="-128"/>
              </a:rPr>
              <a:t>: The firm has excess cash on its hands this year, no investment projects this year and wants to give the money back to stockholders.</a:t>
            </a:r>
          </a:p>
          <a:p>
            <a:pPr eaLnBrk="1" hangingPunct="1"/>
            <a:r>
              <a:rPr lang="en-US" altLang="en-US" u="sng">
                <a:ea typeface="ＭＳ Ｐゴシック" panose="020B0600070205080204" pitchFamily="34" charset="-128"/>
              </a:rPr>
              <a:t>Counter</a:t>
            </a:r>
            <a:r>
              <a:rPr lang="en-US" altLang="en-US">
                <a:ea typeface="ＭＳ Ｐゴシック" panose="020B0600070205080204" pitchFamily="34" charset="-128"/>
              </a:rPr>
              <a:t>: So why not just repurchase stock? If this is a one-time phenomenon, the firm has to consider future financing needs.   The cost of raising new financing in future years, especially by issuing new equity, can be staggering.</a:t>
            </a:r>
          </a:p>
        </p:txBody>
      </p:sp>
    </p:spTree>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a:extLst>
              <a:ext uri="{FF2B5EF4-FFF2-40B4-BE49-F238E27FC236}">
                <a16:creationId xmlns:a16="http://schemas.microsoft.com/office/drawing/2014/main" id="{8129BDBC-2133-D41E-90F0-D8B8A75F8B0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Cost of Raising Capital</a:t>
            </a:r>
          </a:p>
        </p:txBody>
      </p:sp>
      <p:sp>
        <p:nvSpPr>
          <p:cNvPr id="370690" name="Footer Placeholder 1">
            <a:extLst>
              <a:ext uri="{FF2B5EF4-FFF2-40B4-BE49-F238E27FC236}">
                <a16:creationId xmlns:a16="http://schemas.microsoft.com/office/drawing/2014/main" id="{5C288912-B127-93B7-9EBC-FE4C8A35576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62499" name="Slide Number Placeholder 2">
            <a:extLst>
              <a:ext uri="{FF2B5EF4-FFF2-40B4-BE49-F238E27FC236}">
                <a16:creationId xmlns:a16="http://schemas.microsoft.com/office/drawing/2014/main" id="{FCDCB078-AD19-8614-1BF0-24EFB13CA87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5B2C17D-E75C-0741-B9E7-D0858A59C901}" type="slidenum">
              <a:rPr lang="en-US" altLang="en-US" sz="1200">
                <a:solidFill>
                  <a:srgbClr val="FFFFFF"/>
                </a:solidFill>
                <a:latin typeface="Times" charset="0"/>
              </a:rPr>
              <a:pPr>
                <a:lnSpc>
                  <a:spcPct val="80000"/>
                </a:lnSpc>
                <a:spcBef>
                  <a:spcPct val="0"/>
                </a:spcBef>
                <a:buClrTx/>
                <a:buSzTx/>
                <a:buFontTx/>
                <a:buNone/>
                <a:defRPr/>
              </a:pPr>
              <a:t>175</a:t>
            </a:fld>
            <a:endParaRPr lang="en-US" altLang="en-US" sz="1200">
              <a:solidFill>
                <a:srgbClr val="FFFFFF"/>
              </a:solidFill>
              <a:latin typeface="Times" charset="0"/>
            </a:endParaRPr>
          </a:p>
        </p:txBody>
      </p:sp>
      <p:graphicFrame>
        <p:nvGraphicFramePr>
          <p:cNvPr id="7" name="Content Placeholder 6">
            <a:extLst>
              <a:ext uri="{FF2B5EF4-FFF2-40B4-BE49-F238E27FC236}">
                <a16:creationId xmlns:a16="http://schemas.microsoft.com/office/drawing/2014/main" id="{C3471FE8-FCC0-9B93-AFDE-3D049174BC1A}"/>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
            <a:extLst>
              <a:ext uri="{FF2B5EF4-FFF2-40B4-BE49-F238E27FC236}">
                <a16:creationId xmlns:a16="http://schemas.microsoft.com/office/drawing/2014/main" id="{B707DC4B-1A25-8D1D-1327-086A5162762B}"/>
              </a:ext>
            </a:extLst>
          </p:cNvPr>
          <p:cNvSpPr>
            <a:spLocks noGrp="1"/>
          </p:cNvSpPr>
          <p:nvPr>
            <p:ph type="title"/>
          </p:nvPr>
        </p:nvSpPr>
        <p:spPr>
          <a:xfrm>
            <a:off x="612775" y="228600"/>
            <a:ext cx="8153400" cy="990600"/>
          </a:xfrm>
        </p:spPr>
        <p:txBody>
          <a:bodyPr/>
          <a:lstStyle/>
          <a:p>
            <a:pPr eaLnBrk="1" hangingPunct="1"/>
            <a:r>
              <a:rPr lang="en-US" altLang="en-US" sz="3200">
                <a:ea typeface="ＭＳ Ｐゴシック" panose="020B0600070205080204" pitchFamily="34" charset="-128"/>
              </a:rPr>
              <a:t>Three </a:t>
            </a:r>
            <a:r>
              <a:rPr lang="ja-JP" altLang="en-US" sz="3200">
                <a:ea typeface="ＭＳ Ｐゴシック" panose="020B0600070205080204" pitchFamily="34" charset="-128"/>
              </a:rPr>
              <a:t>“</a:t>
            </a:r>
            <a:r>
              <a:rPr lang="en-US" altLang="ja-JP" sz="3200">
                <a:ea typeface="ＭＳ Ｐゴシック" panose="020B0600070205080204" pitchFamily="34" charset="-128"/>
              </a:rPr>
              <a:t>good</a:t>
            </a:r>
            <a:r>
              <a:rPr lang="ja-JP" altLang="en-US" sz="3200">
                <a:ea typeface="ＭＳ Ｐゴシック" panose="020B0600070205080204" pitchFamily="34" charset="-128"/>
              </a:rPr>
              <a:t>”</a:t>
            </a:r>
            <a:r>
              <a:rPr lang="en-US" altLang="ja-JP" sz="3200">
                <a:ea typeface="ＭＳ Ｐゴシック" panose="020B0600070205080204" pitchFamily="34" charset="-128"/>
              </a:rPr>
              <a:t> reasons for paying dividends…</a:t>
            </a:r>
            <a:endParaRPr lang="en-US" altLang="en-US" sz="3200">
              <a:ea typeface="ＭＳ Ｐゴシック" panose="020B0600070205080204" pitchFamily="34" charset="-128"/>
            </a:endParaRPr>
          </a:p>
        </p:txBody>
      </p:sp>
      <p:sp>
        <p:nvSpPr>
          <p:cNvPr id="372738" name="Footer Placeholder 1">
            <a:extLst>
              <a:ext uri="{FF2B5EF4-FFF2-40B4-BE49-F238E27FC236}">
                <a16:creationId xmlns:a16="http://schemas.microsoft.com/office/drawing/2014/main" id="{343B8FFA-FD06-0312-CDCB-C259DEA969F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64547" name="Slide Number Placeholder 2">
            <a:extLst>
              <a:ext uri="{FF2B5EF4-FFF2-40B4-BE49-F238E27FC236}">
                <a16:creationId xmlns:a16="http://schemas.microsoft.com/office/drawing/2014/main" id="{7AFF7968-C28B-FA61-CB6A-7AFEC1A3C6E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9381363-2151-B543-B37F-C8EFAED3D28D}" type="slidenum">
              <a:rPr lang="en-US" altLang="en-US" sz="1200">
                <a:solidFill>
                  <a:srgbClr val="FFFFFF"/>
                </a:solidFill>
                <a:latin typeface="Times" charset="0"/>
              </a:rPr>
              <a:pPr>
                <a:lnSpc>
                  <a:spcPct val="80000"/>
                </a:lnSpc>
                <a:spcBef>
                  <a:spcPct val="0"/>
                </a:spcBef>
                <a:buClrTx/>
                <a:buSzTx/>
                <a:buFontTx/>
                <a:buNone/>
                <a:defRPr/>
              </a:pPr>
              <a:t>176</a:t>
            </a:fld>
            <a:endParaRPr lang="en-US" altLang="en-US" sz="1200">
              <a:solidFill>
                <a:srgbClr val="FFFFFF"/>
              </a:solidFill>
              <a:latin typeface="Times" charset="0"/>
            </a:endParaRPr>
          </a:p>
        </p:txBody>
      </p:sp>
      <p:sp>
        <p:nvSpPr>
          <p:cNvPr id="372740" name="Rectangle 3">
            <a:extLst>
              <a:ext uri="{FF2B5EF4-FFF2-40B4-BE49-F238E27FC236}">
                <a16:creationId xmlns:a16="http://schemas.microsoft.com/office/drawing/2014/main" id="{A85E4B8E-76DF-4B0B-E060-5E2EF10F6EA1}"/>
              </a:ext>
            </a:extLst>
          </p:cNvPr>
          <p:cNvSpPr>
            <a:spLocks noGrp="1"/>
          </p:cNvSpPr>
          <p:nvPr>
            <p:ph sz="quarter" idx="1"/>
          </p:nvPr>
        </p:nvSpPr>
        <p:spPr>
          <a:xfrm>
            <a:off x="612775" y="1600200"/>
            <a:ext cx="8153400" cy="4495800"/>
          </a:xfrm>
        </p:spPr>
        <p:txBody>
          <a:bodyPr/>
          <a:lstStyle/>
          <a:p>
            <a:pPr eaLnBrk="1" hangingPunct="1"/>
            <a:r>
              <a:rPr lang="en-US" altLang="en-US" u="sng">
                <a:ea typeface="ＭＳ Ｐゴシック" panose="020B0600070205080204" pitchFamily="34" charset="-128"/>
              </a:rPr>
              <a:t>Clientele Effect</a:t>
            </a:r>
            <a:r>
              <a:rPr lang="en-US" altLang="en-US">
                <a:ea typeface="ＭＳ Ｐゴシック" panose="020B0600070205080204" pitchFamily="34" charset="-128"/>
              </a:rPr>
              <a:t>: The investors in your company like dividends.</a:t>
            </a:r>
          </a:p>
          <a:p>
            <a:pPr eaLnBrk="1" hangingPunct="1"/>
            <a:r>
              <a:rPr lang="en-US" altLang="en-US" u="sng">
                <a:ea typeface="ＭＳ Ｐゴシック" panose="020B0600070205080204" pitchFamily="34" charset="-128"/>
              </a:rPr>
              <a:t>The Signalling Story</a:t>
            </a:r>
            <a:r>
              <a:rPr lang="en-US" altLang="en-US">
                <a:ea typeface="ＭＳ Ｐゴシック" panose="020B0600070205080204" pitchFamily="34" charset="-128"/>
              </a:rPr>
              <a:t>: Dividends can be signals to the market that you believe that you have good cash flow prospects in the future.</a:t>
            </a:r>
          </a:p>
          <a:p>
            <a:pPr eaLnBrk="1" hangingPunct="1"/>
            <a:r>
              <a:rPr lang="en-US" altLang="en-US" u="sng">
                <a:ea typeface="ＭＳ Ｐゴシック" panose="020B0600070205080204" pitchFamily="34" charset="-128"/>
              </a:rPr>
              <a:t>The Wealth Appropriation Story</a:t>
            </a:r>
            <a:r>
              <a:rPr lang="en-US" altLang="en-US">
                <a:ea typeface="ＭＳ Ｐゴシック" panose="020B0600070205080204" pitchFamily="34" charset="-128"/>
              </a:rPr>
              <a:t>: Dividends are one way of transferring wealth from lenders to equity investors (this is good for equity investors but bad for lenders)</a:t>
            </a:r>
          </a:p>
          <a:p>
            <a:pPr eaLnBrk="1" hangingPunct="1"/>
            <a:endParaRPr lang="en-US" altLang="en-US">
              <a:ea typeface="ＭＳ Ｐゴシック" panose="020B0600070205080204" pitchFamily="34" charset="-128"/>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a:extLst>
              <a:ext uri="{FF2B5EF4-FFF2-40B4-BE49-F238E27FC236}">
                <a16:creationId xmlns:a16="http://schemas.microsoft.com/office/drawing/2014/main" id="{D1EC614B-BCF3-5D7C-EB49-AC77D1BAD845}"/>
              </a:ext>
            </a:extLst>
          </p:cNvPr>
          <p:cNvSpPr>
            <a:spLocks noGrp="1"/>
          </p:cNvSpPr>
          <p:nvPr>
            <p:ph type="title"/>
          </p:nvPr>
        </p:nvSpPr>
        <p:spPr>
          <a:xfrm>
            <a:off x="612775" y="228600"/>
            <a:ext cx="8153400" cy="990600"/>
          </a:xfrm>
        </p:spPr>
        <p:txBody>
          <a:bodyPr>
            <a:normAutofit fontScale="90000"/>
          </a:bodyPr>
          <a:lstStyle/>
          <a:p>
            <a:pPr eaLnBrk="1" hangingPunct="1">
              <a:defRPr/>
            </a:pPr>
            <a:r>
              <a:rPr lang="en-US" altLang="en-US" sz="3200">
                <a:ea typeface="ＭＳ Ｐゴシック" charset="-128"/>
              </a:rPr>
              <a:t>1. The Clientele Effect</a:t>
            </a:r>
            <a:br>
              <a:rPr lang="en-US" altLang="en-US" sz="3200">
                <a:ea typeface="ＭＳ Ｐゴシック" charset="-128"/>
              </a:rPr>
            </a:br>
            <a:r>
              <a:rPr lang="en-US" altLang="en-US" sz="3200">
                <a:ea typeface="ＭＳ Ｐゴシック" charset="-128"/>
              </a:rPr>
              <a:t>The </a:t>
            </a:r>
            <a:r>
              <a:rPr lang="ja-JP" altLang="en-US" sz="3200">
                <a:ea typeface="ＭＳ Ｐゴシック" charset="-128"/>
              </a:rPr>
              <a:t>“</a:t>
            </a:r>
            <a:r>
              <a:rPr lang="en-US" altLang="ja-JP" sz="3200">
                <a:ea typeface="ＭＳ Ｐゴシック" charset="-128"/>
              </a:rPr>
              <a:t>strange case</a:t>
            </a:r>
            <a:r>
              <a:rPr lang="ja-JP" altLang="en-US" sz="3200">
                <a:ea typeface="ＭＳ Ｐゴシック" charset="-128"/>
              </a:rPr>
              <a:t>”</a:t>
            </a:r>
            <a:r>
              <a:rPr lang="en-US" altLang="ja-JP" sz="3200">
                <a:ea typeface="ＭＳ Ｐゴシック" charset="-128"/>
              </a:rPr>
              <a:t> of Citizen</a:t>
            </a:r>
            <a:r>
              <a:rPr lang="ja-JP" altLang="en-US" sz="3200">
                <a:ea typeface="ＭＳ Ｐゴシック" charset="-128"/>
              </a:rPr>
              <a:t>’</a:t>
            </a:r>
            <a:r>
              <a:rPr lang="en-US" altLang="ja-JP" sz="3200">
                <a:ea typeface="ＭＳ Ｐゴシック" charset="-128"/>
              </a:rPr>
              <a:t>s Utility</a:t>
            </a:r>
            <a:endParaRPr lang="en-US" altLang="en-US" sz="3200">
              <a:ea typeface="ＭＳ Ｐゴシック" charset="-128"/>
            </a:endParaRPr>
          </a:p>
        </p:txBody>
      </p:sp>
      <p:sp>
        <p:nvSpPr>
          <p:cNvPr id="374786" name="Footer Placeholder 1">
            <a:extLst>
              <a:ext uri="{FF2B5EF4-FFF2-40B4-BE49-F238E27FC236}">
                <a16:creationId xmlns:a16="http://schemas.microsoft.com/office/drawing/2014/main" id="{51E758D7-2B71-5675-7946-EE592AED5BA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66595" name="Slide Number Placeholder 2">
            <a:extLst>
              <a:ext uri="{FF2B5EF4-FFF2-40B4-BE49-F238E27FC236}">
                <a16:creationId xmlns:a16="http://schemas.microsoft.com/office/drawing/2014/main" id="{80D8B525-1CB6-1D92-BB9E-96A83CD4588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D4753F9-86C0-A542-A0BB-57C24558F351}" type="slidenum">
              <a:rPr lang="en-US" altLang="en-US" sz="1200">
                <a:solidFill>
                  <a:srgbClr val="FFFFFF"/>
                </a:solidFill>
                <a:latin typeface="Times" charset="0"/>
              </a:rPr>
              <a:pPr>
                <a:lnSpc>
                  <a:spcPct val="80000"/>
                </a:lnSpc>
                <a:spcBef>
                  <a:spcPct val="0"/>
                </a:spcBef>
                <a:buClrTx/>
                <a:buSzTx/>
                <a:buFontTx/>
                <a:buNone/>
                <a:defRPr/>
              </a:pPr>
              <a:t>177</a:t>
            </a:fld>
            <a:endParaRPr lang="en-US" altLang="en-US" sz="1200">
              <a:solidFill>
                <a:srgbClr val="FFFFFF"/>
              </a:solidFill>
              <a:latin typeface="Times" charset="0"/>
            </a:endParaRPr>
          </a:p>
        </p:txBody>
      </p:sp>
      <p:sp>
        <p:nvSpPr>
          <p:cNvPr id="374788" name="TextBox 4">
            <a:extLst>
              <a:ext uri="{FF2B5EF4-FFF2-40B4-BE49-F238E27FC236}">
                <a16:creationId xmlns:a16="http://schemas.microsoft.com/office/drawing/2014/main" id="{CED1CBF7-137E-9359-1192-53967B8AD401}"/>
              </a:ext>
            </a:extLst>
          </p:cNvPr>
          <p:cNvSpPr txBox="1">
            <a:spLocks noChangeArrowheads="1"/>
          </p:cNvSpPr>
          <p:nvPr/>
        </p:nvSpPr>
        <p:spPr bwMode="auto">
          <a:xfrm>
            <a:off x="7772400" y="2895600"/>
            <a:ext cx="1219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Class A shares pay cash dividend </a:t>
            </a:r>
          </a:p>
          <a:p>
            <a:pPr>
              <a:spcBef>
                <a:spcPct val="0"/>
              </a:spcBef>
              <a:buClrTx/>
              <a:buSzTx/>
              <a:buFontTx/>
              <a:buNone/>
            </a:pPr>
            <a:endParaRPr lang="en-US" altLang="en-US" sz="1600">
              <a:latin typeface="Times" pitchFamily="2" charset="0"/>
            </a:endParaRPr>
          </a:p>
          <a:p>
            <a:pPr>
              <a:spcBef>
                <a:spcPct val="0"/>
              </a:spcBef>
              <a:buClrTx/>
              <a:buSzTx/>
              <a:buFontTx/>
              <a:buNone/>
            </a:pPr>
            <a:r>
              <a:rPr lang="en-US" altLang="en-US" sz="1600">
                <a:latin typeface="Times" pitchFamily="2" charset="0"/>
              </a:rPr>
              <a:t>Class B shares  offer the same amount as a stock dividend &amp; can be converted to class A shares</a:t>
            </a:r>
          </a:p>
        </p:txBody>
      </p:sp>
      <p:graphicFrame>
        <p:nvGraphicFramePr>
          <p:cNvPr id="374789" name="Object 2">
            <a:extLst>
              <a:ext uri="{FF2B5EF4-FFF2-40B4-BE49-F238E27FC236}">
                <a16:creationId xmlns:a16="http://schemas.microsoft.com/office/drawing/2014/main" id="{26CCAE2F-B714-8D79-74DE-64FD3D79B50A}"/>
              </a:ext>
            </a:extLst>
          </p:cNvPr>
          <p:cNvGraphicFramePr>
            <a:graphicFrameLocks noGrp="1" noChangeAspect="1"/>
          </p:cNvGraphicFramePr>
          <p:nvPr>
            <p:ph sz="quarter" idx="1"/>
          </p:nvPr>
        </p:nvGraphicFramePr>
        <p:xfrm>
          <a:off x="1066800" y="1676400"/>
          <a:ext cx="6075363" cy="4495800"/>
        </p:xfrm>
        <a:graphic>
          <a:graphicData uri="http://schemas.openxmlformats.org/presentationml/2006/ole">
            <mc:AlternateContent xmlns:mc="http://schemas.openxmlformats.org/markup-compatibility/2006">
              <mc:Choice xmlns:v="urn:schemas-microsoft-com:vml" Requires="v">
                <p:oleObj name="Picture" r:id="rId3" imgW="9575800" imgH="7086600" progId="Word.Picture.8">
                  <p:embed/>
                </p:oleObj>
              </mc:Choice>
              <mc:Fallback>
                <p:oleObj name="Picture" r:id="rId3" imgW="9575800" imgH="7086600" progId="Word.Picture.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676400"/>
                        <a:ext cx="607536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Title 1">
            <a:extLst>
              <a:ext uri="{FF2B5EF4-FFF2-40B4-BE49-F238E27FC236}">
                <a16:creationId xmlns:a16="http://schemas.microsoft.com/office/drawing/2014/main" id="{535C1002-D029-2811-4B72-ADBA4F03524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Evidence from Canadian firms</a:t>
            </a:r>
          </a:p>
        </p:txBody>
      </p:sp>
      <p:sp>
        <p:nvSpPr>
          <p:cNvPr id="376834" name="Footer Placeholder 1">
            <a:extLst>
              <a:ext uri="{FF2B5EF4-FFF2-40B4-BE49-F238E27FC236}">
                <a16:creationId xmlns:a16="http://schemas.microsoft.com/office/drawing/2014/main" id="{7D91F265-83FA-0E46-1E96-AA18244FC83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68643" name="Slide Number Placeholder 2">
            <a:extLst>
              <a:ext uri="{FF2B5EF4-FFF2-40B4-BE49-F238E27FC236}">
                <a16:creationId xmlns:a16="http://schemas.microsoft.com/office/drawing/2014/main" id="{134AFD16-9440-AED9-C8A7-3EC270FC7A6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CB11D46-8ADF-A642-90DC-509285408AD3}" type="slidenum">
              <a:rPr lang="en-US" altLang="en-US" sz="1200">
                <a:solidFill>
                  <a:srgbClr val="FFFFFF"/>
                </a:solidFill>
                <a:latin typeface="Times" charset="0"/>
              </a:rPr>
              <a:pPr>
                <a:lnSpc>
                  <a:spcPct val="80000"/>
                </a:lnSpc>
                <a:spcBef>
                  <a:spcPct val="0"/>
                </a:spcBef>
                <a:buClrTx/>
                <a:buSzTx/>
                <a:buFontTx/>
                <a:buNone/>
                <a:defRPr/>
              </a:pPr>
              <a:t>178</a:t>
            </a:fld>
            <a:endParaRPr lang="en-US" altLang="en-US" sz="1200">
              <a:solidFill>
                <a:srgbClr val="FFFFFF"/>
              </a:solidFill>
              <a:latin typeface="Times" charset="0"/>
            </a:endParaRPr>
          </a:p>
        </p:txBody>
      </p:sp>
      <p:graphicFrame>
        <p:nvGraphicFramePr>
          <p:cNvPr id="6" name="Content Placeholder 5">
            <a:extLst>
              <a:ext uri="{FF2B5EF4-FFF2-40B4-BE49-F238E27FC236}">
                <a16:creationId xmlns:a16="http://schemas.microsoft.com/office/drawing/2014/main" id="{0F6CDCD1-A195-5D08-2ADA-D16692A2A99E}"/>
              </a:ext>
            </a:extLst>
          </p:cNvPr>
          <p:cNvGraphicFramePr>
            <a:graphicFrameLocks noGrp="1"/>
          </p:cNvGraphicFramePr>
          <p:nvPr>
            <p:ph sz="quarter" idx="1"/>
          </p:nvPr>
        </p:nvGraphicFramePr>
        <p:xfrm>
          <a:off x="612775" y="1600200"/>
          <a:ext cx="8153400" cy="408622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Company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Premium for cash dividend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Consolidated Bathurst</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+ 19.30%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Donfasco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+ 13.30%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Dome Petroleum</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+ 0.30%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Imperial Oil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+12.10% </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Newfoundland Light &amp; Power</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+ 1.80%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Royal Trustco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+ 17.30%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Stelco</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+ 2.70%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TransAlta</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+1.10%</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8"/>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across companies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+ 7.54%</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9"/>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a:extLst>
              <a:ext uri="{FF2B5EF4-FFF2-40B4-BE49-F238E27FC236}">
                <a16:creationId xmlns:a16="http://schemas.microsoft.com/office/drawing/2014/main" id="{CCDB9B4E-0CAC-7818-9CA7-4DCC90D5F58D}"/>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A clientele-based explanation</a:t>
            </a:r>
          </a:p>
        </p:txBody>
      </p:sp>
      <p:sp>
        <p:nvSpPr>
          <p:cNvPr id="378882" name="Footer Placeholder 1">
            <a:extLst>
              <a:ext uri="{FF2B5EF4-FFF2-40B4-BE49-F238E27FC236}">
                <a16:creationId xmlns:a16="http://schemas.microsoft.com/office/drawing/2014/main" id="{0671982E-4385-C643-AACA-D98489C02FE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70691" name="Slide Number Placeholder 2">
            <a:extLst>
              <a:ext uri="{FF2B5EF4-FFF2-40B4-BE49-F238E27FC236}">
                <a16:creationId xmlns:a16="http://schemas.microsoft.com/office/drawing/2014/main" id="{46AF549A-7313-030D-D42D-F9841F868B84}"/>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CC4C552-A5E2-0E49-A88F-85809E376D89}" type="slidenum">
              <a:rPr lang="en-US" altLang="en-US" sz="1200">
                <a:solidFill>
                  <a:srgbClr val="FFFFFF"/>
                </a:solidFill>
                <a:latin typeface="Times" charset="0"/>
              </a:rPr>
              <a:pPr>
                <a:lnSpc>
                  <a:spcPct val="80000"/>
                </a:lnSpc>
                <a:spcBef>
                  <a:spcPct val="0"/>
                </a:spcBef>
                <a:buClrTx/>
                <a:buSzTx/>
                <a:buFontTx/>
                <a:buNone/>
                <a:defRPr/>
              </a:pPr>
              <a:t>179</a:t>
            </a:fld>
            <a:endParaRPr lang="en-US" altLang="en-US" sz="1200">
              <a:solidFill>
                <a:srgbClr val="FFFFFF"/>
              </a:solidFill>
              <a:latin typeface="Times" charset="0"/>
            </a:endParaRPr>
          </a:p>
        </p:txBody>
      </p:sp>
      <p:sp>
        <p:nvSpPr>
          <p:cNvPr id="347138" name="Rectangle 3">
            <a:extLst>
              <a:ext uri="{FF2B5EF4-FFF2-40B4-BE49-F238E27FC236}">
                <a16:creationId xmlns:a16="http://schemas.microsoft.com/office/drawing/2014/main" id="{5FC8FCEE-6867-7087-A13C-06B4CADD805D}"/>
              </a:ext>
            </a:extLst>
          </p:cNvPr>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Basis</a:t>
            </a:r>
            <a:r>
              <a:rPr lang="en-US" dirty="0">
                <a:ea typeface="+mn-ea"/>
                <a:cs typeface="+mn-cs"/>
              </a:rPr>
              <a:t>: Investors may form clienteles based upon their tax brackets. Investors in high tax brackets may invest in stocks which do not pay dividends and those in low tax brackets may invest in dividend paying stocks. </a:t>
            </a:r>
          </a:p>
          <a:p>
            <a:pPr marL="320040" indent="-320040" eaLnBrk="1" fontAlgn="auto" hangingPunct="1">
              <a:spcAft>
                <a:spcPts val="0"/>
              </a:spcAft>
              <a:buFont typeface="Wingdings"/>
              <a:buChar char=""/>
              <a:defRPr/>
            </a:pPr>
            <a:r>
              <a:rPr lang="en-US" u="sng" dirty="0">
                <a:ea typeface="+mn-ea"/>
                <a:cs typeface="+mn-cs"/>
              </a:rPr>
              <a:t>Evidence</a:t>
            </a:r>
            <a:r>
              <a:rPr lang="en-US" dirty="0">
                <a:ea typeface="+mn-ea"/>
                <a:cs typeface="+mn-cs"/>
              </a:rPr>
              <a:t>: A study of 914 investors' portfolios was carried out to see if their portfolio positions were affected by their tax brackets. The study found that </a:t>
            </a:r>
          </a:p>
          <a:p>
            <a:pPr marL="640080" lvl="1" indent="-274320" eaLnBrk="1" fontAlgn="auto" hangingPunct="1">
              <a:spcAft>
                <a:spcPts val="0"/>
              </a:spcAft>
              <a:buFont typeface="Wingdings 2"/>
              <a:buChar char=""/>
              <a:defRPr/>
            </a:pPr>
            <a:r>
              <a:rPr lang="en-US" dirty="0">
                <a:ea typeface="+mn-ea"/>
                <a:cs typeface="+mn-cs"/>
              </a:rPr>
              <a:t>(a) Older investors were more likely to hold high dividend stocks and</a:t>
            </a:r>
          </a:p>
          <a:p>
            <a:pPr marL="640080" lvl="1" indent="-274320" eaLnBrk="1" fontAlgn="auto" hangingPunct="1">
              <a:spcAft>
                <a:spcPts val="0"/>
              </a:spcAft>
              <a:buFont typeface="Wingdings 2"/>
              <a:buChar char=""/>
              <a:defRPr/>
            </a:pPr>
            <a:r>
              <a:rPr lang="en-US" dirty="0">
                <a:ea typeface="+mn-ea"/>
                <a:cs typeface="+mn-cs"/>
              </a:rPr>
              <a:t>(b) Poorer investors tended to hold high dividend stocks</a:t>
            </a:r>
          </a:p>
        </p:txBody>
      </p:sp>
    </p:spTree>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a:extLst>
              <a:ext uri="{FF2B5EF4-FFF2-40B4-BE49-F238E27FC236}">
                <a16:creationId xmlns:a16="http://schemas.microsoft.com/office/drawing/2014/main" id="{FEA440B0-C860-2477-E2DC-F13BB8CD273B}"/>
              </a:ext>
            </a:extLst>
          </p:cNvPr>
          <p:cNvSpPr>
            <a:spLocks noGrp="1" noChangeArrowheads="1"/>
          </p:cNvSpPr>
          <p:nvPr>
            <p:ph type="title"/>
          </p:nvPr>
        </p:nvSpPr>
        <p:spPr/>
        <p:txBody>
          <a:bodyPr/>
          <a:lstStyle/>
          <a:p>
            <a:pPr eaLnBrk="1" hangingPunct="1">
              <a:defRPr/>
            </a:pPr>
            <a:r>
              <a:rPr lang="en-US">
                <a:latin typeface="+mn-lt"/>
              </a:rPr>
              <a:t>Results from Regression: Clientele Effect</a:t>
            </a:r>
          </a:p>
        </p:txBody>
      </p:sp>
      <p:sp>
        <p:nvSpPr>
          <p:cNvPr id="349186" name="Rectangle 3">
            <a:extLst>
              <a:ext uri="{FF2B5EF4-FFF2-40B4-BE49-F238E27FC236}">
                <a16:creationId xmlns:a16="http://schemas.microsoft.com/office/drawing/2014/main" id="{21579057-32D7-FE9E-DA8C-8DE305E7F3D0}"/>
              </a:ext>
            </a:extLst>
          </p:cNvPr>
          <p:cNvSpPr>
            <a:spLocks noChangeArrowheads="1"/>
          </p:cNvSpPr>
          <p:nvPr/>
        </p:nvSpPr>
        <p:spPr bwMode="auto">
          <a:xfrm>
            <a:off x="2457450" y="1900238"/>
            <a:ext cx="309563"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D</a:t>
            </a:r>
          </a:p>
        </p:txBody>
      </p:sp>
      <p:sp>
        <p:nvSpPr>
          <p:cNvPr id="349187" name="Rectangle 4">
            <a:extLst>
              <a:ext uri="{FF2B5EF4-FFF2-40B4-BE49-F238E27FC236}">
                <a16:creationId xmlns:a16="http://schemas.microsoft.com/office/drawing/2014/main" id="{3DA75EAC-EE5F-2AF7-EEC3-B33EE122F28A}"/>
              </a:ext>
            </a:extLst>
          </p:cNvPr>
          <p:cNvSpPr>
            <a:spLocks noChangeArrowheads="1"/>
          </p:cNvSpPr>
          <p:nvPr/>
        </p:nvSpPr>
        <p:spPr bwMode="auto">
          <a:xfrm>
            <a:off x="2574925"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88" name="Rectangle 5">
            <a:extLst>
              <a:ext uri="{FF2B5EF4-FFF2-40B4-BE49-F238E27FC236}">
                <a16:creationId xmlns:a16="http://schemas.microsoft.com/office/drawing/2014/main" id="{5A14C529-00FF-0B33-1651-F5579CE491E9}"/>
              </a:ext>
            </a:extLst>
          </p:cNvPr>
          <p:cNvSpPr>
            <a:spLocks noChangeArrowheads="1"/>
          </p:cNvSpPr>
          <p:nvPr/>
        </p:nvSpPr>
        <p:spPr bwMode="auto">
          <a:xfrm>
            <a:off x="2619375" y="190023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189" name="Rectangle 6">
            <a:extLst>
              <a:ext uri="{FF2B5EF4-FFF2-40B4-BE49-F238E27FC236}">
                <a16:creationId xmlns:a16="http://schemas.microsoft.com/office/drawing/2014/main" id="{801C1540-3C5F-6425-38EE-7779C88A4248}"/>
              </a:ext>
            </a:extLst>
          </p:cNvPr>
          <p:cNvSpPr>
            <a:spLocks noChangeArrowheads="1"/>
          </p:cNvSpPr>
          <p:nvPr/>
        </p:nvSpPr>
        <p:spPr bwMode="auto">
          <a:xfrm>
            <a:off x="2708275"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0" name="Rectangle 7">
            <a:extLst>
              <a:ext uri="{FF2B5EF4-FFF2-40B4-BE49-F238E27FC236}">
                <a16:creationId xmlns:a16="http://schemas.microsoft.com/office/drawing/2014/main" id="{8A4F61CB-1DBD-A50E-0321-C90977982F06}"/>
              </a:ext>
            </a:extLst>
          </p:cNvPr>
          <p:cNvSpPr>
            <a:spLocks noChangeArrowheads="1"/>
          </p:cNvSpPr>
          <p:nvPr/>
        </p:nvSpPr>
        <p:spPr bwMode="auto">
          <a:xfrm>
            <a:off x="2752725"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1" name="Rectangle 8">
            <a:extLst>
              <a:ext uri="{FF2B5EF4-FFF2-40B4-BE49-F238E27FC236}">
                <a16:creationId xmlns:a16="http://schemas.microsoft.com/office/drawing/2014/main" id="{E31C0D0B-159A-4C0C-0DCE-30595AC04E3D}"/>
              </a:ext>
            </a:extLst>
          </p:cNvPr>
          <p:cNvSpPr>
            <a:spLocks noChangeArrowheads="1"/>
          </p:cNvSpPr>
          <p:nvPr/>
        </p:nvSpPr>
        <p:spPr bwMode="auto">
          <a:xfrm>
            <a:off x="2841625"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2" name="Rectangle 9">
            <a:extLst>
              <a:ext uri="{FF2B5EF4-FFF2-40B4-BE49-F238E27FC236}">
                <a16:creationId xmlns:a16="http://schemas.microsoft.com/office/drawing/2014/main" id="{93413007-01F9-5CCA-9B25-92462E709179}"/>
              </a:ext>
            </a:extLst>
          </p:cNvPr>
          <p:cNvSpPr>
            <a:spLocks noChangeArrowheads="1"/>
          </p:cNvSpPr>
          <p:nvPr/>
        </p:nvSpPr>
        <p:spPr bwMode="auto">
          <a:xfrm>
            <a:off x="2916238" y="190023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193" name="Rectangle 10">
            <a:extLst>
              <a:ext uri="{FF2B5EF4-FFF2-40B4-BE49-F238E27FC236}">
                <a16:creationId xmlns:a16="http://schemas.microsoft.com/office/drawing/2014/main" id="{396F76B3-B299-38DA-4E78-33D3FA821D72}"/>
              </a:ext>
            </a:extLst>
          </p:cNvPr>
          <p:cNvSpPr>
            <a:spLocks noChangeArrowheads="1"/>
          </p:cNvSpPr>
          <p:nvPr/>
        </p:nvSpPr>
        <p:spPr bwMode="auto">
          <a:xfrm>
            <a:off x="3005138" y="190023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194" name="Rectangle 11">
            <a:extLst>
              <a:ext uri="{FF2B5EF4-FFF2-40B4-BE49-F238E27FC236}">
                <a16:creationId xmlns:a16="http://schemas.microsoft.com/office/drawing/2014/main" id="{554BF7D9-DB14-EBF5-B61F-2D600D054F6D}"/>
              </a:ext>
            </a:extLst>
          </p:cNvPr>
          <p:cNvSpPr>
            <a:spLocks noChangeArrowheads="1"/>
          </p:cNvSpPr>
          <p:nvPr/>
        </p:nvSpPr>
        <p:spPr bwMode="auto">
          <a:xfrm>
            <a:off x="309403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195" name="Rectangle 12">
            <a:extLst>
              <a:ext uri="{FF2B5EF4-FFF2-40B4-BE49-F238E27FC236}">
                <a16:creationId xmlns:a16="http://schemas.microsoft.com/office/drawing/2014/main" id="{A833FC5B-3433-E256-255E-143F0BB302BE}"/>
              </a:ext>
            </a:extLst>
          </p:cNvPr>
          <p:cNvSpPr>
            <a:spLocks noChangeArrowheads="1"/>
          </p:cNvSpPr>
          <p:nvPr/>
        </p:nvSpPr>
        <p:spPr bwMode="auto">
          <a:xfrm>
            <a:off x="3138488" y="1900238"/>
            <a:ext cx="2825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196" name="Rectangle 13">
            <a:extLst>
              <a:ext uri="{FF2B5EF4-FFF2-40B4-BE49-F238E27FC236}">
                <a16:creationId xmlns:a16="http://schemas.microsoft.com/office/drawing/2014/main" id="{CDAEB676-B193-6153-4544-1FB7605198F9}"/>
              </a:ext>
            </a:extLst>
          </p:cNvPr>
          <p:cNvSpPr>
            <a:spLocks noChangeArrowheads="1"/>
          </p:cNvSpPr>
          <p:nvPr/>
        </p:nvSpPr>
        <p:spPr bwMode="auto">
          <a:xfrm>
            <a:off x="3257550"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197" name="Rectangle 14">
            <a:extLst>
              <a:ext uri="{FF2B5EF4-FFF2-40B4-BE49-F238E27FC236}">
                <a16:creationId xmlns:a16="http://schemas.microsoft.com/office/drawing/2014/main" id="{1FF08506-EA68-4C6A-1FBD-255D16B72652}"/>
              </a:ext>
            </a:extLst>
          </p:cNvPr>
          <p:cNvSpPr>
            <a:spLocks noChangeArrowheads="1"/>
          </p:cNvSpPr>
          <p:nvPr/>
        </p:nvSpPr>
        <p:spPr bwMode="auto">
          <a:xfrm>
            <a:off x="330200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198" name="Rectangle 15">
            <a:extLst>
              <a:ext uri="{FF2B5EF4-FFF2-40B4-BE49-F238E27FC236}">
                <a16:creationId xmlns:a16="http://schemas.microsoft.com/office/drawing/2014/main" id="{49D9DA1C-C688-FCA8-F9D4-6DD95779C235}"/>
              </a:ext>
            </a:extLst>
          </p:cNvPr>
          <p:cNvSpPr>
            <a:spLocks noChangeArrowheads="1"/>
          </p:cNvSpPr>
          <p:nvPr/>
        </p:nvSpPr>
        <p:spPr bwMode="auto">
          <a:xfrm>
            <a:off x="3375025"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199" name="Rectangle 16">
            <a:extLst>
              <a:ext uri="{FF2B5EF4-FFF2-40B4-BE49-F238E27FC236}">
                <a16:creationId xmlns:a16="http://schemas.microsoft.com/office/drawing/2014/main" id="{7DA82907-7CFC-E6D2-D0B4-BDB756DAC994}"/>
              </a:ext>
            </a:extLst>
          </p:cNvPr>
          <p:cNvSpPr>
            <a:spLocks noChangeArrowheads="1"/>
          </p:cNvSpPr>
          <p:nvPr/>
        </p:nvSpPr>
        <p:spPr bwMode="auto">
          <a:xfrm>
            <a:off x="3419475"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00" name="Rectangle 17">
            <a:extLst>
              <a:ext uri="{FF2B5EF4-FFF2-40B4-BE49-F238E27FC236}">
                <a16:creationId xmlns:a16="http://schemas.microsoft.com/office/drawing/2014/main" id="{8C7CCBB3-21BB-8FBE-009D-C5BC20F53BEA}"/>
              </a:ext>
            </a:extLst>
          </p:cNvPr>
          <p:cNvSpPr>
            <a:spLocks noChangeArrowheads="1"/>
          </p:cNvSpPr>
          <p:nvPr/>
        </p:nvSpPr>
        <p:spPr bwMode="auto">
          <a:xfrm>
            <a:off x="3508375"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01" name="Rectangle 18">
            <a:extLst>
              <a:ext uri="{FF2B5EF4-FFF2-40B4-BE49-F238E27FC236}">
                <a16:creationId xmlns:a16="http://schemas.microsoft.com/office/drawing/2014/main" id="{885F0940-0F6F-E0A8-F0F4-9EADC40CD4C4}"/>
              </a:ext>
            </a:extLst>
          </p:cNvPr>
          <p:cNvSpPr>
            <a:spLocks noChangeArrowheads="1"/>
          </p:cNvSpPr>
          <p:nvPr/>
        </p:nvSpPr>
        <p:spPr bwMode="auto">
          <a:xfrm>
            <a:off x="355282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2" name="Rectangle 19">
            <a:extLst>
              <a:ext uri="{FF2B5EF4-FFF2-40B4-BE49-F238E27FC236}">
                <a16:creationId xmlns:a16="http://schemas.microsoft.com/office/drawing/2014/main" id="{D474FDE1-88E3-416E-96AE-6E3F15FF09D9}"/>
              </a:ext>
            </a:extLst>
          </p:cNvPr>
          <p:cNvSpPr>
            <a:spLocks noChangeArrowheads="1"/>
          </p:cNvSpPr>
          <p:nvPr/>
        </p:nvSpPr>
        <p:spPr bwMode="auto">
          <a:xfrm>
            <a:off x="3597275"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3" name="Rectangle 20">
            <a:extLst>
              <a:ext uri="{FF2B5EF4-FFF2-40B4-BE49-F238E27FC236}">
                <a16:creationId xmlns:a16="http://schemas.microsoft.com/office/drawing/2014/main" id="{D70DBB1C-D162-2550-8382-DC06C5B39C0E}"/>
              </a:ext>
            </a:extLst>
          </p:cNvPr>
          <p:cNvSpPr>
            <a:spLocks noChangeArrowheads="1"/>
          </p:cNvSpPr>
          <p:nvPr/>
        </p:nvSpPr>
        <p:spPr bwMode="auto">
          <a:xfrm>
            <a:off x="370205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4" name="Rectangle 21">
            <a:extLst>
              <a:ext uri="{FF2B5EF4-FFF2-40B4-BE49-F238E27FC236}">
                <a16:creationId xmlns:a16="http://schemas.microsoft.com/office/drawing/2014/main" id="{9C527D66-E396-177C-CA53-FD6AF24C3794}"/>
              </a:ext>
            </a:extLst>
          </p:cNvPr>
          <p:cNvSpPr>
            <a:spLocks noChangeArrowheads="1"/>
          </p:cNvSpPr>
          <p:nvPr/>
        </p:nvSpPr>
        <p:spPr bwMode="auto">
          <a:xfrm>
            <a:off x="3746500" y="190023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05" name="Rectangle 22">
            <a:extLst>
              <a:ext uri="{FF2B5EF4-FFF2-40B4-BE49-F238E27FC236}">
                <a16:creationId xmlns:a16="http://schemas.microsoft.com/office/drawing/2014/main" id="{1700CEE0-5762-8C47-03C2-7078C685F951}"/>
              </a:ext>
            </a:extLst>
          </p:cNvPr>
          <p:cNvSpPr>
            <a:spLocks noChangeArrowheads="1"/>
          </p:cNvSpPr>
          <p:nvPr/>
        </p:nvSpPr>
        <p:spPr bwMode="auto">
          <a:xfrm>
            <a:off x="381952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6" name="Rectangle 23">
            <a:extLst>
              <a:ext uri="{FF2B5EF4-FFF2-40B4-BE49-F238E27FC236}">
                <a16:creationId xmlns:a16="http://schemas.microsoft.com/office/drawing/2014/main" id="{17848E83-C64C-E8E8-227D-4F04D0F0FB7D}"/>
              </a:ext>
            </a:extLst>
          </p:cNvPr>
          <p:cNvSpPr>
            <a:spLocks noChangeArrowheads="1"/>
          </p:cNvSpPr>
          <p:nvPr/>
        </p:nvSpPr>
        <p:spPr bwMode="auto">
          <a:xfrm>
            <a:off x="3863975"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07" name="Rectangle 24">
            <a:extLst>
              <a:ext uri="{FF2B5EF4-FFF2-40B4-BE49-F238E27FC236}">
                <a16:creationId xmlns:a16="http://schemas.microsoft.com/office/drawing/2014/main" id="{2CD2AA92-2880-8941-FEE7-5F43EC8319A6}"/>
              </a:ext>
            </a:extLst>
          </p:cNvPr>
          <p:cNvSpPr>
            <a:spLocks noChangeArrowheads="1"/>
          </p:cNvSpPr>
          <p:nvPr/>
        </p:nvSpPr>
        <p:spPr bwMode="auto">
          <a:xfrm>
            <a:off x="396875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08" name="Rectangle 25">
            <a:extLst>
              <a:ext uri="{FF2B5EF4-FFF2-40B4-BE49-F238E27FC236}">
                <a16:creationId xmlns:a16="http://schemas.microsoft.com/office/drawing/2014/main" id="{59106EEF-BF39-E2C7-E511-15434C45FE7F}"/>
              </a:ext>
            </a:extLst>
          </p:cNvPr>
          <p:cNvSpPr>
            <a:spLocks noChangeArrowheads="1"/>
          </p:cNvSpPr>
          <p:nvPr/>
        </p:nvSpPr>
        <p:spPr bwMode="auto">
          <a:xfrm>
            <a:off x="4013200"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209" name="Rectangle 26">
            <a:extLst>
              <a:ext uri="{FF2B5EF4-FFF2-40B4-BE49-F238E27FC236}">
                <a16:creationId xmlns:a16="http://schemas.microsoft.com/office/drawing/2014/main" id="{3973111F-4E26-EFF6-2C92-4BF85521F63A}"/>
              </a:ext>
            </a:extLst>
          </p:cNvPr>
          <p:cNvSpPr>
            <a:spLocks noChangeArrowheads="1"/>
          </p:cNvSpPr>
          <p:nvPr/>
        </p:nvSpPr>
        <p:spPr bwMode="auto">
          <a:xfrm>
            <a:off x="410210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0" name="Rectangle 27">
            <a:extLst>
              <a:ext uri="{FF2B5EF4-FFF2-40B4-BE49-F238E27FC236}">
                <a16:creationId xmlns:a16="http://schemas.microsoft.com/office/drawing/2014/main" id="{5F45EFB6-4BE7-7584-DC09-D88AA7960340}"/>
              </a:ext>
            </a:extLst>
          </p:cNvPr>
          <p:cNvSpPr>
            <a:spLocks noChangeArrowheads="1"/>
          </p:cNvSpPr>
          <p:nvPr/>
        </p:nvSpPr>
        <p:spPr bwMode="auto">
          <a:xfrm>
            <a:off x="4146550" y="1900238"/>
            <a:ext cx="2952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1" name="Rectangle 28">
            <a:extLst>
              <a:ext uri="{FF2B5EF4-FFF2-40B4-BE49-F238E27FC236}">
                <a16:creationId xmlns:a16="http://schemas.microsoft.com/office/drawing/2014/main" id="{4EC0B21E-1D80-F81C-889C-9B5B3A746DA8}"/>
              </a:ext>
            </a:extLst>
          </p:cNvPr>
          <p:cNvSpPr>
            <a:spLocks noChangeArrowheads="1"/>
          </p:cNvSpPr>
          <p:nvPr/>
        </p:nvSpPr>
        <p:spPr bwMode="auto">
          <a:xfrm>
            <a:off x="4249738"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12" name="Rectangle 29">
            <a:extLst>
              <a:ext uri="{FF2B5EF4-FFF2-40B4-BE49-F238E27FC236}">
                <a16:creationId xmlns:a16="http://schemas.microsoft.com/office/drawing/2014/main" id="{7C6D9CA7-D0D7-007E-AD49-E000000A9D3E}"/>
              </a:ext>
            </a:extLst>
          </p:cNvPr>
          <p:cNvSpPr>
            <a:spLocks noChangeArrowheads="1"/>
          </p:cNvSpPr>
          <p:nvPr/>
        </p:nvSpPr>
        <p:spPr bwMode="auto">
          <a:xfrm>
            <a:off x="429418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3" name="Rectangle 30">
            <a:extLst>
              <a:ext uri="{FF2B5EF4-FFF2-40B4-BE49-F238E27FC236}">
                <a16:creationId xmlns:a16="http://schemas.microsoft.com/office/drawing/2014/main" id="{634C0B3D-BDC4-8E04-F76B-81662C921C63}"/>
              </a:ext>
            </a:extLst>
          </p:cNvPr>
          <p:cNvSpPr>
            <a:spLocks noChangeArrowheads="1"/>
          </p:cNvSpPr>
          <p:nvPr/>
        </p:nvSpPr>
        <p:spPr bwMode="auto">
          <a:xfrm>
            <a:off x="4338638"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14" name="Rectangle 31">
            <a:extLst>
              <a:ext uri="{FF2B5EF4-FFF2-40B4-BE49-F238E27FC236}">
                <a16:creationId xmlns:a16="http://schemas.microsoft.com/office/drawing/2014/main" id="{44C5B918-B930-B550-3BB0-0BAC77EFED8D}"/>
              </a:ext>
            </a:extLst>
          </p:cNvPr>
          <p:cNvSpPr>
            <a:spLocks noChangeArrowheads="1"/>
          </p:cNvSpPr>
          <p:nvPr/>
        </p:nvSpPr>
        <p:spPr bwMode="auto">
          <a:xfrm>
            <a:off x="444182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5" name="Rectangle 32">
            <a:extLst>
              <a:ext uri="{FF2B5EF4-FFF2-40B4-BE49-F238E27FC236}">
                <a16:creationId xmlns:a16="http://schemas.microsoft.com/office/drawing/2014/main" id="{0E31FDB6-9952-3261-5594-9BC523E1C26A}"/>
              </a:ext>
            </a:extLst>
          </p:cNvPr>
          <p:cNvSpPr>
            <a:spLocks noChangeArrowheads="1"/>
          </p:cNvSpPr>
          <p:nvPr/>
        </p:nvSpPr>
        <p:spPr bwMode="auto">
          <a:xfrm>
            <a:off x="4486275" y="1900238"/>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16" name="Rectangle 33">
            <a:extLst>
              <a:ext uri="{FF2B5EF4-FFF2-40B4-BE49-F238E27FC236}">
                <a16:creationId xmlns:a16="http://schemas.microsoft.com/office/drawing/2014/main" id="{40CB32CF-314D-63F6-D7F1-7E42BE06BC8E}"/>
              </a:ext>
            </a:extLst>
          </p:cNvPr>
          <p:cNvSpPr>
            <a:spLocks noChangeArrowheads="1"/>
          </p:cNvSpPr>
          <p:nvPr/>
        </p:nvSpPr>
        <p:spPr bwMode="auto">
          <a:xfrm>
            <a:off x="456088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17" name="Rectangle 34">
            <a:extLst>
              <a:ext uri="{FF2B5EF4-FFF2-40B4-BE49-F238E27FC236}">
                <a16:creationId xmlns:a16="http://schemas.microsoft.com/office/drawing/2014/main" id="{41194F7D-84EA-BC2F-C139-37E58BC308F8}"/>
              </a:ext>
            </a:extLst>
          </p:cNvPr>
          <p:cNvSpPr>
            <a:spLocks noChangeArrowheads="1"/>
          </p:cNvSpPr>
          <p:nvPr/>
        </p:nvSpPr>
        <p:spPr bwMode="auto">
          <a:xfrm>
            <a:off x="4605338" y="1900238"/>
            <a:ext cx="3016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18" name="Rectangle 35">
            <a:extLst>
              <a:ext uri="{FF2B5EF4-FFF2-40B4-BE49-F238E27FC236}">
                <a16:creationId xmlns:a16="http://schemas.microsoft.com/office/drawing/2014/main" id="{9375820D-6C0E-41C8-6A0D-3AFF02B46469}"/>
              </a:ext>
            </a:extLst>
          </p:cNvPr>
          <p:cNvSpPr>
            <a:spLocks noChangeArrowheads="1"/>
          </p:cNvSpPr>
          <p:nvPr/>
        </p:nvSpPr>
        <p:spPr bwMode="auto">
          <a:xfrm>
            <a:off x="4724400" y="190023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219" name="Rectangle 36">
            <a:extLst>
              <a:ext uri="{FF2B5EF4-FFF2-40B4-BE49-F238E27FC236}">
                <a16:creationId xmlns:a16="http://schemas.microsoft.com/office/drawing/2014/main" id="{5CBBAEF9-90B0-85DC-0EB5-FE2B3DD75CE5}"/>
              </a:ext>
            </a:extLst>
          </p:cNvPr>
          <p:cNvSpPr>
            <a:spLocks noChangeArrowheads="1"/>
          </p:cNvSpPr>
          <p:nvPr/>
        </p:nvSpPr>
        <p:spPr bwMode="auto">
          <a:xfrm>
            <a:off x="481330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20" name="Rectangle 37">
            <a:extLst>
              <a:ext uri="{FF2B5EF4-FFF2-40B4-BE49-F238E27FC236}">
                <a16:creationId xmlns:a16="http://schemas.microsoft.com/office/drawing/2014/main" id="{4DD7D1F5-F71A-558C-7003-81083D7E6763}"/>
              </a:ext>
            </a:extLst>
          </p:cNvPr>
          <p:cNvSpPr>
            <a:spLocks noChangeArrowheads="1"/>
          </p:cNvSpPr>
          <p:nvPr/>
        </p:nvSpPr>
        <p:spPr bwMode="auto">
          <a:xfrm>
            <a:off x="4886325"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21" name="Rectangle 38">
            <a:extLst>
              <a:ext uri="{FF2B5EF4-FFF2-40B4-BE49-F238E27FC236}">
                <a16:creationId xmlns:a16="http://schemas.microsoft.com/office/drawing/2014/main" id="{364B03A2-0BDD-150A-4885-6B39BF552244}"/>
              </a:ext>
            </a:extLst>
          </p:cNvPr>
          <p:cNvSpPr>
            <a:spLocks noChangeArrowheads="1"/>
          </p:cNvSpPr>
          <p:nvPr/>
        </p:nvSpPr>
        <p:spPr bwMode="auto">
          <a:xfrm>
            <a:off x="493077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2" name="Rectangle 39">
            <a:extLst>
              <a:ext uri="{FF2B5EF4-FFF2-40B4-BE49-F238E27FC236}">
                <a16:creationId xmlns:a16="http://schemas.microsoft.com/office/drawing/2014/main" id="{387BCB4F-4B2E-DC1C-95CE-498D8B861808}"/>
              </a:ext>
            </a:extLst>
          </p:cNvPr>
          <p:cNvSpPr>
            <a:spLocks noChangeArrowheads="1"/>
          </p:cNvSpPr>
          <p:nvPr/>
        </p:nvSpPr>
        <p:spPr bwMode="auto">
          <a:xfrm>
            <a:off x="4975225"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23" name="Rectangle 40">
            <a:extLst>
              <a:ext uri="{FF2B5EF4-FFF2-40B4-BE49-F238E27FC236}">
                <a16:creationId xmlns:a16="http://schemas.microsoft.com/office/drawing/2014/main" id="{EA44F157-8A57-5954-3F76-3F759BBD3715}"/>
              </a:ext>
            </a:extLst>
          </p:cNvPr>
          <p:cNvSpPr>
            <a:spLocks noChangeArrowheads="1"/>
          </p:cNvSpPr>
          <p:nvPr/>
        </p:nvSpPr>
        <p:spPr bwMode="auto">
          <a:xfrm>
            <a:off x="508000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4" name="Rectangle 41">
            <a:extLst>
              <a:ext uri="{FF2B5EF4-FFF2-40B4-BE49-F238E27FC236}">
                <a16:creationId xmlns:a16="http://schemas.microsoft.com/office/drawing/2014/main" id="{752A45D0-1D9C-F47F-91AD-27E9D80900CC}"/>
              </a:ext>
            </a:extLst>
          </p:cNvPr>
          <p:cNvSpPr>
            <a:spLocks noChangeArrowheads="1"/>
          </p:cNvSpPr>
          <p:nvPr/>
        </p:nvSpPr>
        <p:spPr bwMode="auto">
          <a:xfrm>
            <a:off x="5124450"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25" name="Rectangle 42">
            <a:extLst>
              <a:ext uri="{FF2B5EF4-FFF2-40B4-BE49-F238E27FC236}">
                <a16:creationId xmlns:a16="http://schemas.microsoft.com/office/drawing/2014/main" id="{9AD92B00-DFCD-DF44-792E-543C47A095C7}"/>
              </a:ext>
            </a:extLst>
          </p:cNvPr>
          <p:cNvSpPr>
            <a:spLocks noChangeArrowheads="1"/>
          </p:cNvSpPr>
          <p:nvPr/>
        </p:nvSpPr>
        <p:spPr bwMode="auto">
          <a:xfrm>
            <a:off x="521335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26" name="Rectangle 43">
            <a:extLst>
              <a:ext uri="{FF2B5EF4-FFF2-40B4-BE49-F238E27FC236}">
                <a16:creationId xmlns:a16="http://schemas.microsoft.com/office/drawing/2014/main" id="{959D02FA-ED37-ABC9-DD79-12FCBFED64A1}"/>
              </a:ext>
            </a:extLst>
          </p:cNvPr>
          <p:cNvSpPr>
            <a:spLocks noChangeArrowheads="1"/>
          </p:cNvSpPr>
          <p:nvPr/>
        </p:nvSpPr>
        <p:spPr bwMode="auto">
          <a:xfrm>
            <a:off x="5257800" y="190023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27" name="Rectangle 44">
            <a:extLst>
              <a:ext uri="{FF2B5EF4-FFF2-40B4-BE49-F238E27FC236}">
                <a16:creationId xmlns:a16="http://schemas.microsoft.com/office/drawing/2014/main" id="{846058BD-870F-42ED-7A60-4E630ED7BB34}"/>
              </a:ext>
            </a:extLst>
          </p:cNvPr>
          <p:cNvSpPr>
            <a:spLocks noChangeArrowheads="1"/>
          </p:cNvSpPr>
          <p:nvPr/>
        </p:nvSpPr>
        <p:spPr bwMode="auto">
          <a:xfrm>
            <a:off x="5316538" y="190023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28" name="Rectangle 45">
            <a:extLst>
              <a:ext uri="{FF2B5EF4-FFF2-40B4-BE49-F238E27FC236}">
                <a16:creationId xmlns:a16="http://schemas.microsoft.com/office/drawing/2014/main" id="{220F0E59-0D75-AE92-D478-0BB9DCF650D8}"/>
              </a:ext>
            </a:extLst>
          </p:cNvPr>
          <p:cNvSpPr>
            <a:spLocks noChangeArrowheads="1"/>
          </p:cNvSpPr>
          <p:nvPr/>
        </p:nvSpPr>
        <p:spPr bwMode="auto">
          <a:xfrm>
            <a:off x="5405438" y="1900238"/>
            <a:ext cx="271462"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229" name="Rectangle 46">
            <a:extLst>
              <a:ext uri="{FF2B5EF4-FFF2-40B4-BE49-F238E27FC236}">
                <a16:creationId xmlns:a16="http://schemas.microsoft.com/office/drawing/2014/main" id="{C3E0DE61-2A68-E59E-2CB0-6884486B2E89}"/>
              </a:ext>
            </a:extLst>
          </p:cNvPr>
          <p:cNvSpPr>
            <a:spLocks noChangeArrowheads="1"/>
          </p:cNvSpPr>
          <p:nvPr/>
        </p:nvSpPr>
        <p:spPr bwMode="auto">
          <a:xfrm>
            <a:off x="5480050"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230" name="Rectangle 47">
            <a:extLst>
              <a:ext uri="{FF2B5EF4-FFF2-40B4-BE49-F238E27FC236}">
                <a16:creationId xmlns:a16="http://schemas.microsoft.com/office/drawing/2014/main" id="{1EA57DF6-A663-C6F3-A64B-EBEC5A2CCE31}"/>
              </a:ext>
            </a:extLst>
          </p:cNvPr>
          <p:cNvSpPr>
            <a:spLocks noChangeArrowheads="1"/>
          </p:cNvSpPr>
          <p:nvPr/>
        </p:nvSpPr>
        <p:spPr bwMode="auto">
          <a:xfrm>
            <a:off x="5568950" y="1900238"/>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231" name="Rectangle 48">
            <a:extLst>
              <a:ext uri="{FF2B5EF4-FFF2-40B4-BE49-F238E27FC236}">
                <a16:creationId xmlns:a16="http://schemas.microsoft.com/office/drawing/2014/main" id="{DDDCE464-9D37-A585-1AF6-70565A5DB454}"/>
              </a:ext>
            </a:extLst>
          </p:cNvPr>
          <p:cNvSpPr>
            <a:spLocks noChangeArrowheads="1"/>
          </p:cNvSpPr>
          <p:nvPr/>
        </p:nvSpPr>
        <p:spPr bwMode="auto">
          <a:xfrm>
            <a:off x="570230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2" name="Rectangle 49">
            <a:extLst>
              <a:ext uri="{FF2B5EF4-FFF2-40B4-BE49-F238E27FC236}">
                <a16:creationId xmlns:a16="http://schemas.microsoft.com/office/drawing/2014/main" id="{4C595950-0AA2-47C2-94F4-BD3E8CB4F261}"/>
              </a:ext>
            </a:extLst>
          </p:cNvPr>
          <p:cNvSpPr>
            <a:spLocks noChangeArrowheads="1"/>
          </p:cNvSpPr>
          <p:nvPr/>
        </p:nvSpPr>
        <p:spPr bwMode="auto">
          <a:xfrm>
            <a:off x="5775325"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33" name="Rectangle 50">
            <a:extLst>
              <a:ext uri="{FF2B5EF4-FFF2-40B4-BE49-F238E27FC236}">
                <a16:creationId xmlns:a16="http://schemas.microsoft.com/office/drawing/2014/main" id="{1512486B-7E18-71F1-EE97-B3CD9105345A}"/>
              </a:ext>
            </a:extLst>
          </p:cNvPr>
          <p:cNvSpPr>
            <a:spLocks noChangeArrowheads="1"/>
          </p:cNvSpPr>
          <p:nvPr/>
        </p:nvSpPr>
        <p:spPr bwMode="auto">
          <a:xfrm>
            <a:off x="581977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4" name="Rectangle 51">
            <a:extLst>
              <a:ext uri="{FF2B5EF4-FFF2-40B4-BE49-F238E27FC236}">
                <a16:creationId xmlns:a16="http://schemas.microsoft.com/office/drawing/2014/main" id="{20318981-8044-D6D4-3E91-6C6A3158E34C}"/>
              </a:ext>
            </a:extLst>
          </p:cNvPr>
          <p:cNvSpPr>
            <a:spLocks noChangeArrowheads="1"/>
          </p:cNvSpPr>
          <p:nvPr/>
        </p:nvSpPr>
        <p:spPr bwMode="auto">
          <a:xfrm>
            <a:off x="5864225"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35" name="Rectangle 52">
            <a:extLst>
              <a:ext uri="{FF2B5EF4-FFF2-40B4-BE49-F238E27FC236}">
                <a16:creationId xmlns:a16="http://schemas.microsoft.com/office/drawing/2014/main" id="{38CCD536-0D72-EEEA-F471-1D0C7D5D42E5}"/>
              </a:ext>
            </a:extLst>
          </p:cNvPr>
          <p:cNvSpPr>
            <a:spLocks noChangeArrowheads="1"/>
          </p:cNvSpPr>
          <p:nvPr/>
        </p:nvSpPr>
        <p:spPr bwMode="auto">
          <a:xfrm>
            <a:off x="5969000"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6" name="Rectangle 53">
            <a:extLst>
              <a:ext uri="{FF2B5EF4-FFF2-40B4-BE49-F238E27FC236}">
                <a16:creationId xmlns:a16="http://schemas.microsoft.com/office/drawing/2014/main" id="{894813BF-C82B-16C5-C0AF-D50831CE3CEE}"/>
              </a:ext>
            </a:extLst>
          </p:cNvPr>
          <p:cNvSpPr>
            <a:spLocks noChangeArrowheads="1"/>
          </p:cNvSpPr>
          <p:nvPr/>
        </p:nvSpPr>
        <p:spPr bwMode="auto">
          <a:xfrm>
            <a:off x="601345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37" name="Rectangle 54">
            <a:extLst>
              <a:ext uri="{FF2B5EF4-FFF2-40B4-BE49-F238E27FC236}">
                <a16:creationId xmlns:a16="http://schemas.microsoft.com/office/drawing/2014/main" id="{AF2933F9-E8BD-37ED-BB29-8E32C6111FA6}"/>
              </a:ext>
            </a:extLst>
          </p:cNvPr>
          <p:cNvSpPr>
            <a:spLocks noChangeArrowheads="1"/>
          </p:cNvSpPr>
          <p:nvPr/>
        </p:nvSpPr>
        <p:spPr bwMode="auto">
          <a:xfrm>
            <a:off x="608647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38" name="Rectangle 55">
            <a:extLst>
              <a:ext uri="{FF2B5EF4-FFF2-40B4-BE49-F238E27FC236}">
                <a16:creationId xmlns:a16="http://schemas.microsoft.com/office/drawing/2014/main" id="{0D61405D-06A0-AD2D-2A5E-DA3BE65A1E3A}"/>
              </a:ext>
            </a:extLst>
          </p:cNvPr>
          <p:cNvSpPr>
            <a:spLocks noChangeArrowheads="1"/>
          </p:cNvSpPr>
          <p:nvPr/>
        </p:nvSpPr>
        <p:spPr bwMode="auto">
          <a:xfrm>
            <a:off x="6130925" y="1900238"/>
            <a:ext cx="309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239" name="Rectangle 56">
            <a:extLst>
              <a:ext uri="{FF2B5EF4-FFF2-40B4-BE49-F238E27FC236}">
                <a16:creationId xmlns:a16="http://schemas.microsoft.com/office/drawing/2014/main" id="{8E5EF527-D80C-8279-9E56-4BDD39DF617D}"/>
              </a:ext>
            </a:extLst>
          </p:cNvPr>
          <p:cNvSpPr>
            <a:spLocks noChangeArrowheads="1"/>
          </p:cNvSpPr>
          <p:nvPr/>
        </p:nvSpPr>
        <p:spPr bwMode="auto">
          <a:xfrm>
            <a:off x="6249988"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0" name="Rectangle 57">
            <a:extLst>
              <a:ext uri="{FF2B5EF4-FFF2-40B4-BE49-F238E27FC236}">
                <a16:creationId xmlns:a16="http://schemas.microsoft.com/office/drawing/2014/main" id="{28AE3B7E-0C5C-A01D-6886-33EA305CB3E4}"/>
              </a:ext>
            </a:extLst>
          </p:cNvPr>
          <p:cNvSpPr>
            <a:spLocks noChangeArrowheads="1"/>
          </p:cNvSpPr>
          <p:nvPr/>
        </p:nvSpPr>
        <p:spPr bwMode="auto">
          <a:xfrm>
            <a:off x="6294438" y="1900238"/>
            <a:ext cx="249237"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1" name="Rectangle 58">
            <a:extLst>
              <a:ext uri="{FF2B5EF4-FFF2-40B4-BE49-F238E27FC236}">
                <a16:creationId xmlns:a16="http://schemas.microsoft.com/office/drawing/2014/main" id="{81C4AAEE-4936-3B59-F316-F4C66FFA73CE}"/>
              </a:ext>
            </a:extLst>
          </p:cNvPr>
          <p:cNvSpPr>
            <a:spLocks noChangeArrowheads="1"/>
          </p:cNvSpPr>
          <p:nvPr/>
        </p:nvSpPr>
        <p:spPr bwMode="auto">
          <a:xfrm>
            <a:off x="6353175" y="1900238"/>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242" name="Rectangle 59">
            <a:extLst>
              <a:ext uri="{FF2B5EF4-FFF2-40B4-BE49-F238E27FC236}">
                <a16:creationId xmlns:a16="http://schemas.microsoft.com/office/drawing/2014/main" id="{F10C7032-BF43-80AA-CFE6-E0AADB2C2EA1}"/>
              </a:ext>
            </a:extLst>
          </p:cNvPr>
          <p:cNvSpPr>
            <a:spLocks noChangeArrowheads="1"/>
          </p:cNvSpPr>
          <p:nvPr/>
        </p:nvSpPr>
        <p:spPr bwMode="auto">
          <a:xfrm>
            <a:off x="641350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3" name="Rectangle 60">
            <a:extLst>
              <a:ext uri="{FF2B5EF4-FFF2-40B4-BE49-F238E27FC236}">
                <a16:creationId xmlns:a16="http://schemas.microsoft.com/office/drawing/2014/main" id="{B5721EA6-5D30-8501-C018-C8793AFA09E3}"/>
              </a:ext>
            </a:extLst>
          </p:cNvPr>
          <p:cNvSpPr>
            <a:spLocks noChangeArrowheads="1"/>
          </p:cNvSpPr>
          <p:nvPr/>
        </p:nvSpPr>
        <p:spPr bwMode="auto">
          <a:xfrm>
            <a:off x="6486525" y="190023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44" name="Rectangle 61">
            <a:extLst>
              <a:ext uri="{FF2B5EF4-FFF2-40B4-BE49-F238E27FC236}">
                <a16:creationId xmlns:a16="http://schemas.microsoft.com/office/drawing/2014/main" id="{E3FBF27A-364F-C01C-BAC4-BA0D3153F9D1}"/>
              </a:ext>
            </a:extLst>
          </p:cNvPr>
          <p:cNvSpPr>
            <a:spLocks noChangeArrowheads="1"/>
          </p:cNvSpPr>
          <p:nvPr/>
        </p:nvSpPr>
        <p:spPr bwMode="auto">
          <a:xfrm>
            <a:off x="6546850"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45" name="Rectangle 62">
            <a:extLst>
              <a:ext uri="{FF2B5EF4-FFF2-40B4-BE49-F238E27FC236}">
                <a16:creationId xmlns:a16="http://schemas.microsoft.com/office/drawing/2014/main" id="{287FE11D-D6EB-C83B-089A-45EDF740E107}"/>
              </a:ext>
            </a:extLst>
          </p:cNvPr>
          <p:cNvSpPr>
            <a:spLocks noChangeArrowheads="1"/>
          </p:cNvSpPr>
          <p:nvPr/>
        </p:nvSpPr>
        <p:spPr bwMode="auto">
          <a:xfrm>
            <a:off x="6619875" y="190023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246" name="Rectangle 63">
            <a:extLst>
              <a:ext uri="{FF2B5EF4-FFF2-40B4-BE49-F238E27FC236}">
                <a16:creationId xmlns:a16="http://schemas.microsoft.com/office/drawing/2014/main" id="{3D266579-8F4E-9398-0B6F-9E7C2AF14AED}"/>
              </a:ext>
            </a:extLst>
          </p:cNvPr>
          <p:cNvSpPr>
            <a:spLocks noChangeArrowheads="1"/>
          </p:cNvSpPr>
          <p:nvPr/>
        </p:nvSpPr>
        <p:spPr bwMode="auto">
          <a:xfrm>
            <a:off x="6708775" y="190023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47" name="Rectangle 64">
            <a:extLst>
              <a:ext uri="{FF2B5EF4-FFF2-40B4-BE49-F238E27FC236}">
                <a16:creationId xmlns:a16="http://schemas.microsoft.com/office/drawing/2014/main" id="{A99568E9-CAD7-BD43-18E0-A791424C8259}"/>
              </a:ext>
            </a:extLst>
          </p:cNvPr>
          <p:cNvSpPr>
            <a:spLocks noChangeArrowheads="1"/>
          </p:cNvSpPr>
          <p:nvPr/>
        </p:nvSpPr>
        <p:spPr bwMode="auto">
          <a:xfrm>
            <a:off x="6753225"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248" name="Rectangle 65">
            <a:extLst>
              <a:ext uri="{FF2B5EF4-FFF2-40B4-BE49-F238E27FC236}">
                <a16:creationId xmlns:a16="http://schemas.microsoft.com/office/drawing/2014/main" id="{2511ED6D-7A53-69FC-A10A-E69A788087D1}"/>
              </a:ext>
            </a:extLst>
          </p:cNvPr>
          <p:cNvSpPr>
            <a:spLocks noChangeArrowheads="1"/>
          </p:cNvSpPr>
          <p:nvPr/>
        </p:nvSpPr>
        <p:spPr bwMode="auto">
          <a:xfrm>
            <a:off x="6797675" y="190023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49" name="Rectangle 66">
            <a:extLst>
              <a:ext uri="{FF2B5EF4-FFF2-40B4-BE49-F238E27FC236}">
                <a16:creationId xmlns:a16="http://schemas.microsoft.com/office/drawing/2014/main" id="{9E7F3DDC-0200-3F27-1070-7A5B41599254}"/>
              </a:ext>
            </a:extLst>
          </p:cNvPr>
          <p:cNvSpPr>
            <a:spLocks noChangeArrowheads="1"/>
          </p:cNvSpPr>
          <p:nvPr/>
        </p:nvSpPr>
        <p:spPr bwMode="auto">
          <a:xfrm>
            <a:off x="6872288" y="190023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250" name="Rectangle 67">
            <a:extLst>
              <a:ext uri="{FF2B5EF4-FFF2-40B4-BE49-F238E27FC236}">
                <a16:creationId xmlns:a16="http://schemas.microsoft.com/office/drawing/2014/main" id="{E26B89C3-F407-A083-65E3-BE72F7B73BBB}"/>
              </a:ext>
            </a:extLst>
          </p:cNvPr>
          <p:cNvSpPr>
            <a:spLocks noChangeArrowheads="1"/>
          </p:cNvSpPr>
          <p:nvPr/>
        </p:nvSpPr>
        <p:spPr bwMode="auto">
          <a:xfrm>
            <a:off x="691673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1" name="Rectangle 68">
            <a:extLst>
              <a:ext uri="{FF2B5EF4-FFF2-40B4-BE49-F238E27FC236}">
                <a16:creationId xmlns:a16="http://schemas.microsoft.com/office/drawing/2014/main" id="{8F29CF7B-04B4-61D7-E708-A6B1E294C7F3}"/>
              </a:ext>
            </a:extLst>
          </p:cNvPr>
          <p:cNvSpPr>
            <a:spLocks noChangeArrowheads="1"/>
          </p:cNvSpPr>
          <p:nvPr/>
        </p:nvSpPr>
        <p:spPr bwMode="auto">
          <a:xfrm>
            <a:off x="6961188" y="1900238"/>
            <a:ext cx="2825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2" name="Rectangle 69">
            <a:extLst>
              <a:ext uri="{FF2B5EF4-FFF2-40B4-BE49-F238E27FC236}">
                <a16:creationId xmlns:a16="http://schemas.microsoft.com/office/drawing/2014/main" id="{58FB6076-E2A3-29C3-3075-F04784807912}"/>
              </a:ext>
            </a:extLst>
          </p:cNvPr>
          <p:cNvSpPr>
            <a:spLocks noChangeArrowheads="1"/>
          </p:cNvSpPr>
          <p:nvPr/>
        </p:nvSpPr>
        <p:spPr bwMode="auto">
          <a:xfrm>
            <a:off x="7064375" y="190023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3" name="Rectangle 70">
            <a:extLst>
              <a:ext uri="{FF2B5EF4-FFF2-40B4-BE49-F238E27FC236}">
                <a16:creationId xmlns:a16="http://schemas.microsoft.com/office/drawing/2014/main" id="{7E4D8455-F4A5-EC17-BADA-9743FDA9C739}"/>
              </a:ext>
            </a:extLst>
          </p:cNvPr>
          <p:cNvSpPr>
            <a:spLocks noChangeArrowheads="1"/>
          </p:cNvSpPr>
          <p:nvPr/>
        </p:nvSpPr>
        <p:spPr bwMode="auto">
          <a:xfrm>
            <a:off x="7138988" y="190023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254" name="Rectangle 71">
            <a:extLst>
              <a:ext uri="{FF2B5EF4-FFF2-40B4-BE49-F238E27FC236}">
                <a16:creationId xmlns:a16="http://schemas.microsoft.com/office/drawing/2014/main" id="{B70064F1-57CD-50A3-EF93-9ED2D74B5611}"/>
              </a:ext>
            </a:extLst>
          </p:cNvPr>
          <p:cNvSpPr>
            <a:spLocks noChangeArrowheads="1"/>
          </p:cNvSpPr>
          <p:nvPr/>
        </p:nvSpPr>
        <p:spPr bwMode="auto">
          <a:xfrm>
            <a:off x="722788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55" name="Rectangle 72">
            <a:extLst>
              <a:ext uri="{FF2B5EF4-FFF2-40B4-BE49-F238E27FC236}">
                <a16:creationId xmlns:a16="http://schemas.microsoft.com/office/drawing/2014/main" id="{B0191CA1-3532-58B9-BC44-53782E7582BC}"/>
              </a:ext>
            </a:extLst>
          </p:cNvPr>
          <p:cNvSpPr>
            <a:spLocks noChangeArrowheads="1"/>
          </p:cNvSpPr>
          <p:nvPr/>
        </p:nvSpPr>
        <p:spPr bwMode="auto">
          <a:xfrm>
            <a:off x="7272338" y="1900238"/>
            <a:ext cx="2936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256" name="Rectangle 73">
            <a:extLst>
              <a:ext uri="{FF2B5EF4-FFF2-40B4-BE49-F238E27FC236}">
                <a16:creationId xmlns:a16="http://schemas.microsoft.com/office/drawing/2014/main" id="{29725F64-5D13-6B8D-6E4F-9772B5564015}"/>
              </a:ext>
            </a:extLst>
          </p:cNvPr>
          <p:cNvSpPr>
            <a:spLocks noChangeArrowheads="1"/>
          </p:cNvSpPr>
          <p:nvPr/>
        </p:nvSpPr>
        <p:spPr bwMode="auto">
          <a:xfrm>
            <a:off x="7391400" y="190023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257" name="Rectangle 74">
            <a:extLst>
              <a:ext uri="{FF2B5EF4-FFF2-40B4-BE49-F238E27FC236}">
                <a16:creationId xmlns:a16="http://schemas.microsoft.com/office/drawing/2014/main" id="{E880E59E-BC44-8051-1885-6DB4331C6076}"/>
              </a:ext>
            </a:extLst>
          </p:cNvPr>
          <p:cNvSpPr>
            <a:spLocks noChangeArrowheads="1"/>
          </p:cNvSpPr>
          <p:nvPr/>
        </p:nvSpPr>
        <p:spPr bwMode="auto">
          <a:xfrm>
            <a:off x="7464425" y="190023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58" name="Rectangle 75">
            <a:extLst>
              <a:ext uri="{FF2B5EF4-FFF2-40B4-BE49-F238E27FC236}">
                <a16:creationId xmlns:a16="http://schemas.microsoft.com/office/drawing/2014/main" id="{4FDA1B7D-C85A-ADEF-BCDD-79BFE58594E3}"/>
              </a:ext>
            </a:extLst>
          </p:cNvPr>
          <p:cNvSpPr>
            <a:spLocks noChangeArrowheads="1"/>
          </p:cNvSpPr>
          <p:nvPr/>
        </p:nvSpPr>
        <p:spPr bwMode="auto">
          <a:xfrm>
            <a:off x="7508875" y="190023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259" name="Rectangle 76">
            <a:extLst>
              <a:ext uri="{FF2B5EF4-FFF2-40B4-BE49-F238E27FC236}">
                <a16:creationId xmlns:a16="http://schemas.microsoft.com/office/drawing/2014/main" id="{7291C3E6-90A4-AF8F-4F45-2912A3B80B69}"/>
              </a:ext>
            </a:extLst>
          </p:cNvPr>
          <p:cNvSpPr>
            <a:spLocks noChangeArrowheads="1"/>
          </p:cNvSpPr>
          <p:nvPr/>
        </p:nvSpPr>
        <p:spPr bwMode="auto">
          <a:xfrm>
            <a:off x="7583488"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0" name="Rectangle 77">
            <a:extLst>
              <a:ext uri="{FF2B5EF4-FFF2-40B4-BE49-F238E27FC236}">
                <a16:creationId xmlns:a16="http://schemas.microsoft.com/office/drawing/2014/main" id="{167EBD75-22E1-7874-6F44-0592716E3464}"/>
              </a:ext>
            </a:extLst>
          </p:cNvPr>
          <p:cNvSpPr>
            <a:spLocks noChangeArrowheads="1"/>
          </p:cNvSpPr>
          <p:nvPr/>
        </p:nvSpPr>
        <p:spPr bwMode="auto">
          <a:xfrm>
            <a:off x="7627938" y="190023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1" name="Rectangle 78">
            <a:extLst>
              <a:ext uri="{FF2B5EF4-FFF2-40B4-BE49-F238E27FC236}">
                <a16:creationId xmlns:a16="http://schemas.microsoft.com/office/drawing/2014/main" id="{0050AC29-3473-2FE1-B2AD-6AEA2297B557}"/>
              </a:ext>
            </a:extLst>
          </p:cNvPr>
          <p:cNvSpPr>
            <a:spLocks noChangeArrowheads="1"/>
          </p:cNvSpPr>
          <p:nvPr/>
        </p:nvSpPr>
        <p:spPr bwMode="auto">
          <a:xfrm>
            <a:off x="7672388" y="1900238"/>
            <a:ext cx="2952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2" name="Rectangle 79">
            <a:extLst>
              <a:ext uri="{FF2B5EF4-FFF2-40B4-BE49-F238E27FC236}">
                <a16:creationId xmlns:a16="http://schemas.microsoft.com/office/drawing/2014/main" id="{218CA48D-3FF9-5669-F662-A50C49169FE0}"/>
              </a:ext>
            </a:extLst>
          </p:cNvPr>
          <p:cNvSpPr>
            <a:spLocks noChangeArrowheads="1"/>
          </p:cNvSpPr>
          <p:nvPr/>
        </p:nvSpPr>
        <p:spPr bwMode="auto">
          <a:xfrm>
            <a:off x="7775575" y="190023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263" name="Rectangle 80">
            <a:extLst>
              <a:ext uri="{FF2B5EF4-FFF2-40B4-BE49-F238E27FC236}">
                <a16:creationId xmlns:a16="http://schemas.microsoft.com/office/drawing/2014/main" id="{B45AB67D-8B36-67BF-0A53-1A31C303DB08}"/>
              </a:ext>
            </a:extLst>
          </p:cNvPr>
          <p:cNvSpPr>
            <a:spLocks noChangeArrowheads="1"/>
          </p:cNvSpPr>
          <p:nvPr/>
        </p:nvSpPr>
        <p:spPr bwMode="auto">
          <a:xfrm>
            <a:off x="7820025" y="1900238"/>
            <a:ext cx="2730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264" name="Rectangle 81">
            <a:extLst>
              <a:ext uri="{FF2B5EF4-FFF2-40B4-BE49-F238E27FC236}">
                <a16:creationId xmlns:a16="http://schemas.microsoft.com/office/drawing/2014/main" id="{AD3D25D6-8749-8DC5-1BE0-AD999C936B62}"/>
              </a:ext>
            </a:extLst>
          </p:cNvPr>
          <p:cNvSpPr>
            <a:spLocks noChangeArrowheads="1"/>
          </p:cNvSpPr>
          <p:nvPr/>
        </p:nvSpPr>
        <p:spPr bwMode="auto">
          <a:xfrm>
            <a:off x="7894638" y="19304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265" name="Rectangle 82">
            <a:extLst>
              <a:ext uri="{FF2B5EF4-FFF2-40B4-BE49-F238E27FC236}">
                <a16:creationId xmlns:a16="http://schemas.microsoft.com/office/drawing/2014/main" id="{D7C53068-EC41-74CE-7A41-6992674BEF0C}"/>
              </a:ext>
            </a:extLst>
          </p:cNvPr>
          <p:cNvSpPr>
            <a:spLocks noChangeArrowheads="1"/>
          </p:cNvSpPr>
          <p:nvPr/>
        </p:nvSpPr>
        <p:spPr bwMode="auto">
          <a:xfrm>
            <a:off x="2382838" y="2284413"/>
            <a:ext cx="3270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V</a:t>
            </a:r>
          </a:p>
        </p:txBody>
      </p:sp>
      <p:sp>
        <p:nvSpPr>
          <p:cNvPr id="349266" name="Rectangle 83">
            <a:extLst>
              <a:ext uri="{FF2B5EF4-FFF2-40B4-BE49-F238E27FC236}">
                <a16:creationId xmlns:a16="http://schemas.microsoft.com/office/drawing/2014/main" id="{992684D7-D1C3-C2CC-AF8E-0BD0752739EE}"/>
              </a:ext>
            </a:extLst>
          </p:cNvPr>
          <p:cNvSpPr>
            <a:spLocks noChangeArrowheads="1"/>
          </p:cNvSpPr>
          <p:nvPr/>
        </p:nvSpPr>
        <p:spPr bwMode="auto">
          <a:xfrm>
            <a:off x="2516188" y="2284413"/>
            <a:ext cx="28257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67" name="Rectangle 84">
            <a:extLst>
              <a:ext uri="{FF2B5EF4-FFF2-40B4-BE49-F238E27FC236}">
                <a16:creationId xmlns:a16="http://schemas.microsoft.com/office/drawing/2014/main" id="{2AA8F96F-7E83-F2CB-1058-49D911506CBC}"/>
              </a:ext>
            </a:extLst>
          </p:cNvPr>
          <p:cNvSpPr>
            <a:spLocks noChangeArrowheads="1"/>
          </p:cNvSpPr>
          <p:nvPr/>
        </p:nvSpPr>
        <p:spPr bwMode="auto">
          <a:xfrm>
            <a:off x="2605088" y="2284413"/>
            <a:ext cx="255587"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r</a:t>
            </a:r>
          </a:p>
        </p:txBody>
      </p:sp>
      <p:sp>
        <p:nvSpPr>
          <p:cNvPr id="349268" name="Rectangle 85">
            <a:extLst>
              <a:ext uri="{FF2B5EF4-FFF2-40B4-BE49-F238E27FC236}">
                <a16:creationId xmlns:a16="http://schemas.microsoft.com/office/drawing/2014/main" id="{2B537B6A-5695-B39A-0653-C07AF8BC80A5}"/>
              </a:ext>
            </a:extLst>
          </p:cNvPr>
          <p:cNvSpPr>
            <a:spLocks noChangeArrowheads="1"/>
          </p:cNvSpPr>
          <p:nvPr/>
        </p:nvSpPr>
        <p:spPr bwMode="auto">
          <a:xfrm>
            <a:off x="2679700"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69" name="Rectangle 86">
            <a:extLst>
              <a:ext uri="{FF2B5EF4-FFF2-40B4-BE49-F238E27FC236}">
                <a16:creationId xmlns:a16="http://schemas.microsoft.com/office/drawing/2014/main" id="{CB51287E-BBA6-B291-B6C5-F777C208AD09}"/>
              </a:ext>
            </a:extLst>
          </p:cNvPr>
          <p:cNvSpPr>
            <a:spLocks noChangeArrowheads="1"/>
          </p:cNvSpPr>
          <p:nvPr/>
        </p:nvSpPr>
        <p:spPr bwMode="auto">
          <a:xfrm>
            <a:off x="2738438" y="2284413"/>
            <a:ext cx="28257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a</a:t>
            </a:r>
          </a:p>
        </p:txBody>
      </p:sp>
      <p:sp>
        <p:nvSpPr>
          <p:cNvPr id="349270" name="Rectangle 87">
            <a:extLst>
              <a:ext uri="{FF2B5EF4-FFF2-40B4-BE49-F238E27FC236}">
                <a16:creationId xmlns:a16="http://schemas.microsoft.com/office/drawing/2014/main" id="{A6631F28-3F09-301E-C74B-3A2F0D6A549B}"/>
              </a:ext>
            </a:extLst>
          </p:cNvPr>
          <p:cNvSpPr>
            <a:spLocks noChangeArrowheads="1"/>
          </p:cNvSpPr>
          <p:nvPr/>
        </p:nvSpPr>
        <p:spPr bwMode="auto">
          <a:xfrm>
            <a:off x="2827338" y="2284413"/>
            <a:ext cx="293687"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b</a:t>
            </a:r>
          </a:p>
        </p:txBody>
      </p:sp>
      <p:sp>
        <p:nvSpPr>
          <p:cNvPr id="349271" name="Rectangle 88">
            <a:extLst>
              <a:ext uri="{FF2B5EF4-FFF2-40B4-BE49-F238E27FC236}">
                <a16:creationId xmlns:a16="http://schemas.microsoft.com/office/drawing/2014/main" id="{1A35612B-5ADD-B436-5693-A0E3081FE86F}"/>
              </a:ext>
            </a:extLst>
          </p:cNvPr>
          <p:cNvSpPr>
            <a:spLocks noChangeArrowheads="1"/>
          </p:cNvSpPr>
          <p:nvPr/>
        </p:nvSpPr>
        <p:spPr bwMode="auto">
          <a:xfrm>
            <a:off x="2930525"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72" name="Rectangle 89">
            <a:extLst>
              <a:ext uri="{FF2B5EF4-FFF2-40B4-BE49-F238E27FC236}">
                <a16:creationId xmlns:a16="http://schemas.microsoft.com/office/drawing/2014/main" id="{C61D67CE-5E17-C347-3653-365FD4725634}"/>
              </a:ext>
            </a:extLst>
          </p:cNvPr>
          <p:cNvSpPr>
            <a:spLocks noChangeArrowheads="1"/>
          </p:cNvSpPr>
          <p:nvPr/>
        </p:nvSpPr>
        <p:spPr bwMode="auto">
          <a:xfrm>
            <a:off x="2990850" y="2284413"/>
            <a:ext cx="28575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3" name="Rectangle 90">
            <a:extLst>
              <a:ext uri="{FF2B5EF4-FFF2-40B4-BE49-F238E27FC236}">
                <a16:creationId xmlns:a16="http://schemas.microsoft.com/office/drawing/2014/main" id="{192795C9-61C8-E13B-EC0A-97B60AE9073B}"/>
              </a:ext>
            </a:extLst>
          </p:cNvPr>
          <p:cNvSpPr>
            <a:spLocks noChangeArrowheads="1"/>
          </p:cNvSpPr>
          <p:nvPr/>
        </p:nvSpPr>
        <p:spPr bwMode="auto">
          <a:xfrm>
            <a:off x="3863975" y="2284413"/>
            <a:ext cx="29210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74" name="Rectangle 91">
            <a:extLst>
              <a:ext uri="{FF2B5EF4-FFF2-40B4-BE49-F238E27FC236}">
                <a16:creationId xmlns:a16="http://schemas.microsoft.com/office/drawing/2014/main" id="{5B0BDB15-9DDD-A533-0D50-E97D44892BA5}"/>
              </a:ext>
            </a:extLst>
          </p:cNvPr>
          <p:cNvSpPr>
            <a:spLocks noChangeArrowheads="1"/>
          </p:cNvSpPr>
          <p:nvPr/>
        </p:nvSpPr>
        <p:spPr bwMode="auto">
          <a:xfrm>
            <a:off x="3997325" y="2284413"/>
            <a:ext cx="293688"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o</a:t>
            </a:r>
          </a:p>
        </p:txBody>
      </p:sp>
      <p:sp>
        <p:nvSpPr>
          <p:cNvPr id="349275" name="Rectangle 92">
            <a:extLst>
              <a:ext uri="{FF2B5EF4-FFF2-40B4-BE49-F238E27FC236}">
                <a16:creationId xmlns:a16="http://schemas.microsoft.com/office/drawing/2014/main" id="{C91202BB-CF3D-9942-8ED4-C4D05EAB802C}"/>
              </a:ext>
            </a:extLst>
          </p:cNvPr>
          <p:cNvSpPr>
            <a:spLocks noChangeArrowheads="1"/>
          </p:cNvSpPr>
          <p:nvPr/>
        </p:nvSpPr>
        <p:spPr bwMode="auto">
          <a:xfrm>
            <a:off x="4102100" y="2284413"/>
            <a:ext cx="28575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76" name="Rectangle 93">
            <a:extLst>
              <a:ext uri="{FF2B5EF4-FFF2-40B4-BE49-F238E27FC236}">
                <a16:creationId xmlns:a16="http://schemas.microsoft.com/office/drawing/2014/main" id="{454B44FF-F822-BE8B-97FE-358D15B64577}"/>
              </a:ext>
            </a:extLst>
          </p:cNvPr>
          <p:cNvSpPr>
            <a:spLocks noChangeArrowheads="1"/>
          </p:cNvSpPr>
          <p:nvPr/>
        </p:nvSpPr>
        <p:spPr bwMode="auto">
          <a:xfrm>
            <a:off x="4191000" y="2284413"/>
            <a:ext cx="249238"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7" name="Rectangle 94">
            <a:extLst>
              <a:ext uri="{FF2B5EF4-FFF2-40B4-BE49-F238E27FC236}">
                <a16:creationId xmlns:a16="http://schemas.microsoft.com/office/drawing/2014/main" id="{AD64EED7-54B2-E133-98DF-F57E0F8DDAF4}"/>
              </a:ext>
            </a:extLst>
          </p:cNvPr>
          <p:cNvSpPr>
            <a:spLocks noChangeArrowheads="1"/>
          </p:cNvSpPr>
          <p:nvPr/>
        </p:nvSpPr>
        <p:spPr bwMode="auto">
          <a:xfrm>
            <a:off x="4264025" y="2284413"/>
            <a:ext cx="249238"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f</a:t>
            </a:r>
          </a:p>
        </p:txBody>
      </p:sp>
      <p:sp>
        <p:nvSpPr>
          <p:cNvPr id="349278" name="Rectangle 95">
            <a:extLst>
              <a:ext uri="{FF2B5EF4-FFF2-40B4-BE49-F238E27FC236}">
                <a16:creationId xmlns:a16="http://schemas.microsoft.com/office/drawing/2014/main" id="{3C8B2D22-041F-4329-4BC3-A1E16EDD8EFB}"/>
              </a:ext>
            </a:extLst>
          </p:cNvPr>
          <p:cNvSpPr>
            <a:spLocks noChangeArrowheads="1"/>
          </p:cNvSpPr>
          <p:nvPr/>
        </p:nvSpPr>
        <p:spPr bwMode="auto">
          <a:xfrm>
            <a:off x="4338638"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79" name="Rectangle 96">
            <a:extLst>
              <a:ext uri="{FF2B5EF4-FFF2-40B4-BE49-F238E27FC236}">
                <a16:creationId xmlns:a16="http://schemas.microsoft.com/office/drawing/2014/main" id="{BAAAC926-DDC6-36CF-AF51-35657187EE0F}"/>
              </a:ext>
            </a:extLst>
          </p:cNvPr>
          <p:cNvSpPr>
            <a:spLocks noChangeArrowheads="1"/>
          </p:cNvSpPr>
          <p:nvPr/>
        </p:nvSpPr>
        <p:spPr bwMode="auto">
          <a:xfrm>
            <a:off x="4397375" y="2284413"/>
            <a:ext cx="271463"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c</a:t>
            </a:r>
          </a:p>
        </p:txBody>
      </p:sp>
      <p:sp>
        <p:nvSpPr>
          <p:cNvPr id="349280" name="Rectangle 97">
            <a:extLst>
              <a:ext uri="{FF2B5EF4-FFF2-40B4-BE49-F238E27FC236}">
                <a16:creationId xmlns:a16="http://schemas.microsoft.com/office/drawing/2014/main" id="{2B35F783-E25B-C955-AADB-C3D8A9675150}"/>
              </a:ext>
            </a:extLst>
          </p:cNvPr>
          <p:cNvSpPr>
            <a:spLocks noChangeArrowheads="1"/>
          </p:cNvSpPr>
          <p:nvPr/>
        </p:nvSpPr>
        <p:spPr bwMode="auto">
          <a:xfrm>
            <a:off x="4486275"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1" name="Rectangle 98">
            <a:extLst>
              <a:ext uri="{FF2B5EF4-FFF2-40B4-BE49-F238E27FC236}">
                <a16:creationId xmlns:a16="http://schemas.microsoft.com/office/drawing/2014/main" id="{198A8E78-20E7-A542-9AFE-478A4C7D866B}"/>
              </a:ext>
            </a:extLst>
          </p:cNvPr>
          <p:cNvSpPr>
            <a:spLocks noChangeArrowheads="1"/>
          </p:cNvSpPr>
          <p:nvPr/>
        </p:nvSpPr>
        <p:spPr bwMode="auto">
          <a:xfrm>
            <a:off x="4546600" y="2284413"/>
            <a:ext cx="28575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82" name="Rectangle 99">
            <a:extLst>
              <a:ext uri="{FF2B5EF4-FFF2-40B4-BE49-F238E27FC236}">
                <a16:creationId xmlns:a16="http://schemas.microsoft.com/office/drawing/2014/main" id="{2856269A-F84F-F83C-030A-1890AA8C3EB1}"/>
              </a:ext>
            </a:extLst>
          </p:cNvPr>
          <p:cNvSpPr>
            <a:spLocks noChangeArrowheads="1"/>
          </p:cNvSpPr>
          <p:nvPr/>
        </p:nvSpPr>
        <p:spPr bwMode="auto">
          <a:xfrm>
            <a:off x="4635500" y="2284413"/>
            <a:ext cx="293688"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n</a:t>
            </a:r>
          </a:p>
        </p:txBody>
      </p:sp>
      <p:sp>
        <p:nvSpPr>
          <p:cNvPr id="349283" name="Rectangle 100">
            <a:extLst>
              <a:ext uri="{FF2B5EF4-FFF2-40B4-BE49-F238E27FC236}">
                <a16:creationId xmlns:a16="http://schemas.microsoft.com/office/drawing/2014/main" id="{DB2F2039-FDAD-ADE5-0B9F-60F88AD82942}"/>
              </a:ext>
            </a:extLst>
          </p:cNvPr>
          <p:cNvSpPr>
            <a:spLocks noChangeArrowheads="1"/>
          </p:cNvSpPr>
          <p:nvPr/>
        </p:nvSpPr>
        <p:spPr bwMode="auto">
          <a:xfrm>
            <a:off x="4738688" y="2284413"/>
            <a:ext cx="25400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t</a:t>
            </a:r>
          </a:p>
        </p:txBody>
      </p:sp>
      <p:sp>
        <p:nvSpPr>
          <p:cNvPr id="349284" name="Rectangle 101">
            <a:extLst>
              <a:ext uri="{FF2B5EF4-FFF2-40B4-BE49-F238E27FC236}">
                <a16:creationId xmlns:a16="http://schemas.microsoft.com/office/drawing/2014/main" id="{EE92A8D1-F0F9-9D77-A6DC-F104383D28C2}"/>
              </a:ext>
            </a:extLst>
          </p:cNvPr>
          <p:cNvSpPr>
            <a:spLocks noChangeArrowheads="1"/>
          </p:cNvSpPr>
          <p:nvPr/>
        </p:nvSpPr>
        <p:spPr bwMode="auto">
          <a:xfrm>
            <a:off x="6427788" y="2284413"/>
            <a:ext cx="238125"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5" name="Rectangle 102">
            <a:extLst>
              <a:ext uri="{FF2B5EF4-FFF2-40B4-BE49-F238E27FC236}">
                <a16:creationId xmlns:a16="http://schemas.microsoft.com/office/drawing/2014/main" id="{2E147A24-93C0-A60F-D73E-F80DA7D77AA7}"/>
              </a:ext>
            </a:extLst>
          </p:cNvPr>
          <p:cNvSpPr>
            <a:spLocks noChangeArrowheads="1"/>
          </p:cNvSpPr>
          <p:nvPr/>
        </p:nvSpPr>
        <p:spPr bwMode="auto">
          <a:xfrm>
            <a:off x="6502400" y="2284413"/>
            <a:ext cx="350838"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m</a:t>
            </a:r>
          </a:p>
        </p:txBody>
      </p:sp>
      <p:sp>
        <p:nvSpPr>
          <p:cNvPr id="349286" name="Rectangle 103">
            <a:extLst>
              <a:ext uri="{FF2B5EF4-FFF2-40B4-BE49-F238E27FC236}">
                <a16:creationId xmlns:a16="http://schemas.microsoft.com/office/drawing/2014/main" id="{99FE75EB-3D29-23FE-9802-560B27D02280}"/>
              </a:ext>
            </a:extLst>
          </p:cNvPr>
          <p:cNvSpPr>
            <a:spLocks noChangeArrowheads="1"/>
          </p:cNvSpPr>
          <p:nvPr/>
        </p:nvSpPr>
        <p:spPr bwMode="auto">
          <a:xfrm>
            <a:off x="6650038" y="2284413"/>
            <a:ext cx="293687"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p</a:t>
            </a:r>
          </a:p>
        </p:txBody>
      </p:sp>
      <p:sp>
        <p:nvSpPr>
          <p:cNvPr id="349287" name="Rectangle 104">
            <a:extLst>
              <a:ext uri="{FF2B5EF4-FFF2-40B4-BE49-F238E27FC236}">
                <a16:creationId xmlns:a16="http://schemas.microsoft.com/office/drawing/2014/main" id="{B084AA05-8FFB-4B90-9B5B-30144DC9027A}"/>
              </a:ext>
            </a:extLst>
          </p:cNvPr>
          <p:cNvSpPr>
            <a:spLocks noChangeArrowheads="1"/>
          </p:cNvSpPr>
          <p:nvPr/>
        </p:nvSpPr>
        <p:spPr bwMode="auto">
          <a:xfrm>
            <a:off x="6753225"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l</a:t>
            </a:r>
          </a:p>
        </p:txBody>
      </p:sp>
      <p:sp>
        <p:nvSpPr>
          <p:cNvPr id="349288" name="Rectangle 105">
            <a:extLst>
              <a:ext uri="{FF2B5EF4-FFF2-40B4-BE49-F238E27FC236}">
                <a16:creationId xmlns:a16="http://schemas.microsoft.com/office/drawing/2014/main" id="{B154DCAB-21EF-C0A3-8DF6-346DB281A6E7}"/>
              </a:ext>
            </a:extLst>
          </p:cNvPr>
          <p:cNvSpPr>
            <a:spLocks noChangeArrowheads="1"/>
          </p:cNvSpPr>
          <p:nvPr/>
        </p:nvSpPr>
        <p:spPr bwMode="auto">
          <a:xfrm>
            <a:off x="6813550" y="2284413"/>
            <a:ext cx="238125" cy="333375"/>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i</a:t>
            </a:r>
          </a:p>
        </p:txBody>
      </p:sp>
      <p:sp>
        <p:nvSpPr>
          <p:cNvPr id="349289" name="Rectangle 106">
            <a:extLst>
              <a:ext uri="{FF2B5EF4-FFF2-40B4-BE49-F238E27FC236}">
                <a16:creationId xmlns:a16="http://schemas.microsoft.com/office/drawing/2014/main" id="{28910A68-E36D-B84A-2511-E05AFA37428C}"/>
              </a:ext>
            </a:extLst>
          </p:cNvPr>
          <p:cNvSpPr>
            <a:spLocks noChangeArrowheads="1"/>
          </p:cNvSpPr>
          <p:nvPr/>
        </p:nvSpPr>
        <p:spPr bwMode="auto">
          <a:xfrm>
            <a:off x="6872288" y="2284413"/>
            <a:ext cx="285750"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e</a:t>
            </a:r>
          </a:p>
        </p:txBody>
      </p:sp>
      <p:sp>
        <p:nvSpPr>
          <p:cNvPr id="349290" name="Rectangle 107">
            <a:extLst>
              <a:ext uri="{FF2B5EF4-FFF2-40B4-BE49-F238E27FC236}">
                <a16:creationId xmlns:a16="http://schemas.microsoft.com/office/drawing/2014/main" id="{F5C72344-A90D-4E36-F8CE-72B68D37C13A}"/>
              </a:ext>
            </a:extLst>
          </p:cNvPr>
          <p:cNvSpPr>
            <a:spLocks noChangeArrowheads="1"/>
          </p:cNvSpPr>
          <p:nvPr/>
        </p:nvSpPr>
        <p:spPr bwMode="auto">
          <a:xfrm>
            <a:off x="6961188" y="2284413"/>
            <a:ext cx="265112" cy="336550"/>
          </a:xfrm>
          <a:prstGeom prst="rect">
            <a:avLst/>
          </a:prstGeom>
          <a:noFill/>
          <a:ln>
            <a:noFill/>
          </a:ln>
        </p:spPr>
        <p:txBody>
          <a:bodyPr wrap="none" lIns="90487" tIns="44450" rIns="90487" bIns="44450">
            <a:spAutoFit/>
          </a:bodyPr>
          <a:lstStyle/>
          <a:p>
            <a:pPr>
              <a:defRPr/>
            </a:pPr>
            <a:r>
              <a:rPr lang="en-US" sz="1600" b="1">
                <a:latin typeface="+mn-lt"/>
                <a:ea typeface="ＭＳ Ｐゴシック" charset="0"/>
                <a:cs typeface="ＭＳ Ｐゴシック" charset="0"/>
              </a:rPr>
              <a:t>s</a:t>
            </a:r>
          </a:p>
        </p:txBody>
      </p:sp>
      <p:sp>
        <p:nvSpPr>
          <p:cNvPr id="349291" name="Rectangle 108">
            <a:extLst>
              <a:ext uri="{FF2B5EF4-FFF2-40B4-BE49-F238E27FC236}">
                <a16:creationId xmlns:a16="http://schemas.microsoft.com/office/drawing/2014/main" id="{09431B17-DFA2-6121-B708-8DCE3452F393}"/>
              </a:ext>
            </a:extLst>
          </p:cNvPr>
          <p:cNvSpPr>
            <a:spLocks noChangeArrowheads="1"/>
          </p:cNvSpPr>
          <p:nvPr/>
        </p:nvSpPr>
        <p:spPr bwMode="auto">
          <a:xfrm>
            <a:off x="17478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2" name="Rectangle 109">
            <a:extLst>
              <a:ext uri="{FF2B5EF4-FFF2-40B4-BE49-F238E27FC236}">
                <a16:creationId xmlns:a16="http://schemas.microsoft.com/office/drawing/2014/main" id="{96334242-1A8A-EDC9-6EF4-F0587EF629F8}"/>
              </a:ext>
            </a:extLst>
          </p:cNvPr>
          <p:cNvSpPr>
            <a:spLocks noChangeArrowheads="1"/>
          </p:cNvSpPr>
          <p:nvPr/>
        </p:nvSpPr>
        <p:spPr bwMode="auto">
          <a:xfrm>
            <a:off x="17478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3" name="Rectangle 110">
            <a:extLst>
              <a:ext uri="{FF2B5EF4-FFF2-40B4-BE49-F238E27FC236}">
                <a16:creationId xmlns:a16="http://schemas.microsoft.com/office/drawing/2014/main" id="{32AA9AB6-9D7B-FB34-3F69-40D7126EE43D}"/>
              </a:ext>
            </a:extLst>
          </p:cNvPr>
          <p:cNvSpPr>
            <a:spLocks noChangeArrowheads="1"/>
          </p:cNvSpPr>
          <p:nvPr/>
        </p:nvSpPr>
        <p:spPr bwMode="auto">
          <a:xfrm>
            <a:off x="1762125" y="2187575"/>
            <a:ext cx="1573213"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4" name="Rectangle 111">
            <a:extLst>
              <a:ext uri="{FF2B5EF4-FFF2-40B4-BE49-F238E27FC236}">
                <a16:creationId xmlns:a16="http://schemas.microsoft.com/office/drawing/2014/main" id="{3C2529E7-850A-0C08-8ACF-B69B0A99F86C}"/>
              </a:ext>
            </a:extLst>
          </p:cNvPr>
          <p:cNvSpPr>
            <a:spLocks noChangeArrowheads="1"/>
          </p:cNvSpPr>
          <p:nvPr/>
        </p:nvSpPr>
        <p:spPr bwMode="auto">
          <a:xfrm>
            <a:off x="33480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5" name="Rectangle 112">
            <a:extLst>
              <a:ext uri="{FF2B5EF4-FFF2-40B4-BE49-F238E27FC236}">
                <a16:creationId xmlns:a16="http://schemas.microsoft.com/office/drawing/2014/main" id="{7B0C0C72-8B21-C8D4-6202-8FF90C4693FA}"/>
              </a:ext>
            </a:extLst>
          </p:cNvPr>
          <p:cNvSpPr>
            <a:spLocks noChangeArrowheads="1"/>
          </p:cNvSpPr>
          <p:nvPr/>
        </p:nvSpPr>
        <p:spPr bwMode="auto">
          <a:xfrm>
            <a:off x="3362325" y="2187575"/>
            <a:ext cx="1571625"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6" name="Rectangle 113">
            <a:extLst>
              <a:ext uri="{FF2B5EF4-FFF2-40B4-BE49-F238E27FC236}">
                <a16:creationId xmlns:a16="http://schemas.microsoft.com/office/drawing/2014/main" id="{D4D8B709-AAFB-D247-50A5-4BEC68E23C9D}"/>
              </a:ext>
            </a:extLst>
          </p:cNvPr>
          <p:cNvSpPr>
            <a:spLocks noChangeArrowheads="1"/>
          </p:cNvSpPr>
          <p:nvPr/>
        </p:nvSpPr>
        <p:spPr bwMode="auto">
          <a:xfrm>
            <a:off x="4946650" y="2187575"/>
            <a:ext cx="3175"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7" name="Rectangle 114">
            <a:extLst>
              <a:ext uri="{FF2B5EF4-FFF2-40B4-BE49-F238E27FC236}">
                <a16:creationId xmlns:a16="http://schemas.microsoft.com/office/drawing/2014/main" id="{2F856FBA-7B9C-2A0B-91B8-B86F51D40264}"/>
              </a:ext>
            </a:extLst>
          </p:cNvPr>
          <p:cNvSpPr>
            <a:spLocks noChangeArrowheads="1"/>
          </p:cNvSpPr>
          <p:nvPr/>
        </p:nvSpPr>
        <p:spPr bwMode="auto">
          <a:xfrm>
            <a:off x="4962525" y="2187575"/>
            <a:ext cx="3173413"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8" name="Rectangle 115">
            <a:extLst>
              <a:ext uri="{FF2B5EF4-FFF2-40B4-BE49-F238E27FC236}">
                <a16:creationId xmlns:a16="http://schemas.microsoft.com/office/drawing/2014/main" id="{F84317AC-AB47-075E-B573-EEE02C19110F}"/>
              </a:ext>
            </a:extLst>
          </p:cNvPr>
          <p:cNvSpPr>
            <a:spLocks noChangeArrowheads="1"/>
          </p:cNvSpPr>
          <p:nvPr/>
        </p:nvSpPr>
        <p:spPr bwMode="auto">
          <a:xfrm>
            <a:off x="81486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299" name="Rectangle 116">
            <a:extLst>
              <a:ext uri="{FF2B5EF4-FFF2-40B4-BE49-F238E27FC236}">
                <a16:creationId xmlns:a16="http://schemas.microsoft.com/office/drawing/2014/main" id="{C45263B9-66E5-18AD-DBF7-472AAFAD4A21}"/>
              </a:ext>
            </a:extLst>
          </p:cNvPr>
          <p:cNvSpPr>
            <a:spLocks noChangeArrowheads="1"/>
          </p:cNvSpPr>
          <p:nvPr/>
        </p:nvSpPr>
        <p:spPr bwMode="auto">
          <a:xfrm>
            <a:off x="8148638" y="2187575"/>
            <a:ext cx="1587" cy="15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0" name="Rectangle 117">
            <a:extLst>
              <a:ext uri="{FF2B5EF4-FFF2-40B4-BE49-F238E27FC236}">
                <a16:creationId xmlns:a16="http://schemas.microsoft.com/office/drawing/2014/main" id="{FD17ED90-7E32-3E0F-37F4-AA0FD0A76AAB}"/>
              </a:ext>
            </a:extLst>
          </p:cNvPr>
          <p:cNvSpPr>
            <a:spLocks noChangeArrowheads="1"/>
          </p:cNvSpPr>
          <p:nvPr/>
        </p:nvSpPr>
        <p:spPr bwMode="auto">
          <a:xfrm>
            <a:off x="1747838" y="2201863"/>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1" name="Rectangle 118">
            <a:extLst>
              <a:ext uri="{FF2B5EF4-FFF2-40B4-BE49-F238E27FC236}">
                <a16:creationId xmlns:a16="http://schemas.microsoft.com/office/drawing/2014/main" id="{165C29F6-8759-C142-FAE4-E35F2DF8A4C3}"/>
              </a:ext>
            </a:extLst>
          </p:cNvPr>
          <p:cNvSpPr>
            <a:spLocks noChangeArrowheads="1"/>
          </p:cNvSpPr>
          <p:nvPr/>
        </p:nvSpPr>
        <p:spPr bwMode="auto">
          <a:xfrm>
            <a:off x="3348038" y="2201863"/>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2" name="Rectangle 119">
            <a:extLst>
              <a:ext uri="{FF2B5EF4-FFF2-40B4-BE49-F238E27FC236}">
                <a16:creationId xmlns:a16="http://schemas.microsoft.com/office/drawing/2014/main" id="{62333393-A81B-51D8-1939-C1675C6F670F}"/>
              </a:ext>
            </a:extLst>
          </p:cNvPr>
          <p:cNvSpPr>
            <a:spLocks noChangeArrowheads="1"/>
          </p:cNvSpPr>
          <p:nvPr/>
        </p:nvSpPr>
        <p:spPr bwMode="auto">
          <a:xfrm>
            <a:off x="4946650" y="2201863"/>
            <a:ext cx="3175"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3" name="Rectangle 120">
            <a:extLst>
              <a:ext uri="{FF2B5EF4-FFF2-40B4-BE49-F238E27FC236}">
                <a16:creationId xmlns:a16="http://schemas.microsoft.com/office/drawing/2014/main" id="{92E96065-2F79-57C0-519E-F9B844715BDF}"/>
              </a:ext>
            </a:extLst>
          </p:cNvPr>
          <p:cNvSpPr>
            <a:spLocks noChangeArrowheads="1"/>
          </p:cNvSpPr>
          <p:nvPr/>
        </p:nvSpPr>
        <p:spPr bwMode="auto">
          <a:xfrm>
            <a:off x="8148638" y="2201863"/>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04" name="Rectangle 121">
            <a:extLst>
              <a:ext uri="{FF2B5EF4-FFF2-40B4-BE49-F238E27FC236}">
                <a16:creationId xmlns:a16="http://schemas.microsoft.com/office/drawing/2014/main" id="{AB876E55-9EF6-6648-339F-0A5570166230}"/>
              </a:ext>
            </a:extLst>
          </p:cNvPr>
          <p:cNvSpPr>
            <a:spLocks noChangeArrowheads="1"/>
          </p:cNvSpPr>
          <p:nvPr/>
        </p:nvSpPr>
        <p:spPr bwMode="auto">
          <a:xfrm>
            <a:off x="1730375" y="2655888"/>
            <a:ext cx="2984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05" name="Rectangle 122">
            <a:extLst>
              <a:ext uri="{FF2B5EF4-FFF2-40B4-BE49-F238E27FC236}">
                <a16:creationId xmlns:a16="http://schemas.microsoft.com/office/drawing/2014/main" id="{EE9291AA-2F84-4B4A-740B-BCA32EDB2DEC}"/>
              </a:ext>
            </a:extLst>
          </p:cNvPr>
          <p:cNvSpPr>
            <a:spLocks noChangeArrowheads="1"/>
          </p:cNvSpPr>
          <p:nvPr/>
        </p:nvSpPr>
        <p:spPr bwMode="auto">
          <a:xfrm>
            <a:off x="1849438" y="26558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06" name="Rectangle 123">
            <a:extLst>
              <a:ext uri="{FF2B5EF4-FFF2-40B4-BE49-F238E27FC236}">
                <a16:creationId xmlns:a16="http://schemas.microsoft.com/office/drawing/2014/main" id="{4EB4D197-2300-4455-F2D4-010838FD4F09}"/>
              </a:ext>
            </a:extLst>
          </p:cNvPr>
          <p:cNvSpPr>
            <a:spLocks noChangeArrowheads="1"/>
          </p:cNvSpPr>
          <p:nvPr/>
        </p:nvSpPr>
        <p:spPr bwMode="auto">
          <a:xfrm>
            <a:off x="1938338" y="26558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07" name="Rectangle 124">
            <a:extLst>
              <a:ext uri="{FF2B5EF4-FFF2-40B4-BE49-F238E27FC236}">
                <a16:creationId xmlns:a16="http://schemas.microsoft.com/office/drawing/2014/main" id="{9F94EFE3-0233-B178-34EC-770DB139A889}"/>
              </a:ext>
            </a:extLst>
          </p:cNvPr>
          <p:cNvSpPr>
            <a:spLocks noChangeArrowheads="1"/>
          </p:cNvSpPr>
          <p:nvPr/>
        </p:nvSpPr>
        <p:spPr bwMode="auto">
          <a:xfrm>
            <a:off x="2027238" y="26558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08" name="Rectangle 125">
            <a:extLst>
              <a:ext uri="{FF2B5EF4-FFF2-40B4-BE49-F238E27FC236}">
                <a16:creationId xmlns:a16="http://schemas.microsoft.com/office/drawing/2014/main" id="{06729084-AE45-C746-258D-352052A40744}"/>
              </a:ext>
            </a:extLst>
          </p:cNvPr>
          <p:cNvSpPr>
            <a:spLocks noChangeArrowheads="1"/>
          </p:cNvSpPr>
          <p:nvPr/>
        </p:nvSpPr>
        <p:spPr bwMode="auto">
          <a:xfrm>
            <a:off x="2101850" y="26558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09" name="Rectangle 126">
            <a:extLst>
              <a:ext uri="{FF2B5EF4-FFF2-40B4-BE49-F238E27FC236}">
                <a16:creationId xmlns:a16="http://schemas.microsoft.com/office/drawing/2014/main" id="{CC4BED31-1C79-6825-F055-C682D1DC4134}"/>
              </a:ext>
            </a:extLst>
          </p:cNvPr>
          <p:cNvSpPr>
            <a:spLocks noChangeArrowheads="1"/>
          </p:cNvSpPr>
          <p:nvPr/>
        </p:nvSpPr>
        <p:spPr bwMode="auto">
          <a:xfrm>
            <a:off x="2146300" y="265588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10" name="Rectangle 127">
            <a:extLst>
              <a:ext uri="{FF2B5EF4-FFF2-40B4-BE49-F238E27FC236}">
                <a16:creationId xmlns:a16="http://schemas.microsoft.com/office/drawing/2014/main" id="{8C31E1B7-2AC1-8A59-DA6C-302457622FC2}"/>
              </a:ext>
            </a:extLst>
          </p:cNvPr>
          <p:cNvSpPr>
            <a:spLocks noChangeArrowheads="1"/>
          </p:cNvSpPr>
          <p:nvPr/>
        </p:nvSpPr>
        <p:spPr bwMode="auto">
          <a:xfrm>
            <a:off x="2219325" y="2655888"/>
            <a:ext cx="290513"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n</a:t>
            </a:r>
          </a:p>
        </p:txBody>
      </p:sp>
      <p:sp>
        <p:nvSpPr>
          <p:cNvPr id="349311" name="Rectangle 128">
            <a:extLst>
              <a:ext uri="{FF2B5EF4-FFF2-40B4-BE49-F238E27FC236}">
                <a16:creationId xmlns:a16="http://schemas.microsoft.com/office/drawing/2014/main" id="{DA696071-4E57-E7AB-6934-9C73812EC9F0}"/>
              </a:ext>
            </a:extLst>
          </p:cNvPr>
          <p:cNvSpPr>
            <a:spLocks noChangeArrowheads="1"/>
          </p:cNvSpPr>
          <p:nvPr/>
        </p:nvSpPr>
        <p:spPr bwMode="auto">
          <a:xfrm>
            <a:off x="2308225" y="2655888"/>
            <a:ext cx="250825"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t</a:t>
            </a:r>
          </a:p>
        </p:txBody>
      </p:sp>
      <p:sp>
        <p:nvSpPr>
          <p:cNvPr id="349312" name="Rectangle 129">
            <a:extLst>
              <a:ext uri="{FF2B5EF4-FFF2-40B4-BE49-F238E27FC236}">
                <a16:creationId xmlns:a16="http://schemas.microsoft.com/office/drawing/2014/main" id="{73177278-42F0-9293-CBDA-55DAFD2FC7FE}"/>
              </a:ext>
            </a:extLst>
          </p:cNvPr>
          <p:cNvSpPr>
            <a:spLocks noChangeArrowheads="1"/>
          </p:cNvSpPr>
          <p:nvPr/>
        </p:nvSpPr>
        <p:spPr bwMode="auto">
          <a:xfrm>
            <a:off x="4102100" y="26558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13" name="Rectangle 130">
            <a:extLst>
              <a:ext uri="{FF2B5EF4-FFF2-40B4-BE49-F238E27FC236}">
                <a16:creationId xmlns:a16="http://schemas.microsoft.com/office/drawing/2014/main" id="{2A24A654-AA19-CD71-8171-9995FB280614}"/>
              </a:ext>
            </a:extLst>
          </p:cNvPr>
          <p:cNvSpPr>
            <a:spLocks noChangeArrowheads="1"/>
          </p:cNvSpPr>
          <p:nvPr/>
        </p:nvSpPr>
        <p:spPr bwMode="auto">
          <a:xfrm>
            <a:off x="4191000" y="265588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4" name="Rectangle 131">
            <a:extLst>
              <a:ext uri="{FF2B5EF4-FFF2-40B4-BE49-F238E27FC236}">
                <a16:creationId xmlns:a16="http://schemas.microsoft.com/office/drawing/2014/main" id="{9F331E86-9AA7-5DE6-A673-24C1D9CAF728}"/>
              </a:ext>
            </a:extLst>
          </p:cNvPr>
          <p:cNvSpPr>
            <a:spLocks noChangeArrowheads="1"/>
          </p:cNvSpPr>
          <p:nvPr/>
        </p:nvSpPr>
        <p:spPr bwMode="auto">
          <a:xfrm>
            <a:off x="4249738" y="2655888"/>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5" name="Rectangle 132">
            <a:extLst>
              <a:ext uri="{FF2B5EF4-FFF2-40B4-BE49-F238E27FC236}">
                <a16:creationId xmlns:a16="http://schemas.microsoft.com/office/drawing/2014/main" id="{B5DBA34E-C376-C28A-9C53-9328FE516AB5}"/>
              </a:ext>
            </a:extLst>
          </p:cNvPr>
          <p:cNvSpPr>
            <a:spLocks noChangeArrowheads="1"/>
          </p:cNvSpPr>
          <p:nvPr/>
        </p:nvSpPr>
        <p:spPr bwMode="auto">
          <a:xfrm>
            <a:off x="4338638" y="2655888"/>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16" name="Rectangle 133">
            <a:extLst>
              <a:ext uri="{FF2B5EF4-FFF2-40B4-BE49-F238E27FC236}">
                <a16:creationId xmlns:a16="http://schemas.microsoft.com/office/drawing/2014/main" id="{0B5C10D1-7A03-28B4-9200-F54262BA201C}"/>
              </a:ext>
            </a:extLst>
          </p:cNvPr>
          <p:cNvSpPr>
            <a:spLocks noChangeArrowheads="1"/>
          </p:cNvSpPr>
          <p:nvPr/>
        </p:nvSpPr>
        <p:spPr bwMode="auto">
          <a:xfrm>
            <a:off x="4427538" y="2655888"/>
            <a:ext cx="3302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17" name="Rectangle 134">
            <a:extLst>
              <a:ext uri="{FF2B5EF4-FFF2-40B4-BE49-F238E27FC236}">
                <a16:creationId xmlns:a16="http://schemas.microsoft.com/office/drawing/2014/main" id="{418C10B6-81DE-F963-DAE4-2B32635D5791}"/>
              </a:ext>
            </a:extLst>
          </p:cNvPr>
          <p:cNvSpPr>
            <a:spLocks noChangeArrowheads="1"/>
          </p:cNvSpPr>
          <p:nvPr/>
        </p:nvSpPr>
        <p:spPr bwMode="auto">
          <a:xfrm>
            <a:off x="1747838" y="2557463"/>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18" name="Rectangle 135">
            <a:extLst>
              <a:ext uri="{FF2B5EF4-FFF2-40B4-BE49-F238E27FC236}">
                <a16:creationId xmlns:a16="http://schemas.microsoft.com/office/drawing/2014/main" id="{1624C00B-671B-4532-4105-479D3E15532D}"/>
              </a:ext>
            </a:extLst>
          </p:cNvPr>
          <p:cNvSpPr>
            <a:spLocks noChangeArrowheads="1"/>
          </p:cNvSpPr>
          <p:nvPr/>
        </p:nvSpPr>
        <p:spPr bwMode="auto">
          <a:xfrm>
            <a:off x="1762125" y="2557463"/>
            <a:ext cx="15732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19" name="Rectangle 136">
            <a:extLst>
              <a:ext uri="{FF2B5EF4-FFF2-40B4-BE49-F238E27FC236}">
                <a16:creationId xmlns:a16="http://schemas.microsoft.com/office/drawing/2014/main" id="{D0F5CC0B-63DA-A93B-384E-903FAE3EF2AF}"/>
              </a:ext>
            </a:extLst>
          </p:cNvPr>
          <p:cNvSpPr>
            <a:spLocks noChangeArrowheads="1"/>
          </p:cNvSpPr>
          <p:nvPr/>
        </p:nvSpPr>
        <p:spPr bwMode="auto">
          <a:xfrm>
            <a:off x="3348038" y="2557463"/>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0" name="Rectangle 137">
            <a:extLst>
              <a:ext uri="{FF2B5EF4-FFF2-40B4-BE49-F238E27FC236}">
                <a16:creationId xmlns:a16="http://schemas.microsoft.com/office/drawing/2014/main" id="{AADB9C7C-5D79-7A33-A2BC-1026C1D6A45C}"/>
              </a:ext>
            </a:extLst>
          </p:cNvPr>
          <p:cNvSpPr>
            <a:spLocks noChangeArrowheads="1"/>
          </p:cNvSpPr>
          <p:nvPr/>
        </p:nvSpPr>
        <p:spPr bwMode="auto">
          <a:xfrm>
            <a:off x="3362325" y="2557463"/>
            <a:ext cx="157162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1" name="Rectangle 138">
            <a:extLst>
              <a:ext uri="{FF2B5EF4-FFF2-40B4-BE49-F238E27FC236}">
                <a16:creationId xmlns:a16="http://schemas.microsoft.com/office/drawing/2014/main" id="{F564823A-167D-CD4B-8185-1D29518CBA8F}"/>
              </a:ext>
            </a:extLst>
          </p:cNvPr>
          <p:cNvSpPr>
            <a:spLocks noChangeArrowheads="1"/>
          </p:cNvSpPr>
          <p:nvPr/>
        </p:nvSpPr>
        <p:spPr bwMode="auto">
          <a:xfrm>
            <a:off x="4946650" y="2557463"/>
            <a:ext cx="317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2" name="Rectangle 139">
            <a:extLst>
              <a:ext uri="{FF2B5EF4-FFF2-40B4-BE49-F238E27FC236}">
                <a16:creationId xmlns:a16="http://schemas.microsoft.com/office/drawing/2014/main" id="{4EB8A434-5F1D-63FE-4248-C180F17B963C}"/>
              </a:ext>
            </a:extLst>
          </p:cNvPr>
          <p:cNvSpPr>
            <a:spLocks noChangeArrowheads="1"/>
          </p:cNvSpPr>
          <p:nvPr/>
        </p:nvSpPr>
        <p:spPr bwMode="auto">
          <a:xfrm>
            <a:off x="4962525" y="2557463"/>
            <a:ext cx="31734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3" name="Rectangle 140">
            <a:extLst>
              <a:ext uri="{FF2B5EF4-FFF2-40B4-BE49-F238E27FC236}">
                <a16:creationId xmlns:a16="http://schemas.microsoft.com/office/drawing/2014/main" id="{89759ED9-FD4A-A7D6-92E1-6D3CCC1B9B49}"/>
              </a:ext>
            </a:extLst>
          </p:cNvPr>
          <p:cNvSpPr>
            <a:spLocks noChangeArrowheads="1"/>
          </p:cNvSpPr>
          <p:nvPr/>
        </p:nvSpPr>
        <p:spPr bwMode="auto">
          <a:xfrm>
            <a:off x="8148638" y="2557463"/>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4" name="Rectangle 141">
            <a:extLst>
              <a:ext uri="{FF2B5EF4-FFF2-40B4-BE49-F238E27FC236}">
                <a16:creationId xmlns:a16="http://schemas.microsoft.com/office/drawing/2014/main" id="{00B96E59-F345-5F1C-8327-C89162CD408A}"/>
              </a:ext>
            </a:extLst>
          </p:cNvPr>
          <p:cNvSpPr>
            <a:spLocks noChangeArrowheads="1"/>
          </p:cNvSpPr>
          <p:nvPr/>
        </p:nvSpPr>
        <p:spPr bwMode="auto">
          <a:xfrm>
            <a:off x="1747838" y="25717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5" name="Rectangle 142">
            <a:extLst>
              <a:ext uri="{FF2B5EF4-FFF2-40B4-BE49-F238E27FC236}">
                <a16:creationId xmlns:a16="http://schemas.microsoft.com/office/drawing/2014/main" id="{2316AD5A-7382-0858-3B33-7B0389B4B2F0}"/>
              </a:ext>
            </a:extLst>
          </p:cNvPr>
          <p:cNvSpPr>
            <a:spLocks noChangeArrowheads="1"/>
          </p:cNvSpPr>
          <p:nvPr/>
        </p:nvSpPr>
        <p:spPr bwMode="auto">
          <a:xfrm>
            <a:off x="3348038" y="25717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6" name="Rectangle 143">
            <a:extLst>
              <a:ext uri="{FF2B5EF4-FFF2-40B4-BE49-F238E27FC236}">
                <a16:creationId xmlns:a16="http://schemas.microsoft.com/office/drawing/2014/main" id="{64D0162F-99EC-1F32-DFCC-5A0BC63C5CFD}"/>
              </a:ext>
            </a:extLst>
          </p:cNvPr>
          <p:cNvSpPr>
            <a:spLocks noChangeArrowheads="1"/>
          </p:cNvSpPr>
          <p:nvPr/>
        </p:nvSpPr>
        <p:spPr bwMode="auto">
          <a:xfrm>
            <a:off x="4946650" y="2571750"/>
            <a:ext cx="3175"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7" name="Rectangle 144">
            <a:extLst>
              <a:ext uri="{FF2B5EF4-FFF2-40B4-BE49-F238E27FC236}">
                <a16:creationId xmlns:a16="http://schemas.microsoft.com/office/drawing/2014/main" id="{087F873E-CA69-A830-2F1E-D412F84D7778}"/>
              </a:ext>
            </a:extLst>
          </p:cNvPr>
          <p:cNvSpPr>
            <a:spLocks noChangeArrowheads="1"/>
          </p:cNvSpPr>
          <p:nvPr/>
        </p:nvSpPr>
        <p:spPr bwMode="auto">
          <a:xfrm>
            <a:off x="8148638" y="25717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28" name="Rectangle 145">
            <a:extLst>
              <a:ext uri="{FF2B5EF4-FFF2-40B4-BE49-F238E27FC236}">
                <a16:creationId xmlns:a16="http://schemas.microsoft.com/office/drawing/2014/main" id="{E68EB2B4-8548-1134-DDB7-FCEBCD535091}"/>
              </a:ext>
            </a:extLst>
          </p:cNvPr>
          <p:cNvSpPr>
            <a:spLocks noChangeArrowheads="1"/>
          </p:cNvSpPr>
          <p:nvPr/>
        </p:nvSpPr>
        <p:spPr bwMode="auto">
          <a:xfrm>
            <a:off x="1730375" y="3011488"/>
            <a:ext cx="2936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29" name="Rectangle 146">
            <a:extLst>
              <a:ext uri="{FF2B5EF4-FFF2-40B4-BE49-F238E27FC236}">
                <a16:creationId xmlns:a16="http://schemas.microsoft.com/office/drawing/2014/main" id="{F0333E3E-BA16-C80E-6C1F-191D409A6755}"/>
              </a:ext>
            </a:extLst>
          </p:cNvPr>
          <p:cNvSpPr>
            <a:spLocks noChangeArrowheads="1"/>
          </p:cNvSpPr>
          <p:nvPr/>
        </p:nvSpPr>
        <p:spPr bwMode="auto">
          <a:xfrm>
            <a:off x="1849438" y="3011488"/>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0" name="Rectangle 147">
            <a:extLst>
              <a:ext uri="{FF2B5EF4-FFF2-40B4-BE49-F238E27FC236}">
                <a16:creationId xmlns:a16="http://schemas.microsoft.com/office/drawing/2014/main" id="{5354D248-942E-FA75-1BAF-AF45EF8EAA23}"/>
              </a:ext>
            </a:extLst>
          </p:cNvPr>
          <p:cNvSpPr>
            <a:spLocks noChangeArrowheads="1"/>
          </p:cNvSpPr>
          <p:nvPr/>
        </p:nvSpPr>
        <p:spPr bwMode="auto">
          <a:xfrm>
            <a:off x="1924050" y="30114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31" name="Rectangle 148">
            <a:extLst>
              <a:ext uri="{FF2B5EF4-FFF2-40B4-BE49-F238E27FC236}">
                <a16:creationId xmlns:a16="http://schemas.microsoft.com/office/drawing/2014/main" id="{78EC4C7F-9C34-6D0A-F4A0-4F7A4C31446A}"/>
              </a:ext>
            </a:extLst>
          </p:cNvPr>
          <p:cNvSpPr>
            <a:spLocks noChangeArrowheads="1"/>
          </p:cNvSpPr>
          <p:nvPr/>
        </p:nvSpPr>
        <p:spPr bwMode="auto">
          <a:xfrm>
            <a:off x="1968500" y="301148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32" name="Rectangle 149">
            <a:extLst>
              <a:ext uri="{FF2B5EF4-FFF2-40B4-BE49-F238E27FC236}">
                <a16:creationId xmlns:a16="http://schemas.microsoft.com/office/drawing/2014/main" id="{60806087-4661-BCD6-42B8-C8A26CD9E71B}"/>
              </a:ext>
            </a:extLst>
          </p:cNvPr>
          <p:cNvSpPr>
            <a:spLocks noChangeArrowheads="1"/>
          </p:cNvSpPr>
          <p:nvPr/>
        </p:nvSpPr>
        <p:spPr bwMode="auto">
          <a:xfrm>
            <a:off x="2041525"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33" name="Rectangle 150">
            <a:extLst>
              <a:ext uri="{FF2B5EF4-FFF2-40B4-BE49-F238E27FC236}">
                <a16:creationId xmlns:a16="http://schemas.microsoft.com/office/drawing/2014/main" id="{B1E6A93C-4F3C-F7A9-9770-4E04EB0FBE25}"/>
              </a:ext>
            </a:extLst>
          </p:cNvPr>
          <p:cNvSpPr>
            <a:spLocks noChangeArrowheads="1"/>
          </p:cNvSpPr>
          <p:nvPr/>
        </p:nvSpPr>
        <p:spPr bwMode="auto">
          <a:xfrm>
            <a:off x="2085975" y="3011488"/>
            <a:ext cx="2984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34" name="Rectangle 151">
            <a:extLst>
              <a:ext uri="{FF2B5EF4-FFF2-40B4-BE49-F238E27FC236}">
                <a16:creationId xmlns:a16="http://schemas.microsoft.com/office/drawing/2014/main" id="{CC111902-EFB9-8FC2-AB69-31F58AF5B4DB}"/>
              </a:ext>
            </a:extLst>
          </p:cNvPr>
          <p:cNvSpPr>
            <a:spLocks noChangeArrowheads="1"/>
          </p:cNvSpPr>
          <p:nvPr/>
        </p:nvSpPr>
        <p:spPr bwMode="auto">
          <a:xfrm>
            <a:off x="2205038" y="30114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35" name="Rectangle 152">
            <a:extLst>
              <a:ext uri="{FF2B5EF4-FFF2-40B4-BE49-F238E27FC236}">
                <a16:creationId xmlns:a16="http://schemas.microsoft.com/office/drawing/2014/main" id="{1FB552D8-E936-B012-C18D-0440B5168D90}"/>
              </a:ext>
            </a:extLst>
          </p:cNvPr>
          <p:cNvSpPr>
            <a:spLocks noChangeArrowheads="1"/>
          </p:cNvSpPr>
          <p:nvPr/>
        </p:nvSpPr>
        <p:spPr bwMode="auto">
          <a:xfrm>
            <a:off x="2293938" y="3011488"/>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36" name="Rectangle 153">
            <a:extLst>
              <a:ext uri="{FF2B5EF4-FFF2-40B4-BE49-F238E27FC236}">
                <a16:creationId xmlns:a16="http://schemas.microsoft.com/office/drawing/2014/main" id="{038A188E-2406-74F0-EE97-714F40D4BA20}"/>
              </a:ext>
            </a:extLst>
          </p:cNvPr>
          <p:cNvSpPr>
            <a:spLocks noChangeArrowheads="1"/>
          </p:cNvSpPr>
          <p:nvPr/>
        </p:nvSpPr>
        <p:spPr bwMode="auto">
          <a:xfrm>
            <a:off x="2368550" y="3011488"/>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7" name="Rectangle 154">
            <a:extLst>
              <a:ext uri="{FF2B5EF4-FFF2-40B4-BE49-F238E27FC236}">
                <a16:creationId xmlns:a16="http://schemas.microsoft.com/office/drawing/2014/main" id="{374FFAEA-6C4D-032B-9955-705B49D779D5}"/>
              </a:ext>
            </a:extLst>
          </p:cNvPr>
          <p:cNvSpPr>
            <a:spLocks noChangeArrowheads="1"/>
          </p:cNvSpPr>
          <p:nvPr/>
        </p:nvSpPr>
        <p:spPr bwMode="auto">
          <a:xfrm>
            <a:off x="2427288" y="3011488"/>
            <a:ext cx="249237"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338" name="Rectangle 155">
            <a:extLst>
              <a:ext uri="{FF2B5EF4-FFF2-40B4-BE49-F238E27FC236}">
                <a16:creationId xmlns:a16="http://schemas.microsoft.com/office/drawing/2014/main" id="{5AB2AACB-192D-3EC5-E6CE-64565A7F39E5}"/>
              </a:ext>
            </a:extLst>
          </p:cNvPr>
          <p:cNvSpPr>
            <a:spLocks noChangeArrowheads="1"/>
          </p:cNvSpPr>
          <p:nvPr/>
        </p:nvSpPr>
        <p:spPr bwMode="auto">
          <a:xfrm>
            <a:off x="248602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39" name="Rectangle 156">
            <a:extLst>
              <a:ext uri="{FF2B5EF4-FFF2-40B4-BE49-F238E27FC236}">
                <a16:creationId xmlns:a16="http://schemas.microsoft.com/office/drawing/2014/main" id="{D31B6389-4CAA-E114-9999-5EFF4F2542EC}"/>
              </a:ext>
            </a:extLst>
          </p:cNvPr>
          <p:cNvSpPr>
            <a:spLocks noChangeArrowheads="1"/>
          </p:cNvSpPr>
          <p:nvPr/>
        </p:nvSpPr>
        <p:spPr bwMode="auto">
          <a:xfrm>
            <a:off x="2530475" y="3011488"/>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40" name="Rectangle 157">
            <a:extLst>
              <a:ext uri="{FF2B5EF4-FFF2-40B4-BE49-F238E27FC236}">
                <a16:creationId xmlns:a16="http://schemas.microsoft.com/office/drawing/2014/main" id="{D25E6313-3F43-5D07-27D8-59D43A095C60}"/>
              </a:ext>
            </a:extLst>
          </p:cNvPr>
          <p:cNvSpPr>
            <a:spLocks noChangeArrowheads="1"/>
          </p:cNvSpPr>
          <p:nvPr/>
        </p:nvSpPr>
        <p:spPr bwMode="auto">
          <a:xfrm>
            <a:off x="2605088"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41" name="Rectangle 158">
            <a:extLst>
              <a:ext uri="{FF2B5EF4-FFF2-40B4-BE49-F238E27FC236}">
                <a16:creationId xmlns:a16="http://schemas.microsoft.com/office/drawing/2014/main" id="{6308E0A8-A7B7-221F-2AF2-8B11C02DA2D1}"/>
              </a:ext>
            </a:extLst>
          </p:cNvPr>
          <p:cNvSpPr>
            <a:spLocks noChangeArrowheads="1"/>
          </p:cNvSpPr>
          <p:nvPr/>
        </p:nvSpPr>
        <p:spPr bwMode="auto">
          <a:xfrm>
            <a:off x="2649538" y="3011488"/>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42" name="Rectangle 159">
            <a:extLst>
              <a:ext uri="{FF2B5EF4-FFF2-40B4-BE49-F238E27FC236}">
                <a16:creationId xmlns:a16="http://schemas.microsoft.com/office/drawing/2014/main" id="{8FEABF8B-E17B-82E6-CBBD-D867A194AC8D}"/>
              </a:ext>
            </a:extLst>
          </p:cNvPr>
          <p:cNvSpPr>
            <a:spLocks noChangeArrowheads="1"/>
          </p:cNvSpPr>
          <p:nvPr/>
        </p:nvSpPr>
        <p:spPr bwMode="auto">
          <a:xfrm>
            <a:off x="2724150"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43" name="Rectangle 160">
            <a:extLst>
              <a:ext uri="{FF2B5EF4-FFF2-40B4-BE49-F238E27FC236}">
                <a16:creationId xmlns:a16="http://schemas.microsoft.com/office/drawing/2014/main" id="{8F5873C0-015D-7500-D118-BDEAE64305BB}"/>
              </a:ext>
            </a:extLst>
          </p:cNvPr>
          <p:cNvSpPr>
            <a:spLocks noChangeArrowheads="1"/>
          </p:cNvSpPr>
          <p:nvPr/>
        </p:nvSpPr>
        <p:spPr bwMode="auto">
          <a:xfrm>
            <a:off x="2813050" y="30114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44" name="Rectangle 161">
            <a:extLst>
              <a:ext uri="{FF2B5EF4-FFF2-40B4-BE49-F238E27FC236}">
                <a16:creationId xmlns:a16="http://schemas.microsoft.com/office/drawing/2014/main" id="{966728AE-B074-0920-8FBA-CE9893913494}"/>
              </a:ext>
            </a:extLst>
          </p:cNvPr>
          <p:cNvSpPr>
            <a:spLocks noChangeArrowheads="1"/>
          </p:cNvSpPr>
          <p:nvPr/>
        </p:nvSpPr>
        <p:spPr bwMode="auto">
          <a:xfrm>
            <a:off x="4102100" y="3011488"/>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5" name="Rectangle 162">
            <a:extLst>
              <a:ext uri="{FF2B5EF4-FFF2-40B4-BE49-F238E27FC236}">
                <a16:creationId xmlns:a16="http://schemas.microsoft.com/office/drawing/2014/main" id="{50304572-1DEF-7D6B-309F-D5A72B5A4C40}"/>
              </a:ext>
            </a:extLst>
          </p:cNvPr>
          <p:cNvSpPr>
            <a:spLocks noChangeArrowheads="1"/>
          </p:cNvSpPr>
          <p:nvPr/>
        </p:nvSpPr>
        <p:spPr bwMode="auto">
          <a:xfrm>
            <a:off x="4160838" y="3011488"/>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346" name="Rectangle 163">
            <a:extLst>
              <a:ext uri="{FF2B5EF4-FFF2-40B4-BE49-F238E27FC236}">
                <a16:creationId xmlns:a16="http://schemas.microsoft.com/office/drawing/2014/main" id="{C46337B5-3D3F-81F9-F5AC-9B84374AE616}"/>
              </a:ext>
            </a:extLst>
          </p:cNvPr>
          <p:cNvSpPr>
            <a:spLocks noChangeArrowheads="1"/>
          </p:cNvSpPr>
          <p:nvPr/>
        </p:nvSpPr>
        <p:spPr bwMode="auto">
          <a:xfrm>
            <a:off x="4249738" y="301148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47" name="Rectangle 164">
            <a:extLst>
              <a:ext uri="{FF2B5EF4-FFF2-40B4-BE49-F238E27FC236}">
                <a16:creationId xmlns:a16="http://schemas.microsoft.com/office/drawing/2014/main" id="{F93707E2-2053-199A-DB9F-B17601B58700}"/>
              </a:ext>
            </a:extLst>
          </p:cNvPr>
          <p:cNvSpPr>
            <a:spLocks noChangeArrowheads="1"/>
          </p:cNvSpPr>
          <p:nvPr/>
        </p:nvSpPr>
        <p:spPr bwMode="auto">
          <a:xfrm>
            <a:off x="4308475" y="30114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48" name="Rectangle 165">
            <a:extLst>
              <a:ext uri="{FF2B5EF4-FFF2-40B4-BE49-F238E27FC236}">
                <a16:creationId xmlns:a16="http://schemas.microsoft.com/office/drawing/2014/main" id="{21A8A5E6-09E9-4622-A7BD-9B2A9E1DFD8F}"/>
              </a:ext>
            </a:extLst>
          </p:cNvPr>
          <p:cNvSpPr>
            <a:spLocks noChangeArrowheads="1"/>
          </p:cNvSpPr>
          <p:nvPr/>
        </p:nvSpPr>
        <p:spPr bwMode="auto">
          <a:xfrm>
            <a:off x="4397375" y="30114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349" name="Rectangle 166">
            <a:extLst>
              <a:ext uri="{FF2B5EF4-FFF2-40B4-BE49-F238E27FC236}">
                <a16:creationId xmlns:a16="http://schemas.microsoft.com/office/drawing/2014/main" id="{4C0231C2-47E4-191E-6983-EC03710B353A}"/>
              </a:ext>
            </a:extLst>
          </p:cNvPr>
          <p:cNvSpPr>
            <a:spLocks noChangeArrowheads="1"/>
          </p:cNvSpPr>
          <p:nvPr/>
        </p:nvSpPr>
        <p:spPr bwMode="auto">
          <a:xfrm>
            <a:off x="4486275" y="30114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5</a:t>
            </a:r>
          </a:p>
        </p:txBody>
      </p:sp>
      <p:sp>
        <p:nvSpPr>
          <p:cNvPr id="349350" name="Rectangle 167">
            <a:extLst>
              <a:ext uri="{FF2B5EF4-FFF2-40B4-BE49-F238E27FC236}">
                <a16:creationId xmlns:a16="http://schemas.microsoft.com/office/drawing/2014/main" id="{7C55DDF8-953E-B87D-C2BE-95A1CC1B64AD}"/>
              </a:ext>
            </a:extLst>
          </p:cNvPr>
          <p:cNvSpPr>
            <a:spLocks noChangeArrowheads="1"/>
          </p:cNvSpPr>
          <p:nvPr/>
        </p:nvSpPr>
        <p:spPr bwMode="auto">
          <a:xfrm>
            <a:off x="4930775" y="3011488"/>
            <a:ext cx="3111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351" name="Rectangle 168">
            <a:extLst>
              <a:ext uri="{FF2B5EF4-FFF2-40B4-BE49-F238E27FC236}">
                <a16:creationId xmlns:a16="http://schemas.microsoft.com/office/drawing/2014/main" id="{8E5B1FE1-E3B2-5415-BF0F-3BCDE4933311}"/>
              </a:ext>
            </a:extLst>
          </p:cNvPr>
          <p:cNvSpPr>
            <a:spLocks noChangeArrowheads="1"/>
          </p:cNvSpPr>
          <p:nvPr/>
        </p:nvSpPr>
        <p:spPr bwMode="auto">
          <a:xfrm>
            <a:off x="506412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52" name="Rectangle 169">
            <a:extLst>
              <a:ext uri="{FF2B5EF4-FFF2-40B4-BE49-F238E27FC236}">
                <a16:creationId xmlns:a16="http://schemas.microsoft.com/office/drawing/2014/main" id="{B30F8304-3589-C782-C52B-6CBBBE8BBAAE}"/>
              </a:ext>
            </a:extLst>
          </p:cNvPr>
          <p:cNvSpPr>
            <a:spLocks noChangeArrowheads="1"/>
          </p:cNvSpPr>
          <p:nvPr/>
        </p:nvSpPr>
        <p:spPr bwMode="auto">
          <a:xfrm>
            <a:off x="5108575" y="30114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53" name="Rectangle 170">
            <a:extLst>
              <a:ext uri="{FF2B5EF4-FFF2-40B4-BE49-F238E27FC236}">
                <a16:creationId xmlns:a16="http://schemas.microsoft.com/office/drawing/2014/main" id="{8F7B227A-177D-0B0C-972F-AF4AA9A1E37B}"/>
              </a:ext>
            </a:extLst>
          </p:cNvPr>
          <p:cNvSpPr>
            <a:spLocks noChangeArrowheads="1"/>
          </p:cNvSpPr>
          <p:nvPr/>
        </p:nvSpPr>
        <p:spPr bwMode="auto">
          <a:xfrm>
            <a:off x="5197475" y="3011488"/>
            <a:ext cx="290513"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h</a:t>
            </a:r>
          </a:p>
        </p:txBody>
      </p:sp>
      <p:sp>
        <p:nvSpPr>
          <p:cNvPr id="349354" name="Rectangle 171">
            <a:extLst>
              <a:ext uri="{FF2B5EF4-FFF2-40B4-BE49-F238E27FC236}">
                <a16:creationId xmlns:a16="http://schemas.microsoft.com/office/drawing/2014/main" id="{369220C8-915F-9AD8-EA3E-7442E5849CE3}"/>
              </a:ext>
            </a:extLst>
          </p:cNvPr>
          <p:cNvSpPr>
            <a:spLocks noChangeArrowheads="1"/>
          </p:cNvSpPr>
          <p:nvPr/>
        </p:nvSpPr>
        <p:spPr bwMode="auto">
          <a:xfrm>
            <a:off x="5286375" y="30114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5" name="Rectangle 172">
            <a:extLst>
              <a:ext uri="{FF2B5EF4-FFF2-40B4-BE49-F238E27FC236}">
                <a16:creationId xmlns:a16="http://schemas.microsoft.com/office/drawing/2014/main" id="{61AB9350-5AA4-059F-F350-CDF3BDDB9083}"/>
              </a:ext>
            </a:extLst>
          </p:cNvPr>
          <p:cNvSpPr>
            <a:spLocks noChangeArrowheads="1"/>
          </p:cNvSpPr>
          <p:nvPr/>
        </p:nvSpPr>
        <p:spPr bwMode="auto">
          <a:xfrm>
            <a:off x="5360988" y="30114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56" name="Rectangle 173">
            <a:extLst>
              <a:ext uri="{FF2B5EF4-FFF2-40B4-BE49-F238E27FC236}">
                <a16:creationId xmlns:a16="http://schemas.microsoft.com/office/drawing/2014/main" id="{D103D847-9364-8C8B-1600-B1855305FC8C}"/>
              </a:ext>
            </a:extLst>
          </p:cNvPr>
          <p:cNvSpPr>
            <a:spLocks noChangeArrowheads="1"/>
          </p:cNvSpPr>
          <p:nvPr/>
        </p:nvSpPr>
        <p:spPr bwMode="auto">
          <a:xfrm>
            <a:off x="5419725"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57" name="Rectangle 174">
            <a:extLst>
              <a:ext uri="{FF2B5EF4-FFF2-40B4-BE49-F238E27FC236}">
                <a16:creationId xmlns:a16="http://schemas.microsoft.com/office/drawing/2014/main" id="{FE449902-801E-86CB-FD5B-41141EC1DCB9}"/>
              </a:ext>
            </a:extLst>
          </p:cNvPr>
          <p:cNvSpPr>
            <a:spLocks noChangeArrowheads="1"/>
          </p:cNvSpPr>
          <p:nvPr/>
        </p:nvSpPr>
        <p:spPr bwMode="auto">
          <a:xfrm>
            <a:off x="546417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349358" name="Rectangle 175">
            <a:extLst>
              <a:ext uri="{FF2B5EF4-FFF2-40B4-BE49-F238E27FC236}">
                <a16:creationId xmlns:a16="http://schemas.microsoft.com/office/drawing/2014/main" id="{270E5390-3B27-64BA-CC37-CB6F6FCF123F}"/>
              </a:ext>
            </a:extLst>
          </p:cNvPr>
          <p:cNvSpPr>
            <a:spLocks noChangeArrowheads="1"/>
          </p:cNvSpPr>
          <p:nvPr/>
        </p:nvSpPr>
        <p:spPr bwMode="auto">
          <a:xfrm>
            <a:off x="5553075" y="30114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59" name="Rectangle 176">
            <a:extLst>
              <a:ext uri="{FF2B5EF4-FFF2-40B4-BE49-F238E27FC236}">
                <a16:creationId xmlns:a16="http://schemas.microsoft.com/office/drawing/2014/main" id="{A84D9493-A973-CCFD-9A22-0337379A2666}"/>
              </a:ext>
            </a:extLst>
          </p:cNvPr>
          <p:cNvSpPr>
            <a:spLocks noChangeArrowheads="1"/>
          </p:cNvSpPr>
          <p:nvPr/>
        </p:nvSpPr>
        <p:spPr bwMode="auto">
          <a:xfrm>
            <a:off x="5627688" y="30114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0" name="Rectangle 177">
            <a:extLst>
              <a:ext uri="{FF2B5EF4-FFF2-40B4-BE49-F238E27FC236}">
                <a16:creationId xmlns:a16="http://schemas.microsoft.com/office/drawing/2014/main" id="{A3C30746-5A35-8C6C-1555-FEA0A4D4520C}"/>
              </a:ext>
            </a:extLst>
          </p:cNvPr>
          <p:cNvSpPr>
            <a:spLocks noChangeArrowheads="1"/>
          </p:cNvSpPr>
          <p:nvPr/>
        </p:nvSpPr>
        <p:spPr bwMode="auto">
          <a:xfrm>
            <a:off x="5672138" y="3011488"/>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61" name="Rectangle 178">
            <a:extLst>
              <a:ext uri="{FF2B5EF4-FFF2-40B4-BE49-F238E27FC236}">
                <a16:creationId xmlns:a16="http://schemas.microsoft.com/office/drawing/2014/main" id="{A05ABEF4-1753-9E8B-FF7B-A31F16915488}"/>
              </a:ext>
            </a:extLst>
          </p:cNvPr>
          <p:cNvSpPr>
            <a:spLocks noChangeArrowheads="1"/>
          </p:cNvSpPr>
          <p:nvPr/>
        </p:nvSpPr>
        <p:spPr bwMode="auto">
          <a:xfrm>
            <a:off x="5746750"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2" name="Rectangle 179">
            <a:extLst>
              <a:ext uri="{FF2B5EF4-FFF2-40B4-BE49-F238E27FC236}">
                <a16:creationId xmlns:a16="http://schemas.microsoft.com/office/drawing/2014/main" id="{6C4E82CD-E31D-4702-67DF-947043BDDFC8}"/>
              </a:ext>
            </a:extLst>
          </p:cNvPr>
          <p:cNvSpPr>
            <a:spLocks noChangeArrowheads="1"/>
          </p:cNvSpPr>
          <p:nvPr/>
        </p:nvSpPr>
        <p:spPr bwMode="auto">
          <a:xfrm>
            <a:off x="5791200" y="30114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3" name="Rectangle 180">
            <a:extLst>
              <a:ext uri="{FF2B5EF4-FFF2-40B4-BE49-F238E27FC236}">
                <a16:creationId xmlns:a16="http://schemas.microsoft.com/office/drawing/2014/main" id="{2A1BD34F-FE9C-3FFF-28DC-9843EE8CE6A8}"/>
              </a:ext>
            </a:extLst>
          </p:cNvPr>
          <p:cNvSpPr>
            <a:spLocks noChangeArrowheads="1"/>
          </p:cNvSpPr>
          <p:nvPr/>
        </p:nvSpPr>
        <p:spPr bwMode="auto">
          <a:xfrm>
            <a:off x="5864225" y="30114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364" name="Rectangle 181">
            <a:extLst>
              <a:ext uri="{FF2B5EF4-FFF2-40B4-BE49-F238E27FC236}">
                <a16:creationId xmlns:a16="http://schemas.microsoft.com/office/drawing/2014/main" id="{20236393-B9BC-B5D7-FCD4-C2F4D966598C}"/>
              </a:ext>
            </a:extLst>
          </p:cNvPr>
          <p:cNvSpPr>
            <a:spLocks noChangeArrowheads="1"/>
          </p:cNvSpPr>
          <p:nvPr/>
        </p:nvSpPr>
        <p:spPr bwMode="auto">
          <a:xfrm>
            <a:off x="590867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65" name="Rectangle 182">
            <a:extLst>
              <a:ext uri="{FF2B5EF4-FFF2-40B4-BE49-F238E27FC236}">
                <a16:creationId xmlns:a16="http://schemas.microsoft.com/office/drawing/2014/main" id="{54837722-5489-371D-C0E8-DE0EB76BBD93}"/>
              </a:ext>
            </a:extLst>
          </p:cNvPr>
          <p:cNvSpPr>
            <a:spLocks noChangeArrowheads="1"/>
          </p:cNvSpPr>
          <p:nvPr/>
        </p:nvSpPr>
        <p:spPr bwMode="auto">
          <a:xfrm>
            <a:off x="5997575" y="3011488"/>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366" name="Rectangle 183">
            <a:extLst>
              <a:ext uri="{FF2B5EF4-FFF2-40B4-BE49-F238E27FC236}">
                <a16:creationId xmlns:a16="http://schemas.microsoft.com/office/drawing/2014/main" id="{31EC3B6F-A61A-1149-255E-5949719FF764}"/>
              </a:ext>
            </a:extLst>
          </p:cNvPr>
          <p:cNvSpPr>
            <a:spLocks noChangeArrowheads="1"/>
          </p:cNvSpPr>
          <p:nvPr/>
        </p:nvSpPr>
        <p:spPr bwMode="auto">
          <a:xfrm>
            <a:off x="6072188" y="30114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k</a:t>
            </a:r>
          </a:p>
        </p:txBody>
      </p:sp>
      <p:sp>
        <p:nvSpPr>
          <p:cNvPr id="349367" name="Rectangle 184">
            <a:extLst>
              <a:ext uri="{FF2B5EF4-FFF2-40B4-BE49-F238E27FC236}">
                <a16:creationId xmlns:a16="http://schemas.microsoft.com/office/drawing/2014/main" id="{34B1107A-E5F8-CA7B-7628-725E947B1F6C}"/>
              </a:ext>
            </a:extLst>
          </p:cNvPr>
          <p:cNvSpPr>
            <a:spLocks noChangeArrowheads="1"/>
          </p:cNvSpPr>
          <p:nvPr/>
        </p:nvSpPr>
        <p:spPr bwMode="auto">
          <a:xfrm>
            <a:off x="6161088" y="30114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68" name="Rectangle 185">
            <a:extLst>
              <a:ext uri="{FF2B5EF4-FFF2-40B4-BE49-F238E27FC236}">
                <a16:creationId xmlns:a16="http://schemas.microsoft.com/office/drawing/2014/main" id="{A4BF5D64-20A8-D8C9-3AF6-8C4FAD11DC6F}"/>
              </a:ext>
            </a:extLst>
          </p:cNvPr>
          <p:cNvSpPr>
            <a:spLocks noChangeArrowheads="1"/>
          </p:cNvSpPr>
          <p:nvPr/>
        </p:nvSpPr>
        <p:spPr bwMode="auto">
          <a:xfrm>
            <a:off x="6235700"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69" name="Rectangle 186">
            <a:extLst>
              <a:ext uri="{FF2B5EF4-FFF2-40B4-BE49-F238E27FC236}">
                <a16:creationId xmlns:a16="http://schemas.microsoft.com/office/drawing/2014/main" id="{24613317-1540-1296-8136-640E0A9F5FCC}"/>
              </a:ext>
            </a:extLst>
          </p:cNvPr>
          <p:cNvSpPr>
            <a:spLocks noChangeArrowheads="1"/>
          </p:cNvSpPr>
          <p:nvPr/>
        </p:nvSpPr>
        <p:spPr bwMode="auto">
          <a:xfrm>
            <a:off x="6280150"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370" name="Rectangle 187">
            <a:extLst>
              <a:ext uri="{FF2B5EF4-FFF2-40B4-BE49-F238E27FC236}">
                <a16:creationId xmlns:a16="http://schemas.microsoft.com/office/drawing/2014/main" id="{E8BBCEAF-6D0F-EAC0-4768-BF2C59470653}"/>
              </a:ext>
            </a:extLst>
          </p:cNvPr>
          <p:cNvSpPr>
            <a:spLocks noChangeArrowheads="1"/>
          </p:cNvSpPr>
          <p:nvPr/>
        </p:nvSpPr>
        <p:spPr bwMode="auto">
          <a:xfrm>
            <a:off x="6369050" y="3011488"/>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71" name="Rectangle 188">
            <a:extLst>
              <a:ext uri="{FF2B5EF4-FFF2-40B4-BE49-F238E27FC236}">
                <a16:creationId xmlns:a16="http://schemas.microsoft.com/office/drawing/2014/main" id="{B5BFFFAC-E5D0-E626-E589-1BAAA22FF25C}"/>
              </a:ext>
            </a:extLst>
          </p:cNvPr>
          <p:cNvSpPr>
            <a:spLocks noChangeArrowheads="1"/>
          </p:cNvSpPr>
          <p:nvPr/>
        </p:nvSpPr>
        <p:spPr bwMode="auto">
          <a:xfrm>
            <a:off x="6442075" y="30114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372" name="Rectangle 189">
            <a:extLst>
              <a:ext uri="{FF2B5EF4-FFF2-40B4-BE49-F238E27FC236}">
                <a16:creationId xmlns:a16="http://schemas.microsoft.com/office/drawing/2014/main" id="{5A49FD03-698F-D36D-8CA7-EB096988F04D}"/>
              </a:ext>
            </a:extLst>
          </p:cNvPr>
          <p:cNvSpPr>
            <a:spLocks noChangeArrowheads="1"/>
          </p:cNvSpPr>
          <p:nvPr/>
        </p:nvSpPr>
        <p:spPr bwMode="auto">
          <a:xfrm>
            <a:off x="6530975"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3" name="Rectangle 190">
            <a:extLst>
              <a:ext uri="{FF2B5EF4-FFF2-40B4-BE49-F238E27FC236}">
                <a16:creationId xmlns:a16="http://schemas.microsoft.com/office/drawing/2014/main" id="{D27FBFF8-7F86-48DB-2BCB-0813E869CDE3}"/>
              </a:ext>
            </a:extLst>
          </p:cNvPr>
          <p:cNvSpPr>
            <a:spLocks noChangeArrowheads="1"/>
          </p:cNvSpPr>
          <p:nvPr/>
        </p:nvSpPr>
        <p:spPr bwMode="auto">
          <a:xfrm>
            <a:off x="657542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374" name="Rectangle 191">
            <a:extLst>
              <a:ext uri="{FF2B5EF4-FFF2-40B4-BE49-F238E27FC236}">
                <a16:creationId xmlns:a16="http://schemas.microsoft.com/office/drawing/2014/main" id="{C7438C84-0921-3BE5-2296-83E83B7C95E7}"/>
              </a:ext>
            </a:extLst>
          </p:cNvPr>
          <p:cNvSpPr>
            <a:spLocks noChangeArrowheads="1"/>
          </p:cNvSpPr>
          <p:nvPr/>
        </p:nvSpPr>
        <p:spPr bwMode="auto">
          <a:xfrm>
            <a:off x="661987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375" name="Rectangle 192">
            <a:extLst>
              <a:ext uri="{FF2B5EF4-FFF2-40B4-BE49-F238E27FC236}">
                <a16:creationId xmlns:a16="http://schemas.microsoft.com/office/drawing/2014/main" id="{E6A4B867-6D36-7D5F-07CE-6439F6A985AA}"/>
              </a:ext>
            </a:extLst>
          </p:cNvPr>
          <p:cNvSpPr>
            <a:spLocks noChangeArrowheads="1"/>
          </p:cNvSpPr>
          <p:nvPr/>
        </p:nvSpPr>
        <p:spPr bwMode="auto">
          <a:xfrm>
            <a:off x="6708775" y="3011488"/>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376" name="Rectangle 193">
            <a:extLst>
              <a:ext uri="{FF2B5EF4-FFF2-40B4-BE49-F238E27FC236}">
                <a16:creationId xmlns:a16="http://schemas.microsoft.com/office/drawing/2014/main" id="{3AE7238B-A6C7-D01F-4164-175B1A01B0BC}"/>
              </a:ext>
            </a:extLst>
          </p:cNvPr>
          <p:cNvSpPr>
            <a:spLocks noChangeArrowheads="1"/>
          </p:cNvSpPr>
          <p:nvPr/>
        </p:nvSpPr>
        <p:spPr bwMode="auto">
          <a:xfrm>
            <a:off x="6842125" y="30114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77" name="Rectangle 194">
            <a:extLst>
              <a:ext uri="{FF2B5EF4-FFF2-40B4-BE49-F238E27FC236}">
                <a16:creationId xmlns:a16="http://schemas.microsoft.com/office/drawing/2014/main" id="{F578145C-9EB9-D531-030D-373B144047B3}"/>
              </a:ext>
            </a:extLst>
          </p:cNvPr>
          <p:cNvSpPr>
            <a:spLocks noChangeArrowheads="1"/>
          </p:cNvSpPr>
          <p:nvPr/>
        </p:nvSpPr>
        <p:spPr bwMode="auto">
          <a:xfrm>
            <a:off x="6916738" y="30114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378" name="Rectangle 195">
            <a:extLst>
              <a:ext uri="{FF2B5EF4-FFF2-40B4-BE49-F238E27FC236}">
                <a16:creationId xmlns:a16="http://schemas.microsoft.com/office/drawing/2014/main" id="{5E39707E-238B-7B70-F222-8CB482AB5D10}"/>
              </a:ext>
            </a:extLst>
          </p:cNvPr>
          <p:cNvSpPr>
            <a:spLocks noChangeArrowheads="1"/>
          </p:cNvSpPr>
          <p:nvPr/>
        </p:nvSpPr>
        <p:spPr bwMode="auto">
          <a:xfrm>
            <a:off x="6975475" y="30114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379" name="Rectangle 196">
            <a:extLst>
              <a:ext uri="{FF2B5EF4-FFF2-40B4-BE49-F238E27FC236}">
                <a16:creationId xmlns:a16="http://schemas.microsoft.com/office/drawing/2014/main" id="{A7BD4ADD-ED49-D4E4-BD85-B8732161E5B7}"/>
              </a:ext>
            </a:extLst>
          </p:cNvPr>
          <p:cNvSpPr>
            <a:spLocks noChangeArrowheads="1"/>
          </p:cNvSpPr>
          <p:nvPr/>
        </p:nvSpPr>
        <p:spPr bwMode="auto">
          <a:xfrm>
            <a:off x="701992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0" name="Rectangle 197">
            <a:extLst>
              <a:ext uri="{FF2B5EF4-FFF2-40B4-BE49-F238E27FC236}">
                <a16:creationId xmlns:a16="http://schemas.microsoft.com/office/drawing/2014/main" id="{A9B2883F-6410-AD49-30AB-1BC136B86C64}"/>
              </a:ext>
            </a:extLst>
          </p:cNvPr>
          <p:cNvSpPr>
            <a:spLocks noChangeArrowheads="1"/>
          </p:cNvSpPr>
          <p:nvPr/>
        </p:nvSpPr>
        <p:spPr bwMode="auto">
          <a:xfrm>
            <a:off x="710882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1" name="Rectangle 198">
            <a:extLst>
              <a:ext uri="{FF2B5EF4-FFF2-40B4-BE49-F238E27FC236}">
                <a16:creationId xmlns:a16="http://schemas.microsoft.com/office/drawing/2014/main" id="{E81346F7-513B-56E5-D0BF-6C117ACF0358}"/>
              </a:ext>
            </a:extLst>
          </p:cNvPr>
          <p:cNvSpPr>
            <a:spLocks noChangeArrowheads="1"/>
          </p:cNvSpPr>
          <p:nvPr/>
        </p:nvSpPr>
        <p:spPr bwMode="auto">
          <a:xfrm>
            <a:off x="7153275" y="30114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382" name="Rectangle 199">
            <a:extLst>
              <a:ext uri="{FF2B5EF4-FFF2-40B4-BE49-F238E27FC236}">
                <a16:creationId xmlns:a16="http://schemas.microsoft.com/office/drawing/2014/main" id="{EE2F7E3F-E9A9-1CC6-CE1C-E2AAD8EA9E89}"/>
              </a:ext>
            </a:extLst>
          </p:cNvPr>
          <p:cNvSpPr>
            <a:spLocks noChangeArrowheads="1"/>
          </p:cNvSpPr>
          <p:nvPr/>
        </p:nvSpPr>
        <p:spPr bwMode="auto">
          <a:xfrm>
            <a:off x="7242175" y="30114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383" name="Rectangle 200">
            <a:extLst>
              <a:ext uri="{FF2B5EF4-FFF2-40B4-BE49-F238E27FC236}">
                <a16:creationId xmlns:a16="http://schemas.microsoft.com/office/drawing/2014/main" id="{46C859E6-D1FA-00AE-1914-4E82619A39C5}"/>
              </a:ext>
            </a:extLst>
          </p:cNvPr>
          <p:cNvSpPr>
            <a:spLocks noChangeArrowheads="1"/>
          </p:cNvSpPr>
          <p:nvPr/>
        </p:nvSpPr>
        <p:spPr bwMode="auto">
          <a:xfrm>
            <a:off x="7286625" y="30114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4" name="Rectangle 201">
            <a:extLst>
              <a:ext uri="{FF2B5EF4-FFF2-40B4-BE49-F238E27FC236}">
                <a16:creationId xmlns:a16="http://schemas.microsoft.com/office/drawing/2014/main" id="{73200A5B-3A5A-F4CF-350A-4C761AF7849A}"/>
              </a:ext>
            </a:extLst>
          </p:cNvPr>
          <p:cNvSpPr>
            <a:spLocks noChangeArrowheads="1"/>
          </p:cNvSpPr>
          <p:nvPr/>
        </p:nvSpPr>
        <p:spPr bwMode="auto">
          <a:xfrm>
            <a:off x="7375525" y="30114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85" name="Rectangle 202">
            <a:extLst>
              <a:ext uri="{FF2B5EF4-FFF2-40B4-BE49-F238E27FC236}">
                <a16:creationId xmlns:a16="http://schemas.microsoft.com/office/drawing/2014/main" id="{83BA7EE7-C4C6-AAF3-9572-75C2CC5C1666}"/>
              </a:ext>
            </a:extLst>
          </p:cNvPr>
          <p:cNvSpPr>
            <a:spLocks noChangeArrowheads="1"/>
          </p:cNvSpPr>
          <p:nvPr/>
        </p:nvSpPr>
        <p:spPr bwMode="auto">
          <a:xfrm>
            <a:off x="7450138" y="30114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386" name="Rectangle 203">
            <a:extLst>
              <a:ext uri="{FF2B5EF4-FFF2-40B4-BE49-F238E27FC236}">
                <a16:creationId xmlns:a16="http://schemas.microsoft.com/office/drawing/2014/main" id="{04D4273C-0568-E32E-4153-939937604CFC}"/>
              </a:ext>
            </a:extLst>
          </p:cNvPr>
          <p:cNvSpPr>
            <a:spLocks noChangeArrowheads="1"/>
          </p:cNvSpPr>
          <p:nvPr/>
        </p:nvSpPr>
        <p:spPr bwMode="auto">
          <a:xfrm>
            <a:off x="7539038" y="30114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387" name="Rectangle 204">
            <a:extLst>
              <a:ext uri="{FF2B5EF4-FFF2-40B4-BE49-F238E27FC236}">
                <a16:creationId xmlns:a16="http://schemas.microsoft.com/office/drawing/2014/main" id="{BBE7B590-04AE-565E-3E93-553D3B704369}"/>
              </a:ext>
            </a:extLst>
          </p:cNvPr>
          <p:cNvSpPr>
            <a:spLocks noChangeArrowheads="1"/>
          </p:cNvSpPr>
          <p:nvPr/>
        </p:nvSpPr>
        <p:spPr bwMode="auto">
          <a:xfrm>
            <a:off x="7627938" y="30114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388" name="Rectangle 205">
            <a:extLst>
              <a:ext uri="{FF2B5EF4-FFF2-40B4-BE49-F238E27FC236}">
                <a16:creationId xmlns:a16="http://schemas.microsoft.com/office/drawing/2014/main" id="{51A443A2-B6A8-F1CE-EB17-F74CA0F47247}"/>
              </a:ext>
            </a:extLst>
          </p:cNvPr>
          <p:cNvSpPr>
            <a:spLocks noChangeArrowheads="1"/>
          </p:cNvSpPr>
          <p:nvPr/>
        </p:nvSpPr>
        <p:spPr bwMode="auto">
          <a:xfrm>
            <a:off x="7702550" y="301148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89" name="Rectangle 206">
            <a:extLst>
              <a:ext uri="{FF2B5EF4-FFF2-40B4-BE49-F238E27FC236}">
                <a16:creationId xmlns:a16="http://schemas.microsoft.com/office/drawing/2014/main" id="{125735AF-D5B7-0364-E1AA-54F992ACFECC}"/>
              </a:ext>
            </a:extLst>
          </p:cNvPr>
          <p:cNvSpPr>
            <a:spLocks noChangeArrowheads="1"/>
          </p:cNvSpPr>
          <p:nvPr/>
        </p:nvSpPr>
        <p:spPr bwMode="auto">
          <a:xfrm>
            <a:off x="1747838" y="29273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90" name="Rectangle 207">
            <a:extLst>
              <a:ext uri="{FF2B5EF4-FFF2-40B4-BE49-F238E27FC236}">
                <a16:creationId xmlns:a16="http://schemas.microsoft.com/office/drawing/2014/main" id="{65F71407-B824-C198-EA5E-C2AEB6E56027}"/>
              </a:ext>
            </a:extLst>
          </p:cNvPr>
          <p:cNvSpPr>
            <a:spLocks noChangeArrowheads="1"/>
          </p:cNvSpPr>
          <p:nvPr/>
        </p:nvSpPr>
        <p:spPr bwMode="auto">
          <a:xfrm>
            <a:off x="3348038" y="29273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91" name="Rectangle 208">
            <a:extLst>
              <a:ext uri="{FF2B5EF4-FFF2-40B4-BE49-F238E27FC236}">
                <a16:creationId xmlns:a16="http://schemas.microsoft.com/office/drawing/2014/main" id="{8BE55A0D-0D44-8E23-2529-A4707D6A3B6F}"/>
              </a:ext>
            </a:extLst>
          </p:cNvPr>
          <p:cNvSpPr>
            <a:spLocks noChangeArrowheads="1"/>
          </p:cNvSpPr>
          <p:nvPr/>
        </p:nvSpPr>
        <p:spPr bwMode="auto">
          <a:xfrm>
            <a:off x="4946650" y="2927350"/>
            <a:ext cx="3175"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92" name="Rectangle 209">
            <a:extLst>
              <a:ext uri="{FF2B5EF4-FFF2-40B4-BE49-F238E27FC236}">
                <a16:creationId xmlns:a16="http://schemas.microsoft.com/office/drawing/2014/main" id="{1FE435A6-B6DD-9542-645D-4EA46CCCDE02}"/>
              </a:ext>
            </a:extLst>
          </p:cNvPr>
          <p:cNvSpPr>
            <a:spLocks noChangeArrowheads="1"/>
          </p:cNvSpPr>
          <p:nvPr/>
        </p:nvSpPr>
        <p:spPr bwMode="auto">
          <a:xfrm>
            <a:off x="8148638" y="2927350"/>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393" name="Rectangle 210">
            <a:extLst>
              <a:ext uri="{FF2B5EF4-FFF2-40B4-BE49-F238E27FC236}">
                <a16:creationId xmlns:a16="http://schemas.microsoft.com/office/drawing/2014/main" id="{4B02D86C-6DF1-A043-CB2C-4E80086CABBA}"/>
              </a:ext>
            </a:extLst>
          </p:cNvPr>
          <p:cNvSpPr>
            <a:spLocks noChangeArrowheads="1"/>
          </p:cNvSpPr>
          <p:nvPr/>
        </p:nvSpPr>
        <p:spPr bwMode="auto">
          <a:xfrm>
            <a:off x="1730375" y="3367088"/>
            <a:ext cx="3016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394" name="Rectangle 211">
            <a:extLst>
              <a:ext uri="{FF2B5EF4-FFF2-40B4-BE49-F238E27FC236}">
                <a16:creationId xmlns:a16="http://schemas.microsoft.com/office/drawing/2014/main" id="{2B735B0B-F0AA-D9F0-3408-64C16873ED57}"/>
              </a:ext>
            </a:extLst>
          </p:cNvPr>
          <p:cNvSpPr>
            <a:spLocks noChangeArrowheads="1"/>
          </p:cNvSpPr>
          <p:nvPr/>
        </p:nvSpPr>
        <p:spPr bwMode="auto">
          <a:xfrm>
            <a:off x="1849438" y="33670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395" name="Rectangle 212">
            <a:extLst>
              <a:ext uri="{FF2B5EF4-FFF2-40B4-BE49-F238E27FC236}">
                <a16:creationId xmlns:a16="http://schemas.microsoft.com/office/drawing/2014/main" id="{1462A48A-E262-ADE1-2A0C-555108877062}"/>
              </a:ext>
            </a:extLst>
          </p:cNvPr>
          <p:cNvSpPr>
            <a:spLocks noChangeArrowheads="1"/>
          </p:cNvSpPr>
          <p:nvPr/>
        </p:nvSpPr>
        <p:spPr bwMode="auto">
          <a:xfrm>
            <a:off x="1938338" y="3367088"/>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396" name="Rectangle 213">
            <a:extLst>
              <a:ext uri="{FF2B5EF4-FFF2-40B4-BE49-F238E27FC236}">
                <a16:creationId xmlns:a16="http://schemas.microsoft.com/office/drawing/2014/main" id="{A173C410-2434-85C4-9B3A-3C51D1128F5A}"/>
              </a:ext>
            </a:extLst>
          </p:cNvPr>
          <p:cNvSpPr>
            <a:spLocks noChangeArrowheads="1"/>
          </p:cNvSpPr>
          <p:nvPr/>
        </p:nvSpPr>
        <p:spPr bwMode="auto">
          <a:xfrm>
            <a:off x="2012950" y="3367088"/>
            <a:ext cx="2619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397" name="Rectangle 214">
            <a:extLst>
              <a:ext uri="{FF2B5EF4-FFF2-40B4-BE49-F238E27FC236}">
                <a16:creationId xmlns:a16="http://schemas.microsoft.com/office/drawing/2014/main" id="{148A4188-9CC8-3E22-0A9F-BA9ADF2B14E6}"/>
              </a:ext>
            </a:extLst>
          </p:cNvPr>
          <p:cNvSpPr>
            <a:spLocks noChangeArrowheads="1"/>
          </p:cNvSpPr>
          <p:nvPr/>
        </p:nvSpPr>
        <p:spPr bwMode="auto">
          <a:xfrm>
            <a:off x="20574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398" name="Rectangle 215">
            <a:extLst>
              <a:ext uri="{FF2B5EF4-FFF2-40B4-BE49-F238E27FC236}">
                <a16:creationId xmlns:a16="http://schemas.microsoft.com/office/drawing/2014/main" id="{4B21A71C-8F23-6DBF-56B9-D3CC13729755}"/>
              </a:ext>
            </a:extLst>
          </p:cNvPr>
          <p:cNvSpPr>
            <a:spLocks noChangeArrowheads="1"/>
          </p:cNvSpPr>
          <p:nvPr/>
        </p:nvSpPr>
        <p:spPr bwMode="auto">
          <a:xfrm>
            <a:off x="21463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399" name="Rectangle 216">
            <a:extLst>
              <a:ext uri="{FF2B5EF4-FFF2-40B4-BE49-F238E27FC236}">
                <a16:creationId xmlns:a16="http://schemas.microsoft.com/office/drawing/2014/main" id="{60EC0F0E-4922-064C-519A-F7A7B986CFDB}"/>
              </a:ext>
            </a:extLst>
          </p:cNvPr>
          <p:cNvSpPr>
            <a:spLocks noChangeArrowheads="1"/>
          </p:cNvSpPr>
          <p:nvPr/>
        </p:nvSpPr>
        <p:spPr bwMode="auto">
          <a:xfrm>
            <a:off x="22352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00" name="Rectangle 217">
            <a:extLst>
              <a:ext uri="{FF2B5EF4-FFF2-40B4-BE49-F238E27FC236}">
                <a16:creationId xmlns:a16="http://schemas.microsoft.com/office/drawing/2014/main" id="{9A50BD7D-78BC-17DF-BBDE-B47741F8351E}"/>
              </a:ext>
            </a:extLst>
          </p:cNvPr>
          <p:cNvSpPr>
            <a:spLocks noChangeArrowheads="1"/>
          </p:cNvSpPr>
          <p:nvPr/>
        </p:nvSpPr>
        <p:spPr bwMode="auto">
          <a:xfrm>
            <a:off x="4130675"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1" name="Rectangle 218">
            <a:extLst>
              <a:ext uri="{FF2B5EF4-FFF2-40B4-BE49-F238E27FC236}">
                <a16:creationId xmlns:a16="http://schemas.microsoft.com/office/drawing/2014/main" id="{77C28D05-C1F6-3843-4416-A859542B38E3}"/>
              </a:ext>
            </a:extLst>
          </p:cNvPr>
          <p:cNvSpPr>
            <a:spLocks noChangeArrowheads="1"/>
          </p:cNvSpPr>
          <p:nvPr/>
        </p:nvSpPr>
        <p:spPr bwMode="auto">
          <a:xfrm>
            <a:off x="4219575" y="3367088"/>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02" name="Rectangle 219">
            <a:extLst>
              <a:ext uri="{FF2B5EF4-FFF2-40B4-BE49-F238E27FC236}">
                <a16:creationId xmlns:a16="http://schemas.microsoft.com/office/drawing/2014/main" id="{B71B557F-8EE0-E9AE-5D20-5FF9BA7725D0}"/>
              </a:ext>
            </a:extLst>
          </p:cNvPr>
          <p:cNvSpPr>
            <a:spLocks noChangeArrowheads="1"/>
          </p:cNvSpPr>
          <p:nvPr/>
        </p:nvSpPr>
        <p:spPr bwMode="auto">
          <a:xfrm>
            <a:off x="42799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3" name="Rectangle 220">
            <a:extLst>
              <a:ext uri="{FF2B5EF4-FFF2-40B4-BE49-F238E27FC236}">
                <a16:creationId xmlns:a16="http://schemas.microsoft.com/office/drawing/2014/main" id="{0082F07C-6926-B148-A42F-ED4EB0F99DED}"/>
              </a:ext>
            </a:extLst>
          </p:cNvPr>
          <p:cNvSpPr>
            <a:spLocks noChangeArrowheads="1"/>
          </p:cNvSpPr>
          <p:nvPr/>
        </p:nvSpPr>
        <p:spPr bwMode="auto">
          <a:xfrm>
            <a:off x="43688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04" name="Rectangle 221">
            <a:extLst>
              <a:ext uri="{FF2B5EF4-FFF2-40B4-BE49-F238E27FC236}">
                <a16:creationId xmlns:a16="http://schemas.microsoft.com/office/drawing/2014/main" id="{26501D1F-17EF-9AC1-9687-B96489D50742}"/>
              </a:ext>
            </a:extLst>
          </p:cNvPr>
          <p:cNvSpPr>
            <a:spLocks noChangeArrowheads="1"/>
          </p:cNvSpPr>
          <p:nvPr/>
        </p:nvSpPr>
        <p:spPr bwMode="auto">
          <a:xfrm>
            <a:off x="4457700" y="3367088"/>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05" name="Rectangle 222">
            <a:extLst>
              <a:ext uri="{FF2B5EF4-FFF2-40B4-BE49-F238E27FC236}">
                <a16:creationId xmlns:a16="http://schemas.microsoft.com/office/drawing/2014/main" id="{EDC8FA00-4894-5D0D-4B0B-46D60524FC7C}"/>
              </a:ext>
            </a:extLst>
          </p:cNvPr>
          <p:cNvSpPr>
            <a:spLocks noChangeArrowheads="1"/>
          </p:cNvSpPr>
          <p:nvPr/>
        </p:nvSpPr>
        <p:spPr bwMode="auto">
          <a:xfrm>
            <a:off x="4930775" y="3367088"/>
            <a:ext cx="2762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06" name="Rectangle 223">
            <a:extLst>
              <a:ext uri="{FF2B5EF4-FFF2-40B4-BE49-F238E27FC236}">
                <a16:creationId xmlns:a16="http://schemas.microsoft.com/office/drawing/2014/main" id="{94DB12A8-6282-8323-BF6A-A25856A31F71}"/>
              </a:ext>
            </a:extLst>
          </p:cNvPr>
          <p:cNvSpPr>
            <a:spLocks noChangeArrowheads="1"/>
          </p:cNvSpPr>
          <p:nvPr/>
        </p:nvSpPr>
        <p:spPr bwMode="auto">
          <a:xfrm>
            <a:off x="503555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07" name="Rectangle 224">
            <a:extLst>
              <a:ext uri="{FF2B5EF4-FFF2-40B4-BE49-F238E27FC236}">
                <a16:creationId xmlns:a16="http://schemas.microsoft.com/office/drawing/2014/main" id="{4D1F6F08-ED37-FA92-19D2-61122D049B2B}"/>
              </a:ext>
            </a:extLst>
          </p:cNvPr>
          <p:cNvSpPr>
            <a:spLocks noChangeArrowheads="1"/>
          </p:cNvSpPr>
          <p:nvPr/>
        </p:nvSpPr>
        <p:spPr bwMode="auto">
          <a:xfrm>
            <a:off x="5080000" y="33670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08" name="Rectangle 225">
            <a:extLst>
              <a:ext uri="{FF2B5EF4-FFF2-40B4-BE49-F238E27FC236}">
                <a16:creationId xmlns:a16="http://schemas.microsoft.com/office/drawing/2014/main" id="{F09B5839-C387-86A4-9E2F-D0B307EB9583}"/>
              </a:ext>
            </a:extLst>
          </p:cNvPr>
          <p:cNvSpPr>
            <a:spLocks noChangeArrowheads="1"/>
          </p:cNvSpPr>
          <p:nvPr/>
        </p:nvSpPr>
        <p:spPr bwMode="auto">
          <a:xfrm>
            <a:off x="5138738" y="3367088"/>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09" name="Rectangle 226">
            <a:extLst>
              <a:ext uri="{FF2B5EF4-FFF2-40B4-BE49-F238E27FC236}">
                <a16:creationId xmlns:a16="http://schemas.microsoft.com/office/drawing/2014/main" id="{BEB4CD30-6C29-1BD1-EBB0-7886FC346283}"/>
              </a:ext>
            </a:extLst>
          </p:cNvPr>
          <p:cNvSpPr>
            <a:spLocks noChangeArrowheads="1"/>
          </p:cNvSpPr>
          <p:nvPr/>
        </p:nvSpPr>
        <p:spPr bwMode="auto">
          <a:xfrm>
            <a:off x="5272088" y="33670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10" name="Rectangle 227">
            <a:extLst>
              <a:ext uri="{FF2B5EF4-FFF2-40B4-BE49-F238E27FC236}">
                <a16:creationId xmlns:a16="http://schemas.microsoft.com/office/drawing/2014/main" id="{30371B66-A8B2-66C5-73DC-AC34F466A3F5}"/>
              </a:ext>
            </a:extLst>
          </p:cNvPr>
          <p:cNvSpPr>
            <a:spLocks noChangeArrowheads="1"/>
          </p:cNvSpPr>
          <p:nvPr/>
        </p:nvSpPr>
        <p:spPr bwMode="auto">
          <a:xfrm>
            <a:off x="5346700" y="33670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1" name="Rectangle 228">
            <a:extLst>
              <a:ext uri="{FF2B5EF4-FFF2-40B4-BE49-F238E27FC236}">
                <a16:creationId xmlns:a16="http://schemas.microsoft.com/office/drawing/2014/main" id="{D8707106-F8E0-DD30-F4B3-93E0AAF79A4C}"/>
              </a:ext>
            </a:extLst>
          </p:cNvPr>
          <p:cNvSpPr>
            <a:spLocks noChangeArrowheads="1"/>
          </p:cNvSpPr>
          <p:nvPr/>
        </p:nvSpPr>
        <p:spPr bwMode="auto">
          <a:xfrm>
            <a:off x="5391150" y="3367088"/>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12" name="Rectangle 229">
            <a:extLst>
              <a:ext uri="{FF2B5EF4-FFF2-40B4-BE49-F238E27FC236}">
                <a16:creationId xmlns:a16="http://schemas.microsoft.com/office/drawing/2014/main" id="{603E95DB-2800-612E-DD7E-363111115DB5}"/>
              </a:ext>
            </a:extLst>
          </p:cNvPr>
          <p:cNvSpPr>
            <a:spLocks noChangeArrowheads="1"/>
          </p:cNvSpPr>
          <p:nvPr/>
        </p:nvSpPr>
        <p:spPr bwMode="auto">
          <a:xfrm>
            <a:off x="552450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13" name="Rectangle 230">
            <a:extLst>
              <a:ext uri="{FF2B5EF4-FFF2-40B4-BE49-F238E27FC236}">
                <a16:creationId xmlns:a16="http://schemas.microsoft.com/office/drawing/2014/main" id="{3069EE48-7E80-AC7D-9967-F76E3B8886DE}"/>
              </a:ext>
            </a:extLst>
          </p:cNvPr>
          <p:cNvSpPr>
            <a:spLocks noChangeArrowheads="1"/>
          </p:cNvSpPr>
          <p:nvPr/>
        </p:nvSpPr>
        <p:spPr bwMode="auto">
          <a:xfrm>
            <a:off x="5568950" y="33670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14" name="Rectangle 231">
            <a:extLst>
              <a:ext uri="{FF2B5EF4-FFF2-40B4-BE49-F238E27FC236}">
                <a16:creationId xmlns:a16="http://schemas.microsoft.com/office/drawing/2014/main" id="{70FA6911-13DB-89DB-F613-FA0F33D917FC}"/>
              </a:ext>
            </a:extLst>
          </p:cNvPr>
          <p:cNvSpPr>
            <a:spLocks noChangeArrowheads="1"/>
          </p:cNvSpPr>
          <p:nvPr/>
        </p:nvSpPr>
        <p:spPr bwMode="auto">
          <a:xfrm>
            <a:off x="561340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15" name="Rectangle 232">
            <a:extLst>
              <a:ext uri="{FF2B5EF4-FFF2-40B4-BE49-F238E27FC236}">
                <a16:creationId xmlns:a16="http://schemas.microsoft.com/office/drawing/2014/main" id="{DC806CE5-268E-5726-1D22-3FEFD0C46FC8}"/>
              </a:ext>
            </a:extLst>
          </p:cNvPr>
          <p:cNvSpPr>
            <a:spLocks noChangeArrowheads="1"/>
          </p:cNvSpPr>
          <p:nvPr/>
        </p:nvSpPr>
        <p:spPr bwMode="auto">
          <a:xfrm>
            <a:off x="5702300" y="33670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16" name="Rectangle 233">
            <a:extLst>
              <a:ext uri="{FF2B5EF4-FFF2-40B4-BE49-F238E27FC236}">
                <a16:creationId xmlns:a16="http://schemas.microsoft.com/office/drawing/2014/main" id="{BF1F54FB-00BA-A83C-5024-EC8D1E97F244}"/>
              </a:ext>
            </a:extLst>
          </p:cNvPr>
          <p:cNvSpPr>
            <a:spLocks noChangeArrowheads="1"/>
          </p:cNvSpPr>
          <p:nvPr/>
        </p:nvSpPr>
        <p:spPr bwMode="auto">
          <a:xfrm>
            <a:off x="574675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17" name="Rectangle 234">
            <a:extLst>
              <a:ext uri="{FF2B5EF4-FFF2-40B4-BE49-F238E27FC236}">
                <a16:creationId xmlns:a16="http://schemas.microsoft.com/office/drawing/2014/main" id="{2E1A8662-A54C-091A-A6A1-4B7AAEFC5F63}"/>
              </a:ext>
            </a:extLst>
          </p:cNvPr>
          <p:cNvSpPr>
            <a:spLocks noChangeArrowheads="1"/>
          </p:cNvSpPr>
          <p:nvPr/>
        </p:nvSpPr>
        <p:spPr bwMode="auto">
          <a:xfrm>
            <a:off x="583565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18" name="Rectangle 235">
            <a:extLst>
              <a:ext uri="{FF2B5EF4-FFF2-40B4-BE49-F238E27FC236}">
                <a16:creationId xmlns:a16="http://schemas.microsoft.com/office/drawing/2014/main" id="{749A5DD3-EAA1-AEBB-19A1-33E3118909A2}"/>
              </a:ext>
            </a:extLst>
          </p:cNvPr>
          <p:cNvSpPr>
            <a:spLocks noChangeArrowheads="1"/>
          </p:cNvSpPr>
          <p:nvPr/>
        </p:nvSpPr>
        <p:spPr bwMode="auto">
          <a:xfrm>
            <a:off x="588010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19" name="Rectangle 236">
            <a:extLst>
              <a:ext uri="{FF2B5EF4-FFF2-40B4-BE49-F238E27FC236}">
                <a16:creationId xmlns:a16="http://schemas.microsoft.com/office/drawing/2014/main" id="{68A444E9-C064-49E2-56C3-AE7B67E8C84E}"/>
              </a:ext>
            </a:extLst>
          </p:cNvPr>
          <p:cNvSpPr>
            <a:spLocks noChangeArrowheads="1"/>
          </p:cNvSpPr>
          <p:nvPr/>
        </p:nvSpPr>
        <p:spPr bwMode="auto">
          <a:xfrm>
            <a:off x="5969000" y="33670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0" name="Rectangle 237">
            <a:extLst>
              <a:ext uri="{FF2B5EF4-FFF2-40B4-BE49-F238E27FC236}">
                <a16:creationId xmlns:a16="http://schemas.microsoft.com/office/drawing/2014/main" id="{A700B0B9-2147-8A3B-83F2-1DA96B13B27C}"/>
              </a:ext>
            </a:extLst>
          </p:cNvPr>
          <p:cNvSpPr>
            <a:spLocks noChangeArrowheads="1"/>
          </p:cNvSpPr>
          <p:nvPr/>
        </p:nvSpPr>
        <p:spPr bwMode="auto">
          <a:xfrm>
            <a:off x="6042025" y="33670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21" name="Rectangle 238">
            <a:extLst>
              <a:ext uri="{FF2B5EF4-FFF2-40B4-BE49-F238E27FC236}">
                <a16:creationId xmlns:a16="http://schemas.microsoft.com/office/drawing/2014/main" id="{3799AB8E-49EA-0D85-8488-9982CDAFCEE9}"/>
              </a:ext>
            </a:extLst>
          </p:cNvPr>
          <p:cNvSpPr>
            <a:spLocks noChangeArrowheads="1"/>
          </p:cNvSpPr>
          <p:nvPr/>
        </p:nvSpPr>
        <p:spPr bwMode="auto">
          <a:xfrm>
            <a:off x="6102350" y="33670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22" name="Rectangle 239">
            <a:extLst>
              <a:ext uri="{FF2B5EF4-FFF2-40B4-BE49-F238E27FC236}">
                <a16:creationId xmlns:a16="http://schemas.microsoft.com/office/drawing/2014/main" id="{6503012E-EC75-5623-86F0-5B9A646449C2}"/>
              </a:ext>
            </a:extLst>
          </p:cNvPr>
          <p:cNvSpPr>
            <a:spLocks noChangeArrowheads="1"/>
          </p:cNvSpPr>
          <p:nvPr/>
        </p:nvSpPr>
        <p:spPr bwMode="auto">
          <a:xfrm>
            <a:off x="614680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23" name="Rectangle 240">
            <a:extLst>
              <a:ext uri="{FF2B5EF4-FFF2-40B4-BE49-F238E27FC236}">
                <a16:creationId xmlns:a16="http://schemas.microsoft.com/office/drawing/2014/main" id="{FE501B25-3359-E996-BB81-894818B7CA3E}"/>
              </a:ext>
            </a:extLst>
          </p:cNvPr>
          <p:cNvSpPr>
            <a:spLocks noChangeArrowheads="1"/>
          </p:cNvSpPr>
          <p:nvPr/>
        </p:nvSpPr>
        <p:spPr bwMode="auto">
          <a:xfrm>
            <a:off x="619125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24" name="Rectangle 241">
            <a:extLst>
              <a:ext uri="{FF2B5EF4-FFF2-40B4-BE49-F238E27FC236}">
                <a16:creationId xmlns:a16="http://schemas.microsoft.com/office/drawing/2014/main" id="{4E48370E-078E-F120-8359-3EF087925559}"/>
              </a:ext>
            </a:extLst>
          </p:cNvPr>
          <p:cNvSpPr>
            <a:spLocks noChangeArrowheads="1"/>
          </p:cNvSpPr>
          <p:nvPr/>
        </p:nvSpPr>
        <p:spPr bwMode="auto">
          <a:xfrm>
            <a:off x="6280150" y="33670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25" name="Rectangle 242">
            <a:extLst>
              <a:ext uri="{FF2B5EF4-FFF2-40B4-BE49-F238E27FC236}">
                <a16:creationId xmlns:a16="http://schemas.microsoft.com/office/drawing/2014/main" id="{1EB3141D-21F8-0E58-154D-73DAA91E0D28}"/>
              </a:ext>
            </a:extLst>
          </p:cNvPr>
          <p:cNvSpPr>
            <a:spLocks noChangeArrowheads="1"/>
          </p:cNvSpPr>
          <p:nvPr/>
        </p:nvSpPr>
        <p:spPr bwMode="auto">
          <a:xfrm>
            <a:off x="6369050" y="33670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26" name="Rectangle 243">
            <a:extLst>
              <a:ext uri="{FF2B5EF4-FFF2-40B4-BE49-F238E27FC236}">
                <a16:creationId xmlns:a16="http://schemas.microsoft.com/office/drawing/2014/main" id="{E4B818C8-4446-F93D-9C7B-1E524567F5F3}"/>
              </a:ext>
            </a:extLst>
          </p:cNvPr>
          <p:cNvSpPr>
            <a:spLocks noChangeArrowheads="1"/>
          </p:cNvSpPr>
          <p:nvPr/>
        </p:nvSpPr>
        <p:spPr bwMode="auto">
          <a:xfrm>
            <a:off x="6442075" y="33670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27" name="Rectangle 244">
            <a:extLst>
              <a:ext uri="{FF2B5EF4-FFF2-40B4-BE49-F238E27FC236}">
                <a16:creationId xmlns:a16="http://schemas.microsoft.com/office/drawing/2014/main" id="{863FCBF5-C0F9-4B9F-564C-CD7388C2873C}"/>
              </a:ext>
            </a:extLst>
          </p:cNvPr>
          <p:cNvSpPr>
            <a:spLocks noChangeArrowheads="1"/>
          </p:cNvSpPr>
          <p:nvPr/>
        </p:nvSpPr>
        <p:spPr bwMode="auto">
          <a:xfrm>
            <a:off x="6516688" y="3367088"/>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28" name="Rectangle 245">
            <a:extLst>
              <a:ext uri="{FF2B5EF4-FFF2-40B4-BE49-F238E27FC236}">
                <a16:creationId xmlns:a16="http://schemas.microsoft.com/office/drawing/2014/main" id="{6E3103DA-8375-930C-E652-83DC1E704FF8}"/>
              </a:ext>
            </a:extLst>
          </p:cNvPr>
          <p:cNvSpPr>
            <a:spLocks noChangeArrowheads="1"/>
          </p:cNvSpPr>
          <p:nvPr/>
        </p:nvSpPr>
        <p:spPr bwMode="auto">
          <a:xfrm>
            <a:off x="6561138" y="33670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29" name="Rectangle 246">
            <a:extLst>
              <a:ext uri="{FF2B5EF4-FFF2-40B4-BE49-F238E27FC236}">
                <a16:creationId xmlns:a16="http://schemas.microsoft.com/office/drawing/2014/main" id="{79A09FF8-F082-9841-83DF-3E498BF705BD}"/>
              </a:ext>
            </a:extLst>
          </p:cNvPr>
          <p:cNvSpPr>
            <a:spLocks noChangeArrowheads="1"/>
          </p:cNvSpPr>
          <p:nvPr/>
        </p:nvSpPr>
        <p:spPr bwMode="auto">
          <a:xfrm>
            <a:off x="6650038" y="33670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30" name="Rectangle 247">
            <a:extLst>
              <a:ext uri="{FF2B5EF4-FFF2-40B4-BE49-F238E27FC236}">
                <a16:creationId xmlns:a16="http://schemas.microsoft.com/office/drawing/2014/main" id="{74038151-F042-9BFF-9617-024777C71690}"/>
              </a:ext>
            </a:extLst>
          </p:cNvPr>
          <p:cNvSpPr>
            <a:spLocks noChangeArrowheads="1"/>
          </p:cNvSpPr>
          <p:nvPr/>
        </p:nvSpPr>
        <p:spPr bwMode="auto">
          <a:xfrm>
            <a:off x="6708775" y="3367088"/>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31" name="Rectangle 248">
            <a:extLst>
              <a:ext uri="{FF2B5EF4-FFF2-40B4-BE49-F238E27FC236}">
                <a16:creationId xmlns:a16="http://schemas.microsoft.com/office/drawing/2014/main" id="{ED685873-757F-D349-B20B-8CF09A37A172}"/>
              </a:ext>
            </a:extLst>
          </p:cNvPr>
          <p:cNvSpPr>
            <a:spLocks noChangeArrowheads="1"/>
          </p:cNvSpPr>
          <p:nvPr/>
        </p:nvSpPr>
        <p:spPr bwMode="auto">
          <a:xfrm>
            <a:off x="6783388" y="3367088"/>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2" name="Rectangle 249">
            <a:extLst>
              <a:ext uri="{FF2B5EF4-FFF2-40B4-BE49-F238E27FC236}">
                <a16:creationId xmlns:a16="http://schemas.microsoft.com/office/drawing/2014/main" id="{345679E6-0315-ABD1-EDC4-57201DCB2FB4}"/>
              </a:ext>
            </a:extLst>
          </p:cNvPr>
          <p:cNvSpPr>
            <a:spLocks noChangeArrowheads="1"/>
          </p:cNvSpPr>
          <p:nvPr/>
        </p:nvSpPr>
        <p:spPr bwMode="auto">
          <a:xfrm>
            <a:off x="6827838" y="3367088"/>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433" name="Rectangle 250">
            <a:extLst>
              <a:ext uri="{FF2B5EF4-FFF2-40B4-BE49-F238E27FC236}">
                <a16:creationId xmlns:a16="http://schemas.microsoft.com/office/drawing/2014/main" id="{BF8F6F8F-F009-BEC0-5978-AF4749D60A22}"/>
              </a:ext>
            </a:extLst>
          </p:cNvPr>
          <p:cNvSpPr>
            <a:spLocks noChangeArrowheads="1"/>
          </p:cNvSpPr>
          <p:nvPr/>
        </p:nvSpPr>
        <p:spPr bwMode="auto">
          <a:xfrm>
            <a:off x="6916738" y="3367088"/>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34" name="Rectangle 251">
            <a:extLst>
              <a:ext uri="{FF2B5EF4-FFF2-40B4-BE49-F238E27FC236}">
                <a16:creationId xmlns:a16="http://schemas.microsoft.com/office/drawing/2014/main" id="{4C7F08BB-D556-66C3-FEA2-6A778C117BA3}"/>
              </a:ext>
            </a:extLst>
          </p:cNvPr>
          <p:cNvSpPr>
            <a:spLocks noChangeArrowheads="1"/>
          </p:cNvSpPr>
          <p:nvPr/>
        </p:nvSpPr>
        <p:spPr bwMode="auto">
          <a:xfrm>
            <a:off x="6991350" y="33670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435" name="Rectangle 252">
            <a:extLst>
              <a:ext uri="{FF2B5EF4-FFF2-40B4-BE49-F238E27FC236}">
                <a16:creationId xmlns:a16="http://schemas.microsoft.com/office/drawing/2014/main" id="{BA693B4D-3640-30F6-5A2B-CF0EA25B4FB2}"/>
              </a:ext>
            </a:extLst>
          </p:cNvPr>
          <p:cNvSpPr>
            <a:spLocks noChangeArrowheads="1"/>
          </p:cNvSpPr>
          <p:nvPr/>
        </p:nvSpPr>
        <p:spPr bwMode="auto">
          <a:xfrm>
            <a:off x="7080250" y="3367088"/>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36" name="Rectangle 253">
            <a:extLst>
              <a:ext uri="{FF2B5EF4-FFF2-40B4-BE49-F238E27FC236}">
                <a16:creationId xmlns:a16="http://schemas.microsoft.com/office/drawing/2014/main" id="{44D23B81-E21B-0111-E29B-4C4A93C89248}"/>
              </a:ext>
            </a:extLst>
          </p:cNvPr>
          <p:cNvSpPr>
            <a:spLocks noChangeArrowheads="1"/>
          </p:cNvSpPr>
          <p:nvPr/>
        </p:nvSpPr>
        <p:spPr bwMode="auto">
          <a:xfrm>
            <a:off x="712470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37" name="Rectangle 254">
            <a:extLst>
              <a:ext uri="{FF2B5EF4-FFF2-40B4-BE49-F238E27FC236}">
                <a16:creationId xmlns:a16="http://schemas.microsoft.com/office/drawing/2014/main" id="{13155857-6BC8-8AB3-FE9E-EB9053157629}"/>
              </a:ext>
            </a:extLst>
          </p:cNvPr>
          <p:cNvSpPr>
            <a:spLocks noChangeArrowheads="1"/>
          </p:cNvSpPr>
          <p:nvPr/>
        </p:nvSpPr>
        <p:spPr bwMode="auto">
          <a:xfrm>
            <a:off x="7213600" y="3367088"/>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38" name="Rectangle 255">
            <a:extLst>
              <a:ext uri="{FF2B5EF4-FFF2-40B4-BE49-F238E27FC236}">
                <a16:creationId xmlns:a16="http://schemas.microsoft.com/office/drawing/2014/main" id="{1F3C37CB-8777-EC2F-B4DB-15D365FDD16E}"/>
              </a:ext>
            </a:extLst>
          </p:cNvPr>
          <p:cNvSpPr>
            <a:spLocks noChangeArrowheads="1"/>
          </p:cNvSpPr>
          <p:nvPr/>
        </p:nvSpPr>
        <p:spPr bwMode="auto">
          <a:xfrm>
            <a:off x="7258050" y="3367088"/>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439" name="Rectangle 256">
            <a:extLst>
              <a:ext uri="{FF2B5EF4-FFF2-40B4-BE49-F238E27FC236}">
                <a16:creationId xmlns:a16="http://schemas.microsoft.com/office/drawing/2014/main" id="{977D385A-C7DA-49AA-3268-C23FE0ADBE70}"/>
              </a:ext>
            </a:extLst>
          </p:cNvPr>
          <p:cNvSpPr>
            <a:spLocks noChangeArrowheads="1"/>
          </p:cNvSpPr>
          <p:nvPr/>
        </p:nvSpPr>
        <p:spPr bwMode="auto">
          <a:xfrm>
            <a:off x="7346950" y="3367088"/>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40" name="Rectangle 257">
            <a:extLst>
              <a:ext uri="{FF2B5EF4-FFF2-40B4-BE49-F238E27FC236}">
                <a16:creationId xmlns:a16="http://schemas.microsoft.com/office/drawing/2014/main" id="{619BF487-900C-BA3C-752B-79C9CDC151EA}"/>
              </a:ext>
            </a:extLst>
          </p:cNvPr>
          <p:cNvSpPr>
            <a:spLocks noChangeArrowheads="1"/>
          </p:cNvSpPr>
          <p:nvPr/>
        </p:nvSpPr>
        <p:spPr bwMode="auto">
          <a:xfrm>
            <a:off x="7435850" y="3367088"/>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1" name="Rectangle 258">
            <a:extLst>
              <a:ext uri="{FF2B5EF4-FFF2-40B4-BE49-F238E27FC236}">
                <a16:creationId xmlns:a16="http://schemas.microsoft.com/office/drawing/2014/main" id="{D96D7A9C-6225-CB7B-1810-786A46EFAFCC}"/>
              </a:ext>
            </a:extLst>
          </p:cNvPr>
          <p:cNvSpPr>
            <a:spLocks noChangeArrowheads="1"/>
          </p:cNvSpPr>
          <p:nvPr/>
        </p:nvSpPr>
        <p:spPr bwMode="auto">
          <a:xfrm>
            <a:off x="7508875" y="3367088"/>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42" name="Rectangle 259">
            <a:extLst>
              <a:ext uri="{FF2B5EF4-FFF2-40B4-BE49-F238E27FC236}">
                <a16:creationId xmlns:a16="http://schemas.microsoft.com/office/drawing/2014/main" id="{2D7C6C59-0DF2-4C89-CA93-6ECECDAC3DE3}"/>
              </a:ext>
            </a:extLst>
          </p:cNvPr>
          <p:cNvSpPr>
            <a:spLocks noChangeArrowheads="1"/>
          </p:cNvSpPr>
          <p:nvPr/>
        </p:nvSpPr>
        <p:spPr bwMode="auto">
          <a:xfrm>
            <a:off x="4930775" y="37211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3" name="Rectangle 260">
            <a:extLst>
              <a:ext uri="{FF2B5EF4-FFF2-40B4-BE49-F238E27FC236}">
                <a16:creationId xmlns:a16="http://schemas.microsoft.com/office/drawing/2014/main" id="{FB51BF13-843D-615F-6BDA-9E3132392C41}"/>
              </a:ext>
            </a:extLst>
          </p:cNvPr>
          <p:cNvSpPr>
            <a:spLocks noChangeArrowheads="1"/>
          </p:cNvSpPr>
          <p:nvPr/>
        </p:nvSpPr>
        <p:spPr bwMode="auto">
          <a:xfrm>
            <a:off x="5019675" y="37211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4" name="Rectangle 261">
            <a:extLst>
              <a:ext uri="{FF2B5EF4-FFF2-40B4-BE49-F238E27FC236}">
                <a16:creationId xmlns:a16="http://schemas.microsoft.com/office/drawing/2014/main" id="{B4DA4228-9513-246F-0396-6AA21BCD8A4F}"/>
              </a:ext>
            </a:extLst>
          </p:cNvPr>
          <p:cNvSpPr>
            <a:spLocks noChangeArrowheads="1"/>
          </p:cNvSpPr>
          <p:nvPr/>
        </p:nvSpPr>
        <p:spPr bwMode="auto">
          <a:xfrm>
            <a:off x="5064125" y="37211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45" name="Rectangle 262">
            <a:extLst>
              <a:ext uri="{FF2B5EF4-FFF2-40B4-BE49-F238E27FC236}">
                <a16:creationId xmlns:a16="http://schemas.microsoft.com/office/drawing/2014/main" id="{3C259C7D-E8DB-BE0C-2258-A9958E2BCE64}"/>
              </a:ext>
            </a:extLst>
          </p:cNvPr>
          <p:cNvSpPr>
            <a:spLocks noChangeArrowheads="1"/>
          </p:cNvSpPr>
          <p:nvPr/>
        </p:nvSpPr>
        <p:spPr bwMode="auto">
          <a:xfrm>
            <a:off x="5153025" y="37211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46" name="Rectangle 263">
            <a:extLst>
              <a:ext uri="{FF2B5EF4-FFF2-40B4-BE49-F238E27FC236}">
                <a16:creationId xmlns:a16="http://schemas.microsoft.com/office/drawing/2014/main" id="{2BFE2A3A-3A19-DF5A-F71D-68C41AF84250}"/>
              </a:ext>
            </a:extLst>
          </p:cNvPr>
          <p:cNvSpPr>
            <a:spLocks noChangeArrowheads="1"/>
          </p:cNvSpPr>
          <p:nvPr/>
        </p:nvSpPr>
        <p:spPr bwMode="auto">
          <a:xfrm>
            <a:off x="5197475" y="37211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47" name="Rectangle 264">
            <a:extLst>
              <a:ext uri="{FF2B5EF4-FFF2-40B4-BE49-F238E27FC236}">
                <a16:creationId xmlns:a16="http://schemas.microsoft.com/office/drawing/2014/main" id="{B421DBDE-E723-54F9-E1DB-8FFD496E4A28}"/>
              </a:ext>
            </a:extLst>
          </p:cNvPr>
          <p:cNvSpPr>
            <a:spLocks noChangeArrowheads="1"/>
          </p:cNvSpPr>
          <p:nvPr/>
        </p:nvSpPr>
        <p:spPr bwMode="auto">
          <a:xfrm>
            <a:off x="5286375" y="37211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48" name="Rectangle 265">
            <a:extLst>
              <a:ext uri="{FF2B5EF4-FFF2-40B4-BE49-F238E27FC236}">
                <a16:creationId xmlns:a16="http://schemas.microsoft.com/office/drawing/2014/main" id="{72DA03F7-A423-0725-C9F1-CB9E68A6D1A7}"/>
              </a:ext>
            </a:extLst>
          </p:cNvPr>
          <p:cNvSpPr>
            <a:spLocks noChangeArrowheads="1"/>
          </p:cNvSpPr>
          <p:nvPr/>
        </p:nvSpPr>
        <p:spPr bwMode="auto">
          <a:xfrm>
            <a:off x="5360988" y="37211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49" name="Rectangle 266">
            <a:extLst>
              <a:ext uri="{FF2B5EF4-FFF2-40B4-BE49-F238E27FC236}">
                <a16:creationId xmlns:a16="http://schemas.microsoft.com/office/drawing/2014/main" id="{0698BB03-9350-33AA-5565-1B354F65B545}"/>
              </a:ext>
            </a:extLst>
          </p:cNvPr>
          <p:cNvSpPr>
            <a:spLocks noChangeArrowheads="1"/>
          </p:cNvSpPr>
          <p:nvPr/>
        </p:nvSpPr>
        <p:spPr bwMode="auto">
          <a:xfrm>
            <a:off x="5449888" y="37211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450" name="Rectangle 267">
            <a:extLst>
              <a:ext uri="{FF2B5EF4-FFF2-40B4-BE49-F238E27FC236}">
                <a16:creationId xmlns:a16="http://schemas.microsoft.com/office/drawing/2014/main" id="{9D2DC28E-35CF-6B65-63EC-7574714A43CA}"/>
              </a:ext>
            </a:extLst>
          </p:cNvPr>
          <p:cNvSpPr>
            <a:spLocks noChangeArrowheads="1"/>
          </p:cNvSpPr>
          <p:nvPr/>
        </p:nvSpPr>
        <p:spPr bwMode="auto">
          <a:xfrm>
            <a:off x="5538788" y="37211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51" name="Rectangle 268">
            <a:extLst>
              <a:ext uri="{FF2B5EF4-FFF2-40B4-BE49-F238E27FC236}">
                <a16:creationId xmlns:a16="http://schemas.microsoft.com/office/drawing/2014/main" id="{D54A0489-C1EF-FA93-00A3-0AEF6C6CB9F1}"/>
              </a:ext>
            </a:extLst>
          </p:cNvPr>
          <p:cNvSpPr>
            <a:spLocks noChangeArrowheads="1"/>
          </p:cNvSpPr>
          <p:nvPr/>
        </p:nvSpPr>
        <p:spPr bwMode="auto">
          <a:xfrm>
            <a:off x="5613400" y="37211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52" name="Rectangle 269">
            <a:extLst>
              <a:ext uri="{FF2B5EF4-FFF2-40B4-BE49-F238E27FC236}">
                <a16:creationId xmlns:a16="http://schemas.microsoft.com/office/drawing/2014/main" id="{0F27412C-0001-5C5B-2A71-3C4BC014B3EA}"/>
              </a:ext>
            </a:extLst>
          </p:cNvPr>
          <p:cNvSpPr>
            <a:spLocks noChangeArrowheads="1"/>
          </p:cNvSpPr>
          <p:nvPr/>
        </p:nvSpPr>
        <p:spPr bwMode="auto">
          <a:xfrm>
            <a:off x="1747838" y="32829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453" name="Rectangle 270">
            <a:extLst>
              <a:ext uri="{FF2B5EF4-FFF2-40B4-BE49-F238E27FC236}">
                <a16:creationId xmlns:a16="http://schemas.microsoft.com/office/drawing/2014/main" id="{D7E25CF3-FEA8-13C6-9B62-9C916FA40804}"/>
              </a:ext>
            </a:extLst>
          </p:cNvPr>
          <p:cNvSpPr>
            <a:spLocks noChangeArrowheads="1"/>
          </p:cNvSpPr>
          <p:nvPr/>
        </p:nvSpPr>
        <p:spPr bwMode="auto">
          <a:xfrm>
            <a:off x="3348038" y="32829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454" name="Rectangle 271">
            <a:extLst>
              <a:ext uri="{FF2B5EF4-FFF2-40B4-BE49-F238E27FC236}">
                <a16:creationId xmlns:a16="http://schemas.microsoft.com/office/drawing/2014/main" id="{B30EFD46-38D3-F089-556B-446B2A0DF28B}"/>
              </a:ext>
            </a:extLst>
          </p:cNvPr>
          <p:cNvSpPr>
            <a:spLocks noChangeArrowheads="1"/>
          </p:cNvSpPr>
          <p:nvPr/>
        </p:nvSpPr>
        <p:spPr bwMode="auto">
          <a:xfrm>
            <a:off x="4946650" y="3282950"/>
            <a:ext cx="3175"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455" name="Rectangle 272">
            <a:extLst>
              <a:ext uri="{FF2B5EF4-FFF2-40B4-BE49-F238E27FC236}">
                <a16:creationId xmlns:a16="http://schemas.microsoft.com/office/drawing/2014/main" id="{5A7E1C7E-6494-8B1C-4A6B-958276C273F0}"/>
              </a:ext>
            </a:extLst>
          </p:cNvPr>
          <p:cNvSpPr>
            <a:spLocks noChangeArrowheads="1"/>
          </p:cNvSpPr>
          <p:nvPr/>
        </p:nvSpPr>
        <p:spPr bwMode="auto">
          <a:xfrm>
            <a:off x="8148638" y="32829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456" name="Rectangle 273">
            <a:extLst>
              <a:ext uri="{FF2B5EF4-FFF2-40B4-BE49-F238E27FC236}">
                <a16:creationId xmlns:a16="http://schemas.microsoft.com/office/drawing/2014/main" id="{93F9B0BE-E35A-680B-F294-005CE3B0153A}"/>
              </a:ext>
            </a:extLst>
          </p:cNvPr>
          <p:cNvSpPr>
            <a:spLocks noChangeArrowheads="1"/>
          </p:cNvSpPr>
          <p:nvPr/>
        </p:nvSpPr>
        <p:spPr bwMode="auto">
          <a:xfrm>
            <a:off x="1730375" y="40767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57" name="Rectangle 274">
            <a:extLst>
              <a:ext uri="{FF2B5EF4-FFF2-40B4-BE49-F238E27FC236}">
                <a16:creationId xmlns:a16="http://schemas.microsoft.com/office/drawing/2014/main" id="{B1C12D24-8325-7407-F8FC-A48C100EB8EF}"/>
              </a:ext>
            </a:extLst>
          </p:cNvPr>
          <p:cNvSpPr>
            <a:spLocks noChangeArrowheads="1"/>
          </p:cNvSpPr>
          <p:nvPr/>
        </p:nvSpPr>
        <p:spPr bwMode="auto">
          <a:xfrm>
            <a:off x="1790700"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58" name="Rectangle 275">
            <a:extLst>
              <a:ext uri="{FF2B5EF4-FFF2-40B4-BE49-F238E27FC236}">
                <a16:creationId xmlns:a16="http://schemas.microsoft.com/office/drawing/2014/main" id="{006C74B5-2E6A-84CD-FB11-0191B617C2EC}"/>
              </a:ext>
            </a:extLst>
          </p:cNvPr>
          <p:cNvSpPr>
            <a:spLocks noChangeArrowheads="1"/>
          </p:cNvSpPr>
          <p:nvPr/>
        </p:nvSpPr>
        <p:spPr bwMode="auto">
          <a:xfrm>
            <a:off x="1879600" y="4076700"/>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459" name="Rectangle 276">
            <a:extLst>
              <a:ext uri="{FF2B5EF4-FFF2-40B4-BE49-F238E27FC236}">
                <a16:creationId xmlns:a16="http://schemas.microsoft.com/office/drawing/2014/main" id="{7F885DC2-AB91-5848-7AAC-D95225E55BC0}"/>
              </a:ext>
            </a:extLst>
          </p:cNvPr>
          <p:cNvSpPr>
            <a:spLocks noChangeArrowheads="1"/>
          </p:cNvSpPr>
          <p:nvPr/>
        </p:nvSpPr>
        <p:spPr bwMode="auto">
          <a:xfrm>
            <a:off x="1952625"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460" name="Rectangle 277">
            <a:extLst>
              <a:ext uri="{FF2B5EF4-FFF2-40B4-BE49-F238E27FC236}">
                <a16:creationId xmlns:a16="http://schemas.microsoft.com/office/drawing/2014/main" id="{5CB1DA21-7F04-B144-BF31-1634C4491472}"/>
              </a:ext>
            </a:extLst>
          </p:cNvPr>
          <p:cNvSpPr>
            <a:spLocks noChangeArrowheads="1"/>
          </p:cNvSpPr>
          <p:nvPr/>
        </p:nvSpPr>
        <p:spPr bwMode="auto">
          <a:xfrm>
            <a:off x="2041525" y="4076700"/>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61" name="Rectangle 278">
            <a:extLst>
              <a:ext uri="{FF2B5EF4-FFF2-40B4-BE49-F238E27FC236}">
                <a16:creationId xmlns:a16="http://schemas.microsoft.com/office/drawing/2014/main" id="{FB61847A-CC0C-C1CE-2905-0E6161E70295}"/>
              </a:ext>
            </a:extLst>
          </p:cNvPr>
          <p:cNvSpPr>
            <a:spLocks noChangeArrowheads="1"/>
          </p:cNvSpPr>
          <p:nvPr/>
        </p:nvSpPr>
        <p:spPr bwMode="auto">
          <a:xfrm>
            <a:off x="2174875" y="40767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62" name="Rectangle 279">
            <a:extLst>
              <a:ext uri="{FF2B5EF4-FFF2-40B4-BE49-F238E27FC236}">
                <a16:creationId xmlns:a16="http://schemas.microsoft.com/office/drawing/2014/main" id="{71BB9D05-CE84-6687-4F2C-0F038729F39E}"/>
              </a:ext>
            </a:extLst>
          </p:cNvPr>
          <p:cNvSpPr>
            <a:spLocks noChangeArrowheads="1"/>
          </p:cNvSpPr>
          <p:nvPr/>
        </p:nvSpPr>
        <p:spPr bwMode="auto">
          <a:xfrm>
            <a:off x="2249488" y="4076700"/>
            <a:ext cx="2619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3" name="Rectangle 280">
            <a:extLst>
              <a:ext uri="{FF2B5EF4-FFF2-40B4-BE49-F238E27FC236}">
                <a16:creationId xmlns:a16="http://schemas.microsoft.com/office/drawing/2014/main" id="{048BFFCE-ADF4-91EF-793B-FCF676AB963E}"/>
              </a:ext>
            </a:extLst>
          </p:cNvPr>
          <p:cNvSpPr>
            <a:spLocks noChangeArrowheads="1"/>
          </p:cNvSpPr>
          <p:nvPr/>
        </p:nvSpPr>
        <p:spPr bwMode="auto">
          <a:xfrm>
            <a:off x="22939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349464" name="Rectangle 281">
            <a:extLst>
              <a:ext uri="{FF2B5EF4-FFF2-40B4-BE49-F238E27FC236}">
                <a16:creationId xmlns:a16="http://schemas.microsoft.com/office/drawing/2014/main" id="{544285C1-7436-BE76-B39E-57B3D62A471E}"/>
              </a:ext>
            </a:extLst>
          </p:cNvPr>
          <p:cNvSpPr>
            <a:spLocks noChangeArrowheads="1"/>
          </p:cNvSpPr>
          <p:nvPr/>
        </p:nvSpPr>
        <p:spPr bwMode="auto">
          <a:xfrm>
            <a:off x="23828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5" name="Rectangle 282">
            <a:extLst>
              <a:ext uri="{FF2B5EF4-FFF2-40B4-BE49-F238E27FC236}">
                <a16:creationId xmlns:a16="http://schemas.microsoft.com/office/drawing/2014/main" id="{79113441-AB07-4066-B542-0E6C9D9765FA}"/>
              </a:ext>
            </a:extLst>
          </p:cNvPr>
          <p:cNvSpPr>
            <a:spLocks noChangeArrowheads="1"/>
          </p:cNvSpPr>
          <p:nvPr/>
        </p:nvSpPr>
        <p:spPr bwMode="auto">
          <a:xfrm>
            <a:off x="24717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6" name="Rectangle 283">
            <a:extLst>
              <a:ext uri="{FF2B5EF4-FFF2-40B4-BE49-F238E27FC236}">
                <a16:creationId xmlns:a16="http://schemas.microsoft.com/office/drawing/2014/main" id="{C44F91F6-A48B-7EE2-33FE-77223F5CDE74}"/>
              </a:ext>
            </a:extLst>
          </p:cNvPr>
          <p:cNvSpPr>
            <a:spLocks noChangeArrowheads="1"/>
          </p:cNvSpPr>
          <p:nvPr/>
        </p:nvSpPr>
        <p:spPr bwMode="auto">
          <a:xfrm>
            <a:off x="25606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349467" name="Rectangle 284">
            <a:extLst>
              <a:ext uri="{FF2B5EF4-FFF2-40B4-BE49-F238E27FC236}">
                <a16:creationId xmlns:a16="http://schemas.microsoft.com/office/drawing/2014/main" id="{885C7F22-4930-42D0-83A4-6C547DCB86AF}"/>
              </a:ext>
            </a:extLst>
          </p:cNvPr>
          <p:cNvSpPr>
            <a:spLocks noChangeArrowheads="1"/>
          </p:cNvSpPr>
          <p:nvPr/>
        </p:nvSpPr>
        <p:spPr bwMode="auto">
          <a:xfrm>
            <a:off x="4102100" y="40767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68" name="Rectangle 285">
            <a:extLst>
              <a:ext uri="{FF2B5EF4-FFF2-40B4-BE49-F238E27FC236}">
                <a16:creationId xmlns:a16="http://schemas.microsoft.com/office/drawing/2014/main" id="{6FB25775-80B9-AD57-73D0-A479B6E4F68C}"/>
              </a:ext>
            </a:extLst>
          </p:cNvPr>
          <p:cNvSpPr>
            <a:spLocks noChangeArrowheads="1"/>
          </p:cNvSpPr>
          <p:nvPr/>
        </p:nvSpPr>
        <p:spPr bwMode="auto">
          <a:xfrm>
            <a:off x="4160838" y="40767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349469" name="Rectangle 286">
            <a:extLst>
              <a:ext uri="{FF2B5EF4-FFF2-40B4-BE49-F238E27FC236}">
                <a16:creationId xmlns:a16="http://schemas.microsoft.com/office/drawing/2014/main" id="{36710F69-A15A-9B90-7700-81A61AAD7779}"/>
              </a:ext>
            </a:extLst>
          </p:cNvPr>
          <p:cNvSpPr>
            <a:spLocks noChangeArrowheads="1"/>
          </p:cNvSpPr>
          <p:nvPr/>
        </p:nvSpPr>
        <p:spPr bwMode="auto">
          <a:xfrm>
            <a:off x="4249738" y="40767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470" name="Rectangle 287">
            <a:extLst>
              <a:ext uri="{FF2B5EF4-FFF2-40B4-BE49-F238E27FC236}">
                <a16:creationId xmlns:a16="http://schemas.microsoft.com/office/drawing/2014/main" id="{65870C4C-46EC-B51D-B59B-C1E4C3F9E0E8}"/>
              </a:ext>
            </a:extLst>
          </p:cNvPr>
          <p:cNvSpPr>
            <a:spLocks noChangeArrowheads="1"/>
          </p:cNvSpPr>
          <p:nvPr/>
        </p:nvSpPr>
        <p:spPr bwMode="auto">
          <a:xfrm>
            <a:off x="4308475" y="40767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7</a:t>
            </a:r>
          </a:p>
        </p:txBody>
      </p:sp>
      <p:sp>
        <p:nvSpPr>
          <p:cNvPr id="349471" name="Rectangle 288">
            <a:extLst>
              <a:ext uri="{FF2B5EF4-FFF2-40B4-BE49-F238E27FC236}">
                <a16:creationId xmlns:a16="http://schemas.microsoft.com/office/drawing/2014/main" id="{7ABEEB03-43FE-4CA7-513B-9AD750A3C388}"/>
              </a:ext>
            </a:extLst>
          </p:cNvPr>
          <p:cNvSpPr>
            <a:spLocks noChangeArrowheads="1"/>
          </p:cNvSpPr>
          <p:nvPr/>
        </p:nvSpPr>
        <p:spPr bwMode="auto">
          <a:xfrm>
            <a:off x="4397375" y="40767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472" name="Rectangle 289">
            <a:extLst>
              <a:ext uri="{FF2B5EF4-FFF2-40B4-BE49-F238E27FC236}">
                <a16:creationId xmlns:a16="http://schemas.microsoft.com/office/drawing/2014/main" id="{A136057D-50E9-E6A2-5014-22E068933C1A}"/>
              </a:ext>
            </a:extLst>
          </p:cNvPr>
          <p:cNvSpPr>
            <a:spLocks noChangeArrowheads="1"/>
          </p:cNvSpPr>
          <p:nvPr/>
        </p:nvSpPr>
        <p:spPr bwMode="auto">
          <a:xfrm>
            <a:off x="4486275" y="40767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6</a:t>
            </a:r>
          </a:p>
        </p:txBody>
      </p:sp>
      <p:sp>
        <p:nvSpPr>
          <p:cNvPr id="349473" name="Rectangle 290">
            <a:extLst>
              <a:ext uri="{FF2B5EF4-FFF2-40B4-BE49-F238E27FC236}">
                <a16:creationId xmlns:a16="http://schemas.microsoft.com/office/drawing/2014/main" id="{16B3A5F9-7ABB-50FD-C34F-0141875FC9B6}"/>
              </a:ext>
            </a:extLst>
          </p:cNvPr>
          <p:cNvSpPr>
            <a:spLocks noChangeArrowheads="1"/>
          </p:cNvSpPr>
          <p:nvPr/>
        </p:nvSpPr>
        <p:spPr bwMode="auto">
          <a:xfrm>
            <a:off x="4930775" y="4076700"/>
            <a:ext cx="2762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474" name="Rectangle 291">
            <a:extLst>
              <a:ext uri="{FF2B5EF4-FFF2-40B4-BE49-F238E27FC236}">
                <a16:creationId xmlns:a16="http://schemas.microsoft.com/office/drawing/2014/main" id="{68E8FCC6-72E7-46D1-2314-7B553A0D78C7}"/>
              </a:ext>
            </a:extLst>
          </p:cNvPr>
          <p:cNvSpPr>
            <a:spLocks noChangeArrowheads="1"/>
          </p:cNvSpPr>
          <p:nvPr/>
        </p:nvSpPr>
        <p:spPr bwMode="auto">
          <a:xfrm>
            <a:off x="5035550"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75" name="Rectangle 292">
            <a:extLst>
              <a:ext uri="{FF2B5EF4-FFF2-40B4-BE49-F238E27FC236}">
                <a16:creationId xmlns:a16="http://schemas.microsoft.com/office/drawing/2014/main" id="{F53E0897-234A-EDC9-CDD8-86C8EA08CCFC}"/>
              </a:ext>
            </a:extLst>
          </p:cNvPr>
          <p:cNvSpPr>
            <a:spLocks noChangeArrowheads="1"/>
          </p:cNvSpPr>
          <p:nvPr/>
        </p:nvSpPr>
        <p:spPr bwMode="auto">
          <a:xfrm>
            <a:off x="5080000" y="40767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76" name="Rectangle 293">
            <a:extLst>
              <a:ext uri="{FF2B5EF4-FFF2-40B4-BE49-F238E27FC236}">
                <a16:creationId xmlns:a16="http://schemas.microsoft.com/office/drawing/2014/main" id="{F52D8B3E-3197-0846-26F4-4599BD424AD0}"/>
              </a:ext>
            </a:extLst>
          </p:cNvPr>
          <p:cNvSpPr>
            <a:spLocks noChangeArrowheads="1"/>
          </p:cNvSpPr>
          <p:nvPr/>
        </p:nvSpPr>
        <p:spPr bwMode="auto">
          <a:xfrm>
            <a:off x="5138738" y="4076700"/>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477" name="Rectangle 294">
            <a:extLst>
              <a:ext uri="{FF2B5EF4-FFF2-40B4-BE49-F238E27FC236}">
                <a16:creationId xmlns:a16="http://schemas.microsoft.com/office/drawing/2014/main" id="{551A6B47-C80A-C65F-2815-8743512EC022}"/>
              </a:ext>
            </a:extLst>
          </p:cNvPr>
          <p:cNvSpPr>
            <a:spLocks noChangeArrowheads="1"/>
          </p:cNvSpPr>
          <p:nvPr/>
        </p:nvSpPr>
        <p:spPr bwMode="auto">
          <a:xfrm>
            <a:off x="5272088" y="40767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78" name="Rectangle 295">
            <a:extLst>
              <a:ext uri="{FF2B5EF4-FFF2-40B4-BE49-F238E27FC236}">
                <a16:creationId xmlns:a16="http://schemas.microsoft.com/office/drawing/2014/main" id="{9B03ACBC-33A9-ECC8-02FB-1270E5446A23}"/>
              </a:ext>
            </a:extLst>
          </p:cNvPr>
          <p:cNvSpPr>
            <a:spLocks noChangeArrowheads="1"/>
          </p:cNvSpPr>
          <p:nvPr/>
        </p:nvSpPr>
        <p:spPr bwMode="auto">
          <a:xfrm>
            <a:off x="5346700" y="40767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79" name="Rectangle 296">
            <a:extLst>
              <a:ext uri="{FF2B5EF4-FFF2-40B4-BE49-F238E27FC236}">
                <a16:creationId xmlns:a16="http://schemas.microsoft.com/office/drawing/2014/main" id="{E7DE6902-A4EF-5AB8-C3E1-18D674132C11}"/>
              </a:ext>
            </a:extLst>
          </p:cNvPr>
          <p:cNvSpPr>
            <a:spLocks noChangeArrowheads="1"/>
          </p:cNvSpPr>
          <p:nvPr/>
        </p:nvSpPr>
        <p:spPr bwMode="auto">
          <a:xfrm>
            <a:off x="5391150" y="4076700"/>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0" name="Rectangle 297">
            <a:extLst>
              <a:ext uri="{FF2B5EF4-FFF2-40B4-BE49-F238E27FC236}">
                <a16:creationId xmlns:a16="http://schemas.microsoft.com/office/drawing/2014/main" id="{6937C2F8-4B59-D6AF-7C90-AB65BDE791F3}"/>
              </a:ext>
            </a:extLst>
          </p:cNvPr>
          <p:cNvSpPr>
            <a:spLocks noChangeArrowheads="1"/>
          </p:cNvSpPr>
          <p:nvPr/>
        </p:nvSpPr>
        <p:spPr bwMode="auto">
          <a:xfrm>
            <a:off x="5524500"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81" name="Rectangle 298">
            <a:extLst>
              <a:ext uri="{FF2B5EF4-FFF2-40B4-BE49-F238E27FC236}">
                <a16:creationId xmlns:a16="http://schemas.microsoft.com/office/drawing/2014/main" id="{5E4F165A-9777-7D8B-9B75-9965B0249FD1}"/>
              </a:ext>
            </a:extLst>
          </p:cNvPr>
          <p:cNvSpPr>
            <a:spLocks noChangeArrowheads="1"/>
          </p:cNvSpPr>
          <p:nvPr/>
        </p:nvSpPr>
        <p:spPr bwMode="auto">
          <a:xfrm>
            <a:off x="5568950" y="40767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2" name="Rectangle 299">
            <a:extLst>
              <a:ext uri="{FF2B5EF4-FFF2-40B4-BE49-F238E27FC236}">
                <a16:creationId xmlns:a16="http://schemas.microsoft.com/office/drawing/2014/main" id="{60918D06-5980-6986-2C3E-9087DE0A1B8E}"/>
              </a:ext>
            </a:extLst>
          </p:cNvPr>
          <p:cNvSpPr>
            <a:spLocks noChangeArrowheads="1"/>
          </p:cNvSpPr>
          <p:nvPr/>
        </p:nvSpPr>
        <p:spPr bwMode="auto">
          <a:xfrm>
            <a:off x="5613400"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83" name="Rectangle 300">
            <a:extLst>
              <a:ext uri="{FF2B5EF4-FFF2-40B4-BE49-F238E27FC236}">
                <a16:creationId xmlns:a16="http://schemas.microsoft.com/office/drawing/2014/main" id="{CDCE74A0-7E74-BAF4-5A7D-81D5DD2A48DC}"/>
              </a:ext>
            </a:extLst>
          </p:cNvPr>
          <p:cNvSpPr>
            <a:spLocks noChangeArrowheads="1"/>
          </p:cNvSpPr>
          <p:nvPr/>
        </p:nvSpPr>
        <p:spPr bwMode="auto">
          <a:xfrm>
            <a:off x="5702300" y="40767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84" name="Rectangle 301">
            <a:extLst>
              <a:ext uri="{FF2B5EF4-FFF2-40B4-BE49-F238E27FC236}">
                <a16:creationId xmlns:a16="http://schemas.microsoft.com/office/drawing/2014/main" id="{B6A50D9B-9554-5454-9C42-F938CFBD4C70}"/>
              </a:ext>
            </a:extLst>
          </p:cNvPr>
          <p:cNvSpPr>
            <a:spLocks noChangeArrowheads="1"/>
          </p:cNvSpPr>
          <p:nvPr/>
        </p:nvSpPr>
        <p:spPr bwMode="auto">
          <a:xfrm>
            <a:off x="5746750" y="4076700"/>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485" name="Rectangle 302">
            <a:extLst>
              <a:ext uri="{FF2B5EF4-FFF2-40B4-BE49-F238E27FC236}">
                <a16:creationId xmlns:a16="http://schemas.microsoft.com/office/drawing/2014/main" id="{D67C9749-B0CA-057A-13BD-302FFFD6E671}"/>
              </a:ext>
            </a:extLst>
          </p:cNvPr>
          <p:cNvSpPr>
            <a:spLocks noChangeArrowheads="1"/>
          </p:cNvSpPr>
          <p:nvPr/>
        </p:nvSpPr>
        <p:spPr bwMode="auto">
          <a:xfrm>
            <a:off x="5880100" y="40767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86" name="Rectangle 303">
            <a:extLst>
              <a:ext uri="{FF2B5EF4-FFF2-40B4-BE49-F238E27FC236}">
                <a16:creationId xmlns:a16="http://schemas.microsoft.com/office/drawing/2014/main" id="{02C81D98-C2BE-81B1-9DEE-57C50241FD28}"/>
              </a:ext>
            </a:extLst>
          </p:cNvPr>
          <p:cNvSpPr>
            <a:spLocks noChangeArrowheads="1"/>
          </p:cNvSpPr>
          <p:nvPr/>
        </p:nvSpPr>
        <p:spPr bwMode="auto">
          <a:xfrm>
            <a:off x="5953125" y="40767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487" name="Rectangle 304">
            <a:extLst>
              <a:ext uri="{FF2B5EF4-FFF2-40B4-BE49-F238E27FC236}">
                <a16:creationId xmlns:a16="http://schemas.microsoft.com/office/drawing/2014/main" id="{04AE494B-A984-6E60-EEA0-E0ADB774DFD6}"/>
              </a:ext>
            </a:extLst>
          </p:cNvPr>
          <p:cNvSpPr>
            <a:spLocks noChangeArrowheads="1"/>
          </p:cNvSpPr>
          <p:nvPr/>
        </p:nvSpPr>
        <p:spPr bwMode="auto">
          <a:xfrm>
            <a:off x="6027738"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488" name="Rectangle 305">
            <a:extLst>
              <a:ext uri="{FF2B5EF4-FFF2-40B4-BE49-F238E27FC236}">
                <a16:creationId xmlns:a16="http://schemas.microsoft.com/office/drawing/2014/main" id="{08FC2FA4-2B59-47FE-F296-E9CD391E9FBD}"/>
              </a:ext>
            </a:extLst>
          </p:cNvPr>
          <p:cNvSpPr>
            <a:spLocks noChangeArrowheads="1"/>
          </p:cNvSpPr>
          <p:nvPr/>
        </p:nvSpPr>
        <p:spPr bwMode="auto">
          <a:xfrm>
            <a:off x="6072188" y="40767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489" name="Rectangle 306">
            <a:extLst>
              <a:ext uri="{FF2B5EF4-FFF2-40B4-BE49-F238E27FC236}">
                <a16:creationId xmlns:a16="http://schemas.microsoft.com/office/drawing/2014/main" id="{3D01E945-212D-72DB-622A-2AA4393C2D5F}"/>
              </a:ext>
            </a:extLst>
          </p:cNvPr>
          <p:cNvSpPr>
            <a:spLocks noChangeArrowheads="1"/>
          </p:cNvSpPr>
          <p:nvPr/>
        </p:nvSpPr>
        <p:spPr bwMode="auto">
          <a:xfrm>
            <a:off x="6116638" y="40767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490" name="Rectangle 307">
            <a:extLst>
              <a:ext uri="{FF2B5EF4-FFF2-40B4-BE49-F238E27FC236}">
                <a16:creationId xmlns:a16="http://schemas.microsoft.com/office/drawing/2014/main" id="{548BCB6A-B337-22C6-8986-56D1804007C2}"/>
              </a:ext>
            </a:extLst>
          </p:cNvPr>
          <p:cNvSpPr>
            <a:spLocks noChangeArrowheads="1"/>
          </p:cNvSpPr>
          <p:nvPr/>
        </p:nvSpPr>
        <p:spPr bwMode="auto">
          <a:xfrm>
            <a:off x="6205538"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1" name="Rectangle 308">
            <a:extLst>
              <a:ext uri="{FF2B5EF4-FFF2-40B4-BE49-F238E27FC236}">
                <a16:creationId xmlns:a16="http://schemas.microsoft.com/office/drawing/2014/main" id="{E3D7A2B5-CF64-7A5B-1E8F-57210956BB92}"/>
              </a:ext>
            </a:extLst>
          </p:cNvPr>
          <p:cNvSpPr>
            <a:spLocks noChangeArrowheads="1"/>
          </p:cNvSpPr>
          <p:nvPr/>
        </p:nvSpPr>
        <p:spPr bwMode="auto">
          <a:xfrm>
            <a:off x="6249988" y="40767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2" name="Rectangle 309">
            <a:extLst>
              <a:ext uri="{FF2B5EF4-FFF2-40B4-BE49-F238E27FC236}">
                <a16:creationId xmlns:a16="http://schemas.microsoft.com/office/drawing/2014/main" id="{35A17EA6-ACC3-9F0E-83B1-F4CC17DBA0B1}"/>
              </a:ext>
            </a:extLst>
          </p:cNvPr>
          <p:cNvSpPr>
            <a:spLocks noChangeArrowheads="1"/>
          </p:cNvSpPr>
          <p:nvPr/>
        </p:nvSpPr>
        <p:spPr bwMode="auto">
          <a:xfrm>
            <a:off x="6324600" y="40767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493" name="Rectangle 310">
            <a:extLst>
              <a:ext uri="{FF2B5EF4-FFF2-40B4-BE49-F238E27FC236}">
                <a16:creationId xmlns:a16="http://schemas.microsoft.com/office/drawing/2014/main" id="{09F3F9D9-E98E-C7C8-1BEA-9A15F5D047F1}"/>
              </a:ext>
            </a:extLst>
          </p:cNvPr>
          <p:cNvSpPr>
            <a:spLocks noChangeArrowheads="1"/>
          </p:cNvSpPr>
          <p:nvPr/>
        </p:nvSpPr>
        <p:spPr bwMode="auto">
          <a:xfrm>
            <a:off x="6383338" y="40767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494" name="Rectangle 311">
            <a:extLst>
              <a:ext uri="{FF2B5EF4-FFF2-40B4-BE49-F238E27FC236}">
                <a16:creationId xmlns:a16="http://schemas.microsoft.com/office/drawing/2014/main" id="{64BB2137-6F88-A487-9E1A-980A4280DF5A}"/>
              </a:ext>
            </a:extLst>
          </p:cNvPr>
          <p:cNvSpPr>
            <a:spLocks noChangeArrowheads="1"/>
          </p:cNvSpPr>
          <p:nvPr/>
        </p:nvSpPr>
        <p:spPr bwMode="auto">
          <a:xfrm>
            <a:off x="6427788"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495" name="Rectangle 312">
            <a:extLst>
              <a:ext uri="{FF2B5EF4-FFF2-40B4-BE49-F238E27FC236}">
                <a16:creationId xmlns:a16="http://schemas.microsoft.com/office/drawing/2014/main" id="{68C704A9-CF18-28C4-01BE-2116EDD33B95}"/>
              </a:ext>
            </a:extLst>
          </p:cNvPr>
          <p:cNvSpPr>
            <a:spLocks noChangeArrowheads="1"/>
          </p:cNvSpPr>
          <p:nvPr/>
        </p:nvSpPr>
        <p:spPr bwMode="auto">
          <a:xfrm>
            <a:off x="6472238" y="40767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496" name="Rectangle 313">
            <a:extLst>
              <a:ext uri="{FF2B5EF4-FFF2-40B4-BE49-F238E27FC236}">
                <a16:creationId xmlns:a16="http://schemas.microsoft.com/office/drawing/2014/main" id="{5FA5F854-8034-EE44-D090-3DDC88B3AE77}"/>
              </a:ext>
            </a:extLst>
          </p:cNvPr>
          <p:cNvSpPr>
            <a:spLocks noChangeArrowheads="1"/>
          </p:cNvSpPr>
          <p:nvPr/>
        </p:nvSpPr>
        <p:spPr bwMode="auto">
          <a:xfrm>
            <a:off x="6561138" y="40767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497" name="Rectangle 314">
            <a:extLst>
              <a:ext uri="{FF2B5EF4-FFF2-40B4-BE49-F238E27FC236}">
                <a16:creationId xmlns:a16="http://schemas.microsoft.com/office/drawing/2014/main" id="{D54F41F1-4DC0-5A7E-5EA5-EF8508513749}"/>
              </a:ext>
            </a:extLst>
          </p:cNvPr>
          <p:cNvSpPr>
            <a:spLocks noChangeArrowheads="1"/>
          </p:cNvSpPr>
          <p:nvPr/>
        </p:nvSpPr>
        <p:spPr bwMode="auto">
          <a:xfrm>
            <a:off x="6650038" y="40767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498" name="Rectangle 315">
            <a:extLst>
              <a:ext uri="{FF2B5EF4-FFF2-40B4-BE49-F238E27FC236}">
                <a16:creationId xmlns:a16="http://schemas.microsoft.com/office/drawing/2014/main" id="{69EF15FC-79F9-D526-6D1B-BB30DF409361}"/>
              </a:ext>
            </a:extLst>
          </p:cNvPr>
          <p:cNvSpPr>
            <a:spLocks noChangeArrowheads="1"/>
          </p:cNvSpPr>
          <p:nvPr/>
        </p:nvSpPr>
        <p:spPr bwMode="auto">
          <a:xfrm>
            <a:off x="6724650" y="40767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499" name="Rectangle 316">
            <a:extLst>
              <a:ext uri="{FF2B5EF4-FFF2-40B4-BE49-F238E27FC236}">
                <a16:creationId xmlns:a16="http://schemas.microsoft.com/office/drawing/2014/main" id="{906F59A7-C634-78A0-E610-592BC572F89D}"/>
              </a:ext>
            </a:extLst>
          </p:cNvPr>
          <p:cNvSpPr>
            <a:spLocks noChangeArrowheads="1"/>
          </p:cNvSpPr>
          <p:nvPr/>
        </p:nvSpPr>
        <p:spPr bwMode="auto">
          <a:xfrm>
            <a:off x="6797675" y="40767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00" name="Rectangle 317">
            <a:extLst>
              <a:ext uri="{FF2B5EF4-FFF2-40B4-BE49-F238E27FC236}">
                <a16:creationId xmlns:a16="http://schemas.microsoft.com/office/drawing/2014/main" id="{5E7EBE35-E40B-B769-B1AD-FB40D0986C00}"/>
              </a:ext>
            </a:extLst>
          </p:cNvPr>
          <p:cNvSpPr>
            <a:spLocks noChangeArrowheads="1"/>
          </p:cNvSpPr>
          <p:nvPr/>
        </p:nvSpPr>
        <p:spPr bwMode="auto">
          <a:xfrm>
            <a:off x="6842125"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01" name="Rectangle 318">
            <a:extLst>
              <a:ext uri="{FF2B5EF4-FFF2-40B4-BE49-F238E27FC236}">
                <a16:creationId xmlns:a16="http://schemas.microsoft.com/office/drawing/2014/main" id="{67AD3DBF-FCBF-1442-CE75-0A0A52C643EF}"/>
              </a:ext>
            </a:extLst>
          </p:cNvPr>
          <p:cNvSpPr>
            <a:spLocks noChangeArrowheads="1"/>
          </p:cNvSpPr>
          <p:nvPr/>
        </p:nvSpPr>
        <p:spPr bwMode="auto">
          <a:xfrm>
            <a:off x="6931025" y="40767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02" name="Rectangle 319">
            <a:extLst>
              <a:ext uri="{FF2B5EF4-FFF2-40B4-BE49-F238E27FC236}">
                <a16:creationId xmlns:a16="http://schemas.microsoft.com/office/drawing/2014/main" id="{FA296086-3449-98E9-EBE5-B799B0FEB582}"/>
              </a:ext>
            </a:extLst>
          </p:cNvPr>
          <p:cNvSpPr>
            <a:spLocks noChangeArrowheads="1"/>
          </p:cNvSpPr>
          <p:nvPr/>
        </p:nvSpPr>
        <p:spPr bwMode="auto">
          <a:xfrm>
            <a:off x="6991350" y="40767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03" name="Rectangle 320">
            <a:extLst>
              <a:ext uri="{FF2B5EF4-FFF2-40B4-BE49-F238E27FC236}">
                <a16:creationId xmlns:a16="http://schemas.microsoft.com/office/drawing/2014/main" id="{CD7EC3DD-2E04-A195-09F3-2EF20E65A217}"/>
              </a:ext>
            </a:extLst>
          </p:cNvPr>
          <p:cNvSpPr>
            <a:spLocks noChangeArrowheads="1"/>
          </p:cNvSpPr>
          <p:nvPr/>
        </p:nvSpPr>
        <p:spPr bwMode="auto">
          <a:xfrm>
            <a:off x="7064375" y="40767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4" name="Rectangle 321">
            <a:extLst>
              <a:ext uri="{FF2B5EF4-FFF2-40B4-BE49-F238E27FC236}">
                <a16:creationId xmlns:a16="http://schemas.microsoft.com/office/drawing/2014/main" id="{6B9DAC6A-C3C5-2BEE-7279-69729C266CD6}"/>
              </a:ext>
            </a:extLst>
          </p:cNvPr>
          <p:cNvSpPr>
            <a:spLocks noChangeArrowheads="1"/>
          </p:cNvSpPr>
          <p:nvPr/>
        </p:nvSpPr>
        <p:spPr bwMode="auto">
          <a:xfrm>
            <a:off x="7108825" y="40767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505" name="Rectangle 322">
            <a:extLst>
              <a:ext uri="{FF2B5EF4-FFF2-40B4-BE49-F238E27FC236}">
                <a16:creationId xmlns:a16="http://schemas.microsoft.com/office/drawing/2014/main" id="{82AB2FF6-FF45-FDD7-A840-1C658DA52336}"/>
              </a:ext>
            </a:extLst>
          </p:cNvPr>
          <p:cNvSpPr>
            <a:spLocks noChangeArrowheads="1"/>
          </p:cNvSpPr>
          <p:nvPr/>
        </p:nvSpPr>
        <p:spPr bwMode="auto">
          <a:xfrm>
            <a:off x="7197725" y="40767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06" name="Rectangle 323">
            <a:extLst>
              <a:ext uri="{FF2B5EF4-FFF2-40B4-BE49-F238E27FC236}">
                <a16:creationId xmlns:a16="http://schemas.microsoft.com/office/drawing/2014/main" id="{760C8CF2-B1B7-B23C-DCBB-32522DAB0701}"/>
              </a:ext>
            </a:extLst>
          </p:cNvPr>
          <p:cNvSpPr>
            <a:spLocks noChangeArrowheads="1"/>
          </p:cNvSpPr>
          <p:nvPr/>
        </p:nvSpPr>
        <p:spPr bwMode="auto">
          <a:xfrm>
            <a:off x="7272338" y="40767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07" name="Rectangle 324">
            <a:extLst>
              <a:ext uri="{FF2B5EF4-FFF2-40B4-BE49-F238E27FC236}">
                <a16:creationId xmlns:a16="http://schemas.microsoft.com/office/drawing/2014/main" id="{55296208-4B2E-DABB-F879-EDE0CE09242A}"/>
              </a:ext>
            </a:extLst>
          </p:cNvPr>
          <p:cNvSpPr>
            <a:spLocks noChangeArrowheads="1"/>
          </p:cNvSpPr>
          <p:nvPr/>
        </p:nvSpPr>
        <p:spPr bwMode="auto">
          <a:xfrm>
            <a:off x="7361238" y="40767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08" name="Rectangle 325">
            <a:extLst>
              <a:ext uri="{FF2B5EF4-FFF2-40B4-BE49-F238E27FC236}">
                <a16:creationId xmlns:a16="http://schemas.microsoft.com/office/drawing/2014/main" id="{680D2F97-76EB-C25A-E241-A5C2D86BB0DC}"/>
              </a:ext>
            </a:extLst>
          </p:cNvPr>
          <p:cNvSpPr>
            <a:spLocks noChangeArrowheads="1"/>
          </p:cNvSpPr>
          <p:nvPr/>
        </p:nvSpPr>
        <p:spPr bwMode="auto">
          <a:xfrm>
            <a:off x="7405688" y="40767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09" name="Rectangle 326">
            <a:extLst>
              <a:ext uri="{FF2B5EF4-FFF2-40B4-BE49-F238E27FC236}">
                <a16:creationId xmlns:a16="http://schemas.microsoft.com/office/drawing/2014/main" id="{D842D4EE-91CD-72E3-E0BA-81F46E78FC40}"/>
              </a:ext>
            </a:extLst>
          </p:cNvPr>
          <p:cNvSpPr>
            <a:spLocks noChangeArrowheads="1"/>
          </p:cNvSpPr>
          <p:nvPr/>
        </p:nvSpPr>
        <p:spPr bwMode="auto">
          <a:xfrm>
            <a:off x="7450138" y="40767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10" name="Rectangle 327">
            <a:extLst>
              <a:ext uri="{FF2B5EF4-FFF2-40B4-BE49-F238E27FC236}">
                <a16:creationId xmlns:a16="http://schemas.microsoft.com/office/drawing/2014/main" id="{87C5B3B8-8563-8482-85AA-5D40C045CACD}"/>
              </a:ext>
            </a:extLst>
          </p:cNvPr>
          <p:cNvSpPr>
            <a:spLocks noChangeArrowheads="1"/>
          </p:cNvSpPr>
          <p:nvPr/>
        </p:nvSpPr>
        <p:spPr bwMode="auto">
          <a:xfrm>
            <a:off x="7539038" y="4076700"/>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349511" name="Rectangle 328">
            <a:extLst>
              <a:ext uri="{FF2B5EF4-FFF2-40B4-BE49-F238E27FC236}">
                <a16:creationId xmlns:a16="http://schemas.microsoft.com/office/drawing/2014/main" id="{6FAA7FC2-DFDF-DA3E-44EF-216C8E3068D1}"/>
              </a:ext>
            </a:extLst>
          </p:cNvPr>
          <p:cNvSpPr>
            <a:spLocks noChangeArrowheads="1"/>
          </p:cNvSpPr>
          <p:nvPr/>
        </p:nvSpPr>
        <p:spPr bwMode="auto">
          <a:xfrm>
            <a:off x="7672388" y="40767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2" name="Rectangle 329">
            <a:extLst>
              <a:ext uri="{FF2B5EF4-FFF2-40B4-BE49-F238E27FC236}">
                <a16:creationId xmlns:a16="http://schemas.microsoft.com/office/drawing/2014/main" id="{D994B76E-2D12-B3D4-652C-2F90D053F8D2}"/>
              </a:ext>
            </a:extLst>
          </p:cNvPr>
          <p:cNvSpPr>
            <a:spLocks noChangeArrowheads="1"/>
          </p:cNvSpPr>
          <p:nvPr/>
        </p:nvSpPr>
        <p:spPr bwMode="auto">
          <a:xfrm>
            <a:off x="7747000" y="40767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13" name="Rectangle 330">
            <a:extLst>
              <a:ext uri="{FF2B5EF4-FFF2-40B4-BE49-F238E27FC236}">
                <a16:creationId xmlns:a16="http://schemas.microsoft.com/office/drawing/2014/main" id="{3D0BED7C-237B-6933-883E-AEA4BB3B695E}"/>
              </a:ext>
            </a:extLst>
          </p:cNvPr>
          <p:cNvSpPr>
            <a:spLocks noChangeArrowheads="1"/>
          </p:cNvSpPr>
          <p:nvPr/>
        </p:nvSpPr>
        <p:spPr bwMode="auto">
          <a:xfrm>
            <a:off x="4930775" y="44323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4" name="Rectangle 331">
            <a:extLst>
              <a:ext uri="{FF2B5EF4-FFF2-40B4-BE49-F238E27FC236}">
                <a16:creationId xmlns:a16="http://schemas.microsoft.com/office/drawing/2014/main" id="{AA2D66A0-D653-EA83-A430-5D0F31087EDD}"/>
              </a:ext>
            </a:extLst>
          </p:cNvPr>
          <p:cNvSpPr>
            <a:spLocks noChangeArrowheads="1"/>
          </p:cNvSpPr>
          <p:nvPr/>
        </p:nvSpPr>
        <p:spPr bwMode="auto">
          <a:xfrm>
            <a:off x="5019675" y="44323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5" name="Rectangle 332">
            <a:extLst>
              <a:ext uri="{FF2B5EF4-FFF2-40B4-BE49-F238E27FC236}">
                <a16:creationId xmlns:a16="http://schemas.microsoft.com/office/drawing/2014/main" id="{CE8BEE9E-74B5-CDE8-35FB-5793A0D529FA}"/>
              </a:ext>
            </a:extLst>
          </p:cNvPr>
          <p:cNvSpPr>
            <a:spLocks noChangeArrowheads="1"/>
          </p:cNvSpPr>
          <p:nvPr/>
        </p:nvSpPr>
        <p:spPr bwMode="auto">
          <a:xfrm>
            <a:off x="5064125" y="44323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516" name="Rectangle 333">
            <a:extLst>
              <a:ext uri="{FF2B5EF4-FFF2-40B4-BE49-F238E27FC236}">
                <a16:creationId xmlns:a16="http://schemas.microsoft.com/office/drawing/2014/main" id="{5516A219-5743-9A59-4C0E-A981767BEB1B}"/>
              </a:ext>
            </a:extLst>
          </p:cNvPr>
          <p:cNvSpPr>
            <a:spLocks noChangeArrowheads="1"/>
          </p:cNvSpPr>
          <p:nvPr/>
        </p:nvSpPr>
        <p:spPr bwMode="auto">
          <a:xfrm>
            <a:off x="5153025" y="44323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17" name="Rectangle 334">
            <a:extLst>
              <a:ext uri="{FF2B5EF4-FFF2-40B4-BE49-F238E27FC236}">
                <a16:creationId xmlns:a16="http://schemas.microsoft.com/office/drawing/2014/main" id="{2AA11BF3-7845-1114-1F19-E2E16AB99AD9}"/>
              </a:ext>
            </a:extLst>
          </p:cNvPr>
          <p:cNvSpPr>
            <a:spLocks noChangeArrowheads="1"/>
          </p:cNvSpPr>
          <p:nvPr/>
        </p:nvSpPr>
        <p:spPr bwMode="auto">
          <a:xfrm>
            <a:off x="5197475" y="44323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18" name="Rectangle 335">
            <a:extLst>
              <a:ext uri="{FF2B5EF4-FFF2-40B4-BE49-F238E27FC236}">
                <a16:creationId xmlns:a16="http://schemas.microsoft.com/office/drawing/2014/main" id="{32FD6F3E-279C-F88E-C140-EC0EDA156FF1}"/>
              </a:ext>
            </a:extLst>
          </p:cNvPr>
          <p:cNvSpPr>
            <a:spLocks noChangeArrowheads="1"/>
          </p:cNvSpPr>
          <p:nvPr/>
        </p:nvSpPr>
        <p:spPr bwMode="auto">
          <a:xfrm>
            <a:off x="5286375" y="44323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19" name="Rectangle 336">
            <a:extLst>
              <a:ext uri="{FF2B5EF4-FFF2-40B4-BE49-F238E27FC236}">
                <a16:creationId xmlns:a16="http://schemas.microsoft.com/office/drawing/2014/main" id="{092250EB-7C0E-74BC-FB86-1C014FC17717}"/>
              </a:ext>
            </a:extLst>
          </p:cNvPr>
          <p:cNvSpPr>
            <a:spLocks noChangeArrowheads="1"/>
          </p:cNvSpPr>
          <p:nvPr/>
        </p:nvSpPr>
        <p:spPr bwMode="auto">
          <a:xfrm>
            <a:off x="5360988" y="44323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20" name="Rectangle 337">
            <a:extLst>
              <a:ext uri="{FF2B5EF4-FFF2-40B4-BE49-F238E27FC236}">
                <a16:creationId xmlns:a16="http://schemas.microsoft.com/office/drawing/2014/main" id="{4853E2CB-F076-7A87-BB9C-9D0D627A3819}"/>
              </a:ext>
            </a:extLst>
          </p:cNvPr>
          <p:cNvSpPr>
            <a:spLocks noChangeArrowheads="1"/>
          </p:cNvSpPr>
          <p:nvPr/>
        </p:nvSpPr>
        <p:spPr bwMode="auto">
          <a:xfrm>
            <a:off x="5449888" y="44323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1" name="Rectangle 338">
            <a:extLst>
              <a:ext uri="{FF2B5EF4-FFF2-40B4-BE49-F238E27FC236}">
                <a16:creationId xmlns:a16="http://schemas.microsoft.com/office/drawing/2014/main" id="{0E685F3B-7BBD-F1EC-5A37-239D34003447}"/>
              </a:ext>
            </a:extLst>
          </p:cNvPr>
          <p:cNvSpPr>
            <a:spLocks noChangeArrowheads="1"/>
          </p:cNvSpPr>
          <p:nvPr/>
        </p:nvSpPr>
        <p:spPr bwMode="auto">
          <a:xfrm>
            <a:off x="5538788" y="44323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22" name="Rectangle 339">
            <a:extLst>
              <a:ext uri="{FF2B5EF4-FFF2-40B4-BE49-F238E27FC236}">
                <a16:creationId xmlns:a16="http://schemas.microsoft.com/office/drawing/2014/main" id="{65D0C152-CACB-1BA7-D207-454F55DFDEB9}"/>
              </a:ext>
            </a:extLst>
          </p:cNvPr>
          <p:cNvSpPr>
            <a:spLocks noChangeArrowheads="1"/>
          </p:cNvSpPr>
          <p:nvPr/>
        </p:nvSpPr>
        <p:spPr bwMode="auto">
          <a:xfrm>
            <a:off x="5613400" y="44323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23" name="Rectangle 340">
            <a:extLst>
              <a:ext uri="{FF2B5EF4-FFF2-40B4-BE49-F238E27FC236}">
                <a16:creationId xmlns:a16="http://schemas.microsoft.com/office/drawing/2014/main" id="{39B7FFAF-6B91-CCB2-D346-0577E8F4C3F4}"/>
              </a:ext>
            </a:extLst>
          </p:cNvPr>
          <p:cNvSpPr>
            <a:spLocks noChangeArrowheads="1"/>
          </p:cNvSpPr>
          <p:nvPr/>
        </p:nvSpPr>
        <p:spPr bwMode="auto">
          <a:xfrm>
            <a:off x="1747838" y="39941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524" name="Rectangle 341">
            <a:extLst>
              <a:ext uri="{FF2B5EF4-FFF2-40B4-BE49-F238E27FC236}">
                <a16:creationId xmlns:a16="http://schemas.microsoft.com/office/drawing/2014/main" id="{4BB2D7B5-79CA-AD2B-DAC1-1C4461CF3993}"/>
              </a:ext>
            </a:extLst>
          </p:cNvPr>
          <p:cNvSpPr>
            <a:spLocks noChangeArrowheads="1"/>
          </p:cNvSpPr>
          <p:nvPr/>
        </p:nvSpPr>
        <p:spPr bwMode="auto">
          <a:xfrm>
            <a:off x="3348038" y="39941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525" name="Rectangle 342">
            <a:extLst>
              <a:ext uri="{FF2B5EF4-FFF2-40B4-BE49-F238E27FC236}">
                <a16:creationId xmlns:a16="http://schemas.microsoft.com/office/drawing/2014/main" id="{4ED0E11D-AFA0-2AF9-AD94-BA3ECDE4D35A}"/>
              </a:ext>
            </a:extLst>
          </p:cNvPr>
          <p:cNvSpPr>
            <a:spLocks noChangeArrowheads="1"/>
          </p:cNvSpPr>
          <p:nvPr/>
        </p:nvSpPr>
        <p:spPr bwMode="auto">
          <a:xfrm>
            <a:off x="4946650" y="3994150"/>
            <a:ext cx="3175"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526" name="Rectangle 343">
            <a:extLst>
              <a:ext uri="{FF2B5EF4-FFF2-40B4-BE49-F238E27FC236}">
                <a16:creationId xmlns:a16="http://schemas.microsoft.com/office/drawing/2014/main" id="{1D1B1108-B435-9914-2790-50AE45AD9EE8}"/>
              </a:ext>
            </a:extLst>
          </p:cNvPr>
          <p:cNvSpPr>
            <a:spLocks noChangeArrowheads="1"/>
          </p:cNvSpPr>
          <p:nvPr/>
        </p:nvSpPr>
        <p:spPr bwMode="auto">
          <a:xfrm>
            <a:off x="8148638" y="3994150"/>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527" name="Rectangle 344">
            <a:extLst>
              <a:ext uri="{FF2B5EF4-FFF2-40B4-BE49-F238E27FC236}">
                <a16:creationId xmlns:a16="http://schemas.microsoft.com/office/drawing/2014/main" id="{2EBC0087-15FB-3018-5110-24EE91455695}"/>
              </a:ext>
            </a:extLst>
          </p:cNvPr>
          <p:cNvSpPr>
            <a:spLocks noChangeArrowheads="1"/>
          </p:cNvSpPr>
          <p:nvPr/>
        </p:nvSpPr>
        <p:spPr bwMode="auto">
          <a:xfrm>
            <a:off x="1730375" y="4787900"/>
            <a:ext cx="309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28" name="Rectangle 345">
            <a:extLst>
              <a:ext uri="{FF2B5EF4-FFF2-40B4-BE49-F238E27FC236}">
                <a16:creationId xmlns:a16="http://schemas.microsoft.com/office/drawing/2014/main" id="{1F2440C6-FD13-CCD8-ECBF-0DC70D9B203E}"/>
              </a:ext>
            </a:extLst>
          </p:cNvPr>
          <p:cNvSpPr>
            <a:spLocks noChangeArrowheads="1"/>
          </p:cNvSpPr>
          <p:nvPr/>
        </p:nvSpPr>
        <p:spPr bwMode="auto">
          <a:xfrm>
            <a:off x="1849438"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29" name="Rectangle 346">
            <a:extLst>
              <a:ext uri="{FF2B5EF4-FFF2-40B4-BE49-F238E27FC236}">
                <a16:creationId xmlns:a16="http://schemas.microsoft.com/office/drawing/2014/main" id="{4B1178AC-19C3-D337-8E13-C7D7D83A4F30}"/>
              </a:ext>
            </a:extLst>
          </p:cNvPr>
          <p:cNvSpPr>
            <a:spLocks noChangeArrowheads="1"/>
          </p:cNvSpPr>
          <p:nvPr/>
        </p:nvSpPr>
        <p:spPr bwMode="auto">
          <a:xfrm>
            <a:off x="1893888" y="4787900"/>
            <a:ext cx="249237"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0" name="Rectangle 347">
            <a:extLst>
              <a:ext uri="{FF2B5EF4-FFF2-40B4-BE49-F238E27FC236}">
                <a16:creationId xmlns:a16="http://schemas.microsoft.com/office/drawing/2014/main" id="{A39F8059-D1A3-B152-6542-624EFA8C494F}"/>
              </a:ext>
            </a:extLst>
          </p:cNvPr>
          <p:cNvSpPr>
            <a:spLocks noChangeArrowheads="1"/>
          </p:cNvSpPr>
          <p:nvPr/>
        </p:nvSpPr>
        <p:spPr bwMode="auto">
          <a:xfrm>
            <a:off x="1952625" y="47879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31" name="Rectangle 348">
            <a:extLst>
              <a:ext uri="{FF2B5EF4-FFF2-40B4-BE49-F238E27FC236}">
                <a16:creationId xmlns:a16="http://schemas.microsoft.com/office/drawing/2014/main" id="{037E6A89-46A0-FAC8-143B-184A1355CF37}"/>
              </a:ext>
            </a:extLst>
          </p:cNvPr>
          <p:cNvSpPr>
            <a:spLocks noChangeArrowheads="1"/>
          </p:cNvSpPr>
          <p:nvPr/>
        </p:nvSpPr>
        <p:spPr bwMode="auto">
          <a:xfrm>
            <a:off x="2012950" y="47879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2" name="Rectangle 349">
            <a:extLst>
              <a:ext uri="{FF2B5EF4-FFF2-40B4-BE49-F238E27FC236}">
                <a16:creationId xmlns:a16="http://schemas.microsoft.com/office/drawing/2014/main" id="{B844C856-A831-47DC-1985-8C974E2AEC76}"/>
              </a:ext>
            </a:extLst>
          </p:cNvPr>
          <p:cNvSpPr>
            <a:spLocks noChangeArrowheads="1"/>
          </p:cNvSpPr>
          <p:nvPr/>
        </p:nvSpPr>
        <p:spPr bwMode="auto">
          <a:xfrm>
            <a:off x="2085975"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33" name="Rectangle 350">
            <a:extLst>
              <a:ext uri="{FF2B5EF4-FFF2-40B4-BE49-F238E27FC236}">
                <a16:creationId xmlns:a16="http://schemas.microsoft.com/office/drawing/2014/main" id="{ACA14F18-23EC-8AA0-C195-33F61209B273}"/>
              </a:ext>
            </a:extLst>
          </p:cNvPr>
          <p:cNvSpPr>
            <a:spLocks noChangeArrowheads="1"/>
          </p:cNvSpPr>
          <p:nvPr/>
        </p:nvSpPr>
        <p:spPr bwMode="auto">
          <a:xfrm>
            <a:off x="2146300" y="47879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34" name="Rectangle 351">
            <a:extLst>
              <a:ext uri="{FF2B5EF4-FFF2-40B4-BE49-F238E27FC236}">
                <a16:creationId xmlns:a16="http://schemas.microsoft.com/office/drawing/2014/main" id="{842F6DB8-E5E1-E841-C37C-BF69C1860875}"/>
              </a:ext>
            </a:extLst>
          </p:cNvPr>
          <p:cNvSpPr>
            <a:spLocks noChangeArrowheads="1"/>
          </p:cNvSpPr>
          <p:nvPr/>
        </p:nvSpPr>
        <p:spPr bwMode="auto">
          <a:xfrm>
            <a:off x="2219325"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35" name="Rectangle 352">
            <a:extLst>
              <a:ext uri="{FF2B5EF4-FFF2-40B4-BE49-F238E27FC236}">
                <a16:creationId xmlns:a16="http://schemas.microsoft.com/office/drawing/2014/main" id="{643AFE68-0670-65FF-B2A1-2CCD27B62E47}"/>
              </a:ext>
            </a:extLst>
          </p:cNvPr>
          <p:cNvSpPr>
            <a:spLocks noChangeArrowheads="1"/>
          </p:cNvSpPr>
          <p:nvPr/>
        </p:nvSpPr>
        <p:spPr bwMode="auto">
          <a:xfrm>
            <a:off x="2308225"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36" name="Rectangle 353">
            <a:extLst>
              <a:ext uri="{FF2B5EF4-FFF2-40B4-BE49-F238E27FC236}">
                <a16:creationId xmlns:a16="http://schemas.microsoft.com/office/drawing/2014/main" id="{0E3E92E1-07D7-7013-6CE0-E97E3DDADA19}"/>
              </a:ext>
            </a:extLst>
          </p:cNvPr>
          <p:cNvSpPr>
            <a:spLocks noChangeArrowheads="1"/>
          </p:cNvSpPr>
          <p:nvPr/>
        </p:nvSpPr>
        <p:spPr bwMode="auto">
          <a:xfrm>
            <a:off x="2352675"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37" name="Rectangle 354">
            <a:extLst>
              <a:ext uri="{FF2B5EF4-FFF2-40B4-BE49-F238E27FC236}">
                <a16:creationId xmlns:a16="http://schemas.microsoft.com/office/drawing/2014/main" id="{DEBC65D8-9AF2-3461-7F23-A144890CED87}"/>
              </a:ext>
            </a:extLst>
          </p:cNvPr>
          <p:cNvSpPr>
            <a:spLocks noChangeArrowheads="1"/>
          </p:cNvSpPr>
          <p:nvPr/>
        </p:nvSpPr>
        <p:spPr bwMode="auto">
          <a:xfrm>
            <a:off x="239712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38" name="Rectangle 355">
            <a:extLst>
              <a:ext uri="{FF2B5EF4-FFF2-40B4-BE49-F238E27FC236}">
                <a16:creationId xmlns:a16="http://schemas.microsoft.com/office/drawing/2014/main" id="{3FE9D995-9794-2E1D-C4A4-C1B218136D18}"/>
              </a:ext>
            </a:extLst>
          </p:cNvPr>
          <p:cNvSpPr>
            <a:spLocks noChangeArrowheads="1"/>
          </p:cNvSpPr>
          <p:nvPr/>
        </p:nvSpPr>
        <p:spPr bwMode="auto">
          <a:xfrm>
            <a:off x="2471738"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539" name="Rectangle 356">
            <a:extLst>
              <a:ext uri="{FF2B5EF4-FFF2-40B4-BE49-F238E27FC236}">
                <a16:creationId xmlns:a16="http://schemas.microsoft.com/office/drawing/2014/main" id="{7D27F60A-776B-4CF1-BD26-6305C6A1C039}"/>
              </a:ext>
            </a:extLst>
          </p:cNvPr>
          <p:cNvSpPr>
            <a:spLocks noChangeArrowheads="1"/>
          </p:cNvSpPr>
          <p:nvPr/>
        </p:nvSpPr>
        <p:spPr bwMode="auto">
          <a:xfrm>
            <a:off x="251618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0" name="Rectangle 357">
            <a:extLst>
              <a:ext uri="{FF2B5EF4-FFF2-40B4-BE49-F238E27FC236}">
                <a16:creationId xmlns:a16="http://schemas.microsoft.com/office/drawing/2014/main" id="{F801BF8A-283C-2D91-3FB8-431731FF9CA8}"/>
              </a:ext>
            </a:extLst>
          </p:cNvPr>
          <p:cNvSpPr>
            <a:spLocks noChangeArrowheads="1"/>
          </p:cNvSpPr>
          <p:nvPr/>
        </p:nvSpPr>
        <p:spPr bwMode="auto">
          <a:xfrm>
            <a:off x="2560638" y="4787900"/>
            <a:ext cx="2825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1" name="Rectangle 358">
            <a:extLst>
              <a:ext uri="{FF2B5EF4-FFF2-40B4-BE49-F238E27FC236}">
                <a16:creationId xmlns:a16="http://schemas.microsoft.com/office/drawing/2014/main" id="{2DD72B6D-DBCA-3DF0-2662-A635BF3C1E3B}"/>
              </a:ext>
            </a:extLst>
          </p:cNvPr>
          <p:cNvSpPr>
            <a:spLocks noChangeArrowheads="1"/>
          </p:cNvSpPr>
          <p:nvPr/>
        </p:nvSpPr>
        <p:spPr bwMode="auto">
          <a:xfrm>
            <a:off x="266382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2" name="Rectangle 359">
            <a:extLst>
              <a:ext uri="{FF2B5EF4-FFF2-40B4-BE49-F238E27FC236}">
                <a16:creationId xmlns:a16="http://schemas.microsoft.com/office/drawing/2014/main" id="{8587CDE1-7915-B654-B27A-76C8928D09B3}"/>
              </a:ext>
            </a:extLst>
          </p:cNvPr>
          <p:cNvSpPr>
            <a:spLocks noChangeArrowheads="1"/>
          </p:cNvSpPr>
          <p:nvPr/>
        </p:nvSpPr>
        <p:spPr bwMode="auto">
          <a:xfrm>
            <a:off x="2738438" y="47879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43" name="Rectangle 360">
            <a:extLst>
              <a:ext uri="{FF2B5EF4-FFF2-40B4-BE49-F238E27FC236}">
                <a16:creationId xmlns:a16="http://schemas.microsoft.com/office/drawing/2014/main" id="{8935EDAA-2BE6-5129-0857-122D56C3EC0D}"/>
              </a:ext>
            </a:extLst>
          </p:cNvPr>
          <p:cNvSpPr>
            <a:spLocks noChangeArrowheads="1"/>
          </p:cNvSpPr>
          <p:nvPr/>
        </p:nvSpPr>
        <p:spPr bwMode="auto">
          <a:xfrm>
            <a:off x="282733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44" name="Rectangle 361">
            <a:extLst>
              <a:ext uri="{FF2B5EF4-FFF2-40B4-BE49-F238E27FC236}">
                <a16:creationId xmlns:a16="http://schemas.microsoft.com/office/drawing/2014/main" id="{09D60974-E096-C450-A65B-73F58D7FE79C}"/>
              </a:ext>
            </a:extLst>
          </p:cNvPr>
          <p:cNvSpPr>
            <a:spLocks noChangeArrowheads="1"/>
          </p:cNvSpPr>
          <p:nvPr/>
        </p:nvSpPr>
        <p:spPr bwMode="auto">
          <a:xfrm>
            <a:off x="2871788" y="4787900"/>
            <a:ext cx="2936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45" name="Rectangle 362">
            <a:extLst>
              <a:ext uri="{FF2B5EF4-FFF2-40B4-BE49-F238E27FC236}">
                <a16:creationId xmlns:a16="http://schemas.microsoft.com/office/drawing/2014/main" id="{A69F2754-4F28-5226-6A32-0D5CA478CEFD}"/>
              </a:ext>
            </a:extLst>
          </p:cNvPr>
          <p:cNvSpPr>
            <a:spLocks noChangeArrowheads="1"/>
          </p:cNvSpPr>
          <p:nvPr/>
        </p:nvSpPr>
        <p:spPr bwMode="auto">
          <a:xfrm>
            <a:off x="2990850"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46" name="Rectangle 363">
            <a:extLst>
              <a:ext uri="{FF2B5EF4-FFF2-40B4-BE49-F238E27FC236}">
                <a16:creationId xmlns:a16="http://schemas.microsoft.com/office/drawing/2014/main" id="{3CF7E444-85D9-46B6-ED3E-3B8791B49DA6}"/>
              </a:ext>
            </a:extLst>
          </p:cNvPr>
          <p:cNvSpPr>
            <a:spLocks noChangeArrowheads="1"/>
          </p:cNvSpPr>
          <p:nvPr/>
        </p:nvSpPr>
        <p:spPr bwMode="auto">
          <a:xfrm>
            <a:off x="3063875"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47" name="Rectangle 364">
            <a:extLst>
              <a:ext uri="{FF2B5EF4-FFF2-40B4-BE49-F238E27FC236}">
                <a16:creationId xmlns:a16="http://schemas.microsoft.com/office/drawing/2014/main" id="{6D553DCF-1DD6-BA88-2AD0-7358A62F2E93}"/>
              </a:ext>
            </a:extLst>
          </p:cNvPr>
          <p:cNvSpPr>
            <a:spLocks noChangeArrowheads="1"/>
          </p:cNvSpPr>
          <p:nvPr/>
        </p:nvSpPr>
        <p:spPr bwMode="auto">
          <a:xfrm>
            <a:off x="3108325" y="47879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48" name="Rectangle 365">
            <a:extLst>
              <a:ext uri="{FF2B5EF4-FFF2-40B4-BE49-F238E27FC236}">
                <a16:creationId xmlns:a16="http://schemas.microsoft.com/office/drawing/2014/main" id="{C823AA0E-D736-6564-3C00-882D8AC05372}"/>
              </a:ext>
            </a:extLst>
          </p:cNvPr>
          <p:cNvSpPr>
            <a:spLocks noChangeArrowheads="1"/>
          </p:cNvSpPr>
          <p:nvPr/>
        </p:nvSpPr>
        <p:spPr bwMode="auto">
          <a:xfrm>
            <a:off x="4102100" y="47879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49" name="Rectangle 366">
            <a:extLst>
              <a:ext uri="{FF2B5EF4-FFF2-40B4-BE49-F238E27FC236}">
                <a16:creationId xmlns:a16="http://schemas.microsoft.com/office/drawing/2014/main" id="{B791F5CC-3558-ADF1-53B0-357DB70998C5}"/>
              </a:ext>
            </a:extLst>
          </p:cNvPr>
          <p:cNvSpPr>
            <a:spLocks noChangeArrowheads="1"/>
          </p:cNvSpPr>
          <p:nvPr/>
        </p:nvSpPr>
        <p:spPr bwMode="auto">
          <a:xfrm>
            <a:off x="4160838" y="4787900"/>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349550" name="Rectangle 367">
            <a:extLst>
              <a:ext uri="{FF2B5EF4-FFF2-40B4-BE49-F238E27FC236}">
                <a16:creationId xmlns:a16="http://schemas.microsoft.com/office/drawing/2014/main" id="{0AE63368-F7B7-1D43-CABB-DED7C28539A1}"/>
              </a:ext>
            </a:extLst>
          </p:cNvPr>
          <p:cNvSpPr>
            <a:spLocks noChangeArrowheads="1"/>
          </p:cNvSpPr>
          <p:nvPr/>
        </p:nvSpPr>
        <p:spPr bwMode="auto">
          <a:xfrm>
            <a:off x="4249738" y="47879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551" name="Rectangle 368">
            <a:extLst>
              <a:ext uri="{FF2B5EF4-FFF2-40B4-BE49-F238E27FC236}">
                <a16:creationId xmlns:a16="http://schemas.microsoft.com/office/drawing/2014/main" id="{F7BD7563-7E28-5C61-4F23-7E7DFBC438E1}"/>
              </a:ext>
            </a:extLst>
          </p:cNvPr>
          <p:cNvSpPr>
            <a:spLocks noChangeArrowheads="1"/>
          </p:cNvSpPr>
          <p:nvPr/>
        </p:nvSpPr>
        <p:spPr bwMode="auto">
          <a:xfrm>
            <a:off x="4308475" y="47879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8</a:t>
            </a:r>
          </a:p>
        </p:txBody>
      </p:sp>
      <p:sp>
        <p:nvSpPr>
          <p:cNvPr id="349552" name="Rectangle 369">
            <a:extLst>
              <a:ext uri="{FF2B5EF4-FFF2-40B4-BE49-F238E27FC236}">
                <a16:creationId xmlns:a16="http://schemas.microsoft.com/office/drawing/2014/main" id="{78FF92AB-1B60-B3EE-4F72-0884CE987038}"/>
              </a:ext>
            </a:extLst>
          </p:cNvPr>
          <p:cNvSpPr>
            <a:spLocks noChangeArrowheads="1"/>
          </p:cNvSpPr>
          <p:nvPr/>
        </p:nvSpPr>
        <p:spPr bwMode="auto">
          <a:xfrm>
            <a:off x="4397375" y="47879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49553" name="Rectangle 370">
            <a:extLst>
              <a:ext uri="{FF2B5EF4-FFF2-40B4-BE49-F238E27FC236}">
                <a16:creationId xmlns:a16="http://schemas.microsoft.com/office/drawing/2014/main" id="{07D55806-794A-7D29-C808-A9B6D0BEEFC3}"/>
              </a:ext>
            </a:extLst>
          </p:cNvPr>
          <p:cNvSpPr>
            <a:spLocks noChangeArrowheads="1"/>
          </p:cNvSpPr>
          <p:nvPr/>
        </p:nvSpPr>
        <p:spPr bwMode="auto">
          <a:xfrm>
            <a:off x="4486275" y="4787900"/>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9</a:t>
            </a:r>
          </a:p>
        </p:txBody>
      </p:sp>
      <p:sp>
        <p:nvSpPr>
          <p:cNvPr id="349554" name="Rectangle 371">
            <a:extLst>
              <a:ext uri="{FF2B5EF4-FFF2-40B4-BE49-F238E27FC236}">
                <a16:creationId xmlns:a16="http://schemas.microsoft.com/office/drawing/2014/main" id="{535FD658-6C77-15E4-B6DA-C4A6F8DEE6A1}"/>
              </a:ext>
            </a:extLst>
          </p:cNvPr>
          <p:cNvSpPr>
            <a:spLocks noChangeArrowheads="1"/>
          </p:cNvSpPr>
          <p:nvPr/>
        </p:nvSpPr>
        <p:spPr bwMode="auto">
          <a:xfrm>
            <a:off x="4930775" y="47879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55" name="Rectangle 372">
            <a:extLst>
              <a:ext uri="{FF2B5EF4-FFF2-40B4-BE49-F238E27FC236}">
                <a16:creationId xmlns:a16="http://schemas.microsoft.com/office/drawing/2014/main" id="{EBF891F7-EB0E-8A21-E923-5F0B0C9D874A}"/>
              </a:ext>
            </a:extLst>
          </p:cNvPr>
          <p:cNvSpPr>
            <a:spLocks noChangeArrowheads="1"/>
          </p:cNvSpPr>
          <p:nvPr/>
        </p:nvSpPr>
        <p:spPr bwMode="auto">
          <a:xfrm>
            <a:off x="4991100" y="47879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556" name="Rectangle 373">
            <a:extLst>
              <a:ext uri="{FF2B5EF4-FFF2-40B4-BE49-F238E27FC236}">
                <a16:creationId xmlns:a16="http://schemas.microsoft.com/office/drawing/2014/main" id="{E3487BB2-1E6E-3B9B-B47E-64C44EE841D6}"/>
              </a:ext>
            </a:extLst>
          </p:cNvPr>
          <p:cNvSpPr>
            <a:spLocks noChangeArrowheads="1"/>
          </p:cNvSpPr>
          <p:nvPr/>
        </p:nvSpPr>
        <p:spPr bwMode="auto">
          <a:xfrm>
            <a:off x="504983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57" name="Rectangle 374">
            <a:extLst>
              <a:ext uri="{FF2B5EF4-FFF2-40B4-BE49-F238E27FC236}">
                <a16:creationId xmlns:a16="http://schemas.microsoft.com/office/drawing/2014/main" id="{ACE32EF6-2A55-6783-2F14-693A035F3273}"/>
              </a:ext>
            </a:extLst>
          </p:cNvPr>
          <p:cNvSpPr>
            <a:spLocks noChangeArrowheads="1"/>
          </p:cNvSpPr>
          <p:nvPr/>
        </p:nvSpPr>
        <p:spPr bwMode="auto">
          <a:xfrm>
            <a:off x="5094288" y="47879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58" name="Rectangle 375">
            <a:extLst>
              <a:ext uri="{FF2B5EF4-FFF2-40B4-BE49-F238E27FC236}">
                <a16:creationId xmlns:a16="http://schemas.microsoft.com/office/drawing/2014/main" id="{6B8E4B0B-9C11-6752-14AF-C244442092AE}"/>
              </a:ext>
            </a:extLst>
          </p:cNvPr>
          <p:cNvSpPr>
            <a:spLocks noChangeArrowheads="1"/>
          </p:cNvSpPr>
          <p:nvPr/>
        </p:nvSpPr>
        <p:spPr bwMode="auto">
          <a:xfrm>
            <a:off x="5183188"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59" name="Rectangle 376">
            <a:extLst>
              <a:ext uri="{FF2B5EF4-FFF2-40B4-BE49-F238E27FC236}">
                <a16:creationId xmlns:a16="http://schemas.microsoft.com/office/drawing/2014/main" id="{B20D11F8-7C64-A704-CF01-0B1179A595B9}"/>
              </a:ext>
            </a:extLst>
          </p:cNvPr>
          <p:cNvSpPr>
            <a:spLocks noChangeArrowheads="1"/>
          </p:cNvSpPr>
          <p:nvPr/>
        </p:nvSpPr>
        <p:spPr bwMode="auto">
          <a:xfrm>
            <a:off x="5241925"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60" name="Rectangle 377">
            <a:extLst>
              <a:ext uri="{FF2B5EF4-FFF2-40B4-BE49-F238E27FC236}">
                <a16:creationId xmlns:a16="http://schemas.microsoft.com/office/drawing/2014/main" id="{90D14D8E-C2EE-E62F-7347-E9615372572B}"/>
              </a:ext>
            </a:extLst>
          </p:cNvPr>
          <p:cNvSpPr>
            <a:spLocks noChangeArrowheads="1"/>
          </p:cNvSpPr>
          <p:nvPr/>
        </p:nvSpPr>
        <p:spPr bwMode="auto">
          <a:xfrm>
            <a:off x="5330825"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1" name="Rectangle 378">
            <a:extLst>
              <a:ext uri="{FF2B5EF4-FFF2-40B4-BE49-F238E27FC236}">
                <a16:creationId xmlns:a16="http://schemas.microsoft.com/office/drawing/2014/main" id="{4BB56260-F2F3-AF04-4862-42F3C957E329}"/>
              </a:ext>
            </a:extLst>
          </p:cNvPr>
          <p:cNvSpPr>
            <a:spLocks noChangeArrowheads="1"/>
          </p:cNvSpPr>
          <p:nvPr/>
        </p:nvSpPr>
        <p:spPr bwMode="auto">
          <a:xfrm>
            <a:off x="5375275"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2" name="Rectangle 379">
            <a:extLst>
              <a:ext uri="{FF2B5EF4-FFF2-40B4-BE49-F238E27FC236}">
                <a16:creationId xmlns:a16="http://schemas.microsoft.com/office/drawing/2014/main" id="{DBF0CD3A-2E10-A2A7-9E84-D82262948ECC}"/>
              </a:ext>
            </a:extLst>
          </p:cNvPr>
          <p:cNvSpPr>
            <a:spLocks noChangeArrowheads="1"/>
          </p:cNvSpPr>
          <p:nvPr/>
        </p:nvSpPr>
        <p:spPr bwMode="auto">
          <a:xfrm>
            <a:off x="546417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63" name="Rectangle 380">
            <a:extLst>
              <a:ext uri="{FF2B5EF4-FFF2-40B4-BE49-F238E27FC236}">
                <a16:creationId xmlns:a16="http://schemas.microsoft.com/office/drawing/2014/main" id="{2340C5A8-2B64-1385-C94F-2B33EE18A6EE}"/>
              </a:ext>
            </a:extLst>
          </p:cNvPr>
          <p:cNvSpPr>
            <a:spLocks noChangeArrowheads="1"/>
          </p:cNvSpPr>
          <p:nvPr/>
        </p:nvSpPr>
        <p:spPr bwMode="auto">
          <a:xfrm>
            <a:off x="5538788"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64" name="Rectangle 381">
            <a:extLst>
              <a:ext uri="{FF2B5EF4-FFF2-40B4-BE49-F238E27FC236}">
                <a16:creationId xmlns:a16="http://schemas.microsoft.com/office/drawing/2014/main" id="{69B15D1E-C1CE-A279-A5E8-1BABFD636A16}"/>
              </a:ext>
            </a:extLst>
          </p:cNvPr>
          <p:cNvSpPr>
            <a:spLocks noChangeArrowheads="1"/>
          </p:cNvSpPr>
          <p:nvPr/>
        </p:nvSpPr>
        <p:spPr bwMode="auto">
          <a:xfrm>
            <a:off x="5597525" y="47879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565" name="Rectangle 382">
            <a:extLst>
              <a:ext uri="{FF2B5EF4-FFF2-40B4-BE49-F238E27FC236}">
                <a16:creationId xmlns:a16="http://schemas.microsoft.com/office/drawing/2014/main" id="{A3AE6949-BE7A-93A1-C5D5-206935814CA3}"/>
              </a:ext>
            </a:extLst>
          </p:cNvPr>
          <p:cNvSpPr>
            <a:spLocks noChangeArrowheads="1"/>
          </p:cNvSpPr>
          <p:nvPr/>
        </p:nvSpPr>
        <p:spPr bwMode="auto">
          <a:xfrm>
            <a:off x="5686425"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66" name="Rectangle 383">
            <a:extLst>
              <a:ext uri="{FF2B5EF4-FFF2-40B4-BE49-F238E27FC236}">
                <a16:creationId xmlns:a16="http://schemas.microsoft.com/office/drawing/2014/main" id="{D2BB9E21-2EDB-D31B-43D9-0442259ACBB8}"/>
              </a:ext>
            </a:extLst>
          </p:cNvPr>
          <p:cNvSpPr>
            <a:spLocks noChangeArrowheads="1"/>
          </p:cNvSpPr>
          <p:nvPr/>
        </p:nvSpPr>
        <p:spPr bwMode="auto">
          <a:xfrm>
            <a:off x="5730875"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67" name="Rectangle 384">
            <a:extLst>
              <a:ext uri="{FF2B5EF4-FFF2-40B4-BE49-F238E27FC236}">
                <a16:creationId xmlns:a16="http://schemas.microsoft.com/office/drawing/2014/main" id="{DDE2AFCB-C105-F59F-4E01-0021454CB0E2}"/>
              </a:ext>
            </a:extLst>
          </p:cNvPr>
          <p:cNvSpPr>
            <a:spLocks noChangeArrowheads="1"/>
          </p:cNvSpPr>
          <p:nvPr/>
        </p:nvSpPr>
        <p:spPr bwMode="auto">
          <a:xfrm>
            <a:off x="5775325"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568" name="Rectangle 385">
            <a:extLst>
              <a:ext uri="{FF2B5EF4-FFF2-40B4-BE49-F238E27FC236}">
                <a16:creationId xmlns:a16="http://schemas.microsoft.com/office/drawing/2014/main" id="{BA0B80F7-8609-A417-0CDC-85A896178088}"/>
              </a:ext>
            </a:extLst>
          </p:cNvPr>
          <p:cNvSpPr>
            <a:spLocks noChangeArrowheads="1"/>
          </p:cNvSpPr>
          <p:nvPr/>
        </p:nvSpPr>
        <p:spPr bwMode="auto">
          <a:xfrm>
            <a:off x="5864225" y="4787900"/>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569" name="Rectangle 386">
            <a:extLst>
              <a:ext uri="{FF2B5EF4-FFF2-40B4-BE49-F238E27FC236}">
                <a16:creationId xmlns:a16="http://schemas.microsoft.com/office/drawing/2014/main" id="{203AA45E-72F0-67E9-0AEA-0CF629CF4188}"/>
              </a:ext>
            </a:extLst>
          </p:cNvPr>
          <p:cNvSpPr>
            <a:spLocks noChangeArrowheads="1"/>
          </p:cNvSpPr>
          <p:nvPr/>
        </p:nvSpPr>
        <p:spPr bwMode="auto">
          <a:xfrm>
            <a:off x="5938838" y="47879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49570" name="Rectangle 387">
            <a:extLst>
              <a:ext uri="{FF2B5EF4-FFF2-40B4-BE49-F238E27FC236}">
                <a16:creationId xmlns:a16="http://schemas.microsoft.com/office/drawing/2014/main" id="{BBEC3FA0-4224-9F1F-9023-04F1FB9575A6}"/>
              </a:ext>
            </a:extLst>
          </p:cNvPr>
          <p:cNvSpPr>
            <a:spLocks noChangeArrowheads="1"/>
          </p:cNvSpPr>
          <p:nvPr/>
        </p:nvSpPr>
        <p:spPr bwMode="auto">
          <a:xfrm>
            <a:off x="6027738" y="4787900"/>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571" name="Rectangle 388">
            <a:extLst>
              <a:ext uri="{FF2B5EF4-FFF2-40B4-BE49-F238E27FC236}">
                <a16:creationId xmlns:a16="http://schemas.microsoft.com/office/drawing/2014/main" id="{9A990F08-A05E-2D6E-97FD-B6BD2FDCAACD}"/>
              </a:ext>
            </a:extLst>
          </p:cNvPr>
          <p:cNvSpPr>
            <a:spLocks noChangeArrowheads="1"/>
          </p:cNvSpPr>
          <p:nvPr/>
        </p:nvSpPr>
        <p:spPr bwMode="auto">
          <a:xfrm>
            <a:off x="6161088" y="47879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72" name="Rectangle 389">
            <a:extLst>
              <a:ext uri="{FF2B5EF4-FFF2-40B4-BE49-F238E27FC236}">
                <a16:creationId xmlns:a16="http://schemas.microsoft.com/office/drawing/2014/main" id="{4F6C9ECC-8D6D-9569-5025-AD85B3B80425}"/>
              </a:ext>
            </a:extLst>
          </p:cNvPr>
          <p:cNvSpPr>
            <a:spLocks noChangeArrowheads="1"/>
          </p:cNvSpPr>
          <p:nvPr/>
        </p:nvSpPr>
        <p:spPr bwMode="auto">
          <a:xfrm>
            <a:off x="6235700"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3" name="Rectangle 390">
            <a:extLst>
              <a:ext uri="{FF2B5EF4-FFF2-40B4-BE49-F238E27FC236}">
                <a16:creationId xmlns:a16="http://schemas.microsoft.com/office/drawing/2014/main" id="{624FF988-5C54-E91D-0B31-69FC62EB634A}"/>
              </a:ext>
            </a:extLst>
          </p:cNvPr>
          <p:cNvSpPr>
            <a:spLocks noChangeArrowheads="1"/>
          </p:cNvSpPr>
          <p:nvPr/>
        </p:nvSpPr>
        <p:spPr bwMode="auto">
          <a:xfrm>
            <a:off x="6280150"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74" name="Rectangle 391">
            <a:extLst>
              <a:ext uri="{FF2B5EF4-FFF2-40B4-BE49-F238E27FC236}">
                <a16:creationId xmlns:a16="http://schemas.microsoft.com/office/drawing/2014/main" id="{9E18B591-3F48-459F-BF83-4DB23FCC4187}"/>
              </a:ext>
            </a:extLst>
          </p:cNvPr>
          <p:cNvSpPr>
            <a:spLocks noChangeArrowheads="1"/>
          </p:cNvSpPr>
          <p:nvPr/>
        </p:nvSpPr>
        <p:spPr bwMode="auto">
          <a:xfrm>
            <a:off x="6324600" y="47879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575" name="Rectangle 392">
            <a:extLst>
              <a:ext uri="{FF2B5EF4-FFF2-40B4-BE49-F238E27FC236}">
                <a16:creationId xmlns:a16="http://schemas.microsoft.com/office/drawing/2014/main" id="{EA5DD408-B482-611E-593F-E1D2C5CFDB35}"/>
              </a:ext>
            </a:extLst>
          </p:cNvPr>
          <p:cNvSpPr>
            <a:spLocks noChangeArrowheads="1"/>
          </p:cNvSpPr>
          <p:nvPr/>
        </p:nvSpPr>
        <p:spPr bwMode="auto">
          <a:xfrm>
            <a:off x="6397625"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76" name="Rectangle 393">
            <a:extLst>
              <a:ext uri="{FF2B5EF4-FFF2-40B4-BE49-F238E27FC236}">
                <a16:creationId xmlns:a16="http://schemas.microsoft.com/office/drawing/2014/main" id="{C6E031E5-A57E-0ADD-B152-91040F229F21}"/>
              </a:ext>
            </a:extLst>
          </p:cNvPr>
          <p:cNvSpPr>
            <a:spLocks noChangeArrowheads="1"/>
          </p:cNvSpPr>
          <p:nvPr/>
        </p:nvSpPr>
        <p:spPr bwMode="auto">
          <a:xfrm>
            <a:off x="6442075"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77" name="Rectangle 394">
            <a:extLst>
              <a:ext uri="{FF2B5EF4-FFF2-40B4-BE49-F238E27FC236}">
                <a16:creationId xmlns:a16="http://schemas.microsoft.com/office/drawing/2014/main" id="{0C285671-A054-21FD-7ADE-42472AD18BBB}"/>
              </a:ext>
            </a:extLst>
          </p:cNvPr>
          <p:cNvSpPr>
            <a:spLocks noChangeArrowheads="1"/>
          </p:cNvSpPr>
          <p:nvPr/>
        </p:nvSpPr>
        <p:spPr bwMode="auto">
          <a:xfrm>
            <a:off x="648652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78" name="Rectangle 395">
            <a:extLst>
              <a:ext uri="{FF2B5EF4-FFF2-40B4-BE49-F238E27FC236}">
                <a16:creationId xmlns:a16="http://schemas.microsoft.com/office/drawing/2014/main" id="{71AA4B8E-ADEE-BEEE-742D-AB4EFB05A171}"/>
              </a:ext>
            </a:extLst>
          </p:cNvPr>
          <p:cNvSpPr>
            <a:spLocks noChangeArrowheads="1"/>
          </p:cNvSpPr>
          <p:nvPr/>
        </p:nvSpPr>
        <p:spPr bwMode="auto">
          <a:xfrm>
            <a:off x="6561138" y="47879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349579" name="Rectangle 396">
            <a:extLst>
              <a:ext uri="{FF2B5EF4-FFF2-40B4-BE49-F238E27FC236}">
                <a16:creationId xmlns:a16="http://schemas.microsoft.com/office/drawing/2014/main" id="{4A1285F9-23F6-593A-2E1A-96C7D4E7FA87}"/>
              </a:ext>
            </a:extLst>
          </p:cNvPr>
          <p:cNvSpPr>
            <a:spLocks noChangeArrowheads="1"/>
          </p:cNvSpPr>
          <p:nvPr/>
        </p:nvSpPr>
        <p:spPr bwMode="auto">
          <a:xfrm>
            <a:off x="6650038" y="47879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80" name="Rectangle 397">
            <a:extLst>
              <a:ext uri="{FF2B5EF4-FFF2-40B4-BE49-F238E27FC236}">
                <a16:creationId xmlns:a16="http://schemas.microsoft.com/office/drawing/2014/main" id="{2261A6C0-6E2E-0C3E-B95D-96559CC8B579}"/>
              </a:ext>
            </a:extLst>
          </p:cNvPr>
          <p:cNvSpPr>
            <a:spLocks noChangeArrowheads="1"/>
          </p:cNvSpPr>
          <p:nvPr/>
        </p:nvSpPr>
        <p:spPr bwMode="auto">
          <a:xfrm>
            <a:off x="6724650" y="47879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581" name="Rectangle 398">
            <a:extLst>
              <a:ext uri="{FF2B5EF4-FFF2-40B4-BE49-F238E27FC236}">
                <a16:creationId xmlns:a16="http://schemas.microsoft.com/office/drawing/2014/main" id="{30807DB8-DD05-36D4-F04E-2C061283F3F6}"/>
              </a:ext>
            </a:extLst>
          </p:cNvPr>
          <p:cNvSpPr>
            <a:spLocks noChangeArrowheads="1"/>
          </p:cNvSpPr>
          <p:nvPr/>
        </p:nvSpPr>
        <p:spPr bwMode="auto">
          <a:xfrm>
            <a:off x="6813550"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2" name="Rectangle 399">
            <a:extLst>
              <a:ext uri="{FF2B5EF4-FFF2-40B4-BE49-F238E27FC236}">
                <a16:creationId xmlns:a16="http://schemas.microsoft.com/office/drawing/2014/main" id="{E51728F1-75D8-DB73-9722-77527CEB5AA3}"/>
              </a:ext>
            </a:extLst>
          </p:cNvPr>
          <p:cNvSpPr>
            <a:spLocks noChangeArrowheads="1"/>
          </p:cNvSpPr>
          <p:nvPr/>
        </p:nvSpPr>
        <p:spPr bwMode="auto">
          <a:xfrm>
            <a:off x="6858000"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3" name="Rectangle 400">
            <a:extLst>
              <a:ext uri="{FF2B5EF4-FFF2-40B4-BE49-F238E27FC236}">
                <a16:creationId xmlns:a16="http://schemas.microsoft.com/office/drawing/2014/main" id="{1A977F82-8745-7365-2890-FE47F24F872D}"/>
              </a:ext>
            </a:extLst>
          </p:cNvPr>
          <p:cNvSpPr>
            <a:spLocks noChangeArrowheads="1"/>
          </p:cNvSpPr>
          <p:nvPr/>
        </p:nvSpPr>
        <p:spPr bwMode="auto">
          <a:xfrm>
            <a:off x="6931025"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84" name="Rectangle 401">
            <a:extLst>
              <a:ext uri="{FF2B5EF4-FFF2-40B4-BE49-F238E27FC236}">
                <a16:creationId xmlns:a16="http://schemas.microsoft.com/office/drawing/2014/main" id="{9AC7DC19-5408-55CB-2CBF-94207792A9D3}"/>
              </a:ext>
            </a:extLst>
          </p:cNvPr>
          <p:cNvSpPr>
            <a:spLocks noChangeArrowheads="1"/>
          </p:cNvSpPr>
          <p:nvPr/>
        </p:nvSpPr>
        <p:spPr bwMode="auto">
          <a:xfrm>
            <a:off x="6975475" y="47879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5" name="Rectangle 402">
            <a:extLst>
              <a:ext uri="{FF2B5EF4-FFF2-40B4-BE49-F238E27FC236}">
                <a16:creationId xmlns:a16="http://schemas.microsoft.com/office/drawing/2014/main" id="{59273516-AFC8-B13D-A952-FC3B6640962D}"/>
              </a:ext>
            </a:extLst>
          </p:cNvPr>
          <p:cNvSpPr>
            <a:spLocks noChangeArrowheads="1"/>
          </p:cNvSpPr>
          <p:nvPr/>
        </p:nvSpPr>
        <p:spPr bwMode="auto">
          <a:xfrm>
            <a:off x="701992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86" name="Rectangle 403">
            <a:extLst>
              <a:ext uri="{FF2B5EF4-FFF2-40B4-BE49-F238E27FC236}">
                <a16:creationId xmlns:a16="http://schemas.microsoft.com/office/drawing/2014/main" id="{60556F40-2EED-08F7-0C1B-1B63108CF325}"/>
              </a:ext>
            </a:extLst>
          </p:cNvPr>
          <p:cNvSpPr>
            <a:spLocks noChangeArrowheads="1"/>
          </p:cNvSpPr>
          <p:nvPr/>
        </p:nvSpPr>
        <p:spPr bwMode="auto">
          <a:xfrm>
            <a:off x="709453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87" name="Rectangle 404">
            <a:extLst>
              <a:ext uri="{FF2B5EF4-FFF2-40B4-BE49-F238E27FC236}">
                <a16:creationId xmlns:a16="http://schemas.microsoft.com/office/drawing/2014/main" id="{1E14B179-675F-68DB-1421-931938A2C933}"/>
              </a:ext>
            </a:extLst>
          </p:cNvPr>
          <p:cNvSpPr>
            <a:spLocks noChangeArrowheads="1"/>
          </p:cNvSpPr>
          <p:nvPr/>
        </p:nvSpPr>
        <p:spPr bwMode="auto">
          <a:xfrm>
            <a:off x="7138988" y="47879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88" name="Rectangle 405">
            <a:extLst>
              <a:ext uri="{FF2B5EF4-FFF2-40B4-BE49-F238E27FC236}">
                <a16:creationId xmlns:a16="http://schemas.microsoft.com/office/drawing/2014/main" id="{24FBE4B4-3089-031A-9D1C-D5C7CA334700}"/>
              </a:ext>
            </a:extLst>
          </p:cNvPr>
          <p:cNvSpPr>
            <a:spLocks noChangeArrowheads="1"/>
          </p:cNvSpPr>
          <p:nvPr/>
        </p:nvSpPr>
        <p:spPr bwMode="auto">
          <a:xfrm>
            <a:off x="7227888" y="47879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589" name="Rectangle 406">
            <a:extLst>
              <a:ext uri="{FF2B5EF4-FFF2-40B4-BE49-F238E27FC236}">
                <a16:creationId xmlns:a16="http://schemas.microsoft.com/office/drawing/2014/main" id="{CDEBDE79-8CF4-59AF-7F1E-195D741FE44E}"/>
              </a:ext>
            </a:extLst>
          </p:cNvPr>
          <p:cNvSpPr>
            <a:spLocks noChangeArrowheads="1"/>
          </p:cNvSpPr>
          <p:nvPr/>
        </p:nvSpPr>
        <p:spPr bwMode="auto">
          <a:xfrm>
            <a:off x="7272338" y="47879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590" name="Rectangle 407">
            <a:extLst>
              <a:ext uri="{FF2B5EF4-FFF2-40B4-BE49-F238E27FC236}">
                <a16:creationId xmlns:a16="http://schemas.microsoft.com/office/drawing/2014/main" id="{AAC71162-9FDC-8343-A895-00A323C4BF89}"/>
              </a:ext>
            </a:extLst>
          </p:cNvPr>
          <p:cNvSpPr>
            <a:spLocks noChangeArrowheads="1"/>
          </p:cNvSpPr>
          <p:nvPr/>
        </p:nvSpPr>
        <p:spPr bwMode="auto">
          <a:xfrm>
            <a:off x="7361238" y="47879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591" name="Rectangle 408">
            <a:extLst>
              <a:ext uri="{FF2B5EF4-FFF2-40B4-BE49-F238E27FC236}">
                <a16:creationId xmlns:a16="http://schemas.microsoft.com/office/drawing/2014/main" id="{2A08911F-DCCA-823E-3630-96A992DD7D5C}"/>
              </a:ext>
            </a:extLst>
          </p:cNvPr>
          <p:cNvSpPr>
            <a:spLocks noChangeArrowheads="1"/>
          </p:cNvSpPr>
          <p:nvPr/>
        </p:nvSpPr>
        <p:spPr bwMode="auto">
          <a:xfrm>
            <a:off x="7450138" y="47879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2" name="Rectangle 409">
            <a:extLst>
              <a:ext uri="{FF2B5EF4-FFF2-40B4-BE49-F238E27FC236}">
                <a16:creationId xmlns:a16="http://schemas.microsoft.com/office/drawing/2014/main" id="{CB5ACFD1-B770-2C40-BB3D-4D74717CEBE0}"/>
              </a:ext>
            </a:extLst>
          </p:cNvPr>
          <p:cNvSpPr>
            <a:spLocks noChangeArrowheads="1"/>
          </p:cNvSpPr>
          <p:nvPr/>
        </p:nvSpPr>
        <p:spPr bwMode="auto">
          <a:xfrm>
            <a:off x="7524750"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3" name="Rectangle 410">
            <a:extLst>
              <a:ext uri="{FF2B5EF4-FFF2-40B4-BE49-F238E27FC236}">
                <a16:creationId xmlns:a16="http://schemas.microsoft.com/office/drawing/2014/main" id="{1D1EB85E-1EB7-A954-68F0-815D5ADA310C}"/>
              </a:ext>
            </a:extLst>
          </p:cNvPr>
          <p:cNvSpPr>
            <a:spLocks noChangeArrowheads="1"/>
          </p:cNvSpPr>
          <p:nvPr/>
        </p:nvSpPr>
        <p:spPr bwMode="auto">
          <a:xfrm>
            <a:off x="7583488" y="47879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594" name="Rectangle 411">
            <a:extLst>
              <a:ext uri="{FF2B5EF4-FFF2-40B4-BE49-F238E27FC236}">
                <a16:creationId xmlns:a16="http://schemas.microsoft.com/office/drawing/2014/main" id="{A7BF2EC6-7A18-E3D0-A41B-3D91E92531EE}"/>
              </a:ext>
            </a:extLst>
          </p:cNvPr>
          <p:cNvSpPr>
            <a:spLocks noChangeArrowheads="1"/>
          </p:cNvSpPr>
          <p:nvPr/>
        </p:nvSpPr>
        <p:spPr bwMode="auto">
          <a:xfrm>
            <a:off x="7627938" y="47879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595" name="Rectangle 412">
            <a:extLst>
              <a:ext uri="{FF2B5EF4-FFF2-40B4-BE49-F238E27FC236}">
                <a16:creationId xmlns:a16="http://schemas.microsoft.com/office/drawing/2014/main" id="{A3EDCDC0-6E53-E20B-5BBB-AE8C06214FD8}"/>
              </a:ext>
            </a:extLst>
          </p:cNvPr>
          <p:cNvSpPr>
            <a:spLocks noChangeArrowheads="1"/>
          </p:cNvSpPr>
          <p:nvPr/>
        </p:nvSpPr>
        <p:spPr bwMode="auto">
          <a:xfrm>
            <a:off x="7686675" y="47879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596" name="Rectangle 413">
            <a:extLst>
              <a:ext uri="{FF2B5EF4-FFF2-40B4-BE49-F238E27FC236}">
                <a16:creationId xmlns:a16="http://schemas.microsoft.com/office/drawing/2014/main" id="{2F4E61CF-10E1-5439-CC66-EA2ACBB64345}"/>
              </a:ext>
            </a:extLst>
          </p:cNvPr>
          <p:cNvSpPr>
            <a:spLocks noChangeArrowheads="1"/>
          </p:cNvSpPr>
          <p:nvPr/>
        </p:nvSpPr>
        <p:spPr bwMode="auto">
          <a:xfrm>
            <a:off x="7761288" y="47879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7" name="Rectangle 414">
            <a:extLst>
              <a:ext uri="{FF2B5EF4-FFF2-40B4-BE49-F238E27FC236}">
                <a16:creationId xmlns:a16="http://schemas.microsoft.com/office/drawing/2014/main" id="{6210E55F-EB6D-1FF3-4CE7-65E317CC9D77}"/>
              </a:ext>
            </a:extLst>
          </p:cNvPr>
          <p:cNvSpPr>
            <a:spLocks noChangeArrowheads="1"/>
          </p:cNvSpPr>
          <p:nvPr/>
        </p:nvSpPr>
        <p:spPr bwMode="auto">
          <a:xfrm>
            <a:off x="7805738" y="4787900"/>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598" name="Rectangle 415">
            <a:extLst>
              <a:ext uri="{FF2B5EF4-FFF2-40B4-BE49-F238E27FC236}">
                <a16:creationId xmlns:a16="http://schemas.microsoft.com/office/drawing/2014/main" id="{EDA80EF0-F6D8-7BA8-C158-9173F817C532}"/>
              </a:ext>
            </a:extLst>
          </p:cNvPr>
          <p:cNvSpPr>
            <a:spLocks noChangeArrowheads="1"/>
          </p:cNvSpPr>
          <p:nvPr/>
        </p:nvSpPr>
        <p:spPr bwMode="auto">
          <a:xfrm>
            <a:off x="4930775" y="51435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599" name="Rectangle 416">
            <a:extLst>
              <a:ext uri="{FF2B5EF4-FFF2-40B4-BE49-F238E27FC236}">
                <a16:creationId xmlns:a16="http://schemas.microsoft.com/office/drawing/2014/main" id="{056CAA42-1143-C392-0759-6F8ED7B0A886}"/>
              </a:ext>
            </a:extLst>
          </p:cNvPr>
          <p:cNvSpPr>
            <a:spLocks noChangeArrowheads="1"/>
          </p:cNvSpPr>
          <p:nvPr/>
        </p:nvSpPr>
        <p:spPr bwMode="auto">
          <a:xfrm>
            <a:off x="4975225" y="51435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00" name="Rectangle 417">
            <a:extLst>
              <a:ext uri="{FF2B5EF4-FFF2-40B4-BE49-F238E27FC236}">
                <a16:creationId xmlns:a16="http://schemas.microsoft.com/office/drawing/2014/main" id="{A4374857-3837-F17D-6541-84C9128D03CE}"/>
              </a:ext>
            </a:extLst>
          </p:cNvPr>
          <p:cNvSpPr>
            <a:spLocks noChangeArrowheads="1"/>
          </p:cNvSpPr>
          <p:nvPr/>
        </p:nvSpPr>
        <p:spPr bwMode="auto">
          <a:xfrm>
            <a:off x="5064125" y="51435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1" name="Rectangle 418">
            <a:extLst>
              <a:ext uri="{FF2B5EF4-FFF2-40B4-BE49-F238E27FC236}">
                <a16:creationId xmlns:a16="http://schemas.microsoft.com/office/drawing/2014/main" id="{F580E02B-AC22-3AE3-F809-F81DDFB8E2D9}"/>
              </a:ext>
            </a:extLst>
          </p:cNvPr>
          <p:cNvSpPr>
            <a:spLocks noChangeArrowheads="1"/>
          </p:cNvSpPr>
          <p:nvPr/>
        </p:nvSpPr>
        <p:spPr bwMode="auto">
          <a:xfrm>
            <a:off x="5138738" y="51435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02" name="Rectangle 419">
            <a:extLst>
              <a:ext uri="{FF2B5EF4-FFF2-40B4-BE49-F238E27FC236}">
                <a16:creationId xmlns:a16="http://schemas.microsoft.com/office/drawing/2014/main" id="{68222685-3191-6C76-39E9-32058004D761}"/>
              </a:ext>
            </a:extLst>
          </p:cNvPr>
          <p:cNvSpPr>
            <a:spLocks noChangeArrowheads="1"/>
          </p:cNvSpPr>
          <p:nvPr/>
        </p:nvSpPr>
        <p:spPr bwMode="auto">
          <a:xfrm>
            <a:off x="5227638" y="51435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03" name="Rectangle 420">
            <a:extLst>
              <a:ext uri="{FF2B5EF4-FFF2-40B4-BE49-F238E27FC236}">
                <a16:creationId xmlns:a16="http://schemas.microsoft.com/office/drawing/2014/main" id="{DCF341AE-E987-DE75-6AA6-6C146D95F7DB}"/>
              </a:ext>
            </a:extLst>
          </p:cNvPr>
          <p:cNvSpPr>
            <a:spLocks noChangeArrowheads="1"/>
          </p:cNvSpPr>
          <p:nvPr/>
        </p:nvSpPr>
        <p:spPr bwMode="auto">
          <a:xfrm>
            <a:off x="5272088" y="5143500"/>
            <a:ext cx="271462"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49604" name="Rectangle 421">
            <a:extLst>
              <a:ext uri="{FF2B5EF4-FFF2-40B4-BE49-F238E27FC236}">
                <a16:creationId xmlns:a16="http://schemas.microsoft.com/office/drawing/2014/main" id="{54800FA5-D1E6-C373-F4FB-BB75B571B641}"/>
              </a:ext>
            </a:extLst>
          </p:cNvPr>
          <p:cNvSpPr>
            <a:spLocks noChangeArrowheads="1"/>
          </p:cNvSpPr>
          <p:nvPr/>
        </p:nvSpPr>
        <p:spPr bwMode="auto">
          <a:xfrm>
            <a:off x="5346700" y="51435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5" name="Rectangle 422">
            <a:extLst>
              <a:ext uri="{FF2B5EF4-FFF2-40B4-BE49-F238E27FC236}">
                <a16:creationId xmlns:a16="http://schemas.microsoft.com/office/drawing/2014/main" id="{2853A1CD-BADD-6EAE-9B43-44EC411B6CB8}"/>
              </a:ext>
            </a:extLst>
          </p:cNvPr>
          <p:cNvSpPr>
            <a:spLocks noChangeArrowheads="1"/>
          </p:cNvSpPr>
          <p:nvPr/>
        </p:nvSpPr>
        <p:spPr bwMode="auto">
          <a:xfrm>
            <a:off x="5419725" y="51435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06" name="Rectangle 423">
            <a:extLst>
              <a:ext uri="{FF2B5EF4-FFF2-40B4-BE49-F238E27FC236}">
                <a16:creationId xmlns:a16="http://schemas.microsoft.com/office/drawing/2014/main" id="{5B67368D-8C20-F49B-60E7-30EEC70CEA3D}"/>
              </a:ext>
            </a:extLst>
          </p:cNvPr>
          <p:cNvSpPr>
            <a:spLocks noChangeArrowheads="1"/>
          </p:cNvSpPr>
          <p:nvPr/>
        </p:nvSpPr>
        <p:spPr bwMode="auto">
          <a:xfrm>
            <a:off x="5508625"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07" name="Rectangle 424">
            <a:extLst>
              <a:ext uri="{FF2B5EF4-FFF2-40B4-BE49-F238E27FC236}">
                <a16:creationId xmlns:a16="http://schemas.microsoft.com/office/drawing/2014/main" id="{B036D21A-A10E-B8B1-3F48-D758501B9167}"/>
              </a:ext>
            </a:extLst>
          </p:cNvPr>
          <p:cNvSpPr>
            <a:spLocks noChangeArrowheads="1"/>
          </p:cNvSpPr>
          <p:nvPr/>
        </p:nvSpPr>
        <p:spPr bwMode="auto">
          <a:xfrm>
            <a:off x="5553075" y="51435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08" name="Rectangle 425">
            <a:extLst>
              <a:ext uri="{FF2B5EF4-FFF2-40B4-BE49-F238E27FC236}">
                <a16:creationId xmlns:a16="http://schemas.microsoft.com/office/drawing/2014/main" id="{14AFD40E-6775-90BB-6C41-CBC3A55A432B}"/>
              </a:ext>
            </a:extLst>
          </p:cNvPr>
          <p:cNvSpPr>
            <a:spLocks noChangeArrowheads="1"/>
          </p:cNvSpPr>
          <p:nvPr/>
        </p:nvSpPr>
        <p:spPr bwMode="auto">
          <a:xfrm>
            <a:off x="5597525" y="5143500"/>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09" name="Rectangle 426">
            <a:extLst>
              <a:ext uri="{FF2B5EF4-FFF2-40B4-BE49-F238E27FC236}">
                <a16:creationId xmlns:a16="http://schemas.microsoft.com/office/drawing/2014/main" id="{B629F003-8D21-6D7B-EEED-E6D9A0637ED0}"/>
              </a:ext>
            </a:extLst>
          </p:cNvPr>
          <p:cNvSpPr>
            <a:spLocks noChangeArrowheads="1"/>
          </p:cNvSpPr>
          <p:nvPr/>
        </p:nvSpPr>
        <p:spPr bwMode="auto">
          <a:xfrm>
            <a:off x="5672138"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10" name="Rectangle 427">
            <a:extLst>
              <a:ext uri="{FF2B5EF4-FFF2-40B4-BE49-F238E27FC236}">
                <a16:creationId xmlns:a16="http://schemas.microsoft.com/office/drawing/2014/main" id="{D2E6C6CD-B99E-5F6B-AF78-9F00C6C40D01}"/>
              </a:ext>
            </a:extLst>
          </p:cNvPr>
          <p:cNvSpPr>
            <a:spLocks noChangeArrowheads="1"/>
          </p:cNvSpPr>
          <p:nvPr/>
        </p:nvSpPr>
        <p:spPr bwMode="auto">
          <a:xfrm>
            <a:off x="5716588" y="51435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1" name="Rectangle 428">
            <a:extLst>
              <a:ext uri="{FF2B5EF4-FFF2-40B4-BE49-F238E27FC236}">
                <a16:creationId xmlns:a16="http://schemas.microsoft.com/office/drawing/2014/main" id="{AEA0379C-CEA5-8786-EFB2-0B2318A0AACA}"/>
              </a:ext>
            </a:extLst>
          </p:cNvPr>
          <p:cNvSpPr>
            <a:spLocks noChangeArrowheads="1"/>
          </p:cNvSpPr>
          <p:nvPr/>
        </p:nvSpPr>
        <p:spPr bwMode="auto">
          <a:xfrm>
            <a:off x="5761038" y="51435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349612" name="Rectangle 429">
            <a:extLst>
              <a:ext uri="{FF2B5EF4-FFF2-40B4-BE49-F238E27FC236}">
                <a16:creationId xmlns:a16="http://schemas.microsoft.com/office/drawing/2014/main" id="{A75F8999-71E9-1F62-FFCB-B6B6585570DB}"/>
              </a:ext>
            </a:extLst>
          </p:cNvPr>
          <p:cNvSpPr>
            <a:spLocks noChangeArrowheads="1"/>
          </p:cNvSpPr>
          <p:nvPr/>
        </p:nvSpPr>
        <p:spPr bwMode="auto">
          <a:xfrm>
            <a:off x="5849938" y="5143500"/>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13" name="Rectangle 430">
            <a:extLst>
              <a:ext uri="{FF2B5EF4-FFF2-40B4-BE49-F238E27FC236}">
                <a16:creationId xmlns:a16="http://schemas.microsoft.com/office/drawing/2014/main" id="{7C7DD89C-4B48-6E9E-6C02-D20A034C3173}"/>
              </a:ext>
            </a:extLst>
          </p:cNvPr>
          <p:cNvSpPr>
            <a:spLocks noChangeArrowheads="1"/>
          </p:cNvSpPr>
          <p:nvPr/>
        </p:nvSpPr>
        <p:spPr bwMode="auto">
          <a:xfrm>
            <a:off x="5924550"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14" name="Rectangle 431">
            <a:extLst>
              <a:ext uri="{FF2B5EF4-FFF2-40B4-BE49-F238E27FC236}">
                <a16:creationId xmlns:a16="http://schemas.microsoft.com/office/drawing/2014/main" id="{572C8CBD-DA21-179E-BF23-F04B4B00C134}"/>
              </a:ext>
            </a:extLst>
          </p:cNvPr>
          <p:cNvSpPr>
            <a:spLocks noChangeArrowheads="1"/>
          </p:cNvSpPr>
          <p:nvPr/>
        </p:nvSpPr>
        <p:spPr bwMode="auto">
          <a:xfrm>
            <a:off x="5969000" y="51435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15" name="Rectangle 432">
            <a:extLst>
              <a:ext uri="{FF2B5EF4-FFF2-40B4-BE49-F238E27FC236}">
                <a16:creationId xmlns:a16="http://schemas.microsoft.com/office/drawing/2014/main" id="{B444DA3A-B2D4-A613-9562-B64A2B7CF39C}"/>
              </a:ext>
            </a:extLst>
          </p:cNvPr>
          <p:cNvSpPr>
            <a:spLocks noChangeArrowheads="1"/>
          </p:cNvSpPr>
          <p:nvPr/>
        </p:nvSpPr>
        <p:spPr bwMode="auto">
          <a:xfrm>
            <a:off x="6057900" y="51435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16" name="Rectangle 433">
            <a:extLst>
              <a:ext uri="{FF2B5EF4-FFF2-40B4-BE49-F238E27FC236}">
                <a16:creationId xmlns:a16="http://schemas.microsoft.com/office/drawing/2014/main" id="{0EDD1CA2-352C-2F68-04C3-79C5B04F5447}"/>
              </a:ext>
            </a:extLst>
          </p:cNvPr>
          <p:cNvSpPr>
            <a:spLocks noChangeArrowheads="1"/>
          </p:cNvSpPr>
          <p:nvPr/>
        </p:nvSpPr>
        <p:spPr bwMode="auto">
          <a:xfrm>
            <a:off x="6130925" y="5143500"/>
            <a:ext cx="2317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17" name="Rectangle 434">
            <a:extLst>
              <a:ext uri="{FF2B5EF4-FFF2-40B4-BE49-F238E27FC236}">
                <a16:creationId xmlns:a16="http://schemas.microsoft.com/office/drawing/2014/main" id="{811B972A-B232-1970-0D97-42214594BAEC}"/>
              </a:ext>
            </a:extLst>
          </p:cNvPr>
          <p:cNvSpPr>
            <a:spLocks noChangeArrowheads="1"/>
          </p:cNvSpPr>
          <p:nvPr/>
        </p:nvSpPr>
        <p:spPr bwMode="auto">
          <a:xfrm>
            <a:off x="6191250" y="51435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18" name="Rectangle 435">
            <a:extLst>
              <a:ext uri="{FF2B5EF4-FFF2-40B4-BE49-F238E27FC236}">
                <a16:creationId xmlns:a16="http://schemas.microsoft.com/office/drawing/2014/main" id="{004E8E90-D0FE-CEB0-B03E-CCB4F64A029B}"/>
              </a:ext>
            </a:extLst>
          </p:cNvPr>
          <p:cNvSpPr>
            <a:spLocks noChangeArrowheads="1"/>
          </p:cNvSpPr>
          <p:nvPr/>
        </p:nvSpPr>
        <p:spPr bwMode="auto">
          <a:xfrm>
            <a:off x="6235700" y="5143500"/>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49619" name="Rectangle 436">
            <a:extLst>
              <a:ext uri="{FF2B5EF4-FFF2-40B4-BE49-F238E27FC236}">
                <a16:creationId xmlns:a16="http://schemas.microsoft.com/office/drawing/2014/main" id="{9DBD0E44-456F-F30D-D182-EF4BD3385683}"/>
              </a:ext>
            </a:extLst>
          </p:cNvPr>
          <p:cNvSpPr>
            <a:spLocks noChangeArrowheads="1"/>
          </p:cNvSpPr>
          <p:nvPr/>
        </p:nvSpPr>
        <p:spPr bwMode="auto">
          <a:xfrm>
            <a:off x="6280150" y="51435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349620" name="Rectangle 437">
            <a:extLst>
              <a:ext uri="{FF2B5EF4-FFF2-40B4-BE49-F238E27FC236}">
                <a16:creationId xmlns:a16="http://schemas.microsoft.com/office/drawing/2014/main" id="{25C6D8A8-8966-D9A1-E83D-DD23FC35CB4E}"/>
              </a:ext>
            </a:extLst>
          </p:cNvPr>
          <p:cNvSpPr>
            <a:spLocks noChangeArrowheads="1"/>
          </p:cNvSpPr>
          <p:nvPr/>
        </p:nvSpPr>
        <p:spPr bwMode="auto">
          <a:xfrm>
            <a:off x="6369050" y="51435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21" name="Rectangle 438">
            <a:extLst>
              <a:ext uri="{FF2B5EF4-FFF2-40B4-BE49-F238E27FC236}">
                <a16:creationId xmlns:a16="http://schemas.microsoft.com/office/drawing/2014/main" id="{7DB1C27C-AD14-BB09-4ADE-31E567BA2B85}"/>
              </a:ext>
            </a:extLst>
          </p:cNvPr>
          <p:cNvSpPr>
            <a:spLocks noChangeArrowheads="1"/>
          </p:cNvSpPr>
          <p:nvPr/>
        </p:nvSpPr>
        <p:spPr bwMode="auto">
          <a:xfrm>
            <a:off x="6442075" y="51435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2" name="Rectangle 439">
            <a:extLst>
              <a:ext uri="{FF2B5EF4-FFF2-40B4-BE49-F238E27FC236}">
                <a16:creationId xmlns:a16="http://schemas.microsoft.com/office/drawing/2014/main" id="{81716539-C2E3-C84F-BE53-7EDEF7F887F0}"/>
              </a:ext>
            </a:extLst>
          </p:cNvPr>
          <p:cNvSpPr>
            <a:spLocks noChangeArrowheads="1"/>
          </p:cNvSpPr>
          <p:nvPr/>
        </p:nvSpPr>
        <p:spPr bwMode="auto">
          <a:xfrm>
            <a:off x="6486525" y="5143500"/>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349623" name="Rectangle 440">
            <a:extLst>
              <a:ext uri="{FF2B5EF4-FFF2-40B4-BE49-F238E27FC236}">
                <a16:creationId xmlns:a16="http://schemas.microsoft.com/office/drawing/2014/main" id="{A1E8FF6D-57CF-5253-CA58-77CF16600FA0}"/>
              </a:ext>
            </a:extLst>
          </p:cNvPr>
          <p:cNvSpPr>
            <a:spLocks noChangeArrowheads="1"/>
          </p:cNvSpPr>
          <p:nvPr/>
        </p:nvSpPr>
        <p:spPr bwMode="auto">
          <a:xfrm>
            <a:off x="6546850"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24" name="Rectangle 441">
            <a:extLst>
              <a:ext uri="{FF2B5EF4-FFF2-40B4-BE49-F238E27FC236}">
                <a16:creationId xmlns:a16="http://schemas.microsoft.com/office/drawing/2014/main" id="{9A62D2C1-6B76-D6E0-B423-7BF3AE0D5041}"/>
              </a:ext>
            </a:extLst>
          </p:cNvPr>
          <p:cNvSpPr>
            <a:spLocks noChangeArrowheads="1"/>
          </p:cNvSpPr>
          <p:nvPr/>
        </p:nvSpPr>
        <p:spPr bwMode="auto">
          <a:xfrm>
            <a:off x="6591300" y="5143500"/>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349625" name="Rectangle 442">
            <a:extLst>
              <a:ext uri="{FF2B5EF4-FFF2-40B4-BE49-F238E27FC236}">
                <a16:creationId xmlns:a16="http://schemas.microsoft.com/office/drawing/2014/main" id="{8E6FE550-AD62-94AB-2A7C-90203FF91A7E}"/>
              </a:ext>
            </a:extLst>
          </p:cNvPr>
          <p:cNvSpPr>
            <a:spLocks noChangeArrowheads="1"/>
          </p:cNvSpPr>
          <p:nvPr/>
        </p:nvSpPr>
        <p:spPr bwMode="auto">
          <a:xfrm>
            <a:off x="6650038" y="5143500"/>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349626" name="Rectangle 443">
            <a:extLst>
              <a:ext uri="{FF2B5EF4-FFF2-40B4-BE49-F238E27FC236}">
                <a16:creationId xmlns:a16="http://schemas.microsoft.com/office/drawing/2014/main" id="{7E92D7B3-2BF8-D911-74A0-B11185D9F16D}"/>
              </a:ext>
            </a:extLst>
          </p:cNvPr>
          <p:cNvSpPr>
            <a:spLocks noChangeArrowheads="1"/>
          </p:cNvSpPr>
          <p:nvPr/>
        </p:nvSpPr>
        <p:spPr bwMode="auto">
          <a:xfrm>
            <a:off x="6783388" y="5143500"/>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27" name="Rectangle 444">
            <a:extLst>
              <a:ext uri="{FF2B5EF4-FFF2-40B4-BE49-F238E27FC236}">
                <a16:creationId xmlns:a16="http://schemas.microsoft.com/office/drawing/2014/main" id="{4E7D9767-985B-567A-EA04-753A5B426934}"/>
              </a:ext>
            </a:extLst>
          </p:cNvPr>
          <p:cNvSpPr>
            <a:spLocks noChangeArrowheads="1"/>
          </p:cNvSpPr>
          <p:nvPr/>
        </p:nvSpPr>
        <p:spPr bwMode="auto">
          <a:xfrm>
            <a:off x="6827838" y="51435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349628" name="Rectangle 445">
            <a:extLst>
              <a:ext uri="{FF2B5EF4-FFF2-40B4-BE49-F238E27FC236}">
                <a16:creationId xmlns:a16="http://schemas.microsoft.com/office/drawing/2014/main" id="{6D9B87BE-972D-78CA-411E-65FD072B2A4D}"/>
              </a:ext>
            </a:extLst>
          </p:cNvPr>
          <p:cNvSpPr>
            <a:spLocks noChangeArrowheads="1"/>
          </p:cNvSpPr>
          <p:nvPr/>
        </p:nvSpPr>
        <p:spPr bwMode="auto">
          <a:xfrm>
            <a:off x="6916738" y="5143500"/>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49629" name="Rectangle 446">
            <a:extLst>
              <a:ext uri="{FF2B5EF4-FFF2-40B4-BE49-F238E27FC236}">
                <a16:creationId xmlns:a16="http://schemas.microsoft.com/office/drawing/2014/main" id="{985136F1-6C6F-14EE-34DA-8014A9EF8A12}"/>
              </a:ext>
            </a:extLst>
          </p:cNvPr>
          <p:cNvSpPr>
            <a:spLocks noChangeArrowheads="1"/>
          </p:cNvSpPr>
          <p:nvPr/>
        </p:nvSpPr>
        <p:spPr bwMode="auto">
          <a:xfrm>
            <a:off x="6991350" y="51435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349630" name="Rectangle 447">
            <a:extLst>
              <a:ext uri="{FF2B5EF4-FFF2-40B4-BE49-F238E27FC236}">
                <a16:creationId xmlns:a16="http://schemas.microsoft.com/office/drawing/2014/main" id="{78550D37-3ED2-D0EE-2B3A-053AE67D5E21}"/>
              </a:ext>
            </a:extLst>
          </p:cNvPr>
          <p:cNvSpPr>
            <a:spLocks noChangeArrowheads="1"/>
          </p:cNvSpPr>
          <p:nvPr/>
        </p:nvSpPr>
        <p:spPr bwMode="auto">
          <a:xfrm>
            <a:off x="7080250" y="51435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1" name="Rectangle 448">
            <a:extLst>
              <a:ext uri="{FF2B5EF4-FFF2-40B4-BE49-F238E27FC236}">
                <a16:creationId xmlns:a16="http://schemas.microsoft.com/office/drawing/2014/main" id="{BA7E73CF-628B-EC70-FD1A-05F60F958028}"/>
              </a:ext>
            </a:extLst>
          </p:cNvPr>
          <p:cNvSpPr>
            <a:spLocks noChangeArrowheads="1"/>
          </p:cNvSpPr>
          <p:nvPr/>
        </p:nvSpPr>
        <p:spPr bwMode="auto">
          <a:xfrm>
            <a:off x="7153275" y="5143500"/>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349632" name="Rectangle 449">
            <a:extLst>
              <a:ext uri="{FF2B5EF4-FFF2-40B4-BE49-F238E27FC236}">
                <a16:creationId xmlns:a16="http://schemas.microsoft.com/office/drawing/2014/main" id="{FA868366-E5A4-DBC7-B217-0589CC5D0AB5}"/>
              </a:ext>
            </a:extLst>
          </p:cNvPr>
          <p:cNvSpPr>
            <a:spLocks noChangeArrowheads="1"/>
          </p:cNvSpPr>
          <p:nvPr/>
        </p:nvSpPr>
        <p:spPr bwMode="auto">
          <a:xfrm>
            <a:off x="7197725" y="51435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349633" name="Rectangle 450">
            <a:extLst>
              <a:ext uri="{FF2B5EF4-FFF2-40B4-BE49-F238E27FC236}">
                <a16:creationId xmlns:a16="http://schemas.microsoft.com/office/drawing/2014/main" id="{115C16F7-E7D5-B758-1E7D-974E811FB989}"/>
              </a:ext>
            </a:extLst>
          </p:cNvPr>
          <p:cNvSpPr>
            <a:spLocks noChangeArrowheads="1"/>
          </p:cNvSpPr>
          <p:nvPr/>
        </p:nvSpPr>
        <p:spPr bwMode="auto">
          <a:xfrm>
            <a:off x="7242175" y="51435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34" name="Rectangle 451">
            <a:extLst>
              <a:ext uri="{FF2B5EF4-FFF2-40B4-BE49-F238E27FC236}">
                <a16:creationId xmlns:a16="http://schemas.microsoft.com/office/drawing/2014/main" id="{E3466792-B7E4-DA28-1240-81DA5EB61580}"/>
              </a:ext>
            </a:extLst>
          </p:cNvPr>
          <p:cNvSpPr>
            <a:spLocks noChangeArrowheads="1"/>
          </p:cNvSpPr>
          <p:nvPr/>
        </p:nvSpPr>
        <p:spPr bwMode="auto">
          <a:xfrm>
            <a:off x="7316788" y="51435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5" name="Rectangle 452">
            <a:extLst>
              <a:ext uri="{FF2B5EF4-FFF2-40B4-BE49-F238E27FC236}">
                <a16:creationId xmlns:a16="http://schemas.microsoft.com/office/drawing/2014/main" id="{D30A724C-1B2F-5B01-227A-34AD14D4C6D6}"/>
              </a:ext>
            </a:extLst>
          </p:cNvPr>
          <p:cNvSpPr>
            <a:spLocks noChangeArrowheads="1"/>
          </p:cNvSpPr>
          <p:nvPr/>
        </p:nvSpPr>
        <p:spPr bwMode="auto">
          <a:xfrm>
            <a:off x="7391400" y="51435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36" name="Rectangle 453">
            <a:extLst>
              <a:ext uri="{FF2B5EF4-FFF2-40B4-BE49-F238E27FC236}">
                <a16:creationId xmlns:a16="http://schemas.microsoft.com/office/drawing/2014/main" id="{C2C55015-41E4-9222-207D-A1177A7FAE2F}"/>
              </a:ext>
            </a:extLst>
          </p:cNvPr>
          <p:cNvSpPr>
            <a:spLocks noChangeArrowheads="1"/>
          </p:cNvSpPr>
          <p:nvPr/>
        </p:nvSpPr>
        <p:spPr bwMode="auto">
          <a:xfrm>
            <a:off x="4930775" y="54991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37" name="Rectangle 454">
            <a:extLst>
              <a:ext uri="{FF2B5EF4-FFF2-40B4-BE49-F238E27FC236}">
                <a16:creationId xmlns:a16="http://schemas.microsoft.com/office/drawing/2014/main" id="{3930E4AB-48C6-0902-D2ED-A87AF4C0E97E}"/>
              </a:ext>
            </a:extLst>
          </p:cNvPr>
          <p:cNvSpPr>
            <a:spLocks noChangeArrowheads="1"/>
          </p:cNvSpPr>
          <p:nvPr/>
        </p:nvSpPr>
        <p:spPr bwMode="auto">
          <a:xfrm>
            <a:off x="5019675" y="54991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38" name="Rectangle 455">
            <a:extLst>
              <a:ext uri="{FF2B5EF4-FFF2-40B4-BE49-F238E27FC236}">
                <a16:creationId xmlns:a16="http://schemas.microsoft.com/office/drawing/2014/main" id="{98B85007-DB7C-1E1F-8EE4-559EDDD90D28}"/>
              </a:ext>
            </a:extLst>
          </p:cNvPr>
          <p:cNvSpPr>
            <a:spLocks noChangeArrowheads="1"/>
          </p:cNvSpPr>
          <p:nvPr/>
        </p:nvSpPr>
        <p:spPr bwMode="auto">
          <a:xfrm>
            <a:off x="5064125" y="5499100"/>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349639" name="Rectangle 456">
            <a:extLst>
              <a:ext uri="{FF2B5EF4-FFF2-40B4-BE49-F238E27FC236}">
                <a16:creationId xmlns:a16="http://schemas.microsoft.com/office/drawing/2014/main" id="{C154EF4F-A351-E4E7-4283-871ABC85992D}"/>
              </a:ext>
            </a:extLst>
          </p:cNvPr>
          <p:cNvSpPr>
            <a:spLocks noChangeArrowheads="1"/>
          </p:cNvSpPr>
          <p:nvPr/>
        </p:nvSpPr>
        <p:spPr bwMode="auto">
          <a:xfrm>
            <a:off x="5153025" y="5499100"/>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349640" name="Rectangle 457">
            <a:extLst>
              <a:ext uri="{FF2B5EF4-FFF2-40B4-BE49-F238E27FC236}">
                <a16:creationId xmlns:a16="http://schemas.microsoft.com/office/drawing/2014/main" id="{BFB706D3-1F0D-0142-4414-3F5604681E15}"/>
              </a:ext>
            </a:extLst>
          </p:cNvPr>
          <p:cNvSpPr>
            <a:spLocks noChangeArrowheads="1"/>
          </p:cNvSpPr>
          <p:nvPr/>
        </p:nvSpPr>
        <p:spPr bwMode="auto">
          <a:xfrm>
            <a:off x="5197475" y="5499100"/>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1" name="Rectangle 458">
            <a:extLst>
              <a:ext uri="{FF2B5EF4-FFF2-40B4-BE49-F238E27FC236}">
                <a16:creationId xmlns:a16="http://schemas.microsoft.com/office/drawing/2014/main" id="{BB714D21-1FCE-F3EE-A235-72589B5749AD}"/>
              </a:ext>
            </a:extLst>
          </p:cNvPr>
          <p:cNvSpPr>
            <a:spLocks noChangeArrowheads="1"/>
          </p:cNvSpPr>
          <p:nvPr/>
        </p:nvSpPr>
        <p:spPr bwMode="auto">
          <a:xfrm>
            <a:off x="5286375" y="5499100"/>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349642" name="Rectangle 459">
            <a:extLst>
              <a:ext uri="{FF2B5EF4-FFF2-40B4-BE49-F238E27FC236}">
                <a16:creationId xmlns:a16="http://schemas.microsoft.com/office/drawing/2014/main" id="{EC94D77A-0F6C-4B80-7A9B-761D4E64A4C2}"/>
              </a:ext>
            </a:extLst>
          </p:cNvPr>
          <p:cNvSpPr>
            <a:spLocks noChangeArrowheads="1"/>
          </p:cNvSpPr>
          <p:nvPr/>
        </p:nvSpPr>
        <p:spPr bwMode="auto">
          <a:xfrm>
            <a:off x="5360988" y="54991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49643" name="Rectangle 460">
            <a:extLst>
              <a:ext uri="{FF2B5EF4-FFF2-40B4-BE49-F238E27FC236}">
                <a16:creationId xmlns:a16="http://schemas.microsoft.com/office/drawing/2014/main" id="{A471DA99-A65E-D203-F855-1E89521CC661}"/>
              </a:ext>
            </a:extLst>
          </p:cNvPr>
          <p:cNvSpPr>
            <a:spLocks noChangeArrowheads="1"/>
          </p:cNvSpPr>
          <p:nvPr/>
        </p:nvSpPr>
        <p:spPr bwMode="auto">
          <a:xfrm>
            <a:off x="5449888" y="5499100"/>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349644" name="Rectangle 461">
            <a:extLst>
              <a:ext uri="{FF2B5EF4-FFF2-40B4-BE49-F238E27FC236}">
                <a16:creationId xmlns:a16="http://schemas.microsoft.com/office/drawing/2014/main" id="{C0814AE6-F3D4-53E9-A060-B811118A1C06}"/>
              </a:ext>
            </a:extLst>
          </p:cNvPr>
          <p:cNvSpPr>
            <a:spLocks noChangeArrowheads="1"/>
          </p:cNvSpPr>
          <p:nvPr/>
        </p:nvSpPr>
        <p:spPr bwMode="auto">
          <a:xfrm>
            <a:off x="5538788" y="5499100"/>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49645" name="Rectangle 462">
            <a:extLst>
              <a:ext uri="{FF2B5EF4-FFF2-40B4-BE49-F238E27FC236}">
                <a16:creationId xmlns:a16="http://schemas.microsoft.com/office/drawing/2014/main" id="{2F15AFD5-0D56-D1CA-EC4C-066746569A64}"/>
              </a:ext>
            </a:extLst>
          </p:cNvPr>
          <p:cNvSpPr>
            <a:spLocks noChangeArrowheads="1"/>
          </p:cNvSpPr>
          <p:nvPr/>
        </p:nvSpPr>
        <p:spPr bwMode="auto">
          <a:xfrm>
            <a:off x="5613400" y="5499100"/>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349646" name="Rectangle 463">
            <a:extLst>
              <a:ext uri="{FF2B5EF4-FFF2-40B4-BE49-F238E27FC236}">
                <a16:creationId xmlns:a16="http://schemas.microsoft.com/office/drawing/2014/main" id="{6B4C49BA-CB92-1297-5CF6-4F4EFC804BC9}"/>
              </a:ext>
            </a:extLst>
          </p:cNvPr>
          <p:cNvSpPr>
            <a:spLocks noChangeArrowheads="1"/>
          </p:cNvSpPr>
          <p:nvPr/>
        </p:nvSpPr>
        <p:spPr bwMode="auto">
          <a:xfrm>
            <a:off x="1747838" y="4705350"/>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47" name="Rectangle 464">
            <a:extLst>
              <a:ext uri="{FF2B5EF4-FFF2-40B4-BE49-F238E27FC236}">
                <a16:creationId xmlns:a16="http://schemas.microsoft.com/office/drawing/2014/main" id="{012BFEA1-F497-32C2-657F-5AAEACDC3527}"/>
              </a:ext>
            </a:extLst>
          </p:cNvPr>
          <p:cNvSpPr>
            <a:spLocks noChangeArrowheads="1"/>
          </p:cNvSpPr>
          <p:nvPr/>
        </p:nvSpPr>
        <p:spPr bwMode="auto">
          <a:xfrm>
            <a:off x="17478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48" name="Rectangle 465">
            <a:extLst>
              <a:ext uri="{FF2B5EF4-FFF2-40B4-BE49-F238E27FC236}">
                <a16:creationId xmlns:a16="http://schemas.microsoft.com/office/drawing/2014/main" id="{2ACF99D8-BE69-C203-920D-798E14BAB3CB}"/>
              </a:ext>
            </a:extLst>
          </p:cNvPr>
          <p:cNvSpPr>
            <a:spLocks noChangeArrowheads="1"/>
          </p:cNvSpPr>
          <p:nvPr/>
        </p:nvSpPr>
        <p:spPr bwMode="auto">
          <a:xfrm>
            <a:off x="17478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49" name="Rectangle 466">
            <a:extLst>
              <a:ext uri="{FF2B5EF4-FFF2-40B4-BE49-F238E27FC236}">
                <a16:creationId xmlns:a16="http://schemas.microsoft.com/office/drawing/2014/main" id="{14881C2A-EDD0-2E8F-172A-B7080A5C9E14}"/>
              </a:ext>
            </a:extLst>
          </p:cNvPr>
          <p:cNvSpPr>
            <a:spLocks noChangeArrowheads="1"/>
          </p:cNvSpPr>
          <p:nvPr/>
        </p:nvSpPr>
        <p:spPr bwMode="auto">
          <a:xfrm>
            <a:off x="1762125" y="5773738"/>
            <a:ext cx="15732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0" name="Rectangle 467">
            <a:extLst>
              <a:ext uri="{FF2B5EF4-FFF2-40B4-BE49-F238E27FC236}">
                <a16:creationId xmlns:a16="http://schemas.microsoft.com/office/drawing/2014/main" id="{83190C75-10FD-D543-08F4-AE5AEEDD7F98}"/>
              </a:ext>
            </a:extLst>
          </p:cNvPr>
          <p:cNvSpPr>
            <a:spLocks noChangeArrowheads="1"/>
          </p:cNvSpPr>
          <p:nvPr/>
        </p:nvSpPr>
        <p:spPr bwMode="auto">
          <a:xfrm>
            <a:off x="3348038" y="4705350"/>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1" name="Rectangle 468">
            <a:extLst>
              <a:ext uri="{FF2B5EF4-FFF2-40B4-BE49-F238E27FC236}">
                <a16:creationId xmlns:a16="http://schemas.microsoft.com/office/drawing/2014/main" id="{312FD36C-D80D-5586-DED0-173D86A623F4}"/>
              </a:ext>
            </a:extLst>
          </p:cNvPr>
          <p:cNvSpPr>
            <a:spLocks noChangeArrowheads="1"/>
          </p:cNvSpPr>
          <p:nvPr/>
        </p:nvSpPr>
        <p:spPr bwMode="auto">
          <a:xfrm>
            <a:off x="33480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2" name="Rectangle 469">
            <a:extLst>
              <a:ext uri="{FF2B5EF4-FFF2-40B4-BE49-F238E27FC236}">
                <a16:creationId xmlns:a16="http://schemas.microsoft.com/office/drawing/2014/main" id="{ADE0F66A-990D-B7A0-3E4A-1E37529902DC}"/>
              </a:ext>
            </a:extLst>
          </p:cNvPr>
          <p:cNvSpPr>
            <a:spLocks noChangeArrowheads="1"/>
          </p:cNvSpPr>
          <p:nvPr/>
        </p:nvSpPr>
        <p:spPr bwMode="auto">
          <a:xfrm>
            <a:off x="3362325" y="5773738"/>
            <a:ext cx="157162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3" name="Rectangle 470">
            <a:extLst>
              <a:ext uri="{FF2B5EF4-FFF2-40B4-BE49-F238E27FC236}">
                <a16:creationId xmlns:a16="http://schemas.microsoft.com/office/drawing/2014/main" id="{837B00BE-2DEC-C820-0ED8-6AA33C6266DF}"/>
              </a:ext>
            </a:extLst>
          </p:cNvPr>
          <p:cNvSpPr>
            <a:spLocks noChangeArrowheads="1"/>
          </p:cNvSpPr>
          <p:nvPr/>
        </p:nvSpPr>
        <p:spPr bwMode="auto">
          <a:xfrm>
            <a:off x="4946650" y="4705350"/>
            <a:ext cx="3175"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4" name="Rectangle 471">
            <a:extLst>
              <a:ext uri="{FF2B5EF4-FFF2-40B4-BE49-F238E27FC236}">
                <a16:creationId xmlns:a16="http://schemas.microsoft.com/office/drawing/2014/main" id="{1BFD9483-5E77-F27E-DB44-C5E9E1815970}"/>
              </a:ext>
            </a:extLst>
          </p:cNvPr>
          <p:cNvSpPr>
            <a:spLocks noChangeArrowheads="1"/>
          </p:cNvSpPr>
          <p:nvPr/>
        </p:nvSpPr>
        <p:spPr bwMode="auto">
          <a:xfrm>
            <a:off x="4946650" y="5773738"/>
            <a:ext cx="317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5" name="Rectangle 472">
            <a:extLst>
              <a:ext uri="{FF2B5EF4-FFF2-40B4-BE49-F238E27FC236}">
                <a16:creationId xmlns:a16="http://schemas.microsoft.com/office/drawing/2014/main" id="{E76303AC-DA60-255E-CD52-A8FFDDE04FDB}"/>
              </a:ext>
            </a:extLst>
          </p:cNvPr>
          <p:cNvSpPr>
            <a:spLocks noChangeArrowheads="1"/>
          </p:cNvSpPr>
          <p:nvPr/>
        </p:nvSpPr>
        <p:spPr bwMode="auto">
          <a:xfrm>
            <a:off x="4962525" y="5773738"/>
            <a:ext cx="31734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6" name="Rectangle 473">
            <a:extLst>
              <a:ext uri="{FF2B5EF4-FFF2-40B4-BE49-F238E27FC236}">
                <a16:creationId xmlns:a16="http://schemas.microsoft.com/office/drawing/2014/main" id="{93861E42-6299-107D-B764-71052C4CF2D5}"/>
              </a:ext>
            </a:extLst>
          </p:cNvPr>
          <p:cNvSpPr>
            <a:spLocks noChangeArrowheads="1"/>
          </p:cNvSpPr>
          <p:nvPr/>
        </p:nvSpPr>
        <p:spPr bwMode="auto">
          <a:xfrm>
            <a:off x="8148638" y="4705350"/>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7" name="Rectangle 474">
            <a:extLst>
              <a:ext uri="{FF2B5EF4-FFF2-40B4-BE49-F238E27FC236}">
                <a16:creationId xmlns:a16="http://schemas.microsoft.com/office/drawing/2014/main" id="{9A4E90EC-EB24-6BB5-8FB5-07D2B38DB329}"/>
              </a:ext>
            </a:extLst>
          </p:cNvPr>
          <p:cNvSpPr>
            <a:spLocks noChangeArrowheads="1"/>
          </p:cNvSpPr>
          <p:nvPr/>
        </p:nvSpPr>
        <p:spPr bwMode="auto">
          <a:xfrm>
            <a:off x="81486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349658" name="Rectangle 475">
            <a:extLst>
              <a:ext uri="{FF2B5EF4-FFF2-40B4-BE49-F238E27FC236}">
                <a16:creationId xmlns:a16="http://schemas.microsoft.com/office/drawing/2014/main" id="{C3B1307A-1FC6-0048-BB6D-9B6D4354845E}"/>
              </a:ext>
            </a:extLst>
          </p:cNvPr>
          <p:cNvSpPr>
            <a:spLocks noChangeArrowheads="1"/>
          </p:cNvSpPr>
          <p:nvPr/>
        </p:nvSpPr>
        <p:spPr bwMode="auto">
          <a:xfrm>
            <a:off x="8148638" y="5773738"/>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Tree>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a:extLst>
              <a:ext uri="{FF2B5EF4-FFF2-40B4-BE49-F238E27FC236}">
                <a16:creationId xmlns:a16="http://schemas.microsoft.com/office/drawing/2014/main" id="{6657F2C3-7C24-9783-5E5D-ECF39C1F069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Dividend Policy and Clientele</a:t>
            </a:r>
          </a:p>
        </p:txBody>
      </p:sp>
      <p:sp>
        <p:nvSpPr>
          <p:cNvPr id="382978" name="Footer Placeholder 1">
            <a:extLst>
              <a:ext uri="{FF2B5EF4-FFF2-40B4-BE49-F238E27FC236}">
                <a16:creationId xmlns:a16="http://schemas.microsoft.com/office/drawing/2014/main" id="{5314EC29-507F-8E63-60AA-60F3DC39A29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74787" name="Slide Number Placeholder 2">
            <a:extLst>
              <a:ext uri="{FF2B5EF4-FFF2-40B4-BE49-F238E27FC236}">
                <a16:creationId xmlns:a16="http://schemas.microsoft.com/office/drawing/2014/main" id="{8E393B92-5DB1-83A4-DA18-C107DF608D4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3F70ABD-EF84-6341-B7EF-74AAE2C02344}" type="slidenum">
              <a:rPr lang="en-US" altLang="en-US" sz="1200">
                <a:solidFill>
                  <a:srgbClr val="FFFFFF"/>
                </a:solidFill>
                <a:latin typeface="Times" charset="0"/>
              </a:rPr>
              <a:pPr>
                <a:lnSpc>
                  <a:spcPct val="80000"/>
                </a:lnSpc>
                <a:spcBef>
                  <a:spcPct val="0"/>
                </a:spcBef>
                <a:buClrTx/>
                <a:buSzTx/>
                <a:buFontTx/>
                <a:buNone/>
                <a:defRPr/>
              </a:pPr>
              <a:t>181</a:t>
            </a:fld>
            <a:endParaRPr lang="en-US" altLang="en-US" sz="1200">
              <a:solidFill>
                <a:srgbClr val="FFFFFF"/>
              </a:solidFill>
              <a:latin typeface="Times" charset="0"/>
            </a:endParaRPr>
          </a:p>
        </p:txBody>
      </p:sp>
      <p:sp>
        <p:nvSpPr>
          <p:cNvPr id="351234" name="Rectangle 3">
            <a:extLst>
              <a:ext uri="{FF2B5EF4-FFF2-40B4-BE49-F238E27FC236}">
                <a16:creationId xmlns:a16="http://schemas.microsoft.com/office/drawing/2014/main" id="{772101FF-AB91-0C88-0A16-DBC90AC839CE}"/>
              </a:ext>
            </a:extLst>
          </p:cNvPr>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Assume that you run a phone company, and that you have historically paid large dividends. You are now planning to enter the telecommunications and media markets. Which of the following paths are you most likely to follow?</a:t>
            </a:r>
          </a:p>
          <a:p>
            <a:pPr marL="514350" indent="-514350" eaLnBrk="1" fontAlgn="auto" hangingPunct="1">
              <a:spcAft>
                <a:spcPts val="0"/>
              </a:spcAft>
              <a:buFont typeface="+mj-lt"/>
              <a:buAutoNum type="alphaLcPeriod"/>
              <a:defRPr/>
            </a:pPr>
            <a:r>
              <a:rPr lang="en-US" dirty="0">
                <a:ea typeface="+mn-ea"/>
                <a:cs typeface="+mn-cs"/>
              </a:rPr>
              <a:t>Courageously announce to your stockholders that you plan to cut dividends and invest in the new markets.</a:t>
            </a:r>
          </a:p>
          <a:p>
            <a:pPr marL="514350" indent="-514350" eaLnBrk="1" fontAlgn="auto" hangingPunct="1">
              <a:spcAft>
                <a:spcPts val="0"/>
              </a:spcAft>
              <a:buFont typeface="+mj-lt"/>
              <a:buAutoNum type="alphaLcPeriod"/>
              <a:defRPr/>
            </a:pPr>
            <a:r>
              <a:rPr lang="en-US" dirty="0">
                <a:ea typeface="+mn-ea"/>
                <a:cs typeface="+mn-cs"/>
              </a:rPr>
              <a:t>Continue to pay the dividends that you used to and defer investment in the new markets.</a:t>
            </a:r>
          </a:p>
          <a:p>
            <a:pPr marL="514350" indent="-514350" eaLnBrk="1" fontAlgn="auto" hangingPunct="1">
              <a:spcAft>
                <a:spcPts val="0"/>
              </a:spcAft>
              <a:buFont typeface="+mj-lt"/>
              <a:buAutoNum type="alphaLcPeriod"/>
              <a:defRPr/>
            </a:pPr>
            <a:r>
              <a:rPr lang="en-US" dirty="0">
                <a:ea typeface="+mn-ea"/>
                <a:cs typeface="+mn-cs"/>
              </a:rPr>
              <a:t>Continue to pay the dividends that you used to, make the investments in the new markets, and issue new stock to cover the shortfall</a:t>
            </a:r>
          </a:p>
          <a:p>
            <a:pPr marL="514350" indent="-514350" eaLnBrk="1" fontAlgn="auto" hangingPunct="1">
              <a:spcAft>
                <a:spcPts val="0"/>
              </a:spcAft>
              <a:buFont typeface="+mj-lt"/>
              <a:buAutoNum type="alphaLcPeriod"/>
              <a:defRPr/>
            </a:pPr>
            <a:r>
              <a:rPr lang="en-US" dirty="0">
                <a:ea typeface="+mn-ea"/>
                <a:cs typeface="+mn-cs"/>
              </a:rPr>
              <a:t>Other</a:t>
            </a:r>
          </a:p>
        </p:txBody>
      </p:sp>
    </p:spTree>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a:extLst>
              <a:ext uri="{FF2B5EF4-FFF2-40B4-BE49-F238E27FC236}">
                <a16:creationId xmlns:a16="http://schemas.microsoft.com/office/drawing/2014/main" id="{B69777FB-57A5-2A84-95B8-85D320AE551A}"/>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dirty="0">
                <a:ea typeface="ＭＳ Ｐゴシック" charset="-128"/>
              </a:rPr>
              <a:t>2. Dividends send a “signal</a:t>
            </a:r>
            <a:r>
              <a:rPr lang="ja-JP" altLang="en-US" sz="3200">
                <a:ea typeface="ＭＳ Ｐゴシック" charset="-128"/>
              </a:rPr>
              <a:t>”</a:t>
            </a:r>
            <a:br>
              <a:rPr lang="en-US" altLang="ja-JP" sz="3200" dirty="0">
                <a:ea typeface="ＭＳ Ｐゴシック" charset="-128"/>
              </a:rPr>
            </a:br>
            <a:r>
              <a:rPr lang="en-US" altLang="ja-JP" sz="3200" dirty="0">
                <a:ea typeface="ＭＳ Ｐゴシック" charset="-128"/>
              </a:rPr>
              <a:t>Increases in dividends are good news..</a:t>
            </a:r>
            <a:endParaRPr lang="en-US" altLang="en-US" sz="3200" dirty="0">
              <a:ea typeface="ＭＳ Ｐゴシック" charset="-128"/>
            </a:endParaRPr>
          </a:p>
        </p:txBody>
      </p:sp>
      <p:sp>
        <p:nvSpPr>
          <p:cNvPr id="385026" name="Footer Placeholder 1">
            <a:extLst>
              <a:ext uri="{FF2B5EF4-FFF2-40B4-BE49-F238E27FC236}">
                <a16:creationId xmlns:a16="http://schemas.microsoft.com/office/drawing/2014/main" id="{3850C31D-1F43-F913-29D9-FE47D29586F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76835" name="Slide Number Placeholder 2">
            <a:extLst>
              <a:ext uri="{FF2B5EF4-FFF2-40B4-BE49-F238E27FC236}">
                <a16:creationId xmlns:a16="http://schemas.microsoft.com/office/drawing/2014/main" id="{C8C6A815-8E5F-CA93-CF5F-A38AC0BA62C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80CAC63-A5A9-C645-866A-DFF5AF757D65}" type="slidenum">
              <a:rPr lang="en-US" altLang="en-US" sz="1200">
                <a:solidFill>
                  <a:srgbClr val="FFFFFF"/>
                </a:solidFill>
                <a:latin typeface="Times" charset="0"/>
              </a:rPr>
              <a:pPr>
                <a:lnSpc>
                  <a:spcPct val="80000"/>
                </a:lnSpc>
                <a:spcBef>
                  <a:spcPct val="0"/>
                </a:spcBef>
                <a:buClrTx/>
                <a:buSzTx/>
                <a:buFontTx/>
                <a:buNone/>
                <a:defRPr/>
              </a:pPr>
              <a:t>182</a:t>
            </a:fld>
            <a:endParaRPr lang="en-US" altLang="en-US" sz="1200">
              <a:solidFill>
                <a:srgbClr val="FFFFFF"/>
              </a:solidFill>
              <a:latin typeface="Times" charset="0"/>
            </a:endParaRPr>
          </a:p>
        </p:txBody>
      </p:sp>
      <p:pic>
        <p:nvPicPr>
          <p:cNvPr id="385028" name="Content Placeholder 8">
            <a:extLst>
              <a:ext uri="{FF2B5EF4-FFF2-40B4-BE49-F238E27FC236}">
                <a16:creationId xmlns:a16="http://schemas.microsoft.com/office/drawing/2014/main" id="{1035FB8E-3AA3-7F35-8A27-E424045818EF}"/>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6868" r="-6868"/>
          <a:stretch>
            <a:fillRect/>
          </a:stretch>
        </p:blipFill>
        <p:spPr>
          <a:xfrm>
            <a:off x="612775" y="1600200"/>
            <a:ext cx="8153400" cy="4495800"/>
          </a:xfrm>
        </p:spPr>
      </p:pic>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Title 1">
            <a:extLst>
              <a:ext uri="{FF2B5EF4-FFF2-40B4-BE49-F238E27FC236}">
                <a16:creationId xmlns:a16="http://schemas.microsoft.com/office/drawing/2014/main" id="{821DFA13-0188-F7DC-D7F0-6B94693475F9}"/>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But higher or new dividends may signal bad news (not good)</a:t>
            </a:r>
          </a:p>
        </p:txBody>
      </p:sp>
      <p:sp>
        <p:nvSpPr>
          <p:cNvPr id="387074" name="Footer Placeholder 3">
            <a:extLst>
              <a:ext uri="{FF2B5EF4-FFF2-40B4-BE49-F238E27FC236}">
                <a16:creationId xmlns:a16="http://schemas.microsoft.com/office/drawing/2014/main" id="{B0B9196C-3067-9230-0C1A-EE1B2F5BF46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78883" name="Slide Number Placeholder 4">
            <a:extLst>
              <a:ext uri="{FF2B5EF4-FFF2-40B4-BE49-F238E27FC236}">
                <a16:creationId xmlns:a16="http://schemas.microsoft.com/office/drawing/2014/main" id="{E9871D1B-ABD2-428D-214F-79E5D783330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8875B0A-6082-4745-8FAB-5DCB67B5FE4F}" type="slidenum">
              <a:rPr lang="en-US" altLang="en-US" sz="1200">
                <a:solidFill>
                  <a:srgbClr val="FFFFFF"/>
                </a:solidFill>
                <a:latin typeface="Times" charset="0"/>
              </a:rPr>
              <a:pPr>
                <a:lnSpc>
                  <a:spcPct val="80000"/>
                </a:lnSpc>
                <a:spcBef>
                  <a:spcPct val="0"/>
                </a:spcBef>
                <a:buClrTx/>
                <a:buSzTx/>
                <a:buFontTx/>
                <a:buNone/>
                <a:defRPr/>
              </a:pPr>
              <a:t>183</a:t>
            </a:fld>
            <a:endParaRPr lang="en-US" altLang="en-US" sz="1200">
              <a:solidFill>
                <a:srgbClr val="FFFFFF"/>
              </a:solidFill>
              <a:latin typeface="Times" charset="0"/>
            </a:endParaRPr>
          </a:p>
        </p:txBody>
      </p:sp>
      <p:graphicFrame>
        <p:nvGraphicFramePr>
          <p:cNvPr id="6" name="Content Placeholder 5">
            <a:extLst>
              <a:ext uri="{FF2B5EF4-FFF2-40B4-BE49-F238E27FC236}">
                <a16:creationId xmlns:a16="http://schemas.microsoft.com/office/drawing/2014/main" id="{5DCE24E4-B634-8EB8-6098-7CB4C8281A4A}"/>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Title 1">
            <a:extLst>
              <a:ext uri="{FF2B5EF4-FFF2-40B4-BE49-F238E27FC236}">
                <a16:creationId xmlns:a16="http://schemas.microsoft.com/office/drawing/2014/main" id="{8682027F-F3AF-D6EF-D98D-8DDBBDFEA865}"/>
              </a:ext>
            </a:extLst>
          </p:cNvPr>
          <p:cNvSpPr>
            <a:spLocks noGrp="1"/>
          </p:cNvSpPr>
          <p:nvPr>
            <p:ph type="title"/>
          </p:nvPr>
        </p:nvSpPr>
        <p:spPr/>
        <p:txBody>
          <a:bodyPr/>
          <a:lstStyle/>
          <a:p>
            <a:pPr eaLnBrk="1" hangingPunct="1"/>
            <a:r>
              <a:rPr lang="en-US" altLang="en-US" sz="3200">
                <a:ea typeface="ＭＳ Ｐゴシック" panose="020B0600070205080204" pitchFamily="34" charset="-128"/>
              </a:rPr>
              <a:t>Both dividend increases and decreases are becoming less informative…</a:t>
            </a:r>
          </a:p>
        </p:txBody>
      </p:sp>
      <p:graphicFrame>
        <p:nvGraphicFramePr>
          <p:cNvPr id="5" name="Chart Placeholder 4">
            <a:extLst>
              <a:ext uri="{FF2B5EF4-FFF2-40B4-BE49-F238E27FC236}">
                <a16:creationId xmlns:a16="http://schemas.microsoft.com/office/drawing/2014/main" id="{990EA137-4518-45BB-0813-E34BFF45DCBB}"/>
              </a:ext>
            </a:extLst>
          </p:cNvPr>
          <p:cNvGraphicFramePr>
            <a:graphicFrameLocks noGrp="1"/>
          </p:cNvGraphicFramePr>
          <p:nvPr>
            <p:ph type="chart" idx="1"/>
          </p:nvPr>
        </p:nvGraphicFramePr>
        <p:xfrm>
          <a:off x="1143000" y="1828800"/>
          <a:ext cx="7753350" cy="4191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69" name="Rectangle 2">
            <a:extLst>
              <a:ext uri="{FF2B5EF4-FFF2-40B4-BE49-F238E27FC236}">
                <a16:creationId xmlns:a16="http://schemas.microsoft.com/office/drawing/2014/main" id="{511A8CF5-119C-9D03-ADB4-A9C7BAC00B9F}"/>
              </a:ext>
            </a:extLst>
          </p:cNvPr>
          <p:cNvSpPr>
            <a:spLocks noGrp="1"/>
          </p:cNvSpPr>
          <p:nvPr>
            <p:ph type="title"/>
          </p:nvPr>
        </p:nvSpPr>
        <p:spPr/>
        <p:txBody>
          <a:bodyPr/>
          <a:lstStyle/>
          <a:p>
            <a:pPr eaLnBrk="1" hangingPunct="1"/>
            <a:r>
              <a:rPr lang="en-US" altLang="en-US" sz="3200">
                <a:ea typeface="ＭＳ Ｐゴシック" panose="020B0600070205080204" pitchFamily="34" charset="-128"/>
              </a:rPr>
              <a:t>3. Dividend increases may be good for stocks… but bad for bonds..</a:t>
            </a:r>
          </a:p>
        </p:txBody>
      </p:sp>
      <p:sp>
        <p:nvSpPr>
          <p:cNvPr id="391170" name="Line 3">
            <a:extLst>
              <a:ext uri="{FF2B5EF4-FFF2-40B4-BE49-F238E27FC236}">
                <a16:creationId xmlns:a16="http://schemas.microsoft.com/office/drawing/2014/main" id="{198E856B-FED8-3817-FEEB-1A28FF3C75D6}"/>
              </a:ext>
            </a:extLst>
          </p:cNvPr>
          <p:cNvSpPr>
            <a:spLocks noChangeShapeType="1"/>
          </p:cNvSpPr>
          <p:nvPr/>
        </p:nvSpPr>
        <p:spPr bwMode="auto">
          <a:xfrm flipV="1">
            <a:off x="2382838" y="2674938"/>
            <a:ext cx="0" cy="2578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1" name="Line 4">
            <a:extLst>
              <a:ext uri="{FF2B5EF4-FFF2-40B4-BE49-F238E27FC236}">
                <a16:creationId xmlns:a16="http://schemas.microsoft.com/office/drawing/2014/main" id="{71778622-8284-16D6-4BCD-373BF8356BA1}"/>
              </a:ext>
            </a:extLst>
          </p:cNvPr>
          <p:cNvSpPr>
            <a:spLocks noChangeShapeType="1"/>
          </p:cNvSpPr>
          <p:nvPr/>
        </p:nvSpPr>
        <p:spPr bwMode="auto">
          <a:xfrm>
            <a:off x="2355850" y="5253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2" name="Line 5">
            <a:extLst>
              <a:ext uri="{FF2B5EF4-FFF2-40B4-BE49-F238E27FC236}">
                <a16:creationId xmlns:a16="http://schemas.microsoft.com/office/drawing/2014/main" id="{CD46878F-2A72-2B9F-3B1B-FDE3931E8FFB}"/>
              </a:ext>
            </a:extLst>
          </p:cNvPr>
          <p:cNvSpPr>
            <a:spLocks noChangeShapeType="1"/>
          </p:cNvSpPr>
          <p:nvPr/>
        </p:nvSpPr>
        <p:spPr bwMode="auto">
          <a:xfrm>
            <a:off x="2355850" y="4745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3" name="Line 6">
            <a:extLst>
              <a:ext uri="{FF2B5EF4-FFF2-40B4-BE49-F238E27FC236}">
                <a16:creationId xmlns:a16="http://schemas.microsoft.com/office/drawing/2014/main" id="{14719380-D630-0DC3-3DF7-35E7D849ADC5}"/>
              </a:ext>
            </a:extLst>
          </p:cNvPr>
          <p:cNvSpPr>
            <a:spLocks noChangeShapeType="1"/>
          </p:cNvSpPr>
          <p:nvPr/>
        </p:nvSpPr>
        <p:spPr bwMode="auto">
          <a:xfrm>
            <a:off x="2355850" y="4217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4" name="Line 7">
            <a:extLst>
              <a:ext uri="{FF2B5EF4-FFF2-40B4-BE49-F238E27FC236}">
                <a16:creationId xmlns:a16="http://schemas.microsoft.com/office/drawing/2014/main" id="{99625937-3601-DF9B-C196-D79481245BD2}"/>
              </a:ext>
            </a:extLst>
          </p:cNvPr>
          <p:cNvSpPr>
            <a:spLocks noChangeShapeType="1"/>
          </p:cNvSpPr>
          <p:nvPr/>
        </p:nvSpPr>
        <p:spPr bwMode="auto">
          <a:xfrm>
            <a:off x="2355850" y="3709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5" name="Line 8">
            <a:extLst>
              <a:ext uri="{FF2B5EF4-FFF2-40B4-BE49-F238E27FC236}">
                <a16:creationId xmlns:a16="http://schemas.microsoft.com/office/drawing/2014/main" id="{F6827EFB-43AD-BD5A-9461-39CA412FAD4A}"/>
              </a:ext>
            </a:extLst>
          </p:cNvPr>
          <p:cNvSpPr>
            <a:spLocks noChangeShapeType="1"/>
          </p:cNvSpPr>
          <p:nvPr/>
        </p:nvSpPr>
        <p:spPr bwMode="auto">
          <a:xfrm>
            <a:off x="2355850" y="3182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6" name="Line 9">
            <a:extLst>
              <a:ext uri="{FF2B5EF4-FFF2-40B4-BE49-F238E27FC236}">
                <a16:creationId xmlns:a16="http://schemas.microsoft.com/office/drawing/2014/main" id="{1FEE600F-6652-FE4A-4266-BB52840B469B}"/>
              </a:ext>
            </a:extLst>
          </p:cNvPr>
          <p:cNvSpPr>
            <a:spLocks noChangeShapeType="1"/>
          </p:cNvSpPr>
          <p:nvPr/>
        </p:nvSpPr>
        <p:spPr bwMode="auto">
          <a:xfrm>
            <a:off x="2355850" y="2674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7" name="Line 10">
            <a:extLst>
              <a:ext uri="{FF2B5EF4-FFF2-40B4-BE49-F238E27FC236}">
                <a16:creationId xmlns:a16="http://schemas.microsoft.com/office/drawing/2014/main" id="{9C7A9C2B-94D2-586F-D174-3D9C9C3AB848}"/>
              </a:ext>
            </a:extLst>
          </p:cNvPr>
          <p:cNvSpPr>
            <a:spLocks noChangeShapeType="1"/>
          </p:cNvSpPr>
          <p:nvPr/>
        </p:nvSpPr>
        <p:spPr bwMode="auto">
          <a:xfrm>
            <a:off x="2389188" y="3182938"/>
            <a:ext cx="39211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8" name="Line 11">
            <a:extLst>
              <a:ext uri="{FF2B5EF4-FFF2-40B4-BE49-F238E27FC236}">
                <a16:creationId xmlns:a16="http://schemas.microsoft.com/office/drawing/2014/main" id="{CE9A8E4C-E24D-1D18-BCA3-F86CF24D733A}"/>
              </a:ext>
            </a:extLst>
          </p:cNvPr>
          <p:cNvSpPr>
            <a:spLocks noChangeShapeType="1"/>
          </p:cNvSpPr>
          <p:nvPr/>
        </p:nvSpPr>
        <p:spPr bwMode="auto">
          <a:xfrm flipV="1">
            <a:off x="23828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79" name="Line 12">
            <a:extLst>
              <a:ext uri="{FF2B5EF4-FFF2-40B4-BE49-F238E27FC236}">
                <a16:creationId xmlns:a16="http://schemas.microsoft.com/office/drawing/2014/main" id="{4BB0514E-994F-5C69-FF23-7BF04C97E766}"/>
              </a:ext>
            </a:extLst>
          </p:cNvPr>
          <p:cNvSpPr>
            <a:spLocks noChangeShapeType="1"/>
          </p:cNvSpPr>
          <p:nvPr/>
        </p:nvSpPr>
        <p:spPr bwMode="auto">
          <a:xfrm flipV="1">
            <a:off x="2524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0" name="Line 13">
            <a:extLst>
              <a:ext uri="{FF2B5EF4-FFF2-40B4-BE49-F238E27FC236}">
                <a16:creationId xmlns:a16="http://schemas.microsoft.com/office/drawing/2014/main" id="{5C26EF6C-97A2-5986-E48A-1040C4DBC1CA}"/>
              </a:ext>
            </a:extLst>
          </p:cNvPr>
          <p:cNvSpPr>
            <a:spLocks noChangeShapeType="1"/>
          </p:cNvSpPr>
          <p:nvPr/>
        </p:nvSpPr>
        <p:spPr bwMode="auto">
          <a:xfrm flipV="1">
            <a:off x="26479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1" name="Line 14">
            <a:extLst>
              <a:ext uri="{FF2B5EF4-FFF2-40B4-BE49-F238E27FC236}">
                <a16:creationId xmlns:a16="http://schemas.microsoft.com/office/drawing/2014/main" id="{6CE1C49C-5F93-6498-AA91-C21697FDC056}"/>
              </a:ext>
            </a:extLst>
          </p:cNvPr>
          <p:cNvSpPr>
            <a:spLocks noChangeShapeType="1"/>
          </p:cNvSpPr>
          <p:nvPr/>
        </p:nvSpPr>
        <p:spPr bwMode="auto">
          <a:xfrm flipV="1">
            <a:off x="27876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2" name="Line 15">
            <a:extLst>
              <a:ext uri="{FF2B5EF4-FFF2-40B4-BE49-F238E27FC236}">
                <a16:creationId xmlns:a16="http://schemas.microsoft.com/office/drawing/2014/main" id="{F008527C-D62D-0082-859C-02C4237A1A8E}"/>
              </a:ext>
            </a:extLst>
          </p:cNvPr>
          <p:cNvSpPr>
            <a:spLocks noChangeShapeType="1"/>
          </p:cNvSpPr>
          <p:nvPr/>
        </p:nvSpPr>
        <p:spPr bwMode="auto">
          <a:xfrm flipV="1">
            <a:off x="29098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3" name="Line 16">
            <a:extLst>
              <a:ext uri="{FF2B5EF4-FFF2-40B4-BE49-F238E27FC236}">
                <a16:creationId xmlns:a16="http://schemas.microsoft.com/office/drawing/2014/main" id="{88674FCB-07A7-6227-CA80-06F7C63CEEB3}"/>
              </a:ext>
            </a:extLst>
          </p:cNvPr>
          <p:cNvSpPr>
            <a:spLocks noChangeShapeType="1"/>
          </p:cNvSpPr>
          <p:nvPr/>
        </p:nvSpPr>
        <p:spPr bwMode="auto">
          <a:xfrm flipV="1">
            <a:off x="3032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4" name="Line 17">
            <a:extLst>
              <a:ext uri="{FF2B5EF4-FFF2-40B4-BE49-F238E27FC236}">
                <a16:creationId xmlns:a16="http://schemas.microsoft.com/office/drawing/2014/main" id="{0B71FB5F-ABF5-A1C4-ED7E-5D4B4D0A58E6}"/>
              </a:ext>
            </a:extLst>
          </p:cNvPr>
          <p:cNvSpPr>
            <a:spLocks noChangeShapeType="1"/>
          </p:cNvSpPr>
          <p:nvPr/>
        </p:nvSpPr>
        <p:spPr bwMode="auto">
          <a:xfrm flipV="1">
            <a:off x="31734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5" name="Line 18">
            <a:extLst>
              <a:ext uri="{FF2B5EF4-FFF2-40B4-BE49-F238E27FC236}">
                <a16:creationId xmlns:a16="http://schemas.microsoft.com/office/drawing/2014/main" id="{04EFF324-42C8-A02C-9C07-62C992186F97}"/>
              </a:ext>
            </a:extLst>
          </p:cNvPr>
          <p:cNvSpPr>
            <a:spLocks noChangeShapeType="1"/>
          </p:cNvSpPr>
          <p:nvPr/>
        </p:nvSpPr>
        <p:spPr bwMode="auto">
          <a:xfrm flipV="1">
            <a:off x="32972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6" name="Line 19">
            <a:extLst>
              <a:ext uri="{FF2B5EF4-FFF2-40B4-BE49-F238E27FC236}">
                <a16:creationId xmlns:a16="http://schemas.microsoft.com/office/drawing/2014/main" id="{2DE87123-B451-AFE0-C1C5-7EE7C2EA503C}"/>
              </a:ext>
            </a:extLst>
          </p:cNvPr>
          <p:cNvSpPr>
            <a:spLocks noChangeShapeType="1"/>
          </p:cNvSpPr>
          <p:nvPr/>
        </p:nvSpPr>
        <p:spPr bwMode="auto">
          <a:xfrm flipV="1">
            <a:off x="34353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7" name="Line 20">
            <a:extLst>
              <a:ext uri="{FF2B5EF4-FFF2-40B4-BE49-F238E27FC236}">
                <a16:creationId xmlns:a16="http://schemas.microsoft.com/office/drawing/2014/main" id="{16A2FD12-AC6A-211C-0DE1-1001307A1A28}"/>
              </a:ext>
            </a:extLst>
          </p:cNvPr>
          <p:cNvSpPr>
            <a:spLocks noChangeShapeType="1"/>
          </p:cNvSpPr>
          <p:nvPr/>
        </p:nvSpPr>
        <p:spPr bwMode="auto">
          <a:xfrm flipV="1">
            <a:off x="35591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8" name="Line 21">
            <a:extLst>
              <a:ext uri="{FF2B5EF4-FFF2-40B4-BE49-F238E27FC236}">
                <a16:creationId xmlns:a16="http://schemas.microsoft.com/office/drawing/2014/main" id="{825A0437-C188-00F3-8B25-5926298CDD0E}"/>
              </a:ext>
            </a:extLst>
          </p:cNvPr>
          <p:cNvSpPr>
            <a:spLocks noChangeShapeType="1"/>
          </p:cNvSpPr>
          <p:nvPr/>
        </p:nvSpPr>
        <p:spPr bwMode="auto">
          <a:xfrm flipV="1">
            <a:off x="37004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89" name="Line 22">
            <a:extLst>
              <a:ext uri="{FF2B5EF4-FFF2-40B4-BE49-F238E27FC236}">
                <a16:creationId xmlns:a16="http://schemas.microsoft.com/office/drawing/2014/main" id="{EDBDEE16-4F39-8B75-6D52-4AC536516123}"/>
              </a:ext>
            </a:extLst>
          </p:cNvPr>
          <p:cNvSpPr>
            <a:spLocks noChangeShapeType="1"/>
          </p:cNvSpPr>
          <p:nvPr/>
        </p:nvSpPr>
        <p:spPr bwMode="auto">
          <a:xfrm flipV="1">
            <a:off x="38211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0" name="Line 23">
            <a:extLst>
              <a:ext uri="{FF2B5EF4-FFF2-40B4-BE49-F238E27FC236}">
                <a16:creationId xmlns:a16="http://schemas.microsoft.com/office/drawing/2014/main" id="{4D129C2B-E0BE-9DA2-87E3-516B77762646}"/>
              </a:ext>
            </a:extLst>
          </p:cNvPr>
          <p:cNvSpPr>
            <a:spLocks noChangeShapeType="1"/>
          </p:cNvSpPr>
          <p:nvPr/>
        </p:nvSpPr>
        <p:spPr bwMode="auto">
          <a:xfrm flipV="1">
            <a:off x="39624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1" name="Line 24">
            <a:extLst>
              <a:ext uri="{FF2B5EF4-FFF2-40B4-BE49-F238E27FC236}">
                <a16:creationId xmlns:a16="http://schemas.microsoft.com/office/drawing/2014/main" id="{DA64C724-BDB5-04FA-E11D-F252D0069844}"/>
              </a:ext>
            </a:extLst>
          </p:cNvPr>
          <p:cNvSpPr>
            <a:spLocks noChangeShapeType="1"/>
          </p:cNvSpPr>
          <p:nvPr/>
        </p:nvSpPr>
        <p:spPr bwMode="auto">
          <a:xfrm flipV="1">
            <a:off x="40862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2" name="Line 25">
            <a:extLst>
              <a:ext uri="{FF2B5EF4-FFF2-40B4-BE49-F238E27FC236}">
                <a16:creationId xmlns:a16="http://schemas.microsoft.com/office/drawing/2014/main" id="{12EC2C05-EBF8-C0AA-C899-D2CE2E8BB7AB}"/>
              </a:ext>
            </a:extLst>
          </p:cNvPr>
          <p:cNvSpPr>
            <a:spLocks noChangeShapeType="1"/>
          </p:cNvSpPr>
          <p:nvPr/>
        </p:nvSpPr>
        <p:spPr bwMode="auto">
          <a:xfrm flipV="1">
            <a:off x="42275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3" name="Line 26">
            <a:extLst>
              <a:ext uri="{FF2B5EF4-FFF2-40B4-BE49-F238E27FC236}">
                <a16:creationId xmlns:a16="http://schemas.microsoft.com/office/drawing/2014/main" id="{2D60AB6D-FB0F-182A-487D-B25966C1FFBD}"/>
              </a:ext>
            </a:extLst>
          </p:cNvPr>
          <p:cNvSpPr>
            <a:spLocks noChangeShapeType="1"/>
          </p:cNvSpPr>
          <p:nvPr/>
        </p:nvSpPr>
        <p:spPr bwMode="auto">
          <a:xfrm flipV="1">
            <a:off x="43481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4" name="Line 27">
            <a:extLst>
              <a:ext uri="{FF2B5EF4-FFF2-40B4-BE49-F238E27FC236}">
                <a16:creationId xmlns:a16="http://schemas.microsoft.com/office/drawing/2014/main" id="{41D197C9-5D74-5062-9200-3A6F212FBD91}"/>
              </a:ext>
            </a:extLst>
          </p:cNvPr>
          <p:cNvSpPr>
            <a:spLocks noChangeShapeType="1"/>
          </p:cNvSpPr>
          <p:nvPr/>
        </p:nvSpPr>
        <p:spPr bwMode="auto">
          <a:xfrm flipV="1">
            <a:off x="44894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5" name="Line 28">
            <a:extLst>
              <a:ext uri="{FF2B5EF4-FFF2-40B4-BE49-F238E27FC236}">
                <a16:creationId xmlns:a16="http://schemas.microsoft.com/office/drawing/2014/main" id="{7CA8CCA2-6683-4A5F-F7DA-F12C3932D3CE}"/>
              </a:ext>
            </a:extLst>
          </p:cNvPr>
          <p:cNvSpPr>
            <a:spLocks noChangeShapeType="1"/>
          </p:cNvSpPr>
          <p:nvPr/>
        </p:nvSpPr>
        <p:spPr bwMode="auto">
          <a:xfrm flipV="1">
            <a:off x="46116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6" name="Line 29">
            <a:extLst>
              <a:ext uri="{FF2B5EF4-FFF2-40B4-BE49-F238E27FC236}">
                <a16:creationId xmlns:a16="http://schemas.microsoft.com/office/drawing/2014/main" id="{02681263-8999-F1C4-2968-42CB4382F90D}"/>
              </a:ext>
            </a:extLst>
          </p:cNvPr>
          <p:cNvSpPr>
            <a:spLocks noChangeShapeType="1"/>
          </p:cNvSpPr>
          <p:nvPr/>
        </p:nvSpPr>
        <p:spPr bwMode="auto">
          <a:xfrm flipV="1">
            <a:off x="47529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7" name="Line 30">
            <a:extLst>
              <a:ext uri="{FF2B5EF4-FFF2-40B4-BE49-F238E27FC236}">
                <a16:creationId xmlns:a16="http://schemas.microsoft.com/office/drawing/2014/main" id="{CA4AC9BA-7EBB-95BB-0A71-183CFA2C5077}"/>
              </a:ext>
            </a:extLst>
          </p:cNvPr>
          <p:cNvSpPr>
            <a:spLocks noChangeShapeType="1"/>
          </p:cNvSpPr>
          <p:nvPr/>
        </p:nvSpPr>
        <p:spPr bwMode="auto">
          <a:xfrm flipV="1">
            <a:off x="48736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8" name="Line 31">
            <a:extLst>
              <a:ext uri="{FF2B5EF4-FFF2-40B4-BE49-F238E27FC236}">
                <a16:creationId xmlns:a16="http://schemas.microsoft.com/office/drawing/2014/main" id="{D7D14513-FA8B-FEFB-74D1-70215AB3F0E3}"/>
              </a:ext>
            </a:extLst>
          </p:cNvPr>
          <p:cNvSpPr>
            <a:spLocks noChangeShapeType="1"/>
          </p:cNvSpPr>
          <p:nvPr/>
        </p:nvSpPr>
        <p:spPr bwMode="auto">
          <a:xfrm flipV="1">
            <a:off x="50149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199" name="Line 32">
            <a:extLst>
              <a:ext uri="{FF2B5EF4-FFF2-40B4-BE49-F238E27FC236}">
                <a16:creationId xmlns:a16="http://schemas.microsoft.com/office/drawing/2014/main" id="{4CC6CA9D-A00B-201D-DD34-DB021594DB6B}"/>
              </a:ext>
            </a:extLst>
          </p:cNvPr>
          <p:cNvSpPr>
            <a:spLocks noChangeShapeType="1"/>
          </p:cNvSpPr>
          <p:nvPr/>
        </p:nvSpPr>
        <p:spPr bwMode="auto">
          <a:xfrm flipV="1">
            <a:off x="51387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0" name="Line 33">
            <a:extLst>
              <a:ext uri="{FF2B5EF4-FFF2-40B4-BE49-F238E27FC236}">
                <a16:creationId xmlns:a16="http://schemas.microsoft.com/office/drawing/2014/main" id="{4C815FB0-00F0-A153-60E7-CDAFCBB6FFF0}"/>
              </a:ext>
            </a:extLst>
          </p:cNvPr>
          <p:cNvSpPr>
            <a:spLocks noChangeShapeType="1"/>
          </p:cNvSpPr>
          <p:nvPr/>
        </p:nvSpPr>
        <p:spPr bwMode="auto">
          <a:xfrm flipV="1">
            <a:off x="52768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1" name="Line 34">
            <a:extLst>
              <a:ext uri="{FF2B5EF4-FFF2-40B4-BE49-F238E27FC236}">
                <a16:creationId xmlns:a16="http://schemas.microsoft.com/office/drawing/2014/main" id="{386DDE10-628F-BF57-2BB3-CA873C759C50}"/>
              </a:ext>
            </a:extLst>
          </p:cNvPr>
          <p:cNvSpPr>
            <a:spLocks noChangeShapeType="1"/>
          </p:cNvSpPr>
          <p:nvPr/>
        </p:nvSpPr>
        <p:spPr bwMode="auto">
          <a:xfrm flipV="1">
            <a:off x="54006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2" name="Line 35">
            <a:extLst>
              <a:ext uri="{FF2B5EF4-FFF2-40B4-BE49-F238E27FC236}">
                <a16:creationId xmlns:a16="http://schemas.microsoft.com/office/drawing/2014/main" id="{CE4D2025-578A-2814-39BD-09570187B503}"/>
              </a:ext>
            </a:extLst>
          </p:cNvPr>
          <p:cNvSpPr>
            <a:spLocks noChangeShapeType="1"/>
          </p:cNvSpPr>
          <p:nvPr/>
        </p:nvSpPr>
        <p:spPr bwMode="auto">
          <a:xfrm flipV="1">
            <a:off x="5541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3" name="Line 36">
            <a:extLst>
              <a:ext uri="{FF2B5EF4-FFF2-40B4-BE49-F238E27FC236}">
                <a16:creationId xmlns:a16="http://schemas.microsoft.com/office/drawing/2014/main" id="{B6A17A88-50B9-A432-3CF1-FAD8176A42E0}"/>
              </a:ext>
            </a:extLst>
          </p:cNvPr>
          <p:cNvSpPr>
            <a:spLocks noChangeShapeType="1"/>
          </p:cNvSpPr>
          <p:nvPr/>
        </p:nvSpPr>
        <p:spPr bwMode="auto">
          <a:xfrm flipV="1">
            <a:off x="56657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4" name="Line 37">
            <a:extLst>
              <a:ext uri="{FF2B5EF4-FFF2-40B4-BE49-F238E27FC236}">
                <a16:creationId xmlns:a16="http://schemas.microsoft.com/office/drawing/2014/main" id="{E0F7DEE5-2E5A-A282-8D1B-8F23B3E563EB}"/>
              </a:ext>
            </a:extLst>
          </p:cNvPr>
          <p:cNvSpPr>
            <a:spLocks noChangeShapeType="1"/>
          </p:cNvSpPr>
          <p:nvPr/>
        </p:nvSpPr>
        <p:spPr bwMode="auto">
          <a:xfrm flipV="1">
            <a:off x="57864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5" name="Line 38">
            <a:extLst>
              <a:ext uri="{FF2B5EF4-FFF2-40B4-BE49-F238E27FC236}">
                <a16:creationId xmlns:a16="http://schemas.microsoft.com/office/drawing/2014/main" id="{AAB84E01-4169-58F9-9F75-9DFB85E65A38}"/>
              </a:ext>
            </a:extLst>
          </p:cNvPr>
          <p:cNvSpPr>
            <a:spLocks noChangeShapeType="1"/>
          </p:cNvSpPr>
          <p:nvPr/>
        </p:nvSpPr>
        <p:spPr bwMode="auto">
          <a:xfrm flipV="1">
            <a:off x="59277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6" name="Line 39">
            <a:extLst>
              <a:ext uri="{FF2B5EF4-FFF2-40B4-BE49-F238E27FC236}">
                <a16:creationId xmlns:a16="http://schemas.microsoft.com/office/drawing/2014/main" id="{193822A5-5C2E-28E1-3A3E-7AD0B7B5CF99}"/>
              </a:ext>
            </a:extLst>
          </p:cNvPr>
          <p:cNvSpPr>
            <a:spLocks noChangeShapeType="1"/>
          </p:cNvSpPr>
          <p:nvPr/>
        </p:nvSpPr>
        <p:spPr bwMode="auto">
          <a:xfrm flipV="1">
            <a:off x="6049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7" name="Line 40">
            <a:extLst>
              <a:ext uri="{FF2B5EF4-FFF2-40B4-BE49-F238E27FC236}">
                <a16:creationId xmlns:a16="http://schemas.microsoft.com/office/drawing/2014/main" id="{2E92962D-4EDD-140F-66C0-E90F533D5AAC}"/>
              </a:ext>
            </a:extLst>
          </p:cNvPr>
          <p:cNvSpPr>
            <a:spLocks noChangeShapeType="1"/>
          </p:cNvSpPr>
          <p:nvPr/>
        </p:nvSpPr>
        <p:spPr bwMode="auto">
          <a:xfrm flipV="1">
            <a:off x="61912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8" name="Line 41">
            <a:extLst>
              <a:ext uri="{FF2B5EF4-FFF2-40B4-BE49-F238E27FC236}">
                <a16:creationId xmlns:a16="http://schemas.microsoft.com/office/drawing/2014/main" id="{D7C6C9DE-DA3C-9283-F2CB-7F3D147E46A1}"/>
              </a:ext>
            </a:extLst>
          </p:cNvPr>
          <p:cNvSpPr>
            <a:spLocks noChangeShapeType="1"/>
          </p:cNvSpPr>
          <p:nvPr/>
        </p:nvSpPr>
        <p:spPr bwMode="auto">
          <a:xfrm flipV="1">
            <a:off x="63119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09" name="Line 42">
            <a:extLst>
              <a:ext uri="{FF2B5EF4-FFF2-40B4-BE49-F238E27FC236}">
                <a16:creationId xmlns:a16="http://schemas.microsoft.com/office/drawing/2014/main" id="{E42AD8AF-95C0-2EB3-F2DF-78788FDD027C}"/>
              </a:ext>
            </a:extLst>
          </p:cNvPr>
          <p:cNvSpPr>
            <a:spLocks noChangeShapeType="1"/>
          </p:cNvSpPr>
          <p:nvPr/>
        </p:nvSpPr>
        <p:spPr bwMode="auto">
          <a:xfrm>
            <a:off x="2389188" y="3471863"/>
            <a:ext cx="115887" cy="47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10" name="Freeform 43">
            <a:extLst>
              <a:ext uri="{FF2B5EF4-FFF2-40B4-BE49-F238E27FC236}">
                <a16:creationId xmlns:a16="http://schemas.microsoft.com/office/drawing/2014/main" id="{5078CFD9-C594-F937-DE19-7951C53BA728}"/>
              </a:ext>
            </a:extLst>
          </p:cNvPr>
          <p:cNvSpPr>
            <a:spLocks/>
          </p:cNvSpPr>
          <p:nvPr/>
        </p:nvSpPr>
        <p:spPr bwMode="auto">
          <a:xfrm>
            <a:off x="2524125" y="3424238"/>
            <a:ext cx="247650" cy="177800"/>
          </a:xfrm>
          <a:custGeom>
            <a:avLst/>
            <a:gdLst>
              <a:gd name="T0" fmla="*/ 0 w 156"/>
              <a:gd name="T1" fmla="*/ 2147483646 h 112"/>
              <a:gd name="T2" fmla="*/ 2147483646 w 156"/>
              <a:gd name="T3" fmla="*/ 2147483646 h 112"/>
              <a:gd name="T4" fmla="*/ 2147483646 w 156"/>
              <a:gd name="T5" fmla="*/ 0 h 112"/>
              <a:gd name="T6" fmla="*/ 0 60000 65536"/>
              <a:gd name="T7" fmla="*/ 0 60000 65536"/>
              <a:gd name="T8" fmla="*/ 0 60000 65536"/>
              <a:gd name="T9" fmla="*/ 0 w 156"/>
              <a:gd name="T10" fmla="*/ 0 h 112"/>
              <a:gd name="T11" fmla="*/ 156 w 156"/>
              <a:gd name="T12" fmla="*/ 112 h 112"/>
            </a:gdLst>
            <a:ahLst/>
            <a:cxnLst>
              <a:cxn ang="T6">
                <a:pos x="T0" y="T1"/>
              </a:cxn>
              <a:cxn ang="T7">
                <a:pos x="T2" y="T3"/>
              </a:cxn>
              <a:cxn ang="T8">
                <a:pos x="T4" y="T5"/>
              </a:cxn>
            </a:cxnLst>
            <a:rect l="T9" t="T10" r="T11" b="T12"/>
            <a:pathLst>
              <a:path w="156" h="112">
                <a:moveTo>
                  <a:pt x="0" y="44"/>
                </a:moveTo>
                <a:lnTo>
                  <a:pt x="78" y="11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1" name="Freeform 44">
            <a:extLst>
              <a:ext uri="{FF2B5EF4-FFF2-40B4-BE49-F238E27FC236}">
                <a16:creationId xmlns:a16="http://schemas.microsoft.com/office/drawing/2014/main" id="{6C4E5C7E-7521-C63F-78D3-97F7EE0D1830}"/>
              </a:ext>
            </a:extLst>
          </p:cNvPr>
          <p:cNvSpPr>
            <a:spLocks/>
          </p:cNvSpPr>
          <p:nvPr/>
        </p:nvSpPr>
        <p:spPr bwMode="auto">
          <a:xfrm>
            <a:off x="2787650" y="3424238"/>
            <a:ext cx="369888" cy="544512"/>
          </a:xfrm>
          <a:custGeom>
            <a:avLst/>
            <a:gdLst>
              <a:gd name="T0" fmla="*/ 0 w 233"/>
              <a:gd name="T1" fmla="*/ 0 h 343"/>
              <a:gd name="T2" fmla="*/ 2147483646 w 233"/>
              <a:gd name="T3" fmla="*/ 2147483646 h 343"/>
              <a:gd name="T4" fmla="*/ 2147483646 w 233"/>
              <a:gd name="T5" fmla="*/ 2147483646 h 343"/>
              <a:gd name="T6" fmla="*/ 2147483646 w 233"/>
              <a:gd name="T7" fmla="*/ 2147483646 h 343"/>
              <a:gd name="T8" fmla="*/ 0 60000 65536"/>
              <a:gd name="T9" fmla="*/ 0 60000 65536"/>
              <a:gd name="T10" fmla="*/ 0 60000 65536"/>
              <a:gd name="T11" fmla="*/ 0 60000 65536"/>
              <a:gd name="T12" fmla="*/ 0 w 233"/>
              <a:gd name="T13" fmla="*/ 0 h 343"/>
              <a:gd name="T14" fmla="*/ 233 w 233"/>
              <a:gd name="T15" fmla="*/ 343 h 343"/>
            </a:gdLst>
            <a:ahLst/>
            <a:cxnLst>
              <a:cxn ang="T8">
                <a:pos x="T0" y="T1"/>
              </a:cxn>
              <a:cxn ang="T9">
                <a:pos x="T2" y="T3"/>
              </a:cxn>
              <a:cxn ang="T10">
                <a:pos x="T4" y="T5"/>
              </a:cxn>
              <a:cxn ang="T11">
                <a:pos x="T6" y="T7"/>
              </a:cxn>
            </a:cxnLst>
            <a:rect l="T12" t="T13" r="T14" b="T15"/>
            <a:pathLst>
              <a:path w="233" h="343">
                <a:moveTo>
                  <a:pt x="0" y="0"/>
                </a:moveTo>
                <a:lnTo>
                  <a:pt x="77" y="342"/>
                </a:lnTo>
                <a:lnTo>
                  <a:pt x="154" y="165"/>
                </a:lnTo>
                <a:lnTo>
                  <a:pt x="232" y="165"/>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2" name="Freeform 45">
            <a:extLst>
              <a:ext uri="{FF2B5EF4-FFF2-40B4-BE49-F238E27FC236}">
                <a16:creationId xmlns:a16="http://schemas.microsoft.com/office/drawing/2014/main" id="{0F52932F-646E-9B4F-5D24-6C75E41DA54F}"/>
              </a:ext>
            </a:extLst>
          </p:cNvPr>
          <p:cNvSpPr>
            <a:spLocks/>
          </p:cNvSpPr>
          <p:nvPr/>
        </p:nvSpPr>
        <p:spPr bwMode="auto">
          <a:xfrm>
            <a:off x="3173413" y="3686175"/>
            <a:ext cx="246062" cy="458788"/>
          </a:xfrm>
          <a:custGeom>
            <a:avLst/>
            <a:gdLst>
              <a:gd name="T0" fmla="*/ 0 w 155"/>
              <a:gd name="T1" fmla="*/ 0 h 289"/>
              <a:gd name="T2" fmla="*/ 2147483646 w 155"/>
              <a:gd name="T3" fmla="*/ 2147483646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8" y="199"/>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3" name="Freeform 46">
            <a:extLst>
              <a:ext uri="{FF2B5EF4-FFF2-40B4-BE49-F238E27FC236}">
                <a16:creationId xmlns:a16="http://schemas.microsoft.com/office/drawing/2014/main" id="{B1788659-6B0A-C8F6-0DDD-816BA03B9489}"/>
              </a:ext>
            </a:extLst>
          </p:cNvPr>
          <p:cNvSpPr>
            <a:spLocks/>
          </p:cNvSpPr>
          <p:nvPr/>
        </p:nvSpPr>
        <p:spPr bwMode="auto">
          <a:xfrm>
            <a:off x="3435350" y="3790950"/>
            <a:ext cx="249238" cy="354013"/>
          </a:xfrm>
          <a:custGeom>
            <a:avLst/>
            <a:gdLst>
              <a:gd name="T0" fmla="*/ 0 w 157"/>
              <a:gd name="T1" fmla="*/ 2147483646 h 223"/>
              <a:gd name="T2" fmla="*/ 2147483646 w 157"/>
              <a:gd name="T3" fmla="*/ 2147483646 h 223"/>
              <a:gd name="T4" fmla="*/ 2147483646 w 157"/>
              <a:gd name="T5" fmla="*/ 0 h 223"/>
              <a:gd name="T6" fmla="*/ 0 60000 65536"/>
              <a:gd name="T7" fmla="*/ 0 60000 65536"/>
              <a:gd name="T8" fmla="*/ 0 60000 65536"/>
              <a:gd name="T9" fmla="*/ 0 w 157"/>
              <a:gd name="T10" fmla="*/ 0 h 223"/>
              <a:gd name="T11" fmla="*/ 157 w 157"/>
              <a:gd name="T12" fmla="*/ 223 h 223"/>
            </a:gdLst>
            <a:ahLst/>
            <a:cxnLst>
              <a:cxn ang="T6">
                <a:pos x="T0" y="T1"/>
              </a:cxn>
              <a:cxn ang="T7">
                <a:pos x="T2" y="T3"/>
              </a:cxn>
              <a:cxn ang="T8">
                <a:pos x="T4" y="T5"/>
              </a:cxn>
            </a:cxnLst>
            <a:rect l="T9" t="T10" r="T11" b="T12"/>
            <a:pathLst>
              <a:path w="157" h="223">
                <a:moveTo>
                  <a:pt x="0" y="222"/>
                </a:moveTo>
                <a:lnTo>
                  <a:pt x="78" y="45"/>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4" name="Freeform 47">
            <a:extLst>
              <a:ext uri="{FF2B5EF4-FFF2-40B4-BE49-F238E27FC236}">
                <a16:creationId xmlns:a16="http://schemas.microsoft.com/office/drawing/2014/main" id="{9D3473D3-B1E2-E28D-0F43-0D7CCB16D8ED}"/>
              </a:ext>
            </a:extLst>
          </p:cNvPr>
          <p:cNvSpPr>
            <a:spLocks/>
          </p:cNvSpPr>
          <p:nvPr/>
        </p:nvSpPr>
        <p:spPr bwMode="auto">
          <a:xfrm>
            <a:off x="3700463" y="3773488"/>
            <a:ext cx="246062" cy="404812"/>
          </a:xfrm>
          <a:custGeom>
            <a:avLst/>
            <a:gdLst>
              <a:gd name="T0" fmla="*/ 0 w 155"/>
              <a:gd name="T1" fmla="*/ 0 h 255"/>
              <a:gd name="T2" fmla="*/ 2147483646 w 155"/>
              <a:gd name="T3" fmla="*/ 2147483646 h 255"/>
              <a:gd name="T4" fmla="*/ 2147483646 w 155"/>
              <a:gd name="T5" fmla="*/ 2147483646 h 255"/>
              <a:gd name="T6" fmla="*/ 0 60000 65536"/>
              <a:gd name="T7" fmla="*/ 0 60000 65536"/>
              <a:gd name="T8" fmla="*/ 0 60000 65536"/>
              <a:gd name="T9" fmla="*/ 0 w 155"/>
              <a:gd name="T10" fmla="*/ 0 h 255"/>
              <a:gd name="T11" fmla="*/ 155 w 155"/>
              <a:gd name="T12" fmla="*/ 255 h 255"/>
            </a:gdLst>
            <a:ahLst/>
            <a:cxnLst>
              <a:cxn ang="T6">
                <a:pos x="T0" y="T1"/>
              </a:cxn>
              <a:cxn ang="T7">
                <a:pos x="T2" y="T3"/>
              </a:cxn>
              <a:cxn ang="T8">
                <a:pos x="T4" y="T5"/>
              </a:cxn>
            </a:cxnLst>
            <a:rect l="T9" t="T10" r="T11" b="T12"/>
            <a:pathLst>
              <a:path w="155" h="255">
                <a:moveTo>
                  <a:pt x="0" y="0"/>
                </a:moveTo>
                <a:lnTo>
                  <a:pt x="76" y="254"/>
                </a:lnTo>
                <a:lnTo>
                  <a:pt x="154" y="25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5" name="Freeform 48">
            <a:extLst>
              <a:ext uri="{FF2B5EF4-FFF2-40B4-BE49-F238E27FC236}">
                <a16:creationId xmlns:a16="http://schemas.microsoft.com/office/drawing/2014/main" id="{C9B72DDA-94A2-C22E-8AEA-E822328F3A96}"/>
              </a:ext>
            </a:extLst>
          </p:cNvPr>
          <p:cNvSpPr>
            <a:spLocks/>
          </p:cNvSpPr>
          <p:nvPr/>
        </p:nvSpPr>
        <p:spPr bwMode="auto">
          <a:xfrm>
            <a:off x="3962400" y="4143375"/>
            <a:ext cx="247650" cy="34925"/>
          </a:xfrm>
          <a:custGeom>
            <a:avLst/>
            <a:gdLst>
              <a:gd name="T0" fmla="*/ 0 w 156"/>
              <a:gd name="T1" fmla="*/ 2147483646 h 22"/>
              <a:gd name="T2" fmla="*/ 2147483646 w 156"/>
              <a:gd name="T3" fmla="*/ 2147483646 h 22"/>
              <a:gd name="T4" fmla="*/ 2147483646 w 156"/>
              <a:gd name="T5" fmla="*/ 0 h 22"/>
              <a:gd name="T6" fmla="*/ 0 60000 65536"/>
              <a:gd name="T7" fmla="*/ 0 60000 65536"/>
              <a:gd name="T8" fmla="*/ 0 60000 65536"/>
              <a:gd name="T9" fmla="*/ 0 w 156"/>
              <a:gd name="T10" fmla="*/ 0 h 22"/>
              <a:gd name="T11" fmla="*/ 156 w 156"/>
              <a:gd name="T12" fmla="*/ 22 h 22"/>
            </a:gdLst>
            <a:ahLst/>
            <a:cxnLst>
              <a:cxn ang="T6">
                <a:pos x="T0" y="T1"/>
              </a:cxn>
              <a:cxn ang="T7">
                <a:pos x="T2" y="T3"/>
              </a:cxn>
              <a:cxn ang="T8">
                <a:pos x="T4" y="T5"/>
              </a:cxn>
            </a:cxnLst>
            <a:rect l="T9" t="T10" r="T11" b="T12"/>
            <a:pathLst>
              <a:path w="156" h="22">
                <a:moveTo>
                  <a:pt x="0" y="21"/>
                </a:moveTo>
                <a:lnTo>
                  <a:pt x="78" y="2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6" name="Line 49">
            <a:extLst>
              <a:ext uri="{FF2B5EF4-FFF2-40B4-BE49-F238E27FC236}">
                <a16:creationId xmlns:a16="http://schemas.microsoft.com/office/drawing/2014/main" id="{66552077-6601-28DC-ABB8-71EC421A41D8}"/>
              </a:ext>
            </a:extLst>
          </p:cNvPr>
          <p:cNvSpPr>
            <a:spLocks noChangeShapeType="1"/>
          </p:cNvSpPr>
          <p:nvPr/>
        </p:nvSpPr>
        <p:spPr bwMode="auto">
          <a:xfrm>
            <a:off x="4240213" y="4149725"/>
            <a:ext cx="107950" cy="2540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17" name="Line 50">
            <a:extLst>
              <a:ext uri="{FF2B5EF4-FFF2-40B4-BE49-F238E27FC236}">
                <a16:creationId xmlns:a16="http://schemas.microsoft.com/office/drawing/2014/main" id="{AD2ED546-1D41-0E4B-1A43-28B1E200DC9F}"/>
              </a:ext>
            </a:extLst>
          </p:cNvPr>
          <p:cNvSpPr>
            <a:spLocks noChangeShapeType="1"/>
          </p:cNvSpPr>
          <p:nvPr/>
        </p:nvSpPr>
        <p:spPr bwMode="auto">
          <a:xfrm>
            <a:off x="4354513" y="4429125"/>
            <a:ext cx="128587" cy="2508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18" name="Freeform 51">
            <a:extLst>
              <a:ext uri="{FF2B5EF4-FFF2-40B4-BE49-F238E27FC236}">
                <a16:creationId xmlns:a16="http://schemas.microsoft.com/office/drawing/2014/main" id="{CBB2DBF8-7B0C-DB4D-5219-FC3C98AF909E}"/>
              </a:ext>
            </a:extLst>
          </p:cNvPr>
          <p:cNvSpPr>
            <a:spLocks/>
          </p:cNvSpPr>
          <p:nvPr/>
        </p:nvSpPr>
        <p:spPr bwMode="auto">
          <a:xfrm>
            <a:off x="4489450" y="4229100"/>
            <a:ext cx="247650" cy="441325"/>
          </a:xfrm>
          <a:custGeom>
            <a:avLst/>
            <a:gdLst>
              <a:gd name="T0" fmla="*/ 0 w 156"/>
              <a:gd name="T1" fmla="*/ 2147483646 h 278"/>
              <a:gd name="T2" fmla="*/ 2147483646 w 156"/>
              <a:gd name="T3" fmla="*/ 0 h 278"/>
              <a:gd name="T4" fmla="*/ 2147483646 w 156"/>
              <a:gd name="T5" fmla="*/ 0 h 278"/>
              <a:gd name="T6" fmla="*/ 0 60000 65536"/>
              <a:gd name="T7" fmla="*/ 0 60000 65536"/>
              <a:gd name="T8" fmla="*/ 0 60000 65536"/>
              <a:gd name="T9" fmla="*/ 0 w 156"/>
              <a:gd name="T10" fmla="*/ 0 h 278"/>
              <a:gd name="T11" fmla="*/ 156 w 156"/>
              <a:gd name="T12" fmla="*/ 278 h 278"/>
            </a:gdLst>
            <a:ahLst/>
            <a:cxnLst>
              <a:cxn ang="T6">
                <a:pos x="T0" y="T1"/>
              </a:cxn>
              <a:cxn ang="T7">
                <a:pos x="T2" y="T3"/>
              </a:cxn>
              <a:cxn ang="T8">
                <a:pos x="T4" y="T5"/>
              </a:cxn>
            </a:cxnLst>
            <a:rect l="T9" t="T10" r="T11" b="T12"/>
            <a:pathLst>
              <a:path w="156" h="278">
                <a:moveTo>
                  <a:pt x="0" y="277"/>
                </a:moveTo>
                <a:lnTo>
                  <a:pt x="77" y="0"/>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19" name="Freeform 52">
            <a:extLst>
              <a:ext uri="{FF2B5EF4-FFF2-40B4-BE49-F238E27FC236}">
                <a16:creationId xmlns:a16="http://schemas.microsoft.com/office/drawing/2014/main" id="{B31F2D6A-DEF7-B845-56A8-C7197991BAB2}"/>
              </a:ext>
            </a:extLst>
          </p:cNvPr>
          <p:cNvSpPr>
            <a:spLocks/>
          </p:cNvSpPr>
          <p:nvPr/>
        </p:nvSpPr>
        <p:spPr bwMode="auto">
          <a:xfrm>
            <a:off x="4752975" y="4229100"/>
            <a:ext cx="246063" cy="125413"/>
          </a:xfrm>
          <a:custGeom>
            <a:avLst/>
            <a:gdLst>
              <a:gd name="T0" fmla="*/ 0 w 155"/>
              <a:gd name="T1" fmla="*/ 0 h 79"/>
              <a:gd name="T2" fmla="*/ 2147483646 w 155"/>
              <a:gd name="T3" fmla="*/ 2147483646 h 79"/>
              <a:gd name="T4" fmla="*/ 2147483646 w 155"/>
              <a:gd name="T5" fmla="*/ 2147483646 h 79"/>
              <a:gd name="T6" fmla="*/ 0 60000 65536"/>
              <a:gd name="T7" fmla="*/ 0 60000 65536"/>
              <a:gd name="T8" fmla="*/ 0 60000 65536"/>
              <a:gd name="T9" fmla="*/ 0 w 155"/>
              <a:gd name="T10" fmla="*/ 0 h 79"/>
              <a:gd name="T11" fmla="*/ 155 w 155"/>
              <a:gd name="T12" fmla="*/ 79 h 79"/>
            </a:gdLst>
            <a:ahLst/>
            <a:cxnLst>
              <a:cxn ang="T6">
                <a:pos x="T0" y="T1"/>
              </a:cxn>
              <a:cxn ang="T7">
                <a:pos x="T2" y="T3"/>
              </a:cxn>
              <a:cxn ang="T8">
                <a:pos x="T4" y="T5"/>
              </a:cxn>
            </a:cxnLst>
            <a:rect l="T9" t="T10" r="T11" b="T12"/>
            <a:pathLst>
              <a:path w="155" h="79">
                <a:moveTo>
                  <a:pt x="0" y="0"/>
                </a:moveTo>
                <a:lnTo>
                  <a:pt x="76" y="23"/>
                </a:lnTo>
                <a:lnTo>
                  <a:pt x="154" y="7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0" name="Line 53">
            <a:extLst>
              <a:ext uri="{FF2B5EF4-FFF2-40B4-BE49-F238E27FC236}">
                <a16:creationId xmlns:a16="http://schemas.microsoft.com/office/drawing/2014/main" id="{697C56BC-549D-A8B8-C0D8-78130205493F}"/>
              </a:ext>
            </a:extLst>
          </p:cNvPr>
          <p:cNvSpPr>
            <a:spLocks noChangeShapeType="1"/>
          </p:cNvSpPr>
          <p:nvPr/>
        </p:nvSpPr>
        <p:spPr bwMode="auto">
          <a:xfrm flipV="1">
            <a:off x="5021263" y="4359275"/>
            <a:ext cx="115887" cy="17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1" name="Line 54">
            <a:extLst>
              <a:ext uri="{FF2B5EF4-FFF2-40B4-BE49-F238E27FC236}">
                <a16:creationId xmlns:a16="http://schemas.microsoft.com/office/drawing/2014/main" id="{2D492B84-2EE0-1528-E42C-78348C5F57E4}"/>
              </a:ext>
            </a:extLst>
          </p:cNvPr>
          <p:cNvSpPr>
            <a:spLocks noChangeShapeType="1"/>
          </p:cNvSpPr>
          <p:nvPr/>
        </p:nvSpPr>
        <p:spPr bwMode="auto">
          <a:xfrm flipV="1">
            <a:off x="5145088" y="4265613"/>
            <a:ext cx="125412"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2" name="Freeform 55">
            <a:extLst>
              <a:ext uri="{FF2B5EF4-FFF2-40B4-BE49-F238E27FC236}">
                <a16:creationId xmlns:a16="http://schemas.microsoft.com/office/drawing/2014/main" id="{99B296F9-4420-3F78-6832-B1789811F7AE}"/>
              </a:ext>
            </a:extLst>
          </p:cNvPr>
          <p:cNvSpPr>
            <a:spLocks/>
          </p:cNvSpPr>
          <p:nvPr/>
        </p:nvSpPr>
        <p:spPr bwMode="auto">
          <a:xfrm>
            <a:off x="5276850" y="4265613"/>
            <a:ext cx="249238" cy="509587"/>
          </a:xfrm>
          <a:custGeom>
            <a:avLst/>
            <a:gdLst>
              <a:gd name="T0" fmla="*/ 0 w 157"/>
              <a:gd name="T1" fmla="*/ 0 h 321"/>
              <a:gd name="T2" fmla="*/ 2147483646 w 157"/>
              <a:gd name="T3" fmla="*/ 2147483646 h 321"/>
              <a:gd name="T4" fmla="*/ 2147483646 w 157"/>
              <a:gd name="T5" fmla="*/ 2147483646 h 321"/>
              <a:gd name="T6" fmla="*/ 0 60000 65536"/>
              <a:gd name="T7" fmla="*/ 0 60000 65536"/>
              <a:gd name="T8" fmla="*/ 0 60000 65536"/>
              <a:gd name="T9" fmla="*/ 0 w 157"/>
              <a:gd name="T10" fmla="*/ 0 h 321"/>
              <a:gd name="T11" fmla="*/ 157 w 157"/>
              <a:gd name="T12" fmla="*/ 321 h 321"/>
            </a:gdLst>
            <a:ahLst/>
            <a:cxnLst>
              <a:cxn ang="T6">
                <a:pos x="T0" y="T1"/>
              </a:cxn>
              <a:cxn ang="T7">
                <a:pos x="T2" y="T3"/>
              </a:cxn>
              <a:cxn ang="T8">
                <a:pos x="T4" y="T5"/>
              </a:cxn>
            </a:cxnLst>
            <a:rect l="T9" t="T10" r="T11" b="T12"/>
            <a:pathLst>
              <a:path w="157" h="321">
                <a:moveTo>
                  <a:pt x="0" y="0"/>
                </a:moveTo>
                <a:lnTo>
                  <a:pt x="78" y="222"/>
                </a:lnTo>
                <a:lnTo>
                  <a:pt x="156" y="3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3" name="Line 56">
            <a:extLst>
              <a:ext uri="{FF2B5EF4-FFF2-40B4-BE49-F238E27FC236}">
                <a16:creationId xmlns:a16="http://schemas.microsoft.com/office/drawing/2014/main" id="{96ECA7A2-0361-554F-0258-A612F1A4CC27}"/>
              </a:ext>
            </a:extLst>
          </p:cNvPr>
          <p:cNvSpPr>
            <a:spLocks noChangeShapeType="1"/>
          </p:cNvSpPr>
          <p:nvPr/>
        </p:nvSpPr>
        <p:spPr bwMode="auto">
          <a:xfrm>
            <a:off x="5548313" y="4779963"/>
            <a:ext cx="128587"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4" name="Freeform 57">
            <a:extLst>
              <a:ext uri="{FF2B5EF4-FFF2-40B4-BE49-F238E27FC236}">
                <a16:creationId xmlns:a16="http://schemas.microsoft.com/office/drawing/2014/main" id="{C7CF1AF8-8706-5E10-2A92-CBDBF49E5DE1}"/>
              </a:ext>
            </a:extLst>
          </p:cNvPr>
          <p:cNvSpPr>
            <a:spLocks/>
          </p:cNvSpPr>
          <p:nvPr/>
        </p:nvSpPr>
        <p:spPr bwMode="auto">
          <a:xfrm>
            <a:off x="5665788" y="4879975"/>
            <a:ext cx="246062" cy="195263"/>
          </a:xfrm>
          <a:custGeom>
            <a:avLst/>
            <a:gdLst>
              <a:gd name="T0" fmla="*/ 0 w 155"/>
              <a:gd name="T1" fmla="*/ 2147483646 h 123"/>
              <a:gd name="T2" fmla="*/ 2147483646 w 155"/>
              <a:gd name="T3" fmla="*/ 0 h 123"/>
              <a:gd name="T4" fmla="*/ 2147483646 w 155"/>
              <a:gd name="T5" fmla="*/ 2147483646 h 123"/>
              <a:gd name="T6" fmla="*/ 0 60000 65536"/>
              <a:gd name="T7" fmla="*/ 0 60000 65536"/>
              <a:gd name="T8" fmla="*/ 0 60000 65536"/>
              <a:gd name="T9" fmla="*/ 0 w 155"/>
              <a:gd name="T10" fmla="*/ 0 h 123"/>
              <a:gd name="T11" fmla="*/ 155 w 155"/>
              <a:gd name="T12" fmla="*/ 123 h 123"/>
            </a:gdLst>
            <a:ahLst/>
            <a:cxnLst>
              <a:cxn ang="T6">
                <a:pos x="T0" y="T1"/>
              </a:cxn>
              <a:cxn ang="T7">
                <a:pos x="T2" y="T3"/>
              </a:cxn>
              <a:cxn ang="T8">
                <a:pos x="T4" y="T5"/>
              </a:cxn>
            </a:cxnLst>
            <a:rect l="T9" t="T10" r="T11" b="T12"/>
            <a:pathLst>
              <a:path w="155" h="123">
                <a:moveTo>
                  <a:pt x="0" y="77"/>
                </a:moveTo>
                <a:lnTo>
                  <a:pt x="76" y="0"/>
                </a:lnTo>
                <a:lnTo>
                  <a:pt x="154" y="1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5" name="Freeform 58">
            <a:extLst>
              <a:ext uri="{FF2B5EF4-FFF2-40B4-BE49-F238E27FC236}">
                <a16:creationId xmlns:a16="http://schemas.microsoft.com/office/drawing/2014/main" id="{7A2FA97D-D392-D8BF-23CC-23428DC34807}"/>
              </a:ext>
            </a:extLst>
          </p:cNvPr>
          <p:cNvSpPr>
            <a:spLocks/>
          </p:cNvSpPr>
          <p:nvPr/>
        </p:nvSpPr>
        <p:spPr bwMode="auto">
          <a:xfrm>
            <a:off x="5927725" y="4721225"/>
            <a:ext cx="247650" cy="527050"/>
          </a:xfrm>
          <a:custGeom>
            <a:avLst/>
            <a:gdLst>
              <a:gd name="T0" fmla="*/ 0 w 156"/>
              <a:gd name="T1" fmla="*/ 2147483646 h 332"/>
              <a:gd name="T2" fmla="*/ 2147483646 w 156"/>
              <a:gd name="T3" fmla="*/ 2147483646 h 332"/>
              <a:gd name="T4" fmla="*/ 2147483646 w 156"/>
              <a:gd name="T5" fmla="*/ 0 h 332"/>
              <a:gd name="T6" fmla="*/ 0 60000 65536"/>
              <a:gd name="T7" fmla="*/ 0 60000 65536"/>
              <a:gd name="T8" fmla="*/ 0 60000 65536"/>
              <a:gd name="T9" fmla="*/ 0 w 156"/>
              <a:gd name="T10" fmla="*/ 0 h 332"/>
              <a:gd name="T11" fmla="*/ 156 w 156"/>
              <a:gd name="T12" fmla="*/ 332 h 332"/>
            </a:gdLst>
            <a:ahLst/>
            <a:cxnLst>
              <a:cxn ang="T6">
                <a:pos x="T0" y="T1"/>
              </a:cxn>
              <a:cxn ang="T7">
                <a:pos x="T2" y="T3"/>
              </a:cxn>
              <a:cxn ang="T8">
                <a:pos x="T4" y="T5"/>
              </a:cxn>
            </a:cxnLst>
            <a:rect l="T9" t="T10" r="T11" b="T12"/>
            <a:pathLst>
              <a:path w="156" h="332">
                <a:moveTo>
                  <a:pt x="0" y="222"/>
                </a:moveTo>
                <a:lnTo>
                  <a:pt x="77" y="33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6" name="Line 59">
            <a:extLst>
              <a:ext uri="{FF2B5EF4-FFF2-40B4-BE49-F238E27FC236}">
                <a16:creationId xmlns:a16="http://schemas.microsoft.com/office/drawing/2014/main" id="{E6666ED9-1805-47D5-C296-6ADB563D68D5}"/>
              </a:ext>
            </a:extLst>
          </p:cNvPr>
          <p:cNvSpPr>
            <a:spLocks noChangeShapeType="1"/>
          </p:cNvSpPr>
          <p:nvPr/>
        </p:nvSpPr>
        <p:spPr bwMode="auto">
          <a:xfrm>
            <a:off x="6197600" y="4710113"/>
            <a:ext cx="125413" cy="92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7" name="Line 60">
            <a:extLst>
              <a:ext uri="{FF2B5EF4-FFF2-40B4-BE49-F238E27FC236}">
                <a16:creationId xmlns:a16="http://schemas.microsoft.com/office/drawing/2014/main" id="{F15C908A-F49C-D394-7AB0-973C9361639A}"/>
              </a:ext>
            </a:extLst>
          </p:cNvPr>
          <p:cNvSpPr>
            <a:spLocks noChangeShapeType="1"/>
          </p:cNvSpPr>
          <p:nvPr/>
        </p:nvSpPr>
        <p:spPr bwMode="auto">
          <a:xfrm>
            <a:off x="2389188" y="3271838"/>
            <a:ext cx="128587" cy="746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28" name="Freeform 61">
            <a:extLst>
              <a:ext uri="{FF2B5EF4-FFF2-40B4-BE49-F238E27FC236}">
                <a16:creationId xmlns:a16="http://schemas.microsoft.com/office/drawing/2014/main" id="{FA020259-B237-167A-7E0B-2FFB62CD000D}"/>
              </a:ext>
            </a:extLst>
          </p:cNvPr>
          <p:cNvSpPr>
            <a:spLocks/>
          </p:cNvSpPr>
          <p:nvPr/>
        </p:nvSpPr>
        <p:spPr bwMode="auto">
          <a:xfrm>
            <a:off x="2524125" y="3352800"/>
            <a:ext cx="247650" cy="36513"/>
          </a:xfrm>
          <a:custGeom>
            <a:avLst/>
            <a:gdLst>
              <a:gd name="T0" fmla="*/ 0 w 156"/>
              <a:gd name="T1" fmla="*/ 0 h 23"/>
              <a:gd name="T2" fmla="*/ 2147483646 w 156"/>
              <a:gd name="T3" fmla="*/ 2147483646 h 23"/>
              <a:gd name="T4" fmla="*/ 2147483646 w 156"/>
              <a:gd name="T5" fmla="*/ 2147483646 h 23"/>
              <a:gd name="T6" fmla="*/ 0 60000 65536"/>
              <a:gd name="T7" fmla="*/ 0 60000 65536"/>
              <a:gd name="T8" fmla="*/ 0 60000 65536"/>
              <a:gd name="T9" fmla="*/ 0 w 156"/>
              <a:gd name="T10" fmla="*/ 0 h 23"/>
              <a:gd name="T11" fmla="*/ 156 w 156"/>
              <a:gd name="T12" fmla="*/ 23 h 23"/>
            </a:gdLst>
            <a:ahLst/>
            <a:cxnLst>
              <a:cxn ang="T6">
                <a:pos x="T0" y="T1"/>
              </a:cxn>
              <a:cxn ang="T7">
                <a:pos x="T2" y="T3"/>
              </a:cxn>
              <a:cxn ang="T8">
                <a:pos x="T4" y="T5"/>
              </a:cxn>
            </a:cxnLst>
            <a:rect l="T9" t="T10" r="T11" b="T12"/>
            <a:pathLst>
              <a:path w="156" h="23">
                <a:moveTo>
                  <a:pt x="0" y="0"/>
                </a:moveTo>
                <a:lnTo>
                  <a:pt x="78" y="22"/>
                </a:lnTo>
                <a:lnTo>
                  <a:pt x="155" y="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29" name="Freeform 62">
            <a:extLst>
              <a:ext uri="{FF2B5EF4-FFF2-40B4-BE49-F238E27FC236}">
                <a16:creationId xmlns:a16="http://schemas.microsoft.com/office/drawing/2014/main" id="{29E43995-3581-2F2D-CF95-033245E1DC46}"/>
              </a:ext>
            </a:extLst>
          </p:cNvPr>
          <p:cNvSpPr>
            <a:spLocks/>
          </p:cNvSpPr>
          <p:nvPr/>
        </p:nvSpPr>
        <p:spPr bwMode="auto">
          <a:xfrm>
            <a:off x="2787650" y="3159125"/>
            <a:ext cx="246063" cy="212725"/>
          </a:xfrm>
          <a:custGeom>
            <a:avLst/>
            <a:gdLst>
              <a:gd name="T0" fmla="*/ 0 w 155"/>
              <a:gd name="T1" fmla="*/ 2147483646 h 134"/>
              <a:gd name="T2" fmla="*/ 2147483646 w 155"/>
              <a:gd name="T3" fmla="*/ 0 h 134"/>
              <a:gd name="T4" fmla="*/ 2147483646 w 155"/>
              <a:gd name="T5" fmla="*/ 0 h 134"/>
              <a:gd name="T6" fmla="*/ 0 60000 65536"/>
              <a:gd name="T7" fmla="*/ 0 60000 65536"/>
              <a:gd name="T8" fmla="*/ 0 60000 65536"/>
              <a:gd name="T9" fmla="*/ 0 w 155"/>
              <a:gd name="T10" fmla="*/ 0 h 134"/>
              <a:gd name="T11" fmla="*/ 155 w 155"/>
              <a:gd name="T12" fmla="*/ 134 h 134"/>
            </a:gdLst>
            <a:ahLst/>
            <a:cxnLst>
              <a:cxn ang="T6">
                <a:pos x="T0" y="T1"/>
              </a:cxn>
              <a:cxn ang="T7">
                <a:pos x="T2" y="T3"/>
              </a:cxn>
              <a:cxn ang="T8">
                <a:pos x="T4" y="T5"/>
              </a:cxn>
            </a:cxnLst>
            <a:rect l="T9" t="T10" r="T11" b="T12"/>
            <a:pathLst>
              <a:path w="155" h="134">
                <a:moveTo>
                  <a:pt x="0" y="133"/>
                </a:moveTo>
                <a:lnTo>
                  <a:pt x="77"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30" name="Line 63">
            <a:extLst>
              <a:ext uri="{FF2B5EF4-FFF2-40B4-BE49-F238E27FC236}">
                <a16:creationId xmlns:a16="http://schemas.microsoft.com/office/drawing/2014/main" id="{830809AB-1490-A60A-9E2C-6D391B430CBA}"/>
              </a:ext>
            </a:extLst>
          </p:cNvPr>
          <p:cNvSpPr>
            <a:spLocks noChangeShapeType="1"/>
          </p:cNvSpPr>
          <p:nvPr/>
        </p:nvSpPr>
        <p:spPr bwMode="auto">
          <a:xfrm>
            <a:off x="3038475" y="3148013"/>
            <a:ext cx="128588" cy="1095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1" name="Freeform 64">
            <a:extLst>
              <a:ext uri="{FF2B5EF4-FFF2-40B4-BE49-F238E27FC236}">
                <a16:creationId xmlns:a16="http://schemas.microsoft.com/office/drawing/2014/main" id="{A45D402F-3C6D-8963-0B87-2D38A9995A7D}"/>
              </a:ext>
            </a:extLst>
          </p:cNvPr>
          <p:cNvSpPr>
            <a:spLocks/>
          </p:cNvSpPr>
          <p:nvPr/>
        </p:nvSpPr>
        <p:spPr bwMode="auto">
          <a:xfrm>
            <a:off x="3173413" y="3265488"/>
            <a:ext cx="246062" cy="1587"/>
          </a:xfrm>
          <a:custGeom>
            <a:avLst/>
            <a:gdLst>
              <a:gd name="T0" fmla="*/ 0 w 155"/>
              <a:gd name="T1" fmla="*/ 0 h 1"/>
              <a:gd name="T2" fmla="*/ 2147483646 w 155"/>
              <a:gd name="T3" fmla="*/ 0 h 1"/>
              <a:gd name="T4" fmla="*/ 2147483646 w 155"/>
              <a:gd name="T5" fmla="*/ 0 h 1"/>
              <a:gd name="T6" fmla="*/ 0 60000 65536"/>
              <a:gd name="T7" fmla="*/ 0 60000 65536"/>
              <a:gd name="T8" fmla="*/ 0 60000 65536"/>
              <a:gd name="T9" fmla="*/ 0 w 155"/>
              <a:gd name="T10" fmla="*/ 0 h 1"/>
              <a:gd name="T11" fmla="*/ 155 w 155"/>
              <a:gd name="T12" fmla="*/ 1 h 1"/>
            </a:gdLst>
            <a:ahLst/>
            <a:cxnLst>
              <a:cxn ang="T6">
                <a:pos x="T0" y="T1"/>
              </a:cxn>
              <a:cxn ang="T7">
                <a:pos x="T2" y="T3"/>
              </a:cxn>
              <a:cxn ang="T8">
                <a:pos x="T4" y="T5"/>
              </a:cxn>
            </a:cxnLst>
            <a:rect l="T9" t="T10" r="T11" b="T12"/>
            <a:pathLst>
              <a:path w="155" h="1">
                <a:moveTo>
                  <a:pt x="0" y="0"/>
                </a:moveTo>
                <a:lnTo>
                  <a:pt x="78"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32" name="Freeform 65">
            <a:extLst>
              <a:ext uri="{FF2B5EF4-FFF2-40B4-BE49-F238E27FC236}">
                <a16:creationId xmlns:a16="http://schemas.microsoft.com/office/drawing/2014/main" id="{365D115F-66BE-7CEB-36B8-26D1FB8EB63A}"/>
              </a:ext>
            </a:extLst>
          </p:cNvPr>
          <p:cNvSpPr>
            <a:spLocks/>
          </p:cNvSpPr>
          <p:nvPr/>
        </p:nvSpPr>
        <p:spPr bwMode="auto">
          <a:xfrm>
            <a:off x="3435350" y="2914650"/>
            <a:ext cx="249238" cy="352425"/>
          </a:xfrm>
          <a:custGeom>
            <a:avLst/>
            <a:gdLst>
              <a:gd name="T0" fmla="*/ 0 w 157"/>
              <a:gd name="T1" fmla="*/ 2147483646 h 222"/>
              <a:gd name="T2" fmla="*/ 2147483646 w 157"/>
              <a:gd name="T3" fmla="*/ 0 h 222"/>
              <a:gd name="T4" fmla="*/ 2147483646 w 157"/>
              <a:gd name="T5" fmla="*/ 2147483646 h 222"/>
              <a:gd name="T6" fmla="*/ 0 60000 65536"/>
              <a:gd name="T7" fmla="*/ 0 60000 65536"/>
              <a:gd name="T8" fmla="*/ 0 60000 65536"/>
              <a:gd name="T9" fmla="*/ 0 w 157"/>
              <a:gd name="T10" fmla="*/ 0 h 222"/>
              <a:gd name="T11" fmla="*/ 157 w 157"/>
              <a:gd name="T12" fmla="*/ 222 h 222"/>
            </a:gdLst>
            <a:ahLst/>
            <a:cxnLst>
              <a:cxn ang="T6">
                <a:pos x="T0" y="T1"/>
              </a:cxn>
              <a:cxn ang="T7">
                <a:pos x="T2" y="T3"/>
              </a:cxn>
              <a:cxn ang="T8">
                <a:pos x="T4" y="T5"/>
              </a:cxn>
            </a:cxnLst>
            <a:rect l="T9" t="T10" r="T11" b="T12"/>
            <a:pathLst>
              <a:path w="157" h="222">
                <a:moveTo>
                  <a:pt x="0" y="221"/>
                </a:moveTo>
                <a:lnTo>
                  <a:pt x="78" y="0"/>
                </a:lnTo>
                <a:lnTo>
                  <a:pt x="156" y="2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33" name="Freeform 66">
            <a:extLst>
              <a:ext uri="{FF2B5EF4-FFF2-40B4-BE49-F238E27FC236}">
                <a16:creationId xmlns:a16="http://schemas.microsoft.com/office/drawing/2014/main" id="{7FFEB0CF-554D-32D7-ACDA-CF1E6F111912}"/>
              </a:ext>
            </a:extLst>
          </p:cNvPr>
          <p:cNvSpPr>
            <a:spLocks/>
          </p:cNvSpPr>
          <p:nvPr/>
        </p:nvSpPr>
        <p:spPr bwMode="auto">
          <a:xfrm>
            <a:off x="3700463" y="3228975"/>
            <a:ext cx="246062" cy="107950"/>
          </a:xfrm>
          <a:custGeom>
            <a:avLst/>
            <a:gdLst>
              <a:gd name="T0" fmla="*/ 0 w 155"/>
              <a:gd name="T1" fmla="*/ 2147483646 h 68"/>
              <a:gd name="T2" fmla="*/ 2147483646 w 155"/>
              <a:gd name="T3" fmla="*/ 2147483646 h 68"/>
              <a:gd name="T4" fmla="*/ 2147483646 w 155"/>
              <a:gd name="T5" fmla="*/ 0 h 68"/>
              <a:gd name="T6" fmla="*/ 0 60000 65536"/>
              <a:gd name="T7" fmla="*/ 0 60000 65536"/>
              <a:gd name="T8" fmla="*/ 0 60000 65536"/>
              <a:gd name="T9" fmla="*/ 0 w 155"/>
              <a:gd name="T10" fmla="*/ 0 h 68"/>
              <a:gd name="T11" fmla="*/ 155 w 155"/>
              <a:gd name="T12" fmla="*/ 68 h 68"/>
            </a:gdLst>
            <a:ahLst/>
            <a:cxnLst>
              <a:cxn ang="T6">
                <a:pos x="T0" y="T1"/>
              </a:cxn>
              <a:cxn ang="T7">
                <a:pos x="T2" y="T3"/>
              </a:cxn>
              <a:cxn ang="T8">
                <a:pos x="T4" y="T5"/>
              </a:cxn>
            </a:cxnLst>
            <a:rect l="T9" t="T10" r="T11" b="T12"/>
            <a:pathLst>
              <a:path w="155" h="68">
                <a:moveTo>
                  <a:pt x="0" y="11"/>
                </a:moveTo>
                <a:lnTo>
                  <a:pt x="76" y="67"/>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34" name="Line 67">
            <a:extLst>
              <a:ext uri="{FF2B5EF4-FFF2-40B4-BE49-F238E27FC236}">
                <a16:creationId xmlns:a16="http://schemas.microsoft.com/office/drawing/2014/main" id="{84E8E325-22E0-C237-AA00-21EEC8B8EA4C}"/>
              </a:ext>
            </a:extLst>
          </p:cNvPr>
          <p:cNvSpPr>
            <a:spLocks noChangeShapeType="1"/>
          </p:cNvSpPr>
          <p:nvPr/>
        </p:nvSpPr>
        <p:spPr bwMode="auto">
          <a:xfrm flipV="1">
            <a:off x="3968750" y="3021013"/>
            <a:ext cx="128588" cy="2254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5" name="Line 68">
            <a:extLst>
              <a:ext uri="{FF2B5EF4-FFF2-40B4-BE49-F238E27FC236}">
                <a16:creationId xmlns:a16="http://schemas.microsoft.com/office/drawing/2014/main" id="{61FFBFB6-FC91-5C68-1AA5-CCBB4669F964}"/>
              </a:ext>
            </a:extLst>
          </p:cNvPr>
          <p:cNvSpPr>
            <a:spLocks noChangeShapeType="1"/>
          </p:cNvSpPr>
          <p:nvPr/>
        </p:nvSpPr>
        <p:spPr bwMode="auto">
          <a:xfrm>
            <a:off x="4092575" y="3008313"/>
            <a:ext cx="12700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6" name="Line 69">
            <a:extLst>
              <a:ext uri="{FF2B5EF4-FFF2-40B4-BE49-F238E27FC236}">
                <a16:creationId xmlns:a16="http://schemas.microsoft.com/office/drawing/2014/main" id="{2DE4D7A6-A58C-080D-6995-7B12CAA69F46}"/>
              </a:ext>
            </a:extLst>
          </p:cNvPr>
          <p:cNvSpPr>
            <a:spLocks noChangeShapeType="1"/>
          </p:cNvSpPr>
          <p:nvPr/>
        </p:nvSpPr>
        <p:spPr bwMode="auto">
          <a:xfrm>
            <a:off x="4233863" y="3148013"/>
            <a:ext cx="125412"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7" name="Line 70">
            <a:extLst>
              <a:ext uri="{FF2B5EF4-FFF2-40B4-BE49-F238E27FC236}">
                <a16:creationId xmlns:a16="http://schemas.microsoft.com/office/drawing/2014/main" id="{E5C526CD-7ADC-1F51-BC21-77E1F9A6A07E}"/>
              </a:ext>
            </a:extLst>
          </p:cNvPr>
          <p:cNvSpPr>
            <a:spLocks noChangeShapeType="1"/>
          </p:cNvSpPr>
          <p:nvPr/>
        </p:nvSpPr>
        <p:spPr bwMode="auto">
          <a:xfrm flipV="1">
            <a:off x="4354513" y="3055938"/>
            <a:ext cx="128587" cy="1730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8" name="Line 71">
            <a:extLst>
              <a:ext uri="{FF2B5EF4-FFF2-40B4-BE49-F238E27FC236}">
                <a16:creationId xmlns:a16="http://schemas.microsoft.com/office/drawing/2014/main" id="{124F2200-FD21-00AD-FCFE-0D3F6B87AC4B}"/>
              </a:ext>
            </a:extLst>
          </p:cNvPr>
          <p:cNvSpPr>
            <a:spLocks noChangeShapeType="1"/>
          </p:cNvSpPr>
          <p:nvPr/>
        </p:nvSpPr>
        <p:spPr bwMode="auto">
          <a:xfrm>
            <a:off x="4495800" y="3051175"/>
            <a:ext cx="114300" cy="4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39" name="Line 72">
            <a:extLst>
              <a:ext uri="{FF2B5EF4-FFF2-40B4-BE49-F238E27FC236}">
                <a16:creationId xmlns:a16="http://schemas.microsoft.com/office/drawing/2014/main" id="{39FC899D-0F90-EFC0-B515-50AC3285705F}"/>
              </a:ext>
            </a:extLst>
          </p:cNvPr>
          <p:cNvSpPr>
            <a:spLocks noChangeShapeType="1"/>
          </p:cNvSpPr>
          <p:nvPr/>
        </p:nvSpPr>
        <p:spPr bwMode="auto">
          <a:xfrm flipV="1">
            <a:off x="4618038" y="3044825"/>
            <a:ext cx="115887" cy="34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40" name="Line 73">
            <a:extLst>
              <a:ext uri="{FF2B5EF4-FFF2-40B4-BE49-F238E27FC236}">
                <a16:creationId xmlns:a16="http://schemas.microsoft.com/office/drawing/2014/main" id="{54F92F64-B759-E411-F25B-1CB76CD9F109}"/>
              </a:ext>
            </a:extLst>
          </p:cNvPr>
          <p:cNvSpPr>
            <a:spLocks noChangeShapeType="1"/>
          </p:cNvSpPr>
          <p:nvPr/>
        </p:nvSpPr>
        <p:spPr bwMode="auto">
          <a:xfrm>
            <a:off x="4759325" y="3027363"/>
            <a:ext cx="1127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41" name="Line 74">
            <a:extLst>
              <a:ext uri="{FF2B5EF4-FFF2-40B4-BE49-F238E27FC236}">
                <a16:creationId xmlns:a16="http://schemas.microsoft.com/office/drawing/2014/main" id="{D7B2DFD4-749D-B176-4552-8C5EE5864342}"/>
              </a:ext>
            </a:extLst>
          </p:cNvPr>
          <p:cNvSpPr>
            <a:spLocks noChangeShapeType="1"/>
          </p:cNvSpPr>
          <p:nvPr/>
        </p:nvSpPr>
        <p:spPr bwMode="auto">
          <a:xfrm flipV="1">
            <a:off x="4879975" y="3008313"/>
            <a:ext cx="115888" cy="36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42" name="Freeform 75">
            <a:extLst>
              <a:ext uri="{FF2B5EF4-FFF2-40B4-BE49-F238E27FC236}">
                <a16:creationId xmlns:a16="http://schemas.microsoft.com/office/drawing/2014/main" id="{A794C060-77ED-88D2-DE52-41ADA0AD5F79}"/>
              </a:ext>
            </a:extLst>
          </p:cNvPr>
          <p:cNvSpPr>
            <a:spLocks/>
          </p:cNvSpPr>
          <p:nvPr/>
        </p:nvSpPr>
        <p:spPr bwMode="auto">
          <a:xfrm>
            <a:off x="5014913" y="3001963"/>
            <a:ext cx="246062" cy="90487"/>
          </a:xfrm>
          <a:custGeom>
            <a:avLst/>
            <a:gdLst>
              <a:gd name="T0" fmla="*/ 0 w 155"/>
              <a:gd name="T1" fmla="*/ 0 h 57"/>
              <a:gd name="T2" fmla="*/ 2147483646 w 155"/>
              <a:gd name="T3" fmla="*/ 2147483646 h 57"/>
              <a:gd name="T4" fmla="*/ 2147483646 w 155"/>
              <a:gd name="T5" fmla="*/ 2147483646 h 57"/>
              <a:gd name="T6" fmla="*/ 0 60000 65536"/>
              <a:gd name="T7" fmla="*/ 0 60000 65536"/>
              <a:gd name="T8" fmla="*/ 0 60000 65536"/>
              <a:gd name="T9" fmla="*/ 0 w 155"/>
              <a:gd name="T10" fmla="*/ 0 h 57"/>
              <a:gd name="T11" fmla="*/ 155 w 155"/>
              <a:gd name="T12" fmla="*/ 57 h 57"/>
            </a:gdLst>
            <a:ahLst/>
            <a:cxnLst>
              <a:cxn ang="T6">
                <a:pos x="T0" y="T1"/>
              </a:cxn>
              <a:cxn ang="T7">
                <a:pos x="T2" y="T3"/>
              </a:cxn>
              <a:cxn ang="T8">
                <a:pos x="T4" y="T5"/>
              </a:cxn>
            </a:cxnLst>
            <a:rect l="T9" t="T10" r="T11" b="T12"/>
            <a:pathLst>
              <a:path w="155" h="57">
                <a:moveTo>
                  <a:pt x="0" y="0"/>
                </a:moveTo>
                <a:lnTo>
                  <a:pt x="78" y="45"/>
                </a:lnTo>
                <a:lnTo>
                  <a:pt x="154" y="5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43" name="Freeform 76">
            <a:extLst>
              <a:ext uri="{FF2B5EF4-FFF2-40B4-BE49-F238E27FC236}">
                <a16:creationId xmlns:a16="http://schemas.microsoft.com/office/drawing/2014/main" id="{E5A06301-BD0B-D6D8-832E-0BEC601CD042}"/>
              </a:ext>
            </a:extLst>
          </p:cNvPr>
          <p:cNvSpPr>
            <a:spLocks/>
          </p:cNvSpPr>
          <p:nvPr/>
        </p:nvSpPr>
        <p:spPr bwMode="auto">
          <a:xfrm>
            <a:off x="5276850" y="2808288"/>
            <a:ext cx="249238" cy="284162"/>
          </a:xfrm>
          <a:custGeom>
            <a:avLst/>
            <a:gdLst>
              <a:gd name="T0" fmla="*/ 0 w 157"/>
              <a:gd name="T1" fmla="*/ 2147483646 h 179"/>
              <a:gd name="T2" fmla="*/ 2147483646 w 157"/>
              <a:gd name="T3" fmla="*/ 2147483646 h 179"/>
              <a:gd name="T4" fmla="*/ 2147483646 w 157"/>
              <a:gd name="T5" fmla="*/ 0 h 179"/>
              <a:gd name="T6" fmla="*/ 0 60000 65536"/>
              <a:gd name="T7" fmla="*/ 0 60000 65536"/>
              <a:gd name="T8" fmla="*/ 0 60000 65536"/>
              <a:gd name="T9" fmla="*/ 0 w 157"/>
              <a:gd name="T10" fmla="*/ 0 h 179"/>
              <a:gd name="T11" fmla="*/ 157 w 157"/>
              <a:gd name="T12" fmla="*/ 179 h 179"/>
            </a:gdLst>
            <a:ahLst/>
            <a:cxnLst>
              <a:cxn ang="T6">
                <a:pos x="T0" y="T1"/>
              </a:cxn>
              <a:cxn ang="T7">
                <a:pos x="T2" y="T3"/>
              </a:cxn>
              <a:cxn ang="T8">
                <a:pos x="T4" y="T5"/>
              </a:cxn>
            </a:cxnLst>
            <a:rect l="T9" t="T10" r="T11" b="T12"/>
            <a:pathLst>
              <a:path w="157" h="179">
                <a:moveTo>
                  <a:pt x="0" y="178"/>
                </a:moveTo>
                <a:lnTo>
                  <a:pt x="78" y="111"/>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44" name="Line 77">
            <a:extLst>
              <a:ext uri="{FF2B5EF4-FFF2-40B4-BE49-F238E27FC236}">
                <a16:creationId xmlns:a16="http://schemas.microsoft.com/office/drawing/2014/main" id="{E3F740A3-6A45-A01D-59FE-000FA7E0383B}"/>
              </a:ext>
            </a:extLst>
          </p:cNvPr>
          <p:cNvSpPr>
            <a:spLocks noChangeShapeType="1"/>
          </p:cNvSpPr>
          <p:nvPr/>
        </p:nvSpPr>
        <p:spPr bwMode="auto">
          <a:xfrm>
            <a:off x="5548313" y="2797175"/>
            <a:ext cx="1158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1245" name="Freeform 78">
            <a:extLst>
              <a:ext uri="{FF2B5EF4-FFF2-40B4-BE49-F238E27FC236}">
                <a16:creationId xmlns:a16="http://schemas.microsoft.com/office/drawing/2014/main" id="{1F039E4D-7623-09CE-B7F6-B38367237DAD}"/>
              </a:ext>
            </a:extLst>
          </p:cNvPr>
          <p:cNvSpPr>
            <a:spLocks/>
          </p:cNvSpPr>
          <p:nvPr/>
        </p:nvSpPr>
        <p:spPr bwMode="auto">
          <a:xfrm>
            <a:off x="5665788" y="2808288"/>
            <a:ext cx="246062" cy="458787"/>
          </a:xfrm>
          <a:custGeom>
            <a:avLst/>
            <a:gdLst>
              <a:gd name="T0" fmla="*/ 0 w 155"/>
              <a:gd name="T1" fmla="*/ 0 h 289"/>
              <a:gd name="T2" fmla="*/ 2147483646 w 155"/>
              <a:gd name="T3" fmla="*/ 0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6" y="0"/>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46" name="Freeform 79">
            <a:extLst>
              <a:ext uri="{FF2B5EF4-FFF2-40B4-BE49-F238E27FC236}">
                <a16:creationId xmlns:a16="http://schemas.microsoft.com/office/drawing/2014/main" id="{F38B75EA-9C4C-40C9-28B6-B0225A7A4571}"/>
              </a:ext>
            </a:extLst>
          </p:cNvPr>
          <p:cNvSpPr>
            <a:spLocks/>
          </p:cNvSpPr>
          <p:nvPr/>
        </p:nvSpPr>
        <p:spPr bwMode="auto">
          <a:xfrm>
            <a:off x="5927725" y="2897188"/>
            <a:ext cx="247650" cy="387350"/>
          </a:xfrm>
          <a:custGeom>
            <a:avLst/>
            <a:gdLst>
              <a:gd name="T0" fmla="*/ 0 w 156"/>
              <a:gd name="T1" fmla="*/ 2147483646 h 244"/>
              <a:gd name="T2" fmla="*/ 2147483646 w 156"/>
              <a:gd name="T3" fmla="*/ 2147483646 h 244"/>
              <a:gd name="T4" fmla="*/ 2147483646 w 156"/>
              <a:gd name="T5" fmla="*/ 0 h 244"/>
              <a:gd name="T6" fmla="*/ 0 60000 65536"/>
              <a:gd name="T7" fmla="*/ 0 60000 65536"/>
              <a:gd name="T8" fmla="*/ 0 60000 65536"/>
              <a:gd name="T9" fmla="*/ 0 w 156"/>
              <a:gd name="T10" fmla="*/ 0 h 244"/>
              <a:gd name="T11" fmla="*/ 156 w 156"/>
              <a:gd name="T12" fmla="*/ 244 h 244"/>
            </a:gdLst>
            <a:ahLst/>
            <a:cxnLst>
              <a:cxn ang="T6">
                <a:pos x="T0" y="T1"/>
              </a:cxn>
              <a:cxn ang="T7">
                <a:pos x="T2" y="T3"/>
              </a:cxn>
              <a:cxn ang="T8">
                <a:pos x="T4" y="T5"/>
              </a:cxn>
            </a:cxnLst>
            <a:rect l="T9" t="T10" r="T11" b="T12"/>
            <a:pathLst>
              <a:path w="156" h="244">
                <a:moveTo>
                  <a:pt x="0" y="243"/>
                </a:moveTo>
                <a:lnTo>
                  <a:pt x="77" y="55"/>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1247" name="Line 80">
            <a:extLst>
              <a:ext uri="{FF2B5EF4-FFF2-40B4-BE49-F238E27FC236}">
                <a16:creationId xmlns:a16="http://schemas.microsoft.com/office/drawing/2014/main" id="{137C9CEB-6AB2-FC23-CFB4-E8F65EAE6DE8}"/>
              </a:ext>
            </a:extLst>
          </p:cNvPr>
          <p:cNvSpPr>
            <a:spLocks noChangeShapeType="1"/>
          </p:cNvSpPr>
          <p:nvPr/>
        </p:nvSpPr>
        <p:spPr bwMode="auto">
          <a:xfrm flipV="1">
            <a:off x="6197600" y="2686050"/>
            <a:ext cx="125413" cy="2111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91248" name="Picture 81">
            <a:extLst>
              <a:ext uri="{FF2B5EF4-FFF2-40B4-BE49-F238E27FC236}">
                <a16:creationId xmlns:a16="http://schemas.microsoft.com/office/drawing/2014/main" id="{8B95BECA-AFB2-6FE0-6665-4E65D1D33D9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49" name="Picture 82">
            <a:extLst>
              <a:ext uri="{FF2B5EF4-FFF2-40B4-BE49-F238E27FC236}">
                <a16:creationId xmlns:a16="http://schemas.microsoft.com/office/drawing/2014/main" id="{4F56D62D-1F6D-CD4E-2174-3201929239D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0" name="Picture 83">
            <a:extLst>
              <a:ext uri="{FF2B5EF4-FFF2-40B4-BE49-F238E27FC236}">
                <a16:creationId xmlns:a16="http://schemas.microsoft.com/office/drawing/2014/main" id="{F64AFD40-D17E-1441-E248-59468099D67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1" name="Picture 84">
            <a:extLst>
              <a:ext uri="{FF2B5EF4-FFF2-40B4-BE49-F238E27FC236}">
                <a16:creationId xmlns:a16="http://schemas.microsoft.com/office/drawing/2014/main" id="{412105DC-D0C6-9BB6-DE2D-880571C0A1C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2" name="Picture 85">
            <a:extLst>
              <a:ext uri="{FF2B5EF4-FFF2-40B4-BE49-F238E27FC236}">
                <a16:creationId xmlns:a16="http://schemas.microsoft.com/office/drawing/2014/main" id="{B3209F98-0671-D667-EEB9-9A41BACC489E}"/>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3" name="Picture 86">
            <a:extLst>
              <a:ext uri="{FF2B5EF4-FFF2-40B4-BE49-F238E27FC236}">
                <a16:creationId xmlns:a16="http://schemas.microsoft.com/office/drawing/2014/main" id="{1D1162A7-0DBA-4AB0-6744-80AC04A88867}"/>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4" name="Picture 87">
            <a:extLst>
              <a:ext uri="{FF2B5EF4-FFF2-40B4-BE49-F238E27FC236}">
                <a16:creationId xmlns:a16="http://schemas.microsoft.com/office/drawing/2014/main" id="{D2F9226F-9574-9452-0AA9-5A4EDBB6C4AE}"/>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5" name="Picture 88">
            <a:extLst>
              <a:ext uri="{FF2B5EF4-FFF2-40B4-BE49-F238E27FC236}">
                <a16:creationId xmlns:a16="http://schemas.microsoft.com/office/drawing/2014/main" id="{BB017801-903A-8DE5-EEF3-DCEABC073C1F}"/>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6" name="Picture 89">
            <a:extLst>
              <a:ext uri="{FF2B5EF4-FFF2-40B4-BE49-F238E27FC236}">
                <a16:creationId xmlns:a16="http://schemas.microsoft.com/office/drawing/2014/main" id="{05F0F9F4-9E80-B99B-5DA0-B3C2FECFF660}"/>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7" name="Picture 90">
            <a:extLst>
              <a:ext uri="{FF2B5EF4-FFF2-40B4-BE49-F238E27FC236}">
                <a16:creationId xmlns:a16="http://schemas.microsoft.com/office/drawing/2014/main" id="{310AAF5E-529F-7865-C40F-39E889948FC7}"/>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8" name="Picture 91">
            <a:extLst>
              <a:ext uri="{FF2B5EF4-FFF2-40B4-BE49-F238E27FC236}">
                <a16:creationId xmlns:a16="http://schemas.microsoft.com/office/drawing/2014/main" id="{D2477DD1-868F-8AB3-F258-685A3E29DCA6}"/>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59" name="Picture 92">
            <a:extLst>
              <a:ext uri="{FF2B5EF4-FFF2-40B4-BE49-F238E27FC236}">
                <a16:creationId xmlns:a16="http://schemas.microsoft.com/office/drawing/2014/main" id="{6B87C592-F77F-3BD1-3283-495D7D14D973}"/>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0" name="Picture 93">
            <a:extLst>
              <a:ext uri="{FF2B5EF4-FFF2-40B4-BE49-F238E27FC236}">
                <a16:creationId xmlns:a16="http://schemas.microsoft.com/office/drawing/2014/main" id="{B8416796-6C72-7344-BE88-9D8EA12DA4D1}"/>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1" name="Picture 94">
            <a:extLst>
              <a:ext uri="{FF2B5EF4-FFF2-40B4-BE49-F238E27FC236}">
                <a16:creationId xmlns:a16="http://schemas.microsoft.com/office/drawing/2014/main" id="{25A77D6E-4190-BC84-8CD9-27A178C583CE}"/>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2" name="Picture 95">
            <a:extLst>
              <a:ext uri="{FF2B5EF4-FFF2-40B4-BE49-F238E27FC236}">
                <a16:creationId xmlns:a16="http://schemas.microsoft.com/office/drawing/2014/main" id="{61003208-4424-0C72-9750-CFD158F8A041}"/>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3" name="Picture 96">
            <a:extLst>
              <a:ext uri="{FF2B5EF4-FFF2-40B4-BE49-F238E27FC236}">
                <a16:creationId xmlns:a16="http://schemas.microsoft.com/office/drawing/2014/main" id="{6F583BFC-26A1-4911-8CD0-037A644CBF42}"/>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4" name="Picture 97">
            <a:extLst>
              <a:ext uri="{FF2B5EF4-FFF2-40B4-BE49-F238E27FC236}">
                <a16:creationId xmlns:a16="http://schemas.microsoft.com/office/drawing/2014/main" id="{2D3633A7-FCFF-2C34-C4E6-6424CDAF995C}"/>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5" name="Picture 98">
            <a:extLst>
              <a:ext uri="{FF2B5EF4-FFF2-40B4-BE49-F238E27FC236}">
                <a16:creationId xmlns:a16="http://schemas.microsoft.com/office/drawing/2014/main" id="{5EE2AD6E-F382-D9DA-0356-4DE80157A639}"/>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6" name="Picture 99">
            <a:extLst>
              <a:ext uri="{FF2B5EF4-FFF2-40B4-BE49-F238E27FC236}">
                <a16:creationId xmlns:a16="http://schemas.microsoft.com/office/drawing/2014/main" id="{C3920051-2EF9-F7A4-F8FF-16D5DB60FDDE}"/>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7" name="Picture 100">
            <a:extLst>
              <a:ext uri="{FF2B5EF4-FFF2-40B4-BE49-F238E27FC236}">
                <a16:creationId xmlns:a16="http://schemas.microsoft.com/office/drawing/2014/main" id="{189D5D75-2820-85B9-5A29-8FF3E1A195BE}"/>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8" name="Picture 101">
            <a:extLst>
              <a:ext uri="{FF2B5EF4-FFF2-40B4-BE49-F238E27FC236}">
                <a16:creationId xmlns:a16="http://schemas.microsoft.com/office/drawing/2014/main" id="{1053E62D-8342-A077-B0C6-6126A42749BB}"/>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69" name="Picture 102">
            <a:extLst>
              <a:ext uri="{FF2B5EF4-FFF2-40B4-BE49-F238E27FC236}">
                <a16:creationId xmlns:a16="http://schemas.microsoft.com/office/drawing/2014/main" id="{9C434FB6-53FA-D77D-0FBE-8A7A45735A30}"/>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0" name="Picture 103">
            <a:extLst>
              <a:ext uri="{FF2B5EF4-FFF2-40B4-BE49-F238E27FC236}">
                <a16:creationId xmlns:a16="http://schemas.microsoft.com/office/drawing/2014/main" id="{DCB3CB80-6757-8ACD-CF11-8688FA4D7AF9}"/>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1" name="Picture 104">
            <a:extLst>
              <a:ext uri="{FF2B5EF4-FFF2-40B4-BE49-F238E27FC236}">
                <a16:creationId xmlns:a16="http://schemas.microsoft.com/office/drawing/2014/main" id="{DBAEDACF-857F-0B9E-3BC7-D4DF3C8EBF1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2" name="Picture 105">
            <a:extLst>
              <a:ext uri="{FF2B5EF4-FFF2-40B4-BE49-F238E27FC236}">
                <a16:creationId xmlns:a16="http://schemas.microsoft.com/office/drawing/2014/main" id="{9B81170C-60A0-F3A6-3357-9E4EA8D4FC9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3" name="Picture 106">
            <a:extLst>
              <a:ext uri="{FF2B5EF4-FFF2-40B4-BE49-F238E27FC236}">
                <a16:creationId xmlns:a16="http://schemas.microsoft.com/office/drawing/2014/main" id="{B38F288B-8840-8AC4-A542-479B5EA8D864}"/>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4" name="Picture 107">
            <a:extLst>
              <a:ext uri="{FF2B5EF4-FFF2-40B4-BE49-F238E27FC236}">
                <a16:creationId xmlns:a16="http://schemas.microsoft.com/office/drawing/2014/main" id="{4629CD2A-A050-2378-2FD9-3EE7D5197C0E}"/>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5" name="Picture 108">
            <a:extLst>
              <a:ext uri="{FF2B5EF4-FFF2-40B4-BE49-F238E27FC236}">
                <a16:creationId xmlns:a16="http://schemas.microsoft.com/office/drawing/2014/main" id="{4FF34C37-CED7-0F72-BAF0-42F78DF4BC4C}"/>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6" name="Picture 109">
            <a:extLst>
              <a:ext uri="{FF2B5EF4-FFF2-40B4-BE49-F238E27FC236}">
                <a16:creationId xmlns:a16="http://schemas.microsoft.com/office/drawing/2014/main" id="{EDCF36AF-7C4A-393C-A920-0B4CF90A3FF8}"/>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7" name="Picture 110">
            <a:extLst>
              <a:ext uri="{FF2B5EF4-FFF2-40B4-BE49-F238E27FC236}">
                <a16:creationId xmlns:a16="http://schemas.microsoft.com/office/drawing/2014/main" id="{3686AB69-0206-C880-6CEC-BF01CB9E8320}"/>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8" name="Picture 111">
            <a:extLst>
              <a:ext uri="{FF2B5EF4-FFF2-40B4-BE49-F238E27FC236}">
                <a16:creationId xmlns:a16="http://schemas.microsoft.com/office/drawing/2014/main" id="{6BB77A56-94F0-9F94-243B-2AFE1FA170F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79" name="Picture 112">
            <a:extLst>
              <a:ext uri="{FF2B5EF4-FFF2-40B4-BE49-F238E27FC236}">
                <a16:creationId xmlns:a16="http://schemas.microsoft.com/office/drawing/2014/main" id="{F018D2C5-9FE4-8F02-7B88-69699D6AF8F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0" name="Picture 113">
            <a:extLst>
              <a:ext uri="{FF2B5EF4-FFF2-40B4-BE49-F238E27FC236}">
                <a16:creationId xmlns:a16="http://schemas.microsoft.com/office/drawing/2014/main" id="{0C458585-7615-5905-523C-ECD96929E5BE}"/>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1" name="Picture 114">
            <a:extLst>
              <a:ext uri="{FF2B5EF4-FFF2-40B4-BE49-F238E27FC236}">
                <a16:creationId xmlns:a16="http://schemas.microsoft.com/office/drawing/2014/main" id="{902725C2-9E83-2C36-BD34-E4C661703A37}"/>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2" name="Picture 115">
            <a:extLst>
              <a:ext uri="{FF2B5EF4-FFF2-40B4-BE49-F238E27FC236}">
                <a16:creationId xmlns:a16="http://schemas.microsoft.com/office/drawing/2014/main" id="{BB727ADA-C7A3-C4A4-9D7D-E34BECB1A8D4}"/>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3" name="Picture 116">
            <a:extLst>
              <a:ext uri="{FF2B5EF4-FFF2-40B4-BE49-F238E27FC236}">
                <a16:creationId xmlns:a16="http://schemas.microsoft.com/office/drawing/2014/main" id="{85E2C155-5DC3-7772-6483-B37AE94C4960}"/>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4" name="Picture 117">
            <a:extLst>
              <a:ext uri="{FF2B5EF4-FFF2-40B4-BE49-F238E27FC236}">
                <a16:creationId xmlns:a16="http://schemas.microsoft.com/office/drawing/2014/main" id="{3B410580-CC51-1DF8-0257-4F2E846352C3}"/>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5" name="Picture 118">
            <a:extLst>
              <a:ext uri="{FF2B5EF4-FFF2-40B4-BE49-F238E27FC236}">
                <a16:creationId xmlns:a16="http://schemas.microsoft.com/office/drawing/2014/main" id="{327EB7E9-5227-2A12-0B77-00B1C5673AEE}"/>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6" name="Picture 119">
            <a:extLst>
              <a:ext uri="{FF2B5EF4-FFF2-40B4-BE49-F238E27FC236}">
                <a16:creationId xmlns:a16="http://schemas.microsoft.com/office/drawing/2014/main" id="{F16F148F-EB02-6E07-BF50-5AAAD3628B68}"/>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7" name="Picture 120">
            <a:extLst>
              <a:ext uri="{FF2B5EF4-FFF2-40B4-BE49-F238E27FC236}">
                <a16:creationId xmlns:a16="http://schemas.microsoft.com/office/drawing/2014/main" id="{01274CDA-F925-7343-1B77-62E249509592}"/>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8" name="Picture 121">
            <a:extLst>
              <a:ext uri="{FF2B5EF4-FFF2-40B4-BE49-F238E27FC236}">
                <a16:creationId xmlns:a16="http://schemas.microsoft.com/office/drawing/2014/main" id="{43B942A1-70D4-2357-68E5-A2463A14CA01}"/>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89" name="Picture 122">
            <a:extLst>
              <a:ext uri="{FF2B5EF4-FFF2-40B4-BE49-F238E27FC236}">
                <a16:creationId xmlns:a16="http://schemas.microsoft.com/office/drawing/2014/main" id="{1DAD9816-72D3-0D0F-80DF-57BA1D4A26EA}"/>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0" name="Picture 123">
            <a:extLst>
              <a:ext uri="{FF2B5EF4-FFF2-40B4-BE49-F238E27FC236}">
                <a16:creationId xmlns:a16="http://schemas.microsoft.com/office/drawing/2014/main" id="{BB52F64B-B78F-25E2-1DF3-AF4B86EF8724}"/>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1" name="Picture 124">
            <a:extLst>
              <a:ext uri="{FF2B5EF4-FFF2-40B4-BE49-F238E27FC236}">
                <a16:creationId xmlns:a16="http://schemas.microsoft.com/office/drawing/2014/main" id="{266446EC-0F80-821E-499C-5D7C26C4EDA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2" name="Picture 125">
            <a:extLst>
              <a:ext uri="{FF2B5EF4-FFF2-40B4-BE49-F238E27FC236}">
                <a16:creationId xmlns:a16="http://schemas.microsoft.com/office/drawing/2014/main" id="{EF2BCA98-C10C-9D79-D66D-A14A640B30F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3" name="Picture 126">
            <a:extLst>
              <a:ext uri="{FF2B5EF4-FFF2-40B4-BE49-F238E27FC236}">
                <a16:creationId xmlns:a16="http://schemas.microsoft.com/office/drawing/2014/main" id="{F2C0019E-247B-F1FF-E60E-26F7FA0D427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4" name="Picture 127">
            <a:extLst>
              <a:ext uri="{FF2B5EF4-FFF2-40B4-BE49-F238E27FC236}">
                <a16:creationId xmlns:a16="http://schemas.microsoft.com/office/drawing/2014/main" id="{58794317-AD83-3386-4C76-40F8D6B43D41}"/>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5" name="Picture 128">
            <a:extLst>
              <a:ext uri="{FF2B5EF4-FFF2-40B4-BE49-F238E27FC236}">
                <a16:creationId xmlns:a16="http://schemas.microsoft.com/office/drawing/2014/main" id="{20967D68-9CE0-7520-2135-E980B2EDF5EB}"/>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6" name="Picture 129">
            <a:extLst>
              <a:ext uri="{FF2B5EF4-FFF2-40B4-BE49-F238E27FC236}">
                <a16:creationId xmlns:a16="http://schemas.microsoft.com/office/drawing/2014/main" id="{99B7063C-E6F3-1E18-1333-EE2FDC8F411B}"/>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7" name="Picture 130">
            <a:extLst>
              <a:ext uri="{FF2B5EF4-FFF2-40B4-BE49-F238E27FC236}">
                <a16:creationId xmlns:a16="http://schemas.microsoft.com/office/drawing/2014/main" id="{EB26835C-3CBD-696E-7027-E5F9B697179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8" name="Picture 131">
            <a:extLst>
              <a:ext uri="{FF2B5EF4-FFF2-40B4-BE49-F238E27FC236}">
                <a16:creationId xmlns:a16="http://schemas.microsoft.com/office/drawing/2014/main" id="{6B0C83DA-E169-FD8F-8A3C-A6BC7C985228}"/>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299" name="Picture 132">
            <a:extLst>
              <a:ext uri="{FF2B5EF4-FFF2-40B4-BE49-F238E27FC236}">
                <a16:creationId xmlns:a16="http://schemas.microsoft.com/office/drawing/2014/main" id="{7BD1D7B3-137F-A890-2DD5-E972CFC3CCDB}"/>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0" name="Picture 133">
            <a:extLst>
              <a:ext uri="{FF2B5EF4-FFF2-40B4-BE49-F238E27FC236}">
                <a16:creationId xmlns:a16="http://schemas.microsoft.com/office/drawing/2014/main" id="{36FB5795-D5B8-E870-2140-03138640F4DE}"/>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1" name="Picture 134">
            <a:extLst>
              <a:ext uri="{FF2B5EF4-FFF2-40B4-BE49-F238E27FC236}">
                <a16:creationId xmlns:a16="http://schemas.microsoft.com/office/drawing/2014/main" id="{E0ABF546-3674-637D-BF8F-8185FF127C23}"/>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2" name="Picture 135">
            <a:extLst>
              <a:ext uri="{FF2B5EF4-FFF2-40B4-BE49-F238E27FC236}">
                <a16:creationId xmlns:a16="http://schemas.microsoft.com/office/drawing/2014/main" id="{C0DACF31-72F7-25D2-5DE4-6EB479A865A7}"/>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3" name="Picture 136">
            <a:extLst>
              <a:ext uri="{FF2B5EF4-FFF2-40B4-BE49-F238E27FC236}">
                <a16:creationId xmlns:a16="http://schemas.microsoft.com/office/drawing/2014/main" id="{9702234F-5D05-7932-9F24-BB9C5E0BC8F2}"/>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4" name="Picture 137">
            <a:extLst>
              <a:ext uri="{FF2B5EF4-FFF2-40B4-BE49-F238E27FC236}">
                <a16:creationId xmlns:a16="http://schemas.microsoft.com/office/drawing/2014/main" id="{28E0D28E-92AA-561F-1189-D330E7FCCF50}"/>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5" name="Picture 138">
            <a:extLst>
              <a:ext uri="{FF2B5EF4-FFF2-40B4-BE49-F238E27FC236}">
                <a16:creationId xmlns:a16="http://schemas.microsoft.com/office/drawing/2014/main" id="{F6C14D51-0E19-4CC7-04C1-6051A921E24D}"/>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6" name="Picture 139">
            <a:extLst>
              <a:ext uri="{FF2B5EF4-FFF2-40B4-BE49-F238E27FC236}">
                <a16:creationId xmlns:a16="http://schemas.microsoft.com/office/drawing/2014/main" id="{2B91E82C-E7DC-E1A2-9125-24FBECD33D2B}"/>
              </a:ext>
            </a:extLst>
          </p:cNvPr>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7" name="Picture 140">
            <a:extLst>
              <a:ext uri="{FF2B5EF4-FFF2-40B4-BE49-F238E27FC236}">
                <a16:creationId xmlns:a16="http://schemas.microsoft.com/office/drawing/2014/main" id="{DFDE245D-BCA6-B384-21BE-9D3FDF48BB9A}"/>
              </a:ext>
            </a:extLst>
          </p:cNvPr>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8" name="Picture 141">
            <a:extLst>
              <a:ext uri="{FF2B5EF4-FFF2-40B4-BE49-F238E27FC236}">
                <a16:creationId xmlns:a16="http://schemas.microsoft.com/office/drawing/2014/main" id="{615A05CE-5005-83B4-674F-ED0C93E1EDC3}"/>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09" name="Picture 142">
            <a:extLst>
              <a:ext uri="{FF2B5EF4-FFF2-40B4-BE49-F238E27FC236}">
                <a16:creationId xmlns:a16="http://schemas.microsoft.com/office/drawing/2014/main" id="{98A6A679-07C1-CC3A-C55F-75CD47FDEAF5}"/>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0" name="Picture 143">
            <a:extLst>
              <a:ext uri="{FF2B5EF4-FFF2-40B4-BE49-F238E27FC236}">
                <a16:creationId xmlns:a16="http://schemas.microsoft.com/office/drawing/2014/main" id="{3FD39F5D-649D-C9C1-CAE4-5BAAE55C1A6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1" name="Picture 144">
            <a:extLst>
              <a:ext uri="{FF2B5EF4-FFF2-40B4-BE49-F238E27FC236}">
                <a16:creationId xmlns:a16="http://schemas.microsoft.com/office/drawing/2014/main" id="{0EB0E801-E007-C8AD-0F65-5B2B378B412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2" name="Picture 145">
            <a:extLst>
              <a:ext uri="{FF2B5EF4-FFF2-40B4-BE49-F238E27FC236}">
                <a16:creationId xmlns:a16="http://schemas.microsoft.com/office/drawing/2014/main" id="{C846C1A7-D4BD-82F0-93A7-F388FAD9DB9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3" name="Picture 146">
            <a:extLst>
              <a:ext uri="{FF2B5EF4-FFF2-40B4-BE49-F238E27FC236}">
                <a16:creationId xmlns:a16="http://schemas.microsoft.com/office/drawing/2014/main" id="{0543A62F-A8D2-1E7E-5A18-D6D81E77F01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4" name="Picture 147">
            <a:extLst>
              <a:ext uri="{FF2B5EF4-FFF2-40B4-BE49-F238E27FC236}">
                <a16:creationId xmlns:a16="http://schemas.microsoft.com/office/drawing/2014/main" id="{67D46D79-C7AF-9733-F8D2-C57A10C677AA}"/>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5" name="Picture 148">
            <a:extLst>
              <a:ext uri="{FF2B5EF4-FFF2-40B4-BE49-F238E27FC236}">
                <a16:creationId xmlns:a16="http://schemas.microsoft.com/office/drawing/2014/main" id="{FF7D3D88-4DBC-0129-831C-111140DDF196}"/>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6" name="Picture 149">
            <a:extLst>
              <a:ext uri="{FF2B5EF4-FFF2-40B4-BE49-F238E27FC236}">
                <a16:creationId xmlns:a16="http://schemas.microsoft.com/office/drawing/2014/main" id="{725831B9-53C0-2F33-C47B-20EE4DA9CCAD}"/>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7" name="Picture 150">
            <a:extLst>
              <a:ext uri="{FF2B5EF4-FFF2-40B4-BE49-F238E27FC236}">
                <a16:creationId xmlns:a16="http://schemas.microsoft.com/office/drawing/2014/main" id="{426BCF9C-3BAC-B074-96A0-5946B403AEA8}"/>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8" name="Picture 151">
            <a:extLst>
              <a:ext uri="{FF2B5EF4-FFF2-40B4-BE49-F238E27FC236}">
                <a16:creationId xmlns:a16="http://schemas.microsoft.com/office/drawing/2014/main" id="{3A637A39-3D2D-0A7B-64EB-4A45D6A46697}"/>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19" name="Picture 152">
            <a:extLst>
              <a:ext uri="{FF2B5EF4-FFF2-40B4-BE49-F238E27FC236}">
                <a16:creationId xmlns:a16="http://schemas.microsoft.com/office/drawing/2014/main" id="{AF61B9CA-8DE3-96DC-3D61-F9AE74842BBE}"/>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0" name="Picture 153">
            <a:extLst>
              <a:ext uri="{FF2B5EF4-FFF2-40B4-BE49-F238E27FC236}">
                <a16:creationId xmlns:a16="http://schemas.microsoft.com/office/drawing/2014/main" id="{93A2C7BE-0DFB-DF76-22E7-1B2144B685DD}"/>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1" name="Picture 154">
            <a:extLst>
              <a:ext uri="{FF2B5EF4-FFF2-40B4-BE49-F238E27FC236}">
                <a16:creationId xmlns:a16="http://schemas.microsoft.com/office/drawing/2014/main" id="{E4984F0F-3040-C10D-AF72-29127F1D32E4}"/>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2" name="Picture 155">
            <a:extLst>
              <a:ext uri="{FF2B5EF4-FFF2-40B4-BE49-F238E27FC236}">
                <a16:creationId xmlns:a16="http://schemas.microsoft.com/office/drawing/2014/main" id="{5111CCFA-5A9E-C6E2-8451-E1F3AE5518C8}"/>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3" name="Picture 156">
            <a:extLst>
              <a:ext uri="{FF2B5EF4-FFF2-40B4-BE49-F238E27FC236}">
                <a16:creationId xmlns:a16="http://schemas.microsoft.com/office/drawing/2014/main" id="{0A541EBF-D318-6FD5-32A6-EE3CD4813650}"/>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4" name="Picture 157">
            <a:extLst>
              <a:ext uri="{FF2B5EF4-FFF2-40B4-BE49-F238E27FC236}">
                <a16:creationId xmlns:a16="http://schemas.microsoft.com/office/drawing/2014/main" id="{5B236997-BFA1-D53A-899C-0E84B8BD102D}"/>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5" name="Picture 158">
            <a:extLst>
              <a:ext uri="{FF2B5EF4-FFF2-40B4-BE49-F238E27FC236}">
                <a16:creationId xmlns:a16="http://schemas.microsoft.com/office/drawing/2014/main" id="{0144B064-E3AD-2271-F3A2-3BD198FA1508}"/>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6" name="Picture 159">
            <a:extLst>
              <a:ext uri="{FF2B5EF4-FFF2-40B4-BE49-F238E27FC236}">
                <a16:creationId xmlns:a16="http://schemas.microsoft.com/office/drawing/2014/main" id="{69A12A21-B6CD-D27A-A0A3-3419BF11D38B}"/>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7" name="Picture 160">
            <a:extLst>
              <a:ext uri="{FF2B5EF4-FFF2-40B4-BE49-F238E27FC236}">
                <a16:creationId xmlns:a16="http://schemas.microsoft.com/office/drawing/2014/main" id="{E74B288E-D585-F2AD-E885-C343A16CFDE7}"/>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8" name="Picture 161">
            <a:extLst>
              <a:ext uri="{FF2B5EF4-FFF2-40B4-BE49-F238E27FC236}">
                <a16:creationId xmlns:a16="http://schemas.microsoft.com/office/drawing/2014/main" id="{171DBBA3-BD65-E6B0-A312-262CBC98D4AB}"/>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29" name="Picture 162">
            <a:extLst>
              <a:ext uri="{FF2B5EF4-FFF2-40B4-BE49-F238E27FC236}">
                <a16:creationId xmlns:a16="http://schemas.microsoft.com/office/drawing/2014/main" id="{609D5253-B30D-CAEE-3B6F-37EC47056D66}"/>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0" name="Picture 163">
            <a:extLst>
              <a:ext uri="{FF2B5EF4-FFF2-40B4-BE49-F238E27FC236}">
                <a16:creationId xmlns:a16="http://schemas.microsoft.com/office/drawing/2014/main" id="{B63C706E-2CFC-30F0-3B83-81EA68A0B86E}"/>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1" name="Picture 164">
            <a:extLst>
              <a:ext uri="{FF2B5EF4-FFF2-40B4-BE49-F238E27FC236}">
                <a16:creationId xmlns:a16="http://schemas.microsoft.com/office/drawing/2014/main" id="{54B63D90-57BD-8050-4C62-6935B1A909DF}"/>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2" name="Picture 165">
            <a:extLst>
              <a:ext uri="{FF2B5EF4-FFF2-40B4-BE49-F238E27FC236}">
                <a16:creationId xmlns:a16="http://schemas.microsoft.com/office/drawing/2014/main" id="{D3DE3E5A-F858-DEE4-06C2-DDC56F55763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3" name="Picture 166">
            <a:extLst>
              <a:ext uri="{FF2B5EF4-FFF2-40B4-BE49-F238E27FC236}">
                <a16:creationId xmlns:a16="http://schemas.microsoft.com/office/drawing/2014/main" id="{A5B72BE9-E233-8650-839B-BEE369BCB17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4" name="Picture 167">
            <a:extLst>
              <a:ext uri="{FF2B5EF4-FFF2-40B4-BE49-F238E27FC236}">
                <a16:creationId xmlns:a16="http://schemas.microsoft.com/office/drawing/2014/main" id="{44C0B645-981D-DDE1-49E8-A64175E8FAA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5" name="Picture 168">
            <a:extLst>
              <a:ext uri="{FF2B5EF4-FFF2-40B4-BE49-F238E27FC236}">
                <a16:creationId xmlns:a16="http://schemas.microsoft.com/office/drawing/2014/main" id="{9BE177DD-4807-DECD-2887-E179F651F9E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6" name="Picture 169">
            <a:extLst>
              <a:ext uri="{FF2B5EF4-FFF2-40B4-BE49-F238E27FC236}">
                <a16:creationId xmlns:a16="http://schemas.microsoft.com/office/drawing/2014/main" id="{974445A5-CD53-17DD-CA8E-71362BB41126}"/>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7" name="Picture 170">
            <a:extLst>
              <a:ext uri="{FF2B5EF4-FFF2-40B4-BE49-F238E27FC236}">
                <a16:creationId xmlns:a16="http://schemas.microsoft.com/office/drawing/2014/main" id="{FAB32311-BBA8-DE7D-1739-058E7CEBA59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8" name="Picture 171">
            <a:extLst>
              <a:ext uri="{FF2B5EF4-FFF2-40B4-BE49-F238E27FC236}">
                <a16:creationId xmlns:a16="http://schemas.microsoft.com/office/drawing/2014/main" id="{2AED056D-11B5-DEEE-A058-D8EC96B23FFF}"/>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39" name="Picture 172">
            <a:extLst>
              <a:ext uri="{FF2B5EF4-FFF2-40B4-BE49-F238E27FC236}">
                <a16:creationId xmlns:a16="http://schemas.microsoft.com/office/drawing/2014/main" id="{10F82960-7B06-49EE-5182-93BE4C387696}"/>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0" name="Picture 173">
            <a:extLst>
              <a:ext uri="{FF2B5EF4-FFF2-40B4-BE49-F238E27FC236}">
                <a16:creationId xmlns:a16="http://schemas.microsoft.com/office/drawing/2014/main" id="{23DAF45C-1883-74C9-5204-FE03DD22038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1" name="Picture 174">
            <a:extLst>
              <a:ext uri="{FF2B5EF4-FFF2-40B4-BE49-F238E27FC236}">
                <a16:creationId xmlns:a16="http://schemas.microsoft.com/office/drawing/2014/main" id="{021CCB56-1B6D-2E46-6586-A75FD64CC9D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2" name="Picture 175">
            <a:extLst>
              <a:ext uri="{FF2B5EF4-FFF2-40B4-BE49-F238E27FC236}">
                <a16:creationId xmlns:a16="http://schemas.microsoft.com/office/drawing/2014/main" id="{525AB01E-761D-5108-EF36-D8148293C757}"/>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3" name="Picture 176">
            <a:extLst>
              <a:ext uri="{FF2B5EF4-FFF2-40B4-BE49-F238E27FC236}">
                <a16:creationId xmlns:a16="http://schemas.microsoft.com/office/drawing/2014/main" id="{A45D1CD9-21DA-38F0-1CF3-0C0B7B582FF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4" name="Picture 177">
            <a:extLst>
              <a:ext uri="{FF2B5EF4-FFF2-40B4-BE49-F238E27FC236}">
                <a16:creationId xmlns:a16="http://schemas.microsoft.com/office/drawing/2014/main" id="{DBC5A467-A426-CC9C-148B-C74A5F4D07B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5" name="Picture 178">
            <a:extLst>
              <a:ext uri="{FF2B5EF4-FFF2-40B4-BE49-F238E27FC236}">
                <a16:creationId xmlns:a16="http://schemas.microsoft.com/office/drawing/2014/main" id="{03D08B61-74E0-4F8D-2049-56175CECA631}"/>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6" name="Picture 179">
            <a:extLst>
              <a:ext uri="{FF2B5EF4-FFF2-40B4-BE49-F238E27FC236}">
                <a16:creationId xmlns:a16="http://schemas.microsoft.com/office/drawing/2014/main" id="{F55DBEB8-AF0B-FDAC-4A8A-6227F1BA5FAA}"/>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7" name="Picture 180">
            <a:extLst>
              <a:ext uri="{FF2B5EF4-FFF2-40B4-BE49-F238E27FC236}">
                <a16:creationId xmlns:a16="http://schemas.microsoft.com/office/drawing/2014/main" id="{66FED59F-A5F4-EB49-1470-B257AA3774E7}"/>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8" name="Picture 181">
            <a:extLst>
              <a:ext uri="{FF2B5EF4-FFF2-40B4-BE49-F238E27FC236}">
                <a16:creationId xmlns:a16="http://schemas.microsoft.com/office/drawing/2014/main" id="{1A6389F3-7242-F499-17CF-AB6DB9ABA2EE}"/>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49" name="Picture 182">
            <a:extLst>
              <a:ext uri="{FF2B5EF4-FFF2-40B4-BE49-F238E27FC236}">
                <a16:creationId xmlns:a16="http://schemas.microsoft.com/office/drawing/2014/main" id="{1F63977A-D1D0-E83B-5180-0FEC7666982D}"/>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0" name="Picture 183">
            <a:extLst>
              <a:ext uri="{FF2B5EF4-FFF2-40B4-BE49-F238E27FC236}">
                <a16:creationId xmlns:a16="http://schemas.microsoft.com/office/drawing/2014/main" id="{66913390-EAA5-6D8C-9C17-A40378907D7F}"/>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1" name="Picture 184">
            <a:extLst>
              <a:ext uri="{FF2B5EF4-FFF2-40B4-BE49-F238E27FC236}">
                <a16:creationId xmlns:a16="http://schemas.microsoft.com/office/drawing/2014/main" id="{CECE1584-3497-C47F-C793-2BDF00669757}"/>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2" name="Picture 185">
            <a:extLst>
              <a:ext uri="{FF2B5EF4-FFF2-40B4-BE49-F238E27FC236}">
                <a16:creationId xmlns:a16="http://schemas.microsoft.com/office/drawing/2014/main" id="{E7333CA5-D292-09A8-5A72-5953080AF7D4}"/>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3" name="Picture 186">
            <a:extLst>
              <a:ext uri="{FF2B5EF4-FFF2-40B4-BE49-F238E27FC236}">
                <a16:creationId xmlns:a16="http://schemas.microsoft.com/office/drawing/2014/main" id="{5A71452A-8517-F895-750C-9717C9C4087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4" name="Picture 187">
            <a:extLst>
              <a:ext uri="{FF2B5EF4-FFF2-40B4-BE49-F238E27FC236}">
                <a16:creationId xmlns:a16="http://schemas.microsoft.com/office/drawing/2014/main" id="{F21482DE-8DFF-322A-CDC0-AA253B8B73C4}"/>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5" name="Picture 188">
            <a:extLst>
              <a:ext uri="{FF2B5EF4-FFF2-40B4-BE49-F238E27FC236}">
                <a16:creationId xmlns:a16="http://schemas.microsoft.com/office/drawing/2014/main" id="{5270984F-5CC1-E996-3262-C7EDF30100E4}"/>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6" name="Picture 189">
            <a:extLst>
              <a:ext uri="{FF2B5EF4-FFF2-40B4-BE49-F238E27FC236}">
                <a16:creationId xmlns:a16="http://schemas.microsoft.com/office/drawing/2014/main" id="{5235E4B0-8905-53B2-71A8-466424D308D0}"/>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7" name="Picture 190">
            <a:extLst>
              <a:ext uri="{FF2B5EF4-FFF2-40B4-BE49-F238E27FC236}">
                <a16:creationId xmlns:a16="http://schemas.microsoft.com/office/drawing/2014/main" id="{85997D49-281F-F2CE-9213-605D4488D099}"/>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8" name="Picture 191">
            <a:extLst>
              <a:ext uri="{FF2B5EF4-FFF2-40B4-BE49-F238E27FC236}">
                <a16:creationId xmlns:a16="http://schemas.microsoft.com/office/drawing/2014/main" id="{5F3E0E7F-2915-A4B9-2E6C-18EF3BA8AA62}"/>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59" name="Picture 192">
            <a:extLst>
              <a:ext uri="{FF2B5EF4-FFF2-40B4-BE49-F238E27FC236}">
                <a16:creationId xmlns:a16="http://schemas.microsoft.com/office/drawing/2014/main" id="{D580DD5C-26A8-826C-53AF-55E3A1B6C81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0" name="Picture 193">
            <a:extLst>
              <a:ext uri="{FF2B5EF4-FFF2-40B4-BE49-F238E27FC236}">
                <a16:creationId xmlns:a16="http://schemas.microsoft.com/office/drawing/2014/main" id="{BD0327CB-7A0F-F234-B751-14083B320F17}"/>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1" name="Picture 194">
            <a:extLst>
              <a:ext uri="{FF2B5EF4-FFF2-40B4-BE49-F238E27FC236}">
                <a16:creationId xmlns:a16="http://schemas.microsoft.com/office/drawing/2014/main" id="{1BFFCE1B-D837-F68C-1A94-82585CB1F26D}"/>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2" name="Picture 195">
            <a:extLst>
              <a:ext uri="{FF2B5EF4-FFF2-40B4-BE49-F238E27FC236}">
                <a16:creationId xmlns:a16="http://schemas.microsoft.com/office/drawing/2014/main" id="{BC77297C-1F09-F563-AF93-AA9F78101BF1}"/>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3" name="Picture 196">
            <a:extLst>
              <a:ext uri="{FF2B5EF4-FFF2-40B4-BE49-F238E27FC236}">
                <a16:creationId xmlns:a16="http://schemas.microsoft.com/office/drawing/2014/main" id="{ED55E054-6148-913C-BAB7-8137BC567D93}"/>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4" name="Picture 197">
            <a:extLst>
              <a:ext uri="{FF2B5EF4-FFF2-40B4-BE49-F238E27FC236}">
                <a16:creationId xmlns:a16="http://schemas.microsoft.com/office/drawing/2014/main" id="{E1AF52CE-3D13-337E-7849-844723E82896}"/>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5" name="Picture 198">
            <a:extLst>
              <a:ext uri="{FF2B5EF4-FFF2-40B4-BE49-F238E27FC236}">
                <a16:creationId xmlns:a16="http://schemas.microsoft.com/office/drawing/2014/main" id="{0A8B81ED-EAF2-2F3B-FA14-99F989CBC3B0}"/>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6" name="Picture 199">
            <a:extLst>
              <a:ext uri="{FF2B5EF4-FFF2-40B4-BE49-F238E27FC236}">
                <a16:creationId xmlns:a16="http://schemas.microsoft.com/office/drawing/2014/main" id="{76187808-46D6-1C7F-DF56-43944AFB6EFE}"/>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7" name="Picture 200">
            <a:extLst>
              <a:ext uri="{FF2B5EF4-FFF2-40B4-BE49-F238E27FC236}">
                <a16:creationId xmlns:a16="http://schemas.microsoft.com/office/drawing/2014/main" id="{3651CE1B-6757-576F-62E9-40890A0D7F52}"/>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8" name="Picture 201">
            <a:extLst>
              <a:ext uri="{FF2B5EF4-FFF2-40B4-BE49-F238E27FC236}">
                <a16:creationId xmlns:a16="http://schemas.microsoft.com/office/drawing/2014/main" id="{AE36954D-35AD-267F-56E6-0A215FCD1A46}"/>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69" name="Picture 202">
            <a:extLst>
              <a:ext uri="{FF2B5EF4-FFF2-40B4-BE49-F238E27FC236}">
                <a16:creationId xmlns:a16="http://schemas.microsoft.com/office/drawing/2014/main" id="{4699392F-8156-6450-E9BE-6518FB50F97A}"/>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70" name="Picture 203">
            <a:extLst>
              <a:ext uri="{FF2B5EF4-FFF2-40B4-BE49-F238E27FC236}">
                <a16:creationId xmlns:a16="http://schemas.microsoft.com/office/drawing/2014/main" id="{26C74B60-B991-F5BE-5278-EADA0287AB6A}"/>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371" name="Picture 204">
            <a:extLst>
              <a:ext uri="{FF2B5EF4-FFF2-40B4-BE49-F238E27FC236}">
                <a16:creationId xmlns:a16="http://schemas.microsoft.com/office/drawing/2014/main" id="{97157009-755B-A50A-7A82-A9299BEB7AFE}"/>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91372" name="Rectangle 205">
            <a:extLst>
              <a:ext uri="{FF2B5EF4-FFF2-40B4-BE49-F238E27FC236}">
                <a16:creationId xmlns:a16="http://schemas.microsoft.com/office/drawing/2014/main" id="{46DC2177-441B-77F1-D409-3D3EF0727834}"/>
              </a:ext>
            </a:extLst>
          </p:cNvPr>
          <p:cNvSpPr>
            <a:spLocks noChangeArrowheads="1"/>
          </p:cNvSpPr>
          <p:nvPr/>
        </p:nvSpPr>
        <p:spPr bwMode="auto">
          <a:xfrm>
            <a:off x="2014538" y="514350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73" name="Rectangle 206">
            <a:extLst>
              <a:ext uri="{FF2B5EF4-FFF2-40B4-BE49-F238E27FC236}">
                <a16:creationId xmlns:a16="http://schemas.microsoft.com/office/drawing/2014/main" id="{A76262B3-E024-BE5F-8323-4B7F709814AA}"/>
              </a:ext>
            </a:extLst>
          </p:cNvPr>
          <p:cNvSpPr>
            <a:spLocks noChangeArrowheads="1"/>
          </p:cNvSpPr>
          <p:nvPr/>
        </p:nvSpPr>
        <p:spPr bwMode="auto">
          <a:xfrm>
            <a:off x="1936750" y="51069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-2</a:t>
            </a:r>
          </a:p>
        </p:txBody>
      </p:sp>
      <p:sp>
        <p:nvSpPr>
          <p:cNvPr id="391374" name="Rectangle 207">
            <a:extLst>
              <a:ext uri="{FF2B5EF4-FFF2-40B4-BE49-F238E27FC236}">
                <a16:creationId xmlns:a16="http://schemas.microsoft.com/office/drawing/2014/main" id="{C2BE25D9-AE6A-A958-A6D0-993B4DCC6043}"/>
              </a:ext>
            </a:extLst>
          </p:cNvPr>
          <p:cNvSpPr>
            <a:spLocks noChangeArrowheads="1"/>
          </p:cNvSpPr>
          <p:nvPr/>
        </p:nvSpPr>
        <p:spPr bwMode="auto">
          <a:xfrm>
            <a:off x="1841500" y="4635500"/>
            <a:ext cx="4254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75" name="Rectangle 208">
            <a:extLst>
              <a:ext uri="{FF2B5EF4-FFF2-40B4-BE49-F238E27FC236}">
                <a16:creationId xmlns:a16="http://schemas.microsoft.com/office/drawing/2014/main" id="{0032A4A9-9FC2-1078-1BCC-223B6C377F14}"/>
              </a:ext>
            </a:extLst>
          </p:cNvPr>
          <p:cNvSpPr>
            <a:spLocks noChangeArrowheads="1"/>
          </p:cNvSpPr>
          <p:nvPr/>
        </p:nvSpPr>
        <p:spPr bwMode="auto">
          <a:xfrm>
            <a:off x="1762125" y="4598988"/>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-1.5</a:t>
            </a:r>
          </a:p>
        </p:txBody>
      </p:sp>
      <p:sp>
        <p:nvSpPr>
          <p:cNvPr id="391376" name="Rectangle 209">
            <a:extLst>
              <a:ext uri="{FF2B5EF4-FFF2-40B4-BE49-F238E27FC236}">
                <a16:creationId xmlns:a16="http://schemas.microsoft.com/office/drawing/2014/main" id="{2E140C3A-52E7-CD68-983C-E7F765E24325}"/>
              </a:ext>
            </a:extLst>
          </p:cNvPr>
          <p:cNvSpPr>
            <a:spLocks noChangeArrowheads="1"/>
          </p:cNvSpPr>
          <p:nvPr/>
        </p:nvSpPr>
        <p:spPr bwMode="auto">
          <a:xfrm>
            <a:off x="2014538" y="410845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77" name="Rectangle 210">
            <a:extLst>
              <a:ext uri="{FF2B5EF4-FFF2-40B4-BE49-F238E27FC236}">
                <a16:creationId xmlns:a16="http://schemas.microsoft.com/office/drawing/2014/main" id="{F3F4E5C7-F23E-23C0-5A2B-00D7912779DD}"/>
              </a:ext>
            </a:extLst>
          </p:cNvPr>
          <p:cNvSpPr>
            <a:spLocks noChangeArrowheads="1"/>
          </p:cNvSpPr>
          <p:nvPr/>
        </p:nvSpPr>
        <p:spPr bwMode="auto">
          <a:xfrm>
            <a:off x="1935163" y="407193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a:t>
            </a:r>
          </a:p>
        </p:txBody>
      </p:sp>
      <p:sp>
        <p:nvSpPr>
          <p:cNvPr id="391378" name="Rectangle 211">
            <a:extLst>
              <a:ext uri="{FF2B5EF4-FFF2-40B4-BE49-F238E27FC236}">
                <a16:creationId xmlns:a16="http://schemas.microsoft.com/office/drawing/2014/main" id="{500286A5-2C62-C04A-B374-12295F5AB695}"/>
              </a:ext>
            </a:extLst>
          </p:cNvPr>
          <p:cNvSpPr>
            <a:spLocks noChangeArrowheads="1"/>
          </p:cNvSpPr>
          <p:nvPr/>
        </p:nvSpPr>
        <p:spPr bwMode="auto">
          <a:xfrm>
            <a:off x="1841500" y="3600450"/>
            <a:ext cx="425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79" name="Rectangle 212">
            <a:extLst>
              <a:ext uri="{FF2B5EF4-FFF2-40B4-BE49-F238E27FC236}">
                <a16:creationId xmlns:a16="http://schemas.microsoft.com/office/drawing/2014/main" id="{8A653D61-293E-9116-FF1B-5E58F7894575}"/>
              </a:ext>
            </a:extLst>
          </p:cNvPr>
          <p:cNvSpPr>
            <a:spLocks noChangeArrowheads="1"/>
          </p:cNvSpPr>
          <p:nvPr/>
        </p:nvSpPr>
        <p:spPr bwMode="auto">
          <a:xfrm>
            <a:off x="1762125" y="3562350"/>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-0.5</a:t>
            </a:r>
          </a:p>
        </p:txBody>
      </p:sp>
      <p:sp>
        <p:nvSpPr>
          <p:cNvPr id="391380" name="Rectangle 213">
            <a:extLst>
              <a:ext uri="{FF2B5EF4-FFF2-40B4-BE49-F238E27FC236}">
                <a16:creationId xmlns:a16="http://schemas.microsoft.com/office/drawing/2014/main" id="{35E35582-58DB-F199-F959-31030E955C45}"/>
              </a:ext>
            </a:extLst>
          </p:cNvPr>
          <p:cNvSpPr>
            <a:spLocks noChangeArrowheads="1"/>
          </p:cNvSpPr>
          <p:nvPr/>
        </p:nvSpPr>
        <p:spPr bwMode="auto">
          <a:xfrm>
            <a:off x="2138363" y="3073400"/>
            <a:ext cx="1285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81" name="Rectangle 214">
            <a:extLst>
              <a:ext uri="{FF2B5EF4-FFF2-40B4-BE49-F238E27FC236}">
                <a16:creationId xmlns:a16="http://schemas.microsoft.com/office/drawing/2014/main" id="{51C72777-33E6-FA1B-FB2B-D48D420D702C}"/>
              </a:ext>
            </a:extLst>
          </p:cNvPr>
          <p:cNvSpPr>
            <a:spLocks noChangeArrowheads="1"/>
          </p:cNvSpPr>
          <p:nvPr/>
        </p:nvSpPr>
        <p:spPr bwMode="auto">
          <a:xfrm>
            <a:off x="2060575" y="30368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a:t>
            </a:r>
          </a:p>
        </p:txBody>
      </p:sp>
      <p:sp>
        <p:nvSpPr>
          <p:cNvPr id="391382" name="Rectangle 215">
            <a:extLst>
              <a:ext uri="{FF2B5EF4-FFF2-40B4-BE49-F238E27FC236}">
                <a16:creationId xmlns:a16="http://schemas.microsoft.com/office/drawing/2014/main" id="{89F50DA0-FFEB-FF76-D3F0-A9F758F9426C}"/>
              </a:ext>
            </a:extLst>
          </p:cNvPr>
          <p:cNvSpPr>
            <a:spLocks noChangeArrowheads="1"/>
          </p:cNvSpPr>
          <p:nvPr/>
        </p:nvSpPr>
        <p:spPr bwMode="auto">
          <a:xfrm>
            <a:off x="1962150" y="2563813"/>
            <a:ext cx="304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83" name="Rectangle 216">
            <a:extLst>
              <a:ext uri="{FF2B5EF4-FFF2-40B4-BE49-F238E27FC236}">
                <a16:creationId xmlns:a16="http://schemas.microsoft.com/office/drawing/2014/main" id="{58FAAFBA-A9EC-68E0-7490-1773BA45C5A3}"/>
              </a:ext>
            </a:extLst>
          </p:cNvPr>
          <p:cNvSpPr>
            <a:spLocks noChangeArrowheads="1"/>
          </p:cNvSpPr>
          <p:nvPr/>
        </p:nvSpPr>
        <p:spPr bwMode="auto">
          <a:xfrm>
            <a:off x="1882775" y="2527300"/>
            <a:ext cx="4714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0.5</a:t>
            </a:r>
          </a:p>
        </p:txBody>
      </p:sp>
      <p:sp>
        <p:nvSpPr>
          <p:cNvPr id="391384" name="Rectangle 217">
            <a:extLst>
              <a:ext uri="{FF2B5EF4-FFF2-40B4-BE49-F238E27FC236}">
                <a16:creationId xmlns:a16="http://schemas.microsoft.com/office/drawing/2014/main" id="{8644545D-5E33-FAA9-20B2-FE0D973C9BEE}"/>
              </a:ext>
            </a:extLst>
          </p:cNvPr>
          <p:cNvSpPr>
            <a:spLocks noChangeArrowheads="1"/>
          </p:cNvSpPr>
          <p:nvPr/>
        </p:nvSpPr>
        <p:spPr bwMode="auto">
          <a:xfrm>
            <a:off x="2262188" y="3300413"/>
            <a:ext cx="2492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85" name="Rectangle 218">
            <a:extLst>
              <a:ext uri="{FF2B5EF4-FFF2-40B4-BE49-F238E27FC236}">
                <a16:creationId xmlns:a16="http://schemas.microsoft.com/office/drawing/2014/main" id="{74C7D626-3333-4274-7FD4-89F75C79DC19}"/>
              </a:ext>
            </a:extLst>
          </p:cNvPr>
          <p:cNvSpPr>
            <a:spLocks noChangeArrowheads="1"/>
          </p:cNvSpPr>
          <p:nvPr/>
        </p:nvSpPr>
        <p:spPr bwMode="auto">
          <a:xfrm>
            <a:off x="2182813" y="3265488"/>
            <a:ext cx="3810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t:-</a:t>
            </a:r>
          </a:p>
        </p:txBody>
      </p:sp>
      <p:sp>
        <p:nvSpPr>
          <p:cNvPr id="391386" name="Rectangle 219">
            <a:extLst>
              <a:ext uri="{FF2B5EF4-FFF2-40B4-BE49-F238E27FC236}">
                <a16:creationId xmlns:a16="http://schemas.microsoft.com/office/drawing/2014/main" id="{2F480899-D0DC-60C4-0A7E-7613527ECBB0}"/>
              </a:ext>
            </a:extLst>
          </p:cNvPr>
          <p:cNvSpPr>
            <a:spLocks noChangeArrowheads="1"/>
          </p:cNvSpPr>
          <p:nvPr/>
        </p:nvSpPr>
        <p:spPr bwMode="auto">
          <a:xfrm>
            <a:off x="2262188" y="3529013"/>
            <a:ext cx="249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87" name="Rectangle 220">
            <a:extLst>
              <a:ext uri="{FF2B5EF4-FFF2-40B4-BE49-F238E27FC236}">
                <a16:creationId xmlns:a16="http://schemas.microsoft.com/office/drawing/2014/main" id="{5C885222-5C21-512A-DDD2-D9D5B0E6EF94}"/>
              </a:ext>
            </a:extLst>
          </p:cNvPr>
          <p:cNvSpPr>
            <a:spLocks noChangeArrowheads="1"/>
          </p:cNvSpPr>
          <p:nvPr/>
        </p:nvSpPr>
        <p:spPr bwMode="auto">
          <a:xfrm>
            <a:off x="2184400" y="3492500"/>
            <a:ext cx="4175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15</a:t>
            </a:r>
          </a:p>
        </p:txBody>
      </p:sp>
      <p:sp>
        <p:nvSpPr>
          <p:cNvPr id="391388" name="Rectangle 221">
            <a:extLst>
              <a:ext uri="{FF2B5EF4-FFF2-40B4-BE49-F238E27FC236}">
                <a16:creationId xmlns:a16="http://schemas.microsoft.com/office/drawing/2014/main" id="{57A47BEF-3D60-C254-C6C8-71384D43DBA7}"/>
              </a:ext>
            </a:extLst>
          </p:cNvPr>
          <p:cNvSpPr>
            <a:spLocks noChangeArrowheads="1"/>
          </p:cNvSpPr>
          <p:nvPr/>
        </p:nvSpPr>
        <p:spPr bwMode="auto">
          <a:xfrm>
            <a:off x="2593975" y="3300413"/>
            <a:ext cx="3730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89" name="Rectangle 222">
            <a:extLst>
              <a:ext uri="{FF2B5EF4-FFF2-40B4-BE49-F238E27FC236}">
                <a16:creationId xmlns:a16="http://schemas.microsoft.com/office/drawing/2014/main" id="{3014210D-BA13-9AF1-2A8E-13E766884C61}"/>
              </a:ext>
            </a:extLst>
          </p:cNvPr>
          <p:cNvSpPr>
            <a:spLocks noChangeArrowheads="1"/>
          </p:cNvSpPr>
          <p:nvPr/>
        </p:nvSpPr>
        <p:spPr bwMode="auto">
          <a:xfrm>
            <a:off x="2514600" y="3265488"/>
            <a:ext cx="485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-12</a:t>
            </a:r>
          </a:p>
        </p:txBody>
      </p:sp>
      <p:sp>
        <p:nvSpPr>
          <p:cNvPr id="391390" name="Rectangle 223">
            <a:extLst>
              <a:ext uri="{FF2B5EF4-FFF2-40B4-BE49-F238E27FC236}">
                <a16:creationId xmlns:a16="http://schemas.microsoft.com/office/drawing/2014/main" id="{B9DC5BC4-EC9F-12D2-0525-87EC2C62AA71}"/>
              </a:ext>
            </a:extLst>
          </p:cNvPr>
          <p:cNvSpPr>
            <a:spLocks noChangeArrowheads="1"/>
          </p:cNvSpPr>
          <p:nvPr/>
        </p:nvSpPr>
        <p:spPr bwMode="auto">
          <a:xfrm>
            <a:off x="3032125"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91" name="Rectangle 224">
            <a:extLst>
              <a:ext uri="{FF2B5EF4-FFF2-40B4-BE49-F238E27FC236}">
                <a16:creationId xmlns:a16="http://schemas.microsoft.com/office/drawing/2014/main" id="{EDA94D23-2907-6DF3-06C6-7A358260407F}"/>
              </a:ext>
            </a:extLst>
          </p:cNvPr>
          <p:cNvSpPr>
            <a:spLocks noChangeArrowheads="1"/>
          </p:cNvSpPr>
          <p:nvPr/>
        </p:nvSpPr>
        <p:spPr bwMode="auto">
          <a:xfrm>
            <a:off x="2954338"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-9</a:t>
            </a:r>
          </a:p>
        </p:txBody>
      </p:sp>
      <p:sp>
        <p:nvSpPr>
          <p:cNvPr id="391392" name="Rectangle 225">
            <a:extLst>
              <a:ext uri="{FF2B5EF4-FFF2-40B4-BE49-F238E27FC236}">
                <a16:creationId xmlns:a16="http://schemas.microsoft.com/office/drawing/2014/main" id="{98C7D258-02C5-9434-4F65-23FABD9951F3}"/>
              </a:ext>
            </a:extLst>
          </p:cNvPr>
          <p:cNvSpPr>
            <a:spLocks noChangeArrowheads="1"/>
          </p:cNvSpPr>
          <p:nvPr/>
        </p:nvSpPr>
        <p:spPr bwMode="auto">
          <a:xfrm>
            <a:off x="3435350"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93" name="Rectangle 226">
            <a:extLst>
              <a:ext uri="{FF2B5EF4-FFF2-40B4-BE49-F238E27FC236}">
                <a16:creationId xmlns:a16="http://schemas.microsoft.com/office/drawing/2014/main" id="{0531FC73-47FB-657A-4B39-20BDDF411D64}"/>
              </a:ext>
            </a:extLst>
          </p:cNvPr>
          <p:cNvSpPr>
            <a:spLocks noChangeArrowheads="1"/>
          </p:cNvSpPr>
          <p:nvPr/>
        </p:nvSpPr>
        <p:spPr bwMode="auto">
          <a:xfrm>
            <a:off x="3357563"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-6</a:t>
            </a:r>
          </a:p>
        </p:txBody>
      </p:sp>
      <p:sp>
        <p:nvSpPr>
          <p:cNvPr id="391394" name="Rectangle 227">
            <a:extLst>
              <a:ext uri="{FF2B5EF4-FFF2-40B4-BE49-F238E27FC236}">
                <a16:creationId xmlns:a16="http://schemas.microsoft.com/office/drawing/2014/main" id="{3885BB5B-BE44-B1EF-B4D8-6121DA4C54BE}"/>
              </a:ext>
            </a:extLst>
          </p:cNvPr>
          <p:cNvSpPr>
            <a:spLocks noChangeArrowheads="1"/>
          </p:cNvSpPr>
          <p:nvPr/>
        </p:nvSpPr>
        <p:spPr bwMode="auto">
          <a:xfrm>
            <a:off x="3821113" y="3300413"/>
            <a:ext cx="252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95" name="Rectangle 228">
            <a:extLst>
              <a:ext uri="{FF2B5EF4-FFF2-40B4-BE49-F238E27FC236}">
                <a16:creationId xmlns:a16="http://schemas.microsoft.com/office/drawing/2014/main" id="{81C31754-2069-A86A-962A-7E243CE20355}"/>
              </a:ext>
            </a:extLst>
          </p:cNvPr>
          <p:cNvSpPr>
            <a:spLocks noChangeArrowheads="1"/>
          </p:cNvSpPr>
          <p:nvPr/>
        </p:nvSpPr>
        <p:spPr bwMode="auto">
          <a:xfrm>
            <a:off x="3743325" y="32654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-3</a:t>
            </a:r>
          </a:p>
        </p:txBody>
      </p:sp>
      <p:sp>
        <p:nvSpPr>
          <p:cNvPr id="391396" name="Rectangle 229">
            <a:extLst>
              <a:ext uri="{FF2B5EF4-FFF2-40B4-BE49-F238E27FC236}">
                <a16:creationId xmlns:a16="http://schemas.microsoft.com/office/drawing/2014/main" id="{551DAD35-B6BB-CD00-BCCA-4625AE07DDF3}"/>
              </a:ext>
            </a:extLst>
          </p:cNvPr>
          <p:cNvSpPr>
            <a:spLocks noChangeArrowheads="1"/>
          </p:cNvSpPr>
          <p:nvPr/>
        </p:nvSpPr>
        <p:spPr bwMode="auto">
          <a:xfrm>
            <a:off x="4279900"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97" name="Rectangle 230">
            <a:extLst>
              <a:ext uri="{FF2B5EF4-FFF2-40B4-BE49-F238E27FC236}">
                <a16:creationId xmlns:a16="http://schemas.microsoft.com/office/drawing/2014/main" id="{C93BF78A-926E-7ED2-F870-6F4F9E98E653}"/>
              </a:ext>
            </a:extLst>
          </p:cNvPr>
          <p:cNvSpPr>
            <a:spLocks noChangeArrowheads="1"/>
          </p:cNvSpPr>
          <p:nvPr/>
        </p:nvSpPr>
        <p:spPr bwMode="auto">
          <a:xfrm>
            <a:off x="41973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a:t>
            </a:r>
          </a:p>
        </p:txBody>
      </p:sp>
      <p:sp>
        <p:nvSpPr>
          <p:cNvPr id="391398" name="Rectangle 231">
            <a:extLst>
              <a:ext uri="{FF2B5EF4-FFF2-40B4-BE49-F238E27FC236}">
                <a16:creationId xmlns:a16="http://schemas.microsoft.com/office/drawing/2014/main" id="{5A2A2A21-9126-8040-2A24-FC089D747AB0}"/>
              </a:ext>
            </a:extLst>
          </p:cNvPr>
          <p:cNvSpPr>
            <a:spLocks noChangeArrowheads="1"/>
          </p:cNvSpPr>
          <p:nvPr/>
        </p:nvSpPr>
        <p:spPr bwMode="auto">
          <a:xfrm>
            <a:off x="4683125"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399" name="Rectangle 232">
            <a:extLst>
              <a:ext uri="{FF2B5EF4-FFF2-40B4-BE49-F238E27FC236}">
                <a16:creationId xmlns:a16="http://schemas.microsoft.com/office/drawing/2014/main" id="{8CC0E334-4726-555E-83E9-A14591E01258}"/>
              </a:ext>
            </a:extLst>
          </p:cNvPr>
          <p:cNvSpPr>
            <a:spLocks noChangeArrowheads="1"/>
          </p:cNvSpPr>
          <p:nvPr/>
        </p:nvSpPr>
        <p:spPr bwMode="auto">
          <a:xfrm>
            <a:off x="46037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3</a:t>
            </a:r>
          </a:p>
        </p:txBody>
      </p:sp>
      <p:sp>
        <p:nvSpPr>
          <p:cNvPr id="391400" name="Rectangle 233">
            <a:extLst>
              <a:ext uri="{FF2B5EF4-FFF2-40B4-BE49-F238E27FC236}">
                <a16:creationId xmlns:a16="http://schemas.microsoft.com/office/drawing/2014/main" id="{09F58ABD-6374-0E83-4C32-9D6EE793184E}"/>
              </a:ext>
            </a:extLst>
          </p:cNvPr>
          <p:cNvSpPr>
            <a:spLocks noChangeArrowheads="1"/>
          </p:cNvSpPr>
          <p:nvPr/>
        </p:nvSpPr>
        <p:spPr bwMode="auto">
          <a:xfrm>
            <a:off x="5068888" y="3300413"/>
            <a:ext cx="127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01" name="Rectangle 234">
            <a:extLst>
              <a:ext uri="{FF2B5EF4-FFF2-40B4-BE49-F238E27FC236}">
                <a16:creationId xmlns:a16="http://schemas.microsoft.com/office/drawing/2014/main" id="{B7CE539E-5886-692E-89EF-CFF323097E25}"/>
              </a:ext>
            </a:extLst>
          </p:cNvPr>
          <p:cNvSpPr>
            <a:spLocks noChangeArrowheads="1"/>
          </p:cNvSpPr>
          <p:nvPr/>
        </p:nvSpPr>
        <p:spPr bwMode="auto">
          <a:xfrm>
            <a:off x="4989513"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6</a:t>
            </a:r>
          </a:p>
        </p:txBody>
      </p:sp>
      <p:sp>
        <p:nvSpPr>
          <p:cNvPr id="391402" name="Rectangle 235">
            <a:extLst>
              <a:ext uri="{FF2B5EF4-FFF2-40B4-BE49-F238E27FC236}">
                <a16:creationId xmlns:a16="http://schemas.microsoft.com/office/drawing/2014/main" id="{9AF0B027-0343-B0A2-BA21-C84AF6B87F7E}"/>
              </a:ext>
            </a:extLst>
          </p:cNvPr>
          <p:cNvSpPr>
            <a:spLocks noChangeArrowheads="1"/>
          </p:cNvSpPr>
          <p:nvPr/>
        </p:nvSpPr>
        <p:spPr bwMode="auto">
          <a:xfrm>
            <a:off x="5470525" y="3300413"/>
            <a:ext cx="1285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03" name="Rectangle 236">
            <a:extLst>
              <a:ext uri="{FF2B5EF4-FFF2-40B4-BE49-F238E27FC236}">
                <a16:creationId xmlns:a16="http://schemas.microsoft.com/office/drawing/2014/main" id="{E22F4D4D-7D82-EC74-DAE0-DD6638BC0A32}"/>
              </a:ext>
            </a:extLst>
          </p:cNvPr>
          <p:cNvSpPr>
            <a:spLocks noChangeArrowheads="1"/>
          </p:cNvSpPr>
          <p:nvPr/>
        </p:nvSpPr>
        <p:spPr bwMode="auto">
          <a:xfrm>
            <a:off x="5392738"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9</a:t>
            </a:r>
          </a:p>
        </p:txBody>
      </p:sp>
      <p:sp>
        <p:nvSpPr>
          <p:cNvPr id="391404" name="Rectangle 237">
            <a:extLst>
              <a:ext uri="{FF2B5EF4-FFF2-40B4-BE49-F238E27FC236}">
                <a16:creationId xmlns:a16="http://schemas.microsoft.com/office/drawing/2014/main" id="{298E3976-25A6-0C7E-0A46-14389DE2871F}"/>
              </a:ext>
            </a:extLst>
          </p:cNvPr>
          <p:cNvSpPr>
            <a:spLocks noChangeArrowheads="1"/>
          </p:cNvSpPr>
          <p:nvPr/>
        </p:nvSpPr>
        <p:spPr bwMode="auto">
          <a:xfrm>
            <a:off x="5786438" y="330041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05" name="Rectangle 238">
            <a:extLst>
              <a:ext uri="{FF2B5EF4-FFF2-40B4-BE49-F238E27FC236}">
                <a16:creationId xmlns:a16="http://schemas.microsoft.com/office/drawing/2014/main" id="{31B21F84-3562-9C86-D9BF-AF5B4F7232BC}"/>
              </a:ext>
            </a:extLst>
          </p:cNvPr>
          <p:cNvSpPr>
            <a:spLocks noChangeArrowheads="1"/>
          </p:cNvSpPr>
          <p:nvPr/>
        </p:nvSpPr>
        <p:spPr bwMode="auto">
          <a:xfrm>
            <a:off x="57070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12</a:t>
            </a:r>
          </a:p>
        </p:txBody>
      </p:sp>
      <p:sp>
        <p:nvSpPr>
          <p:cNvPr id="391406" name="Rectangle 239">
            <a:extLst>
              <a:ext uri="{FF2B5EF4-FFF2-40B4-BE49-F238E27FC236}">
                <a16:creationId xmlns:a16="http://schemas.microsoft.com/office/drawing/2014/main" id="{8B0F71DD-7E43-7456-726A-C1296D13A6FC}"/>
              </a:ext>
            </a:extLst>
          </p:cNvPr>
          <p:cNvSpPr>
            <a:spLocks noChangeArrowheads="1"/>
          </p:cNvSpPr>
          <p:nvPr/>
        </p:nvSpPr>
        <p:spPr bwMode="auto">
          <a:xfrm>
            <a:off x="6191250" y="3300413"/>
            <a:ext cx="249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07" name="Rectangle 240">
            <a:extLst>
              <a:ext uri="{FF2B5EF4-FFF2-40B4-BE49-F238E27FC236}">
                <a16:creationId xmlns:a16="http://schemas.microsoft.com/office/drawing/2014/main" id="{4C9FD504-BD95-ADEA-A3F2-ED93BBB2027F}"/>
              </a:ext>
            </a:extLst>
          </p:cNvPr>
          <p:cNvSpPr>
            <a:spLocks noChangeArrowheads="1"/>
          </p:cNvSpPr>
          <p:nvPr/>
        </p:nvSpPr>
        <p:spPr bwMode="auto">
          <a:xfrm>
            <a:off x="61134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15</a:t>
            </a:r>
          </a:p>
        </p:txBody>
      </p:sp>
      <p:sp>
        <p:nvSpPr>
          <p:cNvPr id="391408" name="Rectangle 241">
            <a:extLst>
              <a:ext uri="{FF2B5EF4-FFF2-40B4-BE49-F238E27FC236}">
                <a16:creationId xmlns:a16="http://schemas.microsoft.com/office/drawing/2014/main" id="{595BF8CD-6351-448C-F2AC-96F39971A96C}"/>
              </a:ext>
            </a:extLst>
          </p:cNvPr>
          <p:cNvSpPr>
            <a:spLocks noChangeArrowheads="1"/>
          </p:cNvSpPr>
          <p:nvPr/>
        </p:nvSpPr>
        <p:spPr bwMode="auto">
          <a:xfrm>
            <a:off x="6635750" y="3552825"/>
            <a:ext cx="1974850" cy="8159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09" name="Rectangle 242">
            <a:extLst>
              <a:ext uri="{FF2B5EF4-FFF2-40B4-BE49-F238E27FC236}">
                <a16:creationId xmlns:a16="http://schemas.microsoft.com/office/drawing/2014/main" id="{7307F93D-A207-6E3D-5DCF-49CFA8EBB81F}"/>
              </a:ext>
            </a:extLst>
          </p:cNvPr>
          <p:cNvSpPr>
            <a:spLocks noChangeArrowheads="1"/>
          </p:cNvSpPr>
          <p:nvPr/>
        </p:nvSpPr>
        <p:spPr bwMode="auto">
          <a:xfrm>
            <a:off x="6732588" y="3649663"/>
            <a:ext cx="158432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10" name="Line 243">
            <a:extLst>
              <a:ext uri="{FF2B5EF4-FFF2-40B4-BE49-F238E27FC236}">
                <a16:creationId xmlns:a16="http://schemas.microsoft.com/office/drawing/2014/main" id="{9B49D7A6-3EC1-C71A-B836-DDC5160BAF4B}"/>
              </a:ext>
            </a:extLst>
          </p:cNvPr>
          <p:cNvSpPr>
            <a:spLocks noChangeShapeType="1"/>
          </p:cNvSpPr>
          <p:nvPr/>
        </p:nvSpPr>
        <p:spPr bwMode="auto">
          <a:xfrm>
            <a:off x="6757988" y="3762375"/>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91411" name="Picture 244">
            <a:extLst>
              <a:ext uri="{FF2B5EF4-FFF2-40B4-BE49-F238E27FC236}">
                <a16:creationId xmlns:a16="http://schemas.microsoft.com/office/drawing/2014/main" id="{D949E819-4B4D-875C-3BAD-46B325E6FA6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412" name="Picture 245">
            <a:extLst>
              <a:ext uri="{FF2B5EF4-FFF2-40B4-BE49-F238E27FC236}">
                <a16:creationId xmlns:a16="http://schemas.microsoft.com/office/drawing/2014/main" id="{658DBC6B-D744-53B0-CBA9-DC6720A1EE3F}"/>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91413" name="Rectangle 246">
            <a:extLst>
              <a:ext uri="{FF2B5EF4-FFF2-40B4-BE49-F238E27FC236}">
                <a16:creationId xmlns:a16="http://schemas.microsoft.com/office/drawing/2014/main" id="{E8B50124-0A2F-F306-D4D9-4EC3F236B962}"/>
              </a:ext>
            </a:extLst>
          </p:cNvPr>
          <p:cNvSpPr>
            <a:spLocks noChangeArrowheads="1"/>
          </p:cNvSpPr>
          <p:nvPr/>
        </p:nvSpPr>
        <p:spPr bwMode="auto">
          <a:xfrm>
            <a:off x="6989763" y="3633788"/>
            <a:ext cx="13033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 (Div Up)</a:t>
            </a:r>
          </a:p>
        </p:txBody>
      </p:sp>
      <p:sp>
        <p:nvSpPr>
          <p:cNvPr id="391414" name="Rectangle 247">
            <a:extLst>
              <a:ext uri="{FF2B5EF4-FFF2-40B4-BE49-F238E27FC236}">
                <a16:creationId xmlns:a16="http://schemas.microsoft.com/office/drawing/2014/main" id="{1E7A99DE-5B57-74AA-EB7B-FAB22AC0E759}"/>
              </a:ext>
            </a:extLst>
          </p:cNvPr>
          <p:cNvSpPr>
            <a:spLocks noChangeArrowheads="1"/>
          </p:cNvSpPr>
          <p:nvPr/>
        </p:nvSpPr>
        <p:spPr bwMode="auto">
          <a:xfrm>
            <a:off x="6732588" y="4021138"/>
            <a:ext cx="1779587"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15" name="Line 248">
            <a:extLst>
              <a:ext uri="{FF2B5EF4-FFF2-40B4-BE49-F238E27FC236}">
                <a16:creationId xmlns:a16="http://schemas.microsoft.com/office/drawing/2014/main" id="{424712CD-A6BD-49FA-9C9D-587AD1678D5A}"/>
              </a:ext>
            </a:extLst>
          </p:cNvPr>
          <p:cNvSpPr>
            <a:spLocks noChangeShapeType="1"/>
          </p:cNvSpPr>
          <p:nvPr/>
        </p:nvSpPr>
        <p:spPr bwMode="auto">
          <a:xfrm>
            <a:off x="6757988" y="4132263"/>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91416" name="Picture 249">
            <a:extLst>
              <a:ext uri="{FF2B5EF4-FFF2-40B4-BE49-F238E27FC236}">
                <a16:creationId xmlns:a16="http://schemas.microsoft.com/office/drawing/2014/main" id="{C45A1511-92F8-D87D-DB1A-BEA676A0C80E}"/>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1417" name="Picture 250">
            <a:extLst>
              <a:ext uri="{FF2B5EF4-FFF2-40B4-BE49-F238E27FC236}">
                <a16:creationId xmlns:a16="http://schemas.microsoft.com/office/drawing/2014/main" id="{A541AF36-AD2A-716D-FF38-C47FD33D00F3}"/>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91418" name="Rectangle 251">
            <a:extLst>
              <a:ext uri="{FF2B5EF4-FFF2-40B4-BE49-F238E27FC236}">
                <a16:creationId xmlns:a16="http://schemas.microsoft.com/office/drawing/2014/main" id="{9AB13482-39D8-C1AA-B624-DCA8B1EA2EA1}"/>
              </a:ext>
            </a:extLst>
          </p:cNvPr>
          <p:cNvSpPr>
            <a:spLocks noChangeArrowheads="1"/>
          </p:cNvSpPr>
          <p:nvPr/>
        </p:nvSpPr>
        <p:spPr bwMode="auto">
          <a:xfrm>
            <a:off x="6989763" y="4000500"/>
            <a:ext cx="1535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 (Div down)</a:t>
            </a:r>
          </a:p>
        </p:txBody>
      </p:sp>
      <p:sp>
        <p:nvSpPr>
          <p:cNvPr id="391419" name="Rectangle 252">
            <a:extLst>
              <a:ext uri="{FF2B5EF4-FFF2-40B4-BE49-F238E27FC236}">
                <a16:creationId xmlns:a16="http://schemas.microsoft.com/office/drawing/2014/main" id="{C117AF27-0F82-20BD-8507-0FDBD4FA9E6A}"/>
              </a:ext>
            </a:extLst>
          </p:cNvPr>
          <p:cNvSpPr>
            <a:spLocks noChangeArrowheads="1"/>
          </p:cNvSpPr>
          <p:nvPr/>
        </p:nvSpPr>
        <p:spPr bwMode="auto">
          <a:xfrm>
            <a:off x="1454150" y="2020888"/>
            <a:ext cx="57753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i="1">
              <a:latin typeface="Times" pitchFamily="2" charset="0"/>
            </a:endParaRPr>
          </a:p>
        </p:txBody>
      </p:sp>
      <p:sp>
        <p:nvSpPr>
          <p:cNvPr id="391420" name="Rectangle 253">
            <a:extLst>
              <a:ext uri="{FF2B5EF4-FFF2-40B4-BE49-F238E27FC236}">
                <a16:creationId xmlns:a16="http://schemas.microsoft.com/office/drawing/2014/main" id="{FC091FD4-127B-A41B-A208-2534047B6AF3}"/>
              </a:ext>
            </a:extLst>
          </p:cNvPr>
          <p:cNvSpPr>
            <a:spLocks noChangeArrowheads="1"/>
          </p:cNvSpPr>
          <p:nvPr/>
        </p:nvSpPr>
        <p:spPr bwMode="auto">
          <a:xfrm>
            <a:off x="1373188" y="1982788"/>
            <a:ext cx="65166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Geneva" panose="020B0503030404040204" pitchFamily="34" charset="0"/>
              </a:rPr>
              <a:t>EXCESS RETURNS ON STOCKS AND BONDS AROUND DIVIDEND CHANGES</a:t>
            </a:r>
          </a:p>
        </p:txBody>
      </p:sp>
      <p:sp>
        <p:nvSpPr>
          <p:cNvPr id="391421" name="Rectangle 254">
            <a:extLst>
              <a:ext uri="{FF2B5EF4-FFF2-40B4-BE49-F238E27FC236}">
                <a16:creationId xmlns:a16="http://schemas.microsoft.com/office/drawing/2014/main" id="{6234A8AC-36DE-E140-A18D-E6816D0263B4}"/>
              </a:ext>
            </a:extLst>
          </p:cNvPr>
          <p:cNvSpPr>
            <a:spLocks noChangeArrowheads="1"/>
          </p:cNvSpPr>
          <p:nvPr/>
        </p:nvSpPr>
        <p:spPr bwMode="auto">
          <a:xfrm>
            <a:off x="3138488" y="5494338"/>
            <a:ext cx="2408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22" name="Rectangle 255">
            <a:extLst>
              <a:ext uri="{FF2B5EF4-FFF2-40B4-BE49-F238E27FC236}">
                <a16:creationId xmlns:a16="http://schemas.microsoft.com/office/drawing/2014/main" id="{D24097DF-2C2B-1554-1D4B-D10FA715A513}"/>
              </a:ext>
            </a:extLst>
          </p:cNvPr>
          <p:cNvSpPr>
            <a:spLocks noChangeArrowheads="1"/>
          </p:cNvSpPr>
          <p:nvPr/>
        </p:nvSpPr>
        <p:spPr bwMode="auto">
          <a:xfrm>
            <a:off x="3060700" y="5459413"/>
            <a:ext cx="26971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Day (0: Announcement date)</a:t>
            </a:r>
          </a:p>
        </p:txBody>
      </p:sp>
      <p:sp>
        <p:nvSpPr>
          <p:cNvPr id="391423" name="Rectangle 256">
            <a:extLst>
              <a:ext uri="{FF2B5EF4-FFF2-40B4-BE49-F238E27FC236}">
                <a16:creationId xmlns:a16="http://schemas.microsoft.com/office/drawing/2014/main" id="{BFE98C79-51B7-1172-6D21-AE9E544FB926}"/>
              </a:ext>
            </a:extLst>
          </p:cNvPr>
          <p:cNvSpPr>
            <a:spLocks noChangeArrowheads="1"/>
          </p:cNvSpPr>
          <p:nvPr/>
        </p:nvSpPr>
        <p:spPr bwMode="auto">
          <a:xfrm>
            <a:off x="1382713" y="3844925"/>
            <a:ext cx="339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391424" name="Rectangle 257">
            <a:extLst>
              <a:ext uri="{FF2B5EF4-FFF2-40B4-BE49-F238E27FC236}">
                <a16:creationId xmlns:a16="http://schemas.microsoft.com/office/drawing/2014/main" id="{267175BE-7932-0A1C-A245-F1C1A6CE0E8F}"/>
              </a:ext>
            </a:extLst>
          </p:cNvPr>
          <p:cNvSpPr>
            <a:spLocks noChangeArrowheads="1"/>
          </p:cNvSpPr>
          <p:nvPr/>
        </p:nvSpPr>
        <p:spPr bwMode="auto">
          <a:xfrm>
            <a:off x="1303338" y="3810000"/>
            <a:ext cx="533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a:t>
            </a:r>
          </a:p>
        </p:txBody>
      </p:sp>
      <p:sp>
        <p:nvSpPr>
          <p:cNvPr id="391425" name="TextBox 1">
            <a:extLst>
              <a:ext uri="{FF2B5EF4-FFF2-40B4-BE49-F238E27FC236}">
                <a16:creationId xmlns:a16="http://schemas.microsoft.com/office/drawing/2014/main" id="{8FE1979A-6099-CD66-B1E1-91950ADAF947}"/>
              </a:ext>
            </a:extLst>
          </p:cNvPr>
          <p:cNvSpPr txBox="1">
            <a:spLocks noChangeArrowheads="1"/>
          </p:cNvSpPr>
          <p:nvPr/>
        </p:nvSpPr>
        <p:spPr bwMode="auto">
          <a:xfrm>
            <a:off x="6477000" y="4953000"/>
            <a:ext cx="1598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Bond price drops</a:t>
            </a:r>
          </a:p>
        </p:txBody>
      </p:sp>
      <p:sp>
        <p:nvSpPr>
          <p:cNvPr id="391426" name="TextBox 2">
            <a:extLst>
              <a:ext uri="{FF2B5EF4-FFF2-40B4-BE49-F238E27FC236}">
                <a16:creationId xmlns:a16="http://schemas.microsoft.com/office/drawing/2014/main" id="{1E4094DC-97FE-D228-FBBF-AC0C4C0DF05F}"/>
              </a:ext>
            </a:extLst>
          </p:cNvPr>
          <p:cNvSpPr txBox="1">
            <a:spLocks noChangeArrowheads="1"/>
          </p:cNvSpPr>
          <p:nvPr/>
        </p:nvSpPr>
        <p:spPr bwMode="auto">
          <a:xfrm>
            <a:off x="6477000" y="2438400"/>
            <a:ext cx="1541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Stock price rises</a:t>
            </a:r>
          </a:p>
        </p:txBody>
      </p:sp>
    </p:spTree>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Title 1">
            <a:extLst>
              <a:ext uri="{FF2B5EF4-FFF2-40B4-BE49-F238E27FC236}">
                <a16:creationId xmlns:a16="http://schemas.microsoft.com/office/drawing/2014/main" id="{1ED5136D-15A9-9BF5-48F1-C51EA70406B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What managers believe about dividends…</a:t>
            </a:r>
          </a:p>
        </p:txBody>
      </p:sp>
      <p:sp>
        <p:nvSpPr>
          <p:cNvPr id="393218" name="Footer Placeholder 1">
            <a:extLst>
              <a:ext uri="{FF2B5EF4-FFF2-40B4-BE49-F238E27FC236}">
                <a16:creationId xmlns:a16="http://schemas.microsoft.com/office/drawing/2014/main" id="{07BFC0B1-4236-BF1C-CF55-12DC50527FC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85027" name="Slide Number Placeholder 2">
            <a:extLst>
              <a:ext uri="{FF2B5EF4-FFF2-40B4-BE49-F238E27FC236}">
                <a16:creationId xmlns:a16="http://schemas.microsoft.com/office/drawing/2014/main" id="{7EAF1974-D973-326A-90B4-3FF48BC6AAAE}"/>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25F1CCA-2BD9-B44A-A0C5-EA3B2E55FDD0}" type="slidenum">
              <a:rPr lang="en-US" altLang="en-US" sz="1200">
                <a:solidFill>
                  <a:srgbClr val="FFFFFF"/>
                </a:solidFill>
                <a:latin typeface="Times" charset="0"/>
              </a:rPr>
              <a:pPr>
                <a:lnSpc>
                  <a:spcPct val="80000"/>
                </a:lnSpc>
                <a:spcBef>
                  <a:spcPct val="0"/>
                </a:spcBef>
                <a:buClrTx/>
                <a:buSzTx/>
                <a:buFontTx/>
                <a:buNone/>
                <a:defRPr/>
              </a:pPr>
              <a:t>186</a:t>
            </a:fld>
            <a:endParaRPr lang="en-US" altLang="en-US" sz="1200">
              <a:solidFill>
                <a:srgbClr val="FFFFFF"/>
              </a:solidFill>
              <a:latin typeface="Times" charset="0"/>
            </a:endParaRPr>
          </a:p>
        </p:txBody>
      </p:sp>
      <p:pic>
        <p:nvPicPr>
          <p:cNvPr id="393220" name="Picture 3">
            <a:extLst>
              <a:ext uri="{FF2B5EF4-FFF2-40B4-BE49-F238E27FC236}">
                <a16:creationId xmlns:a16="http://schemas.microsoft.com/office/drawing/2014/main" id="{B0333847-349E-BFCA-8B52-EF6E8030E143}"/>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19089" r="-19089"/>
          <a:stretch>
            <a:fillRect/>
          </a:stretch>
        </p:blipFill>
        <p:spPr>
          <a:xfrm>
            <a:off x="612775" y="1600200"/>
            <a:ext cx="8153400" cy="4495800"/>
          </a:xfrm>
        </p:spPr>
      </p:pic>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a:extLst>
              <a:ext uri="{FF2B5EF4-FFF2-40B4-BE49-F238E27FC236}">
                <a16:creationId xmlns:a16="http://schemas.microsoft.com/office/drawing/2014/main" id="{A4FA07F1-355D-D810-EE66-8BE5B8A32578}"/>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Assessing Dividend Policy:</a:t>
            </a:r>
            <a:br>
              <a:rPr lang="en-US">
                <a:ea typeface="+mj-ea"/>
                <a:cs typeface="+mj-cs"/>
              </a:rPr>
            </a:br>
            <a:r>
              <a:rPr lang="en-US">
                <a:ea typeface="+mj-ea"/>
                <a:cs typeface="+mj-cs"/>
              </a:rPr>
              <a:t>Or how much cash is too much?</a:t>
            </a:r>
          </a:p>
        </p:txBody>
      </p:sp>
      <p:sp>
        <p:nvSpPr>
          <p:cNvPr id="395266" name="Subtitle 6">
            <a:extLst>
              <a:ext uri="{FF2B5EF4-FFF2-40B4-BE49-F238E27FC236}">
                <a16:creationId xmlns:a16="http://schemas.microsoft.com/office/drawing/2014/main" id="{B1751BF1-8E08-EA68-E51B-8C4D525CB460}"/>
              </a:ext>
            </a:extLst>
          </p:cNvPr>
          <p:cNvSpPr>
            <a:spLocks noGrp="1"/>
          </p:cNvSpPr>
          <p:nvPr>
            <p:ph type="subTitle" idx="1"/>
          </p:nvPr>
        </p:nvSpPr>
        <p:spPr>
          <a:xfrm>
            <a:off x="2362200" y="6049963"/>
            <a:ext cx="6705600" cy="685800"/>
          </a:xfrm>
        </p:spPr>
        <p:txBody>
          <a:bodyPr/>
          <a:lstStyle/>
          <a:p>
            <a:pPr eaLnBrk="1" hangingPunct="1"/>
            <a:r>
              <a:rPr lang="en-US" altLang="en-US">
                <a:ea typeface="ＭＳ Ｐゴシック" panose="020B0600070205080204" pitchFamily="34" charset="-128"/>
              </a:rPr>
              <a:t>It is my cash and I want it now…</a:t>
            </a:r>
          </a:p>
        </p:txBody>
      </p:sp>
      <p:sp>
        <p:nvSpPr>
          <p:cNvPr id="395267" name="Footer Placeholder 1">
            <a:extLst>
              <a:ext uri="{FF2B5EF4-FFF2-40B4-BE49-F238E27FC236}">
                <a16:creationId xmlns:a16="http://schemas.microsoft.com/office/drawing/2014/main" id="{E8349E8F-5180-30B5-DEFD-70A866A517C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95268" name="Slide Number Placeholder 2">
            <a:extLst>
              <a:ext uri="{FF2B5EF4-FFF2-40B4-BE49-F238E27FC236}">
                <a16:creationId xmlns:a16="http://schemas.microsoft.com/office/drawing/2014/main" id="{E53A4BC1-567F-0701-F3F0-8BEF9594CB2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F7430A67-D398-864C-87BB-B217142A165A}" type="slidenum">
              <a:rPr lang="en-US" altLang="en-US" sz="1400" smtClean="0">
                <a:solidFill>
                  <a:schemeClr val="tx2"/>
                </a:solidFill>
                <a:latin typeface="Times" pitchFamily="2" charset="0"/>
              </a:rPr>
              <a:pPr>
                <a:spcBef>
                  <a:spcPct val="0"/>
                </a:spcBef>
                <a:buClrTx/>
                <a:buSzTx/>
                <a:buFontTx/>
                <a:buNone/>
              </a:pPr>
              <a:t>187</a:t>
            </a:fld>
            <a:endParaRPr lang="en-US" altLang="en-US" sz="1400">
              <a:solidFill>
                <a:schemeClr val="tx2"/>
              </a:solidFill>
              <a:latin typeface="Times" pitchFamily="2" charset="0"/>
            </a:endParaRPr>
          </a:p>
        </p:txBody>
      </p:sp>
    </p:spTree>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Title 1">
            <a:extLst>
              <a:ext uri="{FF2B5EF4-FFF2-40B4-BE49-F238E27FC236}">
                <a16:creationId xmlns:a16="http://schemas.microsoft.com/office/drawing/2014/main" id="{E3C4F867-AE82-C54F-AB54-07D14BA247C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Big Picture…</a:t>
            </a:r>
          </a:p>
        </p:txBody>
      </p:sp>
      <p:sp>
        <p:nvSpPr>
          <p:cNvPr id="397314" name="Footer Placeholder 1">
            <a:extLst>
              <a:ext uri="{FF2B5EF4-FFF2-40B4-BE49-F238E27FC236}">
                <a16:creationId xmlns:a16="http://schemas.microsoft.com/office/drawing/2014/main" id="{55A8D8BF-2644-1E3B-AF63-349DBAFDDFC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89123" name="Slide Number Placeholder 2">
            <a:extLst>
              <a:ext uri="{FF2B5EF4-FFF2-40B4-BE49-F238E27FC236}">
                <a16:creationId xmlns:a16="http://schemas.microsoft.com/office/drawing/2014/main" id="{83ED9EE1-67F4-1BC7-0F4A-8AB94269783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A88D28D-E6E0-9447-9561-B31CC48EDF9F}" type="slidenum">
              <a:rPr lang="en-US" altLang="en-US" sz="1200">
                <a:solidFill>
                  <a:srgbClr val="FFFFFF"/>
                </a:solidFill>
                <a:latin typeface="Times" charset="0"/>
              </a:rPr>
              <a:pPr>
                <a:lnSpc>
                  <a:spcPct val="80000"/>
                </a:lnSpc>
                <a:spcBef>
                  <a:spcPct val="0"/>
                </a:spcBef>
                <a:buClrTx/>
                <a:buSzTx/>
                <a:buFontTx/>
                <a:buNone/>
                <a:defRPr/>
              </a:pPr>
              <a:t>188</a:t>
            </a:fld>
            <a:endParaRPr lang="en-US" altLang="en-US" sz="1200">
              <a:solidFill>
                <a:srgbClr val="FFFFFF"/>
              </a:solidFill>
              <a:latin typeface="Times" charset="0"/>
            </a:endParaRPr>
          </a:p>
        </p:txBody>
      </p:sp>
      <p:pic>
        <p:nvPicPr>
          <p:cNvPr id="397316" name="Content Placeholder 3">
            <a:extLst>
              <a:ext uri="{FF2B5EF4-FFF2-40B4-BE49-F238E27FC236}">
                <a16:creationId xmlns:a16="http://schemas.microsoft.com/office/drawing/2014/main" id="{CFCFE388-7355-99CA-447D-D9A67A400FE7}"/>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604" r="-604"/>
          <a:stretch>
            <a:fillRect/>
          </a:stretch>
        </p:blipFill>
        <p:spPr>
          <a:xfrm>
            <a:off x="612775" y="1600200"/>
            <a:ext cx="8153400" cy="4495800"/>
          </a:xfrm>
        </p:spPr>
      </p:pic>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a:extLst>
              <a:ext uri="{FF2B5EF4-FFF2-40B4-BE49-F238E27FC236}">
                <a16:creationId xmlns:a16="http://schemas.microsoft.com/office/drawing/2014/main" id="{4C9F8714-0993-E092-1187-86CE265FB12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Assessing Dividend Policy</a:t>
            </a:r>
          </a:p>
        </p:txBody>
      </p:sp>
      <p:sp>
        <p:nvSpPr>
          <p:cNvPr id="399362" name="Footer Placeholder 1">
            <a:extLst>
              <a:ext uri="{FF2B5EF4-FFF2-40B4-BE49-F238E27FC236}">
                <a16:creationId xmlns:a16="http://schemas.microsoft.com/office/drawing/2014/main" id="{89ADD762-579A-869A-EC23-0CC5FB107BD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91171" name="Slide Number Placeholder 2">
            <a:extLst>
              <a:ext uri="{FF2B5EF4-FFF2-40B4-BE49-F238E27FC236}">
                <a16:creationId xmlns:a16="http://schemas.microsoft.com/office/drawing/2014/main" id="{69FD1731-D646-A238-F767-2DDA5C38875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634B3A4-13C5-A242-97D9-AA4B2E26FCA4}" type="slidenum">
              <a:rPr lang="en-US" altLang="en-US" sz="1200">
                <a:solidFill>
                  <a:srgbClr val="FFFFFF"/>
                </a:solidFill>
                <a:latin typeface="Times" charset="0"/>
              </a:rPr>
              <a:pPr>
                <a:lnSpc>
                  <a:spcPct val="80000"/>
                </a:lnSpc>
                <a:spcBef>
                  <a:spcPct val="0"/>
                </a:spcBef>
                <a:buClrTx/>
                <a:buSzTx/>
                <a:buFontTx/>
                <a:buNone/>
                <a:defRPr/>
              </a:pPr>
              <a:t>189</a:t>
            </a:fld>
            <a:endParaRPr lang="en-US" altLang="en-US" sz="1200">
              <a:solidFill>
                <a:srgbClr val="FFFFFF"/>
              </a:solidFill>
              <a:latin typeface="Times" charset="0"/>
            </a:endParaRPr>
          </a:p>
        </p:txBody>
      </p:sp>
      <p:sp>
        <p:nvSpPr>
          <p:cNvPr id="399364" name="Rectangle 3">
            <a:extLst>
              <a:ext uri="{FF2B5EF4-FFF2-40B4-BE49-F238E27FC236}">
                <a16:creationId xmlns:a16="http://schemas.microsoft.com/office/drawing/2014/main" id="{5BBD7578-A86A-F092-D3F2-89DDB0E69FFF}"/>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Approach 1: The Cash/Trust Nexus</a:t>
            </a:r>
          </a:p>
          <a:p>
            <a:pPr lvl="1" eaLnBrk="1" hangingPunct="1"/>
            <a:r>
              <a:rPr lang="en-US" altLang="en-US">
                <a:ea typeface="ＭＳ Ｐゴシック" panose="020B0600070205080204" pitchFamily="34" charset="-128"/>
              </a:rPr>
              <a:t>Assess how much cash a firm has available to pay in dividends, relative what it returns to stockholders. Evaluate whether you can trust the managers of the company as custodians of your cash.</a:t>
            </a:r>
          </a:p>
          <a:p>
            <a:pPr eaLnBrk="1" hangingPunct="1"/>
            <a:r>
              <a:rPr lang="en-US" altLang="en-US">
                <a:ea typeface="ＭＳ Ｐゴシック" panose="020B0600070205080204" pitchFamily="34" charset="-128"/>
              </a:rPr>
              <a:t>Approach 2: Peer Group Analysis</a:t>
            </a:r>
          </a:p>
          <a:p>
            <a:pPr lvl="1" eaLnBrk="1" hangingPunct="1"/>
            <a:r>
              <a:rPr lang="en-US" altLang="en-US">
                <a:ea typeface="ＭＳ Ｐゴシック" panose="020B0600070205080204" pitchFamily="34" charset="-128"/>
              </a:rPr>
              <a:t>Pick a dividend policy for your company that makes it comparable to other firms in its peer group.</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a:extLst>
              <a:ext uri="{FF2B5EF4-FFF2-40B4-BE49-F238E27FC236}">
                <a16:creationId xmlns:a16="http://schemas.microsoft.com/office/drawing/2014/main" id="{6BBBC00F-DAE5-3681-9E90-FBB8C7CD430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The Cash/Trust Assessment</a:t>
            </a:r>
          </a:p>
        </p:txBody>
      </p:sp>
      <p:sp>
        <p:nvSpPr>
          <p:cNvPr id="401410" name="Footer Placeholder 1">
            <a:extLst>
              <a:ext uri="{FF2B5EF4-FFF2-40B4-BE49-F238E27FC236}">
                <a16:creationId xmlns:a16="http://schemas.microsoft.com/office/drawing/2014/main" id="{1E1DC08E-AEC4-8AC7-F5DB-8AA713D70F7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93219" name="Slide Number Placeholder 2">
            <a:extLst>
              <a:ext uri="{FF2B5EF4-FFF2-40B4-BE49-F238E27FC236}">
                <a16:creationId xmlns:a16="http://schemas.microsoft.com/office/drawing/2014/main" id="{BEC1524A-1489-7D55-03E8-B1D0C3C4D5A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B776771-3CA1-3342-99C3-A57F219AA65C}" type="slidenum">
              <a:rPr lang="en-US" altLang="en-US" sz="1200">
                <a:solidFill>
                  <a:srgbClr val="FFFFFF"/>
                </a:solidFill>
                <a:latin typeface="Times" charset="0"/>
              </a:rPr>
              <a:pPr>
                <a:lnSpc>
                  <a:spcPct val="80000"/>
                </a:lnSpc>
                <a:spcBef>
                  <a:spcPct val="0"/>
                </a:spcBef>
                <a:buClrTx/>
                <a:buSzTx/>
                <a:buFontTx/>
                <a:buNone/>
                <a:defRPr/>
              </a:pPr>
              <a:t>190</a:t>
            </a:fld>
            <a:endParaRPr lang="en-US" altLang="en-US" sz="1200">
              <a:solidFill>
                <a:srgbClr val="FFFFFF"/>
              </a:solidFill>
              <a:latin typeface="Times" charset="0"/>
            </a:endParaRPr>
          </a:p>
        </p:txBody>
      </p:sp>
      <p:sp>
        <p:nvSpPr>
          <p:cNvPr id="401412" name="Rectangle 3">
            <a:extLst>
              <a:ext uri="{FF2B5EF4-FFF2-40B4-BE49-F238E27FC236}">
                <a16:creationId xmlns:a16="http://schemas.microsoft.com/office/drawing/2014/main" id="{AEA39557-1731-394F-DEED-595C2EACE77B}"/>
              </a:ext>
            </a:extLst>
          </p:cNvPr>
          <p:cNvSpPr>
            <a:spLocks noGrp="1"/>
          </p:cNvSpPr>
          <p:nvPr>
            <p:ph sz="quarter" idx="1"/>
          </p:nvPr>
        </p:nvSpPr>
        <p:spPr>
          <a:xfrm>
            <a:off x="612775" y="1600200"/>
            <a:ext cx="8153400" cy="4495800"/>
          </a:xfrm>
        </p:spPr>
        <p:txBody>
          <a:bodyPr/>
          <a:lstStyle/>
          <a:p>
            <a:pPr marL="0" indent="0" eaLnBrk="1" hangingPunct="1">
              <a:buFont typeface="Wingdings" pitchFamily="2" charset="2"/>
              <a:buNone/>
            </a:pPr>
            <a:r>
              <a:rPr lang="en-US" altLang="en-US">
                <a:ea typeface="ＭＳ Ｐゴシック" panose="020B0600070205080204" pitchFamily="34" charset="-128"/>
              </a:rPr>
              <a:t>Step 1: How  much did the the company actually pay out during the period in question?</a:t>
            </a:r>
          </a:p>
          <a:p>
            <a:pPr marL="0" indent="0" eaLnBrk="1" hangingPunct="1">
              <a:buFont typeface="Wingdings" pitchFamily="2" charset="2"/>
              <a:buNone/>
            </a:pPr>
            <a:r>
              <a:rPr lang="en-US" altLang="en-US">
                <a:ea typeface="ＭＳ Ｐゴシック" panose="020B0600070205080204" pitchFamily="34" charset="-128"/>
              </a:rPr>
              <a:t>Step 2: How much could the company have paid out during the period under question?</a:t>
            </a:r>
          </a:p>
          <a:p>
            <a:pPr marL="0" indent="0" eaLnBrk="1" hangingPunct="1">
              <a:buFont typeface="Wingdings" pitchFamily="2" charset="2"/>
              <a:buNone/>
            </a:pPr>
            <a:r>
              <a:rPr lang="en-US" altLang="en-US">
                <a:ea typeface="ＭＳ Ｐゴシック" panose="020B0600070205080204" pitchFamily="34" charset="-128"/>
              </a:rPr>
              <a:t>Step 3: How much do I trust the management of this company with excess cash?</a:t>
            </a:r>
          </a:p>
          <a:p>
            <a:pPr lvl="1" eaLnBrk="1" hangingPunct="1"/>
            <a:r>
              <a:rPr lang="en-US" altLang="en-US">
                <a:ea typeface="ＭＳ Ｐゴシック" panose="020B0600070205080204" pitchFamily="34" charset="-128"/>
              </a:rPr>
              <a:t>How well did they make investments during the period in question?</a:t>
            </a:r>
          </a:p>
          <a:p>
            <a:pPr lvl="1" eaLnBrk="1" hangingPunct="1"/>
            <a:r>
              <a:rPr lang="en-US" altLang="en-US">
                <a:ea typeface="ＭＳ Ｐゴシック" panose="020B0600070205080204" pitchFamily="34" charset="-128"/>
              </a:rPr>
              <a:t>How well has my stock performed during the period in question?</a:t>
            </a:r>
          </a:p>
        </p:txBody>
      </p:sp>
    </p:spTree>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Title 1">
            <a:extLst>
              <a:ext uri="{FF2B5EF4-FFF2-40B4-BE49-F238E27FC236}">
                <a16:creationId xmlns:a16="http://schemas.microsoft.com/office/drawing/2014/main" id="{05E0C168-BEBA-CC3E-0FA7-1E15929C5FA4}"/>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How much has the company returned to stockholders?</a:t>
            </a:r>
          </a:p>
        </p:txBody>
      </p:sp>
      <p:sp>
        <p:nvSpPr>
          <p:cNvPr id="403458" name="Footer Placeholder 1">
            <a:extLst>
              <a:ext uri="{FF2B5EF4-FFF2-40B4-BE49-F238E27FC236}">
                <a16:creationId xmlns:a16="http://schemas.microsoft.com/office/drawing/2014/main" id="{01013A2F-AA63-837E-2053-277C817B924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95267" name="Slide Number Placeholder 2">
            <a:extLst>
              <a:ext uri="{FF2B5EF4-FFF2-40B4-BE49-F238E27FC236}">
                <a16:creationId xmlns:a16="http://schemas.microsoft.com/office/drawing/2014/main" id="{8B214E28-E32F-31B7-ECA8-187C363219D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125C223-9181-4E4C-8C6E-483E219AEC43}" type="slidenum">
              <a:rPr lang="en-US" altLang="en-US" sz="1200">
                <a:solidFill>
                  <a:srgbClr val="FFFFFF"/>
                </a:solidFill>
                <a:latin typeface="Times" charset="0"/>
              </a:rPr>
              <a:pPr>
                <a:lnSpc>
                  <a:spcPct val="80000"/>
                </a:lnSpc>
                <a:spcBef>
                  <a:spcPct val="0"/>
                </a:spcBef>
                <a:buClrTx/>
                <a:buSzTx/>
                <a:buFontTx/>
                <a:buNone/>
                <a:defRPr/>
              </a:pPr>
              <a:t>191</a:t>
            </a:fld>
            <a:endParaRPr lang="en-US" altLang="en-US" sz="1200">
              <a:solidFill>
                <a:srgbClr val="FFFFFF"/>
              </a:solidFill>
              <a:latin typeface="Times" charset="0"/>
            </a:endParaRPr>
          </a:p>
        </p:txBody>
      </p:sp>
      <p:sp>
        <p:nvSpPr>
          <p:cNvPr id="403460" name="Content Placeholder 2">
            <a:extLst>
              <a:ext uri="{FF2B5EF4-FFF2-40B4-BE49-F238E27FC236}">
                <a16:creationId xmlns:a16="http://schemas.microsoft.com/office/drawing/2014/main" id="{55255A2F-C997-0A36-C206-FFD9DCB677E7}"/>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As firms increasing use stock buybacks, we have to measure cash returned to stockholders as not only dividends but also buybacks.</a:t>
            </a:r>
          </a:p>
          <a:p>
            <a:pPr eaLnBrk="1" hangingPunct="1"/>
            <a:r>
              <a:rPr lang="en-US" altLang="en-US">
                <a:ea typeface="ＭＳ Ｐゴシック" panose="020B0600070205080204" pitchFamily="34" charset="-128"/>
              </a:rPr>
              <a:t>For instance, for the five companies we are analyzing the cash returned looked as follows.</a:t>
            </a:r>
          </a:p>
        </p:txBody>
      </p:sp>
      <p:graphicFrame>
        <p:nvGraphicFramePr>
          <p:cNvPr id="8" name="Table 7">
            <a:extLst>
              <a:ext uri="{FF2B5EF4-FFF2-40B4-BE49-F238E27FC236}">
                <a16:creationId xmlns:a16="http://schemas.microsoft.com/office/drawing/2014/main" id="{6202275A-6066-1D5D-F6FB-0751D891B4B3}"/>
              </a:ext>
            </a:extLst>
          </p:cNvPr>
          <p:cNvGraphicFramePr>
            <a:graphicFrameLocks noGrp="1"/>
          </p:cNvGraphicFramePr>
          <p:nvPr/>
        </p:nvGraphicFramePr>
        <p:xfrm>
          <a:off x="609600" y="4038600"/>
          <a:ext cx="8153400" cy="1519240"/>
        </p:xfrm>
        <a:graphic>
          <a:graphicData uri="http://schemas.openxmlformats.org/drawingml/2006/table">
            <a:tbl>
              <a:tblPr/>
              <a:tblGrid>
                <a:gridCol w="741363">
                  <a:extLst>
                    <a:ext uri="{9D8B030D-6E8A-4147-A177-3AD203B41FA5}">
                      <a16:colId xmlns:a16="http://schemas.microsoft.com/office/drawing/2014/main" val="20000"/>
                    </a:ext>
                  </a:extLst>
                </a:gridCol>
                <a:gridCol w="741362">
                  <a:extLst>
                    <a:ext uri="{9D8B030D-6E8A-4147-A177-3AD203B41FA5}">
                      <a16:colId xmlns:a16="http://schemas.microsoft.com/office/drawing/2014/main" val="20001"/>
                    </a:ext>
                  </a:extLst>
                </a:gridCol>
                <a:gridCol w="741363">
                  <a:extLst>
                    <a:ext uri="{9D8B030D-6E8A-4147-A177-3AD203B41FA5}">
                      <a16:colId xmlns:a16="http://schemas.microsoft.com/office/drawing/2014/main" val="20002"/>
                    </a:ext>
                  </a:extLst>
                </a:gridCol>
                <a:gridCol w="741362">
                  <a:extLst>
                    <a:ext uri="{9D8B030D-6E8A-4147-A177-3AD203B41FA5}">
                      <a16:colId xmlns:a16="http://schemas.microsoft.com/office/drawing/2014/main" val="20003"/>
                    </a:ext>
                  </a:extLst>
                </a:gridCol>
                <a:gridCol w="741363">
                  <a:extLst>
                    <a:ext uri="{9D8B030D-6E8A-4147-A177-3AD203B41FA5}">
                      <a16:colId xmlns:a16="http://schemas.microsoft.com/office/drawing/2014/main" val="20004"/>
                    </a:ext>
                  </a:extLst>
                </a:gridCol>
                <a:gridCol w="739775">
                  <a:extLst>
                    <a:ext uri="{9D8B030D-6E8A-4147-A177-3AD203B41FA5}">
                      <a16:colId xmlns:a16="http://schemas.microsoft.com/office/drawing/2014/main" val="20005"/>
                    </a:ext>
                  </a:extLst>
                </a:gridCol>
                <a:gridCol w="741362">
                  <a:extLst>
                    <a:ext uri="{9D8B030D-6E8A-4147-A177-3AD203B41FA5}">
                      <a16:colId xmlns:a16="http://schemas.microsoft.com/office/drawing/2014/main" val="20006"/>
                    </a:ext>
                  </a:extLst>
                </a:gridCol>
                <a:gridCol w="741363">
                  <a:extLst>
                    <a:ext uri="{9D8B030D-6E8A-4147-A177-3AD203B41FA5}">
                      <a16:colId xmlns:a16="http://schemas.microsoft.com/office/drawing/2014/main" val="20007"/>
                    </a:ext>
                  </a:extLst>
                </a:gridCol>
                <a:gridCol w="741362">
                  <a:extLst>
                    <a:ext uri="{9D8B030D-6E8A-4147-A177-3AD203B41FA5}">
                      <a16:colId xmlns:a16="http://schemas.microsoft.com/office/drawing/2014/main" val="20008"/>
                    </a:ext>
                  </a:extLst>
                </a:gridCol>
                <a:gridCol w="741363">
                  <a:extLst>
                    <a:ext uri="{9D8B030D-6E8A-4147-A177-3AD203B41FA5}">
                      <a16:colId xmlns:a16="http://schemas.microsoft.com/office/drawing/2014/main" val="20009"/>
                    </a:ext>
                  </a:extLst>
                </a:gridCol>
                <a:gridCol w="741362">
                  <a:extLst>
                    <a:ext uri="{9D8B030D-6E8A-4147-A177-3AD203B41FA5}">
                      <a16:colId xmlns:a16="http://schemas.microsoft.com/office/drawing/2014/main" val="20010"/>
                    </a:ext>
                  </a:extLst>
                </a:gridCol>
              </a:tblGrid>
              <a:tr h="179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Disney</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Vale</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Tata Motors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Baidu</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rgbClr val="000000"/>
                          </a:solidFill>
                          <a:effectLst/>
                          <a:latin typeface="Calibri" charset="0"/>
                          <a:ea typeface="ＭＳ Ｐゴシック" charset="-128"/>
                        </a:rPr>
                        <a:t>Deutsche Bank</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179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Year</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Dividends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Buybacks</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2008</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$648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$741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2,274 €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2009</a:t>
                      </a:r>
                    </a:p>
                  </a:txBody>
                  <a:tcPr marL="11403" marR="11403" marT="11413"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$653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$2,669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$2,771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3,496₹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2010</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$756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$4,993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$3,037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$1,930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10,195₹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465 €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2011</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$1,076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$3,015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$9,062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$3,051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691 €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2012</a:t>
                      </a:r>
                    </a:p>
                  </a:txBody>
                  <a:tcPr marL="11403" marR="11403" marT="11413" marB="0" anchor="b" horzOverflow="overflow">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$1,324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$4,087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$6,006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15,088₹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689 €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2556">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2008-12</a:t>
                      </a:r>
                    </a:p>
                  </a:txBody>
                  <a:tcPr marL="11403" marR="11403" marT="11413"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$4,457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$15,412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$23,869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$5,731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51,405₹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970₹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¥4,428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000000"/>
                          </a:solidFill>
                          <a:effectLst/>
                          <a:latin typeface="Calibri" charset="0"/>
                          <a:ea typeface="ＭＳ Ｐゴシック" charset="-128"/>
                        </a:rPr>
                        <a:t>¥0 </a:t>
                      </a:r>
                    </a:p>
                  </a:txBody>
                  <a:tcPr marL="11403" marR="11403" marT="11413"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61185974-E24A-0855-C5AC-8BDDDFE64D9B}"/>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Measure of How Much a Company Could have Afforded to Pay out: FCFE</a:t>
            </a:r>
          </a:p>
        </p:txBody>
      </p:sp>
      <p:sp>
        <p:nvSpPr>
          <p:cNvPr id="405506" name="Footer Placeholder 1">
            <a:extLst>
              <a:ext uri="{FF2B5EF4-FFF2-40B4-BE49-F238E27FC236}">
                <a16:creationId xmlns:a16="http://schemas.microsoft.com/office/drawing/2014/main" id="{77565A25-BFFC-7F3E-7636-F1308B3C7FF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97315" name="Slide Number Placeholder 2">
            <a:extLst>
              <a:ext uri="{FF2B5EF4-FFF2-40B4-BE49-F238E27FC236}">
                <a16:creationId xmlns:a16="http://schemas.microsoft.com/office/drawing/2014/main" id="{ACF038AB-C902-0277-D328-BA1425CA1B8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7F192779-A70D-6943-A809-26C179D36978}" type="slidenum">
              <a:rPr lang="en-US" altLang="en-US" sz="1200">
                <a:solidFill>
                  <a:srgbClr val="FFFFFF"/>
                </a:solidFill>
                <a:latin typeface="Times" charset="0"/>
              </a:rPr>
              <a:pPr>
                <a:lnSpc>
                  <a:spcPct val="80000"/>
                </a:lnSpc>
                <a:spcBef>
                  <a:spcPct val="0"/>
                </a:spcBef>
                <a:buClrTx/>
                <a:buSzTx/>
                <a:buFontTx/>
                <a:buNone/>
                <a:defRPr/>
              </a:pPr>
              <a:t>192</a:t>
            </a:fld>
            <a:endParaRPr lang="en-US" altLang="en-US" sz="1200">
              <a:solidFill>
                <a:srgbClr val="FFFFFF"/>
              </a:solidFill>
              <a:latin typeface="Times" charset="0"/>
            </a:endParaRPr>
          </a:p>
        </p:txBody>
      </p:sp>
      <p:graphicFrame>
        <p:nvGraphicFramePr>
          <p:cNvPr id="2" name="Content Placeholder 1">
            <a:extLst>
              <a:ext uri="{FF2B5EF4-FFF2-40B4-BE49-F238E27FC236}">
                <a16:creationId xmlns:a16="http://schemas.microsoft.com/office/drawing/2014/main" id="{87B7503D-B4E3-CEB7-EE77-7435B41308B0}"/>
              </a:ext>
            </a:extLst>
          </p:cNvPr>
          <p:cNvGraphicFramePr>
            <a:graphicFrameLocks noGrp="1"/>
          </p:cNvGraphicFramePr>
          <p:nvPr>
            <p:ph sz="quarter" idx="1"/>
            <p:extLst>
              <p:ext uri="{D42A27DB-BD31-4B8C-83A1-F6EECF244321}">
                <p14:modId xmlns:p14="http://schemas.microsoft.com/office/powerpoint/2010/main" val="1335376048"/>
              </p:ext>
            </p:extLst>
          </p:nvPr>
        </p:nvGraphicFramePr>
        <p:xfrm>
          <a:off x="612776" y="1600200"/>
          <a:ext cx="8153400" cy="4302100"/>
        </p:xfrm>
        <a:graphic>
          <a:graphicData uri="http://schemas.openxmlformats.org/drawingml/2006/table">
            <a:tbl>
              <a:tblPr>
                <a:tableStyleId>{5C22544A-7EE6-4342-B048-85BDC9FD1C3A}</a:tableStyleId>
              </a:tblPr>
              <a:tblGrid>
                <a:gridCol w="2609088">
                  <a:extLst>
                    <a:ext uri="{9D8B030D-6E8A-4147-A177-3AD203B41FA5}">
                      <a16:colId xmlns:a16="http://schemas.microsoft.com/office/drawing/2014/main" val="20000"/>
                    </a:ext>
                  </a:extLst>
                </a:gridCol>
                <a:gridCol w="2609088">
                  <a:extLst>
                    <a:ext uri="{9D8B030D-6E8A-4147-A177-3AD203B41FA5}">
                      <a16:colId xmlns:a16="http://schemas.microsoft.com/office/drawing/2014/main" val="20001"/>
                    </a:ext>
                  </a:extLst>
                </a:gridCol>
                <a:gridCol w="2935224">
                  <a:extLst>
                    <a:ext uri="{9D8B030D-6E8A-4147-A177-3AD203B41FA5}">
                      <a16:colId xmlns:a16="http://schemas.microsoft.com/office/drawing/2014/main" val="20002"/>
                    </a:ext>
                  </a:extLst>
                </a:gridCol>
              </a:tblGrid>
              <a:tr h="459129">
                <a:tc>
                  <a:txBody>
                    <a:bodyPr/>
                    <a:lstStyle/>
                    <a:p>
                      <a:pPr algn="ctr" fontAlgn="b"/>
                      <a:r>
                        <a:rPr lang="en-US" sz="1600" b="1" u="none" strike="noStrike" dirty="0">
                          <a:effectLst/>
                        </a:rPr>
                        <a:t>Standard Definition</a:t>
                      </a:r>
                      <a:endParaRPr lang="en-US" sz="1600" b="1"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a:effectLst/>
                        </a:rPr>
                        <a:t>Modified Version</a:t>
                      </a:r>
                      <a:endParaRPr lang="en-US" sz="1600" b="1" i="0" u="none" strike="noStrike">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rPr>
                        <a:t>Simplified (if debt ratio = constant)</a:t>
                      </a:r>
                      <a:endParaRPr lang="en-US" sz="1600" b="1"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59129">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u="none" strike="noStrike" dirty="0">
                          <a:effectLst/>
                        </a:rPr>
                        <a:t>Net Income</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59129">
                <a:tc>
                  <a:txBody>
                    <a:bodyPr/>
                    <a:lstStyle/>
                    <a:p>
                      <a:pPr algn="l" fontAlgn="b"/>
                      <a:r>
                        <a:rPr lang="en-US" sz="1600" u="none" strike="noStrike" dirty="0">
                          <a:effectLst/>
                        </a:rPr>
                        <a:t> + Depreciation</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fontAlgn="ctr"/>
                      <a:r>
                        <a:rPr lang="en-US" sz="1600" b="1" u="none" strike="noStrike" dirty="0">
                          <a:effectLst/>
                        </a:rPr>
                        <a:t> Reinvestment</a:t>
                      </a:r>
                    </a:p>
                    <a:p>
                      <a:pPr algn="l" fontAlgn="ctr"/>
                      <a:r>
                        <a:rPr lang="en-US" sz="1600" u="none" strike="noStrike" dirty="0">
                          <a:effectLst/>
                        </a:rPr>
                        <a:t>- (Cap Ex - Depreciation + Change in Working Capital)</a:t>
                      </a:r>
                      <a:endParaRPr lang="en-US" sz="1600" b="0" i="0" u="none" strike="noStrike" dirty="0">
                        <a:solidFill>
                          <a:srgbClr val="000000"/>
                        </a:solidFill>
                        <a:effectLst/>
                        <a:latin typeface="Calibri" charset="0"/>
                      </a:endParaRPr>
                    </a:p>
                  </a:txBody>
                  <a:tcPr marL="6350" marR="6350" marT="63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6">
                  <a:txBody>
                    <a:bodyPr/>
                    <a:lstStyle/>
                    <a:p>
                      <a:pPr algn="ctr" fontAlgn="ctr"/>
                      <a:r>
                        <a:rPr lang="en-US" sz="1600" u="none" strike="noStrike" dirty="0">
                          <a:effectLst/>
                        </a:rPr>
                        <a:t> </a:t>
                      </a:r>
                      <a:r>
                        <a:rPr lang="en-US" sz="1600" b="1" u="none" strike="noStrike" dirty="0">
                          <a:effectLst/>
                        </a:rPr>
                        <a:t>Reinvestment from</a:t>
                      </a:r>
                      <a:r>
                        <a:rPr lang="en-US" sz="1600" b="1" u="none" strike="noStrike" baseline="0" dirty="0">
                          <a:effectLst/>
                        </a:rPr>
                        <a:t> Equity</a:t>
                      </a:r>
                    </a:p>
                    <a:p>
                      <a:pPr algn="l" fontAlgn="ctr"/>
                      <a:r>
                        <a:rPr lang="en-US" sz="1600" u="none" strike="noStrike" dirty="0">
                          <a:effectLst/>
                        </a:rPr>
                        <a:t> - (Cap Ex - Depreciation + Change in Working Capital) (1 - Debt Ratio)</a:t>
                      </a:r>
                      <a:endParaRPr lang="en-US" sz="1600" b="0" i="0" u="none" strike="noStrike" dirty="0">
                        <a:solidFill>
                          <a:srgbClr val="000000"/>
                        </a:solidFill>
                        <a:effectLst/>
                        <a:latin typeface="Calibri" charset="0"/>
                      </a:endParaRPr>
                    </a:p>
                  </a:txBody>
                  <a:tcPr marL="6350" marR="6350" marT="63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59129">
                <a:tc>
                  <a:txBody>
                    <a:bodyPr/>
                    <a:lstStyle/>
                    <a:p>
                      <a:pPr algn="l" fontAlgn="b"/>
                      <a:r>
                        <a:rPr lang="it-IT" sz="1600" u="none" strike="noStrike" dirty="0">
                          <a:effectLst/>
                        </a:rPr>
                        <a:t> - Cap Ex</a:t>
                      </a:r>
                      <a:endParaRPr lang="it-IT"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459129">
                <a:tc>
                  <a:txBody>
                    <a:bodyPr/>
                    <a:lstStyle/>
                    <a:p>
                      <a:pPr algn="l" fontAlgn="b"/>
                      <a:r>
                        <a:rPr lang="en-US" sz="1600" u="none" strike="noStrike" dirty="0">
                          <a:effectLst/>
                        </a:rPr>
                        <a:t> - Change in WC</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459129">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 before debt cash flow</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extLst>
                  <a:ext uri="{0D108BD9-81ED-4DB2-BD59-A6C34878D82A}">
                    <a16:rowId xmlns:a16="http://schemas.microsoft.com/office/drawing/2014/main" val="10005"/>
                  </a:ext>
                </a:extLst>
              </a:tr>
              <a:tr h="459129">
                <a:tc>
                  <a:txBody>
                    <a:bodyPr/>
                    <a:lstStyle/>
                    <a:p>
                      <a:pPr algn="l" fontAlgn="b"/>
                      <a:r>
                        <a:rPr lang="en-US" sz="1600" u="none" strike="noStrike">
                          <a:effectLst/>
                        </a:rPr>
                        <a:t> + New Debt Issued</a:t>
                      </a:r>
                      <a:endParaRPr lang="en-US" sz="1600" b="0" i="0" u="none" strike="noStrike">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en-US" sz="1600" b="1" u="none" strike="noStrike" dirty="0">
                          <a:effectLst/>
                        </a:rPr>
                        <a:t>Net</a:t>
                      </a:r>
                      <a:r>
                        <a:rPr lang="en-US" sz="1600" b="1" u="none" strike="noStrike" baseline="0" dirty="0">
                          <a:effectLst/>
                        </a:rPr>
                        <a:t> CF from Debt</a:t>
                      </a:r>
                      <a:r>
                        <a:rPr lang="en-US" sz="1600" b="1" u="none" strike="noStrike" dirty="0">
                          <a:effectLst/>
                        </a:rPr>
                        <a:t> </a:t>
                      </a:r>
                    </a:p>
                    <a:p>
                      <a:pPr algn="l" fontAlgn="ctr"/>
                      <a:r>
                        <a:rPr lang="en-US" sz="1600" u="none" strike="noStrike" dirty="0">
                          <a:effectLst/>
                        </a:rPr>
                        <a:t>+ (New Debt Issued - Debt Repaid)</a:t>
                      </a:r>
                      <a:endParaRPr lang="en-US" sz="1600" b="0" i="0" u="none" strike="noStrike" dirty="0">
                        <a:solidFill>
                          <a:srgbClr val="000000"/>
                        </a:solidFill>
                        <a:effectLst/>
                        <a:latin typeface="Calibri" charset="0"/>
                      </a:endParaRPr>
                    </a:p>
                  </a:txBody>
                  <a:tcPr marL="6350" marR="6350" marT="63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extLst>
                  <a:ext uri="{0D108BD9-81ED-4DB2-BD59-A6C34878D82A}">
                    <a16:rowId xmlns:a16="http://schemas.microsoft.com/office/drawing/2014/main" val="10006"/>
                  </a:ext>
                </a:extLst>
              </a:tr>
              <a:tr h="594169">
                <a:tc>
                  <a:txBody>
                    <a:bodyPr/>
                    <a:lstStyle/>
                    <a:p>
                      <a:pPr algn="l" fontAlgn="b"/>
                      <a:r>
                        <a:rPr lang="en-US" sz="1600" u="none" strike="noStrike" dirty="0">
                          <a:effectLst/>
                        </a:rPr>
                        <a:t> - Debt Repaid</a:t>
                      </a:r>
                      <a:endParaRPr lang="en-US" sz="1600" b="0" i="0"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7"/>
                  </a:ext>
                </a:extLst>
              </a:tr>
              <a:tr h="459129">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1" i="1" u="none" strike="noStrike" dirty="0">
                          <a:effectLst/>
                        </a:rPr>
                        <a:t>FCFE</a:t>
                      </a:r>
                      <a:endParaRPr lang="en-US" sz="1600" b="1" i="1" u="none" strike="noStrike" dirty="0">
                        <a:solidFill>
                          <a:srgbClr val="000000"/>
                        </a:solidFill>
                        <a:effectLst/>
                        <a:latin typeface="Calibri" charset="0"/>
                      </a:endParaRPr>
                    </a:p>
                  </a:txBody>
                  <a:tcPr marL="6350" marR="6350" marT="634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a:extLst>
              <a:ext uri="{FF2B5EF4-FFF2-40B4-BE49-F238E27FC236}">
                <a16:creationId xmlns:a16="http://schemas.microsoft.com/office/drawing/2014/main" id="{64DB20FE-ABB3-7E04-C5C5-E7AFE282B9A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FCFE when Leverage is Stable</a:t>
            </a:r>
          </a:p>
        </p:txBody>
      </p:sp>
      <p:sp>
        <p:nvSpPr>
          <p:cNvPr id="407554" name="Footer Placeholder 1">
            <a:extLst>
              <a:ext uri="{FF2B5EF4-FFF2-40B4-BE49-F238E27FC236}">
                <a16:creationId xmlns:a16="http://schemas.microsoft.com/office/drawing/2014/main" id="{677E3457-07CE-026F-3EA9-18E72F7E140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399363" name="Slide Number Placeholder 2">
            <a:extLst>
              <a:ext uri="{FF2B5EF4-FFF2-40B4-BE49-F238E27FC236}">
                <a16:creationId xmlns:a16="http://schemas.microsoft.com/office/drawing/2014/main" id="{CA7DAF14-70C6-A14C-B781-A84ACE0C070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5077368-9960-8C4E-8390-E0D85E24A63C}" type="slidenum">
              <a:rPr lang="en-US" altLang="en-US" sz="1200">
                <a:solidFill>
                  <a:srgbClr val="FFFFFF"/>
                </a:solidFill>
                <a:latin typeface="Times" charset="0"/>
              </a:rPr>
              <a:pPr>
                <a:lnSpc>
                  <a:spcPct val="80000"/>
                </a:lnSpc>
                <a:spcBef>
                  <a:spcPct val="0"/>
                </a:spcBef>
                <a:buClrTx/>
                <a:buSzTx/>
                <a:buFontTx/>
                <a:buNone/>
                <a:defRPr/>
              </a:pPr>
              <a:t>193</a:t>
            </a:fld>
            <a:endParaRPr lang="en-US" altLang="en-US" sz="1200">
              <a:solidFill>
                <a:srgbClr val="FFFFFF"/>
              </a:solidFill>
              <a:latin typeface="Times" charset="0"/>
            </a:endParaRPr>
          </a:p>
        </p:txBody>
      </p:sp>
      <p:sp>
        <p:nvSpPr>
          <p:cNvPr id="407556" name="Rectangle 3">
            <a:extLst>
              <a:ext uri="{FF2B5EF4-FFF2-40B4-BE49-F238E27FC236}">
                <a16:creationId xmlns:a16="http://schemas.microsoft.com/office/drawing/2014/main" id="{B9407F5A-0373-8805-500A-A2DA9B009BFF}"/>
              </a:ext>
            </a:extLst>
          </p:cNvPr>
          <p:cNvSpPr>
            <a:spLocks noGrp="1"/>
          </p:cNvSpPr>
          <p:nvPr>
            <p:ph sz="quarter" idx="1"/>
          </p:nvPr>
        </p:nvSpPr>
        <p:spPr>
          <a:xfrm>
            <a:off x="612775" y="1600200"/>
            <a:ext cx="8153400" cy="4495800"/>
          </a:xfrm>
        </p:spPr>
        <p:txBody>
          <a:bodyPr/>
          <a:lstStyle/>
          <a:p>
            <a:pPr eaLnBrk="1" hangingPunct="1"/>
            <a:r>
              <a:rPr lang="en-US" altLang="en-US" sz="2000">
                <a:ea typeface="ＭＳ Ｐゴシック" panose="020B0600070205080204" pitchFamily="34" charset="-128"/>
              </a:rPr>
              <a:t>The cash flow from debt (debt issue, netted out against repayment) can be a volatile number, creating big increases or decreases in FCFE, depending upon the period examined.</a:t>
            </a:r>
          </a:p>
          <a:p>
            <a:pPr eaLnBrk="1" hangingPunct="1"/>
            <a:r>
              <a:rPr lang="en-US" altLang="en-US" sz="2000">
                <a:ea typeface="ＭＳ Ｐゴシック" panose="020B0600070205080204" pitchFamily="34" charset="-128"/>
              </a:rPr>
              <a:t>To provide a more balanced measure, you can estimate a FCFE, assuming a stable debt ratio had been used to fund reinvestment over the period.</a:t>
            </a:r>
          </a:p>
          <a:p>
            <a:pPr marL="320675" lvl="1" indent="0" eaLnBrk="1" hangingPunct="1">
              <a:buFont typeface="Wingdings" pitchFamily="2" charset="2"/>
              <a:buNone/>
            </a:pPr>
            <a:r>
              <a:rPr lang="en-US" altLang="en-US" sz="1600">
                <a:ea typeface="ＭＳ Ｐゴシック" panose="020B0600070205080204" pitchFamily="34" charset="-128"/>
              </a:rPr>
              <a:t>Net Income</a:t>
            </a:r>
          </a:p>
          <a:p>
            <a:pPr marL="320675" lvl="1" indent="0" eaLnBrk="1" hangingPunct="1">
              <a:buFont typeface="Wingdings" pitchFamily="2" charset="2"/>
              <a:buNone/>
            </a:pPr>
            <a:r>
              <a:rPr lang="en-US" altLang="en-US" sz="1600">
                <a:ea typeface="ＭＳ Ｐゴシック" panose="020B0600070205080204" pitchFamily="34" charset="-128"/>
              </a:rPr>
              <a:t>- (1- Debt Ratio)  (Capital Expenditures - Depreciation)</a:t>
            </a:r>
          </a:p>
          <a:p>
            <a:pPr marL="320675" lvl="1" indent="0" eaLnBrk="1" hangingPunct="1">
              <a:buFont typeface="Wingdings" pitchFamily="2" charset="2"/>
              <a:buNone/>
            </a:pPr>
            <a:r>
              <a:rPr lang="en-US" altLang="en-US" sz="1600">
                <a:ea typeface="ＭＳ Ｐゴシック" panose="020B0600070205080204" pitchFamily="34" charset="-128"/>
              </a:rPr>
              <a:t>- (1- Debt Ratio) Working Capital Needs</a:t>
            </a:r>
          </a:p>
          <a:p>
            <a:pPr marL="320675" lvl="1" indent="0" eaLnBrk="1" hangingPunct="1">
              <a:buFont typeface="Wingdings" pitchFamily="2" charset="2"/>
              <a:buNone/>
            </a:pPr>
            <a:r>
              <a:rPr lang="en-US" altLang="en-US" sz="1600">
                <a:ea typeface="ＭＳ Ｐゴシック" panose="020B0600070205080204" pitchFamily="34" charset="-128"/>
              </a:rPr>
              <a:t>= Free Cash flow to Equity</a:t>
            </a:r>
          </a:p>
          <a:p>
            <a:pPr marL="320675" lvl="1" indent="0" eaLnBrk="1" hangingPunct="1">
              <a:buFont typeface="Wingdings" pitchFamily="2" charset="2"/>
              <a:buNone/>
            </a:pPr>
            <a:r>
              <a:rPr lang="en-US" altLang="en-US" sz="1600">
                <a:ea typeface="ＭＳ Ｐゴシック" panose="020B0600070205080204" pitchFamily="34" charset="-128"/>
              </a:rPr>
              <a:t>Debt Ratio = Debt/Capital Ratio (either an actual or a target)</a:t>
            </a:r>
          </a:p>
        </p:txBody>
      </p:sp>
    </p:spTree>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Title 1">
            <a:extLst>
              <a:ext uri="{FF2B5EF4-FFF2-40B4-BE49-F238E27FC236}">
                <a16:creationId xmlns:a16="http://schemas.microsoft.com/office/drawing/2014/main" id="{0D4CF917-0AC0-5375-BE10-31EA6462CDF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a:t>
            </a:r>
            <a:r>
              <a:rPr lang="ja-JP" altLang="en-US">
                <a:ea typeface="ＭＳ Ｐゴシック" panose="020B0600070205080204" pitchFamily="34" charset="-128"/>
              </a:rPr>
              <a:t>’</a:t>
            </a:r>
            <a:r>
              <a:rPr lang="en-US" altLang="ja-JP">
                <a:ea typeface="ＭＳ Ｐゴシック" panose="020B0600070205080204" pitchFamily="34" charset="-128"/>
              </a:rPr>
              <a:t>s FCFE and Cash Returned: 2008 – 2012</a:t>
            </a:r>
            <a:endParaRPr lang="en-US" altLang="en-US">
              <a:ea typeface="ＭＳ Ｐゴシック" panose="020B0600070205080204" pitchFamily="34" charset="-128"/>
            </a:endParaRPr>
          </a:p>
        </p:txBody>
      </p:sp>
      <p:sp>
        <p:nvSpPr>
          <p:cNvPr id="409602" name="Footer Placeholder 1">
            <a:extLst>
              <a:ext uri="{FF2B5EF4-FFF2-40B4-BE49-F238E27FC236}">
                <a16:creationId xmlns:a16="http://schemas.microsoft.com/office/drawing/2014/main" id="{C15380A1-59B7-B805-7C55-2461666E0AC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9" name="Content Placeholder 8">
            <a:extLst>
              <a:ext uri="{FF2B5EF4-FFF2-40B4-BE49-F238E27FC236}">
                <a16:creationId xmlns:a16="http://schemas.microsoft.com/office/drawing/2014/main" id="{AF77FD40-F4CC-063C-F556-95D9614E3E22}"/>
              </a:ext>
            </a:extLst>
          </p:cNvPr>
          <p:cNvGraphicFramePr>
            <a:graphicFrameLocks noGrp="1"/>
          </p:cNvGraphicFramePr>
          <p:nvPr>
            <p:ph sz="quarter" idx="1"/>
          </p:nvPr>
        </p:nvGraphicFramePr>
        <p:xfrm>
          <a:off x="990600" y="1676400"/>
          <a:ext cx="7467600" cy="3121026"/>
        </p:xfrm>
        <a:graphic>
          <a:graphicData uri="http://schemas.openxmlformats.org/drawingml/2006/table">
            <a:tbl>
              <a:tblPr/>
              <a:tblGrid>
                <a:gridCol w="2909888">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gridCol w="723900">
                  <a:extLst>
                    <a:ext uri="{9D8B030D-6E8A-4147-A177-3AD203B41FA5}">
                      <a16:colId xmlns:a16="http://schemas.microsoft.com/office/drawing/2014/main" val="20002"/>
                    </a:ext>
                  </a:extLst>
                </a:gridCol>
                <a:gridCol w="725487">
                  <a:extLst>
                    <a:ext uri="{9D8B030D-6E8A-4147-A177-3AD203B41FA5}">
                      <a16:colId xmlns:a16="http://schemas.microsoft.com/office/drawing/2014/main" val="20003"/>
                    </a:ext>
                  </a:extLst>
                </a:gridCol>
                <a:gridCol w="723900">
                  <a:extLst>
                    <a:ext uri="{9D8B030D-6E8A-4147-A177-3AD203B41FA5}">
                      <a16:colId xmlns:a16="http://schemas.microsoft.com/office/drawing/2014/main" val="20004"/>
                    </a:ext>
                  </a:extLst>
                </a:gridCol>
                <a:gridCol w="723900">
                  <a:extLst>
                    <a:ext uri="{9D8B030D-6E8A-4147-A177-3AD203B41FA5}">
                      <a16:colId xmlns:a16="http://schemas.microsoft.com/office/drawing/2014/main" val="20005"/>
                    </a:ext>
                  </a:extLst>
                </a:gridCol>
                <a:gridCol w="936625">
                  <a:extLst>
                    <a:ext uri="{9D8B030D-6E8A-4147-A177-3AD203B41FA5}">
                      <a16:colId xmlns:a16="http://schemas.microsoft.com/office/drawing/2014/main" val="20006"/>
                    </a:ext>
                  </a:extLst>
                </a:gridCol>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2012</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2011</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2010</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2008</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Aggregate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Net Income</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$6,136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$3,963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$3,307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$23,895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 - (Cap. Exp - Depr)</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$604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$1,718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$397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$122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$4,638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 Working Capital</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($133)</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$950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($109)</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$1,956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Free CF to Equity (pre-debt)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$5,665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$2,945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$2,139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$3,258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$17,301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Net CF from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$1,881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$4,246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$2,743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$1,190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($235)</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$9,825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Times" charset="0"/>
                          <a:ea typeface="ＭＳ Ｐゴシック" charset="-128"/>
                        </a:rPr>
                        <a:t> = Free CF to Equity (actual debt)</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$7,546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$7,191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$4,882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$4,448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$3,059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$27,126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Free CF to Equity (target debt ratio)</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$5,720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$3,262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$2,448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$3,340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$3,296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$18,065 </a:t>
                      </a:r>
                    </a:p>
                  </a:txBody>
                  <a:tcPr marL="12700" marR="12700" marT="1270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$1,324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$1,076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$756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$653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$648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$4,457 </a:t>
                      </a:r>
                    </a:p>
                  </a:txBody>
                  <a:tcPr marL="12700" marR="12700" marT="1270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charset="0"/>
                          <a:ea typeface="ＭＳ Ｐゴシック" charset="-128"/>
                        </a:rPr>
                        <a:t>Dividends + Buybacks</a:t>
                      </a:r>
                    </a:p>
                  </a:txBody>
                  <a:tcPr marL="12700" marR="12700" marT="12700" marB="0" anchor="b" horzOverflow="overflow">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$5,411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$4,091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$5,749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$3,322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Times" charset="0"/>
                          <a:ea typeface="ＭＳ Ｐゴシック" charset="-128"/>
                        </a:rPr>
                        <a:t>$1,296</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charset="0"/>
                          <a:ea typeface="ＭＳ Ｐゴシック" charset="-128"/>
                        </a:rPr>
                        <a:t>$19,869</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409699" name="TextBox 9">
            <a:extLst>
              <a:ext uri="{FF2B5EF4-FFF2-40B4-BE49-F238E27FC236}">
                <a16:creationId xmlns:a16="http://schemas.microsoft.com/office/drawing/2014/main" id="{0DB944F8-E0A4-57E3-83EA-506D0AEB052F}"/>
              </a:ext>
            </a:extLst>
          </p:cNvPr>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pitchFamily="2" charset="0"/>
              </a:rPr>
              <a:t>Disney returned about $1.5 billion more than the $18.1 billion it had available as FCFE  with a  normalized debt ratio of 11.58% (its current debt ratio).</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a:extLst>
              <a:ext uri="{FF2B5EF4-FFF2-40B4-BE49-F238E27FC236}">
                <a16:creationId xmlns:a16="http://schemas.microsoft.com/office/drawing/2014/main" id="{A8C9508E-7DCB-2181-5A41-60FA5902AB7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How companies get big cash balances: Microsoft in 1996…</a:t>
            </a:r>
          </a:p>
        </p:txBody>
      </p:sp>
      <p:sp>
        <p:nvSpPr>
          <p:cNvPr id="411650" name="Footer Placeholder 1">
            <a:extLst>
              <a:ext uri="{FF2B5EF4-FFF2-40B4-BE49-F238E27FC236}">
                <a16:creationId xmlns:a16="http://schemas.microsoft.com/office/drawing/2014/main" id="{F887D148-2F8B-5EB0-41E4-CCB1547B8B6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03459" name="Slide Number Placeholder 2">
            <a:extLst>
              <a:ext uri="{FF2B5EF4-FFF2-40B4-BE49-F238E27FC236}">
                <a16:creationId xmlns:a16="http://schemas.microsoft.com/office/drawing/2014/main" id="{3F79520E-D1B0-EEA0-BF79-2BE283EE107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A863A32-0A99-E747-BA8D-7158B7482E7E}" type="slidenum">
              <a:rPr lang="en-US" altLang="en-US" sz="1200">
                <a:solidFill>
                  <a:srgbClr val="FFFFFF"/>
                </a:solidFill>
                <a:latin typeface="Times" charset="0"/>
              </a:rPr>
              <a:pPr>
                <a:lnSpc>
                  <a:spcPct val="80000"/>
                </a:lnSpc>
                <a:spcBef>
                  <a:spcPct val="0"/>
                </a:spcBef>
                <a:buClrTx/>
                <a:buSzTx/>
                <a:buFontTx/>
                <a:buNone/>
                <a:defRPr/>
              </a:pPr>
              <a:t>195</a:t>
            </a:fld>
            <a:endParaRPr lang="en-US" altLang="en-US" sz="1200">
              <a:solidFill>
                <a:srgbClr val="FFFFFF"/>
              </a:solidFill>
              <a:latin typeface="Times" charset="0"/>
            </a:endParaRPr>
          </a:p>
        </p:txBody>
      </p:sp>
      <p:sp>
        <p:nvSpPr>
          <p:cNvPr id="411652" name="Rectangle 3">
            <a:extLst>
              <a:ext uri="{FF2B5EF4-FFF2-40B4-BE49-F238E27FC236}">
                <a16:creationId xmlns:a16="http://schemas.microsoft.com/office/drawing/2014/main" id="{46155D0D-95E7-F4F9-92E9-ED826AFCC26A}"/>
              </a:ext>
            </a:extLst>
          </p:cNvPr>
          <p:cNvSpPr>
            <a:spLocks noGrp="1"/>
          </p:cNvSpPr>
          <p:nvPr>
            <p:ph sz="quarter" idx="1"/>
          </p:nvPr>
        </p:nvSpPr>
        <p:spPr>
          <a:xfrm>
            <a:off x="612775" y="1600200"/>
            <a:ext cx="8153400" cy="4495800"/>
          </a:xfrm>
        </p:spPr>
        <p:txBody>
          <a:bodyPr/>
          <a:lstStyle/>
          <a:p>
            <a:pPr eaLnBrk="1" hangingPunct="1"/>
            <a:r>
              <a:rPr lang="en-US" altLang="en-US" sz="2000">
                <a:ea typeface="ＭＳ Ｐゴシック" panose="020B0600070205080204" pitchFamily="34" charset="-128"/>
              </a:rPr>
              <a:t>Consider the following inputs for Microsoft in 1996. </a:t>
            </a:r>
            <a:endParaRPr lang="en-US" altLang="ja-JP" sz="2000">
              <a:ea typeface="ＭＳ Ｐゴシック" panose="020B0600070205080204" pitchFamily="34" charset="-128"/>
            </a:endParaRPr>
          </a:p>
          <a:p>
            <a:pPr lvl="1" eaLnBrk="1" hangingPunct="1"/>
            <a:r>
              <a:rPr lang="en-US" altLang="en-US" sz="2000">
                <a:ea typeface="ＭＳ Ｐゴシック" panose="020B0600070205080204" pitchFamily="34" charset="-128"/>
              </a:rPr>
              <a:t>Net Income = $2,176 Million</a:t>
            </a:r>
          </a:p>
          <a:p>
            <a:pPr lvl="1" eaLnBrk="1" hangingPunct="1"/>
            <a:r>
              <a:rPr lang="en-US" altLang="en-US" sz="2000">
                <a:ea typeface="ＭＳ Ｐゴシック" panose="020B0600070205080204" pitchFamily="34" charset="-128"/>
              </a:rPr>
              <a:t>Capital Expenditures = $494 Million</a:t>
            </a:r>
          </a:p>
          <a:p>
            <a:pPr lvl="1" eaLnBrk="1" hangingPunct="1"/>
            <a:r>
              <a:rPr lang="en-US" altLang="en-US" sz="2000">
                <a:ea typeface="ＭＳ Ｐゴシック" panose="020B0600070205080204" pitchFamily="34" charset="-128"/>
              </a:rPr>
              <a:t>Depreciation = $ 480 Million</a:t>
            </a:r>
          </a:p>
          <a:p>
            <a:pPr lvl="1" eaLnBrk="1" hangingPunct="1"/>
            <a:r>
              <a:rPr lang="en-US" altLang="en-US" sz="2000">
                <a:ea typeface="ＭＳ Ｐゴシック" panose="020B0600070205080204" pitchFamily="34" charset="-128"/>
              </a:rPr>
              <a:t>Change in Non-Cash Working Capital = $ 35 Million</a:t>
            </a:r>
          </a:p>
          <a:p>
            <a:pPr lvl="1" eaLnBrk="1" hangingPunct="1"/>
            <a:r>
              <a:rPr lang="en-US" altLang="en-US" sz="2000">
                <a:ea typeface="ＭＳ Ｐゴシック" panose="020B0600070205080204" pitchFamily="34" charset="-128"/>
              </a:rPr>
              <a:t>Debt = None</a:t>
            </a:r>
          </a:p>
          <a:p>
            <a:pPr eaLnBrk="1" hangingPunct="1">
              <a:buFont typeface="Wingdings" pitchFamily="2" charset="2"/>
              <a:buNone/>
            </a:pPr>
            <a:r>
              <a:rPr lang="en-US" altLang="en-US" sz="2000">
                <a:ea typeface="ＭＳ Ｐゴシック" panose="020B0600070205080204" pitchFamily="34" charset="-128"/>
              </a:rPr>
              <a:t>FCFE =	 Net Income - (Cap ex - Depr) – Change in non-cash WC – Debt CF</a:t>
            </a:r>
          </a:p>
          <a:p>
            <a:pPr lvl="1" eaLnBrk="1" hangingPunct="1">
              <a:buFont typeface="Wingdings 2" pitchFamily="2" charset="2"/>
              <a:buNone/>
            </a:pPr>
            <a:r>
              <a:rPr lang="en-US" altLang="en-US" sz="2000">
                <a:ea typeface="ＭＳ Ｐゴシック" panose="020B0600070205080204" pitchFamily="34" charset="-128"/>
              </a:rPr>
              <a:t>	    =	$ 2,176	- (494 - 480) - $ 35 	 - 0    = 	$ 2,127 Million</a:t>
            </a:r>
          </a:p>
          <a:p>
            <a:pPr eaLnBrk="1" hangingPunct="1"/>
            <a:r>
              <a:rPr lang="en-US" altLang="en-US" sz="2000">
                <a:ea typeface="ＭＳ Ｐゴシック" panose="020B0600070205080204" pitchFamily="34" charset="-128"/>
              </a:rPr>
              <a:t>By this estimation, Microsoft could have paid $ 2,127 Million in dividends/stock buybacks in 1996. They paid no dividends and bought back no stock.  Where will the $2,127 million show up in Microsoft</a:t>
            </a:r>
            <a:r>
              <a:rPr lang="ja-JP" altLang="en-US" sz="2000">
                <a:ea typeface="ＭＳ Ｐゴシック" panose="020B0600070205080204" pitchFamily="34" charset="-128"/>
              </a:rPr>
              <a:t>’</a:t>
            </a:r>
            <a:r>
              <a:rPr lang="en-US" altLang="ja-JP" sz="2000">
                <a:ea typeface="ＭＳ Ｐゴシック" panose="020B0600070205080204" pitchFamily="34" charset="-128"/>
              </a:rPr>
              <a:t>s balance sheet?</a:t>
            </a:r>
          </a:p>
        </p:txBody>
      </p:sp>
    </p:spTree>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Title 1">
            <a:extLst>
              <a:ext uri="{FF2B5EF4-FFF2-40B4-BE49-F238E27FC236}">
                <a16:creationId xmlns:a16="http://schemas.microsoft.com/office/drawing/2014/main" id="{84E7BAD2-D12D-55E5-CC08-27A43BD9F22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FCFE for a Bank?</a:t>
            </a:r>
          </a:p>
        </p:txBody>
      </p:sp>
      <p:sp>
        <p:nvSpPr>
          <p:cNvPr id="413698" name="Content Placeholder 2">
            <a:extLst>
              <a:ext uri="{FF2B5EF4-FFF2-40B4-BE49-F238E27FC236}">
                <a16:creationId xmlns:a16="http://schemas.microsoft.com/office/drawing/2014/main" id="{3875D6BF-BC49-85A7-3415-88FDD668B4E2}"/>
              </a:ext>
            </a:extLst>
          </p:cNvPr>
          <p:cNvSpPr>
            <a:spLocks noGrp="1"/>
          </p:cNvSpPr>
          <p:nvPr>
            <p:ph sz="quarter" idx="1"/>
          </p:nvPr>
        </p:nvSpPr>
        <p:spPr>
          <a:xfrm>
            <a:off x="612775" y="1600200"/>
            <a:ext cx="8153400" cy="4495800"/>
          </a:xfrm>
        </p:spPr>
        <p:txBody>
          <a:bodyPr/>
          <a:lstStyle/>
          <a:p>
            <a:pPr eaLnBrk="1" hangingPunct="1"/>
            <a:r>
              <a:rPr lang="en-US" altLang="en-US" sz="1800">
                <a:ea typeface="ＭＳ Ｐゴシック" panose="020B0600070205080204" pitchFamily="34" charset="-128"/>
              </a:rPr>
              <a:t>We redefine reinvestment as investment in regulatory capital. </a:t>
            </a:r>
          </a:p>
          <a:p>
            <a:pPr algn="ctr" eaLnBrk="1" hangingPunct="1">
              <a:buFont typeface="Wingdings" pitchFamily="2" charset="2"/>
              <a:buNone/>
            </a:pPr>
            <a:r>
              <a:rPr lang="en-US" altLang="en-US" sz="1800">
                <a:ea typeface="ＭＳ Ｐゴシック" panose="020B0600070205080204" pitchFamily="34" charset="-128"/>
              </a:rPr>
              <a:t>FCFE</a:t>
            </a:r>
            <a:r>
              <a:rPr lang="en-US" altLang="en-US" sz="1800" baseline="-25000">
                <a:ea typeface="ＭＳ Ｐゴシック" panose="020B0600070205080204" pitchFamily="34" charset="-128"/>
              </a:rPr>
              <a:t>Bank</a:t>
            </a:r>
            <a:r>
              <a:rPr lang="en-US" altLang="en-US" sz="1800">
                <a:ea typeface="ＭＳ Ｐゴシック" panose="020B0600070205080204" pitchFamily="34" charset="-128"/>
              </a:rPr>
              <a:t>= Net Income – Increase in Regulatory Capital (Book Equity)</a:t>
            </a:r>
          </a:p>
          <a:p>
            <a:pPr eaLnBrk="1" hangingPunct="1"/>
            <a:r>
              <a:rPr lang="en-US" altLang="en-US" sz="1800">
                <a:ea typeface="ＭＳ Ｐゴシック" panose="020B0600070205080204" pitchFamily="34" charset="-128"/>
              </a:rPr>
              <a:t>Consider a bank with $ 10 billion in loans outstanding and book equity of $ 750 million. If it maintains its capital ratio of 7.5%, intends to grow its loan base by 10% (to $11 and expects to generate $ 150 million in net income:</a:t>
            </a:r>
          </a:p>
          <a:p>
            <a:pPr algn="ctr" eaLnBrk="1" hangingPunct="1">
              <a:buFont typeface="Wingdings" pitchFamily="2" charset="2"/>
              <a:buNone/>
            </a:pPr>
            <a:r>
              <a:rPr lang="en-US" altLang="en-US" sz="1800">
                <a:ea typeface="ＭＳ Ｐゴシック" panose="020B0600070205080204" pitchFamily="34" charset="-128"/>
              </a:rPr>
              <a:t>FCFE = $150 million – (11,000-10,000)* (.075) = $75 million</a:t>
            </a:r>
          </a:p>
        </p:txBody>
      </p:sp>
      <p:sp>
        <p:nvSpPr>
          <p:cNvPr id="413699" name="Footer Placeholder 1">
            <a:extLst>
              <a:ext uri="{FF2B5EF4-FFF2-40B4-BE49-F238E27FC236}">
                <a16:creationId xmlns:a16="http://schemas.microsoft.com/office/drawing/2014/main" id="{43E185DC-519E-7641-6D2F-F197C4CFF5B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13700" name="TextBox 2">
            <a:extLst>
              <a:ext uri="{FF2B5EF4-FFF2-40B4-BE49-F238E27FC236}">
                <a16:creationId xmlns:a16="http://schemas.microsoft.com/office/drawing/2014/main" id="{88BFAE6E-8FF6-00A4-BCB2-B08F33134A74}"/>
              </a:ext>
            </a:extLst>
          </p:cNvPr>
          <p:cNvSpPr txBox="1">
            <a:spLocks noChangeArrowheads="1"/>
          </p:cNvSpPr>
          <p:nvPr/>
        </p:nvSpPr>
        <p:spPr bwMode="auto">
          <a:xfrm>
            <a:off x="2133600" y="3657600"/>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Deutsche Bank: FCFE estimates (November 2013)</a:t>
            </a:r>
          </a:p>
        </p:txBody>
      </p:sp>
      <p:graphicFrame>
        <p:nvGraphicFramePr>
          <p:cNvPr id="3" name="Table 2">
            <a:extLst>
              <a:ext uri="{FF2B5EF4-FFF2-40B4-BE49-F238E27FC236}">
                <a16:creationId xmlns:a16="http://schemas.microsoft.com/office/drawing/2014/main" id="{7EE26E2D-EB83-F530-0BB5-A998633804AD}"/>
              </a:ext>
            </a:extLst>
          </p:cNvPr>
          <p:cNvGraphicFramePr>
            <a:graphicFrameLocks noGrp="1"/>
          </p:cNvGraphicFramePr>
          <p:nvPr/>
        </p:nvGraphicFramePr>
        <p:xfrm>
          <a:off x="914400" y="3962400"/>
          <a:ext cx="8077200" cy="2321130"/>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Current</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8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Risk Adjusted Assets (grows 3% each year)</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439,851 €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453,047 €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466,638 €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480,637 €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495,056 €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509,908 €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as % of Risk Adj assets</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15.13%</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15.71%</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16.28%</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16.85%</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17.43%</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18.00%</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Tier 1 Capital</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66,561 €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71,156 €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75,967 €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81,002 €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86,271 €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91,783 €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Book Equity</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76,829 €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81,424 €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86,235 €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91,270 €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96,539 €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102,051 €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ROE (increases to 8%)</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-1.08%</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0.74%</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2.55%</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4.37%</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6.18%</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8.00%</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Net Income</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-716 €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602 €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2,203 €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3,988 €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5,971 €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8,164 €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7838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4,595 €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4,811 €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5,035 €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5,269 €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5,512 €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FCFE</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-3,993 €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-2,608 €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-1,047 €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702 €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Verdana" charset="0"/>
                          <a:ea typeface="ＭＳ Ｐゴシック" charset="-128"/>
                        </a:rPr>
                        <a:t>2,652 €</a:t>
                      </a:r>
                    </a:p>
                  </a:txBody>
                  <a:tcPr marL="12700" marR="12700" marT="12657"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a:extLst>
              <a:ext uri="{FF2B5EF4-FFF2-40B4-BE49-F238E27FC236}">
                <a16:creationId xmlns:a16="http://schemas.microsoft.com/office/drawing/2014/main" id="{96DA5011-D39C-B052-CAE7-CBC015FED29D}"/>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Dividends versus FCFE: Across the globe </a:t>
            </a:r>
          </a:p>
        </p:txBody>
      </p:sp>
      <p:sp>
        <p:nvSpPr>
          <p:cNvPr id="415746" name="Footer Placeholder 1">
            <a:extLst>
              <a:ext uri="{FF2B5EF4-FFF2-40B4-BE49-F238E27FC236}">
                <a16:creationId xmlns:a16="http://schemas.microsoft.com/office/drawing/2014/main" id="{4B4086B0-7C58-40DF-8AB9-FD211EDFEBC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pic>
        <p:nvPicPr>
          <p:cNvPr id="5" name="Content Placeholder 4">
            <a:extLst>
              <a:ext uri="{FF2B5EF4-FFF2-40B4-BE49-F238E27FC236}">
                <a16:creationId xmlns:a16="http://schemas.microsoft.com/office/drawing/2014/main" id="{9036D9D1-B017-6CA4-0D82-FACAC877EF6C}"/>
              </a:ext>
            </a:extLst>
          </p:cNvPr>
          <p:cNvPicPr>
            <a:picLocks noGrp="1" noChangeAspect="1"/>
          </p:cNvPicPr>
          <p:nvPr>
            <p:ph sz="quarter" idx="1"/>
          </p:nvPr>
        </p:nvPicPr>
        <p:blipFill>
          <a:blip r:embed="rId3"/>
          <a:stretch>
            <a:fillRect/>
          </a:stretch>
        </p:blipFill>
        <p:spPr>
          <a:xfrm>
            <a:off x="762000" y="1885950"/>
            <a:ext cx="7830532" cy="3448050"/>
          </a:xfrm>
          <a:prstGeom prst="rect">
            <a:avLst/>
          </a:prstGeom>
        </p:spPr>
      </p:pic>
    </p:spTree>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a:extLst>
              <a:ext uri="{FF2B5EF4-FFF2-40B4-BE49-F238E27FC236}">
                <a16:creationId xmlns:a16="http://schemas.microsoft.com/office/drawing/2014/main" id="{958C1271-7B25-442A-92E9-08F4C27F7A6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Cash Buildup and Investor Blowback: Chrysler in 1994</a:t>
            </a:r>
          </a:p>
        </p:txBody>
      </p:sp>
      <p:sp>
        <p:nvSpPr>
          <p:cNvPr id="417794" name="Footer Placeholder 1">
            <a:extLst>
              <a:ext uri="{FF2B5EF4-FFF2-40B4-BE49-F238E27FC236}">
                <a16:creationId xmlns:a16="http://schemas.microsoft.com/office/drawing/2014/main" id="{657C61BD-07A5-44A1-EF88-41F076F9BEB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09603" name="Slide Number Placeholder 2">
            <a:extLst>
              <a:ext uri="{FF2B5EF4-FFF2-40B4-BE49-F238E27FC236}">
                <a16:creationId xmlns:a16="http://schemas.microsoft.com/office/drawing/2014/main" id="{F303F79E-BB14-A81C-FB66-EF0D90672CF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D6FA743-F64A-3A4F-A361-752A13FA81AF}" type="slidenum">
              <a:rPr lang="en-US" altLang="en-US" sz="1200">
                <a:solidFill>
                  <a:srgbClr val="FFFFFF"/>
                </a:solidFill>
                <a:latin typeface="Times" charset="0"/>
              </a:rPr>
              <a:pPr>
                <a:lnSpc>
                  <a:spcPct val="80000"/>
                </a:lnSpc>
                <a:spcBef>
                  <a:spcPct val="0"/>
                </a:spcBef>
                <a:buClrTx/>
                <a:buSzTx/>
                <a:buFontTx/>
                <a:buNone/>
                <a:defRPr/>
              </a:pPr>
              <a:t>198</a:t>
            </a:fld>
            <a:endParaRPr lang="en-US" altLang="en-US" sz="1200">
              <a:solidFill>
                <a:srgbClr val="FFFFFF"/>
              </a:solidFill>
              <a:latin typeface="Times" charset="0"/>
            </a:endParaRPr>
          </a:p>
        </p:txBody>
      </p:sp>
      <p:pic>
        <p:nvPicPr>
          <p:cNvPr id="417796" name="Picture 3">
            <a:extLst>
              <a:ext uri="{FF2B5EF4-FFF2-40B4-BE49-F238E27FC236}">
                <a16:creationId xmlns:a16="http://schemas.microsoft.com/office/drawing/2014/main" id="{89D904E4-0721-575A-9CA4-1B44BC55ED48}"/>
              </a:ext>
            </a:extLst>
          </p:cNvPr>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a:extLst>
              <a:ext uri="{FF2B5EF4-FFF2-40B4-BE49-F238E27FC236}">
                <a16:creationId xmlns:a16="http://schemas.microsoft.com/office/drawing/2014/main" id="{79A0340C-3323-FA8F-72AA-D4DA491E8B2A}"/>
              </a:ext>
            </a:extLst>
          </p:cNvPr>
          <p:cNvSpPr>
            <a:spLocks noGrp="1"/>
          </p:cNvSpPr>
          <p:nvPr>
            <p:ph type="title"/>
          </p:nvPr>
        </p:nvSpPr>
        <p:spPr>
          <a:xfrm>
            <a:off x="612775" y="228600"/>
            <a:ext cx="8153400" cy="990600"/>
          </a:xfrm>
        </p:spPr>
        <p:txBody>
          <a:bodyPr/>
          <a:lstStyle/>
          <a:p>
            <a:pPr eaLnBrk="1" hangingPunct="1"/>
            <a:r>
              <a:rPr lang="en-US" altLang="en-US" sz="3200">
                <a:latin typeface="Wingdings" pitchFamily="2" charset="2"/>
                <a:ea typeface="ＭＳ Ｐゴシック" panose="020B0600070205080204" pitchFamily="34" charset="-128"/>
              </a:rPr>
              <a:t>6</a:t>
            </a:r>
            <a:r>
              <a:rPr lang="en-US" altLang="en-US" sz="3200">
                <a:ea typeface="ＭＳ Ｐゴシック" panose="020B0600070205080204" pitchFamily="34" charset="-128"/>
              </a:rPr>
              <a:t> Application Test: Estimating your firm</a:t>
            </a:r>
            <a:r>
              <a:rPr lang="ja-JP" altLang="en-US" sz="3200">
                <a:ea typeface="ＭＳ Ｐゴシック" panose="020B0600070205080204" pitchFamily="34" charset="-128"/>
              </a:rPr>
              <a:t>’</a:t>
            </a:r>
            <a:r>
              <a:rPr lang="en-US" altLang="ja-JP" sz="3200">
                <a:ea typeface="ＭＳ Ｐゴシック" panose="020B0600070205080204" pitchFamily="34" charset="-128"/>
              </a:rPr>
              <a:t>s FCFE</a:t>
            </a:r>
            <a:endParaRPr lang="en-US" altLang="en-US" sz="3200">
              <a:ea typeface="ＭＳ Ｐゴシック" panose="020B0600070205080204" pitchFamily="34" charset="-128"/>
            </a:endParaRPr>
          </a:p>
        </p:txBody>
      </p:sp>
      <p:sp>
        <p:nvSpPr>
          <p:cNvPr id="419842" name="Footer Placeholder 1">
            <a:extLst>
              <a:ext uri="{FF2B5EF4-FFF2-40B4-BE49-F238E27FC236}">
                <a16:creationId xmlns:a16="http://schemas.microsoft.com/office/drawing/2014/main" id="{5ACFA4EC-1043-73F8-745E-8870B678803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11651" name="Slide Number Placeholder 2">
            <a:extLst>
              <a:ext uri="{FF2B5EF4-FFF2-40B4-BE49-F238E27FC236}">
                <a16:creationId xmlns:a16="http://schemas.microsoft.com/office/drawing/2014/main" id="{D899102E-9EEA-A8F8-2821-1CBC0C13B5FB}"/>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939C7C9-8907-1446-B2A4-5E5788A1EA4C}" type="slidenum">
              <a:rPr lang="en-US" altLang="en-US" sz="1200">
                <a:solidFill>
                  <a:srgbClr val="FFFFFF"/>
                </a:solidFill>
                <a:latin typeface="Times" charset="0"/>
              </a:rPr>
              <a:pPr>
                <a:lnSpc>
                  <a:spcPct val="80000"/>
                </a:lnSpc>
                <a:spcBef>
                  <a:spcPct val="0"/>
                </a:spcBef>
                <a:buClrTx/>
                <a:buSzTx/>
                <a:buFontTx/>
                <a:buNone/>
                <a:defRPr/>
              </a:pPr>
              <a:t>199</a:t>
            </a:fld>
            <a:endParaRPr lang="en-US" altLang="en-US" sz="1200">
              <a:solidFill>
                <a:srgbClr val="FFFFFF"/>
              </a:solidFill>
              <a:latin typeface="Times" charset="0"/>
            </a:endParaRPr>
          </a:p>
        </p:txBody>
      </p:sp>
      <p:sp>
        <p:nvSpPr>
          <p:cNvPr id="394242" name="Rectangle 3">
            <a:extLst>
              <a:ext uri="{FF2B5EF4-FFF2-40B4-BE49-F238E27FC236}">
                <a16:creationId xmlns:a16="http://schemas.microsoft.com/office/drawing/2014/main" id="{382D3298-7172-8C48-542D-3016A91C382C}"/>
              </a:ext>
            </a:extLst>
          </p:cNvPr>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In General,				If cash flow statement used</a:t>
            </a:r>
          </a:p>
          <a:p>
            <a:pPr marL="365760" lvl="1" indent="0" eaLnBrk="1" fontAlgn="auto" hangingPunct="1">
              <a:spcAft>
                <a:spcPts val="0"/>
              </a:spcAft>
              <a:buFont typeface="Wingdings 2"/>
              <a:buNone/>
              <a:defRPr/>
            </a:pPr>
            <a:r>
              <a:rPr lang="en-US" dirty="0">
                <a:ea typeface="+mn-ea"/>
                <a:cs typeface="+mn-cs"/>
              </a:rPr>
              <a:t>Net Income				Net Income</a:t>
            </a:r>
          </a:p>
          <a:p>
            <a:pPr marL="365760" lvl="1" indent="0" eaLnBrk="1" fontAlgn="auto" hangingPunct="1">
              <a:spcAft>
                <a:spcPts val="0"/>
              </a:spcAft>
              <a:buFont typeface="Wingdings 2"/>
              <a:buNone/>
              <a:defRPr/>
            </a:pPr>
            <a:r>
              <a:rPr lang="en-US" dirty="0">
                <a:ea typeface="+mn-ea"/>
                <a:cs typeface="+mn-cs"/>
              </a:rPr>
              <a:t>+ Depreciation &amp; Amortization		+ Depreciation &amp; Amortization</a:t>
            </a:r>
          </a:p>
          <a:p>
            <a:pPr marL="365760" lvl="1" indent="0" eaLnBrk="1" fontAlgn="auto" hangingPunct="1">
              <a:spcAft>
                <a:spcPts val="0"/>
              </a:spcAft>
              <a:buFont typeface="Wingdings 2"/>
              <a:buNone/>
              <a:defRPr/>
            </a:pPr>
            <a:r>
              <a:rPr lang="en-US" dirty="0">
                <a:ea typeface="+mn-ea"/>
                <a:cs typeface="+mn-cs"/>
              </a:rPr>
              <a:t>- Capital Expenditures			+ Capital Expenditures</a:t>
            </a:r>
          </a:p>
          <a:p>
            <a:pPr marL="365760" lvl="1" indent="0" eaLnBrk="1" fontAlgn="auto" hangingPunct="1">
              <a:spcAft>
                <a:spcPts val="0"/>
              </a:spcAft>
              <a:buFont typeface="Wingdings 2"/>
              <a:buNone/>
              <a:defRPr/>
            </a:pPr>
            <a:r>
              <a:rPr lang="en-US" dirty="0">
                <a:ea typeface="+mn-ea"/>
                <a:cs typeface="+mn-cs"/>
              </a:rPr>
              <a:t>- Change in Non-Cash Working Capital	+ Changes in Non-cash WC</a:t>
            </a:r>
          </a:p>
          <a:p>
            <a:pPr marL="365760" lvl="1" indent="0" eaLnBrk="1" fontAlgn="auto" hangingPunct="1">
              <a:spcAft>
                <a:spcPts val="0"/>
              </a:spcAft>
              <a:buFont typeface="Wingdings 2"/>
              <a:buNone/>
              <a:defRPr/>
            </a:pPr>
            <a:r>
              <a:rPr lang="en-US" dirty="0">
                <a:ea typeface="+mn-ea"/>
                <a:cs typeface="+mn-cs"/>
              </a:rPr>
              <a:t>- Preferred Dividend			+ Preferred Dividend</a:t>
            </a:r>
          </a:p>
          <a:p>
            <a:pPr marL="365760" lvl="1" indent="0" eaLnBrk="1" fontAlgn="auto" hangingPunct="1">
              <a:spcAft>
                <a:spcPts val="0"/>
              </a:spcAft>
              <a:buFont typeface="Wingdings 2"/>
              <a:buNone/>
              <a:defRPr/>
            </a:pPr>
            <a:r>
              <a:rPr lang="en-US" dirty="0">
                <a:ea typeface="+mn-ea"/>
                <a:cs typeface="+mn-cs"/>
              </a:rPr>
              <a:t>- Principal Repaid			+ Increase in LT Borrowing</a:t>
            </a:r>
          </a:p>
          <a:p>
            <a:pPr marL="365760" lvl="1" indent="0" eaLnBrk="1" fontAlgn="auto" hangingPunct="1">
              <a:spcAft>
                <a:spcPts val="0"/>
              </a:spcAft>
              <a:buFont typeface="Wingdings 2"/>
              <a:buNone/>
              <a:defRPr/>
            </a:pPr>
            <a:r>
              <a:rPr lang="en-US" dirty="0">
                <a:ea typeface="+mn-ea"/>
                <a:cs typeface="+mn-cs"/>
              </a:rPr>
              <a:t>+ New Debt Issued			+ Decrease in LT Borrowing</a:t>
            </a:r>
          </a:p>
          <a:p>
            <a:pPr marL="365760" lvl="1" indent="0" eaLnBrk="1" fontAlgn="auto" hangingPunct="1">
              <a:spcAft>
                <a:spcPts val="0"/>
              </a:spcAft>
              <a:buFont typeface="Wingdings 2"/>
              <a:buNone/>
              <a:defRPr/>
            </a:pPr>
            <a:r>
              <a:rPr lang="en-US" dirty="0">
                <a:ea typeface="+mn-ea"/>
                <a:cs typeface="+mn-cs"/>
              </a:rPr>
              <a:t>					+ Change in ST Borrowing</a:t>
            </a:r>
          </a:p>
          <a:p>
            <a:pPr marL="365760" lvl="1" indent="0" eaLnBrk="1" fontAlgn="auto" hangingPunct="1">
              <a:spcAft>
                <a:spcPts val="0"/>
              </a:spcAft>
              <a:buFont typeface="Wingdings 2"/>
              <a:buNone/>
              <a:defRPr/>
            </a:pPr>
            <a:r>
              <a:rPr lang="en-US" dirty="0">
                <a:ea typeface="+mn-ea"/>
                <a:cs typeface="+mn-cs"/>
              </a:rPr>
              <a:t>= FCFE				= FCFE</a:t>
            </a:r>
          </a:p>
          <a:p>
            <a:pPr marL="320040" indent="-320040" eaLnBrk="1" fontAlgn="auto" hangingPunct="1">
              <a:spcAft>
                <a:spcPts val="0"/>
              </a:spcAft>
              <a:buFont typeface="Wingdings"/>
              <a:buChar char=""/>
              <a:defRPr/>
            </a:pPr>
            <a:r>
              <a:rPr lang="en-US" dirty="0">
                <a:ea typeface="+mn-ea"/>
                <a:cs typeface="+mn-cs"/>
              </a:rPr>
              <a:t>Compare to</a:t>
            </a:r>
          </a:p>
          <a:p>
            <a:pPr marL="320040" lvl="1" indent="0" eaLnBrk="1" fontAlgn="auto" hangingPunct="1">
              <a:spcAft>
                <a:spcPts val="0"/>
              </a:spcAft>
              <a:buFont typeface="Wingdings 2"/>
              <a:buNone/>
              <a:defRPr/>
            </a:pPr>
            <a:r>
              <a:rPr lang="en-US" dirty="0">
                <a:ea typeface="+mn-ea"/>
                <a:cs typeface="+mn-cs"/>
              </a:rPr>
              <a:t>Dividends (Common)			Common Dividend	 </a:t>
            </a:r>
          </a:p>
          <a:p>
            <a:pPr marL="320040" lvl="1" indent="0" eaLnBrk="1" fontAlgn="auto" hangingPunct="1">
              <a:spcAft>
                <a:spcPts val="0"/>
              </a:spcAft>
              <a:buFont typeface="Wingdings 2"/>
              <a:buNone/>
              <a:defRPr/>
            </a:pPr>
            <a:r>
              <a:rPr lang="en-US" dirty="0">
                <a:ea typeface="+mn-ea"/>
                <a:cs typeface="+mn-cs"/>
              </a:rPr>
              <a:t>+ Stock Buybacks 			Stock Buybacks	</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a:extLst>
              <a:ext uri="{FF2B5EF4-FFF2-40B4-BE49-F238E27FC236}">
                <a16:creationId xmlns:a16="http://schemas.microsoft.com/office/drawing/2014/main" id="{578F46F0-0509-5955-62EE-C785654F27D2}"/>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 Practical Framework for Analyzing Dividend Policy</a:t>
            </a:r>
          </a:p>
        </p:txBody>
      </p:sp>
      <p:sp>
        <p:nvSpPr>
          <p:cNvPr id="421890" name="Footer Placeholder 1">
            <a:extLst>
              <a:ext uri="{FF2B5EF4-FFF2-40B4-BE49-F238E27FC236}">
                <a16:creationId xmlns:a16="http://schemas.microsoft.com/office/drawing/2014/main" id="{F91F3E5E-D231-1510-721D-F5B53F055E1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13699" name="Slide Number Placeholder 2">
            <a:extLst>
              <a:ext uri="{FF2B5EF4-FFF2-40B4-BE49-F238E27FC236}">
                <a16:creationId xmlns:a16="http://schemas.microsoft.com/office/drawing/2014/main" id="{3E72FE26-4420-8975-F26D-D38B04327568}"/>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F0FDF72-C7FF-7B4D-A730-301C891648F6}" type="slidenum">
              <a:rPr lang="en-US" altLang="en-US" sz="1200">
                <a:solidFill>
                  <a:srgbClr val="FFFFFF"/>
                </a:solidFill>
                <a:latin typeface="Times" charset="0"/>
              </a:rPr>
              <a:pPr>
                <a:lnSpc>
                  <a:spcPct val="80000"/>
                </a:lnSpc>
                <a:spcBef>
                  <a:spcPct val="0"/>
                </a:spcBef>
                <a:buClrTx/>
                <a:buSzTx/>
                <a:buFontTx/>
                <a:buNone/>
                <a:defRPr/>
              </a:pPr>
              <a:t>200</a:t>
            </a:fld>
            <a:endParaRPr lang="en-US" altLang="en-US" sz="1200">
              <a:solidFill>
                <a:srgbClr val="FFFFFF"/>
              </a:solidFill>
              <a:latin typeface="Times" charset="0"/>
            </a:endParaRPr>
          </a:p>
        </p:txBody>
      </p:sp>
      <p:sp>
        <p:nvSpPr>
          <p:cNvPr id="421892" name="Content Placeholder 6">
            <a:extLst>
              <a:ext uri="{FF2B5EF4-FFF2-40B4-BE49-F238E27FC236}">
                <a16:creationId xmlns:a16="http://schemas.microsoft.com/office/drawing/2014/main" id="{B075FBBC-C4C9-A41B-144E-A96D85589FD5}"/>
              </a:ext>
            </a:extLst>
          </p:cNvPr>
          <p:cNvSpPr>
            <a:spLocks noGrp="1"/>
          </p:cNvSpPr>
          <p:nvPr>
            <p:ph sz="quarter" idx="1"/>
          </p:nvPr>
        </p:nvSpPr>
        <p:spPr>
          <a:xfrm>
            <a:off x="612775" y="1600200"/>
            <a:ext cx="8153400" cy="4495800"/>
          </a:xfrm>
        </p:spPr>
        <p:txBody>
          <a:bodyPr/>
          <a:lstStyle/>
          <a:p>
            <a:pPr eaLnBrk="1" hangingPunct="1"/>
            <a:endParaRPr lang="en-US" altLang="en-US">
              <a:ea typeface="ＭＳ Ｐゴシック" panose="020B0600070205080204" pitchFamily="34" charset="-128"/>
            </a:endParaRPr>
          </a:p>
        </p:txBody>
      </p:sp>
      <p:sp>
        <p:nvSpPr>
          <p:cNvPr id="421893" name="AutoShape 3">
            <a:extLst>
              <a:ext uri="{FF2B5EF4-FFF2-40B4-BE49-F238E27FC236}">
                <a16:creationId xmlns:a16="http://schemas.microsoft.com/office/drawing/2014/main" id="{23E1112C-02B4-A1B4-6366-7CEA97172734}"/>
              </a:ext>
            </a:extLst>
          </p:cNvPr>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894" name="AutoShape 4">
            <a:extLst>
              <a:ext uri="{FF2B5EF4-FFF2-40B4-BE49-F238E27FC236}">
                <a16:creationId xmlns:a16="http://schemas.microsoft.com/office/drawing/2014/main" id="{2179B697-BF85-B922-9A9B-A707E8AE49C1}"/>
              </a:ext>
            </a:extLst>
          </p:cNvPr>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895" name="AutoShape 5">
            <a:extLst>
              <a:ext uri="{FF2B5EF4-FFF2-40B4-BE49-F238E27FC236}">
                <a16:creationId xmlns:a16="http://schemas.microsoft.com/office/drawing/2014/main" id="{4F3B3E98-5B52-63DB-F984-00A623ED00C3}"/>
              </a:ext>
            </a:extLst>
          </p:cNvPr>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896" name="AutoShape 6">
            <a:extLst>
              <a:ext uri="{FF2B5EF4-FFF2-40B4-BE49-F238E27FC236}">
                <a16:creationId xmlns:a16="http://schemas.microsoft.com/office/drawing/2014/main" id="{EA252D9C-6318-853A-E588-1CE990F9306B}"/>
              </a:ext>
            </a:extLst>
          </p:cNvPr>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897" name="Rectangle 7">
            <a:extLst>
              <a:ext uri="{FF2B5EF4-FFF2-40B4-BE49-F238E27FC236}">
                <a16:creationId xmlns:a16="http://schemas.microsoft.com/office/drawing/2014/main" id="{0BC9B500-DCC8-0B0E-EE92-3969E31CD27C}"/>
              </a:ext>
            </a:extLst>
          </p:cNvPr>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898" name="Rectangle 8">
            <a:extLst>
              <a:ext uri="{FF2B5EF4-FFF2-40B4-BE49-F238E27FC236}">
                <a16:creationId xmlns:a16="http://schemas.microsoft.com/office/drawing/2014/main" id="{CEDCC5F0-057D-B769-E80D-28580DAFA5B9}"/>
              </a:ext>
            </a:extLst>
          </p:cNvPr>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899" name="Rectangle 9">
            <a:extLst>
              <a:ext uri="{FF2B5EF4-FFF2-40B4-BE49-F238E27FC236}">
                <a16:creationId xmlns:a16="http://schemas.microsoft.com/office/drawing/2014/main" id="{831073EF-BACC-CD49-FDBD-1E734A7EF817}"/>
              </a:ext>
            </a:extLst>
          </p:cNvPr>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900" name="Rectangle 10">
            <a:extLst>
              <a:ext uri="{FF2B5EF4-FFF2-40B4-BE49-F238E27FC236}">
                <a16:creationId xmlns:a16="http://schemas.microsoft.com/office/drawing/2014/main" id="{DC3C1547-A2E2-853A-46FB-BDF57B3C55AF}"/>
              </a:ext>
            </a:extLst>
          </p:cNvPr>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901" name="AutoShape 11">
            <a:extLst>
              <a:ext uri="{FF2B5EF4-FFF2-40B4-BE49-F238E27FC236}">
                <a16:creationId xmlns:a16="http://schemas.microsoft.com/office/drawing/2014/main" id="{BE5F1239-3C32-59D4-E206-99DBDD8B6A63}"/>
              </a:ext>
            </a:extLst>
          </p:cNvPr>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902" name="AutoShape 12">
            <a:extLst>
              <a:ext uri="{FF2B5EF4-FFF2-40B4-BE49-F238E27FC236}">
                <a16:creationId xmlns:a16="http://schemas.microsoft.com/office/drawing/2014/main" id="{37A1F3E9-2537-BBCE-A21D-41F2704093E5}"/>
              </a:ext>
            </a:extLst>
          </p:cNvPr>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903" name="Rectangle 13">
            <a:extLst>
              <a:ext uri="{FF2B5EF4-FFF2-40B4-BE49-F238E27FC236}">
                <a16:creationId xmlns:a16="http://schemas.microsoft.com/office/drawing/2014/main" id="{E001B04D-D3DF-18C1-0027-68B465134434}"/>
              </a:ext>
            </a:extLst>
          </p:cNvPr>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904" name="Rectangle 14">
            <a:extLst>
              <a:ext uri="{FF2B5EF4-FFF2-40B4-BE49-F238E27FC236}">
                <a16:creationId xmlns:a16="http://schemas.microsoft.com/office/drawing/2014/main" id="{DFE6E24E-B9C4-5A6E-568A-80DCE544E180}"/>
              </a:ext>
            </a:extLst>
          </p:cNvPr>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905" name="Rectangle 15">
            <a:extLst>
              <a:ext uri="{FF2B5EF4-FFF2-40B4-BE49-F238E27FC236}">
                <a16:creationId xmlns:a16="http://schemas.microsoft.com/office/drawing/2014/main" id="{CEDB3D22-124F-F0EE-F0EB-9BC7E9DDB6B4}"/>
              </a:ext>
            </a:extLst>
          </p:cNvPr>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
        <p:nvSpPr>
          <p:cNvPr id="421906" name="Rectangle 16">
            <a:extLst>
              <a:ext uri="{FF2B5EF4-FFF2-40B4-BE49-F238E27FC236}">
                <a16:creationId xmlns:a16="http://schemas.microsoft.com/office/drawing/2014/main" id="{B94C9B09-0EEF-4617-D6A6-47C61795FA6E}"/>
              </a:ext>
            </a:extLst>
          </p:cNvPr>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How much did the firm pay out? How much could it have afforded to pay out?</a:t>
            </a:r>
          </a:p>
        </p:txBody>
      </p:sp>
      <p:sp>
        <p:nvSpPr>
          <p:cNvPr id="421907" name="Rectangle 17">
            <a:extLst>
              <a:ext uri="{FF2B5EF4-FFF2-40B4-BE49-F238E27FC236}">
                <a16:creationId xmlns:a16="http://schemas.microsoft.com/office/drawing/2014/main" id="{F0270F46-6B8B-EBB2-1FFB-BD0B1BA28D57}"/>
              </a:ext>
            </a:extLst>
          </p:cNvPr>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it could have paid out</a:t>
            </a:r>
          </a:p>
        </p:txBody>
      </p:sp>
      <p:sp>
        <p:nvSpPr>
          <p:cNvPr id="421908" name="Rectangle 18">
            <a:extLst>
              <a:ext uri="{FF2B5EF4-FFF2-40B4-BE49-F238E27FC236}">
                <a16:creationId xmlns:a16="http://schemas.microsoft.com/office/drawing/2014/main" id="{07CF08A4-78F3-10F4-8400-E5E1258EE00F}"/>
              </a:ext>
            </a:extLst>
          </p:cNvPr>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it actually paid out</a:t>
            </a:r>
          </a:p>
        </p:txBody>
      </p:sp>
      <p:sp>
        <p:nvSpPr>
          <p:cNvPr id="421909" name="Rectangle 19">
            <a:extLst>
              <a:ext uri="{FF2B5EF4-FFF2-40B4-BE49-F238E27FC236}">
                <a16:creationId xmlns:a16="http://schemas.microsoft.com/office/drawing/2014/main" id="{976320D6-C108-310A-42B6-40DC42F469D8}"/>
              </a:ext>
            </a:extLst>
          </p:cNvPr>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Net Income</a:t>
            </a:r>
          </a:p>
        </p:txBody>
      </p:sp>
      <p:sp>
        <p:nvSpPr>
          <p:cNvPr id="421910" name="Rectangle 20">
            <a:extLst>
              <a:ext uri="{FF2B5EF4-FFF2-40B4-BE49-F238E27FC236}">
                <a16:creationId xmlns:a16="http://schemas.microsoft.com/office/drawing/2014/main" id="{D90EC317-3B93-EC8E-0E81-68F55CBAE13D}"/>
              </a:ext>
            </a:extLst>
          </p:cNvPr>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Dividends</a:t>
            </a:r>
          </a:p>
        </p:txBody>
      </p:sp>
      <p:sp>
        <p:nvSpPr>
          <p:cNvPr id="421911" name="Rectangle 21">
            <a:extLst>
              <a:ext uri="{FF2B5EF4-FFF2-40B4-BE49-F238E27FC236}">
                <a16:creationId xmlns:a16="http://schemas.microsoft.com/office/drawing/2014/main" id="{553527A5-826E-6572-887C-E03EE60A57E4}"/>
              </a:ext>
            </a:extLst>
          </p:cNvPr>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(Cap Ex - Depr</a:t>
            </a:r>
            <a:r>
              <a:rPr lang="ja-JP" altLang="en-US" sz="1000">
                <a:solidFill>
                  <a:srgbClr val="000000"/>
                </a:solidFill>
                <a:latin typeface="Helvetica" pitchFamily="2" charset="0"/>
              </a:rPr>
              <a:t>’</a:t>
            </a:r>
            <a:r>
              <a:rPr lang="en-US" altLang="ja-JP" sz="1000">
                <a:solidFill>
                  <a:srgbClr val="000000"/>
                </a:solidFill>
                <a:latin typeface="Helvetica" pitchFamily="2" charset="0"/>
              </a:rPr>
              <a:t>n) (1-DR)</a:t>
            </a:r>
            <a:endParaRPr lang="en-US" altLang="en-US" sz="1000">
              <a:solidFill>
                <a:srgbClr val="000000"/>
              </a:solidFill>
              <a:latin typeface="Helvetica" pitchFamily="2" charset="0"/>
            </a:endParaRPr>
          </a:p>
        </p:txBody>
      </p:sp>
      <p:sp>
        <p:nvSpPr>
          <p:cNvPr id="421912" name="Rectangle 22">
            <a:extLst>
              <a:ext uri="{FF2B5EF4-FFF2-40B4-BE49-F238E27FC236}">
                <a16:creationId xmlns:a16="http://schemas.microsoft.com/office/drawing/2014/main" id="{8EC43688-53F9-AF52-93BE-1C13C05083A0}"/>
              </a:ext>
            </a:extLst>
          </p:cNvPr>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Equity Repurchase</a:t>
            </a:r>
          </a:p>
        </p:txBody>
      </p:sp>
      <p:sp>
        <p:nvSpPr>
          <p:cNvPr id="421913" name="Rectangle 23">
            <a:extLst>
              <a:ext uri="{FF2B5EF4-FFF2-40B4-BE49-F238E27FC236}">
                <a16:creationId xmlns:a16="http://schemas.microsoft.com/office/drawing/2014/main" id="{408FCA48-1AC9-B4A3-EFD7-C3912F86C819}"/>
              </a:ext>
            </a:extLst>
          </p:cNvPr>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Chg Working Capital (1-DR)</a:t>
            </a:r>
          </a:p>
        </p:txBody>
      </p:sp>
      <p:sp>
        <p:nvSpPr>
          <p:cNvPr id="421914" name="Rectangle 24">
            <a:extLst>
              <a:ext uri="{FF2B5EF4-FFF2-40B4-BE49-F238E27FC236}">
                <a16:creationId xmlns:a16="http://schemas.microsoft.com/office/drawing/2014/main" id="{F9BCBD36-A804-768E-6725-D06619B7836D}"/>
              </a:ext>
            </a:extLst>
          </p:cNvPr>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FCFE</a:t>
            </a:r>
          </a:p>
        </p:txBody>
      </p:sp>
      <p:sp>
        <p:nvSpPr>
          <p:cNvPr id="421915" name="Rectangle 25">
            <a:extLst>
              <a:ext uri="{FF2B5EF4-FFF2-40B4-BE49-F238E27FC236}">
                <a16:creationId xmlns:a16="http://schemas.microsoft.com/office/drawing/2014/main" id="{D0348397-61B8-9915-90CE-680884BA9409}"/>
              </a:ext>
            </a:extLst>
          </p:cNvPr>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pays out too little</a:t>
            </a:r>
          </a:p>
        </p:txBody>
      </p:sp>
      <p:sp>
        <p:nvSpPr>
          <p:cNvPr id="421916" name="Rectangle 26">
            <a:extLst>
              <a:ext uri="{FF2B5EF4-FFF2-40B4-BE49-F238E27FC236}">
                <a16:creationId xmlns:a16="http://schemas.microsoft.com/office/drawing/2014/main" id="{577CAFD5-12E5-14E8-916D-C5DB05772FDD}"/>
              </a:ext>
            </a:extLst>
          </p:cNvPr>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FCFE &gt; Dividends</a:t>
            </a:r>
          </a:p>
        </p:txBody>
      </p:sp>
      <p:sp>
        <p:nvSpPr>
          <p:cNvPr id="421917" name="Rectangle 27">
            <a:extLst>
              <a:ext uri="{FF2B5EF4-FFF2-40B4-BE49-F238E27FC236}">
                <a16:creationId xmlns:a16="http://schemas.microsoft.com/office/drawing/2014/main" id="{1CD86887-3ADF-9662-44C3-1B83039478DD}"/>
              </a:ext>
            </a:extLst>
          </p:cNvPr>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pays out too much</a:t>
            </a:r>
          </a:p>
        </p:txBody>
      </p:sp>
      <p:sp>
        <p:nvSpPr>
          <p:cNvPr id="421918" name="Rectangle 28">
            <a:extLst>
              <a:ext uri="{FF2B5EF4-FFF2-40B4-BE49-F238E27FC236}">
                <a16:creationId xmlns:a16="http://schemas.microsoft.com/office/drawing/2014/main" id="{66C4B7C4-EDCA-CC81-58FD-123A57F2E787}"/>
              </a:ext>
            </a:extLst>
          </p:cNvPr>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FCFE &lt; Dividends</a:t>
            </a:r>
          </a:p>
        </p:txBody>
      </p:sp>
      <p:sp>
        <p:nvSpPr>
          <p:cNvPr id="421919" name="Rectangle 29">
            <a:extLst>
              <a:ext uri="{FF2B5EF4-FFF2-40B4-BE49-F238E27FC236}">
                <a16:creationId xmlns:a16="http://schemas.microsoft.com/office/drawing/2014/main" id="{4ABAD9F7-02D5-E3E8-BE11-29AAA81ABF46}"/>
              </a:ext>
            </a:extLst>
          </p:cNvPr>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Do you trust managers in the company with</a:t>
            </a:r>
          </a:p>
        </p:txBody>
      </p:sp>
      <p:sp>
        <p:nvSpPr>
          <p:cNvPr id="421920" name="Rectangle 30">
            <a:extLst>
              <a:ext uri="{FF2B5EF4-FFF2-40B4-BE49-F238E27FC236}">
                <a16:creationId xmlns:a16="http://schemas.microsoft.com/office/drawing/2014/main" id="{EBFCD567-827A-6F1A-12A3-08A62566312B}"/>
              </a:ext>
            </a:extLst>
          </p:cNvPr>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your cash?</a:t>
            </a:r>
          </a:p>
        </p:txBody>
      </p:sp>
      <p:sp>
        <p:nvSpPr>
          <p:cNvPr id="421921" name="Rectangle 31">
            <a:extLst>
              <a:ext uri="{FF2B5EF4-FFF2-40B4-BE49-F238E27FC236}">
                <a16:creationId xmlns:a16="http://schemas.microsoft.com/office/drawing/2014/main" id="{01E21F54-6E12-3C2E-5B41-54DD38FC2802}"/>
              </a:ext>
            </a:extLst>
          </p:cNvPr>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Look at past project choice:</a:t>
            </a:r>
          </a:p>
        </p:txBody>
      </p:sp>
      <p:sp>
        <p:nvSpPr>
          <p:cNvPr id="421922" name="Rectangle 32">
            <a:extLst>
              <a:ext uri="{FF2B5EF4-FFF2-40B4-BE49-F238E27FC236}">
                <a16:creationId xmlns:a16="http://schemas.microsoft.com/office/drawing/2014/main" id="{E53A3861-3A7E-E957-2638-DDDA73372E6B}"/>
              </a:ext>
            </a:extLst>
          </p:cNvPr>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Compare</a:t>
            </a:r>
          </a:p>
        </p:txBody>
      </p:sp>
      <p:sp>
        <p:nvSpPr>
          <p:cNvPr id="421923" name="Rectangle 33">
            <a:extLst>
              <a:ext uri="{FF2B5EF4-FFF2-40B4-BE49-F238E27FC236}">
                <a16:creationId xmlns:a16="http://schemas.microsoft.com/office/drawing/2014/main" id="{9B41B327-CD47-8226-421E-0ED16BB54ED9}"/>
              </a:ext>
            </a:extLst>
          </p:cNvPr>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ROE to Cost of Equity</a:t>
            </a:r>
          </a:p>
        </p:txBody>
      </p:sp>
      <p:sp>
        <p:nvSpPr>
          <p:cNvPr id="421924" name="Rectangle 34">
            <a:extLst>
              <a:ext uri="{FF2B5EF4-FFF2-40B4-BE49-F238E27FC236}">
                <a16:creationId xmlns:a16="http://schemas.microsoft.com/office/drawing/2014/main" id="{343A6B4E-D144-2639-1656-791627843F6E}"/>
              </a:ext>
            </a:extLst>
          </p:cNvPr>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ROC to WACC</a:t>
            </a:r>
          </a:p>
        </p:txBody>
      </p:sp>
      <p:sp>
        <p:nvSpPr>
          <p:cNvPr id="421925" name="Rectangle 35">
            <a:extLst>
              <a:ext uri="{FF2B5EF4-FFF2-40B4-BE49-F238E27FC236}">
                <a16:creationId xmlns:a16="http://schemas.microsoft.com/office/drawing/2014/main" id="{39EA16AA-D638-5D53-3847-B5E0C25CC18D}"/>
              </a:ext>
            </a:extLst>
          </p:cNvPr>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investment opportunities does the </a:t>
            </a:r>
          </a:p>
        </p:txBody>
      </p:sp>
      <p:sp>
        <p:nvSpPr>
          <p:cNvPr id="421926" name="Rectangle 36">
            <a:extLst>
              <a:ext uri="{FF2B5EF4-FFF2-40B4-BE49-F238E27FC236}">
                <a16:creationId xmlns:a16="http://schemas.microsoft.com/office/drawing/2014/main" id="{F6CA235C-7332-63DB-F408-A5A76EA33A6D}"/>
              </a:ext>
            </a:extLst>
          </p:cNvPr>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firm have?</a:t>
            </a:r>
          </a:p>
        </p:txBody>
      </p:sp>
      <p:sp>
        <p:nvSpPr>
          <p:cNvPr id="421927" name="Rectangle 37">
            <a:extLst>
              <a:ext uri="{FF2B5EF4-FFF2-40B4-BE49-F238E27FC236}">
                <a16:creationId xmlns:a16="http://schemas.microsoft.com/office/drawing/2014/main" id="{A655B2CD-DAC7-E3AE-D2BC-847AB741A3D4}"/>
              </a:ext>
            </a:extLst>
          </p:cNvPr>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Look at past project choice:</a:t>
            </a:r>
          </a:p>
        </p:txBody>
      </p:sp>
      <p:sp>
        <p:nvSpPr>
          <p:cNvPr id="421928" name="Rectangle 38">
            <a:extLst>
              <a:ext uri="{FF2B5EF4-FFF2-40B4-BE49-F238E27FC236}">
                <a16:creationId xmlns:a16="http://schemas.microsoft.com/office/drawing/2014/main" id="{A02B8914-2D19-9092-D3F4-8ABAD497E6A7}"/>
              </a:ext>
            </a:extLst>
          </p:cNvPr>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Compare</a:t>
            </a:r>
          </a:p>
        </p:txBody>
      </p:sp>
      <p:sp>
        <p:nvSpPr>
          <p:cNvPr id="421929" name="Rectangle 39">
            <a:extLst>
              <a:ext uri="{FF2B5EF4-FFF2-40B4-BE49-F238E27FC236}">
                <a16:creationId xmlns:a16="http://schemas.microsoft.com/office/drawing/2014/main" id="{D3095439-0AA7-E460-46BF-9B1F0A62E0F9}"/>
              </a:ext>
            </a:extLst>
          </p:cNvPr>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ROE to Cost of Equity</a:t>
            </a:r>
          </a:p>
        </p:txBody>
      </p:sp>
      <p:sp>
        <p:nvSpPr>
          <p:cNvPr id="421930" name="Rectangle 40">
            <a:extLst>
              <a:ext uri="{FF2B5EF4-FFF2-40B4-BE49-F238E27FC236}">
                <a16:creationId xmlns:a16="http://schemas.microsoft.com/office/drawing/2014/main" id="{55BE5262-6C54-B740-A93C-02C028487948}"/>
              </a:ext>
            </a:extLst>
          </p:cNvPr>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ROC to WACC</a:t>
            </a:r>
          </a:p>
        </p:txBody>
      </p:sp>
      <p:sp>
        <p:nvSpPr>
          <p:cNvPr id="421931" name="Rectangle 41">
            <a:extLst>
              <a:ext uri="{FF2B5EF4-FFF2-40B4-BE49-F238E27FC236}">
                <a16:creationId xmlns:a16="http://schemas.microsoft.com/office/drawing/2014/main" id="{827AF0F6-BEF7-A02D-1E02-A62710683672}"/>
              </a:ext>
            </a:extLst>
          </p:cNvPr>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history of </a:t>
            </a:r>
          </a:p>
        </p:txBody>
      </p:sp>
      <p:sp>
        <p:nvSpPr>
          <p:cNvPr id="421932" name="Rectangle 42">
            <a:extLst>
              <a:ext uri="{FF2B5EF4-FFF2-40B4-BE49-F238E27FC236}">
                <a16:creationId xmlns:a16="http://schemas.microsoft.com/office/drawing/2014/main" id="{F5702D3A-FE62-6D0C-6D81-C15CBBC597A4}"/>
              </a:ext>
            </a:extLst>
          </p:cNvPr>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good project choice </a:t>
            </a:r>
          </a:p>
        </p:txBody>
      </p:sp>
      <p:sp>
        <p:nvSpPr>
          <p:cNvPr id="421933" name="Rectangle 43">
            <a:extLst>
              <a:ext uri="{FF2B5EF4-FFF2-40B4-BE49-F238E27FC236}">
                <a16:creationId xmlns:a16="http://schemas.microsoft.com/office/drawing/2014/main" id="{B50877EF-8B10-5A31-4B24-8980F58A589E}"/>
              </a:ext>
            </a:extLst>
          </p:cNvPr>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and good projects in </a:t>
            </a:r>
          </a:p>
        </p:txBody>
      </p:sp>
      <p:sp>
        <p:nvSpPr>
          <p:cNvPr id="421934" name="Rectangle 44">
            <a:extLst>
              <a:ext uri="{FF2B5EF4-FFF2-40B4-BE49-F238E27FC236}">
                <a16:creationId xmlns:a16="http://schemas.microsoft.com/office/drawing/2014/main" id="{23D6F61D-CA2C-A2EE-F4D5-1C7315BE6C30}"/>
              </a:ext>
            </a:extLst>
          </p:cNvPr>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the future</a:t>
            </a:r>
          </a:p>
        </p:txBody>
      </p:sp>
      <p:sp>
        <p:nvSpPr>
          <p:cNvPr id="421935" name="Rectangle 45">
            <a:extLst>
              <a:ext uri="{FF2B5EF4-FFF2-40B4-BE49-F238E27FC236}">
                <a16:creationId xmlns:a16="http://schemas.microsoft.com/office/drawing/2014/main" id="{CA429F42-0556-20B2-F857-2DCD372EBB21}"/>
              </a:ext>
            </a:extLst>
          </p:cNvPr>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history</a:t>
            </a:r>
          </a:p>
        </p:txBody>
      </p:sp>
      <p:sp>
        <p:nvSpPr>
          <p:cNvPr id="421936" name="Rectangle 46">
            <a:extLst>
              <a:ext uri="{FF2B5EF4-FFF2-40B4-BE49-F238E27FC236}">
                <a16:creationId xmlns:a16="http://schemas.microsoft.com/office/drawing/2014/main" id="{AF494DA6-02FA-F04C-08ED-D19B659F466D}"/>
              </a:ext>
            </a:extLst>
          </p:cNvPr>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of poor project </a:t>
            </a:r>
          </a:p>
        </p:txBody>
      </p:sp>
      <p:sp>
        <p:nvSpPr>
          <p:cNvPr id="421937" name="Rectangle 47">
            <a:extLst>
              <a:ext uri="{FF2B5EF4-FFF2-40B4-BE49-F238E27FC236}">
                <a16:creationId xmlns:a16="http://schemas.microsoft.com/office/drawing/2014/main" id="{C237BEA1-2A27-374A-A944-072C012FE1B2}"/>
              </a:ext>
            </a:extLst>
          </p:cNvPr>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choice</a:t>
            </a:r>
          </a:p>
        </p:txBody>
      </p:sp>
      <p:sp>
        <p:nvSpPr>
          <p:cNvPr id="421938" name="Rectangle 48">
            <a:extLst>
              <a:ext uri="{FF2B5EF4-FFF2-40B4-BE49-F238E27FC236}">
                <a16:creationId xmlns:a16="http://schemas.microsoft.com/office/drawing/2014/main" id="{23BC04EE-EEAC-9CDB-9816-C26F874EA355}"/>
              </a:ext>
            </a:extLst>
          </p:cNvPr>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good </a:t>
            </a:r>
          </a:p>
        </p:txBody>
      </p:sp>
      <p:sp>
        <p:nvSpPr>
          <p:cNvPr id="421939" name="Rectangle 49">
            <a:extLst>
              <a:ext uri="{FF2B5EF4-FFF2-40B4-BE49-F238E27FC236}">
                <a16:creationId xmlns:a16="http://schemas.microsoft.com/office/drawing/2014/main" id="{0F9AB290-5658-0C23-1819-9555D6A260E3}"/>
              </a:ext>
            </a:extLst>
          </p:cNvPr>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projects</a:t>
            </a:r>
          </a:p>
        </p:txBody>
      </p:sp>
      <p:sp>
        <p:nvSpPr>
          <p:cNvPr id="421940" name="Rectangle 50">
            <a:extLst>
              <a:ext uri="{FF2B5EF4-FFF2-40B4-BE49-F238E27FC236}">
                <a16:creationId xmlns:a16="http://schemas.microsoft.com/office/drawing/2014/main" id="{E396B472-8073-8700-4112-705E0823FEBA}"/>
              </a:ext>
            </a:extLst>
          </p:cNvPr>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poor </a:t>
            </a:r>
          </a:p>
        </p:txBody>
      </p:sp>
      <p:sp>
        <p:nvSpPr>
          <p:cNvPr id="421941" name="Rectangle 51">
            <a:extLst>
              <a:ext uri="{FF2B5EF4-FFF2-40B4-BE49-F238E27FC236}">
                <a16:creationId xmlns:a16="http://schemas.microsoft.com/office/drawing/2014/main" id="{F2E44C4B-835F-08D4-1BB3-7AB10E08C592}"/>
              </a:ext>
            </a:extLst>
          </p:cNvPr>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projects</a:t>
            </a:r>
          </a:p>
        </p:txBody>
      </p:sp>
      <p:sp>
        <p:nvSpPr>
          <p:cNvPr id="421942" name="Rectangle 52">
            <a:extLst>
              <a:ext uri="{FF2B5EF4-FFF2-40B4-BE49-F238E27FC236}">
                <a16:creationId xmlns:a16="http://schemas.microsoft.com/office/drawing/2014/main" id="{EE17D764-B7C4-0B63-3C2E-1FD54FEA9FCC}"/>
              </a:ext>
            </a:extLst>
          </p:cNvPr>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Give managers the </a:t>
            </a:r>
          </a:p>
        </p:txBody>
      </p:sp>
      <p:sp>
        <p:nvSpPr>
          <p:cNvPr id="421943" name="Rectangle 53">
            <a:extLst>
              <a:ext uri="{FF2B5EF4-FFF2-40B4-BE49-F238E27FC236}">
                <a16:creationId xmlns:a16="http://schemas.microsoft.com/office/drawing/2014/main" id="{EE1B9942-47CC-0618-F1FB-20E10855FBF5}"/>
              </a:ext>
            </a:extLst>
          </p:cNvPr>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flexibility to keep </a:t>
            </a:r>
          </a:p>
        </p:txBody>
      </p:sp>
      <p:sp>
        <p:nvSpPr>
          <p:cNvPr id="421944" name="Rectangle 54">
            <a:extLst>
              <a:ext uri="{FF2B5EF4-FFF2-40B4-BE49-F238E27FC236}">
                <a16:creationId xmlns:a16="http://schemas.microsoft.com/office/drawing/2014/main" id="{F57F864B-C597-0B6B-8750-D6EEB62FB1DA}"/>
              </a:ext>
            </a:extLst>
          </p:cNvPr>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cash and set </a:t>
            </a:r>
          </a:p>
        </p:txBody>
      </p:sp>
      <p:sp>
        <p:nvSpPr>
          <p:cNvPr id="421945" name="Rectangle 55">
            <a:extLst>
              <a:ext uri="{FF2B5EF4-FFF2-40B4-BE49-F238E27FC236}">
                <a16:creationId xmlns:a16="http://schemas.microsoft.com/office/drawing/2014/main" id="{741A00F4-A2E7-A71D-A163-34B202C41DA8}"/>
              </a:ext>
            </a:extLst>
          </p:cNvPr>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dividends</a:t>
            </a:r>
          </a:p>
        </p:txBody>
      </p:sp>
      <p:sp>
        <p:nvSpPr>
          <p:cNvPr id="421946" name="Rectangle 56">
            <a:extLst>
              <a:ext uri="{FF2B5EF4-FFF2-40B4-BE49-F238E27FC236}">
                <a16:creationId xmlns:a16="http://schemas.microsoft.com/office/drawing/2014/main" id="{54A49FD1-514C-C78D-BBC7-1E36332B5713}"/>
              </a:ext>
            </a:extLst>
          </p:cNvPr>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Force managers to </a:t>
            </a:r>
          </a:p>
        </p:txBody>
      </p:sp>
      <p:sp>
        <p:nvSpPr>
          <p:cNvPr id="421947" name="Rectangle 57">
            <a:extLst>
              <a:ext uri="{FF2B5EF4-FFF2-40B4-BE49-F238E27FC236}">
                <a16:creationId xmlns:a16="http://schemas.microsoft.com/office/drawing/2014/main" id="{1E391F28-64AA-FD40-1D55-F657E3479A1E}"/>
              </a:ext>
            </a:extLst>
          </p:cNvPr>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justify holding cash </a:t>
            </a:r>
          </a:p>
        </p:txBody>
      </p:sp>
      <p:sp>
        <p:nvSpPr>
          <p:cNvPr id="421948" name="Rectangle 58">
            <a:extLst>
              <a:ext uri="{FF2B5EF4-FFF2-40B4-BE49-F238E27FC236}">
                <a16:creationId xmlns:a16="http://schemas.microsoft.com/office/drawing/2014/main" id="{49D0E0E7-D254-BCAA-C6E6-8B3B397F90A1}"/>
              </a:ext>
            </a:extLst>
          </p:cNvPr>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or return cash to </a:t>
            </a:r>
          </a:p>
        </p:txBody>
      </p:sp>
      <p:sp>
        <p:nvSpPr>
          <p:cNvPr id="421949" name="Rectangle 59">
            <a:extLst>
              <a:ext uri="{FF2B5EF4-FFF2-40B4-BE49-F238E27FC236}">
                <a16:creationId xmlns:a16="http://schemas.microsoft.com/office/drawing/2014/main" id="{DC4A8CF6-BCB6-57F1-6881-A553D8019FF3}"/>
              </a:ext>
            </a:extLst>
          </p:cNvPr>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stockholders</a:t>
            </a:r>
          </a:p>
        </p:txBody>
      </p:sp>
      <p:sp>
        <p:nvSpPr>
          <p:cNvPr id="421950" name="Rectangle 60">
            <a:extLst>
              <a:ext uri="{FF2B5EF4-FFF2-40B4-BE49-F238E27FC236}">
                <a16:creationId xmlns:a16="http://schemas.microsoft.com/office/drawing/2014/main" id="{40C3DE85-F9D4-FD69-B41F-BA5BFB8EFA97}"/>
              </a:ext>
            </a:extLst>
          </p:cNvPr>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should </a:t>
            </a:r>
          </a:p>
        </p:txBody>
      </p:sp>
      <p:sp>
        <p:nvSpPr>
          <p:cNvPr id="421951" name="Rectangle 61">
            <a:extLst>
              <a:ext uri="{FF2B5EF4-FFF2-40B4-BE49-F238E27FC236}">
                <a16:creationId xmlns:a16="http://schemas.microsoft.com/office/drawing/2014/main" id="{2163D320-BAD4-0E4F-ABFB-DB13510BA048}"/>
              </a:ext>
            </a:extLst>
          </p:cNvPr>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cut dividends </a:t>
            </a:r>
          </a:p>
        </p:txBody>
      </p:sp>
      <p:sp>
        <p:nvSpPr>
          <p:cNvPr id="421952" name="Rectangle 62">
            <a:extLst>
              <a:ext uri="{FF2B5EF4-FFF2-40B4-BE49-F238E27FC236}">
                <a16:creationId xmlns:a16="http://schemas.microsoft.com/office/drawing/2014/main" id="{6E68FDD0-5CDE-BA10-F525-D325ADBCADA8}"/>
              </a:ext>
            </a:extLst>
          </p:cNvPr>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and reinvest </a:t>
            </a:r>
          </a:p>
        </p:txBody>
      </p:sp>
      <p:sp>
        <p:nvSpPr>
          <p:cNvPr id="421953" name="Rectangle 63">
            <a:extLst>
              <a:ext uri="{FF2B5EF4-FFF2-40B4-BE49-F238E27FC236}">
                <a16:creationId xmlns:a16="http://schemas.microsoft.com/office/drawing/2014/main" id="{EF895E78-CC01-894F-B28A-7EAFB3362156}"/>
              </a:ext>
            </a:extLst>
          </p:cNvPr>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more </a:t>
            </a:r>
          </a:p>
        </p:txBody>
      </p:sp>
      <p:sp>
        <p:nvSpPr>
          <p:cNvPr id="421954" name="Rectangle 64">
            <a:extLst>
              <a:ext uri="{FF2B5EF4-FFF2-40B4-BE49-F238E27FC236}">
                <a16:creationId xmlns:a16="http://schemas.microsoft.com/office/drawing/2014/main" id="{2973C635-638C-E59F-0424-7A363AA75193}"/>
              </a:ext>
            </a:extLst>
          </p:cNvPr>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should deal </a:t>
            </a:r>
          </a:p>
        </p:txBody>
      </p:sp>
      <p:sp>
        <p:nvSpPr>
          <p:cNvPr id="421955" name="Rectangle 65">
            <a:extLst>
              <a:ext uri="{FF2B5EF4-FFF2-40B4-BE49-F238E27FC236}">
                <a16:creationId xmlns:a16="http://schemas.microsoft.com/office/drawing/2014/main" id="{AC9AFBE7-640A-3C28-F11B-46DCCBEDC651}"/>
              </a:ext>
            </a:extLst>
          </p:cNvPr>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with its investment </a:t>
            </a:r>
          </a:p>
        </p:txBody>
      </p:sp>
      <p:sp>
        <p:nvSpPr>
          <p:cNvPr id="421956" name="Rectangle 66">
            <a:extLst>
              <a:ext uri="{FF2B5EF4-FFF2-40B4-BE49-F238E27FC236}">
                <a16:creationId xmlns:a16="http://schemas.microsoft.com/office/drawing/2014/main" id="{A8559301-1339-D78B-7029-605A90003E95}"/>
              </a:ext>
            </a:extLst>
          </p:cNvPr>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problem first and </a:t>
            </a:r>
          </a:p>
        </p:txBody>
      </p:sp>
      <p:sp>
        <p:nvSpPr>
          <p:cNvPr id="421957" name="Rectangle 67">
            <a:extLst>
              <a:ext uri="{FF2B5EF4-FFF2-40B4-BE49-F238E27FC236}">
                <a16:creationId xmlns:a16="http://schemas.microsoft.com/office/drawing/2014/main" id="{09EF1DE2-9C66-D85B-F0B5-1CFD21356E37}"/>
              </a:ext>
            </a:extLst>
          </p:cNvPr>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then cut dividends</a:t>
            </a:r>
          </a:p>
        </p:txBody>
      </p:sp>
      <p:sp>
        <p:nvSpPr>
          <p:cNvPr id="421958" name="Freeform 68">
            <a:extLst>
              <a:ext uri="{FF2B5EF4-FFF2-40B4-BE49-F238E27FC236}">
                <a16:creationId xmlns:a16="http://schemas.microsoft.com/office/drawing/2014/main" id="{8E9529C5-5920-226A-0781-296F5BE03259}"/>
              </a:ext>
            </a:extLst>
          </p:cNvPr>
          <p:cNvSpPr>
            <a:spLocks/>
          </p:cNvSpPr>
          <p:nvPr/>
        </p:nvSpPr>
        <p:spPr bwMode="auto">
          <a:xfrm>
            <a:off x="3097213" y="2874963"/>
            <a:ext cx="3190875" cy="160337"/>
          </a:xfrm>
          <a:custGeom>
            <a:avLst/>
            <a:gdLst>
              <a:gd name="T0" fmla="*/ 2147483646 w 2010"/>
              <a:gd name="T1" fmla="*/ 0 h 101"/>
              <a:gd name="T2" fmla="*/ 0 w 2010"/>
              <a:gd name="T3" fmla="*/ 0 h 101"/>
              <a:gd name="T4" fmla="*/ 0 w 2010"/>
              <a:gd name="T5" fmla="*/ 2147483646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1959" name="Line 69">
            <a:extLst>
              <a:ext uri="{FF2B5EF4-FFF2-40B4-BE49-F238E27FC236}">
                <a16:creationId xmlns:a16="http://schemas.microsoft.com/office/drawing/2014/main" id="{28A4D8AD-55AA-0A80-A417-E226B1747D9C}"/>
              </a:ext>
            </a:extLst>
          </p:cNvPr>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0" name="Line 70">
            <a:extLst>
              <a:ext uri="{FF2B5EF4-FFF2-40B4-BE49-F238E27FC236}">
                <a16:creationId xmlns:a16="http://schemas.microsoft.com/office/drawing/2014/main" id="{84003FB3-8575-DDE6-0D5E-CC129CEDC8E4}"/>
              </a:ext>
            </a:extLst>
          </p:cNvPr>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1" name="Line 71">
            <a:extLst>
              <a:ext uri="{FF2B5EF4-FFF2-40B4-BE49-F238E27FC236}">
                <a16:creationId xmlns:a16="http://schemas.microsoft.com/office/drawing/2014/main" id="{6E84C2A7-A8D7-B1CE-1E9F-2CAA8895E0D6}"/>
              </a:ext>
            </a:extLst>
          </p:cNvPr>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2" name="Freeform 72">
            <a:extLst>
              <a:ext uri="{FF2B5EF4-FFF2-40B4-BE49-F238E27FC236}">
                <a16:creationId xmlns:a16="http://schemas.microsoft.com/office/drawing/2014/main" id="{9FA8B7FE-D64B-4AA4-119E-CF6540114683}"/>
              </a:ext>
            </a:extLst>
          </p:cNvPr>
          <p:cNvSpPr>
            <a:spLocks/>
          </p:cNvSpPr>
          <p:nvPr/>
        </p:nvSpPr>
        <p:spPr bwMode="auto">
          <a:xfrm>
            <a:off x="2936875" y="4468813"/>
            <a:ext cx="1438275" cy="161925"/>
          </a:xfrm>
          <a:custGeom>
            <a:avLst/>
            <a:gdLst>
              <a:gd name="T0" fmla="*/ 2147483646 w 906"/>
              <a:gd name="T1" fmla="*/ 0 h 102"/>
              <a:gd name="T2" fmla="*/ 0 w 906"/>
              <a:gd name="T3" fmla="*/ 0 h 102"/>
              <a:gd name="T4" fmla="*/ 0 w 906"/>
              <a:gd name="T5" fmla="*/ 2147483646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1963" name="Line 73">
            <a:extLst>
              <a:ext uri="{FF2B5EF4-FFF2-40B4-BE49-F238E27FC236}">
                <a16:creationId xmlns:a16="http://schemas.microsoft.com/office/drawing/2014/main" id="{3A8F5A2B-C6AA-8DF0-0F2D-02B338E5FBD3}"/>
              </a:ext>
            </a:extLst>
          </p:cNvPr>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4" name="Line 74">
            <a:extLst>
              <a:ext uri="{FF2B5EF4-FFF2-40B4-BE49-F238E27FC236}">
                <a16:creationId xmlns:a16="http://schemas.microsoft.com/office/drawing/2014/main" id="{5D371341-087F-2183-AD96-A23F41CEC81B}"/>
              </a:ext>
            </a:extLst>
          </p:cNvPr>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5" name="Line 75">
            <a:extLst>
              <a:ext uri="{FF2B5EF4-FFF2-40B4-BE49-F238E27FC236}">
                <a16:creationId xmlns:a16="http://schemas.microsoft.com/office/drawing/2014/main" id="{3F6CA070-2C5F-8940-40AF-EF1E8C167007}"/>
              </a:ext>
            </a:extLst>
          </p:cNvPr>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6" name="Line 76">
            <a:extLst>
              <a:ext uri="{FF2B5EF4-FFF2-40B4-BE49-F238E27FC236}">
                <a16:creationId xmlns:a16="http://schemas.microsoft.com/office/drawing/2014/main" id="{AF1ACEF8-ACC5-AFCB-BE79-F573927B63F1}"/>
              </a:ext>
            </a:extLst>
          </p:cNvPr>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7" name="Line 77">
            <a:extLst>
              <a:ext uri="{FF2B5EF4-FFF2-40B4-BE49-F238E27FC236}">
                <a16:creationId xmlns:a16="http://schemas.microsoft.com/office/drawing/2014/main" id="{ADA159EC-9A99-A915-6CA9-FC5F4F146752}"/>
              </a:ext>
            </a:extLst>
          </p:cNvPr>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8" name="Line 78">
            <a:extLst>
              <a:ext uri="{FF2B5EF4-FFF2-40B4-BE49-F238E27FC236}">
                <a16:creationId xmlns:a16="http://schemas.microsoft.com/office/drawing/2014/main" id="{DC57F78B-1F65-0892-B211-25E575706D94}"/>
              </a:ext>
            </a:extLst>
          </p:cNvPr>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9" name="Line 79">
            <a:extLst>
              <a:ext uri="{FF2B5EF4-FFF2-40B4-BE49-F238E27FC236}">
                <a16:creationId xmlns:a16="http://schemas.microsoft.com/office/drawing/2014/main" id="{1BFB0EF6-ECA4-7641-5DD5-6731F16B67FA}"/>
              </a:ext>
            </a:extLst>
          </p:cNvPr>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0" name="Line 80">
            <a:extLst>
              <a:ext uri="{FF2B5EF4-FFF2-40B4-BE49-F238E27FC236}">
                <a16:creationId xmlns:a16="http://schemas.microsoft.com/office/drawing/2014/main" id="{0A028EEA-D910-4BF6-3727-199FC6FC74EE}"/>
              </a:ext>
            </a:extLst>
          </p:cNvPr>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1" name="Line 81">
            <a:extLst>
              <a:ext uri="{FF2B5EF4-FFF2-40B4-BE49-F238E27FC236}">
                <a16:creationId xmlns:a16="http://schemas.microsoft.com/office/drawing/2014/main" id="{2FA97A21-0BDF-BD7E-54C8-9D9EF895DF1D}"/>
              </a:ext>
            </a:extLst>
          </p:cNvPr>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2" name="Line 82">
            <a:extLst>
              <a:ext uri="{FF2B5EF4-FFF2-40B4-BE49-F238E27FC236}">
                <a16:creationId xmlns:a16="http://schemas.microsoft.com/office/drawing/2014/main" id="{CBD02FE6-61CB-EB03-052B-DE79C6BDD7E9}"/>
              </a:ext>
            </a:extLst>
          </p:cNvPr>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Rectangle 2">
            <a:extLst>
              <a:ext uri="{FF2B5EF4-FFF2-40B4-BE49-F238E27FC236}">
                <a16:creationId xmlns:a16="http://schemas.microsoft.com/office/drawing/2014/main" id="{045606B7-3916-5603-FCD8-03C9275D400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A Dividend Matrix</a:t>
            </a:r>
          </a:p>
        </p:txBody>
      </p:sp>
      <p:sp>
        <p:nvSpPr>
          <p:cNvPr id="423938" name="Footer Placeholder 1">
            <a:extLst>
              <a:ext uri="{FF2B5EF4-FFF2-40B4-BE49-F238E27FC236}">
                <a16:creationId xmlns:a16="http://schemas.microsoft.com/office/drawing/2014/main" id="{59523AAB-71A5-2445-7A93-80A89318BF0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15747" name="Slide Number Placeholder 2">
            <a:extLst>
              <a:ext uri="{FF2B5EF4-FFF2-40B4-BE49-F238E27FC236}">
                <a16:creationId xmlns:a16="http://schemas.microsoft.com/office/drawing/2014/main" id="{C45A39D2-DCEB-A758-24DF-2CA9A5C16C0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3F0863F-1113-0C4E-9806-73BA73CEF64B}" type="slidenum">
              <a:rPr lang="en-US" altLang="en-US" sz="1200">
                <a:solidFill>
                  <a:srgbClr val="FFFFFF"/>
                </a:solidFill>
                <a:latin typeface="Times" charset="0"/>
              </a:rPr>
              <a:pPr>
                <a:lnSpc>
                  <a:spcPct val="80000"/>
                </a:lnSpc>
                <a:spcBef>
                  <a:spcPct val="0"/>
                </a:spcBef>
                <a:buClrTx/>
                <a:buSzTx/>
                <a:buFontTx/>
                <a:buNone/>
                <a:defRPr/>
              </a:pPr>
              <a:t>201</a:t>
            </a:fld>
            <a:endParaRPr lang="en-US" altLang="en-US" sz="1200">
              <a:solidFill>
                <a:srgbClr val="FFFFFF"/>
              </a:solidFill>
              <a:latin typeface="Times" charset="0"/>
            </a:endParaRPr>
          </a:p>
        </p:txBody>
      </p:sp>
      <p:pic>
        <p:nvPicPr>
          <p:cNvPr id="423940" name="Content Placeholder 3">
            <a:extLst>
              <a:ext uri="{FF2B5EF4-FFF2-40B4-BE49-F238E27FC236}">
                <a16:creationId xmlns:a16="http://schemas.microsoft.com/office/drawing/2014/main" id="{C59D5C58-53D3-DBB1-5121-B95FDA23FD7A}"/>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8779" r="-38779"/>
          <a:stretch>
            <a:fillRect/>
          </a:stretch>
        </p:blipFill>
        <p:spPr>
          <a:xfrm>
            <a:off x="612775" y="1600200"/>
            <a:ext cx="8153400" cy="4495800"/>
          </a:xfrm>
        </p:spPr>
      </p:pic>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a:extLst>
              <a:ext uri="{FF2B5EF4-FFF2-40B4-BE49-F238E27FC236}">
                <a16:creationId xmlns:a16="http://schemas.microsoft.com/office/drawing/2014/main" id="{99FD6B56-840B-4F69-BE2B-7220A1C3193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More on Microsoft</a:t>
            </a:r>
          </a:p>
        </p:txBody>
      </p:sp>
      <p:sp>
        <p:nvSpPr>
          <p:cNvPr id="425986" name="Footer Placeholder 1">
            <a:extLst>
              <a:ext uri="{FF2B5EF4-FFF2-40B4-BE49-F238E27FC236}">
                <a16:creationId xmlns:a16="http://schemas.microsoft.com/office/drawing/2014/main" id="{817031A2-33EA-C0E7-7478-D1047DEB21F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17795" name="Slide Number Placeholder 2">
            <a:extLst>
              <a:ext uri="{FF2B5EF4-FFF2-40B4-BE49-F238E27FC236}">
                <a16:creationId xmlns:a16="http://schemas.microsoft.com/office/drawing/2014/main" id="{821C1E9A-0D33-4EAF-E7D6-10EA9866907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25BE972-0037-0D47-A20A-8757B77E8A4D}" type="slidenum">
              <a:rPr lang="en-US" altLang="en-US" sz="1200">
                <a:solidFill>
                  <a:srgbClr val="FFFFFF"/>
                </a:solidFill>
                <a:latin typeface="Times" charset="0"/>
              </a:rPr>
              <a:pPr>
                <a:lnSpc>
                  <a:spcPct val="80000"/>
                </a:lnSpc>
                <a:spcBef>
                  <a:spcPct val="0"/>
                </a:spcBef>
                <a:buClrTx/>
                <a:buSzTx/>
                <a:buFontTx/>
                <a:buNone/>
                <a:defRPr/>
              </a:pPr>
              <a:t>202</a:t>
            </a:fld>
            <a:endParaRPr lang="en-US" altLang="en-US" sz="1200">
              <a:solidFill>
                <a:srgbClr val="FFFFFF"/>
              </a:solidFill>
              <a:latin typeface="Times" charset="0"/>
            </a:endParaRPr>
          </a:p>
        </p:txBody>
      </p:sp>
      <p:sp>
        <p:nvSpPr>
          <p:cNvPr id="425988" name="Rectangle 3">
            <a:extLst>
              <a:ext uri="{FF2B5EF4-FFF2-40B4-BE49-F238E27FC236}">
                <a16:creationId xmlns:a16="http://schemas.microsoft.com/office/drawing/2014/main" id="{C340ACFA-CF4A-8677-9628-AADC68561105}"/>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panose="020B0600070205080204" pitchFamily="34" charset="-128"/>
              </a:rPr>
              <a:t>Microsoft had accumulated a cash balance of $ 43 billion by 2002 by paying out no dividends while generating huge FCFE. At the end of 2003, there was no evidence that Microsoft was being penalized for holding such a large cash balance or that stockholders were becoming restive about the cash balance. There was no hue and cry demanding more dividends or stock buybacks. Why?</a:t>
            </a: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r>
              <a:rPr lang="en-US" altLang="en-US" sz="2600">
                <a:ea typeface="ＭＳ Ｐゴシック" panose="020B0600070205080204" pitchFamily="34" charset="-128"/>
              </a:rPr>
              <a:t>In 2004, Microsoft announced a huge special dividend of $ 33 billion and made clear that it would try to return more cash to stockholders in the future. What do you think changed?</a:t>
            </a: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endParaRPr lang="en-US" altLang="en-US" sz="2600">
              <a:ea typeface="ＭＳ Ｐゴシック" panose="020B0600070205080204" pitchFamily="34" charset="-128"/>
            </a:endParaRP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a:extLst>
              <a:ext uri="{FF2B5EF4-FFF2-40B4-BE49-F238E27FC236}">
                <a16:creationId xmlns:a16="http://schemas.microsoft.com/office/drawing/2014/main" id="{1F8A0569-5000-E5CE-CA6C-28EED23B59C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Case 1: Disney in 2003</a:t>
            </a:r>
          </a:p>
        </p:txBody>
      </p:sp>
      <p:sp>
        <p:nvSpPr>
          <p:cNvPr id="428034" name="Footer Placeholder 1">
            <a:extLst>
              <a:ext uri="{FF2B5EF4-FFF2-40B4-BE49-F238E27FC236}">
                <a16:creationId xmlns:a16="http://schemas.microsoft.com/office/drawing/2014/main" id="{95537CB8-C49C-651E-F939-C50BD4002B7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19843" name="Slide Number Placeholder 2">
            <a:extLst>
              <a:ext uri="{FF2B5EF4-FFF2-40B4-BE49-F238E27FC236}">
                <a16:creationId xmlns:a16="http://schemas.microsoft.com/office/drawing/2014/main" id="{9959EAEB-F50F-A2D9-28D4-945576D5CF4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20DA8E3A-7FD4-434B-AD32-B770327FCFF3}" type="slidenum">
              <a:rPr lang="en-US" altLang="en-US" sz="1200">
                <a:solidFill>
                  <a:srgbClr val="FFFFFF"/>
                </a:solidFill>
                <a:latin typeface="Times" charset="0"/>
              </a:rPr>
              <a:pPr>
                <a:lnSpc>
                  <a:spcPct val="80000"/>
                </a:lnSpc>
                <a:spcBef>
                  <a:spcPct val="0"/>
                </a:spcBef>
                <a:buClrTx/>
                <a:buSzTx/>
                <a:buFontTx/>
                <a:buNone/>
                <a:defRPr/>
              </a:pPr>
              <a:t>203</a:t>
            </a:fld>
            <a:endParaRPr lang="en-US" altLang="en-US" sz="1200">
              <a:solidFill>
                <a:srgbClr val="FFFFFF"/>
              </a:solidFill>
              <a:latin typeface="Times" charset="0"/>
            </a:endParaRPr>
          </a:p>
        </p:txBody>
      </p:sp>
      <p:sp>
        <p:nvSpPr>
          <p:cNvPr id="402434" name="Rectangle 3">
            <a:extLst>
              <a:ext uri="{FF2B5EF4-FFF2-40B4-BE49-F238E27FC236}">
                <a16:creationId xmlns:a16="http://schemas.microsoft.com/office/drawing/2014/main" id="{A1B0CF15-5ABC-D8F9-061D-AEAD805D916D}"/>
              </a:ext>
            </a:extLst>
          </p:cNvPr>
          <p:cNvSpPr>
            <a:spLocks noGrp="1" noChangeArrowheads="1"/>
          </p:cNvSpPr>
          <p:nvPr>
            <p:ph sz="quarter" idx="1"/>
          </p:nvPr>
        </p:nvSpPr>
        <p:spPr>
          <a:xfrm>
            <a:off x="612775" y="1600200"/>
            <a:ext cx="8153400" cy="4495800"/>
          </a:xfrm>
        </p:spPr>
        <p:txBody>
          <a:bodyPr>
            <a:normAutofit lnSpcReduction="10000"/>
          </a:bodyPr>
          <a:lstStyle/>
          <a:p>
            <a:pPr eaLnBrk="1" hangingPunct="1">
              <a:lnSpc>
                <a:spcPct val="80000"/>
              </a:lnSpc>
              <a:buFont typeface="Wingdings" charset="2"/>
              <a:buChar char=""/>
              <a:defRPr/>
            </a:pPr>
            <a:r>
              <a:rPr lang="en-US" altLang="en-US" sz="2400">
                <a:ea typeface="ＭＳ Ｐゴシック" charset="-128"/>
              </a:rPr>
              <a:t>FCFE versus Dividends</a:t>
            </a:r>
          </a:p>
          <a:p>
            <a:pPr lvl="1" eaLnBrk="1" hangingPunct="1">
              <a:lnSpc>
                <a:spcPct val="80000"/>
              </a:lnSpc>
              <a:buFont typeface="Wingdings 2" charset="2"/>
              <a:buChar char=""/>
              <a:defRPr/>
            </a:pPr>
            <a:r>
              <a:rPr lang="en-US" altLang="en-US" sz="2000">
                <a:ea typeface="ＭＳ Ｐゴシック" charset="-128"/>
                <a:cs typeface="+mn-cs"/>
              </a:rPr>
              <a:t>Between 1994 &amp; 2003, Disney generated $969 million in FCFE each year. </a:t>
            </a:r>
          </a:p>
          <a:p>
            <a:pPr lvl="1" eaLnBrk="1" hangingPunct="1">
              <a:lnSpc>
                <a:spcPct val="80000"/>
              </a:lnSpc>
              <a:buFont typeface="Wingdings 2" charset="2"/>
              <a:buChar char=""/>
              <a:defRPr/>
            </a:pPr>
            <a:r>
              <a:rPr lang="en-US" altLang="en-US" sz="2000">
                <a:ea typeface="ＭＳ Ｐゴシック" charset="-128"/>
                <a:cs typeface="+mn-cs"/>
              </a:rPr>
              <a:t>Between 1994 &amp; 2003, Disney paid out $639 million in dividends and stock buybacks each year.</a:t>
            </a:r>
          </a:p>
          <a:p>
            <a:pPr eaLnBrk="1" hangingPunct="1">
              <a:lnSpc>
                <a:spcPct val="80000"/>
              </a:lnSpc>
              <a:buFont typeface="Wingdings" charset="2"/>
              <a:buChar char=""/>
              <a:defRPr/>
            </a:pPr>
            <a:r>
              <a:rPr lang="en-US" altLang="en-US" sz="2400">
                <a:ea typeface="ＭＳ Ｐゴシック" charset="-128"/>
              </a:rPr>
              <a:t>Cash Balance</a:t>
            </a:r>
          </a:p>
          <a:p>
            <a:pPr lvl="1" eaLnBrk="1" hangingPunct="1">
              <a:lnSpc>
                <a:spcPct val="80000"/>
              </a:lnSpc>
              <a:buFont typeface="Wingdings 2" charset="2"/>
              <a:buChar char=""/>
              <a:defRPr/>
            </a:pPr>
            <a:r>
              <a:rPr lang="en-US" altLang="en-US" sz="2000">
                <a:ea typeface="ＭＳ Ｐゴシック" charset="-128"/>
                <a:cs typeface="+mn-cs"/>
              </a:rPr>
              <a:t>Disney had a cash balance in excess of $ 4 billion at the end of 2003.</a:t>
            </a:r>
          </a:p>
          <a:p>
            <a:pPr eaLnBrk="1" hangingPunct="1">
              <a:lnSpc>
                <a:spcPct val="80000"/>
              </a:lnSpc>
              <a:buFont typeface="Wingdings" charset="2"/>
              <a:buChar char=""/>
              <a:defRPr/>
            </a:pPr>
            <a:r>
              <a:rPr lang="en-US" altLang="en-US" sz="2400">
                <a:ea typeface="ＭＳ Ｐゴシック" charset="-128"/>
              </a:rPr>
              <a:t>Performance measures</a:t>
            </a:r>
          </a:p>
          <a:p>
            <a:pPr lvl="1" eaLnBrk="1" hangingPunct="1">
              <a:lnSpc>
                <a:spcPct val="80000"/>
              </a:lnSpc>
              <a:buFont typeface="Wingdings 2" charset="2"/>
              <a:buChar char=""/>
              <a:defRPr/>
            </a:pPr>
            <a:r>
              <a:rPr lang="en-US" altLang="en-US" sz="2000">
                <a:ea typeface="ＭＳ Ｐゴシック" charset="-128"/>
                <a:cs typeface="+mn-cs"/>
              </a:rPr>
              <a:t>Between 1994 and 2003, Disney has generated a return on equity, on it</a:t>
            </a:r>
            <a:r>
              <a:rPr lang="ja-JP" altLang="en-US" sz="2000">
                <a:ea typeface="ＭＳ Ｐゴシック" charset="-128"/>
                <a:cs typeface="+mn-cs"/>
              </a:rPr>
              <a:t>’</a:t>
            </a:r>
            <a:r>
              <a:rPr lang="en-US" altLang="ja-JP" sz="2000">
                <a:ea typeface="ＭＳ Ｐゴシック" charset="-128"/>
                <a:cs typeface="+mn-cs"/>
              </a:rPr>
              <a:t>s projects, about 2% less than the cost of equity, on average each year.</a:t>
            </a:r>
          </a:p>
          <a:p>
            <a:pPr lvl="1" eaLnBrk="1" hangingPunct="1">
              <a:lnSpc>
                <a:spcPct val="80000"/>
              </a:lnSpc>
              <a:buFont typeface="Wingdings 2" charset="2"/>
              <a:buChar char=""/>
              <a:defRPr/>
            </a:pPr>
            <a:r>
              <a:rPr lang="en-US" altLang="en-US" sz="2000">
                <a:ea typeface="ＭＳ Ｐゴシック" charset="-128"/>
                <a:cs typeface="+mn-cs"/>
              </a:rPr>
              <a:t>Between 1994 and 2003, Disney</a:t>
            </a:r>
            <a:r>
              <a:rPr lang="ja-JP" altLang="en-US" sz="2000">
                <a:ea typeface="ＭＳ Ｐゴシック" charset="-128"/>
                <a:cs typeface="+mn-cs"/>
              </a:rPr>
              <a:t>’</a:t>
            </a:r>
            <a:r>
              <a:rPr lang="en-US" altLang="ja-JP" sz="2000">
                <a:ea typeface="ＭＳ Ｐゴシック" charset="-128"/>
                <a:cs typeface="+mn-cs"/>
              </a:rPr>
              <a:t>s stock has delivered about 3% less than the cost of equity, on average each year.</a:t>
            </a:r>
          </a:p>
          <a:p>
            <a:pPr lvl="1" eaLnBrk="1" hangingPunct="1">
              <a:lnSpc>
                <a:spcPct val="80000"/>
              </a:lnSpc>
              <a:buFont typeface="Wingdings 2" charset="2"/>
              <a:buChar char=""/>
              <a:defRPr/>
            </a:pPr>
            <a:r>
              <a:rPr lang="en-US" altLang="en-US" sz="2000">
                <a:ea typeface="ＭＳ Ｐゴシック" charset="-128"/>
                <a:cs typeface="+mn-cs"/>
              </a:rPr>
              <a:t>The underperformance has been primarily post 1996 (after the Capital Cities acquisition).</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a:extLst>
              <a:ext uri="{FF2B5EF4-FFF2-40B4-BE49-F238E27FC236}">
                <a16:creationId xmlns:a16="http://schemas.microsoft.com/office/drawing/2014/main" id="{256D3914-664C-6BB2-7A79-6C96BE1D2F4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Can you trust Disney</a:t>
            </a:r>
            <a:r>
              <a:rPr lang="ja-JP" altLang="en-US">
                <a:ea typeface="ＭＳ Ｐゴシック" panose="020B0600070205080204" pitchFamily="34" charset="-128"/>
              </a:rPr>
              <a:t>’</a:t>
            </a:r>
            <a:r>
              <a:rPr lang="en-US" altLang="ja-JP">
                <a:ea typeface="ＭＳ Ｐゴシック" panose="020B0600070205080204" pitchFamily="34" charset="-128"/>
              </a:rPr>
              <a:t>s management?</a:t>
            </a:r>
            <a:endParaRPr lang="en-US" altLang="en-US">
              <a:ea typeface="ＭＳ Ｐゴシック" panose="020B0600070205080204" pitchFamily="34" charset="-128"/>
            </a:endParaRPr>
          </a:p>
        </p:txBody>
      </p:sp>
      <p:sp>
        <p:nvSpPr>
          <p:cNvPr id="430082" name="Footer Placeholder 1">
            <a:extLst>
              <a:ext uri="{FF2B5EF4-FFF2-40B4-BE49-F238E27FC236}">
                <a16:creationId xmlns:a16="http://schemas.microsoft.com/office/drawing/2014/main" id="{5EED6E9A-DC27-02A1-A669-70890979E84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21891" name="Slide Number Placeholder 2">
            <a:extLst>
              <a:ext uri="{FF2B5EF4-FFF2-40B4-BE49-F238E27FC236}">
                <a16:creationId xmlns:a16="http://schemas.microsoft.com/office/drawing/2014/main" id="{9ADE7832-210C-C919-5D85-D5EC630B37B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34B1131-7AE4-E248-BB30-18387A52B98E}" type="slidenum">
              <a:rPr lang="en-US" altLang="en-US" sz="1200">
                <a:solidFill>
                  <a:srgbClr val="FFFFFF"/>
                </a:solidFill>
                <a:latin typeface="Times" charset="0"/>
              </a:rPr>
              <a:pPr>
                <a:lnSpc>
                  <a:spcPct val="80000"/>
                </a:lnSpc>
                <a:spcBef>
                  <a:spcPct val="0"/>
                </a:spcBef>
                <a:buClrTx/>
                <a:buSzTx/>
                <a:buFontTx/>
                <a:buNone/>
                <a:defRPr/>
              </a:pPr>
              <a:t>204</a:t>
            </a:fld>
            <a:endParaRPr lang="en-US" altLang="en-US" sz="1200">
              <a:solidFill>
                <a:srgbClr val="FFFFFF"/>
              </a:solidFill>
              <a:latin typeface="Times" charset="0"/>
            </a:endParaRPr>
          </a:p>
        </p:txBody>
      </p:sp>
      <p:sp>
        <p:nvSpPr>
          <p:cNvPr id="430084" name="Rectangle 3">
            <a:extLst>
              <a:ext uri="{FF2B5EF4-FFF2-40B4-BE49-F238E27FC236}">
                <a16:creationId xmlns:a16="http://schemas.microsoft.com/office/drawing/2014/main" id="{FE801D0C-49D4-BBCE-B8D9-43B42CAFFB06}"/>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a:ea typeface="ＭＳ Ｐゴシック" panose="020B0600070205080204" pitchFamily="34" charset="-128"/>
              </a:rPr>
              <a:t>Given Disney</a:t>
            </a:r>
            <a:r>
              <a:rPr lang="ja-JP" altLang="en-US" sz="2600">
                <a:ea typeface="ＭＳ Ｐゴシック" panose="020B0600070205080204" pitchFamily="34" charset="-128"/>
              </a:rPr>
              <a:t>’</a:t>
            </a:r>
            <a:r>
              <a:rPr lang="en-US" altLang="ja-JP" sz="2600">
                <a:ea typeface="ＭＳ Ｐゴシック" panose="020B0600070205080204" pitchFamily="34" charset="-128"/>
              </a:rPr>
              <a:t>s track record between 1994 and 2003, if you were a Disney stockholder, would you be comfortable with Disney</a:t>
            </a:r>
            <a:r>
              <a:rPr lang="ja-JP" altLang="en-US" sz="2600">
                <a:ea typeface="ＭＳ Ｐゴシック" panose="020B0600070205080204" pitchFamily="34" charset="-128"/>
              </a:rPr>
              <a:t>’</a:t>
            </a:r>
            <a:r>
              <a:rPr lang="en-US" altLang="ja-JP" sz="2600">
                <a:ea typeface="ＭＳ Ｐゴシック" panose="020B0600070205080204" pitchFamily="34" charset="-128"/>
              </a:rPr>
              <a:t>s dividend policy?</a:t>
            </a:r>
          </a:p>
          <a:p>
            <a:pPr eaLnBrk="1" hangingPunct="1">
              <a:lnSpc>
                <a:spcPct val="90000"/>
              </a:lnSpc>
              <a:buFont typeface="Calibri" panose="020F0502020204030204" pitchFamily="34" charset="0"/>
              <a:buAutoNum type="alphaLcPeriod"/>
            </a:pPr>
            <a:r>
              <a:rPr lang="en-US" altLang="en-US" sz="2600">
                <a:ea typeface="ＭＳ Ｐゴシック" panose="020B0600070205080204" pitchFamily="34" charset="-128"/>
              </a:rPr>
              <a:t>Yes</a:t>
            </a:r>
          </a:p>
          <a:p>
            <a:pPr eaLnBrk="1" hangingPunct="1">
              <a:lnSpc>
                <a:spcPct val="90000"/>
              </a:lnSpc>
              <a:buFont typeface="Calibri" panose="020F0502020204030204" pitchFamily="34" charset="0"/>
              <a:buAutoNum type="alphaLcPeriod"/>
            </a:pPr>
            <a:r>
              <a:rPr lang="en-US" altLang="en-US" sz="2600">
                <a:ea typeface="ＭＳ Ｐゴシック" panose="020B0600070205080204" pitchFamily="34" charset="-128"/>
              </a:rPr>
              <a:t>No</a:t>
            </a:r>
          </a:p>
          <a:p>
            <a:pPr eaLnBrk="1" hangingPunct="1">
              <a:lnSpc>
                <a:spcPct val="90000"/>
              </a:lnSpc>
            </a:pPr>
            <a:r>
              <a:rPr lang="en-US" altLang="en-US" sz="2600">
                <a:ea typeface="ＭＳ Ｐゴシック" panose="020B0600070205080204" pitchFamily="34" charset="-128"/>
              </a:rPr>
              <a:t>Does the fact that the company is run by Michael Eisner, the CEO for the last 10 years and the initiator of the Cap Cities acquisition have an effect on your decision.</a:t>
            </a:r>
          </a:p>
          <a:p>
            <a:pPr eaLnBrk="1" hangingPunct="1">
              <a:lnSpc>
                <a:spcPct val="90000"/>
              </a:lnSpc>
              <a:buFont typeface="Calibri" panose="020F0502020204030204" pitchFamily="34" charset="0"/>
              <a:buAutoNum type="alphaLcPeriod"/>
            </a:pPr>
            <a:r>
              <a:rPr lang="en-US" altLang="en-US" sz="2600">
                <a:ea typeface="ＭＳ Ｐゴシック" panose="020B0600070205080204" pitchFamily="34" charset="-128"/>
              </a:rPr>
              <a:t>Yes</a:t>
            </a:r>
          </a:p>
          <a:p>
            <a:pPr eaLnBrk="1" hangingPunct="1">
              <a:lnSpc>
                <a:spcPct val="90000"/>
              </a:lnSpc>
              <a:buFont typeface="Calibri" panose="020F0502020204030204" pitchFamily="34" charset="0"/>
              <a:buAutoNum type="alphaLcPeriod"/>
            </a:pPr>
            <a:r>
              <a:rPr lang="en-US" altLang="en-US" sz="2600">
                <a:ea typeface="ＭＳ Ｐゴシック" panose="020B0600070205080204" pitchFamily="34" charset="-128"/>
              </a:rPr>
              <a:t>No</a:t>
            </a:r>
          </a:p>
          <a:p>
            <a:pPr eaLnBrk="1" hangingPunct="1">
              <a:lnSpc>
                <a:spcPct val="90000"/>
              </a:lnSpc>
            </a:pPr>
            <a:endParaRPr lang="en-US" altLang="en-US" sz="2600">
              <a:ea typeface="ＭＳ Ｐゴシック" panose="020B0600070205080204" pitchFamily="34" charset="-128"/>
            </a:endParaRPr>
          </a:p>
          <a:p>
            <a:pPr eaLnBrk="1" hangingPunct="1">
              <a:lnSpc>
                <a:spcPct val="90000"/>
              </a:lnSpc>
            </a:pPr>
            <a:endParaRPr lang="en-US" altLang="en-US" sz="2600">
              <a:ea typeface="ＭＳ Ｐゴシック" panose="020B0600070205080204" pitchFamily="34" charset="-128"/>
            </a:endParaRPr>
          </a:p>
        </p:txBody>
      </p:sp>
    </p:spTree>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a:extLst>
              <a:ext uri="{FF2B5EF4-FFF2-40B4-BE49-F238E27FC236}">
                <a16:creationId xmlns:a16="http://schemas.microsoft.com/office/drawing/2014/main" id="{4E27ED9B-8362-61F1-EC27-349D9CB03F3B}"/>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Bottom Line on Disney Dividends in 2003</a:t>
            </a:r>
          </a:p>
        </p:txBody>
      </p:sp>
      <p:sp>
        <p:nvSpPr>
          <p:cNvPr id="432130" name="Footer Placeholder 1">
            <a:extLst>
              <a:ext uri="{FF2B5EF4-FFF2-40B4-BE49-F238E27FC236}">
                <a16:creationId xmlns:a16="http://schemas.microsoft.com/office/drawing/2014/main" id="{D44303BD-EE3F-84CC-21D8-B9D7A879D95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23939" name="Slide Number Placeholder 2">
            <a:extLst>
              <a:ext uri="{FF2B5EF4-FFF2-40B4-BE49-F238E27FC236}">
                <a16:creationId xmlns:a16="http://schemas.microsoft.com/office/drawing/2014/main" id="{50B9F587-378B-8A0C-1742-E746876A59E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FDE0E47-37DB-9B4B-982A-7229E1EBF706}" type="slidenum">
              <a:rPr lang="en-US" altLang="en-US" sz="1200">
                <a:solidFill>
                  <a:srgbClr val="FFFFFF"/>
                </a:solidFill>
                <a:latin typeface="Times" charset="0"/>
              </a:rPr>
              <a:pPr>
                <a:lnSpc>
                  <a:spcPct val="80000"/>
                </a:lnSpc>
                <a:spcBef>
                  <a:spcPct val="0"/>
                </a:spcBef>
                <a:buClrTx/>
                <a:buSzTx/>
                <a:buFontTx/>
                <a:buNone/>
                <a:defRPr/>
              </a:pPr>
              <a:t>205</a:t>
            </a:fld>
            <a:endParaRPr lang="en-US" altLang="en-US" sz="1200">
              <a:solidFill>
                <a:srgbClr val="FFFFFF"/>
              </a:solidFill>
              <a:latin typeface="Times" charset="0"/>
            </a:endParaRPr>
          </a:p>
        </p:txBody>
      </p:sp>
      <p:sp>
        <p:nvSpPr>
          <p:cNvPr id="406530" name="Rectangle 3">
            <a:extLst>
              <a:ext uri="{FF2B5EF4-FFF2-40B4-BE49-F238E27FC236}">
                <a16:creationId xmlns:a16="http://schemas.microsoft.com/office/drawing/2014/main" id="{2C1FE429-7828-1753-A98B-7257FEC9FA42}"/>
              </a:ext>
            </a:extLst>
          </p:cNvPr>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Disney could have afforded to pay more in dividends during the period of the analysis.</a:t>
            </a:r>
          </a:p>
          <a:p>
            <a:pPr marL="320040" indent="-320040" eaLnBrk="1" fontAlgn="auto" hangingPunct="1">
              <a:spcAft>
                <a:spcPts val="0"/>
              </a:spcAft>
              <a:buFont typeface="Wingdings"/>
              <a:buChar char=""/>
              <a:defRPr/>
            </a:pPr>
            <a:r>
              <a:rPr lang="en-US" dirty="0">
                <a:ea typeface="+mn-ea"/>
                <a:cs typeface="+mn-cs"/>
              </a:rPr>
              <a:t>It chose not to, and used the cash for acquisitions (Capital Cities/ABC) and ill fated expansion plans (</a:t>
            </a:r>
            <a:r>
              <a:rPr lang="en-US" dirty="0" err="1">
                <a:ea typeface="+mn-ea"/>
                <a:cs typeface="+mn-cs"/>
              </a:rPr>
              <a:t>Go.com</a:t>
            </a:r>
            <a:r>
              <a:rPr lang="en-US" dirty="0">
                <a:ea typeface="+mn-ea"/>
                <a:cs typeface="+mn-cs"/>
              </a:rPr>
              <a:t>).</a:t>
            </a:r>
          </a:p>
          <a:p>
            <a:pPr marL="320040" indent="-320040" eaLnBrk="1" fontAlgn="auto" hangingPunct="1">
              <a:spcAft>
                <a:spcPts val="0"/>
              </a:spcAft>
              <a:buFont typeface="Wingdings"/>
              <a:buChar char=""/>
              <a:defRPr/>
            </a:pPr>
            <a:r>
              <a:rPr lang="en-US" dirty="0">
                <a:ea typeface="+mn-ea"/>
                <a:cs typeface="+mn-cs"/>
              </a:rPr>
              <a:t>While the company may have flexibility to set its dividend policy a decade ago, its actions over that decade have frittered away this flexibility.</a:t>
            </a:r>
          </a:p>
          <a:p>
            <a:pPr marL="320040" indent="-320040" eaLnBrk="1" fontAlgn="auto" hangingPunct="1">
              <a:spcAft>
                <a:spcPts val="0"/>
              </a:spcAft>
              <a:buFont typeface="Wingdings"/>
              <a:buChar char=""/>
              <a:defRPr/>
            </a:pPr>
            <a:r>
              <a:rPr lang="en-US" u="sng" dirty="0">
                <a:ea typeface="+mn-ea"/>
                <a:cs typeface="+mn-cs"/>
              </a:rPr>
              <a:t>Bottom line</a:t>
            </a:r>
            <a:r>
              <a:rPr lang="en-US" dirty="0">
                <a:ea typeface="+mn-ea"/>
                <a:cs typeface="+mn-cs"/>
              </a:rPr>
              <a:t>: </a:t>
            </a:r>
            <a:r>
              <a:rPr lang="en-US" i="1" dirty="0">
                <a:ea typeface="+mn-ea"/>
                <a:cs typeface="+mn-cs"/>
              </a:rPr>
              <a:t>Large cash balances would not be tolerated in this company. Expect to face relentless pressure to pay out more dividends</a:t>
            </a:r>
            <a:r>
              <a:rPr lang="en-US" dirty="0">
                <a:ea typeface="+mn-ea"/>
                <a:cs typeface="+mn-cs"/>
              </a:rPr>
              <a:t>.</a:t>
            </a:r>
          </a:p>
        </p:txBody>
      </p:sp>
    </p:spTree>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Title 1">
            <a:extLst>
              <a:ext uri="{FF2B5EF4-FFF2-40B4-BE49-F238E27FC236}">
                <a16:creationId xmlns:a16="http://schemas.microsoft.com/office/drawing/2014/main" id="{AAF61E10-9BB4-9CCF-215E-78294092C3B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Following up: Disney in 2009</a:t>
            </a:r>
          </a:p>
        </p:txBody>
      </p:sp>
      <p:sp>
        <p:nvSpPr>
          <p:cNvPr id="434178" name="Content Placeholder 2">
            <a:extLst>
              <a:ext uri="{FF2B5EF4-FFF2-40B4-BE49-F238E27FC236}">
                <a16:creationId xmlns:a16="http://schemas.microsoft.com/office/drawing/2014/main" id="{524DF3A1-7133-901E-B09D-BB690AE7195D}"/>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panose="020B0600070205080204" pitchFamily="34" charset="-128"/>
              </a:rPr>
              <a:t>Between 2004 and 2008, Disney made significant changes:</a:t>
            </a:r>
          </a:p>
          <a:p>
            <a:pPr lvl="1" eaLnBrk="1" hangingPunct="1">
              <a:lnSpc>
                <a:spcPct val="80000"/>
              </a:lnSpc>
            </a:pPr>
            <a:r>
              <a:rPr lang="en-US" altLang="en-US" sz="2000">
                <a:ea typeface="ＭＳ Ｐゴシック" panose="020B0600070205080204" pitchFamily="34" charset="-128"/>
              </a:rPr>
              <a:t>It replaced its CEO, Michael Eisner, with a new CEO, Bob Iger, who at least on the surface seemed to be more receptive to stockholder concerns.</a:t>
            </a:r>
          </a:p>
          <a:p>
            <a:pPr lvl="1" eaLnBrk="1" hangingPunct="1">
              <a:lnSpc>
                <a:spcPct val="80000"/>
              </a:lnSpc>
            </a:pPr>
            <a:r>
              <a:rPr lang="en-US" altLang="en-US" sz="2000">
                <a:ea typeface="ＭＳ Ｐゴシック" panose="020B0600070205080204" pitchFamily="34" charset="-128"/>
              </a:rPr>
              <a:t>It</a:t>
            </a:r>
            <a:r>
              <a:rPr lang="en-US" altLang="ja-JP" sz="2000">
                <a:ea typeface="ＭＳ Ｐゴシック" panose="020B0600070205080204" pitchFamily="34" charset="-128"/>
              </a:rPr>
              <a:t>s stock price performance improved (positive Jensen</a:t>
            </a:r>
            <a:r>
              <a:rPr lang="ja-JP" altLang="en-US" sz="2000">
                <a:ea typeface="ＭＳ Ｐゴシック" panose="020B0600070205080204" pitchFamily="34" charset="-128"/>
              </a:rPr>
              <a:t>’</a:t>
            </a:r>
            <a:r>
              <a:rPr lang="en-US" altLang="ja-JP" sz="2000">
                <a:ea typeface="ＭＳ Ｐゴシック" panose="020B0600070205080204" pitchFamily="34" charset="-128"/>
              </a:rPr>
              <a:t>s alpha)</a:t>
            </a:r>
          </a:p>
          <a:p>
            <a:pPr lvl="1" eaLnBrk="1" hangingPunct="1">
              <a:lnSpc>
                <a:spcPct val="80000"/>
              </a:lnSpc>
            </a:pPr>
            <a:r>
              <a:rPr lang="en-US" altLang="en-US" sz="2000">
                <a:ea typeface="ＭＳ Ｐゴシック" panose="020B0600070205080204" pitchFamily="34" charset="-128"/>
              </a:rPr>
              <a:t>It</a:t>
            </a:r>
            <a:r>
              <a:rPr lang="en-US" altLang="ja-JP" sz="2000">
                <a:ea typeface="ＭＳ Ｐゴシック" panose="020B0600070205080204" pitchFamily="34" charset="-128"/>
              </a:rPr>
              <a:t>s project choice improved (ROC moved from being well below cost of capital to above)</a:t>
            </a:r>
          </a:p>
          <a:p>
            <a:pPr eaLnBrk="1" hangingPunct="1">
              <a:lnSpc>
                <a:spcPct val="80000"/>
              </a:lnSpc>
            </a:pPr>
            <a:r>
              <a:rPr lang="en-US" altLang="en-US" sz="2400">
                <a:ea typeface="ＭＳ Ｐゴシック" panose="020B0600070205080204" pitchFamily="34" charset="-128"/>
              </a:rPr>
              <a:t>The firm also shifted from cash returned &lt; FCFE to cash returned &gt; FCFE and avoided making large acquisitions.</a:t>
            </a:r>
          </a:p>
          <a:p>
            <a:pPr eaLnBrk="1" hangingPunct="1">
              <a:lnSpc>
                <a:spcPct val="80000"/>
              </a:lnSpc>
            </a:pPr>
            <a:r>
              <a:rPr lang="en-US" altLang="en-US" sz="2400">
                <a:ea typeface="ＭＳ Ｐゴシック" panose="020B0600070205080204" pitchFamily="34" charset="-128"/>
              </a:rPr>
              <a:t>If you were a stockholder in 2009 and Iger made a plea to retain cash in Disney to pursue investment opportunities, would you be more receptive?</a:t>
            </a:r>
          </a:p>
          <a:p>
            <a:pPr lvl="1" eaLnBrk="1" hangingPunct="1">
              <a:lnSpc>
                <a:spcPct val="80000"/>
              </a:lnSpc>
              <a:buFont typeface="Calibri" panose="020F0502020204030204" pitchFamily="34" charset="0"/>
              <a:buAutoNum type="alphaLcPeriod"/>
            </a:pPr>
            <a:r>
              <a:rPr lang="en-US" altLang="en-US" sz="2000">
                <a:ea typeface="ＭＳ Ｐゴシック" panose="020B0600070205080204" pitchFamily="34" charset="-128"/>
              </a:rPr>
              <a:t>Yes</a:t>
            </a:r>
          </a:p>
          <a:p>
            <a:pPr lvl="1" eaLnBrk="1" hangingPunct="1">
              <a:lnSpc>
                <a:spcPct val="80000"/>
              </a:lnSpc>
              <a:buFont typeface="Calibri" panose="020F0502020204030204" pitchFamily="34" charset="0"/>
              <a:buAutoNum type="alphaLcPeriod"/>
            </a:pPr>
            <a:r>
              <a:rPr lang="en-US" altLang="en-US" sz="2000">
                <a:ea typeface="ＭＳ Ｐゴシック" panose="020B0600070205080204" pitchFamily="34" charset="-128"/>
              </a:rPr>
              <a:t>No</a:t>
            </a:r>
          </a:p>
        </p:txBody>
      </p:sp>
      <p:sp>
        <p:nvSpPr>
          <p:cNvPr id="434179" name="Footer Placeholder 1">
            <a:extLst>
              <a:ext uri="{FF2B5EF4-FFF2-40B4-BE49-F238E27FC236}">
                <a16:creationId xmlns:a16="http://schemas.microsoft.com/office/drawing/2014/main" id="{5567B03C-E1CE-FD18-71D4-26BE78CB9E2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a:extLst>
              <a:ext uri="{FF2B5EF4-FFF2-40B4-BE49-F238E27FC236}">
                <a16:creationId xmlns:a16="http://schemas.microsoft.com/office/drawing/2014/main" id="{C738CC3F-A087-8DD2-39CE-893EA266B26F}"/>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Final twist: Disney in 2013</a:t>
            </a:r>
          </a:p>
        </p:txBody>
      </p:sp>
      <p:sp>
        <p:nvSpPr>
          <p:cNvPr id="3" name="Content Placeholder 2">
            <a:extLst>
              <a:ext uri="{FF2B5EF4-FFF2-40B4-BE49-F238E27FC236}">
                <a16:creationId xmlns:a16="http://schemas.microsoft.com/office/drawing/2014/main" id="{9844CD51-1050-E24D-8AE4-620BE6E96338}"/>
              </a:ext>
            </a:extLst>
          </p:cNvPr>
          <p:cNvSpPr>
            <a:spLocks noGrp="1"/>
          </p:cNvSpPr>
          <p:nvPr>
            <p:ph sz="quarter" idx="1"/>
          </p:nvPr>
        </p:nvSpPr>
        <p:spPr>
          <a:xfrm>
            <a:off x="612775" y="1600200"/>
            <a:ext cx="8153400" cy="4495800"/>
          </a:xfrm>
        </p:spPr>
        <p:txBody>
          <a:bodyPr>
            <a:normAutofit fontScale="92500" lnSpcReduction="20000"/>
          </a:bodyPr>
          <a:lstStyle/>
          <a:p>
            <a:pPr>
              <a:buFont typeface="Wingdings" charset="0"/>
              <a:buChar char=""/>
              <a:defRPr/>
            </a:pPr>
            <a:r>
              <a:rPr lang="en-US" dirty="0"/>
              <a:t>Disney did return to holding cash between 2008 and 2013, with dividends and buybacks amounting to $2.6 billion less than the FCFE (with a target debt ratio) over this period. </a:t>
            </a:r>
          </a:p>
          <a:p>
            <a:pPr>
              <a:buFont typeface="Wingdings" charset="0"/>
              <a:buChar char=""/>
              <a:defRPr/>
            </a:pPr>
            <a:r>
              <a:rPr lang="en-US" dirty="0"/>
              <a:t>Disney continues to earn a return on capital well in excess of the cost of capital and its stock has doubled over the last two years.</a:t>
            </a:r>
          </a:p>
          <a:p>
            <a:pPr>
              <a:buFont typeface="Wingdings" charset="0"/>
              <a:buChar char=""/>
              <a:defRPr/>
            </a:pPr>
            <a:r>
              <a:rPr lang="en-US" dirty="0"/>
              <a:t>Now, assume that Bob </a:t>
            </a:r>
            <a:r>
              <a:rPr lang="en-US" dirty="0" err="1"/>
              <a:t>Iger</a:t>
            </a:r>
            <a:r>
              <a:rPr lang="en-US" dirty="0"/>
              <a:t> asks you for permission to withhold even more cash to cover future investment needs. Are you likely to go along?</a:t>
            </a:r>
          </a:p>
          <a:p>
            <a:pPr marL="514350" indent="-514350">
              <a:buFont typeface="+mj-lt"/>
              <a:buAutoNum type="alphaLcPeriod"/>
              <a:defRPr/>
            </a:pPr>
            <a:r>
              <a:rPr lang="en-US" dirty="0"/>
              <a:t>Yes</a:t>
            </a:r>
          </a:p>
          <a:p>
            <a:pPr marL="514350" indent="-514350">
              <a:buFont typeface="+mj-lt"/>
              <a:buAutoNum type="alphaLcPeriod"/>
              <a:defRPr/>
            </a:pPr>
            <a:r>
              <a:rPr lang="en-US" dirty="0"/>
              <a:t>No</a:t>
            </a:r>
          </a:p>
        </p:txBody>
      </p:sp>
      <p:sp>
        <p:nvSpPr>
          <p:cNvPr id="436227" name="Footer Placeholder 3">
            <a:extLst>
              <a:ext uri="{FF2B5EF4-FFF2-40B4-BE49-F238E27FC236}">
                <a16:creationId xmlns:a16="http://schemas.microsoft.com/office/drawing/2014/main" id="{C637AD79-90F4-2F10-9F46-D1ABAD8C3BC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a:extLst>
              <a:ext uri="{FF2B5EF4-FFF2-40B4-BE49-F238E27FC236}">
                <a16:creationId xmlns:a16="http://schemas.microsoft.com/office/drawing/2014/main" id="{AE9C6E03-1F7D-CAD8-E7BD-9F428C28872E}"/>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Case 2: Vale – Dividends versus FCFE</a:t>
            </a:r>
          </a:p>
        </p:txBody>
      </p:sp>
      <p:sp>
        <p:nvSpPr>
          <p:cNvPr id="438274" name="Footer Placeholder 1">
            <a:extLst>
              <a:ext uri="{FF2B5EF4-FFF2-40B4-BE49-F238E27FC236}">
                <a16:creationId xmlns:a16="http://schemas.microsoft.com/office/drawing/2014/main" id="{41336597-509C-1274-C4A1-CF51A3519FA9}"/>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7" name="Content Placeholder 4">
            <a:extLst>
              <a:ext uri="{FF2B5EF4-FFF2-40B4-BE49-F238E27FC236}">
                <a16:creationId xmlns:a16="http://schemas.microsoft.com/office/drawing/2014/main" id="{43B45757-495F-68A8-7B7C-3F78B1710857}"/>
              </a:ext>
            </a:extLst>
          </p:cNvPr>
          <p:cNvGraphicFramePr>
            <a:graphicFrameLocks noGrp="1"/>
          </p:cNvGraphicFramePr>
          <p:nvPr>
            <p:ph sz="quarter" idx="1"/>
          </p:nvPr>
        </p:nvGraphicFramePr>
        <p:xfrm>
          <a:off x="993775" y="1828800"/>
          <a:ext cx="7391401" cy="4419601"/>
        </p:xfrm>
        <a:graphic>
          <a:graphicData uri="http://schemas.openxmlformats.org/drawingml/2006/table">
            <a:tbl>
              <a:tblPr>
                <a:tableStyleId>{5C22544A-7EE6-4342-B048-85BDC9FD1C3A}</a:tableStyleId>
              </a:tblPr>
              <a:tblGrid>
                <a:gridCol w="3326915">
                  <a:extLst>
                    <a:ext uri="{9D8B030D-6E8A-4147-A177-3AD203B41FA5}">
                      <a16:colId xmlns:a16="http://schemas.microsoft.com/office/drawing/2014/main" val="20000"/>
                    </a:ext>
                  </a:extLst>
                </a:gridCol>
                <a:gridCol w="1867467">
                  <a:extLst>
                    <a:ext uri="{9D8B030D-6E8A-4147-A177-3AD203B41FA5}">
                      <a16:colId xmlns:a16="http://schemas.microsoft.com/office/drawing/2014/main" val="20001"/>
                    </a:ext>
                  </a:extLst>
                </a:gridCol>
                <a:gridCol w="2197019">
                  <a:extLst>
                    <a:ext uri="{9D8B030D-6E8A-4147-A177-3AD203B41FA5}">
                      <a16:colId xmlns:a16="http://schemas.microsoft.com/office/drawing/2014/main" val="20002"/>
                    </a:ext>
                  </a:extLst>
                </a:gridCol>
              </a:tblGrid>
              <a:tr h="352628">
                <a:tc>
                  <a:txBody>
                    <a:bodyPr/>
                    <a:lstStyle/>
                    <a:p>
                      <a:pPr algn="l"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Aggregate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Average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29119">
                <a:tc>
                  <a:txBody>
                    <a:bodyPr/>
                    <a:lstStyle/>
                    <a:p>
                      <a:pPr algn="l" fontAlgn="b"/>
                      <a:r>
                        <a:rPr lang="en-US" sz="1400" u="none" strike="noStrike">
                          <a:effectLst/>
                        </a:rPr>
                        <a:t>Net Income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$42,948.00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$8,589.60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29119">
                <a:tc>
                  <a:txBody>
                    <a:bodyPr/>
                    <a:lstStyle/>
                    <a:p>
                      <a:pPr algn="l" fontAlgn="b"/>
                      <a:r>
                        <a:rPr lang="en-US" sz="1400" u="none" strike="noStrike">
                          <a:effectLst/>
                        </a:rPr>
                        <a:t>Dividends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$23,869.00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$4,773.80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29119">
                <a:tc>
                  <a:txBody>
                    <a:bodyPr/>
                    <a:lstStyle/>
                    <a:p>
                      <a:pPr algn="l" fontAlgn="b"/>
                      <a:r>
                        <a:rPr lang="en-US" sz="1400" u="none" strike="noStrike">
                          <a:effectLst/>
                        </a:rPr>
                        <a:t>Dividend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55.58%</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87.76%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29119">
                <a:tc>
                  <a:txBody>
                    <a:bodyPr/>
                    <a:lstStyle/>
                    <a:p>
                      <a:pPr algn="l" fontAlgn="b"/>
                      <a:r>
                        <a:rPr lang="en-US" sz="1400" u="none" strike="noStrike">
                          <a:effectLst/>
                        </a:rPr>
                        <a:t>Stock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$5,731.00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$1,146.20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52628">
                <a:tc>
                  <a:txBody>
                    <a:bodyPr/>
                    <a:lstStyle/>
                    <a:p>
                      <a:pPr algn="l" fontAlgn="b"/>
                      <a:r>
                        <a:rPr lang="en-US" sz="1400" u="none" strike="noStrike">
                          <a:effectLst/>
                        </a:rPr>
                        <a:t>Dividends +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$29,600.00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$5,920.00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52628">
                <a:tc>
                  <a:txBody>
                    <a:bodyPr/>
                    <a:lstStyle/>
                    <a:p>
                      <a:pPr algn="l" fontAlgn="b"/>
                      <a:r>
                        <a:rPr lang="en-US" sz="1400" u="none" strike="noStrike">
                          <a:effectLst/>
                        </a:rPr>
                        <a:t>Cash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68.92%</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29119">
                <a:tc>
                  <a:txBody>
                    <a:bodyPr/>
                    <a:lstStyle/>
                    <a:p>
                      <a:pPr algn="l" fontAlgn="b"/>
                      <a:r>
                        <a:rPr lang="en-US" sz="1400" u="none" strike="noStrike">
                          <a:effectLst/>
                        </a:rPr>
                        <a:t>Free CF to Equity (pre-debt)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($3,076.00)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($615.20)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29119">
                <a:tc>
                  <a:txBody>
                    <a:bodyPr/>
                    <a:lstStyle/>
                    <a:p>
                      <a:pPr algn="l" fontAlgn="b"/>
                      <a:r>
                        <a:rPr lang="en-US" sz="1400" u="none" strike="noStrike">
                          <a:effectLst/>
                        </a:rPr>
                        <a:t>Free CF to Equity (actual 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($1,266.00)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($253.20)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52628">
                <a:tc>
                  <a:txBody>
                    <a:bodyPr/>
                    <a:lstStyle/>
                    <a:p>
                      <a:pPr algn="l" fontAlgn="b"/>
                      <a:r>
                        <a:rPr lang="en-US" sz="1400" u="none" strike="noStrike">
                          <a:effectLst/>
                        </a:rPr>
                        <a:t>Free CF to Equity (target debt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$13,252.43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$2,650.49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329119">
                <a:tc>
                  <a:txBody>
                    <a:bodyPr/>
                    <a:lstStyle/>
                    <a:p>
                      <a:pPr algn="l" fontAlgn="b"/>
                      <a:r>
                        <a:rPr lang="en-US" sz="1400" u="none" strike="noStrike">
                          <a:effectLst/>
                        </a:rPr>
                        <a:t>Cash payout as % of pre-debt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352628">
                <a:tc>
                  <a:txBody>
                    <a:bodyPr/>
                    <a:lstStyle/>
                    <a:p>
                      <a:pPr algn="l" fontAlgn="b"/>
                      <a:r>
                        <a:rPr lang="en-US" sz="1400" u="none" strike="noStrike">
                          <a:effectLst/>
                        </a:rPr>
                        <a:t>Cash payout as % of actual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352628">
                <a:tc>
                  <a:txBody>
                    <a:bodyPr/>
                    <a:lstStyle/>
                    <a:p>
                      <a:pPr algn="l" fontAlgn="b"/>
                      <a:r>
                        <a:rPr lang="en-US" sz="1400" u="none" strike="noStrike">
                          <a:effectLst/>
                        </a:rPr>
                        <a:t>Cash payout as % of target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223.36%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a:extLst>
              <a:ext uri="{FF2B5EF4-FFF2-40B4-BE49-F238E27FC236}">
                <a16:creationId xmlns:a16="http://schemas.microsoft.com/office/drawing/2014/main" id="{5E8214D3-3F0C-F05F-2EAA-EABE68D8F983}"/>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Vale: Its your call..</a:t>
            </a:r>
          </a:p>
        </p:txBody>
      </p:sp>
      <p:sp>
        <p:nvSpPr>
          <p:cNvPr id="440322" name="Rectangle 3">
            <a:extLst>
              <a:ext uri="{FF2B5EF4-FFF2-40B4-BE49-F238E27FC236}">
                <a16:creationId xmlns:a16="http://schemas.microsoft.com/office/drawing/2014/main" id="{B4F5752E-57F5-14BC-AA18-38A3476F09DE}"/>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dirty="0">
                <a:ea typeface="ＭＳ Ｐゴシック" panose="020B0600070205080204" pitchFamily="34" charset="-128"/>
              </a:rPr>
              <a:t>Vale</a:t>
            </a:r>
            <a:r>
              <a:rPr lang="ja-JP" altLang="en-US" sz="2200">
                <a:ea typeface="ＭＳ Ｐゴシック" panose="020B0600070205080204" pitchFamily="34" charset="-128"/>
              </a:rPr>
              <a:t>’</a:t>
            </a:r>
            <a:r>
              <a:rPr lang="en-US" altLang="ja-JP" sz="2200" dirty="0">
                <a:ea typeface="ＭＳ Ｐゴシック" panose="020B0600070205080204" pitchFamily="34" charset="-128"/>
              </a:rPr>
              <a:t>s managers have asked you for permission to cut dividends (to more manageable levels). Are you likely to go along?</a:t>
            </a:r>
          </a:p>
          <a:p>
            <a:pPr marL="823913" lvl="1" indent="-457200" eaLnBrk="1" hangingPunct="1">
              <a:lnSpc>
                <a:spcPct val="80000"/>
              </a:lnSpc>
              <a:buFont typeface="Calibri" panose="020F0502020204030204" pitchFamily="34" charset="0"/>
              <a:buAutoNum type="alphaLcPeriod"/>
            </a:pPr>
            <a:r>
              <a:rPr lang="en-US" altLang="en-US" sz="1900" dirty="0">
                <a:ea typeface="ＭＳ Ｐゴシック" panose="020B0600070205080204" pitchFamily="34" charset="-128"/>
              </a:rPr>
              <a:t>Yes</a:t>
            </a:r>
          </a:p>
          <a:p>
            <a:pPr marL="823913" lvl="1" indent="-457200" eaLnBrk="1" hangingPunct="1">
              <a:lnSpc>
                <a:spcPct val="80000"/>
              </a:lnSpc>
              <a:buFont typeface="Calibri" panose="020F0502020204030204" pitchFamily="34" charset="0"/>
              <a:buAutoNum type="alphaLcPeriod"/>
            </a:pPr>
            <a:r>
              <a:rPr lang="en-US" altLang="en-US" sz="1900" dirty="0">
                <a:ea typeface="ＭＳ Ｐゴシック" panose="020B0600070205080204" pitchFamily="34" charset="-128"/>
              </a:rPr>
              <a:t>No</a:t>
            </a:r>
          </a:p>
          <a:p>
            <a:pPr eaLnBrk="1" hangingPunct="1">
              <a:lnSpc>
                <a:spcPct val="80000"/>
              </a:lnSpc>
            </a:pPr>
            <a:r>
              <a:rPr lang="en-US" altLang="en-US" sz="2200" dirty="0">
                <a:ea typeface="ＭＳ Ｐゴシック" panose="020B0600070205080204" pitchFamily="34" charset="-128"/>
              </a:rPr>
              <a:t>The reasons for Vale</a:t>
            </a:r>
            <a:r>
              <a:rPr lang="ja-JP" altLang="en-US" sz="2200">
                <a:ea typeface="ＭＳ Ｐゴシック" panose="020B0600070205080204" pitchFamily="34" charset="-128"/>
              </a:rPr>
              <a:t>’</a:t>
            </a:r>
            <a:r>
              <a:rPr lang="en-US" altLang="ja-JP" sz="2200" dirty="0">
                <a:ea typeface="ＭＳ Ｐゴシック" panose="020B0600070205080204" pitchFamily="34" charset="-128"/>
              </a:rPr>
              <a:t>s dividend problem lie in it</a:t>
            </a:r>
            <a:r>
              <a:rPr lang="ja-JP" altLang="en-US" sz="2200">
                <a:ea typeface="ＭＳ Ｐゴシック" panose="020B0600070205080204" pitchFamily="34" charset="-128"/>
              </a:rPr>
              <a:t>’</a:t>
            </a:r>
            <a:r>
              <a:rPr lang="en-US" altLang="ja-JP" sz="2200" dirty="0">
                <a:ea typeface="ＭＳ Ｐゴシック" panose="020B0600070205080204" pitchFamily="34" charset="-128"/>
              </a:rPr>
              <a:t>s equity structure. Like most Brazilian companies, Vale has two classes of shares - common shares with voting rights and preferred shares without voting rights. However, Vale has committed to paying out 35% of its earnings as dividends to the preferred stockholders. If they fail to meet this threshold, the preferred shares get voting rights. If you own the preferred shares, would your answer to the question above change?</a:t>
            </a:r>
          </a:p>
          <a:p>
            <a:pPr marL="823913" lvl="1" indent="-457200" eaLnBrk="1" hangingPunct="1">
              <a:lnSpc>
                <a:spcPct val="80000"/>
              </a:lnSpc>
              <a:buFont typeface="Calibri" panose="020F0502020204030204" pitchFamily="34" charset="0"/>
              <a:buAutoNum type="alphaLcPeriod"/>
            </a:pPr>
            <a:r>
              <a:rPr lang="en-US" altLang="en-US" sz="1900" dirty="0">
                <a:ea typeface="ＭＳ Ｐゴシック" panose="020B0600070205080204" pitchFamily="34" charset="-128"/>
              </a:rPr>
              <a:t>Yes</a:t>
            </a:r>
          </a:p>
          <a:p>
            <a:pPr marL="823913" lvl="1" indent="-457200" eaLnBrk="1" hangingPunct="1">
              <a:lnSpc>
                <a:spcPct val="80000"/>
              </a:lnSpc>
              <a:buFont typeface="Calibri" panose="020F0502020204030204" pitchFamily="34" charset="0"/>
              <a:buAutoNum type="alphaLcPeriod"/>
            </a:pPr>
            <a:r>
              <a:rPr lang="en-US" altLang="en-US" sz="1900" dirty="0">
                <a:ea typeface="ＭＳ Ｐゴシック" panose="020B0600070205080204" pitchFamily="34" charset="-128"/>
              </a:rPr>
              <a:t>No</a:t>
            </a:r>
          </a:p>
          <a:p>
            <a:pPr eaLnBrk="1" hangingPunct="1">
              <a:lnSpc>
                <a:spcPct val="80000"/>
              </a:lnSpc>
            </a:pPr>
            <a:endParaRPr lang="en-US" altLang="en-US" sz="2200" dirty="0">
              <a:ea typeface="ＭＳ Ｐゴシック" panose="020B0600070205080204" pitchFamily="34" charset="-128"/>
            </a:endParaRPr>
          </a:p>
        </p:txBody>
      </p:sp>
      <p:sp>
        <p:nvSpPr>
          <p:cNvPr id="440323" name="Footer Placeholder 1">
            <a:extLst>
              <a:ext uri="{FF2B5EF4-FFF2-40B4-BE49-F238E27FC236}">
                <a16:creationId xmlns:a16="http://schemas.microsoft.com/office/drawing/2014/main" id="{60F6A2EE-FD13-2681-938D-FEFD725A420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a:extLst>
              <a:ext uri="{FF2B5EF4-FFF2-40B4-BE49-F238E27FC236}">
                <a16:creationId xmlns:a16="http://schemas.microsoft.com/office/drawing/2014/main" id="{C0D64AFD-DC82-9666-7266-3FC6B650C63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Mandated Dividend Payouts</a:t>
            </a:r>
          </a:p>
        </p:txBody>
      </p:sp>
      <p:sp>
        <p:nvSpPr>
          <p:cNvPr id="442370" name="Footer Placeholder 1">
            <a:extLst>
              <a:ext uri="{FF2B5EF4-FFF2-40B4-BE49-F238E27FC236}">
                <a16:creationId xmlns:a16="http://schemas.microsoft.com/office/drawing/2014/main" id="{94AE8076-FB6B-919F-A1FA-B22E3E03F52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34179" name="Slide Number Placeholder 2">
            <a:extLst>
              <a:ext uri="{FF2B5EF4-FFF2-40B4-BE49-F238E27FC236}">
                <a16:creationId xmlns:a16="http://schemas.microsoft.com/office/drawing/2014/main" id="{DC50BE80-BE70-3792-A008-D614788EC68D}"/>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3D27A72-E8C0-AB46-AA67-375F94612591}" type="slidenum">
              <a:rPr lang="en-US" altLang="en-US" sz="1200">
                <a:solidFill>
                  <a:srgbClr val="FFFFFF"/>
                </a:solidFill>
                <a:latin typeface="Times" charset="0"/>
              </a:rPr>
              <a:pPr>
                <a:lnSpc>
                  <a:spcPct val="80000"/>
                </a:lnSpc>
                <a:spcBef>
                  <a:spcPct val="0"/>
                </a:spcBef>
                <a:buClrTx/>
                <a:buSzTx/>
                <a:buFontTx/>
                <a:buNone/>
                <a:defRPr/>
              </a:pPr>
              <a:t>210</a:t>
            </a:fld>
            <a:endParaRPr lang="en-US" altLang="en-US" sz="1200">
              <a:solidFill>
                <a:srgbClr val="FFFFFF"/>
              </a:solidFill>
              <a:latin typeface="Times" charset="0"/>
            </a:endParaRPr>
          </a:p>
        </p:txBody>
      </p:sp>
      <p:sp>
        <p:nvSpPr>
          <p:cNvPr id="414722" name="Rectangle 3">
            <a:extLst>
              <a:ext uri="{FF2B5EF4-FFF2-40B4-BE49-F238E27FC236}">
                <a16:creationId xmlns:a16="http://schemas.microsoft.com/office/drawing/2014/main" id="{BC8046EA-5DB8-57BA-BAF0-3F620F858CB4}"/>
              </a:ext>
            </a:extLst>
          </p:cNvPr>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Assume now that the government decides to mandate a minimum dividend payout for all companies. Given our discussion of FCFE, what types of companies will be hurt the most by such a mandate?</a:t>
            </a:r>
          </a:p>
          <a:p>
            <a:pPr marL="514350" indent="-514350" eaLnBrk="1" fontAlgn="auto" hangingPunct="1">
              <a:spcAft>
                <a:spcPts val="0"/>
              </a:spcAft>
              <a:buFont typeface="+mj-lt"/>
              <a:buAutoNum type="alphaLcPeriod"/>
              <a:defRPr/>
            </a:pPr>
            <a:r>
              <a:rPr lang="en-US" dirty="0">
                <a:ea typeface="+mn-ea"/>
                <a:cs typeface="+mn-cs"/>
              </a:rPr>
              <a:t>Large companies making huge profits</a:t>
            </a:r>
          </a:p>
          <a:p>
            <a:pPr marL="514350" indent="-514350" eaLnBrk="1" fontAlgn="auto" hangingPunct="1">
              <a:spcAft>
                <a:spcPts val="0"/>
              </a:spcAft>
              <a:buFont typeface="+mj-lt"/>
              <a:buAutoNum type="alphaLcPeriod"/>
              <a:defRPr/>
            </a:pPr>
            <a:r>
              <a:rPr lang="en-US" dirty="0">
                <a:ea typeface="+mn-ea"/>
                <a:cs typeface="+mn-cs"/>
              </a:rPr>
              <a:t>Small companies losing money</a:t>
            </a:r>
          </a:p>
          <a:p>
            <a:pPr marL="514350" indent="-514350" eaLnBrk="1" fontAlgn="auto" hangingPunct="1">
              <a:spcAft>
                <a:spcPts val="0"/>
              </a:spcAft>
              <a:buFont typeface="+mj-lt"/>
              <a:buAutoNum type="alphaLcPeriod"/>
              <a:defRPr/>
            </a:pPr>
            <a:r>
              <a:rPr lang="en-US" dirty="0">
                <a:ea typeface="+mn-ea"/>
                <a:cs typeface="+mn-cs"/>
              </a:rPr>
              <a:t>High growth companies that are losing money</a:t>
            </a:r>
          </a:p>
          <a:p>
            <a:pPr marL="514350" indent="-514350" eaLnBrk="1" fontAlgn="auto" hangingPunct="1">
              <a:spcAft>
                <a:spcPts val="0"/>
              </a:spcAft>
              <a:buFont typeface="+mj-lt"/>
              <a:buAutoNum type="alphaLcPeriod"/>
              <a:defRPr/>
            </a:pPr>
            <a:r>
              <a:rPr lang="en-US" dirty="0">
                <a:ea typeface="+mn-ea"/>
                <a:cs typeface="+mn-cs"/>
              </a:rPr>
              <a:t>High growth companies that are making money</a:t>
            </a:r>
          </a:p>
          <a:p>
            <a:pPr marL="320040" indent="-320040" eaLnBrk="1" fontAlgn="auto" hangingPunct="1">
              <a:spcAft>
                <a:spcPts val="0"/>
              </a:spcAft>
              <a:buFont typeface="Wingdings"/>
              <a:buChar char=""/>
              <a:defRPr/>
            </a:pPr>
            <a:r>
              <a:rPr lang="en-US" dirty="0">
                <a:ea typeface="+mn-ea"/>
                <a:cs typeface="+mn-cs"/>
              </a:rPr>
              <a:t>What if the government mandates a cap on the dividend payout ratio (and a requirement that all companies reinvest a portion of their profits)?</a:t>
            </a:r>
          </a:p>
        </p:txBody>
      </p:sp>
    </p:spTree>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a:extLst>
              <a:ext uri="{FF2B5EF4-FFF2-40B4-BE49-F238E27FC236}">
                <a16:creationId xmlns:a16="http://schemas.microsoft.com/office/drawing/2014/main" id="{83D76B75-7FFC-32EB-0024-3C12BA17FDCF}"/>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Case 3: BP: Summary of Dividend Policy: 1982-1991</a:t>
            </a:r>
          </a:p>
        </p:txBody>
      </p:sp>
      <p:sp>
        <p:nvSpPr>
          <p:cNvPr id="444418" name="Footer Placeholder 1">
            <a:extLst>
              <a:ext uri="{FF2B5EF4-FFF2-40B4-BE49-F238E27FC236}">
                <a16:creationId xmlns:a16="http://schemas.microsoft.com/office/drawing/2014/main" id="{09A220B6-245F-760F-16E7-8E8447D85CC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36227" name="Slide Number Placeholder 2">
            <a:extLst>
              <a:ext uri="{FF2B5EF4-FFF2-40B4-BE49-F238E27FC236}">
                <a16:creationId xmlns:a16="http://schemas.microsoft.com/office/drawing/2014/main" id="{4B11901B-BBA0-3320-8141-15ACD562A28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ED7C358-2AD3-8A4F-BD3B-1E421040C930}" type="slidenum">
              <a:rPr lang="en-US" altLang="en-US" sz="1200">
                <a:solidFill>
                  <a:srgbClr val="FFFFFF"/>
                </a:solidFill>
                <a:latin typeface="Times" charset="0"/>
              </a:rPr>
              <a:pPr>
                <a:lnSpc>
                  <a:spcPct val="80000"/>
                </a:lnSpc>
                <a:spcBef>
                  <a:spcPct val="0"/>
                </a:spcBef>
                <a:buClrTx/>
                <a:buSzTx/>
                <a:buFontTx/>
                <a:buNone/>
                <a:defRPr/>
              </a:pPr>
              <a:t>211</a:t>
            </a:fld>
            <a:endParaRPr lang="en-US" altLang="en-US" sz="1200">
              <a:solidFill>
                <a:srgbClr val="FFFFFF"/>
              </a:solidFill>
              <a:latin typeface="Times" charset="0"/>
            </a:endParaRPr>
          </a:p>
        </p:txBody>
      </p:sp>
      <p:sp>
        <p:nvSpPr>
          <p:cNvPr id="444420" name="Line 3">
            <a:extLst>
              <a:ext uri="{FF2B5EF4-FFF2-40B4-BE49-F238E27FC236}">
                <a16:creationId xmlns:a16="http://schemas.microsoft.com/office/drawing/2014/main" id="{66CDACD5-D51A-3BE0-0C5B-52D59C1260B5}"/>
              </a:ext>
            </a:extLst>
          </p:cNvPr>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4421" name="Rectangle 4">
            <a:extLst>
              <a:ext uri="{FF2B5EF4-FFF2-40B4-BE49-F238E27FC236}">
                <a16:creationId xmlns:a16="http://schemas.microsoft.com/office/drawing/2014/main" id="{8097DFAC-06A8-588C-D655-F00DA872B3CC}"/>
              </a:ext>
            </a:extLst>
          </p:cNvPr>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b="1" i="1">
                <a:latin typeface="Times" pitchFamily="2" charset="0"/>
              </a:rPr>
              <a:t>Summary of calculations</a:t>
            </a:r>
          </a:p>
        </p:txBody>
      </p:sp>
      <p:sp>
        <p:nvSpPr>
          <p:cNvPr id="444422" name="Rectangle 5">
            <a:extLst>
              <a:ext uri="{FF2B5EF4-FFF2-40B4-BE49-F238E27FC236}">
                <a16:creationId xmlns:a16="http://schemas.microsoft.com/office/drawing/2014/main" id="{FC5AE782-E417-1947-8F09-53A03CB1C27A}"/>
              </a:ext>
            </a:extLst>
          </p:cNvPr>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Average</a:t>
            </a:r>
          </a:p>
        </p:txBody>
      </p:sp>
      <p:sp>
        <p:nvSpPr>
          <p:cNvPr id="444423" name="Rectangle 6">
            <a:extLst>
              <a:ext uri="{FF2B5EF4-FFF2-40B4-BE49-F238E27FC236}">
                <a16:creationId xmlns:a16="http://schemas.microsoft.com/office/drawing/2014/main" id="{BF3953DB-5BB6-C8F6-6284-3FF3A4FC736C}"/>
              </a:ext>
            </a:extLst>
          </p:cNvPr>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Standard Deviation</a:t>
            </a:r>
          </a:p>
        </p:txBody>
      </p:sp>
      <p:sp>
        <p:nvSpPr>
          <p:cNvPr id="444424" name="Rectangle 7">
            <a:extLst>
              <a:ext uri="{FF2B5EF4-FFF2-40B4-BE49-F238E27FC236}">
                <a16:creationId xmlns:a16="http://schemas.microsoft.com/office/drawing/2014/main" id="{6EE48C66-1702-3BBC-24B7-C9EB54E8417D}"/>
              </a:ext>
            </a:extLst>
          </p:cNvPr>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Maximum</a:t>
            </a:r>
          </a:p>
        </p:txBody>
      </p:sp>
      <p:sp>
        <p:nvSpPr>
          <p:cNvPr id="444425" name="Rectangle 8">
            <a:extLst>
              <a:ext uri="{FF2B5EF4-FFF2-40B4-BE49-F238E27FC236}">
                <a16:creationId xmlns:a16="http://schemas.microsoft.com/office/drawing/2014/main" id="{C5B66C92-A094-3890-BD7E-0B329B11856C}"/>
              </a:ext>
            </a:extLst>
          </p:cNvPr>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Minimum</a:t>
            </a:r>
          </a:p>
        </p:txBody>
      </p:sp>
      <p:sp>
        <p:nvSpPr>
          <p:cNvPr id="444426" name="Rectangle 9">
            <a:extLst>
              <a:ext uri="{FF2B5EF4-FFF2-40B4-BE49-F238E27FC236}">
                <a16:creationId xmlns:a16="http://schemas.microsoft.com/office/drawing/2014/main" id="{C1985100-F50A-6BB3-3527-913FFB8740F4}"/>
              </a:ext>
            </a:extLst>
          </p:cNvPr>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Free CF to Equity</a:t>
            </a:r>
          </a:p>
        </p:txBody>
      </p:sp>
      <p:sp>
        <p:nvSpPr>
          <p:cNvPr id="444427" name="Rectangle 10">
            <a:extLst>
              <a:ext uri="{FF2B5EF4-FFF2-40B4-BE49-F238E27FC236}">
                <a16:creationId xmlns:a16="http://schemas.microsoft.com/office/drawing/2014/main" id="{B02073DF-C17E-9D80-67F3-A888B4CE48F6}"/>
              </a:ext>
            </a:extLst>
          </p:cNvPr>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$571.10</a:t>
            </a:r>
          </a:p>
        </p:txBody>
      </p:sp>
      <p:sp>
        <p:nvSpPr>
          <p:cNvPr id="444428" name="Rectangle 11">
            <a:extLst>
              <a:ext uri="{FF2B5EF4-FFF2-40B4-BE49-F238E27FC236}">
                <a16:creationId xmlns:a16="http://schemas.microsoft.com/office/drawing/2014/main" id="{3A65405B-6838-D270-5EB5-AAB10275C30A}"/>
              </a:ext>
            </a:extLst>
          </p:cNvPr>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$1,382.29</a:t>
            </a:r>
          </a:p>
        </p:txBody>
      </p:sp>
      <p:sp>
        <p:nvSpPr>
          <p:cNvPr id="444429" name="Rectangle 12">
            <a:extLst>
              <a:ext uri="{FF2B5EF4-FFF2-40B4-BE49-F238E27FC236}">
                <a16:creationId xmlns:a16="http://schemas.microsoft.com/office/drawing/2014/main" id="{02EA1C1F-851C-1F12-0089-AAC81C7E67BB}"/>
              </a:ext>
            </a:extLst>
          </p:cNvPr>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$3,764.00</a:t>
            </a:r>
          </a:p>
        </p:txBody>
      </p:sp>
      <p:sp>
        <p:nvSpPr>
          <p:cNvPr id="444430" name="Rectangle 13">
            <a:extLst>
              <a:ext uri="{FF2B5EF4-FFF2-40B4-BE49-F238E27FC236}">
                <a16:creationId xmlns:a16="http://schemas.microsoft.com/office/drawing/2014/main" id="{75856D2B-DA57-3FEB-E20A-7AD5C799772E}"/>
              </a:ext>
            </a:extLst>
          </p:cNvPr>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($612.50)</a:t>
            </a:r>
          </a:p>
        </p:txBody>
      </p:sp>
      <p:sp>
        <p:nvSpPr>
          <p:cNvPr id="444431" name="Rectangle 14">
            <a:extLst>
              <a:ext uri="{FF2B5EF4-FFF2-40B4-BE49-F238E27FC236}">
                <a16:creationId xmlns:a16="http://schemas.microsoft.com/office/drawing/2014/main" id="{40723F4B-8725-AD25-C4FB-D940763F6A1F}"/>
              </a:ext>
            </a:extLst>
          </p:cNvPr>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Dividends</a:t>
            </a:r>
          </a:p>
        </p:txBody>
      </p:sp>
      <p:sp>
        <p:nvSpPr>
          <p:cNvPr id="444432" name="Rectangle 15">
            <a:extLst>
              <a:ext uri="{FF2B5EF4-FFF2-40B4-BE49-F238E27FC236}">
                <a16:creationId xmlns:a16="http://schemas.microsoft.com/office/drawing/2014/main" id="{DD562D70-5624-B026-9BD2-6EA7BC3B6DB0}"/>
              </a:ext>
            </a:extLst>
          </p:cNvPr>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$1,496.30</a:t>
            </a:r>
          </a:p>
        </p:txBody>
      </p:sp>
      <p:sp>
        <p:nvSpPr>
          <p:cNvPr id="444433" name="Rectangle 16">
            <a:extLst>
              <a:ext uri="{FF2B5EF4-FFF2-40B4-BE49-F238E27FC236}">
                <a16:creationId xmlns:a16="http://schemas.microsoft.com/office/drawing/2014/main" id="{BFFFBFB7-3806-DB86-6571-E4C4CA1795D5}"/>
              </a:ext>
            </a:extLst>
          </p:cNvPr>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$448.77</a:t>
            </a:r>
          </a:p>
        </p:txBody>
      </p:sp>
      <p:sp>
        <p:nvSpPr>
          <p:cNvPr id="444434" name="Rectangle 17">
            <a:extLst>
              <a:ext uri="{FF2B5EF4-FFF2-40B4-BE49-F238E27FC236}">
                <a16:creationId xmlns:a16="http://schemas.microsoft.com/office/drawing/2014/main" id="{5E12B1F7-5315-694B-F128-5B6EE8615103}"/>
              </a:ext>
            </a:extLst>
          </p:cNvPr>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$2,112.00</a:t>
            </a:r>
          </a:p>
        </p:txBody>
      </p:sp>
      <p:sp>
        <p:nvSpPr>
          <p:cNvPr id="444435" name="Rectangle 18">
            <a:extLst>
              <a:ext uri="{FF2B5EF4-FFF2-40B4-BE49-F238E27FC236}">
                <a16:creationId xmlns:a16="http://schemas.microsoft.com/office/drawing/2014/main" id="{596670CA-9D12-422C-D82F-D76B35ECCA8A}"/>
              </a:ext>
            </a:extLst>
          </p:cNvPr>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$831.00</a:t>
            </a:r>
          </a:p>
        </p:txBody>
      </p:sp>
      <p:sp>
        <p:nvSpPr>
          <p:cNvPr id="444436" name="Rectangle 19">
            <a:extLst>
              <a:ext uri="{FF2B5EF4-FFF2-40B4-BE49-F238E27FC236}">
                <a16:creationId xmlns:a16="http://schemas.microsoft.com/office/drawing/2014/main" id="{AD3AC400-FF9B-861A-3D84-033833E0EAED}"/>
              </a:ext>
            </a:extLst>
          </p:cNvPr>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Dividends+Repurchases</a:t>
            </a:r>
          </a:p>
        </p:txBody>
      </p:sp>
      <p:sp>
        <p:nvSpPr>
          <p:cNvPr id="444437" name="Rectangle 20">
            <a:extLst>
              <a:ext uri="{FF2B5EF4-FFF2-40B4-BE49-F238E27FC236}">
                <a16:creationId xmlns:a16="http://schemas.microsoft.com/office/drawing/2014/main" id="{CE2C3C7F-6025-5516-E106-A7F5DA315B6D}"/>
              </a:ext>
            </a:extLst>
          </p:cNvPr>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$1,496.30</a:t>
            </a:r>
          </a:p>
        </p:txBody>
      </p:sp>
      <p:sp>
        <p:nvSpPr>
          <p:cNvPr id="444438" name="Rectangle 21">
            <a:extLst>
              <a:ext uri="{FF2B5EF4-FFF2-40B4-BE49-F238E27FC236}">
                <a16:creationId xmlns:a16="http://schemas.microsoft.com/office/drawing/2014/main" id="{C5BD0C25-DD3A-73F6-AB90-CFD6BCD0AB5F}"/>
              </a:ext>
            </a:extLst>
          </p:cNvPr>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$448.77</a:t>
            </a:r>
          </a:p>
        </p:txBody>
      </p:sp>
      <p:sp>
        <p:nvSpPr>
          <p:cNvPr id="444439" name="Rectangle 22">
            <a:extLst>
              <a:ext uri="{FF2B5EF4-FFF2-40B4-BE49-F238E27FC236}">
                <a16:creationId xmlns:a16="http://schemas.microsoft.com/office/drawing/2014/main" id="{41E978E2-C370-32C5-8033-BF523C0D54AF}"/>
              </a:ext>
            </a:extLst>
          </p:cNvPr>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$2,112.00</a:t>
            </a:r>
          </a:p>
        </p:txBody>
      </p:sp>
      <p:sp>
        <p:nvSpPr>
          <p:cNvPr id="444440" name="Rectangle 23">
            <a:extLst>
              <a:ext uri="{FF2B5EF4-FFF2-40B4-BE49-F238E27FC236}">
                <a16:creationId xmlns:a16="http://schemas.microsoft.com/office/drawing/2014/main" id="{B139F7AA-CD03-BFCB-82B1-C41F6592977D}"/>
              </a:ext>
            </a:extLst>
          </p:cNvPr>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$831.00</a:t>
            </a:r>
          </a:p>
        </p:txBody>
      </p:sp>
      <p:sp>
        <p:nvSpPr>
          <p:cNvPr id="444441" name="Rectangle 24">
            <a:extLst>
              <a:ext uri="{FF2B5EF4-FFF2-40B4-BE49-F238E27FC236}">
                <a16:creationId xmlns:a16="http://schemas.microsoft.com/office/drawing/2014/main" id="{BDB4E47E-0664-1500-949E-C5B1FEE3D066}"/>
              </a:ext>
            </a:extLst>
          </p:cNvPr>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Dividend Payout Ratio</a:t>
            </a:r>
          </a:p>
        </p:txBody>
      </p:sp>
      <p:sp>
        <p:nvSpPr>
          <p:cNvPr id="444442" name="Rectangle 25">
            <a:extLst>
              <a:ext uri="{FF2B5EF4-FFF2-40B4-BE49-F238E27FC236}">
                <a16:creationId xmlns:a16="http://schemas.microsoft.com/office/drawing/2014/main" id="{01E27369-59C8-62B9-9D52-EB37C93E739E}"/>
              </a:ext>
            </a:extLst>
          </p:cNvPr>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84.77%</a:t>
            </a:r>
          </a:p>
        </p:txBody>
      </p:sp>
      <p:sp>
        <p:nvSpPr>
          <p:cNvPr id="444443" name="Rectangle 26">
            <a:extLst>
              <a:ext uri="{FF2B5EF4-FFF2-40B4-BE49-F238E27FC236}">
                <a16:creationId xmlns:a16="http://schemas.microsoft.com/office/drawing/2014/main" id="{E27FB5FE-6DF8-9FF3-68E0-38FD2E6D8E61}"/>
              </a:ext>
            </a:extLst>
          </p:cNvPr>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Cash Paid as % of FCFE</a:t>
            </a:r>
          </a:p>
        </p:txBody>
      </p:sp>
      <p:sp>
        <p:nvSpPr>
          <p:cNvPr id="444444" name="Rectangle 27">
            <a:extLst>
              <a:ext uri="{FF2B5EF4-FFF2-40B4-BE49-F238E27FC236}">
                <a16:creationId xmlns:a16="http://schemas.microsoft.com/office/drawing/2014/main" id="{3D996FEB-B3F6-2438-1C7F-A6A3B4A3AE08}"/>
              </a:ext>
            </a:extLst>
          </p:cNvPr>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262.00%</a:t>
            </a:r>
          </a:p>
        </p:txBody>
      </p:sp>
      <p:sp>
        <p:nvSpPr>
          <p:cNvPr id="444445" name="Rectangle 28">
            <a:extLst>
              <a:ext uri="{FF2B5EF4-FFF2-40B4-BE49-F238E27FC236}">
                <a16:creationId xmlns:a16="http://schemas.microsoft.com/office/drawing/2014/main" id="{5D8D2105-A919-4BE5-5CC6-AF71F07BBB5F}"/>
              </a:ext>
            </a:extLst>
          </p:cNvPr>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ROE - Required return</a:t>
            </a:r>
          </a:p>
        </p:txBody>
      </p:sp>
      <p:sp>
        <p:nvSpPr>
          <p:cNvPr id="444446" name="Rectangle 29">
            <a:extLst>
              <a:ext uri="{FF2B5EF4-FFF2-40B4-BE49-F238E27FC236}">
                <a16:creationId xmlns:a16="http://schemas.microsoft.com/office/drawing/2014/main" id="{B5968AB0-736E-E410-869F-38D62B3EDCA3}"/>
              </a:ext>
            </a:extLst>
          </p:cNvPr>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-1.67%</a:t>
            </a:r>
          </a:p>
        </p:txBody>
      </p:sp>
      <p:sp>
        <p:nvSpPr>
          <p:cNvPr id="444447" name="Rectangle 30">
            <a:extLst>
              <a:ext uri="{FF2B5EF4-FFF2-40B4-BE49-F238E27FC236}">
                <a16:creationId xmlns:a16="http://schemas.microsoft.com/office/drawing/2014/main" id="{229AA7BE-28E2-A197-B383-E54E70042175}"/>
              </a:ext>
            </a:extLst>
          </p:cNvPr>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11.49%</a:t>
            </a:r>
          </a:p>
        </p:txBody>
      </p:sp>
      <p:sp>
        <p:nvSpPr>
          <p:cNvPr id="444448" name="Rectangle 31">
            <a:extLst>
              <a:ext uri="{FF2B5EF4-FFF2-40B4-BE49-F238E27FC236}">
                <a16:creationId xmlns:a16="http://schemas.microsoft.com/office/drawing/2014/main" id="{3E11EEC1-B545-6232-444D-43C124E8DA75}"/>
              </a:ext>
            </a:extLst>
          </p:cNvPr>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20.90%</a:t>
            </a:r>
          </a:p>
        </p:txBody>
      </p:sp>
      <p:sp>
        <p:nvSpPr>
          <p:cNvPr id="444449" name="Rectangle 32">
            <a:extLst>
              <a:ext uri="{FF2B5EF4-FFF2-40B4-BE49-F238E27FC236}">
                <a16:creationId xmlns:a16="http://schemas.microsoft.com/office/drawing/2014/main" id="{9A6F2E3E-AF2D-6312-2128-4372A9CC3D5B}"/>
              </a:ext>
            </a:extLst>
          </p:cNvPr>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-21.59%</a:t>
            </a:r>
          </a:p>
        </p:txBody>
      </p:sp>
      <p:sp>
        <p:nvSpPr>
          <p:cNvPr id="444450" name="Line 34">
            <a:extLst>
              <a:ext uri="{FF2B5EF4-FFF2-40B4-BE49-F238E27FC236}">
                <a16:creationId xmlns:a16="http://schemas.microsoft.com/office/drawing/2014/main" id="{18F3A462-5768-13C4-A580-796EC18C3E82}"/>
              </a:ext>
            </a:extLst>
          </p:cNvPr>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a:extLst>
              <a:ext uri="{FF2B5EF4-FFF2-40B4-BE49-F238E27FC236}">
                <a16:creationId xmlns:a16="http://schemas.microsoft.com/office/drawing/2014/main" id="{E6910B3C-DF7C-1145-0DE5-7B300571D12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BP: Just Desserts!</a:t>
            </a:r>
          </a:p>
        </p:txBody>
      </p:sp>
      <p:sp>
        <p:nvSpPr>
          <p:cNvPr id="446466" name="Footer Placeholder 1">
            <a:extLst>
              <a:ext uri="{FF2B5EF4-FFF2-40B4-BE49-F238E27FC236}">
                <a16:creationId xmlns:a16="http://schemas.microsoft.com/office/drawing/2014/main" id="{CC2F6D87-DDEF-92E3-0971-898D33D3A65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38275" name="Slide Number Placeholder 2">
            <a:extLst>
              <a:ext uri="{FF2B5EF4-FFF2-40B4-BE49-F238E27FC236}">
                <a16:creationId xmlns:a16="http://schemas.microsoft.com/office/drawing/2014/main" id="{68411A58-3523-F018-9C61-422CD6967B6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AD090B03-03F6-1E45-923C-E27F27EBD98D}" type="slidenum">
              <a:rPr lang="en-US" altLang="en-US" sz="1200">
                <a:solidFill>
                  <a:srgbClr val="FFFFFF"/>
                </a:solidFill>
                <a:latin typeface="Times" charset="0"/>
              </a:rPr>
              <a:pPr>
                <a:lnSpc>
                  <a:spcPct val="80000"/>
                </a:lnSpc>
                <a:spcBef>
                  <a:spcPct val="0"/>
                </a:spcBef>
                <a:buClrTx/>
                <a:buSzTx/>
                <a:buFontTx/>
                <a:buNone/>
                <a:defRPr/>
              </a:pPr>
              <a:t>212</a:t>
            </a:fld>
            <a:endParaRPr lang="en-US" altLang="en-US" sz="1200">
              <a:solidFill>
                <a:srgbClr val="FFFFFF"/>
              </a:solidFill>
              <a:latin typeface="Times" charset="0"/>
            </a:endParaRPr>
          </a:p>
        </p:txBody>
      </p:sp>
      <p:pic>
        <p:nvPicPr>
          <p:cNvPr id="446468" name="Picture 3">
            <a:extLst>
              <a:ext uri="{FF2B5EF4-FFF2-40B4-BE49-F238E27FC236}">
                <a16:creationId xmlns:a16="http://schemas.microsoft.com/office/drawing/2014/main" id="{4D09BE4A-A2C4-AD40-D9DA-CC1172183185}"/>
              </a:ext>
            </a:extLst>
          </p:cNvPr>
          <p:cNvPicPr>
            <a:picLocks noGrp="1" noChangeArrowheads="1"/>
          </p:cNvPicPr>
          <p:nvPr>
            <p:ph sz="quarter" idx="1"/>
          </p:nvPr>
        </p:nvPicPr>
        <p:blipFill>
          <a:blip r:embed="rId3">
            <a:extLst>
              <a:ext uri="{28A0092B-C50C-407E-A947-70E740481C1C}">
                <a14:useLocalDpi xmlns:a14="http://schemas.microsoft.com/office/drawing/2010/main" val="0"/>
              </a:ext>
            </a:extLst>
          </a:blip>
          <a:srcRect l="-21240" r="-21240"/>
          <a:stretch>
            <a:fillRect/>
          </a:stretch>
        </p:blipFill>
        <p:spPr>
          <a:xfrm>
            <a:off x="612775" y="1600200"/>
            <a:ext cx="8153400" cy="4495800"/>
          </a:xfrm>
        </p:spPr>
      </p:pic>
    </p:spTree>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Title 1">
            <a:extLst>
              <a:ext uri="{FF2B5EF4-FFF2-40B4-BE49-F238E27FC236}">
                <a16:creationId xmlns:a16="http://schemas.microsoft.com/office/drawing/2014/main" id="{57125FB3-2621-2133-F162-8A6B59BA67E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Managing changes in dividend policy</a:t>
            </a:r>
          </a:p>
        </p:txBody>
      </p:sp>
      <p:sp>
        <p:nvSpPr>
          <p:cNvPr id="448514" name="Footer Placeholder 1">
            <a:extLst>
              <a:ext uri="{FF2B5EF4-FFF2-40B4-BE49-F238E27FC236}">
                <a16:creationId xmlns:a16="http://schemas.microsoft.com/office/drawing/2014/main" id="{056BCB3E-226D-6E8E-1328-64C74DDDA94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40323" name="Slide Number Placeholder 2">
            <a:extLst>
              <a:ext uri="{FF2B5EF4-FFF2-40B4-BE49-F238E27FC236}">
                <a16:creationId xmlns:a16="http://schemas.microsoft.com/office/drawing/2014/main" id="{FACFC9C0-422A-9CD3-E9B0-9DF6A1C49B24}"/>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9381778-E259-1A4F-892C-17B1BA53FBDC}" type="slidenum">
              <a:rPr lang="en-US" altLang="en-US" sz="1200">
                <a:solidFill>
                  <a:srgbClr val="FFFFFF"/>
                </a:solidFill>
                <a:latin typeface="Times" charset="0"/>
              </a:rPr>
              <a:pPr>
                <a:lnSpc>
                  <a:spcPct val="80000"/>
                </a:lnSpc>
                <a:spcBef>
                  <a:spcPct val="0"/>
                </a:spcBef>
                <a:buClrTx/>
                <a:buSzTx/>
                <a:buFontTx/>
                <a:buNone/>
                <a:defRPr/>
              </a:pPr>
              <a:t>213</a:t>
            </a:fld>
            <a:endParaRPr lang="en-US" altLang="en-US" sz="1200">
              <a:solidFill>
                <a:srgbClr val="FFFFFF"/>
              </a:solidFill>
              <a:latin typeface="Times" charset="0"/>
            </a:endParaRPr>
          </a:p>
        </p:txBody>
      </p:sp>
      <p:pic>
        <p:nvPicPr>
          <p:cNvPr id="448516" name="Content Placeholder 4">
            <a:extLst>
              <a:ext uri="{FF2B5EF4-FFF2-40B4-BE49-F238E27FC236}">
                <a16:creationId xmlns:a16="http://schemas.microsoft.com/office/drawing/2014/main" id="{4721C564-0715-AA56-E9E3-EA206C16DD1B}"/>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917" r="-3917"/>
          <a:stretch>
            <a:fillRect/>
          </a:stretch>
        </p:blipFill>
        <p:spPr>
          <a:xfrm>
            <a:off x="612775" y="1600200"/>
            <a:ext cx="8153400" cy="4495800"/>
          </a:xfrm>
        </p:spPr>
      </p:pic>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a:extLst>
              <a:ext uri="{FF2B5EF4-FFF2-40B4-BE49-F238E27FC236}">
                <a16:creationId xmlns:a16="http://schemas.microsoft.com/office/drawing/2014/main" id="{F18C6C45-3B46-FFE5-37C0-353B87799F2E}"/>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Case 4: The Limited: Summary of Dividend Policy: 1983-1992</a:t>
            </a:r>
          </a:p>
        </p:txBody>
      </p:sp>
      <p:sp>
        <p:nvSpPr>
          <p:cNvPr id="450562" name="Footer Placeholder 1">
            <a:extLst>
              <a:ext uri="{FF2B5EF4-FFF2-40B4-BE49-F238E27FC236}">
                <a16:creationId xmlns:a16="http://schemas.microsoft.com/office/drawing/2014/main" id="{0DC6BDD7-EB02-A5C6-98D5-46A2578C052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42371" name="Slide Number Placeholder 2">
            <a:extLst>
              <a:ext uri="{FF2B5EF4-FFF2-40B4-BE49-F238E27FC236}">
                <a16:creationId xmlns:a16="http://schemas.microsoft.com/office/drawing/2014/main" id="{682402C6-A46D-C5B3-C49D-FFF0465F0E4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8D98A12E-6B52-144B-81C3-88390FB5B6E2}" type="slidenum">
              <a:rPr lang="en-US" altLang="en-US" sz="1200">
                <a:solidFill>
                  <a:srgbClr val="FFFFFF"/>
                </a:solidFill>
                <a:latin typeface="Times" charset="0"/>
              </a:rPr>
              <a:pPr>
                <a:lnSpc>
                  <a:spcPct val="80000"/>
                </a:lnSpc>
                <a:spcBef>
                  <a:spcPct val="0"/>
                </a:spcBef>
                <a:buClrTx/>
                <a:buSzTx/>
                <a:buFontTx/>
                <a:buNone/>
                <a:defRPr/>
              </a:pPr>
              <a:t>214</a:t>
            </a:fld>
            <a:endParaRPr lang="en-US" altLang="en-US" sz="1200">
              <a:solidFill>
                <a:srgbClr val="FFFFFF"/>
              </a:solidFill>
              <a:latin typeface="Times" charset="0"/>
            </a:endParaRPr>
          </a:p>
        </p:txBody>
      </p:sp>
      <p:sp>
        <p:nvSpPr>
          <p:cNvPr id="450564" name="Content Placeholder 6">
            <a:extLst>
              <a:ext uri="{FF2B5EF4-FFF2-40B4-BE49-F238E27FC236}">
                <a16:creationId xmlns:a16="http://schemas.microsoft.com/office/drawing/2014/main" id="{82308617-0FE6-21E3-22D7-4192C12A816B}"/>
              </a:ext>
            </a:extLst>
          </p:cNvPr>
          <p:cNvSpPr>
            <a:spLocks noGrp="1"/>
          </p:cNvSpPr>
          <p:nvPr>
            <p:ph sz="quarter" idx="1"/>
          </p:nvPr>
        </p:nvSpPr>
        <p:spPr>
          <a:xfrm>
            <a:off x="612775" y="1600200"/>
            <a:ext cx="8153400" cy="4495800"/>
          </a:xfrm>
        </p:spPr>
        <p:txBody>
          <a:bodyPr/>
          <a:lstStyle/>
          <a:p>
            <a:pPr marL="0" indent="0" eaLnBrk="1" hangingPunct="1">
              <a:buFont typeface="Wingdings" pitchFamily="2" charset="2"/>
              <a:buNone/>
            </a:pPr>
            <a:endParaRPr lang="en-US" altLang="en-US">
              <a:ea typeface="ＭＳ Ｐゴシック" panose="020B0600070205080204" pitchFamily="34" charset="-128"/>
            </a:endParaRPr>
          </a:p>
        </p:txBody>
      </p:sp>
      <p:sp>
        <p:nvSpPr>
          <p:cNvPr id="450565" name="Line 3">
            <a:extLst>
              <a:ext uri="{FF2B5EF4-FFF2-40B4-BE49-F238E27FC236}">
                <a16:creationId xmlns:a16="http://schemas.microsoft.com/office/drawing/2014/main" id="{2F5FD9BA-06BE-1875-4075-FBA7C66D2A72}"/>
              </a:ext>
            </a:extLst>
          </p:cNvPr>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66" name="Rectangle 4">
            <a:extLst>
              <a:ext uri="{FF2B5EF4-FFF2-40B4-BE49-F238E27FC236}">
                <a16:creationId xmlns:a16="http://schemas.microsoft.com/office/drawing/2014/main" id="{A15D5D1F-12AA-D27B-BD1B-6487A348DD45}"/>
              </a:ext>
            </a:extLst>
          </p:cNvPr>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b="1" i="1">
                <a:latin typeface="Times" pitchFamily="2" charset="0"/>
              </a:rPr>
              <a:t>Summary of calculations</a:t>
            </a:r>
          </a:p>
        </p:txBody>
      </p:sp>
      <p:sp>
        <p:nvSpPr>
          <p:cNvPr id="450567" name="Rectangle 5">
            <a:extLst>
              <a:ext uri="{FF2B5EF4-FFF2-40B4-BE49-F238E27FC236}">
                <a16:creationId xmlns:a16="http://schemas.microsoft.com/office/drawing/2014/main" id="{FEA47491-7C42-6F13-3CD5-94C3BEFCDB85}"/>
              </a:ext>
            </a:extLst>
          </p:cNvPr>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Average</a:t>
            </a:r>
          </a:p>
        </p:txBody>
      </p:sp>
      <p:sp>
        <p:nvSpPr>
          <p:cNvPr id="450568" name="Rectangle 6">
            <a:extLst>
              <a:ext uri="{FF2B5EF4-FFF2-40B4-BE49-F238E27FC236}">
                <a16:creationId xmlns:a16="http://schemas.microsoft.com/office/drawing/2014/main" id="{6E01888F-179A-9E80-82A1-62C8626661FB}"/>
              </a:ext>
            </a:extLst>
          </p:cNvPr>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Standard Deviation</a:t>
            </a:r>
          </a:p>
        </p:txBody>
      </p:sp>
      <p:sp>
        <p:nvSpPr>
          <p:cNvPr id="450569" name="Rectangle 7">
            <a:extLst>
              <a:ext uri="{FF2B5EF4-FFF2-40B4-BE49-F238E27FC236}">
                <a16:creationId xmlns:a16="http://schemas.microsoft.com/office/drawing/2014/main" id="{C5C99929-2237-C79E-8A29-17494EF53366}"/>
              </a:ext>
            </a:extLst>
          </p:cNvPr>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Maximum</a:t>
            </a:r>
          </a:p>
        </p:txBody>
      </p:sp>
      <p:sp>
        <p:nvSpPr>
          <p:cNvPr id="450570" name="Rectangle 8">
            <a:extLst>
              <a:ext uri="{FF2B5EF4-FFF2-40B4-BE49-F238E27FC236}">
                <a16:creationId xmlns:a16="http://schemas.microsoft.com/office/drawing/2014/main" id="{28F560D3-FF9C-FBE4-A0B5-1C7384D5F72C}"/>
              </a:ext>
            </a:extLst>
          </p:cNvPr>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Minimum</a:t>
            </a:r>
          </a:p>
        </p:txBody>
      </p:sp>
      <p:sp>
        <p:nvSpPr>
          <p:cNvPr id="450571" name="Rectangle 9">
            <a:extLst>
              <a:ext uri="{FF2B5EF4-FFF2-40B4-BE49-F238E27FC236}">
                <a16:creationId xmlns:a16="http://schemas.microsoft.com/office/drawing/2014/main" id="{8DD36B0E-8A73-E8E9-A8D8-A95E9D0A7308}"/>
              </a:ext>
            </a:extLst>
          </p:cNvPr>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Free CF to Equity</a:t>
            </a:r>
          </a:p>
        </p:txBody>
      </p:sp>
      <p:sp>
        <p:nvSpPr>
          <p:cNvPr id="450572" name="Rectangle 10">
            <a:extLst>
              <a:ext uri="{FF2B5EF4-FFF2-40B4-BE49-F238E27FC236}">
                <a16:creationId xmlns:a16="http://schemas.microsoft.com/office/drawing/2014/main" id="{4B027D97-3153-8347-26B4-E0A0DA6E1171}"/>
              </a:ext>
            </a:extLst>
          </p:cNvPr>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($34.20)</a:t>
            </a:r>
          </a:p>
        </p:txBody>
      </p:sp>
      <p:sp>
        <p:nvSpPr>
          <p:cNvPr id="450573" name="Rectangle 11">
            <a:extLst>
              <a:ext uri="{FF2B5EF4-FFF2-40B4-BE49-F238E27FC236}">
                <a16:creationId xmlns:a16="http://schemas.microsoft.com/office/drawing/2014/main" id="{D34F62FF-9231-9460-C1A1-D081556023A1}"/>
              </a:ext>
            </a:extLst>
          </p:cNvPr>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$109.74</a:t>
            </a:r>
          </a:p>
        </p:txBody>
      </p:sp>
      <p:sp>
        <p:nvSpPr>
          <p:cNvPr id="450574" name="Rectangle 12">
            <a:extLst>
              <a:ext uri="{FF2B5EF4-FFF2-40B4-BE49-F238E27FC236}">
                <a16:creationId xmlns:a16="http://schemas.microsoft.com/office/drawing/2014/main" id="{5EFC081B-0B79-3378-A33A-AC1193F73372}"/>
              </a:ext>
            </a:extLst>
          </p:cNvPr>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$96.89</a:t>
            </a:r>
          </a:p>
        </p:txBody>
      </p:sp>
      <p:sp>
        <p:nvSpPr>
          <p:cNvPr id="450575" name="Rectangle 13">
            <a:extLst>
              <a:ext uri="{FF2B5EF4-FFF2-40B4-BE49-F238E27FC236}">
                <a16:creationId xmlns:a16="http://schemas.microsoft.com/office/drawing/2014/main" id="{184153DC-69CD-941E-AFA2-70EFF0EC5843}"/>
              </a:ext>
            </a:extLst>
          </p:cNvPr>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($242.17)</a:t>
            </a:r>
          </a:p>
        </p:txBody>
      </p:sp>
      <p:sp>
        <p:nvSpPr>
          <p:cNvPr id="450576" name="Rectangle 14">
            <a:extLst>
              <a:ext uri="{FF2B5EF4-FFF2-40B4-BE49-F238E27FC236}">
                <a16:creationId xmlns:a16="http://schemas.microsoft.com/office/drawing/2014/main" id="{AACA1436-F93D-5090-6D6A-59516A5F4917}"/>
              </a:ext>
            </a:extLst>
          </p:cNvPr>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Dividends</a:t>
            </a:r>
          </a:p>
        </p:txBody>
      </p:sp>
      <p:sp>
        <p:nvSpPr>
          <p:cNvPr id="450577" name="Rectangle 15">
            <a:extLst>
              <a:ext uri="{FF2B5EF4-FFF2-40B4-BE49-F238E27FC236}">
                <a16:creationId xmlns:a16="http://schemas.microsoft.com/office/drawing/2014/main" id="{F88A7618-1C50-500B-F3B3-6B4CB7856F74}"/>
              </a:ext>
            </a:extLst>
          </p:cNvPr>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$40.87</a:t>
            </a:r>
          </a:p>
        </p:txBody>
      </p:sp>
      <p:sp>
        <p:nvSpPr>
          <p:cNvPr id="450578" name="Rectangle 16">
            <a:extLst>
              <a:ext uri="{FF2B5EF4-FFF2-40B4-BE49-F238E27FC236}">
                <a16:creationId xmlns:a16="http://schemas.microsoft.com/office/drawing/2014/main" id="{2E2A7A0B-DB44-E0EF-0DE4-1757FA50DBC4}"/>
              </a:ext>
            </a:extLst>
          </p:cNvPr>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$32.79</a:t>
            </a:r>
          </a:p>
        </p:txBody>
      </p:sp>
      <p:sp>
        <p:nvSpPr>
          <p:cNvPr id="450579" name="Rectangle 17">
            <a:extLst>
              <a:ext uri="{FF2B5EF4-FFF2-40B4-BE49-F238E27FC236}">
                <a16:creationId xmlns:a16="http://schemas.microsoft.com/office/drawing/2014/main" id="{72199F0C-8DA6-1364-A1D8-70916D9602FE}"/>
              </a:ext>
            </a:extLst>
          </p:cNvPr>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$101.36</a:t>
            </a:r>
          </a:p>
        </p:txBody>
      </p:sp>
      <p:sp>
        <p:nvSpPr>
          <p:cNvPr id="450580" name="Rectangle 18">
            <a:extLst>
              <a:ext uri="{FF2B5EF4-FFF2-40B4-BE49-F238E27FC236}">
                <a16:creationId xmlns:a16="http://schemas.microsoft.com/office/drawing/2014/main" id="{E77AC294-C708-C7B4-825D-125EBDF2D0DD}"/>
              </a:ext>
            </a:extLst>
          </p:cNvPr>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$5.97</a:t>
            </a:r>
          </a:p>
        </p:txBody>
      </p:sp>
      <p:sp>
        <p:nvSpPr>
          <p:cNvPr id="450581" name="Rectangle 19">
            <a:extLst>
              <a:ext uri="{FF2B5EF4-FFF2-40B4-BE49-F238E27FC236}">
                <a16:creationId xmlns:a16="http://schemas.microsoft.com/office/drawing/2014/main" id="{E9B6E054-2254-D5B4-6688-99B723870CC2}"/>
              </a:ext>
            </a:extLst>
          </p:cNvPr>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Dividends+Repurchases</a:t>
            </a:r>
          </a:p>
        </p:txBody>
      </p:sp>
      <p:sp>
        <p:nvSpPr>
          <p:cNvPr id="450582" name="Rectangle 20">
            <a:extLst>
              <a:ext uri="{FF2B5EF4-FFF2-40B4-BE49-F238E27FC236}">
                <a16:creationId xmlns:a16="http://schemas.microsoft.com/office/drawing/2014/main" id="{38A65CEA-89AA-F3BB-FB75-DE6F79E64130}"/>
              </a:ext>
            </a:extLst>
          </p:cNvPr>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$40.87</a:t>
            </a:r>
          </a:p>
        </p:txBody>
      </p:sp>
      <p:sp>
        <p:nvSpPr>
          <p:cNvPr id="450583" name="Rectangle 21">
            <a:extLst>
              <a:ext uri="{FF2B5EF4-FFF2-40B4-BE49-F238E27FC236}">
                <a16:creationId xmlns:a16="http://schemas.microsoft.com/office/drawing/2014/main" id="{64205BBD-A922-5B5A-1AEA-B32EE6E388E3}"/>
              </a:ext>
            </a:extLst>
          </p:cNvPr>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$32.79</a:t>
            </a:r>
          </a:p>
        </p:txBody>
      </p:sp>
      <p:sp>
        <p:nvSpPr>
          <p:cNvPr id="450584" name="Rectangle 22">
            <a:extLst>
              <a:ext uri="{FF2B5EF4-FFF2-40B4-BE49-F238E27FC236}">
                <a16:creationId xmlns:a16="http://schemas.microsoft.com/office/drawing/2014/main" id="{54CBA64C-6FAA-F636-AF94-8757612D728A}"/>
              </a:ext>
            </a:extLst>
          </p:cNvPr>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$101.36</a:t>
            </a:r>
          </a:p>
        </p:txBody>
      </p:sp>
      <p:sp>
        <p:nvSpPr>
          <p:cNvPr id="450585" name="Rectangle 23">
            <a:extLst>
              <a:ext uri="{FF2B5EF4-FFF2-40B4-BE49-F238E27FC236}">
                <a16:creationId xmlns:a16="http://schemas.microsoft.com/office/drawing/2014/main" id="{710D7212-460F-0507-3656-91ADC739708D}"/>
              </a:ext>
            </a:extLst>
          </p:cNvPr>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$5.97</a:t>
            </a:r>
          </a:p>
        </p:txBody>
      </p:sp>
      <p:sp>
        <p:nvSpPr>
          <p:cNvPr id="450586" name="Rectangle 24">
            <a:extLst>
              <a:ext uri="{FF2B5EF4-FFF2-40B4-BE49-F238E27FC236}">
                <a16:creationId xmlns:a16="http://schemas.microsoft.com/office/drawing/2014/main" id="{288AAA89-79BD-AB81-027E-8F68B6D358BB}"/>
              </a:ext>
            </a:extLst>
          </p:cNvPr>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Dividend Payout Ratio</a:t>
            </a:r>
          </a:p>
        </p:txBody>
      </p:sp>
      <p:sp>
        <p:nvSpPr>
          <p:cNvPr id="450587" name="Rectangle 25">
            <a:extLst>
              <a:ext uri="{FF2B5EF4-FFF2-40B4-BE49-F238E27FC236}">
                <a16:creationId xmlns:a16="http://schemas.microsoft.com/office/drawing/2014/main" id="{978A063C-8DEE-2080-D762-225856E3A6E0}"/>
              </a:ext>
            </a:extLst>
          </p:cNvPr>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18.59%</a:t>
            </a:r>
          </a:p>
        </p:txBody>
      </p:sp>
      <p:sp>
        <p:nvSpPr>
          <p:cNvPr id="450588" name="Rectangle 26">
            <a:extLst>
              <a:ext uri="{FF2B5EF4-FFF2-40B4-BE49-F238E27FC236}">
                <a16:creationId xmlns:a16="http://schemas.microsoft.com/office/drawing/2014/main" id="{60F13B7B-55B0-73C9-CB50-B70DFA63E126}"/>
              </a:ext>
            </a:extLst>
          </p:cNvPr>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Cash Paid as % of FCFE</a:t>
            </a:r>
          </a:p>
        </p:txBody>
      </p:sp>
      <p:sp>
        <p:nvSpPr>
          <p:cNvPr id="450589" name="Rectangle 27">
            <a:extLst>
              <a:ext uri="{FF2B5EF4-FFF2-40B4-BE49-F238E27FC236}">
                <a16:creationId xmlns:a16="http://schemas.microsoft.com/office/drawing/2014/main" id="{EC0B3B32-9C9F-7CB8-C61C-7DAB50EA5041}"/>
              </a:ext>
            </a:extLst>
          </p:cNvPr>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-119.52%</a:t>
            </a:r>
          </a:p>
        </p:txBody>
      </p:sp>
      <p:sp>
        <p:nvSpPr>
          <p:cNvPr id="450590" name="Rectangle 28">
            <a:extLst>
              <a:ext uri="{FF2B5EF4-FFF2-40B4-BE49-F238E27FC236}">
                <a16:creationId xmlns:a16="http://schemas.microsoft.com/office/drawing/2014/main" id="{AC2DE82E-F4A5-10A0-D456-5128BB22EA93}"/>
              </a:ext>
            </a:extLst>
          </p:cNvPr>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pitchFamily="2" charset="0"/>
              </a:rPr>
              <a:t>ROE - Required return</a:t>
            </a:r>
          </a:p>
        </p:txBody>
      </p:sp>
      <p:sp>
        <p:nvSpPr>
          <p:cNvPr id="450591" name="Rectangle 29">
            <a:extLst>
              <a:ext uri="{FF2B5EF4-FFF2-40B4-BE49-F238E27FC236}">
                <a16:creationId xmlns:a16="http://schemas.microsoft.com/office/drawing/2014/main" id="{48944AB3-6062-F86C-E285-74B5F7CCA0B0}"/>
              </a:ext>
            </a:extLst>
          </p:cNvPr>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1.69%</a:t>
            </a:r>
          </a:p>
        </p:txBody>
      </p:sp>
      <p:sp>
        <p:nvSpPr>
          <p:cNvPr id="450592" name="Rectangle 30">
            <a:extLst>
              <a:ext uri="{FF2B5EF4-FFF2-40B4-BE49-F238E27FC236}">
                <a16:creationId xmlns:a16="http://schemas.microsoft.com/office/drawing/2014/main" id="{770DA156-D343-A0C3-4077-FEF2EAB4EEF3}"/>
              </a:ext>
            </a:extLst>
          </p:cNvPr>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19.07%</a:t>
            </a:r>
          </a:p>
        </p:txBody>
      </p:sp>
      <p:sp>
        <p:nvSpPr>
          <p:cNvPr id="450593" name="Rectangle 31">
            <a:extLst>
              <a:ext uri="{FF2B5EF4-FFF2-40B4-BE49-F238E27FC236}">
                <a16:creationId xmlns:a16="http://schemas.microsoft.com/office/drawing/2014/main" id="{AF8C0AD6-CA32-8D05-F87F-242636908C15}"/>
              </a:ext>
            </a:extLst>
          </p:cNvPr>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29.26%</a:t>
            </a:r>
          </a:p>
        </p:txBody>
      </p:sp>
      <p:sp>
        <p:nvSpPr>
          <p:cNvPr id="450594" name="Rectangle 32">
            <a:extLst>
              <a:ext uri="{FF2B5EF4-FFF2-40B4-BE49-F238E27FC236}">
                <a16:creationId xmlns:a16="http://schemas.microsoft.com/office/drawing/2014/main" id="{871BC391-3907-134A-5913-4B30D9AD6324}"/>
              </a:ext>
            </a:extLst>
          </p:cNvPr>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-19.84%</a:t>
            </a:r>
          </a:p>
        </p:txBody>
      </p:sp>
      <p:sp>
        <p:nvSpPr>
          <p:cNvPr id="450595" name="Line 33">
            <a:extLst>
              <a:ext uri="{FF2B5EF4-FFF2-40B4-BE49-F238E27FC236}">
                <a16:creationId xmlns:a16="http://schemas.microsoft.com/office/drawing/2014/main" id="{5C754AFE-0C78-3B6E-A73C-7B95CD8F184D}"/>
              </a:ext>
            </a:extLst>
          </p:cNvPr>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96" name="Line 34">
            <a:extLst>
              <a:ext uri="{FF2B5EF4-FFF2-40B4-BE49-F238E27FC236}">
                <a16:creationId xmlns:a16="http://schemas.microsoft.com/office/drawing/2014/main" id="{CB5815D0-92B5-E92F-4A92-913348A87511}"/>
              </a:ext>
            </a:extLst>
          </p:cNvPr>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97" name="Rectangle 35">
            <a:extLst>
              <a:ext uri="{FF2B5EF4-FFF2-40B4-BE49-F238E27FC236}">
                <a16:creationId xmlns:a16="http://schemas.microsoft.com/office/drawing/2014/main" id="{28A9A64F-0ABC-90AF-5C1A-3441BFF313A3}"/>
              </a:ext>
            </a:extLst>
          </p:cNvPr>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pitchFamily="2" charset="0"/>
            </a:endParaRPr>
          </a:p>
        </p:txBody>
      </p:sp>
    </p:spTree>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a:extLst>
              <a:ext uri="{FF2B5EF4-FFF2-40B4-BE49-F238E27FC236}">
                <a16:creationId xmlns:a16="http://schemas.microsoft.com/office/drawing/2014/main" id="{4A17EC03-50F6-DFC0-AB87-DDD4EB1DD58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Growth Firms and Dividends</a:t>
            </a:r>
          </a:p>
        </p:txBody>
      </p:sp>
      <p:sp>
        <p:nvSpPr>
          <p:cNvPr id="452610" name="Footer Placeholder 1">
            <a:extLst>
              <a:ext uri="{FF2B5EF4-FFF2-40B4-BE49-F238E27FC236}">
                <a16:creationId xmlns:a16="http://schemas.microsoft.com/office/drawing/2014/main" id="{6F3D418C-252F-9A73-085D-92031B81934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44419" name="Slide Number Placeholder 2">
            <a:extLst>
              <a:ext uri="{FF2B5EF4-FFF2-40B4-BE49-F238E27FC236}">
                <a16:creationId xmlns:a16="http://schemas.microsoft.com/office/drawing/2014/main" id="{FFC8E42F-2404-1803-C931-AE27435BED94}"/>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D41AC34-B33E-0F4E-BE92-43C778CD1C46}" type="slidenum">
              <a:rPr lang="en-US" altLang="en-US" sz="1200">
                <a:solidFill>
                  <a:srgbClr val="FFFFFF"/>
                </a:solidFill>
                <a:latin typeface="Times" charset="0"/>
              </a:rPr>
              <a:pPr>
                <a:lnSpc>
                  <a:spcPct val="80000"/>
                </a:lnSpc>
                <a:spcBef>
                  <a:spcPct val="0"/>
                </a:spcBef>
                <a:buClrTx/>
                <a:buSzTx/>
                <a:buFontTx/>
                <a:buNone/>
                <a:defRPr/>
              </a:pPr>
              <a:t>215</a:t>
            </a:fld>
            <a:endParaRPr lang="en-US" altLang="en-US" sz="1200">
              <a:solidFill>
                <a:srgbClr val="FFFFFF"/>
              </a:solidFill>
              <a:latin typeface="Times" charset="0"/>
            </a:endParaRPr>
          </a:p>
        </p:txBody>
      </p:sp>
      <p:sp>
        <p:nvSpPr>
          <p:cNvPr id="452612" name="Rectangle 3">
            <a:extLst>
              <a:ext uri="{FF2B5EF4-FFF2-40B4-BE49-F238E27FC236}">
                <a16:creationId xmlns:a16="http://schemas.microsoft.com/office/drawing/2014/main" id="{48933EB1-D232-216F-E9D4-93BE415D2519}"/>
              </a:ext>
            </a:extLst>
          </p:cNvPr>
          <p:cNvSpPr>
            <a:spLocks noGrp="1"/>
          </p:cNvSpPr>
          <p:nvPr>
            <p:ph sz="quarter" idx="1"/>
          </p:nvPr>
        </p:nvSpPr>
        <p:spPr>
          <a:xfrm>
            <a:off x="612775" y="1600200"/>
            <a:ext cx="8153400" cy="4495800"/>
          </a:xfrm>
        </p:spPr>
        <p:txBody>
          <a:bodyPr/>
          <a:lstStyle/>
          <a:p>
            <a:pPr eaLnBrk="1" hangingPunct="1"/>
            <a:r>
              <a:rPr lang="en-US" altLang="en-US">
                <a:ea typeface="ＭＳ Ｐゴシック" panose="020B0600070205080204" pitchFamily="34" charset="-128"/>
              </a:rPr>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pPr eaLnBrk="1" hangingPunct="1">
              <a:buFont typeface="Calibri" panose="020F0502020204030204" pitchFamily="34" charset="0"/>
              <a:buAutoNum type="alphaLcPeriod"/>
            </a:pPr>
            <a:r>
              <a:rPr lang="en-US" altLang="en-US">
                <a:ea typeface="ＭＳ Ｐゴシック" panose="020B0600070205080204" pitchFamily="34" charset="-128"/>
              </a:rPr>
              <a:t>Yes</a:t>
            </a:r>
          </a:p>
          <a:p>
            <a:pPr eaLnBrk="1" hangingPunct="1">
              <a:buFont typeface="Calibri" panose="020F0502020204030204" pitchFamily="34" charset="0"/>
              <a:buAutoNum type="alphaLcPeriod"/>
            </a:pPr>
            <a:r>
              <a:rPr lang="en-US" altLang="en-US">
                <a:ea typeface="ＭＳ Ｐゴシック" panose="020B0600070205080204" pitchFamily="34" charset="-128"/>
              </a:rPr>
              <a:t>No</a:t>
            </a:r>
          </a:p>
          <a:p>
            <a:pPr eaLnBrk="1" hangingPunct="1"/>
            <a:r>
              <a:rPr lang="en-US" altLang="en-US">
                <a:ea typeface="ＭＳ Ｐゴシック" panose="020B0600070205080204" pitchFamily="34" charset="-128"/>
              </a:rPr>
              <a:t>Why?</a:t>
            </a:r>
          </a:p>
        </p:txBody>
      </p:sp>
    </p:spTree>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a:extLst>
              <a:ext uri="{FF2B5EF4-FFF2-40B4-BE49-F238E27FC236}">
                <a16:creationId xmlns:a16="http://schemas.microsoft.com/office/drawing/2014/main" id="{1282391A-A014-2697-307B-5DEEEC754C82}"/>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5. Tata Motors</a:t>
            </a:r>
          </a:p>
        </p:txBody>
      </p:sp>
      <p:sp>
        <p:nvSpPr>
          <p:cNvPr id="454658" name="Text Box 8">
            <a:extLst>
              <a:ext uri="{FF2B5EF4-FFF2-40B4-BE49-F238E27FC236}">
                <a16:creationId xmlns:a16="http://schemas.microsoft.com/office/drawing/2014/main" id="{976491B8-F778-ADB7-E8F2-30035D91A3B2}"/>
              </a:ext>
            </a:extLst>
          </p:cNvPr>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pitchFamily="2" charset="0"/>
              </a:rPr>
              <a:t>Negative FCFE, largely because of acquisitions.</a:t>
            </a:r>
          </a:p>
        </p:txBody>
      </p:sp>
      <p:sp>
        <p:nvSpPr>
          <p:cNvPr id="454659" name="Footer Placeholder 1">
            <a:extLst>
              <a:ext uri="{FF2B5EF4-FFF2-40B4-BE49-F238E27FC236}">
                <a16:creationId xmlns:a16="http://schemas.microsoft.com/office/drawing/2014/main" id="{44690BFD-35FA-D2DF-8C10-948199EE23A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10" name="Content Placeholder 2">
            <a:extLst>
              <a:ext uri="{FF2B5EF4-FFF2-40B4-BE49-F238E27FC236}">
                <a16:creationId xmlns:a16="http://schemas.microsoft.com/office/drawing/2014/main" id="{2E1A8401-81EC-FBCB-E298-CDDA0A0A745D}"/>
              </a:ext>
            </a:extLst>
          </p:cNvPr>
          <p:cNvGraphicFramePr>
            <a:graphicFrameLocks noGrp="1"/>
          </p:cNvGraphicFramePr>
          <p:nvPr>
            <p:ph sz="quarter" idx="1"/>
          </p:nvPr>
        </p:nvGraphicFramePr>
        <p:xfrm>
          <a:off x="612775" y="1600200"/>
          <a:ext cx="7693025" cy="3960816"/>
        </p:xfrm>
        <a:graphic>
          <a:graphicData uri="http://schemas.openxmlformats.org/drawingml/2006/table">
            <a:tbl>
              <a:tblPr/>
              <a:tblGrid>
                <a:gridCol w="3465513">
                  <a:extLst>
                    <a:ext uri="{9D8B030D-6E8A-4147-A177-3AD203B41FA5}">
                      <a16:colId xmlns:a16="http://schemas.microsoft.com/office/drawing/2014/main" val="20000"/>
                    </a:ext>
                  </a:extLst>
                </a:gridCol>
                <a:gridCol w="1939925">
                  <a:extLst>
                    <a:ext uri="{9D8B030D-6E8A-4147-A177-3AD203B41FA5}">
                      <a16:colId xmlns:a16="http://schemas.microsoft.com/office/drawing/2014/main" val="20001"/>
                    </a:ext>
                  </a:extLst>
                </a:gridCol>
                <a:gridCol w="2287587">
                  <a:extLst>
                    <a:ext uri="{9D8B030D-6E8A-4147-A177-3AD203B41FA5}">
                      <a16:colId xmlns:a16="http://schemas.microsoft.com/office/drawing/2014/main" val="20002"/>
                    </a:ext>
                  </a:extLst>
                </a:gridCol>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0"/>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1"/>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a:extLst>
              <a:ext uri="{FF2B5EF4-FFF2-40B4-BE49-F238E27FC236}">
                <a16:creationId xmlns:a16="http://schemas.microsoft.com/office/drawing/2014/main" id="{33126E1C-DE2F-744E-8CAE-BC78CFEA57A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Summing up…</a:t>
            </a:r>
          </a:p>
        </p:txBody>
      </p:sp>
      <p:sp>
        <p:nvSpPr>
          <p:cNvPr id="456706" name="Footer Placeholder 1">
            <a:extLst>
              <a:ext uri="{FF2B5EF4-FFF2-40B4-BE49-F238E27FC236}">
                <a16:creationId xmlns:a16="http://schemas.microsoft.com/office/drawing/2014/main" id="{2CA4CCED-37ED-0C5E-FEF8-D50888E7BBF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48515" name="Slide Number Placeholder 2">
            <a:extLst>
              <a:ext uri="{FF2B5EF4-FFF2-40B4-BE49-F238E27FC236}">
                <a16:creationId xmlns:a16="http://schemas.microsoft.com/office/drawing/2014/main" id="{0FC1D4C0-C629-56E4-BEFE-3AE2EC55E20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BF9802D-1692-2347-99E1-8C2710324FB2}" type="slidenum">
              <a:rPr lang="en-US" altLang="en-US" sz="1200">
                <a:solidFill>
                  <a:srgbClr val="FFFFFF"/>
                </a:solidFill>
                <a:latin typeface="Times" charset="0"/>
              </a:rPr>
              <a:pPr>
                <a:lnSpc>
                  <a:spcPct val="80000"/>
                </a:lnSpc>
                <a:spcBef>
                  <a:spcPct val="0"/>
                </a:spcBef>
                <a:buClrTx/>
                <a:buSzTx/>
                <a:buFontTx/>
                <a:buNone/>
                <a:defRPr/>
              </a:pPr>
              <a:t>217</a:t>
            </a:fld>
            <a:endParaRPr lang="en-US" altLang="en-US" sz="1200">
              <a:solidFill>
                <a:srgbClr val="FFFFFF"/>
              </a:solidFill>
              <a:latin typeface="Times" charset="0"/>
            </a:endParaRPr>
          </a:p>
        </p:txBody>
      </p:sp>
      <p:pic>
        <p:nvPicPr>
          <p:cNvPr id="456708" name="Content Placeholder 3">
            <a:extLst>
              <a:ext uri="{FF2B5EF4-FFF2-40B4-BE49-F238E27FC236}">
                <a16:creationId xmlns:a16="http://schemas.microsoft.com/office/drawing/2014/main" id="{C3715125-D7DF-1CB6-79DD-F7DA08987B68}"/>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6449" r="-36449"/>
          <a:stretch>
            <a:fillRect/>
          </a:stretch>
        </p:blipFill>
        <p:spPr>
          <a:xfrm>
            <a:off x="612775" y="1600200"/>
            <a:ext cx="8153400" cy="4495800"/>
          </a:xfrm>
        </p:spPr>
      </p:pic>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a:extLst>
              <a:ext uri="{FF2B5EF4-FFF2-40B4-BE49-F238E27FC236}">
                <a16:creationId xmlns:a16="http://schemas.microsoft.com/office/drawing/2014/main" id="{B4D0717C-206D-EE57-B18B-F84AE335AAB4}"/>
              </a:ext>
            </a:extLst>
          </p:cNvPr>
          <p:cNvSpPr>
            <a:spLocks noGrp="1" noChangeArrowheads="1"/>
          </p:cNvSpPr>
          <p:nvPr>
            <p:ph type="title"/>
          </p:nvPr>
        </p:nvSpPr>
        <p:spPr>
          <a:xfrm>
            <a:off x="612775" y="228600"/>
            <a:ext cx="8153400" cy="990600"/>
          </a:xfrm>
        </p:spPr>
        <p:txBody>
          <a:bodyPr>
            <a:normAutofit fontScale="90000"/>
          </a:bodyPr>
          <a:lstStyle/>
          <a:p>
            <a:pPr eaLnBrk="1" hangingPunct="1">
              <a:defRPr/>
            </a:pPr>
            <a:r>
              <a:rPr lang="en-US" altLang="en-US" sz="3200">
                <a:latin typeface="Wingdings" charset="2"/>
                <a:ea typeface="ＭＳ Ｐゴシック" charset="-128"/>
              </a:rPr>
              <a:t>6 </a:t>
            </a:r>
            <a:r>
              <a:rPr lang="en-US" altLang="en-US" sz="3200">
                <a:ea typeface="ＭＳ Ｐゴシック" charset="-128"/>
              </a:rPr>
              <a:t>Application Test: Assessing your firm</a:t>
            </a:r>
            <a:r>
              <a:rPr lang="ja-JP" altLang="en-US" sz="3200">
                <a:ea typeface="ＭＳ Ｐゴシック" charset="-128"/>
              </a:rPr>
              <a:t>’</a:t>
            </a:r>
            <a:r>
              <a:rPr lang="en-US" altLang="ja-JP" sz="3200">
                <a:ea typeface="ＭＳ Ｐゴシック" charset="-128"/>
              </a:rPr>
              <a:t>s dividend policy</a:t>
            </a:r>
            <a:endParaRPr lang="en-US" altLang="en-US" sz="3200">
              <a:ea typeface="ＭＳ Ｐゴシック" charset="-128"/>
            </a:endParaRPr>
          </a:p>
        </p:txBody>
      </p:sp>
      <p:sp>
        <p:nvSpPr>
          <p:cNvPr id="458754" name="Footer Placeholder 1">
            <a:extLst>
              <a:ext uri="{FF2B5EF4-FFF2-40B4-BE49-F238E27FC236}">
                <a16:creationId xmlns:a16="http://schemas.microsoft.com/office/drawing/2014/main" id="{E19E8AEB-9E3A-0171-45D0-22D20B97AF2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50563" name="Slide Number Placeholder 2">
            <a:extLst>
              <a:ext uri="{FF2B5EF4-FFF2-40B4-BE49-F238E27FC236}">
                <a16:creationId xmlns:a16="http://schemas.microsoft.com/office/drawing/2014/main" id="{A9CE8B4E-9E6A-AA87-A3D0-CF4A84F18D0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D3D121C-E006-8B48-A5B5-9CFC203CEC01}" type="slidenum">
              <a:rPr lang="en-US" altLang="en-US" sz="1200">
                <a:solidFill>
                  <a:srgbClr val="FFFFFF"/>
                </a:solidFill>
                <a:latin typeface="Times" charset="0"/>
              </a:rPr>
              <a:pPr>
                <a:lnSpc>
                  <a:spcPct val="80000"/>
                </a:lnSpc>
                <a:spcBef>
                  <a:spcPct val="0"/>
                </a:spcBef>
                <a:buClrTx/>
                <a:buSzTx/>
                <a:buFontTx/>
                <a:buNone/>
                <a:defRPr/>
              </a:pPr>
              <a:t>218</a:t>
            </a:fld>
            <a:endParaRPr lang="en-US" altLang="en-US" sz="1200">
              <a:solidFill>
                <a:srgbClr val="FFFFFF"/>
              </a:solidFill>
              <a:latin typeface="Times" charset="0"/>
            </a:endParaRPr>
          </a:p>
        </p:txBody>
      </p:sp>
      <p:sp>
        <p:nvSpPr>
          <p:cNvPr id="458756" name="Rectangle 3">
            <a:extLst>
              <a:ext uri="{FF2B5EF4-FFF2-40B4-BE49-F238E27FC236}">
                <a16:creationId xmlns:a16="http://schemas.microsoft.com/office/drawing/2014/main" id="{95F2A47D-816E-949F-7AAC-9B0BE98FAE00}"/>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600">
                <a:ea typeface="ＭＳ Ｐゴシック" panose="020B0600070205080204" pitchFamily="34" charset="-128"/>
              </a:rPr>
              <a:t>Compare your firm</a:t>
            </a:r>
            <a:r>
              <a:rPr lang="ja-JP" altLang="en-US" sz="2600">
                <a:ea typeface="ＭＳ Ｐゴシック" panose="020B0600070205080204" pitchFamily="34" charset="-128"/>
              </a:rPr>
              <a:t>’</a:t>
            </a:r>
            <a:r>
              <a:rPr lang="en-US" altLang="ja-JP" sz="2600">
                <a:ea typeface="ＭＳ Ｐゴシック" panose="020B0600070205080204" pitchFamily="34" charset="-128"/>
              </a:rPr>
              <a:t>s dividends to its FCFE, looking at the last 5 years of information.</a:t>
            </a: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r>
              <a:rPr lang="en-US" altLang="en-US" sz="2600">
                <a:ea typeface="ＭＳ Ｐゴシック" panose="020B0600070205080204" pitchFamily="34" charset="-128"/>
              </a:rPr>
              <a:t>Based upon your earlier analysis of your firm</a:t>
            </a:r>
            <a:r>
              <a:rPr lang="ja-JP" altLang="en-US" sz="2600">
                <a:ea typeface="ＭＳ Ｐゴシック" panose="020B0600070205080204" pitchFamily="34" charset="-128"/>
              </a:rPr>
              <a:t>’</a:t>
            </a:r>
            <a:r>
              <a:rPr lang="en-US" altLang="ja-JP" sz="2600">
                <a:ea typeface="ＭＳ Ｐゴシック" panose="020B0600070205080204" pitchFamily="34" charset="-128"/>
              </a:rPr>
              <a:t>s project choices, would you encourage the firm to return more cash or less cash to its owners?</a:t>
            </a:r>
          </a:p>
          <a:p>
            <a:pPr eaLnBrk="1" hangingPunct="1">
              <a:lnSpc>
                <a:spcPct val="80000"/>
              </a:lnSpc>
            </a:pPr>
            <a:endParaRPr lang="en-US" altLang="en-US" sz="2600">
              <a:ea typeface="ＭＳ Ｐゴシック" panose="020B0600070205080204" pitchFamily="34" charset="-128"/>
            </a:endParaRPr>
          </a:p>
          <a:p>
            <a:pPr eaLnBrk="1" hangingPunct="1">
              <a:lnSpc>
                <a:spcPct val="80000"/>
              </a:lnSpc>
            </a:pPr>
            <a:r>
              <a:rPr lang="en-US" altLang="en-US" sz="2600">
                <a:ea typeface="ＭＳ Ｐゴシック" panose="020B0600070205080204" pitchFamily="34" charset="-128"/>
              </a:rPr>
              <a:t>If you would encourage it to return more cash, what form should it take (dividends versus stock buybacks)?</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a:extLst>
              <a:ext uri="{FF2B5EF4-FFF2-40B4-BE49-F238E27FC236}">
                <a16:creationId xmlns:a16="http://schemas.microsoft.com/office/drawing/2014/main" id="{6DA55D4E-AB59-5CEE-583F-D1C38F139BB8}"/>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The Peer Group Approach </a:t>
            </a:r>
          </a:p>
        </p:txBody>
      </p:sp>
      <p:sp>
        <p:nvSpPr>
          <p:cNvPr id="460802" name="Footer Placeholder 1">
            <a:extLst>
              <a:ext uri="{FF2B5EF4-FFF2-40B4-BE49-F238E27FC236}">
                <a16:creationId xmlns:a16="http://schemas.microsoft.com/office/drawing/2014/main" id="{4138EF02-5599-B69E-1AB2-E9C4CA02EBE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60803" name="Content Placeholder 1">
            <a:extLst>
              <a:ext uri="{FF2B5EF4-FFF2-40B4-BE49-F238E27FC236}">
                <a16:creationId xmlns:a16="http://schemas.microsoft.com/office/drawing/2014/main" id="{5CDDF957-80DA-FBFC-CFF1-65BBADDA290B}"/>
              </a:ext>
            </a:extLst>
          </p:cNvPr>
          <p:cNvSpPr>
            <a:spLocks noGrp="1"/>
          </p:cNvSpPr>
          <p:nvPr>
            <p:ph sz="quarter" idx="1"/>
          </p:nvPr>
        </p:nvSpPr>
        <p:spPr>
          <a:xfrm>
            <a:off x="612775" y="1600200"/>
            <a:ext cx="8153400" cy="4495800"/>
          </a:xfrm>
        </p:spPr>
        <p:txBody>
          <a:bodyPr/>
          <a:lstStyle/>
          <a:p>
            <a:r>
              <a:rPr lang="en-US" altLang="en-US">
                <a:ea typeface="ＭＳ Ｐゴシック" panose="020B0600070205080204" pitchFamily="34" charset="-128"/>
              </a:rPr>
              <a:t>In the peer group approach, you compare your company to similar companies (usually in the same market and sector) to assess whether and if yes, how much to pay in dividends.</a:t>
            </a:r>
          </a:p>
          <a:p>
            <a:endParaRPr lang="en-US" altLang="en-US">
              <a:ea typeface="ＭＳ Ｐゴシック" panose="020B0600070205080204" pitchFamily="34" charset="-128"/>
            </a:endParaRPr>
          </a:p>
        </p:txBody>
      </p:sp>
      <p:graphicFrame>
        <p:nvGraphicFramePr>
          <p:cNvPr id="2" name="Table 1">
            <a:extLst>
              <a:ext uri="{FF2B5EF4-FFF2-40B4-BE49-F238E27FC236}">
                <a16:creationId xmlns:a16="http://schemas.microsoft.com/office/drawing/2014/main" id="{5B27F7E2-EC8D-63F8-99BC-565F2522C2BC}"/>
              </a:ext>
            </a:extLst>
          </p:cNvPr>
          <p:cNvGraphicFramePr>
            <a:graphicFrameLocks noGrp="1"/>
          </p:cNvGraphicFramePr>
          <p:nvPr/>
        </p:nvGraphicFramePr>
        <p:xfrm>
          <a:off x="685800" y="3962400"/>
          <a:ext cx="7759700" cy="1887540"/>
        </p:xfrm>
        <a:graphic>
          <a:graphicData uri="http://schemas.openxmlformats.org/drawingml/2006/table">
            <a:tbl>
              <a:tblPr/>
              <a:tblGrid>
                <a:gridCol w="1016000">
                  <a:extLst>
                    <a:ext uri="{9D8B030D-6E8A-4147-A177-3AD203B41FA5}">
                      <a16:colId xmlns:a16="http://schemas.microsoft.com/office/drawing/2014/main" val="20000"/>
                    </a:ext>
                  </a:extLst>
                </a:gridCol>
                <a:gridCol w="469900">
                  <a:extLst>
                    <a:ext uri="{9D8B030D-6E8A-4147-A177-3AD203B41FA5}">
                      <a16:colId xmlns:a16="http://schemas.microsoft.com/office/drawing/2014/main" val="20001"/>
                    </a:ext>
                  </a:extLst>
                </a:gridCol>
                <a:gridCol w="1155700">
                  <a:extLst>
                    <a:ext uri="{9D8B030D-6E8A-4147-A177-3AD203B41FA5}">
                      <a16:colId xmlns:a16="http://schemas.microsoft.com/office/drawing/2014/main" val="20002"/>
                    </a:ext>
                  </a:extLst>
                </a:gridCol>
                <a:gridCol w="622300">
                  <a:extLst>
                    <a:ext uri="{9D8B030D-6E8A-4147-A177-3AD203B41FA5}">
                      <a16:colId xmlns:a16="http://schemas.microsoft.com/office/drawing/2014/main" val="20003"/>
                    </a:ext>
                  </a:extLst>
                </a:gridCol>
                <a:gridCol w="1155700">
                  <a:extLst>
                    <a:ext uri="{9D8B030D-6E8A-4147-A177-3AD203B41FA5}">
                      <a16:colId xmlns:a16="http://schemas.microsoft.com/office/drawing/2014/main" val="20004"/>
                    </a:ext>
                  </a:extLst>
                </a:gridCol>
                <a:gridCol w="1270000">
                  <a:extLst>
                    <a:ext uri="{9D8B030D-6E8A-4147-A177-3AD203B41FA5}">
                      <a16:colId xmlns:a16="http://schemas.microsoft.com/office/drawing/2014/main" val="20005"/>
                    </a:ext>
                  </a:extLst>
                </a:gridCol>
                <a:gridCol w="965200">
                  <a:extLst>
                    <a:ext uri="{9D8B030D-6E8A-4147-A177-3AD203B41FA5}">
                      <a16:colId xmlns:a16="http://schemas.microsoft.com/office/drawing/2014/main" val="20006"/>
                    </a:ext>
                  </a:extLst>
                </a:gridCol>
                <a:gridCol w="1104900">
                  <a:extLst>
                    <a:ext uri="{9D8B030D-6E8A-4147-A177-3AD203B41FA5}">
                      <a16:colId xmlns:a16="http://schemas.microsoft.com/office/drawing/2014/main" val="20007"/>
                    </a:ext>
                  </a:extLst>
                </a:gridCol>
              </a:tblGrid>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 </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Calibri" charset="0"/>
                        <a:ea typeface="ＭＳ Ｐゴシック" charset="-128"/>
                      </a:endParaRPr>
                    </a:p>
                  </a:txBody>
                  <a:tcPr marL="12700" marR="12700" marT="12704"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Company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2013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Average 2008-12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Comparable Group</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Yield</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000000"/>
                          </a:solidFill>
                          <a:effectLst/>
                          <a:latin typeface="Calibri" charset="0"/>
                          <a:ea typeface="ＭＳ Ｐゴシック" charset="-128"/>
                        </a:rPr>
                        <a:t>Dividend Payout</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Disney</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21.58%</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17.11%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US Entertainment</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22.51%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997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Vale</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6.56%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4.01%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113.45%</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37.69%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Diversified Mining &amp; Iron Ore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3.07%</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316.32%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Tata Motors</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1.31%</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1.82%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16.09%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15.53%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Autos (Market Cap&gt; $1 b)</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2.13%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27.00%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Baidu</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0.00%</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Global Online Advertising</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0.09%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8.66%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Deutsche Bank</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3.14%</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362.63%</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37.39%</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charset="0"/>
                          <a:ea typeface="ＭＳ Ｐゴシック" charset="-128"/>
                        </a:rPr>
                        <a:t>European Banks</a:t>
                      </a:r>
                    </a:p>
                  </a:txBody>
                  <a:tcPr marL="12700" marR="12700" marT="1270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1.96%</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79.32%</a:t>
                      </a:r>
                    </a:p>
                  </a:txBody>
                  <a:tcPr marL="12700" marR="12700" marT="1270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Title 1">
            <a:extLst>
              <a:ext uri="{FF2B5EF4-FFF2-40B4-BE49-F238E27FC236}">
                <a16:creationId xmlns:a16="http://schemas.microsoft.com/office/drawing/2014/main" id="{923E9FF3-7BE9-DFF3-BB7D-C5045718FC3A}"/>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A closer look at Disney’s peer group</a:t>
            </a:r>
          </a:p>
        </p:txBody>
      </p:sp>
      <p:sp>
        <p:nvSpPr>
          <p:cNvPr id="462850" name="Footer Placeholder 3">
            <a:extLst>
              <a:ext uri="{FF2B5EF4-FFF2-40B4-BE49-F238E27FC236}">
                <a16:creationId xmlns:a16="http://schemas.microsoft.com/office/drawing/2014/main" id="{2BC94D8E-9710-AA75-BC53-BB3126CE768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54659" name="Slide Number Placeholder 4">
            <a:extLst>
              <a:ext uri="{FF2B5EF4-FFF2-40B4-BE49-F238E27FC236}">
                <a16:creationId xmlns:a16="http://schemas.microsoft.com/office/drawing/2014/main" id="{FA5D4143-D801-9943-92B1-88D01CDC965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899C3F6-5F4F-2F44-877E-271FDDE0ADF8}" type="slidenum">
              <a:rPr lang="en-US" altLang="en-US" sz="1200">
                <a:solidFill>
                  <a:srgbClr val="FFFFFF"/>
                </a:solidFill>
                <a:latin typeface="Times" charset="0"/>
              </a:rPr>
              <a:pPr>
                <a:lnSpc>
                  <a:spcPct val="80000"/>
                </a:lnSpc>
                <a:spcBef>
                  <a:spcPct val="0"/>
                </a:spcBef>
                <a:buClrTx/>
                <a:buSzTx/>
                <a:buFontTx/>
                <a:buNone/>
                <a:defRPr/>
              </a:pPr>
              <a:t>220</a:t>
            </a:fld>
            <a:endParaRPr lang="en-US" altLang="en-US" sz="1200">
              <a:solidFill>
                <a:srgbClr val="FFFFFF"/>
              </a:solidFill>
              <a:latin typeface="Times" charset="0"/>
            </a:endParaRPr>
          </a:p>
        </p:txBody>
      </p:sp>
      <p:graphicFrame>
        <p:nvGraphicFramePr>
          <p:cNvPr id="462852" name="Content Placeholder 6">
            <a:extLst>
              <a:ext uri="{FF2B5EF4-FFF2-40B4-BE49-F238E27FC236}">
                <a16:creationId xmlns:a16="http://schemas.microsoft.com/office/drawing/2014/main" id="{E1BB693D-FA54-5D25-83C7-8D053F3281E9}"/>
              </a:ext>
            </a:extLst>
          </p:cNvPr>
          <p:cNvGraphicFramePr>
            <a:graphicFrameLocks noGrp="1" noChangeAspect="1"/>
          </p:cNvGraphicFramePr>
          <p:nvPr>
            <p:ph sz="quarter" idx="1"/>
          </p:nvPr>
        </p:nvGraphicFramePr>
        <p:xfrm>
          <a:off x="612775" y="1725613"/>
          <a:ext cx="8153400" cy="4244975"/>
        </p:xfrm>
        <a:graphic>
          <a:graphicData uri="http://schemas.openxmlformats.org/presentationml/2006/ole">
            <mc:AlternateContent xmlns:mc="http://schemas.openxmlformats.org/markup-compatibility/2006">
              <mc:Choice xmlns:v="urn:schemas-microsoft-com:vml" Requires="v">
                <p:oleObj name="Document" r:id="rId3" imgW="8369300" imgH="4356100" progId="Word.Document.12">
                  <p:embed/>
                </p:oleObj>
              </mc:Choice>
              <mc:Fallback>
                <p:oleObj name="Document" r:id="rId3" imgW="8369300" imgH="43561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1725613"/>
                        <a:ext cx="8153400"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a:extLst>
              <a:ext uri="{FF2B5EF4-FFF2-40B4-BE49-F238E27FC236}">
                <a16:creationId xmlns:a16="http://schemas.microsoft.com/office/drawing/2014/main" id="{57EB1320-A060-5D37-95B9-9802C3A542F2}"/>
              </a:ext>
            </a:extLst>
          </p:cNvPr>
          <p:cNvSpPr>
            <a:spLocks noGrp="1"/>
          </p:cNvSpPr>
          <p:nvPr>
            <p:ph type="title"/>
          </p:nvPr>
        </p:nvSpPr>
        <p:spPr>
          <a:xfrm>
            <a:off x="612775" y="228600"/>
            <a:ext cx="8153400" cy="990600"/>
          </a:xfrm>
        </p:spPr>
        <p:txBody>
          <a:bodyPr/>
          <a:lstStyle/>
          <a:p>
            <a:pPr eaLnBrk="1" hangingPunct="1"/>
            <a:r>
              <a:rPr lang="en-US" altLang="en-US" sz="3200">
                <a:ea typeface="ＭＳ Ｐゴシック" panose="020B0600070205080204" pitchFamily="34" charset="-128"/>
              </a:rPr>
              <a:t>Going beyond averages… Looking at the market</a:t>
            </a:r>
          </a:p>
        </p:txBody>
      </p:sp>
      <p:sp>
        <p:nvSpPr>
          <p:cNvPr id="464898" name="Footer Placeholder 1">
            <a:extLst>
              <a:ext uri="{FF2B5EF4-FFF2-40B4-BE49-F238E27FC236}">
                <a16:creationId xmlns:a16="http://schemas.microsoft.com/office/drawing/2014/main" id="{1EA07B49-D176-E783-E1A8-1236EF815E8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56707" name="Slide Number Placeholder 2">
            <a:extLst>
              <a:ext uri="{FF2B5EF4-FFF2-40B4-BE49-F238E27FC236}">
                <a16:creationId xmlns:a16="http://schemas.microsoft.com/office/drawing/2014/main" id="{44F5A5A8-A4DE-32FB-8DEE-2E2EDBBB031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E03F0E1-BD7C-CA4A-95B7-90B21C0A171B}" type="slidenum">
              <a:rPr lang="en-US" altLang="en-US" sz="1200">
                <a:solidFill>
                  <a:srgbClr val="FFFFFF"/>
                </a:solidFill>
                <a:latin typeface="Times" charset="0"/>
              </a:rPr>
              <a:pPr>
                <a:lnSpc>
                  <a:spcPct val="80000"/>
                </a:lnSpc>
                <a:spcBef>
                  <a:spcPct val="0"/>
                </a:spcBef>
                <a:buClrTx/>
                <a:buSzTx/>
                <a:buFontTx/>
                <a:buNone/>
                <a:defRPr/>
              </a:pPr>
              <a:t>221</a:t>
            </a:fld>
            <a:endParaRPr lang="en-US" altLang="en-US" sz="1200">
              <a:solidFill>
                <a:srgbClr val="FFFFFF"/>
              </a:solidFill>
              <a:latin typeface="Times" charset="0"/>
            </a:endParaRPr>
          </a:p>
        </p:txBody>
      </p:sp>
      <p:sp>
        <p:nvSpPr>
          <p:cNvPr id="441346" name="Rectangle 3">
            <a:extLst>
              <a:ext uri="{FF2B5EF4-FFF2-40B4-BE49-F238E27FC236}">
                <a16:creationId xmlns:a16="http://schemas.microsoft.com/office/drawing/2014/main" id="{9A594734-BB0E-62C1-0B76-F4CBE7A4E0C5}"/>
              </a:ext>
            </a:extLst>
          </p:cNvPr>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Regressing dividend yield and payout against expected growth across all US companies in January 2014 yields:</a:t>
            </a:r>
          </a:p>
          <a:p>
            <a:pPr marL="365760" lvl="1" indent="0" eaLnBrk="1" fontAlgn="auto" hangingPunct="1">
              <a:spcAft>
                <a:spcPts val="0"/>
              </a:spcAft>
              <a:buFont typeface="Wingdings 2" charset="0"/>
              <a:buNone/>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640080" lvl="1" indent="-274320" eaLnBrk="1" fontAlgn="auto" hangingPunct="1">
              <a:spcAft>
                <a:spcPts val="0"/>
              </a:spcAft>
              <a:buFont typeface="Wingdings 2"/>
              <a:buChar char=""/>
              <a:defRPr/>
            </a:pPr>
            <a:endParaRPr lang="en-US" dirty="0">
              <a:ea typeface="+mn-ea"/>
              <a:cs typeface="+mn-cs"/>
            </a:endParaRPr>
          </a:p>
          <a:p>
            <a:pPr marL="320040" lvl="1" indent="0" eaLnBrk="1" fontAlgn="auto" hangingPunct="1">
              <a:spcAft>
                <a:spcPts val="0"/>
              </a:spcAft>
              <a:buFont typeface="Wingdings 2"/>
              <a:buNone/>
              <a:defRPr/>
            </a:pPr>
            <a:r>
              <a:rPr lang="en-US" dirty="0">
                <a:ea typeface="+mn-ea"/>
                <a:cs typeface="+mn-cs"/>
              </a:rPr>
              <a:t>PYT = Dividend Payout Ratio = Dividends/Net Income</a:t>
            </a:r>
          </a:p>
          <a:p>
            <a:pPr marL="320040" lvl="1" indent="0" eaLnBrk="1" fontAlgn="auto" hangingPunct="1">
              <a:spcAft>
                <a:spcPts val="0"/>
              </a:spcAft>
              <a:buFont typeface="Wingdings 2"/>
              <a:buNone/>
              <a:defRPr/>
            </a:pPr>
            <a:r>
              <a:rPr lang="en-US" dirty="0">
                <a:ea typeface="+mn-ea"/>
                <a:cs typeface="+mn-cs"/>
              </a:rPr>
              <a:t>YLD = Dividend Yield = Dividends/Current Price</a:t>
            </a:r>
          </a:p>
          <a:p>
            <a:pPr marL="320040" lvl="1" indent="0" eaLnBrk="1" fontAlgn="auto" hangingPunct="1">
              <a:spcAft>
                <a:spcPts val="0"/>
              </a:spcAft>
              <a:buFont typeface="Wingdings 2"/>
              <a:buNone/>
              <a:defRPr/>
            </a:pPr>
            <a:r>
              <a:rPr lang="en-US" dirty="0">
                <a:ea typeface="+mn-ea"/>
                <a:cs typeface="+mn-cs"/>
              </a:rPr>
              <a:t>BETA = Beta (Regression or Bottom up) for company</a:t>
            </a:r>
          </a:p>
          <a:p>
            <a:pPr marL="320040" lvl="1" indent="0" eaLnBrk="1" fontAlgn="auto" hangingPunct="1">
              <a:spcAft>
                <a:spcPts val="0"/>
              </a:spcAft>
              <a:buFont typeface="Wingdings 2"/>
              <a:buNone/>
              <a:defRPr/>
            </a:pPr>
            <a:r>
              <a:rPr lang="en-US" dirty="0">
                <a:ea typeface="+mn-ea"/>
                <a:cs typeface="+mn-cs"/>
              </a:rPr>
              <a:t>EGR = Expected growth rate in earnings over next 5 years (analyst estimates)</a:t>
            </a:r>
          </a:p>
          <a:p>
            <a:pPr marL="320040" lvl="1" indent="0" eaLnBrk="1" fontAlgn="auto" hangingPunct="1">
              <a:spcAft>
                <a:spcPts val="0"/>
              </a:spcAft>
              <a:buFont typeface="Wingdings 2"/>
              <a:buNone/>
              <a:defRPr/>
            </a:pPr>
            <a:r>
              <a:rPr lang="en-US" dirty="0">
                <a:ea typeface="+mn-ea"/>
                <a:cs typeface="+mn-cs"/>
              </a:rPr>
              <a:t>DCAP = Total Debt / (Total Debt + Market Value of equity)</a:t>
            </a:r>
          </a:p>
        </p:txBody>
      </p:sp>
      <p:pic>
        <p:nvPicPr>
          <p:cNvPr id="464901" name="Picture 1">
            <a:extLst>
              <a:ext uri="{FF2B5EF4-FFF2-40B4-BE49-F238E27FC236}">
                <a16:creationId xmlns:a16="http://schemas.microsoft.com/office/drawing/2014/main" id="{97B88704-B408-2F0B-EE25-B9B5D93791F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362200"/>
            <a:ext cx="6872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Rectangle 2">
            <a:extLst>
              <a:ext uri="{FF2B5EF4-FFF2-40B4-BE49-F238E27FC236}">
                <a16:creationId xmlns:a16="http://schemas.microsoft.com/office/drawing/2014/main" id="{20AC9B1D-6D4D-79DC-4D1C-515F870282C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Using the market regression on Disney</a:t>
            </a:r>
          </a:p>
        </p:txBody>
      </p:sp>
      <p:sp>
        <p:nvSpPr>
          <p:cNvPr id="466946" name="Footer Placeholder 1">
            <a:extLst>
              <a:ext uri="{FF2B5EF4-FFF2-40B4-BE49-F238E27FC236}">
                <a16:creationId xmlns:a16="http://schemas.microsoft.com/office/drawing/2014/main" id="{E0201481-88AC-19C1-8A11-102899D8070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58755" name="Slide Number Placeholder 2">
            <a:extLst>
              <a:ext uri="{FF2B5EF4-FFF2-40B4-BE49-F238E27FC236}">
                <a16:creationId xmlns:a16="http://schemas.microsoft.com/office/drawing/2014/main" id="{8A78620A-1C66-8DD9-55E1-E54C50B3B8A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A7B62528-B444-B44D-9AB3-4BDADBAD40E0}" type="slidenum">
              <a:rPr lang="en-US" altLang="en-US" sz="1200">
                <a:solidFill>
                  <a:srgbClr val="FFFFFF"/>
                </a:solidFill>
                <a:latin typeface="Times" charset="0"/>
              </a:rPr>
              <a:pPr>
                <a:lnSpc>
                  <a:spcPct val="80000"/>
                </a:lnSpc>
                <a:spcBef>
                  <a:spcPct val="0"/>
                </a:spcBef>
                <a:buClrTx/>
                <a:buSzTx/>
                <a:buFontTx/>
                <a:buNone/>
                <a:defRPr/>
              </a:pPr>
              <a:t>222</a:t>
            </a:fld>
            <a:endParaRPr lang="en-US" altLang="en-US" sz="1200">
              <a:solidFill>
                <a:srgbClr val="FFFFFF"/>
              </a:solidFill>
              <a:latin typeface="Times" charset="0"/>
            </a:endParaRPr>
          </a:p>
        </p:txBody>
      </p:sp>
      <p:sp>
        <p:nvSpPr>
          <p:cNvPr id="466948" name="Rectangle 3">
            <a:extLst>
              <a:ext uri="{FF2B5EF4-FFF2-40B4-BE49-F238E27FC236}">
                <a16:creationId xmlns:a16="http://schemas.microsoft.com/office/drawing/2014/main" id="{D90B253D-AA51-F887-0DE4-EDCC5F3F252D}"/>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To illustrate the applicability of the market regression in analyzing the dividend policy of Disney, we estimate the values of the independent variables in the regressions for the firm.</a:t>
            </a:r>
          </a:p>
          <a:p>
            <a:pPr lvl="1">
              <a:lnSpc>
                <a:spcPct val="80000"/>
              </a:lnSpc>
            </a:pPr>
            <a:r>
              <a:rPr lang="en-US" altLang="en-US" sz="1900">
                <a:ea typeface="ＭＳ Ｐゴシック" panose="020B0600070205080204" pitchFamily="34" charset="-128"/>
              </a:rPr>
              <a:t>Beta for Disney (bottom up)		 = 1.00</a:t>
            </a:r>
          </a:p>
          <a:p>
            <a:pPr lvl="1">
              <a:lnSpc>
                <a:spcPct val="80000"/>
              </a:lnSpc>
            </a:pPr>
            <a:r>
              <a:rPr lang="en-US" altLang="en-US" sz="1900">
                <a:ea typeface="ＭＳ Ｐゴシック" panose="020B0600070205080204" pitchFamily="34" charset="-128"/>
              </a:rPr>
              <a:t>Disney’s expected growth in earnings per share = 14.73% (analyst estimate)</a:t>
            </a:r>
          </a:p>
          <a:p>
            <a:pPr lvl="1">
              <a:lnSpc>
                <a:spcPct val="80000"/>
              </a:lnSpc>
            </a:pPr>
            <a:r>
              <a:rPr lang="en-US" altLang="en-US" sz="1900">
                <a:ea typeface="ＭＳ Ｐゴシック" panose="020B0600070205080204" pitchFamily="34" charset="-128"/>
              </a:rPr>
              <a:t>Disney’s market debt to capital ratio  = 11.58% </a:t>
            </a:r>
          </a:p>
          <a:p>
            <a:pPr eaLnBrk="1" hangingPunct="1">
              <a:lnSpc>
                <a:spcPct val="80000"/>
              </a:lnSpc>
            </a:pPr>
            <a:r>
              <a:rPr lang="en-US" altLang="en-US" sz="2200">
                <a:ea typeface="ＭＳ Ｐゴシック" panose="020B0600070205080204" pitchFamily="34" charset="-128"/>
              </a:rPr>
              <a:t>Substituting into the regression equations for the dividend payout ratio and dividend yield, we estimate a predicted payout ratio:</a:t>
            </a:r>
          </a:p>
          <a:p>
            <a:pPr lvl="1" eaLnBrk="1" hangingPunct="1">
              <a:lnSpc>
                <a:spcPct val="80000"/>
              </a:lnSpc>
            </a:pPr>
            <a:r>
              <a:rPr lang="en-US" altLang="en-US" sz="1900">
                <a:ea typeface="ＭＳ Ｐゴシック" panose="020B0600070205080204" pitchFamily="34" charset="-128"/>
              </a:rPr>
              <a:t>Predicted Payout = .649 – 0.296 (1.00)-.800 (.1473) + .300 (.1158) = .2695 </a:t>
            </a:r>
          </a:p>
          <a:p>
            <a:pPr lvl="1" eaLnBrk="1" hangingPunct="1">
              <a:lnSpc>
                <a:spcPct val="80000"/>
              </a:lnSpc>
            </a:pPr>
            <a:r>
              <a:rPr lang="en-US" altLang="en-US" sz="1900">
                <a:ea typeface="ＭＳ Ｐゴシック" panose="020B0600070205080204" pitchFamily="34" charset="-128"/>
              </a:rPr>
              <a:t>Predicted Yield = 0.0324 – .0154 (1.00)-.038 (.1473) + .023 (.1158) =  .0140 </a:t>
            </a:r>
          </a:p>
          <a:p>
            <a:pPr eaLnBrk="1" hangingPunct="1">
              <a:lnSpc>
                <a:spcPct val="80000"/>
              </a:lnSpc>
              <a:buFont typeface="Wingdings 2" pitchFamily="2" charset="2"/>
              <a:buChar char=""/>
            </a:pPr>
            <a:r>
              <a:rPr lang="en-US" altLang="en-US" sz="2200">
                <a:ea typeface="ＭＳ Ｐゴシック" panose="020B0600070205080204" pitchFamily="34" charset="-128"/>
              </a:rPr>
              <a:t>Based on this analysis, Disney with its dividend yield of 1.09% and a payout ratio of approximately 21.58% is paying too little in dividends. This analysis, however, fails to factor in the huge stock buybacks made by Disney over the last few years. </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a:extLst>
              <a:ext uri="{FF2B5EF4-FFF2-40B4-BE49-F238E27FC236}">
                <a16:creationId xmlns:a16="http://schemas.microsoft.com/office/drawing/2014/main" id="{359D988A-2F61-F271-0188-81C8C076FDFD}"/>
              </a:ext>
            </a:extLst>
          </p:cNvPr>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Valuation</a:t>
            </a:r>
          </a:p>
        </p:txBody>
      </p:sp>
      <p:sp>
        <p:nvSpPr>
          <p:cNvPr id="445442" name="Rectangle 3">
            <a:extLst>
              <a:ext uri="{FF2B5EF4-FFF2-40B4-BE49-F238E27FC236}">
                <a16:creationId xmlns:a16="http://schemas.microsoft.com/office/drawing/2014/main" id="{983FDD13-12B1-E709-731E-D7539916842B}"/>
              </a:ext>
            </a:extLst>
          </p:cNvPr>
          <p:cNvSpPr>
            <a:spLocks noGrp="1" noChangeArrowheads="1"/>
          </p:cNvSpPr>
          <p:nvPr>
            <p:ph type="subTitle" idx="1"/>
          </p:nvPr>
        </p:nvSpPr>
        <p:spPr>
          <a:xfrm>
            <a:off x="2362200" y="6049963"/>
            <a:ext cx="6705600" cy="685800"/>
          </a:xfrm>
        </p:spPr>
        <p:txBody>
          <a:bodyPr>
            <a:normAutofit fontScale="62500" lnSpcReduction="20000"/>
          </a:bodyPr>
          <a:lstStyle/>
          <a:p>
            <a:pPr eaLnBrk="1" fontAlgn="auto" hangingPunct="1">
              <a:spcAft>
                <a:spcPts val="0"/>
              </a:spcAft>
              <a:buFont typeface="Wingdings"/>
              <a:buNone/>
              <a:defRPr/>
            </a:pPr>
            <a:r>
              <a:rPr lang="en-US">
                <a:ea typeface="+mn-ea"/>
                <a:cs typeface="+mn-cs"/>
              </a:rPr>
              <a:t>Cynic: A person who knows the price of everything but the value of nothing..</a:t>
            </a:r>
          </a:p>
          <a:p>
            <a:pPr eaLnBrk="1" fontAlgn="auto" hangingPunct="1">
              <a:spcAft>
                <a:spcPts val="0"/>
              </a:spcAft>
              <a:buFont typeface="Wingdings"/>
              <a:buNone/>
              <a:defRPr/>
            </a:pPr>
            <a:r>
              <a:rPr lang="en-US">
                <a:ea typeface="+mn-ea"/>
                <a:cs typeface="+mn-cs"/>
              </a:rPr>
              <a:t>Oscar Wilde</a:t>
            </a:r>
          </a:p>
        </p:txBody>
      </p:sp>
      <p:sp>
        <p:nvSpPr>
          <p:cNvPr id="468995" name="Footer Placeholder 1">
            <a:extLst>
              <a:ext uri="{FF2B5EF4-FFF2-40B4-BE49-F238E27FC236}">
                <a16:creationId xmlns:a16="http://schemas.microsoft.com/office/drawing/2014/main" id="{5ABEAD54-4622-34C0-1560-9354FB50063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68996" name="Slide Number Placeholder 2">
            <a:extLst>
              <a:ext uri="{FF2B5EF4-FFF2-40B4-BE49-F238E27FC236}">
                <a16:creationId xmlns:a16="http://schemas.microsoft.com/office/drawing/2014/main" id="{DE96058E-6C1B-31FE-C6F3-B9B83DD2C2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D615D195-AA47-2C45-8491-071FA058218B}" type="slidenum">
              <a:rPr lang="en-US" altLang="en-US" sz="1400" smtClean="0">
                <a:solidFill>
                  <a:schemeClr val="tx2"/>
                </a:solidFill>
                <a:latin typeface="Times" pitchFamily="2" charset="0"/>
              </a:rPr>
              <a:pPr>
                <a:spcBef>
                  <a:spcPct val="0"/>
                </a:spcBef>
                <a:buClrTx/>
                <a:buSzTx/>
                <a:buFontTx/>
                <a:buNone/>
              </a:pPr>
              <a:t>223</a:t>
            </a:fld>
            <a:endParaRPr lang="en-US" altLang="en-US" sz="1400">
              <a:solidFill>
                <a:schemeClr val="tx2"/>
              </a:solidFill>
              <a:latin typeface="Times" pitchFamily="2" charset="0"/>
            </a:endParaRPr>
          </a:p>
        </p:txBody>
      </p:sp>
    </p:spTree>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a:extLst>
              <a:ext uri="{FF2B5EF4-FFF2-40B4-BE49-F238E27FC236}">
                <a16:creationId xmlns:a16="http://schemas.microsoft.com/office/drawing/2014/main" id="{3FBFB1C3-16A2-29BD-7449-8F980B64EB9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First Principles</a:t>
            </a:r>
          </a:p>
        </p:txBody>
      </p:sp>
      <p:sp>
        <p:nvSpPr>
          <p:cNvPr id="471042" name="Footer Placeholder 1">
            <a:extLst>
              <a:ext uri="{FF2B5EF4-FFF2-40B4-BE49-F238E27FC236}">
                <a16:creationId xmlns:a16="http://schemas.microsoft.com/office/drawing/2014/main" id="{14CC3506-C500-999B-EC6A-CCFA722D976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62851" name="Slide Number Placeholder 2">
            <a:extLst>
              <a:ext uri="{FF2B5EF4-FFF2-40B4-BE49-F238E27FC236}">
                <a16:creationId xmlns:a16="http://schemas.microsoft.com/office/drawing/2014/main" id="{3F6841DC-C9EA-C7D8-2790-4A7BDBC57E8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281A42E-9848-3147-A597-265B1E06EB4A}" type="slidenum">
              <a:rPr lang="en-US" altLang="en-US" sz="1200">
                <a:solidFill>
                  <a:srgbClr val="FFFFFF"/>
                </a:solidFill>
                <a:latin typeface="Times" charset="0"/>
              </a:rPr>
              <a:pPr>
                <a:lnSpc>
                  <a:spcPct val="80000"/>
                </a:lnSpc>
                <a:spcBef>
                  <a:spcPct val="0"/>
                </a:spcBef>
                <a:buClrTx/>
                <a:buSzTx/>
                <a:buFontTx/>
                <a:buNone/>
                <a:defRPr/>
              </a:pPr>
              <a:t>224</a:t>
            </a:fld>
            <a:endParaRPr lang="en-US" altLang="en-US" sz="1200">
              <a:solidFill>
                <a:srgbClr val="FFFFFF"/>
              </a:solidFill>
              <a:latin typeface="Times" charset="0"/>
            </a:endParaRPr>
          </a:p>
        </p:txBody>
      </p:sp>
      <p:pic>
        <p:nvPicPr>
          <p:cNvPr id="471044" name="Content Placeholder 3">
            <a:extLst>
              <a:ext uri="{FF2B5EF4-FFF2-40B4-BE49-F238E27FC236}">
                <a16:creationId xmlns:a16="http://schemas.microsoft.com/office/drawing/2014/main" id="{04E1DE2E-2C6F-BD37-590F-04BB05CB3274}"/>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862" r="-862"/>
          <a:stretch>
            <a:fillRect/>
          </a:stretch>
        </p:blipFill>
        <p:spPr>
          <a:xfrm>
            <a:off x="612775" y="1600200"/>
            <a:ext cx="8153400" cy="4495800"/>
          </a:xfrm>
        </p:spPr>
      </p:pic>
    </p:spTree>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Title 1">
            <a:extLst>
              <a:ext uri="{FF2B5EF4-FFF2-40B4-BE49-F238E27FC236}">
                <a16:creationId xmlns:a16="http://schemas.microsoft.com/office/drawing/2014/main" id="{F542E73B-36AC-4560-30B9-F0A8D6B20B45}"/>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Three approaches to valuation</a:t>
            </a:r>
          </a:p>
        </p:txBody>
      </p:sp>
      <p:sp>
        <p:nvSpPr>
          <p:cNvPr id="473090" name="Footer Placeholder 1">
            <a:extLst>
              <a:ext uri="{FF2B5EF4-FFF2-40B4-BE49-F238E27FC236}">
                <a16:creationId xmlns:a16="http://schemas.microsoft.com/office/drawing/2014/main" id="{57727F19-8F46-715E-D602-368963C5947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64899" name="Slide Number Placeholder 2">
            <a:extLst>
              <a:ext uri="{FF2B5EF4-FFF2-40B4-BE49-F238E27FC236}">
                <a16:creationId xmlns:a16="http://schemas.microsoft.com/office/drawing/2014/main" id="{94E54B4B-A4FA-9A3E-C6BE-644F875F3AA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C002570-64CA-3B41-955A-91C0E00ED2AA}" type="slidenum">
              <a:rPr lang="en-US" altLang="en-US" sz="1200">
                <a:solidFill>
                  <a:srgbClr val="FFFFFF"/>
                </a:solidFill>
                <a:latin typeface="Times" charset="0"/>
              </a:rPr>
              <a:pPr>
                <a:lnSpc>
                  <a:spcPct val="80000"/>
                </a:lnSpc>
                <a:spcBef>
                  <a:spcPct val="0"/>
                </a:spcBef>
                <a:buClrTx/>
                <a:buSzTx/>
                <a:buFontTx/>
                <a:buNone/>
                <a:defRPr/>
              </a:pPr>
              <a:t>225</a:t>
            </a:fld>
            <a:endParaRPr lang="en-US" altLang="en-US" sz="1200">
              <a:solidFill>
                <a:srgbClr val="FFFFFF"/>
              </a:solidFill>
              <a:latin typeface="Times" charset="0"/>
            </a:endParaRPr>
          </a:p>
        </p:txBody>
      </p:sp>
      <p:sp>
        <p:nvSpPr>
          <p:cNvPr id="473092" name="Content Placeholder 2">
            <a:extLst>
              <a:ext uri="{FF2B5EF4-FFF2-40B4-BE49-F238E27FC236}">
                <a16:creationId xmlns:a16="http://schemas.microsoft.com/office/drawing/2014/main" id="{3AA24B7F-45D5-06AE-8F30-A5E00F17C373}"/>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u="sng" dirty="0">
                <a:ea typeface="ＭＳ Ｐゴシック" panose="020B0600070205080204" pitchFamily="34" charset="-128"/>
              </a:rPr>
              <a:t>Intrinsic valuation</a:t>
            </a:r>
            <a:r>
              <a:rPr lang="en-US" altLang="en-US" sz="2600" dirty="0">
                <a:ea typeface="ＭＳ Ｐゴシック" panose="020B0600070205080204" pitchFamily="34" charset="-128"/>
              </a:rPr>
              <a:t>: The value of an asset is a function of its fundamentals – cash flows, growth and risk. In general, discounted cash flow models are used to estimate intrinsic value.</a:t>
            </a:r>
          </a:p>
          <a:p>
            <a:pPr eaLnBrk="1" hangingPunct="1">
              <a:lnSpc>
                <a:spcPct val="90000"/>
              </a:lnSpc>
            </a:pPr>
            <a:r>
              <a:rPr lang="en-US" altLang="en-US" sz="2600" u="sng" dirty="0">
                <a:ea typeface="ＭＳ Ｐゴシック" panose="020B0600070205080204" pitchFamily="34" charset="-128"/>
              </a:rPr>
              <a:t>Pricing</a:t>
            </a:r>
            <a:r>
              <a:rPr lang="en-US" altLang="en-US" sz="2600" dirty="0">
                <a:ea typeface="ＭＳ Ｐゴシック" panose="020B0600070205080204" pitchFamily="34" charset="-128"/>
              </a:rPr>
              <a:t>: The value of an asset is estimated based upon what investors are paying for similar assets. In general, this takes the form of value or price multiples and comparing firms within the same business.</a:t>
            </a:r>
          </a:p>
          <a:p>
            <a:pPr eaLnBrk="1" hangingPunct="1">
              <a:lnSpc>
                <a:spcPct val="90000"/>
              </a:lnSpc>
            </a:pPr>
            <a:r>
              <a:rPr lang="en-US" altLang="en-US" sz="2600" u="sng" dirty="0">
                <a:ea typeface="ＭＳ Ｐゴシック" panose="020B0600070205080204" pitchFamily="34" charset="-128"/>
              </a:rPr>
              <a:t>Contingent claim valuation</a:t>
            </a:r>
            <a:r>
              <a:rPr lang="en-US" altLang="en-US" sz="2600" dirty="0">
                <a:ea typeface="ＭＳ Ｐゴシック" panose="020B0600070205080204" pitchFamily="34" charset="-128"/>
              </a:rPr>
              <a:t>: When the cash flows on an asset are contingent on an external event, the value can be estimated using option pricing models.</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a:ea typeface="+mj-ea"/>
                <a:cs typeface="+mj-cs"/>
              </a:rPr>
              <a:t>Intrinsic Valuation 101</a:t>
            </a:r>
          </a:p>
        </p:txBody>
      </p:sp>
      <p:sp>
        <p:nvSpPr>
          <p:cNvPr id="14338" name="Rectangle 3"/>
          <p:cNvSpPr>
            <a:spLocks noGrp="1" noChangeArrowheads="1"/>
          </p:cNvSpPr>
          <p:nvPr>
            <p:ph sz="quarter" idx="1"/>
          </p:nvPr>
        </p:nvSpPr>
        <p:spPr>
          <a:xfrm>
            <a:off x="612775" y="1600200"/>
            <a:ext cx="8153400" cy="4495800"/>
          </a:xfrm>
        </p:spPr>
        <p:txBody>
          <a:bodyPr>
            <a:normAutofit lnSpcReduction="10000"/>
          </a:bodyPr>
          <a:lstStyle/>
          <a:p>
            <a:pPr>
              <a:defRPr/>
            </a:pPr>
            <a:r>
              <a:rPr lang="en-US" dirty="0"/>
              <a:t>The value of a risky asset can be estimated by discounting the expected cash flows on the asset over its life at a risk-adjusted discount rate: </a:t>
            </a:r>
          </a:p>
          <a:p>
            <a:pPr>
              <a:defRPr/>
            </a:pPr>
            <a:endParaRPr lang="en-US" dirty="0"/>
          </a:p>
          <a:p>
            <a:pPr marL="514350" indent="-514350" eaLnBrk="1" fontAlgn="auto" hangingPunct="1">
              <a:spcAft>
                <a:spcPts val="0"/>
              </a:spcAft>
              <a:buFont typeface="+mj-lt"/>
              <a:buAutoNum type="arabicPeriod"/>
              <a:defRPr/>
            </a:pPr>
            <a:endParaRPr lang="en-US" i="1" dirty="0"/>
          </a:p>
          <a:p>
            <a:pPr eaLnBrk="1" fontAlgn="auto" hangingPunct="1">
              <a:spcAft>
                <a:spcPts val="0"/>
              </a:spcAft>
              <a:defRPr/>
            </a:pPr>
            <a:r>
              <a:rPr lang="en-US" dirty="0"/>
              <a:t>The intrinsic value of a business or asset is determined by three fundamentals:</a:t>
            </a:r>
          </a:p>
          <a:p>
            <a:pPr lvl="1" eaLnBrk="1" fontAlgn="auto" hangingPunct="1">
              <a:spcAft>
                <a:spcPts val="0"/>
              </a:spcAft>
              <a:defRPr/>
            </a:pPr>
            <a:r>
              <a:rPr lang="en-US" dirty="0"/>
              <a:t>Its capacity to generate cash flows from existing assets</a:t>
            </a:r>
          </a:p>
          <a:p>
            <a:pPr lvl="1" eaLnBrk="1" fontAlgn="auto" hangingPunct="1">
              <a:spcAft>
                <a:spcPts val="0"/>
              </a:spcAft>
              <a:defRPr/>
            </a:pPr>
            <a:r>
              <a:rPr lang="en-US" dirty="0"/>
              <a:t>Its capacity to grow these cash flows in the future</a:t>
            </a:r>
          </a:p>
          <a:p>
            <a:pPr lvl="1" eaLnBrk="1" fontAlgn="auto" hangingPunct="1">
              <a:spcAft>
                <a:spcPts val="0"/>
              </a:spcAft>
              <a:defRPr/>
            </a:pPr>
            <a:r>
              <a:rPr lang="en-US" dirty="0"/>
              <a:t>The risk in these expected cash flows</a:t>
            </a:r>
          </a:p>
        </p:txBody>
      </p:sp>
      <p:pic>
        <p:nvPicPr>
          <p:cNvPr id="2662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161506"/>
            <a:ext cx="4724400" cy="534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28" name="Footer Placeholder 1"/>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DCF Choices: Equity Valuation versus Firm Valuation</a:t>
            </a:r>
          </a:p>
        </p:txBody>
      </p:sp>
      <p:graphicFrame>
        <p:nvGraphicFramePr>
          <p:cNvPr id="28674" name="Object 2"/>
          <p:cNvGraphicFramePr>
            <a:graphicFrameLocks noGrp="1" noChangeAspect="1"/>
          </p:cNvGraphicFramePr>
          <p:nvPr>
            <p:ph sz="quarter" idx="1"/>
          </p:nvPr>
        </p:nvGraphicFramePr>
        <p:xfrm>
          <a:off x="1219200" y="2362200"/>
          <a:ext cx="7534275" cy="2336800"/>
        </p:xfrm>
        <a:graphic>
          <a:graphicData uri="http://schemas.openxmlformats.org/presentationml/2006/ole">
            <mc:AlternateContent xmlns:mc="http://schemas.openxmlformats.org/markup-compatibility/2006">
              <mc:Choice xmlns:v="urn:schemas-microsoft-com:vml" Requires="v">
                <p:oleObj name="Document" r:id="rId3" imgW="5486400" imgH="1701800" progId="Word.Document.8">
                  <p:embed/>
                </p:oleObj>
              </mc:Choice>
              <mc:Fallback>
                <p:oleObj name="Document" r:id="rId3" imgW="5486400" imgH="1701800" progId="Word.Document.8">
                  <p:embed/>
                  <p:pic>
                    <p:nvPicPr>
                      <p:cNvPr id="28674"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2362200"/>
                        <a:ext cx="7534275" cy="233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28675" name="Text Box 4"/>
          <p:cNvSpPr txBox="1">
            <a:spLocks noChangeArrowheads="1"/>
          </p:cNvSpPr>
          <p:nvPr/>
        </p:nvSpPr>
        <p:spPr bwMode="auto">
          <a:xfrm>
            <a:off x="5181600" y="5105400"/>
            <a:ext cx="365760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800" b="1" i="0">
                <a:latin typeface="Times" charset="0"/>
              </a:rPr>
              <a:t>Equity valuation</a:t>
            </a:r>
            <a:r>
              <a:rPr lang="en-US" sz="1800" i="0">
                <a:latin typeface="Times" charset="0"/>
              </a:rPr>
              <a:t>: Value just the equity claim in the business</a:t>
            </a:r>
            <a:endParaRPr lang="en-US" i="0">
              <a:latin typeface="Times" charset="0"/>
            </a:endParaRPr>
          </a:p>
        </p:txBody>
      </p:sp>
      <p:sp>
        <p:nvSpPr>
          <p:cNvPr id="28676" name="Line 5"/>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8677" name="Rectangle 6"/>
          <p:cNvSpPr>
            <a:spLocks noChangeArrowheads="1"/>
          </p:cNvSpPr>
          <p:nvPr/>
        </p:nvSpPr>
        <p:spPr bwMode="auto">
          <a:xfrm>
            <a:off x="1038225" y="1576388"/>
            <a:ext cx="41148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r>
              <a:rPr lang="en-US" sz="1800" b="1" i="0">
                <a:latin typeface="Times" charset="0"/>
              </a:rPr>
              <a:t>Firm Valuation</a:t>
            </a:r>
            <a:r>
              <a:rPr lang="en-US" sz="1800" i="0">
                <a:latin typeface="Times" charset="0"/>
              </a:rPr>
              <a:t>: Value the entire business</a:t>
            </a:r>
          </a:p>
        </p:txBody>
      </p:sp>
      <p:sp>
        <p:nvSpPr>
          <p:cNvPr id="28678" name="Line 7"/>
          <p:cNvSpPr>
            <a:spLocks noChangeShapeType="1"/>
          </p:cNvSpPr>
          <p:nvPr/>
        </p:nvSpPr>
        <p:spPr bwMode="auto">
          <a:xfrm>
            <a:off x="2362200" y="1828800"/>
            <a:ext cx="533400" cy="53340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8679" name="Footer Placeholder 1"/>
          <p:cNvSpPr>
            <a:spLocks noGrp="1"/>
          </p:cNvSpPr>
          <p:nvPr>
            <p:ph type="ftr"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a:solidFill>
                  <a:schemeClr val="tx2"/>
                </a:solidFill>
              </a:rPr>
              <a:t>Aswath Damodaran</a:t>
            </a:r>
          </a:p>
        </p:txBody>
      </p:sp>
    </p:spTree>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5" name="Rectangle 2">
            <a:extLst>
              <a:ext uri="{FF2B5EF4-FFF2-40B4-BE49-F238E27FC236}">
                <a16:creationId xmlns:a16="http://schemas.microsoft.com/office/drawing/2014/main" id="{04CABC4A-4036-FADE-A06A-3F197CB5AA4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Equity Valuation</a:t>
            </a:r>
          </a:p>
        </p:txBody>
      </p:sp>
      <p:sp>
        <p:nvSpPr>
          <p:cNvPr id="477186" name="Footer Placeholder 1">
            <a:extLst>
              <a:ext uri="{FF2B5EF4-FFF2-40B4-BE49-F238E27FC236}">
                <a16:creationId xmlns:a16="http://schemas.microsoft.com/office/drawing/2014/main" id="{BB4E0840-C074-24A1-9983-822ABC0E18C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68995" name="Slide Number Placeholder 2">
            <a:extLst>
              <a:ext uri="{FF2B5EF4-FFF2-40B4-BE49-F238E27FC236}">
                <a16:creationId xmlns:a16="http://schemas.microsoft.com/office/drawing/2014/main" id="{DAD61D77-CCD0-FE13-A975-CCE17630272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CE118941-B9F5-BE47-B159-444D7328F292}" type="slidenum">
              <a:rPr lang="en-US" altLang="en-US" sz="1200">
                <a:solidFill>
                  <a:srgbClr val="FFFFFF"/>
                </a:solidFill>
                <a:latin typeface="Times" charset="0"/>
              </a:rPr>
              <a:pPr>
                <a:lnSpc>
                  <a:spcPct val="80000"/>
                </a:lnSpc>
                <a:spcBef>
                  <a:spcPct val="0"/>
                </a:spcBef>
                <a:buClrTx/>
                <a:buSzTx/>
                <a:buFontTx/>
                <a:buNone/>
                <a:defRPr/>
              </a:pPr>
              <a:t>228</a:t>
            </a:fld>
            <a:endParaRPr lang="en-US" altLang="en-US" sz="1200">
              <a:solidFill>
                <a:srgbClr val="FFFFFF"/>
              </a:solidFill>
              <a:latin typeface="Times" charset="0"/>
            </a:endParaRPr>
          </a:p>
        </p:txBody>
      </p:sp>
      <p:sp>
        <p:nvSpPr>
          <p:cNvPr id="477188" name="Rectangle 3">
            <a:extLst>
              <a:ext uri="{FF2B5EF4-FFF2-40B4-BE49-F238E27FC236}">
                <a16:creationId xmlns:a16="http://schemas.microsoft.com/office/drawing/2014/main" id="{25F1DB82-127A-F392-B008-3F69C35414D5}"/>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panose="020B0600070205080204" pitchFamily="34" charset="-128"/>
              </a:rPr>
              <a:t>The value of equity is obtained by discounting expected cashflows to equity, i.e., the residual cashflows after meeting all expenses, tax obligations and  interest and principal payments, at the cost of equity, i.e., the rate of return required by equity investors in the firm. </a:t>
            </a:r>
          </a:p>
          <a:p>
            <a:pPr eaLnBrk="1" hangingPunct="1">
              <a:lnSpc>
                <a:spcPct val="80000"/>
              </a:lnSpc>
            </a:pPr>
            <a:endParaRPr lang="en-US" altLang="en-US" sz="2200">
              <a:ea typeface="ＭＳ Ｐゴシック" panose="020B0600070205080204" pitchFamily="34" charset="-128"/>
            </a:endParaRPr>
          </a:p>
          <a:p>
            <a:pPr eaLnBrk="1" hangingPunct="1">
              <a:lnSpc>
                <a:spcPct val="80000"/>
              </a:lnSpc>
            </a:pPr>
            <a:endParaRPr lang="en-US" altLang="en-US" sz="2200">
              <a:ea typeface="ＭＳ Ｐゴシック" panose="020B0600070205080204" pitchFamily="34" charset="-128"/>
            </a:endParaRPr>
          </a:p>
          <a:p>
            <a:pPr eaLnBrk="1" hangingPunct="1">
              <a:lnSpc>
                <a:spcPct val="80000"/>
              </a:lnSpc>
            </a:pPr>
            <a:endParaRPr lang="en-US" altLang="en-US" sz="2200">
              <a:ea typeface="ＭＳ Ｐゴシック" panose="020B0600070205080204" pitchFamily="34" charset="-128"/>
            </a:endParaRP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where,</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	CF to Equity </a:t>
            </a:r>
            <a:r>
              <a:rPr lang="en-US" altLang="en-US" sz="1900" baseline="-25000">
                <a:ea typeface="ＭＳ Ｐゴシック" panose="020B0600070205080204" pitchFamily="34" charset="-128"/>
              </a:rPr>
              <a:t>t</a:t>
            </a:r>
            <a:r>
              <a:rPr lang="en-US" altLang="en-US" sz="1900">
                <a:ea typeface="ＭＳ Ｐゴシック" panose="020B0600070205080204" pitchFamily="34" charset="-128"/>
              </a:rPr>
              <a:t> = Expected Cashflow to Equity in period t</a:t>
            </a:r>
          </a:p>
          <a:p>
            <a:pPr marL="365125" lvl="1" indent="0" eaLnBrk="1" hangingPunct="1">
              <a:lnSpc>
                <a:spcPct val="80000"/>
              </a:lnSpc>
              <a:buFont typeface="Wingdings 2" pitchFamily="2" charset="2"/>
              <a:buNone/>
            </a:pPr>
            <a:r>
              <a:rPr lang="en-US" altLang="en-US" sz="1900">
                <a:ea typeface="ＭＳ Ｐゴシック" panose="020B0600070205080204" pitchFamily="34" charset="-128"/>
              </a:rPr>
              <a:t>	ke = Cost of Equity</a:t>
            </a:r>
          </a:p>
          <a:p>
            <a:pPr eaLnBrk="1" hangingPunct="1">
              <a:lnSpc>
                <a:spcPct val="80000"/>
              </a:lnSpc>
            </a:pPr>
            <a:r>
              <a:rPr lang="en-US" altLang="en-US" sz="2200">
                <a:ea typeface="ＭＳ Ｐゴシック" panose="020B0600070205080204" pitchFamily="34" charset="-128"/>
              </a:rPr>
              <a:t>The dividend discount model is a specialized case of equity valuation,  and the value of a stock is the present value of expected future dividends.</a:t>
            </a:r>
          </a:p>
          <a:p>
            <a:pPr eaLnBrk="1" hangingPunct="1">
              <a:lnSpc>
                <a:spcPct val="80000"/>
              </a:lnSpc>
            </a:pPr>
            <a:endParaRPr lang="en-US" altLang="en-US" sz="2200">
              <a:ea typeface="ＭＳ Ｐゴシック" panose="020B0600070205080204" pitchFamily="34" charset="-128"/>
            </a:endParaRPr>
          </a:p>
        </p:txBody>
      </p:sp>
      <p:graphicFrame>
        <p:nvGraphicFramePr>
          <p:cNvPr id="477189" name="Object 2">
            <a:extLst>
              <a:ext uri="{FF2B5EF4-FFF2-40B4-BE49-F238E27FC236}">
                <a16:creationId xmlns:a16="http://schemas.microsoft.com/office/drawing/2014/main" id="{E016B846-0327-4FFC-C974-D036077E8533}"/>
              </a:ext>
            </a:extLst>
          </p:cNvPr>
          <p:cNvGraphicFramePr>
            <a:graphicFrameLocks/>
          </p:cNvGraphicFramePr>
          <p:nvPr/>
        </p:nvGraphicFramePr>
        <p:xfrm>
          <a:off x="2693988" y="3221038"/>
          <a:ext cx="3567112" cy="709612"/>
        </p:xfrm>
        <a:graphic>
          <a:graphicData uri="http://schemas.openxmlformats.org/presentationml/2006/ole">
            <mc:AlternateContent xmlns:mc="http://schemas.openxmlformats.org/markup-compatibility/2006">
              <mc:Choice xmlns:v="urn:schemas-microsoft-com:vml" Requires="v">
                <p:oleObj name="Equation" r:id="rId3" imgW="3581400" imgH="723900" progId="Equation.3">
                  <p:embed/>
                </p:oleObj>
              </mc:Choice>
              <mc:Fallback>
                <p:oleObj name="Equation" r:id="rId3" imgW="3581400" imgH="723900" progId="Equation.3">
                  <p:embed/>
                  <p:pic>
                    <p:nvPicPr>
                      <p:cNvPr id="477189" name="Object 2">
                        <a:extLst>
                          <a:ext uri="{FF2B5EF4-FFF2-40B4-BE49-F238E27FC236}">
                            <a16:creationId xmlns:a16="http://schemas.microsoft.com/office/drawing/2014/main" id="{E016B846-0327-4FFC-C974-D036077E853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3988" y="3221038"/>
                        <a:ext cx="3567112" cy="709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191955673"/>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a:extLst>
              <a:ext uri="{FF2B5EF4-FFF2-40B4-BE49-F238E27FC236}">
                <a16:creationId xmlns:a16="http://schemas.microsoft.com/office/drawing/2014/main" id="{2B09AEA5-C115-8BB6-2706-CBCA0607A7AC}"/>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Firm Valuation</a:t>
            </a:r>
          </a:p>
        </p:txBody>
      </p:sp>
      <p:sp>
        <p:nvSpPr>
          <p:cNvPr id="479234" name="Footer Placeholder 1">
            <a:extLst>
              <a:ext uri="{FF2B5EF4-FFF2-40B4-BE49-F238E27FC236}">
                <a16:creationId xmlns:a16="http://schemas.microsoft.com/office/drawing/2014/main" id="{C3119539-F862-2508-81DC-CDF0304B9FB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71043" name="Slide Number Placeholder 2">
            <a:extLst>
              <a:ext uri="{FF2B5EF4-FFF2-40B4-BE49-F238E27FC236}">
                <a16:creationId xmlns:a16="http://schemas.microsoft.com/office/drawing/2014/main" id="{CE3263E3-EC27-FEE9-ED4A-F09990A6E510}"/>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0F22564-39CD-9249-8A8E-D688A0BE5F4D}" type="slidenum">
              <a:rPr lang="en-US" altLang="en-US" sz="1200">
                <a:solidFill>
                  <a:srgbClr val="FFFFFF"/>
                </a:solidFill>
                <a:latin typeface="Times" charset="0"/>
              </a:rPr>
              <a:pPr>
                <a:lnSpc>
                  <a:spcPct val="80000"/>
                </a:lnSpc>
                <a:spcBef>
                  <a:spcPct val="0"/>
                </a:spcBef>
                <a:buClrTx/>
                <a:buSzTx/>
                <a:buFontTx/>
                <a:buNone/>
                <a:defRPr/>
              </a:pPr>
              <a:t>229</a:t>
            </a:fld>
            <a:endParaRPr lang="en-US" altLang="en-US" sz="1200">
              <a:solidFill>
                <a:srgbClr val="FFFFFF"/>
              </a:solidFill>
              <a:latin typeface="Times" charset="0"/>
            </a:endParaRPr>
          </a:p>
        </p:txBody>
      </p:sp>
      <p:sp>
        <p:nvSpPr>
          <p:cNvPr id="479236" name="Rectangle 3">
            <a:extLst>
              <a:ext uri="{FF2B5EF4-FFF2-40B4-BE49-F238E27FC236}">
                <a16:creationId xmlns:a16="http://schemas.microsoft.com/office/drawing/2014/main" id="{E9EBAF0D-234E-CEEC-FDBE-9D56E3A96A9B}"/>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panose="020B0600070205080204" pitchFamily="34" charset="-128"/>
              </a:rPr>
              <a:t>The value of the firm is obtained by discounting expected cashflows to the firm, i.e., the residual cashflows after meeting all operating expenses and taxes, but prior to debt payments, at the weighted average cost of capital, which is the cost of the different components of financing used by the firm, weighted by their market value proportions.</a:t>
            </a:r>
          </a:p>
          <a:p>
            <a:pPr eaLnBrk="1" hangingPunct="1">
              <a:lnSpc>
                <a:spcPct val="90000"/>
              </a:lnSpc>
            </a:pPr>
            <a:endParaRPr lang="en-US" altLang="en-US" sz="2400">
              <a:ea typeface="ＭＳ Ｐゴシック" panose="020B0600070205080204" pitchFamily="34" charset="-128"/>
            </a:endParaRPr>
          </a:p>
          <a:p>
            <a:pPr eaLnBrk="1" hangingPunct="1">
              <a:lnSpc>
                <a:spcPct val="90000"/>
              </a:lnSpc>
            </a:pPr>
            <a:endParaRPr lang="en-US" altLang="en-US" sz="2400">
              <a:ea typeface="ＭＳ Ｐゴシック" panose="020B0600070205080204" pitchFamily="34" charset="-128"/>
            </a:endParaRPr>
          </a:p>
          <a:p>
            <a:pPr eaLnBrk="1" hangingPunct="1">
              <a:lnSpc>
                <a:spcPct val="90000"/>
              </a:lnSpc>
            </a:pPr>
            <a:endParaRPr lang="en-US" altLang="en-US" sz="2400">
              <a:ea typeface="ＭＳ Ｐゴシック" panose="020B0600070205080204" pitchFamily="34" charset="-128"/>
            </a:endParaRPr>
          </a:p>
          <a:p>
            <a:pPr marL="365125" lvl="1" indent="0" eaLnBrk="1" hangingPunct="1">
              <a:lnSpc>
                <a:spcPct val="90000"/>
              </a:lnSpc>
              <a:buFont typeface="Wingdings 2" pitchFamily="2" charset="2"/>
              <a:buNone/>
            </a:pPr>
            <a:r>
              <a:rPr lang="en-US" altLang="en-US" sz="2000">
                <a:ea typeface="ＭＳ Ｐゴシック" panose="020B0600070205080204" pitchFamily="34" charset="-128"/>
              </a:rPr>
              <a:t>where,</a:t>
            </a:r>
          </a:p>
          <a:p>
            <a:pPr marL="365125" lvl="1" indent="0" eaLnBrk="1" hangingPunct="1">
              <a:lnSpc>
                <a:spcPct val="90000"/>
              </a:lnSpc>
              <a:buFont typeface="Wingdings 2" pitchFamily="2" charset="2"/>
              <a:buNone/>
            </a:pPr>
            <a:r>
              <a:rPr lang="en-US" altLang="en-US" sz="2000">
                <a:ea typeface="ＭＳ Ｐゴシック" panose="020B0600070205080204" pitchFamily="34" charset="-128"/>
              </a:rPr>
              <a:t>	CF to Firm</a:t>
            </a:r>
            <a:r>
              <a:rPr lang="en-US" altLang="en-US" sz="2000" baseline="-25000">
                <a:ea typeface="ＭＳ Ｐゴシック" panose="020B0600070205080204" pitchFamily="34" charset="-128"/>
              </a:rPr>
              <a:t> t </a:t>
            </a:r>
            <a:r>
              <a:rPr lang="en-US" altLang="en-US" sz="2000">
                <a:ea typeface="ＭＳ Ｐゴシック" panose="020B0600070205080204" pitchFamily="34" charset="-128"/>
              </a:rPr>
              <a:t>= Expected Cashflow to Firm in period t</a:t>
            </a:r>
          </a:p>
          <a:p>
            <a:pPr marL="365125" lvl="1" indent="0" eaLnBrk="1" hangingPunct="1">
              <a:lnSpc>
                <a:spcPct val="90000"/>
              </a:lnSpc>
              <a:buFont typeface="Wingdings 2" pitchFamily="2" charset="2"/>
              <a:buNone/>
            </a:pPr>
            <a:r>
              <a:rPr lang="en-US" altLang="en-US" sz="2000">
                <a:ea typeface="ＭＳ Ｐゴシック" panose="020B0600070205080204" pitchFamily="34" charset="-128"/>
              </a:rPr>
              <a:t>	WACC = Weighted Average Cost of Capital</a:t>
            </a:r>
          </a:p>
        </p:txBody>
      </p:sp>
      <p:graphicFrame>
        <p:nvGraphicFramePr>
          <p:cNvPr id="479237" name="Object 2">
            <a:extLst>
              <a:ext uri="{FF2B5EF4-FFF2-40B4-BE49-F238E27FC236}">
                <a16:creationId xmlns:a16="http://schemas.microsoft.com/office/drawing/2014/main" id="{6EB99A5A-286B-A1B3-08F3-CEBE4DBCFA7A}"/>
              </a:ext>
            </a:extLst>
          </p:cNvPr>
          <p:cNvGraphicFramePr>
            <a:graphicFrameLocks/>
          </p:cNvGraphicFramePr>
          <p:nvPr/>
        </p:nvGraphicFramePr>
        <p:xfrm>
          <a:off x="2895600" y="4038600"/>
          <a:ext cx="3263900" cy="708025"/>
        </p:xfrm>
        <a:graphic>
          <a:graphicData uri="http://schemas.openxmlformats.org/presentationml/2006/ole">
            <mc:AlternateContent xmlns:mc="http://schemas.openxmlformats.org/markup-compatibility/2006">
              <mc:Choice xmlns:v="urn:schemas-microsoft-com:vml" Requires="v">
                <p:oleObj name="Equation" r:id="rId3" imgW="3276600" imgH="723900" progId="Equation.3">
                  <p:embed/>
                </p:oleObj>
              </mc:Choice>
              <mc:Fallback>
                <p:oleObj name="Equation" r:id="rId3" imgW="3276600" imgH="723900" progId="Equation.3">
                  <p:embed/>
                  <p:pic>
                    <p:nvPicPr>
                      <p:cNvPr id="479237" name="Object 2">
                        <a:extLst>
                          <a:ext uri="{FF2B5EF4-FFF2-40B4-BE49-F238E27FC236}">
                            <a16:creationId xmlns:a16="http://schemas.microsoft.com/office/drawing/2014/main" id="{6EB99A5A-286B-A1B3-08F3-CEBE4DBCFA7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4038600"/>
                        <a:ext cx="3263900"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121759235"/>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a:extLst>
              <a:ext uri="{FF2B5EF4-FFF2-40B4-BE49-F238E27FC236}">
                <a16:creationId xmlns:a16="http://schemas.microsoft.com/office/drawing/2014/main" id="{82F4F6C9-D52A-8449-72D9-D203F9D41F2E}"/>
              </a:ext>
            </a:extLst>
          </p:cNvPr>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How fundamentals play out in intrinsic value…</a:t>
            </a:r>
          </a:p>
        </p:txBody>
      </p:sp>
      <p:sp>
        <p:nvSpPr>
          <p:cNvPr id="475138" name="Footer Placeholder 1">
            <a:extLst>
              <a:ext uri="{FF2B5EF4-FFF2-40B4-BE49-F238E27FC236}">
                <a16:creationId xmlns:a16="http://schemas.microsoft.com/office/drawing/2014/main" id="{F9E24279-B324-7E46-30B8-97502809843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66947" name="Slide Number Placeholder 2">
            <a:extLst>
              <a:ext uri="{FF2B5EF4-FFF2-40B4-BE49-F238E27FC236}">
                <a16:creationId xmlns:a16="http://schemas.microsoft.com/office/drawing/2014/main" id="{9479F3B2-1D5B-FB8A-523F-DAFAFCEF6A65}"/>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33A6E54-D32B-794F-ACE4-0248DE84382E}" type="slidenum">
              <a:rPr lang="en-US" altLang="en-US" sz="1200">
                <a:solidFill>
                  <a:srgbClr val="FFFFFF"/>
                </a:solidFill>
                <a:latin typeface="Times" charset="0"/>
              </a:rPr>
              <a:pPr>
                <a:lnSpc>
                  <a:spcPct val="80000"/>
                </a:lnSpc>
                <a:spcBef>
                  <a:spcPct val="0"/>
                </a:spcBef>
                <a:buClrTx/>
                <a:buSzTx/>
                <a:buFontTx/>
                <a:buNone/>
                <a:defRPr/>
              </a:pPr>
              <a:t>230</a:t>
            </a:fld>
            <a:endParaRPr lang="en-US" altLang="en-US" sz="1200">
              <a:solidFill>
                <a:srgbClr val="FFFFFF"/>
              </a:solidFill>
              <a:latin typeface="Times" charset="0"/>
            </a:endParaRPr>
          </a:p>
        </p:txBody>
      </p:sp>
      <p:pic>
        <p:nvPicPr>
          <p:cNvPr id="475140" name="Picture 1">
            <a:extLst>
              <a:ext uri="{FF2B5EF4-FFF2-40B4-BE49-F238E27FC236}">
                <a16:creationId xmlns:a16="http://schemas.microsoft.com/office/drawing/2014/main" id="{DC7B476E-5AA8-9021-A705-1EE10C988F93}"/>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3964" b="-23964"/>
          <a:stretch>
            <a:fillRect/>
          </a:stretch>
        </p:blipFill>
        <p:spPr>
          <a:xfrm>
            <a:off x="612775" y="1600200"/>
            <a:ext cx="8153400" cy="4495800"/>
          </a:xfrm>
        </p:spPr>
      </p:pic>
    </p:spTree>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Title 1">
            <a:extLst>
              <a:ext uri="{FF2B5EF4-FFF2-40B4-BE49-F238E27FC236}">
                <a16:creationId xmlns:a16="http://schemas.microsoft.com/office/drawing/2014/main" id="{DAC79854-B37B-5D3A-99F6-3CE93FF36208}"/>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Stories + Numbers = Value</a:t>
            </a:r>
          </a:p>
        </p:txBody>
      </p:sp>
      <p:pic>
        <p:nvPicPr>
          <p:cNvPr id="483330" name="Content Placeholder 2">
            <a:extLst>
              <a:ext uri="{FF2B5EF4-FFF2-40B4-BE49-F238E27FC236}">
                <a16:creationId xmlns:a16="http://schemas.microsoft.com/office/drawing/2014/main" id="{1DEA3D0B-1C33-1781-CB0E-8B954A4A53BF}"/>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t="-20909" b="-20909"/>
          <a:stretch>
            <a:fillRect/>
          </a:stretch>
        </p:blipFill>
        <p:spPr>
          <a:xfrm>
            <a:off x="612775" y="1600200"/>
            <a:ext cx="8153400" cy="4495800"/>
          </a:xfrm>
        </p:spPr>
      </p:pic>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a:extLst>
              <a:ext uri="{FF2B5EF4-FFF2-40B4-BE49-F238E27FC236}">
                <a16:creationId xmlns:a16="http://schemas.microsoft.com/office/drawing/2014/main" id="{4B2B9CFB-31FD-8F99-73E5-8615FCA09F2B}"/>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The Ingredients that determine value.</a:t>
            </a:r>
          </a:p>
        </p:txBody>
      </p:sp>
      <p:sp>
        <p:nvSpPr>
          <p:cNvPr id="484354" name="Footer Placeholder 1">
            <a:extLst>
              <a:ext uri="{FF2B5EF4-FFF2-40B4-BE49-F238E27FC236}">
                <a16:creationId xmlns:a16="http://schemas.microsoft.com/office/drawing/2014/main" id="{753EEFBB-4C93-C33F-DCF8-F7FC67DE725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75139" name="Slide Number Placeholder 2">
            <a:extLst>
              <a:ext uri="{FF2B5EF4-FFF2-40B4-BE49-F238E27FC236}">
                <a16:creationId xmlns:a16="http://schemas.microsoft.com/office/drawing/2014/main" id="{9244ACB2-2CC0-900E-05B3-B8A1D687BED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30254F1-55AE-184F-8030-DAB1226A5CDF}" type="slidenum">
              <a:rPr lang="en-US" altLang="en-US" sz="1200">
                <a:solidFill>
                  <a:srgbClr val="FFFFFF"/>
                </a:solidFill>
                <a:latin typeface="Times" charset="0"/>
              </a:rPr>
              <a:pPr>
                <a:lnSpc>
                  <a:spcPct val="80000"/>
                </a:lnSpc>
                <a:spcBef>
                  <a:spcPct val="0"/>
                </a:spcBef>
                <a:buClrTx/>
                <a:buSzTx/>
                <a:buFontTx/>
                <a:buNone/>
                <a:defRPr/>
              </a:pPr>
              <a:t>232</a:t>
            </a:fld>
            <a:endParaRPr lang="en-US" altLang="en-US" sz="1200">
              <a:solidFill>
                <a:srgbClr val="FFFFFF"/>
              </a:solidFill>
              <a:latin typeface="Times" charset="0"/>
            </a:endParaRPr>
          </a:p>
        </p:txBody>
      </p:sp>
      <p:pic>
        <p:nvPicPr>
          <p:cNvPr id="484356" name="Content Placeholder 6">
            <a:extLst>
              <a:ext uri="{FF2B5EF4-FFF2-40B4-BE49-F238E27FC236}">
                <a16:creationId xmlns:a16="http://schemas.microsoft.com/office/drawing/2014/main" id="{B1628FAE-9806-9A5E-912C-C3AAB39C9486}"/>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a:extLst>
              <a:ext uri="{FF2B5EF4-FFF2-40B4-BE49-F238E27FC236}">
                <a16:creationId xmlns:a16="http://schemas.microsoft.com/office/drawing/2014/main" id="{B7A60260-C9C7-03F9-CDCA-EAB6E2183F30}"/>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 Estimating Cash Flows</a:t>
            </a:r>
          </a:p>
        </p:txBody>
      </p:sp>
      <p:sp>
        <p:nvSpPr>
          <p:cNvPr id="486402" name="Footer Placeholder 1">
            <a:extLst>
              <a:ext uri="{FF2B5EF4-FFF2-40B4-BE49-F238E27FC236}">
                <a16:creationId xmlns:a16="http://schemas.microsoft.com/office/drawing/2014/main" id="{BCDCF0BE-0036-41C7-F431-7222EF4E4F4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77187" name="Slide Number Placeholder 2">
            <a:extLst>
              <a:ext uri="{FF2B5EF4-FFF2-40B4-BE49-F238E27FC236}">
                <a16:creationId xmlns:a16="http://schemas.microsoft.com/office/drawing/2014/main" id="{2684E589-87DA-2B8D-D31C-94A8B20D3B1E}"/>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6058EF8-986B-7F4D-BD4B-088FD2110742}" type="slidenum">
              <a:rPr lang="en-US" altLang="en-US" sz="1200">
                <a:solidFill>
                  <a:srgbClr val="FFFFFF"/>
                </a:solidFill>
                <a:latin typeface="Times" charset="0"/>
              </a:rPr>
              <a:pPr>
                <a:lnSpc>
                  <a:spcPct val="80000"/>
                </a:lnSpc>
                <a:spcBef>
                  <a:spcPct val="0"/>
                </a:spcBef>
                <a:buClrTx/>
                <a:buSzTx/>
                <a:buFontTx/>
                <a:buNone/>
                <a:defRPr/>
              </a:pPr>
              <a:t>233</a:t>
            </a:fld>
            <a:endParaRPr lang="en-US" altLang="en-US" sz="1200">
              <a:solidFill>
                <a:srgbClr val="FFFFFF"/>
              </a:solidFill>
              <a:latin typeface="Times" charset="0"/>
            </a:endParaRPr>
          </a:p>
        </p:txBody>
      </p:sp>
      <p:pic>
        <p:nvPicPr>
          <p:cNvPr id="486404" name="Content Placeholder 6">
            <a:extLst>
              <a:ext uri="{FF2B5EF4-FFF2-40B4-BE49-F238E27FC236}">
                <a16:creationId xmlns:a16="http://schemas.microsoft.com/office/drawing/2014/main" id="{9546998B-E519-67CC-B69D-E3565495DDB7}"/>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7748" r="-7748"/>
          <a:stretch>
            <a:fillRect/>
          </a:stretch>
        </p:blipFill>
        <p:spPr>
          <a:xfrm>
            <a:off x="612775" y="1600200"/>
            <a:ext cx="8153400" cy="4495800"/>
          </a:xfrm>
        </p:spPr>
      </p:pic>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Title 1">
            <a:extLst>
              <a:ext uri="{FF2B5EF4-FFF2-40B4-BE49-F238E27FC236}">
                <a16:creationId xmlns:a16="http://schemas.microsoft.com/office/drawing/2014/main" id="{CCF4A692-AF07-289D-217E-A489829F0907}"/>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Dividends for Deutsche bank &amp; FCFE for Tata Motors</a:t>
            </a:r>
          </a:p>
        </p:txBody>
      </p:sp>
      <p:sp>
        <p:nvSpPr>
          <p:cNvPr id="488450" name="Footer Placeholder 1">
            <a:extLst>
              <a:ext uri="{FF2B5EF4-FFF2-40B4-BE49-F238E27FC236}">
                <a16:creationId xmlns:a16="http://schemas.microsoft.com/office/drawing/2014/main" id="{E84491DB-1849-566C-F9CE-16A7F29E2FB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79235" name="Slide Number Placeholder 2">
            <a:extLst>
              <a:ext uri="{FF2B5EF4-FFF2-40B4-BE49-F238E27FC236}">
                <a16:creationId xmlns:a16="http://schemas.microsoft.com/office/drawing/2014/main" id="{56A64965-AA71-17C9-10FA-EF1E510C595A}"/>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92BB40E-E8F8-0644-9B4C-D841A787C8BC}" type="slidenum">
              <a:rPr lang="en-US" altLang="en-US" sz="1200">
                <a:solidFill>
                  <a:srgbClr val="FFFFFF"/>
                </a:solidFill>
                <a:latin typeface="Times" charset="0"/>
              </a:rPr>
              <a:pPr>
                <a:lnSpc>
                  <a:spcPct val="80000"/>
                </a:lnSpc>
                <a:spcBef>
                  <a:spcPct val="0"/>
                </a:spcBef>
                <a:buClrTx/>
                <a:buSzTx/>
                <a:buFontTx/>
                <a:buNone/>
                <a:defRPr/>
              </a:pPr>
              <a:t>234</a:t>
            </a:fld>
            <a:endParaRPr lang="en-US" altLang="en-US" sz="1200">
              <a:solidFill>
                <a:srgbClr val="FFFFFF"/>
              </a:solidFill>
              <a:latin typeface="Times" charset="0"/>
            </a:endParaRPr>
          </a:p>
        </p:txBody>
      </p:sp>
      <p:sp>
        <p:nvSpPr>
          <p:cNvPr id="488452" name="Content Placeholder 2">
            <a:extLst>
              <a:ext uri="{FF2B5EF4-FFF2-40B4-BE49-F238E27FC236}">
                <a16:creationId xmlns:a16="http://schemas.microsoft.com/office/drawing/2014/main" id="{0D4FB298-DA46-F900-4B5E-6EA7CF1B66DA}"/>
              </a:ext>
            </a:extLst>
          </p:cNvPr>
          <p:cNvSpPr>
            <a:spLocks noGrp="1"/>
          </p:cNvSpPr>
          <p:nvPr>
            <p:ph sz="quarter" idx="1"/>
          </p:nvPr>
        </p:nvSpPr>
        <p:spPr>
          <a:xfrm>
            <a:off x="612775" y="1600200"/>
            <a:ext cx="8153400" cy="4495800"/>
          </a:xfrm>
        </p:spPr>
        <p:txBody>
          <a:bodyPr>
            <a:normAutofit/>
          </a:bodyPr>
          <a:lstStyle/>
          <a:p>
            <a:pPr eaLnBrk="1" hangingPunct="1"/>
            <a:r>
              <a:rPr lang="en-US" altLang="en-US" sz="2000" dirty="0">
                <a:ea typeface="ＭＳ Ｐゴシック" panose="020B0600070205080204" pitchFamily="34" charset="-128"/>
              </a:rPr>
              <a:t>In 2007, Deutsche Bank paid out dividends of 2,146 million Euros on net income of 6,510 million Euros. </a:t>
            </a:r>
          </a:p>
          <a:p>
            <a:pPr lvl="1" eaLnBrk="1" hangingPunct="1"/>
            <a:r>
              <a:rPr lang="en-US" altLang="en-US" sz="2000" dirty="0">
                <a:ea typeface="ＭＳ Ｐゴシック" panose="020B0600070205080204" pitchFamily="34" charset="-128"/>
              </a:rPr>
              <a:t>In my 2008 valuation, I am assuming the dividends are not only reasonable but sustainable. </a:t>
            </a:r>
          </a:p>
          <a:p>
            <a:pPr lvl="1" eaLnBrk="1" hangingPunct="1"/>
            <a:r>
              <a:rPr lang="en-US" altLang="en-US" sz="2000" dirty="0">
                <a:ea typeface="ＭＳ Ｐゴシック" panose="020B0600070205080204" pitchFamily="34" charset="-128"/>
              </a:rPr>
              <a:t>In my 2016  valuation, Deutsche had suspended paying dividends and was losing money.</a:t>
            </a:r>
          </a:p>
          <a:p>
            <a:pPr eaLnBrk="1" hangingPunct="1"/>
            <a:r>
              <a:rPr lang="en-US" altLang="en-US" sz="2000" dirty="0">
                <a:ea typeface="ＭＳ Ｐゴシック" panose="020B0600070205080204" pitchFamily="34" charset="-128"/>
              </a:rPr>
              <a:t>For Tata Motors, we can estimate FCFE by looking at its ingredients:</a:t>
            </a:r>
          </a:p>
          <a:p>
            <a:pPr eaLnBrk="1" hangingPunct="1"/>
            <a:endParaRPr lang="en-US" altLang="en-US" sz="2000" dirty="0">
              <a:ea typeface="ＭＳ Ｐゴシック" panose="020B0600070205080204" pitchFamily="34" charset="-128"/>
            </a:endParaRPr>
          </a:p>
          <a:p>
            <a:pPr eaLnBrk="1" hangingPunct="1"/>
            <a:endParaRPr lang="en-US" altLang="en-US" sz="2000" dirty="0">
              <a:ea typeface="ＭＳ Ｐゴシック" panose="020B0600070205080204" pitchFamily="34" charset="-128"/>
            </a:endParaRPr>
          </a:p>
          <a:p>
            <a:pPr eaLnBrk="1" hangingPunct="1"/>
            <a:endParaRPr lang="en-US" altLang="en-US" sz="2000" dirty="0">
              <a:ea typeface="ＭＳ Ｐゴシック" panose="020B0600070205080204" pitchFamily="34" charset="-128"/>
            </a:endParaRPr>
          </a:p>
          <a:p>
            <a:pPr eaLnBrk="1" hangingPunct="1"/>
            <a:endParaRPr lang="en-US" altLang="en-US" sz="2000" dirty="0">
              <a:ea typeface="ＭＳ Ｐゴシック" panose="020B0600070205080204" pitchFamily="34" charset="-128"/>
            </a:endParaRPr>
          </a:p>
          <a:p>
            <a:pPr eaLnBrk="1" hangingPunct="1"/>
            <a:endParaRPr lang="en-US" altLang="en-US" sz="2000" dirty="0">
              <a:ea typeface="ＭＳ Ｐゴシック" panose="020B0600070205080204" pitchFamily="34" charset="-128"/>
            </a:endParaRPr>
          </a:p>
          <a:p>
            <a:pPr eaLnBrk="1" hangingPunct="1"/>
            <a:endParaRPr lang="en-US" altLang="en-US" sz="2000" dirty="0">
              <a:ea typeface="ＭＳ Ｐゴシック" panose="020B0600070205080204" pitchFamily="34" charset="-128"/>
            </a:endParaRPr>
          </a:p>
          <a:p>
            <a:pPr eaLnBrk="1" hangingPunct="1"/>
            <a:endParaRPr lang="en-US" altLang="en-US" sz="2000" dirty="0">
              <a:ea typeface="ＭＳ Ｐゴシック" panose="020B0600070205080204" pitchFamily="34" charset="-128"/>
            </a:endParaRPr>
          </a:p>
        </p:txBody>
      </p:sp>
      <p:graphicFrame>
        <p:nvGraphicFramePr>
          <p:cNvPr id="2" name="Table 1">
            <a:extLst>
              <a:ext uri="{FF2B5EF4-FFF2-40B4-BE49-F238E27FC236}">
                <a16:creationId xmlns:a16="http://schemas.microsoft.com/office/drawing/2014/main" id="{39178920-C2E1-BF0C-6D54-C500DB06B35A}"/>
              </a:ext>
            </a:extLst>
          </p:cNvPr>
          <p:cNvGraphicFramePr>
            <a:graphicFrameLocks noGrp="1"/>
          </p:cNvGraphicFramePr>
          <p:nvPr>
            <p:extLst>
              <p:ext uri="{D42A27DB-BD31-4B8C-83A1-F6EECF244321}">
                <p14:modId xmlns:p14="http://schemas.microsoft.com/office/powerpoint/2010/main" val="2600796381"/>
              </p:ext>
            </p:extLst>
          </p:nvPr>
        </p:nvGraphicFramePr>
        <p:xfrm>
          <a:off x="612777" y="4086832"/>
          <a:ext cx="8153398" cy="2009168"/>
        </p:xfrm>
        <a:graphic>
          <a:graphicData uri="http://schemas.openxmlformats.org/drawingml/2006/table">
            <a:tbl>
              <a:tblPr/>
              <a:tblGrid>
                <a:gridCol w="904387">
                  <a:extLst>
                    <a:ext uri="{9D8B030D-6E8A-4147-A177-3AD203B41FA5}">
                      <a16:colId xmlns:a16="http://schemas.microsoft.com/office/drawing/2014/main" val="20000"/>
                    </a:ext>
                  </a:extLst>
                </a:gridCol>
                <a:gridCol w="1015696">
                  <a:extLst>
                    <a:ext uri="{9D8B030D-6E8A-4147-A177-3AD203B41FA5}">
                      <a16:colId xmlns:a16="http://schemas.microsoft.com/office/drawing/2014/main" val="20001"/>
                    </a:ext>
                  </a:extLst>
                </a:gridCol>
                <a:gridCol w="946128">
                  <a:extLst>
                    <a:ext uri="{9D8B030D-6E8A-4147-A177-3AD203B41FA5}">
                      <a16:colId xmlns:a16="http://schemas.microsoft.com/office/drawing/2014/main" val="20002"/>
                    </a:ext>
                  </a:extLst>
                </a:gridCol>
                <a:gridCol w="987869">
                  <a:extLst>
                    <a:ext uri="{9D8B030D-6E8A-4147-A177-3AD203B41FA5}">
                      <a16:colId xmlns:a16="http://schemas.microsoft.com/office/drawing/2014/main" val="20003"/>
                    </a:ext>
                  </a:extLst>
                </a:gridCol>
                <a:gridCol w="918301">
                  <a:extLst>
                    <a:ext uri="{9D8B030D-6E8A-4147-A177-3AD203B41FA5}">
                      <a16:colId xmlns:a16="http://schemas.microsoft.com/office/drawing/2014/main" val="20004"/>
                    </a:ext>
                  </a:extLst>
                </a:gridCol>
                <a:gridCol w="1015696">
                  <a:extLst>
                    <a:ext uri="{9D8B030D-6E8A-4147-A177-3AD203B41FA5}">
                      <a16:colId xmlns:a16="http://schemas.microsoft.com/office/drawing/2014/main" val="20005"/>
                    </a:ext>
                  </a:extLst>
                </a:gridCol>
                <a:gridCol w="1168747">
                  <a:extLst>
                    <a:ext uri="{9D8B030D-6E8A-4147-A177-3AD203B41FA5}">
                      <a16:colId xmlns:a16="http://schemas.microsoft.com/office/drawing/2014/main" val="20006"/>
                    </a:ext>
                  </a:extLst>
                </a:gridCol>
                <a:gridCol w="1196574">
                  <a:extLst>
                    <a:ext uri="{9D8B030D-6E8A-4147-A177-3AD203B41FA5}">
                      <a16:colId xmlns:a16="http://schemas.microsoft.com/office/drawing/2014/main" val="20007"/>
                    </a:ext>
                  </a:extLst>
                </a:gridCol>
              </a:tblGrid>
              <a:tr h="594182">
                <a:tc>
                  <a:txBody>
                    <a:bodyPr/>
                    <a:lstStyle/>
                    <a:p>
                      <a:pPr algn="l" fontAlgn="b"/>
                      <a:r>
                        <a:rPr lang="en-US" sz="1400" b="0" i="0" u="none" strike="noStrike" dirty="0">
                          <a:solidFill>
                            <a:srgbClr val="000000"/>
                          </a:solidFill>
                          <a:effectLst/>
                          <a:latin typeface="Times"/>
                        </a:rPr>
                        <a:t>Year</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Times"/>
                        </a:rPr>
                        <a:t>Net Income</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Cap Ex</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Depreciation</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Change in WC</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Debt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 Rate</a:t>
                      </a:r>
                    </a:p>
                  </a:txBody>
                  <a:tcPr marL="12700" marR="12700" marT="127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05770">
                <a:tc>
                  <a:txBody>
                    <a:bodyPr/>
                    <a:lstStyle/>
                    <a:p>
                      <a:pPr algn="l" fontAlgn="b"/>
                      <a:r>
                        <a:rPr lang="en-US" sz="1400" b="0" i="0" u="none" strike="noStrike" dirty="0">
                          <a:solidFill>
                            <a:srgbClr val="000000"/>
                          </a:solidFill>
                          <a:effectLst/>
                          <a:latin typeface="Calibri"/>
                        </a:rPr>
                        <a:t>2008-09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-25,053₹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99,708₹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25,072₹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25,789₹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62,288₹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-248.63%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5770">
                <a:tc>
                  <a:txBody>
                    <a:bodyPr/>
                    <a:lstStyle/>
                    <a:p>
                      <a:pPr algn="l" fontAlgn="b"/>
                      <a:r>
                        <a:rPr lang="en-US" sz="1400" b="0" i="0" u="none" strike="noStrike">
                          <a:solidFill>
                            <a:srgbClr val="000000"/>
                          </a:solidFill>
                          <a:effectLst/>
                          <a:latin typeface="Calibri"/>
                        </a:rPr>
                        <a:t>2009-10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29,151₹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84,754₹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39,602₹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-26,009₹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5,605₹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13,538₹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46.44%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05770">
                <a:tc>
                  <a:txBody>
                    <a:bodyPr/>
                    <a:lstStyle/>
                    <a:p>
                      <a:pPr algn="l" fontAlgn="b"/>
                      <a:r>
                        <a:rPr lang="en-US" sz="1400" b="0" i="0" u="none" strike="noStrike">
                          <a:solidFill>
                            <a:srgbClr val="000000"/>
                          </a:solidFill>
                          <a:effectLst/>
                          <a:latin typeface="Calibri"/>
                        </a:rPr>
                        <a:t>2010-11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92,736₹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81,240₹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46,510₹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50,484₹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24,951₹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60,263₹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64.98%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05770">
                <a:tc>
                  <a:txBody>
                    <a:bodyPr/>
                    <a:lstStyle/>
                    <a:p>
                      <a:pPr algn="l" fontAlgn="b"/>
                      <a:r>
                        <a:rPr lang="en-US" sz="1400" b="0" i="0" u="none" strike="noStrike">
                          <a:solidFill>
                            <a:srgbClr val="000000"/>
                          </a:solidFill>
                          <a:effectLst/>
                          <a:latin typeface="Calibri"/>
                        </a:rPr>
                        <a:t>2011-12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135,165₹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138,756₹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56,209₹</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22,801₹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30,846₹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74,502₹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55.12%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5770">
                <a:tc>
                  <a:txBody>
                    <a:bodyPr/>
                    <a:lstStyle/>
                    <a:p>
                      <a:pPr algn="l" fontAlgn="b"/>
                      <a:r>
                        <a:rPr lang="en-US" sz="1400" b="0" i="0" u="none" strike="noStrike">
                          <a:solidFill>
                            <a:srgbClr val="000000"/>
                          </a:solidFill>
                          <a:effectLst/>
                          <a:latin typeface="Calibri"/>
                        </a:rPr>
                        <a:t>2012-13</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98,926₹</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187,570₹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75,648₹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680₹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32,970₹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79,632₹</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80.50%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5770">
                <a:tc>
                  <a:txBody>
                    <a:bodyPr/>
                    <a:lstStyle/>
                    <a:p>
                      <a:pPr algn="l" fontAlgn="b"/>
                      <a:r>
                        <a:rPr lang="en-US" sz="1400" b="0" i="0" u="none" strike="noStrike" dirty="0">
                          <a:solidFill>
                            <a:srgbClr val="000000"/>
                          </a:solidFill>
                          <a:effectLst/>
                          <a:latin typeface="Calibri"/>
                        </a:rPr>
                        <a:t>Aggregate</a:t>
                      </a:r>
                    </a:p>
                  </a:txBody>
                  <a:tcPr marL="12700" marR="12700" marT="1270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330,925₹</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592,028₹</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243,041₹</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61,397₹</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120,160₹</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290,224₹</a:t>
                      </a:r>
                    </a:p>
                  </a:txBody>
                  <a:tcPr marL="12700" marR="12700" marT="12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1" i="0" u="none" strike="noStrike" dirty="0">
                          <a:solidFill>
                            <a:srgbClr val="000000"/>
                          </a:solidFill>
                          <a:effectLst/>
                          <a:latin typeface="Calibri"/>
                        </a:rPr>
                        <a:t>87.70%</a:t>
                      </a:r>
                    </a:p>
                  </a:txBody>
                  <a:tcPr marL="12700" marR="12700" marT="1270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a:extLst>
              <a:ext uri="{FF2B5EF4-FFF2-40B4-BE49-F238E27FC236}">
                <a16:creationId xmlns:a16="http://schemas.microsoft.com/office/drawing/2014/main" id="{26ECC2E1-2450-311F-9976-CCE2277DBC8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FCFF: Disney</a:t>
            </a:r>
          </a:p>
        </p:txBody>
      </p:sp>
      <p:sp>
        <p:nvSpPr>
          <p:cNvPr id="549890" name="Rectangle 3">
            <a:extLst>
              <a:ext uri="{FF2B5EF4-FFF2-40B4-BE49-F238E27FC236}">
                <a16:creationId xmlns:a16="http://schemas.microsoft.com/office/drawing/2014/main" id="{AF208F45-4627-546C-6BCD-CD7C29BBE4B5}"/>
              </a:ext>
            </a:extLst>
          </p:cNvPr>
          <p:cNvSpPr>
            <a:spLocks noGrp="1" noChangeArrowheads="1"/>
          </p:cNvSpPr>
          <p:nvPr>
            <p:ph sz="quarter" idx="1"/>
          </p:nvPr>
        </p:nvSpPr>
        <p:spPr>
          <a:xfrm>
            <a:off x="612775" y="1600200"/>
            <a:ext cx="8153400" cy="4495800"/>
          </a:xfrm>
        </p:spPr>
        <p:txBody>
          <a:bodyPr>
            <a:normAutofit fontScale="70000" lnSpcReduction="20000"/>
          </a:bodyPr>
          <a:lstStyle/>
          <a:p>
            <a:pPr eaLnBrk="1" hangingPunct="1">
              <a:buFont typeface="Wingdings" charset="0"/>
              <a:buChar char=""/>
              <a:defRPr/>
            </a:pPr>
            <a:r>
              <a:rPr lang="en-US" dirty="0"/>
              <a:t>In the fiscal year ended September 2013, Disney reported the following:</a:t>
            </a:r>
          </a:p>
          <a:p>
            <a:pPr lvl="1" eaLnBrk="1" hangingPunct="1">
              <a:buFont typeface="Wingdings 2" charset="0"/>
              <a:buChar char=""/>
              <a:defRPr/>
            </a:pPr>
            <a:r>
              <a:rPr lang="en-US" dirty="0">
                <a:cs typeface="+mn-cs"/>
              </a:rPr>
              <a:t>Operating income (adjusted for leases) = $10,032 million</a:t>
            </a:r>
          </a:p>
          <a:p>
            <a:pPr lvl="1" eaLnBrk="1" hangingPunct="1">
              <a:buFont typeface="Wingdings 2" charset="0"/>
              <a:buChar char=""/>
              <a:defRPr/>
            </a:pPr>
            <a:r>
              <a:rPr lang="en-US" dirty="0">
                <a:cs typeface="+mn-cs"/>
              </a:rPr>
              <a:t>Effective tax rate = 31.02%</a:t>
            </a:r>
          </a:p>
          <a:p>
            <a:pPr lvl="1" eaLnBrk="1" hangingPunct="1">
              <a:buFont typeface="Wingdings 2" charset="0"/>
              <a:buChar char=""/>
              <a:defRPr/>
            </a:pPr>
            <a:r>
              <a:rPr lang="en-US" dirty="0">
                <a:cs typeface="+mn-cs"/>
              </a:rPr>
              <a:t>Capital Expenditures (including acquisitions) = $5,239 million</a:t>
            </a:r>
          </a:p>
          <a:p>
            <a:pPr lvl="1" eaLnBrk="1" hangingPunct="1">
              <a:buFont typeface="Wingdings 2" charset="0"/>
              <a:buChar char=""/>
              <a:defRPr/>
            </a:pPr>
            <a:r>
              <a:rPr lang="en-US" dirty="0">
                <a:cs typeface="+mn-cs"/>
              </a:rPr>
              <a:t>Depreciation  &amp; Amortization = $2,192 million</a:t>
            </a:r>
          </a:p>
          <a:p>
            <a:pPr lvl="1" eaLnBrk="1" hangingPunct="1">
              <a:buFont typeface="Wingdings 2" charset="0"/>
              <a:buChar char=""/>
              <a:defRPr/>
            </a:pPr>
            <a:r>
              <a:rPr lang="en-US" dirty="0">
                <a:cs typeface="+mn-cs"/>
              </a:rPr>
              <a:t>Change in non-cash working capital = $103 million</a:t>
            </a:r>
          </a:p>
          <a:p>
            <a:pPr eaLnBrk="1" hangingPunct="1">
              <a:buFont typeface="Wingdings" charset="0"/>
              <a:buChar char=""/>
              <a:defRPr/>
            </a:pPr>
            <a:r>
              <a:rPr lang="en-US" dirty="0"/>
              <a:t>The free cash flow to the firm can be computed as follows:</a:t>
            </a:r>
          </a:p>
          <a:p>
            <a:pPr marL="366713" lvl="1" indent="0" eaLnBrk="1" hangingPunct="1">
              <a:buFont typeface="Wingdings 2" charset="0"/>
              <a:buNone/>
              <a:defRPr/>
            </a:pPr>
            <a:r>
              <a:rPr lang="en-US" dirty="0">
                <a:cs typeface="+mn-cs"/>
              </a:rPr>
              <a:t>After-tax Operating Income 	= 10,032 (1 -.3102) 	= $6,920 </a:t>
            </a:r>
          </a:p>
          <a:p>
            <a:pPr marL="366713" lvl="1" indent="0" eaLnBrk="1" hangingPunct="1">
              <a:buFont typeface="Wingdings 2" charset="0"/>
              <a:buNone/>
              <a:defRPr/>
            </a:pPr>
            <a:r>
              <a:rPr lang="en-US" dirty="0">
                <a:cs typeface="+mn-cs"/>
              </a:rPr>
              <a:t> - Net Cap Expenditures 		= $5,239 - $2,192  	= $3,629  </a:t>
            </a:r>
          </a:p>
          <a:p>
            <a:pPr lvl="1" eaLnBrk="1" hangingPunct="1">
              <a:buFontTx/>
              <a:buChar char="-"/>
              <a:defRPr/>
            </a:pPr>
            <a:r>
              <a:rPr lang="en-US" dirty="0">
                <a:cs typeface="+mn-cs"/>
              </a:rPr>
              <a:t>Change in Working Capital 	=  		=$103</a:t>
            </a:r>
          </a:p>
          <a:p>
            <a:pPr marL="366713" lvl="1" indent="0" eaLnBrk="1" hangingPunct="1">
              <a:buFont typeface="Wingdings 2" charset="0"/>
              <a:buNone/>
              <a:defRPr/>
            </a:pPr>
            <a:r>
              <a:rPr lang="en-US" dirty="0">
                <a:cs typeface="+mn-cs"/>
              </a:rPr>
              <a:t>= Free </a:t>
            </a:r>
            <a:r>
              <a:rPr lang="en-US" dirty="0" err="1">
                <a:cs typeface="+mn-cs"/>
              </a:rPr>
              <a:t>Cashflow</a:t>
            </a:r>
            <a:r>
              <a:rPr lang="en-US" dirty="0">
                <a:cs typeface="+mn-cs"/>
              </a:rPr>
              <a:t> to Firm (FCFF)	=		 = $3,188 </a:t>
            </a:r>
          </a:p>
          <a:p>
            <a:pPr eaLnBrk="1" hangingPunct="1">
              <a:buFont typeface="Wingdings" charset="0"/>
              <a:buChar char=""/>
              <a:defRPr/>
            </a:pPr>
            <a:r>
              <a:rPr lang="en-US" dirty="0"/>
              <a:t>The reinvestment and reinvestment rate are as follows:</a:t>
            </a:r>
          </a:p>
          <a:p>
            <a:pPr lvl="1" eaLnBrk="1" hangingPunct="1">
              <a:buFont typeface="Wingdings 2" charset="0"/>
              <a:buChar char=""/>
              <a:defRPr/>
            </a:pPr>
            <a:r>
              <a:rPr lang="en-US" dirty="0">
                <a:cs typeface="+mn-cs"/>
              </a:rPr>
              <a:t>Reinvestment = $3,629 + $103 = $3,732 million</a:t>
            </a:r>
          </a:p>
          <a:p>
            <a:pPr lvl="1" eaLnBrk="1" hangingPunct="1">
              <a:buFont typeface="Wingdings 2" charset="0"/>
              <a:buChar char=""/>
              <a:defRPr/>
            </a:pPr>
            <a:r>
              <a:rPr lang="en-US" dirty="0">
                <a:cs typeface="+mn-cs"/>
              </a:rPr>
              <a:t>Reinvestment Rate = $3,732/ $6,920 = 53.93%</a:t>
            </a:r>
          </a:p>
        </p:txBody>
      </p:sp>
      <p:sp>
        <p:nvSpPr>
          <p:cNvPr id="492547" name="Footer Placeholder 1">
            <a:extLst>
              <a:ext uri="{FF2B5EF4-FFF2-40B4-BE49-F238E27FC236}">
                <a16:creationId xmlns:a16="http://schemas.microsoft.com/office/drawing/2014/main" id="{32027EC8-41C7-CD88-C3B3-C47C300141F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a:extLst>
              <a:ext uri="{FF2B5EF4-FFF2-40B4-BE49-F238E27FC236}">
                <a16:creationId xmlns:a16="http://schemas.microsoft.com/office/drawing/2014/main" id="{59EB147B-81A3-5386-84F5-D2D40354DDF4}"/>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II.  Discount Rates</a:t>
            </a:r>
          </a:p>
        </p:txBody>
      </p:sp>
      <p:sp>
        <p:nvSpPr>
          <p:cNvPr id="494594" name="Footer Placeholder 1">
            <a:extLst>
              <a:ext uri="{FF2B5EF4-FFF2-40B4-BE49-F238E27FC236}">
                <a16:creationId xmlns:a16="http://schemas.microsoft.com/office/drawing/2014/main" id="{A9024117-0419-E377-F14D-0E8865D45F1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85379" name="Slide Number Placeholder 2">
            <a:extLst>
              <a:ext uri="{FF2B5EF4-FFF2-40B4-BE49-F238E27FC236}">
                <a16:creationId xmlns:a16="http://schemas.microsoft.com/office/drawing/2014/main" id="{A167621F-B5E5-C4A6-F5B3-A70D3C3F9D97}"/>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F3765576-3137-F048-B9C0-2F78DC6D39BD}" type="slidenum">
              <a:rPr lang="en-US" altLang="en-US" sz="1200">
                <a:solidFill>
                  <a:srgbClr val="FFFFFF"/>
                </a:solidFill>
                <a:latin typeface="Times" charset="0"/>
              </a:rPr>
              <a:pPr>
                <a:lnSpc>
                  <a:spcPct val="80000"/>
                </a:lnSpc>
                <a:spcBef>
                  <a:spcPct val="0"/>
                </a:spcBef>
                <a:buClrTx/>
                <a:buSzTx/>
                <a:buFontTx/>
                <a:buNone/>
                <a:defRPr/>
              </a:pPr>
              <a:t>236</a:t>
            </a:fld>
            <a:endParaRPr lang="en-US" altLang="en-US" sz="1200">
              <a:solidFill>
                <a:srgbClr val="FFFFFF"/>
              </a:solidFill>
              <a:latin typeface="Times" charset="0"/>
            </a:endParaRPr>
          </a:p>
        </p:txBody>
      </p:sp>
      <p:sp>
        <p:nvSpPr>
          <p:cNvPr id="470018" name="Rectangle 3">
            <a:extLst>
              <a:ext uri="{FF2B5EF4-FFF2-40B4-BE49-F238E27FC236}">
                <a16:creationId xmlns:a16="http://schemas.microsoft.com/office/drawing/2014/main" id="{3D593C9C-6201-C035-A1FA-53C7D9FEB370}"/>
              </a:ext>
            </a:extLst>
          </p:cNvPr>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Critical ingredient </a:t>
            </a:r>
            <a:r>
              <a:rPr lang="en-US" dirty="0">
                <a:ea typeface="+mn-ea"/>
                <a:cs typeface="+mn-cs"/>
              </a:rPr>
              <a:t>in discounted </a:t>
            </a:r>
            <a:r>
              <a:rPr lang="en-US" dirty="0" err="1">
                <a:ea typeface="+mn-ea"/>
                <a:cs typeface="+mn-cs"/>
              </a:rPr>
              <a:t>cashflow</a:t>
            </a:r>
            <a:r>
              <a:rPr lang="en-US" dirty="0">
                <a:ea typeface="+mn-ea"/>
                <a:cs typeface="+mn-cs"/>
              </a:rPr>
              <a:t> valuation. Errors in estimating the discount rate or mismatching cashflows and discount rates can lead to serious errors in valuation. </a:t>
            </a:r>
          </a:p>
          <a:p>
            <a:pPr marL="320040" indent="-320040" eaLnBrk="1" fontAlgn="auto" hangingPunct="1">
              <a:spcAft>
                <a:spcPts val="0"/>
              </a:spcAft>
              <a:buFont typeface="Wingdings"/>
              <a:buChar char=""/>
              <a:defRPr/>
            </a:pPr>
            <a:r>
              <a:rPr lang="en-US" dirty="0">
                <a:ea typeface="+mn-ea"/>
                <a:cs typeface="+mn-cs"/>
              </a:rPr>
              <a:t>At an intuitive level, </a:t>
            </a:r>
            <a:r>
              <a:rPr lang="en-US" u="sng" dirty="0">
                <a:ea typeface="+mn-ea"/>
                <a:cs typeface="+mn-cs"/>
              </a:rPr>
              <a:t>the discount rate used should be consistent with both the riskiness and the type of </a:t>
            </a:r>
            <a:r>
              <a:rPr lang="en-US" u="sng" dirty="0" err="1">
                <a:ea typeface="+mn-ea"/>
                <a:cs typeface="+mn-cs"/>
              </a:rPr>
              <a:t>cashflow</a:t>
            </a:r>
            <a:r>
              <a:rPr lang="en-US" u="sng" dirty="0">
                <a:ea typeface="+mn-ea"/>
                <a:cs typeface="+mn-cs"/>
              </a:rPr>
              <a:t> being discounted</a:t>
            </a:r>
            <a:r>
              <a:rPr lang="en-US" dirty="0">
                <a:ea typeface="+mn-ea"/>
                <a:cs typeface="+mn-cs"/>
              </a:rPr>
              <a:t>. </a:t>
            </a:r>
          </a:p>
          <a:p>
            <a:pPr marL="320040" indent="-320040" eaLnBrk="1" fontAlgn="auto" hangingPunct="1">
              <a:spcAft>
                <a:spcPts val="0"/>
              </a:spcAft>
              <a:buFont typeface="Wingdings"/>
              <a:buChar char=""/>
              <a:defRPr/>
            </a:pPr>
            <a:r>
              <a:rPr lang="en-US" dirty="0">
                <a:ea typeface="+mn-ea"/>
                <a:cs typeface="+mn-cs"/>
              </a:rPr>
              <a:t>The cost of equity is the rate at which we discount cash flows to equity (dividends or free cash flows to equity). The cost of capital is the rate at which we discount free cash flows to the firm.</a:t>
            </a:r>
          </a:p>
        </p:txBody>
      </p:sp>
    </p:spTree>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Title 1">
            <a:extLst>
              <a:ext uri="{FF2B5EF4-FFF2-40B4-BE49-F238E27FC236}">
                <a16:creationId xmlns:a16="http://schemas.microsoft.com/office/drawing/2014/main" id="{3A02376E-48EA-0351-DE10-6205E9C632DA}"/>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Cost of Equity: Deutsche Bank in 2008 &amp; Tata Motors in 2013</a:t>
            </a:r>
          </a:p>
        </p:txBody>
      </p:sp>
      <p:sp>
        <p:nvSpPr>
          <p:cNvPr id="496642" name="Footer Placeholder 1">
            <a:extLst>
              <a:ext uri="{FF2B5EF4-FFF2-40B4-BE49-F238E27FC236}">
                <a16:creationId xmlns:a16="http://schemas.microsoft.com/office/drawing/2014/main" id="{6CD1233F-7E27-1E63-0388-98D82EEF3C9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87427" name="Slide Number Placeholder 2">
            <a:extLst>
              <a:ext uri="{FF2B5EF4-FFF2-40B4-BE49-F238E27FC236}">
                <a16:creationId xmlns:a16="http://schemas.microsoft.com/office/drawing/2014/main" id="{95585D82-0C53-AA27-E33E-4EA17D086BF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3724B0C7-C1A0-BA4E-B5A4-507B9B9C5DC2}" type="slidenum">
              <a:rPr lang="en-US" altLang="en-US" sz="1200">
                <a:solidFill>
                  <a:srgbClr val="FFFFFF"/>
                </a:solidFill>
                <a:latin typeface="Times" charset="0"/>
              </a:rPr>
              <a:pPr>
                <a:lnSpc>
                  <a:spcPct val="80000"/>
                </a:lnSpc>
                <a:spcBef>
                  <a:spcPct val="0"/>
                </a:spcBef>
                <a:buClrTx/>
                <a:buSzTx/>
                <a:buFontTx/>
                <a:buNone/>
                <a:defRPr/>
              </a:pPr>
              <a:t>237</a:t>
            </a:fld>
            <a:endParaRPr lang="en-US" altLang="en-US" sz="1200">
              <a:solidFill>
                <a:srgbClr val="FFFFFF"/>
              </a:solidFill>
              <a:latin typeface="Times" charset="0"/>
            </a:endParaRPr>
          </a:p>
        </p:txBody>
      </p:sp>
      <p:sp>
        <p:nvSpPr>
          <p:cNvPr id="496644" name="Content Placeholder 2">
            <a:extLst>
              <a:ext uri="{FF2B5EF4-FFF2-40B4-BE49-F238E27FC236}">
                <a16:creationId xmlns:a16="http://schemas.microsoft.com/office/drawing/2014/main" id="{3E960CD0-0E58-5A24-5936-D980C3F02E64}"/>
              </a:ext>
            </a:extLst>
          </p:cNvPr>
          <p:cNvSpPr>
            <a:spLocks noGrp="1"/>
          </p:cNvSpPr>
          <p:nvPr>
            <p:ph sz="quarter" idx="1"/>
          </p:nvPr>
        </p:nvSpPr>
        <p:spPr>
          <a:xfrm>
            <a:off x="612775" y="1600200"/>
            <a:ext cx="8153400" cy="4495800"/>
          </a:xfrm>
        </p:spPr>
        <p:txBody>
          <a:bodyPr/>
          <a:lstStyle/>
          <a:p>
            <a:pPr eaLnBrk="1" hangingPunct="1">
              <a:lnSpc>
                <a:spcPct val="90000"/>
              </a:lnSpc>
            </a:pPr>
            <a:r>
              <a:rPr lang="en-US" altLang="en-US" sz="2600" dirty="0">
                <a:ea typeface="ＭＳ Ｐゴシック" panose="020B0600070205080204" pitchFamily="34" charset="-128"/>
              </a:rPr>
              <a:t>In early 2008, we estimated a beta of 1.162 for Deutsche Bank, which used in conjunction with the Euro risk-free rate of 4% (in January 2008) and an equity risk premium of 4.50%, yielded a cost of equity of 9.23%.</a:t>
            </a:r>
          </a:p>
          <a:p>
            <a:pPr marL="365125" lvl="1" indent="0" eaLnBrk="1" hangingPunct="1">
              <a:lnSpc>
                <a:spcPct val="90000"/>
              </a:lnSpc>
              <a:buFont typeface="Wingdings 2" pitchFamily="2" charset="2"/>
              <a:buNone/>
            </a:pPr>
            <a:r>
              <a:rPr lang="en-US" altLang="en-US" sz="1600" dirty="0">
                <a:ea typeface="ＭＳ Ｐゴシック" panose="020B0600070205080204" pitchFamily="34" charset="-128"/>
              </a:rPr>
              <a:t>Cost of Equity </a:t>
            </a:r>
            <a:r>
              <a:rPr lang="en-US" altLang="en-US" sz="1800" baseline="-25000" dirty="0">
                <a:ea typeface="ＭＳ Ｐゴシック" panose="020B0600070205080204" pitchFamily="34" charset="-128"/>
              </a:rPr>
              <a:t>Jan 2008 </a:t>
            </a:r>
            <a:r>
              <a:rPr lang="en-US" altLang="en-US" sz="1800" dirty="0">
                <a:ea typeface="ＭＳ Ｐゴシック" panose="020B0600070205080204" pitchFamily="34" charset="-128"/>
              </a:rPr>
              <a:t>= </a:t>
            </a:r>
            <a:r>
              <a:rPr lang="en-US" altLang="en-US" sz="1600" dirty="0">
                <a:ea typeface="ＭＳ Ｐゴシック" panose="020B0600070205080204" pitchFamily="34" charset="-128"/>
              </a:rPr>
              <a:t>Riskfree Rate</a:t>
            </a:r>
            <a:r>
              <a:rPr lang="en-US" altLang="en-US" sz="1800" dirty="0">
                <a:ea typeface="ＭＳ Ｐゴシック" panose="020B0600070205080204" pitchFamily="34" charset="-128"/>
              </a:rPr>
              <a:t> </a:t>
            </a:r>
            <a:r>
              <a:rPr lang="en-US" altLang="en-US" sz="1800" baseline="-25000" dirty="0">
                <a:ea typeface="ＭＳ Ｐゴシック" panose="020B0600070205080204" pitchFamily="34" charset="-128"/>
              </a:rPr>
              <a:t>Jan 2008 </a:t>
            </a:r>
            <a:r>
              <a:rPr lang="en-US" altLang="en-US" sz="1800" dirty="0">
                <a:ea typeface="ＭＳ Ｐゴシック" panose="020B0600070205080204" pitchFamily="34" charset="-128"/>
              </a:rPr>
              <a:t>+ </a:t>
            </a:r>
            <a:r>
              <a:rPr lang="en-US" altLang="en-US" sz="1600" dirty="0">
                <a:ea typeface="ＭＳ Ｐゴシック" panose="020B0600070205080204" pitchFamily="34" charset="-128"/>
              </a:rPr>
              <a:t>Beta* Mature Market </a:t>
            </a:r>
            <a:r>
              <a:rPr lang="en-US" altLang="en-US" sz="1800" dirty="0">
                <a:ea typeface="ＭＳ Ｐゴシック" panose="020B0600070205080204" pitchFamily="34" charset="-128"/>
              </a:rPr>
              <a:t>Risk </a:t>
            </a:r>
            <a:r>
              <a:rPr lang="en-US" altLang="en-US" sz="1600" dirty="0">
                <a:ea typeface="ＭＳ Ｐゴシック" panose="020B0600070205080204" pitchFamily="34" charset="-128"/>
              </a:rPr>
              <a:t>Premium</a:t>
            </a:r>
          </a:p>
          <a:p>
            <a:pPr marL="365125" lvl="1" indent="0" eaLnBrk="1" hangingPunct="1">
              <a:lnSpc>
                <a:spcPct val="90000"/>
              </a:lnSpc>
              <a:buFont typeface="Wingdings 2" pitchFamily="2" charset="2"/>
              <a:buNone/>
            </a:pPr>
            <a:r>
              <a:rPr lang="en-US" altLang="en-US" sz="2200" dirty="0">
                <a:ea typeface="ＭＳ Ｐゴシック" panose="020B0600070205080204" pitchFamily="34" charset="-128"/>
              </a:rPr>
              <a:t>		= 4.00% + 1.162 (4.5%) = 9.23%</a:t>
            </a:r>
          </a:p>
          <a:p>
            <a:pPr eaLnBrk="1" hangingPunct="1">
              <a:lnSpc>
                <a:spcPct val="80000"/>
              </a:lnSpc>
            </a:pPr>
            <a:r>
              <a:rPr lang="en-US" altLang="ja-JP" sz="2600" dirty="0">
                <a:ea typeface="ＭＳ Ｐゴシック" panose="020B0600070205080204" pitchFamily="34" charset="-128"/>
              </a:rPr>
              <a:t>With a nominal rupee risk-free rate of 6.57 percent and an equity risk premium of 7.19% for Tata Motors, we arrive at a cost of equity of 13.50%.</a:t>
            </a:r>
          </a:p>
          <a:p>
            <a:pPr marL="320675" lvl="1" indent="0" algn="ctr" eaLnBrk="1" hangingPunct="1">
              <a:lnSpc>
                <a:spcPct val="80000"/>
              </a:lnSpc>
              <a:buFont typeface="Wingdings" pitchFamily="2" charset="2"/>
              <a:buNone/>
            </a:pPr>
            <a:r>
              <a:rPr lang="en-US" altLang="en-US" sz="2200" dirty="0">
                <a:ea typeface="ＭＳ Ｐゴシック" panose="020B0600070205080204" pitchFamily="34" charset="-128"/>
              </a:rPr>
              <a:t>Cost of Equity = 6.57% + 0.964 (7.19%) = 13.50%</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a:extLst>
              <a:ext uri="{FF2B5EF4-FFF2-40B4-BE49-F238E27FC236}">
                <a16:creationId xmlns:a16="http://schemas.microsoft.com/office/drawing/2014/main" id="{BEBE10BD-FC1A-313D-31E8-82244034B83A}"/>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Current Cost of Capital: Disney</a:t>
            </a:r>
          </a:p>
        </p:txBody>
      </p:sp>
      <p:sp>
        <p:nvSpPr>
          <p:cNvPr id="500738" name="Rectangle 3">
            <a:extLst>
              <a:ext uri="{FF2B5EF4-FFF2-40B4-BE49-F238E27FC236}">
                <a16:creationId xmlns:a16="http://schemas.microsoft.com/office/drawing/2014/main" id="{50B757E1-AB37-672B-9E38-A3C568FAB9D1}"/>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200" dirty="0">
                <a:ea typeface="ＭＳ Ｐゴシック" panose="020B0600070205080204" pitchFamily="34" charset="-128"/>
              </a:rPr>
              <a:t>The beta for Disney</a:t>
            </a:r>
            <a:r>
              <a:rPr lang="ja-JP" altLang="en-US" sz="2200">
                <a:ea typeface="ＭＳ Ｐゴシック" panose="020B0600070205080204" pitchFamily="34" charset="-128"/>
              </a:rPr>
              <a:t>’</a:t>
            </a:r>
            <a:r>
              <a:rPr lang="en-US" altLang="ja-JP" sz="2200" dirty="0">
                <a:ea typeface="ＭＳ Ｐゴシック" panose="020B0600070205080204" pitchFamily="34" charset="-128"/>
              </a:rPr>
              <a:t>s stock in November 2013 was 1.0013. The T. bond rate at that time was 2.75%. Using an estimated equity risk premium of 5.76%, we estimated the cost of equity for Disney to be 8.52%:</a:t>
            </a:r>
          </a:p>
          <a:p>
            <a:pPr eaLnBrk="1" hangingPunct="1">
              <a:lnSpc>
                <a:spcPct val="80000"/>
              </a:lnSpc>
              <a:buFont typeface="Wingdings" pitchFamily="2" charset="2"/>
              <a:buNone/>
            </a:pPr>
            <a:r>
              <a:rPr lang="en-US" altLang="en-US" sz="2200" dirty="0">
                <a:ea typeface="ＭＳ Ｐゴシック" panose="020B0600070205080204" pitchFamily="34" charset="-128"/>
              </a:rPr>
              <a:t>	Cost of Equity = 2.75% + 1.0013(5.76%) = 8.52% </a:t>
            </a:r>
          </a:p>
          <a:p>
            <a:pPr eaLnBrk="1" hangingPunct="1">
              <a:lnSpc>
                <a:spcPct val="80000"/>
              </a:lnSpc>
            </a:pPr>
            <a:r>
              <a:rPr lang="en-US" altLang="en-US" sz="2200" dirty="0">
                <a:ea typeface="ＭＳ Ｐゴシック" panose="020B0600070205080204" pitchFamily="34" charset="-128"/>
              </a:rPr>
              <a:t>Disney</a:t>
            </a:r>
            <a:r>
              <a:rPr lang="ja-JP" altLang="en-US" sz="2200">
                <a:ea typeface="ＭＳ Ｐゴシック" panose="020B0600070205080204" pitchFamily="34" charset="-128"/>
              </a:rPr>
              <a:t>’</a:t>
            </a:r>
            <a:r>
              <a:rPr lang="en-US" altLang="ja-JP" sz="2200" dirty="0">
                <a:ea typeface="ＭＳ Ｐゴシック" panose="020B0600070205080204" pitchFamily="34" charset="-128"/>
              </a:rPr>
              <a:t>s bond rating in May 2009 was A, and based on this rating, the estimated pretax cost of debt for Disney is 3.75%. Using a marginal tax rate of 36.1, the after-tax cost of debt for Disney is 2.40%.</a:t>
            </a:r>
          </a:p>
          <a:p>
            <a:pPr eaLnBrk="1" hangingPunct="1">
              <a:lnSpc>
                <a:spcPct val="80000"/>
              </a:lnSpc>
              <a:buFont typeface="Wingdings" pitchFamily="2" charset="2"/>
              <a:buNone/>
            </a:pPr>
            <a:r>
              <a:rPr lang="en-US" altLang="en-US" sz="2200" dirty="0">
                <a:ea typeface="ＭＳ Ｐゴシック" panose="020B0600070205080204" pitchFamily="34" charset="-128"/>
              </a:rPr>
              <a:t>	After-Tax Cost of Debt 	= 3.75% (1 – 0.361) = 2.40%</a:t>
            </a:r>
          </a:p>
          <a:p>
            <a:pPr eaLnBrk="1" hangingPunct="1">
              <a:lnSpc>
                <a:spcPct val="80000"/>
              </a:lnSpc>
            </a:pPr>
            <a:r>
              <a:rPr lang="en-US" altLang="en-US" sz="2200" dirty="0">
                <a:ea typeface="ＭＳ Ｐゴシック" panose="020B0600070205080204" pitchFamily="34" charset="-128"/>
              </a:rPr>
              <a:t>The cost of capital was calculated using these costs and the weights based on market values of equity (121,878) and debt (15.961):</a:t>
            </a:r>
          </a:p>
          <a:p>
            <a:pPr eaLnBrk="1" hangingPunct="1">
              <a:lnSpc>
                <a:spcPct val="80000"/>
              </a:lnSpc>
              <a:buFont typeface="Wingdings" pitchFamily="2" charset="2"/>
              <a:buNone/>
            </a:pPr>
            <a:r>
              <a:rPr lang="en-US" altLang="en-US" sz="2200" dirty="0">
                <a:ea typeface="ＭＳ Ｐゴシック" panose="020B0600070205080204" pitchFamily="34" charset="-128"/>
              </a:rPr>
              <a:t>	Cost of capital  = </a:t>
            </a:r>
          </a:p>
        </p:txBody>
      </p:sp>
      <p:sp>
        <p:nvSpPr>
          <p:cNvPr id="500739" name="Footer Placeholder 1">
            <a:extLst>
              <a:ext uri="{FF2B5EF4-FFF2-40B4-BE49-F238E27FC236}">
                <a16:creationId xmlns:a16="http://schemas.microsoft.com/office/drawing/2014/main" id="{DBE35564-EF20-EDEF-FDA1-A8739756BF0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500740" name="Object 1">
            <a:extLst>
              <a:ext uri="{FF2B5EF4-FFF2-40B4-BE49-F238E27FC236}">
                <a16:creationId xmlns:a16="http://schemas.microsoft.com/office/drawing/2014/main" id="{3E8F8788-B74A-46A6-4041-9B0570AE29CF}"/>
              </a:ext>
            </a:extLst>
          </p:cNvPr>
          <p:cNvGraphicFramePr>
            <a:graphicFrameLocks noChangeAspect="1"/>
          </p:cNvGraphicFramePr>
          <p:nvPr>
            <p:extLst>
              <p:ext uri="{D42A27DB-BD31-4B8C-83A1-F6EECF244321}">
                <p14:modId xmlns:p14="http://schemas.microsoft.com/office/powerpoint/2010/main" val="1333804694"/>
              </p:ext>
            </p:extLst>
          </p:nvPr>
        </p:nvGraphicFramePr>
        <p:xfrm>
          <a:off x="2971800" y="5257800"/>
          <a:ext cx="5334000" cy="581025"/>
        </p:xfrm>
        <a:graphic>
          <a:graphicData uri="http://schemas.openxmlformats.org/presentationml/2006/ole">
            <mc:AlternateContent xmlns:mc="http://schemas.openxmlformats.org/markup-compatibility/2006">
              <mc:Choice xmlns:v="urn:schemas-microsoft-com:vml" Requires="v">
                <p:oleObj name="Equation" r:id="rId3" imgW="3848100" imgH="419100" progId="Equation.3">
                  <p:embed/>
                </p:oleObj>
              </mc:Choice>
              <mc:Fallback>
                <p:oleObj name="Equation" r:id="rId3" imgW="3848100" imgH="4191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5257800"/>
                        <a:ext cx="5334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a:extLst>
              <a:ext uri="{FF2B5EF4-FFF2-40B4-BE49-F238E27FC236}">
                <a16:creationId xmlns:a16="http://schemas.microsoft.com/office/drawing/2014/main" id="{2BA8A07D-A4EC-EAA8-686F-323446045181}"/>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But costs of equity and capital can and should change over time…</a:t>
            </a:r>
          </a:p>
        </p:txBody>
      </p:sp>
      <p:sp>
        <p:nvSpPr>
          <p:cNvPr id="502786" name="Footer Placeholder 1">
            <a:extLst>
              <a:ext uri="{FF2B5EF4-FFF2-40B4-BE49-F238E27FC236}">
                <a16:creationId xmlns:a16="http://schemas.microsoft.com/office/drawing/2014/main" id="{9EFAE614-269C-D1E0-002D-574FCAD09B3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graphicFrame>
        <p:nvGraphicFramePr>
          <p:cNvPr id="3" name="Content Placeholder 2">
            <a:extLst>
              <a:ext uri="{FF2B5EF4-FFF2-40B4-BE49-F238E27FC236}">
                <a16:creationId xmlns:a16="http://schemas.microsoft.com/office/drawing/2014/main" id="{213F33B4-CB74-2C13-A2AA-2BFFE8E20DD0}"/>
              </a:ext>
            </a:extLst>
          </p:cNvPr>
          <p:cNvGraphicFramePr>
            <a:graphicFrameLocks noGrp="1"/>
          </p:cNvGraphicFramePr>
          <p:nvPr>
            <p:ph sz="quarter" idx="1"/>
          </p:nvPr>
        </p:nvGraphicFramePr>
        <p:xfrm>
          <a:off x="1066800" y="1752600"/>
          <a:ext cx="7467599" cy="4183061"/>
        </p:xfrm>
        <a:graphic>
          <a:graphicData uri="http://schemas.openxmlformats.org/drawingml/2006/table">
            <a:tbl>
              <a:tblPr/>
              <a:tblGrid>
                <a:gridCol w="1181007">
                  <a:extLst>
                    <a:ext uri="{9D8B030D-6E8A-4147-A177-3AD203B41FA5}">
                      <a16:colId xmlns:a16="http://schemas.microsoft.com/office/drawing/2014/main" val="20000"/>
                    </a:ext>
                  </a:extLst>
                </a:gridCol>
                <a:gridCol w="1181007">
                  <a:extLst>
                    <a:ext uri="{9D8B030D-6E8A-4147-A177-3AD203B41FA5}">
                      <a16:colId xmlns:a16="http://schemas.microsoft.com/office/drawing/2014/main" val="20001"/>
                    </a:ext>
                  </a:extLst>
                </a:gridCol>
                <a:gridCol w="1181007">
                  <a:extLst>
                    <a:ext uri="{9D8B030D-6E8A-4147-A177-3AD203B41FA5}">
                      <a16:colId xmlns:a16="http://schemas.microsoft.com/office/drawing/2014/main" val="20002"/>
                    </a:ext>
                  </a:extLst>
                </a:gridCol>
                <a:gridCol w="1181007">
                  <a:extLst>
                    <a:ext uri="{9D8B030D-6E8A-4147-A177-3AD203B41FA5}">
                      <a16:colId xmlns:a16="http://schemas.microsoft.com/office/drawing/2014/main" val="20003"/>
                    </a:ext>
                  </a:extLst>
                </a:gridCol>
                <a:gridCol w="1181007">
                  <a:extLst>
                    <a:ext uri="{9D8B030D-6E8A-4147-A177-3AD203B41FA5}">
                      <a16:colId xmlns:a16="http://schemas.microsoft.com/office/drawing/2014/main" val="20004"/>
                    </a:ext>
                  </a:extLst>
                </a:gridCol>
                <a:gridCol w="1562564">
                  <a:extLst>
                    <a:ext uri="{9D8B030D-6E8A-4147-A177-3AD203B41FA5}">
                      <a16:colId xmlns:a16="http://schemas.microsoft.com/office/drawing/2014/main" val="20005"/>
                    </a:ext>
                  </a:extLst>
                </a:gridCol>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a:extLst>
              <a:ext uri="{FF2B5EF4-FFF2-40B4-BE49-F238E27FC236}">
                <a16:creationId xmlns:a16="http://schemas.microsoft.com/office/drawing/2014/main" id="{88BA5D7A-3294-E51D-D67B-FD2BF32C2BEE}"/>
              </a:ext>
            </a:extLst>
          </p:cNvPr>
          <p:cNvSpPr>
            <a:spLocks noGrp="1"/>
          </p:cNvSpPr>
          <p:nvPr>
            <p:ph type="title"/>
          </p:nvPr>
        </p:nvSpPr>
        <p:spPr>
          <a:xfrm>
            <a:off x="612775" y="228600"/>
            <a:ext cx="8153400" cy="990600"/>
          </a:xfrm>
        </p:spPr>
        <p:txBody>
          <a:bodyPr/>
          <a:lstStyle/>
          <a:p>
            <a:pPr eaLnBrk="1" hangingPunct="1"/>
            <a:r>
              <a:rPr lang="en-US" altLang="en-US" dirty="0">
                <a:ea typeface="ＭＳ Ｐゴシック" panose="020B0600070205080204" pitchFamily="34" charset="-128"/>
              </a:rPr>
              <a:t>III. Expected Growth</a:t>
            </a:r>
          </a:p>
        </p:txBody>
      </p:sp>
      <p:sp>
        <p:nvSpPr>
          <p:cNvPr id="504834" name="Footer Placeholder 1">
            <a:extLst>
              <a:ext uri="{FF2B5EF4-FFF2-40B4-BE49-F238E27FC236}">
                <a16:creationId xmlns:a16="http://schemas.microsoft.com/office/drawing/2014/main" id="{6C11D8BD-08A3-D2DB-780F-03232D8BE1C7}"/>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95619" name="Slide Number Placeholder 2">
            <a:extLst>
              <a:ext uri="{FF2B5EF4-FFF2-40B4-BE49-F238E27FC236}">
                <a16:creationId xmlns:a16="http://schemas.microsoft.com/office/drawing/2014/main" id="{C14AEF52-AA95-A2C3-DFBC-D4547BCADA0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5E8203B-3822-9944-A39F-4FB782170D97}" type="slidenum">
              <a:rPr lang="en-US" altLang="en-US" sz="1200">
                <a:solidFill>
                  <a:srgbClr val="FFFFFF"/>
                </a:solidFill>
                <a:latin typeface="Times" charset="0"/>
              </a:rPr>
              <a:pPr>
                <a:lnSpc>
                  <a:spcPct val="80000"/>
                </a:lnSpc>
                <a:spcBef>
                  <a:spcPct val="0"/>
                </a:spcBef>
                <a:buClrTx/>
                <a:buSzTx/>
                <a:buFontTx/>
                <a:buNone/>
                <a:defRPr/>
              </a:pPr>
              <a:t>240</a:t>
            </a:fld>
            <a:endParaRPr lang="en-US" altLang="en-US" sz="1200">
              <a:solidFill>
                <a:srgbClr val="FFFFFF"/>
              </a:solidFill>
              <a:latin typeface="Times" charset="0"/>
            </a:endParaRPr>
          </a:p>
        </p:txBody>
      </p:sp>
      <p:sp>
        <p:nvSpPr>
          <p:cNvPr id="2" name="Content Placeholder 1">
            <a:extLst>
              <a:ext uri="{FF2B5EF4-FFF2-40B4-BE49-F238E27FC236}">
                <a16:creationId xmlns:a16="http://schemas.microsoft.com/office/drawing/2014/main" id="{A3999F34-48DE-246E-CF96-0F58A550EB80}"/>
              </a:ext>
            </a:extLst>
          </p:cNvPr>
          <p:cNvSpPr>
            <a:spLocks noGrp="1"/>
          </p:cNvSpPr>
          <p:nvPr>
            <p:ph sz="quarter" idx="1"/>
          </p:nvPr>
        </p:nvSpPr>
        <p:spPr/>
        <p:txBody>
          <a:bodyPr>
            <a:normAutofit fontScale="92500" lnSpcReduction="10000"/>
          </a:bodyPr>
          <a:lstStyle/>
          <a:p>
            <a:r>
              <a:rPr lang="en-US" dirty="0"/>
              <a:t>Value is driven by expected future growth, not past growth, and generically there are three approaches to estimating growth:</a:t>
            </a:r>
          </a:p>
          <a:p>
            <a:pPr lvl="1"/>
            <a:r>
              <a:rPr lang="en-US" dirty="0"/>
              <a:t>By looking at the past</a:t>
            </a:r>
          </a:p>
          <a:p>
            <a:pPr lvl="1"/>
            <a:r>
              <a:rPr lang="en-US" dirty="0"/>
              <a:t>Outsourcing: Ask management or look at other analysts</a:t>
            </a:r>
          </a:p>
          <a:p>
            <a:pPr lvl="1"/>
            <a:r>
              <a:rPr lang="en-US" dirty="0"/>
              <a:t>Fundamentals: By  looking at how much a firm is reinvesting and how well it is reinvesting.</a:t>
            </a:r>
          </a:p>
          <a:p>
            <a:r>
              <a:rPr lang="en-US" dirty="0"/>
              <a:t>For a company with stable margins and returns on equity/capital, the expected growth becomes a product of how much the firm reinvests (as a percent of earnings) and how well it reinvests (a return on equity or capital).</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5D8F1-BB3E-077E-A24D-603232805ED1}"/>
              </a:ext>
            </a:extLst>
          </p:cNvPr>
          <p:cNvSpPr>
            <a:spLocks noGrp="1"/>
          </p:cNvSpPr>
          <p:nvPr>
            <p:ph type="title"/>
          </p:nvPr>
        </p:nvSpPr>
        <p:spPr/>
        <p:txBody>
          <a:bodyPr/>
          <a:lstStyle/>
          <a:p>
            <a:r>
              <a:rPr lang="en-US" dirty="0"/>
              <a:t>Reinvestment and Return: Measures</a:t>
            </a:r>
          </a:p>
        </p:txBody>
      </p:sp>
      <p:sp>
        <p:nvSpPr>
          <p:cNvPr id="4" name="Footer Placeholder 3">
            <a:extLst>
              <a:ext uri="{FF2B5EF4-FFF2-40B4-BE49-F238E27FC236}">
                <a16:creationId xmlns:a16="http://schemas.microsoft.com/office/drawing/2014/main" id="{E4AFE5CB-AB5B-1509-89C1-EE90E602E546}"/>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8B0B901E-0D8E-4EFE-8A1B-65DB74071F98}"/>
              </a:ext>
            </a:extLst>
          </p:cNvPr>
          <p:cNvSpPr>
            <a:spLocks noGrp="1"/>
          </p:cNvSpPr>
          <p:nvPr>
            <p:ph type="sldNum" sz="quarter" idx="11"/>
          </p:nvPr>
        </p:nvSpPr>
        <p:spPr/>
        <p:txBody>
          <a:bodyPr>
            <a:normAutofit fontScale="85000" lnSpcReduction="20000"/>
          </a:bodyPr>
          <a:lstStyle/>
          <a:p>
            <a:pPr>
              <a:defRPr/>
            </a:pPr>
            <a:fld id="{6AEA56D9-F57D-CF45-B597-8A1BC8B6B0F3}" type="slidenum">
              <a:rPr lang="en-US" altLang="en-US" smtClean="0"/>
              <a:pPr>
                <a:defRPr/>
              </a:pPr>
              <a:t>241</a:t>
            </a:fld>
            <a:endParaRPr lang="en-US" altLang="en-US"/>
          </a:p>
        </p:txBody>
      </p:sp>
      <p:graphicFrame>
        <p:nvGraphicFramePr>
          <p:cNvPr id="6" name="Content Placeholder 3">
            <a:extLst>
              <a:ext uri="{FF2B5EF4-FFF2-40B4-BE49-F238E27FC236}">
                <a16:creationId xmlns:a16="http://schemas.microsoft.com/office/drawing/2014/main" id="{EEB7C1BE-B308-447B-8D21-5B5520D507A2}"/>
              </a:ext>
            </a:extLst>
          </p:cNvPr>
          <p:cNvGraphicFramePr>
            <a:graphicFrameLocks noGrp="1"/>
          </p:cNvGraphicFramePr>
          <p:nvPr>
            <p:ph sz="quarter" idx="1"/>
          </p:nvPr>
        </p:nvGraphicFramePr>
        <p:xfrm>
          <a:off x="612775" y="1600200"/>
          <a:ext cx="8153400" cy="4759877"/>
        </p:xfrm>
        <a:graphic>
          <a:graphicData uri="http://schemas.openxmlformats.org/drawingml/2006/table">
            <a:tbl>
              <a:tblPr/>
              <a:tblGrid>
                <a:gridCol w="2717800">
                  <a:extLst>
                    <a:ext uri="{9D8B030D-6E8A-4147-A177-3AD203B41FA5}">
                      <a16:colId xmlns:a16="http://schemas.microsoft.com/office/drawing/2014/main" val="20000"/>
                    </a:ext>
                  </a:extLst>
                </a:gridCol>
                <a:gridCol w="27178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36988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Earnings Measure</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Reinvestment Measure</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charset="0"/>
                          <a:ea typeface="ＭＳ Ｐゴシック" charset="-128"/>
                        </a:rPr>
                        <a:t>Return Measure</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189038">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Earnings per share</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Retention Ratio = % of net income retained by the company  = 1 – Payout ratio</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Return on Equity = Net Income/ Book Value of Equity</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1"/>
                  </a:ext>
                </a:extLst>
              </a:tr>
              <a:tr h="146367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Net Income from non-cash assets</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Equity reinvestment Rate = (Net Cap Ex + Change in non-cash WC – Change in Debt)/ (Net Income)</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Non-cash ROE = Net Income from non-cash assets/ (Book value of equity – Cash)</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extLst>
                  <a:ext uri="{0D108BD9-81ED-4DB2-BD59-A6C34878D82A}">
                    <a16:rowId xmlns:a16="http://schemas.microsoft.com/office/drawing/2014/main" val="10002"/>
                  </a:ext>
                </a:extLst>
              </a:tr>
              <a:tr h="1736725">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Operating Income</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Reinvestment Rate = (Net Cap Ex + Change in non-cash WC)/ After-tax Operating Income</a:t>
                      </a: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charset="0"/>
                          <a:ea typeface="ＭＳ Ｐゴシック" charset="-128"/>
                        </a:rPr>
                        <a:t>Return on Capital or ROIC = After-tax Operating Income/ (Book value of equity + Book value of debt – Cash)</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000000"/>
                        </a:solidFill>
                        <a:effectLst/>
                        <a:latin typeface="Calibri" charset="0"/>
                        <a:ea typeface="ＭＳ Ｐゴシック" charset="-128"/>
                      </a:endParaRPr>
                    </a:p>
                  </a:txBody>
                  <a:tcPr marL="96158" marR="96158" marT="45678" marB="4567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62975086"/>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a:extLst>
              <a:ext uri="{FF2B5EF4-FFF2-40B4-BE49-F238E27FC236}">
                <a16:creationId xmlns:a16="http://schemas.microsoft.com/office/drawing/2014/main" id="{BD7D57BC-C2EB-BB67-91E1-78DEFBF167AF}"/>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Estimating growth in Equity Earnings: Deutsche Bank in January 2008</a:t>
            </a:r>
          </a:p>
        </p:txBody>
      </p:sp>
      <p:sp>
        <p:nvSpPr>
          <p:cNvPr id="506882" name="Footer Placeholder 1">
            <a:extLst>
              <a:ext uri="{FF2B5EF4-FFF2-40B4-BE49-F238E27FC236}">
                <a16:creationId xmlns:a16="http://schemas.microsoft.com/office/drawing/2014/main" id="{E7CA6BB3-A8D1-CED9-2C1B-A40FB49D6C4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97667" name="Slide Number Placeholder 2">
            <a:extLst>
              <a:ext uri="{FF2B5EF4-FFF2-40B4-BE49-F238E27FC236}">
                <a16:creationId xmlns:a16="http://schemas.microsoft.com/office/drawing/2014/main" id="{343D5825-64DE-3E34-1A97-55C79EBA3E09}"/>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4A57501A-8E3A-BF44-8DA1-06D84405DD87}" type="slidenum">
              <a:rPr lang="en-US" altLang="en-US" sz="1200">
                <a:solidFill>
                  <a:srgbClr val="FFFFFF"/>
                </a:solidFill>
                <a:latin typeface="Times" charset="0"/>
              </a:rPr>
              <a:pPr>
                <a:lnSpc>
                  <a:spcPct val="80000"/>
                </a:lnSpc>
                <a:spcBef>
                  <a:spcPct val="0"/>
                </a:spcBef>
                <a:buClrTx/>
                <a:buSzTx/>
                <a:buFontTx/>
                <a:buNone/>
                <a:defRPr/>
              </a:pPr>
              <a:t>242</a:t>
            </a:fld>
            <a:endParaRPr lang="en-US" altLang="en-US" sz="1200">
              <a:solidFill>
                <a:srgbClr val="FFFFFF"/>
              </a:solidFill>
              <a:latin typeface="Times" charset="0"/>
            </a:endParaRPr>
          </a:p>
        </p:txBody>
      </p:sp>
      <p:sp>
        <p:nvSpPr>
          <p:cNvPr id="482306" name="Content Placeholder 2">
            <a:extLst>
              <a:ext uri="{FF2B5EF4-FFF2-40B4-BE49-F238E27FC236}">
                <a16:creationId xmlns:a16="http://schemas.microsoft.com/office/drawing/2014/main" id="{2B76DCD3-D84E-515C-3BB9-7D39D62BFE87}"/>
              </a:ext>
            </a:extLst>
          </p:cNvPr>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a:ea typeface="+mn-ea"/>
                <a:cs typeface="+mn-cs"/>
              </a:rPr>
              <a:t>In 2007, Deutsche Bank reported net income of 6.51 billion Euros on a book value of equity of 33.475 billion Euros at the start of the year (end of 2006), and paid out 2.146 billion Euros as dividends. </a:t>
            </a:r>
          </a:p>
          <a:p>
            <a:pPr marL="0" indent="0" eaLnBrk="1" fontAlgn="auto" hangingPunct="1">
              <a:spcAft>
                <a:spcPts val="0"/>
              </a:spcAft>
              <a:buFont typeface="Wingdings"/>
              <a:buNone/>
              <a:defRPr/>
            </a:pPr>
            <a:r>
              <a:rPr lang="en-US" dirty="0">
                <a:ea typeface="+mn-ea"/>
                <a:cs typeface="+mn-cs"/>
              </a:rPr>
              <a:t>	Return on Equity = </a:t>
            </a:r>
          </a:p>
          <a:p>
            <a:pPr marL="0" indent="0" eaLnBrk="1" fontAlgn="auto" hangingPunct="1">
              <a:spcAft>
                <a:spcPts val="0"/>
              </a:spcAft>
              <a:buFont typeface="Wingdings"/>
              <a:buNone/>
              <a:defRPr/>
            </a:pPr>
            <a:r>
              <a:rPr lang="en-US" dirty="0">
                <a:ea typeface="+mn-ea"/>
                <a:cs typeface="+mn-cs"/>
              </a:rPr>
              <a:t>	</a:t>
            </a:r>
          </a:p>
          <a:p>
            <a:pPr marL="0" indent="0" eaLnBrk="1" fontAlgn="auto" hangingPunct="1">
              <a:spcAft>
                <a:spcPts val="0"/>
              </a:spcAft>
              <a:buFont typeface="Wingdings"/>
              <a:buNone/>
              <a:defRPr/>
            </a:pPr>
            <a:r>
              <a:rPr lang="en-US" dirty="0">
                <a:ea typeface="+mn-ea"/>
                <a:cs typeface="+mn-cs"/>
              </a:rPr>
              <a:t>	Retention Ratio = </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r>
              <a:rPr lang="en-US" dirty="0">
                <a:ea typeface="+mn-ea"/>
                <a:cs typeface="+mn-cs"/>
              </a:rPr>
              <a:t>If Deutsche Bank maintains the return on equity (ROE) and retention ratio that it delivered in 2007 for the long run:</a:t>
            </a:r>
          </a:p>
          <a:p>
            <a:pPr marL="0" indent="0" eaLnBrk="1" fontAlgn="auto" hangingPunct="1">
              <a:spcAft>
                <a:spcPts val="0"/>
              </a:spcAft>
              <a:buFont typeface="Wingdings"/>
              <a:buNone/>
              <a:defRPr/>
            </a:pPr>
            <a:r>
              <a:rPr lang="en-US" dirty="0">
                <a:ea typeface="+mn-ea"/>
                <a:cs typeface="+mn-cs"/>
              </a:rPr>
              <a:t>	Expected Growth Rate </a:t>
            </a:r>
            <a:r>
              <a:rPr lang="en-US" baseline="-25000" dirty="0">
                <a:ea typeface="+mn-ea"/>
                <a:cs typeface="+mn-cs"/>
              </a:rPr>
              <a:t>Existing Fundamentals </a:t>
            </a:r>
            <a:r>
              <a:rPr lang="en-US" dirty="0">
                <a:ea typeface="+mn-ea"/>
                <a:cs typeface="+mn-cs"/>
              </a:rPr>
              <a:t>= 0.6703 * 0.1945 = 13.04%</a:t>
            </a:r>
          </a:p>
          <a:p>
            <a:pPr marL="320040" indent="-320040" eaLnBrk="1" fontAlgn="auto" hangingPunct="1">
              <a:spcAft>
                <a:spcPts val="0"/>
              </a:spcAft>
              <a:buFont typeface="Wingdings"/>
              <a:buChar char=""/>
              <a:defRPr/>
            </a:pPr>
            <a:r>
              <a:rPr lang="en-US" dirty="0">
                <a:ea typeface="+mn-ea"/>
                <a:cs typeface="+mn-cs"/>
              </a:rPr>
              <a:t>If we replace the net income in 2007 with average net income of $3,954 million, from 2003 to 2007:</a:t>
            </a:r>
          </a:p>
          <a:p>
            <a:pPr marL="0" indent="0" eaLnBrk="1" fontAlgn="auto" hangingPunct="1">
              <a:spcAft>
                <a:spcPts val="0"/>
              </a:spcAft>
              <a:buFont typeface="Wingdings"/>
              <a:buNone/>
              <a:defRPr/>
            </a:pPr>
            <a:r>
              <a:rPr lang="en-US" dirty="0">
                <a:ea typeface="+mn-ea"/>
                <a:cs typeface="+mn-cs"/>
              </a:rPr>
              <a:t>	Normalized Return on Equity = </a:t>
            </a:r>
          </a:p>
          <a:p>
            <a:pPr marL="0" indent="0" eaLnBrk="1" fontAlgn="auto" hangingPunct="1">
              <a:spcAft>
                <a:spcPts val="0"/>
              </a:spcAft>
              <a:buFont typeface="Wingdings"/>
              <a:buNone/>
              <a:defRPr/>
            </a:pPr>
            <a:r>
              <a:rPr lang="en-US" dirty="0">
                <a:ea typeface="+mn-ea"/>
                <a:cs typeface="+mn-cs"/>
              </a:rPr>
              <a:t>	Normalized Retention Ratio = </a:t>
            </a:r>
          </a:p>
          <a:p>
            <a:pPr marL="0" indent="0" algn="ctr" eaLnBrk="1" fontAlgn="auto" hangingPunct="1">
              <a:spcAft>
                <a:spcPts val="0"/>
              </a:spcAft>
              <a:buFont typeface="Wingdings"/>
              <a:buNone/>
              <a:defRPr/>
            </a:pPr>
            <a:r>
              <a:rPr lang="en-US" dirty="0">
                <a:ea typeface="+mn-ea"/>
                <a:cs typeface="+mn-cs"/>
              </a:rPr>
              <a:t>Expected Growth Rate </a:t>
            </a:r>
            <a:r>
              <a:rPr lang="en-US" baseline="-25000" dirty="0">
                <a:ea typeface="+mn-ea"/>
                <a:cs typeface="+mn-cs"/>
              </a:rPr>
              <a:t>Normalized Fundamentals </a:t>
            </a:r>
            <a:r>
              <a:rPr lang="en-US" dirty="0">
                <a:ea typeface="+mn-ea"/>
                <a:cs typeface="+mn-cs"/>
              </a:rPr>
              <a:t>= 0.4572 * 0.1181 = 5.40%</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06885" name="Object 2">
            <a:extLst>
              <a:ext uri="{FF2B5EF4-FFF2-40B4-BE49-F238E27FC236}">
                <a16:creationId xmlns:a16="http://schemas.microsoft.com/office/drawing/2014/main" id="{6F863B9E-1664-1FCE-242E-2AE831957AC0}"/>
              </a:ext>
            </a:extLst>
          </p:cNvPr>
          <p:cNvGraphicFramePr>
            <a:graphicFrameLocks noChangeAspect="1"/>
          </p:cNvGraphicFramePr>
          <p:nvPr/>
        </p:nvGraphicFramePr>
        <p:xfrm>
          <a:off x="3429000" y="2362200"/>
          <a:ext cx="2819400" cy="406400"/>
        </p:xfrm>
        <a:graphic>
          <a:graphicData uri="http://schemas.openxmlformats.org/presentationml/2006/ole">
            <mc:AlternateContent xmlns:mc="http://schemas.openxmlformats.org/markup-compatibility/2006">
              <mc:Choice xmlns:v="urn:schemas-microsoft-com:vml" Requires="v">
                <p:oleObj name="Equation" r:id="rId3" imgW="2819400" imgH="406400" progId="Equation.3">
                  <p:embed/>
                </p:oleObj>
              </mc:Choice>
              <mc:Fallback>
                <p:oleObj name="Equation" r:id="rId3" imgW="2819400" imgH="4064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362200"/>
                        <a:ext cx="28194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6" name="Object 3">
            <a:extLst>
              <a:ext uri="{FF2B5EF4-FFF2-40B4-BE49-F238E27FC236}">
                <a16:creationId xmlns:a16="http://schemas.microsoft.com/office/drawing/2014/main" id="{725E8E4A-6AA9-429D-2E56-28E2394E92E3}"/>
              </a:ext>
            </a:extLst>
          </p:cNvPr>
          <p:cNvGraphicFramePr>
            <a:graphicFrameLocks noChangeAspect="1"/>
          </p:cNvGraphicFramePr>
          <p:nvPr/>
        </p:nvGraphicFramePr>
        <p:xfrm>
          <a:off x="3657600" y="2971800"/>
          <a:ext cx="2184400" cy="381000"/>
        </p:xfrm>
        <a:graphic>
          <a:graphicData uri="http://schemas.openxmlformats.org/presentationml/2006/ole">
            <mc:AlternateContent xmlns:mc="http://schemas.openxmlformats.org/markup-compatibility/2006">
              <mc:Choice xmlns:v="urn:schemas-microsoft-com:vml" Requires="v">
                <p:oleObj name="Equation" r:id="rId5" imgW="2184400" imgH="381000" progId="Equation.3">
                  <p:embed/>
                </p:oleObj>
              </mc:Choice>
              <mc:Fallback>
                <p:oleObj name="Equation" r:id="rId5" imgW="2184400" imgH="3810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2971800"/>
                        <a:ext cx="2184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7" name="Object 4">
            <a:extLst>
              <a:ext uri="{FF2B5EF4-FFF2-40B4-BE49-F238E27FC236}">
                <a16:creationId xmlns:a16="http://schemas.microsoft.com/office/drawing/2014/main" id="{F3518D38-60F1-4B3A-C88F-1C85F89F8A68}"/>
              </a:ext>
            </a:extLst>
          </p:cNvPr>
          <p:cNvGraphicFramePr>
            <a:graphicFrameLocks noChangeAspect="1"/>
          </p:cNvGraphicFramePr>
          <p:nvPr/>
        </p:nvGraphicFramePr>
        <p:xfrm>
          <a:off x="4572000" y="4876800"/>
          <a:ext cx="2870200" cy="406400"/>
        </p:xfrm>
        <a:graphic>
          <a:graphicData uri="http://schemas.openxmlformats.org/presentationml/2006/ole">
            <mc:AlternateContent xmlns:mc="http://schemas.openxmlformats.org/markup-compatibility/2006">
              <mc:Choice xmlns:v="urn:schemas-microsoft-com:vml" Requires="v">
                <p:oleObj name="Equation" r:id="rId7" imgW="2870200" imgH="406400" progId="Equation.3">
                  <p:embed/>
                </p:oleObj>
              </mc:Choice>
              <mc:Fallback>
                <p:oleObj name="Equation" r:id="rId7" imgW="2870200" imgH="4064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4876800"/>
                        <a:ext cx="287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8" name="Object 5">
            <a:extLst>
              <a:ext uri="{FF2B5EF4-FFF2-40B4-BE49-F238E27FC236}">
                <a16:creationId xmlns:a16="http://schemas.microsoft.com/office/drawing/2014/main" id="{96AE0205-064D-57A6-4414-F3ED901910B1}"/>
              </a:ext>
            </a:extLst>
          </p:cNvPr>
          <p:cNvGraphicFramePr>
            <a:graphicFrameLocks noChangeAspect="1"/>
          </p:cNvGraphicFramePr>
          <p:nvPr/>
        </p:nvGraphicFramePr>
        <p:xfrm>
          <a:off x="4495800" y="5257800"/>
          <a:ext cx="2197100" cy="381000"/>
        </p:xfrm>
        <a:graphic>
          <a:graphicData uri="http://schemas.openxmlformats.org/presentationml/2006/ole">
            <mc:AlternateContent xmlns:mc="http://schemas.openxmlformats.org/markup-compatibility/2006">
              <mc:Choice xmlns:v="urn:schemas-microsoft-com:vml" Requires="v">
                <p:oleObj name="Equation" r:id="rId9" imgW="2197100" imgH="381000" progId="Equation.3">
                  <p:embed/>
                </p:oleObj>
              </mc:Choice>
              <mc:Fallback>
                <p:oleObj name="Equation" r:id="rId9" imgW="2197100" imgH="381000"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95800" y="5257800"/>
                        <a:ext cx="2197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a:extLst>
              <a:ext uri="{FF2B5EF4-FFF2-40B4-BE49-F238E27FC236}">
                <a16:creationId xmlns:a16="http://schemas.microsoft.com/office/drawing/2014/main" id="{46D7797F-CF62-B03B-3D9F-E26101D73852}"/>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Estimating growth in Net Income: Tata Motors</a:t>
            </a:r>
          </a:p>
        </p:txBody>
      </p:sp>
      <p:sp>
        <p:nvSpPr>
          <p:cNvPr id="508930" name="Footer Placeholder 1">
            <a:extLst>
              <a:ext uri="{FF2B5EF4-FFF2-40B4-BE49-F238E27FC236}">
                <a16:creationId xmlns:a16="http://schemas.microsoft.com/office/drawing/2014/main" id="{49480FFD-AF6A-B057-1D23-5334482A7FA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499715" name="Slide Number Placeholder 2">
            <a:extLst>
              <a:ext uri="{FF2B5EF4-FFF2-40B4-BE49-F238E27FC236}">
                <a16:creationId xmlns:a16="http://schemas.microsoft.com/office/drawing/2014/main" id="{27FD2F05-F434-6024-7408-515081C92073}"/>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01D93D7B-DAE2-394F-A0BF-E3F52718980E}" type="slidenum">
              <a:rPr lang="en-US" altLang="en-US" sz="1200">
                <a:solidFill>
                  <a:srgbClr val="FFFFFF"/>
                </a:solidFill>
                <a:latin typeface="Times" charset="0"/>
              </a:rPr>
              <a:pPr>
                <a:lnSpc>
                  <a:spcPct val="80000"/>
                </a:lnSpc>
                <a:spcBef>
                  <a:spcPct val="0"/>
                </a:spcBef>
                <a:buClrTx/>
                <a:buSzTx/>
                <a:buFontTx/>
                <a:buNone/>
                <a:defRPr/>
              </a:pPr>
              <a:t>243</a:t>
            </a:fld>
            <a:endParaRPr lang="en-US" altLang="en-US" sz="1200">
              <a:solidFill>
                <a:srgbClr val="FFFFFF"/>
              </a:solidFill>
              <a:latin typeface="Times" charset="0"/>
            </a:endParaRPr>
          </a:p>
        </p:txBody>
      </p:sp>
      <p:sp>
        <p:nvSpPr>
          <p:cNvPr id="484354" name="Content Placeholder 2">
            <a:extLst>
              <a:ext uri="{FF2B5EF4-FFF2-40B4-BE49-F238E27FC236}">
                <a16:creationId xmlns:a16="http://schemas.microsoft.com/office/drawing/2014/main" id="{D4CE3602-F357-61D9-ADB0-AF5BAF1805A0}"/>
              </a:ext>
            </a:extLst>
          </p:cNvPr>
          <p:cNvSpPr>
            <a:spLocks noGrp="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a:t>
            </a:r>
          </a:p>
          <a:p>
            <a:pPr marL="0" indent="0" eaLnBrk="1" fontAlgn="auto" hangingPunct="1">
              <a:spcAft>
                <a:spcPts val="0"/>
              </a:spcAft>
              <a:buFont typeface="Wingdings"/>
              <a:buNone/>
              <a:defRPr/>
            </a:pPr>
            <a:endParaRPr lang="en-US" dirty="0">
              <a:ea typeface="+mn-ea"/>
              <a:cs typeface="+mn-cs"/>
            </a:endParaRPr>
          </a:p>
          <a:p>
            <a:pPr marL="0" indent="0" eaLnBrk="1" fontAlgn="auto" hangingPunct="1">
              <a:spcAft>
                <a:spcPts val="0"/>
              </a:spcAft>
              <a:buFont typeface="Wingdings"/>
              <a:buNone/>
              <a:defRPr/>
            </a:pPr>
            <a:r>
              <a:rPr lang="en-US" dirty="0">
                <a:ea typeface="+mn-ea"/>
                <a:cs typeface="+mn-cs"/>
              </a:rPr>
              <a:t>	</a:t>
            </a:r>
          </a:p>
          <a:p>
            <a:pPr marL="0" indent="0" algn="ctr" eaLnBrk="1" fontAlgn="auto" hangingPunct="1">
              <a:spcAft>
                <a:spcPts val="0"/>
              </a:spcAft>
              <a:buFont typeface="Wingdings"/>
              <a:buNone/>
              <a:defRPr/>
            </a:pPr>
            <a:r>
              <a:rPr lang="en-US" dirty="0">
                <a:ea typeface="+mn-ea"/>
                <a:cs typeface="+mn-cs"/>
              </a:rPr>
              <a:t>	</a:t>
            </a:r>
          </a:p>
        </p:txBody>
      </p:sp>
      <p:graphicFrame>
        <p:nvGraphicFramePr>
          <p:cNvPr id="2" name="Table 1">
            <a:extLst>
              <a:ext uri="{FF2B5EF4-FFF2-40B4-BE49-F238E27FC236}">
                <a16:creationId xmlns:a16="http://schemas.microsoft.com/office/drawing/2014/main" id="{1E0CCC00-F011-AD9E-4CE1-49CCE3B30E01}"/>
              </a:ext>
            </a:extLst>
          </p:cNvPr>
          <p:cNvGraphicFramePr>
            <a:graphicFrameLocks noGrp="1"/>
          </p:cNvGraphicFramePr>
          <p:nvPr/>
        </p:nvGraphicFramePr>
        <p:xfrm>
          <a:off x="990600" y="1752600"/>
          <a:ext cx="7442200" cy="1749428"/>
        </p:xfrm>
        <a:graphic>
          <a:graphicData uri="http://schemas.openxmlformats.org/drawingml/2006/table">
            <a:tbl>
              <a:tblPr/>
              <a:tblGrid>
                <a:gridCol w="825500">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9271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tblGrid>
              <a:tr h="561323">
                <a:tc>
                  <a:txBody>
                    <a:bodyPr/>
                    <a:lstStyle/>
                    <a:p>
                      <a:pPr algn="l" fontAlgn="b"/>
                      <a:r>
                        <a:rPr lang="en-US" sz="1200" b="0" i="0" u="none" strike="noStrike">
                          <a:solidFill>
                            <a:srgbClr val="000000"/>
                          </a:solidFill>
                          <a:effectLst/>
                          <a:latin typeface="Times"/>
                        </a:rPr>
                        <a:t>Year</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Times"/>
                        </a:rPr>
                        <a:t>Net Income</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Cap Ex</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Times"/>
                        </a:rPr>
                        <a:t>Depreciation</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WC</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Change in Debt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Times"/>
                        </a:rPr>
                        <a:t>Equity Reinvestment Rate</a:t>
                      </a:r>
                    </a:p>
                  </a:txBody>
                  <a:tcPr marL="12700" marR="12700" marT="126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64">
                <a:tc>
                  <a:txBody>
                    <a:bodyPr/>
                    <a:lstStyle/>
                    <a:p>
                      <a:pPr algn="l" fontAlgn="b"/>
                      <a:r>
                        <a:rPr lang="en-US" sz="1200" b="0" i="0" u="none" strike="noStrike">
                          <a:solidFill>
                            <a:srgbClr val="000000"/>
                          </a:solidFill>
                          <a:effectLst/>
                          <a:latin typeface="Calibri"/>
                        </a:rPr>
                        <a:t>2008-09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-25,053₹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99,708₹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25,072₹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13,441₹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25,789₹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62,288₹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-248.63%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64">
                <a:tc>
                  <a:txBody>
                    <a:bodyPr/>
                    <a:lstStyle/>
                    <a:p>
                      <a:pPr algn="l" fontAlgn="b"/>
                      <a:r>
                        <a:rPr lang="en-US" sz="1200" b="0" i="0" u="none" strike="noStrike">
                          <a:solidFill>
                            <a:srgbClr val="000000"/>
                          </a:solidFill>
                          <a:effectLst/>
                          <a:latin typeface="Calibri"/>
                        </a:rPr>
                        <a:t>2009-10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29,151₹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84,754₹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39,602₹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-26,009₹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5,605₹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13,538₹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46.44%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64">
                <a:tc>
                  <a:txBody>
                    <a:bodyPr/>
                    <a:lstStyle/>
                    <a:p>
                      <a:pPr algn="l" fontAlgn="b"/>
                      <a:r>
                        <a:rPr lang="en-US" sz="1200" b="0" i="0" u="none" strike="noStrike">
                          <a:solidFill>
                            <a:srgbClr val="000000"/>
                          </a:solidFill>
                          <a:effectLst/>
                          <a:latin typeface="Calibri"/>
                        </a:rPr>
                        <a:t>2010-11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92,736₹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81,240₹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46,510₹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50,484₹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24,951₹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60,263₹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64.98%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64">
                <a:tc>
                  <a:txBody>
                    <a:bodyPr/>
                    <a:lstStyle/>
                    <a:p>
                      <a:pPr algn="l" fontAlgn="b"/>
                      <a:r>
                        <a:rPr lang="en-US" sz="1200" b="0" i="0" u="none" strike="noStrike">
                          <a:solidFill>
                            <a:srgbClr val="000000"/>
                          </a:solidFill>
                          <a:effectLst/>
                          <a:latin typeface="Calibri"/>
                        </a:rPr>
                        <a:t>2011-12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135,165₹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138,756₹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56,209₹</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22,801₹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30,846₹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74,502₹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55.12%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2924">
                <a:tc>
                  <a:txBody>
                    <a:bodyPr/>
                    <a:lstStyle/>
                    <a:p>
                      <a:pPr algn="l" fontAlgn="b"/>
                      <a:r>
                        <a:rPr lang="en-US" sz="1200" b="0" i="0" u="none" strike="noStrike">
                          <a:solidFill>
                            <a:srgbClr val="000000"/>
                          </a:solidFill>
                          <a:effectLst/>
                          <a:latin typeface="Calibri"/>
                        </a:rPr>
                        <a:t>2012-13</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98,926₹</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187,570₹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75,648₹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680₹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32,970₹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79,632₹</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80.50%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2924">
                <a:tc>
                  <a:txBody>
                    <a:bodyPr/>
                    <a:lstStyle/>
                    <a:p>
                      <a:pPr algn="l" fontAlgn="b"/>
                      <a:r>
                        <a:rPr lang="en-US" sz="1200" b="0" i="0" u="none" strike="noStrike">
                          <a:solidFill>
                            <a:srgbClr val="000000"/>
                          </a:solidFill>
                          <a:effectLst/>
                          <a:latin typeface="Calibri"/>
                        </a:rPr>
                        <a:t>Aggregate</a:t>
                      </a:r>
                    </a:p>
                  </a:txBody>
                  <a:tcPr marL="12700" marR="12700" marT="126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330,925₹</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592,028₹</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243,041₹</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61,397₹</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120,160₹</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290,224₹</a:t>
                      </a:r>
                    </a:p>
                  </a:txBody>
                  <a:tcPr marL="12700" marR="12700" marT="126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200" b="1" i="0" u="none" strike="noStrike" dirty="0">
                          <a:solidFill>
                            <a:srgbClr val="000000"/>
                          </a:solidFill>
                          <a:effectLst/>
                          <a:latin typeface="Calibri"/>
                        </a:rPr>
                        <a:t>87.70%</a:t>
                      </a:r>
                    </a:p>
                  </a:txBody>
                  <a:tcPr marL="12700" marR="12700" marT="126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4" name="Table 3">
            <a:extLst>
              <a:ext uri="{FF2B5EF4-FFF2-40B4-BE49-F238E27FC236}">
                <a16:creationId xmlns:a16="http://schemas.microsoft.com/office/drawing/2014/main" id="{CF7FAB69-2FCE-3E9F-2A86-36D38CACD4B3}"/>
              </a:ext>
            </a:extLst>
          </p:cNvPr>
          <p:cNvGraphicFramePr>
            <a:graphicFrameLocks noGrp="1"/>
          </p:cNvGraphicFramePr>
          <p:nvPr/>
        </p:nvGraphicFramePr>
        <p:xfrm>
          <a:off x="3048000" y="3733800"/>
          <a:ext cx="3708400" cy="1554165"/>
        </p:xfrm>
        <a:graphic>
          <a:graphicData uri="http://schemas.openxmlformats.org/drawingml/2006/table">
            <a:tbl>
              <a:tblPr/>
              <a:tblGrid>
                <a:gridCol w="8255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11938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380733">
                <a:tc>
                  <a:txBody>
                    <a:bodyPr/>
                    <a:lstStyle/>
                    <a:p>
                      <a:pPr algn="l" fontAlgn="b"/>
                      <a:r>
                        <a:rPr lang="en-US" sz="1200" b="0" i="0" u="none" strike="noStrike">
                          <a:solidFill>
                            <a:srgbClr val="000000"/>
                          </a:solidFill>
                          <a:effectLst/>
                          <a:latin typeface="Times"/>
                        </a:rPr>
                        <a:t>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Net Income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BV of Equity at start of the year</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ROE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5572">
                <a:tc>
                  <a:txBody>
                    <a:bodyPr/>
                    <a:lstStyle/>
                    <a:p>
                      <a:pPr algn="l" fontAlgn="b"/>
                      <a:r>
                        <a:rPr lang="en-US" sz="1200" b="0" i="0" u="none" strike="noStrike">
                          <a:solidFill>
                            <a:srgbClr val="000000"/>
                          </a:solidFill>
                          <a:effectLst/>
                          <a:latin typeface="Calibri"/>
                        </a:rPr>
                        <a:t>2008-09</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-25,053₹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91,658₹</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-27.33%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5572">
                <a:tc>
                  <a:txBody>
                    <a:bodyPr/>
                    <a:lstStyle/>
                    <a:p>
                      <a:pPr algn="l" fontAlgn="b"/>
                      <a:r>
                        <a:rPr lang="en-US" sz="1200" b="0" i="0" u="none" strike="noStrike">
                          <a:solidFill>
                            <a:srgbClr val="000000"/>
                          </a:solidFill>
                          <a:effectLst/>
                          <a:latin typeface="Calibri"/>
                        </a:rPr>
                        <a:t>2009-10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29,151₹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63,437₹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45.95%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5572">
                <a:tc>
                  <a:txBody>
                    <a:bodyPr/>
                    <a:lstStyle/>
                    <a:p>
                      <a:pPr algn="l" fontAlgn="b"/>
                      <a:r>
                        <a:rPr lang="en-US" sz="1200" b="0" i="0" u="none" strike="noStrike">
                          <a:solidFill>
                            <a:srgbClr val="000000"/>
                          </a:solidFill>
                          <a:effectLst/>
                          <a:latin typeface="Calibri"/>
                        </a:rPr>
                        <a:t>2010-11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92,736₹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84,200₹</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110.14%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5572">
                <a:tc>
                  <a:txBody>
                    <a:bodyPr/>
                    <a:lstStyle/>
                    <a:p>
                      <a:pPr algn="l" fontAlgn="b"/>
                      <a:r>
                        <a:rPr lang="en-US" sz="1200" b="0" i="0" u="none" strike="noStrike">
                          <a:solidFill>
                            <a:srgbClr val="000000"/>
                          </a:solidFill>
                          <a:effectLst/>
                          <a:latin typeface="Calibri"/>
                        </a:rPr>
                        <a:t>2011-12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135,165₹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194,181₹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69.61%</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5572">
                <a:tc>
                  <a:txBody>
                    <a:bodyPr/>
                    <a:lstStyle/>
                    <a:p>
                      <a:pPr algn="l" fontAlgn="b"/>
                      <a:r>
                        <a:rPr lang="en-US" sz="1200" b="0" i="0" u="none" strike="noStrike">
                          <a:solidFill>
                            <a:srgbClr val="000000"/>
                          </a:solidFill>
                          <a:effectLst/>
                          <a:latin typeface="Calibri"/>
                        </a:rPr>
                        <a:t>2012-13</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98,926₹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330,056₹</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29.97%</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5572">
                <a:tc>
                  <a:txBody>
                    <a:bodyPr/>
                    <a:lstStyle/>
                    <a:p>
                      <a:pPr algn="l" fontAlgn="b"/>
                      <a:r>
                        <a:rPr lang="en-US" sz="1200" b="1" i="0" u="none" strike="noStrike">
                          <a:solidFill>
                            <a:srgbClr val="000000"/>
                          </a:solidFill>
                          <a:effectLst/>
                          <a:latin typeface="Calibri"/>
                        </a:rPr>
                        <a:t>Aggregate</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330,925₹</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763,532₹</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43.34%</a:t>
                      </a:r>
                    </a:p>
                  </a:txBody>
                  <a:tcPr marL="12700" marR="12700" marT="126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5" name="Table 4">
            <a:extLst>
              <a:ext uri="{FF2B5EF4-FFF2-40B4-BE49-F238E27FC236}">
                <a16:creationId xmlns:a16="http://schemas.microsoft.com/office/drawing/2014/main" id="{2A3C7525-D616-BA64-D9EA-43565C7E90CB}"/>
              </a:ext>
            </a:extLst>
          </p:cNvPr>
          <p:cNvGraphicFramePr>
            <a:graphicFrameLocks noGrp="1"/>
          </p:cNvGraphicFramePr>
          <p:nvPr/>
        </p:nvGraphicFramePr>
        <p:xfrm>
          <a:off x="3429000" y="5410200"/>
          <a:ext cx="2984500" cy="1158876"/>
        </p:xfrm>
        <a:graphic>
          <a:graphicData uri="http://schemas.openxmlformats.org/drawingml/2006/table">
            <a:tbl>
              <a:tblPr/>
              <a:tblGrid>
                <a:gridCol w="1447800">
                  <a:extLst>
                    <a:ext uri="{9D8B030D-6E8A-4147-A177-3AD203B41FA5}">
                      <a16:colId xmlns:a16="http://schemas.microsoft.com/office/drawing/2014/main" val="20000"/>
                    </a:ext>
                  </a:extLst>
                </a:gridCol>
                <a:gridCol w="7747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tblGrid>
              <a:tr h="57180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 </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2013 value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rgbClr val="000000"/>
                          </a:solidFill>
                          <a:effectLst/>
                          <a:latin typeface="Calibri" charset="0"/>
                          <a:ea typeface="ＭＳ Ｐゴシック" charset="-128"/>
                        </a:rPr>
                        <a:t>Average values: 2008-2013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Reinvestment rate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80.50%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87.70%</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ROE</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29.97%</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43.34%</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Expected growth</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24.13%</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charset="0"/>
                          <a:ea typeface="ＭＳ Ｐゴシック" charset="-128"/>
                        </a:rPr>
                        <a:t>38.01%</a:t>
                      </a:r>
                    </a:p>
                  </a:txBody>
                  <a:tcPr marL="12700" marR="12700" marT="12714"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a:extLst>
              <a:ext uri="{FF2B5EF4-FFF2-40B4-BE49-F238E27FC236}">
                <a16:creationId xmlns:a16="http://schemas.microsoft.com/office/drawing/2014/main" id="{AAC6E291-88C5-C8D3-BA29-87F09ED1B2B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ROE and Leverage</a:t>
            </a:r>
          </a:p>
        </p:txBody>
      </p:sp>
      <p:sp>
        <p:nvSpPr>
          <p:cNvPr id="510978" name="Footer Placeholder 1">
            <a:extLst>
              <a:ext uri="{FF2B5EF4-FFF2-40B4-BE49-F238E27FC236}">
                <a16:creationId xmlns:a16="http://schemas.microsoft.com/office/drawing/2014/main" id="{5B1D9CFA-9226-5C40-5146-7FE76A21E30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01763" name="Slide Number Placeholder 2">
            <a:extLst>
              <a:ext uri="{FF2B5EF4-FFF2-40B4-BE49-F238E27FC236}">
                <a16:creationId xmlns:a16="http://schemas.microsoft.com/office/drawing/2014/main" id="{664E3FDF-8062-E13E-6282-E929A7DFF871}"/>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13C7CEA1-5FA6-BA45-ABD4-80033C90E389}" type="slidenum">
              <a:rPr lang="en-US" altLang="en-US" sz="1200">
                <a:solidFill>
                  <a:srgbClr val="FFFFFF"/>
                </a:solidFill>
                <a:latin typeface="Times" charset="0"/>
              </a:rPr>
              <a:pPr>
                <a:lnSpc>
                  <a:spcPct val="80000"/>
                </a:lnSpc>
                <a:spcBef>
                  <a:spcPct val="0"/>
                </a:spcBef>
                <a:buClrTx/>
                <a:buSzTx/>
                <a:buFontTx/>
                <a:buNone/>
                <a:defRPr/>
              </a:pPr>
              <a:t>244</a:t>
            </a:fld>
            <a:endParaRPr lang="en-US" altLang="en-US" sz="1200">
              <a:solidFill>
                <a:srgbClr val="FFFFFF"/>
              </a:solidFill>
              <a:latin typeface="Times" charset="0"/>
            </a:endParaRPr>
          </a:p>
        </p:txBody>
      </p:sp>
      <p:sp>
        <p:nvSpPr>
          <p:cNvPr id="486402" name="Rectangle 3">
            <a:extLst>
              <a:ext uri="{FF2B5EF4-FFF2-40B4-BE49-F238E27FC236}">
                <a16:creationId xmlns:a16="http://schemas.microsoft.com/office/drawing/2014/main" id="{83197540-3D47-B8D4-2BCB-9C047EF65816}"/>
              </a:ext>
            </a:extLst>
          </p:cNvPr>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ea typeface="+mn-ea"/>
                <a:cs typeface="+mn-cs"/>
              </a:rPr>
              <a:t>A high ROE, other things remaining equal, should yield a higher expected growth rate in equity earnings. </a:t>
            </a:r>
          </a:p>
          <a:p>
            <a:pPr marL="320040" indent="-320040" eaLnBrk="1" fontAlgn="auto" hangingPunct="1">
              <a:spcAft>
                <a:spcPts val="0"/>
              </a:spcAft>
              <a:buFont typeface="Wingdings"/>
              <a:buChar char=""/>
              <a:defRPr/>
            </a:pPr>
            <a:r>
              <a:rPr lang="en-US" sz="2400" dirty="0">
                <a:ea typeface="+mn-ea"/>
                <a:cs typeface="+mn-cs"/>
              </a:rPr>
              <a:t>The ROE for a firm is a function of both the quality of its investments and how much debt it uses in funding these investments. In particular</a:t>
            </a:r>
          </a:p>
          <a:p>
            <a:pPr marL="595312" lvl="2" indent="0" eaLnBrk="1" fontAlgn="auto" hangingPunct="1">
              <a:spcAft>
                <a:spcPts val="0"/>
              </a:spcAft>
              <a:buNone/>
              <a:defRPr/>
            </a:pPr>
            <a:r>
              <a:rPr lang="en-US" sz="2000" dirty="0">
                <a:ea typeface="+mn-ea"/>
                <a:cs typeface="+mn-cs"/>
              </a:rPr>
              <a:t>ROE = ROC + D/E (ROC – After-tax cost of Debt)</a:t>
            </a:r>
          </a:p>
          <a:p>
            <a:pPr eaLnBrk="1" fontAlgn="auto" hangingPunct="1">
              <a:spcAft>
                <a:spcPts val="0"/>
              </a:spcAft>
              <a:defRPr/>
            </a:pPr>
            <a:r>
              <a:rPr lang="en-US" sz="2400" dirty="0">
                <a:ea typeface="+mn-ea"/>
                <a:cs typeface="+mn-cs"/>
              </a:rPr>
              <a:t>Consider two firms with the same return on equity, with two different pathways there. Which one would you value more </a:t>
            </a:r>
            <a:r>
              <a:rPr lang="en-US" sz="2400" dirty="0" err="1">
                <a:ea typeface="+mn-ea"/>
                <a:cs typeface="+mn-cs"/>
              </a:rPr>
              <a:t>highlY</a:t>
            </a:r>
            <a:endParaRPr lang="en-US" sz="2400" dirty="0">
              <a:ea typeface="+mn-ea"/>
              <a:cs typeface="+mn-cs"/>
            </a:endParaRPr>
          </a:p>
          <a:p>
            <a:pPr marL="0" indent="0" eaLnBrk="1" fontAlgn="auto" hangingPunct="1">
              <a:spcAft>
                <a:spcPts val="0"/>
              </a:spcAft>
              <a:buNone/>
              <a:defRPr/>
            </a:pPr>
            <a:endParaRPr lang="en-US" dirty="0">
              <a:ea typeface="+mn-ea"/>
              <a:cs typeface="+mn-cs"/>
            </a:endParaRPr>
          </a:p>
        </p:txBody>
      </p:sp>
      <p:pic>
        <p:nvPicPr>
          <p:cNvPr id="3" name="Picture 2">
            <a:extLst>
              <a:ext uri="{FF2B5EF4-FFF2-40B4-BE49-F238E27FC236}">
                <a16:creationId xmlns:a16="http://schemas.microsoft.com/office/drawing/2014/main" id="{8ABD2D6C-6206-E6B7-C04C-936AD339BBEA}"/>
              </a:ext>
            </a:extLst>
          </p:cNvPr>
          <p:cNvPicPr>
            <a:picLocks noChangeAspect="1"/>
          </p:cNvPicPr>
          <p:nvPr/>
        </p:nvPicPr>
        <p:blipFill>
          <a:blip r:embed="rId3"/>
          <a:stretch>
            <a:fillRect/>
          </a:stretch>
        </p:blipFill>
        <p:spPr>
          <a:xfrm>
            <a:off x="2318543" y="5029200"/>
            <a:ext cx="4506913" cy="716417"/>
          </a:xfrm>
          <a:prstGeom prst="rect">
            <a:avLst/>
          </a:prstGeom>
        </p:spPr>
      </p:pic>
    </p:spTree>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a:extLst>
              <a:ext uri="{FF2B5EF4-FFF2-40B4-BE49-F238E27FC236}">
                <a16:creationId xmlns:a16="http://schemas.microsoft.com/office/drawing/2014/main" id="{18C9A038-DA8E-6019-4EF6-29DD5B887E57}"/>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Growth in EBIT: Disney</a:t>
            </a:r>
          </a:p>
        </p:txBody>
      </p:sp>
      <p:sp>
        <p:nvSpPr>
          <p:cNvPr id="515074" name="Rectangle 3">
            <a:extLst>
              <a:ext uri="{FF2B5EF4-FFF2-40B4-BE49-F238E27FC236}">
                <a16:creationId xmlns:a16="http://schemas.microsoft.com/office/drawing/2014/main" id="{D7706B01-9478-10FF-C1E6-94BA236CC906}"/>
              </a:ext>
            </a:extLst>
          </p:cNvPr>
          <p:cNvSpPr>
            <a:spLocks noGrp="1"/>
          </p:cNvSpPr>
          <p:nvPr>
            <p:ph sz="quarter" idx="1"/>
          </p:nvPr>
        </p:nvSpPr>
        <p:spPr>
          <a:xfrm>
            <a:off x="609600" y="1600200"/>
            <a:ext cx="8153400" cy="4495800"/>
          </a:xfrm>
        </p:spPr>
        <p:txBody>
          <a:bodyPr/>
          <a:lstStyle/>
          <a:p>
            <a:pPr eaLnBrk="1" hangingPunct="1">
              <a:lnSpc>
                <a:spcPct val="80000"/>
              </a:lnSpc>
            </a:pPr>
            <a:r>
              <a:rPr lang="en-US" altLang="en-US" sz="2200" dirty="0">
                <a:ea typeface="ＭＳ Ｐゴシック" panose="020B0600070205080204" pitchFamily="34" charset="-128"/>
              </a:rPr>
              <a:t>We started with the reinvestment rate that we computed from the 2013 financial statements:</a:t>
            </a:r>
          </a:p>
          <a:p>
            <a:pPr eaLnBrk="1" hangingPunct="1">
              <a:lnSpc>
                <a:spcPct val="80000"/>
              </a:lnSpc>
              <a:buFont typeface="Wingdings" pitchFamily="2" charset="2"/>
              <a:buNone/>
            </a:pPr>
            <a:r>
              <a:rPr lang="en-US" altLang="en-US" sz="2200" dirty="0">
                <a:ea typeface="ＭＳ Ｐゴシック" panose="020B0600070205080204" pitchFamily="34" charset="-128"/>
              </a:rPr>
              <a:t>	Reinvestment rate =</a:t>
            </a:r>
            <a:r>
              <a:rPr lang="en-US" altLang="en-US" sz="1900" dirty="0">
                <a:ea typeface="ＭＳ Ｐゴシック" panose="020B0600070205080204" pitchFamily="34" charset="-128"/>
              </a:rPr>
              <a:t>.</a:t>
            </a:r>
          </a:p>
          <a:p>
            <a:pPr eaLnBrk="1" hangingPunct="1">
              <a:lnSpc>
                <a:spcPct val="80000"/>
              </a:lnSpc>
            </a:pPr>
            <a:endParaRPr lang="en-US" altLang="en-US" sz="2200" dirty="0">
              <a:ea typeface="ＭＳ Ｐゴシック" panose="020B0600070205080204" pitchFamily="34" charset="-128"/>
            </a:endParaRPr>
          </a:p>
          <a:p>
            <a:pPr eaLnBrk="1" hangingPunct="1">
              <a:lnSpc>
                <a:spcPct val="80000"/>
              </a:lnSpc>
            </a:pPr>
            <a:r>
              <a:rPr lang="en-US" altLang="en-US" sz="2200" dirty="0">
                <a:ea typeface="ＭＳ Ｐゴシック" panose="020B0600070205080204" pitchFamily="34" charset="-128"/>
              </a:rPr>
              <a:t>We compute the return on capital, using operating income in 2013 and capital invested at the start of the year:</a:t>
            </a:r>
          </a:p>
          <a:p>
            <a:pPr lvl="1" eaLnBrk="1" hangingPunct="1">
              <a:lnSpc>
                <a:spcPct val="80000"/>
              </a:lnSpc>
              <a:buNone/>
            </a:pPr>
            <a:endParaRPr lang="en-US" altLang="en-US" sz="1800" dirty="0">
              <a:ea typeface="ＭＳ Ｐゴシック" panose="020B0600070205080204" pitchFamily="34" charset="-128"/>
            </a:endParaRPr>
          </a:p>
          <a:p>
            <a:pPr lvl="1" eaLnBrk="1" hangingPunct="1">
              <a:lnSpc>
                <a:spcPct val="80000"/>
              </a:lnSpc>
              <a:buNone/>
            </a:pPr>
            <a:r>
              <a:rPr lang="en-US" altLang="en-US" sz="1800" dirty="0">
                <a:ea typeface="ＭＳ Ｐゴシック" panose="020B0600070205080204" pitchFamily="34" charset="-128"/>
              </a:rPr>
              <a:t>Return on Capital</a:t>
            </a:r>
            <a:r>
              <a:rPr lang="en-US" altLang="en-US" sz="1800" baseline="-25000" dirty="0">
                <a:ea typeface="ＭＳ Ｐゴシック" panose="020B0600070205080204" pitchFamily="34" charset="-128"/>
              </a:rPr>
              <a:t>2013</a:t>
            </a:r>
            <a:r>
              <a:rPr lang="en-US" altLang="en-US" sz="1800" dirty="0">
                <a:ea typeface="ＭＳ Ｐゴシック" panose="020B0600070205080204" pitchFamily="34" charset="-128"/>
              </a:rPr>
              <a:t> = </a:t>
            </a:r>
            <a:endParaRPr lang="en-US" altLang="en-US" sz="1900" dirty="0">
              <a:ea typeface="ＭＳ Ｐゴシック" panose="020B0600070205080204" pitchFamily="34" charset="-128"/>
            </a:endParaRPr>
          </a:p>
          <a:p>
            <a:pPr marL="0" indent="0" eaLnBrk="1" hangingPunct="1">
              <a:lnSpc>
                <a:spcPct val="80000"/>
              </a:lnSpc>
              <a:buNone/>
            </a:pPr>
            <a:endParaRPr lang="en-US" altLang="en-US" sz="2200" dirty="0">
              <a:ea typeface="ＭＳ Ｐゴシック" panose="020B0600070205080204" pitchFamily="34" charset="-128"/>
            </a:endParaRPr>
          </a:p>
          <a:p>
            <a:pPr eaLnBrk="1" hangingPunct="1">
              <a:lnSpc>
                <a:spcPct val="80000"/>
              </a:lnSpc>
            </a:pPr>
            <a:r>
              <a:rPr lang="en-US" altLang="en-US" sz="2200" dirty="0">
                <a:ea typeface="ＭＳ Ｐゴシック" panose="020B0600070205080204" pitchFamily="34" charset="-128"/>
              </a:rPr>
              <a:t>If Disney maintains its 2013 reinvestment rate and return on capital for the next five years, its growth rate will be 6.80 percent.</a:t>
            </a:r>
          </a:p>
          <a:p>
            <a:pPr marL="320675" lvl="1" indent="0" algn="ctr" eaLnBrk="1" hangingPunct="1">
              <a:lnSpc>
                <a:spcPct val="80000"/>
              </a:lnSpc>
              <a:buFont typeface="Wingdings" pitchFamily="2" charset="2"/>
              <a:buNone/>
            </a:pPr>
            <a:r>
              <a:rPr lang="en-US" altLang="en-US" sz="1900" dirty="0">
                <a:ea typeface="ＭＳ Ｐゴシック" panose="020B0600070205080204" pitchFamily="34" charset="-128"/>
              </a:rPr>
              <a:t>Expected Growth Rate from Existing Fundamentals = 53.93% * 12.61% = 6.8%</a:t>
            </a:r>
          </a:p>
        </p:txBody>
      </p:sp>
      <p:graphicFrame>
        <p:nvGraphicFramePr>
          <p:cNvPr id="515075" name="Object 2">
            <a:extLst>
              <a:ext uri="{FF2B5EF4-FFF2-40B4-BE49-F238E27FC236}">
                <a16:creationId xmlns:a16="http://schemas.microsoft.com/office/drawing/2014/main" id="{BC46CBFC-FE15-5403-88D4-4A297A91BFD2}"/>
              </a:ext>
            </a:extLst>
          </p:cNvPr>
          <p:cNvGraphicFramePr>
            <a:graphicFrameLocks noChangeAspect="1"/>
          </p:cNvGraphicFramePr>
          <p:nvPr>
            <p:extLst>
              <p:ext uri="{D42A27DB-BD31-4B8C-83A1-F6EECF244321}">
                <p14:modId xmlns:p14="http://schemas.microsoft.com/office/powerpoint/2010/main" val="2385175758"/>
              </p:ext>
            </p:extLst>
          </p:nvPr>
        </p:nvGraphicFramePr>
        <p:xfrm>
          <a:off x="4038600" y="2057400"/>
          <a:ext cx="2209800" cy="548296"/>
        </p:xfrm>
        <a:graphic>
          <a:graphicData uri="http://schemas.openxmlformats.org/presentationml/2006/ole">
            <mc:AlternateContent xmlns:mc="http://schemas.openxmlformats.org/markup-compatibility/2006">
              <mc:Choice xmlns:v="urn:schemas-microsoft-com:vml" Requires="v">
                <p:oleObj name="Equation" r:id="rId3" imgW="1689100" imgH="419100" progId="Equation.3">
                  <p:embed/>
                </p:oleObj>
              </mc:Choice>
              <mc:Fallback>
                <p:oleObj name="Equation" r:id="rId3" imgW="1689100" imgH="4191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2057400"/>
                        <a:ext cx="2209800" cy="548296"/>
                      </a:xfrm>
                      <a:prstGeom prst="rect">
                        <a:avLst/>
                      </a:prstGeom>
                      <a:solidFill>
                        <a:srgbClr val="FFFFFF"/>
                      </a:solidFill>
                      <a:ln>
                        <a:noFill/>
                      </a:ln>
                    </p:spPr>
                  </p:pic>
                </p:oleObj>
              </mc:Fallback>
            </mc:AlternateContent>
          </a:graphicData>
        </a:graphic>
      </p:graphicFrame>
      <p:graphicFrame>
        <p:nvGraphicFramePr>
          <p:cNvPr id="515076" name="Object 4">
            <a:extLst>
              <a:ext uri="{FF2B5EF4-FFF2-40B4-BE49-F238E27FC236}">
                <a16:creationId xmlns:a16="http://schemas.microsoft.com/office/drawing/2014/main" id="{273A8047-C966-D92B-4E35-2CEAA52E7F35}"/>
              </a:ext>
            </a:extLst>
          </p:cNvPr>
          <p:cNvGraphicFramePr>
            <a:graphicFrameLocks noChangeAspect="1"/>
          </p:cNvGraphicFramePr>
          <p:nvPr>
            <p:extLst>
              <p:ext uri="{D42A27DB-BD31-4B8C-83A1-F6EECF244321}">
                <p14:modId xmlns:p14="http://schemas.microsoft.com/office/powerpoint/2010/main" val="2230989471"/>
              </p:ext>
            </p:extLst>
          </p:nvPr>
        </p:nvGraphicFramePr>
        <p:xfrm>
          <a:off x="3429000" y="3790182"/>
          <a:ext cx="4838700" cy="462123"/>
        </p:xfrm>
        <a:graphic>
          <a:graphicData uri="http://schemas.openxmlformats.org/presentationml/2006/ole">
            <mc:AlternateContent xmlns:mc="http://schemas.openxmlformats.org/markup-compatibility/2006">
              <mc:Choice xmlns:v="urn:schemas-microsoft-com:vml" Requires="v">
                <p:oleObj name="Equation" r:id="rId5" imgW="4521200" imgH="431800" progId="Equation.3">
                  <p:embed/>
                </p:oleObj>
              </mc:Choice>
              <mc:Fallback>
                <p:oleObj name="Equation" r:id="rId5" imgW="4521200" imgH="4318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3790182"/>
                        <a:ext cx="4838700" cy="462123"/>
                      </a:xfrm>
                      <a:prstGeom prst="rect">
                        <a:avLst/>
                      </a:prstGeom>
                      <a:solidFill>
                        <a:srgbClr val="FFFFFF"/>
                      </a:solidFill>
                      <a:ln>
                        <a:noFill/>
                      </a:ln>
                    </p:spPr>
                  </p:pic>
                </p:oleObj>
              </mc:Fallback>
            </mc:AlternateContent>
          </a:graphicData>
        </a:graphic>
      </p:graphicFrame>
      <p:sp>
        <p:nvSpPr>
          <p:cNvPr id="515077" name="Footer Placeholder 1">
            <a:extLst>
              <a:ext uri="{FF2B5EF4-FFF2-40B4-BE49-F238E27FC236}">
                <a16:creationId xmlns:a16="http://schemas.microsoft.com/office/drawing/2014/main" id="{71696B36-A2E9-D3E3-62B9-483FA68E5EF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Title 1">
            <a:extLst>
              <a:ext uri="{FF2B5EF4-FFF2-40B4-BE49-F238E27FC236}">
                <a16:creationId xmlns:a16="http://schemas.microsoft.com/office/drawing/2014/main" id="{2D8E3B29-F2BF-F99E-773C-325867D093BD}"/>
              </a:ext>
            </a:extLst>
          </p:cNvPr>
          <p:cNvSpPr>
            <a:spLocks noGrp="1"/>
          </p:cNvSpPr>
          <p:nvPr>
            <p:ph type="title"/>
          </p:nvPr>
        </p:nvSpPr>
        <p:spPr>
          <a:xfrm>
            <a:off x="612775" y="228600"/>
            <a:ext cx="8153400" cy="990600"/>
          </a:xfrm>
        </p:spPr>
        <p:txBody>
          <a:bodyPr/>
          <a:lstStyle/>
          <a:p>
            <a:r>
              <a:rPr lang="en-US" altLang="en-US">
                <a:ea typeface="ＭＳ Ｐゴシック" panose="020B0600070205080204" pitchFamily="34" charset="-128"/>
              </a:rPr>
              <a:t>When everything is in flux: Changing growth and margins</a:t>
            </a:r>
          </a:p>
        </p:txBody>
      </p:sp>
      <p:sp>
        <p:nvSpPr>
          <p:cNvPr id="517122" name="Content Placeholder 2">
            <a:extLst>
              <a:ext uri="{FF2B5EF4-FFF2-40B4-BE49-F238E27FC236}">
                <a16:creationId xmlns:a16="http://schemas.microsoft.com/office/drawing/2014/main" id="{ABC9508D-9CC8-2F7E-4390-7C5CA7A19429}"/>
              </a:ext>
            </a:extLst>
          </p:cNvPr>
          <p:cNvSpPr>
            <a:spLocks noGrp="1"/>
          </p:cNvSpPr>
          <p:nvPr>
            <p:ph sz="quarter" idx="1"/>
          </p:nvPr>
        </p:nvSpPr>
        <p:spPr>
          <a:xfrm>
            <a:off x="612775" y="1600200"/>
            <a:ext cx="8153400" cy="4495800"/>
          </a:xfrm>
        </p:spPr>
        <p:txBody>
          <a:bodyPr/>
          <a:lstStyle/>
          <a:p>
            <a:pPr>
              <a:lnSpc>
                <a:spcPct val="80000"/>
              </a:lnSpc>
            </a:pPr>
            <a:r>
              <a:rPr lang="en-US" altLang="en-US" sz="2600" dirty="0">
                <a:ea typeface="ＭＳ Ｐゴシック" panose="020B0600070205080204" pitchFamily="34" charset="-128"/>
              </a:rPr>
              <a:t>The elegant connection between reinvestment and earnings growth, captured by a sustainable growth rate, when you have a company in transition, and margins are changing over time.</a:t>
            </a:r>
          </a:p>
          <a:p>
            <a:pPr>
              <a:lnSpc>
                <a:spcPct val="80000"/>
              </a:lnSpc>
            </a:pPr>
            <a:r>
              <a:rPr lang="en-US" altLang="en-US" sz="2600" dirty="0">
                <a:ea typeface="ＭＳ Ｐゴシック" panose="020B0600070205080204" pitchFamily="34" charset="-128"/>
              </a:rPr>
              <a:t>If that is the case, you have to estimate cash flows in three steps:</a:t>
            </a:r>
          </a:p>
          <a:p>
            <a:pPr lvl="1">
              <a:lnSpc>
                <a:spcPct val="80000"/>
              </a:lnSpc>
            </a:pPr>
            <a:r>
              <a:rPr lang="en-US" altLang="en-US" sz="2200" dirty="0">
                <a:ea typeface="ＭＳ Ｐゴシック" panose="020B0600070205080204" pitchFamily="34" charset="-128"/>
              </a:rPr>
              <a:t>Forecast revenue growth and revenues in future years, taking into account market potential and competition.</a:t>
            </a:r>
          </a:p>
          <a:p>
            <a:pPr lvl="1">
              <a:lnSpc>
                <a:spcPct val="80000"/>
              </a:lnSpc>
            </a:pPr>
            <a:r>
              <a:rPr lang="en-US" altLang="en-US" sz="2200" dirty="0">
                <a:ea typeface="ＭＳ Ｐゴシック" panose="020B0600070205080204" pitchFamily="34" charset="-128"/>
              </a:rPr>
              <a:t>Forecast a “target” margin in the future and a pathway from current margins to the target.</a:t>
            </a:r>
          </a:p>
          <a:p>
            <a:pPr lvl="1">
              <a:lnSpc>
                <a:spcPct val="80000"/>
              </a:lnSpc>
            </a:pPr>
            <a:r>
              <a:rPr lang="en-US" altLang="en-US" sz="2200" dirty="0">
                <a:ea typeface="ＭＳ Ｐゴシック" panose="020B0600070205080204" pitchFamily="34" charset="-128"/>
              </a:rPr>
              <a:t>Estimate reinvestment from revenues, using a sales to capital ratio (measuring the dollars of revenues you get from each dollar of investment).</a:t>
            </a:r>
          </a:p>
          <a:p>
            <a:pPr lvl="1">
              <a:lnSpc>
                <a:spcPct val="80000"/>
              </a:lnSpc>
              <a:buFont typeface="Wingdings 2" pitchFamily="2" charset="2"/>
              <a:buNone/>
            </a:pPr>
            <a:endParaRPr lang="en-US" altLang="en-US" sz="2200" dirty="0">
              <a:ea typeface="ＭＳ Ｐゴシック" panose="020B0600070205080204" pitchFamily="34" charset="-128"/>
            </a:endParaRPr>
          </a:p>
        </p:txBody>
      </p:sp>
      <p:sp>
        <p:nvSpPr>
          <p:cNvPr id="517123" name="Footer Placeholder 3">
            <a:extLst>
              <a:ext uri="{FF2B5EF4-FFF2-40B4-BE49-F238E27FC236}">
                <a16:creationId xmlns:a16="http://schemas.microsoft.com/office/drawing/2014/main" id="{9C3F5F6D-2A17-B940-44B9-243EC8AAAE0D}"/>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07908" name="Slide Number Placeholder 4">
            <a:extLst>
              <a:ext uri="{FF2B5EF4-FFF2-40B4-BE49-F238E27FC236}">
                <a16:creationId xmlns:a16="http://schemas.microsoft.com/office/drawing/2014/main" id="{018B60B1-947D-E35D-CACE-88E5EBB1656F}"/>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9FA9983A-AC99-704D-A861-E27BC46A44BD}" type="slidenum">
              <a:rPr lang="en-US" altLang="en-US" sz="1200">
                <a:solidFill>
                  <a:srgbClr val="FFFFFF"/>
                </a:solidFill>
                <a:latin typeface="Times" charset="0"/>
              </a:rPr>
              <a:pPr>
                <a:lnSpc>
                  <a:spcPct val="80000"/>
                </a:lnSpc>
                <a:spcBef>
                  <a:spcPct val="0"/>
                </a:spcBef>
                <a:buClrTx/>
                <a:buSzTx/>
                <a:buFontTx/>
                <a:buNone/>
                <a:defRPr/>
              </a:pPr>
              <a:t>246</a:t>
            </a:fld>
            <a:endParaRPr lang="en-US" altLang="en-US" sz="1200">
              <a:solidFill>
                <a:srgbClr val="FFFFFF"/>
              </a:solidFill>
              <a:latin typeface="Times" charset="0"/>
            </a:endParaRP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EAF7-8917-95A5-3DD9-7718A0DD1EA5}"/>
              </a:ext>
            </a:extLst>
          </p:cNvPr>
          <p:cNvSpPr>
            <a:spLocks noGrp="1"/>
          </p:cNvSpPr>
          <p:nvPr>
            <p:ph type="title"/>
          </p:nvPr>
        </p:nvSpPr>
        <p:spPr/>
        <p:txBody>
          <a:bodyPr/>
          <a:lstStyle/>
          <a:p>
            <a:r>
              <a:rPr lang="en-US" dirty="0"/>
              <a:t>1. Revenue Growth</a:t>
            </a:r>
          </a:p>
        </p:txBody>
      </p:sp>
      <p:sp>
        <p:nvSpPr>
          <p:cNvPr id="4" name="Footer Placeholder 3">
            <a:extLst>
              <a:ext uri="{FF2B5EF4-FFF2-40B4-BE49-F238E27FC236}">
                <a16:creationId xmlns:a16="http://schemas.microsoft.com/office/drawing/2014/main" id="{377C35EA-2815-28F9-1E45-8C332C2F6E3C}"/>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FD7A046E-1277-8497-A6DA-ECA3BBFF46F1}"/>
              </a:ext>
            </a:extLst>
          </p:cNvPr>
          <p:cNvSpPr>
            <a:spLocks noGrp="1"/>
          </p:cNvSpPr>
          <p:nvPr>
            <p:ph type="sldNum" sz="quarter" idx="11"/>
          </p:nvPr>
        </p:nvSpPr>
        <p:spPr/>
        <p:txBody>
          <a:bodyPr>
            <a:normAutofit fontScale="85000" lnSpcReduction="20000"/>
          </a:bodyPr>
          <a:lstStyle/>
          <a:p>
            <a:fld id="{4B068F59-C0DF-384E-833F-9888C5560BF6}" type="slidenum">
              <a:rPr lang="en-US" altLang="en-US" smtClean="0"/>
              <a:pPr/>
              <a:t>247</a:t>
            </a:fld>
            <a:endParaRPr lang="en-US" altLang="en-US"/>
          </a:p>
        </p:txBody>
      </p:sp>
      <p:pic>
        <p:nvPicPr>
          <p:cNvPr id="8" name="Content Placeholder 7">
            <a:extLst>
              <a:ext uri="{FF2B5EF4-FFF2-40B4-BE49-F238E27FC236}">
                <a16:creationId xmlns:a16="http://schemas.microsoft.com/office/drawing/2014/main" id="{0696FE63-1303-D53A-C668-6A6F2BD21517}"/>
              </a:ext>
            </a:extLst>
          </p:cNvPr>
          <p:cNvPicPr>
            <a:picLocks noGrp="1" noChangeAspect="1"/>
          </p:cNvPicPr>
          <p:nvPr>
            <p:ph sz="quarter" idx="1"/>
          </p:nvPr>
        </p:nvPicPr>
        <p:blipFill>
          <a:blip r:embed="rId3"/>
          <a:stretch>
            <a:fillRect/>
          </a:stretch>
        </p:blipFill>
        <p:spPr>
          <a:xfrm>
            <a:off x="1436167" y="1600200"/>
            <a:ext cx="6506616" cy="4495800"/>
          </a:xfrm>
          <a:prstGeom prst="rect">
            <a:avLst/>
          </a:prstGeom>
        </p:spPr>
      </p:pic>
    </p:spTree>
    <p:extLst>
      <p:ext uri="{BB962C8B-B14F-4D97-AF65-F5344CB8AC3E}">
        <p14:creationId xmlns:p14="http://schemas.microsoft.com/office/powerpoint/2010/main" val="21460173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8CCCB-0690-31B2-23EA-BEE84B6295B1}"/>
              </a:ext>
            </a:extLst>
          </p:cNvPr>
          <p:cNvSpPr>
            <a:spLocks noGrp="1"/>
          </p:cNvSpPr>
          <p:nvPr>
            <p:ph type="title"/>
          </p:nvPr>
        </p:nvSpPr>
        <p:spPr/>
        <p:txBody>
          <a:bodyPr/>
          <a:lstStyle/>
          <a:p>
            <a:r>
              <a:rPr lang="en-US" dirty="0"/>
              <a:t>2. Target Margins (and path there)…</a:t>
            </a:r>
          </a:p>
        </p:txBody>
      </p:sp>
      <p:sp>
        <p:nvSpPr>
          <p:cNvPr id="4" name="Footer Placeholder 3">
            <a:extLst>
              <a:ext uri="{FF2B5EF4-FFF2-40B4-BE49-F238E27FC236}">
                <a16:creationId xmlns:a16="http://schemas.microsoft.com/office/drawing/2014/main" id="{F55CF5FB-150B-5448-A558-3D0156575C44}"/>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B5824FDA-381E-3797-DC02-1A90028C591E}"/>
              </a:ext>
            </a:extLst>
          </p:cNvPr>
          <p:cNvSpPr>
            <a:spLocks noGrp="1"/>
          </p:cNvSpPr>
          <p:nvPr>
            <p:ph type="sldNum" sz="quarter" idx="11"/>
          </p:nvPr>
        </p:nvSpPr>
        <p:spPr/>
        <p:txBody>
          <a:bodyPr>
            <a:normAutofit fontScale="85000" lnSpcReduction="20000"/>
          </a:bodyPr>
          <a:lstStyle/>
          <a:p>
            <a:fld id="{4B068F59-C0DF-384E-833F-9888C5560BF6}" type="slidenum">
              <a:rPr lang="en-US" altLang="en-US" smtClean="0"/>
              <a:pPr/>
              <a:t>248</a:t>
            </a:fld>
            <a:endParaRPr lang="en-US" altLang="en-US"/>
          </a:p>
        </p:txBody>
      </p:sp>
      <p:pic>
        <p:nvPicPr>
          <p:cNvPr id="8" name="Content Placeholder 7">
            <a:extLst>
              <a:ext uri="{FF2B5EF4-FFF2-40B4-BE49-F238E27FC236}">
                <a16:creationId xmlns:a16="http://schemas.microsoft.com/office/drawing/2014/main" id="{8A448262-FC89-FD2F-E062-87E3388E8451}"/>
              </a:ext>
            </a:extLst>
          </p:cNvPr>
          <p:cNvPicPr>
            <a:picLocks noGrp="1" noChangeAspect="1"/>
          </p:cNvPicPr>
          <p:nvPr>
            <p:ph sz="quarter" idx="1"/>
          </p:nvPr>
        </p:nvPicPr>
        <p:blipFill>
          <a:blip r:embed="rId3"/>
          <a:stretch>
            <a:fillRect/>
          </a:stretch>
        </p:blipFill>
        <p:spPr>
          <a:xfrm>
            <a:off x="1495316" y="1600200"/>
            <a:ext cx="6388317" cy="4495800"/>
          </a:xfrm>
          <a:prstGeom prst="rect">
            <a:avLst/>
          </a:prstGeom>
        </p:spPr>
      </p:pic>
    </p:spTree>
    <p:extLst>
      <p:ext uri="{BB962C8B-B14F-4D97-AF65-F5344CB8AC3E}">
        <p14:creationId xmlns:p14="http://schemas.microsoft.com/office/powerpoint/2010/main" val="603339432"/>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56BA7-73F5-1408-48EA-145A70BB4991}"/>
              </a:ext>
            </a:extLst>
          </p:cNvPr>
          <p:cNvSpPr>
            <a:spLocks noGrp="1"/>
          </p:cNvSpPr>
          <p:nvPr>
            <p:ph type="title"/>
          </p:nvPr>
        </p:nvSpPr>
        <p:spPr/>
        <p:txBody>
          <a:bodyPr/>
          <a:lstStyle/>
          <a:p>
            <a:r>
              <a:rPr lang="en-US" dirty="0"/>
              <a:t>3. Sales to Invested Capital: A Pathway to estimating Reinvestment</a:t>
            </a:r>
          </a:p>
        </p:txBody>
      </p:sp>
      <p:pic>
        <p:nvPicPr>
          <p:cNvPr id="6" name="Content Placeholder 5">
            <a:extLst>
              <a:ext uri="{FF2B5EF4-FFF2-40B4-BE49-F238E27FC236}">
                <a16:creationId xmlns:a16="http://schemas.microsoft.com/office/drawing/2014/main" id="{99529B26-B0D4-B847-BF48-3F6A44E158A3}"/>
              </a:ext>
            </a:extLst>
          </p:cNvPr>
          <p:cNvPicPr>
            <a:picLocks noGrp="1" noChangeAspect="1"/>
          </p:cNvPicPr>
          <p:nvPr>
            <p:ph sz="quarter" idx="1"/>
          </p:nvPr>
        </p:nvPicPr>
        <p:blipFill>
          <a:blip r:embed="rId3"/>
          <a:stretch>
            <a:fillRect/>
          </a:stretch>
        </p:blipFill>
        <p:spPr>
          <a:xfrm>
            <a:off x="1735092" y="1600200"/>
            <a:ext cx="5908765" cy="4495800"/>
          </a:xfrm>
          <a:prstGeom prst="rect">
            <a:avLst/>
          </a:prstGeom>
        </p:spPr>
      </p:pic>
      <p:sp>
        <p:nvSpPr>
          <p:cNvPr id="4" name="Footer Placeholder 3">
            <a:extLst>
              <a:ext uri="{FF2B5EF4-FFF2-40B4-BE49-F238E27FC236}">
                <a16:creationId xmlns:a16="http://schemas.microsoft.com/office/drawing/2014/main" id="{C89F95B6-019D-435A-6209-110ABB125C88}"/>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5DA0014F-C91F-FE7E-1DD6-E12F12C0960C}"/>
              </a:ext>
            </a:extLst>
          </p:cNvPr>
          <p:cNvSpPr>
            <a:spLocks noGrp="1"/>
          </p:cNvSpPr>
          <p:nvPr>
            <p:ph type="sldNum" sz="quarter" idx="11"/>
          </p:nvPr>
        </p:nvSpPr>
        <p:spPr/>
        <p:txBody>
          <a:bodyPr>
            <a:normAutofit fontScale="85000" lnSpcReduction="20000"/>
          </a:bodyPr>
          <a:lstStyle/>
          <a:p>
            <a:fld id="{4B068F59-C0DF-384E-833F-9888C5560BF6}" type="slidenum">
              <a:rPr lang="en-US" altLang="en-US" smtClean="0"/>
              <a:pPr/>
              <a:t>249</a:t>
            </a:fld>
            <a:endParaRPr lang="en-US" altLang="en-US"/>
          </a:p>
        </p:txBody>
      </p:sp>
    </p:spTree>
    <p:extLst>
      <p:ext uri="{BB962C8B-B14F-4D97-AF65-F5344CB8AC3E}">
        <p14:creationId xmlns:p14="http://schemas.microsoft.com/office/powerpoint/2010/main" val="3200330653"/>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Title 1">
            <a:extLst>
              <a:ext uri="{FF2B5EF4-FFF2-40B4-BE49-F238E27FC236}">
                <a16:creationId xmlns:a16="http://schemas.microsoft.com/office/drawing/2014/main" id="{20A4F865-BC92-46CA-0DB9-A9268EE1AD33}"/>
              </a:ext>
            </a:extLst>
          </p:cNvPr>
          <p:cNvSpPr>
            <a:spLocks noGrp="1"/>
          </p:cNvSpPr>
          <p:nvPr>
            <p:ph type="title"/>
          </p:nvPr>
        </p:nvSpPr>
        <p:spPr>
          <a:xfrm>
            <a:off x="612775" y="228600"/>
            <a:ext cx="8153400" cy="990600"/>
          </a:xfrm>
        </p:spPr>
        <p:txBody>
          <a:bodyPr/>
          <a:lstStyle/>
          <a:p>
            <a:r>
              <a:rPr lang="en-US" altLang="en-US" dirty="0">
                <a:ea typeface="ＭＳ Ｐゴシック" panose="020B0600070205080204" pitchFamily="34" charset="-128"/>
              </a:rPr>
              <a:t>Here is an example: Baidu’s Expected FCFF</a:t>
            </a:r>
          </a:p>
        </p:txBody>
      </p:sp>
      <p:sp>
        <p:nvSpPr>
          <p:cNvPr id="519170" name="Footer Placeholder 3">
            <a:extLst>
              <a:ext uri="{FF2B5EF4-FFF2-40B4-BE49-F238E27FC236}">
                <a16:creationId xmlns:a16="http://schemas.microsoft.com/office/drawing/2014/main" id="{E18AC7A5-00EF-F176-1403-69283E43BAC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08931" name="Slide Number Placeholder 4">
            <a:extLst>
              <a:ext uri="{FF2B5EF4-FFF2-40B4-BE49-F238E27FC236}">
                <a16:creationId xmlns:a16="http://schemas.microsoft.com/office/drawing/2014/main" id="{EE8CE6D4-67B3-41CE-D13B-A495733173E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58F0D9C3-320C-6D4D-A1ED-0AFAE0496486}" type="slidenum">
              <a:rPr lang="en-US" altLang="en-US" sz="1200">
                <a:solidFill>
                  <a:srgbClr val="FFFFFF"/>
                </a:solidFill>
                <a:latin typeface="Times" charset="0"/>
              </a:rPr>
              <a:pPr>
                <a:lnSpc>
                  <a:spcPct val="80000"/>
                </a:lnSpc>
                <a:spcBef>
                  <a:spcPct val="0"/>
                </a:spcBef>
                <a:buClrTx/>
                <a:buSzTx/>
                <a:buFontTx/>
                <a:buNone/>
                <a:defRPr/>
              </a:pPr>
              <a:t>250</a:t>
            </a:fld>
            <a:endParaRPr lang="en-US" altLang="en-US" sz="1200">
              <a:solidFill>
                <a:srgbClr val="FFFFFF"/>
              </a:solidFill>
              <a:latin typeface="Times" charset="0"/>
            </a:endParaRPr>
          </a:p>
        </p:txBody>
      </p:sp>
      <p:pic>
        <p:nvPicPr>
          <p:cNvPr id="5" name="Content Placeholder 4">
            <a:extLst>
              <a:ext uri="{FF2B5EF4-FFF2-40B4-BE49-F238E27FC236}">
                <a16:creationId xmlns:a16="http://schemas.microsoft.com/office/drawing/2014/main" id="{7B4F00B3-C00C-7BB6-84DE-FBB78F03FFB5}"/>
              </a:ext>
            </a:extLst>
          </p:cNvPr>
          <p:cNvPicPr>
            <a:picLocks noGrp="1" noChangeAspect="1"/>
          </p:cNvPicPr>
          <p:nvPr>
            <p:ph sz="quarter" idx="1"/>
          </p:nvPr>
        </p:nvPicPr>
        <p:blipFill>
          <a:blip r:embed="rId3"/>
          <a:stretch>
            <a:fillRect/>
          </a:stretch>
        </p:blipFill>
        <p:spPr>
          <a:xfrm>
            <a:off x="612775" y="1757335"/>
            <a:ext cx="8153400" cy="4181529"/>
          </a:xfrm>
          <a:prstGeom prst="rect">
            <a:avLst/>
          </a:prstGeom>
        </p:spPr>
      </p:pic>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Rectangle 2">
            <a:extLst>
              <a:ext uri="{FF2B5EF4-FFF2-40B4-BE49-F238E27FC236}">
                <a16:creationId xmlns:a16="http://schemas.microsoft.com/office/drawing/2014/main" id="{8AE32ABC-DCFA-8E2B-5464-34C3C6EF335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IV. Getting Closure in Valuation</a:t>
            </a:r>
          </a:p>
        </p:txBody>
      </p:sp>
      <p:sp>
        <p:nvSpPr>
          <p:cNvPr id="520194" name="Footer Placeholder 1">
            <a:extLst>
              <a:ext uri="{FF2B5EF4-FFF2-40B4-BE49-F238E27FC236}">
                <a16:creationId xmlns:a16="http://schemas.microsoft.com/office/drawing/2014/main" id="{91B67D21-E0DA-4E6C-38D1-A301AA85E35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09955" name="Slide Number Placeholder 2">
            <a:extLst>
              <a:ext uri="{FF2B5EF4-FFF2-40B4-BE49-F238E27FC236}">
                <a16:creationId xmlns:a16="http://schemas.microsoft.com/office/drawing/2014/main" id="{F2E03097-6206-5A62-4947-884AD236FA6C}"/>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A71E705-4455-9C4E-864D-857A6E33F272}" type="slidenum">
              <a:rPr lang="en-US" altLang="en-US" sz="1200">
                <a:solidFill>
                  <a:srgbClr val="FFFFFF"/>
                </a:solidFill>
                <a:latin typeface="Times" charset="0"/>
              </a:rPr>
              <a:pPr>
                <a:lnSpc>
                  <a:spcPct val="80000"/>
                </a:lnSpc>
                <a:spcBef>
                  <a:spcPct val="0"/>
                </a:spcBef>
                <a:buClrTx/>
                <a:buSzTx/>
                <a:buFontTx/>
                <a:buNone/>
                <a:defRPr/>
              </a:pPr>
              <a:t>251</a:t>
            </a:fld>
            <a:endParaRPr lang="en-US" altLang="en-US" sz="1200">
              <a:solidFill>
                <a:srgbClr val="FFFFFF"/>
              </a:solidFill>
              <a:latin typeface="Times" charset="0"/>
            </a:endParaRPr>
          </a:p>
        </p:txBody>
      </p:sp>
      <p:sp>
        <p:nvSpPr>
          <p:cNvPr id="520196" name="Rectangle 3">
            <a:extLst>
              <a:ext uri="{FF2B5EF4-FFF2-40B4-BE49-F238E27FC236}">
                <a16:creationId xmlns:a16="http://schemas.microsoft.com/office/drawing/2014/main" id="{C76B390C-A17D-4475-A205-9FFB498DBAE3}"/>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2000">
                <a:ea typeface="ＭＳ Ｐゴシック" panose="020B0600070205080204" pitchFamily="34" charset="-128"/>
              </a:rPr>
              <a:t>Since we cannot estimate cash flows forever, we estimate cash flows for a </a:t>
            </a:r>
            <a:r>
              <a:rPr lang="ja-JP" altLang="en-US" sz="2000">
                <a:ea typeface="ＭＳ Ｐゴシック" panose="020B0600070205080204" pitchFamily="34" charset="-128"/>
              </a:rPr>
              <a:t>“</a:t>
            </a:r>
            <a:r>
              <a:rPr lang="en-US" altLang="ja-JP" sz="2000">
                <a:ea typeface="ＭＳ Ｐゴシック" panose="020B0600070205080204" pitchFamily="34" charset="-128"/>
              </a:rPr>
              <a:t>growth period</a:t>
            </a:r>
            <a:r>
              <a:rPr lang="ja-JP" altLang="en-US" sz="2000">
                <a:ea typeface="ＭＳ Ｐゴシック" panose="020B0600070205080204" pitchFamily="34" charset="-128"/>
              </a:rPr>
              <a:t>”</a:t>
            </a:r>
            <a:r>
              <a:rPr lang="en-US" altLang="ja-JP" sz="2000">
                <a:ea typeface="ＭＳ Ｐゴシック" panose="020B0600070205080204" pitchFamily="34" charset="-128"/>
              </a:rPr>
              <a:t> and then estimate a terminal value, to capture the value at the end of the period:</a:t>
            </a: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r>
              <a:rPr lang="en-US" altLang="en-US" sz="2000">
                <a:ea typeface="ＭＳ Ｐゴシック" panose="020B0600070205080204" pitchFamily="34" charset="-128"/>
              </a:rPr>
              <a:t>When a firm</a:t>
            </a:r>
            <a:r>
              <a:rPr lang="ja-JP" altLang="en-US" sz="2000">
                <a:ea typeface="ＭＳ Ｐゴシック" panose="020B0600070205080204" pitchFamily="34" charset="-128"/>
              </a:rPr>
              <a:t>’</a:t>
            </a:r>
            <a:r>
              <a:rPr lang="en-US" altLang="ja-JP" sz="2000">
                <a:ea typeface="ＭＳ Ｐゴシック" panose="020B0600070205080204" pitchFamily="34" charset="-128"/>
              </a:rPr>
              <a:t>s cash flows grow at a </a:t>
            </a:r>
            <a:r>
              <a:rPr lang="ja-JP" altLang="en-US" sz="2000">
                <a:ea typeface="ＭＳ Ｐゴシック" panose="020B0600070205080204" pitchFamily="34" charset="-128"/>
              </a:rPr>
              <a:t>“</a:t>
            </a:r>
            <a:r>
              <a:rPr lang="en-US" altLang="ja-JP" sz="2000">
                <a:ea typeface="ＭＳ Ｐゴシック" panose="020B0600070205080204" pitchFamily="34" charset="-128"/>
              </a:rPr>
              <a:t>constant</a:t>
            </a:r>
            <a:r>
              <a:rPr lang="ja-JP" altLang="en-US" sz="2000">
                <a:ea typeface="ＭＳ Ｐゴシック" panose="020B0600070205080204" pitchFamily="34" charset="-128"/>
              </a:rPr>
              <a:t>”</a:t>
            </a:r>
            <a:r>
              <a:rPr lang="en-US" altLang="ja-JP" sz="2000">
                <a:ea typeface="ＭＳ Ｐゴシック" panose="020B0600070205080204" pitchFamily="34" charset="-128"/>
              </a:rPr>
              <a:t> rate forever, the present value of those cash flows can be written as:</a:t>
            </a:r>
          </a:p>
          <a:p>
            <a:pPr marL="365125" lvl="1" indent="0" eaLnBrk="1" hangingPunct="1">
              <a:lnSpc>
                <a:spcPct val="80000"/>
              </a:lnSpc>
              <a:buFont typeface="Wingdings 2" pitchFamily="2" charset="2"/>
              <a:buNone/>
            </a:pPr>
            <a:r>
              <a:rPr lang="en-US" altLang="en-US" sz="1700">
                <a:ea typeface="ＭＳ Ｐゴシック" panose="020B0600070205080204" pitchFamily="34" charset="-128"/>
              </a:rPr>
              <a:t>Value = Expected Cash Flow Next Period / (r - g)</a:t>
            </a:r>
          </a:p>
          <a:p>
            <a:pPr marL="365125" lvl="1" indent="0" eaLnBrk="1" hangingPunct="1">
              <a:lnSpc>
                <a:spcPct val="80000"/>
              </a:lnSpc>
              <a:buFont typeface="Wingdings 2" pitchFamily="2" charset="2"/>
              <a:buNone/>
            </a:pPr>
            <a:r>
              <a:rPr lang="en-US" altLang="en-US" sz="1700">
                <a:ea typeface="ＭＳ Ｐゴシック" panose="020B0600070205080204" pitchFamily="34" charset="-128"/>
              </a:rPr>
              <a:t>where,</a:t>
            </a:r>
          </a:p>
          <a:p>
            <a:pPr marL="365125" lvl="1" indent="0" eaLnBrk="1" hangingPunct="1">
              <a:lnSpc>
                <a:spcPct val="80000"/>
              </a:lnSpc>
              <a:buFont typeface="Wingdings 2" pitchFamily="2" charset="2"/>
              <a:buNone/>
            </a:pPr>
            <a:r>
              <a:rPr lang="en-US" altLang="en-US" sz="1700">
                <a:ea typeface="ＭＳ Ｐゴシック" panose="020B0600070205080204" pitchFamily="34" charset="-128"/>
              </a:rPr>
              <a:t>	r = Discount rate (Cost of Equity or Cost of Capital)</a:t>
            </a:r>
          </a:p>
          <a:p>
            <a:pPr marL="365125" lvl="1" indent="0" eaLnBrk="1" hangingPunct="1">
              <a:lnSpc>
                <a:spcPct val="80000"/>
              </a:lnSpc>
              <a:buFont typeface="Wingdings 2" pitchFamily="2" charset="2"/>
              <a:buNone/>
            </a:pPr>
            <a:r>
              <a:rPr lang="en-US" altLang="en-US" sz="1700">
                <a:ea typeface="ＭＳ Ｐゴシック" panose="020B0600070205080204" pitchFamily="34" charset="-128"/>
              </a:rPr>
              <a:t>	g = Expected growth rate forever.</a:t>
            </a:r>
          </a:p>
          <a:p>
            <a:pPr eaLnBrk="1" hangingPunct="1">
              <a:lnSpc>
                <a:spcPct val="80000"/>
              </a:lnSpc>
            </a:pPr>
            <a:r>
              <a:rPr lang="en-US" altLang="en-US" sz="2000">
                <a:ea typeface="ＭＳ Ｐゴシック" panose="020B0600070205080204" pitchFamily="34" charset="-128"/>
              </a:rPr>
              <a:t>This </a:t>
            </a:r>
            <a:r>
              <a:rPr lang="ja-JP" altLang="en-US" sz="2000">
                <a:ea typeface="ＭＳ Ｐゴシック" panose="020B0600070205080204" pitchFamily="34" charset="-128"/>
              </a:rPr>
              <a:t>“</a:t>
            </a:r>
            <a:r>
              <a:rPr lang="en-US" altLang="ja-JP" sz="2000">
                <a:ea typeface="ＭＳ Ｐゴシック" panose="020B0600070205080204" pitchFamily="34" charset="-128"/>
              </a:rPr>
              <a:t>constant</a:t>
            </a:r>
            <a:r>
              <a:rPr lang="ja-JP" altLang="en-US" sz="2000">
                <a:ea typeface="ＭＳ Ｐゴシック" panose="020B0600070205080204" pitchFamily="34" charset="-128"/>
              </a:rPr>
              <a:t>”</a:t>
            </a:r>
            <a:r>
              <a:rPr lang="en-US" altLang="ja-JP" sz="2000">
                <a:ea typeface="ＭＳ Ｐゴシック" panose="020B0600070205080204" pitchFamily="34" charset="-128"/>
              </a:rPr>
              <a:t> growth rate is called a stable growth rate and cannot be higher than the growth rate of the economy in which the firm operates.</a:t>
            </a:r>
          </a:p>
          <a:p>
            <a:pPr eaLnBrk="1" hangingPunct="1">
              <a:lnSpc>
                <a:spcPct val="80000"/>
              </a:lnSpc>
            </a:pPr>
            <a:endParaRPr lang="en-US" altLang="en-US" sz="2000">
              <a:ea typeface="ＭＳ Ｐゴシック" panose="020B0600070205080204" pitchFamily="34" charset="-128"/>
            </a:endParaRPr>
          </a:p>
          <a:p>
            <a:pPr eaLnBrk="1" hangingPunct="1">
              <a:lnSpc>
                <a:spcPct val="80000"/>
              </a:lnSpc>
            </a:pPr>
            <a:endParaRPr lang="en-US" altLang="en-US" sz="2000">
              <a:ea typeface="ＭＳ Ｐゴシック" panose="020B0600070205080204" pitchFamily="34" charset="-128"/>
            </a:endParaRPr>
          </a:p>
        </p:txBody>
      </p:sp>
      <p:graphicFrame>
        <p:nvGraphicFramePr>
          <p:cNvPr id="520197" name="Object 2">
            <a:extLst>
              <a:ext uri="{FF2B5EF4-FFF2-40B4-BE49-F238E27FC236}">
                <a16:creationId xmlns:a16="http://schemas.microsoft.com/office/drawing/2014/main" id="{D9CE3277-82D9-E6A4-1D3B-8BC3B62E767B}"/>
              </a:ext>
            </a:extLst>
          </p:cNvPr>
          <p:cNvGraphicFramePr>
            <a:graphicFrameLocks/>
          </p:cNvGraphicFramePr>
          <p:nvPr/>
        </p:nvGraphicFramePr>
        <p:xfrm>
          <a:off x="3094038" y="2703513"/>
          <a:ext cx="3487737" cy="1028700"/>
        </p:xfrm>
        <a:graphic>
          <a:graphicData uri="http://schemas.openxmlformats.org/presentationml/2006/ole">
            <mc:AlternateContent xmlns:mc="http://schemas.openxmlformats.org/markup-compatibility/2006">
              <mc:Choice xmlns:v="urn:schemas-microsoft-com:vml" Requires="v">
                <p:oleObj name="Equation" r:id="rId3" imgW="3111500" imgH="927100" progId="Equation.3">
                  <p:embed/>
                </p:oleObj>
              </mc:Choice>
              <mc:Fallback>
                <p:oleObj name="Equation" r:id="rId3" imgW="3111500" imgH="927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4038" y="2703513"/>
                        <a:ext cx="3487737" cy="102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altLang="en-US" dirty="0">
                <a:ea typeface="ＭＳ Ｐゴシック" panose="020B0600070205080204" pitchFamily="34" charset="-128"/>
              </a:rPr>
              <a:t>Terminal Value: Myths and Realities</a:t>
            </a:r>
            <a:endParaRPr lang="en-US" dirty="0">
              <a:ea typeface="+mj-ea"/>
              <a:cs typeface="+mj-cs"/>
            </a:endParaRPr>
          </a:p>
        </p:txBody>
      </p:sp>
      <p:sp>
        <p:nvSpPr>
          <p:cNvPr id="88067" name="Footer Placeholder 1"/>
          <p:cNvSpPr>
            <a:spLocks noGrp="1"/>
          </p:cNvSpPr>
          <p:nvPr>
            <p:ph type="ftr"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i="1">
                <a:solidFill>
                  <a:schemeClr val="tx1"/>
                </a:solidFill>
                <a:latin typeface="Helvetica" charset="0"/>
                <a:ea typeface="ＭＳ Ｐゴシック" charset="0"/>
                <a:cs typeface="ＭＳ Ｐゴシック" charset="0"/>
              </a:defRPr>
            </a:lvl1pPr>
            <a:lvl2pPr marL="742950" indent="-285750">
              <a:defRPr sz="2400" i="1">
                <a:solidFill>
                  <a:schemeClr val="tx1"/>
                </a:solidFill>
                <a:latin typeface="Helvetica" charset="0"/>
                <a:ea typeface="ＭＳ Ｐゴシック" charset="0"/>
              </a:defRPr>
            </a:lvl2pPr>
            <a:lvl3pPr marL="1143000" indent="-228600">
              <a:defRPr sz="2400" i="1">
                <a:solidFill>
                  <a:schemeClr val="tx1"/>
                </a:solidFill>
                <a:latin typeface="Helvetica" charset="0"/>
                <a:ea typeface="ＭＳ Ｐゴシック" charset="0"/>
              </a:defRPr>
            </a:lvl3pPr>
            <a:lvl4pPr marL="1600200" indent="-228600">
              <a:defRPr sz="2400" i="1">
                <a:solidFill>
                  <a:schemeClr val="tx1"/>
                </a:solidFill>
                <a:latin typeface="Helvetica" charset="0"/>
                <a:ea typeface="ＭＳ Ｐゴシック" charset="0"/>
              </a:defRPr>
            </a:lvl4pPr>
            <a:lvl5pPr marL="2057400" indent="-228600">
              <a:defRPr sz="2400" i="1">
                <a:solidFill>
                  <a:schemeClr val="tx1"/>
                </a:solidFill>
                <a:latin typeface="Helvetica" charset="0"/>
                <a:ea typeface="ＭＳ Ｐゴシック" charset="0"/>
              </a:defRPr>
            </a:lvl5pPr>
            <a:lvl6pPr marL="2514600" indent="-228600" eaLnBrk="0" fontAlgn="base" hangingPunct="0">
              <a:spcBef>
                <a:spcPct val="0"/>
              </a:spcBef>
              <a:spcAft>
                <a:spcPct val="0"/>
              </a:spcAft>
              <a:defRPr sz="2400" i="1">
                <a:solidFill>
                  <a:schemeClr val="tx1"/>
                </a:solidFill>
                <a:latin typeface="Helvetica" charset="0"/>
                <a:ea typeface="ＭＳ Ｐゴシック" charset="0"/>
              </a:defRPr>
            </a:lvl6pPr>
            <a:lvl7pPr marL="2971800" indent="-228600" eaLnBrk="0" fontAlgn="base" hangingPunct="0">
              <a:spcBef>
                <a:spcPct val="0"/>
              </a:spcBef>
              <a:spcAft>
                <a:spcPct val="0"/>
              </a:spcAft>
              <a:defRPr sz="2400" i="1">
                <a:solidFill>
                  <a:schemeClr val="tx1"/>
                </a:solidFill>
                <a:latin typeface="Helvetica" charset="0"/>
                <a:ea typeface="ＭＳ Ｐゴシック" charset="0"/>
              </a:defRPr>
            </a:lvl7pPr>
            <a:lvl8pPr marL="3429000" indent="-228600" eaLnBrk="0" fontAlgn="base" hangingPunct="0">
              <a:spcBef>
                <a:spcPct val="0"/>
              </a:spcBef>
              <a:spcAft>
                <a:spcPct val="0"/>
              </a:spcAft>
              <a:defRPr sz="2400" i="1">
                <a:solidFill>
                  <a:schemeClr val="tx1"/>
                </a:solidFill>
                <a:latin typeface="Helvetica" charset="0"/>
                <a:ea typeface="ＭＳ Ｐゴシック" charset="0"/>
              </a:defRPr>
            </a:lvl8pPr>
            <a:lvl9pPr marL="3886200" indent="-228600" eaLnBrk="0" fontAlgn="base" hangingPunct="0">
              <a:spcBef>
                <a:spcPct val="0"/>
              </a:spcBef>
              <a:spcAft>
                <a:spcPct val="0"/>
              </a:spcAft>
              <a:defRPr sz="2400" i="1">
                <a:solidFill>
                  <a:schemeClr val="tx1"/>
                </a:solidFill>
                <a:latin typeface="Helvetica" charset="0"/>
                <a:ea typeface="ＭＳ Ｐゴシック" charset="0"/>
              </a:defRPr>
            </a:lvl9pPr>
          </a:lstStyle>
          <a:p>
            <a:r>
              <a:rPr lang="en-US" sz="1400" dirty="0" err="1">
                <a:solidFill>
                  <a:schemeClr val="tx2"/>
                </a:solidFill>
              </a:rPr>
              <a:t>Aswath</a:t>
            </a:r>
            <a:r>
              <a:rPr lang="en-US" sz="1400" dirty="0">
                <a:solidFill>
                  <a:schemeClr val="tx2"/>
                </a:solidFill>
              </a:rPr>
              <a:t> Damodaran</a:t>
            </a:r>
          </a:p>
        </p:txBody>
      </p:sp>
      <p:pic>
        <p:nvPicPr>
          <p:cNvPr id="4" name="Content Placeholder 3">
            <a:extLst>
              <a:ext uri="{FF2B5EF4-FFF2-40B4-BE49-F238E27FC236}">
                <a16:creationId xmlns:a16="http://schemas.microsoft.com/office/drawing/2014/main" id="{F5165B4C-363A-8141-A0E0-AA0F493B667C}"/>
              </a:ext>
            </a:extLst>
          </p:cNvPr>
          <p:cNvPicPr>
            <a:picLocks noGrp="1" noChangeAspect="1"/>
          </p:cNvPicPr>
          <p:nvPr>
            <p:ph sz="quarter" idx="1"/>
          </p:nvPr>
        </p:nvPicPr>
        <p:blipFill>
          <a:blip r:embed="rId3"/>
          <a:stretch>
            <a:fillRect/>
          </a:stretch>
        </p:blipFill>
        <p:spPr>
          <a:xfrm>
            <a:off x="838200" y="1911350"/>
            <a:ext cx="7899788" cy="3194050"/>
          </a:xfrm>
          <a:prstGeom prst="rect">
            <a:avLst/>
          </a:prstGeom>
        </p:spPr>
      </p:pic>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Footer Placeholder 1">
            <a:extLst>
              <a:ext uri="{FF2B5EF4-FFF2-40B4-BE49-F238E27FC236}">
                <a16:creationId xmlns:a16="http://schemas.microsoft.com/office/drawing/2014/main" id="{8102A619-2DFB-74C5-E833-B526AE068CB0}"/>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26338" name="Slide Number Placeholder 2">
            <a:extLst>
              <a:ext uri="{FF2B5EF4-FFF2-40B4-BE49-F238E27FC236}">
                <a16:creationId xmlns:a16="http://schemas.microsoft.com/office/drawing/2014/main" id="{820508FF-4A3F-E1E0-4063-4B1994DE13A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fld id="{9A5C35A0-3AE6-074C-AFD9-EEF3FD20B987}" type="slidenum">
              <a:rPr lang="en-US" altLang="en-US" sz="1400" smtClean="0">
                <a:solidFill>
                  <a:schemeClr val="tx2"/>
                </a:solidFill>
                <a:latin typeface="Times" pitchFamily="2" charset="0"/>
              </a:rPr>
              <a:pPr>
                <a:spcBef>
                  <a:spcPct val="0"/>
                </a:spcBef>
                <a:buClrTx/>
                <a:buSzTx/>
                <a:buFontTx/>
                <a:buNone/>
              </a:pPr>
              <a:t>253</a:t>
            </a:fld>
            <a:endParaRPr lang="en-US" altLang="en-US" sz="1400">
              <a:solidFill>
                <a:schemeClr val="tx2"/>
              </a:solidFill>
              <a:latin typeface="Times" pitchFamily="2" charset="0"/>
            </a:endParaRPr>
          </a:p>
        </p:txBody>
      </p:sp>
      <p:pic>
        <p:nvPicPr>
          <p:cNvPr id="526339" name="Picture 1">
            <a:extLst>
              <a:ext uri="{FF2B5EF4-FFF2-40B4-BE49-F238E27FC236}">
                <a16:creationId xmlns:a16="http://schemas.microsoft.com/office/drawing/2014/main" id="{93159E5B-357A-3DA1-9131-28F57115563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42900"/>
            <a:ext cx="91440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5" name="Rectangle 2">
            <a:extLst>
              <a:ext uri="{FF2B5EF4-FFF2-40B4-BE49-F238E27FC236}">
                <a16:creationId xmlns:a16="http://schemas.microsoft.com/office/drawing/2014/main" id="{8A36CB7E-4E16-B923-2F62-6E2CDAD42049}"/>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Disney: Inputs to Valuation</a:t>
            </a:r>
          </a:p>
        </p:txBody>
      </p:sp>
      <p:graphicFrame>
        <p:nvGraphicFramePr>
          <p:cNvPr id="543746" name="Object 2">
            <a:extLst>
              <a:ext uri="{FF2B5EF4-FFF2-40B4-BE49-F238E27FC236}">
                <a16:creationId xmlns:a16="http://schemas.microsoft.com/office/drawing/2014/main" id="{467A2989-5F43-6931-1C9F-F4021D3C20C5}"/>
              </a:ext>
            </a:extLst>
          </p:cNvPr>
          <p:cNvGraphicFramePr>
            <a:graphicFrameLocks noGrp="1"/>
          </p:cNvGraphicFramePr>
          <p:nvPr>
            <p:ph sz="quarter" idx="1"/>
          </p:nvPr>
        </p:nvGraphicFramePr>
        <p:xfrm>
          <a:off x="1392238" y="1720850"/>
          <a:ext cx="6591300" cy="4254500"/>
        </p:xfrm>
        <a:graphic>
          <a:graphicData uri="http://schemas.openxmlformats.org/presentationml/2006/ole">
            <mc:AlternateContent xmlns:mc="http://schemas.openxmlformats.org/markup-compatibility/2006">
              <mc:Choice xmlns:v="urn:schemas-microsoft-com:vml" Requires="v">
                <p:oleObj name="Document" r:id="rId3" imgW="8382000" imgH="5410200" progId="Word.Document.8">
                  <p:embed/>
                </p:oleObj>
              </mc:Choice>
              <mc:Fallback>
                <p:oleObj name="Document" r:id="rId3" imgW="8382000" imgH="5410200" progId="Word.Documen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2238" y="1720850"/>
                        <a:ext cx="6591300" cy="4254500"/>
                      </a:xfrm>
                      <a:prstGeom prst="rect">
                        <a:avLst/>
                      </a:prstGeom>
                      <a:solidFill>
                        <a:schemeClr val="bg1"/>
                      </a:solidFill>
                      <a:ln w="9525">
                        <a:solidFill>
                          <a:srgbClr val="FFFFFF"/>
                        </a:solidFill>
                        <a:miter lim="800000"/>
                        <a:headEnd/>
                        <a:tailEnd/>
                      </a:ln>
                    </p:spPr>
                  </p:pic>
                </p:oleObj>
              </mc:Fallback>
            </mc:AlternateContent>
          </a:graphicData>
        </a:graphic>
      </p:graphicFrame>
      <p:sp>
        <p:nvSpPr>
          <p:cNvPr id="543747" name="Footer Placeholder 1">
            <a:extLst>
              <a:ext uri="{FF2B5EF4-FFF2-40B4-BE49-F238E27FC236}">
                <a16:creationId xmlns:a16="http://schemas.microsoft.com/office/drawing/2014/main" id="{4CF3AE3A-BF29-4910-AB9A-1F8116BF284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Rectangle 2">
            <a:extLst>
              <a:ext uri="{FF2B5EF4-FFF2-40B4-BE49-F238E27FC236}">
                <a16:creationId xmlns:a16="http://schemas.microsoft.com/office/drawing/2014/main" id="{E584E54B-66F8-4191-9F66-37B6105CED5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Estimating Stable Period Inputs after a high growth period: Disney</a:t>
            </a:r>
          </a:p>
        </p:txBody>
      </p:sp>
      <p:sp>
        <p:nvSpPr>
          <p:cNvPr id="527362" name="Rectangle 3">
            <a:extLst>
              <a:ext uri="{FF2B5EF4-FFF2-40B4-BE49-F238E27FC236}">
                <a16:creationId xmlns:a16="http://schemas.microsoft.com/office/drawing/2014/main" id="{F7167984-C913-8BEA-11D1-660EA1814AED}"/>
              </a:ext>
            </a:extLst>
          </p:cNvPr>
          <p:cNvSpPr>
            <a:spLocks noGrp="1"/>
          </p:cNvSpPr>
          <p:nvPr>
            <p:ph sz="quarter" idx="1"/>
          </p:nvPr>
        </p:nvSpPr>
        <p:spPr>
          <a:xfrm>
            <a:off x="612775" y="1600200"/>
            <a:ext cx="8153400" cy="4495800"/>
          </a:xfrm>
        </p:spPr>
        <p:txBody>
          <a:bodyPr/>
          <a:lstStyle/>
          <a:p>
            <a:pPr eaLnBrk="1" hangingPunct="1">
              <a:lnSpc>
                <a:spcPct val="80000"/>
              </a:lnSpc>
            </a:pPr>
            <a:r>
              <a:rPr lang="en-US" altLang="en-US" sz="1800" u="sng">
                <a:ea typeface="ＭＳ Ｐゴシック" panose="020B0600070205080204" pitchFamily="34" charset="-128"/>
              </a:rPr>
              <a:t>Respect the cap</a:t>
            </a:r>
            <a:r>
              <a:rPr lang="en-US" altLang="en-US" sz="1800">
                <a:ea typeface="ＭＳ Ｐゴシック" panose="020B0600070205080204" pitchFamily="34" charset="-128"/>
              </a:rPr>
              <a:t>: The growth rate forever is assumed to be 2.5%. This is set lower than the riskfree rate (2.75%).</a:t>
            </a:r>
          </a:p>
          <a:p>
            <a:pPr eaLnBrk="1" hangingPunct="1">
              <a:lnSpc>
                <a:spcPct val="80000"/>
              </a:lnSpc>
            </a:pPr>
            <a:r>
              <a:rPr lang="en-US" altLang="en-US" sz="1800" u="sng">
                <a:ea typeface="ＭＳ Ｐゴシック" panose="020B0600070205080204" pitchFamily="34" charset="-128"/>
              </a:rPr>
              <a:t>Stable period excess returns</a:t>
            </a:r>
            <a:r>
              <a:rPr lang="en-US" altLang="en-US" sz="1800">
                <a:ea typeface="ＭＳ Ｐゴシック" panose="020B0600070205080204" pitchFamily="34"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en-US" sz="1800" u="sng">
                <a:ea typeface="ＭＳ Ｐゴシック" panose="020B0600070205080204" pitchFamily="34" charset="-128"/>
              </a:rPr>
              <a:t>Reinvest to grow</a:t>
            </a:r>
            <a:r>
              <a:rPr lang="en-US" altLang="en-US" sz="1800">
                <a:ea typeface="ＭＳ Ｐゴシック" panose="020B0600070205080204" pitchFamily="34"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en-US" sz="1800">
                <a:ea typeface="ＭＳ Ｐゴシック" panose="020B0600070205080204" pitchFamily="34" charset="-128"/>
              </a:rPr>
              <a:t>Reinvestment Rate = Growth Rate / Return on Capital  = 2.5% /10% = 25%</a:t>
            </a:r>
          </a:p>
          <a:p>
            <a:pPr algn="ctr" eaLnBrk="1" hangingPunct="1">
              <a:lnSpc>
                <a:spcPct val="80000"/>
              </a:lnSpc>
            </a:pPr>
            <a:r>
              <a:rPr lang="en-US" altLang="en-US" sz="1800" u="sng">
                <a:ea typeface="ＭＳ Ｐゴシック" panose="020B0600070205080204" pitchFamily="34" charset="-128"/>
              </a:rPr>
              <a:t>Adjust risk and cost of capital</a:t>
            </a:r>
            <a:r>
              <a:rPr lang="en-US" altLang="en-US" sz="1800">
                <a:ea typeface="ＭＳ Ｐゴシック" panose="020B0600070205080204" pitchFamily="34" charset="-128"/>
              </a:rPr>
              <a:t>: The beta for the stock will drop to one, reflecting Disney</a:t>
            </a:r>
            <a:r>
              <a:rPr lang="ja-JP" altLang="en-US" sz="1800">
                <a:ea typeface="ＭＳ Ｐゴシック" panose="020B0600070205080204" pitchFamily="34" charset="-128"/>
              </a:rPr>
              <a:t>’</a:t>
            </a:r>
            <a:r>
              <a:rPr lang="en-US" altLang="ja-JP" sz="1800">
                <a:ea typeface="ＭＳ Ｐゴシック" panose="020B0600070205080204" pitchFamily="34" charset="-128"/>
              </a:rPr>
              <a:t>s status as a mature company. </a:t>
            </a:r>
          </a:p>
          <a:p>
            <a:pPr lvl="1" eaLnBrk="1" hangingPunct="1">
              <a:lnSpc>
                <a:spcPct val="80000"/>
              </a:lnSpc>
            </a:pPr>
            <a:r>
              <a:rPr lang="en-US" altLang="en-US" sz="1500">
                <a:ea typeface="ＭＳ Ｐゴシック" panose="020B0600070205080204" pitchFamily="34" charset="-128"/>
              </a:rPr>
              <a:t>Cost of Equity = Riskfree Rate + Beta * Risk Premium = 2.75% + 5.76% = 8.51%</a:t>
            </a:r>
          </a:p>
          <a:p>
            <a:pPr lvl="1" eaLnBrk="1" hangingPunct="1">
              <a:lnSpc>
                <a:spcPct val="80000"/>
              </a:lnSpc>
            </a:pPr>
            <a:r>
              <a:rPr lang="en-US" altLang="en-US" sz="1500">
                <a:ea typeface="ＭＳ Ｐゴシック" panose="020B0600070205080204" pitchFamily="34" charset="-128"/>
              </a:rPr>
              <a:t>The debt ratio for Disney will rise to 20%. Since we assume that the cost of debt remains unchanged at 3.75%, this will result in a cost of capital of 7.29%</a:t>
            </a:r>
          </a:p>
          <a:p>
            <a:pPr lvl="1" eaLnBrk="1" hangingPunct="1">
              <a:lnSpc>
                <a:spcPct val="80000"/>
              </a:lnSpc>
            </a:pPr>
            <a:r>
              <a:rPr lang="en-US" altLang="en-US" sz="1500">
                <a:ea typeface="ＭＳ Ｐゴシック" panose="020B0600070205080204" pitchFamily="34" charset="-128"/>
              </a:rPr>
              <a:t>Cost of capital = 8.51% (.80) + 3.75% (1-.361) (.20) = 7.29%</a:t>
            </a:r>
          </a:p>
          <a:p>
            <a:pPr eaLnBrk="1" hangingPunct="1">
              <a:lnSpc>
                <a:spcPct val="80000"/>
              </a:lnSpc>
            </a:pPr>
            <a:endParaRPr lang="en-US" altLang="en-US" sz="1800">
              <a:ea typeface="ＭＳ Ｐゴシック" panose="020B0600070205080204" pitchFamily="34" charset="-128"/>
            </a:endParaRPr>
          </a:p>
        </p:txBody>
      </p:sp>
      <p:sp>
        <p:nvSpPr>
          <p:cNvPr id="527363" name="Footer Placeholder 1">
            <a:extLst>
              <a:ext uri="{FF2B5EF4-FFF2-40B4-BE49-F238E27FC236}">
                <a16:creationId xmlns:a16="http://schemas.microsoft.com/office/drawing/2014/main" id="{4C556BB9-CEC1-8DBC-0AE6-5CD841FE30D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Title 1">
            <a:extLst>
              <a:ext uri="{FF2B5EF4-FFF2-40B4-BE49-F238E27FC236}">
                <a16:creationId xmlns:a16="http://schemas.microsoft.com/office/drawing/2014/main" id="{C13A28D4-3468-3759-7D2A-8760DF12A6A6}"/>
              </a:ext>
            </a:extLst>
          </p:cNvPr>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 From firm value to equity value per share</a:t>
            </a:r>
          </a:p>
        </p:txBody>
      </p:sp>
      <p:sp>
        <p:nvSpPr>
          <p:cNvPr id="529410" name="Footer Placeholder 1">
            <a:extLst>
              <a:ext uri="{FF2B5EF4-FFF2-40B4-BE49-F238E27FC236}">
                <a16:creationId xmlns:a16="http://schemas.microsoft.com/office/drawing/2014/main" id="{D1E14E8C-EAAA-DA36-51FD-7547C9000A6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19171" name="Slide Number Placeholder 2">
            <a:extLst>
              <a:ext uri="{FF2B5EF4-FFF2-40B4-BE49-F238E27FC236}">
                <a16:creationId xmlns:a16="http://schemas.microsoft.com/office/drawing/2014/main" id="{C788D36E-2F97-FE40-FA79-D4F714A6E042}"/>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B8DBA88D-E867-9541-A33A-BCEFFA3D7017}" type="slidenum">
              <a:rPr lang="en-US" altLang="en-US" sz="1200">
                <a:solidFill>
                  <a:srgbClr val="FFFFFF"/>
                </a:solidFill>
                <a:latin typeface="Times" charset="0"/>
              </a:rPr>
              <a:pPr>
                <a:lnSpc>
                  <a:spcPct val="80000"/>
                </a:lnSpc>
                <a:spcBef>
                  <a:spcPct val="0"/>
                </a:spcBef>
                <a:buClrTx/>
                <a:buSzTx/>
                <a:buFontTx/>
                <a:buNone/>
                <a:defRPr/>
              </a:pPr>
              <a:t>256</a:t>
            </a:fld>
            <a:endParaRPr lang="en-US" altLang="en-US" sz="1200">
              <a:solidFill>
                <a:srgbClr val="FFFFFF"/>
              </a:solidFill>
              <a:latin typeface="Times" charset="0"/>
            </a:endParaRPr>
          </a:p>
        </p:txBody>
      </p:sp>
      <p:graphicFrame>
        <p:nvGraphicFramePr>
          <p:cNvPr id="4" name="Content Placeholder 3">
            <a:extLst>
              <a:ext uri="{FF2B5EF4-FFF2-40B4-BE49-F238E27FC236}">
                <a16:creationId xmlns:a16="http://schemas.microsoft.com/office/drawing/2014/main" id="{703E5264-280B-9B93-519E-8F0637132017}"/>
              </a:ext>
            </a:extLst>
          </p:cNvPr>
          <p:cNvGraphicFramePr>
            <a:graphicFrameLocks noGrp="1"/>
          </p:cNvGraphicFramePr>
          <p:nvPr>
            <p:ph sz="quarter" idx="1"/>
          </p:nvPr>
        </p:nvGraphicFramePr>
        <p:xfrm>
          <a:off x="612775" y="1600200"/>
          <a:ext cx="8153400" cy="4486275"/>
        </p:xfrm>
        <a:graphic>
          <a:graphicData uri="http://schemas.openxmlformats.org/drawingml/2006/table">
            <a:tbl>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Approach used</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charset="0"/>
                          <a:ea typeface="ＭＳ Ｐゴシック" charset="0"/>
                          <a:cs typeface="ＭＳ Ｐゴシック" charset="0"/>
                        </a:rPr>
                        <a:t>To get to equity value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3" name="Footer Placeholder 1">
            <a:extLst>
              <a:ext uri="{FF2B5EF4-FFF2-40B4-BE49-F238E27FC236}">
                <a16:creationId xmlns:a16="http://schemas.microsoft.com/office/drawing/2014/main" id="{D419CA5E-F776-1707-6AC1-7BB418527A3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pic>
        <p:nvPicPr>
          <p:cNvPr id="545794" name="Picture 5">
            <a:extLst>
              <a:ext uri="{FF2B5EF4-FFF2-40B4-BE49-F238E27FC236}">
                <a16:creationId xmlns:a16="http://schemas.microsoft.com/office/drawing/2014/main" id="{7425E0B7-A701-8A08-8241-71FEE3A8AB4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1" name="Footer Placeholder 1">
            <a:extLst>
              <a:ext uri="{FF2B5EF4-FFF2-40B4-BE49-F238E27FC236}">
                <a16:creationId xmlns:a16="http://schemas.microsoft.com/office/drawing/2014/main" id="{8868659C-CFB2-3F54-0A9B-B41B1537B0D1}"/>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pic>
        <p:nvPicPr>
          <p:cNvPr id="547842" name="Picture 1">
            <a:extLst>
              <a:ext uri="{FF2B5EF4-FFF2-40B4-BE49-F238E27FC236}">
                <a16:creationId xmlns:a16="http://schemas.microsoft.com/office/drawing/2014/main" id="{2AE8B31F-B2D6-415E-29E2-B534E84B26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89" name="Title 1">
            <a:extLst>
              <a:ext uri="{FF2B5EF4-FFF2-40B4-BE49-F238E27FC236}">
                <a16:creationId xmlns:a16="http://schemas.microsoft.com/office/drawing/2014/main" id="{DD5423BC-EE8C-2604-78C1-1ADC924E176F}"/>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Ways of changing value…</a:t>
            </a:r>
          </a:p>
        </p:txBody>
      </p:sp>
      <p:pic>
        <p:nvPicPr>
          <p:cNvPr id="549890" name="Content Placeholder 4">
            <a:extLst>
              <a:ext uri="{FF2B5EF4-FFF2-40B4-BE49-F238E27FC236}">
                <a16:creationId xmlns:a16="http://schemas.microsoft.com/office/drawing/2014/main" id="{8F55F11F-C25D-78B7-B862-B12A656D0DFB}"/>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
        <p:nvSpPr>
          <p:cNvPr id="549891" name="Footer Placeholder 1">
            <a:extLst>
              <a:ext uri="{FF2B5EF4-FFF2-40B4-BE49-F238E27FC236}">
                <a16:creationId xmlns:a16="http://schemas.microsoft.com/office/drawing/2014/main" id="{BB2BEDFA-C323-6B86-EF00-9DAA1151EC93}"/>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7" name="Footer Placeholder 1">
            <a:extLst>
              <a:ext uri="{FF2B5EF4-FFF2-40B4-BE49-F238E27FC236}">
                <a16:creationId xmlns:a16="http://schemas.microsoft.com/office/drawing/2014/main" id="{2363C54F-4002-6C40-EA2C-A59CEF52B791}"/>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pic>
        <p:nvPicPr>
          <p:cNvPr id="551938" name="Picture 3">
            <a:extLst>
              <a:ext uri="{FF2B5EF4-FFF2-40B4-BE49-F238E27FC236}">
                <a16:creationId xmlns:a16="http://schemas.microsoft.com/office/drawing/2014/main" id="{B7F0B2D2-38B0-32A6-A78E-560A3DF8BD5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5" name="Rectangle 2">
            <a:extLst>
              <a:ext uri="{FF2B5EF4-FFF2-40B4-BE49-F238E27FC236}">
                <a16:creationId xmlns:a16="http://schemas.microsoft.com/office/drawing/2014/main" id="{C2577D7D-EC51-F562-F76B-828C6D680356}"/>
              </a:ext>
            </a:extLst>
          </p:cNvPr>
          <p:cNvSpPr>
            <a:spLocks noGrp="1"/>
          </p:cNvSpPr>
          <p:nvPr>
            <p:ph type="title"/>
          </p:nvPr>
        </p:nvSpPr>
        <p:spPr>
          <a:xfrm>
            <a:off x="612775" y="228600"/>
            <a:ext cx="8153400" cy="990600"/>
          </a:xfrm>
        </p:spPr>
        <p:txBody>
          <a:bodyPr/>
          <a:lstStyle/>
          <a:p>
            <a:pPr eaLnBrk="1" hangingPunct="1"/>
            <a:r>
              <a:rPr lang="en-US" altLang="en-US">
                <a:ea typeface="ＭＳ Ｐゴシック" panose="020B0600070205080204" pitchFamily="34" charset="-128"/>
              </a:rPr>
              <a:t>First Principles</a:t>
            </a:r>
          </a:p>
        </p:txBody>
      </p:sp>
      <p:sp>
        <p:nvSpPr>
          <p:cNvPr id="553986" name="Footer Placeholder 1">
            <a:extLst>
              <a:ext uri="{FF2B5EF4-FFF2-40B4-BE49-F238E27FC236}">
                <a16:creationId xmlns:a16="http://schemas.microsoft.com/office/drawing/2014/main" id="{C7A431ED-E3E9-937F-A629-C58ABE10850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solidFill>
                  <a:schemeClr val="tx2"/>
                </a:solidFill>
                <a:latin typeface="Times" pitchFamily="2" charset="0"/>
              </a:rPr>
              <a:t>Aswath Damodaran</a:t>
            </a:r>
          </a:p>
        </p:txBody>
      </p:sp>
      <p:sp>
        <p:nvSpPr>
          <p:cNvPr id="541699" name="Slide Number Placeholder 2">
            <a:extLst>
              <a:ext uri="{FF2B5EF4-FFF2-40B4-BE49-F238E27FC236}">
                <a16:creationId xmlns:a16="http://schemas.microsoft.com/office/drawing/2014/main" id="{EAD01D02-55DE-3D37-99BD-6A53C3DBA976}"/>
              </a:ext>
            </a:extLst>
          </p:cNvPr>
          <p:cNvSpPr>
            <a:spLocks noGrp="1"/>
          </p:cNvSpPr>
          <p:nvPr>
            <p:ph type="sldNum" sz="quarter" idx="11"/>
          </p:nvPr>
        </p:nvSpPr>
        <p:spPr bwMode="auto"/>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defRPr/>
            </a:pPr>
            <a:fld id="{6A377A79-C9E5-A845-BF60-9ED14DBCD68D}" type="slidenum">
              <a:rPr lang="en-US" altLang="en-US" sz="1200">
                <a:solidFill>
                  <a:srgbClr val="FFFFFF"/>
                </a:solidFill>
                <a:latin typeface="Times" charset="0"/>
              </a:rPr>
              <a:pPr>
                <a:lnSpc>
                  <a:spcPct val="80000"/>
                </a:lnSpc>
                <a:spcBef>
                  <a:spcPct val="0"/>
                </a:spcBef>
                <a:buClrTx/>
                <a:buSzTx/>
                <a:buFontTx/>
                <a:buNone/>
                <a:defRPr/>
              </a:pPr>
              <a:t>261</a:t>
            </a:fld>
            <a:endParaRPr lang="en-US" altLang="en-US" sz="1200">
              <a:solidFill>
                <a:srgbClr val="FFFFFF"/>
              </a:solidFill>
              <a:latin typeface="Times" charset="0"/>
            </a:endParaRPr>
          </a:p>
        </p:txBody>
      </p:sp>
      <p:pic>
        <p:nvPicPr>
          <p:cNvPr id="553988" name="Content Placeholder 3">
            <a:extLst>
              <a:ext uri="{FF2B5EF4-FFF2-40B4-BE49-F238E27FC236}">
                <a16:creationId xmlns:a16="http://schemas.microsoft.com/office/drawing/2014/main" id="{7361E1EA-8104-93E1-EBF7-F2C792FE7CF2}"/>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91" r="-291"/>
          <a:stretch>
            <a:fillRect/>
          </a:stretch>
        </p:blipFill>
        <p:spPr>
          <a:xfrm>
            <a:off x="612775" y="1600200"/>
            <a:ext cx="8153400" cy="4495800"/>
          </a:xfrm>
        </p:spPr>
      </p:pic>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4.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37295</TotalTime>
  <Pages>13</Pages>
  <Words>42754</Words>
  <Application>Microsoft Macintosh PowerPoint</Application>
  <PresentationFormat>On-screen Show (4:3)</PresentationFormat>
  <Paragraphs>4344</Paragraphs>
  <Slides>261</Slides>
  <Notes>257</Notes>
  <HiddenSlides>0</HiddenSlides>
  <MMClips>0</MMClips>
  <ScaleCrop>false</ScaleCrop>
  <HeadingPairs>
    <vt:vector size="10" baseType="variant">
      <vt:variant>
        <vt:lpstr>Fonts Used</vt:lpstr>
      </vt:variant>
      <vt:variant>
        <vt:i4>11</vt:i4>
      </vt:variant>
      <vt:variant>
        <vt:lpstr>Theme</vt:lpstr>
      </vt:variant>
      <vt:variant>
        <vt:i4>1</vt:i4>
      </vt:variant>
      <vt:variant>
        <vt:lpstr>Links</vt:lpstr>
      </vt:variant>
      <vt:variant>
        <vt:i4>1</vt:i4>
      </vt:variant>
      <vt:variant>
        <vt:lpstr>Embedded OLE Servers</vt:lpstr>
      </vt:variant>
      <vt:variant>
        <vt:i4>5</vt:i4>
      </vt:variant>
      <vt:variant>
        <vt:lpstr>Slide Titles</vt:lpstr>
      </vt:variant>
      <vt:variant>
        <vt:i4>261</vt:i4>
      </vt:variant>
    </vt:vector>
  </HeadingPairs>
  <TitlesOfParts>
    <vt:vector size="279" baseType="lpstr">
      <vt:lpstr>Calibri</vt:lpstr>
      <vt:lpstr>Geneva</vt:lpstr>
      <vt:lpstr>Helvetica</vt:lpstr>
      <vt:lpstr>Lucida Grande</vt:lpstr>
      <vt:lpstr>Monotype Sorts</vt:lpstr>
      <vt:lpstr>Symbol</vt:lpstr>
      <vt:lpstr>Times</vt:lpstr>
      <vt:lpstr>Times New Roman</vt:lpstr>
      <vt:lpstr>Verdana</vt:lpstr>
      <vt:lpstr>Wingdings</vt:lpstr>
      <vt:lpstr>Wingdings 2</vt:lpstr>
      <vt:lpstr>Basic</vt:lpstr>
      <vt:lpstr>file:///AppldCF3ed/New%20Chapters/Chap7.doc!OLE_LINK4</vt:lpstr>
      <vt:lpstr>Document</vt:lpstr>
      <vt:lpstr>MS_ClipArt_Gallery</vt:lpstr>
      <vt:lpstr>Chart</vt:lpstr>
      <vt:lpstr>Equation</vt:lpstr>
      <vt:lpstr>Picture</vt:lpstr>
      <vt:lpstr>Corporate Finance Lecture Note Packet 2 Capital Structure, Dividend Policy and Valuation</vt:lpstr>
      <vt:lpstr>Capital Structure: The Choices and the Trade off</vt:lpstr>
      <vt:lpstr>First principles</vt:lpstr>
      <vt:lpstr>The Choices in Financing</vt:lpstr>
      <vt:lpstr>Global Patterns in Financing… </vt:lpstr>
      <vt:lpstr>And a much greater dependence on bank loans outside the US…</vt:lpstr>
      <vt:lpstr>Assessing the existing financing choices: Disney, Vale, Tata Motors, Baidu &amp; Bookscape</vt:lpstr>
      <vt:lpstr>PowerPoint Presentation</vt:lpstr>
      <vt:lpstr>The Transitional Phases..</vt:lpstr>
      <vt:lpstr>Measuring a firm’s financing mix …</vt:lpstr>
      <vt:lpstr>The Financing Mix Question</vt:lpstr>
      <vt:lpstr>The Illusory Benefits of Debt</vt:lpstr>
      <vt:lpstr>Costs and Benefits of Debt</vt:lpstr>
      <vt:lpstr>Tax Benefits of Debt</vt:lpstr>
      <vt:lpstr>The Effects of Taxes</vt:lpstr>
      <vt:lpstr>Tax Law and Debt</vt:lpstr>
      <vt:lpstr>Debt adds discipline to management</vt:lpstr>
      <vt:lpstr>Debt and Discipline</vt:lpstr>
      <vt:lpstr>Bankruptcy Cost</vt:lpstr>
      <vt:lpstr>Debt &amp; Bankruptcy Cost</vt:lpstr>
      <vt:lpstr>Agency Cost</vt:lpstr>
      <vt:lpstr>Debt and Agency Costs</vt:lpstr>
      <vt:lpstr>Loss of future financing flexibility</vt:lpstr>
      <vt:lpstr>What managers consider important in deciding on how much debt to carry...</vt:lpstr>
      <vt:lpstr>Debt: Summarizing the trade off</vt:lpstr>
      <vt:lpstr>The Trade off for Disney, Vale, Tata Motors and Baidu</vt:lpstr>
      <vt:lpstr>6 Application Test: Would you expect your firm to gain or lose from using a lot of debt?</vt:lpstr>
      <vt:lpstr>A Hypothetical...</vt:lpstr>
      <vt:lpstr>The Miller-Modigliani Theorem</vt:lpstr>
      <vt:lpstr>What do firms look at in financing?</vt:lpstr>
      <vt:lpstr>A Financing Heirarchy</vt:lpstr>
      <vt:lpstr>And the unsurprising consequences..</vt:lpstr>
      <vt:lpstr>Financing Choices</vt:lpstr>
      <vt:lpstr>Capital Structure: Finding the Right Financing Mix</vt:lpstr>
      <vt:lpstr>The Big Picture..</vt:lpstr>
      <vt:lpstr>Pathways to the Optimal</vt:lpstr>
      <vt:lpstr>I. The Cost of Capital Approach</vt:lpstr>
      <vt:lpstr>The Debt Trade off on the Cost of Capital</vt:lpstr>
      <vt:lpstr>Costs of Debt &amp; Equity</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Step 1: Cost of Equity</vt:lpstr>
      <vt:lpstr>Step 2: Estimating Cost of Debt</vt:lpstr>
      <vt:lpstr>The Ratings Table</vt:lpstr>
      <vt:lpstr>A Test: Can you do the 30% level?</vt:lpstr>
      <vt:lpstr>Bond Ratings, Cost of Debt and Debt Ratios</vt:lpstr>
      <vt:lpstr>Stated versus Effective Tax Rates</vt:lpstr>
      <vt:lpstr>Step 3: Disney’s cost of capital schedule…</vt:lpstr>
      <vt:lpstr>Disney: Cost of Capital Chart</vt:lpstr>
      <vt:lpstr>Disney: Cost of Capital Chart: 1997</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The US Tax Reform Act of 2017: Effects on the Optimal Debt Ratio</vt:lpstr>
      <vt:lpstr>Effect on tax code on Debt Impact: Disney in 2018</vt:lpstr>
      <vt:lpstr>Are US companies adjusting to the new tax code?</vt:lpstr>
      <vt:lpstr> Limitations of the Cost of Capital approach</vt:lpstr>
      <vt:lpstr>II. Enhanced Cost of Capital Approach</vt:lpstr>
      <vt:lpstr>Estimating the Distress Effect- Disney</vt:lpstr>
      <vt:lpstr>The Optimal Debt Ratio with Indirect Bankruptcy Costs</vt:lpstr>
      <vt:lpstr>Extending this approach to analyzing Financial Service Firms</vt:lpstr>
      <vt:lpstr>Capital Structure for a bank: A Regulatory Capital Approach</vt:lpstr>
      <vt:lpstr>Deutsche Bank’s Financial Mix</vt:lpstr>
      <vt:lpstr>Financing Strategies for a financial institution</vt:lpstr>
      <vt:lpstr>Determinants of the Optimal Debt Ratio: 1. The marginal tax rate</vt:lpstr>
      <vt:lpstr>2. Pre-tax Cash flow Return</vt:lpstr>
      <vt:lpstr>3. Operating Risk</vt:lpstr>
      <vt:lpstr>4. The only macro determinant: Equity vs Debt Risk Premiums</vt:lpstr>
      <vt:lpstr> 6 Application Test: Your firm’s optimal financing mix</vt:lpstr>
      <vt:lpstr>III. The APV Approach to Optimal Capital Structure</vt:lpstr>
      <vt:lpstr>Implementing the APV Approach</vt:lpstr>
      <vt:lpstr>Estimating Expected Bankruptcy Cost</vt:lpstr>
      <vt:lpstr>Ratings and Default Probabilities: Results from Altman study of bonds</vt:lpstr>
      <vt:lpstr>Disney: Estimating Unlevered Firm Value</vt:lpstr>
      <vt:lpstr>Disney: APV at Debt Ratios</vt:lpstr>
      <vt:lpstr>IV. Relative Analysis</vt:lpstr>
      <vt:lpstr>Comparing to industry averages</vt:lpstr>
      <vt:lpstr>Getting past simple averages</vt:lpstr>
      <vt:lpstr>Applying the Regression Methodology: Global Auto Firms</vt:lpstr>
      <vt:lpstr> Extending to the entire market</vt:lpstr>
      <vt:lpstr>Applying the Regression</vt:lpstr>
      <vt:lpstr>Summarizing the optimal debt ratios…</vt:lpstr>
      <vt:lpstr>Getting to the Optimal: Timing and Financing Choices</vt:lpstr>
      <vt:lpstr>Back to the Big Picture!</vt:lpstr>
      <vt:lpstr>Now that we have an optimal.. And an actual.. What next?</vt:lpstr>
      <vt:lpstr>A Framework for Getting to the Optimal</vt:lpstr>
      <vt:lpstr>Disney: Applying the Framework</vt:lpstr>
      <vt:lpstr>6 Application Test: Getting to the Optimal</vt:lpstr>
      <vt:lpstr>The Mechanics of Changing Debt Ratio quickly…</vt:lpstr>
      <vt:lpstr>The mechanics of changing debt ratios over time… gradually…</vt:lpstr>
      <vt:lpstr>Designing Debt: The Fundamental Principle</vt:lpstr>
      <vt:lpstr>Firm with mismatched debt</vt:lpstr>
      <vt:lpstr>Firm with matched Debt</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Debt, Equity and Quasi Equity</vt:lpstr>
      <vt:lpstr>Soothe bondholder fears</vt:lpstr>
      <vt:lpstr>And do not lock in market mistakes that work against you</vt:lpstr>
      <vt:lpstr>Designing Debt: Bringing it all together</vt:lpstr>
      <vt:lpstr>Approaches for evaluating Asset Cash Flows</vt:lpstr>
      <vt:lpstr>I.  Intuitive Approach - Disney</vt:lpstr>
      <vt:lpstr>6  Application Test: Choosing your Financing Type</vt:lpstr>
      <vt:lpstr>II. Project Specific Financing</vt:lpstr>
      <vt:lpstr>Duration of Disney Theme Park</vt:lpstr>
      <vt:lpstr>The perfect theme park debt…</vt:lpstr>
      <vt:lpstr>III. Firm-wide financing</vt:lpstr>
      <vt:lpstr>Disney: Historical Data</vt:lpstr>
      <vt:lpstr>The Macroeconomic Data</vt:lpstr>
      <vt:lpstr>I. Sensitivity to Interest Rate Changes</vt:lpstr>
      <vt:lpstr>Firm Value versus Interest Rate Changes</vt:lpstr>
      <vt:lpstr>Why the coefficient on the regression is duration..</vt:lpstr>
      <vt:lpstr>Duration: Comparing Approaches</vt:lpstr>
      <vt:lpstr>Operating Income versus Interest Rates</vt:lpstr>
      <vt:lpstr>II. Sensitivity to Changes in GDP/ GNP</vt:lpstr>
      <vt:lpstr>Regression Results</vt:lpstr>
      <vt:lpstr>III. Sensitivity to Currency Changes</vt:lpstr>
      <vt:lpstr>Regression Results</vt:lpstr>
      <vt:lpstr>IV. Sensitivity to Inflation</vt:lpstr>
      <vt:lpstr>Regression Results</vt:lpstr>
      <vt:lpstr>Summarizing…</vt:lpstr>
      <vt:lpstr>Bottom-up Estimates</vt:lpstr>
      <vt:lpstr>Recommendations for Disney</vt:lpstr>
      <vt:lpstr>Analyzing Disney’s Current Debt</vt:lpstr>
      <vt:lpstr>Adjusting Debt at Disney</vt:lpstr>
      <vt:lpstr>Debt Design for Bookscape &amp; Vale</vt:lpstr>
      <vt:lpstr>And for Tata Motors and Baidu</vt:lpstr>
      <vt:lpstr>Returning Cash to the Owners: Dividend Policy</vt:lpstr>
      <vt:lpstr>First Principles</vt:lpstr>
      <vt:lpstr>Steps to the Dividend Decision… if it is treated as a residual claim</vt:lpstr>
      <vt:lpstr>The Roots of Dividend Dysfunction</vt:lpstr>
      <vt:lpstr>I. Dividends are sticky</vt:lpstr>
      <vt:lpstr>In 2020, a crisis year for many companies…here is what they did..</vt:lpstr>
      <vt:lpstr>II. Dividends tend to follow earnings</vt:lpstr>
      <vt:lpstr>III. Are affected by changes in tax laws…</vt:lpstr>
      <vt:lpstr>IV. More and more US firms are buying back stock, rather than pay dividends...</vt:lpstr>
      <vt:lpstr>And its going global.. In 2022</vt:lpstr>
      <vt:lpstr>Measures of Dividend Policy</vt:lpstr>
      <vt:lpstr>Global Payout Ratios: January 2023</vt:lpstr>
      <vt:lpstr>Global Yields: January 2023</vt:lpstr>
      <vt:lpstr>PowerPoint Presentation</vt:lpstr>
      <vt:lpstr>Dividend Yields and Payout Ratios: Growth Classes</vt:lpstr>
      <vt:lpstr>Dividend Policy: Disney, Vale, Tata Motors, Baidu and Deutsche Bank</vt:lpstr>
      <vt:lpstr>Three Schools Of Thought On Dividends</vt:lpstr>
      <vt:lpstr>The balanced viewpoint</vt:lpstr>
      <vt:lpstr>The Dividends don’t matter school The Miller Modigliani Hypothesis</vt:lpstr>
      <vt:lpstr>II. The Dividends are “bad” school: And the evidence to back them up…</vt:lpstr>
      <vt:lpstr>What do investors in your stock think about dividends? Clues on the ex-dividend day!</vt:lpstr>
      <vt:lpstr>Cashflows from Selling around Ex-Dividend Day</vt:lpstr>
      <vt:lpstr>Intuitive Implications</vt:lpstr>
      <vt:lpstr>The empirical evidence…</vt:lpstr>
      <vt:lpstr>Dividend Arbitrage</vt:lpstr>
      <vt:lpstr>Example of dividend capture strategy with tax factors</vt:lpstr>
      <vt:lpstr>Two bad reasons for paying dividends 1. The bird in the hand fallacy</vt:lpstr>
      <vt:lpstr>2. We have excess cash this year…</vt:lpstr>
      <vt:lpstr>The Cost of Raising Capital</vt:lpstr>
      <vt:lpstr>Three “good” reasons for paying dividends…</vt:lpstr>
      <vt:lpstr>1. The Clientele Effect The “strange case” of Citizen’s Utility</vt:lpstr>
      <vt:lpstr>Evidence from Canadian firms</vt:lpstr>
      <vt:lpstr>A clientele-based explanation</vt:lpstr>
      <vt:lpstr>Results from Regression: Clientele Effect</vt:lpstr>
      <vt:lpstr>Dividend Policy and Clientele</vt:lpstr>
      <vt:lpstr>2. Dividends send a “signal” Increases in dividends are good news..</vt:lpstr>
      <vt:lpstr>But higher or new dividends may signal bad news (not good)</vt:lpstr>
      <vt:lpstr>Both dividend increases and decreases are becoming less informative…</vt:lpstr>
      <vt:lpstr>3. Dividend increases may be good for stocks… but bad for bonds..</vt:lpstr>
      <vt:lpstr>What managers believe about dividends…</vt:lpstr>
      <vt:lpstr>Assessing Dividend Policy: Or how much cash is too much?</vt:lpstr>
      <vt:lpstr>The Big Picture…</vt:lpstr>
      <vt:lpstr>Assessing Dividend Policy</vt:lpstr>
      <vt:lpstr>I. The Cash/Trust Assessment</vt:lpstr>
      <vt:lpstr>How much has the company returned to stockholders?</vt:lpstr>
      <vt:lpstr>A Measure of How Much a Company Could have Afforded to Pay out: FCFE</vt:lpstr>
      <vt:lpstr>Estimating FCFE when Leverage is Stable</vt:lpstr>
      <vt:lpstr>Disney’s FCFE and Cash Returned: 2008 – 2012</vt:lpstr>
      <vt:lpstr>How companies get big cash balances: Microsoft in 1996…</vt:lpstr>
      <vt:lpstr>FCFE for a Bank?</vt:lpstr>
      <vt:lpstr>Dividends versus FCFE: Across the globe </vt:lpstr>
      <vt:lpstr>Cash Buildup and Investor Blowback: Chrysler in 1994</vt:lpstr>
      <vt:lpstr>6 Application Test: Estimating your firm’s FCFE</vt:lpstr>
      <vt:lpstr>A Practical Framework for Analyzing Dividend Policy</vt:lpstr>
      <vt:lpstr>A Dividend Matrix</vt:lpstr>
      <vt:lpstr>More on Microsoft</vt:lpstr>
      <vt:lpstr>Case 1: Disney in 2003</vt:lpstr>
      <vt:lpstr>Can you trust Disney’s management?</vt:lpstr>
      <vt:lpstr>The Bottom Line on Disney Dividends in 2003</vt:lpstr>
      <vt:lpstr>Following up: Disney in 2009</vt:lpstr>
      <vt:lpstr>Final twist: Disney in 2013</vt:lpstr>
      <vt:lpstr>Case 2: Vale – Dividends versus FCFE</vt:lpstr>
      <vt:lpstr>Vale: Its your call..</vt:lpstr>
      <vt:lpstr>Mandated Dividend Payouts</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Summing up…</vt:lpstr>
      <vt:lpstr>6 Application Test: Assessing your firm’s dividend policy</vt:lpstr>
      <vt:lpstr>II. The Peer Group Approach </vt:lpstr>
      <vt:lpstr>A closer look at Disney’s peer group</vt:lpstr>
      <vt:lpstr>Going beyond averages… Looking at the market</vt:lpstr>
      <vt:lpstr>Using the market regression on Disney</vt:lpstr>
      <vt:lpstr>Valuation</vt:lpstr>
      <vt:lpstr>First Principles</vt:lpstr>
      <vt:lpstr>Three approaches to valuation</vt:lpstr>
      <vt:lpstr>Intrinsic Valuation 101</vt:lpstr>
      <vt:lpstr>DCF Choices: Equity Valuation versus Firm Valuation</vt:lpstr>
      <vt:lpstr>Equity Valuation</vt:lpstr>
      <vt:lpstr>Firm Valuation</vt:lpstr>
      <vt:lpstr>How fundamentals play out in intrinsic value…</vt:lpstr>
      <vt:lpstr>Stories + Numbers = Value</vt:lpstr>
      <vt:lpstr>The Ingredients that determine value.</vt:lpstr>
      <vt:lpstr>I. Estimating Cash Flows</vt:lpstr>
      <vt:lpstr>Dividends for Deutsche bank &amp; FCFE for Tata Motors</vt:lpstr>
      <vt:lpstr>Estimating FCFF: Disney</vt:lpstr>
      <vt:lpstr>II.  Discount Rates</vt:lpstr>
      <vt:lpstr>Cost of Equity: Deutsche Bank in 2008 &amp; Tata Motors in 2013</vt:lpstr>
      <vt:lpstr>Current Cost of Capital: Disney</vt:lpstr>
      <vt:lpstr>But costs of equity and capital can and should change over time…</vt:lpstr>
      <vt:lpstr>III. Expected Growth</vt:lpstr>
      <vt:lpstr>Reinvestment and Return: Measures</vt:lpstr>
      <vt:lpstr>Estimating growth in Equity Earnings: Deutsche Bank in January 2008</vt:lpstr>
      <vt:lpstr>Estimating growth in Net Income: Tata Motors</vt:lpstr>
      <vt:lpstr>ROE and Leverage</vt:lpstr>
      <vt:lpstr>Estimating Growth in EBIT: Disney</vt:lpstr>
      <vt:lpstr>When everything is in flux: Changing growth and margins</vt:lpstr>
      <vt:lpstr>1. Revenue Growth</vt:lpstr>
      <vt:lpstr>2. Target Margins (and path there)…</vt:lpstr>
      <vt:lpstr>3. Sales to Invested Capital: A Pathway to estimating Reinvestment</vt:lpstr>
      <vt:lpstr>Here is an example: Baidu’s Expected FCFF</vt:lpstr>
      <vt:lpstr>IV. Getting Closure in Valuation</vt:lpstr>
      <vt:lpstr>Terminal Value: Myths and Realities</vt:lpstr>
      <vt:lpstr>PowerPoint Presentation</vt:lpstr>
      <vt:lpstr>Disney: Inputs to Valuation</vt:lpstr>
      <vt:lpstr>Estimating Stable Period Inputs after a high growth period: Disney</vt:lpstr>
      <vt:lpstr>V. From firm value to equity value per share</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315</cp:revision>
  <cp:lastPrinted>2022-04-25T16:07:35Z</cp:lastPrinted>
  <dcterms:created xsi:type="dcterms:W3CDTF">2010-02-02T13:15:35Z</dcterms:created>
  <dcterms:modified xsi:type="dcterms:W3CDTF">2023-03-26T21:41:47Z</dcterms:modified>
</cp:coreProperties>
</file>