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6" r:id="rId1"/>
  </p:sldMasterIdLst>
  <p:notesMasterIdLst>
    <p:notesMasterId r:id="rId28"/>
  </p:notesMasterIdLst>
  <p:handoutMasterIdLst>
    <p:handoutMasterId r:id="rId29"/>
  </p:handoutMasterIdLst>
  <p:sldIdLst>
    <p:sldId id="2360" r:id="rId2"/>
    <p:sldId id="2405" r:id="rId3"/>
    <p:sldId id="2469" r:id="rId4"/>
    <p:sldId id="2470" r:id="rId5"/>
    <p:sldId id="2471" r:id="rId6"/>
    <p:sldId id="2493" r:id="rId7"/>
    <p:sldId id="2494" r:id="rId8"/>
    <p:sldId id="2472" r:id="rId9"/>
    <p:sldId id="2473" r:id="rId10"/>
    <p:sldId id="2497" r:id="rId11"/>
    <p:sldId id="2474" r:id="rId12"/>
    <p:sldId id="2475" r:id="rId13"/>
    <p:sldId id="2476" r:id="rId14"/>
    <p:sldId id="2495" r:id="rId15"/>
    <p:sldId id="2496" r:id="rId16"/>
    <p:sldId id="2477" r:id="rId17"/>
    <p:sldId id="2478" r:id="rId18"/>
    <p:sldId id="2498" r:id="rId19"/>
    <p:sldId id="2486" r:id="rId20"/>
    <p:sldId id="2479" r:id="rId21"/>
    <p:sldId id="2480" r:id="rId22"/>
    <p:sldId id="2481" r:id="rId23"/>
    <p:sldId id="2455" r:id="rId24"/>
    <p:sldId id="2456" r:id="rId25"/>
    <p:sldId id="2492" r:id="rId26"/>
    <p:sldId id="2461" r:id="rId27"/>
  </p:sldIdLst>
  <p:sldSz cx="9144000" cy="6858000" type="letter"/>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5"/>
    <p:restoredTop sz="94634"/>
  </p:normalViewPr>
  <p:slideViewPr>
    <p:cSldViewPr>
      <p:cViewPr>
        <p:scale>
          <a:sx n="100" d="100"/>
          <a:sy n="100" d="100"/>
        </p:scale>
        <p:origin x="1600" y="-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35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pPr>
              <a:defRPr/>
            </a:pPr>
            <a:fld id="{911515DB-B1CD-3246-B131-1076CDAEB3E1}" type="slidenum">
              <a:rPr lang="en-US" altLang="en-US"/>
              <a:pPr>
                <a:defRPr/>
              </a:pPr>
              <a:t>‹#›</a:t>
            </a:fld>
            <a:endParaRPr lang="en-US" altLang="en-US"/>
          </a:p>
        </p:txBody>
      </p:sp>
    </p:spTree>
    <p:extLst>
      <p:ext uri="{BB962C8B-B14F-4D97-AF65-F5344CB8AC3E}">
        <p14:creationId xmlns:p14="http://schemas.microsoft.com/office/powerpoint/2010/main" val="1205186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defRPr/>
            </a:pPr>
            <a:fld id="{4BAC4BE3-F253-D942-8779-84A4439090AE}" type="slidenum">
              <a:rPr lang="en-US" altLang="en-US" sz="1600" smtClean="0"/>
              <a:pPr eaLnBrk="1" hangingPunct="1">
                <a:defRPr/>
              </a:pPr>
              <a:t>‹#›</a:t>
            </a:fld>
            <a:endParaRPr lang="en-US" altLang="en-US" sz="1600" smtClean="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ED79038E-0FC4-A447-92AD-A7DE4876ACEF}" type="slidenum">
              <a:rPr lang="en-US" altLang="en-US"/>
              <a:pPr>
                <a:defRPr/>
              </a:pPr>
              <a:t>‹#›</a:t>
            </a:fld>
            <a:endParaRPr lang="en-US" altLang="en-US"/>
          </a:p>
        </p:txBody>
      </p:sp>
    </p:spTree>
    <p:extLst>
      <p:ext uri="{BB962C8B-B14F-4D97-AF65-F5344CB8AC3E}">
        <p14:creationId xmlns:p14="http://schemas.microsoft.com/office/powerpoint/2010/main" val="506738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B2A67E3F-34AA-E743-95C7-D553726218C1}" type="slidenum">
              <a:rPr lang="en-US" altLang="en-US"/>
              <a:pPr>
                <a:defRPr/>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83695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pPr>
              <a:defRPr/>
            </a:pPr>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pPr>
              <a:defRPr/>
            </a:pPr>
            <a:fld id="{767BE09B-EFC0-2C4F-8890-6597EF55B9BA}" type="slidenum">
              <a:rPr lang="en-US" altLang="en-US"/>
              <a:pPr>
                <a:defRPr/>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90665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1468A8D1-9DB7-1947-9AA9-DC240C815D64}"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210020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DAF053BD-0100-424B-93FF-410BB1CFF2CF}" type="slidenum">
              <a:rPr lang="en-US" altLang="en-US"/>
              <a:pPr>
                <a:defRPr/>
              </a:pPr>
              <a:t>‹#›</a:t>
            </a:fld>
            <a:endParaRPr lang="en-US" altLang="en-US"/>
          </a:p>
        </p:txBody>
      </p:sp>
    </p:spTree>
    <p:extLst>
      <p:ext uri="{BB962C8B-B14F-4D97-AF65-F5344CB8AC3E}">
        <p14:creationId xmlns:p14="http://schemas.microsoft.com/office/powerpoint/2010/main" val="1840573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pPr>
              <a:defRPr/>
            </a:pPr>
            <a:fld id="{6742A057-23E3-874C-A115-FC5C804DFE90}" type="slidenum">
              <a:rPr lang="en-US" altLang="en-US"/>
              <a:pPr>
                <a:defRPr/>
              </a:pPr>
              <a:t>‹#›</a:t>
            </a:fld>
            <a:endParaRPr lang="en-US" altLang="en-US"/>
          </a:p>
        </p:txBody>
      </p:sp>
    </p:spTree>
    <p:extLst>
      <p:ext uri="{BB962C8B-B14F-4D97-AF65-F5344CB8AC3E}">
        <p14:creationId xmlns:p14="http://schemas.microsoft.com/office/powerpoint/2010/main" val="8610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5615FA83-6A38-EA44-931B-F920C0BE0D30}" type="slidenum">
              <a:rPr lang="en-US" altLang="en-US"/>
              <a:pPr>
                <a:defRPr/>
              </a:pPr>
              <a:t>‹#›</a:t>
            </a:fld>
            <a:endParaRPr lang="en-US" altLang="en-US"/>
          </a:p>
        </p:txBody>
      </p:sp>
    </p:spTree>
    <p:extLst>
      <p:ext uri="{BB962C8B-B14F-4D97-AF65-F5344CB8AC3E}">
        <p14:creationId xmlns:p14="http://schemas.microsoft.com/office/powerpoint/2010/main" val="833941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pPr>
              <a:defRPr/>
            </a:pPr>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pPr>
              <a:defRPr/>
            </a:pPr>
            <a:fld id="{BDEF8243-1570-784D-A49B-1C5AC5A2BAE3}" type="slidenum">
              <a:rPr lang="en-US" altLang="en-US"/>
              <a:pPr>
                <a:defRPr/>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574795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CA2323B3-0149-5043-A1CE-98996997250D}"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38322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C2E1B6D0-ECD0-2C46-B15B-8EA335C1BC20}"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2005620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349EF196-F053-924E-8017-1F67A57367A5}" type="slidenum">
              <a:rPr lang="en-US" altLang="en-US"/>
              <a:pPr>
                <a:defRPr/>
              </a:pPr>
              <a:t>‹#›</a:t>
            </a:fld>
            <a:endParaRPr lang="en-US" altLang="en-US"/>
          </a:p>
        </p:txBody>
      </p:sp>
    </p:spTree>
    <p:extLst>
      <p:ext uri="{BB962C8B-B14F-4D97-AF65-F5344CB8AC3E}">
        <p14:creationId xmlns:p14="http://schemas.microsoft.com/office/powerpoint/2010/main" val="15624370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400">
                <a:solidFill>
                  <a:schemeClr val="tx2"/>
                </a:solidFill>
              </a:defRPr>
            </a:lvl1pPr>
          </a:lstStyle>
          <a:p>
            <a:pPr>
              <a:defRPr/>
            </a:pPr>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eaLnBrk="1" hangingPunct="1">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eaLnBrk="1" hangingPunct="1">
              <a:defRPr sz="1200" b="1">
                <a:solidFill>
                  <a:schemeClr val="tx2"/>
                </a:solidFill>
              </a:defRPr>
            </a:lvl1pPr>
          </a:lstStyle>
          <a:p>
            <a:pPr>
              <a:defRPr/>
            </a:pPr>
            <a:fld id="{E0D1E727-CAA6-1B45-96B3-937358D45BB9}" type="slidenum">
              <a:rPr lang="en-US" altLang="en-US"/>
              <a:pPr>
                <a:defRPr/>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57" r:id="rId1"/>
    <p:sldLayoutId id="2147484358" r:id="rId2"/>
    <p:sldLayoutId id="2147484359" r:id="rId3"/>
    <p:sldLayoutId id="2147484360" r:id="rId4"/>
    <p:sldLayoutId id="2147484355" r:id="rId5"/>
    <p:sldLayoutId id="2147484361" r:id="rId6"/>
    <p:sldLayoutId id="2147484362" r:id="rId7"/>
    <p:sldLayoutId id="2147484363" r:id="rId8"/>
    <p:sldLayoutId id="2147484364" r:id="rId9"/>
    <p:sldLayoutId id="2147484356" r:id="rId10"/>
    <p:sldLayoutId id="2147484365" r:id="rId11"/>
    <p:sldLayoutId id="2147484366"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smtClean="0"/>
              <a:t>Numbers AND NARRATIVE: MODELING, STORY TELLING AND INVESTING</a:t>
            </a:r>
            <a:endParaRPr lang="en-US" dirty="0"/>
          </a:p>
        </p:txBody>
      </p:sp>
      <p:sp>
        <p:nvSpPr>
          <p:cNvPr id="16386" name="Subtitle 2"/>
          <p:cNvSpPr>
            <a:spLocks noGrp="1"/>
          </p:cNvSpPr>
          <p:nvPr>
            <p:ph type="subTitle" idx="1"/>
          </p:nvPr>
        </p:nvSpPr>
        <p:spPr>
          <a:xfrm>
            <a:off x="2362200" y="6049963"/>
            <a:ext cx="6705600" cy="685800"/>
          </a:xfrm>
        </p:spPr>
        <p:txBody>
          <a:bodyPr/>
          <a:lstStyle/>
          <a:p>
            <a:r>
              <a:rPr lang="en-US" altLang="en-US">
                <a:ea typeface="ＭＳ Ｐゴシック"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612775" y="228600"/>
            <a:ext cx="8153400" cy="990600"/>
          </a:xfrm>
        </p:spPr>
        <p:txBody>
          <a:bodyPr/>
          <a:lstStyle/>
          <a:p>
            <a:r>
              <a:rPr lang="en-US" altLang="en-US">
                <a:ea typeface="ＭＳ Ｐゴシック" charset="-128"/>
              </a:rPr>
              <a:t>Bridging the Gap</a:t>
            </a:r>
          </a:p>
        </p:txBody>
      </p:sp>
      <p:pic>
        <p:nvPicPr>
          <p:cNvPr id="18434"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20909" b="-20909"/>
          <a:stretch>
            <a:fillRect/>
          </a:stretch>
        </p:blipFill>
        <p:spPr>
          <a:xfrm>
            <a:off x="612775" y="1600200"/>
            <a:ext cx="8153400" cy="449580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r>
              <a:rPr lang="en-US" altLang="en-US">
                <a:ea typeface="ＭＳ Ｐゴシック" charset="-128"/>
              </a:rPr>
              <a:t>From Story to Numbers: The Steps</a:t>
            </a:r>
          </a:p>
        </p:txBody>
      </p:sp>
      <p:pic>
        <p:nvPicPr>
          <p:cNvPr id="1945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24464" r="-24464"/>
          <a:stretch>
            <a:fillRect/>
          </a:stretch>
        </p:blipFill>
        <p:spPr>
          <a:xfrm>
            <a:off x="612775" y="1600200"/>
            <a:ext cx="8153400" cy="44958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12775" y="228600"/>
            <a:ext cx="8153400" cy="990600"/>
          </a:xfrm>
        </p:spPr>
        <p:txBody>
          <a:bodyPr/>
          <a:lstStyle/>
          <a:p>
            <a:r>
              <a:rPr lang="en-US" altLang="en-US" dirty="0">
                <a:ea typeface="ＭＳ Ｐゴシック" charset="-128"/>
              </a:rPr>
              <a:t>Step </a:t>
            </a:r>
            <a:r>
              <a:rPr lang="en-US" altLang="en-US" dirty="0" smtClean="0">
                <a:ea typeface="ＭＳ Ｐゴシック" charset="-128"/>
              </a:rPr>
              <a:t>1a: </a:t>
            </a:r>
            <a:r>
              <a:rPr lang="en-US" altLang="en-US" dirty="0">
                <a:ea typeface="ＭＳ Ｐゴシック" charset="-128"/>
              </a:rPr>
              <a:t>Survey the landscape</a:t>
            </a:r>
          </a:p>
        </p:txBody>
      </p:sp>
      <p:sp>
        <p:nvSpPr>
          <p:cNvPr id="20482" name="Content Placeholder 2"/>
          <p:cNvSpPr>
            <a:spLocks noGrp="1"/>
          </p:cNvSpPr>
          <p:nvPr>
            <p:ph sz="quarter" idx="1"/>
          </p:nvPr>
        </p:nvSpPr>
        <p:spPr>
          <a:xfrm>
            <a:off x="612775" y="1600200"/>
            <a:ext cx="8153400" cy="4495800"/>
          </a:xfrm>
        </p:spPr>
        <p:txBody>
          <a:bodyPr/>
          <a:lstStyle/>
          <a:p>
            <a:pPr algn="just"/>
            <a:r>
              <a:rPr lang="en-US" altLang="en-US">
                <a:ea typeface="ＭＳ Ｐゴシック" charset="-128"/>
              </a:rPr>
              <a:t>Every valuation starts with a narrative, a story that you see unfolding for your company in the future.</a:t>
            </a:r>
          </a:p>
          <a:p>
            <a:pPr algn="just"/>
            <a:r>
              <a:rPr lang="en-US" altLang="en-US">
                <a:ea typeface="ＭＳ Ｐゴシック" charset="-128"/>
              </a:rPr>
              <a:t>In developing this narrative, you will be making assessments of </a:t>
            </a:r>
          </a:p>
          <a:p>
            <a:pPr lvl="1" algn="just"/>
            <a:r>
              <a:rPr lang="en-US" altLang="en-US">
                <a:ea typeface="ＭＳ Ｐゴシック" charset="-128"/>
              </a:rPr>
              <a:t>Your company (its products, its management and its history.</a:t>
            </a:r>
          </a:p>
          <a:p>
            <a:pPr lvl="1" algn="just"/>
            <a:r>
              <a:rPr lang="en-US" altLang="en-US">
                <a:ea typeface="ＭＳ Ｐゴシック" charset="-128"/>
              </a:rPr>
              <a:t>The market or markets that you see it growing in.</a:t>
            </a:r>
          </a:p>
          <a:p>
            <a:pPr lvl="1" algn="just"/>
            <a:r>
              <a:rPr lang="en-US" altLang="en-US">
                <a:ea typeface="ＭＳ Ｐゴシック" charset="-128"/>
              </a:rPr>
              <a:t>The competition it faces and will face.</a:t>
            </a:r>
          </a:p>
          <a:p>
            <a:pPr lvl="1" algn="just"/>
            <a:r>
              <a:rPr lang="en-US" altLang="en-US">
                <a:ea typeface="ＭＳ Ｐゴシック" charset="-128"/>
              </a:rPr>
              <a:t>The macro environment in which it operates.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0"/>
            <a:ext cx="866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51400" y="4038600"/>
            <a:ext cx="42545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81000"/>
            <a:ext cx="447516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962400"/>
            <a:ext cx="3657600" cy="248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57200"/>
            <a:ext cx="35687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TextBox 6"/>
          <p:cNvSpPr txBox="1">
            <a:spLocks noChangeArrowheads="1"/>
          </p:cNvSpPr>
          <p:nvPr/>
        </p:nvSpPr>
        <p:spPr bwMode="auto">
          <a:xfrm>
            <a:off x="990600" y="25400"/>
            <a:ext cx="1501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a:latin typeface="Times" charset="0"/>
              </a:rPr>
              <a:t>Low Growth</a:t>
            </a:r>
          </a:p>
        </p:txBody>
      </p:sp>
      <p:sp>
        <p:nvSpPr>
          <p:cNvPr id="22534" name="TextBox 7"/>
          <p:cNvSpPr txBox="1">
            <a:spLocks noChangeArrowheads="1"/>
          </p:cNvSpPr>
          <p:nvPr/>
        </p:nvSpPr>
        <p:spPr bwMode="auto">
          <a:xfrm>
            <a:off x="4038600" y="1676400"/>
            <a:ext cx="35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a:t>
            </a:r>
          </a:p>
        </p:txBody>
      </p:sp>
      <p:sp>
        <p:nvSpPr>
          <p:cNvPr id="22535" name="TextBox 8"/>
          <p:cNvSpPr txBox="1">
            <a:spLocks noChangeArrowheads="1"/>
          </p:cNvSpPr>
          <p:nvPr/>
        </p:nvSpPr>
        <p:spPr bwMode="auto">
          <a:xfrm>
            <a:off x="6096000" y="0"/>
            <a:ext cx="1570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a:latin typeface="Times" charset="0"/>
              </a:rPr>
              <a:t>Low Margins</a:t>
            </a:r>
          </a:p>
        </p:txBody>
      </p:sp>
      <p:sp>
        <p:nvSpPr>
          <p:cNvPr id="22536" name="TextBox 9"/>
          <p:cNvSpPr txBox="1">
            <a:spLocks noChangeArrowheads="1"/>
          </p:cNvSpPr>
          <p:nvPr/>
        </p:nvSpPr>
        <p:spPr bwMode="auto">
          <a:xfrm>
            <a:off x="152400" y="3429000"/>
            <a:ext cx="3570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a:latin typeface="Times" charset="0"/>
              </a:rPr>
              <a:t>High &amp; Increasing Reinvestment</a:t>
            </a:r>
          </a:p>
        </p:txBody>
      </p:sp>
      <p:sp>
        <p:nvSpPr>
          <p:cNvPr id="22537" name="TextBox 10"/>
          <p:cNvSpPr txBox="1">
            <a:spLocks noChangeArrowheads="1"/>
          </p:cNvSpPr>
          <p:nvPr/>
        </p:nvSpPr>
        <p:spPr bwMode="auto">
          <a:xfrm>
            <a:off x="4343400" y="5334000"/>
            <a:ext cx="35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a:t>
            </a:r>
          </a:p>
        </p:txBody>
      </p:sp>
      <p:sp>
        <p:nvSpPr>
          <p:cNvPr id="22538" name="TextBox 11"/>
          <p:cNvSpPr txBox="1">
            <a:spLocks noChangeArrowheads="1"/>
          </p:cNvSpPr>
          <p:nvPr/>
        </p:nvSpPr>
        <p:spPr bwMode="auto">
          <a:xfrm>
            <a:off x="6172200" y="3505200"/>
            <a:ext cx="1631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b="1">
                <a:latin typeface="Times" charset="0"/>
              </a:rPr>
              <a:t>Bad Business</a:t>
            </a:r>
          </a:p>
        </p:txBody>
      </p:sp>
      <p:sp>
        <p:nvSpPr>
          <p:cNvPr id="22539" name="TextBox 12"/>
          <p:cNvSpPr txBox="1">
            <a:spLocks noChangeArrowheads="1"/>
          </p:cNvSpPr>
          <p:nvPr/>
        </p:nvSpPr>
        <p:spPr bwMode="auto">
          <a:xfrm>
            <a:off x="3352800" y="0"/>
            <a:ext cx="2535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i="1">
                <a:latin typeface="Times" charset="0"/>
              </a:rPr>
              <a:t>The Auto Business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228600"/>
            <a:ext cx="8153400" cy="990600"/>
          </a:xfrm>
        </p:spPr>
        <p:txBody>
          <a:bodyPr/>
          <a:lstStyle/>
          <a:p>
            <a:r>
              <a:rPr lang="en-US" altLang="en-US">
                <a:ea typeface="ＭＳ Ｐゴシック" charset="-128"/>
              </a:rPr>
              <a:t>What makes Ferrari different?</a:t>
            </a:r>
          </a:p>
        </p:txBody>
      </p:sp>
      <p:pic>
        <p:nvPicPr>
          <p:cNvPr id="2355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46640" r="-46640"/>
          <a:stretch>
            <a:fillRect/>
          </a:stretch>
        </p:blipFill>
        <p:spPr>
          <a:xfrm>
            <a:off x="612775" y="1600200"/>
            <a:ext cx="8153400" cy="4495800"/>
          </a:xfrm>
        </p:spPr>
      </p:pic>
      <p:sp>
        <p:nvSpPr>
          <p:cNvPr id="23555" name="TextBox 4"/>
          <p:cNvSpPr txBox="1">
            <a:spLocks noChangeArrowheads="1"/>
          </p:cNvSpPr>
          <p:nvPr/>
        </p:nvSpPr>
        <p:spPr bwMode="auto">
          <a:xfrm>
            <a:off x="381000" y="2057400"/>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sold only 7,255 cars in all of 2014</a:t>
            </a:r>
          </a:p>
        </p:txBody>
      </p:sp>
      <p:sp>
        <p:nvSpPr>
          <p:cNvPr id="23556" name="TextBox 5"/>
          <p:cNvSpPr txBox="1">
            <a:spLocks noChangeArrowheads="1"/>
          </p:cNvSpPr>
          <p:nvPr/>
        </p:nvSpPr>
        <p:spPr bwMode="auto">
          <a:xfrm>
            <a:off x="228600" y="4419600"/>
            <a:ext cx="25146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had a profit margin of 18.2%, in the 95</a:t>
            </a:r>
            <a:r>
              <a:rPr lang="en-US" altLang="en-US" sz="1800" baseline="30000">
                <a:latin typeface="Times" charset="0"/>
              </a:rPr>
              <a:t>th</a:t>
            </a:r>
            <a:r>
              <a:rPr lang="en-US" altLang="en-US" sz="1800">
                <a:latin typeface="Times" charset="0"/>
              </a:rPr>
              <a:t> percentile, partly because of its high prices and partly because it spends little on advertising. </a:t>
            </a:r>
          </a:p>
        </p:txBody>
      </p:sp>
      <p:sp>
        <p:nvSpPr>
          <p:cNvPr id="23557" name="TextBox 6"/>
          <p:cNvSpPr txBox="1">
            <a:spLocks noChangeArrowheads="1"/>
          </p:cNvSpPr>
          <p:nvPr/>
        </p:nvSpPr>
        <p:spPr bwMode="auto">
          <a:xfrm>
            <a:off x="6273800" y="1981200"/>
            <a:ext cx="2895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sales (in units) have grown very little in the last decade &amp; have been stable</a:t>
            </a:r>
          </a:p>
        </p:txBody>
      </p:sp>
      <p:sp>
        <p:nvSpPr>
          <p:cNvPr id="23558" name="TextBox 7"/>
          <p:cNvSpPr txBox="1">
            <a:spLocks noChangeArrowheads="1"/>
          </p:cNvSpPr>
          <p:nvPr/>
        </p:nvSpPr>
        <p:spPr bwMode="auto">
          <a:xfrm>
            <a:off x="6553200" y="4724400"/>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has not invested in new plants.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612775" y="228600"/>
            <a:ext cx="8153400" cy="990600"/>
          </a:xfrm>
        </p:spPr>
        <p:txBody>
          <a:bodyPr/>
          <a:lstStyle/>
          <a:p>
            <a:r>
              <a:rPr lang="en-US" altLang="en-US" dirty="0">
                <a:ea typeface="ＭＳ Ｐゴシック" charset="-128"/>
              </a:rPr>
              <a:t>Step </a:t>
            </a:r>
            <a:r>
              <a:rPr lang="en-US" altLang="en-US" dirty="0" smtClean="0">
                <a:ea typeface="ＭＳ Ｐゴシック" charset="-128"/>
              </a:rPr>
              <a:t>1b: </a:t>
            </a:r>
            <a:r>
              <a:rPr lang="en-US" altLang="en-US" dirty="0">
                <a:ea typeface="ＭＳ Ｐゴシック" charset="-128"/>
              </a:rPr>
              <a:t>Create a narrative for the future</a:t>
            </a:r>
          </a:p>
        </p:txBody>
      </p:sp>
      <p:sp>
        <p:nvSpPr>
          <p:cNvPr id="24578"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Every valuation starts with a narrative, a story that you see unfolding for your company in the future.</a:t>
            </a:r>
          </a:p>
          <a:p>
            <a:r>
              <a:rPr lang="en-US" altLang="en-US">
                <a:ea typeface="ＭＳ Ｐゴシック" charset="-128"/>
              </a:rPr>
              <a:t>In developing this narrative, you will be making assessments of your company (its products, its management), the market or markets that you see it growing in, the competition it faces and will face and the macro environment in which it operates.</a:t>
            </a:r>
          </a:p>
          <a:p>
            <a:pPr lvl="1"/>
            <a:r>
              <a:rPr lang="en-US" altLang="en-US">
                <a:ea typeface="ＭＳ Ｐゴシック" charset="-128"/>
              </a:rPr>
              <a:t>Rule 1: Keep it simple.</a:t>
            </a:r>
          </a:p>
          <a:p>
            <a:pPr lvl="1"/>
            <a:r>
              <a:rPr lang="en-US" altLang="en-US">
                <a:ea typeface="ＭＳ Ｐゴシック" charset="-128"/>
              </a:rPr>
              <a:t>Rule 2: Keep it focused.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228600"/>
            <a:ext cx="8153400" cy="990600"/>
          </a:xfrm>
        </p:spPr>
        <p:txBody>
          <a:bodyPr/>
          <a:lstStyle/>
          <a:p>
            <a:r>
              <a:rPr lang="en-US" altLang="en-US">
                <a:ea typeface="ＭＳ Ｐゴシック" charset="-128"/>
              </a:rPr>
              <a:t>The Uber Narrative</a:t>
            </a:r>
          </a:p>
        </p:txBody>
      </p:sp>
      <p:sp>
        <p:nvSpPr>
          <p:cNvPr id="3" name="Content Placeholder 2"/>
          <p:cNvSpPr>
            <a:spLocks noGrp="1"/>
          </p:cNvSpPr>
          <p:nvPr>
            <p:ph sz="quarter" idx="1"/>
          </p:nvPr>
        </p:nvSpPr>
        <p:spPr>
          <a:xfrm>
            <a:off x="612775" y="1600200"/>
            <a:ext cx="8153400" cy="4495800"/>
          </a:xfrm>
        </p:spPr>
        <p:txBody>
          <a:bodyPr>
            <a:normAutofit fontScale="85000" lnSpcReduction="10000"/>
          </a:bodyPr>
          <a:lstStyle/>
          <a:p>
            <a:pPr marL="0" indent="0">
              <a:buFont typeface="Wingdings" charset="0"/>
              <a:buNone/>
              <a:defRPr/>
            </a:pPr>
            <a:r>
              <a:rPr lang="en-US" dirty="0" smtClean="0"/>
              <a:t>In June 2014, my initial narrative for </a:t>
            </a:r>
            <a:r>
              <a:rPr lang="en-US" dirty="0" err="1" smtClean="0"/>
              <a:t>Uber</a:t>
            </a:r>
            <a:r>
              <a:rPr lang="en-US" dirty="0" smtClean="0"/>
              <a:t> was that it would be</a:t>
            </a:r>
          </a:p>
          <a:p>
            <a:pPr marL="514350" indent="-514350">
              <a:buFont typeface="+mj-lt"/>
              <a:buAutoNum type="arabicPeriod"/>
              <a:defRPr/>
            </a:pPr>
            <a:r>
              <a:rPr lang="en-US" u="sng" dirty="0" smtClean="0"/>
              <a:t>An urban car service business</a:t>
            </a:r>
            <a:r>
              <a:rPr lang="en-US" dirty="0" smtClean="0"/>
              <a:t>: I saw </a:t>
            </a:r>
            <a:r>
              <a:rPr lang="en-US" dirty="0" err="1" smtClean="0"/>
              <a:t>Uber</a:t>
            </a:r>
            <a:r>
              <a:rPr lang="en-US" dirty="0" smtClean="0"/>
              <a:t> primarily as a force in urban areas and only in the car service business.</a:t>
            </a:r>
          </a:p>
          <a:p>
            <a:pPr marL="514350" indent="-514350">
              <a:buFont typeface="+mj-lt"/>
              <a:buAutoNum type="arabicPeriod"/>
              <a:defRPr/>
            </a:pPr>
            <a:r>
              <a:rPr lang="en-US" dirty="0" smtClean="0"/>
              <a:t>Which </a:t>
            </a:r>
            <a:r>
              <a:rPr lang="en-US" u="sng" dirty="0" smtClean="0"/>
              <a:t>would expand the business moderately </a:t>
            </a:r>
            <a:r>
              <a:rPr lang="en-US" dirty="0" smtClean="0"/>
              <a:t>(about 40% over ten years) by bringing in new users.</a:t>
            </a:r>
          </a:p>
          <a:p>
            <a:pPr marL="514350" indent="-514350">
              <a:buFont typeface="+mj-lt"/>
              <a:buAutoNum type="arabicPeriod"/>
              <a:defRPr/>
            </a:pPr>
            <a:r>
              <a:rPr lang="en-US" u="sng" dirty="0" smtClean="0"/>
              <a:t>With local networking benefits</a:t>
            </a:r>
            <a:r>
              <a:rPr lang="en-US" dirty="0" smtClean="0"/>
              <a:t>: If </a:t>
            </a:r>
            <a:r>
              <a:rPr lang="en-US" dirty="0" err="1" smtClean="0"/>
              <a:t>Uber</a:t>
            </a:r>
            <a:r>
              <a:rPr lang="en-US" dirty="0" smtClean="0"/>
              <a:t> becomes large enough in any city, it will quickly become larger, but that will be of little help when it enters a new city.</a:t>
            </a:r>
          </a:p>
          <a:p>
            <a:pPr marL="514350" indent="-514350">
              <a:buFont typeface="+mj-lt"/>
              <a:buAutoNum type="arabicPeriod"/>
              <a:defRPr/>
            </a:pPr>
            <a:r>
              <a:rPr lang="en-US" dirty="0" smtClean="0"/>
              <a:t>Maintain its revenue sharing (20%) system due to strong </a:t>
            </a:r>
            <a:r>
              <a:rPr lang="en-US" u="sng" dirty="0" smtClean="0"/>
              <a:t>competitive advantages</a:t>
            </a:r>
            <a:r>
              <a:rPr lang="en-US" dirty="0" smtClean="0"/>
              <a:t> (from being a first mover).</a:t>
            </a:r>
          </a:p>
          <a:p>
            <a:pPr marL="514350" indent="-514350">
              <a:buFont typeface="+mj-lt"/>
              <a:buAutoNum type="arabicPeriod"/>
              <a:defRPr/>
            </a:pPr>
            <a:r>
              <a:rPr lang="en-US" dirty="0" smtClean="0"/>
              <a:t>And </a:t>
            </a:r>
            <a:r>
              <a:rPr lang="en-US" u="sng" dirty="0" smtClean="0"/>
              <a:t>its existing low-capital business model</a:t>
            </a:r>
            <a:r>
              <a:rPr lang="en-US" dirty="0" smtClean="0"/>
              <a:t>, with drivers as contractors and very little investment in infrastructure.</a:t>
            </a:r>
          </a:p>
          <a:p>
            <a:pPr marL="0" indent="0">
              <a:buFont typeface="Wingdings" charset="0"/>
              <a:buNone/>
              <a:defRPr/>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lstStyle/>
          <a:p>
            <a:r>
              <a:rPr lang="en-US" altLang="en-US">
                <a:ea typeface="ＭＳ Ｐゴシック" charset="-128"/>
              </a:rPr>
              <a:t>The Ferrari Narrative</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a:buFont typeface="Wingdings" charset="0"/>
              <a:buChar char=""/>
              <a:defRPr/>
            </a:pPr>
            <a:r>
              <a:rPr lang="en-US" dirty="0" smtClean="0"/>
              <a:t>Ferrari will stay an exclusive auto club, deriving its allure from its scarcity and the fact that only a few own Ferraris.</a:t>
            </a:r>
          </a:p>
          <a:p>
            <a:pPr>
              <a:buFont typeface="Wingdings" charset="0"/>
              <a:buChar char=""/>
              <a:defRPr/>
            </a:pPr>
            <a:r>
              <a:rPr lang="en-US" dirty="0" smtClean="0"/>
              <a:t>By staying exclusive, the company gets three benefits:</a:t>
            </a:r>
          </a:p>
          <a:p>
            <a:pPr lvl="1">
              <a:buFont typeface="Wingdings 2" charset="0"/>
              <a:buChar char=""/>
              <a:defRPr/>
            </a:pPr>
            <a:r>
              <a:rPr lang="en-US" dirty="0" smtClean="0"/>
              <a:t>It can continue to charge nose bleed prices for its cars and sell them with little or no advertising.</a:t>
            </a:r>
          </a:p>
          <a:p>
            <a:pPr lvl="1">
              <a:buFont typeface="Wingdings 2" charset="0"/>
              <a:buChar char=""/>
              <a:defRPr/>
            </a:pPr>
            <a:r>
              <a:rPr lang="en-US" dirty="0" smtClean="0"/>
              <a:t>It does not need to invest in new assembly plants, since it does not plan to ramp up production.</a:t>
            </a:r>
          </a:p>
          <a:p>
            <a:pPr lvl="1">
              <a:buFont typeface="Wingdings 2" charset="0"/>
              <a:buChar char=""/>
              <a:defRPr/>
            </a:pPr>
            <a:r>
              <a:rPr lang="en-US" dirty="0" smtClean="0"/>
              <a:t>It sells only to the super rich, who are unaffected by overall economic conditions or market crises.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228600"/>
            <a:ext cx="8153400" cy="990600"/>
          </a:xfrm>
        </p:spPr>
        <p:txBody>
          <a:bodyPr/>
          <a:lstStyle/>
          <a:p>
            <a:r>
              <a:rPr lang="en-US" altLang="en-US" dirty="0">
                <a:ea typeface="ＭＳ Ｐゴシック" charset="-128"/>
              </a:rPr>
              <a:t>Step </a:t>
            </a:r>
            <a:r>
              <a:rPr lang="en-US" altLang="en-US" dirty="0" smtClean="0">
                <a:ea typeface="ＭＳ Ｐゴシック" charset="-128"/>
              </a:rPr>
              <a:t>2: </a:t>
            </a:r>
            <a:r>
              <a:rPr lang="en-US" altLang="en-US" dirty="0">
                <a:ea typeface="ＭＳ Ｐゴシック" charset="-128"/>
              </a:rPr>
              <a:t>Check the narrative against history, economic first principles &amp; common sense</a:t>
            </a:r>
          </a:p>
        </p:txBody>
      </p:sp>
      <p:pic>
        <p:nvPicPr>
          <p:cNvPr id="27650"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8508" b="-8508"/>
          <a:stretch>
            <a:fillRect/>
          </a:stretch>
        </p:blipFill>
        <p:spPr>
          <a:xfrm>
            <a:off x="612775" y="1600200"/>
            <a:ext cx="8153400" cy="4495800"/>
          </a:xfrm>
        </p:spPr>
      </p:pic>
      <p:sp>
        <p:nvSpPr>
          <p:cNvPr id="276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27652"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6B67D7A-2E38-C143-8DB6-CCC57BB87F14}" type="slidenum">
              <a:rPr lang="en-US" altLang="en-US" sz="1200">
                <a:solidFill>
                  <a:srgbClr val="FFFFFF"/>
                </a:solidFill>
                <a:latin typeface="Times" charset="0"/>
              </a:rPr>
              <a:pPr>
                <a:lnSpc>
                  <a:spcPct val="80000"/>
                </a:lnSpc>
                <a:spcBef>
                  <a:spcPct val="0"/>
                </a:spcBef>
                <a:buClrTx/>
                <a:buSzTx/>
                <a:buFontTx/>
                <a:buNone/>
              </a:pPr>
              <a:t>11</a:t>
            </a:fld>
            <a:endParaRPr lang="en-US" altLang="en-US" sz="1200">
              <a:solidFill>
                <a:srgbClr val="FFFFFF"/>
              </a:solidFill>
              <a:latin typeface="Times"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lstStyle/>
          <a:p>
            <a:r>
              <a:rPr lang="en-US" altLang="en-US">
                <a:ea typeface="ＭＳ Ｐゴシック" charset="-128"/>
              </a:rPr>
              <a:t>The Impossible, The Implausible and the Improbable</a:t>
            </a:r>
          </a:p>
        </p:txBody>
      </p:sp>
      <p:pic>
        <p:nvPicPr>
          <p:cNvPr id="28674"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835" r="-835"/>
          <a:stretch>
            <a:fillRect/>
          </a:stretch>
        </p:blipFill>
        <p:spPr>
          <a:xfrm>
            <a:off x="612775" y="1600200"/>
            <a:ext cx="8153400" cy="4495800"/>
          </a:xfrm>
        </p:spPr>
      </p:pic>
      <p:sp>
        <p:nvSpPr>
          <p:cNvPr id="28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676"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C4E34CA-58D8-8740-B53D-B1F3825A7BDE}" type="slidenum">
              <a:rPr lang="en-US" altLang="en-US" sz="1200">
                <a:solidFill>
                  <a:srgbClr val="FFFFFF"/>
                </a:solidFill>
                <a:latin typeface="Times" charset="0"/>
              </a:rPr>
              <a:pPr>
                <a:lnSpc>
                  <a:spcPct val="80000"/>
                </a:lnSpc>
                <a:spcBef>
                  <a:spcPct val="0"/>
                </a:spcBef>
                <a:buClrTx/>
                <a:buSzTx/>
                <a:buFontTx/>
                <a:buNone/>
              </a:pPr>
              <a:t>12</a:t>
            </a:fld>
            <a:endParaRPr lang="en-US" altLang="en-US" sz="1200">
              <a:solidFill>
                <a:srgbClr val="FFFFFF"/>
              </a:solidFill>
              <a:latin typeface="Times"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228600"/>
            <a:ext cx="8153400" cy="990600"/>
          </a:xfrm>
        </p:spPr>
        <p:txBody>
          <a:bodyPr/>
          <a:lstStyle/>
          <a:p>
            <a:r>
              <a:rPr lang="en-US" altLang="en-US">
                <a:ea typeface="ＭＳ Ｐゴシック" charset="-128"/>
              </a:rPr>
              <a:t>Uber: Possible, Plausible and Probable</a:t>
            </a:r>
          </a:p>
        </p:txBody>
      </p:sp>
      <p:pic>
        <p:nvPicPr>
          <p:cNvPr id="29698"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l="-54062" r="-54062"/>
          <a:stretch>
            <a:fillRect/>
          </a:stretch>
        </p:blipFill>
        <p:spPr>
          <a:xfrm>
            <a:off x="612775" y="1600200"/>
            <a:ext cx="8153400" cy="44958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533400"/>
            <a:ext cx="8140700" cy="53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TextBox 2"/>
          <p:cNvSpPr txBox="1">
            <a:spLocks noChangeArrowheads="1"/>
          </p:cNvSpPr>
          <p:nvPr/>
        </p:nvSpPr>
        <p:spPr bwMode="auto">
          <a:xfrm>
            <a:off x="3429000" y="0"/>
            <a:ext cx="47101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The Impossible: The Runaway Story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73100"/>
            <a:ext cx="9144000" cy="549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TextBox 2"/>
          <p:cNvSpPr txBox="1">
            <a:spLocks noChangeArrowheads="1"/>
          </p:cNvSpPr>
          <p:nvPr/>
        </p:nvSpPr>
        <p:spPr bwMode="auto">
          <a:xfrm>
            <a:off x="2895600" y="152401"/>
            <a:ext cx="57038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dirty="0">
                <a:latin typeface="Times" charset="0"/>
              </a:rPr>
              <a:t>The Improbable: Willy </a:t>
            </a:r>
            <a:r>
              <a:rPr lang="en-US" altLang="en-US" sz="2400" dirty="0" err="1">
                <a:latin typeface="Times" charset="0"/>
              </a:rPr>
              <a:t>Wonkitis</a:t>
            </a:r>
            <a:endParaRPr lang="en-US" altLang="en-US" sz="2400" dirty="0">
              <a:latin typeface="Times"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228600"/>
            <a:ext cx="8153400" cy="990600"/>
          </a:xfrm>
        </p:spPr>
        <p:txBody>
          <a:bodyPr/>
          <a:lstStyle/>
          <a:p>
            <a:r>
              <a:rPr lang="en-US" altLang="en-US" dirty="0">
                <a:ea typeface="ＭＳ Ｐゴシック" charset="-128"/>
              </a:rPr>
              <a:t>Step </a:t>
            </a:r>
            <a:r>
              <a:rPr lang="en-US" altLang="en-US" dirty="0" smtClean="0">
                <a:ea typeface="ＭＳ Ｐゴシック" charset="-128"/>
              </a:rPr>
              <a:t>3: </a:t>
            </a:r>
            <a:r>
              <a:rPr lang="en-US" altLang="en-US" dirty="0">
                <a:ea typeface="ＭＳ Ｐゴシック" charset="-128"/>
              </a:rPr>
              <a:t>Connect your narrative to key drivers of value</a:t>
            </a:r>
          </a:p>
        </p:txBody>
      </p:sp>
      <p:pic>
        <p:nvPicPr>
          <p:cNvPr id="3277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65144" r="-65144"/>
          <a:stretch>
            <a:fillRect/>
          </a:stretch>
        </p:blipFill>
        <p:spPr>
          <a:xfrm>
            <a:off x="612775" y="1600200"/>
            <a:ext cx="8153400" cy="449580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228600"/>
            <a:ext cx="8153400" cy="990600"/>
          </a:xfrm>
        </p:spPr>
        <p:txBody>
          <a:bodyPr/>
          <a:lstStyle/>
          <a:p>
            <a:r>
              <a:rPr lang="en-US" altLang="en-US">
                <a:ea typeface="ＭＳ Ｐゴシック" charset="-128"/>
              </a:rPr>
              <a:t>Value the company (Uber)</a:t>
            </a:r>
          </a:p>
        </p:txBody>
      </p:sp>
      <p:pic>
        <p:nvPicPr>
          <p:cNvPr id="33794"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10570" b="-10570"/>
          <a:stretch>
            <a:fillRect/>
          </a:stretch>
        </p:blipFill>
        <p:spPr>
          <a:xfrm>
            <a:off x="612775" y="1600200"/>
            <a:ext cx="8153400" cy="4495800"/>
          </a:xfrm>
        </p:spPr>
      </p:pic>
      <p:sp>
        <p:nvSpPr>
          <p:cNvPr id="337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33796"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B1AD532-3663-8A42-B69E-B9F1C5C125AA}" type="slidenum">
              <a:rPr lang="en-US" altLang="en-US" sz="1200">
                <a:solidFill>
                  <a:srgbClr val="FFFFFF"/>
                </a:solidFill>
                <a:latin typeface="Times" charset="0"/>
              </a:rPr>
              <a:pPr>
                <a:lnSpc>
                  <a:spcPct val="80000"/>
                </a:lnSpc>
                <a:spcBef>
                  <a:spcPct val="0"/>
                </a:spcBef>
                <a:buClrTx/>
                <a:buSzTx/>
                <a:buFontTx/>
                <a:buNone/>
              </a:pPr>
              <a:t>17</a:t>
            </a:fld>
            <a:endParaRPr lang="en-US" altLang="en-US" sz="1200">
              <a:solidFill>
                <a:srgbClr val="FFFFFF"/>
              </a:solidFill>
              <a:latin typeface="Times"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228600"/>
            <a:ext cx="8153400" cy="990600"/>
          </a:xfrm>
        </p:spPr>
        <p:txBody>
          <a:bodyPr/>
          <a:lstStyle/>
          <a:p>
            <a:r>
              <a:rPr lang="en-US" altLang="en-US">
                <a:ea typeface="ＭＳ Ｐゴシック" charset="-128"/>
              </a:rPr>
              <a:t>Ferrari: The “Exclusive Club” Value</a:t>
            </a:r>
          </a:p>
        </p:txBody>
      </p:sp>
      <p:pic>
        <p:nvPicPr>
          <p:cNvPr id="3481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4701" b="-4701"/>
          <a:stretch>
            <a:fillRect/>
          </a:stretch>
        </p:blipFill>
        <p:spPr>
          <a:xfrm>
            <a:off x="612775" y="1600200"/>
            <a:ext cx="8153400" cy="4495800"/>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612775" y="228600"/>
            <a:ext cx="8153400" cy="990600"/>
          </a:xfrm>
        </p:spPr>
        <p:txBody>
          <a:bodyPr/>
          <a:lstStyle/>
          <a:p>
            <a:r>
              <a:rPr lang="en-US" altLang="en-US" dirty="0">
                <a:ea typeface="ＭＳ Ｐゴシック" charset="-128"/>
              </a:rPr>
              <a:t>Step </a:t>
            </a:r>
            <a:r>
              <a:rPr lang="en-US" altLang="en-US" dirty="0" smtClean="0">
                <a:ea typeface="ＭＳ Ｐゴシック" charset="-128"/>
              </a:rPr>
              <a:t>4: </a:t>
            </a:r>
            <a:r>
              <a:rPr lang="en-US" altLang="en-US" dirty="0">
                <a:ea typeface="ＭＳ Ｐゴシック" charset="-128"/>
              </a:rPr>
              <a:t>Keep the feedback loop open</a:t>
            </a:r>
          </a:p>
        </p:txBody>
      </p:sp>
      <p:sp>
        <p:nvSpPr>
          <p:cNvPr id="35842" name="Content Placeholder 2"/>
          <p:cNvSpPr>
            <a:spLocks noGrp="1"/>
          </p:cNvSpPr>
          <p:nvPr>
            <p:ph sz="quarter" idx="1"/>
          </p:nvPr>
        </p:nvSpPr>
        <p:spPr>
          <a:xfrm>
            <a:off x="612775" y="1600200"/>
            <a:ext cx="8153400" cy="4495800"/>
          </a:xfrm>
        </p:spPr>
        <p:txBody>
          <a:bodyPr/>
          <a:lstStyle/>
          <a:p>
            <a:pPr>
              <a:lnSpc>
                <a:spcPct val="90000"/>
              </a:lnSpc>
            </a:pPr>
            <a:r>
              <a:rPr lang="en-US" altLang="en-US" sz="2600">
                <a:ea typeface="ＭＳ Ｐゴシック" charset="-128"/>
              </a:rPr>
              <a:t>When you tell a story about a company (either explicitly or implicitly), it is natural to feel attached to that story and to defend it against all attacks. Nothing can destroy an investor more than hubris.</a:t>
            </a:r>
          </a:p>
          <a:p>
            <a:pPr>
              <a:lnSpc>
                <a:spcPct val="90000"/>
              </a:lnSpc>
            </a:pPr>
            <a:r>
              <a:rPr lang="en-US" altLang="en-US" sz="2600">
                <a:ea typeface="ＭＳ Ｐゴシック" charset="-128"/>
              </a:rPr>
              <a:t>Being open to other views about a company is not easy, but here are some suggestions that may help:</a:t>
            </a:r>
          </a:p>
          <a:p>
            <a:pPr lvl="1">
              <a:lnSpc>
                <a:spcPct val="90000"/>
              </a:lnSpc>
            </a:pPr>
            <a:r>
              <a:rPr lang="en-US" altLang="en-US" sz="2200">
                <a:ea typeface="ＭＳ Ｐゴシック" charset="-128"/>
              </a:rPr>
              <a:t>Face up to the uncertainty in your own estimates of value.</a:t>
            </a:r>
          </a:p>
          <a:p>
            <a:pPr lvl="1">
              <a:lnSpc>
                <a:spcPct val="90000"/>
              </a:lnSpc>
            </a:pPr>
            <a:r>
              <a:rPr lang="en-US" altLang="en-US" sz="2200">
                <a:ea typeface="ＭＳ Ｐゴシック" charset="-128"/>
              </a:rPr>
              <a:t>Present the valuation to people who don’t think like you do.</a:t>
            </a:r>
          </a:p>
          <a:p>
            <a:pPr lvl="1">
              <a:lnSpc>
                <a:spcPct val="90000"/>
              </a:lnSpc>
            </a:pPr>
            <a:r>
              <a:rPr lang="en-US" altLang="en-US" sz="2200">
                <a:ea typeface="ＭＳ Ｐゴシック" charset="-128"/>
              </a:rPr>
              <a:t>Create a process where people who disagree with you the most have a say.</a:t>
            </a:r>
          </a:p>
          <a:p>
            <a:pPr lvl="1">
              <a:lnSpc>
                <a:spcPct val="90000"/>
              </a:lnSpc>
            </a:pPr>
            <a:r>
              <a:rPr lang="en-US" altLang="en-US" sz="2200">
                <a:ea typeface="ＭＳ Ｐゴシック" charset="-128"/>
              </a:rPr>
              <a:t>Provide a structure where the criticisms can be specific and pointed, rather than general.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en-US">
                <a:ea typeface="ＭＳ Ｐゴシック" charset="-128"/>
              </a:rPr>
              <a:t>The Uber Feedback Loop: Bill Gurley</a:t>
            </a:r>
          </a:p>
        </p:txBody>
      </p:sp>
      <p:sp>
        <p:nvSpPr>
          <p:cNvPr id="52226" name="Content Placeholder 2"/>
          <p:cNvSpPr>
            <a:spLocks noGrp="1"/>
          </p:cNvSpPr>
          <p:nvPr>
            <p:ph sz="quarter" idx="1"/>
          </p:nvPr>
        </p:nvSpPr>
        <p:spPr>
          <a:xfrm>
            <a:off x="612775" y="1600200"/>
            <a:ext cx="8153400" cy="4495800"/>
          </a:xfrm>
        </p:spPr>
        <p:txBody>
          <a:bodyPr>
            <a:normAutofit fontScale="92500" lnSpcReduction="20000"/>
          </a:bodyPr>
          <a:lstStyle/>
          <a:p>
            <a:pPr marL="514350" indent="-514350">
              <a:buFont typeface="+mj-lt"/>
              <a:buAutoNum type="arabicPeriod"/>
              <a:defRPr/>
            </a:pPr>
            <a:r>
              <a:rPr lang="en-US" u="sng" dirty="0"/>
              <a:t>Not just car service company.</a:t>
            </a:r>
            <a:r>
              <a:rPr lang="en-US" dirty="0"/>
              <a:t>: </a:t>
            </a:r>
            <a:r>
              <a:rPr lang="en-US" dirty="0" err="1"/>
              <a:t>Uber</a:t>
            </a:r>
            <a:r>
              <a:rPr lang="en-US" dirty="0"/>
              <a:t> is a car company, not just a car service company, and there may be a day when consumers will subscribe to a </a:t>
            </a:r>
            <a:r>
              <a:rPr lang="en-US" dirty="0" err="1"/>
              <a:t>Uber</a:t>
            </a:r>
            <a:r>
              <a:rPr lang="en-US" dirty="0"/>
              <a:t> service, rather than own their own cars. It could also expand into logistics, i.e., moving and transportation businesses.</a:t>
            </a:r>
          </a:p>
          <a:p>
            <a:pPr marL="514350" indent="-514350">
              <a:buFont typeface="+mj-lt"/>
              <a:buAutoNum type="arabicPeriod"/>
              <a:defRPr/>
            </a:pPr>
            <a:r>
              <a:rPr lang="en-US" u="sng" dirty="0"/>
              <a:t>Not just urban</a:t>
            </a:r>
            <a:r>
              <a:rPr lang="en-US" dirty="0"/>
              <a:t>: </a:t>
            </a:r>
            <a:r>
              <a:rPr lang="en-US" dirty="0" err="1"/>
              <a:t>Uber</a:t>
            </a:r>
            <a:r>
              <a:rPr lang="en-US" dirty="0"/>
              <a:t> can create new demands for car service in parts of the country where taxis are not used (suburbia, small towns).</a:t>
            </a:r>
          </a:p>
          <a:p>
            <a:pPr marL="514350" indent="-514350">
              <a:buFont typeface="+mj-lt"/>
              <a:buAutoNum type="arabicPeriod"/>
              <a:defRPr/>
            </a:pPr>
            <a:r>
              <a:rPr lang="en-US" u="sng" dirty="0"/>
              <a:t>Global networking benefits</a:t>
            </a:r>
            <a:r>
              <a:rPr lang="en-US" dirty="0"/>
              <a:t>: By linking with technology and credit card companies, </a:t>
            </a:r>
            <a:r>
              <a:rPr lang="en-US" dirty="0" err="1"/>
              <a:t>Uber</a:t>
            </a:r>
            <a:r>
              <a:rPr lang="en-US" dirty="0"/>
              <a:t> can have global networking benefits.</a:t>
            </a:r>
          </a:p>
          <a:p>
            <a:pPr marL="0" indent="0">
              <a:buFont typeface="Wingdings" charset="0"/>
              <a:buNone/>
              <a:defRPr/>
            </a:pPr>
            <a:endParaRPr lang="en-US" dirty="0"/>
          </a:p>
        </p:txBody>
      </p:sp>
      <p:sp>
        <p:nvSpPr>
          <p:cNvPr id="368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36868"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AEF5E4E-693C-454A-9E4C-B8FE4B4BF39E}" type="slidenum">
              <a:rPr lang="en-US" altLang="en-US" sz="1200">
                <a:solidFill>
                  <a:srgbClr val="FFFFFF"/>
                </a:solidFill>
                <a:latin typeface="Times" charset="0"/>
              </a:rPr>
              <a:pPr>
                <a:lnSpc>
                  <a:spcPct val="80000"/>
                </a:lnSpc>
                <a:spcBef>
                  <a:spcPct val="0"/>
                </a:spcBef>
                <a:buClrTx/>
                <a:buSzTx/>
                <a:buFontTx/>
                <a:buNone/>
              </a:pPr>
              <a:t>20</a:t>
            </a:fld>
            <a:endParaRPr lang="en-US" altLang="en-US" sz="1200">
              <a:solidFill>
                <a:srgbClr val="FFFFFF"/>
              </a:solidFill>
              <a:latin typeface="Times"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lstStyle/>
          <a:p>
            <a:r>
              <a:rPr lang="en-US" altLang="en-US">
                <a:ea typeface="ＭＳ Ｐゴシック" charset="-128"/>
              </a:rPr>
              <a:t>Valuing Bill Gurley’s Uber narrative</a:t>
            </a:r>
          </a:p>
        </p:txBody>
      </p:sp>
      <p:pic>
        <p:nvPicPr>
          <p:cNvPr id="37890"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t="-11589" b="-11589"/>
          <a:stretch>
            <a:fillRect/>
          </a:stretch>
        </p:blipFill>
        <p:spPr>
          <a:xfrm>
            <a:off x="612775" y="1600200"/>
            <a:ext cx="8153400" cy="449580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r>
              <a:rPr lang="en-US" altLang="en-US">
                <a:ea typeface="ＭＳ Ｐゴシック" charset="-128"/>
              </a:rPr>
              <a:t>Different narratives, Different Numbers</a:t>
            </a:r>
          </a:p>
        </p:txBody>
      </p:sp>
      <p:pic>
        <p:nvPicPr>
          <p:cNvPr id="3891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37981" b="-37981"/>
          <a:stretch>
            <a:fillRect/>
          </a:stretch>
        </p:blipFill>
        <p:spPr>
          <a:xfrm>
            <a:off x="612775" y="1600200"/>
            <a:ext cx="8153400" cy="449580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228600"/>
            <a:ext cx="8153400" cy="990600"/>
          </a:xfrm>
        </p:spPr>
        <p:txBody>
          <a:bodyPr/>
          <a:lstStyle/>
          <a:p>
            <a:r>
              <a:rPr lang="en-US" altLang="en-US">
                <a:ea typeface="ＭＳ Ｐゴシック" charset="-128"/>
              </a:rPr>
              <a:t>Why narratives change: Because the world changes around you</a:t>
            </a:r>
            <a:r>
              <a:rPr lang="mr-IN" altLang="en-US">
                <a:ea typeface="ＭＳ Ｐゴシック" charset="-128"/>
              </a:rPr>
              <a:t>…</a:t>
            </a:r>
            <a:endParaRPr lang="en-US" altLang="en-US">
              <a:ea typeface="ＭＳ Ｐゴシック" charset="-128"/>
            </a:endParaRPr>
          </a:p>
        </p:txBody>
      </p:sp>
      <p:pic>
        <p:nvPicPr>
          <p:cNvPr id="39938" name="Content Placeholder 1"/>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249363" y="1600200"/>
            <a:ext cx="6880225" cy="449580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612775" y="228600"/>
            <a:ext cx="8153400" cy="990600"/>
          </a:xfrm>
        </p:spPr>
        <p:txBody>
          <a:bodyPr/>
          <a:lstStyle/>
          <a:p>
            <a:r>
              <a:rPr lang="en-US" altLang="en-US">
                <a:ea typeface="ＭＳ Ｐゴシック" charset="-128"/>
              </a:rPr>
              <a:t>How narratives change</a:t>
            </a:r>
          </a:p>
        </p:txBody>
      </p:sp>
      <p:graphicFrame>
        <p:nvGraphicFramePr>
          <p:cNvPr id="6" name="Content Placeholder 5"/>
          <p:cNvGraphicFramePr>
            <a:graphicFrameLocks noGrp="1"/>
          </p:cNvGraphicFramePr>
          <p:nvPr>
            <p:ph sz="quarter" idx="1"/>
          </p:nvPr>
        </p:nvGraphicFramePr>
        <p:xfrm>
          <a:off x="612775" y="1600200"/>
          <a:ext cx="8153400" cy="4480064"/>
        </p:xfrm>
        <a:graphic>
          <a:graphicData uri="http://schemas.openxmlformats.org/drawingml/2006/table">
            <a:tbl>
              <a:tblPr firstRow="1" bandRow="1">
                <a:tableStyleId>{5C22544A-7EE6-4342-B048-85BDC9FD1C3A}</a:tableStyleId>
              </a:tblPr>
              <a:tblGrid>
                <a:gridCol w="2717800"/>
                <a:gridCol w="2717800"/>
                <a:gridCol w="2717800"/>
              </a:tblGrid>
              <a:tr h="639937">
                <a:tc>
                  <a:txBody>
                    <a:bodyPr/>
                    <a:lstStyle/>
                    <a:p>
                      <a:r>
                        <a:rPr lang="en-US" sz="1800" dirty="0" smtClean="0"/>
                        <a:t>Narrative Break/End</a:t>
                      </a:r>
                      <a:endParaRPr lang="en-US" sz="1800" dirty="0"/>
                    </a:p>
                  </a:txBody>
                  <a:tcPr marT="45658" marB="45658"/>
                </a:tc>
                <a:tc>
                  <a:txBody>
                    <a:bodyPr/>
                    <a:lstStyle/>
                    <a:p>
                      <a:r>
                        <a:rPr lang="en-US" sz="1800" dirty="0" smtClean="0"/>
                        <a:t>Narrative Shift</a:t>
                      </a:r>
                      <a:endParaRPr lang="en-US" sz="1800" dirty="0"/>
                    </a:p>
                  </a:txBody>
                  <a:tcPr marT="45658" marB="45658"/>
                </a:tc>
                <a:tc>
                  <a:txBody>
                    <a:bodyPr/>
                    <a:lstStyle/>
                    <a:p>
                      <a:r>
                        <a:rPr lang="en-US" sz="1800" smtClean="0"/>
                        <a:t>Narrative Change </a:t>
                      </a:r>
                      <a:r>
                        <a:rPr lang="en-US" sz="1800" dirty="0" smtClean="0"/>
                        <a:t>(Expansion</a:t>
                      </a:r>
                      <a:r>
                        <a:rPr lang="en-US" sz="1800" baseline="0" dirty="0" smtClean="0"/>
                        <a:t> or Contraction)</a:t>
                      </a:r>
                      <a:endParaRPr lang="en-US" sz="1800" dirty="0"/>
                    </a:p>
                  </a:txBody>
                  <a:tcPr marT="45658" marB="45658"/>
                </a:tc>
              </a:tr>
              <a:tr h="1737181">
                <a:tc>
                  <a:txBody>
                    <a:bodyPr/>
                    <a:lstStyle/>
                    <a:p>
                      <a:r>
                        <a:rPr lang="en-US" sz="1800" dirty="0" smtClean="0"/>
                        <a:t>Events, external (legal, political or economic) or internal (management, competitive, default),</a:t>
                      </a:r>
                      <a:r>
                        <a:rPr lang="en-US" sz="1800" baseline="0" dirty="0" smtClean="0"/>
                        <a:t> that can cause the narrative to break or end. </a:t>
                      </a:r>
                      <a:endParaRPr lang="en-US" sz="1800" dirty="0"/>
                    </a:p>
                  </a:txBody>
                  <a:tcPr marT="45658" marB="45658"/>
                </a:tc>
                <a:tc>
                  <a:txBody>
                    <a:bodyPr/>
                    <a:lstStyle/>
                    <a:p>
                      <a:r>
                        <a:rPr lang="en-US" sz="1800" dirty="0" smtClean="0"/>
                        <a:t>Improvement</a:t>
                      </a:r>
                      <a:r>
                        <a:rPr lang="en-US" sz="1800" baseline="0" dirty="0" smtClean="0"/>
                        <a:t> or deterioration in initial business model, changing market size, market share and/or profitability.</a:t>
                      </a:r>
                      <a:endParaRPr lang="en-US" sz="1800" dirty="0"/>
                    </a:p>
                  </a:txBody>
                  <a:tcPr marT="45658" marB="45658"/>
                </a:tc>
                <a:tc>
                  <a:txBody>
                    <a:bodyPr/>
                    <a:lstStyle/>
                    <a:p>
                      <a:r>
                        <a:rPr lang="en-US" sz="1800" dirty="0" smtClean="0"/>
                        <a:t>Unexpected entry/success</a:t>
                      </a:r>
                      <a:r>
                        <a:rPr lang="en-US" sz="1800" baseline="0" dirty="0" smtClean="0"/>
                        <a:t> in a new market or unexpected exit/failure in an existing market.</a:t>
                      </a:r>
                      <a:endParaRPr lang="en-US" sz="1800" dirty="0"/>
                    </a:p>
                  </a:txBody>
                  <a:tcPr marT="45658" marB="45658"/>
                </a:tc>
              </a:tr>
              <a:tr h="1188559">
                <a:tc>
                  <a:txBody>
                    <a:bodyPr/>
                    <a:lstStyle/>
                    <a:p>
                      <a:r>
                        <a:rPr lang="en-US" sz="1800" dirty="0" smtClean="0"/>
                        <a:t>Your</a:t>
                      </a:r>
                      <a:r>
                        <a:rPr lang="en-US" sz="1800" baseline="0" dirty="0" smtClean="0"/>
                        <a:t> valuation estimates (cash flows, risk, growth &amp; value) are no longer operative</a:t>
                      </a:r>
                      <a:endParaRPr lang="en-US" sz="1800" dirty="0"/>
                    </a:p>
                  </a:txBody>
                  <a:tcPr marT="45658" marB="45658"/>
                </a:tc>
                <a:tc>
                  <a:txBody>
                    <a:bodyPr/>
                    <a:lstStyle/>
                    <a:p>
                      <a:r>
                        <a:rPr lang="en-US" sz="1800" dirty="0" smtClean="0"/>
                        <a:t>Your valuation</a:t>
                      </a:r>
                      <a:r>
                        <a:rPr lang="en-US" sz="1800" baseline="0" dirty="0" smtClean="0"/>
                        <a:t> estimates will have to be modified to reflect the new data about the company.</a:t>
                      </a:r>
                      <a:endParaRPr lang="en-US" sz="1800" dirty="0"/>
                    </a:p>
                  </a:txBody>
                  <a:tcPr marT="45658" marB="45658"/>
                </a:tc>
                <a:tc>
                  <a:txBody>
                    <a:bodyPr/>
                    <a:lstStyle/>
                    <a:p>
                      <a:r>
                        <a:rPr lang="en-US" sz="1800" dirty="0" smtClean="0"/>
                        <a:t>Valuation</a:t>
                      </a:r>
                      <a:r>
                        <a:rPr lang="en-US" sz="1800" baseline="0" dirty="0" smtClean="0"/>
                        <a:t> estimates have to be redone with new overall market potential and characteristics.</a:t>
                      </a:r>
                      <a:endParaRPr lang="en-US" sz="1800" dirty="0"/>
                    </a:p>
                  </a:txBody>
                  <a:tcPr marT="45658" marB="45658"/>
                </a:tc>
              </a:tr>
              <a:tr h="914248">
                <a:tc>
                  <a:txBody>
                    <a:bodyPr/>
                    <a:lstStyle/>
                    <a:p>
                      <a:r>
                        <a:rPr lang="en-US" sz="1800" dirty="0" smtClean="0"/>
                        <a:t>Estimate</a:t>
                      </a:r>
                      <a:r>
                        <a:rPr lang="en-US" sz="1800" baseline="0" dirty="0" smtClean="0"/>
                        <a:t> a probability that it will occur &amp; consequences</a:t>
                      </a:r>
                      <a:endParaRPr lang="en-US" sz="1800" dirty="0"/>
                    </a:p>
                  </a:txBody>
                  <a:tcPr marT="45658" marB="45658"/>
                </a:tc>
                <a:tc>
                  <a:txBody>
                    <a:bodyPr/>
                    <a:lstStyle/>
                    <a:p>
                      <a:r>
                        <a:rPr lang="en-US" sz="1800" dirty="0" smtClean="0"/>
                        <a:t>Mont</a:t>
                      </a:r>
                      <a:r>
                        <a:rPr lang="en-US" sz="1800" baseline="0" dirty="0" smtClean="0"/>
                        <a:t>e Carlo simulations or scenario analysis</a:t>
                      </a:r>
                      <a:endParaRPr lang="en-US" sz="1800" dirty="0"/>
                    </a:p>
                  </a:txBody>
                  <a:tcPr marT="45658" marB="45658"/>
                </a:tc>
                <a:tc>
                  <a:txBody>
                    <a:bodyPr/>
                    <a:lstStyle/>
                    <a:p>
                      <a:r>
                        <a:rPr lang="en-US" sz="1800" dirty="0" smtClean="0"/>
                        <a:t>Real Options</a:t>
                      </a:r>
                      <a:endParaRPr lang="en-US" sz="1800" dirty="0"/>
                    </a:p>
                  </a:txBody>
                  <a:tcPr marT="45658" marB="45658"/>
                </a:tc>
              </a:tr>
            </a:tbl>
          </a:graphicData>
        </a:graphic>
      </p:graphicFrame>
      <p:sp>
        <p:nvSpPr>
          <p:cNvPr id="4098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985"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594FC8B-FD72-6549-925D-169475501A63}" type="slidenum">
              <a:rPr lang="en-US" altLang="en-US" sz="1200">
                <a:solidFill>
                  <a:srgbClr val="FFFFFF"/>
                </a:solidFill>
                <a:latin typeface="Times" charset="0"/>
              </a:rPr>
              <a:pPr>
                <a:lnSpc>
                  <a:spcPct val="80000"/>
                </a:lnSpc>
                <a:spcBef>
                  <a:spcPct val="0"/>
                </a:spcBef>
                <a:buClrTx/>
                <a:buSzTx/>
                <a:buFontTx/>
                <a:buNone/>
              </a:pPr>
              <a:t>24</a:t>
            </a:fld>
            <a:endParaRPr lang="en-US" altLang="en-US" sz="1200">
              <a:solidFill>
                <a:srgbClr val="FFFFFF"/>
              </a:solidFill>
              <a:latin typeface="Times"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612775" y="228600"/>
            <a:ext cx="8153400" cy="990600"/>
          </a:xfrm>
        </p:spPr>
        <p:txBody>
          <a:bodyPr/>
          <a:lstStyle/>
          <a:p>
            <a:r>
              <a:rPr lang="en-US" altLang="en-US">
                <a:ea typeface="ＭＳ Ｐゴシック" charset="-128"/>
              </a:rPr>
              <a:t>Uber: The September 2015 Update</a:t>
            </a:r>
          </a:p>
        </p:txBody>
      </p:sp>
      <p:pic>
        <p:nvPicPr>
          <p:cNvPr id="4198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9732" r="-9732"/>
          <a:stretch>
            <a:fillRect/>
          </a:stretch>
        </p:blipFill>
        <p:spPr>
          <a:xfrm>
            <a:off x="612775" y="1600200"/>
            <a:ext cx="8153400" cy="44958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ext Placeholder 1"/>
          <p:cNvSpPr>
            <a:spLocks noGrp="1"/>
          </p:cNvSpPr>
          <p:nvPr>
            <p:ph type="body" idx="1"/>
          </p:nvPr>
        </p:nvSpPr>
        <p:spPr/>
        <p:txBody>
          <a:bodyPr/>
          <a:lstStyle/>
          <a:p>
            <a:r>
              <a:rPr lang="en-US" altLang="en-US">
                <a:ea typeface="ＭＳ Ｐゴシック" charset="-128"/>
              </a:rPr>
              <a:t>“There is no real ending. It’s just the place where you stop the story.”</a:t>
            </a:r>
          </a:p>
        </p:txBody>
      </p:sp>
      <p:sp>
        <p:nvSpPr>
          <p:cNvPr id="43010" name="Title 2"/>
          <p:cNvSpPr>
            <a:spLocks noGrp="1"/>
          </p:cNvSpPr>
          <p:nvPr>
            <p:ph type="title"/>
          </p:nvPr>
        </p:nvSpPr>
        <p:spPr/>
        <p:txBody>
          <a:bodyPr/>
          <a:lstStyle/>
          <a:p>
            <a:r>
              <a:rPr lang="en-US" altLang="en-US">
                <a:ea typeface="ＭＳ Ｐゴシック" charset="-128"/>
              </a:rPr>
              <a:t>The End</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50390</TotalTime>
  <Pages>155</Pages>
  <Words>1001</Words>
  <Application>Microsoft Macintosh PowerPoint</Application>
  <PresentationFormat>Letter Paper (8.5x11 in)</PresentationFormat>
  <Paragraphs>89</Paragraphs>
  <Slides>26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ＭＳ Ｐゴシック</vt:lpstr>
      <vt:lpstr>Calibri</vt:lpstr>
      <vt:lpstr>Times</vt:lpstr>
      <vt:lpstr>Wingdings</vt:lpstr>
      <vt:lpstr>Wingdings 2</vt:lpstr>
      <vt:lpstr>Basic</vt:lpstr>
      <vt:lpstr>Numbers AND NARRATIVE: MODELING, STORY TELLING AND INVESTING</vt:lpstr>
      <vt:lpstr>Bridging the Gap</vt:lpstr>
      <vt:lpstr>From Story to Numbers: The Steps</vt:lpstr>
      <vt:lpstr>Step 1a: Survey the landscape</vt:lpstr>
      <vt:lpstr>PowerPoint Presentation</vt:lpstr>
      <vt:lpstr>PowerPoint Presentation</vt:lpstr>
      <vt:lpstr>What makes Ferrari different?</vt:lpstr>
      <vt:lpstr>Step 1b: Create a narrative for the future</vt:lpstr>
      <vt:lpstr>The Uber Narrative</vt:lpstr>
      <vt:lpstr>The Ferrari Narrative</vt:lpstr>
      <vt:lpstr>Step 2: Check the narrative against history, economic first principles &amp; common sense</vt:lpstr>
      <vt:lpstr>The Impossible, The Implausible and the Improbable</vt:lpstr>
      <vt:lpstr>Uber: Possible, Plausible and Probable</vt:lpstr>
      <vt:lpstr>PowerPoint Presentation</vt:lpstr>
      <vt:lpstr>PowerPoint Presentation</vt:lpstr>
      <vt:lpstr>Step 3: Connect your narrative to key drivers of value</vt:lpstr>
      <vt:lpstr>Value the company (Uber)</vt:lpstr>
      <vt:lpstr>Ferrari: The “Exclusive Club” Value</vt:lpstr>
      <vt:lpstr>Step 4: Keep the feedback loop open</vt:lpstr>
      <vt:lpstr>The Uber Feedback Loop: Bill Gurley</vt:lpstr>
      <vt:lpstr>Valuing Bill Gurley’s Uber narrative</vt:lpstr>
      <vt:lpstr>Different narratives, Different Numbers</vt:lpstr>
      <vt:lpstr>Why narratives change: Because the world changes around you…</vt:lpstr>
      <vt:lpstr>How narratives change</vt:lpstr>
      <vt:lpstr>Uber: The September 2015 Update</vt:lpstr>
      <vt:lpstr>The End</vt:lpstr>
    </vt:vector>
  </TitlesOfParts>
  <Company>Stern School</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645</cp:revision>
  <cp:lastPrinted>2014-10-24T15:04:54Z</cp:lastPrinted>
  <dcterms:created xsi:type="dcterms:W3CDTF">2010-07-27T14:31:16Z</dcterms:created>
  <dcterms:modified xsi:type="dcterms:W3CDTF">2017-04-14T12:02:59Z</dcterms:modified>
</cp:coreProperties>
</file>