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79" r:id="rId1"/>
  </p:sldMasterIdLst>
  <p:notesMasterIdLst>
    <p:notesMasterId r:id="rId44"/>
  </p:notesMasterIdLst>
  <p:handoutMasterIdLst>
    <p:handoutMasterId r:id="rId45"/>
  </p:handoutMasterIdLst>
  <p:sldIdLst>
    <p:sldId id="2360" r:id="rId2"/>
    <p:sldId id="2715" r:id="rId3"/>
    <p:sldId id="440" r:id="rId4"/>
    <p:sldId id="290" r:id="rId5"/>
    <p:sldId id="291" r:id="rId6"/>
    <p:sldId id="2705" r:id="rId7"/>
    <p:sldId id="2706" r:id="rId8"/>
    <p:sldId id="2707" r:id="rId9"/>
    <p:sldId id="2708" r:id="rId10"/>
    <p:sldId id="2716" r:id="rId11"/>
    <p:sldId id="2392" r:id="rId12"/>
    <p:sldId id="2364" r:id="rId13"/>
    <p:sldId id="2436" r:id="rId14"/>
    <p:sldId id="2405" r:id="rId15"/>
    <p:sldId id="562" r:id="rId16"/>
    <p:sldId id="566" r:id="rId17"/>
    <p:sldId id="2469" r:id="rId18"/>
    <p:sldId id="2470" r:id="rId19"/>
    <p:sldId id="2709" r:id="rId20"/>
    <p:sldId id="2509" r:id="rId21"/>
    <p:sldId id="2655" r:id="rId22"/>
    <p:sldId id="2699" r:id="rId23"/>
    <p:sldId id="2711" r:id="rId24"/>
    <p:sldId id="2472" r:id="rId25"/>
    <p:sldId id="2703" r:id="rId26"/>
    <p:sldId id="262" r:id="rId27"/>
    <p:sldId id="2474" r:id="rId28"/>
    <p:sldId id="2475" r:id="rId29"/>
    <p:sldId id="2710" r:id="rId30"/>
    <p:sldId id="2554" r:id="rId31"/>
    <p:sldId id="2500" r:id="rId32"/>
    <p:sldId id="2713" r:id="rId33"/>
    <p:sldId id="2712" r:id="rId34"/>
    <p:sldId id="2486" r:id="rId35"/>
    <p:sldId id="2701" r:id="rId36"/>
    <p:sldId id="2456" r:id="rId37"/>
    <p:sldId id="2455" r:id="rId38"/>
    <p:sldId id="2687" r:id="rId39"/>
    <p:sldId id="2681" r:id="rId40"/>
    <p:sldId id="2682" r:id="rId41"/>
    <p:sldId id="2683" r:id="rId42"/>
    <p:sldId id="2461" r:id="rId43"/>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92"/>
    <p:restoredTop sz="93146"/>
  </p:normalViewPr>
  <p:slideViewPr>
    <p:cSldViewPr>
      <p:cViewPr varScale="1">
        <p:scale>
          <a:sx n="141" d="100"/>
          <a:sy n="141" d="100"/>
        </p:scale>
        <p:origin x="308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45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683670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0954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four pillars of value:</a:t>
            </a:r>
          </a:p>
          <a:p>
            <a:pPr lvl="1"/>
            <a:r>
              <a:rPr lang="en-US" altLang="en-US">
                <a:latin typeface="Times" charset="0"/>
                <a:ea typeface="ＭＳ Ｐゴシック" charset="-128"/>
              </a:rPr>
              <a:t>Cashflows</a:t>
            </a:r>
          </a:p>
          <a:p>
            <a:pPr lvl="1"/>
            <a:r>
              <a:rPr lang="en-US" altLang="en-US">
                <a:latin typeface="Times" charset="0"/>
                <a:ea typeface="ＭＳ Ｐゴシック" charset="-128"/>
              </a:rPr>
              <a:t>Potential for high growth</a:t>
            </a:r>
          </a:p>
          <a:p>
            <a:pPr lvl="1"/>
            <a:r>
              <a:rPr lang="en-US" altLang="en-US">
                <a:latin typeface="Times" charset="0"/>
                <a:ea typeface="ＭＳ Ｐゴシック" charset="-128"/>
              </a:rPr>
              <a:t>Length of the high growth period (before the firm starts growing at the same rate as the economy)</a:t>
            </a:r>
          </a:p>
          <a:p>
            <a:pPr lvl="1"/>
            <a:r>
              <a:rPr lang="en-US" altLang="en-US">
                <a:latin typeface="Times" charset="0"/>
                <a:ea typeface="ＭＳ Ｐゴシック" charset="-128"/>
              </a:rPr>
              <a:t>Discount rate</a:t>
            </a:r>
          </a:p>
          <a:p>
            <a:r>
              <a:rPr lang="en-US" altLang="en-US">
                <a:latin typeface="Times" charset="0"/>
                <a:ea typeface="ＭＳ Ｐゴシック" charset="-128"/>
              </a:rPr>
              <a:t>Note the variations and the need for consistency:</a:t>
            </a:r>
          </a:p>
          <a:p>
            <a:pPr lvl="1"/>
            <a:r>
              <a:rPr lang="en-US" altLang="en-US">
                <a:latin typeface="Times" charset="0"/>
                <a:ea typeface="ＭＳ Ｐゴシック" charset="-128"/>
              </a:rPr>
              <a:t>With equity -&gt; Cashflows to equity - &gt; Growth rate in net income -&gt; Discount at the cost of equity</a:t>
            </a:r>
          </a:p>
          <a:p>
            <a:pPr lvl="1"/>
            <a:r>
              <a:rPr lang="en-US" altLang="en-US">
                <a:latin typeface="Times" charset="0"/>
                <a:ea typeface="ＭＳ Ｐゴシック" charset="-128"/>
              </a:rPr>
              <a:t>With firm -&gt; Cashflows to firm - &gt; Growth rate in operating income -&gt; Discount at the cost of capital</a:t>
            </a:r>
          </a:p>
          <a:p>
            <a:pPr lvl="1"/>
            <a:endParaRPr lang="en-US" altLang="en-US">
              <a:latin typeface="Times" charset="0"/>
              <a:ea typeface="ＭＳ Ｐゴシック" charset="-128"/>
            </a:endParaRPr>
          </a:p>
        </p:txBody>
      </p:sp>
    </p:spTree>
    <p:extLst>
      <p:ext uri="{BB962C8B-B14F-4D97-AF65-F5344CB8AC3E}">
        <p14:creationId xmlns:p14="http://schemas.microsoft.com/office/powerpoint/2010/main" val="576112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xfrm>
            <a:off x="1150938" y="692150"/>
            <a:ext cx="4556125" cy="3416300"/>
          </a:xfrm>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862758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To estimate revenue growth at a company, you need to assess the total market that the company’s products or services are targeted at. That market can be small or large, depending upon:</a:t>
            </a:r>
          </a:p>
          <a:p>
            <a:pPr marL="228600" indent="-228600">
              <a:buAutoNum type="arabicPeriod"/>
            </a:pPr>
            <a:r>
              <a:rPr lang="en-US" dirty="0"/>
              <a:t>Niche or mass market product: A product or service designed for a broader swathe of customers will have a larger potential market than one designed for a niche of the market. (A mass market auto company will have a bigger total market than a luxury auto company)</a:t>
            </a:r>
          </a:p>
          <a:p>
            <a:pPr marL="228600" indent="-228600">
              <a:buAutoNum type="arabicPeriod"/>
            </a:pPr>
            <a:r>
              <a:rPr lang="en-US" dirty="0"/>
              <a:t>Market dynamics: If the market is itself growing, either because customer tastes are evolving (ridesharing and the car service market) or because technology is altering the market structure (online advertising versus traditional advertising), that growth can help the company grow as well.</a:t>
            </a:r>
          </a:p>
          <a:p>
            <a:pPr marL="0" indent="0">
              <a:buNone/>
            </a:pPr>
            <a:r>
              <a:rPr lang="en-US" dirty="0"/>
              <a:t>Companies with larger total markets, holding all else constant, have higher potential value and this is leading to some game playing on the part of young companies that claim absurdly large total addressable markets (TAM) when they seek out investors. (Uber claimed a total addressable market of $5.2 trillion when they went public, obtained by adding up everything that everyone was spending on transportation and transit).</a:t>
            </a:r>
          </a:p>
          <a:p>
            <a:pPr marL="0" indent="0">
              <a:buNone/>
            </a:pPr>
            <a:endParaRPr lang="en-US" dirty="0"/>
          </a:p>
          <a:p>
            <a:pPr marL="0" indent="0">
              <a:buNone/>
            </a:pPr>
            <a:r>
              <a:rPr lang="en-US" dirty="0"/>
              <a:t>The other part of the equation is market share, with companies that have smaller market share having the potential for growth from increasing market share. The end market share of a company will be determined not only by its competitive advantages and access to capital/technology but also by the economics of the industry. In online advertising, for instance, the “networking benefits” of being a larger company creates winner-take-all markets, dominated by two or three players, with each holding a bigger market share.</a:t>
            </a:r>
          </a:p>
        </p:txBody>
      </p:sp>
    </p:spTree>
    <p:extLst>
      <p:ext uri="{BB962C8B-B14F-4D97-AF65-F5344CB8AC3E}">
        <p14:creationId xmlns:p14="http://schemas.microsoft.com/office/powerpoint/2010/main" val="2068502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To measure the factors driving target operating margin, consider these:</a:t>
            </a:r>
          </a:p>
          <a:p>
            <a:r>
              <a:rPr lang="en-US" dirty="0"/>
              <a:t>1. Unit economics: Look at the costs of producing the extra unit, with higher gross margins going with better unit economics. </a:t>
            </a:r>
          </a:p>
          <a:p>
            <a:r>
              <a:rPr lang="en-US" dirty="0"/>
              <a:t>2. Economies of scale: Look at how quickly revenues have grown, relative to big cost items (including SG  &amp;A) to gauge the strength of economies of scale. If costs are growing at the same rate as revenues, it puts a dent in the economies of scale argument.</a:t>
            </a:r>
          </a:p>
          <a:p>
            <a:r>
              <a:rPr lang="en-US" dirty="0"/>
              <a:t>3. Pricing pressures: Look at whether prices are rising or falling, and if they are falling, why…</a:t>
            </a:r>
          </a:p>
          <a:p>
            <a:endParaRPr lang="en-US" dirty="0"/>
          </a:p>
          <a:p>
            <a:r>
              <a:rPr lang="en-US" dirty="0"/>
              <a:t>The pathway to profitability is a function of the business a company is in, but it is also determined by whether the company is prioritizing building a business model and making trade offs to at least consider profitability. Growth-minded businesses can often ignore both these actions and end up losing more money for longer periods.</a:t>
            </a:r>
          </a:p>
        </p:txBody>
      </p:sp>
    </p:spTree>
    <p:extLst>
      <p:ext uri="{BB962C8B-B14F-4D97-AF65-F5344CB8AC3E}">
        <p14:creationId xmlns:p14="http://schemas.microsoft.com/office/powerpoint/2010/main" val="2132899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sales to invested capital is a proxy for the efficiency with which a company delivers growth, with higher sales to capital ratios indicating more efficiency. It is worth remembering that the sales to capital ratio that you are trying to estimate is in the future (rather than in the past) and is a marginal (rather than an aggregate number). Put simply, the sales to capital ratio that you estimate for next year reflects the investment you will need to make next year for the change in revenue you are estimating in that year. That is why having excess capacity can give you breathing room to estimate much less reinvestment (higher sales to capital) until you catch up.</a:t>
            </a:r>
          </a:p>
        </p:txBody>
      </p:sp>
    </p:spTree>
    <p:extLst>
      <p:ext uri="{BB962C8B-B14F-4D97-AF65-F5344CB8AC3E}">
        <p14:creationId xmlns:p14="http://schemas.microsoft.com/office/powerpoint/2010/main" val="1674130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06605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20</a:t>
            </a:fld>
            <a:endParaRPr lang="en-US"/>
          </a:p>
        </p:txBody>
      </p:sp>
    </p:spTree>
    <p:extLst>
      <p:ext uri="{BB962C8B-B14F-4D97-AF65-F5344CB8AC3E}">
        <p14:creationId xmlns:p14="http://schemas.microsoft.com/office/powerpoint/2010/main" val="523708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8797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622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7536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97778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816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0338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2830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531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1370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8570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0072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954499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ltLang="en-US"/>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09D01473-A805-DF42-811C-6CE570E101B5}" type="slidenum">
              <a:rPr lang="en-US" altLang="en-US" smtClean="0"/>
              <a:pPr>
                <a:defRPr/>
              </a:pPr>
              <a:t>‹#›</a:t>
            </a:fld>
            <a:endParaRPr lang="en-US" altLang="en-US"/>
          </a:p>
        </p:txBody>
      </p:sp>
    </p:spTree>
    <p:extLst>
      <p:ext uri="{BB962C8B-B14F-4D97-AF65-F5344CB8AC3E}">
        <p14:creationId xmlns:p14="http://schemas.microsoft.com/office/powerpoint/2010/main" val="3870253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560926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38262953-0544-D647-8141-DECB0C1E9BFA}" type="slidenum">
              <a:rPr lang="en-US" altLang="en-US" smtClean="0"/>
              <a:pPr>
                <a:defRPr/>
              </a:pPr>
              <a:t>‹#›</a:t>
            </a:fld>
            <a:endParaRPr lang="en-US" altLang="en-US"/>
          </a:p>
        </p:txBody>
      </p:sp>
    </p:spTree>
    <p:extLst>
      <p:ext uri="{BB962C8B-B14F-4D97-AF65-F5344CB8AC3E}">
        <p14:creationId xmlns:p14="http://schemas.microsoft.com/office/powerpoint/2010/main" val="3476154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2BC739B6-D88D-8F4C-B6CE-B2E58E503BE6}" type="slidenum">
              <a:rPr lang="en-US" altLang="en-US" smtClean="0"/>
              <a:pPr>
                <a:defRPr/>
              </a:pPr>
              <a:t>‹#›</a:t>
            </a:fld>
            <a:endParaRPr lang="en-US" altLang="en-US"/>
          </a:p>
        </p:txBody>
      </p:sp>
    </p:spTree>
    <p:extLst>
      <p:ext uri="{BB962C8B-B14F-4D97-AF65-F5344CB8AC3E}">
        <p14:creationId xmlns:p14="http://schemas.microsoft.com/office/powerpoint/2010/main" val="2463611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29DB029B-3F2A-204C-B9EB-9E6D769894A9}" type="slidenum">
              <a:rPr lang="en-US" altLang="en-US" smtClean="0"/>
              <a:pPr>
                <a:defRPr/>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02113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746ABB7B-F6DE-7749-800E-A1A9DBFD91FB}"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696204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ltLang="en-US"/>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836DC619-4423-D945-B1DB-586F2E3018A7}" type="slidenum">
              <a:rPr lang="en-US" altLang="en-US" smtClean="0"/>
              <a:pPr>
                <a:defRPr/>
              </a:pPr>
              <a:t>‹#›</a:t>
            </a:fld>
            <a:endParaRPr lang="en-US" altLang="en-US"/>
          </a:p>
        </p:txBody>
      </p:sp>
    </p:spTree>
    <p:extLst>
      <p:ext uri="{BB962C8B-B14F-4D97-AF65-F5344CB8AC3E}">
        <p14:creationId xmlns:p14="http://schemas.microsoft.com/office/powerpoint/2010/main" val="3660708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29DB029B-3F2A-204C-B9EB-9E6D769894A9}"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646317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r>
              <a:rPr lang="en-US" altLang="en-US"/>
              <a:t>‹#›</a:t>
            </a:r>
          </a:p>
        </p:txBody>
      </p:sp>
      <p:sp>
        <p:nvSpPr>
          <p:cNvPr id="10" name="Slide Number Placeholder 9"/>
          <p:cNvSpPr>
            <a:spLocks noGrp="1"/>
          </p:cNvSpPr>
          <p:nvPr>
            <p:ph type="sldNum" sz="quarter" idx="12"/>
          </p:nvPr>
        </p:nvSpPr>
        <p:spPr/>
        <p:txBody>
          <a:bodyPr/>
          <a:lstStyle/>
          <a:p>
            <a:pPr>
              <a:defRPr/>
            </a:pPr>
            <a:fld id="{F6CF19D8-590F-F74A-9812-7DBDF22AB40B}" type="slidenum">
              <a:rPr lang="en-US" altLang="en-US" smtClean="0"/>
              <a:pPr>
                <a:defRPr/>
              </a:pPr>
              <a:t>‹#›</a:t>
            </a:fld>
            <a:endParaRPr lang="en-US" altLang="en-US"/>
          </a:p>
        </p:txBody>
      </p:sp>
    </p:spTree>
    <p:extLst>
      <p:ext uri="{BB962C8B-B14F-4D97-AF65-F5344CB8AC3E}">
        <p14:creationId xmlns:p14="http://schemas.microsoft.com/office/powerpoint/2010/main" val="54400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799966D4-49B5-BE40-9180-23109AC5AB47}"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4184829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F04FC39B-A191-D34B-8A15-D902822625E3}"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2276787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0378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51441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29DB029B-3F2A-204C-B9EB-9E6D769894A9}"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3532790414"/>
      </p:ext>
    </p:extLst>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 id="2147484291" r:id="rId12"/>
    <p:sldLayoutId id="2147484292"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Numbers AND NARRATIVE: MODELING, STORY TELLING AND INVESTING</a:t>
            </a:r>
          </a:p>
        </p:txBody>
      </p:sp>
      <p:sp>
        <p:nvSpPr>
          <p:cNvPr id="16386" name="Subtitle 2"/>
          <p:cNvSpPr>
            <a:spLocks noGrp="1"/>
          </p:cNvSpPr>
          <p:nvPr>
            <p:ph type="subTitle" idx="1"/>
          </p:nvPr>
        </p:nvSpPr>
        <p:spPr/>
        <p:txBody>
          <a:bodyPr/>
          <a:lstStyle/>
          <a:p>
            <a:r>
              <a:rPr lang="en-US" altLang="en-US"/>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915A-4AA6-83AE-0FDB-13C9E9C89CF9}"/>
              </a:ext>
            </a:extLst>
          </p:cNvPr>
          <p:cNvSpPr>
            <a:spLocks noGrp="1"/>
          </p:cNvSpPr>
          <p:nvPr>
            <p:ph type="title"/>
          </p:nvPr>
        </p:nvSpPr>
        <p:spPr/>
        <p:txBody>
          <a:bodyPr/>
          <a:lstStyle/>
          <a:p>
            <a:r>
              <a:rPr lang="en-US" dirty="0"/>
              <a:t>Intrinsic Valuation 101</a:t>
            </a:r>
          </a:p>
        </p:txBody>
      </p:sp>
      <p:sp>
        <p:nvSpPr>
          <p:cNvPr id="3" name="Text Placeholder 2">
            <a:extLst>
              <a:ext uri="{FF2B5EF4-FFF2-40B4-BE49-F238E27FC236}">
                <a16:creationId xmlns:a16="http://schemas.microsoft.com/office/drawing/2014/main" id="{358103F4-735A-F950-A6BD-45D08128C26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86699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lstStyle/>
          <a:p>
            <a:r>
              <a:rPr lang="en-US" altLang="en-US" dirty="0">
                <a:ea typeface="ＭＳ Ｐゴシック" charset="-128"/>
              </a:rPr>
              <a:t>DCF: Unraveling the Mysteries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dirty="0">
                <a:ea typeface="ＭＳ Ｐゴシック" charset="-128"/>
              </a:rPr>
              <a:t>The value of a risky asset can be estimated by discounting the expected cash flows on the asset over its life at a risk-adjusted discount rate: </a:t>
            </a:r>
          </a:p>
          <a:p>
            <a:pPr>
              <a:lnSpc>
                <a:spcPct val="80000"/>
              </a:lnSpc>
            </a:pPr>
            <a:endParaRPr lang="en-US" altLang="en-US" sz="2200" dirty="0">
              <a:ea typeface="ＭＳ Ｐゴシック" charset="-128"/>
            </a:endParaRPr>
          </a:p>
          <a:p>
            <a:pPr eaLnBrk="1" hangingPunct="1">
              <a:lnSpc>
                <a:spcPct val="80000"/>
              </a:lnSpc>
              <a:buFont typeface="Calibri" charset="0"/>
              <a:buAutoNum type="arabicPeriod"/>
            </a:pPr>
            <a:r>
              <a:rPr lang="en-US" altLang="en-US" sz="2200" i="1" dirty="0">
                <a:ea typeface="ＭＳ Ｐゴシック" charset="-128"/>
              </a:rPr>
              <a:t>The IT Proposition</a:t>
            </a:r>
            <a:r>
              <a:rPr lang="en-US" altLang="en-US" sz="2200" dirty="0">
                <a:ea typeface="ＭＳ Ｐゴシック" charset="-128"/>
              </a:rPr>
              <a:t>: If “it” does not affect the cash flows or alter risk (thus changing discount rates), “it” cannot affect value. </a:t>
            </a:r>
          </a:p>
          <a:p>
            <a:pPr eaLnBrk="1" hangingPunct="1">
              <a:lnSpc>
                <a:spcPct val="80000"/>
              </a:lnSpc>
              <a:buFont typeface="Calibri" charset="0"/>
              <a:buAutoNum type="arabicPeriod"/>
            </a:pPr>
            <a:r>
              <a:rPr lang="en-US" altLang="en-US" sz="2200" i="1" dirty="0">
                <a:ea typeface="ＭＳ Ｐゴシック" charset="-128"/>
              </a:rPr>
              <a:t>The DUH Proposition</a:t>
            </a:r>
            <a:r>
              <a:rPr lang="en-US" altLang="en-US" sz="2200" dirty="0">
                <a:ea typeface="ＭＳ Ｐゴシック" charset="-128"/>
              </a:rPr>
              <a:t>: For an asset to have value, the expected cash flows have to be positive some time over the life of the asset.</a:t>
            </a:r>
          </a:p>
          <a:p>
            <a:pPr eaLnBrk="1" hangingPunct="1">
              <a:lnSpc>
                <a:spcPct val="80000"/>
              </a:lnSpc>
              <a:buFont typeface="Calibri" charset="0"/>
              <a:buAutoNum type="arabicPeriod"/>
            </a:pPr>
            <a:r>
              <a:rPr lang="en-US" altLang="en-US" sz="2200" i="1" dirty="0">
                <a:ea typeface="ＭＳ Ｐゴシック" charset="-128"/>
              </a:rPr>
              <a:t>The DON’T FREAK OUT Proposition</a:t>
            </a:r>
            <a:r>
              <a:rPr lang="en-US" altLang="en-US" sz="2200" dirty="0">
                <a:ea typeface="ＭＳ Ｐゴシック" charset="-128"/>
              </a:rPr>
              <a:t>: Assets that generate cash flows early in their life will be worth more than assets that generate cash flows later; the latter may however have greater growth and higher cash flows to compensate.</a:t>
            </a:r>
          </a:p>
          <a:p>
            <a:pPr>
              <a:lnSpc>
                <a:spcPct val="80000"/>
              </a:lnSpc>
            </a:pPr>
            <a:endParaRPr lang="en-US" altLang="en-US" sz="2200" dirty="0">
              <a:ea typeface="ＭＳ Ｐゴシック" charset="-128"/>
            </a:endParaRPr>
          </a:p>
        </p:txBody>
      </p:sp>
      <p:sp>
        <p:nvSpPr>
          <p:cNvPr id="22531"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385E3E6-7EB3-DD48-B92D-7956F6366751}" type="slidenum">
              <a:rPr lang="en-US" altLang="en-US" sz="1200">
                <a:solidFill>
                  <a:srgbClr val="FFFFFF"/>
                </a:solidFill>
              </a:rPr>
              <a:pPr>
                <a:lnSpc>
                  <a:spcPct val="80000"/>
                </a:lnSpc>
              </a:pPr>
              <a:t>3</a:t>
            </a:fld>
            <a:endParaRPr lang="en-US" altLang="en-US" sz="1200">
              <a:solidFill>
                <a:srgbClr val="FFFFFF"/>
              </a:solidFill>
            </a:endParaRPr>
          </a:p>
        </p:txBody>
      </p:sp>
      <p:pic>
        <p:nvPicPr>
          <p:cNvPr id="2253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2860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09600" y="228600"/>
            <a:ext cx="8156575" cy="990600"/>
          </a:xfrm>
        </p:spPr>
        <p:txBody>
          <a:bodyPr/>
          <a:lstStyle/>
          <a:p>
            <a:pPr eaLnBrk="1" hangingPunct="1"/>
            <a:r>
              <a:rPr lang="en-US" altLang="en-US" dirty="0">
                <a:ea typeface="ＭＳ Ｐゴシック" charset="-128"/>
              </a:rPr>
              <a:t>The Key Questions in valuation…</a:t>
            </a:r>
          </a:p>
        </p:txBody>
      </p:sp>
      <p:sp>
        <p:nvSpPr>
          <p:cNvPr id="23554"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eaLnBrk="1" hangingPunct="1"/>
            <a:r>
              <a:rPr lang="en-US"/>
              <a:t>Aswath Damodaran</a:t>
            </a:r>
            <a:endParaRPr lang="en-US" altLang="en-US" sz="1400">
              <a:solidFill>
                <a:schemeClr val="tx2"/>
              </a:solidFill>
            </a:endParaRP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92096C9-07EA-2542-8884-84DB438A20A5}" type="slidenum">
              <a:rPr lang="en-US" altLang="en-US" sz="1200">
                <a:solidFill>
                  <a:srgbClr val="FFFFFF"/>
                </a:solidFill>
              </a:rPr>
              <a:pPr>
                <a:lnSpc>
                  <a:spcPct val="80000"/>
                </a:lnSpc>
              </a:pPr>
              <a:t>4</a:t>
            </a:fld>
            <a:endParaRPr lang="en-US" altLang="en-US" sz="1200">
              <a:solidFill>
                <a:srgbClr val="FFFFFF"/>
              </a:solidFill>
            </a:endParaRPr>
          </a:p>
        </p:txBody>
      </p:sp>
      <p:pic>
        <p:nvPicPr>
          <p:cNvPr id="2355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38481" b="-38481"/>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DCF as a tool for intrinsic valuation</a:t>
            </a:r>
          </a:p>
        </p:txBody>
      </p:sp>
      <p:sp>
        <p:nvSpPr>
          <p:cNvPr id="25602" name="Footer Placeholder 3"/>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eaLnBrk="1" hangingPunct="1"/>
            <a:r>
              <a:rPr lang="en-US"/>
              <a:t>Aswath Damodaran</a:t>
            </a:r>
            <a:endParaRPr lang="en-US" altLang="en-US" sz="1400">
              <a:solidFill>
                <a:schemeClr val="tx2"/>
              </a:solidFill>
            </a:endParaRPr>
          </a:p>
        </p:txBody>
      </p:sp>
      <p:sp>
        <p:nvSpPr>
          <p:cNvPr id="5" name="Slide Number Placeholder 4"/>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B21F975-832D-794E-A703-55CC335D4C5C}" type="slidenum">
              <a:rPr lang="en-US" altLang="en-US" sz="1200">
                <a:solidFill>
                  <a:srgbClr val="FFFFFF"/>
                </a:solidFill>
              </a:rPr>
              <a:pPr>
                <a:lnSpc>
                  <a:spcPct val="80000"/>
                </a:lnSpc>
              </a:pPr>
              <a:t>5</a:t>
            </a:fld>
            <a:endParaRPr lang="en-US" altLang="en-US" sz="1200">
              <a:solidFill>
                <a:srgbClr val="FFFFFF"/>
              </a:solidFill>
            </a:endParaRP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365760" lvl="1" indent="0" eaLnBrk="1" fontAlgn="auto" hangingPunct="1">
              <a:spcAft>
                <a:spcPts val="0"/>
              </a:spcAft>
              <a:buFont typeface="Wingdings 2" charset="0"/>
              <a:buNone/>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20040" indent="-320040" eaLnBrk="1" fontAlgn="auto" hangingPunct="1">
              <a:spcAft>
                <a:spcPts val="0"/>
              </a:spcAft>
              <a:buFont typeface="Wingdings"/>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endParaRPr>
          </a:p>
        </p:txBody>
      </p:sp>
      <p:pic>
        <p:nvPicPr>
          <p:cNvPr id="2560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33600"/>
            <a:ext cx="914400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dirty="0"/>
              <a:t>The Basics of Value</a:t>
            </a:r>
          </a:p>
        </p:txBody>
      </p:sp>
      <p:pic>
        <p:nvPicPr>
          <p:cNvPr id="2" name="Content Placeholder 1">
            <a:extLst>
              <a:ext uri="{FF2B5EF4-FFF2-40B4-BE49-F238E27FC236}">
                <a16:creationId xmlns:a16="http://schemas.microsoft.com/office/drawing/2014/main" id="{73BA6C9F-1611-E944-89EC-BF8F8E1C82EA}"/>
              </a:ext>
            </a:extLst>
          </p:cNvPr>
          <p:cNvPicPr>
            <a:picLocks noGrp="1" noChangeAspect="1"/>
          </p:cNvPicPr>
          <p:nvPr>
            <p:ph idx="1"/>
          </p:nvPr>
        </p:nvPicPr>
        <p:blipFill>
          <a:blip r:embed="rId2"/>
          <a:stretch>
            <a:fillRect/>
          </a:stretch>
        </p:blipFill>
        <p:spPr>
          <a:xfrm>
            <a:off x="685800" y="2287503"/>
            <a:ext cx="7772400" cy="3349794"/>
          </a:xfrm>
        </p:spPr>
      </p:pic>
    </p:spTree>
    <p:extLst>
      <p:ext uri="{BB962C8B-B14F-4D97-AF65-F5344CB8AC3E}">
        <p14:creationId xmlns:p14="http://schemas.microsoft.com/office/powerpoint/2010/main" val="41496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EAF7-8917-95A5-3DD9-7718A0DD1EA5}"/>
              </a:ext>
            </a:extLst>
          </p:cNvPr>
          <p:cNvSpPr>
            <a:spLocks noGrp="1"/>
          </p:cNvSpPr>
          <p:nvPr>
            <p:ph type="title"/>
          </p:nvPr>
        </p:nvSpPr>
        <p:spPr/>
        <p:txBody>
          <a:bodyPr/>
          <a:lstStyle/>
          <a:p>
            <a:r>
              <a:rPr lang="en-US" dirty="0"/>
              <a:t>1. Revenue Growth</a:t>
            </a:r>
          </a:p>
        </p:txBody>
      </p:sp>
      <p:pic>
        <p:nvPicPr>
          <p:cNvPr id="8" name="Content Placeholder 7">
            <a:extLst>
              <a:ext uri="{FF2B5EF4-FFF2-40B4-BE49-F238E27FC236}">
                <a16:creationId xmlns:a16="http://schemas.microsoft.com/office/drawing/2014/main" id="{0696FE63-1303-D53A-C668-6A6F2BD21517}"/>
              </a:ext>
            </a:extLst>
          </p:cNvPr>
          <p:cNvPicPr>
            <a:picLocks noGrp="1" noChangeAspect="1"/>
          </p:cNvPicPr>
          <p:nvPr>
            <p:ph idx="1"/>
          </p:nvPr>
        </p:nvPicPr>
        <p:blipFill>
          <a:blip r:embed="rId3"/>
          <a:stretch>
            <a:fillRect/>
          </a:stretch>
        </p:blipFill>
        <p:spPr>
          <a:xfrm>
            <a:off x="1373832" y="1752600"/>
            <a:ext cx="6396335" cy="4419600"/>
          </a:xfrm>
          <a:prstGeom prst="rect">
            <a:avLst/>
          </a:prstGeom>
        </p:spPr>
      </p:pic>
      <p:sp>
        <p:nvSpPr>
          <p:cNvPr id="4" name="Footer Placeholder 3">
            <a:extLst>
              <a:ext uri="{FF2B5EF4-FFF2-40B4-BE49-F238E27FC236}">
                <a16:creationId xmlns:a16="http://schemas.microsoft.com/office/drawing/2014/main" id="{377C35EA-2815-28F9-1E45-8C332C2F6E3C}"/>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D7A046E-1277-8497-A6DA-ECA3BBFF46F1}"/>
              </a:ext>
            </a:extLst>
          </p:cNvPr>
          <p:cNvSpPr>
            <a:spLocks noGrp="1"/>
          </p:cNvSpPr>
          <p:nvPr>
            <p:ph type="sldNum" sz="quarter" idx="4294967295"/>
          </p:nvPr>
        </p:nvSpPr>
        <p:spPr>
          <a:xfrm>
            <a:off x="0" y="1271588"/>
            <a:ext cx="533400" cy="244475"/>
          </a:xfrm>
        </p:spPr>
        <p:txBody>
          <a:bodyPr>
            <a:normAutofit lnSpcReduction="10000"/>
          </a:bodyPr>
          <a:lstStyle/>
          <a:p>
            <a:fld id="{4B068F59-C0DF-384E-833F-9888C5560BF6}" type="slidenum">
              <a:rPr lang="en-US" altLang="en-US" smtClean="0"/>
              <a:pPr/>
              <a:t>7</a:t>
            </a:fld>
            <a:endParaRPr lang="en-US" altLang="en-US"/>
          </a:p>
        </p:txBody>
      </p:sp>
    </p:spTree>
    <p:extLst>
      <p:ext uri="{BB962C8B-B14F-4D97-AF65-F5344CB8AC3E}">
        <p14:creationId xmlns:p14="http://schemas.microsoft.com/office/powerpoint/2010/main" val="2811090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CCCB-0690-31B2-23EA-BEE84B6295B1}"/>
              </a:ext>
            </a:extLst>
          </p:cNvPr>
          <p:cNvSpPr>
            <a:spLocks noGrp="1"/>
          </p:cNvSpPr>
          <p:nvPr>
            <p:ph type="title"/>
          </p:nvPr>
        </p:nvSpPr>
        <p:spPr/>
        <p:txBody>
          <a:bodyPr/>
          <a:lstStyle/>
          <a:p>
            <a:r>
              <a:rPr lang="en-US" dirty="0"/>
              <a:t>2. Target Margins (and path there)…</a:t>
            </a:r>
          </a:p>
        </p:txBody>
      </p:sp>
      <p:pic>
        <p:nvPicPr>
          <p:cNvPr id="8" name="Content Placeholder 7">
            <a:extLst>
              <a:ext uri="{FF2B5EF4-FFF2-40B4-BE49-F238E27FC236}">
                <a16:creationId xmlns:a16="http://schemas.microsoft.com/office/drawing/2014/main" id="{8A448262-FC89-FD2F-E062-87E3388E8451}"/>
              </a:ext>
            </a:extLst>
          </p:cNvPr>
          <p:cNvPicPr>
            <a:picLocks noGrp="1" noChangeAspect="1"/>
          </p:cNvPicPr>
          <p:nvPr>
            <p:ph idx="1"/>
          </p:nvPr>
        </p:nvPicPr>
        <p:blipFill>
          <a:blip r:embed="rId3"/>
          <a:stretch>
            <a:fillRect/>
          </a:stretch>
        </p:blipFill>
        <p:spPr>
          <a:xfrm>
            <a:off x="1431979" y="1752600"/>
            <a:ext cx="6280041" cy="4419600"/>
          </a:xfrm>
          <a:prstGeom prst="rect">
            <a:avLst/>
          </a:prstGeom>
        </p:spPr>
      </p:pic>
      <p:sp>
        <p:nvSpPr>
          <p:cNvPr id="4" name="Footer Placeholder 3">
            <a:extLst>
              <a:ext uri="{FF2B5EF4-FFF2-40B4-BE49-F238E27FC236}">
                <a16:creationId xmlns:a16="http://schemas.microsoft.com/office/drawing/2014/main" id="{F55CF5FB-150B-5448-A558-3D0156575C44}"/>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5824FDA-381E-3797-DC02-1A90028C591E}"/>
              </a:ext>
            </a:extLst>
          </p:cNvPr>
          <p:cNvSpPr>
            <a:spLocks noGrp="1"/>
          </p:cNvSpPr>
          <p:nvPr>
            <p:ph type="sldNum" sz="quarter" idx="4294967295"/>
          </p:nvPr>
        </p:nvSpPr>
        <p:spPr>
          <a:xfrm>
            <a:off x="0" y="1271588"/>
            <a:ext cx="533400" cy="244475"/>
          </a:xfrm>
        </p:spPr>
        <p:txBody>
          <a:bodyPr>
            <a:normAutofit lnSpcReduction="10000"/>
          </a:bodyPr>
          <a:lstStyle/>
          <a:p>
            <a:fld id="{4B068F59-C0DF-384E-833F-9888C5560BF6}" type="slidenum">
              <a:rPr lang="en-US" altLang="en-US" smtClean="0"/>
              <a:pPr/>
              <a:t>8</a:t>
            </a:fld>
            <a:endParaRPr lang="en-US" altLang="en-US"/>
          </a:p>
        </p:txBody>
      </p:sp>
    </p:spTree>
    <p:extLst>
      <p:ext uri="{BB962C8B-B14F-4D97-AF65-F5344CB8AC3E}">
        <p14:creationId xmlns:p14="http://schemas.microsoft.com/office/powerpoint/2010/main" val="3575727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56BA7-73F5-1408-48EA-145A70BB4991}"/>
              </a:ext>
            </a:extLst>
          </p:cNvPr>
          <p:cNvSpPr>
            <a:spLocks noGrp="1"/>
          </p:cNvSpPr>
          <p:nvPr>
            <p:ph type="title"/>
          </p:nvPr>
        </p:nvSpPr>
        <p:spPr/>
        <p:txBody>
          <a:bodyPr/>
          <a:lstStyle/>
          <a:p>
            <a:r>
              <a:rPr lang="en-US" dirty="0"/>
              <a:t>3. Sales to Invested Capital: A Pathway to estimating Reinvestment</a:t>
            </a:r>
          </a:p>
        </p:txBody>
      </p:sp>
      <p:pic>
        <p:nvPicPr>
          <p:cNvPr id="6" name="Content Placeholder 5">
            <a:extLst>
              <a:ext uri="{FF2B5EF4-FFF2-40B4-BE49-F238E27FC236}">
                <a16:creationId xmlns:a16="http://schemas.microsoft.com/office/drawing/2014/main" id="{99529B26-B0D4-B847-BF48-3F6A44E158A3}"/>
              </a:ext>
            </a:extLst>
          </p:cNvPr>
          <p:cNvPicPr>
            <a:picLocks noGrp="1" noChangeAspect="1"/>
          </p:cNvPicPr>
          <p:nvPr>
            <p:ph idx="1"/>
          </p:nvPr>
        </p:nvPicPr>
        <p:blipFill>
          <a:blip r:embed="rId3"/>
          <a:stretch>
            <a:fillRect/>
          </a:stretch>
        </p:blipFill>
        <p:spPr>
          <a:xfrm>
            <a:off x="1667691" y="1752600"/>
            <a:ext cx="5808617" cy="4419600"/>
          </a:xfrm>
          <a:prstGeom prst="rect">
            <a:avLst/>
          </a:prstGeom>
        </p:spPr>
      </p:pic>
      <p:sp>
        <p:nvSpPr>
          <p:cNvPr id="4" name="Footer Placeholder 3">
            <a:extLst>
              <a:ext uri="{FF2B5EF4-FFF2-40B4-BE49-F238E27FC236}">
                <a16:creationId xmlns:a16="http://schemas.microsoft.com/office/drawing/2014/main" id="{C89F95B6-019D-435A-6209-110ABB125C88}"/>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5DA0014F-C91F-FE7E-1DD6-E12F12C0960C}"/>
              </a:ext>
            </a:extLst>
          </p:cNvPr>
          <p:cNvSpPr>
            <a:spLocks noGrp="1"/>
          </p:cNvSpPr>
          <p:nvPr>
            <p:ph type="sldNum" sz="quarter" idx="4294967295"/>
          </p:nvPr>
        </p:nvSpPr>
        <p:spPr>
          <a:xfrm>
            <a:off x="0" y="1271588"/>
            <a:ext cx="533400" cy="244475"/>
          </a:xfrm>
        </p:spPr>
        <p:txBody>
          <a:bodyPr>
            <a:normAutofit lnSpcReduction="10000"/>
          </a:bodyPr>
          <a:lstStyle/>
          <a:p>
            <a:fld id="{4B068F59-C0DF-384E-833F-9888C5560BF6}" type="slidenum">
              <a:rPr lang="en-US" altLang="en-US" smtClean="0"/>
              <a:pPr/>
              <a:t>9</a:t>
            </a:fld>
            <a:endParaRPr lang="en-US" altLang="en-US"/>
          </a:p>
        </p:txBody>
      </p:sp>
    </p:spTree>
    <p:extLst>
      <p:ext uri="{BB962C8B-B14F-4D97-AF65-F5344CB8AC3E}">
        <p14:creationId xmlns:p14="http://schemas.microsoft.com/office/powerpoint/2010/main" val="278421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37E5F-168C-1372-C49B-DA32AF09235D}"/>
              </a:ext>
            </a:extLst>
          </p:cNvPr>
          <p:cNvSpPr>
            <a:spLocks noGrp="1"/>
          </p:cNvSpPr>
          <p:nvPr>
            <p:ph type="title"/>
          </p:nvPr>
        </p:nvSpPr>
        <p:spPr/>
        <p:txBody>
          <a:bodyPr/>
          <a:lstStyle/>
          <a:p>
            <a:r>
              <a:rPr lang="en-US" dirty="0"/>
              <a:t>Left brain or right brain?</a:t>
            </a:r>
          </a:p>
        </p:txBody>
      </p:sp>
      <p:sp>
        <p:nvSpPr>
          <p:cNvPr id="3" name="Text Placeholder 2">
            <a:extLst>
              <a:ext uri="{FF2B5EF4-FFF2-40B4-BE49-F238E27FC236}">
                <a16:creationId xmlns:a16="http://schemas.microsoft.com/office/drawing/2014/main" id="{AFFEC8BD-2723-EE61-CA09-26D701829D1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5674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6FD54CBB-2DDE-AC3A-BA16-8D81D8C2847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Left Brain or Right Brain?</a:t>
            </a:r>
          </a:p>
        </p:txBody>
      </p:sp>
      <p:pic>
        <p:nvPicPr>
          <p:cNvPr id="18434" name="Content Placeholder 3">
            <a:extLst>
              <a:ext uri="{FF2B5EF4-FFF2-40B4-BE49-F238E27FC236}">
                <a16:creationId xmlns:a16="http://schemas.microsoft.com/office/drawing/2014/main" id="{35E3232E-BC78-9A27-B437-3C2476B47BD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099" b="-1099"/>
          <a:stretch>
            <a:fillRect/>
          </a:stretch>
        </p:blipFill>
        <p:spPr>
          <a:xfrm>
            <a:off x="612775" y="1600200"/>
            <a:ext cx="8153400" cy="4495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41CE746E-C115-2530-1994-3D82EB43C055}"/>
              </a:ext>
            </a:extLst>
          </p:cNvPr>
          <p:cNvSpPr>
            <a:spLocks noGrp="1"/>
          </p:cNvSpPr>
          <p:nvPr>
            <p:ph type="title"/>
          </p:nvPr>
        </p:nvSpPr>
        <p:spPr/>
        <p:txBody>
          <a:bodyPr/>
          <a:lstStyle/>
          <a:p>
            <a:r>
              <a:rPr lang="en-US" altLang="en-US"/>
              <a:t>The delusions of the number crunchers</a:t>
            </a:r>
          </a:p>
        </p:txBody>
      </p:sp>
      <p:sp>
        <p:nvSpPr>
          <p:cNvPr id="19458" name="Content Placeholder 2">
            <a:extLst>
              <a:ext uri="{FF2B5EF4-FFF2-40B4-BE49-F238E27FC236}">
                <a16:creationId xmlns:a16="http://schemas.microsoft.com/office/drawing/2014/main" id="{4A34C5DE-940D-AB85-80BC-4BA1920C9F06}"/>
              </a:ext>
            </a:extLst>
          </p:cNvPr>
          <p:cNvSpPr>
            <a:spLocks noGrp="1"/>
          </p:cNvSpPr>
          <p:nvPr>
            <p:ph sz="quarter" idx="1"/>
          </p:nvPr>
        </p:nvSpPr>
        <p:spPr/>
        <p:txBody>
          <a:bodyPr/>
          <a:lstStyle/>
          <a:p>
            <a:r>
              <a:rPr lang="en-US" altLang="en-US" b="1" dirty="0"/>
              <a:t>The illusion of precision</a:t>
            </a:r>
            <a:r>
              <a:rPr lang="en-US" altLang="en-US" dirty="0"/>
              <a:t>: If you use numbers, you are being more precise than when you don’t, and the more numbers you use, the more precise you become.</a:t>
            </a:r>
          </a:p>
          <a:p>
            <a:r>
              <a:rPr lang="en-US" altLang="en-US" b="1" dirty="0"/>
              <a:t>The illusion of “no bias”</a:t>
            </a:r>
            <a:r>
              <a:rPr lang="en-US" altLang="ja-JP" b="1" dirty="0"/>
              <a:t>: </a:t>
            </a:r>
            <a:r>
              <a:rPr lang="en-US" altLang="ja-JP" dirty="0"/>
              <a:t>Numbers don</a:t>
            </a:r>
            <a:r>
              <a:rPr lang="en-US" altLang="en-US" dirty="0"/>
              <a:t>’</a:t>
            </a:r>
            <a:r>
              <a:rPr lang="en-US" altLang="ja-JP" dirty="0"/>
              <a:t>t lie and data does not have an agenda. Thus, analysts who use numbers are more likely to be unbiased.</a:t>
            </a:r>
          </a:p>
          <a:p>
            <a:r>
              <a:rPr lang="en-US" altLang="en-US" b="1" dirty="0"/>
              <a:t>The illusion of control</a:t>
            </a:r>
            <a:r>
              <a:rPr lang="en-US" altLang="en-US" dirty="0"/>
              <a:t>: If you put a number on something (your cash flows, expected growth rate, risk etc.), you can control it better.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72ADC7B8-49AF-81E9-47EF-B9C7F205E5AD}"/>
              </a:ext>
            </a:extLst>
          </p:cNvPr>
          <p:cNvSpPr>
            <a:spLocks noGrp="1"/>
          </p:cNvSpPr>
          <p:nvPr>
            <p:ph type="title"/>
          </p:nvPr>
        </p:nvSpPr>
        <p:spPr/>
        <p:txBody>
          <a:bodyPr/>
          <a:lstStyle/>
          <a:p>
            <a:r>
              <a:rPr lang="en-US" altLang="en-US"/>
              <a:t>The delusions of the story tellers</a:t>
            </a:r>
          </a:p>
        </p:txBody>
      </p:sp>
      <p:sp>
        <p:nvSpPr>
          <p:cNvPr id="20482" name="Content Placeholder 2">
            <a:extLst>
              <a:ext uri="{FF2B5EF4-FFF2-40B4-BE49-F238E27FC236}">
                <a16:creationId xmlns:a16="http://schemas.microsoft.com/office/drawing/2014/main" id="{FA2F4383-73B0-8427-D3ED-A8B13B3BC72A}"/>
              </a:ext>
            </a:extLst>
          </p:cNvPr>
          <p:cNvSpPr>
            <a:spLocks noGrp="1"/>
          </p:cNvSpPr>
          <p:nvPr>
            <p:ph sz="quarter" idx="1"/>
          </p:nvPr>
        </p:nvSpPr>
        <p:spPr/>
        <p:txBody>
          <a:bodyPr/>
          <a:lstStyle/>
          <a:p>
            <a:r>
              <a:rPr lang="en-US" altLang="en-US" b="1" dirty="0"/>
              <a:t>Number crunchers don’t dream in </a:t>
            </a:r>
            <a:r>
              <a:rPr lang="en-US" altLang="en-US" b="1" dirty="0" err="1"/>
              <a:t>technicolour</a:t>
            </a:r>
            <a:r>
              <a:rPr lang="en-US" altLang="en-US" dirty="0"/>
              <a:t>: Creativity and Numbers are mutually exclusive. If you talk about numbers, you cannot be creative, and if you are being creative, talk about numbers only crimps your creative instincts.</a:t>
            </a:r>
          </a:p>
          <a:p>
            <a:r>
              <a:rPr lang="en-US" altLang="en-US" b="1" dirty="0"/>
              <a:t>Creativity is deserving of reward</a:t>
            </a:r>
            <a:r>
              <a:rPr lang="en-US" altLang="en-US" dirty="0"/>
              <a:t>: If your story is good, your business will success and your investment will pay off.</a:t>
            </a:r>
          </a:p>
          <a:p>
            <a:r>
              <a:rPr lang="en-US" altLang="en-US" b="1" dirty="0"/>
              <a:t>Experience is the best teacher</a:t>
            </a:r>
            <a:r>
              <a:rPr lang="en-US" altLang="en-US" dirty="0"/>
              <a:t>: If you have pulled this off before (started and succeeded at running a business), your story is more believable. </a:t>
            </a:r>
          </a:p>
          <a:p>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tLang="en-US" dirty="0">
                <a:ea typeface="ＭＳ Ｐゴシック" charset="-128"/>
              </a:rPr>
              <a:t>Valuation as a Bridge</a:t>
            </a:r>
          </a:p>
        </p:txBody>
      </p:sp>
      <p:pic>
        <p:nvPicPr>
          <p:cNvPr id="29698"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2451418"/>
            <a:ext cx="7772400" cy="3021964"/>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9AE3-24E5-FF45-8798-942858199BCF}"/>
              </a:ext>
            </a:extLst>
          </p:cNvPr>
          <p:cNvSpPr>
            <a:spLocks noGrp="1"/>
          </p:cNvSpPr>
          <p:nvPr>
            <p:ph type="title"/>
          </p:nvPr>
        </p:nvSpPr>
        <p:spPr/>
        <p:txBody>
          <a:bodyPr/>
          <a:lstStyle/>
          <a:p>
            <a:r>
              <a:rPr lang="en-US" dirty="0"/>
              <a:t>The Corporate Life Cycle</a:t>
            </a:r>
          </a:p>
        </p:txBody>
      </p:sp>
      <p:pic>
        <p:nvPicPr>
          <p:cNvPr id="4" name="Content Placeholder 3">
            <a:extLst>
              <a:ext uri="{FF2B5EF4-FFF2-40B4-BE49-F238E27FC236}">
                <a16:creationId xmlns:a16="http://schemas.microsoft.com/office/drawing/2014/main" id="{B354494D-0847-F840-ADD9-804EA1804AEB}"/>
              </a:ext>
            </a:extLst>
          </p:cNvPr>
          <p:cNvPicPr>
            <a:picLocks noGrp="1" noChangeAspect="1"/>
          </p:cNvPicPr>
          <p:nvPr>
            <p:ph idx="1"/>
          </p:nvPr>
        </p:nvPicPr>
        <p:blipFill>
          <a:blip r:embed="rId2"/>
          <a:stretch>
            <a:fillRect/>
          </a:stretch>
        </p:blipFill>
        <p:spPr>
          <a:xfrm>
            <a:off x="303517" y="1856284"/>
            <a:ext cx="8748260" cy="4446545"/>
          </a:xfrm>
          <a:prstGeom prst="rect">
            <a:avLst/>
          </a:prstGeom>
        </p:spPr>
      </p:pic>
    </p:spTree>
    <p:extLst>
      <p:ext uri="{BB962C8B-B14F-4D97-AF65-F5344CB8AC3E}">
        <p14:creationId xmlns:p14="http://schemas.microsoft.com/office/powerpoint/2010/main" val="530009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5854-5A4E-BA40-A485-E493997A8798}"/>
              </a:ext>
            </a:extLst>
          </p:cNvPr>
          <p:cNvSpPr>
            <a:spLocks noGrp="1"/>
          </p:cNvSpPr>
          <p:nvPr>
            <p:ph type="title"/>
          </p:nvPr>
        </p:nvSpPr>
        <p:spPr/>
        <p:txBody>
          <a:bodyPr/>
          <a:lstStyle/>
          <a:p>
            <a:r>
              <a:rPr lang="en-US" altLang="en-US" dirty="0">
                <a:ea typeface="ＭＳ Ｐゴシック" panose="020B0600070205080204" pitchFamily="34" charset="-128"/>
              </a:rPr>
              <a:t>In value, the emphasis shifts as well, from narrative to numbers…</a:t>
            </a:r>
            <a:endParaRPr lang="en-US" dirty="0"/>
          </a:p>
        </p:txBody>
      </p:sp>
      <p:pic>
        <p:nvPicPr>
          <p:cNvPr id="7" name="Content Placeholder 6">
            <a:extLst>
              <a:ext uri="{FF2B5EF4-FFF2-40B4-BE49-F238E27FC236}">
                <a16:creationId xmlns:a16="http://schemas.microsoft.com/office/drawing/2014/main" id="{8CCBBB0A-810A-E446-B1CD-CD3CD1523804}"/>
              </a:ext>
            </a:extLst>
          </p:cNvPr>
          <p:cNvPicPr>
            <a:picLocks noGrp="1" noChangeAspect="1"/>
          </p:cNvPicPr>
          <p:nvPr>
            <p:ph idx="1"/>
          </p:nvPr>
        </p:nvPicPr>
        <p:blipFill>
          <a:blip r:embed="rId2"/>
          <a:stretch>
            <a:fillRect/>
          </a:stretch>
        </p:blipFill>
        <p:spPr>
          <a:xfrm>
            <a:off x="-3141" y="1669648"/>
            <a:ext cx="9143750" cy="4469895"/>
          </a:xfrm>
          <a:prstGeom prst="rect">
            <a:avLst/>
          </a:prstGeom>
        </p:spPr>
      </p:pic>
    </p:spTree>
    <p:extLst>
      <p:ext uri="{BB962C8B-B14F-4D97-AF65-F5344CB8AC3E}">
        <p14:creationId xmlns:p14="http://schemas.microsoft.com/office/powerpoint/2010/main" val="2464649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tLang="en-US" dirty="0">
                <a:ea typeface="ＭＳ Ｐゴシック" charset="-128"/>
              </a:rPr>
              <a:t>From Stories to Numbers: The Steps</a:t>
            </a:r>
          </a:p>
        </p:txBody>
      </p:sp>
      <p:pic>
        <p:nvPicPr>
          <p:cNvPr id="3174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1079" y="1752600"/>
            <a:ext cx="5381842" cy="44196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dirty="0">
                <a:ea typeface="ＭＳ Ｐゴシック" charset="-128"/>
              </a:rPr>
              <a:t>Step 1a: Survey the landscape</a:t>
            </a:r>
          </a:p>
        </p:txBody>
      </p:sp>
      <p:sp>
        <p:nvSpPr>
          <p:cNvPr id="32770" name="Content Placeholder 2"/>
          <p:cNvSpPr>
            <a:spLocks noGrp="1"/>
          </p:cNvSpPr>
          <p:nvPr>
            <p:ph idx="1"/>
          </p:nvPr>
        </p:nvSpPr>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42CBB-E750-926C-9F8F-5413D7F78BDD}"/>
              </a:ext>
            </a:extLst>
          </p:cNvPr>
          <p:cNvSpPr>
            <a:spLocks noGrp="1"/>
          </p:cNvSpPr>
          <p:nvPr>
            <p:ph type="title"/>
          </p:nvPr>
        </p:nvSpPr>
        <p:spPr/>
        <p:txBody>
          <a:bodyPr/>
          <a:lstStyle/>
          <a:p>
            <a:r>
              <a:rPr lang="en-US" dirty="0"/>
              <a:t>The Landscape?</a:t>
            </a:r>
          </a:p>
        </p:txBody>
      </p:sp>
      <p:sp>
        <p:nvSpPr>
          <p:cNvPr id="3" name="Content Placeholder 2">
            <a:extLst>
              <a:ext uri="{FF2B5EF4-FFF2-40B4-BE49-F238E27FC236}">
                <a16:creationId xmlns:a16="http://schemas.microsoft.com/office/drawing/2014/main" id="{A60E183E-95E7-9052-659B-1C14C3EB7D5C}"/>
              </a:ext>
            </a:extLst>
          </p:cNvPr>
          <p:cNvSpPr>
            <a:spLocks noGrp="1"/>
          </p:cNvSpPr>
          <p:nvPr>
            <p:ph idx="1"/>
          </p:nvPr>
        </p:nvSpPr>
        <p:spPr/>
        <p:txBody>
          <a:bodyPr>
            <a:normAutofit/>
          </a:bodyPr>
          <a:lstStyle/>
          <a:p>
            <a:r>
              <a:rPr lang="en-US" u="sng" dirty="0"/>
              <a:t>Total Market</a:t>
            </a:r>
            <a:r>
              <a:rPr lang="en-US" dirty="0"/>
              <a:t>: The first step in valuing a business is sizing the market, and while acronyms about, this requires understanding what products or services you offer, and what business you are in.</a:t>
            </a:r>
          </a:p>
          <a:p>
            <a:r>
              <a:rPr lang="en-US" u="sng" dirty="0"/>
              <a:t>Taking stock</a:t>
            </a:r>
            <a:r>
              <a:rPr lang="en-US" dirty="0"/>
              <a:t>: The second step is assessing how this market is growing and how it is structured. In particular, </a:t>
            </a:r>
          </a:p>
          <a:p>
            <a:pPr lvl="1"/>
            <a:r>
              <a:rPr lang="en-US" dirty="0"/>
              <a:t>Is it a market that is splintered or prone to consolidation?</a:t>
            </a:r>
          </a:p>
          <a:p>
            <a:pPr lvl="1"/>
            <a:r>
              <a:rPr lang="en-US" dirty="0"/>
              <a:t>Who are your competitors in this market?</a:t>
            </a:r>
          </a:p>
          <a:p>
            <a:r>
              <a:rPr lang="en-US" u="sng" dirty="0"/>
              <a:t>Your company’s standing</a:t>
            </a:r>
            <a:r>
              <a:rPr lang="en-US" dirty="0"/>
              <a:t>: Where does your company stand in this market?</a:t>
            </a:r>
          </a:p>
          <a:p>
            <a:pPr lvl="1"/>
            <a:r>
              <a:rPr lang="en-US" dirty="0"/>
              <a:t>If you have historical data, look at growth &amp; profitability trends</a:t>
            </a:r>
          </a:p>
          <a:p>
            <a:pPr lvl="1"/>
            <a:r>
              <a:rPr lang="en-US" dirty="0"/>
              <a:t>If not, make an assessment anyway…</a:t>
            </a:r>
          </a:p>
          <a:p>
            <a:pPr lvl="1"/>
            <a:endParaRPr lang="en-US" dirty="0"/>
          </a:p>
          <a:p>
            <a:endParaRPr lang="en-US" dirty="0"/>
          </a:p>
        </p:txBody>
      </p:sp>
    </p:spTree>
    <p:extLst>
      <p:ext uri="{BB962C8B-B14F-4D97-AF65-F5344CB8AC3E}">
        <p14:creationId xmlns:p14="http://schemas.microsoft.com/office/powerpoint/2010/main" val="1508314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C8CB-4CD6-924C-9067-E49F5B843BEE}"/>
              </a:ext>
            </a:extLst>
          </p:cNvPr>
          <p:cNvSpPr>
            <a:spLocks noGrp="1"/>
          </p:cNvSpPr>
          <p:nvPr>
            <p:ph type="title"/>
          </p:nvPr>
        </p:nvSpPr>
        <p:spPr/>
        <p:txBody>
          <a:bodyPr>
            <a:normAutofit/>
          </a:bodyPr>
          <a:lstStyle/>
          <a:p>
            <a:r>
              <a:rPr lang="en-US" dirty="0"/>
              <a:t>The Semiconductor Business – A Growth Business that is maturing!</a:t>
            </a:r>
          </a:p>
        </p:txBody>
      </p:sp>
      <p:pic>
        <p:nvPicPr>
          <p:cNvPr id="3" name="Content Placeholder 2">
            <a:extLst>
              <a:ext uri="{FF2B5EF4-FFF2-40B4-BE49-F238E27FC236}">
                <a16:creationId xmlns:a16="http://schemas.microsoft.com/office/drawing/2014/main" id="{64175874-4BDD-0083-1CED-187B6613ADEC}"/>
              </a:ext>
            </a:extLst>
          </p:cNvPr>
          <p:cNvPicPr>
            <a:picLocks noGrp="1" noChangeAspect="1"/>
          </p:cNvPicPr>
          <p:nvPr>
            <p:ph idx="1"/>
          </p:nvPr>
        </p:nvPicPr>
        <p:blipFill>
          <a:blip r:embed="rId3"/>
          <a:stretch>
            <a:fillRect/>
          </a:stretch>
        </p:blipFill>
        <p:spPr>
          <a:xfrm>
            <a:off x="1521793" y="1752600"/>
            <a:ext cx="6100413" cy="4419600"/>
          </a:xfrm>
          <a:prstGeom prst="rect">
            <a:avLst/>
          </a:prstGeom>
        </p:spPr>
      </p:pic>
    </p:spTree>
    <p:extLst>
      <p:ext uri="{BB962C8B-B14F-4D97-AF65-F5344CB8AC3E}">
        <p14:creationId xmlns:p14="http://schemas.microsoft.com/office/powerpoint/2010/main" val="1574943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65E2-DA4D-BD4E-8B24-9C5FAD8901B4}"/>
              </a:ext>
            </a:extLst>
          </p:cNvPr>
          <p:cNvSpPr>
            <a:spLocks noGrp="1"/>
          </p:cNvSpPr>
          <p:nvPr>
            <p:ph type="title"/>
          </p:nvPr>
        </p:nvSpPr>
        <p:spPr/>
        <p:txBody>
          <a:bodyPr/>
          <a:lstStyle/>
          <a:p>
            <a:r>
              <a:rPr lang="en-US" dirty="0"/>
              <a:t>Profitable, with Cycles….</a:t>
            </a:r>
          </a:p>
        </p:txBody>
      </p:sp>
      <p:pic>
        <p:nvPicPr>
          <p:cNvPr id="4" name="Content Placeholder 3">
            <a:extLst>
              <a:ext uri="{FF2B5EF4-FFF2-40B4-BE49-F238E27FC236}">
                <a16:creationId xmlns:a16="http://schemas.microsoft.com/office/drawing/2014/main" id="{92A118A9-4AED-1F25-5D83-E6BF2E50A799}"/>
              </a:ext>
            </a:extLst>
          </p:cNvPr>
          <p:cNvPicPr>
            <a:picLocks noGrp="1" noChangeAspect="1"/>
          </p:cNvPicPr>
          <p:nvPr>
            <p:ph idx="1"/>
          </p:nvPr>
        </p:nvPicPr>
        <p:blipFill>
          <a:blip r:embed="rId2"/>
          <a:stretch>
            <a:fillRect/>
          </a:stretch>
        </p:blipFill>
        <p:spPr>
          <a:xfrm>
            <a:off x="1752600" y="1600200"/>
            <a:ext cx="5440776" cy="4884506"/>
          </a:xfrm>
          <a:prstGeom prst="rect">
            <a:avLst/>
          </a:prstGeom>
        </p:spPr>
      </p:pic>
    </p:spTree>
    <p:extLst>
      <p:ext uri="{BB962C8B-B14F-4D97-AF65-F5344CB8AC3E}">
        <p14:creationId xmlns:p14="http://schemas.microsoft.com/office/powerpoint/2010/main" val="3185144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10EE-475D-5292-FC7B-72181B88DF86}"/>
              </a:ext>
            </a:extLst>
          </p:cNvPr>
          <p:cNvSpPr>
            <a:spLocks noGrp="1"/>
          </p:cNvSpPr>
          <p:nvPr>
            <p:ph type="title"/>
          </p:nvPr>
        </p:nvSpPr>
        <p:spPr/>
        <p:txBody>
          <a:bodyPr/>
          <a:lstStyle/>
          <a:p>
            <a:r>
              <a:rPr lang="en-US" dirty="0"/>
              <a:t>NVIDIA - Opportunistic Growth</a:t>
            </a:r>
          </a:p>
        </p:txBody>
      </p:sp>
      <p:pic>
        <p:nvPicPr>
          <p:cNvPr id="7" name="Content Placeholder 6">
            <a:extLst>
              <a:ext uri="{FF2B5EF4-FFF2-40B4-BE49-F238E27FC236}">
                <a16:creationId xmlns:a16="http://schemas.microsoft.com/office/drawing/2014/main" id="{DAD0E040-A2D3-8545-D099-D4BBEA528C0F}"/>
              </a:ext>
            </a:extLst>
          </p:cNvPr>
          <p:cNvPicPr>
            <a:picLocks noGrp="1" noChangeAspect="1"/>
          </p:cNvPicPr>
          <p:nvPr>
            <p:ph idx="1"/>
          </p:nvPr>
        </p:nvPicPr>
        <p:blipFill>
          <a:blip r:embed="rId3"/>
          <a:stretch>
            <a:fillRect/>
          </a:stretch>
        </p:blipFill>
        <p:spPr>
          <a:xfrm>
            <a:off x="1509688" y="1752600"/>
            <a:ext cx="6124623" cy="4419600"/>
          </a:xfrm>
          <a:prstGeom prst="rect">
            <a:avLst/>
          </a:prstGeom>
        </p:spPr>
      </p:pic>
      <p:sp>
        <p:nvSpPr>
          <p:cNvPr id="4" name="Footer Placeholder 3">
            <a:extLst>
              <a:ext uri="{FF2B5EF4-FFF2-40B4-BE49-F238E27FC236}">
                <a16:creationId xmlns:a16="http://schemas.microsoft.com/office/drawing/2014/main" id="{99925CCB-A3E0-EC04-EE4E-86C029C0888B}"/>
              </a:ext>
            </a:extLst>
          </p:cNvPr>
          <p:cNvSpPr>
            <a:spLocks noGrp="1"/>
          </p:cNvSpPr>
          <p:nvPr>
            <p:ph type="ftr" sz="quarter" idx="11"/>
          </p:nvPr>
        </p:nvSpPr>
        <p:spPr/>
        <p:txBody>
          <a:bodyPr/>
          <a:lstStyle/>
          <a:p>
            <a:pPr>
              <a:defRPr/>
            </a:pPr>
            <a:r>
              <a:rPr lang="en-US"/>
              <a:t>Aswath Damodaran</a:t>
            </a:r>
          </a:p>
        </p:txBody>
      </p:sp>
    </p:spTree>
    <p:extLst>
      <p:ext uri="{BB962C8B-B14F-4D97-AF65-F5344CB8AC3E}">
        <p14:creationId xmlns:p14="http://schemas.microsoft.com/office/powerpoint/2010/main" val="1707244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6635-95A6-6312-2B71-76B914B20EAE}"/>
              </a:ext>
            </a:extLst>
          </p:cNvPr>
          <p:cNvSpPr>
            <a:spLocks noGrp="1"/>
          </p:cNvSpPr>
          <p:nvPr>
            <p:ph type="title"/>
          </p:nvPr>
        </p:nvSpPr>
        <p:spPr/>
        <p:txBody>
          <a:bodyPr/>
          <a:lstStyle/>
          <a:p>
            <a:r>
              <a:rPr lang="en-US" dirty="0"/>
              <a:t>An Earnings Report in 2024: And data updates…</a:t>
            </a:r>
          </a:p>
        </p:txBody>
      </p:sp>
      <p:pic>
        <p:nvPicPr>
          <p:cNvPr id="4" name="Content Placeholder 3">
            <a:extLst>
              <a:ext uri="{FF2B5EF4-FFF2-40B4-BE49-F238E27FC236}">
                <a16:creationId xmlns:a16="http://schemas.microsoft.com/office/drawing/2014/main" id="{5FB2ED3F-A1C0-DB66-D5E3-76D1548DD919}"/>
              </a:ext>
            </a:extLst>
          </p:cNvPr>
          <p:cNvPicPr>
            <a:picLocks noGrp="1" noChangeAspect="1"/>
          </p:cNvPicPr>
          <p:nvPr>
            <p:ph idx="1"/>
          </p:nvPr>
        </p:nvPicPr>
        <p:blipFill>
          <a:blip r:embed="rId2"/>
          <a:stretch>
            <a:fillRect/>
          </a:stretch>
        </p:blipFill>
        <p:spPr>
          <a:xfrm>
            <a:off x="838200" y="1905000"/>
            <a:ext cx="7162800" cy="4800600"/>
          </a:xfrm>
          <a:prstGeom prst="rect">
            <a:avLst/>
          </a:prstGeom>
        </p:spPr>
      </p:pic>
    </p:spTree>
    <p:extLst>
      <p:ext uri="{BB962C8B-B14F-4D97-AF65-F5344CB8AC3E}">
        <p14:creationId xmlns:p14="http://schemas.microsoft.com/office/powerpoint/2010/main" val="241365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tLang="en-US" dirty="0">
                <a:ea typeface="ＭＳ Ｐゴシック" charset="-128"/>
              </a:rPr>
              <a:t>Step 1b: Create a narrative for the future</a:t>
            </a:r>
          </a:p>
        </p:txBody>
      </p:sp>
      <p:sp>
        <p:nvSpPr>
          <p:cNvPr id="36866" name="Content Placeholder 2"/>
          <p:cNvSpPr>
            <a:spLocks noGrp="1"/>
          </p:cNvSpPr>
          <p:nvPr>
            <p:ph idx="1"/>
          </p:nvPr>
        </p:nvSpPr>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96C2B-6F7C-4BD7-867B-7E4DE50EE3D8}"/>
              </a:ext>
            </a:extLst>
          </p:cNvPr>
          <p:cNvSpPr>
            <a:spLocks noGrp="1"/>
          </p:cNvSpPr>
          <p:nvPr>
            <p:ph type="title"/>
          </p:nvPr>
        </p:nvSpPr>
        <p:spPr/>
        <p:txBody>
          <a:bodyPr/>
          <a:lstStyle/>
          <a:p>
            <a:r>
              <a:rPr lang="en-US" dirty="0"/>
              <a:t>Business story basics</a:t>
            </a:r>
          </a:p>
        </p:txBody>
      </p:sp>
      <p:sp>
        <p:nvSpPr>
          <p:cNvPr id="3" name="Content Placeholder 2">
            <a:extLst>
              <a:ext uri="{FF2B5EF4-FFF2-40B4-BE49-F238E27FC236}">
                <a16:creationId xmlns:a16="http://schemas.microsoft.com/office/drawing/2014/main" id="{6672E3FE-BE0A-EA66-4551-40AEE9625316}"/>
              </a:ext>
            </a:extLst>
          </p:cNvPr>
          <p:cNvSpPr>
            <a:spLocks noGrp="1"/>
          </p:cNvSpPr>
          <p:nvPr>
            <p:ph idx="1"/>
          </p:nvPr>
        </p:nvSpPr>
        <p:spPr/>
        <p:txBody>
          <a:bodyPr>
            <a:normAutofit/>
          </a:bodyPr>
          <a:lstStyle/>
          <a:p>
            <a:r>
              <a:rPr lang="en-US" dirty="0"/>
              <a:t>A good business story is </a:t>
            </a:r>
            <a:r>
              <a:rPr lang="en-US" b="1" dirty="0"/>
              <a:t>not a list of bullet p</a:t>
            </a:r>
            <a:r>
              <a:rPr lang="en-US" dirty="0"/>
              <a:t>oints, but a narrative of what you do as a business, the (unmet or under-met) need that you are filling and why you can monetize that need.</a:t>
            </a:r>
          </a:p>
          <a:p>
            <a:r>
              <a:rPr lang="en-US" dirty="0"/>
              <a:t>A good business story is </a:t>
            </a:r>
            <a:r>
              <a:rPr lang="en-US" b="1" dirty="0"/>
              <a:t>not filled with details and buzzwords</a:t>
            </a:r>
            <a:r>
              <a:rPr lang="en-US" dirty="0"/>
              <a:t> that only business insiders understand, but is understandable to someone who is a novice to this business.</a:t>
            </a:r>
          </a:p>
          <a:p>
            <a:r>
              <a:rPr lang="en-US" dirty="0"/>
              <a:t>A good business story </a:t>
            </a:r>
            <a:r>
              <a:rPr lang="en-US" b="1" dirty="0"/>
              <a:t>has a hook</a:t>
            </a:r>
            <a:r>
              <a:rPr lang="en-US" dirty="0"/>
              <a:t>, something that makes people not only remember you, but understand your actions as a business.</a:t>
            </a:r>
          </a:p>
          <a:p>
            <a:r>
              <a:rPr lang="en-US" dirty="0"/>
              <a:t>A good business story </a:t>
            </a:r>
            <a:r>
              <a:rPr lang="en-US" b="1" dirty="0"/>
              <a:t>is bounded </a:t>
            </a:r>
            <a:r>
              <a:rPr lang="en-US" dirty="0"/>
              <a:t>– by the realities of natural and economic laws.</a:t>
            </a:r>
          </a:p>
        </p:txBody>
      </p:sp>
    </p:spTree>
    <p:extLst>
      <p:ext uri="{BB962C8B-B14F-4D97-AF65-F5344CB8AC3E}">
        <p14:creationId xmlns:p14="http://schemas.microsoft.com/office/powerpoint/2010/main" val="2170249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NVIDIA: The Payoff to Opportunism</a:t>
            </a:r>
          </a:p>
        </p:txBody>
      </p:sp>
      <p:sp>
        <p:nvSpPr>
          <p:cNvPr id="4" name="Content Placeholder 3">
            <a:extLst>
              <a:ext uri="{FF2B5EF4-FFF2-40B4-BE49-F238E27FC236}">
                <a16:creationId xmlns:a16="http://schemas.microsoft.com/office/drawing/2014/main" id="{A97AB3C5-FD71-C796-C400-22624DAAF7BF}"/>
              </a:ext>
            </a:extLst>
          </p:cNvPr>
          <p:cNvSpPr>
            <a:spLocks noGrp="1"/>
          </p:cNvSpPr>
          <p:nvPr>
            <p:ph idx="1"/>
          </p:nvPr>
        </p:nvSpPr>
        <p:spPr/>
        <p:txBody>
          <a:bodyPr>
            <a:normAutofit/>
          </a:bodyPr>
          <a:lstStyle/>
          <a:p>
            <a:r>
              <a:rPr lang="en-US" sz="2000" dirty="0">
                <a:solidFill>
                  <a:srgbClr val="000000"/>
                </a:solidFill>
                <a:latin typeface="-webkit-standard"/>
              </a:rPr>
              <a:t>Powered by its lead in the AI chip business, Nvidia will continue on its path of high growth, but even with dominance, that growth will level off. While Nvidia might find other new markets, none of them are likely to provide the market size to allow for continued growth.</a:t>
            </a:r>
          </a:p>
          <a:p>
            <a:r>
              <a:rPr lang="en-US" sz="2000" dirty="0">
                <a:solidFill>
                  <a:srgbClr val="000000"/>
                </a:solidFill>
                <a:latin typeface="-webkit-standard"/>
              </a:rPr>
              <a:t>As a design company, Nvidia will be able to generate supernormal profit margins. However, it will face push back from powerful players on the other side:</a:t>
            </a:r>
          </a:p>
          <a:p>
            <a:pPr lvl="1"/>
            <a:r>
              <a:rPr lang="en-US" sz="1600" dirty="0">
                <a:solidFill>
                  <a:srgbClr val="000000"/>
                </a:solidFill>
                <a:latin typeface="-webkit-standard"/>
              </a:rPr>
              <a:t>On the unit economics side, </a:t>
            </a:r>
            <a:r>
              <a:rPr lang="en-US" sz="1600" u="sng" dirty="0">
                <a:solidFill>
                  <a:srgbClr val="000000"/>
                </a:solidFill>
                <a:latin typeface="-webkit-standard"/>
              </a:rPr>
              <a:t>Nvidia will have to share more of its spoils with TSMC</a:t>
            </a:r>
            <a:r>
              <a:rPr lang="en-US" sz="1600" dirty="0">
                <a:solidFill>
                  <a:srgbClr val="000000"/>
                </a:solidFill>
                <a:latin typeface="-webkit-standard"/>
              </a:rPr>
              <a:t>, as the two are locked into an embrace that neither can break away from.</a:t>
            </a:r>
          </a:p>
          <a:p>
            <a:pPr lvl="1"/>
            <a:r>
              <a:rPr lang="en-US" sz="1600" dirty="0">
                <a:solidFill>
                  <a:srgbClr val="000000"/>
                </a:solidFill>
                <a:latin typeface="-webkit-standard"/>
              </a:rPr>
              <a:t>On the customer side, Nvidia’s four biggest customers are giants themselves, and will either look to competition or develop their own chips, putting stress on pricing power.</a:t>
            </a:r>
          </a:p>
          <a:p>
            <a:r>
              <a:rPr lang="en-US" sz="2000" dirty="0">
                <a:solidFill>
                  <a:srgbClr val="000000"/>
                </a:solidFill>
                <a:latin typeface="-webkit-standard"/>
              </a:rPr>
              <a:t>On the reinvestment side, Nvidia will continue to reinvest in the next generations of chips, but in a market place where others are throwing large amounts of money at doing the same.</a:t>
            </a:r>
          </a:p>
        </p:txBody>
      </p:sp>
    </p:spTree>
    <p:extLst>
      <p:ext uri="{BB962C8B-B14F-4D97-AF65-F5344CB8AC3E}">
        <p14:creationId xmlns:p14="http://schemas.microsoft.com/office/powerpoint/2010/main" val="1272938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normAutofit fontScale="90000"/>
          </a:bodyPr>
          <a:lstStyle/>
          <a:p>
            <a:r>
              <a:rPr lang="en-US" altLang="en-US" dirty="0">
                <a:ea typeface="ＭＳ Ｐゴシック" charset="-128"/>
              </a:rPr>
              <a:t>Step 2: Check the narrative against history, economic first principles &amp; common sense</a:t>
            </a:r>
          </a:p>
        </p:txBody>
      </p:sp>
      <p:pic>
        <p:nvPicPr>
          <p:cNvPr id="39938"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2131192"/>
            <a:ext cx="7772400" cy="3662416"/>
          </a:xfrm>
        </p:spPr>
      </p:pic>
      <p:sp>
        <p:nvSpPr>
          <p:cNvPr id="39939"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9940" name="Slide Number Placeholder 4"/>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39CADF3-7083-F44C-92F8-B97A1319B17E}" type="slidenum">
              <a:rPr lang="en-US" altLang="en-US" sz="1200">
                <a:solidFill>
                  <a:srgbClr val="FFFFFF"/>
                </a:solidFill>
                <a:latin typeface="Times" charset="0"/>
              </a:rPr>
              <a:pPr>
                <a:lnSpc>
                  <a:spcPct val="80000"/>
                </a:lnSpc>
                <a:spcBef>
                  <a:spcPct val="0"/>
                </a:spcBef>
                <a:buClrTx/>
                <a:buSzTx/>
                <a:buFontTx/>
                <a:buNone/>
              </a:pPr>
              <a:t>27</a:t>
            </a:fld>
            <a:endParaRPr lang="en-US" altLang="en-US" sz="1200">
              <a:solidFill>
                <a:srgbClr val="FFFFFF"/>
              </a:solidFill>
              <a:latin typeface="Times"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tLang="en-US">
                <a:ea typeface="ＭＳ Ｐゴシック" charset="-128"/>
              </a:rPr>
              <a:t>The Impossible, The Implausible and the Improbable</a:t>
            </a:r>
          </a:p>
        </p:txBody>
      </p:sp>
      <p:pic>
        <p:nvPicPr>
          <p:cNvPr id="40962"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783773"/>
            <a:ext cx="7772400" cy="4357254"/>
          </a:xfrm>
        </p:spPr>
      </p:pic>
      <p:sp>
        <p:nvSpPr>
          <p:cNvPr id="40963"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4" name="Slide Number Placeholder 4"/>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5CF97C-2AF5-B24C-BA5B-AA88DFD7455D}"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DC21-E8BE-0394-DD9D-B3CA1AB14F28}"/>
              </a:ext>
            </a:extLst>
          </p:cNvPr>
          <p:cNvSpPr>
            <a:spLocks noGrp="1"/>
          </p:cNvSpPr>
          <p:nvPr>
            <p:ph type="title"/>
          </p:nvPr>
        </p:nvSpPr>
        <p:spPr/>
        <p:txBody>
          <a:bodyPr/>
          <a:lstStyle/>
          <a:p>
            <a:r>
              <a:rPr lang="en-US" dirty="0"/>
              <a:t>Nvidia: The 3P Test</a:t>
            </a:r>
          </a:p>
        </p:txBody>
      </p:sp>
      <p:sp>
        <p:nvSpPr>
          <p:cNvPr id="3" name="Content Placeholder 2">
            <a:extLst>
              <a:ext uri="{FF2B5EF4-FFF2-40B4-BE49-F238E27FC236}">
                <a16:creationId xmlns:a16="http://schemas.microsoft.com/office/drawing/2014/main" id="{5F6D7ECF-AA14-92D2-B772-4170B30F98A8}"/>
              </a:ext>
            </a:extLst>
          </p:cNvPr>
          <p:cNvSpPr>
            <a:spLocks noGrp="1"/>
          </p:cNvSpPr>
          <p:nvPr>
            <p:ph idx="1"/>
          </p:nvPr>
        </p:nvSpPr>
        <p:spPr/>
        <p:txBody>
          <a:bodyPr>
            <a:normAutofit/>
          </a:bodyPr>
          <a:lstStyle/>
          <a:p>
            <a:r>
              <a:rPr lang="en-US" dirty="0"/>
              <a:t>The AI chip market will grow from $80 billion in 2024 to $500 billion in 2034. </a:t>
            </a:r>
          </a:p>
          <a:p>
            <a:pPr lvl="1"/>
            <a:r>
              <a:rPr lang="en-US" dirty="0"/>
              <a:t>That would require that the AI product/service market be about $2.5 to $3 trillion.</a:t>
            </a:r>
          </a:p>
          <a:p>
            <a:pPr lvl="1"/>
            <a:r>
              <a:rPr lang="en-US" dirty="0"/>
              <a:t>And that the infrastructure to build this market will be about 20% of total revenues</a:t>
            </a:r>
          </a:p>
          <a:p>
            <a:r>
              <a:rPr lang="en-US" dirty="0"/>
              <a:t>Nvidia will maintain a dominant market share (60%) of this market, down from its current 80%.</a:t>
            </a:r>
          </a:p>
          <a:p>
            <a:pPr lvl="1"/>
            <a:r>
              <a:rPr lang="en-US" dirty="0"/>
              <a:t>Competitors will expend significant amounts of money, developing their own chips, but the first mover advantage will keep Nvidia at the top</a:t>
            </a:r>
          </a:p>
          <a:p>
            <a:r>
              <a:rPr lang="en-US" dirty="0"/>
              <a:t>Nvidia will remain a money-making machine, but its margins will come under pressure, from both its supplier (TSMC) side and consumers (big tech).</a:t>
            </a:r>
          </a:p>
        </p:txBody>
      </p:sp>
    </p:spTree>
    <p:extLst>
      <p:ext uri="{BB962C8B-B14F-4D97-AF65-F5344CB8AC3E}">
        <p14:creationId xmlns:p14="http://schemas.microsoft.com/office/powerpoint/2010/main" val="2393424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1438-7DBE-4842-BBC1-B939DF412F38}"/>
              </a:ext>
            </a:extLst>
          </p:cNvPr>
          <p:cNvSpPr>
            <a:spLocks noGrp="1"/>
          </p:cNvSpPr>
          <p:nvPr>
            <p:ph type="title"/>
          </p:nvPr>
        </p:nvSpPr>
        <p:spPr/>
        <p:txBody>
          <a:bodyPr/>
          <a:lstStyle/>
          <a:p>
            <a:r>
              <a:rPr lang="en-US" dirty="0"/>
              <a:t>The Runaway Story: When you want a story to be true…</a:t>
            </a:r>
          </a:p>
        </p:txBody>
      </p:sp>
      <p:sp>
        <p:nvSpPr>
          <p:cNvPr id="3" name="Content Placeholder 2">
            <a:extLst>
              <a:ext uri="{FF2B5EF4-FFF2-40B4-BE49-F238E27FC236}">
                <a16:creationId xmlns:a16="http://schemas.microsoft.com/office/drawing/2014/main" id="{F774B291-8B20-9941-ABDC-0DB7A65FD319}"/>
              </a:ext>
            </a:extLst>
          </p:cNvPr>
          <p:cNvSpPr>
            <a:spLocks noGrp="1"/>
          </p:cNvSpPr>
          <p:nvPr>
            <p:ph idx="1"/>
          </p:nvPr>
        </p:nvSpPr>
        <p:spPr/>
        <p:txBody>
          <a:bodyPr>
            <a:normAutofit/>
          </a:bodyPr>
          <a:lstStyle/>
          <a:p>
            <a:r>
              <a:rPr lang="en-US" dirty="0"/>
              <a:t>With a  runaway business story, you usually have three ingredients:</a:t>
            </a:r>
          </a:p>
          <a:p>
            <a:pPr marL="835025" lvl="1" indent="-514350">
              <a:buFont typeface="+mj-lt"/>
              <a:buAutoNum type="arabicPeriod"/>
            </a:pPr>
            <a:r>
              <a:rPr lang="en-US" u="sng" dirty="0"/>
              <a:t>Charismatic, likeable Narrator</a:t>
            </a:r>
            <a:r>
              <a:rPr lang="en-US" dirty="0"/>
              <a:t>: The narrator of the business story is someone that you want to see succeed, either because you like the narrator or because he/she will be a good role model.</a:t>
            </a:r>
          </a:p>
          <a:p>
            <a:pPr marL="835025" lvl="1" indent="-514350">
              <a:buFont typeface="+mj-lt"/>
              <a:buAutoNum type="arabicPeriod"/>
            </a:pPr>
            <a:r>
              <a:rPr lang="en-US" u="sng" dirty="0"/>
              <a:t>Telling a story about disrupting a much business, where you dislike the status quo</a:t>
            </a:r>
            <a:r>
              <a:rPr lang="en-US" dirty="0"/>
              <a:t>: The status quo in the business that the story is disrupting is dissatisfying (to everyone involved)&gt;</a:t>
            </a:r>
          </a:p>
          <a:p>
            <a:pPr marL="835025" lvl="1" indent="-514350">
              <a:buFont typeface="+mj-lt"/>
              <a:buAutoNum type="arabicPeriod"/>
            </a:pPr>
            <a:r>
              <a:rPr lang="en-US" u="sng" dirty="0"/>
              <a:t>With a societal benefit as bonus</a:t>
            </a:r>
            <a:r>
              <a:rPr lang="en-US" dirty="0"/>
              <a:t>: And if the story holds, society and humanity will benefit.</a:t>
            </a:r>
          </a:p>
          <a:p>
            <a:pPr marL="342900" indent="-342900"/>
            <a:r>
              <a:rPr lang="en-US" dirty="0"/>
              <a:t>Since you want this story to work out, you stop asking questions, because the answers may put the story at risk.</a:t>
            </a:r>
          </a:p>
        </p:txBody>
      </p:sp>
    </p:spTree>
    <p:extLst>
      <p:ext uri="{BB962C8B-B14F-4D97-AF65-F5344CB8AC3E}">
        <p14:creationId xmlns:p14="http://schemas.microsoft.com/office/powerpoint/2010/main" val="3277486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3983D-6C90-C857-AB47-B0EA5BAB4322}"/>
              </a:ext>
            </a:extLst>
          </p:cNvPr>
          <p:cNvSpPr>
            <a:spLocks noGrp="1"/>
          </p:cNvSpPr>
          <p:nvPr>
            <p:ph type="title"/>
          </p:nvPr>
        </p:nvSpPr>
        <p:spPr/>
        <p:txBody>
          <a:bodyPr>
            <a:normAutofit fontScale="90000"/>
          </a:bodyPr>
          <a:lstStyle/>
          <a:p>
            <a:r>
              <a:rPr lang="en-US" dirty="0"/>
              <a:t>Step 3: Connect your story to value drivers</a:t>
            </a:r>
          </a:p>
        </p:txBody>
      </p:sp>
      <p:pic>
        <p:nvPicPr>
          <p:cNvPr id="5" name="Content Placeholder 2">
            <a:extLst>
              <a:ext uri="{FF2B5EF4-FFF2-40B4-BE49-F238E27FC236}">
                <a16:creationId xmlns:a16="http://schemas.microsoft.com/office/drawing/2014/main" id="{9D79AC86-C83F-C465-CA37-55664CEB05F9}"/>
              </a:ext>
            </a:extLst>
          </p:cNvPr>
          <p:cNvPicPr>
            <a:picLocks noGrp="1" noChangeAspect="1"/>
          </p:cNvPicPr>
          <p:nvPr>
            <p:ph sz="half" idx="1"/>
          </p:nvPr>
        </p:nvPicPr>
        <p:blipFill>
          <a:blip r:embed="rId2"/>
          <a:stretch>
            <a:fillRect/>
          </a:stretch>
        </p:blipFill>
        <p:spPr>
          <a:xfrm>
            <a:off x="694901" y="2193925"/>
            <a:ext cx="3639397" cy="3978275"/>
          </a:xfrm>
          <a:prstGeom prst="rect">
            <a:avLst/>
          </a:prstGeom>
        </p:spPr>
      </p:pic>
      <p:sp>
        <p:nvSpPr>
          <p:cNvPr id="4" name="Content Placeholder 3">
            <a:extLst>
              <a:ext uri="{FF2B5EF4-FFF2-40B4-BE49-F238E27FC236}">
                <a16:creationId xmlns:a16="http://schemas.microsoft.com/office/drawing/2014/main" id="{53889317-0184-EB4E-AF23-05FE06FBCEFE}"/>
              </a:ext>
            </a:extLst>
          </p:cNvPr>
          <p:cNvSpPr>
            <a:spLocks noGrp="1"/>
          </p:cNvSpPr>
          <p:nvPr>
            <p:ph sz="half" idx="2"/>
          </p:nvPr>
        </p:nvSpPr>
        <p:spPr/>
        <p:txBody>
          <a:bodyPr>
            <a:normAutofit/>
          </a:bodyPr>
          <a:lstStyle/>
          <a:p>
            <a:r>
              <a:rPr lang="en-US" b="1" dirty="0"/>
              <a:t>The “It” Proposition</a:t>
            </a:r>
            <a:r>
              <a:rPr lang="en-US" dirty="0"/>
              <a:t>: If it does not affect the cash flows or the risk, it cannot affect value.</a:t>
            </a:r>
          </a:p>
          <a:p>
            <a:pPr lvl="1"/>
            <a:r>
              <a:rPr lang="en-US" dirty="0"/>
              <a:t>If your storyline has heft, it should show up in one of the key value inputs.</a:t>
            </a:r>
          </a:p>
          <a:p>
            <a:pPr lvl="1"/>
            <a:r>
              <a:rPr lang="en-US" dirty="0"/>
              <a:t>If you struggle with finding an input to change, your story is not complete (or may need revisiting).</a:t>
            </a:r>
          </a:p>
        </p:txBody>
      </p:sp>
    </p:spTree>
    <p:extLst>
      <p:ext uri="{BB962C8B-B14F-4D97-AF65-F5344CB8AC3E}">
        <p14:creationId xmlns:p14="http://schemas.microsoft.com/office/powerpoint/2010/main" val="1338105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17C9F-35CE-A419-9183-09951AEFBC42}"/>
              </a:ext>
            </a:extLst>
          </p:cNvPr>
          <p:cNvSpPr>
            <a:spLocks noGrp="1"/>
          </p:cNvSpPr>
          <p:nvPr>
            <p:ph type="title"/>
          </p:nvPr>
        </p:nvSpPr>
        <p:spPr/>
        <p:txBody>
          <a:bodyPr/>
          <a:lstStyle/>
          <a:p>
            <a:r>
              <a:rPr lang="en-US" dirty="0"/>
              <a:t>Step 4: Value the company – Nvidia in September 2024</a:t>
            </a:r>
          </a:p>
        </p:txBody>
      </p:sp>
      <p:pic>
        <p:nvPicPr>
          <p:cNvPr id="6" name="Content Placeholder 5">
            <a:extLst>
              <a:ext uri="{FF2B5EF4-FFF2-40B4-BE49-F238E27FC236}">
                <a16:creationId xmlns:a16="http://schemas.microsoft.com/office/drawing/2014/main" id="{48DD4062-3107-013D-6C16-4D62D7CB7839}"/>
              </a:ext>
            </a:extLst>
          </p:cNvPr>
          <p:cNvPicPr>
            <a:picLocks noGrp="1" noChangeAspect="1"/>
          </p:cNvPicPr>
          <p:nvPr>
            <p:ph idx="1"/>
          </p:nvPr>
        </p:nvPicPr>
        <p:blipFill>
          <a:blip r:embed="rId3"/>
          <a:stretch>
            <a:fillRect/>
          </a:stretch>
        </p:blipFill>
        <p:spPr>
          <a:xfrm>
            <a:off x="304800" y="1752600"/>
            <a:ext cx="8582526" cy="4572000"/>
          </a:xfrm>
          <a:prstGeom prst="rect">
            <a:avLst/>
          </a:prstGeom>
        </p:spPr>
      </p:pic>
    </p:spTree>
    <p:extLst>
      <p:ext uri="{BB962C8B-B14F-4D97-AF65-F5344CB8AC3E}">
        <p14:creationId xmlns:p14="http://schemas.microsoft.com/office/powerpoint/2010/main" val="1390971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altLang="en-US">
                <a:ea typeface="ＭＳ Ｐゴシック" charset="-128"/>
              </a:rPr>
              <a:t>Step 5: Keep the feedback loop open</a:t>
            </a:r>
          </a:p>
        </p:txBody>
      </p:sp>
      <p:sp>
        <p:nvSpPr>
          <p:cNvPr id="50178" name="Content Placeholder 2"/>
          <p:cNvSpPr>
            <a:spLocks noGrp="1"/>
          </p:cNvSpPr>
          <p:nvPr>
            <p:ph idx="1"/>
          </p:nvPr>
        </p:nvSpPr>
        <p:spPr/>
        <p:txBody>
          <a:bodyPr>
            <a:normAutofit fontScale="92500"/>
          </a:bodyPr>
          <a:lstStyle/>
          <a:p>
            <a:pPr>
              <a:lnSpc>
                <a:spcPct val="90000"/>
              </a:lnSpc>
            </a:pPr>
            <a:r>
              <a:rPr lang="en-US" altLang="en-US" sz="2600" dirty="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dirty="0">
                <a:ea typeface="ＭＳ Ｐゴシック" charset="-128"/>
              </a:rPr>
              <a:t>Being open to other views about a company is not easy, but here are some suggestions that may help:</a:t>
            </a:r>
          </a:p>
          <a:p>
            <a:pPr lvl="1">
              <a:lnSpc>
                <a:spcPct val="90000"/>
              </a:lnSpc>
            </a:pPr>
            <a:r>
              <a:rPr lang="en-US" altLang="en-US" sz="2200" dirty="0">
                <a:ea typeface="ＭＳ Ｐゴシック" charset="-128"/>
              </a:rPr>
              <a:t>Face up to the uncertainty in your own estimates of value.</a:t>
            </a:r>
          </a:p>
          <a:p>
            <a:pPr lvl="1">
              <a:lnSpc>
                <a:spcPct val="90000"/>
              </a:lnSpc>
            </a:pPr>
            <a:r>
              <a:rPr lang="en-US" altLang="en-US" sz="2200" dirty="0">
                <a:ea typeface="ＭＳ Ｐゴシック" charset="-128"/>
              </a:rPr>
              <a:t>Present the valuation to people who don’t think like you do.</a:t>
            </a:r>
          </a:p>
          <a:p>
            <a:pPr lvl="1">
              <a:lnSpc>
                <a:spcPct val="90000"/>
              </a:lnSpc>
            </a:pPr>
            <a:r>
              <a:rPr lang="en-US" altLang="en-US" sz="2200" dirty="0">
                <a:ea typeface="ＭＳ Ｐゴシック" charset="-128"/>
              </a:rPr>
              <a:t>Create a process where people who disagree with you the most have a say.</a:t>
            </a:r>
          </a:p>
          <a:p>
            <a:pPr lvl="1">
              <a:lnSpc>
                <a:spcPct val="90000"/>
              </a:lnSpc>
            </a:pPr>
            <a:r>
              <a:rPr lang="en-US" altLang="en-US" sz="2200" dirty="0">
                <a:ea typeface="ＭＳ Ｐゴシック" charset="-128"/>
              </a:rPr>
              <a:t>Provide a structure where the criticisms can be specific and pointed, rather than general.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20C47-A1EC-D86F-A063-BE1D9B73D433}"/>
              </a:ext>
            </a:extLst>
          </p:cNvPr>
          <p:cNvSpPr>
            <a:spLocks noGrp="1"/>
          </p:cNvSpPr>
          <p:nvPr>
            <p:ph type="title"/>
          </p:nvPr>
        </p:nvSpPr>
        <p:spPr/>
        <p:txBody>
          <a:bodyPr/>
          <a:lstStyle/>
          <a:p>
            <a:r>
              <a:rPr lang="en-US" dirty="0"/>
              <a:t>Face up to uncertainty…</a:t>
            </a:r>
          </a:p>
        </p:txBody>
      </p:sp>
      <p:pic>
        <p:nvPicPr>
          <p:cNvPr id="4" name="Content Placeholder 3">
            <a:extLst>
              <a:ext uri="{FF2B5EF4-FFF2-40B4-BE49-F238E27FC236}">
                <a16:creationId xmlns:a16="http://schemas.microsoft.com/office/drawing/2014/main" id="{BB8553EA-842C-7818-72D3-5C5A0EEF9294}"/>
              </a:ext>
            </a:extLst>
          </p:cNvPr>
          <p:cNvPicPr>
            <a:picLocks noGrp="1" noChangeAspect="1"/>
          </p:cNvPicPr>
          <p:nvPr>
            <p:ph idx="1"/>
          </p:nvPr>
        </p:nvPicPr>
        <p:blipFill>
          <a:blip r:embed="rId2"/>
          <a:stretch>
            <a:fillRect/>
          </a:stretch>
        </p:blipFill>
        <p:spPr>
          <a:xfrm>
            <a:off x="1511961" y="1752600"/>
            <a:ext cx="6120078" cy="4419600"/>
          </a:xfrm>
          <a:prstGeom prst="rect">
            <a:avLst/>
          </a:prstGeom>
        </p:spPr>
      </p:pic>
    </p:spTree>
    <p:extLst>
      <p:ext uri="{BB962C8B-B14F-4D97-AF65-F5344CB8AC3E}">
        <p14:creationId xmlns:p14="http://schemas.microsoft.com/office/powerpoint/2010/main" val="3448936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tLang="en-US" dirty="0">
                <a:ea typeface="ＭＳ Ｐゴシック" charset="-128"/>
              </a:rPr>
              <a:t>Step 6: Recognize that narratives change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57164008"/>
              </p:ext>
            </p:extLst>
          </p:nvPr>
        </p:nvGraphicFramePr>
        <p:xfrm>
          <a:off x="304800" y="1393825"/>
          <a:ext cx="8686798" cy="5354289"/>
        </p:xfrm>
        <a:graphic>
          <a:graphicData uri="http://schemas.openxmlformats.org/drawingml/2006/table">
            <a:tbl>
              <a:tblPr firstRow="1" bandRow="1">
                <a:tableStyleId>{073A0DAA-6AF3-43AB-8588-CEC1D06C72B9}</a:tableStyleId>
              </a:tblPr>
              <a:tblGrid>
                <a:gridCol w="2660821">
                  <a:extLst>
                    <a:ext uri="{9D8B030D-6E8A-4147-A177-3AD203B41FA5}">
                      <a16:colId xmlns:a16="http://schemas.microsoft.com/office/drawing/2014/main" val="20000"/>
                    </a:ext>
                  </a:extLst>
                </a:gridCol>
                <a:gridCol w="2660821">
                  <a:extLst>
                    <a:ext uri="{9D8B030D-6E8A-4147-A177-3AD203B41FA5}">
                      <a16:colId xmlns:a16="http://schemas.microsoft.com/office/drawing/2014/main" val="20001"/>
                    </a:ext>
                  </a:extLst>
                </a:gridCol>
                <a:gridCol w="3365156">
                  <a:extLst>
                    <a:ext uri="{9D8B030D-6E8A-4147-A177-3AD203B41FA5}">
                      <a16:colId xmlns:a16="http://schemas.microsoft.com/office/drawing/2014/main" val="20002"/>
                    </a:ext>
                  </a:extLst>
                </a:gridCol>
              </a:tblGrid>
              <a:tr h="691179">
                <a:tc>
                  <a:txBody>
                    <a:bodyPr/>
                    <a:lstStyle/>
                    <a:p>
                      <a:r>
                        <a:rPr lang="en-US" sz="1800" dirty="0"/>
                        <a:t>Narrative Break/End</a:t>
                      </a:r>
                    </a:p>
                  </a:txBody>
                  <a:tcPr marL="87167" marR="87167" marT="45665" marB="45665"/>
                </a:tc>
                <a:tc>
                  <a:txBody>
                    <a:bodyPr/>
                    <a:lstStyle/>
                    <a:p>
                      <a:r>
                        <a:rPr lang="en-US" sz="1800" dirty="0"/>
                        <a:t>Narrative Shift</a:t>
                      </a:r>
                    </a:p>
                  </a:txBody>
                  <a:tcPr marL="87167" marR="87167" marT="45665" marB="45665"/>
                </a:tc>
                <a:tc>
                  <a:txBody>
                    <a:bodyPr/>
                    <a:lstStyle/>
                    <a:p>
                      <a:r>
                        <a:rPr lang="en-US" sz="1800"/>
                        <a:t>Narrative Change </a:t>
                      </a:r>
                      <a:r>
                        <a:rPr lang="en-US" sz="1800" dirty="0"/>
                        <a:t>(Expansion</a:t>
                      </a:r>
                      <a:r>
                        <a:rPr lang="en-US" sz="1800" baseline="0" dirty="0"/>
                        <a:t> or Contraction)</a:t>
                      </a:r>
                      <a:endParaRPr lang="en-US" sz="1800" dirty="0"/>
                    </a:p>
                  </a:txBody>
                  <a:tcPr marL="87167" marR="87167" marT="45665" marB="45665"/>
                </a:tc>
                <a:extLst>
                  <a:ext uri="{0D108BD9-81ED-4DB2-BD59-A6C34878D82A}">
                    <a16:rowId xmlns:a16="http://schemas.microsoft.com/office/drawing/2014/main" val="10000"/>
                  </a:ext>
                </a:extLst>
              </a:tr>
              <a:tr h="2213373">
                <a:tc>
                  <a:txBody>
                    <a:bodyPr/>
                    <a:lstStyle/>
                    <a:p>
                      <a:r>
                        <a:rPr lang="en-US" sz="1800" dirty="0"/>
                        <a:t>Events, external (legal, political or economic) or internal (management, competitive, default),</a:t>
                      </a:r>
                      <a:r>
                        <a:rPr lang="en-US" sz="1800" baseline="0" dirty="0"/>
                        <a:t> that can cause the narrative to break or end. </a:t>
                      </a:r>
                      <a:endParaRPr lang="en-US" sz="1800" dirty="0"/>
                    </a:p>
                  </a:txBody>
                  <a:tcPr marL="87167" marR="87167" marT="45665" marB="45665"/>
                </a:tc>
                <a:tc>
                  <a:txBody>
                    <a:bodyPr/>
                    <a:lstStyle/>
                    <a:p>
                      <a:r>
                        <a:rPr lang="en-US" sz="1800" dirty="0"/>
                        <a:t>Improvement</a:t>
                      </a:r>
                      <a:r>
                        <a:rPr lang="en-US" sz="1800" baseline="0" dirty="0"/>
                        <a:t> or deterioration in initial business model, changing market size, market share and/or profitability.</a:t>
                      </a:r>
                      <a:endParaRPr lang="en-US" sz="1800" dirty="0"/>
                    </a:p>
                  </a:txBody>
                  <a:tcPr marL="87167" marR="87167" marT="45665" marB="45665"/>
                </a:tc>
                <a:tc>
                  <a:txBody>
                    <a:bodyPr/>
                    <a:lstStyle/>
                    <a:p>
                      <a:r>
                        <a:rPr lang="en-US" sz="1800" dirty="0"/>
                        <a:t>Unexpected entry/success</a:t>
                      </a:r>
                      <a:r>
                        <a:rPr lang="en-US" sz="1800" baseline="0" dirty="0"/>
                        <a:t> in a new market or unexpected exit/failure in an existing market.</a:t>
                      </a:r>
                      <a:endParaRPr lang="en-US" sz="1800" dirty="0"/>
                    </a:p>
                  </a:txBody>
                  <a:tcPr marL="87167" marR="87167" marT="45665" marB="45665"/>
                </a:tc>
                <a:extLst>
                  <a:ext uri="{0D108BD9-81ED-4DB2-BD59-A6C34878D82A}">
                    <a16:rowId xmlns:a16="http://schemas.microsoft.com/office/drawing/2014/main" val="10001"/>
                  </a:ext>
                </a:extLst>
              </a:tr>
              <a:tr h="1416520">
                <a:tc>
                  <a:txBody>
                    <a:bodyPr/>
                    <a:lstStyle/>
                    <a:p>
                      <a:r>
                        <a:rPr lang="en-US" sz="1800" dirty="0"/>
                        <a:t>Your</a:t>
                      </a:r>
                      <a:r>
                        <a:rPr lang="en-US" sz="1800" baseline="0" dirty="0"/>
                        <a:t> valuation estimates (cash flows, risk, growth &amp; value) are no longer operative</a:t>
                      </a:r>
                      <a:endParaRPr lang="en-US" sz="1800" dirty="0"/>
                    </a:p>
                  </a:txBody>
                  <a:tcPr marL="87167" marR="87167" marT="45665" marB="45665"/>
                </a:tc>
                <a:tc>
                  <a:txBody>
                    <a:bodyPr/>
                    <a:lstStyle/>
                    <a:p>
                      <a:r>
                        <a:rPr lang="en-US" sz="1800" dirty="0"/>
                        <a:t>Your valuation</a:t>
                      </a:r>
                      <a:r>
                        <a:rPr lang="en-US" sz="1800" baseline="0" dirty="0"/>
                        <a:t> estimates will have to be modified to reflect the new data about the company.</a:t>
                      </a:r>
                      <a:endParaRPr lang="en-US" sz="1800" dirty="0"/>
                    </a:p>
                  </a:txBody>
                  <a:tcPr marL="87167" marR="87167" marT="45665" marB="45665"/>
                </a:tc>
                <a:tc>
                  <a:txBody>
                    <a:bodyPr/>
                    <a:lstStyle/>
                    <a:p>
                      <a:r>
                        <a:rPr lang="en-US" sz="1800" dirty="0"/>
                        <a:t>Valuation</a:t>
                      </a:r>
                      <a:r>
                        <a:rPr lang="en-US" sz="1800" baseline="0" dirty="0"/>
                        <a:t> estimates have to be redone with new overall market potential and characteristics.</a:t>
                      </a:r>
                      <a:endParaRPr lang="en-US" sz="1800" dirty="0"/>
                    </a:p>
                  </a:txBody>
                  <a:tcPr marL="87167" marR="87167" marT="45665" marB="45665"/>
                </a:tc>
                <a:extLst>
                  <a:ext uri="{0D108BD9-81ED-4DB2-BD59-A6C34878D82A}">
                    <a16:rowId xmlns:a16="http://schemas.microsoft.com/office/drawing/2014/main" val="10002"/>
                  </a:ext>
                </a:extLst>
              </a:tr>
              <a:tr h="885285">
                <a:tc>
                  <a:txBody>
                    <a:bodyPr/>
                    <a:lstStyle/>
                    <a:p>
                      <a:r>
                        <a:rPr lang="en-US" sz="1800" dirty="0"/>
                        <a:t>Estimate</a:t>
                      </a:r>
                      <a:r>
                        <a:rPr lang="en-US" sz="1800" baseline="0" dirty="0"/>
                        <a:t> a probability that it will occur &amp; consequences</a:t>
                      </a:r>
                      <a:endParaRPr lang="en-US" sz="1800" dirty="0"/>
                    </a:p>
                  </a:txBody>
                  <a:tcPr marL="87167" marR="87167" marT="45665" marB="45665"/>
                </a:tc>
                <a:tc>
                  <a:txBody>
                    <a:bodyPr/>
                    <a:lstStyle/>
                    <a:p>
                      <a:r>
                        <a:rPr lang="en-US" sz="1800" dirty="0"/>
                        <a:t>Mont</a:t>
                      </a:r>
                      <a:r>
                        <a:rPr lang="en-US" sz="1800" baseline="0" dirty="0"/>
                        <a:t>e Carlo simulations or scenario analysis</a:t>
                      </a:r>
                      <a:endParaRPr lang="en-US" sz="1800" dirty="0"/>
                    </a:p>
                  </a:txBody>
                  <a:tcPr marL="87167" marR="87167" marT="45665" marB="45665"/>
                </a:tc>
                <a:tc>
                  <a:txBody>
                    <a:bodyPr/>
                    <a:lstStyle/>
                    <a:p>
                      <a:r>
                        <a:rPr lang="en-US" sz="1800" dirty="0"/>
                        <a:t>Real Options</a:t>
                      </a:r>
                    </a:p>
                  </a:txBody>
                  <a:tcPr marL="87167" marR="87167" marT="45665" marB="45665"/>
                </a:tc>
                <a:extLst>
                  <a:ext uri="{0D108BD9-81ED-4DB2-BD59-A6C34878D82A}">
                    <a16:rowId xmlns:a16="http://schemas.microsoft.com/office/drawing/2014/main" val="10003"/>
                  </a:ext>
                </a:extLst>
              </a:tr>
            </a:tbl>
          </a:graphicData>
        </a:graphic>
      </p:graphicFrame>
      <p:sp>
        <p:nvSpPr>
          <p:cNvPr id="5941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9417" name="Slide Number Placeholder 4"/>
          <p:cNvSpPr>
            <a:spLocks noGrp="1"/>
          </p:cNvSpPr>
          <p:nvPr>
            <p:ph type="sldNum" sz="quarter" idx="4294967295"/>
          </p:nvPr>
        </p:nvSpPr>
        <p:spPr bwMode="auto">
          <a:xfrm>
            <a:off x="0" y="1271588"/>
            <a:ext cx="5334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9067F6-BF7E-9E4C-89BE-DBDCD77ED463}" type="slidenum">
              <a:rPr lang="en-US" altLang="en-US" sz="1200">
                <a:solidFill>
                  <a:srgbClr val="FFFFFF"/>
                </a:solidFill>
                <a:latin typeface="Times" charset="0"/>
              </a:rPr>
              <a:pPr>
                <a:lnSpc>
                  <a:spcPct val="80000"/>
                </a:lnSpc>
                <a:spcBef>
                  <a:spcPct val="0"/>
                </a:spcBef>
                <a:buClrTx/>
                <a:buSzTx/>
                <a:buFontTx/>
                <a:buNone/>
              </a:pPr>
              <a:t>36</a:t>
            </a:fld>
            <a:endParaRPr lang="en-US" altLang="en-US" sz="1200">
              <a:solidFill>
                <a:srgbClr val="FFFFFF"/>
              </a:solidFill>
              <a:latin typeface="Times"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tLang="en-US" dirty="0">
                <a:ea typeface="ＭＳ Ｐゴシック" charset="-128"/>
              </a:rPr>
              <a:t>And why they do so…</a:t>
            </a:r>
          </a:p>
        </p:txBody>
      </p:sp>
      <p:pic>
        <p:nvPicPr>
          <p:cNvPr id="4"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9717" y="1752600"/>
            <a:ext cx="6764565" cy="44196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96D6A-59D1-0FFB-71F6-E04CDB4BCBEB}"/>
              </a:ext>
            </a:extLst>
          </p:cNvPr>
          <p:cNvSpPr>
            <a:spLocks noGrp="1"/>
          </p:cNvSpPr>
          <p:nvPr>
            <p:ph type="title"/>
          </p:nvPr>
        </p:nvSpPr>
        <p:spPr/>
        <p:txBody>
          <a:bodyPr/>
          <a:lstStyle/>
          <a:p>
            <a:r>
              <a:rPr lang="en-US" dirty="0"/>
              <a:t>The </a:t>
            </a:r>
            <a:r>
              <a:rPr lang="en-US" dirty="0" err="1"/>
              <a:t>deepseek</a:t>
            </a:r>
            <a:r>
              <a:rPr lang="en-US" dirty="0"/>
              <a:t> effect on the ai story</a:t>
            </a:r>
          </a:p>
        </p:txBody>
      </p:sp>
      <p:pic>
        <p:nvPicPr>
          <p:cNvPr id="12" name="Content Placeholder 11">
            <a:extLst>
              <a:ext uri="{FF2B5EF4-FFF2-40B4-BE49-F238E27FC236}">
                <a16:creationId xmlns:a16="http://schemas.microsoft.com/office/drawing/2014/main" id="{B3E31785-6776-B803-6E0E-430D01C8EF74}"/>
              </a:ext>
            </a:extLst>
          </p:cNvPr>
          <p:cNvPicPr>
            <a:picLocks noGrp="1" noChangeAspect="1"/>
          </p:cNvPicPr>
          <p:nvPr>
            <p:ph idx="1"/>
          </p:nvPr>
        </p:nvPicPr>
        <p:blipFill>
          <a:blip r:embed="rId3"/>
          <a:stretch>
            <a:fillRect/>
          </a:stretch>
        </p:blipFill>
        <p:spPr>
          <a:xfrm>
            <a:off x="1694694" y="1828800"/>
            <a:ext cx="5754612" cy="4343400"/>
          </a:xfrm>
          <a:prstGeom prst="rect">
            <a:avLst/>
          </a:prstGeom>
        </p:spPr>
      </p:pic>
    </p:spTree>
    <p:extLst>
      <p:ext uri="{BB962C8B-B14F-4D97-AF65-F5344CB8AC3E}">
        <p14:creationId xmlns:p14="http://schemas.microsoft.com/office/powerpoint/2010/main" val="2113483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89D45-9A86-A1AF-2774-5B57C476D30F}"/>
              </a:ext>
            </a:extLst>
          </p:cNvPr>
          <p:cNvSpPr>
            <a:spLocks noGrp="1"/>
          </p:cNvSpPr>
          <p:nvPr>
            <p:ph type="title"/>
          </p:nvPr>
        </p:nvSpPr>
        <p:spPr/>
        <p:txBody>
          <a:bodyPr/>
          <a:lstStyle/>
          <a:p>
            <a:r>
              <a:rPr lang="en-US" dirty="0"/>
              <a:t>The value effect at Nvidia</a:t>
            </a:r>
          </a:p>
        </p:txBody>
      </p:sp>
      <p:pic>
        <p:nvPicPr>
          <p:cNvPr id="3" name="Content Placeholder 2">
            <a:extLst>
              <a:ext uri="{FF2B5EF4-FFF2-40B4-BE49-F238E27FC236}">
                <a16:creationId xmlns:a16="http://schemas.microsoft.com/office/drawing/2014/main" id="{DC4FA436-858F-C5B6-8F72-54216EA1FCB8}"/>
              </a:ext>
            </a:extLst>
          </p:cNvPr>
          <p:cNvPicPr>
            <a:picLocks noGrp="1" noChangeAspect="1"/>
          </p:cNvPicPr>
          <p:nvPr>
            <p:ph idx="1"/>
          </p:nvPr>
        </p:nvPicPr>
        <p:blipFill>
          <a:blip r:embed="rId3"/>
          <a:stretch>
            <a:fillRect/>
          </a:stretch>
        </p:blipFill>
        <p:spPr>
          <a:xfrm>
            <a:off x="674370" y="2057400"/>
            <a:ext cx="7772400" cy="1858617"/>
          </a:xfrm>
          <a:prstGeom prst="rect">
            <a:avLst/>
          </a:prstGeom>
        </p:spPr>
      </p:pic>
    </p:spTree>
    <p:extLst>
      <p:ext uri="{BB962C8B-B14F-4D97-AF65-F5344CB8AC3E}">
        <p14:creationId xmlns:p14="http://schemas.microsoft.com/office/powerpoint/2010/main" val="11162797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5EDC3-B9A2-D037-E35D-A6F41EDED15D}"/>
              </a:ext>
            </a:extLst>
          </p:cNvPr>
          <p:cNvSpPr>
            <a:spLocks noGrp="1"/>
          </p:cNvSpPr>
          <p:nvPr>
            <p:ph type="title"/>
          </p:nvPr>
        </p:nvSpPr>
        <p:spPr/>
        <p:txBody>
          <a:bodyPr/>
          <a:lstStyle/>
          <a:p>
            <a:r>
              <a:rPr lang="en-US" dirty="0"/>
              <a:t>My post-</a:t>
            </a:r>
            <a:r>
              <a:rPr lang="en-US" dirty="0" err="1"/>
              <a:t>deepseek</a:t>
            </a:r>
            <a:r>
              <a:rPr lang="en-US" dirty="0"/>
              <a:t> </a:t>
            </a:r>
            <a:r>
              <a:rPr lang="en-US" dirty="0" err="1"/>
              <a:t>nvidia</a:t>
            </a:r>
            <a:r>
              <a:rPr lang="en-US" dirty="0"/>
              <a:t> valuation</a:t>
            </a:r>
          </a:p>
        </p:txBody>
      </p:sp>
      <p:pic>
        <p:nvPicPr>
          <p:cNvPr id="6" name="Content Placeholder 5">
            <a:extLst>
              <a:ext uri="{FF2B5EF4-FFF2-40B4-BE49-F238E27FC236}">
                <a16:creationId xmlns:a16="http://schemas.microsoft.com/office/drawing/2014/main" id="{D706F290-5231-8384-10CF-A979E4B80CC5}"/>
              </a:ext>
            </a:extLst>
          </p:cNvPr>
          <p:cNvPicPr>
            <a:picLocks noGrp="1" noChangeAspect="1"/>
          </p:cNvPicPr>
          <p:nvPr>
            <p:ph idx="1"/>
          </p:nvPr>
        </p:nvPicPr>
        <p:blipFill>
          <a:blip r:embed="rId3"/>
          <a:stretch>
            <a:fillRect/>
          </a:stretch>
        </p:blipFill>
        <p:spPr>
          <a:xfrm>
            <a:off x="685800" y="2410219"/>
            <a:ext cx="7772400" cy="3180561"/>
          </a:xfrm>
          <a:prstGeom prst="rect">
            <a:avLst/>
          </a:prstGeom>
        </p:spPr>
      </p:pic>
    </p:spTree>
    <p:extLst>
      <p:ext uri="{BB962C8B-B14F-4D97-AF65-F5344CB8AC3E}">
        <p14:creationId xmlns:p14="http://schemas.microsoft.com/office/powerpoint/2010/main" val="867066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9410E-9DC5-2E33-5372-863B477566C6}"/>
              </a:ext>
            </a:extLst>
          </p:cNvPr>
          <p:cNvSpPr>
            <a:spLocks noGrp="1"/>
          </p:cNvSpPr>
          <p:nvPr>
            <p:ph type="title"/>
          </p:nvPr>
        </p:nvSpPr>
        <p:spPr/>
        <p:txBody>
          <a:bodyPr/>
          <a:lstStyle/>
          <a:p>
            <a:r>
              <a:rPr lang="en-US" dirty="0"/>
              <a:t>The </a:t>
            </a:r>
            <a:r>
              <a:rPr lang="en-US" dirty="0" err="1"/>
              <a:t>deepseek</a:t>
            </a:r>
            <a:r>
              <a:rPr lang="en-US" dirty="0"/>
              <a:t> effect on ai companies</a:t>
            </a:r>
          </a:p>
        </p:txBody>
      </p:sp>
      <p:pic>
        <p:nvPicPr>
          <p:cNvPr id="8" name="Content Placeholder 7">
            <a:extLst>
              <a:ext uri="{FF2B5EF4-FFF2-40B4-BE49-F238E27FC236}">
                <a16:creationId xmlns:a16="http://schemas.microsoft.com/office/drawing/2014/main" id="{CEEDB044-F267-D4C0-3246-2951B4CF44B7}"/>
              </a:ext>
            </a:extLst>
          </p:cNvPr>
          <p:cNvPicPr>
            <a:picLocks noGrp="1" noChangeAspect="1"/>
          </p:cNvPicPr>
          <p:nvPr>
            <p:ph idx="1"/>
          </p:nvPr>
        </p:nvPicPr>
        <p:blipFill>
          <a:blip r:embed="rId2"/>
          <a:stretch>
            <a:fillRect/>
          </a:stretch>
        </p:blipFill>
        <p:spPr>
          <a:xfrm>
            <a:off x="2175359" y="1828800"/>
            <a:ext cx="4793281" cy="4343400"/>
          </a:xfrm>
          <a:prstGeom prst="rect">
            <a:avLst/>
          </a:prstGeom>
        </p:spPr>
      </p:pic>
    </p:spTree>
    <p:extLst>
      <p:ext uri="{BB962C8B-B14F-4D97-AF65-F5344CB8AC3E}">
        <p14:creationId xmlns:p14="http://schemas.microsoft.com/office/powerpoint/2010/main" val="2609165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2"/>
          <p:cNvSpPr>
            <a:spLocks noGrp="1"/>
          </p:cNvSpPr>
          <p:nvPr>
            <p:ph type="title"/>
          </p:nvPr>
        </p:nvSpPr>
        <p:spPr/>
        <p:txBody>
          <a:bodyPr/>
          <a:lstStyle/>
          <a:p>
            <a:r>
              <a:rPr lang="en-US" altLang="en-US">
                <a:ea typeface="ＭＳ Ｐゴシック" charset="-128"/>
              </a:rPr>
              <a:t>The End</a:t>
            </a:r>
          </a:p>
        </p:txBody>
      </p:sp>
      <p:sp>
        <p:nvSpPr>
          <p:cNvPr id="66561" name="Text Placeholder 1"/>
          <p:cNvSpPr>
            <a:spLocks noGrp="1"/>
          </p:cNvSpPr>
          <p:nvPr>
            <p:ph type="body" idx="1"/>
          </p:nvPr>
        </p:nvSpPr>
        <p:spPr/>
        <p:txBody>
          <a:bodyPr/>
          <a:lstStyle/>
          <a:p>
            <a:r>
              <a:rPr lang="en-US" altLang="en-US">
                <a:ea typeface="ＭＳ Ｐゴシック" charset="-128"/>
              </a:rPr>
              <a:t>“There is no real ending. It’s just the place where you stop the story.”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62475</TotalTime>
  <Pages>155</Pages>
  <Words>2542</Words>
  <Application>Microsoft Macintosh PowerPoint</Application>
  <PresentationFormat>Letter Paper (8.5x11 in)</PresentationFormat>
  <Paragraphs>158</Paragraphs>
  <Slides>42</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-webkit-standard</vt:lpstr>
      <vt:lpstr>Calibri</vt:lpstr>
      <vt:lpstr>Rockwell</vt:lpstr>
      <vt:lpstr>Rockwell Condensed</vt:lpstr>
      <vt:lpstr>Rockwell Extra Bold</vt:lpstr>
      <vt:lpstr>Times</vt:lpstr>
      <vt:lpstr>Wingdings</vt:lpstr>
      <vt:lpstr>Wingdings 2</vt:lpstr>
      <vt:lpstr>Slides2025</vt:lpstr>
      <vt:lpstr>Numbers AND NARRATIVE: MODELING, STORY TELLING AND INVESTING</vt:lpstr>
      <vt:lpstr>Intrinsic Valuation 101</vt:lpstr>
      <vt:lpstr>DCF: Unraveling the Mysteries</vt:lpstr>
      <vt:lpstr>The Key Questions in valuation…</vt:lpstr>
      <vt:lpstr>DCF as a tool for intrinsic valuation</vt:lpstr>
      <vt:lpstr>The Basics of Value</vt:lpstr>
      <vt:lpstr>1. Revenue Growth</vt:lpstr>
      <vt:lpstr>2. Target Margins (and path there)…</vt:lpstr>
      <vt:lpstr>3. Sales to Invested Capital: A Pathway to estimating Reinvestment</vt:lpstr>
      <vt:lpstr>Left brain or right brain?</vt:lpstr>
      <vt:lpstr>Left Brain or Right Brain?</vt:lpstr>
      <vt:lpstr>The delusions of the number crunchers</vt:lpstr>
      <vt:lpstr>The delusions of the story tellers</vt:lpstr>
      <vt:lpstr>Valuation as a Bridge</vt:lpstr>
      <vt:lpstr>The Corporate Life Cycle</vt:lpstr>
      <vt:lpstr>In value, the emphasis shifts as well, from narrative to numbers…</vt:lpstr>
      <vt:lpstr>From Stories to Numbers: The Steps</vt:lpstr>
      <vt:lpstr>Step 1a: Survey the landscape</vt:lpstr>
      <vt:lpstr>The Landscape?</vt:lpstr>
      <vt:lpstr>The Semiconductor Business – A Growth Business that is maturing!</vt:lpstr>
      <vt:lpstr>Profitable, with Cycles….</vt:lpstr>
      <vt:lpstr>NVIDIA - Opportunistic Growth</vt:lpstr>
      <vt:lpstr>An Earnings Report in 2024: And data updates…</vt:lpstr>
      <vt:lpstr>Step 1b: Create a narrative for the future</vt:lpstr>
      <vt:lpstr>Business story basics</vt:lpstr>
      <vt:lpstr>NVIDIA: The Payoff to Opportunism</vt:lpstr>
      <vt:lpstr>Step 2: Check the narrative against history, economic first principles &amp; common sense</vt:lpstr>
      <vt:lpstr>The Impossible, The Implausible and the Improbable</vt:lpstr>
      <vt:lpstr>Nvidia: The 3P Test</vt:lpstr>
      <vt:lpstr>The Runaway Story: When you want a story to be true…</vt:lpstr>
      <vt:lpstr>PowerPoint Presentation</vt:lpstr>
      <vt:lpstr>Step 3: Connect your story to value drivers</vt:lpstr>
      <vt:lpstr>Step 4: Value the company – Nvidia in September 2024</vt:lpstr>
      <vt:lpstr>Step 5: Keep the feedback loop open</vt:lpstr>
      <vt:lpstr>Face up to uncertainty…</vt:lpstr>
      <vt:lpstr>Step 6: Recognize that narratives change</vt:lpstr>
      <vt:lpstr>And why they do so…</vt:lpstr>
      <vt:lpstr>The deepseek effect on the ai story</vt:lpstr>
      <vt:lpstr>The value effect at Nvidia</vt:lpstr>
      <vt:lpstr>My post-deepseek nvidia valuation</vt:lpstr>
      <vt:lpstr>The deepseek effect on ai companies</vt:lpstr>
      <vt:lpstr>The End</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704</cp:revision>
  <cp:lastPrinted>2025-03-25T18:48:18Z</cp:lastPrinted>
  <dcterms:created xsi:type="dcterms:W3CDTF">2010-07-27T14:31:16Z</dcterms:created>
  <dcterms:modified xsi:type="dcterms:W3CDTF">2025-03-26T15:30:08Z</dcterms:modified>
</cp:coreProperties>
</file>