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48"/>
  </p:notesMasterIdLst>
  <p:handoutMasterIdLst>
    <p:handoutMasterId r:id="rId49"/>
  </p:handoutMasterIdLst>
  <p:sldIdLst>
    <p:sldId id="2360" r:id="rId2"/>
    <p:sldId id="2392" r:id="rId3"/>
    <p:sldId id="2405" r:id="rId4"/>
    <p:sldId id="2468" r:id="rId5"/>
    <p:sldId id="2469" r:id="rId6"/>
    <p:sldId id="2470" r:id="rId7"/>
    <p:sldId id="2471" r:id="rId8"/>
    <p:sldId id="2485" r:id="rId9"/>
    <p:sldId id="2491" r:id="rId10"/>
    <p:sldId id="2472" r:id="rId11"/>
    <p:sldId id="2473" r:id="rId12"/>
    <p:sldId id="2504" r:id="rId13"/>
    <p:sldId id="2474" r:id="rId14"/>
    <p:sldId id="2475" r:id="rId15"/>
    <p:sldId id="2502" r:id="rId16"/>
    <p:sldId id="2476" r:id="rId17"/>
    <p:sldId id="2554" r:id="rId18"/>
    <p:sldId id="2500" r:id="rId19"/>
    <p:sldId id="2477" r:id="rId20"/>
    <p:sldId id="2521" r:id="rId21"/>
    <p:sldId id="2487" r:id="rId22"/>
    <p:sldId id="2478" r:id="rId23"/>
    <p:sldId id="504" r:id="rId24"/>
    <p:sldId id="2486" r:id="rId25"/>
    <p:sldId id="2479" r:id="rId26"/>
    <p:sldId id="2480" r:id="rId27"/>
    <p:sldId id="2481" r:id="rId28"/>
    <p:sldId id="2489" r:id="rId29"/>
    <p:sldId id="2490" r:id="rId30"/>
    <p:sldId id="2496" r:id="rId31"/>
    <p:sldId id="2454" r:id="rId32"/>
    <p:sldId id="2455" r:id="rId33"/>
    <p:sldId id="2456" r:id="rId34"/>
    <p:sldId id="2512" r:id="rId35"/>
    <p:sldId id="2513" r:id="rId36"/>
    <p:sldId id="2394" r:id="rId37"/>
    <p:sldId id="2482" r:id="rId38"/>
    <p:sldId id="2544" r:id="rId39"/>
    <p:sldId id="2483" r:id="rId40"/>
    <p:sldId id="2529" r:id="rId41"/>
    <p:sldId id="2530" r:id="rId42"/>
    <p:sldId id="2528" r:id="rId43"/>
    <p:sldId id="2484" r:id="rId44"/>
    <p:sldId id="2525" r:id="rId45"/>
    <p:sldId id="2545" r:id="rId46"/>
    <p:sldId id="2461" r:id="rId47"/>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4"/>
    <p:restoredTop sz="93129"/>
  </p:normalViewPr>
  <p:slideViewPr>
    <p:cSldViewPr>
      <p:cViewPr varScale="1">
        <p:scale>
          <a:sx n="119" d="100"/>
          <a:sy n="119" d="100"/>
        </p:scale>
        <p:origin x="23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All%20My%20Stuff/Numbers%20&amp;%20Narrative/Chapter%2011%20(Narrative%20Deltas)/ApplePrices&amp;DC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Apple,</a:t>
            </a:r>
            <a:r>
              <a:rPr lang="en-US" b="0" i="1" baseline="0"/>
              <a:t> Price and Value - 2010 to 2015</a:t>
            </a:r>
            <a:endParaRPr lang="en-US" b="0" i="1"/>
          </a:p>
        </c:rich>
      </c:tx>
      <c:overlay val="0"/>
      <c:spPr>
        <a:ln w="6350" cap="sq" cmpd="sng">
          <a:prstDash val="sysDot"/>
          <a:bevel/>
        </a:ln>
      </c:spPr>
    </c:title>
    <c:autoTitleDeleted val="0"/>
    <c:plotArea>
      <c:layout>
        <c:manualLayout>
          <c:layoutTarget val="inner"/>
          <c:xMode val="edge"/>
          <c:yMode val="edge"/>
          <c:x val="7.1564664854077503E-2"/>
          <c:y val="0.106003699017643"/>
          <c:w val="0.645307133004689"/>
          <c:h val="0.80762154264733099"/>
        </c:manualLayout>
      </c:layout>
      <c:barChart>
        <c:barDir val="col"/>
        <c:grouping val="clustered"/>
        <c:varyColors val="0"/>
        <c:ser>
          <c:idx val="4"/>
          <c:order val="2"/>
          <c:tx>
            <c:strRef>
              <c:f>'Price versus Value data'!$L$1</c:f>
              <c:strCache>
                <c:ptCount val="1"/>
                <c:pt idx="0">
                  <c:v>% Under or Over Valued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'Price versus Value data'!$G$2:$G$53</c:f>
              <c:numCache>
                <c:formatCode>[$-409]mmm\-yy;@</c:formatCode>
                <c:ptCount val="52"/>
                <c:pt idx="0">
                  <c:v>39063</c:v>
                </c:pt>
                <c:pt idx="1">
                  <c:v>39084</c:v>
                </c:pt>
                <c:pt idx="2">
                  <c:v>39113</c:v>
                </c:pt>
                <c:pt idx="3">
                  <c:v>39141</c:v>
                </c:pt>
                <c:pt idx="4">
                  <c:v>39172</c:v>
                </c:pt>
                <c:pt idx="5">
                  <c:v>39203</c:v>
                </c:pt>
                <c:pt idx="6">
                  <c:v>39233</c:v>
                </c:pt>
                <c:pt idx="7">
                  <c:v>39263</c:v>
                </c:pt>
                <c:pt idx="8">
                  <c:v>39294</c:v>
                </c:pt>
                <c:pt idx="9">
                  <c:v>39325</c:v>
                </c:pt>
                <c:pt idx="10">
                  <c:v>39357</c:v>
                </c:pt>
                <c:pt idx="11">
                  <c:v>39386</c:v>
                </c:pt>
                <c:pt idx="12">
                  <c:v>39416</c:v>
                </c:pt>
                <c:pt idx="13">
                  <c:v>39449</c:v>
                </c:pt>
                <c:pt idx="14">
                  <c:v>39478</c:v>
                </c:pt>
                <c:pt idx="15">
                  <c:v>39507</c:v>
                </c:pt>
                <c:pt idx="16">
                  <c:v>39539</c:v>
                </c:pt>
                <c:pt idx="17">
                  <c:v>39568</c:v>
                </c:pt>
                <c:pt idx="18">
                  <c:v>39599</c:v>
                </c:pt>
                <c:pt idx="19">
                  <c:v>39630</c:v>
                </c:pt>
                <c:pt idx="20">
                  <c:v>39660</c:v>
                </c:pt>
                <c:pt idx="21">
                  <c:v>39694</c:v>
                </c:pt>
                <c:pt idx="22">
                  <c:v>39721</c:v>
                </c:pt>
                <c:pt idx="23">
                  <c:v>39752</c:v>
                </c:pt>
                <c:pt idx="24">
                  <c:v>39784</c:v>
                </c:pt>
                <c:pt idx="25">
                  <c:v>39814</c:v>
                </c:pt>
                <c:pt idx="26">
                  <c:v>39844</c:v>
                </c:pt>
                <c:pt idx="27">
                  <c:v>39872</c:v>
                </c:pt>
                <c:pt idx="28">
                  <c:v>39903</c:v>
                </c:pt>
                <c:pt idx="29">
                  <c:v>39933</c:v>
                </c:pt>
                <c:pt idx="30">
                  <c:v>39966</c:v>
                </c:pt>
                <c:pt idx="31">
                  <c:v>39994</c:v>
                </c:pt>
                <c:pt idx="32">
                  <c:v>40025</c:v>
                </c:pt>
                <c:pt idx="33">
                  <c:v>40058</c:v>
                </c:pt>
                <c:pt idx="34">
                  <c:v>40086</c:v>
                </c:pt>
                <c:pt idx="35">
                  <c:v>40117</c:v>
                </c:pt>
                <c:pt idx="36">
                  <c:v>40148</c:v>
                </c:pt>
                <c:pt idx="37">
                  <c:v>40179</c:v>
                </c:pt>
                <c:pt idx="38">
                  <c:v>40211</c:v>
                </c:pt>
                <c:pt idx="39">
                  <c:v>40239</c:v>
                </c:pt>
                <c:pt idx="40">
                  <c:v>40268</c:v>
                </c:pt>
                <c:pt idx="41">
                  <c:v>40298</c:v>
                </c:pt>
                <c:pt idx="42">
                  <c:v>40329</c:v>
                </c:pt>
                <c:pt idx="43">
                  <c:v>40359</c:v>
                </c:pt>
                <c:pt idx="44">
                  <c:v>40390</c:v>
                </c:pt>
                <c:pt idx="45">
                  <c:v>40421</c:v>
                </c:pt>
                <c:pt idx="46">
                  <c:v>40451</c:v>
                </c:pt>
                <c:pt idx="47">
                  <c:v>40482</c:v>
                </c:pt>
                <c:pt idx="48">
                  <c:v>40512</c:v>
                </c:pt>
                <c:pt idx="49">
                  <c:v>40543</c:v>
                </c:pt>
                <c:pt idx="50">
                  <c:v>40574</c:v>
                </c:pt>
                <c:pt idx="51">
                  <c:v>40602</c:v>
                </c:pt>
              </c:numCache>
            </c:numRef>
          </c:cat>
          <c:val>
            <c:numRef>
              <c:f>'Price versus Value data'!$L$2:$L$53</c:f>
              <c:numCache>
                <c:formatCode>0.00%</c:formatCode>
                <c:ptCount val="52"/>
                <c:pt idx="1">
                  <c:v>-0.118649350649351</c:v>
                </c:pt>
                <c:pt idx="4">
                  <c:v>-0.24864806866952799</c:v>
                </c:pt>
                <c:pt idx="9">
                  <c:v>-0.213902861383689</c:v>
                </c:pt>
                <c:pt idx="13">
                  <c:v>-0.23151515151515201</c:v>
                </c:pt>
                <c:pt idx="16">
                  <c:v>-0.12708520179372201</c:v>
                </c:pt>
                <c:pt idx="19">
                  <c:v>-0.109679300291545</c:v>
                </c:pt>
                <c:pt idx="21">
                  <c:v>4.3974960876369297E-2</c:v>
                </c:pt>
                <c:pt idx="25">
                  <c:v>-0.261766612641815</c:v>
                </c:pt>
                <c:pt idx="28">
                  <c:v>-0.25583193277310901</c:v>
                </c:pt>
                <c:pt idx="33">
                  <c:v>-0.21198347107438001</c:v>
                </c:pt>
                <c:pt idx="37">
                  <c:v>-0.20159489633173799</c:v>
                </c:pt>
                <c:pt idx="40">
                  <c:v>-0.12579259259259301</c:v>
                </c:pt>
                <c:pt idx="44">
                  <c:v>4.6879787560004202E-2</c:v>
                </c:pt>
                <c:pt idx="48">
                  <c:v>9.4044197800019894E-2</c:v>
                </c:pt>
                <c:pt idx="51">
                  <c:v>6.5853450481958606E-2</c:v>
                </c:pt>
              </c:numCache>
            </c:numRef>
          </c:val>
          <c:extLst>
            <c:ext xmlns:c16="http://schemas.microsoft.com/office/drawing/2014/chart" uri="{C3380CC4-5D6E-409C-BE32-E72D297353CC}">
              <c16:uniqueId val="{00000000-A392-744D-850E-1B0AB065E8F0}"/>
            </c:ext>
          </c:extLst>
        </c:ser>
        <c:dLbls>
          <c:showLegendKey val="0"/>
          <c:showVal val="0"/>
          <c:showCatName val="0"/>
          <c:showSerName val="0"/>
          <c:showPercent val="0"/>
          <c:showBubbleSize val="0"/>
        </c:dLbls>
        <c:gapWidth val="150"/>
        <c:axId val="817235376"/>
        <c:axId val="817232896"/>
      </c:barChart>
      <c:lineChart>
        <c:grouping val="standard"/>
        <c:varyColors val="0"/>
        <c:ser>
          <c:idx val="3"/>
          <c:order val="1"/>
          <c:tx>
            <c:strRef>
              <c:f>'Price versus Value data'!$K$1</c:f>
              <c:strCache>
                <c:ptCount val="1"/>
                <c:pt idx="0">
                  <c:v>DCF Value</c:v>
                </c:pt>
              </c:strCache>
            </c:strRef>
          </c:tx>
          <c:marker>
            <c:symbol val="triangle"/>
            <c:size val="9"/>
          </c:marker>
          <c:dLbls>
            <c:spPr>
              <a:ln w="3175" cmpd="sng">
                <a:solidFill>
                  <a:schemeClr val="tx1">
                    <a:alpha val="57000"/>
                  </a:schemeClr>
                </a:solid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'Price versus Value data'!$G$2:$G$53</c:f>
              <c:numCache>
                <c:formatCode>[$-409]mmm\-yy;@</c:formatCode>
                <c:ptCount val="52"/>
                <c:pt idx="0">
                  <c:v>39063</c:v>
                </c:pt>
                <c:pt idx="1">
                  <c:v>39084</c:v>
                </c:pt>
                <c:pt idx="2">
                  <c:v>39113</c:v>
                </c:pt>
                <c:pt idx="3">
                  <c:v>39141</c:v>
                </c:pt>
                <c:pt idx="4">
                  <c:v>39172</c:v>
                </c:pt>
                <c:pt idx="5">
                  <c:v>39203</c:v>
                </c:pt>
                <c:pt idx="6">
                  <c:v>39233</c:v>
                </c:pt>
                <c:pt idx="7">
                  <c:v>39263</c:v>
                </c:pt>
                <c:pt idx="8">
                  <c:v>39294</c:v>
                </c:pt>
                <c:pt idx="9">
                  <c:v>39325</c:v>
                </c:pt>
                <c:pt idx="10">
                  <c:v>39357</c:v>
                </c:pt>
                <c:pt idx="11">
                  <c:v>39386</c:v>
                </c:pt>
                <c:pt idx="12">
                  <c:v>39416</c:v>
                </c:pt>
                <c:pt idx="13">
                  <c:v>39449</c:v>
                </c:pt>
                <c:pt idx="14">
                  <c:v>39478</c:v>
                </c:pt>
                <c:pt idx="15">
                  <c:v>39507</c:v>
                </c:pt>
                <c:pt idx="16">
                  <c:v>39539</c:v>
                </c:pt>
                <c:pt idx="17">
                  <c:v>39568</c:v>
                </c:pt>
                <c:pt idx="18">
                  <c:v>39599</c:v>
                </c:pt>
                <c:pt idx="19">
                  <c:v>39630</c:v>
                </c:pt>
                <c:pt idx="20">
                  <c:v>39660</c:v>
                </c:pt>
                <c:pt idx="21">
                  <c:v>39694</c:v>
                </c:pt>
                <c:pt idx="22">
                  <c:v>39721</c:v>
                </c:pt>
                <c:pt idx="23">
                  <c:v>39752</c:v>
                </c:pt>
                <c:pt idx="24">
                  <c:v>39784</c:v>
                </c:pt>
                <c:pt idx="25">
                  <c:v>39814</c:v>
                </c:pt>
                <c:pt idx="26">
                  <c:v>39844</c:v>
                </c:pt>
                <c:pt idx="27">
                  <c:v>39872</c:v>
                </c:pt>
                <c:pt idx="28">
                  <c:v>39903</c:v>
                </c:pt>
                <c:pt idx="29">
                  <c:v>39933</c:v>
                </c:pt>
                <c:pt idx="30">
                  <c:v>39966</c:v>
                </c:pt>
                <c:pt idx="31">
                  <c:v>39994</c:v>
                </c:pt>
                <c:pt idx="32">
                  <c:v>40025</c:v>
                </c:pt>
                <c:pt idx="33">
                  <c:v>40058</c:v>
                </c:pt>
                <c:pt idx="34">
                  <c:v>40086</c:v>
                </c:pt>
                <c:pt idx="35">
                  <c:v>40117</c:v>
                </c:pt>
                <c:pt idx="36">
                  <c:v>40148</c:v>
                </c:pt>
                <c:pt idx="37">
                  <c:v>40179</c:v>
                </c:pt>
                <c:pt idx="38">
                  <c:v>40211</c:v>
                </c:pt>
                <c:pt idx="39">
                  <c:v>40239</c:v>
                </c:pt>
                <c:pt idx="40">
                  <c:v>40268</c:v>
                </c:pt>
                <c:pt idx="41">
                  <c:v>40298</c:v>
                </c:pt>
                <c:pt idx="42">
                  <c:v>40329</c:v>
                </c:pt>
                <c:pt idx="43">
                  <c:v>40359</c:v>
                </c:pt>
                <c:pt idx="44">
                  <c:v>40390</c:v>
                </c:pt>
                <c:pt idx="45">
                  <c:v>40421</c:v>
                </c:pt>
                <c:pt idx="46">
                  <c:v>40451</c:v>
                </c:pt>
                <c:pt idx="47">
                  <c:v>40482</c:v>
                </c:pt>
                <c:pt idx="48">
                  <c:v>40512</c:v>
                </c:pt>
                <c:pt idx="49">
                  <c:v>40543</c:v>
                </c:pt>
                <c:pt idx="50">
                  <c:v>40574</c:v>
                </c:pt>
                <c:pt idx="51">
                  <c:v>40602</c:v>
                </c:pt>
              </c:numCache>
            </c:numRef>
          </c:cat>
          <c:val>
            <c:numRef>
              <c:f>'Price versus Value data'!$K$2:$K$53</c:f>
              <c:numCache>
                <c:formatCode>"$"#,##0.00</c:formatCode>
                <c:ptCount val="52"/>
                <c:pt idx="1">
                  <c:v>55</c:v>
                </c:pt>
                <c:pt idx="4">
                  <c:v>66.571428571428527</c:v>
                </c:pt>
                <c:pt idx="9">
                  <c:v>69.297142857142845</c:v>
                </c:pt>
                <c:pt idx="13">
                  <c:v>84.857142857142847</c:v>
                </c:pt>
                <c:pt idx="16">
                  <c:v>95.571428571428527</c:v>
                </c:pt>
                <c:pt idx="19">
                  <c:v>98</c:v>
                </c:pt>
                <c:pt idx="21">
                  <c:v>91.285714285714306</c:v>
                </c:pt>
                <c:pt idx="25">
                  <c:v>88.142857142857082</c:v>
                </c:pt>
                <c:pt idx="28">
                  <c:v>85</c:v>
                </c:pt>
                <c:pt idx="33">
                  <c:v>86.428571428571388</c:v>
                </c:pt>
                <c:pt idx="37">
                  <c:v>89.571428571428527</c:v>
                </c:pt>
                <c:pt idx="40">
                  <c:v>96.428571428571388</c:v>
                </c:pt>
                <c:pt idx="44">
                  <c:v>97.91</c:v>
                </c:pt>
                <c:pt idx="48">
                  <c:v>100.91</c:v>
                </c:pt>
                <c:pt idx="51">
                  <c:v>117.23</c:v>
                </c:pt>
              </c:numCache>
            </c:numRef>
          </c:val>
          <c:smooth val="0"/>
          <c:extLst>
            <c:ext xmlns:c16="http://schemas.microsoft.com/office/drawing/2014/chart" uri="{C3380CC4-5D6E-409C-BE32-E72D297353CC}">
              <c16:uniqueId val="{00000001-A392-744D-850E-1B0AB065E8F0}"/>
            </c:ext>
          </c:extLst>
        </c:ser>
        <c:ser>
          <c:idx val="2"/>
          <c:order val="0"/>
          <c:tx>
            <c:strRef>
              <c:f>'Price versus Value data'!$J$1</c:f>
              <c:strCache>
                <c:ptCount val="1"/>
                <c:pt idx="0">
                  <c:v>Monthly price close (adj)</c:v>
                </c:pt>
              </c:strCache>
            </c:strRef>
          </c:tx>
          <c:marker>
            <c:symbol val="none"/>
          </c:marker>
          <c:cat>
            <c:numRef>
              <c:f>'Price versus Value data'!$G$2:$G$53</c:f>
              <c:numCache>
                <c:formatCode>[$-409]mmm\-yy;@</c:formatCode>
                <c:ptCount val="52"/>
                <c:pt idx="0">
                  <c:v>39063</c:v>
                </c:pt>
                <c:pt idx="1">
                  <c:v>39084</c:v>
                </c:pt>
                <c:pt idx="2">
                  <c:v>39113</c:v>
                </c:pt>
                <c:pt idx="3">
                  <c:v>39141</c:v>
                </c:pt>
                <c:pt idx="4">
                  <c:v>39172</c:v>
                </c:pt>
                <c:pt idx="5">
                  <c:v>39203</c:v>
                </c:pt>
                <c:pt idx="6">
                  <c:v>39233</c:v>
                </c:pt>
                <c:pt idx="7">
                  <c:v>39263</c:v>
                </c:pt>
                <c:pt idx="8">
                  <c:v>39294</c:v>
                </c:pt>
                <c:pt idx="9">
                  <c:v>39325</c:v>
                </c:pt>
                <c:pt idx="10">
                  <c:v>39357</c:v>
                </c:pt>
                <c:pt idx="11">
                  <c:v>39386</c:v>
                </c:pt>
                <c:pt idx="12">
                  <c:v>39416</c:v>
                </c:pt>
                <c:pt idx="13">
                  <c:v>39449</c:v>
                </c:pt>
                <c:pt idx="14">
                  <c:v>39478</c:v>
                </c:pt>
                <c:pt idx="15">
                  <c:v>39507</c:v>
                </c:pt>
                <c:pt idx="16">
                  <c:v>39539</c:v>
                </c:pt>
                <c:pt idx="17">
                  <c:v>39568</c:v>
                </c:pt>
                <c:pt idx="18">
                  <c:v>39599</c:v>
                </c:pt>
                <c:pt idx="19">
                  <c:v>39630</c:v>
                </c:pt>
                <c:pt idx="20">
                  <c:v>39660</c:v>
                </c:pt>
                <c:pt idx="21">
                  <c:v>39694</c:v>
                </c:pt>
                <c:pt idx="22">
                  <c:v>39721</c:v>
                </c:pt>
                <c:pt idx="23">
                  <c:v>39752</c:v>
                </c:pt>
                <c:pt idx="24">
                  <c:v>39784</c:v>
                </c:pt>
                <c:pt idx="25">
                  <c:v>39814</c:v>
                </c:pt>
                <c:pt idx="26">
                  <c:v>39844</c:v>
                </c:pt>
                <c:pt idx="27">
                  <c:v>39872</c:v>
                </c:pt>
                <c:pt idx="28">
                  <c:v>39903</c:v>
                </c:pt>
                <c:pt idx="29">
                  <c:v>39933</c:v>
                </c:pt>
                <c:pt idx="30">
                  <c:v>39966</c:v>
                </c:pt>
                <c:pt idx="31">
                  <c:v>39994</c:v>
                </c:pt>
                <c:pt idx="32">
                  <c:v>40025</c:v>
                </c:pt>
                <c:pt idx="33">
                  <c:v>40058</c:v>
                </c:pt>
                <c:pt idx="34">
                  <c:v>40086</c:v>
                </c:pt>
                <c:pt idx="35">
                  <c:v>40117</c:v>
                </c:pt>
                <c:pt idx="36">
                  <c:v>40148</c:v>
                </c:pt>
                <c:pt idx="37">
                  <c:v>40179</c:v>
                </c:pt>
                <c:pt idx="38">
                  <c:v>40211</c:v>
                </c:pt>
                <c:pt idx="39">
                  <c:v>40239</c:v>
                </c:pt>
                <c:pt idx="40">
                  <c:v>40268</c:v>
                </c:pt>
                <c:pt idx="41">
                  <c:v>40298</c:v>
                </c:pt>
                <c:pt idx="42">
                  <c:v>40329</c:v>
                </c:pt>
                <c:pt idx="43">
                  <c:v>40359</c:v>
                </c:pt>
                <c:pt idx="44">
                  <c:v>40390</c:v>
                </c:pt>
                <c:pt idx="45">
                  <c:v>40421</c:v>
                </c:pt>
                <c:pt idx="46">
                  <c:v>40451</c:v>
                </c:pt>
                <c:pt idx="47">
                  <c:v>40482</c:v>
                </c:pt>
                <c:pt idx="48">
                  <c:v>40512</c:v>
                </c:pt>
                <c:pt idx="49">
                  <c:v>40543</c:v>
                </c:pt>
                <c:pt idx="50">
                  <c:v>40574</c:v>
                </c:pt>
                <c:pt idx="51">
                  <c:v>40602</c:v>
                </c:pt>
              </c:numCache>
            </c:numRef>
          </c:cat>
          <c:val>
            <c:numRef>
              <c:f>'Price versus Value data'!$J$2:$J$53</c:f>
              <c:numCache>
                <c:formatCode>"$"#,##0.00</c:formatCode>
                <c:ptCount val="52"/>
                <c:pt idx="0">
                  <c:v>46.08</c:v>
                </c:pt>
                <c:pt idx="1">
                  <c:v>48.474285714285713</c:v>
                </c:pt>
                <c:pt idx="2">
                  <c:v>50.458571428571418</c:v>
                </c:pt>
                <c:pt idx="3">
                  <c:v>49.787142857142847</c:v>
                </c:pt>
                <c:pt idx="4">
                  <c:v>50.01857142857142</c:v>
                </c:pt>
                <c:pt idx="5">
                  <c:v>49.69</c:v>
                </c:pt>
                <c:pt idx="6">
                  <c:v>47.952857142857148</c:v>
                </c:pt>
                <c:pt idx="7">
                  <c:v>55.782857142857139</c:v>
                </c:pt>
                <c:pt idx="8">
                  <c:v>54.975714285714282</c:v>
                </c:pt>
                <c:pt idx="9">
                  <c:v>54.474285714285713</c:v>
                </c:pt>
                <c:pt idx="10">
                  <c:v>57.825714285714277</c:v>
                </c:pt>
                <c:pt idx="11">
                  <c:v>54.6</c:v>
                </c:pt>
                <c:pt idx="12">
                  <c:v>57.857142857142819</c:v>
                </c:pt>
                <c:pt idx="13">
                  <c:v>65.21142857142857</c:v>
                </c:pt>
                <c:pt idx="14">
                  <c:v>77.491428571428585</c:v>
                </c:pt>
                <c:pt idx="15">
                  <c:v>85.65</c:v>
                </c:pt>
                <c:pt idx="16">
                  <c:v>83.425714285714307</c:v>
                </c:pt>
                <c:pt idx="17">
                  <c:v>82.532857142857097</c:v>
                </c:pt>
                <c:pt idx="18">
                  <c:v>83.428571428571388</c:v>
                </c:pt>
                <c:pt idx="19">
                  <c:v>87.251428571428576</c:v>
                </c:pt>
                <c:pt idx="20">
                  <c:v>95.034285714285716</c:v>
                </c:pt>
                <c:pt idx="21">
                  <c:v>95.3</c:v>
                </c:pt>
                <c:pt idx="22">
                  <c:v>85.045714285714297</c:v>
                </c:pt>
                <c:pt idx="23">
                  <c:v>83.611428571428547</c:v>
                </c:pt>
                <c:pt idx="24">
                  <c:v>76.02428571428571</c:v>
                </c:pt>
                <c:pt idx="25">
                  <c:v>65.070000000000007</c:v>
                </c:pt>
                <c:pt idx="26">
                  <c:v>63.057142857142843</c:v>
                </c:pt>
                <c:pt idx="27">
                  <c:v>63.237142857142857</c:v>
                </c:pt>
                <c:pt idx="28">
                  <c:v>63.254285714285707</c:v>
                </c:pt>
                <c:pt idx="29">
                  <c:v>64.247142857142862</c:v>
                </c:pt>
                <c:pt idx="30">
                  <c:v>56.647142857142853</c:v>
                </c:pt>
                <c:pt idx="31">
                  <c:v>64.647142857142853</c:v>
                </c:pt>
                <c:pt idx="32">
                  <c:v>69.602857142857076</c:v>
                </c:pt>
                <c:pt idx="33">
                  <c:v>68.107142857142847</c:v>
                </c:pt>
                <c:pt idx="34">
                  <c:v>74.671428571428521</c:v>
                </c:pt>
                <c:pt idx="35">
                  <c:v>79.438571428571436</c:v>
                </c:pt>
                <c:pt idx="36">
                  <c:v>80.145714285714277</c:v>
                </c:pt>
                <c:pt idx="37">
                  <c:v>71.514285714285705</c:v>
                </c:pt>
                <c:pt idx="38">
                  <c:v>75.177142857142812</c:v>
                </c:pt>
                <c:pt idx="39">
                  <c:v>76.677142857142812</c:v>
                </c:pt>
                <c:pt idx="40">
                  <c:v>84.298571428571435</c:v>
                </c:pt>
                <c:pt idx="41">
                  <c:v>90.428571428571388</c:v>
                </c:pt>
                <c:pt idx="42">
                  <c:v>92.93</c:v>
                </c:pt>
                <c:pt idx="43">
                  <c:v>95.6</c:v>
                </c:pt>
                <c:pt idx="44">
                  <c:v>102.5</c:v>
                </c:pt>
                <c:pt idx="45">
                  <c:v>100.75</c:v>
                </c:pt>
                <c:pt idx="46">
                  <c:v>108</c:v>
                </c:pt>
                <c:pt idx="47">
                  <c:v>118.9</c:v>
                </c:pt>
                <c:pt idx="48">
                  <c:v>110.4</c:v>
                </c:pt>
                <c:pt idx="49">
                  <c:v>117.2</c:v>
                </c:pt>
                <c:pt idx="50">
                  <c:v>128.5</c:v>
                </c:pt>
                <c:pt idx="51">
                  <c:v>124.95</c:v>
                </c:pt>
              </c:numCache>
            </c:numRef>
          </c:val>
          <c:smooth val="0"/>
          <c:extLst>
            <c:ext xmlns:c16="http://schemas.microsoft.com/office/drawing/2014/chart" uri="{C3380CC4-5D6E-409C-BE32-E72D297353CC}">
              <c16:uniqueId val="{00000002-A392-744D-850E-1B0AB065E8F0}"/>
            </c:ext>
          </c:extLst>
        </c:ser>
        <c:dLbls>
          <c:showLegendKey val="0"/>
          <c:showVal val="0"/>
          <c:showCatName val="0"/>
          <c:showSerName val="0"/>
          <c:showPercent val="0"/>
          <c:showBubbleSize val="0"/>
        </c:dLbls>
        <c:marker val="1"/>
        <c:smooth val="0"/>
        <c:axId val="817227664"/>
        <c:axId val="817230416"/>
      </c:lineChart>
      <c:dateAx>
        <c:axId val="817227664"/>
        <c:scaling>
          <c:orientation val="minMax"/>
        </c:scaling>
        <c:delete val="0"/>
        <c:axPos val="b"/>
        <c:numFmt formatCode="[$-409]mmm\-yy;@" sourceLinked="1"/>
        <c:majorTickMark val="out"/>
        <c:minorTickMark val="none"/>
        <c:tickLblPos val="nextTo"/>
        <c:crossAx val="817230416"/>
        <c:crosses val="autoZero"/>
        <c:auto val="1"/>
        <c:lblOffset val="100"/>
        <c:baseTimeUnit val="days"/>
      </c:dateAx>
      <c:valAx>
        <c:axId val="817230416"/>
        <c:scaling>
          <c:orientation val="minMax"/>
        </c:scaling>
        <c:delete val="0"/>
        <c:axPos val="l"/>
        <c:majorGridlines/>
        <c:numFmt formatCode="&quot;$&quot;#,##0.00" sourceLinked="1"/>
        <c:majorTickMark val="out"/>
        <c:minorTickMark val="none"/>
        <c:tickLblPos val="nextTo"/>
        <c:crossAx val="817227664"/>
        <c:crosses val="autoZero"/>
        <c:crossBetween val="between"/>
      </c:valAx>
      <c:valAx>
        <c:axId val="817232896"/>
        <c:scaling>
          <c:orientation val="minMax"/>
        </c:scaling>
        <c:delete val="0"/>
        <c:axPos val="r"/>
        <c:numFmt formatCode="0.00%" sourceLinked="0"/>
        <c:majorTickMark val="out"/>
        <c:minorTickMark val="none"/>
        <c:tickLblPos val="nextTo"/>
        <c:crossAx val="817235376"/>
        <c:crosses val="max"/>
        <c:crossBetween val="between"/>
      </c:valAx>
      <c:dateAx>
        <c:axId val="817235376"/>
        <c:scaling>
          <c:orientation val="minMax"/>
        </c:scaling>
        <c:delete val="1"/>
        <c:axPos val="b"/>
        <c:numFmt formatCode="[$-409]mmm\-yy;@" sourceLinked="1"/>
        <c:majorTickMark val="out"/>
        <c:minorTickMark val="none"/>
        <c:tickLblPos val="nextTo"/>
        <c:crossAx val="817232896"/>
        <c:crosses val="autoZero"/>
        <c:auto val="1"/>
        <c:lblOffset val="100"/>
        <c:baseTimeUnit val="days"/>
      </c:dateAx>
      <c:spPr>
        <a:ln>
          <a:gradFill flip="none" rotWithShape="1">
            <a:gsLst>
              <a:gs pos="0">
                <a:schemeClr val="accent1"/>
              </a:gs>
              <a:gs pos="100000">
                <a:prstClr val="white"/>
              </a:gs>
            </a:gsLst>
            <a:lin ang="0" scaled="1"/>
            <a:tileRect/>
          </a:gradFill>
        </a:ln>
      </c:spPr>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45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83670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0954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5316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smtClean="0"/>
            </a:lvl1pPr>
          </a:lstStyle>
          <a:p>
            <a:pPr>
              <a:defRPr/>
            </a:pPr>
            <a:fld id="{09D01473-A805-DF42-811C-6CE570E101B5}" type="slidenum">
              <a:rPr lang="en-US" altLang="en-US"/>
              <a:pPr>
                <a:defRPr/>
              </a:pPr>
              <a:t>‹#›</a:t>
            </a:fld>
            <a:endParaRPr lang="en-US" altLang="en-US"/>
          </a:p>
        </p:txBody>
      </p:sp>
    </p:spTree>
    <p:extLst>
      <p:ext uri="{BB962C8B-B14F-4D97-AF65-F5344CB8AC3E}">
        <p14:creationId xmlns:p14="http://schemas.microsoft.com/office/powerpoint/2010/main" val="34100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7C5F426C-09E1-D242-9300-39794FCBB62C}" type="slidenum">
              <a:rPr lang="en-US" altLang="en-US" sz="1600" smtClean="0"/>
              <a:pPr eaLnBrk="1" hangingPunct="1">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8D5C532-F357-E949-A6F8-44446D51A10A}" type="slidenum">
              <a:rPr lang="en-US" altLang="en-US"/>
              <a:pPr>
                <a:defRPr/>
              </a:pPr>
              <a:t>‹#›</a:t>
            </a:fld>
            <a:endParaRPr lang="en-US" altLang="en-US"/>
          </a:p>
        </p:txBody>
      </p:sp>
    </p:spTree>
    <p:extLst>
      <p:ext uri="{BB962C8B-B14F-4D97-AF65-F5344CB8AC3E}">
        <p14:creationId xmlns:p14="http://schemas.microsoft.com/office/powerpoint/2010/main" val="18958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38262953-0544-D647-8141-DECB0C1E9BFA}"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0828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2BC739B6-D88D-8F4C-B6CE-B2E58E503BE6}"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8377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89C20B8E-690C-3748-B68C-6C8303D656A2}"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701617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746ABB7B-F6DE-7749-800E-A1A9DBFD91FB}" type="slidenum">
              <a:rPr lang="en-US" altLang="en-US"/>
              <a:pPr>
                <a:defRPr/>
              </a:pPr>
              <a:t>‹#›</a:t>
            </a:fld>
            <a:endParaRPr lang="en-US" altLang="en-US"/>
          </a:p>
        </p:txBody>
      </p:sp>
    </p:spTree>
    <p:extLst>
      <p:ext uri="{BB962C8B-B14F-4D97-AF65-F5344CB8AC3E}">
        <p14:creationId xmlns:p14="http://schemas.microsoft.com/office/powerpoint/2010/main" val="67055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smtClean="0"/>
            </a:lvl1pPr>
          </a:lstStyle>
          <a:p>
            <a:pPr>
              <a:defRPr/>
            </a:pPr>
            <a:fld id="{836DC619-4423-D945-B1DB-586F2E3018A7}" type="slidenum">
              <a:rPr lang="en-US" altLang="en-US"/>
              <a:pPr>
                <a:defRPr/>
              </a:pPr>
              <a:t>‹#›</a:t>
            </a:fld>
            <a:endParaRPr lang="en-US" altLang="en-US"/>
          </a:p>
        </p:txBody>
      </p:sp>
    </p:spTree>
    <p:extLst>
      <p:ext uri="{BB962C8B-B14F-4D97-AF65-F5344CB8AC3E}">
        <p14:creationId xmlns:p14="http://schemas.microsoft.com/office/powerpoint/2010/main" val="214695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D1223E5E-4E62-404C-86D9-B5DEAB565182}" type="slidenum">
              <a:rPr lang="en-US" altLang="en-US"/>
              <a:pPr>
                <a:defRPr/>
              </a:pPr>
              <a:t>‹#›</a:t>
            </a:fld>
            <a:endParaRPr lang="en-US" altLang="en-US"/>
          </a:p>
        </p:txBody>
      </p:sp>
    </p:spTree>
    <p:extLst>
      <p:ext uri="{BB962C8B-B14F-4D97-AF65-F5344CB8AC3E}">
        <p14:creationId xmlns:p14="http://schemas.microsoft.com/office/powerpoint/2010/main" val="182718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smtClean="0"/>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smtClean="0">
                <a:solidFill>
                  <a:srgbClr val="FFFFFF"/>
                </a:solidFill>
              </a:defRPr>
            </a:lvl1pPr>
          </a:lstStyle>
          <a:p>
            <a:pPr>
              <a:defRPr/>
            </a:pPr>
            <a:fld id="{F6CF19D8-590F-F74A-9812-7DBDF22AB40B}"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1886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99966D4-49B5-BE40-9180-23109AC5AB47}"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04122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smtClean="0"/>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smtClean="0"/>
            </a:lvl1pPr>
          </a:lstStyle>
          <a:p>
            <a:pPr>
              <a:defRPr/>
            </a:pPr>
            <a:fld id="{F04FC39B-A191-D34B-8A15-D902822625E3}"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800532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AFD374A4-439C-3847-B74D-D0D31D892252}" type="slidenum">
              <a:rPr lang="en-US" altLang="en-US"/>
              <a:pPr>
                <a:defRPr/>
              </a:pPr>
              <a:t>‹#›</a:t>
            </a:fld>
            <a:endParaRPr lang="en-US" altLang="en-US"/>
          </a:p>
        </p:txBody>
      </p:sp>
    </p:spTree>
    <p:extLst>
      <p:ext uri="{BB962C8B-B14F-4D97-AF65-F5344CB8AC3E}">
        <p14:creationId xmlns:p14="http://schemas.microsoft.com/office/powerpoint/2010/main" val="135841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smtClean="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29DB029B-3F2A-204C-B9EB-9E6D769894A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67" r:id="rId5"/>
    <p:sldLayoutId id="2147484273" r:id="rId6"/>
    <p:sldLayoutId id="2147484274" r:id="rId7"/>
    <p:sldLayoutId id="2147484275" r:id="rId8"/>
    <p:sldLayoutId id="2147484276" r:id="rId9"/>
    <p:sldLayoutId id="2147484268" r:id="rId10"/>
    <p:sldLayoutId id="2147484277" r:id="rId11"/>
    <p:sldLayoutId id="2147484278"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Numbers AND NARRATIVE: MODELING, STORY TELLING AND INVESTING</a:t>
            </a:r>
          </a:p>
        </p:txBody>
      </p:sp>
      <p:sp>
        <p:nvSpPr>
          <p:cNvPr id="16386" name="Subtitle 2"/>
          <p:cNvSpPr>
            <a:spLocks noGrp="1"/>
          </p:cNvSpPr>
          <p:nvPr>
            <p:ph type="subTitle" idx="1"/>
          </p:nvPr>
        </p:nvSpPr>
        <p:spPr>
          <a:xfrm>
            <a:off x="2362200" y="6049963"/>
            <a:ext cx="6705600" cy="685800"/>
          </a:xfrm>
        </p:spPr>
        <p:txBody>
          <a:bodyPr/>
          <a:lstStyle/>
          <a:p>
            <a:r>
              <a:rPr lang="en-US" altLang="en-US">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dirty="0">
                <a:ea typeface="ＭＳ Ｐゴシック" charset="-128"/>
              </a:rPr>
              <a:t>What are you?</a:t>
            </a:r>
          </a:p>
        </p:txBody>
      </p:sp>
      <p:sp>
        <p:nvSpPr>
          <p:cNvPr id="3" name="Content Placeholder 2">
            <a:extLst>
              <a:ext uri="{FF2B5EF4-FFF2-40B4-BE49-F238E27FC236}">
                <a16:creationId xmlns:a16="http://schemas.microsoft.com/office/drawing/2014/main" id="{C7EE37C2-AB38-A243-8C53-5D2E1A5BA264}"/>
              </a:ext>
            </a:extLst>
          </p:cNvPr>
          <p:cNvSpPr>
            <a:spLocks noGrp="1"/>
          </p:cNvSpPr>
          <p:nvPr>
            <p:ph sz="quarter" idx="1"/>
          </p:nvPr>
        </p:nvSpPr>
        <p:spPr/>
        <p:txBody>
          <a:bodyPr/>
          <a:lstStyle/>
          <a:p>
            <a:r>
              <a:rPr lang="en-US" dirty="0"/>
              <a:t>If you were asked to categorize yourself, would you more naturally think of yourself as a</a:t>
            </a:r>
          </a:p>
          <a:p>
            <a:pPr marL="835025" lvl="1" indent="-514350">
              <a:buFont typeface="+mj-lt"/>
              <a:buAutoNum type="alphaLcParenR"/>
            </a:pPr>
            <a:r>
              <a:rPr lang="en-US" dirty="0"/>
              <a:t>Numbers Person</a:t>
            </a:r>
          </a:p>
          <a:p>
            <a:pPr marL="835025" lvl="1" indent="-514350">
              <a:buFont typeface="+mj-lt"/>
              <a:buAutoNum type="alphaLcParenR"/>
            </a:pPr>
            <a:r>
              <a:rPr lang="en-US" dirty="0"/>
              <a:t>Story Person</a:t>
            </a:r>
          </a:p>
          <a:p>
            <a:pPr marL="835025" lvl="1" indent="-514350">
              <a:buFont typeface="+mj-lt"/>
              <a:buAutoNum type="alphaLcParenR"/>
            </a:pPr>
            <a:r>
              <a:rPr lang="en-US" dirty="0"/>
              <a:t>Not sure</a:t>
            </a:r>
          </a:p>
          <a:p>
            <a:r>
              <a:rPr lang="en-US" dirty="0"/>
              <a:t>When did you make this decision and how has it affected your educational and career choices?</a:t>
            </a:r>
          </a:p>
          <a:p>
            <a:r>
              <a:rPr lang="en-US" dirty="0"/>
              <a:t>As you get older, do you find yourself becoming more of whatever you chose?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Bridging the Gap</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From Narrative to Numbers: the Mechanics</a:t>
            </a:r>
          </a:p>
        </p:txBody>
      </p:sp>
      <p:sp>
        <p:nvSpPr>
          <p:cNvPr id="30722" name="Subtitle 2"/>
          <p:cNvSpPr>
            <a:spLocks noGrp="1"/>
          </p:cNvSpPr>
          <p:nvPr>
            <p:ph type="subTitle" idx="1"/>
          </p:nvPr>
        </p:nvSpPr>
        <p:spPr>
          <a:xfrm>
            <a:off x="2362200" y="6049963"/>
            <a:ext cx="6705600" cy="685800"/>
          </a:xfrm>
        </p:spPr>
        <p:txBody>
          <a:bodyPr/>
          <a:lstStyle/>
          <a:p>
            <a:endParaRPr lang="en-US" altLang="en-US">
              <a:ea typeface="ＭＳ Ｐゴシック"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r>
              <a:rPr lang="en-US" altLang="en-US">
                <a:ea typeface="ＭＳ Ｐゴシック" charset="-128"/>
              </a:rPr>
              <a:t>The Steps</a:t>
            </a:r>
          </a:p>
        </p:txBody>
      </p:sp>
      <p:pic>
        <p:nvPicPr>
          <p:cNvPr id="3174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dirty="0">
                <a:ea typeface="ＭＳ Ｐゴシック" charset="-128"/>
              </a:rPr>
              <a:t>Step 1a: Survey the landscape</a:t>
            </a:r>
          </a:p>
        </p:txBody>
      </p:sp>
      <p:sp>
        <p:nvSpPr>
          <p:cNvPr id="32770"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983538" cy="631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BF22A8A-45AF-EE4B-BB5F-796423BFC394}"/>
              </a:ext>
            </a:extLst>
          </p:cNvPr>
          <p:cNvSpPr txBox="1"/>
          <p:nvPr/>
        </p:nvSpPr>
        <p:spPr>
          <a:xfrm>
            <a:off x="3333290" y="0"/>
            <a:ext cx="3749744" cy="461665"/>
          </a:xfrm>
          <a:prstGeom prst="rect">
            <a:avLst/>
          </a:prstGeom>
          <a:noFill/>
        </p:spPr>
        <p:txBody>
          <a:bodyPr wrap="none" rtlCol="0">
            <a:spAutoFit/>
          </a:bodyPr>
          <a:lstStyle/>
          <a:p>
            <a:r>
              <a:rPr lang="en-US" i="1" dirty="0"/>
              <a:t>Understanding Uber in 2014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4343400"/>
            <a:ext cx="42545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9300" y="685800"/>
            <a:ext cx="4475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8300" y="4267200"/>
            <a:ext cx="36576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8300" y="762000"/>
            <a:ext cx="35687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Box 6"/>
          <p:cNvSpPr txBox="1">
            <a:spLocks noChangeArrowheads="1"/>
          </p:cNvSpPr>
          <p:nvPr/>
        </p:nvSpPr>
        <p:spPr bwMode="auto">
          <a:xfrm>
            <a:off x="1054100" y="330200"/>
            <a:ext cx="1501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Growth</a:t>
            </a:r>
          </a:p>
        </p:txBody>
      </p:sp>
      <p:sp>
        <p:nvSpPr>
          <p:cNvPr id="34822" name="TextBox 7"/>
          <p:cNvSpPr txBox="1">
            <a:spLocks noChangeArrowheads="1"/>
          </p:cNvSpPr>
          <p:nvPr/>
        </p:nvSpPr>
        <p:spPr bwMode="auto">
          <a:xfrm>
            <a:off x="4102100" y="19812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3" name="TextBox 8"/>
          <p:cNvSpPr txBox="1">
            <a:spLocks noChangeArrowheads="1"/>
          </p:cNvSpPr>
          <p:nvPr/>
        </p:nvSpPr>
        <p:spPr bwMode="auto">
          <a:xfrm>
            <a:off x="6159500" y="304800"/>
            <a:ext cx="1570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Low Margins</a:t>
            </a:r>
          </a:p>
        </p:txBody>
      </p:sp>
      <p:sp>
        <p:nvSpPr>
          <p:cNvPr id="34824" name="TextBox 9"/>
          <p:cNvSpPr txBox="1">
            <a:spLocks noChangeArrowheads="1"/>
          </p:cNvSpPr>
          <p:nvPr/>
        </p:nvSpPr>
        <p:spPr bwMode="auto">
          <a:xfrm>
            <a:off x="215900" y="3733800"/>
            <a:ext cx="3570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a:latin typeface="Times" charset="0"/>
              </a:rPr>
              <a:t>High &amp; Increasing Reinvestment</a:t>
            </a:r>
          </a:p>
        </p:txBody>
      </p:sp>
      <p:sp>
        <p:nvSpPr>
          <p:cNvPr id="34825" name="TextBox 10"/>
          <p:cNvSpPr txBox="1">
            <a:spLocks noChangeArrowheads="1"/>
          </p:cNvSpPr>
          <p:nvPr/>
        </p:nvSpPr>
        <p:spPr bwMode="auto">
          <a:xfrm>
            <a:off x="4406900" y="5638800"/>
            <a:ext cx="35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a:t>
            </a:r>
          </a:p>
        </p:txBody>
      </p:sp>
      <p:sp>
        <p:nvSpPr>
          <p:cNvPr id="34826" name="TextBox 11"/>
          <p:cNvSpPr txBox="1">
            <a:spLocks noChangeArrowheads="1"/>
          </p:cNvSpPr>
          <p:nvPr/>
        </p:nvSpPr>
        <p:spPr bwMode="auto">
          <a:xfrm>
            <a:off x="6235700" y="3810000"/>
            <a:ext cx="163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b="1">
                <a:latin typeface="Times" charset="0"/>
              </a:rPr>
              <a:t>Bad Business</a:t>
            </a:r>
          </a:p>
        </p:txBody>
      </p:sp>
      <p:sp>
        <p:nvSpPr>
          <p:cNvPr id="34827" name="TextBox 12"/>
          <p:cNvSpPr txBox="1">
            <a:spLocks noChangeArrowheads="1"/>
          </p:cNvSpPr>
          <p:nvPr/>
        </p:nvSpPr>
        <p:spPr bwMode="auto">
          <a:xfrm>
            <a:off x="3416300" y="304800"/>
            <a:ext cx="2717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000" i="1" dirty="0">
                <a:latin typeface="Times" charset="0"/>
              </a:rPr>
              <a:t>It is in the Auto Business</a:t>
            </a:r>
          </a:p>
        </p:txBody>
      </p:sp>
      <p:sp>
        <p:nvSpPr>
          <p:cNvPr id="13" name="TextBox 12">
            <a:extLst>
              <a:ext uri="{FF2B5EF4-FFF2-40B4-BE49-F238E27FC236}">
                <a16:creationId xmlns:a16="http://schemas.microsoft.com/office/drawing/2014/main" id="{7E58EE23-DACD-D54C-8F15-30BBDB73352C}"/>
              </a:ext>
            </a:extLst>
          </p:cNvPr>
          <p:cNvSpPr txBox="1"/>
          <p:nvPr/>
        </p:nvSpPr>
        <p:spPr>
          <a:xfrm>
            <a:off x="3333290" y="0"/>
            <a:ext cx="4039888" cy="461665"/>
          </a:xfrm>
          <a:prstGeom prst="rect">
            <a:avLst/>
          </a:prstGeom>
          <a:noFill/>
        </p:spPr>
        <p:txBody>
          <a:bodyPr wrap="none" rtlCol="0">
            <a:spAutoFit/>
          </a:bodyPr>
          <a:lstStyle/>
          <a:p>
            <a:r>
              <a:rPr lang="en-US" i="1" dirty="0"/>
              <a:t>Understanding Ferrari in 2015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12775" y="228600"/>
            <a:ext cx="8153400" cy="990600"/>
          </a:xfrm>
        </p:spPr>
        <p:txBody>
          <a:bodyPr/>
          <a:lstStyle/>
          <a:p>
            <a:r>
              <a:rPr lang="en-US" altLang="en-US" dirty="0">
                <a:ea typeface="ＭＳ Ｐゴシック" charset="-128"/>
              </a:rPr>
              <a:t>But it is not just another auto company..</a:t>
            </a:r>
          </a:p>
        </p:txBody>
      </p:sp>
      <p:pic>
        <p:nvPicPr>
          <p:cNvPr id="3584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46640" r="-46640"/>
          <a:stretch>
            <a:fillRect/>
          </a:stretch>
        </p:blipFill>
        <p:spPr>
          <a:xfrm>
            <a:off x="612775" y="1600200"/>
            <a:ext cx="8153400" cy="4495800"/>
          </a:xfrm>
        </p:spPr>
      </p:pic>
      <p:sp>
        <p:nvSpPr>
          <p:cNvPr id="35843" name="TextBox 4"/>
          <p:cNvSpPr txBox="1">
            <a:spLocks noChangeArrowheads="1"/>
          </p:cNvSpPr>
          <p:nvPr/>
        </p:nvSpPr>
        <p:spPr bwMode="auto">
          <a:xfrm>
            <a:off x="381000" y="2057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sold only 7,255 cars in all of 2014</a:t>
            </a:r>
          </a:p>
        </p:txBody>
      </p:sp>
      <p:sp>
        <p:nvSpPr>
          <p:cNvPr id="35844" name="TextBox 5"/>
          <p:cNvSpPr txBox="1">
            <a:spLocks noChangeArrowheads="1"/>
          </p:cNvSpPr>
          <p:nvPr/>
        </p:nvSpPr>
        <p:spPr bwMode="auto">
          <a:xfrm>
            <a:off x="228600" y="4419600"/>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had a profit margin of 18.2%, in the 95</a:t>
            </a:r>
            <a:r>
              <a:rPr lang="en-US" altLang="en-US" sz="1800" baseline="30000">
                <a:latin typeface="Times" charset="0"/>
              </a:rPr>
              <a:t>th</a:t>
            </a:r>
            <a:r>
              <a:rPr lang="en-US" altLang="en-US" sz="1800">
                <a:latin typeface="Times" charset="0"/>
              </a:rPr>
              <a:t> percentile, partly because of its high prices and partly because it spends little on advertising. </a:t>
            </a:r>
          </a:p>
        </p:txBody>
      </p:sp>
      <p:sp>
        <p:nvSpPr>
          <p:cNvPr id="35845" name="TextBox 6"/>
          <p:cNvSpPr txBox="1">
            <a:spLocks noChangeArrowheads="1"/>
          </p:cNvSpPr>
          <p:nvPr/>
        </p:nvSpPr>
        <p:spPr bwMode="auto">
          <a:xfrm>
            <a:off x="6273800" y="19812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sales (in units) have grown very little in the last decade &amp; have been stable</a:t>
            </a:r>
          </a:p>
        </p:txBody>
      </p:sp>
      <p:sp>
        <p:nvSpPr>
          <p:cNvPr id="35846" name="TextBox 7"/>
          <p:cNvSpPr txBox="1">
            <a:spLocks noChangeArrowheads="1"/>
          </p:cNvSpPr>
          <p:nvPr/>
        </p:nvSpPr>
        <p:spPr bwMode="auto">
          <a:xfrm>
            <a:off x="6553200" y="47244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800">
                <a:latin typeface="Times" charset="0"/>
              </a:rPr>
              <a:t>Ferrari has not invested in new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dirty="0">
                <a:ea typeface="ＭＳ Ｐゴシック" charset="-128"/>
              </a:rPr>
              <a:t>Step 1b: Create a narrative for the future</a:t>
            </a:r>
          </a:p>
        </p:txBody>
      </p:sp>
      <p:sp>
        <p:nvSpPr>
          <p:cNvPr id="36866"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dirty="0">
                <a:ea typeface="ＭＳ Ｐゴシック" charset="-128"/>
              </a:rPr>
              <a:t>The Uber Narrative: An Urban, Car Service disruptor</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a:t>In June 2014, my initial narrative for </a:t>
            </a:r>
            <a:r>
              <a:rPr lang="en-US" dirty="0" err="1"/>
              <a:t>Uber</a:t>
            </a:r>
            <a:r>
              <a:rPr lang="en-US" dirty="0"/>
              <a:t> was that it would be</a:t>
            </a:r>
          </a:p>
          <a:p>
            <a:pPr marL="514350" indent="-514350">
              <a:buFont typeface="+mj-lt"/>
              <a:buAutoNum type="arabicPeriod"/>
              <a:defRPr/>
            </a:pPr>
            <a:r>
              <a:rPr lang="en-US" u="sng" dirty="0"/>
              <a:t>An urban car service business</a:t>
            </a:r>
            <a:r>
              <a:rPr lang="en-US" dirty="0"/>
              <a:t>: I saw </a:t>
            </a:r>
            <a:r>
              <a:rPr lang="en-US" dirty="0" err="1"/>
              <a:t>Uber</a:t>
            </a:r>
            <a:r>
              <a:rPr lang="en-US" dirty="0"/>
              <a:t> primarily as a force in urban areas and only in the car service business.</a:t>
            </a:r>
          </a:p>
          <a:p>
            <a:pPr marL="514350" indent="-514350">
              <a:buFont typeface="+mj-lt"/>
              <a:buAutoNum type="arabicPeriod"/>
              <a:defRPr/>
            </a:pPr>
            <a:r>
              <a:rPr lang="en-US" dirty="0"/>
              <a:t>Which </a:t>
            </a:r>
            <a:r>
              <a:rPr lang="en-US" u="sng" dirty="0"/>
              <a:t>would expand the business moderately </a:t>
            </a:r>
            <a:r>
              <a:rPr lang="en-US" dirty="0"/>
              <a:t>(about 40% over ten years) by bringing in new users.</a:t>
            </a:r>
          </a:p>
          <a:p>
            <a:pPr marL="514350" indent="-514350">
              <a:buFont typeface="+mj-lt"/>
              <a:buAutoNum type="arabicPeriod"/>
              <a:defRPr/>
            </a:pPr>
            <a:r>
              <a:rPr lang="en-US" u="sng" dirty="0"/>
              <a:t>With local networking benefits</a:t>
            </a:r>
            <a:r>
              <a:rPr lang="en-US" dirty="0"/>
              <a:t>: If </a:t>
            </a:r>
            <a:r>
              <a:rPr lang="en-US" dirty="0" err="1"/>
              <a:t>Uber</a:t>
            </a:r>
            <a:r>
              <a:rPr lang="en-US" dirty="0"/>
              <a:t> becomes large enough in any city, it will quickly become larger, but that will be of little help when it enters a new city.</a:t>
            </a:r>
          </a:p>
          <a:p>
            <a:pPr marL="514350" indent="-514350">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50" indent="-514350">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dirty="0">
                <a:ea typeface="ＭＳ Ｐゴシック" charset="-128"/>
              </a:rPr>
              <a:t>The Ferrari Narrative: An Exclusive Club</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a:t>Ferrari will stay an exclusive auto club, deriving its allure from its scarcity and the fact that only a few own Ferraris.</a:t>
            </a:r>
          </a:p>
          <a:p>
            <a:pPr>
              <a:buFont typeface="Wingdings" charset="0"/>
              <a:buChar char=""/>
              <a:defRPr/>
            </a:pPr>
            <a:r>
              <a:rPr lang="en-US" dirty="0"/>
              <a:t>By staying exclusive, the company gets three benefits:</a:t>
            </a:r>
          </a:p>
          <a:p>
            <a:pPr lvl="1">
              <a:buFont typeface="Wingdings 2" charset="0"/>
              <a:buChar char=""/>
              <a:defRPr/>
            </a:pPr>
            <a:r>
              <a:rPr lang="en-US" dirty="0"/>
              <a:t>It can continue to charge nose bleed prices for its cars and sell them with little or no advertising.</a:t>
            </a:r>
          </a:p>
          <a:p>
            <a:pPr lvl="1">
              <a:buFont typeface="Wingdings 2" charset="0"/>
              <a:buChar char=""/>
              <a:defRPr/>
            </a:pPr>
            <a:r>
              <a:rPr lang="en-US" dirty="0"/>
              <a:t>It does not need to invest in new assembly plants, since it does not plan to ramp up production.</a:t>
            </a:r>
          </a:p>
          <a:p>
            <a:pPr lvl="1">
              <a:buFont typeface="Wingdings 2" charset="0"/>
              <a:buChar char=""/>
              <a:defRPr/>
            </a:pPr>
            <a:r>
              <a:rPr lang="en-US" dirty="0"/>
              <a:t>It sells only to the super rich, who are unaffected by overall economic conditions or market crises.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dirty="0">
                <a:ea typeface="ＭＳ Ｐゴシック" charset="-128"/>
              </a:rPr>
              <a:t>Step 2: Check the narrative against history, economic first principles &amp; common sense</a:t>
            </a:r>
          </a:p>
        </p:txBody>
      </p:sp>
      <p:pic>
        <p:nvPicPr>
          <p:cNvPr id="3993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994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39CADF3-7083-F44C-92F8-B97A1319B17E}" type="slidenum">
              <a:rPr lang="en-US" altLang="en-US" sz="1200">
                <a:solidFill>
                  <a:srgbClr val="FFFFFF"/>
                </a:solidFill>
                <a:latin typeface="Times" charset="0"/>
              </a:rPr>
              <a:pPr>
                <a:lnSpc>
                  <a:spcPct val="80000"/>
                </a:lnSpc>
                <a:spcBef>
                  <a:spcPct val="0"/>
                </a:spcBef>
                <a:buClrTx/>
                <a:buSzTx/>
                <a:buFontTx/>
                <a:buNone/>
              </a:pPr>
              <a:t>13</a:t>
            </a:fld>
            <a:endParaRPr lang="en-US" altLang="en-US" sz="1200">
              <a:solidFill>
                <a:srgbClr val="FFFFFF"/>
              </a:solidFill>
              <a:latin typeface="Times"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4096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5CF97C-2AF5-B24C-BA5B-AA88DFD7455D}"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Improbable: Willy Wonkitis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4198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
        <p:nvSpPr>
          <p:cNvPr id="2" name="TextBox 1">
            <a:extLst>
              <a:ext uri="{FF2B5EF4-FFF2-40B4-BE49-F238E27FC236}">
                <a16:creationId xmlns:a16="http://schemas.microsoft.com/office/drawing/2014/main" id="{F973ABEA-420A-AB4B-AB78-F649F0D1FDDD}"/>
              </a:ext>
            </a:extLst>
          </p:cNvPr>
          <p:cNvSpPr txBox="1"/>
          <p:nvPr/>
        </p:nvSpPr>
        <p:spPr>
          <a:xfrm>
            <a:off x="634898" y="1770608"/>
            <a:ext cx="1981200" cy="4154984"/>
          </a:xfrm>
          <a:prstGeom prst="rect">
            <a:avLst/>
          </a:prstGeom>
          <a:noFill/>
        </p:spPr>
        <p:txBody>
          <a:bodyPr wrap="square" rtlCol="0">
            <a:spAutoFit/>
          </a:bodyPr>
          <a:lstStyle/>
          <a:p>
            <a:r>
              <a:rPr lang="en-US" dirty="0"/>
              <a:t>The larger &amp; more ambitious your story, the more onus there is on you to show that it is possible, plausible &amp; probable.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1438-7DBE-4842-BBC1-B939DF412F38}"/>
              </a:ext>
            </a:extLst>
          </p:cNvPr>
          <p:cNvSpPr>
            <a:spLocks noGrp="1"/>
          </p:cNvSpPr>
          <p:nvPr>
            <p:ph type="title"/>
          </p:nvPr>
        </p:nvSpPr>
        <p:spPr/>
        <p:txBody>
          <a:bodyPr/>
          <a:lstStyle/>
          <a:p>
            <a:r>
              <a:rPr lang="en-US" dirty="0"/>
              <a:t>The Runaway Story: When you want a story to be true…</a:t>
            </a:r>
          </a:p>
        </p:txBody>
      </p:sp>
      <p:sp>
        <p:nvSpPr>
          <p:cNvPr id="3" name="Content Placeholder 2">
            <a:extLst>
              <a:ext uri="{FF2B5EF4-FFF2-40B4-BE49-F238E27FC236}">
                <a16:creationId xmlns:a16="http://schemas.microsoft.com/office/drawing/2014/main" id="{F774B291-8B20-9941-ABDC-0DB7A65FD319}"/>
              </a:ext>
            </a:extLst>
          </p:cNvPr>
          <p:cNvSpPr>
            <a:spLocks noGrp="1"/>
          </p:cNvSpPr>
          <p:nvPr>
            <p:ph sz="quarter" idx="1"/>
          </p:nvPr>
        </p:nvSpPr>
        <p:spPr/>
        <p:txBody>
          <a:bodyPr>
            <a:normAutofit fontScale="92500" lnSpcReduction="20000"/>
          </a:bodyPr>
          <a:lstStyle/>
          <a:p>
            <a:r>
              <a:rPr lang="en-US" dirty="0"/>
              <a:t>With a  runaway business story, you usually have three ingredients:</a:t>
            </a:r>
          </a:p>
          <a:p>
            <a:pPr marL="835025" lvl="1" indent="-514350">
              <a:buFont typeface="+mj-lt"/>
              <a:buAutoNum type="arabicPeriod"/>
            </a:pPr>
            <a:r>
              <a:rPr lang="en-US" u="sng" dirty="0"/>
              <a:t>Charismatic, likeable Narrator</a:t>
            </a:r>
            <a:r>
              <a:rPr lang="en-US" dirty="0"/>
              <a:t>: The narrator of the business story is someone that you want to see succeed, either because you like the narrator or because he/she will be a good role model.</a:t>
            </a:r>
          </a:p>
          <a:p>
            <a:pPr marL="835025" lvl="1" indent="-514350">
              <a:buFont typeface="+mj-lt"/>
              <a:buAutoNum type="arabicPeriod"/>
            </a:pPr>
            <a:r>
              <a:rPr lang="en-US" u="sng" dirty="0"/>
              <a:t>Telling a story about disrupting a much business, where you dislike the status quo</a:t>
            </a:r>
            <a:r>
              <a:rPr lang="en-US" dirty="0"/>
              <a:t>: The status quo in the business that the story is disrupting is dissatisfying (to everyone involved)&gt;</a:t>
            </a:r>
          </a:p>
          <a:p>
            <a:pPr marL="835025" lvl="1" indent="-514350">
              <a:buFont typeface="+mj-lt"/>
              <a:buAutoNum type="arabicPeriod"/>
            </a:pPr>
            <a:r>
              <a:rPr lang="en-US" u="sng" dirty="0"/>
              <a:t>With a societal benefit as bonus</a:t>
            </a:r>
            <a:r>
              <a:rPr lang="en-US" dirty="0"/>
              <a:t>: And if the story holds, society and humanity will benefit.</a:t>
            </a:r>
          </a:p>
          <a:p>
            <a:pPr marL="342900" indent="-342900"/>
            <a:r>
              <a:rPr lang="en-US" dirty="0"/>
              <a:t>Since you want this story to work out, you stop asking questions, because the answers may put the story at risk.</a:t>
            </a:r>
          </a:p>
        </p:txBody>
      </p:sp>
    </p:spTree>
    <p:extLst>
      <p:ext uri="{BB962C8B-B14F-4D97-AF65-F5344CB8AC3E}">
        <p14:creationId xmlns:p14="http://schemas.microsoft.com/office/powerpoint/2010/main" val="3277486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dirty="0">
                <a:ea typeface="ＭＳ Ｐゴシック" charset="-128"/>
              </a:rPr>
              <a:t>Step 4a: Connect your narrative to key drivers of value</a:t>
            </a:r>
          </a:p>
        </p:txBody>
      </p:sp>
      <p:pic>
        <p:nvPicPr>
          <p:cNvPr id="3" name="Content Placeholder 2"/>
          <p:cNvPicPr>
            <a:picLocks noGrp="1" noChangeAspect="1"/>
          </p:cNvPicPr>
          <p:nvPr>
            <p:ph sz="quarter" idx="1"/>
          </p:nvPr>
        </p:nvPicPr>
        <p:blipFill>
          <a:blip r:embed="rId2"/>
          <a:stretch>
            <a:fillRect/>
          </a:stretch>
        </p:blipFill>
        <p:spPr>
          <a:xfrm>
            <a:off x="2633055" y="1600200"/>
            <a:ext cx="4112839" cy="4495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Uber Link</a:t>
            </a: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p:pic>
    </p:spTree>
    <p:extLst>
      <p:ext uri="{BB962C8B-B14F-4D97-AF65-F5344CB8AC3E}">
        <p14:creationId xmlns:p14="http://schemas.microsoft.com/office/powerpoint/2010/main" val="1106150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lstStyle/>
          <a:p>
            <a:r>
              <a:rPr lang="en-US" altLang="en-US">
                <a:ea typeface="ＭＳ Ｐゴシック" charset="-128"/>
              </a:rPr>
              <a:t>Ferrari: From story to numbers</a:t>
            </a:r>
          </a:p>
        </p:txBody>
      </p:sp>
      <p:pic>
        <p:nvPicPr>
          <p:cNvPr id="4710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6906" b="6906"/>
          <a:stretch>
            <a:fillRect/>
          </a:stretch>
        </p:blipFill>
        <p:spPr>
          <a:xfrm>
            <a:off x="612775" y="1600200"/>
            <a:ext cx="8153400" cy="44958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en-US" dirty="0">
                <a:ea typeface="ＭＳ Ｐゴシック" charset="-128"/>
              </a:rPr>
              <a:t>Step 4b: Value the company (Uber)</a:t>
            </a:r>
          </a:p>
        </p:txBody>
      </p:sp>
      <p:pic>
        <p:nvPicPr>
          <p:cNvPr id="481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8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48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3C0AACD-6EAC-3C4A-9315-B4366A7E82A7}"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612775" y="228600"/>
            <a:ext cx="8153400" cy="990600"/>
          </a:xfrm>
        </p:spPr>
        <p:txBody>
          <a:bodyPr/>
          <a:lstStyle/>
          <a:p>
            <a:r>
              <a:rPr lang="en-US" altLang="en-US">
                <a:ea typeface="ＭＳ Ｐゴシック" charset="-128"/>
              </a:rPr>
              <a:t>Ferrari: The “Exclusive Club” Value</a:t>
            </a:r>
          </a:p>
        </p:txBody>
      </p:sp>
      <p:pic>
        <p:nvPicPr>
          <p:cNvPr id="3481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701" b="-4701"/>
          <a:stretch>
            <a:fillRect/>
          </a:stretch>
        </p:blipFill>
        <p:spPr>
          <a:xfrm>
            <a:off x="612775" y="1600200"/>
            <a:ext cx="8153400" cy="4495800"/>
          </a:xfrm>
        </p:spPr>
      </p:pic>
    </p:spTree>
    <p:extLst>
      <p:ext uri="{BB962C8B-B14F-4D97-AF65-F5344CB8AC3E}">
        <p14:creationId xmlns:p14="http://schemas.microsoft.com/office/powerpoint/2010/main" val="2919175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50178" name="Content Placeholder 2"/>
          <p:cNvSpPr>
            <a:spLocks noGrp="1"/>
          </p:cNvSpPr>
          <p:nvPr>
            <p:ph sz="quarter" idx="1"/>
          </p:nvPr>
        </p:nvSpPr>
        <p:spPr>
          <a:xfrm>
            <a:off x="612775" y="1600200"/>
            <a:ext cx="8153400" cy="4495800"/>
          </a:xfrm>
        </p:spPr>
        <p:txBody>
          <a:bodyPr/>
          <a:lstStyle/>
          <a:p>
            <a:pPr>
              <a:lnSpc>
                <a:spcPct val="90000"/>
              </a:lnSpc>
            </a:pPr>
            <a:r>
              <a:rPr lang="en-US" altLang="en-US" sz="2600" dirty="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dirty="0">
                <a:ea typeface="ＭＳ Ｐゴシック" charset="-128"/>
              </a:rPr>
              <a:t>Being open to other views about a company is not easy, but here are some suggestions that may help:</a:t>
            </a:r>
          </a:p>
          <a:p>
            <a:pPr lvl="1">
              <a:lnSpc>
                <a:spcPct val="90000"/>
              </a:lnSpc>
            </a:pPr>
            <a:r>
              <a:rPr lang="en-US" altLang="en-US" sz="2200" dirty="0">
                <a:ea typeface="ＭＳ Ｐゴシック" charset="-128"/>
              </a:rPr>
              <a:t>Face up to the uncertainty in your own estimates of value.</a:t>
            </a:r>
          </a:p>
          <a:p>
            <a:pPr lvl="1">
              <a:lnSpc>
                <a:spcPct val="90000"/>
              </a:lnSpc>
            </a:pPr>
            <a:r>
              <a:rPr lang="en-US" altLang="en-US" sz="2200" dirty="0">
                <a:ea typeface="ＭＳ Ｐゴシック" charset="-128"/>
              </a:rPr>
              <a:t>Present the valuation to people who don’t think like you do.</a:t>
            </a:r>
          </a:p>
          <a:p>
            <a:pPr lvl="1">
              <a:lnSpc>
                <a:spcPct val="90000"/>
              </a:lnSpc>
            </a:pPr>
            <a:r>
              <a:rPr lang="en-US" altLang="en-US" sz="2200" dirty="0">
                <a:ea typeface="ＭＳ Ｐゴシック" charset="-128"/>
              </a:rPr>
              <a:t>Create a process where people who disagree with you the most have a say.</a:t>
            </a:r>
          </a:p>
          <a:p>
            <a:pPr lvl="1">
              <a:lnSpc>
                <a:spcPct val="90000"/>
              </a:lnSpc>
            </a:pPr>
            <a:r>
              <a:rPr lang="en-US" altLang="en-US" sz="2200" dirty="0">
                <a:ea typeface="ＭＳ Ｐゴシック" charset="-128"/>
              </a:rPr>
              <a:t>Provide a structure where the criticisms can be specific and pointed, rather than general.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5120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A61306-A47B-EB49-90BD-81A62A70333C}" type="slidenum">
              <a:rPr lang="en-US" altLang="en-US" sz="1200">
                <a:solidFill>
                  <a:srgbClr val="FFFFFF"/>
                </a:solidFill>
                <a:latin typeface="Times" charset="0"/>
              </a:rPr>
              <a:pPr>
                <a:lnSpc>
                  <a:spcPct val="80000"/>
                </a:lnSpc>
                <a:spcBef>
                  <a:spcPct val="0"/>
                </a:spcBef>
                <a:buClrTx/>
                <a:buSzTx/>
                <a:buFontTx/>
                <a:buNone/>
              </a:pPr>
              <a:t>25</a:t>
            </a:fld>
            <a:endParaRPr lang="en-US" altLang="en-US" sz="1200">
              <a:solidFill>
                <a:srgbClr val="FFFFFF"/>
              </a:solidFill>
              <a:latin typeface="Times"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5222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5325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r>
              <a:rPr lang="en-US" altLang="en-US">
                <a:ea typeface="ＭＳ Ｐゴシック" charset="-128"/>
              </a:rPr>
              <a:t>The Ferrari Counter Narrative</a:t>
            </a:r>
          </a:p>
        </p:txBody>
      </p:sp>
      <p:pic>
        <p:nvPicPr>
          <p:cNvPr id="5427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7954" r="-7954"/>
          <a:stretch>
            <a:fillRect/>
          </a:stretch>
        </p:blipFill>
        <p:spPr>
          <a:xfrm>
            <a:off x="612775" y="1600200"/>
            <a:ext cx="8153400" cy="44958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12775" y="228600"/>
            <a:ext cx="8153400" cy="990600"/>
          </a:xfrm>
        </p:spPr>
        <p:txBody>
          <a:bodyPr/>
          <a:lstStyle/>
          <a:p>
            <a:r>
              <a:rPr lang="en-US" altLang="en-US">
                <a:ea typeface="ＭＳ Ｐゴシック" charset="-128"/>
              </a:rPr>
              <a:t>Ferrari: The “Rev-it-up” Alternative</a:t>
            </a:r>
          </a:p>
        </p:txBody>
      </p:sp>
      <p:pic>
        <p:nvPicPr>
          <p:cNvPr id="5529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4507" b="-4507"/>
          <a:stretch>
            <a:fillRect/>
          </a:stretch>
        </p:blipFill>
        <p:spPr>
          <a:xfrm>
            <a:off x="612775" y="1600200"/>
            <a:ext cx="8153400" cy="44958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612775" y="228600"/>
            <a:ext cx="8153400" cy="990600"/>
          </a:xfrm>
        </p:spPr>
        <p:txBody>
          <a:bodyPr/>
          <a:lstStyle/>
          <a:p>
            <a:r>
              <a:rPr lang="en-US" altLang="en-US">
                <a:ea typeface="ＭＳ Ｐゴシック" charset="-128"/>
              </a:rPr>
              <a:t>And the world is full of feedback.. My Ferrari afterthought!</a:t>
            </a:r>
          </a:p>
        </p:txBody>
      </p:sp>
      <p:pic>
        <p:nvPicPr>
          <p:cNvPr id="56322" name="Content Placeholder 7"/>
          <p:cNvPicPr>
            <a:picLocks noGrp="1" noChangeAspect="1"/>
          </p:cNvPicPr>
          <p:nvPr>
            <p:ph sz="quarter" idx="1"/>
          </p:nvPr>
        </p:nvPicPr>
        <p:blipFill>
          <a:blip r:embed="rId2">
            <a:extLst>
              <a:ext uri="{28A0092B-C50C-407E-A947-70E740481C1C}">
                <a14:useLocalDpi xmlns:a14="http://schemas.microsoft.com/office/drawing/2010/main" val="0"/>
              </a:ext>
            </a:extLst>
          </a:blip>
          <a:srcRect l="-9846" r="-9846"/>
          <a:stretch>
            <a:fillRect/>
          </a:stretch>
        </p:blipFill>
        <p:spPr>
          <a:xfrm>
            <a:off x="612775" y="1600200"/>
            <a:ext cx="8153400" cy="44958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Placeholder 1"/>
          <p:cNvSpPr>
            <a:spLocks noGrp="1"/>
          </p:cNvSpPr>
          <p:nvPr>
            <p:ph type="body" idx="1"/>
          </p:nvPr>
        </p:nvSpPr>
        <p:spPr>
          <a:xfrm>
            <a:off x="1295400" y="2895600"/>
            <a:ext cx="7199313" cy="1520825"/>
          </a:xfrm>
        </p:spPr>
        <p:txBody>
          <a:bodyPr/>
          <a:lstStyle/>
          <a:p>
            <a:r>
              <a:rPr lang="en-US" altLang="en-US">
                <a:ea typeface="ＭＳ Ｐゴシック" charset="-128"/>
              </a:rPr>
              <a:t>“When my information changes, I alter my conclusions. What do you do, sir?” </a:t>
            </a:r>
          </a:p>
          <a:p>
            <a:pPr algn="r"/>
            <a:r>
              <a:rPr lang="en-US" altLang="en-US" i="1">
                <a:ea typeface="ＭＳ Ｐゴシック" charset="-128"/>
              </a:rPr>
              <a:t>Lord Keynes</a:t>
            </a:r>
          </a:p>
        </p:txBody>
      </p:sp>
      <p:sp>
        <p:nvSpPr>
          <p:cNvPr id="57346" name="Title 2"/>
          <p:cNvSpPr>
            <a:spLocks noGrp="1"/>
          </p:cNvSpPr>
          <p:nvPr>
            <p:ph type="title"/>
          </p:nvPr>
        </p:nvSpPr>
        <p:spPr>
          <a:xfrm>
            <a:off x="1676400" y="1600200"/>
            <a:ext cx="7543800" cy="1524000"/>
          </a:xfrm>
        </p:spPr>
        <p:txBody>
          <a:bodyPr/>
          <a:lstStyle/>
          <a:p>
            <a:r>
              <a:rPr lang="en-US" altLang="en-US" sz="3600">
                <a:ea typeface="ＭＳ Ｐゴシック" charset="-128"/>
              </a:rPr>
              <a:t>Narrative breaks, shifts &amp; changes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a:t>
            </a:r>
          </a:p>
        </p:txBody>
      </p:sp>
      <p:pic>
        <p:nvPicPr>
          <p:cNvPr id="4"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48877" y="1600200"/>
            <a:ext cx="6881196"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12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39944">
                <a:tc>
                  <a:txBody>
                    <a:bodyPr/>
                    <a:lstStyle/>
                    <a:p>
                      <a:r>
                        <a:rPr lang="en-US" sz="1800" dirty="0"/>
                        <a:t>Narrative Break/End</a:t>
                      </a:r>
                    </a:p>
                  </a:txBody>
                  <a:tcPr marT="45665" marB="45665"/>
                </a:tc>
                <a:tc>
                  <a:txBody>
                    <a:bodyPr/>
                    <a:lstStyle/>
                    <a:p>
                      <a:r>
                        <a:rPr lang="en-US" sz="1800" dirty="0"/>
                        <a:t>Narrative Shift</a:t>
                      </a:r>
                    </a:p>
                  </a:txBody>
                  <a:tcPr marT="45665" marB="45665"/>
                </a:tc>
                <a:tc>
                  <a:txBody>
                    <a:bodyPr/>
                    <a:lstStyle/>
                    <a:p>
                      <a:r>
                        <a:rPr lang="en-US" sz="1800"/>
                        <a:t>Narrative Change </a:t>
                      </a:r>
                      <a:r>
                        <a:rPr lang="en-US" sz="1800" dirty="0"/>
                        <a:t>(Expansion</a:t>
                      </a:r>
                      <a:r>
                        <a:rPr lang="en-US" sz="1800" baseline="0" dirty="0"/>
                        <a:t> or Contraction)</a:t>
                      </a:r>
                      <a:endParaRPr lang="en-US" sz="1800" dirty="0"/>
                    </a:p>
                  </a:txBody>
                  <a:tcPr marT="45665" marB="45665"/>
                </a:tc>
                <a:extLst>
                  <a:ext uri="{0D108BD9-81ED-4DB2-BD59-A6C34878D82A}">
                    <a16:rowId xmlns:a16="http://schemas.microsoft.com/office/drawing/2014/main" val="10000"/>
                  </a:ext>
                </a:extLst>
              </a:tr>
              <a:tr h="1737172">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T="45665" marB="45665"/>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T="45665" marB="45665"/>
                </a:tc>
                <a:tc>
                  <a:txBody>
                    <a:bodyPr/>
                    <a:lstStyle/>
                    <a:p>
                      <a:r>
                        <a:rPr lang="en-US" sz="1800" dirty="0"/>
                        <a:t>Unexpected entry/success</a:t>
                      </a:r>
                      <a:r>
                        <a:rPr lang="en-US" sz="1800" baseline="0" dirty="0"/>
                        <a:t> in a new market or unexpected exit/failure in an existing market.</a:t>
                      </a:r>
                      <a:endParaRPr lang="en-US" sz="1800" dirty="0"/>
                    </a:p>
                  </a:txBody>
                  <a:tcPr marT="45665" marB="45665"/>
                </a:tc>
                <a:extLst>
                  <a:ext uri="{0D108BD9-81ED-4DB2-BD59-A6C34878D82A}">
                    <a16:rowId xmlns:a16="http://schemas.microsoft.com/office/drawing/2014/main" val="10001"/>
                  </a:ext>
                </a:extLst>
              </a:tr>
              <a:tr h="1188558">
                <a:tc>
                  <a:txBody>
                    <a:bodyPr/>
                    <a:lstStyle/>
                    <a:p>
                      <a:r>
                        <a:rPr lang="en-US" sz="1800" dirty="0"/>
                        <a:t>Your</a:t>
                      </a:r>
                      <a:r>
                        <a:rPr lang="en-US" sz="1800" baseline="0" dirty="0"/>
                        <a:t> valuation estimates (cash flows, risk, growth &amp; value) are no longer operative</a:t>
                      </a:r>
                      <a:endParaRPr lang="en-US" sz="1800" dirty="0"/>
                    </a:p>
                  </a:txBody>
                  <a:tcPr marT="45665" marB="45665"/>
                </a:tc>
                <a:tc>
                  <a:txBody>
                    <a:bodyPr/>
                    <a:lstStyle/>
                    <a:p>
                      <a:r>
                        <a:rPr lang="en-US" sz="1800" dirty="0"/>
                        <a:t>Your valuation</a:t>
                      </a:r>
                      <a:r>
                        <a:rPr lang="en-US" sz="1800" baseline="0" dirty="0"/>
                        <a:t> estimates will have to be modified to reflect the new data about the company.</a:t>
                      </a:r>
                      <a:endParaRPr lang="en-US" sz="1800" dirty="0"/>
                    </a:p>
                  </a:txBody>
                  <a:tcPr marT="45665" marB="45665"/>
                </a:tc>
                <a:tc>
                  <a:txBody>
                    <a:bodyPr/>
                    <a:lstStyle/>
                    <a:p>
                      <a:r>
                        <a:rPr lang="en-US" sz="1800" dirty="0"/>
                        <a:t>Valuation</a:t>
                      </a:r>
                      <a:r>
                        <a:rPr lang="en-US" sz="1800" baseline="0" dirty="0"/>
                        <a:t> estimates have to be redone with new overall market potential and characteristics.</a:t>
                      </a:r>
                      <a:endParaRPr lang="en-US" sz="1800" dirty="0"/>
                    </a:p>
                  </a:txBody>
                  <a:tcPr marT="45665" marB="45665"/>
                </a:tc>
                <a:extLst>
                  <a:ext uri="{0D108BD9-81ED-4DB2-BD59-A6C34878D82A}">
                    <a16:rowId xmlns:a16="http://schemas.microsoft.com/office/drawing/2014/main" val="10002"/>
                  </a:ext>
                </a:extLst>
              </a:tr>
              <a:tr h="914251">
                <a:tc>
                  <a:txBody>
                    <a:bodyPr/>
                    <a:lstStyle/>
                    <a:p>
                      <a:r>
                        <a:rPr lang="en-US" sz="1800" dirty="0"/>
                        <a:t>Estimate</a:t>
                      </a:r>
                      <a:r>
                        <a:rPr lang="en-US" sz="1800" baseline="0" dirty="0"/>
                        <a:t> a probability that it will occur &amp; consequences</a:t>
                      </a:r>
                      <a:endParaRPr lang="en-US" sz="1800" dirty="0"/>
                    </a:p>
                  </a:txBody>
                  <a:tcPr marT="45665" marB="45665"/>
                </a:tc>
                <a:tc>
                  <a:txBody>
                    <a:bodyPr/>
                    <a:lstStyle/>
                    <a:p>
                      <a:r>
                        <a:rPr lang="en-US" sz="1800" dirty="0"/>
                        <a:t>Mont</a:t>
                      </a:r>
                      <a:r>
                        <a:rPr lang="en-US" sz="1800" baseline="0" dirty="0"/>
                        <a:t>e Carlo simulations or scenario analysis</a:t>
                      </a:r>
                      <a:endParaRPr lang="en-US" sz="1800" dirty="0"/>
                    </a:p>
                  </a:txBody>
                  <a:tcPr marT="45665" marB="45665"/>
                </a:tc>
                <a:tc>
                  <a:txBody>
                    <a:bodyPr/>
                    <a:lstStyle/>
                    <a:p>
                      <a:r>
                        <a:rPr lang="en-US" sz="1800" dirty="0"/>
                        <a:t>Real Options</a:t>
                      </a:r>
                    </a:p>
                  </a:txBody>
                  <a:tcPr marT="45665" marB="45665"/>
                </a:tc>
                <a:extLst>
                  <a:ext uri="{0D108BD9-81ED-4DB2-BD59-A6C34878D82A}">
                    <a16:rowId xmlns:a16="http://schemas.microsoft.com/office/drawing/2014/main" val="10003"/>
                  </a:ext>
                </a:extLst>
              </a:tr>
            </a:tbl>
          </a:graphicData>
        </a:graphic>
      </p:graphicFrame>
      <p:sp>
        <p:nvSpPr>
          <p:cNvPr id="594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941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9067F6-BF7E-9E4C-89BE-DBDCD77ED463}" type="slidenum">
              <a:rPr lang="en-US" altLang="en-US" sz="1200">
                <a:solidFill>
                  <a:srgbClr val="FFFFFF"/>
                </a:solidFill>
                <a:latin typeface="Times" charset="0"/>
              </a:rPr>
              <a:pPr>
                <a:lnSpc>
                  <a:spcPct val="80000"/>
                </a:lnSpc>
                <a:spcBef>
                  <a:spcPct val="0"/>
                </a:spcBef>
                <a:buClrTx/>
                <a:buSzTx/>
                <a:buFontTx/>
                <a:buNone/>
              </a:pPr>
              <a:t>33</a:t>
            </a:fld>
            <a:endParaRPr lang="en-US" altLang="en-US" sz="1200">
              <a:solidFill>
                <a:srgbClr val="FFFFFF"/>
              </a:solidFill>
              <a:latin typeface="Times"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Sometimes your story does not change..</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311849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95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sometimes it does.. Facebook’s Evolution</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17811843"/>
              </p:ext>
            </p:extLst>
          </p:nvPr>
        </p:nvGraphicFramePr>
        <p:xfrm>
          <a:off x="457198" y="1752600"/>
          <a:ext cx="8382003" cy="4191000"/>
        </p:xfrm>
        <a:graphic>
          <a:graphicData uri="http://schemas.openxmlformats.org/drawingml/2006/table">
            <a:tbl>
              <a:tblPr firstRow="1" firstCol="1" bandRow="1">
                <a:tableStyleId>{5C22544A-7EE6-4342-B048-85BDC9FD1C3A}</a:tableStyleId>
              </a:tblPr>
              <a:tblGrid>
                <a:gridCol w="1197429">
                  <a:extLst>
                    <a:ext uri="{9D8B030D-6E8A-4147-A177-3AD203B41FA5}">
                      <a16:colId xmlns:a16="http://schemas.microsoft.com/office/drawing/2014/main" val="20000"/>
                    </a:ext>
                  </a:extLst>
                </a:gridCol>
                <a:gridCol w="1197429">
                  <a:extLst>
                    <a:ext uri="{9D8B030D-6E8A-4147-A177-3AD203B41FA5}">
                      <a16:colId xmlns:a16="http://schemas.microsoft.com/office/drawing/2014/main" val="20001"/>
                    </a:ext>
                  </a:extLst>
                </a:gridCol>
                <a:gridCol w="1197429">
                  <a:extLst>
                    <a:ext uri="{9D8B030D-6E8A-4147-A177-3AD203B41FA5}">
                      <a16:colId xmlns:a16="http://schemas.microsoft.com/office/drawing/2014/main" val="20002"/>
                    </a:ext>
                  </a:extLst>
                </a:gridCol>
                <a:gridCol w="1197429">
                  <a:extLst>
                    <a:ext uri="{9D8B030D-6E8A-4147-A177-3AD203B41FA5}">
                      <a16:colId xmlns:a16="http://schemas.microsoft.com/office/drawing/2014/main" val="20003"/>
                    </a:ext>
                  </a:extLst>
                </a:gridCol>
                <a:gridCol w="1197429">
                  <a:extLst>
                    <a:ext uri="{9D8B030D-6E8A-4147-A177-3AD203B41FA5}">
                      <a16:colId xmlns:a16="http://schemas.microsoft.com/office/drawing/2014/main" val="20004"/>
                    </a:ext>
                  </a:extLst>
                </a:gridCol>
                <a:gridCol w="1197429">
                  <a:extLst>
                    <a:ext uri="{9D8B030D-6E8A-4147-A177-3AD203B41FA5}">
                      <a16:colId xmlns:a16="http://schemas.microsoft.com/office/drawing/2014/main" val="20005"/>
                    </a:ext>
                  </a:extLst>
                </a:gridCol>
                <a:gridCol w="1197429">
                  <a:extLst>
                    <a:ext uri="{9D8B030D-6E8A-4147-A177-3AD203B41FA5}">
                      <a16:colId xmlns:a16="http://schemas.microsoft.com/office/drawing/2014/main" val="20006"/>
                    </a:ext>
                  </a:extLst>
                </a:gridCol>
              </a:tblGrid>
              <a:tr h="1047750">
                <a:tc>
                  <a:txBody>
                    <a:bodyPr/>
                    <a:lstStyle/>
                    <a:p>
                      <a:pPr marL="0" marR="0" algn="l">
                        <a:lnSpc>
                          <a:spcPts val="2400"/>
                        </a:lnSpc>
                        <a:spcBef>
                          <a:spcPts val="0"/>
                        </a:spcBef>
                        <a:spcAft>
                          <a:spcPts val="0"/>
                        </a:spcAft>
                      </a:pPr>
                      <a:r>
                        <a:rPr lang="en-US" sz="1400" dirty="0">
                          <a:effectLst/>
                        </a:rPr>
                        <a:t>Report Date</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Active Users</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Mobile Active Users</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 of revenue from Mobile</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Net Income</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Capital</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T12m Sales/Capital</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9250">
                <a:tc>
                  <a:txBody>
                    <a:bodyPr/>
                    <a:lstStyle/>
                    <a:p>
                      <a:pPr marL="0" marR="0" algn="r">
                        <a:lnSpc>
                          <a:spcPts val="2400"/>
                        </a:lnSpc>
                        <a:spcBef>
                          <a:spcPts val="0"/>
                        </a:spcBef>
                        <a:spcAft>
                          <a:spcPts val="0"/>
                        </a:spcAft>
                      </a:pPr>
                      <a:r>
                        <a:rPr lang="en-US" sz="1400" dirty="0">
                          <a:effectLst/>
                        </a:rPr>
                        <a:t>7/26/12</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955</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543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NR</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($157)</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$3,515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1.23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49250">
                <a:tc>
                  <a:txBody>
                    <a:bodyPr/>
                    <a:lstStyle/>
                    <a:p>
                      <a:pPr marL="0" marR="0" algn="r">
                        <a:lnSpc>
                          <a:spcPts val="2400"/>
                        </a:lnSpc>
                        <a:spcBef>
                          <a:spcPts val="0"/>
                        </a:spcBef>
                        <a:spcAft>
                          <a:spcPts val="0"/>
                        </a:spcAft>
                      </a:pPr>
                      <a:r>
                        <a:rPr lang="en-US" sz="1400">
                          <a:effectLst/>
                        </a:rPr>
                        <a:t>10/23/12</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1010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604</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NR</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($59)</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$4,252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1.09</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9250">
                <a:tc>
                  <a:txBody>
                    <a:bodyPr/>
                    <a:lstStyle/>
                    <a:p>
                      <a:pPr marL="0" marR="0" algn="r">
                        <a:lnSpc>
                          <a:spcPts val="2400"/>
                        </a:lnSpc>
                        <a:spcBef>
                          <a:spcPts val="0"/>
                        </a:spcBef>
                        <a:spcAft>
                          <a:spcPts val="0"/>
                        </a:spcAft>
                      </a:pPr>
                      <a:r>
                        <a:rPr lang="en-US" sz="1400">
                          <a:effectLst/>
                        </a:rPr>
                        <a:t>1/30/13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1060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680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23.00%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$64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$4,120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1.24</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9250">
                <a:tc>
                  <a:txBody>
                    <a:bodyPr/>
                    <a:lstStyle/>
                    <a:p>
                      <a:pPr marL="0" marR="0" algn="r">
                        <a:lnSpc>
                          <a:spcPts val="2400"/>
                        </a:lnSpc>
                        <a:spcBef>
                          <a:spcPts val="0"/>
                        </a:spcBef>
                        <a:spcAft>
                          <a:spcPts val="0"/>
                        </a:spcAft>
                      </a:pPr>
                      <a:r>
                        <a:rPr lang="en-US" sz="1400">
                          <a:effectLst/>
                        </a:rPr>
                        <a:t>5/1/13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1100</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751</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30.00%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$219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$4,272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1.28</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49250">
                <a:tc>
                  <a:txBody>
                    <a:bodyPr/>
                    <a:lstStyle/>
                    <a:p>
                      <a:pPr marL="0" marR="0" algn="r">
                        <a:lnSpc>
                          <a:spcPts val="2400"/>
                        </a:lnSpc>
                        <a:spcBef>
                          <a:spcPts val="0"/>
                        </a:spcBef>
                        <a:spcAft>
                          <a:spcPts val="0"/>
                        </a:spcAft>
                      </a:pPr>
                      <a:r>
                        <a:rPr lang="en-US" sz="1400">
                          <a:effectLst/>
                        </a:rPr>
                        <a:t>7/24/13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1150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819</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41.00%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($152)</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$3,948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1.55</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9250">
                <a:tc>
                  <a:txBody>
                    <a:bodyPr/>
                    <a:lstStyle/>
                    <a:p>
                      <a:pPr marL="0" marR="0" algn="r">
                        <a:lnSpc>
                          <a:spcPts val="2400"/>
                        </a:lnSpc>
                        <a:spcBef>
                          <a:spcPts val="0"/>
                        </a:spcBef>
                        <a:spcAft>
                          <a:spcPts val="0"/>
                        </a:spcAft>
                      </a:pPr>
                      <a:r>
                        <a:rPr lang="en-US" sz="1400">
                          <a:effectLst/>
                        </a:rPr>
                        <a:t>10/30/13</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1190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874</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49.00%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$425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$4,007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1.71</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49250">
                <a:tc>
                  <a:txBody>
                    <a:bodyPr/>
                    <a:lstStyle/>
                    <a:p>
                      <a:pPr marL="0" marR="0" algn="r">
                        <a:lnSpc>
                          <a:spcPts val="2400"/>
                        </a:lnSpc>
                        <a:spcBef>
                          <a:spcPts val="0"/>
                        </a:spcBef>
                        <a:spcAft>
                          <a:spcPts val="0"/>
                        </a:spcAft>
                      </a:pPr>
                      <a:r>
                        <a:rPr lang="en-US" sz="1400">
                          <a:effectLst/>
                        </a:rPr>
                        <a:t>1/29/14</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1230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945</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53.00%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$523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$4,258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1.85</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49250">
                <a:tc>
                  <a:txBody>
                    <a:bodyPr/>
                    <a:lstStyle/>
                    <a:p>
                      <a:pPr marL="0" marR="0" algn="r">
                        <a:lnSpc>
                          <a:spcPts val="2400"/>
                        </a:lnSpc>
                        <a:spcBef>
                          <a:spcPts val="0"/>
                        </a:spcBef>
                        <a:spcAft>
                          <a:spcPts val="0"/>
                        </a:spcAft>
                      </a:pPr>
                      <a:r>
                        <a:rPr lang="en-US" sz="1400">
                          <a:effectLst/>
                        </a:rPr>
                        <a:t>4/23/14</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1280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1010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59.00%</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$642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$4,299 </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2.07</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49250">
                <a:tc>
                  <a:txBody>
                    <a:bodyPr/>
                    <a:lstStyle/>
                    <a:p>
                      <a:pPr marL="0" marR="0" algn="r">
                        <a:lnSpc>
                          <a:spcPts val="2400"/>
                        </a:lnSpc>
                        <a:spcBef>
                          <a:spcPts val="0"/>
                        </a:spcBef>
                        <a:spcAft>
                          <a:spcPts val="0"/>
                        </a:spcAft>
                      </a:pPr>
                      <a:r>
                        <a:rPr lang="en-US" sz="1400">
                          <a:effectLst/>
                        </a:rPr>
                        <a:t>7/23/14</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1320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a:effectLst/>
                        </a:rPr>
                        <a:t>1070</a:t>
                      </a:r>
                      <a:endParaRPr lang="en-US" sz="140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62.00%</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$791 </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$4,543 </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2400"/>
                        </a:lnSpc>
                        <a:spcBef>
                          <a:spcPts val="0"/>
                        </a:spcBef>
                        <a:spcAft>
                          <a:spcPts val="0"/>
                        </a:spcAft>
                      </a:pPr>
                      <a:r>
                        <a:rPr lang="en-US" sz="1400" dirty="0">
                          <a:effectLst/>
                        </a:rPr>
                        <a:t>2.20</a:t>
                      </a:r>
                      <a:endParaRPr lang="en-US" sz="1400" dirty="0">
                        <a:effectLst/>
                        <a:latin typeface="Times" charset="0"/>
                        <a:ea typeface="Times New Roman" charset="0"/>
                        <a:cs typeface="Times New Roman"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830191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Placeholder 1"/>
          <p:cNvSpPr>
            <a:spLocks noGrp="1"/>
          </p:cNvSpPr>
          <p:nvPr>
            <p:ph type="body" idx="1"/>
          </p:nvPr>
        </p:nvSpPr>
        <p:spPr/>
        <p:txBody>
          <a:bodyPr/>
          <a:lstStyle/>
          <a:p>
            <a:r>
              <a:rPr lang="en-US" altLang="en-US">
                <a:ea typeface="ＭＳ Ｐゴシック" charset="-128"/>
              </a:rPr>
              <a:t>“Management is, above all, a practice where art, science, and craft meet” </a:t>
            </a:r>
          </a:p>
        </p:txBody>
      </p:sp>
      <p:sp>
        <p:nvSpPr>
          <p:cNvPr id="62466" name="Title 2"/>
          <p:cNvSpPr>
            <a:spLocks noGrp="1"/>
          </p:cNvSpPr>
          <p:nvPr>
            <p:ph type="title"/>
          </p:nvPr>
        </p:nvSpPr>
        <p:spPr/>
        <p:txBody>
          <a:bodyPr/>
          <a:lstStyle/>
          <a:p>
            <a:r>
              <a:rPr lang="en-US" altLang="en-US" sz="3600" dirty="0">
                <a:ea typeface="ＭＳ Ｐゴシック" charset="-128"/>
              </a:rPr>
              <a:t>Managers: Narrative or Numbers?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612775" y="228600"/>
            <a:ext cx="8153400" cy="990600"/>
          </a:xfrm>
        </p:spPr>
        <p:txBody>
          <a:bodyPr/>
          <a:lstStyle/>
          <a:p>
            <a:r>
              <a:rPr lang="en-US" altLang="en-US">
                <a:ea typeface="ＭＳ Ｐゴシック" charset="-128"/>
              </a:rPr>
              <a:t>Introducing the corporate life cycle</a:t>
            </a:r>
          </a:p>
        </p:txBody>
      </p:sp>
      <p:pic>
        <p:nvPicPr>
          <p:cNvPr id="6349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156" r="-2156"/>
          <a:stretch>
            <a:fillRect/>
          </a:stretch>
        </p:blipFill>
        <p:spPr>
          <a:xfrm>
            <a:off x="612775" y="1600200"/>
            <a:ext cx="8153400" cy="44958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59CD-C0D6-7644-8D53-FE8A95F8127D}"/>
              </a:ext>
            </a:extLst>
          </p:cNvPr>
          <p:cNvSpPr>
            <a:spLocks noGrp="1"/>
          </p:cNvSpPr>
          <p:nvPr>
            <p:ph type="title"/>
          </p:nvPr>
        </p:nvSpPr>
        <p:spPr/>
        <p:txBody>
          <a:bodyPr/>
          <a:lstStyle/>
          <a:p>
            <a:r>
              <a:rPr lang="en-US" dirty="0"/>
              <a:t>Connecting to narratives..</a:t>
            </a:r>
          </a:p>
        </p:txBody>
      </p:sp>
      <p:pic>
        <p:nvPicPr>
          <p:cNvPr id="4" name="Content Placeholder 3">
            <a:extLst>
              <a:ext uri="{FF2B5EF4-FFF2-40B4-BE49-F238E27FC236}">
                <a16:creationId xmlns:a16="http://schemas.microsoft.com/office/drawing/2014/main" id="{BD24C3A2-26C5-3641-BB4F-FD4D3F5EA701}"/>
              </a:ext>
            </a:extLst>
          </p:cNvPr>
          <p:cNvPicPr>
            <a:picLocks noGrp="1" noChangeAspect="1"/>
          </p:cNvPicPr>
          <p:nvPr>
            <p:ph sz="quarter" idx="1"/>
          </p:nvPr>
        </p:nvPicPr>
        <p:blipFill>
          <a:blip r:embed="rId2"/>
          <a:stretch>
            <a:fillRect/>
          </a:stretch>
        </p:blipFill>
        <p:spPr>
          <a:xfrm>
            <a:off x="612648" y="1981200"/>
            <a:ext cx="7921752" cy="4453483"/>
          </a:xfrm>
          <a:prstGeom prst="rect">
            <a:avLst/>
          </a:prstGeom>
        </p:spPr>
      </p:pic>
    </p:spTree>
    <p:extLst>
      <p:ext uri="{BB962C8B-B14F-4D97-AF65-F5344CB8AC3E}">
        <p14:creationId xmlns:p14="http://schemas.microsoft.com/office/powerpoint/2010/main" val="623107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612775" y="228600"/>
            <a:ext cx="8153400" cy="990600"/>
          </a:xfrm>
        </p:spPr>
        <p:txBody>
          <a:bodyPr/>
          <a:lstStyle/>
          <a:p>
            <a:r>
              <a:rPr lang="en-US" altLang="en-US">
                <a:ea typeface="ＭＳ Ｐゴシック" charset="-128"/>
              </a:rPr>
              <a:t>The Managerial Challenge</a:t>
            </a:r>
          </a:p>
        </p:txBody>
      </p:sp>
      <p:pic>
        <p:nvPicPr>
          <p:cNvPr id="6451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11520" r="-11520"/>
          <a:stretch>
            <a:fillRect/>
          </a:stretch>
        </p:blipFill>
        <p:spPr>
          <a:xfrm>
            <a:off x="612775" y="1600200"/>
            <a:ext cx="8153400" cy="44958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7B0C-623D-6F4E-B952-956A3B8D6340}"/>
              </a:ext>
            </a:extLst>
          </p:cNvPr>
          <p:cNvSpPr>
            <a:spLocks noGrp="1"/>
          </p:cNvSpPr>
          <p:nvPr>
            <p:ph type="title"/>
          </p:nvPr>
        </p:nvSpPr>
        <p:spPr/>
        <p:txBody>
          <a:bodyPr/>
          <a:lstStyle/>
          <a:p>
            <a:r>
              <a:rPr lang="en-US" dirty="0"/>
              <a:t>The Compressed Life Cycle?</a:t>
            </a:r>
          </a:p>
        </p:txBody>
      </p:sp>
      <p:pic>
        <p:nvPicPr>
          <p:cNvPr id="4" name="Content Placeholder 3">
            <a:extLst>
              <a:ext uri="{FF2B5EF4-FFF2-40B4-BE49-F238E27FC236}">
                <a16:creationId xmlns:a16="http://schemas.microsoft.com/office/drawing/2014/main" id="{FA8D6841-34CC-E64A-98A5-7BA05F4A354F}"/>
              </a:ext>
            </a:extLst>
          </p:cNvPr>
          <p:cNvPicPr>
            <a:picLocks noGrp="1" noChangeAspect="1"/>
          </p:cNvPicPr>
          <p:nvPr>
            <p:ph sz="quarter" idx="1"/>
          </p:nvPr>
        </p:nvPicPr>
        <p:blipFill>
          <a:blip r:embed="rId2"/>
          <a:stretch>
            <a:fillRect/>
          </a:stretch>
        </p:blipFill>
        <p:spPr>
          <a:xfrm>
            <a:off x="1146048" y="1676400"/>
            <a:ext cx="7086600" cy="4469716"/>
          </a:xfrm>
          <a:prstGeom prst="rect">
            <a:avLst/>
          </a:prstGeom>
        </p:spPr>
      </p:pic>
    </p:spTree>
    <p:extLst>
      <p:ext uri="{BB962C8B-B14F-4D97-AF65-F5344CB8AC3E}">
        <p14:creationId xmlns:p14="http://schemas.microsoft.com/office/powerpoint/2010/main" val="1038912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C5EF-688A-AD47-A9A1-2DB8504CA6B7}"/>
              </a:ext>
            </a:extLst>
          </p:cNvPr>
          <p:cNvSpPr>
            <a:spLocks noGrp="1"/>
          </p:cNvSpPr>
          <p:nvPr>
            <p:ph type="title"/>
          </p:nvPr>
        </p:nvSpPr>
        <p:spPr/>
        <p:txBody>
          <a:bodyPr/>
          <a:lstStyle/>
          <a:p>
            <a:r>
              <a:rPr lang="en-US" dirty="0"/>
              <a:t>The Consequences</a:t>
            </a:r>
          </a:p>
        </p:txBody>
      </p:sp>
      <p:sp>
        <p:nvSpPr>
          <p:cNvPr id="3" name="Content Placeholder 2">
            <a:extLst>
              <a:ext uri="{FF2B5EF4-FFF2-40B4-BE49-F238E27FC236}">
                <a16:creationId xmlns:a16="http://schemas.microsoft.com/office/drawing/2014/main" id="{E9C73012-656C-174A-A8D2-C432C3154293}"/>
              </a:ext>
            </a:extLst>
          </p:cNvPr>
          <p:cNvSpPr>
            <a:spLocks noGrp="1"/>
          </p:cNvSpPr>
          <p:nvPr>
            <p:ph sz="quarter" idx="1"/>
          </p:nvPr>
        </p:nvSpPr>
        <p:spPr/>
        <p:txBody>
          <a:bodyPr/>
          <a:lstStyle/>
          <a:p>
            <a:r>
              <a:rPr lang="en-US" sz="2400" dirty="0"/>
              <a:t>When life cycles were long, stretching over decades, time and aging allowed for smoother transitions, since CEOs aged with their companies, and moved on.</a:t>
            </a:r>
          </a:p>
          <a:p>
            <a:r>
              <a:rPr lang="en-US" sz="2400" dirty="0"/>
              <a:t>As life cycles shorten, managers are far more likely to find their companies changing under them so quickly that they can no longer adapt. </a:t>
            </a:r>
          </a:p>
          <a:p>
            <a:pPr lvl="1"/>
            <a:r>
              <a:rPr lang="en-US" sz="2000" dirty="0"/>
              <a:t>To be a long tenured CEO, you will either need to be versatile and/or be able to delegate the work that you cannot do to people you empower and trust.</a:t>
            </a:r>
          </a:p>
          <a:p>
            <a:pPr lvl="1"/>
            <a:r>
              <a:rPr lang="en-US" sz="2000" dirty="0"/>
              <a:t>If these transitions are not well managed, there will be far more turnover in top management and activist investing will flourish. </a:t>
            </a:r>
          </a:p>
        </p:txBody>
      </p:sp>
    </p:spTree>
    <p:extLst>
      <p:ext uri="{BB962C8B-B14F-4D97-AF65-F5344CB8AC3E}">
        <p14:creationId xmlns:p14="http://schemas.microsoft.com/office/powerpoint/2010/main" val="4160008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Placeholder 1"/>
          <p:cNvSpPr>
            <a:spLocks noGrp="1"/>
          </p:cNvSpPr>
          <p:nvPr>
            <p:ph type="body" idx="1"/>
          </p:nvPr>
        </p:nvSpPr>
        <p:spPr/>
        <p:txBody>
          <a:bodyPr/>
          <a:lstStyle/>
          <a:p>
            <a:r>
              <a:rPr lang="en-US" altLang="en-US" dirty="0">
                <a:ea typeface="ＭＳ Ｐゴシック" charset="-128"/>
              </a:rPr>
              <a:t>“Show me the money” </a:t>
            </a:r>
          </a:p>
        </p:txBody>
      </p:sp>
      <p:sp>
        <p:nvSpPr>
          <p:cNvPr id="62466" name="Title 2"/>
          <p:cNvSpPr>
            <a:spLocks noGrp="1"/>
          </p:cNvSpPr>
          <p:nvPr>
            <p:ph type="title"/>
          </p:nvPr>
        </p:nvSpPr>
        <p:spPr/>
        <p:txBody>
          <a:bodyPr/>
          <a:lstStyle/>
          <a:p>
            <a:r>
              <a:rPr lang="en-US" altLang="en-US" sz="3600" dirty="0">
                <a:ea typeface="ＭＳ Ｐゴシック" charset="-128"/>
              </a:rPr>
              <a:t>Investors: Narrative or Numbers?</a:t>
            </a:r>
          </a:p>
        </p:txBody>
      </p:sp>
    </p:spTree>
    <p:extLst>
      <p:ext uri="{BB962C8B-B14F-4D97-AF65-F5344CB8AC3E}">
        <p14:creationId xmlns:p14="http://schemas.microsoft.com/office/powerpoint/2010/main" val="4005665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lstStyle/>
          <a:p>
            <a:r>
              <a:rPr lang="en-US" altLang="en-US">
                <a:ea typeface="ＭＳ Ｐゴシック" charset="-128"/>
              </a:rPr>
              <a:t>The Investor Challenge</a:t>
            </a:r>
          </a:p>
        </p:txBody>
      </p:sp>
      <p:pic>
        <p:nvPicPr>
          <p:cNvPr id="65538"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3749" r="-3749"/>
          <a:stretch>
            <a:fillRect/>
          </a:stretch>
        </p:blipFill>
        <p:spPr>
          <a:xfrm>
            <a:off x="612775" y="1600200"/>
            <a:ext cx="8153400" cy="449580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E77D-9B34-074E-9AFF-0605FA80C72C}"/>
              </a:ext>
            </a:extLst>
          </p:cNvPr>
          <p:cNvSpPr>
            <a:spLocks noGrp="1"/>
          </p:cNvSpPr>
          <p:nvPr>
            <p:ph type="title"/>
          </p:nvPr>
        </p:nvSpPr>
        <p:spPr/>
        <p:txBody>
          <a:bodyPr/>
          <a:lstStyle/>
          <a:p>
            <a:r>
              <a:rPr lang="en-US" dirty="0"/>
              <a:t>Investment Philosophies &amp; Narratives</a:t>
            </a:r>
          </a:p>
        </p:txBody>
      </p:sp>
      <p:pic>
        <p:nvPicPr>
          <p:cNvPr id="4" name="Content Placeholder 3">
            <a:extLst>
              <a:ext uri="{FF2B5EF4-FFF2-40B4-BE49-F238E27FC236}">
                <a16:creationId xmlns:a16="http://schemas.microsoft.com/office/drawing/2014/main" id="{2F09EDBD-3027-1441-9074-914A28297E7C}"/>
              </a:ext>
            </a:extLst>
          </p:cNvPr>
          <p:cNvPicPr>
            <a:picLocks noGrp="1" noChangeAspect="1"/>
          </p:cNvPicPr>
          <p:nvPr>
            <p:ph sz="quarter" idx="1"/>
          </p:nvPr>
        </p:nvPicPr>
        <p:blipFill>
          <a:blip r:embed="rId2"/>
          <a:stretch>
            <a:fillRect/>
          </a:stretch>
        </p:blipFill>
        <p:spPr>
          <a:xfrm>
            <a:off x="0" y="2057400"/>
            <a:ext cx="9035676" cy="2622550"/>
          </a:xfrm>
          <a:prstGeom prst="rect">
            <a:avLst/>
          </a:prstGeom>
        </p:spPr>
      </p:pic>
    </p:spTree>
    <p:extLst>
      <p:ext uri="{BB962C8B-B14F-4D97-AF65-F5344CB8AC3E}">
        <p14:creationId xmlns:p14="http://schemas.microsoft.com/office/powerpoint/2010/main" val="290522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AAE9-63C9-C144-9B4F-C25CC2CA40E6}"/>
              </a:ext>
            </a:extLst>
          </p:cNvPr>
          <p:cNvSpPr>
            <a:spLocks noGrp="1"/>
          </p:cNvSpPr>
          <p:nvPr>
            <p:ph type="title"/>
          </p:nvPr>
        </p:nvSpPr>
        <p:spPr/>
        <p:txBody>
          <a:bodyPr/>
          <a:lstStyle/>
          <a:p>
            <a:r>
              <a:rPr lang="en-US" dirty="0"/>
              <a:t>There is no one pathway to investing nirvana..</a:t>
            </a:r>
          </a:p>
        </p:txBody>
      </p:sp>
      <p:sp>
        <p:nvSpPr>
          <p:cNvPr id="3" name="Content Placeholder 2">
            <a:extLst>
              <a:ext uri="{FF2B5EF4-FFF2-40B4-BE49-F238E27FC236}">
                <a16:creationId xmlns:a16="http://schemas.microsoft.com/office/drawing/2014/main" id="{1EA6E274-8ABF-494B-B31D-29328EC0B688}"/>
              </a:ext>
            </a:extLst>
          </p:cNvPr>
          <p:cNvSpPr>
            <a:spLocks noGrp="1"/>
          </p:cNvSpPr>
          <p:nvPr>
            <p:ph sz="quarter" idx="1"/>
          </p:nvPr>
        </p:nvSpPr>
        <p:spPr/>
        <p:txBody>
          <a:bodyPr>
            <a:normAutofit fontScale="92500" lnSpcReduction="10000"/>
          </a:bodyPr>
          <a:lstStyle/>
          <a:p>
            <a:r>
              <a:rPr lang="en-US" dirty="0"/>
              <a:t>Successful Value investors </a:t>
            </a:r>
          </a:p>
          <a:p>
            <a:pPr lvl="1"/>
            <a:r>
              <a:rPr lang="en-US" dirty="0"/>
              <a:t>Work primarily with numbers (financial ratios, pricing metrics)</a:t>
            </a:r>
          </a:p>
          <a:p>
            <a:pPr lvl="1"/>
            <a:r>
              <a:rPr lang="en-US" dirty="0"/>
              <a:t>Will tend to invest in mature companies with stable and clear stories</a:t>
            </a:r>
          </a:p>
          <a:p>
            <a:r>
              <a:rPr lang="en-US" dirty="0"/>
              <a:t>Successful Growth investors</a:t>
            </a:r>
          </a:p>
          <a:p>
            <a:pPr lvl="1"/>
            <a:r>
              <a:rPr lang="en-US" dirty="0"/>
              <a:t>Make their investments primarily based upon stories</a:t>
            </a:r>
          </a:p>
          <a:p>
            <a:pPr lvl="1"/>
            <a:r>
              <a:rPr lang="en-US" dirty="0"/>
              <a:t>Will tend to invest in companies with big and expansive stories that pass the plausibility test.</a:t>
            </a:r>
          </a:p>
          <a:p>
            <a:r>
              <a:rPr lang="en-US" dirty="0"/>
              <a:t>Both sides will view the other side as deluded, but they will both be better at what they do, if they can work on their weak sides.</a:t>
            </a:r>
          </a:p>
        </p:txBody>
      </p:sp>
    </p:spTree>
    <p:extLst>
      <p:ext uri="{BB962C8B-B14F-4D97-AF65-F5344CB8AC3E}">
        <p14:creationId xmlns:p14="http://schemas.microsoft.com/office/powerpoint/2010/main" val="3625908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
        <p:nvSpPr>
          <p:cNvPr id="66562" name="Title 2"/>
          <p:cNvSpPr>
            <a:spLocks noGrp="1"/>
          </p:cNvSpPr>
          <p:nvPr>
            <p:ph type="title"/>
          </p:nvPr>
        </p:nvSpPr>
        <p:spPr/>
        <p:txBody>
          <a:bodyPr/>
          <a:lstStyle/>
          <a:p>
            <a:r>
              <a:rPr lang="en-US" altLang="en-US">
                <a:ea typeface="ＭＳ Ｐゴシック" charset="-128"/>
              </a:rPr>
              <a:t>The End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53850</TotalTime>
  <Pages>155</Pages>
  <Words>1711</Words>
  <Application>Microsoft Macintosh PowerPoint</Application>
  <PresentationFormat>Letter Paper (8.5x11 in)</PresentationFormat>
  <Paragraphs>209</Paragraphs>
  <Slides>46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Calibri</vt:lpstr>
      <vt:lpstr>Times</vt:lpstr>
      <vt:lpstr>Wingdings</vt:lpstr>
      <vt:lpstr>Wingdings 2</vt:lpstr>
      <vt:lpstr>Basic</vt:lpstr>
      <vt:lpstr>Numbers AND NARRATIVE: MODELING, STORY TELLING AND INVESTING</vt:lpstr>
      <vt:lpstr>What are you?</vt:lpstr>
      <vt:lpstr>Bridging the Gap</vt:lpstr>
      <vt:lpstr>From Narrative to Numbers: the Mechanics</vt:lpstr>
      <vt:lpstr>The Steps</vt:lpstr>
      <vt:lpstr>Step 1a: Survey the landscape</vt:lpstr>
      <vt:lpstr>PowerPoint Presentation</vt:lpstr>
      <vt:lpstr>PowerPoint Presentation</vt:lpstr>
      <vt:lpstr>But it is not just another auto company..</vt:lpstr>
      <vt:lpstr>Step 1b: Create a narrative for the future</vt:lpstr>
      <vt:lpstr>The Uber Narrative: An Urban, Car Service disruptor</vt:lpstr>
      <vt:lpstr>The Ferrari Narrative: An Exclusive Club</vt:lpstr>
      <vt:lpstr>Step 2: Check the narrative against history, economic first principles &amp; common sense</vt:lpstr>
      <vt:lpstr>The Impossible, The Implausible and the Improbable</vt:lpstr>
      <vt:lpstr>PowerPoint Presentation</vt:lpstr>
      <vt:lpstr>Uber: Possible, Plausible and Probable</vt:lpstr>
      <vt:lpstr>The Runaway Story: When you want a story to be true…</vt:lpstr>
      <vt:lpstr>PowerPoint Presentation</vt:lpstr>
      <vt:lpstr>Step 4a: Connect your narrative to key drivers of value</vt:lpstr>
      <vt:lpstr>The Uber Link</vt:lpstr>
      <vt:lpstr>Ferrari: From story to numbers</vt:lpstr>
      <vt:lpstr>Step 4b: Value the company (Uber)</vt:lpstr>
      <vt:lpstr>Ferrari: The “Exclusive Club” Value</vt:lpstr>
      <vt:lpstr>Step 5: Keep the feedback loop open</vt:lpstr>
      <vt:lpstr>The Uber Feedback Loop: Bill Gurley</vt:lpstr>
      <vt:lpstr>Valuing Bill Gurley’s Uber narrative</vt:lpstr>
      <vt:lpstr>Different narratives, Different Numbers</vt:lpstr>
      <vt:lpstr>The Ferrari Counter Narrative</vt:lpstr>
      <vt:lpstr>Ferrari: The “Rev-it-up” Alternative</vt:lpstr>
      <vt:lpstr>And the world is full of feedback.. My Ferrari afterthought!</vt:lpstr>
      <vt:lpstr>Narrative breaks, shifts &amp; changes</vt:lpstr>
      <vt:lpstr>Why narratives change</vt:lpstr>
      <vt:lpstr>How narratives change</vt:lpstr>
      <vt:lpstr>Sometimes your story does not change..</vt:lpstr>
      <vt:lpstr>And sometimes it does.. Facebook’s Evolution</vt:lpstr>
      <vt:lpstr>Managers: Narrative or Numbers?</vt:lpstr>
      <vt:lpstr>Introducing the corporate life cycle</vt:lpstr>
      <vt:lpstr>Connecting to narratives..</vt:lpstr>
      <vt:lpstr>The Managerial Challenge</vt:lpstr>
      <vt:lpstr>The Compressed Life Cycle?</vt:lpstr>
      <vt:lpstr>The Consequences</vt:lpstr>
      <vt:lpstr>Investors: Narrative or Numbers?</vt:lpstr>
      <vt:lpstr>The Investor Challenge</vt:lpstr>
      <vt:lpstr>Investment Philosophies &amp; Narratives</vt:lpstr>
      <vt:lpstr>There is no one pathway to investing nirvana..</vt:lpstr>
      <vt:lpstr>The End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680</cp:revision>
  <cp:lastPrinted>2014-10-24T15:04:54Z</cp:lastPrinted>
  <dcterms:created xsi:type="dcterms:W3CDTF">2010-07-27T14:31:16Z</dcterms:created>
  <dcterms:modified xsi:type="dcterms:W3CDTF">2019-04-25T02:16:09Z</dcterms:modified>
</cp:coreProperties>
</file>