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44"/>
  </p:notesMasterIdLst>
  <p:handoutMasterIdLst>
    <p:handoutMasterId r:id="rId45"/>
  </p:handoutMasterIdLst>
  <p:sldIdLst>
    <p:sldId id="2360" r:id="rId2"/>
    <p:sldId id="2658" r:id="rId3"/>
    <p:sldId id="316" r:id="rId4"/>
    <p:sldId id="2392" r:id="rId5"/>
    <p:sldId id="2405" r:id="rId6"/>
    <p:sldId id="562" r:id="rId7"/>
    <p:sldId id="2659" r:id="rId8"/>
    <p:sldId id="566" r:id="rId9"/>
    <p:sldId id="2469" r:id="rId10"/>
    <p:sldId id="2470" r:id="rId11"/>
    <p:sldId id="2471" r:id="rId12"/>
    <p:sldId id="2485" r:id="rId13"/>
    <p:sldId id="2491" r:id="rId14"/>
    <p:sldId id="2472" r:id="rId15"/>
    <p:sldId id="2473" r:id="rId16"/>
    <p:sldId id="2504" r:id="rId17"/>
    <p:sldId id="2474" r:id="rId18"/>
    <p:sldId id="2475" r:id="rId19"/>
    <p:sldId id="2502" r:id="rId20"/>
    <p:sldId id="2476" r:id="rId21"/>
    <p:sldId id="2554" r:id="rId22"/>
    <p:sldId id="2500" r:id="rId23"/>
    <p:sldId id="2477" r:id="rId24"/>
    <p:sldId id="2521" r:id="rId25"/>
    <p:sldId id="2487" r:id="rId26"/>
    <p:sldId id="2478" r:id="rId27"/>
    <p:sldId id="504" r:id="rId28"/>
    <p:sldId id="265" r:id="rId29"/>
    <p:sldId id="257" r:id="rId30"/>
    <p:sldId id="2486" r:id="rId31"/>
    <p:sldId id="2479" r:id="rId32"/>
    <p:sldId id="2480" r:id="rId33"/>
    <p:sldId id="2481" r:id="rId34"/>
    <p:sldId id="2489" r:id="rId35"/>
    <p:sldId id="2490" r:id="rId36"/>
    <p:sldId id="2496" r:id="rId37"/>
    <p:sldId id="2455" r:id="rId38"/>
    <p:sldId id="2456" r:id="rId39"/>
    <p:sldId id="2483" r:id="rId40"/>
    <p:sldId id="2529" r:id="rId41"/>
    <p:sldId id="2530" r:id="rId42"/>
    <p:sldId id="2461" r:id="rId43"/>
  </p:sldIdLst>
  <p:sldSz cx="9144000" cy="6858000" type="letter"/>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48"/>
    <p:restoredTop sz="93146"/>
  </p:normalViewPr>
  <p:slideViewPr>
    <p:cSldViewPr>
      <p:cViewPr varScale="1">
        <p:scale>
          <a:sx n="141" d="100"/>
          <a:sy n="141" d="100"/>
        </p:scale>
        <p:origin x="271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451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683670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09540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645B4E-56BB-3F44-8375-96878B0E09D7}" type="slidenum">
              <a:rPr lang="en-US" smtClean="0"/>
              <a:t>28</a:t>
            </a:fld>
            <a:endParaRPr lang="en-US"/>
          </a:p>
        </p:txBody>
      </p:sp>
    </p:spTree>
    <p:extLst>
      <p:ext uri="{BB962C8B-B14F-4D97-AF65-F5344CB8AC3E}">
        <p14:creationId xmlns:p14="http://schemas.microsoft.com/office/powerpoint/2010/main" val="1418691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053169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smtClean="0"/>
            </a:lvl1pPr>
          </a:lstStyle>
          <a:p>
            <a:pPr>
              <a:defRPr/>
            </a:pPr>
            <a:fld id="{09D01473-A805-DF42-811C-6CE570E101B5}" type="slidenum">
              <a:rPr lang="en-US" altLang="en-US"/>
              <a:pPr>
                <a:defRPr/>
              </a:pPr>
              <a:t>‹#›</a:t>
            </a:fld>
            <a:endParaRPr lang="en-US" altLang="en-US"/>
          </a:p>
        </p:txBody>
      </p:sp>
    </p:spTree>
    <p:extLst>
      <p:ext uri="{BB962C8B-B14F-4D97-AF65-F5344CB8AC3E}">
        <p14:creationId xmlns:p14="http://schemas.microsoft.com/office/powerpoint/2010/main" val="34100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defRPr/>
            </a:pPr>
            <a:fld id="{7C5F426C-09E1-D242-9300-39794FCBB62C}" type="slidenum">
              <a:rPr lang="en-US" altLang="en-US" sz="1600" smtClean="0"/>
              <a:pPr eaLnBrk="1" hangingPunct="1">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smtClean="0">
                <a:solidFill>
                  <a:srgbClr val="FFFFFF"/>
                </a:solidFill>
              </a:defRPr>
            </a:lvl1pPr>
          </a:lstStyle>
          <a:p>
            <a:pPr>
              <a:defRPr/>
            </a:pPr>
            <a:fld id="{68D5C532-F357-E949-A6F8-44446D51A10A}" type="slidenum">
              <a:rPr lang="en-US" altLang="en-US"/>
              <a:pPr>
                <a:defRPr/>
              </a:pPr>
              <a:t>‹#›</a:t>
            </a:fld>
            <a:endParaRPr lang="en-US" altLang="en-US"/>
          </a:p>
        </p:txBody>
      </p:sp>
    </p:spTree>
    <p:extLst>
      <p:ext uri="{BB962C8B-B14F-4D97-AF65-F5344CB8AC3E}">
        <p14:creationId xmlns:p14="http://schemas.microsoft.com/office/powerpoint/2010/main" val="1895848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smtClean="0"/>
            </a:lvl1pPr>
          </a:lstStyle>
          <a:p>
            <a:pPr>
              <a:defRPr/>
            </a:pPr>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smtClean="0">
                <a:solidFill>
                  <a:srgbClr val="FFFFFF"/>
                </a:solidFill>
              </a:defRPr>
            </a:lvl1pPr>
          </a:lstStyle>
          <a:p>
            <a:pPr>
              <a:defRPr/>
            </a:pPr>
            <a:fld id="{38262953-0544-D647-8141-DECB0C1E9BFA}" type="slidenum">
              <a:rPr lang="en-US" altLang="en-US"/>
              <a:pPr>
                <a:defRPr/>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08280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smtClean="0"/>
            </a:lvl1pPr>
          </a:lstStyle>
          <a:p>
            <a:pPr>
              <a:defRPr/>
            </a:pPr>
            <a:r>
              <a:rPr lang="en-US" altLang="en-US"/>
              <a:t>‹#›</a:t>
            </a:r>
          </a:p>
        </p:txBody>
      </p:sp>
      <p:sp>
        <p:nvSpPr>
          <p:cNvPr id="6" name="Slide Number Placeholder 9"/>
          <p:cNvSpPr>
            <a:spLocks noGrp="1"/>
          </p:cNvSpPr>
          <p:nvPr>
            <p:ph type="sldNum" sz="quarter" idx="11"/>
          </p:nvPr>
        </p:nvSpPr>
        <p:spPr/>
        <p:txBody>
          <a:bodyPr/>
          <a:lstStyle>
            <a:lvl1pPr>
              <a:defRPr sz="1400" smtClean="0">
                <a:solidFill>
                  <a:srgbClr val="FFFFFF"/>
                </a:solidFill>
              </a:defRPr>
            </a:lvl1pPr>
          </a:lstStyle>
          <a:p>
            <a:pPr>
              <a:defRPr/>
            </a:pPr>
            <a:fld id="{2BC739B6-D88D-8F4C-B6CE-B2E58E503BE6}" type="slidenum">
              <a:rPr lang="en-US" altLang="en-US"/>
              <a:pPr>
                <a:defRPr/>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88377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89C20B8E-690C-3748-B68C-6C8303D656A2}"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701617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smtClean="0"/>
            </a:lvl1pPr>
          </a:lstStyle>
          <a:p>
            <a:pPr>
              <a:defRPr/>
            </a:pPr>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smtClean="0">
                <a:solidFill>
                  <a:srgbClr val="FFFFFF"/>
                </a:solidFill>
              </a:defRPr>
            </a:lvl1pPr>
          </a:lstStyle>
          <a:p>
            <a:pPr>
              <a:defRPr/>
            </a:pPr>
            <a:fld id="{746ABB7B-F6DE-7749-800E-A1A9DBFD91FB}" type="slidenum">
              <a:rPr lang="en-US" altLang="en-US"/>
              <a:pPr>
                <a:defRPr/>
              </a:pPr>
              <a:t>‹#›</a:t>
            </a:fld>
            <a:endParaRPr lang="en-US" altLang="en-US"/>
          </a:p>
        </p:txBody>
      </p:sp>
    </p:spTree>
    <p:extLst>
      <p:ext uri="{BB962C8B-B14F-4D97-AF65-F5344CB8AC3E}">
        <p14:creationId xmlns:p14="http://schemas.microsoft.com/office/powerpoint/2010/main" val="670553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smtClean="0"/>
            </a:lvl1pPr>
          </a:lstStyle>
          <a:p>
            <a:pPr>
              <a:defRPr/>
            </a:pPr>
            <a:fld id="{836DC619-4423-D945-B1DB-586F2E3018A7}" type="slidenum">
              <a:rPr lang="en-US" altLang="en-US"/>
              <a:pPr>
                <a:defRPr/>
              </a:pPr>
              <a:t>‹#›</a:t>
            </a:fld>
            <a:endParaRPr lang="en-US" altLang="en-US"/>
          </a:p>
        </p:txBody>
      </p:sp>
    </p:spTree>
    <p:extLst>
      <p:ext uri="{BB962C8B-B14F-4D97-AF65-F5344CB8AC3E}">
        <p14:creationId xmlns:p14="http://schemas.microsoft.com/office/powerpoint/2010/main" val="2146953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smtClean="0"/>
            </a:lvl1pPr>
          </a:lstStyle>
          <a:p>
            <a:pPr>
              <a:defRPr/>
            </a:pPr>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smtClean="0">
                <a:solidFill>
                  <a:srgbClr val="FFFFFF"/>
                </a:solidFill>
              </a:defRPr>
            </a:lvl1pPr>
          </a:lstStyle>
          <a:p>
            <a:pPr>
              <a:defRPr/>
            </a:pPr>
            <a:fld id="{D1223E5E-4E62-404C-86D9-B5DEAB565182}" type="slidenum">
              <a:rPr lang="en-US" altLang="en-US"/>
              <a:pPr>
                <a:defRPr/>
              </a:pPr>
              <a:t>‹#›</a:t>
            </a:fld>
            <a:endParaRPr lang="en-US" altLang="en-US"/>
          </a:p>
        </p:txBody>
      </p:sp>
    </p:spTree>
    <p:extLst>
      <p:ext uri="{BB962C8B-B14F-4D97-AF65-F5344CB8AC3E}">
        <p14:creationId xmlns:p14="http://schemas.microsoft.com/office/powerpoint/2010/main" val="1827187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smtClean="0"/>
            </a:lvl1pPr>
          </a:lstStyle>
          <a:p>
            <a:pPr>
              <a:defRPr/>
            </a:pPr>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smtClean="0">
                <a:solidFill>
                  <a:srgbClr val="FFFFFF"/>
                </a:solidFill>
              </a:defRPr>
            </a:lvl1pPr>
          </a:lstStyle>
          <a:p>
            <a:pPr>
              <a:defRPr/>
            </a:pPr>
            <a:fld id="{F6CF19D8-590F-F74A-9812-7DBDF22AB40B}" type="slidenum">
              <a:rPr lang="en-US" altLang="en-US"/>
              <a:pPr>
                <a:defRPr/>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51886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799966D4-49B5-BE40-9180-23109AC5AB47}"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041225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smtClean="0"/>
            </a:lvl1pPr>
          </a:lstStyle>
          <a:p>
            <a:pPr>
              <a:defRPr/>
            </a:pPr>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smtClean="0"/>
            </a:lvl1pPr>
          </a:lstStyle>
          <a:p>
            <a:pPr>
              <a:defRPr/>
            </a:pPr>
            <a:fld id="{F04FC39B-A191-D34B-8A15-D902822625E3}"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800532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smtClean="0"/>
            </a:lvl1pPr>
          </a:lstStyle>
          <a:p>
            <a:pPr>
              <a:defRPr/>
            </a:pPr>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smtClean="0">
                <a:solidFill>
                  <a:srgbClr val="FFFFFF"/>
                </a:solidFill>
              </a:defRPr>
            </a:lvl1pPr>
          </a:lstStyle>
          <a:p>
            <a:pPr>
              <a:defRPr/>
            </a:pPr>
            <a:fld id="{AFD374A4-439C-3847-B74D-D0D31D892252}" type="slidenum">
              <a:rPr lang="en-US" altLang="en-US"/>
              <a:pPr>
                <a:defRPr/>
              </a:pPr>
              <a:t>‹#›</a:t>
            </a:fld>
            <a:endParaRPr lang="en-US" altLang="en-US"/>
          </a:p>
        </p:txBody>
      </p:sp>
    </p:spTree>
    <p:extLst>
      <p:ext uri="{BB962C8B-B14F-4D97-AF65-F5344CB8AC3E}">
        <p14:creationId xmlns:p14="http://schemas.microsoft.com/office/powerpoint/2010/main" val="1358413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smtClean="0">
                <a:solidFill>
                  <a:schemeClr val="tx2"/>
                </a:solidFill>
              </a:defRPr>
            </a:lvl1pPr>
          </a:lstStyle>
          <a:p>
            <a:pPr>
              <a:defRPr/>
            </a:pPr>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eaLnBrk="1" hangingPunct="1">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200" b="1" smtClean="0">
                <a:solidFill>
                  <a:schemeClr val="tx2"/>
                </a:solidFill>
              </a:defRPr>
            </a:lvl1pPr>
          </a:lstStyle>
          <a:p>
            <a:pPr>
              <a:defRPr/>
            </a:pPr>
            <a:fld id="{29DB029B-3F2A-204C-B9EB-9E6D769894A9}"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69" r:id="rId1"/>
    <p:sldLayoutId id="2147484270" r:id="rId2"/>
    <p:sldLayoutId id="2147484271" r:id="rId3"/>
    <p:sldLayoutId id="2147484272" r:id="rId4"/>
    <p:sldLayoutId id="2147484267" r:id="rId5"/>
    <p:sldLayoutId id="2147484273" r:id="rId6"/>
    <p:sldLayoutId id="2147484274" r:id="rId7"/>
    <p:sldLayoutId id="2147484275" r:id="rId8"/>
    <p:sldLayoutId id="2147484276" r:id="rId9"/>
    <p:sldLayoutId id="2147484268" r:id="rId10"/>
    <p:sldLayoutId id="2147484277" r:id="rId11"/>
    <p:sldLayoutId id="2147484278"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a:t>Numbers AND NARRATIVE: MODELING, STORY TELLING AND INVESTING</a:t>
            </a:r>
          </a:p>
        </p:txBody>
      </p:sp>
      <p:sp>
        <p:nvSpPr>
          <p:cNvPr id="16386" name="Subtitle 2"/>
          <p:cNvSpPr>
            <a:spLocks noGrp="1"/>
          </p:cNvSpPr>
          <p:nvPr>
            <p:ph type="subTitle" idx="1"/>
          </p:nvPr>
        </p:nvSpPr>
        <p:spPr>
          <a:xfrm>
            <a:off x="2362200" y="6049963"/>
            <a:ext cx="6705600" cy="685800"/>
          </a:xfrm>
        </p:spPr>
        <p:txBody>
          <a:bodyPr/>
          <a:lstStyle/>
          <a:p>
            <a:r>
              <a:rPr lang="en-US" altLang="en-US">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Bermuda Triangle of Valuation</a:t>
            </a:r>
          </a:p>
        </p:txBody>
      </p:sp>
      <p:sp>
        <p:nvSpPr>
          <p:cNvPr id="3" name="Content Placeholder 2"/>
          <p:cNvSpPr>
            <a:spLocks noGrp="1"/>
          </p:cNvSpPr>
          <p:nvPr>
            <p:ph sz="quarter" idx="1"/>
          </p:nvPr>
        </p:nvSpPr>
        <p:spPr/>
        <p:txBody>
          <a:bodyPr/>
          <a:lstStyle/>
          <a:p>
            <a:endParaRPr lang="en-US" dirty="0"/>
          </a:p>
        </p:txBody>
      </p:sp>
      <p:sp>
        <p:nvSpPr>
          <p:cNvPr id="4" name="Isosceles Triangle 3"/>
          <p:cNvSpPr/>
          <p:nvPr/>
        </p:nvSpPr>
        <p:spPr bwMode="auto">
          <a:xfrm>
            <a:off x="2298285" y="1995100"/>
            <a:ext cx="5186262" cy="3825412"/>
          </a:xfrm>
          <a:prstGeom prst="triangle">
            <a:avLst/>
          </a:prstGeom>
          <a:solidFill>
            <a:schemeClr val="bg2"/>
          </a:solidFill>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a:ln>
                  <a:noFill/>
                </a:ln>
                <a:solidFill>
                  <a:schemeClr val="tx1"/>
                </a:solidFill>
                <a:effectLst/>
                <a:latin typeface="Helvetica" pitchFamily="-65" charset="0"/>
              </a:rPr>
              <a:t>Valuation First </a:t>
            </a:r>
            <a:r>
              <a:rPr lang="en-US" dirty="0">
                <a:solidFill>
                  <a:schemeClr val="tx1"/>
                </a:solidFill>
                <a:latin typeface="Helvetica" pitchFamily="-65" charset="0"/>
              </a:rPr>
              <a:t>P</a:t>
            </a:r>
            <a:r>
              <a:rPr kumimoji="0" lang="en-US" sz="2400" b="0" i="1" u="none" strike="noStrike" cap="none" normalizeH="0" baseline="0" dirty="0">
                <a:ln>
                  <a:noFill/>
                </a:ln>
                <a:solidFill>
                  <a:schemeClr val="tx1"/>
                </a:solidFill>
                <a:effectLst/>
                <a:latin typeface="Helvetica" pitchFamily="-65" charset="0"/>
              </a:rPr>
              <a:t>rinciples &amp;</a:t>
            </a:r>
            <a:r>
              <a:rPr kumimoji="0" lang="en-US" sz="2400" b="0" i="1" u="none" strike="noStrike" cap="none" normalizeH="0" dirty="0">
                <a:ln>
                  <a:noFill/>
                </a:ln>
                <a:solidFill>
                  <a:schemeClr val="tx1"/>
                </a:solidFill>
                <a:effectLst/>
                <a:latin typeface="Helvetica" pitchFamily="-65" charset="0"/>
              </a:rPr>
              <a:t> Good Sense</a:t>
            </a:r>
            <a:r>
              <a:rPr kumimoji="0" lang="en-US" sz="2400" b="0" i="1" u="none" strike="noStrike" cap="none" normalizeH="0" baseline="0" dirty="0">
                <a:ln>
                  <a:noFill/>
                </a:ln>
                <a:solidFill>
                  <a:schemeClr val="tx1"/>
                </a:solidFill>
                <a:effectLst/>
                <a:latin typeface="Helvetica" pitchFamily="-65" charset="0"/>
              </a:rPr>
              <a:t> </a:t>
            </a:r>
          </a:p>
        </p:txBody>
      </p:sp>
      <p:sp>
        <p:nvSpPr>
          <p:cNvPr id="5" name="TextBox 4"/>
          <p:cNvSpPr txBox="1"/>
          <p:nvPr/>
        </p:nvSpPr>
        <p:spPr>
          <a:xfrm rot="18300000">
            <a:off x="1466670" y="3401545"/>
            <a:ext cx="3674233" cy="461665"/>
          </a:xfrm>
          <a:prstGeom prst="rect">
            <a:avLst/>
          </a:prstGeom>
          <a:noFill/>
        </p:spPr>
        <p:txBody>
          <a:bodyPr wrap="square" rtlCol="0">
            <a:spAutoFit/>
          </a:bodyPr>
          <a:lstStyle/>
          <a:p>
            <a:r>
              <a:rPr lang="en-US" dirty="0"/>
              <a:t>Bias &amp; Preconceptions</a:t>
            </a:r>
          </a:p>
        </p:txBody>
      </p:sp>
      <p:sp>
        <p:nvSpPr>
          <p:cNvPr id="6" name="TextBox 5"/>
          <p:cNvSpPr txBox="1"/>
          <p:nvPr/>
        </p:nvSpPr>
        <p:spPr>
          <a:xfrm>
            <a:off x="2978699" y="5820512"/>
            <a:ext cx="3979425" cy="461665"/>
          </a:xfrm>
          <a:prstGeom prst="rect">
            <a:avLst/>
          </a:prstGeom>
          <a:noFill/>
        </p:spPr>
        <p:txBody>
          <a:bodyPr wrap="none" rtlCol="0">
            <a:spAutoFit/>
          </a:bodyPr>
          <a:lstStyle/>
          <a:p>
            <a:r>
              <a:rPr lang="en-US" dirty="0"/>
              <a:t>Uncertainty &amp; the Unknown</a:t>
            </a:r>
          </a:p>
        </p:txBody>
      </p:sp>
      <p:sp>
        <p:nvSpPr>
          <p:cNvPr id="7" name="TextBox 6"/>
          <p:cNvSpPr txBox="1"/>
          <p:nvPr/>
        </p:nvSpPr>
        <p:spPr>
          <a:xfrm rot="3360000">
            <a:off x="5216501" y="3661863"/>
            <a:ext cx="2935419" cy="461665"/>
          </a:xfrm>
          <a:prstGeom prst="rect">
            <a:avLst/>
          </a:prstGeom>
          <a:noFill/>
        </p:spPr>
        <p:txBody>
          <a:bodyPr wrap="none" rtlCol="0">
            <a:spAutoFit/>
          </a:bodyPr>
          <a:lstStyle/>
          <a:p>
            <a:r>
              <a:rPr lang="en-US" dirty="0"/>
              <a:t>Complexity &amp; Detail</a:t>
            </a:r>
          </a:p>
        </p:txBody>
      </p:sp>
    </p:spTree>
    <p:extLst>
      <p:ext uri="{BB962C8B-B14F-4D97-AF65-F5344CB8AC3E}">
        <p14:creationId xmlns:p14="http://schemas.microsoft.com/office/powerpoint/2010/main" val="130502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normAutofit/>
          </a:bodyPr>
          <a:lstStyle/>
          <a:p>
            <a:pPr eaLnBrk="1" hangingPunct="1"/>
            <a:r>
              <a:rPr lang="en-US" dirty="0">
                <a:latin typeface="Times" charset="0"/>
                <a:ea typeface="ＭＳ Ｐゴシック" charset="0"/>
                <a:cs typeface="ＭＳ Ｐゴシック" charset="0"/>
              </a:rPr>
              <a:t>Value: The Drivers</a:t>
            </a:r>
          </a:p>
        </p:txBody>
      </p:sp>
      <p:pic>
        <p:nvPicPr>
          <p:cNvPr id="2" name="Content Placeholder 1">
            <a:extLst>
              <a:ext uri="{FF2B5EF4-FFF2-40B4-BE49-F238E27FC236}">
                <a16:creationId xmlns:a16="http://schemas.microsoft.com/office/drawing/2014/main" id="{73BA6C9F-1611-E944-89EC-BF8F8E1C82EA}"/>
              </a:ext>
            </a:extLst>
          </p:cNvPr>
          <p:cNvPicPr>
            <a:picLocks noGrp="1" noChangeAspect="1"/>
          </p:cNvPicPr>
          <p:nvPr>
            <p:ph sz="quarter" idx="1"/>
          </p:nvPr>
        </p:nvPicPr>
        <p:blipFill>
          <a:blip r:embed="rId2"/>
          <a:stretch>
            <a:fillRect/>
          </a:stretch>
        </p:blipFill>
        <p:spPr>
          <a:xfrm>
            <a:off x="323626" y="1839558"/>
            <a:ext cx="8248210" cy="3554862"/>
          </a:xfrm>
          <a:prstGeom prst="rect">
            <a:avLst/>
          </a:prstGeom>
        </p:spPr>
      </p:pic>
    </p:spTree>
    <p:extLst>
      <p:ext uri="{BB962C8B-B14F-4D97-AF65-F5344CB8AC3E}">
        <p14:creationId xmlns:p14="http://schemas.microsoft.com/office/powerpoint/2010/main" val="2651557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228600"/>
            <a:ext cx="8153400" cy="990600"/>
          </a:xfrm>
        </p:spPr>
        <p:txBody>
          <a:bodyPr/>
          <a:lstStyle/>
          <a:p>
            <a:r>
              <a:rPr lang="en-US" altLang="en-US" dirty="0">
                <a:ea typeface="ＭＳ Ｐゴシック" charset="-128"/>
              </a:rPr>
              <a:t>What are you?</a:t>
            </a:r>
          </a:p>
        </p:txBody>
      </p:sp>
      <p:sp>
        <p:nvSpPr>
          <p:cNvPr id="3" name="Content Placeholder 2">
            <a:extLst>
              <a:ext uri="{FF2B5EF4-FFF2-40B4-BE49-F238E27FC236}">
                <a16:creationId xmlns:a16="http://schemas.microsoft.com/office/drawing/2014/main" id="{C7EE37C2-AB38-A243-8C53-5D2E1A5BA264}"/>
              </a:ext>
            </a:extLst>
          </p:cNvPr>
          <p:cNvSpPr>
            <a:spLocks noGrp="1"/>
          </p:cNvSpPr>
          <p:nvPr>
            <p:ph sz="quarter" idx="1"/>
          </p:nvPr>
        </p:nvSpPr>
        <p:spPr/>
        <p:txBody>
          <a:bodyPr/>
          <a:lstStyle/>
          <a:p>
            <a:r>
              <a:rPr lang="en-US" dirty="0"/>
              <a:t>If you were asked to categorize yourself, would you more naturally think of yourself as a</a:t>
            </a:r>
          </a:p>
          <a:p>
            <a:pPr marL="835025" lvl="1" indent="-514350">
              <a:buFont typeface="+mj-lt"/>
              <a:buAutoNum type="alphaLcParenR"/>
            </a:pPr>
            <a:r>
              <a:rPr lang="en-US" dirty="0"/>
              <a:t>Numbers Person</a:t>
            </a:r>
          </a:p>
          <a:p>
            <a:pPr marL="835025" lvl="1" indent="-514350">
              <a:buFont typeface="+mj-lt"/>
              <a:buAutoNum type="alphaLcParenR"/>
            </a:pPr>
            <a:r>
              <a:rPr lang="en-US" dirty="0"/>
              <a:t>Story Person</a:t>
            </a:r>
          </a:p>
          <a:p>
            <a:pPr marL="835025" lvl="1" indent="-514350">
              <a:buFont typeface="+mj-lt"/>
              <a:buAutoNum type="alphaLcParenR"/>
            </a:pPr>
            <a:r>
              <a:rPr lang="en-US" dirty="0"/>
              <a:t>Not sure</a:t>
            </a:r>
          </a:p>
          <a:p>
            <a:r>
              <a:rPr lang="en-US" dirty="0"/>
              <a:t>When did you make this decision and how has it affected your educational and career choices?</a:t>
            </a:r>
          </a:p>
          <a:p>
            <a:r>
              <a:rPr lang="en-US" dirty="0"/>
              <a:t>At your current job or position, do you find yourself hanging out with people who are like you (in inclination and training)?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228600"/>
            <a:ext cx="8153400" cy="990600"/>
          </a:xfrm>
        </p:spPr>
        <p:txBody>
          <a:bodyPr/>
          <a:lstStyle/>
          <a:p>
            <a:r>
              <a:rPr lang="en-US" altLang="en-US">
                <a:ea typeface="ＭＳ Ｐゴシック" charset="-128"/>
              </a:rPr>
              <a:t>Bridging the Gap</a:t>
            </a:r>
          </a:p>
        </p:txBody>
      </p:sp>
      <p:pic>
        <p:nvPicPr>
          <p:cNvPr id="29698"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20909" b="-20909"/>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99AE3-24E5-FF45-8798-942858199BCF}"/>
              </a:ext>
            </a:extLst>
          </p:cNvPr>
          <p:cNvSpPr>
            <a:spLocks noGrp="1"/>
          </p:cNvSpPr>
          <p:nvPr>
            <p:ph type="title"/>
          </p:nvPr>
        </p:nvSpPr>
        <p:spPr/>
        <p:txBody>
          <a:bodyPr/>
          <a:lstStyle/>
          <a:p>
            <a:r>
              <a:rPr lang="en-US" dirty="0"/>
              <a:t>The Corporate Life Cycle</a:t>
            </a:r>
          </a:p>
        </p:txBody>
      </p:sp>
      <p:pic>
        <p:nvPicPr>
          <p:cNvPr id="4" name="Content Placeholder 3">
            <a:extLst>
              <a:ext uri="{FF2B5EF4-FFF2-40B4-BE49-F238E27FC236}">
                <a16:creationId xmlns:a16="http://schemas.microsoft.com/office/drawing/2014/main" id="{B354494D-0847-F840-ADD9-804EA1804AEB}"/>
              </a:ext>
            </a:extLst>
          </p:cNvPr>
          <p:cNvPicPr>
            <a:picLocks noGrp="1" noChangeAspect="1"/>
          </p:cNvPicPr>
          <p:nvPr>
            <p:ph sz="quarter" idx="1"/>
          </p:nvPr>
        </p:nvPicPr>
        <p:blipFill>
          <a:blip r:embed="rId2"/>
          <a:stretch>
            <a:fillRect/>
          </a:stretch>
        </p:blipFill>
        <p:spPr>
          <a:xfrm>
            <a:off x="303517" y="1856284"/>
            <a:ext cx="8748260" cy="4446545"/>
          </a:xfrm>
          <a:prstGeom prst="rect">
            <a:avLst/>
          </a:prstGeom>
        </p:spPr>
      </p:pic>
    </p:spTree>
    <p:extLst>
      <p:ext uri="{BB962C8B-B14F-4D97-AF65-F5344CB8AC3E}">
        <p14:creationId xmlns:p14="http://schemas.microsoft.com/office/powerpoint/2010/main" val="530009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49CAE-2927-404C-8849-02DF91C6101C}"/>
              </a:ext>
            </a:extLst>
          </p:cNvPr>
          <p:cNvSpPr>
            <a:spLocks noGrp="1"/>
          </p:cNvSpPr>
          <p:nvPr>
            <p:ph type="title"/>
          </p:nvPr>
        </p:nvSpPr>
        <p:spPr/>
        <p:txBody>
          <a:bodyPr/>
          <a:lstStyle/>
          <a:p>
            <a:r>
              <a:rPr lang="en-US" dirty="0"/>
              <a:t>A Life Cycle View of Uncertainty</a:t>
            </a:r>
          </a:p>
        </p:txBody>
      </p:sp>
      <p:pic>
        <p:nvPicPr>
          <p:cNvPr id="4" name="Content Placeholder 3">
            <a:extLst>
              <a:ext uri="{FF2B5EF4-FFF2-40B4-BE49-F238E27FC236}">
                <a16:creationId xmlns:a16="http://schemas.microsoft.com/office/drawing/2014/main" id="{D08FD89C-B58F-4E47-80BE-044AED1956C5}"/>
              </a:ext>
            </a:extLst>
          </p:cNvPr>
          <p:cNvPicPr>
            <a:picLocks noGrp="1" noChangeAspect="1"/>
          </p:cNvPicPr>
          <p:nvPr>
            <p:ph sz="quarter" idx="1"/>
          </p:nvPr>
        </p:nvPicPr>
        <p:blipFill>
          <a:blip r:embed="rId2"/>
          <a:stretch>
            <a:fillRect/>
          </a:stretch>
        </p:blipFill>
        <p:spPr>
          <a:xfrm>
            <a:off x="839946" y="1600200"/>
            <a:ext cx="7699057" cy="4495800"/>
          </a:xfrm>
          <a:prstGeom prst="rect">
            <a:avLst/>
          </a:prstGeom>
        </p:spPr>
      </p:pic>
    </p:spTree>
    <p:extLst>
      <p:ext uri="{BB962C8B-B14F-4D97-AF65-F5344CB8AC3E}">
        <p14:creationId xmlns:p14="http://schemas.microsoft.com/office/powerpoint/2010/main" val="1863355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85854-5A4E-BA40-A485-E493997A8798}"/>
              </a:ext>
            </a:extLst>
          </p:cNvPr>
          <p:cNvSpPr>
            <a:spLocks noGrp="1"/>
          </p:cNvSpPr>
          <p:nvPr>
            <p:ph type="title"/>
          </p:nvPr>
        </p:nvSpPr>
        <p:spPr/>
        <p:txBody>
          <a:bodyPr/>
          <a:lstStyle/>
          <a:p>
            <a:r>
              <a:rPr lang="en-US" altLang="en-US" dirty="0">
                <a:ea typeface="ＭＳ Ｐゴシック" panose="020B0600070205080204" pitchFamily="34" charset="-128"/>
              </a:rPr>
              <a:t>In value, the emphasis shifts as well, from narrative to numbers…</a:t>
            </a:r>
            <a:endParaRPr lang="en-US" dirty="0"/>
          </a:p>
        </p:txBody>
      </p:sp>
      <p:pic>
        <p:nvPicPr>
          <p:cNvPr id="7" name="Content Placeholder 6">
            <a:extLst>
              <a:ext uri="{FF2B5EF4-FFF2-40B4-BE49-F238E27FC236}">
                <a16:creationId xmlns:a16="http://schemas.microsoft.com/office/drawing/2014/main" id="{8CCBBB0A-810A-E446-B1CD-CD3CD1523804}"/>
              </a:ext>
            </a:extLst>
          </p:cNvPr>
          <p:cNvPicPr>
            <a:picLocks noGrp="1" noChangeAspect="1"/>
          </p:cNvPicPr>
          <p:nvPr>
            <p:ph sz="quarter" idx="1"/>
          </p:nvPr>
        </p:nvPicPr>
        <p:blipFill>
          <a:blip r:embed="rId2"/>
          <a:stretch>
            <a:fillRect/>
          </a:stretch>
        </p:blipFill>
        <p:spPr>
          <a:xfrm>
            <a:off x="-3141" y="1669648"/>
            <a:ext cx="9143750" cy="4469895"/>
          </a:xfrm>
          <a:prstGeom prst="rect">
            <a:avLst/>
          </a:prstGeom>
        </p:spPr>
      </p:pic>
    </p:spTree>
    <p:extLst>
      <p:ext uri="{BB962C8B-B14F-4D97-AF65-F5344CB8AC3E}">
        <p14:creationId xmlns:p14="http://schemas.microsoft.com/office/powerpoint/2010/main" val="2464649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r>
              <a:rPr lang="en-US" altLang="en-US">
                <a:ea typeface="ＭＳ Ｐゴシック" charset="-128"/>
              </a:rPr>
              <a:t>The Steps</a:t>
            </a:r>
          </a:p>
        </p:txBody>
      </p:sp>
      <p:pic>
        <p:nvPicPr>
          <p:cNvPr id="3174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24464" r="-24464"/>
          <a:stretch>
            <a:fillRect/>
          </a:stretch>
        </p:blipFill>
        <p:spPr>
          <a:xfrm>
            <a:off x="612775" y="1600200"/>
            <a:ext cx="8153400" cy="44958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r>
              <a:rPr lang="en-US" altLang="en-US" dirty="0">
                <a:ea typeface="ＭＳ Ｐゴシック" charset="-128"/>
              </a:rPr>
              <a:t>Step 1a: Survey the landscape</a:t>
            </a:r>
          </a:p>
        </p:txBody>
      </p:sp>
      <p:sp>
        <p:nvSpPr>
          <p:cNvPr id="32770" name="Content Placeholder 2"/>
          <p:cNvSpPr>
            <a:spLocks noGrp="1"/>
          </p:cNvSpPr>
          <p:nvPr>
            <p:ph sz="quarter" idx="1"/>
          </p:nvPr>
        </p:nvSpPr>
        <p:spPr>
          <a:xfrm>
            <a:off x="612775" y="1600200"/>
            <a:ext cx="8153400" cy="4495800"/>
          </a:xfrm>
        </p:spPr>
        <p:txBody>
          <a:bodyPr/>
          <a:lstStyle/>
          <a:p>
            <a:pPr algn="just"/>
            <a:r>
              <a:rPr lang="en-US" altLang="en-US">
                <a:ea typeface="ＭＳ Ｐゴシック" charset="-128"/>
              </a:rPr>
              <a:t>Every valuation starts with a narrative, a story that you see unfolding for your company in the future.</a:t>
            </a:r>
          </a:p>
          <a:p>
            <a:pPr algn="just"/>
            <a:r>
              <a:rPr lang="en-US" altLang="en-US">
                <a:ea typeface="ＭＳ Ｐゴシック" charset="-128"/>
              </a:rPr>
              <a:t>In developing this narrative, you will be making assessments of </a:t>
            </a:r>
          </a:p>
          <a:p>
            <a:pPr lvl="1" algn="just"/>
            <a:r>
              <a:rPr lang="en-US" altLang="en-US">
                <a:ea typeface="ＭＳ Ｐゴシック" charset="-128"/>
              </a:rPr>
              <a:t>Your company (its products, its management and its history.</a:t>
            </a:r>
          </a:p>
          <a:p>
            <a:pPr lvl="1" algn="just"/>
            <a:r>
              <a:rPr lang="en-US" altLang="en-US">
                <a:ea typeface="ＭＳ Ｐゴシック" charset="-128"/>
              </a:rPr>
              <a:t>The market or markets that you see it growing in.</a:t>
            </a:r>
          </a:p>
          <a:p>
            <a:pPr lvl="1" algn="just"/>
            <a:r>
              <a:rPr lang="en-US" altLang="en-US">
                <a:ea typeface="ＭＳ Ｐゴシック" charset="-128"/>
              </a:rPr>
              <a:t>The competition it faces and will face.</a:t>
            </a:r>
          </a:p>
          <a:p>
            <a:pPr lvl="1" algn="just"/>
            <a:r>
              <a:rPr lang="en-US" altLang="en-US">
                <a:ea typeface="ＭＳ Ｐゴシック" charset="-128"/>
              </a:rPr>
              <a:t>The macro environment in which it operates.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57200"/>
            <a:ext cx="7983538" cy="631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BF22A8A-45AF-EE4B-BB5F-796423BFC394}"/>
              </a:ext>
            </a:extLst>
          </p:cNvPr>
          <p:cNvSpPr txBox="1"/>
          <p:nvPr/>
        </p:nvSpPr>
        <p:spPr>
          <a:xfrm>
            <a:off x="3333290" y="0"/>
            <a:ext cx="3749744" cy="461665"/>
          </a:xfrm>
          <a:prstGeom prst="rect">
            <a:avLst/>
          </a:prstGeom>
          <a:noFill/>
        </p:spPr>
        <p:txBody>
          <a:bodyPr wrap="none" rtlCol="0">
            <a:spAutoFit/>
          </a:bodyPr>
          <a:lstStyle/>
          <a:p>
            <a:r>
              <a:rPr lang="en-US" i="1" dirty="0"/>
              <a:t>Understanding Uber in 2014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14900" y="4343400"/>
            <a:ext cx="42545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9300" y="685800"/>
            <a:ext cx="4475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8300" y="4267200"/>
            <a:ext cx="3657600"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8300" y="762000"/>
            <a:ext cx="35687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Box 6"/>
          <p:cNvSpPr txBox="1">
            <a:spLocks noChangeArrowheads="1"/>
          </p:cNvSpPr>
          <p:nvPr/>
        </p:nvSpPr>
        <p:spPr bwMode="auto">
          <a:xfrm>
            <a:off x="1054100" y="330200"/>
            <a:ext cx="1501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Low Growth</a:t>
            </a:r>
          </a:p>
        </p:txBody>
      </p:sp>
      <p:sp>
        <p:nvSpPr>
          <p:cNvPr id="34822" name="TextBox 7"/>
          <p:cNvSpPr txBox="1">
            <a:spLocks noChangeArrowheads="1"/>
          </p:cNvSpPr>
          <p:nvPr/>
        </p:nvSpPr>
        <p:spPr bwMode="auto">
          <a:xfrm>
            <a:off x="4102100" y="19812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a:t>
            </a:r>
          </a:p>
        </p:txBody>
      </p:sp>
      <p:sp>
        <p:nvSpPr>
          <p:cNvPr id="34823" name="TextBox 8"/>
          <p:cNvSpPr txBox="1">
            <a:spLocks noChangeArrowheads="1"/>
          </p:cNvSpPr>
          <p:nvPr/>
        </p:nvSpPr>
        <p:spPr bwMode="auto">
          <a:xfrm>
            <a:off x="6159500" y="304800"/>
            <a:ext cx="1570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Low Margins</a:t>
            </a:r>
          </a:p>
        </p:txBody>
      </p:sp>
      <p:sp>
        <p:nvSpPr>
          <p:cNvPr id="34824" name="TextBox 9"/>
          <p:cNvSpPr txBox="1">
            <a:spLocks noChangeArrowheads="1"/>
          </p:cNvSpPr>
          <p:nvPr/>
        </p:nvSpPr>
        <p:spPr bwMode="auto">
          <a:xfrm>
            <a:off x="215900" y="3733800"/>
            <a:ext cx="3570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High &amp; Increasing Reinvestment</a:t>
            </a:r>
          </a:p>
        </p:txBody>
      </p:sp>
      <p:sp>
        <p:nvSpPr>
          <p:cNvPr id="34825" name="TextBox 10"/>
          <p:cNvSpPr txBox="1">
            <a:spLocks noChangeArrowheads="1"/>
          </p:cNvSpPr>
          <p:nvPr/>
        </p:nvSpPr>
        <p:spPr bwMode="auto">
          <a:xfrm>
            <a:off x="4406900" y="56388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a:t>
            </a:r>
          </a:p>
        </p:txBody>
      </p:sp>
      <p:sp>
        <p:nvSpPr>
          <p:cNvPr id="34826" name="TextBox 11"/>
          <p:cNvSpPr txBox="1">
            <a:spLocks noChangeArrowheads="1"/>
          </p:cNvSpPr>
          <p:nvPr/>
        </p:nvSpPr>
        <p:spPr bwMode="auto">
          <a:xfrm>
            <a:off x="6235700" y="3810000"/>
            <a:ext cx="1631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b="1">
                <a:latin typeface="Times" charset="0"/>
              </a:rPr>
              <a:t>Bad Business</a:t>
            </a:r>
          </a:p>
        </p:txBody>
      </p:sp>
      <p:sp>
        <p:nvSpPr>
          <p:cNvPr id="34827" name="TextBox 12"/>
          <p:cNvSpPr txBox="1">
            <a:spLocks noChangeArrowheads="1"/>
          </p:cNvSpPr>
          <p:nvPr/>
        </p:nvSpPr>
        <p:spPr bwMode="auto">
          <a:xfrm>
            <a:off x="3416300" y="304800"/>
            <a:ext cx="27177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i="1" dirty="0">
                <a:latin typeface="Times" charset="0"/>
              </a:rPr>
              <a:t>It is in the Auto Business</a:t>
            </a:r>
          </a:p>
        </p:txBody>
      </p:sp>
      <p:sp>
        <p:nvSpPr>
          <p:cNvPr id="13" name="TextBox 12">
            <a:extLst>
              <a:ext uri="{FF2B5EF4-FFF2-40B4-BE49-F238E27FC236}">
                <a16:creationId xmlns:a16="http://schemas.microsoft.com/office/drawing/2014/main" id="{7E58EE23-DACD-D54C-8F15-30BBDB73352C}"/>
              </a:ext>
            </a:extLst>
          </p:cNvPr>
          <p:cNvSpPr txBox="1"/>
          <p:nvPr/>
        </p:nvSpPr>
        <p:spPr>
          <a:xfrm>
            <a:off x="3333290" y="0"/>
            <a:ext cx="4039888" cy="461665"/>
          </a:xfrm>
          <a:prstGeom prst="rect">
            <a:avLst/>
          </a:prstGeom>
          <a:noFill/>
        </p:spPr>
        <p:txBody>
          <a:bodyPr wrap="none" rtlCol="0">
            <a:spAutoFit/>
          </a:bodyPr>
          <a:lstStyle/>
          <a:p>
            <a:r>
              <a:rPr lang="en-US" i="1" dirty="0"/>
              <a:t>Understanding Ferrari in 2015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228600"/>
            <a:ext cx="8153400" cy="990600"/>
          </a:xfrm>
        </p:spPr>
        <p:txBody>
          <a:bodyPr/>
          <a:lstStyle/>
          <a:p>
            <a:r>
              <a:rPr lang="en-US" altLang="en-US" dirty="0">
                <a:ea typeface="ＭＳ Ｐゴシック" charset="-128"/>
              </a:rPr>
              <a:t>But it is not just another auto company..</a:t>
            </a:r>
          </a:p>
        </p:txBody>
      </p:sp>
      <p:pic>
        <p:nvPicPr>
          <p:cNvPr id="35842"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46640" r="-46640"/>
          <a:stretch>
            <a:fillRect/>
          </a:stretch>
        </p:blipFill>
        <p:spPr>
          <a:xfrm>
            <a:off x="612775" y="1600200"/>
            <a:ext cx="8153400" cy="4495800"/>
          </a:xfrm>
        </p:spPr>
      </p:pic>
      <p:sp>
        <p:nvSpPr>
          <p:cNvPr id="35843" name="TextBox 4"/>
          <p:cNvSpPr txBox="1">
            <a:spLocks noChangeArrowheads="1"/>
          </p:cNvSpPr>
          <p:nvPr/>
        </p:nvSpPr>
        <p:spPr bwMode="auto">
          <a:xfrm>
            <a:off x="381000" y="2057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sold only 7,255 cars in all of 2014</a:t>
            </a:r>
          </a:p>
        </p:txBody>
      </p:sp>
      <p:sp>
        <p:nvSpPr>
          <p:cNvPr id="35844" name="TextBox 5"/>
          <p:cNvSpPr txBox="1">
            <a:spLocks noChangeArrowheads="1"/>
          </p:cNvSpPr>
          <p:nvPr/>
        </p:nvSpPr>
        <p:spPr bwMode="auto">
          <a:xfrm>
            <a:off x="228600" y="4419600"/>
            <a:ext cx="2514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had a profit margin of 18.2%, in the 95</a:t>
            </a:r>
            <a:r>
              <a:rPr lang="en-US" altLang="en-US" sz="1800" baseline="30000">
                <a:latin typeface="Times" charset="0"/>
              </a:rPr>
              <a:t>th</a:t>
            </a:r>
            <a:r>
              <a:rPr lang="en-US" altLang="en-US" sz="1800">
                <a:latin typeface="Times" charset="0"/>
              </a:rPr>
              <a:t> percentile, partly because of its high prices and partly because it spends little on advertising. </a:t>
            </a:r>
          </a:p>
        </p:txBody>
      </p:sp>
      <p:sp>
        <p:nvSpPr>
          <p:cNvPr id="35845" name="TextBox 6"/>
          <p:cNvSpPr txBox="1">
            <a:spLocks noChangeArrowheads="1"/>
          </p:cNvSpPr>
          <p:nvPr/>
        </p:nvSpPr>
        <p:spPr bwMode="auto">
          <a:xfrm>
            <a:off x="6273800" y="1981200"/>
            <a:ext cx="2895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sales (in units) have grown very little in the last decade &amp; have been stable</a:t>
            </a:r>
          </a:p>
        </p:txBody>
      </p:sp>
      <p:sp>
        <p:nvSpPr>
          <p:cNvPr id="35846" name="TextBox 7"/>
          <p:cNvSpPr txBox="1">
            <a:spLocks noChangeArrowheads="1"/>
          </p:cNvSpPr>
          <p:nvPr/>
        </p:nvSpPr>
        <p:spPr bwMode="auto">
          <a:xfrm>
            <a:off x="6553200" y="4724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has not invested in new plants.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dirty="0">
                <a:ea typeface="ＭＳ Ｐゴシック" charset="-128"/>
              </a:rPr>
              <a:t>Step 1b: Create a narrative for the future</a:t>
            </a:r>
          </a:p>
        </p:txBody>
      </p:sp>
      <p:sp>
        <p:nvSpPr>
          <p:cNvPr id="36866"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Every valuation starts with a narrative, a story that you see unfolding for your company in the future.</a:t>
            </a:r>
          </a:p>
          <a:p>
            <a:r>
              <a:rPr lang="en-US" altLang="en-US">
                <a:ea typeface="ＭＳ Ｐゴシック" charset="-128"/>
              </a:rPr>
              <a:t>In developing this narrative, you will be making assessments of your company (its products, its management), the market or markets that you see it growing in, the competition it faces and will face and the macro environment in which it operates.</a:t>
            </a:r>
          </a:p>
          <a:p>
            <a:pPr lvl="1"/>
            <a:r>
              <a:rPr lang="en-US" altLang="en-US">
                <a:ea typeface="ＭＳ Ｐゴシック" charset="-128"/>
              </a:rPr>
              <a:t>Rule 1: Keep it simple.</a:t>
            </a:r>
          </a:p>
          <a:p>
            <a:pPr lvl="1"/>
            <a:r>
              <a:rPr lang="en-US" altLang="en-US">
                <a:ea typeface="ＭＳ Ｐゴシック" charset="-128"/>
              </a:rPr>
              <a:t>Rule 2: Keep it focused.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dirty="0">
                <a:ea typeface="ＭＳ Ｐゴシック" charset="-128"/>
              </a:rPr>
              <a:t>The Uber Narrative: An Urban, Car Service disruptor</a:t>
            </a: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marL="0" indent="0">
              <a:buFont typeface="Wingdings" charset="0"/>
              <a:buNone/>
              <a:defRPr/>
            </a:pPr>
            <a:r>
              <a:rPr lang="en-US" dirty="0"/>
              <a:t>In June 2014, my initial narrative for </a:t>
            </a:r>
            <a:r>
              <a:rPr lang="en-US" dirty="0" err="1"/>
              <a:t>Uber</a:t>
            </a:r>
            <a:r>
              <a:rPr lang="en-US" dirty="0"/>
              <a:t> was that it would be</a:t>
            </a:r>
          </a:p>
          <a:p>
            <a:pPr marL="514350" indent="-514350">
              <a:buFont typeface="+mj-lt"/>
              <a:buAutoNum type="arabicPeriod"/>
              <a:defRPr/>
            </a:pPr>
            <a:r>
              <a:rPr lang="en-US" u="sng" dirty="0"/>
              <a:t>An urban car service business</a:t>
            </a:r>
            <a:r>
              <a:rPr lang="en-US" dirty="0"/>
              <a:t>: I saw </a:t>
            </a:r>
            <a:r>
              <a:rPr lang="en-US" dirty="0" err="1"/>
              <a:t>Uber</a:t>
            </a:r>
            <a:r>
              <a:rPr lang="en-US" dirty="0"/>
              <a:t> primarily as a force in urban areas and only in the car service business.</a:t>
            </a:r>
          </a:p>
          <a:p>
            <a:pPr marL="514350" indent="-514350">
              <a:buFont typeface="+mj-lt"/>
              <a:buAutoNum type="arabicPeriod"/>
              <a:defRPr/>
            </a:pPr>
            <a:r>
              <a:rPr lang="en-US" dirty="0"/>
              <a:t>Which </a:t>
            </a:r>
            <a:r>
              <a:rPr lang="en-US" u="sng" dirty="0"/>
              <a:t>would expand the business moderately </a:t>
            </a:r>
            <a:r>
              <a:rPr lang="en-US" dirty="0"/>
              <a:t>(about 40% over ten years) by bringing in new users.</a:t>
            </a:r>
          </a:p>
          <a:p>
            <a:pPr marL="514350" indent="-514350">
              <a:buFont typeface="+mj-lt"/>
              <a:buAutoNum type="arabicPeriod"/>
              <a:defRPr/>
            </a:pPr>
            <a:r>
              <a:rPr lang="en-US" u="sng" dirty="0"/>
              <a:t>With local networking benefits</a:t>
            </a:r>
            <a:r>
              <a:rPr lang="en-US" dirty="0"/>
              <a:t>: If </a:t>
            </a:r>
            <a:r>
              <a:rPr lang="en-US" dirty="0" err="1"/>
              <a:t>Uber</a:t>
            </a:r>
            <a:r>
              <a:rPr lang="en-US" dirty="0"/>
              <a:t> becomes large enough in any city, it will quickly become larger, but that will be of little help when it enters a new city.</a:t>
            </a:r>
          </a:p>
          <a:p>
            <a:pPr marL="514350" indent="-514350">
              <a:buFont typeface="+mj-lt"/>
              <a:buAutoNum type="arabicPeriod"/>
              <a:defRPr/>
            </a:pPr>
            <a:r>
              <a:rPr lang="en-US" dirty="0"/>
              <a:t>Maintain its revenue sharing (20%) system due to strong </a:t>
            </a:r>
            <a:r>
              <a:rPr lang="en-US" u="sng" dirty="0"/>
              <a:t>competitive advantages</a:t>
            </a:r>
            <a:r>
              <a:rPr lang="en-US" dirty="0"/>
              <a:t> (from being a first mover).</a:t>
            </a:r>
          </a:p>
          <a:p>
            <a:pPr marL="514350" indent="-514350">
              <a:buFont typeface="+mj-lt"/>
              <a:buAutoNum type="arabicPeriod"/>
              <a:defRPr/>
            </a:pPr>
            <a:r>
              <a:rPr lang="en-US" dirty="0"/>
              <a:t>And </a:t>
            </a:r>
            <a:r>
              <a:rPr lang="en-US" u="sng" dirty="0"/>
              <a:t>its existing low-capital business model</a:t>
            </a:r>
            <a:r>
              <a:rPr lang="en-US" dirty="0"/>
              <a:t>, with drivers as contractors and very little investment in infrastructure.</a:t>
            </a:r>
          </a:p>
          <a:p>
            <a:pPr marL="0" indent="0">
              <a:buFont typeface="Wingdings" charset="0"/>
              <a:buNone/>
              <a:defRPr/>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dirty="0">
                <a:ea typeface="ＭＳ Ｐゴシック" charset="-128"/>
              </a:rPr>
              <a:t>The Ferrari Narrative: An Exclusive Club</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a:buFont typeface="Wingdings" charset="0"/>
              <a:buChar char=""/>
              <a:defRPr/>
            </a:pPr>
            <a:r>
              <a:rPr lang="en-US" dirty="0"/>
              <a:t>Ferrari will stay an exclusive auto club, deriving its allure from its scarcity and the fact that only a few own Ferraris.</a:t>
            </a:r>
          </a:p>
          <a:p>
            <a:pPr>
              <a:buFont typeface="Wingdings" charset="0"/>
              <a:buChar char=""/>
              <a:defRPr/>
            </a:pPr>
            <a:r>
              <a:rPr lang="en-US" dirty="0"/>
              <a:t>By staying exclusive, the company gets three benefits:</a:t>
            </a:r>
          </a:p>
          <a:p>
            <a:pPr lvl="1">
              <a:buFont typeface="Wingdings 2" charset="0"/>
              <a:buChar char=""/>
              <a:defRPr/>
            </a:pPr>
            <a:r>
              <a:rPr lang="en-US" dirty="0"/>
              <a:t>It can continue to charge nose bleed prices for its cars and sell them with little or no advertising.</a:t>
            </a:r>
          </a:p>
          <a:p>
            <a:pPr lvl="1">
              <a:buFont typeface="Wingdings 2" charset="0"/>
              <a:buChar char=""/>
              <a:defRPr/>
            </a:pPr>
            <a:r>
              <a:rPr lang="en-US" dirty="0"/>
              <a:t>It does not need to invest in new assembly plants, since it does not plan to ramp up production.</a:t>
            </a:r>
          </a:p>
          <a:p>
            <a:pPr lvl="1">
              <a:buFont typeface="Wingdings 2" charset="0"/>
              <a:buChar char=""/>
              <a:defRPr/>
            </a:pPr>
            <a:r>
              <a:rPr lang="en-US" dirty="0"/>
              <a:t>It sells only to the super rich, who are unaffected by overall economic conditions or market crises.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228600"/>
            <a:ext cx="8153400" cy="990600"/>
          </a:xfrm>
        </p:spPr>
        <p:txBody>
          <a:bodyPr/>
          <a:lstStyle/>
          <a:p>
            <a:r>
              <a:rPr lang="en-US" altLang="en-US" dirty="0">
                <a:ea typeface="ＭＳ Ｐゴシック" charset="-128"/>
              </a:rPr>
              <a:t>Step 2: Check the narrative against history, economic first principles &amp; common sense</a:t>
            </a:r>
          </a:p>
        </p:txBody>
      </p:sp>
      <p:pic>
        <p:nvPicPr>
          <p:cNvPr id="39938"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8508" b="-8508"/>
          <a:stretch>
            <a:fillRect/>
          </a:stretch>
        </p:blipFill>
        <p:spPr>
          <a:xfrm>
            <a:off x="612775" y="1600200"/>
            <a:ext cx="8153400" cy="4495800"/>
          </a:xfrm>
        </p:spPr>
      </p:pic>
      <p:sp>
        <p:nvSpPr>
          <p:cNvPr id="39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39940"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39CADF3-7083-F44C-92F8-B97A1319B17E}" type="slidenum">
              <a:rPr lang="en-US" altLang="en-US" sz="1200">
                <a:solidFill>
                  <a:srgbClr val="FFFFFF"/>
                </a:solidFill>
                <a:latin typeface="Times" charset="0"/>
              </a:rPr>
              <a:pPr>
                <a:lnSpc>
                  <a:spcPct val="80000"/>
                </a:lnSpc>
                <a:spcBef>
                  <a:spcPct val="0"/>
                </a:spcBef>
                <a:buClrTx/>
                <a:buSzTx/>
                <a:buFontTx/>
                <a:buNone/>
              </a:pPr>
              <a:t>17</a:t>
            </a:fld>
            <a:endParaRPr lang="en-US" altLang="en-US" sz="1200">
              <a:solidFill>
                <a:srgbClr val="FFFFFF"/>
              </a:solidFill>
              <a:latin typeface="Times"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12775" y="228600"/>
            <a:ext cx="8153400" cy="990600"/>
          </a:xfrm>
        </p:spPr>
        <p:txBody>
          <a:bodyPr/>
          <a:lstStyle/>
          <a:p>
            <a:r>
              <a:rPr lang="en-US" altLang="en-US">
                <a:ea typeface="ＭＳ Ｐゴシック" charset="-128"/>
              </a:rPr>
              <a:t>The Impossible, The Implausible and the Improbable</a:t>
            </a:r>
          </a:p>
        </p:txBody>
      </p:sp>
      <p:pic>
        <p:nvPicPr>
          <p:cNvPr id="40962"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835" r="-835"/>
          <a:stretch>
            <a:fillRect/>
          </a:stretch>
        </p:blipFill>
        <p:spPr>
          <a:xfrm>
            <a:off x="612775" y="1600200"/>
            <a:ext cx="8153400" cy="4495800"/>
          </a:xfrm>
        </p:spPr>
      </p:pic>
      <p:sp>
        <p:nvSpPr>
          <p:cNvPr id="40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64"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75CF97C-2AF5-B24C-BA5B-AA88DFD7455D}" type="slidenum">
              <a:rPr lang="en-US" altLang="en-US" sz="1200">
                <a:solidFill>
                  <a:srgbClr val="FFFFFF"/>
                </a:solidFill>
                <a:latin typeface="Times" charset="0"/>
              </a:rPr>
              <a:pPr>
                <a:lnSpc>
                  <a:spcPct val="80000"/>
                </a:lnSpc>
                <a:spcBef>
                  <a:spcPct val="0"/>
                </a:spcBef>
                <a:buClrTx/>
                <a:buSzTx/>
                <a:buFontTx/>
                <a:buNone/>
              </a:pPr>
              <a:t>18</a:t>
            </a:fld>
            <a:endParaRPr lang="en-US" altLang="en-US" sz="1200">
              <a:solidFill>
                <a:srgbClr val="FFFFFF"/>
              </a:solidFill>
              <a:latin typeface="Times"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73100"/>
            <a:ext cx="9144000" cy="549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8" name="TextBox 2"/>
          <p:cNvSpPr txBox="1">
            <a:spLocks noChangeArrowheads="1"/>
          </p:cNvSpPr>
          <p:nvPr/>
        </p:nvSpPr>
        <p:spPr bwMode="auto">
          <a:xfrm>
            <a:off x="4419600" y="152400"/>
            <a:ext cx="41798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Improbable: Willy Wonkitis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612775" y="228600"/>
            <a:ext cx="8153400" cy="990600"/>
          </a:xfrm>
        </p:spPr>
        <p:txBody>
          <a:bodyPr/>
          <a:lstStyle/>
          <a:p>
            <a:r>
              <a:rPr lang="en-US" altLang="en-US">
                <a:ea typeface="ＭＳ Ｐゴシック" charset="-128"/>
              </a:rPr>
              <a:t>Uber: Possible, Plausible and Probable</a:t>
            </a:r>
          </a:p>
        </p:txBody>
      </p:sp>
      <p:pic>
        <p:nvPicPr>
          <p:cNvPr id="41986"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54062" r="-54062"/>
          <a:stretch>
            <a:fillRect/>
          </a:stretch>
        </p:blipFill>
        <p:spPr>
          <a:xfrm>
            <a:off x="612775" y="1600200"/>
            <a:ext cx="8153400" cy="4495800"/>
          </a:xfrm>
        </p:spPr>
      </p:pic>
      <p:sp>
        <p:nvSpPr>
          <p:cNvPr id="2" name="TextBox 1">
            <a:extLst>
              <a:ext uri="{FF2B5EF4-FFF2-40B4-BE49-F238E27FC236}">
                <a16:creationId xmlns:a16="http://schemas.microsoft.com/office/drawing/2014/main" id="{F973ABEA-420A-AB4B-AB78-F649F0D1FDDD}"/>
              </a:ext>
            </a:extLst>
          </p:cNvPr>
          <p:cNvSpPr txBox="1"/>
          <p:nvPr/>
        </p:nvSpPr>
        <p:spPr>
          <a:xfrm>
            <a:off x="634898" y="1770608"/>
            <a:ext cx="1981200" cy="4154984"/>
          </a:xfrm>
          <a:prstGeom prst="rect">
            <a:avLst/>
          </a:prstGeom>
          <a:noFill/>
        </p:spPr>
        <p:txBody>
          <a:bodyPr wrap="square" rtlCol="0">
            <a:spAutoFit/>
          </a:bodyPr>
          <a:lstStyle/>
          <a:p>
            <a:r>
              <a:rPr lang="en-US" dirty="0"/>
              <a:t>The larger &amp; more ambitious your story, the more onus there is on you to show that it is possible, plausible &amp; probable.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B1438-7DBE-4842-BBC1-B939DF412F38}"/>
              </a:ext>
            </a:extLst>
          </p:cNvPr>
          <p:cNvSpPr>
            <a:spLocks noGrp="1"/>
          </p:cNvSpPr>
          <p:nvPr>
            <p:ph type="title"/>
          </p:nvPr>
        </p:nvSpPr>
        <p:spPr/>
        <p:txBody>
          <a:bodyPr/>
          <a:lstStyle/>
          <a:p>
            <a:r>
              <a:rPr lang="en-US" dirty="0"/>
              <a:t>The Runaway Story: When you want a story to be true…</a:t>
            </a:r>
          </a:p>
        </p:txBody>
      </p:sp>
      <p:sp>
        <p:nvSpPr>
          <p:cNvPr id="3" name="Content Placeholder 2">
            <a:extLst>
              <a:ext uri="{FF2B5EF4-FFF2-40B4-BE49-F238E27FC236}">
                <a16:creationId xmlns:a16="http://schemas.microsoft.com/office/drawing/2014/main" id="{F774B291-8B20-9941-ABDC-0DB7A65FD319}"/>
              </a:ext>
            </a:extLst>
          </p:cNvPr>
          <p:cNvSpPr>
            <a:spLocks noGrp="1"/>
          </p:cNvSpPr>
          <p:nvPr>
            <p:ph sz="quarter" idx="1"/>
          </p:nvPr>
        </p:nvSpPr>
        <p:spPr/>
        <p:txBody>
          <a:bodyPr>
            <a:normAutofit fontScale="92500" lnSpcReduction="20000"/>
          </a:bodyPr>
          <a:lstStyle/>
          <a:p>
            <a:r>
              <a:rPr lang="en-US" dirty="0"/>
              <a:t>With a  runaway business story, you usually have three ingredients:</a:t>
            </a:r>
          </a:p>
          <a:p>
            <a:pPr marL="835025" lvl="1" indent="-514350">
              <a:buFont typeface="+mj-lt"/>
              <a:buAutoNum type="arabicPeriod"/>
            </a:pPr>
            <a:r>
              <a:rPr lang="en-US" u="sng" dirty="0"/>
              <a:t>Charismatic, likeable Narrator</a:t>
            </a:r>
            <a:r>
              <a:rPr lang="en-US" dirty="0"/>
              <a:t>: The narrator of the business story is someone that you want to see succeed, either because you like the narrator or because he/she will be a good role model.</a:t>
            </a:r>
          </a:p>
          <a:p>
            <a:pPr marL="835025" lvl="1" indent="-514350">
              <a:buFont typeface="+mj-lt"/>
              <a:buAutoNum type="arabicPeriod"/>
            </a:pPr>
            <a:r>
              <a:rPr lang="en-US" u="sng" dirty="0"/>
              <a:t>Telling a story about disrupting a much business, where you dislike the status quo</a:t>
            </a:r>
            <a:r>
              <a:rPr lang="en-US" dirty="0"/>
              <a:t>: The status quo in the business that the story is disrupting is dissatisfying (to everyone involved)&gt;</a:t>
            </a:r>
          </a:p>
          <a:p>
            <a:pPr marL="835025" lvl="1" indent="-514350">
              <a:buFont typeface="+mj-lt"/>
              <a:buAutoNum type="arabicPeriod"/>
            </a:pPr>
            <a:r>
              <a:rPr lang="en-US" u="sng" dirty="0"/>
              <a:t>With a societal benefit as bonus</a:t>
            </a:r>
            <a:r>
              <a:rPr lang="en-US" dirty="0"/>
              <a:t>: And if the story holds, society and humanity will benefit.</a:t>
            </a:r>
          </a:p>
          <a:p>
            <a:pPr marL="342900" indent="-342900"/>
            <a:r>
              <a:rPr lang="en-US" dirty="0"/>
              <a:t>Since you want this story to work out, you stop asking questions, because the answers may put the story at risk.</a:t>
            </a:r>
          </a:p>
        </p:txBody>
      </p:sp>
    </p:spTree>
    <p:extLst>
      <p:ext uri="{BB962C8B-B14F-4D97-AF65-F5344CB8AC3E}">
        <p14:creationId xmlns:p14="http://schemas.microsoft.com/office/powerpoint/2010/main" val="3277486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81407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0" name="TextBox 2"/>
          <p:cNvSpPr txBox="1">
            <a:spLocks noChangeArrowheads="1"/>
          </p:cNvSpPr>
          <p:nvPr/>
        </p:nvSpPr>
        <p:spPr bwMode="auto">
          <a:xfrm>
            <a:off x="3429000" y="0"/>
            <a:ext cx="4710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Impossible: The Runaway Story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lstStyle/>
          <a:p>
            <a:r>
              <a:rPr lang="en-US" altLang="en-US" dirty="0">
                <a:ea typeface="ＭＳ Ｐゴシック" charset="-128"/>
              </a:rPr>
              <a:t>Step 4a: Connect your narrative to key drivers of value</a:t>
            </a:r>
          </a:p>
        </p:txBody>
      </p:sp>
      <p:pic>
        <p:nvPicPr>
          <p:cNvPr id="3" name="Content Placeholder 2"/>
          <p:cNvPicPr>
            <a:picLocks noGrp="1" noChangeAspect="1"/>
          </p:cNvPicPr>
          <p:nvPr>
            <p:ph sz="quarter" idx="1"/>
          </p:nvPr>
        </p:nvPicPr>
        <p:blipFill>
          <a:blip r:embed="rId2"/>
          <a:stretch>
            <a:fillRect/>
          </a:stretch>
        </p:blipFill>
        <p:spPr>
          <a:xfrm>
            <a:off x="2633055" y="1600200"/>
            <a:ext cx="4112839" cy="44958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Uber Link</a:t>
            </a: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65144" r="-65144"/>
          <a:stretch>
            <a:fillRect/>
          </a:stretch>
        </p:blipFill>
        <p:spPr/>
      </p:pic>
    </p:spTree>
    <p:extLst>
      <p:ext uri="{BB962C8B-B14F-4D97-AF65-F5344CB8AC3E}">
        <p14:creationId xmlns:p14="http://schemas.microsoft.com/office/powerpoint/2010/main" val="1106150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lstStyle/>
          <a:p>
            <a:r>
              <a:rPr lang="en-US" altLang="en-US">
                <a:ea typeface="ＭＳ Ｐゴシック" charset="-128"/>
              </a:rPr>
              <a:t>Ferrari: From story to numbers</a:t>
            </a:r>
          </a:p>
        </p:txBody>
      </p:sp>
      <p:pic>
        <p:nvPicPr>
          <p:cNvPr id="4710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6906" b="6906"/>
          <a:stretch>
            <a:fillRect/>
          </a:stretch>
        </p:blipFill>
        <p:spPr>
          <a:xfrm>
            <a:off x="612775" y="1600200"/>
            <a:ext cx="8153400" cy="4495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612775" y="228600"/>
            <a:ext cx="8153400" cy="990600"/>
          </a:xfrm>
        </p:spPr>
        <p:txBody>
          <a:bodyPr/>
          <a:lstStyle/>
          <a:p>
            <a:r>
              <a:rPr lang="en-US" altLang="en-US" dirty="0">
                <a:ea typeface="ＭＳ Ｐゴシック" charset="-128"/>
              </a:rPr>
              <a:t>Step 4b: Value the company (Uber)</a:t>
            </a:r>
          </a:p>
        </p:txBody>
      </p:sp>
      <p:pic>
        <p:nvPicPr>
          <p:cNvPr id="48130"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10570" b="-10570"/>
          <a:stretch>
            <a:fillRect/>
          </a:stretch>
        </p:blipFill>
        <p:spPr>
          <a:xfrm>
            <a:off x="612775" y="1600200"/>
            <a:ext cx="8153400" cy="4495800"/>
          </a:xfrm>
        </p:spPr>
      </p:pic>
      <p:sp>
        <p:nvSpPr>
          <p:cNvPr id="48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4813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3C0AACD-6EAC-3C4A-9315-B4366A7E82A7}" type="slidenum">
              <a:rPr lang="en-US" altLang="en-US" sz="1200">
                <a:solidFill>
                  <a:srgbClr val="FFFFFF"/>
                </a:solidFill>
                <a:latin typeface="Times" charset="0"/>
              </a:rPr>
              <a:pPr>
                <a:lnSpc>
                  <a:spcPct val="80000"/>
                </a:lnSpc>
                <a:spcBef>
                  <a:spcPct val="0"/>
                </a:spcBef>
                <a:buClrTx/>
                <a:buSzTx/>
                <a:buFontTx/>
                <a:buNone/>
              </a:pPr>
              <a:t>26</a:t>
            </a:fld>
            <a:endParaRPr lang="en-US" altLang="en-US" sz="1200">
              <a:solidFill>
                <a:srgbClr val="FFFFFF"/>
              </a:solidFill>
              <a:latin typeface="Times"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r>
              <a:rPr lang="en-US" altLang="en-US">
                <a:ea typeface="ＭＳ Ｐゴシック" charset="-128"/>
              </a:rPr>
              <a:t>Ferrari: The “Exclusive Club” Value</a:t>
            </a:r>
          </a:p>
        </p:txBody>
      </p:sp>
      <p:pic>
        <p:nvPicPr>
          <p:cNvPr id="3481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701" b="-4701"/>
          <a:stretch>
            <a:fillRect/>
          </a:stretch>
        </p:blipFill>
        <p:spPr>
          <a:xfrm>
            <a:off x="612775" y="1600200"/>
            <a:ext cx="8153400" cy="4495800"/>
          </a:xfrm>
        </p:spPr>
      </p:pic>
    </p:spTree>
    <p:extLst>
      <p:ext uri="{BB962C8B-B14F-4D97-AF65-F5344CB8AC3E}">
        <p14:creationId xmlns:p14="http://schemas.microsoft.com/office/powerpoint/2010/main" val="2919175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FANGAM stocks, in January 2010</a:t>
            </a:r>
          </a:p>
        </p:txBody>
      </p:sp>
      <p:sp>
        <p:nvSpPr>
          <p:cNvPr id="4" name="Content Placeholder 3">
            <a:extLst>
              <a:ext uri="{FF2B5EF4-FFF2-40B4-BE49-F238E27FC236}">
                <a16:creationId xmlns:a16="http://schemas.microsoft.com/office/drawing/2014/main" id="{A096853D-0D3A-5B41-9082-304539C53E3F}"/>
              </a:ext>
            </a:extLst>
          </p:cNvPr>
          <p:cNvSpPr>
            <a:spLocks noGrp="1"/>
          </p:cNvSpPr>
          <p:nvPr>
            <p:ph sz="quarter" idx="1"/>
          </p:nvPr>
        </p:nvSpPr>
        <p:spPr/>
        <p:txBody>
          <a:bodyPr>
            <a:normAutofit fontScale="55000" lnSpcReduction="20000"/>
          </a:bodyPr>
          <a:lstStyle/>
          <a:p>
            <a:r>
              <a:rPr lang="en-US" u="sng" dirty="0"/>
              <a:t>The Lagging Giant</a:t>
            </a:r>
            <a:r>
              <a:rPr lang="en-US" dirty="0"/>
              <a:t>: At the start of 2010, Microsoft had a market capitalization in excess of $270 billion, and was second only to Exxon Mobil, with a market cap of $320 billion, but that represented a come down from its status as the largest market cap company at the start of 2000, with a market cap exceeding $500 billion.</a:t>
            </a:r>
          </a:p>
          <a:p>
            <a:r>
              <a:rPr lang="en-US" u="sng" dirty="0"/>
              <a:t>The Rising Star</a:t>
            </a:r>
            <a:r>
              <a:rPr lang="en-US" dirty="0"/>
              <a:t>: At the start of 2010, Apple's market cap was approaching $200 billion, a quantum leap from its market cap of $16 billion, ten years earlier.</a:t>
            </a:r>
          </a:p>
          <a:p>
            <a:r>
              <a:rPr lang="en-US" u="sng" dirty="0"/>
              <a:t>The Field of Dreams Company</a:t>
            </a:r>
            <a:r>
              <a:rPr lang="en-US" dirty="0"/>
              <a:t>: By early 2010, Amazon had cemented its status as online retailer, capable of growing its revenues at the expense of its brick and mortar competitors, but without a clear pathway to profitability. The market seemed to be willing to overlook this limitation, giving the company a market cap of more than $50 billion, a significant comeback from the dot-com bust days of 2001, when it was valued at less than $4 billion.</a:t>
            </a:r>
          </a:p>
          <a:p>
            <a:r>
              <a:rPr lang="en-US" u="sng" dirty="0"/>
              <a:t>The New Tech Prototype</a:t>
            </a:r>
            <a:r>
              <a:rPr lang="en-US" dirty="0"/>
              <a:t>: In January 2010, Google was already the prototype for the new tech model, reaching a hundred-billion dollar market cap threshold than any other company in history, with a market capitalization of more than $160 billion in early 2010.</a:t>
            </a:r>
          </a:p>
          <a:p>
            <a:r>
              <a:rPr lang="en-US" u="sng" dirty="0"/>
              <a:t>On the cusp</a:t>
            </a:r>
            <a:r>
              <a:rPr lang="en-US" dirty="0"/>
              <a:t>: In early 2010, it is unlikely that anyone would have put Netflix on the list of big-time winners, since its market capitalization was less than $4 billion and its business model of renting content and signing up subscribers was already under strain. </a:t>
            </a:r>
          </a:p>
          <a:p>
            <a:r>
              <a:rPr lang="en-US" u="sng" dirty="0"/>
              <a:t>The glimmer in the market's eye</a:t>
            </a:r>
            <a:r>
              <a:rPr lang="en-US" dirty="0"/>
              <a:t>: At the start of 2010, Facebook was still a private business, though venture capitalists were clearly excited about its prospects, pricing it at roughly $14 billion in January 2010, based primarily on its user numbers. </a:t>
            </a:r>
          </a:p>
          <a:p>
            <a:pPr marL="0" indent="0">
              <a:buNone/>
            </a:pPr>
            <a:endParaRPr lang="en-US" dirty="0"/>
          </a:p>
        </p:txBody>
      </p:sp>
    </p:spTree>
    <p:extLst>
      <p:ext uri="{BB962C8B-B14F-4D97-AF65-F5344CB8AC3E}">
        <p14:creationId xmlns:p14="http://schemas.microsoft.com/office/powerpoint/2010/main" val="2702914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1E9B6B66-A8D7-2649-82A8-78AD231862EF}"/>
              </a:ext>
            </a:extLst>
          </p:cNvPr>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dirty="0">
                <a:ea typeface="ＭＳ Ｐゴシック" panose="020B0600070205080204" pitchFamily="34" charset="-128"/>
              </a:rPr>
              <a:t>Valuing the FANGAM stocks: Reframing the story in 2020</a:t>
            </a:r>
          </a:p>
        </p:txBody>
      </p:sp>
      <p:pic>
        <p:nvPicPr>
          <p:cNvPr id="3" name="Content Placeholder 2">
            <a:extLst>
              <a:ext uri="{FF2B5EF4-FFF2-40B4-BE49-F238E27FC236}">
                <a16:creationId xmlns:a16="http://schemas.microsoft.com/office/drawing/2014/main" id="{E12597BD-D337-B74B-833A-515D740CC406}"/>
              </a:ext>
            </a:extLst>
          </p:cNvPr>
          <p:cNvPicPr>
            <a:picLocks noGrp="1" noChangeAspect="1"/>
          </p:cNvPicPr>
          <p:nvPr>
            <p:ph sz="quarter" idx="1"/>
          </p:nvPr>
        </p:nvPicPr>
        <p:blipFill>
          <a:blip r:embed="rId2"/>
          <a:stretch>
            <a:fillRect/>
          </a:stretch>
        </p:blipFill>
        <p:spPr>
          <a:xfrm>
            <a:off x="612775" y="2096357"/>
            <a:ext cx="8153400" cy="3503485"/>
          </a:xfrm>
          <a:prstGeom prst="rect">
            <a:avLst/>
          </a:prstGeom>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228600"/>
            <a:ext cx="8153400" cy="990600"/>
          </a:xfrm>
        </p:spPr>
        <p:txBody>
          <a:bodyPr/>
          <a:lstStyle/>
          <a:p>
            <a:r>
              <a:rPr lang="en-US" altLang="en-US">
                <a:ea typeface="ＭＳ Ｐゴシック" charset="-128"/>
              </a:rPr>
              <a:t>Step 5: Keep the feedback loop open</a:t>
            </a:r>
          </a:p>
        </p:txBody>
      </p:sp>
      <p:sp>
        <p:nvSpPr>
          <p:cNvPr id="50178" name="Content Placeholder 2"/>
          <p:cNvSpPr>
            <a:spLocks noGrp="1"/>
          </p:cNvSpPr>
          <p:nvPr>
            <p:ph sz="quarter" idx="1"/>
          </p:nvPr>
        </p:nvSpPr>
        <p:spPr>
          <a:xfrm>
            <a:off x="612775" y="1600200"/>
            <a:ext cx="8153400" cy="4495800"/>
          </a:xfrm>
        </p:spPr>
        <p:txBody>
          <a:bodyPr/>
          <a:lstStyle/>
          <a:p>
            <a:pPr>
              <a:lnSpc>
                <a:spcPct val="90000"/>
              </a:lnSpc>
            </a:pPr>
            <a:r>
              <a:rPr lang="en-US" altLang="en-US" sz="2600" dirty="0">
                <a:ea typeface="ＭＳ Ｐゴシック" charset="-128"/>
              </a:rPr>
              <a:t>When you tell a story about a company (either explicitly or implicitly), it is natural to feel attached to that story and to defend it against all attacks. Nothing can destroy an investor more than hubris.</a:t>
            </a:r>
          </a:p>
          <a:p>
            <a:pPr>
              <a:lnSpc>
                <a:spcPct val="90000"/>
              </a:lnSpc>
            </a:pPr>
            <a:r>
              <a:rPr lang="en-US" altLang="en-US" sz="2600" dirty="0">
                <a:ea typeface="ＭＳ Ｐゴシック" charset="-128"/>
              </a:rPr>
              <a:t>Being open to other views about a company is not easy, but here are some suggestions that may help:</a:t>
            </a:r>
          </a:p>
          <a:p>
            <a:pPr lvl="1">
              <a:lnSpc>
                <a:spcPct val="90000"/>
              </a:lnSpc>
            </a:pPr>
            <a:r>
              <a:rPr lang="en-US" altLang="en-US" sz="2200" dirty="0">
                <a:ea typeface="ＭＳ Ｐゴシック" charset="-128"/>
              </a:rPr>
              <a:t>Face up to the uncertainty in your own estimates of value.</a:t>
            </a:r>
          </a:p>
          <a:p>
            <a:pPr lvl="1">
              <a:lnSpc>
                <a:spcPct val="90000"/>
              </a:lnSpc>
            </a:pPr>
            <a:r>
              <a:rPr lang="en-US" altLang="en-US" sz="2200" dirty="0">
                <a:ea typeface="ＭＳ Ｐゴシック" charset="-128"/>
              </a:rPr>
              <a:t>Present the valuation to people who don’t think like you do.</a:t>
            </a:r>
          </a:p>
          <a:p>
            <a:pPr lvl="1">
              <a:lnSpc>
                <a:spcPct val="90000"/>
              </a:lnSpc>
            </a:pPr>
            <a:r>
              <a:rPr lang="en-US" altLang="en-US" sz="2200" dirty="0">
                <a:ea typeface="ＭＳ Ｐゴシック" charset="-128"/>
              </a:rPr>
              <a:t>Create a process where people who disagree with you the most have a say.</a:t>
            </a:r>
          </a:p>
          <a:p>
            <a:pPr lvl="1">
              <a:lnSpc>
                <a:spcPct val="90000"/>
              </a:lnSpc>
            </a:pPr>
            <a:r>
              <a:rPr lang="en-US" altLang="en-US" sz="2200" dirty="0">
                <a:ea typeface="ＭＳ Ｐゴシック" charset="-128"/>
              </a:rPr>
              <a:t>Provide a structure where the criticisms can be specific and pointed, rather than general.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612775" y="228600"/>
            <a:ext cx="8153400" cy="990600"/>
          </a:xfrm>
        </p:spPr>
        <p:txBody>
          <a:bodyPr/>
          <a:lstStyle/>
          <a:p>
            <a:r>
              <a:rPr lang="en-US" altLang="en-US">
                <a:ea typeface="ＭＳ Ｐゴシック" charset="-128"/>
              </a:rPr>
              <a:t>The Uber Feedback Loop: Bill Gurley</a:t>
            </a:r>
          </a:p>
        </p:txBody>
      </p:sp>
      <p:sp>
        <p:nvSpPr>
          <p:cNvPr id="52226" name="Content Placeholder 2"/>
          <p:cNvSpPr>
            <a:spLocks noGrp="1"/>
          </p:cNvSpPr>
          <p:nvPr>
            <p:ph sz="quarter" idx="1"/>
          </p:nvPr>
        </p:nvSpPr>
        <p:spPr>
          <a:xfrm>
            <a:off x="612775" y="1600200"/>
            <a:ext cx="8153400" cy="4495800"/>
          </a:xfrm>
        </p:spPr>
        <p:txBody>
          <a:bodyPr>
            <a:normAutofit fontScale="92500" lnSpcReduction="20000"/>
          </a:bodyPr>
          <a:lstStyle/>
          <a:p>
            <a:pPr marL="514350" indent="-514350">
              <a:buFont typeface="+mj-lt"/>
              <a:buAutoNum type="arabicPeriod"/>
              <a:defRPr/>
            </a:pPr>
            <a:r>
              <a:rPr lang="en-US" u="sng" dirty="0"/>
              <a:t>Not just car service company.</a:t>
            </a:r>
            <a:r>
              <a:rPr lang="en-US" dirty="0"/>
              <a:t>: </a:t>
            </a:r>
            <a:r>
              <a:rPr lang="en-US" dirty="0" err="1"/>
              <a:t>Uber</a:t>
            </a:r>
            <a:r>
              <a:rPr lang="en-US" dirty="0"/>
              <a:t> is a car company, not just a car service company, and there may be a day when consumers will subscribe to a </a:t>
            </a:r>
            <a:r>
              <a:rPr lang="en-US" dirty="0" err="1"/>
              <a:t>Uber</a:t>
            </a:r>
            <a:r>
              <a:rPr lang="en-US" dirty="0"/>
              <a:t> service, rather than own their own cars. It could also expand into logistics, i.e., moving and transportation businesses.</a:t>
            </a:r>
          </a:p>
          <a:p>
            <a:pPr marL="514350" indent="-514350">
              <a:buFont typeface="+mj-lt"/>
              <a:buAutoNum type="arabicPeriod"/>
              <a:defRPr/>
            </a:pPr>
            <a:r>
              <a:rPr lang="en-US" u="sng" dirty="0"/>
              <a:t>Not just urban</a:t>
            </a:r>
            <a:r>
              <a:rPr lang="en-US" dirty="0"/>
              <a:t>: </a:t>
            </a:r>
            <a:r>
              <a:rPr lang="en-US" dirty="0" err="1"/>
              <a:t>Uber</a:t>
            </a:r>
            <a:r>
              <a:rPr lang="en-US" dirty="0"/>
              <a:t> can create new demands for car service in parts of the country where taxis are not used (suburbia, small towns).</a:t>
            </a:r>
          </a:p>
          <a:p>
            <a:pPr marL="514350" indent="-514350">
              <a:buFont typeface="+mj-lt"/>
              <a:buAutoNum type="arabicPeriod"/>
              <a:defRPr/>
            </a:pPr>
            <a:r>
              <a:rPr lang="en-US" u="sng" dirty="0"/>
              <a:t>Global networking benefits</a:t>
            </a:r>
            <a:r>
              <a:rPr lang="en-US" dirty="0"/>
              <a:t>: By linking with technology and credit card companies, </a:t>
            </a:r>
            <a:r>
              <a:rPr lang="en-US" dirty="0" err="1"/>
              <a:t>Uber</a:t>
            </a:r>
            <a:r>
              <a:rPr lang="en-US" dirty="0"/>
              <a:t> can have global networking benefits.</a:t>
            </a:r>
          </a:p>
          <a:p>
            <a:pPr marL="0" indent="0">
              <a:buFont typeface="Wingdings" charset="0"/>
              <a:buNone/>
              <a:defRPr/>
            </a:pPr>
            <a:endParaRPr lang="en-US" dirty="0"/>
          </a:p>
        </p:txBody>
      </p:sp>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51204"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CA61306-A47B-EB49-90BD-81A62A70333C}" type="slidenum">
              <a:rPr lang="en-US" altLang="en-US" sz="1200">
                <a:solidFill>
                  <a:srgbClr val="FFFFFF"/>
                </a:solidFill>
                <a:latin typeface="Times" charset="0"/>
              </a:rPr>
              <a:pPr>
                <a:lnSpc>
                  <a:spcPct val="80000"/>
                </a:lnSpc>
                <a:spcBef>
                  <a:spcPct val="0"/>
                </a:spcBef>
                <a:buClrTx/>
                <a:buSzTx/>
                <a:buFontTx/>
                <a:buNone/>
              </a:pPr>
              <a:t>31</a:t>
            </a:fld>
            <a:endParaRPr lang="en-US" altLang="en-US" sz="1200">
              <a:solidFill>
                <a:srgbClr val="FFFFFF"/>
              </a:solidFill>
              <a:latin typeface="Times"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lstStyle/>
          <a:p>
            <a:r>
              <a:rPr lang="en-US" altLang="en-US">
                <a:ea typeface="ＭＳ Ｐゴシック" charset="-128"/>
              </a:rPr>
              <a:t>Valuing Bill Gurley’s Uber narrative</a:t>
            </a:r>
          </a:p>
        </p:txBody>
      </p:sp>
      <p:pic>
        <p:nvPicPr>
          <p:cNvPr id="52226"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11589" b="-11589"/>
          <a:stretch>
            <a:fillRect/>
          </a:stretch>
        </p:blipFill>
        <p:spPr>
          <a:xfrm>
            <a:off x="612775" y="1600200"/>
            <a:ext cx="8153400" cy="44958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612775" y="228600"/>
            <a:ext cx="8153400" cy="990600"/>
          </a:xfrm>
        </p:spPr>
        <p:txBody>
          <a:bodyPr/>
          <a:lstStyle/>
          <a:p>
            <a:r>
              <a:rPr lang="en-US" altLang="en-US">
                <a:ea typeface="ＭＳ Ｐゴシック" charset="-128"/>
              </a:rPr>
              <a:t>Different narratives, Different Numbers</a:t>
            </a:r>
          </a:p>
        </p:txBody>
      </p:sp>
      <p:pic>
        <p:nvPicPr>
          <p:cNvPr id="5325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37981" b="-37981"/>
          <a:stretch>
            <a:fillRect/>
          </a:stretch>
        </p:blipFill>
        <p:spPr>
          <a:xfrm>
            <a:off x="612775" y="1600200"/>
            <a:ext cx="8153400" cy="449580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lstStyle/>
          <a:p>
            <a:r>
              <a:rPr lang="en-US" altLang="en-US">
                <a:ea typeface="ＭＳ Ｐゴシック" charset="-128"/>
              </a:rPr>
              <a:t>The Ferrari Counter Narrative</a:t>
            </a:r>
          </a:p>
        </p:txBody>
      </p:sp>
      <p:pic>
        <p:nvPicPr>
          <p:cNvPr id="5427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7954" r="-7954"/>
          <a:stretch>
            <a:fillRect/>
          </a:stretch>
        </p:blipFill>
        <p:spPr>
          <a:xfrm>
            <a:off x="612775" y="1600200"/>
            <a:ext cx="8153400" cy="4495800"/>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612775" y="228600"/>
            <a:ext cx="8153400" cy="990600"/>
          </a:xfrm>
        </p:spPr>
        <p:txBody>
          <a:bodyPr/>
          <a:lstStyle/>
          <a:p>
            <a:r>
              <a:rPr lang="en-US" altLang="en-US">
                <a:ea typeface="ＭＳ Ｐゴシック" charset="-128"/>
              </a:rPr>
              <a:t>Ferrari: The “Rev-it-up” Alternative</a:t>
            </a:r>
          </a:p>
        </p:txBody>
      </p:sp>
      <p:pic>
        <p:nvPicPr>
          <p:cNvPr id="5529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507" b="-4507"/>
          <a:stretch>
            <a:fillRect/>
          </a:stretch>
        </p:blipFill>
        <p:spPr>
          <a:xfrm>
            <a:off x="612775" y="1600200"/>
            <a:ext cx="8153400" cy="44958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612775" y="228600"/>
            <a:ext cx="8153400" cy="990600"/>
          </a:xfrm>
        </p:spPr>
        <p:txBody>
          <a:bodyPr/>
          <a:lstStyle/>
          <a:p>
            <a:r>
              <a:rPr lang="en-US" altLang="en-US">
                <a:ea typeface="ＭＳ Ｐゴシック" charset="-128"/>
              </a:rPr>
              <a:t>And the world is full of feedback.. My Ferrari afterthought!</a:t>
            </a:r>
          </a:p>
        </p:txBody>
      </p:sp>
      <p:pic>
        <p:nvPicPr>
          <p:cNvPr id="56322" name="Content Placeholder 7"/>
          <p:cNvPicPr>
            <a:picLocks noGrp="1" noChangeAspect="1"/>
          </p:cNvPicPr>
          <p:nvPr>
            <p:ph sz="quarter" idx="1"/>
          </p:nvPr>
        </p:nvPicPr>
        <p:blipFill>
          <a:blip r:embed="rId2">
            <a:extLst>
              <a:ext uri="{28A0092B-C50C-407E-A947-70E740481C1C}">
                <a14:useLocalDpi xmlns:a14="http://schemas.microsoft.com/office/drawing/2010/main" val="0"/>
              </a:ext>
            </a:extLst>
          </a:blip>
          <a:srcRect l="-9846" r="-9846"/>
          <a:stretch>
            <a:fillRect/>
          </a:stretch>
        </p:blipFill>
        <p:spPr>
          <a:xfrm>
            <a:off x="612775" y="1600200"/>
            <a:ext cx="8153400" cy="4495800"/>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612775" y="228600"/>
            <a:ext cx="8153400" cy="990600"/>
          </a:xfrm>
        </p:spPr>
        <p:txBody>
          <a:bodyPr/>
          <a:lstStyle/>
          <a:p>
            <a:r>
              <a:rPr lang="en-US" altLang="en-US">
                <a:ea typeface="ＭＳ Ｐゴシック" charset="-128"/>
              </a:rPr>
              <a:t>Why narratives change</a:t>
            </a:r>
          </a:p>
        </p:txBody>
      </p:sp>
      <p:pic>
        <p:nvPicPr>
          <p:cNvPr id="4"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248877" y="1600200"/>
            <a:ext cx="6881196" cy="4495800"/>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r>
              <a:rPr lang="en-US" altLang="en-US">
                <a:ea typeface="ＭＳ Ｐゴシック" charset="-128"/>
              </a:rPr>
              <a:t>How narratives change</a:t>
            </a:r>
          </a:p>
        </p:txBody>
      </p:sp>
      <p:graphicFrame>
        <p:nvGraphicFramePr>
          <p:cNvPr id="6" name="Content Placeholder 5"/>
          <p:cNvGraphicFramePr>
            <a:graphicFrameLocks noGrp="1"/>
          </p:cNvGraphicFramePr>
          <p:nvPr>
            <p:ph sz="quarter" idx="1"/>
          </p:nvPr>
        </p:nvGraphicFramePr>
        <p:xfrm>
          <a:off x="612775" y="1600200"/>
          <a:ext cx="8153400" cy="4480120"/>
        </p:xfrm>
        <a:graphic>
          <a:graphicData uri="http://schemas.openxmlformats.org/drawingml/2006/table">
            <a:tbl>
              <a:tblPr firstRow="1" bandRow="1">
                <a:tableStyleId>{5C22544A-7EE6-4342-B048-85BDC9FD1C3A}</a:tableStyleId>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639944">
                <a:tc>
                  <a:txBody>
                    <a:bodyPr/>
                    <a:lstStyle/>
                    <a:p>
                      <a:r>
                        <a:rPr lang="en-US" sz="1800" dirty="0"/>
                        <a:t>Narrative Break/End</a:t>
                      </a:r>
                    </a:p>
                  </a:txBody>
                  <a:tcPr marT="45665" marB="45665"/>
                </a:tc>
                <a:tc>
                  <a:txBody>
                    <a:bodyPr/>
                    <a:lstStyle/>
                    <a:p>
                      <a:r>
                        <a:rPr lang="en-US" sz="1800" dirty="0"/>
                        <a:t>Narrative Shift</a:t>
                      </a:r>
                    </a:p>
                  </a:txBody>
                  <a:tcPr marT="45665" marB="45665"/>
                </a:tc>
                <a:tc>
                  <a:txBody>
                    <a:bodyPr/>
                    <a:lstStyle/>
                    <a:p>
                      <a:r>
                        <a:rPr lang="en-US" sz="1800"/>
                        <a:t>Narrative Change </a:t>
                      </a:r>
                      <a:r>
                        <a:rPr lang="en-US" sz="1800" dirty="0"/>
                        <a:t>(Expansion</a:t>
                      </a:r>
                      <a:r>
                        <a:rPr lang="en-US" sz="1800" baseline="0" dirty="0"/>
                        <a:t> or Contraction)</a:t>
                      </a:r>
                      <a:endParaRPr lang="en-US" sz="1800" dirty="0"/>
                    </a:p>
                  </a:txBody>
                  <a:tcPr marT="45665" marB="45665"/>
                </a:tc>
                <a:extLst>
                  <a:ext uri="{0D108BD9-81ED-4DB2-BD59-A6C34878D82A}">
                    <a16:rowId xmlns:a16="http://schemas.microsoft.com/office/drawing/2014/main" val="10000"/>
                  </a:ext>
                </a:extLst>
              </a:tr>
              <a:tr h="1737172">
                <a:tc>
                  <a:txBody>
                    <a:bodyPr/>
                    <a:lstStyle/>
                    <a:p>
                      <a:r>
                        <a:rPr lang="en-US" sz="1800" dirty="0"/>
                        <a:t>Events, external (legal, political or economic) or internal (management, competitive, default),</a:t>
                      </a:r>
                      <a:r>
                        <a:rPr lang="en-US" sz="1800" baseline="0" dirty="0"/>
                        <a:t> that can cause the narrative to break or end. </a:t>
                      </a:r>
                      <a:endParaRPr lang="en-US" sz="1800" dirty="0"/>
                    </a:p>
                  </a:txBody>
                  <a:tcPr marT="45665" marB="45665"/>
                </a:tc>
                <a:tc>
                  <a:txBody>
                    <a:bodyPr/>
                    <a:lstStyle/>
                    <a:p>
                      <a:r>
                        <a:rPr lang="en-US" sz="1800" dirty="0"/>
                        <a:t>Improvement</a:t>
                      </a:r>
                      <a:r>
                        <a:rPr lang="en-US" sz="1800" baseline="0" dirty="0"/>
                        <a:t> or deterioration in initial business model, changing market size, market share and/or profitability.</a:t>
                      </a:r>
                      <a:endParaRPr lang="en-US" sz="1800" dirty="0"/>
                    </a:p>
                  </a:txBody>
                  <a:tcPr marT="45665" marB="45665"/>
                </a:tc>
                <a:tc>
                  <a:txBody>
                    <a:bodyPr/>
                    <a:lstStyle/>
                    <a:p>
                      <a:r>
                        <a:rPr lang="en-US" sz="1800" dirty="0"/>
                        <a:t>Unexpected entry/success</a:t>
                      </a:r>
                      <a:r>
                        <a:rPr lang="en-US" sz="1800" baseline="0" dirty="0"/>
                        <a:t> in a new market or unexpected exit/failure in an existing market.</a:t>
                      </a:r>
                      <a:endParaRPr lang="en-US" sz="1800" dirty="0"/>
                    </a:p>
                  </a:txBody>
                  <a:tcPr marT="45665" marB="45665"/>
                </a:tc>
                <a:extLst>
                  <a:ext uri="{0D108BD9-81ED-4DB2-BD59-A6C34878D82A}">
                    <a16:rowId xmlns:a16="http://schemas.microsoft.com/office/drawing/2014/main" val="10001"/>
                  </a:ext>
                </a:extLst>
              </a:tr>
              <a:tr h="1188558">
                <a:tc>
                  <a:txBody>
                    <a:bodyPr/>
                    <a:lstStyle/>
                    <a:p>
                      <a:r>
                        <a:rPr lang="en-US" sz="1800" dirty="0"/>
                        <a:t>Your</a:t>
                      </a:r>
                      <a:r>
                        <a:rPr lang="en-US" sz="1800" baseline="0" dirty="0"/>
                        <a:t> valuation estimates (cash flows, risk, growth &amp; value) are no longer operative</a:t>
                      </a:r>
                      <a:endParaRPr lang="en-US" sz="1800" dirty="0"/>
                    </a:p>
                  </a:txBody>
                  <a:tcPr marT="45665" marB="45665"/>
                </a:tc>
                <a:tc>
                  <a:txBody>
                    <a:bodyPr/>
                    <a:lstStyle/>
                    <a:p>
                      <a:r>
                        <a:rPr lang="en-US" sz="1800" dirty="0"/>
                        <a:t>Your valuation</a:t>
                      </a:r>
                      <a:r>
                        <a:rPr lang="en-US" sz="1800" baseline="0" dirty="0"/>
                        <a:t> estimates will have to be modified to reflect the new data about the company.</a:t>
                      </a:r>
                      <a:endParaRPr lang="en-US" sz="1800" dirty="0"/>
                    </a:p>
                  </a:txBody>
                  <a:tcPr marT="45665" marB="45665"/>
                </a:tc>
                <a:tc>
                  <a:txBody>
                    <a:bodyPr/>
                    <a:lstStyle/>
                    <a:p>
                      <a:r>
                        <a:rPr lang="en-US" sz="1800" dirty="0"/>
                        <a:t>Valuation</a:t>
                      </a:r>
                      <a:r>
                        <a:rPr lang="en-US" sz="1800" baseline="0" dirty="0"/>
                        <a:t> estimates have to be redone with new overall market potential and characteristics.</a:t>
                      </a:r>
                      <a:endParaRPr lang="en-US" sz="1800" dirty="0"/>
                    </a:p>
                  </a:txBody>
                  <a:tcPr marT="45665" marB="45665"/>
                </a:tc>
                <a:extLst>
                  <a:ext uri="{0D108BD9-81ED-4DB2-BD59-A6C34878D82A}">
                    <a16:rowId xmlns:a16="http://schemas.microsoft.com/office/drawing/2014/main" val="10002"/>
                  </a:ext>
                </a:extLst>
              </a:tr>
              <a:tr h="914251">
                <a:tc>
                  <a:txBody>
                    <a:bodyPr/>
                    <a:lstStyle/>
                    <a:p>
                      <a:r>
                        <a:rPr lang="en-US" sz="1800" dirty="0"/>
                        <a:t>Estimate</a:t>
                      </a:r>
                      <a:r>
                        <a:rPr lang="en-US" sz="1800" baseline="0" dirty="0"/>
                        <a:t> a probability that it will occur &amp; consequences</a:t>
                      </a:r>
                      <a:endParaRPr lang="en-US" sz="1800" dirty="0"/>
                    </a:p>
                  </a:txBody>
                  <a:tcPr marT="45665" marB="45665"/>
                </a:tc>
                <a:tc>
                  <a:txBody>
                    <a:bodyPr/>
                    <a:lstStyle/>
                    <a:p>
                      <a:r>
                        <a:rPr lang="en-US" sz="1800" dirty="0"/>
                        <a:t>Mont</a:t>
                      </a:r>
                      <a:r>
                        <a:rPr lang="en-US" sz="1800" baseline="0" dirty="0"/>
                        <a:t>e Carlo simulations or scenario analysis</a:t>
                      </a:r>
                      <a:endParaRPr lang="en-US" sz="1800" dirty="0"/>
                    </a:p>
                  </a:txBody>
                  <a:tcPr marT="45665" marB="45665"/>
                </a:tc>
                <a:tc>
                  <a:txBody>
                    <a:bodyPr/>
                    <a:lstStyle/>
                    <a:p>
                      <a:r>
                        <a:rPr lang="en-US" sz="1800" dirty="0"/>
                        <a:t>Real Options</a:t>
                      </a:r>
                    </a:p>
                  </a:txBody>
                  <a:tcPr marT="45665" marB="45665"/>
                </a:tc>
                <a:extLst>
                  <a:ext uri="{0D108BD9-81ED-4DB2-BD59-A6C34878D82A}">
                    <a16:rowId xmlns:a16="http://schemas.microsoft.com/office/drawing/2014/main" val="10003"/>
                  </a:ext>
                </a:extLst>
              </a:tr>
            </a:tbl>
          </a:graphicData>
        </a:graphic>
      </p:graphicFrame>
      <p:sp>
        <p:nvSpPr>
          <p:cNvPr id="5941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941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49067F6-BF7E-9E4C-89BE-DBDCD77ED463}" type="slidenum">
              <a:rPr lang="en-US" altLang="en-US" sz="1200">
                <a:solidFill>
                  <a:srgbClr val="FFFFFF"/>
                </a:solidFill>
                <a:latin typeface="Times" charset="0"/>
              </a:rPr>
              <a:pPr>
                <a:lnSpc>
                  <a:spcPct val="80000"/>
                </a:lnSpc>
                <a:spcBef>
                  <a:spcPct val="0"/>
                </a:spcBef>
                <a:buClrTx/>
                <a:buSzTx/>
                <a:buFontTx/>
                <a:buNone/>
              </a:pPr>
              <a:t>38</a:t>
            </a:fld>
            <a:endParaRPr lang="en-US" altLang="en-US" sz="1200">
              <a:solidFill>
                <a:srgbClr val="FFFFFF"/>
              </a:solidFill>
              <a:latin typeface="Times"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lstStyle/>
          <a:p>
            <a:r>
              <a:rPr lang="en-US" altLang="en-US">
                <a:ea typeface="ＭＳ Ｐゴシック" charset="-128"/>
              </a:rPr>
              <a:t>The Managerial Challenge</a:t>
            </a:r>
          </a:p>
        </p:txBody>
      </p:sp>
      <p:pic>
        <p:nvPicPr>
          <p:cNvPr id="6451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11520" r="-11520"/>
          <a:stretch>
            <a:fillRect/>
          </a:stretch>
        </p:blipFill>
        <p:spPr>
          <a:xfrm>
            <a:off x="612775" y="1600200"/>
            <a:ext cx="8153400" cy="449580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97B0C-623D-6F4E-B952-956A3B8D6340}"/>
              </a:ext>
            </a:extLst>
          </p:cNvPr>
          <p:cNvSpPr>
            <a:spLocks noGrp="1"/>
          </p:cNvSpPr>
          <p:nvPr>
            <p:ph type="title"/>
          </p:nvPr>
        </p:nvSpPr>
        <p:spPr/>
        <p:txBody>
          <a:bodyPr/>
          <a:lstStyle/>
          <a:p>
            <a:r>
              <a:rPr lang="en-US" dirty="0"/>
              <a:t>The Compressed Life Cycle?</a:t>
            </a:r>
          </a:p>
        </p:txBody>
      </p:sp>
      <p:pic>
        <p:nvPicPr>
          <p:cNvPr id="4" name="Content Placeholder 3">
            <a:extLst>
              <a:ext uri="{FF2B5EF4-FFF2-40B4-BE49-F238E27FC236}">
                <a16:creationId xmlns:a16="http://schemas.microsoft.com/office/drawing/2014/main" id="{FA8D6841-34CC-E64A-98A5-7BA05F4A354F}"/>
              </a:ext>
            </a:extLst>
          </p:cNvPr>
          <p:cNvPicPr>
            <a:picLocks noGrp="1" noChangeAspect="1"/>
          </p:cNvPicPr>
          <p:nvPr>
            <p:ph sz="quarter" idx="1"/>
          </p:nvPr>
        </p:nvPicPr>
        <p:blipFill>
          <a:blip r:embed="rId2"/>
          <a:stretch>
            <a:fillRect/>
          </a:stretch>
        </p:blipFill>
        <p:spPr>
          <a:xfrm>
            <a:off x="1146048" y="1676400"/>
            <a:ext cx="7086600" cy="4469716"/>
          </a:xfrm>
          <a:prstGeom prst="rect">
            <a:avLst/>
          </a:prstGeom>
        </p:spPr>
      </p:pic>
    </p:spTree>
    <p:extLst>
      <p:ext uri="{BB962C8B-B14F-4D97-AF65-F5344CB8AC3E}">
        <p14:creationId xmlns:p14="http://schemas.microsoft.com/office/powerpoint/2010/main" val="10389125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8C5EF-688A-AD47-A9A1-2DB8504CA6B7}"/>
              </a:ext>
            </a:extLst>
          </p:cNvPr>
          <p:cNvSpPr>
            <a:spLocks noGrp="1"/>
          </p:cNvSpPr>
          <p:nvPr>
            <p:ph type="title"/>
          </p:nvPr>
        </p:nvSpPr>
        <p:spPr/>
        <p:txBody>
          <a:bodyPr/>
          <a:lstStyle/>
          <a:p>
            <a:r>
              <a:rPr lang="en-US" dirty="0"/>
              <a:t>The Consequences</a:t>
            </a:r>
          </a:p>
        </p:txBody>
      </p:sp>
      <p:sp>
        <p:nvSpPr>
          <p:cNvPr id="3" name="Content Placeholder 2">
            <a:extLst>
              <a:ext uri="{FF2B5EF4-FFF2-40B4-BE49-F238E27FC236}">
                <a16:creationId xmlns:a16="http://schemas.microsoft.com/office/drawing/2014/main" id="{E9C73012-656C-174A-A8D2-C432C3154293}"/>
              </a:ext>
            </a:extLst>
          </p:cNvPr>
          <p:cNvSpPr>
            <a:spLocks noGrp="1"/>
          </p:cNvSpPr>
          <p:nvPr>
            <p:ph sz="quarter" idx="1"/>
          </p:nvPr>
        </p:nvSpPr>
        <p:spPr/>
        <p:txBody>
          <a:bodyPr/>
          <a:lstStyle/>
          <a:p>
            <a:r>
              <a:rPr lang="en-US" sz="2400" dirty="0"/>
              <a:t>When life cycles were long, stretching over decades, time and aging allowed for smoother transitions, since CEOs aged with their companies, and moved on.</a:t>
            </a:r>
          </a:p>
          <a:p>
            <a:r>
              <a:rPr lang="en-US" sz="2400" dirty="0"/>
              <a:t>As life cycles shorten, managers are far more likely to find their companies changing under them so quickly that they can no longer adapt. </a:t>
            </a:r>
          </a:p>
          <a:p>
            <a:pPr lvl="1"/>
            <a:r>
              <a:rPr lang="en-US" sz="2000" dirty="0"/>
              <a:t>To be a long tenured CEO, you will either need to be versatile and/or be able to delegate the work that you cannot do to people you empower and trust.</a:t>
            </a:r>
          </a:p>
          <a:p>
            <a:pPr lvl="1"/>
            <a:r>
              <a:rPr lang="en-US" sz="2000" dirty="0"/>
              <a:t>If these transitions are not well managed, there will be far more turnover in top management and activist investing will flourish. </a:t>
            </a:r>
          </a:p>
        </p:txBody>
      </p:sp>
    </p:spTree>
    <p:extLst>
      <p:ext uri="{BB962C8B-B14F-4D97-AF65-F5344CB8AC3E}">
        <p14:creationId xmlns:p14="http://schemas.microsoft.com/office/powerpoint/2010/main" val="41600086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ext Placeholder 1"/>
          <p:cNvSpPr>
            <a:spLocks noGrp="1"/>
          </p:cNvSpPr>
          <p:nvPr>
            <p:ph type="body" idx="1"/>
          </p:nvPr>
        </p:nvSpPr>
        <p:spPr/>
        <p:txBody>
          <a:bodyPr/>
          <a:lstStyle/>
          <a:p>
            <a:r>
              <a:rPr lang="en-US" altLang="en-US">
                <a:ea typeface="ＭＳ Ｐゴシック" charset="-128"/>
              </a:rPr>
              <a:t>“There is no real ending. It’s just the place where you stop the story.”</a:t>
            </a:r>
          </a:p>
        </p:txBody>
      </p:sp>
      <p:sp>
        <p:nvSpPr>
          <p:cNvPr id="66562" name="Title 2"/>
          <p:cNvSpPr>
            <a:spLocks noGrp="1"/>
          </p:cNvSpPr>
          <p:nvPr>
            <p:ph type="title"/>
          </p:nvPr>
        </p:nvSpPr>
        <p:spPr/>
        <p:txBody>
          <a:bodyPr/>
          <a:lstStyle/>
          <a:p>
            <a:r>
              <a:rPr lang="en-US" altLang="en-US">
                <a:ea typeface="ＭＳ Ｐゴシック" charset="-128"/>
              </a:rPr>
              <a:t>The End</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53880</TotalTime>
  <Pages>155</Pages>
  <Words>1815</Words>
  <Application>Microsoft Macintosh PowerPoint</Application>
  <PresentationFormat>Letter Paper (8.5x11 in)</PresentationFormat>
  <Paragraphs>134</Paragraphs>
  <Slides>42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Calibri</vt:lpstr>
      <vt:lpstr>Helvetica</vt:lpstr>
      <vt:lpstr>Times</vt:lpstr>
      <vt:lpstr>Wingdings</vt:lpstr>
      <vt:lpstr>Wingdings 2</vt:lpstr>
      <vt:lpstr>Basic</vt:lpstr>
      <vt:lpstr>Numbers AND NARRATIVE: MODELING, STORY TELLING AND INVESTING</vt:lpstr>
      <vt:lpstr>The Bermuda Triangle of Valuation</vt:lpstr>
      <vt:lpstr>Value: The Drivers</vt:lpstr>
      <vt:lpstr>What are you?</vt:lpstr>
      <vt:lpstr>Bridging the Gap</vt:lpstr>
      <vt:lpstr>The Corporate Life Cycle</vt:lpstr>
      <vt:lpstr>A Life Cycle View of Uncertainty</vt:lpstr>
      <vt:lpstr>In value, the emphasis shifts as well, from narrative to numbers…</vt:lpstr>
      <vt:lpstr>The Steps</vt:lpstr>
      <vt:lpstr>Step 1a: Survey the landscape</vt:lpstr>
      <vt:lpstr>PowerPoint Presentation</vt:lpstr>
      <vt:lpstr>PowerPoint Presentation</vt:lpstr>
      <vt:lpstr>But it is not just another auto company..</vt:lpstr>
      <vt:lpstr>Step 1b: Create a narrative for the future</vt:lpstr>
      <vt:lpstr>The Uber Narrative: An Urban, Car Service disruptor</vt:lpstr>
      <vt:lpstr>The Ferrari Narrative: An Exclusive Club</vt:lpstr>
      <vt:lpstr>Step 2: Check the narrative against history, economic first principles &amp; common sense</vt:lpstr>
      <vt:lpstr>The Impossible, The Implausible and the Improbable</vt:lpstr>
      <vt:lpstr>PowerPoint Presentation</vt:lpstr>
      <vt:lpstr>Uber: Possible, Plausible and Probable</vt:lpstr>
      <vt:lpstr>The Runaway Story: When you want a story to be true…</vt:lpstr>
      <vt:lpstr>PowerPoint Presentation</vt:lpstr>
      <vt:lpstr>Step 4a: Connect your narrative to key drivers of value</vt:lpstr>
      <vt:lpstr>The Uber Link</vt:lpstr>
      <vt:lpstr>Ferrari: From story to numbers</vt:lpstr>
      <vt:lpstr>Step 4b: Value the company (Uber)</vt:lpstr>
      <vt:lpstr>Ferrari: The “Exclusive Club” Value</vt:lpstr>
      <vt:lpstr>The FANGAM stocks, in January 2010</vt:lpstr>
      <vt:lpstr>Valuing the FANGAM stocks: Reframing the story in 2020</vt:lpstr>
      <vt:lpstr>Step 5: Keep the feedback loop open</vt:lpstr>
      <vt:lpstr>The Uber Feedback Loop: Bill Gurley</vt:lpstr>
      <vt:lpstr>Valuing Bill Gurley’s Uber narrative</vt:lpstr>
      <vt:lpstr>Different narratives, Different Numbers</vt:lpstr>
      <vt:lpstr>The Ferrari Counter Narrative</vt:lpstr>
      <vt:lpstr>Ferrari: The “Rev-it-up” Alternative</vt:lpstr>
      <vt:lpstr>And the world is full of feedback.. My Ferrari afterthought!</vt:lpstr>
      <vt:lpstr>Why narratives change</vt:lpstr>
      <vt:lpstr>How narratives change</vt:lpstr>
      <vt:lpstr>The Managerial Challenge</vt:lpstr>
      <vt:lpstr>The Compressed Life Cycle?</vt:lpstr>
      <vt:lpstr>The Consequences</vt:lpstr>
      <vt:lpstr>The End</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688</cp:revision>
  <cp:lastPrinted>2022-04-22T01:06:12Z</cp:lastPrinted>
  <dcterms:created xsi:type="dcterms:W3CDTF">2010-07-27T14:31:16Z</dcterms:created>
  <dcterms:modified xsi:type="dcterms:W3CDTF">2023-04-21T20:03:07Z</dcterms:modified>
</cp:coreProperties>
</file>