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367" r:id="rId1"/>
  </p:sldMasterIdLst>
  <p:notesMasterIdLst>
    <p:notesMasterId r:id="rId51"/>
  </p:notesMasterIdLst>
  <p:handoutMasterIdLst>
    <p:handoutMasterId r:id="rId52"/>
  </p:handoutMasterIdLst>
  <p:sldIdLst>
    <p:sldId id="2360" r:id="rId2"/>
    <p:sldId id="2392" r:id="rId3"/>
    <p:sldId id="2364" r:id="rId4"/>
    <p:sldId id="2436" r:id="rId5"/>
    <p:sldId id="2405" r:id="rId6"/>
    <p:sldId id="2505" r:id="rId7"/>
    <p:sldId id="2469" r:id="rId8"/>
    <p:sldId id="2470" r:id="rId9"/>
    <p:sldId id="2471" r:id="rId10"/>
    <p:sldId id="2485" r:id="rId11"/>
    <p:sldId id="2491" r:id="rId12"/>
    <p:sldId id="2512" r:id="rId13"/>
    <p:sldId id="2513" r:id="rId14"/>
    <p:sldId id="2506" r:id="rId15"/>
    <p:sldId id="2514" r:id="rId16"/>
    <p:sldId id="2472" r:id="rId17"/>
    <p:sldId id="2473" r:id="rId18"/>
    <p:sldId id="2504" r:id="rId19"/>
    <p:sldId id="2507" r:id="rId20"/>
    <p:sldId id="2474" r:id="rId21"/>
    <p:sldId id="2475" r:id="rId22"/>
    <p:sldId id="2476" r:id="rId23"/>
    <p:sldId id="2500" r:id="rId24"/>
    <p:sldId id="2501" r:id="rId25"/>
    <p:sldId id="2502" r:id="rId26"/>
    <p:sldId id="2477" r:id="rId27"/>
    <p:sldId id="2487" r:id="rId28"/>
    <p:sldId id="2508" r:id="rId29"/>
    <p:sldId id="2478" r:id="rId30"/>
    <p:sldId id="2488" r:id="rId31"/>
    <p:sldId id="2509" r:id="rId32"/>
    <p:sldId id="2486" r:id="rId33"/>
    <p:sldId id="2479" r:id="rId34"/>
    <p:sldId id="2480" r:id="rId35"/>
    <p:sldId id="2481" r:id="rId36"/>
    <p:sldId id="2489" r:id="rId37"/>
    <p:sldId id="2490" r:id="rId38"/>
    <p:sldId id="2496" r:id="rId39"/>
    <p:sldId id="2454" r:id="rId40"/>
    <p:sldId id="2455" r:id="rId41"/>
    <p:sldId id="2456" r:id="rId42"/>
    <p:sldId id="2492" r:id="rId43"/>
    <p:sldId id="2495" r:id="rId44"/>
    <p:sldId id="2511" r:id="rId45"/>
    <p:sldId id="2394" r:id="rId46"/>
    <p:sldId id="2482" r:id="rId47"/>
    <p:sldId id="2483" r:id="rId48"/>
    <p:sldId id="2484" r:id="rId49"/>
    <p:sldId id="2461" r:id="rId50"/>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p:restoredTop sz="93741"/>
  </p:normalViewPr>
  <p:slideViewPr>
    <p:cSldViewPr>
      <p:cViewPr varScale="1">
        <p:scale>
          <a:sx n="115" d="100"/>
          <a:sy n="115" d="100"/>
        </p:scale>
        <p:origin x="18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3F4FA382-80CD-4103-D1D3-677D5CC9E34A}"/>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72E87B0B-3B85-FB84-53D6-3059F3EE8E44}"/>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EF0F2AF6-B8C8-EC02-9467-2ECB2AFDF83A}"/>
              </a:ext>
            </a:extLst>
          </p:cNvPr>
          <p:cNvSpPr>
            <a:spLocks noGrp="1" noRot="1" noChangeAspect="1" noTextEdit="1"/>
          </p:cNvSpPr>
          <p:nvPr>
            <p:ph type="sldImg"/>
          </p:nvPr>
        </p:nvSpPr>
        <p:spPr>
          <a:xfrm>
            <a:off x="1150938" y="692150"/>
            <a:ext cx="4556125" cy="3416300"/>
          </a:xfrm>
          <a:ln/>
        </p:spPr>
      </p:sp>
      <p:sp>
        <p:nvSpPr>
          <p:cNvPr id="17410" name="Notes Placeholder 2">
            <a:extLst>
              <a:ext uri="{FF2B5EF4-FFF2-40B4-BE49-F238E27FC236}">
                <a16:creationId xmlns:a16="http://schemas.microsoft.com/office/drawing/2014/main" id="{D62A4512-7DD1-9DE7-B293-D368CBC10E9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0597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606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85612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6201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64052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3356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418207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D9EC6E33-C2B8-D947-B297-B0CE6F30581D}" type="slidenum">
              <a:rPr lang="en-US" altLang="en-US" smtClean="0"/>
              <a:pPr/>
              <a:t>‹#›</a:t>
            </a:fld>
            <a:endParaRPr lang="en-US" altLang="en-US"/>
          </a:p>
        </p:txBody>
      </p:sp>
    </p:spTree>
    <p:extLst>
      <p:ext uri="{BB962C8B-B14F-4D97-AF65-F5344CB8AC3E}">
        <p14:creationId xmlns:p14="http://schemas.microsoft.com/office/powerpoint/2010/main" val="908941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251211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86BE4B64-0904-A747-AEC7-61A12F7ADD89}" type="slidenum">
              <a:rPr lang="en-US" altLang="en-US" smtClean="0"/>
              <a:pPr/>
              <a:t>‹#›</a:t>
            </a:fld>
            <a:endParaRPr lang="en-US" altLang="en-US"/>
          </a:p>
        </p:txBody>
      </p:sp>
    </p:spTree>
    <p:extLst>
      <p:ext uri="{BB962C8B-B14F-4D97-AF65-F5344CB8AC3E}">
        <p14:creationId xmlns:p14="http://schemas.microsoft.com/office/powerpoint/2010/main" val="2170621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A2686FD0-1DA8-CC42-980E-D9D56886FC64}" type="slidenum">
              <a:rPr lang="en-US" altLang="en-US" smtClean="0"/>
              <a:pPr/>
              <a:t>‹#›</a:t>
            </a:fld>
            <a:endParaRPr lang="en-US" altLang="en-US"/>
          </a:p>
        </p:txBody>
      </p:sp>
    </p:spTree>
    <p:extLst>
      <p:ext uri="{BB962C8B-B14F-4D97-AF65-F5344CB8AC3E}">
        <p14:creationId xmlns:p14="http://schemas.microsoft.com/office/powerpoint/2010/main" val="452986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CCC9F4ED-940B-8D44-ABD5-0A2CA95A0104}"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455668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EB01BE86-E132-8D49-9095-0C122FC3DC1F}"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288741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5754D9AA-E2A4-E74B-9836-D206C6C93CB8}" type="slidenum">
              <a:rPr lang="en-US" altLang="en-US" smtClean="0"/>
              <a:pPr/>
              <a:t>‹#›</a:t>
            </a:fld>
            <a:endParaRPr lang="en-US" altLang="en-US"/>
          </a:p>
        </p:txBody>
      </p:sp>
    </p:spTree>
    <p:extLst>
      <p:ext uri="{BB962C8B-B14F-4D97-AF65-F5344CB8AC3E}">
        <p14:creationId xmlns:p14="http://schemas.microsoft.com/office/powerpoint/2010/main" val="470505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CCC9F4ED-940B-8D44-ABD5-0A2CA95A0104}"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63511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fld id="{698F8821-AB2A-EA4F-ABAD-0E50F87F06CF}" type="slidenum">
              <a:rPr lang="en-US" altLang="en-US" smtClean="0"/>
              <a:pPr/>
              <a:t>‹#›</a:t>
            </a:fld>
            <a:endParaRPr lang="en-US" altLang="en-US"/>
          </a:p>
        </p:txBody>
      </p:sp>
    </p:spTree>
    <p:extLst>
      <p:ext uri="{BB962C8B-B14F-4D97-AF65-F5344CB8AC3E}">
        <p14:creationId xmlns:p14="http://schemas.microsoft.com/office/powerpoint/2010/main" val="956038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C66262AD-F0DA-A641-B296-0F32456FD953}"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767971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70CB0295-2952-744A-93D3-C1FC9036540B}"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77571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3468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154828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CCC9F4ED-940B-8D44-ABD5-0A2CA95A0104}"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718294206"/>
      </p:ext>
    </p:extLst>
  </p:cSld>
  <p:clrMap bg1="lt1" tx1="dk1" bg2="lt2" tx2="dk2" accent1="accent1" accent2="accent2" accent3="accent3" accent4="accent4" accent5="accent5" accent6="accent6" hlink="hlink" folHlink="folHlink"/>
  <p:sldLayoutIdLst>
    <p:sldLayoutId id="2147484368" r:id="rId1"/>
    <p:sldLayoutId id="2147484369" r:id="rId2"/>
    <p:sldLayoutId id="2147484370" r:id="rId3"/>
    <p:sldLayoutId id="2147484371" r:id="rId4"/>
    <p:sldLayoutId id="2147484372" r:id="rId5"/>
    <p:sldLayoutId id="2147484373" r:id="rId6"/>
    <p:sldLayoutId id="2147484374" r:id="rId7"/>
    <p:sldLayoutId id="2147484375" r:id="rId8"/>
    <p:sldLayoutId id="2147484376" r:id="rId9"/>
    <p:sldLayoutId id="2147484377" r:id="rId10"/>
    <p:sldLayoutId id="2147484378" r:id="rId11"/>
    <p:sldLayoutId id="2147484379" r:id="rId12"/>
    <p:sldLayoutId id="2147484380"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288B3-D82E-9A36-9613-905527C7D3CC}"/>
              </a:ext>
            </a:extLst>
          </p:cNvPr>
          <p:cNvSpPr>
            <a:spLocks noGrp="1"/>
          </p:cNvSpPr>
          <p:nvPr>
            <p:ph type="ctrTitle"/>
          </p:nvPr>
        </p:nvSpPr>
        <p:spPr/>
        <p:txBody>
          <a:bodyPr/>
          <a:lstStyle/>
          <a:p>
            <a:pPr>
              <a:defRPr/>
            </a:pPr>
            <a:r>
              <a:rPr lang="en-US" sz="4400" dirty="0"/>
              <a:t>Numbers AND NARRATIVE: MODELING, STORY TELLING AND INVESTING</a:t>
            </a:r>
          </a:p>
        </p:txBody>
      </p:sp>
      <p:sp>
        <p:nvSpPr>
          <p:cNvPr id="16386" name="Subtitle 2">
            <a:extLst>
              <a:ext uri="{FF2B5EF4-FFF2-40B4-BE49-F238E27FC236}">
                <a16:creationId xmlns:a16="http://schemas.microsoft.com/office/drawing/2014/main" id="{9ED829AA-7861-D8B2-F119-685A5CED4C77}"/>
              </a:ext>
            </a:extLst>
          </p:cNvPr>
          <p:cNvSpPr>
            <a:spLocks noGrp="1"/>
          </p:cNvSpPr>
          <p:nvPr>
            <p:ph type="subTitle" idx="1"/>
          </p:nvPr>
        </p:nvSpPr>
        <p:spPr/>
        <p:txBody>
          <a:bodyPr/>
          <a:lstStyle/>
          <a:p>
            <a:r>
              <a:rPr lang="en-US" altLang="en-US">
                <a:ea typeface="ＭＳ Ｐゴシック" panose="020B0600070205080204" pitchFamily="34"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6FD54CBB-2DDE-AC3A-BA16-8D81D8C28472}"/>
              </a:ext>
            </a:extLst>
          </p:cNvPr>
          <p:cNvSpPr>
            <a:spLocks noGrp="1"/>
          </p:cNvSpPr>
          <p:nvPr>
            <p:ph type="title"/>
          </p:nvPr>
        </p:nvSpPr>
        <p:spPr/>
        <p:txBody>
          <a:bodyPr/>
          <a:lstStyle/>
          <a:p>
            <a:r>
              <a:rPr lang="en-US" altLang="en-US">
                <a:ea typeface="ＭＳ Ｐゴシック" panose="020B0600070205080204" pitchFamily="34" charset="-128"/>
              </a:rPr>
              <a:t>Left Brain or Right Brain?</a:t>
            </a:r>
          </a:p>
        </p:txBody>
      </p:sp>
      <p:pic>
        <p:nvPicPr>
          <p:cNvPr id="18434" name="Content Placeholder 3">
            <a:extLst>
              <a:ext uri="{FF2B5EF4-FFF2-40B4-BE49-F238E27FC236}">
                <a16:creationId xmlns:a16="http://schemas.microsoft.com/office/drawing/2014/main" id="{35E3232E-BC78-9A27-B437-3C2476B47B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865574"/>
            <a:ext cx="7772400" cy="4193652"/>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41CE746E-C115-2530-1994-3D82EB43C055}"/>
              </a:ext>
            </a:extLst>
          </p:cNvPr>
          <p:cNvSpPr>
            <a:spLocks noGrp="1"/>
          </p:cNvSpPr>
          <p:nvPr>
            <p:ph type="title"/>
          </p:nvPr>
        </p:nvSpPr>
        <p:spPr/>
        <p:txBody>
          <a:bodyPr/>
          <a:lstStyle/>
          <a:p>
            <a:r>
              <a:rPr lang="en-US" altLang="en-US">
                <a:ea typeface="ＭＳ Ｐゴシック" panose="020B0600070205080204" pitchFamily="34" charset="-128"/>
              </a:rPr>
              <a:t>The delusions of the number crunchers</a:t>
            </a:r>
          </a:p>
        </p:txBody>
      </p:sp>
      <p:sp>
        <p:nvSpPr>
          <p:cNvPr id="19458" name="Content Placeholder 2">
            <a:extLst>
              <a:ext uri="{FF2B5EF4-FFF2-40B4-BE49-F238E27FC236}">
                <a16:creationId xmlns:a16="http://schemas.microsoft.com/office/drawing/2014/main" id="{4A34C5DE-940D-AB85-80BC-4BA1920C9F06}"/>
              </a:ext>
            </a:extLst>
          </p:cNvPr>
          <p:cNvSpPr>
            <a:spLocks noGrp="1"/>
          </p:cNvSpPr>
          <p:nvPr>
            <p:ph idx="1"/>
          </p:nvPr>
        </p:nvSpPr>
        <p:spPr/>
        <p:txBody>
          <a:bodyPr/>
          <a:lstStyle/>
          <a:p>
            <a:r>
              <a:rPr lang="en-US" altLang="en-US" u="sng">
                <a:ea typeface="ＭＳ Ｐゴシック" panose="020B0600070205080204" pitchFamily="34" charset="-128"/>
              </a:rPr>
              <a:t>The illusion of precision</a:t>
            </a:r>
            <a:r>
              <a:rPr lang="en-US" altLang="en-US">
                <a:ea typeface="ＭＳ Ｐゴシック" panose="020B0600070205080204" pitchFamily="34" charset="-128"/>
              </a:rPr>
              <a:t>: If you use numbers, you are being more precise than when you don’t, and the more numbers you use, the more precise you become.</a:t>
            </a:r>
          </a:p>
          <a:p>
            <a:r>
              <a:rPr lang="en-US" altLang="en-US" u="sng">
                <a:ea typeface="ＭＳ Ｐゴシック" panose="020B0600070205080204" pitchFamily="34" charset="-128"/>
              </a:rPr>
              <a:t>The illusion of “no bias”</a:t>
            </a:r>
            <a:r>
              <a:rPr lang="en-US" altLang="ja-JP">
                <a:ea typeface="ＭＳ Ｐゴシック" panose="020B0600070205080204" pitchFamily="34" charset="-128"/>
              </a:rPr>
              <a:t>: Numbers don</a:t>
            </a:r>
            <a:r>
              <a:rPr lang="en-US" altLang="en-US">
                <a:ea typeface="ＭＳ Ｐゴシック" panose="020B0600070205080204" pitchFamily="34" charset="-128"/>
              </a:rPr>
              <a:t>’</a:t>
            </a:r>
            <a:r>
              <a:rPr lang="en-US" altLang="ja-JP">
                <a:ea typeface="ＭＳ Ｐゴシック" panose="020B0600070205080204" pitchFamily="34" charset="-128"/>
              </a:rPr>
              <a:t>t lie and data does not have an agenda. Thus, analysts who use numbers are more likely to be unbiased.</a:t>
            </a:r>
          </a:p>
          <a:p>
            <a:r>
              <a:rPr lang="en-US" altLang="en-US" u="sng">
                <a:ea typeface="ＭＳ Ｐゴシック" panose="020B0600070205080204" pitchFamily="34" charset="-128"/>
              </a:rPr>
              <a:t>The illusion of control</a:t>
            </a:r>
            <a:r>
              <a:rPr lang="en-US" altLang="en-US">
                <a:ea typeface="ＭＳ Ｐゴシック" panose="020B0600070205080204" pitchFamily="34" charset="-128"/>
              </a:rPr>
              <a:t>: If you put a number on something (your cash flows, expected growth rate, risk etc.), you can control it better.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72ADC7B8-49AF-81E9-47EF-B9C7F205E5AD}"/>
              </a:ext>
            </a:extLst>
          </p:cNvPr>
          <p:cNvSpPr>
            <a:spLocks noGrp="1"/>
          </p:cNvSpPr>
          <p:nvPr>
            <p:ph type="title"/>
          </p:nvPr>
        </p:nvSpPr>
        <p:spPr/>
        <p:txBody>
          <a:bodyPr/>
          <a:lstStyle/>
          <a:p>
            <a:r>
              <a:rPr lang="en-US" altLang="en-US">
                <a:ea typeface="ＭＳ Ｐゴシック" panose="020B0600070205080204" pitchFamily="34" charset="-128"/>
              </a:rPr>
              <a:t>The delusions of the story tellers</a:t>
            </a:r>
          </a:p>
        </p:txBody>
      </p:sp>
      <p:sp>
        <p:nvSpPr>
          <p:cNvPr id="20482" name="Content Placeholder 2">
            <a:extLst>
              <a:ext uri="{FF2B5EF4-FFF2-40B4-BE49-F238E27FC236}">
                <a16:creationId xmlns:a16="http://schemas.microsoft.com/office/drawing/2014/main" id="{FA2F4383-73B0-8427-D3ED-A8B13B3BC72A}"/>
              </a:ext>
            </a:extLst>
          </p:cNvPr>
          <p:cNvSpPr>
            <a:spLocks noGrp="1"/>
          </p:cNvSpPr>
          <p:nvPr>
            <p:ph idx="1"/>
          </p:nvPr>
        </p:nvSpPr>
        <p:spPr/>
        <p:txBody>
          <a:bodyPr>
            <a:normAutofit fontScale="92500"/>
          </a:bodyPr>
          <a:lstStyle/>
          <a:p>
            <a:pPr marL="514350" indent="-514350">
              <a:lnSpc>
                <a:spcPct val="90000"/>
              </a:lnSpc>
              <a:buFont typeface="Calibri" panose="020F0502020204030204" pitchFamily="34" charset="0"/>
              <a:buAutoNum type="arabicPeriod"/>
            </a:pPr>
            <a:r>
              <a:rPr lang="en-US" altLang="en-US" sz="2600" u="sng">
                <a:ea typeface="ＭＳ Ｐゴシック" panose="020B0600070205080204" pitchFamily="34" charset="-128"/>
              </a:rPr>
              <a:t>Number crunchers don’t dream in technicolour</a:t>
            </a:r>
            <a:r>
              <a:rPr lang="en-US" altLang="en-US" sz="2600">
                <a:ea typeface="ＭＳ Ｐゴシック" panose="020B0600070205080204" pitchFamily="34" charset="-128"/>
              </a:rPr>
              <a:t>: Creativity and Numbers are mutually exclusive. If you talk about numbers, you cannot be creative, and if you are being creative, talk about numbers only crimps your creative instincts.</a:t>
            </a:r>
          </a:p>
          <a:p>
            <a:pPr marL="514350" indent="-514350">
              <a:lnSpc>
                <a:spcPct val="90000"/>
              </a:lnSpc>
              <a:buFont typeface="Calibri" panose="020F0502020204030204" pitchFamily="34" charset="0"/>
              <a:buAutoNum type="arabicPeriod"/>
            </a:pPr>
            <a:r>
              <a:rPr lang="en-US" altLang="en-US" sz="2600" u="sng">
                <a:ea typeface="ＭＳ Ｐゴシック" panose="020B0600070205080204" pitchFamily="34" charset="-128"/>
              </a:rPr>
              <a:t>Creativity is deserving of reward</a:t>
            </a:r>
            <a:r>
              <a:rPr lang="en-US" altLang="en-US" sz="2600">
                <a:ea typeface="ＭＳ Ｐゴシック" panose="020B0600070205080204" pitchFamily="34" charset="-128"/>
              </a:rPr>
              <a:t>: If your story is good, your business will success and your investment will pay off.</a:t>
            </a:r>
          </a:p>
          <a:p>
            <a:pPr marL="514350" indent="-514350">
              <a:lnSpc>
                <a:spcPct val="90000"/>
              </a:lnSpc>
              <a:buFont typeface="Calibri" panose="020F0502020204030204" pitchFamily="34" charset="0"/>
              <a:buAutoNum type="arabicPeriod"/>
            </a:pPr>
            <a:r>
              <a:rPr lang="en-US" altLang="en-US" sz="2600" u="sng">
                <a:ea typeface="ＭＳ Ｐゴシック" panose="020B0600070205080204" pitchFamily="34" charset="-128"/>
              </a:rPr>
              <a:t>Experience is the best teacher</a:t>
            </a:r>
            <a:r>
              <a:rPr lang="en-US" altLang="en-US" sz="2600">
                <a:ea typeface="ＭＳ Ｐゴシック" panose="020B0600070205080204" pitchFamily="34" charset="-128"/>
              </a:rPr>
              <a:t>: If you have pulled this off before (started and succeeded at running a business), your story is more believable. </a:t>
            </a:r>
          </a:p>
          <a:p>
            <a:pPr marL="514350" indent="-514350">
              <a:lnSpc>
                <a:spcPct val="90000"/>
              </a:lnSpc>
              <a:buFont typeface="Calibri" panose="020F0502020204030204" pitchFamily="34" charset="0"/>
              <a:buAutoNum type="arabicPeriod"/>
            </a:pPr>
            <a:endParaRPr lang="en-US" altLang="en-US" sz="260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4817D29A-94E0-8C05-89A0-8656EA18FD55}"/>
              </a:ext>
            </a:extLst>
          </p:cNvPr>
          <p:cNvSpPr>
            <a:spLocks noGrp="1"/>
          </p:cNvSpPr>
          <p:nvPr>
            <p:ph type="title"/>
          </p:nvPr>
        </p:nvSpPr>
        <p:spPr/>
        <p:txBody>
          <a:bodyPr/>
          <a:lstStyle/>
          <a:p>
            <a:r>
              <a:rPr lang="en-US" altLang="en-US">
                <a:ea typeface="ＭＳ Ｐゴシック" panose="020B0600070205080204" pitchFamily="34" charset="-128"/>
              </a:rPr>
              <a:t>Bridging the Gap</a:t>
            </a:r>
          </a:p>
        </p:txBody>
      </p:sp>
      <p:pic>
        <p:nvPicPr>
          <p:cNvPr id="21506" name="Content Placeholder 2">
            <a:extLst>
              <a:ext uri="{FF2B5EF4-FFF2-40B4-BE49-F238E27FC236}">
                <a16:creationId xmlns:a16="http://schemas.microsoft.com/office/drawing/2014/main" id="{EF36EE13-1615-D09D-37FC-C1F5A634BE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451418"/>
            <a:ext cx="7772400" cy="3021964"/>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a:extLst>
              <a:ext uri="{FF2B5EF4-FFF2-40B4-BE49-F238E27FC236}">
                <a16:creationId xmlns:a16="http://schemas.microsoft.com/office/drawing/2014/main" id="{7AB173AB-72BC-8014-497B-3CD018C43CAE}"/>
              </a:ext>
            </a:extLst>
          </p:cNvPr>
          <p:cNvSpPr>
            <a:spLocks noGrp="1"/>
          </p:cNvSpPr>
          <p:nvPr>
            <p:ph type="title"/>
          </p:nvPr>
        </p:nvSpPr>
        <p:spPr/>
        <p:txBody>
          <a:bodyPr/>
          <a:lstStyle/>
          <a:p>
            <a:r>
              <a:rPr lang="en-US" altLang="en-US">
                <a:ea typeface="ＭＳ Ｐゴシック" panose="020B0600070205080204" pitchFamily="34" charset="-128"/>
              </a:rPr>
              <a:t>Building a Valuation</a:t>
            </a:r>
          </a:p>
        </p:txBody>
      </p:sp>
      <p:sp>
        <p:nvSpPr>
          <p:cNvPr id="22529" name="Text Placeholder 1">
            <a:extLst>
              <a:ext uri="{FF2B5EF4-FFF2-40B4-BE49-F238E27FC236}">
                <a16:creationId xmlns:a16="http://schemas.microsoft.com/office/drawing/2014/main" id="{DCBC288A-BFE8-8B4F-ADBF-2C9846D83EA7}"/>
              </a:ext>
            </a:extLst>
          </p:cNvPr>
          <p:cNvSpPr>
            <a:spLocks noGrp="1"/>
          </p:cNvSpPr>
          <p:nvPr>
            <p:ph type="body" idx="1"/>
          </p:nvPr>
        </p:nvSpPr>
        <p:spPr/>
        <p:txBody>
          <a:bodyPr/>
          <a:lstStyle/>
          <a:p>
            <a:r>
              <a:rPr lang="en-US" altLang="en-US">
                <a:ea typeface="ＭＳ Ｐゴシック" panose="020B0600070205080204" pitchFamily="34" charset="-128"/>
              </a:rPr>
              <a:t>Story to Numbers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C0D2DA1A-55F1-DEF7-00F7-4EB55F3A5ED8}"/>
              </a:ext>
            </a:extLst>
          </p:cNvPr>
          <p:cNvSpPr>
            <a:spLocks noGrp="1"/>
          </p:cNvSpPr>
          <p:nvPr>
            <p:ph type="title"/>
          </p:nvPr>
        </p:nvSpPr>
        <p:spPr/>
        <p:txBody>
          <a:bodyPr/>
          <a:lstStyle/>
          <a:p>
            <a:r>
              <a:rPr lang="en-US" altLang="en-US">
                <a:ea typeface="ＭＳ Ｐゴシック" panose="020B0600070205080204" pitchFamily="34" charset="-128"/>
              </a:rPr>
              <a:t>From Story to Numbers: The Steps</a:t>
            </a:r>
          </a:p>
        </p:txBody>
      </p:sp>
      <p:pic>
        <p:nvPicPr>
          <p:cNvPr id="23554" name="Content Placeholder 3">
            <a:extLst>
              <a:ext uri="{FF2B5EF4-FFF2-40B4-BE49-F238E27FC236}">
                <a16:creationId xmlns:a16="http://schemas.microsoft.com/office/drawing/2014/main" id="{DEFC03FB-5940-E74B-CCC9-B7E70FBD6E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1079" y="1929607"/>
            <a:ext cx="5381842" cy="44196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B26942C2-BDDB-2743-F5B8-7883ABB63685}"/>
              </a:ext>
            </a:extLst>
          </p:cNvPr>
          <p:cNvSpPr>
            <a:spLocks noGrp="1"/>
          </p:cNvSpPr>
          <p:nvPr>
            <p:ph type="title"/>
          </p:nvPr>
        </p:nvSpPr>
        <p:spPr/>
        <p:txBody>
          <a:bodyPr/>
          <a:lstStyle/>
          <a:p>
            <a:r>
              <a:rPr lang="en-US" altLang="en-US"/>
              <a:t>Step 1a: Survey the landscape</a:t>
            </a:r>
          </a:p>
        </p:txBody>
      </p:sp>
      <p:sp>
        <p:nvSpPr>
          <p:cNvPr id="24578" name="Content Placeholder 2">
            <a:extLst>
              <a:ext uri="{FF2B5EF4-FFF2-40B4-BE49-F238E27FC236}">
                <a16:creationId xmlns:a16="http://schemas.microsoft.com/office/drawing/2014/main" id="{399235ED-D922-E156-9CF7-329A4F2F5073}"/>
              </a:ext>
            </a:extLst>
          </p:cNvPr>
          <p:cNvSpPr>
            <a:spLocks noGrp="1"/>
          </p:cNvSpPr>
          <p:nvPr>
            <p:ph idx="1"/>
          </p:nvPr>
        </p:nvSpPr>
        <p:spPr/>
        <p:txBody>
          <a:bodyPr/>
          <a:lstStyle/>
          <a:p>
            <a:r>
              <a:rPr lang="en-US" altLang="en-US" dirty="0"/>
              <a:t>Every valuation </a:t>
            </a:r>
            <a:r>
              <a:rPr lang="en-US" altLang="en-US" b="1" dirty="0"/>
              <a:t>starts with a narrative</a:t>
            </a:r>
            <a:r>
              <a:rPr lang="en-US" altLang="en-US" dirty="0"/>
              <a:t>, a story that you see unfolding for your company in the future.</a:t>
            </a:r>
          </a:p>
          <a:p>
            <a:r>
              <a:rPr lang="en-US" altLang="en-US" dirty="0"/>
              <a:t>In developing this narrative, you will be making assessments of </a:t>
            </a:r>
          </a:p>
          <a:p>
            <a:pPr lvl="1"/>
            <a:r>
              <a:rPr lang="en-US" altLang="en-US" b="1" dirty="0"/>
              <a:t>Your company </a:t>
            </a:r>
            <a:r>
              <a:rPr lang="en-US" altLang="en-US" dirty="0"/>
              <a:t>(its products, its management and its history (financial and other)</a:t>
            </a:r>
          </a:p>
          <a:p>
            <a:pPr lvl="1"/>
            <a:r>
              <a:rPr lang="en-US" altLang="en-US" b="1" dirty="0"/>
              <a:t>The market </a:t>
            </a:r>
            <a:r>
              <a:rPr lang="en-US" altLang="en-US" dirty="0"/>
              <a:t>or markets that you see it growing in (geography, business)</a:t>
            </a:r>
          </a:p>
          <a:p>
            <a:pPr lvl="1"/>
            <a:r>
              <a:rPr lang="en-US" altLang="en-US" b="1" dirty="0"/>
              <a:t>The competition </a:t>
            </a:r>
            <a:r>
              <a:rPr lang="en-US" altLang="en-US" dirty="0"/>
              <a:t>it faces and will face, and its competitive advantages and disadvantages</a:t>
            </a:r>
          </a:p>
          <a:p>
            <a:pPr lvl="1"/>
            <a:r>
              <a:rPr lang="en-US" altLang="en-US" b="1" dirty="0"/>
              <a:t>The macro environment </a:t>
            </a:r>
            <a:r>
              <a:rPr lang="en-US" altLang="en-US" dirty="0"/>
              <a:t>in which it operates, including regulation and restrictions.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a:extLst>
              <a:ext uri="{FF2B5EF4-FFF2-40B4-BE49-F238E27FC236}">
                <a16:creationId xmlns:a16="http://schemas.microsoft.com/office/drawing/2014/main" id="{88856664-0CD4-7F12-667C-89C406C94E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a:extLst>
              <a:ext uri="{FF2B5EF4-FFF2-40B4-BE49-F238E27FC236}">
                <a16:creationId xmlns:a16="http://schemas.microsoft.com/office/drawing/2014/main" id="{0496C70E-E1B5-B5FC-36D9-80E255E966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0386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3">
            <a:extLst>
              <a:ext uri="{FF2B5EF4-FFF2-40B4-BE49-F238E27FC236}">
                <a16:creationId xmlns:a16="http://schemas.microsoft.com/office/drawing/2014/main" id="{1A77F199-15B4-B281-1863-39BC838C9A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4">
            <a:extLst>
              <a:ext uri="{FF2B5EF4-FFF2-40B4-BE49-F238E27FC236}">
                <a16:creationId xmlns:a16="http://schemas.microsoft.com/office/drawing/2014/main" id="{AE67ACEB-1332-1B23-01D4-248AFC595D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5">
            <a:extLst>
              <a:ext uri="{FF2B5EF4-FFF2-40B4-BE49-F238E27FC236}">
                <a16:creationId xmlns:a16="http://schemas.microsoft.com/office/drawing/2014/main" id="{DA4BB6B7-0882-4E2F-AA1C-2BD2CABC18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Box 6">
            <a:extLst>
              <a:ext uri="{FF2B5EF4-FFF2-40B4-BE49-F238E27FC236}">
                <a16:creationId xmlns:a16="http://schemas.microsoft.com/office/drawing/2014/main" id="{7D6F73B8-F678-C91A-EA36-345C8E5F3004}"/>
              </a:ext>
            </a:extLst>
          </p:cNvPr>
          <p:cNvSpPr txBox="1">
            <a:spLocks noChangeArrowheads="1"/>
          </p:cNvSpPr>
          <p:nvPr/>
        </p:nvSpPr>
        <p:spPr bwMode="auto">
          <a:xfrm>
            <a:off x="990600" y="254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000">
                <a:latin typeface="Times"/>
              </a:rPr>
              <a:t>Low Growth</a:t>
            </a:r>
          </a:p>
        </p:txBody>
      </p:sp>
      <p:sp>
        <p:nvSpPr>
          <p:cNvPr id="26630" name="TextBox 7">
            <a:extLst>
              <a:ext uri="{FF2B5EF4-FFF2-40B4-BE49-F238E27FC236}">
                <a16:creationId xmlns:a16="http://schemas.microsoft.com/office/drawing/2014/main" id="{D88A1195-0882-F72B-653D-4842EBF16BEF}"/>
              </a:ext>
            </a:extLst>
          </p:cNvPr>
          <p:cNvSpPr txBox="1">
            <a:spLocks noChangeArrowheads="1"/>
          </p:cNvSpPr>
          <p:nvPr/>
        </p:nvSpPr>
        <p:spPr bwMode="auto">
          <a:xfrm>
            <a:off x="4038600" y="16764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a:latin typeface="Times"/>
              </a:rPr>
              <a:t>+</a:t>
            </a:r>
          </a:p>
        </p:txBody>
      </p:sp>
      <p:sp>
        <p:nvSpPr>
          <p:cNvPr id="26631" name="TextBox 8">
            <a:extLst>
              <a:ext uri="{FF2B5EF4-FFF2-40B4-BE49-F238E27FC236}">
                <a16:creationId xmlns:a16="http://schemas.microsoft.com/office/drawing/2014/main" id="{A6A16277-D0D4-B72A-0BCA-187D1623413A}"/>
              </a:ext>
            </a:extLst>
          </p:cNvPr>
          <p:cNvSpPr txBox="1">
            <a:spLocks noChangeArrowheads="1"/>
          </p:cNvSpPr>
          <p:nvPr/>
        </p:nvSpPr>
        <p:spPr bwMode="auto">
          <a:xfrm>
            <a:off x="6096000" y="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000">
                <a:latin typeface="Times"/>
              </a:rPr>
              <a:t>Low Margins</a:t>
            </a:r>
          </a:p>
        </p:txBody>
      </p:sp>
      <p:sp>
        <p:nvSpPr>
          <p:cNvPr id="26632" name="TextBox 9">
            <a:extLst>
              <a:ext uri="{FF2B5EF4-FFF2-40B4-BE49-F238E27FC236}">
                <a16:creationId xmlns:a16="http://schemas.microsoft.com/office/drawing/2014/main" id="{0ED7C14F-8B87-6CC2-BBB6-0E097562AB0F}"/>
              </a:ext>
            </a:extLst>
          </p:cNvPr>
          <p:cNvSpPr txBox="1">
            <a:spLocks noChangeArrowheads="1"/>
          </p:cNvSpPr>
          <p:nvPr/>
        </p:nvSpPr>
        <p:spPr bwMode="auto">
          <a:xfrm>
            <a:off x="152400" y="34290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000">
                <a:latin typeface="Times"/>
              </a:rPr>
              <a:t>High &amp; Increasing Reinvestment</a:t>
            </a:r>
          </a:p>
        </p:txBody>
      </p:sp>
      <p:sp>
        <p:nvSpPr>
          <p:cNvPr id="26633" name="TextBox 10">
            <a:extLst>
              <a:ext uri="{FF2B5EF4-FFF2-40B4-BE49-F238E27FC236}">
                <a16:creationId xmlns:a16="http://schemas.microsoft.com/office/drawing/2014/main" id="{EC2D9A93-2DDC-E7D5-7088-85330CE7C587}"/>
              </a:ext>
            </a:extLst>
          </p:cNvPr>
          <p:cNvSpPr txBox="1">
            <a:spLocks noChangeArrowheads="1"/>
          </p:cNvSpPr>
          <p:nvPr/>
        </p:nvSpPr>
        <p:spPr bwMode="auto">
          <a:xfrm>
            <a:off x="4343400" y="53340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a:latin typeface="Times"/>
              </a:rPr>
              <a:t>=</a:t>
            </a:r>
          </a:p>
        </p:txBody>
      </p:sp>
      <p:sp>
        <p:nvSpPr>
          <p:cNvPr id="26634" name="TextBox 11">
            <a:extLst>
              <a:ext uri="{FF2B5EF4-FFF2-40B4-BE49-F238E27FC236}">
                <a16:creationId xmlns:a16="http://schemas.microsoft.com/office/drawing/2014/main" id="{79CF052A-7060-11DF-78BE-F39AC61A7489}"/>
              </a:ext>
            </a:extLst>
          </p:cNvPr>
          <p:cNvSpPr txBox="1">
            <a:spLocks noChangeArrowheads="1"/>
          </p:cNvSpPr>
          <p:nvPr/>
        </p:nvSpPr>
        <p:spPr bwMode="auto">
          <a:xfrm>
            <a:off x="6172200" y="35052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latin typeface="Times"/>
              </a:rPr>
              <a:t>Bad Business</a:t>
            </a:r>
          </a:p>
        </p:txBody>
      </p:sp>
      <p:sp>
        <p:nvSpPr>
          <p:cNvPr id="26635" name="TextBox 12">
            <a:extLst>
              <a:ext uri="{FF2B5EF4-FFF2-40B4-BE49-F238E27FC236}">
                <a16:creationId xmlns:a16="http://schemas.microsoft.com/office/drawing/2014/main" id="{1C15F33F-1005-C048-03B2-5396640D3196}"/>
              </a:ext>
            </a:extLst>
          </p:cNvPr>
          <p:cNvSpPr txBox="1">
            <a:spLocks noChangeArrowheads="1"/>
          </p:cNvSpPr>
          <p:nvPr/>
        </p:nvSpPr>
        <p:spPr bwMode="auto">
          <a:xfrm>
            <a:off x="3352800" y="0"/>
            <a:ext cx="2535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i="1">
                <a:latin typeface="Times"/>
              </a:rPr>
              <a:t>The Auto Business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435FBA61-28A3-F8B8-6AA1-FE1E56DBAA9B}"/>
              </a:ext>
            </a:extLst>
          </p:cNvPr>
          <p:cNvSpPr>
            <a:spLocks noGrp="1"/>
          </p:cNvSpPr>
          <p:nvPr>
            <p:ph type="title"/>
          </p:nvPr>
        </p:nvSpPr>
        <p:spPr/>
        <p:txBody>
          <a:bodyPr/>
          <a:lstStyle/>
          <a:p>
            <a:r>
              <a:rPr lang="en-US" altLang="en-US">
                <a:ea typeface="ＭＳ Ｐゴシック" panose="020B0600070205080204" pitchFamily="34" charset="-128"/>
              </a:rPr>
              <a:t>What makes Ferrari different?</a:t>
            </a:r>
          </a:p>
        </p:txBody>
      </p:sp>
      <p:pic>
        <p:nvPicPr>
          <p:cNvPr id="27650" name="Content Placeholder 3">
            <a:extLst>
              <a:ext uri="{FF2B5EF4-FFF2-40B4-BE49-F238E27FC236}">
                <a16:creationId xmlns:a16="http://schemas.microsoft.com/office/drawing/2014/main" id="{34408E83-71DB-91CF-063A-C60D32A35DA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24074" y="1487487"/>
            <a:ext cx="4168852" cy="4443722"/>
          </a:xfrm>
        </p:spPr>
      </p:pic>
      <p:sp>
        <p:nvSpPr>
          <p:cNvPr id="27651" name="TextBox 4">
            <a:extLst>
              <a:ext uri="{FF2B5EF4-FFF2-40B4-BE49-F238E27FC236}">
                <a16:creationId xmlns:a16="http://schemas.microsoft.com/office/drawing/2014/main" id="{E52EFE58-F4DF-5BB7-A92B-CA1998823456}"/>
              </a:ext>
            </a:extLst>
          </p:cNvPr>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800">
                <a:latin typeface="Times"/>
              </a:rPr>
              <a:t>Ferrari sold only 7,255 cars in all of 2014</a:t>
            </a:r>
          </a:p>
        </p:txBody>
      </p:sp>
      <p:sp>
        <p:nvSpPr>
          <p:cNvPr id="27652" name="TextBox 5">
            <a:extLst>
              <a:ext uri="{FF2B5EF4-FFF2-40B4-BE49-F238E27FC236}">
                <a16:creationId xmlns:a16="http://schemas.microsoft.com/office/drawing/2014/main" id="{2EB17C0E-C888-DE5D-8320-39F02782CA31}"/>
              </a:ext>
            </a:extLst>
          </p:cNvPr>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latin typeface="Times"/>
              </a:rPr>
              <a:t>Ferrari had a profit margin of 18.2%, in the 95</a:t>
            </a:r>
            <a:r>
              <a:rPr lang="en-US" altLang="en-US" sz="1800" baseline="30000" dirty="0">
                <a:latin typeface="Times"/>
              </a:rPr>
              <a:t>th</a:t>
            </a:r>
            <a:r>
              <a:rPr lang="en-US" altLang="en-US" sz="1800" dirty="0">
                <a:latin typeface="Times"/>
              </a:rPr>
              <a:t> percentile, partly because of its high prices and partly because it spends little on advertising. </a:t>
            </a:r>
          </a:p>
        </p:txBody>
      </p:sp>
      <p:sp>
        <p:nvSpPr>
          <p:cNvPr id="27653" name="TextBox 6">
            <a:extLst>
              <a:ext uri="{FF2B5EF4-FFF2-40B4-BE49-F238E27FC236}">
                <a16:creationId xmlns:a16="http://schemas.microsoft.com/office/drawing/2014/main" id="{6C1B552F-9CB6-37D3-9559-492BF98B1C23}"/>
              </a:ext>
            </a:extLst>
          </p:cNvPr>
          <p:cNvSpPr txBox="1">
            <a:spLocks noChangeArrowheads="1"/>
          </p:cNvSpPr>
          <p:nvPr/>
        </p:nvSpPr>
        <p:spPr bwMode="auto">
          <a:xfrm>
            <a:off x="6025376" y="20574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latin typeface="Times"/>
              </a:rPr>
              <a:t>Ferrari sales (in units) have grown very little in the last decade &amp; have been stable</a:t>
            </a:r>
          </a:p>
        </p:txBody>
      </p:sp>
      <p:sp>
        <p:nvSpPr>
          <p:cNvPr id="27654" name="TextBox 7">
            <a:extLst>
              <a:ext uri="{FF2B5EF4-FFF2-40B4-BE49-F238E27FC236}">
                <a16:creationId xmlns:a16="http://schemas.microsoft.com/office/drawing/2014/main" id="{966206CA-1D9D-B27C-6F91-C7DAD944ECC4}"/>
              </a:ext>
            </a:extLst>
          </p:cNvPr>
          <p:cNvSpPr txBox="1">
            <a:spLocks noChangeArrowheads="1"/>
          </p:cNvSpPr>
          <p:nvPr/>
        </p:nvSpPr>
        <p:spPr bwMode="auto">
          <a:xfrm>
            <a:off x="6096000" y="5112543"/>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latin typeface="Times"/>
              </a:rPr>
              <a:t>Ferrari has not invested in new plants.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5688A607-13F4-B0E4-0053-B1D1D9A6FF26}"/>
              </a:ext>
            </a:extLst>
          </p:cNvPr>
          <p:cNvSpPr>
            <a:spLocks noGrp="1"/>
          </p:cNvSpPr>
          <p:nvPr>
            <p:ph type="title"/>
          </p:nvPr>
        </p:nvSpPr>
        <p:spPr/>
        <p:txBody>
          <a:bodyPr/>
          <a:lstStyle/>
          <a:p>
            <a:r>
              <a:rPr lang="en-US" altLang="en-US" dirty="0"/>
              <a:t>Latin America Retail</a:t>
            </a:r>
          </a:p>
        </p:txBody>
      </p:sp>
      <p:sp>
        <p:nvSpPr>
          <p:cNvPr id="3" name="Content Placeholder 2">
            <a:extLst>
              <a:ext uri="{FF2B5EF4-FFF2-40B4-BE49-F238E27FC236}">
                <a16:creationId xmlns:a16="http://schemas.microsoft.com/office/drawing/2014/main" id="{3B5BE8A7-02FA-1945-14CC-14EC4DCFBD68}"/>
              </a:ext>
            </a:extLst>
          </p:cNvPr>
          <p:cNvSpPr>
            <a:spLocks noGrp="1"/>
          </p:cNvSpPr>
          <p:nvPr>
            <p:ph idx="1"/>
          </p:nvPr>
        </p:nvSpPr>
        <p:spPr/>
        <p:txBody>
          <a:bodyPr/>
          <a:lstStyle/>
          <a:p>
            <a:r>
              <a:rPr lang="en-US" b="1" dirty="0"/>
              <a:t>A big market</a:t>
            </a:r>
            <a:r>
              <a:rPr lang="en-US" dirty="0"/>
              <a:t>:  In 2024, the Latin American retail business generated about $1.5 trillion in revenues, with $180 billion coming from online retail. The three biggest regional mark in Latin America are Brazil, Mexico and Argentina.</a:t>
            </a:r>
          </a:p>
          <a:p>
            <a:r>
              <a:rPr lang="en-US" b="1" dirty="0"/>
              <a:t>Growing online portion</a:t>
            </a:r>
            <a:r>
              <a:rPr lang="en-US" dirty="0"/>
              <a:t>: The overall retail market is growing about 5-7% in real terms, but online retail is increasing its share of that market and is expected to grow 10-12% a year over the next decade.</a:t>
            </a:r>
          </a:p>
          <a:p>
            <a:r>
              <a:rPr lang="en-US" b="1" dirty="0"/>
              <a:t>Competition</a:t>
            </a:r>
            <a:r>
              <a:rPr lang="en-US" dirty="0"/>
              <a:t>: The brick and mortar retail business in Latin America is still mostly domestic (with big players within each country) firms., but the online retail market is dominated by firms that stretch across markets (Mercado Libre is the largest Latin American player, but Amazon is an a major player).</a:t>
            </a:r>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5BB33-BE50-F7EE-BC09-E29CB1CCFE46}"/>
              </a:ext>
            </a:extLst>
          </p:cNvPr>
          <p:cNvSpPr>
            <a:spLocks noGrp="1"/>
          </p:cNvSpPr>
          <p:nvPr>
            <p:ph type="title"/>
          </p:nvPr>
        </p:nvSpPr>
        <p:spPr/>
        <p:txBody>
          <a:bodyPr/>
          <a:lstStyle/>
          <a:p>
            <a:r>
              <a:rPr lang="en-US" dirty="0"/>
              <a:t>Mercado Libre: The Business Model</a:t>
            </a:r>
          </a:p>
        </p:txBody>
      </p:sp>
      <p:pic>
        <p:nvPicPr>
          <p:cNvPr id="4" name="Content Placeholder 3">
            <a:extLst>
              <a:ext uri="{FF2B5EF4-FFF2-40B4-BE49-F238E27FC236}">
                <a16:creationId xmlns:a16="http://schemas.microsoft.com/office/drawing/2014/main" id="{B3467E73-FE0B-840A-DD80-1A378BAB4DA2}"/>
              </a:ext>
            </a:extLst>
          </p:cNvPr>
          <p:cNvPicPr>
            <a:picLocks noGrp="1" noChangeAspect="1"/>
          </p:cNvPicPr>
          <p:nvPr>
            <p:ph idx="1"/>
          </p:nvPr>
        </p:nvPicPr>
        <p:blipFill>
          <a:blip r:embed="rId2"/>
          <a:stretch>
            <a:fillRect/>
          </a:stretch>
        </p:blipFill>
        <p:spPr>
          <a:xfrm>
            <a:off x="615176" y="1981199"/>
            <a:ext cx="7995424" cy="4219807"/>
          </a:xfrm>
          <a:prstGeom prst="rect">
            <a:avLst/>
          </a:prstGeom>
        </p:spPr>
      </p:pic>
    </p:spTree>
    <p:extLst>
      <p:ext uri="{BB962C8B-B14F-4D97-AF65-F5344CB8AC3E}">
        <p14:creationId xmlns:p14="http://schemas.microsoft.com/office/powerpoint/2010/main" val="269331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59C52680-BC52-11D5-7CFA-634D98E1F77F}"/>
              </a:ext>
            </a:extLst>
          </p:cNvPr>
          <p:cNvSpPr>
            <a:spLocks noGrp="1"/>
          </p:cNvSpPr>
          <p:nvPr>
            <p:ph type="title"/>
          </p:nvPr>
        </p:nvSpPr>
        <p:spPr/>
        <p:txBody>
          <a:bodyPr/>
          <a:lstStyle/>
          <a:p>
            <a:r>
              <a:rPr lang="en-US" altLang="en-US" dirty="0">
                <a:ea typeface="ＭＳ Ｐゴシック" panose="020B0600070205080204" pitchFamily="34" charset="-128"/>
              </a:rPr>
              <a:t>Mercado Libre: financial History</a:t>
            </a:r>
          </a:p>
        </p:txBody>
      </p:sp>
      <p:pic>
        <p:nvPicPr>
          <p:cNvPr id="3" name="Content Placeholder 2">
            <a:extLst>
              <a:ext uri="{FF2B5EF4-FFF2-40B4-BE49-F238E27FC236}">
                <a16:creationId xmlns:a16="http://schemas.microsoft.com/office/drawing/2014/main" id="{26436195-5FF4-44AE-21EC-5C1231BB9761}"/>
              </a:ext>
            </a:extLst>
          </p:cNvPr>
          <p:cNvPicPr>
            <a:picLocks noGrp="1" noChangeAspect="1"/>
          </p:cNvPicPr>
          <p:nvPr>
            <p:ph idx="1"/>
          </p:nvPr>
        </p:nvPicPr>
        <p:blipFill>
          <a:blip r:embed="rId2"/>
          <a:stretch>
            <a:fillRect/>
          </a:stretch>
        </p:blipFill>
        <p:spPr>
          <a:xfrm>
            <a:off x="1594983" y="1752600"/>
            <a:ext cx="5954033" cy="441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377E-87CF-421D-C3A4-A8D16929D01D}"/>
              </a:ext>
            </a:extLst>
          </p:cNvPr>
          <p:cNvSpPr>
            <a:spLocks noGrp="1"/>
          </p:cNvSpPr>
          <p:nvPr>
            <p:ph type="title"/>
          </p:nvPr>
        </p:nvSpPr>
        <p:spPr/>
        <p:txBody>
          <a:bodyPr/>
          <a:lstStyle/>
          <a:p>
            <a:r>
              <a:rPr lang="en-US" dirty="0"/>
              <a:t>When country and currency risk are front and center..</a:t>
            </a:r>
          </a:p>
        </p:txBody>
      </p:sp>
      <p:sp>
        <p:nvSpPr>
          <p:cNvPr id="3" name="Content Placeholder 2">
            <a:extLst>
              <a:ext uri="{FF2B5EF4-FFF2-40B4-BE49-F238E27FC236}">
                <a16:creationId xmlns:a16="http://schemas.microsoft.com/office/drawing/2014/main" id="{61AB5D9C-5B51-F68C-3549-7BCB9EE7DF6B}"/>
              </a:ext>
            </a:extLst>
          </p:cNvPr>
          <p:cNvSpPr>
            <a:spLocks noGrp="1"/>
          </p:cNvSpPr>
          <p:nvPr>
            <p:ph idx="1"/>
          </p:nvPr>
        </p:nvSpPr>
        <p:spPr/>
        <p:txBody>
          <a:bodyPr/>
          <a:lstStyle/>
          <a:p>
            <a:r>
              <a:rPr lang="en-US" dirty="0"/>
              <a:t>For most Argentine companies, which report their financials is pesos, the historical data is a mess since high and shifting inflation over time makes it difficult to make sense of the data.</a:t>
            </a:r>
          </a:p>
          <a:p>
            <a:r>
              <a:rPr lang="en-US" dirty="0"/>
              <a:t>In most countries, a regulated utility, should have a pretty stable storyline, with revenues growing at a stable growth rate and margins reflecting pricing power. That is not the case with </a:t>
            </a:r>
            <a:r>
              <a:rPr lang="en-US" dirty="0" err="1"/>
              <a:t>Edenor</a:t>
            </a:r>
            <a:r>
              <a:rPr lang="en-US" dirty="0"/>
              <a:t>, where inflation and country risk have ravaged the financial data.</a:t>
            </a:r>
          </a:p>
          <a:p>
            <a:pPr lvl="1"/>
            <a:r>
              <a:rPr lang="en-US" dirty="0"/>
              <a:t>In these cases, you may need to start the story anew drawing on business economics and industry norms for margins and returns on capital. </a:t>
            </a:r>
          </a:p>
          <a:p>
            <a:pPr lvl="1"/>
            <a:r>
              <a:rPr lang="en-US" dirty="0"/>
              <a:t>In some cases, it may be easier to tell your story in real terms or in a different currency, but the truth is that inflation and currency woes will track you down no matter what you do.</a:t>
            </a:r>
          </a:p>
          <a:p>
            <a:endParaRPr lang="en-US" dirty="0"/>
          </a:p>
          <a:p>
            <a:endParaRPr lang="en-US" dirty="0"/>
          </a:p>
        </p:txBody>
      </p:sp>
    </p:spTree>
    <p:extLst>
      <p:ext uri="{BB962C8B-B14F-4D97-AF65-F5344CB8AC3E}">
        <p14:creationId xmlns:p14="http://schemas.microsoft.com/office/powerpoint/2010/main" val="3160423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FCCBB136-0C3C-9E5C-22BC-463A65AD47EE}"/>
              </a:ext>
            </a:extLst>
          </p:cNvPr>
          <p:cNvSpPr>
            <a:spLocks noGrp="1"/>
          </p:cNvSpPr>
          <p:nvPr>
            <p:ph type="title"/>
          </p:nvPr>
        </p:nvSpPr>
        <p:spPr/>
        <p:txBody>
          <a:bodyPr/>
          <a:lstStyle/>
          <a:p>
            <a:r>
              <a:rPr lang="en-US" altLang="en-US">
                <a:ea typeface="ＭＳ Ｐゴシック" panose="020B0600070205080204" pitchFamily="34" charset="-128"/>
              </a:rPr>
              <a:t>Step 1b: Create a narrative for the future</a:t>
            </a:r>
          </a:p>
        </p:txBody>
      </p:sp>
      <p:sp>
        <p:nvSpPr>
          <p:cNvPr id="29698" name="Content Placeholder 2">
            <a:extLst>
              <a:ext uri="{FF2B5EF4-FFF2-40B4-BE49-F238E27FC236}">
                <a16:creationId xmlns:a16="http://schemas.microsoft.com/office/drawing/2014/main" id="{F82D4F23-F44D-D1B8-58C3-F69E7281FE0A}"/>
              </a:ext>
            </a:extLst>
          </p:cNvPr>
          <p:cNvSpPr>
            <a:spLocks noGrp="1"/>
          </p:cNvSpPr>
          <p:nvPr>
            <p:ph idx="1"/>
          </p:nvPr>
        </p:nvSpPr>
        <p:spPr/>
        <p:txBody>
          <a:bodyPr/>
          <a:lstStyle/>
          <a:p>
            <a:r>
              <a:rPr lang="en-US" altLang="en-US">
                <a:ea typeface="ＭＳ Ｐゴシック" panose="020B0600070205080204" pitchFamily="34" charset="-128"/>
              </a:rPr>
              <a:t>Every valuation starts with a narrative, a story that you see unfolding for your company in the future.</a:t>
            </a:r>
          </a:p>
          <a:p>
            <a:r>
              <a:rPr lang="en-US" altLang="en-US">
                <a:ea typeface="ＭＳ Ｐゴシック" panose="020B0600070205080204" pitchFamily="34"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panose="020B0600070205080204" pitchFamily="34" charset="-128"/>
              </a:rPr>
              <a:t>Rule 1: Keep it simple.</a:t>
            </a:r>
          </a:p>
          <a:p>
            <a:pPr lvl="1"/>
            <a:r>
              <a:rPr lang="en-US" altLang="en-US">
                <a:ea typeface="ＭＳ Ｐゴシック" panose="020B0600070205080204" pitchFamily="34" charset="-128"/>
              </a:rPr>
              <a:t>Rule 2: Keep it focused.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81ABA5B2-878A-1BFA-A23E-8F2EEECF94BF}"/>
              </a:ext>
            </a:extLst>
          </p:cNvPr>
          <p:cNvSpPr>
            <a:spLocks noGrp="1"/>
          </p:cNvSpPr>
          <p:nvPr>
            <p:ph type="title"/>
          </p:nvPr>
        </p:nvSpPr>
        <p:spPr/>
        <p:txBody>
          <a:bodyPr/>
          <a:lstStyle/>
          <a:p>
            <a:r>
              <a:rPr lang="en-US" altLang="en-US">
                <a:ea typeface="ＭＳ Ｐゴシック" panose="020B0600070205080204" pitchFamily="34" charset="-128"/>
              </a:rPr>
              <a:t>The Uber Narrative</a:t>
            </a:r>
          </a:p>
        </p:txBody>
      </p:sp>
      <p:sp>
        <p:nvSpPr>
          <p:cNvPr id="3" name="Content Placeholder 2">
            <a:extLst>
              <a:ext uri="{FF2B5EF4-FFF2-40B4-BE49-F238E27FC236}">
                <a16:creationId xmlns:a16="http://schemas.microsoft.com/office/drawing/2014/main" id="{44DF6A88-6EC6-596D-A451-B2E7AC25F2DF}"/>
              </a:ext>
            </a:extLst>
          </p:cNvPr>
          <p:cNvSpPr>
            <a:spLocks noGrp="1"/>
          </p:cNvSpPr>
          <p:nvPr>
            <p:ph idx="1"/>
          </p:nvPr>
        </p:nvSpPr>
        <p:spPr/>
        <p:txBody>
          <a:bodyPr>
            <a:normAutofit/>
          </a:bodyPr>
          <a:lstStyle/>
          <a:p>
            <a:pPr marL="0" indent="0">
              <a:buFont typeface="Wingdings" charset="0"/>
              <a:buNone/>
              <a:defRPr/>
            </a:pPr>
            <a:r>
              <a:rPr lang="en-US" dirty="0"/>
              <a:t>In June 2014, my initial narrative for </a:t>
            </a:r>
            <a:r>
              <a:rPr lang="en-US" dirty="0" err="1"/>
              <a:t>Uber</a:t>
            </a:r>
            <a:r>
              <a:rPr lang="en-US" dirty="0"/>
              <a:t> was that it would be</a:t>
            </a:r>
          </a:p>
          <a:p>
            <a:pPr marL="514350" indent="-514350">
              <a:buFont typeface="+mj-lt"/>
              <a:buAutoNum type="arabicPeriod"/>
              <a:defRPr/>
            </a:pPr>
            <a:r>
              <a:rPr lang="en-US" u="sng" dirty="0"/>
              <a:t>An urban car service business</a:t>
            </a:r>
            <a:r>
              <a:rPr lang="en-US" dirty="0"/>
              <a:t>: I saw </a:t>
            </a:r>
            <a:r>
              <a:rPr lang="en-US" dirty="0" err="1"/>
              <a:t>Uber</a:t>
            </a:r>
            <a:r>
              <a:rPr lang="en-US" dirty="0"/>
              <a:t> primarily as a force in urban areas and only in the car service business.</a:t>
            </a:r>
          </a:p>
          <a:p>
            <a:pPr marL="514350" indent="-514350">
              <a:buFont typeface="+mj-lt"/>
              <a:buAutoNum type="arabicPeriod"/>
              <a:defRPr/>
            </a:pPr>
            <a:r>
              <a:rPr lang="en-US" dirty="0"/>
              <a:t>Which </a:t>
            </a:r>
            <a:r>
              <a:rPr lang="en-US" u="sng" dirty="0"/>
              <a:t>would expand the business moderately </a:t>
            </a:r>
            <a:r>
              <a:rPr lang="en-US" dirty="0"/>
              <a:t>(about 40% over ten years) by bringing in new users.</a:t>
            </a:r>
          </a:p>
          <a:p>
            <a:pPr marL="514350" indent="-514350">
              <a:buFont typeface="+mj-lt"/>
              <a:buAutoNum type="arabicPeriod"/>
              <a:defRPr/>
            </a:pPr>
            <a:r>
              <a:rPr lang="en-US" u="sng" dirty="0"/>
              <a:t>With local networking benefits</a:t>
            </a:r>
            <a:r>
              <a:rPr lang="en-US" dirty="0"/>
              <a:t>: If </a:t>
            </a:r>
            <a:r>
              <a:rPr lang="en-US" dirty="0" err="1"/>
              <a:t>Uber</a:t>
            </a:r>
            <a:r>
              <a:rPr lang="en-US" dirty="0"/>
              <a:t> becomes large enough in any city, it will quickly become larger, but that will be of little help when it enters a new city.</a:t>
            </a:r>
          </a:p>
          <a:p>
            <a:pPr marL="514350" indent="-514350">
              <a:buFont typeface="+mj-lt"/>
              <a:buAutoNum type="arabicPeriod"/>
              <a:defRPr/>
            </a:pPr>
            <a:r>
              <a:rPr lang="en-US" dirty="0"/>
              <a:t>Maintain its revenue sharing (20%) system due to strong </a:t>
            </a:r>
            <a:r>
              <a:rPr lang="en-US" u="sng" dirty="0"/>
              <a:t>competitive advantages</a:t>
            </a:r>
            <a:r>
              <a:rPr lang="en-US" dirty="0"/>
              <a:t> (from being a first mover).</a:t>
            </a:r>
          </a:p>
          <a:p>
            <a:pPr marL="514350" indent="-514350">
              <a:buFont typeface="+mj-lt"/>
              <a:buAutoNum type="arabicPeriod"/>
              <a:defRPr/>
            </a:pPr>
            <a:r>
              <a:rPr lang="en-US" dirty="0"/>
              <a:t>And </a:t>
            </a:r>
            <a:r>
              <a:rPr lang="en-US" u="sng" dirty="0"/>
              <a:t>its existing low-capital business model</a:t>
            </a:r>
            <a:r>
              <a:rPr lang="en-US" dirty="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894A4DA1-FA90-D9AD-FCC1-4A460DDB8A94}"/>
              </a:ext>
            </a:extLst>
          </p:cNvPr>
          <p:cNvSpPr>
            <a:spLocks noGrp="1"/>
          </p:cNvSpPr>
          <p:nvPr>
            <p:ph type="title"/>
          </p:nvPr>
        </p:nvSpPr>
        <p:spPr/>
        <p:txBody>
          <a:bodyPr/>
          <a:lstStyle/>
          <a:p>
            <a:r>
              <a:rPr lang="en-US" altLang="en-US"/>
              <a:t>The Ferrari Narrative</a:t>
            </a:r>
          </a:p>
        </p:txBody>
      </p:sp>
      <p:sp>
        <p:nvSpPr>
          <p:cNvPr id="3" name="Content Placeholder 2">
            <a:extLst>
              <a:ext uri="{FF2B5EF4-FFF2-40B4-BE49-F238E27FC236}">
                <a16:creationId xmlns:a16="http://schemas.microsoft.com/office/drawing/2014/main" id="{0FD47955-1CC7-87E4-67E4-09FD5EA7BBDC}"/>
              </a:ext>
            </a:extLst>
          </p:cNvPr>
          <p:cNvSpPr>
            <a:spLocks noGrp="1"/>
          </p:cNvSpPr>
          <p:nvPr>
            <p:ph idx="1"/>
          </p:nvPr>
        </p:nvSpPr>
        <p:spPr/>
        <p:txBody>
          <a:bodyPr/>
          <a:lstStyle/>
          <a:p>
            <a:r>
              <a:rPr lang="en-US" dirty="0"/>
              <a:t>Ferrari will </a:t>
            </a:r>
            <a:r>
              <a:rPr lang="en-US" b="1" dirty="0"/>
              <a:t>stay an exclusive club</a:t>
            </a:r>
            <a:r>
              <a:rPr lang="en-US" dirty="0"/>
              <a:t>, deriving its allure from its scarcity and the fact that only a few own Ferraris.</a:t>
            </a:r>
          </a:p>
          <a:p>
            <a:r>
              <a:rPr lang="en-US" dirty="0"/>
              <a:t>By staying exclusive, the company </a:t>
            </a:r>
            <a:r>
              <a:rPr lang="en-US" b="1" dirty="0"/>
              <a:t>gets three benefits</a:t>
            </a:r>
            <a:r>
              <a:rPr lang="en-US" dirty="0"/>
              <a:t>:</a:t>
            </a:r>
          </a:p>
          <a:p>
            <a:pPr lvl="1"/>
            <a:r>
              <a:rPr lang="en-US" dirty="0"/>
              <a:t>It can </a:t>
            </a:r>
            <a:r>
              <a:rPr lang="en-US" b="1" dirty="0"/>
              <a:t>continue to charge nose bleed prices </a:t>
            </a:r>
            <a:r>
              <a:rPr lang="en-US" dirty="0"/>
              <a:t>for its cars and sell them with little or no advertising.</a:t>
            </a:r>
          </a:p>
          <a:p>
            <a:pPr lvl="1"/>
            <a:r>
              <a:rPr lang="en-US" dirty="0"/>
              <a:t>It does </a:t>
            </a:r>
            <a:r>
              <a:rPr lang="en-US" b="1" dirty="0"/>
              <a:t>not need to invest in new assembly plants</a:t>
            </a:r>
            <a:r>
              <a:rPr lang="en-US" dirty="0"/>
              <a:t>, since it does not plan to ramp up production.</a:t>
            </a:r>
          </a:p>
          <a:p>
            <a:pPr lvl="1"/>
            <a:r>
              <a:rPr lang="en-US" dirty="0"/>
              <a:t>It </a:t>
            </a:r>
            <a:r>
              <a:rPr lang="en-US" b="1" dirty="0"/>
              <a:t>sells only to the super rich</a:t>
            </a:r>
            <a:r>
              <a:rPr lang="en-US" dirty="0"/>
              <a:t>, who are unaffected by overall economic conditions or market crises.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2C070869-A3F8-A958-2728-EAD8096B6906}"/>
              </a:ext>
            </a:extLst>
          </p:cNvPr>
          <p:cNvSpPr>
            <a:spLocks noGrp="1"/>
          </p:cNvSpPr>
          <p:nvPr>
            <p:ph type="title"/>
          </p:nvPr>
        </p:nvSpPr>
        <p:spPr/>
        <p:txBody>
          <a:bodyPr/>
          <a:lstStyle/>
          <a:p>
            <a:r>
              <a:rPr lang="en-US" altLang="en-US" dirty="0"/>
              <a:t>The Mercado Libre Story</a:t>
            </a:r>
          </a:p>
        </p:txBody>
      </p:sp>
      <p:sp>
        <p:nvSpPr>
          <p:cNvPr id="3" name="Content Placeholder 2">
            <a:extLst>
              <a:ext uri="{FF2B5EF4-FFF2-40B4-BE49-F238E27FC236}">
                <a16:creationId xmlns:a16="http://schemas.microsoft.com/office/drawing/2014/main" id="{B873E05A-D4A8-FF42-D666-62C9092AC070}"/>
              </a:ext>
            </a:extLst>
          </p:cNvPr>
          <p:cNvSpPr>
            <a:spLocks noGrp="1"/>
          </p:cNvSpPr>
          <p:nvPr>
            <p:ph idx="1"/>
          </p:nvPr>
        </p:nvSpPr>
        <p:spPr/>
        <p:txBody>
          <a:bodyPr>
            <a:normAutofit lnSpcReduction="10000"/>
          </a:bodyPr>
          <a:lstStyle/>
          <a:p>
            <a:r>
              <a:rPr lang="en-US" b="1" dirty="0"/>
              <a:t>Latin American Retail &amp; Fintech</a:t>
            </a:r>
            <a:r>
              <a:rPr lang="en-US" dirty="0"/>
              <a:t>: Notwithstanding ambitions of being a global player, the company’s core market will be Latin American, and centered on retailing. Its financial arm will make much of its money from its retail space, with payment processing for customers and financing for retailers.</a:t>
            </a:r>
          </a:p>
          <a:p>
            <a:r>
              <a:rPr lang="en-US" b="1" dirty="0"/>
              <a:t>Strong competitive advantages</a:t>
            </a:r>
            <a:r>
              <a:rPr lang="en-US" dirty="0"/>
              <a:t>:  An understanding of the Latin American market, with the </a:t>
            </a:r>
            <a:r>
              <a:rPr lang="en-US" b="1" dirty="0"/>
              <a:t>combination of scale, financing and logistics </a:t>
            </a:r>
            <a:r>
              <a:rPr lang="en-US" dirty="0"/>
              <a:t>making it difficult for a competitor.</a:t>
            </a:r>
          </a:p>
          <a:p>
            <a:r>
              <a:rPr lang="en-US" b="1" dirty="0"/>
              <a:t>Continued growth</a:t>
            </a:r>
            <a:r>
              <a:rPr lang="en-US" dirty="0"/>
              <a:t>: The company will continue to focus on and deliver revenue growth, with most of that growth coming at the expense of brick and mortar retail competitors.</a:t>
            </a:r>
          </a:p>
          <a:p>
            <a:r>
              <a:rPr lang="en-US" b="1" dirty="0"/>
              <a:t>Margin pressure</a:t>
            </a:r>
            <a:r>
              <a:rPr lang="en-US" dirty="0"/>
              <a:t>: While the need for growth will continue to put pressure on profit margins, we see a flattening out of gross margins and an increase in operating margins, as economies of scale continue to play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BFF35F36-F1F0-B5AB-4CD1-584406CDEDF1}"/>
              </a:ext>
            </a:extLst>
          </p:cNvPr>
          <p:cNvSpPr>
            <a:spLocks noGrp="1"/>
          </p:cNvSpPr>
          <p:nvPr>
            <p:ph type="title"/>
          </p:nvPr>
        </p:nvSpPr>
        <p:spPr/>
        <p:txBody>
          <a:bodyPr>
            <a:normAutofit fontScale="90000"/>
          </a:bodyPr>
          <a:lstStyle/>
          <a:p>
            <a:r>
              <a:rPr lang="en-US" altLang="en-US">
                <a:ea typeface="ＭＳ Ｐゴシック" panose="020B0600070205080204" pitchFamily="34" charset="-128"/>
              </a:rPr>
              <a:t>Step 2: Check the narrative against history, economic first principles &amp; common sense</a:t>
            </a:r>
          </a:p>
        </p:txBody>
      </p:sp>
      <p:pic>
        <p:nvPicPr>
          <p:cNvPr id="33794" name="Content Placeholder 5">
            <a:extLst>
              <a:ext uri="{FF2B5EF4-FFF2-40B4-BE49-F238E27FC236}">
                <a16:creationId xmlns:a16="http://schemas.microsoft.com/office/drawing/2014/main" id="{3322D81A-BF54-F1BF-E027-336C8D0109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133921"/>
            <a:ext cx="7772400" cy="3656957"/>
          </a:xfrm>
        </p:spPr>
      </p:pic>
      <p:sp>
        <p:nvSpPr>
          <p:cNvPr id="33795" name="Footer Placeholder 3">
            <a:extLst>
              <a:ext uri="{FF2B5EF4-FFF2-40B4-BE49-F238E27FC236}">
                <a16:creationId xmlns:a16="http://schemas.microsoft.com/office/drawing/2014/main" id="{3BA6F7C9-120F-BA1C-81A7-1F978A35CEF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Times"/>
              </a:rPr>
              <a:t>Aswath Damodaran</a:t>
            </a:r>
          </a:p>
        </p:txBody>
      </p:sp>
      <p:sp>
        <p:nvSpPr>
          <p:cNvPr id="33796" name="Slide Number Placeholder 4">
            <a:extLst>
              <a:ext uri="{FF2B5EF4-FFF2-40B4-BE49-F238E27FC236}">
                <a16:creationId xmlns:a16="http://schemas.microsoft.com/office/drawing/2014/main" id="{C959C55D-CD77-B56E-38F7-5F3BF94A71BC}"/>
              </a:ext>
            </a:extLst>
          </p:cNvPr>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B1DB046-A487-DB4D-9CB6-D284E16A7A85}" type="slidenum">
              <a:rPr lang="en-US" altLang="en-US" sz="1200">
                <a:solidFill>
                  <a:srgbClr val="FFFFFF"/>
                </a:solidFill>
                <a:latin typeface="Times"/>
              </a:rPr>
              <a:pPr>
                <a:lnSpc>
                  <a:spcPct val="80000"/>
                </a:lnSpc>
                <a:spcBef>
                  <a:spcPct val="0"/>
                </a:spcBef>
                <a:buClrTx/>
                <a:buSzTx/>
                <a:buFontTx/>
                <a:buNone/>
              </a:pPr>
              <a:t>20</a:t>
            </a:fld>
            <a:endParaRPr lang="en-US" altLang="en-US" sz="1200">
              <a:solidFill>
                <a:srgbClr val="FFFFFF"/>
              </a:solidFill>
              <a:latin typeface="Time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265C410D-DF83-D387-F28A-CD6D15814AFC}"/>
              </a:ext>
            </a:extLst>
          </p:cNvPr>
          <p:cNvSpPr>
            <a:spLocks noGrp="1"/>
          </p:cNvSpPr>
          <p:nvPr>
            <p:ph type="title"/>
          </p:nvPr>
        </p:nvSpPr>
        <p:spPr/>
        <p:txBody>
          <a:bodyPr/>
          <a:lstStyle/>
          <a:p>
            <a:r>
              <a:rPr lang="en-US" altLang="en-US">
                <a:ea typeface="ＭＳ Ｐゴシック" panose="020B0600070205080204" pitchFamily="34" charset="-128"/>
              </a:rPr>
              <a:t>The Impossible, The Implausible and the Improbable</a:t>
            </a:r>
          </a:p>
        </p:txBody>
      </p:sp>
      <p:pic>
        <p:nvPicPr>
          <p:cNvPr id="34818" name="Content Placeholder 5">
            <a:extLst>
              <a:ext uri="{FF2B5EF4-FFF2-40B4-BE49-F238E27FC236}">
                <a16:creationId xmlns:a16="http://schemas.microsoft.com/office/drawing/2014/main" id="{CA2E859C-FCCD-A9D1-30DB-0A59EE33F8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783773"/>
            <a:ext cx="7772400" cy="4357254"/>
          </a:xfrm>
        </p:spPr>
      </p:pic>
      <p:sp>
        <p:nvSpPr>
          <p:cNvPr id="34819" name="Footer Placeholder 3">
            <a:extLst>
              <a:ext uri="{FF2B5EF4-FFF2-40B4-BE49-F238E27FC236}">
                <a16:creationId xmlns:a16="http://schemas.microsoft.com/office/drawing/2014/main" id="{0249C1A4-A815-4464-0D9B-960C9E695F2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820" name="Slide Number Placeholder 4">
            <a:extLst>
              <a:ext uri="{FF2B5EF4-FFF2-40B4-BE49-F238E27FC236}">
                <a16:creationId xmlns:a16="http://schemas.microsoft.com/office/drawing/2014/main" id="{4D65867F-4AFD-53FC-62F4-A9FECD2D56B9}"/>
              </a:ext>
            </a:extLst>
          </p:cNvPr>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1CFD950-8135-114E-908E-59DD414B9B48}" type="slidenum">
              <a:rPr lang="en-US" altLang="en-US" sz="1200">
                <a:solidFill>
                  <a:srgbClr val="FFFFFF"/>
                </a:solidFill>
                <a:latin typeface="Times"/>
              </a:rPr>
              <a:pPr>
                <a:lnSpc>
                  <a:spcPct val="80000"/>
                </a:lnSpc>
                <a:spcBef>
                  <a:spcPct val="0"/>
                </a:spcBef>
                <a:buClrTx/>
                <a:buSzTx/>
                <a:buFontTx/>
                <a:buNone/>
              </a:pPr>
              <a:t>21</a:t>
            </a:fld>
            <a:endParaRPr lang="en-US" altLang="en-US" sz="1200">
              <a:solidFill>
                <a:srgbClr val="FFFFFF"/>
              </a:solidFill>
              <a:latin typeface="Time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D1397A97-F384-A158-C7D0-005009C95DEF}"/>
              </a:ext>
            </a:extLst>
          </p:cNvPr>
          <p:cNvSpPr>
            <a:spLocks noGrp="1"/>
          </p:cNvSpPr>
          <p:nvPr>
            <p:ph type="title"/>
          </p:nvPr>
        </p:nvSpPr>
        <p:spPr/>
        <p:txBody>
          <a:bodyPr/>
          <a:lstStyle/>
          <a:p>
            <a:r>
              <a:rPr lang="en-US" altLang="en-US">
                <a:ea typeface="ＭＳ Ｐゴシック" panose="020B0600070205080204" pitchFamily="34" charset="-128"/>
              </a:rPr>
              <a:t>Uber: Possible, Plausible and Probable</a:t>
            </a:r>
          </a:p>
        </p:txBody>
      </p:sp>
      <p:pic>
        <p:nvPicPr>
          <p:cNvPr id="35842" name="Content Placeholder 2">
            <a:extLst>
              <a:ext uri="{FF2B5EF4-FFF2-40B4-BE49-F238E27FC236}">
                <a16:creationId xmlns:a16="http://schemas.microsoft.com/office/drawing/2014/main" id="{B23594BD-B3D0-1490-8537-C06669F500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6419" y="1752600"/>
            <a:ext cx="3851162" cy="44196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a:extLst>
              <a:ext uri="{FF2B5EF4-FFF2-40B4-BE49-F238E27FC236}">
                <a16:creationId xmlns:a16="http://schemas.microsoft.com/office/drawing/2014/main" id="{935D12C5-4F11-680B-3756-49CFDA6F2A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TextBox 2">
            <a:extLst>
              <a:ext uri="{FF2B5EF4-FFF2-40B4-BE49-F238E27FC236}">
                <a16:creationId xmlns:a16="http://schemas.microsoft.com/office/drawing/2014/main" id="{D14A7F01-3AEE-9AAE-06FA-022A1639633F}"/>
              </a:ext>
            </a:extLst>
          </p:cNvPr>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a:latin typeface="Times"/>
              </a:rPr>
              <a:t>The Impossible: The Runaway Story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a:extLst>
              <a:ext uri="{FF2B5EF4-FFF2-40B4-BE49-F238E27FC236}">
                <a16:creationId xmlns:a16="http://schemas.microsoft.com/office/drawing/2014/main" id="{205F5CA9-01A3-9733-AC11-264511DDA8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09800"/>
            <a:ext cx="35274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0" name="Picture 2">
            <a:extLst>
              <a:ext uri="{FF2B5EF4-FFF2-40B4-BE49-F238E27FC236}">
                <a16:creationId xmlns:a16="http://schemas.microsoft.com/office/drawing/2014/main" id="{D39827CD-3978-DB55-1FE0-4A54B6B861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914400"/>
            <a:ext cx="46434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3">
            <a:extLst>
              <a:ext uri="{FF2B5EF4-FFF2-40B4-BE49-F238E27FC236}">
                <a16:creationId xmlns:a16="http://schemas.microsoft.com/office/drawing/2014/main" id="{90CECB63-3224-2BA2-5B16-9C6A47315D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04800"/>
            <a:ext cx="30495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A01BF256-7F92-0062-94D1-9E0AD67A2484}"/>
              </a:ext>
            </a:extLst>
          </p:cNvPr>
          <p:cNvCxnSpPr>
            <a:cxnSpLocks noChangeShapeType="1"/>
          </p:cNvCxnSpPr>
          <p:nvPr/>
        </p:nvCxnSpPr>
        <p:spPr bwMode="auto">
          <a:xfrm>
            <a:off x="1600200" y="1447800"/>
            <a:ext cx="0" cy="685800"/>
          </a:xfrm>
          <a:prstGeom prst="straightConnector1">
            <a:avLst/>
          </a:prstGeom>
          <a:noFill/>
          <a:ln w="19050">
            <a:solidFill>
              <a:schemeClr val="accent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8" name="Straight Connector 7">
            <a:extLst>
              <a:ext uri="{FF2B5EF4-FFF2-40B4-BE49-F238E27FC236}">
                <a16:creationId xmlns:a16="http://schemas.microsoft.com/office/drawing/2014/main" id="{A207B613-98CC-248D-B294-B05D924EF8C8}"/>
              </a:ext>
            </a:extLst>
          </p:cNvPr>
          <p:cNvCxnSpPr>
            <a:cxnSpLocks noChangeShapeType="1"/>
          </p:cNvCxnSpPr>
          <p:nvPr/>
        </p:nvCxnSpPr>
        <p:spPr bwMode="auto">
          <a:xfrm>
            <a:off x="3657600" y="5715000"/>
            <a:ext cx="2514600" cy="0"/>
          </a:xfrm>
          <a:prstGeom prst="line">
            <a:avLst/>
          </a:prstGeom>
          <a:noFill/>
          <a:ln w="19050">
            <a:solidFill>
              <a:schemeClr val="accent1"/>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6D488473-BCE6-1BCE-22F1-9258B189B8E9}"/>
              </a:ext>
            </a:extLst>
          </p:cNvPr>
          <p:cNvCxnSpPr>
            <a:cxnSpLocks noChangeShapeType="1"/>
          </p:cNvCxnSpPr>
          <p:nvPr/>
        </p:nvCxnSpPr>
        <p:spPr bwMode="auto">
          <a:xfrm flipV="1">
            <a:off x="6172200" y="5486400"/>
            <a:ext cx="0" cy="228600"/>
          </a:xfrm>
          <a:prstGeom prst="straightConnector1">
            <a:avLst/>
          </a:prstGeom>
          <a:noFill/>
          <a:ln w="19050">
            <a:solidFill>
              <a:schemeClr val="accent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37895" name="TextBox 10">
            <a:extLst>
              <a:ext uri="{FF2B5EF4-FFF2-40B4-BE49-F238E27FC236}">
                <a16:creationId xmlns:a16="http://schemas.microsoft.com/office/drawing/2014/main" id="{494523AD-CB54-1890-18B7-74E5F668E67B}"/>
              </a:ext>
            </a:extLst>
          </p:cNvPr>
          <p:cNvSpPr txBox="1">
            <a:spLocks noChangeArrowheads="1"/>
          </p:cNvSpPr>
          <p:nvPr/>
        </p:nvSpPr>
        <p:spPr bwMode="auto">
          <a:xfrm>
            <a:off x="3429000" y="152400"/>
            <a:ext cx="5503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a:latin typeface="Times"/>
              </a:rPr>
              <a:t>The Implausible: The Big Market Delusion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
            <a:extLst>
              <a:ext uri="{FF2B5EF4-FFF2-40B4-BE49-F238E27FC236}">
                <a16:creationId xmlns:a16="http://schemas.microsoft.com/office/drawing/2014/main" id="{3CBB3342-6CF8-5D7D-CFBD-F232BE6754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TextBox 2">
            <a:extLst>
              <a:ext uri="{FF2B5EF4-FFF2-40B4-BE49-F238E27FC236}">
                <a16:creationId xmlns:a16="http://schemas.microsoft.com/office/drawing/2014/main" id="{F80E11AE-84D5-81C1-CFB1-8F110813C109}"/>
              </a:ext>
            </a:extLst>
          </p:cNvPr>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a:latin typeface="Times"/>
              </a:rPr>
              <a:t>The Improbable: Willy Wonkitis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A4008242-AFBA-A448-8C32-53CA5988644F}"/>
              </a:ext>
            </a:extLst>
          </p:cNvPr>
          <p:cNvSpPr>
            <a:spLocks noGrp="1"/>
          </p:cNvSpPr>
          <p:nvPr>
            <p:ph type="title"/>
          </p:nvPr>
        </p:nvSpPr>
        <p:spPr/>
        <p:txBody>
          <a:bodyPr/>
          <a:lstStyle/>
          <a:p>
            <a:r>
              <a:rPr lang="en-US" altLang="en-US">
                <a:ea typeface="ＭＳ Ｐゴシック" panose="020B0600070205080204" pitchFamily="34" charset="-128"/>
              </a:rPr>
              <a:t>Step 3: Connect your narrative to key drivers of value</a:t>
            </a:r>
          </a:p>
        </p:txBody>
      </p:sp>
      <p:pic>
        <p:nvPicPr>
          <p:cNvPr id="39938" name="Content Placeholder 3">
            <a:extLst>
              <a:ext uri="{FF2B5EF4-FFF2-40B4-BE49-F238E27FC236}">
                <a16:creationId xmlns:a16="http://schemas.microsoft.com/office/drawing/2014/main" id="{1EAB5FB9-A5AC-653A-FB1A-C81B7D85F3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1741" y="1752600"/>
            <a:ext cx="3480517" cy="44196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543F01E1-9F5A-84F3-985A-1A46B787AC13}"/>
              </a:ext>
            </a:extLst>
          </p:cNvPr>
          <p:cNvSpPr>
            <a:spLocks noGrp="1"/>
          </p:cNvSpPr>
          <p:nvPr>
            <p:ph type="title"/>
          </p:nvPr>
        </p:nvSpPr>
        <p:spPr/>
        <p:txBody>
          <a:bodyPr/>
          <a:lstStyle/>
          <a:p>
            <a:r>
              <a:rPr lang="en-US" altLang="en-US">
                <a:ea typeface="ＭＳ Ｐゴシック" panose="020B0600070205080204" pitchFamily="34" charset="-128"/>
              </a:rPr>
              <a:t>Ferrari: From story to numbers</a:t>
            </a:r>
          </a:p>
        </p:txBody>
      </p:sp>
      <p:pic>
        <p:nvPicPr>
          <p:cNvPr id="40962" name="Content Placeholder 3">
            <a:extLst>
              <a:ext uri="{FF2B5EF4-FFF2-40B4-BE49-F238E27FC236}">
                <a16:creationId xmlns:a16="http://schemas.microsoft.com/office/drawing/2014/main" id="{51B94700-4624-F8CE-0CCD-99910E74F7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6200" y="1898650"/>
            <a:ext cx="6451600" cy="41275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891600DB-2EA3-5E1B-F071-18DE3680BD13}"/>
              </a:ext>
            </a:extLst>
          </p:cNvPr>
          <p:cNvSpPr>
            <a:spLocks noGrp="1"/>
          </p:cNvSpPr>
          <p:nvPr>
            <p:ph type="title"/>
          </p:nvPr>
        </p:nvSpPr>
        <p:spPr/>
        <p:txBody>
          <a:bodyPr/>
          <a:lstStyle/>
          <a:p>
            <a:r>
              <a:rPr lang="en-US" altLang="en-US" dirty="0">
                <a:ea typeface="ＭＳ Ｐゴシック" panose="020B0600070205080204" pitchFamily="34" charset="-128"/>
              </a:rPr>
              <a:t>Mercado Libre: From story to numbers</a:t>
            </a:r>
          </a:p>
        </p:txBody>
      </p:sp>
      <p:pic>
        <p:nvPicPr>
          <p:cNvPr id="5" name="Content Placeholder 4">
            <a:extLst>
              <a:ext uri="{FF2B5EF4-FFF2-40B4-BE49-F238E27FC236}">
                <a16:creationId xmlns:a16="http://schemas.microsoft.com/office/drawing/2014/main" id="{E6991386-8B94-CA12-A8C7-B65197F3A9D5}"/>
              </a:ext>
            </a:extLst>
          </p:cNvPr>
          <p:cNvPicPr>
            <a:picLocks noGrp="1" noChangeAspect="1"/>
          </p:cNvPicPr>
          <p:nvPr>
            <p:ph idx="1"/>
          </p:nvPr>
        </p:nvPicPr>
        <p:blipFill>
          <a:blip r:embed="rId3"/>
          <a:stretch>
            <a:fillRect/>
          </a:stretch>
        </p:blipFill>
        <p:spPr>
          <a:xfrm>
            <a:off x="609599" y="1905000"/>
            <a:ext cx="7890933" cy="4191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D9208CEE-27C1-A047-2A65-0121A570ED60}"/>
              </a:ext>
            </a:extLst>
          </p:cNvPr>
          <p:cNvSpPr>
            <a:spLocks noGrp="1"/>
          </p:cNvSpPr>
          <p:nvPr>
            <p:ph type="title"/>
          </p:nvPr>
        </p:nvSpPr>
        <p:spPr/>
        <p:txBody>
          <a:bodyPr/>
          <a:lstStyle/>
          <a:p>
            <a:r>
              <a:rPr lang="en-US" altLang="en-US">
                <a:ea typeface="ＭＳ Ｐゴシック" panose="020B0600070205080204" pitchFamily="34" charset="-128"/>
              </a:rPr>
              <a:t>Step 4: Value the company (Uber)</a:t>
            </a:r>
          </a:p>
        </p:txBody>
      </p:sp>
      <p:pic>
        <p:nvPicPr>
          <p:cNvPr id="43010" name="Content Placeholder 5">
            <a:extLst>
              <a:ext uri="{FF2B5EF4-FFF2-40B4-BE49-F238E27FC236}">
                <a16:creationId xmlns:a16="http://schemas.microsoft.com/office/drawing/2014/main" id="{193BC392-42B6-423F-3F15-562A9EDAA3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194415"/>
            <a:ext cx="7772400" cy="3535970"/>
          </a:xfrm>
        </p:spPr>
      </p:pic>
      <p:sp>
        <p:nvSpPr>
          <p:cNvPr id="43011" name="Footer Placeholder 3">
            <a:extLst>
              <a:ext uri="{FF2B5EF4-FFF2-40B4-BE49-F238E27FC236}">
                <a16:creationId xmlns:a16="http://schemas.microsoft.com/office/drawing/2014/main" id="{A642D3F4-5620-9983-665C-0E8DCD2E7A2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Times"/>
              </a:rPr>
              <a:t>Aswath Damodaran</a:t>
            </a:r>
          </a:p>
        </p:txBody>
      </p:sp>
      <p:sp>
        <p:nvSpPr>
          <p:cNvPr id="43012" name="Slide Number Placeholder 4">
            <a:extLst>
              <a:ext uri="{FF2B5EF4-FFF2-40B4-BE49-F238E27FC236}">
                <a16:creationId xmlns:a16="http://schemas.microsoft.com/office/drawing/2014/main" id="{DD321FB1-EBBC-C162-D9E1-75134A4C24F9}"/>
              </a:ext>
            </a:extLst>
          </p:cNvPr>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3FFF1ED-CF98-1D4E-8CCE-D97905A2A473}" type="slidenum">
              <a:rPr lang="en-US" altLang="en-US" sz="1200">
                <a:solidFill>
                  <a:srgbClr val="FFFFFF"/>
                </a:solidFill>
                <a:latin typeface="Times"/>
              </a:rPr>
              <a:pPr>
                <a:lnSpc>
                  <a:spcPct val="80000"/>
                </a:lnSpc>
                <a:spcBef>
                  <a:spcPct val="0"/>
                </a:spcBef>
                <a:buClrTx/>
                <a:buSzTx/>
                <a:buFontTx/>
                <a:buNone/>
              </a:pPr>
              <a:t>29</a:t>
            </a:fld>
            <a:endParaRPr lang="en-US" altLang="en-US" sz="1200">
              <a:solidFill>
                <a:srgbClr val="FFFFFF"/>
              </a:solidFill>
              <a:latin typeface="Time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232643F6-E2D2-CB1E-35C6-251C5FDAA900}"/>
              </a:ext>
            </a:extLst>
          </p:cNvPr>
          <p:cNvSpPr>
            <a:spLocks noGrp="1"/>
          </p:cNvSpPr>
          <p:nvPr>
            <p:ph type="title"/>
          </p:nvPr>
        </p:nvSpPr>
        <p:spPr/>
        <p:txBody>
          <a:bodyPr/>
          <a:lstStyle/>
          <a:p>
            <a:r>
              <a:rPr lang="en-US" altLang="en-US">
                <a:ea typeface="ＭＳ Ｐゴシック" panose="020B0600070205080204" pitchFamily="34" charset="-128"/>
              </a:rPr>
              <a:t>Ferrari: The “Exclusive Club” Value</a:t>
            </a:r>
          </a:p>
        </p:txBody>
      </p:sp>
      <p:pic>
        <p:nvPicPr>
          <p:cNvPr id="44034" name="Content Placeholder 3">
            <a:extLst>
              <a:ext uri="{FF2B5EF4-FFF2-40B4-BE49-F238E27FC236}">
                <a16:creationId xmlns:a16="http://schemas.microsoft.com/office/drawing/2014/main" id="{FC0BEDF6-A8C5-D4E1-BB9E-14ED8F0293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003693"/>
            <a:ext cx="7772400" cy="3917414"/>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9F5795-FF2A-32E7-8585-15BB6AC38B8B}"/>
              </a:ext>
            </a:extLst>
          </p:cNvPr>
          <p:cNvPicPr>
            <a:picLocks noChangeAspect="1"/>
          </p:cNvPicPr>
          <p:nvPr/>
        </p:nvPicPr>
        <p:blipFill>
          <a:blip r:embed="rId3"/>
          <a:stretch>
            <a:fillRect/>
          </a:stretch>
        </p:blipFill>
        <p:spPr>
          <a:xfrm>
            <a:off x="762000" y="381934"/>
            <a:ext cx="7772400" cy="594266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D6F2137E-8B7D-8615-D872-57DDC4628FC6}"/>
              </a:ext>
            </a:extLst>
          </p:cNvPr>
          <p:cNvSpPr>
            <a:spLocks noGrp="1"/>
          </p:cNvSpPr>
          <p:nvPr>
            <p:ph type="title"/>
          </p:nvPr>
        </p:nvSpPr>
        <p:spPr/>
        <p:txBody>
          <a:bodyPr/>
          <a:lstStyle/>
          <a:p>
            <a:r>
              <a:rPr lang="en-US" altLang="en-US">
                <a:ea typeface="ＭＳ Ｐゴシック" panose="020B0600070205080204" pitchFamily="34" charset="-128"/>
              </a:rPr>
              <a:t>Step 5: Keep the feedback loop open</a:t>
            </a:r>
          </a:p>
        </p:txBody>
      </p:sp>
      <p:sp>
        <p:nvSpPr>
          <p:cNvPr id="46082" name="Content Placeholder 2">
            <a:extLst>
              <a:ext uri="{FF2B5EF4-FFF2-40B4-BE49-F238E27FC236}">
                <a16:creationId xmlns:a16="http://schemas.microsoft.com/office/drawing/2014/main" id="{A196F5A7-39A3-A66A-292D-63A70E430F4C}"/>
              </a:ext>
            </a:extLst>
          </p:cNvPr>
          <p:cNvSpPr>
            <a:spLocks noGrp="1"/>
          </p:cNvSpPr>
          <p:nvPr>
            <p:ph idx="1"/>
          </p:nvPr>
        </p:nvSpPr>
        <p:spPr/>
        <p:txBody>
          <a:bodyPr>
            <a:normAutofit fontScale="92500"/>
          </a:bodyPr>
          <a:lstStyle/>
          <a:p>
            <a:pPr>
              <a:lnSpc>
                <a:spcPct val="90000"/>
              </a:lnSpc>
            </a:pPr>
            <a:r>
              <a:rPr lang="en-US" altLang="en-US" sz="2600">
                <a:ea typeface="ＭＳ Ｐゴシック" panose="020B0600070205080204" pitchFamily="34"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a:ea typeface="ＭＳ Ｐゴシック" panose="020B0600070205080204" pitchFamily="34" charset="-128"/>
              </a:rPr>
              <a:t>Being open to other views about a company is not easy, but here are some suggestions that may help:</a:t>
            </a:r>
          </a:p>
          <a:p>
            <a:pPr lvl="1">
              <a:lnSpc>
                <a:spcPct val="90000"/>
              </a:lnSpc>
            </a:pPr>
            <a:r>
              <a:rPr lang="en-US" altLang="en-US" sz="2200">
                <a:ea typeface="ＭＳ Ｐゴシック" panose="020B0600070205080204" pitchFamily="34" charset="-128"/>
              </a:rPr>
              <a:t>Face up to the uncertainty in your own estimates of value.</a:t>
            </a:r>
          </a:p>
          <a:p>
            <a:pPr lvl="1">
              <a:lnSpc>
                <a:spcPct val="90000"/>
              </a:lnSpc>
            </a:pPr>
            <a:r>
              <a:rPr lang="en-US" altLang="en-US" sz="2200">
                <a:ea typeface="ＭＳ Ｐゴシック" panose="020B0600070205080204" pitchFamily="34" charset="-128"/>
              </a:rPr>
              <a:t>Present the valuation to people who don’t think like you do.</a:t>
            </a:r>
          </a:p>
          <a:p>
            <a:pPr lvl="1">
              <a:lnSpc>
                <a:spcPct val="90000"/>
              </a:lnSpc>
            </a:pPr>
            <a:r>
              <a:rPr lang="en-US" altLang="en-US" sz="2200">
                <a:ea typeface="ＭＳ Ｐゴシック" panose="020B0600070205080204" pitchFamily="34" charset="-128"/>
              </a:rPr>
              <a:t>Create a process where people who disagree with you the most have a say.</a:t>
            </a:r>
          </a:p>
          <a:p>
            <a:pPr lvl="1">
              <a:lnSpc>
                <a:spcPct val="90000"/>
              </a:lnSpc>
            </a:pPr>
            <a:r>
              <a:rPr lang="en-US" altLang="en-US" sz="2200">
                <a:ea typeface="ＭＳ Ｐゴシック" panose="020B0600070205080204" pitchFamily="34" charset="-128"/>
              </a:rPr>
              <a:t>Provide a structure where the criticisms can be specific and pointed, rather than general.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327BE89C-CC39-3FC4-392D-4060DE5B196E}"/>
              </a:ext>
            </a:extLst>
          </p:cNvPr>
          <p:cNvSpPr>
            <a:spLocks noGrp="1"/>
          </p:cNvSpPr>
          <p:nvPr>
            <p:ph type="title"/>
          </p:nvPr>
        </p:nvSpPr>
        <p:spPr/>
        <p:txBody>
          <a:bodyPr/>
          <a:lstStyle/>
          <a:p>
            <a:r>
              <a:rPr lang="en-US" altLang="en-US">
                <a:ea typeface="ＭＳ Ｐゴシック" panose="020B0600070205080204" pitchFamily="34" charset="-128"/>
              </a:rPr>
              <a:t>The Uber Feedback Loop: Bill Gurley</a:t>
            </a:r>
          </a:p>
        </p:txBody>
      </p:sp>
      <p:sp>
        <p:nvSpPr>
          <p:cNvPr id="52226" name="Content Placeholder 2">
            <a:extLst>
              <a:ext uri="{FF2B5EF4-FFF2-40B4-BE49-F238E27FC236}">
                <a16:creationId xmlns:a16="http://schemas.microsoft.com/office/drawing/2014/main" id="{D0A60F24-3EDA-466D-17A8-C5CBC58EC170}"/>
              </a:ext>
            </a:extLst>
          </p:cNvPr>
          <p:cNvSpPr>
            <a:spLocks noGrp="1"/>
          </p:cNvSpPr>
          <p:nvPr>
            <p:ph idx="1"/>
          </p:nvPr>
        </p:nvSpPr>
        <p:spPr/>
        <p:txBody>
          <a:bodyPr>
            <a:normAutofit/>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47107" name="Footer Placeholder 3">
            <a:extLst>
              <a:ext uri="{FF2B5EF4-FFF2-40B4-BE49-F238E27FC236}">
                <a16:creationId xmlns:a16="http://schemas.microsoft.com/office/drawing/2014/main" id="{DCDF66B9-33ED-3FAB-9781-88E26B766EE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Times"/>
              </a:rPr>
              <a:t>Aswath Damodaran</a:t>
            </a:r>
          </a:p>
        </p:txBody>
      </p:sp>
      <p:sp>
        <p:nvSpPr>
          <p:cNvPr id="47108" name="Slide Number Placeholder 4">
            <a:extLst>
              <a:ext uri="{FF2B5EF4-FFF2-40B4-BE49-F238E27FC236}">
                <a16:creationId xmlns:a16="http://schemas.microsoft.com/office/drawing/2014/main" id="{3F2B50ED-A459-6726-FCA6-121736314BF8}"/>
              </a:ext>
            </a:extLst>
          </p:cNvPr>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0E6B795-8AFF-F242-BB2A-947F06F852DE}" type="slidenum">
              <a:rPr lang="en-US" altLang="en-US" sz="1200">
                <a:solidFill>
                  <a:srgbClr val="FFFFFF"/>
                </a:solidFill>
                <a:latin typeface="Times"/>
              </a:rPr>
              <a:pPr>
                <a:lnSpc>
                  <a:spcPct val="80000"/>
                </a:lnSpc>
                <a:spcBef>
                  <a:spcPct val="0"/>
                </a:spcBef>
                <a:buClrTx/>
                <a:buSzTx/>
                <a:buFontTx/>
                <a:buNone/>
              </a:pPr>
              <a:t>33</a:t>
            </a:fld>
            <a:endParaRPr lang="en-US" altLang="en-US" sz="1200">
              <a:solidFill>
                <a:srgbClr val="FFFFFF"/>
              </a:solidFill>
              <a:latin typeface="Time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4785C763-86F3-1A26-7234-2451F19766D4}"/>
              </a:ext>
            </a:extLst>
          </p:cNvPr>
          <p:cNvSpPr>
            <a:spLocks noGrp="1"/>
          </p:cNvSpPr>
          <p:nvPr>
            <p:ph type="title"/>
          </p:nvPr>
        </p:nvSpPr>
        <p:spPr/>
        <p:txBody>
          <a:bodyPr/>
          <a:lstStyle/>
          <a:p>
            <a:r>
              <a:rPr lang="en-US" altLang="en-US">
                <a:ea typeface="ＭＳ Ｐゴシック" panose="020B0600070205080204" pitchFamily="34" charset="-128"/>
              </a:rPr>
              <a:t>Valuing Bill Gurley’s Uber narrative</a:t>
            </a:r>
          </a:p>
        </p:txBody>
      </p:sp>
      <p:pic>
        <p:nvPicPr>
          <p:cNvPr id="48130" name="Content Placeholder 3">
            <a:extLst>
              <a:ext uri="{FF2B5EF4-FFF2-40B4-BE49-F238E27FC236}">
                <a16:creationId xmlns:a16="http://schemas.microsoft.com/office/drawing/2014/main" id="{7A4EFD39-88BD-9E04-6F9F-6BB3C4BFEA5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2222751"/>
            <a:ext cx="7772400" cy="3479298"/>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39134727-1DCA-9801-A726-BC805ADDBA4E}"/>
              </a:ext>
            </a:extLst>
          </p:cNvPr>
          <p:cNvSpPr>
            <a:spLocks noGrp="1"/>
          </p:cNvSpPr>
          <p:nvPr>
            <p:ph type="title"/>
          </p:nvPr>
        </p:nvSpPr>
        <p:spPr/>
        <p:txBody>
          <a:bodyPr/>
          <a:lstStyle/>
          <a:p>
            <a:r>
              <a:rPr lang="en-US" altLang="en-US">
                <a:ea typeface="ＭＳ Ｐゴシック" panose="020B0600070205080204" pitchFamily="34" charset="-128"/>
              </a:rPr>
              <a:t>Different narratives, Different Numbers</a:t>
            </a:r>
          </a:p>
        </p:txBody>
      </p:sp>
      <p:pic>
        <p:nvPicPr>
          <p:cNvPr id="49154" name="Content Placeholder 3">
            <a:extLst>
              <a:ext uri="{FF2B5EF4-FFF2-40B4-BE49-F238E27FC236}">
                <a16:creationId xmlns:a16="http://schemas.microsoft.com/office/drawing/2014/main" id="{A3EAB0B8-C729-89CB-52A7-637E54C145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744605"/>
            <a:ext cx="7772400" cy="243559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630BBF3E-83D4-D413-A5DF-DE41BF5273CC}"/>
              </a:ext>
            </a:extLst>
          </p:cNvPr>
          <p:cNvSpPr>
            <a:spLocks noGrp="1"/>
          </p:cNvSpPr>
          <p:nvPr>
            <p:ph type="title"/>
          </p:nvPr>
        </p:nvSpPr>
        <p:spPr/>
        <p:txBody>
          <a:bodyPr/>
          <a:lstStyle/>
          <a:p>
            <a:r>
              <a:rPr lang="en-US" altLang="en-US">
                <a:ea typeface="ＭＳ Ｐゴシック" panose="020B0600070205080204" pitchFamily="34" charset="-128"/>
              </a:rPr>
              <a:t>The Ferrari Counter Narrative</a:t>
            </a:r>
          </a:p>
        </p:txBody>
      </p:sp>
      <p:pic>
        <p:nvPicPr>
          <p:cNvPr id="50178" name="Content Placeholder 3">
            <a:extLst>
              <a:ext uri="{FF2B5EF4-FFF2-40B4-BE49-F238E27FC236}">
                <a16:creationId xmlns:a16="http://schemas.microsoft.com/office/drawing/2014/main" id="{836DA0D8-8A76-0828-1D1A-33AE18BBEB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4513" y="1752600"/>
            <a:ext cx="6914974" cy="44196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951FB4B3-B11E-09C8-FACE-32308948932C}"/>
              </a:ext>
            </a:extLst>
          </p:cNvPr>
          <p:cNvSpPr>
            <a:spLocks noGrp="1"/>
          </p:cNvSpPr>
          <p:nvPr>
            <p:ph type="title"/>
          </p:nvPr>
        </p:nvSpPr>
        <p:spPr/>
        <p:txBody>
          <a:bodyPr/>
          <a:lstStyle/>
          <a:p>
            <a:r>
              <a:rPr lang="en-US" altLang="en-US">
                <a:ea typeface="ＭＳ Ｐゴシック" panose="020B0600070205080204" pitchFamily="34" charset="-128"/>
              </a:rPr>
              <a:t>Ferrari: The “Rev-it-up” Alternative</a:t>
            </a:r>
          </a:p>
        </p:txBody>
      </p:sp>
      <p:pic>
        <p:nvPicPr>
          <p:cNvPr id="51202" name="Content Placeholder 3">
            <a:extLst>
              <a:ext uri="{FF2B5EF4-FFF2-40B4-BE49-F238E27FC236}">
                <a16:creationId xmlns:a16="http://schemas.microsoft.com/office/drawing/2014/main" id="{C01C0303-1934-A11D-9BB2-63FE158DEA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996752"/>
            <a:ext cx="7772400" cy="3931295"/>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F3D78AFD-A4FF-5C64-8161-AA732CBD3DD9}"/>
              </a:ext>
            </a:extLst>
          </p:cNvPr>
          <p:cNvSpPr>
            <a:spLocks noGrp="1"/>
          </p:cNvSpPr>
          <p:nvPr>
            <p:ph type="title"/>
          </p:nvPr>
        </p:nvSpPr>
        <p:spPr/>
        <p:txBody>
          <a:bodyPr/>
          <a:lstStyle/>
          <a:p>
            <a:r>
              <a:rPr lang="en-US" altLang="en-US">
                <a:ea typeface="ＭＳ Ｐゴシック" panose="020B0600070205080204" pitchFamily="34" charset="-128"/>
              </a:rPr>
              <a:t>And the world is full of feedback.. My Ferrari afterthought!</a:t>
            </a:r>
          </a:p>
        </p:txBody>
      </p:sp>
      <p:pic>
        <p:nvPicPr>
          <p:cNvPr id="52226" name="Content Placeholder 7">
            <a:extLst>
              <a:ext uri="{FF2B5EF4-FFF2-40B4-BE49-F238E27FC236}">
                <a16:creationId xmlns:a16="http://schemas.microsoft.com/office/drawing/2014/main" id="{59D9C093-E102-8E35-62DF-4545EBDF76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0517" y="1798568"/>
            <a:ext cx="7002966" cy="4606395"/>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2">
            <a:extLst>
              <a:ext uri="{FF2B5EF4-FFF2-40B4-BE49-F238E27FC236}">
                <a16:creationId xmlns:a16="http://schemas.microsoft.com/office/drawing/2014/main" id="{C477E486-5C2D-5AA7-B55C-EC24320CCFC6}"/>
              </a:ext>
            </a:extLst>
          </p:cNvPr>
          <p:cNvSpPr>
            <a:spLocks noGrp="1"/>
          </p:cNvSpPr>
          <p:nvPr>
            <p:ph type="title"/>
          </p:nvPr>
        </p:nvSpPr>
        <p:spPr>
          <a:xfrm>
            <a:off x="1676400" y="1600200"/>
            <a:ext cx="7543800" cy="1524000"/>
          </a:xfrm>
        </p:spPr>
        <p:txBody>
          <a:bodyPr/>
          <a:lstStyle/>
          <a:p>
            <a:r>
              <a:rPr lang="en-US" altLang="en-US" sz="3600">
                <a:ea typeface="ＭＳ Ｐゴシック" panose="020B0600070205080204" pitchFamily="34" charset="-128"/>
              </a:rPr>
              <a:t>Narrative breaks, shifts &amp; changes</a:t>
            </a:r>
          </a:p>
        </p:txBody>
      </p:sp>
      <p:sp>
        <p:nvSpPr>
          <p:cNvPr id="53249" name="Text Placeholder 1">
            <a:extLst>
              <a:ext uri="{FF2B5EF4-FFF2-40B4-BE49-F238E27FC236}">
                <a16:creationId xmlns:a16="http://schemas.microsoft.com/office/drawing/2014/main" id="{AF887735-EE36-A159-C088-585401196A00}"/>
              </a:ext>
            </a:extLst>
          </p:cNvPr>
          <p:cNvSpPr>
            <a:spLocks noGrp="1"/>
          </p:cNvSpPr>
          <p:nvPr>
            <p:ph type="body" idx="1"/>
          </p:nvPr>
        </p:nvSpPr>
        <p:spPr>
          <a:xfrm>
            <a:off x="1295400" y="2895600"/>
            <a:ext cx="7199313" cy="1520825"/>
          </a:xfrm>
        </p:spPr>
        <p:txBody>
          <a:bodyPr/>
          <a:lstStyle/>
          <a:p>
            <a:r>
              <a:rPr lang="en-US" altLang="en-US">
                <a:ea typeface="ＭＳ Ｐゴシック" panose="020B0600070205080204" pitchFamily="34" charset="-128"/>
              </a:rPr>
              <a:t>“When my information changes, I alter my conclusions. What do you do, sir?” </a:t>
            </a:r>
          </a:p>
          <a:p>
            <a:pPr algn="r"/>
            <a:r>
              <a:rPr lang="en-US" altLang="en-US" i="1">
                <a:ea typeface="ＭＳ Ｐゴシック" panose="020B0600070205080204" pitchFamily="34" charset="-128"/>
              </a:rPr>
              <a:t>Lord Keynes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04873921-8331-8F49-DBE8-F75506C5B499}"/>
              </a:ext>
            </a:extLst>
          </p:cNvPr>
          <p:cNvSpPr>
            <a:spLocks noGrp="1"/>
          </p:cNvSpPr>
          <p:nvPr>
            <p:ph type="title"/>
          </p:nvPr>
        </p:nvSpPr>
        <p:spPr/>
        <p:txBody>
          <a:bodyPr/>
          <a:lstStyle/>
          <a:p>
            <a:r>
              <a:rPr lang="en-US" altLang="en-US">
                <a:ea typeface="ＭＳ Ｐゴシック" panose="020B0600070205080204" pitchFamily="34" charset="-128"/>
              </a:rPr>
              <a:t>Why narratives change: Because the world changes around you</a:t>
            </a:r>
            <a:r>
              <a:rPr lang="mr-IN" altLang="en-US">
                <a:ea typeface="ＭＳ Ｐゴシック" panose="020B0600070205080204" pitchFamily="34" charset="-128"/>
              </a:rPr>
              <a:t>…</a:t>
            </a:r>
            <a:endParaRPr lang="en-US" altLang="en-US">
              <a:ea typeface="ＭＳ Ｐゴシック" panose="020B0600070205080204" pitchFamily="34" charset="-128"/>
            </a:endParaRPr>
          </a:p>
        </p:txBody>
      </p:sp>
      <p:pic>
        <p:nvPicPr>
          <p:cNvPr id="54274" name="Content Placeholder 1">
            <a:extLst>
              <a:ext uri="{FF2B5EF4-FFF2-40B4-BE49-F238E27FC236}">
                <a16:creationId xmlns:a16="http://schemas.microsoft.com/office/drawing/2014/main" id="{F53B6585-DCCE-1ADA-038C-326D6964B1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9717" y="1752600"/>
            <a:ext cx="6764565" cy="44196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7FB66CB0-BC67-3C93-F875-DA1375EC967A}"/>
              </a:ext>
            </a:extLst>
          </p:cNvPr>
          <p:cNvSpPr>
            <a:spLocks noGrp="1"/>
          </p:cNvSpPr>
          <p:nvPr>
            <p:ph type="title"/>
          </p:nvPr>
        </p:nvSpPr>
        <p:spPr/>
        <p:txBody>
          <a:bodyPr/>
          <a:lstStyle/>
          <a:p>
            <a:r>
              <a:rPr lang="en-US" altLang="en-US">
                <a:ea typeface="ＭＳ Ｐゴシック" panose="020B0600070205080204" pitchFamily="34" charset="-128"/>
              </a:rPr>
              <a:t>How narratives change</a:t>
            </a:r>
          </a:p>
        </p:txBody>
      </p:sp>
      <p:graphicFrame>
        <p:nvGraphicFramePr>
          <p:cNvPr id="6" name="Content Placeholder 5">
            <a:extLst>
              <a:ext uri="{FF2B5EF4-FFF2-40B4-BE49-F238E27FC236}">
                <a16:creationId xmlns:a16="http://schemas.microsoft.com/office/drawing/2014/main" id="{5E6F129F-403F-740E-A64E-308A6178EA41}"/>
              </a:ext>
            </a:extLst>
          </p:cNvPr>
          <p:cNvGraphicFramePr>
            <a:graphicFrameLocks noGrp="1"/>
          </p:cNvGraphicFramePr>
          <p:nvPr>
            <p:ph idx="1"/>
            <p:extLst>
              <p:ext uri="{D42A27DB-BD31-4B8C-83A1-F6EECF244321}">
                <p14:modId xmlns:p14="http://schemas.microsoft.com/office/powerpoint/2010/main" val="2526605682"/>
              </p:ext>
            </p:extLst>
          </p:nvPr>
        </p:nvGraphicFramePr>
        <p:xfrm>
          <a:off x="325244" y="1371600"/>
          <a:ext cx="8666356" cy="5335689"/>
        </p:xfrm>
        <a:graphic>
          <a:graphicData uri="http://schemas.openxmlformats.org/drawingml/2006/table">
            <a:tbl>
              <a:tblPr firstRow="1" bandRow="1">
                <a:tableStyleId>{073A0DAA-6AF3-43AB-8588-CEC1D06C72B9}</a:tableStyleId>
              </a:tblPr>
              <a:tblGrid>
                <a:gridCol w="2728297">
                  <a:extLst>
                    <a:ext uri="{9D8B030D-6E8A-4147-A177-3AD203B41FA5}">
                      <a16:colId xmlns:a16="http://schemas.microsoft.com/office/drawing/2014/main" val="20000"/>
                    </a:ext>
                  </a:extLst>
                </a:gridCol>
                <a:gridCol w="2728297">
                  <a:extLst>
                    <a:ext uri="{9D8B030D-6E8A-4147-A177-3AD203B41FA5}">
                      <a16:colId xmlns:a16="http://schemas.microsoft.com/office/drawing/2014/main" val="20001"/>
                    </a:ext>
                  </a:extLst>
                </a:gridCol>
                <a:gridCol w="3209762">
                  <a:extLst>
                    <a:ext uri="{9D8B030D-6E8A-4147-A177-3AD203B41FA5}">
                      <a16:colId xmlns:a16="http://schemas.microsoft.com/office/drawing/2014/main" val="20002"/>
                    </a:ext>
                  </a:extLst>
                </a:gridCol>
              </a:tblGrid>
              <a:tr h="821335">
                <a:tc>
                  <a:txBody>
                    <a:bodyPr/>
                    <a:lstStyle/>
                    <a:p>
                      <a:r>
                        <a:rPr lang="en-US" sz="1800" dirty="0"/>
                        <a:t>Narrative Break/End</a:t>
                      </a:r>
                    </a:p>
                  </a:txBody>
                  <a:tcPr marL="87167" marR="87167" marT="45658" marB="45658"/>
                </a:tc>
                <a:tc>
                  <a:txBody>
                    <a:bodyPr/>
                    <a:lstStyle/>
                    <a:p>
                      <a:r>
                        <a:rPr lang="en-US" sz="1800" dirty="0"/>
                        <a:t>Narrative Shift</a:t>
                      </a:r>
                    </a:p>
                  </a:txBody>
                  <a:tcPr marL="87167" marR="87167" marT="45658" marB="45658"/>
                </a:tc>
                <a:tc>
                  <a:txBody>
                    <a:bodyPr/>
                    <a:lstStyle/>
                    <a:p>
                      <a:r>
                        <a:rPr lang="en-US" sz="1800"/>
                        <a:t>Narrative Change </a:t>
                      </a:r>
                      <a:r>
                        <a:rPr lang="en-US" sz="1800" dirty="0"/>
                        <a:t>(Expansion</a:t>
                      </a:r>
                      <a:r>
                        <a:rPr lang="en-US" sz="1800" baseline="0" dirty="0"/>
                        <a:t> or Contraction)</a:t>
                      </a:r>
                      <a:endParaRPr lang="en-US" sz="1800" dirty="0"/>
                    </a:p>
                  </a:txBody>
                  <a:tcPr marL="87167" marR="87167" marT="45658" marB="45658"/>
                </a:tc>
                <a:extLst>
                  <a:ext uri="{0D108BD9-81ED-4DB2-BD59-A6C34878D82A}">
                    <a16:rowId xmlns:a16="http://schemas.microsoft.com/office/drawing/2014/main" val="10000"/>
                  </a:ext>
                </a:extLst>
              </a:tr>
              <a:tr h="2179570">
                <a:tc>
                  <a:txBody>
                    <a:bodyPr/>
                    <a:lstStyle/>
                    <a:p>
                      <a:r>
                        <a:rPr lang="en-US" sz="1800" dirty="0"/>
                        <a:t>Events, external (legal, political or economic) or internal (management, competitive, default),</a:t>
                      </a:r>
                      <a:r>
                        <a:rPr lang="en-US" sz="1800" baseline="0" dirty="0"/>
                        <a:t> that can cause the narrative to break or end. </a:t>
                      </a:r>
                      <a:endParaRPr lang="en-US" sz="1800" dirty="0"/>
                    </a:p>
                  </a:txBody>
                  <a:tcPr marL="87167" marR="87167" marT="45658" marB="45658"/>
                </a:tc>
                <a:tc>
                  <a:txBody>
                    <a:bodyPr/>
                    <a:lstStyle/>
                    <a:p>
                      <a:r>
                        <a:rPr lang="en-US" sz="1800" dirty="0"/>
                        <a:t>Improvement</a:t>
                      </a:r>
                      <a:r>
                        <a:rPr lang="en-US" sz="1800" baseline="0" dirty="0"/>
                        <a:t> or deterioration in initial business model, changing market size, market share and/or profitability.</a:t>
                      </a:r>
                      <a:endParaRPr lang="en-US" sz="1800" dirty="0"/>
                    </a:p>
                  </a:txBody>
                  <a:tcPr marL="87167" marR="87167" marT="45658" marB="45658"/>
                </a:tc>
                <a:tc>
                  <a:txBody>
                    <a:bodyPr/>
                    <a:lstStyle/>
                    <a:p>
                      <a:r>
                        <a:rPr lang="en-US" sz="1800" dirty="0"/>
                        <a:t>Unexpected entry/success</a:t>
                      </a:r>
                      <a:r>
                        <a:rPr lang="en-US" sz="1800" baseline="0" dirty="0"/>
                        <a:t> in a new market or unexpected exit/failure in an existing market.</a:t>
                      </a:r>
                      <a:endParaRPr lang="en-US" sz="1800" dirty="0"/>
                    </a:p>
                  </a:txBody>
                  <a:tcPr marL="87167" marR="87167" marT="45658" marB="45658"/>
                </a:tc>
                <a:extLst>
                  <a:ext uri="{0D108BD9-81ED-4DB2-BD59-A6C34878D82A}">
                    <a16:rowId xmlns:a16="http://schemas.microsoft.com/office/drawing/2014/main" val="10001"/>
                  </a:ext>
                </a:extLst>
              </a:tr>
              <a:tr h="1314202">
                <a:tc>
                  <a:txBody>
                    <a:bodyPr/>
                    <a:lstStyle/>
                    <a:p>
                      <a:r>
                        <a:rPr lang="en-US" sz="1800" dirty="0"/>
                        <a:t>Your</a:t>
                      </a:r>
                      <a:r>
                        <a:rPr lang="en-US" sz="1800" baseline="0" dirty="0"/>
                        <a:t> valuation estimates (cash flows, risk, growth &amp; value) are no longer operative</a:t>
                      </a:r>
                      <a:endParaRPr lang="en-US" sz="1800" dirty="0"/>
                    </a:p>
                  </a:txBody>
                  <a:tcPr marL="87167" marR="87167" marT="45658" marB="45658"/>
                </a:tc>
                <a:tc>
                  <a:txBody>
                    <a:bodyPr/>
                    <a:lstStyle/>
                    <a:p>
                      <a:r>
                        <a:rPr lang="en-US" sz="1800" dirty="0"/>
                        <a:t>Your valuation</a:t>
                      </a:r>
                      <a:r>
                        <a:rPr lang="en-US" sz="1800" baseline="0" dirty="0"/>
                        <a:t> estimates will have to be modified to reflect the new data about the company.</a:t>
                      </a:r>
                      <a:endParaRPr lang="en-US" sz="1800" dirty="0"/>
                    </a:p>
                  </a:txBody>
                  <a:tcPr marL="87167" marR="87167" marT="45658" marB="45658"/>
                </a:tc>
                <a:tc>
                  <a:txBody>
                    <a:bodyPr/>
                    <a:lstStyle/>
                    <a:p>
                      <a:r>
                        <a:rPr lang="en-US" sz="1800" dirty="0"/>
                        <a:t>Valuation</a:t>
                      </a:r>
                      <a:r>
                        <a:rPr lang="en-US" sz="1800" baseline="0" dirty="0"/>
                        <a:t> estimates have to be redone with new overall market potential and characteristics.</a:t>
                      </a:r>
                      <a:endParaRPr lang="en-US" sz="1800" dirty="0"/>
                    </a:p>
                  </a:txBody>
                  <a:tcPr marL="87167" marR="87167" marT="45658" marB="45658"/>
                </a:tc>
                <a:extLst>
                  <a:ext uri="{0D108BD9-81ED-4DB2-BD59-A6C34878D82A}">
                    <a16:rowId xmlns:a16="http://schemas.microsoft.com/office/drawing/2014/main" val="10002"/>
                  </a:ext>
                </a:extLst>
              </a:tr>
              <a:tr h="871757">
                <a:tc>
                  <a:txBody>
                    <a:bodyPr/>
                    <a:lstStyle/>
                    <a:p>
                      <a:r>
                        <a:rPr lang="en-US" sz="1800" dirty="0"/>
                        <a:t>Estimate</a:t>
                      </a:r>
                      <a:r>
                        <a:rPr lang="en-US" sz="1800" baseline="0" dirty="0"/>
                        <a:t> a probability that it will occur &amp; consequences</a:t>
                      </a:r>
                      <a:endParaRPr lang="en-US" sz="1800" dirty="0"/>
                    </a:p>
                  </a:txBody>
                  <a:tcPr marL="87167" marR="87167" marT="45658" marB="45658"/>
                </a:tc>
                <a:tc>
                  <a:txBody>
                    <a:bodyPr/>
                    <a:lstStyle/>
                    <a:p>
                      <a:r>
                        <a:rPr lang="en-US" sz="1800" dirty="0"/>
                        <a:t>Mont</a:t>
                      </a:r>
                      <a:r>
                        <a:rPr lang="en-US" sz="1800" baseline="0" dirty="0"/>
                        <a:t>e Carlo simulations or scenario analysis</a:t>
                      </a:r>
                      <a:endParaRPr lang="en-US" sz="1800" dirty="0"/>
                    </a:p>
                  </a:txBody>
                  <a:tcPr marL="87167" marR="87167" marT="45658" marB="45658"/>
                </a:tc>
                <a:tc>
                  <a:txBody>
                    <a:bodyPr/>
                    <a:lstStyle/>
                    <a:p>
                      <a:r>
                        <a:rPr lang="en-US" sz="1800" dirty="0"/>
                        <a:t>Real Options</a:t>
                      </a:r>
                    </a:p>
                  </a:txBody>
                  <a:tcPr marL="87167" marR="87167" marT="45658" marB="45658"/>
                </a:tc>
                <a:extLst>
                  <a:ext uri="{0D108BD9-81ED-4DB2-BD59-A6C34878D82A}">
                    <a16:rowId xmlns:a16="http://schemas.microsoft.com/office/drawing/2014/main" val="10003"/>
                  </a:ext>
                </a:extLst>
              </a:tr>
            </a:tbl>
          </a:graphicData>
        </a:graphic>
      </p:graphicFrame>
      <p:sp>
        <p:nvSpPr>
          <p:cNvPr id="55320" name="Footer Placeholder 3">
            <a:extLst>
              <a:ext uri="{FF2B5EF4-FFF2-40B4-BE49-F238E27FC236}">
                <a16:creationId xmlns:a16="http://schemas.microsoft.com/office/drawing/2014/main" id="{1E8F0B6D-3853-5628-2EAB-A7DF12C48CC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5321" name="Slide Number Placeholder 4">
            <a:extLst>
              <a:ext uri="{FF2B5EF4-FFF2-40B4-BE49-F238E27FC236}">
                <a16:creationId xmlns:a16="http://schemas.microsoft.com/office/drawing/2014/main" id="{22C9CBDB-73AB-BC67-BDF1-37C9F6C95788}"/>
              </a:ext>
            </a:extLst>
          </p:cNvPr>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4DB4284-20F3-8A41-807D-8E03929801B0}" type="slidenum">
              <a:rPr lang="en-US" altLang="en-US" sz="1200">
                <a:solidFill>
                  <a:srgbClr val="FFFFFF"/>
                </a:solidFill>
                <a:latin typeface="Times"/>
              </a:rPr>
              <a:pPr>
                <a:lnSpc>
                  <a:spcPct val="80000"/>
                </a:lnSpc>
                <a:spcBef>
                  <a:spcPct val="0"/>
                </a:spcBef>
                <a:buClrTx/>
                <a:buSzTx/>
                <a:buFontTx/>
                <a:buNone/>
              </a:pPr>
              <a:t>41</a:t>
            </a:fld>
            <a:endParaRPr lang="en-US" altLang="en-US" sz="1200">
              <a:solidFill>
                <a:srgbClr val="FFFFFF"/>
              </a:solidFill>
              <a:latin typeface="Time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6B31DC52-C057-FB56-D24D-7B69DFB63281}"/>
              </a:ext>
            </a:extLst>
          </p:cNvPr>
          <p:cNvSpPr>
            <a:spLocks noGrp="1"/>
          </p:cNvSpPr>
          <p:nvPr>
            <p:ph type="title"/>
          </p:nvPr>
        </p:nvSpPr>
        <p:spPr/>
        <p:txBody>
          <a:bodyPr/>
          <a:lstStyle/>
          <a:p>
            <a:r>
              <a:rPr lang="en-US" altLang="en-US">
                <a:ea typeface="ＭＳ Ｐゴシック" panose="020B0600070205080204" pitchFamily="34" charset="-128"/>
              </a:rPr>
              <a:t>Uber: The September 2015 Update</a:t>
            </a:r>
          </a:p>
        </p:txBody>
      </p:sp>
      <p:pic>
        <p:nvPicPr>
          <p:cNvPr id="56322" name="Content Placeholder 3">
            <a:extLst>
              <a:ext uri="{FF2B5EF4-FFF2-40B4-BE49-F238E27FC236}">
                <a16:creationId xmlns:a16="http://schemas.microsoft.com/office/drawing/2014/main" id="{0EAB4A34-8C52-5B06-C910-6C19F3806D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9264" y="1944475"/>
            <a:ext cx="6709272" cy="4419600"/>
          </a:xfrm>
          <a:solidFill>
            <a:schemeClr val="bg2"/>
          </a:solid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a:extLst>
              <a:ext uri="{FF2B5EF4-FFF2-40B4-BE49-F238E27FC236}">
                <a16:creationId xmlns:a16="http://schemas.microsoft.com/office/drawing/2014/main" id="{9787E6AC-C4C7-9D8D-CA99-1F8DF8F712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1BD63499-8BA3-441A-31CF-4BD8DD632F80}"/>
              </a:ext>
            </a:extLst>
          </p:cNvPr>
          <p:cNvSpPr>
            <a:spLocks noGrp="1"/>
          </p:cNvSpPr>
          <p:nvPr>
            <p:ph type="title"/>
          </p:nvPr>
        </p:nvSpPr>
        <p:spPr/>
        <p:txBody>
          <a:bodyPr/>
          <a:lstStyle/>
          <a:p>
            <a:r>
              <a:rPr lang="en-US" altLang="en-US" dirty="0">
                <a:ea typeface="ＭＳ Ｐゴシック" panose="020B0600070205080204" pitchFamily="34" charset="-128"/>
              </a:rPr>
              <a:t>Mercado Libre: A Bet on Latin America and fintech?</a:t>
            </a:r>
          </a:p>
        </p:txBody>
      </p:sp>
      <p:sp>
        <p:nvSpPr>
          <p:cNvPr id="59394" name="Content Placeholder 2">
            <a:extLst>
              <a:ext uri="{FF2B5EF4-FFF2-40B4-BE49-F238E27FC236}">
                <a16:creationId xmlns:a16="http://schemas.microsoft.com/office/drawing/2014/main" id="{AFE9B8D0-85D3-2A84-BE58-9C18AAECE877}"/>
              </a:ext>
            </a:extLst>
          </p:cNvPr>
          <p:cNvSpPr>
            <a:spLocks noGrp="1"/>
          </p:cNvSpPr>
          <p:nvPr>
            <p:ph idx="1"/>
          </p:nvPr>
        </p:nvSpPr>
        <p:spPr/>
        <p:txBody>
          <a:bodyPr/>
          <a:lstStyle/>
          <a:p>
            <a:r>
              <a:rPr lang="en-US" altLang="en-US" dirty="0">
                <a:ea typeface="ＭＳ Ｐゴシック" panose="020B0600070205080204" pitchFamily="34" charset="-128"/>
              </a:rPr>
              <a:t>Embedded in the Mercado Libre story is a macro story about Latin America, which is mostly positive, but with reservations.</a:t>
            </a:r>
          </a:p>
          <a:p>
            <a:pPr lvl="1"/>
            <a:r>
              <a:rPr lang="en-US" altLang="en-US" b="1" dirty="0">
                <a:ea typeface="ＭＳ Ｐゴシック" panose="020B0600070205080204" pitchFamily="34" charset="-128"/>
              </a:rPr>
              <a:t>Real growth will be positive but not overwhelmingly so</a:t>
            </a:r>
            <a:r>
              <a:rPr lang="en-US" altLang="en-US" dirty="0">
                <a:ea typeface="ＭＳ Ｐゴシック" panose="020B0600070205080204" pitchFamily="34" charset="-128"/>
              </a:rPr>
              <a:t>.  The real growth of about 5-7% in retail will track the real growth in Latin America and our story. </a:t>
            </a:r>
          </a:p>
          <a:p>
            <a:pPr lvl="1"/>
            <a:r>
              <a:rPr lang="en-US" altLang="en-US" b="1" dirty="0">
                <a:ea typeface="ＭＳ Ｐゴシック" panose="020B0600070205080204" pitchFamily="34" charset="-128"/>
              </a:rPr>
              <a:t>Like the rest of the world, Latin America will become increasingly digital. </a:t>
            </a:r>
            <a:r>
              <a:rPr lang="en-US" altLang="en-US" dirty="0">
                <a:ea typeface="ＭＳ Ｐゴシック" panose="020B0600070205080204" pitchFamily="34" charset="-128"/>
              </a:rPr>
              <a:t>The growth in online retail comes from increased access to smart phones and better internet service.</a:t>
            </a:r>
          </a:p>
          <a:p>
            <a:pPr lvl="1"/>
            <a:r>
              <a:rPr lang="en-US" altLang="en-US" b="1" dirty="0">
                <a:ea typeface="ＭＳ Ｐゴシック" panose="020B0600070205080204" pitchFamily="34" charset="-128"/>
              </a:rPr>
              <a:t>Latin American country risk will decrease over time, but remain towards the top of the risk ladder. </a:t>
            </a:r>
            <a:r>
              <a:rPr lang="en-US" altLang="en-US" dirty="0">
                <a:ea typeface="ＭＳ Ｐゴシック" panose="020B0600070205080204" pitchFamily="34" charset="-128"/>
              </a:rPr>
              <a:t>The cost of capital decreases, but only to the third quartile for emerging </a:t>
            </a:r>
            <a:r>
              <a:rPr lang="en-US" altLang="en-US" dirty="0" err="1">
                <a:ea typeface="ＭＳ Ｐゴシック" panose="020B0600070205080204" pitchFamily="34" charset="-128"/>
              </a:rPr>
              <a:t>marekt</a:t>
            </a:r>
            <a:r>
              <a:rPr lang="en-US" altLang="en-US" dirty="0">
                <a:ea typeface="ＭＳ Ｐゴシック" panose="020B0600070205080204" pitchFamily="34" charset="-128"/>
              </a:rPr>
              <a:t> firms.</a:t>
            </a:r>
          </a:p>
          <a:p>
            <a:r>
              <a:rPr lang="en-US" altLang="en-US" dirty="0">
                <a:ea typeface="ＭＳ Ｐゴシック" panose="020B0600070205080204" pitchFamily="34" charset="-128"/>
              </a:rPr>
              <a:t>Any significant change in country risk or economic growth at Mercado’s three biggest markets (Brazil, Argentina and Mexico) will lead to a reassessment of the company.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2">
            <a:extLst>
              <a:ext uri="{FF2B5EF4-FFF2-40B4-BE49-F238E27FC236}">
                <a16:creationId xmlns:a16="http://schemas.microsoft.com/office/drawing/2014/main" id="{999A5FE4-4C73-C4AE-EB1D-AC0D24A2EF96}"/>
              </a:ext>
            </a:extLst>
          </p:cNvPr>
          <p:cNvSpPr>
            <a:spLocks noGrp="1"/>
          </p:cNvSpPr>
          <p:nvPr>
            <p:ph type="title"/>
          </p:nvPr>
        </p:nvSpPr>
        <p:spPr/>
        <p:txBody>
          <a:bodyPr/>
          <a:lstStyle/>
          <a:p>
            <a:r>
              <a:rPr lang="en-US" altLang="en-US" sz="3600" dirty="0">
                <a:ea typeface="ＭＳ Ｐゴシック" panose="020B0600070205080204" pitchFamily="34" charset="-128"/>
              </a:rPr>
              <a:t>Investors and Managers: Narrative or Numbers?</a:t>
            </a:r>
          </a:p>
        </p:txBody>
      </p:sp>
      <p:sp>
        <p:nvSpPr>
          <p:cNvPr id="60417" name="Text Placeholder 1">
            <a:extLst>
              <a:ext uri="{FF2B5EF4-FFF2-40B4-BE49-F238E27FC236}">
                <a16:creationId xmlns:a16="http://schemas.microsoft.com/office/drawing/2014/main" id="{8A0ED263-AF9C-1A60-5231-7A7582296C76}"/>
              </a:ext>
            </a:extLst>
          </p:cNvPr>
          <p:cNvSpPr>
            <a:spLocks noGrp="1"/>
          </p:cNvSpPr>
          <p:nvPr>
            <p:ph type="body" idx="1"/>
          </p:nvPr>
        </p:nvSpPr>
        <p:spPr/>
        <p:txBody>
          <a:bodyPr/>
          <a:lstStyle/>
          <a:p>
            <a:r>
              <a:rPr lang="en-US" altLang="en-US">
                <a:ea typeface="ＭＳ Ｐゴシック" panose="020B0600070205080204" pitchFamily="34" charset="-128"/>
              </a:rPr>
              <a:t>“Management is, above all, a practice where art, science, and craft meet”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536D2FD7-2CD0-E553-8715-1129084D2A99}"/>
              </a:ext>
            </a:extLst>
          </p:cNvPr>
          <p:cNvSpPr>
            <a:spLocks noGrp="1"/>
          </p:cNvSpPr>
          <p:nvPr>
            <p:ph type="title"/>
          </p:nvPr>
        </p:nvSpPr>
        <p:spPr/>
        <p:txBody>
          <a:bodyPr/>
          <a:lstStyle/>
          <a:p>
            <a:r>
              <a:rPr lang="en-US" altLang="en-US">
                <a:ea typeface="ＭＳ Ｐゴシック" panose="020B0600070205080204" pitchFamily="34" charset="-128"/>
              </a:rPr>
              <a:t>Introducing the corporate life cycle</a:t>
            </a:r>
          </a:p>
        </p:txBody>
      </p:sp>
      <p:pic>
        <p:nvPicPr>
          <p:cNvPr id="61442" name="Content Placeholder 3">
            <a:extLst>
              <a:ext uri="{FF2B5EF4-FFF2-40B4-BE49-F238E27FC236}">
                <a16:creationId xmlns:a16="http://schemas.microsoft.com/office/drawing/2014/main" id="{BF415456-5F7F-3B5B-4119-3CFFD25C03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0089" y="1752600"/>
            <a:ext cx="7683822" cy="44196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69FD27B2-CBF5-EE55-ACAC-00AC4A9DFA49}"/>
              </a:ext>
            </a:extLst>
          </p:cNvPr>
          <p:cNvSpPr>
            <a:spLocks noGrp="1"/>
          </p:cNvSpPr>
          <p:nvPr>
            <p:ph type="title"/>
          </p:nvPr>
        </p:nvSpPr>
        <p:spPr/>
        <p:txBody>
          <a:bodyPr/>
          <a:lstStyle/>
          <a:p>
            <a:r>
              <a:rPr lang="en-US" altLang="en-US">
                <a:ea typeface="ＭＳ Ｐゴシック" panose="020B0600070205080204" pitchFamily="34" charset="-128"/>
              </a:rPr>
              <a:t>The Managerial Challenge</a:t>
            </a:r>
          </a:p>
        </p:txBody>
      </p:sp>
      <p:pic>
        <p:nvPicPr>
          <p:cNvPr id="62466" name="Content Placeholder 3">
            <a:extLst>
              <a:ext uri="{FF2B5EF4-FFF2-40B4-BE49-F238E27FC236}">
                <a16:creationId xmlns:a16="http://schemas.microsoft.com/office/drawing/2014/main" id="{714DDD82-7603-F654-68EB-CD09DA22B3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4870" y="1752600"/>
            <a:ext cx="6514260" cy="441960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6B2B845E-8F0B-8707-DABA-EDD1DCB579FF}"/>
              </a:ext>
            </a:extLst>
          </p:cNvPr>
          <p:cNvSpPr>
            <a:spLocks noGrp="1"/>
          </p:cNvSpPr>
          <p:nvPr>
            <p:ph type="title"/>
          </p:nvPr>
        </p:nvSpPr>
        <p:spPr/>
        <p:txBody>
          <a:bodyPr/>
          <a:lstStyle/>
          <a:p>
            <a:r>
              <a:rPr lang="en-US" altLang="en-US">
                <a:ea typeface="ＭＳ Ｐゴシック" panose="020B0600070205080204" pitchFamily="34" charset="-128"/>
              </a:rPr>
              <a:t>The Investor Challenge</a:t>
            </a:r>
          </a:p>
        </p:txBody>
      </p:sp>
      <p:pic>
        <p:nvPicPr>
          <p:cNvPr id="63490" name="Content Placeholder 3">
            <a:extLst>
              <a:ext uri="{FF2B5EF4-FFF2-40B4-BE49-F238E27FC236}">
                <a16:creationId xmlns:a16="http://schemas.microsoft.com/office/drawing/2014/main" id="{09A0F3C2-3FD4-6B1B-6017-B58561C4F1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3919" y="1752600"/>
            <a:ext cx="7456161" cy="44196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2">
            <a:extLst>
              <a:ext uri="{FF2B5EF4-FFF2-40B4-BE49-F238E27FC236}">
                <a16:creationId xmlns:a16="http://schemas.microsoft.com/office/drawing/2014/main" id="{3264FED3-2447-CD31-D8FE-A964BA4BA4CE}"/>
              </a:ext>
            </a:extLst>
          </p:cNvPr>
          <p:cNvSpPr>
            <a:spLocks noGrp="1"/>
          </p:cNvSpPr>
          <p:nvPr>
            <p:ph type="title"/>
          </p:nvPr>
        </p:nvSpPr>
        <p:spPr/>
        <p:txBody>
          <a:bodyPr/>
          <a:lstStyle/>
          <a:p>
            <a:r>
              <a:rPr lang="en-US" altLang="en-US">
                <a:ea typeface="ＭＳ Ｐゴシック" panose="020B0600070205080204" pitchFamily="34" charset="-128"/>
              </a:rPr>
              <a:t>The End</a:t>
            </a:r>
          </a:p>
        </p:txBody>
      </p:sp>
      <p:sp>
        <p:nvSpPr>
          <p:cNvPr id="64513" name="Text Placeholder 1">
            <a:extLst>
              <a:ext uri="{FF2B5EF4-FFF2-40B4-BE49-F238E27FC236}">
                <a16:creationId xmlns:a16="http://schemas.microsoft.com/office/drawing/2014/main" id="{656EC014-CB6B-FD5E-06ED-BD51720194D1}"/>
              </a:ext>
            </a:extLst>
          </p:cNvPr>
          <p:cNvSpPr>
            <a:spLocks noGrp="1"/>
          </p:cNvSpPr>
          <p:nvPr>
            <p:ph type="body" idx="1"/>
          </p:nvPr>
        </p:nvSpPr>
        <p:spPr/>
        <p:txBody>
          <a:bodyPr/>
          <a:lstStyle/>
          <a:p>
            <a:r>
              <a:rPr lang="en-US" altLang="en-US">
                <a:ea typeface="ＭＳ Ｐゴシック" panose="020B0600070205080204" pitchFamily="34" charset="-128"/>
              </a:rPr>
              <a:t>“There is no real ending. It’s just the place where you stop the story.”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54598</TotalTime>
  <Pages>155</Pages>
  <Words>1980</Words>
  <Application>Microsoft Macintosh PowerPoint</Application>
  <PresentationFormat>Letter Paper (8.5x11 in)</PresentationFormat>
  <Paragraphs>136</Paragraphs>
  <Slides>49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Calibri</vt:lpstr>
      <vt:lpstr>Rockwell</vt:lpstr>
      <vt:lpstr>Rockwell Condensed</vt:lpstr>
      <vt:lpstr>Rockwell Extra Bold</vt:lpstr>
      <vt:lpstr>Times</vt:lpstr>
      <vt:lpstr>Wingdings</vt:lpstr>
      <vt:lpstr>Slides2025</vt:lpstr>
      <vt:lpstr>Numbers AND NARRATIVE: MODELING, STORY TELLING AND INVESTING</vt:lpstr>
      <vt:lpstr>Left Brain or Right Brain?</vt:lpstr>
      <vt:lpstr>The delusions of the number crunchers</vt:lpstr>
      <vt:lpstr>The delusions of the story tellers</vt:lpstr>
      <vt:lpstr>Bridging the Gap</vt:lpstr>
      <vt:lpstr>Building a Valuation</vt:lpstr>
      <vt:lpstr>From Story to Numbers: The Steps</vt:lpstr>
      <vt:lpstr>Step 1a: Survey the landscape</vt:lpstr>
      <vt:lpstr>PowerPoint Presentation</vt:lpstr>
      <vt:lpstr>PowerPoint Presentation</vt:lpstr>
      <vt:lpstr>What makes Ferrari different?</vt:lpstr>
      <vt:lpstr>Latin America Retail</vt:lpstr>
      <vt:lpstr>Mercado Libre: The Business Model</vt:lpstr>
      <vt:lpstr>Mercado Libre: financial History</vt:lpstr>
      <vt:lpstr>When country and currency risk are front and center..</vt:lpstr>
      <vt:lpstr>Step 1b: Create a narrative for the future</vt:lpstr>
      <vt:lpstr>The Uber Narrative</vt:lpstr>
      <vt:lpstr>The Ferrari Narrative</vt:lpstr>
      <vt:lpstr>The Mercado Libre Story</vt:lpstr>
      <vt:lpstr>Step 2: Check the narrative against history, economic first principles &amp; common sense</vt:lpstr>
      <vt:lpstr>The Impossible, The Implausible and the Improbable</vt:lpstr>
      <vt:lpstr>Uber: Possible, Plausible and Probable</vt:lpstr>
      <vt:lpstr>PowerPoint Presentation</vt:lpstr>
      <vt:lpstr>PowerPoint Presentation</vt:lpstr>
      <vt:lpstr>PowerPoint Presentation</vt:lpstr>
      <vt:lpstr>Step 3: Connect your narrative to key drivers of value</vt:lpstr>
      <vt:lpstr>Ferrari: From story to numbers</vt:lpstr>
      <vt:lpstr>Mercado Libre: From story to numbers</vt:lpstr>
      <vt:lpstr>Step 4: Value the company (Uber)</vt:lpstr>
      <vt:lpstr>Ferrari: The “Exclusive Club” Value</vt:lpstr>
      <vt:lpstr>PowerPoint Presentation</vt:lpstr>
      <vt:lpstr>Step 5: Keep the feedback loop open</vt:lpstr>
      <vt:lpstr>The Uber Feedback Loop: Bill Gurley</vt:lpstr>
      <vt:lpstr>Valuing Bill Gurley’s Uber narrative</vt:lpstr>
      <vt:lpstr>Different narratives, Different Numbers</vt:lpstr>
      <vt:lpstr>The Ferrari Counter Narrative</vt:lpstr>
      <vt:lpstr>Ferrari: The “Rev-it-up” Alternative</vt:lpstr>
      <vt:lpstr>And the world is full of feedback.. My Ferrari afterthought!</vt:lpstr>
      <vt:lpstr>Narrative breaks, shifts &amp; changes</vt:lpstr>
      <vt:lpstr>Why narratives change: Because the world changes around you…</vt:lpstr>
      <vt:lpstr>How narratives change</vt:lpstr>
      <vt:lpstr>Uber: The September 2015 Update</vt:lpstr>
      <vt:lpstr>PowerPoint Presentation</vt:lpstr>
      <vt:lpstr>Mercado Libre: A Bet on Latin America and fintech?</vt:lpstr>
      <vt:lpstr>Investors and Managers: Narrative or Numbers?</vt:lpstr>
      <vt:lpstr>Introducing the corporate life cycle</vt:lpstr>
      <vt:lpstr>The Managerial Challenge</vt:lpstr>
      <vt:lpstr>The Investor Challenge</vt:lpstr>
      <vt:lpstr>The End</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650</cp:revision>
  <cp:lastPrinted>2024-04-07T13:27:19Z</cp:lastPrinted>
  <dcterms:created xsi:type="dcterms:W3CDTF">2010-07-27T14:31:16Z</dcterms:created>
  <dcterms:modified xsi:type="dcterms:W3CDTF">2025-04-01T21:44:23Z</dcterms:modified>
</cp:coreProperties>
</file>