
<file path=[Content_Types].xml><?xml version="1.0" encoding="utf-8"?>
<Types xmlns="http://schemas.openxmlformats.org/package/2006/content-types">
  <Default Extension="xml" ContentType="application/xml"/>
  <Default Extension="xls" ContentType="application/vnd.ms-excel"/>
  <Default Extension="jpeg" ContentType="image/jpeg"/>
  <Default Extension="rels" ContentType="application/vnd.openxmlformats-package.relationships+xml"/>
  <Default Extension="emf" ContentType="image/x-emf"/>
  <Default Extension="vml" ContentType="application/vnd.openxmlformats-officedocument.vmlDrawing"/>
  <Default Extension="docx" ContentType="application/vnd.openxmlformats-officedocument.wordprocessingml.document"/>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embeddings/oleObject1.bin" ContentType="application/vnd.openxmlformats-officedocument.oleObject"/>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rts/chart1.xml" ContentType="application/vnd.openxmlformats-officedocument.drawingml.chart+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rts/chart2.xml" ContentType="application/vnd.openxmlformats-officedocument.drawingml.chart+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embeddings/oleObject2.bin" ContentType="application/vnd.openxmlformats-officedocument.oleObject"/>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charts/chart3.xml" ContentType="application/vnd.openxmlformats-officedocument.drawingml.chart+xml"/>
  <Override PartName="/ppt/theme/themeOverride1.xml" ContentType="application/vnd.openxmlformats-officedocument.themeOverride+xml"/>
  <Override PartName="/ppt/drawings/drawing1.xml" ContentType="application/vnd.openxmlformats-officedocument.drawingml.chartshapes+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charts/chart4.xml" ContentType="application/vnd.openxmlformats-officedocument.drawingml.chart+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embeddings/oleObject3.bin" ContentType="application/vnd.openxmlformats-officedocument.oleObject"/>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embeddings/oleObject4.bin" ContentType="application/vnd.openxmlformats-officedocument.oleObject"/>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embeddings/oleObject5.bin" ContentType="application/vnd.openxmlformats-officedocument.oleObject"/>
  <Override PartName="/ppt/notesSlides/notesSlide76.xml" ContentType="application/vnd.openxmlformats-officedocument.presentationml.notesSlide+xml"/>
  <Override PartName="/ppt/notesSlides/notesSlide77.xml" ContentType="application/vnd.openxmlformats-officedocument.presentationml.notesSlide+xml"/>
  <Override PartName="/ppt/charts/chart5.xml" ContentType="application/vnd.openxmlformats-officedocument.drawingml.chart+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charts/chart6.xml" ContentType="application/vnd.openxmlformats-officedocument.drawingml.chart+xml"/>
  <Override PartName="/ppt/drawings/drawing2.xml" ContentType="application/vnd.openxmlformats-officedocument.drawingml.chartshapes+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charts/chart7.xml" ContentType="application/vnd.openxmlformats-officedocument.drawingml.chart+xml"/>
  <Override PartName="/ppt/drawings/drawing3.xml" ContentType="application/vnd.openxmlformats-officedocument.drawingml.chartshapes+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embeddings/oleObject6.bin" ContentType="application/vnd.openxmlformats-officedocument.oleObject"/>
  <Override PartName="/ppt/embeddings/oleObject7.bin" ContentType="application/vnd.openxmlformats-officedocument.oleObject"/>
  <Override PartName="/ppt/embeddings/oleObject8.bin" ContentType="application/vnd.openxmlformats-officedocument.oleObject"/>
  <Override PartName="/ppt/embeddings/oleObject9.bin" ContentType="application/vnd.openxmlformats-officedocument.oleObject"/>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839" r:id="rId1"/>
  </p:sldMasterIdLst>
  <p:notesMasterIdLst>
    <p:notesMasterId r:id="rId214"/>
  </p:notesMasterIdLst>
  <p:handoutMasterIdLst>
    <p:handoutMasterId r:id="rId215"/>
  </p:handoutMasterIdLst>
  <p:sldIdLst>
    <p:sldId id="405" r:id="rId2"/>
    <p:sldId id="583" r:id="rId3"/>
    <p:sldId id="489" r:id="rId4"/>
    <p:sldId id="490" r:id="rId5"/>
    <p:sldId id="491" r:id="rId6"/>
    <p:sldId id="807" r:id="rId7"/>
    <p:sldId id="510" r:id="rId8"/>
    <p:sldId id="636" r:id="rId9"/>
    <p:sldId id="495" r:id="rId10"/>
    <p:sldId id="516" r:id="rId11"/>
    <p:sldId id="590" r:id="rId12"/>
    <p:sldId id="1005" r:id="rId13"/>
    <p:sldId id="863" r:id="rId14"/>
    <p:sldId id="499" r:id="rId15"/>
    <p:sldId id="557" r:id="rId16"/>
    <p:sldId id="558" r:id="rId17"/>
    <p:sldId id="500" r:id="rId18"/>
    <p:sldId id="588" r:id="rId19"/>
    <p:sldId id="1007" r:id="rId20"/>
    <p:sldId id="1008" r:id="rId21"/>
    <p:sldId id="1009" r:id="rId22"/>
    <p:sldId id="586" r:id="rId23"/>
    <p:sldId id="650" r:id="rId24"/>
    <p:sldId id="864" r:id="rId25"/>
    <p:sldId id="555" r:id="rId26"/>
    <p:sldId id="556" r:id="rId27"/>
    <p:sldId id="961" r:id="rId28"/>
    <p:sldId id="667" r:id="rId29"/>
    <p:sldId id="638" r:id="rId30"/>
    <p:sldId id="651" r:id="rId31"/>
    <p:sldId id="1014" r:id="rId32"/>
    <p:sldId id="503" r:id="rId33"/>
    <p:sldId id="1013" r:id="rId34"/>
    <p:sldId id="1047" r:id="rId35"/>
    <p:sldId id="1023" r:id="rId36"/>
    <p:sldId id="505" r:id="rId37"/>
    <p:sldId id="963" r:id="rId38"/>
    <p:sldId id="964" r:id="rId39"/>
    <p:sldId id="506" r:id="rId40"/>
    <p:sldId id="1016" r:id="rId41"/>
    <p:sldId id="507" r:id="rId42"/>
    <p:sldId id="654" r:id="rId43"/>
    <p:sldId id="808" r:id="rId44"/>
    <p:sldId id="809" r:id="rId45"/>
    <p:sldId id="810" r:id="rId46"/>
    <p:sldId id="811" r:id="rId47"/>
    <p:sldId id="812" r:id="rId48"/>
    <p:sldId id="813" r:id="rId49"/>
    <p:sldId id="814" r:id="rId50"/>
    <p:sldId id="815" r:id="rId51"/>
    <p:sldId id="1017" r:id="rId52"/>
    <p:sldId id="816" r:id="rId53"/>
    <p:sldId id="1018" r:id="rId54"/>
    <p:sldId id="817" r:id="rId55"/>
    <p:sldId id="818" r:id="rId56"/>
    <p:sldId id="819" r:id="rId57"/>
    <p:sldId id="820" r:id="rId58"/>
    <p:sldId id="821" r:id="rId59"/>
    <p:sldId id="822" r:id="rId60"/>
    <p:sldId id="823" r:id="rId61"/>
    <p:sldId id="824" r:id="rId62"/>
    <p:sldId id="825" r:id="rId63"/>
    <p:sldId id="826" r:id="rId64"/>
    <p:sldId id="827" r:id="rId65"/>
    <p:sldId id="828" r:id="rId66"/>
    <p:sldId id="829" r:id="rId67"/>
    <p:sldId id="830" r:id="rId68"/>
    <p:sldId id="831" r:id="rId69"/>
    <p:sldId id="832" r:id="rId70"/>
    <p:sldId id="754" r:id="rId71"/>
    <p:sldId id="758" r:id="rId72"/>
    <p:sldId id="759" r:id="rId73"/>
    <p:sldId id="873" r:id="rId74"/>
    <p:sldId id="874" r:id="rId75"/>
    <p:sldId id="875" r:id="rId76"/>
    <p:sldId id="876" r:id="rId77"/>
    <p:sldId id="877" r:id="rId78"/>
    <p:sldId id="878" r:id="rId79"/>
    <p:sldId id="957" r:id="rId80"/>
    <p:sldId id="879" r:id="rId81"/>
    <p:sldId id="880" r:id="rId82"/>
    <p:sldId id="881" r:id="rId83"/>
    <p:sldId id="882" r:id="rId84"/>
    <p:sldId id="884" r:id="rId85"/>
    <p:sldId id="1026" r:id="rId86"/>
    <p:sldId id="1027" r:id="rId87"/>
    <p:sldId id="889" r:id="rId88"/>
    <p:sldId id="890" r:id="rId89"/>
    <p:sldId id="891" r:id="rId90"/>
    <p:sldId id="892" r:id="rId91"/>
    <p:sldId id="893" r:id="rId92"/>
    <p:sldId id="894" r:id="rId93"/>
    <p:sldId id="895" r:id="rId94"/>
    <p:sldId id="898" r:id="rId95"/>
    <p:sldId id="899" r:id="rId96"/>
    <p:sldId id="900" r:id="rId97"/>
    <p:sldId id="901" r:id="rId98"/>
    <p:sldId id="902" r:id="rId99"/>
    <p:sldId id="903" r:id="rId100"/>
    <p:sldId id="904" r:id="rId101"/>
    <p:sldId id="905" r:id="rId102"/>
    <p:sldId id="911" r:id="rId103"/>
    <p:sldId id="912" r:id="rId104"/>
    <p:sldId id="913" r:id="rId105"/>
    <p:sldId id="914" r:id="rId106"/>
    <p:sldId id="915" r:id="rId107"/>
    <p:sldId id="921" r:id="rId108"/>
    <p:sldId id="922" r:id="rId109"/>
    <p:sldId id="923" r:id="rId110"/>
    <p:sldId id="950" r:id="rId111"/>
    <p:sldId id="951" r:id="rId112"/>
    <p:sldId id="924" r:id="rId113"/>
    <p:sldId id="925" r:id="rId114"/>
    <p:sldId id="926" r:id="rId115"/>
    <p:sldId id="927" r:id="rId116"/>
    <p:sldId id="928" r:id="rId117"/>
    <p:sldId id="942" r:id="rId118"/>
    <p:sldId id="943" r:id="rId119"/>
    <p:sldId id="944" r:id="rId120"/>
    <p:sldId id="958" r:id="rId121"/>
    <p:sldId id="959" r:id="rId122"/>
    <p:sldId id="946" r:id="rId123"/>
    <p:sldId id="947" r:id="rId124"/>
    <p:sldId id="1028" r:id="rId125"/>
    <p:sldId id="1029" r:id="rId126"/>
    <p:sldId id="1030" r:id="rId127"/>
    <p:sldId id="1039" r:id="rId128"/>
    <p:sldId id="1037" r:id="rId129"/>
    <p:sldId id="1040" r:id="rId130"/>
    <p:sldId id="1031" r:id="rId131"/>
    <p:sldId id="1041" r:id="rId132"/>
    <p:sldId id="1032" r:id="rId133"/>
    <p:sldId id="1036" r:id="rId134"/>
    <p:sldId id="1033" r:id="rId135"/>
    <p:sldId id="1034" r:id="rId136"/>
    <p:sldId id="1038" r:id="rId137"/>
    <p:sldId id="1035" r:id="rId138"/>
    <p:sldId id="975" r:id="rId139"/>
    <p:sldId id="976" r:id="rId140"/>
    <p:sldId id="977" r:id="rId141"/>
    <p:sldId id="1042" r:id="rId142"/>
    <p:sldId id="1043" r:id="rId143"/>
    <p:sldId id="1044" r:id="rId144"/>
    <p:sldId id="1045" r:id="rId145"/>
    <p:sldId id="1046" r:id="rId146"/>
    <p:sldId id="978" r:id="rId147"/>
    <p:sldId id="979" r:id="rId148"/>
    <p:sldId id="980" r:id="rId149"/>
    <p:sldId id="981" r:id="rId150"/>
    <p:sldId id="982" r:id="rId151"/>
    <p:sldId id="983" r:id="rId152"/>
    <p:sldId id="984" r:id="rId153"/>
    <p:sldId id="1019" r:id="rId154"/>
    <p:sldId id="986" r:id="rId155"/>
    <p:sldId id="1020" r:id="rId156"/>
    <p:sldId id="988" r:id="rId157"/>
    <p:sldId id="989" r:id="rId158"/>
    <p:sldId id="990" r:id="rId159"/>
    <p:sldId id="991" r:id="rId160"/>
    <p:sldId id="992" r:id="rId161"/>
    <p:sldId id="993" r:id="rId162"/>
    <p:sldId id="1024" r:id="rId163"/>
    <p:sldId id="1025" r:id="rId164"/>
    <p:sldId id="1048" r:id="rId165"/>
    <p:sldId id="1049" r:id="rId166"/>
    <p:sldId id="1050" r:id="rId167"/>
    <p:sldId id="997" r:id="rId168"/>
    <p:sldId id="1021" r:id="rId169"/>
    <p:sldId id="1022" r:id="rId170"/>
    <p:sldId id="1001" r:id="rId171"/>
    <p:sldId id="1002" r:id="rId172"/>
    <p:sldId id="1003" r:id="rId173"/>
    <p:sldId id="1051" r:id="rId174"/>
    <p:sldId id="1087" r:id="rId175"/>
    <p:sldId id="1088" r:id="rId176"/>
    <p:sldId id="1089" r:id="rId177"/>
    <p:sldId id="1090" r:id="rId178"/>
    <p:sldId id="1091" r:id="rId179"/>
    <p:sldId id="1092" r:id="rId180"/>
    <p:sldId id="1053" r:id="rId181"/>
    <p:sldId id="1054" r:id="rId182"/>
    <p:sldId id="1055" r:id="rId183"/>
    <p:sldId id="1056" r:id="rId184"/>
    <p:sldId id="1057" r:id="rId185"/>
    <p:sldId id="1058" r:id="rId186"/>
    <p:sldId id="1059" r:id="rId187"/>
    <p:sldId id="1060" r:id="rId188"/>
    <p:sldId id="1061" r:id="rId189"/>
    <p:sldId id="1062" r:id="rId190"/>
    <p:sldId id="1063" r:id="rId191"/>
    <p:sldId id="1064" r:id="rId192"/>
    <p:sldId id="1065" r:id="rId193"/>
    <p:sldId id="1066" r:id="rId194"/>
    <p:sldId id="1067" r:id="rId195"/>
    <p:sldId id="1068" r:id="rId196"/>
    <p:sldId id="1069" r:id="rId197"/>
    <p:sldId id="1070" r:id="rId198"/>
    <p:sldId id="1071" r:id="rId199"/>
    <p:sldId id="1072" r:id="rId200"/>
    <p:sldId id="1073" r:id="rId201"/>
    <p:sldId id="1074" r:id="rId202"/>
    <p:sldId id="1075" r:id="rId203"/>
    <p:sldId id="1076" r:id="rId204"/>
    <p:sldId id="1077" r:id="rId205"/>
    <p:sldId id="1078" r:id="rId206"/>
    <p:sldId id="1079" r:id="rId207"/>
    <p:sldId id="1080" r:id="rId208"/>
    <p:sldId id="1081" r:id="rId209"/>
    <p:sldId id="1084" r:id="rId210"/>
    <p:sldId id="1085" r:id="rId211"/>
    <p:sldId id="1086" r:id="rId212"/>
    <p:sldId id="1004" r:id="rId213"/>
  </p:sldIdLst>
  <p:sldSz cx="9144000" cy="6858000" type="letter"/>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1pPr>
    <a:lvl2pPr marL="4572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2pPr>
    <a:lvl3pPr marL="9144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3pPr>
    <a:lvl4pPr marL="13716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4pPr>
    <a:lvl5pPr marL="18288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5pPr>
    <a:lvl6pPr marL="2286000" algn="l" defTabSz="457200" rtl="0" eaLnBrk="1" latinLnBrk="0" hangingPunct="1">
      <a:defRPr sz="2400" i="1" kern="1200">
        <a:solidFill>
          <a:schemeClr val="tx1"/>
        </a:solidFill>
        <a:latin typeface="Helvetica" charset="0"/>
        <a:ea typeface="ＭＳ Ｐゴシック" charset="0"/>
        <a:cs typeface="ＭＳ Ｐゴシック" charset="0"/>
      </a:defRPr>
    </a:lvl6pPr>
    <a:lvl7pPr marL="2743200" algn="l" defTabSz="457200" rtl="0" eaLnBrk="1" latinLnBrk="0" hangingPunct="1">
      <a:defRPr sz="2400" i="1" kern="1200">
        <a:solidFill>
          <a:schemeClr val="tx1"/>
        </a:solidFill>
        <a:latin typeface="Helvetica" charset="0"/>
        <a:ea typeface="ＭＳ Ｐゴシック" charset="0"/>
        <a:cs typeface="ＭＳ Ｐゴシック" charset="0"/>
      </a:defRPr>
    </a:lvl7pPr>
    <a:lvl8pPr marL="3200400" algn="l" defTabSz="457200" rtl="0" eaLnBrk="1" latinLnBrk="0" hangingPunct="1">
      <a:defRPr sz="2400" i="1" kern="1200">
        <a:solidFill>
          <a:schemeClr val="tx1"/>
        </a:solidFill>
        <a:latin typeface="Helvetica" charset="0"/>
        <a:ea typeface="ＭＳ Ｐゴシック" charset="0"/>
        <a:cs typeface="ＭＳ Ｐゴシック" charset="0"/>
      </a:defRPr>
    </a:lvl8pPr>
    <a:lvl9pPr marL="3657600" algn="l" defTabSz="457200" rtl="0" eaLnBrk="1" latinLnBrk="0" hangingPunct="1">
      <a:defRPr sz="2400" i="1" kern="1200">
        <a:solidFill>
          <a:schemeClr val="tx1"/>
        </a:solidFill>
        <a:latin typeface="Helvetica" charset="0"/>
        <a:ea typeface="ＭＳ Ｐゴシック" charset="0"/>
        <a:cs typeface="ＭＳ Ｐゴシック"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100" d="100"/>
          <a:sy n="100" d="100"/>
        </p:scale>
        <p:origin x="-1376" y="-8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18408"/>
    </p:cViewPr>
  </p:sorterViewPr>
  <p:gridSpacing cx="76200" cy="76200"/>
</p:viewPr>
</file>

<file path=ppt/_rels/presentation.xml.rels><?xml version="1.0" encoding="UTF-8" standalone="yes"?>
<Relationships xmlns="http://schemas.openxmlformats.org/package/2006/relationships"><Relationship Id="rId142" Type="http://schemas.openxmlformats.org/officeDocument/2006/relationships/slide" Target="slides/slide141.xml"/><Relationship Id="rId143" Type="http://schemas.openxmlformats.org/officeDocument/2006/relationships/slide" Target="slides/slide142.xml"/><Relationship Id="rId144" Type="http://schemas.openxmlformats.org/officeDocument/2006/relationships/slide" Target="slides/slide143.xml"/><Relationship Id="rId145" Type="http://schemas.openxmlformats.org/officeDocument/2006/relationships/slide" Target="slides/slide144.xml"/><Relationship Id="rId146" Type="http://schemas.openxmlformats.org/officeDocument/2006/relationships/slide" Target="slides/slide145.xml"/><Relationship Id="rId147" Type="http://schemas.openxmlformats.org/officeDocument/2006/relationships/slide" Target="slides/slide146.xml"/><Relationship Id="rId148" Type="http://schemas.openxmlformats.org/officeDocument/2006/relationships/slide" Target="slides/slide147.xml"/><Relationship Id="rId149" Type="http://schemas.openxmlformats.org/officeDocument/2006/relationships/slide" Target="slides/slide148.xml"/><Relationship Id="rId180" Type="http://schemas.openxmlformats.org/officeDocument/2006/relationships/slide" Target="slides/slide179.xml"/><Relationship Id="rId181" Type="http://schemas.openxmlformats.org/officeDocument/2006/relationships/slide" Target="slides/slide180.xml"/><Relationship Id="rId182" Type="http://schemas.openxmlformats.org/officeDocument/2006/relationships/slide" Target="slides/slide181.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83" Type="http://schemas.openxmlformats.org/officeDocument/2006/relationships/slide" Target="slides/slide182.xml"/><Relationship Id="rId184" Type="http://schemas.openxmlformats.org/officeDocument/2006/relationships/slide" Target="slides/slide183.xml"/><Relationship Id="rId185" Type="http://schemas.openxmlformats.org/officeDocument/2006/relationships/slide" Target="slides/slide184.xml"/><Relationship Id="rId186" Type="http://schemas.openxmlformats.org/officeDocument/2006/relationships/slide" Target="slides/slide185.xml"/><Relationship Id="rId187" Type="http://schemas.openxmlformats.org/officeDocument/2006/relationships/slide" Target="slides/slide186.xml"/><Relationship Id="rId188" Type="http://schemas.openxmlformats.org/officeDocument/2006/relationships/slide" Target="slides/slide187.xml"/><Relationship Id="rId189" Type="http://schemas.openxmlformats.org/officeDocument/2006/relationships/slide" Target="slides/slide188.xml"/><Relationship Id="rId220" Type="http://schemas.openxmlformats.org/officeDocument/2006/relationships/tableStyles" Target="tableStyles.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slide" Target="slides/slide83.xml"/><Relationship Id="rId85" Type="http://schemas.openxmlformats.org/officeDocument/2006/relationships/slide" Target="slides/slide84.xml"/><Relationship Id="rId86" Type="http://schemas.openxmlformats.org/officeDocument/2006/relationships/slide" Target="slides/slide85.xml"/><Relationship Id="rId87" Type="http://schemas.openxmlformats.org/officeDocument/2006/relationships/slide" Target="slides/slide86.xml"/><Relationship Id="rId88" Type="http://schemas.openxmlformats.org/officeDocument/2006/relationships/slide" Target="slides/slide87.xml"/><Relationship Id="rId89" Type="http://schemas.openxmlformats.org/officeDocument/2006/relationships/slide" Target="slides/slide88.xml"/><Relationship Id="rId110" Type="http://schemas.openxmlformats.org/officeDocument/2006/relationships/slide" Target="slides/slide109.xml"/><Relationship Id="rId111" Type="http://schemas.openxmlformats.org/officeDocument/2006/relationships/slide" Target="slides/slide110.xml"/><Relationship Id="rId112" Type="http://schemas.openxmlformats.org/officeDocument/2006/relationships/slide" Target="slides/slide111.xml"/><Relationship Id="rId113" Type="http://schemas.openxmlformats.org/officeDocument/2006/relationships/slide" Target="slides/slide112.xml"/><Relationship Id="rId114" Type="http://schemas.openxmlformats.org/officeDocument/2006/relationships/slide" Target="slides/slide113.xml"/><Relationship Id="rId115" Type="http://schemas.openxmlformats.org/officeDocument/2006/relationships/slide" Target="slides/slide114.xml"/><Relationship Id="rId116" Type="http://schemas.openxmlformats.org/officeDocument/2006/relationships/slide" Target="slides/slide115.xml"/><Relationship Id="rId117" Type="http://schemas.openxmlformats.org/officeDocument/2006/relationships/slide" Target="slides/slide116.xml"/><Relationship Id="rId118" Type="http://schemas.openxmlformats.org/officeDocument/2006/relationships/slide" Target="slides/slide117.xml"/><Relationship Id="rId119" Type="http://schemas.openxmlformats.org/officeDocument/2006/relationships/slide" Target="slides/slide118.xml"/><Relationship Id="rId150" Type="http://schemas.openxmlformats.org/officeDocument/2006/relationships/slide" Target="slides/slide149.xml"/><Relationship Id="rId151" Type="http://schemas.openxmlformats.org/officeDocument/2006/relationships/slide" Target="slides/slide150.xml"/><Relationship Id="rId152" Type="http://schemas.openxmlformats.org/officeDocument/2006/relationships/slide" Target="slides/slide151.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53" Type="http://schemas.openxmlformats.org/officeDocument/2006/relationships/slide" Target="slides/slide152.xml"/><Relationship Id="rId154" Type="http://schemas.openxmlformats.org/officeDocument/2006/relationships/slide" Target="slides/slide153.xml"/><Relationship Id="rId155" Type="http://schemas.openxmlformats.org/officeDocument/2006/relationships/slide" Target="slides/slide154.xml"/><Relationship Id="rId156" Type="http://schemas.openxmlformats.org/officeDocument/2006/relationships/slide" Target="slides/slide155.xml"/><Relationship Id="rId157" Type="http://schemas.openxmlformats.org/officeDocument/2006/relationships/slide" Target="slides/slide156.xml"/><Relationship Id="rId158" Type="http://schemas.openxmlformats.org/officeDocument/2006/relationships/slide" Target="slides/slide157.xml"/><Relationship Id="rId159" Type="http://schemas.openxmlformats.org/officeDocument/2006/relationships/slide" Target="slides/slide158.xml"/><Relationship Id="rId190" Type="http://schemas.openxmlformats.org/officeDocument/2006/relationships/slide" Target="slides/slide189.xml"/><Relationship Id="rId191" Type="http://schemas.openxmlformats.org/officeDocument/2006/relationships/slide" Target="slides/slide190.xml"/><Relationship Id="rId192" Type="http://schemas.openxmlformats.org/officeDocument/2006/relationships/slide" Target="slides/slide191.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193" Type="http://schemas.openxmlformats.org/officeDocument/2006/relationships/slide" Target="slides/slide192.xml"/><Relationship Id="rId194" Type="http://schemas.openxmlformats.org/officeDocument/2006/relationships/slide" Target="slides/slide193.xml"/><Relationship Id="rId195" Type="http://schemas.openxmlformats.org/officeDocument/2006/relationships/slide" Target="slides/slide194.xml"/><Relationship Id="rId196" Type="http://schemas.openxmlformats.org/officeDocument/2006/relationships/slide" Target="slides/slide195.xml"/><Relationship Id="rId197" Type="http://schemas.openxmlformats.org/officeDocument/2006/relationships/slide" Target="slides/slide196.xml"/><Relationship Id="rId198" Type="http://schemas.openxmlformats.org/officeDocument/2006/relationships/slide" Target="slides/slide197.xml"/><Relationship Id="rId199" Type="http://schemas.openxmlformats.org/officeDocument/2006/relationships/slide" Target="slides/slide198.xml"/><Relationship Id="rId90" Type="http://schemas.openxmlformats.org/officeDocument/2006/relationships/slide" Target="slides/slide89.xml"/><Relationship Id="rId91" Type="http://schemas.openxmlformats.org/officeDocument/2006/relationships/slide" Target="slides/slide90.xml"/><Relationship Id="rId92" Type="http://schemas.openxmlformats.org/officeDocument/2006/relationships/slide" Target="slides/slide91.xml"/><Relationship Id="rId93" Type="http://schemas.openxmlformats.org/officeDocument/2006/relationships/slide" Target="slides/slide92.xml"/><Relationship Id="rId94" Type="http://schemas.openxmlformats.org/officeDocument/2006/relationships/slide" Target="slides/slide93.xml"/><Relationship Id="rId95" Type="http://schemas.openxmlformats.org/officeDocument/2006/relationships/slide" Target="slides/slide94.xml"/><Relationship Id="rId96" Type="http://schemas.openxmlformats.org/officeDocument/2006/relationships/slide" Target="slides/slide95.xml"/><Relationship Id="rId97" Type="http://schemas.openxmlformats.org/officeDocument/2006/relationships/slide" Target="slides/slide96.xml"/><Relationship Id="rId98" Type="http://schemas.openxmlformats.org/officeDocument/2006/relationships/slide" Target="slides/slide97.xml"/><Relationship Id="rId99" Type="http://schemas.openxmlformats.org/officeDocument/2006/relationships/slide" Target="slides/slide98.xml"/><Relationship Id="rId120" Type="http://schemas.openxmlformats.org/officeDocument/2006/relationships/slide" Target="slides/slide119.xml"/><Relationship Id="rId121" Type="http://schemas.openxmlformats.org/officeDocument/2006/relationships/slide" Target="slides/slide120.xml"/><Relationship Id="rId122" Type="http://schemas.openxmlformats.org/officeDocument/2006/relationships/slide" Target="slides/slide121.xml"/><Relationship Id="rId123" Type="http://schemas.openxmlformats.org/officeDocument/2006/relationships/slide" Target="slides/slide122.xml"/><Relationship Id="rId124" Type="http://schemas.openxmlformats.org/officeDocument/2006/relationships/slide" Target="slides/slide123.xml"/><Relationship Id="rId125" Type="http://schemas.openxmlformats.org/officeDocument/2006/relationships/slide" Target="slides/slide124.xml"/><Relationship Id="rId126" Type="http://schemas.openxmlformats.org/officeDocument/2006/relationships/slide" Target="slides/slide125.xml"/><Relationship Id="rId127" Type="http://schemas.openxmlformats.org/officeDocument/2006/relationships/slide" Target="slides/slide126.xml"/><Relationship Id="rId128" Type="http://schemas.openxmlformats.org/officeDocument/2006/relationships/slide" Target="slides/slide127.xml"/><Relationship Id="rId129" Type="http://schemas.openxmlformats.org/officeDocument/2006/relationships/slide" Target="slides/slide128.xml"/><Relationship Id="rId160" Type="http://schemas.openxmlformats.org/officeDocument/2006/relationships/slide" Target="slides/slide159.xml"/><Relationship Id="rId161" Type="http://schemas.openxmlformats.org/officeDocument/2006/relationships/slide" Target="slides/slide160.xml"/><Relationship Id="rId162" Type="http://schemas.openxmlformats.org/officeDocument/2006/relationships/slide" Target="slides/slide161.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63" Type="http://schemas.openxmlformats.org/officeDocument/2006/relationships/slide" Target="slides/slide162.xml"/><Relationship Id="rId164" Type="http://schemas.openxmlformats.org/officeDocument/2006/relationships/slide" Target="slides/slide163.xml"/><Relationship Id="rId165" Type="http://schemas.openxmlformats.org/officeDocument/2006/relationships/slide" Target="slides/slide164.xml"/><Relationship Id="rId166" Type="http://schemas.openxmlformats.org/officeDocument/2006/relationships/slide" Target="slides/slide165.xml"/><Relationship Id="rId167" Type="http://schemas.openxmlformats.org/officeDocument/2006/relationships/slide" Target="slides/slide166.xml"/><Relationship Id="rId168" Type="http://schemas.openxmlformats.org/officeDocument/2006/relationships/slide" Target="slides/slide167.xml"/><Relationship Id="rId169" Type="http://schemas.openxmlformats.org/officeDocument/2006/relationships/slide" Target="slides/slide168.xml"/><Relationship Id="rId200" Type="http://schemas.openxmlformats.org/officeDocument/2006/relationships/slide" Target="slides/slide199.xml"/><Relationship Id="rId201" Type="http://schemas.openxmlformats.org/officeDocument/2006/relationships/slide" Target="slides/slide200.xml"/><Relationship Id="rId202" Type="http://schemas.openxmlformats.org/officeDocument/2006/relationships/slide" Target="slides/slide201.xml"/><Relationship Id="rId203" Type="http://schemas.openxmlformats.org/officeDocument/2006/relationships/slide" Target="slides/slide202.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204" Type="http://schemas.openxmlformats.org/officeDocument/2006/relationships/slide" Target="slides/slide203.xml"/><Relationship Id="rId205" Type="http://schemas.openxmlformats.org/officeDocument/2006/relationships/slide" Target="slides/slide204.xml"/><Relationship Id="rId206" Type="http://schemas.openxmlformats.org/officeDocument/2006/relationships/slide" Target="slides/slide205.xml"/><Relationship Id="rId207" Type="http://schemas.openxmlformats.org/officeDocument/2006/relationships/slide" Target="slides/slide206.xml"/><Relationship Id="rId208" Type="http://schemas.openxmlformats.org/officeDocument/2006/relationships/slide" Target="slides/slide207.xml"/><Relationship Id="rId209" Type="http://schemas.openxmlformats.org/officeDocument/2006/relationships/slide" Target="slides/slide208.xml"/><Relationship Id="rId130" Type="http://schemas.openxmlformats.org/officeDocument/2006/relationships/slide" Target="slides/slide129.xml"/><Relationship Id="rId131" Type="http://schemas.openxmlformats.org/officeDocument/2006/relationships/slide" Target="slides/slide130.xml"/><Relationship Id="rId132" Type="http://schemas.openxmlformats.org/officeDocument/2006/relationships/slide" Target="slides/slide131.xml"/><Relationship Id="rId133" Type="http://schemas.openxmlformats.org/officeDocument/2006/relationships/slide" Target="slides/slide132.xml"/><Relationship Id="rId134" Type="http://schemas.openxmlformats.org/officeDocument/2006/relationships/slide" Target="slides/slide133.xml"/><Relationship Id="rId135" Type="http://schemas.openxmlformats.org/officeDocument/2006/relationships/slide" Target="slides/slide134.xml"/><Relationship Id="rId136" Type="http://schemas.openxmlformats.org/officeDocument/2006/relationships/slide" Target="slides/slide135.xml"/><Relationship Id="rId137" Type="http://schemas.openxmlformats.org/officeDocument/2006/relationships/slide" Target="slides/slide136.xml"/><Relationship Id="rId138" Type="http://schemas.openxmlformats.org/officeDocument/2006/relationships/slide" Target="slides/slide137.xml"/><Relationship Id="rId139" Type="http://schemas.openxmlformats.org/officeDocument/2006/relationships/slide" Target="slides/slide138.xml"/><Relationship Id="rId170" Type="http://schemas.openxmlformats.org/officeDocument/2006/relationships/slide" Target="slides/slide169.xml"/><Relationship Id="rId171" Type="http://schemas.openxmlformats.org/officeDocument/2006/relationships/slide" Target="slides/slide170.xml"/><Relationship Id="rId172" Type="http://schemas.openxmlformats.org/officeDocument/2006/relationships/slide" Target="slides/slide171.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173" Type="http://schemas.openxmlformats.org/officeDocument/2006/relationships/slide" Target="slides/slide172.xml"/><Relationship Id="rId174" Type="http://schemas.openxmlformats.org/officeDocument/2006/relationships/slide" Target="slides/slide173.xml"/><Relationship Id="rId175" Type="http://schemas.openxmlformats.org/officeDocument/2006/relationships/slide" Target="slides/slide174.xml"/><Relationship Id="rId176" Type="http://schemas.openxmlformats.org/officeDocument/2006/relationships/slide" Target="slides/slide175.xml"/><Relationship Id="rId177" Type="http://schemas.openxmlformats.org/officeDocument/2006/relationships/slide" Target="slides/slide176.xml"/><Relationship Id="rId178" Type="http://schemas.openxmlformats.org/officeDocument/2006/relationships/slide" Target="slides/slide177.xml"/><Relationship Id="rId179" Type="http://schemas.openxmlformats.org/officeDocument/2006/relationships/slide" Target="slides/slide178.xml"/><Relationship Id="rId210" Type="http://schemas.openxmlformats.org/officeDocument/2006/relationships/slide" Target="slides/slide209.xml"/><Relationship Id="rId211" Type="http://schemas.openxmlformats.org/officeDocument/2006/relationships/slide" Target="slides/slide210.xml"/><Relationship Id="rId212" Type="http://schemas.openxmlformats.org/officeDocument/2006/relationships/slide" Target="slides/slide211.xml"/><Relationship Id="rId213" Type="http://schemas.openxmlformats.org/officeDocument/2006/relationships/slide" Target="slides/slide212.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214" Type="http://schemas.openxmlformats.org/officeDocument/2006/relationships/notesMaster" Target="notesMasters/notesMaster1.xml"/><Relationship Id="rId215" Type="http://schemas.openxmlformats.org/officeDocument/2006/relationships/handoutMaster" Target="handoutMasters/handoutMaster1.xml"/><Relationship Id="rId216" Type="http://schemas.openxmlformats.org/officeDocument/2006/relationships/printerSettings" Target="printerSettings/printerSettings1.bin"/><Relationship Id="rId217" Type="http://schemas.openxmlformats.org/officeDocument/2006/relationships/presProps" Target="presProps.xml"/><Relationship Id="rId218" Type="http://schemas.openxmlformats.org/officeDocument/2006/relationships/viewProps" Target="viewProps.xml"/><Relationship Id="rId219" Type="http://schemas.openxmlformats.org/officeDocument/2006/relationships/theme" Target="theme/theme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100" Type="http://schemas.openxmlformats.org/officeDocument/2006/relationships/slide" Target="slides/slide99.xml"/><Relationship Id="rId101" Type="http://schemas.openxmlformats.org/officeDocument/2006/relationships/slide" Target="slides/slide100.xml"/><Relationship Id="rId102" Type="http://schemas.openxmlformats.org/officeDocument/2006/relationships/slide" Target="slides/slide101.xml"/><Relationship Id="rId103" Type="http://schemas.openxmlformats.org/officeDocument/2006/relationships/slide" Target="slides/slide102.xml"/><Relationship Id="rId104" Type="http://schemas.openxmlformats.org/officeDocument/2006/relationships/slide" Target="slides/slide103.xml"/><Relationship Id="rId105" Type="http://schemas.openxmlformats.org/officeDocument/2006/relationships/slide" Target="slides/slide104.xml"/><Relationship Id="rId106" Type="http://schemas.openxmlformats.org/officeDocument/2006/relationships/slide" Target="slides/slide105.xml"/><Relationship Id="rId107" Type="http://schemas.openxmlformats.org/officeDocument/2006/relationships/slide" Target="slides/slide106.xml"/><Relationship Id="rId108" Type="http://schemas.openxmlformats.org/officeDocument/2006/relationships/slide" Target="slides/slide107.xml"/><Relationship Id="rId109" Type="http://schemas.openxmlformats.org/officeDocument/2006/relationships/slide" Target="slides/slide108.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40" Type="http://schemas.openxmlformats.org/officeDocument/2006/relationships/slide" Target="slides/slide139.xml"/><Relationship Id="rId141" Type="http://schemas.openxmlformats.org/officeDocument/2006/relationships/slide" Target="slides/slide140.xml"/></Relationships>
</file>

<file path=ppt/charts/_rels/chart1.xml.rels><?xml version="1.0" encoding="UTF-8" standalone="yes"?>
<Relationships xmlns="http://schemas.openxmlformats.org/package/2006/relationships"><Relationship Id="rId1" Type="http://schemas.openxmlformats.org/officeDocument/2006/relationships/oleObject" Target="Travelling%20HD:All%20My%20Stuff:Datasets:Datasets15:Macro%20Data:Other:govtbondratedec14.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Travelling%20HD:All%20My%20Stuff:Datasets:Datasets15:To%20Transfer:histimpl.xls" TargetMode="External"/></Relationships>
</file>

<file path=ppt/charts/_rels/chart3.xml.rels><?xml version="1.0" encoding="UTF-8" standalone="yes"?>
<Relationships xmlns="http://schemas.openxmlformats.org/package/2006/relationships"><Relationship Id="rId1" Type="http://schemas.openxmlformats.org/officeDocument/2006/relationships/themeOverride" Target="../theme/themeOverride1.xml"/><Relationship Id="rId2" Type="http://schemas.openxmlformats.org/officeDocument/2006/relationships/oleObject" Target="Travelling%20HD:All%20My%20Stuff:Datasets:Datasets15:Global:ExcessReturnsbyRegion.xlsx" TargetMode="External"/><Relationship Id="rId3" Type="http://schemas.openxmlformats.org/officeDocument/2006/relationships/chartUserShapes" Target="../drawings/drawing1.xml"/></Relationships>
</file>

<file path=ppt/charts/_rels/chart4.xml.rels><?xml version="1.0" encoding="UTF-8" standalone="yes"?>
<Relationships xmlns="http://schemas.openxmlformats.org/package/2006/relationships"><Relationship Id="rId1" Type="http://schemas.openxmlformats.org/officeDocument/2006/relationships/oleObject" Target="Travelling%20HD:All%20My%20Stuff:Valn3rdEdition:DCF%20valuations:TataMotors2010.xls"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Travelling%20HD:All%20My%20Stuff:Datasets:Datasets15:Global:MultiplesAnalysisUS&amp;Global.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Travelling%20HD:All%20My%20Stuff:Datasets:Datasets15:Global:MultiplesAnalysisUS&amp;Global.xlsx" TargetMode="External"/><Relationship Id="rId2" Type="http://schemas.openxmlformats.org/officeDocument/2006/relationships/chartUserShapes" Target="../drawings/drawing2.xml"/></Relationships>
</file>

<file path=ppt/charts/_rels/chart7.xml.rels><?xml version="1.0" encoding="UTF-8" standalone="yes"?>
<Relationships xmlns="http://schemas.openxmlformats.org/package/2006/relationships"><Relationship Id="rId1" Type="http://schemas.openxmlformats.org/officeDocument/2006/relationships/oleObject" Target="Travelling%20HD:All%20My%20Stuff:Datasets:Datasets15:Global:MultiplesAnalysisUS&amp;Global.xlsx" TargetMode="External"/><Relationship Id="rId2" Type="http://schemas.openxmlformats.org/officeDocument/2006/relationships/chartUserShapes" Target="../drawings/drawing3.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title>
      <c:tx>
        <c:rich>
          <a:bodyPr/>
          <a:lstStyle/>
          <a:p>
            <a:pPr>
              <a:defRPr/>
            </a:pPr>
            <a:r>
              <a:rPr lang="en-US"/>
              <a:t>Riskfree Rates: January 2015</a:t>
            </a:r>
          </a:p>
        </c:rich>
      </c:tx>
      <c:layout/>
      <c:overlay val="0"/>
    </c:title>
    <c:autoTitleDeleted val="0"/>
    <c:plotArea>
      <c:layout/>
      <c:barChart>
        <c:barDir val="col"/>
        <c:grouping val="stacked"/>
        <c:varyColors val="0"/>
        <c:ser>
          <c:idx val="2"/>
          <c:order val="0"/>
          <c:tx>
            <c:strRef>
              <c:f>Sheet2!$D$1</c:f>
              <c:strCache>
                <c:ptCount val="1"/>
                <c:pt idx="0">
                  <c:v>Risk free Rate</c:v>
                </c:pt>
              </c:strCache>
            </c:strRef>
          </c:tx>
          <c:invertIfNegative val="0"/>
          <c:cat>
            <c:strRef>
              <c:f>Sheet2!$A$2:$A$43</c:f>
              <c:strCache>
                <c:ptCount val="42"/>
                <c:pt idx="0">
                  <c:v>Japanese Yen</c:v>
                </c:pt>
                <c:pt idx="1">
                  <c:v>Czech Koruna</c:v>
                </c:pt>
                <c:pt idx="2">
                  <c:v>Swiss Franc</c:v>
                </c:pt>
                <c:pt idx="3">
                  <c:v>Euro</c:v>
                </c:pt>
                <c:pt idx="4">
                  <c:v>Danish Krone</c:v>
                </c:pt>
                <c:pt idx="5">
                  <c:v>Swedish Krona</c:v>
                </c:pt>
                <c:pt idx="6">
                  <c:v>Taiwanese $</c:v>
                </c:pt>
                <c:pt idx="7">
                  <c:v>Hungarian Forint</c:v>
                </c:pt>
                <c:pt idx="8">
                  <c:v>Bulgarian Lev</c:v>
                </c:pt>
                <c:pt idx="9">
                  <c:v>Kuna</c:v>
                </c:pt>
                <c:pt idx="10">
                  <c:v>Thai Baht</c:v>
                </c:pt>
                <c:pt idx="11">
                  <c:v>British Pound</c:v>
                </c:pt>
                <c:pt idx="12">
                  <c:v>Romanian Leu</c:v>
                </c:pt>
                <c:pt idx="13">
                  <c:v>Norwegian Krone</c:v>
                </c:pt>
                <c:pt idx="14">
                  <c:v>HK $</c:v>
                </c:pt>
                <c:pt idx="15">
                  <c:v>Israeli Shekel</c:v>
                </c:pt>
                <c:pt idx="16">
                  <c:v>Polish Zloty</c:v>
                </c:pt>
                <c:pt idx="17">
                  <c:v>Canadian $</c:v>
                </c:pt>
                <c:pt idx="18">
                  <c:v>Korean Won</c:v>
                </c:pt>
                <c:pt idx="19">
                  <c:v>US $</c:v>
                </c:pt>
                <c:pt idx="20">
                  <c:v>Singapore $</c:v>
                </c:pt>
                <c:pt idx="21">
                  <c:v>Phillipine Peso</c:v>
                </c:pt>
                <c:pt idx="22">
                  <c:v>Pakistani Rupee</c:v>
                </c:pt>
                <c:pt idx="23">
                  <c:v>Venezuelan Bolivar</c:v>
                </c:pt>
                <c:pt idx="24">
                  <c:v>Vietnamese Dong</c:v>
                </c:pt>
                <c:pt idx="25">
                  <c:v>Australian $</c:v>
                </c:pt>
                <c:pt idx="26">
                  <c:v>Malyasian Ringgit</c:v>
                </c:pt>
                <c:pt idx="27">
                  <c:v>Chinese Yuan</c:v>
                </c:pt>
                <c:pt idx="28">
                  <c:v>NZ $</c:v>
                </c:pt>
                <c:pt idx="29">
                  <c:v>Chilean Peso</c:v>
                </c:pt>
                <c:pt idx="30">
                  <c:v>Iceland Krona</c:v>
                </c:pt>
                <c:pt idx="31">
                  <c:v>Peruvian Sol</c:v>
                </c:pt>
                <c:pt idx="32">
                  <c:v>Mexican Peso</c:v>
                </c:pt>
                <c:pt idx="33">
                  <c:v>Colombian Peso</c:v>
                </c:pt>
                <c:pt idx="34">
                  <c:v>Indonesian Rupiah</c:v>
                </c:pt>
                <c:pt idx="35">
                  <c:v>Indian Rupee</c:v>
                </c:pt>
                <c:pt idx="36">
                  <c:v>Turkish Lira</c:v>
                </c:pt>
                <c:pt idx="37">
                  <c:v>South African Rand</c:v>
                </c:pt>
                <c:pt idx="38">
                  <c:v>Kenyan Shilling</c:v>
                </c:pt>
                <c:pt idx="39">
                  <c:v>Reai</c:v>
                </c:pt>
                <c:pt idx="40">
                  <c:v>Naira</c:v>
                </c:pt>
                <c:pt idx="41">
                  <c:v>Russian Ruble</c:v>
                </c:pt>
              </c:strCache>
            </c:strRef>
          </c:cat>
          <c:val>
            <c:numRef>
              <c:f>Sheet2!$D$2:$D$43</c:f>
              <c:numCache>
                <c:formatCode>0.00%</c:formatCode>
                <c:ptCount val="42"/>
                <c:pt idx="0">
                  <c:v>-0.0037</c:v>
                </c:pt>
                <c:pt idx="1">
                  <c:v>-0.0023</c:v>
                </c:pt>
                <c:pt idx="2">
                  <c:v>0.0031</c:v>
                </c:pt>
                <c:pt idx="3">
                  <c:v>0.0054</c:v>
                </c:pt>
                <c:pt idx="4">
                  <c:v>0.0079</c:v>
                </c:pt>
                <c:pt idx="5">
                  <c:v>0.009</c:v>
                </c:pt>
                <c:pt idx="6">
                  <c:v>0.0101</c:v>
                </c:pt>
                <c:pt idx="7">
                  <c:v>0.0119</c:v>
                </c:pt>
                <c:pt idx="8">
                  <c:v>0.0125</c:v>
                </c:pt>
                <c:pt idx="9">
                  <c:v>0.0128</c:v>
                </c:pt>
                <c:pt idx="10">
                  <c:v>0.0131</c:v>
                </c:pt>
                <c:pt idx="11">
                  <c:v>0.0133</c:v>
                </c:pt>
                <c:pt idx="12">
                  <c:v>0.0148</c:v>
                </c:pt>
                <c:pt idx="13">
                  <c:v>0.0151</c:v>
                </c:pt>
                <c:pt idx="14">
                  <c:v>0.0157</c:v>
                </c:pt>
                <c:pt idx="15">
                  <c:v>0.016</c:v>
                </c:pt>
                <c:pt idx="16">
                  <c:v>0.0168</c:v>
                </c:pt>
                <c:pt idx="17">
                  <c:v>0.0179</c:v>
                </c:pt>
                <c:pt idx="18">
                  <c:v>0.02</c:v>
                </c:pt>
                <c:pt idx="19">
                  <c:v>0.0212</c:v>
                </c:pt>
                <c:pt idx="20">
                  <c:v>0.0233</c:v>
                </c:pt>
                <c:pt idx="21">
                  <c:v>0.0247</c:v>
                </c:pt>
                <c:pt idx="22">
                  <c:v>0.025</c:v>
                </c:pt>
                <c:pt idx="23">
                  <c:v>0.0255</c:v>
                </c:pt>
                <c:pt idx="24">
                  <c:v>0.0265</c:v>
                </c:pt>
                <c:pt idx="25">
                  <c:v>0.0281</c:v>
                </c:pt>
                <c:pt idx="26">
                  <c:v>0.0293</c:v>
                </c:pt>
                <c:pt idx="27">
                  <c:v>0.0305</c:v>
                </c:pt>
                <c:pt idx="28">
                  <c:v>0.0367</c:v>
                </c:pt>
                <c:pt idx="29">
                  <c:v>0.037</c:v>
                </c:pt>
                <c:pt idx="30">
                  <c:v>0.0395</c:v>
                </c:pt>
                <c:pt idx="31">
                  <c:v>0.0423</c:v>
                </c:pt>
                <c:pt idx="32">
                  <c:v>0.0463</c:v>
                </c:pt>
                <c:pt idx="33">
                  <c:v>0.0527</c:v>
                </c:pt>
                <c:pt idx="34">
                  <c:v>0.0561</c:v>
                </c:pt>
                <c:pt idx="35">
                  <c:v>0.0567</c:v>
                </c:pt>
                <c:pt idx="36">
                  <c:v>0.0589</c:v>
                </c:pt>
                <c:pt idx="37">
                  <c:v>0.059</c:v>
                </c:pt>
                <c:pt idx="38">
                  <c:v>0.0785</c:v>
                </c:pt>
                <c:pt idx="39">
                  <c:v>0.1052</c:v>
                </c:pt>
                <c:pt idx="40">
                  <c:v>0.1153</c:v>
                </c:pt>
                <c:pt idx="41">
                  <c:v>0.1219</c:v>
                </c:pt>
              </c:numCache>
            </c:numRef>
          </c:val>
        </c:ser>
        <c:ser>
          <c:idx val="3"/>
          <c:order val="1"/>
          <c:tx>
            <c:strRef>
              <c:f>Sheet2!$E$1</c:f>
              <c:strCache>
                <c:ptCount val="1"/>
                <c:pt idx="0">
                  <c:v>Default Spread based on rating</c:v>
                </c:pt>
              </c:strCache>
            </c:strRef>
          </c:tx>
          <c:invertIfNegative val="0"/>
          <c:cat>
            <c:strRef>
              <c:f>Sheet2!$A$2:$A$43</c:f>
              <c:strCache>
                <c:ptCount val="42"/>
                <c:pt idx="0">
                  <c:v>Japanese Yen</c:v>
                </c:pt>
                <c:pt idx="1">
                  <c:v>Czech Koruna</c:v>
                </c:pt>
                <c:pt idx="2">
                  <c:v>Swiss Franc</c:v>
                </c:pt>
                <c:pt idx="3">
                  <c:v>Euro</c:v>
                </c:pt>
                <c:pt idx="4">
                  <c:v>Danish Krone</c:v>
                </c:pt>
                <c:pt idx="5">
                  <c:v>Swedish Krona</c:v>
                </c:pt>
                <c:pt idx="6">
                  <c:v>Taiwanese $</c:v>
                </c:pt>
                <c:pt idx="7">
                  <c:v>Hungarian Forint</c:v>
                </c:pt>
                <c:pt idx="8">
                  <c:v>Bulgarian Lev</c:v>
                </c:pt>
                <c:pt idx="9">
                  <c:v>Kuna</c:v>
                </c:pt>
                <c:pt idx="10">
                  <c:v>Thai Baht</c:v>
                </c:pt>
                <c:pt idx="11">
                  <c:v>British Pound</c:v>
                </c:pt>
                <c:pt idx="12">
                  <c:v>Romanian Leu</c:v>
                </c:pt>
                <c:pt idx="13">
                  <c:v>Norwegian Krone</c:v>
                </c:pt>
                <c:pt idx="14">
                  <c:v>HK $</c:v>
                </c:pt>
                <c:pt idx="15">
                  <c:v>Israeli Shekel</c:v>
                </c:pt>
                <c:pt idx="16">
                  <c:v>Polish Zloty</c:v>
                </c:pt>
                <c:pt idx="17">
                  <c:v>Canadian $</c:v>
                </c:pt>
                <c:pt idx="18">
                  <c:v>Korean Won</c:v>
                </c:pt>
                <c:pt idx="19">
                  <c:v>US $</c:v>
                </c:pt>
                <c:pt idx="20">
                  <c:v>Singapore $</c:v>
                </c:pt>
                <c:pt idx="21">
                  <c:v>Phillipine Peso</c:v>
                </c:pt>
                <c:pt idx="22">
                  <c:v>Pakistani Rupee</c:v>
                </c:pt>
                <c:pt idx="23">
                  <c:v>Venezuelan Bolivar</c:v>
                </c:pt>
                <c:pt idx="24">
                  <c:v>Vietnamese Dong</c:v>
                </c:pt>
                <c:pt idx="25">
                  <c:v>Australian $</c:v>
                </c:pt>
                <c:pt idx="26">
                  <c:v>Malyasian Ringgit</c:v>
                </c:pt>
                <c:pt idx="27">
                  <c:v>Chinese Yuan</c:v>
                </c:pt>
                <c:pt idx="28">
                  <c:v>NZ $</c:v>
                </c:pt>
                <c:pt idx="29">
                  <c:v>Chilean Peso</c:v>
                </c:pt>
                <c:pt idx="30">
                  <c:v>Iceland Krona</c:v>
                </c:pt>
                <c:pt idx="31">
                  <c:v>Peruvian Sol</c:v>
                </c:pt>
                <c:pt idx="32">
                  <c:v>Mexican Peso</c:v>
                </c:pt>
                <c:pt idx="33">
                  <c:v>Colombian Peso</c:v>
                </c:pt>
                <c:pt idx="34">
                  <c:v>Indonesian Rupiah</c:v>
                </c:pt>
                <c:pt idx="35">
                  <c:v>Indian Rupee</c:v>
                </c:pt>
                <c:pt idx="36">
                  <c:v>Turkish Lira</c:v>
                </c:pt>
                <c:pt idx="37">
                  <c:v>South African Rand</c:v>
                </c:pt>
                <c:pt idx="38">
                  <c:v>Kenyan Shilling</c:v>
                </c:pt>
                <c:pt idx="39">
                  <c:v>Reai</c:v>
                </c:pt>
                <c:pt idx="40">
                  <c:v>Naira</c:v>
                </c:pt>
                <c:pt idx="41">
                  <c:v>Russian Ruble</c:v>
                </c:pt>
              </c:strCache>
            </c:strRef>
          </c:cat>
          <c:val>
            <c:numRef>
              <c:f>Sheet2!$E$2:$E$43</c:f>
              <c:numCache>
                <c:formatCode>0.00%</c:formatCode>
                <c:ptCount val="42"/>
                <c:pt idx="0">
                  <c:v>0.007</c:v>
                </c:pt>
                <c:pt idx="1">
                  <c:v>0.007</c:v>
                </c:pt>
                <c:pt idx="2">
                  <c:v>0.0</c:v>
                </c:pt>
                <c:pt idx="3">
                  <c:v>0.0</c:v>
                </c:pt>
                <c:pt idx="4">
                  <c:v>0.0</c:v>
                </c:pt>
                <c:pt idx="5">
                  <c:v>0.0</c:v>
                </c:pt>
                <c:pt idx="6">
                  <c:v>0.006</c:v>
                </c:pt>
                <c:pt idx="7">
                  <c:v>0.025</c:v>
                </c:pt>
                <c:pt idx="8">
                  <c:v>0.019</c:v>
                </c:pt>
                <c:pt idx="9">
                  <c:v>0.025</c:v>
                </c:pt>
                <c:pt idx="10">
                  <c:v>0.016</c:v>
                </c:pt>
                <c:pt idx="11">
                  <c:v>0.004</c:v>
                </c:pt>
                <c:pt idx="12">
                  <c:v>0.022</c:v>
                </c:pt>
                <c:pt idx="13">
                  <c:v>0.0</c:v>
                </c:pt>
                <c:pt idx="14">
                  <c:v>0.004</c:v>
                </c:pt>
                <c:pt idx="15">
                  <c:v>0.007</c:v>
                </c:pt>
                <c:pt idx="16">
                  <c:v>0.0085</c:v>
                </c:pt>
                <c:pt idx="17">
                  <c:v>0.0</c:v>
                </c:pt>
                <c:pt idx="18">
                  <c:v>0.006</c:v>
                </c:pt>
                <c:pt idx="19">
                  <c:v>0.0</c:v>
                </c:pt>
                <c:pt idx="20">
                  <c:v>0.0</c:v>
                </c:pt>
                <c:pt idx="21">
                  <c:v>0.019</c:v>
                </c:pt>
                <c:pt idx="22">
                  <c:v>0.075</c:v>
                </c:pt>
                <c:pt idx="23">
                  <c:v>0.075</c:v>
                </c:pt>
                <c:pt idx="24">
                  <c:v>0.045</c:v>
                </c:pt>
                <c:pt idx="25">
                  <c:v>0.0</c:v>
                </c:pt>
                <c:pt idx="26">
                  <c:v>0.012</c:v>
                </c:pt>
                <c:pt idx="27">
                  <c:v>0.006</c:v>
                </c:pt>
                <c:pt idx="28">
                  <c:v>0.0</c:v>
                </c:pt>
                <c:pt idx="29">
                  <c:v>0.006</c:v>
                </c:pt>
                <c:pt idx="30">
                  <c:v>0.022</c:v>
                </c:pt>
                <c:pt idx="31">
                  <c:v>0.012</c:v>
                </c:pt>
                <c:pt idx="32">
                  <c:v>0.012</c:v>
                </c:pt>
                <c:pt idx="33">
                  <c:v>0.019</c:v>
                </c:pt>
                <c:pt idx="34">
                  <c:v>0.022</c:v>
                </c:pt>
                <c:pt idx="35">
                  <c:v>0.022</c:v>
                </c:pt>
                <c:pt idx="36">
                  <c:v>0.022</c:v>
                </c:pt>
                <c:pt idx="37">
                  <c:v>0.019</c:v>
                </c:pt>
                <c:pt idx="38">
                  <c:v>0.045</c:v>
                </c:pt>
                <c:pt idx="39">
                  <c:v>0.019</c:v>
                </c:pt>
                <c:pt idx="40">
                  <c:v>0.036</c:v>
                </c:pt>
                <c:pt idx="41">
                  <c:v>0.019</c:v>
                </c:pt>
              </c:numCache>
            </c:numRef>
          </c:val>
        </c:ser>
        <c:dLbls>
          <c:showLegendKey val="0"/>
          <c:showVal val="0"/>
          <c:showCatName val="0"/>
          <c:showSerName val="0"/>
          <c:showPercent val="0"/>
          <c:showBubbleSize val="0"/>
        </c:dLbls>
        <c:gapWidth val="150"/>
        <c:overlap val="100"/>
        <c:axId val="2062329416"/>
        <c:axId val="-1991861864"/>
      </c:barChart>
      <c:catAx>
        <c:axId val="2062329416"/>
        <c:scaling>
          <c:orientation val="minMax"/>
        </c:scaling>
        <c:delete val="0"/>
        <c:axPos val="b"/>
        <c:majorTickMark val="out"/>
        <c:minorTickMark val="none"/>
        <c:tickLblPos val="nextTo"/>
        <c:crossAx val="-1991861864"/>
        <c:crosses val="autoZero"/>
        <c:auto val="1"/>
        <c:lblAlgn val="ctr"/>
        <c:lblOffset val="100"/>
        <c:noMultiLvlLbl val="0"/>
      </c:catAx>
      <c:valAx>
        <c:axId val="-1991861864"/>
        <c:scaling>
          <c:orientation val="minMax"/>
        </c:scaling>
        <c:delete val="0"/>
        <c:axPos val="l"/>
        <c:majorGridlines/>
        <c:numFmt formatCode="0.00%" sourceLinked="1"/>
        <c:majorTickMark val="out"/>
        <c:minorTickMark val="none"/>
        <c:tickLblPos val="nextTo"/>
        <c:crossAx val="2062329416"/>
        <c:crosses val="autoZero"/>
        <c:crossBetween val="between"/>
      </c:valAx>
    </c:plotArea>
    <c:legend>
      <c:legendPos val="b"/>
      <c:layout/>
      <c:overlay val="0"/>
    </c:legend>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1"/>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400" i="1"/>
            </a:pPr>
            <a:r>
              <a:rPr lang="en-US" sz="1400" i="1"/>
              <a:t>Implied Premium for US Equity Market: 1960-2014</a:t>
            </a:r>
          </a:p>
        </c:rich>
      </c:tx>
      <c:layout>
        <c:manualLayout>
          <c:xMode val="edge"/>
          <c:yMode val="edge"/>
          <c:x val="0.245925920740046"/>
          <c:y val="0.00217867653596438"/>
        </c:manualLayout>
      </c:layout>
      <c:overlay val="0"/>
      <c:spPr>
        <a:noFill/>
        <a:ln w="25400">
          <a:noFill/>
        </a:ln>
      </c:spPr>
    </c:title>
    <c:autoTitleDeleted val="0"/>
    <c:plotArea>
      <c:layout>
        <c:manualLayout>
          <c:layoutTarget val="inner"/>
          <c:xMode val="edge"/>
          <c:yMode val="edge"/>
          <c:x val="0.0948148148148148"/>
          <c:y val="0.122004357298475"/>
          <c:w val="0.893333333333333"/>
          <c:h val="0.775599128540305"/>
        </c:manualLayout>
      </c:layout>
      <c:lineChart>
        <c:grouping val="standard"/>
        <c:varyColors val="0"/>
        <c:ser>
          <c:idx val="12"/>
          <c:order val="0"/>
          <c:tx>
            <c:strRef>
              <c:f>'Historical Impl Premiums'!$M$1</c:f>
              <c:strCache>
                <c:ptCount val="1"/>
                <c:pt idx="0">
                  <c:v>Implied Premium (DDM)</c:v>
                </c:pt>
              </c:strCache>
            </c:strRef>
          </c:tx>
          <c:spPr>
            <a:ln w="12700">
              <a:solidFill>
                <a:srgbClr val="000000"/>
              </a:solidFill>
              <a:prstDash val="solid"/>
            </a:ln>
          </c:spPr>
          <c:marker>
            <c:symbol val="circle"/>
            <c:size val="6"/>
            <c:spPr>
              <a:solidFill>
                <a:srgbClr val="003300"/>
              </a:solidFill>
              <a:ln>
                <a:solidFill>
                  <a:srgbClr val="000000"/>
                </a:solidFill>
                <a:prstDash val="solid"/>
              </a:ln>
            </c:spPr>
          </c:marker>
          <c:cat>
            <c:numRef>
              <c:f>'Historical Impl Premiums'!$A$2:$A$56</c:f>
              <c:numCache>
                <c:formatCode>General</c:formatCode>
                <c:ptCount val="55"/>
                <c:pt idx="0">
                  <c:v>1960.0</c:v>
                </c:pt>
                <c:pt idx="1">
                  <c:v>1961.0</c:v>
                </c:pt>
                <c:pt idx="2">
                  <c:v>1962.0</c:v>
                </c:pt>
                <c:pt idx="3">
                  <c:v>1963.0</c:v>
                </c:pt>
                <c:pt idx="4">
                  <c:v>1964.0</c:v>
                </c:pt>
                <c:pt idx="5">
                  <c:v>1965.0</c:v>
                </c:pt>
                <c:pt idx="6">
                  <c:v>1966.0</c:v>
                </c:pt>
                <c:pt idx="7">
                  <c:v>1967.0</c:v>
                </c:pt>
                <c:pt idx="8">
                  <c:v>1968.0</c:v>
                </c:pt>
                <c:pt idx="9">
                  <c:v>1969.0</c:v>
                </c:pt>
                <c:pt idx="10">
                  <c:v>1970.0</c:v>
                </c:pt>
                <c:pt idx="11">
                  <c:v>1971.0</c:v>
                </c:pt>
                <c:pt idx="12">
                  <c:v>1972.0</c:v>
                </c:pt>
                <c:pt idx="13">
                  <c:v>1973.0</c:v>
                </c:pt>
                <c:pt idx="14">
                  <c:v>1974.0</c:v>
                </c:pt>
                <c:pt idx="15">
                  <c:v>1975.0</c:v>
                </c:pt>
                <c:pt idx="16">
                  <c:v>1976.0</c:v>
                </c:pt>
                <c:pt idx="17">
                  <c:v>1977.0</c:v>
                </c:pt>
                <c:pt idx="18">
                  <c:v>1978.0</c:v>
                </c:pt>
                <c:pt idx="19">
                  <c:v>1979.0</c:v>
                </c:pt>
                <c:pt idx="20">
                  <c:v>1980.0</c:v>
                </c:pt>
                <c:pt idx="21">
                  <c:v>1981.0</c:v>
                </c:pt>
                <c:pt idx="22">
                  <c:v>1982.0</c:v>
                </c:pt>
                <c:pt idx="23">
                  <c:v>1983.0</c:v>
                </c:pt>
                <c:pt idx="24">
                  <c:v>1984.0</c:v>
                </c:pt>
                <c:pt idx="25">
                  <c:v>1985.0</c:v>
                </c:pt>
                <c:pt idx="26">
                  <c:v>1986.0</c:v>
                </c:pt>
                <c:pt idx="27">
                  <c:v>1987.0</c:v>
                </c:pt>
                <c:pt idx="28">
                  <c:v>1988.0</c:v>
                </c:pt>
                <c:pt idx="29">
                  <c:v>1989.0</c:v>
                </c:pt>
                <c:pt idx="30">
                  <c:v>1990.0</c:v>
                </c:pt>
                <c:pt idx="31">
                  <c:v>1991.0</c:v>
                </c:pt>
                <c:pt idx="32">
                  <c:v>1992.0</c:v>
                </c:pt>
                <c:pt idx="33">
                  <c:v>1993.0</c:v>
                </c:pt>
                <c:pt idx="34">
                  <c:v>1994.0</c:v>
                </c:pt>
                <c:pt idx="35">
                  <c:v>1995.0</c:v>
                </c:pt>
                <c:pt idx="36">
                  <c:v>1996.0</c:v>
                </c:pt>
                <c:pt idx="37">
                  <c:v>1997.0</c:v>
                </c:pt>
                <c:pt idx="38">
                  <c:v>1998.0</c:v>
                </c:pt>
                <c:pt idx="39">
                  <c:v>1999.0</c:v>
                </c:pt>
                <c:pt idx="40">
                  <c:v>2000.0</c:v>
                </c:pt>
                <c:pt idx="41">
                  <c:v>2001.0</c:v>
                </c:pt>
                <c:pt idx="42">
                  <c:v>2002.0</c:v>
                </c:pt>
                <c:pt idx="43">
                  <c:v>2003.0</c:v>
                </c:pt>
                <c:pt idx="44">
                  <c:v>2004.0</c:v>
                </c:pt>
                <c:pt idx="45">
                  <c:v>2005.0</c:v>
                </c:pt>
                <c:pt idx="46">
                  <c:v>2006.0</c:v>
                </c:pt>
                <c:pt idx="47">
                  <c:v>2007.0</c:v>
                </c:pt>
                <c:pt idx="48">
                  <c:v>2008.0</c:v>
                </c:pt>
                <c:pt idx="49" formatCode="0">
                  <c:v>2009.0</c:v>
                </c:pt>
                <c:pt idx="50" formatCode="0">
                  <c:v>2010.0</c:v>
                </c:pt>
                <c:pt idx="51" formatCode="0">
                  <c:v>2011.0</c:v>
                </c:pt>
                <c:pt idx="52" formatCode="0">
                  <c:v>2012.0</c:v>
                </c:pt>
                <c:pt idx="53" formatCode="0">
                  <c:v>2013.0</c:v>
                </c:pt>
                <c:pt idx="54" formatCode="0">
                  <c:v>2014.0</c:v>
                </c:pt>
              </c:numCache>
            </c:numRef>
          </c:cat>
          <c:val>
            <c:numRef>
              <c:f>'Historical Impl Premiums'!$O$2:$O$56</c:f>
              <c:numCache>
                <c:formatCode>0.00%</c:formatCode>
                <c:ptCount val="55"/>
                <c:pt idx="1">
                  <c:v>0.0292</c:v>
                </c:pt>
                <c:pt idx="2">
                  <c:v>0.0356</c:v>
                </c:pt>
                <c:pt idx="3">
                  <c:v>0.0338</c:v>
                </c:pt>
                <c:pt idx="4">
                  <c:v>0.0331</c:v>
                </c:pt>
                <c:pt idx="5">
                  <c:v>0.0332</c:v>
                </c:pt>
                <c:pt idx="6">
                  <c:v>0.0368</c:v>
                </c:pt>
                <c:pt idx="7">
                  <c:v>0.032</c:v>
                </c:pt>
                <c:pt idx="8">
                  <c:v>0.03</c:v>
                </c:pt>
                <c:pt idx="9">
                  <c:v>0.0374</c:v>
                </c:pt>
                <c:pt idx="10">
                  <c:v>0.0341</c:v>
                </c:pt>
                <c:pt idx="11">
                  <c:v>0.0309</c:v>
                </c:pt>
                <c:pt idx="12">
                  <c:v>0.0272</c:v>
                </c:pt>
                <c:pt idx="13">
                  <c:v>0.043</c:v>
                </c:pt>
                <c:pt idx="14">
                  <c:v>0.0559</c:v>
                </c:pt>
                <c:pt idx="15">
                  <c:v>0.0413</c:v>
                </c:pt>
                <c:pt idx="16">
                  <c:v>0.0455</c:v>
                </c:pt>
                <c:pt idx="17">
                  <c:v>0.0592</c:v>
                </c:pt>
                <c:pt idx="18">
                  <c:v>0.0572</c:v>
                </c:pt>
                <c:pt idx="19">
                  <c:v>0.0645</c:v>
                </c:pt>
                <c:pt idx="20">
                  <c:v>0.0503</c:v>
                </c:pt>
                <c:pt idx="21">
                  <c:v>0.0573</c:v>
                </c:pt>
                <c:pt idx="22">
                  <c:v>0.049</c:v>
                </c:pt>
                <c:pt idx="23">
                  <c:v>0.0431</c:v>
                </c:pt>
                <c:pt idx="24">
                  <c:v>0.0511</c:v>
                </c:pt>
                <c:pt idx="25">
                  <c:v>0.0384</c:v>
                </c:pt>
                <c:pt idx="26">
                  <c:v>0.0358</c:v>
                </c:pt>
                <c:pt idx="27">
                  <c:v>0.0399</c:v>
                </c:pt>
                <c:pt idx="28">
                  <c:v>0.0377</c:v>
                </c:pt>
                <c:pt idx="29">
                  <c:v>0.0351</c:v>
                </c:pt>
                <c:pt idx="30">
                  <c:v>0.0389</c:v>
                </c:pt>
                <c:pt idx="31">
                  <c:v>0.0348</c:v>
                </c:pt>
                <c:pt idx="32">
                  <c:v>0.0355</c:v>
                </c:pt>
                <c:pt idx="33">
                  <c:v>0.0317</c:v>
                </c:pt>
                <c:pt idx="34">
                  <c:v>0.0355</c:v>
                </c:pt>
                <c:pt idx="35">
                  <c:v>0.0329</c:v>
                </c:pt>
                <c:pt idx="36">
                  <c:v>0.032</c:v>
                </c:pt>
                <c:pt idx="37">
                  <c:v>0.0273</c:v>
                </c:pt>
                <c:pt idx="38">
                  <c:v>0.0226</c:v>
                </c:pt>
                <c:pt idx="39">
                  <c:v>0.0205</c:v>
                </c:pt>
                <c:pt idx="40">
                  <c:v>0.0287</c:v>
                </c:pt>
                <c:pt idx="41">
                  <c:v>0.0362</c:v>
                </c:pt>
                <c:pt idx="42">
                  <c:v>0.041</c:v>
                </c:pt>
                <c:pt idx="43">
                  <c:v>0.0369</c:v>
                </c:pt>
                <c:pt idx="44">
                  <c:v>0.0365</c:v>
                </c:pt>
                <c:pt idx="45">
                  <c:v>0.0408</c:v>
                </c:pt>
                <c:pt idx="46">
                  <c:v>0.0416</c:v>
                </c:pt>
                <c:pt idx="47">
                  <c:v>0.0437</c:v>
                </c:pt>
                <c:pt idx="48">
                  <c:v>0.0643</c:v>
                </c:pt>
                <c:pt idx="49">
                  <c:v>0.0436</c:v>
                </c:pt>
                <c:pt idx="50">
                  <c:v>0.052</c:v>
                </c:pt>
                <c:pt idx="51">
                  <c:v>0.0601</c:v>
                </c:pt>
                <c:pt idx="52">
                  <c:v>0.0578</c:v>
                </c:pt>
                <c:pt idx="53">
                  <c:v>0.0496</c:v>
                </c:pt>
                <c:pt idx="54">
                  <c:v>0.0578</c:v>
                </c:pt>
              </c:numCache>
            </c:numRef>
          </c:val>
          <c:smooth val="0"/>
        </c:ser>
        <c:dLbls>
          <c:showLegendKey val="0"/>
          <c:showVal val="0"/>
          <c:showCatName val="0"/>
          <c:showSerName val="0"/>
          <c:showPercent val="0"/>
          <c:showBubbleSize val="0"/>
        </c:dLbls>
        <c:marker val="1"/>
        <c:smooth val="0"/>
        <c:axId val="1524958952"/>
        <c:axId val="1542926904"/>
      </c:lineChart>
      <c:catAx>
        <c:axId val="1524958952"/>
        <c:scaling>
          <c:orientation val="minMax"/>
        </c:scaling>
        <c:delete val="0"/>
        <c:axPos val="b"/>
        <c:majorGridlines>
          <c:spPr>
            <a:ln w="3175">
              <a:solidFill>
                <a:srgbClr val="808080"/>
              </a:solidFill>
              <a:prstDash val="solid"/>
            </a:ln>
          </c:spPr>
        </c:majorGridlines>
        <c:title>
          <c:tx>
            <c:rich>
              <a:bodyPr/>
              <a:lstStyle/>
              <a:p>
                <a:pPr>
                  <a:defRPr/>
                </a:pPr>
                <a:r>
                  <a:rPr lang="en-US"/>
                  <a:t>Year</a:t>
                </a:r>
              </a:p>
            </c:rich>
          </c:tx>
          <c:layout>
            <c:manualLayout>
              <c:xMode val="edge"/>
              <c:yMode val="edge"/>
              <c:x val="0.522962960370023"/>
              <c:y val="0.947712449712616"/>
            </c:manualLayout>
          </c:layout>
          <c:overlay val="0"/>
          <c:spPr>
            <a:noFill/>
            <a:ln w="25400">
              <a:noFill/>
            </a:ln>
          </c:spPr>
        </c:title>
        <c:numFmt formatCode="General" sourceLinked="1"/>
        <c:majorTickMark val="out"/>
        <c:minorTickMark val="in"/>
        <c:tickLblPos val="nextTo"/>
        <c:spPr>
          <a:ln w="3175">
            <a:solidFill>
              <a:srgbClr val="000000"/>
            </a:solidFill>
            <a:prstDash val="solid"/>
          </a:ln>
        </c:spPr>
        <c:txPr>
          <a:bodyPr rot="5400000" vert="horz"/>
          <a:lstStyle/>
          <a:p>
            <a:pPr>
              <a:defRPr/>
            </a:pPr>
            <a:endParaRPr lang="en-US"/>
          </a:p>
        </c:txPr>
        <c:crossAx val="1542926904"/>
        <c:crosses val="autoZero"/>
        <c:auto val="0"/>
        <c:lblAlgn val="ctr"/>
        <c:lblOffset val="100"/>
        <c:tickLblSkip val="1"/>
        <c:tickMarkSkip val="1"/>
        <c:noMultiLvlLbl val="0"/>
      </c:catAx>
      <c:valAx>
        <c:axId val="1542926904"/>
        <c:scaling>
          <c:orientation val="minMax"/>
        </c:scaling>
        <c:delete val="0"/>
        <c:axPos val="l"/>
        <c:majorGridlines>
          <c:spPr>
            <a:ln w="3175">
              <a:solidFill>
                <a:srgbClr val="000000"/>
              </a:solidFill>
              <a:prstDash val="solid"/>
            </a:ln>
          </c:spPr>
        </c:majorGridlines>
        <c:title>
          <c:tx>
            <c:rich>
              <a:bodyPr/>
              <a:lstStyle/>
              <a:p>
                <a:pPr>
                  <a:defRPr/>
                </a:pPr>
                <a:r>
                  <a:rPr lang="en-US"/>
                  <a:t>Implied Premium</a:t>
                </a:r>
              </a:p>
            </c:rich>
          </c:tx>
          <c:layout>
            <c:manualLayout>
              <c:xMode val="edge"/>
              <c:yMode val="edge"/>
              <c:x val="0.0103703729633104"/>
              <c:y val="0.427015280086866"/>
            </c:manualLayout>
          </c:layout>
          <c:overlay val="0"/>
          <c:spPr>
            <a:noFill/>
            <a:ln w="25400">
              <a:noFill/>
            </a:ln>
          </c:spPr>
        </c:title>
        <c:numFmt formatCode="0.00%" sourceLinked="1"/>
        <c:majorTickMark val="out"/>
        <c:minorTickMark val="none"/>
        <c:tickLblPos val="nextTo"/>
        <c:spPr>
          <a:ln w="3175">
            <a:solidFill>
              <a:srgbClr val="000000"/>
            </a:solidFill>
            <a:prstDash val="solid"/>
          </a:ln>
        </c:spPr>
        <c:txPr>
          <a:bodyPr rot="0" vert="horz"/>
          <a:lstStyle/>
          <a:p>
            <a:pPr>
              <a:defRPr/>
            </a:pPr>
            <a:endParaRPr lang="en-US"/>
          </a:p>
        </c:txPr>
        <c:crossAx val="1524958952"/>
        <c:crosses val="autoZero"/>
        <c:crossBetween val="between"/>
      </c:valAx>
      <c:spPr>
        <a:solidFill>
          <a:srgbClr val="FFFFFF"/>
        </a:solidFill>
        <a:ln w="12700">
          <a:solidFill>
            <a:srgbClr val="808080"/>
          </a:solidFill>
          <a:prstDash val="solid"/>
        </a:ln>
      </c:spPr>
    </c:plotArea>
    <c:plotVisOnly val="1"/>
    <c:dispBlanksAs val="gap"/>
    <c:showDLblsOverMax val="0"/>
  </c:chart>
  <c:spPr>
    <a:noFill/>
    <a:ln w="9525">
      <a:noFill/>
    </a:ln>
  </c:spPr>
  <c:txPr>
    <a:bodyPr/>
    <a:lstStyle/>
    <a:p>
      <a:pPr>
        <a:defRPr sz="1000" b="0" i="0" u="none" strike="noStrike" baseline="0">
          <a:solidFill>
            <a:srgbClr val="000000"/>
          </a:solidFill>
          <a:latin typeface="Times"/>
          <a:ea typeface="Geneva"/>
          <a:cs typeface="Times"/>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title>
      <c:tx>
        <c:rich>
          <a:bodyPr/>
          <a:lstStyle/>
          <a:p>
            <a:pPr>
              <a:defRPr sz="1400" b="0" i="1"/>
            </a:pPr>
            <a:r>
              <a:rPr lang="en-US" sz="1400" b="0" i="1"/>
              <a:t>Excess Return (ROC minus Cost of Capital) for firms with</a:t>
            </a:r>
            <a:r>
              <a:rPr lang="en-US" sz="1400" b="0" i="1" baseline="0"/>
              <a:t> market capitalization&gt; $50 million</a:t>
            </a:r>
            <a:r>
              <a:rPr lang="en-US" sz="1400" b="0" i="1"/>
              <a:t>: Global in</a:t>
            </a:r>
            <a:r>
              <a:rPr lang="en-US" sz="1400" b="0" i="1" baseline="0"/>
              <a:t> 2014</a:t>
            </a:r>
            <a:endParaRPr lang="en-US" sz="1400" b="0" i="1"/>
          </a:p>
        </c:rich>
      </c:tx>
      <c:layout/>
      <c:overlay val="0"/>
    </c:title>
    <c:autoTitleDeleted val="0"/>
    <c:view3D>
      <c:rotX val="15"/>
      <c:rotY val="20"/>
      <c:rAngAx val="1"/>
    </c:view3D>
    <c:floor>
      <c:thickness val="0"/>
    </c:floor>
    <c:sideWall>
      <c:thickness val="0"/>
    </c:sideWall>
    <c:backWall>
      <c:thickness val="0"/>
    </c:backWall>
    <c:plotArea>
      <c:layout/>
      <c:bar3DChart>
        <c:barDir val="col"/>
        <c:grouping val="clustered"/>
        <c:varyColors val="0"/>
        <c:ser>
          <c:idx val="0"/>
          <c:order val="0"/>
          <c:tx>
            <c:strRef>
              <c:f>'Capital Excess Returns'!$B$38</c:f>
              <c:strCache>
                <c:ptCount val="1"/>
                <c:pt idx="0">
                  <c:v>&lt;-5%</c:v>
                </c:pt>
              </c:strCache>
            </c:strRef>
          </c:tx>
          <c:invertIfNegative val="0"/>
          <c:cat>
            <c:strRef>
              <c:f>'Capital Excess Returns'!$A$39:$A$44</c:f>
              <c:strCache>
                <c:ptCount val="6"/>
                <c:pt idx="0">
                  <c:v>Australia, NZ and Canada</c:v>
                </c:pt>
                <c:pt idx="1">
                  <c:v>Developed Europe</c:v>
                </c:pt>
                <c:pt idx="2">
                  <c:v>Emerging Markets</c:v>
                </c:pt>
                <c:pt idx="3">
                  <c:v>Japan</c:v>
                </c:pt>
                <c:pt idx="4">
                  <c:v>United States</c:v>
                </c:pt>
                <c:pt idx="5">
                  <c:v>Global</c:v>
                </c:pt>
              </c:strCache>
            </c:strRef>
          </c:cat>
          <c:val>
            <c:numRef>
              <c:f>'Capital Excess Returns'!$B$39:$B$44</c:f>
              <c:numCache>
                <c:formatCode>0.00%</c:formatCode>
                <c:ptCount val="6"/>
                <c:pt idx="0">
                  <c:v>0.300704776820673</c:v>
                </c:pt>
                <c:pt idx="1">
                  <c:v>0.237518463810931</c:v>
                </c:pt>
                <c:pt idx="2">
                  <c:v>0.335394554683895</c:v>
                </c:pt>
                <c:pt idx="3">
                  <c:v>0.188534517561566</c:v>
                </c:pt>
                <c:pt idx="4">
                  <c:v>0.228257960931228</c:v>
                </c:pt>
                <c:pt idx="5">
                  <c:v>0.282898070102713</c:v>
                </c:pt>
              </c:numCache>
            </c:numRef>
          </c:val>
        </c:ser>
        <c:ser>
          <c:idx val="1"/>
          <c:order val="1"/>
          <c:tx>
            <c:strRef>
              <c:f>'Capital Excess Returns'!$C$38</c:f>
              <c:strCache>
                <c:ptCount val="1"/>
                <c:pt idx="0">
                  <c:v> -5% - 0%</c:v>
                </c:pt>
              </c:strCache>
            </c:strRef>
          </c:tx>
          <c:invertIfNegative val="0"/>
          <c:cat>
            <c:strRef>
              <c:f>'Capital Excess Returns'!$A$39:$A$44</c:f>
              <c:strCache>
                <c:ptCount val="6"/>
                <c:pt idx="0">
                  <c:v>Australia, NZ and Canada</c:v>
                </c:pt>
                <c:pt idx="1">
                  <c:v>Developed Europe</c:v>
                </c:pt>
                <c:pt idx="2">
                  <c:v>Emerging Markets</c:v>
                </c:pt>
                <c:pt idx="3">
                  <c:v>Japan</c:v>
                </c:pt>
                <c:pt idx="4">
                  <c:v>United States</c:v>
                </c:pt>
                <c:pt idx="5">
                  <c:v>Global</c:v>
                </c:pt>
              </c:strCache>
            </c:strRef>
          </c:cat>
          <c:val>
            <c:numRef>
              <c:f>'Capital Excess Returns'!$C$39:$C$44</c:f>
              <c:numCache>
                <c:formatCode>0.00%</c:formatCode>
                <c:ptCount val="6"/>
                <c:pt idx="0">
                  <c:v>0.191072826938136</c:v>
                </c:pt>
                <c:pt idx="1">
                  <c:v>0.217725258493353</c:v>
                </c:pt>
                <c:pt idx="2">
                  <c:v>0.237101984310106</c:v>
                </c:pt>
                <c:pt idx="3">
                  <c:v>0.419459023011708</c:v>
                </c:pt>
                <c:pt idx="4">
                  <c:v>0.265185978057265</c:v>
                </c:pt>
                <c:pt idx="5">
                  <c:v>0.257012574271107</c:v>
                </c:pt>
              </c:numCache>
            </c:numRef>
          </c:val>
        </c:ser>
        <c:ser>
          <c:idx val="2"/>
          <c:order val="2"/>
          <c:tx>
            <c:strRef>
              <c:f>'Capital Excess Returns'!$D$38</c:f>
              <c:strCache>
                <c:ptCount val="1"/>
                <c:pt idx="0">
                  <c:v> 0 -5%</c:v>
                </c:pt>
              </c:strCache>
            </c:strRef>
          </c:tx>
          <c:invertIfNegative val="0"/>
          <c:cat>
            <c:strRef>
              <c:f>'Capital Excess Returns'!$A$39:$A$44</c:f>
              <c:strCache>
                <c:ptCount val="6"/>
                <c:pt idx="0">
                  <c:v>Australia, NZ and Canada</c:v>
                </c:pt>
                <c:pt idx="1">
                  <c:v>Developed Europe</c:v>
                </c:pt>
                <c:pt idx="2">
                  <c:v>Emerging Markets</c:v>
                </c:pt>
                <c:pt idx="3">
                  <c:v>Japan</c:v>
                </c:pt>
                <c:pt idx="4">
                  <c:v>United States</c:v>
                </c:pt>
                <c:pt idx="5">
                  <c:v>Global</c:v>
                </c:pt>
              </c:strCache>
            </c:strRef>
          </c:cat>
          <c:val>
            <c:numRef>
              <c:f>'Capital Excess Returns'!$D$39:$D$44</c:f>
              <c:numCache>
                <c:formatCode>0.00%</c:formatCode>
                <c:ptCount val="6"/>
                <c:pt idx="0">
                  <c:v>0.186374314800313</c:v>
                </c:pt>
                <c:pt idx="1">
                  <c:v>0.171344165435746</c:v>
                </c:pt>
                <c:pt idx="2">
                  <c:v>0.147392708814029</c:v>
                </c:pt>
                <c:pt idx="3">
                  <c:v>0.176826806620912</c:v>
                </c:pt>
                <c:pt idx="4">
                  <c:v>0.156810275622157</c:v>
                </c:pt>
                <c:pt idx="5">
                  <c:v>0.158398968264935</c:v>
                </c:pt>
              </c:numCache>
            </c:numRef>
          </c:val>
        </c:ser>
        <c:ser>
          <c:idx val="3"/>
          <c:order val="3"/>
          <c:tx>
            <c:strRef>
              <c:f>'Capital Excess Returns'!$E$38</c:f>
              <c:strCache>
                <c:ptCount val="1"/>
                <c:pt idx="0">
                  <c:v>5 -10%</c:v>
                </c:pt>
              </c:strCache>
            </c:strRef>
          </c:tx>
          <c:invertIfNegative val="0"/>
          <c:cat>
            <c:strRef>
              <c:f>'Capital Excess Returns'!$A$39:$A$44</c:f>
              <c:strCache>
                <c:ptCount val="6"/>
                <c:pt idx="0">
                  <c:v>Australia, NZ and Canada</c:v>
                </c:pt>
                <c:pt idx="1">
                  <c:v>Developed Europe</c:v>
                </c:pt>
                <c:pt idx="2">
                  <c:v>Emerging Markets</c:v>
                </c:pt>
                <c:pt idx="3">
                  <c:v>Japan</c:v>
                </c:pt>
                <c:pt idx="4">
                  <c:v>United States</c:v>
                </c:pt>
                <c:pt idx="5">
                  <c:v>Global</c:v>
                </c:pt>
              </c:strCache>
            </c:strRef>
          </c:cat>
          <c:val>
            <c:numRef>
              <c:f>'Capital Excess Returns'!$E$39:$E$44</c:f>
              <c:numCache>
                <c:formatCode>0.00%</c:formatCode>
                <c:ptCount val="6"/>
                <c:pt idx="0">
                  <c:v>0.11433046202036</c:v>
                </c:pt>
                <c:pt idx="1">
                  <c:v>0.104579025110783</c:v>
                </c:pt>
                <c:pt idx="2">
                  <c:v>0.0910936778957083</c:v>
                </c:pt>
                <c:pt idx="3">
                  <c:v>0.0815502624142107</c:v>
                </c:pt>
                <c:pt idx="4">
                  <c:v>0.102756221568103</c:v>
                </c:pt>
                <c:pt idx="5">
                  <c:v>0.0954815531297499</c:v>
                </c:pt>
              </c:numCache>
            </c:numRef>
          </c:val>
        </c:ser>
        <c:ser>
          <c:idx val="4"/>
          <c:order val="4"/>
          <c:tx>
            <c:strRef>
              <c:f>'Capital Excess Returns'!$F$38</c:f>
              <c:strCache>
                <c:ptCount val="1"/>
                <c:pt idx="0">
                  <c:v>&gt;10%</c:v>
                </c:pt>
              </c:strCache>
            </c:strRef>
          </c:tx>
          <c:invertIfNegative val="0"/>
          <c:cat>
            <c:strRef>
              <c:f>'Capital Excess Returns'!$A$39:$A$44</c:f>
              <c:strCache>
                <c:ptCount val="6"/>
                <c:pt idx="0">
                  <c:v>Australia, NZ and Canada</c:v>
                </c:pt>
                <c:pt idx="1">
                  <c:v>Developed Europe</c:v>
                </c:pt>
                <c:pt idx="2">
                  <c:v>Emerging Markets</c:v>
                </c:pt>
                <c:pt idx="3">
                  <c:v>Japan</c:v>
                </c:pt>
                <c:pt idx="4">
                  <c:v>United States</c:v>
                </c:pt>
                <c:pt idx="5">
                  <c:v>Global</c:v>
                </c:pt>
              </c:strCache>
            </c:strRef>
          </c:cat>
          <c:val>
            <c:numRef>
              <c:f>'Capital Excess Returns'!$F$39:$F$44</c:f>
              <c:numCache>
                <c:formatCode>0.00%</c:formatCode>
                <c:ptCount val="6"/>
                <c:pt idx="0">
                  <c:v>0.207517619420517</c:v>
                </c:pt>
                <c:pt idx="1">
                  <c:v>0.268833087149188</c:v>
                </c:pt>
                <c:pt idx="2">
                  <c:v>0.189017074296262</c:v>
                </c:pt>
                <c:pt idx="3">
                  <c:v>0.133629390391603</c:v>
                </c:pt>
                <c:pt idx="4">
                  <c:v>0.246989563821247</c:v>
                </c:pt>
                <c:pt idx="5">
                  <c:v>0.206208834231496</c:v>
                </c:pt>
              </c:numCache>
            </c:numRef>
          </c:val>
        </c:ser>
        <c:dLbls>
          <c:showLegendKey val="0"/>
          <c:showVal val="0"/>
          <c:showCatName val="0"/>
          <c:showSerName val="0"/>
          <c:showPercent val="0"/>
          <c:showBubbleSize val="0"/>
        </c:dLbls>
        <c:gapWidth val="150"/>
        <c:shape val="box"/>
        <c:axId val="1524981160"/>
        <c:axId val="-1991481096"/>
        <c:axId val="0"/>
      </c:bar3DChart>
      <c:catAx>
        <c:axId val="1524981160"/>
        <c:scaling>
          <c:orientation val="minMax"/>
        </c:scaling>
        <c:delete val="0"/>
        <c:axPos val="b"/>
        <c:majorTickMark val="out"/>
        <c:minorTickMark val="none"/>
        <c:tickLblPos val="nextTo"/>
        <c:crossAx val="-1991481096"/>
        <c:crosses val="autoZero"/>
        <c:auto val="1"/>
        <c:lblAlgn val="ctr"/>
        <c:lblOffset val="100"/>
        <c:noMultiLvlLbl val="0"/>
      </c:catAx>
      <c:valAx>
        <c:axId val="-1991481096"/>
        <c:scaling>
          <c:orientation val="minMax"/>
        </c:scaling>
        <c:delete val="0"/>
        <c:axPos val="l"/>
        <c:majorGridlines/>
        <c:numFmt formatCode="0.00%" sourceLinked="1"/>
        <c:majorTickMark val="out"/>
        <c:minorTickMark val="none"/>
        <c:tickLblPos val="nextTo"/>
        <c:crossAx val="1524981160"/>
        <c:crosses val="autoZero"/>
        <c:crossBetween val="between"/>
      </c:valAx>
    </c:plotArea>
    <c:legend>
      <c:legendPos val="r"/>
      <c:layout/>
      <c:overlay val="0"/>
    </c:legend>
    <c:plotVisOnly val="1"/>
    <c:dispBlanksAs val="gap"/>
    <c:showDLblsOverMax val="0"/>
  </c:chart>
  <c:externalData r:id="rId2">
    <c:autoUpdate val="0"/>
  </c:externalData>
  <c:userShapes r:id="rId3"/>
</c:chartSpace>
</file>

<file path=ppt/charts/chart4.xml><?xml version="1.0" encoding="utf-8"?>
<c:chartSpace xmlns:c="http://schemas.openxmlformats.org/drawingml/2006/chart" xmlns:a="http://schemas.openxmlformats.org/drawingml/2006/main" xmlns:r="http://schemas.openxmlformats.org/officeDocument/2006/relationships">
  <c:date1904 val="1"/>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1"/>
    <c:view3D>
      <c:rotX val="30"/>
      <c:rotY val="0"/>
      <c:rAngAx val="0"/>
      <c:perspective val="30"/>
    </c:view3D>
    <c:floor>
      <c:thickness val="0"/>
    </c:floor>
    <c:sideWall>
      <c:thickness val="0"/>
    </c:sideWall>
    <c:backWall>
      <c:thickness val="0"/>
    </c:backWall>
    <c:plotArea>
      <c:layout/>
      <c:pie3DChart>
        <c:varyColors val="1"/>
        <c:ser>
          <c:idx val="0"/>
          <c:order val="0"/>
          <c:tx>
            <c:strRef>
              <c:f>'Cross Holdings Valuation'!$B$19</c:f>
              <c:strCache>
                <c:ptCount val="1"/>
                <c:pt idx="0">
                  <c:v>Value</c:v>
                </c:pt>
              </c:strCache>
            </c:strRef>
          </c:tx>
          <c:explosion val="25"/>
          <c:dLbls>
            <c:showLegendKey val="0"/>
            <c:showVal val="1"/>
            <c:showCatName val="1"/>
            <c:showSerName val="0"/>
            <c:showPercent val="0"/>
            <c:showBubbleSize val="0"/>
            <c:showLeaderLines val="1"/>
          </c:dLbls>
          <c:cat>
            <c:strRef>
              <c:f>'Cross Holdings Valuation'!$A$20:$A$23</c:f>
              <c:strCache>
                <c:ptCount val="4"/>
                <c:pt idx="0">
                  <c:v>Tata Steel</c:v>
                </c:pt>
                <c:pt idx="1">
                  <c:v>Tata Chemicals</c:v>
                </c:pt>
                <c:pt idx="2">
                  <c:v>Other publicly held Tata Companies</c:v>
                </c:pt>
                <c:pt idx="3">
                  <c:v>Non-public Tata companies</c:v>
                </c:pt>
              </c:strCache>
            </c:strRef>
          </c:cat>
          <c:val>
            <c:numRef>
              <c:f>'Cross Holdings Valuation'!$B$20:$B$23</c:f>
              <c:numCache>
                <c:formatCode>#,##0[$₹-449]</c:formatCode>
                <c:ptCount val="4"/>
                <c:pt idx="0">
                  <c:v>13572.0</c:v>
                </c:pt>
                <c:pt idx="1">
                  <c:v>2431.0</c:v>
                </c:pt>
                <c:pt idx="2">
                  <c:v>12335.0</c:v>
                </c:pt>
                <c:pt idx="3">
                  <c:v>112238.0</c:v>
                </c:pt>
              </c:numCache>
            </c:numRef>
          </c:val>
        </c:ser>
        <c:dLbls>
          <c:showLegendKey val="0"/>
          <c:showVal val="1"/>
          <c:showCatName val="1"/>
          <c:showSerName val="0"/>
          <c:showPercent val="0"/>
          <c:showBubbleSize val="0"/>
          <c:showLeaderLines val="1"/>
        </c:dLbls>
      </c:pie3DChart>
    </c:plotArea>
    <c:plotVisOnly val="1"/>
    <c:dispBlanksAs val="gap"/>
    <c:showDLblsOverMax val="0"/>
  </c:chart>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title>
      <c:tx>
        <c:rich>
          <a:bodyPr/>
          <a:lstStyle/>
          <a:p>
            <a:pPr>
              <a:defRPr b="0" i="1"/>
            </a:pPr>
            <a:r>
              <a:rPr lang="en-US" b="0" i="1"/>
              <a:t>PE Ratios for US stocks:</a:t>
            </a:r>
            <a:r>
              <a:rPr lang="en-US" b="0" i="1" baseline="0"/>
              <a:t> January 2015</a:t>
            </a:r>
            <a:endParaRPr lang="en-US" b="0" i="1"/>
          </a:p>
        </c:rich>
      </c:tx>
      <c:layout/>
      <c:overlay val="0"/>
    </c:title>
    <c:autoTitleDeleted val="0"/>
    <c:view3D>
      <c:rotX val="15"/>
      <c:rotY val="20"/>
      <c:rAngAx val="1"/>
    </c:view3D>
    <c:floor>
      <c:thickness val="0"/>
    </c:floor>
    <c:sideWall>
      <c:thickness val="0"/>
    </c:sideWall>
    <c:backWall>
      <c:thickness val="0"/>
    </c:backWall>
    <c:plotArea>
      <c:layout/>
      <c:bar3DChart>
        <c:barDir val="col"/>
        <c:grouping val="clustered"/>
        <c:varyColors val="0"/>
        <c:ser>
          <c:idx val="0"/>
          <c:order val="0"/>
          <c:tx>
            <c:strRef>
              <c:f>'US PE'!$B$1</c:f>
              <c:strCache>
                <c:ptCount val="1"/>
                <c:pt idx="0">
                  <c:v>Current</c:v>
                </c:pt>
              </c:strCache>
            </c:strRef>
          </c:tx>
          <c:invertIfNegative val="0"/>
          <c:cat>
            <c:strRef>
              <c:f>'US PE'!$A$2:$A$15</c:f>
              <c:strCache>
                <c:ptCount val="14"/>
                <c:pt idx="0">
                  <c:v>0.01 To 4</c:v>
                </c:pt>
                <c:pt idx="1">
                  <c:v>4 To 8</c:v>
                </c:pt>
                <c:pt idx="2">
                  <c:v>8 To 12</c:v>
                </c:pt>
                <c:pt idx="3">
                  <c:v>12 To 16</c:v>
                </c:pt>
                <c:pt idx="4">
                  <c:v>16 To 20</c:v>
                </c:pt>
                <c:pt idx="5">
                  <c:v>20 To 24</c:v>
                </c:pt>
                <c:pt idx="6">
                  <c:v>24 To 28</c:v>
                </c:pt>
                <c:pt idx="7">
                  <c:v>28 To 32</c:v>
                </c:pt>
                <c:pt idx="8">
                  <c:v>32 To 36</c:v>
                </c:pt>
                <c:pt idx="9">
                  <c:v>36 To 40</c:v>
                </c:pt>
                <c:pt idx="10">
                  <c:v>40 To 50</c:v>
                </c:pt>
                <c:pt idx="11">
                  <c:v>50 To 75</c:v>
                </c:pt>
                <c:pt idx="12">
                  <c:v>75 To 100</c:v>
                </c:pt>
                <c:pt idx="13">
                  <c:v>More</c:v>
                </c:pt>
              </c:strCache>
            </c:strRef>
          </c:cat>
          <c:val>
            <c:numRef>
              <c:f>'US PE'!$B$2:$B$15</c:f>
              <c:numCache>
                <c:formatCode>#,##0.#####</c:formatCode>
                <c:ptCount val="14"/>
                <c:pt idx="0">
                  <c:v>165.0</c:v>
                </c:pt>
                <c:pt idx="1">
                  <c:v>184.0</c:v>
                </c:pt>
                <c:pt idx="2">
                  <c:v>331.0</c:v>
                </c:pt>
                <c:pt idx="3">
                  <c:v>472.0</c:v>
                </c:pt>
                <c:pt idx="4">
                  <c:v>453.0</c:v>
                </c:pt>
                <c:pt idx="5">
                  <c:v>366.0</c:v>
                </c:pt>
                <c:pt idx="6">
                  <c:v>298.0</c:v>
                </c:pt>
                <c:pt idx="7">
                  <c:v>203.0</c:v>
                </c:pt>
                <c:pt idx="8">
                  <c:v>141.0</c:v>
                </c:pt>
                <c:pt idx="9">
                  <c:v>106.0</c:v>
                </c:pt>
                <c:pt idx="10">
                  <c:v>169.0</c:v>
                </c:pt>
                <c:pt idx="11">
                  <c:v>178.0</c:v>
                </c:pt>
                <c:pt idx="12">
                  <c:v>81.0</c:v>
                </c:pt>
                <c:pt idx="13">
                  <c:v>256.0</c:v>
                </c:pt>
              </c:numCache>
            </c:numRef>
          </c:val>
        </c:ser>
        <c:ser>
          <c:idx val="1"/>
          <c:order val="1"/>
          <c:tx>
            <c:strRef>
              <c:f>'US PE'!$C$1</c:f>
              <c:strCache>
                <c:ptCount val="1"/>
                <c:pt idx="0">
                  <c:v>Trailing</c:v>
                </c:pt>
              </c:strCache>
            </c:strRef>
          </c:tx>
          <c:invertIfNegative val="0"/>
          <c:cat>
            <c:strRef>
              <c:f>'US PE'!$A$2:$A$15</c:f>
              <c:strCache>
                <c:ptCount val="14"/>
                <c:pt idx="0">
                  <c:v>0.01 To 4</c:v>
                </c:pt>
                <c:pt idx="1">
                  <c:v>4 To 8</c:v>
                </c:pt>
                <c:pt idx="2">
                  <c:v>8 To 12</c:v>
                </c:pt>
                <c:pt idx="3">
                  <c:v>12 To 16</c:v>
                </c:pt>
                <c:pt idx="4">
                  <c:v>16 To 20</c:v>
                </c:pt>
                <c:pt idx="5">
                  <c:v>20 To 24</c:v>
                </c:pt>
                <c:pt idx="6">
                  <c:v>24 To 28</c:v>
                </c:pt>
                <c:pt idx="7">
                  <c:v>28 To 32</c:v>
                </c:pt>
                <c:pt idx="8">
                  <c:v>32 To 36</c:v>
                </c:pt>
                <c:pt idx="9">
                  <c:v>36 To 40</c:v>
                </c:pt>
                <c:pt idx="10">
                  <c:v>40 To 50</c:v>
                </c:pt>
                <c:pt idx="11">
                  <c:v>50 To 75</c:v>
                </c:pt>
                <c:pt idx="12">
                  <c:v>75 To 100</c:v>
                </c:pt>
                <c:pt idx="13">
                  <c:v>More</c:v>
                </c:pt>
              </c:strCache>
            </c:strRef>
          </c:cat>
          <c:val>
            <c:numRef>
              <c:f>'US PE'!$C$2:$C$15</c:f>
              <c:numCache>
                <c:formatCode>#,##0.#####</c:formatCode>
                <c:ptCount val="14"/>
                <c:pt idx="0">
                  <c:v>146.0</c:v>
                </c:pt>
                <c:pt idx="1">
                  <c:v>181.0</c:v>
                </c:pt>
                <c:pt idx="2">
                  <c:v>387.0</c:v>
                </c:pt>
                <c:pt idx="3">
                  <c:v>513.0</c:v>
                </c:pt>
                <c:pt idx="4">
                  <c:v>508.0</c:v>
                </c:pt>
                <c:pt idx="5">
                  <c:v>390.0</c:v>
                </c:pt>
                <c:pt idx="6">
                  <c:v>285.0</c:v>
                </c:pt>
                <c:pt idx="7">
                  <c:v>176.0</c:v>
                </c:pt>
                <c:pt idx="8">
                  <c:v>124.0</c:v>
                </c:pt>
                <c:pt idx="9">
                  <c:v>87.0</c:v>
                </c:pt>
                <c:pt idx="10">
                  <c:v>153.0</c:v>
                </c:pt>
                <c:pt idx="11">
                  <c:v>181.0</c:v>
                </c:pt>
                <c:pt idx="12">
                  <c:v>82.0</c:v>
                </c:pt>
                <c:pt idx="13">
                  <c:v>185.0</c:v>
                </c:pt>
              </c:numCache>
            </c:numRef>
          </c:val>
        </c:ser>
        <c:ser>
          <c:idx val="2"/>
          <c:order val="2"/>
          <c:tx>
            <c:strRef>
              <c:f>'US PE'!$D$1</c:f>
              <c:strCache>
                <c:ptCount val="1"/>
                <c:pt idx="0">
                  <c:v>Forward</c:v>
                </c:pt>
              </c:strCache>
            </c:strRef>
          </c:tx>
          <c:invertIfNegative val="0"/>
          <c:cat>
            <c:strRef>
              <c:f>'US PE'!$A$2:$A$15</c:f>
              <c:strCache>
                <c:ptCount val="14"/>
                <c:pt idx="0">
                  <c:v>0.01 To 4</c:v>
                </c:pt>
                <c:pt idx="1">
                  <c:v>4 To 8</c:v>
                </c:pt>
                <c:pt idx="2">
                  <c:v>8 To 12</c:v>
                </c:pt>
                <c:pt idx="3">
                  <c:v>12 To 16</c:v>
                </c:pt>
                <c:pt idx="4">
                  <c:v>16 To 20</c:v>
                </c:pt>
                <c:pt idx="5">
                  <c:v>20 To 24</c:v>
                </c:pt>
                <c:pt idx="6">
                  <c:v>24 To 28</c:v>
                </c:pt>
                <c:pt idx="7">
                  <c:v>28 To 32</c:v>
                </c:pt>
                <c:pt idx="8">
                  <c:v>32 To 36</c:v>
                </c:pt>
                <c:pt idx="9">
                  <c:v>36 To 40</c:v>
                </c:pt>
                <c:pt idx="10">
                  <c:v>40 To 50</c:v>
                </c:pt>
                <c:pt idx="11">
                  <c:v>50 To 75</c:v>
                </c:pt>
                <c:pt idx="12">
                  <c:v>75 To 100</c:v>
                </c:pt>
                <c:pt idx="13">
                  <c:v>More</c:v>
                </c:pt>
              </c:strCache>
            </c:strRef>
          </c:cat>
          <c:val>
            <c:numRef>
              <c:f>'US PE'!$D$2:$D$15</c:f>
              <c:numCache>
                <c:formatCode>#,##0.#####</c:formatCode>
                <c:ptCount val="14"/>
                <c:pt idx="0">
                  <c:v>16.0</c:v>
                </c:pt>
                <c:pt idx="1">
                  <c:v>74.0</c:v>
                </c:pt>
                <c:pt idx="2">
                  <c:v>273.0</c:v>
                </c:pt>
                <c:pt idx="3">
                  <c:v>632.0</c:v>
                </c:pt>
                <c:pt idx="4">
                  <c:v>636.0</c:v>
                </c:pt>
                <c:pt idx="5">
                  <c:v>376.0</c:v>
                </c:pt>
                <c:pt idx="6">
                  <c:v>199.0</c:v>
                </c:pt>
                <c:pt idx="7">
                  <c:v>114.0</c:v>
                </c:pt>
                <c:pt idx="8">
                  <c:v>78.0</c:v>
                </c:pt>
                <c:pt idx="9">
                  <c:v>66.0</c:v>
                </c:pt>
                <c:pt idx="10">
                  <c:v>92.0</c:v>
                </c:pt>
                <c:pt idx="11">
                  <c:v>118.0</c:v>
                </c:pt>
                <c:pt idx="12">
                  <c:v>48.0</c:v>
                </c:pt>
                <c:pt idx="13">
                  <c:v>98.0</c:v>
                </c:pt>
              </c:numCache>
            </c:numRef>
          </c:val>
        </c:ser>
        <c:dLbls>
          <c:showLegendKey val="0"/>
          <c:showVal val="0"/>
          <c:showCatName val="0"/>
          <c:showSerName val="0"/>
          <c:showPercent val="0"/>
          <c:showBubbleSize val="0"/>
        </c:dLbls>
        <c:gapWidth val="150"/>
        <c:shape val="box"/>
        <c:axId val="1581521720"/>
        <c:axId val="1581524696"/>
        <c:axId val="0"/>
      </c:bar3DChart>
      <c:catAx>
        <c:axId val="1581521720"/>
        <c:scaling>
          <c:orientation val="minMax"/>
        </c:scaling>
        <c:delete val="0"/>
        <c:axPos val="b"/>
        <c:majorTickMark val="out"/>
        <c:minorTickMark val="none"/>
        <c:tickLblPos val="nextTo"/>
        <c:crossAx val="1581524696"/>
        <c:crosses val="autoZero"/>
        <c:auto val="1"/>
        <c:lblAlgn val="ctr"/>
        <c:lblOffset val="100"/>
        <c:noMultiLvlLbl val="0"/>
      </c:catAx>
      <c:valAx>
        <c:axId val="1581524696"/>
        <c:scaling>
          <c:orientation val="minMax"/>
        </c:scaling>
        <c:delete val="0"/>
        <c:axPos val="l"/>
        <c:majorGridlines/>
        <c:numFmt formatCode="#,##0.#####" sourceLinked="1"/>
        <c:majorTickMark val="out"/>
        <c:minorTickMark val="none"/>
        <c:tickLblPos val="nextTo"/>
        <c:crossAx val="1581521720"/>
        <c:crosses val="autoZero"/>
        <c:crossBetween val="between"/>
      </c:valAx>
    </c:plotArea>
    <c:legend>
      <c:legendPos val="r"/>
      <c:layout/>
      <c:overlay val="0"/>
    </c:legend>
    <c:plotVisOnly val="1"/>
    <c:dispBlanksAs val="gap"/>
    <c:showDLblsOverMax val="0"/>
  </c:chart>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title>
      <c:tx>
        <c:rich>
          <a:bodyPr/>
          <a:lstStyle/>
          <a:p>
            <a:pPr>
              <a:defRPr/>
            </a:pPr>
            <a:r>
              <a:rPr lang="en-US"/>
              <a:t>PE Ratio Distribution: Global Comparison in January</a:t>
            </a:r>
            <a:r>
              <a:rPr lang="en-US" baseline="0"/>
              <a:t> 2015</a:t>
            </a:r>
            <a:endParaRPr lang="en-US"/>
          </a:p>
        </c:rich>
      </c:tx>
      <c:layout/>
      <c:overlay val="0"/>
    </c:title>
    <c:autoTitleDeleted val="0"/>
    <c:view3D>
      <c:rotX val="15"/>
      <c:rotY val="20"/>
      <c:rAngAx val="1"/>
    </c:view3D>
    <c:floor>
      <c:thickness val="0"/>
    </c:floor>
    <c:sideWall>
      <c:thickness val="0"/>
    </c:sideWall>
    <c:backWall>
      <c:thickness val="0"/>
    </c:backWall>
    <c:plotArea>
      <c:layout/>
      <c:bar3DChart>
        <c:barDir val="col"/>
        <c:grouping val="clustered"/>
        <c:varyColors val="0"/>
        <c:ser>
          <c:idx val="0"/>
          <c:order val="0"/>
          <c:tx>
            <c:strRef>
              <c:f>'PE Global'!$B$1</c:f>
              <c:strCache>
                <c:ptCount val="1"/>
                <c:pt idx="0">
                  <c:v>Aus, Ca &amp; NZ</c:v>
                </c:pt>
              </c:strCache>
            </c:strRef>
          </c:tx>
          <c:invertIfNegative val="0"/>
          <c:cat>
            <c:strRef>
              <c:f>'PE Global'!$A$2:$A$15</c:f>
              <c:strCache>
                <c:ptCount val="14"/>
                <c:pt idx="0">
                  <c:v>0.01 To 4</c:v>
                </c:pt>
                <c:pt idx="1">
                  <c:v>4 To 8</c:v>
                </c:pt>
                <c:pt idx="2">
                  <c:v>8 To 12</c:v>
                </c:pt>
                <c:pt idx="3">
                  <c:v>12 To 16</c:v>
                </c:pt>
                <c:pt idx="4">
                  <c:v>16 To 20</c:v>
                </c:pt>
                <c:pt idx="5">
                  <c:v>20 To 24</c:v>
                </c:pt>
                <c:pt idx="6">
                  <c:v>24 To 28</c:v>
                </c:pt>
                <c:pt idx="7">
                  <c:v>28 To 32</c:v>
                </c:pt>
                <c:pt idx="8">
                  <c:v>32 To 36</c:v>
                </c:pt>
                <c:pt idx="9">
                  <c:v>36 To 40</c:v>
                </c:pt>
                <c:pt idx="10">
                  <c:v>40 To 50</c:v>
                </c:pt>
                <c:pt idx="11">
                  <c:v>50 To 75</c:v>
                </c:pt>
                <c:pt idx="12">
                  <c:v>75 To 100</c:v>
                </c:pt>
                <c:pt idx="13">
                  <c:v>More</c:v>
                </c:pt>
              </c:strCache>
            </c:strRef>
          </c:cat>
          <c:val>
            <c:numRef>
              <c:f>'PE Global'!$B$2:$B$15</c:f>
              <c:numCache>
                <c:formatCode>0.00%</c:formatCode>
                <c:ptCount val="14"/>
                <c:pt idx="0">
                  <c:v>0.109756097560976</c:v>
                </c:pt>
                <c:pt idx="1">
                  <c:v>0.123577235772358</c:v>
                </c:pt>
                <c:pt idx="2">
                  <c:v>0.165853658536585</c:v>
                </c:pt>
                <c:pt idx="3">
                  <c:v>0.155284552845528</c:v>
                </c:pt>
                <c:pt idx="4">
                  <c:v>0.091869918699187</c:v>
                </c:pt>
                <c:pt idx="5">
                  <c:v>0.0788617886178862</c:v>
                </c:pt>
                <c:pt idx="6">
                  <c:v>0.040650406504065</c:v>
                </c:pt>
                <c:pt idx="7">
                  <c:v>0.0341463414634146</c:v>
                </c:pt>
                <c:pt idx="8">
                  <c:v>0.0333333333333333</c:v>
                </c:pt>
                <c:pt idx="9">
                  <c:v>0.0178861788617886</c:v>
                </c:pt>
                <c:pt idx="10">
                  <c:v>0.040650406504065</c:v>
                </c:pt>
                <c:pt idx="11">
                  <c:v>0.0422764227642276</c:v>
                </c:pt>
                <c:pt idx="12">
                  <c:v>0.0170731707317073</c:v>
                </c:pt>
                <c:pt idx="13">
                  <c:v>0.048780487804878</c:v>
                </c:pt>
              </c:numCache>
            </c:numRef>
          </c:val>
        </c:ser>
        <c:ser>
          <c:idx val="1"/>
          <c:order val="1"/>
          <c:tx>
            <c:strRef>
              <c:f>'PE Global'!$C$1</c:f>
              <c:strCache>
                <c:ptCount val="1"/>
                <c:pt idx="0">
                  <c:v>US</c:v>
                </c:pt>
              </c:strCache>
            </c:strRef>
          </c:tx>
          <c:invertIfNegative val="0"/>
          <c:cat>
            <c:strRef>
              <c:f>'PE Global'!$A$2:$A$15</c:f>
              <c:strCache>
                <c:ptCount val="14"/>
                <c:pt idx="0">
                  <c:v>0.01 To 4</c:v>
                </c:pt>
                <c:pt idx="1">
                  <c:v>4 To 8</c:v>
                </c:pt>
                <c:pt idx="2">
                  <c:v>8 To 12</c:v>
                </c:pt>
                <c:pt idx="3">
                  <c:v>12 To 16</c:v>
                </c:pt>
                <c:pt idx="4">
                  <c:v>16 To 20</c:v>
                </c:pt>
                <c:pt idx="5">
                  <c:v>20 To 24</c:v>
                </c:pt>
                <c:pt idx="6">
                  <c:v>24 To 28</c:v>
                </c:pt>
                <c:pt idx="7">
                  <c:v>28 To 32</c:v>
                </c:pt>
                <c:pt idx="8">
                  <c:v>32 To 36</c:v>
                </c:pt>
                <c:pt idx="9">
                  <c:v>36 To 40</c:v>
                </c:pt>
                <c:pt idx="10">
                  <c:v>40 To 50</c:v>
                </c:pt>
                <c:pt idx="11">
                  <c:v>50 To 75</c:v>
                </c:pt>
                <c:pt idx="12">
                  <c:v>75 To 100</c:v>
                </c:pt>
                <c:pt idx="13">
                  <c:v>More</c:v>
                </c:pt>
              </c:strCache>
            </c:strRef>
          </c:cat>
          <c:val>
            <c:numRef>
              <c:f>'PE Global'!$C$2:$C$15</c:f>
              <c:numCache>
                <c:formatCode>0.00%</c:formatCode>
                <c:ptCount val="14"/>
                <c:pt idx="0">
                  <c:v>0.0484866294446077</c:v>
                </c:pt>
                <c:pt idx="1">
                  <c:v>0.0540699382897443</c:v>
                </c:pt>
                <c:pt idx="2">
                  <c:v>0.0972671172494857</c:v>
                </c:pt>
                <c:pt idx="3">
                  <c:v>0.138701146047605</c:v>
                </c:pt>
                <c:pt idx="4">
                  <c:v>0.133117837202468</c:v>
                </c:pt>
                <c:pt idx="5">
                  <c:v>0.107552159858948</c:v>
                </c:pt>
                <c:pt idx="6">
                  <c:v>0.0875697913605642</c:v>
                </c:pt>
                <c:pt idx="7">
                  <c:v>0.059653247134881</c:v>
                </c:pt>
                <c:pt idx="8">
                  <c:v>0.0414340287981193</c:v>
                </c:pt>
                <c:pt idx="9">
                  <c:v>0.0311489861886571</c:v>
                </c:pt>
                <c:pt idx="10">
                  <c:v>0.0496620628856891</c:v>
                </c:pt>
                <c:pt idx="11">
                  <c:v>0.0523067881281222</c:v>
                </c:pt>
                <c:pt idx="12">
                  <c:v>0.0238025271818983</c:v>
                </c:pt>
                <c:pt idx="13">
                  <c:v>0.0752277402292095</c:v>
                </c:pt>
              </c:numCache>
            </c:numRef>
          </c:val>
        </c:ser>
        <c:ser>
          <c:idx val="2"/>
          <c:order val="2"/>
          <c:tx>
            <c:strRef>
              <c:f>'PE Global'!$D$1</c:f>
              <c:strCache>
                <c:ptCount val="1"/>
                <c:pt idx="0">
                  <c:v>Emerg Mkts</c:v>
                </c:pt>
              </c:strCache>
            </c:strRef>
          </c:tx>
          <c:invertIfNegative val="0"/>
          <c:cat>
            <c:strRef>
              <c:f>'PE Global'!$A$2:$A$15</c:f>
              <c:strCache>
                <c:ptCount val="14"/>
                <c:pt idx="0">
                  <c:v>0.01 To 4</c:v>
                </c:pt>
                <c:pt idx="1">
                  <c:v>4 To 8</c:v>
                </c:pt>
                <c:pt idx="2">
                  <c:v>8 To 12</c:v>
                </c:pt>
                <c:pt idx="3">
                  <c:v>12 To 16</c:v>
                </c:pt>
                <c:pt idx="4">
                  <c:v>16 To 20</c:v>
                </c:pt>
                <c:pt idx="5">
                  <c:v>20 To 24</c:v>
                </c:pt>
                <c:pt idx="6">
                  <c:v>24 To 28</c:v>
                </c:pt>
                <c:pt idx="7">
                  <c:v>28 To 32</c:v>
                </c:pt>
                <c:pt idx="8">
                  <c:v>32 To 36</c:v>
                </c:pt>
                <c:pt idx="9">
                  <c:v>36 To 40</c:v>
                </c:pt>
                <c:pt idx="10">
                  <c:v>40 To 50</c:v>
                </c:pt>
                <c:pt idx="11">
                  <c:v>50 To 75</c:v>
                </c:pt>
                <c:pt idx="12">
                  <c:v>75 To 100</c:v>
                </c:pt>
                <c:pt idx="13">
                  <c:v>More</c:v>
                </c:pt>
              </c:strCache>
            </c:strRef>
          </c:cat>
          <c:val>
            <c:numRef>
              <c:f>'PE Global'!$D$2:$D$15</c:f>
              <c:numCache>
                <c:formatCode>0.00%</c:formatCode>
                <c:ptCount val="14"/>
                <c:pt idx="0">
                  <c:v>0.0527867471570967</c:v>
                </c:pt>
                <c:pt idx="1">
                  <c:v>0.128667696195423</c:v>
                </c:pt>
                <c:pt idx="2">
                  <c:v>0.157939070616313</c:v>
                </c:pt>
                <c:pt idx="3">
                  <c:v>0.123473255650709</c:v>
                </c:pt>
                <c:pt idx="4">
                  <c:v>0.0931489540923768</c:v>
                </c:pt>
                <c:pt idx="5">
                  <c:v>0.0621928962515794</c:v>
                </c:pt>
                <c:pt idx="6">
                  <c:v>0.0480134774673593</c:v>
                </c:pt>
                <c:pt idx="7">
                  <c:v>0.0348869858205812</c:v>
                </c:pt>
                <c:pt idx="8">
                  <c:v>0.0296925452758669</c:v>
                </c:pt>
                <c:pt idx="9">
                  <c:v>0.0264635687210445</c:v>
                </c:pt>
                <c:pt idx="10">
                  <c:v>0.0444335252000561</c:v>
                </c:pt>
                <c:pt idx="11">
                  <c:v>0.0633160185315176</c:v>
                </c:pt>
                <c:pt idx="12">
                  <c:v>0.0320791801207356</c:v>
                </c:pt>
                <c:pt idx="13">
                  <c:v>0.10290607889934</c:v>
                </c:pt>
              </c:numCache>
            </c:numRef>
          </c:val>
        </c:ser>
        <c:ser>
          <c:idx val="3"/>
          <c:order val="3"/>
          <c:tx>
            <c:strRef>
              <c:f>'PE Global'!$E$1</c:f>
              <c:strCache>
                <c:ptCount val="1"/>
                <c:pt idx="0">
                  <c:v>Europe</c:v>
                </c:pt>
              </c:strCache>
            </c:strRef>
          </c:tx>
          <c:invertIfNegative val="0"/>
          <c:cat>
            <c:strRef>
              <c:f>'PE Global'!$A$2:$A$15</c:f>
              <c:strCache>
                <c:ptCount val="14"/>
                <c:pt idx="0">
                  <c:v>0.01 To 4</c:v>
                </c:pt>
                <c:pt idx="1">
                  <c:v>4 To 8</c:v>
                </c:pt>
                <c:pt idx="2">
                  <c:v>8 To 12</c:v>
                </c:pt>
                <c:pt idx="3">
                  <c:v>12 To 16</c:v>
                </c:pt>
                <c:pt idx="4">
                  <c:v>16 To 20</c:v>
                </c:pt>
                <c:pt idx="5">
                  <c:v>20 To 24</c:v>
                </c:pt>
                <c:pt idx="6">
                  <c:v>24 To 28</c:v>
                </c:pt>
                <c:pt idx="7">
                  <c:v>28 To 32</c:v>
                </c:pt>
                <c:pt idx="8">
                  <c:v>32 To 36</c:v>
                </c:pt>
                <c:pt idx="9">
                  <c:v>36 To 40</c:v>
                </c:pt>
                <c:pt idx="10">
                  <c:v>40 To 50</c:v>
                </c:pt>
                <c:pt idx="11">
                  <c:v>50 To 75</c:v>
                </c:pt>
                <c:pt idx="12">
                  <c:v>75 To 100</c:v>
                </c:pt>
                <c:pt idx="13">
                  <c:v>More</c:v>
                </c:pt>
              </c:strCache>
            </c:strRef>
          </c:cat>
          <c:val>
            <c:numRef>
              <c:f>'PE Global'!$E$2:$E$15</c:f>
              <c:numCache>
                <c:formatCode>0.00%</c:formatCode>
                <c:ptCount val="14"/>
                <c:pt idx="0">
                  <c:v>0.0619603859827323</c:v>
                </c:pt>
                <c:pt idx="1">
                  <c:v>0.11731843575419</c:v>
                </c:pt>
                <c:pt idx="2">
                  <c:v>0.173184357541899</c:v>
                </c:pt>
                <c:pt idx="3">
                  <c:v>0.156170644997461</c:v>
                </c:pt>
                <c:pt idx="4">
                  <c:v>0.128999492127984</c:v>
                </c:pt>
                <c:pt idx="5">
                  <c:v>0.0807516505840528</c:v>
                </c:pt>
                <c:pt idx="6">
                  <c:v>0.0515490096495683</c:v>
                </c:pt>
                <c:pt idx="7">
                  <c:v>0.0340274250888776</c:v>
                </c:pt>
                <c:pt idx="8">
                  <c:v>0.0299644489588624</c:v>
                </c:pt>
                <c:pt idx="9">
                  <c:v>0.02133062468258</c:v>
                </c:pt>
                <c:pt idx="10">
                  <c:v>0.0292026409344845</c:v>
                </c:pt>
                <c:pt idx="11">
                  <c:v>0.0396140172676485</c:v>
                </c:pt>
                <c:pt idx="12">
                  <c:v>0.0180294565769426</c:v>
                </c:pt>
                <c:pt idx="13">
                  <c:v>0.0578974098527171</c:v>
                </c:pt>
              </c:numCache>
            </c:numRef>
          </c:val>
        </c:ser>
        <c:ser>
          <c:idx val="4"/>
          <c:order val="4"/>
          <c:tx>
            <c:strRef>
              <c:f>'PE Global'!$F$1</c:f>
              <c:strCache>
                <c:ptCount val="1"/>
                <c:pt idx="0">
                  <c:v>Japan</c:v>
                </c:pt>
              </c:strCache>
            </c:strRef>
          </c:tx>
          <c:invertIfNegative val="0"/>
          <c:cat>
            <c:strRef>
              <c:f>'PE Global'!$A$2:$A$15</c:f>
              <c:strCache>
                <c:ptCount val="14"/>
                <c:pt idx="0">
                  <c:v>0.01 To 4</c:v>
                </c:pt>
                <c:pt idx="1">
                  <c:v>4 To 8</c:v>
                </c:pt>
                <c:pt idx="2">
                  <c:v>8 To 12</c:v>
                </c:pt>
                <c:pt idx="3">
                  <c:v>12 To 16</c:v>
                </c:pt>
                <c:pt idx="4">
                  <c:v>16 To 20</c:v>
                </c:pt>
                <c:pt idx="5">
                  <c:v>20 To 24</c:v>
                </c:pt>
                <c:pt idx="6">
                  <c:v>24 To 28</c:v>
                </c:pt>
                <c:pt idx="7">
                  <c:v>28 To 32</c:v>
                </c:pt>
                <c:pt idx="8">
                  <c:v>32 To 36</c:v>
                </c:pt>
                <c:pt idx="9">
                  <c:v>36 To 40</c:v>
                </c:pt>
                <c:pt idx="10">
                  <c:v>40 To 50</c:v>
                </c:pt>
                <c:pt idx="11">
                  <c:v>50 To 75</c:v>
                </c:pt>
                <c:pt idx="12">
                  <c:v>75 To 100</c:v>
                </c:pt>
                <c:pt idx="13">
                  <c:v>More</c:v>
                </c:pt>
              </c:strCache>
            </c:strRef>
          </c:cat>
          <c:val>
            <c:numRef>
              <c:f>'PE Global'!$F$2:$F$15</c:f>
              <c:numCache>
                <c:formatCode>0.00%</c:formatCode>
                <c:ptCount val="14"/>
                <c:pt idx="0">
                  <c:v>0.0174563591022444</c:v>
                </c:pt>
                <c:pt idx="1">
                  <c:v>0.157107231920199</c:v>
                </c:pt>
                <c:pt idx="2">
                  <c:v>0.228179551122194</c:v>
                </c:pt>
                <c:pt idx="3">
                  <c:v>0.174563591022444</c:v>
                </c:pt>
                <c:pt idx="4">
                  <c:v>0.12001246882793</c:v>
                </c:pt>
                <c:pt idx="5">
                  <c:v>0.077930174563591</c:v>
                </c:pt>
                <c:pt idx="6">
                  <c:v>0.0486284289276808</c:v>
                </c:pt>
                <c:pt idx="7">
                  <c:v>0.0296134663341646</c:v>
                </c:pt>
                <c:pt idx="8">
                  <c:v>0.0258728179551122</c:v>
                </c:pt>
                <c:pt idx="9">
                  <c:v>0.0158977556109726</c:v>
                </c:pt>
                <c:pt idx="10">
                  <c:v>0.0305486284289277</c:v>
                </c:pt>
                <c:pt idx="11">
                  <c:v>0.0293017456359102</c:v>
                </c:pt>
                <c:pt idx="12">
                  <c:v>0.0149625935162095</c:v>
                </c:pt>
                <c:pt idx="13">
                  <c:v>0.0299251870324189</c:v>
                </c:pt>
              </c:numCache>
            </c:numRef>
          </c:val>
        </c:ser>
        <c:ser>
          <c:idx val="5"/>
          <c:order val="5"/>
          <c:tx>
            <c:strRef>
              <c:f>'PE Global'!$G$1</c:f>
              <c:strCache>
                <c:ptCount val="1"/>
                <c:pt idx="0">
                  <c:v>Global</c:v>
                </c:pt>
              </c:strCache>
            </c:strRef>
          </c:tx>
          <c:invertIfNegative val="0"/>
          <c:cat>
            <c:strRef>
              <c:f>'PE Global'!$A$2:$A$15</c:f>
              <c:strCache>
                <c:ptCount val="14"/>
                <c:pt idx="0">
                  <c:v>0.01 To 4</c:v>
                </c:pt>
                <c:pt idx="1">
                  <c:v>4 To 8</c:v>
                </c:pt>
                <c:pt idx="2">
                  <c:v>8 To 12</c:v>
                </c:pt>
                <c:pt idx="3">
                  <c:v>12 To 16</c:v>
                </c:pt>
                <c:pt idx="4">
                  <c:v>16 To 20</c:v>
                </c:pt>
                <c:pt idx="5">
                  <c:v>20 To 24</c:v>
                </c:pt>
                <c:pt idx="6">
                  <c:v>24 To 28</c:v>
                </c:pt>
                <c:pt idx="7">
                  <c:v>28 To 32</c:v>
                </c:pt>
                <c:pt idx="8">
                  <c:v>32 To 36</c:v>
                </c:pt>
                <c:pt idx="9">
                  <c:v>36 To 40</c:v>
                </c:pt>
                <c:pt idx="10">
                  <c:v>40 To 50</c:v>
                </c:pt>
                <c:pt idx="11">
                  <c:v>50 To 75</c:v>
                </c:pt>
                <c:pt idx="12">
                  <c:v>75 To 100</c:v>
                </c:pt>
                <c:pt idx="13">
                  <c:v>More</c:v>
                </c:pt>
              </c:strCache>
            </c:strRef>
          </c:cat>
          <c:val>
            <c:numRef>
              <c:f>'PE Global'!$G$2:$G$15</c:f>
              <c:numCache>
                <c:formatCode>0.00%</c:formatCode>
                <c:ptCount val="14"/>
                <c:pt idx="0">
                  <c:v>0.0518407501345016</c:v>
                </c:pt>
                <c:pt idx="1">
                  <c:v>0.12047498270694</c:v>
                </c:pt>
                <c:pt idx="2">
                  <c:v>0.161363461686265</c:v>
                </c:pt>
                <c:pt idx="3">
                  <c:v>0.138229190684805</c:v>
                </c:pt>
                <c:pt idx="4">
                  <c:v>0.107063254169549</c:v>
                </c:pt>
                <c:pt idx="5">
                  <c:v>0.0736684344016601</c:v>
                </c:pt>
                <c:pt idx="6">
                  <c:v>0.0534547690415802</c:v>
                </c:pt>
                <c:pt idx="7">
                  <c:v>0.0373145799707939</c:v>
                </c:pt>
                <c:pt idx="8">
                  <c:v>0.0309737914072708</c:v>
                </c:pt>
                <c:pt idx="9">
                  <c:v>0.0245945738221505</c:v>
                </c:pt>
                <c:pt idx="10">
                  <c:v>0.0409269080009223</c:v>
                </c:pt>
                <c:pt idx="11">
                  <c:v>0.0531089078472062</c:v>
                </c:pt>
                <c:pt idx="12">
                  <c:v>0.0260548766428407</c:v>
                </c:pt>
                <c:pt idx="13">
                  <c:v>0.0809315194835139</c:v>
                </c:pt>
              </c:numCache>
            </c:numRef>
          </c:val>
        </c:ser>
        <c:dLbls>
          <c:showLegendKey val="0"/>
          <c:showVal val="0"/>
          <c:showCatName val="0"/>
          <c:showSerName val="0"/>
          <c:showPercent val="0"/>
          <c:showBubbleSize val="0"/>
        </c:dLbls>
        <c:gapWidth val="150"/>
        <c:shape val="box"/>
        <c:axId val="1543197624"/>
        <c:axId val="1543200600"/>
        <c:axId val="0"/>
      </c:bar3DChart>
      <c:catAx>
        <c:axId val="1543197624"/>
        <c:scaling>
          <c:orientation val="minMax"/>
        </c:scaling>
        <c:delete val="0"/>
        <c:axPos val="b"/>
        <c:majorTickMark val="out"/>
        <c:minorTickMark val="none"/>
        <c:tickLblPos val="nextTo"/>
        <c:crossAx val="1543200600"/>
        <c:crosses val="autoZero"/>
        <c:auto val="1"/>
        <c:lblAlgn val="ctr"/>
        <c:lblOffset val="100"/>
        <c:noMultiLvlLbl val="0"/>
      </c:catAx>
      <c:valAx>
        <c:axId val="1543200600"/>
        <c:scaling>
          <c:orientation val="minMax"/>
        </c:scaling>
        <c:delete val="0"/>
        <c:axPos val="l"/>
        <c:majorGridlines/>
        <c:numFmt formatCode="0.00%" sourceLinked="1"/>
        <c:majorTickMark val="out"/>
        <c:minorTickMark val="none"/>
        <c:tickLblPos val="nextTo"/>
        <c:crossAx val="1543197624"/>
        <c:crosses val="autoZero"/>
        <c:crossBetween val="between"/>
      </c:valAx>
    </c:plotArea>
    <c:legend>
      <c:legendPos val="r"/>
      <c:layout/>
      <c:overlay val="0"/>
    </c:legend>
    <c:plotVisOnly val="1"/>
    <c:dispBlanksAs val="gap"/>
    <c:showDLblsOverMax val="0"/>
  </c:chart>
  <c:externalData r:id="rId1">
    <c:autoUpdate val="0"/>
  </c:externalData>
  <c:userShapes r:id="rId2"/>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title>
      <c:tx>
        <c:rich>
          <a:bodyPr/>
          <a:lstStyle/>
          <a:p>
            <a:pPr>
              <a:defRPr/>
            </a:pPr>
            <a:r>
              <a:rPr lang="en-US"/>
              <a:t>EV/EBITDA: A Global Comparison</a:t>
            </a:r>
            <a:r>
              <a:rPr lang="en-US" baseline="0"/>
              <a:t> - January 2015</a:t>
            </a:r>
            <a:endParaRPr lang="en-US"/>
          </a:p>
        </c:rich>
      </c:tx>
      <c:layout/>
      <c:overlay val="0"/>
    </c:title>
    <c:autoTitleDeleted val="0"/>
    <c:view3D>
      <c:rotX val="15"/>
      <c:rotY val="20"/>
      <c:rAngAx val="1"/>
    </c:view3D>
    <c:floor>
      <c:thickness val="0"/>
    </c:floor>
    <c:sideWall>
      <c:thickness val="0"/>
    </c:sideWall>
    <c:backWall>
      <c:thickness val="0"/>
    </c:backWall>
    <c:plotArea>
      <c:layout/>
      <c:bar3DChart>
        <c:barDir val="col"/>
        <c:grouping val="clustered"/>
        <c:varyColors val="0"/>
        <c:ser>
          <c:idx val="0"/>
          <c:order val="0"/>
          <c:tx>
            <c:strRef>
              <c:f>EVEBITDA!$B$1</c:f>
              <c:strCache>
                <c:ptCount val="1"/>
                <c:pt idx="0">
                  <c:v>US</c:v>
                </c:pt>
              </c:strCache>
            </c:strRef>
          </c:tx>
          <c:invertIfNegative val="0"/>
          <c:cat>
            <c:strRef>
              <c:f>EVEBITDA!$A$2:$A$18</c:f>
              <c:strCache>
                <c:ptCount val="17"/>
                <c:pt idx="0">
                  <c:v>&lt;2</c:v>
                </c:pt>
                <c:pt idx="1">
                  <c:v>2 To 4</c:v>
                </c:pt>
                <c:pt idx="2">
                  <c:v>4 To 6</c:v>
                </c:pt>
                <c:pt idx="3">
                  <c:v>6 To 8</c:v>
                </c:pt>
                <c:pt idx="4">
                  <c:v>8 To 10</c:v>
                </c:pt>
                <c:pt idx="5">
                  <c:v>10 To 12</c:v>
                </c:pt>
                <c:pt idx="6">
                  <c:v>12 To 16</c:v>
                </c:pt>
                <c:pt idx="7">
                  <c:v>16 To 20</c:v>
                </c:pt>
                <c:pt idx="8">
                  <c:v>20 To 25</c:v>
                </c:pt>
                <c:pt idx="9">
                  <c:v>25 To 30</c:v>
                </c:pt>
                <c:pt idx="10">
                  <c:v>30 To 35</c:v>
                </c:pt>
                <c:pt idx="11">
                  <c:v>35 To 40</c:v>
                </c:pt>
                <c:pt idx="12">
                  <c:v>40 To 45</c:v>
                </c:pt>
                <c:pt idx="13">
                  <c:v>45 To 50</c:v>
                </c:pt>
                <c:pt idx="14">
                  <c:v>50 To 75</c:v>
                </c:pt>
                <c:pt idx="15">
                  <c:v>75 To 100</c:v>
                </c:pt>
                <c:pt idx="16">
                  <c:v>More</c:v>
                </c:pt>
              </c:strCache>
            </c:strRef>
          </c:cat>
          <c:val>
            <c:numRef>
              <c:f>EVEBITDA!$B$2:$B$18</c:f>
              <c:numCache>
                <c:formatCode>0.00%</c:formatCode>
                <c:ptCount val="17"/>
                <c:pt idx="0">
                  <c:v>0.00774793388429752</c:v>
                </c:pt>
                <c:pt idx="1">
                  <c:v>0.0294421487603306</c:v>
                </c:pt>
                <c:pt idx="2">
                  <c:v>0.0705061983471074</c:v>
                </c:pt>
                <c:pt idx="3">
                  <c:v>0.114411157024793</c:v>
                </c:pt>
                <c:pt idx="4">
                  <c:v>0.132747933884297</c:v>
                </c:pt>
                <c:pt idx="5">
                  <c:v>0.106921487603306</c:v>
                </c:pt>
                <c:pt idx="6">
                  <c:v>0.139204545454545</c:v>
                </c:pt>
                <c:pt idx="7">
                  <c:v>0.0746384297520661</c:v>
                </c:pt>
                <c:pt idx="8">
                  <c:v>0.0420971074380165</c:v>
                </c:pt>
                <c:pt idx="9">
                  <c:v>0.0242768595041322</c:v>
                </c:pt>
                <c:pt idx="10">
                  <c:v>0.0149793388429752</c:v>
                </c:pt>
                <c:pt idx="11">
                  <c:v>0.0116219008264463</c:v>
                </c:pt>
                <c:pt idx="12">
                  <c:v>0.00878099173553719</c:v>
                </c:pt>
                <c:pt idx="13">
                  <c:v>0.00723140495867768</c:v>
                </c:pt>
                <c:pt idx="14">
                  <c:v>0.0278925619834711</c:v>
                </c:pt>
                <c:pt idx="15">
                  <c:v>0.0196280991735537</c:v>
                </c:pt>
                <c:pt idx="16">
                  <c:v>0.167871900826446</c:v>
                </c:pt>
              </c:numCache>
            </c:numRef>
          </c:val>
        </c:ser>
        <c:ser>
          <c:idx val="1"/>
          <c:order val="1"/>
          <c:tx>
            <c:strRef>
              <c:f>EVEBITDA!$C$1</c:f>
              <c:strCache>
                <c:ptCount val="1"/>
                <c:pt idx="0">
                  <c:v>A,C &amp; NZ</c:v>
                </c:pt>
              </c:strCache>
            </c:strRef>
          </c:tx>
          <c:invertIfNegative val="0"/>
          <c:cat>
            <c:strRef>
              <c:f>EVEBITDA!$A$2:$A$18</c:f>
              <c:strCache>
                <c:ptCount val="17"/>
                <c:pt idx="0">
                  <c:v>&lt;2</c:v>
                </c:pt>
                <c:pt idx="1">
                  <c:v>2 To 4</c:v>
                </c:pt>
                <c:pt idx="2">
                  <c:v>4 To 6</c:v>
                </c:pt>
                <c:pt idx="3">
                  <c:v>6 To 8</c:v>
                </c:pt>
                <c:pt idx="4">
                  <c:v>8 To 10</c:v>
                </c:pt>
                <c:pt idx="5">
                  <c:v>10 To 12</c:v>
                </c:pt>
                <c:pt idx="6">
                  <c:v>12 To 16</c:v>
                </c:pt>
                <c:pt idx="7">
                  <c:v>16 To 20</c:v>
                </c:pt>
                <c:pt idx="8">
                  <c:v>20 To 25</c:v>
                </c:pt>
                <c:pt idx="9">
                  <c:v>25 To 30</c:v>
                </c:pt>
                <c:pt idx="10">
                  <c:v>30 To 35</c:v>
                </c:pt>
                <c:pt idx="11">
                  <c:v>35 To 40</c:v>
                </c:pt>
                <c:pt idx="12">
                  <c:v>40 To 45</c:v>
                </c:pt>
                <c:pt idx="13">
                  <c:v>45 To 50</c:v>
                </c:pt>
                <c:pt idx="14">
                  <c:v>50 To 75</c:v>
                </c:pt>
                <c:pt idx="15">
                  <c:v>75 To 100</c:v>
                </c:pt>
                <c:pt idx="16">
                  <c:v>More</c:v>
                </c:pt>
              </c:strCache>
            </c:strRef>
          </c:cat>
          <c:val>
            <c:numRef>
              <c:f>EVEBITDA!$C$2:$C$18</c:f>
              <c:numCache>
                <c:formatCode>0.00%</c:formatCode>
                <c:ptCount val="17"/>
                <c:pt idx="0">
                  <c:v>0.0781637717121588</c:v>
                </c:pt>
                <c:pt idx="1">
                  <c:v>0.111042183622829</c:v>
                </c:pt>
                <c:pt idx="2">
                  <c:v>0.145781637717122</c:v>
                </c:pt>
                <c:pt idx="3">
                  <c:v>0.140198511166253</c:v>
                </c:pt>
                <c:pt idx="4">
                  <c:v>0.113523573200993</c:v>
                </c:pt>
                <c:pt idx="5">
                  <c:v>0.075682382133995</c:v>
                </c:pt>
                <c:pt idx="6">
                  <c:v>0.102357320099256</c:v>
                </c:pt>
                <c:pt idx="7">
                  <c:v>0.054590570719603</c:v>
                </c:pt>
                <c:pt idx="8">
                  <c:v>0.0366004962779156</c:v>
                </c:pt>
                <c:pt idx="9">
                  <c:v>0.0142679900744417</c:v>
                </c:pt>
                <c:pt idx="10">
                  <c:v>0.0124069478908189</c:v>
                </c:pt>
                <c:pt idx="11">
                  <c:v>0.010545905707196</c:v>
                </c:pt>
                <c:pt idx="12">
                  <c:v>0.00620347394540943</c:v>
                </c:pt>
                <c:pt idx="13">
                  <c:v>0.00248138957816377</c:v>
                </c:pt>
                <c:pt idx="14">
                  <c:v>0.021712158808933</c:v>
                </c:pt>
                <c:pt idx="15">
                  <c:v>0.00806451612903226</c:v>
                </c:pt>
                <c:pt idx="16">
                  <c:v>0.0663771712158809</c:v>
                </c:pt>
              </c:numCache>
            </c:numRef>
          </c:val>
        </c:ser>
        <c:ser>
          <c:idx val="2"/>
          <c:order val="2"/>
          <c:tx>
            <c:strRef>
              <c:f>EVEBITDA!$D$1</c:f>
              <c:strCache>
                <c:ptCount val="1"/>
                <c:pt idx="0">
                  <c:v>Emerg Mkts</c:v>
                </c:pt>
              </c:strCache>
            </c:strRef>
          </c:tx>
          <c:invertIfNegative val="0"/>
          <c:cat>
            <c:strRef>
              <c:f>EVEBITDA!$A$2:$A$18</c:f>
              <c:strCache>
                <c:ptCount val="17"/>
                <c:pt idx="0">
                  <c:v>&lt;2</c:v>
                </c:pt>
                <c:pt idx="1">
                  <c:v>2 To 4</c:v>
                </c:pt>
                <c:pt idx="2">
                  <c:v>4 To 6</c:v>
                </c:pt>
                <c:pt idx="3">
                  <c:v>6 To 8</c:v>
                </c:pt>
                <c:pt idx="4">
                  <c:v>8 To 10</c:v>
                </c:pt>
                <c:pt idx="5">
                  <c:v>10 To 12</c:v>
                </c:pt>
                <c:pt idx="6">
                  <c:v>12 To 16</c:v>
                </c:pt>
                <c:pt idx="7">
                  <c:v>16 To 20</c:v>
                </c:pt>
                <c:pt idx="8">
                  <c:v>20 To 25</c:v>
                </c:pt>
                <c:pt idx="9">
                  <c:v>25 To 30</c:v>
                </c:pt>
                <c:pt idx="10">
                  <c:v>30 To 35</c:v>
                </c:pt>
                <c:pt idx="11">
                  <c:v>35 To 40</c:v>
                </c:pt>
                <c:pt idx="12">
                  <c:v>40 To 45</c:v>
                </c:pt>
                <c:pt idx="13">
                  <c:v>45 To 50</c:v>
                </c:pt>
                <c:pt idx="14">
                  <c:v>50 To 75</c:v>
                </c:pt>
                <c:pt idx="15">
                  <c:v>75 To 100</c:v>
                </c:pt>
                <c:pt idx="16">
                  <c:v>More</c:v>
                </c:pt>
              </c:strCache>
            </c:strRef>
          </c:cat>
          <c:val>
            <c:numRef>
              <c:f>EVEBITDA!$D$2:$D$18</c:f>
              <c:numCache>
                <c:formatCode>0.00%</c:formatCode>
                <c:ptCount val="17"/>
                <c:pt idx="0">
                  <c:v>0.0313479623824451</c:v>
                </c:pt>
                <c:pt idx="1">
                  <c:v>0.0715430163706026</c:v>
                </c:pt>
                <c:pt idx="2">
                  <c:v>0.119261581330547</c:v>
                </c:pt>
                <c:pt idx="3">
                  <c:v>0.124904214559387</c:v>
                </c:pt>
                <c:pt idx="4">
                  <c:v>0.104075235109718</c:v>
                </c:pt>
                <c:pt idx="5">
                  <c:v>0.0818530128874956</c:v>
                </c:pt>
                <c:pt idx="6">
                  <c:v>0.107697666318356</c:v>
                </c:pt>
                <c:pt idx="7">
                  <c:v>0.0716126785092302</c:v>
                </c:pt>
                <c:pt idx="8">
                  <c:v>0.057680250783699</c:v>
                </c:pt>
                <c:pt idx="9">
                  <c:v>0.0390107976314873</c:v>
                </c:pt>
                <c:pt idx="10">
                  <c:v>0.0266805990943922</c:v>
                </c:pt>
                <c:pt idx="11">
                  <c:v>0.0198537095088819</c:v>
                </c:pt>
                <c:pt idx="12">
                  <c:v>0.014977359804946</c:v>
                </c:pt>
                <c:pt idx="13">
                  <c:v>0.0120515499825845</c:v>
                </c:pt>
                <c:pt idx="14">
                  <c:v>0.0336468129571578</c:v>
                </c:pt>
                <c:pt idx="15">
                  <c:v>0.0185301288749565</c:v>
                </c:pt>
                <c:pt idx="16">
                  <c:v>0.0652734238941135</c:v>
                </c:pt>
              </c:numCache>
            </c:numRef>
          </c:val>
        </c:ser>
        <c:ser>
          <c:idx val="3"/>
          <c:order val="3"/>
          <c:tx>
            <c:strRef>
              <c:f>EVEBITDA!$E$1</c:f>
              <c:strCache>
                <c:ptCount val="1"/>
                <c:pt idx="0">
                  <c:v>Europe</c:v>
                </c:pt>
              </c:strCache>
            </c:strRef>
          </c:tx>
          <c:invertIfNegative val="0"/>
          <c:cat>
            <c:strRef>
              <c:f>EVEBITDA!$A$2:$A$18</c:f>
              <c:strCache>
                <c:ptCount val="17"/>
                <c:pt idx="0">
                  <c:v>&lt;2</c:v>
                </c:pt>
                <c:pt idx="1">
                  <c:v>2 To 4</c:v>
                </c:pt>
                <c:pt idx="2">
                  <c:v>4 To 6</c:v>
                </c:pt>
                <c:pt idx="3">
                  <c:v>6 To 8</c:v>
                </c:pt>
                <c:pt idx="4">
                  <c:v>8 To 10</c:v>
                </c:pt>
                <c:pt idx="5">
                  <c:v>10 To 12</c:v>
                </c:pt>
                <c:pt idx="6">
                  <c:v>12 To 16</c:v>
                </c:pt>
                <c:pt idx="7">
                  <c:v>16 To 20</c:v>
                </c:pt>
                <c:pt idx="8">
                  <c:v>20 To 25</c:v>
                </c:pt>
                <c:pt idx="9">
                  <c:v>25 To 30</c:v>
                </c:pt>
                <c:pt idx="10">
                  <c:v>30 To 35</c:v>
                </c:pt>
                <c:pt idx="11">
                  <c:v>35 To 40</c:v>
                </c:pt>
                <c:pt idx="12">
                  <c:v>40 To 45</c:v>
                </c:pt>
                <c:pt idx="13">
                  <c:v>45 To 50</c:v>
                </c:pt>
                <c:pt idx="14">
                  <c:v>50 To 75</c:v>
                </c:pt>
                <c:pt idx="15">
                  <c:v>75 To 100</c:v>
                </c:pt>
                <c:pt idx="16">
                  <c:v>More</c:v>
                </c:pt>
              </c:strCache>
            </c:strRef>
          </c:cat>
          <c:val>
            <c:numRef>
              <c:f>EVEBITDA!$E$2:$E$18</c:f>
              <c:numCache>
                <c:formatCode>0.00%</c:formatCode>
                <c:ptCount val="17"/>
                <c:pt idx="0">
                  <c:v>0.0194482134780642</c:v>
                </c:pt>
                <c:pt idx="1">
                  <c:v>0.0719131614654003</c:v>
                </c:pt>
                <c:pt idx="2">
                  <c:v>0.145861601085482</c:v>
                </c:pt>
                <c:pt idx="3">
                  <c:v>0.172320217096336</c:v>
                </c:pt>
                <c:pt idx="4">
                  <c:v>0.147670737222976</c:v>
                </c:pt>
                <c:pt idx="5">
                  <c:v>0.101763907734057</c:v>
                </c:pt>
                <c:pt idx="6">
                  <c:v>0.115784712799638</c:v>
                </c:pt>
                <c:pt idx="7">
                  <c:v>0.0592492085029398</c:v>
                </c:pt>
                <c:pt idx="8">
                  <c:v>0.039348710990502</c:v>
                </c:pt>
                <c:pt idx="9">
                  <c:v>0.0210312075983718</c:v>
                </c:pt>
                <c:pt idx="10">
                  <c:v>0.014246947082768</c:v>
                </c:pt>
                <c:pt idx="11">
                  <c:v>0.0124378109452736</c:v>
                </c:pt>
                <c:pt idx="12">
                  <c:v>0.006558118498417</c:v>
                </c:pt>
                <c:pt idx="13">
                  <c:v>0.00542740841248304</c:v>
                </c:pt>
                <c:pt idx="14">
                  <c:v>0.0167345092718227</c:v>
                </c:pt>
                <c:pt idx="15">
                  <c:v>0.00814111261872456</c:v>
                </c:pt>
                <c:pt idx="16">
                  <c:v>0.0420624151967435</c:v>
                </c:pt>
              </c:numCache>
            </c:numRef>
          </c:val>
        </c:ser>
        <c:ser>
          <c:idx val="4"/>
          <c:order val="4"/>
          <c:tx>
            <c:strRef>
              <c:f>EVEBITDA!$F$1</c:f>
              <c:strCache>
                <c:ptCount val="1"/>
                <c:pt idx="0">
                  <c:v>Japan</c:v>
                </c:pt>
              </c:strCache>
            </c:strRef>
          </c:tx>
          <c:invertIfNegative val="0"/>
          <c:cat>
            <c:strRef>
              <c:f>EVEBITDA!$A$2:$A$18</c:f>
              <c:strCache>
                <c:ptCount val="17"/>
                <c:pt idx="0">
                  <c:v>&lt;2</c:v>
                </c:pt>
                <c:pt idx="1">
                  <c:v>2 To 4</c:v>
                </c:pt>
                <c:pt idx="2">
                  <c:v>4 To 6</c:v>
                </c:pt>
                <c:pt idx="3">
                  <c:v>6 To 8</c:v>
                </c:pt>
                <c:pt idx="4">
                  <c:v>8 To 10</c:v>
                </c:pt>
                <c:pt idx="5">
                  <c:v>10 To 12</c:v>
                </c:pt>
                <c:pt idx="6">
                  <c:v>12 To 16</c:v>
                </c:pt>
                <c:pt idx="7">
                  <c:v>16 To 20</c:v>
                </c:pt>
                <c:pt idx="8">
                  <c:v>20 To 25</c:v>
                </c:pt>
                <c:pt idx="9">
                  <c:v>25 To 30</c:v>
                </c:pt>
                <c:pt idx="10">
                  <c:v>30 To 35</c:v>
                </c:pt>
                <c:pt idx="11">
                  <c:v>35 To 40</c:v>
                </c:pt>
                <c:pt idx="12">
                  <c:v>40 To 45</c:v>
                </c:pt>
                <c:pt idx="13">
                  <c:v>45 To 50</c:v>
                </c:pt>
                <c:pt idx="14">
                  <c:v>50 To 75</c:v>
                </c:pt>
                <c:pt idx="15">
                  <c:v>75 To 100</c:v>
                </c:pt>
                <c:pt idx="16">
                  <c:v>More</c:v>
                </c:pt>
              </c:strCache>
            </c:strRef>
          </c:cat>
          <c:val>
            <c:numRef>
              <c:f>EVEBITDA!$F$2:$F$18</c:f>
              <c:numCache>
                <c:formatCode>0.00%</c:formatCode>
                <c:ptCount val="17"/>
                <c:pt idx="0">
                  <c:v>0.0559065066329754</c:v>
                </c:pt>
                <c:pt idx="1">
                  <c:v>0.16140240050537</c:v>
                </c:pt>
                <c:pt idx="2">
                  <c:v>0.210044219835755</c:v>
                </c:pt>
                <c:pt idx="3">
                  <c:v>0.190777005685407</c:v>
                </c:pt>
                <c:pt idx="4">
                  <c:v>0.115919140871762</c:v>
                </c:pt>
                <c:pt idx="5">
                  <c:v>0.0634870499052432</c:v>
                </c:pt>
                <c:pt idx="6">
                  <c:v>0.0694883133291219</c:v>
                </c:pt>
                <c:pt idx="7">
                  <c:v>0.0366392924826279</c:v>
                </c:pt>
                <c:pt idx="8">
                  <c:v>0.0259001895135818</c:v>
                </c:pt>
                <c:pt idx="9">
                  <c:v>0.0123183828174352</c:v>
                </c:pt>
                <c:pt idx="10">
                  <c:v>0.0104232469993683</c:v>
                </c:pt>
                <c:pt idx="11">
                  <c:v>0.00663297536323436</c:v>
                </c:pt>
                <c:pt idx="12">
                  <c:v>0.00442198357548958</c:v>
                </c:pt>
                <c:pt idx="13">
                  <c:v>0.00189513581806696</c:v>
                </c:pt>
                <c:pt idx="14">
                  <c:v>0.00758054327226784</c:v>
                </c:pt>
                <c:pt idx="15">
                  <c:v>0.00315855969677827</c:v>
                </c:pt>
                <c:pt idx="16">
                  <c:v>0.0240050536955148</c:v>
                </c:pt>
              </c:numCache>
            </c:numRef>
          </c:val>
        </c:ser>
        <c:ser>
          <c:idx val="5"/>
          <c:order val="5"/>
          <c:tx>
            <c:strRef>
              <c:f>EVEBITDA!$G$1</c:f>
              <c:strCache>
                <c:ptCount val="1"/>
                <c:pt idx="0">
                  <c:v>Global</c:v>
                </c:pt>
              </c:strCache>
            </c:strRef>
          </c:tx>
          <c:invertIfNegative val="0"/>
          <c:cat>
            <c:strRef>
              <c:f>EVEBITDA!$A$2:$A$18</c:f>
              <c:strCache>
                <c:ptCount val="17"/>
                <c:pt idx="0">
                  <c:v>&lt;2</c:v>
                </c:pt>
                <c:pt idx="1">
                  <c:v>2 To 4</c:v>
                </c:pt>
                <c:pt idx="2">
                  <c:v>4 To 6</c:v>
                </c:pt>
                <c:pt idx="3">
                  <c:v>6 To 8</c:v>
                </c:pt>
                <c:pt idx="4">
                  <c:v>8 To 10</c:v>
                </c:pt>
                <c:pt idx="5">
                  <c:v>10 To 12</c:v>
                </c:pt>
                <c:pt idx="6">
                  <c:v>12 To 16</c:v>
                </c:pt>
                <c:pt idx="7">
                  <c:v>16 To 20</c:v>
                </c:pt>
                <c:pt idx="8">
                  <c:v>20 To 25</c:v>
                </c:pt>
                <c:pt idx="9">
                  <c:v>25 To 30</c:v>
                </c:pt>
                <c:pt idx="10">
                  <c:v>30 To 35</c:v>
                </c:pt>
                <c:pt idx="11">
                  <c:v>35 To 40</c:v>
                </c:pt>
                <c:pt idx="12">
                  <c:v>40 To 45</c:v>
                </c:pt>
                <c:pt idx="13">
                  <c:v>45 To 50</c:v>
                </c:pt>
                <c:pt idx="14">
                  <c:v>50 To 75</c:v>
                </c:pt>
                <c:pt idx="15">
                  <c:v>75 To 100</c:v>
                </c:pt>
                <c:pt idx="16">
                  <c:v>More</c:v>
                </c:pt>
              </c:strCache>
            </c:strRef>
          </c:cat>
          <c:val>
            <c:numRef>
              <c:f>EVEBITDA!$G$2:$G$18</c:f>
              <c:numCache>
                <c:formatCode>0.00%</c:formatCode>
                <c:ptCount val="17"/>
                <c:pt idx="0">
                  <c:v>0.0316841069019579</c:v>
                </c:pt>
                <c:pt idx="1">
                  <c:v>0.0783534473329201</c:v>
                </c:pt>
                <c:pt idx="2">
                  <c:v>0.128705290407263</c:v>
                </c:pt>
                <c:pt idx="3">
                  <c:v>0.139570496226346</c:v>
                </c:pt>
                <c:pt idx="4">
                  <c:v>0.117074415721734</c:v>
                </c:pt>
                <c:pt idx="5">
                  <c:v>0.0861195172640099</c:v>
                </c:pt>
                <c:pt idx="6">
                  <c:v>0.108724979035257</c:v>
                </c:pt>
                <c:pt idx="7">
                  <c:v>0.0650089328034418</c:v>
                </c:pt>
                <c:pt idx="8">
                  <c:v>0.0476173114084661</c:v>
                </c:pt>
                <c:pt idx="9">
                  <c:v>0.0294964815692566</c:v>
                </c:pt>
                <c:pt idx="10">
                  <c:v>0.0203084551719109</c:v>
                </c:pt>
                <c:pt idx="11">
                  <c:v>0.0154227585955445</c:v>
                </c:pt>
                <c:pt idx="12">
                  <c:v>0.0110110475079301</c:v>
                </c:pt>
                <c:pt idx="13">
                  <c:v>0.00856819921974696</c:v>
                </c:pt>
                <c:pt idx="14">
                  <c:v>0.026397345681263</c:v>
                </c:pt>
                <c:pt idx="15">
                  <c:v>0.0146206293068874</c:v>
                </c:pt>
                <c:pt idx="16">
                  <c:v>0.0713165858460641</c:v>
                </c:pt>
              </c:numCache>
            </c:numRef>
          </c:val>
        </c:ser>
        <c:dLbls>
          <c:showLegendKey val="0"/>
          <c:showVal val="0"/>
          <c:showCatName val="0"/>
          <c:showSerName val="0"/>
          <c:showPercent val="0"/>
          <c:showBubbleSize val="0"/>
        </c:dLbls>
        <c:gapWidth val="150"/>
        <c:shape val="box"/>
        <c:axId val="1543297912"/>
        <c:axId val="1543300888"/>
        <c:axId val="0"/>
      </c:bar3DChart>
      <c:catAx>
        <c:axId val="1543297912"/>
        <c:scaling>
          <c:orientation val="minMax"/>
        </c:scaling>
        <c:delete val="0"/>
        <c:axPos val="b"/>
        <c:majorTickMark val="out"/>
        <c:minorTickMark val="none"/>
        <c:tickLblPos val="nextTo"/>
        <c:crossAx val="1543300888"/>
        <c:crosses val="autoZero"/>
        <c:auto val="1"/>
        <c:lblAlgn val="ctr"/>
        <c:lblOffset val="100"/>
        <c:noMultiLvlLbl val="0"/>
      </c:catAx>
      <c:valAx>
        <c:axId val="1543300888"/>
        <c:scaling>
          <c:orientation val="minMax"/>
        </c:scaling>
        <c:delete val="0"/>
        <c:axPos val="l"/>
        <c:majorGridlines/>
        <c:numFmt formatCode="0.00%" sourceLinked="1"/>
        <c:majorTickMark val="out"/>
        <c:minorTickMark val="none"/>
        <c:tickLblPos val="nextTo"/>
        <c:crossAx val="1543297912"/>
        <c:crosses val="autoZero"/>
        <c:crossBetween val="between"/>
      </c:valAx>
    </c:plotArea>
    <c:legend>
      <c:legendPos val="r"/>
      <c:layout/>
      <c:overlay val="0"/>
    </c:legend>
    <c:plotVisOnly val="1"/>
    <c:dispBlanksAs val="gap"/>
    <c:showDLblsOverMax val="0"/>
  </c:chart>
  <c:externalData r:id="rId1">
    <c:autoUpdate val="0"/>
  </c:externalData>
  <c:userShapes r:id="rId2"/>
</c:chartSpace>
</file>

<file path=ppt/drawings/_rels/drawing2.xml.rels><?xml version="1.0" encoding="UTF-8" standalone="yes"?>
<Relationships xmlns="http://schemas.openxmlformats.org/package/2006/relationships"><Relationship Id="rId1" Type="http://schemas.openxmlformats.org/officeDocument/2006/relationships/image" Target="../media/image84.png"/></Relationships>
</file>

<file path=ppt/drawings/_rels/drawing3.xml.rels><?xml version="1.0" encoding="UTF-8" standalone="yes"?>
<Relationships xmlns="http://schemas.openxmlformats.org/package/2006/relationships"><Relationship Id="rId1" Type="http://schemas.openxmlformats.org/officeDocument/2006/relationships/image" Target="../media/image86.png"/></Relationships>
</file>

<file path=ppt/drawings/_rels/vmlDrawing1.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1.emf"/><Relationship Id="rId2" Type="http://schemas.openxmlformats.org/officeDocument/2006/relationships/image" Target="../media/image22.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32.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55.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71.png"/></Relationships>
</file>

<file path=ppt/drawings/_rels/vmlDrawing6.vml.rels><?xml version="1.0" encoding="UTF-8" standalone="yes"?>
<Relationships xmlns="http://schemas.openxmlformats.org/package/2006/relationships"><Relationship Id="rId1" Type="http://schemas.openxmlformats.org/officeDocument/2006/relationships/image" Target="../media/image75.png"/></Relationships>
</file>

<file path=ppt/drawings/_rels/vmlDrawing7.vml.rels><?xml version="1.0" encoding="UTF-8" standalone="yes"?>
<Relationships xmlns="http://schemas.openxmlformats.org/package/2006/relationships"><Relationship Id="rId1" Type="http://schemas.openxmlformats.org/officeDocument/2006/relationships/image" Target="../media/image77.png"/></Relationships>
</file>

<file path=ppt/drawings/_rels/vmlDrawing8.vml.rels><?xml version="1.0" encoding="UTF-8" standalone="yes"?>
<Relationships xmlns="http://schemas.openxmlformats.org/package/2006/relationships"><Relationship Id="rId1" Type="http://schemas.openxmlformats.org/officeDocument/2006/relationships/image" Target="../media/image83.emf"/></Relationships>
</file>

<file path=ppt/drawings/_rels/vmlDrawing9.vml.rels><?xml version="1.0" encoding="UTF-8" standalone="yes"?>
<Relationships xmlns="http://schemas.openxmlformats.org/package/2006/relationships"><Relationship Id="rId3" Type="http://schemas.openxmlformats.org/officeDocument/2006/relationships/image" Target="../media/image89.emf"/><Relationship Id="rId4" Type="http://schemas.openxmlformats.org/officeDocument/2006/relationships/image" Target="../media/image90.emf"/><Relationship Id="rId1" Type="http://schemas.openxmlformats.org/officeDocument/2006/relationships/image" Target="../media/image87.emf"/><Relationship Id="rId2" Type="http://schemas.openxmlformats.org/officeDocument/2006/relationships/image" Target="../media/image88.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92.e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95.png"/></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96.png"/></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100.png"/></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104.png"/></Relationships>
</file>

<file path=ppt/drawings/drawing1.xml><?xml version="1.0" encoding="utf-8"?>
<c:userShapes xmlns:c="http://schemas.openxmlformats.org/drawingml/2006/chart">
  <cdr:relSizeAnchor xmlns:cdr="http://schemas.openxmlformats.org/drawingml/2006/chartDrawing">
    <cdr:from>
      <cdr:x>0.68708</cdr:x>
      <cdr:y>0.16555</cdr:y>
    </cdr:from>
    <cdr:to>
      <cdr:x>0.89421</cdr:x>
      <cdr:y>0.36498</cdr:y>
    </cdr:to>
    <cdr:sp macro="" textlink="">
      <cdr:nvSpPr>
        <cdr:cNvPr id="3" name="Rectangle 2"/>
        <cdr:cNvSpPr/>
      </cdr:nvSpPr>
      <cdr:spPr>
        <a:xfrm xmlns:a="http://schemas.openxmlformats.org/drawingml/2006/main">
          <a:off x="5891654" y="965891"/>
          <a:ext cx="1776092" cy="1163507"/>
        </a:xfrm>
        <a:prstGeom xmlns:a="http://schemas.openxmlformats.org/drawingml/2006/main" prst="rect">
          <a:avLst/>
        </a:prstGeom>
        <a:noFill xmlns:a="http://schemas.openxmlformats.org/drawingml/2006/main"/>
      </cdr:spPr>
      <cdr:txBody>
        <a:bodyPr xmlns:a="http://schemas.openxmlformats.org/drawingml/2006/main" wrap="square" lIns="91440" tIns="45720" rIns="91440" bIns="45720">
          <a:spAutoFit/>
        </a:bodyPr>
        <a:lstStyle xmlns:a="http://schemas.openxmlformats.org/drawingml/2006/main"/>
        <a:p xmlns:a="http://schemas.openxmlformats.org/drawingml/2006/main">
          <a:pPr algn="ctr"/>
          <a:r>
            <a:rPr lang="en-US" sz="1400" b="1" cap="none" spc="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Globally, 11,722</a:t>
          </a:r>
          <a:r>
            <a:rPr lang="en-US" sz="1400" b="1" cap="none" spc="0" baseline="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firms (54%) out of 21,711 firms earned less than their cost of capital in 2014</a:t>
          </a:r>
          <a:endParaRPr lang="en-US" sz="1400" b="1" cap="none" spc="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cdr:txBody>
    </cdr:sp>
  </cdr:relSizeAnchor>
</c:userShapes>
</file>

<file path=ppt/drawings/drawing2.xml><?xml version="1.0" encoding="utf-8"?>
<c:userShapes xmlns:c="http://schemas.openxmlformats.org/drawingml/2006/chart">
  <cdr:relSizeAnchor xmlns:cdr="http://schemas.openxmlformats.org/drawingml/2006/chartDrawing">
    <cdr:from>
      <cdr:x>0.39213</cdr:x>
      <cdr:y>0.10169</cdr:y>
    </cdr:from>
    <cdr:to>
      <cdr:x>0.96846</cdr:x>
      <cdr:y>0.34181</cdr:y>
    </cdr:to>
    <cdr:pic>
      <cdr:nvPicPr>
        <cdr:cNvPr id="2" name="chart"/>
        <cdr:cNvPicPr>
          <a:picLocks xmlns:a="http://schemas.openxmlformats.org/drawingml/2006/main" noChangeAspect="1"/>
        </cdr:cNvPicPr>
      </cdr:nvPicPr>
      <cdr:blipFill>
        <a:blip xmlns:a="http://schemas.openxmlformats.org/drawingml/2006/main" xmlns:r="http://schemas.openxmlformats.org/officeDocument/2006/relationships" r:embed="rId1"/>
        <a:stretch xmlns:a="http://schemas.openxmlformats.org/drawingml/2006/main">
          <a:fillRect/>
        </a:stretch>
      </cdr:blipFill>
      <cdr:spPr>
        <a:xfrm xmlns:a="http://schemas.openxmlformats.org/drawingml/2006/main">
          <a:off x="3197225" y="457200"/>
          <a:ext cx="4699000" cy="1079500"/>
        </a:xfrm>
        <a:prstGeom xmlns:a="http://schemas.openxmlformats.org/drawingml/2006/main" prst="rect">
          <a:avLst/>
        </a:prstGeom>
      </cdr:spPr>
    </cdr:pic>
  </cdr:relSizeAnchor>
</c:userShapes>
</file>

<file path=ppt/drawings/drawing3.xml><?xml version="1.0" encoding="utf-8"?>
<c:userShapes xmlns:c="http://schemas.openxmlformats.org/drawingml/2006/chart">
  <cdr:relSizeAnchor xmlns:cdr="http://schemas.openxmlformats.org/drawingml/2006/chartDrawing">
    <cdr:from>
      <cdr:x>0.33606</cdr:x>
      <cdr:y>0.11864</cdr:y>
    </cdr:from>
    <cdr:to>
      <cdr:x>0.91238</cdr:x>
      <cdr:y>0.36158</cdr:y>
    </cdr:to>
    <cdr:pic>
      <cdr:nvPicPr>
        <cdr:cNvPr id="2" name="chart"/>
        <cdr:cNvPicPr>
          <a:picLocks xmlns:a="http://schemas.openxmlformats.org/drawingml/2006/main" noChangeAspect="1"/>
        </cdr:cNvPicPr>
      </cdr:nvPicPr>
      <cdr:blipFill>
        <a:blip xmlns:a="http://schemas.openxmlformats.org/drawingml/2006/main" xmlns:r="http://schemas.openxmlformats.org/officeDocument/2006/relationships" r:embed="rId1"/>
        <a:stretch xmlns:a="http://schemas.openxmlformats.org/drawingml/2006/main">
          <a:fillRect/>
        </a:stretch>
      </cdr:blipFill>
      <cdr:spPr>
        <a:xfrm xmlns:a="http://schemas.openxmlformats.org/drawingml/2006/main">
          <a:off x="2740025" y="533400"/>
          <a:ext cx="4699000" cy="1092200"/>
        </a:xfrm>
        <a:prstGeom xmlns:a="http://schemas.openxmlformats.org/drawingml/2006/main" prst="rect">
          <a:avLst/>
        </a:prstGeom>
      </cdr:spPr>
    </cdr:pic>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6101489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body" sz="quarter" idx="3"/>
          </p:nvPr>
        </p:nvSpPr>
        <p:spPr bwMode="auto">
          <a:xfrm>
            <a:off x="914400" y="4343400"/>
            <a:ext cx="5029200" cy="4114800"/>
          </a:xfrm>
          <a:prstGeom prst="rect">
            <a:avLst/>
          </a:prstGeom>
          <a:noFill/>
          <a:ln w="12700">
            <a:noFill/>
            <a:miter lim="800000"/>
            <a:headEnd/>
            <a:tailEnd/>
          </a:ln>
          <a:effectLst/>
        </p:spPr>
        <p:txBody>
          <a:bodyPr vert="horz" wrap="square" lIns="90487" tIns="44450" rIns="90487" bIns="44450" numCol="1" anchor="t" anchorCtr="0" compatLnSpc="1">
            <a:prstTxWarp prst="textNoShape">
              <a:avLst/>
            </a:prstTxWarp>
          </a:bodyPr>
          <a:lstStyle/>
          <a:p>
            <a:pPr lvl="0"/>
            <a:r>
              <a:rPr lang="en-US" noProof="0"/>
              <a:t>Click to edit Master notes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5363" name="Rectangle 3"/>
          <p:cNvSpPr>
            <a:spLocks noGrp="1" noRot="1" noChangeAspect="1" noChangeArrowheads="1" noTextEdit="1"/>
          </p:cNvSpPr>
          <p:nvPr>
            <p:ph type="sldImg" idx="2"/>
          </p:nvPr>
        </p:nvSpPr>
        <p:spPr bwMode="auto">
          <a:xfrm>
            <a:off x="1149350" y="692150"/>
            <a:ext cx="4559300" cy="34163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Tree>
    <p:extLst>
      <p:ext uri="{BB962C8B-B14F-4D97-AF65-F5344CB8AC3E}">
        <p14:creationId xmlns:p14="http://schemas.microsoft.com/office/powerpoint/2010/main" val="3646706584"/>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Helvetica" pitchFamily="-65" charset="0"/>
        <a:ea typeface="ＭＳ Ｐゴシック" pitchFamily="-65" charset="-128"/>
        <a:cs typeface="ＭＳ Ｐゴシック" pitchFamily="-65" charset="-128"/>
      </a:defRPr>
    </a:lvl1pPr>
    <a:lvl2pPr marL="457200" algn="l" rtl="0" eaLnBrk="0" fontAlgn="base" hangingPunct="0">
      <a:spcBef>
        <a:spcPct val="30000"/>
      </a:spcBef>
      <a:spcAft>
        <a:spcPct val="0"/>
      </a:spcAft>
      <a:defRPr sz="1200" kern="1200">
        <a:solidFill>
          <a:schemeClr val="tx1"/>
        </a:solidFill>
        <a:latin typeface="Helvetica" pitchFamily="-65" charset="0"/>
        <a:ea typeface="ＭＳ Ｐゴシック" pitchFamily="-65" charset="-128"/>
        <a:cs typeface="+mn-cs"/>
      </a:defRPr>
    </a:lvl2pPr>
    <a:lvl3pPr marL="914400" algn="l" rtl="0" eaLnBrk="0" fontAlgn="base" hangingPunct="0">
      <a:spcBef>
        <a:spcPct val="30000"/>
      </a:spcBef>
      <a:spcAft>
        <a:spcPct val="0"/>
      </a:spcAft>
      <a:defRPr sz="1200" kern="1200">
        <a:solidFill>
          <a:schemeClr val="tx1"/>
        </a:solidFill>
        <a:latin typeface="Helvetica" pitchFamily="-65" charset="0"/>
        <a:ea typeface="ＭＳ Ｐゴシック" pitchFamily="-65" charset="-128"/>
        <a:cs typeface="+mn-cs"/>
      </a:defRPr>
    </a:lvl3pPr>
    <a:lvl4pPr marL="1371600" algn="l" rtl="0" eaLnBrk="0" fontAlgn="base" hangingPunct="0">
      <a:spcBef>
        <a:spcPct val="30000"/>
      </a:spcBef>
      <a:spcAft>
        <a:spcPct val="0"/>
      </a:spcAft>
      <a:defRPr sz="1200" kern="1200">
        <a:solidFill>
          <a:schemeClr val="tx1"/>
        </a:solidFill>
        <a:latin typeface="Helvetica" pitchFamily="-65" charset="0"/>
        <a:ea typeface="ＭＳ Ｐゴシック" pitchFamily="-65" charset="-128"/>
        <a:cs typeface="+mn-cs"/>
      </a:defRPr>
    </a:lvl4pPr>
    <a:lvl5pPr marL="1828800" algn="l" rtl="0" eaLnBrk="0" fontAlgn="base" hangingPunct="0">
      <a:spcBef>
        <a:spcPct val="30000"/>
      </a:spcBef>
      <a:spcAft>
        <a:spcPct val="0"/>
      </a:spcAft>
      <a:defRPr sz="1200" kern="1200">
        <a:solidFill>
          <a:schemeClr val="tx1"/>
        </a:solidFill>
        <a:latin typeface="Helvetica" pitchFamily="-65" charset="0"/>
        <a:ea typeface="ＭＳ Ｐゴシック" pitchFamily="-65"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4.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5.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6.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7.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8.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0.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4.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5.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6.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8.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0.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4.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4.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3.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8.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3.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8.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9.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0.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1.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5.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6.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7.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8.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9.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0.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1.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2.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3.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4.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5.xml"/></Relationships>
</file>

<file path=ppt/notesSlides/_rels/notesSlide8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6.xml"/></Relationships>
</file>

<file path=ppt/notesSlides/_rels/notesSlide8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7.xml"/></Relationships>
</file>

<file path=ppt/notesSlides/_rels/notesSlide8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8.xml"/></Relationships>
</file>

<file path=ppt/notesSlides/_rels/notesSlide8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9.xml"/></Relationships>
</file>

<file path=ppt/notesSlides/_rels/notesSlide8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0.xml"/></Relationships>
</file>

<file path=ppt/notesSlides/_rels/notesSlide8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1.xml"/></Relationships>
</file>

<file path=ppt/notesSlides/_rels/notesSlide8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7.xml"/></Relationships>
</file>

<file path=ppt/notesSlides/_rels/notesSlide8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8.xml"/></Relationships>
</file>

<file path=ppt/notesSlides/_rels/notesSlide9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9.xml"/></Relationships>
</file>

<file path=ppt/notesSlides/_rels/notesSlide9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0.xml"/></Relationships>
</file>

<file path=ppt/notesSlides/_rels/notesSlide9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1.xml"/></Relationships>
</file>

<file path=ppt/notesSlides/_rels/notesSlide9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4.xml"/></Relationships>
</file>

<file path=ppt/notesSlides/_rels/notesSlide9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Grp="1" noRot="1" noChangeAspect="1" noChangeArrowheads="1" noTextEdit="1"/>
          </p:cNvSpPr>
          <p:nvPr>
            <p:ph type="sldImg"/>
          </p:nvPr>
        </p:nvSpPr>
        <p:spPr>
          <a:xfrm>
            <a:off x="1150938" y="692150"/>
            <a:ext cx="4556125" cy="3416300"/>
          </a:xfrm>
          <a:ln/>
        </p:spPr>
      </p:sp>
      <p:sp>
        <p:nvSpPr>
          <p:cNvPr id="1741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Helvetica" charset="0"/>
              <a:ea typeface="ＭＳ Ｐゴシック" charset="0"/>
              <a:cs typeface="ＭＳ Ｐゴシック"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Grp="1" noRot="1" noChangeAspect="1" noChangeArrowheads="1"/>
          </p:cNvSpPr>
          <p:nvPr>
            <p:ph type="sldImg"/>
          </p:nvPr>
        </p:nvSpPr>
        <p:spPr>
          <a:xfrm>
            <a:off x="1150938" y="692150"/>
            <a:ext cx="4556125" cy="3416300"/>
          </a:xfrm>
          <a:solidFill>
            <a:srgbClr val="FFFFFF"/>
          </a:solidFill>
          <a:ln/>
        </p:spPr>
      </p:sp>
      <p:sp>
        <p:nvSpPr>
          <p:cNvPr id="19458"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val="1"/>
            </a:ext>
          </a:extLst>
        </p:spPr>
        <p:txBody>
          <a:bodyPr/>
          <a:lstStyle/>
          <a:p>
            <a:endParaRPr lang="en-US" dirty="0">
              <a:latin typeface="Helvetica" charset="0"/>
              <a:ea typeface="ＭＳ Ｐゴシック" charset="0"/>
              <a:cs typeface="ＭＳ Ｐゴシック"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Rot="1" noChangeAspect="1" noChangeArrowheads="1"/>
          </p:cNvSpPr>
          <p:nvPr>
            <p:ph type="sldImg"/>
          </p:nvPr>
        </p:nvSpPr>
        <p:spPr>
          <a:xfrm>
            <a:off x="1150938" y="692150"/>
            <a:ext cx="4556125" cy="3416300"/>
          </a:xfrm>
          <a:solidFill>
            <a:srgbClr val="FFFFFF"/>
          </a:solidFill>
          <a:ln/>
        </p:spPr>
      </p:sp>
      <p:sp>
        <p:nvSpPr>
          <p:cNvPr id="21506"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val="1"/>
            </a:ext>
          </a:extLst>
        </p:spPr>
        <p:txBody>
          <a:bodyPr/>
          <a:lstStyle/>
          <a:p>
            <a:endParaRPr lang="en-US">
              <a:latin typeface="Helvetica" charset="0"/>
              <a:ea typeface="ＭＳ Ｐゴシック" charset="0"/>
              <a:cs typeface="ＭＳ Ｐゴシック"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noRot="1" noChangeAspect="1" noChangeArrowheads="1"/>
          </p:cNvSpPr>
          <p:nvPr>
            <p:ph type="sldImg"/>
          </p:nvPr>
        </p:nvSpPr>
        <p:spPr>
          <a:xfrm>
            <a:off x="1150938" y="692150"/>
            <a:ext cx="4556125" cy="3416300"/>
          </a:xfrm>
          <a:solidFill>
            <a:srgbClr val="FFFFFF"/>
          </a:solidFill>
          <a:ln/>
        </p:spPr>
      </p:sp>
      <p:sp>
        <p:nvSpPr>
          <p:cNvPr id="23554" name="Rectangle 3"/>
          <p:cNvSpPr>
            <a:spLocks noGrp="1" noChangeArrowheads="1"/>
          </p:cNvSpPr>
          <p:nvPr>
            <p:ph type="body" idx="1"/>
          </p:nvPr>
        </p:nvSpPr>
        <p:spPr>
          <a:solidFill>
            <a:srgbClr val="FFFFFF"/>
          </a:solidFill>
          <a:ln>
            <a:solidFill>
              <a:srgbClr val="000000"/>
            </a:solidFill>
          </a:ln>
        </p:spPr>
        <p:txBody>
          <a:bodyPr/>
          <a:lstStyle/>
          <a:p>
            <a:r>
              <a:rPr lang="en-US">
                <a:latin typeface="Helvetica" charset="0"/>
                <a:ea typeface="ＭＳ Ｐゴシック" charset="0"/>
                <a:cs typeface="ＭＳ Ｐゴシック" charset="0"/>
              </a:rPr>
              <a:t>There are some who suggest that there is a fourth way to approach valuation, which is to value the assets of a firm individually. Asset based valuation, however, requires that you use either discounted cash flow or relative valuation models to value the individual assets. Consequently, we view it as a subset of these approaches.</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2"/>
          <p:cNvSpPr>
            <a:spLocks noGrp="1" noRot="1" noChangeAspect="1" noChangeArrowheads="1"/>
          </p:cNvSpPr>
          <p:nvPr>
            <p:ph type="sldImg"/>
          </p:nvPr>
        </p:nvSpPr>
        <p:spPr>
          <a:xfrm>
            <a:off x="1150938" y="692150"/>
            <a:ext cx="4556125" cy="3416300"/>
          </a:xfrm>
          <a:solidFill>
            <a:srgbClr val="FFFFFF"/>
          </a:solidFill>
          <a:ln/>
        </p:spPr>
      </p:sp>
      <p:sp>
        <p:nvSpPr>
          <p:cNvPr id="25602" name="Rectangle 3"/>
          <p:cNvSpPr>
            <a:spLocks noGrp="1" noChangeArrowheads="1"/>
          </p:cNvSpPr>
          <p:nvPr>
            <p:ph type="body" idx="1"/>
          </p:nvPr>
        </p:nvSpPr>
        <p:spPr>
          <a:solidFill>
            <a:srgbClr val="FFFFFF"/>
          </a:solidFill>
          <a:ln>
            <a:solidFill>
              <a:srgbClr val="000000"/>
            </a:solidFill>
          </a:ln>
        </p:spPr>
        <p:txBody>
          <a:bodyPr/>
          <a:lstStyle/>
          <a:p>
            <a:r>
              <a:rPr lang="en-US">
                <a:latin typeface="Helvetica" charset="0"/>
                <a:ea typeface="ＭＳ Ｐゴシック" charset="0"/>
                <a:cs typeface="ＭＳ Ｐゴシック" charset="0"/>
              </a:rPr>
              <a:t>Discounted cash flow valuation is geared for assets that derive their value from the cashflows that they are expected to generate - most businesses and financial assets fall into this category.</a:t>
            </a:r>
          </a:p>
          <a:p>
            <a:r>
              <a:rPr lang="en-US">
                <a:latin typeface="Helvetica" charset="0"/>
                <a:ea typeface="ＭＳ Ｐゴシック" charset="0"/>
                <a:cs typeface="ＭＳ Ｐゴシック" charset="0"/>
              </a:rPr>
              <a:t>The inputs needed for all discounted cash flow models - cash flows, discount rates and asset life - are the same, though the ease with which they can be estimated may vary from asset to asset.</a:t>
            </a:r>
          </a:p>
          <a:p>
            <a:r>
              <a:rPr lang="en-US">
                <a:latin typeface="Helvetica" charset="0"/>
                <a:ea typeface="ＭＳ Ｐゴシック" charset="0"/>
                <a:cs typeface="ＭＳ Ｐゴシック" charset="0"/>
              </a:rPr>
              <a:t>When we use discounted cash flow valuation, we are assuming that we can estimate intrinsic value and that market prices can deviate from intrinsic values. We also assume that prices will revert back to intrinsic value sooner or later - this is why a long time horizon is a pre-requisit.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p:cNvSpPr>
            <a:spLocks noGrp="1" noRot="1" noChangeAspect="1" noChangeArrowheads="1" noTextEdit="1"/>
          </p:cNvSpPr>
          <p:nvPr>
            <p:ph type="sldImg"/>
          </p:nvPr>
        </p:nvSpPr>
        <p:spPr>
          <a:xfrm>
            <a:off x="1150938" y="692150"/>
            <a:ext cx="4556125" cy="3416300"/>
          </a:xfrm>
          <a:ln/>
        </p:spPr>
      </p:sp>
      <p:sp>
        <p:nvSpPr>
          <p:cNvPr id="2765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Cash is king. A firm with negative cash flows today can be a very valuable firm but only if there is reason to believe that cash flows in the future will be large enough to compensate for the negative cash flows today. The riskier a firm and the longer you have to wait for the cash flows, the greater the cashflows eventually have to be….</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2"/>
          <p:cNvSpPr>
            <a:spLocks noGrp="1" noRot="1" noChangeAspect="1" noChangeArrowheads="1"/>
          </p:cNvSpPr>
          <p:nvPr>
            <p:ph type="sldImg"/>
          </p:nvPr>
        </p:nvSpPr>
        <p:spPr>
          <a:xfrm>
            <a:off x="1150938" y="692150"/>
            <a:ext cx="4556125" cy="3416300"/>
          </a:xfrm>
          <a:solidFill>
            <a:srgbClr val="FFFFFF"/>
          </a:solidFill>
          <a:ln/>
        </p:spPr>
      </p:sp>
      <p:sp>
        <p:nvSpPr>
          <p:cNvPr id="29698" name="Rectangle 3"/>
          <p:cNvSpPr>
            <a:spLocks noGrp="1" noChangeArrowheads="1"/>
          </p:cNvSpPr>
          <p:nvPr>
            <p:ph type="body" idx="1"/>
          </p:nvPr>
        </p:nvSpPr>
        <p:spPr>
          <a:solidFill>
            <a:srgbClr val="FFFFFF"/>
          </a:solidFill>
          <a:ln>
            <a:solidFill>
              <a:srgbClr val="000000"/>
            </a:solidFill>
          </a:ln>
        </p:spPr>
        <p:txBody>
          <a:bodyPr/>
          <a:lstStyle/>
          <a:p>
            <a:r>
              <a:rPr lang="en-US">
                <a:latin typeface="Helvetica" charset="0"/>
                <a:ea typeface="ＭＳ Ｐゴシック" charset="0"/>
                <a:cs typeface="ＭＳ Ｐゴシック" charset="0"/>
              </a:rPr>
              <a:t>A business and the equity in the business can be very different numbers…</a:t>
            </a:r>
          </a:p>
          <a:p>
            <a:pPr lvl="1">
              <a:buFontTx/>
              <a:buChar char="•"/>
            </a:pPr>
            <a:r>
              <a:rPr lang="en-US">
                <a:latin typeface="Helvetica" charset="0"/>
                <a:ea typeface="ＭＳ Ｐゴシック" charset="0"/>
              </a:rPr>
              <a:t>A firm like GE in 2005 had a value of $ 500 billion for its business but its equity is worth only $ 300 billion - the difference is due to the substantial debt that GE has used to fund its expansion.</a:t>
            </a:r>
          </a:p>
          <a:p>
            <a:pPr lvl="1">
              <a:buFontTx/>
              <a:buChar char="•"/>
            </a:pPr>
            <a:r>
              <a:rPr lang="en-US">
                <a:latin typeface="Helvetica" charset="0"/>
                <a:ea typeface="ＭＳ Ｐゴシック" charset="0"/>
              </a:rPr>
              <a:t>You can have valuable businesses, where the equity is worth nothing because the firm has borrowed too much….</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2"/>
          <p:cNvSpPr>
            <a:spLocks noGrp="1" noRot="1" noChangeAspect="1" noChangeArrowheads="1"/>
          </p:cNvSpPr>
          <p:nvPr>
            <p:ph type="sldImg"/>
          </p:nvPr>
        </p:nvSpPr>
        <p:spPr>
          <a:xfrm>
            <a:off x="1150938" y="692150"/>
            <a:ext cx="4556125" cy="3416300"/>
          </a:xfrm>
          <a:solidFill>
            <a:srgbClr val="FFFFFF"/>
          </a:solidFill>
          <a:ln/>
        </p:spPr>
      </p:sp>
      <p:sp>
        <p:nvSpPr>
          <p:cNvPr id="32770"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val="1"/>
            </a:ext>
          </a:extLst>
        </p:spPr>
        <p:txBody>
          <a:bodyPr/>
          <a:lstStyle/>
          <a:p>
            <a:endParaRPr lang="en-US">
              <a:latin typeface="Helvetica" charset="0"/>
              <a:ea typeface="ＭＳ Ｐゴシック" charset="0"/>
              <a:cs typeface="ＭＳ Ｐゴシック"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2"/>
          <p:cNvSpPr>
            <a:spLocks noGrp="1" noRot="1" noChangeAspect="1" noChangeArrowheads="1"/>
          </p:cNvSpPr>
          <p:nvPr>
            <p:ph type="sldImg"/>
          </p:nvPr>
        </p:nvSpPr>
        <p:spPr>
          <a:xfrm>
            <a:off x="1150938" y="692150"/>
            <a:ext cx="4556125" cy="3416300"/>
          </a:xfrm>
          <a:solidFill>
            <a:srgbClr val="FFFFFF"/>
          </a:solidFill>
          <a:ln/>
        </p:spPr>
      </p:sp>
      <p:sp>
        <p:nvSpPr>
          <p:cNvPr id="34818"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val="1"/>
            </a:ext>
          </a:extLst>
        </p:spPr>
        <p:txBody>
          <a:bodyPr/>
          <a:lstStyle/>
          <a:p>
            <a:endParaRPr lang="en-US">
              <a:latin typeface="Helvetica" charset="0"/>
              <a:ea typeface="ＭＳ Ｐゴシック" charset="0"/>
              <a:cs typeface="ＭＳ Ｐゴシック"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2"/>
          <p:cNvSpPr>
            <a:spLocks noGrp="1" noRot="1" noChangeAspect="1" noChangeArrowheads="1"/>
          </p:cNvSpPr>
          <p:nvPr>
            <p:ph type="sldImg"/>
          </p:nvPr>
        </p:nvSpPr>
        <p:spPr>
          <a:xfrm>
            <a:off x="1150938" y="692150"/>
            <a:ext cx="4556125" cy="3416300"/>
          </a:xfrm>
          <a:solidFill>
            <a:srgbClr val="FFFFFF"/>
          </a:solidFill>
          <a:ln/>
        </p:spPr>
      </p:sp>
      <p:sp>
        <p:nvSpPr>
          <p:cNvPr id="36866"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val="1"/>
            </a:ext>
          </a:extLst>
        </p:spPr>
        <p:txBody>
          <a:bodyPr/>
          <a:lstStyle/>
          <a:p>
            <a:endParaRPr lang="en-US">
              <a:latin typeface="Helvetica" charset="0"/>
              <a:ea typeface="ＭＳ Ｐゴシック" charset="0"/>
              <a:cs typeface="ＭＳ Ｐゴシック"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2"/>
          <p:cNvSpPr>
            <a:spLocks noGrp="1" noRot="1" noChangeAspect="1" noChangeArrowheads="1"/>
          </p:cNvSpPr>
          <p:nvPr>
            <p:ph type="sldImg"/>
          </p:nvPr>
        </p:nvSpPr>
        <p:spPr>
          <a:xfrm>
            <a:off x="1150938" y="692150"/>
            <a:ext cx="4556125" cy="3416300"/>
          </a:xfrm>
          <a:solidFill>
            <a:srgbClr val="FFFFFF"/>
          </a:solidFill>
          <a:ln/>
        </p:spPr>
      </p:sp>
      <p:sp>
        <p:nvSpPr>
          <p:cNvPr id="40962"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val="1"/>
            </a:ext>
          </a:extLst>
        </p:spPr>
        <p:txBody>
          <a:bodyPr/>
          <a:lstStyle/>
          <a:p>
            <a:endParaRPr lang="en-US">
              <a:latin typeface="Helvetica" charset="0"/>
              <a:ea typeface="ＭＳ Ｐゴシック" charset="0"/>
              <a:cs typeface="ＭＳ Ｐゴシック"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2"/>
          <p:cNvSpPr>
            <a:spLocks noGrp="1" noRot="1" noChangeAspect="1" noChangeArrowheads="1"/>
          </p:cNvSpPr>
          <p:nvPr>
            <p:ph type="sldImg"/>
          </p:nvPr>
        </p:nvSpPr>
        <p:spPr>
          <a:xfrm>
            <a:off x="1150938" y="692150"/>
            <a:ext cx="4556125" cy="3416300"/>
          </a:xfrm>
          <a:solidFill>
            <a:srgbClr val="FFFFFF"/>
          </a:solidFill>
          <a:ln/>
        </p:spPr>
      </p:sp>
      <p:sp>
        <p:nvSpPr>
          <p:cNvPr id="43010" name="Rectangle 3"/>
          <p:cNvSpPr>
            <a:spLocks noGrp="1" noChangeArrowheads="1"/>
          </p:cNvSpPr>
          <p:nvPr>
            <p:ph type="body" idx="1"/>
          </p:nvPr>
        </p:nvSpPr>
        <p:spPr>
          <a:solidFill>
            <a:srgbClr val="FFFFFF"/>
          </a:solidFill>
          <a:ln>
            <a:solidFill>
              <a:srgbClr val="000000"/>
            </a:solidFill>
          </a:ln>
        </p:spPr>
        <p:txBody>
          <a:bodyPr/>
          <a:lstStyle/>
          <a:p>
            <a:r>
              <a:rPr lang="en-US">
                <a:latin typeface="Helvetica" charset="0"/>
                <a:ea typeface="ＭＳ Ｐゴシック" charset="0"/>
                <a:cs typeface="ＭＳ Ｐゴシック" charset="0"/>
              </a:rPr>
              <a:t>The Home Depot reports its lease commitments in its financial statements. The present value of operating lease expenses is computed using the pre-tax cost of debt. (An argument can be made that the unsecured cost of debt should be used.)</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2"/>
          <p:cNvSpPr>
            <a:spLocks noGrp="1" noRot="1" noChangeAspect="1" noChangeArrowheads="1"/>
          </p:cNvSpPr>
          <p:nvPr>
            <p:ph type="sldImg"/>
          </p:nvPr>
        </p:nvSpPr>
        <p:spPr>
          <a:xfrm>
            <a:off x="1150938" y="692150"/>
            <a:ext cx="4556125" cy="3416300"/>
          </a:xfrm>
          <a:solidFill>
            <a:srgbClr val="FFFFFF"/>
          </a:solidFill>
          <a:ln/>
        </p:spPr>
      </p:sp>
      <p:sp>
        <p:nvSpPr>
          <p:cNvPr id="45058" name="Rectangle 3"/>
          <p:cNvSpPr>
            <a:spLocks noGrp="1" noChangeArrowheads="1"/>
          </p:cNvSpPr>
          <p:nvPr>
            <p:ph type="body" idx="1"/>
          </p:nvPr>
        </p:nvSpPr>
        <p:spPr>
          <a:solidFill>
            <a:srgbClr val="FFFFFF"/>
          </a:solidFill>
          <a:ln>
            <a:solidFill>
              <a:srgbClr val="000000"/>
            </a:solidFill>
          </a:ln>
        </p:spPr>
        <p:txBody>
          <a:bodyPr/>
          <a:lstStyle/>
          <a:p>
            <a:r>
              <a:rPr lang="en-US">
                <a:latin typeface="Helvetica" charset="0"/>
                <a:ea typeface="ＭＳ Ｐゴシック" charset="0"/>
                <a:cs typeface="ＭＳ Ｐゴシック" charset="0"/>
              </a:rPr>
              <a:t>The amortizable life is an assumption based upon Cisco</a:t>
            </a:r>
            <a:r>
              <a:rPr lang="ja-JP" altLang="en-US">
                <a:latin typeface="Helvetica" charset="0"/>
                <a:ea typeface="ＭＳ Ｐゴシック" charset="0"/>
                <a:cs typeface="ＭＳ Ｐゴシック" charset="0"/>
              </a:rPr>
              <a:t>’</a:t>
            </a:r>
            <a:r>
              <a:rPr lang="en-US" altLang="ja-JP">
                <a:latin typeface="Helvetica" charset="0"/>
                <a:ea typeface="ＭＳ Ｐゴシック" charset="0"/>
                <a:cs typeface="ＭＳ Ｐゴシック" charset="0"/>
              </a:rPr>
              <a:t>s business (telecom equipment and software). It would be shorter in other businesses (such as computer chips) and longer in businesses that need regulatory approval (such as pharmaceuticals).</a:t>
            </a:r>
          </a:p>
          <a:p>
            <a:r>
              <a:rPr lang="en-US">
                <a:latin typeface="Helvetica" charset="0"/>
                <a:ea typeface="ＭＳ Ｐゴシック" charset="0"/>
                <a:cs typeface="ＭＳ Ｐゴシック" charset="0"/>
              </a:rPr>
              <a:t>Note that the amortization is 1/5 of the R&amp;D expense each year.</a:t>
            </a:r>
          </a:p>
          <a:p>
            <a:r>
              <a:rPr lang="en-US">
                <a:latin typeface="Helvetica" charset="0"/>
                <a:ea typeface="ＭＳ Ｐゴシック" charset="0"/>
                <a:cs typeface="ＭＳ Ｐゴシック" charset="0"/>
              </a:rPr>
              <a:t>We are also assuming that R&amp;D expenses are spent at the end of each year - not realistic, but simplifies analysis - that is why there is no amortization of the current year</a:t>
            </a:r>
            <a:r>
              <a:rPr lang="ja-JP" altLang="en-US">
                <a:latin typeface="Helvetica" charset="0"/>
                <a:ea typeface="ＭＳ Ｐゴシック" charset="0"/>
                <a:cs typeface="ＭＳ Ｐゴシック" charset="0"/>
              </a:rPr>
              <a:t>’</a:t>
            </a:r>
            <a:r>
              <a:rPr lang="en-US" altLang="ja-JP">
                <a:latin typeface="Helvetica" charset="0"/>
                <a:ea typeface="ＭＳ Ｐゴシック" charset="0"/>
                <a:cs typeface="ＭＳ Ｐゴシック" charset="0"/>
              </a:rPr>
              <a:t>s expense.</a:t>
            </a:r>
          </a:p>
          <a:p>
            <a:r>
              <a:rPr lang="en-US">
                <a:latin typeface="Helvetica" charset="0"/>
                <a:ea typeface="ＭＳ Ｐゴシック" charset="0"/>
                <a:cs typeface="ＭＳ Ｐゴシック" charset="0"/>
              </a:rPr>
              <a:t>The effect of capitalizing R&amp;D will be greatest at firms where R&amp;D is growing over time and be non-existent at firms with flat R&amp;D.</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2"/>
          <p:cNvSpPr>
            <a:spLocks noGrp="1" noRot="1" noChangeAspect="1" noChangeArrowheads="1" noTextEdit="1"/>
          </p:cNvSpPr>
          <p:nvPr>
            <p:ph type="sldImg"/>
          </p:nvPr>
        </p:nvSpPr>
        <p:spPr>
          <a:xfrm>
            <a:off x="1150938" y="692150"/>
            <a:ext cx="4556125" cy="3416300"/>
          </a:xfrm>
          <a:ln/>
        </p:spPr>
      </p:sp>
      <p:sp>
        <p:nvSpPr>
          <p:cNvPr id="4710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Helvetica" charset="0"/>
              <a:ea typeface="ＭＳ Ｐゴシック" charset="0"/>
              <a:cs typeface="ＭＳ Ｐゴシック"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2"/>
          <p:cNvSpPr>
            <a:spLocks noGrp="1" noRot="1" noChangeAspect="1" noChangeArrowheads="1" noTextEdit="1"/>
          </p:cNvSpPr>
          <p:nvPr>
            <p:ph type="sldImg"/>
          </p:nvPr>
        </p:nvSpPr>
        <p:spPr>
          <a:xfrm>
            <a:off x="1150938" y="692150"/>
            <a:ext cx="4556125" cy="3416300"/>
          </a:xfrm>
          <a:ln/>
        </p:spPr>
      </p:sp>
      <p:sp>
        <p:nvSpPr>
          <p:cNvPr id="4915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Helvetica" charset="0"/>
              <a:ea typeface="ＭＳ Ｐゴシック" charset="0"/>
              <a:cs typeface="ＭＳ Ｐゴシック"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2"/>
          <p:cNvSpPr>
            <a:spLocks noGrp="1" noRot="1" noChangeAspect="1" noChangeArrowheads="1"/>
          </p:cNvSpPr>
          <p:nvPr>
            <p:ph type="sldImg"/>
          </p:nvPr>
        </p:nvSpPr>
        <p:spPr>
          <a:xfrm>
            <a:off x="1150938" y="692150"/>
            <a:ext cx="4556125" cy="3416300"/>
          </a:xfrm>
          <a:solidFill>
            <a:srgbClr val="FFFFFF"/>
          </a:solidFill>
          <a:ln/>
        </p:spPr>
      </p:sp>
      <p:sp>
        <p:nvSpPr>
          <p:cNvPr id="54274"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val="1"/>
            </a:ext>
          </a:extLst>
        </p:spPr>
        <p:txBody>
          <a:bodyPr/>
          <a:lstStyle/>
          <a:p>
            <a:endParaRPr lang="en-US">
              <a:latin typeface="Helvetica" charset="0"/>
              <a:ea typeface="ＭＳ Ｐゴシック" charset="0"/>
              <a:cs typeface="ＭＳ Ｐゴシック"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2"/>
          <p:cNvSpPr>
            <a:spLocks noGrp="1" noRot="1" noChangeAspect="1" noChangeArrowheads="1" noTextEdit="1"/>
          </p:cNvSpPr>
          <p:nvPr>
            <p:ph type="sldImg"/>
          </p:nvPr>
        </p:nvSpPr>
        <p:spPr>
          <a:xfrm>
            <a:off x="1150938" y="692150"/>
            <a:ext cx="4556125" cy="3416300"/>
          </a:xfrm>
          <a:ln/>
        </p:spPr>
      </p:sp>
      <p:sp>
        <p:nvSpPr>
          <p:cNvPr id="5632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Times" charset="0"/>
              <a:ea typeface="ＭＳ Ｐゴシック" charset="0"/>
              <a:cs typeface="ＭＳ Ｐゴシック"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2"/>
          <p:cNvSpPr>
            <a:spLocks noGrp="1" noRot="1" noChangeAspect="1" noChangeArrowheads="1"/>
          </p:cNvSpPr>
          <p:nvPr>
            <p:ph type="sldImg"/>
          </p:nvPr>
        </p:nvSpPr>
        <p:spPr>
          <a:xfrm>
            <a:off x="1150938" y="692150"/>
            <a:ext cx="4556125" cy="3416300"/>
          </a:xfrm>
          <a:solidFill>
            <a:srgbClr val="FFFFFF"/>
          </a:solidFill>
          <a:ln/>
        </p:spPr>
      </p:sp>
      <p:sp>
        <p:nvSpPr>
          <p:cNvPr id="58370"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These are the three fundamentals that drive betas. </a:t>
            </a:r>
          </a:p>
          <a:p>
            <a:pPr>
              <a:buFontTx/>
              <a:buChar char="•"/>
            </a:pPr>
            <a:r>
              <a:rPr lang="en-US">
                <a:latin typeface="Times" charset="0"/>
                <a:ea typeface="ＭＳ Ｐゴシック" charset="0"/>
                <a:cs typeface="ＭＳ Ｐゴシック" charset="0"/>
              </a:rPr>
              <a:t>Firms that produce luxury goods (such as Gucci and Tiffanys) should have higher betas than firms that cater to more basic needs (Walmart). These firms tend to have revenues that are much more sensitive to changes in economic conditions.</a:t>
            </a:r>
          </a:p>
          <a:p>
            <a:pPr>
              <a:buFontTx/>
              <a:buChar char="•"/>
            </a:pPr>
            <a:r>
              <a:rPr lang="en-US">
                <a:latin typeface="Times" charset="0"/>
                <a:ea typeface="ＭＳ Ｐゴシック" charset="0"/>
                <a:cs typeface="ＭＳ Ｐゴシック" charset="0"/>
              </a:rPr>
              <a:t>Firms in businesses with high fixed cost structures (like airlines) should have higher betas than firms with more flexible cost structures.</a:t>
            </a:r>
          </a:p>
          <a:p>
            <a:pPr>
              <a:buFontTx/>
              <a:buChar char="•"/>
            </a:pPr>
            <a:r>
              <a:rPr lang="en-US">
                <a:latin typeface="Times" charset="0"/>
                <a:ea typeface="ＭＳ Ｐゴシック" charset="0"/>
                <a:cs typeface="ＭＳ Ｐゴシック" charset="0"/>
              </a:rPr>
              <a:t>Firms that borrow more money will have higher equity betas than otherwise similar firms that do not borrow money.</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Rectangle 2"/>
          <p:cNvSpPr>
            <a:spLocks noGrp="1" noRot="1" noChangeAspect="1" noChangeArrowheads="1"/>
          </p:cNvSpPr>
          <p:nvPr>
            <p:ph type="sldImg"/>
          </p:nvPr>
        </p:nvSpPr>
        <p:spPr>
          <a:xfrm>
            <a:off x="1150938" y="692150"/>
            <a:ext cx="4556125" cy="3416300"/>
          </a:xfrm>
          <a:solidFill>
            <a:srgbClr val="FFFFFF"/>
          </a:solidFill>
          <a:ln/>
        </p:spPr>
      </p:sp>
      <p:sp>
        <p:nvSpPr>
          <p:cNvPr id="60418"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US">
                <a:latin typeface="Helvetica" charset="0"/>
                <a:ea typeface="ＭＳ Ｐゴシック" charset="0"/>
                <a:cs typeface="ＭＳ Ｐゴシック" charset="0"/>
              </a:rPr>
              <a:t>Three measurement issues come up:</a:t>
            </a:r>
          </a:p>
          <a:p>
            <a:pPr marL="228600" indent="-228600">
              <a:buFontTx/>
              <a:buAutoNum type="arabicPeriod"/>
            </a:pPr>
            <a:r>
              <a:rPr lang="en-US">
                <a:latin typeface="Helvetica" charset="0"/>
                <a:ea typeface="ＭＳ Ｐゴシック" charset="0"/>
                <a:cs typeface="ＭＳ Ｐゴシック" charset="0"/>
              </a:rPr>
              <a:t>How broadly or narrowly do we define comparable firms?</a:t>
            </a:r>
          </a:p>
          <a:p>
            <a:pPr marL="685800" lvl="1" indent="-228600">
              <a:buFontTx/>
              <a:buAutoNum type="arabicPeriod"/>
            </a:pPr>
            <a:r>
              <a:rPr lang="en-US">
                <a:latin typeface="Helvetica" charset="0"/>
                <a:ea typeface="ＭＳ Ｐゴシック" charset="0"/>
              </a:rPr>
              <a:t>We would argue for a broader rather than a narrow definition, because the savings in standard error increase with the number of firms.</a:t>
            </a:r>
          </a:p>
          <a:p>
            <a:pPr marL="228600" indent="-228600">
              <a:buFontTx/>
              <a:buAutoNum type="arabicPeriod"/>
            </a:pPr>
            <a:r>
              <a:rPr lang="en-US">
                <a:latin typeface="Helvetica" charset="0"/>
                <a:ea typeface="ＭＳ Ｐゴシック" charset="0"/>
                <a:cs typeface="ＭＳ Ｐゴシック" charset="0"/>
              </a:rPr>
              <a:t>How do we deal with differences in operating leverage and business mix that may persist across these firms?</a:t>
            </a:r>
          </a:p>
          <a:p>
            <a:pPr marL="685800" lvl="1" indent="-228600">
              <a:buFontTx/>
              <a:buChar char="•"/>
            </a:pPr>
            <a:r>
              <a:rPr lang="en-US">
                <a:latin typeface="Helvetica" charset="0"/>
                <a:ea typeface="ＭＳ Ｐゴシック" charset="0"/>
              </a:rPr>
              <a:t>Assume that there are no differences in operating leverage and business mix or that the differences average out.</a:t>
            </a:r>
          </a:p>
          <a:p>
            <a:pPr marL="685800" lvl="1" indent="-228600">
              <a:buFontTx/>
              <a:buChar char="•"/>
            </a:pPr>
            <a:r>
              <a:rPr lang="en-US">
                <a:latin typeface="Helvetica" charset="0"/>
                <a:ea typeface="ＭＳ Ｐゴシック" charset="0"/>
              </a:rPr>
              <a:t>Adjust for the differences quantitatively. For instance, you could decompose the unlevered beta further into a business beta and the operating leverage effect:</a:t>
            </a:r>
          </a:p>
          <a:p>
            <a:pPr marL="685800" lvl="1" indent="-228600">
              <a:buFontTx/>
              <a:buChar char="•"/>
            </a:pPr>
            <a:r>
              <a:rPr lang="en-US">
                <a:latin typeface="Helvetica" charset="0"/>
                <a:ea typeface="ＭＳ Ｐゴシック" charset="0"/>
              </a:rPr>
              <a:t>Unlevered beta = Business beta (1 + (Fixed Cost/Variable costs))</a:t>
            </a:r>
          </a:p>
          <a:p>
            <a:pPr marL="228600" indent="-228600">
              <a:buFontTx/>
              <a:buAutoNum type="arabicPeriod"/>
            </a:pPr>
            <a:r>
              <a:rPr lang="en-US">
                <a:latin typeface="Helvetica" charset="0"/>
                <a:ea typeface="ＭＳ Ｐゴシック" charset="0"/>
                <a:cs typeface="ＭＳ Ｐゴシック" charset="0"/>
              </a:rPr>
              <a:t>How do we compute an average - simple or weighted?</a:t>
            </a:r>
          </a:p>
          <a:p>
            <a:pPr marL="228600" indent="-228600">
              <a:buFontTx/>
              <a:buChar char="•"/>
            </a:pPr>
            <a:r>
              <a:rPr lang="en-US">
                <a:latin typeface="Helvetica" charset="0"/>
                <a:ea typeface="ＭＳ Ｐゴシック" charset="0"/>
                <a:cs typeface="ＭＳ Ｐゴシック" charset="0"/>
              </a:rPr>
              <a:t>I prefer simple averages. Otherwise, your betas reflect those of the largest and most stable firms in the business.</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Rectangle 2"/>
          <p:cNvSpPr>
            <a:spLocks noGrp="1" noRot="1" noChangeAspect="1" noChangeArrowheads="1"/>
          </p:cNvSpPr>
          <p:nvPr>
            <p:ph type="sldImg"/>
          </p:nvPr>
        </p:nvSpPr>
        <p:spPr>
          <a:xfrm>
            <a:off x="1150938" y="692150"/>
            <a:ext cx="4556125" cy="3416300"/>
          </a:xfrm>
          <a:solidFill>
            <a:srgbClr val="FFFFFF"/>
          </a:solidFill>
          <a:ln/>
        </p:spPr>
      </p:sp>
      <p:sp>
        <p:nvSpPr>
          <p:cNvPr id="62466"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val="1"/>
            </a:ext>
          </a:extLst>
        </p:spPr>
        <p:txBody>
          <a:bodyPr/>
          <a:lstStyle/>
          <a:p>
            <a:endParaRPr lang="en-US">
              <a:latin typeface="Helvetica" charset="0"/>
              <a:ea typeface="ＭＳ Ｐゴシック" charset="0"/>
              <a:cs typeface="ＭＳ Ｐゴシック"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Rectangle 2"/>
          <p:cNvSpPr>
            <a:spLocks noGrp="1" noRot="1" noChangeAspect="1" noChangeArrowheads="1"/>
          </p:cNvSpPr>
          <p:nvPr>
            <p:ph type="sldImg"/>
          </p:nvPr>
        </p:nvSpPr>
        <p:spPr>
          <a:xfrm>
            <a:off x="1150938" y="692150"/>
            <a:ext cx="4556125" cy="3416300"/>
          </a:xfrm>
          <a:solidFill>
            <a:srgbClr val="FFFFFF"/>
          </a:solidFill>
          <a:ln/>
        </p:spPr>
      </p:sp>
      <p:sp>
        <p:nvSpPr>
          <p:cNvPr id="65538"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val="1"/>
            </a:ext>
          </a:extLst>
        </p:spPr>
        <p:txBody>
          <a:bodyPr/>
          <a:lstStyle/>
          <a:p>
            <a:endParaRPr lang="en-US">
              <a:latin typeface="Helvetica" charset="0"/>
              <a:ea typeface="ＭＳ Ｐゴシック" charset="0"/>
              <a:cs typeface="ＭＳ Ｐゴシック"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2"/>
          <p:cNvSpPr>
            <a:spLocks noGrp="1" noRot="1" noChangeAspect="1" noChangeArrowheads="1"/>
          </p:cNvSpPr>
          <p:nvPr>
            <p:ph type="sldImg"/>
          </p:nvPr>
        </p:nvSpPr>
        <p:spPr>
          <a:xfrm>
            <a:off x="1150938" y="692150"/>
            <a:ext cx="4556125" cy="3416300"/>
          </a:xfrm>
          <a:solidFill>
            <a:srgbClr val="FFFFFF"/>
          </a:solidFill>
          <a:ln/>
        </p:spPr>
      </p:sp>
      <p:sp>
        <p:nvSpPr>
          <p:cNvPr id="67586"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As the index changes (and it is the input most likely to change by large amounts in short periods), the implied premium will change. Note that as premiums rise, stock prices drop. Notice two historical phenomena: (1) Equity risk premiums spiked in the 1970s as inflation increased in the US (2) Equity risk premiums bottomed out at 2% at the end of 1999 at the peak of the dot-com boom. </a:t>
            </a:r>
          </a:p>
          <a:p>
            <a:r>
              <a:rPr lang="en-US">
                <a:latin typeface="Times" charset="0"/>
                <a:ea typeface="ＭＳ Ｐゴシック" charset="0"/>
                <a:cs typeface="ＭＳ Ｐゴシック" charset="0"/>
              </a:rPr>
              <a:t>Would you settle for a 2% premium? If your answer is no, you believe that stocks are overvalued.</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Slide Image Placeholder 1"/>
          <p:cNvSpPr>
            <a:spLocks noGrp="1" noRot="1" noChangeAspect="1"/>
          </p:cNvSpPr>
          <p:nvPr>
            <p:ph type="sldImg"/>
          </p:nvPr>
        </p:nvSpPr>
        <p:spPr>
          <a:xfrm>
            <a:off x="1150938" y="692150"/>
            <a:ext cx="4556125" cy="3416300"/>
          </a:xfrm>
          <a:ln/>
        </p:spPr>
      </p:sp>
      <p:sp>
        <p:nvSpPr>
          <p:cNvPr id="6963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Helvetica" charset="0"/>
                <a:ea typeface="ＭＳ Ｐゴシック" charset="0"/>
                <a:cs typeface="ＭＳ Ｐゴシック" charset="0"/>
              </a:rPr>
              <a:t>Equity risk premiums changed more in three months than they had in the previous 20 years put together. A wake-up call for those who stick with fixed premiums? That depends on whether we assume that this is an aberration or a break with the past.</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Rectangle 2"/>
          <p:cNvSpPr>
            <a:spLocks noGrp="1" noRot="1" noChangeAspect="1" noChangeArrowheads="1" noTextEdit="1"/>
          </p:cNvSpPr>
          <p:nvPr>
            <p:ph type="sldImg"/>
          </p:nvPr>
        </p:nvSpPr>
        <p:spPr>
          <a:xfrm>
            <a:off x="1150938" y="692150"/>
            <a:ext cx="4556125" cy="3416300"/>
          </a:xfrm>
          <a:ln/>
        </p:spPr>
      </p:sp>
      <p:sp>
        <p:nvSpPr>
          <p:cNvPr id="7168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Times" charset="0"/>
              <a:ea typeface="ＭＳ Ｐゴシック" charset="0"/>
              <a:cs typeface="ＭＳ Ｐゴシック"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2"/>
          <p:cNvSpPr>
            <a:spLocks noGrp="1" noRot="1" noChangeAspect="1" noChangeArrowheads="1" noTextEdit="1"/>
          </p:cNvSpPr>
          <p:nvPr>
            <p:ph type="sldImg"/>
          </p:nvPr>
        </p:nvSpPr>
        <p:spPr>
          <a:xfrm>
            <a:off x="1150938" y="692150"/>
            <a:ext cx="4556125" cy="3416300"/>
          </a:xfrm>
          <a:ln/>
        </p:spPr>
      </p:sp>
      <p:sp>
        <p:nvSpPr>
          <p:cNvPr id="7475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Helvetica" charset="0"/>
              <a:ea typeface="ＭＳ Ｐゴシック" charset="0"/>
              <a:cs typeface="ＭＳ Ｐゴシック"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7" name="Slide Image Placeholder 1"/>
          <p:cNvSpPr>
            <a:spLocks noGrp="1" noRot="1" noChangeAspect="1"/>
          </p:cNvSpPr>
          <p:nvPr>
            <p:ph type="sldImg"/>
          </p:nvPr>
        </p:nvSpPr>
        <p:spPr>
          <a:xfrm>
            <a:off x="1150938" y="692150"/>
            <a:ext cx="4556125" cy="3416300"/>
          </a:xfrm>
          <a:ln/>
        </p:spPr>
      </p:sp>
      <p:sp>
        <p:nvSpPr>
          <p:cNvPr id="13209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Helvetica" charset="0"/>
                <a:ea typeface="ＭＳ Ｐゴシック" charset="0"/>
                <a:cs typeface="ＭＳ Ｐゴシック" charset="0"/>
              </a:rPr>
              <a:t>Updated country risk premiums.</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Rectangle 2"/>
          <p:cNvSpPr>
            <a:spLocks noGrp="1" noRot="1" noChangeAspect="1" noChangeArrowheads="1" noTextEdit="1"/>
          </p:cNvSpPr>
          <p:nvPr>
            <p:ph type="sldImg"/>
          </p:nvPr>
        </p:nvSpPr>
        <p:spPr>
          <a:xfrm>
            <a:off x="1150938" y="692150"/>
            <a:ext cx="4556125" cy="3416300"/>
          </a:xfrm>
          <a:ln/>
        </p:spPr>
      </p:sp>
      <p:sp>
        <p:nvSpPr>
          <p:cNvPr id="7987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Helvetica" charset="0"/>
              <a:ea typeface="ＭＳ Ｐゴシック" charset="0"/>
              <a:cs typeface="ＭＳ Ｐゴシック"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Slide Image Placeholder 1"/>
          <p:cNvSpPr>
            <a:spLocks noGrp="1" noRot="1" noChangeAspect="1"/>
          </p:cNvSpPr>
          <p:nvPr>
            <p:ph type="sldImg"/>
          </p:nvPr>
        </p:nvSpPr>
        <p:spPr>
          <a:xfrm>
            <a:off x="1150938" y="692150"/>
            <a:ext cx="4556125" cy="3416300"/>
          </a:xfrm>
          <a:ln/>
        </p:spPr>
      </p:sp>
      <p:sp>
        <p:nvSpPr>
          <p:cNvPr id="8192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In the case of Embraer, its limited revenues in Brazil give it a low equity risk premium. </a:t>
            </a:r>
          </a:p>
          <a:p>
            <a:r>
              <a:rPr lang="en-US">
                <a:latin typeface="Times" charset="0"/>
                <a:ea typeface="ＭＳ Ｐゴシック" charset="0"/>
                <a:cs typeface="ＭＳ Ｐゴシック" charset="0"/>
              </a:rPr>
              <a:t>In the case of Ambev, the computation is messier because it has revenues in many Latin American markets. We use revenue weights to weight the CRP.</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Rectangle 2"/>
          <p:cNvSpPr>
            <a:spLocks noGrp="1" noRot="1" noChangeAspect="1" noChangeArrowheads="1"/>
          </p:cNvSpPr>
          <p:nvPr>
            <p:ph type="sldImg"/>
          </p:nvPr>
        </p:nvSpPr>
        <p:spPr>
          <a:xfrm>
            <a:off x="1150938" y="692150"/>
            <a:ext cx="4556125" cy="3416300"/>
          </a:xfrm>
          <a:solidFill>
            <a:srgbClr val="FFFFFF"/>
          </a:solidFill>
          <a:ln/>
        </p:spPr>
      </p:sp>
      <p:sp>
        <p:nvSpPr>
          <p:cNvPr id="84994"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val="1"/>
            </a:ext>
          </a:extLst>
        </p:spPr>
        <p:txBody>
          <a:bodyPr/>
          <a:lstStyle/>
          <a:p>
            <a:endParaRPr lang="en-US">
              <a:latin typeface="Helvetica" charset="0"/>
              <a:ea typeface="ＭＳ Ｐゴシック" charset="0"/>
              <a:cs typeface="ＭＳ Ｐゴシック"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Rectangle 2"/>
          <p:cNvSpPr>
            <a:spLocks noGrp="1" noRot="1" noChangeAspect="1" noChangeArrowheads="1"/>
          </p:cNvSpPr>
          <p:nvPr>
            <p:ph type="sldImg"/>
          </p:nvPr>
        </p:nvSpPr>
        <p:spPr>
          <a:xfrm>
            <a:off x="1150938" y="692150"/>
            <a:ext cx="4556125" cy="3416300"/>
          </a:xfrm>
          <a:solidFill>
            <a:srgbClr val="FFFFFF"/>
          </a:solidFill>
          <a:ln/>
        </p:spPr>
      </p:sp>
      <p:sp>
        <p:nvSpPr>
          <p:cNvPr id="89090"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val="1"/>
            </a:ext>
          </a:extLst>
        </p:spPr>
        <p:txBody>
          <a:bodyPr/>
          <a:lstStyle/>
          <a:p>
            <a:endParaRPr lang="en-US">
              <a:latin typeface="Helvetica" charset="0"/>
              <a:ea typeface="ＭＳ Ｐゴシック" charset="0"/>
              <a:cs typeface="ＭＳ Ｐゴシック"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Rectangle 2"/>
          <p:cNvSpPr>
            <a:spLocks noGrp="1" noRot="1" noChangeAspect="1" noChangeArrowheads="1"/>
          </p:cNvSpPr>
          <p:nvPr>
            <p:ph type="sldImg"/>
          </p:nvPr>
        </p:nvSpPr>
        <p:spPr>
          <a:xfrm>
            <a:off x="1150938" y="692150"/>
            <a:ext cx="4556125" cy="3416300"/>
          </a:xfrm>
          <a:solidFill>
            <a:srgbClr val="FFFFFF"/>
          </a:solidFill>
          <a:ln/>
        </p:spPr>
      </p:sp>
      <p:sp>
        <p:nvSpPr>
          <p:cNvPr id="93186"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val="1"/>
            </a:ext>
          </a:extLst>
        </p:spPr>
        <p:txBody>
          <a:bodyPr/>
          <a:lstStyle/>
          <a:p>
            <a:endParaRPr lang="en-US">
              <a:latin typeface="Helvetica" charset="0"/>
              <a:ea typeface="ＭＳ Ｐゴシック" charset="0"/>
              <a:cs typeface="ＭＳ Ｐゴシック" charset="0"/>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Rectangle 2"/>
          <p:cNvSpPr>
            <a:spLocks noGrp="1" noRot="1" noChangeAspect="1" noChangeArrowheads="1"/>
          </p:cNvSpPr>
          <p:nvPr>
            <p:ph type="sldImg"/>
          </p:nvPr>
        </p:nvSpPr>
        <p:spPr>
          <a:xfrm>
            <a:off x="1150938" y="692150"/>
            <a:ext cx="4556125" cy="3416300"/>
          </a:xfrm>
          <a:solidFill>
            <a:srgbClr val="FFFFFF"/>
          </a:solidFill>
          <a:ln/>
        </p:spPr>
      </p:sp>
      <p:sp>
        <p:nvSpPr>
          <p:cNvPr id="95234"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val="1"/>
            </a:ext>
          </a:extLst>
        </p:spPr>
        <p:txBody>
          <a:bodyPr/>
          <a:lstStyle/>
          <a:p>
            <a:endParaRPr lang="en-US">
              <a:latin typeface="Helvetica" charset="0"/>
              <a:ea typeface="ＭＳ Ｐゴシック" charset="0"/>
              <a:cs typeface="ＭＳ Ｐゴシック" charset="0"/>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Rectangle 2"/>
          <p:cNvSpPr>
            <a:spLocks noGrp="1" noRot="1" noChangeAspect="1" noChangeArrowheads="1"/>
          </p:cNvSpPr>
          <p:nvPr>
            <p:ph type="sldImg"/>
          </p:nvPr>
        </p:nvSpPr>
        <p:spPr>
          <a:xfrm>
            <a:off x="1150938" y="692150"/>
            <a:ext cx="4556125" cy="3416300"/>
          </a:xfrm>
          <a:solidFill>
            <a:srgbClr val="FFFFFF"/>
          </a:solidFill>
          <a:ln/>
        </p:spPr>
      </p:sp>
      <p:sp>
        <p:nvSpPr>
          <p:cNvPr id="97282"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val="1"/>
            </a:ext>
          </a:extLst>
        </p:spPr>
        <p:txBody>
          <a:bodyPr/>
          <a:lstStyle/>
          <a:p>
            <a:endParaRPr lang="en-US">
              <a:latin typeface="Helvetica" charset="0"/>
              <a:ea typeface="ＭＳ Ｐゴシック" charset="0"/>
              <a:cs typeface="ＭＳ Ｐゴシック" charset="0"/>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Rectangle 2"/>
          <p:cNvSpPr>
            <a:spLocks noGrp="1" noRot="1" noChangeAspect="1" noChangeArrowheads="1"/>
          </p:cNvSpPr>
          <p:nvPr>
            <p:ph type="sldImg"/>
          </p:nvPr>
        </p:nvSpPr>
        <p:spPr>
          <a:xfrm>
            <a:off x="1150938" y="692150"/>
            <a:ext cx="4556125" cy="3416300"/>
          </a:xfrm>
          <a:solidFill>
            <a:srgbClr val="FFFFFF"/>
          </a:solidFill>
          <a:ln/>
        </p:spPr>
      </p:sp>
      <p:sp>
        <p:nvSpPr>
          <p:cNvPr id="99330" name="Rectangle 3"/>
          <p:cNvSpPr>
            <a:spLocks noGrp="1" noChangeArrowheads="1"/>
          </p:cNvSpPr>
          <p:nvPr>
            <p:ph type="body" idx="1"/>
          </p:nvPr>
        </p:nvSpPr>
        <p:spPr>
          <a:solidFill>
            <a:srgbClr val="FFFFFF"/>
          </a:solidFill>
          <a:ln>
            <a:solidFill>
              <a:srgbClr val="000000"/>
            </a:solidFill>
          </a:ln>
        </p:spPr>
        <p:txBody>
          <a:bodyPr/>
          <a:lstStyle/>
          <a:p>
            <a:r>
              <a:rPr lang="en-US">
                <a:latin typeface="Helvetica" charset="0"/>
                <a:ea typeface="ＭＳ Ｐゴシック" charset="0"/>
                <a:cs typeface="ＭＳ Ｐゴシック" charset="0"/>
              </a:rPr>
              <a:t>How you deal with cross holdings depends upon which scenario you face.</a:t>
            </a: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Rectangle 2"/>
          <p:cNvSpPr>
            <a:spLocks noGrp="1" noRot="1" noChangeAspect="1" noChangeArrowheads="1"/>
          </p:cNvSpPr>
          <p:nvPr>
            <p:ph type="sldImg"/>
          </p:nvPr>
        </p:nvSpPr>
        <p:spPr>
          <a:xfrm>
            <a:off x="1150938" y="692150"/>
            <a:ext cx="4556125" cy="3416300"/>
          </a:xfrm>
          <a:solidFill>
            <a:srgbClr val="FFFFFF"/>
          </a:solidFill>
          <a:ln/>
        </p:spPr>
      </p:sp>
      <p:sp>
        <p:nvSpPr>
          <p:cNvPr id="101378" name="Rectangle 3"/>
          <p:cNvSpPr>
            <a:spLocks noGrp="1" noChangeArrowheads="1"/>
          </p:cNvSpPr>
          <p:nvPr>
            <p:ph type="body" idx="1"/>
          </p:nvPr>
        </p:nvSpPr>
        <p:spPr>
          <a:solidFill>
            <a:srgbClr val="FFFFFF"/>
          </a:solidFill>
          <a:ln>
            <a:solidFill>
              <a:srgbClr val="000000"/>
            </a:solidFill>
          </a:ln>
        </p:spPr>
        <p:txBody>
          <a:bodyPr/>
          <a:lstStyle/>
          <a:p>
            <a:r>
              <a:rPr lang="en-US">
                <a:latin typeface="Helvetica" charset="0"/>
                <a:ea typeface="ＭＳ Ｐゴシック" charset="0"/>
                <a:cs typeface="ＭＳ Ｐゴシック" charset="0"/>
              </a:rPr>
              <a:t>If a holding is not consolidated, you have to work to bring the holding into your valuation explicitly since the income from the holding will not be shown as part of operating income. If you are doing equity valuation, you have to be careful to strip out the portion of the net income that is attributable to the holdings - dividends, for instance.</a:t>
            </a:r>
          </a:p>
          <a:p>
            <a:r>
              <a:rPr lang="en-US">
                <a:latin typeface="Helvetica" charset="0"/>
                <a:ea typeface="ＭＳ Ｐゴシック" charset="0"/>
                <a:cs typeface="ＭＳ Ｐゴシック" charset="0"/>
              </a:rPr>
              <a:t>If a holding is consolidated, you are valuing a combined firm - the parent and the subsidiary. You have to ensure that you subtract out the portion of the subsidiary that does not belong to you.</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5" name="Rectangle 2"/>
          <p:cNvSpPr>
            <a:spLocks noGrp="1" noRot="1" noChangeAspect="1" noChangeArrowheads="1"/>
          </p:cNvSpPr>
          <p:nvPr>
            <p:ph type="sldImg"/>
          </p:nvPr>
        </p:nvSpPr>
        <p:spPr>
          <a:xfrm>
            <a:off x="1150938" y="692150"/>
            <a:ext cx="4556125" cy="3416300"/>
          </a:xfrm>
          <a:solidFill>
            <a:srgbClr val="FFFFFF"/>
          </a:solidFill>
          <a:ln/>
        </p:spPr>
      </p:sp>
      <p:sp>
        <p:nvSpPr>
          <p:cNvPr id="103426"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val="1"/>
            </a:ext>
          </a:extLst>
        </p:spPr>
        <p:txBody>
          <a:bodyPr/>
          <a:lstStyle/>
          <a:p>
            <a:endParaRPr lang="en-US">
              <a:latin typeface="Helvetica" charset="0"/>
              <a:ea typeface="ＭＳ Ｐゴシック" charset="0"/>
              <a:cs typeface="ＭＳ Ｐゴシック" charset="0"/>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7" name="Rectangle 2"/>
          <p:cNvSpPr>
            <a:spLocks noGrp="1" noRot="1" noChangeAspect="1" noChangeArrowheads="1"/>
          </p:cNvSpPr>
          <p:nvPr>
            <p:ph type="sldImg"/>
          </p:nvPr>
        </p:nvSpPr>
        <p:spPr>
          <a:xfrm>
            <a:off x="1150938" y="692150"/>
            <a:ext cx="4556125" cy="3416300"/>
          </a:xfrm>
          <a:solidFill>
            <a:srgbClr val="FFFFFF"/>
          </a:solidFill>
          <a:ln/>
        </p:spPr>
      </p:sp>
      <p:sp>
        <p:nvSpPr>
          <p:cNvPr id="106498"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val="1"/>
            </a:ext>
          </a:extLst>
        </p:spPr>
        <p:txBody>
          <a:bodyPr/>
          <a:lstStyle/>
          <a:p>
            <a:endParaRPr lang="en-US">
              <a:latin typeface="Helvetica" charset="0"/>
              <a:ea typeface="ＭＳ Ｐゴシック" charset="0"/>
              <a:cs typeface="ＭＳ Ｐゴシック" charset="0"/>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Rectangle 2"/>
          <p:cNvSpPr>
            <a:spLocks noGrp="1" noRot="1" noChangeAspect="1" noChangeArrowheads="1"/>
          </p:cNvSpPr>
          <p:nvPr>
            <p:ph type="sldImg"/>
          </p:nvPr>
        </p:nvSpPr>
        <p:spPr>
          <a:xfrm>
            <a:off x="1150938" y="692150"/>
            <a:ext cx="4556125" cy="3416300"/>
          </a:xfrm>
          <a:solidFill>
            <a:srgbClr val="FFFFFF"/>
          </a:solidFill>
          <a:ln/>
        </p:spPr>
      </p:sp>
      <p:sp>
        <p:nvSpPr>
          <p:cNvPr id="108546"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val="1"/>
            </a:ext>
          </a:extLst>
        </p:spPr>
        <p:txBody>
          <a:bodyPr/>
          <a:lstStyle/>
          <a:p>
            <a:endParaRPr lang="en-US">
              <a:latin typeface="Helvetica" charset="0"/>
              <a:ea typeface="ＭＳ Ｐゴシック" charset="0"/>
              <a:cs typeface="ＭＳ Ｐゴシック" charset="0"/>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Rectangle 2"/>
          <p:cNvSpPr>
            <a:spLocks noGrp="1" noRot="1" noChangeAspect="1" noChangeArrowheads="1"/>
          </p:cNvSpPr>
          <p:nvPr>
            <p:ph type="sldImg"/>
          </p:nvPr>
        </p:nvSpPr>
        <p:spPr>
          <a:xfrm>
            <a:off x="1150938" y="692150"/>
            <a:ext cx="4556125" cy="3416300"/>
          </a:xfrm>
          <a:solidFill>
            <a:srgbClr val="FFFFFF"/>
          </a:solidFill>
          <a:ln/>
        </p:spPr>
      </p:sp>
      <p:sp>
        <p:nvSpPr>
          <p:cNvPr id="110594"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val="1"/>
            </a:ext>
          </a:extLst>
        </p:spPr>
        <p:txBody>
          <a:bodyPr/>
          <a:lstStyle/>
          <a:p>
            <a:endParaRPr lang="en-US">
              <a:latin typeface="Helvetica" charset="0"/>
              <a:ea typeface="ＭＳ Ｐゴシック" charset="0"/>
              <a:cs typeface="ＭＳ Ｐゴシック" charset="0"/>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Rectangle 2"/>
          <p:cNvSpPr>
            <a:spLocks noGrp="1" noRot="1" noChangeAspect="1" noChangeArrowheads="1"/>
          </p:cNvSpPr>
          <p:nvPr>
            <p:ph type="sldImg"/>
          </p:nvPr>
        </p:nvSpPr>
        <p:spPr>
          <a:xfrm>
            <a:off x="1150938" y="692150"/>
            <a:ext cx="4556125" cy="3416300"/>
          </a:xfrm>
          <a:solidFill>
            <a:srgbClr val="FFFFFF"/>
          </a:solidFill>
          <a:ln/>
        </p:spPr>
      </p:sp>
      <p:sp>
        <p:nvSpPr>
          <p:cNvPr id="112642"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val="1"/>
            </a:ext>
          </a:extLst>
        </p:spPr>
        <p:txBody>
          <a:bodyPr/>
          <a:lstStyle/>
          <a:p>
            <a:endParaRPr lang="en-US">
              <a:latin typeface="Helvetica" charset="0"/>
              <a:ea typeface="ＭＳ Ｐゴシック" charset="0"/>
              <a:cs typeface="ＭＳ Ｐゴシック" charset="0"/>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89" name="Rectangle 2"/>
          <p:cNvSpPr>
            <a:spLocks noGrp="1" noRot="1" noChangeAspect="1" noChangeArrowheads="1"/>
          </p:cNvSpPr>
          <p:nvPr>
            <p:ph type="sldImg"/>
          </p:nvPr>
        </p:nvSpPr>
        <p:spPr>
          <a:xfrm>
            <a:off x="1150938" y="692150"/>
            <a:ext cx="4556125" cy="3416300"/>
          </a:xfrm>
          <a:solidFill>
            <a:srgbClr val="FFFFFF"/>
          </a:solidFill>
          <a:ln/>
        </p:spPr>
      </p:sp>
      <p:sp>
        <p:nvSpPr>
          <p:cNvPr id="114690"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val="1"/>
            </a:ext>
          </a:extLst>
        </p:spPr>
        <p:txBody>
          <a:bodyPr/>
          <a:lstStyle/>
          <a:p>
            <a:endParaRPr lang="en-US">
              <a:latin typeface="Helvetica" charset="0"/>
              <a:ea typeface="ＭＳ Ｐゴシック" charset="0"/>
              <a:cs typeface="ＭＳ Ｐゴシック" charset="0"/>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7" name="Rectangle 2"/>
          <p:cNvSpPr>
            <a:spLocks noGrp="1" noRot="1" noChangeAspect="1" noChangeArrowheads="1"/>
          </p:cNvSpPr>
          <p:nvPr>
            <p:ph type="sldImg"/>
          </p:nvPr>
        </p:nvSpPr>
        <p:spPr>
          <a:xfrm>
            <a:off x="1150938" y="692150"/>
            <a:ext cx="4556125" cy="3416300"/>
          </a:xfrm>
          <a:solidFill>
            <a:srgbClr val="FFFFFF"/>
          </a:solidFill>
          <a:ln/>
        </p:spPr>
      </p:sp>
      <p:sp>
        <p:nvSpPr>
          <p:cNvPr id="116738"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val="1"/>
            </a:ext>
          </a:extLst>
        </p:spPr>
        <p:txBody>
          <a:bodyPr/>
          <a:lstStyle/>
          <a:p>
            <a:endParaRPr lang="en-US">
              <a:latin typeface="Helvetica" charset="0"/>
              <a:ea typeface="ＭＳ Ｐゴシック" charset="0"/>
              <a:cs typeface="ＭＳ Ｐゴシック" charset="0"/>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5" name="Rectangle 2"/>
          <p:cNvSpPr>
            <a:spLocks noGrp="1" noRot="1" noChangeAspect="1" noChangeArrowheads="1"/>
          </p:cNvSpPr>
          <p:nvPr>
            <p:ph type="sldImg"/>
          </p:nvPr>
        </p:nvSpPr>
        <p:spPr>
          <a:xfrm>
            <a:off x="1143000" y="685800"/>
            <a:ext cx="4572000" cy="3429000"/>
          </a:xfrm>
          <a:solidFill>
            <a:srgbClr val="FFFFFF"/>
          </a:solidFill>
          <a:ln/>
        </p:spPr>
      </p:sp>
      <p:sp>
        <p:nvSpPr>
          <p:cNvPr id="118786" name="Rectangle 3"/>
          <p:cNvSpPr>
            <a:spLocks noGrp="1" noChangeArrowheads="1"/>
          </p:cNvSpPr>
          <p:nvPr>
            <p:ph type="body" idx="1"/>
          </p:nvPr>
        </p:nvSpPr>
        <p:spPr>
          <a:solidFill>
            <a:srgbClr val="FFFFFF"/>
          </a:solidFill>
          <a:ln>
            <a:solidFill>
              <a:srgbClr val="000000"/>
            </a:solidFill>
          </a:ln>
        </p:spPr>
        <p:txBody>
          <a:bodyPr/>
          <a:lstStyle/>
          <a:p>
            <a:r>
              <a:rPr lang="en-US">
                <a:latin typeface="Helvetica" charset="0"/>
                <a:ea typeface="ＭＳ Ｐゴシック" charset="0"/>
                <a:cs typeface="ＭＳ Ｐゴシック" charset="0"/>
              </a:rPr>
              <a:t>You have to do three valuations to value synergy and you have to quantify the impact of synergy into valuation inputs.</a:t>
            </a: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3" name="Rectangle 2"/>
          <p:cNvSpPr>
            <a:spLocks noGrp="1" noRot="1" noChangeAspect="1" noChangeArrowheads="1"/>
          </p:cNvSpPr>
          <p:nvPr>
            <p:ph type="sldImg"/>
          </p:nvPr>
        </p:nvSpPr>
        <p:spPr>
          <a:xfrm>
            <a:off x="1150938" y="692150"/>
            <a:ext cx="4556125" cy="3416300"/>
          </a:xfrm>
          <a:solidFill>
            <a:srgbClr val="FFFFFF"/>
          </a:solidFill>
          <a:ln/>
        </p:spPr>
      </p:sp>
      <p:sp>
        <p:nvSpPr>
          <p:cNvPr id="120834"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val="1"/>
            </a:ext>
          </a:extLst>
        </p:spPr>
        <p:txBody>
          <a:bodyPr/>
          <a:lstStyle/>
          <a:p>
            <a:endParaRPr lang="en-US">
              <a:latin typeface="Helvetica" charset="0"/>
              <a:ea typeface="ＭＳ Ｐゴシック" charset="0"/>
              <a:cs typeface="ＭＳ Ｐゴシック" charset="0"/>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1" name="Rectangle 2"/>
          <p:cNvSpPr>
            <a:spLocks noGrp="1" noRot="1" noChangeAspect="1" noChangeArrowheads="1"/>
          </p:cNvSpPr>
          <p:nvPr>
            <p:ph type="sldImg"/>
          </p:nvPr>
        </p:nvSpPr>
        <p:spPr>
          <a:xfrm>
            <a:off x="1150938" y="692150"/>
            <a:ext cx="4556125" cy="3416300"/>
          </a:xfrm>
          <a:solidFill>
            <a:srgbClr val="FFFFFF"/>
          </a:solidFill>
          <a:ln/>
        </p:spPr>
      </p:sp>
      <p:sp>
        <p:nvSpPr>
          <p:cNvPr id="122882"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val="1"/>
            </a:ext>
          </a:extLst>
        </p:spPr>
        <p:txBody>
          <a:bodyPr/>
          <a:lstStyle/>
          <a:p>
            <a:endParaRPr lang="en-US">
              <a:latin typeface="Helvetica" charset="0"/>
              <a:ea typeface="ＭＳ Ｐゴシック" charset="0"/>
              <a:cs typeface="ＭＳ Ｐゴシック" charset="0"/>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29" name="Rectangle 2"/>
          <p:cNvSpPr>
            <a:spLocks noGrp="1" noRot="1" noChangeAspect="1" noChangeArrowheads="1"/>
          </p:cNvSpPr>
          <p:nvPr>
            <p:ph type="sldImg"/>
          </p:nvPr>
        </p:nvSpPr>
        <p:spPr>
          <a:xfrm>
            <a:off x="1150938" y="692150"/>
            <a:ext cx="4556125" cy="3416300"/>
          </a:xfrm>
          <a:solidFill>
            <a:srgbClr val="FFFFFF"/>
          </a:solidFill>
          <a:ln/>
        </p:spPr>
      </p:sp>
      <p:sp>
        <p:nvSpPr>
          <p:cNvPr id="124930"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val="1"/>
            </a:ext>
          </a:extLst>
        </p:spPr>
        <p:txBody>
          <a:bodyPr/>
          <a:lstStyle/>
          <a:p>
            <a:endParaRPr lang="en-US">
              <a:latin typeface="Helvetica" charset="0"/>
              <a:ea typeface="ＭＳ Ｐゴシック" charset="0"/>
              <a:cs typeface="ＭＳ Ｐゴシック" charset="0"/>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Rectangle 2"/>
          <p:cNvSpPr>
            <a:spLocks noGrp="1" noRot="1" noChangeAspect="1" noChangeArrowheads="1"/>
          </p:cNvSpPr>
          <p:nvPr>
            <p:ph type="sldImg"/>
          </p:nvPr>
        </p:nvSpPr>
        <p:spPr>
          <a:xfrm>
            <a:off x="1150938" y="692150"/>
            <a:ext cx="4556125" cy="3416300"/>
          </a:xfrm>
          <a:solidFill>
            <a:srgbClr val="FFFFFF"/>
          </a:solidFill>
          <a:ln/>
        </p:spPr>
      </p:sp>
      <p:sp>
        <p:nvSpPr>
          <p:cNvPr id="126978"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val="1"/>
            </a:ext>
          </a:extLst>
        </p:spPr>
        <p:txBody>
          <a:bodyPr/>
          <a:lstStyle/>
          <a:p>
            <a:endParaRPr lang="en-US">
              <a:latin typeface="Helvetica" charset="0"/>
              <a:ea typeface="ＭＳ Ｐゴシック" charset="0"/>
              <a:cs typeface="ＭＳ Ｐゴシック" charset="0"/>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5" name="Rectangle 2"/>
          <p:cNvSpPr>
            <a:spLocks noGrp="1" noRot="1" noChangeAspect="1" noChangeArrowheads="1"/>
          </p:cNvSpPr>
          <p:nvPr>
            <p:ph type="sldImg"/>
          </p:nvPr>
        </p:nvSpPr>
        <p:spPr>
          <a:xfrm>
            <a:off x="1150938" y="692150"/>
            <a:ext cx="4556125" cy="3416300"/>
          </a:xfrm>
          <a:solidFill>
            <a:srgbClr val="FFFFFF"/>
          </a:solidFill>
          <a:ln/>
        </p:spPr>
      </p:sp>
      <p:sp>
        <p:nvSpPr>
          <p:cNvPr id="129026"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val="1"/>
            </a:ext>
          </a:extLst>
        </p:spPr>
        <p:txBody>
          <a:bodyPr/>
          <a:lstStyle/>
          <a:p>
            <a:endParaRPr lang="en-US">
              <a:latin typeface="Helvetica" charset="0"/>
              <a:ea typeface="ＭＳ Ｐゴシック" charset="0"/>
              <a:cs typeface="ＭＳ Ｐゴシック" charset="0"/>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Rectangle 2"/>
          <p:cNvSpPr>
            <a:spLocks noGrp="1" noRot="1" noChangeAspect="1" noChangeArrowheads="1"/>
          </p:cNvSpPr>
          <p:nvPr>
            <p:ph type="sldImg"/>
          </p:nvPr>
        </p:nvSpPr>
        <p:spPr>
          <a:xfrm>
            <a:off x="1150938" y="692150"/>
            <a:ext cx="4556125" cy="3416300"/>
          </a:xfrm>
          <a:solidFill>
            <a:srgbClr val="FFFFFF"/>
          </a:solidFill>
          <a:ln/>
        </p:spPr>
      </p:sp>
      <p:sp>
        <p:nvSpPr>
          <p:cNvPr id="131074"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val="1"/>
            </a:ext>
          </a:extLst>
        </p:spPr>
        <p:txBody>
          <a:bodyPr/>
          <a:lstStyle/>
          <a:p>
            <a:endParaRPr lang="en-US">
              <a:latin typeface="Helvetica" charset="0"/>
              <a:ea typeface="ＭＳ Ｐゴシック" charset="0"/>
              <a:cs typeface="ＭＳ Ｐゴシック" charset="0"/>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1" name="Rectangle 2"/>
          <p:cNvSpPr>
            <a:spLocks noGrp="1" noRot="1" noChangeAspect="1" noChangeArrowheads="1"/>
          </p:cNvSpPr>
          <p:nvPr>
            <p:ph type="sldImg"/>
          </p:nvPr>
        </p:nvSpPr>
        <p:spPr>
          <a:xfrm>
            <a:off x="1150938" y="692150"/>
            <a:ext cx="4556125" cy="3416300"/>
          </a:xfrm>
          <a:solidFill>
            <a:srgbClr val="FFFFFF"/>
          </a:solidFill>
          <a:ln/>
        </p:spPr>
      </p:sp>
      <p:sp>
        <p:nvSpPr>
          <p:cNvPr id="133122"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val="1"/>
            </a:ext>
          </a:extLst>
        </p:spPr>
        <p:txBody>
          <a:bodyPr/>
          <a:lstStyle/>
          <a:p>
            <a:endParaRPr lang="en-US">
              <a:latin typeface="Helvetica" charset="0"/>
              <a:ea typeface="ＭＳ Ｐゴシック" charset="0"/>
              <a:cs typeface="ＭＳ Ｐゴシック" charset="0"/>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Rectangle 2"/>
          <p:cNvSpPr>
            <a:spLocks noGrp="1" noRot="1" noChangeAspect="1" noChangeArrowheads="1" noTextEdit="1"/>
          </p:cNvSpPr>
          <p:nvPr>
            <p:ph type="sldImg"/>
          </p:nvPr>
        </p:nvSpPr>
        <p:spPr>
          <a:xfrm>
            <a:off x="1150938" y="692150"/>
            <a:ext cx="4556125" cy="3416300"/>
          </a:xfrm>
          <a:ln/>
        </p:spPr>
      </p:sp>
      <p:sp>
        <p:nvSpPr>
          <p:cNvPr id="13517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Times" charset="0"/>
              <a:ea typeface="ＭＳ Ｐゴシック" charset="0"/>
              <a:cs typeface="ＭＳ Ｐゴシック" charset="0"/>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7" name="Rectangle 2"/>
          <p:cNvSpPr>
            <a:spLocks noGrp="1" noRot="1" noChangeAspect="1" noChangeArrowheads="1" noTextEdit="1"/>
          </p:cNvSpPr>
          <p:nvPr>
            <p:ph type="sldImg"/>
          </p:nvPr>
        </p:nvSpPr>
        <p:spPr>
          <a:xfrm>
            <a:off x="1150938" y="692150"/>
            <a:ext cx="4556125" cy="3416300"/>
          </a:xfrm>
          <a:ln/>
        </p:spPr>
      </p:sp>
      <p:sp>
        <p:nvSpPr>
          <p:cNvPr id="13721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Times" charset="0"/>
              <a:ea typeface="ＭＳ Ｐゴシック" charset="0"/>
              <a:cs typeface="ＭＳ Ｐゴシック" charset="0"/>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89" name="Rectangle 2"/>
          <p:cNvSpPr>
            <a:spLocks noGrp="1" noRot="1" noChangeAspect="1" noChangeArrowheads="1" noTextEdit="1"/>
          </p:cNvSpPr>
          <p:nvPr>
            <p:ph type="sldImg"/>
          </p:nvPr>
        </p:nvSpPr>
        <p:spPr>
          <a:xfrm>
            <a:off x="1150938" y="692150"/>
            <a:ext cx="4556125" cy="3416300"/>
          </a:xfrm>
          <a:ln/>
        </p:spPr>
      </p:sp>
      <p:sp>
        <p:nvSpPr>
          <p:cNvPr id="14029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Times" charset="0"/>
              <a:ea typeface="ＭＳ Ｐゴシック" charset="0"/>
              <a:cs typeface="ＭＳ Ｐゴシック" charset="0"/>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7" name="Rectangle 2"/>
          <p:cNvSpPr>
            <a:spLocks noGrp="1" noRot="1" noChangeAspect="1" noChangeArrowheads="1" noTextEdit="1"/>
          </p:cNvSpPr>
          <p:nvPr>
            <p:ph type="sldImg"/>
          </p:nvPr>
        </p:nvSpPr>
        <p:spPr>
          <a:xfrm>
            <a:off x="1150938" y="692150"/>
            <a:ext cx="4556125" cy="3416300"/>
          </a:xfrm>
          <a:ln/>
        </p:spPr>
      </p:sp>
      <p:sp>
        <p:nvSpPr>
          <p:cNvPr id="14233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The four pillars of value:</a:t>
            </a:r>
          </a:p>
          <a:p>
            <a:pPr lvl="1"/>
            <a:r>
              <a:rPr lang="en-US">
                <a:latin typeface="Times" charset="0"/>
                <a:ea typeface="ＭＳ Ｐゴシック" charset="0"/>
              </a:rPr>
              <a:t>Cashflows</a:t>
            </a:r>
          </a:p>
          <a:p>
            <a:pPr lvl="1"/>
            <a:r>
              <a:rPr lang="en-US">
                <a:latin typeface="Times" charset="0"/>
                <a:ea typeface="ＭＳ Ｐゴシック" charset="0"/>
              </a:rPr>
              <a:t>Potential for high growth</a:t>
            </a:r>
          </a:p>
          <a:p>
            <a:pPr lvl="1"/>
            <a:r>
              <a:rPr lang="en-US">
                <a:latin typeface="Times" charset="0"/>
                <a:ea typeface="ＭＳ Ｐゴシック" charset="0"/>
              </a:rPr>
              <a:t>Length of the high growth period (before the firm starts growing at the same rate as the economy)</a:t>
            </a:r>
          </a:p>
          <a:p>
            <a:pPr lvl="1"/>
            <a:r>
              <a:rPr lang="en-US">
                <a:latin typeface="Times" charset="0"/>
                <a:ea typeface="ＭＳ Ｐゴシック" charset="0"/>
              </a:rPr>
              <a:t>Discount rate</a:t>
            </a:r>
          </a:p>
          <a:p>
            <a:r>
              <a:rPr lang="en-US">
                <a:latin typeface="Times" charset="0"/>
                <a:ea typeface="ＭＳ Ｐゴシック" charset="0"/>
                <a:cs typeface="ＭＳ Ｐゴシック" charset="0"/>
              </a:rPr>
              <a:t>Note the variations and the need for consistency:</a:t>
            </a:r>
          </a:p>
          <a:p>
            <a:pPr lvl="1"/>
            <a:r>
              <a:rPr lang="en-US">
                <a:latin typeface="Times" charset="0"/>
                <a:ea typeface="ＭＳ Ｐゴシック" charset="0"/>
              </a:rPr>
              <a:t>With equity -&gt; Cashflows to equity - &gt; Growth rate in net income -&gt; Discount at the cost of equity</a:t>
            </a:r>
          </a:p>
          <a:p>
            <a:pPr lvl="1"/>
            <a:r>
              <a:rPr lang="en-US">
                <a:latin typeface="Times" charset="0"/>
                <a:ea typeface="ＭＳ Ｐゴシック" charset="0"/>
              </a:rPr>
              <a:t>With firm -&gt; Cashflows to firm - &gt; Growth rate in operating income -&gt; Discount at the cost of capital</a:t>
            </a:r>
          </a:p>
          <a:p>
            <a:pPr lvl="1"/>
            <a:endParaRPr lang="en-US">
              <a:latin typeface="Times" charset="0"/>
              <a:ea typeface="ＭＳ Ｐゴシック" charset="0"/>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3" name="Rectangle 2"/>
          <p:cNvSpPr>
            <a:spLocks noGrp="1" noRot="1" noChangeAspect="1" noChangeArrowheads="1"/>
          </p:cNvSpPr>
          <p:nvPr>
            <p:ph type="sldImg"/>
          </p:nvPr>
        </p:nvSpPr>
        <p:spPr>
          <a:xfrm>
            <a:off x="1150938" y="692150"/>
            <a:ext cx="4556125" cy="3416300"/>
          </a:xfrm>
          <a:solidFill>
            <a:srgbClr val="FFFFFF"/>
          </a:solidFill>
          <a:ln/>
        </p:spPr>
      </p:sp>
      <p:sp>
        <p:nvSpPr>
          <p:cNvPr id="146434"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Consider a young, start-up firm in a new business or industry…The financial statements provide scanty information because the firm</a:t>
            </a:r>
            <a:r>
              <a:rPr lang="ja-JP" altLang="en-US">
                <a:latin typeface="Arial" charset="0"/>
                <a:ea typeface="ＭＳ Ｐゴシック" charset="0"/>
                <a:cs typeface="ＭＳ Ｐゴシック" charset="0"/>
              </a:rPr>
              <a:t>’</a:t>
            </a:r>
            <a:r>
              <a:rPr lang="en-US" altLang="ja-JP">
                <a:latin typeface="Times" charset="0"/>
                <a:ea typeface="ＭＳ Ｐゴシック" charset="0"/>
                <a:cs typeface="ＭＳ Ｐゴシック" charset="0"/>
              </a:rPr>
              <a:t>s operations are small, there is no historical data because the firm has not been around for very long and there are either no comparable firms or they all look like the firm being valued.</a:t>
            </a:r>
            <a:endParaRPr lang="en-US">
              <a:latin typeface="Times" charset="0"/>
              <a:ea typeface="ＭＳ Ｐゴシック" charset="0"/>
              <a:cs typeface="ＭＳ Ｐゴシック" charset="0"/>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1" name="Rectangle 2"/>
          <p:cNvSpPr>
            <a:spLocks noGrp="1" noRot="1" noChangeAspect="1" noChangeArrowheads="1"/>
          </p:cNvSpPr>
          <p:nvPr>
            <p:ph type="sldImg"/>
          </p:nvPr>
        </p:nvSpPr>
        <p:spPr>
          <a:xfrm>
            <a:off x="1150938" y="692150"/>
            <a:ext cx="4556125" cy="3416300"/>
          </a:xfrm>
          <a:solidFill>
            <a:srgbClr val="FFFFFF"/>
          </a:solidFill>
          <a:ln/>
        </p:spPr>
      </p:sp>
      <p:sp>
        <p:nvSpPr>
          <p:cNvPr id="148482"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We look for information in three places - a firm</a:t>
            </a:r>
            <a:r>
              <a:rPr lang="ja-JP" altLang="en-US">
                <a:latin typeface="Arial" charset="0"/>
                <a:ea typeface="ＭＳ Ｐゴシック" charset="0"/>
                <a:cs typeface="ＭＳ Ｐゴシック" charset="0"/>
              </a:rPr>
              <a:t>’</a:t>
            </a:r>
            <a:r>
              <a:rPr lang="en-US" altLang="ja-JP">
                <a:latin typeface="Times" charset="0"/>
                <a:ea typeface="ＭＳ Ｐゴシック" charset="0"/>
                <a:cs typeface="ＭＳ Ｐゴシック" charset="0"/>
              </a:rPr>
              <a:t>s financial statements, its history and comparable firms.</a:t>
            </a:r>
            <a:endParaRPr lang="en-US">
              <a:latin typeface="Times" charset="0"/>
              <a:ea typeface="ＭＳ Ｐゴシック" charset="0"/>
              <a:cs typeface="ＭＳ Ｐゴシック" charset="0"/>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29" name="Slide Image Placeholder 1"/>
          <p:cNvSpPr>
            <a:spLocks noGrp="1" noRot="1" noChangeAspect="1"/>
          </p:cNvSpPr>
          <p:nvPr>
            <p:ph type="sldImg"/>
          </p:nvPr>
        </p:nvSpPr>
        <p:spPr>
          <a:xfrm>
            <a:off x="1150938" y="692150"/>
            <a:ext cx="4556125" cy="3416300"/>
          </a:xfrm>
          <a:ln/>
        </p:spPr>
      </p:sp>
      <p:sp>
        <p:nvSpPr>
          <p:cNvPr id="15053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a:lnSpc>
                <a:spcPct val="80000"/>
              </a:lnSpc>
              <a:buFontTx/>
              <a:buAutoNum type="arabicPeriod"/>
            </a:pPr>
            <a:r>
              <a:rPr lang="en-US" sz="900">
                <a:latin typeface="Times" charset="0"/>
                <a:ea typeface="ＭＳ Ｐゴシック" charset="0"/>
                <a:cs typeface="ＭＳ Ｐゴシック" charset="0"/>
              </a:rPr>
              <a:t>To estimate a bottom-up beta for Amazon in January 2000, we used the average beta of internet retailers for the first five years as the bottom-up beta  but assume that the beta will move towards the average beta for specialty retailers over time.  The high operating leverage that is typical of an internet retailer (high infrastructure and technology costs)  provides an intuitive explanation for why they should have higher betas than their brick-and-mortar counterparts. </a:t>
            </a:r>
          </a:p>
          <a:p>
            <a:pPr marL="228600" indent="-228600">
              <a:lnSpc>
                <a:spcPct val="80000"/>
              </a:lnSpc>
              <a:buFontTx/>
              <a:buAutoNum type="arabicPeriod"/>
            </a:pPr>
            <a:r>
              <a:rPr lang="en-US" sz="900">
                <a:latin typeface="Times" charset="0"/>
                <a:ea typeface="ＭＳ Ｐゴシック" charset="0"/>
                <a:cs typeface="ＭＳ Ｐゴシック" charset="0"/>
              </a:rPr>
              <a:t>When a firm has operating losses, the interest coverage ratio is negative. Using the interest coverage ratio table on the next page would yield a D rating for the firm. In January 2000, this seemed a little harsh. For better or worse, bondholders and lenders to the firm seemed to be lending based upon expected operating income in the future rather than past operating income. The interest coverage ratio was therefore defined as follows:</a:t>
            </a:r>
          </a:p>
          <a:p>
            <a:pPr marL="228600" indent="-228600">
              <a:lnSpc>
                <a:spcPct val="80000"/>
              </a:lnSpc>
            </a:pPr>
            <a:r>
              <a:rPr lang="en-US" sz="900">
                <a:latin typeface="Times" charset="0"/>
                <a:ea typeface="ＭＳ Ｐゴシック" charset="0"/>
                <a:cs typeface="ＭＳ Ｐゴシック" charset="0"/>
              </a:rPr>
              <a:t>Interest coverage ratio = Average EBIT next 5 years/ Current interest expense</a:t>
            </a:r>
          </a:p>
          <a:p>
            <a:pPr marL="228600" indent="-228600">
              <a:lnSpc>
                <a:spcPct val="80000"/>
              </a:lnSpc>
            </a:pPr>
            <a:r>
              <a:rPr lang="en-US" sz="900">
                <a:latin typeface="Times" charset="0"/>
                <a:ea typeface="ＭＳ Ｐゴシック" charset="0"/>
                <a:cs typeface="ＭＳ Ｐゴシック" charset="0"/>
              </a:rPr>
              <a:t>The interest coverage ratio yielded a synthetic rating of BBB and a default spread of 1.50% in January 2000.</a:t>
            </a:r>
          </a:p>
          <a:p>
            <a:pPr marL="228600" indent="-228600">
              <a:lnSpc>
                <a:spcPct val="80000"/>
              </a:lnSpc>
            </a:pPr>
            <a:r>
              <a:rPr lang="en-US" sz="900">
                <a:latin typeface="Times" charset="0"/>
                <a:ea typeface="ＭＳ Ｐゴシック" charset="0"/>
                <a:cs typeface="ＭＳ Ｐゴシック" charset="0"/>
              </a:rPr>
              <a:t>3. The pre-tax cost of debt is equal to the after-tax cost for the next 2 years because the firm is expected to keep losing money. In year 3, Amazon is expected to make an operating profit, but it wil have net operating losses that shelter the income leading to no taxes. In year 4, Amazon is able to partially cover the operating income with carried-forward net operating losses… Starting in year 6, we lower the cost of debt since the firm is expected to become a profitable firm with substantial increases in operating income in the subsequent years.</a:t>
            </a:r>
          </a:p>
          <a:p>
            <a:pPr marL="228600" indent="-228600">
              <a:lnSpc>
                <a:spcPct val="80000"/>
              </a:lnSpc>
              <a:buFont typeface="Monotype Sorts" charset="0"/>
              <a:buNone/>
            </a:pPr>
            <a:r>
              <a:rPr lang="en-US" sz="900">
                <a:latin typeface="Times" charset="0"/>
                <a:ea typeface="ＭＳ Ｐゴシック" charset="0"/>
                <a:cs typeface="ＭＳ Ｐゴシック" charset="0"/>
              </a:rPr>
              <a:t>Year	1	2	3	4	5	</a:t>
            </a:r>
          </a:p>
          <a:p>
            <a:pPr marL="228600" indent="-228600">
              <a:lnSpc>
                <a:spcPct val="80000"/>
              </a:lnSpc>
              <a:buFont typeface="Monotype Sorts" charset="0"/>
              <a:buNone/>
            </a:pPr>
            <a:r>
              <a:rPr lang="en-US" sz="900">
                <a:latin typeface="Times" charset="0"/>
                <a:ea typeface="ＭＳ Ｐゴシック" charset="0"/>
                <a:cs typeface="ＭＳ Ｐゴシック" charset="0"/>
              </a:rPr>
              <a:t>EBIT	-$373	-$94	$407	$1,038	$1,628	</a:t>
            </a:r>
          </a:p>
          <a:p>
            <a:pPr marL="228600" indent="-228600">
              <a:lnSpc>
                <a:spcPct val="80000"/>
              </a:lnSpc>
              <a:buFont typeface="Monotype Sorts" charset="0"/>
              <a:buNone/>
            </a:pPr>
            <a:r>
              <a:rPr lang="en-US" sz="900">
                <a:latin typeface="Times" charset="0"/>
                <a:ea typeface="ＭＳ Ｐゴシック" charset="0"/>
                <a:cs typeface="ＭＳ Ｐゴシック" charset="0"/>
              </a:rPr>
              <a:t>Taxes	$0	$0	$0	$167	$570	</a:t>
            </a:r>
          </a:p>
          <a:p>
            <a:pPr marL="228600" indent="-228600">
              <a:lnSpc>
                <a:spcPct val="80000"/>
              </a:lnSpc>
              <a:buFont typeface="Monotype Sorts" charset="0"/>
              <a:buNone/>
            </a:pPr>
            <a:r>
              <a:rPr lang="en-US" sz="900">
                <a:latin typeface="Times" charset="0"/>
                <a:ea typeface="ＭＳ Ｐゴシック" charset="0"/>
                <a:cs typeface="ＭＳ Ｐゴシック" charset="0"/>
              </a:rPr>
              <a:t>EBIT(1-t)	-$373	-$94	$407	$871	$1,058	</a:t>
            </a:r>
          </a:p>
          <a:p>
            <a:pPr marL="228600" indent="-228600">
              <a:lnSpc>
                <a:spcPct val="80000"/>
              </a:lnSpc>
              <a:buFont typeface="Monotype Sorts" charset="0"/>
              <a:buNone/>
            </a:pPr>
            <a:r>
              <a:rPr lang="en-US" sz="900">
                <a:latin typeface="Times" charset="0"/>
                <a:ea typeface="ＭＳ Ｐゴシック" charset="0"/>
                <a:cs typeface="ＭＳ Ｐゴシック" charset="0"/>
              </a:rPr>
              <a:t>Tax rate	0%	0%	0%	16.13%	35%	</a:t>
            </a:r>
          </a:p>
          <a:p>
            <a:pPr marL="228600" indent="-228600">
              <a:lnSpc>
                <a:spcPct val="80000"/>
              </a:lnSpc>
              <a:buFont typeface="Monotype Sorts" charset="0"/>
              <a:buNone/>
            </a:pPr>
            <a:r>
              <a:rPr lang="en-US" sz="900">
                <a:latin typeface="Times" charset="0"/>
                <a:ea typeface="ＭＳ Ｐゴシック" charset="0"/>
                <a:cs typeface="ＭＳ Ｐゴシック" charset="0"/>
              </a:rPr>
              <a:t>NOL	$500	$873	$967	$560	$0</a:t>
            </a:r>
          </a:p>
          <a:p>
            <a:pPr marL="228600" indent="-228600">
              <a:lnSpc>
                <a:spcPct val="80000"/>
              </a:lnSpc>
              <a:buFont typeface="Monotype Sorts" charset="0"/>
              <a:buNone/>
            </a:pPr>
            <a:r>
              <a:rPr lang="en-US" sz="900">
                <a:latin typeface="Times" charset="0"/>
                <a:ea typeface="ＭＳ Ｐゴシック" charset="0"/>
                <a:cs typeface="ＭＳ Ｐゴシック" charset="0"/>
              </a:rPr>
              <a:t>The value per share in January 2000 is $ 34. This valuation was done with all of the inputs at the high end of my expectations and can be considered optimistic. Notwithstanding this, the stock is still overvalued. In fact, the optimism shows when you see that the free cashflows to the firm are negative for the first 6 years… I am assuming that Amazon will have no trouble raising the capital to fund these cashflows…</a:t>
            </a:r>
          </a:p>
          <a:p>
            <a:pPr marL="228600" indent="-228600">
              <a:lnSpc>
                <a:spcPct val="80000"/>
              </a:lnSpc>
              <a:buFont typeface="Monotype Sorts" charset="0"/>
              <a:buNone/>
            </a:pPr>
            <a:endParaRPr lang="en-US" sz="900">
              <a:latin typeface="Times" charset="0"/>
              <a:ea typeface="ＭＳ Ｐゴシック" charset="0"/>
              <a:cs typeface="ＭＳ Ｐゴシック" charset="0"/>
            </a:endParaRPr>
          </a:p>
          <a:p>
            <a:pPr marL="228600" indent="-228600">
              <a:lnSpc>
                <a:spcPct val="80000"/>
              </a:lnSpc>
            </a:pPr>
            <a:endParaRPr lang="en-US" sz="900">
              <a:latin typeface="Times" charset="0"/>
              <a:ea typeface="ＭＳ Ｐゴシック" charset="0"/>
              <a:cs typeface="ＭＳ Ｐゴシック" charset="0"/>
            </a:endParaRPr>
          </a:p>
          <a:p>
            <a:pPr marL="228600" indent="-228600">
              <a:lnSpc>
                <a:spcPct val="80000"/>
              </a:lnSpc>
            </a:pPr>
            <a:endParaRPr lang="en-US" sz="900">
              <a:latin typeface="Times" charset="0"/>
              <a:ea typeface="ＭＳ Ｐゴシック" charset="0"/>
              <a:cs typeface="ＭＳ Ｐゴシック" charset="0"/>
            </a:endParaRPr>
          </a:p>
          <a:p>
            <a:pPr marL="228600" indent="-228600">
              <a:lnSpc>
                <a:spcPct val="80000"/>
              </a:lnSpc>
            </a:pPr>
            <a:endParaRPr lang="en-US" sz="900">
              <a:latin typeface="Times" charset="0"/>
              <a:ea typeface="ＭＳ Ｐゴシック" charset="0"/>
              <a:cs typeface="ＭＳ Ｐゴシック" charset="0"/>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1" name="Rectangle 2"/>
          <p:cNvSpPr>
            <a:spLocks noGrp="1" noRot="1" noChangeAspect="1" noChangeArrowheads="1" noTextEdit="1"/>
          </p:cNvSpPr>
          <p:nvPr>
            <p:ph type="sldImg"/>
          </p:nvPr>
        </p:nvSpPr>
        <p:spPr>
          <a:xfrm>
            <a:off x="1150938" y="692150"/>
            <a:ext cx="4556125" cy="3416300"/>
          </a:xfrm>
          <a:ln/>
        </p:spPr>
      </p:sp>
      <p:sp>
        <p:nvSpPr>
          <p:cNvPr id="15360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Times" charset="0"/>
              <a:ea typeface="ＭＳ Ｐゴシック" charset="0"/>
              <a:cs typeface="ＭＳ Ｐゴシック" charset="0"/>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3" name="Rectangle 2"/>
          <p:cNvSpPr>
            <a:spLocks noGrp="1" noRot="1" noChangeAspect="1" noChangeArrowheads="1" noTextEdit="1"/>
          </p:cNvSpPr>
          <p:nvPr>
            <p:ph type="sldImg"/>
          </p:nvPr>
        </p:nvSpPr>
        <p:spPr>
          <a:xfrm>
            <a:off x="1150938" y="692150"/>
            <a:ext cx="4556125" cy="3416300"/>
          </a:xfrm>
          <a:ln/>
        </p:spPr>
      </p:sp>
      <p:sp>
        <p:nvSpPr>
          <p:cNvPr id="15667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Times" charset="0"/>
              <a:ea typeface="ＭＳ Ｐゴシック" charset="0"/>
              <a:cs typeface="ＭＳ Ｐゴシック" charset="0"/>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1" name="Rectangle 2"/>
          <p:cNvSpPr>
            <a:spLocks noGrp="1" noRot="1" noChangeAspect="1" noChangeArrowheads="1"/>
          </p:cNvSpPr>
          <p:nvPr>
            <p:ph type="sldImg"/>
          </p:nvPr>
        </p:nvSpPr>
        <p:spPr>
          <a:xfrm>
            <a:off x="1150938" y="692150"/>
            <a:ext cx="4556125" cy="3416300"/>
          </a:xfrm>
          <a:solidFill>
            <a:srgbClr val="FFFFFF"/>
          </a:solidFill>
          <a:ln/>
        </p:spPr>
      </p:sp>
      <p:sp>
        <p:nvSpPr>
          <p:cNvPr id="158722"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Is $ 84 feasible? The answer is yes - a combination of compounded 10-year  revenue growth of 60% and margins of 8%, revenue growth of 55% and margins of 10%, revenue growth of 50% and margins of 14% all yield values greater than $ 84…. The problem is that to generate higher revenue growth, Amazon will have to settle for lower margins…</a:t>
            </a:r>
          </a:p>
          <a:p>
            <a:r>
              <a:rPr lang="en-US">
                <a:latin typeface="Times" charset="0"/>
                <a:ea typeface="ＭＳ Ｐゴシック" charset="0"/>
                <a:cs typeface="ＭＳ Ｐゴシック" charset="0"/>
              </a:rPr>
              <a:t>Is $84 likely? The answer is no… </a:t>
            </a: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7" name="Rectangle 2"/>
          <p:cNvSpPr>
            <a:spLocks noGrp="1" noRot="1" noChangeAspect="1" noChangeArrowheads="1" noTextEdit="1"/>
          </p:cNvSpPr>
          <p:nvPr>
            <p:ph type="sldImg"/>
          </p:nvPr>
        </p:nvSpPr>
        <p:spPr>
          <a:xfrm>
            <a:off x="1150938" y="692150"/>
            <a:ext cx="4556125" cy="3416300"/>
          </a:xfrm>
          <a:ln/>
        </p:spPr>
      </p:sp>
      <p:sp>
        <p:nvSpPr>
          <p:cNvPr id="16281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A valuation in September 2003 yielded an estimate of value per share of $36 but the stock had shot up to $ 58… Time to sell and start the cycle all over again… The more things change, the more they stay the same…</a:t>
            </a: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3" name="Rectangle 2"/>
          <p:cNvSpPr>
            <a:spLocks noGrp="1" noRot="1" noChangeAspect="1" noChangeArrowheads="1"/>
          </p:cNvSpPr>
          <p:nvPr>
            <p:ph type="sldImg"/>
          </p:nvPr>
        </p:nvSpPr>
        <p:spPr>
          <a:xfrm>
            <a:off x="1150938" y="692150"/>
            <a:ext cx="4556125" cy="3416300"/>
          </a:xfrm>
          <a:solidFill>
            <a:srgbClr val="FFFFFF"/>
          </a:solidFill>
          <a:ln/>
        </p:spPr>
      </p:sp>
      <p:sp>
        <p:nvSpPr>
          <p:cNvPr id="172034"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DCF valuation tends to view distress rather cavalierly. We either assume that a firm will last forever, or that if even if runs into trouble, it will be able to sell its assets (both in-place and growth) for fair market value. In addition, we assume that our expected cashflows incorporate the possibility that a firm may not survive… In general, DCF valuation will give us an over-optimistic estimate of value for firms in significant financial trouble.</a:t>
            </a:r>
          </a:p>
          <a:p>
            <a:r>
              <a:rPr lang="en-US">
                <a:latin typeface="Times" charset="0"/>
                <a:ea typeface="ＭＳ Ｐゴシック" charset="0"/>
                <a:cs typeface="ＭＳ Ｐゴシック" charset="0"/>
              </a:rPr>
              <a:t>You can estimate the probability of default from a bond by using the price of the bond and solving for the probability of bankruptcy. You can use the distress.xls to make this estimate.</a:t>
            </a: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3" name="Slide Image Placeholder 1"/>
          <p:cNvSpPr>
            <a:spLocks noGrp="1" noRot="1" noChangeAspect="1"/>
          </p:cNvSpPr>
          <p:nvPr>
            <p:ph type="sldImg"/>
          </p:nvPr>
        </p:nvSpPr>
        <p:spPr>
          <a:xfrm>
            <a:off x="1150938" y="692150"/>
            <a:ext cx="4556125" cy="3416300"/>
          </a:xfrm>
          <a:ln/>
        </p:spPr>
      </p:sp>
      <p:sp>
        <p:nvSpPr>
          <p:cNvPr id="18227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A good measure of how the world can shift under you. Four weeks after this valuation, Lehman collapsed and the rest as they say is history. Here are some questions:</a:t>
            </a:r>
          </a:p>
          <a:p>
            <a:pPr>
              <a:buFontTx/>
              <a:buAutoNum type="alphaLcPeriod"/>
            </a:pPr>
            <a:r>
              <a:rPr lang="en-US">
                <a:latin typeface="Times" charset="0"/>
                <a:ea typeface="ＭＳ Ｐゴシック" charset="0"/>
                <a:cs typeface="ＭＳ Ｐゴシック" charset="0"/>
              </a:rPr>
              <a:t>With the benefit of hindsight, which inputs for the company were over optimistic? (Base year earnings and expected ROE..)</a:t>
            </a:r>
          </a:p>
          <a:p>
            <a:pPr>
              <a:buFontTx/>
              <a:buAutoNum type="alphaLcPeriod"/>
            </a:pPr>
            <a:r>
              <a:rPr lang="en-US">
                <a:latin typeface="Times" charset="0"/>
                <a:ea typeface="ＭＳ Ｐゴシック" charset="0"/>
                <a:cs typeface="ＭＳ Ｐゴシック" charset="0"/>
              </a:rPr>
              <a:t>What macro inputs should be changed, in hindsight again? (I think the ERP of 4.5% turned out to be too low..)</a:t>
            </a: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7" name="Slide Image Placeholder 1"/>
          <p:cNvSpPr>
            <a:spLocks noGrp="1" noRot="1" noChangeAspect="1"/>
          </p:cNvSpPr>
          <p:nvPr>
            <p:ph type="sldImg"/>
          </p:nvPr>
        </p:nvSpPr>
        <p:spPr>
          <a:xfrm>
            <a:off x="1150938" y="692150"/>
            <a:ext cx="4556125" cy="3416300"/>
          </a:xfrm>
          <a:ln/>
        </p:spPr>
      </p:sp>
      <p:sp>
        <p:nvSpPr>
          <p:cNvPr id="18841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With commodity companies, you ride the price of the commodity. As commodity prices rise, current earnings will rise, but what goes up will come down. The key is normalizing the commodity price, easier said than done, but necessary. Here are some strategies:</a:t>
            </a:r>
          </a:p>
          <a:p>
            <a:pPr>
              <a:buFontTx/>
              <a:buAutoNum type="alphaLcPeriod"/>
            </a:pPr>
            <a:r>
              <a:rPr lang="en-US">
                <a:latin typeface="Times" charset="0"/>
                <a:ea typeface="ＭＳ Ｐゴシック" charset="0"/>
                <a:cs typeface="ＭＳ Ｐゴシック" charset="0"/>
              </a:rPr>
              <a:t>Look at the average price over a long period (10 years or more)</a:t>
            </a:r>
          </a:p>
          <a:p>
            <a:pPr>
              <a:buFontTx/>
              <a:buAutoNum type="alphaLcPeriod"/>
            </a:pPr>
            <a:r>
              <a:rPr lang="en-US">
                <a:latin typeface="Times" charset="0"/>
                <a:ea typeface="ＭＳ Ｐゴシック" charset="0"/>
                <a:cs typeface="ＭＳ Ｐゴシック" charset="0"/>
              </a:rPr>
              <a:t>Estimate what a fair price would be, given demand and supply, for the commodity.</a:t>
            </a: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1" name="Slide Image Placeholder 1"/>
          <p:cNvSpPr>
            <a:spLocks noGrp="1" noRot="1" noChangeAspect="1"/>
          </p:cNvSpPr>
          <p:nvPr>
            <p:ph type="sldImg"/>
          </p:nvPr>
        </p:nvSpPr>
        <p:spPr>
          <a:xfrm>
            <a:off x="1150938" y="692150"/>
            <a:ext cx="4556125" cy="3416300"/>
          </a:xfrm>
          <a:ln/>
        </p:spPr>
      </p:sp>
      <p:sp>
        <p:nvSpPr>
          <p:cNvPr id="19456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Helvetica" charset="0"/>
              <a:ea typeface="ＭＳ Ｐゴシック" charset="0"/>
              <a:cs typeface="ＭＳ Ｐゴシック" charset="0"/>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7" name="Rectangle 2"/>
          <p:cNvSpPr>
            <a:spLocks noGrp="1" noRot="1" noChangeAspect="1" noChangeArrowheads="1"/>
          </p:cNvSpPr>
          <p:nvPr>
            <p:ph type="sldImg"/>
          </p:nvPr>
        </p:nvSpPr>
        <p:spPr>
          <a:xfrm>
            <a:off x="1150938" y="692150"/>
            <a:ext cx="4556125" cy="3416300"/>
          </a:xfrm>
          <a:solidFill>
            <a:srgbClr val="FFFFFF"/>
          </a:solidFill>
          <a:ln/>
        </p:spPr>
      </p:sp>
      <p:sp>
        <p:nvSpPr>
          <p:cNvPr id="203778"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This assumes that</a:t>
            </a:r>
          </a:p>
          <a:p>
            <a:pPr lvl="1"/>
            <a:r>
              <a:rPr lang="en-US">
                <a:latin typeface="Times" charset="0"/>
                <a:ea typeface="ＭＳ Ｐゴシック" charset="0"/>
              </a:rPr>
              <a:t>The owner of the private business has all of his or her wealth invested in the business</a:t>
            </a:r>
          </a:p>
          <a:p>
            <a:pPr lvl="1"/>
            <a:r>
              <a:rPr lang="en-US">
                <a:latin typeface="Times" charset="0"/>
                <a:ea typeface="ＭＳ Ｐゴシック" charset="0"/>
              </a:rPr>
              <a:t>The reality is that most individuals will fall somewhere between the two extremes.</a:t>
            </a:r>
          </a:p>
          <a:p>
            <a:r>
              <a:rPr lang="en-US">
                <a:latin typeface="Times" charset="0"/>
                <a:ea typeface="ＭＳ Ｐゴシック" charset="0"/>
                <a:cs typeface="ＭＳ Ｐゴシック" charset="0"/>
              </a:rPr>
              <a:t>If you were a private business looking at potential acquirers - one is a publicly traded firm and the other is an individual . Which one is likely to pay the higher price and why?</a:t>
            </a:r>
          </a:p>
          <a:p>
            <a:pPr lvl="1"/>
            <a:r>
              <a:rPr lang="en-US">
                <a:latin typeface="Times" charset="0"/>
                <a:ea typeface="ＭＳ Ｐゴシック" charset="0"/>
              </a:rPr>
              <a:t>If both acquirers have the same cash flow expectations, the publicly traded firm will win out (Blockbuster Video, Browning-Ferris are good examples of publicly traded firms which bought small private businesses to grow to their current stature.)</a:t>
            </a: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3" name="Rectangle 2"/>
          <p:cNvSpPr>
            <a:spLocks noGrp="1" noRot="1" noChangeAspect="1" noChangeArrowheads="1"/>
          </p:cNvSpPr>
          <p:nvPr>
            <p:ph type="sldImg"/>
          </p:nvPr>
        </p:nvSpPr>
        <p:spPr>
          <a:xfrm>
            <a:off x="1150938" y="692150"/>
            <a:ext cx="4556125" cy="3416300"/>
          </a:xfrm>
          <a:solidFill>
            <a:srgbClr val="FFFFFF"/>
          </a:solidFill>
          <a:ln/>
        </p:spPr>
      </p:sp>
      <p:sp>
        <p:nvSpPr>
          <p:cNvPr id="207874"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val="1"/>
            </a:ext>
          </a:extLst>
        </p:spPr>
        <p:txBody>
          <a:bodyPr/>
          <a:lstStyle/>
          <a:p>
            <a:endParaRPr lang="en-US">
              <a:latin typeface="Helvetica" charset="0"/>
              <a:ea typeface="ＭＳ Ｐゴシック" charset="0"/>
              <a:cs typeface="ＭＳ Ｐゴシック" charset="0"/>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1" name="Rectangle 2"/>
          <p:cNvSpPr>
            <a:spLocks noGrp="1" noRot="1" noChangeAspect="1" noChangeArrowheads="1"/>
          </p:cNvSpPr>
          <p:nvPr>
            <p:ph type="sldImg"/>
          </p:nvPr>
        </p:nvSpPr>
        <p:spPr>
          <a:xfrm>
            <a:off x="1150938" y="692150"/>
            <a:ext cx="4556125" cy="3416300"/>
          </a:xfrm>
          <a:solidFill>
            <a:srgbClr val="FFFFFF"/>
          </a:solidFill>
          <a:ln/>
        </p:spPr>
      </p:sp>
      <p:sp>
        <p:nvSpPr>
          <p:cNvPr id="209922"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val="1"/>
            </a:ext>
          </a:extLst>
        </p:spPr>
        <p:txBody>
          <a:bodyPr/>
          <a:lstStyle/>
          <a:p>
            <a:endParaRPr lang="en-US">
              <a:latin typeface="Helvetica" charset="0"/>
              <a:ea typeface="ＭＳ Ｐゴシック" charset="0"/>
              <a:cs typeface="ＭＳ Ｐゴシック" charset="0"/>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69" name="Rectangle 2"/>
          <p:cNvSpPr>
            <a:spLocks noGrp="1" noRot="1" noChangeAspect="1" noChangeArrowheads="1"/>
          </p:cNvSpPr>
          <p:nvPr>
            <p:ph type="sldImg"/>
          </p:nvPr>
        </p:nvSpPr>
        <p:spPr>
          <a:xfrm>
            <a:off x="1150938" y="692150"/>
            <a:ext cx="4556125" cy="3416300"/>
          </a:xfrm>
          <a:solidFill>
            <a:srgbClr val="FFFFFF"/>
          </a:solidFill>
          <a:ln/>
        </p:spPr>
      </p:sp>
      <p:sp>
        <p:nvSpPr>
          <p:cNvPr id="211970"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US">
                <a:latin typeface="Helvetica" charset="0"/>
                <a:ea typeface="ＭＳ Ｐゴシック" charset="0"/>
                <a:cs typeface="ＭＳ Ｐゴシック" charset="0"/>
              </a:rPr>
              <a:t>Most valuations that you see are relative valuations. There are two reasons why relative valuations are so popular:</a:t>
            </a:r>
          </a:p>
          <a:p>
            <a:pPr marL="228600" indent="-228600">
              <a:buFontTx/>
              <a:buAutoNum type="arabicPeriod"/>
            </a:pPr>
            <a:r>
              <a:rPr lang="en-US">
                <a:latin typeface="Helvetica" charset="0"/>
                <a:ea typeface="ＭＳ Ｐゴシック" charset="0"/>
                <a:cs typeface="ＭＳ Ｐゴシック" charset="0"/>
              </a:rPr>
              <a:t>If your objective is to buy or sell something,  not matter what the price, you can justify your decision using relative valuation. There will always be some other assets out there which are more underpriced or overpriced than the asset you are buying or selling.</a:t>
            </a:r>
          </a:p>
          <a:p>
            <a:pPr marL="228600" indent="-228600">
              <a:buFontTx/>
              <a:buAutoNum type="arabicPeriod"/>
            </a:pPr>
            <a:r>
              <a:rPr lang="en-US">
                <a:latin typeface="Helvetica" charset="0"/>
                <a:ea typeface="ＭＳ Ｐゴシック" charset="0"/>
                <a:cs typeface="ＭＳ Ｐゴシック" charset="0"/>
              </a:rPr>
              <a:t>In contrast to the detail and time needed for discounted cashflow valuation, relative valuation is quicker and seems to require fewer assumptions about the future. (This, we will argue, is really an illusion.)</a:t>
            </a: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Slide Image Placeholder 1"/>
          <p:cNvSpPr>
            <a:spLocks noGrp="1" noRot="1" noChangeAspect="1"/>
          </p:cNvSpPr>
          <p:nvPr>
            <p:ph type="sldImg"/>
          </p:nvPr>
        </p:nvSpPr>
        <p:spPr>
          <a:xfrm>
            <a:off x="1150938" y="692150"/>
            <a:ext cx="4556125" cy="3416300"/>
          </a:xfrm>
          <a:ln/>
        </p:spPr>
      </p:sp>
      <p:sp>
        <p:nvSpPr>
          <p:cNvPr id="4096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Times" charset="0"/>
              <a:ea typeface="ＭＳ Ｐゴシック" charset="0"/>
              <a:cs typeface="ＭＳ Ｐゴシック" charset="0"/>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p:cNvSpPr>
            <a:spLocks noGrp="1" noRot="1" noChangeAspect="1" noChangeArrowheads="1" noTextEdit="1"/>
          </p:cNvSpPr>
          <p:nvPr>
            <p:ph type="sldImg"/>
          </p:nvPr>
        </p:nvSpPr>
        <p:spPr>
          <a:xfrm>
            <a:off x="1150938" y="692150"/>
            <a:ext cx="4556125" cy="3416300"/>
          </a:xfrm>
          <a:ln/>
        </p:spPr>
      </p:sp>
      <p:sp>
        <p:nvSpPr>
          <p:cNvPr id="2765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The distinction between price (representing equity value) and value (representing the combined market value of equity and debt) and enterprise value (representing firm value - cash and marketable securities) should be noted.</a:t>
            </a:r>
          </a:p>
          <a:p>
            <a:r>
              <a:rPr lang="en-US">
                <a:latin typeface="Times" charset="0"/>
                <a:ea typeface="ＭＳ Ｐゴシック" charset="0"/>
                <a:cs typeface="ＭＳ Ｐゴシック" charset="0"/>
              </a:rPr>
              <a:t>Note that the denominator can be a number from the income statement (revenues, earnings) or one from the balance sheet (book value). It can even be a non-financial input (number of employees or units of the product produced).</a:t>
            </a: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7" name="Rectangle 2"/>
          <p:cNvSpPr>
            <a:spLocks noGrp="1" noRot="1" noChangeAspect="1" noChangeArrowheads="1"/>
          </p:cNvSpPr>
          <p:nvPr>
            <p:ph type="sldImg"/>
          </p:nvPr>
        </p:nvSpPr>
        <p:spPr>
          <a:xfrm>
            <a:off x="1150938" y="692150"/>
            <a:ext cx="4556125" cy="3416300"/>
          </a:xfrm>
          <a:solidFill>
            <a:srgbClr val="FFFFFF"/>
          </a:solidFill>
          <a:ln/>
        </p:spPr>
      </p:sp>
      <p:sp>
        <p:nvSpPr>
          <p:cNvPr id="214018" name="Rectangle 3"/>
          <p:cNvSpPr>
            <a:spLocks noGrp="1" noChangeArrowheads="1"/>
          </p:cNvSpPr>
          <p:nvPr>
            <p:ph type="body" idx="1"/>
          </p:nvPr>
        </p:nvSpPr>
        <p:spPr>
          <a:solidFill>
            <a:srgbClr val="FFFFFF"/>
          </a:solidFill>
          <a:ln>
            <a:solidFill>
              <a:srgbClr val="000000"/>
            </a:solidFill>
          </a:ln>
        </p:spPr>
        <p:txBody>
          <a:bodyPr/>
          <a:lstStyle/>
          <a:p>
            <a:r>
              <a:rPr lang="en-US">
                <a:latin typeface="Helvetica" charset="0"/>
                <a:ea typeface="ＭＳ Ｐゴシック" charset="0"/>
                <a:cs typeface="ＭＳ Ｐゴシック" charset="0"/>
              </a:rPr>
              <a:t>While we can rail about the fact that a valuation based upon multiples is not as detailed as a discounted cashflow valuation,, the reality is that analysts will continue to use multiples to value companies and that we will often have to use these valuations.</a:t>
            </a:r>
          </a:p>
          <a:p>
            <a:r>
              <a:rPr lang="en-US">
                <a:latin typeface="Helvetica" charset="0"/>
                <a:ea typeface="ＭＳ Ｐゴシック" charset="0"/>
                <a:cs typeface="ＭＳ Ｐゴシック" charset="0"/>
              </a:rPr>
              <a:t>Given this reality, we have to think about how best to use multiples. These four steps represent a way in which we can deconstruct any multiple, understand how to use it well and discover when it is being misused.</a:t>
            </a: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5" name="Rectangle 2"/>
          <p:cNvSpPr>
            <a:spLocks noGrp="1" noRot="1" noChangeAspect="1" noChangeArrowheads="1"/>
          </p:cNvSpPr>
          <p:nvPr>
            <p:ph type="sldImg"/>
          </p:nvPr>
        </p:nvSpPr>
        <p:spPr>
          <a:xfrm>
            <a:off x="1150938" y="692150"/>
            <a:ext cx="4556125" cy="3416300"/>
          </a:xfrm>
          <a:solidFill>
            <a:srgbClr val="FFFFFF"/>
          </a:solidFill>
          <a:ln/>
        </p:spPr>
      </p:sp>
      <p:sp>
        <p:nvSpPr>
          <p:cNvPr id="216066"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US" i="1">
                <a:latin typeface="Helvetica" charset="0"/>
                <a:ea typeface="ＭＳ Ｐゴシック" charset="0"/>
                <a:cs typeface="ＭＳ Ｐゴシック" charset="0"/>
              </a:rPr>
              <a:t>Consistent definition:</a:t>
            </a:r>
            <a:endParaRPr lang="en-US">
              <a:latin typeface="Helvetica" charset="0"/>
              <a:ea typeface="ＭＳ Ｐゴシック" charset="0"/>
              <a:cs typeface="ＭＳ Ｐゴシック" charset="0"/>
            </a:endParaRPr>
          </a:p>
          <a:p>
            <a:pPr marL="228600" indent="-228600"/>
            <a:r>
              <a:rPr lang="en-US">
                <a:latin typeface="Helvetica" charset="0"/>
                <a:ea typeface="ＭＳ Ｐゴシック" charset="0"/>
                <a:cs typeface="ＭＳ Ｐゴシック" charset="0"/>
              </a:rPr>
              <a:t>Consider two widely used multiples that are consistently defined. In the price-earnings ratio (PE), the numerator is equity value per share and the denominator is equity earnings per share. In the enterprise value/ EBITDA multiple, the numerator is firm value and the denominator is a pre-tax cash flow to all claimholders in the firm. In contrast, the price to EBITDA multiple is inconsistent. Why is this a problem? If you are comparing firms with different debt ratios, the firms will more debt will look cheaper on a price to EBITDA basis.</a:t>
            </a:r>
          </a:p>
          <a:p>
            <a:pPr marL="228600" indent="-228600"/>
            <a:r>
              <a:rPr lang="en-US" i="1">
                <a:latin typeface="Helvetica" charset="0"/>
                <a:ea typeface="ＭＳ Ｐゴシック" charset="0"/>
                <a:cs typeface="ＭＳ Ｐゴシック" charset="0"/>
              </a:rPr>
              <a:t>Uniformally Estimated:</a:t>
            </a:r>
            <a:endParaRPr lang="en-US">
              <a:latin typeface="Helvetica" charset="0"/>
              <a:ea typeface="ＭＳ Ｐゴシック" charset="0"/>
              <a:cs typeface="ＭＳ Ｐゴシック" charset="0"/>
            </a:endParaRPr>
          </a:p>
          <a:p>
            <a:pPr marL="228600" indent="-228600"/>
            <a:r>
              <a:rPr lang="en-US">
                <a:latin typeface="Helvetica" charset="0"/>
                <a:ea typeface="ＭＳ Ｐゴシック" charset="0"/>
                <a:cs typeface="ＭＳ Ｐゴシック" charset="0"/>
              </a:rPr>
              <a:t>This is actually much more difficult than it looks. Even if accounting standards are the same across firms, you run into two problems:</a:t>
            </a:r>
          </a:p>
          <a:p>
            <a:pPr marL="228600" indent="-228600">
              <a:buFontTx/>
              <a:buAutoNum type="arabicPeriod"/>
            </a:pPr>
            <a:r>
              <a:rPr lang="en-US">
                <a:latin typeface="Helvetica" charset="0"/>
                <a:ea typeface="ＭＳ Ｐゴシック" charset="0"/>
                <a:cs typeface="ＭＳ Ｐゴシック" charset="0"/>
              </a:rPr>
              <a:t>The degree to which firms bend accounting rules for their own purposes varies across firms. Some firms are inherently more conservative in reporting earnings than others.</a:t>
            </a:r>
          </a:p>
          <a:p>
            <a:pPr marL="228600" indent="-228600">
              <a:buFontTx/>
              <a:buAutoNum type="arabicPeriod"/>
            </a:pPr>
            <a:r>
              <a:rPr lang="en-US">
                <a:latin typeface="Helvetica" charset="0"/>
                <a:ea typeface="ＭＳ Ｐゴシック" charset="0"/>
                <a:cs typeface="ＭＳ Ｐゴシック" charset="0"/>
              </a:rPr>
              <a:t>The financial year ends at different points for different firms. If the denominator is the earnings in the most recent financial year, the multiple may not be comparable if some firms have December year-ends and some have June year-ends.</a:t>
            </a: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3" name="Rectangle 2"/>
          <p:cNvSpPr>
            <a:spLocks noGrp="1" noRot="1" noChangeAspect="1" noChangeArrowheads="1"/>
          </p:cNvSpPr>
          <p:nvPr>
            <p:ph type="sldImg"/>
          </p:nvPr>
        </p:nvSpPr>
        <p:spPr>
          <a:xfrm>
            <a:off x="1150938" y="692150"/>
            <a:ext cx="4556125" cy="3416300"/>
          </a:xfrm>
          <a:solidFill>
            <a:srgbClr val="FFFFFF"/>
          </a:solidFill>
          <a:ln/>
        </p:spPr>
      </p:sp>
      <p:sp>
        <p:nvSpPr>
          <p:cNvPr id="218114" name="Rectangle 3"/>
          <p:cNvSpPr>
            <a:spLocks noGrp="1" noChangeArrowheads="1"/>
          </p:cNvSpPr>
          <p:nvPr>
            <p:ph type="body" idx="1"/>
          </p:nvPr>
        </p:nvSpPr>
        <p:spPr>
          <a:solidFill>
            <a:srgbClr val="FFFFFF"/>
          </a:solidFill>
          <a:ln>
            <a:solidFill>
              <a:srgbClr val="000000"/>
            </a:solidFill>
          </a:ln>
        </p:spPr>
        <p:txBody>
          <a:bodyPr/>
          <a:lstStyle/>
          <a:p>
            <a:r>
              <a:rPr lang="en-US">
                <a:latin typeface="Helvetica" charset="0"/>
                <a:ea typeface="ＭＳ Ｐゴシック" charset="0"/>
                <a:cs typeface="ＭＳ Ｐゴシック" charset="0"/>
              </a:rPr>
              <a:t>This is only the tip of the iceberg. You can have EPS before and after extraordinary items, primary and diluted EPS..</a:t>
            </a:r>
          </a:p>
          <a:p>
            <a:r>
              <a:rPr lang="en-US">
                <a:latin typeface="Helvetica" charset="0"/>
                <a:ea typeface="ＭＳ Ｐゴシック" charset="0"/>
                <a:cs typeface="ＭＳ Ｐゴシック" charset="0"/>
              </a:rPr>
              <a:t>When you are negotiating with someone else and you are both using PE ratios to make your case, the first step is to make sure that you are using the same PE ratio.</a:t>
            </a:r>
          </a:p>
          <a:p>
            <a:r>
              <a:rPr lang="en-US">
                <a:latin typeface="Helvetica" charset="0"/>
                <a:ea typeface="ＭＳ Ｐゴシック" charset="0"/>
                <a:cs typeface="ＭＳ Ｐゴシック" charset="0"/>
              </a:rPr>
              <a:t>There is also the tendency on the part of analysts to pick the definition of pE that best fits their biases. For instance, bullish analysts in the 1990s almost always used forward PE whereas bearish analysts used trailing PE. Since earnings were rising the former were generally much lower than the latter. </a:t>
            </a: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1" name="Rectangle 2"/>
          <p:cNvSpPr>
            <a:spLocks noGrp="1" noRot="1" noChangeAspect="1" noChangeArrowheads="1"/>
          </p:cNvSpPr>
          <p:nvPr>
            <p:ph type="sldImg"/>
          </p:nvPr>
        </p:nvSpPr>
        <p:spPr>
          <a:xfrm>
            <a:off x="1150938" y="692150"/>
            <a:ext cx="4556125" cy="3416300"/>
          </a:xfrm>
          <a:solidFill>
            <a:srgbClr val="FFFFFF"/>
          </a:solidFill>
          <a:ln/>
        </p:spPr>
      </p:sp>
      <p:sp>
        <p:nvSpPr>
          <p:cNvPr id="220162" name="Rectangle 3"/>
          <p:cNvSpPr>
            <a:spLocks noGrp="1" noChangeArrowheads="1"/>
          </p:cNvSpPr>
          <p:nvPr>
            <p:ph type="body" idx="1"/>
          </p:nvPr>
        </p:nvSpPr>
        <p:spPr>
          <a:solidFill>
            <a:srgbClr val="FFFFFF"/>
          </a:solidFill>
          <a:ln>
            <a:solidFill>
              <a:srgbClr val="000000"/>
            </a:solidFill>
          </a:ln>
        </p:spPr>
        <p:txBody>
          <a:bodyPr/>
          <a:lstStyle/>
          <a:p>
            <a:r>
              <a:rPr lang="en-US">
                <a:latin typeface="Helvetica" charset="0"/>
                <a:ea typeface="ＭＳ Ｐゴシック" charset="0"/>
                <a:cs typeface="ＭＳ Ｐゴシック" charset="0"/>
              </a:rPr>
              <a:t>The problem with using firm value is that cash is included in the numerator but not in the denominator. That is why the enterprise value version makes more sense…</a:t>
            </a:r>
          </a:p>
          <a:p>
            <a:r>
              <a:rPr lang="en-US">
                <a:latin typeface="Helvetica" charset="0"/>
                <a:ea typeface="ＭＳ Ｐゴシック" charset="0"/>
                <a:cs typeface="ＭＳ Ｐゴシック" charset="0"/>
              </a:rPr>
              <a:t>A broad problem is posed when firms have holdings in other firms. If such holdings are passive, Value to EBITDA multiples will be overstated, since the numerator will include the value of your holdings, while the EBITDA will not include any of the income from these holdings. If such holdings are majority active and consolidated, the value to EBITDA will be understated because the numerator will include only the portion of the equity you own in the subsidiary but the EBITDA will include all of the EBITDA in the subsidiary.</a:t>
            </a:r>
          </a:p>
          <a:p>
            <a:r>
              <a:rPr lang="en-US">
                <a:latin typeface="Helvetica" charset="0"/>
                <a:ea typeface="ＭＳ Ｐゴシック" charset="0"/>
                <a:cs typeface="ＭＳ Ｐゴシック" charset="0"/>
              </a:rPr>
              <a:t>The safest thing to do (assuming you can do this) is to net out the market value of your holdings from the numerator (for both active and passive holdings) and the EBITDA of your holdings from the denominator ( for majority active holdings)</a:t>
            </a: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09" name="Rectangle 2"/>
          <p:cNvSpPr>
            <a:spLocks noGrp="1" noRot="1" noChangeAspect="1" noChangeArrowheads="1"/>
          </p:cNvSpPr>
          <p:nvPr>
            <p:ph type="sldImg"/>
          </p:nvPr>
        </p:nvSpPr>
        <p:spPr>
          <a:xfrm>
            <a:off x="1150938" y="692150"/>
            <a:ext cx="4556125" cy="3416300"/>
          </a:xfrm>
          <a:solidFill>
            <a:srgbClr val="FFFFFF"/>
          </a:solidFill>
          <a:ln/>
        </p:spPr>
      </p:sp>
      <p:sp>
        <p:nvSpPr>
          <p:cNvPr id="222210" name="Rectangle 3"/>
          <p:cNvSpPr>
            <a:spLocks noGrp="1" noChangeArrowheads="1"/>
          </p:cNvSpPr>
          <p:nvPr>
            <p:ph type="body" idx="1"/>
          </p:nvPr>
        </p:nvSpPr>
        <p:spPr>
          <a:solidFill>
            <a:srgbClr val="FFFFFF"/>
          </a:solidFill>
          <a:ln>
            <a:solidFill>
              <a:srgbClr val="000000"/>
            </a:solidFill>
          </a:ln>
        </p:spPr>
        <p:txBody>
          <a:bodyPr/>
          <a:lstStyle/>
          <a:p>
            <a:r>
              <a:rPr lang="en-US">
                <a:latin typeface="Helvetica" charset="0"/>
                <a:ea typeface="ＭＳ Ｐゴシック" charset="0"/>
                <a:cs typeface="ＭＳ Ｐゴシック" charset="0"/>
              </a:rPr>
              <a:t>Before you use a multiple and develop rules of thumb (8 times EBITDA is cheap), you need to get a sense of the cross-sectional distribution. </a:t>
            </a:r>
          </a:p>
          <a:p>
            <a:r>
              <a:rPr lang="en-US">
                <a:latin typeface="Helvetica" charset="0"/>
                <a:ea typeface="ＭＳ Ｐゴシック" charset="0"/>
                <a:cs typeface="ＭＳ Ｐゴシック" charset="0"/>
              </a:rPr>
              <a:t>Multiples have skewed distributions. Because a multiple cannot be less than zero but can potentially be infinite, the averages for multiples will be much higher than their medians, and the difference will increase as the outliers become larger. Many services cap outliers to prevent them from altering the averages too much, results…</a:t>
            </a:r>
          </a:p>
          <a:p>
            <a:r>
              <a:rPr lang="en-US">
                <a:latin typeface="Helvetica" charset="0"/>
                <a:ea typeface="ＭＳ Ｐゴシック" charset="0"/>
                <a:cs typeface="ＭＳ Ｐゴシック" charset="0"/>
              </a:rPr>
              <a:t>The PE ratio cannot be estimated when the earnings per share are negative. Thus, if you have a sample of 20 firms and 10 have negative earnings, you will be able to compute the PE ratio for only the 10 that have positive earnings and will throw out the remaining firms. This will induce a bias in your sample. One way to avoid this is to take the cumulative values for market capitalization and net income for all 20 firms, and compute a PE ratio based upon the cumulated values. The resulting PE ratio will generally be much higher….</a:t>
            </a:r>
          </a:p>
          <a:p>
            <a:endParaRPr lang="en-US">
              <a:latin typeface="Helvetica" charset="0"/>
              <a:ea typeface="ＭＳ Ｐゴシック" charset="0"/>
              <a:cs typeface="ＭＳ Ｐゴシック" charset="0"/>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7" name="Rectangle 2"/>
          <p:cNvSpPr>
            <a:spLocks noGrp="1" noRot="1" noChangeAspect="1" noChangeArrowheads="1" noTextEdit="1"/>
          </p:cNvSpPr>
          <p:nvPr>
            <p:ph type="sldImg"/>
          </p:nvPr>
        </p:nvSpPr>
        <p:spPr>
          <a:xfrm>
            <a:off x="1150938" y="692150"/>
            <a:ext cx="4556125" cy="3416300"/>
          </a:xfrm>
          <a:ln/>
        </p:spPr>
      </p:sp>
      <p:sp>
        <p:nvSpPr>
          <p:cNvPr id="22425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This graph for all U.S. firms with data available on the Value Line CD ROM (contains about 7200 firms in the overall sample). Notice that the distributions are skewed to the left and that we have capped the PE ratios at 100….</a:t>
            </a: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5" name="Rectangle 2"/>
          <p:cNvSpPr>
            <a:spLocks noGrp="1" noRot="1" noChangeAspect="1" noChangeArrowheads="1" noTextEdit="1"/>
          </p:cNvSpPr>
          <p:nvPr>
            <p:ph type="sldImg"/>
          </p:nvPr>
        </p:nvSpPr>
        <p:spPr>
          <a:xfrm>
            <a:off x="1150938" y="692150"/>
            <a:ext cx="4556125" cy="3416300"/>
          </a:xfrm>
          <a:ln/>
        </p:spPr>
      </p:sp>
      <p:sp>
        <p:nvSpPr>
          <p:cNvPr id="22630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a:r>
              <a:rPr lang="en-US">
                <a:latin typeface="Times" charset="0"/>
                <a:ea typeface="ＭＳ Ｐゴシック" charset="0"/>
                <a:cs typeface="ＭＳ Ｐゴシック" charset="0"/>
              </a:rPr>
              <a:t>Four things to note…</a:t>
            </a:r>
          </a:p>
          <a:p>
            <a:pPr marL="228600" indent="-228600">
              <a:buFontTx/>
              <a:buAutoNum type="arabicPeriod"/>
            </a:pPr>
            <a:r>
              <a:rPr lang="en-US">
                <a:latin typeface="Times" charset="0"/>
                <a:ea typeface="ＭＳ Ｐゴシック" charset="0"/>
                <a:cs typeface="ＭＳ Ｐゴシック" charset="0"/>
              </a:rPr>
              <a:t>Notice the number of firms that we have lost in the sample as we compute PE ratios.</a:t>
            </a:r>
          </a:p>
          <a:p>
            <a:pPr marL="228600" indent="-228600">
              <a:buFontTx/>
              <a:buAutoNum type="arabicPeriod"/>
            </a:pPr>
            <a:r>
              <a:rPr lang="en-US">
                <a:latin typeface="Times" charset="0"/>
                <a:ea typeface="ＭＳ Ｐゴシック" charset="0"/>
                <a:cs typeface="ＭＳ Ｐゴシック" charset="0"/>
              </a:rPr>
              <a:t>You lose even more firms as you go to forward PE, because you need analyst estimates of expected earnings per share to compute this. Any firms not followed by analysts will not have a forward PE…</a:t>
            </a:r>
          </a:p>
          <a:p>
            <a:pPr marL="228600" indent="-228600">
              <a:buFontTx/>
              <a:buAutoNum type="arabicPeriod"/>
            </a:pPr>
            <a:r>
              <a:rPr lang="en-US">
                <a:latin typeface="Times" charset="0"/>
                <a:ea typeface="ＭＳ Ｐゴシック" charset="0"/>
                <a:cs typeface="ＭＳ Ｐゴシック" charset="0"/>
              </a:rPr>
              <a:t>The means were computed without capping the PE ratios… the outliers (notice the maximum values for the ratios) push the average to almost twice the median.</a:t>
            </a:r>
          </a:p>
          <a:p>
            <a:pPr marL="228600" indent="-228600">
              <a:buFontTx/>
              <a:buAutoNum type="arabicPeriod"/>
            </a:pPr>
            <a:r>
              <a:rPr lang="en-US">
                <a:latin typeface="Times" charset="0"/>
                <a:ea typeface="ＭＳ Ｐゴシック" charset="0"/>
                <a:cs typeface="ＭＳ Ｐゴシック" charset="0"/>
              </a:rPr>
              <a:t>The median forward PE is higher than the trailing PE which is higher than the current PE…</a:t>
            </a: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2"/>
          <p:cNvSpPr>
            <a:spLocks noGrp="1" noRot="1" noChangeAspect="1" noChangeArrowheads="1" noTextEdit="1"/>
          </p:cNvSpPr>
          <p:nvPr>
            <p:ph type="sldImg"/>
          </p:nvPr>
        </p:nvSpPr>
        <p:spPr>
          <a:xfrm>
            <a:off x="1150938" y="692150"/>
            <a:ext cx="4556125" cy="3416300"/>
          </a:xfrm>
          <a:ln/>
        </p:spPr>
      </p:sp>
      <p:sp>
        <p:nvSpPr>
          <p:cNvPr id="4608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a:r>
              <a:rPr lang="en-US">
                <a:latin typeface="Times" charset="0"/>
                <a:ea typeface="ＭＳ Ｐゴシック" charset="0"/>
                <a:cs typeface="ＭＳ Ｐゴシック" charset="0"/>
              </a:rPr>
              <a:t>This compares the percentages of firms in each market that trade in each PE ratio class…  In 2012, it is difficult to tell them apart. That is a change from a few years ago, when US and European stocks traded at much higher PE ratios than emerging market stocks. The convergence of PE ratios globally may reflect the blurring of the line between developed and emerging markets.</a:t>
            </a: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1" name="Rectangle 2"/>
          <p:cNvSpPr>
            <a:spLocks noGrp="1" noRot="1" noChangeAspect="1" noChangeArrowheads="1" noTextEdit="1"/>
          </p:cNvSpPr>
          <p:nvPr>
            <p:ph type="sldImg"/>
          </p:nvPr>
        </p:nvSpPr>
        <p:spPr>
          <a:xfrm>
            <a:off x="1150938" y="692150"/>
            <a:ext cx="4556125" cy="3416300"/>
          </a:xfrm>
          <a:ln/>
        </p:spPr>
      </p:sp>
      <p:sp>
        <p:nvSpPr>
          <p:cNvPr id="23040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As with the other multiples, a heavily skewed distribution. Suggests that the rule of thumb that is often used by Wall Street (EBITDA multiple less than 8 is cheap) should be used with caution.</a:t>
            </a: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Slide Image Placeholder 1"/>
          <p:cNvSpPr>
            <a:spLocks noGrp="1" noRot="1" noChangeAspect="1"/>
          </p:cNvSpPr>
          <p:nvPr>
            <p:ph type="sldImg"/>
          </p:nvPr>
        </p:nvSpPr>
        <p:spPr>
          <a:xfrm>
            <a:off x="1150938" y="692150"/>
            <a:ext cx="4556125" cy="3416300"/>
          </a:xfrm>
          <a:ln/>
        </p:spPr>
      </p:sp>
      <p:sp>
        <p:nvSpPr>
          <p:cNvPr id="5222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Times" charset="0"/>
              <a:ea typeface="ＭＳ Ｐゴシック" charset="0"/>
              <a:cs typeface="ＭＳ Ｐゴシック" charset="0"/>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3" name="Rectangle 2"/>
          <p:cNvSpPr>
            <a:spLocks noGrp="1" noRot="1" noChangeAspect="1" noChangeArrowheads="1"/>
          </p:cNvSpPr>
          <p:nvPr>
            <p:ph type="sldImg"/>
          </p:nvPr>
        </p:nvSpPr>
        <p:spPr>
          <a:xfrm>
            <a:off x="1150938" y="692150"/>
            <a:ext cx="4556125" cy="3416300"/>
          </a:xfrm>
          <a:solidFill>
            <a:srgbClr val="FFFFFF"/>
          </a:solidFill>
          <a:ln/>
        </p:spPr>
      </p:sp>
      <p:sp>
        <p:nvSpPr>
          <p:cNvPr id="233474"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val="1"/>
            </a:ext>
          </a:extLst>
        </p:spPr>
        <p:txBody>
          <a:bodyPr/>
          <a:lstStyle/>
          <a:p>
            <a:endParaRPr lang="en-US">
              <a:latin typeface="Helvetica" charset="0"/>
              <a:ea typeface="ＭＳ Ｐゴシック" charset="0"/>
              <a:cs typeface="ＭＳ Ｐゴシック" charset="0"/>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1" name="Rectangle 2"/>
          <p:cNvSpPr>
            <a:spLocks noGrp="1" noRot="1" noChangeAspect="1" noChangeArrowheads="1"/>
          </p:cNvSpPr>
          <p:nvPr>
            <p:ph type="sldImg"/>
          </p:nvPr>
        </p:nvSpPr>
        <p:spPr>
          <a:xfrm>
            <a:off x="1150938" y="692150"/>
            <a:ext cx="4556125" cy="3416300"/>
          </a:xfrm>
          <a:solidFill>
            <a:srgbClr val="FFFFFF"/>
          </a:solidFill>
          <a:ln/>
        </p:spPr>
      </p:sp>
      <p:sp>
        <p:nvSpPr>
          <p:cNvPr id="235522"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US">
                <a:latin typeface="Helvetica" charset="0"/>
                <a:ea typeface="ＭＳ Ｐゴシック" charset="0"/>
                <a:cs typeface="ＭＳ Ｐゴシック" charset="0"/>
              </a:rPr>
              <a:t>To get to the heart of equity multiples, we start with an equity DCF model. In this case, we consider the simplest equity valuation model - a stable growth dividend discount model. Restated in terms of the PE ratio, we find that the PE ratio fo a stable growth firm can be written in terms of three variables:</a:t>
            </a:r>
          </a:p>
          <a:p>
            <a:pPr marL="228600" indent="-228600">
              <a:buFontTx/>
              <a:buAutoNum type="arabicPeriod"/>
            </a:pPr>
            <a:r>
              <a:rPr lang="en-US">
                <a:latin typeface="Helvetica" charset="0"/>
                <a:ea typeface="ＭＳ Ｐゴシック" charset="0"/>
                <a:cs typeface="ＭＳ Ｐゴシック" charset="0"/>
              </a:rPr>
              <a:t>The expected growth rate in earnings per share</a:t>
            </a:r>
          </a:p>
          <a:p>
            <a:pPr marL="228600" indent="-228600">
              <a:buFontTx/>
              <a:buAutoNum type="arabicPeriod"/>
            </a:pPr>
            <a:r>
              <a:rPr lang="en-US">
                <a:latin typeface="Helvetica" charset="0"/>
                <a:ea typeface="ＭＳ Ｐゴシック" charset="0"/>
                <a:cs typeface="ＭＳ Ｐゴシック" charset="0"/>
              </a:rPr>
              <a:t>The riskiness of the equity, which determines the cost of equity</a:t>
            </a:r>
          </a:p>
          <a:p>
            <a:pPr marL="228600" indent="-228600">
              <a:buFontTx/>
              <a:buAutoNum type="arabicPeriod"/>
            </a:pPr>
            <a:r>
              <a:rPr lang="en-US">
                <a:latin typeface="Helvetica" charset="0"/>
                <a:ea typeface="ＭＳ Ｐゴシック" charset="0"/>
                <a:cs typeface="ＭＳ Ｐゴシック" charset="0"/>
              </a:rPr>
              <a:t>The efficiency with which the firm generates growth,which is measured by how much the firm can pay out or afford to pay out after reinvested to create the growth.</a:t>
            </a: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69" name="Rectangle 2"/>
          <p:cNvSpPr>
            <a:spLocks noGrp="1" noRot="1" noChangeAspect="1" noChangeArrowheads="1"/>
          </p:cNvSpPr>
          <p:nvPr>
            <p:ph type="sldImg"/>
          </p:nvPr>
        </p:nvSpPr>
        <p:spPr>
          <a:xfrm>
            <a:off x="1150938" y="692150"/>
            <a:ext cx="4556125" cy="3416300"/>
          </a:xfrm>
          <a:solidFill>
            <a:srgbClr val="FFFFFF"/>
          </a:solidFill>
          <a:ln/>
        </p:spPr>
      </p:sp>
      <p:sp>
        <p:nvSpPr>
          <p:cNvPr id="237570"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val="1"/>
            </a:ext>
          </a:extLst>
        </p:spPr>
        <p:txBody>
          <a:bodyPr/>
          <a:lstStyle/>
          <a:p>
            <a:endParaRPr lang="en-US">
              <a:latin typeface="Helvetica" charset="0"/>
              <a:ea typeface="ＭＳ Ｐゴシック" charset="0"/>
              <a:cs typeface="ＭＳ Ｐゴシック" charset="0"/>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7" name="Rectangle 2"/>
          <p:cNvSpPr>
            <a:spLocks noGrp="1" noRot="1" noChangeAspect="1" noChangeArrowheads="1"/>
          </p:cNvSpPr>
          <p:nvPr>
            <p:ph type="sldImg"/>
          </p:nvPr>
        </p:nvSpPr>
        <p:spPr>
          <a:xfrm>
            <a:off x="1150938" y="692150"/>
            <a:ext cx="4556125" cy="3416300"/>
          </a:xfrm>
          <a:solidFill>
            <a:srgbClr val="FFFFFF"/>
          </a:solidFill>
          <a:ln/>
        </p:spPr>
      </p:sp>
      <p:sp>
        <p:nvSpPr>
          <p:cNvPr id="239618" name="Rectangle 3"/>
          <p:cNvSpPr>
            <a:spLocks noGrp="1" noChangeArrowheads="1"/>
          </p:cNvSpPr>
          <p:nvPr>
            <p:ph type="body" idx="1"/>
          </p:nvPr>
        </p:nvSpPr>
        <p:spPr>
          <a:solidFill>
            <a:srgbClr val="FFFFFF"/>
          </a:solidFill>
          <a:ln>
            <a:solidFill>
              <a:srgbClr val="000000"/>
            </a:solidFill>
          </a:ln>
        </p:spPr>
        <p:txBody>
          <a:bodyPr/>
          <a:lstStyle/>
          <a:p>
            <a:r>
              <a:rPr lang="en-US">
                <a:latin typeface="Helvetica" charset="0"/>
                <a:ea typeface="ＭＳ Ｐゴシック" charset="0"/>
                <a:cs typeface="ＭＳ Ｐゴシック" charset="0"/>
              </a:rPr>
              <a:t>In practice, we all too often define comparable as a firm in the same industry or business. This is too narrow a definition. You can have firms in different businesses that have similar cashflow, growth and risk characteristics. These firms can be viewed as comparable firms.</a:t>
            </a:r>
          </a:p>
          <a:p>
            <a:r>
              <a:rPr lang="en-US">
                <a:latin typeface="Helvetica" charset="0"/>
                <a:ea typeface="ＭＳ Ｐゴシック" charset="0"/>
                <a:cs typeface="ＭＳ Ｐゴシック" charset="0"/>
              </a:rPr>
              <a:t>You will never find two identical firms, no matter how hard you search. You therefore have to always control for the residual differences when making comparisons.</a:t>
            </a: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5" name="Rectangle 2"/>
          <p:cNvSpPr>
            <a:spLocks noGrp="1" noRot="1" noChangeAspect="1" noChangeArrowheads="1"/>
          </p:cNvSpPr>
          <p:nvPr>
            <p:ph type="sldImg"/>
          </p:nvPr>
        </p:nvSpPr>
        <p:spPr>
          <a:xfrm>
            <a:off x="1150938" y="692150"/>
            <a:ext cx="4556125" cy="3416300"/>
          </a:xfrm>
          <a:solidFill>
            <a:srgbClr val="FFFFFF"/>
          </a:solidFill>
          <a:ln/>
        </p:spPr>
      </p:sp>
      <p:sp>
        <p:nvSpPr>
          <p:cNvPr id="241666" name="Rectangle 3"/>
          <p:cNvSpPr>
            <a:spLocks noGrp="1" noChangeArrowheads="1"/>
          </p:cNvSpPr>
          <p:nvPr>
            <p:ph type="body" idx="1"/>
          </p:nvPr>
        </p:nvSpPr>
        <p:spPr>
          <a:solidFill>
            <a:srgbClr val="FFFFFF"/>
          </a:solidFill>
          <a:ln>
            <a:solidFill>
              <a:srgbClr val="000000"/>
            </a:solidFill>
          </a:ln>
        </p:spPr>
        <p:txBody>
          <a:bodyPr/>
          <a:lstStyle/>
          <a:p>
            <a:r>
              <a:rPr lang="en-US">
                <a:latin typeface="Helvetica" charset="0"/>
                <a:ea typeface="ＭＳ Ｐゴシック" charset="0"/>
                <a:cs typeface="ＭＳ Ｐゴシック" charset="0"/>
              </a:rPr>
              <a:t>In this sample, note that some of the firms in the sample are emerging market firms any may be exposed to more risk (political risk, economic risk, inflation risk…)</a:t>
            </a: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3" name="Rectangle 2"/>
          <p:cNvSpPr>
            <a:spLocks noGrp="1" noRot="1" noChangeAspect="1" noChangeArrowheads="1"/>
          </p:cNvSpPr>
          <p:nvPr>
            <p:ph type="sldImg"/>
          </p:nvPr>
        </p:nvSpPr>
        <p:spPr>
          <a:xfrm>
            <a:off x="1150938" y="692150"/>
            <a:ext cx="4556125" cy="3416300"/>
          </a:xfrm>
          <a:solidFill>
            <a:srgbClr val="FFFFFF"/>
          </a:solidFill>
          <a:ln/>
        </p:spPr>
      </p:sp>
      <p:sp>
        <p:nvSpPr>
          <p:cNvPr id="243714" name="Rectangle 3"/>
          <p:cNvSpPr>
            <a:spLocks noGrp="1" noChangeArrowheads="1"/>
          </p:cNvSpPr>
          <p:nvPr>
            <p:ph type="body" idx="1"/>
          </p:nvPr>
        </p:nvSpPr>
        <p:spPr>
          <a:solidFill>
            <a:srgbClr val="FFFFFF"/>
          </a:solidFill>
          <a:ln>
            <a:solidFill>
              <a:srgbClr val="000000"/>
            </a:solidFill>
          </a:ln>
        </p:spPr>
        <p:txBody>
          <a:bodyPr/>
          <a:lstStyle/>
          <a:p>
            <a:r>
              <a:rPr lang="en-US">
                <a:latin typeface="Helvetica" charset="0"/>
                <a:ea typeface="ＭＳ Ｐゴシック" charset="0"/>
                <a:cs typeface="ＭＳ Ｐゴシック" charset="0"/>
              </a:rPr>
              <a:t>Higher growth telecomm companies have higher PE ratios..</a:t>
            </a:r>
          </a:p>
          <a:p>
            <a:r>
              <a:rPr lang="en-US">
                <a:latin typeface="Helvetica" charset="0"/>
                <a:ea typeface="ＭＳ Ｐゴシック" charset="0"/>
                <a:cs typeface="ＭＳ Ｐゴシック" charset="0"/>
              </a:rPr>
              <a:t>One way to read this regression: If you have two companies - one with a growth rate of 10% and one with a growth rate of 20%, the latter should have a PE that is 12.1 higher..</a:t>
            </a:r>
          </a:p>
          <a:p>
            <a:r>
              <a:rPr lang="en-US">
                <a:latin typeface="Helvetica" charset="0"/>
                <a:ea typeface="ＭＳ Ｐゴシック" charset="0"/>
                <a:cs typeface="ＭＳ Ｐゴシック" charset="0"/>
              </a:rPr>
              <a:t>If the firm happens to be an emerging market firm, though, you would expect its PE ratio to be 13.85 lower than a firm with similar growth in a developed market.</a:t>
            </a: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09" name="Rectangle 2"/>
          <p:cNvSpPr>
            <a:spLocks noGrp="1" noRot="1" noChangeAspect="1" noChangeArrowheads="1"/>
          </p:cNvSpPr>
          <p:nvPr>
            <p:ph type="sldImg"/>
          </p:nvPr>
        </p:nvSpPr>
        <p:spPr>
          <a:xfrm>
            <a:off x="1150938" y="692150"/>
            <a:ext cx="4556125" cy="3416300"/>
          </a:xfrm>
          <a:solidFill>
            <a:srgbClr val="FFFFFF"/>
          </a:solidFill>
          <a:ln/>
        </p:spPr>
      </p:sp>
      <p:sp>
        <p:nvSpPr>
          <p:cNvPr id="247810" name="Rectangle 3"/>
          <p:cNvSpPr>
            <a:spLocks noGrp="1" noChangeArrowheads="1"/>
          </p:cNvSpPr>
          <p:nvPr>
            <p:ph type="body" idx="1"/>
          </p:nvPr>
        </p:nvSpPr>
        <p:spPr>
          <a:solidFill>
            <a:srgbClr val="FFFFFF"/>
          </a:solidFill>
          <a:ln>
            <a:solidFill>
              <a:srgbClr val="000000"/>
            </a:solidFill>
          </a:ln>
        </p:spPr>
        <p:txBody>
          <a:bodyPr/>
          <a:lstStyle/>
          <a:p>
            <a:r>
              <a:rPr lang="en-US">
                <a:latin typeface="Helvetica" charset="0"/>
                <a:ea typeface="ＭＳ Ｐゴシック" charset="0"/>
                <a:cs typeface="ＭＳ Ｐゴシック" charset="0"/>
              </a:rPr>
              <a:t>There is information in how the market prices all firms that can be used to value any firm in that market. </a:t>
            </a: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1" name="Rectangle 2"/>
          <p:cNvSpPr>
            <a:spLocks noGrp="1" noRot="1" noChangeAspect="1" noChangeArrowheads="1" noTextEdit="1"/>
          </p:cNvSpPr>
          <p:nvPr>
            <p:ph type="sldImg"/>
          </p:nvPr>
        </p:nvSpPr>
        <p:spPr>
          <a:xfrm>
            <a:off x="1143000" y="685800"/>
            <a:ext cx="4556125" cy="3416300"/>
          </a:xfrm>
          <a:ln/>
        </p:spPr>
      </p:sp>
      <p:sp>
        <p:nvSpPr>
          <p:cNvPr id="17920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This regression has about 1600 firms. While the low R-squared may be troubling, it should not be unexpected, given the scatter plot on the previous page.</a:t>
            </a:r>
          </a:p>
          <a:p>
            <a:r>
              <a:rPr lang="en-US">
                <a:latin typeface="Times" charset="0"/>
                <a:ea typeface="ＭＳ Ｐゴシック" charset="0"/>
                <a:cs typeface="ＭＳ Ｐゴシック" charset="0"/>
              </a:rPr>
              <a:t>The signs of the coefficients are consistent with our priors for growth and higher growth have higher PE ratios. With risk and payout, though, the signs on the coefficient are wrong. Higher risk and lower payout firms firms seems to have higher (instead of lower) PE ratios.</a:t>
            </a: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3" name="Slide Image Placeholder 1"/>
          <p:cNvSpPr>
            <a:spLocks noGrp="1" noRot="1" noChangeAspect="1"/>
          </p:cNvSpPr>
          <p:nvPr>
            <p:ph type="sldImg"/>
          </p:nvPr>
        </p:nvSpPr>
        <p:spPr>
          <a:xfrm>
            <a:off x="1150938" y="692150"/>
            <a:ext cx="4556125" cy="3416300"/>
          </a:xfrm>
          <a:ln/>
        </p:spPr>
      </p:sp>
      <p:sp>
        <p:nvSpPr>
          <p:cNvPr id="19763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Note how much in common these regressions have… though the effects of growth, risk and quality of growth may vary across markets, the direction of the effect is the same.</a:t>
            </a: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3" name="Rectangle 2"/>
          <p:cNvSpPr>
            <a:spLocks noGrp="1" noRot="1" noChangeAspect="1" noChangeArrowheads="1"/>
          </p:cNvSpPr>
          <p:nvPr>
            <p:ph type="sldImg"/>
          </p:nvPr>
        </p:nvSpPr>
        <p:spPr>
          <a:xfrm>
            <a:off x="1150938" y="692150"/>
            <a:ext cx="4556125" cy="3416300"/>
          </a:xfrm>
          <a:solidFill>
            <a:srgbClr val="FFFFFF"/>
          </a:solidFill>
          <a:ln/>
        </p:spPr>
      </p:sp>
      <p:sp>
        <p:nvSpPr>
          <p:cNvPr id="253954" name="Rectangle 3"/>
          <p:cNvSpPr>
            <a:spLocks noGrp="1" noChangeArrowheads="1"/>
          </p:cNvSpPr>
          <p:nvPr>
            <p:ph type="body" idx="1"/>
          </p:nvPr>
        </p:nvSpPr>
        <p:spPr>
          <a:solidFill>
            <a:srgbClr val="FFFFFF"/>
          </a:solidFill>
          <a:ln>
            <a:solidFill>
              <a:srgbClr val="000000"/>
            </a:solidFill>
          </a:ln>
        </p:spPr>
        <p:txBody>
          <a:bodyPr/>
          <a:lstStyle/>
          <a:p>
            <a:r>
              <a:rPr lang="en-US">
                <a:latin typeface="Helvetica" charset="0"/>
                <a:ea typeface="ＭＳ Ｐゴシック" charset="0"/>
                <a:cs typeface="ＭＳ Ｐゴシック" charset="0"/>
              </a:rPr>
              <a:t>When doing relative valuation, you can choose between potentially a dozen or more multiples. With each multiple, you will estimate a different value for your firm, leaving you with the unenviable task of reconciling these values.</a:t>
            </a: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1" name="Rectangle 2"/>
          <p:cNvSpPr>
            <a:spLocks noGrp="1" noRot="1" noChangeAspect="1" noChangeArrowheads="1"/>
          </p:cNvSpPr>
          <p:nvPr>
            <p:ph type="sldImg"/>
          </p:nvPr>
        </p:nvSpPr>
        <p:spPr>
          <a:xfrm>
            <a:off x="1150938" y="692150"/>
            <a:ext cx="4556125" cy="3416300"/>
          </a:xfrm>
          <a:solidFill>
            <a:srgbClr val="FFFFFF"/>
          </a:solidFill>
          <a:ln/>
        </p:spPr>
      </p:sp>
      <p:sp>
        <p:nvSpPr>
          <p:cNvPr id="256002" name="Rectangle 3"/>
          <p:cNvSpPr>
            <a:spLocks noGrp="1" noChangeArrowheads="1"/>
          </p:cNvSpPr>
          <p:nvPr>
            <p:ph type="body" idx="1"/>
          </p:nvPr>
        </p:nvSpPr>
        <p:spPr>
          <a:solidFill>
            <a:srgbClr val="FFFFFF"/>
          </a:solidFill>
          <a:ln>
            <a:solidFill>
              <a:srgbClr val="000000"/>
            </a:solidFill>
          </a:ln>
        </p:spPr>
        <p:txBody>
          <a:bodyPr/>
          <a:lstStyle/>
          <a:p>
            <a:r>
              <a:rPr lang="en-US">
                <a:latin typeface="Helvetica" charset="0"/>
                <a:ea typeface="ＭＳ Ｐゴシック" charset="0"/>
                <a:cs typeface="ＭＳ Ｐゴシック" charset="0"/>
              </a:rPr>
              <a:t>This is my preferred approach. Pick one multiple, but which one will depend upon what you view your objective to be.</a:t>
            </a: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Rot="1" noChangeAspect="1" noChangeArrowheads="1"/>
          </p:cNvSpPr>
          <p:nvPr>
            <p:ph type="sldImg"/>
          </p:nvPr>
        </p:nvSpPr>
        <p:spPr>
          <a:xfrm>
            <a:off x="1150938" y="692150"/>
            <a:ext cx="4556125" cy="3416300"/>
          </a:xfrm>
          <a:solidFill>
            <a:srgbClr val="FFFFFF"/>
          </a:solidFill>
          <a:ln/>
        </p:spPr>
      </p:sp>
      <p:sp>
        <p:nvSpPr>
          <p:cNvPr id="24579"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Note that risk is neither good nor bad. It is a combination of danger and opportunity - you cannot have one without the other. Consequently, risk is neither something to be avoided nor sought out but carefully balanced. Good business avoid some risks, let others pass through to their investors and actively seek out still others.</a:t>
            </a:r>
          </a:p>
          <a:p>
            <a:r>
              <a:rPr lang="en-US">
                <a:latin typeface="Times" charset="0"/>
                <a:ea typeface="ＭＳ Ｐゴシック" charset="0"/>
                <a:cs typeface="ＭＳ Ｐゴシック" charset="0"/>
              </a:rPr>
              <a:t>When businesses want opportunity (higher returns), they have to live with the higher risk.</a:t>
            </a:r>
          </a:p>
          <a:p>
            <a:r>
              <a:rPr lang="en-US">
                <a:latin typeface="Times" charset="0"/>
                <a:ea typeface="ＭＳ Ｐゴシック" charset="0"/>
                <a:cs typeface="ＭＳ Ｐゴシック" charset="0"/>
              </a:rPr>
              <a:t>Any sales pitch that offers returns without risk is a pipe dream. </a:t>
            </a: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3" name="Rectangle 2"/>
          <p:cNvSpPr>
            <a:spLocks noGrp="1" noRot="1" noChangeAspect="1" noChangeArrowheads="1"/>
          </p:cNvSpPr>
          <p:nvPr>
            <p:ph type="sldImg"/>
          </p:nvPr>
        </p:nvSpPr>
        <p:spPr>
          <a:xfrm>
            <a:off x="1150938" y="692150"/>
            <a:ext cx="4556125" cy="3416300"/>
          </a:xfrm>
          <a:solidFill>
            <a:srgbClr val="FFFFFF"/>
          </a:solidFill>
          <a:ln/>
        </p:spPr>
      </p:sp>
      <p:sp>
        <p:nvSpPr>
          <p:cNvPr id="259074"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val="1"/>
            </a:ext>
          </a:extLst>
        </p:spPr>
        <p:txBody>
          <a:bodyPr/>
          <a:lstStyle/>
          <a:p>
            <a:endParaRPr lang="en-US">
              <a:latin typeface="Helvetica" charset="0"/>
              <a:ea typeface="ＭＳ Ｐゴシック" charset="0"/>
              <a:cs typeface="ＭＳ Ｐゴシック"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duotone>
              <a:schemeClr val="accent2">
                <a:shade val="45000"/>
                <a:satMod val="135000"/>
              </a:schemeClr>
              <a:prstClr val="white"/>
            </a:duotone>
          </a:blip>
          <a:srcRect/>
          <a:stretch>
            <a:fillRect l="-9000" r="-5000" b="1000"/>
          </a:stretch>
        </a:blipFill>
        <a:effectLst/>
      </p:bgPr>
    </p:bg>
    <p:spTree>
      <p:nvGrpSpPr>
        <p:cNvPr id="1" name=""/>
        <p:cNvGrpSpPr/>
        <p:nvPr/>
      </p:nvGrpSpPr>
      <p:grpSpPr>
        <a:xfrm>
          <a:off x="0" y="0"/>
          <a:ext cx="0" cy="0"/>
          <a:chOff x="0" y="0"/>
          <a:chExt cx="0" cy="0"/>
        </a:xfrm>
      </p:grpSpPr>
      <p:sp>
        <p:nvSpPr>
          <p:cNvPr id="4" name="Rectangle 3"/>
          <p:cNvSpPr/>
          <p:nvPr/>
        </p:nvSpPr>
        <p:spPr bwMode="white">
          <a:xfrm>
            <a:off x="0" y="5970588"/>
            <a:ext cx="9144000" cy="88741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9525" y="6053138"/>
            <a:ext cx="2249488" cy="712787"/>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2359025" y="6043613"/>
            <a:ext cx="6784975" cy="714375"/>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lang="en-US" smtClean="0"/>
              <a:t>Click to edit Master title style</a:t>
            </a:r>
            <a:endParaRPr lang="en-US" dirty="0"/>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dirty="0"/>
          </a:p>
        </p:txBody>
      </p:sp>
      <p:sp>
        <p:nvSpPr>
          <p:cNvPr id="7" name="Date Placeholder 27"/>
          <p:cNvSpPr>
            <a:spLocks noGrp="1"/>
          </p:cNvSpPr>
          <p:nvPr>
            <p:ph type="dt" sz="half" idx="10"/>
          </p:nvPr>
        </p:nvSpPr>
        <p:spPr>
          <a:xfrm>
            <a:off x="76200" y="6069013"/>
            <a:ext cx="2057400" cy="685800"/>
          </a:xfrm>
        </p:spPr>
        <p:txBody>
          <a:bodyPr>
            <a:noAutofit/>
          </a:bodyPr>
          <a:lstStyle>
            <a:lvl1pPr algn="ctr">
              <a:defRPr sz="2000" dirty="0">
                <a:solidFill>
                  <a:srgbClr val="FFFFFF"/>
                </a:solidFill>
              </a:defRPr>
            </a:lvl1pPr>
          </a:lstStyle>
          <a:p>
            <a:pPr>
              <a:defRPr/>
            </a:pPr>
            <a:endParaRPr lang="en-US"/>
          </a:p>
        </p:txBody>
      </p:sp>
      <p:sp>
        <p:nvSpPr>
          <p:cNvPr id="10" name="Footer Placeholder 16"/>
          <p:cNvSpPr>
            <a:spLocks noGrp="1"/>
          </p:cNvSpPr>
          <p:nvPr>
            <p:ph type="ftr" sz="quarter" idx="11"/>
          </p:nvPr>
        </p:nvSpPr>
        <p:spPr>
          <a:xfrm>
            <a:off x="2085975" y="236538"/>
            <a:ext cx="5867400" cy="365125"/>
          </a:xfrm>
        </p:spPr>
        <p:txBody>
          <a:bodyPr/>
          <a:lstStyle>
            <a:lvl1pPr algn="r">
              <a:defRPr>
                <a:solidFill>
                  <a:schemeClr val="tx2"/>
                </a:solidFill>
              </a:defRPr>
            </a:lvl1pPr>
          </a:lstStyle>
          <a:p>
            <a:pPr>
              <a:defRPr/>
            </a:pPr>
            <a:r>
              <a:rPr lang="en-US"/>
              <a:t>Aswath Damodaran</a:t>
            </a:r>
            <a:endParaRPr lang="en-US" dirty="0"/>
          </a:p>
        </p:txBody>
      </p:sp>
      <p:sp>
        <p:nvSpPr>
          <p:cNvPr id="11" name="Slide Number Placeholder 28"/>
          <p:cNvSpPr>
            <a:spLocks noGrp="1"/>
          </p:cNvSpPr>
          <p:nvPr>
            <p:ph type="sldNum" sz="quarter" idx="12"/>
          </p:nvPr>
        </p:nvSpPr>
        <p:spPr>
          <a:xfrm>
            <a:off x="8001000" y="228600"/>
            <a:ext cx="838200" cy="381000"/>
          </a:xfrm>
        </p:spPr>
        <p:txBody>
          <a:bodyPr/>
          <a:lstStyle>
            <a:lvl1pPr>
              <a:defRPr sz="1400">
                <a:solidFill>
                  <a:schemeClr val="tx2"/>
                </a:solidFill>
              </a:defRPr>
            </a:lvl1pPr>
          </a:lstStyle>
          <a:p>
            <a:pPr>
              <a:defRPr/>
            </a:pPr>
            <a:fld id="{B548DA48-CD55-7D46-9088-BD1D4AF668F0}" type="slidenum">
              <a:rPr lang="en-US"/>
              <a:pPr>
                <a:defRPr/>
              </a:pPr>
              <a:t>‹#›</a:t>
            </a:fld>
            <a:endParaRPr lang="en-US" dirty="0"/>
          </a:p>
        </p:txBody>
      </p:sp>
    </p:spTree>
    <p:extLst>
      <p:ext uri="{BB962C8B-B14F-4D97-AF65-F5344CB8AC3E}">
        <p14:creationId xmlns:p14="http://schemas.microsoft.com/office/powerpoint/2010/main" val="38105717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3"/>
          <p:cNvSpPr txBox="1">
            <a:spLocks noChangeArrowheads="1"/>
          </p:cNvSpPr>
          <p:nvPr/>
        </p:nvSpPr>
        <p:spPr bwMode="auto">
          <a:xfrm>
            <a:off x="8588375" y="6383338"/>
            <a:ext cx="423863"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pPr>
              <a:defRPr/>
            </a:pPr>
            <a:fld id="{13EF5F4F-DCD1-8A48-92D2-ABA8E377A854}" type="slidenum">
              <a:rPr lang="en-US" sz="1600" smtClean="0"/>
              <a:pPr>
                <a:defRPr/>
              </a:pPr>
              <a:t>‹#›</a:t>
            </a:fld>
            <a:endParaRPr lang="en-US" sz="1600" smtClean="0"/>
          </a:p>
        </p:txBody>
      </p:sp>
      <p:sp>
        <p:nvSpPr>
          <p:cNvPr id="2" name="Title 1"/>
          <p:cNvSpPr>
            <a:spLocks noGrp="1"/>
          </p:cNvSpPr>
          <p:nvPr>
            <p:ph type="title"/>
          </p:nvPr>
        </p:nvSpPr>
        <p:spPr>
          <a:xfrm>
            <a:off x="612648" y="228600"/>
            <a:ext cx="8153400" cy="990600"/>
          </a:xfrm>
        </p:spPr>
        <p:txBody>
          <a:bodyPr/>
          <a:lstStyle/>
          <a:p>
            <a:r>
              <a:rPr lang="en-US" smtClean="0"/>
              <a:t>Click to edit Master title style</a:t>
            </a:r>
            <a:endParaRPr lang="en-US" dirty="0"/>
          </a:p>
        </p:txBody>
      </p:sp>
      <p:sp>
        <p:nvSpPr>
          <p:cNvPr id="8" name="Content Placeholder 7"/>
          <p:cNvSpPr>
            <a:spLocks noGrp="1"/>
          </p:cNvSpPr>
          <p:nvPr>
            <p:ph sz="quarter" idx="1"/>
          </p:nvPr>
        </p:nvSpPr>
        <p:spPr>
          <a:xfrm>
            <a:off x="612648" y="1600200"/>
            <a:ext cx="8153400" cy="4495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0"/>
          </p:nvPr>
        </p:nvSpPr>
        <p:spPr/>
        <p:txBody>
          <a:bodyPr/>
          <a:lstStyle>
            <a:lvl1pPr algn="l">
              <a:defRPr/>
            </a:lvl1pPr>
          </a:lstStyle>
          <a:p>
            <a:pPr>
              <a:defRPr/>
            </a:pPr>
            <a:r>
              <a:rPr lang="en-US"/>
              <a:t>Aswath Damodaran</a:t>
            </a:r>
          </a:p>
        </p:txBody>
      </p:sp>
      <p:sp>
        <p:nvSpPr>
          <p:cNvPr id="6" name="Slide Number Placeholder 5"/>
          <p:cNvSpPr>
            <a:spLocks noGrp="1"/>
          </p:cNvSpPr>
          <p:nvPr>
            <p:ph type="sldNum" sz="quarter" idx="11"/>
          </p:nvPr>
        </p:nvSpPr>
        <p:spPr/>
        <p:txBody>
          <a:bodyPr/>
          <a:lstStyle>
            <a:lvl1pPr>
              <a:defRPr sz="1400">
                <a:solidFill>
                  <a:srgbClr val="FFFFFF"/>
                </a:solidFill>
              </a:defRPr>
            </a:lvl1pPr>
          </a:lstStyle>
          <a:p>
            <a:pPr>
              <a:defRPr/>
            </a:pPr>
            <a:fld id="{6676B625-3D4B-DA41-B517-73906BEC34A2}" type="slidenum">
              <a:rPr lang="en-US"/>
              <a:pPr>
                <a:defRPr/>
              </a:pPr>
              <a:t>‹#›</a:t>
            </a:fld>
            <a:endParaRPr lang="en-US" dirty="0"/>
          </a:p>
        </p:txBody>
      </p:sp>
    </p:spTree>
    <p:extLst>
      <p:ext uri="{BB962C8B-B14F-4D97-AF65-F5344CB8AC3E}">
        <p14:creationId xmlns:p14="http://schemas.microsoft.com/office/powerpoint/2010/main" val="24756857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3" name="Text Placeholder 2"/>
          <p:cNvSpPr>
            <a:spLocks noGrp="1"/>
          </p:cNvSpPr>
          <p:nvPr>
            <p:ph type="body" idx="1"/>
          </p:nvPr>
        </p:nvSpPr>
        <p:spPr>
          <a:xfrm>
            <a:off x="1371600" y="2743200"/>
            <a:ext cx="7123113" cy="1673225"/>
          </a:xfrm>
        </p:spPr>
        <p:txBody>
          <a:bodyPr/>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lang="en-US" smtClean="0"/>
              <a:t>Click to edit Master title style</a:t>
            </a:r>
            <a:endParaRPr lang="en-US" dirty="0"/>
          </a:p>
        </p:txBody>
      </p:sp>
      <p:sp>
        <p:nvSpPr>
          <p:cNvPr id="7" name="Date Placeholder 11"/>
          <p:cNvSpPr>
            <a:spLocks noGrp="1"/>
          </p:cNvSpPr>
          <p:nvPr>
            <p:ph type="dt" sz="half" idx="10"/>
          </p:nvPr>
        </p:nvSpPr>
        <p:spPr/>
        <p:txBody>
          <a:bodyPr/>
          <a:lstStyle>
            <a:lvl1pPr>
              <a:defRPr dirty="0"/>
            </a:lvl1pPr>
          </a:lstStyle>
          <a:p>
            <a:pPr>
              <a:defRPr/>
            </a:pPr>
            <a:endParaRPr lang="en-US"/>
          </a:p>
        </p:txBody>
      </p:sp>
      <p:sp>
        <p:nvSpPr>
          <p:cNvPr id="8" name="Slide Number Placeholder 12"/>
          <p:cNvSpPr>
            <a:spLocks noGrp="1"/>
          </p:cNvSpPr>
          <p:nvPr>
            <p:ph type="sldNum" sz="quarter" idx="11"/>
          </p:nvPr>
        </p:nvSpPr>
        <p:spPr>
          <a:xfrm>
            <a:off x="0" y="1752600"/>
            <a:ext cx="1295400" cy="701675"/>
          </a:xfrm>
        </p:spPr>
        <p:txBody>
          <a:bodyPr>
            <a:noAutofit/>
          </a:bodyPr>
          <a:lstStyle>
            <a:lvl1pPr>
              <a:defRPr sz="2400">
                <a:solidFill>
                  <a:srgbClr val="FFFFFF"/>
                </a:solidFill>
              </a:defRPr>
            </a:lvl1pPr>
          </a:lstStyle>
          <a:p>
            <a:pPr>
              <a:defRPr/>
            </a:pPr>
            <a:fld id="{CA031F07-3481-9143-935D-C9BC1BAF8C14}" type="slidenum">
              <a:rPr lang="en-US"/>
              <a:pPr>
                <a:defRPr/>
              </a:pPr>
              <a:t>‹#›</a:t>
            </a:fld>
            <a:endParaRPr lang="en-US" dirty="0"/>
          </a:p>
        </p:txBody>
      </p:sp>
      <p:sp>
        <p:nvSpPr>
          <p:cNvPr id="9" name="Footer Placeholder 13"/>
          <p:cNvSpPr>
            <a:spLocks noGrp="1"/>
          </p:cNvSpPr>
          <p:nvPr>
            <p:ph type="ftr" sz="quarter" idx="12"/>
          </p:nvPr>
        </p:nvSpPr>
        <p:spPr/>
        <p:txBody>
          <a:bodyPr/>
          <a:lstStyle>
            <a:lvl1pPr>
              <a:defRPr/>
            </a:lvl1pPr>
          </a:lstStyle>
          <a:p>
            <a:pPr>
              <a:defRPr/>
            </a:pPr>
            <a:r>
              <a:rPr lang="en-US"/>
              <a:t>Aswath Damodaran</a:t>
            </a:r>
          </a:p>
        </p:txBody>
      </p:sp>
    </p:spTree>
    <p:extLst>
      <p:ext uri="{BB962C8B-B14F-4D97-AF65-F5344CB8AC3E}">
        <p14:creationId xmlns:p14="http://schemas.microsoft.com/office/powerpoint/2010/main" val="30763411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
          </p:nvPr>
        </p:nvSpPr>
        <p:spPr>
          <a:xfrm>
            <a:off x="609600" y="1589567"/>
            <a:ext cx="3886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2"/>
          </p:nvPr>
        </p:nvSpPr>
        <p:spPr>
          <a:xfrm>
            <a:off x="4844901" y="1589567"/>
            <a:ext cx="3886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7"/>
          <p:cNvSpPr>
            <a:spLocks noGrp="1"/>
          </p:cNvSpPr>
          <p:nvPr>
            <p:ph type="dt" sz="half" idx="10"/>
          </p:nvPr>
        </p:nvSpPr>
        <p:spPr/>
        <p:txBody>
          <a:bodyPr rtlCol="0"/>
          <a:lstStyle>
            <a:lvl1pPr>
              <a:defRPr dirty="0"/>
            </a:lvl1pPr>
          </a:lstStyle>
          <a:p>
            <a:pPr>
              <a:defRPr/>
            </a:pPr>
            <a:endParaRPr lang="en-US"/>
          </a:p>
        </p:txBody>
      </p:sp>
      <p:sp>
        <p:nvSpPr>
          <p:cNvPr id="6" name="Slide Number Placeholder 9"/>
          <p:cNvSpPr>
            <a:spLocks noGrp="1"/>
          </p:cNvSpPr>
          <p:nvPr>
            <p:ph type="sldNum" sz="quarter" idx="11"/>
          </p:nvPr>
        </p:nvSpPr>
        <p:spPr/>
        <p:txBody>
          <a:bodyPr rtlCol="0"/>
          <a:lstStyle>
            <a:lvl1pPr>
              <a:defRPr sz="1400">
                <a:solidFill>
                  <a:srgbClr val="FFFFFF"/>
                </a:solidFill>
              </a:defRPr>
            </a:lvl1pPr>
          </a:lstStyle>
          <a:p>
            <a:pPr>
              <a:defRPr/>
            </a:pPr>
            <a:fld id="{913FE882-B1F3-B841-804C-47F5F1A52C1A}" type="slidenum">
              <a:rPr lang="en-US"/>
              <a:pPr>
                <a:defRPr/>
              </a:pPr>
              <a:t>‹#›</a:t>
            </a:fld>
            <a:endParaRPr lang="en-US"/>
          </a:p>
        </p:txBody>
      </p:sp>
      <p:sp>
        <p:nvSpPr>
          <p:cNvPr id="7" name="Footer Placeholder 11"/>
          <p:cNvSpPr>
            <a:spLocks noGrp="1"/>
          </p:cNvSpPr>
          <p:nvPr>
            <p:ph type="ftr" sz="quarter" idx="12"/>
          </p:nvPr>
        </p:nvSpPr>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27359039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p:txBody>
          <a:bodyPr/>
          <a:lstStyle>
            <a:lvl1pPr>
              <a:defRPr/>
            </a:lvl1pPr>
          </a:lstStyle>
          <a:p>
            <a:pPr>
              <a:defRPr/>
            </a:pPr>
            <a:endParaRPr lang="en-US"/>
          </a:p>
        </p:txBody>
      </p:sp>
      <p:sp>
        <p:nvSpPr>
          <p:cNvPr id="7" name="Footer Placeholder 2"/>
          <p:cNvSpPr>
            <a:spLocks noGrp="1"/>
          </p:cNvSpPr>
          <p:nvPr>
            <p:ph type="ftr" sz="quarter" idx="11"/>
          </p:nvPr>
        </p:nvSpPr>
        <p:spPr/>
        <p:txBody>
          <a:bodyPr/>
          <a:lstStyle>
            <a:lvl1pPr>
              <a:defRPr/>
            </a:lvl1pPr>
          </a:lstStyle>
          <a:p>
            <a:pPr>
              <a:defRPr/>
            </a:pPr>
            <a:r>
              <a:rPr lang="en-US"/>
              <a:t>Aswath Damodaran</a:t>
            </a:r>
          </a:p>
        </p:txBody>
      </p:sp>
      <p:sp>
        <p:nvSpPr>
          <p:cNvPr id="8" name="Slide Number Placeholder 22"/>
          <p:cNvSpPr>
            <a:spLocks noGrp="1"/>
          </p:cNvSpPr>
          <p:nvPr>
            <p:ph type="sldNum" sz="quarter" idx="12"/>
          </p:nvPr>
        </p:nvSpPr>
        <p:spPr/>
        <p:txBody>
          <a:bodyPr/>
          <a:lstStyle>
            <a:lvl1pPr>
              <a:defRPr/>
            </a:lvl1pPr>
          </a:lstStyle>
          <a:p>
            <a:pPr>
              <a:defRPr/>
            </a:pPr>
            <a:fld id="{9468C3F3-1361-C145-832B-13042B53AC6D}" type="slidenum">
              <a:rPr lang="en-US"/>
              <a:pPr>
                <a:defRPr/>
              </a:pPr>
              <a:t>‹#›</a:t>
            </a:fld>
            <a:endParaRPr lang="en-US" sz="1400" dirty="0">
              <a:solidFill>
                <a:srgbClr val="FFFFFF"/>
              </a:solidFill>
            </a:endParaRPr>
          </a:p>
        </p:txBody>
      </p:sp>
    </p:spTree>
    <p:extLst>
      <p:ext uri="{BB962C8B-B14F-4D97-AF65-F5344CB8AC3E}">
        <p14:creationId xmlns:p14="http://schemas.microsoft.com/office/powerpoint/2010/main" val="39163728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pPr>
              <a:defRPr/>
            </a:pPr>
            <a:endParaRPr lang="en-US"/>
          </a:p>
        </p:txBody>
      </p:sp>
      <p:sp>
        <p:nvSpPr>
          <p:cNvPr id="4" name="Footer Placeholder 3"/>
          <p:cNvSpPr>
            <a:spLocks noGrp="1"/>
          </p:cNvSpPr>
          <p:nvPr>
            <p:ph type="ftr" sz="quarter" idx="11"/>
          </p:nvPr>
        </p:nvSpPr>
        <p:spPr/>
        <p:txBody>
          <a:bodyPr/>
          <a:lstStyle>
            <a:lvl1pPr>
              <a:defRPr/>
            </a:lvl1pPr>
          </a:lstStyle>
          <a:p>
            <a:pPr>
              <a:defRPr/>
            </a:pPr>
            <a:r>
              <a:rPr lang="en-US"/>
              <a:t>Aswath Damodaran</a:t>
            </a:r>
          </a:p>
        </p:txBody>
      </p:sp>
      <p:sp>
        <p:nvSpPr>
          <p:cNvPr id="5" name="Slide Number Placeholder 4"/>
          <p:cNvSpPr>
            <a:spLocks noGrp="1"/>
          </p:cNvSpPr>
          <p:nvPr>
            <p:ph type="sldNum" sz="quarter" idx="12"/>
          </p:nvPr>
        </p:nvSpPr>
        <p:spPr/>
        <p:txBody>
          <a:bodyPr/>
          <a:lstStyle>
            <a:lvl1pPr>
              <a:defRPr sz="1400">
                <a:solidFill>
                  <a:srgbClr val="FFFFFF"/>
                </a:solidFill>
              </a:defRPr>
            </a:lvl1pPr>
          </a:lstStyle>
          <a:p>
            <a:pPr>
              <a:defRPr/>
            </a:pPr>
            <a:fld id="{500F3875-3E8C-C840-A055-17855AA13C79}" type="slidenum">
              <a:rPr lang="en-US"/>
              <a:pPr>
                <a:defRPr/>
              </a:pPr>
              <a:t>‹#›</a:t>
            </a:fld>
            <a:endParaRPr lang="en-US" dirty="0"/>
          </a:p>
        </p:txBody>
      </p:sp>
    </p:spTree>
    <p:extLst>
      <p:ext uri="{BB962C8B-B14F-4D97-AF65-F5344CB8AC3E}">
        <p14:creationId xmlns:p14="http://schemas.microsoft.com/office/powerpoint/2010/main" val="30618085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dirty="0"/>
            </a:lvl1pPr>
          </a:lstStyle>
          <a:p>
            <a:pPr>
              <a:defRPr/>
            </a:pPr>
            <a:endParaRPr lang="en-US"/>
          </a:p>
        </p:txBody>
      </p:sp>
      <p:sp>
        <p:nvSpPr>
          <p:cNvPr id="3" name="Footer Placeholder 2"/>
          <p:cNvSpPr>
            <a:spLocks noGrp="1"/>
          </p:cNvSpPr>
          <p:nvPr>
            <p:ph type="ftr" sz="quarter" idx="11"/>
          </p:nvPr>
        </p:nvSpPr>
        <p:spPr/>
        <p:txBody>
          <a:bodyPr/>
          <a:lstStyle>
            <a:lvl1pPr>
              <a:defRPr/>
            </a:lvl1pPr>
          </a:lstStyle>
          <a:p>
            <a:pPr>
              <a:defRPr/>
            </a:pPr>
            <a:r>
              <a:rPr lang="en-US"/>
              <a:t>Aswath Damodaran</a:t>
            </a:r>
          </a:p>
        </p:txBody>
      </p:sp>
      <p:sp>
        <p:nvSpPr>
          <p:cNvPr id="4" name="Slide Number Placeholder 3"/>
          <p:cNvSpPr>
            <a:spLocks noGrp="1"/>
          </p:cNvSpPr>
          <p:nvPr>
            <p:ph type="sldNum" sz="quarter" idx="12"/>
          </p:nvPr>
        </p:nvSpPr>
        <p:spPr>
          <a:xfrm>
            <a:off x="0" y="6248400"/>
            <a:ext cx="533400" cy="381000"/>
          </a:xfrm>
        </p:spPr>
        <p:txBody>
          <a:bodyPr/>
          <a:lstStyle>
            <a:lvl1pPr>
              <a:defRPr sz="1400">
                <a:solidFill>
                  <a:schemeClr val="tx2"/>
                </a:solidFill>
              </a:defRPr>
            </a:lvl1pPr>
          </a:lstStyle>
          <a:p>
            <a:pPr>
              <a:defRPr/>
            </a:pPr>
            <a:fld id="{B9BA377C-7D64-3F47-856A-286272E12FC8}" type="slidenum">
              <a:rPr lang="en-US"/>
              <a:pPr>
                <a:defRPr/>
              </a:pPr>
              <a:t>‹#›</a:t>
            </a:fld>
            <a:endParaRPr lang="en-US" dirty="0"/>
          </a:p>
        </p:txBody>
      </p:sp>
    </p:spTree>
    <p:extLst>
      <p:ext uri="{BB962C8B-B14F-4D97-AF65-F5344CB8AC3E}">
        <p14:creationId xmlns:p14="http://schemas.microsoft.com/office/powerpoint/2010/main" val="13865171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pic>
        <p:nvPicPr>
          <p:cNvPr id="4" name="Picture 9" descr="sm_globe.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2775" y="1755775"/>
            <a:ext cx="1614488" cy="1689100"/>
          </a:xfrm>
          <a:prstGeom prst="rect">
            <a:avLst/>
          </a:prstGeom>
          <a:noFill/>
          <a:ln w="50800" cap="sq" cmpd="dbl">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9600" y="273050"/>
            <a:ext cx="8077200" cy="869950"/>
          </a:xfrm>
        </p:spPr>
        <p:txBody>
          <a:bodyPr/>
          <a:lstStyle>
            <a:lvl1pPr algn="l">
              <a:buNone/>
              <a:defRPr sz="4400" b="0"/>
            </a:lvl1pPr>
          </a:lstStyle>
          <a:p>
            <a:r>
              <a:rPr lang="en-US" smtClean="0"/>
              <a:t>Click to edit Master title style</a:t>
            </a:r>
            <a:endParaRPr lang="en-US" dirty="0"/>
          </a:p>
        </p:txBody>
      </p:sp>
      <p:sp>
        <p:nvSpPr>
          <p:cNvPr id="9" name="Content Placeholder 8"/>
          <p:cNvSpPr>
            <a:spLocks noGrp="1"/>
          </p:cNvSpPr>
          <p:nvPr>
            <p:ph sz="quarter" idx="1"/>
          </p:nvPr>
        </p:nvSpPr>
        <p:spPr>
          <a:xfrm>
            <a:off x="2362200" y="1752600"/>
            <a:ext cx="6400800" cy="4419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lvl1pPr>
              <a:defRPr dirty="0"/>
            </a:lvl1pPr>
          </a:lstStyle>
          <a:p>
            <a:pPr>
              <a:defRPr/>
            </a:pPr>
            <a:endParaRPr lang="en-US"/>
          </a:p>
        </p:txBody>
      </p:sp>
      <p:sp>
        <p:nvSpPr>
          <p:cNvPr id="6" name="Footer Placeholder 5"/>
          <p:cNvSpPr>
            <a:spLocks noGrp="1"/>
          </p:cNvSpPr>
          <p:nvPr>
            <p:ph type="ftr" sz="quarter" idx="11"/>
          </p:nvPr>
        </p:nvSpPr>
        <p:spPr/>
        <p:txBody>
          <a:bodyPr/>
          <a:lstStyle>
            <a:lvl1pPr>
              <a:defRPr/>
            </a:lvl1pPr>
          </a:lstStyle>
          <a:p>
            <a:pPr>
              <a:defRPr/>
            </a:pPr>
            <a:r>
              <a:rPr lang="en-US"/>
              <a:t>Aswath Damodaran</a:t>
            </a:r>
          </a:p>
        </p:txBody>
      </p:sp>
      <p:sp>
        <p:nvSpPr>
          <p:cNvPr id="7" name="Slide Number Placeholder 6"/>
          <p:cNvSpPr>
            <a:spLocks noGrp="1"/>
          </p:cNvSpPr>
          <p:nvPr>
            <p:ph type="sldNum" sz="quarter" idx="12"/>
          </p:nvPr>
        </p:nvSpPr>
        <p:spPr/>
        <p:txBody>
          <a:bodyPr/>
          <a:lstStyle>
            <a:lvl1pPr>
              <a:defRPr sz="1400">
                <a:solidFill>
                  <a:srgbClr val="FFFFFF"/>
                </a:solidFill>
              </a:defRPr>
            </a:lvl1pPr>
          </a:lstStyle>
          <a:p>
            <a:pPr>
              <a:defRPr/>
            </a:pPr>
            <a:fld id="{9CCD9D39-5D18-C44B-89B6-1979AF36A9D4}" type="slidenum">
              <a:rPr lang="en-US"/>
              <a:pPr>
                <a:defRPr/>
              </a:pPr>
              <a:t>‹#›</a:t>
            </a:fld>
            <a:endParaRPr lang="en-US" dirty="0"/>
          </a:p>
        </p:txBody>
      </p:sp>
    </p:spTree>
    <p:extLst>
      <p:ext uri="{BB962C8B-B14F-4D97-AF65-F5344CB8AC3E}">
        <p14:creationId xmlns:p14="http://schemas.microsoft.com/office/powerpoint/2010/main" val="21292713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Rectangle 4"/>
          <p:cNvSpPr/>
          <p:nvPr/>
        </p:nvSpPr>
        <p:spPr bwMode="white">
          <a:xfrm>
            <a:off x="-9525" y="4572000"/>
            <a:ext cx="9144000" cy="887413"/>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9525" y="4664075"/>
            <a:ext cx="1463675" cy="712788"/>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7" name="Rectangle 6"/>
          <p:cNvSpPr/>
          <p:nvPr/>
        </p:nvSpPr>
        <p:spPr>
          <a:xfrm>
            <a:off x="1544638" y="4654550"/>
            <a:ext cx="7599362" cy="712788"/>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bwMode="white">
          <a:xfrm>
            <a:off x="1447800" y="0"/>
            <a:ext cx="100013" cy="6867525"/>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smtClean="0"/>
              <a:t>Click to edit Master text styles</a:t>
            </a:r>
          </a:p>
        </p:txBody>
      </p:sp>
      <p:sp>
        <p:nvSpPr>
          <p:cNvPr id="2" name="Title 1"/>
          <p:cNvSpPr>
            <a:spLocks noGrp="1"/>
          </p:cNvSpPr>
          <p:nvPr>
            <p:ph type="title"/>
          </p:nvPr>
        </p:nvSpPr>
        <p:spPr>
          <a:xfrm>
            <a:off x="1600200" y="4648200"/>
            <a:ext cx="7315200" cy="685800"/>
          </a:xfrm>
        </p:spPr>
        <p:txBody>
          <a:bodyPr/>
          <a:lstStyle>
            <a:lvl1pPr algn="l">
              <a:buNone/>
              <a:defRPr sz="2800" b="0">
                <a:solidFill>
                  <a:srgbClr val="FFFFFF"/>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normAutofit/>
          </a:bodyPr>
          <a:lstStyle>
            <a:lvl1pPr marL="0" indent="0">
              <a:buNone/>
              <a:defRPr sz="3200"/>
            </a:lvl1pPr>
          </a:lstStyle>
          <a:p>
            <a:pPr lvl="0"/>
            <a:r>
              <a:rPr lang="en-US" noProof="0" smtClean="0"/>
              <a:t>Drag picture to placeholder or click icon to add</a:t>
            </a:r>
            <a:endParaRPr lang="en-US" noProof="0" dirty="0"/>
          </a:p>
        </p:txBody>
      </p:sp>
      <p:sp>
        <p:nvSpPr>
          <p:cNvPr id="9" name="Date Placeholder 11"/>
          <p:cNvSpPr>
            <a:spLocks noGrp="1"/>
          </p:cNvSpPr>
          <p:nvPr>
            <p:ph type="dt" sz="half" idx="10"/>
          </p:nvPr>
        </p:nvSpPr>
        <p:spPr>
          <a:xfrm>
            <a:off x="6248400" y="6248400"/>
            <a:ext cx="2667000" cy="365125"/>
          </a:xfrm>
        </p:spPr>
        <p:txBody>
          <a:bodyPr rtlCol="0"/>
          <a:lstStyle>
            <a:lvl1pPr>
              <a:defRPr/>
            </a:lvl1pPr>
          </a:lstStyle>
          <a:p>
            <a:pPr>
              <a:defRPr/>
            </a:pPr>
            <a:endParaRPr lang="en-US"/>
          </a:p>
        </p:txBody>
      </p:sp>
      <p:sp>
        <p:nvSpPr>
          <p:cNvPr id="10" name="Slide Number Placeholder 12"/>
          <p:cNvSpPr>
            <a:spLocks noGrp="1"/>
          </p:cNvSpPr>
          <p:nvPr>
            <p:ph type="sldNum" sz="quarter" idx="11"/>
          </p:nvPr>
        </p:nvSpPr>
        <p:spPr>
          <a:xfrm>
            <a:off x="0" y="4667250"/>
            <a:ext cx="1447800" cy="663575"/>
          </a:xfrm>
        </p:spPr>
        <p:txBody>
          <a:bodyPr rtlCol="0"/>
          <a:lstStyle>
            <a:lvl1pPr>
              <a:defRPr sz="2800">
                <a:solidFill>
                  <a:srgbClr val="FFFFFF"/>
                </a:solidFill>
              </a:defRPr>
            </a:lvl1pPr>
          </a:lstStyle>
          <a:p>
            <a:pPr>
              <a:defRPr/>
            </a:pPr>
            <a:fld id="{3CC3F1FF-FCC0-0849-955C-7A2EFAD0A42E}" type="slidenum">
              <a:rPr lang="en-US"/>
              <a:pPr>
                <a:defRPr/>
              </a:pPr>
              <a:t>‹#›</a:t>
            </a:fld>
            <a:endParaRPr lang="en-US" dirty="0"/>
          </a:p>
        </p:txBody>
      </p:sp>
      <p:sp>
        <p:nvSpPr>
          <p:cNvPr id="11" name="Footer Placeholder 13"/>
          <p:cNvSpPr>
            <a:spLocks noGrp="1"/>
          </p:cNvSpPr>
          <p:nvPr>
            <p:ph type="ftr" sz="quarter" idx="12"/>
          </p:nvPr>
        </p:nvSpPr>
        <p:spPr>
          <a:xfrm>
            <a:off x="1600200" y="6248400"/>
            <a:ext cx="4572000" cy="365125"/>
          </a:xfrm>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25723946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pPr>
              <a:defRPr/>
            </a:pPr>
            <a:endParaRPr lang="en-US"/>
          </a:p>
        </p:txBody>
      </p:sp>
      <p:sp>
        <p:nvSpPr>
          <p:cNvPr id="5" name="Footer Placeholder 2"/>
          <p:cNvSpPr>
            <a:spLocks noGrp="1"/>
          </p:cNvSpPr>
          <p:nvPr>
            <p:ph type="ftr" sz="quarter" idx="11"/>
          </p:nvPr>
        </p:nvSpPr>
        <p:spPr/>
        <p:txBody>
          <a:bodyPr/>
          <a:lstStyle>
            <a:lvl1pPr>
              <a:defRPr/>
            </a:lvl1pPr>
          </a:lstStyle>
          <a:p>
            <a:pPr>
              <a:defRPr/>
            </a:pPr>
            <a:r>
              <a:rPr lang="en-US"/>
              <a:t>Aswath Damodaran</a:t>
            </a:r>
          </a:p>
        </p:txBody>
      </p:sp>
      <p:sp>
        <p:nvSpPr>
          <p:cNvPr id="6" name="Slide Number Placeholder 22"/>
          <p:cNvSpPr>
            <a:spLocks noGrp="1"/>
          </p:cNvSpPr>
          <p:nvPr>
            <p:ph type="sldNum" sz="quarter" idx="12"/>
          </p:nvPr>
        </p:nvSpPr>
        <p:spPr/>
        <p:txBody>
          <a:bodyPr/>
          <a:lstStyle>
            <a:lvl1pPr>
              <a:defRPr/>
            </a:lvl1pPr>
          </a:lstStyle>
          <a:p>
            <a:pPr>
              <a:defRPr/>
            </a:pPr>
            <a:fld id="{72DD20CE-6EFA-0E4E-8849-9F692B4E9FAD}" type="slidenum">
              <a:rPr lang="en-US"/>
              <a:pPr>
                <a:defRPr/>
              </a:pPr>
              <a:t>‹#›</a:t>
            </a:fld>
            <a:endParaRPr lang="en-US" sz="1400" dirty="0">
              <a:solidFill>
                <a:srgbClr val="FFFFFF"/>
              </a:solidFill>
            </a:endParaRPr>
          </a:p>
        </p:txBody>
      </p:sp>
    </p:spTree>
    <p:extLst>
      <p:ext uri="{BB962C8B-B14F-4D97-AF65-F5344CB8AC3E}">
        <p14:creationId xmlns:p14="http://schemas.microsoft.com/office/powerpoint/2010/main" val="39398469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Rectangle 3"/>
          <p:cNvSpPr/>
          <p:nvPr/>
        </p:nvSpPr>
        <p:spPr bwMode="white">
          <a:xfrm>
            <a:off x="6096000" y="0"/>
            <a:ext cx="320675"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ectangle 4"/>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Vertical Title 1"/>
          <p:cNvSpPr>
            <a:spLocks noGrp="1"/>
          </p:cNvSpPr>
          <p:nvPr>
            <p:ph type="title" orient="vert"/>
          </p:nvPr>
        </p:nvSpPr>
        <p:spPr>
          <a:xfrm>
            <a:off x="6553200" y="609600"/>
            <a:ext cx="2057400" cy="5516563"/>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609600"/>
            <a:ext cx="5562600" cy="551656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a:xfrm>
            <a:off x="6553200" y="6248400"/>
            <a:ext cx="2209800" cy="365125"/>
          </a:xfrm>
        </p:spPr>
        <p:txBody>
          <a:bodyPr/>
          <a:lstStyle>
            <a:lvl1pPr>
              <a:defRPr dirty="0"/>
            </a:lvl1pPr>
          </a:lstStyle>
          <a:p>
            <a:pPr>
              <a:defRPr/>
            </a:pPr>
            <a:endParaRPr lang="en-US"/>
          </a:p>
        </p:txBody>
      </p:sp>
      <p:sp>
        <p:nvSpPr>
          <p:cNvPr id="8" name="Footer Placeholder 4"/>
          <p:cNvSpPr>
            <a:spLocks noGrp="1"/>
          </p:cNvSpPr>
          <p:nvPr>
            <p:ph type="ftr" sz="quarter" idx="11"/>
          </p:nvPr>
        </p:nvSpPr>
        <p:spPr>
          <a:xfrm>
            <a:off x="457200" y="6248400"/>
            <a:ext cx="5573713" cy="365125"/>
          </a:xfrm>
        </p:spPr>
        <p:txBody>
          <a:bodyPr/>
          <a:lstStyle>
            <a:lvl1pPr>
              <a:defRPr/>
            </a:lvl1pPr>
          </a:lstStyle>
          <a:p>
            <a:pPr>
              <a:defRPr/>
            </a:pPr>
            <a:r>
              <a:rPr lang="en-US"/>
              <a:t>Aswath Damodaran</a:t>
            </a:r>
          </a:p>
        </p:txBody>
      </p:sp>
      <p:sp>
        <p:nvSpPr>
          <p:cNvPr id="9" name="Slide Number Placeholder 5"/>
          <p:cNvSpPr>
            <a:spLocks noGrp="1"/>
          </p:cNvSpPr>
          <p:nvPr>
            <p:ph type="sldNum" sz="quarter" idx="12"/>
          </p:nvPr>
        </p:nvSpPr>
        <p:spPr>
          <a:xfrm rot="5400000">
            <a:off x="5989638" y="144462"/>
            <a:ext cx="533400" cy="244475"/>
          </a:xfrm>
        </p:spPr>
        <p:txBody>
          <a:bodyPr/>
          <a:lstStyle>
            <a:lvl1pPr>
              <a:defRPr/>
            </a:lvl1pPr>
          </a:lstStyle>
          <a:p>
            <a:pPr>
              <a:defRPr/>
            </a:pPr>
            <a:fld id="{A3AC4EA3-55AD-D845-A812-AEED6F2651D9}" type="slidenum">
              <a:rPr lang="en-US"/>
              <a:pPr>
                <a:defRPr/>
              </a:pPr>
              <a:t>‹#›</a:t>
            </a:fld>
            <a:endParaRPr lang="en-US" sz="1400" dirty="0">
              <a:solidFill>
                <a:srgbClr val="FFFFFF"/>
              </a:solidFill>
            </a:endParaRPr>
          </a:p>
        </p:txBody>
      </p:sp>
    </p:spTree>
    <p:extLst>
      <p:ext uri="{BB962C8B-B14F-4D97-AF65-F5344CB8AC3E}">
        <p14:creationId xmlns:p14="http://schemas.microsoft.com/office/powerpoint/2010/main" val="20867299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p:txBody>
          <a:bodyPr/>
          <a:lstStyle>
            <a:lvl1pPr>
              <a:defRPr/>
            </a:lvl1pPr>
          </a:lstStyle>
          <a:p>
            <a:pPr>
              <a:defRPr/>
            </a:pPr>
            <a:endParaRPr lang="en-US"/>
          </a:p>
        </p:txBody>
      </p:sp>
      <p:sp>
        <p:nvSpPr>
          <p:cNvPr id="7" name="Footer Placeholder 2"/>
          <p:cNvSpPr>
            <a:spLocks noGrp="1"/>
          </p:cNvSpPr>
          <p:nvPr>
            <p:ph type="ftr" sz="quarter" idx="11"/>
          </p:nvPr>
        </p:nvSpPr>
        <p:spPr/>
        <p:txBody>
          <a:bodyPr/>
          <a:lstStyle>
            <a:lvl1pPr>
              <a:defRPr/>
            </a:lvl1pPr>
          </a:lstStyle>
          <a:p>
            <a:pPr>
              <a:defRPr/>
            </a:pPr>
            <a:r>
              <a:rPr lang="en-US"/>
              <a:t>Aswath Damodaran</a:t>
            </a:r>
            <a:endParaRPr lang="en-US" dirty="0"/>
          </a:p>
        </p:txBody>
      </p:sp>
      <p:sp>
        <p:nvSpPr>
          <p:cNvPr id="8" name="Slide Number Placeholder 22"/>
          <p:cNvSpPr>
            <a:spLocks noGrp="1"/>
          </p:cNvSpPr>
          <p:nvPr>
            <p:ph type="sldNum" sz="quarter" idx="12"/>
          </p:nvPr>
        </p:nvSpPr>
        <p:spPr/>
        <p:txBody>
          <a:bodyPr/>
          <a:lstStyle>
            <a:lvl1pPr>
              <a:defRPr sz="1400">
                <a:solidFill>
                  <a:srgbClr val="FFFFFF"/>
                </a:solidFill>
              </a:defRPr>
            </a:lvl1pPr>
          </a:lstStyle>
          <a:p>
            <a:pPr>
              <a:defRPr/>
            </a:pPr>
            <a:fld id="{FF727645-F1F3-344C-AF2E-C01B0C31F5ED}" type="slidenum">
              <a:rPr lang="en-US"/>
              <a:pPr>
                <a:defRPr/>
              </a:pPr>
              <a:t>‹#›</a:t>
            </a:fld>
            <a:endParaRPr lang="en-US" dirty="0"/>
          </a:p>
        </p:txBody>
      </p:sp>
    </p:spTree>
    <p:extLst>
      <p:ext uri="{BB962C8B-B14F-4D97-AF65-F5344CB8AC3E}">
        <p14:creationId xmlns:p14="http://schemas.microsoft.com/office/powerpoint/2010/main" val="3722868769"/>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1026" name="Title Placeholder 21"/>
          <p:cNvSpPr>
            <a:spLocks noGrp="1"/>
          </p:cNvSpPr>
          <p:nvPr>
            <p:ph type="title"/>
          </p:nvPr>
        </p:nvSpPr>
        <p:spPr bwMode="auto">
          <a:xfrm>
            <a:off x="609600" y="228600"/>
            <a:ext cx="81534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Text Placeholder 12"/>
          <p:cNvSpPr>
            <a:spLocks noGrp="1"/>
          </p:cNvSpPr>
          <p:nvPr>
            <p:ph type="body" idx="1"/>
          </p:nvPr>
        </p:nvSpPr>
        <p:spPr bwMode="auto">
          <a:xfrm>
            <a:off x="612775" y="1600200"/>
            <a:ext cx="81534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r">
              <a:defRPr sz="1400" dirty="0">
                <a:solidFill>
                  <a:schemeClr val="tx2"/>
                </a:solidFill>
              </a:defRPr>
            </a:lvl1pPr>
          </a:lstStyle>
          <a:p>
            <a:pPr>
              <a:defRPr/>
            </a:pPr>
            <a:endParaRPr lang="en-US"/>
          </a:p>
        </p:txBody>
      </p:sp>
      <p:sp>
        <p:nvSpPr>
          <p:cNvPr id="3" name="Footer Placeholder 2"/>
          <p:cNvSpPr>
            <a:spLocks noGrp="1"/>
          </p:cNvSpPr>
          <p:nvPr>
            <p:ph type="ftr" sz="quarter" idx="3"/>
          </p:nvPr>
        </p:nvSpPr>
        <p:spPr>
          <a:xfrm>
            <a:off x="609600" y="6248400"/>
            <a:ext cx="5421313" cy="365125"/>
          </a:xfrm>
          <a:prstGeom prst="rect">
            <a:avLst/>
          </a:prstGeom>
        </p:spPr>
        <p:txBody>
          <a:bodyPr vert="horz" anchor="ctr"/>
          <a:lstStyle>
            <a:lvl1pPr algn="l">
              <a:defRPr sz="1400">
                <a:solidFill>
                  <a:schemeClr val="tx2"/>
                </a:solidFill>
              </a:defRPr>
            </a:lvl1pPr>
          </a:lstStyle>
          <a:p>
            <a:pPr>
              <a:defRPr/>
            </a:pPr>
            <a:r>
              <a:rPr lang="en-US"/>
              <a:t>Aswath Damodaran</a:t>
            </a:r>
          </a:p>
        </p:txBody>
      </p:sp>
      <p:sp>
        <p:nvSpPr>
          <p:cNvPr id="7" name="Rectangle 6"/>
          <p:cNvSpPr/>
          <p:nvPr/>
        </p:nvSpPr>
        <p:spPr bwMode="white">
          <a:xfrm>
            <a:off x="0" y="1235075"/>
            <a:ext cx="9144000" cy="31908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a:xfrm>
            <a:off x="0" y="1279525"/>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schemeClr val="tx1"/>
              </a:solidFill>
            </a:endParaRPr>
          </a:p>
        </p:txBody>
      </p:sp>
      <p:sp>
        <p:nvSpPr>
          <p:cNvPr id="9" name="Rectangle 8"/>
          <p:cNvSpPr/>
          <p:nvPr/>
        </p:nvSpPr>
        <p:spPr>
          <a:xfrm>
            <a:off x="590550" y="1279525"/>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3" name="Slide Number Placeholder 22"/>
          <p:cNvSpPr>
            <a:spLocks noGrp="1"/>
          </p:cNvSpPr>
          <p:nvPr>
            <p:ph type="sldNum" sz="quarter" idx="4"/>
          </p:nvPr>
        </p:nvSpPr>
        <p:spPr>
          <a:xfrm>
            <a:off x="0" y="1271588"/>
            <a:ext cx="533400" cy="244475"/>
          </a:xfrm>
          <a:prstGeom prst="rect">
            <a:avLst/>
          </a:prstGeom>
        </p:spPr>
        <p:txBody>
          <a:bodyPr vert="horz" anchor="ctr" anchorCtr="0">
            <a:normAutofit/>
          </a:bodyPr>
          <a:lstStyle>
            <a:lvl1pPr algn="ctr">
              <a:defRPr sz="1200" b="1">
                <a:solidFill>
                  <a:schemeClr val="tx2"/>
                </a:solidFill>
              </a:defRPr>
            </a:lvl1pPr>
          </a:lstStyle>
          <a:p>
            <a:pPr>
              <a:defRPr/>
            </a:pPr>
            <a:fld id="{45BC606D-3CB3-0147-AA31-F86B6EE4E78A}" type="slidenum">
              <a:rPr lang="en-US"/>
              <a:pPr>
                <a:defRPr/>
              </a:pPr>
              <a:t>‹#›</a:t>
            </a:fld>
            <a:endParaRPr lang="en-US" sz="1400" dirty="0">
              <a:solidFill>
                <a:srgbClr val="FFFFFF"/>
              </a:solidFill>
            </a:endParaRPr>
          </a:p>
        </p:txBody>
      </p:sp>
    </p:spTree>
  </p:cSld>
  <p:clrMap bg1="lt1" tx1="dk1" bg2="lt2" tx2="dk2" accent1="accent1" accent2="accent2" accent3="accent3" accent4="accent4" accent5="accent5" accent6="accent6" hlink="hlink" folHlink="folHlink"/>
  <p:sldLayoutIdLst>
    <p:sldLayoutId id="2147483980" r:id="rId1"/>
    <p:sldLayoutId id="2147483981" r:id="rId2"/>
    <p:sldLayoutId id="2147483982" r:id="rId3"/>
    <p:sldLayoutId id="2147483983" r:id="rId4"/>
    <p:sldLayoutId id="2147483978" r:id="rId5"/>
    <p:sldLayoutId id="2147483984" r:id="rId6"/>
    <p:sldLayoutId id="2147483985" r:id="rId7"/>
    <p:sldLayoutId id="2147483986" r:id="rId8"/>
    <p:sldLayoutId id="2147483987" r:id="rId9"/>
    <p:sldLayoutId id="2147483979" r:id="rId10"/>
    <p:sldLayoutId id="2147483988" r:id="rId11"/>
    <p:sldLayoutId id="2147483989" r:id="rId12"/>
  </p:sldLayoutIdLst>
  <p:hf sldNum="0" hdr="0" dt="0"/>
  <p:txStyles>
    <p:titleStyle>
      <a:lvl1pPr algn="l" rtl="0" eaLnBrk="0" fontAlgn="base" hangingPunct="0">
        <a:spcBef>
          <a:spcPct val="0"/>
        </a:spcBef>
        <a:spcAft>
          <a:spcPct val="0"/>
        </a:spcAft>
        <a:defRPr sz="3600" kern="12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2pPr>
      <a:lvl3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3pPr>
      <a:lvl4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4pPr>
      <a:lvl5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5pPr>
      <a:lvl6pPr marL="457200" algn="l" rtl="0" fontAlgn="base">
        <a:spcBef>
          <a:spcPct val="0"/>
        </a:spcBef>
        <a:spcAft>
          <a:spcPct val="0"/>
        </a:spcAft>
        <a:defRPr sz="3600">
          <a:solidFill>
            <a:schemeClr val="tx2"/>
          </a:solidFill>
          <a:latin typeface="Calibri" charset="0"/>
          <a:ea typeface="ＭＳ Ｐゴシック" charset="0"/>
          <a:cs typeface="ＭＳ Ｐゴシック" charset="0"/>
        </a:defRPr>
      </a:lvl6pPr>
      <a:lvl7pPr marL="914400" algn="l" rtl="0" fontAlgn="base">
        <a:spcBef>
          <a:spcPct val="0"/>
        </a:spcBef>
        <a:spcAft>
          <a:spcPct val="0"/>
        </a:spcAft>
        <a:defRPr sz="3600">
          <a:solidFill>
            <a:schemeClr val="tx2"/>
          </a:solidFill>
          <a:latin typeface="Calibri" charset="0"/>
          <a:ea typeface="ＭＳ Ｐゴシック" charset="0"/>
          <a:cs typeface="ＭＳ Ｐゴシック" charset="0"/>
        </a:defRPr>
      </a:lvl7pPr>
      <a:lvl8pPr marL="1371600" algn="l" rtl="0" fontAlgn="base">
        <a:spcBef>
          <a:spcPct val="0"/>
        </a:spcBef>
        <a:spcAft>
          <a:spcPct val="0"/>
        </a:spcAft>
        <a:defRPr sz="3600">
          <a:solidFill>
            <a:schemeClr val="tx2"/>
          </a:solidFill>
          <a:latin typeface="Calibri" charset="0"/>
          <a:ea typeface="ＭＳ Ｐゴシック" charset="0"/>
          <a:cs typeface="ＭＳ Ｐゴシック" charset="0"/>
        </a:defRPr>
      </a:lvl8pPr>
      <a:lvl9pPr marL="1828800" algn="l" rtl="0" fontAlgn="base">
        <a:spcBef>
          <a:spcPct val="0"/>
        </a:spcBef>
        <a:spcAft>
          <a:spcPct val="0"/>
        </a:spcAft>
        <a:defRPr sz="3600">
          <a:solidFill>
            <a:schemeClr val="tx2"/>
          </a:solidFill>
          <a:latin typeface="Calibri" charset="0"/>
          <a:ea typeface="ＭＳ Ｐゴシック" charset="0"/>
          <a:cs typeface="ＭＳ Ｐゴシック" charset="0"/>
        </a:defRPr>
      </a:lvl9pPr>
    </p:titleStyle>
    <p:bodyStyle>
      <a:lvl1pPr marL="319088" indent="-319088" algn="l" rtl="0" eaLnBrk="0" fontAlgn="base" hangingPunct="0">
        <a:spcBef>
          <a:spcPts val="700"/>
        </a:spcBef>
        <a:spcAft>
          <a:spcPct val="0"/>
        </a:spcAft>
        <a:buClr>
          <a:schemeClr val="accent2"/>
        </a:buClr>
        <a:buSzPct val="60000"/>
        <a:buFont typeface="Wingdings" charset="0"/>
        <a:buChar char=""/>
        <a:defRPr sz="2800" kern="1200">
          <a:solidFill>
            <a:schemeClr val="tx1"/>
          </a:solidFill>
          <a:latin typeface="+mn-lt"/>
          <a:ea typeface="ＭＳ Ｐゴシック" charset="0"/>
          <a:cs typeface="ＭＳ Ｐゴシック" charset="0"/>
        </a:defRPr>
      </a:lvl1pPr>
      <a:lvl2pPr marL="639763" indent="-273050" algn="l" rtl="0" eaLnBrk="0" fontAlgn="base" hangingPunct="0">
        <a:spcBef>
          <a:spcPts val="550"/>
        </a:spcBef>
        <a:spcAft>
          <a:spcPct val="0"/>
        </a:spcAft>
        <a:buClr>
          <a:schemeClr val="accent1"/>
        </a:buClr>
        <a:buSzPct val="70000"/>
        <a:buFont typeface="Wingdings 2" charset="0"/>
        <a:buChar char=""/>
        <a:defRPr sz="2400" kern="1200">
          <a:solidFill>
            <a:schemeClr val="tx1"/>
          </a:solidFill>
          <a:latin typeface="+mn-lt"/>
          <a:ea typeface="ＭＳ Ｐゴシック" charset="0"/>
          <a:cs typeface="+mn-cs"/>
        </a:defRPr>
      </a:lvl2pPr>
      <a:lvl3pPr marL="914400" indent="-228600" algn="l" rtl="0" eaLnBrk="0" fontAlgn="base" hangingPunct="0">
        <a:spcBef>
          <a:spcPts val="500"/>
        </a:spcBef>
        <a:spcAft>
          <a:spcPct val="0"/>
        </a:spcAft>
        <a:buClr>
          <a:schemeClr val="accent2"/>
        </a:buClr>
        <a:buSzPct val="75000"/>
        <a:buFont typeface="Wingdings" charset="0"/>
        <a:buChar char=""/>
        <a:defRPr sz="2400" kern="1200">
          <a:solidFill>
            <a:schemeClr val="tx1"/>
          </a:solidFill>
          <a:latin typeface="+mn-lt"/>
          <a:ea typeface="ＭＳ Ｐゴシック" charset="0"/>
          <a:cs typeface="+mn-cs"/>
        </a:defRPr>
      </a:lvl3pPr>
      <a:lvl4pPr marL="1371600" indent="-228600" algn="l" rtl="0" eaLnBrk="0" fontAlgn="base" hangingPunct="0">
        <a:spcBef>
          <a:spcPts val="400"/>
        </a:spcBef>
        <a:spcAft>
          <a:spcPct val="0"/>
        </a:spcAft>
        <a:buClr>
          <a:srgbClr val="A04DA3"/>
        </a:buClr>
        <a:buSzPct val="75000"/>
        <a:buFont typeface="Wingdings" charset="0"/>
        <a:buChar char=""/>
        <a:defRPr sz="2000" kern="1200">
          <a:solidFill>
            <a:schemeClr val="tx1"/>
          </a:solidFill>
          <a:latin typeface="+mn-lt"/>
          <a:ea typeface="ＭＳ Ｐゴシック" charset="0"/>
          <a:cs typeface="+mn-cs"/>
        </a:defRPr>
      </a:lvl4pPr>
      <a:lvl5pPr marL="1828800" indent="-228600" algn="l" rtl="0" eaLnBrk="0" fontAlgn="base" hangingPunct="0">
        <a:spcBef>
          <a:spcPts val="400"/>
        </a:spcBef>
        <a:spcAft>
          <a:spcPct val="0"/>
        </a:spcAft>
        <a:buClr>
          <a:srgbClr val="C4652D"/>
        </a:buClr>
        <a:buSzPct val="65000"/>
        <a:buFont typeface="Wingdings" charset="0"/>
        <a:buChar char=""/>
        <a:defRPr sz="2000" kern="1200">
          <a:solidFill>
            <a:schemeClr val="tx1"/>
          </a:solidFill>
          <a:latin typeface="+mn-lt"/>
          <a:ea typeface="ＭＳ Ｐゴシック" charset="0"/>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4" Type="http://schemas.openxmlformats.org/officeDocument/2006/relationships/oleObject" Target="../embeddings/oleObject1.bin"/><Relationship Id="rId5" Type="http://schemas.openxmlformats.org/officeDocument/2006/relationships/image" Target="../media/image7.emf"/><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emf"/></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 Id="rId3" Type="http://schemas.openxmlformats.org/officeDocument/2006/relationships/image" Target="../media/image9.emf"/></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 Id="rId3" Type="http://schemas.openxmlformats.org/officeDocument/2006/relationships/image" Target="../media/image10.emf"/></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 Id="rId3" Type="http://schemas.openxmlformats.org/officeDocument/2006/relationships/image" Target="../media/image11.emf"/></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emf"/></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3.emf"/></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15.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16.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17.emf"/></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18.emf"/></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19.emf"/></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chart" Target="../charts/char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20.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31.xml.rels><?xml version="1.0" encoding="UTF-8" standalone="yes"?>
<Relationships xmlns="http://schemas.openxmlformats.org/package/2006/relationships"><Relationship Id="rId3" Type="http://schemas.openxmlformats.org/officeDocument/2006/relationships/image" Target="../media/image23.png"/><Relationship Id="rId4" Type="http://schemas.openxmlformats.org/officeDocument/2006/relationships/oleObject" Target="../embeddings/oleObject2.bin"/><Relationship Id="rId5" Type="http://schemas.openxmlformats.org/officeDocument/2006/relationships/image" Target="../media/image21.emf"/><Relationship Id="rId6" Type="http://schemas.openxmlformats.org/officeDocument/2006/relationships/package" Target="../embeddings/Microsoft_Word_Document1.docx"/><Relationship Id="rId7" Type="http://schemas.openxmlformats.org/officeDocument/2006/relationships/image" Target="../media/image22.png"/><Relationship Id="rId8" Type="http://schemas.openxmlformats.org/officeDocument/2006/relationships/image" Target="../media/image24.png"/><Relationship Id="rId1" Type="http://schemas.openxmlformats.org/officeDocument/2006/relationships/vmlDrawing" Target="../drawings/vmlDrawing2.vml"/><Relationship Id="rId2"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6.xml"/><Relationship Id="rId3" Type="http://schemas.openxmlformats.org/officeDocument/2006/relationships/image" Target="../media/image25.jpe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6.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7.emf"/><Relationship Id="rId4" Type="http://schemas.openxmlformats.org/officeDocument/2006/relationships/image" Target="../media/image28.emf"/><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image" Target="../media/image29.emf"/></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image" Target="../media/image30.emf"/></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image" Target="../media/image31.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4.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s>
</file>

<file path=ppt/slides/_rels/slide55.xml.rels><?xml version="1.0" encoding="UTF-8" standalone="yes"?>
<Relationships xmlns="http://schemas.openxmlformats.org/package/2006/relationships"><Relationship Id="rId3" Type="http://schemas.openxmlformats.org/officeDocument/2006/relationships/notesSlide" Target="../notesSlides/notesSlide39.xml"/><Relationship Id="rId4" Type="http://schemas.openxmlformats.org/officeDocument/2006/relationships/oleObject" Target="../embeddings/oleObject3.bin"/><Relationship Id="rId5" Type="http://schemas.openxmlformats.org/officeDocument/2006/relationships/image" Target="../media/image32.emf"/><Relationship Id="rId1" Type="http://schemas.openxmlformats.org/officeDocument/2006/relationships/vmlDrawing" Target="../drawings/vmlDrawing3.vml"/><Relationship Id="rId2"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 Id="rId3" Type="http://schemas.openxmlformats.org/officeDocument/2006/relationships/image" Target="../media/image33.emf"/></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 Id="rId3" Type="http://schemas.openxmlformats.org/officeDocument/2006/relationships/image" Target="../media/image34.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8.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9.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0.xml"/><Relationship Id="rId3" Type="http://schemas.openxmlformats.org/officeDocument/2006/relationships/image" Target="../media/image35.emf"/></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1.xml"/><Relationship Id="rId3" Type="http://schemas.openxmlformats.org/officeDocument/2006/relationships/image" Target="../media/image36.emf"/></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2.xml"/><Relationship Id="rId3" Type="http://schemas.openxmlformats.org/officeDocument/2006/relationships/image" Target="../media/image37.emf"/></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3.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4.xml"/><Relationship Id="rId3" Type="http://schemas.openxmlformats.org/officeDocument/2006/relationships/image" Target="../media/image38.emf"/></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5.xml"/><Relationship Id="rId3" Type="http://schemas.openxmlformats.org/officeDocument/2006/relationships/image" Target="../media/image39.emf"/></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6.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7.xml"/><Relationship Id="rId3" Type="http://schemas.openxmlformats.org/officeDocument/2006/relationships/image" Target="../media/image40.emf"/></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1.emf"/></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8.xml"/><Relationship Id="rId3" Type="http://schemas.openxmlformats.org/officeDocument/2006/relationships/image" Target="../media/image42.png"/></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3.png"/></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9.xml"/><Relationship Id="rId3" Type="http://schemas.openxmlformats.org/officeDocument/2006/relationships/image" Target="../media/image44.png"/></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0.xml"/><Relationship Id="rId3" Type="http://schemas.openxmlformats.org/officeDocument/2006/relationships/image" Target="../media/image45.png"/></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1.xml"/><Relationship Id="rId3" Type="http://schemas.openxmlformats.org/officeDocument/2006/relationships/image" Target="../media/image46.emf"/></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7.png"/></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8.emf"/></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9.emf"/></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0.png"/></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1.png"/></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2.emf"/></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3.emf"/></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4.emf"/></Relationships>
</file>

<file path=ppt/slides/_rels/slide96.xml.rels><?xml version="1.0" encoding="UTF-8" standalone="yes"?>
<Relationships xmlns="http://schemas.openxmlformats.org/package/2006/relationships"><Relationship Id="rId3" Type="http://schemas.openxmlformats.org/officeDocument/2006/relationships/oleObject" Target="../embeddings/oleObject4.bin"/><Relationship Id="rId4" Type="http://schemas.openxmlformats.org/officeDocument/2006/relationships/image" Target="../media/image55.emf"/><Relationship Id="rId1" Type="http://schemas.openxmlformats.org/officeDocument/2006/relationships/vmlDrawing" Target="../drawings/vmlDrawing4.vml"/><Relationship Id="rId2"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6.emf"/></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7.emf"/></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8.emf"/></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3.xml"/><Relationship Id="rId3" Type="http://schemas.openxmlformats.org/officeDocument/2006/relationships/image" Target="../media/image59.emf"/></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0.png"/></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1.emf"/></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4.xml"/><Relationship Id="rId3" Type="http://schemas.openxmlformats.org/officeDocument/2006/relationships/image" Target="../media/image62.emf"/></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3.emf"/></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4.emf"/></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5.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5.emf"/></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6.emf"/></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7.emf"/></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8.emf"/></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6.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9.emf"/></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0.png"/></Relationships>
</file>

<file path=ppt/slides/_rels/slide128.xml.rels><?xml version="1.0" encoding="UTF-8" standalone="yes"?>
<Relationships xmlns="http://schemas.openxmlformats.org/package/2006/relationships"><Relationship Id="rId3" Type="http://schemas.openxmlformats.org/officeDocument/2006/relationships/package" Target="../embeddings/Microsoft_Word_Document2.docx"/><Relationship Id="rId4" Type="http://schemas.openxmlformats.org/officeDocument/2006/relationships/image" Target="../media/image71.png"/><Relationship Id="rId1" Type="http://schemas.openxmlformats.org/officeDocument/2006/relationships/vmlDrawing" Target="../drawings/vmlDrawing5.vml"/><Relationship Id="rId2"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2.png"/></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3.png"/></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4.emf"/></Relationships>
</file>

<file path=ppt/slides/_rels/slide133.xml.rels><?xml version="1.0" encoding="UTF-8" standalone="yes"?>
<Relationships xmlns="http://schemas.openxmlformats.org/package/2006/relationships"><Relationship Id="rId3" Type="http://schemas.openxmlformats.org/officeDocument/2006/relationships/package" Target="../embeddings/Microsoft_Word_Document3.docx"/><Relationship Id="rId4" Type="http://schemas.openxmlformats.org/officeDocument/2006/relationships/image" Target="../media/image75.png"/><Relationship Id="rId1" Type="http://schemas.openxmlformats.org/officeDocument/2006/relationships/vmlDrawing" Target="../drawings/vmlDrawing6.vml"/><Relationship Id="rId2"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6.png"/></Relationships>
</file>

<file path=ppt/slides/_rels/slide135.xml.rels><?xml version="1.0" encoding="UTF-8" standalone="yes"?>
<Relationships xmlns="http://schemas.openxmlformats.org/package/2006/relationships"><Relationship Id="rId3" Type="http://schemas.openxmlformats.org/officeDocument/2006/relationships/package" Target="../embeddings/Microsoft_Word_Document4.docx"/><Relationship Id="rId4" Type="http://schemas.openxmlformats.org/officeDocument/2006/relationships/image" Target="../media/image77.png"/><Relationship Id="rId1" Type="http://schemas.openxmlformats.org/officeDocument/2006/relationships/vmlDrawing" Target="../drawings/vmlDrawing7.vml"/><Relationship Id="rId2"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8.png"/></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7.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8.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9.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0.xml"/><Relationship Id="rId3" Type="http://schemas.openxmlformats.org/officeDocument/2006/relationships/image" Target="../media/image79.emf"/></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0.png"/></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1.png"/></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1.xml"/><Relationship Id="rId3" Type="http://schemas.openxmlformats.org/officeDocument/2006/relationships/image" Target="../media/image82.emf"/></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2.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3.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4.xml"/></Relationships>
</file>

<file path=ppt/slides/_rels/slide149.xml.rels><?xml version="1.0" encoding="UTF-8" standalone="yes"?>
<Relationships xmlns="http://schemas.openxmlformats.org/package/2006/relationships"><Relationship Id="rId3" Type="http://schemas.openxmlformats.org/officeDocument/2006/relationships/notesSlide" Target="../notesSlides/notesSlide75.xml"/><Relationship Id="rId4" Type="http://schemas.openxmlformats.org/officeDocument/2006/relationships/oleObject" Target="../embeddings/oleObject5.bin"/><Relationship Id="rId5" Type="http://schemas.openxmlformats.org/officeDocument/2006/relationships/image" Target="../media/image83.emf"/><Relationship Id="rId1" Type="http://schemas.openxmlformats.org/officeDocument/2006/relationships/vmlDrawing" Target="../drawings/vmlDrawing8.vml"/><Relationship Id="rId2"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6.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7.xml"/><Relationship Id="rId3" Type="http://schemas.openxmlformats.org/officeDocument/2006/relationships/chart" Target="../charts/chart5.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8.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9.xml"/><Relationship Id="rId3" Type="http://schemas.openxmlformats.org/officeDocument/2006/relationships/chart" Target="../charts/chart6.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0.xml"/><Relationship Id="rId3" Type="http://schemas.openxmlformats.org/officeDocument/2006/relationships/image" Target="../media/image85.png"/></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1.xml"/><Relationship Id="rId3" Type="http://schemas.openxmlformats.org/officeDocument/2006/relationships/chart" Target="../charts/chart7.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2.xml"/></Relationships>
</file>

<file path=ppt/slides/_rels/slide157.xml.rels><?xml version="1.0" encoding="UTF-8" standalone="yes"?>
<Relationships xmlns="http://schemas.openxmlformats.org/package/2006/relationships"><Relationship Id="rId3" Type="http://schemas.openxmlformats.org/officeDocument/2006/relationships/notesSlide" Target="../notesSlides/notesSlide83.xml"/><Relationship Id="rId4" Type="http://schemas.openxmlformats.org/officeDocument/2006/relationships/oleObject" Target="../embeddings/oleObject6.bin"/><Relationship Id="rId5" Type="http://schemas.openxmlformats.org/officeDocument/2006/relationships/image" Target="../media/image87.emf"/><Relationship Id="rId6" Type="http://schemas.openxmlformats.org/officeDocument/2006/relationships/oleObject" Target="../embeddings/oleObject7.bin"/><Relationship Id="rId7" Type="http://schemas.openxmlformats.org/officeDocument/2006/relationships/image" Target="../media/image88.emf"/><Relationship Id="rId8" Type="http://schemas.openxmlformats.org/officeDocument/2006/relationships/oleObject" Target="../embeddings/oleObject8.bin"/><Relationship Id="rId9" Type="http://schemas.openxmlformats.org/officeDocument/2006/relationships/image" Target="../media/image89.emf"/><Relationship Id="rId10" Type="http://schemas.openxmlformats.org/officeDocument/2006/relationships/oleObject" Target="../embeddings/oleObject9.bin"/><Relationship Id="rId11" Type="http://schemas.openxmlformats.org/officeDocument/2006/relationships/image" Target="../media/image90.emf"/><Relationship Id="rId1" Type="http://schemas.openxmlformats.org/officeDocument/2006/relationships/vmlDrawing" Target="../drawings/vmlDrawing9.vml"/><Relationship Id="rId2"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4.xml"/><Relationship Id="rId3" Type="http://schemas.openxmlformats.org/officeDocument/2006/relationships/image" Target="../media/image91.emf"/></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5.xml"/></Relationships>
</file>

<file path=ppt/slides/_rels/slide160.xml.rels><?xml version="1.0" encoding="UTF-8" standalone="yes"?>
<Relationships xmlns="http://schemas.openxmlformats.org/package/2006/relationships"><Relationship Id="rId3" Type="http://schemas.openxmlformats.org/officeDocument/2006/relationships/notesSlide" Target="../notesSlides/notesSlide86.xml"/><Relationship Id="rId4" Type="http://schemas.openxmlformats.org/officeDocument/2006/relationships/oleObject" Target="../embeddings/Microsoft_Excel_97_-_2004_Worksheet1.xls"/><Relationship Id="rId5" Type="http://schemas.openxmlformats.org/officeDocument/2006/relationships/image" Target="../media/image92.emf"/><Relationship Id="rId1" Type="http://schemas.openxmlformats.org/officeDocument/2006/relationships/vmlDrawing" Target="../drawings/vmlDrawing10.vml"/><Relationship Id="rId2"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7.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3.png"/></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8.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9.xml"/><Relationship Id="rId3" Type="http://schemas.openxmlformats.org/officeDocument/2006/relationships/image" Target="../media/image94.png"/></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0.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1.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2.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4.xml.rels><?xml version="1.0" encoding="UTF-8" standalone="yes"?>
<Relationships xmlns="http://schemas.openxmlformats.org/package/2006/relationships"><Relationship Id="rId3" Type="http://schemas.openxmlformats.org/officeDocument/2006/relationships/notesSlide" Target="../notesSlides/notesSlide93.xml"/><Relationship Id="rId4" Type="http://schemas.openxmlformats.org/officeDocument/2006/relationships/oleObject" Target="???" TargetMode="External"/><Relationship Id="rId5" Type="http://schemas.openxmlformats.org/officeDocument/2006/relationships/image" Target="../media/image95.png"/><Relationship Id="rId1" Type="http://schemas.openxmlformats.org/officeDocument/2006/relationships/vmlDrawing" Target="../drawings/vmlDrawing11.vml"/><Relationship Id="rId2"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1.xml.rels><?xml version="1.0" encoding="UTF-8" standalone="yes"?>
<Relationships xmlns="http://schemas.openxmlformats.org/package/2006/relationships"><Relationship Id="rId3" Type="http://schemas.openxmlformats.org/officeDocument/2006/relationships/oleObject" Target="???" TargetMode="External"/><Relationship Id="rId4" Type="http://schemas.openxmlformats.org/officeDocument/2006/relationships/image" Target="../media/image96.png"/><Relationship Id="rId1" Type="http://schemas.openxmlformats.org/officeDocument/2006/relationships/vmlDrawing" Target="../drawings/vmlDrawing12.vml"/><Relationship Id="rId2" Type="http://schemas.openxmlformats.org/officeDocument/2006/relationships/slideLayout" Target="../slideLayouts/slideLayout2.xm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7.png"/></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8.png"/></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9.emf"/></Relationships>
</file>

<file path=ppt/slides/_rels/slide1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4.xml.rels><?xml version="1.0" encoding="UTF-8" standalone="yes"?>
<Relationships xmlns="http://schemas.openxmlformats.org/package/2006/relationships"><Relationship Id="rId3" Type="http://schemas.openxmlformats.org/officeDocument/2006/relationships/oleObject" Target="???" TargetMode="External"/><Relationship Id="rId4" Type="http://schemas.openxmlformats.org/officeDocument/2006/relationships/image" Target="../media/image100.png"/><Relationship Id="rId1" Type="http://schemas.openxmlformats.org/officeDocument/2006/relationships/vmlDrawing" Target="../drawings/vmlDrawing13.vml"/><Relationship Id="rId2" Type="http://schemas.openxmlformats.org/officeDocument/2006/relationships/slideLayout" Target="../slideLayouts/slideLayout2.xml"/></Relationships>
</file>

<file path=ppt/slides/_rels/slide1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1.png"/></Relationships>
</file>

<file path=ppt/slides/_rels/slide1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2.png"/></Relationships>
</file>

<file path=ppt/slides/_rels/slide2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3.png"/></Relationships>
</file>

<file path=ppt/slides/_rels/slide2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6.xml.rels><?xml version="1.0" encoding="UTF-8" standalone="yes"?>
<Relationships xmlns="http://schemas.openxmlformats.org/package/2006/relationships"><Relationship Id="rId3" Type="http://schemas.openxmlformats.org/officeDocument/2006/relationships/oleObject" Target="???" TargetMode="External"/><Relationship Id="rId4" Type="http://schemas.openxmlformats.org/officeDocument/2006/relationships/image" Target="../media/image104.png"/><Relationship Id="rId1" Type="http://schemas.openxmlformats.org/officeDocument/2006/relationships/vmlDrawing" Target="../drawings/vmlDrawing14.vml"/><Relationship Id="rId2" Type="http://schemas.openxmlformats.org/officeDocument/2006/relationships/slideLayout" Target="../slideLayouts/slideLayout2.xml"/></Relationships>
</file>

<file path=ppt/slides/_rels/slide2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4.xml"/><Relationship Id="rId3" Type="http://schemas.openxmlformats.org/officeDocument/2006/relationships/image" Target="../media/image10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ctrTitle"/>
          </p:nvPr>
        </p:nvSpPr>
        <p:spPr>
          <a:extLst/>
        </p:spPr>
        <p:txBody>
          <a:bodyPr>
            <a:normAutofit/>
          </a:bodyPr>
          <a:lstStyle/>
          <a:p>
            <a:pPr eaLnBrk="1" fontAlgn="auto" hangingPunct="1">
              <a:spcAft>
                <a:spcPts val="0"/>
              </a:spcAft>
              <a:defRPr/>
            </a:pPr>
            <a:r>
              <a:rPr lang="en-US" dirty="0" smtClean="0">
                <a:ea typeface="+mj-ea"/>
                <a:cs typeface="+mj-cs"/>
              </a:rPr>
              <a:t>Valuation: Art, </a:t>
            </a:r>
            <a:r>
              <a:rPr lang="en-US" dirty="0" smtClean="0">
                <a:ea typeface="+mj-ea"/>
                <a:cs typeface="+mj-cs"/>
              </a:rPr>
              <a:t>SCIENCE, CRAFT </a:t>
            </a:r>
            <a:r>
              <a:rPr lang="en-US" dirty="0" smtClean="0">
                <a:ea typeface="+mj-ea"/>
                <a:cs typeface="+mj-cs"/>
              </a:rPr>
              <a:t>or magic?</a:t>
            </a:r>
          </a:p>
        </p:txBody>
      </p:sp>
      <p:sp>
        <p:nvSpPr>
          <p:cNvPr id="4098" name="Rectangle 3"/>
          <p:cNvSpPr>
            <a:spLocks noGrp="1" noChangeArrowheads="1"/>
          </p:cNvSpPr>
          <p:nvPr>
            <p:ph type="subTitle" idx="1"/>
          </p:nvPr>
        </p:nvSpPr>
        <p:spPr>
          <a:xfrm>
            <a:off x="2362200" y="6049963"/>
            <a:ext cx="6705600" cy="685800"/>
          </a:xfrm>
        </p:spPr>
        <p:txBody>
          <a:bodyPr>
            <a:normAutofit fontScale="77500" lnSpcReduction="20000"/>
          </a:bodyPr>
          <a:lstStyle/>
          <a:p>
            <a:pPr eaLnBrk="1" fontAlgn="auto" hangingPunct="1">
              <a:spcAft>
                <a:spcPts val="0"/>
              </a:spcAft>
              <a:buFont typeface="Wingdings"/>
              <a:buNone/>
              <a:defRPr/>
            </a:pPr>
            <a:r>
              <a:rPr lang="en-US" smtClean="0">
                <a:ea typeface="+mn-ea"/>
                <a:cs typeface="+mn-cs"/>
              </a:rPr>
              <a:t>Aswath Damodaran</a:t>
            </a:r>
          </a:p>
          <a:p>
            <a:pPr eaLnBrk="1" fontAlgn="auto" hangingPunct="1">
              <a:spcAft>
                <a:spcPts val="0"/>
              </a:spcAft>
              <a:buFont typeface="Wingdings"/>
              <a:buNone/>
              <a:defRPr/>
            </a:pPr>
            <a:r>
              <a:rPr lang="en-US" smtClean="0">
                <a:ea typeface="+mn-ea"/>
                <a:cs typeface="+mn-cs"/>
              </a:rPr>
              <a:t>www.damodaran.com</a:t>
            </a:r>
            <a:endParaRPr lang="en-US">
              <a:ea typeface="+mn-ea"/>
              <a:cs typeface="+mn-cs"/>
            </a:endParaRPr>
          </a:p>
        </p:txBody>
      </p:sp>
      <p:sp>
        <p:nvSpPr>
          <p:cNvPr id="16387"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Some Initial Thoughts</a:t>
            </a:r>
          </a:p>
        </p:txBody>
      </p:sp>
      <p:sp>
        <p:nvSpPr>
          <p:cNvPr id="6146" name="Rectangle 3"/>
          <p:cNvSpPr>
            <a:spLocks noGrp="1" noChangeArrowheads="1"/>
          </p:cNvSpPr>
          <p:nvPr>
            <p:ph sz="quarter" idx="1"/>
          </p:nvPr>
        </p:nvSpPr>
        <p:spPr>
          <a:xfrm>
            <a:off x="612775" y="1600200"/>
            <a:ext cx="8153400" cy="4495800"/>
          </a:xfrm>
        </p:spPr>
        <p:txBody>
          <a:bodyPr>
            <a:normAutofit/>
          </a:bodyPr>
          <a:lstStyle/>
          <a:p>
            <a:pPr marL="0" indent="0" eaLnBrk="1" fontAlgn="auto" hangingPunct="1">
              <a:spcAft>
                <a:spcPts val="0"/>
              </a:spcAft>
              <a:buFont typeface="Wingdings"/>
              <a:buNone/>
              <a:defRPr/>
            </a:pPr>
            <a:r>
              <a:rPr lang="en-US" sz="2000" dirty="0" smtClean="0">
                <a:ea typeface="+mn-ea"/>
                <a:cs typeface="+mn-cs"/>
              </a:rPr>
              <a:t>" One hundred thousand lemmings cannot be wrong"		</a:t>
            </a:r>
          </a:p>
          <a:p>
            <a:pPr marL="0" indent="0" eaLnBrk="1" fontAlgn="auto" hangingPunct="1">
              <a:spcAft>
                <a:spcPts val="0"/>
              </a:spcAft>
              <a:buFont typeface="Wingdings"/>
              <a:buNone/>
              <a:defRPr/>
            </a:pPr>
            <a:r>
              <a:rPr lang="en-US" sz="2000" dirty="0" smtClean="0">
                <a:ea typeface="+mn-ea"/>
                <a:cs typeface="+mn-cs"/>
              </a:rPr>
              <a:t>								Graffiti</a:t>
            </a: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a:ea typeface="+mn-ea"/>
              <a:cs typeface="+mn-cs"/>
            </a:endParaRPr>
          </a:p>
        </p:txBody>
      </p:sp>
      <p:pic>
        <p:nvPicPr>
          <p:cNvPr id="18435" name="Picture 4"/>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2286000"/>
            <a:ext cx="4132263" cy="4132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1843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Misconceptions about Valuation</a:t>
            </a:r>
          </a:p>
        </p:txBody>
      </p:sp>
      <p:sp>
        <p:nvSpPr>
          <p:cNvPr id="8194" name="Rectangle 3"/>
          <p:cNvSpPr>
            <a:spLocks noGrp="1" noChangeArrowheads="1"/>
          </p:cNvSpPr>
          <p:nvPr>
            <p:ph sz="quarter" idx="1"/>
          </p:nvPr>
        </p:nvSpPr>
        <p:spPr>
          <a:xfrm>
            <a:off x="612775" y="1600200"/>
            <a:ext cx="8153400" cy="4495800"/>
          </a:xfrm>
        </p:spPr>
        <p:txBody>
          <a:bodyPr>
            <a:normAutofit fontScale="77500" lnSpcReduction="20000"/>
          </a:bodyPr>
          <a:lstStyle/>
          <a:p>
            <a:pPr marL="320040" indent="-320040" eaLnBrk="1" fontAlgn="auto" hangingPunct="1">
              <a:spcAft>
                <a:spcPts val="0"/>
              </a:spcAft>
              <a:buFont typeface="Wingdings"/>
              <a:buChar char=""/>
              <a:defRPr/>
            </a:pPr>
            <a:r>
              <a:rPr lang="en-US" smtClean="0">
                <a:ea typeface="+mn-ea"/>
                <a:cs typeface="+mn-cs"/>
              </a:rPr>
              <a:t>Myth 1: A valuation is an objective search for </a:t>
            </a:r>
            <a:r>
              <a:rPr lang="ja-JP" altLang="en-US" smtClean="0">
                <a:ea typeface="+mn-ea"/>
                <a:cs typeface="+mn-cs"/>
              </a:rPr>
              <a:t>“</a:t>
            </a:r>
            <a:r>
              <a:rPr lang="en-US" altLang="ja-JP" smtClean="0">
                <a:ea typeface="+mn-ea"/>
                <a:cs typeface="+mn-cs"/>
              </a:rPr>
              <a:t>true</a:t>
            </a:r>
            <a:r>
              <a:rPr lang="ja-JP" altLang="en-US" smtClean="0">
                <a:ea typeface="+mn-ea"/>
                <a:cs typeface="+mn-cs"/>
              </a:rPr>
              <a:t>”</a:t>
            </a:r>
            <a:r>
              <a:rPr lang="en-US" altLang="ja-JP" smtClean="0">
                <a:ea typeface="+mn-ea"/>
                <a:cs typeface="+mn-cs"/>
              </a:rPr>
              <a:t> value</a:t>
            </a:r>
          </a:p>
          <a:p>
            <a:pPr marL="640080" lvl="1" indent="-274320" eaLnBrk="1" fontAlgn="auto" hangingPunct="1">
              <a:spcAft>
                <a:spcPts val="0"/>
              </a:spcAft>
              <a:buFont typeface="Wingdings 2"/>
              <a:buChar char=""/>
              <a:defRPr/>
            </a:pPr>
            <a:r>
              <a:rPr lang="en-US" smtClean="0">
                <a:ea typeface="+mn-ea"/>
              </a:rPr>
              <a:t>Truth 1.1: All valuations are biased. The only questions are how much and in which direction.</a:t>
            </a:r>
          </a:p>
          <a:p>
            <a:pPr marL="640080" lvl="1" indent="-274320" eaLnBrk="1" fontAlgn="auto" hangingPunct="1">
              <a:spcAft>
                <a:spcPts val="0"/>
              </a:spcAft>
              <a:buFont typeface="Wingdings 2"/>
              <a:buChar char=""/>
              <a:defRPr/>
            </a:pPr>
            <a:r>
              <a:rPr lang="en-US" smtClean="0">
                <a:ea typeface="+mn-ea"/>
              </a:rPr>
              <a:t>Truth 1.2: The direction and magnitude of the bias in your valuation  is directly proportional to who pays you and how much you are paid.</a:t>
            </a:r>
          </a:p>
          <a:p>
            <a:pPr marL="320040" indent="-320040" eaLnBrk="1" fontAlgn="auto" hangingPunct="1">
              <a:spcAft>
                <a:spcPts val="0"/>
              </a:spcAft>
              <a:buFont typeface="Wingdings"/>
              <a:buChar char=""/>
              <a:defRPr/>
            </a:pPr>
            <a:r>
              <a:rPr lang="en-US" smtClean="0">
                <a:ea typeface="+mn-ea"/>
                <a:cs typeface="+mn-cs"/>
              </a:rPr>
              <a:t>Myth 2.: A good valuation provides a precise estimate of value</a:t>
            </a:r>
          </a:p>
          <a:p>
            <a:pPr marL="640080" lvl="1" indent="-274320" eaLnBrk="1" fontAlgn="auto" hangingPunct="1">
              <a:spcAft>
                <a:spcPts val="0"/>
              </a:spcAft>
              <a:buFont typeface="Wingdings 2"/>
              <a:buChar char=""/>
              <a:defRPr/>
            </a:pPr>
            <a:r>
              <a:rPr lang="en-US" smtClean="0">
                <a:ea typeface="+mn-ea"/>
              </a:rPr>
              <a:t>Truth 2.1: There are no precise valuations</a:t>
            </a:r>
          </a:p>
          <a:p>
            <a:pPr marL="640080" lvl="1" indent="-274320" eaLnBrk="1" fontAlgn="auto" hangingPunct="1">
              <a:spcAft>
                <a:spcPts val="0"/>
              </a:spcAft>
              <a:buFont typeface="Wingdings 2"/>
              <a:buChar char=""/>
              <a:defRPr/>
            </a:pPr>
            <a:r>
              <a:rPr lang="en-US" smtClean="0">
                <a:ea typeface="+mn-ea"/>
              </a:rPr>
              <a:t>Truth 2.2: The payoff to valuation is greatest when valuation is least precise.</a:t>
            </a:r>
          </a:p>
          <a:p>
            <a:pPr marL="320040" indent="-320040" eaLnBrk="1" fontAlgn="auto" hangingPunct="1">
              <a:spcAft>
                <a:spcPts val="0"/>
              </a:spcAft>
              <a:buFont typeface="Wingdings"/>
              <a:buChar char=""/>
              <a:defRPr/>
            </a:pPr>
            <a:r>
              <a:rPr lang="en-US" smtClean="0">
                <a:ea typeface="+mn-ea"/>
                <a:cs typeface="+mn-cs"/>
              </a:rPr>
              <a:t>Myth 3: . The more quantitative a model, the better the valuation</a:t>
            </a:r>
          </a:p>
          <a:p>
            <a:pPr marL="640080" lvl="1" indent="-274320" eaLnBrk="1" fontAlgn="auto" hangingPunct="1">
              <a:spcAft>
                <a:spcPts val="0"/>
              </a:spcAft>
              <a:buFont typeface="Wingdings 2"/>
              <a:buChar char=""/>
              <a:defRPr/>
            </a:pPr>
            <a:r>
              <a:rPr lang="en-US" smtClean="0">
                <a:ea typeface="+mn-ea"/>
              </a:rPr>
              <a:t>Truth 3.1: One</a:t>
            </a:r>
            <a:r>
              <a:rPr lang="ja-JP" altLang="en-US" smtClean="0">
                <a:ea typeface="+mn-ea"/>
              </a:rPr>
              <a:t>’</a:t>
            </a:r>
            <a:r>
              <a:rPr lang="en-US" altLang="ja-JP" smtClean="0">
                <a:ea typeface="+mn-ea"/>
              </a:rPr>
              <a:t>s understanding of a valuation model  is inversely proportional to the number of inputs required for the model.</a:t>
            </a:r>
          </a:p>
          <a:p>
            <a:pPr marL="640080" lvl="1" indent="-274320" eaLnBrk="1" fontAlgn="auto" hangingPunct="1">
              <a:spcAft>
                <a:spcPts val="0"/>
              </a:spcAft>
              <a:buFont typeface="Wingdings 2"/>
              <a:buChar char=""/>
              <a:defRPr/>
            </a:pPr>
            <a:r>
              <a:rPr lang="en-US" smtClean="0">
                <a:ea typeface="+mn-ea"/>
              </a:rPr>
              <a:t>Truth 3.2: Simpler valuation models do much better than complex ones.</a:t>
            </a:r>
            <a:endParaRPr lang="en-US">
              <a:ea typeface="+mn-ea"/>
            </a:endParaRPr>
          </a:p>
        </p:txBody>
      </p:sp>
      <p:sp>
        <p:nvSpPr>
          <p:cNvPr id="2048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Approaches to Valuation</a:t>
            </a:r>
          </a:p>
        </p:txBody>
      </p:sp>
      <p:sp>
        <p:nvSpPr>
          <p:cNvPr id="10242" name="Rectangle 3"/>
          <p:cNvSpPr>
            <a:spLocks noGrp="1" noChangeArrowheads="1"/>
          </p:cNvSpPr>
          <p:nvPr>
            <p:ph sz="quarter" idx="1"/>
          </p:nvPr>
        </p:nvSpPr>
        <p:spPr>
          <a:xfrm>
            <a:off x="612775" y="1600200"/>
            <a:ext cx="8153400" cy="4495800"/>
          </a:xfrm>
        </p:spPr>
        <p:txBody>
          <a:bodyPr>
            <a:normAutofit lnSpcReduction="10000"/>
          </a:bodyPr>
          <a:lstStyle/>
          <a:p>
            <a:pPr marL="320040" indent="-320040" eaLnBrk="1" fontAlgn="auto" hangingPunct="1">
              <a:spcAft>
                <a:spcPts val="0"/>
              </a:spcAft>
              <a:buFont typeface="Wingdings"/>
              <a:buChar char=""/>
              <a:defRPr/>
            </a:pPr>
            <a:r>
              <a:rPr lang="en-US" b="1" dirty="0" smtClean="0">
                <a:ea typeface="+mn-ea"/>
                <a:cs typeface="+mn-cs"/>
              </a:rPr>
              <a:t>Intrinsic valuation</a:t>
            </a:r>
            <a:r>
              <a:rPr lang="en-US" dirty="0" smtClean="0">
                <a:ea typeface="+mn-ea"/>
                <a:cs typeface="+mn-cs"/>
              </a:rPr>
              <a:t>, relates the value of an asset to the present value of expected future </a:t>
            </a:r>
            <a:r>
              <a:rPr lang="en-US" dirty="0" err="1" smtClean="0">
                <a:ea typeface="+mn-ea"/>
                <a:cs typeface="+mn-cs"/>
              </a:rPr>
              <a:t>cashflows</a:t>
            </a:r>
            <a:r>
              <a:rPr lang="en-US" dirty="0" smtClean="0">
                <a:ea typeface="+mn-ea"/>
                <a:cs typeface="+mn-cs"/>
              </a:rPr>
              <a:t> on that asset. In its most common form, this takes the form of a discounted cash flow valuation.</a:t>
            </a:r>
          </a:p>
          <a:p>
            <a:pPr marL="320040" indent="-320040" eaLnBrk="1" fontAlgn="auto" hangingPunct="1">
              <a:spcAft>
                <a:spcPts val="0"/>
              </a:spcAft>
              <a:buFont typeface="Wingdings"/>
              <a:buChar char=""/>
              <a:defRPr/>
            </a:pPr>
            <a:r>
              <a:rPr lang="en-US" b="1" dirty="0" smtClean="0">
                <a:ea typeface="+mn-ea"/>
                <a:cs typeface="+mn-cs"/>
              </a:rPr>
              <a:t>Relative valuation</a:t>
            </a:r>
            <a:r>
              <a:rPr lang="en-US" dirty="0" smtClean="0">
                <a:ea typeface="+mn-ea"/>
                <a:cs typeface="+mn-cs"/>
              </a:rPr>
              <a:t>, estimates the value of an asset by looking at the pricing of 'comparable' assets relative to a common variable like earnings, cash flows, book value or sales. </a:t>
            </a:r>
          </a:p>
          <a:p>
            <a:pPr marL="320040" indent="-320040" eaLnBrk="1" fontAlgn="auto" hangingPunct="1">
              <a:spcAft>
                <a:spcPts val="0"/>
              </a:spcAft>
              <a:buFont typeface="Wingdings"/>
              <a:buChar char=""/>
              <a:defRPr/>
            </a:pPr>
            <a:r>
              <a:rPr lang="en-US" b="1" dirty="0" smtClean="0">
                <a:ea typeface="+mn-ea"/>
                <a:cs typeface="+mn-cs"/>
              </a:rPr>
              <a:t>Contingent claim valuation</a:t>
            </a:r>
            <a:r>
              <a:rPr lang="en-US" dirty="0" smtClean="0">
                <a:ea typeface="+mn-ea"/>
                <a:cs typeface="+mn-cs"/>
              </a:rPr>
              <a:t>, uses option pricing models to measure the value of assets that share option characteristics. </a:t>
            </a:r>
            <a:endParaRPr lang="en-US" dirty="0">
              <a:ea typeface="+mn-ea"/>
              <a:cs typeface="+mn-cs"/>
            </a:endParaRPr>
          </a:p>
        </p:txBody>
      </p:sp>
      <p:sp>
        <p:nvSpPr>
          <p:cNvPr id="2253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Discounted Cash Flow Valuation</a:t>
            </a:r>
          </a:p>
        </p:txBody>
      </p:sp>
      <p:sp>
        <p:nvSpPr>
          <p:cNvPr id="12290" name="Rectangle 3"/>
          <p:cNvSpPr>
            <a:spLocks noGrp="1" noChangeArrowheads="1"/>
          </p:cNvSpPr>
          <p:nvPr>
            <p:ph sz="quarter" idx="1"/>
          </p:nvPr>
        </p:nvSpPr>
        <p:spPr>
          <a:xfrm>
            <a:off x="612775" y="1600200"/>
            <a:ext cx="8153400" cy="4495800"/>
          </a:xfrm>
        </p:spPr>
        <p:txBody>
          <a:bodyPr>
            <a:normAutofit fontScale="77500" lnSpcReduction="20000"/>
          </a:bodyPr>
          <a:lstStyle/>
          <a:p>
            <a:pPr marL="320040" indent="-320040" eaLnBrk="1" fontAlgn="auto" hangingPunct="1">
              <a:spcAft>
                <a:spcPts val="0"/>
              </a:spcAft>
              <a:buFont typeface="Wingdings"/>
              <a:buChar char=""/>
              <a:defRPr/>
            </a:pPr>
            <a:r>
              <a:rPr lang="en-US" i="1" dirty="0" smtClean="0">
                <a:ea typeface="+mn-ea"/>
                <a:cs typeface="+mn-cs"/>
              </a:rPr>
              <a:t>What is it</a:t>
            </a:r>
            <a:r>
              <a:rPr lang="en-US" dirty="0" smtClean="0">
                <a:ea typeface="+mn-ea"/>
                <a:cs typeface="+mn-cs"/>
              </a:rPr>
              <a:t>: In discounted cash flow valuation, the value of an asset is the present value of the expected cash flows on the asset.</a:t>
            </a:r>
          </a:p>
          <a:p>
            <a:pPr marL="320040" indent="-320040" eaLnBrk="1" fontAlgn="auto" hangingPunct="1">
              <a:spcAft>
                <a:spcPts val="0"/>
              </a:spcAft>
              <a:buFont typeface="Wingdings"/>
              <a:buChar char=""/>
              <a:defRPr/>
            </a:pPr>
            <a:r>
              <a:rPr lang="en-US" i="1" dirty="0" smtClean="0">
                <a:ea typeface="+mn-ea"/>
                <a:cs typeface="+mn-cs"/>
              </a:rPr>
              <a:t>Philosophical Basis</a:t>
            </a:r>
            <a:r>
              <a:rPr lang="en-US" dirty="0" smtClean="0">
                <a:ea typeface="+mn-ea"/>
                <a:cs typeface="+mn-cs"/>
              </a:rPr>
              <a:t>: Every asset has an intrinsic value that can be estimated, based upon its characteristics in terms of cash flows, growth and risk.</a:t>
            </a:r>
          </a:p>
          <a:p>
            <a:pPr marL="320040" indent="-320040" eaLnBrk="1" fontAlgn="auto" hangingPunct="1">
              <a:spcAft>
                <a:spcPts val="0"/>
              </a:spcAft>
              <a:buFont typeface="Wingdings"/>
              <a:buChar char=""/>
              <a:defRPr/>
            </a:pPr>
            <a:r>
              <a:rPr lang="en-US" i="1" dirty="0" smtClean="0">
                <a:ea typeface="+mn-ea"/>
                <a:cs typeface="+mn-cs"/>
              </a:rPr>
              <a:t>Information Needed</a:t>
            </a:r>
            <a:r>
              <a:rPr lang="en-US" dirty="0" smtClean="0">
                <a:ea typeface="+mn-ea"/>
                <a:cs typeface="+mn-cs"/>
              </a:rPr>
              <a:t>: To use discounted cash flow valuation, you need</a:t>
            </a:r>
          </a:p>
          <a:p>
            <a:pPr marL="640080" lvl="1" indent="-274320" eaLnBrk="1" fontAlgn="auto" hangingPunct="1">
              <a:spcAft>
                <a:spcPts val="0"/>
              </a:spcAft>
              <a:buFont typeface="Wingdings 2"/>
              <a:buChar char=""/>
              <a:defRPr/>
            </a:pPr>
            <a:r>
              <a:rPr lang="en-US" dirty="0" smtClean="0">
                <a:ea typeface="+mn-ea"/>
              </a:rPr>
              <a:t>to estimate the life of the asset</a:t>
            </a:r>
          </a:p>
          <a:p>
            <a:pPr marL="640080" lvl="1" indent="-274320" eaLnBrk="1" fontAlgn="auto" hangingPunct="1">
              <a:spcAft>
                <a:spcPts val="0"/>
              </a:spcAft>
              <a:buFont typeface="Wingdings 2"/>
              <a:buChar char=""/>
              <a:defRPr/>
            </a:pPr>
            <a:r>
              <a:rPr lang="en-US" dirty="0" smtClean="0">
                <a:ea typeface="+mn-ea"/>
              </a:rPr>
              <a:t>to estimate the cash flows during the life of the asset</a:t>
            </a:r>
          </a:p>
          <a:p>
            <a:pPr marL="640080" lvl="1" indent="-274320" eaLnBrk="1" fontAlgn="auto" hangingPunct="1">
              <a:spcAft>
                <a:spcPts val="0"/>
              </a:spcAft>
              <a:buFont typeface="Wingdings 2"/>
              <a:buChar char=""/>
              <a:defRPr/>
            </a:pPr>
            <a:r>
              <a:rPr lang="en-US" dirty="0" smtClean="0">
                <a:ea typeface="+mn-ea"/>
              </a:rPr>
              <a:t>to estimate the discount rate to apply to these cash flows to get present value</a:t>
            </a:r>
          </a:p>
          <a:p>
            <a:pPr marL="320040" indent="-320040" eaLnBrk="1" fontAlgn="auto" hangingPunct="1">
              <a:spcAft>
                <a:spcPts val="0"/>
              </a:spcAft>
              <a:buFont typeface="Wingdings"/>
              <a:buChar char=""/>
              <a:defRPr/>
            </a:pPr>
            <a:r>
              <a:rPr lang="en-US" i="1" dirty="0" smtClean="0">
                <a:ea typeface="+mn-ea"/>
                <a:cs typeface="+mn-cs"/>
              </a:rPr>
              <a:t>Market Inefficiency</a:t>
            </a:r>
            <a:r>
              <a:rPr lang="en-US" dirty="0" smtClean="0">
                <a:ea typeface="+mn-ea"/>
                <a:cs typeface="+mn-cs"/>
              </a:rPr>
              <a:t>: Markets are assumed to make mistakes in pricing assets across time, and are assumed to correct themselves over time, as new information comes out about assets.</a:t>
            </a:r>
            <a:endParaRPr lang="en-US" dirty="0">
              <a:ea typeface="+mn-ea"/>
              <a:cs typeface="+mn-cs"/>
            </a:endParaRPr>
          </a:p>
        </p:txBody>
      </p:sp>
      <p:sp>
        <p:nvSpPr>
          <p:cNvPr id="2457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Risk Adjusted Value: Three Basic Propositions</a:t>
            </a:r>
            <a:endParaRPr lang="en-US">
              <a:ea typeface="+mj-ea"/>
              <a:cs typeface="+mj-cs"/>
            </a:endParaRPr>
          </a:p>
        </p:txBody>
      </p:sp>
      <p:sp>
        <p:nvSpPr>
          <p:cNvPr id="14338" name="Rectangle 3"/>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smtClean="0">
                <a:ea typeface="+mn-ea"/>
                <a:cs typeface="+mn-cs"/>
              </a:rPr>
              <a:t>The value of an asset is the present value of the expected cash flows on that asset, over its expected life:</a:t>
            </a:r>
          </a:p>
          <a:p>
            <a:pPr marL="640080" lvl="1" indent="-274320" eaLnBrk="1" fontAlgn="auto" hangingPunct="1">
              <a:spcAft>
                <a:spcPts val="0"/>
              </a:spcAft>
              <a:buFont typeface="Wingdings 2"/>
              <a:buChar char=""/>
              <a:defRPr/>
            </a:pPr>
            <a:endParaRPr lang="en-US" smtClean="0">
              <a:ea typeface="+mn-ea"/>
            </a:endParaRPr>
          </a:p>
          <a:p>
            <a:pPr marL="640080" lvl="1" indent="-274320" eaLnBrk="1" fontAlgn="auto" hangingPunct="1">
              <a:spcAft>
                <a:spcPts val="0"/>
              </a:spcAft>
              <a:buFont typeface="Wingdings 2"/>
              <a:buChar char=""/>
              <a:defRPr/>
            </a:pPr>
            <a:endParaRPr lang="en-US" smtClean="0">
              <a:ea typeface="+mn-ea"/>
            </a:endParaRPr>
          </a:p>
          <a:p>
            <a:pPr marL="640080" lvl="1" indent="-274320" eaLnBrk="1" fontAlgn="auto" hangingPunct="1">
              <a:spcAft>
                <a:spcPts val="0"/>
              </a:spcAft>
              <a:buFont typeface="Wingdings 2"/>
              <a:buChar char=""/>
              <a:defRPr/>
            </a:pPr>
            <a:endParaRPr lang="en-US" smtClean="0">
              <a:ea typeface="+mn-ea"/>
            </a:endParaRPr>
          </a:p>
          <a:p>
            <a:pPr marL="320040" indent="-320040" eaLnBrk="1" fontAlgn="auto" hangingPunct="1">
              <a:spcAft>
                <a:spcPts val="0"/>
              </a:spcAft>
              <a:buFont typeface="Wingdings"/>
              <a:buChar char=""/>
              <a:defRPr/>
            </a:pPr>
            <a:r>
              <a:rPr lang="en-US" smtClean="0">
                <a:ea typeface="+mn-ea"/>
                <a:cs typeface="+mn-cs"/>
              </a:rPr>
              <a:t>Proposition 1: If “it” does not affect the cash flows or alter risk (thus changing discount rates), “it” cannot affect value. </a:t>
            </a:r>
          </a:p>
          <a:p>
            <a:pPr marL="320040" indent="-320040" eaLnBrk="1" fontAlgn="auto" hangingPunct="1">
              <a:spcAft>
                <a:spcPts val="0"/>
              </a:spcAft>
              <a:buFont typeface="Wingdings"/>
              <a:buChar char=""/>
              <a:defRPr/>
            </a:pPr>
            <a:r>
              <a:rPr lang="en-US" smtClean="0">
                <a:ea typeface="+mn-ea"/>
                <a:cs typeface="+mn-cs"/>
              </a:rPr>
              <a:t>Proposition 2: For an asset to have value, the expected cash flows have to be positive some time over the life of the asset.</a:t>
            </a:r>
          </a:p>
          <a:p>
            <a:pPr marL="320040" indent="-320040" eaLnBrk="1" fontAlgn="auto" hangingPunct="1">
              <a:spcAft>
                <a:spcPts val="0"/>
              </a:spcAft>
              <a:buFont typeface="Wingdings"/>
              <a:buChar char=""/>
              <a:defRPr/>
            </a:pPr>
            <a:r>
              <a:rPr lang="en-US" smtClean="0">
                <a:ea typeface="+mn-ea"/>
                <a:cs typeface="+mn-cs"/>
              </a:rPr>
              <a:t>Proposition 3: Assets that generate cash flows early in their life will be worth more than assets that generate cash flows later; the latter may however have greater growth and higher cash flows to compensate.</a:t>
            </a:r>
          </a:p>
          <a:p>
            <a:pPr marL="640080" lvl="1" indent="-274320" eaLnBrk="1" fontAlgn="auto" hangingPunct="1">
              <a:spcAft>
                <a:spcPts val="0"/>
              </a:spcAft>
              <a:buFont typeface="Wingdings 2"/>
              <a:buChar char=""/>
              <a:defRPr/>
            </a:pPr>
            <a:endParaRPr lang="en-US">
              <a:ea typeface="+mn-ea"/>
            </a:endParaRPr>
          </a:p>
        </p:txBody>
      </p:sp>
      <p:pic>
        <p:nvPicPr>
          <p:cNvPr id="26627"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133600" y="2514600"/>
            <a:ext cx="4724400" cy="53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2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DCF Choices: Equity Valuation versus Firm Valuation</a:t>
            </a:r>
            <a:endParaRPr lang="en-US">
              <a:ea typeface="+mj-ea"/>
              <a:cs typeface="+mj-cs"/>
            </a:endParaRPr>
          </a:p>
        </p:txBody>
      </p:sp>
      <p:graphicFrame>
        <p:nvGraphicFramePr>
          <p:cNvPr id="28674" name="Object 2"/>
          <p:cNvGraphicFramePr>
            <a:graphicFrameLocks noGrp="1" noChangeAspect="1"/>
          </p:cNvGraphicFramePr>
          <p:nvPr>
            <p:ph sz="quarter" idx="1"/>
          </p:nvPr>
        </p:nvGraphicFramePr>
        <p:xfrm>
          <a:off x="1219200" y="2362200"/>
          <a:ext cx="7534275" cy="2336800"/>
        </p:xfrm>
        <a:graphic>
          <a:graphicData uri="http://schemas.openxmlformats.org/presentationml/2006/ole">
            <mc:AlternateContent xmlns:mc="http://schemas.openxmlformats.org/markup-compatibility/2006">
              <mc:Choice xmlns:v="urn:schemas-microsoft-com:vml" Requires="v">
                <p:oleObj spid="_x0000_s28756" name="Document" r:id="rId4" imgW="5486400" imgH="1701800" progId="Word.Document.8">
                  <p:embed/>
                </p:oleObj>
              </mc:Choice>
              <mc:Fallback>
                <p:oleObj name="Document" r:id="rId4" imgW="5486400" imgH="1701800" progId="Word.Document.8">
                  <p:embed/>
                  <p:pic>
                    <p:nvPicPr>
                      <p:cNvPr id="0" name="Object 2"/>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19200" y="2362200"/>
                        <a:ext cx="7534275" cy="233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8675" name="Text Box 4"/>
          <p:cNvSpPr txBox="1">
            <a:spLocks noChangeArrowheads="1"/>
          </p:cNvSpPr>
          <p:nvPr/>
        </p:nvSpPr>
        <p:spPr bwMode="auto">
          <a:xfrm>
            <a:off x="5181600" y="5105400"/>
            <a:ext cx="36576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800" b="1" i="0">
                <a:latin typeface="Times" charset="0"/>
              </a:rPr>
              <a:t>Equity valuation</a:t>
            </a:r>
            <a:r>
              <a:rPr lang="en-US" sz="1800" i="0">
                <a:latin typeface="Times" charset="0"/>
              </a:rPr>
              <a:t>: Value just the equity claim in the business</a:t>
            </a:r>
            <a:endParaRPr lang="en-US" i="0">
              <a:latin typeface="Times" charset="0"/>
            </a:endParaRPr>
          </a:p>
        </p:txBody>
      </p:sp>
      <p:sp>
        <p:nvSpPr>
          <p:cNvPr id="28676" name="Line 5"/>
          <p:cNvSpPr>
            <a:spLocks noChangeShapeType="1"/>
          </p:cNvSpPr>
          <p:nvPr/>
        </p:nvSpPr>
        <p:spPr bwMode="auto">
          <a:xfrm flipV="1">
            <a:off x="6019800" y="4572000"/>
            <a:ext cx="609600" cy="53340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28677" name="Rectangle 6"/>
          <p:cNvSpPr>
            <a:spLocks noChangeArrowheads="1"/>
          </p:cNvSpPr>
          <p:nvPr/>
        </p:nvSpPr>
        <p:spPr bwMode="auto">
          <a:xfrm>
            <a:off x="1038225" y="1576388"/>
            <a:ext cx="41148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p>
            <a:r>
              <a:rPr lang="en-US" sz="1800" b="1" i="0">
                <a:latin typeface="Times" charset="0"/>
              </a:rPr>
              <a:t>Firm Valuation</a:t>
            </a:r>
            <a:r>
              <a:rPr lang="en-US" sz="1800" i="0">
                <a:latin typeface="Times" charset="0"/>
              </a:rPr>
              <a:t>: Value the entire business</a:t>
            </a:r>
          </a:p>
        </p:txBody>
      </p:sp>
      <p:sp>
        <p:nvSpPr>
          <p:cNvPr id="28678" name="Line 7"/>
          <p:cNvSpPr>
            <a:spLocks noChangeShapeType="1"/>
          </p:cNvSpPr>
          <p:nvPr/>
        </p:nvSpPr>
        <p:spPr bwMode="auto">
          <a:xfrm>
            <a:off x="2362200" y="1828800"/>
            <a:ext cx="533400" cy="53340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2867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Title 1"/>
          <p:cNvSpPr>
            <a:spLocks noGrp="1"/>
          </p:cNvSpPr>
          <p:nvPr>
            <p:ph type="title"/>
          </p:nvPr>
        </p:nvSpPr>
        <p:spPr>
          <a:xfrm>
            <a:off x="612775" y="228600"/>
            <a:ext cx="8153400" cy="990600"/>
          </a:xfrm>
        </p:spPr>
        <p:txBody>
          <a:bodyPr/>
          <a:lstStyle/>
          <a:p>
            <a:pPr eaLnBrk="1" hangingPunct="1"/>
            <a:r>
              <a:rPr lang="en-US">
                <a:latin typeface="Calibri" charset="0"/>
              </a:rPr>
              <a:t>The Drivers of Value…</a:t>
            </a:r>
          </a:p>
        </p:txBody>
      </p:sp>
      <p:pic>
        <p:nvPicPr>
          <p:cNvPr id="30722" name="Content Placeholder 4"/>
          <p:cNvPicPr>
            <a:picLocks noGrp="1" noChangeAspect="1"/>
          </p:cNvPicPr>
          <p:nvPr>
            <p:ph sz="quarter" idx="1"/>
          </p:nvPr>
        </p:nvPicPr>
        <p:blipFill>
          <a:blip r:embed="rId2">
            <a:extLst>
              <a:ext uri="{28A0092B-C50C-407E-A947-70E740481C1C}">
                <a14:useLocalDpi xmlns:a14="http://schemas.microsoft.com/office/drawing/2010/main" val="0"/>
              </a:ext>
            </a:extLst>
          </a:blip>
          <a:srcRect t="-8359" b="-8359"/>
          <a:stretch>
            <a:fillRect/>
          </a:stretch>
        </p:blipFill>
        <p:spPr>
          <a:xfrm>
            <a:off x="612775" y="1600200"/>
            <a:ext cx="8153400" cy="4495800"/>
          </a:xfrm>
        </p:spPr>
      </p:pic>
      <p:sp>
        <p:nvSpPr>
          <p:cNvPr id="3072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spTree>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263" y="371475"/>
            <a:ext cx="9004300" cy="61087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31746"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spTree>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3"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20663"/>
            <a:ext cx="9258300" cy="623411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33794"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spTree>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1"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6200" y="107950"/>
            <a:ext cx="9296400" cy="66421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35842"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spTree>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pic>
        <p:nvPicPr>
          <p:cNvPr id="4" name="Picture 3"/>
          <p:cNvPicPr>
            <a:picLocks noChangeAspect="1"/>
          </p:cNvPicPr>
          <p:nvPr/>
        </p:nvPicPr>
        <p:blipFill>
          <a:blip r:embed="rId2"/>
          <a:stretch>
            <a:fillRect/>
          </a:stretch>
        </p:blipFill>
        <p:spPr>
          <a:xfrm>
            <a:off x="0" y="215900"/>
            <a:ext cx="9144000" cy="6403568"/>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Title 1"/>
          <p:cNvSpPr>
            <a:spLocks noGrp="1"/>
          </p:cNvSpPr>
          <p:nvPr>
            <p:ph type="ctrTitle"/>
          </p:nvPr>
        </p:nvSpPr>
        <p:spPr/>
        <p:txBody>
          <a:bodyPr>
            <a:normAutofit/>
          </a:bodyPr>
          <a:lstStyle/>
          <a:p>
            <a:pPr eaLnBrk="1" fontAlgn="auto" hangingPunct="1">
              <a:spcAft>
                <a:spcPts val="0"/>
              </a:spcAft>
              <a:defRPr/>
            </a:pPr>
            <a:r>
              <a:rPr lang="en-US" smtClean="0">
                <a:ea typeface="+mj-ea"/>
                <a:cs typeface="+mj-cs"/>
              </a:rPr>
              <a:t>DCF Inputs</a:t>
            </a:r>
            <a:endParaRPr lang="en-US">
              <a:ea typeface="+mj-ea"/>
              <a:cs typeface="+mj-cs"/>
            </a:endParaRPr>
          </a:p>
        </p:txBody>
      </p:sp>
      <p:sp>
        <p:nvSpPr>
          <p:cNvPr id="38914" name="Subtitle 2"/>
          <p:cNvSpPr>
            <a:spLocks noGrp="1"/>
          </p:cNvSpPr>
          <p:nvPr>
            <p:ph type="subTitle" idx="1"/>
          </p:nvPr>
        </p:nvSpPr>
        <p:spPr>
          <a:xfrm>
            <a:off x="2362200" y="6049963"/>
            <a:ext cx="6705600" cy="685800"/>
          </a:xfrm>
        </p:spPr>
        <p:txBody>
          <a:bodyPr/>
          <a:lstStyle/>
          <a:p>
            <a:pPr eaLnBrk="1" hangingPunct="1"/>
            <a:r>
              <a:rPr lang="en-US">
                <a:latin typeface="Calibri" charset="0"/>
              </a:rPr>
              <a:t>“Garbage in, garbage out”</a:t>
            </a:r>
          </a:p>
        </p:txBody>
      </p:sp>
      <p:sp>
        <p:nvSpPr>
          <p:cNvPr id="38915"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I. Measure earnings right.. </a:t>
            </a:r>
          </a:p>
        </p:txBody>
      </p:sp>
      <p:pic>
        <p:nvPicPr>
          <p:cNvPr id="39938" name="Picture 3"/>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t="-2295" b="-2295"/>
          <a:stretch>
            <a:fillRect/>
          </a:stretch>
        </p:blipFill>
        <p:spPr>
          <a:xfrm>
            <a:off x="612775" y="1600200"/>
            <a:ext cx="8153400" cy="4495800"/>
          </a:xfrm>
        </p:spPr>
      </p:pic>
      <p:sp>
        <p:nvSpPr>
          <p:cNvPr id="3993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spTree>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Operating Leases at Amgen in 2007</a:t>
            </a:r>
          </a:p>
        </p:txBody>
      </p:sp>
      <p:sp>
        <p:nvSpPr>
          <p:cNvPr id="28674" name="Rectangle 3"/>
          <p:cNvSpPr>
            <a:spLocks noGrp="1" noChangeArrowheads="1"/>
          </p:cNvSpPr>
          <p:nvPr>
            <p:ph sz="quarter" idx="1"/>
          </p:nvPr>
        </p:nvSpPr>
        <p:spPr>
          <a:xfrm>
            <a:off x="612775" y="1600200"/>
            <a:ext cx="8153400" cy="4495800"/>
          </a:xfrm>
        </p:spPr>
        <p:txBody>
          <a:bodyPr>
            <a:normAutofit fontScale="55000" lnSpcReduction="20000"/>
          </a:bodyPr>
          <a:lstStyle/>
          <a:p>
            <a:pPr marL="320040" indent="-320040" eaLnBrk="1" fontAlgn="auto" hangingPunct="1">
              <a:spcAft>
                <a:spcPts val="0"/>
              </a:spcAft>
              <a:buFont typeface="Wingdings"/>
              <a:buChar char=""/>
              <a:defRPr/>
            </a:pPr>
            <a:r>
              <a:rPr lang="en-US" dirty="0" smtClean="0">
                <a:ea typeface="+mn-ea"/>
                <a:cs typeface="+mn-cs"/>
              </a:rPr>
              <a:t>Amgen has lease commitments and its cost of debt (based on it</a:t>
            </a:r>
            <a:r>
              <a:rPr lang="ja-JP" altLang="en-US" dirty="0" smtClean="0">
                <a:ea typeface="+mn-ea"/>
                <a:cs typeface="+mn-cs"/>
              </a:rPr>
              <a:t>’</a:t>
            </a:r>
            <a:r>
              <a:rPr lang="en-US" altLang="ja-JP" dirty="0" smtClean="0">
                <a:ea typeface="+mn-ea"/>
                <a:cs typeface="+mn-cs"/>
              </a:rPr>
              <a:t>s A rating) is 5.63%.</a:t>
            </a:r>
          </a:p>
          <a:p>
            <a:pPr marL="0" indent="0" eaLnBrk="1" fontAlgn="auto" hangingPunct="1">
              <a:spcAft>
                <a:spcPts val="0"/>
              </a:spcAft>
              <a:buFont typeface="Wingdings"/>
              <a:buNone/>
              <a:defRPr/>
            </a:pPr>
            <a:r>
              <a:rPr lang="en-US" dirty="0" smtClean="0">
                <a:ea typeface="+mn-ea"/>
                <a:cs typeface="+mn-cs"/>
              </a:rPr>
              <a:t>Year	Commitment	Present Value</a:t>
            </a:r>
          </a:p>
          <a:p>
            <a:pPr marL="0" indent="0" eaLnBrk="1" fontAlgn="auto" hangingPunct="1">
              <a:spcAft>
                <a:spcPts val="0"/>
              </a:spcAft>
              <a:buFont typeface="Wingdings"/>
              <a:buNone/>
              <a:defRPr/>
            </a:pPr>
            <a:r>
              <a:rPr lang="en-US" dirty="0" smtClean="0">
                <a:ea typeface="+mn-ea"/>
                <a:cs typeface="+mn-cs"/>
              </a:rPr>
              <a:t>1	 $96.00 		$90.88 </a:t>
            </a:r>
          </a:p>
          <a:p>
            <a:pPr marL="0" indent="0" eaLnBrk="1" fontAlgn="auto" hangingPunct="1">
              <a:spcAft>
                <a:spcPts val="0"/>
              </a:spcAft>
              <a:buFont typeface="Wingdings"/>
              <a:buNone/>
              <a:defRPr/>
            </a:pPr>
            <a:r>
              <a:rPr lang="en-US" dirty="0" smtClean="0">
                <a:ea typeface="+mn-ea"/>
                <a:cs typeface="+mn-cs"/>
              </a:rPr>
              <a:t>2	 $95.00 		$85.14 </a:t>
            </a:r>
          </a:p>
          <a:p>
            <a:pPr marL="0" indent="0" eaLnBrk="1" fontAlgn="auto" hangingPunct="1">
              <a:spcAft>
                <a:spcPts val="0"/>
              </a:spcAft>
              <a:buFont typeface="Wingdings"/>
              <a:buNone/>
              <a:defRPr/>
            </a:pPr>
            <a:r>
              <a:rPr lang="en-US" dirty="0" smtClean="0">
                <a:ea typeface="+mn-ea"/>
                <a:cs typeface="+mn-cs"/>
              </a:rPr>
              <a:t>3	 $102.00 		$86.54 </a:t>
            </a:r>
          </a:p>
          <a:p>
            <a:pPr marL="0" indent="0" eaLnBrk="1" fontAlgn="auto" hangingPunct="1">
              <a:spcAft>
                <a:spcPts val="0"/>
              </a:spcAft>
              <a:buFont typeface="Wingdings"/>
              <a:buNone/>
              <a:defRPr/>
            </a:pPr>
            <a:r>
              <a:rPr lang="en-US" dirty="0" smtClean="0">
                <a:ea typeface="+mn-ea"/>
                <a:cs typeface="+mn-cs"/>
              </a:rPr>
              <a:t>4	 $98.00 		$78.72 </a:t>
            </a:r>
          </a:p>
          <a:p>
            <a:pPr marL="0" indent="0" eaLnBrk="1" fontAlgn="auto" hangingPunct="1">
              <a:spcAft>
                <a:spcPts val="0"/>
              </a:spcAft>
              <a:buFont typeface="Wingdings"/>
              <a:buNone/>
              <a:defRPr/>
            </a:pPr>
            <a:r>
              <a:rPr lang="en-US" dirty="0" smtClean="0">
                <a:ea typeface="+mn-ea"/>
                <a:cs typeface="+mn-cs"/>
              </a:rPr>
              <a:t>5	 $87.00 		$66.16 </a:t>
            </a:r>
          </a:p>
          <a:p>
            <a:pPr marL="0" indent="0" eaLnBrk="1" fontAlgn="auto" hangingPunct="1">
              <a:spcAft>
                <a:spcPts val="0"/>
              </a:spcAft>
              <a:buFont typeface="Wingdings"/>
              <a:buNone/>
              <a:defRPr/>
            </a:pPr>
            <a:r>
              <a:rPr lang="en-US" dirty="0" smtClean="0">
                <a:ea typeface="+mn-ea"/>
                <a:cs typeface="+mn-cs"/>
              </a:rPr>
              <a:t>6-12	 $107.43	 	$462.10 ($752 million prorated)</a:t>
            </a:r>
          </a:p>
          <a:p>
            <a:pPr marL="320040" indent="-320040" eaLnBrk="1" fontAlgn="auto" hangingPunct="1">
              <a:spcAft>
                <a:spcPts val="0"/>
              </a:spcAft>
              <a:buFont typeface="Wingdings"/>
              <a:buChar char=""/>
              <a:defRPr/>
            </a:pPr>
            <a:r>
              <a:rPr lang="en-US" dirty="0" smtClean="0">
                <a:ea typeface="+mn-ea"/>
                <a:cs typeface="+mn-cs"/>
              </a:rPr>
              <a:t>Debt Value of leases =		 $869.55 </a:t>
            </a:r>
          </a:p>
          <a:p>
            <a:pPr marL="320040" indent="-320040" eaLnBrk="1" fontAlgn="auto" hangingPunct="1">
              <a:spcAft>
                <a:spcPts val="0"/>
              </a:spcAft>
              <a:buFont typeface="Wingdings"/>
              <a:buChar char=""/>
              <a:defRPr/>
            </a:pPr>
            <a:r>
              <a:rPr lang="en-US" dirty="0" smtClean="0">
                <a:ea typeface="+mn-ea"/>
                <a:cs typeface="+mn-cs"/>
              </a:rPr>
              <a:t>Debt outstanding at Amgen = $7,402 + $ 870 = $8,272 million</a:t>
            </a:r>
          </a:p>
          <a:p>
            <a:pPr marL="320040" indent="-320040" eaLnBrk="1" fontAlgn="auto" hangingPunct="1">
              <a:spcAft>
                <a:spcPts val="0"/>
              </a:spcAft>
              <a:buFont typeface="Wingdings"/>
              <a:buChar char=""/>
              <a:defRPr/>
            </a:pPr>
            <a:r>
              <a:rPr lang="en-US" dirty="0" smtClean="0">
                <a:ea typeface="+mn-ea"/>
                <a:cs typeface="+mn-cs"/>
              </a:rPr>
              <a:t>Adjusted Operating Income = Stated OI + Lease expense this year – Depreciation</a:t>
            </a:r>
          </a:p>
          <a:p>
            <a:pPr marL="0" indent="0" eaLnBrk="1" fontAlgn="auto" hangingPunct="1">
              <a:spcAft>
                <a:spcPts val="0"/>
              </a:spcAft>
              <a:buFont typeface="Wingdings" charset="0"/>
              <a:buNone/>
              <a:defRPr/>
            </a:pPr>
            <a:r>
              <a:rPr lang="en-US" dirty="0">
                <a:ea typeface="+mn-ea"/>
                <a:cs typeface="+mn-cs"/>
              </a:rPr>
              <a:t>	</a:t>
            </a:r>
            <a:r>
              <a:rPr lang="en-US" dirty="0" smtClean="0">
                <a:ea typeface="+mn-ea"/>
                <a:cs typeface="+mn-cs"/>
              </a:rPr>
              <a:t>= 5,071 m + 69 m - 870/12 = $5,068 million (12 year life for assets)</a:t>
            </a:r>
          </a:p>
          <a:p>
            <a:pPr marL="320040" indent="-320040" eaLnBrk="1" fontAlgn="auto" hangingPunct="1">
              <a:spcAft>
                <a:spcPts val="0"/>
              </a:spcAft>
              <a:buFont typeface="Wingdings"/>
              <a:buChar char=""/>
              <a:defRPr/>
            </a:pPr>
            <a:r>
              <a:rPr lang="en-US" dirty="0" smtClean="0">
                <a:ea typeface="+mn-ea"/>
                <a:cs typeface="+mn-cs"/>
              </a:rPr>
              <a:t>Approximate Operating income= stated OI + PV of Lease commitment * Pre-tax cost of debt</a:t>
            </a:r>
          </a:p>
          <a:p>
            <a:pPr marL="0" indent="0" eaLnBrk="1" fontAlgn="auto" hangingPunct="1">
              <a:spcAft>
                <a:spcPts val="0"/>
              </a:spcAft>
              <a:buFont typeface="Wingdings" charset="0"/>
              <a:buNone/>
              <a:defRPr/>
            </a:pPr>
            <a:r>
              <a:rPr lang="en-US" dirty="0" smtClean="0">
                <a:ea typeface="+mn-ea"/>
                <a:cs typeface="+mn-cs"/>
              </a:rPr>
              <a:t>=	$5,071 m + 870 m (.0563) = $ 5,120 million</a:t>
            </a:r>
            <a:endParaRPr lang="en-US" dirty="0">
              <a:ea typeface="+mn-ea"/>
              <a:cs typeface="+mn-cs"/>
            </a:endParaRPr>
          </a:p>
        </p:txBody>
      </p:sp>
      <p:sp>
        <p:nvSpPr>
          <p:cNvPr id="41987" name="Rectangle 4"/>
          <p:cNvSpPr>
            <a:spLocks noChangeArrowheads="1"/>
          </p:cNvSpPr>
          <p:nvPr/>
        </p:nvSpPr>
        <p:spPr bwMode="auto">
          <a:xfrm>
            <a:off x="11896725" y="3235325"/>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p>
            <a:endParaRPr lang="en-US" i="0">
              <a:latin typeface="Times" charset="0"/>
            </a:endParaRPr>
          </a:p>
        </p:txBody>
      </p:sp>
      <p:sp>
        <p:nvSpPr>
          <p:cNvPr id="4198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Capitalizing R&amp;D Expenses: Amgen</a:t>
            </a:r>
          </a:p>
        </p:txBody>
      </p:sp>
      <p:sp>
        <p:nvSpPr>
          <p:cNvPr id="30722" name="Rectangle 3"/>
          <p:cNvSpPr>
            <a:spLocks noGrp="1" noChangeArrowheads="1"/>
          </p:cNvSpPr>
          <p:nvPr>
            <p:ph sz="quarter" idx="1"/>
          </p:nvPr>
        </p:nvSpPr>
        <p:spPr>
          <a:xfrm>
            <a:off x="612775" y="1600200"/>
            <a:ext cx="8153400" cy="4495800"/>
          </a:xfrm>
        </p:spPr>
        <p:txBody>
          <a:bodyPr>
            <a:normAutofit fontScale="55000" lnSpcReduction="20000"/>
          </a:bodyPr>
          <a:lstStyle/>
          <a:p>
            <a:pPr marL="320040" indent="-320040" eaLnBrk="1" fontAlgn="auto" hangingPunct="1">
              <a:spcAft>
                <a:spcPts val="0"/>
              </a:spcAft>
              <a:buFont typeface="Wingdings"/>
              <a:buChar char=""/>
              <a:defRPr/>
            </a:pPr>
            <a:r>
              <a:rPr lang="en-US" dirty="0" smtClean="0">
                <a:ea typeface="+mn-ea"/>
                <a:cs typeface="+mn-cs"/>
              </a:rPr>
              <a:t>R &amp; D was assumed to have a 10-year life. </a:t>
            </a:r>
          </a:p>
          <a:p>
            <a:pPr marL="0" indent="0" eaLnBrk="1" fontAlgn="auto" hangingPunct="1">
              <a:spcAft>
                <a:spcPts val="0"/>
              </a:spcAft>
              <a:buFont typeface="Wingdings"/>
              <a:buNone/>
              <a:defRPr/>
            </a:pPr>
            <a:r>
              <a:rPr lang="en-US" dirty="0" smtClean="0">
                <a:ea typeface="+mn-ea"/>
                <a:cs typeface="+mn-cs"/>
              </a:rPr>
              <a:t>Year		R&amp;D Expense	Unamortized portion	 Amortization this year</a:t>
            </a:r>
          </a:p>
          <a:p>
            <a:pPr marL="0" indent="0" eaLnBrk="1" fontAlgn="auto" hangingPunct="1">
              <a:spcAft>
                <a:spcPts val="0"/>
              </a:spcAft>
              <a:buFont typeface="Wingdings"/>
              <a:buNone/>
              <a:defRPr/>
            </a:pPr>
            <a:r>
              <a:rPr lang="en-US" dirty="0" smtClean="0">
                <a:ea typeface="+mn-ea"/>
                <a:cs typeface="+mn-cs"/>
              </a:rPr>
              <a:t>Current		3366.00		1.00	3366.00	</a:t>
            </a:r>
          </a:p>
          <a:p>
            <a:pPr marL="0" indent="0" eaLnBrk="1" fontAlgn="auto" hangingPunct="1">
              <a:spcAft>
                <a:spcPts val="0"/>
              </a:spcAft>
              <a:buFont typeface="Wingdings"/>
              <a:buNone/>
              <a:defRPr/>
            </a:pPr>
            <a:r>
              <a:rPr lang="en-US" dirty="0" smtClean="0">
                <a:ea typeface="+mn-ea"/>
                <a:cs typeface="+mn-cs"/>
              </a:rPr>
              <a:t>-1		2314.00		0.90	2082.60		$231.40 </a:t>
            </a:r>
          </a:p>
          <a:p>
            <a:pPr marL="0" indent="0" eaLnBrk="1" fontAlgn="auto" hangingPunct="1">
              <a:spcAft>
                <a:spcPts val="0"/>
              </a:spcAft>
              <a:buFont typeface="Wingdings"/>
              <a:buNone/>
              <a:defRPr/>
            </a:pPr>
            <a:r>
              <a:rPr lang="en-US" dirty="0" smtClean="0">
                <a:ea typeface="+mn-ea"/>
                <a:cs typeface="+mn-cs"/>
              </a:rPr>
              <a:t>-2		2028.00		0.80	1622.40		$202.80 </a:t>
            </a:r>
          </a:p>
          <a:p>
            <a:pPr marL="0" indent="0" eaLnBrk="1" fontAlgn="auto" hangingPunct="1">
              <a:spcAft>
                <a:spcPts val="0"/>
              </a:spcAft>
              <a:buFont typeface="Wingdings"/>
              <a:buNone/>
              <a:defRPr/>
            </a:pPr>
            <a:r>
              <a:rPr lang="en-US" dirty="0" smtClean="0">
                <a:ea typeface="+mn-ea"/>
                <a:cs typeface="+mn-cs"/>
              </a:rPr>
              <a:t>-3		1655.00		0.70	1158.50		$165.50 </a:t>
            </a:r>
          </a:p>
          <a:p>
            <a:pPr marL="0" indent="0" eaLnBrk="1" fontAlgn="auto" hangingPunct="1">
              <a:spcAft>
                <a:spcPts val="0"/>
              </a:spcAft>
              <a:buFont typeface="Wingdings"/>
              <a:buNone/>
              <a:defRPr/>
            </a:pPr>
            <a:r>
              <a:rPr lang="en-US" dirty="0" smtClean="0">
                <a:ea typeface="+mn-ea"/>
                <a:cs typeface="+mn-cs"/>
              </a:rPr>
              <a:t>-4		1117.00		0.60	670.20		$111.70 </a:t>
            </a:r>
          </a:p>
          <a:p>
            <a:pPr marL="0" indent="0" eaLnBrk="1" fontAlgn="auto" hangingPunct="1">
              <a:spcAft>
                <a:spcPts val="0"/>
              </a:spcAft>
              <a:buFont typeface="Wingdings"/>
              <a:buNone/>
              <a:defRPr/>
            </a:pPr>
            <a:r>
              <a:rPr lang="en-US" dirty="0" smtClean="0">
                <a:ea typeface="+mn-ea"/>
                <a:cs typeface="+mn-cs"/>
              </a:rPr>
              <a:t>-5		865.00		0.50	432.50		$86.50 </a:t>
            </a:r>
          </a:p>
          <a:p>
            <a:pPr marL="0" indent="0" eaLnBrk="1" fontAlgn="auto" hangingPunct="1">
              <a:spcAft>
                <a:spcPts val="0"/>
              </a:spcAft>
              <a:buFont typeface="Wingdings"/>
              <a:buNone/>
              <a:defRPr/>
            </a:pPr>
            <a:r>
              <a:rPr lang="en-US" dirty="0" smtClean="0">
                <a:ea typeface="+mn-ea"/>
                <a:cs typeface="+mn-cs"/>
              </a:rPr>
              <a:t>-6		845.00		0.40	338.00		$84.50 </a:t>
            </a:r>
          </a:p>
          <a:p>
            <a:pPr marL="0" indent="0" eaLnBrk="1" fontAlgn="auto" hangingPunct="1">
              <a:spcAft>
                <a:spcPts val="0"/>
              </a:spcAft>
              <a:buFont typeface="Wingdings"/>
              <a:buNone/>
              <a:defRPr/>
            </a:pPr>
            <a:r>
              <a:rPr lang="en-US" dirty="0" smtClean="0">
                <a:ea typeface="+mn-ea"/>
                <a:cs typeface="+mn-cs"/>
              </a:rPr>
              <a:t>-7		823.00		0.30	246.90		$82.30 </a:t>
            </a:r>
          </a:p>
          <a:p>
            <a:pPr marL="0" indent="0" eaLnBrk="1" fontAlgn="auto" hangingPunct="1">
              <a:spcAft>
                <a:spcPts val="0"/>
              </a:spcAft>
              <a:buFont typeface="Wingdings"/>
              <a:buNone/>
              <a:defRPr/>
            </a:pPr>
            <a:r>
              <a:rPr lang="en-US" dirty="0" smtClean="0">
                <a:ea typeface="+mn-ea"/>
                <a:cs typeface="+mn-cs"/>
              </a:rPr>
              <a:t>-8		663.00		0.20	132.60		$66.30 </a:t>
            </a:r>
          </a:p>
          <a:p>
            <a:pPr marL="0" indent="0" eaLnBrk="1" fontAlgn="auto" hangingPunct="1">
              <a:spcAft>
                <a:spcPts val="0"/>
              </a:spcAft>
              <a:buFont typeface="Wingdings"/>
              <a:buNone/>
              <a:defRPr/>
            </a:pPr>
            <a:r>
              <a:rPr lang="en-US" dirty="0" smtClean="0">
                <a:ea typeface="+mn-ea"/>
                <a:cs typeface="+mn-cs"/>
              </a:rPr>
              <a:t>-9		631.00		0.10	63.10		$63.10 </a:t>
            </a:r>
          </a:p>
          <a:p>
            <a:pPr marL="0" indent="0" eaLnBrk="1" fontAlgn="auto" hangingPunct="1">
              <a:spcAft>
                <a:spcPts val="0"/>
              </a:spcAft>
              <a:buFont typeface="Wingdings"/>
              <a:buNone/>
              <a:defRPr/>
            </a:pPr>
            <a:r>
              <a:rPr lang="en-US" dirty="0" smtClean="0">
                <a:ea typeface="+mn-ea"/>
                <a:cs typeface="+mn-cs"/>
              </a:rPr>
              <a:t>-10		558.00			0.00		$55.80 </a:t>
            </a:r>
          </a:p>
          <a:p>
            <a:pPr marL="0" indent="0" eaLnBrk="1" fontAlgn="auto" hangingPunct="1">
              <a:spcAft>
                <a:spcPts val="0"/>
              </a:spcAft>
              <a:buFont typeface="Wingdings"/>
              <a:buNone/>
              <a:defRPr/>
            </a:pPr>
            <a:r>
              <a:rPr lang="en-US" dirty="0" smtClean="0">
                <a:ea typeface="+mn-ea"/>
                <a:cs typeface="+mn-cs"/>
              </a:rPr>
              <a:t>Value of Research Asset =			$10,112.80		$1,149.90 </a:t>
            </a:r>
          </a:p>
          <a:p>
            <a:pPr marL="320040" indent="-320040" eaLnBrk="1" fontAlgn="auto" hangingPunct="1">
              <a:spcAft>
                <a:spcPts val="0"/>
              </a:spcAft>
              <a:buFont typeface="Wingdings"/>
              <a:buChar char=""/>
              <a:defRPr/>
            </a:pPr>
            <a:r>
              <a:rPr lang="en-US" dirty="0" smtClean="0">
                <a:ea typeface="+mn-ea"/>
                <a:cs typeface="+mn-cs"/>
              </a:rPr>
              <a:t>Adjusted Operating Income = $5,120 + 3,366 - 1,150 = $7,336 million</a:t>
            </a:r>
            <a:endParaRPr lang="en-US" dirty="0">
              <a:ea typeface="+mn-ea"/>
              <a:cs typeface="+mn-cs"/>
            </a:endParaRPr>
          </a:p>
        </p:txBody>
      </p:sp>
      <p:sp>
        <p:nvSpPr>
          <p:cNvPr id="4403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spTree>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II. Get the big picture (not the accounting one) when it comes to cap ex and working capital</a:t>
            </a:r>
            <a:endParaRPr lang="en-US">
              <a:ea typeface="+mj-ea"/>
              <a:cs typeface="+mj-cs"/>
            </a:endParaRPr>
          </a:p>
        </p:txBody>
      </p:sp>
      <p:sp>
        <p:nvSpPr>
          <p:cNvPr id="32770" name="Rectangle 3"/>
          <p:cNvSpPr>
            <a:spLocks noGrp="1" noChangeArrowheads="1"/>
          </p:cNvSpPr>
          <p:nvPr>
            <p:ph sz="quarter" idx="1"/>
          </p:nvPr>
        </p:nvSpPr>
        <p:spPr>
          <a:xfrm>
            <a:off x="612775" y="1600200"/>
            <a:ext cx="8153400" cy="4495800"/>
          </a:xfrm>
        </p:spPr>
        <p:txBody>
          <a:bodyPr>
            <a:normAutofit fontScale="92500" lnSpcReduction="10000"/>
          </a:bodyPr>
          <a:lstStyle/>
          <a:p>
            <a:pPr marL="320040" indent="-320040" eaLnBrk="1" fontAlgn="auto" hangingPunct="1">
              <a:spcAft>
                <a:spcPts val="0"/>
              </a:spcAft>
              <a:buFont typeface="Wingdings"/>
              <a:buChar char=""/>
              <a:defRPr/>
            </a:pPr>
            <a:r>
              <a:rPr lang="en-US" smtClean="0">
                <a:ea typeface="+mn-ea"/>
                <a:cs typeface="+mn-cs"/>
              </a:rPr>
              <a:t>Capital expenditures should include</a:t>
            </a:r>
          </a:p>
          <a:p>
            <a:pPr marL="640080" lvl="1" indent="-274320" eaLnBrk="1" fontAlgn="auto" hangingPunct="1">
              <a:spcAft>
                <a:spcPts val="0"/>
              </a:spcAft>
              <a:buFont typeface="Wingdings 2"/>
              <a:buChar char=""/>
              <a:defRPr/>
            </a:pPr>
            <a:r>
              <a:rPr lang="en-US" smtClean="0">
                <a:ea typeface="+mn-ea"/>
              </a:rPr>
              <a:t>Research and development expenses, once they have been re-categorized as capital expenses. </a:t>
            </a:r>
          </a:p>
          <a:p>
            <a:pPr marL="640080" lvl="1" indent="-274320" eaLnBrk="1" fontAlgn="auto" hangingPunct="1">
              <a:spcAft>
                <a:spcPts val="0"/>
              </a:spcAft>
              <a:buFont typeface="Wingdings 2"/>
              <a:buChar char=""/>
              <a:defRPr/>
            </a:pPr>
            <a:r>
              <a:rPr lang="en-US" smtClean="0">
                <a:ea typeface="+mn-ea"/>
              </a:rPr>
              <a:t>Acquisitions of other firms, whether paid for with cash or stock.</a:t>
            </a:r>
          </a:p>
          <a:p>
            <a:pPr marL="320040" indent="-320040" eaLnBrk="1" fontAlgn="auto" hangingPunct="1">
              <a:spcAft>
                <a:spcPts val="0"/>
              </a:spcAft>
              <a:buFont typeface="Wingdings"/>
              <a:buChar char=""/>
              <a:defRPr/>
            </a:pPr>
            <a:r>
              <a:rPr lang="en-US" smtClean="0">
                <a:ea typeface="+mn-ea"/>
                <a:cs typeface="+mn-cs"/>
              </a:rPr>
              <a:t>Working capital should be defined not as the difference between current assets and current liabilities but as the difference between non-cash current assets and non-debt current liabilities.</a:t>
            </a:r>
          </a:p>
          <a:p>
            <a:pPr marL="320040" indent="-320040" eaLnBrk="1" fontAlgn="auto" hangingPunct="1">
              <a:spcAft>
                <a:spcPts val="0"/>
              </a:spcAft>
              <a:buFont typeface="Wingdings"/>
              <a:buChar char=""/>
              <a:defRPr/>
            </a:pPr>
            <a:r>
              <a:rPr lang="en-US" smtClean="0">
                <a:ea typeface="+mn-ea"/>
                <a:cs typeface="+mn-cs"/>
              </a:rPr>
              <a:t>On both items, start with what the company did in the most recent year but do look at the company</a:t>
            </a:r>
            <a:r>
              <a:rPr lang="ja-JP" altLang="en-US" smtClean="0">
                <a:ea typeface="+mn-ea"/>
                <a:cs typeface="+mn-cs"/>
              </a:rPr>
              <a:t>’</a:t>
            </a:r>
            <a:r>
              <a:rPr lang="en-US" altLang="ja-JP" smtClean="0">
                <a:ea typeface="+mn-ea"/>
                <a:cs typeface="+mn-cs"/>
              </a:rPr>
              <a:t>s history and at industry averages. </a:t>
            </a:r>
            <a:endParaRPr lang="en-US">
              <a:ea typeface="+mn-ea"/>
              <a:cs typeface="+mn-cs"/>
            </a:endParaRPr>
          </a:p>
        </p:txBody>
      </p:sp>
      <p:sp>
        <p:nvSpPr>
          <p:cNvPr id="4608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spTree>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Amgen</a:t>
            </a:r>
            <a:r>
              <a:rPr lang="ja-JP" altLang="en-US">
                <a:latin typeface="Calibri" charset="0"/>
              </a:rPr>
              <a:t>’</a:t>
            </a:r>
            <a:r>
              <a:rPr lang="en-US" altLang="ja-JP">
                <a:latin typeface="Calibri" charset="0"/>
              </a:rPr>
              <a:t>s Net Capital Expenditures</a:t>
            </a:r>
            <a:endParaRPr lang="en-US">
              <a:latin typeface="Calibri" charset="0"/>
            </a:endParaRPr>
          </a:p>
        </p:txBody>
      </p:sp>
      <p:sp>
        <p:nvSpPr>
          <p:cNvPr id="34818" name="Rectangle 3"/>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dirty="0" smtClean="0">
                <a:ea typeface="+mn-ea"/>
                <a:cs typeface="+mn-cs"/>
              </a:rPr>
              <a:t>The accounting net cap ex at Amgen is small:</a:t>
            </a:r>
          </a:p>
          <a:p>
            <a:pPr marL="640080" lvl="1" indent="-274320" eaLnBrk="1" fontAlgn="auto" hangingPunct="1">
              <a:spcAft>
                <a:spcPts val="0"/>
              </a:spcAft>
              <a:buFont typeface="Wingdings 2"/>
              <a:buChar char=""/>
              <a:defRPr/>
            </a:pPr>
            <a:r>
              <a:rPr lang="en-US" dirty="0" smtClean="0">
                <a:ea typeface="+mn-ea"/>
              </a:rPr>
              <a:t>Accounting Capital Expenditures =		$1,218 million</a:t>
            </a:r>
          </a:p>
          <a:p>
            <a:pPr marL="640080" lvl="1" indent="-274320" eaLnBrk="1" fontAlgn="auto" hangingPunct="1">
              <a:spcAft>
                <a:spcPts val="0"/>
              </a:spcAft>
              <a:buFont typeface="Wingdings 2"/>
              <a:buChar char=""/>
              <a:defRPr/>
            </a:pPr>
            <a:r>
              <a:rPr lang="en-US" dirty="0" smtClean="0">
                <a:ea typeface="+mn-ea"/>
              </a:rPr>
              <a:t>- Accounting Depreciation =			$  963 million</a:t>
            </a:r>
          </a:p>
          <a:p>
            <a:pPr marL="640080" lvl="1" indent="-274320" eaLnBrk="1" fontAlgn="auto" hangingPunct="1">
              <a:spcAft>
                <a:spcPts val="0"/>
              </a:spcAft>
              <a:buFont typeface="Wingdings 2"/>
              <a:buChar char=""/>
              <a:defRPr/>
            </a:pPr>
            <a:r>
              <a:rPr lang="en-US" dirty="0" smtClean="0">
                <a:ea typeface="+mn-ea"/>
              </a:rPr>
              <a:t>Accounting Net Cap Ex =			$  255 million</a:t>
            </a:r>
          </a:p>
          <a:p>
            <a:pPr marL="320040" indent="-320040" eaLnBrk="1" fontAlgn="auto" hangingPunct="1">
              <a:spcAft>
                <a:spcPts val="0"/>
              </a:spcAft>
              <a:buFont typeface="Wingdings"/>
              <a:buChar char=""/>
              <a:defRPr/>
            </a:pPr>
            <a:r>
              <a:rPr lang="en-US" dirty="0" smtClean="0">
                <a:ea typeface="+mn-ea"/>
                <a:cs typeface="+mn-cs"/>
              </a:rPr>
              <a:t>We define capital expenditures broadly to include R&amp;D and acquisitions:</a:t>
            </a:r>
          </a:p>
          <a:p>
            <a:pPr marL="640080" lvl="1" indent="-274320" eaLnBrk="1" fontAlgn="auto" hangingPunct="1">
              <a:spcAft>
                <a:spcPts val="0"/>
              </a:spcAft>
              <a:buFont typeface="Wingdings 2"/>
              <a:buChar char=""/>
              <a:defRPr/>
            </a:pPr>
            <a:r>
              <a:rPr lang="en-US" dirty="0" smtClean="0">
                <a:ea typeface="+mn-ea"/>
              </a:rPr>
              <a:t>Accounting Net Cap Ex =			$  255 million</a:t>
            </a:r>
          </a:p>
          <a:p>
            <a:pPr marL="640080" lvl="1" indent="-274320" eaLnBrk="1" fontAlgn="auto" hangingPunct="1">
              <a:spcAft>
                <a:spcPts val="0"/>
              </a:spcAft>
              <a:buFont typeface="Wingdings 2"/>
              <a:buChar char=""/>
              <a:defRPr/>
            </a:pPr>
            <a:r>
              <a:rPr lang="en-US" dirty="0" smtClean="0">
                <a:ea typeface="+mn-ea"/>
              </a:rPr>
              <a:t>Net R&amp;D Cap Ex = (3366-1150) =		$2,216 million</a:t>
            </a:r>
          </a:p>
          <a:p>
            <a:pPr marL="640080" lvl="1" indent="-274320" eaLnBrk="1" fontAlgn="auto" hangingPunct="1">
              <a:spcAft>
                <a:spcPts val="0"/>
              </a:spcAft>
              <a:buFont typeface="Wingdings 2"/>
              <a:buChar char=""/>
              <a:defRPr/>
            </a:pPr>
            <a:r>
              <a:rPr lang="en-US" dirty="0" smtClean="0">
                <a:ea typeface="+mn-ea"/>
              </a:rPr>
              <a:t>Acquisitions in 2006 =			$3,975 million</a:t>
            </a:r>
          </a:p>
          <a:p>
            <a:pPr marL="640080" lvl="1" indent="-274320" eaLnBrk="1" fontAlgn="auto" hangingPunct="1">
              <a:spcAft>
                <a:spcPts val="0"/>
              </a:spcAft>
              <a:buFont typeface="Wingdings 2"/>
              <a:buChar char=""/>
              <a:defRPr/>
            </a:pPr>
            <a:r>
              <a:rPr lang="en-US" dirty="0" smtClean="0">
                <a:ea typeface="+mn-ea"/>
              </a:rPr>
              <a:t>Total Net Capital Expenditures =		$ 6,443 million</a:t>
            </a:r>
          </a:p>
          <a:p>
            <a:pPr marL="320040" indent="-320040" eaLnBrk="1" fontAlgn="auto" hangingPunct="1">
              <a:spcAft>
                <a:spcPts val="0"/>
              </a:spcAft>
              <a:buFont typeface="Wingdings"/>
              <a:buChar char=""/>
              <a:defRPr/>
            </a:pPr>
            <a:r>
              <a:rPr lang="en-US" dirty="0" smtClean="0">
                <a:ea typeface="+mn-ea"/>
                <a:cs typeface="+mn-cs"/>
              </a:rPr>
              <a:t>Acquisitions have been a volatile item. Amgen was quiet on the acquisition front in 2004 and 2005 and had a significant acquisition in 2003.</a:t>
            </a:r>
            <a:endParaRPr lang="en-US" dirty="0">
              <a:ea typeface="+mn-ea"/>
              <a:cs typeface="+mn-cs"/>
            </a:endParaRPr>
          </a:p>
        </p:txBody>
      </p:sp>
      <p:sp>
        <p:nvSpPr>
          <p:cNvPr id="4813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spTree>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Title 1"/>
          <p:cNvSpPr>
            <a:spLocks noGrp="1"/>
          </p:cNvSpPr>
          <p:nvPr>
            <p:ph type="title"/>
          </p:nvPr>
        </p:nvSpPr>
        <p:spPr>
          <a:xfrm>
            <a:off x="612775" y="228600"/>
            <a:ext cx="8153400" cy="990600"/>
          </a:xfrm>
        </p:spPr>
        <p:txBody>
          <a:bodyPr/>
          <a:lstStyle/>
          <a:p>
            <a:r>
              <a:rPr lang="en-US" dirty="0" smtClean="0">
                <a:latin typeface="Calibri" charset="0"/>
              </a:rPr>
              <a:t>III. </a:t>
            </a:r>
            <a:r>
              <a:rPr lang="en-US" dirty="0">
                <a:latin typeface="Calibri" charset="0"/>
              </a:rPr>
              <a:t>The government bond rate is not always the risk free rate</a:t>
            </a:r>
          </a:p>
        </p:txBody>
      </p:sp>
      <p:sp>
        <p:nvSpPr>
          <p:cNvPr id="3" name="Content Placeholder 2"/>
          <p:cNvSpPr>
            <a:spLocks noGrp="1"/>
          </p:cNvSpPr>
          <p:nvPr>
            <p:ph sz="quarter" idx="1"/>
          </p:nvPr>
        </p:nvSpPr>
        <p:spPr>
          <a:xfrm>
            <a:off x="612775" y="1600200"/>
            <a:ext cx="8153400" cy="4495800"/>
          </a:xfrm>
        </p:spPr>
        <p:txBody>
          <a:bodyPr>
            <a:normAutofit fontScale="77500" lnSpcReduction="20000"/>
          </a:bodyPr>
          <a:lstStyle/>
          <a:p>
            <a:pPr>
              <a:defRPr/>
            </a:pPr>
            <a:r>
              <a:rPr lang="en-US" dirty="0" smtClean="0"/>
              <a:t>When valuing Amgen in US dollars, the US$ ten-year bond rate of 4.78% was used as the risk free rate. We assumed that the US treasury was default free.</a:t>
            </a:r>
          </a:p>
          <a:p>
            <a:pPr>
              <a:defRPr/>
            </a:pPr>
            <a:r>
              <a:rPr lang="en-US" dirty="0" smtClean="0"/>
              <a:t>When valuing Tata Motors in Indian rupees in 2010, the Indian government bond rate of 8% was not default free. Using the Indian government’s local currency rating of Ba2 yielded a default spread of 3% for India and a </a:t>
            </a:r>
            <a:r>
              <a:rPr lang="en-US" dirty="0" err="1" smtClean="0"/>
              <a:t>riskfree</a:t>
            </a:r>
            <a:r>
              <a:rPr lang="en-US" dirty="0" smtClean="0"/>
              <a:t> rate of </a:t>
            </a:r>
            <a:r>
              <a:rPr lang="en-US" dirty="0"/>
              <a:t>5</a:t>
            </a:r>
            <a:r>
              <a:rPr lang="en-US" dirty="0" smtClean="0"/>
              <a:t>% in Indian rupees.</a:t>
            </a:r>
          </a:p>
          <a:p>
            <a:pPr marL="0" indent="0">
              <a:buFont typeface="Wingdings" charset="0"/>
              <a:buNone/>
              <a:defRPr/>
            </a:pPr>
            <a:r>
              <a:rPr lang="en-US" dirty="0" smtClean="0"/>
              <a:t>	Risk free rate in Indian Rupees = 8% - 3% = 5%</a:t>
            </a:r>
          </a:p>
          <a:p>
            <a:pPr>
              <a:defRPr/>
            </a:pPr>
            <a:r>
              <a:rPr lang="en-US" dirty="0" smtClean="0"/>
              <a:t>To estimate a risk free rate in Russian Rubles in January 2015, you would have to start with the Russian government bond rate in rubles and back out the default spread for Russia.</a:t>
            </a:r>
          </a:p>
          <a:p>
            <a:pPr lvl="1">
              <a:defRPr/>
            </a:pPr>
            <a:r>
              <a:rPr lang="en-US" dirty="0" smtClean="0"/>
              <a:t>Government bond rate in rubles = 14.09%</a:t>
            </a:r>
          </a:p>
          <a:p>
            <a:pPr lvl="1">
              <a:defRPr/>
            </a:pPr>
            <a:r>
              <a:rPr lang="en-US" dirty="0" smtClean="0"/>
              <a:t>Default spread in rubles = 1.90%</a:t>
            </a:r>
          </a:p>
          <a:p>
            <a:pPr lvl="1">
              <a:defRPr/>
            </a:pPr>
            <a:r>
              <a:rPr lang="en-US" dirty="0" smtClean="0"/>
              <a:t>Risk free rate in rubles = 12.19%</a:t>
            </a:r>
          </a:p>
        </p:txBody>
      </p:sp>
      <p:sp>
        <p:nvSpPr>
          <p:cNvPr id="50179"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spTree>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Title 1"/>
          <p:cNvSpPr>
            <a:spLocks noGrp="1"/>
          </p:cNvSpPr>
          <p:nvPr>
            <p:ph type="title"/>
          </p:nvPr>
        </p:nvSpPr>
        <p:spPr>
          <a:xfrm>
            <a:off x="612775" y="228600"/>
            <a:ext cx="8153400" cy="990600"/>
          </a:xfrm>
        </p:spPr>
        <p:txBody>
          <a:bodyPr/>
          <a:lstStyle/>
          <a:p>
            <a:r>
              <a:rPr lang="en-US" dirty="0">
                <a:latin typeface="Calibri" charset="0"/>
              </a:rPr>
              <a:t>Risk free rates will vary across </a:t>
            </a:r>
            <a:r>
              <a:rPr lang="en-US" dirty="0" smtClean="0">
                <a:latin typeface="Calibri" charset="0"/>
              </a:rPr>
              <a:t>currencies!</a:t>
            </a:r>
            <a:endParaRPr lang="en-US" dirty="0">
              <a:latin typeface="Calibri" charset="0"/>
            </a:endParaRPr>
          </a:p>
        </p:txBody>
      </p:sp>
      <p:sp>
        <p:nvSpPr>
          <p:cNvPr id="51202"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graphicFrame>
        <p:nvGraphicFramePr>
          <p:cNvPr id="7" name="Content Placeholder 6"/>
          <p:cNvGraphicFramePr>
            <a:graphicFrameLocks noGrp="1"/>
          </p:cNvGraphicFramePr>
          <p:nvPr>
            <p:ph sz="quarter" idx="1"/>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Title 1"/>
          <p:cNvSpPr>
            <a:spLocks noGrp="1"/>
          </p:cNvSpPr>
          <p:nvPr>
            <p:ph type="title"/>
          </p:nvPr>
        </p:nvSpPr>
        <p:spPr>
          <a:xfrm>
            <a:off x="612775" y="228600"/>
            <a:ext cx="8153400" cy="990600"/>
          </a:xfrm>
        </p:spPr>
        <p:txBody>
          <a:bodyPr/>
          <a:lstStyle/>
          <a:p>
            <a:r>
              <a:rPr lang="en-US" dirty="0">
                <a:latin typeface="Calibri" charset="0"/>
              </a:rPr>
              <a:t>But valuations should </a:t>
            </a:r>
            <a:r>
              <a:rPr lang="en-US" dirty="0" smtClean="0">
                <a:latin typeface="Calibri" charset="0"/>
              </a:rPr>
              <a:t>not!</a:t>
            </a:r>
            <a:endParaRPr lang="en-US" dirty="0">
              <a:latin typeface="Calibri" charset="0"/>
            </a:endParaRPr>
          </a:p>
        </p:txBody>
      </p:sp>
      <p:sp>
        <p:nvSpPr>
          <p:cNvPr id="52226"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pic>
        <p:nvPicPr>
          <p:cNvPr id="52227" name="Content Placeholder 4"/>
          <p:cNvPicPr>
            <a:picLocks noGrp="1" noChangeAspect="1"/>
          </p:cNvPicPr>
          <p:nvPr>
            <p:ph sz="quarter" idx="1"/>
          </p:nvPr>
        </p:nvPicPr>
        <p:blipFill>
          <a:blip r:embed="rId2">
            <a:extLst>
              <a:ext uri="{28A0092B-C50C-407E-A947-70E740481C1C}">
                <a14:useLocalDpi xmlns:a14="http://schemas.microsoft.com/office/drawing/2010/main" val="0"/>
              </a:ext>
            </a:extLst>
          </a:blip>
          <a:srcRect t="-1103" b="-1103"/>
          <a:stretch>
            <a:fillRect/>
          </a:stretch>
        </p:blipFill>
        <p:spPr>
          <a:xfrm>
            <a:off x="612775" y="1600200"/>
            <a:ext cx="8153400" cy="4495800"/>
          </a:xfrm>
        </p:spPr>
      </p:pic>
    </p:spTree>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smtClean="0">
                <a:ea typeface="+mj-ea"/>
                <a:cs typeface="+mj-cs"/>
              </a:rPr>
              <a:t>IV. Betas do not come from regressions… and are noisy…</a:t>
            </a:r>
            <a:endParaRPr lang="en-US" dirty="0">
              <a:ea typeface="+mj-ea"/>
              <a:cs typeface="+mj-cs"/>
            </a:endParaRPr>
          </a:p>
        </p:txBody>
      </p:sp>
      <p:pic>
        <p:nvPicPr>
          <p:cNvPr id="53250" name="Content Placeholder 4"/>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14928" r="-14928"/>
          <a:stretch>
            <a:fillRect/>
          </a:stretch>
        </p:blipFill>
        <p:spPr>
          <a:xfrm>
            <a:off x="612775" y="1600200"/>
            <a:ext cx="8153400" cy="4495800"/>
          </a:xfrm>
        </p:spPr>
      </p:pic>
      <p:sp>
        <p:nvSpPr>
          <p:cNvPr id="5325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spTree>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smtClean="0">
                <a:ea typeface="+mj-ea"/>
                <a:cs typeface="+mj-cs"/>
              </a:rPr>
              <a:t>Look better for some companies, but not if run against narrow indices</a:t>
            </a:r>
            <a:endParaRPr lang="en-US" dirty="0">
              <a:ea typeface="+mj-ea"/>
              <a:cs typeface="+mj-cs"/>
            </a:endParaRPr>
          </a:p>
        </p:txBody>
      </p:sp>
      <p:sp>
        <p:nvSpPr>
          <p:cNvPr id="5529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pic>
        <p:nvPicPr>
          <p:cNvPr id="4" name="Content Placeholder 3"/>
          <p:cNvPicPr>
            <a:picLocks noGrp="1" noChangeAspect="1"/>
          </p:cNvPicPr>
          <p:nvPr>
            <p:ph sz="quarter" idx="1"/>
          </p:nvPr>
        </p:nvPicPr>
        <p:blipFill>
          <a:blip r:embed="rId3"/>
          <a:srcRect l="-17734" r="-17734"/>
          <a:stretch>
            <a:fillRect/>
          </a:stretch>
        </p:blipFill>
        <p:spPr/>
      </p:pic>
    </p:spTree>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Determinants of Betas</a:t>
            </a:r>
          </a:p>
        </p:txBody>
      </p:sp>
      <p:pic>
        <p:nvPicPr>
          <p:cNvPr id="57346" name="Picture 3"/>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5161" r="-5161"/>
          <a:stretch>
            <a:fillRect/>
          </a:stretch>
        </p:blipFill>
        <p:spPr>
          <a:xfrm>
            <a:off x="612775" y="1600200"/>
            <a:ext cx="8153400" cy="4495800"/>
          </a:xfrm>
        </p:spPr>
      </p:pic>
      <p:sp>
        <p:nvSpPr>
          <p:cNvPr id="5734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Bottom-up Betas</a:t>
            </a:r>
          </a:p>
        </p:txBody>
      </p:sp>
      <p:pic>
        <p:nvPicPr>
          <p:cNvPr id="59394" name="Picture 3"/>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967" r="-967"/>
          <a:stretch>
            <a:fillRect/>
          </a:stretch>
        </p:blipFill>
        <p:spPr>
          <a:xfrm>
            <a:off x="612775" y="1600200"/>
            <a:ext cx="8153400" cy="4495800"/>
          </a:xfrm>
        </p:spPr>
      </p:pic>
      <p:sp>
        <p:nvSpPr>
          <p:cNvPr id="5939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Three examples…</a:t>
            </a:r>
          </a:p>
        </p:txBody>
      </p:sp>
      <p:sp>
        <p:nvSpPr>
          <p:cNvPr id="45058" name="Rectangle 3"/>
          <p:cNvSpPr>
            <a:spLocks noGrp="1" noChangeArrowheads="1"/>
          </p:cNvSpPr>
          <p:nvPr>
            <p:ph sz="quarter" idx="1"/>
          </p:nvPr>
        </p:nvSpPr>
        <p:spPr>
          <a:xfrm>
            <a:off x="612775" y="1600200"/>
            <a:ext cx="8153400" cy="4495800"/>
          </a:xfrm>
        </p:spPr>
        <p:txBody>
          <a:bodyPr>
            <a:normAutofit/>
          </a:bodyPr>
          <a:lstStyle/>
          <a:p>
            <a:pPr marL="320040" indent="-320040" eaLnBrk="1" fontAlgn="auto" hangingPunct="1">
              <a:spcAft>
                <a:spcPts val="0"/>
              </a:spcAft>
              <a:buFont typeface="Wingdings"/>
              <a:buChar char=""/>
              <a:defRPr/>
            </a:pPr>
            <a:r>
              <a:rPr lang="en-US" sz="2000" dirty="0" smtClean="0">
                <a:ea typeface="+mn-ea"/>
                <a:cs typeface="+mn-cs"/>
              </a:rPr>
              <a:t>Amgen </a:t>
            </a:r>
          </a:p>
          <a:p>
            <a:pPr marL="640080" lvl="1" indent="-274320" eaLnBrk="1" fontAlgn="auto" hangingPunct="1">
              <a:spcAft>
                <a:spcPts val="0"/>
              </a:spcAft>
              <a:buFont typeface="Wingdings 2"/>
              <a:buChar char=""/>
              <a:defRPr/>
            </a:pPr>
            <a:r>
              <a:rPr lang="en-US" sz="1800" dirty="0" smtClean="0">
                <a:ea typeface="+mn-ea"/>
              </a:rPr>
              <a:t>The unlevered beta for pharmaceutical firms is 1.59. Using Amgen</a:t>
            </a:r>
            <a:r>
              <a:rPr lang="ja-JP" altLang="en-US" sz="1800" dirty="0" smtClean="0">
                <a:ea typeface="+mn-ea"/>
              </a:rPr>
              <a:t>’</a:t>
            </a:r>
            <a:r>
              <a:rPr lang="en-US" altLang="ja-JP" sz="1800" dirty="0" smtClean="0">
                <a:ea typeface="+mn-ea"/>
              </a:rPr>
              <a:t>s debt to equity ratio of 11%, the bottom up beta for Amgen  is</a:t>
            </a:r>
          </a:p>
          <a:p>
            <a:pPr marL="640080" lvl="1" indent="-274320" eaLnBrk="1" fontAlgn="auto" hangingPunct="1">
              <a:spcAft>
                <a:spcPts val="0"/>
              </a:spcAft>
              <a:buFont typeface="Wingdings 2"/>
              <a:buChar char=""/>
              <a:defRPr/>
            </a:pPr>
            <a:r>
              <a:rPr lang="en-US" sz="1800" dirty="0" smtClean="0">
                <a:ea typeface="+mn-ea"/>
              </a:rPr>
              <a:t>Bottom-up Beta = 1.59 (1+ (1-.35)(.11)) = 1.73</a:t>
            </a:r>
          </a:p>
          <a:p>
            <a:pPr marL="320040" indent="-320040" eaLnBrk="1" fontAlgn="auto" hangingPunct="1">
              <a:spcAft>
                <a:spcPts val="0"/>
              </a:spcAft>
              <a:buFont typeface="Wingdings"/>
              <a:buChar char=""/>
              <a:defRPr/>
            </a:pPr>
            <a:r>
              <a:rPr lang="en-US" sz="2000" dirty="0" smtClean="0">
                <a:ea typeface="+mn-ea"/>
                <a:cs typeface="+mn-cs"/>
              </a:rPr>
              <a:t>Tata Motors</a:t>
            </a:r>
          </a:p>
          <a:p>
            <a:pPr marL="640080" lvl="1" indent="-274320" eaLnBrk="1" fontAlgn="auto" hangingPunct="1">
              <a:spcAft>
                <a:spcPts val="0"/>
              </a:spcAft>
              <a:buFont typeface="Wingdings 2"/>
              <a:buChar char=""/>
              <a:defRPr/>
            </a:pPr>
            <a:r>
              <a:rPr lang="en-US" sz="1800" dirty="0" smtClean="0">
                <a:ea typeface="+mn-ea"/>
              </a:rPr>
              <a:t>The unlevered beta for automobile firms is 0.98. Using Tata Motor</a:t>
            </a:r>
            <a:r>
              <a:rPr lang="ja-JP" altLang="en-US" sz="1800" dirty="0" smtClean="0">
                <a:ea typeface="+mn-ea"/>
              </a:rPr>
              <a:t>’</a:t>
            </a:r>
            <a:r>
              <a:rPr lang="en-US" altLang="ja-JP" sz="1800" dirty="0" smtClean="0">
                <a:ea typeface="+mn-ea"/>
              </a:rPr>
              <a:t>s debt to equity ratio of 33.87%, the bottom up beta for Tata Motors  is</a:t>
            </a:r>
          </a:p>
          <a:p>
            <a:pPr marL="640080" lvl="1" indent="-274320" eaLnBrk="1" fontAlgn="auto" hangingPunct="1">
              <a:spcAft>
                <a:spcPts val="0"/>
              </a:spcAft>
              <a:buFont typeface="Wingdings 2"/>
              <a:buChar char=""/>
              <a:defRPr/>
            </a:pPr>
            <a:r>
              <a:rPr lang="en-US" sz="1800" dirty="0" smtClean="0">
                <a:ea typeface="+mn-ea"/>
              </a:rPr>
              <a:t>Bottom-up Beta = 0.98 (1+ (1-.3399)(.3387)) = 1.20</a:t>
            </a:r>
          </a:p>
          <a:p>
            <a:pPr marL="319405" indent="-274320" eaLnBrk="1" fontAlgn="auto" hangingPunct="1">
              <a:spcAft>
                <a:spcPts val="0"/>
              </a:spcAft>
              <a:buFont typeface="Wingdings 2"/>
              <a:buChar char=""/>
              <a:defRPr/>
            </a:pPr>
            <a:r>
              <a:rPr lang="en-US" sz="2200" dirty="0" err="1" smtClean="0">
                <a:ea typeface="+mn-ea"/>
              </a:rPr>
              <a:t>Severstal</a:t>
            </a:r>
            <a:endParaRPr lang="en-US" sz="2200" dirty="0" smtClean="0">
              <a:ea typeface="+mn-ea"/>
            </a:endParaRPr>
          </a:p>
          <a:p>
            <a:pPr marL="0" indent="0" eaLnBrk="1" fontAlgn="auto" hangingPunct="1">
              <a:spcAft>
                <a:spcPts val="0"/>
              </a:spcAft>
              <a:buNone/>
              <a:defRPr/>
            </a:pPr>
            <a:endParaRPr lang="en-US" dirty="0">
              <a:ea typeface="+mn-ea"/>
              <a:cs typeface="+mn-cs"/>
            </a:endParaRPr>
          </a:p>
        </p:txBody>
      </p:sp>
      <p:sp>
        <p:nvSpPr>
          <p:cNvPr id="6144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graphicFrame>
        <p:nvGraphicFramePr>
          <p:cNvPr id="2" name="Table 1"/>
          <p:cNvGraphicFramePr>
            <a:graphicFrameLocks noGrp="1"/>
          </p:cNvGraphicFramePr>
          <p:nvPr>
            <p:extLst>
              <p:ext uri="{D42A27DB-BD31-4B8C-83A1-F6EECF244321}">
                <p14:modId xmlns:p14="http://schemas.microsoft.com/office/powerpoint/2010/main" val="564593370"/>
              </p:ext>
            </p:extLst>
          </p:nvPr>
        </p:nvGraphicFramePr>
        <p:xfrm>
          <a:off x="1066800" y="4876800"/>
          <a:ext cx="7239000" cy="1270000"/>
        </p:xfrm>
        <a:graphic>
          <a:graphicData uri="http://schemas.openxmlformats.org/drawingml/2006/table">
            <a:tbl>
              <a:tblPr/>
              <a:tblGrid>
                <a:gridCol w="2882194"/>
                <a:gridCol w="2178403"/>
                <a:gridCol w="2178403"/>
              </a:tblGrid>
              <a:tr h="304800">
                <a:tc>
                  <a:txBody>
                    <a:bodyPr/>
                    <a:lstStyle/>
                    <a:p>
                      <a:pPr algn="ctr" fontAlgn="b"/>
                      <a:r>
                        <a:rPr lang="en-US" sz="2000" b="0" i="1" u="none" strike="noStrike" dirty="0">
                          <a:solidFill>
                            <a:srgbClr val="000000"/>
                          </a:solidFill>
                          <a:effectLst/>
                          <a:latin typeface="Times"/>
                        </a:rPr>
                        <a:t>Business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2000" b="0" i="1" u="none" strike="noStrike">
                          <a:solidFill>
                            <a:srgbClr val="000000"/>
                          </a:solidFill>
                          <a:effectLst/>
                          <a:latin typeface="Times"/>
                        </a:rPr>
                        <a:t>Proportion</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2000" b="0" i="1" u="none" strike="noStrike">
                          <a:solidFill>
                            <a:srgbClr val="000000"/>
                          </a:solidFill>
                          <a:effectLst/>
                          <a:latin typeface="Times"/>
                        </a:rPr>
                        <a:t>Unlevered Beta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304800">
                <a:tc>
                  <a:txBody>
                    <a:bodyPr/>
                    <a:lstStyle/>
                    <a:p>
                      <a:pPr algn="l" fontAlgn="b"/>
                      <a:r>
                        <a:rPr lang="en-US" sz="2000" b="0" i="0" u="none" strike="noStrike">
                          <a:solidFill>
                            <a:srgbClr val="000000"/>
                          </a:solidFill>
                          <a:effectLst/>
                          <a:latin typeface="Times"/>
                        </a:rPr>
                        <a:t>Steel</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2000" b="0" i="0" u="none" strike="noStrike" dirty="0">
                          <a:solidFill>
                            <a:srgbClr val="000000"/>
                          </a:solidFill>
                          <a:effectLst/>
                          <a:latin typeface="Times"/>
                        </a:rPr>
                        <a:t>69.82%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2000" b="0" i="0" u="none" strike="noStrike">
                          <a:solidFill>
                            <a:srgbClr val="000000"/>
                          </a:solidFill>
                          <a:effectLst/>
                          <a:latin typeface="Times"/>
                        </a:rPr>
                        <a:t>0.79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304800">
                <a:tc>
                  <a:txBody>
                    <a:bodyPr/>
                    <a:lstStyle/>
                    <a:p>
                      <a:pPr algn="l" fontAlgn="b"/>
                      <a:r>
                        <a:rPr lang="en-US" sz="2000" b="0" i="0" u="none" strike="noStrike">
                          <a:solidFill>
                            <a:srgbClr val="000000"/>
                          </a:solidFill>
                          <a:effectLst/>
                          <a:latin typeface="Times"/>
                        </a:rPr>
                        <a:t>Metals &amp; Mining</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2000" b="0" i="0" u="none" strike="noStrike">
                          <a:solidFill>
                            <a:srgbClr val="000000"/>
                          </a:solidFill>
                          <a:effectLst/>
                          <a:latin typeface="Times"/>
                        </a:rPr>
                        <a:t>30.18%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2000" b="0" i="0" u="none" strike="noStrike" dirty="0">
                          <a:solidFill>
                            <a:srgbClr val="000000"/>
                          </a:solidFill>
                          <a:effectLst/>
                          <a:latin typeface="Times"/>
                        </a:rPr>
                        <a:t>1.07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304800">
                <a:tc>
                  <a:txBody>
                    <a:bodyPr/>
                    <a:lstStyle/>
                    <a:p>
                      <a:pPr algn="l" fontAlgn="b"/>
                      <a:r>
                        <a:rPr lang="en-US" sz="2000" b="0" i="0" u="none" strike="noStrike" dirty="0">
                          <a:solidFill>
                            <a:srgbClr val="000000"/>
                          </a:solidFill>
                          <a:effectLst/>
                          <a:latin typeface="Times"/>
                        </a:rPr>
                        <a:t>Company</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2000" b="0" i="0" u="none" strike="noStrike">
                          <a:solidFill>
                            <a:srgbClr val="000000"/>
                          </a:solidFill>
                          <a:effectLst/>
                          <a:latin typeface="Times"/>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2000" b="0" i="0" u="none" strike="noStrike" dirty="0">
                          <a:solidFill>
                            <a:srgbClr val="000000"/>
                          </a:solidFill>
                          <a:effectLst/>
                          <a:latin typeface="Times"/>
                        </a:rPr>
                        <a:t>0.88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bl>
          </a:graphicData>
        </a:graphic>
      </p:graphicFrame>
    </p:spTree>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smtClean="0">
                <a:ea typeface="+mj-ea"/>
                <a:cs typeface="+mj-cs"/>
              </a:rPr>
              <a:t>V. And the past is not always a good indicator of the future</a:t>
            </a:r>
            <a:endParaRPr lang="en-US" dirty="0">
              <a:ea typeface="+mj-ea"/>
              <a:cs typeface="+mj-cs"/>
            </a:endParaRPr>
          </a:p>
        </p:txBody>
      </p:sp>
      <p:sp>
        <p:nvSpPr>
          <p:cNvPr id="6451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sp>
        <p:nvSpPr>
          <p:cNvPr id="52226" name="Rectangle 3"/>
          <p:cNvSpPr>
            <a:spLocks noGrp="1" noChangeArrowheads="1"/>
          </p:cNvSpPr>
          <p:nvPr>
            <p:ph sz="quarter" idx="1"/>
          </p:nvPr>
        </p:nvSpPr>
        <p:spPr>
          <a:xfrm>
            <a:off x="612775" y="1600200"/>
            <a:ext cx="8153400" cy="4495800"/>
          </a:xfrm>
        </p:spPr>
        <p:txBody>
          <a:bodyPr>
            <a:normAutofit/>
          </a:bodyPr>
          <a:lstStyle/>
          <a:p>
            <a:pPr marL="0" indent="0" eaLnBrk="1" fontAlgn="auto" hangingPunct="1">
              <a:spcAft>
                <a:spcPts val="0"/>
              </a:spcAft>
              <a:buNone/>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0" indent="0" eaLnBrk="1" fontAlgn="auto" hangingPunct="1">
              <a:spcAft>
                <a:spcPts val="0"/>
              </a:spcAft>
              <a:buNone/>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a:ea typeface="+mn-ea"/>
              <a:cs typeface="+mn-cs"/>
            </a:endParaRPr>
          </a:p>
        </p:txBody>
      </p:sp>
      <p:sp>
        <p:nvSpPr>
          <p:cNvPr id="64516" name="Rectangle 4"/>
          <p:cNvSpPr>
            <a:spLocks noChangeArrowheads="1"/>
          </p:cNvSpPr>
          <p:nvPr/>
        </p:nvSpPr>
        <p:spPr bwMode="auto">
          <a:xfrm>
            <a:off x="8439150" y="4394200"/>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p>
            <a:endParaRPr lang="en-US"/>
          </a:p>
        </p:txBody>
      </p:sp>
      <p:graphicFrame>
        <p:nvGraphicFramePr>
          <p:cNvPr id="10" name="Table 9"/>
          <p:cNvGraphicFramePr>
            <a:graphicFrameLocks noGrp="1"/>
          </p:cNvGraphicFramePr>
          <p:nvPr>
            <p:extLst>
              <p:ext uri="{D42A27DB-BD31-4B8C-83A1-F6EECF244321}">
                <p14:modId xmlns:p14="http://schemas.microsoft.com/office/powerpoint/2010/main" val="4102398155"/>
              </p:ext>
            </p:extLst>
          </p:nvPr>
        </p:nvGraphicFramePr>
        <p:xfrm>
          <a:off x="1524000" y="1676400"/>
          <a:ext cx="6197600" cy="1625600"/>
        </p:xfrm>
        <a:graphic>
          <a:graphicData uri="http://schemas.openxmlformats.org/drawingml/2006/table">
            <a:tbl>
              <a:tblPr/>
              <a:tblGrid>
                <a:gridCol w="965200"/>
                <a:gridCol w="1231900"/>
                <a:gridCol w="1384300"/>
                <a:gridCol w="1231900"/>
                <a:gridCol w="1384300"/>
              </a:tblGrid>
              <a:tr h="203200">
                <a:tc>
                  <a:txBody>
                    <a:bodyPr/>
                    <a:lstStyle/>
                    <a:p>
                      <a:pPr algn="l" fontAlgn="b"/>
                      <a:r>
                        <a:rPr lang="en-US" sz="1200" b="0" i="0" u="none" strike="noStrike">
                          <a:effectLst/>
                          <a:latin typeface="Genev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200" b="0" i="1" u="none" strike="noStrike">
                          <a:effectLst/>
                          <a:latin typeface="Geneva"/>
                        </a:rPr>
                        <a:t>Arithmetic Average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algn="ctr" fontAlgn="b"/>
                      <a:r>
                        <a:rPr lang="en-US" sz="1200" b="0" i="1" u="none" strike="noStrike">
                          <a:effectLst/>
                          <a:latin typeface="Geneva"/>
                        </a:rPr>
                        <a:t>Geometric Average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r>
              <a:tr h="203200">
                <a:tc>
                  <a:txBody>
                    <a:bodyPr/>
                    <a:lstStyle/>
                    <a:p>
                      <a:pPr algn="l" fontAlgn="b"/>
                      <a:r>
                        <a:rPr lang="en-US" sz="1200" b="0" i="0" u="none" strike="noStrike">
                          <a:effectLst/>
                          <a:latin typeface="Genev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Stocks - T. Bills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Stocks - T. Bonds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effectLst/>
                          <a:latin typeface="Geneva"/>
                        </a:rPr>
                        <a:t>Stocks - T. Bills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Stocks - T. Bonds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l" fontAlgn="b"/>
                      <a:r>
                        <a:rPr lang="en-US" sz="1200" b="0" i="0" u="none" strike="noStrike">
                          <a:effectLst/>
                          <a:latin typeface="Geneva"/>
                        </a:rPr>
                        <a:t>1928-2014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8.00%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6.25%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6.11%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4.60%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l" fontAlgn="b"/>
                      <a:r>
                        <a:rPr lang="en-US" sz="1200" b="0" i="0" u="none" strike="noStrike">
                          <a:effectLst/>
                          <a:latin typeface="Genev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2.17%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2.32%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l" fontAlgn="b"/>
                      <a:r>
                        <a:rPr lang="en-US" sz="1200" b="0" i="0" u="none" strike="noStrike">
                          <a:effectLst/>
                          <a:latin typeface="Geneva"/>
                        </a:rPr>
                        <a:t>1965-2014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6.19%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4.12%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4.84%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3.14%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l" fontAlgn="b"/>
                      <a:r>
                        <a:rPr lang="en-US" sz="1200" b="0" i="0" u="none" strike="noStrike">
                          <a:effectLst/>
                          <a:latin typeface="Genev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2.42%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2.74%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l" fontAlgn="b"/>
                      <a:r>
                        <a:rPr lang="en-US" sz="1200" b="0" i="0" u="none" strike="noStrike">
                          <a:effectLst/>
                          <a:latin typeface="Geneva"/>
                        </a:rPr>
                        <a:t>2005-2014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7.94%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4.06%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6.18%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2.73%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l" fontAlgn="b"/>
                      <a:r>
                        <a:rPr lang="en-US" sz="1200" b="0" i="0" u="none" strike="noStrike">
                          <a:effectLst/>
                          <a:latin typeface="Genev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6.05%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8.65%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effectLst/>
                          <a:latin typeface="Genev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pic>
        <p:nvPicPr>
          <p:cNvPr id="2" name="Picture 1"/>
          <p:cNvPicPr>
            <a:picLocks noChangeAspect="1"/>
          </p:cNvPicPr>
          <p:nvPr/>
        </p:nvPicPr>
        <p:blipFill>
          <a:blip r:embed="rId3"/>
          <a:stretch>
            <a:fillRect/>
          </a:stretch>
        </p:blipFill>
        <p:spPr>
          <a:xfrm>
            <a:off x="457200" y="3429000"/>
            <a:ext cx="7848600" cy="3256765"/>
          </a:xfrm>
          <a:prstGeom prst="rect">
            <a:avLst/>
          </a:prstGeom>
        </p:spPr>
      </p:pic>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Rectangle 2"/>
          <p:cNvSpPr>
            <a:spLocks noGrp="1" noChangeArrowheads="1"/>
          </p:cNvSpPr>
          <p:nvPr>
            <p:ph type="title"/>
          </p:nvPr>
        </p:nvSpPr>
        <p:spPr>
          <a:xfrm>
            <a:off x="612775" y="228600"/>
            <a:ext cx="8153400" cy="990600"/>
          </a:xfrm>
        </p:spPr>
        <p:txBody>
          <a:bodyPr/>
          <a:lstStyle/>
          <a:p>
            <a:pPr eaLnBrk="1" hangingPunct="1"/>
            <a:r>
              <a:rPr lang="en-US" dirty="0">
                <a:latin typeface="Calibri" charset="0"/>
              </a:rPr>
              <a:t>Implied Premiums in the US: 1960</a:t>
            </a:r>
            <a:r>
              <a:rPr lang="en-US" dirty="0" smtClean="0">
                <a:latin typeface="Calibri" charset="0"/>
              </a:rPr>
              <a:t>-2014</a:t>
            </a:r>
            <a:endParaRPr lang="en-US" dirty="0">
              <a:latin typeface="Calibri" charset="0"/>
            </a:endParaRPr>
          </a:p>
        </p:txBody>
      </p:sp>
      <p:sp>
        <p:nvSpPr>
          <p:cNvPr id="6656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graphicFrame>
        <p:nvGraphicFramePr>
          <p:cNvPr id="8" name="Content Placeholder 7"/>
          <p:cNvGraphicFramePr>
            <a:graphicFrameLocks noGrp="1"/>
          </p:cNvGraphicFramePr>
          <p:nvPr>
            <p:ph sz="quarter" idx="1"/>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The Anatomy of a Crisis: Implied ERP from September 12, 2008 to January 1, 2009</a:t>
            </a:r>
            <a:endParaRPr lang="en-US">
              <a:ea typeface="+mj-ea"/>
              <a:cs typeface="+mj-cs"/>
            </a:endParaRPr>
          </a:p>
        </p:txBody>
      </p:sp>
      <p:pic>
        <p:nvPicPr>
          <p:cNvPr id="68610" name="Content Placeholder 5"/>
          <p:cNvPicPr>
            <a:picLocks noGrp="1" noChangeAspect="1"/>
          </p:cNvPicPr>
          <p:nvPr>
            <p:ph sz="quarter" idx="1"/>
          </p:nvPr>
        </p:nvPicPr>
        <p:blipFill>
          <a:blip r:embed="rId3">
            <a:extLst>
              <a:ext uri="{28A0092B-C50C-407E-A947-70E740481C1C}">
                <a14:useLocalDpi xmlns:a14="http://schemas.microsoft.com/office/drawing/2010/main" val="0"/>
              </a:ext>
            </a:extLst>
          </a:blip>
          <a:srcRect l="-11748" r="-11748"/>
          <a:stretch>
            <a:fillRect/>
          </a:stretch>
        </p:blipFill>
        <p:spPr>
          <a:xfrm>
            <a:off x="612775" y="1600200"/>
            <a:ext cx="8153400" cy="4495800"/>
          </a:xfrm>
        </p:spPr>
      </p:pic>
      <p:sp>
        <p:nvSpPr>
          <p:cNvPr id="6861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spTree>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Implied Premium for India using the Sensex: April 2010</a:t>
            </a:r>
            <a:endParaRPr lang="en-US">
              <a:ea typeface="+mj-ea"/>
              <a:cs typeface="+mj-cs"/>
            </a:endParaRPr>
          </a:p>
        </p:txBody>
      </p:sp>
      <p:sp>
        <p:nvSpPr>
          <p:cNvPr id="53250" name="Rectangle 3"/>
          <p:cNvSpPr>
            <a:spLocks noGrp="1" noChangeArrowheads="1"/>
          </p:cNvSpPr>
          <p:nvPr>
            <p:ph sz="quarter" idx="1"/>
          </p:nvPr>
        </p:nvSpPr>
        <p:spPr>
          <a:xfrm>
            <a:off x="612775" y="1600200"/>
            <a:ext cx="8153400" cy="4495800"/>
          </a:xfrm>
        </p:spPr>
        <p:txBody>
          <a:bodyPr>
            <a:normAutofit fontScale="92500" lnSpcReduction="10000"/>
          </a:bodyPr>
          <a:lstStyle/>
          <a:p>
            <a:pPr marL="320040" indent="-320040" eaLnBrk="1" fontAlgn="auto" hangingPunct="1">
              <a:spcAft>
                <a:spcPts val="0"/>
              </a:spcAft>
              <a:buFont typeface="Wingdings"/>
              <a:buChar char=""/>
              <a:defRPr/>
            </a:pPr>
            <a:r>
              <a:rPr lang="en-US" smtClean="0">
                <a:ea typeface="+mn-ea"/>
                <a:cs typeface="+mn-cs"/>
              </a:rPr>
              <a:t>Level of the Index = 17559</a:t>
            </a:r>
          </a:p>
          <a:p>
            <a:pPr marL="320040" indent="-320040" eaLnBrk="1" fontAlgn="auto" hangingPunct="1">
              <a:spcAft>
                <a:spcPts val="0"/>
              </a:spcAft>
              <a:buFont typeface="Wingdings"/>
              <a:buChar char=""/>
              <a:defRPr/>
            </a:pPr>
            <a:r>
              <a:rPr lang="en-US" smtClean="0">
                <a:ea typeface="+mn-ea"/>
                <a:cs typeface="+mn-cs"/>
              </a:rPr>
              <a:t>FCFE on the Index = 3.5% (Estimated FCFE for companies in index as % of market value of equity)</a:t>
            </a:r>
          </a:p>
          <a:p>
            <a:pPr marL="320040" indent="-320040" eaLnBrk="1" fontAlgn="auto" hangingPunct="1">
              <a:spcAft>
                <a:spcPts val="0"/>
              </a:spcAft>
              <a:buFont typeface="Wingdings"/>
              <a:buChar char=""/>
              <a:defRPr/>
            </a:pPr>
            <a:r>
              <a:rPr lang="en-US" smtClean="0">
                <a:ea typeface="+mn-ea"/>
                <a:cs typeface="+mn-cs"/>
              </a:rPr>
              <a:t>Other parameters</a:t>
            </a:r>
          </a:p>
          <a:p>
            <a:pPr marL="640080" lvl="1" indent="-274320" eaLnBrk="1" fontAlgn="auto" hangingPunct="1">
              <a:spcAft>
                <a:spcPts val="0"/>
              </a:spcAft>
              <a:buFont typeface="Wingdings 2"/>
              <a:buChar char=""/>
              <a:defRPr/>
            </a:pPr>
            <a:r>
              <a:rPr lang="en-US" smtClean="0">
                <a:ea typeface="+mn-ea"/>
              </a:rPr>
              <a:t>Riskfree Rate = 5% (Rupee)</a:t>
            </a:r>
          </a:p>
          <a:p>
            <a:pPr marL="640080" lvl="1" indent="-274320" eaLnBrk="1" fontAlgn="auto" hangingPunct="1">
              <a:spcAft>
                <a:spcPts val="0"/>
              </a:spcAft>
              <a:buFont typeface="Wingdings 2"/>
              <a:buChar char=""/>
              <a:defRPr/>
            </a:pPr>
            <a:r>
              <a:rPr lang="en-US" smtClean="0">
                <a:ea typeface="+mn-ea"/>
              </a:rPr>
              <a:t>Expected Growth (in  Rupee)</a:t>
            </a:r>
          </a:p>
          <a:p>
            <a:pPr lvl="2" eaLnBrk="1" fontAlgn="auto" hangingPunct="1">
              <a:spcAft>
                <a:spcPts val="0"/>
              </a:spcAft>
              <a:buFont typeface="Wingdings"/>
              <a:buChar char=""/>
              <a:defRPr/>
            </a:pPr>
            <a:r>
              <a:rPr lang="en-US" smtClean="0">
                <a:ea typeface="+mn-ea"/>
              </a:rPr>
              <a:t>Next 5 years = 20% (Used expected growth rate in Earnings)</a:t>
            </a:r>
          </a:p>
          <a:p>
            <a:pPr lvl="2" eaLnBrk="1" fontAlgn="auto" hangingPunct="1">
              <a:spcAft>
                <a:spcPts val="0"/>
              </a:spcAft>
              <a:buFont typeface="Wingdings"/>
              <a:buChar char=""/>
              <a:defRPr/>
            </a:pPr>
            <a:r>
              <a:rPr lang="en-US" smtClean="0">
                <a:ea typeface="+mn-ea"/>
              </a:rPr>
              <a:t>After year 5 =  5%</a:t>
            </a:r>
          </a:p>
          <a:p>
            <a:pPr marL="320040" indent="-320040" eaLnBrk="1" fontAlgn="auto" hangingPunct="1">
              <a:spcAft>
                <a:spcPts val="0"/>
              </a:spcAft>
              <a:buFont typeface="Wingdings"/>
              <a:buChar char=""/>
              <a:defRPr/>
            </a:pPr>
            <a:r>
              <a:rPr lang="en-US" smtClean="0">
                <a:ea typeface="+mn-ea"/>
                <a:cs typeface="+mn-cs"/>
              </a:rPr>
              <a:t>Solving for the expected return:</a:t>
            </a:r>
          </a:p>
          <a:p>
            <a:pPr marL="640080" lvl="1" indent="-274320" eaLnBrk="1" fontAlgn="auto" hangingPunct="1">
              <a:spcAft>
                <a:spcPts val="0"/>
              </a:spcAft>
              <a:buFont typeface="Wingdings 2"/>
              <a:buChar char=""/>
              <a:defRPr/>
            </a:pPr>
            <a:r>
              <a:rPr lang="en-US" smtClean="0">
                <a:ea typeface="+mn-ea"/>
              </a:rPr>
              <a:t>Expected return on Equity = 11.72%</a:t>
            </a:r>
          </a:p>
          <a:p>
            <a:pPr marL="640080" lvl="1" indent="-274320" eaLnBrk="1" fontAlgn="auto" hangingPunct="1">
              <a:spcAft>
                <a:spcPts val="0"/>
              </a:spcAft>
              <a:buFont typeface="Wingdings 2"/>
              <a:buChar char=""/>
              <a:defRPr/>
            </a:pPr>
            <a:r>
              <a:rPr lang="en-US" smtClean="0">
                <a:ea typeface="+mn-ea"/>
              </a:rPr>
              <a:t>Implied Equity premium  for India =11.72% - 5% = 6.72%</a:t>
            </a:r>
            <a:endParaRPr lang="en-US">
              <a:ea typeface="+mn-ea"/>
            </a:endParaRPr>
          </a:p>
        </p:txBody>
      </p:sp>
      <p:sp>
        <p:nvSpPr>
          <p:cNvPr id="7065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spTree>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Title 1"/>
          <p:cNvSpPr>
            <a:spLocks noGrp="1"/>
          </p:cNvSpPr>
          <p:nvPr>
            <p:ph type="title"/>
          </p:nvPr>
        </p:nvSpPr>
        <p:spPr>
          <a:xfrm>
            <a:off x="612775" y="228600"/>
            <a:ext cx="8153400" cy="990600"/>
          </a:xfrm>
        </p:spPr>
        <p:txBody>
          <a:bodyPr/>
          <a:lstStyle/>
          <a:p>
            <a:r>
              <a:rPr lang="en-US">
                <a:latin typeface="Calibri" charset="0"/>
              </a:rPr>
              <a:t>Emerging versus Developed Markets: Implied Equity Risk Premiums</a:t>
            </a:r>
          </a:p>
        </p:txBody>
      </p:sp>
      <p:pic>
        <p:nvPicPr>
          <p:cNvPr id="72706"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rcRect t="-78819" b="-78819"/>
          <a:stretch>
            <a:fillRect/>
          </a:stretch>
        </p:blipFill>
        <p:spPr>
          <a:xfrm>
            <a:off x="612775" y="1600200"/>
            <a:ext cx="8153400" cy="4495800"/>
          </a:xfrm>
        </p:spPr>
      </p:pic>
      <p:graphicFrame>
        <p:nvGraphicFramePr>
          <p:cNvPr id="72707" name="Object 4"/>
          <p:cNvGraphicFramePr>
            <a:graphicFrameLocks noChangeAspect="1"/>
          </p:cNvGraphicFramePr>
          <p:nvPr/>
        </p:nvGraphicFramePr>
        <p:xfrm>
          <a:off x="4514850" y="3346450"/>
          <a:ext cx="114300" cy="165100"/>
        </p:xfrm>
        <a:graphic>
          <a:graphicData uri="http://schemas.openxmlformats.org/presentationml/2006/ole">
            <mc:AlternateContent xmlns:mc="http://schemas.openxmlformats.org/markup-compatibility/2006">
              <mc:Choice xmlns:v="urn:schemas-microsoft-com:vml" Requires="v">
                <p:oleObj spid="_x0000_s72842" name="Equation" r:id="rId4" imgW="114300" imgH="165100" progId="Equation.3">
                  <p:embed/>
                </p:oleObj>
              </mc:Choice>
              <mc:Fallback>
                <p:oleObj name="Equation" r:id="rId4" imgW="114300" imgH="165100" progId="Equation.3">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14850" y="3346450"/>
                        <a:ext cx="114300" cy="165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72708" name="Object 5"/>
          <p:cNvGraphicFramePr>
            <a:graphicFrameLocks noChangeAspect="1"/>
          </p:cNvGraphicFramePr>
          <p:nvPr/>
        </p:nvGraphicFramePr>
        <p:xfrm>
          <a:off x="2133600" y="1600200"/>
          <a:ext cx="5486400" cy="635000"/>
        </p:xfrm>
        <a:graphic>
          <a:graphicData uri="http://schemas.openxmlformats.org/presentationml/2006/ole">
            <mc:AlternateContent xmlns:mc="http://schemas.openxmlformats.org/markup-compatibility/2006">
              <mc:Choice xmlns:v="urn:schemas-microsoft-com:vml" Requires="v">
                <p:oleObj spid="_x0000_s72843" name="Document" r:id="rId6" imgW="5486198" imgH="634977" progId="Word.Document.12">
                  <p:embed/>
                </p:oleObj>
              </mc:Choice>
              <mc:Fallback>
                <p:oleObj name="Document" r:id="rId6" imgW="5486198" imgH="634977" progId="Word.Document.12">
                  <p:embed/>
                  <p:pic>
                    <p:nvPicPr>
                      <p:cNvPr id="0" name="Object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133600" y="1600200"/>
                        <a:ext cx="5486400" cy="63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72709" name="Picture 6"/>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676400" y="2209800"/>
            <a:ext cx="5486400" cy="46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2710" name="Footer Placeholder 7"/>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VI. There is a downside to globalization…</a:t>
            </a:r>
          </a:p>
        </p:txBody>
      </p:sp>
      <p:sp>
        <p:nvSpPr>
          <p:cNvPr id="55298" name="Rectangle 3"/>
          <p:cNvSpPr>
            <a:spLocks noGrp="1" noChangeArrowheads="1"/>
          </p:cNvSpPr>
          <p:nvPr>
            <p:ph sz="quarter" idx="1"/>
          </p:nvPr>
        </p:nvSpPr>
        <p:spPr>
          <a:xfrm>
            <a:off x="612775" y="1600200"/>
            <a:ext cx="8153400" cy="4495800"/>
          </a:xfrm>
        </p:spPr>
        <p:txBody>
          <a:bodyPr>
            <a:normAutofit fontScale="62500" lnSpcReduction="20000"/>
          </a:bodyPr>
          <a:lstStyle/>
          <a:p>
            <a:pPr marL="320040" indent="-320040" eaLnBrk="1" fontAlgn="auto" hangingPunct="1">
              <a:spcAft>
                <a:spcPts val="0"/>
              </a:spcAft>
              <a:buFont typeface="Wingdings"/>
              <a:buChar char=""/>
              <a:defRPr/>
            </a:pPr>
            <a:r>
              <a:rPr lang="en-US" dirty="0" smtClean="0">
                <a:ea typeface="+mn-ea"/>
                <a:cs typeface="+mn-cs"/>
              </a:rPr>
              <a:t>Emerging markets offer growth opportunities but they are also riskier. If we want to count the growth, we have to also consider the risk.</a:t>
            </a:r>
          </a:p>
          <a:p>
            <a:pPr marL="320040" indent="-320040" eaLnBrk="1" fontAlgn="auto" hangingPunct="1">
              <a:spcAft>
                <a:spcPts val="0"/>
              </a:spcAft>
              <a:buFont typeface="Wingdings"/>
              <a:buChar char=""/>
              <a:defRPr/>
            </a:pPr>
            <a:r>
              <a:rPr lang="en-US" dirty="0" smtClean="0">
                <a:ea typeface="+mn-ea"/>
                <a:cs typeface="+mn-cs"/>
              </a:rPr>
              <a:t>Two ways of estimating the country risk premium:</a:t>
            </a:r>
          </a:p>
          <a:p>
            <a:pPr marL="640080" lvl="1" indent="-274320" eaLnBrk="1" fontAlgn="auto" hangingPunct="1">
              <a:spcAft>
                <a:spcPts val="0"/>
              </a:spcAft>
              <a:buFont typeface="Wingdings 2"/>
              <a:buChar char=""/>
              <a:defRPr/>
            </a:pPr>
            <a:r>
              <a:rPr lang="en-US" dirty="0" smtClean="0">
                <a:ea typeface="+mn-ea"/>
              </a:rPr>
              <a:t>Sovereign Default Spread: In this approach, the country equity risk premium is set equal to the default spread of the bond issued by the country.</a:t>
            </a:r>
          </a:p>
          <a:p>
            <a:pPr lvl="2" eaLnBrk="1" fontAlgn="auto" hangingPunct="1">
              <a:spcAft>
                <a:spcPts val="0"/>
              </a:spcAft>
              <a:buFont typeface="Wingdings"/>
              <a:buChar char=""/>
              <a:defRPr/>
            </a:pPr>
            <a:r>
              <a:rPr lang="en-US" dirty="0" smtClean="0">
                <a:ea typeface="+mn-ea"/>
              </a:rPr>
              <a:t>Equity Risk Premium for mature market = 4.50%</a:t>
            </a:r>
          </a:p>
          <a:p>
            <a:pPr lvl="2" eaLnBrk="1" fontAlgn="auto" hangingPunct="1">
              <a:spcAft>
                <a:spcPts val="0"/>
              </a:spcAft>
              <a:buFont typeface="Wingdings"/>
              <a:buChar char=""/>
              <a:defRPr/>
            </a:pPr>
            <a:r>
              <a:rPr lang="en-US" dirty="0" smtClean="0">
                <a:ea typeface="+mn-ea"/>
              </a:rPr>
              <a:t>Default Spread for India = 3.00% (based on rating)</a:t>
            </a:r>
          </a:p>
          <a:p>
            <a:pPr lvl="2" eaLnBrk="1" fontAlgn="auto" hangingPunct="1">
              <a:spcAft>
                <a:spcPts val="0"/>
              </a:spcAft>
              <a:buFont typeface="Wingdings"/>
              <a:buChar char=""/>
              <a:defRPr/>
            </a:pPr>
            <a:r>
              <a:rPr lang="en-US" dirty="0" smtClean="0">
                <a:ea typeface="+mn-ea"/>
              </a:rPr>
              <a:t>Equity Risk Premium for India = 4.50% + 3.00%</a:t>
            </a:r>
          </a:p>
          <a:p>
            <a:pPr marL="640080" lvl="1" indent="-274320" eaLnBrk="1" fontAlgn="auto" hangingPunct="1">
              <a:spcAft>
                <a:spcPts val="0"/>
              </a:spcAft>
              <a:buFont typeface="Wingdings 2"/>
              <a:buChar char=""/>
              <a:defRPr/>
            </a:pPr>
            <a:r>
              <a:rPr lang="en-US" dirty="0" smtClean="0">
                <a:ea typeface="+mn-ea"/>
              </a:rPr>
              <a:t>Adjusted for equity risk: The country equity risk premium is based upon the volatility of the equity market relative to the government bond  rate.</a:t>
            </a:r>
          </a:p>
          <a:p>
            <a:pPr lvl="2" eaLnBrk="1" fontAlgn="auto" hangingPunct="1">
              <a:spcAft>
                <a:spcPts val="0"/>
              </a:spcAft>
              <a:buFont typeface="Wingdings"/>
              <a:buChar char=""/>
              <a:defRPr/>
            </a:pPr>
            <a:r>
              <a:rPr lang="en-US" dirty="0" smtClean="0">
                <a:ea typeface="+mn-ea"/>
              </a:rPr>
              <a:t>Country risk premium= Default Spread* </a:t>
            </a:r>
            <a:r>
              <a:rPr lang="en-US" dirty="0" err="1" smtClean="0">
                <a:latin typeface="Times"/>
                <a:ea typeface="+mn-ea"/>
                <a:cs typeface="Times"/>
              </a:rPr>
              <a:t>Std</a:t>
            </a:r>
            <a:r>
              <a:rPr lang="en-US" dirty="0" smtClean="0">
                <a:latin typeface="Times"/>
                <a:ea typeface="+mn-ea"/>
                <a:cs typeface="Times"/>
              </a:rPr>
              <a:t> </a:t>
            </a:r>
            <a:r>
              <a:rPr lang="en-US" dirty="0" err="1" smtClean="0">
                <a:latin typeface="Times"/>
                <a:ea typeface="+mn-ea"/>
                <a:cs typeface="Times"/>
              </a:rPr>
              <a:t>Deviation</a:t>
            </a:r>
            <a:r>
              <a:rPr lang="en-US" baseline="-25000" dirty="0" err="1" smtClean="0">
                <a:ea typeface="+mn-ea"/>
              </a:rPr>
              <a:t>Country</a:t>
            </a:r>
            <a:r>
              <a:rPr lang="en-US" baseline="-25000" dirty="0" smtClean="0">
                <a:ea typeface="+mn-ea"/>
              </a:rPr>
              <a:t> Equity </a:t>
            </a:r>
            <a:r>
              <a:rPr lang="en-US" dirty="0" smtClean="0">
                <a:ea typeface="+mn-ea"/>
              </a:rPr>
              <a:t>/ </a:t>
            </a:r>
            <a:r>
              <a:rPr lang="en-US" dirty="0" err="1" smtClean="0">
                <a:latin typeface="Times"/>
                <a:ea typeface="+mn-ea"/>
                <a:cs typeface="Times"/>
              </a:rPr>
              <a:t>Std</a:t>
            </a:r>
            <a:r>
              <a:rPr lang="en-US" dirty="0" smtClean="0">
                <a:latin typeface="Times"/>
                <a:ea typeface="+mn-ea"/>
                <a:cs typeface="Times"/>
              </a:rPr>
              <a:t> </a:t>
            </a:r>
            <a:r>
              <a:rPr lang="en-US" dirty="0" err="1" smtClean="0">
                <a:latin typeface="Times"/>
                <a:ea typeface="+mn-ea"/>
                <a:cs typeface="Times"/>
              </a:rPr>
              <a:t>Deviation</a:t>
            </a:r>
            <a:r>
              <a:rPr lang="en-US" baseline="-25000" dirty="0" err="1" smtClean="0">
                <a:ea typeface="+mn-ea"/>
              </a:rPr>
              <a:t>Country</a:t>
            </a:r>
            <a:r>
              <a:rPr lang="en-US" baseline="-25000" dirty="0" smtClean="0">
                <a:ea typeface="+mn-ea"/>
              </a:rPr>
              <a:t> Bond</a:t>
            </a:r>
          </a:p>
          <a:p>
            <a:pPr lvl="2" eaLnBrk="1" fontAlgn="auto" hangingPunct="1">
              <a:spcAft>
                <a:spcPts val="0"/>
              </a:spcAft>
              <a:buFont typeface="Wingdings"/>
              <a:buChar char=""/>
              <a:defRPr/>
            </a:pPr>
            <a:r>
              <a:rPr lang="en-US" dirty="0" smtClean="0">
                <a:ea typeface="+mn-ea"/>
              </a:rPr>
              <a:t>Standard Deviation in Sensex = 21%</a:t>
            </a:r>
          </a:p>
          <a:p>
            <a:pPr lvl="2" eaLnBrk="1" fontAlgn="auto" hangingPunct="1">
              <a:spcAft>
                <a:spcPts val="0"/>
              </a:spcAft>
              <a:buFont typeface="Wingdings"/>
              <a:buChar char=""/>
              <a:defRPr/>
            </a:pPr>
            <a:r>
              <a:rPr lang="en-US" dirty="0" smtClean="0">
                <a:ea typeface="+mn-ea"/>
              </a:rPr>
              <a:t>Standard Deviation in Indian government bond= 14%</a:t>
            </a:r>
          </a:p>
          <a:p>
            <a:pPr lvl="2" eaLnBrk="1" fontAlgn="auto" hangingPunct="1">
              <a:spcAft>
                <a:spcPts val="0"/>
              </a:spcAft>
              <a:buFont typeface="Wingdings"/>
              <a:buChar char=""/>
              <a:defRPr/>
            </a:pPr>
            <a:r>
              <a:rPr lang="en-US" dirty="0" smtClean="0">
                <a:ea typeface="+mn-ea"/>
              </a:rPr>
              <a:t>Default spread on Indian Bond= 2%</a:t>
            </a:r>
          </a:p>
          <a:p>
            <a:pPr lvl="2" eaLnBrk="1" fontAlgn="auto" hangingPunct="1">
              <a:spcAft>
                <a:spcPts val="0"/>
              </a:spcAft>
              <a:buFont typeface="Wingdings"/>
              <a:buChar char=""/>
              <a:defRPr/>
            </a:pPr>
            <a:r>
              <a:rPr lang="en-US" dirty="0" smtClean="0">
                <a:ea typeface="+mn-ea"/>
              </a:rPr>
              <a:t>Additional country risk premium for India = 2% (21/14) = 3%</a:t>
            </a:r>
          </a:p>
          <a:p>
            <a:pPr lvl="2" eaLnBrk="1" fontAlgn="auto" hangingPunct="1">
              <a:spcAft>
                <a:spcPts val="0"/>
              </a:spcAft>
              <a:buFont typeface="Wingdings"/>
              <a:buChar char=""/>
              <a:defRPr/>
            </a:pPr>
            <a:r>
              <a:rPr lang="en-US" dirty="0" smtClean="0">
                <a:ea typeface="+mn-ea"/>
              </a:rPr>
              <a:t>Total equity risk premium = US equity risk premium + CRP for India = 6% + 3% = 9%</a:t>
            </a:r>
            <a:endParaRPr lang="en-US" dirty="0">
              <a:ea typeface="+mn-ea"/>
            </a:endParaRPr>
          </a:p>
        </p:txBody>
      </p:sp>
      <p:sp>
        <p:nvSpPr>
          <p:cNvPr id="7373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spTree>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Title 1"/>
          <p:cNvSpPr>
            <a:spLocks noGrp="1"/>
          </p:cNvSpPr>
          <p:nvPr>
            <p:ph type="title"/>
          </p:nvPr>
        </p:nvSpPr>
        <p:spPr>
          <a:xfrm>
            <a:off x="612775" y="228600"/>
            <a:ext cx="8153400" cy="990600"/>
          </a:xfrm>
        </p:spPr>
        <p:txBody>
          <a:bodyPr/>
          <a:lstStyle/>
          <a:p>
            <a:r>
              <a:rPr lang="en-US" dirty="0" smtClean="0">
                <a:latin typeface="Calibri" charset="0"/>
              </a:rPr>
              <a:t>Russia’s </a:t>
            </a:r>
            <a:r>
              <a:rPr lang="en-US" dirty="0">
                <a:latin typeface="Calibri" charset="0"/>
              </a:rPr>
              <a:t>Country Risk Premium</a:t>
            </a:r>
          </a:p>
        </p:txBody>
      </p:sp>
      <p:sp>
        <p:nvSpPr>
          <p:cNvPr id="3" name="Content Placeholder 2"/>
          <p:cNvSpPr>
            <a:spLocks noGrp="1"/>
          </p:cNvSpPr>
          <p:nvPr>
            <p:ph sz="quarter" idx="1"/>
          </p:nvPr>
        </p:nvSpPr>
        <p:spPr>
          <a:xfrm>
            <a:off x="612775" y="1600200"/>
            <a:ext cx="8153400" cy="4495800"/>
          </a:xfrm>
        </p:spPr>
        <p:txBody>
          <a:bodyPr>
            <a:normAutofit fontScale="77500" lnSpcReduction="20000"/>
          </a:bodyPr>
          <a:lstStyle/>
          <a:p>
            <a:pPr>
              <a:defRPr/>
            </a:pPr>
            <a:r>
              <a:rPr lang="en-US" dirty="0" smtClean="0"/>
              <a:t>Default Spread for Indonesia in June 2015</a:t>
            </a:r>
          </a:p>
          <a:p>
            <a:pPr lvl="1">
              <a:defRPr/>
            </a:pPr>
            <a:r>
              <a:rPr lang="en-US" dirty="0" smtClean="0"/>
              <a:t>CDS Spread for Russia in June 2015 =2.17%</a:t>
            </a:r>
          </a:p>
          <a:p>
            <a:pPr lvl="1">
              <a:defRPr/>
            </a:pPr>
            <a:r>
              <a:rPr lang="en-US" dirty="0" smtClean="0"/>
              <a:t>Spread based upon Russia’s Ba1 rating = 2.50%</a:t>
            </a:r>
          </a:p>
          <a:p>
            <a:pPr>
              <a:defRPr/>
            </a:pPr>
            <a:r>
              <a:rPr lang="en-US" dirty="0" smtClean="0"/>
              <a:t>Relative Volatility </a:t>
            </a:r>
          </a:p>
          <a:p>
            <a:pPr lvl="1">
              <a:defRPr/>
            </a:pPr>
            <a:r>
              <a:rPr lang="en-US" dirty="0" smtClean="0"/>
              <a:t>Standard deviation in Russian equities = 18.00%</a:t>
            </a:r>
          </a:p>
          <a:p>
            <a:pPr lvl="1">
              <a:defRPr/>
            </a:pPr>
            <a:r>
              <a:rPr lang="en-US" dirty="0" smtClean="0"/>
              <a:t>Standard deviation in Russian Government Bond = 11.00%</a:t>
            </a:r>
          </a:p>
          <a:p>
            <a:pPr lvl="1">
              <a:defRPr/>
            </a:pPr>
            <a:r>
              <a:rPr lang="en-US" dirty="0" smtClean="0"/>
              <a:t>Relative standard deviation = 18%/11% = 1.64 (approximately)</a:t>
            </a:r>
          </a:p>
          <a:p>
            <a:pPr lvl="1">
              <a:defRPr/>
            </a:pPr>
            <a:r>
              <a:rPr lang="en-US" dirty="0" smtClean="0"/>
              <a:t>Country risk premium for Indonesia = 2.5% (1.64) = 4.10%</a:t>
            </a:r>
          </a:p>
          <a:p>
            <a:pPr lvl="1">
              <a:defRPr/>
            </a:pPr>
            <a:r>
              <a:rPr lang="en-US" dirty="0" smtClean="0"/>
              <a:t>If you use the average relative volatility measure across all emerging markets (about 1.50), country risk premium = 2.50% (1.50) = 3.75%</a:t>
            </a:r>
          </a:p>
          <a:p>
            <a:pPr>
              <a:defRPr/>
            </a:pPr>
            <a:r>
              <a:rPr lang="en-US" dirty="0" smtClean="0"/>
              <a:t>Estimating equity risk premium for Russia</a:t>
            </a:r>
          </a:p>
          <a:p>
            <a:pPr lvl="1">
              <a:defRPr/>
            </a:pPr>
            <a:r>
              <a:rPr lang="en-US" dirty="0" smtClean="0"/>
              <a:t>Mature market premium on June 1, 2015= 5.75% (US S&amp;P 500)</a:t>
            </a:r>
          </a:p>
          <a:p>
            <a:pPr lvl="1">
              <a:defRPr/>
            </a:pPr>
            <a:r>
              <a:rPr lang="en-US" dirty="0" smtClean="0"/>
              <a:t>Country risk premium for Russia= 3.75%</a:t>
            </a:r>
          </a:p>
          <a:p>
            <a:pPr lvl="1">
              <a:defRPr/>
            </a:pPr>
            <a:r>
              <a:rPr lang="en-US" dirty="0" smtClean="0"/>
              <a:t>Total Equity risk premium for Indonesia = 5.75% + 3.75% = 9.50%</a:t>
            </a:r>
          </a:p>
          <a:p>
            <a:pPr>
              <a:defRPr/>
            </a:pPr>
            <a:endParaRPr lang="en-US" dirty="0"/>
          </a:p>
        </p:txBody>
      </p:sp>
      <p:sp>
        <p:nvSpPr>
          <p:cNvPr id="270339"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1073" name="Picture 2" descr="world_map_capitals"/>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304800"/>
            <a:ext cx="8458200" cy="571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1074" name="TextBox 19"/>
          <p:cNvSpPr txBox="1">
            <a:spLocks noChangeArrowheads="1"/>
          </p:cNvSpPr>
          <p:nvPr/>
        </p:nvSpPr>
        <p:spPr bwMode="auto">
          <a:xfrm>
            <a:off x="4876800" y="6096000"/>
            <a:ext cx="2046287"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r>
              <a:rPr lang="en-US" sz="1200" i="1" dirty="0"/>
              <a:t>Black #: Total ERP</a:t>
            </a:r>
          </a:p>
          <a:p>
            <a:pPr eaLnBrk="1" hangingPunct="1"/>
            <a:r>
              <a:rPr lang="en-US" sz="1200" i="1" dirty="0"/>
              <a:t>Red #: Country risk premium</a:t>
            </a:r>
          </a:p>
          <a:p>
            <a:pPr eaLnBrk="1" hangingPunct="1"/>
            <a:r>
              <a:rPr lang="en-US" sz="1200" i="1" dirty="0"/>
              <a:t>AVG: GDP weighted average</a:t>
            </a:r>
          </a:p>
        </p:txBody>
      </p:sp>
      <p:sp>
        <p:nvSpPr>
          <p:cNvPr id="19" name="TextBox 18"/>
          <p:cNvSpPr txBox="1"/>
          <p:nvPr/>
        </p:nvSpPr>
        <p:spPr>
          <a:xfrm>
            <a:off x="0" y="-381000"/>
            <a:ext cx="553998" cy="2718643"/>
          </a:xfrm>
          <a:prstGeom prst="rect">
            <a:avLst/>
          </a:prstGeom>
          <a:noFill/>
        </p:spPr>
        <p:txBody>
          <a:bodyPr vert="vert270">
            <a:spAutoFit/>
          </a:bodyPr>
          <a:lstStyle/>
          <a:p>
            <a:pPr>
              <a:defRPr/>
            </a:pPr>
            <a:r>
              <a:rPr lang="en-US" dirty="0"/>
              <a:t>ERP : Jan </a:t>
            </a:r>
            <a:r>
              <a:rPr lang="en-US" dirty="0" smtClean="0"/>
              <a:t>2015</a:t>
            </a:r>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2568297392"/>
              </p:ext>
            </p:extLst>
          </p:nvPr>
        </p:nvGraphicFramePr>
        <p:xfrm>
          <a:off x="2362200" y="2743200"/>
          <a:ext cx="1828801" cy="3951504"/>
        </p:xfrm>
        <a:graphic>
          <a:graphicData uri="http://schemas.openxmlformats.org/drawingml/2006/table">
            <a:tbl>
              <a:tblPr/>
              <a:tblGrid>
                <a:gridCol w="973393"/>
                <a:gridCol w="432620"/>
                <a:gridCol w="422788"/>
              </a:tblGrid>
              <a:tr h="158044">
                <a:tc>
                  <a:txBody>
                    <a:bodyPr/>
                    <a:lstStyle/>
                    <a:p>
                      <a:pPr algn="l" fontAlgn="b"/>
                      <a:r>
                        <a:rPr lang="en-US" sz="1000" b="0" i="0" u="none" strike="noStrike" dirty="0">
                          <a:solidFill>
                            <a:srgbClr val="000000"/>
                          </a:solidFill>
                          <a:effectLst/>
                          <a:latin typeface="Calibri"/>
                        </a:rPr>
                        <a:t>Angola</a:t>
                      </a:r>
                    </a:p>
                  </a:txBody>
                  <a:tcPr marL="12246" marR="12246" marT="122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10.25%</a:t>
                      </a:r>
                    </a:p>
                  </a:txBody>
                  <a:tcPr marL="12246" marR="12246" marT="122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dirty="0">
                          <a:solidFill>
                            <a:srgbClr val="FF0000"/>
                          </a:solidFill>
                          <a:effectLst/>
                          <a:latin typeface="Calibri"/>
                        </a:rPr>
                        <a:t>4.50%</a:t>
                      </a:r>
                    </a:p>
                  </a:txBody>
                  <a:tcPr marL="12246" marR="12246" marT="122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8044">
                <a:tc>
                  <a:txBody>
                    <a:bodyPr/>
                    <a:lstStyle/>
                    <a:p>
                      <a:pPr algn="l" fontAlgn="b"/>
                      <a:r>
                        <a:rPr lang="en-US" sz="1000" b="0" i="0" u="none" strike="noStrike" dirty="0">
                          <a:solidFill>
                            <a:srgbClr val="000000"/>
                          </a:solidFill>
                          <a:effectLst/>
                          <a:latin typeface="Calibri"/>
                        </a:rPr>
                        <a:t>Botswana</a:t>
                      </a:r>
                    </a:p>
                  </a:txBody>
                  <a:tcPr marL="12246" marR="12246" marT="122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7.03%</a:t>
                      </a:r>
                    </a:p>
                  </a:txBody>
                  <a:tcPr marL="12246" marR="12246" marT="122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dirty="0">
                          <a:solidFill>
                            <a:srgbClr val="FF0000"/>
                          </a:solidFill>
                          <a:effectLst/>
                          <a:latin typeface="Calibri"/>
                        </a:rPr>
                        <a:t>1.28%</a:t>
                      </a:r>
                    </a:p>
                  </a:txBody>
                  <a:tcPr marL="12246" marR="12246" marT="122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8044">
                <a:tc>
                  <a:txBody>
                    <a:bodyPr/>
                    <a:lstStyle/>
                    <a:p>
                      <a:pPr algn="l" fontAlgn="b"/>
                      <a:r>
                        <a:rPr lang="en-US" sz="1000" b="0" i="0" u="none" strike="noStrike" dirty="0">
                          <a:solidFill>
                            <a:srgbClr val="000000"/>
                          </a:solidFill>
                          <a:effectLst/>
                          <a:latin typeface="Calibri"/>
                        </a:rPr>
                        <a:t>Burkina Faso</a:t>
                      </a:r>
                    </a:p>
                  </a:txBody>
                  <a:tcPr marL="12246" marR="12246" marT="122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15.50%</a:t>
                      </a:r>
                    </a:p>
                  </a:txBody>
                  <a:tcPr marL="12246" marR="12246" marT="122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dirty="0">
                          <a:solidFill>
                            <a:srgbClr val="FF0000"/>
                          </a:solidFill>
                          <a:effectLst/>
                          <a:latin typeface="Calibri"/>
                        </a:rPr>
                        <a:t>9.75%</a:t>
                      </a:r>
                    </a:p>
                  </a:txBody>
                  <a:tcPr marL="12246" marR="12246" marT="122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8044">
                <a:tc>
                  <a:txBody>
                    <a:bodyPr/>
                    <a:lstStyle/>
                    <a:p>
                      <a:pPr algn="l" fontAlgn="b"/>
                      <a:r>
                        <a:rPr lang="en-US" sz="1000" b="0" i="0" u="none" strike="noStrike">
                          <a:solidFill>
                            <a:srgbClr val="000000"/>
                          </a:solidFill>
                          <a:effectLst/>
                          <a:latin typeface="Calibri"/>
                        </a:rPr>
                        <a:t>Cameroon</a:t>
                      </a:r>
                    </a:p>
                  </a:txBody>
                  <a:tcPr marL="12246" marR="12246" marT="122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14.00%</a:t>
                      </a:r>
                    </a:p>
                  </a:txBody>
                  <a:tcPr marL="12246" marR="12246" marT="122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8.25%</a:t>
                      </a:r>
                    </a:p>
                  </a:txBody>
                  <a:tcPr marL="12246" marR="12246" marT="122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8044">
                <a:tc>
                  <a:txBody>
                    <a:bodyPr/>
                    <a:lstStyle/>
                    <a:p>
                      <a:pPr algn="l" fontAlgn="b"/>
                      <a:r>
                        <a:rPr lang="en-US" sz="1000" b="0" i="0" u="none" strike="noStrike" dirty="0">
                          <a:solidFill>
                            <a:srgbClr val="000000"/>
                          </a:solidFill>
                          <a:effectLst/>
                          <a:latin typeface="Calibri"/>
                        </a:rPr>
                        <a:t>Cape Verde</a:t>
                      </a:r>
                    </a:p>
                  </a:txBody>
                  <a:tcPr marL="12246" marR="12246" marT="122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14.00%</a:t>
                      </a:r>
                    </a:p>
                  </a:txBody>
                  <a:tcPr marL="12246" marR="12246" marT="122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8.25%</a:t>
                      </a:r>
                    </a:p>
                  </a:txBody>
                  <a:tcPr marL="12246" marR="12246" marT="122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8044">
                <a:tc>
                  <a:txBody>
                    <a:bodyPr/>
                    <a:lstStyle/>
                    <a:p>
                      <a:pPr algn="l" fontAlgn="b"/>
                      <a:r>
                        <a:rPr lang="en-US" sz="1000" b="0" i="0" u="none" strike="noStrike">
                          <a:solidFill>
                            <a:srgbClr val="000000"/>
                          </a:solidFill>
                          <a:effectLst/>
                          <a:latin typeface="Calibri"/>
                        </a:rPr>
                        <a:t>Congo (DR)</a:t>
                      </a:r>
                    </a:p>
                  </a:txBody>
                  <a:tcPr marL="12246" marR="12246" marT="122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15.50%</a:t>
                      </a:r>
                    </a:p>
                  </a:txBody>
                  <a:tcPr marL="12246" marR="12246" marT="122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9.75%</a:t>
                      </a:r>
                    </a:p>
                  </a:txBody>
                  <a:tcPr marL="12246" marR="12246" marT="122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8044">
                <a:tc>
                  <a:txBody>
                    <a:bodyPr/>
                    <a:lstStyle/>
                    <a:p>
                      <a:pPr algn="l" fontAlgn="b"/>
                      <a:r>
                        <a:rPr lang="en-US" sz="1000" b="0" i="0" u="none" strike="noStrike">
                          <a:solidFill>
                            <a:srgbClr val="000000"/>
                          </a:solidFill>
                          <a:effectLst/>
                          <a:latin typeface="Calibri"/>
                        </a:rPr>
                        <a:t>Congo (Republic)</a:t>
                      </a:r>
                    </a:p>
                  </a:txBody>
                  <a:tcPr marL="12246" marR="12246" marT="122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11.15%</a:t>
                      </a:r>
                    </a:p>
                  </a:txBody>
                  <a:tcPr marL="12246" marR="12246" marT="122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dirty="0">
                          <a:solidFill>
                            <a:srgbClr val="FF0000"/>
                          </a:solidFill>
                          <a:effectLst/>
                          <a:latin typeface="Calibri"/>
                        </a:rPr>
                        <a:t>5.40%</a:t>
                      </a:r>
                    </a:p>
                  </a:txBody>
                  <a:tcPr marL="12246" marR="12246" marT="122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8044">
                <a:tc>
                  <a:txBody>
                    <a:bodyPr/>
                    <a:lstStyle/>
                    <a:p>
                      <a:pPr algn="l" fontAlgn="b"/>
                      <a:r>
                        <a:rPr lang="en-US" sz="1000" b="0" i="0" u="none" strike="noStrike">
                          <a:solidFill>
                            <a:srgbClr val="000000"/>
                          </a:solidFill>
                          <a:effectLst/>
                          <a:latin typeface="Calibri"/>
                        </a:rPr>
                        <a:t>Côte d'Ivoire</a:t>
                      </a:r>
                    </a:p>
                  </a:txBody>
                  <a:tcPr marL="12246" marR="12246" marT="122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12.50%</a:t>
                      </a:r>
                    </a:p>
                  </a:txBody>
                  <a:tcPr marL="12246" marR="12246" marT="122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6.75%</a:t>
                      </a:r>
                    </a:p>
                  </a:txBody>
                  <a:tcPr marL="12246" marR="12246" marT="122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8044">
                <a:tc>
                  <a:txBody>
                    <a:bodyPr/>
                    <a:lstStyle/>
                    <a:p>
                      <a:pPr algn="l" fontAlgn="b"/>
                      <a:r>
                        <a:rPr lang="en-US" sz="1000" b="0" i="0" u="none" strike="noStrike">
                          <a:solidFill>
                            <a:srgbClr val="000000"/>
                          </a:solidFill>
                          <a:effectLst/>
                          <a:latin typeface="Calibri"/>
                        </a:rPr>
                        <a:t>Egypt</a:t>
                      </a:r>
                    </a:p>
                  </a:txBody>
                  <a:tcPr marL="12246" marR="12246" marT="122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17.00%</a:t>
                      </a:r>
                    </a:p>
                  </a:txBody>
                  <a:tcPr marL="12246" marR="12246" marT="122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11.25%</a:t>
                      </a:r>
                    </a:p>
                  </a:txBody>
                  <a:tcPr marL="12246" marR="12246" marT="122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8044">
                <a:tc>
                  <a:txBody>
                    <a:bodyPr/>
                    <a:lstStyle/>
                    <a:p>
                      <a:pPr algn="l" fontAlgn="b"/>
                      <a:r>
                        <a:rPr lang="en-US" sz="1000" b="0" i="0" u="none" strike="noStrike">
                          <a:solidFill>
                            <a:srgbClr val="000000"/>
                          </a:solidFill>
                          <a:effectLst/>
                          <a:latin typeface="Calibri"/>
                        </a:rPr>
                        <a:t>Ethiopia</a:t>
                      </a:r>
                    </a:p>
                  </a:txBody>
                  <a:tcPr marL="12246" marR="12246" marT="122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12.50%</a:t>
                      </a:r>
                    </a:p>
                  </a:txBody>
                  <a:tcPr marL="12246" marR="12246" marT="122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6.75%</a:t>
                      </a:r>
                    </a:p>
                  </a:txBody>
                  <a:tcPr marL="12246" marR="12246" marT="122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8044">
                <a:tc>
                  <a:txBody>
                    <a:bodyPr/>
                    <a:lstStyle/>
                    <a:p>
                      <a:pPr algn="l" fontAlgn="b"/>
                      <a:r>
                        <a:rPr lang="en-US" sz="1000" b="0" i="0" u="none" strike="noStrike">
                          <a:solidFill>
                            <a:srgbClr val="000000"/>
                          </a:solidFill>
                          <a:effectLst/>
                          <a:latin typeface="Calibri"/>
                        </a:rPr>
                        <a:t>Gabon</a:t>
                      </a:r>
                    </a:p>
                  </a:txBody>
                  <a:tcPr marL="12246" marR="12246" marT="122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11.15%</a:t>
                      </a:r>
                    </a:p>
                  </a:txBody>
                  <a:tcPr marL="12246" marR="12246" marT="122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5.40%</a:t>
                      </a:r>
                    </a:p>
                  </a:txBody>
                  <a:tcPr marL="12246" marR="12246" marT="122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8044">
                <a:tc>
                  <a:txBody>
                    <a:bodyPr/>
                    <a:lstStyle/>
                    <a:p>
                      <a:pPr algn="l" fontAlgn="b"/>
                      <a:r>
                        <a:rPr lang="en-US" sz="1000" b="0" i="0" u="none" strike="noStrike">
                          <a:solidFill>
                            <a:srgbClr val="000000"/>
                          </a:solidFill>
                          <a:effectLst/>
                          <a:latin typeface="Calibri"/>
                        </a:rPr>
                        <a:t>Ghana</a:t>
                      </a:r>
                    </a:p>
                  </a:txBody>
                  <a:tcPr marL="12246" marR="12246" marT="122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14.00%</a:t>
                      </a:r>
                    </a:p>
                  </a:txBody>
                  <a:tcPr marL="12246" marR="12246" marT="122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8.25%</a:t>
                      </a:r>
                    </a:p>
                  </a:txBody>
                  <a:tcPr marL="12246" marR="12246" marT="122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8044">
                <a:tc>
                  <a:txBody>
                    <a:bodyPr/>
                    <a:lstStyle/>
                    <a:p>
                      <a:pPr algn="l" fontAlgn="b"/>
                      <a:r>
                        <a:rPr lang="en-US" sz="1000" b="0" i="0" u="none" strike="noStrike">
                          <a:solidFill>
                            <a:srgbClr val="000000"/>
                          </a:solidFill>
                          <a:effectLst/>
                          <a:latin typeface="Calibri"/>
                        </a:rPr>
                        <a:t>Kenya</a:t>
                      </a:r>
                    </a:p>
                  </a:txBody>
                  <a:tcPr marL="12246" marR="12246" marT="122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12.50%</a:t>
                      </a:r>
                    </a:p>
                  </a:txBody>
                  <a:tcPr marL="12246" marR="12246" marT="122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dirty="0">
                          <a:solidFill>
                            <a:srgbClr val="FF0000"/>
                          </a:solidFill>
                          <a:effectLst/>
                          <a:latin typeface="Calibri"/>
                        </a:rPr>
                        <a:t>6.75%</a:t>
                      </a:r>
                    </a:p>
                  </a:txBody>
                  <a:tcPr marL="12246" marR="12246" marT="122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8044">
                <a:tc>
                  <a:txBody>
                    <a:bodyPr/>
                    <a:lstStyle/>
                    <a:p>
                      <a:pPr algn="l" fontAlgn="b"/>
                      <a:r>
                        <a:rPr lang="en-US" sz="1000" b="0" i="0" u="none" strike="noStrike">
                          <a:solidFill>
                            <a:srgbClr val="000000"/>
                          </a:solidFill>
                          <a:effectLst/>
                          <a:latin typeface="Calibri"/>
                        </a:rPr>
                        <a:t>Morocco</a:t>
                      </a:r>
                    </a:p>
                  </a:txBody>
                  <a:tcPr marL="12246" marR="12246" marT="122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9.50%</a:t>
                      </a:r>
                    </a:p>
                  </a:txBody>
                  <a:tcPr marL="12246" marR="12246" marT="122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3.75%</a:t>
                      </a:r>
                    </a:p>
                  </a:txBody>
                  <a:tcPr marL="12246" marR="12246" marT="122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8044">
                <a:tc>
                  <a:txBody>
                    <a:bodyPr/>
                    <a:lstStyle/>
                    <a:p>
                      <a:pPr algn="l" fontAlgn="b"/>
                      <a:r>
                        <a:rPr lang="en-US" sz="1000" b="0" i="0" u="none" strike="noStrike">
                          <a:solidFill>
                            <a:srgbClr val="000000"/>
                          </a:solidFill>
                          <a:effectLst/>
                          <a:latin typeface="Calibri"/>
                        </a:rPr>
                        <a:t>Mozambique</a:t>
                      </a:r>
                    </a:p>
                  </a:txBody>
                  <a:tcPr marL="12246" marR="12246" marT="122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12.50%</a:t>
                      </a:r>
                    </a:p>
                  </a:txBody>
                  <a:tcPr marL="12246" marR="12246" marT="122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6.75%</a:t>
                      </a:r>
                    </a:p>
                  </a:txBody>
                  <a:tcPr marL="12246" marR="12246" marT="122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8044">
                <a:tc>
                  <a:txBody>
                    <a:bodyPr/>
                    <a:lstStyle/>
                    <a:p>
                      <a:pPr algn="l" fontAlgn="b"/>
                      <a:r>
                        <a:rPr lang="en-US" sz="1000" b="0" i="0" u="none" strike="noStrike">
                          <a:solidFill>
                            <a:srgbClr val="000000"/>
                          </a:solidFill>
                          <a:effectLst/>
                          <a:latin typeface="Calibri"/>
                        </a:rPr>
                        <a:t>Namibia</a:t>
                      </a:r>
                    </a:p>
                  </a:txBody>
                  <a:tcPr marL="12246" marR="12246" marT="122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9.05%</a:t>
                      </a:r>
                    </a:p>
                  </a:txBody>
                  <a:tcPr marL="12246" marR="12246" marT="122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3.30%</a:t>
                      </a:r>
                    </a:p>
                  </a:txBody>
                  <a:tcPr marL="12246" marR="12246" marT="122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8044">
                <a:tc>
                  <a:txBody>
                    <a:bodyPr/>
                    <a:lstStyle/>
                    <a:p>
                      <a:pPr algn="l" fontAlgn="b"/>
                      <a:r>
                        <a:rPr lang="en-US" sz="1000" b="0" i="0" u="none" strike="noStrike">
                          <a:solidFill>
                            <a:srgbClr val="000000"/>
                          </a:solidFill>
                          <a:effectLst/>
                          <a:latin typeface="Calibri"/>
                        </a:rPr>
                        <a:t>Nigeria</a:t>
                      </a:r>
                    </a:p>
                  </a:txBody>
                  <a:tcPr marL="12246" marR="12246" marT="122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11.15%</a:t>
                      </a:r>
                    </a:p>
                  </a:txBody>
                  <a:tcPr marL="12246" marR="12246" marT="122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5.40%</a:t>
                      </a:r>
                    </a:p>
                  </a:txBody>
                  <a:tcPr marL="12246" marR="12246" marT="122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8044">
                <a:tc>
                  <a:txBody>
                    <a:bodyPr/>
                    <a:lstStyle/>
                    <a:p>
                      <a:pPr algn="l" fontAlgn="b"/>
                      <a:r>
                        <a:rPr lang="en-US" sz="1000" b="0" i="0" u="none" strike="noStrike">
                          <a:solidFill>
                            <a:srgbClr val="000000"/>
                          </a:solidFill>
                          <a:effectLst/>
                          <a:latin typeface="Calibri"/>
                        </a:rPr>
                        <a:t>Rwanda</a:t>
                      </a:r>
                    </a:p>
                  </a:txBody>
                  <a:tcPr marL="12246" marR="12246" marT="122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14.00%</a:t>
                      </a:r>
                    </a:p>
                  </a:txBody>
                  <a:tcPr marL="12246" marR="12246" marT="122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8.25%</a:t>
                      </a:r>
                    </a:p>
                  </a:txBody>
                  <a:tcPr marL="12246" marR="12246" marT="122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8044">
                <a:tc>
                  <a:txBody>
                    <a:bodyPr/>
                    <a:lstStyle/>
                    <a:p>
                      <a:pPr algn="l" fontAlgn="b"/>
                      <a:r>
                        <a:rPr lang="en-US" sz="1000" b="0" i="0" u="none" strike="noStrike">
                          <a:solidFill>
                            <a:srgbClr val="000000"/>
                          </a:solidFill>
                          <a:effectLst/>
                          <a:latin typeface="Calibri"/>
                        </a:rPr>
                        <a:t>Senegal</a:t>
                      </a:r>
                    </a:p>
                  </a:txBody>
                  <a:tcPr marL="12246" marR="12246" marT="122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12.50%</a:t>
                      </a:r>
                    </a:p>
                  </a:txBody>
                  <a:tcPr marL="12246" marR="12246" marT="122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dirty="0">
                          <a:solidFill>
                            <a:srgbClr val="FF0000"/>
                          </a:solidFill>
                          <a:effectLst/>
                          <a:latin typeface="Calibri"/>
                        </a:rPr>
                        <a:t>6.75%</a:t>
                      </a:r>
                    </a:p>
                  </a:txBody>
                  <a:tcPr marL="12246" marR="12246" marT="122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8044">
                <a:tc>
                  <a:txBody>
                    <a:bodyPr/>
                    <a:lstStyle/>
                    <a:p>
                      <a:pPr algn="l" fontAlgn="b"/>
                      <a:r>
                        <a:rPr lang="en-US" sz="1000" b="0" i="0" u="none" strike="noStrike">
                          <a:solidFill>
                            <a:srgbClr val="000000"/>
                          </a:solidFill>
                          <a:effectLst/>
                          <a:latin typeface="Calibri"/>
                        </a:rPr>
                        <a:t>South Africa</a:t>
                      </a:r>
                    </a:p>
                  </a:txBody>
                  <a:tcPr marL="12246" marR="12246" marT="122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8.60%</a:t>
                      </a:r>
                    </a:p>
                  </a:txBody>
                  <a:tcPr marL="12246" marR="12246" marT="122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2.85%</a:t>
                      </a:r>
                    </a:p>
                  </a:txBody>
                  <a:tcPr marL="12246" marR="12246" marT="122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8044">
                <a:tc>
                  <a:txBody>
                    <a:bodyPr/>
                    <a:lstStyle/>
                    <a:p>
                      <a:pPr algn="l" fontAlgn="b"/>
                      <a:r>
                        <a:rPr lang="en-US" sz="1000" b="0" i="0" u="none" strike="noStrike">
                          <a:solidFill>
                            <a:srgbClr val="000000"/>
                          </a:solidFill>
                          <a:effectLst/>
                          <a:latin typeface="Calibri"/>
                        </a:rPr>
                        <a:t>Tunisia</a:t>
                      </a:r>
                    </a:p>
                  </a:txBody>
                  <a:tcPr marL="12246" marR="12246" marT="122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11.15%</a:t>
                      </a:r>
                    </a:p>
                  </a:txBody>
                  <a:tcPr marL="12246" marR="12246" marT="122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dirty="0">
                          <a:solidFill>
                            <a:srgbClr val="FF0000"/>
                          </a:solidFill>
                          <a:effectLst/>
                          <a:latin typeface="Calibri"/>
                        </a:rPr>
                        <a:t>5.40%</a:t>
                      </a:r>
                    </a:p>
                  </a:txBody>
                  <a:tcPr marL="12246" marR="12246" marT="122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8044">
                <a:tc>
                  <a:txBody>
                    <a:bodyPr/>
                    <a:lstStyle/>
                    <a:p>
                      <a:pPr algn="l" fontAlgn="b"/>
                      <a:r>
                        <a:rPr lang="en-US" sz="1000" b="0" i="0" u="none" strike="noStrike">
                          <a:solidFill>
                            <a:srgbClr val="000000"/>
                          </a:solidFill>
                          <a:effectLst/>
                          <a:latin typeface="Calibri"/>
                        </a:rPr>
                        <a:t>Uganda</a:t>
                      </a:r>
                    </a:p>
                  </a:txBody>
                  <a:tcPr marL="12246" marR="12246" marT="122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12.50%</a:t>
                      </a:r>
                    </a:p>
                  </a:txBody>
                  <a:tcPr marL="12246" marR="12246" marT="122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6.75%</a:t>
                      </a:r>
                    </a:p>
                  </a:txBody>
                  <a:tcPr marL="12246" marR="12246" marT="122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8044">
                <a:tc>
                  <a:txBody>
                    <a:bodyPr/>
                    <a:lstStyle/>
                    <a:p>
                      <a:pPr algn="l" fontAlgn="b"/>
                      <a:r>
                        <a:rPr lang="en-US" sz="1000" b="0" i="0" u="none" strike="noStrike">
                          <a:solidFill>
                            <a:srgbClr val="000000"/>
                          </a:solidFill>
                          <a:effectLst/>
                          <a:latin typeface="Calibri"/>
                        </a:rPr>
                        <a:t>Zambia</a:t>
                      </a:r>
                    </a:p>
                  </a:txBody>
                  <a:tcPr marL="12246" marR="12246" marT="122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12.50%</a:t>
                      </a:r>
                    </a:p>
                  </a:txBody>
                  <a:tcPr marL="12246" marR="12246" marT="122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6.75%</a:t>
                      </a:r>
                    </a:p>
                  </a:txBody>
                  <a:tcPr marL="12246" marR="12246" marT="122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8044">
                <a:tc>
                  <a:txBody>
                    <a:bodyPr/>
                    <a:lstStyle/>
                    <a:p>
                      <a:pPr algn="l" fontAlgn="b"/>
                      <a:r>
                        <a:rPr lang="en-US" sz="1000" b="1" i="0" u="none" strike="noStrike">
                          <a:solidFill>
                            <a:srgbClr val="000000"/>
                          </a:solidFill>
                          <a:effectLst/>
                          <a:latin typeface="Calibri"/>
                        </a:rPr>
                        <a:t>Africa</a:t>
                      </a:r>
                    </a:p>
                  </a:txBody>
                  <a:tcPr marL="12246" marR="12246" marT="122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effectLst/>
                          <a:latin typeface="Calibri"/>
                        </a:rPr>
                        <a:t>11.73%</a:t>
                      </a:r>
                    </a:p>
                  </a:txBody>
                  <a:tcPr marL="12246" marR="12246" marT="122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dirty="0">
                          <a:solidFill>
                            <a:srgbClr val="FF0000"/>
                          </a:solidFill>
                          <a:effectLst/>
                          <a:latin typeface="Calibri"/>
                        </a:rPr>
                        <a:t>5.98%</a:t>
                      </a:r>
                    </a:p>
                  </a:txBody>
                  <a:tcPr marL="12246" marR="12246" marT="122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8" name="Table 7"/>
          <p:cNvGraphicFramePr>
            <a:graphicFrameLocks noGrp="1"/>
          </p:cNvGraphicFramePr>
          <p:nvPr>
            <p:extLst>
              <p:ext uri="{D42A27DB-BD31-4B8C-83A1-F6EECF244321}">
                <p14:modId xmlns:p14="http://schemas.microsoft.com/office/powerpoint/2010/main" val="3955746076"/>
              </p:ext>
            </p:extLst>
          </p:nvPr>
        </p:nvGraphicFramePr>
        <p:xfrm>
          <a:off x="6773333" y="1752600"/>
          <a:ext cx="2362200" cy="4191000"/>
        </p:xfrm>
        <a:graphic>
          <a:graphicData uri="http://schemas.openxmlformats.org/drawingml/2006/table">
            <a:tbl>
              <a:tblPr/>
              <a:tblGrid>
                <a:gridCol w="1257300"/>
                <a:gridCol w="558800"/>
                <a:gridCol w="546100"/>
              </a:tblGrid>
              <a:tr h="190500">
                <a:tc>
                  <a:txBody>
                    <a:bodyPr/>
                    <a:lstStyle/>
                    <a:p>
                      <a:pPr algn="l" fontAlgn="b"/>
                      <a:r>
                        <a:rPr lang="en-US" sz="1000" b="0" i="0" u="none" strike="noStrike" dirty="0">
                          <a:solidFill>
                            <a:srgbClr val="000000"/>
                          </a:solidFill>
                          <a:effectLst/>
                          <a:latin typeface="Calibri"/>
                        </a:rPr>
                        <a:t>Bangladesh</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11.15%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5.40%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Cambodia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14.00%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8.25%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China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6.65%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0.90%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Fiji</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12.50%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6.75%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Hong Kong</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6.35%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0.60%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India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9.05%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3.30%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Indonesia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9.05%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3.30%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Japan</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6.80%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1.05%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Korea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6.65%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0.90%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Macao</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6.50%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0.75%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Malaysia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7.55%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1.80%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Mauritius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8.15%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Mongolia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14.00%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8.25%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Pakistan</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17.00%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11.25%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Papua New Guinea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12.50%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6.75%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Philippines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8.60%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2.85%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dirty="0">
                          <a:solidFill>
                            <a:srgbClr val="000000"/>
                          </a:solidFill>
                          <a:effectLst/>
                          <a:latin typeface="Calibri"/>
                        </a:rPr>
                        <a:t>Singapore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5.75%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Sri Lanka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12.50%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6.75%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Taiwan</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6.65%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0.90%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Thailand</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8.15%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Vietnam</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12.50%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6.75%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1" i="0" u="none" strike="noStrike">
                          <a:solidFill>
                            <a:srgbClr val="000000"/>
                          </a:solidFill>
                          <a:effectLst/>
                          <a:latin typeface="Calibri"/>
                        </a:rPr>
                        <a:t>Asia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effectLst/>
                          <a:latin typeface="Calibri"/>
                        </a:rPr>
                        <a:t>7.26%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dirty="0">
                          <a:solidFill>
                            <a:srgbClr val="FF0000"/>
                          </a:solidFill>
                          <a:effectLst/>
                          <a:latin typeface="Calibri"/>
                        </a:rPr>
                        <a:t>1.51%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9" name="Table 8"/>
          <p:cNvGraphicFramePr>
            <a:graphicFrameLocks noGrp="1"/>
          </p:cNvGraphicFramePr>
          <p:nvPr>
            <p:extLst>
              <p:ext uri="{D42A27DB-BD31-4B8C-83A1-F6EECF244321}">
                <p14:modId xmlns:p14="http://schemas.microsoft.com/office/powerpoint/2010/main" val="852960790"/>
              </p:ext>
            </p:extLst>
          </p:nvPr>
        </p:nvGraphicFramePr>
        <p:xfrm>
          <a:off x="6934200" y="6050280"/>
          <a:ext cx="2032000" cy="762000"/>
        </p:xfrm>
        <a:graphic>
          <a:graphicData uri="http://schemas.openxmlformats.org/drawingml/2006/table">
            <a:tbl>
              <a:tblPr/>
              <a:tblGrid>
                <a:gridCol w="1016000"/>
                <a:gridCol w="546100"/>
                <a:gridCol w="469900"/>
              </a:tblGrid>
              <a:tr h="190500">
                <a:tc>
                  <a:txBody>
                    <a:bodyPr/>
                    <a:lstStyle/>
                    <a:p>
                      <a:pPr algn="l" fontAlgn="b"/>
                      <a:r>
                        <a:rPr lang="en-US" sz="1000" b="0" i="0" u="none" strike="noStrike" dirty="0">
                          <a:solidFill>
                            <a:srgbClr val="000000"/>
                          </a:solidFill>
                          <a:effectLst/>
                          <a:latin typeface="Calibri"/>
                        </a:rPr>
                        <a:t>Australia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5.75%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dirty="0">
                          <a:solidFill>
                            <a:srgbClr val="FF0000"/>
                          </a:solidFill>
                          <a:effectLst/>
                          <a:latin typeface="Calibri"/>
                        </a:rPr>
                        <a:t>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Cook Islands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12.50%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dirty="0">
                          <a:solidFill>
                            <a:srgbClr val="FF0000"/>
                          </a:solidFill>
                          <a:effectLst/>
                          <a:latin typeface="Calibri"/>
                        </a:rPr>
                        <a:t>6.75%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New Zealand</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5.75%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1" i="0" u="none" strike="noStrike" dirty="0">
                          <a:solidFill>
                            <a:srgbClr val="000000"/>
                          </a:solidFill>
                          <a:effectLst/>
                          <a:latin typeface="Calibri"/>
                        </a:rPr>
                        <a:t>Australia &amp; NZ</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effectLst/>
                          <a:latin typeface="Calibri"/>
                        </a:rPr>
                        <a:t>5.75%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dirty="0">
                          <a:solidFill>
                            <a:srgbClr val="FF0000"/>
                          </a:solidFill>
                          <a:effectLst/>
                          <a:latin typeface="Calibri"/>
                        </a:rPr>
                        <a:t>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18" name="Table 17"/>
          <p:cNvGraphicFramePr>
            <a:graphicFrameLocks noGrp="1"/>
          </p:cNvGraphicFramePr>
          <p:nvPr>
            <p:extLst>
              <p:ext uri="{D42A27DB-BD31-4B8C-83A1-F6EECF244321}">
                <p14:modId xmlns:p14="http://schemas.microsoft.com/office/powerpoint/2010/main" val="519560719"/>
              </p:ext>
            </p:extLst>
          </p:nvPr>
        </p:nvGraphicFramePr>
        <p:xfrm>
          <a:off x="4724400" y="3505200"/>
          <a:ext cx="1905000" cy="2476500"/>
        </p:xfrm>
        <a:graphic>
          <a:graphicData uri="http://schemas.openxmlformats.org/drawingml/2006/table">
            <a:tbl>
              <a:tblPr/>
              <a:tblGrid>
                <a:gridCol w="838200"/>
                <a:gridCol w="609600"/>
                <a:gridCol w="457200"/>
              </a:tblGrid>
              <a:tr h="190500">
                <a:tc>
                  <a:txBody>
                    <a:bodyPr/>
                    <a:lstStyle/>
                    <a:p>
                      <a:pPr algn="l" fontAlgn="b"/>
                      <a:r>
                        <a:rPr lang="en-US" sz="1000" b="0" i="0" u="none" strike="noStrike" dirty="0">
                          <a:solidFill>
                            <a:srgbClr val="000000"/>
                          </a:solidFill>
                          <a:effectLst/>
                          <a:latin typeface="Calibri"/>
                        </a:rPr>
                        <a:t>Abu Dhabi</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6.50%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0.75%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Bahrain</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dirty="0">
                          <a:solidFill>
                            <a:srgbClr val="000000"/>
                          </a:solidFill>
                          <a:effectLst/>
                          <a:latin typeface="Calibri"/>
                        </a:rPr>
                        <a:t>8.60%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2.85%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Israel</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6.80%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1.05%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Jordan</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12.50%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6.75%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Kuwait</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6.50%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0.75%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Lebanon</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14.00%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dirty="0">
                          <a:solidFill>
                            <a:srgbClr val="FF0000"/>
                          </a:solidFill>
                          <a:effectLst/>
                          <a:latin typeface="Calibri"/>
                        </a:rPr>
                        <a:t>8.25%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dirty="0">
                          <a:solidFill>
                            <a:srgbClr val="000000"/>
                          </a:solidFill>
                          <a:effectLst/>
                          <a:latin typeface="Calibri"/>
                        </a:rPr>
                        <a:t>Oman</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6.80%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1.05%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Qatar</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6.50%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dirty="0">
                          <a:solidFill>
                            <a:srgbClr val="FF0000"/>
                          </a:solidFill>
                          <a:effectLst/>
                          <a:latin typeface="Calibri"/>
                        </a:rPr>
                        <a:t>0.75%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Ras Al Khaimah</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7.03%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1.28%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Saudi Arabia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6.65%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0.90%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Sharjah</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7.55%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1.80%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UAE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6.50%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dirty="0">
                          <a:solidFill>
                            <a:srgbClr val="FF0000"/>
                          </a:solidFill>
                          <a:effectLst/>
                          <a:latin typeface="Calibri"/>
                        </a:rPr>
                        <a:t>0.75%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1" i="0" u="none" strike="noStrike" dirty="0">
                          <a:solidFill>
                            <a:srgbClr val="000000"/>
                          </a:solidFill>
                          <a:effectLst/>
                          <a:latin typeface="Calibri"/>
                        </a:rPr>
                        <a:t>Middle East</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dirty="0">
                          <a:solidFill>
                            <a:srgbClr val="000000"/>
                          </a:solidFill>
                          <a:effectLst/>
                          <a:latin typeface="Calibri"/>
                        </a:rPr>
                        <a:t>6.85%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dirty="0">
                          <a:solidFill>
                            <a:srgbClr val="FF0000"/>
                          </a:solidFill>
                          <a:effectLst/>
                          <a:latin typeface="Calibri"/>
                        </a:rPr>
                        <a:t>1.10%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24" name="Table 23"/>
          <p:cNvGraphicFramePr>
            <a:graphicFrameLocks noGrp="1"/>
          </p:cNvGraphicFramePr>
          <p:nvPr>
            <p:extLst>
              <p:ext uri="{D42A27DB-BD31-4B8C-83A1-F6EECF244321}">
                <p14:modId xmlns:p14="http://schemas.microsoft.com/office/powerpoint/2010/main" val="1983753043"/>
              </p:ext>
            </p:extLst>
          </p:nvPr>
        </p:nvGraphicFramePr>
        <p:xfrm>
          <a:off x="4572000" y="0"/>
          <a:ext cx="4572000" cy="3048000"/>
        </p:xfrm>
        <a:graphic>
          <a:graphicData uri="http://schemas.openxmlformats.org/drawingml/2006/table">
            <a:tbl>
              <a:tblPr/>
              <a:tblGrid>
                <a:gridCol w="817275"/>
                <a:gridCol w="509316"/>
                <a:gridCol w="509316"/>
                <a:gridCol w="907293"/>
                <a:gridCol w="668033"/>
                <a:gridCol w="1160767"/>
              </a:tblGrid>
              <a:tr h="190500">
                <a:tc>
                  <a:txBody>
                    <a:bodyPr/>
                    <a:lstStyle/>
                    <a:p>
                      <a:pPr algn="l" fontAlgn="b"/>
                      <a:r>
                        <a:rPr lang="en-US" sz="1000" b="0" i="0" u="none" strike="noStrike" dirty="0">
                          <a:solidFill>
                            <a:srgbClr val="000000"/>
                          </a:solidFill>
                          <a:effectLst/>
                          <a:latin typeface="Calibri"/>
                        </a:rPr>
                        <a:t>Albania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12.50%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6.75%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a:rPr>
                        <a:t>Montenegro</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11.15%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dirty="0">
                          <a:solidFill>
                            <a:srgbClr val="FF0000"/>
                          </a:solidFill>
                          <a:effectLst/>
                          <a:latin typeface="Calibri"/>
                        </a:rPr>
                        <a:t>5.40%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dirty="0">
                          <a:solidFill>
                            <a:srgbClr val="000000"/>
                          </a:solidFill>
                          <a:effectLst/>
                          <a:latin typeface="Calibri"/>
                        </a:rPr>
                        <a:t>Armenia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10.25%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4.50%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Calibri"/>
                        </a:rPr>
                        <a:t>Poland</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7.03%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dirty="0">
                          <a:solidFill>
                            <a:srgbClr val="FF0000"/>
                          </a:solidFill>
                          <a:effectLst/>
                          <a:latin typeface="Calibri"/>
                        </a:rPr>
                        <a:t>1.28%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Azerbaijan</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9.05%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3.30%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Calibri"/>
                        </a:rPr>
                        <a:t>Romania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9.05%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3.30%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Belarus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dirty="0">
                          <a:solidFill>
                            <a:srgbClr val="000000"/>
                          </a:solidFill>
                          <a:effectLst/>
                          <a:latin typeface="Calibri"/>
                        </a:rPr>
                        <a:t>15.50%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9.75%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Calibri"/>
                        </a:rPr>
                        <a:t>Russia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8.60%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dirty="0">
                          <a:solidFill>
                            <a:srgbClr val="FF0000"/>
                          </a:solidFill>
                          <a:effectLst/>
                          <a:latin typeface="Calibri"/>
                        </a:rPr>
                        <a:t>2.85%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Bosnia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15.50%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dirty="0" smtClean="0">
                          <a:solidFill>
                            <a:srgbClr val="FF0000"/>
                          </a:solidFill>
                          <a:effectLst/>
                          <a:latin typeface="Calibri"/>
                        </a:rPr>
                        <a:t>.</a:t>
                      </a:r>
                      <a:r>
                        <a:rPr lang="en-US" sz="1000" b="0" i="0" u="none" strike="noStrike" dirty="0">
                          <a:solidFill>
                            <a:srgbClr val="FF0000"/>
                          </a:solidFill>
                          <a:effectLst/>
                          <a:latin typeface="Calibri"/>
                        </a:rPr>
                        <a:t>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Calibri"/>
                        </a:rPr>
                        <a:t>Serbia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12.50%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6.75%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Bulgaria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8.60%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dirty="0">
                          <a:solidFill>
                            <a:srgbClr val="FF0000"/>
                          </a:solidFill>
                          <a:effectLst/>
                          <a:latin typeface="Calibri"/>
                        </a:rPr>
                        <a:t>2.85%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Calibri"/>
                        </a:rPr>
                        <a:t>Slovakia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7.03%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1.28%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Croatia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9.50%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3.75%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Calibri"/>
                        </a:rPr>
                        <a:t>Slovenia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9.50%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3.75%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dirty="0">
                          <a:solidFill>
                            <a:srgbClr val="000000"/>
                          </a:solidFill>
                          <a:effectLst/>
                          <a:latin typeface="Calibri"/>
                        </a:rPr>
                        <a:t>Czech </a:t>
                      </a:r>
                      <a:r>
                        <a:rPr lang="en-US" sz="1000" b="0" i="0" u="none" strike="noStrike" dirty="0" err="1" smtClean="0">
                          <a:solidFill>
                            <a:srgbClr val="000000"/>
                          </a:solidFill>
                          <a:effectLst/>
                          <a:latin typeface="Calibri"/>
                        </a:rPr>
                        <a:t>Repub</a:t>
                      </a:r>
                      <a:endParaRPr lang="en-US" sz="1000" b="0" i="0" u="none" strike="noStrike" dirty="0">
                        <a:solidFill>
                          <a:srgbClr val="000000"/>
                        </a:solidFill>
                        <a:effectLst/>
                        <a:latin typeface="Calibri"/>
                      </a:endParaRP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6.80%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1.05%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Calibri"/>
                        </a:rPr>
                        <a:t>Ukraine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20.75%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15.00%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Estonia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6.80%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1.05%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1" i="0" u="none" strike="noStrike" dirty="0">
                          <a:solidFill>
                            <a:srgbClr val="000000"/>
                          </a:solidFill>
                          <a:effectLst/>
                          <a:latin typeface="Calibri"/>
                        </a:rPr>
                        <a:t>E. </a:t>
                      </a:r>
                      <a:r>
                        <a:rPr lang="en-US" sz="1000" b="1" i="0" u="none" strike="noStrike" dirty="0" smtClean="0">
                          <a:solidFill>
                            <a:srgbClr val="000000"/>
                          </a:solidFill>
                          <a:effectLst/>
                          <a:latin typeface="Calibri"/>
                        </a:rPr>
                        <a:t>Europe</a:t>
                      </a:r>
                      <a:endParaRPr lang="en-US" sz="1000" b="1" i="0" u="none" strike="noStrike" dirty="0">
                        <a:solidFill>
                          <a:srgbClr val="000000"/>
                        </a:solidFill>
                        <a:effectLst/>
                        <a:latin typeface="Calibri"/>
                      </a:endParaRP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effectLst/>
                          <a:latin typeface="Calibri"/>
                        </a:rPr>
                        <a:t>9.08%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FF0000"/>
                          </a:solidFill>
                          <a:effectLst/>
                          <a:latin typeface="Calibri"/>
                        </a:rPr>
                        <a:t>3.33%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Georgia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11.15%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5.40%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000" b="0" i="0" u="none" strike="noStrike" dirty="0">
                        <a:solidFill>
                          <a:srgbClr val="000000"/>
                        </a:solidFill>
                        <a:effectLst/>
                        <a:latin typeface="Calibri"/>
                      </a:endParaRPr>
                    </a:p>
                  </a:txBody>
                  <a:tcPr marL="12700" marR="12700" marT="1270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000" b="0" i="0" u="none" strike="noStrike">
                        <a:solidFill>
                          <a:srgbClr val="000000"/>
                        </a:solidFill>
                        <a:effectLst/>
                        <a:latin typeface="Calibri"/>
                      </a:endParaRPr>
                    </a:p>
                  </a:txBody>
                  <a:tcPr marL="12700" marR="12700" marT="1270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000" b="0" i="0" u="none" strike="noStrike">
                        <a:solidFill>
                          <a:srgbClr val="000000"/>
                        </a:solidFill>
                        <a:effectLst/>
                        <a:latin typeface="Calibri"/>
                      </a:endParaRPr>
                    </a:p>
                  </a:txBody>
                  <a:tcPr marL="12700" marR="12700" marT="12700" marB="0" anchor="b">
                    <a:lnL>
                      <a:noFill/>
                    </a:lnL>
                    <a:lnR>
                      <a:noFill/>
                    </a:lnR>
                    <a:lnT w="6350" cap="flat" cmpd="sng" algn="ctr">
                      <a:solidFill>
                        <a:srgbClr val="000000"/>
                      </a:solidFill>
                      <a:prstDash val="solid"/>
                      <a:round/>
                      <a:headEnd type="none" w="med" len="med"/>
                      <a:tailEnd type="none" w="med" len="med"/>
                    </a:lnT>
                    <a:lnB>
                      <a:noFill/>
                    </a:lnB>
                  </a:tcPr>
                </a:tc>
              </a:tr>
              <a:tr h="190500">
                <a:tc>
                  <a:txBody>
                    <a:bodyPr/>
                    <a:lstStyle/>
                    <a:p>
                      <a:pPr algn="l" fontAlgn="b"/>
                      <a:r>
                        <a:rPr lang="en-US" sz="1000" b="0" i="0" u="none" strike="noStrike">
                          <a:solidFill>
                            <a:srgbClr val="000000"/>
                          </a:solidFill>
                          <a:effectLst/>
                          <a:latin typeface="Calibri"/>
                        </a:rPr>
                        <a:t>Hungary</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9.50%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3.75%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000" b="0" i="0" u="none" strike="noStrike">
                        <a:solidFill>
                          <a:srgbClr val="000000"/>
                        </a:solidFill>
                        <a:effectLst/>
                        <a:latin typeface="Calibri"/>
                      </a:endParaRPr>
                    </a:p>
                  </a:txBody>
                  <a:tcPr marL="12700" marR="12700" marT="12700"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000" b="0" i="0" u="none" strike="noStrike" dirty="0">
                        <a:solidFill>
                          <a:srgbClr val="000000"/>
                        </a:solidFill>
                        <a:effectLst/>
                        <a:latin typeface="Calibri"/>
                      </a:endParaRPr>
                    </a:p>
                  </a:txBody>
                  <a:tcPr marL="12700" marR="12700" marT="12700" marB="0" anchor="b">
                    <a:lnL>
                      <a:noFill/>
                    </a:lnL>
                    <a:lnR>
                      <a:noFill/>
                    </a:lnR>
                    <a:lnT>
                      <a:noFill/>
                    </a:lnT>
                    <a:lnB>
                      <a:noFill/>
                    </a:lnB>
                  </a:tcPr>
                </a:tc>
                <a:tc>
                  <a:txBody>
                    <a:bodyPr/>
                    <a:lstStyle/>
                    <a:p>
                      <a:pPr algn="l" fontAlgn="b"/>
                      <a:endParaRPr lang="en-US" sz="1000" b="0" i="0" u="none" strike="noStrike">
                        <a:solidFill>
                          <a:srgbClr val="000000"/>
                        </a:solidFill>
                        <a:effectLst/>
                        <a:latin typeface="Calibri"/>
                      </a:endParaRPr>
                    </a:p>
                  </a:txBody>
                  <a:tcPr marL="12700" marR="12700" marT="12700" marB="0" anchor="b">
                    <a:lnL>
                      <a:noFill/>
                    </a:lnL>
                    <a:lnR>
                      <a:noFill/>
                    </a:lnR>
                    <a:lnT>
                      <a:noFill/>
                    </a:lnT>
                    <a:lnB>
                      <a:noFill/>
                    </a:lnB>
                  </a:tcPr>
                </a:tc>
              </a:tr>
              <a:tr h="190500">
                <a:tc>
                  <a:txBody>
                    <a:bodyPr/>
                    <a:lstStyle/>
                    <a:p>
                      <a:pPr algn="l" fontAlgn="b"/>
                      <a:r>
                        <a:rPr lang="en-US" sz="1000" b="0" i="0" u="none" strike="noStrike">
                          <a:solidFill>
                            <a:srgbClr val="000000"/>
                          </a:solidFill>
                          <a:effectLst/>
                          <a:latin typeface="Calibri"/>
                        </a:rPr>
                        <a:t>Kazakhstan</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8.60%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2.85%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000" b="0" i="0" u="none" strike="noStrike">
                        <a:solidFill>
                          <a:srgbClr val="000000"/>
                        </a:solidFill>
                        <a:effectLst/>
                        <a:latin typeface="Calibri"/>
                      </a:endParaRPr>
                    </a:p>
                  </a:txBody>
                  <a:tcPr marL="12700" marR="12700" marT="12700"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000" b="0" i="0" u="none" strike="noStrike">
                        <a:solidFill>
                          <a:srgbClr val="000000"/>
                        </a:solidFill>
                        <a:effectLst/>
                        <a:latin typeface="Calibri"/>
                      </a:endParaRPr>
                    </a:p>
                  </a:txBody>
                  <a:tcPr marL="12700" marR="12700" marT="12700" marB="0" anchor="b">
                    <a:lnL>
                      <a:noFill/>
                    </a:lnL>
                    <a:lnR>
                      <a:noFill/>
                    </a:lnR>
                    <a:lnT>
                      <a:noFill/>
                    </a:lnT>
                    <a:lnB>
                      <a:noFill/>
                    </a:lnB>
                  </a:tcPr>
                </a:tc>
                <a:tc>
                  <a:txBody>
                    <a:bodyPr/>
                    <a:lstStyle/>
                    <a:p>
                      <a:pPr algn="l" fontAlgn="b"/>
                      <a:endParaRPr lang="en-US" sz="1000" b="0" i="0" u="none" strike="noStrike" dirty="0">
                        <a:solidFill>
                          <a:srgbClr val="000000"/>
                        </a:solidFill>
                        <a:effectLst/>
                        <a:latin typeface="Calibri"/>
                      </a:endParaRPr>
                    </a:p>
                  </a:txBody>
                  <a:tcPr marL="12700" marR="12700" marT="12700" marB="0" anchor="b">
                    <a:lnL>
                      <a:noFill/>
                    </a:lnL>
                    <a:lnR>
                      <a:noFill/>
                    </a:lnR>
                    <a:lnT>
                      <a:noFill/>
                    </a:lnT>
                    <a:lnB>
                      <a:noFill/>
                    </a:lnB>
                  </a:tcPr>
                </a:tc>
              </a:tr>
              <a:tr h="190500">
                <a:tc>
                  <a:txBody>
                    <a:bodyPr/>
                    <a:lstStyle/>
                    <a:p>
                      <a:pPr algn="l" fontAlgn="b"/>
                      <a:r>
                        <a:rPr lang="en-US" sz="1000" b="0" i="0" u="none" strike="noStrike">
                          <a:solidFill>
                            <a:srgbClr val="000000"/>
                          </a:solidFill>
                          <a:effectLst/>
                          <a:latin typeface="Calibri"/>
                        </a:rPr>
                        <a:t>Latvia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8.15%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000" b="0" i="0" u="none" strike="noStrike">
                        <a:solidFill>
                          <a:srgbClr val="000000"/>
                        </a:solidFill>
                        <a:effectLst/>
                        <a:latin typeface="Calibri"/>
                      </a:endParaRPr>
                    </a:p>
                  </a:txBody>
                  <a:tcPr marL="12700" marR="12700" marT="12700"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000" b="0" i="0" u="none" strike="noStrike">
                        <a:solidFill>
                          <a:srgbClr val="000000"/>
                        </a:solidFill>
                        <a:effectLst/>
                        <a:latin typeface="Calibri"/>
                      </a:endParaRPr>
                    </a:p>
                  </a:txBody>
                  <a:tcPr marL="12700" marR="12700" marT="12700" marB="0" anchor="b">
                    <a:lnL>
                      <a:noFill/>
                    </a:lnL>
                    <a:lnR>
                      <a:noFill/>
                    </a:lnR>
                    <a:lnT>
                      <a:noFill/>
                    </a:lnT>
                    <a:lnB>
                      <a:noFill/>
                    </a:lnB>
                  </a:tcPr>
                </a:tc>
                <a:tc>
                  <a:txBody>
                    <a:bodyPr/>
                    <a:lstStyle/>
                    <a:p>
                      <a:pPr algn="l" fontAlgn="b"/>
                      <a:endParaRPr lang="en-US" sz="1000" b="0" i="0" u="none" strike="noStrike" dirty="0">
                        <a:solidFill>
                          <a:srgbClr val="000000"/>
                        </a:solidFill>
                        <a:effectLst/>
                        <a:latin typeface="Calibri"/>
                      </a:endParaRPr>
                    </a:p>
                  </a:txBody>
                  <a:tcPr marL="12700" marR="12700" marT="12700" marB="0" anchor="b">
                    <a:lnL>
                      <a:noFill/>
                    </a:lnL>
                    <a:lnR>
                      <a:noFill/>
                    </a:lnR>
                    <a:lnT>
                      <a:noFill/>
                    </a:lnT>
                    <a:lnB>
                      <a:noFill/>
                    </a:lnB>
                  </a:tcPr>
                </a:tc>
              </a:tr>
              <a:tr h="190500">
                <a:tc>
                  <a:txBody>
                    <a:bodyPr/>
                    <a:lstStyle/>
                    <a:p>
                      <a:pPr algn="l" fontAlgn="b"/>
                      <a:r>
                        <a:rPr lang="en-US" sz="1000" b="0" i="0" u="none" strike="noStrike">
                          <a:solidFill>
                            <a:srgbClr val="000000"/>
                          </a:solidFill>
                          <a:effectLst/>
                          <a:latin typeface="Calibri"/>
                        </a:rPr>
                        <a:t>Lithuania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8.15%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000" b="0" i="0" u="none" strike="noStrike">
                        <a:solidFill>
                          <a:srgbClr val="000000"/>
                        </a:solidFill>
                        <a:effectLst/>
                        <a:latin typeface="Calibri"/>
                      </a:endParaRPr>
                    </a:p>
                  </a:txBody>
                  <a:tcPr marL="12700" marR="12700" marT="12700"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000" b="0" i="0" u="none" strike="noStrike">
                        <a:solidFill>
                          <a:srgbClr val="000000"/>
                        </a:solidFill>
                        <a:effectLst/>
                        <a:latin typeface="Calibri"/>
                      </a:endParaRPr>
                    </a:p>
                  </a:txBody>
                  <a:tcPr marL="12700" marR="12700" marT="12700" marB="0" anchor="b">
                    <a:lnL>
                      <a:noFill/>
                    </a:lnL>
                    <a:lnR>
                      <a:noFill/>
                    </a:lnR>
                    <a:lnT>
                      <a:noFill/>
                    </a:lnT>
                    <a:lnB>
                      <a:noFill/>
                    </a:lnB>
                  </a:tcPr>
                </a:tc>
                <a:tc>
                  <a:txBody>
                    <a:bodyPr/>
                    <a:lstStyle/>
                    <a:p>
                      <a:pPr algn="l" fontAlgn="b"/>
                      <a:endParaRPr lang="en-US" sz="1000" b="0" i="0" u="none" strike="noStrike" dirty="0">
                        <a:solidFill>
                          <a:srgbClr val="000000"/>
                        </a:solidFill>
                        <a:effectLst/>
                        <a:latin typeface="Calibri"/>
                      </a:endParaRPr>
                    </a:p>
                  </a:txBody>
                  <a:tcPr marL="12700" marR="12700" marT="12700" marB="0" anchor="b">
                    <a:lnL>
                      <a:noFill/>
                    </a:lnL>
                    <a:lnR>
                      <a:noFill/>
                    </a:lnR>
                    <a:lnT>
                      <a:noFill/>
                    </a:lnT>
                    <a:lnB>
                      <a:noFill/>
                    </a:lnB>
                  </a:tcPr>
                </a:tc>
              </a:tr>
              <a:tr h="190500">
                <a:tc>
                  <a:txBody>
                    <a:bodyPr/>
                    <a:lstStyle/>
                    <a:p>
                      <a:pPr algn="l" fontAlgn="b"/>
                      <a:r>
                        <a:rPr lang="en-US" sz="1000" b="0" i="0" u="none" strike="noStrike">
                          <a:solidFill>
                            <a:srgbClr val="000000"/>
                          </a:solidFill>
                          <a:effectLst/>
                          <a:latin typeface="Calibri"/>
                        </a:rPr>
                        <a:t>Macedonia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11.15%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5.40%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000" b="0" i="0" u="none" strike="noStrike">
                        <a:solidFill>
                          <a:srgbClr val="000000"/>
                        </a:solidFill>
                        <a:effectLst/>
                        <a:latin typeface="Calibri"/>
                      </a:endParaRPr>
                    </a:p>
                  </a:txBody>
                  <a:tcPr marL="12700" marR="12700" marT="12700"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000" b="0" i="0" u="none" strike="noStrike">
                        <a:solidFill>
                          <a:srgbClr val="000000"/>
                        </a:solidFill>
                        <a:effectLst/>
                        <a:latin typeface="Calibri"/>
                      </a:endParaRPr>
                    </a:p>
                  </a:txBody>
                  <a:tcPr marL="12700" marR="12700" marT="12700" marB="0" anchor="b">
                    <a:lnL>
                      <a:noFill/>
                    </a:lnL>
                    <a:lnR>
                      <a:noFill/>
                    </a:lnR>
                    <a:lnT>
                      <a:noFill/>
                    </a:lnT>
                    <a:lnB>
                      <a:noFill/>
                    </a:lnB>
                  </a:tcPr>
                </a:tc>
                <a:tc>
                  <a:txBody>
                    <a:bodyPr/>
                    <a:lstStyle/>
                    <a:p>
                      <a:pPr algn="l" fontAlgn="b"/>
                      <a:endParaRPr lang="en-US" sz="1000" b="0" i="0" u="none" strike="noStrike" dirty="0">
                        <a:solidFill>
                          <a:srgbClr val="000000"/>
                        </a:solidFill>
                        <a:effectLst/>
                        <a:latin typeface="Calibri"/>
                      </a:endParaRPr>
                    </a:p>
                  </a:txBody>
                  <a:tcPr marL="12700" marR="12700" marT="12700" marB="0" anchor="b">
                    <a:lnL>
                      <a:noFill/>
                    </a:lnL>
                    <a:lnR>
                      <a:noFill/>
                    </a:lnR>
                    <a:lnT>
                      <a:noFill/>
                    </a:lnT>
                    <a:lnB>
                      <a:noFill/>
                    </a:lnB>
                  </a:tcPr>
                </a:tc>
              </a:tr>
              <a:tr h="190500">
                <a:tc>
                  <a:txBody>
                    <a:bodyPr/>
                    <a:lstStyle/>
                    <a:p>
                      <a:pPr algn="l" fontAlgn="b"/>
                      <a:r>
                        <a:rPr lang="en-US" sz="1000" b="0" i="0" u="none" strike="noStrike">
                          <a:solidFill>
                            <a:srgbClr val="000000"/>
                          </a:solidFill>
                          <a:effectLst/>
                          <a:latin typeface="Calibri"/>
                        </a:rPr>
                        <a:t>Moldova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15.50%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9.75%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000" b="0" i="0" u="none" strike="noStrike">
                        <a:solidFill>
                          <a:srgbClr val="000000"/>
                        </a:solidFill>
                        <a:effectLst/>
                        <a:latin typeface="Calibri"/>
                      </a:endParaRPr>
                    </a:p>
                  </a:txBody>
                  <a:tcPr marL="12700" marR="12700" marT="12700"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000" b="0" i="0" u="none" strike="noStrike">
                        <a:solidFill>
                          <a:srgbClr val="000000"/>
                        </a:solidFill>
                        <a:effectLst/>
                        <a:latin typeface="Calibri"/>
                      </a:endParaRPr>
                    </a:p>
                  </a:txBody>
                  <a:tcPr marL="12700" marR="12700" marT="12700" marB="0" anchor="b">
                    <a:lnL>
                      <a:noFill/>
                    </a:lnL>
                    <a:lnR>
                      <a:noFill/>
                    </a:lnR>
                    <a:lnT>
                      <a:noFill/>
                    </a:lnT>
                    <a:lnB>
                      <a:noFill/>
                    </a:lnB>
                  </a:tcPr>
                </a:tc>
                <a:tc>
                  <a:txBody>
                    <a:bodyPr/>
                    <a:lstStyle/>
                    <a:p>
                      <a:pPr algn="l" fontAlgn="b"/>
                      <a:endParaRPr lang="en-US" sz="1000" b="0" i="0" u="none" strike="noStrike" dirty="0">
                        <a:solidFill>
                          <a:srgbClr val="000000"/>
                        </a:solidFill>
                        <a:effectLst/>
                        <a:latin typeface="Calibri"/>
                      </a:endParaRPr>
                    </a:p>
                  </a:txBody>
                  <a:tcPr marL="12700" marR="12700" marT="12700" marB="0" anchor="b">
                    <a:lnL>
                      <a:noFill/>
                    </a:lnL>
                    <a:lnR>
                      <a:noFill/>
                    </a:lnR>
                    <a:lnT>
                      <a:noFill/>
                    </a:lnT>
                    <a:lnB>
                      <a:noFill/>
                    </a:lnB>
                  </a:tcPr>
                </a:tc>
              </a:tr>
            </a:tbl>
          </a:graphicData>
        </a:graphic>
      </p:graphicFrame>
      <p:graphicFrame>
        <p:nvGraphicFramePr>
          <p:cNvPr id="25" name="Table 24"/>
          <p:cNvGraphicFramePr>
            <a:graphicFrameLocks noGrp="1"/>
          </p:cNvGraphicFramePr>
          <p:nvPr>
            <p:extLst>
              <p:ext uri="{D42A27DB-BD31-4B8C-83A1-F6EECF244321}">
                <p14:modId xmlns:p14="http://schemas.microsoft.com/office/powerpoint/2010/main" val="4130871649"/>
              </p:ext>
            </p:extLst>
          </p:nvPr>
        </p:nvGraphicFramePr>
        <p:xfrm>
          <a:off x="1066800" y="0"/>
          <a:ext cx="3263900" cy="2489200"/>
        </p:xfrm>
        <a:graphic>
          <a:graphicData uri="http://schemas.openxmlformats.org/drawingml/2006/table">
            <a:tbl>
              <a:tblPr/>
              <a:tblGrid>
                <a:gridCol w="673100"/>
                <a:gridCol w="482600"/>
                <a:gridCol w="482600"/>
                <a:gridCol w="787400"/>
                <a:gridCol w="419100"/>
                <a:gridCol w="419100"/>
              </a:tblGrid>
              <a:tr h="177800">
                <a:tc>
                  <a:txBody>
                    <a:bodyPr/>
                    <a:lstStyle/>
                    <a:p>
                      <a:pPr algn="l" fontAlgn="b"/>
                      <a:r>
                        <a:rPr lang="en-US" sz="1000" b="0" i="0" u="none" strike="noStrike">
                          <a:solidFill>
                            <a:srgbClr val="000000"/>
                          </a:solidFill>
                          <a:effectLst/>
                          <a:latin typeface="Calibri"/>
                        </a:rPr>
                        <a:t>Andorra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dirty="0" smtClean="0">
                          <a:solidFill>
                            <a:srgbClr val="000000"/>
                          </a:solidFill>
                          <a:effectLst/>
                          <a:latin typeface="Calibri"/>
                        </a:rPr>
                        <a:t>8.15%</a:t>
                      </a:r>
                      <a:endParaRPr lang="en-US" sz="1000" b="0" i="0" u="none" strike="noStrike" dirty="0">
                        <a:solidFill>
                          <a:srgbClr val="000000"/>
                        </a:solidFill>
                        <a:effectLst/>
                        <a:latin typeface="Calibri"/>
                      </a:endParaRP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dirty="0" smtClean="0">
                          <a:solidFill>
                            <a:srgbClr val="FF0000"/>
                          </a:solidFill>
                          <a:effectLst/>
                          <a:latin typeface="Calibri"/>
                        </a:rPr>
                        <a:t>2.40%</a:t>
                      </a:r>
                      <a:endParaRPr lang="en-US" sz="1000" b="0" i="0" u="none" strike="noStrike" dirty="0">
                        <a:solidFill>
                          <a:srgbClr val="FF0000"/>
                        </a:solidFill>
                        <a:effectLst/>
                        <a:latin typeface="Calibri"/>
                      </a:endParaRP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Calibri"/>
                        </a:rPr>
                        <a:t>Italy</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8.60%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2.85%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7800">
                <a:tc>
                  <a:txBody>
                    <a:bodyPr/>
                    <a:lstStyle/>
                    <a:p>
                      <a:pPr algn="l" fontAlgn="b"/>
                      <a:r>
                        <a:rPr lang="en-US" sz="1000" b="0" i="0" u="none" strike="noStrike">
                          <a:solidFill>
                            <a:srgbClr val="000000"/>
                          </a:solidFill>
                          <a:effectLst/>
                          <a:latin typeface="Calibri"/>
                        </a:rPr>
                        <a:t>Austria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5.75%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Calibri"/>
                        </a:rPr>
                        <a:t>Jersey</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6.35%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0.60%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7800">
                <a:tc>
                  <a:txBody>
                    <a:bodyPr/>
                    <a:lstStyle/>
                    <a:p>
                      <a:pPr algn="l" fontAlgn="b"/>
                      <a:r>
                        <a:rPr lang="en-US" sz="1000" b="0" i="0" u="none" strike="noStrike">
                          <a:solidFill>
                            <a:srgbClr val="000000"/>
                          </a:solidFill>
                          <a:effectLst/>
                          <a:latin typeface="Calibri"/>
                        </a:rPr>
                        <a:t>Belgium</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6.65%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0.90%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Calibri"/>
                        </a:rPr>
                        <a:t>Liechtenstein</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5.75%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7800">
                <a:tc>
                  <a:txBody>
                    <a:bodyPr/>
                    <a:lstStyle/>
                    <a:p>
                      <a:pPr algn="l" fontAlgn="b"/>
                      <a:r>
                        <a:rPr lang="en-US" sz="1000" b="0" i="0" u="none" strike="noStrike">
                          <a:solidFill>
                            <a:srgbClr val="000000"/>
                          </a:solidFill>
                          <a:effectLst/>
                          <a:latin typeface="Calibri"/>
                        </a:rPr>
                        <a:t>Cyprus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15.50%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9.75%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Calibri"/>
                        </a:rPr>
                        <a:t>Luxembourg</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5.75%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7800">
                <a:tc>
                  <a:txBody>
                    <a:bodyPr/>
                    <a:lstStyle/>
                    <a:p>
                      <a:pPr algn="l" fontAlgn="b"/>
                      <a:r>
                        <a:rPr lang="en-US" sz="1000" b="0" i="0" u="none" strike="noStrike">
                          <a:solidFill>
                            <a:srgbClr val="000000"/>
                          </a:solidFill>
                          <a:effectLst/>
                          <a:latin typeface="Calibri"/>
                        </a:rPr>
                        <a:t>Denmark</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5.75%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Calibri"/>
                        </a:rPr>
                        <a:t>Malta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7.55%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1.80%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7800">
                <a:tc>
                  <a:txBody>
                    <a:bodyPr/>
                    <a:lstStyle/>
                    <a:p>
                      <a:pPr algn="l" fontAlgn="b"/>
                      <a:r>
                        <a:rPr lang="en-US" sz="1000" b="0" i="0" u="none" strike="noStrike">
                          <a:solidFill>
                            <a:srgbClr val="000000"/>
                          </a:solidFill>
                          <a:effectLst/>
                          <a:latin typeface="Calibri"/>
                        </a:rPr>
                        <a:t>Finland</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5.75%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Calibri"/>
                        </a:rPr>
                        <a:t>Netherlands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5.75%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7800">
                <a:tc>
                  <a:txBody>
                    <a:bodyPr/>
                    <a:lstStyle/>
                    <a:p>
                      <a:pPr algn="l" fontAlgn="b"/>
                      <a:r>
                        <a:rPr lang="en-US" sz="1000" b="0" i="0" u="none" strike="noStrike">
                          <a:solidFill>
                            <a:srgbClr val="000000"/>
                          </a:solidFill>
                          <a:effectLst/>
                          <a:latin typeface="Calibri"/>
                        </a:rPr>
                        <a:t>France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6.35%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0.60%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Calibri"/>
                        </a:rPr>
                        <a:t>Norway</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5.75%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7800">
                <a:tc>
                  <a:txBody>
                    <a:bodyPr/>
                    <a:lstStyle/>
                    <a:p>
                      <a:pPr algn="l" fontAlgn="b"/>
                      <a:r>
                        <a:rPr lang="en-US" sz="1000" b="0" i="0" u="none" strike="noStrike">
                          <a:solidFill>
                            <a:srgbClr val="000000"/>
                          </a:solidFill>
                          <a:effectLst/>
                          <a:latin typeface="Calibri"/>
                        </a:rPr>
                        <a:t>Germany</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5.75%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Calibri"/>
                        </a:rPr>
                        <a:t>Portugal</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9.50%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3.75%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7800">
                <a:tc>
                  <a:txBody>
                    <a:bodyPr/>
                    <a:lstStyle/>
                    <a:p>
                      <a:pPr algn="l" fontAlgn="b"/>
                      <a:r>
                        <a:rPr lang="en-US" sz="1000" b="0" i="0" u="none" strike="noStrike">
                          <a:solidFill>
                            <a:srgbClr val="000000"/>
                          </a:solidFill>
                          <a:effectLst/>
                          <a:latin typeface="Calibri"/>
                        </a:rPr>
                        <a:t>Greece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17.00%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11.25%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Calibri"/>
                        </a:rPr>
                        <a:t>Spain</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8.60%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2.85%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7800">
                <a:tc>
                  <a:txBody>
                    <a:bodyPr/>
                    <a:lstStyle/>
                    <a:p>
                      <a:pPr algn="l" fontAlgn="b"/>
                      <a:r>
                        <a:rPr lang="en-US" sz="1000" b="0" i="0" u="none" strike="noStrike">
                          <a:solidFill>
                            <a:srgbClr val="000000"/>
                          </a:solidFill>
                          <a:effectLst/>
                          <a:latin typeface="Calibri"/>
                        </a:rPr>
                        <a:t>Guernsey</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6.35%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0.60%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Calibri"/>
                        </a:rPr>
                        <a:t>Sweden</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5.75%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7800">
                <a:tc>
                  <a:txBody>
                    <a:bodyPr/>
                    <a:lstStyle/>
                    <a:p>
                      <a:pPr algn="l" fontAlgn="b"/>
                      <a:r>
                        <a:rPr lang="en-US" sz="1000" b="0" i="0" u="none" strike="noStrike">
                          <a:solidFill>
                            <a:srgbClr val="000000"/>
                          </a:solidFill>
                          <a:effectLst/>
                          <a:latin typeface="Calibri"/>
                        </a:rPr>
                        <a:t>Iceland</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9.05%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3.30%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Calibri"/>
                        </a:rPr>
                        <a:t>Switzerland</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5.75%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7800">
                <a:tc>
                  <a:txBody>
                    <a:bodyPr/>
                    <a:lstStyle/>
                    <a:p>
                      <a:pPr algn="l" fontAlgn="b"/>
                      <a:r>
                        <a:rPr lang="en-US" sz="1000" b="0" i="0" u="none" strike="noStrike">
                          <a:solidFill>
                            <a:srgbClr val="000000"/>
                          </a:solidFill>
                          <a:effectLst/>
                          <a:latin typeface="Calibri"/>
                        </a:rPr>
                        <a:t>Ireland</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8.15%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Calibri"/>
                        </a:rPr>
                        <a:t>Turkey</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9.05%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3.30%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7800">
                <a:tc>
                  <a:txBody>
                    <a:bodyPr/>
                    <a:lstStyle/>
                    <a:p>
                      <a:pPr algn="l" fontAlgn="b"/>
                      <a:r>
                        <a:rPr lang="en-US" sz="1000" b="0" i="0" u="none" strike="noStrike">
                          <a:solidFill>
                            <a:srgbClr val="000000"/>
                          </a:solidFill>
                          <a:effectLst/>
                          <a:latin typeface="Calibri"/>
                        </a:rPr>
                        <a:t>Isle of Man</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6.35%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0.60%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Calibri"/>
                        </a:rPr>
                        <a:t>UK</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6.35%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0.60%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7800">
                <a:tc>
                  <a:txBody>
                    <a:bodyPr/>
                    <a:lstStyle/>
                    <a:p>
                      <a:pPr algn="l" fontAlgn="b"/>
                      <a:endParaRPr lang="en-US" sz="1000" b="0" i="0" u="none" strike="noStrike">
                        <a:solidFill>
                          <a:srgbClr val="000000"/>
                        </a:solidFill>
                        <a:effectLst/>
                        <a:latin typeface="Calibri"/>
                      </a:endParaRPr>
                    </a:p>
                  </a:txBody>
                  <a:tcPr marL="12700" marR="12700" marT="1270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000" b="0" i="0" u="none" strike="noStrike">
                        <a:solidFill>
                          <a:srgbClr val="000000"/>
                        </a:solidFill>
                        <a:effectLst/>
                        <a:latin typeface="Calibri"/>
                      </a:endParaRPr>
                    </a:p>
                  </a:txBody>
                  <a:tcPr marL="12700" marR="12700" marT="1270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000" b="0" i="0" u="none" strike="noStrike">
                        <a:solidFill>
                          <a:srgbClr val="000000"/>
                        </a:solidFill>
                        <a:effectLst/>
                        <a:latin typeface="Calibri"/>
                      </a:endParaRPr>
                    </a:p>
                  </a:txBody>
                  <a:tcPr marL="12700" marR="12700" marT="1270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b"/>
                      <a:r>
                        <a:rPr lang="en-US" sz="1000" b="1" i="0" u="none" strike="noStrike">
                          <a:solidFill>
                            <a:srgbClr val="000000"/>
                          </a:solidFill>
                          <a:effectLst/>
                          <a:latin typeface="Calibri"/>
                        </a:rPr>
                        <a:t>W. Europe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effectLst/>
                          <a:latin typeface="Calibri"/>
                        </a:rPr>
                        <a:t>6.88%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dirty="0">
                          <a:solidFill>
                            <a:srgbClr val="FF0000"/>
                          </a:solidFill>
                          <a:effectLst/>
                          <a:latin typeface="Calibri"/>
                        </a:rPr>
                        <a:t>1.13%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26" name="Table 25"/>
          <p:cNvGraphicFramePr>
            <a:graphicFrameLocks noGrp="1"/>
          </p:cNvGraphicFramePr>
          <p:nvPr>
            <p:extLst>
              <p:ext uri="{D42A27DB-BD31-4B8C-83A1-F6EECF244321}">
                <p14:modId xmlns:p14="http://schemas.microsoft.com/office/powerpoint/2010/main" val="1301711087"/>
              </p:ext>
            </p:extLst>
          </p:nvPr>
        </p:nvGraphicFramePr>
        <p:xfrm>
          <a:off x="381000" y="3285067"/>
          <a:ext cx="1790700" cy="3556000"/>
        </p:xfrm>
        <a:graphic>
          <a:graphicData uri="http://schemas.openxmlformats.org/drawingml/2006/table">
            <a:tbl>
              <a:tblPr/>
              <a:tblGrid>
                <a:gridCol w="825500"/>
                <a:gridCol w="482600"/>
                <a:gridCol w="482600"/>
              </a:tblGrid>
              <a:tr h="177800">
                <a:tc>
                  <a:txBody>
                    <a:bodyPr/>
                    <a:lstStyle/>
                    <a:p>
                      <a:pPr algn="l" fontAlgn="b"/>
                      <a:r>
                        <a:rPr lang="en-US" sz="1000" b="0" i="0" u="none" strike="noStrike">
                          <a:solidFill>
                            <a:srgbClr val="000000"/>
                          </a:solidFill>
                          <a:effectLst/>
                          <a:latin typeface="Calibri"/>
                        </a:rPr>
                        <a:t>Argentina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17.00%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11.25%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7800">
                <a:tc>
                  <a:txBody>
                    <a:bodyPr/>
                    <a:lstStyle/>
                    <a:p>
                      <a:pPr algn="l" fontAlgn="b"/>
                      <a:r>
                        <a:rPr lang="en-US" sz="1000" b="0" i="0" u="none" strike="noStrike">
                          <a:solidFill>
                            <a:srgbClr val="000000"/>
                          </a:solidFill>
                          <a:effectLst/>
                          <a:latin typeface="Calibri"/>
                        </a:rPr>
                        <a:t>Belize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19.25%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13.50%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7800">
                <a:tc>
                  <a:txBody>
                    <a:bodyPr/>
                    <a:lstStyle/>
                    <a:p>
                      <a:pPr algn="l" fontAlgn="b"/>
                      <a:r>
                        <a:rPr lang="en-US" sz="1000" b="0" i="0" u="none" strike="noStrike">
                          <a:solidFill>
                            <a:srgbClr val="000000"/>
                          </a:solidFill>
                          <a:effectLst/>
                          <a:latin typeface="Calibri"/>
                        </a:rPr>
                        <a:t>Bolivia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11.15%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5.40%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7800">
                <a:tc>
                  <a:txBody>
                    <a:bodyPr/>
                    <a:lstStyle/>
                    <a:p>
                      <a:pPr algn="l" fontAlgn="b"/>
                      <a:r>
                        <a:rPr lang="en-US" sz="1000" b="0" i="0" u="none" strike="noStrike">
                          <a:solidFill>
                            <a:srgbClr val="000000"/>
                          </a:solidFill>
                          <a:effectLst/>
                          <a:latin typeface="Calibri"/>
                        </a:rPr>
                        <a:t>Brazil</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8.60%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2.85%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7800">
                <a:tc>
                  <a:txBody>
                    <a:bodyPr/>
                    <a:lstStyle/>
                    <a:p>
                      <a:pPr algn="l" fontAlgn="b"/>
                      <a:r>
                        <a:rPr lang="en-US" sz="1000" b="0" i="0" u="none" strike="noStrike">
                          <a:solidFill>
                            <a:srgbClr val="000000"/>
                          </a:solidFill>
                          <a:effectLst/>
                          <a:latin typeface="Calibri"/>
                        </a:rPr>
                        <a:t>Chile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6.65%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0.90%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7800">
                <a:tc>
                  <a:txBody>
                    <a:bodyPr/>
                    <a:lstStyle/>
                    <a:p>
                      <a:pPr algn="l" fontAlgn="b"/>
                      <a:r>
                        <a:rPr lang="en-US" sz="1000" b="0" i="0" u="none" strike="noStrike">
                          <a:solidFill>
                            <a:srgbClr val="000000"/>
                          </a:solidFill>
                          <a:effectLst/>
                          <a:latin typeface="Calibri"/>
                        </a:rPr>
                        <a:t>Colombia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8.60%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2.85%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7800">
                <a:tc>
                  <a:txBody>
                    <a:bodyPr/>
                    <a:lstStyle/>
                    <a:p>
                      <a:pPr algn="l" fontAlgn="b"/>
                      <a:r>
                        <a:rPr lang="en-US" sz="1000" b="0" i="0" u="none" strike="noStrike">
                          <a:solidFill>
                            <a:srgbClr val="000000"/>
                          </a:solidFill>
                          <a:effectLst/>
                          <a:latin typeface="Calibri"/>
                        </a:rPr>
                        <a:t>Costa Rica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9.50%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3.75%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7800">
                <a:tc>
                  <a:txBody>
                    <a:bodyPr/>
                    <a:lstStyle/>
                    <a:p>
                      <a:pPr algn="l" fontAlgn="b"/>
                      <a:r>
                        <a:rPr lang="en-US" sz="1000" b="0" i="0" u="none" strike="noStrike">
                          <a:solidFill>
                            <a:srgbClr val="000000"/>
                          </a:solidFill>
                          <a:effectLst/>
                          <a:latin typeface="Calibri"/>
                        </a:rPr>
                        <a:t>Ecuador</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15.50%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9.75%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7800">
                <a:tc>
                  <a:txBody>
                    <a:bodyPr/>
                    <a:lstStyle/>
                    <a:p>
                      <a:pPr algn="l" fontAlgn="b"/>
                      <a:r>
                        <a:rPr lang="en-US" sz="1000" b="0" i="0" u="none" strike="noStrike">
                          <a:solidFill>
                            <a:srgbClr val="000000"/>
                          </a:solidFill>
                          <a:effectLst/>
                          <a:latin typeface="Calibri"/>
                        </a:rPr>
                        <a:t>El Salvador</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11.15%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5.40%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7800">
                <a:tc>
                  <a:txBody>
                    <a:bodyPr/>
                    <a:lstStyle/>
                    <a:p>
                      <a:pPr algn="l" fontAlgn="b"/>
                      <a:r>
                        <a:rPr lang="en-US" sz="1000" b="0" i="0" u="none" strike="noStrike">
                          <a:solidFill>
                            <a:srgbClr val="000000"/>
                          </a:solidFill>
                          <a:effectLst/>
                          <a:latin typeface="Calibri"/>
                        </a:rPr>
                        <a:t>Guatemala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9.50%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3.75%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7800">
                <a:tc>
                  <a:txBody>
                    <a:bodyPr/>
                    <a:lstStyle/>
                    <a:p>
                      <a:pPr algn="l" fontAlgn="b"/>
                      <a:r>
                        <a:rPr lang="en-US" sz="1000" b="0" i="0" u="none" strike="noStrike">
                          <a:solidFill>
                            <a:srgbClr val="000000"/>
                          </a:solidFill>
                          <a:effectLst/>
                          <a:latin typeface="Calibri"/>
                        </a:rPr>
                        <a:t>Honduras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15.50%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9.75%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7800">
                <a:tc>
                  <a:txBody>
                    <a:bodyPr/>
                    <a:lstStyle/>
                    <a:p>
                      <a:pPr algn="l" fontAlgn="b"/>
                      <a:r>
                        <a:rPr lang="en-US" sz="1000" b="0" i="0" u="none" strike="noStrike">
                          <a:solidFill>
                            <a:srgbClr val="000000"/>
                          </a:solidFill>
                          <a:effectLst/>
                          <a:latin typeface="Calibri"/>
                        </a:rPr>
                        <a:t>Mexico</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7.55%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1.80%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7800">
                <a:tc>
                  <a:txBody>
                    <a:bodyPr/>
                    <a:lstStyle/>
                    <a:p>
                      <a:pPr algn="l" fontAlgn="b"/>
                      <a:r>
                        <a:rPr lang="en-US" sz="1000" b="0" i="0" u="none" strike="noStrike">
                          <a:solidFill>
                            <a:srgbClr val="000000"/>
                          </a:solidFill>
                          <a:effectLst/>
                          <a:latin typeface="Calibri"/>
                        </a:rPr>
                        <a:t>Nicaragua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15.50%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9.75%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7800">
                <a:tc>
                  <a:txBody>
                    <a:bodyPr/>
                    <a:lstStyle/>
                    <a:p>
                      <a:pPr algn="l" fontAlgn="b"/>
                      <a:r>
                        <a:rPr lang="en-US" sz="1000" b="0" i="0" u="none" strike="noStrike">
                          <a:solidFill>
                            <a:srgbClr val="000000"/>
                          </a:solidFill>
                          <a:effectLst/>
                          <a:latin typeface="Calibri"/>
                        </a:rPr>
                        <a:t>Panama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8.60%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2.85%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7800">
                <a:tc>
                  <a:txBody>
                    <a:bodyPr/>
                    <a:lstStyle/>
                    <a:p>
                      <a:pPr algn="l" fontAlgn="b"/>
                      <a:r>
                        <a:rPr lang="en-US" sz="1000" b="0" i="0" u="none" strike="noStrike">
                          <a:solidFill>
                            <a:srgbClr val="000000"/>
                          </a:solidFill>
                          <a:effectLst/>
                          <a:latin typeface="Calibri"/>
                        </a:rPr>
                        <a:t>Paraguay</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10.25%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4.50%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7800">
                <a:tc>
                  <a:txBody>
                    <a:bodyPr/>
                    <a:lstStyle/>
                    <a:p>
                      <a:pPr algn="l" fontAlgn="b"/>
                      <a:r>
                        <a:rPr lang="en-US" sz="1000" b="0" i="0" u="none" strike="noStrike">
                          <a:solidFill>
                            <a:srgbClr val="000000"/>
                          </a:solidFill>
                          <a:effectLst/>
                          <a:latin typeface="Calibri"/>
                        </a:rPr>
                        <a:t>Peru</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7.55%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1.80%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7800">
                <a:tc>
                  <a:txBody>
                    <a:bodyPr/>
                    <a:lstStyle/>
                    <a:p>
                      <a:pPr algn="l" fontAlgn="b"/>
                      <a:r>
                        <a:rPr lang="en-US" sz="1000" b="0" i="0" u="none" strike="noStrike">
                          <a:solidFill>
                            <a:srgbClr val="000000"/>
                          </a:solidFill>
                          <a:effectLst/>
                          <a:latin typeface="Calibri"/>
                        </a:rPr>
                        <a:t>Suriname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11.15%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5.40%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7800">
                <a:tc>
                  <a:txBody>
                    <a:bodyPr/>
                    <a:lstStyle/>
                    <a:p>
                      <a:pPr algn="l" fontAlgn="b"/>
                      <a:r>
                        <a:rPr lang="en-US" sz="1000" b="0" i="0" u="none" strike="noStrike">
                          <a:solidFill>
                            <a:srgbClr val="000000"/>
                          </a:solidFill>
                          <a:effectLst/>
                          <a:latin typeface="Calibri"/>
                        </a:rPr>
                        <a:t>Uruguay</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8.60%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2.85%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7800">
                <a:tc>
                  <a:txBody>
                    <a:bodyPr/>
                    <a:lstStyle/>
                    <a:p>
                      <a:pPr algn="l" fontAlgn="b"/>
                      <a:r>
                        <a:rPr lang="en-US" sz="1000" b="0" i="0" u="none" strike="noStrike">
                          <a:solidFill>
                            <a:srgbClr val="000000"/>
                          </a:solidFill>
                          <a:effectLst/>
                          <a:latin typeface="Calibri"/>
                        </a:rPr>
                        <a:t>Venezuela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17.00%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11.25%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7800">
                <a:tc>
                  <a:txBody>
                    <a:bodyPr/>
                    <a:lstStyle/>
                    <a:p>
                      <a:pPr algn="l" fontAlgn="b"/>
                      <a:r>
                        <a:rPr lang="en-US" sz="1000" b="1" i="0" u="none" strike="noStrike">
                          <a:solidFill>
                            <a:srgbClr val="000000"/>
                          </a:solidFill>
                          <a:effectLst/>
                          <a:latin typeface="Calibri"/>
                        </a:rPr>
                        <a:t>Latin America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effectLst/>
                          <a:latin typeface="Calibri"/>
                        </a:rPr>
                        <a:t>9.95%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dirty="0">
                          <a:solidFill>
                            <a:srgbClr val="FF0000"/>
                          </a:solidFill>
                          <a:effectLst/>
                          <a:latin typeface="Calibri"/>
                        </a:rPr>
                        <a:t>4.20%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27" name="Table 26"/>
          <p:cNvGraphicFramePr>
            <a:graphicFrameLocks noGrp="1"/>
          </p:cNvGraphicFramePr>
          <p:nvPr>
            <p:extLst>
              <p:ext uri="{D42A27DB-BD31-4B8C-83A1-F6EECF244321}">
                <p14:modId xmlns:p14="http://schemas.microsoft.com/office/powerpoint/2010/main" val="2379216673"/>
              </p:ext>
            </p:extLst>
          </p:nvPr>
        </p:nvGraphicFramePr>
        <p:xfrm>
          <a:off x="152400" y="2514600"/>
          <a:ext cx="1790700" cy="571500"/>
        </p:xfrm>
        <a:graphic>
          <a:graphicData uri="http://schemas.openxmlformats.org/drawingml/2006/table">
            <a:tbl>
              <a:tblPr/>
              <a:tblGrid>
                <a:gridCol w="825500"/>
                <a:gridCol w="482600"/>
                <a:gridCol w="482600"/>
              </a:tblGrid>
              <a:tr h="190500">
                <a:tc>
                  <a:txBody>
                    <a:bodyPr/>
                    <a:lstStyle/>
                    <a:p>
                      <a:pPr algn="l" fontAlgn="b"/>
                      <a:r>
                        <a:rPr lang="en-US" sz="1000" b="0" i="0" u="none" strike="noStrike">
                          <a:solidFill>
                            <a:srgbClr val="000000"/>
                          </a:solidFill>
                          <a:effectLst/>
                          <a:latin typeface="Calibri"/>
                        </a:rPr>
                        <a:t>Canada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5.75%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US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5.75%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1" i="0" u="none" strike="noStrike">
                          <a:solidFill>
                            <a:srgbClr val="000000"/>
                          </a:solidFill>
                          <a:effectLst/>
                          <a:latin typeface="Calibri"/>
                        </a:rPr>
                        <a:t>North America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effectLst/>
                          <a:latin typeface="Calibri"/>
                        </a:rPr>
                        <a:t>5.75%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dirty="0">
                          <a:solidFill>
                            <a:srgbClr val="FF0000"/>
                          </a:solidFill>
                          <a:effectLst/>
                          <a:latin typeface="Calibri"/>
                        </a:rPr>
                        <a:t>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287646642"/>
      </p:ext>
    </p:extLst>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Russia country risk over time</a:t>
            </a:r>
            <a:endParaRPr lang="en-US" dirty="0"/>
          </a:p>
        </p:txBody>
      </p:sp>
      <p:sp>
        <p:nvSpPr>
          <p:cNvPr id="4" name="Footer Placeholder 3"/>
          <p:cNvSpPr>
            <a:spLocks noGrp="1"/>
          </p:cNvSpPr>
          <p:nvPr>
            <p:ph type="ftr" sz="quarter" idx="10"/>
          </p:nvPr>
        </p:nvSpPr>
        <p:spPr/>
        <p:txBody>
          <a:bodyPr/>
          <a:lstStyle/>
          <a:p>
            <a:pPr>
              <a:defRPr/>
            </a:pPr>
            <a:r>
              <a:rPr lang="en-US" smtClean="0"/>
              <a:t>Aswath Damodaran</a:t>
            </a:r>
            <a:endParaRPr lang="en-US"/>
          </a:p>
        </p:txBody>
      </p:sp>
      <p:pic>
        <p:nvPicPr>
          <p:cNvPr id="5" name="Content Placeholder 4"/>
          <p:cNvPicPr>
            <a:picLocks noGrp="1" noChangeAspect="1"/>
          </p:cNvPicPr>
          <p:nvPr>
            <p:ph sz="quarter" idx="1"/>
          </p:nvPr>
        </p:nvPicPr>
        <p:blipFill>
          <a:blip r:embed="rId2"/>
          <a:srcRect l="-12211" r="-12211"/>
          <a:stretch>
            <a:fillRect/>
          </a:stretch>
        </p:blipFill>
        <p:spPr/>
      </p:pic>
    </p:spTree>
    <p:extLst>
      <p:ext uri="{BB962C8B-B14F-4D97-AF65-F5344CB8AC3E}">
        <p14:creationId xmlns:p14="http://schemas.microsoft.com/office/powerpoint/2010/main" val="242952952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smtClean="0">
                <a:ea typeface="+mj-ea"/>
                <a:cs typeface="+mj-cs"/>
              </a:rPr>
              <a:t>VII. And it is not just emerging market companies that are exposed to this risk..</a:t>
            </a:r>
            <a:endParaRPr lang="en-US" dirty="0">
              <a:ea typeface="+mj-ea"/>
              <a:cs typeface="+mj-cs"/>
            </a:endParaRPr>
          </a:p>
        </p:txBody>
      </p:sp>
      <p:sp>
        <p:nvSpPr>
          <p:cNvPr id="59394" name="Rectangle 3"/>
          <p:cNvSpPr>
            <a:spLocks noGrp="1" noChangeArrowheads="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dirty="0" smtClean="0">
                <a:ea typeface="+mn-ea"/>
                <a:cs typeface="+mn-cs"/>
              </a:rPr>
              <a:t>The “default” approach in valuation has been to assign country risk based upon your country of incorporation. Thus, if you are incorporated in a developed market, the assumption has been that you are not exposed to emerging market risks. If you are incorporated in an emerging market, you are saddled with the entire country risk.</a:t>
            </a:r>
          </a:p>
          <a:p>
            <a:pPr marL="320040" indent="-320040" eaLnBrk="1" fontAlgn="auto" hangingPunct="1">
              <a:spcAft>
                <a:spcPts val="0"/>
              </a:spcAft>
              <a:buFont typeface="Wingdings"/>
              <a:buChar char=""/>
              <a:defRPr/>
            </a:pPr>
            <a:r>
              <a:rPr lang="en-US" dirty="0" smtClean="0">
                <a:ea typeface="+mn-ea"/>
                <a:cs typeface="+mn-cs"/>
              </a:rPr>
              <a:t>As companies globalize and look for revenues in foreign markets, this practice will under estimate the costs of equity of developed market companies with significant emerging market risk exposure and over estimate the costs of equity of emerging market companies with significant developed market risk exposure.</a:t>
            </a:r>
            <a:endParaRPr lang="en-US" dirty="0">
              <a:ea typeface="+mn-ea"/>
              <a:cs typeface="+mn-cs"/>
            </a:endParaRPr>
          </a:p>
        </p:txBody>
      </p:sp>
      <p:sp>
        <p:nvSpPr>
          <p:cNvPr id="7885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spTree>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smtClean="0">
                <a:ea typeface="+mj-ea"/>
                <a:cs typeface="+mj-cs"/>
              </a:rPr>
              <a:t>One way of dealing with this: Operation-based ERP for </a:t>
            </a:r>
            <a:r>
              <a:rPr lang="en-US" dirty="0" err="1" smtClean="0">
                <a:ea typeface="+mj-ea"/>
                <a:cs typeface="+mj-cs"/>
              </a:rPr>
              <a:t>Severstal</a:t>
            </a:r>
            <a:endParaRPr lang="en-US" dirty="0">
              <a:ea typeface="+mj-ea"/>
              <a:cs typeface="+mj-cs"/>
            </a:endParaRPr>
          </a:p>
        </p:txBody>
      </p:sp>
      <p:sp>
        <p:nvSpPr>
          <p:cNvPr id="8089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graphicFrame>
        <p:nvGraphicFramePr>
          <p:cNvPr id="4" name="Content Placeholder 3"/>
          <p:cNvGraphicFramePr>
            <a:graphicFrameLocks noGrp="1"/>
          </p:cNvGraphicFramePr>
          <p:nvPr>
            <p:ph sz="quarter" idx="1"/>
            <p:extLst>
              <p:ext uri="{D42A27DB-BD31-4B8C-83A1-F6EECF244321}">
                <p14:modId xmlns:p14="http://schemas.microsoft.com/office/powerpoint/2010/main" val="3774274142"/>
              </p:ext>
            </p:extLst>
          </p:nvPr>
        </p:nvGraphicFramePr>
        <p:xfrm>
          <a:off x="685800" y="1676400"/>
          <a:ext cx="7772399" cy="4343400"/>
        </p:xfrm>
        <a:graphic>
          <a:graphicData uri="http://schemas.openxmlformats.org/drawingml/2006/table">
            <a:tbl>
              <a:tblPr/>
              <a:tblGrid>
                <a:gridCol w="3248168"/>
                <a:gridCol w="1508077"/>
                <a:gridCol w="1508077"/>
                <a:gridCol w="1508077"/>
              </a:tblGrid>
              <a:tr h="482600">
                <a:tc>
                  <a:txBody>
                    <a:bodyPr/>
                    <a:lstStyle/>
                    <a:p>
                      <a:pPr algn="ctr" fontAlgn="b"/>
                      <a:r>
                        <a:rPr lang="en-US" sz="2000" b="0" i="1" u="none" strike="noStrike" dirty="0">
                          <a:solidFill>
                            <a:srgbClr val="000000"/>
                          </a:solidFill>
                          <a:effectLst/>
                          <a:latin typeface="Times"/>
                        </a:rPr>
                        <a:t>Region</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2000" b="0" i="1" u="none" strike="noStrike">
                          <a:solidFill>
                            <a:srgbClr val="000000"/>
                          </a:solidFill>
                          <a:effectLst/>
                          <a:latin typeface="Times"/>
                        </a:rPr>
                        <a:t>Revenues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2000" b="0" i="1" u="none" strike="noStrike">
                          <a:solidFill>
                            <a:srgbClr val="000000"/>
                          </a:solidFill>
                          <a:effectLst/>
                          <a:latin typeface="Times"/>
                        </a:rPr>
                        <a:t>Weight</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2000" b="0" i="1" u="none" strike="noStrike">
                          <a:solidFill>
                            <a:srgbClr val="000000"/>
                          </a:solidFill>
                          <a:effectLst/>
                          <a:latin typeface="Times"/>
                        </a:rPr>
                        <a:t>ERP</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482600">
                <a:tc>
                  <a:txBody>
                    <a:bodyPr/>
                    <a:lstStyle/>
                    <a:p>
                      <a:pPr algn="l" fontAlgn="b"/>
                      <a:r>
                        <a:rPr lang="en-US" sz="2000" b="0" i="0" u="none" strike="noStrike" dirty="0">
                          <a:solidFill>
                            <a:srgbClr val="000000"/>
                          </a:solidFill>
                          <a:effectLst/>
                          <a:latin typeface="Times"/>
                        </a:rPr>
                        <a:t>Eastern Europe &amp; Russia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2000" b="0" i="0" u="none" strike="noStrike">
                          <a:solidFill>
                            <a:srgbClr val="000000"/>
                          </a:solidFill>
                          <a:effectLst/>
                          <a:latin typeface="Times"/>
                        </a:rPr>
                        <a:t>$3,744.00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2000" b="0" i="0" u="none" strike="noStrike">
                          <a:solidFill>
                            <a:srgbClr val="000000"/>
                          </a:solidFill>
                          <a:effectLst/>
                          <a:latin typeface="Times"/>
                        </a:rPr>
                        <a:t>45.82%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2000" b="0" i="0" u="none" strike="noStrike">
                          <a:solidFill>
                            <a:srgbClr val="000000"/>
                          </a:solidFill>
                          <a:effectLst/>
                          <a:latin typeface="Times"/>
                        </a:rPr>
                        <a:t>9.08%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482600">
                <a:tc>
                  <a:txBody>
                    <a:bodyPr/>
                    <a:lstStyle/>
                    <a:p>
                      <a:pPr algn="l" fontAlgn="b"/>
                      <a:r>
                        <a:rPr lang="en-US" sz="2000" b="0" i="0" u="none" strike="noStrike">
                          <a:solidFill>
                            <a:srgbClr val="000000"/>
                          </a:solidFill>
                          <a:effectLst/>
                          <a:latin typeface="Times"/>
                        </a:rPr>
                        <a:t>Western Europe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2000" b="0" i="0" u="none" strike="noStrike">
                          <a:solidFill>
                            <a:srgbClr val="000000"/>
                          </a:solidFill>
                          <a:effectLst/>
                          <a:latin typeface="Times"/>
                        </a:rPr>
                        <a:t>$2,775.00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2000" b="0" i="0" u="none" strike="noStrike">
                          <a:solidFill>
                            <a:srgbClr val="000000"/>
                          </a:solidFill>
                          <a:effectLst/>
                          <a:latin typeface="Times"/>
                        </a:rPr>
                        <a:t>33.96%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2000" b="0" i="0" u="none" strike="noStrike">
                          <a:solidFill>
                            <a:srgbClr val="000000"/>
                          </a:solidFill>
                          <a:effectLst/>
                          <a:latin typeface="Times"/>
                        </a:rPr>
                        <a:t>6.88%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482600">
                <a:tc>
                  <a:txBody>
                    <a:bodyPr/>
                    <a:lstStyle/>
                    <a:p>
                      <a:pPr algn="l" fontAlgn="b"/>
                      <a:r>
                        <a:rPr lang="en-US" sz="2000" b="0" i="0" u="none" strike="noStrike">
                          <a:solidFill>
                            <a:srgbClr val="000000"/>
                          </a:solidFill>
                          <a:effectLst/>
                          <a:latin typeface="Times"/>
                        </a:rPr>
                        <a:t>Asia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2000" b="0" i="0" u="none" strike="noStrike" dirty="0">
                          <a:solidFill>
                            <a:srgbClr val="000000"/>
                          </a:solidFill>
                          <a:effectLst/>
                          <a:latin typeface="Times"/>
                        </a:rPr>
                        <a:t>$977.00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2000" b="0" i="0" u="none" strike="noStrike">
                          <a:solidFill>
                            <a:srgbClr val="000000"/>
                          </a:solidFill>
                          <a:effectLst/>
                          <a:latin typeface="Times"/>
                        </a:rPr>
                        <a:t>11.96%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2000" b="0" i="0" u="none" strike="noStrike">
                          <a:solidFill>
                            <a:srgbClr val="000000"/>
                          </a:solidFill>
                          <a:effectLst/>
                          <a:latin typeface="Times"/>
                        </a:rPr>
                        <a:t>7.26%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482600">
                <a:tc>
                  <a:txBody>
                    <a:bodyPr/>
                    <a:lstStyle/>
                    <a:p>
                      <a:pPr algn="l" fontAlgn="b"/>
                      <a:r>
                        <a:rPr lang="en-US" sz="2000" b="0" i="0" u="none" strike="noStrike">
                          <a:solidFill>
                            <a:srgbClr val="000000"/>
                          </a:solidFill>
                          <a:effectLst/>
                          <a:latin typeface="Times"/>
                        </a:rPr>
                        <a:t>Middle East</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2000" b="0" i="0" u="none" strike="noStrike">
                          <a:solidFill>
                            <a:srgbClr val="000000"/>
                          </a:solidFill>
                          <a:effectLst/>
                          <a:latin typeface="Times"/>
                        </a:rPr>
                        <a:t>$353.00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2000" b="0" i="0" u="none" strike="noStrike">
                          <a:solidFill>
                            <a:srgbClr val="000000"/>
                          </a:solidFill>
                          <a:effectLst/>
                          <a:latin typeface="Times"/>
                        </a:rPr>
                        <a:t>4.32%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2000" b="0" i="0" u="none" strike="noStrike">
                          <a:solidFill>
                            <a:srgbClr val="000000"/>
                          </a:solidFill>
                          <a:effectLst/>
                          <a:latin typeface="Times"/>
                        </a:rPr>
                        <a:t>6.85%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482600">
                <a:tc>
                  <a:txBody>
                    <a:bodyPr/>
                    <a:lstStyle/>
                    <a:p>
                      <a:pPr algn="l" fontAlgn="b"/>
                      <a:r>
                        <a:rPr lang="en-US" sz="2000" b="0" i="0" u="none" strike="noStrike">
                          <a:solidFill>
                            <a:srgbClr val="000000"/>
                          </a:solidFill>
                          <a:effectLst/>
                          <a:latin typeface="Times"/>
                        </a:rPr>
                        <a:t>Central and South America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2000" b="0" i="0" u="none" strike="noStrike">
                          <a:solidFill>
                            <a:srgbClr val="000000"/>
                          </a:solidFill>
                          <a:effectLst/>
                          <a:latin typeface="Times"/>
                        </a:rPr>
                        <a:t>$172.69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2000" b="0" i="0" u="none" strike="noStrike">
                          <a:solidFill>
                            <a:srgbClr val="000000"/>
                          </a:solidFill>
                          <a:effectLst/>
                          <a:latin typeface="Times"/>
                        </a:rPr>
                        <a:t>2.11%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2000" b="0" i="0" u="none" strike="noStrike">
                          <a:solidFill>
                            <a:srgbClr val="000000"/>
                          </a:solidFill>
                          <a:effectLst/>
                          <a:latin typeface="Times"/>
                        </a:rPr>
                        <a:t>9.95%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482600">
                <a:tc>
                  <a:txBody>
                    <a:bodyPr/>
                    <a:lstStyle/>
                    <a:p>
                      <a:pPr algn="l" fontAlgn="b"/>
                      <a:r>
                        <a:rPr lang="en-US" sz="2000" b="0" i="0" u="none" strike="noStrike">
                          <a:solidFill>
                            <a:srgbClr val="000000"/>
                          </a:solidFill>
                          <a:effectLst/>
                          <a:latin typeface="Times"/>
                        </a:rPr>
                        <a:t>Africa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2000" b="0" i="0" u="none" strike="noStrike">
                          <a:solidFill>
                            <a:srgbClr val="000000"/>
                          </a:solidFill>
                          <a:effectLst/>
                          <a:latin typeface="Times"/>
                        </a:rPr>
                        <a:t>$148.57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2000" b="0" i="0" u="none" strike="noStrike">
                          <a:solidFill>
                            <a:srgbClr val="000000"/>
                          </a:solidFill>
                          <a:effectLst/>
                          <a:latin typeface="Times"/>
                        </a:rPr>
                        <a:t>1.82%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2000" b="0" i="0" u="none" strike="noStrike" dirty="0">
                          <a:solidFill>
                            <a:srgbClr val="000000"/>
                          </a:solidFill>
                          <a:effectLst/>
                          <a:latin typeface="Times"/>
                        </a:rPr>
                        <a:t>11.73%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482600">
                <a:tc>
                  <a:txBody>
                    <a:bodyPr/>
                    <a:lstStyle/>
                    <a:p>
                      <a:pPr algn="l" fontAlgn="b"/>
                      <a:r>
                        <a:rPr lang="en-US" sz="2000" b="0" i="0" u="none" strike="noStrike">
                          <a:solidFill>
                            <a:srgbClr val="000000"/>
                          </a:solidFill>
                          <a:effectLst/>
                          <a:latin typeface="Times"/>
                        </a:rPr>
                        <a:t>North America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2000" b="0" i="0" u="none" strike="noStrike">
                          <a:solidFill>
                            <a:srgbClr val="000000"/>
                          </a:solidFill>
                          <a:effectLst/>
                          <a:latin typeface="Times"/>
                        </a:rPr>
                        <a:t>$0.00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2000" b="0" i="0" u="none" strike="noStrike">
                          <a:solidFill>
                            <a:srgbClr val="000000"/>
                          </a:solidFill>
                          <a:effectLst/>
                          <a:latin typeface="Times"/>
                        </a:rPr>
                        <a:t>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2000" b="0" i="0" u="none" strike="noStrike">
                          <a:solidFill>
                            <a:srgbClr val="000000"/>
                          </a:solidFill>
                          <a:effectLst/>
                          <a:latin typeface="Times"/>
                        </a:rPr>
                        <a:t>5.75%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482600">
                <a:tc>
                  <a:txBody>
                    <a:bodyPr/>
                    <a:lstStyle/>
                    <a:p>
                      <a:pPr algn="l" fontAlgn="b"/>
                      <a:r>
                        <a:rPr lang="en-US" sz="2000" b="0" i="0" u="none" strike="noStrike">
                          <a:solidFill>
                            <a:srgbClr val="000000"/>
                          </a:solidFill>
                          <a:effectLst/>
                          <a:latin typeface="Times"/>
                        </a:rPr>
                        <a:t>Total</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2000" b="0" i="0" u="none" strike="noStrike">
                          <a:solidFill>
                            <a:srgbClr val="000000"/>
                          </a:solidFill>
                          <a:effectLst/>
                          <a:latin typeface="Times"/>
                        </a:rPr>
                        <a:t>$8,170.26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2000" b="0" i="0" u="none" strike="noStrike">
                          <a:solidFill>
                            <a:srgbClr val="000000"/>
                          </a:solidFill>
                          <a:effectLst/>
                          <a:latin typeface="Times"/>
                        </a:rPr>
                        <a:t>100.00%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2000" b="0" i="0" u="none" strike="noStrike" dirty="0">
                          <a:solidFill>
                            <a:srgbClr val="000000"/>
                          </a:solidFill>
                          <a:effectLst/>
                          <a:latin typeface="Times"/>
                        </a:rPr>
                        <a:t>8.08%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bl>
          </a:graphicData>
        </a:graphic>
      </p:graphicFrame>
    </p:spTree>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Title 1"/>
          <p:cNvSpPr>
            <a:spLocks noGrp="1"/>
          </p:cNvSpPr>
          <p:nvPr>
            <p:ph type="title"/>
          </p:nvPr>
        </p:nvSpPr>
        <p:spPr>
          <a:xfrm>
            <a:off x="612775" y="228600"/>
            <a:ext cx="8153400" cy="990600"/>
          </a:xfrm>
        </p:spPr>
        <p:txBody>
          <a:bodyPr/>
          <a:lstStyle/>
          <a:p>
            <a:pPr eaLnBrk="1" hangingPunct="1"/>
            <a:r>
              <a:rPr lang="en-US">
                <a:latin typeface="Calibri" charset="0"/>
              </a:rPr>
              <a:t>An alternate way: Estimating a company’s exposure to country risk (Lambda)</a:t>
            </a:r>
          </a:p>
        </p:txBody>
      </p:sp>
      <p:sp>
        <p:nvSpPr>
          <p:cNvPr id="5" name="Content Placeholder 4"/>
          <p:cNvSpPr>
            <a:spLocks noGrp="1"/>
          </p:cNvSpPr>
          <p:nvPr>
            <p:ph sz="quarter" idx="1"/>
          </p:nvPr>
        </p:nvSpPr>
        <p:spPr>
          <a:xfrm>
            <a:off x="612775" y="1600200"/>
            <a:ext cx="8153400" cy="4495800"/>
          </a:xfrm>
        </p:spPr>
        <p:txBody>
          <a:bodyPr>
            <a:normAutofit/>
          </a:bodyPr>
          <a:lstStyle/>
          <a:p>
            <a:pPr marL="320040" indent="-320040" eaLnBrk="1" fontAlgn="auto" hangingPunct="1">
              <a:spcAft>
                <a:spcPts val="0"/>
              </a:spcAft>
              <a:buFont typeface="Wingdings"/>
              <a:buChar char=""/>
              <a:defRPr/>
            </a:pPr>
            <a:r>
              <a:rPr lang="en-US" sz="1600" b="1" dirty="0" smtClean="0">
                <a:ea typeface="+mn-ea"/>
                <a:cs typeface="+mn-cs"/>
              </a:rPr>
              <a:t>Just as beta measures exposure to macro economic risk, lambda measures exposure just to country risk. Like beta, it is scaled around one. </a:t>
            </a:r>
          </a:p>
          <a:p>
            <a:pPr marL="320040" indent="-320040" eaLnBrk="1" fontAlgn="auto" hangingPunct="1">
              <a:spcAft>
                <a:spcPts val="0"/>
              </a:spcAft>
              <a:buFont typeface="Wingdings"/>
              <a:buChar char=""/>
              <a:defRPr/>
            </a:pPr>
            <a:r>
              <a:rPr lang="en-US" sz="1600" dirty="0" smtClean="0">
                <a:ea typeface="+mn-ea"/>
                <a:cs typeface="+mn-cs"/>
              </a:rPr>
              <a:t>The </a:t>
            </a:r>
            <a:r>
              <a:rPr lang="en-US" sz="1600" dirty="0">
                <a:ea typeface="+mn-ea"/>
                <a:cs typeface="+mn-cs"/>
              </a:rPr>
              <a:t>easiest and most accessible data is on revenues. Most companies break their revenues down by region. One simplistic solution would be to do the following:</a:t>
            </a:r>
          </a:p>
          <a:p>
            <a:pPr marL="320040" lvl="1" indent="0" algn="ctr" eaLnBrk="1" fontAlgn="auto" hangingPunct="1">
              <a:spcAft>
                <a:spcPts val="0"/>
              </a:spcAft>
              <a:buFont typeface="Wingdings 2"/>
              <a:buNone/>
              <a:defRPr/>
            </a:pPr>
            <a:r>
              <a:rPr lang="en-US" sz="1600" dirty="0" smtClean="0">
                <a:latin typeface="Times"/>
                <a:ea typeface="+mn-ea"/>
                <a:cs typeface="Times"/>
              </a:rPr>
              <a:t>Lambda</a:t>
            </a:r>
            <a:r>
              <a:rPr lang="en-US" sz="1600" dirty="0" smtClean="0">
                <a:ea typeface="+mn-ea"/>
              </a:rPr>
              <a:t> </a:t>
            </a:r>
            <a:r>
              <a:rPr lang="en-US" sz="1600" dirty="0">
                <a:ea typeface="+mn-ea"/>
              </a:rPr>
              <a:t>= % of revenues domestically </a:t>
            </a:r>
            <a:r>
              <a:rPr lang="en-US" sz="1600" baseline="-25000" dirty="0">
                <a:ea typeface="+mn-ea"/>
              </a:rPr>
              <a:t>firm</a:t>
            </a:r>
            <a:r>
              <a:rPr lang="en-US" sz="1600" dirty="0">
                <a:ea typeface="+mn-ea"/>
              </a:rPr>
              <a:t>/ % of revenues domestically </a:t>
            </a:r>
            <a:r>
              <a:rPr lang="en-US" sz="1600" baseline="-25000" dirty="0">
                <a:ea typeface="+mn-ea"/>
              </a:rPr>
              <a:t>average firm</a:t>
            </a:r>
          </a:p>
          <a:p>
            <a:pPr marL="320040" indent="-320040" eaLnBrk="1" fontAlgn="auto" hangingPunct="1">
              <a:spcAft>
                <a:spcPts val="0"/>
              </a:spcAft>
              <a:buFont typeface="Wingdings"/>
              <a:buChar char=""/>
              <a:defRPr/>
            </a:pPr>
            <a:r>
              <a:rPr lang="en-US" sz="1600" dirty="0" smtClean="0">
                <a:ea typeface="+mn-ea"/>
                <a:cs typeface="+mn-cs"/>
              </a:rPr>
              <a:t>In </a:t>
            </a:r>
            <a:r>
              <a:rPr lang="en-US" sz="1600" dirty="0">
                <a:ea typeface="+mn-ea"/>
                <a:cs typeface="+mn-cs"/>
              </a:rPr>
              <a:t>2008-09, Tata Motors got about 91.37% of its revenues in India and TCS got 7.62%. The average Indian firm gets about 80% of its revenues in India:</a:t>
            </a:r>
          </a:p>
          <a:p>
            <a:pPr marL="640080" lvl="1" indent="-274320" eaLnBrk="1" fontAlgn="auto" hangingPunct="1">
              <a:spcAft>
                <a:spcPts val="0"/>
              </a:spcAft>
              <a:buFont typeface="Wingdings 2"/>
              <a:buChar char=""/>
              <a:defRPr/>
            </a:pPr>
            <a:r>
              <a:rPr lang="en-US" sz="1600">
                <a:ea typeface="+mn-ea"/>
              </a:rPr>
              <a:t>	</a:t>
            </a:r>
            <a:r>
              <a:rPr lang="en-US" sz="1600" smtClean="0">
                <a:latin typeface="Times"/>
                <a:ea typeface="+mn-ea"/>
                <a:cs typeface="Times"/>
              </a:rPr>
              <a:t>Lambda</a:t>
            </a:r>
            <a:r>
              <a:rPr lang="en-US" sz="1600" smtClean="0">
                <a:ea typeface="+mn-ea"/>
              </a:rPr>
              <a:t> </a:t>
            </a:r>
            <a:r>
              <a:rPr lang="en-US" sz="1600" baseline="-25000" dirty="0">
                <a:ea typeface="+mn-ea"/>
              </a:rPr>
              <a:t>Tata Motors </a:t>
            </a:r>
            <a:r>
              <a:rPr lang="en-US" sz="1600" dirty="0">
                <a:ea typeface="+mn-ea"/>
              </a:rPr>
              <a:t>= 91%/80% = 1.14</a:t>
            </a:r>
          </a:p>
          <a:p>
            <a:pPr marL="640080" lvl="1" indent="-274320" eaLnBrk="1" fontAlgn="auto" hangingPunct="1">
              <a:spcAft>
                <a:spcPts val="0"/>
              </a:spcAft>
              <a:buFont typeface="Wingdings 2"/>
              <a:buChar char=""/>
              <a:defRPr/>
            </a:pPr>
            <a:r>
              <a:rPr lang="en-US" sz="1600" dirty="0" smtClean="0">
                <a:ea typeface="+mn-ea"/>
              </a:rPr>
              <a:t>The danger of focusing just on revenues is that it misses other exposures to risk (production and operations). </a:t>
            </a:r>
            <a:endParaRPr lang="en-US" sz="1600" dirty="0">
              <a:ea typeface="+mn-ea"/>
            </a:endParaRPr>
          </a:p>
        </p:txBody>
      </p:sp>
      <p:graphicFrame>
        <p:nvGraphicFramePr>
          <p:cNvPr id="6" name="Content Placeholder 3"/>
          <p:cNvGraphicFramePr>
            <a:graphicFrameLocks/>
          </p:cNvGraphicFramePr>
          <p:nvPr/>
        </p:nvGraphicFramePr>
        <p:xfrm>
          <a:off x="381000" y="4495800"/>
          <a:ext cx="8534400" cy="2019299"/>
        </p:xfrm>
        <a:graphic>
          <a:graphicData uri="http://schemas.openxmlformats.org/drawingml/2006/table">
            <a:tbl>
              <a:tblPr/>
              <a:tblGrid>
                <a:gridCol w="3257623"/>
                <a:gridCol w="2483070"/>
                <a:gridCol w="2793707"/>
              </a:tblGrid>
              <a:tr h="300809">
                <a:tc>
                  <a:txBody>
                    <a:bodyPr/>
                    <a:lstStyle/>
                    <a:p>
                      <a:pPr marL="0" marR="0" lvl="0" indent="0" algn="l" defTabSz="457200" rtl="0" eaLnBrk="1" fontAlgn="b" latinLnBrk="0" hangingPunct="1">
                        <a:lnSpc>
                          <a:spcPct val="100000"/>
                        </a:lnSpc>
                        <a:spcBef>
                          <a:spcPct val="0"/>
                        </a:spcBef>
                        <a:spcAft>
                          <a:spcPct val="0"/>
                        </a:spcAft>
                        <a:buClrTx/>
                        <a:buSzTx/>
                        <a:buFontTx/>
                        <a:buNone/>
                        <a:tabLst/>
                      </a:pPr>
                      <a:endParaRPr kumimoji="0" lang="en-US" sz="1400" b="0" i="0" u="none" strike="noStrike" cap="none" normalizeH="0" baseline="0" dirty="0">
                        <a:ln>
                          <a:noFill/>
                        </a:ln>
                        <a:solidFill>
                          <a:schemeClr val="tx1"/>
                        </a:solidFill>
                        <a:effectLst/>
                        <a:latin typeface="Verdana" charset="0"/>
                        <a:ea typeface="ＭＳ Ｐゴシック" charset="0"/>
                        <a:cs typeface="ＭＳ Ｐゴシック" charset="0"/>
                      </a:endParaRPr>
                    </a:p>
                  </a:txBody>
                  <a:tcPr marL="12700" marR="12700" marT="12702"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1" u="none" strike="noStrike" cap="none" normalizeH="0" baseline="0" dirty="0">
                          <a:ln>
                            <a:noFill/>
                          </a:ln>
                          <a:solidFill>
                            <a:schemeClr val="tx1"/>
                          </a:solidFill>
                          <a:effectLst/>
                          <a:latin typeface="Verdana" charset="0"/>
                          <a:ea typeface="ＭＳ Ｐゴシック" charset="0"/>
                          <a:cs typeface="ＭＳ Ｐゴシック" charset="0"/>
                        </a:rPr>
                        <a:t>Tata Motors</a:t>
                      </a:r>
                    </a:p>
                  </a:txBody>
                  <a:tcPr marL="152400" marR="12700" marT="12702"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1" u="none" strike="noStrike" cap="none" normalizeH="0" baseline="0">
                          <a:ln>
                            <a:noFill/>
                          </a:ln>
                          <a:solidFill>
                            <a:schemeClr val="tx1"/>
                          </a:solidFill>
                          <a:effectLst/>
                          <a:latin typeface="Verdana" charset="0"/>
                          <a:ea typeface="ＭＳ Ｐゴシック" charset="0"/>
                          <a:cs typeface="ＭＳ Ｐゴシック" charset="0"/>
                        </a:rPr>
                        <a:t>TCS</a:t>
                      </a:r>
                    </a:p>
                  </a:txBody>
                  <a:tcPr marL="12700" marR="12700" marT="12702"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85224">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dirty="0">
                          <a:ln>
                            <a:noFill/>
                          </a:ln>
                          <a:solidFill>
                            <a:schemeClr val="tx1"/>
                          </a:solidFill>
                          <a:effectLst/>
                          <a:latin typeface="Verdana" charset="0"/>
                          <a:ea typeface="ＭＳ Ｐゴシック" charset="0"/>
                          <a:cs typeface="ＭＳ Ｐゴシック" charset="0"/>
                        </a:rPr>
                        <a:t>% of production/operations in India</a:t>
                      </a:r>
                    </a:p>
                  </a:txBody>
                  <a:tcPr marL="12700" marR="12700" marT="12702"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dirty="0">
                          <a:ln>
                            <a:noFill/>
                          </a:ln>
                          <a:solidFill>
                            <a:schemeClr val="tx1"/>
                          </a:solidFill>
                          <a:effectLst/>
                          <a:latin typeface="Verdana" charset="0"/>
                          <a:ea typeface="ＭＳ Ｐゴシック" charset="0"/>
                          <a:cs typeface="ＭＳ Ｐゴシック" charset="0"/>
                        </a:rPr>
                        <a:t>High</a:t>
                      </a:r>
                    </a:p>
                  </a:txBody>
                  <a:tcPr marL="12700" marR="12700" marT="12702"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Verdana" charset="0"/>
                          <a:ea typeface="ＭＳ Ｐゴシック" charset="0"/>
                          <a:cs typeface="ＭＳ Ｐゴシック" charset="0"/>
                        </a:rPr>
                        <a:t>High</a:t>
                      </a:r>
                    </a:p>
                  </a:txBody>
                  <a:tcPr marL="12700" marR="12700" marT="12702"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533582">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dirty="0">
                          <a:ln>
                            <a:noFill/>
                          </a:ln>
                          <a:solidFill>
                            <a:schemeClr val="tx1"/>
                          </a:solidFill>
                          <a:effectLst/>
                          <a:latin typeface="Verdana" charset="0"/>
                          <a:ea typeface="ＭＳ Ｐゴシック" charset="0"/>
                          <a:cs typeface="ＭＳ Ｐゴシック" charset="0"/>
                        </a:rPr>
                        <a:t>% of revenues in India</a:t>
                      </a:r>
                    </a:p>
                  </a:txBody>
                  <a:tcPr marL="12700" marR="12700" marT="12702"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dirty="0">
                          <a:ln>
                            <a:noFill/>
                          </a:ln>
                          <a:solidFill>
                            <a:schemeClr val="tx1"/>
                          </a:solidFill>
                          <a:effectLst/>
                          <a:latin typeface="Verdana" charset="0"/>
                          <a:ea typeface="ＭＳ Ｐゴシック" charset="0"/>
                          <a:cs typeface="ＭＳ Ｐゴシック" charset="0"/>
                        </a:rPr>
                        <a:t>91.37% (in 2009)</a:t>
                      </a:r>
                    </a:p>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dirty="0">
                          <a:ln>
                            <a:noFill/>
                          </a:ln>
                          <a:solidFill>
                            <a:schemeClr val="tx1"/>
                          </a:solidFill>
                          <a:effectLst/>
                          <a:latin typeface="Verdana" charset="0"/>
                          <a:ea typeface="ＭＳ Ｐゴシック" charset="0"/>
                          <a:cs typeface="ＭＳ Ｐゴシック" charset="0"/>
                        </a:rPr>
                        <a:t>Estimated 70% (in 2010)</a:t>
                      </a:r>
                    </a:p>
                  </a:txBody>
                  <a:tcPr marL="12700" marR="12700" marT="12702"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Verdana" charset="0"/>
                          <a:ea typeface="ＭＳ Ｐゴシック" charset="0"/>
                          <a:cs typeface="ＭＳ Ｐゴシック" charset="0"/>
                        </a:rPr>
                        <a:t>7.62%</a:t>
                      </a:r>
                    </a:p>
                  </a:txBody>
                  <a:tcPr marL="12700" marR="12700" marT="12702"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71034">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dirty="0">
                          <a:ln>
                            <a:noFill/>
                          </a:ln>
                          <a:solidFill>
                            <a:schemeClr val="tx1"/>
                          </a:solidFill>
                          <a:effectLst/>
                          <a:latin typeface="Verdana" charset="0"/>
                          <a:ea typeface="ＭＳ Ｐゴシック" charset="0"/>
                          <a:cs typeface="ＭＳ Ｐゴシック" charset="0"/>
                        </a:rPr>
                        <a:t>Lambda</a:t>
                      </a:r>
                    </a:p>
                  </a:txBody>
                  <a:tcPr marL="12700" marR="12700" marT="12702"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dirty="0">
                          <a:ln>
                            <a:noFill/>
                          </a:ln>
                          <a:solidFill>
                            <a:schemeClr val="tx1"/>
                          </a:solidFill>
                          <a:effectLst/>
                          <a:latin typeface="Verdana" charset="0"/>
                          <a:ea typeface="ＭＳ Ｐゴシック" charset="0"/>
                          <a:cs typeface="ＭＳ Ｐゴシック" charset="0"/>
                        </a:rPr>
                        <a:t>0.80</a:t>
                      </a:r>
                    </a:p>
                  </a:txBody>
                  <a:tcPr marL="12700" marR="12700" marT="12702"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Verdana" charset="0"/>
                          <a:ea typeface="ＭＳ Ｐゴシック" charset="0"/>
                          <a:cs typeface="ＭＳ Ｐゴシック" charset="0"/>
                        </a:rPr>
                        <a:t>0.20</a:t>
                      </a:r>
                    </a:p>
                  </a:txBody>
                  <a:tcPr marL="12700" marR="12700" marT="12702"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528650">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dirty="0">
                          <a:ln>
                            <a:noFill/>
                          </a:ln>
                          <a:solidFill>
                            <a:schemeClr val="tx1"/>
                          </a:solidFill>
                          <a:effectLst/>
                          <a:latin typeface="Verdana" charset="0"/>
                          <a:ea typeface="ＭＳ Ｐゴシック" charset="0"/>
                          <a:cs typeface="ＭＳ Ｐゴシック" charset="0"/>
                        </a:rPr>
                        <a:t>Flexibility in moving operations</a:t>
                      </a:r>
                    </a:p>
                  </a:txBody>
                  <a:tcPr marL="12700" marR="12700" marT="12702"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dirty="0">
                          <a:ln>
                            <a:noFill/>
                          </a:ln>
                          <a:solidFill>
                            <a:schemeClr val="tx1"/>
                          </a:solidFill>
                          <a:effectLst/>
                          <a:latin typeface="Verdana" charset="0"/>
                          <a:ea typeface="ＭＳ Ｐゴシック" charset="0"/>
                          <a:cs typeface="ＭＳ Ｐゴシック" charset="0"/>
                        </a:rPr>
                        <a:t>Low. Significant physical assets.</a:t>
                      </a:r>
                    </a:p>
                  </a:txBody>
                  <a:tcPr marL="12700" marR="12700" marT="12702"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dirty="0">
                          <a:ln>
                            <a:noFill/>
                          </a:ln>
                          <a:solidFill>
                            <a:schemeClr val="tx1"/>
                          </a:solidFill>
                          <a:effectLst/>
                          <a:latin typeface="Verdana" charset="0"/>
                          <a:ea typeface="ＭＳ Ｐゴシック" charset="0"/>
                          <a:cs typeface="ＭＳ Ｐゴシック" charset="0"/>
                        </a:rPr>
                        <a:t>High. Human capital is mobile.</a:t>
                      </a:r>
                    </a:p>
                  </a:txBody>
                  <a:tcPr marL="12700" marR="12700" marT="12702"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VIII. Growth has to be earned (not endowed or estimated)</a:t>
            </a:r>
            <a:endParaRPr lang="en-US">
              <a:ea typeface="+mj-ea"/>
              <a:cs typeface="+mj-cs"/>
            </a:endParaRPr>
          </a:p>
        </p:txBody>
      </p:sp>
      <p:sp>
        <p:nvSpPr>
          <p:cNvPr id="83970" name="Content Placeholder 2"/>
          <p:cNvSpPr>
            <a:spLocks noGrp="1"/>
          </p:cNvSpPr>
          <p:nvPr>
            <p:ph sz="quarter" idx="1"/>
          </p:nvPr>
        </p:nvSpPr>
        <p:spPr>
          <a:xfrm>
            <a:off x="612775" y="1600200"/>
            <a:ext cx="8153400" cy="4495800"/>
          </a:xfrm>
        </p:spPr>
        <p:txBody>
          <a:bodyPr/>
          <a:lstStyle/>
          <a:p>
            <a:pPr eaLnBrk="1" hangingPunct="1"/>
            <a:endParaRPr lang="en-US">
              <a:latin typeface="Calibri" charset="0"/>
            </a:endParaRPr>
          </a:p>
        </p:txBody>
      </p:sp>
      <p:pic>
        <p:nvPicPr>
          <p:cNvPr id="83971"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1447800"/>
            <a:ext cx="7753350" cy="200183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83972"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57400" y="3581400"/>
            <a:ext cx="5562600" cy="299561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8397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spTree>
  </p:cSld>
  <p:clrMapOvr>
    <a:masterClrMapping/>
  </p:clrMapOvr>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Title 1"/>
          <p:cNvSpPr>
            <a:spLocks noGrp="1"/>
          </p:cNvSpPr>
          <p:nvPr>
            <p:ph type="title"/>
          </p:nvPr>
        </p:nvSpPr>
        <p:spPr>
          <a:xfrm>
            <a:off x="612775" y="228600"/>
            <a:ext cx="8153400" cy="990600"/>
          </a:xfrm>
        </p:spPr>
        <p:txBody>
          <a:bodyPr>
            <a:normAutofit fontScale="90000"/>
          </a:bodyPr>
          <a:lstStyle/>
          <a:p>
            <a:pPr fontAlgn="auto">
              <a:spcAft>
                <a:spcPts val="0"/>
              </a:spcAft>
              <a:defRPr/>
            </a:pPr>
            <a:r>
              <a:rPr lang="en-US" dirty="0" smtClean="0">
                <a:latin typeface="Times" charset="0"/>
              </a:rPr>
              <a:t>Sounds simple, right? But companies seem to have trouble in practice</a:t>
            </a:r>
            <a:endParaRPr lang="en-US" dirty="0">
              <a:latin typeface="Times" charset="0"/>
            </a:endParaRPr>
          </a:p>
        </p:txBody>
      </p:sp>
      <p:graphicFrame>
        <p:nvGraphicFramePr>
          <p:cNvPr id="6" name="Content Placeholder 7"/>
          <p:cNvGraphicFramePr>
            <a:graphicFrameLocks noGrp="1"/>
          </p:cNvGraphicFramePr>
          <p:nvPr>
            <p:ph sz="quarter" idx="1"/>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56618785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IX. All good things come to an end..And the terminal value is not an ATM…</a:t>
            </a:r>
            <a:endParaRPr lang="en-US">
              <a:ea typeface="+mj-ea"/>
              <a:cs typeface="+mj-cs"/>
            </a:endParaRPr>
          </a:p>
        </p:txBody>
      </p:sp>
      <p:sp>
        <p:nvSpPr>
          <p:cNvPr id="8806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pic>
        <p:nvPicPr>
          <p:cNvPr id="3" name="Content Placeholder 2"/>
          <p:cNvPicPr>
            <a:picLocks noGrp="1" noChangeAspect="1"/>
          </p:cNvPicPr>
          <p:nvPr>
            <p:ph sz="quarter" idx="1"/>
          </p:nvPr>
        </p:nvPicPr>
        <p:blipFill>
          <a:blip r:embed="rId3"/>
          <a:srcRect t="-22698" b="-22698"/>
          <a:stretch>
            <a:fillRect/>
          </a:stretch>
        </p:blipFill>
        <p:spPr/>
      </p:pic>
    </p:spTree>
  </p:cSld>
  <p:clrMapOvr>
    <a:masterClrMapping/>
  </p:clrMapOvr>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Title 1"/>
          <p:cNvSpPr>
            <a:spLocks noGrp="1"/>
          </p:cNvSpPr>
          <p:nvPr>
            <p:ph type="title"/>
          </p:nvPr>
        </p:nvSpPr>
        <p:spPr>
          <a:xfrm>
            <a:off x="612775" y="228600"/>
            <a:ext cx="8153400" cy="990600"/>
          </a:xfrm>
        </p:spPr>
        <p:txBody>
          <a:bodyPr/>
          <a:lstStyle/>
          <a:p>
            <a:pPr eaLnBrk="1" hangingPunct="1"/>
            <a:r>
              <a:rPr lang="en-US">
                <a:latin typeface="Calibri" charset="0"/>
              </a:rPr>
              <a:t>Terminal Value and Growth</a:t>
            </a:r>
          </a:p>
        </p:txBody>
      </p:sp>
      <p:sp>
        <p:nvSpPr>
          <p:cNvPr id="9011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graphicFrame>
        <p:nvGraphicFramePr>
          <p:cNvPr id="4" name="Content Placeholder 3"/>
          <p:cNvGraphicFramePr>
            <a:graphicFrameLocks noGrp="1"/>
          </p:cNvGraphicFramePr>
          <p:nvPr>
            <p:ph sz="quarter" idx="1"/>
            <p:extLst>
              <p:ext uri="{D42A27DB-BD31-4B8C-83A1-F6EECF244321}">
                <p14:modId xmlns:p14="http://schemas.microsoft.com/office/powerpoint/2010/main" val="3883790085"/>
              </p:ext>
            </p:extLst>
          </p:nvPr>
        </p:nvGraphicFramePr>
        <p:xfrm>
          <a:off x="609597" y="1752600"/>
          <a:ext cx="8153402" cy="4419602"/>
        </p:xfrm>
        <a:graphic>
          <a:graphicData uri="http://schemas.openxmlformats.org/drawingml/2006/table">
            <a:tbl>
              <a:tblPr/>
              <a:tblGrid>
                <a:gridCol w="3035208"/>
                <a:gridCol w="1577118"/>
                <a:gridCol w="2023472"/>
                <a:gridCol w="1517604"/>
              </a:tblGrid>
              <a:tr h="401782">
                <a:tc>
                  <a:txBody>
                    <a:bodyPr/>
                    <a:lstStyle/>
                    <a:p>
                      <a:pPr algn="ctr" fontAlgn="b"/>
                      <a:r>
                        <a:rPr lang="en-US" sz="2000" b="0" i="1" u="none" strike="noStrike" dirty="0">
                          <a:solidFill>
                            <a:srgbClr val="000000"/>
                          </a:solidFill>
                          <a:effectLst/>
                          <a:latin typeface="Calibri"/>
                        </a:rPr>
                        <a:t>Stable Growth Rate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1" u="none" strike="noStrike" dirty="0">
                          <a:solidFill>
                            <a:srgbClr val="000000"/>
                          </a:solidFill>
                          <a:effectLst/>
                          <a:latin typeface="Calibri"/>
                        </a:rPr>
                        <a:t>Amgen</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1" u="none" strike="noStrike">
                          <a:solidFill>
                            <a:srgbClr val="000000"/>
                          </a:solidFill>
                          <a:effectLst/>
                          <a:latin typeface="Calibri"/>
                        </a:rPr>
                        <a:t>Tata Motors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1" u="none" strike="noStrike">
                          <a:solidFill>
                            <a:srgbClr val="000000"/>
                          </a:solidFill>
                          <a:effectLst/>
                          <a:latin typeface="Calibri"/>
                        </a:rPr>
                        <a:t>Severstal</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01782">
                <a:tc>
                  <a:txBody>
                    <a:bodyPr/>
                    <a:lstStyle/>
                    <a:p>
                      <a:pPr algn="ctr" fontAlgn="b"/>
                      <a:r>
                        <a:rPr lang="en-US" sz="2000" b="0" i="0" u="none" strike="noStrike" dirty="0">
                          <a:solidFill>
                            <a:srgbClr val="000000"/>
                          </a:solidFill>
                          <a:effectLst/>
                          <a:latin typeface="Calibri"/>
                        </a:rPr>
                        <a:t>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dirty="0">
                          <a:solidFill>
                            <a:srgbClr val="000000"/>
                          </a:solidFill>
                          <a:effectLst/>
                          <a:latin typeface="Calibri"/>
                        </a:rPr>
                        <a:t>$150,652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435,686₹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$11,206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01782">
                <a:tc>
                  <a:txBody>
                    <a:bodyPr/>
                    <a:lstStyle/>
                    <a:p>
                      <a:pPr algn="ctr" fontAlgn="b"/>
                      <a:r>
                        <a:rPr lang="en-US" sz="2000" b="0" i="0" u="none" strike="noStrike">
                          <a:solidFill>
                            <a:srgbClr val="000000"/>
                          </a:solidFill>
                          <a:effectLst/>
                          <a:latin typeface="Calibri"/>
                        </a:rPr>
                        <a:t>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$154,479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435,686₹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$11,206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01782">
                <a:tc>
                  <a:txBody>
                    <a:bodyPr/>
                    <a:lstStyle/>
                    <a:p>
                      <a:pPr algn="ctr" fontAlgn="b"/>
                      <a:r>
                        <a:rPr lang="en-US" sz="2000" b="0" i="0" u="none" strike="noStrike">
                          <a:solidFill>
                            <a:srgbClr val="000000"/>
                          </a:solidFill>
                          <a:effectLst/>
                          <a:latin typeface="Calibri"/>
                        </a:rPr>
                        <a:t>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$160,194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dirty="0">
                          <a:solidFill>
                            <a:srgbClr val="000000"/>
                          </a:solidFill>
                          <a:effectLst/>
                          <a:latin typeface="Calibri"/>
                        </a:rPr>
                        <a:t>435,686₹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$11,206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01782">
                <a:tc>
                  <a:txBody>
                    <a:bodyPr/>
                    <a:lstStyle/>
                    <a:p>
                      <a:pPr algn="ctr" fontAlgn="b"/>
                      <a:r>
                        <a:rPr lang="en-US" sz="2000" b="0" i="0" u="none" strike="noStrike">
                          <a:solidFill>
                            <a:srgbClr val="000000"/>
                          </a:solidFill>
                          <a:effectLst/>
                          <a:latin typeface="Calibri"/>
                        </a:rPr>
                        <a:t>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dirty="0">
                          <a:solidFill>
                            <a:srgbClr val="000000"/>
                          </a:solidFill>
                          <a:effectLst/>
                          <a:latin typeface="Calibri"/>
                        </a:rPr>
                        <a:t>$167,784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dirty="0">
                          <a:solidFill>
                            <a:srgbClr val="000000"/>
                          </a:solidFill>
                          <a:effectLst/>
                          <a:latin typeface="Calibri"/>
                        </a:rPr>
                        <a:t>435,686₹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01782">
                <a:tc>
                  <a:txBody>
                    <a:bodyPr/>
                    <a:lstStyle/>
                    <a:p>
                      <a:pPr algn="ctr" fontAlgn="b"/>
                      <a:r>
                        <a:rPr lang="en-US" sz="2000" b="0" i="0" u="none" strike="noStrike">
                          <a:solidFill>
                            <a:srgbClr val="000000"/>
                          </a:solidFill>
                          <a:effectLst/>
                          <a:latin typeface="Calibri"/>
                        </a:rPr>
                        <a:t>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$179,099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dirty="0">
                          <a:solidFill>
                            <a:srgbClr val="000000"/>
                          </a:solidFill>
                          <a:effectLst/>
                          <a:latin typeface="Calibri"/>
                        </a:rPr>
                        <a:t>435,686₹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dirty="0">
                          <a:solidFill>
                            <a:srgbClr val="000000"/>
                          </a:solidFill>
                          <a:effectLst/>
                          <a:latin typeface="Calibri"/>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01782">
                <a:tc>
                  <a:txBody>
                    <a:bodyPr/>
                    <a:lstStyle/>
                    <a:p>
                      <a:pPr algn="ctr" fontAlgn="b"/>
                      <a:r>
                        <a:rPr lang="en-US" sz="2000" b="0" i="0" u="none" strike="noStrike">
                          <a:solidFill>
                            <a:srgbClr val="000000"/>
                          </a:solidFill>
                          <a:effectLst/>
                          <a:latin typeface="Calibri"/>
                        </a:rPr>
                        <a:t>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435,686₹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01782">
                <a:tc>
                  <a:txBody>
                    <a:bodyPr/>
                    <a:lstStyle/>
                    <a:p>
                      <a:pPr algn="l" fontAlgn="b"/>
                      <a:r>
                        <a:rPr lang="en-US" sz="2000" b="0" i="0" u="none" strike="noStrike">
                          <a:solidFill>
                            <a:srgbClr val="000000"/>
                          </a:solidFill>
                          <a:effectLst/>
                          <a:latin typeface="Calibri"/>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01782">
                <a:tc>
                  <a:txBody>
                    <a:bodyPr/>
                    <a:lstStyle/>
                    <a:p>
                      <a:pPr algn="l" fontAlgn="b"/>
                      <a:r>
                        <a:rPr lang="en-US" sz="2000" b="0" i="0" u="none" strike="noStrike">
                          <a:solidFill>
                            <a:srgbClr val="000000"/>
                          </a:solidFill>
                          <a:effectLst/>
                          <a:latin typeface="Calibri"/>
                        </a:rPr>
                        <a:t>Risk free rate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4.78%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5.00%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dirty="0">
                          <a:solidFill>
                            <a:srgbClr val="000000"/>
                          </a:solidFill>
                          <a:effectLst/>
                          <a:latin typeface="Calibri"/>
                        </a:rPr>
                        <a:t>2.50%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01782">
                <a:tc>
                  <a:txBody>
                    <a:bodyPr/>
                    <a:lstStyle/>
                    <a:p>
                      <a:pPr algn="l" fontAlgn="b"/>
                      <a:r>
                        <a:rPr lang="en-US" sz="2000" b="0" i="0" u="none" strike="noStrike">
                          <a:solidFill>
                            <a:srgbClr val="000000"/>
                          </a:solidFill>
                          <a:effectLst/>
                          <a:latin typeface="Calibri"/>
                        </a:rPr>
                        <a:t>ROIC</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dirty="0">
                          <a:solidFill>
                            <a:srgbClr val="000000"/>
                          </a:solidFill>
                          <a:effectLst/>
                          <a:latin typeface="Calibri"/>
                        </a:rPr>
                        <a:t>10.39%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dirty="0">
                          <a:solidFill>
                            <a:srgbClr val="000000"/>
                          </a:solidFill>
                          <a:effectLst/>
                          <a:latin typeface="Calibri"/>
                        </a:rPr>
                        <a:t>8.00%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01782">
                <a:tc>
                  <a:txBody>
                    <a:bodyPr/>
                    <a:lstStyle/>
                    <a:p>
                      <a:pPr algn="l" fontAlgn="b"/>
                      <a:r>
                        <a:rPr lang="en-US" sz="2000" b="0" i="0" u="none" strike="noStrike">
                          <a:solidFill>
                            <a:srgbClr val="000000"/>
                          </a:solidFill>
                          <a:effectLst/>
                          <a:latin typeface="Calibri"/>
                        </a:rPr>
                        <a:t>Cost of capital</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8.08%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dirty="0">
                          <a:solidFill>
                            <a:srgbClr val="000000"/>
                          </a:solidFill>
                          <a:effectLst/>
                          <a:latin typeface="Calibri"/>
                        </a:rPr>
                        <a:t>10.39%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dirty="0">
                          <a:solidFill>
                            <a:srgbClr val="000000"/>
                          </a:solidFill>
                          <a:effectLst/>
                          <a:latin typeface="Calibri"/>
                        </a:rPr>
                        <a:t>8.00%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Title 1"/>
          <p:cNvSpPr>
            <a:spLocks noGrp="1"/>
          </p:cNvSpPr>
          <p:nvPr>
            <p:ph type="ctrTitle"/>
          </p:nvPr>
        </p:nvSpPr>
        <p:spPr/>
        <p:txBody>
          <a:bodyPr>
            <a:normAutofit/>
          </a:bodyPr>
          <a:lstStyle/>
          <a:p>
            <a:pPr eaLnBrk="1" fontAlgn="auto" hangingPunct="1">
              <a:spcAft>
                <a:spcPts val="0"/>
              </a:spcAft>
              <a:defRPr/>
            </a:pPr>
            <a:r>
              <a:rPr lang="en-US" smtClean="0">
                <a:ea typeface="+mj-ea"/>
                <a:cs typeface="+mj-cs"/>
              </a:rPr>
              <a:t>The loose ends in valuation…</a:t>
            </a:r>
            <a:endParaRPr lang="en-US">
              <a:ea typeface="+mj-ea"/>
              <a:cs typeface="+mj-cs"/>
            </a:endParaRPr>
          </a:p>
        </p:txBody>
      </p:sp>
      <p:sp>
        <p:nvSpPr>
          <p:cNvPr id="91138" name="Subtitle 2"/>
          <p:cNvSpPr>
            <a:spLocks noGrp="1"/>
          </p:cNvSpPr>
          <p:nvPr>
            <p:ph type="subTitle" idx="1"/>
          </p:nvPr>
        </p:nvSpPr>
        <p:spPr>
          <a:xfrm>
            <a:off x="2362200" y="6049963"/>
            <a:ext cx="6705600" cy="685800"/>
          </a:xfrm>
        </p:spPr>
        <p:txBody>
          <a:bodyPr/>
          <a:lstStyle/>
          <a:p>
            <a:pPr eaLnBrk="1" hangingPunct="1"/>
            <a:r>
              <a:rPr lang="en-US">
                <a:latin typeface="Calibri" charset="0"/>
              </a:rPr>
              <a:t>Aswath Damodaran</a:t>
            </a:r>
          </a:p>
        </p:txBody>
      </p:sp>
      <p:sp>
        <p:nvSpPr>
          <p:cNvPr id="91139"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Rectangle 2"/>
          <p:cNvSpPr>
            <a:spLocks noGrp="1" noChangeArrowheads="1"/>
          </p:cNvSpPr>
          <p:nvPr>
            <p:ph type="title"/>
          </p:nvPr>
        </p:nvSpPr>
        <p:spPr>
          <a:xfrm>
            <a:off x="612775" y="228600"/>
            <a:ext cx="8153400" cy="990600"/>
          </a:xfrm>
        </p:spPr>
        <p:txBody>
          <a:bodyPr/>
          <a:lstStyle/>
          <a:p>
            <a:pPr eaLnBrk="1" hangingPunct="1"/>
            <a:r>
              <a:rPr lang="en-US" dirty="0" smtClean="0">
                <a:latin typeface="Calibri" charset="0"/>
              </a:rPr>
              <a:t>Getting from DCF to value per share: The Loose Ends</a:t>
            </a:r>
            <a:endParaRPr lang="en-US" dirty="0">
              <a:latin typeface="Calibri" charset="0"/>
            </a:endParaRPr>
          </a:p>
        </p:txBody>
      </p:sp>
      <p:sp>
        <p:nvSpPr>
          <p:cNvPr id="9216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pic>
        <p:nvPicPr>
          <p:cNvPr id="3" name="Content Placeholder 2"/>
          <p:cNvPicPr>
            <a:picLocks noGrp="1" noChangeAspect="1"/>
          </p:cNvPicPr>
          <p:nvPr>
            <p:ph sz="quarter" idx="1"/>
          </p:nvPr>
        </p:nvPicPr>
        <p:blipFill>
          <a:blip r:embed="rId3"/>
          <a:srcRect t="-20414" b="-20414"/>
          <a:stretch>
            <a:fillRect/>
          </a:stretch>
        </p:blipFill>
        <p:spPr/>
      </p:pic>
    </p:spTree>
  </p:cSld>
  <p:clrMapOvr>
    <a:masterClrMapping/>
  </p:clrMapOvr>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1. The Value of Cash</a:t>
            </a:r>
            <a:br>
              <a:rPr lang="en-US" smtClean="0">
                <a:ea typeface="+mj-ea"/>
                <a:cs typeface="+mj-cs"/>
              </a:rPr>
            </a:br>
            <a:r>
              <a:rPr lang="en-US" smtClean="0">
                <a:ea typeface="+mj-ea"/>
                <a:cs typeface="+mj-cs"/>
              </a:rPr>
              <a:t>An Exercise in Cash Valuation</a:t>
            </a:r>
            <a:endParaRPr lang="en-US">
              <a:ea typeface="+mj-ea"/>
              <a:cs typeface="+mj-cs"/>
            </a:endParaRPr>
          </a:p>
        </p:txBody>
      </p:sp>
      <p:sp>
        <p:nvSpPr>
          <p:cNvPr id="73730" name="Rectangle 3"/>
          <p:cNvSpPr>
            <a:spLocks noGrp="1" noChangeArrowheads="1"/>
          </p:cNvSpPr>
          <p:nvPr>
            <p:ph sz="quarter" idx="1"/>
          </p:nvPr>
        </p:nvSpPr>
        <p:spPr>
          <a:xfrm>
            <a:off x="612775" y="1600200"/>
            <a:ext cx="8153400" cy="4495800"/>
          </a:xfrm>
        </p:spPr>
        <p:txBody>
          <a:bodyPr>
            <a:normAutofit/>
          </a:bodyPr>
          <a:lstStyle/>
          <a:p>
            <a:pPr marL="0" indent="0" eaLnBrk="1" fontAlgn="auto" hangingPunct="1">
              <a:spcAft>
                <a:spcPts val="0"/>
              </a:spcAft>
              <a:buFont typeface="Wingdings"/>
              <a:buNone/>
              <a:defRPr/>
            </a:pPr>
            <a:r>
              <a:rPr lang="en-US" dirty="0" smtClean="0">
                <a:ea typeface="+mn-ea"/>
                <a:cs typeface="+mn-cs"/>
              </a:rPr>
              <a:t>			</a:t>
            </a:r>
            <a:r>
              <a:rPr lang="en-US" sz="2400" dirty="0" smtClean="0">
                <a:ea typeface="+mn-ea"/>
                <a:cs typeface="+mn-cs"/>
              </a:rPr>
              <a:t>Company A	Company B	Company C</a:t>
            </a:r>
          </a:p>
          <a:p>
            <a:pPr marL="0" indent="0" eaLnBrk="1" fontAlgn="auto" hangingPunct="1">
              <a:spcAft>
                <a:spcPts val="0"/>
              </a:spcAft>
              <a:buFont typeface="Wingdings"/>
              <a:buNone/>
              <a:defRPr/>
            </a:pPr>
            <a:r>
              <a:rPr lang="en-US" sz="2400" dirty="0" smtClean="0">
                <a:ea typeface="+mn-ea"/>
                <a:cs typeface="+mn-cs"/>
              </a:rPr>
              <a:t>Enterprise Value	$ 1 billion	$ 1 billion	$ 1 billion</a:t>
            </a:r>
          </a:p>
          <a:p>
            <a:pPr marL="0" indent="0" eaLnBrk="1" fontAlgn="auto" hangingPunct="1">
              <a:spcAft>
                <a:spcPts val="0"/>
              </a:spcAft>
              <a:buFont typeface="Wingdings"/>
              <a:buNone/>
              <a:defRPr/>
            </a:pPr>
            <a:r>
              <a:rPr lang="en-US" sz="2400" dirty="0" smtClean="0">
                <a:ea typeface="+mn-ea"/>
                <a:cs typeface="+mn-cs"/>
              </a:rPr>
              <a:t>Cash 			$ 100 mil	$ 100 mil	$ 100 mil</a:t>
            </a:r>
          </a:p>
          <a:p>
            <a:pPr marL="0" indent="0" eaLnBrk="1" fontAlgn="auto" hangingPunct="1">
              <a:spcAft>
                <a:spcPts val="0"/>
              </a:spcAft>
              <a:buFont typeface="Wingdings"/>
              <a:buNone/>
              <a:defRPr/>
            </a:pPr>
            <a:r>
              <a:rPr lang="en-US" sz="2400" dirty="0" smtClean="0">
                <a:ea typeface="+mn-ea"/>
                <a:cs typeface="+mn-cs"/>
              </a:rPr>
              <a:t>Return on Capital	10%		5%		22%</a:t>
            </a:r>
          </a:p>
          <a:p>
            <a:pPr marL="0" indent="0" eaLnBrk="1" fontAlgn="auto" hangingPunct="1">
              <a:spcAft>
                <a:spcPts val="0"/>
              </a:spcAft>
              <a:buFont typeface="Wingdings"/>
              <a:buNone/>
              <a:defRPr/>
            </a:pPr>
            <a:r>
              <a:rPr lang="en-US" sz="2400" dirty="0" smtClean="0">
                <a:ea typeface="+mn-ea"/>
                <a:cs typeface="+mn-cs"/>
              </a:rPr>
              <a:t>Cost of Capital		10%		10%		12%</a:t>
            </a:r>
          </a:p>
          <a:p>
            <a:pPr marL="0" indent="0" eaLnBrk="1" fontAlgn="auto" hangingPunct="1">
              <a:spcAft>
                <a:spcPts val="0"/>
              </a:spcAft>
              <a:buFont typeface="Wingdings"/>
              <a:buNone/>
              <a:defRPr/>
            </a:pPr>
            <a:r>
              <a:rPr lang="en-US" sz="2400" dirty="0" smtClean="0">
                <a:ea typeface="+mn-ea"/>
                <a:cs typeface="+mn-cs"/>
              </a:rPr>
              <a:t>Trades in 		US		US		Argentina</a:t>
            </a: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r>
              <a:rPr lang="en-US" dirty="0" smtClean="0">
                <a:ea typeface="+mn-ea"/>
                <a:cs typeface="+mn-cs"/>
              </a:rPr>
              <a:t>In which of these companies is cash most likely to trade at face value, at a discount and at a premium?</a:t>
            </a:r>
            <a:endParaRPr lang="en-US" dirty="0">
              <a:ea typeface="+mn-ea"/>
              <a:cs typeface="+mn-cs"/>
            </a:endParaRPr>
          </a:p>
        </p:txBody>
      </p:sp>
      <p:sp>
        <p:nvSpPr>
          <p:cNvPr id="9421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spTree>
  </p:cSld>
  <p:clrMapOvr>
    <a:masterClrMapping/>
  </p:clrMapOvr>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Cash: Discount or Premium?</a:t>
            </a:r>
          </a:p>
        </p:txBody>
      </p:sp>
      <p:pic>
        <p:nvPicPr>
          <p:cNvPr id="96258" name="Picture 3"/>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12003" r="-12003"/>
          <a:stretch>
            <a:fillRect/>
          </a:stretch>
        </p:blipFill>
        <p:spPr>
          <a:xfrm>
            <a:off x="612775" y="1600200"/>
            <a:ext cx="8153400" cy="4495800"/>
          </a:xfrm>
        </p:spPr>
      </p:pic>
      <p:sp>
        <p:nvSpPr>
          <p:cNvPr id="9625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spTree>
  </p:cSld>
  <p:clrMapOvr>
    <a:masterClrMapping/>
  </p:clrMapOvr>
  <p:timing>
    <p:tnLst>
      <p:par>
        <p:cTn xmlns:p14="http://schemas.microsoft.com/office/powerpoint/2010/mai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2. Dealing with Holdings in Other firms</a:t>
            </a:r>
          </a:p>
        </p:txBody>
      </p:sp>
      <p:sp>
        <p:nvSpPr>
          <p:cNvPr id="77826" name="Rectangle 3"/>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smtClean="0">
                <a:ea typeface="+mn-ea"/>
                <a:cs typeface="+mn-cs"/>
              </a:rPr>
              <a:t>Holdings in other firms can be categorized into</a:t>
            </a:r>
          </a:p>
          <a:p>
            <a:pPr marL="640080" lvl="1" indent="-274320" eaLnBrk="1" fontAlgn="auto" hangingPunct="1">
              <a:spcAft>
                <a:spcPts val="0"/>
              </a:spcAft>
              <a:buFont typeface="Wingdings 2"/>
              <a:buChar char=""/>
              <a:defRPr/>
            </a:pPr>
            <a:r>
              <a:rPr lang="en-US" smtClean="0">
                <a:ea typeface="+mn-ea"/>
              </a:rPr>
              <a:t>Minority passive holdings, in which case only the dividend from the holdings is shown in the balance sheet</a:t>
            </a:r>
          </a:p>
          <a:p>
            <a:pPr marL="640080" lvl="1" indent="-274320" eaLnBrk="1" fontAlgn="auto" hangingPunct="1">
              <a:spcAft>
                <a:spcPts val="0"/>
              </a:spcAft>
              <a:buFont typeface="Wingdings 2"/>
              <a:buChar char=""/>
              <a:defRPr/>
            </a:pPr>
            <a:r>
              <a:rPr lang="en-US" smtClean="0">
                <a:ea typeface="+mn-ea"/>
              </a:rPr>
              <a:t>Minority active holdings, in which case the share of equity income is shown in the income statements</a:t>
            </a:r>
          </a:p>
          <a:p>
            <a:pPr marL="640080" lvl="1" indent="-274320" eaLnBrk="1" fontAlgn="auto" hangingPunct="1">
              <a:spcAft>
                <a:spcPts val="0"/>
              </a:spcAft>
              <a:buFont typeface="Wingdings 2"/>
              <a:buChar char=""/>
              <a:defRPr/>
            </a:pPr>
            <a:r>
              <a:rPr lang="en-US" smtClean="0">
                <a:ea typeface="+mn-ea"/>
              </a:rPr>
              <a:t>Majority active holdings, in which case the financial statements are consolidated.</a:t>
            </a:r>
          </a:p>
          <a:p>
            <a:pPr marL="320040" indent="-320040" eaLnBrk="1" fontAlgn="auto" hangingPunct="1">
              <a:spcAft>
                <a:spcPts val="0"/>
              </a:spcAft>
              <a:buFont typeface="Wingdings"/>
              <a:buChar char=""/>
              <a:defRPr/>
            </a:pPr>
            <a:r>
              <a:rPr lang="en-US" smtClean="0">
                <a:ea typeface="+mn-ea"/>
                <a:cs typeface="+mn-cs"/>
              </a:rPr>
              <a:t>We tend to be sloppy in practice in dealing with cross holdings. After valuing the operating assets of a firm, using consolidated statements, it is common to add on the balance sheet value of minority holdings (which are in book value terms) and subtract out the minority interests (again in book value terms), representing the portion of the consolidated company that does not belong to the parent company. </a:t>
            </a:r>
            <a:endParaRPr lang="en-US">
              <a:ea typeface="+mn-ea"/>
              <a:cs typeface="+mn-cs"/>
            </a:endParaRPr>
          </a:p>
        </p:txBody>
      </p:sp>
      <p:sp>
        <p:nvSpPr>
          <p:cNvPr id="9830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spTree>
  </p:cSld>
  <p:clrMapOvr>
    <a:masterClrMapping/>
  </p:clrMapOvr>
  <p:timing>
    <p:tnLst>
      <p:par>
        <p:cTn xmlns:p14="http://schemas.microsoft.com/office/powerpoint/2010/mai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How to value holdings in other firms.. In a perfect world..</a:t>
            </a:r>
            <a:endParaRPr lang="en-US">
              <a:ea typeface="+mj-ea"/>
              <a:cs typeface="+mj-cs"/>
            </a:endParaRPr>
          </a:p>
        </p:txBody>
      </p:sp>
      <p:sp>
        <p:nvSpPr>
          <p:cNvPr id="100354" name="Rectangle 3"/>
          <p:cNvSpPr>
            <a:spLocks noGrp="1" noChangeArrowheads="1"/>
          </p:cNvSpPr>
          <p:nvPr>
            <p:ph sz="quarter" idx="1"/>
          </p:nvPr>
        </p:nvSpPr>
        <p:spPr>
          <a:xfrm>
            <a:off x="612775" y="1600200"/>
            <a:ext cx="8153400" cy="4495800"/>
          </a:xfrm>
        </p:spPr>
        <p:txBody>
          <a:bodyPr/>
          <a:lstStyle/>
          <a:p>
            <a:pPr eaLnBrk="1" hangingPunct="1"/>
            <a:r>
              <a:rPr lang="en-US">
                <a:latin typeface="Calibri" charset="0"/>
              </a:rPr>
              <a:t>In a perfect world, we would strip the parent company from its subsidiaries and value each one separately. The value of the combined firm will be</a:t>
            </a:r>
          </a:p>
          <a:p>
            <a:pPr lvl="1" eaLnBrk="1" hangingPunct="1"/>
            <a:r>
              <a:rPr lang="en-US">
                <a:latin typeface="Calibri" charset="0"/>
              </a:rPr>
              <a:t>Value of parent company + Proportion of value of each subsidiary</a:t>
            </a:r>
          </a:p>
          <a:p>
            <a:pPr eaLnBrk="1" hangingPunct="1"/>
            <a:r>
              <a:rPr lang="en-US">
                <a:latin typeface="Calibri" charset="0"/>
              </a:rPr>
              <a:t>To do this right, you will need to be provided detailed information on each subsidiary to estimate cash flows and discount rates.</a:t>
            </a:r>
          </a:p>
        </p:txBody>
      </p:sp>
      <p:sp>
        <p:nvSpPr>
          <p:cNvPr id="10035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spTree>
  </p:cSld>
  <p:clrMapOvr>
    <a:masterClrMapping/>
  </p:clrMapOvr>
  <p:timing>
    <p:tnLst>
      <p:par>
        <p:cTn xmlns:p14="http://schemas.microsoft.com/office/powerpoint/2010/mai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1"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Two compromise solutions…</a:t>
            </a:r>
          </a:p>
        </p:txBody>
      </p:sp>
      <p:sp>
        <p:nvSpPr>
          <p:cNvPr id="81922" name="Rectangle 3"/>
          <p:cNvSpPr>
            <a:spLocks noGrp="1" noChangeArrowheads="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u="sng" dirty="0" smtClean="0">
                <a:ea typeface="+mn-ea"/>
                <a:cs typeface="+mn-cs"/>
              </a:rPr>
              <a:t>The market value solution</a:t>
            </a:r>
            <a:r>
              <a:rPr lang="en-US" dirty="0" smtClean="0">
                <a:ea typeface="+mn-ea"/>
                <a:cs typeface="+mn-cs"/>
              </a:rPr>
              <a:t>: When the subsidiaries are publicly traded, you could use their traded market capitalizations to estimate the values of the cross holdings. You do risk carrying into your valuation any mistakes that the market may be making in valuation.</a:t>
            </a:r>
          </a:p>
          <a:p>
            <a:pPr marL="320040" indent="-320040" eaLnBrk="1" fontAlgn="auto" hangingPunct="1">
              <a:spcAft>
                <a:spcPts val="0"/>
              </a:spcAft>
              <a:buFont typeface="Wingdings"/>
              <a:buChar char=""/>
              <a:defRPr/>
            </a:pPr>
            <a:r>
              <a:rPr lang="en-US" u="sng" dirty="0" smtClean="0">
                <a:ea typeface="+mn-ea"/>
                <a:cs typeface="+mn-cs"/>
              </a:rPr>
              <a:t>The relative value solution</a:t>
            </a:r>
            <a:r>
              <a:rPr lang="en-US" dirty="0" smtClean="0">
                <a:ea typeface="+mn-ea"/>
                <a:cs typeface="+mn-cs"/>
              </a:rPr>
              <a:t>: When there are too many cross holdings to value separately or when there is insufficient information provided on cross holdings, you can convert the book values of holdings that you have on the balance sheet (for both minority holdings and minority interests in majority holdings) by using the average price to book value ratio of the sector in which the subsidiaries operate.</a:t>
            </a:r>
            <a:endParaRPr lang="en-US" dirty="0">
              <a:ea typeface="+mn-ea"/>
              <a:cs typeface="+mn-cs"/>
            </a:endParaRPr>
          </a:p>
        </p:txBody>
      </p:sp>
      <p:sp>
        <p:nvSpPr>
          <p:cNvPr id="10240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spTree>
  </p:cSld>
  <p:clrMapOvr>
    <a:masterClrMapping/>
  </p:clrMapOvr>
  <p:timing>
    <p:tnLst>
      <p:par>
        <p:cTn xmlns:p14="http://schemas.microsoft.com/office/powerpoint/2010/mai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49" name="Title 1"/>
          <p:cNvSpPr>
            <a:spLocks noGrp="1"/>
          </p:cNvSpPr>
          <p:nvPr>
            <p:ph type="title"/>
          </p:nvPr>
        </p:nvSpPr>
        <p:spPr>
          <a:xfrm>
            <a:off x="612775" y="228600"/>
            <a:ext cx="8153400" cy="990600"/>
          </a:xfrm>
        </p:spPr>
        <p:txBody>
          <a:bodyPr/>
          <a:lstStyle/>
          <a:p>
            <a:pPr eaLnBrk="1" hangingPunct="1"/>
            <a:r>
              <a:rPr lang="en-US">
                <a:latin typeface="Calibri" charset="0"/>
              </a:rPr>
              <a:t>Tata Motor</a:t>
            </a:r>
            <a:r>
              <a:rPr lang="ja-JP" altLang="en-US">
                <a:latin typeface="Calibri" charset="0"/>
              </a:rPr>
              <a:t>’</a:t>
            </a:r>
            <a:r>
              <a:rPr lang="en-US" altLang="ja-JP">
                <a:latin typeface="Calibri" charset="0"/>
              </a:rPr>
              <a:t>s Cross Holdings</a:t>
            </a:r>
            <a:endParaRPr lang="en-US">
              <a:latin typeface="Calibri" charset="0"/>
            </a:endParaRPr>
          </a:p>
        </p:txBody>
      </p:sp>
      <p:sp>
        <p:nvSpPr>
          <p:cNvPr id="10445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graphicFrame>
        <p:nvGraphicFramePr>
          <p:cNvPr id="6" name="Content Placeholder 5"/>
          <p:cNvGraphicFramePr>
            <a:graphicFrameLocks noGrp="1"/>
          </p:cNvGraphicFramePr>
          <p:nvPr>
            <p:ph sz="quarter" idx="1"/>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xmlns:p14="http://schemas.microsoft.com/office/powerpoint/2010/mai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Severstal</a:t>
            </a:r>
            <a:r>
              <a:rPr lang="en-US" dirty="0" smtClean="0"/>
              <a:t>: From operating assets to equity value</a:t>
            </a:r>
            <a:endParaRPr lang="en-US" dirty="0"/>
          </a:p>
        </p:txBody>
      </p:sp>
      <p:sp>
        <p:nvSpPr>
          <p:cNvPr id="4" name="Footer Placeholder 3"/>
          <p:cNvSpPr>
            <a:spLocks noGrp="1"/>
          </p:cNvSpPr>
          <p:nvPr>
            <p:ph type="ftr" sz="quarter" idx="10"/>
          </p:nvPr>
        </p:nvSpPr>
        <p:spPr/>
        <p:txBody>
          <a:bodyPr/>
          <a:lstStyle/>
          <a:p>
            <a:pPr>
              <a:defRPr/>
            </a:pPr>
            <a:r>
              <a:rPr lang="en-US" smtClean="0"/>
              <a:t>Aswath Damodaran</a:t>
            </a:r>
            <a:endParaRPr lang="en-US"/>
          </a:p>
        </p:txBody>
      </p:sp>
      <p:graphicFrame>
        <p:nvGraphicFramePr>
          <p:cNvPr id="9" name="Content Placeholder 8"/>
          <p:cNvGraphicFramePr>
            <a:graphicFrameLocks noGrp="1"/>
          </p:cNvGraphicFramePr>
          <p:nvPr>
            <p:ph sz="quarter" idx="1"/>
            <p:extLst>
              <p:ext uri="{D42A27DB-BD31-4B8C-83A1-F6EECF244321}">
                <p14:modId xmlns:p14="http://schemas.microsoft.com/office/powerpoint/2010/main" val="979246997"/>
              </p:ext>
            </p:extLst>
          </p:nvPr>
        </p:nvGraphicFramePr>
        <p:xfrm>
          <a:off x="609600" y="1752596"/>
          <a:ext cx="8001001" cy="4713456"/>
        </p:xfrm>
        <a:graphic>
          <a:graphicData uri="http://schemas.openxmlformats.org/drawingml/2006/table">
            <a:tbl>
              <a:tblPr/>
              <a:tblGrid>
                <a:gridCol w="3598776"/>
                <a:gridCol w="1088002"/>
                <a:gridCol w="1104741"/>
                <a:gridCol w="1104741"/>
                <a:gridCol w="1104741"/>
              </a:tblGrid>
              <a:tr h="417347">
                <a:tc>
                  <a:txBody>
                    <a:bodyPr/>
                    <a:lstStyle/>
                    <a:p>
                      <a:pPr algn="l" fontAlgn="b"/>
                      <a:r>
                        <a:rPr lang="en-US" sz="2000" b="0" i="0" u="none" strike="noStrike" dirty="0">
                          <a:solidFill>
                            <a:srgbClr val="000000"/>
                          </a:solidFill>
                          <a:effectLst/>
                          <a:latin typeface="Calibri"/>
                        </a:rPr>
                        <a:t>PV of cash flows during high growth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dirty="0" smtClean="0">
                          <a:solidFill>
                            <a:srgbClr val="000000"/>
                          </a:solidFill>
                          <a:effectLst/>
                          <a:latin typeface="Calibri"/>
                        </a:rPr>
                        <a:t>$7,501</a:t>
                      </a:r>
                      <a:endParaRPr lang="en-US" sz="2000" b="0" i="0" u="none" strike="noStrike" dirty="0">
                        <a:solidFill>
                          <a:srgbClr val="000000"/>
                        </a:solidFill>
                        <a:effectLst/>
                        <a:latin typeface="Calibri"/>
                      </a:endParaRP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1" u="none" strike="noStrike" dirty="0" smtClean="0">
                          <a:solidFill>
                            <a:srgbClr val="000000"/>
                          </a:solidFill>
                          <a:effectLst/>
                          <a:latin typeface="Calibri"/>
                        </a:rPr>
                        <a:t>61.19%</a:t>
                      </a:r>
                      <a:endParaRPr lang="en-US" sz="2000" b="0" i="1" u="none" strike="noStrike" dirty="0">
                        <a:solidFill>
                          <a:srgbClr val="000000"/>
                        </a:solidFill>
                        <a:effectLst/>
                        <a:latin typeface="Calibri"/>
                      </a:endParaRP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2000" b="0" i="0" u="none" strike="noStrike" dirty="0">
                        <a:solidFill>
                          <a:srgbClr val="000000"/>
                        </a:solidFill>
                        <a:effectLst/>
                        <a:latin typeface="Calibri"/>
                      </a:endParaRPr>
                    </a:p>
                  </a:txBody>
                  <a:tcPr marL="12700" marR="12700" marT="12700"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endParaRPr lang="en-US" sz="2000" b="0" i="0" u="none" strike="noStrike">
                        <a:solidFill>
                          <a:srgbClr val="000000"/>
                        </a:solidFill>
                        <a:effectLst/>
                        <a:latin typeface="Calibri"/>
                      </a:endParaRPr>
                    </a:p>
                  </a:txBody>
                  <a:tcPr marL="12700" marR="12700" marT="12700" marB="0" anchor="b">
                    <a:lnL>
                      <a:noFill/>
                    </a:lnL>
                    <a:lnR>
                      <a:noFill/>
                    </a:lnR>
                    <a:lnT>
                      <a:noFill/>
                    </a:lnT>
                    <a:lnB>
                      <a:noFill/>
                    </a:lnB>
                  </a:tcPr>
                </a:tc>
              </a:tr>
              <a:tr h="433607">
                <a:tc>
                  <a:txBody>
                    <a:bodyPr/>
                    <a:lstStyle/>
                    <a:p>
                      <a:pPr algn="l" fontAlgn="b"/>
                      <a:r>
                        <a:rPr lang="en-US" sz="2000" b="0" i="0" u="none" strike="noStrike" dirty="0">
                          <a:solidFill>
                            <a:srgbClr val="000000"/>
                          </a:solidFill>
                          <a:effectLst/>
                          <a:latin typeface="Calibri"/>
                        </a:rPr>
                        <a:t>PV of terminal value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dirty="0" smtClean="0">
                          <a:solidFill>
                            <a:srgbClr val="000000"/>
                          </a:solidFill>
                          <a:effectLst/>
                          <a:latin typeface="Calibri"/>
                        </a:rPr>
                        <a:t>$4,757</a:t>
                      </a:r>
                      <a:endParaRPr lang="en-US" sz="2000" b="0" i="0" u="none" strike="noStrike" dirty="0">
                        <a:solidFill>
                          <a:srgbClr val="000000"/>
                        </a:solidFill>
                        <a:effectLst/>
                        <a:latin typeface="Calibri"/>
                      </a:endParaRP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2000" b="0" i="1" u="none" strike="noStrike" dirty="0" smtClean="0">
                          <a:solidFill>
                            <a:srgbClr val="000000"/>
                          </a:solidFill>
                          <a:effectLst/>
                          <a:latin typeface="Calibri"/>
                        </a:rPr>
                        <a:t>38.81%</a:t>
                      </a:r>
                      <a:endParaRPr lang="en-US" sz="2000" b="0" i="1" u="none" strike="noStrike" dirty="0">
                        <a:solidFill>
                          <a:srgbClr val="000000"/>
                        </a:solidFill>
                        <a:effectLst/>
                        <a:latin typeface="Calibri"/>
                      </a:endParaRP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2000" b="0" i="0" u="none" strike="noStrike">
                        <a:solidFill>
                          <a:srgbClr val="000000"/>
                        </a:solidFill>
                        <a:effectLst/>
                        <a:latin typeface="Calibri"/>
                      </a:endParaRPr>
                    </a:p>
                  </a:txBody>
                  <a:tcPr marL="12700" marR="12700" marT="12700"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endParaRPr lang="en-US" sz="2000" b="0" i="0" u="none" strike="noStrike">
                        <a:solidFill>
                          <a:srgbClr val="000000"/>
                        </a:solidFill>
                        <a:effectLst/>
                        <a:latin typeface="Calibri"/>
                      </a:endParaRPr>
                    </a:p>
                  </a:txBody>
                  <a:tcPr marL="12700" marR="12700" marT="12700" marB="0" anchor="b">
                    <a:lnL>
                      <a:noFill/>
                    </a:lnL>
                    <a:lnR>
                      <a:noFill/>
                    </a:lnR>
                    <a:lnT>
                      <a:noFill/>
                    </a:lnT>
                    <a:lnB>
                      <a:noFill/>
                    </a:lnB>
                  </a:tcPr>
                </a:tc>
              </a:tr>
              <a:tr h="433607">
                <a:tc>
                  <a:txBody>
                    <a:bodyPr/>
                    <a:lstStyle/>
                    <a:p>
                      <a:pPr algn="l" fontAlgn="b"/>
                      <a:r>
                        <a:rPr lang="en-US" sz="2000" b="0" i="0" u="none" strike="noStrike" dirty="0">
                          <a:solidFill>
                            <a:srgbClr val="000000"/>
                          </a:solidFill>
                          <a:effectLst/>
                          <a:latin typeface="Calibri"/>
                        </a:rPr>
                        <a:t>Value of operating assets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dirty="0" smtClean="0">
                          <a:solidFill>
                            <a:srgbClr val="000000"/>
                          </a:solidFill>
                          <a:effectLst/>
                          <a:latin typeface="Calibri"/>
                        </a:rPr>
                        <a:t>$12,258</a:t>
                      </a:r>
                      <a:endParaRPr lang="en-US" sz="2000" b="0" i="0" u="none" strike="noStrike" dirty="0">
                        <a:solidFill>
                          <a:srgbClr val="000000"/>
                        </a:solidFill>
                        <a:effectLst/>
                        <a:latin typeface="Calibri"/>
                      </a:endParaRPr>
                    </a:p>
                  </a:txBody>
                  <a:tcPr marL="12700" marR="12700" marT="1270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2000" b="0" i="0" u="none" strike="noStrike" dirty="0" smtClean="0">
                          <a:solidFill>
                            <a:srgbClr val="FF0000"/>
                          </a:solidFill>
                          <a:effectLst/>
                          <a:latin typeface="Calibri"/>
                        </a:rPr>
                        <a:t>$12,258</a:t>
                      </a:r>
                      <a:endParaRPr lang="en-US" sz="2000" b="0" i="0" u="none" strike="noStrike" dirty="0">
                        <a:solidFill>
                          <a:srgbClr val="FF0000"/>
                        </a:solidFill>
                        <a:effectLst/>
                        <a:latin typeface="Calibri"/>
                      </a:endParaRPr>
                    </a:p>
                  </a:txBody>
                  <a:tcPr marL="12700" marR="12700" marT="12700"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2000" b="0" i="0" u="none" strike="noStrike">
                        <a:solidFill>
                          <a:srgbClr val="000000"/>
                        </a:solidFill>
                        <a:effectLst/>
                        <a:latin typeface="Calibri"/>
                      </a:endParaRPr>
                    </a:p>
                  </a:txBody>
                  <a:tcPr marL="12700" marR="12700" marT="12700" marB="0" anchor="b">
                    <a:lnL>
                      <a:noFill/>
                    </a:lnL>
                    <a:lnR>
                      <a:noFill/>
                    </a:lnR>
                    <a:lnT>
                      <a:noFill/>
                    </a:lnT>
                    <a:lnB>
                      <a:noFill/>
                    </a:lnB>
                  </a:tcPr>
                </a:tc>
                <a:tc>
                  <a:txBody>
                    <a:bodyPr/>
                    <a:lstStyle/>
                    <a:p>
                      <a:pPr algn="ctr" fontAlgn="b"/>
                      <a:endParaRPr lang="en-US" sz="2000" b="0" i="0" u="none" strike="noStrike">
                        <a:solidFill>
                          <a:srgbClr val="000000"/>
                        </a:solidFill>
                        <a:effectLst/>
                        <a:latin typeface="Calibri"/>
                      </a:endParaRPr>
                    </a:p>
                  </a:txBody>
                  <a:tcPr marL="12700" marR="12700" marT="12700" marB="0" anchor="b">
                    <a:lnL>
                      <a:noFill/>
                    </a:lnL>
                    <a:lnR>
                      <a:noFill/>
                    </a:lnR>
                    <a:lnT>
                      <a:noFill/>
                    </a:lnT>
                    <a:lnB>
                      <a:noFill/>
                    </a:lnB>
                  </a:tcPr>
                </a:tc>
              </a:tr>
              <a:tr h="433607">
                <a:tc>
                  <a:txBody>
                    <a:bodyPr/>
                    <a:lstStyle/>
                    <a:p>
                      <a:pPr algn="l" fontAlgn="b"/>
                      <a:r>
                        <a:rPr lang="en-US" sz="2000" b="0" i="0" u="none" strike="noStrike">
                          <a:solidFill>
                            <a:srgbClr val="000000"/>
                          </a:solidFill>
                          <a:effectLst/>
                          <a:latin typeface="Calibri"/>
                        </a:rPr>
                        <a:t> + Cash</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2000" b="0" i="0" u="none" strike="noStrike">
                        <a:solidFill>
                          <a:srgbClr val="000000"/>
                        </a:solidFill>
                        <a:effectLst/>
                        <a:latin typeface="Calibri"/>
                      </a:endParaRP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b"/>
                      <a:r>
                        <a:rPr lang="en-US" sz="2000" b="0" i="0" u="none" strike="noStrike" dirty="0" smtClean="0">
                          <a:solidFill>
                            <a:srgbClr val="000000"/>
                          </a:solidFill>
                          <a:effectLst/>
                          <a:latin typeface="Calibri"/>
                        </a:rPr>
                        <a:t>$1,542</a:t>
                      </a:r>
                      <a:endParaRPr lang="en-US" sz="2000" b="0" i="0" u="none" strike="noStrike" dirty="0">
                        <a:solidFill>
                          <a:srgbClr val="000000"/>
                        </a:solidFill>
                        <a:effectLst/>
                        <a:latin typeface="Calibri"/>
                      </a:endParaRP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endParaRPr lang="en-US" sz="2000" b="0" i="1" u="none" strike="noStrike">
                        <a:solidFill>
                          <a:srgbClr val="000000"/>
                        </a:solidFill>
                        <a:effectLst/>
                        <a:latin typeface="Calibri"/>
                      </a:endParaRPr>
                    </a:p>
                  </a:txBody>
                  <a:tcPr marL="12700" marR="12700" marT="12700"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c>
                  <a:txBody>
                    <a:bodyPr/>
                    <a:lstStyle/>
                    <a:p>
                      <a:pPr algn="ctr" fontAlgn="b"/>
                      <a:endParaRPr lang="en-US" sz="2000" b="0" i="0" u="none" strike="noStrike">
                        <a:solidFill>
                          <a:srgbClr val="000000"/>
                        </a:solidFill>
                        <a:effectLst/>
                        <a:latin typeface="Calibri"/>
                      </a:endParaRPr>
                    </a:p>
                  </a:txBody>
                  <a:tcPr marL="12700" marR="12700" marT="12700" marB="0" anchor="b">
                    <a:lnL>
                      <a:noFill/>
                    </a:lnL>
                    <a:lnR>
                      <a:noFill/>
                    </a:lnR>
                    <a:lnT>
                      <a:noFill/>
                    </a:lnT>
                    <a:lnB>
                      <a:noFill/>
                    </a:lnB>
                  </a:tcPr>
                </a:tc>
              </a:tr>
              <a:tr h="433607">
                <a:tc>
                  <a:txBody>
                    <a:bodyPr/>
                    <a:lstStyle/>
                    <a:p>
                      <a:pPr algn="l" fontAlgn="b"/>
                      <a:r>
                        <a:rPr lang="en-US" sz="2000" b="0" i="0" u="none" strike="noStrike" dirty="0" smtClean="0">
                          <a:solidFill>
                            <a:srgbClr val="000000"/>
                          </a:solidFill>
                          <a:effectLst/>
                          <a:latin typeface="Calibri"/>
                        </a:rPr>
                        <a:t> + Minority</a:t>
                      </a:r>
                      <a:r>
                        <a:rPr lang="en-US" sz="2000" b="0" i="0" u="none" strike="noStrike" baseline="0" dirty="0" smtClean="0">
                          <a:solidFill>
                            <a:srgbClr val="000000"/>
                          </a:solidFill>
                          <a:effectLst/>
                          <a:latin typeface="Calibri"/>
                        </a:rPr>
                        <a:t> holdings</a:t>
                      </a:r>
                      <a:endParaRPr lang="en-US" sz="2000" b="0" i="0" u="none" strike="noStrike" dirty="0">
                        <a:solidFill>
                          <a:srgbClr val="000000"/>
                        </a:solidFill>
                        <a:effectLst/>
                        <a:latin typeface="Calibri"/>
                      </a:endParaRP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2000" b="0" i="0" u="none" strike="noStrike" dirty="0">
                        <a:solidFill>
                          <a:srgbClr val="000000"/>
                        </a:solidFill>
                        <a:effectLst/>
                        <a:latin typeface="Calibri"/>
                      </a:endParaRPr>
                    </a:p>
                  </a:txBody>
                  <a:tcPr marL="12700" marR="12700" marT="1270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n-US" sz="2000" b="0" i="0" u="none" strike="noStrike" dirty="0" smtClean="0">
                          <a:solidFill>
                            <a:srgbClr val="000000"/>
                          </a:solidFill>
                          <a:effectLst/>
                          <a:latin typeface="Calibri"/>
                        </a:rPr>
                        <a:t>$81</a:t>
                      </a:r>
                      <a:endParaRPr lang="en-US" sz="2000" b="0" i="0" u="none" strike="noStrike" dirty="0">
                        <a:solidFill>
                          <a:srgbClr val="000000"/>
                        </a:solidFill>
                        <a:effectLst/>
                        <a:latin typeface="Calibri"/>
                      </a:endParaRPr>
                    </a:p>
                  </a:txBody>
                  <a:tcPr marL="12700" marR="12700" marT="1270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endParaRPr lang="en-US" sz="2000" b="0" i="0" u="none" strike="noStrike" dirty="0">
                        <a:solidFill>
                          <a:srgbClr val="FF0000"/>
                        </a:solidFill>
                        <a:effectLst/>
                        <a:latin typeface="Calibri"/>
                      </a:endParaRP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2000" b="0" i="0" u="none" strike="noStrike" dirty="0">
                        <a:solidFill>
                          <a:srgbClr val="000000"/>
                        </a:solidFill>
                        <a:effectLst/>
                        <a:latin typeface="Calibri"/>
                      </a:endParaRPr>
                    </a:p>
                  </a:txBody>
                  <a:tcPr marL="12700" marR="12700" marT="12700" marB="0" anchor="b">
                    <a:lnL w="6350" cap="flat" cmpd="sng" algn="ctr">
                      <a:solidFill>
                        <a:srgbClr val="000000"/>
                      </a:solidFill>
                      <a:prstDash val="solid"/>
                      <a:round/>
                      <a:headEnd type="none" w="med" len="med"/>
                      <a:tailEnd type="none" w="med" len="med"/>
                    </a:lnL>
                    <a:lnR>
                      <a:noFill/>
                    </a:lnR>
                    <a:lnT>
                      <a:noFill/>
                    </a:lnT>
                    <a:lnB>
                      <a:noFill/>
                    </a:lnB>
                  </a:tcPr>
                </a:tc>
              </a:tr>
              <a:tr h="433607">
                <a:tc>
                  <a:txBody>
                    <a:bodyPr/>
                    <a:lstStyle/>
                    <a:p>
                      <a:pPr algn="l" fontAlgn="b"/>
                      <a:r>
                        <a:rPr lang="en-US" sz="2000" b="0" i="0" u="none" strike="noStrike" dirty="0" smtClean="0">
                          <a:solidFill>
                            <a:srgbClr val="000000"/>
                          </a:solidFill>
                          <a:effectLst/>
                          <a:latin typeface="Calibri"/>
                        </a:rPr>
                        <a:t>Value</a:t>
                      </a:r>
                      <a:r>
                        <a:rPr lang="en-US" sz="2000" b="0" i="0" u="none" strike="noStrike" baseline="0" dirty="0" smtClean="0">
                          <a:solidFill>
                            <a:srgbClr val="000000"/>
                          </a:solidFill>
                          <a:effectLst/>
                          <a:latin typeface="Calibri"/>
                        </a:rPr>
                        <a:t> of firm</a:t>
                      </a:r>
                      <a:endParaRPr lang="en-US" sz="2000" b="0" i="0" u="none" strike="noStrike" dirty="0">
                        <a:solidFill>
                          <a:srgbClr val="000000"/>
                        </a:solidFill>
                        <a:effectLst/>
                        <a:latin typeface="Calibri"/>
                      </a:endParaRP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2000" b="0" i="0" u="none" strike="noStrike">
                        <a:solidFill>
                          <a:srgbClr val="000000"/>
                        </a:solidFill>
                        <a:effectLst/>
                        <a:latin typeface="Calibri"/>
                      </a:endParaRPr>
                    </a:p>
                  </a:txBody>
                  <a:tcPr marL="12700" marR="12700" marT="1270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n-US" sz="2000" b="0" i="0" u="none" strike="noStrike" dirty="0" smtClean="0">
                          <a:solidFill>
                            <a:srgbClr val="000000"/>
                          </a:solidFill>
                          <a:effectLst/>
                          <a:latin typeface="Calibri"/>
                        </a:rPr>
                        <a:t>$13,881</a:t>
                      </a:r>
                      <a:endParaRPr lang="en-US" sz="2000" b="0" i="0" u="none" strike="noStrike" dirty="0">
                        <a:solidFill>
                          <a:srgbClr val="000000"/>
                        </a:solidFill>
                        <a:effectLst/>
                        <a:latin typeface="Calibri"/>
                      </a:endParaRPr>
                    </a:p>
                  </a:txBody>
                  <a:tcPr marL="12700" marR="12700" marT="1270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2000" b="0" i="0" u="none" strike="noStrike" dirty="0" smtClean="0">
                          <a:solidFill>
                            <a:srgbClr val="FF0000"/>
                          </a:solidFill>
                          <a:effectLst/>
                          <a:latin typeface="Calibri"/>
                        </a:rPr>
                        <a:t>$13,881</a:t>
                      </a:r>
                      <a:endParaRPr lang="en-US" sz="2000" b="0" i="0" u="none" strike="noStrike" dirty="0">
                        <a:solidFill>
                          <a:srgbClr val="FF0000"/>
                        </a:solidFill>
                        <a:effectLst/>
                        <a:latin typeface="Calibri"/>
                      </a:endParaRP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2000" b="0" i="0" u="none" strike="noStrike">
                        <a:solidFill>
                          <a:srgbClr val="000000"/>
                        </a:solidFill>
                        <a:effectLst/>
                        <a:latin typeface="Calibri"/>
                      </a:endParaRPr>
                    </a:p>
                  </a:txBody>
                  <a:tcPr marL="12700" marR="12700" marT="12700" marB="0" anchor="b">
                    <a:lnL w="6350" cap="flat" cmpd="sng" algn="ctr">
                      <a:solidFill>
                        <a:srgbClr val="000000"/>
                      </a:solidFill>
                      <a:prstDash val="solid"/>
                      <a:round/>
                      <a:headEnd type="none" w="med" len="med"/>
                      <a:tailEnd type="none" w="med" len="med"/>
                    </a:lnL>
                    <a:lnR>
                      <a:noFill/>
                    </a:lnR>
                    <a:lnT>
                      <a:noFill/>
                    </a:lnT>
                    <a:lnB>
                      <a:noFill/>
                    </a:lnB>
                  </a:tcPr>
                </a:tc>
              </a:tr>
              <a:tr h="433607">
                <a:tc>
                  <a:txBody>
                    <a:bodyPr/>
                    <a:lstStyle/>
                    <a:p>
                      <a:pPr algn="l" fontAlgn="b"/>
                      <a:r>
                        <a:rPr lang="de-DE" sz="2000" b="0" i="0" u="none" strike="noStrike">
                          <a:solidFill>
                            <a:srgbClr val="000000"/>
                          </a:solidFill>
                          <a:effectLst/>
                          <a:latin typeface="Calibri"/>
                        </a:rPr>
                        <a:t> - Debt</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2000" b="0" i="0" u="none" strike="noStrike">
                        <a:solidFill>
                          <a:srgbClr val="000000"/>
                        </a:solidFill>
                        <a:effectLst/>
                        <a:latin typeface="Calibri"/>
                      </a:endParaRPr>
                    </a:p>
                  </a:txBody>
                  <a:tcPr marL="12700" marR="12700" marT="12700"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endParaRPr lang="en-US" sz="2000" b="0" i="0" u="none" strike="noStrike">
                        <a:solidFill>
                          <a:srgbClr val="000000"/>
                        </a:solidFill>
                        <a:effectLst/>
                        <a:latin typeface="Calibri"/>
                      </a:endParaRPr>
                    </a:p>
                  </a:txBody>
                  <a:tcPr marL="12700" marR="12700" marT="12700" marB="0" anchor="b">
                    <a:lnL>
                      <a:noFill/>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b"/>
                      <a:r>
                        <a:rPr lang="en-US" sz="2000" b="0" i="0" u="none" strike="noStrike" dirty="0" smtClean="0">
                          <a:solidFill>
                            <a:srgbClr val="000000"/>
                          </a:solidFill>
                          <a:effectLst/>
                          <a:latin typeface="Calibri"/>
                        </a:rPr>
                        <a:t>$2,987</a:t>
                      </a:r>
                      <a:endParaRPr lang="en-US" sz="2000" b="0" i="0" u="none" strike="noStrike" dirty="0">
                        <a:solidFill>
                          <a:srgbClr val="000000"/>
                        </a:solidFill>
                        <a:effectLst/>
                        <a:latin typeface="Calibri"/>
                      </a:endParaRP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endParaRPr lang="en-US" sz="2000" b="0" i="0" u="none" strike="noStrike" dirty="0">
                        <a:solidFill>
                          <a:srgbClr val="000000"/>
                        </a:solidFill>
                        <a:effectLst/>
                        <a:latin typeface="Calibri"/>
                      </a:endParaRPr>
                    </a:p>
                  </a:txBody>
                  <a:tcPr marL="12700" marR="12700" marT="12700"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r>
              <a:tr h="433607">
                <a:tc>
                  <a:txBody>
                    <a:bodyPr/>
                    <a:lstStyle/>
                    <a:p>
                      <a:pPr algn="l" fontAlgn="b"/>
                      <a:r>
                        <a:rPr lang="en-US" sz="2000" b="0" i="0" u="none" strike="noStrike" dirty="0">
                          <a:solidFill>
                            <a:srgbClr val="000000"/>
                          </a:solidFill>
                          <a:effectLst/>
                          <a:latin typeface="Calibri"/>
                        </a:rPr>
                        <a:t>Value of equity in consolidated companies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2000" b="0" i="0" u="none" strike="noStrike">
                        <a:solidFill>
                          <a:srgbClr val="000000"/>
                        </a:solidFill>
                        <a:effectLst/>
                        <a:latin typeface="Calibri"/>
                      </a:endParaRPr>
                    </a:p>
                  </a:txBody>
                  <a:tcPr marL="12700" marR="12700" marT="12700"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endParaRPr lang="en-US" sz="2000" b="0" i="0" u="none" strike="noStrike" dirty="0">
                        <a:solidFill>
                          <a:srgbClr val="000000"/>
                        </a:solidFill>
                        <a:effectLst/>
                        <a:latin typeface="Calibri"/>
                      </a:endParaRPr>
                    </a:p>
                  </a:txBody>
                  <a:tcPr marL="12700" marR="12700" marT="12700"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n-US" sz="2000" b="0" i="0" u="none" strike="noStrike" dirty="0" smtClean="0">
                          <a:solidFill>
                            <a:srgbClr val="000000"/>
                          </a:solidFill>
                          <a:effectLst/>
                          <a:latin typeface="Calibri"/>
                        </a:rPr>
                        <a:t>$10,895</a:t>
                      </a:r>
                      <a:endParaRPr lang="en-US" sz="2000" b="0" i="0" u="none" strike="noStrike" dirty="0">
                        <a:solidFill>
                          <a:srgbClr val="000000"/>
                        </a:solidFill>
                        <a:effectLst/>
                        <a:latin typeface="Calibri"/>
                      </a:endParaRPr>
                    </a:p>
                  </a:txBody>
                  <a:tcPr marL="12700" marR="12700" marT="1270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2000" b="0" i="0" u="none" strike="noStrike" dirty="0" smtClean="0">
                          <a:solidFill>
                            <a:srgbClr val="FF0000"/>
                          </a:solidFill>
                          <a:effectLst/>
                          <a:latin typeface="Calibri"/>
                        </a:rPr>
                        <a:t>$10,895</a:t>
                      </a:r>
                      <a:endParaRPr lang="en-US" sz="2000" b="0" i="0" u="none" strike="noStrike" dirty="0">
                        <a:solidFill>
                          <a:srgbClr val="FF0000"/>
                        </a:solidFill>
                        <a:effectLst/>
                        <a:latin typeface="Calibri"/>
                      </a:endParaRP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33607">
                <a:tc>
                  <a:txBody>
                    <a:bodyPr/>
                    <a:lstStyle/>
                    <a:p>
                      <a:pPr algn="l" fontAlgn="b"/>
                      <a:r>
                        <a:rPr lang="en-US" sz="2000" b="0" i="0" u="none" strike="noStrike" dirty="0">
                          <a:solidFill>
                            <a:srgbClr val="000000"/>
                          </a:solidFill>
                          <a:effectLst/>
                          <a:latin typeface="Calibri"/>
                        </a:rPr>
                        <a:t> - Value of minority interests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2000" b="0" i="0" u="none" strike="noStrike">
                        <a:solidFill>
                          <a:srgbClr val="000000"/>
                        </a:solidFill>
                        <a:effectLst/>
                        <a:latin typeface="Calibri"/>
                      </a:endParaRPr>
                    </a:p>
                  </a:txBody>
                  <a:tcPr marL="12700" marR="12700" marT="12700"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endParaRPr lang="en-US" sz="2000" b="0" i="0" u="none" strike="noStrike">
                        <a:solidFill>
                          <a:srgbClr val="000000"/>
                        </a:solidFill>
                        <a:effectLst/>
                        <a:latin typeface="Calibri"/>
                      </a:endParaRPr>
                    </a:p>
                  </a:txBody>
                  <a:tcPr marL="12700" marR="12700" marT="12700" marB="0" anchor="b">
                    <a:lnL>
                      <a:noFill/>
                    </a:lnL>
                    <a:lnR>
                      <a:noFill/>
                    </a:lnR>
                    <a:lnT>
                      <a:noFill/>
                    </a:lnT>
                    <a:lnB>
                      <a:noFill/>
                    </a:lnB>
                  </a:tcPr>
                </a:tc>
                <a:tc>
                  <a:txBody>
                    <a:bodyPr/>
                    <a:lstStyle/>
                    <a:p>
                      <a:pPr algn="ctr" fontAlgn="b"/>
                      <a:endParaRPr lang="en-US" sz="2000" b="0" i="0" u="none" strike="noStrike" dirty="0">
                        <a:solidFill>
                          <a:srgbClr val="000000"/>
                        </a:solidFill>
                        <a:effectLst/>
                        <a:latin typeface="Calibri"/>
                      </a:endParaRPr>
                    </a:p>
                  </a:txBody>
                  <a:tcPr marL="12700" marR="12700" marT="12700" marB="0" anchor="b">
                    <a:lnL>
                      <a:noFill/>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b"/>
                      <a:r>
                        <a:rPr lang="en-US" sz="2000" b="0" i="0" u="none" strike="noStrike" dirty="0" smtClean="0">
                          <a:solidFill>
                            <a:srgbClr val="000000"/>
                          </a:solidFill>
                          <a:effectLst/>
                          <a:latin typeface="Calibri"/>
                        </a:rPr>
                        <a:t>$18</a:t>
                      </a:r>
                      <a:endParaRPr lang="en-US" sz="2000" b="0" i="0" u="none" strike="noStrike" dirty="0">
                        <a:solidFill>
                          <a:srgbClr val="000000"/>
                        </a:solidFill>
                        <a:effectLst/>
                        <a:latin typeface="Calibri"/>
                      </a:endParaRP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33607">
                <a:tc>
                  <a:txBody>
                    <a:bodyPr/>
                    <a:lstStyle/>
                    <a:p>
                      <a:pPr algn="l" fontAlgn="b"/>
                      <a:r>
                        <a:rPr lang="en-US" sz="2000" b="0" i="0" u="none" strike="noStrike">
                          <a:solidFill>
                            <a:srgbClr val="000000"/>
                          </a:solidFill>
                          <a:effectLst/>
                          <a:latin typeface="Calibri"/>
                        </a:rPr>
                        <a:t>Value of equity in company</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2000" b="0" i="0" u="none" strike="noStrike">
                        <a:solidFill>
                          <a:srgbClr val="000000"/>
                        </a:solidFill>
                        <a:effectLst/>
                        <a:latin typeface="Calibri"/>
                      </a:endParaRPr>
                    </a:p>
                  </a:txBody>
                  <a:tcPr marL="12700" marR="12700" marT="12700"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endParaRPr lang="en-US" sz="2000" b="0" i="0" u="none" strike="noStrike">
                        <a:solidFill>
                          <a:srgbClr val="000000"/>
                        </a:solidFill>
                        <a:effectLst/>
                        <a:latin typeface="Calibri"/>
                      </a:endParaRPr>
                    </a:p>
                  </a:txBody>
                  <a:tcPr marL="12700" marR="12700" marT="12700" marB="0" anchor="b">
                    <a:lnL>
                      <a:noFill/>
                    </a:lnL>
                    <a:lnR>
                      <a:noFill/>
                    </a:lnR>
                    <a:lnT>
                      <a:noFill/>
                    </a:lnT>
                    <a:lnB>
                      <a:noFill/>
                    </a:lnB>
                  </a:tcPr>
                </a:tc>
                <a:tc>
                  <a:txBody>
                    <a:bodyPr/>
                    <a:lstStyle/>
                    <a:p>
                      <a:pPr algn="ctr" fontAlgn="b"/>
                      <a:endParaRPr lang="en-US" sz="2000" b="0" i="0" u="none" strike="noStrike">
                        <a:solidFill>
                          <a:srgbClr val="000000"/>
                        </a:solidFill>
                        <a:effectLst/>
                        <a:latin typeface="Calibri"/>
                      </a:endParaRPr>
                    </a:p>
                  </a:txBody>
                  <a:tcPr marL="12700" marR="12700" marT="12700"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n-US" sz="2000" b="0" i="0" u="none" strike="noStrike" dirty="0" smtClean="0">
                          <a:solidFill>
                            <a:srgbClr val="000000"/>
                          </a:solidFill>
                          <a:effectLst/>
                          <a:latin typeface="Calibri"/>
                        </a:rPr>
                        <a:t>$10,877</a:t>
                      </a:r>
                      <a:endParaRPr lang="en-US" sz="2000" b="0" i="0" u="none" strike="noStrike" dirty="0">
                        <a:solidFill>
                          <a:srgbClr val="000000"/>
                        </a:solidFill>
                        <a:effectLst/>
                        <a:latin typeface="Calibri"/>
                      </a:endParaRPr>
                    </a:p>
                  </a:txBody>
                  <a:tcPr marL="12700" marR="12700" marT="1270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7056712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3. Other Assets that have not been counted yet..</a:t>
            </a:r>
            <a:endParaRPr lang="en-US">
              <a:ea typeface="+mj-ea"/>
              <a:cs typeface="+mj-cs"/>
            </a:endParaRPr>
          </a:p>
        </p:txBody>
      </p:sp>
      <p:sp>
        <p:nvSpPr>
          <p:cNvPr id="84994" name="Rectangle 3"/>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u="sng" dirty="0" smtClean="0">
                <a:ea typeface="+mn-ea"/>
                <a:cs typeface="+mn-cs"/>
              </a:rPr>
              <a:t>Unutilized assets</a:t>
            </a:r>
            <a:r>
              <a:rPr lang="en-US" dirty="0" smtClean="0">
                <a:ea typeface="+mn-ea"/>
                <a:cs typeface="+mn-cs"/>
              </a:rPr>
              <a:t>: If you have assets or property that are not being utilized (vacant land, for example), you have not valued it yet. You can assess a market value for these assets and add them on to the value of the firm.</a:t>
            </a:r>
          </a:p>
          <a:p>
            <a:pPr marL="320040" indent="-320040" eaLnBrk="1" fontAlgn="auto" hangingPunct="1">
              <a:spcAft>
                <a:spcPts val="0"/>
              </a:spcAft>
              <a:buFont typeface="Wingdings"/>
              <a:buChar char=""/>
              <a:defRPr/>
            </a:pPr>
            <a:r>
              <a:rPr lang="en-US" u="sng" dirty="0" smtClean="0">
                <a:ea typeface="+mn-ea"/>
                <a:cs typeface="+mn-cs"/>
              </a:rPr>
              <a:t>Overfunded pension plans</a:t>
            </a:r>
            <a:r>
              <a:rPr lang="en-US" dirty="0" smtClean="0">
                <a:ea typeface="+mn-ea"/>
                <a:cs typeface="+mn-cs"/>
              </a:rPr>
              <a:t>: If you have a defined benefit plan and your assets exceed your expected liabilities, you could consider the over funding with two caveats:</a:t>
            </a:r>
          </a:p>
          <a:p>
            <a:pPr marL="640080" lvl="1" indent="-274320" eaLnBrk="1" fontAlgn="auto" hangingPunct="1">
              <a:spcAft>
                <a:spcPts val="0"/>
              </a:spcAft>
              <a:buFont typeface="Wingdings 2"/>
              <a:buChar char=""/>
              <a:defRPr/>
            </a:pPr>
            <a:r>
              <a:rPr lang="en-US" dirty="0" smtClean="0">
                <a:ea typeface="+mn-ea"/>
              </a:rPr>
              <a:t>Collective bargaining agreements may prevent you from laying claim to these excess assets.</a:t>
            </a:r>
          </a:p>
          <a:p>
            <a:pPr marL="640080" lvl="1" indent="-274320" eaLnBrk="1" fontAlgn="auto" hangingPunct="1">
              <a:spcAft>
                <a:spcPts val="0"/>
              </a:spcAft>
              <a:buFont typeface="Wingdings 2"/>
              <a:buChar char=""/>
              <a:defRPr/>
            </a:pPr>
            <a:r>
              <a:rPr lang="en-US" dirty="0" smtClean="0">
                <a:ea typeface="+mn-ea"/>
              </a:rPr>
              <a:t>There are tax consequences. Often, withdrawals from pension plans get taxed at much higher rates.</a:t>
            </a:r>
          </a:p>
          <a:p>
            <a:pPr marL="319405" indent="-274320" eaLnBrk="1" fontAlgn="auto" hangingPunct="1">
              <a:spcAft>
                <a:spcPts val="0"/>
              </a:spcAft>
              <a:buFont typeface="Wingdings 2"/>
              <a:buChar char=""/>
              <a:defRPr/>
            </a:pPr>
            <a:r>
              <a:rPr lang="en-US" b="1" dirty="0" smtClean="0">
                <a:ea typeface="+mn-ea"/>
              </a:rPr>
              <a:t>Do not double count an asset</a:t>
            </a:r>
            <a:r>
              <a:rPr lang="en-US" dirty="0" smtClean="0">
                <a:ea typeface="+mn-ea"/>
              </a:rPr>
              <a:t>. If you count the income from an asset in your cash flows, you cannot count the market value of the asset in your value.</a:t>
            </a:r>
          </a:p>
          <a:p>
            <a:pPr marL="320040" indent="-320040" eaLnBrk="1" fontAlgn="auto" hangingPunct="1">
              <a:spcAft>
                <a:spcPts val="0"/>
              </a:spcAft>
              <a:buFont typeface="Wingdings"/>
              <a:buChar char=""/>
              <a:defRPr/>
            </a:pPr>
            <a:endParaRPr lang="en-US" dirty="0">
              <a:ea typeface="+mn-ea"/>
              <a:cs typeface="+mn-cs"/>
            </a:endParaRPr>
          </a:p>
        </p:txBody>
      </p:sp>
      <p:sp>
        <p:nvSpPr>
          <p:cNvPr id="10547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spTree>
  </p:cSld>
  <p:clrMapOvr>
    <a:masterClrMapping/>
  </p:clrMapOvr>
  <p:timing>
    <p:tnLst>
      <p:par>
        <p:cTn xmlns:p14="http://schemas.microsoft.com/office/powerpoint/2010/mai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“real estate” play</a:t>
            </a:r>
            <a:endParaRPr lang="en-US" dirty="0"/>
          </a:p>
        </p:txBody>
      </p:sp>
      <p:sp>
        <p:nvSpPr>
          <p:cNvPr id="3" name="Content Placeholder 2"/>
          <p:cNvSpPr>
            <a:spLocks noGrp="1"/>
          </p:cNvSpPr>
          <p:nvPr>
            <p:ph sz="quarter" idx="1"/>
          </p:nvPr>
        </p:nvSpPr>
        <p:spPr/>
        <p:txBody>
          <a:bodyPr>
            <a:normAutofit fontScale="85000" lnSpcReduction="20000"/>
          </a:bodyPr>
          <a:lstStyle/>
          <a:p>
            <a:r>
              <a:rPr lang="en-US" dirty="0" smtClean="0"/>
              <a:t>Assume that </a:t>
            </a:r>
            <a:r>
              <a:rPr lang="en-US" dirty="0" err="1" smtClean="0"/>
              <a:t>Severstal</a:t>
            </a:r>
            <a:r>
              <a:rPr lang="en-US" dirty="0" smtClean="0"/>
              <a:t> owns valuable real estate worth $500 million, underlying its plants, mines and office buildings. Can you add this value on to your DCF value? </a:t>
            </a:r>
          </a:p>
          <a:p>
            <a:pPr marL="514350" indent="-514350">
              <a:buFont typeface="+mj-lt"/>
              <a:buAutoNum type="alphaLcPeriod"/>
            </a:pPr>
            <a:r>
              <a:rPr lang="en-US" dirty="0" smtClean="0"/>
              <a:t>Yes.</a:t>
            </a:r>
          </a:p>
          <a:p>
            <a:pPr marL="514350" indent="-514350">
              <a:buFont typeface="+mj-lt"/>
              <a:buAutoNum type="alphaLcPeriod"/>
            </a:pPr>
            <a:r>
              <a:rPr lang="en-US" dirty="0" smtClean="0"/>
              <a:t>No.</a:t>
            </a:r>
          </a:p>
          <a:p>
            <a:pPr marL="514350" indent="-514350">
              <a:buFont typeface="+mj-lt"/>
              <a:buAutoNum type="alphaLcPeriod"/>
            </a:pPr>
            <a:r>
              <a:rPr lang="en-US" dirty="0" smtClean="0"/>
              <a:t>Depends</a:t>
            </a:r>
          </a:p>
          <a:p>
            <a:r>
              <a:rPr lang="en-US" dirty="0" smtClean="0"/>
              <a:t>What would you do if the value of the land under the plant exceeds the present  value that you have estimated for them as manufacturing facilities?</a:t>
            </a:r>
          </a:p>
          <a:p>
            <a:pPr marL="777875" lvl="1" indent="-457200">
              <a:buFont typeface="+mj-lt"/>
              <a:buAutoNum type="alphaLcPeriod"/>
            </a:pPr>
            <a:r>
              <a:rPr lang="en-US" dirty="0" smtClean="0"/>
              <a:t>Nothing</a:t>
            </a:r>
          </a:p>
          <a:p>
            <a:pPr marL="777875" lvl="1" indent="-457200">
              <a:buFont typeface="+mj-lt"/>
              <a:buAutoNum type="alphaLcPeriod"/>
            </a:pPr>
            <a:r>
              <a:rPr lang="en-US" dirty="0" smtClean="0"/>
              <a:t>Use the higher of the two values</a:t>
            </a:r>
          </a:p>
          <a:p>
            <a:pPr marL="777875" lvl="1" indent="-457200">
              <a:buFont typeface="+mj-lt"/>
              <a:buAutoNum type="alphaLcPeriod"/>
            </a:pPr>
            <a:r>
              <a:rPr lang="en-US" dirty="0" smtClean="0"/>
              <a:t>Use the lower of the two values</a:t>
            </a:r>
          </a:p>
          <a:p>
            <a:pPr marL="777875" lvl="1" indent="-457200">
              <a:buFont typeface="+mj-lt"/>
              <a:buAutoNum type="alphaLcPeriod"/>
            </a:pPr>
            <a:r>
              <a:rPr lang="en-US" dirty="0" smtClean="0"/>
              <a:t>Use a weighted average of the two values </a:t>
            </a:r>
          </a:p>
          <a:p>
            <a:pPr marL="0" indent="0">
              <a:buNone/>
            </a:pPr>
            <a:endParaRPr lang="en-US" dirty="0"/>
          </a:p>
        </p:txBody>
      </p:sp>
      <p:sp>
        <p:nvSpPr>
          <p:cNvPr id="4" name="Footer Placeholder 3"/>
          <p:cNvSpPr>
            <a:spLocks noGrp="1"/>
          </p:cNvSpPr>
          <p:nvPr>
            <p:ph type="ftr" sz="quarter" idx="10"/>
          </p:nvPr>
        </p:nvSpPr>
        <p:spPr/>
        <p:txBody>
          <a:bodyPr/>
          <a:lstStyle/>
          <a:p>
            <a:pPr>
              <a:defRPr/>
            </a:pPr>
            <a:r>
              <a:rPr lang="en-US" dirty="0" smtClean="0"/>
              <a:t>Aswath Damodaran</a:t>
            </a:r>
            <a:endParaRPr lang="en-US" dirty="0"/>
          </a:p>
        </p:txBody>
      </p:sp>
    </p:spTree>
    <p:extLst>
      <p:ext uri="{BB962C8B-B14F-4D97-AF65-F5344CB8AC3E}">
        <p14:creationId xmlns:p14="http://schemas.microsoft.com/office/powerpoint/2010/main" val="153223446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4. A Discount for Complexity:</a:t>
            </a:r>
            <a:br>
              <a:rPr lang="en-US" smtClean="0">
                <a:ea typeface="+mj-ea"/>
                <a:cs typeface="+mj-cs"/>
              </a:rPr>
            </a:br>
            <a:r>
              <a:rPr lang="en-US" smtClean="0">
                <a:ea typeface="+mj-ea"/>
                <a:cs typeface="+mj-cs"/>
              </a:rPr>
              <a:t>An Experiment</a:t>
            </a:r>
            <a:endParaRPr lang="en-US">
              <a:ea typeface="+mj-ea"/>
              <a:cs typeface="+mj-cs"/>
            </a:endParaRPr>
          </a:p>
        </p:txBody>
      </p:sp>
      <p:sp>
        <p:nvSpPr>
          <p:cNvPr id="87042" name="Rectangle 3"/>
          <p:cNvSpPr>
            <a:spLocks noGrp="1" noChangeArrowheads="1"/>
          </p:cNvSpPr>
          <p:nvPr>
            <p:ph sz="quarter" idx="1"/>
          </p:nvPr>
        </p:nvSpPr>
        <p:spPr>
          <a:xfrm>
            <a:off x="612775" y="1600200"/>
            <a:ext cx="8153400" cy="4495800"/>
          </a:xfrm>
        </p:spPr>
        <p:txBody>
          <a:bodyPr>
            <a:normAutofit fontScale="92500" lnSpcReduction="10000"/>
          </a:bodyPr>
          <a:lstStyle/>
          <a:p>
            <a:pPr marL="0" indent="0" eaLnBrk="1" fontAlgn="auto" hangingPunct="1">
              <a:spcAft>
                <a:spcPts val="0"/>
              </a:spcAft>
              <a:buFont typeface="Wingdings"/>
              <a:buNone/>
              <a:defRPr/>
            </a:pPr>
            <a:r>
              <a:rPr lang="en-US" dirty="0" smtClean="0">
                <a:ea typeface="+mn-ea"/>
                <a:cs typeface="+mn-cs"/>
              </a:rPr>
              <a:t>			Company A	Company B</a:t>
            </a:r>
          </a:p>
          <a:p>
            <a:pPr marL="0" indent="0" eaLnBrk="1" fontAlgn="auto" hangingPunct="1">
              <a:spcAft>
                <a:spcPts val="0"/>
              </a:spcAft>
              <a:buFont typeface="Wingdings"/>
              <a:buNone/>
              <a:defRPr/>
            </a:pPr>
            <a:r>
              <a:rPr lang="en-US" dirty="0" smtClean="0">
                <a:ea typeface="+mn-ea"/>
                <a:cs typeface="+mn-cs"/>
              </a:rPr>
              <a:t>Operating Income	$ 1 billion	$ 1 billion</a:t>
            </a:r>
          </a:p>
          <a:p>
            <a:pPr marL="0" indent="0" eaLnBrk="1" fontAlgn="auto" hangingPunct="1">
              <a:spcAft>
                <a:spcPts val="0"/>
              </a:spcAft>
              <a:buFont typeface="Wingdings"/>
              <a:buNone/>
              <a:defRPr/>
            </a:pPr>
            <a:r>
              <a:rPr lang="en-US" dirty="0" smtClean="0">
                <a:ea typeface="+mn-ea"/>
                <a:cs typeface="+mn-cs"/>
              </a:rPr>
              <a:t>Tax rate 		40%		40%</a:t>
            </a:r>
          </a:p>
          <a:p>
            <a:pPr marL="0" indent="0" eaLnBrk="1" fontAlgn="auto" hangingPunct="1">
              <a:spcAft>
                <a:spcPts val="0"/>
              </a:spcAft>
              <a:buFont typeface="Wingdings"/>
              <a:buNone/>
              <a:defRPr/>
            </a:pPr>
            <a:r>
              <a:rPr lang="en-US" dirty="0" smtClean="0">
                <a:ea typeface="+mn-ea"/>
                <a:cs typeface="+mn-cs"/>
              </a:rPr>
              <a:t>ROIC			10%		10%</a:t>
            </a:r>
          </a:p>
          <a:p>
            <a:pPr marL="0" indent="0" eaLnBrk="1" fontAlgn="auto" hangingPunct="1">
              <a:spcAft>
                <a:spcPts val="0"/>
              </a:spcAft>
              <a:buFont typeface="Wingdings"/>
              <a:buNone/>
              <a:defRPr/>
            </a:pPr>
            <a:r>
              <a:rPr lang="en-US" dirty="0" smtClean="0">
                <a:ea typeface="+mn-ea"/>
                <a:cs typeface="+mn-cs"/>
              </a:rPr>
              <a:t>Expected Growth	5%		5%</a:t>
            </a:r>
          </a:p>
          <a:p>
            <a:pPr marL="0" indent="0" eaLnBrk="1" fontAlgn="auto" hangingPunct="1">
              <a:spcAft>
                <a:spcPts val="0"/>
              </a:spcAft>
              <a:buFont typeface="Wingdings"/>
              <a:buNone/>
              <a:defRPr/>
            </a:pPr>
            <a:r>
              <a:rPr lang="en-US" dirty="0" smtClean="0">
                <a:ea typeface="+mn-ea"/>
                <a:cs typeface="+mn-cs"/>
              </a:rPr>
              <a:t>Cost of capital	8%		8%</a:t>
            </a:r>
          </a:p>
          <a:p>
            <a:pPr marL="0" indent="0" eaLnBrk="1" fontAlgn="auto" hangingPunct="1">
              <a:spcAft>
                <a:spcPts val="0"/>
              </a:spcAft>
              <a:buFont typeface="Wingdings"/>
              <a:buNone/>
              <a:defRPr/>
            </a:pPr>
            <a:r>
              <a:rPr lang="en-US" dirty="0" smtClean="0">
                <a:ea typeface="+mn-ea"/>
                <a:cs typeface="+mn-cs"/>
              </a:rPr>
              <a:t>Business Mix		Single 		Multiple Businesses</a:t>
            </a:r>
          </a:p>
          <a:p>
            <a:pPr marL="0" indent="0" eaLnBrk="1" fontAlgn="auto" hangingPunct="1">
              <a:spcAft>
                <a:spcPts val="0"/>
              </a:spcAft>
              <a:buFont typeface="Wingdings"/>
              <a:buNone/>
              <a:defRPr/>
            </a:pPr>
            <a:r>
              <a:rPr lang="en-US" dirty="0" smtClean="0">
                <a:ea typeface="+mn-ea"/>
                <a:cs typeface="+mn-cs"/>
              </a:rPr>
              <a:t>Holdings		Simple		Complex</a:t>
            </a:r>
          </a:p>
          <a:p>
            <a:pPr marL="0" indent="0" eaLnBrk="1" fontAlgn="auto" hangingPunct="1">
              <a:spcAft>
                <a:spcPts val="0"/>
              </a:spcAft>
              <a:buFont typeface="Wingdings"/>
              <a:buNone/>
              <a:defRPr/>
            </a:pPr>
            <a:r>
              <a:rPr lang="en-US" dirty="0" smtClean="0">
                <a:ea typeface="+mn-ea"/>
                <a:cs typeface="+mn-cs"/>
              </a:rPr>
              <a:t>Accounting		Transparent	Opaque</a:t>
            </a:r>
          </a:p>
          <a:p>
            <a:pPr marL="320040" indent="-320040" eaLnBrk="1" fontAlgn="auto" hangingPunct="1">
              <a:spcAft>
                <a:spcPts val="0"/>
              </a:spcAft>
              <a:buFont typeface="Wingdings"/>
              <a:buChar char=""/>
              <a:defRPr/>
            </a:pPr>
            <a:r>
              <a:rPr lang="en-US" dirty="0" smtClean="0">
                <a:ea typeface="+mn-ea"/>
                <a:cs typeface="+mn-cs"/>
              </a:rPr>
              <a:t>Which firm would you value more highly?</a:t>
            </a:r>
            <a:endParaRPr lang="en-US" dirty="0">
              <a:ea typeface="+mn-ea"/>
              <a:cs typeface="+mn-cs"/>
            </a:endParaRPr>
          </a:p>
        </p:txBody>
      </p:sp>
      <p:sp>
        <p:nvSpPr>
          <p:cNvPr id="10752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spTree>
  </p:cSld>
  <p:clrMapOvr>
    <a:masterClrMapping/>
  </p:clrMapOvr>
  <p:timing>
    <p:tnLst>
      <p:par>
        <p:cTn xmlns:p14="http://schemas.microsoft.com/office/powerpoint/2010/mai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Measuring Complexity: Volume of Data in Financial Statements</a:t>
            </a:r>
            <a:endParaRPr lang="en-US">
              <a:ea typeface="+mj-ea"/>
              <a:cs typeface="+mj-cs"/>
            </a:endParaRPr>
          </a:p>
        </p:txBody>
      </p:sp>
      <p:graphicFrame>
        <p:nvGraphicFramePr>
          <p:cNvPr id="109570" name="Object 2"/>
          <p:cNvGraphicFramePr>
            <a:graphicFrameLocks noGrp="1" noChangeAspect="1"/>
          </p:cNvGraphicFramePr>
          <p:nvPr>
            <p:ph sz="quarter" idx="1"/>
          </p:nvPr>
        </p:nvGraphicFramePr>
        <p:xfrm>
          <a:off x="685800" y="1828800"/>
          <a:ext cx="7540625" cy="2971800"/>
        </p:xfrm>
        <a:graphic>
          <a:graphicData uri="http://schemas.openxmlformats.org/presentationml/2006/ole">
            <mc:AlternateContent xmlns:mc="http://schemas.openxmlformats.org/markup-compatibility/2006">
              <mc:Choice xmlns:v="urn:schemas-microsoft-com:vml" Requires="v">
                <p:oleObj spid="_x0000_s109648" name="Document" r:id="rId4" imgW="5638800" imgH="2222500" progId="Word.Document.8">
                  <p:embed/>
                </p:oleObj>
              </mc:Choice>
              <mc:Fallback>
                <p:oleObj name="Document" r:id="rId4" imgW="5638800" imgH="2222500" progId="Word.Document.8">
                  <p:embed/>
                  <p:pic>
                    <p:nvPicPr>
                      <p:cNvPr id="0" name="Object 2"/>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5800" y="1828800"/>
                        <a:ext cx="7540625" cy="29718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0957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spTree>
  </p:cSld>
  <p:clrMapOvr>
    <a:masterClrMapping/>
  </p:clrMapOvr>
  <p:timing>
    <p:tnLst>
      <p:par>
        <p:cTn xmlns:p14="http://schemas.microsoft.com/office/powerpoint/2010/mai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Measuring Complexity: A Complexity Score</a:t>
            </a:r>
            <a:endParaRPr lang="en-US">
              <a:ea typeface="+mj-ea"/>
              <a:cs typeface="+mj-cs"/>
            </a:endParaRPr>
          </a:p>
        </p:txBody>
      </p:sp>
      <p:graphicFrame>
        <p:nvGraphicFramePr>
          <p:cNvPr id="5" name="Content Placeholder 7"/>
          <p:cNvGraphicFramePr>
            <a:graphicFrameLocks noGrp="1"/>
          </p:cNvGraphicFramePr>
          <p:nvPr>
            <p:ph sz="quarter" idx="1"/>
          </p:nvPr>
        </p:nvGraphicFramePr>
        <p:xfrm>
          <a:off x="612775" y="1600200"/>
          <a:ext cx="8382000" cy="5157792"/>
        </p:xfrm>
        <a:graphic>
          <a:graphicData uri="http://schemas.openxmlformats.org/drawingml/2006/table">
            <a:tbl>
              <a:tblPr/>
              <a:tblGrid>
                <a:gridCol w="1066800"/>
                <a:gridCol w="2057400"/>
                <a:gridCol w="2541588"/>
                <a:gridCol w="414337"/>
                <a:gridCol w="814388"/>
                <a:gridCol w="865187"/>
                <a:gridCol w="622300"/>
              </a:tblGrid>
              <a:tr h="163533">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900" b="0" i="0" u="none" strike="noStrike" cap="none" normalizeH="0" baseline="0">
                          <a:ln>
                            <a:noFill/>
                          </a:ln>
                          <a:solidFill>
                            <a:schemeClr val="tx1"/>
                          </a:solidFill>
                          <a:effectLst/>
                          <a:latin typeface="Times" charset="0"/>
                          <a:ea typeface="ＭＳ Ｐゴシック" charset="0"/>
                          <a:cs typeface="ＭＳ Ｐゴシック" charset="0"/>
                        </a:rPr>
                        <a:t>Item</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900" b="0" i="0" u="none" strike="noStrike" cap="none" normalizeH="0" baseline="0">
                          <a:ln>
                            <a:noFill/>
                          </a:ln>
                          <a:solidFill>
                            <a:schemeClr val="tx1"/>
                          </a:solidFill>
                          <a:effectLst/>
                          <a:latin typeface="Times" charset="0"/>
                          <a:ea typeface="ＭＳ Ｐゴシック" charset="0"/>
                          <a:cs typeface="ＭＳ Ｐゴシック" charset="0"/>
                        </a:rPr>
                        <a:t>Factors</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900" b="0" i="0" u="none" strike="noStrike" cap="none" normalizeH="0" baseline="0">
                          <a:ln>
                            <a:noFill/>
                          </a:ln>
                          <a:solidFill>
                            <a:schemeClr val="tx1"/>
                          </a:solidFill>
                          <a:effectLst/>
                          <a:latin typeface="Times" charset="0"/>
                          <a:ea typeface="ＭＳ Ｐゴシック" charset="0"/>
                          <a:cs typeface="ＭＳ Ｐゴシック" charset="0"/>
                        </a:rPr>
                        <a:t>Follow-up Question</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900" b="0" i="0" u="none" strike="noStrike" cap="none" normalizeH="0" baseline="0">
                          <a:ln>
                            <a:noFill/>
                          </a:ln>
                          <a:solidFill>
                            <a:schemeClr val="tx1"/>
                          </a:solidFill>
                          <a:effectLst/>
                          <a:latin typeface="Times" charset="0"/>
                          <a:ea typeface="ＭＳ Ｐゴシック" charset="0"/>
                          <a:cs typeface="ＭＳ Ｐゴシック" charset="0"/>
                        </a:rPr>
                        <a:t>Answer</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900" b="0" i="0" u="none" strike="noStrike" cap="none" normalizeH="0" baseline="0">
                          <a:ln>
                            <a:noFill/>
                          </a:ln>
                          <a:solidFill>
                            <a:schemeClr val="tx1"/>
                          </a:solidFill>
                          <a:effectLst/>
                          <a:latin typeface="Times" charset="0"/>
                          <a:ea typeface="ＭＳ Ｐゴシック" charset="0"/>
                          <a:cs typeface="ＭＳ Ｐゴシック" charset="0"/>
                        </a:rPr>
                        <a:t>Weighting factor</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900" b="0" i="0" u="none" strike="noStrike" cap="none" normalizeH="0" baseline="0" dirty="0" err="1">
                          <a:ln>
                            <a:noFill/>
                          </a:ln>
                          <a:solidFill>
                            <a:schemeClr val="tx1"/>
                          </a:solidFill>
                          <a:effectLst/>
                          <a:latin typeface="Times" charset="0"/>
                          <a:ea typeface="ＭＳ Ｐゴシック" charset="0"/>
                          <a:cs typeface="ＭＳ Ｐゴシック" charset="0"/>
                        </a:rPr>
                        <a:t>Gerdau</a:t>
                      </a:r>
                      <a:r>
                        <a:rPr kumimoji="0" lang="en-US" sz="900" b="0" i="0" u="none" strike="noStrike" cap="none" normalizeH="0" baseline="0" dirty="0">
                          <a:ln>
                            <a:noFill/>
                          </a:ln>
                          <a:solidFill>
                            <a:schemeClr val="tx1"/>
                          </a:solidFill>
                          <a:effectLst/>
                          <a:latin typeface="Times" charset="0"/>
                          <a:ea typeface="ＭＳ Ｐゴシック" charset="0"/>
                          <a:cs typeface="ＭＳ Ｐゴシック" charset="0"/>
                        </a:rPr>
                        <a:t> Score</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900" b="0" i="0" u="none" strike="noStrike" cap="none" normalizeH="0" baseline="0">
                          <a:ln>
                            <a:noFill/>
                          </a:ln>
                          <a:solidFill>
                            <a:schemeClr val="tx1"/>
                          </a:solidFill>
                          <a:effectLst/>
                          <a:latin typeface="Times" charset="0"/>
                          <a:ea typeface="ＭＳ Ｐゴシック" charset="0"/>
                          <a:cs typeface="ＭＳ Ｐゴシック" charset="0"/>
                        </a:rPr>
                        <a:t>GE Score</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74353">
                <a:tc rowSpan="4">
                  <a:txBody>
                    <a:bodyPr/>
                    <a:lstStyle/>
                    <a:p>
                      <a:pPr marL="0" marR="0" lvl="0" indent="0" algn="l" defTabSz="457200" rtl="0" eaLnBrk="1" fontAlgn="t" latinLnBrk="0" hangingPunct="1">
                        <a:lnSpc>
                          <a:spcPct val="100000"/>
                        </a:lnSpc>
                        <a:spcBef>
                          <a:spcPct val="0"/>
                        </a:spcBef>
                        <a:spcAft>
                          <a:spcPct val="0"/>
                        </a:spcAft>
                        <a:buClrTx/>
                        <a:buSzTx/>
                        <a:buFontTx/>
                        <a:buNone/>
                        <a:tabLst/>
                      </a:pPr>
                      <a:r>
                        <a:rPr kumimoji="0" lang="en-US" sz="900" b="0" i="0" u="none" strike="noStrike" cap="none" normalizeH="0" baseline="0">
                          <a:ln>
                            <a:noFill/>
                          </a:ln>
                          <a:solidFill>
                            <a:schemeClr val="tx1"/>
                          </a:solidFill>
                          <a:effectLst/>
                          <a:latin typeface="Times" charset="0"/>
                          <a:ea typeface="ＭＳ Ｐゴシック" charset="0"/>
                          <a:cs typeface="ＭＳ Ｐゴシック" charset="0"/>
                        </a:rPr>
                        <a:t>Operating Income</a:t>
                      </a:r>
                    </a:p>
                  </a:txBody>
                  <a:tcPr marL="0" marR="0" marT="0"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457200" rtl="0" eaLnBrk="1" fontAlgn="t" latinLnBrk="0" hangingPunct="1">
                        <a:lnSpc>
                          <a:spcPct val="100000"/>
                        </a:lnSpc>
                        <a:spcBef>
                          <a:spcPct val="0"/>
                        </a:spcBef>
                        <a:spcAft>
                          <a:spcPct val="0"/>
                        </a:spcAft>
                        <a:buClrTx/>
                        <a:buSzTx/>
                        <a:buFontTx/>
                        <a:buNone/>
                        <a:tabLst/>
                      </a:pPr>
                      <a:r>
                        <a:rPr kumimoji="0" lang="en-US" sz="900" b="0" i="0" u="none" strike="noStrike" cap="none" normalizeH="0" baseline="0">
                          <a:ln>
                            <a:noFill/>
                          </a:ln>
                          <a:solidFill>
                            <a:schemeClr val="tx1"/>
                          </a:solidFill>
                          <a:effectLst/>
                          <a:latin typeface="Times" charset="0"/>
                          <a:ea typeface="ＭＳ Ｐゴシック" charset="0"/>
                          <a:cs typeface="ＭＳ Ｐゴシック" charset="0"/>
                        </a:rPr>
                        <a:t>1. Multiple Businesses</a:t>
                      </a:r>
                    </a:p>
                  </a:txBody>
                  <a:tcPr marL="0" marR="0" marT="0"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900" b="0" i="0" u="none" strike="noStrike" cap="none" normalizeH="0" baseline="0">
                          <a:ln>
                            <a:noFill/>
                          </a:ln>
                          <a:solidFill>
                            <a:schemeClr val="tx1"/>
                          </a:solidFill>
                          <a:effectLst/>
                          <a:latin typeface="Times" charset="0"/>
                          <a:ea typeface="ＭＳ Ｐゴシック" charset="0"/>
                          <a:cs typeface="ＭＳ Ｐゴシック" charset="0"/>
                        </a:rPr>
                        <a:t>Number of businesses (with more than 10% of revenues)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900" b="0" i="0" u="none" strike="noStrike" cap="none" normalizeH="0" baseline="0">
                          <a:ln>
                            <a:noFill/>
                          </a:ln>
                          <a:solidFill>
                            <a:schemeClr val="tx1"/>
                          </a:solidFill>
                          <a:effectLst/>
                          <a:latin typeface="Times" charset="0"/>
                          <a:ea typeface="ＭＳ Ｐゴシック" charset="0"/>
                          <a:cs typeface="ＭＳ Ｐゴシック" charset="0"/>
                        </a:rPr>
                        <a:t>1</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900" b="0" i="0" u="none" strike="noStrike" cap="none" normalizeH="0" baseline="0">
                          <a:ln>
                            <a:noFill/>
                          </a:ln>
                          <a:solidFill>
                            <a:schemeClr val="tx1"/>
                          </a:solidFill>
                          <a:effectLst/>
                          <a:latin typeface="Times" charset="0"/>
                          <a:ea typeface="ＭＳ Ｐゴシック" charset="0"/>
                          <a:cs typeface="ＭＳ Ｐゴシック" charset="0"/>
                        </a:rPr>
                        <a:t>2.00</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900" b="0" i="0" u="none" strike="noStrike" cap="none" normalizeH="0" baseline="0">
                          <a:ln>
                            <a:noFill/>
                          </a:ln>
                          <a:solidFill>
                            <a:schemeClr val="tx1"/>
                          </a:solidFill>
                          <a:effectLst/>
                          <a:latin typeface="Times" charset="0"/>
                          <a:ea typeface="ＭＳ Ｐゴシック" charset="0"/>
                          <a:cs typeface="ＭＳ Ｐゴシック" charset="0"/>
                        </a:rPr>
                        <a:t>2</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900" b="0" i="0" u="none" strike="noStrike" cap="none" normalizeH="0" baseline="0">
                          <a:ln>
                            <a:noFill/>
                          </a:ln>
                          <a:solidFill>
                            <a:schemeClr val="tx1"/>
                          </a:solidFill>
                          <a:effectLst/>
                          <a:latin typeface="Times" charset="0"/>
                          <a:ea typeface="ＭＳ Ｐゴシック" charset="0"/>
                          <a:cs typeface="ＭＳ Ｐゴシック" charset="0"/>
                        </a:rPr>
                        <a:t>30</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63533">
                <a:tc vMerge="1">
                  <a:txBody>
                    <a:bodyPr/>
                    <a:lstStyle/>
                    <a:p>
                      <a:endParaRPr lang="en-US"/>
                    </a:p>
                  </a:txBody>
                  <a:tcPr/>
                </a:tc>
                <a:tc>
                  <a:txBody>
                    <a:bodyPr/>
                    <a:lstStyle/>
                    <a:p>
                      <a:pPr marL="0" marR="0" lvl="0" indent="0" algn="l" defTabSz="457200" rtl="0" eaLnBrk="1" fontAlgn="t" latinLnBrk="0" hangingPunct="1">
                        <a:lnSpc>
                          <a:spcPct val="100000"/>
                        </a:lnSpc>
                        <a:spcBef>
                          <a:spcPct val="0"/>
                        </a:spcBef>
                        <a:spcAft>
                          <a:spcPct val="0"/>
                        </a:spcAft>
                        <a:buClrTx/>
                        <a:buSzTx/>
                        <a:buFontTx/>
                        <a:buNone/>
                        <a:tabLst/>
                      </a:pPr>
                      <a:r>
                        <a:rPr kumimoji="0" lang="en-US" sz="900" b="0" i="0" u="none" strike="noStrike" cap="none" normalizeH="0" baseline="0">
                          <a:ln>
                            <a:noFill/>
                          </a:ln>
                          <a:solidFill>
                            <a:schemeClr val="tx1"/>
                          </a:solidFill>
                          <a:effectLst/>
                          <a:latin typeface="Times" charset="0"/>
                          <a:ea typeface="ＭＳ Ｐゴシック" charset="0"/>
                          <a:cs typeface="ＭＳ Ｐゴシック" charset="0"/>
                        </a:rPr>
                        <a:t>2. One-time income and expenses</a:t>
                      </a:r>
                    </a:p>
                  </a:txBody>
                  <a:tcPr marL="0" marR="0" marT="0"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900" b="0" i="0" u="none" strike="noStrike" cap="none" normalizeH="0" baseline="0">
                          <a:ln>
                            <a:noFill/>
                          </a:ln>
                          <a:solidFill>
                            <a:schemeClr val="tx1"/>
                          </a:solidFill>
                          <a:effectLst/>
                          <a:latin typeface="Times" charset="0"/>
                          <a:ea typeface="ＭＳ Ｐゴシック" charset="0"/>
                          <a:cs typeface="ＭＳ Ｐゴシック" charset="0"/>
                        </a:rPr>
                        <a:t>Percent of operating income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900" b="0" i="0" u="none" strike="noStrike" cap="none" normalizeH="0" baseline="0">
                          <a:ln>
                            <a:noFill/>
                          </a:ln>
                          <a:solidFill>
                            <a:schemeClr val="tx1"/>
                          </a:solidFill>
                          <a:effectLst/>
                          <a:latin typeface="Times" charset="0"/>
                          <a:ea typeface="ＭＳ Ｐゴシック" charset="0"/>
                          <a:cs typeface="ＭＳ Ｐゴシック" charset="0"/>
                        </a:rPr>
                        <a:t>10%</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900" b="0" i="0" u="none" strike="noStrike" cap="none" normalizeH="0" baseline="0">
                          <a:ln>
                            <a:noFill/>
                          </a:ln>
                          <a:solidFill>
                            <a:schemeClr val="tx1"/>
                          </a:solidFill>
                          <a:effectLst/>
                          <a:latin typeface="Times" charset="0"/>
                          <a:ea typeface="ＭＳ Ｐゴシック" charset="0"/>
                          <a:cs typeface="ＭＳ Ｐゴシック" charset="0"/>
                        </a:rPr>
                        <a:t>10.00</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900" b="0" i="0" u="none" strike="noStrike" cap="none" normalizeH="0" baseline="0">
                          <a:ln>
                            <a:noFill/>
                          </a:ln>
                          <a:solidFill>
                            <a:schemeClr val="tx1"/>
                          </a:solidFill>
                          <a:effectLst/>
                          <a:latin typeface="Times" charset="0"/>
                          <a:ea typeface="ＭＳ Ｐゴシック" charset="0"/>
                          <a:cs typeface="ＭＳ Ｐゴシック" charset="0"/>
                        </a:rPr>
                        <a:t>1</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900" b="0" i="0" u="none" strike="noStrike" cap="none" normalizeH="0" baseline="0">
                          <a:ln>
                            <a:noFill/>
                          </a:ln>
                          <a:solidFill>
                            <a:schemeClr val="tx1"/>
                          </a:solidFill>
                          <a:effectLst/>
                          <a:latin typeface="Times" charset="0"/>
                          <a:ea typeface="ＭＳ Ｐゴシック" charset="0"/>
                          <a:cs typeface="ＭＳ Ｐゴシック" charset="0"/>
                        </a:rPr>
                        <a:t>0.8</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63533">
                <a:tc vMerge="1">
                  <a:txBody>
                    <a:bodyPr/>
                    <a:lstStyle/>
                    <a:p>
                      <a:endParaRPr lang="en-US"/>
                    </a:p>
                  </a:txBody>
                  <a:tcPr/>
                </a:tc>
                <a:tc>
                  <a:txBody>
                    <a:bodyPr/>
                    <a:lstStyle/>
                    <a:p>
                      <a:pPr marL="0" marR="0" lvl="0" indent="0" algn="l" defTabSz="457200" rtl="0" eaLnBrk="1" fontAlgn="t" latinLnBrk="0" hangingPunct="1">
                        <a:lnSpc>
                          <a:spcPct val="100000"/>
                        </a:lnSpc>
                        <a:spcBef>
                          <a:spcPct val="0"/>
                        </a:spcBef>
                        <a:spcAft>
                          <a:spcPct val="0"/>
                        </a:spcAft>
                        <a:buClrTx/>
                        <a:buSzTx/>
                        <a:buFontTx/>
                        <a:buNone/>
                        <a:tabLst/>
                      </a:pPr>
                      <a:r>
                        <a:rPr kumimoji="0" lang="en-US" sz="900" b="0" i="0" u="none" strike="noStrike" cap="none" normalizeH="0" baseline="0">
                          <a:ln>
                            <a:noFill/>
                          </a:ln>
                          <a:solidFill>
                            <a:schemeClr val="tx1"/>
                          </a:solidFill>
                          <a:effectLst/>
                          <a:latin typeface="Times" charset="0"/>
                          <a:ea typeface="ＭＳ Ｐゴシック" charset="0"/>
                          <a:cs typeface="ＭＳ Ｐゴシック" charset="0"/>
                        </a:rPr>
                        <a:t>3. Income from unspecified sources</a:t>
                      </a:r>
                    </a:p>
                  </a:txBody>
                  <a:tcPr marL="0" marR="0" marT="0"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900" b="0" i="0" u="none" strike="noStrike" cap="none" normalizeH="0" baseline="0">
                          <a:ln>
                            <a:noFill/>
                          </a:ln>
                          <a:solidFill>
                            <a:schemeClr val="tx1"/>
                          </a:solidFill>
                          <a:effectLst/>
                          <a:latin typeface="Times" charset="0"/>
                          <a:ea typeface="ＭＳ Ｐゴシック" charset="0"/>
                          <a:cs typeface="ＭＳ Ｐゴシック" charset="0"/>
                        </a:rPr>
                        <a:t>Percent of operating income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900" b="0" i="0" u="none" strike="noStrike" cap="none" normalizeH="0" baseline="0">
                          <a:ln>
                            <a:noFill/>
                          </a:ln>
                          <a:solidFill>
                            <a:schemeClr val="tx1"/>
                          </a:solidFill>
                          <a:effectLst/>
                          <a:latin typeface="Times" charset="0"/>
                          <a:ea typeface="ＭＳ Ｐゴシック" charset="0"/>
                          <a:cs typeface="ＭＳ Ｐゴシック" charset="0"/>
                        </a:rPr>
                        <a:t>0%</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900" b="0" i="0" u="none" strike="noStrike" cap="none" normalizeH="0" baseline="0">
                          <a:ln>
                            <a:noFill/>
                          </a:ln>
                          <a:solidFill>
                            <a:schemeClr val="tx1"/>
                          </a:solidFill>
                          <a:effectLst/>
                          <a:latin typeface="Times" charset="0"/>
                          <a:ea typeface="ＭＳ Ｐゴシック" charset="0"/>
                          <a:cs typeface="ＭＳ Ｐゴシック" charset="0"/>
                        </a:rPr>
                        <a:t>10.00</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900" b="0" i="0" u="none" strike="noStrike" cap="none" normalizeH="0" baseline="0">
                          <a:ln>
                            <a:noFill/>
                          </a:ln>
                          <a:solidFill>
                            <a:schemeClr val="tx1"/>
                          </a:solidFill>
                          <a:effectLst/>
                          <a:latin typeface="Times" charset="0"/>
                          <a:ea typeface="ＭＳ Ｐゴシック" charset="0"/>
                          <a:cs typeface="ＭＳ Ｐゴシック" charset="0"/>
                        </a:rPr>
                        <a:t>0</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900" b="0" i="0" u="none" strike="noStrike" cap="none" normalizeH="0" baseline="0">
                          <a:ln>
                            <a:noFill/>
                          </a:ln>
                          <a:solidFill>
                            <a:schemeClr val="tx1"/>
                          </a:solidFill>
                          <a:effectLst/>
                          <a:latin typeface="Times" charset="0"/>
                          <a:ea typeface="ＭＳ Ｐゴシック" charset="0"/>
                          <a:cs typeface="ＭＳ Ｐゴシック" charset="0"/>
                        </a:rPr>
                        <a:t>1.2</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63533">
                <a:tc vMerge="1">
                  <a:txBody>
                    <a:bodyPr/>
                    <a:lstStyle/>
                    <a:p>
                      <a:endParaRPr lang="en-US"/>
                    </a:p>
                  </a:txBody>
                  <a:tcPr/>
                </a:tc>
                <a:tc>
                  <a:txBody>
                    <a:bodyPr/>
                    <a:lstStyle/>
                    <a:p>
                      <a:pPr marL="0" marR="0" lvl="0" indent="0" algn="l" defTabSz="457200" rtl="0" eaLnBrk="1" fontAlgn="t" latinLnBrk="0" hangingPunct="1">
                        <a:lnSpc>
                          <a:spcPct val="100000"/>
                        </a:lnSpc>
                        <a:spcBef>
                          <a:spcPct val="0"/>
                        </a:spcBef>
                        <a:spcAft>
                          <a:spcPct val="0"/>
                        </a:spcAft>
                        <a:buClrTx/>
                        <a:buSzTx/>
                        <a:buFontTx/>
                        <a:buNone/>
                        <a:tabLst/>
                      </a:pPr>
                      <a:r>
                        <a:rPr kumimoji="0" lang="en-US" sz="900" b="0" i="0" u="none" strike="noStrike" cap="none" normalizeH="0" baseline="0">
                          <a:ln>
                            <a:noFill/>
                          </a:ln>
                          <a:solidFill>
                            <a:schemeClr val="tx1"/>
                          </a:solidFill>
                          <a:effectLst/>
                          <a:latin typeface="Times" charset="0"/>
                          <a:ea typeface="ＭＳ Ｐゴシック" charset="0"/>
                          <a:cs typeface="ＭＳ Ｐゴシック" charset="0"/>
                        </a:rPr>
                        <a:t>4. Items in income statement that are volatile</a:t>
                      </a:r>
                    </a:p>
                  </a:txBody>
                  <a:tcPr marL="0" marR="0" marT="0"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900" b="0" i="0" u="none" strike="noStrike" cap="none" normalizeH="0" baseline="0">
                          <a:ln>
                            <a:noFill/>
                          </a:ln>
                          <a:solidFill>
                            <a:schemeClr val="tx1"/>
                          </a:solidFill>
                          <a:effectLst/>
                          <a:latin typeface="Times" charset="0"/>
                          <a:ea typeface="ＭＳ Ｐゴシック" charset="0"/>
                          <a:cs typeface="ＭＳ Ｐゴシック" charset="0"/>
                        </a:rPr>
                        <a:t>Percent of operating income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900" b="0" i="0" u="none" strike="noStrike" cap="none" normalizeH="0" baseline="0">
                          <a:ln>
                            <a:noFill/>
                          </a:ln>
                          <a:solidFill>
                            <a:schemeClr val="tx1"/>
                          </a:solidFill>
                          <a:effectLst/>
                          <a:latin typeface="Times" charset="0"/>
                          <a:ea typeface="ＭＳ Ｐゴシック" charset="0"/>
                          <a:cs typeface="ＭＳ Ｐゴシック" charset="0"/>
                        </a:rPr>
                        <a:t>15%</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900" b="0" i="0" u="none" strike="noStrike" cap="none" normalizeH="0" baseline="0">
                          <a:ln>
                            <a:noFill/>
                          </a:ln>
                          <a:solidFill>
                            <a:schemeClr val="tx1"/>
                          </a:solidFill>
                          <a:effectLst/>
                          <a:latin typeface="Times" charset="0"/>
                          <a:ea typeface="ＭＳ Ｐゴシック" charset="0"/>
                          <a:cs typeface="ＭＳ Ｐゴシック" charset="0"/>
                        </a:rPr>
                        <a:t>5.00</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900" b="0" i="0" u="none" strike="noStrike" cap="none" normalizeH="0" baseline="0">
                          <a:ln>
                            <a:noFill/>
                          </a:ln>
                          <a:solidFill>
                            <a:schemeClr val="tx1"/>
                          </a:solidFill>
                          <a:effectLst/>
                          <a:latin typeface="Times" charset="0"/>
                          <a:ea typeface="ＭＳ Ｐゴシック" charset="0"/>
                          <a:cs typeface="ＭＳ Ｐゴシック" charset="0"/>
                        </a:rPr>
                        <a:t>0.75</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900" b="0" i="0" u="none" strike="noStrike" cap="none" normalizeH="0" baseline="0">
                          <a:ln>
                            <a:noFill/>
                          </a:ln>
                          <a:solidFill>
                            <a:schemeClr val="tx1"/>
                          </a:solidFill>
                          <a:effectLst/>
                          <a:latin typeface="Times" charset="0"/>
                          <a:ea typeface="ＭＳ Ｐゴシック" charset="0"/>
                          <a:cs typeface="ＭＳ Ｐゴシック" charset="0"/>
                        </a:rPr>
                        <a:t>1</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63533">
                <a:tc rowSpan="4">
                  <a:txBody>
                    <a:bodyPr/>
                    <a:lstStyle/>
                    <a:p>
                      <a:pPr marL="0" marR="0" lvl="0" indent="0" algn="l" defTabSz="457200" rtl="0" eaLnBrk="1" fontAlgn="t" latinLnBrk="0" hangingPunct="1">
                        <a:lnSpc>
                          <a:spcPct val="100000"/>
                        </a:lnSpc>
                        <a:spcBef>
                          <a:spcPct val="0"/>
                        </a:spcBef>
                        <a:spcAft>
                          <a:spcPct val="0"/>
                        </a:spcAft>
                        <a:buClrTx/>
                        <a:buSzTx/>
                        <a:buFontTx/>
                        <a:buNone/>
                        <a:tabLst/>
                      </a:pPr>
                      <a:r>
                        <a:rPr kumimoji="0" lang="en-US" sz="900" b="0" i="0" u="none" strike="noStrike" cap="none" normalizeH="0" baseline="0">
                          <a:ln>
                            <a:noFill/>
                          </a:ln>
                          <a:solidFill>
                            <a:schemeClr val="tx1"/>
                          </a:solidFill>
                          <a:effectLst/>
                          <a:latin typeface="Times" charset="0"/>
                          <a:ea typeface="ＭＳ Ｐゴシック" charset="0"/>
                          <a:cs typeface="ＭＳ Ｐゴシック" charset="0"/>
                        </a:rPr>
                        <a:t>Tax Rate</a:t>
                      </a:r>
                    </a:p>
                  </a:txBody>
                  <a:tcPr marL="0" marR="0" marT="0"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457200" rtl="0" eaLnBrk="1" fontAlgn="t" latinLnBrk="0" hangingPunct="1">
                        <a:lnSpc>
                          <a:spcPct val="100000"/>
                        </a:lnSpc>
                        <a:spcBef>
                          <a:spcPct val="0"/>
                        </a:spcBef>
                        <a:spcAft>
                          <a:spcPct val="0"/>
                        </a:spcAft>
                        <a:buClrTx/>
                        <a:buSzTx/>
                        <a:buFontTx/>
                        <a:buNone/>
                        <a:tabLst/>
                      </a:pPr>
                      <a:r>
                        <a:rPr kumimoji="0" lang="en-US" sz="900" b="0" i="0" u="none" strike="noStrike" cap="none" normalizeH="0" baseline="0">
                          <a:ln>
                            <a:noFill/>
                          </a:ln>
                          <a:solidFill>
                            <a:schemeClr val="tx1"/>
                          </a:solidFill>
                          <a:effectLst/>
                          <a:latin typeface="Times" charset="0"/>
                          <a:ea typeface="ＭＳ Ｐゴシック" charset="0"/>
                          <a:cs typeface="ＭＳ Ｐゴシック" charset="0"/>
                        </a:rPr>
                        <a:t>1. Income from multiple locales</a:t>
                      </a:r>
                    </a:p>
                  </a:txBody>
                  <a:tcPr marL="0" marR="0" marT="0"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900" b="0" i="0" u="none" strike="noStrike" cap="none" normalizeH="0" baseline="0">
                          <a:ln>
                            <a:noFill/>
                          </a:ln>
                          <a:solidFill>
                            <a:schemeClr val="tx1"/>
                          </a:solidFill>
                          <a:effectLst/>
                          <a:latin typeface="Times" charset="0"/>
                          <a:ea typeface="ＭＳ Ｐゴシック" charset="0"/>
                          <a:cs typeface="ＭＳ Ｐゴシック" charset="0"/>
                        </a:rPr>
                        <a:t>Percent of revenues from non-domestic locales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900" b="0" i="0" u="none" strike="noStrike" cap="none" normalizeH="0" baseline="0">
                          <a:ln>
                            <a:noFill/>
                          </a:ln>
                          <a:solidFill>
                            <a:schemeClr val="tx1"/>
                          </a:solidFill>
                          <a:effectLst/>
                          <a:latin typeface="Times" charset="0"/>
                          <a:ea typeface="ＭＳ Ｐゴシック" charset="0"/>
                          <a:cs typeface="ＭＳ Ｐゴシック" charset="0"/>
                        </a:rPr>
                        <a:t>70%</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900" b="0" i="0" u="none" strike="noStrike" cap="none" normalizeH="0" baseline="0">
                          <a:ln>
                            <a:noFill/>
                          </a:ln>
                          <a:solidFill>
                            <a:schemeClr val="tx1"/>
                          </a:solidFill>
                          <a:effectLst/>
                          <a:latin typeface="Times" charset="0"/>
                          <a:ea typeface="ＭＳ Ｐゴシック" charset="0"/>
                          <a:cs typeface="ＭＳ Ｐゴシック" charset="0"/>
                        </a:rPr>
                        <a:t>3.00</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900" b="0" i="0" u="none" strike="noStrike" cap="none" normalizeH="0" baseline="0">
                          <a:ln>
                            <a:noFill/>
                          </a:ln>
                          <a:solidFill>
                            <a:schemeClr val="tx1"/>
                          </a:solidFill>
                          <a:effectLst/>
                          <a:latin typeface="Times" charset="0"/>
                          <a:ea typeface="ＭＳ Ｐゴシック" charset="0"/>
                          <a:cs typeface="ＭＳ Ｐゴシック" charset="0"/>
                        </a:rPr>
                        <a:t>2.1</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900" b="0" i="0" u="none" strike="noStrike" cap="none" normalizeH="0" baseline="0">
                          <a:ln>
                            <a:noFill/>
                          </a:ln>
                          <a:solidFill>
                            <a:schemeClr val="tx1"/>
                          </a:solidFill>
                          <a:effectLst/>
                          <a:latin typeface="Times" charset="0"/>
                          <a:ea typeface="ＭＳ Ｐゴシック" charset="0"/>
                          <a:cs typeface="ＭＳ Ｐゴシック" charset="0"/>
                        </a:rPr>
                        <a:t>1.8</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63533">
                <a:tc vMerge="1">
                  <a:txBody>
                    <a:bodyPr/>
                    <a:lstStyle/>
                    <a:p>
                      <a:endParaRPr lang="en-US"/>
                    </a:p>
                  </a:txBody>
                  <a:tcPr/>
                </a:tc>
                <a:tc>
                  <a:txBody>
                    <a:bodyPr/>
                    <a:lstStyle/>
                    <a:p>
                      <a:pPr marL="0" marR="0" lvl="0" indent="0" algn="l" defTabSz="457200" rtl="0" eaLnBrk="1" fontAlgn="t" latinLnBrk="0" hangingPunct="1">
                        <a:lnSpc>
                          <a:spcPct val="100000"/>
                        </a:lnSpc>
                        <a:spcBef>
                          <a:spcPct val="0"/>
                        </a:spcBef>
                        <a:spcAft>
                          <a:spcPct val="0"/>
                        </a:spcAft>
                        <a:buClrTx/>
                        <a:buSzTx/>
                        <a:buFontTx/>
                        <a:buNone/>
                        <a:tabLst/>
                      </a:pPr>
                      <a:r>
                        <a:rPr kumimoji="0" lang="en-US" sz="900" b="0" i="0" u="none" strike="noStrike" cap="none" normalizeH="0" baseline="0">
                          <a:ln>
                            <a:noFill/>
                          </a:ln>
                          <a:solidFill>
                            <a:schemeClr val="tx1"/>
                          </a:solidFill>
                          <a:effectLst/>
                          <a:latin typeface="Times" charset="0"/>
                          <a:ea typeface="ＭＳ Ｐゴシック" charset="0"/>
                          <a:cs typeface="ＭＳ Ｐゴシック" charset="0"/>
                        </a:rPr>
                        <a:t>2. Different tax and reporting books</a:t>
                      </a:r>
                    </a:p>
                  </a:txBody>
                  <a:tcPr marL="0" marR="0" marT="0"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900" b="0" i="0" u="none" strike="noStrike" cap="none" normalizeH="0" baseline="0">
                          <a:ln>
                            <a:noFill/>
                          </a:ln>
                          <a:solidFill>
                            <a:schemeClr val="tx1"/>
                          </a:solidFill>
                          <a:effectLst/>
                          <a:latin typeface="Times" charset="0"/>
                          <a:ea typeface="ＭＳ Ｐゴシック" charset="0"/>
                          <a:cs typeface="ＭＳ Ｐゴシック" charset="0"/>
                        </a:rPr>
                        <a:t>Yes or No</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900" b="0" i="0" u="none" strike="noStrike" cap="none" normalizeH="0" baseline="0">
                          <a:ln>
                            <a:noFill/>
                          </a:ln>
                          <a:solidFill>
                            <a:schemeClr val="tx1"/>
                          </a:solidFill>
                          <a:effectLst/>
                          <a:latin typeface="Times" charset="0"/>
                          <a:ea typeface="ＭＳ Ｐゴシック" charset="0"/>
                          <a:cs typeface="ＭＳ Ｐゴシック" charset="0"/>
                        </a:rPr>
                        <a:t>No</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900" b="0" i="0" u="none" strike="noStrike" cap="none" normalizeH="0" baseline="0">
                          <a:ln>
                            <a:noFill/>
                          </a:ln>
                          <a:solidFill>
                            <a:schemeClr val="tx1"/>
                          </a:solidFill>
                          <a:effectLst/>
                          <a:latin typeface="Times" charset="0"/>
                          <a:ea typeface="ＭＳ Ｐゴシック" charset="0"/>
                          <a:cs typeface="ＭＳ Ｐゴシック" charset="0"/>
                        </a:rPr>
                        <a:t>Yes=3</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900" b="0" i="0" u="none" strike="noStrike" cap="none" normalizeH="0" baseline="0">
                          <a:ln>
                            <a:noFill/>
                          </a:ln>
                          <a:solidFill>
                            <a:schemeClr val="tx1"/>
                          </a:solidFill>
                          <a:effectLst/>
                          <a:latin typeface="Times" charset="0"/>
                          <a:ea typeface="ＭＳ Ｐゴシック" charset="0"/>
                          <a:cs typeface="ＭＳ Ｐゴシック" charset="0"/>
                        </a:rPr>
                        <a:t>0</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900" b="0" i="0" u="none" strike="noStrike" cap="none" normalizeH="0" baseline="0">
                          <a:ln>
                            <a:noFill/>
                          </a:ln>
                          <a:solidFill>
                            <a:schemeClr val="tx1"/>
                          </a:solidFill>
                          <a:effectLst/>
                          <a:latin typeface="Times" charset="0"/>
                          <a:ea typeface="ＭＳ Ｐゴシック" charset="0"/>
                          <a:cs typeface="ＭＳ Ｐゴシック" charset="0"/>
                        </a:rPr>
                        <a:t>3</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63533">
                <a:tc vMerge="1">
                  <a:txBody>
                    <a:bodyPr/>
                    <a:lstStyle/>
                    <a:p>
                      <a:endParaRPr lang="en-US"/>
                    </a:p>
                  </a:txBody>
                  <a:tcPr/>
                </a:tc>
                <a:tc>
                  <a:txBody>
                    <a:bodyPr/>
                    <a:lstStyle/>
                    <a:p>
                      <a:pPr marL="0" marR="0" lvl="0" indent="0" algn="l" defTabSz="457200" rtl="0" eaLnBrk="1" fontAlgn="t" latinLnBrk="0" hangingPunct="1">
                        <a:lnSpc>
                          <a:spcPct val="100000"/>
                        </a:lnSpc>
                        <a:spcBef>
                          <a:spcPct val="0"/>
                        </a:spcBef>
                        <a:spcAft>
                          <a:spcPct val="0"/>
                        </a:spcAft>
                        <a:buClrTx/>
                        <a:buSzTx/>
                        <a:buFontTx/>
                        <a:buNone/>
                        <a:tabLst/>
                      </a:pPr>
                      <a:r>
                        <a:rPr kumimoji="0" lang="en-US" sz="900" b="0" i="0" u="none" strike="noStrike" cap="none" normalizeH="0" baseline="0">
                          <a:ln>
                            <a:noFill/>
                          </a:ln>
                          <a:solidFill>
                            <a:schemeClr val="tx1"/>
                          </a:solidFill>
                          <a:effectLst/>
                          <a:latin typeface="Times" charset="0"/>
                          <a:ea typeface="ＭＳ Ｐゴシック" charset="0"/>
                          <a:cs typeface="ＭＳ Ｐゴシック" charset="0"/>
                        </a:rPr>
                        <a:t>3. Headquarters in tax havens</a:t>
                      </a:r>
                    </a:p>
                  </a:txBody>
                  <a:tcPr marL="0" marR="0" marT="0"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900" b="0" i="0" u="none" strike="noStrike" cap="none" normalizeH="0" baseline="0">
                          <a:ln>
                            <a:noFill/>
                          </a:ln>
                          <a:solidFill>
                            <a:schemeClr val="tx1"/>
                          </a:solidFill>
                          <a:effectLst/>
                          <a:latin typeface="Times" charset="0"/>
                          <a:ea typeface="ＭＳ Ｐゴシック" charset="0"/>
                          <a:cs typeface="ＭＳ Ｐゴシック" charset="0"/>
                        </a:rPr>
                        <a:t>Yes or No</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900" b="0" i="0" u="none" strike="noStrike" cap="none" normalizeH="0" baseline="0">
                          <a:ln>
                            <a:noFill/>
                          </a:ln>
                          <a:solidFill>
                            <a:schemeClr val="tx1"/>
                          </a:solidFill>
                          <a:effectLst/>
                          <a:latin typeface="Times" charset="0"/>
                          <a:ea typeface="ＭＳ Ｐゴシック" charset="0"/>
                          <a:cs typeface="ＭＳ Ｐゴシック" charset="0"/>
                        </a:rPr>
                        <a:t>No</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900" b="0" i="0" u="none" strike="noStrike" cap="none" normalizeH="0" baseline="0">
                          <a:ln>
                            <a:noFill/>
                          </a:ln>
                          <a:solidFill>
                            <a:schemeClr val="tx1"/>
                          </a:solidFill>
                          <a:effectLst/>
                          <a:latin typeface="Times" charset="0"/>
                          <a:ea typeface="ＭＳ Ｐゴシック" charset="0"/>
                          <a:cs typeface="ＭＳ Ｐゴシック" charset="0"/>
                        </a:rPr>
                        <a:t>Yes=3</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900" b="0" i="0" u="none" strike="noStrike" cap="none" normalizeH="0" baseline="0">
                          <a:ln>
                            <a:noFill/>
                          </a:ln>
                          <a:solidFill>
                            <a:schemeClr val="tx1"/>
                          </a:solidFill>
                          <a:effectLst/>
                          <a:latin typeface="Times" charset="0"/>
                          <a:ea typeface="ＭＳ Ｐゴシック" charset="0"/>
                          <a:cs typeface="ＭＳ Ｐゴシック" charset="0"/>
                        </a:rPr>
                        <a:t>0</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900" b="0" i="0" u="none" strike="noStrike" cap="none" normalizeH="0" baseline="0">
                          <a:ln>
                            <a:noFill/>
                          </a:ln>
                          <a:solidFill>
                            <a:schemeClr val="tx1"/>
                          </a:solidFill>
                          <a:effectLst/>
                          <a:latin typeface="Times" charset="0"/>
                          <a:ea typeface="ＭＳ Ｐゴシック" charset="0"/>
                          <a:cs typeface="ＭＳ Ｐゴシック" charset="0"/>
                        </a:rPr>
                        <a:t>0</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63533">
                <a:tc vMerge="1">
                  <a:txBody>
                    <a:bodyPr/>
                    <a:lstStyle/>
                    <a:p>
                      <a:endParaRPr lang="en-US"/>
                    </a:p>
                  </a:txBody>
                  <a:tcPr/>
                </a:tc>
                <a:tc>
                  <a:txBody>
                    <a:bodyPr/>
                    <a:lstStyle/>
                    <a:p>
                      <a:pPr marL="0" marR="0" lvl="0" indent="0" algn="l" defTabSz="457200" rtl="0" eaLnBrk="1" fontAlgn="t" latinLnBrk="0" hangingPunct="1">
                        <a:lnSpc>
                          <a:spcPct val="100000"/>
                        </a:lnSpc>
                        <a:spcBef>
                          <a:spcPct val="0"/>
                        </a:spcBef>
                        <a:spcAft>
                          <a:spcPct val="0"/>
                        </a:spcAft>
                        <a:buClrTx/>
                        <a:buSzTx/>
                        <a:buFontTx/>
                        <a:buNone/>
                        <a:tabLst/>
                      </a:pPr>
                      <a:r>
                        <a:rPr kumimoji="0" lang="en-US" sz="900" b="0" i="0" u="none" strike="noStrike" cap="none" normalizeH="0" baseline="0">
                          <a:ln>
                            <a:noFill/>
                          </a:ln>
                          <a:solidFill>
                            <a:schemeClr val="tx1"/>
                          </a:solidFill>
                          <a:effectLst/>
                          <a:latin typeface="Times" charset="0"/>
                          <a:ea typeface="ＭＳ Ｐゴシック" charset="0"/>
                          <a:cs typeface="ＭＳ Ｐゴシック" charset="0"/>
                        </a:rPr>
                        <a:t>4. Volatile effective tax rate</a:t>
                      </a:r>
                    </a:p>
                  </a:txBody>
                  <a:tcPr marL="0" marR="0" marT="0"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900" b="0" i="0" u="none" strike="noStrike" cap="none" normalizeH="0" baseline="0">
                          <a:ln>
                            <a:noFill/>
                          </a:ln>
                          <a:solidFill>
                            <a:schemeClr val="tx1"/>
                          </a:solidFill>
                          <a:effectLst/>
                          <a:latin typeface="Times" charset="0"/>
                          <a:ea typeface="ＭＳ Ｐゴシック" charset="0"/>
                          <a:cs typeface="ＭＳ Ｐゴシック" charset="0"/>
                        </a:rPr>
                        <a:t>Yes or No</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900" b="0" i="0" u="none" strike="noStrike" cap="none" normalizeH="0" baseline="0">
                          <a:ln>
                            <a:noFill/>
                          </a:ln>
                          <a:solidFill>
                            <a:schemeClr val="tx1"/>
                          </a:solidFill>
                          <a:effectLst/>
                          <a:latin typeface="Times" charset="0"/>
                          <a:ea typeface="ＭＳ Ｐゴシック" charset="0"/>
                          <a:cs typeface="ＭＳ Ｐゴシック" charset="0"/>
                        </a:rPr>
                        <a:t>Yes</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900" b="0" i="0" u="none" strike="noStrike" cap="none" normalizeH="0" baseline="0">
                          <a:ln>
                            <a:noFill/>
                          </a:ln>
                          <a:solidFill>
                            <a:schemeClr val="tx1"/>
                          </a:solidFill>
                          <a:effectLst/>
                          <a:latin typeface="Times" charset="0"/>
                          <a:ea typeface="ＭＳ Ｐゴシック" charset="0"/>
                          <a:cs typeface="ＭＳ Ｐゴシック" charset="0"/>
                        </a:rPr>
                        <a:t>Yes=2</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900" b="0" i="0" u="none" strike="noStrike" cap="none" normalizeH="0" baseline="0">
                          <a:ln>
                            <a:noFill/>
                          </a:ln>
                          <a:solidFill>
                            <a:schemeClr val="tx1"/>
                          </a:solidFill>
                          <a:effectLst/>
                          <a:latin typeface="Times" charset="0"/>
                          <a:ea typeface="ＭＳ Ｐゴシック" charset="0"/>
                          <a:cs typeface="ＭＳ Ｐゴシック" charset="0"/>
                        </a:rPr>
                        <a:t>2</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900" b="0" i="0" u="none" strike="noStrike" cap="none" normalizeH="0" baseline="0">
                          <a:ln>
                            <a:noFill/>
                          </a:ln>
                          <a:solidFill>
                            <a:schemeClr val="tx1"/>
                          </a:solidFill>
                          <a:effectLst/>
                          <a:latin typeface="Times" charset="0"/>
                          <a:ea typeface="ＭＳ Ｐゴシック" charset="0"/>
                          <a:cs typeface="ＭＳ Ｐゴシック" charset="0"/>
                        </a:rPr>
                        <a:t>0</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63533">
                <a:tc rowSpan="3">
                  <a:txBody>
                    <a:bodyPr/>
                    <a:lstStyle/>
                    <a:p>
                      <a:pPr marL="0" marR="0" lvl="0" indent="0" algn="l" defTabSz="457200" rtl="0" eaLnBrk="1" fontAlgn="t" latinLnBrk="0" hangingPunct="1">
                        <a:lnSpc>
                          <a:spcPct val="100000"/>
                        </a:lnSpc>
                        <a:spcBef>
                          <a:spcPct val="0"/>
                        </a:spcBef>
                        <a:spcAft>
                          <a:spcPct val="0"/>
                        </a:spcAft>
                        <a:buClrTx/>
                        <a:buSzTx/>
                        <a:buFontTx/>
                        <a:buNone/>
                        <a:tabLst/>
                      </a:pPr>
                      <a:r>
                        <a:rPr kumimoji="0" lang="en-US" sz="900" b="0" i="0" u="none" strike="noStrike" cap="none" normalizeH="0" baseline="0">
                          <a:ln>
                            <a:noFill/>
                          </a:ln>
                          <a:solidFill>
                            <a:schemeClr val="tx1"/>
                          </a:solidFill>
                          <a:effectLst/>
                          <a:latin typeface="Times" charset="0"/>
                          <a:ea typeface="ＭＳ Ｐゴシック" charset="0"/>
                          <a:cs typeface="ＭＳ Ｐゴシック" charset="0"/>
                        </a:rPr>
                        <a:t>Capital Expenditures</a:t>
                      </a:r>
                    </a:p>
                  </a:txBody>
                  <a:tcPr marL="0" marR="0" marT="0"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457200" rtl="0" eaLnBrk="1" fontAlgn="t" latinLnBrk="0" hangingPunct="1">
                        <a:lnSpc>
                          <a:spcPct val="100000"/>
                        </a:lnSpc>
                        <a:spcBef>
                          <a:spcPct val="0"/>
                        </a:spcBef>
                        <a:spcAft>
                          <a:spcPct val="0"/>
                        </a:spcAft>
                        <a:buClrTx/>
                        <a:buSzTx/>
                        <a:buFontTx/>
                        <a:buNone/>
                        <a:tabLst/>
                      </a:pPr>
                      <a:r>
                        <a:rPr kumimoji="0" lang="en-US" sz="900" b="0" i="0" u="none" strike="noStrike" cap="none" normalizeH="0" baseline="0">
                          <a:ln>
                            <a:noFill/>
                          </a:ln>
                          <a:solidFill>
                            <a:schemeClr val="tx1"/>
                          </a:solidFill>
                          <a:effectLst/>
                          <a:latin typeface="Times" charset="0"/>
                          <a:ea typeface="ＭＳ Ｐゴシック" charset="0"/>
                          <a:cs typeface="ＭＳ Ｐゴシック" charset="0"/>
                        </a:rPr>
                        <a:t>1. Volatile capital expenditures</a:t>
                      </a:r>
                    </a:p>
                  </a:txBody>
                  <a:tcPr marL="0" marR="0" marT="0"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900" b="0" i="0" u="none" strike="noStrike" cap="none" normalizeH="0" baseline="0">
                          <a:ln>
                            <a:noFill/>
                          </a:ln>
                          <a:solidFill>
                            <a:schemeClr val="tx1"/>
                          </a:solidFill>
                          <a:effectLst/>
                          <a:latin typeface="Times" charset="0"/>
                          <a:ea typeface="ＭＳ Ｐゴシック" charset="0"/>
                          <a:cs typeface="ＭＳ Ｐゴシック" charset="0"/>
                        </a:rPr>
                        <a:t>Yes or No</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900" b="0" i="0" u="none" strike="noStrike" cap="none" normalizeH="0" baseline="0">
                          <a:ln>
                            <a:noFill/>
                          </a:ln>
                          <a:solidFill>
                            <a:schemeClr val="tx1"/>
                          </a:solidFill>
                          <a:effectLst/>
                          <a:latin typeface="Times" charset="0"/>
                          <a:ea typeface="ＭＳ Ｐゴシック" charset="0"/>
                          <a:cs typeface="ＭＳ Ｐゴシック" charset="0"/>
                        </a:rPr>
                        <a:t>Yes</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900" b="0" i="0" u="none" strike="noStrike" cap="none" normalizeH="0" baseline="0">
                          <a:ln>
                            <a:noFill/>
                          </a:ln>
                          <a:solidFill>
                            <a:schemeClr val="tx1"/>
                          </a:solidFill>
                          <a:effectLst/>
                          <a:latin typeface="Times" charset="0"/>
                          <a:ea typeface="ＭＳ Ｐゴシック" charset="0"/>
                          <a:cs typeface="ＭＳ Ｐゴシック" charset="0"/>
                        </a:rPr>
                        <a:t>Yes=2</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900" b="0" i="0" u="none" strike="noStrike" cap="none" normalizeH="0" baseline="0">
                          <a:ln>
                            <a:noFill/>
                          </a:ln>
                          <a:solidFill>
                            <a:schemeClr val="tx1"/>
                          </a:solidFill>
                          <a:effectLst/>
                          <a:latin typeface="Times" charset="0"/>
                          <a:ea typeface="ＭＳ Ｐゴシック" charset="0"/>
                          <a:cs typeface="ＭＳ Ｐゴシック" charset="0"/>
                        </a:rPr>
                        <a:t>2</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900" b="0" i="0" u="none" strike="noStrike" cap="none" normalizeH="0" baseline="0">
                          <a:ln>
                            <a:noFill/>
                          </a:ln>
                          <a:solidFill>
                            <a:schemeClr val="tx1"/>
                          </a:solidFill>
                          <a:effectLst/>
                          <a:latin typeface="Times" charset="0"/>
                          <a:ea typeface="ＭＳ Ｐゴシック" charset="0"/>
                          <a:cs typeface="ＭＳ Ｐゴシック" charset="0"/>
                        </a:rPr>
                        <a:t>2</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63533">
                <a:tc vMerge="1">
                  <a:txBody>
                    <a:bodyPr/>
                    <a:lstStyle/>
                    <a:p>
                      <a:endParaRPr lang="en-US"/>
                    </a:p>
                  </a:txBody>
                  <a:tcPr/>
                </a:tc>
                <a:tc>
                  <a:txBody>
                    <a:bodyPr/>
                    <a:lstStyle/>
                    <a:p>
                      <a:pPr marL="0" marR="0" lvl="0" indent="0" algn="l" defTabSz="457200" rtl="0" eaLnBrk="1" fontAlgn="t" latinLnBrk="0" hangingPunct="1">
                        <a:lnSpc>
                          <a:spcPct val="100000"/>
                        </a:lnSpc>
                        <a:spcBef>
                          <a:spcPct val="0"/>
                        </a:spcBef>
                        <a:spcAft>
                          <a:spcPct val="0"/>
                        </a:spcAft>
                        <a:buClrTx/>
                        <a:buSzTx/>
                        <a:buFontTx/>
                        <a:buNone/>
                        <a:tabLst/>
                      </a:pPr>
                      <a:r>
                        <a:rPr kumimoji="0" lang="en-US" sz="900" b="0" i="0" u="none" strike="noStrike" cap="none" normalizeH="0" baseline="0">
                          <a:ln>
                            <a:noFill/>
                          </a:ln>
                          <a:solidFill>
                            <a:schemeClr val="tx1"/>
                          </a:solidFill>
                          <a:effectLst/>
                          <a:latin typeface="Times" charset="0"/>
                          <a:ea typeface="ＭＳ Ｐゴシック" charset="0"/>
                          <a:cs typeface="ＭＳ Ｐゴシック" charset="0"/>
                        </a:rPr>
                        <a:t>2. Frequent and large acquisitions</a:t>
                      </a:r>
                    </a:p>
                  </a:txBody>
                  <a:tcPr marL="0" marR="0" marT="0"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900" b="0" i="0" u="none" strike="noStrike" cap="none" normalizeH="0" baseline="0">
                          <a:ln>
                            <a:noFill/>
                          </a:ln>
                          <a:solidFill>
                            <a:schemeClr val="tx1"/>
                          </a:solidFill>
                          <a:effectLst/>
                          <a:latin typeface="Times" charset="0"/>
                          <a:ea typeface="ＭＳ Ｐゴシック" charset="0"/>
                          <a:cs typeface="ＭＳ Ｐゴシック" charset="0"/>
                        </a:rPr>
                        <a:t>Yes or No</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900" b="0" i="0" u="none" strike="noStrike" cap="none" normalizeH="0" baseline="0">
                          <a:ln>
                            <a:noFill/>
                          </a:ln>
                          <a:solidFill>
                            <a:schemeClr val="tx1"/>
                          </a:solidFill>
                          <a:effectLst/>
                          <a:latin typeface="Times" charset="0"/>
                          <a:ea typeface="ＭＳ Ｐゴシック" charset="0"/>
                          <a:cs typeface="ＭＳ Ｐゴシック" charset="0"/>
                        </a:rPr>
                        <a:t>Yes</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900" b="0" i="0" u="none" strike="noStrike" cap="none" normalizeH="0" baseline="0">
                          <a:ln>
                            <a:noFill/>
                          </a:ln>
                          <a:solidFill>
                            <a:schemeClr val="tx1"/>
                          </a:solidFill>
                          <a:effectLst/>
                          <a:latin typeface="Times" charset="0"/>
                          <a:ea typeface="ＭＳ Ｐゴシック" charset="0"/>
                          <a:cs typeface="ＭＳ Ｐゴシック" charset="0"/>
                        </a:rPr>
                        <a:t>Yes=4</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900" b="0" i="0" u="none" strike="noStrike" cap="none" normalizeH="0" baseline="0">
                          <a:ln>
                            <a:noFill/>
                          </a:ln>
                          <a:solidFill>
                            <a:schemeClr val="tx1"/>
                          </a:solidFill>
                          <a:effectLst/>
                          <a:latin typeface="Times" charset="0"/>
                          <a:ea typeface="ＭＳ Ｐゴシック" charset="0"/>
                          <a:cs typeface="ＭＳ Ｐゴシック" charset="0"/>
                        </a:rPr>
                        <a:t>4</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900" b="0" i="0" u="none" strike="noStrike" cap="none" normalizeH="0" baseline="0">
                          <a:ln>
                            <a:noFill/>
                          </a:ln>
                          <a:solidFill>
                            <a:schemeClr val="tx1"/>
                          </a:solidFill>
                          <a:effectLst/>
                          <a:latin typeface="Times" charset="0"/>
                          <a:ea typeface="ＭＳ Ｐゴシック" charset="0"/>
                          <a:cs typeface="ＭＳ Ｐゴシック" charset="0"/>
                        </a:rPr>
                        <a:t>4</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74353">
                <a:tc vMerge="1">
                  <a:txBody>
                    <a:bodyPr/>
                    <a:lstStyle/>
                    <a:p>
                      <a:endParaRPr lang="en-US"/>
                    </a:p>
                  </a:txBody>
                  <a:tcPr/>
                </a:tc>
                <a:tc>
                  <a:txBody>
                    <a:bodyPr/>
                    <a:lstStyle/>
                    <a:p>
                      <a:pPr marL="0" marR="0" lvl="0" indent="0" algn="l" defTabSz="457200" rtl="0" eaLnBrk="1" fontAlgn="t" latinLnBrk="0" hangingPunct="1">
                        <a:lnSpc>
                          <a:spcPct val="100000"/>
                        </a:lnSpc>
                        <a:spcBef>
                          <a:spcPct val="0"/>
                        </a:spcBef>
                        <a:spcAft>
                          <a:spcPct val="0"/>
                        </a:spcAft>
                        <a:buClrTx/>
                        <a:buSzTx/>
                        <a:buFontTx/>
                        <a:buNone/>
                        <a:tabLst/>
                      </a:pPr>
                      <a:r>
                        <a:rPr kumimoji="0" lang="en-US" sz="900" b="0" i="0" u="none" strike="noStrike" cap="none" normalizeH="0" baseline="0">
                          <a:ln>
                            <a:noFill/>
                          </a:ln>
                          <a:solidFill>
                            <a:schemeClr val="tx1"/>
                          </a:solidFill>
                          <a:effectLst/>
                          <a:latin typeface="Times" charset="0"/>
                          <a:ea typeface="ＭＳ Ｐゴシック" charset="0"/>
                          <a:cs typeface="ＭＳ Ｐゴシック" charset="0"/>
                        </a:rPr>
                        <a:t>3. Stock payment for acquisitions and investments</a:t>
                      </a:r>
                    </a:p>
                  </a:txBody>
                  <a:tcPr marL="0" marR="0" marT="0"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900" b="0" i="0" u="none" strike="noStrike" cap="none" normalizeH="0" baseline="0">
                          <a:ln>
                            <a:noFill/>
                          </a:ln>
                          <a:solidFill>
                            <a:schemeClr val="tx1"/>
                          </a:solidFill>
                          <a:effectLst/>
                          <a:latin typeface="Times" charset="0"/>
                          <a:ea typeface="ＭＳ Ｐゴシック" charset="0"/>
                          <a:cs typeface="ＭＳ Ｐゴシック" charset="0"/>
                        </a:rPr>
                        <a:t>Yes or No</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900" b="0" i="0" u="none" strike="noStrike" cap="none" normalizeH="0" baseline="0">
                          <a:ln>
                            <a:noFill/>
                          </a:ln>
                          <a:solidFill>
                            <a:schemeClr val="tx1"/>
                          </a:solidFill>
                          <a:effectLst/>
                          <a:latin typeface="Times" charset="0"/>
                          <a:ea typeface="ＭＳ Ｐゴシック" charset="0"/>
                          <a:cs typeface="ＭＳ Ｐゴシック" charset="0"/>
                        </a:rPr>
                        <a:t>No</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900" b="0" i="0" u="none" strike="noStrike" cap="none" normalizeH="0" baseline="0">
                          <a:ln>
                            <a:noFill/>
                          </a:ln>
                          <a:solidFill>
                            <a:schemeClr val="tx1"/>
                          </a:solidFill>
                          <a:effectLst/>
                          <a:latin typeface="Times" charset="0"/>
                          <a:ea typeface="ＭＳ Ｐゴシック" charset="0"/>
                          <a:cs typeface="ＭＳ Ｐゴシック" charset="0"/>
                        </a:rPr>
                        <a:t>Yes=4</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900" b="0" i="0" u="none" strike="noStrike" cap="none" normalizeH="0" baseline="0">
                          <a:ln>
                            <a:noFill/>
                          </a:ln>
                          <a:solidFill>
                            <a:schemeClr val="tx1"/>
                          </a:solidFill>
                          <a:effectLst/>
                          <a:latin typeface="Times" charset="0"/>
                          <a:ea typeface="ＭＳ Ｐゴシック" charset="0"/>
                          <a:cs typeface="ＭＳ Ｐゴシック" charset="0"/>
                        </a:rPr>
                        <a:t>0</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900" b="0" i="0" u="none" strike="noStrike" cap="none" normalizeH="0" baseline="0">
                          <a:ln>
                            <a:noFill/>
                          </a:ln>
                          <a:solidFill>
                            <a:schemeClr val="tx1"/>
                          </a:solidFill>
                          <a:effectLst/>
                          <a:latin typeface="Times" charset="0"/>
                          <a:ea typeface="ＭＳ Ｐゴシック" charset="0"/>
                          <a:cs typeface="ＭＳ Ｐゴシック" charset="0"/>
                        </a:rPr>
                        <a:t>4</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74353">
                <a:tc rowSpan="2">
                  <a:txBody>
                    <a:bodyPr/>
                    <a:lstStyle/>
                    <a:p>
                      <a:pPr marL="0" marR="0" lvl="0" indent="0" algn="l" defTabSz="457200" rtl="0" eaLnBrk="1" fontAlgn="t" latinLnBrk="0" hangingPunct="1">
                        <a:lnSpc>
                          <a:spcPct val="100000"/>
                        </a:lnSpc>
                        <a:spcBef>
                          <a:spcPct val="0"/>
                        </a:spcBef>
                        <a:spcAft>
                          <a:spcPct val="0"/>
                        </a:spcAft>
                        <a:buClrTx/>
                        <a:buSzTx/>
                        <a:buFontTx/>
                        <a:buNone/>
                        <a:tabLst/>
                      </a:pPr>
                      <a:r>
                        <a:rPr kumimoji="0" lang="en-US" sz="900" b="0" i="0" u="none" strike="noStrike" cap="none" normalizeH="0" baseline="0">
                          <a:ln>
                            <a:noFill/>
                          </a:ln>
                          <a:solidFill>
                            <a:schemeClr val="tx1"/>
                          </a:solidFill>
                          <a:effectLst/>
                          <a:latin typeface="Times" charset="0"/>
                          <a:ea typeface="ＭＳ Ｐゴシック" charset="0"/>
                          <a:cs typeface="ＭＳ Ｐゴシック" charset="0"/>
                        </a:rPr>
                        <a:t>Working capital</a:t>
                      </a:r>
                    </a:p>
                  </a:txBody>
                  <a:tcPr marL="0" marR="0" marT="0"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457200" rtl="0" eaLnBrk="1" fontAlgn="t" latinLnBrk="0" hangingPunct="1">
                        <a:lnSpc>
                          <a:spcPct val="100000"/>
                        </a:lnSpc>
                        <a:spcBef>
                          <a:spcPct val="0"/>
                        </a:spcBef>
                        <a:spcAft>
                          <a:spcPct val="0"/>
                        </a:spcAft>
                        <a:buClrTx/>
                        <a:buSzTx/>
                        <a:buFontTx/>
                        <a:buNone/>
                        <a:tabLst/>
                      </a:pPr>
                      <a:r>
                        <a:rPr kumimoji="0" lang="en-US" sz="900" b="0" i="0" u="none" strike="noStrike" cap="none" normalizeH="0" baseline="0">
                          <a:ln>
                            <a:noFill/>
                          </a:ln>
                          <a:solidFill>
                            <a:schemeClr val="tx1"/>
                          </a:solidFill>
                          <a:effectLst/>
                          <a:latin typeface="Times" charset="0"/>
                          <a:ea typeface="ＭＳ Ｐゴシック" charset="0"/>
                          <a:cs typeface="ＭＳ Ｐゴシック" charset="0"/>
                        </a:rPr>
                        <a:t>1. Unspecified current assets and current liabilities</a:t>
                      </a:r>
                    </a:p>
                  </a:txBody>
                  <a:tcPr marL="0" marR="0" marT="0"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900" b="0" i="0" u="none" strike="noStrike" cap="none" normalizeH="0" baseline="0">
                          <a:ln>
                            <a:noFill/>
                          </a:ln>
                          <a:solidFill>
                            <a:schemeClr val="tx1"/>
                          </a:solidFill>
                          <a:effectLst/>
                          <a:latin typeface="Times" charset="0"/>
                          <a:ea typeface="ＭＳ Ｐゴシック" charset="0"/>
                          <a:cs typeface="ＭＳ Ｐゴシック" charset="0"/>
                        </a:rPr>
                        <a:t>Yes or No</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900" b="0" i="0" u="none" strike="noStrike" cap="none" normalizeH="0" baseline="0">
                          <a:ln>
                            <a:noFill/>
                          </a:ln>
                          <a:solidFill>
                            <a:schemeClr val="tx1"/>
                          </a:solidFill>
                          <a:effectLst/>
                          <a:latin typeface="Times" charset="0"/>
                          <a:ea typeface="ＭＳ Ｐゴシック" charset="0"/>
                          <a:cs typeface="ＭＳ Ｐゴシック" charset="0"/>
                        </a:rPr>
                        <a:t>No</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900" b="0" i="0" u="none" strike="noStrike" cap="none" normalizeH="0" baseline="0">
                          <a:ln>
                            <a:noFill/>
                          </a:ln>
                          <a:solidFill>
                            <a:schemeClr val="tx1"/>
                          </a:solidFill>
                          <a:effectLst/>
                          <a:latin typeface="Times" charset="0"/>
                          <a:ea typeface="ＭＳ Ｐゴシック" charset="0"/>
                          <a:cs typeface="ＭＳ Ｐゴシック" charset="0"/>
                        </a:rPr>
                        <a:t>Yes=3</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900" b="0" i="0" u="none" strike="noStrike" cap="none" normalizeH="0" baseline="0">
                          <a:ln>
                            <a:noFill/>
                          </a:ln>
                          <a:solidFill>
                            <a:schemeClr val="tx1"/>
                          </a:solidFill>
                          <a:effectLst/>
                          <a:latin typeface="Times" charset="0"/>
                          <a:ea typeface="ＭＳ Ｐゴシック" charset="0"/>
                          <a:cs typeface="ＭＳ Ｐゴシック" charset="0"/>
                        </a:rPr>
                        <a:t>0</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900" b="0" i="0" u="none" strike="noStrike" cap="none" normalizeH="0" baseline="0">
                          <a:ln>
                            <a:noFill/>
                          </a:ln>
                          <a:solidFill>
                            <a:schemeClr val="tx1"/>
                          </a:solidFill>
                          <a:effectLst/>
                          <a:latin typeface="Times" charset="0"/>
                          <a:ea typeface="ＭＳ Ｐゴシック" charset="0"/>
                          <a:cs typeface="ＭＳ Ｐゴシック" charset="0"/>
                        </a:rPr>
                        <a:t>0</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63533">
                <a:tc vMerge="1">
                  <a:txBody>
                    <a:bodyPr/>
                    <a:lstStyle/>
                    <a:p>
                      <a:endParaRPr lang="en-US"/>
                    </a:p>
                  </a:txBody>
                  <a:tcPr/>
                </a:tc>
                <a:tc>
                  <a:txBody>
                    <a:bodyPr/>
                    <a:lstStyle/>
                    <a:p>
                      <a:pPr marL="0" marR="0" lvl="0" indent="0" algn="l" defTabSz="457200" rtl="0" eaLnBrk="1" fontAlgn="t" latinLnBrk="0" hangingPunct="1">
                        <a:lnSpc>
                          <a:spcPct val="100000"/>
                        </a:lnSpc>
                        <a:spcBef>
                          <a:spcPct val="0"/>
                        </a:spcBef>
                        <a:spcAft>
                          <a:spcPct val="0"/>
                        </a:spcAft>
                        <a:buClrTx/>
                        <a:buSzTx/>
                        <a:buFontTx/>
                        <a:buNone/>
                        <a:tabLst/>
                      </a:pPr>
                      <a:r>
                        <a:rPr kumimoji="0" lang="en-US" sz="900" b="0" i="0" u="none" strike="noStrike" cap="none" normalizeH="0" baseline="0">
                          <a:ln>
                            <a:noFill/>
                          </a:ln>
                          <a:solidFill>
                            <a:schemeClr val="tx1"/>
                          </a:solidFill>
                          <a:effectLst/>
                          <a:latin typeface="Times" charset="0"/>
                          <a:ea typeface="ＭＳ Ｐゴシック" charset="0"/>
                          <a:cs typeface="ＭＳ Ｐゴシック" charset="0"/>
                        </a:rPr>
                        <a:t>2. Volatile working capital items</a:t>
                      </a:r>
                    </a:p>
                  </a:txBody>
                  <a:tcPr marL="0" marR="0" marT="0"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900" b="0" i="0" u="none" strike="noStrike" cap="none" normalizeH="0" baseline="0">
                          <a:ln>
                            <a:noFill/>
                          </a:ln>
                          <a:solidFill>
                            <a:schemeClr val="tx1"/>
                          </a:solidFill>
                          <a:effectLst/>
                          <a:latin typeface="Times" charset="0"/>
                          <a:ea typeface="ＭＳ Ｐゴシック" charset="0"/>
                          <a:cs typeface="ＭＳ Ｐゴシック" charset="0"/>
                        </a:rPr>
                        <a:t>Yes or No</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900" b="0" i="0" u="none" strike="noStrike" cap="none" normalizeH="0" baseline="0">
                          <a:ln>
                            <a:noFill/>
                          </a:ln>
                          <a:solidFill>
                            <a:schemeClr val="tx1"/>
                          </a:solidFill>
                          <a:effectLst/>
                          <a:latin typeface="Times" charset="0"/>
                          <a:ea typeface="ＭＳ Ｐゴシック" charset="0"/>
                          <a:cs typeface="ＭＳ Ｐゴシック" charset="0"/>
                        </a:rPr>
                        <a:t>Yes</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900" b="0" i="0" u="none" strike="noStrike" cap="none" normalizeH="0" baseline="0">
                          <a:ln>
                            <a:noFill/>
                          </a:ln>
                          <a:solidFill>
                            <a:schemeClr val="tx1"/>
                          </a:solidFill>
                          <a:effectLst/>
                          <a:latin typeface="Times" charset="0"/>
                          <a:ea typeface="ＭＳ Ｐゴシック" charset="0"/>
                          <a:cs typeface="ＭＳ Ｐゴシック" charset="0"/>
                        </a:rPr>
                        <a:t>Yes=2</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900" b="0" i="0" u="none" strike="noStrike" cap="none" normalizeH="0" baseline="0">
                          <a:ln>
                            <a:noFill/>
                          </a:ln>
                          <a:solidFill>
                            <a:schemeClr val="tx1"/>
                          </a:solidFill>
                          <a:effectLst/>
                          <a:latin typeface="Times" charset="0"/>
                          <a:ea typeface="ＭＳ Ｐゴシック" charset="0"/>
                          <a:cs typeface="ＭＳ Ｐゴシック" charset="0"/>
                        </a:rPr>
                        <a:t>2</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900" b="0" i="0" u="none" strike="noStrike" cap="none" normalizeH="0" baseline="0">
                          <a:ln>
                            <a:noFill/>
                          </a:ln>
                          <a:solidFill>
                            <a:schemeClr val="tx1"/>
                          </a:solidFill>
                          <a:effectLst/>
                          <a:latin typeface="Times" charset="0"/>
                          <a:ea typeface="ＭＳ Ｐゴシック" charset="0"/>
                          <a:cs typeface="ＭＳ Ｐゴシック" charset="0"/>
                        </a:rPr>
                        <a:t>2</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25477">
                <a:tc rowSpan="4">
                  <a:txBody>
                    <a:bodyPr/>
                    <a:lstStyle/>
                    <a:p>
                      <a:pPr marL="0" marR="0" lvl="0" indent="0" algn="l" defTabSz="457200" rtl="0" eaLnBrk="1" fontAlgn="t" latinLnBrk="0" hangingPunct="1">
                        <a:lnSpc>
                          <a:spcPct val="100000"/>
                        </a:lnSpc>
                        <a:spcBef>
                          <a:spcPct val="0"/>
                        </a:spcBef>
                        <a:spcAft>
                          <a:spcPct val="0"/>
                        </a:spcAft>
                        <a:buClrTx/>
                        <a:buSzTx/>
                        <a:buFontTx/>
                        <a:buNone/>
                        <a:tabLst/>
                      </a:pPr>
                      <a:r>
                        <a:rPr kumimoji="0" lang="en-US" sz="900" b="0" i="0" u="none" strike="noStrike" cap="none" normalizeH="0" baseline="0">
                          <a:ln>
                            <a:noFill/>
                          </a:ln>
                          <a:solidFill>
                            <a:schemeClr val="tx1"/>
                          </a:solidFill>
                          <a:effectLst/>
                          <a:latin typeface="Times" charset="0"/>
                          <a:ea typeface="ＭＳ Ｐゴシック" charset="0"/>
                          <a:cs typeface="ＭＳ Ｐゴシック" charset="0"/>
                        </a:rPr>
                        <a:t>Expected Growth rate</a:t>
                      </a:r>
                    </a:p>
                  </a:txBody>
                  <a:tcPr marL="0" marR="0" marT="0"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457200" rtl="0" eaLnBrk="1" fontAlgn="t" latinLnBrk="0" hangingPunct="1">
                        <a:lnSpc>
                          <a:spcPct val="100000"/>
                        </a:lnSpc>
                        <a:spcBef>
                          <a:spcPct val="0"/>
                        </a:spcBef>
                        <a:spcAft>
                          <a:spcPct val="0"/>
                        </a:spcAft>
                        <a:buClrTx/>
                        <a:buSzTx/>
                        <a:buFontTx/>
                        <a:buNone/>
                        <a:tabLst/>
                      </a:pPr>
                      <a:r>
                        <a:rPr kumimoji="0" lang="en-US" sz="900" b="0" i="0" u="none" strike="noStrike" cap="none" normalizeH="0" baseline="0">
                          <a:ln>
                            <a:noFill/>
                          </a:ln>
                          <a:solidFill>
                            <a:schemeClr val="tx1"/>
                          </a:solidFill>
                          <a:effectLst/>
                          <a:latin typeface="Times" charset="0"/>
                          <a:ea typeface="ＭＳ Ｐゴシック" charset="0"/>
                          <a:cs typeface="ＭＳ Ｐゴシック" charset="0"/>
                        </a:rPr>
                        <a:t>1. Off-balance sheet assets and liabilities (operating leases and R&amp;D)</a:t>
                      </a:r>
                    </a:p>
                  </a:txBody>
                  <a:tcPr marL="0" marR="0" marT="0"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900" b="0" i="0" u="none" strike="noStrike" cap="none" normalizeH="0" baseline="0">
                          <a:ln>
                            <a:noFill/>
                          </a:ln>
                          <a:solidFill>
                            <a:schemeClr val="tx1"/>
                          </a:solidFill>
                          <a:effectLst/>
                          <a:latin typeface="Times" charset="0"/>
                          <a:ea typeface="ＭＳ Ｐゴシック" charset="0"/>
                          <a:cs typeface="ＭＳ Ｐゴシック" charset="0"/>
                        </a:rPr>
                        <a:t>Yes or No</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900" b="0" i="0" u="none" strike="noStrike" cap="none" normalizeH="0" baseline="0">
                          <a:ln>
                            <a:noFill/>
                          </a:ln>
                          <a:solidFill>
                            <a:schemeClr val="tx1"/>
                          </a:solidFill>
                          <a:effectLst/>
                          <a:latin typeface="Times" charset="0"/>
                          <a:ea typeface="ＭＳ Ｐゴシック" charset="0"/>
                          <a:cs typeface="ＭＳ Ｐゴシック" charset="0"/>
                        </a:rPr>
                        <a:t>No</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900" b="0" i="0" u="none" strike="noStrike" cap="none" normalizeH="0" baseline="0">
                          <a:ln>
                            <a:noFill/>
                          </a:ln>
                          <a:solidFill>
                            <a:schemeClr val="tx1"/>
                          </a:solidFill>
                          <a:effectLst/>
                          <a:latin typeface="Times" charset="0"/>
                          <a:ea typeface="ＭＳ Ｐゴシック" charset="0"/>
                          <a:cs typeface="ＭＳ Ｐゴシック" charset="0"/>
                        </a:rPr>
                        <a:t>Yes=3</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900" b="0" i="0" u="none" strike="noStrike" cap="none" normalizeH="0" baseline="0">
                          <a:ln>
                            <a:noFill/>
                          </a:ln>
                          <a:solidFill>
                            <a:schemeClr val="tx1"/>
                          </a:solidFill>
                          <a:effectLst/>
                          <a:latin typeface="Times" charset="0"/>
                          <a:ea typeface="ＭＳ Ｐゴシック" charset="0"/>
                          <a:cs typeface="ＭＳ Ｐゴシック" charset="0"/>
                        </a:rPr>
                        <a:t>0</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900" b="0" i="0" u="none" strike="noStrike" cap="none" normalizeH="0" baseline="0">
                          <a:ln>
                            <a:noFill/>
                          </a:ln>
                          <a:solidFill>
                            <a:schemeClr val="tx1"/>
                          </a:solidFill>
                          <a:effectLst/>
                          <a:latin typeface="Times" charset="0"/>
                          <a:ea typeface="ＭＳ Ｐゴシック" charset="0"/>
                          <a:cs typeface="ＭＳ Ｐゴシック" charset="0"/>
                        </a:rPr>
                        <a:t>3</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63533">
                <a:tc vMerge="1">
                  <a:txBody>
                    <a:bodyPr/>
                    <a:lstStyle/>
                    <a:p>
                      <a:endParaRPr lang="en-US"/>
                    </a:p>
                  </a:txBody>
                  <a:tcPr/>
                </a:tc>
                <a:tc>
                  <a:txBody>
                    <a:bodyPr/>
                    <a:lstStyle/>
                    <a:p>
                      <a:pPr marL="0" marR="0" lvl="0" indent="0" algn="l" defTabSz="457200" rtl="0" eaLnBrk="1" fontAlgn="t" latinLnBrk="0" hangingPunct="1">
                        <a:lnSpc>
                          <a:spcPct val="100000"/>
                        </a:lnSpc>
                        <a:spcBef>
                          <a:spcPct val="0"/>
                        </a:spcBef>
                        <a:spcAft>
                          <a:spcPct val="0"/>
                        </a:spcAft>
                        <a:buClrTx/>
                        <a:buSzTx/>
                        <a:buFontTx/>
                        <a:buNone/>
                        <a:tabLst/>
                      </a:pPr>
                      <a:r>
                        <a:rPr kumimoji="0" lang="en-US" sz="900" b="0" i="0" u="none" strike="noStrike" cap="none" normalizeH="0" baseline="0">
                          <a:ln>
                            <a:noFill/>
                          </a:ln>
                          <a:solidFill>
                            <a:schemeClr val="tx1"/>
                          </a:solidFill>
                          <a:effectLst/>
                          <a:latin typeface="Times" charset="0"/>
                          <a:ea typeface="ＭＳ Ｐゴシック" charset="0"/>
                          <a:cs typeface="ＭＳ Ｐゴシック" charset="0"/>
                        </a:rPr>
                        <a:t>2. Substantial stock buybacks</a:t>
                      </a:r>
                    </a:p>
                  </a:txBody>
                  <a:tcPr marL="0" marR="0" marT="0"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900" b="0" i="0" u="none" strike="noStrike" cap="none" normalizeH="0" baseline="0">
                          <a:ln>
                            <a:noFill/>
                          </a:ln>
                          <a:solidFill>
                            <a:schemeClr val="tx1"/>
                          </a:solidFill>
                          <a:effectLst/>
                          <a:latin typeface="Times" charset="0"/>
                          <a:ea typeface="ＭＳ Ｐゴシック" charset="0"/>
                          <a:cs typeface="ＭＳ Ｐゴシック" charset="0"/>
                        </a:rPr>
                        <a:t>Yes or No</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900" b="0" i="0" u="none" strike="noStrike" cap="none" normalizeH="0" baseline="0">
                          <a:ln>
                            <a:noFill/>
                          </a:ln>
                          <a:solidFill>
                            <a:schemeClr val="tx1"/>
                          </a:solidFill>
                          <a:effectLst/>
                          <a:latin typeface="Times" charset="0"/>
                          <a:ea typeface="ＭＳ Ｐゴシック" charset="0"/>
                          <a:cs typeface="ＭＳ Ｐゴシック" charset="0"/>
                        </a:rPr>
                        <a:t>No</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900" b="0" i="0" u="none" strike="noStrike" cap="none" normalizeH="0" baseline="0">
                          <a:ln>
                            <a:noFill/>
                          </a:ln>
                          <a:solidFill>
                            <a:schemeClr val="tx1"/>
                          </a:solidFill>
                          <a:effectLst/>
                          <a:latin typeface="Times" charset="0"/>
                          <a:ea typeface="ＭＳ Ｐゴシック" charset="0"/>
                          <a:cs typeface="ＭＳ Ｐゴシック" charset="0"/>
                        </a:rPr>
                        <a:t>Yes=3</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900" b="0" i="0" u="none" strike="noStrike" cap="none" normalizeH="0" baseline="0">
                          <a:ln>
                            <a:noFill/>
                          </a:ln>
                          <a:solidFill>
                            <a:schemeClr val="tx1"/>
                          </a:solidFill>
                          <a:effectLst/>
                          <a:latin typeface="Times" charset="0"/>
                          <a:ea typeface="ＭＳ Ｐゴシック" charset="0"/>
                          <a:cs typeface="ＭＳ Ｐゴシック" charset="0"/>
                        </a:rPr>
                        <a:t>0</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900" b="0" i="0" u="none" strike="noStrike" cap="none" normalizeH="0" baseline="0">
                          <a:ln>
                            <a:noFill/>
                          </a:ln>
                          <a:solidFill>
                            <a:schemeClr val="tx1"/>
                          </a:solidFill>
                          <a:effectLst/>
                          <a:latin typeface="Times" charset="0"/>
                          <a:ea typeface="ＭＳ Ｐゴシック" charset="0"/>
                          <a:cs typeface="ＭＳ Ｐゴシック" charset="0"/>
                        </a:rPr>
                        <a:t>3</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63533">
                <a:tc vMerge="1">
                  <a:txBody>
                    <a:bodyPr/>
                    <a:lstStyle/>
                    <a:p>
                      <a:endParaRPr lang="en-US"/>
                    </a:p>
                  </a:txBody>
                  <a:tcPr/>
                </a:tc>
                <a:tc>
                  <a:txBody>
                    <a:bodyPr/>
                    <a:lstStyle/>
                    <a:p>
                      <a:pPr marL="0" marR="0" lvl="0" indent="0" algn="l" defTabSz="457200" rtl="0" eaLnBrk="1" fontAlgn="t" latinLnBrk="0" hangingPunct="1">
                        <a:lnSpc>
                          <a:spcPct val="100000"/>
                        </a:lnSpc>
                        <a:spcBef>
                          <a:spcPct val="0"/>
                        </a:spcBef>
                        <a:spcAft>
                          <a:spcPct val="0"/>
                        </a:spcAft>
                        <a:buClrTx/>
                        <a:buSzTx/>
                        <a:buFontTx/>
                        <a:buNone/>
                        <a:tabLst/>
                      </a:pPr>
                      <a:r>
                        <a:rPr kumimoji="0" lang="en-US" sz="900" b="0" i="0" u="none" strike="noStrike" cap="none" normalizeH="0" baseline="0">
                          <a:ln>
                            <a:noFill/>
                          </a:ln>
                          <a:solidFill>
                            <a:schemeClr val="tx1"/>
                          </a:solidFill>
                          <a:effectLst/>
                          <a:latin typeface="Times" charset="0"/>
                          <a:ea typeface="ＭＳ Ｐゴシック" charset="0"/>
                          <a:cs typeface="ＭＳ Ｐゴシック" charset="0"/>
                        </a:rPr>
                        <a:t>3. Changing return on capital over time</a:t>
                      </a:r>
                    </a:p>
                  </a:txBody>
                  <a:tcPr marL="0" marR="0" marT="0"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900" b="0" i="0" u="none" strike="noStrike" cap="none" normalizeH="0" baseline="0">
                          <a:ln>
                            <a:noFill/>
                          </a:ln>
                          <a:solidFill>
                            <a:schemeClr val="tx1"/>
                          </a:solidFill>
                          <a:effectLst/>
                          <a:latin typeface="Times" charset="0"/>
                          <a:ea typeface="ＭＳ Ｐゴシック" charset="0"/>
                          <a:cs typeface="ＭＳ Ｐゴシック" charset="0"/>
                        </a:rPr>
                        <a:t>Is your return on capital volatile?</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900" b="0" i="0" u="none" strike="noStrike" cap="none" normalizeH="0" baseline="0">
                          <a:ln>
                            <a:noFill/>
                          </a:ln>
                          <a:solidFill>
                            <a:schemeClr val="tx1"/>
                          </a:solidFill>
                          <a:effectLst/>
                          <a:latin typeface="Times" charset="0"/>
                          <a:ea typeface="ＭＳ Ｐゴシック" charset="0"/>
                          <a:cs typeface="ＭＳ Ｐゴシック" charset="0"/>
                        </a:rPr>
                        <a:t>Yes</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900" b="0" i="0" u="none" strike="noStrike" cap="none" normalizeH="0" baseline="0">
                          <a:ln>
                            <a:noFill/>
                          </a:ln>
                          <a:solidFill>
                            <a:schemeClr val="tx1"/>
                          </a:solidFill>
                          <a:effectLst/>
                          <a:latin typeface="Times" charset="0"/>
                          <a:ea typeface="ＭＳ Ｐゴシック" charset="0"/>
                          <a:cs typeface="ＭＳ Ｐゴシック" charset="0"/>
                        </a:rPr>
                        <a:t>Yes=5</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900" b="0" i="0" u="none" strike="noStrike" cap="none" normalizeH="0" baseline="0">
                          <a:ln>
                            <a:noFill/>
                          </a:ln>
                          <a:solidFill>
                            <a:schemeClr val="tx1"/>
                          </a:solidFill>
                          <a:effectLst/>
                          <a:latin typeface="Times" charset="0"/>
                          <a:ea typeface="ＭＳ Ｐゴシック" charset="0"/>
                          <a:cs typeface="ＭＳ Ｐゴシック" charset="0"/>
                        </a:rPr>
                        <a:t>5</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900" b="0" i="0" u="none" strike="noStrike" cap="none" normalizeH="0" baseline="0">
                          <a:ln>
                            <a:noFill/>
                          </a:ln>
                          <a:solidFill>
                            <a:schemeClr val="tx1"/>
                          </a:solidFill>
                          <a:effectLst/>
                          <a:latin typeface="Times" charset="0"/>
                          <a:ea typeface="ＭＳ Ｐゴシック" charset="0"/>
                          <a:cs typeface="ＭＳ Ｐゴシック" charset="0"/>
                        </a:rPr>
                        <a:t>5</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63533">
                <a:tc vMerge="1">
                  <a:txBody>
                    <a:bodyPr/>
                    <a:lstStyle/>
                    <a:p>
                      <a:endParaRPr lang="en-US"/>
                    </a:p>
                  </a:txBody>
                  <a:tcPr/>
                </a:tc>
                <a:tc>
                  <a:txBody>
                    <a:bodyPr/>
                    <a:lstStyle/>
                    <a:p>
                      <a:pPr marL="0" marR="0" lvl="0" indent="0" algn="l" defTabSz="457200" rtl="0" eaLnBrk="1" fontAlgn="t" latinLnBrk="0" hangingPunct="1">
                        <a:lnSpc>
                          <a:spcPct val="100000"/>
                        </a:lnSpc>
                        <a:spcBef>
                          <a:spcPct val="0"/>
                        </a:spcBef>
                        <a:spcAft>
                          <a:spcPct val="0"/>
                        </a:spcAft>
                        <a:buClrTx/>
                        <a:buSzTx/>
                        <a:buFontTx/>
                        <a:buNone/>
                        <a:tabLst/>
                      </a:pPr>
                      <a:r>
                        <a:rPr kumimoji="0" lang="en-US" sz="900" b="0" i="0" u="none" strike="noStrike" cap="none" normalizeH="0" baseline="0">
                          <a:ln>
                            <a:noFill/>
                          </a:ln>
                          <a:solidFill>
                            <a:schemeClr val="tx1"/>
                          </a:solidFill>
                          <a:effectLst/>
                          <a:latin typeface="Times" charset="0"/>
                          <a:ea typeface="ＭＳ Ｐゴシック" charset="0"/>
                          <a:cs typeface="ＭＳ Ｐゴシック" charset="0"/>
                        </a:rPr>
                        <a:t>4. Unsustainably high return</a:t>
                      </a:r>
                    </a:p>
                  </a:txBody>
                  <a:tcPr marL="0" marR="0" marT="0"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900" b="0" i="0" u="none" strike="noStrike" cap="none" normalizeH="0" baseline="0">
                          <a:ln>
                            <a:noFill/>
                          </a:ln>
                          <a:solidFill>
                            <a:schemeClr val="tx1"/>
                          </a:solidFill>
                          <a:effectLst/>
                          <a:latin typeface="Times" charset="0"/>
                          <a:ea typeface="ＭＳ Ｐゴシック" charset="0"/>
                          <a:cs typeface="ＭＳ Ｐゴシック" charset="0"/>
                        </a:rPr>
                        <a:t>Is your firm's ROC much higher than industry average?</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900" b="0" i="0" u="none" strike="noStrike" cap="none" normalizeH="0" baseline="0">
                          <a:ln>
                            <a:noFill/>
                          </a:ln>
                          <a:solidFill>
                            <a:schemeClr val="tx1"/>
                          </a:solidFill>
                          <a:effectLst/>
                          <a:latin typeface="Times" charset="0"/>
                          <a:ea typeface="ＭＳ Ｐゴシック" charset="0"/>
                          <a:cs typeface="ＭＳ Ｐゴシック" charset="0"/>
                        </a:rPr>
                        <a:t>No</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900" b="0" i="0" u="none" strike="noStrike" cap="none" normalizeH="0" baseline="0">
                          <a:ln>
                            <a:noFill/>
                          </a:ln>
                          <a:solidFill>
                            <a:schemeClr val="tx1"/>
                          </a:solidFill>
                          <a:effectLst/>
                          <a:latin typeface="Times" charset="0"/>
                          <a:ea typeface="ＭＳ Ｐゴシック" charset="0"/>
                          <a:cs typeface="ＭＳ Ｐゴシック" charset="0"/>
                        </a:rPr>
                        <a:t>Yes=5</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900" b="0" i="0" u="none" strike="noStrike" cap="none" normalizeH="0" baseline="0">
                          <a:ln>
                            <a:noFill/>
                          </a:ln>
                          <a:solidFill>
                            <a:schemeClr val="tx1"/>
                          </a:solidFill>
                          <a:effectLst/>
                          <a:latin typeface="Times" charset="0"/>
                          <a:ea typeface="ＭＳ Ｐゴシック" charset="0"/>
                          <a:cs typeface="ＭＳ Ｐゴシック" charset="0"/>
                        </a:rPr>
                        <a:t>0</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900" b="0" i="0" u="none" strike="noStrike" cap="none" normalizeH="0" baseline="0">
                          <a:ln>
                            <a:noFill/>
                          </a:ln>
                          <a:solidFill>
                            <a:schemeClr val="tx1"/>
                          </a:solidFill>
                          <a:effectLst/>
                          <a:latin typeface="Times" charset="0"/>
                          <a:ea typeface="ＭＳ Ｐゴシック" charset="0"/>
                          <a:cs typeface="ＭＳ Ｐゴシック" charset="0"/>
                        </a:rPr>
                        <a:t>0</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63533">
                <a:tc rowSpan="5">
                  <a:txBody>
                    <a:bodyPr/>
                    <a:lstStyle/>
                    <a:p>
                      <a:pPr marL="0" marR="0" lvl="0" indent="0" algn="l" defTabSz="457200" rtl="0" eaLnBrk="1" fontAlgn="t" latinLnBrk="0" hangingPunct="1">
                        <a:lnSpc>
                          <a:spcPct val="100000"/>
                        </a:lnSpc>
                        <a:spcBef>
                          <a:spcPct val="0"/>
                        </a:spcBef>
                        <a:spcAft>
                          <a:spcPct val="0"/>
                        </a:spcAft>
                        <a:buClrTx/>
                        <a:buSzTx/>
                        <a:buFontTx/>
                        <a:buNone/>
                        <a:tabLst/>
                      </a:pPr>
                      <a:r>
                        <a:rPr kumimoji="0" lang="en-US" sz="900" b="0" i="0" u="none" strike="noStrike" cap="none" normalizeH="0" baseline="0">
                          <a:ln>
                            <a:noFill/>
                          </a:ln>
                          <a:solidFill>
                            <a:schemeClr val="tx1"/>
                          </a:solidFill>
                          <a:effectLst/>
                          <a:latin typeface="Times" charset="0"/>
                          <a:ea typeface="ＭＳ Ｐゴシック" charset="0"/>
                          <a:cs typeface="ＭＳ Ｐゴシック" charset="0"/>
                        </a:rPr>
                        <a:t>Cost of capital</a:t>
                      </a:r>
                    </a:p>
                  </a:txBody>
                  <a:tcPr marL="0" marR="0" marT="0"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457200" rtl="0" eaLnBrk="1" fontAlgn="t" latinLnBrk="0" hangingPunct="1">
                        <a:lnSpc>
                          <a:spcPct val="100000"/>
                        </a:lnSpc>
                        <a:spcBef>
                          <a:spcPct val="0"/>
                        </a:spcBef>
                        <a:spcAft>
                          <a:spcPct val="0"/>
                        </a:spcAft>
                        <a:buClrTx/>
                        <a:buSzTx/>
                        <a:buFontTx/>
                        <a:buNone/>
                        <a:tabLst/>
                      </a:pPr>
                      <a:r>
                        <a:rPr kumimoji="0" lang="en-US" sz="900" b="0" i="0" u="none" strike="noStrike" cap="none" normalizeH="0" baseline="0">
                          <a:ln>
                            <a:noFill/>
                          </a:ln>
                          <a:solidFill>
                            <a:schemeClr val="tx1"/>
                          </a:solidFill>
                          <a:effectLst/>
                          <a:latin typeface="Times" charset="0"/>
                          <a:ea typeface="ＭＳ Ｐゴシック" charset="0"/>
                          <a:cs typeface="ＭＳ Ｐゴシック" charset="0"/>
                        </a:rPr>
                        <a:t>1. Multiple businesses</a:t>
                      </a:r>
                    </a:p>
                  </a:txBody>
                  <a:tcPr marL="0" marR="0" marT="0"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900" b="0" i="0" u="none" strike="noStrike" cap="none" normalizeH="0" baseline="0">
                          <a:ln>
                            <a:noFill/>
                          </a:ln>
                          <a:solidFill>
                            <a:schemeClr val="tx1"/>
                          </a:solidFill>
                          <a:effectLst/>
                          <a:latin typeface="Times" charset="0"/>
                          <a:ea typeface="ＭＳ Ｐゴシック" charset="0"/>
                          <a:cs typeface="ＭＳ Ｐゴシック" charset="0"/>
                        </a:rPr>
                        <a:t>Number of businesses (more than 10% of revenues)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900" b="0" i="0" u="none" strike="noStrike" cap="none" normalizeH="0" baseline="0">
                          <a:ln>
                            <a:noFill/>
                          </a:ln>
                          <a:solidFill>
                            <a:schemeClr val="tx1"/>
                          </a:solidFill>
                          <a:effectLst/>
                          <a:latin typeface="Times" charset="0"/>
                          <a:ea typeface="ＭＳ Ｐゴシック" charset="0"/>
                          <a:cs typeface="ＭＳ Ｐゴシック" charset="0"/>
                        </a:rPr>
                        <a:t>1</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900" b="0" i="0" u="none" strike="noStrike" cap="none" normalizeH="0" baseline="0">
                          <a:ln>
                            <a:noFill/>
                          </a:ln>
                          <a:solidFill>
                            <a:schemeClr val="tx1"/>
                          </a:solidFill>
                          <a:effectLst/>
                          <a:latin typeface="Times" charset="0"/>
                          <a:ea typeface="ＭＳ Ｐゴシック" charset="0"/>
                          <a:cs typeface="ＭＳ Ｐゴシック" charset="0"/>
                        </a:rPr>
                        <a:t>1.00</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900" b="0" i="0" u="none" strike="noStrike" cap="none" normalizeH="0" baseline="0">
                          <a:ln>
                            <a:noFill/>
                          </a:ln>
                          <a:solidFill>
                            <a:schemeClr val="tx1"/>
                          </a:solidFill>
                          <a:effectLst/>
                          <a:latin typeface="Times" charset="0"/>
                          <a:ea typeface="ＭＳ Ｐゴシック" charset="0"/>
                          <a:cs typeface="ＭＳ Ｐゴシック" charset="0"/>
                        </a:rPr>
                        <a:t>1</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900" b="0" i="0" u="none" strike="noStrike" cap="none" normalizeH="0" baseline="0">
                          <a:ln>
                            <a:noFill/>
                          </a:ln>
                          <a:solidFill>
                            <a:schemeClr val="tx1"/>
                          </a:solidFill>
                          <a:effectLst/>
                          <a:latin typeface="Times" charset="0"/>
                          <a:ea typeface="ＭＳ Ｐゴシック" charset="0"/>
                          <a:cs typeface="ＭＳ Ｐゴシック" charset="0"/>
                        </a:rPr>
                        <a:t>20</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63533">
                <a:tc vMerge="1">
                  <a:txBody>
                    <a:bodyPr/>
                    <a:lstStyle/>
                    <a:p>
                      <a:endParaRPr lang="en-US"/>
                    </a:p>
                  </a:txBody>
                  <a:tcPr/>
                </a:tc>
                <a:tc>
                  <a:txBody>
                    <a:bodyPr/>
                    <a:lstStyle/>
                    <a:p>
                      <a:pPr marL="0" marR="0" lvl="0" indent="0" algn="l" defTabSz="457200" rtl="0" eaLnBrk="1" fontAlgn="t" latinLnBrk="0" hangingPunct="1">
                        <a:lnSpc>
                          <a:spcPct val="100000"/>
                        </a:lnSpc>
                        <a:spcBef>
                          <a:spcPct val="0"/>
                        </a:spcBef>
                        <a:spcAft>
                          <a:spcPct val="0"/>
                        </a:spcAft>
                        <a:buClrTx/>
                        <a:buSzTx/>
                        <a:buFontTx/>
                        <a:buNone/>
                        <a:tabLst/>
                      </a:pPr>
                      <a:r>
                        <a:rPr kumimoji="0" lang="en-US" sz="900" b="0" i="0" u="none" strike="noStrike" cap="none" normalizeH="0" baseline="0">
                          <a:ln>
                            <a:noFill/>
                          </a:ln>
                          <a:solidFill>
                            <a:schemeClr val="tx1"/>
                          </a:solidFill>
                          <a:effectLst/>
                          <a:latin typeface="Times" charset="0"/>
                          <a:ea typeface="ＭＳ Ｐゴシック" charset="0"/>
                          <a:cs typeface="ＭＳ Ｐゴシック" charset="0"/>
                        </a:rPr>
                        <a:t>2. Operations in emerging markets</a:t>
                      </a:r>
                    </a:p>
                  </a:txBody>
                  <a:tcPr marL="0" marR="0" marT="0"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900" b="0" i="0" u="none" strike="noStrike" cap="none" normalizeH="0" baseline="0">
                          <a:ln>
                            <a:noFill/>
                          </a:ln>
                          <a:solidFill>
                            <a:schemeClr val="tx1"/>
                          </a:solidFill>
                          <a:effectLst/>
                          <a:latin typeface="Times" charset="0"/>
                          <a:ea typeface="ＭＳ Ｐゴシック" charset="0"/>
                          <a:cs typeface="ＭＳ Ｐゴシック" charset="0"/>
                        </a:rPr>
                        <a:t>Percent of revenues=</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900" b="0" i="0" u="none" strike="noStrike" cap="none" normalizeH="0" baseline="0">
                          <a:ln>
                            <a:noFill/>
                          </a:ln>
                          <a:solidFill>
                            <a:schemeClr val="tx1"/>
                          </a:solidFill>
                          <a:effectLst/>
                          <a:latin typeface="Times" charset="0"/>
                          <a:ea typeface="ＭＳ Ｐゴシック" charset="0"/>
                          <a:cs typeface="ＭＳ Ｐゴシック" charset="0"/>
                        </a:rPr>
                        <a:t>50%</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900" b="0" i="0" u="none" strike="noStrike" cap="none" normalizeH="0" baseline="0">
                          <a:ln>
                            <a:noFill/>
                          </a:ln>
                          <a:solidFill>
                            <a:schemeClr val="tx1"/>
                          </a:solidFill>
                          <a:effectLst/>
                          <a:latin typeface="Times" charset="0"/>
                          <a:ea typeface="ＭＳ Ｐゴシック" charset="0"/>
                          <a:cs typeface="ＭＳ Ｐゴシック" charset="0"/>
                        </a:rPr>
                        <a:t>5.00</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900" b="0" i="0" u="none" strike="noStrike" cap="none" normalizeH="0" baseline="0">
                          <a:ln>
                            <a:noFill/>
                          </a:ln>
                          <a:solidFill>
                            <a:schemeClr val="tx1"/>
                          </a:solidFill>
                          <a:effectLst/>
                          <a:latin typeface="Times" charset="0"/>
                          <a:ea typeface="ＭＳ Ｐゴシック" charset="0"/>
                          <a:cs typeface="ＭＳ Ｐゴシック" charset="0"/>
                        </a:rPr>
                        <a:t>2.5</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900" b="0" i="0" u="none" strike="noStrike" cap="none" normalizeH="0" baseline="0">
                          <a:ln>
                            <a:noFill/>
                          </a:ln>
                          <a:solidFill>
                            <a:schemeClr val="tx1"/>
                          </a:solidFill>
                          <a:effectLst/>
                          <a:latin typeface="Times" charset="0"/>
                          <a:ea typeface="ＭＳ Ｐゴシック" charset="0"/>
                          <a:cs typeface="ＭＳ Ｐゴシック" charset="0"/>
                        </a:rPr>
                        <a:t>2.5</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63533">
                <a:tc vMerge="1">
                  <a:txBody>
                    <a:bodyPr/>
                    <a:lstStyle/>
                    <a:p>
                      <a:endParaRPr lang="en-US"/>
                    </a:p>
                  </a:txBody>
                  <a:tcPr/>
                </a:tc>
                <a:tc>
                  <a:txBody>
                    <a:bodyPr/>
                    <a:lstStyle/>
                    <a:p>
                      <a:pPr marL="0" marR="0" lvl="0" indent="0" algn="l" defTabSz="457200" rtl="0" eaLnBrk="1" fontAlgn="t" latinLnBrk="0" hangingPunct="1">
                        <a:lnSpc>
                          <a:spcPct val="100000"/>
                        </a:lnSpc>
                        <a:spcBef>
                          <a:spcPct val="0"/>
                        </a:spcBef>
                        <a:spcAft>
                          <a:spcPct val="0"/>
                        </a:spcAft>
                        <a:buClrTx/>
                        <a:buSzTx/>
                        <a:buFontTx/>
                        <a:buNone/>
                        <a:tabLst/>
                      </a:pPr>
                      <a:r>
                        <a:rPr kumimoji="0" lang="en-US" sz="900" b="0" i="0" u="none" strike="noStrike" cap="none" normalizeH="0" baseline="0">
                          <a:ln>
                            <a:noFill/>
                          </a:ln>
                          <a:solidFill>
                            <a:schemeClr val="tx1"/>
                          </a:solidFill>
                          <a:effectLst/>
                          <a:latin typeface="Times" charset="0"/>
                          <a:ea typeface="ＭＳ Ｐゴシック" charset="0"/>
                          <a:cs typeface="ＭＳ Ｐゴシック" charset="0"/>
                        </a:rPr>
                        <a:t>3. Is the debt market traded?</a:t>
                      </a:r>
                    </a:p>
                  </a:txBody>
                  <a:tcPr marL="0" marR="0" marT="0"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900" b="0" i="0" u="none" strike="noStrike" cap="none" normalizeH="0" baseline="0">
                          <a:ln>
                            <a:noFill/>
                          </a:ln>
                          <a:solidFill>
                            <a:schemeClr val="tx1"/>
                          </a:solidFill>
                          <a:effectLst/>
                          <a:latin typeface="Times" charset="0"/>
                          <a:ea typeface="ＭＳ Ｐゴシック" charset="0"/>
                          <a:cs typeface="ＭＳ Ｐゴシック" charset="0"/>
                        </a:rPr>
                        <a:t>Yes or No</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900" b="0" i="0" u="none" strike="noStrike" cap="none" normalizeH="0" baseline="0">
                          <a:ln>
                            <a:noFill/>
                          </a:ln>
                          <a:solidFill>
                            <a:schemeClr val="tx1"/>
                          </a:solidFill>
                          <a:effectLst/>
                          <a:latin typeface="Times" charset="0"/>
                          <a:ea typeface="ＭＳ Ｐゴシック" charset="0"/>
                          <a:cs typeface="ＭＳ Ｐゴシック" charset="0"/>
                        </a:rPr>
                        <a:t>No</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900" b="0" i="0" u="none" strike="noStrike" cap="none" normalizeH="0" baseline="0">
                          <a:ln>
                            <a:noFill/>
                          </a:ln>
                          <a:solidFill>
                            <a:schemeClr val="tx1"/>
                          </a:solidFill>
                          <a:effectLst/>
                          <a:latin typeface="Times" charset="0"/>
                          <a:ea typeface="ＭＳ Ｐゴシック" charset="0"/>
                          <a:cs typeface="ＭＳ Ｐゴシック" charset="0"/>
                        </a:rPr>
                        <a:t>No=2</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900" b="0" i="0" u="none" strike="noStrike" cap="none" normalizeH="0" baseline="0">
                          <a:ln>
                            <a:noFill/>
                          </a:ln>
                          <a:solidFill>
                            <a:schemeClr val="tx1"/>
                          </a:solidFill>
                          <a:effectLst/>
                          <a:latin typeface="Times" charset="0"/>
                          <a:ea typeface="ＭＳ Ｐゴシック" charset="0"/>
                          <a:cs typeface="ＭＳ Ｐゴシック" charset="0"/>
                        </a:rPr>
                        <a:t>2</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900" b="0" i="0" u="none" strike="noStrike" cap="none" normalizeH="0" baseline="0">
                          <a:ln>
                            <a:noFill/>
                          </a:ln>
                          <a:solidFill>
                            <a:schemeClr val="tx1"/>
                          </a:solidFill>
                          <a:effectLst/>
                          <a:latin typeface="Times" charset="0"/>
                          <a:ea typeface="ＭＳ Ｐゴシック" charset="0"/>
                          <a:cs typeface="ＭＳ Ｐゴシック" charset="0"/>
                        </a:rPr>
                        <a:t>0</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63533">
                <a:tc vMerge="1">
                  <a:txBody>
                    <a:bodyPr/>
                    <a:lstStyle/>
                    <a:p>
                      <a:endParaRPr lang="en-US"/>
                    </a:p>
                  </a:txBody>
                  <a:tcPr/>
                </a:tc>
                <a:tc>
                  <a:txBody>
                    <a:bodyPr/>
                    <a:lstStyle/>
                    <a:p>
                      <a:pPr marL="0" marR="0" lvl="0" indent="0" algn="l" defTabSz="457200" rtl="0" eaLnBrk="1" fontAlgn="t" latinLnBrk="0" hangingPunct="1">
                        <a:lnSpc>
                          <a:spcPct val="100000"/>
                        </a:lnSpc>
                        <a:spcBef>
                          <a:spcPct val="0"/>
                        </a:spcBef>
                        <a:spcAft>
                          <a:spcPct val="0"/>
                        </a:spcAft>
                        <a:buClrTx/>
                        <a:buSzTx/>
                        <a:buFontTx/>
                        <a:buNone/>
                        <a:tabLst/>
                      </a:pPr>
                      <a:r>
                        <a:rPr kumimoji="0" lang="en-US" sz="900" b="0" i="0" u="none" strike="noStrike" cap="none" normalizeH="0" baseline="0">
                          <a:ln>
                            <a:noFill/>
                          </a:ln>
                          <a:solidFill>
                            <a:schemeClr val="tx1"/>
                          </a:solidFill>
                          <a:effectLst/>
                          <a:latin typeface="Times" charset="0"/>
                          <a:ea typeface="ＭＳ Ｐゴシック" charset="0"/>
                          <a:cs typeface="ＭＳ Ｐゴシック" charset="0"/>
                        </a:rPr>
                        <a:t>4. Does the company have a rating?</a:t>
                      </a:r>
                    </a:p>
                  </a:txBody>
                  <a:tcPr marL="0" marR="0" marT="0"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900" b="0" i="0" u="none" strike="noStrike" cap="none" normalizeH="0" baseline="0">
                          <a:ln>
                            <a:noFill/>
                          </a:ln>
                          <a:solidFill>
                            <a:schemeClr val="tx1"/>
                          </a:solidFill>
                          <a:effectLst/>
                          <a:latin typeface="Times" charset="0"/>
                          <a:ea typeface="ＭＳ Ｐゴシック" charset="0"/>
                          <a:cs typeface="ＭＳ Ｐゴシック" charset="0"/>
                        </a:rPr>
                        <a:t>Yes or No</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900" b="0" i="0" u="none" strike="noStrike" cap="none" normalizeH="0" baseline="0">
                          <a:ln>
                            <a:noFill/>
                          </a:ln>
                          <a:solidFill>
                            <a:schemeClr val="tx1"/>
                          </a:solidFill>
                          <a:effectLst/>
                          <a:latin typeface="Times" charset="0"/>
                          <a:ea typeface="ＭＳ Ｐゴシック" charset="0"/>
                          <a:cs typeface="ＭＳ Ｐゴシック" charset="0"/>
                        </a:rPr>
                        <a:t>Yes</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900" b="0" i="0" u="none" strike="noStrike" cap="none" normalizeH="0" baseline="0">
                          <a:ln>
                            <a:noFill/>
                          </a:ln>
                          <a:solidFill>
                            <a:schemeClr val="tx1"/>
                          </a:solidFill>
                          <a:effectLst/>
                          <a:latin typeface="Times" charset="0"/>
                          <a:ea typeface="ＭＳ Ｐゴシック" charset="0"/>
                          <a:cs typeface="ＭＳ Ｐゴシック" charset="0"/>
                        </a:rPr>
                        <a:t>No=2</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900" b="0" i="0" u="none" strike="noStrike" cap="none" normalizeH="0" baseline="0">
                          <a:ln>
                            <a:noFill/>
                          </a:ln>
                          <a:solidFill>
                            <a:schemeClr val="tx1"/>
                          </a:solidFill>
                          <a:effectLst/>
                          <a:latin typeface="Times" charset="0"/>
                          <a:ea typeface="ＭＳ Ｐゴシック" charset="0"/>
                          <a:cs typeface="ＭＳ Ｐゴシック" charset="0"/>
                        </a:rPr>
                        <a:t>0</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900" b="0" i="0" u="none" strike="noStrike" cap="none" normalizeH="0" baseline="0">
                          <a:ln>
                            <a:noFill/>
                          </a:ln>
                          <a:solidFill>
                            <a:schemeClr val="tx1"/>
                          </a:solidFill>
                          <a:effectLst/>
                          <a:latin typeface="Times" charset="0"/>
                          <a:ea typeface="ＭＳ Ｐゴシック" charset="0"/>
                          <a:cs typeface="ＭＳ Ｐゴシック" charset="0"/>
                        </a:rPr>
                        <a:t>0</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74353">
                <a:tc vMerge="1">
                  <a:txBody>
                    <a:bodyPr/>
                    <a:lstStyle/>
                    <a:p>
                      <a:endParaRPr lang="en-US"/>
                    </a:p>
                  </a:txBody>
                  <a:tcPr/>
                </a:tc>
                <a:tc>
                  <a:txBody>
                    <a:bodyPr/>
                    <a:lstStyle/>
                    <a:p>
                      <a:pPr marL="0" marR="0" lvl="0" indent="0" algn="l" defTabSz="457200" rtl="0" eaLnBrk="1" fontAlgn="t" latinLnBrk="0" hangingPunct="1">
                        <a:lnSpc>
                          <a:spcPct val="100000"/>
                        </a:lnSpc>
                        <a:spcBef>
                          <a:spcPct val="0"/>
                        </a:spcBef>
                        <a:spcAft>
                          <a:spcPct val="0"/>
                        </a:spcAft>
                        <a:buClrTx/>
                        <a:buSzTx/>
                        <a:buFontTx/>
                        <a:buNone/>
                        <a:tabLst/>
                      </a:pPr>
                      <a:r>
                        <a:rPr kumimoji="0" lang="en-US" sz="900" b="0" i="0" u="none" strike="noStrike" cap="none" normalizeH="0" baseline="0">
                          <a:ln>
                            <a:noFill/>
                          </a:ln>
                          <a:solidFill>
                            <a:schemeClr val="tx1"/>
                          </a:solidFill>
                          <a:effectLst/>
                          <a:latin typeface="Times" charset="0"/>
                          <a:ea typeface="ＭＳ Ｐゴシック" charset="0"/>
                          <a:cs typeface="ＭＳ Ｐゴシック" charset="0"/>
                        </a:rPr>
                        <a:t>5. Does the company have off-balance sheet debt?</a:t>
                      </a:r>
                    </a:p>
                  </a:txBody>
                  <a:tcPr marL="0" marR="0" marT="0"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900" b="0" i="0" u="none" strike="noStrike" cap="none" normalizeH="0" baseline="0">
                          <a:ln>
                            <a:noFill/>
                          </a:ln>
                          <a:solidFill>
                            <a:schemeClr val="tx1"/>
                          </a:solidFill>
                          <a:effectLst/>
                          <a:latin typeface="Times" charset="0"/>
                          <a:ea typeface="ＭＳ Ｐゴシック" charset="0"/>
                          <a:cs typeface="ＭＳ Ｐゴシック" charset="0"/>
                        </a:rPr>
                        <a:t>Yes or No</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900" b="0" i="0" u="none" strike="noStrike" cap="none" normalizeH="0" baseline="0">
                          <a:ln>
                            <a:noFill/>
                          </a:ln>
                          <a:solidFill>
                            <a:schemeClr val="tx1"/>
                          </a:solidFill>
                          <a:effectLst/>
                          <a:latin typeface="Times" charset="0"/>
                          <a:ea typeface="ＭＳ Ｐゴシック" charset="0"/>
                          <a:cs typeface="ＭＳ Ｐゴシック" charset="0"/>
                        </a:rPr>
                        <a:t>No</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900" b="0" i="0" u="none" strike="noStrike" cap="none" normalizeH="0" baseline="0">
                          <a:ln>
                            <a:noFill/>
                          </a:ln>
                          <a:solidFill>
                            <a:schemeClr val="tx1"/>
                          </a:solidFill>
                          <a:effectLst/>
                          <a:latin typeface="Times" charset="0"/>
                          <a:ea typeface="ＭＳ Ｐゴシック" charset="0"/>
                          <a:cs typeface="ＭＳ Ｐゴシック" charset="0"/>
                        </a:rPr>
                        <a:t>Yes=5</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900" b="0" i="0" u="none" strike="noStrike" cap="none" normalizeH="0" baseline="0">
                          <a:ln>
                            <a:noFill/>
                          </a:ln>
                          <a:solidFill>
                            <a:schemeClr val="tx1"/>
                          </a:solidFill>
                          <a:effectLst/>
                          <a:latin typeface="Times" charset="0"/>
                          <a:ea typeface="ＭＳ Ｐゴシック" charset="0"/>
                          <a:cs typeface="ＭＳ Ｐゴシック" charset="0"/>
                        </a:rPr>
                        <a:t>0</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900" b="0" i="0" u="none" strike="noStrike" cap="none" normalizeH="0" baseline="0">
                          <a:ln>
                            <a:noFill/>
                          </a:ln>
                          <a:solidFill>
                            <a:schemeClr val="tx1"/>
                          </a:solidFill>
                          <a:effectLst/>
                          <a:latin typeface="Times" charset="0"/>
                          <a:ea typeface="ＭＳ Ｐゴシック" charset="0"/>
                          <a:cs typeface="ＭＳ Ｐゴシック" charset="0"/>
                        </a:rPr>
                        <a:t>5</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63533">
                <a:tc>
                  <a:txBody>
                    <a:bodyPr/>
                    <a:lstStyle/>
                    <a:p>
                      <a:pPr marL="0" marR="0" lvl="0" indent="0" algn="l" defTabSz="457200" rtl="0" eaLnBrk="1" fontAlgn="t" latinLnBrk="0" hangingPunct="1">
                        <a:lnSpc>
                          <a:spcPct val="100000"/>
                        </a:lnSpc>
                        <a:spcBef>
                          <a:spcPct val="0"/>
                        </a:spcBef>
                        <a:spcAft>
                          <a:spcPct val="0"/>
                        </a:spcAft>
                        <a:buClrTx/>
                        <a:buSzTx/>
                        <a:buFontTx/>
                        <a:buNone/>
                        <a:tabLst/>
                      </a:pPr>
                      <a:r>
                        <a:rPr kumimoji="0" lang="en-US" sz="900" b="0" i="0" u="none" strike="noStrike" cap="none" normalizeH="0" baseline="0">
                          <a:ln>
                            <a:noFill/>
                          </a:ln>
                          <a:solidFill>
                            <a:schemeClr val="tx1"/>
                          </a:solidFill>
                          <a:effectLst/>
                          <a:latin typeface="Times" charset="0"/>
                          <a:ea typeface="ＭＳ Ｐゴシック" charset="0"/>
                          <a:cs typeface="ＭＳ Ｐゴシック" charset="0"/>
                        </a:rPr>
                        <a:t>No-operating assets</a:t>
                      </a:r>
                    </a:p>
                  </a:txBody>
                  <a:tcPr marL="0" marR="0" marT="0"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457200" rtl="0" eaLnBrk="1" fontAlgn="t" latinLnBrk="0" hangingPunct="1">
                        <a:lnSpc>
                          <a:spcPct val="100000"/>
                        </a:lnSpc>
                        <a:spcBef>
                          <a:spcPct val="0"/>
                        </a:spcBef>
                        <a:spcAft>
                          <a:spcPct val="0"/>
                        </a:spcAft>
                        <a:buClrTx/>
                        <a:buSzTx/>
                        <a:buFontTx/>
                        <a:buNone/>
                        <a:tabLst/>
                      </a:pPr>
                      <a:r>
                        <a:rPr kumimoji="0" lang="en-US" sz="900" b="0" i="0" u="none" strike="noStrike" cap="none" normalizeH="0" baseline="0">
                          <a:ln>
                            <a:noFill/>
                          </a:ln>
                          <a:solidFill>
                            <a:schemeClr val="tx1"/>
                          </a:solidFill>
                          <a:effectLst/>
                          <a:latin typeface="Times" charset="0"/>
                          <a:ea typeface="ＭＳ Ｐゴシック" charset="0"/>
                          <a:cs typeface="ＭＳ Ｐゴシック" charset="0"/>
                        </a:rPr>
                        <a:t>Minority holdings as percent of book assets</a:t>
                      </a:r>
                    </a:p>
                  </a:txBody>
                  <a:tcPr marL="0" marR="0" marT="0"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900" b="0" i="0" u="none" strike="noStrike" cap="none" normalizeH="0" baseline="0">
                          <a:ln>
                            <a:noFill/>
                          </a:ln>
                          <a:solidFill>
                            <a:schemeClr val="tx1"/>
                          </a:solidFill>
                          <a:effectLst/>
                          <a:latin typeface="Times" charset="0"/>
                          <a:ea typeface="ＭＳ Ｐゴシック" charset="0"/>
                          <a:cs typeface="ＭＳ Ｐゴシック" charset="0"/>
                        </a:rPr>
                        <a:t>Minority holdings as percent of book assets</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900" b="0" i="0" u="none" strike="noStrike" cap="none" normalizeH="0" baseline="0">
                          <a:ln>
                            <a:noFill/>
                          </a:ln>
                          <a:solidFill>
                            <a:schemeClr val="tx1"/>
                          </a:solidFill>
                          <a:effectLst/>
                          <a:latin typeface="Times" charset="0"/>
                          <a:ea typeface="ＭＳ Ｐゴシック" charset="0"/>
                          <a:cs typeface="ＭＳ Ｐゴシック" charset="0"/>
                        </a:rPr>
                        <a:t>0%</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900" b="0" i="0" u="none" strike="noStrike" cap="none" normalizeH="0" baseline="0">
                          <a:ln>
                            <a:noFill/>
                          </a:ln>
                          <a:solidFill>
                            <a:schemeClr val="tx1"/>
                          </a:solidFill>
                          <a:effectLst/>
                          <a:latin typeface="Times" charset="0"/>
                          <a:ea typeface="ＭＳ Ｐゴシック" charset="0"/>
                          <a:cs typeface="ＭＳ Ｐゴシック" charset="0"/>
                        </a:rPr>
                        <a:t>20.00</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900" b="0" i="0" u="none" strike="noStrike" cap="none" normalizeH="0" baseline="0">
                          <a:ln>
                            <a:noFill/>
                          </a:ln>
                          <a:solidFill>
                            <a:schemeClr val="tx1"/>
                          </a:solidFill>
                          <a:effectLst/>
                          <a:latin typeface="Times" charset="0"/>
                          <a:ea typeface="ＭＳ Ｐゴシック" charset="0"/>
                          <a:cs typeface="ＭＳ Ｐゴシック" charset="0"/>
                        </a:rPr>
                        <a:t>0</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900" b="0" i="0" u="none" strike="noStrike" cap="none" normalizeH="0" baseline="0">
                          <a:ln>
                            <a:noFill/>
                          </a:ln>
                          <a:solidFill>
                            <a:schemeClr val="tx1"/>
                          </a:solidFill>
                          <a:effectLst/>
                          <a:latin typeface="Times" charset="0"/>
                          <a:ea typeface="ＭＳ Ｐゴシック" charset="0"/>
                          <a:cs typeface="ＭＳ Ｐゴシック" charset="0"/>
                        </a:rPr>
                        <a:t>0.8</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63533">
                <a:tc>
                  <a:txBody>
                    <a:bodyPr/>
                    <a:lstStyle/>
                    <a:p>
                      <a:pPr marL="0" marR="0" lvl="0" indent="0" algn="l" defTabSz="457200" rtl="0" eaLnBrk="1" fontAlgn="t" latinLnBrk="0" hangingPunct="1">
                        <a:lnSpc>
                          <a:spcPct val="100000"/>
                        </a:lnSpc>
                        <a:spcBef>
                          <a:spcPct val="0"/>
                        </a:spcBef>
                        <a:spcAft>
                          <a:spcPct val="0"/>
                        </a:spcAft>
                        <a:buClrTx/>
                        <a:buSzTx/>
                        <a:buFontTx/>
                        <a:buNone/>
                        <a:tabLst/>
                      </a:pPr>
                      <a:r>
                        <a:rPr kumimoji="0" lang="en-US" sz="900" b="0" i="0" u="none" strike="noStrike" cap="none" normalizeH="0" baseline="0">
                          <a:ln>
                            <a:noFill/>
                          </a:ln>
                          <a:solidFill>
                            <a:schemeClr val="tx1"/>
                          </a:solidFill>
                          <a:effectLst/>
                          <a:latin typeface="Times" charset="0"/>
                          <a:ea typeface="ＭＳ Ｐゴシック" charset="0"/>
                          <a:cs typeface="ＭＳ Ｐゴシック" charset="0"/>
                        </a:rPr>
                        <a:t>Firm to Equity value</a:t>
                      </a:r>
                    </a:p>
                  </a:txBody>
                  <a:tcPr marL="0" marR="0" marT="0"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457200" rtl="0" eaLnBrk="1" fontAlgn="t" latinLnBrk="0" hangingPunct="1">
                        <a:lnSpc>
                          <a:spcPct val="100000"/>
                        </a:lnSpc>
                        <a:spcBef>
                          <a:spcPct val="0"/>
                        </a:spcBef>
                        <a:spcAft>
                          <a:spcPct val="0"/>
                        </a:spcAft>
                        <a:buClrTx/>
                        <a:buSzTx/>
                        <a:buFontTx/>
                        <a:buNone/>
                        <a:tabLst/>
                      </a:pPr>
                      <a:r>
                        <a:rPr kumimoji="0" lang="en-US" sz="900" b="0" i="0" u="none" strike="noStrike" cap="none" normalizeH="0" baseline="0">
                          <a:ln>
                            <a:noFill/>
                          </a:ln>
                          <a:solidFill>
                            <a:schemeClr val="tx1"/>
                          </a:solidFill>
                          <a:effectLst/>
                          <a:latin typeface="Times" charset="0"/>
                          <a:ea typeface="ＭＳ Ｐゴシック" charset="0"/>
                          <a:cs typeface="ＭＳ Ｐゴシック" charset="0"/>
                        </a:rPr>
                        <a:t>Consolidation of subsidiaries</a:t>
                      </a:r>
                    </a:p>
                  </a:txBody>
                  <a:tcPr marL="0" marR="0" marT="0"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900" b="0" i="0" u="none" strike="noStrike" cap="none" normalizeH="0" baseline="0">
                          <a:ln>
                            <a:noFill/>
                          </a:ln>
                          <a:solidFill>
                            <a:schemeClr val="tx1"/>
                          </a:solidFill>
                          <a:effectLst/>
                          <a:latin typeface="Times" charset="0"/>
                          <a:ea typeface="ＭＳ Ｐゴシック" charset="0"/>
                          <a:cs typeface="ＭＳ Ｐゴシック" charset="0"/>
                        </a:rPr>
                        <a:t>Minority interest as percent of book value of equity</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900" b="0" i="0" u="none" strike="noStrike" cap="none" normalizeH="0" baseline="0">
                          <a:ln>
                            <a:noFill/>
                          </a:ln>
                          <a:solidFill>
                            <a:schemeClr val="tx1"/>
                          </a:solidFill>
                          <a:effectLst/>
                          <a:latin typeface="Times" charset="0"/>
                          <a:ea typeface="ＭＳ Ｐゴシック" charset="0"/>
                          <a:cs typeface="ＭＳ Ｐゴシック" charset="0"/>
                        </a:rPr>
                        <a:t>63%</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900" b="0" i="0" u="none" strike="noStrike" cap="none" normalizeH="0" baseline="0">
                          <a:ln>
                            <a:noFill/>
                          </a:ln>
                          <a:solidFill>
                            <a:schemeClr val="tx1"/>
                          </a:solidFill>
                          <a:effectLst/>
                          <a:latin typeface="Times" charset="0"/>
                          <a:ea typeface="ＭＳ Ｐゴシック" charset="0"/>
                          <a:cs typeface="ＭＳ Ｐゴシック" charset="0"/>
                        </a:rPr>
                        <a:t>20.00</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900" b="0" i="0" u="none" strike="noStrike" cap="none" normalizeH="0" baseline="0">
                          <a:ln>
                            <a:noFill/>
                          </a:ln>
                          <a:solidFill>
                            <a:schemeClr val="tx1"/>
                          </a:solidFill>
                          <a:effectLst/>
                          <a:latin typeface="Times" charset="0"/>
                          <a:ea typeface="ＭＳ Ｐゴシック" charset="0"/>
                          <a:cs typeface="ＭＳ Ｐゴシック" charset="0"/>
                        </a:rPr>
                        <a:t>12.6</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900" b="0" i="0" u="none" strike="noStrike" cap="none" normalizeH="0" baseline="0">
                          <a:ln>
                            <a:noFill/>
                          </a:ln>
                          <a:solidFill>
                            <a:schemeClr val="tx1"/>
                          </a:solidFill>
                          <a:effectLst/>
                          <a:latin typeface="Times" charset="0"/>
                          <a:ea typeface="ＭＳ Ｐゴシック" charset="0"/>
                          <a:cs typeface="ＭＳ Ｐゴシック" charset="0"/>
                        </a:rPr>
                        <a:t>1.2</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63533">
                <a:tc>
                  <a:txBody>
                    <a:bodyPr/>
                    <a:lstStyle/>
                    <a:p>
                      <a:pPr marL="0" marR="0" lvl="0" indent="0" algn="l" defTabSz="457200" rtl="0" eaLnBrk="1" fontAlgn="t" latinLnBrk="0" hangingPunct="1">
                        <a:lnSpc>
                          <a:spcPct val="100000"/>
                        </a:lnSpc>
                        <a:spcBef>
                          <a:spcPct val="0"/>
                        </a:spcBef>
                        <a:spcAft>
                          <a:spcPct val="0"/>
                        </a:spcAft>
                        <a:buClrTx/>
                        <a:buSzTx/>
                        <a:buFontTx/>
                        <a:buNone/>
                        <a:tabLst/>
                      </a:pPr>
                      <a:r>
                        <a:rPr kumimoji="0" lang="en-US" sz="900" b="0" i="0" u="none" strike="noStrike" cap="none" normalizeH="0" baseline="0">
                          <a:ln>
                            <a:noFill/>
                          </a:ln>
                          <a:solidFill>
                            <a:schemeClr val="tx1"/>
                          </a:solidFill>
                          <a:effectLst/>
                          <a:latin typeface="Times" charset="0"/>
                          <a:ea typeface="ＭＳ Ｐゴシック" charset="0"/>
                          <a:cs typeface="ＭＳ Ｐゴシック" charset="0"/>
                        </a:rPr>
                        <a:t>Per share value</a:t>
                      </a:r>
                    </a:p>
                  </a:txBody>
                  <a:tcPr marL="0" marR="0" marT="0"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457200" rtl="0" eaLnBrk="1" fontAlgn="t" latinLnBrk="0" hangingPunct="1">
                        <a:lnSpc>
                          <a:spcPct val="100000"/>
                        </a:lnSpc>
                        <a:spcBef>
                          <a:spcPct val="0"/>
                        </a:spcBef>
                        <a:spcAft>
                          <a:spcPct val="0"/>
                        </a:spcAft>
                        <a:buClrTx/>
                        <a:buSzTx/>
                        <a:buFontTx/>
                        <a:buNone/>
                        <a:tabLst/>
                      </a:pPr>
                      <a:r>
                        <a:rPr kumimoji="0" lang="en-US" sz="900" b="0" i="0" u="none" strike="noStrike" cap="none" normalizeH="0" baseline="0">
                          <a:ln>
                            <a:noFill/>
                          </a:ln>
                          <a:solidFill>
                            <a:schemeClr val="tx1"/>
                          </a:solidFill>
                          <a:effectLst/>
                          <a:latin typeface="Times" charset="0"/>
                          <a:ea typeface="ＭＳ Ｐゴシック" charset="0"/>
                          <a:cs typeface="ＭＳ Ｐゴシック" charset="0"/>
                        </a:rPr>
                        <a:t>Shares with different voting rights</a:t>
                      </a:r>
                    </a:p>
                  </a:txBody>
                  <a:tcPr marL="0" marR="0" marT="0"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900" b="0" i="0" u="none" strike="noStrike" cap="none" normalizeH="0" baseline="0">
                          <a:ln>
                            <a:noFill/>
                          </a:ln>
                          <a:solidFill>
                            <a:schemeClr val="tx1"/>
                          </a:solidFill>
                          <a:effectLst/>
                          <a:latin typeface="Times" charset="0"/>
                          <a:ea typeface="ＭＳ Ｐゴシック" charset="0"/>
                          <a:cs typeface="ＭＳ Ｐゴシック" charset="0"/>
                        </a:rPr>
                        <a:t>Does the firm have shares with different voting rights?</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900" b="0" i="0" u="none" strike="noStrike" cap="none" normalizeH="0" baseline="0">
                          <a:ln>
                            <a:noFill/>
                          </a:ln>
                          <a:solidFill>
                            <a:schemeClr val="tx1"/>
                          </a:solidFill>
                          <a:effectLst/>
                          <a:latin typeface="Times" charset="0"/>
                          <a:ea typeface="ＭＳ Ｐゴシック" charset="0"/>
                          <a:cs typeface="ＭＳ Ｐゴシック" charset="0"/>
                        </a:rPr>
                        <a:t>Yes</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900" b="0" i="0" u="none" strike="noStrike" cap="none" normalizeH="0" baseline="0">
                          <a:ln>
                            <a:noFill/>
                          </a:ln>
                          <a:solidFill>
                            <a:schemeClr val="tx1"/>
                          </a:solidFill>
                          <a:effectLst/>
                          <a:latin typeface="Times" charset="0"/>
                          <a:ea typeface="ＭＳ Ｐゴシック" charset="0"/>
                          <a:cs typeface="ＭＳ Ｐゴシック" charset="0"/>
                        </a:rPr>
                        <a:t>Yes = 10</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900" b="0" i="0" u="none" strike="noStrike" cap="none" normalizeH="0" baseline="0">
                          <a:ln>
                            <a:noFill/>
                          </a:ln>
                          <a:solidFill>
                            <a:schemeClr val="tx1"/>
                          </a:solidFill>
                          <a:effectLst/>
                          <a:latin typeface="Times" charset="0"/>
                          <a:ea typeface="ＭＳ Ｐゴシック" charset="0"/>
                          <a:cs typeface="ＭＳ Ｐゴシック" charset="0"/>
                        </a:rPr>
                        <a:t>10</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900" b="0" i="0" u="none" strike="noStrike" cap="none" normalizeH="0" baseline="0">
                          <a:ln>
                            <a:noFill/>
                          </a:ln>
                          <a:solidFill>
                            <a:schemeClr val="tx1"/>
                          </a:solidFill>
                          <a:effectLst/>
                          <a:latin typeface="Times" charset="0"/>
                          <a:ea typeface="ＭＳ Ｐゴシック" charset="0"/>
                          <a:cs typeface="ＭＳ Ｐゴシック" charset="0"/>
                        </a:rPr>
                        <a:t>0</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63533">
                <a:tc>
                  <a:txBody>
                    <a:bodyPr/>
                    <a:lstStyle/>
                    <a:p>
                      <a:pPr marL="0" marR="0" lvl="0" indent="0" algn="l" defTabSz="457200" rtl="0" eaLnBrk="1" fontAlgn="t" latinLnBrk="0" hangingPunct="1">
                        <a:lnSpc>
                          <a:spcPct val="100000"/>
                        </a:lnSpc>
                        <a:spcBef>
                          <a:spcPct val="0"/>
                        </a:spcBef>
                        <a:spcAft>
                          <a:spcPct val="0"/>
                        </a:spcAft>
                        <a:buClrTx/>
                        <a:buSzTx/>
                        <a:buFontTx/>
                        <a:buNone/>
                        <a:tabLst/>
                      </a:pPr>
                      <a:r>
                        <a:rPr kumimoji="0" lang="en-US" sz="900" b="0" i="0" u="none" strike="noStrike" cap="none" normalizeH="0" baseline="0">
                          <a:ln>
                            <a:noFill/>
                          </a:ln>
                          <a:solidFill>
                            <a:schemeClr val="tx1"/>
                          </a:solidFill>
                          <a:effectLst/>
                          <a:latin typeface="Times" charset="0"/>
                          <a:ea typeface="ＭＳ Ｐゴシック" charset="0"/>
                          <a:cs typeface="ＭＳ Ｐゴシック" charset="0"/>
                        </a:rPr>
                        <a:t> </a:t>
                      </a:r>
                    </a:p>
                  </a:txBody>
                  <a:tcPr marL="0" marR="0" marT="0"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457200" rtl="0" eaLnBrk="1" fontAlgn="t" latinLnBrk="0" hangingPunct="1">
                        <a:lnSpc>
                          <a:spcPct val="100000"/>
                        </a:lnSpc>
                        <a:spcBef>
                          <a:spcPct val="0"/>
                        </a:spcBef>
                        <a:spcAft>
                          <a:spcPct val="0"/>
                        </a:spcAft>
                        <a:buClrTx/>
                        <a:buSzTx/>
                        <a:buFontTx/>
                        <a:buNone/>
                        <a:tabLst/>
                      </a:pPr>
                      <a:r>
                        <a:rPr kumimoji="0" lang="en-US" sz="900" b="0" i="0" u="none" strike="noStrike" cap="none" normalizeH="0" baseline="0">
                          <a:ln>
                            <a:noFill/>
                          </a:ln>
                          <a:solidFill>
                            <a:schemeClr val="tx1"/>
                          </a:solidFill>
                          <a:effectLst/>
                          <a:latin typeface="Times" charset="0"/>
                          <a:ea typeface="ＭＳ Ｐゴシック" charset="0"/>
                          <a:cs typeface="ＭＳ Ｐゴシック" charset="0"/>
                        </a:rPr>
                        <a:t>Equity options outstanding</a:t>
                      </a:r>
                    </a:p>
                  </a:txBody>
                  <a:tcPr marL="0" marR="0" marT="0"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900" b="0" i="0" u="none" strike="noStrike" cap="none" normalizeH="0" baseline="0">
                          <a:ln>
                            <a:noFill/>
                          </a:ln>
                          <a:solidFill>
                            <a:schemeClr val="tx1"/>
                          </a:solidFill>
                          <a:effectLst/>
                          <a:latin typeface="Times" charset="0"/>
                          <a:ea typeface="ＭＳ Ｐゴシック" charset="0"/>
                          <a:cs typeface="ＭＳ Ｐゴシック" charset="0"/>
                        </a:rPr>
                        <a:t>Options outstanding as percent of shares</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900" b="0" i="0" u="none" strike="noStrike" cap="none" normalizeH="0" baseline="0">
                          <a:ln>
                            <a:noFill/>
                          </a:ln>
                          <a:solidFill>
                            <a:schemeClr val="tx1"/>
                          </a:solidFill>
                          <a:effectLst/>
                          <a:latin typeface="Times" charset="0"/>
                          <a:ea typeface="ＭＳ Ｐゴシック" charset="0"/>
                          <a:cs typeface="ＭＳ Ｐゴシック" charset="0"/>
                        </a:rPr>
                        <a:t>0%</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900" b="0" i="0" u="none" strike="noStrike" cap="none" normalizeH="0" baseline="0">
                          <a:ln>
                            <a:noFill/>
                          </a:ln>
                          <a:solidFill>
                            <a:schemeClr val="tx1"/>
                          </a:solidFill>
                          <a:effectLst/>
                          <a:latin typeface="Times" charset="0"/>
                          <a:ea typeface="ＭＳ Ｐゴシック" charset="0"/>
                          <a:cs typeface="ＭＳ Ｐゴシック" charset="0"/>
                        </a:rPr>
                        <a:t>10.00</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900" b="0" i="0" u="none" strike="noStrike" cap="none" normalizeH="0" baseline="0">
                          <a:ln>
                            <a:noFill/>
                          </a:ln>
                          <a:solidFill>
                            <a:schemeClr val="tx1"/>
                          </a:solidFill>
                          <a:effectLst/>
                          <a:latin typeface="Times" charset="0"/>
                          <a:ea typeface="ＭＳ Ｐゴシック" charset="0"/>
                          <a:cs typeface="ＭＳ Ｐゴシック" charset="0"/>
                        </a:rPr>
                        <a:t>0</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900" b="0" i="0" u="none" strike="noStrike" cap="none" normalizeH="0" baseline="0">
                          <a:ln>
                            <a:noFill/>
                          </a:ln>
                          <a:solidFill>
                            <a:schemeClr val="tx1"/>
                          </a:solidFill>
                          <a:effectLst/>
                          <a:latin typeface="Times" charset="0"/>
                          <a:ea typeface="ＭＳ Ｐゴシック" charset="0"/>
                          <a:cs typeface="ＭＳ Ｐゴシック" charset="0"/>
                        </a:rPr>
                        <a:t>0.25</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37177">
                <a:tc>
                  <a:txBody>
                    <a:bodyPr/>
                    <a:lstStyle/>
                    <a:p>
                      <a:pPr marL="0" marR="0" lvl="0" indent="0" algn="l" defTabSz="457200" rtl="0" eaLnBrk="1" fontAlgn="b" latinLnBrk="0" hangingPunct="1">
                        <a:lnSpc>
                          <a:spcPct val="100000"/>
                        </a:lnSpc>
                        <a:spcBef>
                          <a:spcPct val="0"/>
                        </a:spcBef>
                        <a:spcAft>
                          <a:spcPct val="0"/>
                        </a:spcAft>
                        <a:buClrTx/>
                        <a:buSzTx/>
                        <a:buFontTx/>
                        <a:buNone/>
                        <a:tabLst/>
                      </a:pPr>
                      <a:endParaRPr kumimoji="0" lang="en-US" sz="900" b="0" i="0" u="none" strike="noStrike" cap="none" normalizeH="0" baseline="0">
                        <a:ln>
                          <a:noFill/>
                        </a:ln>
                        <a:solidFill>
                          <a:schemeClr val="tx1"/>
                        </a:solidFill>
                        <a:effectLst/>
                        <a:latin typeface="Verdana" charset="0"/>
                        <a:ea typeface="ＭＳ Ｐゴシック" charset="0"/>
                        <a:cs typeface="ＭＳ Ｐゴシック" charset="0"/>
                      </a:endParaRPr>
                    </a:p>
                  </a:txBody>
                  <a:tcPr marL="0" marR="0" marT="0" marB="0" anchor="b" horzOverflow="overflow">
                    <a:lnL>
                      <a:noFill/>
                    </a:lnL>
                    <a:lnR>
                      <a:noFill/>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l" defTabSz="457200" rtl="0" eaLnBrk="1" fontAlgn="b" latinLnBrk="0" hangingPunct="1">
                        <a:lnSpc>
                          <a:spcPct val="100000"/>
                        </a:lnSpc>
                        <a:spcBef>
                          <a:spcPct val="0"/>
                        </a:spcBef>
                        <a:spcAft>
                          <a:spcPct val="0"/>
                        </a:spcAft>
                        <a:buClrTx/>
                        <a:buSzTx/>
                        <a:buFontTx/>
                        <a:buNone/>
                        <a:tabLst/>
                      </a:pPr>
                      <a:endParaRPr kumimoji="0" lang="en-US" sz="900" b="0" i="0" u="none" strike="noStrike" cap="none" normalizeH="0" baseline="0">
                        <a:ln>
                          <a:noFill/>
                        </a:ln>
                        <a:solidFill>
                          <a:schemeClr val="tx1"/>
                        </a:solidFill>
                        <a:effectLst/>
                        <a:latin typeface="Verdana" charset="0"/>
                        <a:ea typeface="ＭＳ Ｐゴシック" charset="0"/>
                        <a:cs typeface="ＭＳ Ｐゴシック" charset="0"/>
                      </a:endParaRPr>
                    </a:p>
                  </a:txBody>
                  <a:tcPr marL="0" marR="0" marT="0" marB="0" anchor="b" horzOverflow="overflow">
                    <a:lnL>
                      <a:noFill/>
                    </a:lnL>
                    <a:lnR>
                      <a:noFill/>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900" b="0" i="0" u="none" strike="noStrike" cap="none" normalizeH="0" baseline="0">
                          <a:ln>
                            <a:noFill/>
                          </a:ln>
                          <a:solidFill>
                            <a:schemeClr val="tx1"/>
                          </a:solidFill>
                          <a:effectLst/>
                          <a:latin typeface="Times" charset="0"/>
                          <a:ea typeface="ＭＳ Ｐゴシック" charset="0"/>
                          <a:cs typeface="ＭＳ Ｐゴシック" charset="0"/>
                        </a:rPr>
                        <a:t>Complexity Score =</a:t>
                      </a:r>
                    </a:p>
                  </a:txBody>
                  <a:tcPr marL="0" marR="0" marT="0" marB="0" anchor="b" horzOverflow="overflow">
                    <a:lnL>
                      <a:noFill/>
                    </a:lnL>
                    <a:lnR>
                      <a:noFill/>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endParaRPr kumimoji="0" lang="en-US" sz="900" b="0" i="0" u="none" strike="noStrike" cap="none" normalizeH="0" baseline="0">
                        <a:ln>
                          <a:noFill/>
                        </a:ln>
                        <a:solidFill>
                          <a:schemeClr val="tx1"/>
                        </a:solidFill>
                        <a:effectLst/>
                        <a:latin typeface="Times" charset="0"/>
                        <a:ea typeface="ＭＳ Ｐゴシック" charset="0"/>
                        <a:cs typeface="ＭＳ Ｐゴシック" charset="0"/>
                      </a:endParaRPr>
                    </a:p>
                  </a:txBody>
                  <a:tcPr marL="0" marR="0" marT="0" marB="0" anchor="b" horzOverflow="overflow">
                    <a:lnL>
                      <a:noFill/>
                    </a:lnL>
                    <a:lnR>
                      <a:noFill/>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endParaRPr kumimoji="0" lang="en-US" sz="900" b="0" i="0" u="none" strike="noStrike" cap="none" normalizeH="0" baseline="0">
                        <a:ln>
                          <a:noFill/>
                        </a:ln>
                        <a:solidFill>
                          <a:schemeClr val="tx1"/>
                        </a:solidFill>
                        <a:effectLst/>
                        <a:latin typeface="Times" charset="0"/>
                        <a:ea typeface="ＭＳ Ｐゴシック" charset="0"/>
                        <a:cs typeface="ＭＳ Ｐゴシック" charset="0"/>
                      </a:endParaRPr>
                    </a:p>
                  </a:txBody>
                  <a:tcPr marL="0" marR="0" marT="0" marB="0" anchor="b" horzOverflow="overflow">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900" b="0" i="0" u="none" strike="noStrike" cap="none" normalizeH="0" baseline="0">
                          <a:ln>
                            <a:noFill/>
                          </a:ln>
                          <a:solidFill>
                            <a:schemeClr val="tx1"/>
                          </a:solidFill>
                          <a:effectLst/>
                          <a:latin typeface="Times" charset="0"/>
                          <a:ea typeface="ＭＳ Ｐゴシック" charset="0"/>
                          <a:cs typeface="ＭＳ Ｐゴシック" charset="0"/>
                        </a:rPr>
                        <a:t>48.95</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900" b="0" i="0" u="none" strike="noStrike" cap="none" normalizeH="0" baseline="0" dirty="0">
                          <a:ln>
                            <a:noFill/>
                          </a:ln>
                          <a:solidFill>
                            <a:schemeClr val="tx1"/>
                          </a:solidFill>
                          <a:effectLst/>
                          <a:latin typeface="Times" charset="0"/>
                          <a:ea typeface="ＭＳ Ｐゴシック" charset="0"/>
                          <a:cs typeface="ＭＳ Ｐゴシック" charset="0"/>
                        </a:rPr>
                        <a:t>90.55</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11183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spTree>
  </p:cSld>
  <p:clrMapOvr>
    <a:masterClrMapping/>
  </p:clrMapOvr>
  <p:timing>
    <p:tnLst>
      <p:par>
        <p:cTn xmlns:p14="http://schemas.microsoft.com/office/powerpoint/2010/mai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5"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Dealing with Complexity</a:t>
            </a:r>
          </a:p>
        </p:txBody>
      </p:sp>
      <p:sp>
        <p:nvSpPr>
          <p:cNvPr id="93186" name="Rectangle 3"/>
          <p:cNvSpPr>
            <a:spLocks noGrp="1" noChangeArrowheads="1"/>
          </p:cNvSpPr>
          <p:nvPr>
            <p:ph sz="quarter" idx="1"/>
          </p:nvPr>
        </p:nvSpPr>
        <p:spPr>
          <a:xfrm>
            <a:off x="612775" y="1600200"/>
            <a:ext cx="8153400" cy="4495800"/>
          </a:xfrm>
        </p:spPr>
        <p:txBody>
          <a:bodyPr>
            <a:normAutofit fontScale="77500" lnSpcReduction="20000"/>
          </a:bodyPr>
          <a:lstStyle/>
          <a:p>
            <a:pPr marL="320040" indent="-320040" eaLnBrk="1" fontAlgn="auto" hangingPunct="1">
              <a:spcAft>
                <a:spcPts val="0"/>
              </a:spcAft>
              <a:buFont typeface="Wingdings"/>
              <a:buChar char=""/>
              <a:defRPr/>
            </a:pPr>
            <a:r>
              <a:rPr lang="en-US" dirty="0" smtClean="0">
                <a:ea typeface="+mn-ea"/>
                <a:cs typeface="+mn-cs"/>
              </a:rPr>
              <a:t>In Discounted </a:t>
            </a:r>
            <a:r>
              <a:rPr lang="en-US" dirty="0" err="1" smtClean="0">
                <a:ea typeface="+mn-ea"/>
                <a:cs typeface="+mn-cs"/>
              </a:rPr>
              <a:t>Cashflow</a:t>
            </a:r>
            <a:r>
              <a:rPr lang="en-US" dirty="0" smtClean="0">
                <a:ea typeface="+mn-ea"/>
                <a:cs typeface="+mn-cs"/>
              </a:rPr>
              <a:t> Valuation</a:t>
            </a:r>
          </a:p>
          <a:p>
            <a:pPr marL="640080" lvl="1" indent="-274320" eaLnBrk="1" fontAlgn="auto" hangingPunct="1">
              <a:spcAft>
                <a:spcPts val="0"/>
              </a:spcAft>
              <a:buFont typeface="Wingdings 2"/>
              <a:buChar char=""/>
              <a:defRPr/>
            </a:pPr>
            <a:r>
              <a:rPr lang="en-US" dirty="0" smtClean="0">
                <a:ea typeface="+mn-ea"/>
              </a:rPr>
              <a:t>The Aggressive Analyst: Trust the firm to tell the truth and value the firm based upon the firm</a:t>
            </a:r>
            <a:r>
              <a:rPr lang="ja-JP" altLang="en-US" dirty="0" smtClean="0">
                <a:ea typeface="+mn-ea"/>
              </a:rPr>
              <a:t>’</a:t>
            </a:r>
            <a:r>
              <a:rPr lang="en-US" altLang="ja-JP" dirty="0" smtClean="0">
                <a:ea typeface="+mn-ea"/>
              </a:rPr>
              <a:t>s statements about their value.</a:t>
            </a:r>
          </a:p>
          <a:p>
            <a:pPr marL="640080" lvl="1" indent="-274320" eaLnBrk="1" fontAlgn="auto" hangingPunct="1">
              <a:spcAft>
                <a:spcPts val="0"/>
              </a:spcAft>
              <a:buFont typeface="Wingdings 2"/>
              <a:buChar char=""/>
              <a:defRPr/>
            </a:pPr>
            <a:r>
              <a:rPr lang="en-US" dirty="0" smtClean="0">
                <a:ea typeface="+mn-ea"/>
              </a:rPr>
              <a:t>The Conservative Analyst: Don</a:t>
            </a:r>
            <a:r>
              <a:rPr lang="ja-JP" altLang="en-US" dirty="0" smtClean="0">
                <a:ea typeface="+mn-ea"/>
              </a:rPr>
              <a:t>’</a:t>
            </a:r>
            <a:r>
              <a:rPr lang="en-US" altLang="ja-JP" dirty="0" smtClean="0">
                <a:ea typeface="+mn-ea"/>
              </a:rPr>
              <a:t>t value what you cannot see.</a:t>
            </a:r>
          </a:p>
          <a:p>
            <a:pPr marL="640080" lvl="1" indent="-274320" eaLnBrk="1" fontAlgn="auto" hangingPunct="1">
              <a:spcAft>
                <a:spcPts val="0"/>
              </a:spcAft>
              <a:buFont typeface="Wingdings 2"/>
              <a:buChar char=""/>
              <a:defRPr/>
            </a:pPr>
            <a:r>
              <a:rPr lang="en-US" dirty="0" smtClean="0">
                <a:ea typeface="+mn-ea"/>
              </a:rPr>
              <a:t>The Compromise: Adjust the value for complexity</a:t>
            </a:r>
          </a:p>
          <a:p>
            <a:pPr lvl="2" eaLnBrk="1" fontAlgn="auto" hangingPunct="1">
              <a:spcAft>
                <a:spcPts val="0"/>
              </a:spcAft>
              <a:buFont typeface="Wingdings"/>
              <a:buChar char=""/>
              <a:defRPr/>
            </a:pPr>
            <a:r>
              <a:rPr lang="en-US" dirty="0" smtClean="0">
                <a:ea typeface="+mn-ea"/>
              </a:rPr>
              <a:t>Adjust cash flows for complexity</a:t>
            </a:r>
          </a:p>
          <a:p>
            <a:pPr lvl="2" eaLnBrk="1" fontAlgn="auto" hangingPunct="1">
              <a:spcAft>
                <a:spcPts val="0"/>
              </a:spcAft>
              <a:buFont typeface="Wingdings"/>
              <a:buChar char=""/>
              <a:defRPr/>
            </a:pPr>
            <a:r>
              <a:rPr lang="en-US" dirty="0" smtClean="0">
                <a:ea typeface="+mn-ea"/>
              </a:rPr>
              <a:t>Adjust the discount rate for complexity</a:t>
            </a:r>
          </a:p>
          <a:p>
            <a:pPr lvl="2" eaLnBrk="1" fontAlgn="auto" hangingPunct="1">
              <a:spcAft>
                <a:spcPts val="0"/>
              </a:spcAft>
              <a:buFont typeface="Wingdings"/>
              <a:buChar char=""/>
              <a:defRPr/>
            </a:pPr>
            <a:r>
              <a:rPr lang="en-US" dirty="0" smtClean="0">
                <a:ea typeface="+mn-ea"/>
              </a:rPr>
              <a:t>Adjust the expected growth rate/ length of growth period</a:t>
            </a:r>
          </a:p>
          <a:p>
            <a:pPr lvl="2" eaLnBrk="1" fontAlgn="auto" hangingPunct="1">
              <a:spcAft>
                <a:spcPts val="0"/>
              </a:spcAft>
              <a:buFont typeface="Wingdings"/>
              <a:buChar char=""/>
              <a:defRPr/>
            </a:pPr>
            <a:r>
              <a:rPr lang="en-US" dirty="0" smtClean="0">
                <a:ea typeface="+mn-ea"/>
              </a:rPr>
              <a:t>Value the firm and then discount value for complexity</a:t>
            </a:r>
          </a:p>
          <a:p>
            <a:pPr marL="320040" indent="-320040" eaLnBrk="1" fontAlgn="auto" hangingPunct="1">
              <a:spcAft>
                <a:spcPts val="0"/>
              </a:spcAft>
              <a:buFont typeface="Wingdings"/>
              <a:buChar char=""/>
              <a:defRPr/>
            </a:pPr>
            <a:r>
              <a:rPr lang="en-US" dirty="0" smtClean="0">
                <a:ea typeface="+mn-ea"/>
                <a:cs typeface="+mn-cs"/>
              </a:rPr>
              <a:t>In relative valuation</a:t>
            </a:r>
          </a:p>
          <a:p>
            <a:pPr marL="640080" lvl="1" indent="-274320" eaLnBrk="1" fontAlgn="auto" hangingPunct="1">
              <a:spcAft>
                <a:spcPts val="0"/>
              </a:spcAft>
              <a:buFont typeface="Wingdings 2"/>
              <a:buChar char=""/>
              <a:defRPr/>
            </a:pPr>
            <a:r>
              <a:rPr lang="en-US" dirty="0" smtClean="0">
                <a:ea typeface="+mn-ea"/>
              </a:rPr>
              <a:t>In a relative valuation, you may be able to assess the price that the market is charging for complexity:</a:t>
            </a:r>
          </a:p>
          <a:p>
            <a:pPr marL="640080" lvl="1" indent="-274320" eaLnBrk="1" fontAlgn="auto" hangingPunct="1">
              <a:spcAft>
                <a:spcPts val="0"/>
              </a:spcAft>
              <a:buFont typeface="Wingdings 2"/>
              <a:buChar char=""/>
              <a:defRPr/>
            </a:pPr>
            <a:r>
              <a:rPr lang="en-US" dirty="0" smtClean="0">
                <a:ea typeface="+mn-ea"/>
              </a:rPr>
              <a:t>With the hundred largest market cap firms, for instance:</a:t>
            </a:r>
          </a:p>
          <a:p>
            <a:pPr marL="320040" lvl="1" indent="0" algn="ctr" eaLnBrk="1" fontAlgn="auto" hangingPunct="1">
              <a:spcAft>
                <a:spcPts val="0"/>
              </a:spcAft>
              <a:buFont typeface="Wingdings 2"/>
              <a:buNone/>
              <a:defRPr/>
            </a:pPr>
            <a:r>
              <a:rPr lang="en-US" dirty="0" smtClean="0">
                <a:ea typeface="+mn-ea"/>
              </a:rPr>
              <a:t>PBV = 0.65 + 15.31 ROE – 0.55 Beta + 3.04 Expected growth rate – 0.003 # Pages in 10K</a:t>
            </a:r>
          </a:p>
          <a:p>
            <a:pPr marL="640080" lvl="1" indent="-274320" eaLnBrk="1" fontAlgn="auto" hangingPunct="1">
              <a:spcAft>
                <a:spcPts val="0"/>
              </a:spcAft>
              <a:buFont typeface="Wingdings 2"/>
              <a:buChar char=""/>
              <a:defRPr/>
            </a:pPr>
            <a:endParaRPr lang="en-US" dirty="0" smtClean="0">
              <a:ea typeface="+mn-ea"/>
            </a:endParaRPr>
          </a:p>
          <a:p>
            <a:pPr marL="320040" indent="-320040" eaLnBrk="1" fontAlgn="auto" hangingPunct="1">
              <a:spcAft>
                <a:spcPts val="0"/>
              </a:spcAft>
              <a:buFont typeface="Wingdings"/>
              <a:buChar char=""/>
              <a:defRPr/>
            </a:pPr>
            <a:endParaRPr lang="en-US" dirty="0">
              <a:ea typeface="+mn-ea"/>
              <a:cs typeface="+mn-cs"/>
            </a:endParaRPr>
          </a:p>
        </p:txBody>
      </p:sp>
      <p:sp>
        <p:nvSpPr>
          <p:cNvPr id="11366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spTree>
  </p:cSld>
  <p:clrMapOvr>
    <a:masterClrMapping/>
  </p:clrMapOvr>
  <p:timing>
    <p:tnLst>
      <p:par>
        <p:cTn xmlns:p14="http://schemas.microsoft.com/office/powerpoint/2010/mai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3"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5. The Value of Synergy</a:t>
            </a:r>
          </a:p>
        </p:txBody>
      </p:sp>
      <p:pic>
        <p:nvPicPr>
          <p:cNvPr id="115714" name="Picture 4"/>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t="-13133" b="-13133"/>
          <a:stretch>
            <a:fillRect/>
          </a:stretch>
        </p:blipFill>
        <p:spPr>
          <a:xfrm>
            <a:off x="612775" y="1600200"/>
            <a:ext cx="8153400" cy="4495800"/>
          </a:xfrm>
        </p:spPr>
      </p:pic>
      <p:sp>
        <p:nvSpPr>
          <p:cNvPr id="11571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spTree>
  </p:cSld>
  <p:clrMapOvr>
    <a:masterClrMapping/>
  </p:clrMapOvr>
  <p:timing>
    <p:tnLst>
      <p:par>
        <p:cTn xmlns:p14="http://schemas.microsoft.com/office/powerpoint/2010/mai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1"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Valuing Synergy</a:t>
            </a:r>
          </a:p>
        </p:txBody>
      </p:sp>
      <p:sp>
        <p:nvSpPr>
          <p:cNvPr id="97282" name="Rectangle 3"/>
          <p:cNvSpPr>
            <a:spLocks noGrp="1" noChangeArrowheads="1"/>
          </p:cNvSpPr>
          <p:nvPr>
            <p:ph sz="quarter" idx="1"/>
          </p:nvPr>
        </p:nvSpPr>
        <p:spPr>
          <a:xfrm>
            <a:off x="612775" y="1600200"/>
            <a:ext cx="8153400" cy="4495800"/>
          </a:xfrm>
        </p:spPr>
        <p:txBody>
          <a:bodyPr>
            <a:normAutofit fontScale="92500" lnSpcReduction="10000"/>
          </a:bodyPr>
          <a:lstStyle/>
          <a:p>
            <a:pPr marL="0" indent="0" eaLnBrk="1" fontAlgn="auto" hangingPunct="1">
              <a:spcAft>
                <a:spcPts val="0"/>
              </a:spcAft>
              <a:buFont typeface="Wingdings"/>
              <a:buNone/>
              <a:defRPr/>
            </a:pPr>
            <a:r>
              <a:rPr lang="en-US" dirty="0" smtClean="0">
                <a:ea typeface="+mn-ea"/>
                <a:cs typeface="+mn-cs"/>
              </a:rPr>
              <a:t>(1) the firms involved in the merger are valued independently, by discounting expected cash flows to each firm at the weighted average cost of capital for that firm. </a:t>
            </a:r>
          </a:p>
          <a:p>
            <a:pPr marL="0" indent="0" eaLnBrk="1" fontAlgn="auto" hangingPunct="1">
              <a:spcAft>
                <a:spcPts val="0"/>
              </a:spcAft>
              <a:buFont typeface="Wingdings"/>
              <a:buNone/>
              <a:defRPr/>
            </a:pPr>
            <a:r>
              <a:rPr lang="en-US" dirty="0" smtClean="0">
                <a:ea typeface="+mn-ea"/>
                <a:cs typeface="+mn-cs"/>
              </a:rPr>
              <a:t>(2) the value of the combined firm, with no synergy, is obtained by adding the values obtained for each firm in the first step. </a:t>
            </a:r>
          </a:p>
          <a:p>
            <a:pPr marL="0" indent="0" eaLnBrk="1" fontAlgn="auto" hangingPunct="1">
              <a:spcAft>
                <a:spcPts val="0"/>
              </a:spcAft>
              <a:buFont typeface="Wingdings"/>
              <a:buNone/>
              <a:defRPr/>
            </a:pPr>
            <a:r>
              <a:rPr lang="en-US" dirty="0" smtClean="0">
                <a:ea typeface="+mn-ea"/>
                <a:cs typeface="+mn-cs"/>
              </a:rPr>
              <a:t>(3) The effects of synergy are built into expected growth rates and </a:t>
            </a:r>
            <a:r>
              <a:rPr lang="en-US" dirty="0" err="1" smtClean="0">
                <a:ea typeface="+mn-ea"/>
                <a:cs typeface="+mn-cs"/>
              </a:rPr>
              <a:t>cashflows</a:t>
            </a:r>
            <a:r>
              <a:rPr lang="en-US" dirty="0" smtClean="0">
                <a:ea typeface="+mn-ea"/>
                <a:cs typeface="+mn-cs"/>
              </a:rPr>
              <a:t>, and the combined firm is re-valued with synergy. </a:t>
            </a:r>
          </a:p>
          <a:p>
            <a:pPr marL="0" indent="0" algn="ctr" eaLnBrk="1" fontAlgn="auto" hangingPunct="1">
              <a:spcAft>
                <a:spcPts val="0"/>
              </a:spcAft>
              <a:buNone/>
              <a:defRPr/>
            </a:pPr>
            <a:r>
              <a:rPr lang="en-US" dirty="0" smtClean="0">
                <a:ea typeface="+mn-ea"/>
                <a:cs typeface="+mn-cs"/>
              </a:rPr>
              <a:t>Value of Synergy = Value of the combined firm, with synergy -  Value of the combined firm, without synergy</a:t>
            </a:r>
            <a:endParaRPr lang="en-US" dirty="0">
              <a:ea typeface="+mn-ea"/>
              <a:cs typeface="+mn-cs"/>
            </a:endParaRPr>
          </a:p>
        </p:txBody>
      </p:sp>
      <p:sp>
        <p:nvSpPr>
          <p:cNvPr id="11776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spTree>
  </p:cSld>
  <p:clrMapOvr>
    <a:masterClrMapping/>
  </p:clrMapOvr>
  <p:timing>
    <p:tnLst>
      <p:par>
        <p:cTn xmlns:p14="http://schemas.microsoft.com/office/powerpoint/2010/mai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09"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Valuing Synergy: P&amp;G + Gillette</a:t>
            </a:r>
          </a:p>
        </p:txBody>
      </p:sp>
      <p:sp>
        <p:nvSpPr>
          <p:cNvPr id="11981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dirty="0">
                <a:solidFill>
                  <a:schemeClr val="tx2"/>
                </a:solidFill>
              </a:rPr>
              <a:t>Aswath Damodaran</a:t>
            </a:r>
          </a:p>
        </p:txBody>
      </p:sp>
      <p:pic>
        <p:nvPicPr>
          <p:cNvPr id="3" name="Content Placeholder 2"/>
          <p:cNvPicPr>
            <a:picLocks noGrp="1" noChangeAspect="1"/>
          </p:cNvPicPr>
          <p:nvPr>
            <p:ph sz="quarter" idx="1"/>
          </p:nvPr>
        </p:nvPicPr>
        <p:blipFill>
          <a:blip r:embed="rId3"/>
          <a:srcRect t="-90635" b="-90635"/>
          <a:stretch>
            <a:fillRect/>
          </a:stretch>
        </p:blipFill>
        <p:spPr/>
      </p:pic>
      <p:sp>
        <p:nvSpPr>
          <p:cNvPr id="5" name="TextBox 4"/>
          <p:cNvSpPr txBox="1"/>
          <p:nvPr/>
        </p:nvSpPr>
        <p:spPr>
          <a:xfrm>
            <a:off x="2514600" y="1752600"/>
            <a:ext cx="5562600" cy="830997"/>
          </a:xfrm>
          <a:prstGeom prst="rect">
            <a:avLst/>
          </a:prstGeom>
          <a:noFill/>
        </p:spPr>
        <p:txBody>
          <a:bodyPr wrap="square" rtlCol="0">
            <a:spAutoFit/>
          </a:bodyPr>
          <a:lstStyle/>
          <a:p>
            <a:r>
              <a:rPr lang="en-US" sz="1600" dirty="0" smtClean="0"/>
              <a:t>Assume that $250 million in operating expenses will be cut immediately. Translates into an after-tax increase in operating income of approximately $158 million.</a:t>
            </a:r>
            <a:endParaRPr lang="en-US" sz="1600" dirty="0"/>
          </a:p>
        </p:txBody>
      </p:sp>
      <p:cxnSp>
        <p:nvCxnSpPr>
          <p:cNvPr id="7" name="Straight Arrow Connector 6"/>
          <p:cNvCxnSpPr/>
          <p:nvPr/>
        </p:nvCxnSpPr>
        <p:spPr>
          <a:xfrm>
            <a:off x="6477000" y="2590800"/>
            <a:ext cx="990600" cy="7620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8" name="TextBox 7"/>
          <p:cNvSpPr txBox="1"/>
          <p:nvPr/>
        </p:nvSpPr>
        <p:spPr>
          <a:xfrm>
            <a:off x="4953000" y="4800600"/>
            <a:ext cx="3581400" cy="830997"/>
          </a:xfrm>
          <a:prstGeom prst="rect">
            <a:avLst/>
          </a:prstGeom>
          <a:noFill/>
        </p:spPr>
        <p:txBody>
          <a:bodyPr wrap="square" rtlCol="0">
            <a:spAutoFit/>
          </a:bodyPr>
          <a:lstStyle/>
          <a:p>
            <a:r>
              <a:rPr lang="en-US" sz="1600" dirty="0" smtClean="0"/>
              <a:t>Assume that the combined company will grow at a faster rate (for the next decade) starting immediately.</a:t>
            </a:r>
            <a:endParaRPr lang="en-US" sz="1600" dirty="0"/>
          </a:p>
        </p:txBody>
      </p:sp>
      <p:cxnSp>
        <p:nvCxnSpPr>
          <p:cNvPr id="10" name="Straight Arrow Connector 9"/>
          <p:cNvCxnSpPr/>
          <p:nvPr/>
        </p:nvCxnSpPr>
        <p:spPr>
          <a:xfrm flipV="1">
            <a:off x="7086600" y="3657600"/>
            <a:ext cx="533400" cy="11430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Tree>
  </p:cSld>
  <p:clrMapOvr>
    <a:masterClrMapping/>
  </p:clrMapOvr>
  <p:timing>
    <p:tnLst>
      <p:par>
        <p:cTn xmlns:p14="http://schemas.microsoft.com/office/powerpoint/2010/mai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smtClean="0">
                <a:ea typeface="+mj-ea"/>
                <a:cs typeface="+mj-cs"/>
              </a:rPr>
              <a:t>6. Brand name, great management, superb product …Are we short changing  intangibles?</a:t>
            </a:r>
            <a:endParaRPr lang="en-US" dirty="0">
              <a:ea typeface="+mj-ea"/>
              <a:cs typeface="+mj-cs"/>
            </a:endParaRPr>
          </a:p>
        </p:txBody>
      </p:sp>
      <p:sp>
        <p:nvSpPr>
          <p:cNvPr id="101378" name="Rectangle 3"/>
          <p:cNvSpPr>
            <a:spLocks noGrp="1" noChangeArrowheads="1"/>
          </p:cNvSpPr>
          <p:nvPr>
            <p:ph sz="quarter" idx="1"/>
          </p:nvPr>
        </p:nvSpPr>
        <p:spPr>
          <a:xfrm>
            <a:off x="612775" y="1600200"/>
            <a:ext cx="8153400" cy="4495800"/>
          </a:xfrm>
        </p:spPr>
        <p:txBody>
          <a:bodyPr>
            <a:normAutofit lnSpcReduction="10000"/>
          </a:bodyPr>
          <a:lstStyle/>
          <a:p>
            <a:pPr marL="320040" indent="-320040" eaLnBrk="1" fontAlgn="auto" hangingPunct="1">
              <a:spcAft>
                <a:spcPts val="0"/>
              </a:spcAft>
              <a:buFont typeface="Wingdings"/>
              <a:buChar char=""/>
              <a:defRPr/>
            </a:pPr>
            <a:r>
              <a:rPr lang="en-US" dirty="0" smtClean="0">
                <a:ea typeface="+mn-ea"/>
                <a:cs typeface="+mn-cs"/>
              </a:rPr>
              <a:t>There is often a temptation to add on premiums for intangibles. Here are a few examples.</a:t>
            </a:r>
          </a:p>
          <a:p>
            <a:pPr marL="640080" lvl="1" indent="-274320" eaLnBrk="1" fontAlgn="auto" hangingPunct="1">
              <a:spcAft>
                <a:spcPts val="0"/>
              </a:spcAft>
              <a:buFont typeface="Wingdings 2"/>
              <a:buChar char=""/>
              <a:defRPr/>
            </a:pPr>
            <a:r>
              <a:rPr lang="en-US" dirty="0" smtClean="0">
                <a:ea typeface="+mn-ea"/>
              </a:rPr>
              <a:t>Brand name</a:t>
            </a:r>
          </a:p>
          <a:p>
            <a:pPr marL="640080" lvl="1" indent="-274320" eaLnBrk="1" fontAlgn="auto" hangingPunct="1">
              <a:spcAft>
                <a:spcPts val="0"/>
              </a:spcAft>
              <a:buFont typeface="Wingdings 2"/>
              <a:buChar char=""/>
              <a:defRPr/>
            </a:pPr>
            <a:r>
              <a:rPr lang="en-US" dirty="0" smtClean="0">
                <a:ea typeface="+mn-ea"/>
              </a:rPr>
              <a:t>Great management</a:t>
            </a:r>
          </a:p>
          <a:p>
            <a:pPr marL="640080" lvl="1" indent="-274320" eaLnBrk="1" fontAlgn="auto" hangingPunct="1">
              <a:spcAft>
                <a:spcPts val="0"/>
              </a:spcAft>
              <a:buFont typeface="Wingdings 2"/>
              <a:buChar char=""/>
              <a:defRPr/>
            </a:pPr>
            <a:r>
              <a:rPr lang="en-US" dirty="0" smtClean="0">
                <a:ea typeface="+mn-ea"/>
              </a:rPr>
              <a:t>Loyal workforce</a:t>
            </a:r>
          </a:p>
          <a:p>
            <a:pPr marL="640080" lvl="1" indent="-274320" eaLnBrk="1" fontAlgn="auto" hangingPunct="1">
              <a:spcAft>
                <a:spcPts val="0"/>
              </a:spcAft>
              <a:buFont typeface="Wingdings 2"/>
              <a:buChar char=""/>
              <a:defRPr/>
            </a:pPr>
            <a:r>
              <a:rPr lang="en-US" dirty="0" smtClean="0">
                <a:ea typeface="+mn-ea"/>
              </a:rPr>
              <a:t>Technological prowess</a:t>
            </a:r>
          </a:p>
          <a:p>
            <a:pPr marL="320040" indent="-320040" eaLnBrk="1" fontAlgn="auto" hangingPunct="1">
              <a:spcAft>
                <a:spcPts val="0"/>
              </a:spcAft>
              <a:buFont typeface="Wingdings"/>
              <a:buChar char=""/>
              <a:defRPr/>
            </a:pPr>
            <a:r>
              <a:rPr lang="en-US" dirty="0" smtClean="0">
                <a:ea typeface="+mn-ea"/>
                <a:cs typeface="+mn-cs"/>
              </a:rPr>
              <a:t>There are two potential dangers:</a:t>
            </a:r>
          </a:p>
          <a:p>
            <a:pPr marL="640080" lvl="1" indent="-274320" eaLnBrk="1" fontAlgn="auto" hangingPunct="1">
              <a:spcAft>
                <a:spcPts val="0"/>
              </a:spcAft>
              <a:buFont typeface="Wingdings 2"/>
              <a:buChar char=""/>
              <a:defRPr/>
            </a:pPr>
            <a:r>
              <a:rPr lang="en-US" dirty="0" smtClean="0">
                <a:ea typeface="+mn-ea"/>
              </a:rPr>
              <a:t>For some assets, the value may already be in your value and adding a premium will be double counting.</a:t>
            </a:r>
          </a:p>
          <a:p>
            <a:pPr marL="640080" lvl="1" indent="-274320" eaLnBrk="1" fontAlgn="auto" hangingPunct="1">
              <a:spcAft>
                <a:spcPts val="0"/>
              </a:spcAft>
              <a:buFont typeface="Wingdings 2"/>
              <a:buChar char=""/>
              <a:defRPr/>
            </a:pPr>
            <a:r>
              <a:rPr lang="en-US" dirty="0" smtClean="0">
                <a:ea typeface="+mn-ea"/>
              </a:rPr>
              <a:t>For other assets, the value may be ignored but incorporating it will not be easy.</a:t>
            </a:r>
            <a:endParaRPr lang="en-US" dirty="0">
              <a:ea typeface="+mn-ea"/>
            </a:endParaRPr>
          </a:p>
        </p:txBody>
      </p:sp>
      <p:sp>
        <p:nvSpPr>
          <p:cNvPr id="12185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spTree>
  </p:cSld>
  <p:clrMapOvr>
    <a:masterClrMapping/>
  </p:clrMapOvr>
  <p:timing>
    <p:tnLst>
      <p:par>
        <p:cTn xmlns:p14="http://schemas.microsoft.com/office/powerpoint/2010/mai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5"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Valuing Brand Name</a:t>
            </a:r>
          </a:p>
        </p:txBody>
      </p:sp>
      <p:sp>
        <p:nvSpPr>
          <p:cNvPr id="103426" name="Rectangle 3"/>
          <p:cNvSpPr>
            <a:spLocks noGrp="1" noChangeArrowheads="1"/>
          </p:cNvSpPr>
          <p:nvPr>
            <p:ph sz="quarter" idx="1"/>
          </p:nvPr>
        </p:nvSpPr>
        <p:spPr>
          <a:xfrm>
            <a:off x="612775" y="1600200"/>
            <a:ext cx="8153400" cy="4495800"/>
          </a:xfrm>
        </p:spPr>
        <p:txBody>
          <a:bodyPr>
            <a:normAutofit fontScale="40000" lnSpcReduction="20000"/>
          </a:bodyPr>
          <a:lstStyle/>
          <a:p>
            <a:pPr marL="0" indent="0" eaLnBrk="1" fontAlgn="auto" hangingPunct="1">
              <a:spcAft>
                <a:spcPts val="0"/>
              </a:spcAft>
              <a:buFont typeface="Wingdings"/>
              <a:buNone/>
              <a:defRPr/>
            </a:pPr>
            <a:r>
              <a:rPr lang="en-US" dirty="0" smtClean="0">
                <a:ea typeface="+mn-ea"/>
                <a:cs typeface="+mn-cs"/>
              </a:rPr>
              <a:t>			</a:t>
            </a:r>
            <a:r>
              <a:rPr lang="en-US" sz="3800" b="1" dirty="0" smtClean="0">
                <a:ea typeface="+mn-ea"/>
                <a:cs typeface="+mn-cs"/>
              </a:rPr>
              <a:t>Coca Cola		With </a:t>
            </a:r>
            <a:r>
              <a:rPr lang="en-US" sz="3800" b="1" dirty="0" err="1" smtClean="0">
                <a:ea typeface="+mn-ea"/>
                <a:cs typeface="+mn-cs"/>
              </a:rPr>
              <a:t>Cott</a:t>
            </a:r>
            <a:r>
              <a:rPr lang="en-US" sz="3800" b="1" dirty="0" smtClean="0">
                <a:ea typeface="+mn-ea"/>
                <a:cs typeface="+mn-cs"/>
              </a:rPr>
              <a:t> Margins</a:t>
            </a:r>
          </a:p>
          <a:p>
            <a:pPr marL="0" indent="0" eaLnBrk="1" fontAlgn="auto" hangingPunct="1">
              <a:spcAft>
                <a:spcPts val="0"/>
              </a:spcAft>
              <a:buFont typeface="Wingdings"/>
              <a:buNone/>
              <a:defRPr/>
            </a:pPr>
            <a:r>
              <a:rPr lang="en-US" sz="3800" dirty="0" smtClean="0">
                <a:ea typeface="+mn-ea"/>
                <a:cs typeface="+mn-cs"/>
              </a:rPr>
              <a:t>Current Revenues =		$21,962.00	 	$21,962.00 </a:t>
            </a:r>
          </a:p>
          <a:p>
            <a:pPr marL="0" indent="0" eaLnBrk="1" fontAlgn="auto" hangingPunct="1">
              <a:spcAft>
                <a:spcPts val="0"/>
              </a:spcAft>
              <a:buFont typeface="Wingdings"/>
              <a:buNone/>
              <a:defRPr/>
            </a:pPr>
            <a:r>
              <a:rPr lang="en-US" sz="3800" dirty="0" smtClean="0">
                <a:ea typeface="+mn-ea"/>
                <a:cs typeface="+mn-cs"/>
              </a:rPr>
              <a:t>Length of high-growth period 	10		10</a:t>
            </a:r>
          </a:p>
          <a:p>
            <a:pPr marL="0" indent="0" eaLnBrk="1" fontAlgn="auto" hangingPunct="1">
              <a:spcAft>
                <a:spcPts val="0"/>
              </a:spcAft>
              <a:buFont typeface="Wingdings"/>
              <a:buNone/>
              <a:defRPr/>
            </a:pPr>
            <a:r>
              <a:rPr lang="en-US" sz="3800" dirty="0" smtClean="0">
                <a:ea typeface="+mn-ea"/>
                <a:cs typeface="+mn-cs"/>
              </a:rPr>
              <a:t>Reinvestment Rate  =		50%		50%</a:t>
            </a:r>
          </a:p>
          <a:p>
            <a:pPr marL="0" indent="0" eaLnBrk="1" fontAlgn="auto" hangingPunct="1">
              <a:spcAft>
                <a:spcPts val="0"/>
              </a:spcAft>
              <a:buFont typeface="Wingdings"/>
              <a:buNone/>
              <a:defRPr/>
            </a:pPr>
            <a:r>
              <a:rPr lang="en-US" sz="3800" dirty="0" smtClean="0">
                <a:ea typeface="+mn-ea"/>
                <a:cs typeface="+mn-cs"/>
              </a:rPr>
              <a:t>Operating Margin (after-tax)	15.57%		5.28%</a:t>
            </a:r>
          </a:p>
          <a:p>
            <a:pPr marL="0" indent="0" eaLnBrk="1" fontAlgn="auto" hangingPunct="1">
              <a:spcAft>
                <a:spcPts val="0"/>
              </a:spcAft>
              <a:buFont typeface="Wingdings"/>
              <a:buNone/>
              <a:defRPr/>
            </a:pPr>
            <a:r>
              <a:rPr lang="en-US" sz="3800" dirty="0" smtClean="0">
                <a:ea typeface="+mn-ea"/>
                <a:cs typeface="+mn-cs"/>
              </a:rPr>
              <a:t>Sales/Capital (Turnover ratio)	1.34		1.34</a:t>
            </a:r>
          </a:p>
          <a:p>
            <a:pPr marL="0" indent="0" eaLnBrk="1" fontAlgn="auto" hangingPunct="1">
              <a:spcAft>
                <a:spcPts val="0"/>
              </a:spcAft>
              <a:buFont typeface="Wingdings"/>
              <a:buNone/>
              <a:defRPr/>
            </a:pPr>
            <a:r>
              <a:rPr lang="en-US" sz="3800" dirty="0" smtClean="0">
                <a:ea typeface="+mn-ea"/>
                <a:cs typeface="+mn-cs"/>
              </a:rPr>
              <a:t>Return on capital (after-tax)	20.84%		7.06%</a:t>
            </a:r>
          </a:p>
          <a:p>
            <a:pPr marL="0" indent="0" eaLnBrk="1" fontAlgn="auto" hangingPunct="1">
              <a:spcAft>
                <a:spcPts val="0"/>
              </a:spcAft>
              <a:buFont typeface="Wingdings"/>
              <a:buNone/>
              <a:defRPr/>
            </a:pPr>
            <a:r>
              <a:rPr lang="en-US" sz="3800" dirty="0" smtClean="0">
                <a:ea typeface="+mn-ea"/>
                <a:cs typeface="+mn-cs"/>
              </a:rPr>
              <a:t>Growth rate during period (g) =	10.42%		3.53%</a:t>
            </a:r>
          </a:p>
          <a:p>
            <a:pPr marL="0" indent="0" eaLnBrk="1" fontAlgn="auto" hangingPunct="1">
              <a:spcAft>
                <a:spcPts val="0"/>
              </a:spcAft>
              <a:buFont typeface="Wingdings"/>
              <a:buNone/>
              <a:defRPr/>
            </a:pPr>
            <a:r>
              <a:rPr lang="en-US" sz="3800" dirty="0" smtClean="0">
                <a:ea typeface="+mn-ea"/>
                <a:cs typeface="+mn-cs"/>
              </a:rPr>
              <a:t>Cost of Capital during period  =	7.65%		7.65%</a:t>
            </a:r>
          </a:p>
          <a:p>
            <a:pPr marL="0" indent="0" eaLnBrk="1" fontAlgn="auto" hangingPunct="1">
              <a:spcAft>
                <a:spcPts val="0"/>
              </a:spcAft>
              <a:buFont typeface="Wingdings"/>
              <a:buNone/>
              <a:defRPr/>
            </a:pPr>
            <a:r>
              <a:rPr lang="en-US" sz="3800" dirty="0" smtClean="0">
                <a:ea typeface="+mn-ea"/>
                <a:cs typeface="+mn-cs"/>
              </a:rPr>
              <a:t>Stable Growth Period</a:t>
            </a:r>
          </a:p>
          <a:p>
            <a:pPr marL="0" indent="0" eaLnBrk="1" fontAlgn="auto" hangingPunct="1">
              <a:spcAft>
                <a:spcPts val="0"/>
              </a:spcAft>
              <a:buFont typeface="Wingdings"/>
              <a:buNone/>
              <a:defRPr/>
            </a:pPr>
            <a:r>
              <a:rPr lang="en-US" sz="3800" dirty="0" smtClean="0">
                <a:ea typeface="+mn-ea"/>
                <a:cs typeface="+mn-cs"/>
              </a:rPr>
              <a:t>Growth rate in steady state =	4.00%		4.00%</a:t>
            </a:r>
          </a:p>
          <a:p>
            <a:pPr marL="0" indent="0" eaLnBrk="1" fontAlgn="auto" hangingPunct="1">
              <a:spcAft>
                <a:spcPts val="0"/>
              </a:spcAft>
              <a:buFont typeface="Wingdings"/>
              <a:buNone/>
              <a:defRPr/>
            </a:pPr>
            <a:r>
              <a:rPr lang="en-US" sz="3800" dirty="0" smtClean="0">
                <a:ea typeface="+mn-ea"/>
                <a:cs typeface="+mn-cs"/>
              </a:rPr>
              <a:t>Return on capital =		7.65%		7.65%</a:t>
            </a:r>
          </a:p>
          <a:p>
            <a:pPr marL="0" indent="0" eaLnBrk="1" fontAlgn="auto" hangingPunct="1">
              <a:spcAft>
                <a:spcPts val="0"/>
              </a:spcAft>
              <a:buFont typeface="Wingdings"/>
              <a:buNone/>
              <a:defRPr/>
            </a:pPr>
            <a:r>
              <a:rPr lang="en-US" sz="3800" dirty="0" smtClean="0">
                <a:ea typeface="+mn-ea"/>
                <a:cs typeface="+mn-cs"/>
              </a:rPr>
              <a:t>Reinvestment Rate =		52.28%		52.28%</a:t>
            </a:r>
          </a:p>
          <a:p>
            <a:pPr marL="0" indent="0" eaLnBrk="1" fontAlgn="auto" hangingPunct="1">
              <a:spcAft>
                <a:spcPts val="0"/>
              </a:spcAft>
              <a:buFont typeface="Wingdings"/>
              <a:buNone/>
              <a:defRPr/>
            </a:pPr>
            <a:r>
              <a:rPr lang="en-US" sz="3800" dirty="0" smtClean="0">
                <a:ea typeface="+mn-ea"/>
                <a:cs typeface="+mn-cs"/>
              </a:rPr>
              <a:t>Cost of Capital =		7.65%		7.65%</a:t>
            </a:r>
          </a:p>
          <a:p>
            <a:pPr marL="0" indent="0" eaLnBrk="1" fontAlgn="auto" hangingPunct="1">
              <a:spcAft>
                <a:spcPts val="0"/>
              </a:spcAft>
              <a:buFont typeface="Wingdings"/>
              <a:buNone/>
              <a:defRPr/>
            </a:pPr>
            <a:r>
              <a:rPr lang="en-US" sz="3800" dirty="0" smtClean="0">
                <a:ea typeface="+mn-ea"/>
                <a:cs typeface="+mn-cs"/>
              </a:rPr>
              <a:t>Value of Firm =		$79,611.25	 	$15,371.24 </a:t>
            </a:r>
            <a:endParaRPr lang="en-US" sz="3800" dirty="0">
              <a:ea typeface="+mn-ea"/>
              <a:cs typeface="+mn-cs"/>
            </a:endParaRPr>
          </a:p>
        </p:txBody>
      </p:sp>
      <p:sp>
        <p:nvSpPr>
          <p:cNvPr id="123907" name="Rectangle 4"/>
          <p:cNvSpPr>
            <a:spLocks noChangeArrowheads="1"/>
          </p:cNvSpPr>
          <p:nvPr/>
        </p:nvSpPr>
        <p:spPr bwMode="auto">
          <a:xfrm>
            <a:off x="9190038" y="284163"/>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p>
            <a:endParaRPr lang="en-US"/>
          </a:p>
        </p:txBody>
      </p:sp>
      <p:sp>
        <p:nvSpPr>
          <p:cNvPr id="12390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spTree>
  </p:cSld>
  <p:clrMapOvr>
    <a:masterClrMapping/>
  </p:clrMapOvr>
  <p:timing>
    <p:tnLst>
      <p:par>
        <p:cTn xmlns:p14="http://schemas.microsoft.com/office/powerpoint/2010/mai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7. Be circumspect about defining debt for cost of capital purposes…</a:t>
            </a:r>
            <a:endParaRPr lang="en-US">
              <a:ea typeface="+mj-ea"/>
              <a:cs typeface="+mj-cs"/>
            </a:endParaRPr>
          </a:p>
        </p:txBody>
      </p:sp>
      <p:sp>
        <p:nvSpPr>
          <p:cNvPr id="105474" name="Rectangle 3"/>
          <p:cNvSpPr>
            <a:spLocks noGrp="1" noChangeArrowheads="1"/>
          </p:cNvSpPr>
          <p:nvPr>
            <p:ph sz="quarter" idx="1"/>
          </p:nvPr>
        </p:nvSpPr>
        <p:spPr>
          <a:xfrm>
            <a:off x="612775" y="1600200"/>
            <a:ext cx="8153400" cy="4495800"/>
          </a:xfrm>
        </p:spPr>
        <p:txBody>
          <a:bodyPr>
            <a:normAutofit fontScale="92500" lnSpcReduction="10000"/>
          </a:bodyPr>
          <a:lstStyle/>
          <a:p>
            <a:pPr marL="320040" indent="-320040" eaLnBrk="1" fontAlgn="auto" hangingPunct="1">
              <a:spcAft>
                <a:spcPts val="0"/>
              </a:spcAft>
              <a:buFont typeface="Wingdings"/>
              <a:buChar char=""/>
              <a:defRPr/>
            </a:pPr>
            <a:r>
              <a:rPr lang="en-US" smtClean="0">
                <a:ea typeface="+mn-ea"/>
                <a:cs typeface="+mn-cs"/>
              </a:rPr>
              <a:t>General Rule: Debt generally has the following characteristics:</a:t>
            </a:r>
          </a:p>
          <a:p>
            <a:pPr marL="640080" lvl="1" indent="-274320" eaLnBrk="1" fontAlgn="auto" hangingPunct="1">
              <a:spcAft>
                <a:spcPts val="0"/>
              </a:spcAft>
              <a:buFont typeface="Wingdings 2"/>
              <a:buChar char=""/>
              <a:defRPr/>
            </a:pPr>
            <a:r>
              <a:rPr lang="en-US" smtClean="0">
                <a:ea typeface="+mn-ea"/>
              </a:rPr>
              <a:t>Commitment to make fixed payments in the future</a:t>
            </a:r>
          </a:p>
          <a:p>
            <a:pPr marL="640080" lvl="1" indent="-274320" eaLnBrk="1" fontAlgn="auto" hangingPunct="1">
              <a:spcAft>
                <a:spcPts val="0"/>
              </a:spcAft>
              <a:buFont typeface="Wingdings 2"/>
              <a:buChar char=""/>
              <a:defRPr/>
            </a:pPr>
            <a:r>
              <a:rPr lang="en-US" smtClean="0">
                <a:ea typeface="+mn-ea"/>
              </a:rPr>
              <a:t>The fixed payments are tax deductible</a:t>
            </a:r>
          </a:p>
          <a:p>
            <a:pPr marL="640080" lvl="1" indent="-274320" eaLnBrk="1" fontAlgn="auto" hangingPunct="1">
              <a:spcAft>
                <a:spcPts val="0"/>
              </a:spcAft>
              <a:buFont typeface="Wingdings 2"/>
              <a:buChar char=""/>
              <a:defRPr/>
            </a:pPr>
            <a:r>
              <a:rPr lang="en-US" smtClean="0">
                <a:ea typeface="+mn-ea"/>
              </a:rPr>
              <a:t>Failure to make the payments can lead to either default or loss of control of the firm to the party to whom payments are due.</a:t>
            </a:r>
          </a:p>
          <a:p>
            <a:pPr marL="320040" indent="-320040" eaLnBrk="1" fontAlgn="auto" hangingPunct="1">
              <a:spcAft>
                <a:spcPts val="0"/>
              </a:spcAft>
              <a:buFont typeface="Wingdings"/>
              <a:buChar char=""/>
              <a:defRPr/>
            </a:pPr>
            <a:r>
              <a:rPr lang="en-US" smtClean="0">
                <a:ea typeface="+mn-ea"/>
                <a:cs typeface="+mn-cs"/>
              </a:rPr>
              <a:t>Defined as such, debt should include </a:t>
            </a:r>
          </a:p>
          <a:p>
            <a:pPr marL="640080" lvl="1" indent="-274320" eaLnBrk="1" fontAlgn="auto" hangingPunct="1">
              <a:spcAft>
                <a:spcPts val="0"/>
              </a:spcAft>
              <a:buFont typeface="Wingdings 2"/>
              <a:buChar char=""/>
              <a:defRPr/>
            </a:pPr>
            <a:r>
              <a:rPr lang="en-US" smtClean="0">
                <a:ea typeface="+mn-ea"/>
              </a:rPr>
              <a:t>All interest bearing liabilities, short term as well as long term</a:t>
            </a:r>
          </a:p>
          <a:p>
            <a:pPr marL="640080" lvl="1" indent="-274320" eaLnBrk="1" fontAlgn="auto" hangingPunct="1">
              <a:spcAft>
                <a:spcPts val="0"/>
              </a:spcAft>
              <a:buFont typeface="Wingdings 2"/>
              <a:buChar char=""/>
              <a:defRPr/>
            </a:pPr>
            <a:r>
              <a:rPr lang="en-US" smtClean="0">
                <a:ea typeface="+mn-ea"/>
              </a:rPr>
              <a:t>All leases, operating as well as capital</a:t>
            </a:r>
          </a:p>
          <a:p>
            <a:pPr marL="320040" indent="-320040" eaLnBrk="1" fontAlgn="auto" hangingPunct="1">
              <a:spcAft>
                <a:spcPts val="0"/>
              </a:spcAft>
              <a:buFont typeface="Wingdings"/>
              <a:buChar char=""/>
              <a:defRPr/>
            </a:pPr>
            <a:r>
              <a:rPr lang="en-US" smtClean="0">
                <a:ea typeface="+mn-ea"/>
                <a:cs typeface="+mn-cs"/>
              </a:rPr>
              <a:t>Debt should not include</a:t>
            </a:r>
          </a:p>
          <a:p>
            <a:pPr marL="640080" lvl="1" indent="-274320" eaLnBrk="1" fontAlgn="auto" hangingPunct="1">
              <a:spcAft>
                <a:spcPts val="0"/>
              </a:spcAft>
              <a:buFont typeface="Wingdings 2"/>
              <a:buChar char=""/>
              <a:defRPr/>
            </a:pPr>
            <a:r>
              <a:rPr lang="en-US" smtClean="0">
                <a:ea typeface="+mn-ea"/>
              </a:rPr>
              <a:t>Accounts payable or supplier credit</a:t>
            </a:r>
            <a:endParaRPr lang="en-US">
              <a:ea typeface="+mn-ea"/>
            </a:endParaRPr>
          </a:p>
        </p:txBody>
      </p:sp>
      <p:sp>
        <p:nvSpPr>
          <p:cNvPr id="12595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spTree>
  </p:cSld>
  <p:clrMapOvr>
    <a:masterClrMapping/>
  </p:clrMapOvr>
  <p:timing>
    <p:tnLst>
      <p:par>
        <p:cTn xmlns:p14="http://schemas.microsoft.com/office/powerpoint/2010/mai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But should consider other potential liabilities when getting to equity value…</a:t>
            </a:r>
            <a:endParaRPr lang="en-US">
              <a:ea typeface="+mj-ea"/>
              <a:cs typeface="+mj-cs"/>
            </a:endParaRPr>
          </a:p>
        </p:txBody>
      </p:sp>
      <p:sp>
        <p:nvSpPr>
          <p:cNvPr id="107522" name="Rectangle 3"/>
          <p:cNvSpPr>
            <a:spLocks noGrp="1" noChangeArrowheads="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smtClean="0">
                <a:ea typeface="+mn-ea"/>
                <a:cs typeface="+mn-cs"/>
              </a:rPr>
              <a:t>If you have under funded pension fund or health care plans, you should consider the under funding at this stage in getting to the value of equity.</a:t>
            </a:r>
          </a:p>
          <a:p>
            <a:pPr marL="640080" lvl="1" indent="-274320" eaLnBrk="1" fontAlgn="auto" hangingPunct="1">
              <a:spcAft>
                <a:spcPts val="0"/>
              </a:spcAft>
              <a:buFont typeface="Wingdings 2"/>
              <a:buChar char=""/>
              <a:defRPr/>
            </a:pPr>
            <a:r>
              <a:rPr lang="en-US" smtClean="0">
                <a:ea typeface="+mn-ea"/>
              </a:rPr>
              <a:t>If you do so, you should not double count by also including a cash flow line item reflecting cash you would need to set aside to meet the unfunded obligation.</a:t>
            </a:r>
          </a:p>
          <a:p>
            <a:pPr marL="640080" lvl="1" indent="-274320" eaLnBrk="1" fontAlgn="auto" hangingPunct="1">
              <a:spcAft>
                <a:spcPts val="0"/>
              </a:spcAft>
              <a:buFont typeface="Wingdings 2"/>
              <a:buChar char=""/>
              <a:defRPr/>
            </a:pPr>
            <a:r>
              <a:rPr lang="en-US" smtClean="0">
                <a:ea typeface="+mn-ea"/>
              </a:rPr>
              <a:t>You should not be counting these items as debt in your cost of capital calculations….</a:t>
            </a:r>
          </a:p>
          <a:p>
            <a:pPr marL="320040" indent="-320040" eaLnBrk="1" fontAlgn="auto" hangingPunct="1">
              <a:spcAft>
                <a:spcPts val="0"/>
              </a:spcAft>
              <a:buFont typeface="Wingdings"/>
              <a:buChar char=""/>
              <a:defRPr/>
            </a:pPr>
            <a:r>
              <a:rPr lang="en-US" smtClean="0">
                <a:ea typeface="+mn-ea"/>
                <a:cs typeface="+mn-cs"/>
              </a:rPr>
              <a:t>If you have contingent liabilities - for example, a potential liability from a lawsuit that has not been decided - you should consider the expected value of these contingent liabilities</a:t>
            </a:r>
          </a:p>
          <a:p>
            <a:pPr marL="640080" lvl="1" indent="-274320" eaLnBrk="1" fontAlgn="auto" hangingPunct="1">
              <a:spcAft>
                <a:spcPts val="0"/>
              </a:spcAft>
              <a:buFont typeface="Wingdings 2"/>
              <a:buChar char=""/>
              <a:defRPr/>
            </a:pPr>
            <a:r>
              <a:rPr lang="en-US" smtClean="0">
                <a:ea typeface="+mn-ea"/>
              </a:rPr>
              <a:t>Value of contingent liability = Probability that the liability will occur * Expected value of liability</a:t>
            </a:r>
            <a:endParaRPr lang="en-US">
              <a:ea typeface="+mn-ea"/>
            </a:endParaRPr>
          </a:p>
        </p:txBody>
      </p:sp>
      <p:sp>
        <p:nvSpPr>
          <p:cNvPr id="12800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spTree>
  </p:cSld>
  <p:clrMapOvr>
    <a:masterClrMapping/>
  </p:clrMapOvr>
  <p:timing>
    <p:tnLst>
      <p:par>
        <p:cTn xmlns:p14="http://schemas.microsoft.com/office/powerpoint/2010/mai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49"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8. The Value of Control</a:t>
            </a:r>
          </a:p>
        </p:txBody>
      </p:sp>
      <p:sp>
        <p:nvSpPr>
          <p:cNvPr id="109570" name="Rectangle 3"/>
          <p:cNvSpPr>
            <a:spLocks noGrp="1" noChangeArrowheads="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smtClean="0">
                <a:ea typeface="+mn-ea"/>
                <a:cs typeface="+mn-cs"/>
              </a:rPr>
              <a:t>The value of the control premium that will be paid to acquire a block of equity will depend upon two factors -</a:t>
            </a:r>
          </a:p>
          <a:p>
            <a:pPr marL="640080" lvl="1" indent="-274320" eaLnBrk="1" fontAlgn="auto" hangingPunct="1">
              <a:spcAft>
                <a:spcPts val="0"/>
              </a:spcAft>
              <a:buFont typeface="Wingdings 2"/>
              <a:buChar char=""/>
              <a:defRPr/>
            </a:pPr>
            <a:r>
              <a:rPr lang="en-US" smtClean="0">
                <a:ea typeface="+mn-ea"/>
              </a:rPr>
              <a:t>Probability that control of firm will change: This refers to the probability that incumbent management will be replaced. this can be either through acquisition or through existing stockholders exercising their muscle.</a:t>
            </a:r>
          </a:p>
          <a:p>
            <a:pPr marL="640080" lvl="1" indent="-274320" eaLnBrk="1" fontAlgn="auto" hangingPunct="1">
              <a:spcAft>
                <a:spcPts val="0"/>
              </a:spcAft>
              <a:buFont typeface="Wingdings 2"/>
              <a:buChar char=""/>
              <a:defRPr/>
            </a:pPr>
            <a:r>
              <a:rPr lang="en-US" smtClean="0">
                <a:ea typeface="+mn-ea"/>
              </a:rPr>
              <a:t>Value of Gaining Control of the Company: The value of gaining control of a company arises from two sources - the increase in value that can be wrought by changes in the way the company is managed and run, and the side benefits and perquisites of being in control</a:t>
            </a:r>
          </a:p>
          <a:p>
            <a:pPr marL="640080" lvl="1" indent="-274320" eaLnBrk="1" fontAlgn="auto" hangingPunct="1">
              <a:spcAft>
                <a:spcPts val="0"/>
              </a:spcAft>
              <a:buFont typeface="Wingdings 2"/>
              <a:buChar char=""/>
              <a:defRPr/>
            </a:pPr>
            <a:r>
              <a:rPr lang="en-US" smtClean="0">
                <a:ea typeface="+mn-ea"/>
                <a:hlinkClick r:id=""/>
              </a:rPr>
              <a:t>Value of Gaining Control = Present Value (Value of Company with change in control - Value of company without change in control) + Side Benefits of Control</a:t>
            </a:r>
            <a:endParaRPr lang="en-US">
              <a:ea typeface="+mn-ea"/>
            </a:endParaRPr>
          </a:p>
        </p:txBody>
      </p:sp>
      <p:sp>
        <p:nvSpPr>
          <p:cNvPr id="13005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spTree>
  </p:cSld>
  <p:clrMapOvr>
    <a:masterClrMapping/>
  </p:clrMapOvr>
  <p:timing>
    <p:tnLst>
      <p:par>
        <p:cTn xmlns:p14="http://schemas.microsoft.com/office/powerpoint/2010/mai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209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59875" cy="663733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132098"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spTree>
  </p:cSld>
  <p:clrMapOvr>
    <a:masterClrMapping/>
  </p:clrMapOvr>
  <p:timing>
    <p:tnLst>
      <p:par>
        <p:cTn xmlns:p14="http://schemas.microsoft.com/office/powerpoint/2010/mai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14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6686" y="457200"/>
            <a:ext cx="9057314" cy="59309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134146"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spTree>
  </p:cSld>
  <p:clrMapOvr>
    <a:masterClrMapping/>
  </p:clrMapOvr>
  <p:timing>
    <p:tnLst>
      <p:par>
        <p:cTn xmlns:p14="http://schemas.microsoft.com/office/powerpoint/2010/mai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3"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228600"/>
            <a:ext cx="9328150" cy="610711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136194"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spTree>
  </p:cSld>
  <p:clrMapOvr>
    <a:masterClrMapping/>
  </p:clrMapOvr>
  <p:timing>
    <p:tnLst>
      <p:par>
        <p:cTn xmlns:p14="http://schemas.microsoft.com/office/powerpoint/2010/mai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1"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Value of Control and the Value of Voting Rights</a:t>
            </a:r>
            <a:endParaRPr lang="en-US">
              <a:ea typeface="+mj-ea"/>
              <a:cs typeface="+mj-cs"/>
            </a:endParaRPr>
          </a:p>
        </p:txBody>
      </p:sp>
      <p:sp>
        <p:nvSpPr>
          <p:cNvPr id="117762" name="Content Placeholder 2"/>
          <p:cNvSpPr>
            <a:spLocks noGrp="1"/>
          </p:cNvSpPr>
          <p:nvPr>
            <p:ph sz="quarter" idx="1"/>
          </p:nvPr>
        </p:nvSpPr>
        <p:spPr>
          <a:xfrm>
            <a:off x="612775" y="1600200"/>
            <a:ext cx="8153400" cy="4495800"/>
          </a:xfrm>
        </p:spPr>
        <p:txBody>
          <a:bodyPr>
            <a:normAutofit fontScale="85000" lnSpcReduction="10000"/>
          </a:bodyPr>
          <a:lstStyle/>
          <a:p>
            <a:pPr marL="320040" indent="-320040" eaLnBrk="1" fontAlgn="auto" hangingPunct="1">
              <a:spcAft>
                <a:spcPts val="0"/>
              </a:spcAft>
              <a:buFont typeface="Wingdings"/>
              <a:buChar char=""/>
              <a:defRPr/>
            </a:pPr>
            <a:r>
              <a:rPr lang="en-US" dirty="0" err="1" smtClean="0">
                <a:ea typeface="+mn-ea"/>
                <a:cs typeface="+mn-cs"/>
              </a:rPr>
              <a:t>Adris</a:t>
            </a:r>
            <a:r>
              <a:rPr lang="en-US" dirty="0" smtClean="0">
                <a:ea typeface="+mn-ea"/>
                <a:cs typeface="+mn-cs"/>
              </a:rPr>
              <a:t> </a:t>
            </a:r>
            <a:r>
              <a:rPr lang="en-US" dirty="0" err="1" smtClean="0">
                <a:ea typeface="+mn-ea"/>
                <a:cs typeface="+mn-cs"/>
              </a:rPr>
              <a:t>Grupa</a:t>
            </a:r>
            <a:r>
              <a:rPr lang="en-US" dirty="0" smtClean="0">
                <a:ea typeface="+mn-ea"/>
                <a:cs typeface="+mn-cs"/>
              </a:rPr>
              <a:t> has two classes of shares outstanding: 9.616 million voting shares and 6.748 million non-voting shares.</a:t>
            </a:r>
          </a:p>
          <a:p>
            <a:pPr marL="320040" lvl="1" indent="-320040" eaLnBrk="1" fontAlgn="auto" hangingPunct="1">
              <a:spcBef>
                <a:spcPts val="700"/>
              </a:spcBef>
              <a:spcAft>
                <a:spcPts val="0"/>
              </a:spcAft>
              <a:buClr>
                <a:schemeClr val="accent2"/>
              </a:buClr>
              <a:buSzPct val="60000"/>
              <a:buFont typeface="Wingdings"/>
              <a:buChar char=""/>
              <a:defRPr/>
            </a:pPr>
            <a:r>
              <a:rPr lang="en-US" dirty="0" smtClean="0">
                <a:ea typeface="+mn-ea"/>
                <a:cs typeface="+mn-cs"/>
              </a:rPr>
              <a:t>To value a non-voting share, we assume that all non-voting shares essentially have to settle for status quo value. </a:t>
            </a:r>
            <a:r>
              <a:rPr lang="en-US" dirty="0"/>
              <a:t>All shareholders, common and preferred, get an equal share of the status quo </a:t>
            </a:r>
            <a:r>
              <a:rPr lang="en-US" dirty="0" smtClean="0"/>
              <a:t>value.</a:t>
            </a:r>
            <a:endParaRPr lang="en-US" dirty="0">
              <a:ea typeface="+mn-ea"/>
            </a:endParaRPr>
          </a:p>
          <a:p>
            <a:pPr marL="0" lvl="1" indent="0" eaLnBrk="1" fontAlgn="auto" hangingPunct="1">
              <a:spcBef>
                <a:spcPts val="700"/>
              </a:spcBef>
              <a:spcAft>
                <a:spcPts val="0"/>
              </a:spcAft>
              <a:buClr>
                <a:schemeClr val="accent2"/>
              </a:buClr>
              <a:buSzPct val="60000"/>
              <a:buNone/>
              <a:defRPr/>
            </a:pPr>
            <a:r>
              <a:rPr lang="en-US" dirty="0" smtClean="0">
                <a:ea typeface="+mn-ea"/>
                <a:cs typeface="+mn-cs"/>
              </a:rPr>
              <a:t>	Status Quo Value of Equity = 5,484 million HKR	</a:t>
            </a:r>
          </a:p>
          <a:p>
            <a:pPr marL="0" lvl="1" indent="0" eaLnBrk="1" fontAlgn="auto" hangingPunct="1">
              <a:spcBef>
                <a:spcPts val="700"/>
              </a:spcBef>
              <a:spcAft>
                <a:spcPts val="0"/>
              </a:spcAft>
              <a:buClr>
                <a:schemeClr val="accent2"/>
              </a:buClr>
              <a:buSzPct val="60000"/>
              <a:buNone/>
              <a:defRPr/>
            </a:pPr>
            <a:r>
              <a:rPr lang="en-US" dirty="0">
                <a:ea typeface="+mn-ea"/>
              </a:rPr>
              <a:t>	</a:t>
            </a:r>
            <a:r>
              <a:rPr lang="en-US" dirty="0" smtClean="0">
                <a:ea typeface="+mn-ea"/>
                <a:cs typeface="+mn-cs"/>
              </a:rPr>
              <a:t>Value for a non-voting share = 5484/(9.616+6.748) = 334 HKR/share</a:t>
            </a:r>
          </a:p>
          <a:p>
            <a:pPr marL="320040" indent="-320040" eaLnBrk="1" fontAlgn="auto" hangingPunct="1">
              <a:spcAft>
                <a:spcPts val="0"/>
              </a:spcAft>
              <a:buFont typeface="Wingdings"/>
              <a:buChar char=""/>
              <a:defRPr/>
            </a:pPr>
            <a:r>
              <a:rPr lang="en-US" dirty="0" smtClean="0">
                <a:ea typeface="+mn-ea"/>
                <a:cs typeface="+mn-cs"/>
              </a:rPr>
              <a:t>To value a voting share, we first value control in </a:t>
            </a:r>
            <a:r>
              <a:rPr lang="en-US" dirty="0" err="1" smtClean="0">
                <a:ea typeface="+mn-ea"/>
                <a:cs typeface="+mn-cs"/>
              </a:rPr>
              <a:t>Adris</a:t>
            </a:r>
            <a:r>
              <a:rPr lang="en-US" dirty="0" smtClean="0">
                <a:ea typeface="+mn-ea"/>
                <a:cs typeface="+mn-cs"/>
              </a:rPr>
              <a:t> </a:t>
            </a:r>
            <a:r>
              <a:rPr lang="en-US" dirty="0" err="1" smtClean="0">
                <a:ea typeface="+mn-ea"/>
                <a:cs typeface="+mn-cs"/>
              </a:rPr>
              <a:t>Grup</a:t>
            </a:r>
            <a:r>
              <a:rPr lang="en-US" dirty="0" smtClean="0">
                <a:ea typeface="+mn-ea"/>
                <a:cs typeface="+mn-cs"/>
              </a:rPr>
              <a:t> as the difference between the optimal and the status quo value:</a:t>
            </a:r>
          </a:p>
          <a:p>
            <a:pPr marL="320675" lvl="1" indent="0" eaLnBrk="1" fontAlgn="auto" hangingPunct="1">
              <a:spcAft>
                <a:spcPts val="0"/>
              </a:spcAft>
              <a:buNone/>
              <a:defRPr/>
            </a:pPr>
            <a:r>
              <a:rPr lang="en-US" dirty="0" smtClean="0">
                <a:ea typeface="+mn-ea"/>
                <a:cs typeface="+mn-cs"/>
              </a:rPr>
              <a:t>Value of control at </a:t>
            </a:r>
            <a:r>
              <a:rPr lang="en-US" dirty="0" err="1" smtClean="0">
                <a:ea typeface="+mn-ea"/>
                <a:cs typeface="+mn-cs"/>
              </a:rPr>
              <a:t>Adris</a:t>
            </a:r>
            <a:r>
              <a:rPr lang="en-US" dirty="0" smtClean="0">
                <a:ea typeface="+mn-ea"/>
                <a:cs typeface="+mn-cs"/>
              </a:rPr>
              <a:t> </a:t>
            </a:r>
            <a:r>
              <a:rPr lang="en-US" dirty="0" err="1" smtClean="0">
                <a:ea typeface="+mn-ea"/>
                <a:cs typeface="+mn-cs"/>
              </a:rPr>
              <a:t>Grupa</a:t>
            </a:r>
            <a:r>
              <a:rPr lang="en-US" dirty="0" smtClean="0">
                <a:ea typeface="+mn-ea"/>
                <a:cs typeface="+mn-cs"/>
              </a:rPr>
              <a:t> = 5,735 – 5484 = 249 million HKR</a:t>
            </a:r>
          </a:p>
          <a:p>
            <a:pPr marL="320675" lvl="1" indent="0" eaLnBrk="1" fontAlgn="auto" hangingPunct="1">
              <a:spcAft>
                <a:spcPts val="0"/>
              </a:spcAft>
              <a:buNone/>
              <a:defRPr/>
            </a:pPr>
            <a:r>
              <a:rPr lang="en-US" dirty="0" smtClean="0">
                <a:ea typeface="+mn-ea"/>
                <a:cs typeface="+mn-cs"/>
              </a:rPr>
              <a:t>Value per voting share =334 HKR +  249/9.616 = 362 HKR</a:t>
            </a:r>
            <a:endParaRPr lang="en-US" dirty="0">
              <a:ea typeface="+mn-ea"/>
              <a:cs typeface="+mn-cs"/>
            </a:endParaRPr>
          </a:p>
        </p:txBody>
      </p:sp>
      <p:sp>
        <p:nvSpPr>
          <p:cNvPr id="13824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spTree>
  </p:cSld>
  <p:clrMapOvr>
    <a:masterClrMapping/>
  </p:clrMapOvr>
  <p:timing>
    <p:tnLst>
      <p:par>
        <p:cTn xmlns:p14="http://schemas.microsoft.com/office/powerpoint/2010/mai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5" name="Rectangle 2"/>
          <p:cNvSpPr>
            <a:spLocks noGrp="1" noChangeArrowheads="1"/>
          </p:cNvSpPr>
          <p:nvPr>
            <p:ph type="ctrTitle"/>
          </p:nvPr>
        </p:nvSpPr>
        <p:spPr/>
        <p:txBody>
          <a:bodyPr>
            <a:normAutofit/>
          </a:bodyPr>
          <a:lstStyle/>
          <a:p>
            <a:pPr eaLnBrk="1" fontAlgn="auto" hangingPunct="1">
              <a:spcAft>
                <a:spcPts val="0"/>
              </a:spcAft>
              <a:defRPr/>
            </a:pPr>
            <a:r>
              <a:rPr lang="en-US" smtClean="0">
                <a:ea typeface="+mj-ea"/>
                <a:cs typeface="+mj-cs"/>
              </a:rPr>
              <a:t>The Dark Side of Valuation:</a:t>
            </a:r>
            <a:br>
              <a:rPr lang="en-US" smtClean="0">
                <a:ea typeface="+mj-ea"/>
                <a:cs typeface="+mj-cs"/>
              </a:rPr>
            </a:br>
            <a:r>
              <a:rPr lang="en-US" smtClean="0">
                <a:ea typeface="+mj-ea"/>
                <a:cs typeface="+mj-cs"/>
              </a:rPr>
              <a:t>Valuing difficult-to-value companies</a:t>
            </a:r>
            <a:endParaRPr lang="en-US">
              <a:ea typeface="+mj-ea"/>
              <a:cs typeface="+mj-cs"/>
            </a:endParaRPr>
          </a:p>
        </p:txBody>
      </p:sp>
      <p:sp>
        <p:nvSpPr>
          <p:cNvPr id="139266" name="Subtitle 2"/>
          <p:cNvSpPr>
            <a:spLocks noGrp="1"/>
          </p:cNvSpPr>
          <p:nvPr>
            <p:ph type="subTitle" idx="1"/>
          </p:nvPr>
        </p:nvSpPr>
        <p:spPr>
          <a:xfrm>
            <a:off x="2362200" y="6049963"/>
            <a:ext cx="6705600" cy="685800"/>
          </a:xfrm>
        </p:spPr>
        <p:txBody>
          <a:bodyPr/>
          <a:lstStyle/>
          <a:p>
            <a:pPr eaLnBrk="1" hangingPunct="1"/>
            <a:endParaRPr lang="en-US">
              <a:latin typeface="Calibri" charset="0"/>
            </a:endParaRPr>
          </a:p>
        </p:txBody>
      </p:sp>
      <p:sp>
        <p:nvSpPr>
          <p:cNvPr id="139267"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3"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The fundamental determinants of value…</a:t>
            </a:r>
          </a:p>
        </p:txBody>
      </p:sp>
      <p:sp>
        <p:nvSpPr>
          <p:cNvPr id="14131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pic>
        <p:nvPicPr>
          <p:cNvPr id="3" name="Content Placeholder 2"/>
          <p:cNvPicPr>
            <a:picLocks noGrp="1" noChangeAspect="1"/>
          </p:cNvPicPr>
          <p:nvPr>
            <p:ph sz="quarter" idx="1"/>
          </p:nvPr>
        </p:nvPicPr>
        <p:blipFill>
          <a:blip r:embed="rId3"/>
          <a:srcRect t="-38321" b="-38321"/>
          <a:stretch>
            <a:fillRect/>
          </a:stretch>
        </p:blipFill>
        <p:spPr/>
      </p:pic>
    </p:spTree>
  </p:cSld>
  <p:clrMapOvr>
    <a:masterClrMapping/>
  </p:clrMapOvr>
  <p:timing>
    <p:tnLst>
      <p:par>
        <p:cTn xmlns:p14="http://schemas.microsoft.com/office/powerpoint/2010/mai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1" name="Title 1"/>
          <p:cNvSpPr>
            <a:spLocks noGrp="1"/>
          </p:cNvSpPr>
          <p:nvPr>
            <p:ph type="title"/>
          </p:nvPr>
        </p:nvSpPr>
        <p:spPr>
          <a:xfrm>
            <a:off x="612775" y="228600"/>
            <a:ext cx="8153400" cy="990600"/>
          </a:xfrm>
        </p:spPr>
        <p:txBody>
          <a:bodyPr/>
          <a:lstStyle/>
          <a:p>
            <a:pPr eaLnBrk="1" hangingPunct="1"/>
            <a:r>
              <a:rPr lang="en-US">
                <a:latin typeface="Calibri" charset="0"/>
              </a:rPr>
              <a:t>The Dark Side of Valuation…</a:t>
            </a:r>
          </a:p>
        </p:txBody>
      </p:sp>
      <p:sp>
        <p:nvSpPr>
          <p:cNvPr id="122882" name="Content Placeholder 2"/>
          <p:cNvSpPr>
            <a:spLocks noGrp="1"/>
          </p:cNvSpPr>
          <p:nvPr>
            <p:ph sz="quarter" idx="1"/>
          </p:nvPr>
        </p:nvSpPr>
        <p:spPr>
          <a:xfrm>
            <a:off x="612775" y="1600200"/>
            <a:ext cx="8153400" cy="4495800"/>
          </a:xfrm>
        </p:spPr>
        <p:txBody>
          <a:bodyPr>
            <a:normAutofit fontScale="92500"/>
          </a:bodyPr>
          <a:lstStyle/>
          <a:p>
            <a:pPr marL="320040" indent="-320040" eaLnBrk="1" fontAlgn="auto" hangingPunct="1">
              <a:spcAft>
                <a:spcPts val="0"/>
              </a:spcAft>
              <a:buFont typeface="Wingdings"/>
              <a:buChar char=""/>
              <a:defRPr/>
            </a:pPr>
            <a:r>
              <a:rPr lang="en-US" smtClean="0">
                <a:ea typeface="+mn-ea"/>
                <a:cs typeface="+mn-cs"/>
              </a:rPr>
              <a:t>Valuing stable,  money making companies with consistent and clear accounting statements, a long and stable history and lots of comparable firms is easy to do.</a:t>
            </a:r>
          </a:p>
          <a:p>
            <a:pPr marL="320040" indent="-320040" eaLnBrk="1" fontAlgn="auto" hangingPunct="1">
              <a:spcAft>
                <a:spcPts val="0"/>
              </a:spcAft>
              <a:buFont typeface="Wingdings"/>
              <a:buChar char=""/>
              <a:defRPr/>
            </a:pPr>
            <a:r>
              <a:rPr lang="en-US" smtClean="0">
                <a:ea typeface="+mn-ea"/>
                <a:cs typeface="+mn-cs"/>
              </a:rPr>
              <a:t>The true test of your valuation skills is when you have to value “difficult” companies. In particular, the challenges are greatest when valuing:</a:t>
            </a:r>
          </a:p>
          <a:p>
            <a:pPr marL="640080" lvl="1" indent="-274320" eaLnBrk="1" fontAlgn="auto" hangingPunct="1">
              <a:spcAft>
                <a:spcPts val="0"/>
              </a:spcAft>
              <a:buFont typeface="Wingdings 2"/>
              <a:buChar char=""/>
              <a:defRPr/>
            </a:pPr>
            <a:r>
              <a:rPr lang="en-US" smtClean="0">
                <a:ea typeface="+mn-ea"/>
              </a:rPr>
              <a:t>Young companies, early in the life cycle, in young businesses</a:t>
            </a:r>
          </a:p>
          <a:p>
            <a:pPr marL="640080" lvl="1" indent="-274320" eaLnBrk="1" fontAlgn="auto" hangingPunct="1">
              <a:spcAft>
                <a:spcPts val="0"/>
              </a:spcAft>
              <a:buFont typeface="Wingdings 2"/>
              <a:buChar char=""/>
              <a:defRPr/>
            </a:pPr>
            <a:r>
              <a:rPr lang="en-US" smtClean="0">
                <a:ea typeface="+mn-ea"/>
              </a:rPr>
              <a:t>Companies that don’t fit the accounting mold</a:t>
            </a:r>
          </a:p>
          <a:p>
            <a:pPr marL="640080" lvl="1" indent="-274320" eaLnBrk="1" fontAlgn="auto" hangingPunct="1">
              <a:spcAft>
                <a:spcPts val="0"/>
              </a:spcAft>
              <a:buFont typeface="Wingdings 2"/>
              <a:buChar char=""/>
              <a:defRPr/>
            </a:pPr>
            <a:r>
              <a:rPr lang="en-US" smtClean="0">
                <a:ea typeface="+mn-ea"/>
              </a:rPr>
              <a:t>Companies that face substantial truncation risk (default or nationalization risk)</a:t>
            </a:r>
            <a:endParaRPr lang="en-US">
              <a:ea typeface="+mn-ea"/>
            </a:endParaRPr>
          </a:p>
        </p:txBody>
      </p:sp>
      <p:sp>
        <p:nvSpPr>
          <p:cNvPr id="14336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5" name="Title 1"/>
          <p:cNvSpPr>
            <a:spLocks noGrp="1"/>
          </p:cNvSpPr>
          <p:nvPr>
            <p:ph type="title"/>
          </p:nvPr>
        </p:nvSpPr>
        <p:spPr>
          <a:xfrm>
            <a:off x="612775" y="228600"/>
            <a:ext cx="8153400" cy="990600"/>
          </a:xfrm>
        </p:spPr>
        <p:txBody>
          <a:bodyPr/>
          <a:lstStyle/>
          <a:p>
            <a:pPr eaLnBrk="1" hangingPunct="1"/>
            <a:r>
              <a:rPr lang="en-US">
                <a:latin typeface="Calibri" charset="0"/>
              </a:rPr>
              <a:t>Difficult to value companies…</a:t>
            </a:r>
          </a:p>
        </p:txBody>
      </p:sp>
      <p:sp>
        <p:nvSpPr>
          <p:cNvPr id="123906" name="Content Placeholder 2"/>
          <p:cNvSpPr>
            <a:spLocks noGrp="1"/>
          </p:cNvSpPr>
          <p:nvPr>
            <p:ph sz="quarter" idx="1"/>
          </p:nvPr>
        </p:nvSpPr>
        <p:spPr>
          <a:xfrm>
            <a:off x="612775" y="1600200"/>
            <a:ext cx="8153400" cy="4495800"/>
          </a:xfrm>
        </p:spPr>
        <p:txBody>
          <a:bodyPr>
            <a:normAutofit fontScale="62500" lnSpcReduction="20000"/>
          </a:bodyPr>
          <a:lstStyle/>
          <a:p>
            <a:pPr marL="320040" indent="-320040" eaLnBrk="1" fontAlgn="auto" hangingPunct="1">
              <a:spcAft>
                <a:spcPts val="0"/>
              </a:spcAft>
              <a:buFont typeface="Wingdings"/>
              <a:buChar char=""/>
              <a:defRPr/>
            </a:pPr>
            <a:r>
              <a:rPr lang="en-US" dirty="0" smtClean="0">
                <a:ea typeface="+mn-ea"/>
                <a:cs typeface="+mn-cs"/>
              </a:rPr>
              <a:t>Across the life cycle:</a:t>
            </a:r>
          </a:p>
          <a:p>
            <a:pPr marL="640080" lvl="1" indent="-274320" eaLnBrk="1" fontAlgn="auto" hangingPunct="1">
              <a:spcAft>
                <a:spcPts val="0"/>
              </a:spcAft>
              <a:buFont typeface="Wingdings 2"/>
              <a:buChar char=""/>
              <a:defRPr/>
            </a:pPr>
            <a:r>
              <a:rPr lang="en-US" dirty="0" smtClean="0">
                <a:ea typeface="+mn-ea"/>
              </a:rPr>
              <a:t>Young, growth firms: Limited history, small revenues in conjunction with big operating losses and a propensity for failure make these companies tough to value.</a:t>
            </a:r>
          </a:p>
          <a:p>
            <a:pPr marL="640080" lvl="1" indent="-274320" eaLnBrk="1" fontAlgn="auto" hangingPunct="1">
              <a:spcAft>
                <a:spcPts val="0"/>
              </a:spcAft>
              <a:buFont typeface="Wingdings 2"/>
              <a:buChar char=""/>
              <a:defRPr/>
            </a:pPr>
            <a:r>
              <a:rPr lang="en-US" dirty="0" smtClean="0">
                <a:ea typeface="+mn-ea"/>
              </a:rPr>
              <a:t>Mature companies in transition: When mature companies change or are forced to change, history may have to be abandoned and parameters have to be </a:t>
            </a:r>
            <a:r>
              <a:rPr lang="en-US" dirty="0" err="1" smtClean="0">
                <a:ea typeface="+mn-ea"/>
              </a:rPr>
              <a:t>reestimated</a:t>
            </a:r>
            <a:r>
              <a:rPr lang="en-US" dirty="0" smtClean="0">
                <a:ea typeface="+mn-ea"/>
              </a:rPr>
              <a:t>.</a:t>
            </a:r>
          </a:p>
          <a:p>
            <a:pPr marL="640080" lvl="1" indent="-274320" eaLnBrk="1" fontAlgn="auto" hangingPunct="1">
              <a:spcAft>
                <a:spcPts val="0"/>
              </a:spcAft>
              <a:buFont typeface="Wingdings 2"/>
              <a:buChar char=""/>
              <a:defRPr/>
            </a:pPr>
            <a:r>
              <a:rPr lang="en-US" dirty="0" smtClean="0">
                <a:ea typeface="+mn-ea"/>
              </a:rPr>
              <a:t>Declining and Distressed firms: A long but irrelevant history, declining markets, high debt loads and the likelihood of distress make them troublesome.</a:t>
            </a:r>
          </a:p>
          <a:p>
            <a:pPr marL="320040" indent="-320040" eaLnBrk="1" fontAlgn="auto" hangingPunct="1">
              <a:spcAft>
                <a:spcPts val="0"/>
              </a:spcAft>
              <a:buFont typeface="Wingdings"/>
              <a:buChar char=""/>
              <a:defRPr/>
            </a:pPr>
            <a:r>
              <a:rPr lang="en-US" dirty="0" smtClean="0">
                <a:ea typeface="+mn-ea"/>
                <a:cs typeface="+mn-cs"/>
              </a:rPr>
              <a:t>Across sectors</a:t>
            </a:r>
          </a:p>
          <a:p>
            <a:pPr marL="640080" lvl="1" indent="-274320" eaLnBrk="1" fontAlgn="auto" hangingPunct="1">
              <a:spcAft>
                <a:spcPts val="0"/>
              </a:spcAft>
              <a:buFont typeface="Wingdings 2"/>
              <a:buChar char=""/>
              <a:defRPr/>
            </a:pPr>
            <a:r>
              <a:rPr lang="en-US" dirty="0" smtClean="0">
                <a:ea typeface="+mn-ea"/>
              </a:rPr>
              <a:t>Financial service firms: Opacity of financial statements and difficulties in estimating basic inputs leave us trusting managers to tell us what’s going on.</a:t>
            </a:r>
          </a:p>
          <a:p>
            <a:pPr marL="640080" lvl="1" indent="-274320" eaLnBrk="1" fontAlgn="auto" hangingPunct="1">
              <a:spcAft>
                <a:spcPts val="0"/>
              </a:spcAft>
              <a:buFont typeface="Wingdings 2"/>
              <a:buChar char=""/>
              <a:defRPr/>
            </a:pPr>
            <a:r>
              <a:rPr lang="en-US" dirty="0" smtClean="0">
                <a:ea typeface="+mn-ea"/>
              </a:rPr>
              <a:t>Commodity and cyclical firms: Dependence of the underlying commodity prices or overall economic growth make these valuations susceptible to macro factors.</a:t>
            </a:r>
          </a:p>
          <a:p>
            <a:pPr marL="640080" lvl="1" indent="-274320" eaLnBrk="1" fontAlgn="auto" hangingPunct="1">
              <a:spcAft>
                <a:spcPts val="0"/>
              </a:spcAft>
              <a:buFont typeface="Wingdings 2"/>
              <a:buChar char=""/>
              <a:defRPr/>
            </a:pPr>
            <a:r>
              <a:rPr lang="en-US" dirty="0" smtClean="0">
                <a:ea typeface="+mn-ea"/>
              </a:rPr>
              <a:t>Firms with intangible assets: Accounting principles are left to the wayside on these firms.</a:t>
            </a:r>
          </a:p>
          <a:p>
            <a:pPr marL="320040" indent="-320040" eaLnBrk="1" fontAlgn="auto" hangingPunct="1">
              <a:spcAft>
                <a:spcPts val="0"/>
              </a:spcAft>
              <a:buFont typeface="Wingdings"/>
              <a:buChar char=""/>
              <a:defRPr/>
            </a:pPr>
            <a:r>
              <a:rPr lang="en-US" dirty="0" smtClean="0">
                <a:ea typeface="+mn-ea"/>
                <a:cs typeface="+mn-cs"/>
              </a:rPr>
              <a:t>Across the ownership cycle</a:t>
            </a:r>
          </a:p>
          <a:p>
            <a:pPr marL="640080" lvl="1" indent="-274320" eaLnBrk="1" fontAlgn="auto" hangingPunct="1">
              <a:spcAft>
                <a:spcPts val="0"/>
              </a:spcAft>
              <a:buFont typeface="Wingdings 2"/>
              <a:buChar char=""/>
              <a:defRPr/>
            </a:pPr>
            <a:r>
              <a:rPr lang="en-US" dirty="0" smtClean="0">
                <a:ea typeface="+mn-ea"/>
              </a:rPr>
              <a:t>Privately owned businesses: Exposure to firm specific risk and illiquidity bedevil valuations.</a:t>
            </a:r>
          </a:p>
          <a:p>
            <a:pPr marL="640080" lvl="1" indent="-274320" eaLnBrk="1" fontAlgn="auto" hangingPunct="1">
              <a:spcAft>
                <a:spcPts val="0"/>
              </a:spcAft>
              <a:buFont typeface="Wingdings 2"/>
              <a:buChar char=""/>
              <a:defRPr/>
            </a:pPr>
            <a:r>
              <a:rPr lang="en-US" dirty="0" smtClean="0">
                <a:ea typeface="+mn-ea"/>
              </a:rPr>
              <a:t>Venture Capital (VC) and private equity: Different equity investors, with different perceptions of risk.</a:t>
            </a:r>
          </a:p>
          <a:p>
            <a:pPr marL="640080" lvl="1" indent="-274320" eaLnBrk="1" fontAlgn="auto" hangingPunct="1">
              <a:spcAft>
                <a:spcPts val="0"/>
              </a:spcAft>
              <a:buFont typeface="Wingdings 2"/>
              <a:buChar char=""/>
              <a:defRPr/>
            </a:pPr>
            <a:r>
              <a:rPr lang="en-US" dirty="0" smtClean="0">
                <a:ea typeface="+mn-ea"/>
              </a:rPr>
              <a:t>Closely held public firms: Part private and part public, sharing the troubles of both.</a:t>
            </a:r>
          </a:p>
          <a:p>
            <a:pPr marL="640080" lvl="1" indent="-274320" eaLnBrk="1" fontAlgn="auto" hangingPunct="1">
              <a:spcAft>
                <a:spcPts val="0"/>
              </a:spcAft>
              <a:buFont typeface="Wingdings 2"/>
              <a:buChar char=""/>
              <a:defRPr/>
            </a:pPr>
            <a:endParaRPr lang="en-US" dirty="0" smtClean="0">
              <a:ea typeface="+mn-ea"/>
            </a:endParaRPr>
          </a:p>
          <a:p>
            <a:pPr marL="640080" lvl="1" indent="-274320" eaLnBrk="1" fontAlgn="auto" hangingPunct="1">
              <a:spcAft>
                <a:spcPts val="0"/>
              </a:spcAft>
              <a:buFont typeface="Wingdings 2"/>
              <a:buChar char=""/>
              <a:defRPr/>
            </a:pPr>
            <a:endParaRPr lang="en-US" dirty="0">
              <a:ea typeface="+mn-ea"/>
            </a:endParaRPr>
          </a:p>
        </p:txBody>
      </p:sp>
      <p:sp>
        <p:nvSpPr>
          <p:cNvPr id="14438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spTree>
  </p:cSld>
  <p:clrMapOvr>
    <a:masterClrMapping/>
  </p:clrMapOvr>
  <p:timing>
    <p:tnLst>
      <p:par>
        <p:cTn xmlns:p14="http://schemas.microsoft.com/office/powerpoint/2010/mai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09"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I. The challenge with young companies…</a:t>
            </a:r>
          </a:p>
        </p:txBody>
      </p:sp>
      <p:sp>
        <p:nvSpPr>
          <p:cNvPr id="14541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pic>
        <p:nvPicPr>
          <p:cNvPr id="3" name="Content Placeholder 2"/>
          <p:cNvPicPr>
            <a:picLocks noGrp="1" noChangeAspect="1"/>
          </p:cNvPicPr>
          <p:nvPr>
            <p:ph sz="quarter" idx="1"/>
          </p:nvPr>
        </p:nvPicPr>
        <p:blipFill>
          <a:blip r:embed="rId3"/>
          <a:srcRect l="-3497" r="-3497"/>
          <a:stretch>
            <a:fillRect/>
          </a:stretch>
        </p:blipFill>
        <p:spPr/>
      </p:pic>
    </p:spTree>
  </p:cSld>
  <p:clrMapOvr>
    <a:masterClrMapping/>
  </p:clrMapOvr>
  <p:timing>
    <p:tnLst>
      <p:par>
        <p:cTn xmlns:p14="http://schemas.microsoft.com/office/powerpoint/2010/mai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Upping the ante.. Young companies in young businesses…</a:t>
            </a:r>
            <a:endParaRPr lang="en-US">
              <a:ea typeface="+mj-ea"/>
              <a:cs typeface="+mj-cs"/>
            </a:endParaRPr>
          </a:p>
        </p:txBody>
      </p:sp>
      <p:sp>
        <p:nvSpPr>
          <p:cNvPr id="126978" name="Rectangle 3"/>
          <p:cNvSpPr>
            <a:spLocks noGrp="1" noChangeArrowheads="1"/>
          </p:cNvSpPr>
          <p:nvPr>
            <p:ph sz="quarter" idx="1"/>
          </p:nvPr>
        </p:nvSpPr>
        <p:spPr>
          <a:xfrm>
            <a:off x="612775" y="1600200"/>
            <a:ext cx="8153400" cy="4495800"/>
          </a:xfrm>
        </p:spPr>
        <p:txBody>
          <a:bodyPr>
            <a:normAutofit fontScale="62500" lnSpcReduction="20000"/>
          </a:bodyPr>
          <a:lstStyle/>
          <a:p>
            <a:pPr marL="320040" indent="-320040" eaLnBrk="1" fontAlgn="auto" hangingPunct="1">
              <a:spcAft>
                <a:spcPts val="0"/>
              </a:spcAft>
              <a:buFont typeface="Wingdings"/>
              <a:buChar char=""/>
              <a:defRPr/>
            </a:pPr>
            <a:r>
              <a:rPr lang="en-US" smtClean="0">
                <a:ea typeface="+mn-ea"/>
                <a:cs typeface="+mn-cs"/>
              </a:rPr>
              <a:t>When valuing a business, we generally draw on three sources of information</a:t>
            </a:r>
          </a:p>
          <a:p>
            <a:pPr marL="640080" lvl="1" indent="-274320" eaLnBrk="1" fontAlgn="auto" hangingPunct="1">
              <a:spcAft>
                <a:spcPts val="0"/>
              </a:spcAft>
              <a:buFont typeface="Wingdings 2"/>
              <a:buChar char=""/>
              <a:defRPr/>
            </a:pPr>
            <a:r>
              <a:rPr lang="en-US" smtClean="0">
                <a:ea typeface="+mn-ea"/>
              </a:rPr>
              <a:t>The firm</a:t>
            </a:r>
            <a:r>
              <a:rPr lang="ja-JP" altLang="en-US" smtClean="0">
                <a:ea typeface="+mn-ea"/>
              </a:rPr>
              <a:t>’</a:t>
            </a:r>
            <a:r>
              <a:rPr lang="en-US" altLang="ja-JP" smtClean="0">
                <a:ea typeface="+mn-ea"/>
              </a:rPr>
              <a:t>s current financial statement</a:t>
            </a:r>
          </a:p>
          <a:p>
            <a:pPr lvl="2" eaLnBrk="1" fontAlgn="auto" hangingPunct="1">
              <a:spcAft>
                <a:spcPts val="0"/>
              </a:spcAft>
              <a:buFont typeface="Wingdings"/>
              <a:buChar char=""/>
              <a:defRPr/>
            </a:pPr>
            <a:r>
              <a:rPr lang="en-US" smtClean="0">
                <a:ea typeface="+mn-ea"/>
              </a:rPr>
              <a:t>How much did the firm sell?</a:t>
            </a:r>
          </a:p>
          <a:p>
            <a:pPr lvl="2" eaLnBrk="1" fontAlgn="auto" hangingPunct="1">
              <a:spcAft>
                <a:spcPts val="0"/>
              </a:spcAft>
              <a:buFont typeface="Wingdings"/>
              <a:buChar char=""/>
              <a:defRPr/>
            </a:pPr>
            <a:r>
              <a:rPr lang="en-US" smtClean="0">
                <a:ea typeface="+mn-ea"/>
              </a:rPr>
              <a:t>How much did it earn?</a:t>
            </a:r>
          </a:p>
          <a:p>
            <a:pPr marL="640080" lvl="1" indent="-274320" eaLnBrk="1" fontAlgn="auto" hangingPunct="1">
              <a:spcAft>
                <a:spcPts val="0"/>
              </a:spcAft>
              <a:buFont typeface="Wingdings 2"/>
              <a:buChar char=""/>
              <a:defRPr/>
            </a:pPr>
            <a:r>
              <a:rPr lang="en-US" smtClean="0">
                <a:ea typeface="+mn-ea"/>
              </a:rPr>
              <a:t>The firm</a:t>
            </a:r>
            <a:r>
              <a:rPr lang="ja-JP" altLang="en-US" smtClean="0">
                <a:ea typeface="+mn-ea"/>
              </a:rPr>
              <a:t>’</a:t>
            </a:r>
            <a:r>
              <a:rPr lang="en-US" altLang="ja-JP" smtClean="0">
                <a:ea typeface="+mn-ea"/>
              </a:rPr>
              <a:t>s financial history, usually summarized in its financial statements. </a:t>
            </a:r>
          </a:p>
          <a:p>
            <a:pPr lvl="2" eaLnBrk="1" fontAlgn="auto" hangingPunct="1">
              <a:spcAft>
                <a:spcPts val="0"/>
              </a:spcAft>
              <a:buFont typeface="Wingdings"/>
              <a:buChar char=""/>
              <a:defRPr/>
            </a:pPr>
            <a:r>
              <a:rPr lang="en-US" smtClean="0">
                <a:ea typeface="+mn-ea"/>
              </a:rPr>
              <a:t>How fast have the firm</a:t>
            </a:r>
            <a:r>
              <a:rPr lang="ja-JP" altLang="en-US" smtClean="0">
                <a:ea typeface="+mn-ea"/>
              </a:rPr>
              <a:t>’</a:t>
            </a:r>
            <a:r>
              <a:rPr lang="en-US" altLang="ja-JP" smtClean="0">
                <a:ea typeface="+mn-ea"/>
              </a:rPr>
              <a:t>s revenues and earnings grown over time? </a:t>
            </a:r>
          </a:p>
          <a:p>
            <a:pPr lvl="2" eaLnBrk="1" fontAlgn="auto" hangingPunct="1">
              <a:spcAft>
                <a:spcPts val="0"/>
              </a:spcAft>
              <a:buFont typeface="Wingdings"/>
              <a:buChar char=""/>
              <a:defRPr/>
            </a:pPr>
            <a:r>
              <a:rPr lang="en-US" smtClean="0">
                <a:ea typeface="+mn-ea"/>
              </a:rPr>
              <a:t>What can we learn about cost structure and profitability from these trends?</a:t>
            </a:r>
          </a:p>
          <a:p>
            <a:pPr lvl="2" eaLnBrk="1" fontAlgn="auto" hangingPunct="1">
              <a:spcAft>
                <a:spcPts val="0"/>
              </a:spcAft>
              <a:buFont typeface="Wingdings"/>
              <a:buChar char=""/>
              <a:defRPr/>
            </a:pPr>
            <a:r>
              <a:rPr lang="en-US" smtClean="0">
                <a:ea typeface="+mn-ea"/>
              </a:rPr>
              <a:t>Susceptibility to macro-economic factors (recessions and cyclical firms)</a:t>
            </a:r>
          </a:p>
          <a:p>
            <a:pPr marL="640080" lvl="1" indent="-274320" eaLnBrk="1" fontAlgn="auto" hangingPunct="1">
              <a:spcAft>
                <a:spcPts val="0"/>
              </a:spcAft>
              <a:buFont typeface="Wingdings 2"/>
              <a:buChar char=""/>
              <a:defRPr/>
            </a:pPr>
            <a:r>
              <a:rPr lang="en-US" smtClean="0">
                <a:ea typeface="+mn-ea"/>
              </a:rPr>
              <a:t>The industry and comparable firm data</a:t>
            </a:r>
          </a:p>
          <a:p>
            <a:pPr lvl="2" eaLnBrk="1" fontAlgn="auto" hangingPunct="1">
              <a:spcAft>
                <a:spcPts val="0"/>
              </a:spcAft>
              <a:buFont typeface="Wingdings"/>
              <a:buChar char=""/>
              <a:defRPr/>
            </a:pPr>
            <a:r>
              <a:rPr lang="en-US" smtClean="0">
                <a:ea typeface="+mn-ea"/>
              </a:rPr>
              <a:t>What happens to firms as they mature? (Margins.. Revenue growth… Reinvestment needs… Risk)</a:t>
            </a:r>
          </a:p>
          <a:p>
            <a:pPr marL="320040" indent="-320040" eaLnBrk="1" fontAlgn="auto" hangingPunct="1">
              <a:spcAft>
                <a:spcPts val="0"/>
              </a:spcAft>
              <a:buFont typeface="Wingdings"/>
              <a:buChar char=""/>
              <a:defRPr/>
            </a:pPr>
            <a:r>
              <a:rPr lang="en-US" smtClean="0">
                <a:ea typeface="+mn-ea"/>
                <a:cs typeface="+mn-cs"/>
              </a:rPr>
              <a:t>It is when valuing these companies that you find yourself tempted by the dark side, where</a:t>
            </a:r>
          </a:p>
          <a:p>
            <a:pPr marL="640080" lvl="1" indent="-274320" eaLnBrk="1" fontAlgn="auto" hangingPunct="1">
              <a:spcAft>
                <a:spcPts val="0"/>
              </a:spcAft>
              <a:buFont typeface="Wingdings 2"/>
              <a:buChar char=""/>
              <a:defRPr/>
            </a:pPr>
            <a:r>
              <a:rPr lang="en-US" smtClean="0">
                <a:ea typeface="+mn-ea"/>
              </a:rPr>
              <a:t>“Paradigm shifts” happen…</a:t>
            </a:r>
          </a:p>
          <a:p>
            <a:pPr marL="640080" lvl="1" indent="-274320" eaLnBrk="1" fontAlgn="auto" hangingPunct="1">
              <a:spcAft>
                <a:spcPts val="0"/>
              </a:spcAft>
              <a:buFont typeface="Wingdings 2"/>
              <a:buChar char=""/>
              <a:defRPr/>
            </a:pPr>
            <a:r>
              <a:rPr lang="en-US" smtClean="0">
                <a:ea typeface="+mn-ea"/>
              </a:rPr>
              <a:t>New metrics are invented …</a:t>
            </a:r>
          </a:p>
          <a:p>
            <a:pPr marL="640080" lvl="1" indent="-274320" eaLnBrk="1" fontAlgn="auto" hangingPunct="1">
              <a:spcAft>
                <a:spcPts val="0"/>
              </a:spcAft>
              <a:buFont typeface="Wingdings 2"/>
              <a:buChar char=""/>
              <a:defRPr/>
            </a:pPr>
            <a:r>
              <a:rPr lang="en-US" smtClean="0">
                <a:ea typeface="+mn-ea"/>
              </a:rPr>
              <a:t>The story dominates and the numbers lag…</a:t>
            </a:r>
          </a:p>
          <a:p>
            <a:pPr marL="320040" indent="-320040" eaLnBrk="1" fontAlgn="auto" hangingPunct="1">
              <a:spcAft>
                <a:spcPts val="0"/>
              </a:spcAft>
              <a:buFont typeface="Wingdings"/>
              <a:buChar char=""/>
              <a:defRPr/>
            </a:pPr>
            <a:endParaRPr lang="en-US">
              <a:ea typeface="+mn-ea"/>
              <a:cs typeface="+mn-cs"/>
            </a:endParaRPr>
          </a:p>
        </p:txBody>
      </p:sp>
      <p:sp>
        <p:nvSpPr>
          <p:cNvPr id="14745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spTree>
  </p:cSld>
  <p:clrMapOvr>
    <a:masterClrMapping/>
  </p:clrMapOvr>
  <p:timing>
    <p:tnLst>
      <p:par>
        <p:cTn xmlns:p14="http://schemas.microsoft.com/office/powerpoint/2010/mai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pic>
        <p:nvPicPr>
          <p:cNvPr id="2" name="Picture 1"/>
          <p:cNvPicPr>
            <a:picLocks noChangeAspect="1"/>
          </p:cNvPicPr>
          <p:nvPr/>
        </p:nvPicPr>
        <p:blipFill>
          <a:blip r:embed="rId3"/>
          <a:stretch>
            <a:fillRect/>
          </a:stretch>
        </p:blipFill>
        <p:spPr>
          <a:xfrm>
            <a:off x="0" y="76200"/>
            <a:ext cx="9144000" cy="6692257"/>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3" name="Title 1"/>
          <p:cNvSpPr>
            <a:spLocks noGrp="1"/>
          </p:cNvSpPr>
          <p:nvPr>
            <p:ph type="title"/>
          </p:nvPr>
        </p:nvSpPr>
        <p:spPr>
          <a:xfrm>
            <a:off x="612775" y="228600"/>
            <a:ext cx="8153400" cy="990600"/>
          </a:xfrm>
        </p:spPr>
        <p:txBody>
          <a:bodyPr/>
          <a:lstStyle/>
          <a:p>
            <a:pPr eaLnBrk="1" hangingPunct="1"/>
            <a:r>
              <a:rPr lang="en-US">
                <a:latin typeface="Calibri" charset="0"/>
              </a:rPr>
              <a:t>Lesson 1: Don</a:t>
            </a:r>
            <a:r>
              <a:rPr lang="fr-FR">
                <a:latin typeface="Calibri" charset="0"/>
              </a:rPr>
              <a:t>’</a:t>
            </a:r>
            <a:r>
              <a:rPr lang="en-US" altLang="ja-JP">
                <a:latin typeface="Calibri" charset="0"/>
              </a:rPr>
              <a:t>t trust regression betas….</a:t>
            </a:r>
            <a:endParaRPr lang="en-US">
              <a:latin typeface="Calibri" charset="0"/>
            </a:endParaRPr>
          </a:p>
        </p:txBody>
      </p:sp>
      <p:pic>
        <p:nvPicPr>
          <p:cNvPr id="151554" name="Picture 5"/>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l="-20367" r="-20367"/>
          <a:stretch>
            <a:fillRect/>
          </a:stretch>
        </p:blipFill>
        <p:spPr>
          <a:xfrm>
            <a:off x="612775" y="1600200"/>
            <a:ext cx="8153400" cy="4495800"/>
          </a:xfrm>
        </p:spPr>
      </p:pic>
      <p:sp>
        <p:nvSpPr>
          <p:cNvPr id="15155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spTree>
  </p:cSld>
  <p:clrMapOvr>
    <a:masterClrMapping/>
  </p:clrMapOvr>
  <p:timing>
    <p:tnLst>
      <p:par>
        <p:cTn xmlns:p14="http://schemas.microsoft.com/office/powerpoint/2010/mai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7"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Lesson 2: Work backwards and keep it simple…</a:t>
            </a:r>
            <a:endParaRPr lang="en-US">
              <a:ea typeface="+mj-ea"/>
              <a:cs typeface="+mj-cs"/>
            </a:endParaRPr>
          </a:p>
        </p:txBody>
      </p:sp>
      <p:pic>
        <p:nvPicPr>
          <p:cNvPr id="152578" name="Content Placeholder 5"/>
          <p:cNvPicPr>
            <a:picLocks noGrp="1" noChangeAspect="1"/>
          </p:cNvPicPr>
          <p:nvPr>
            <p:ph sz="quarter" idx="1"/>
          </p:nvPr>
        </p:nvPicPr>
        <p:blipFill>
          <a:blip r:embed="rId3">
            <a:extLst>
              <a:ext uri="{28A0092B-C50C-407E-A947-70E740481C1C}">
                <a14:useLocalDpi xmlns:a14="http://schemas.microsoft.com/office/drawing/2010/main" val="0"/>
              </a:ext>
            </a:extLst>
          </a:blip>
          <a:srcRect t="-8060" b="-8060"/>
          <a:stretch>
            <a:fillRect/>
          </a:stretch>
        </p:blipFill>
        <p:spPr>
          <a:xfrm>
            <a:off x="612775" y="1600200"/>
            <a:ext cx="8153400" cy="4495800"/>
          </a:xfrm>
        </p:spPr>
      </p:pic>
      <p:sp>
        <p:nvSpPr>
          <p:cNvPr id="15257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spTree>
  </p:cSld>
  <p:clrMapOvr>
    <a:masterClrMapping/>
  </p:clrMapOvr>
  <p:timing>
    <p:tnLst>
      <p:par>
        <p:cTn xmlns:p14="http://schemas.microsoft.com/office/powerpoint/2010/mai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5" name="Title 1"/>
          <p:cNvSpPr>
            <a:spLocks noGrp="1"/>
          </p:cNvSpPr>
          <p:nvPr>
            <p:ph type="title"/>
          </p:nvPr>
        </p:nvSpPr>
        <p:spPr>
          <a:xfrm>
            <a:off x="612775" y="228600"/>
            <a:ext cx="8153400" cy="990600"/>
          </a:xfrm>
        </p:spPr>
        <p:txBody>
          <a:bodyPr/>
          <a:lstStyle/>
          <a:p>
            <a:pPr eaLnBrk="1" hangingPunct="1"/>
            <a:r>
              <a:rPr lang="en-US">
                <a:latin typeface="Calibri" charset="0"/>
              </a:rPr>
              <a:t>Lesson 3: Scaling up is hard to do…</a:t>
            </a:r>
          </a:p>
        </p:txBody>
      </p:sp>
      <p:pic>
        <p:nvPicPr>
          <p:cNvPr id="154626" name="Picture 4"/>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l="-32671" r="-32671"/>
          <a:stretch>
            <a:fillRect/>
          </a:stretch>
        </p:blipFill>
        <p:spPr>
          <a:xfrm>
            <a:off x="612775" y="1600200"/>
            <a:ext cx="8153400" cy="4495800"/>
          </a:xfrm>
        </p:spPr>
      </p:pic>
      <p:sp>
        <p:nvSpPr>
          <p:cNvPr id="15462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49"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Lesson 4: Don’t forget to pay for growth…</a:t>
            </a:r>
          </a:p>
        </p:txBody>
      </p:sp>
      <p:pic>
        <p:nvPicPr>
          <p:cNvPr id="155650"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rcRect t="-40933" b="-40933"/>
          <a:stretch>
            <a:fillRect/>
          </a:stretch>
        </p:blipFill>
        <p:spPr>
          <a:xfrm>
            <a:off x="612775" y="1600200"/>
            <a:ext cx="8153400" cy="4495800"/>
          </a:xfrm>
        </p:spPr>
      </p:pic>
      <p:sp>
        <p:nvSpPr>
          <p:cNvPr id="15565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spTree>
  </p:cSld>
  <p:clrMapOvr>
    <a:masterClrMapping/>
  </p:clrMapOvr>
  <p:timing>
    <p:tnLst>
      <p:par>
        <p:cTn xmlns:p14="http://schemas.microsoft.com/office/powerpoint/2010/mai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7"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Lesson 5: There are always scenarios where the market price can be justified…</a:t>
            </a:r>
            <a:endParaRPr lang="en-US">
              <a:ea typeface="+mj-ea"/>
              <a:cs typeface="+mj-cs"/>
            </a:endParaRPr>
          </a:p>
        </p:txBody>
      </p:sp>
      <p:sp>
        <p:nvSpPr>
          <p:cNvPr id="15769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pic>
        <p:nvPicPr>
          <p:cNvPr id="5" name="Content Placeholder 4"/>
          <p:cNvPicPr>
            <a:picLocks noGrp="1" noChangeAspect="1"/>
          </p:cNvPicPr>
          <p:nvPr>
            <p:ph sz="quarter" idx="1"/>
          </p:nvPr>
        </p:nvPicPr>
        <p:blipFill>
          <a:blip r:embed="rId3"/>
          <a:srcRect t="-54766" b="-54766"/>
          <a:stretch>
            <a:fillRect/>
          </a:stretch>
        </p:blipFill>
        <p:spPr/>
      </p:pic>
    </p:spTree>
  </p:cSld>
  <p:clrMapOvr>
    <a:masterClrMapping/>
  </p:clrMapOvr>
  <p:timing>
    <p:tnLst>
      <p:par>
        <p:cTn xmlns:p14="http://schemas.microsoft.com/office/powerpoint/2010/mai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5" name="Title 1"/>
          <p:cNvSpPr>
            <a:spLocks noGrp="1"/>
          </p:cNvSpPr>
          <p:nvPr>
            <p:ph type="title"/>
          </p:nvPr>
        </p:nvSpPr>
        <p:spPr>
          <a:xfrm>
            <a:off x="612775" y="228600"/>
            <a:ext cx="8153400" cy="990600"/>
          </a:xfrm>
        </p:spPr>
        <p:txBody>
          <a:bodyPr/>
          <a:lstStyle/>
          <a:p>
            <a:pPr eaLnBrk="1" hangingPunct="1"/>
            <a:r>
              <a:rPr lang="en-US">
                <a:latin typeface="Calibri" charset="0"/>
              </a:rPr>
              <a:t>Lesson 6: Don’t forget to mop up…</a:t>
            </a:r>
          </a:p>
        </p:txBody>
      </p:sp>
      <p:sp>
        <p:nvSpPr>
          <p:cNvPr id="139266" name="Content Placeholder 2"/>
          <p:cNvSpPr>
            <a:spLocks noGrp="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smtClean="0">
                <a:ea typeface="+mn-ea"/>
                <a:cs typeface="+mn-cs"/>
              </a:rPr>
              <a:t>Watch out for “other” equity claims: If you buy equity in a young, growth company, watch out for other (often hidden) claims on the equity that don</a:t>
            </a:r>
            <a:r>
              <a:rPr lang="fr-FR" smtClean="0">
                <a:ea typeface="+mn-ea"/>
                <a:cs typeface="+mn-cs"/>
              </a:rPr>
              <a:t>’</a:t>
            </a:r>
            <a:r>
              <a:rPr lang="en-US" altLang="ja-JP" smtClean="0">
                <a:ea typeface="+mn-ea"/>
                <a:cs typeface="+mn-cs"/>
              </a:rPr>
              <a:t>t take the form of common shares. In particular, watch for options granted to managers, employees, venture capitalists and others (you will be surprised…). </a:t>
            </a:r>
          </a:p>
          <a:p>
            <a:pPr marL="640080" lvl="1" indent="-274320" eaLnBrk="1" fontAlgn="auto" hangingPunct="1">
              <a:spcAft>
                <a:spcPts val="0"/>
              </a:spcAft>
              <a:buFont typeface="Wingdings 2"/>
              <a:buChar char=""/>
              <a:defRPr/>
            </a:pPr>
            <a:r>
              <a:rPr lang="en-US" smtClean="0">
                <a:ea typeface="+mn-ea"/>
              </a:rPr>
              <a:t>Value these options as options (not at exercise value)</a:t>
            </a:r>
          </a:p>
          <a:p>
            <a:pPr marL="640080" lvl="1" indent="-274320" eaLnBrk="1" fontAlgn="auto" hangingPunct="1">
              <a:spcAft>
                <a:spcPts val="0"/>
              </a:spcAft>
              <a:buFont typeface="Wingdings 2"/>
              <a:buChar char=""/>
              <a:defRPr/>
            </a:pPr>
            <a:r>
              <a:rPr lang="en-US" smtClean="0">
                <a:ea typeface="+mn-ea"/>
              </a:rPr>
              <a:t>Take into consideration expectations of future option grants when computing expected future earnings/cash flows.</a:t>
            </a:r>
          </a:p>
          <a:p>
            <a:pPr marL="320040" indent="-320040" eaLnBrk="1" fontAlgn="auto" hangingPunct="1">
              <a:spcAft>
                <a:spcPts val="0"/>
              </a:spcAft>
              <a:buFont typeface="Wingdings"/>
              <a:buChar char=""/>
              <a:defRPr/>
            </a:pPr>
            <a:r>
              <a:rPr lang="en-US" smtClean="0">
                <a:ea typeface="+mn-ea"/>
                <a:cs typeface="+mn-cs"/>
              </a:rPr>
              <a:t>Not all shares are equal: If there are differences in cash flow claims (dividends or liquidation) or voting rights across shares, value these differences.</a:t>
            </a:r>
          </a:p>
          <a:p>
            <a:pPr marL="640080" lvl="1" indent="-274320" eaLnBrk="1" fontAlgn="auto" hangingPunct="1">
              <a:spcAft>
                <a:spcPts val="0"/>
              </a:spcAft>
              <a:buFont typeface="Wingdings 2"/>
              <a:buChar char=""/>
              <a:defRPr/>
            </a:pPr>
            <a:r>
              <a:rPr lang="en-US" smtClean="0">
                <a:ea typeface="+mn-ea"/>
              </a:rPr>
              <a:t>Voting rights matter even at well run companies</a:t>
            </a:r>
          </a:p>
          <a:p>
            <a:pPr marL="640080" lvl="1" indent="-274320" eaLnBrk="1" fontAlgn="auto" hangingPunct="1">
              <a:spcAft>
                <a:spcPts val="0"/>
              </a:spcAft>
              <a:buFont typeface="Wingdings 2"/>
              <a:buChar char=""/>
              <a:defRPr/>
            </a:pPr>
            <a:endParaRPr lang="en-US">
              <a:ea typeface="+mn-ea"/>
            </a:endParaRPr>
          </a:p>
        </p:txBody>
      </p:sp>
      <p:sp>
        <p:nvSpPr>
          <p:cNvPr id="15974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89"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Lesson 7: You will be wrong 100% of the time… and it really is not (always) your fault…</a:t>
            </a:r>
            <a:endParaRPr lang="en-US">
              <a:ea typeface="+mj-ea"/>
              <a:cs typeface="+mj-cs"/>
            </a:endParaRPr>
          </a:p>
        </p:txBody>
      </p:sp>
      <p:sp>
        <p:nvSpPr>
          <p:cNvPr id="140290" name="Content Placeholder 2"/>
          <p:cNvSpPr>
            <a:spLocks noGrp="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smtClean="0">
                <a:ea typeface="+mn-ea"/>
                <a:cs typeface="+mn-cs"/>
              </a:rPr>
              <a:t>No matter how careful you are in getting your inputs and how well structured your model is, your estimate of value will change both as new information comes out about the company, the business and the economy.</a:t>
            </a:r>
          </a:p>
          <a:p>
            <a:pPr marL="320040" indent="-320040" eaLnBrk="1" fontAlgn="auto" hangingPunct="1">
              <a:spcAft>
                <a:spcPts val="0"/>
              </a:spcAft>
              <a:buFont typeface="Wingdings"/>
              <a:buChar char=""/>
              <a:defRPr/>
            </a:pPr>
            <a:r>
              <a:rPr lang="en-US" smtClean="0">
                <a:ea typeface="+mn-ea"/>
                <a:cs typeface="+mn-cs"/>
              </a:rPr>
              <a:t>As information comes out, you will have to adjust and adapt your model to reflect the information. Rather than be defensive about the resulting changes in value, recognize that this is the essence of risk. </a:t>
            </a:r>
          </a:p>
          <a:p>
            <a:pPr marL="320040" indent="-320040" eaLnBrk="1" fontAlgn="auto" hangingPunct="1">
              <a:spcAft>
                <a:spcPts val="0"/>
              </a:spcAft>
              <a:buFont typeface="Wingdings"/>
              <a:buChar char=""/>
              <a:defRPr/>
            </a:pPr>
            <a:r>
              <a:rPr lang="en-US" smtClean="0">
                <a:ea typeface="+mn-ea"/>
                <a:cs typeface="+mn-cs"/>
              </a:rPr>
              <a:t>A test: If your valuations are unbiased, you should find yourself increasing estimated values as often as you are decreasing values. In other words, there should be equal doses of good and bad news affecting valuations (at least over time).</a:t>
            </a:r>
            <a:endParaRPr lang="en-US">
              <a:ea typeface="+mn-ea"/>
              <a:cs typeface="+mn-cs"/>
            </a:endParaRPr>
          </a:p>
        </p:txBody>
      </p:sp>
      <p:sp>
        <p:nvSpPr>
          <p:cNvPr id="16077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spTree>
  </p:cSld>
  <p:clrMapOvr>
    <a:masterClrMapping/>
  </p:clrMapOvr>
  <p:timing>
    <p:tnLst>
      <p:par>
        <p:cTn xmlns:p14="http://schemas.microsoft.com/office/powerpoint/2010/mai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And the market is often “more wrong”….</a:t>
            </a:r>
          </a:p>
        </p:txBody>
      </p:sp>
      <p:pic>
        <p:nvPicPr>
          <p:cNvPr id="161794" name="Picture 4"/>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12001" r="-12001"/>
          <a:stretch>
            <a:fillRect/>
          </a:stretch>
        </p:blipFill>
        <p:spPr>
          <a:xfrm>
            <a:off x="612775" y="1600200"/>
            <a:ext cx="8153400" cy="4495800"/>
          </a:xfrm>
        </p:spPr>
      </p:pic>
      <p:sp>
        <p:nvSpPr>
          <p:cNvPr id="16179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spTree>
  </p:cSld>
  <p:clrMapOvr>
    <a:masterClrMapping/>
  </p:clrMapOvr>
  <p:timing>
    <p:tnLst>
      <p:par>
        <p:cTn xmlns:p14="http://schemas.microsoft.com/office/powerpoint/2010/mai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Valuing an IPO</a:t>
            </a:r>
            <a:endParaRPr lang="en-US" dirty="0"/>
          </a:p>
        </p:txBody>
      </p:sp>
      <p:sp>
        <p:nvSpPr>
          <p:cNvPr id="3" name="Content Placeholder 2"/>
          <p:cNvSpPr>
            <a:spLocks noGrp="1"/>
          </p:cNvSpPr>
          <p:nvPr>
            <p:ph sz="quarter" idx="1"/>
          </p:nvPr>
        </p:nvSpPr>
        <p:spPr/>
        <p:txBody>
          <a:bodyPr>
            <a:normAutofit fontScale="85000" lnSpcReduction="10000"/>
          </a:bodyPr>
          <a:lstStyle/>
          <a:p>
            <a:pPr eaLnBrk="1" hangingPunct="1">
              <a:defRPr/>
            </a:pPr>
            <a:r>
              <a:rPr lang="en-US" dirty="0">
                <a:latin typeface="Calibri" charset="0"/>
              </a:rPr>
              <a:t>Valuation issues:</a:t>
            </a:r>
          </a:p>
          <a:p>
            <a:pPr lvl="1" eaLnBrk="1" hangingPunct="1">
              <a:defRPr/>
            </a:pPr>
            <a:r>
              <a:rPr lang="en-US" dirty="0">
                <a:latin typeface="Calibri" charset="0"/>
              </a:rPr>
              <a:t>Use of the proceeds from the offering: The proceeds from the offering can be held as cash by the firm to cover future investment needs, paid to existing equity investors who want to cash out or used to pay down debt.</a:t>
            </a:r>
          </a:p>
          <a:p>
            <a:pPr lvl="1" eaLnBrk="1" hangingPunct="1">
              <a:defRPr/>
            </a:pPr>
            <a:r>
              <a:rPr lang="en-US" dirty="0">
                <a:latin typeface="Calibri" charset="0"/>
              </a:rPr>
              <a:t>Warrants/ Special deals with prior equity investors: If venture capitalists and other equity investors from earlier iterations of fund raising have rights to buy or sell their equity at pre-specified prices, it can affect the value per share offered to the public. </a:t>
            </a:r>
          </a:p>
          <a:p>
            <a:pPr eaLnBrk="1" hangingPunct="1">
              <a:defRPr/>
            </a:pPr>
            <a:r>
              <a:rPr lang="en-US" dirty="0">
                <a:latin typeface="Calibri" charset="0"/>
              </a:rPr>
              <a:t>Pricing issues:</a:t>
            </a:r>
          </a:p>
          <a:p>
            <a:pPr lvl="1" eaLnBrk="1" hangingPunct="1">
              <a:defRPr/>
            </a:pPr>
            <a:r>
              <a:rPr lang="en-US" dirty="0">
                <a:latin typeface="Calibri" charset="0"/>
              </a:rPr>
              <a:t>Institutional set-up: Most IPOs are backed by investment banking guarantees on the price, which can affect how they are priced.</a:t>
            </a:r>
          </a:p>
          <a:p>
            <a:pPr lvl="1" eaLnBrk="1" hangingPunct="1">
              <a:defRPr/>
            </a:pPr>
            <a:r>
              <a:rPr lang="en-US" dirty="0">
                <a:latin typeface="Calibri" charset="0"/>
              </a:rPr>
              <a:t>Follow-up offerings: The proportion of equity being offered at initial offering and subsequent offering plans can affect pricing</a:t>
            </a:r>
            <a:r>
              <a:rPr lang="en-US" dirty="0" smtClean="0">
                <a:latin typeface="Calibri" charset="0"/>
              </a:rPr>
              <a:t>.</a:t>
            </a:r>
            <a:endParaRPr lang="en-US" dirty="0">
              <a:latin typeface="Calibri" charset="0"/>
            </a:endParaRPr>
          </a:p>
        </p:txBody>
      </p:sp>
      <p:sp>
        <p:nvSpPr>
          <p:cNvPr id="4" name="Footer Placeholder 3"/>
          <p:cNvSpPr>
            <a:spLocks noGrp="1"/>
          </p:cNvSpPr>
          <p:nvPr>
            <p:ph type="ftr" sz="quarter" idx="10"/>
          </p:nvPr>
        </p:nvSpPr>
        <p:spPr/>
        <p:txBody>
          <a:bodyPr/>
          <a:lstStyle/>
          <a:p>
            <a:pPr>
              <a:defRPr/>
            </a:pPr>
            <a:r>
              <a:rPr lang="en-US" smtClean="0"/>
              <a:t>Aswath Damodaran</a:t>
            </a:r>
            <a:endParaRPr lang="en-US"/>
          </a:p>
        </p:txBody>
      </p:sp>
    </p:spTree>
    <p:extLst>
      <p:ext uri="{BB962C8B-B14F-4D97-AF65-F5344CB8AC3E}">
        <p14:creationId xmlns:p14="http://schemas.microsoft.com/office/powerpoint/2010/main" val="3891673183"/>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pPr>
              <a:defRPr/>
            </a:pPr>
            <a:r>
              <a:rPr lang="en-US" smtClean="0"/>
              <a:t>Aswath Damodaran</a:t>
            </a:r>
            <a:endParaRPr lang="en-US"/>
          </a:p>
        </p:txBody>
      </p:sp>
      <p:pic>
        <p:nvPicPr>
          <p:cNvPr id="3" name="Picture 2"/>
          <p:cNvPicPr>
            <a:picLocks noChangeAspect="1"/>
          </p:cNvPicPr>
          <p:nvPr/>
        </p:nvPicPr>
        <p:blipFill>
          <a:blip r:embed="rId2"/>
          <a:stretch>
            <a:fillRect/>
          </a:stretch>
        </p:blipFill>
        <p:spPr>
          <a:xfrm>
            <a:off x="0" y="673100"/>
            <a:ext cx="9144000" cy="5502376"/>
          </a:xfrm>
          <a:prstGeom prst="rect">
            <a:avLst/>
          </a:prstGeom>
        </p:spPr>
      </p:pic>
    </p:spTree>
    <p:extLst>
      <p:ext uri="{BB962C8B-B14F-4D97-AF65-F5344CB8AC3E}">
        <p14:creationId xmlns:p14="http://schemas.microsoft.com/office/powerpoint/2010/main" val="3005036632"/>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1" name="Title 1"/>
          <p:cNvSpPr>
            <a:spLocks noGrp="1"/>
          </p:cNvSpPr>
          <p:nvPr>
            <p:ph type="title"/>
          </p:nvPr>
        </p:nvSpPr>
        <p:spPr>
          <a:xfrm>
            <a:off x="612775" y="228600"/>
            <a:ext cx="8153400" cy="990600"/>
          </a:xfrm>
        </p:spPr>
        <p:txBody>
          <a:bodyPr/>
          <a:lstStyle/>
          <a:p>
            <a:pPr eaLnBrk="1" hangingPunct="1"/>
            <a:r>
              <a:rPr lang="en-US">
                <a:latin typeface="Calibri" charset="0"/>
              </a:rPr>
              <a:t>II. Mature Companies in transition..</a:t>
            </a:r>
          </a:p>
        </p:txBody>
      </p:sp>
      <p:sp>
        <p:nvSpPr>
          <p:cNvPr id="152578" name="Content Placeholder 2"/>
          <p:cNvSpPr>
            <a:spLocks noGrp="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smtClean="0">
                <a:ea typeface="+mn-ea"/>
                <a:cs typeface="+mn-cs"/>
              </a:rPr>
              <a:t>Mature companies are generally the easiest group to value. They have long, established histories that can be mined for inputs. They have investment policies that are set and capital structures that are stable, thus making valuation more grounded in past data.</a:t>
            </a:r>
          </a:p>
          <a:p>
            <a:pPr marL="320040" indent="-320040" eaLnBrk="1" fontAlgn="auto" hangingPunct="1">
              <a:spcAft>
                <a:spcPts val="0"/>
              </a:spcAft>
              <a:buFont typeface="Wingdings"/>
              <a:buChar char=""/>
              <a:defRPr/>
            </a:pPr>
            <a:r>
              <a:rPr lang="en-US" smtClean="0">
                <a:ea typeface="+mn-ea"/>
                <a:cs typeface="+mn-cs"/>
              </a:rPr>
              <a:t>However, this stability in the numbers can mask real problems at the company. The company may be set in a process, where it invests more or less than it should and does not have the right financing mix. In effect, the policies are consistent, stable and bad.</a:t>
            </a:r>
          </a:p>
          <a:p>
            <a:pPr marL="320040" indent="-320040" eaLnBrk="1" fontAlgn="auto" hangingPunct="1">
              <a:spcAft>
                <a:spcPts val="0"/>
              </a:spcAft>
              <a:buFont typeface="Wingdings"/>
              <a:buChar char=""/>
              <a:defRPr/>
            </a:pPr>
            <a:r>
              <a:rPr lang="en-US" smtClean="0">
                <a:ea typeface="+mn-ea"/>
                <a:cs typeface="+mn-cs"/>
              </a:rPr>
              <a:t>If you expect these companies to change or as is more often the case to have change thrust upon them, </a:t>
            </a:r>
            <a:endParaRPr lang="en-US">
              <a:ea typeface="+mn-ea"/>
              <a:cs typeface="+mn-cs"/>
            </a:endParaRPr>
          </a:p>
        </p:txBody>
      </p:sp>
      <p:sp>
        <p:nvSpPr>
          <p:cNvPr id="16384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spTree>
  </p:cSld>
  <p:clrMapOvr>
    <a:masterClrMapping/>
  </p:clrMapOvr>
  <p:timing>
    <p:tnLst>
      <p:par>
        <p:cTn xmlns:p14="http://schemas.microsoft.com/office/powerpoint/2010/mai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5" name="Title 1"/>
          <p:cNvSpPr>
            <a:spLocks noGrp="1"/>
          </p:cNvSpPr>
          <p:nvPr>
            <p:ph type="title"/>
          </p:nvPr>
        </p:nvSpPr>
        <p:spPr>
          <a:xfrm>
            <a:off x="612775" y="228600"/>
            <a:ext cx="8153400" cy="990600"/>
          </a:xfrm>
        </p:spPr>
        <p:txBody>
          <a:bodyPr/>
          <a:lstStyle/>
          <a:p>
            <a:pPr eaLnBrk="1" hangingPunct="1"/>
            <a:r>
              <a:rPr lang="en-US">
                <a:latin typeface="Calibri" charset="0"/>
              </a:rPr>
              <a:t>The perils of valuing mature companies…</a:t>
            </a:r>
          </a:p>
        </p:txBody>
      </p:sp>
      <p:pic>
        <p:nvPicPr>
          <p:cNvPr id="164866" name="Content Placeholder 3"/>
          <p:cNvPicPr>
            <a:picLocks noGrp="1" noChangeAspect="1"/>
          </p:cNvPicPr>
          <p:nvPr>
            <p:ph sz="quarter" idx="1"/>
          </p:nvPr>
        </p:nvPicPr>
        <p:blipFill>
          <a:blip r:embed="rId2">
            <a:extLst>
              <a:ext uri="{28A0092B-C50C-407E-A947-70E740481C1C}">
                <a14:useLocalDpi xmlns:a14="http://schemas.microsoft.com/office/drawing/2010/main" val="0"/>
              </a:ext>
            </a:extLst>
          </a:blip>
          <a:srcRect l="-3340" r="-3340"/>
          <a:stretch>
            <a:fillRect/>
          </a:stretch>
        </p:blipFill>
        <p:spPr>
          <a:xfrm>
            <a:off x="612775" y="1600200"/>
            <a:ext cx="8153400" cy="4495800"/>
          </a:xfrm>
        </p:spPr>
      </p:pic>
      <p:sp>
        <p:nvSpPr>
          <p:cNvPr id="16486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spTree>
  </p:cSld>
  <p:clrMapOvr>
    <a:masterClrMapping/>
  </p:clrMapOvr>
  <p:timing>
    <p:tnLst>
      <p:par>
        <p:cTn xmlns:p14="http://schemas.microsoft.com/office/powerpoint/2010/mai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5889"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330200"/>
            <a:ext cx="9144000" cy="61912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165890"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spTree>
  </p:cSld>
  <p:clrMapOvr>
    <a:masterClrMapping/>
  </p:clrMapOvr>
  <p:timing>
    <p:tnLst>
      <p:par>
        <p:cTn xmlns:p14="http://schemas.microsoft.com/office/powerpoint/2010/mai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49"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Lesson 1: Cost cutting and increased efficiency are easier accomplished on paper than in practice… </a:t>
            </a:r>
            <a:endParaRPr lang="en-US">
              <a:ea typeface="+mj-ea"/>
              <a:cs typeface="+mj-cs"/>
            </a:endParaRPr>
          </a:p>
        </p:txBody>
      </p:sp>
      <p:pic>
        <p:nvPicPr>
          <p:cNvPr id="166914" name="Content Placeholder 9"/>
          <p:cNvPicPr>
            <a:picLocks noGrp="1" noChangeAspect="1"/>
          </p:cNvPicPr>
          <p:nvPr>
            <p:ph sz="quarter" idx="1"/>
          </p:nvPr>
        </p:nvPicPr>
        <p:blipFill>
          <a:blip r:embed="rId2">
            <a:extLst>
              <a:ext uri="{28A0092B-C50C-407E-A947-70E740481C1C}">
                <a14:useLocalDpi xmlns:a14="http://schemas.microsoft.com/office/drawing/2010/main" val="0"/>
              </a:ext>
            </a:extLst>
          </a:blip>
          <a:srcRect l="-98468" r="-98468"/>
          <a:stretch>
            <a:fillRect/>
          </a:stretch>
        </p:blipFill>
        <p:spPr>
          <a:xfrm>
            <a:off x="612775" y="1600200"/>
            <a:ext cx="8153400" cy="4495800"/>
          </a:xfrm>
        </p:spPr>
      </p:pic>
      <p:sp>
        <p:nvSpPr>
          <p:cNvPr id="16691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spTree>
  </p:cSld>
  <p:clrMapOvr>
    <a:masterClrMapping/>
  </p:clrMapOvr>
  <p:timing>
    <p:tnLst>
      <p:par>
        <p:cTn xmlns:p14="http://schemas.microsoft.com/office/powerpoint/2010/mai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3"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Lesson 2: Increasing growth is not always an option (or at least not a good option)</a:t>
            </a:r>
            <a:endParaRPr lang="en-US">
              <a:ea typeface="+mj-ea"/>
              <a:cs typeface="+mj-cs"/>
            </a:endParaRPr>
          </a:p>
        </p:txBody>
      </p:sp>
      <p:pic>
        <p:nvPicPr>
          <p:cNvPr id="167938" name="Content Placeholder 3"/>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l="-21439" r="-21439"/>
          <a:stretch>
            <a:fillRect/>
          </a:stretch>
        </p:blipFill>
        <p:spPr>
          <a:xfrm>
            <a:off x="612775" y="1600200"/>
            <a:ext cx="8153400" cy="4495800"/>
          </a:xfrm>
        </p:spPr>
      </p:pic>
      <p:sp>
        <p:nvSpPr>
          <p:cNvPr id="16793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spTree>
  </p:cSld>
  <p:clrMapOvr>
    <a:masterClrMapping/>
  </p:clrMapOvr>
  <p:timing>
    <p:tnLst>
      <p:par>
        <p:cTn xmlns:p14="http://schemas.microsoft.com/office/powerpoint/2010/mai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7"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Lesson 3: Financial leverage is a double-edged sword..</a:t>
            </a:r>
            <a:endParaRPr lang="en-US">
              <a:ea typeface="+mj-ea"/>
              <a:cs typeface="+mj-cs"/>
            </a:endParaRPr>
          </a:p>
        </p:txBody>
      </p:sp>
      <p:pic>
        <p:nvPicPr>
          <p:cNvPr id="168962" name="Picture 1"/>
          <p:cNvPicPr>
            <a:picLocks noGrp="1" noChangeAspect="1"/>
          </p:cNvPicPr>
          <p:nvPr>
            <p:ph sz="quarter" idx="1"/>
          </p:nvPr>
        </p:nvPicPr>
        <p:blipFill>
          <a:blip r:embed="rId2">
            <a:extLst>
              <a:ext uri="{28A0092B-C50C-407E-A947-70E740481C1C}">
                <a14:useLocalDpi xmlns:a14="http://schemas.microsoft.com/office/drawing/2010/main" val="0"/>
              </a:ext>
            </a:extLst>
          </a:blip>
          <a:srcRect l="-7275" r="-7275"/>
          <a:stretch>
            <a:fillRect/>
          </a:stretch>
        </p:blipFill>
        <p:spPr>
          <a:xfrm>
            <a:off x="612775" y="1600200"/>
            <a:ext cx="8153400" cy="4495800"/>
          </a:xfrm>
        </p:spPr>
      </p:pic>
      <p:sp>
        <p:nvSpPr>
          <p:cNvPr id="16896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spTree>
  </p:cSld>
  <p:clrMapOvr>
    <a:masterClrMapping/>
  </p:clrMapOvr>
  <p:timing>
    <p:tnLst>
      <p:par>
        <p:cTn xmlns:p14="http://schemas.microsoft.com/office/powerpoint/2010/mai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5" name="Title 1"/>
          <p:cNvSpPr>
            <a:spLocks noGrp="1"/>
          </p:cNvSpPr>
          <p:nvPr>
            <p:ph type="title"/>
          </p:nvPr>
        </p:nvSpPr>
        <p:spPr>
          <a:xfrm>
            <a:off x="612775" y="228600"/>
            <a:ext cx="8153400" cy="990600"/>
          </a:xfrm>
        </p:spPr>
        <p:txBody>
          <a:bodyPr/>
          <a:lstStyle/>
          <a:p>
            <a:pPr eaLnBrk="1" hangingPunct="1"/>
            <a:r>
              <a:rPr lang="en-US">
                <a:latin typeface="Calibri" charset="0"/>
              </a:rPr>
              <a:t>III. Dealing with decline and distress…</a:t>
            </a:r>
          </a:p>
        </p:txBody>
      </p:sp>
      <p:pic>
        <p:nvPicPr>
          <p:cNvPr id="169986" name="Content Placeholder 9"/>
          <p:cNvPicPr>
            <a:picLocks noGrp="1" noChangeAspect="1"/>
          </p:cNvPicPr>
          <p:nvPr>
            <p:ph sz="quarter" idx="1"/>
          </p:nvPr>
        </p:nvPicPr>
        <p:blipFill>
          <a:blip r:embed="rId2">
            <a:extLst>
              <a:ext uri="{28A0092B-C50C-407E-A947-70E740481C1C}">
                <a14:useLocalDpi xmlns:a14="http://schemas.microsoft.com/office/drawing/2010/main" val="0"/>
              </a:ext>
            </a:extLst>
          </a:blip>
          <a:srcRect t="-4355" b="-4355"/>
          <a:stretch>
            <a:fillRect/>
          </a:stretch>
        </p:blipFill>
        <p:spPr>
          <a:xfrm>
            <a:off x="612775" y="1600200"/>
            <a:ext cx="8153400" cy="4495800"/>
          </a:xfrm>
        </p:spPr>
      </p:pic>
      <p:sp>
        <p:nvSpPr>
          <p:cNvPr id="16998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spTree>
  </p:cSld>
  <p:clrMapOvr>
    <a:masterClrMapping/>
  </p:clrMapOvr>
  <p:timing>
    <p:tnLst>
      <p:par>
        <p:cTn xmlns:p14="http://schemas.microsoft.com/office/powerpoint/2010/mai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09"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Dealing with the “downside” of Distress</a:t>
            </a:r>
          </a:p>
        </p:txBody>
      </p:sp>
      <p:sp>
        <p:nvSpPr>
          <p:cNvPr id="163842" name="Rectangle 3"/>
          <p:cNvSpPr>
            <a:spLocks noGrp="1" noChangeArrowheads="1"/>
          </p:cNvSpPr>
          <p:nvPr>
            <p:ph sz="quarter" idx="1"/>
          </p:nvPr>
        </p:nvSpPr>
        <p:spPr>
          <a:xfrm>
            <a:off x="612775" y="1600200"/>
            <a:ext cx="8153400" cy="4495800"/>
          </a:xfrm>
        </p:spPr>
        <p:txBody>
          <a:bodyPr>
            <a:normAutofit fontScale="70000" lnSpcReduction="20000"/>
          </a:bodyPr>
          <a:lstStyle/>
          <a:p>
            <a:pPr marL="320040" indent="-320040" eaLnBrk="1" fontAlgn="auto" hangingPunct="1">
              <a:spcAft>
                <a:spcPts val="0"/>
              </a:spcAft>
              <a:buFont typeface="Wingdings"/>
              <a:buChar char=""/>
              <a:defRPr/>
            </a:pPr>
            <a:r>
              <a:rPr lang="en-US" dirty="0" smtClean="0">
                <a:ea typeface="+mn-ea"/>
                <a:cs typeface="+mn-cs"/>
              </a:rPr>
              <a:t>A DCF  valuation values a firm as a going concern. If there is a significant likelihood of the firm failing before it reaches stable growth and if the assets will then be sold for a value less than the present value of the expected </a:t>
            </a:r>
            <a:r>
              <a:rPr lang="en-US" dirty="0" err="1" smtClean="0">
                <a:ea typeface="+mn-ea"/>
                <a:cs typeface="+mn-cs"/>
              </a:rPr>
              <a:t>cashflows</a:t>
            </a:r>
            <a:r>
              <a:rPr lang="en-US" dirty="0" smtClean="0">
                <a:ea typeface="+mn-ea"/>
                <a:cs typeface="+mn-cs"/>
              </a:rPr>
              <a:t> (a distress sale value), DCF valuations will understate the value of the firm.</a:t>
            </a:r>
          </a:p>
          <a:p>
            <a:pPr marL="320040" indent="-320040" eaLnBrk="1" fontAlgn="auto" hangingPunct="1">
              <a:spcAft>
                <a:spcPts val="0"/>
              </a:spcAft>
              <a:buFont typeface="Wingdings"/>
              <a:buChar char=""/>
              <a:defRPr/>
            </a:pPr>
            <a:r>
              <a:rPr lang="en-US" dirty="0" smtClean="0">
                <a:ea typeface="+mn-ea"/>
                <a:cs typeface="+mn-cs"/>
              </a:rPr>
              <a:t>Value of Equity= DCF value of equity (1 - Probability of distress) + Distress sale value of equity (Probability of distress)</a:t>
            </a:r>
          </a:p>
          <a:p>
            <a:pPr marL="320040" indent="-320040" eaLnBrk="1" fontAlgn="auto" hangingPunct="1">
              <a:spcAft>
                <a:spcPts val="0"/>
              </a:spcAft>
              <a:buFont typeface="Wingdings"/>
              <a:buChar char=""/>
              <a:defRPr/>
            </a:pPr>
            <a:r>
              <a:rPr lang="en-US" dirty="0" smtClean="0">
                <a:ea typeface="+mn-ea"/>
                <a:cs typeface="+mn-cs"/>
              </a:rPr>
              <a:t>There are three ways in which we can estimate the probability of distress:</a:t>
            </a:r>
          </a:p>
          <a:p>
            <a:pPr marL="640080" lvl="1" indent="-274320" eaLnBrk="1" fontAlgn="auto" hangingPunct="1">
              <a:spcAft>
                <a:spcPts val="0"/>
              </a:spcAft>
              <a:buFont typeface="Wingdings 2"/>
              <a:buChar char=""/>
              <a:defRPr/>
            </a:pPr>
            <a:r>
              <a:rPr lang="en-US" dirty="0" smtClean="0">
                <a:ea typeface="+mn-ea"/>
              </a:rPr>
              <a:t>Use the bond rating to estimate the cumulative probability of distress over 10 years</a:t>
            </a:r>
          </a:p>
          <a:p>
            <a:pPr marL="640080" lvl="1" indent="-274320" eaLnBrk="1" fontAlgn="auto" hangingPunct="1">
              <a:spcAft>
                <a:spcPts val="0"/>
              </a:spcAft>
              <a:buFont typeface="Wingdings 2"/>
              <a:buChar char=""/>
              <a:defRPr/>
            </a:pPr>
            <a:r>
              <a:rPr lang="en-US" dirty="0" smtClean="0">
                <a:ea typeface="+mn-ea"/>
              </a:rPr>
              <a:t>Estimate the probability of distress with a </a:t>
            </a:r>
            <a:r>
              <a:rPr lang="en-US" dirty="0" err="1" smtClean="0">
                <a:ea typeface="+mn-ea"/>
              </a:rPr>
              <a:t>probit</a:t>
            </a:r>
            <a:endParaRPr lang="en-US" dirty="0" smtClean="0">
              <a:ea typeface="+mn-ea"/>
            </a:endParaRPr>
          </a:p>
          <a:p>
            <a:pPr marL="640080" lvl="1" indent="-274320" eaLnBrk="1" fontAlgn="auto" hangingPunct="1">
              <a:spcAft>
                <a:spcPts val="0"/>
              </a:spcAft>
              <a:buFont typeface="Wingdings 2"/>
              <a:buChar char=""/>
              <a:defRPr/>
            </a:pPr>
            <a:r>
              <a:rPr lang="en-US" dirty="0" smtClean="0">
                <a:ea typeface="+mn-ea"/>
              </a:rPr>
              <a:t>Estimate the probability of distress by looking at market value of bonds..</a:t>
            </a:r>
          </a:p>
          <a:p>
            <a:pPr marL="320040" indent="-320040" eaLnBrk="1" fontAlgn="auto" hangingPunct="1">
              <a:spcAft>
                <a:spcPts val="0"/>
              </a:spcAft>
              <a:buFont typeface="Wingdings"/>
              <a:buChar char=""/>
              <a:defRPr/>
            </a:pPr>
            <a:r>
              <a:rPr lang="en-US" dirty="0" smtClean="0">
                <a:ea typeface="+mn-ea"/>
                <a:cs typeface="+mn-cs"/>
              </a:rPr>
              <a:t>The distress sale value of equity is usually best estimated as a percent of book value (and this value will be lower if the economy is doing badly and there are other firms in the same business also in distress).</a:t>
            </a:r>
            <a:endParaRPr lang="en-US" dirty="0">
              <a:ea typeface="+mn-ea"/>
              <a:cs typeface="+mn-cs"/>
            </a:endParaRPr>
          </a:p>
        </p:txBody>
      </p:sp>
      <p:sp>
        <p:nvSpPr>
          <p:cNvPr id="17101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spTree>
  </p:cSld>
  <p:clrMapOvr>
    <a:masterClrMapping/>
  </p:clrMapOvr>
  <p:timing>
    <p:tnLst>
      <p:par>
        <p:cTn xmlns:p14="http://schemas.microsoft.com/office/powerpoint/2010/mai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3057"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8100" y="-6350"/>
            <a:ext cx="9220200" cy="6870700"/>
          </a:xfrm>
          <a:prstGeom prst="rect">
            <a:avLst/>
          </a:prstGeom>
          <a:solidFill>
            <a:srgbClr val="FFFFFF"/>
          </a:solidFill>
          <a:ln w="9525">
            <a:solidFill>
              <a:srgbClr val="00FFFF"/>
            </a:solidFill>
            <a:miter lim="800000"/>
            <a:headEnd/>
            <a:tailEnd/>
          </a:ln>
        </p:spPr>
      </p:pic>
      <p:sp>
        <p:nvSpPr>
          <p:cNvPr id="173058"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spTree>
  </p:cSld>
  <p:clrMapOvr>
    <a:masterClrMapping/>
  </p:clrMapOvr>
  <p:timing>
    <p:tnLst>
      <p:par>
        <p:cTn xmlns:p14="http://schemas.microsoft.com/office/powerpoint/2010/mai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1" name="Title 1"/>
          <p:cNvSpPr>
            <a:spLocks noGrp="1"/>
          </p:cNvSpPr>
          <p:nvPr>
            <p:ph type="title"/>
          </p:nvPr>
        </p:nvSpPr>
        <p:spPr>
          <a:xfrm>
            <a:off x="612775" y="228600"/>
            <a:ext cx="8153400" cy="990600"/>
          </a:xfrm>
        </p:spPr>
        <p:txBody>
          <a:bodyPr/>
          <a:lstStyle/>
          <a:p>
            <a:pPr eaLnBrk="1" hangingPunct="1"/>
            <a:r>
              <a:rPr lang="en-US">
                <a:latin typeface="Calibri" charset="0"/>
              </a:rPr>
              <a:t>Adjusting the value of LVS for distress..</a:t>
            </a:r>
          </a:p>
        </p:txBody>
      </p:sp>
      <p:sp>
        <p:nvSpPr>
          <p:cNvPr id="166914" name="Content Placeholder 2"/>
          <p:cNvSpPr>
            <a:spLocks noGrp="1"/>
          </p:cNvSpPr>
          <p:nvPr>
            <p:ph sz="quarter" idx="1"/>
          </p:nvPr>
        </p:nvSpPr>
        <p:spPr>
          <a:xfrm>
            <a:off x="612775" y="1600200"/>
            <a:ext cx="8153400" cy="4495800"/>
          </a:xfrm>
        </p:spPr>
        <p:txBody>
          <a:bodyPr>
            <a:normAutofit fontScale="70000" lnSpcReduction="20000"/>
          </a:bodyPr>
          <a:lstStyle/>
          <a:p>
            <a:pPr marL="320040" indent="-320040" eaLnBrk="1" fontAlgn="auto" hangingPunct="1">
              <a:spcAft>
                <a:spcPts val="0"/>
              </a:spcAft>
              <a:buFont typeface="Wingdings"/>
              <a:buChar char=""/>
              <a:defRPr/>
            </a:pPr>
            <a:r>
              <a:rPr lang="en-US" dirty="0" smtClean="0">
                <a:ea typeface="+mn-ea"/>
                <a:cs typeface="+mn-cs"/>
              </a:rPr>
              <a:t>In February 2009, LVS was rated B+ by S&amp;P. Historically, 28.25% of B+ rated bonds default within 10 years. LVS has a 6.375% bond, maturing in February 2015 (7 years), trading at $529. If we discount the expected cash flows on the bond at the </a:t>
            </a:r>
            <a:r>
              <a:rPr lang="en-US" dirty="0" err="1" smtClean="0">
                <a:ea typeface="+mn-ea"/>
                <a:cs typeface="+mn-cs"/>
              </a:rPr>
              <a:t>riskfree</a:t>
            </a:r>
            <a:r>
              <a:rPr lang="en-US" dirty="0" smtClean="0">
                <a:ea typeface="+mn-ea"/>
                <a:cs typeface="+mn-cs"/>
              </a:rPr>
              <a:t> rate, we can back out the probability of distress from the bond price:</a:t>
            </a: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r>
              <a:rPr lang="en-US" dirty="0" smtClean="0">
                <a:ea typeface="+mn-ea"/>
                <a:cs typeface="+mn-cs"/>
              </a:rPr>
              <a:t>Solving for the probability of bankruptcy, we get:</a:t>
            </a:r>
          </a:p>
          <a:p>
            <a:pPr marL="320040" indent="-320040" eaLnBrk="1" fontAlgn="auto" hangingPunct="1">
              <a:spcAft>
                <a:spcPts val="0"/>
              </a:spcAft>
              <a:buFont typeface="Wingdings"/>
              <a:buChar char=""/>
              <a:defRPr/>
            </a:pPr>
            <a:r>
              <a:rPr lang="en-US" dirty="0" smtClean="0">
                <a:ea typeface="+mn-ea"/>
                <a:cs typeface="+mn-cs"/>
                <a:sym typeface="Symbol" charset="0"/>
              </a:rPr>
              <a:t></a:t>
            </a:r>
            <a:r>
              <a:rPr lang="en-US" baseline="-25000" dirty="0" smtClean="0">
                <a:ea typeface="+mn-ea"/>
                <a:cs typeface="+mn-cs"/>
              </a:rPr>
              <a:t>Distress</a:t>
            </a:r>
            <a:r>
              <a:rPr lang="en-US" dirty="0" smtClean="0">
                <a:ea typeface="+mn-ea"/>
                <a:cs typeface="+mn-cs"/>
              </a:rPr>
              <a:t>  = Annual probability of default = 13.54%</a:t>
            </a:r>
          </a:p>
          <a:p>
            <a:pPr marL="640080" lvl="1" indent="-274320" eaLnBrk="1" fontAlgn="auto" hangingPunct="1">
              <a:spcAft>
                <a:spcPts val="0"/>
              </a:spcAft>
              <a:buFont typeface="Wingdings 2"/>
              <a:buChar char=""/>
              <a:defRPr/>
            </a:pPr>
            <a:r>
              <a:rPr lang="en-US" dirty="0" smtClean="0">
                <a:ea typeface="+mn-ea"/>
              </a:rPr>
              <a:t>Cumulative probability of surviving 10 years = (1 - .1354)10 = 23.34%</a:t>
            </a:r>
          </a:p>
          <a:p>
            <a:pPr marL="640080" lvl="1" indent="-274320" eaLnBrk="1" fontAlgn="auto" hangingPunct="1">
              <a:spcAft>
                <a:spcPts val="0"/>
              </a:spcAft>
              <a:buFont typeface="Wingdings 2"/>
              <a:buChar char=""/>
              <a:defRPr/>
            </a:pPr>
            <a:r>
              <a:rPr lang="en-US" dirty="0" smtClean="0">
                <a:ea typeface="+mn-ea"/>
              </a:rPr>
              <a:t>Cumulative probability of distress over 10 years = 1 - .2334 = .7666 or 76.66%</a:t>
            </a:r>
          </a:p>
          <a:p>
            <a:pPr marL="320040" indent="-320040" eaLnBrk="1" fontAlgn="auto" hangingPunct="1">
              <a:spcAft>
                <a:spcPts val="0"/>
              </a:spcAft>
              <a:buFont typeface="Wingdings"/>
              <a:buChar char=""/>
              <a:defRPr/>
            </a:pPr>
            <a:r>
              <a:rPr lang="en-US" dirty="0" smtClean="0">
                <a:ea typeface="+mn-ea"/>
                <a:cs typeface="+mn-cs"/>
              </a:rPr>
              <a:t>If LVS is becomes distressed:</a:t>
            </a:r>
          </a:p>
          <a:p>
            <a:pPr marL="640080" lvl="1" indent="-274320" eaLnBrk="1" fontAlgn="auto" hangingPunct="1">
              <a:spcAft>
                <a:spcPts val="0"/>
              </a:spcAft>
              <a:buFont typeface="Wingdings 2"/>
              <a:buChar char=""/>
              <a:defRPr/>
            </a:pPr>
            <a:r>
              <a:rPr lang="en-US" dirty="0" smtClean="0">
                <a:ea typeface="+mn-ea"/>
              </a:rPr>
              <a:t>Expected distress sale proceeds = $2,769 million &lt; Face value of debt</a:t>
            </a:r>
          </a:p>
          <a:p>
            <a:pPr marL="640080" lvl="1" indent="-274320" eaLnBrk="1" fontAlgn="auto" hangingPunct="1">
              <a:spcAft>
                <a:spcPts val="0"/>
              </a:spcAft>
              <a:buFont typeface="Wingdings 2"/>
              <a:buChar char=""/>
              <a:defRPr/>
            </a:pPr>
            <a:r>
              <a:rPr lang="en-US" dirty="0" smtClean="0">
                <a:ea typeface="+mn-ea"/>
              </a:rPr>
              <a:t>Expected equity value/share = $0.00</a:t>
            </a:r>
          </a:p>
          <a:p>
            <a:pPr marL="320040" indent="-320040" eaLnBrk="1" fontAlgn="auto" hangingPunct="1">
              <a:spcAft>
                <a:spcPts val="0"/>
              </a:spcAft>
              <a:buFont typeface="Wingdings"/>
              <a:buChar char=""/>
              <a:defRPr/>
            </a:pPr>
            <a:r>
              <a:rPr lang="en-US" dirty="0" smtClean="0">
                <a:ea typeface="+mn-ea"/>
                <a:cs typeface="+mn-cs"/>
              </a:rPr>
              <a:t>Expected value per share = $8.12 (1 - .7666) + $0.00 (.7666) = $1.92</a:t>
            </a:r>
            <a:endParaRPr lang="en-US" dirty="0">
              <a:ea typeface="+mn-ea"/>
              <a:cs typeface="+mn-cs"/>
            </a:endParaRPr>
          </a:p>
        </p:txBody>
      </p:sp>
      <p:graphicFrame>
        <p:nvGraphicFramePr>
          <p:cNvPr id="174083" name="Object 2"/>
          <p:cNvGraphicFramePr>
            <a:graphicFrameLocks noChangeAspect="1"/>
          </p:cNvGraphicFramePr>
          <p:nvPr/>
        </p:nvGraphicFramePr>
        <p:xfrm>
          <a:off x="2971800" y="2895600"/>
          <a:ext cx="3163888" cy="682625"/>
        </p:xfrm>
        <a:graphic>
          <a:graphicData uri="http://schemas.openxmlformats.org/presentationml/2006/ole">
            <mc:AlternateContent xmlns:mc="http://schemas.openxmlformats.org/markup-compatibility/2006">
              <mc:Choice xmlns:v="urn:schemas-microsoft-com:vml" Requires="v">
                <p:oleObj spid="_x0000_s174161" name="Equation" r:id="rId3" imgW="2959100" imgH="444500" progId="Equation.3">
                  <p:embed/>
                </p:oleObj>
              </mc:Choice>
              <mc:Fallback>
                <p:oleObj name="Equation" r:id="rId3" imgW="2959100" imgH="444500" progId="Equation.3">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71800" y="2895600"/>
                        <a:ext cx="3163888" cy="6826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7408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spTree>
  </p:cSld>
  <p:clrMapOvr>
    <a:masterClrMapping/>
  </p:clrMapOvr>
  <p:timing>
    <p:tnLst>
      <p:par>
        <p:cTn xmlns:p14="http://schemas.microsoft.com/office/powerpoint/2010/mai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7"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The “sunny” side of distress: Equity as a call option to liquidate the firm</a:t>
            </a:r>
            <a:endParaRPr lang="en-US">
              <a:ea typeface="+mj-ea"/>
              <a:cs typeface="+mj-cs"/>
            </a:endParaRPr>
          </a:p>
        </p:txBody>
      </p:sp>
      <p:pic>
        <p:nvPicPr>
          <p:cNvPr id="175106" name="Picture 3"/>
          <p:cNvPicPr>
            <a:picLocks noGrp="1" noChangeArrowheads="1"/>
          </p:cNvPicPr>
          <p:nvPr>
            <p:ph sz="quarter" idx="1"/>
          </p:nvPr>
        </p:nvPicPr>
        <p:blipFill>
          <a:blip r:embed="rId2">
            <a:extLst>
              <a:ext uri="{28A0092B-C50C-407E-A947-70E740481C1C}">
                <a14:useLocalDpi xmlns:a14="http://schemas.microsoft.com/office/drawing/2010/main" val="0"/>
              </a:ext>
            </a:extLst>
          </a:blip>
          <a:srcRect t="-4637" b="-4637"/>
          <a:stretch>
            <a:fillRect/>
          </a:stretch>
        </p:blipFill>
        <p:spPr>
          <a:xfrm>
            <a:off x="612775" y="1600200"/>
            <a:ext cx="8153400" cy="4495800"/>
          </a:xfrm>
        </p:spPr>
      </p:pic>
      <p:sp>
        <p:nvSpPr>
          <p:cNvPr id="17510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29"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Application to valuation: A simple example</a:t>
            </a:r>
          </a:p>
        </p:txBody>
      </p:sp>
      <p:sp>
        <p:nvSpPr>
          <p:cNvPr id="176130" name="Rectangle 3"/>
          <p:cNvSpPr>
            <a:spLocks noGrp="1" noChangeArrowheads="1"/>
          </p:cNvSpPr>
          <p:nvPr>
            <p:ph sz="quarter" idx="1"/>
          </p:nvPr>
        </p:nvSpPr>
        <p:spPr>
          <a:xfrm>
            <a:off x="612775" y="1600200"/>
            <a:ext cx="8153400" cy="4495800"/>
          </a:xfrm>
        </p:spPr>
        <p:txBody>
          <a:bodyPr/>
          <a:lstStyle/>
          <a:p>
            <a:pPr eaLnBrk="1" hangingPunct="1"/>
            <a:r>
              <a:rPr lang="en-US">
                <a:latin typeface="Calibri" charset="0"/>
              </a:rPr>
              <a:t>Assume that you have a firm whose assets are currently valued at $100 million and that the standard deviation in this asset value is 40%.</a:t>
            </a:r>
          </a:p>
          <a:p>
            <a:pPr eaLnBrk="1" hangingPunct="1"/>
            <a:r>
              <a:rPr lang="en-US">
                <a:latin typeface="Calibri" charset="0"/>
              </a:rPr>
              <a:t>Further, assume that the face value of debt is $80 million (It is zero coupon debt with 10 years left to maturity). </a:t>
            </a:r>
          </a:p>
          <a:p>
            <a:pPr eaLnBrk="1" hangingPunct="1"/>
            <a:r>
              <a:rPr lang="en-US">
                <a:latin typeface="Calibri" charset="0"/>
              </a:rPr>
              <a:t>If the ten-year treasury bond rate is 10%, </a:t>
            </a:r>
          </a:p>
          <a:p>
            <a:pPr lvl="1" eaLnBrk="1" hangingPunct="1"/>
            <a:r>
              <a:rPr lang="en-US">
                <a:latin typeface="Calibri" charset="0"/>
              </a:rPr>
              <a:t>how much is the equity worth? </a:t>
            </a:r>
          </a:p>
          <a:p>
            <a:pPr lvl="1" eaLnBrk="1" hangingPunct="1"/>
            <a:r>
              <a:rPr lang="en-US">
                <a:latin typeface="Calibri" charset="0"/>
              </a:rPr>
              <a:t>What should the interest rate on debt be?</a:t>
            </a:r>
          </a:p>
        </p:txBody>
      </p:sp>
      <p:sp>
        <p:nvSpPr>
          <p:cNvPr id="17613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3"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Model Parameters &amp; Valuation</a:t>
            </a:r>
          </a:p>
        </p:txBody>
      </p:sp>
      <p:sp>
        <p:nvSpPr>
          <p:cNvPr id="169986" name="Rectangle 3"/>
          <p:cNvSpPr>
            <a:spLocks noGrp="1" noChangeArrowheads="1"/>
          </p:cNvSpPr>
          <p:nvPr>
            <p:ph sz="quarter" idx="1"/>
          </p:nvPr>
        </p:nvSpPr>
        <p:spPr>
          <a:xfrm>
            <a:off x="612775" y="1600200"/>
            <a:ext cx="8153400" cy="4495800"/>
          </a:xfrm>
        </p:spPr>
        <p:txBody>
          <a:bodyPr>
            <a:normAutofit fontScale="77500" lnSpcReduction="20000"/>
          </a:bodyPr>
          <a:lstStyle/>
          <a:p>
            <a:pPr marL="320040" indent="-320040" eaLnBrk="1" fontAlgn="auto" hangingPunct="1">
              <a:spcAft>
                <a:spcPts val="0"/>
              </a:spcAft>
              <a:buFont typeface="Wingdings"/>
              <a:buChar char=""/>
              <a:defRPr/>
            </a:pPr>
            <a:r>
              <a:rPr lang="en-US" dirty="0" smtClean="0">
                <a:ea typeface="+mn-ea"/>
                <a:cs typeface="+mn-cs"/>
              </a:rPr>
              <a:t>The inputs</a:t>
            </a:r>
          </a:p>
          <a:p>
            <a:pPr marL="640080" lvl="1" indent="-274320" eaLnBrk="1" fontAlgn="auto" hangingPunct="1">
              <a:spcAft>
                <a:spcPts val="0"/>
              </a:spcAft>
              <a:buFont typeface="Wingdings 2"/>
              <a:buChar char=""/>
              <a:defRPr/>
            </a:pPr>
            <a:r>
              <a:rPr lang="en-US" dirty="0" smtClean="0">
                <a:ea typeface="+mn-ea"/>
              </a:rPr>
              <a:t>Value of the underlying asset = S = Value of the firm = $ 100 million</a:t>
            </a:r>
          </a:p>
          <a:p>
            <a:pPr marL="640080" lvl="1" indent="-274320" eaLnBrk="1" fontAlgn="auto" hangingPunct="1">
              <a:spcAft>
                <a:spcPts val="0"/>
              </a:spcAft>
              <a:buFont typeface="Wingdings 2"/>
              <a:buChar char=""/>
              <a:defRPr/>
            </a:pPr>
            <a:r>
              <a:rPr lang="en-US" dirty="0" smtClean="0">
                <a:ea typeface="+mn-ea"/>
              </a:rPr>
              <a:t>Exercise price = K = Face Value of outstanding debt = $ 80 million</a:t>
            </a:r>
          </a:p>
          <a:p>
            <a:pPr marL="640080" lvl="1" indent="-274320" eaLnBrk="1" fontAlgn="auto" hangingPunct="1">
              <a:spcAft>
                <a:spcPts val="0"/>
              </a:spcAft>
              <a:buFont typeface="Wingdings 2"/>
              <a:buChar char=""/>
              <a:defRPr/>
            </a:pPr>
            <a:r>
              <a:rPr lang="en-US" dirty="0" smtClean="0">
                <a:ea typeface="+mn-ea"/>
              </a:rPr>
              <a:t>Life of the option = t = Life of zero-coupon debt = 10 years</a:t>
            </a:r>
          </a:p>
          <a:p>
            <a:pPr marL="640080" lvl="1" indent="-274320" eaLnBrk="1" fontAlgn="auto" hangingPunct="1">
              <a:spcAft>
                <a:spcPts val="0"/>
              </a:spcAft>
              <a:buFont typeface="Wingdings 2"/>
              <a:buChar char=""/>
              <a:defRPr/>
            </a:pPr>
            <a:r>
              <a:rPr lang="en-US" dirty="0" smtClean="0">
                <a:ea typeface="+mn-ea"/>
              </a:rPr>
              <a:t>Variance in the value of the underlying asset = </a:t>
            </a:r>
            <a:r>
              <a:rPr lang="en-US" baseline="30000" dirty="0" smtClean="0">
                <a:ea typeface="+mn-ea"/>
              </a:rPr>
              <a:t>2</a:t>
            </a:r>
            <a:r>
              <a:rPr lang="en-US" dirty="0" smtClean="0">
                <a:ea typeface="+mn-ea"/>
              </a:rPr>
              <a:t> = Variance in firm value = 0.16</a:t>
            </a:r>
          </a:p>
          <a:p>
            <a:pPr marL="640080" lvl="1" indent="-274320" eaLnBrk="1" fontAlgn="auto" hangingPunct="1">
              <a:spcAft>
                <a:spcPts val="0"/>
              </a:spcAft>
              <a:buFont typeface="Wingdings 2"/>
              <a:buChar char=""/>
              <a:defRPr/>
            </a:pPr>
            <a:r>
              <a:rPr lang="en-US" dirty="0" smtClean="0">
                <a:ea typeface="+mn-ea"/>
              </a:rPr>
              <a:t>Riskless rate = r = Treasury bond rate corresponding to option life = 10%</a:t>
            </a:r>
          </a:p>
          <a:p>
            <a:pPr marL="320040" indent="-320040" eaLnBrk="1" fontAlgn="auto" hangingPunct="1">
              <a:spcAft>
                <a:spcPts val="0"/>
              </a:spcAft>
              <a:buFont typeface="Wingdings"/>
              <a:buChar char=""/>
              <a:defRPr/>
            </a:pPr>
            <a:r>
              <a:rPr lang="en-US" dirty="0" smtClean="0">
                <a:ea typeface="+mn-ea"/>
                <a:cs typeface="+mn-cs"/>
              </a:rPr>
              <a:t>The output</a:t>
            </a:r>
          </a:p>
          <a:p>
            <a:pPr marL="640080" lvl="1" indent="-274320" eaLnBrk="1" fontAlgn="auto" hangingPunct="1">
              <a:spcAft>
                <a:spcPts val="0"/>
              </a:spcAft>
              <a:buFont typeface="Wingdings 2"/>
              <a:buChar char=""/>
              <a:defRPr/>
            </a:pPr>
            <a:r>
              <a:rPr lang="en-US" dirty="0" smtClean="0">
                <a:ea typeface="+mn-ea"/>
              </a:rPr>
              <a:t>The Black-Scholes model provides the following value for the call:</a:t>
            </a:r>
          </a:p>
          <a:p>
            <a:pPr lvl="2" eaLnBrk="1" fontAlgn="auto" hangingPunct="1">
              <a:spcAft>
                <a:spcPts val="0"/>
              </a:spcAft>
              <a:buFont typeface="Wingdings"/>
              <a:buChar char=""/>
              <a:defRPr/>
            </a:pPr>
            <a:r>
              <a:rPr lang="en-US" dirty="0" smtClean="0">
                <a:ea typeface="+mn-ea"/>
              </a:rPr>
              <a:t>d1 = 1.5994		N(d1) = 0.9451</a:t>
            </a:r>
          </a:p>
          <a:p>
            <a:pPr lvl="2" eaLnBrk="1" fontAlgn="auto" hangingPunct="1">
              <a:spcAft>
                <a:spcPts val="0"/>
              </a:spcAft>
              <a:buFont typeface="Wingdings"/>
              <a:buChar char=""/>
              <a:defRPr/>
            </a:pPr>
            <a:r>
              <a:rPr lang="en-US" dirty="0" smtClean="0">
                <a:ea typeface="+mn-ea"/>
              </a:rPr>
              <a:t>d2 = 0.3345		N(d2) = 0.6310</a:t>
            </a:r>
          </a:p>
          <a:p>
            <a:pPr marL="640080" lvl="1" indent="-274320" eaLnBrk="1" fontAlgn="auto" hangingPunct="1">
              <a:spcAft>
                <a:spcPts val="0"/>
              </a:spcAft>
              <a:buFont typeface="Wingdings 2"/>
              <a:buChar char=""/>
              <a:defRPr/>
            </a:pPr>
            <a:r>
              <a:rPr lang="en-US" dirty="0" smtClean="0">
                <a:ea typeface="+mn-ea"/>
              </a:rPr>
              <a:t>Value of the call = 100 (0.9451) - 80 </a:t>
            </a:r>
            <a:r>
              <a:rPr lang="en-US" dirty="0" err="1" smtClean="0">
                <a:ea typeface="+mn-ea"/>
              </a:rPr>
              <a:t>exp</a:t>
            </a:r>
            <a:r>
              <a:rPr lang="en-US" baseline="30000" dirty="0" smtClean="0">
                <a:ea typeface="+mn-ea"/>
              </a:rPr>
              <a:t>(-0.10)(10</a:t>
            </a:r>
            <a:r>
              <a:rPr lang="en-US" dirty="0" smtClean="0">
                <a:ea typeface="+mn-ea"/>
              </a:rPr>
              <a:t>) (0.6310) = $75.94 million</a:t>
            </a:r>
          </a:p>
          <a:p>
            <a:pPr marL="640080" lvl="1" indent="-274320" eaLnBrk="1" fontAlgn="auto" hangingPunct="1">
              <a:spcAft>
                <a:spcPts val="0"/>
              </a:spcAft>
              <a:buFont typeface="Wingdings 2"/>
              <a:buChar char=""/>
              <a:defRPr/>
            </a:pPr>
            <a:r>
              <a:rPr lang="en-US" dirty="0" smtClean="0">
                <a:ea typeface="+mn-ea"/>
              </a:rPr>
              <a:t>Value of the outstanding debt = $100 - $75.94 = $24.06 million</a:t>
            </a:r>
          </a:p>
          <a:p>
            <a:pPr marL="640080" lvl="1" indent="-274320" eaLnBrk="1" fontAlgn="auto" hangingPunct="1">
              <a:spcAft>
                <a:spcPts val="0"/>
              </a:spcAft>
              <a:buFont typeface="Wingdings 2"/>
              <a:buChar char=""/>
              <a:defRPr/>
            </a:pPr>
            <a:r>
              <a:rPr lang="en-US" dirty="0" smtClean="0">
                <a:ea typeface="+mn-ea"/>
              </a:rPr>
              <a:t>Interest rate on debt = ($ 80 / $24.06)1/10 -1 = 12.77%</a:t>
            </a:r>
            <a:endParaRPr lang="en-US" dirty="0">
              <a:ea typeface="+mn-ea"/>
            </a:endParaRPr>
          </a:p>
        </p:txBody>
      </p:sp>
      <p:sp>
        <p:nvSpPr>
          <p:cNvPr id="17715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7"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Firm value drops.. </a:t>
            </a:r>
          </a:p>
        </p:txBody>
      </p:sp>
      <p:sp>
        <p:nvSpPr>
          <p:cNvPr id="171010" name="Rectangle 3"/>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dirty="0" smtClean="0">
                <a:ea typeface="+mn-ea"/>
                <a:cs typeface="+mn-cs"/>
              </a:rPr>
              <a:t>Assume now that a catastrophe wipes out half the value of this firm (the value drops to $ 50 million), while the face value of the debt remains at $ 80 million. </a:t>
            </a:r>
          </a:p>
          <a:p>
            <a:pPr marL="320040" indent="-320040" eaLnBrk="1" fontAlgn="auto" hangingPunct="1">
              <a:spcAft>
                <a:spcPts val="0"/>
              </a:spcAft>
              <a:buFont typeface="Wingdings"/>
              <a:buChar char=""/>
              <a:defRPr/>
            </a:pPr>
            <a:r>
              <a:rPr lang="en-US" dirty="0" smtClean="0">
                <a:ea typeface="+mn-ea"/>
                <a:cs typeface="+mn-cs"/>
              </a:rPr>
              <a:t>The inputs</a:t>
            </a:r>
          </a:p>
          <a:p>
            <a:pPr marL="640080" lvl="1" indent="-274320" eaLnBrk="1" fontAlgn="auto" hangingPunct="1">
              <a:spcAft>
                <a:spcPts val="0"/>
              </a:spcAft>
              <a:buFont typeface="Wingdings 2"/>
              <a:buChar char=""/>
              <a:defRPr/>
            </a:pPr>
            <a:r>
              <a:rPr lang="en-US" dirty="0" smtClean="0">
                <a:ea typeface="+mn-ea"/>
              </a:rPr>
              <a:t>Value of the underlying asset = S = Value of the firm = $ 50 million</a:t>
            </a:r>
          </a:p>
          <a:p>
            <a:pPr marL="640080" lvl="1" indent="-274320" eaLnBrk="1" fontAlgn="auto" hangingPunct="1">
              <a:spcAft>
                <a:spcPts val="0"/>
              </a:spcAft>
              <a:buFont typeface="Wingdings 2"/>
              <a:buChar char=""/>
              <a:defRPr/>
            </a:pPr>
            <a:r>
              <a:rPr lang="en-US" dirty="0" smtClean="0">
                <a:ea typeface="+mn-ea"/>
              </a:rPr>
              <a:t>All the other inputs remain unchanged</a:t>
            </a:r>
          </a:p>
          <a:p>
            <a:pPr marL="320040" indent="-320040" eaLnBrk="1" fontAlgn="auto" hangingPunct="1">
              <a:spcAft>
                <a:spcPts val="0"/>
              </a:spcAft>
              <a:buFont typeface="Wingdings"/>
              <a:buChar char=""/>
              <a:defRPr/>
            </a:pPr>
            <a:r>
              <a:rPr lang="en-US" dirty="0" smtClean="0">
                <a:ea typeface="+mn-ea"/>
                <a:cs typeface="+mn-cs"/>
              </a:rPr>
              <a:t>The output</a:t>
            </a:r>
          </a:p>
          <a:p>
            <a:pPr marL="640080" lvl="1" indent="-274320" eaLnBrk="1" fontAlgn="auto" hangingPunct="1">
              <a:spcAft>
                <a:spcPts val="0"/>
              </a:spcAft>
              <a:buFont typeface="Wingdings 2"/>
              <a:buChar char=""/>
              <a:defRPr/>
            </a:pPr>
            <a:r>
              <a:rPr lang="en-US" dirty="0" smtClean="0">
                <a:ea typeface="+mn-ea"/>
              </a:rPr>
              <a:t>Based upon these inputs, the Black-Scholes model provides the following value for the call:</a:t>
            </a:r>
          </a:p>
          <a:p>
            <a:pPr lvl="2" eaLnBrk="1" fontAlgn="auto" hangingPunct="1">
              <a:spcAft>
                <a:spcPts val="0"/>
              </a:spcAft>
              <a:buFont typeface="Wingdings"/>
              <a:buChar char=""/>
              <a:defRPr/>
            </a:pPr>
            <a:r>
              <a:rPr lang="en-US" dirty="0" smtClean="0">
                <a:ea typeface="+mn-ea"/>
              </a:rPr>
              <a:t>d1 = 1.0515		N(d1) = 0.8534</a:t>
            </a:r>
          </a:p>
          <a:p>
            <a:pPr lvl="2" eaLnBrk="1" fontAlgn="auto" hangingPunct="1">
              <a:spcAft>
                <a:spcPts val="0"/>
              </a:spcAft>
              <a:buFont typeface="Wingdings"/>
              <a:buChar char=""/>
              <a:defRPr/>
            </a:pPr>
            <a:r>
              <a:rPr lang="en-US" dirty="0" smtClean="0">
                <a:ea typeface="+mn-ea"/>
              </a:rPr>
              <a:t>d2 = -0.2135		N(d2) = 0.4155</a:t>
            </a:r>
          </a:p>
          <a:p>
            <a:pPr marL="640080" lvl="1" indent="-274320" eaLnBrk="1" fontAlgn="auto" hangingPunct="1">
              <a:spcAft>
                <a:spcPts val="0"/>
              </a:spcAft>
              <a:buFont typeface="Wingdings 2"/>
              <a:buChar char=""/>
              <a:defRPr/>
            </a:pPr>
            <a:r>
              <a:rPr lang="en-US" dirty="0" smtClean="0">
                <a:ea typeface="+mn-ea"/>
              </a:rPr>
              <a:t>Value of the call = 50 (0.8534) - 80 </a:t>
            </a:r>
            <a:r>
              <a:rPr lang="en-US" dirty="0" err="1" smtClean="0">
                <a:ea typeface="+mn-ea"/>
              </a:rPr>
              <a:t>exp</a:t>
            </a:r>
            <a:r>
              <a:rPr lang="en-US" baseline="30000" dirty="0" smtClean="0">
                <a:ea typeface="+mn-ea"/>
              </a:rPr>
              <a:t>(-0.10)(10) </a:t>
            </a:r>
            <a:r>
              <a:rPr lang="en-US" dirty="0" smtClean="0">
                <a:ea typeface="+mn-ea"/>
              </a:rPr>
              <a:t>(0.4155) = $30.44 million</a:t>
            </a:r>
          </a:p>
          <a:p>
            <a:pPr marL="640080" lvl="1" indent="-274320" eaLnBrk="1" fontAlgn="auto" hangingPunct="1">
              <a:spcAft>
                <a:spcPts val="0"/>
              </a:spcAft>
              <a:buFont typeface="Wingdings 2"/>
              <a:buChar char=""/>
              <a:defRPr/>
            </a:pPr>
            <a:r>
              <a:rPr lang="en-US" dirty="0" smtClean="0">
                <a:ea typeface="+mn-ea"/>
              </a:rPr>
              <a:t>Value of the bond= $50 - $30.44 = $19.56 million</a:t>
            </a: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a:ea typeface="+mn-ea"/>
              <a:cs typeface="+mn-cs"/>
            </a:endParaRPr>
          </a:p>
        </p:txBody>
      </p:sp>
      <p:sp>
        <p:nvSpPr>
          <p:cNvPr id="17817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3"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Equity value persists .. As firm value declines..</a:t>
            </a:r>
            <a:endParaRPr lang="en-US">
              <a:ea typeface="+mj-ea"/>
              <a:cs typeface="+mj-cs"/>
            </a:endParaRPr>
          </a:p>
        </p:txBody>
      </p:sp>
      <p:pic>
        <p:nvPicPr>
          <p:cNvPr id="179202" name="Picture 3"/>
          <p:cNvPicPr>
            <a:picLocks noGrp="1" noChangeArrowheads="1"/>
          </p:cNvPicPr>
          <p:nvPr>
            <p:ph sz="quarter" idx="1"/>
          </p:nvPr>
        </p:nvPicPr>
        <p:blipFill>
          <a:blip r:embed="rId2">
            <a:extLst>
              <a:ext uri="{28A0092B-C50C-407E-A947-70E740481C1C}">
                <a14:useLocalDpi xmlns:a14="http://schemas.microsoft.com/office/drawing/2010/main" val="0"/>
              </a:ext>
            </a:extLst>
          </a:blip>
          <a:srcRect l="-12001" r="-12001"/>
          <a:stretch>
            <a:fillRect/>
          </a:stretch>
        </p:blipFill>
        <p:spPr>
          <a:xfrm>
            <a:off x="612775" y="1600200"/>
            <a:ext cx="8153400" cy="4495800"/>
          </a:xfrm>
        </p:spPr>
      </p:pic>
      <p:sp>
        <p:nvSpPr>
          <p:cNvPr id="17920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5" name="Title 1"/>
          <p:cNvSpPr>
            <a:spLocks noGrp="1"/>
          </p:cNvSpPr>
          <p:nvPr>
            <p:ph type="title"/>
          </p:nvPr>
        </p:nvSpPr>
        <p:spPr>
          <a:xfrm>
            <a:off x="612775" y="228600"/>
            <a:ext cx="8153400" cy="990600"/>
          </a:xfrm>
        </p:spPr>
        <p:txBody>
          <a:bodyPr/>
          <a:lstStyle/>
          <a:p>
            <a:pPr eaLnBrk="1" hangingPunct="1"/>
            <a:r>
              <a:rPr lang="en-US">
                <a:latin typeface="Calibri" charset="0"/>
              </a:rPr>
              <a:t>IV. Valuing Financial Service Companies</a:t>
            </a:r>
          </a:p>
        </p:txBody>
      </p:sp>
      <p:pic>
        <p:nvPicPr>
          <p:cNvPr id="180226" name="Content Placeholder 5"/>
          <p:cNvPicPr>
            <a:picLocks noGrp="1" noChangeAspect="1"/>
          </p:cNvPicPr>
          <p:nvPr>
            <p:ph sz="quarter" idx="1"/>
          </p:nvPr>
        </p:nvPicPr>
        <p:blipFill>
          <a:blip r:embed="rId2">
            <a:extLst>
              <a:ext uri="{28A0092B-C50C-407E-A947-70E740481C1C}">
                <a14:useLocalDpi xmlns:a14="http://schemas.microsoft.com/office/drawing/2010/main" val="0"/>
              </a:ext>
            </a:extLst>
          </a:blip>
          <a:srcRect l="-1210" r="-1210"/>
          <a:stretch>
            <a:fillRect/>
          </a:stretch>
        </p:blipFill>
        <p:spPr>
          <a:xfrm>
            <a:off x="612775" y="1600200"/>
            <a:ext cx="8153400" cy="4495800"/>
          </a:xfrm>
        </p:spPr>
      </p:pic>
      <p:sp>
        <p:nvSpPr>
          <p:cNvPr id="18022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spTree>
  </p:cSld>
  <p:clrMapOvr>
    <a:masterClrMapping/>
  </p:clrMapOvr>
  <p:timing>
    <p:tnLst>
      <p:par>
        <p:cTn xmlns:p14="http://schemas.microsoft.com/office/powerpoint/2010/mai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1249"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982200" cy="66421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181250"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49"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Lesson 1: Financial service companies are opaque…</a:t>
            </a:r>
            <a:endParaRPr lang="en-US">
              <a:ea typeface="+mj-ea"/>
              <a:cs typeface="+mj-cs"/>
            </a:endParaRPr>
          </a:p>
        </p:txBody>
      </p:sp>
      <p:sp>
        <p:nvSpPr>
          <p:cNvPr id="183298" name="Content Placeholder 2"/>
          <p:cNvSpPr>
            <a:spLocks noGrp="1"/>
          </p:cNvSpPr>
          <p:nvPr>
            <p:ph sz="quarter" idx="1"/>
          </p:nvPr>
        </p:nvSpPr>
        <p:spPr>
          <a:xfrm>
            <a:off x="612775" y="1600200"/>
            <a:ext cx="8153400" cy="4495800"/>
          </a:xfrm>
        </p:spPr>
        <p:txBody>
          <a:bodyPr/>
          <a:lstStyle/>
          <a:p>
            <a:pPr eaLnBrk="1" hangingPunct="1">
              <a:lnSpc>
                <a:spcPct val="90000"/>
              </a:lnSpc>
            </a:pPr>
            <a:r>
              <a:rPr lang="en-US" sz="2600">
                <a:latin typeface="Calibri" charset="0"/>
              </a:rPr>
              <a:t>With financial service firms, we enter into a Faustian bargain. They tell us very little about the quality of their assets (loans, for a bank, for instance are not broken down by default risk status) but we accept that in return for assets being marked to market (by accountants who presumably have access to the information that we don’t have).</a:t>
            </a:r>
          </a:p>
          <a:p>
            <a:pPr eaLnBrk="1" hangingPunct="1">
              <a:lnSpc>
                <a:spcPct val="90000"/>
              </a:lnSpc>
            </a:pPr>
            <a:r>
              <a:rPr lang="en-US" sz="2600">
                <a:latin typeface="Calibri" charset="0"/>
              </a:rPr>
              <a:t>In addition, estimating cash flows for a financial service firm is difficult to do. So, we trust financial service firms to pay out their cash flows as dividends. Hence, the use of the dividend discount model.</a:t>
            </a:r>
          </a:p>
        </p:txBody>
      </p:sp>
      <p:sp>
        <p:nvSpPr>
          <p:cNvPr id="18329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spTree>
  </p:cSld>
  <p:clrMapOvr>
    <a:masterClrMapping/>
  </p:clrMapOvr>
  <p:timing>
    <p:tnLst>
      <p:par>
        <p:cTn xmlns:p14="http://schemas.microsoft.com/office/powerpoint/2010/mai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3"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Lesson 2: For financial service companies, book value matters…</a:t>
            </a:r>
            <a:endParaRPr lang="en-US">
              <a:ea typeface="+mj-ea"/>
              <a:cs typeface="+mj-cs"/>
            </a:endParaRPr>
          </a:p>
        </p:txBody>
      </p:sp>
      <p:sp>
        <p:nvSpPr>
          <p:cNvPr id="182274" name="Content Placeholder 2"/>
          <p:cNvSpPr>
            <a:spLocks noGrp="1"/>
          </p:cNvSpPr>
          <p:nvPr>
            <p:ph sz="quarter" idx="1"/>
          </p:nvPr>
        </p:nvSpPr>
        <p:spPr>
          <a:xfrm>
            <a:off x="612775" y="1600200"/>
            <a:ext cx="8153400" cy="4495800"/>
          </a:xfrm>
        </p:spPr>
        <p:txBody>
          <a:bodyPr>
            <a:normAutofit fontScale="70000" lnSpcReduction="20000"/>
          </a:bodyPr>
          <a:lstStyle/>
          <a:p>
            <a:pPr marL="320040" indent="-320040" eaLnBrk="1" fontAlgn="auto" hangingPunct="1">
              <a:spcAft>
                <a:spcPts val="0"/>
              </a:spcAft>
              <a:buFont typeface="Wingdings"/>
              <a:buChar char=""/>
              <a:defRPr/>
            </a:pPr>
            <a:r>
              <a:rPr lang="en-US" smtClean="0">
                <a:ea typeface="+mn-ea"/>
                <a:cs typeface="+mn-cs"/>
              </a:rPr>
              <a:t>The book value of assets and equity is mostly irrelevant when valuing non-financial service companies. After all, the book value of equity is a historical figure and can be nonsensical. (The book value of equity can be negative and is so for more than a 1000 publicly traded US companies)</a:t>
            </a:r>
          </a:p>
          <a:p>
            <a:pPr marL="320040" indent="-320040" eaLnBrk="1" fontAlgn="auto" hangingPunct="1">
              <a:spcAft>
                <a:spcPts val="0"/>
              </a:spcAft>
              <a:buFont typeface="Wingdings"/>
              <a:buChar char=""/>
              <a:defRPr/>
            </a:pPr>
            <a:r>
              <a:rPr lang="en-US" smtClean="0">
                <a:ea typeface="+mn-ea"/>
                <a:cs typeface="+mn-cs"/>
              </a:rPr>
              <a:t>With financial service firms, book value of equity is relevant for two reasons:</a:t>
            </a:r>
          </a:p>
          <a:p>
            <a:pPr marL="640080" lvl="1" indent="-274320" eaLnBrk="1" fontAlgn="auto" hangingPunct="1">
              <a:spcAft>
                <a:spcPts val="0"/>
              </a:spcAft>
              <a:buFont typeface="Wingdings 2"/>
              <a:buChar char=""/>
              <a:defRPr/>
            </a:pPr>
            <a:r>
              <a:rPr lang="en-US" smtClean="0">
                <a:ea typeface="+mn-ea"/>
              </a:rPr>
              <a:t>Since financial service firms mark to market, the book value is more likely to reflect what the firms own right now (rather than a historical value)</a:t>
            </a:r>
          </a:p>
          <a:p>
            <a:pPr marL="640080" lvl="1" indent="-274320" eaLnBrk="1" fontAlgn="auto" hangingPunct="1">
              <a:spcAft>
                <a:spcPts val="0"/>
              </a:spcAft>
              <a:buFont typeface="Wingdings 2"/>
              <a:buChar char=""/>
              <a:defRPr/>
            </a:pPr>
            <a:r>
              <a:rPr lang="en-US" smtClean="0">
                <a:ea typeface="+mn-ea"/>
              </a:rPr>
              <a:t>The regulatory capital ratios are based on book equity. Thus, a bank with negative or even low book equity will be shut down by the regulators.</a:t>
            </a:r>
          </a:p>
          <a:p>
            <a:pPr marL="320040" indent="-320040" eaLnBrk="1" fontAlgn="auto" hangingPunct="1">
              <a:spcAft>
                <a:spcPts val="0"/>
              </a:spcAft>
              <a:buFont typeface="Wingdings"/>
              <a:buChar char=""/>
              <a:defRPr/>
            </a:pPr>
            <a:r>
              <a:rPr lang="en-US" smtClean="0">
                <a:ea typeface="+mn-ea"/>
                <a:cs typeface="+mn-cs"/>
              </a:rPr>
              <a:t>From a valuation perspective, it therefore makes sense to pay heed to book value. In fact, you can argue that reinvestment for a bank is the amount that it needs to add to book equity to sustain its growth ambitions and safety requirements:</a:t>
            </a:r>
          </a:p>
          <a:p>
            <a:pPr marL="640080" lvl="1" indent="-274320" eaLnBrk="1" fontAlgn="auto" hangingPunct="1">
              <a:spcAft>
                <a:spcPts val="0"/>
              </a:spcAft>
              <a:buFont typeface="Wingdings 2"/>
              <a:buChar char=""/>
              <a:defRPr/>
            </a:pPr>
            <a:r>
              <a:rPr lang="en-US" smtClean="0">
                <a:ea typeface="+mn-ea"/>
              </a:rPr>
              <a:t>FCFE = Net Income – Reinvestment in regulatory capital (book equity)</a:t>
            </a:r>
            <a:endParaRPr lang="en-US">
              <a:ea typeface="+mn-ea"/>
            </a:endParaRPr>
          </a:p>
        </p:txBody>
      </p:sp>
      <p:sp>
        <p:nvSpPr>
          <p:cNvPr id="18432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spTree>
  </p:cSld>
  <p:clrMapOvr>
    <a:masterClrMapping/>
  </p:clrMapOvr>
  <p:timing>
    <p:tnLst>
      <p:par>
        <p:cTn xmlns:p14="http://schemas.microsoft.com/office/powerpoint/2010/mai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5345"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77800"/>
            <a:ext cx="9144000" cy="648811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185346"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spTree>
  </p:cSld>
  <p:clrMapOvr>
    <a:masterClrMapping/>
  </p:clrMapOvr>
  <p:timing>
    <p:tnLst>
      <p:par>
        <p:cTn xmlns:p14="http://schemas.microsoft.com/office/powerpoint/2010/mai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7"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smtClean="0">
                <a:ea typeface="+mj-ea"/>
                <a:cs typeface="+mj-cs"/>
              </a:rPr>
              <a:t>V. Valuing cyclical and commodity companies</a:t>
            </a:r>
            <a:endParaRPr lang="en-US" dirty="0">
              <a:ea typeface="+mj-ea"/>
              <a:cs typeface="+mj-cs"/>
            </a:endParaRPr>
          </a:p>
        </p:txBody>
      </p:sp>
      <p:pic>
        <p:nvPicPr>
          <p:cNvPr id="186370" name="Content Placeholder 3"/>
          <p:cNvPicPr>
            <a:picLocks noGrp="1" noChangeAspect="1"/>
          </p:cNvPicPr>
          <p:nvPr>
            <p:ph sz="quarter" idx="1"/>
          </p:nvPr>
        </p:nvPicPr>
        <p:blipFill>
          <a:blip r:embed="rId2">
            <a:extLst>
              <a:ext uri="{28A0092B-C50C-407E-A947-70E740481C1C}">
                <a14:useLocalDpi xmlns:a14="http://schemas.microsoft.com/office/drawing/2010/main" val="0"/>
              </a:ext>
            </a:extLst>
          </a:blip>
          <a:srcRect l="-1047" r="-1047"/>
          <a:stretch>
            <a:fillRect/>
          </a:stretch>
        </p:blipFill>
        <p:spPr>
          <a:xfrm>
            <a:off x="612775" y="1600200"/>
            <a:ext cx="8153400" cy="4495800"/>
          </a:xfrm>
        </p:spPr>
      </p:pic>
      <p:sp>
        <p:nvSpPr>
          <p:cNvPr id="18637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spTree>
  </p:cSld>
  <p:clrMapOvr>
    <a:masterClrMapping/>
  </p:clrMapOvr>
  <p:timing>
    <p:tnLst>
      <p:par>
        <p:cTn xmlns:p14="http://schemas.microsoft.com/office/powerpoint/2010/mai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3" name="Picture 1"/>
          <p:cNvSpPr>
            <a:spLocks noChangeAspect="1"/>
          </p:cNvSpPr>
          <p:nvPr/>
        </p:nvSpPr>
        <p:spPr bwMode="auto">
          <a:xfrm>
            <a:off x="0" y="196850"/>
            <a:ext cx="9144000" cy="664051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pic>
        <p:nvPicPr>
          <p:cNvPr id="18739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81000" y="381000"/>
            <a:ext cx="8610600" cy="62531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187395"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spTree>
  </p:cSld>
  <p:clrMapOvr>
    <a:masterClrMapping/>
  </p:clrMapOvr>
  <p:timing>
    <p:tnLst>
      <p:par>
        <p:cTn xmlns:p14="http://schemas.microsoft.com/office/powerpoint/2010/mai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pic>
        <p:nvPicPr>
          <p:cNvPr id="3" name="Picture 2"/>
          <p:cNvPicPr>
            <a:picLocks noChangeAspect="1"/>
          </p:cNvPicPr>
          <p:nvPr/>
        </p:nvPicPr>
        <p:blipFill>
          <a:blip r:embed="rId2"/>
          <a:stretch>
            <a:fillRect/>
          </a:stretch>
        </p:blipFill>
        <p:spPr>
          <a:xfrm>
            <a:off x="0" y="698500"/>
            <a:ext cx="9144000" cy="5456719"/>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3"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Lesson 1: With “macro” companies, it is easy to get lost in “macro” assumptions…</a:t>
            </a:r>
            <a:endParaRPr lang="en-US">
              <a:ea typeface="+mj-ea"/>
              <a:cs typeface="+mj-cs"/>
            </a:endParaRPr>
          </a:p>
        </p:txBody>
      </p:sp>
      <p:sp>
        <p:nvSpPr>
          <p:cNvPr id="192514" name="Content Placeholder 2"/>
          <p:cNvSpPr>
            <a:spLocks noGrp="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smtClean="0">
                <a:ea typeface="+mn-ea"/>
                <a:cs typeface="+mn-cs"/>
              </a:rPr>
              <a:t>With cyclical and commodity companies, it is undeniable that the value you arrive at will be affected by your views on the economy or the price of the commodity. </a:t>
            </a:r>
          </a:p>
          <a:p>
            <a:pPr marL="320040" indent="-320040" eaLnBrk="1" fontAlgn="auto" hangingPunct="1">
              <a:spcAft>
                <a:spcPts val="0"/>
              </a:spcAft>
              <a:buFont typeface="Wingdings"/>
              <a:buChar char=""/>
              <a:defRPr/>
            </a:pPr>
            <a:r>
              <a:rPr lang="en-US" smtClean="0">
                <a:ea typeface="+mn-ea"/>
                <a:cs typeface="+mn-cs"/>
              </a:rPr>
              <a:t>Consequently, you will feel the urge to take a stand on these macro variables and build them into your valuation. Doing so, though, will create valuations that are jointly impacted by your views on macro variables and your views on the company, and it is difficult to separate the two.</a:t>
            </a:r>
          </a:p>
          <a:p>
            <a:pPr marL="320040" indent="-320040" eaLnBrk="1" fontAlgn="auto" hangingPunct="1">
              <a:spcAft>
                <a:spcPts val="0"/>
              </a:spcAft>
              <a:buFont typeface="Wingdings"/>
              <a:buChar char=""/>
              <a:defRPr/>
            </a:pPr>
            <a:r>
              <a:rPr lang="en-US" smtClean="0">
                <a:ea typeface="+mn-ea"/>
                <a:cs typeface="+mn-cs"/>
              </a:rPr>
              <a:t>The best (though not easiest) thing to do is to separate your macro views from your micro views. Use  current market based numbers for your valuation, but then provide a separate assessment of what you think about those market numbers.</a:t>
            </a:r>
            <a:endParaRPr lang="en-US">
              <a:ea typeface="+mn-ea"/>
              <a:cs typeface="+mn-cs"/>
            </a:endParaRPr>
          </a:p>
        </p:txBody>
      </p:sp>
      <p:sp>
        <p:nvSpPr>
          <p:cNvPr id="19046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7"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Lesson 2: Use probabilistic tools to assess value as a function of macro variables…</a:t>
            </a:r>
            <a:endParaRPr lang="en-US">
              <a:ea typeface="+mj-ea"/>
              <a:cs typeface="+mj-cs"/>
            </a:endParaRPr>
          </a:p>
        </p:txBody>
      </p:sp>
      <p:sp>
        <p:nvSpPr>
          <p:cNvPr id="193538" name="Content Placeholder 2"/>
          <p:cNvSpPr>
            <a:spLocks noGrp="1"/>
          </p:cNvSpPr>
          <p:nvPr>
            <p:ph sz="quarter" idx="1"/>
          </p:nvPr>
        </p:nvSpPr>
        <p:spPr>
          <a:xfrm>
            <a:off x="612775" y="1600200"/>
            <a:ext cx="8153400" cy="4495800"/>
          </a:xfrm>
        </p:spPr>
        <p:txBody>
          <a:bodyPr>
            <a:normAutofit fontScale="85000" lnSpcReduction="10000"/>
          </a:bodyPr>
          <a:lstStyle/>
          <a:p>
            <a:pPr marL="320040" indent="-320040" eaLnBrk="1" fontAlgn="auto" hangingPunct="1">
              <a:spcAft>
                <a:spcPts val="0"/>
              </a:spcAft>
              <a:buFont typeface="Wingdings"/>
              <a:buChar char=""/>
              <a:defRPr/>
            </a:pPr>
            <a:r>
              <a:rPr lang="en-US" smtClean="0">
                <a:ea typeface="+mn-ea"/>
                <a:cs typeface="+mn-cs"/>
              </a:rPr>
              <a:t>If there is a key macro variable affecting the value of your company that you are uncertain about (and who is not), why not quantify the uncertainty in a distribution (rather than a single price) and use that distribution in your valuation.</a:t>
            </a:r>
          </a:p>
          <a:p>
            <a:pPr marL="320040" indent="-320040" eaLnBrk="1" fontAlgn="auto" hangingPunct="1">
              <a:spcAft>
                <a:spcPts val="0"/>
              </a:spcAft>
              <a:buFont typeface="Wingdings"/>
              <a:buChar char=""/>
              <a:defRPr/>
            </a:pPr>
            <a:r>
              <a:rPr lang="en-US" smtClean="0">
                <a:ea typeface="+mn-ea"/>
                <a:cs typeface="+mn-cs"/>
              </a:rPr>
              <a:t>That is exactly what you do in a Monte Carlo simulation, where you allow one or more variables to be distributions and compute a distribution of values for the company. </a:t>
            </a:r>
          </a:p>
          <a:p>
            <a:pPr marL="320040" indent="-320040" eaLnBrk="1" fontAlgn="auto" hangingPunct="1">
              <a:spcAft>
                <a:spcPts val="0"/>
              </a:spcAft>
              <a:buFont typeface="Wingdings"/>
              <a:buChar char=""/>
              <a:defRPr/>
            </a:pPr>
            <a:r>
              <a:rPr lang="en-US" smtClean="0">
                <a:ea typeface="+mn-ea"/>
                <a:cs typeface="+mn-cs"/>
              </a:rPr>
              <a:t>With a simulation, you get not only everything you would get in a standard valuation (an estimated value for your company) but you will get additional output (on the variation in that value and the likelihood that your firm is under or over valued)</a:t>
            </a:r>
          </a:p>
          <a:p>
            <a:pPr marL="320040" indent="-320040" eaLnBrk="1" fontAlgn="auto" hangingPunct="1">
              <a:spcAft>
                <a:spcPts val="0"/>
              </a:spcAft>
              <a:buFont typeface="Wingdings"/>
              <a:buChar char=""/>
              <a:defRPr/>
            </a:pPr>
            <a:endParaRPr lang="en-US" smtClean="0">
              <a:ea typeface="+mn-ea"/>
              <a:cs typeface="+mn-cs"/>
            </a:endParaRPr>
          </a:p>
          <a:p>
            <a:pPr marL="320040" indent="-320040" eaLnBrk="1" fontAlgn="auto" hangingPunct="1">
              <a:spcAft>
                <a:spcPts val="0"/>
              </a:spcAft>
              <a:buFont typeface="Wingdings"/>
              <a:buChar char=""/>
              <a:defRPr/>
            </a:pPr>
            <a:endParaRPr lang="en-US">
              <a:ea typeface="+mn-ea"/>
              <a:cs typeface="+mn-cs"/>
            </a:endParaRPr>
          </a:p>
        </p:txBody>
      </p:sp>
      <p:sp>
        <p:nvSpPr>
          <p:cNvPr id="19149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3" name="Title 1"/>
          <p:cNvSpPr>
            <a:spLocks noGrp="1"/>
          </p:cNvSpPr>
          <p:nvPr>
            <p:ph type="title"/>
          </p:nvPr>
        </p:nvSpPr>
        <p:spPr>
          <a:xfrm>
            <a:off x="612775" y="228600"/>
            <a:ext cx="8153400" cy="990600"/>
          </a:xfrm>
        </p:spPr>
        <p:txBody>
          <a:bodyPr/>
          <a:lstStyle/>
          <a:p>
            <a:pPr eaLnBrk="1" hangingPunct="1"/>
            <a:r>
              <a:rPr lang="en-US" dirty="0" err="1" smtClean="0">
                <a:latin typeface="Calibri" charset="0"/>
              </a:rPr>
              <a:t>Lukoil</a:t>
            </a:r>
            <a:r>
              <a:rPr lang="en-US" dirty="0" smtClean="0">
                <a:latin typeface="Calibri" charset="0"/>
              </a:rPr>
              <a:t> Valuation: Oil Price Simulation</a:t>
            </a:r>
            <a:endParaRPr lang="en-US" dirty="0">
              <a:latin typeface="Calibri" charset="0"/>
            </a:endParaRPr>
          </a:p>
        </p:txBody>
      </p:sp>
      <p:sp>
        <p:nvSpPr>
          <p:cNvPr id="19251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pic>
        <p:nvPicPr>
          <p:cNvPr id="3" name="Content Placeholder 2"/>
          <p:cNvPicPr>
            <a:picLocks noGrp="1" noChangeAspect="1"/>
          </p:cNvPicPr>
          <p:nvPr>
            <p:ph sz="quarter" idx="1"/>
          </p:nvPr>
        </p:nvPicPr>
        <p:blipFill>
          <a:blip r:embed="rId2"/>
          <a:srcRect l="-3859" r="-3859"/>
          <a:stretch>
            <a:fillRect/>
          </a:stretch>
        </p:blipFill>
        <p:spPr/>
      </p:pic>
    </p:spTree>
  </p:cSld>
  <p:clrMapOvr>
    <a:masterClrMapping/>
  </p:clrMapOvr>
  <p:timing>
    <p:tnLst>
      <p:par>
        <p:cTn xmlns:p14="http://schemas.microsoft.com/office/powerpoint/2010/mai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The optionality in commodities: Undeveloped reserves as an option</a:t>
            </a:r>
            <a:endParaRPr lang="en-US">
              <a:ea typeface="+mj-ea"/>
              <a:cs typeface="+mj-cs"/>
            </a:endParaRPr>
          </a:p>
        </p:txBody>
      </p:sp>
      <p:sp>
        <p:nvSpPr>
          <p:cNvPr id="193538" name="Content Placeholder 2"/>
          <p:cNvSpPr>
            <a:spLocks noGrp="1"/>
          </p:cNvSpPr>
          <p:nvPr>
            <p:ph sz="quarter" idx="1"/>
          </p:nvPr>
        </p:nvSpPr>
        <p:spPr>
          <a:xfrm>
            <a:off x="612775" y="1600200"/>
            <a:ext cx="8153400" cy="4495800"/>
          </a:xfrm>
        </p:spPr>
        <p:txBody>
          <a:bodyPr/>
          <a:lstStyle/>
          <a:p>
            <a:pPr eaLnBrk="1" hangingPunct="1"/>
            <a:endParaRPr lang="en-US">
              <a:latin typeface="Calibri" charset="0"/>
            </a:endParaRPr>
          </a:p>
        </p:txBody>
      </p:sp>
      <p:grpSp>
        <p:nvGrpSpPr>
          <p:cNvPr id="193539" name="Group 3"/>
          <p:cNvGrpSpPr>
            <a:grpSpLocks/>
          </p:cNvGrpSpPr>
          <p:nvPr/>
        </p:nvGrpSpPr>
        <p:grpSpPr bwMode="auto">
          <a:xfrm>
            <a:off x="1181100" y="5141913"/>
            <a:ext cx="6759575" cy="100012"/>
            <a:chOff x="744" y="3239"/>
            <a:chExt cx="4258" cy="63"/>
          </a:xfrm>
        </p:grpSpPr>
        <p:sp>
          <p:nvSpPr>
            <p:cNvPr id="193549" name="Freeform 4"/>
            <p:cNvSpPr>
              <a:spLocks/>
            </p:cNvSpPr>
            <p:nvPr/>
          </p:nvSpPr>
          <p:spPr bwMode="auto">
            <a:xfrm>
              <a:off x="4857" y="3239"/>
              <a:ext cx="145" cy="63"/>
            </a:xfrm>
            <a:custGeom>
              <a:avLst/>
              <a:gdLst>
                <a:gd name="T0" fmla="*/ 144 w 145"/>
                <a:gd name="T1" fmla="*/ 35 h 63"/>
                <a:gd name="T2" fmla="*/ 0 w 145"/>
                <a:gd name="T3" fmla="*/ 62 h 63"/>
                <a:gd name="T4" fmla="*/ 0 w 145"/>
                <a:gd name="T5" fmla="*/ 35 h 63"/>
                <a:gd name="T6" fmla="*/ 0 w 145"/>
                <a:gd name="T7" fmla="*/ 0 h 63"/>
                <a:gd name="T8" fmla="*/ 144 w 145"/>
                <a:gd name="T9" fmla="*/ 35 h 63"/>
                <a:gd name="T10" fmla="*/ 0 60000 65536"/>
                <a:gd name="T11" fmla="*/ 0 60000 65536"/>
                <a:gd name="T12" fmla="*/ 0 60000 65536"/>
                <a:gd name="T13" fmla="*/ 0 60000 65536"/>
                <a:gd name="T14" fmla="*/ 0 60000 65536"/>
                <a:gd name="T15" fmla="*/ 0 w 145"/>
                <a:gd name="T16" fmla="*/ 0 h 63"/>
                <a:gd name="T17" fmla="*/ 145 w 145"/>
                <a:gd name="T18" fmla="*/ 63 h 63"/>
              </a:gdLst>
              <a:ahLst/>
              <a:cxnLst>
                <a:cxn ang="T10">
                  <a:pos x="T0" y="T1"/>
                </a:cxn>
                <a:cxn ang="T11">
                  <a:pos x="T2" y="T3"/>
                </a:cxn>
                <a:cxn ang="T12">
                  <a:pos x="T4" y="T5"/>
                </a:cxn>
                <a:cxn ang="T13">
                  <a:pos x="T6" y="T7"/>
                </a:cxn>
                <a:cxn ang="T14">
                  <a:pos x="T8" y="T9"/>
                </a:cxn>
              </a:cxnLst>
              <a:rect l="T15" t="T16" r="T17" b="T18"/>
              <a:pathLst>
                <a:path w="145" h="63">
                  <a:moveTo>
                    <a:pt x="144" y="35"/>
                  </a:moveTo>
                  <a:lnTo>
                    <a:pt x="0" y="62"/>
                  </a:lnTo>
                  <a:lnTo>
                    <a:pt x="0" y="35"/>
                  </a:lnTo>
                  <a:lnTo>
                    <a:pt x="0" y="0"/>
                  </a:lnTo>
                  <a:lnTo>
                    <a:pt x="144" y="35"/>
                  </a:lnTo>
                </a:path>
              </a:pathLst>
            </a:custGeom>
            <a:solidFill>
              <a:srgbClr val="000000"/>
            </a:solidFill>
            <a:ln w="127000" cap="rnd">
              <a:solidFill>
                <a:schemeClr val="tx1"/>
              </a:solidFill>
              <a:round/>
              <a:headEnd/>
              <a:tailEnd/>
            </a:ln>
          </p:spPr>
          <p:txBody>
            <a:bodyPr/>
            <a:lstStyle/>
            <a:p>
              <a:endParaRPr lang="en-US"/>
            </a:p>
          </p:txBody>
        </p:sp>
        <p:sp>
          <p:nvSpPr>
            <p:cNvPr id="193550" name="Line 5"/>
            <p:cNvSpPr>
              <a:spLocks noChangeShapeType="1"/>
            </p:cNvSpPr>
            <p:nvPr/>
          </p:nvSpPr>
          <p:spPr bwMode="auto">
            <a:xfrm>
              <a:off x="744" y="3283"/>
              <a:ext cx="4111"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193540" name="Line 6"/>
          <p:cNvSpPr>
            <a:spLocks noChangeShapeType="1"/>
          </p:cNvSpPr>
          <p:nvPr/>
        </p:nvSpPr>
        <p:spPr bwMode="auto">
          <a:xfrm>
            <a:off x="1181100" y="5645150"/>
            <a:ext cx="2586038"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nvGrpSpPr>
          <p:cNvPr id="193541" name="Group 7"/>
          <p:cNvGrpSpPr>
            <a:grpSpLocks/>
          </p:cNvGrpSpPr>
          <p:nvPr/>
        </p:nvGrpSpPr>
        <p:grpSpPr bwMode="auto">
          <a:xfrm>
            <a:off x="3776663" y="2178050"/>
            <a:ext cx="3443287" cy="3476625"/>
            <a:chOff x="2379" y="1372"/>
            <a:chExt cx="2169" cy="2190"/>
          </a:xfrm>
        </p:grpSpPr>
        <p:sp>
          <p:nvSpPr>
            <p:cNvPr id="193547" name="Freeform 8"/>
            <p:cNvSpPr>
              <a:spLocks/>
            </p:cNvSpPr>
            <p:nvPr/>
          </p:nvSpPr>
          <p:spPr bwMode="auto">
            <a:xfrm>
              <a:off x="4423" y="1372"/>
              <a:ext cx="125" cy="114"/>
            </a:xfrm>
            <a:custGeom>
              <a:avLst/>
              <a:gdLst>
                <a:gd name="T0" fmla="*/ 124 w 125"/>
                <a:gd name="T1" fmla="*/ 0 h 114"/>
                <a:gd name="T2" fmla="*/ 48 w 125"/>
                <a:gd name="T3" fmla="*/ 113 h 114"/>
                <a:gd name="T4" fmla="*/ 29 w 125"/>
                <a:gd name="T5" fmla="*/ 85 h 114"/>
                <a:gd name="T6" fmla="*/ 0 w 125"/>
                <a:gd name="T7" fmla="*/ 66 h 114"/>
                <a:gd name="T8" fmla="*/ 124 w 125"/>
                <a:gd name="T9" fmla="*/ 0 h 114"/>
                <a:gd name="T10" fmla="*/ 0 60000 65536"/>
                <a:gd name="T11" fmla="*/ 0 60000 65536"/>
                <a:gd name="T12" fmla="*/ 0 60000 65536"/>
                <a:gd name="T13" fmla="*/ 0 60000 65536"/>
                <a:gd name="T14" fmla="*/ 0 60000 65536"/>
                <a:gd name="T15" fmla="*/ 0 w 125"/>
                <a:gd name="T16" fmla="*/ 0 h 114"/>
                <a:gd name="T17" fmla="*/ 125 w 125"/>
                <a:gd name="T18" fmla="*/ 114 h 114"/>
              </a:gdLst>
              <a:ahLst/>
              <a:cxnLst>
                <a:cxn ang="T10">
                  <a:pos x="T0" y="T1"/>
                </a:cxn>
                <a:cxn ang="T11">
                  <a:pos x="T2" y="T3"/>
                </a:cxn>
                <a:cxn ang="T12">
                  <a:pos x="T4" y="T5"/>
                </a:cxn>
                <a:cxn ang="T13">
                  <a:pos x="T6" y="T7"/>
                </a:cxn>
                <a:cxn ang="T14">
                  <a:pos x="T8" y="T9"/>
                </a:cxn>
              </a:cxnLst>
              <a:rect l="T15" t="T16" r="T17" b="T18"/>
              <a:pathLst>
                <a:path w="125" h="114">
                  <a:moveTo>
                    <a:pt x="124" y="0"/>
                  </a:moveTo>
                  <a:lnTo>
                    <a:pt x="48" y="113"/>
                  </a:lnTo>
                  <a:lnTo>
                    <a:pt x="29" y="85"/>
                  </a:lnTo>
                  <a:lnTo>
                    <a:pt x="0" y="66"/>
                  </a:lnTo>
                  <a:lnTo>
                    <a:pt x="124" y="0"/>
                  </a:lnTo>
                </a:path>
              </a:pathLst>
            </a:custGeom>
            <a:solidFill>
              <a:srgbClr val="000000"/>
            </a:solidFill>
            <a:ln w="127000" cap="rnd">
              <a:solidFill>
                <a:schemeClr val="tx1"/>
              </a:solidFill>
              <a:round/>
              <a:headEnd/>
              <a:tailEnd/>
            </a:ln>
          </p:spPr>
          <p:txBody>
            <a:bodyPr/>
            <a:lstStyle/>
            <a:p>
              <a:endParaRPr lang="en-US"/>
            </a:p>
          </p:txBody>
        </p:sp>
        <p:sp>
          <p:nvSpPr>
            <p:cNvPr id="193548" name="Line 9"/>
            <p:cNvSpPr>
              <a:spLocks noChangeShapeType="1"/>
            </p:cNvSpPr>
            <p:nvPr/>
          </p:nvSpPr>
          <p:spPr bwMode="auto">
            <a:xfrm flipV="1">
              <a:off x="2379" y="1463"/>
              <a:ext cx="2081" cy="2099"/>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193542" name="Rectangle 10"/>
          <p:cNvSpPr>
            <a:spLocks noChangeArrowheads="1"/>
          </p:cNvSpPr>
          <p:nvPr/>
        </p:nvSpPr>
        <p:spPr bwMode="auto">
          <a:xfrm>
            <a:off x="5791200" y="5486400"/>
            <a:ext cx="2327275" cy="558800"/>
          </a:xfrm>
          <a:prstGeom prst="rect">
            <a:avLst/>
          </a:prstGeom>
          <a:solidFill>
            <a:schemeClr val="accent1"/>
          </a:solidFill>
          <a:ln w="12700">
            <a:solidFill>
              <a:schemeClr val="tx1"/>
            </a:solidFill>
            <a:miter lim="800000"/>
            <a:headEnd/>
            <a:tailEnd/>
          </a:ln>
        </p:spPr>
        <p:txBody>
          <a:bodyPr lIns="90487" tIns="44450" rIns="90487" bIns="44450">
            <a:spAutoFit/>
          </a:bodyPr>
          <a:lstStyle/>
          <a:p>
            <a:r>
              <a:rPr lang="en-US" sz="1500" i="0">
                <a:solidFill>
                  <a:srgbClr val="000000"/>
                </a:solidFill>
                <a:latin typeface="Times" charset="0"/>
              </a:rPr>
              <a:t>Value of estimated reserve of natural resource</a:t>
            </a:r>
          </a:p>
        </p:txBody>
      </p:sp>
      <p:sp>
        <p:nvSpPr>
          <p:cNvPr id="193543" name="Line 11"/>
          <p:cNvSpPr>
            <a:spLocks noChangeShapeType="1"/>
          </p:cNvSpPr>
          <p:nvPr/>
        </p:nvSpPr>
        <p:spPr bwMode="auto">
          <a:xfrm>
            <a:off x="3776663" y="5067300"/>
            <a:ext cx="0" cy="2794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93544" name="Rectangle 12"/>
          <p:cNvSpPr>
            <a:spLocks noChangeArrowheads="1"/>
          </p:cNvSpPr>
          <p:nvPr/>
        </p:nvSpPr>
        <p:spPr bwMode="auto">
          <a:xfrm>
            <a:off x="7011988" y="2346325"/>
            <a:ext cx="1262062" cy="558800"/>
          </a:xfrm>
          <a:prstGeom prst="rect">
            <a:avLst/>
          </a:prstGeom>
          <a:solidFill>
            <a:schemeClr val="accent1"/>
          </a:solidFill>
          <a:ln w="12700">
            <a:solidFill>
              <a:schemeClr val="tx1"/>
            </a:solidFill>
            <a:miter lim="800000"/>
            <a:headEnd/>
            <a:tailEnd/>
          </a:ln>
        </p:spPr>
        <p:txBody>
          <a:bodyPr wrap="none" lIns="90487" tIns="44450" rIns="90487" bIns="44450">
            <a:spAutoFit/>
          </a:bodyPr>
          <a:lstStyle/>
          <a:p>
            <a:r>
              <a:rPr lang="en-US" sz="1500" i="0">
                <a:solidFill>
                  <a:srgbClr val="000000"/>
                </a:solidFill>
                <a:latin typeface="Times" charset="0"/>
              </a:rPr>
              <a:t>Net Payoff on</a:t>
            </a:r>
          </a:p>
          <a:p>
            <a:r>
              <a:rPr lang="en-US" sz="1500" i="0">
                <a:solidFill>
                  <a:srgbClr val="000000"/>
                </a:solidFill>
                <a:latin typeface="Times" charset="0"/>
              </a:rPr>
              <a:t>Extraction </a:t>
            </a:r>
          </a:p>
        </p:txBody>
      </p:sp>
      <p:sp>
        <p:nvSpPr>
          <p:cNvPr id="193545" name="Rectangle 13"/>
          <p:cNvSpPr>
            <a:spLocks noChangeArrowheads="1"/>
          </p:cNvSpPr>
          <p:nvPr/>
        </p:nvSpPr>
        <p:spPr bwMode="auto">
          <a:xfrm>
            <a:off x="2830513" y="4510088"/>
            <a:ext cx="1720850" cy="546100"/>
          </a:xfrm>
          <a:prstGeom prst="rect">
            <a:avLst/>
          </a:prstGeom>
          <a:solidFill>
            <a:schemeClr val="accent1"/>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500" i="0">
                <a:solidFill>
                  <a:srgbClr val="000000"/>
                </a:solidFill>
                <a:latin typeface="Times" charset="0"/>
              </a:rPr>
              <a:t>Cost of Developing </a:t>
            </a:r>
          </a:p>
          <a:p>
            <a:r>
              <a:rPr lang="en-US" sz="1500" i="0">
                <a:solidFill>
                  <a:srgbClr val="000000"/>
                </a:solidFill>
                <a:latin typeface="Times" charset="0"/>
              </a:rPr>
              <a:t>Reserve</a:t>
            </a:r>
          </a:p>
        </p:txBody>
      </p:sp>
      <p:sp>
        <p:nvSpPr>
          <p:cNvPr id="19354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5"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Valuing Gulf Oil </a:t>
            </a:r>
          </a:p>
        </p:txBody>
      </p:sp>
      <p:sp>
        <p:nvSpPr>
          <p:cNvPr id="197634" name="Rectangle 3"/>
          <p:cNvSpPr>
            <a:spLocks noGrp="1" noChangeArrowheads="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smtClean="0">
                <a:ea typeface="+mn-ea"/>
                <a:cs typeface="+mn-cs"/>
              </a:rPr>
              <a:t>Gulf Oil was the target of a takeover in early 1984 at $70 per share (It had 165.30 million shares outstanding, and total debt of $9.9 billion). </a:t>
            </a:r>
          </a:p>
          <a:p>
            <a:pPr marL="640080" lvl="1" indent="-274320" eaLnBrk="1" fontAlgn="auto" hangingPunct="1">
              <a:spcAft>
                <a:spcPts val="0"/>
              </a:spcAft>
              <a:buFont typeface="Wingdings 2"/>
              <a:buChar char=""/>
              <a:defRPr/>
            </a:pPr>
            <a:r>
              <a:rPr lang="en-US" smtClean="0">
                <a:ea typeface="+mn-ea"/>
              </a:rPr>
              <a:t>It had estimated reserves of 3038 million barrels of oil and the average cost of developing these reserves was estimated to be  $10 a barrel in present value dollars (The development lag is approximately two years). </a:t>
            </a:r>
          </a:p>
          <a:p>
            <a:pPr marL="640080" lvl="1" indent="-274320" eaLnBrk="1" fontAlgn="auto" hangingPunct="1">
              <a:spcAft>
                <a:spcPts val="0"/>
              </a:spcAft>
              <a:buFont typeface="Wingdings 2"/>
              <a:buChar char=""/>
              <a:defRPr/>
            </a:pPr>
            <a:r>
              <a:rPr lang="en-US" smtClean="0">
                <a:ea typeface="+mn-ea"/>
              </a:rPr>
              <a:t>The average relinquishment life of the reserves is 12 years. </a:t>
            </a:r>
          </a:p>
          <a:p>
            <a:pPr marL="640080" lvl="1" indent="-274320" eaLnBrk="1" fontAlgn="auto" hangingPunct="1">
              <a:spcAft>
                <a:spcPts val="0"/>
              </a:spcAft>
              <a:buFont typeface="Wingdings 2"/>
              <a:buChar char=""/>
              <a:defRPr/>
            </a:pPr>
            <a:r>
              <a:rPr lang="en-US" smtClean="0">
                <a:ea typeface="+mn-ea"/>
              </a:rPr>
              <a:t>The price of oil was $22.38 per barrel, and the production cost, taxes and royalties were estimated at $7 per barrel. </a:t>
            </a:r>
          </a:p>
          <a:p>
            <a:pPr marL="640080" lvl="1" indent="-274320" eaLnBrk="1" fontAlgn="auto" hangingPunct="1">
              <a:spcAft>
                <a:spcPts val="0"/>
              </a:spcAft>
              <a:buFont typeface="Wingdings 2"/>
              <a:buChar char=""/>
              <a:defRPr/>
            </a:pPr>
            <a:r>
              <a:rPr lang="en-US" smtClean="0">
                <a:ea typeface="+mn-ea"/>
              </a:rPr>
              <a:t>The bond rate at the time of the analysis was 9.00%. </a:t>
            </a:r>
          </a:p>
          <a:p>
            <a:pPr marL="640080" lvl="1" indent="-274320" eaLnBrk="1" fontAlgn="auto" hangingPunct="1">
              <a:spcAft>
                <a:spcPts val="0"/>
              </a:spcAft>
              <a:buFont typeface="Wingdings 2"/>
              <a:buChar char=""/>
              <a:defRPr/>
            </a:pPr>
            <a:r>
              <a:rPr lang="en-US" smtClean="0">
                <a:ea typeface="+mn-ea"/>
              </a:rPr>
              <a:t>Gulf was expected to have net production revenues each year of approximately 5% of the value of the developed reserves. The variance in oil prices is 0.03. </a:t>
            </a:r>
            <a:endParaRPr lang="en-US">
              <a:ea typeface="+mn-ea"/>
            </a:endParaRPr>
          </a:p>
        </p:txBody>
      </p:sp>
      <p:sp>
        <p:nvSpPr>
          <p:cNvPr id="19558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09"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Valuing Undeveloped Reserves</a:t>
            </a:r>
          </a:p>
        </p:txBody>
      </p:sp>
      <p:sp>
        <p:nvSpPr>
          <p:cNvPr id="198658" name="Rectangle 3"/>
          <p:cNvSpPr>
            <a:spLocks noGrp="1" noChangeArrowheads="1"/>
          </p:cNvSpPr>
          <p:nvPr>
            <p:ph sz="quarter" idx="1"/>
          </p:nvPr>
        </p:nvSpPr>
        <p:spPr>
          <a:xfrm>
            <a:off x="612775" y="1600200"/>
            <a:ext cx="8153400" cy="4495800"/>
          </a:xfrm>
        </p:spPr>
        <p:txBody>
          <a:bodyPr>
            <a:normAutofit fontScale="70000" lnSpcReduction="20000"/>
          </a:bodyPr>
          <a:lstStyle/>
          <a:p>
            <a:pPr marL="320040" indent="-320040" eaLnBrk="1" fontAlgn="auto" hangingPunct="1">
              <a:spcAft>
                <a:spcPts val="0"/>
              </a:spcAft>
              <a:buFont typeface="Wingdings"/>
              <a:buChar char=""/>
              <a:defRPr/>
            </a:pPr>
            <a:r>
              <a:rPr lang="en-US" dirty="0" smtClean="0">
                <a:ea typeface="+mn-ea"/>
                <a:cs typeface="+mn-cs"/>
              </a:rPr>
              <a:t>Inputs for valuing undeveloped reserves</a:t>
            </a:r>
          </a:p>
          <a:p>
            <a:pPr marL="640080" lvl="1" indent="-274320" eaLnBrk="1" fontAlgn="auto" hangingPunct="1">
              <a:spcAft>
                <a:spcPts val="0"/>
              </a:spcAft>
              <a:buFont typeface="Wingdings 2"/>
              <a:buChar char=""/>
              <a:defRPr/>
            </a:pPr>
            <a:r>
              <a:rPr lang="en-US" dirty="0" smtClean="0">
                <a:ea typeface="+mn-ea"/>
              </a:rPr>
              <a:t>Value of underlying asset = Value of estimated reserves discounted back for period of development lag= 3038 * ($ 22.38 - $7) / 1.05</a:t>
            </a:r>
            <a:r>
              <a:rPr lang="en-US" baseline="30000" dirty="0" smtClean="0">
                <a:ea typeface="+mn-ea"/>
              </a:rPr>
              <a:t>2</a:t>
            </a:r>
            <a:r>
              <a:rPr lang="en-US" dirty="0" smtClean="0">
                <a:ea typeface="+mn-ea"/>
              </a:rPr>
              <a:t> = $42,380.44</a:t>
            </a:r>
          </a:p>
          <a:p>
            <a:pPr marL="640080" lvl="1" indent="-274320" eaLnBrk="1" fontAlgn="auto" hangingPunct="1">
              <a:spcAft>
                <a:spcPts val="0"/>
              </a:spcAft>
              <a:buFont typeface="Wingdings 2"/>
              <a:buChar char=""/>
              <a:defRPr/>
            </a:pPr>
            <a:r>
              <a:rPr lang="en-US" dirty="0" smtClean="0">
                <a:ea typeface="+mn-ea"/>
              </a:rPr>
              <a:t>Exercise price = Estimated development cost of reserves = 3038 * $10 = $30,380 million</a:t>
            </a:r>
          </a:p>
          <a:p>
            <a:pPr marL="640080" lvl="1" indent="-274320" eaLnBrk="1" fontAlgn="auto" hangingPunct="1">
              <a:spcAft>
                <a:spcPts val="0"/>
              </a:spcAft>
              <a:buFont typeface="Wingdings 2"/>
              <a:buChar char=""/>
              <a:defRPr/>
            </a:pPr>
            <a:r>
              <a:rPr lang="en-US" dirty="0" smtClean="0">
                <a:ea typeface="+mn-ea"/>
              </a:rPr>
              <a:t>Time to expiration = Average length of relinquishment option = 12 years</a:t>
            </a:r>
          </a:p>
          <a:p>
            <a:pPr marL="640080" lvl="1" indent="-274320" eaLnBrk="1" fontAlgn="auto" hangingPunct="1">
              <a:spcAft>
                <a:spcPts val="0"/>
              </a:spcAft>
              <a:buFont typeface="Wingdings 2"/>
              <a:buChar char=""/>
              <a:defRPr/>
            </a:pPr>
            <a:r>
              <a:rPr lang="en-US" dirty="0" smtClean="0">
                <a:ea typeface="+mn-ea"/>
              </a:rPr>
              <a:t>Variance in value of asset = Variance in oil prices = 0.03</a:t>
            </a:r>
          </a:p>
          <a:p>
            <a:pPr marL="640080" lvl="1" indent="-274320" eaLnBrk="1" fontAlgn="auto" hangingPunct="1">
              <a:spcAft>
                <a:spcPts val="0"/>
              </a:spcAft>
              <a:buFont typeface="Wingdings 2"/>
              <a:buChar char=""/>
              <a:defRPr/>
            </a:pPr>
            <a:r>
              <a:rPr lang="en-US" dirty="0" smtClean="0">
                <a:ea typeface="+mn-ea"/>
              </a:rPr>
              <a:t>Riskless interest rate = 9%</a:t>
            </a:r>
          </a:p>
          <a:p>
            <a:pPr marL="640080" lvl="1" indent="-274320" eaLnBrk="1" fontAlgn="auto" hangingPunct="1">
              <a:spcAft>
                <a:spcPts val="0"/>
              </a:spcAft>
              <a:buFont typeface="Wingdings 2"/>
              <a:buChar char=""/>
              <a:defRPr/>
            </a:pPr>
            <a:r>
              <a:rPr lang="en-US" dirty="0" smtClean="0">
                <a:ea typeface="+mn-ea"/>
              </a:rPr>
              <a:t>Dividend yield = Net production revenue/ Value of developed reserves = 5%</a:t>
            </a:r>
          </a:p>
          <a:p>
            <a:pPr marL="320040" indent="-320040" eaLnBrk="1" fontAlgn="auto" hangingPunct="1">
              <a:spcAft>
                <a:spcPts val="0"/>
              </a:spcAft>
              <a:buFont typeface="Wingdings"/>
              <a:buChar char=""/>
              <a:defRPr/>
            </a:pPr>
            <a:r>
              <a:rPr lang="en-US" dirty="0" smtClean="0">
                <a:ea typeface="+mn-ea"/>
                <a:cs typeface="+mn-cs"/>
              </a:rPr>
              <a:t>Based upon these inputs, the Black-Scholes model provides the following value for the call:</a:t>
            </a:r>
          </a:p>
          <a:p>
            <a:pPr marL="640080" lvl="1" indent="-274320" eaLnBrk="1" fontAlgn="auto" hangingPunct="1">
              <a:spcAft>
                <a:spcPts val="0"/>
              </a:spcAft>
              <a:buFont typeface="Wingdings 2"/>
              <a:buChar char=""/>
              <a:defRPr/>
            </a:pPr>
            <a:r>
              <a:rPr lang="en-US" dirty="0" smtClean="0">
                <a:ea typeface="+mn-ea"/>
              </a:rPr>
              <a:t>d1 = 1.6548	N(d1) = 0.9510</a:t>
            </a:r>
          </a:p>
          <a:p>
            <a:pPr marL="640080" lvl="1" indent="-274320" eaLnBrk="1" fontAlgn="auto" hangingPunct="1">
              <a:spcAft>
                <a:spcPts val="0"/>
              </a:spcAft>
              <a:buFont typeface="Wingdings 2"/>
              <a:buChar char=""/>
              <a:defRPr/>
            </a:pPr>
            <a:r>
              <a:rPr lang="en-US" dirty="0" smtClean="0">
                <a:ea typeface="+mn-ea"/>
              </a:rPr>
              <a:t>d2 = 1.0548	N(d2) = 0.8542</a:t>
            </a:r>
          </a:p>
          <a:p>
            <a:pPr marL="320040" indent="-320040" eaLnBrk="1" fontAlgn="auto" hangingPunct="1">
              <a:spcAft>
                <a:spcPts val="0"/>
              </a:spcAft>
              <a:buFont typeface="Wingdings"/>
              <a:buChar char=""/>
              <a:defRPr/>
            </a:pPr>
            <a:r>
              <a:rPr lang="en-US" dirty="0" smtClean="0">
                <a:ea typeface="+mn-ea"/>
                <a:cs typeface="+mn-cs"/>
              </a:rPr>
              <a:t>Call Value= 42,380.44 </a:t>
            </a:r>
            <a:r>
              <a:rPr lang="en-US" dirty="0" err="1" smtClean="0">
                <a:ea typeface="+mn-ea"/>
                <a:cs typeface="+mn-cs"/>
              </a:rPr>
              <a:t>exp</a:t>
            </a:r>
            <a:r>
              <a:rPr lang="en-US" baseline="30000" dirty="0" smtClean="0">
                <a:ea typeface="+mn-ea"/>
                <a:cs typeface="+mn-cs"/>
              </a:rPr>
              <a:t>(-0.05)(12)</a:t>
            </a:r>
            <a:r>
              <a:rPr lang="en-US" dirty="0" smtClean="0">
                <a:ea typeface="+mn-ea"/>
                <a:cs typeface="+mn-cs"/>
              </a:rPr>
              <a:t> (0.9510) -30,380 (</a:t>
            </a:r>
            <a:r>
              <a:rPr lang="en-US" dirty="0" err="1" smtClean="0">
                <a:ea typeface="+mn-ea"/>
                <a:cs typeface="+mn-cs"/>
              </a:rPr>
              <a:t>exp</a:t>
            </a:r>
            <a:r>
              <a:rPr lang="en-US" baseline="30000" dirty="0" smtClean="0">
                <a:ea typeface="+mn-ea"/>
                <a:cs typeface="+mn-cs"/>
              </a:rPr>
              <a:t>(-0.09)(12) </a:t>
            </a:r>
            <a:r>
              <a:rPr lang="en-US" dirty="0" smtClean="0">
                <a:ea typeface="+mn-ea"/>
                <a:cs typeface="+mn-cs"/>
              </a:rPr>
              <a:t>(0.8542) = $ 13,306 million</a:t>
            </a:r>
            <a:endParaRPr lang="en-US" dirty="0">
              <a:ea typeface="+mn-ea"/>
              <a:cs typeface="+mn-cs"/>
            </a:endParaRPr>
          </a:p>
        </p:txBody>
      </p:sp>
      <p:sp>
        <p:nvSpPr>
          <p:cNvPr id="19661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3"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The composite value…</a:t>
            </a:r>
          </a:p>
        </p:txBody>
      </p:sp>
      <p:sp>
        <p:nvSpPr>
          <p:cNvPr id="199682" name="Rectangle 3"/>
          <p:cNvSpPr>
            <a:spLocks noGrp="1" noChangeArrowheads="1"/>
          </p:cNvSpPr>
          <p:nvPr>
            <p:ph sz="quarter" idx="1"/>
          </p:nvPr>
        </p:nvSpPr>
        <p:spPr>
          <a:xfrm>
            <a:off x="612775" y="1600200"/>
            <a:ext cx="8153400" cy="4495800"/>
          </a:xfrm>
        </p:spPr>
        <p:txBody>
          <a:bodyPr>
            <a:normAutofit fontScale="77500" lnSpcReduction="20000"/>
          </a:bodyPr>
          <a:lstStyle/>
          <a:p>
            <a:pPr marL="320040" indent="-320040" eaLnBrk="1" fontAlgn="auto" hangingPunct="1">
              <a:spcAft>
                <a:spcPts val="0"/>
              </a:spcAft>
              <a:buFont typeface="Wingdings"/>
              <a:buChar char=""/>
              <a:defRPr/>
            </a:pPr>
            <a:r>
              <a:rPr lang="en-US" dirty="0" smtClean="0">
                <a:ea typeface="+mn-ea"/>
                <a:cs typeface="+mn-cs"/>
              </a:rPr>
              <a:t>In addition, Gulf Oil had free </a:t>
            </a:r>
            <a:r>
              <a:rPr lang="en-US" dirty="0" err="1" smtClean="0">
                <a:ea typeface="+mn-ea"/>
                <a:cs typeface="+mn-cs"/>
              </a:rPr>
              <a:t>cashflows</a:t>
            </a:r>
            <a:r>
              <a:rPr lang="en-US" dirty="0" smtClean="0">
                <a:ea typeface="+mn-ea"/>
                <a:cs typeface="+mn-cs"/>
              </a:rPr>
              <a:t> to the firm from its oil and gas production of $915 million from already developed reserves and these </a:t>
            </a:r>
            <a:r>
              <a:rPr lang="en-US" dirty="0" err="1" smtClean="0">
                <a:ea typeface="+mn-ea"/>
                <a:cs typeface="+mn-cs"/>
              </a:rPr>
              <a:t>cashflows</a:t>
            </a:r>
            <a:r>
              <a:rPr lang="en-US" dirty="0" smtClean="0">
                <a:ea typeface="+mn-ea"/>
                <a:cs typeface="+mn-cs"/>
              </a:rPr>
              <a:t> are likely to continue for ten years (the remaining lifetime of developed reserves). </a:t>
            </a:r>
          </a:p>
          <a:p>
            <a:pPr marL="320040" indent="-320040" eaLnBrk="1" fontAlgn="auto" hangingPunct="1">
              <a:spcAft>
                <a:spcPts val="0"/>
              </a:spcAft>
              <a:buFont typeface="Wingdings"/>
              <a:buChar char=""/>
              <a:defRPr/>
            </a:pPr>
            <a:r>
              <a:rPr lang="en-US" dirty="0" smtClean="0">
                <a:ea typeface="+mn-ea"/>
                <a:cs typeface="+mn-cs"/>
              </a:rPr>
              <a:t>The present value of these developed reserves, discounted at the weighted average cost of capital of 12.5%, yields:</a:t>
            </a:r>
          </a:p>
          <a:p>
            <a:pPr marL="640080" lvl="1" indent="-274320" eaLnBrk="1" fontAlgn="auto" hangingPunct="1">
              <a:spcAft>
                <a:spcPts val="0"/>
              </a:spcAft>
              <a:buFont typeface="Wingdings 2"/>
              <a:buChar char=""/>
              <a:defRPr/>
            </a:pPr>
            <a:r>
              <a:rPr lang="en-US" dirty="0" smtClean="0">
                <a:ea typeface="+mn-ea"/>
              </a:rPr>
              <a:t>Value of already developed reserves = 915 (1 - 1.125</a:t>
            </a:r>
            <a:r>
              <a:rPr lang="en-US" baseline="30000" dirty="0" smtClean="0">
                <a:ea typeface="+mn-ea"/>
              </a:rPr>
              <a:t>-10</a:t>
            </a:r>
            <a:r>
              <a:rPr lang="en-US" dirty="0" smtClean="0">
                <a:ea typeface="+mn-ea"/>
              </a:rPr>
              <a:t>)/.125 = $5065.83</a:t>
            </a:r>
          </a:p>
          <a:p>
            <a:pPr marL="320040" indent="-320040" eaLnBrk="1" fontAlgn="auto" hangingPunct="1">
              <a:spcAft>
                <a:spcPts val="0"/>
              </a:spcAft>
              <a:buFont typeface="Wingdings"/>
              <a:buChar char=""/>
              <a:defRPr/>
            </a:pPr>
            <a:r>
              <a:rPr lang="en-US" dirty="0" smtClean="0">
                <a:ea typeface="+mn-ea"/>
                <a:cs typeface="+mn-cs"/>
              </a:rPr>
              <a:t>Adding the value of the developed and undeveloped reserves </a:t>
            </a:r>
          </a:p>
          <a:p>
            <a:pPr marL="640080" lvl="1" indent="-274320" eaLnBrk="1" fontAlgn="auto" hangingPunct="1">
              <a:spcAft>
                <a:spcPts val="0"/>
              </a:spcAft>
              <a:buFont typeface="Wingdings 2"/>
              <a:buChar char=""/>
              <a:defRPr/>
            </a:pPr>
            <a:r>
              <a:rPr lang="en-US" dirty="0" smtClean="0">
                <a:ea typeface="+mn-ea"/>
              </a:rPr>
              <a:t>	Value of undeveloped reserves 		= $ 13,306 million</a:t>
            </a:r>
          </a:p>
          <a:p>
            <a:pPr marL="640080" lvl="1" indent="-274320" eaLnBrk="1" fontAlgn="auto" hangingPunct="1">
              <a:spcAft>
                <a:spcPts val="0"/>
              </a:spcAft>
              <a:buFont typeface="Wingdings 2"/>
              <a:buChar char=""/>
              <a:defRPr/>
            </a:pPr>
            <a:r>
              <a:rPr lang="en-US" dirty="0" smtClean="0">
                <a:ea typeface="+mn-ea"/>
              </a:rPr>
              <a:t>	Value of production in place		= $   5,066 million</a:t>
            </a:r>
          </a:p>
          <a:p>
            <a:pPr marL="640080" lvl="1" indent="-274320" eaLnBrk="1" fontAlgn="auto" hangingPunct="1">
              <a:spcAft>
                <a:spcPts val="0"/>
              </a:spcAft>
              <a:buFont typeface="Wingdings 2"/>
              <a:buChar char=""/>
              <a:defRPr/>
            </a:pPr>
            <a:r>
              <a:rPr lang="en-US" dirty="0" smtClean="0">
                <a:ea typeface="+mn-ea"/>
              </a:rPr>
              <a:t>	Total value of firm				= $ 18,372 million</a:t>
            </a:r>
          </a:p>
          <a:p>
            <a:pPr marL="640080" lvl="1" indent="-274320" eaLnBrk="1" fontAlgn="auto" hangingPunct="1">
              <a:spcAft>
                <a:spcPts val="0"/>
              </a:spcAft>
              <a:buFont typeface="Wingdings 2"/>
              <a:buChar char=""/>
              <a:defRPr/>
            </a:pPr>
            <a:r>
              <a:rPr lang="en-US" dirty="0" smtClean="0">
                <a:ea typeface="+mn-ea"/>
              </a:rPr>
              <a:t>	Less Outstanding Debt			= $   9,900 million</a:t>
            </a:r>
          </a:p>
          <a:p>
            <a:pPr marL="640080" lvl="1" indent="-274320" eaLnBrk="1" fontAlgn="auto" hangingPunct="1">
              <a:spcAft>
                <a:spcPts val="0"/>
              </a:spcAft>
              <a:buFont typeface="Wingdings 2"/>
              <a:buChar char=""/>
              <a:defRPr/>
            </a:pPr>
            <a:r>
              <a:rPr lang="en-US" dirty="0" smtClean="0">
                <a:ea typeface="+mn-ea"/>
              </a:rPr>
              <a:t>	Value of Equity				= $  8,472 million</a:t>
            </a:r>
          </a:p>
          <a:p>
            <a:pPr marL="640080" lvl="1" indent="-274320" eaLnBrk="1" fontAlgn="auto" hangingPunct="1">
              <a:spcAft>
                <a:spcPts val="0"/>
              </a:spcAft>
              <a:buFont typeface="Wingdings 2"/>
              <a:buChar char=""/>
              <a:defRPr/>
            </a:pPr>
            <a:r>
              <a:rPr lang="en-US" dirty="0" smtClean="0">
                <a:ea typeface="+mn-ea"/>
              </a:rPr>
              <a:t>	Value per share				= $ 8,472/165.3 = $51.25</a:t>
            </a:r>
            <a:endParaRPr lang="en-US" dirty="0">
              <a:ea typeface="+mn-ea"/>
            </a:endParaRPr>
          </a:p>
        </p:txBody>
      </p:sp>
      <p:sp>
        <p:nvSpPr>
          <p:cNvPr id="19763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5"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VII. Valuing Companies across the ownership cycle</a:t>
            </a:r>
            <a:endParaRPr lang="en-US">
              <a:ea typeface="+mj-ea"/>
              <a:cs typeface="+mj-cs"/>
            </a:endParaRPr>
          </a:p>
        </p:txBody>
      </p:sp>
      <p:pic>
        <p:nvPicPr>
          <p:cNvPr id="198658" name="Content Placeholder 3"/>
          <p:cNvPicPr>
            <a:picLocks noGrp="1" noChangeAspect="1"/>
          </p:cNvPicPr>
          <p:nvPr>
            <p:ph sz="quarter" idx="1"/>
          </p:nvPr>
        </p:nvPicPr>
        <p:blipFill>
          <a:blip r:embed="rId2">
            <a:extLst>
              <a:ext uri="{28A0092B-C50C-407E-A947-70E740481C1C}">
                <a14:useLocalDpi xmlns:a14="http://schemas.microsoft.com/office/drawing/2010/main" val="0"/>
              </a:ext>
            </a:extLst>
          </a:blip>
          <a:srcRect l="-12207" r="-12207"/>
          <a:stretch>
            <a:fillRect/>
          </a:stretch>
        </p:blipFill>
        <p:spPr>
          <a:xfrm>
            <a:off x="612775" y="1600200"/>
            <a:ext cx="8153400" cy="4495800"/>
          </a:xfrm>
        </p:spPr>
      </p:pic>
      <p:sp>
        <p:nvSpPr>
          <p:cNvPr id="19865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9681"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33350" y="-6350"/>
            <a:ext cx="9410700" cy="68707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199682"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3"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Lesson 1: In private businesses, risk in the eyes of the “beholder” (buyer)</a:t>
            </a:r>
            <a:endParaRPr lang="en-US">
              <a:ea typeface="+mj-ea"/>
              <a:cs typeface="+mj-cs"/>
            </a:endParaRPr>
          </a:p>
        </p:txBody>
      </p:sp>
      <p:pic>
        <p:nvPicPr>
          <p:cNvPr id="200706" name="Content Placeholder 4"/>
          <p:cNvPicPr>
            <a:picLocks noGrp="1" noChangeAspect="1"/>
          </p:cNvPicPr>
          <p:nvPr>
            <p:ph sz="quarter" idx="1"/>
          </p:nvPr>
        </p:nvPicPr>
        <p:blipFill>
          <a:blip r:embed="rId2">
            <a:extLst>
              <a:ext uri="{28A0092B-C50C-407E-A947-70E740481C1C}">
                <a14:useLocalDpi xmlns:a14="http://schemas.microsoft.com/office/drawing/2010/main" val="0"/>
              </a:ext>
            </a:extLst>
          </a:blip>
          <a:srcRect t="-18996" b="-18996"/>
          <a:stretch>
            <a:fillRect/>
          </a:stretch>
        </p:blipFill>
        <p:spPr>
          <a:xfrm>
            <a:off x="612775" y="1600200"/>
            <a:ext cx="8153400" cy="4495800"/>
          </a:xfrm>
        </p:spPr>
      </p:pic>
      <p:sp>
        <p:nvSpPr>
          <p:cNvPr id="20070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172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8163" y="760413"/>
            <a:ext cx="8064500" cy="53340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201730"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3"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Total Risk versus Market Risk</a:t>
            </a:r>
          </a:p>
        </p:txBody>
      </p:sp>
      <p:sp>
        <p:nvSpPr>
          <p:cNvPr id="204802" name="Rectangle 3"/>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smtClean="0">
                <a:ea typeface="+mn-ea"/>
                <a:cs typeface="+mn-cs"/>
              </a:rPr>
              <a:t>Adjust the beta to reflect total risk rather than market risk. This adjustment is a relatively simple one, since the R squared of the regression measures the proportion of the risk that is market risk. </a:t>
            </a:r>
          </a:p>
          <a:p>
            <a:pPr marL="640080" lvl="1" indent="-274320" eaLnBrk="1" fontAlgn="auto" hangingPunct="1">
              <a:spcAft>
                <a:spcPts val="0"/>
              </a:spcAft>
              <a:buFont typeface="Wingdings 2"/>
              <a:buChar char=""/>
              <a:defRPr/>
            </a:pPr>
            <a:r>
              <a:rPr lang="en-US" smtClean="0">
                <a:ea typeface="+mn-ea"/>
              </a:rPr>
              <a:t> Total Beta = Market Beta / Correlation of the sector with the market</a:t>
            </a:r>
          </a:p>
          <a:p>
            <a:pPr marL="320040" indent="-320040" eaLnBrk="1" fontAlgn="auto" hangingPunct="1">
              <a:spcAft>
                <a:spcPts val="0"/>
              </a:spcAft>
              <a:buFont typeface="Wingdings"/>
              <a:buChar char=""/>
              <a:defRPr/>
            </a:pPr>
            <a:r>
              <a:rPr lang="en-US" smtClean="0">
                <a:ea typeface="+mn-ea"/>
                <a:cs typeface="+mn-cs"/>
              </a:rPr>
              <a:t> To  estimate the beta for Kristin Kandy, we begin with the bottom-up unlevered beta of food processing companies:</a:t>
            </a:r>
          </a:p>
          <a:p>
            <a:pPr marL="640080" lvl="1" indent="-274320" eaLnBrk="1" fontAlgn="auto" hangingPunct="1">
              <a:spcAft>
                <a:spcPts val="0"/>
              </a:spcAft>
              <a:buFont typeface="Wingdings 2"/>
              <a:buChar char=""/>
              <a:defRPr/>
            </a:pPr>
            <a:r>
              <a:rPr lang="en-US" smtClean="0">
                <a:ea typeface="+mn-ea"/>
              </a:rPr>
              <a:t>Unlevered beta for publicly traded food processing companies = 0.78</a:t>
            </a:r>
          </a:p>
          <a:p>
            <a:pPr marL="640080" lvl="1" indent="-274320" eaLnBrk="1" fontAlgn="auto" hangingPunct="1">
              <a:spcAft>
                <a:spcPts val="0"/>
              </a:spcAft>
              <a:buFont typeface="Wingdings 2"/>
              <a:buChar char=""/>
              <a:defRPr/>
            </a:pPr>
            <a:r>
              <a:rPr lang="en-US" smtClean="0">
                <a:ea typeface="+mn-ea"/>
              </a:rPr>
              <a:t>Average correlation of food processing companies with market = 0.333</a:t>
            </a:r>
          </a:p>
          <a:p>
            <a:pPr marL="640080" lvl="1" indent="-274320" eaLnBrk="1" fontAlgn="auto" hangingPunct="1">
              <a:spcAft>
                <a:spcPts val="0"/>
              </a:spcAft>
              <a:buFont typeface="Wingdings 2"/>
              <a:buChar char=""/>
              <a:defRPr/>
            </a:pPr>
            <a:r>
              <a:rPr lang="en-US" smtClean="0">
                <a:ea typeface="+mn-ea"/>
              </a:rPr>
              <a:t>Unlevered total beta for Kristin Kandy = 0.78/0.333 = 2.34</a:t>
            </a:r>
          </a:p>
          <a:p>
            <a:pPr marL="640080" lvl="1" indent="-274320" eaLnBrk="1" fontAlgn="auto" hangingPunct="1">
              <a:spcAft>
                <a:spcPts val="0"/>
              </a:spcAft>
              <a:buFont typeface="Wingdings 2"/>
              <a:buChar char=""/>
              <a:defRPr/>
            </a:pPr>
            <a:r>
              <a:rPr lang="en-US" smtClean="0">
                <a:ea typeface="+mn-ea"/>
              </a:rPr>
              <a:t>Debt to equity ratio for Kristin Kandy = 0.3/0.7 (assumed industry average)</a:t>
            </a:r>
          </a:p>
          <a:p>
            <a:pPr marL="640080" lvl="1" indent="-274320" eaLnBrk="1" fontAlgn="auto" hangingPunct="1">
              <a:spcAft>
                <a:spcPts val="0"/>
              </a:spcAft>
              <a:buFont typeface="Wingdings 2"/>
              <a:buChar char=""/>
              <a:defRPr/>
            </a:pPr>
            <a:r>
              <a:rPr lang="en-US" smtClean="0">
                <a:ea typeface="+mn-ea"/>
              </a:rPr>
              <a:t>Total Beta = 2.34 ( 1- (1-.40)(30/70)) = 2.94</a:t>
            </a:r>
          </a:p>
          <a:p>
            <a:pPr marL="640080" lvl="1" indent="-274320" eaLnBrk="1" fontAlgn="auto" hangingPunct="1">
              <a:spcAft>
                <a:spcPts val="0"/>
              </a:spcAft>
              <a:buFont typeface="Wingdings 2"/>
              <a:buChar char=""/>
              <a:defRPr/>
            </a:pPr>
            <a:r>
              <a:rPr lang="en-US" smtClean="0">
                <a:ea typeface="+mn-ea"/>
              </a:rPr>
              <a:t>Total Cost of Equity = 4.50% + 2.94 (4%) = 16.26%</a:t>
            </a:r>
            <a:endParaRPr lang="en-US">
              <a:ea typeface="+mn-ea"/>
            </a:endParaRPr>
          </a:p>
        </p:txBody>
      </p:sp>
      <p:sp>
        <p:nvSpPr>
          <p:cNvPr id="20275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1" name="Title 1"/>
          <p:cNvSpPr>
            <a:spLocks noGrp="1"/>
          </p:cNvSpPr>
          <p:nvPr>
            <p:ph type="title"/>
          </p:nvPr>
        </p:nvSpPr>
        <p:spPr>
          <a:xfrm>
            <a:off x="612775" y="228600"/>
            <a:ext cx="8153400" cy="990600"/>
          </a:xfrm>
        </p:spPr>
        <p:txBody>
          <a:bodyPr/>
          <a:lstStyle/>
          <a:p>
            <a:pPr eaLnBrk="1" hangingPunct="1"/>
            <a:r>
              <a:rPr lang="en-US">
                <a:latin typeface="Calibri" charset="0"/>
              </a:rPr>
              <a:t>Lesson 2: With financials, trust but verify..</a:t>
            </a:r>
          </a:p>
        </p:txBody>
      </p:sp>
      <p:sp>
        <p:nvSpPr>
          <p:cNvPr id="207874" name="Content Placeholder 2"/>
          <p:cNvSpPr>
            <a:spLocks noGrp="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smtClean="0">
                <a:ea typeface="+mn-ea"/>
                <a:cs typeface="+mn-cs"/>
              </a:rPr>
              <a:t>Different Accounting Standards: The accounting statements for private firms are often based upon different accounting standards than public firms, which operate under much tighter constraints on what to report and when to report.</a:t>
            </a:r>
          </a:p>
          <a:p>
            <a:pPr marL="320040" indent="-320040" eaLnBrk="1" fontAlgn="auto" hangingPunct="1">
              <a:spcAft>
                <a:spcPts val="0"/>
              </a:spcAft>
              <a:buFont typeface="Wingdings"/>
              <a:buChar char=""/>
              <a:defRPr/>
            </a:pPr>
            <a:r>
              <a:rPr lang="en-US" smtClean="0">
                <a:ea typeface="+mn-ea"/>
                <a:cs typeface="+mn-cs"/>
              </a:rPr>
              <a:t>Intermingling of personal and business expenses: In the case of private firms, some personal expenses may be reported as business expenses.</a:t>
            </a:r>
          </a:p>
          <a:p>
            <a:pPr marL="320040" indent="-320040" eaLnBrk="1" fontAlgn="auto" hangingPunct="1">
              <a:spcAft>
                <a:spcPts val="0"/>
              </a:spcAft>
              <a:buFont typeface="Wingdings"/>
              <a:buChar char=""/>
              <a:defRPr/>
            </a:pPr>
            <a:r>
              <a:rPr lang="en-US" smtClean="0">
                <a:ea typeface="+mn-ea"/>
                <a:cs typeface="+mn-cs"/>
              </a:rPr>
              <a:t>Separating </a:t>
            </a:r>
            <a:r>
              <a:rPr lang="ja-JP" altLang="en-US" smtClean="0">
                <a:ea typeface="+mn-ea"/>
                <a:cs typeface="+mn-cs"/>
              </a:rPr>
              <a:t>“</a:t>
            </a:r>
            <a:r>
              <a:rPr lang="en-US" altLang="ja-JP" smtClean="0">
                <a:ea typeface="+mn-ea"/>
                <a:cs typeface="+mn-cs"/>
              </a:rPr>
              <a:t>Salaries</a:t>
            </a:r>
            <a:r>
              <a:rPr lang="ja-JP" altLang="en-US" smtClean="0">
                <a:ea typeface="+mn-ea"/>
                <a:cs typeface="+mn-cs"/>
              </a:rPr>
              <a:t>”</a:t>
            </a:r>
            <a:r>
              <a:rPr lang="en-US" altLang="ja-JP" smtClean="0">
                <a:ea typeface="+mn-ea"/>
                <a:cs typeface="+mn-cs"/>
              </a:rPr>
              <a:t> from </a:t>
            </a:r>
            <a:r>
              <a:rPr lang="ja-JP" altLang="en-US" smtClean="0">
                <a:ea typeface="+mn-ea"/>
                <a:cs typeface="+mn-cs"/>
              </a:rPr>
              <a:t>“</a:t>
            </a:r>
            <a:r>
              <a:rPr lang="en-US" altLang="ja-JP" smtClean="0">
                <a:ea typeface="+mn-ea"/>
                <a:cs typeface="+mn-cs"/>
              </a:rPr>
              <a:t>Dividends</a:t>
            </a:r>
            <a:r>
              <a:rPr lang="ja-JP" altLang="en-US" smtClean="0">
                <a:ea typeface="+mn-ea"/>
                <a:cs typeface="+mn-cs"/>
              </a:rPr>
              <a:t>”</a:t>
            </a:r>
            <a:r>
              <a:rPr lang="en-US" altLang="ja-JP" smtClean="0">
                <a:ea typeface="+mn-ea"/>
                <a:cs typeface="+mn-cs"/>
              </a:rPr>
              <a:t>: It is difficult to tell where salaries end and dividends begin in a private firm, since they both end up with the owner.</a:t>
            </a:r>
          </a:p>
          <a:p>
            <a:pPr marL="320040" indent="-320040" eaLnBrk="1" fontAlgn="auto" hangingPunct="1">
              <a:spcAft>
                <a:spcPts val="0"/>
              </a:spcAft>
              <a:buFont typeface="Wingdings"/>
              <a:buChar char=""/>
              <a:defRPr/>
            </a:pPr>
            <a:r>
              <a:rPr lang="en-US" altLang="ja-JP" smtClean="0">
                <a:ea typeface="+mn-ea"/>
                <a:cs typeface="+mn-cs"/>
              </a:rPr>
              <a:t>The Key person issue: In some private businesses, with a personal component, the cashflows may be intertwined with the owner being part of the business. </a:t>
            </a:r>
            <a:endParaRPr lang="en-US" altLang="ja-JP">
              <a:ea typeface="+mn-ea"/>
              <a:cs typeface="+mn-cs"/>
            </a:endParaRPr>
          </a:p>
        </p:txBody>
      </p:sp>
      <p:sp>
        <p:nvSpPr>
          <p:cNvPr id="20480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7"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Lesson 3: Illiquidity is a clear and present danger..</a:t>
            </a:r>
            <a:endParaRPr lang="en-US">
              <a:ea typeface="+mj-ea"/>
              <a:cs typeface="+mj-cs"/>
            </a:endParaRPr>
          </a:p>
        </p:txBody>
      </p:sp>
      <p:sp>
        <p:nvSpPr>
          <p:cNvPr id="208898" name="Content Placeholder 2"/>
          <p:cNvSpPr>
            <a:spLocks noGrp="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smtClean="0">
                <a:ea typeface="+mn-ea"/>
                <a:cs typeface="+mn-cs"/>
              </a:rPr>
              <a:t>In private company valuation, illiquidity is a constant theme. All the talk, though, seems to lead to a rule of thumb. The illiquidity discount for a private firm is between 20-30% and does not vary across private firms.</a:t>
            </a:r>
          </a:p>
          <a:p>
            <a:pPr marL="320040" indent="-320040" eaLnBrk="1" fontAlgn="auto" hangingPunct="1">
              <a:spcAft>
                <a:spcPts val="0"/>
              </a:spcAft>
              <a:buFont typeface="Wingdings"/>
              <a:buChar char=""/>
              <a:defRPr/>
            </a:pPr>
            <a:r>
              <a:rPr lang="en-US" smtClean="0">
                <a:ea typeface="+mn-ea"/>
                <a:cs typeface="+mn-cs"/>
              </a:rPr>
              <a:t>But illiquidity should vary across:</a:t>
            </a:r>
          </a:p>
          <a:p>
            <a:pPr marL="640080" lvl="1" indent="-274320" eaLnBrk="1" fontAlgn="auto" hangingPunct="1">
              <a:spcAft>
                <a:spcPts val="0"/>
              </a:spcAft>
              <a:buFont typeface="Wingdings 2"/>
              <a:buChar char=""/>
              <a:defRPr/>
            </a:pPr>
            <a:r>
              <a:rPr lang="en-US" smtClean="0">
                <a:ea typeface="+mn-ea"/>
              </a:rPr>
              <a:t>Companies: Healthier and larger companies, with more liquid assets, should have smaller discounts than money-losing smaller businesses with more illiquid assets.</a:t>
            </a:r>
          </a:p>
          <a:p>
            <a:pPr marL="640080" lvl="1" indent="-274320" eaLnBrk="1" fontAlgn="auto" hangingPunct="1">
              <a:spcAft>
                <a:spcPts val="0"/>
              </a:spcAft>
              <a:buFont typeface="Wingdings 2"/>
              <a:buChar char=""/>
              <a:defRPr/>
            </a:pPr>
            <a:r>
              <a:rPr lang="en-US" smtClean="0">
                <a:ea typeface="+mn-ea"/>
              </a:rPr>
              <a:t>Time: Liquidity is worth more when the economy is doing badly and credit is tough to come by than when markets are booming. </a:t>
            </a:r>
          </a:p>
          <a:p>
            <a:pPr marL="640080" lvl="1" indent="-274320" eaLnBrk="1" fontAlgn="auto" hangingPunct="1">
              <a:spcAft>
                <a:spcPts val="0"/>
              </a:spcAft>
              <a:buFont typeface="Wingdings 2"/>
              <a:buChar char=""/>
              <a:defRPr/>
            </a:pPr>
            <a:r>
              <a:rPr lang="en-US" smtClean="0">
                <a:ea typeface="+mn-ea"/>
              </a:rPr>
              <a:t>Buyers: Liquidity is worth more to buyers who have shorter time horizons and greater cash needs than for longer term investors who don</a:t>
            </a:r>
            <a:r>
              <a:rPr lang="ja-JP" altLang="en-US" smtClean="0">
                <a:ea typeface="+mn-ea"/>
              </a:rPr>
              <a:t>’</a:t>
            </a:r>
            <a:r>
              <a:rPr lang="en-US" altLang="ja-JP" smtClean="0">
                <a:ea typeface="+mn-ea"/>
              </a:rPr>
              <a:t>t need the cash and are willing to hold the investment.</a:t>
            </a:r>
            <a:endParaRPr lang="en-US">
              <a:ea typeface="+mn-ea"/>
            </a:endParaRPr>
          </a:p>
        </p:txBody>
      </p:sp>
      <p:sp>
        <p:nvSpPr>
          <p:cNvPr id="20582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spTree>
  </p:cSld>
  <p:clrMapOvr>
    <a:masterClrMapping/>
  </p:clrMapOvr>
  <p:timing>
    <p:tnLst>
      <p:par>
        <p:cTn xmlns:p14="http://schemas.microsoft.com/office/powerpoint/2010/mai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defRPr/>
            </a:pPr>
            <a:r>
              <a:rPr lang="en-US" dirty="0" smtClean="0"/>
              <a:t>Narrative and Numbers: valuation as a bridge</a:t>
            </a:r>
            <a:endParaRPr lang="en-US" dirty="0"/>
          </a:p>
        </p:txBody>
      </p:sp>
      <p:sp>
        <p:nvSpPr>
          <p:cNvPr id="480258" name="Subtitle 2"/>
          <p:cNvSpPr>
            <a:spLocks noGrp="1"/>
          </p:cNvSpPr>
          <p:nvPr>
            <p:ph type="subTitle" idx="1"/>
          </p:nvPr>
        </p:nvSpPr>
        <p:spPr>
          <a:xfrm>
            <a:off x="2362200" y="6049963"/>
            <a:ext cx="6705600" cy="685800"/>
          </a:xfrm>
        </p:spPr>
        <p:txBody>
          <a:bodyPr/>
          <a:lstStyle/>
          <a:p>
            <a:endParaRPr lang="en-US">
              <a:latin typeface="Calibri" charset="0"/>
            </a:endParaRPr>
          </a:p>
        </p:txBody>
      </p:sp>
    </p:spTree>
    <p:extLst>
      <p:ext uri="{BB962C8B-B14F-4D97-AF65-F5344CB8AC3E}">
        <p14:creationId xmlns:p14="http://schemas.microsoft.com/office/powerpoint/2010/main" val="1454946169"/>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81" name="Title 1"/>
          <p:cNvSpPr>
            <a:spLocks noGrp="1"/>
          </p:cNvSpPr>
          <p:nvPr>
            <p:ph type="title"/>
          </p:nvPr>
        </p:nvSpPr>
        <p:spPr>
          <a:xfrm>
            <a:off x="612775" y="228600"/>
            <a:ext cx="8153400" cy="990600"/>
          </a:xfrm>
        </p:spPr>
        <p:txBody>
          <a:bodyPr/>
          <a:lstStyle/>
          <a:p>
            <a:r>
              <a:rPr lang="en-US">
                <a:latin typeface="Calibri" charset="0"/>
              </a:rPr>
              <a:t>Bridging the Gap</a:t>
            </a:r>
          </a:p>
        </p:txBody>
      </p:sp>
      <p:pic>
        <p:nvPicPr>
          <p:cNvPr id="481282" name="Content Placeholder 3"/>
          <p:cNvPicPr>
            <a:picLocks noGrp="1" noChangeAspect="1"/>
          </p:cNvPicPr>
          <p:nvPr>
            <p:ph sz="quarter" idx="1"/>
          </p:nvPr>
        </p:nvPicPr>
        <p:blipFill>
          <a:blip r:embed="rId2">
            <a:extLst>
              <a:ext uri="{28A0092B-C50C-407E-A947-70E740481C1C}">
                <a14:useLocalDpi xmlns:a14="http://schemas.microsoft.com/office/drawing/2010/main" val="0"/>
              </a:ext>
            </a:extLst>
          </a:blip>
          <a:srcRect t="-16315" b="-16315"/>
          <a:stretch>
            <a:fillRect/>
          </a:stretch>
        </p:blipFill>
        <p:spPr>
          <a:xfrm>
            <a:off x="612775" y="1600200"/>
            <a:ext cx="8153400" cy="4495800"/>
          </a:xfrm>
        </p:spPr>
      </p:pic>
    </p:spTree>
    <p:extLst>
      <p:ext uri="{BB962C8B-B14F-4D97-AF65-F5344CB8AC3E}">
        <p14:creationId xmlns:p14="http://schemas.microsoft.com/office/powerpoint/2010/main" val="1016982045"/>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2305" name="Title 1"/>
          <p:cNvSpPr>
            <a:spLocks noGrp="1"/>
          </p:cNvSpPr>
          <p:nvPr>
            <p:ph type="title"/>
          </p:nvPr>
        </p:nvSpPr>
        <p:spPr>
          <a:xfrm>
            <a:off x="612775" y="228600"/>
            <a:ext cx="8153400" cy="990600"/>
          </a:xfrm>
        </p:spPr>
        <p:txBody>
          <a:bodyPr/>
          <a:lstStyle/>
          <a:p>
            <a:r>
              <a:rPr lang="en-US">
                <a:latin typeface="Calibri" charset="0"/>
              </a:rPr>
              <a:t>Step 1: Create a narrative</a:t>
            </a:r>
          </a:p>
        </p:txBody>
      </p:sp>
      <p:sp>
        <p:nvSpPr>
          <p:cNvPr id="660482" name="Content Placeholder 2"/>
          <p:cNvSpPr>
            <a:spLocks noGrp="1"/>
          </p:cNvSpPr>
          <p:nvPr>
            <p:ph sz="quarter" idx="1"/>
          </p:nvPr>
        </p:nvSpPr>
        <p:spPr>
          <a:xfrm>
            <a:off x="612775" y="1600200"/>
            <a:ext cx="8153400" cy="4495800"/>
          </a:xfrm>
        </p:spPr>
        <p:txBody>
          <a:bodyPr>
            <a:normAutofit/>
          </a:bodyPr>
          <a:lstStyle/>
          <a:p>
            <a:pPr>
              <a:defRPr/>
            </a:pPr>
            <a:r>
              <a:rPr lang="en-US" dirty="0" smtClean="0">
                <a:latin typeface="Calibri" charset="0"/>
              </a:rPr>
              <a:t>Every valuation starts with a narrative, a story that you see unfolding for your company in the future.</a:t>
            </a:r>
          </a:p>
          <a:p>
            <a:pPr>
              <a:defRPr/>
            </a:pPr>
            <a:r>
              <a:rPr lang="en-US" dirty="0" smtClean="0">
                <a:latin typeface="Calibri" charset="0"/>
              </a:rPr>
              <a:t>In developing this narrative, you will be making assessments of your company (its products, its management), the market or markets that you see it growing in, the competition it faces and will face and the macro environment in which it operates</a:t>
            </a:r>
          </a:p>
        </p:txBody>
      </p:sp>
    </p:spTree>
    <p:extLst>
      <p:ext uri="{BB962C8B-B14F-4D97-AF65-F5344CB8AC3E}">
        <p14:creationId xmlns:p14="http://schemas.microsoft.com/office/powerpoint/2010/main" val="2535606666"/>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3"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28600" y="0"/>
            <a:ext cx="866933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38881418"/>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Potential Markets for </a:t>
            </a:r>
            <a:r>
              <a:rPr lang="en-US" dirty="0" err="1" smtClean="0"/>
              <a:t>Uber</a:t>
            </a:r>
            <a:endParaRPr lang="en-US" dirty="0"/>
          </a:p>
        </p:txBody>
      </p:sp>
      <p:sp>
        <p:nvSpPr>
          <p:cNvPr id="4" name="Footer Placeholder 3"/>
          <p:cNvSpPr>
            <a:spLocks noGrp="1"/>
          </p:cNvSpPr>
          <p:nvPr>
            <p:ph type="ftr" sz="quarter" idx="10"/>
          </p:nvPr>
        </p:nvSpPr>
        <p:spPr/>
        <p:txBody>
          <a:bodyPr/>
          <a:lstStyle/>
          <a:p>
            <a:pPr>
              <a:defRPr/>
            </a:pPr>
            <a:r>
              <a:rPr lang="en-US" smtClean="0"/>
              <a:t>Aswath Damodaran</a:t>
            </a:r>
            <a:endParaRPr lang="en-US"/>
          </a:p>
        </p:txBody>
      </p:sp>
      <p:sp>
        <p:nvSpPr>
          <p:cNvPr id="8" name="Content Placeholder 7"/>
          <p:cNvSpPr>
            <a:spLocks noGrp="1"/>
          </p:cNvSpPr>
          <p:nvPr>
            <p:ph sz="quarter" idx="1"/>
          </p:nvPr>
        </p:nvSpPr>
        <p:spPr/>
        <p:txBody>
          <a:bodyPr/>
          <a:lstStyle/>
          <a:p>
            <a:endParaRPr lang="en-US"/>
          </a:p>
        </p:txBody>
      </p:sp>
      <p:graphicFrame>
        <p:nvGraphicFramePr>
          <p:cNvPr id="9" name="Object 8"/>
          <p:cNvGraphicFramePr>
            <a:graphicFrameLocks noChangeAspect="1"/>
          </p:cNvGraphicFramePr>
          <p:nvPr>
            <p:extLst>
              <p:ext uri="{D42A27DB-BD31-4B8C-83A1-F6EECF244321}">
                <p14:modId xmlns:p14="http://schemas.microsoft.com/office/powerpoint/2010/main" val="2654548968"/>
              </p:ext>
            </p:extLst>
          </p:nvPr>
        </p:nvGraphicFramePr>
        <p:xfrm>
          <a:off x="609600" y="1600200"/>
          <a:ext cx="8369300" cy="4165600"/>
        </p:xfrm>
        <a:graphic>
          <a:graphicData uri="http://schemas.openxmlformats.org/presentationml/2006/ole">
            <mc:AlternateContent xmlns:mc="http://schemas.openxmlformats.org/markup-compatibility/2006">
              <mc:Choice xmlns:v="urn:schemas-microsoft-com:vml" Requires="v">
                <p:oleObj spid="_x0000_s248869" name="Document" r:id="rId3" imgW="8369300" imgH="4165600" progId="Word.Document.12">
                  <p:embed/>
                </p:oleObj>
              </mc:Choice>
              <mc:Fallback>
                <p:oleObj name="Document" r:id="rId3" imgW="8369300" imgH="4165600" progId="Word.Document.12">
                  <p:embed/>
                  <p:pic>
                    <p:nvPicPr>
                      <p:cNvPr id="0" name=""/>
                      <p:cNvPicPr/>
                      <p:nvPr/>
                    </p:nvPicPr>
                    <p:blipFill>
                      <a:blip r:embed="rId4"/>
                      <a:stretch>
                        <a:fillRect/>
                      </a:stretch>
                    </p:blipFill>
                    <p:spPr>
                      <a:xfrm>
                        <a:off x="609600" y="1600200"/>
                        <a:ext cx="8369300" cy="4165600"/>
                      </a:xfrm>
                      <a:prstGeom prst="rect">
                        <a:avLst/>
                      </a:prstGeom>
                    </p:spPr>
                  </p:pic>
                </p:oleObj>
              </mc:Fallback>
            </mc:AlternateContent>
          </a:graphicData>
        </a:graphic>
      </p:graphicFrame>
    </p:spTree>
    <p:extLst>
      <p:ext uri="{BB962C8B-B14F-4D97-AF65-F5344CB8AC3E}">
        <p14:creationId xmlns:p14="http://schemas.microsoft.com/office/powerpoint/2010/main" val="1195835830"/>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Title 1"/>
          <p:cNvSpPr>
            <a:spLocks noGrp="1"/>
          </p:cNvSpPr>
          <p:nvPr>
            <p:ph type="title"/>
          </p:nvPr>
        </p:nvSpPr>
        <p:spPr>
          <a:xfrm>
            <a:off x="612775" y="228600"/>
            <a:ext cx="8153400" cy="990600"/>
          </a:xfrm>
        </p:spPr>
        <p:txBody>
          <a:bodyPr/>
          <a:lstStyle/>
          <a:p>
            <a:r>
              <a:rPr lang="en-US" dirty="0" smtClean="0">
                <a:latin typeface="Calibri" charset="0"/>
              </a:rPr>
              <a:t>Your narrative and counters</a:t>
            </a:r>
            <a:endParaRPr lang="en-US" dirty="0">
              <a:latin typeface="Calibri" charset="0"/>
            </a:endParaRPr>
          </a:p>
        </p:txBody>
      </p:sp>
      <p:sp>
        <p:nvSpPr>
          <p:cNvPr id="3" name="Content Placeholder 2"/>
          <p:cNvSpPr>
            <a:spLocks noGrp="1"/>
          </p:cNvSpPr>
          <p:nvPr>
            <p:ph sz="quarter" idx="1"/>
          </p:nvPr>
        </p:nvSpPr>
        <p:spPr>
          <a:xfrm>
            <a:off x="612775" y="1600200"/>
            <a:ext cx="8153400" cy="4495800"/>
          </a:xfrm>
        </p:spPr>
        <p:txBody>
          <a:bodyPr>
            <a:normAutofit fontScale="85000" lnSpcReduction="10000"/>
          </a:bodyPr>
          <a:lstStyle/>
          <a:p>
            <a:pPr>
              <a:defRPr/>
            </a:pPr>
            <a:r>
              <a:rPr lang="en-US" i="1" dirty="0">
                <a:latin typeface="Calibri" charset="0"/>
              </a:rPr>
              <a:t>My narrative for </a:t>
            </a:r>
            <a:r>
              <a:rPr lang="en-US" i="1" dirty="0" err="1">
                <a:latin typeface="Calibri" charset="0"/>
              </a:rPr>
              <a:t>Uber</a:t>
            </a:r>
            <a:r>
              <a:rPr lang="en-US" i="1" dirty="0">
                <a:latin typeface="Calibri" charset="0"/>
              </a:rPr>
              <a:t>: </a:t>
            </a:r>
            <a:r>
              <a:rPr lang="en-US" dirty="0" err="1"/>
              <a:t>Uber</a:t>
            </a:r>
            <a:r>
              <a:rPr lang="en-US" dirty="0"/>
              <a:t> will expand the car service market moderately, primarily in urban environments, and use its </a:t>
            </a:r>
            <a:r>
              <a:rPr lang="en-US" u="sng" dirty="0"/>
              <a:t>competitive advantages</a:t>
            </a:r>
            <a:r>
              <a:rPr lang="en-US" dirty="0"/>
              <a:t> to get a </a:t>
            </a:r>
            <a:r>
              <a:rPr lang="en-US" u="sng" dirty="0"/>
              <a:t>significant but not dominant market share</a:t>
            </a:r>
            <a:r>
              <a:rPr lang="en-US" dirty="0"/>
              <a:t> and maintain its profit margins</a:t>
            </a:r>
            <a:r>
              <a:rPr lang="en-US" i="1" dirty="0"/>
              <a:t>. </a:t>
            </a:r>
            <a:endParaRPr lang="en-US" i="1" dirty="0" smtClean="0"/>
          </a:p>
          <a:p>
            <a:pPr>
              <a:defRPr/>
            </a:pPr>
            <a:r>
              <a:rPr lang="en-US" i="1" dirty="0" smtClean="0"/>
              <a:t>Bill Gurley’s counter narrative</a:t>
            </a:r>
            <a:endParaRPr lang="en-US" dirty="0" smtClean="0"/>
          </a:p>
          <a:p>
            <a:pPr lvl="1">
              <a:defRPr/>
            </a:pPr>
            <a:r>
              <a:rPr lang="en-US" u="sng" dirty="0" smtClean="0"/>
              <a:t>Not just car service company.</a:t>
            </a:r>
            <a:r>
              <a:rPr lang="en-US" dirty="0" smtClean="0"/>
              <a:t>: </a:t>
            </a:r>
            <a:r>
              <a:rPr lang="en-US" dirty="0" err="1" smtClean="0"/>
              <a:t>Uber</a:t>
            </a:r>
            <a:r>
              <a:rPr lang="en-US" dirty="0" smtClean="0"/>
              <a:t> is a car company, not just a car service company, and there may be a day when consumers will subscribe to a </a:t>
            </a:r>
            <a:r>
              <a:rPr lang="en-US" dirty="0" err="1" smtClean="0"/>
              <a:t>Uber</a:t>
            </a:r>
            <a:r>
              <a:rPr lang="en-US" dirty="0" smtClean="0"/>
              <a:t> service, rather than own their own cars. It could also expand into logistics, i.e., moving and transportation businesses.</a:t>
            </a:r>
          </a:p>
          <a:p>
            <a:pPr lvl="1">
              <a:defRPr/>
            </a:pPr>
            <a:r>
              <a:rPr lang="en-US" u="sng" dirty="0" smtClean="0"/>
              <a:t>Not just urban</a:t>
            </a:r>
            <a:r>
              <a:rPr lang="en-US" dirty="0" smtClean="0"/>
              <a:t>: </a:t>
            </a:r>
            <a:r>
              <a:rPr lang="en-US" dirty="0" err="1" smtClean="0"/>
              <a:t>Uber</a:t>
            </a:r>
            <a:r>
              <a:rPr lang="en-US" dirty="0" smtClean="0"/>
              <a:t> can create new demands for car service in parts of the country where taxis are not used (suburbia, small towns).</a:t>
            </a:r>
          </a:p>
          <a:p>
            <a:pPr lvl="1">
              <a:defRPr/>
            </a:pPr>
            <a:r>
              <a:rPr lang="en-US" u="sng" dirty="0" smtClean="0"/>
              <a:t>Global networking benefits</a:t>
            </a:r>
            <a:r>
              <a:rPr lang="en-US" dirty="0" smtClean="0"/>
              <a:t>: By linking with technology and credit card companies, </a:t>
            </a:r>
            <a:r>
              <a:rPr lang="en-US" dirty="0" err="1" smtClean="0"/>
              <a:t>Uber</a:t>
            </a:r>
            <a:r>
              <a:rPr lang="en-US" dirty="0" smtClean="0"/>
              <a:t> can have global networking benefits.</a:t>
            </a:r>
          </a:p>
          <a:p>
            <a:pPr>
              <a:defRPr/>
            </a:pPr>
            <a:endParaRPr lang="en-US" dirty="0"/>
          </a:p>
        </p:txBody>
      </p:sp>
    </p:spTree>
    <p:extLst>
      <p:ext uri="{BB962C8B-B14F-4D97-AF65-F5344CB8AC3E}">
        <p14:creationId xmlns:p14="http://schemas.microsoft.com/office/powerpoint/2010/main" val="86683533"/>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3329" name="Title 1"/>
          <p:cNvSpPr>
            <a:spLocks noGrp="1"/>
          </p:cNvSpPr>
          <p:nvPr>
            <p:ph type="title"/>
          </p:nvPr>
        </p:nvSpPr>
        <p:spPr>
          <a:xfrm>
            <a:off x="612775" y="228600"/>
            <a:ext cx="8153400" cy="990600"/>
          </a:xfrm>
        </p:spPr>
        <p:txBody>
          <a:bodyPr/>
          <a:lstStyle/>
          <a:p>
            <a:r>
              <a:rPr lang="en-US">
                <a:latin typeface="Calibri" charset="0"/>
              </a:rPr>
              <a:t>Step 2: Check the narrative against history, economic first principles &amp; common sense</a:t>
            </a:r>
          </a:p>
        </p:txBody>
      </p:sp>
      <p:pic>
        <p:nvPicPr>
          <p:cNvPr id="483330" name="Content Placeholder 5"/>
          <p:cNvPicPr>
            <a:picLocks noGrp="1" noChangeAspect="1"/>
          </p:cNvPicPr>
          <p:nvPr>
            <p:ph sz="quarter" idx="1"/>
          </p:nvPr>
        </p:nvPicPr>
        <p:blipFill>
          <a:blip r:embed="rId2">
            <a:extLst>
              <a:ext uri="{28A0092B-C50C-407E-A947-70E740481C1C}">
                <a14:useLocalDpi xmlns:a14="http://schemas.microsoft.com/office/drawing/2010/main" val="0"/>
              </a:ext>
            </a:extLst>
          </a:blip>
          <a:srcRect t="-8508" b="-8508"/>
          <a:stretch>
            <a:fillRect/>
          </a:stretch>
        </p:blipFill>
        <p:spPr>
          <a:xfrm>
            <a:off x="612775" y="1600200"/>
            <a:ext cx="8153400" cy="4495800"/>
          </a:xfrm>
        </p:spPr>
      </p:pic>
      <p:sp>
        <p:nvSpPr>
          <p:cNvPr id="48333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r>
              <a:rPr lang="en-US" sz="1400">
                <a:solidFill>
                  <a:schemeClr val="tx2"/>
                </a:solidFill>
              </a:rPr>
              <a:t>Aswath Damodaran</a:t>
            </a:r>
          </a:p>
        </p:txBody>
      </p:sp>
      <p:sp>
        <p:nvSpPr>
          <p:cNvPr id="5" name="Slide Number Placeholder 4"/>
          <p:cNvSpPr>
            <a:spLocks noGrp="1"/>
          </p:cNvSpPr>
          <p:nvPr>
            <p:ph type="sldNum" sz="quarter" idx="11"/>
          </p:nvPr>
        </p:nvSpPr>
        <p:spPr/>
        <p:txBody>
          <a:bodyPr>
            <a:normAutofit fontScale="85000" lnSpcReduction="20000"/>
          </a:bodyPr>
          <a:lstStyle/>
          <a:p>
            <a:pPr>
              <a:defRPr/>
            </a:pPr>
            <a:fld id="{A8E3497C-0555-5945-9306-48057835D409}" type="slidenum">
              <a:rPr lang="en-US" smtClean="0"/>
              <a:pPr>
                <a:defRPr/>
              </a:pPr>
              <a:t>130</a:t>
            </a:fld>
            <a:endParaRPr lang="en-US" dirty="0"/>
          </a:p>
        </p:txBody>
      </p:sp>
    </p:spTree>
    <p:extLst>
      <p:ext uri="{BB962C8B-B14F-4D97-AF65-F5344CB8AC3E}">
        <p14:creationId xmlns:p14="http://schemas.microsoft.com/office/powerpoint/2010/main" val="2828561983"/>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Title 1"/>
          <p:cNvSpPr>
            <a:spLocks noGrp="1"/>
          </p:cNvSpPr>
          <p:nvPr>
            <p:ph type="title"/>
          </p:nvPr>
        </p:nvSpPr>
        <p:spPr>
          <a:xfrm>
            <a:off x="612775" y="228600"/>
            <a:ext cx="8153400" cy="990600"/>
          </a:xfrm>
        </p:spPr>
        <p:txBody>
          <a:bodyPr/>
          <a:lstStyle/>
          <a:p>
            <a:r>
              <a:rPr lang="en-US">
                <a:latin typeface="Calibri" charset="0"/>
              </a:rPr>
              <a:t>Uber: Possible, Plausible and Probable</a:t>
            </a:r>
          </a:p>
        </p:txBody>
      </p:sp>
      <p:pic>
        <p:nvPicPr>
          <p:cNvPr id="59394" name="Content Placeholder 3"/>
          <p:cNvPicPr>
            <a:picLocks noGrp="1" noChangeAspect="1"/>
          </p:cNvPicPr>
          <p:nvPr>
            <p:ph sz="quarter" idx="1"/>
          </p:nvPr>
        </p:nvPicPr>
        <p:blipFill>
          <a:blip r:embed="rId2">
            <a:extLst>
              <a:ext uri="{28A0092B-C50C-407E-A947-70E740481C1C}">
                <a14:useLocalDpi xmlns:a14="http://schemas.microsoft.com/office/drawing/2010/main" val="0"/>
              </a:ext>
            </a:extLst>
          </a:blip>
          <a:srcRect t="-4848" b="-4848"/>
          <a:stretch>
            <a:fillRect/>
          </a:stretch>
        </p:blipFill>
        <p:spPr>
          <a:xfrm>
            <a:off x="612775" y="1600200"/>
            <a:ext cx="8153400" cy="4495800"/>
          </a:xfrm>
        </p:spPr>
      </p:pic>
    </p:spTree>
    <p:extLst>
      <p:ext uri="{BB962C8B-B14F-4D97-AF65-F5344CB8AC3E}">
        <p14:creationId xmlns:p14="http://schemas.microsoft.com/office/powerpoint/2010/main" val="2596249114"/>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4353" name="Title 1"/>
          <p:cNvSpPr>
            <a:spLocks noGrp="1"/>
          </p:cNvSpPr>
          <p:nvPr>
            <p:ph type="title"/>
          </p:nvPr>
        </p:nvSpPr>
        <p:spPr>
          <a:xfrm>
            <a:off x="612775" y="228600"/>
            <a:ext cx="8153400" cy="990600"/>
          </a:xfrm>
        </p:spPr>
        <p:txBody>
          <a:bodyPr/>
          <a:lstStyle/>
          <a:p>
            <a:r>
              <a:rPr lang="en-US">
                <a:latin typeface="Calibri" charset="0"/>
              </a:rPr>
              <a:t>Step 3: Connect your narrative to key drivers of value</a:t>
            </a:r>
          </a:p>
        </p:txBody>
      </p:sp>
      <p:pic>
        <p:nvPicPr>
          <p:cNvPr id="484354" name="Content Placeholder 3"/>
          <p:cNvPicPr>
            <a:picLocks noGrp="1" noChangeAspect="1"/>
          </p:cNvPicPr>
          <p:nvPr>
            <p:ph sz="quarter" idx="1"/>
          </p:nvPr>
        </p:nvPicPr>
        <p:blipFill>
          <a:blip r:embed="rId2">
            <a:extLst>
              <a:ext uri="{28A0092B-C50C-407E-A947-70E740481C1C}">
                <a14:useLocalDpi xmlns:a14="http://schemas.microsoft.com/office/drawing/2010/main" val="0"/>
              </a:ext>
            </a:extLst>
          </a:blip>
          <a:srcRect l="-49512" r="-49512"/>
          <a:stretch>
            <a:fillRect/>
          </a:stretch>
        </p:blipFill>
        <p:spPr>
          <a:xfrm>
            <a:off x="612775" y="1600200"/>
            <a:ext cx="8153400" cy="4495800"/>
          </a:xfrm>
        </p:spPr>
      </p:pic>
    </p:spTree>
    <p:extLst>
      <p:ext uri="{BB962C8B-B14F-4D97-AF65-F5344CB8AC3E}">
        <p14:creationId xmlns:p14="http://schemas.microsoft.com/office/powerpoint/2010/main" val="2895681791"/>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narrative to numbers</a:t>
            </a:r>
            <a:endParaRPr lang="en-US" dirty="0"/>
          </a:p>
        </p:txBody>
      </p:sp>
      <p:sp>
        <p:nvSpPr>
          <p:cNvPr id="4" name="Footer Placeholder 3"/>
          <p:cNvSpPr>
            <a:spLocks noGrp="1"/>
          </p:cNvSpPr>
          <p:nvPr>
            <p:ph type="ftr" sz="quarter" idx="10"/>
          </p:nvPr>
        </p:nvSpPr>
        <p:spPr/>
        <p:txBody>
          <a:bodyPr/>
          <a:lstStyle/>
          <a:p>
            <a:pPr>
              <a:defRPr/>
            </a:pPr>
            <a:r>
              <a:rPr lang="en-US" smtClean="0"/>
              <a:t>Aswath Damodaran</a:t>
            </a:r>
            <a:endParaRPr lang="en-US"/>
          </a:p>
        </p:txBody>
      </p:sp>
      <p:graphicFrame>
        <p:nvGraphicFramePr>
          <p:cNvPr id="7" name="Content Placeholder 6"/>
          <p:cNvGraphicFramePr>
            <a:graphicFrameLocks noGrp="1" noChangeAspect="1"/>
          </p:cNvGraphicFramePr>
          <p:nvPr>
            <p:ph sz="quarter" idx="1"/>
            <p:extLst>
              <p:ext uri="{D42A27DB-BD31-4B8C-83A1-F6EECF244321}">
                <p14:modId xmlns:p14="http://schemas.microsoft.com/office/powerpoint/2010/main" val="3742194213"/>
              </p:ext>
            </p:extLst>
          </p:nvPr>
        </p:nvGraphicFramePr>
        <p:xfrm>
          <a:off x="1331112" y="1600200"/>
          <a:ext cx="6716725" cy="4495800"/>
        </p:xfrm>
        <a:graphic>
          <a:graphicData uri="http://schemas.openxmlformats.org/presentationml/2006/ole">
            <mc:AlternateContent xmlns:mc="http://schemas.openxmlformats.org/markup-compatibility/2006">
              <mc:Choice xmlns:v="urn:schemas-microsoft-com:vml" Requires="v">
                <p:oleObj spid="_x0000_s249893" name="Document" r:id="rId3" imgW="9486900" imgH="6350000" progId="Word.Document.12">
                  <p:embed/>
                </p:oleObj>
              </mc:Choice>
              <mc:Fallback>
                <p:oleObj name="Document" r:id="rId3" imgW="9486900" imgH="6350000" progId="Word.Document.12">
                  <p:embed/>
                  <p:pic>
                    <p:nvPicPr>
                      <p:cNvPr id="0" name=""/>
                      <p:cNvPicPr/>
                      <p:nvPr/>
                    </p:nvPicPr>
                    <p:blipFill>
                      <a:blip r:embed="rId4"/>
                      <a:stretch>
                        <a:fillRect/>
                      </a:stretch>
                    </p:blipFill>
                    <p:spPr>
                      <a:xfrm>
                        <a:off x="1331112" y="1600200"/>
                        <a:ext cx="6716725" cy="4495800"/>
                      </a:xfrm>
                      <a:prstGeom prst="rect">
                        <a:avLst/>
                      </a:prstGeom>
                    </p:spPr>
                  </p:pic>
                </p:oleObj>
              </mc:Fallback>
            </mc:AlternateContent>
          </a:graphicData>
        </a:graphic>
      </p:graphicFrame>
    </p:spTree>
    <p:extLst>
      <p:ext uri="{BB962C8B-B14F-4D97-AF65-F5344CB8AC3E}">
        <p14:creationId xmlns:p14="http://schemas.microsoft.com/office/powerpoint/2010/main" val="2720294239"/>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5377" name="Title 1"/>
          <p:cNvSpPr>
            <a:spLocks noGrp="1"/>
          </p:cNvSpPr>
          <p:nvPr>
            <p:ph type="title"/>
          </p:nvPr>
        </p:nvSpPr>
        <p:spPr>
          <a:xfrm>
            <a:off x="612775" y="228600"/>
            <a:ext cx="8153400" cy="990600"/>
          </a:xfrm>
        </p:spPr>
        <p:txBody>
          <a:bodyPr/>
          <a:lstStyle/>
          <a:p>
            <a:r>
              <a:rPr lang="en-US">
                <a:latin typeface="Calibri" charset="0"/>
              </a:rPr>
              <a:t>Step 4: Value the company</a:t>
            </a:r>
          </a:p>
        </p:txBody>
      </p:sp>
      <p:pic>
        <p:nvPicPr>
          <p:cNvPr id="485378" name="Content Placeholder 5"/>
          <p:cNvPicPr>
            <a:picLocks noGrp="1" noChangeAspect="1"/>
          </p:cNvPicPr>
          <p:nvPr>
            <p:ph sz="quarter" idx="1"/>
          </p:nvPr>
        </p:nvPicPr>
        <p:blipFill>
          <a:blip r:embed="rId2">
            <a:extLst>
              <a:ext uri="{28A0092B-C50C-407E-A947-70E740481C1C}">
                <a14:useLocalDpi xmlns:a14="http://schemas.microsoft.com/office/drawing/2010/main" val="0"/>
              </a:ext>
            </a:extLst>
          </a:blip>
          <a:srcRect t="-10570" b="-10570"/>
          <a:stretch>
            <a:fillRect/>
          </a:stretch>
        </p:blipFill>
        <p:spPr>
          <a:xfrm>
            <a:off x="612775" y="1600200"/>
            <a:ext cx="8153400" cy="4495800"/>
          </a:xfrm>
        </p:spPr>
      </p:pic>
      <p:sp>
        <p:nvSpPr>
          <p:cNvPr id="485379"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r>
              <a:rPr lang="en-US" sz="1400">
                <a:solidFill>
                  <a:schemeClr val="tx2"/>
                </a:solidFill>
              </a:rPr>
              <a:t>Aswath Damodaran</a:t>
            </a:r>
          </a:p>
        </p:txBody>
      </p:sp>
      <p:sp>
        <p:nvSpPr>
          <p:cNvPr id="5" name="Slide Number Placeholder 4"/>
          <p:cNvSpPr>
            <a:spLocks noGrp="1"/>
          </p:cNvSpPr>
          <p:nvPr>
            <p:ph type="sldNum" sz="quarter" idx="11"/>
          </p:nvPr>
        </p:nvSpPr>
        <p:spPr/>
        <p:txBody>
          <a:bodyPr>
            <a:normAutofit fontScale="85000" lnSpcReduction="20000"/>
          </a:bodyPr>
          <a:lstStyle/>
          <a:p>
            <a:pPr>
              <a:defRPr/>
            </a:pPr>
            <a:fld id="{2B3CDF93-00C6-2C4C-99A5-A54769625A2A}" type="slidenum">
              <a:rPr lang="en-US" smtClean="0"/>
              <a:pPr>
                <a:defRPr/>
              </a:pPr>
              <a:t>134</a:t>
            </a:fld>
            <a:endParaRPr lang="en-US" dirty="0"/>
          </a:p>
        </p:txBody>
      </p:sp>
    </p:spTree>
    <p:extLst>
      <p:ext uri="{BB962C8B-B14F-4D97-AF65-F5344CB8AC3E}">
        <p14:creationId xmlns:p14="http://schemas.microsoft.com/office/powerpoint/2010/main" val="2313386826"/>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6401" name="Title 1"/>
          <p:cNvSpPr>
            <a:spLocks noGrp="1"/>
          </p:cNvSpPr>
          <p:nvPr>
            <p:ph type="title"/>
          </p:nvPr>
        </p:nvSpPr>
        <p:spPr>
          <a:xfrm>
            <a:off x="612775" y="228600"/>
            <a:ext cx="8153400" cy="990600"/>
          </a:xfrm>
        </p:spPr>
        <p:txBody>
          <a:bodyPr/>
          <a:lstStyle/>
          <a:p>
            <a:r>
              <a:rPr lang="en-US">
                <a:latin typeface="Calibri" charset="0"/>
              </a:rPr>
              <a:t>Step 5: Keep the feedback loop</a:t>
            </a:r>
          </a:p>
        </p:txBody>
      </p:sp>
      <p:sp>
        <p:nvSpPr>
          <p:cNvPr id="486402" name="Content Placeholder 2"/>
          <p:cNvSpPr>
            <a:spLocks noGrp="1"/>
          </p:cNvSpPr>
          <p:nvPr>
            <p:ph sz="quarter" idx="1"/>
          </p:nvPr>
        </p:nvSpPr>
        <p:spPr>
          <a:xfrm>
            <a:off x="612775" y="1600200"/>
            <a:ext cx="8153400" cy="4495800"/>
          </a:xfrm>
        </p:spPr>
        <p:txBody>
          <a:bodyPr/>
          <a:lstStyle/>
          <a:p>
            <a:endParaRPr lang="en-US">
              <a:latin typeface="Calibri" charset="0"/>
            </a:endParaRPr>
          </a:p>
        </p:txBody>
      </p:sp>
      <p:sp>
        <p:nvSpPr>
          <p:cNvPr id="486403"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r>
              <a:rPr lang="en-US" sz="1400">
                <a:solidFill>
                  <a:schemeClr val="tx2"/>
                </a:solidFill>
              </a:rPr>
              <a:t>Aswath Damodaran</a:t>
            </a:r>
          </a:p>
        </p:txBody>
      </p:sp>
      <p:sp>
        <p:nvSpPr>
          <p:cNvPr id="5" name="Slide Number Placeholder 4"/>
          <p:cNvSpPr>
            <a:spLocks noGrp="1"/>
          </p:cNvSpPr>
          <p:nvPr>
            <p:ph type="sldNum" sz="quarter" idx="11"/>
          </p:nvPr>
        </p:nvSpPr>
        <p:spPr/>
        <p:txBody>
          <a:bodyPr>
            <a:normAutofit fontScale="85000" lnSpcReduction="20000"/>
          </a:bodyPr>
          <a:lstStyle/>
          <a:p>
            <a:pPr>
              <a:defRPr/>
            </a:pPr>
            <a:fld id="{523D2D19-D1C1-C647-A68B-1D626243373F}" type="slidenum">
              <a:rPr lang="en-US" smtClean="0"/>
              <a:pPr>
                <a:defRPr/>
              </a:pPr>
              <a:t>135</a:t>
            </a:fld>
            <a:endParaRPr lang="en-US" dirty="0"/>
          </a:p>
        </p:txBody>
      </p:sp>
      <p:graphicFrame>
        <p:nvGraphicFramePr>
          <p:cNvPr id="486405" name="Object 9"/>
          <p:cNvGraphicFramePr>
            <a:graphicFrameLocks noChangeAspect="1"/>
          </p:cNvGraphicFramePr>
          <p:nvPr/>
        </p:nvGraphicFramePr>
        <p:xfrm>
          <a:off x="381000" y="1752600"/>
          <a:ext cx="8369300" cy="3746500"/>
        </p:xfrm>
        <a:graphic>
          <a:graphicData uri="http://schemas.openxmlformats.org/presentationml/2006/ole">
            <mc:AlternateContent xmlns:mc="http://schemas.openxmlformats.org/markup-compatibility/2006">
              <mc:Choice xmlns:v="urn:schemas-microsoft-com:vml" Requires="v">
                <p:oleObj spid="_x0000_s246822" name="Document" r:id="rId3" imgW="8368992" imgH="3746362" progId="Word.Document.12">
                  <p:embed/>
                </p:oleObj>
              </mc:Choice>
              <mc:Fallback>
                <p:oleObj name="Document" r:id="rId3" imgW="8368992" imgH="3746362" progId="Word.Document.12">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1000" y="1752600"/>
                        <a:ext cx="8369300" cy="3746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3048081956"/>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Narratives drive value</a:t>
            </a:r>
            <a:endParaRPr lang="en-US" dirty="0"/>
          </a:p>
        </p:txBody>
      </p:sp>
      <p:pic>
        <p:nvPicPr>
          <p:cNvPr id="5" name="Content Placeholder 4"/>
          <p:cNvPicPr>
            <a:picLocks noGrp="1" noChangeAspect="1"/>
          </p:cNvPicPr>
          <p:nvPr>
            <p:ph sz="quarter" idx="1"/>
          </p:nvPr>
        </p:nvPicPr>
        <p:blipFill>
          <a:blip r:embed="rId2"/>
          <a:srcRect t="-37981" b="-37981"/>
          <a:stretch>
            <a:fillRect/>
          </a:stretch>
        </p:blipFill>
        <p:spPr/>
      </p:pic>
      <p:sp>
        <p:nvSpPr>
          <p:cNvPr id="4" name="Footer Placeholder 3"/>
          <p:cNvSpPr>
            <a:spLocks noGrp="1"/>
          </p:cNvSpPr>
          <p:nvPr>
            <p:ph type="ftr" sz="quarter" idx="10"/>
          </p:nvPr>
        </p:nvSpPr>
        <p:spPr/>
        <p:txBody>
          <a:bodyPr/>
          <a:lstStyle/>
          <a:p>
            <a:pPr>
              <a:defRPr/>
            </a:pPr>
            <a:r>
              <a:rPr lang="en-US" smtClean="0"/>
              <a:t>Aswath Damodaran</a:t>
            </a:r>
            <a:endParaRPr lang="en-US"/>
          </a:p>
        </p:txBody>
      </p:sp>
    </p:spTree>
    <p:extLst>
      <p:ext uri="{BB962C8B-B14F-4D97-AF65-F5344CB8AC3E}">
        <p14:creationId xmlns:p14="http://schemas.microsoft.com/office/powerpoint/2010/main" val="4008999720"/>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7425" name="Title 1"/>
          <p:cNvSpPr>
            <a:spLocks noGrp="1"/>
          </p:cNvSpPr>
          <p:nvPr>
            <p:ph type="title"/>
          </p:nvPr>
        </p:nvSpPr>
        <p:spPr>
          <a:xfrm>
            <a:off x="612775" y="228600"/>
            <a:ext cx="8153400" cy="990600"/>
          </a:xfrm>
        </p:spPr>
        <p:txBody>
          <a:bodyPr/>
          <a:lstStyle/>
          <a:p>
            <a:r>
              <a:rPr lang="en-US">
                <a:latin typeface="Calibri" charset="0"/>
              </a:rPr>
              <a:t>Step 6: Be ready to modify narrative as events unfold</a:t>
            </a:r>
          </a:p>
        </p:txBody>
      </p:sp>
      <p:graphicFrame>
        <p:nvGraphicFramePr>
          <p:cNvPr id="6" name="Content Placeholder 5"/>
          <p:cNvGraphicFramePr>
            <a:graphicFrameLocks noGrp="1"/>
          </p:cNvGraphicFramePr>
          <p:nvPr>
            <p:ph sz="quarter" idx="1"/>
          </p:nvPr>
        </p:nvGraphicFramePr>
        <p:xfrm>
          <a:off x="612775" y="1600200"/>
          <a:ext cx="8153400" cy="4480463"/>
        </p:xfrm>
        <a:graphic>
          <a:graphicData uri="http://schemas.openxmlformats.org/drawingml/2006/table">
            <a:tbl>
              <a:tblPr firstRow="1" bandRow="1">
                <a:tableStyleId>{5C22544A-7EE6-4342-B048-85BDC9FD1C3A}</a:tableStyleId>
              </a:tblPr>
              <a:tblGrid>
                <a:gridCol w="2717800"/>
                <a:gridCol w="2717800"/>
                <a:gridCol w="2717800"/>
              </a:tblGrid>
              <a:tr h="639984">
                <a:tc>
                  <a:txBody>
                    <a:bodyPr/>
                    <a:lstStyle/>
                    <a:p>
                      <a:r>
                        <a:rPr lang="en-US" sz="1800" dirty="0" smtClean="0"/>
                        <a:t>Narrative Break/End</a:t>
                      </a:r>
                      <a:endParaRPr lang="en-US" sz="1800" dirty="0"/>
                    </a:p>
                  </a:txBody>
                  <a:tcPr marT="45708" marB="45708"/>
                </a:tc>
                <a:tc>
                  <a:txBody>
                    <a:bodyPr/>
                    <a:lstStyle/>
                    <a:p>
                      <a:r>
                        <a:rPr lang="en-US" sz="1800" dirty="0" smtClean="0"/>
                        <a:t>Narrative Shift</a:t>
                      </a:r>
                      <a:endParaRPr lang="en-US" sz="1800" dirty="0"/>
                    </a:p>
                  </a:txBody>
                  <a:tcPr marT="45708" marB="45708"/>
                </a:tc>
                <a:tc>
                  <a:txBody>
                    <a:bodyPr/>
                    <a:lstStyle/>
                    <a:p>
                      <a:r>
                        <a:rPr lang="en-US" sz="1800" smtClean="0"/>
                        <a:t>Narrative Change </a:t>
                      </a:r>
                      <a:r>
                        <a:rPr lang="en-US" sz="1800" dirty="0" smtClean="0"/>
                        <a:t>(Expansion</a:t>
                      </a:r>
                      <a:r>
                        <a:rPr lang="en-US" sz="1800" baseline="0" dirty="0" smtClean="0"/>
                        <a:t> or Contraction)</a:t>
                      </a:r>
                      <a:endParaRPr lang="en-US" sz="1800" dirty="0"/>
                    </a:p>
                  </a:txBody>
                  <a:tcPr marT="45708" marB="45708"/>
                </a:tc>
              </a:tr>
              <a:tr h="1737120">
                <a:tc>
                  <a:txBody>
                    <a:bodyPr/>
                    <a:lstStyle/>
                    <a:p>
                      <a:r>
                        <a:rPr lang="en-US" sz="1800" dirty="0" smtClean="0"/>
                        <a:t>Events, external (legal, political or economic) or internal (management, competitive, default),</a:t>
                      </a:r>
                      <a:r>
                        <a:rPr lang="en-US" sz="1800" baseline="0" dirty="0" smtClean="0"/>
                        <a:t> that can cause the narrative to break or end. </a:t>
                      </a:r>
                      <a:endParaRPr lang="en-US" sz="1800" dirty="0"/>
                    </a:p>
                  </a:txBody>
                  <a:tcPr marT="45708" marB="45708"/>
                </a:tc>
                <a:tc>
                  <a:txBody>
                    <a:bodyPr/>
                    <a:lstStyle/>
                    <a:p>
                      <a:r>
                        <a:rPr lang="en-US" sz="1800" dirty="0" smtClean="0"/>
                        <a:t>Improvement</a:t>
                      </a:r>
                      <a:r>
                        <a:rPr lang="en-US" sz="1800" baseline="0" dirty="0" smtClean="0"/>
                        <a:t> or deterioration in initial business model, changing market size, market share and/or profitability.</a:t>
                      </a:r>
                      <a:endParaRPr lang="en-US" sz="1800" dirty="0"/>
                    </a:p>
                  </a:txBody>
                  <a:tcPr marT="45708" marB="45708"/>
                </a:tc>
                <a:tc>
                  <a:txBody>
                    <a:bodyPr/>
                    <a:lstStyle/>
                    <a:p>
                      <a:r>
                        <a:rPr lang="en-US" sz="1800" dirty="0" smtClean="0"/>
                        <a:t>Unexpected entry/success</a:t>
                      </a:r>
                      <a:r>
                        <a:rPr lang="en-US" sz="1800" baseline="0" dirty="0" smtClean="0"/>
                        <a:t> in a new market or unexpected exit/failure in an existing market.</a:t>
                      </a:r>
                      <a:endParaRPr lang="en-US" sz="1800" dirty="0"/>
                    </a:p>
                  </a:txBody>
                  <a:tcPr marT="45708" marB="45708"/>
                </a:tc>
              </a:tr>
              <a:tr h="1188552">
                <a:tc>
                  <a:txBody>
                    <a:bodyPr/>
                    <a:lstStyle/>
                    <a:p>
                      <a:r>
                        <a:rPr lang="en-US" sz="1800" dirty="0" smtClean="0"/>
                        <a:t>Your</a:t>
                      </a:r>
                      <a:r>
                        <a:rPr lang="en-US" sz="1800" baseline="0" dirty="0" smtClean="0"/>
                        <a:t> valuation estimates (cash flows, risk, growth &amp; value) are no longer operative</a:t>
                      </a:r>
                      <a:endParaRPr lang="en-US" sz="1800" dirty="0"/>
                    </a:p>
                  </a:txBody>
                  <a:tcPr marT="45708" marB="45708"/>
                </a:tc>
                <a:tc>
                  <a:txBody>
                    <a:bodyPr/>
                    <a:lstStyle/>
                    <a:p>
                      <a:r>
                        <a:rPr lang="en-US" sz="1800" dirty="0" smtClean="0"/>
                        <a:t>Your valuation</a:t>
                      </a:r>
                      <a:r>
                        <a:rPr lang="en-US" sz="1800" baseline="0" dirty="0" smtClean="0"/>
                        <a:t> estimates will have to be modified to reflect the new data about the company.</a:t>
                      </a:r>
                      <a:endParaRPr lang="en-US" sz="1800" dirty="0"/>
                    </a:p>
                  </a:txBody>
                  <a:tcPr marT="45708" marB="45708"/>
                </a:tc>
                <a:tc>
                  <a:txBody>
                    <a:bodyPr/>
                    <a:lstStyle/>
                    <a:p>
                      <a:r>
                        <a:rPr lang="en-US" sz="1800" dirty="0" smtClean="0"/>
                        <a:t>Valuation</a:t>
                      </a:r>
                      <a:r>
                        <a:rPr lang="en-US" sz="1800" baseline="0" dirty="0" smtClean="0"/>
                        <a:t> estimates have to be redone with new overall market potential and characteristics.</a:t>
                      </a:r>
                      <a:endParaRPr lang="en-US" sz="1800" dirty="0"/>
                    </a:p>
                  </a:txBody>
                  <a:tcPr marT="45708" marB="45708"/>
                </a:tc>
              </a:tr>
              <a:tr h="914268">
                <a:tc>
                  <a:txBody>
                    <a:bodyPr/>
                    <a:lstStyle/>
                    <a:p>
                      <a:r>
                        <a:rPr lang="en-US" sz="1800" dirty="0" smtClean="0"/>
                        <a:t>Estimate</a:t>
                      </a:r>
                      <a:r>
                        <a:rPr lang="en-US" sz="1800" baseline="0" dirty="0" smtClean="0"/>
                        <a:t> a probability that it will occur &amp; consequences</a:t>
                      </a:r>
                      <a:endParaRPr lang="en-US" sz="1800" dirty="0"/>
                    </a:p>
                  </a:txBody>
                  <a:tcPr marT="45708" marB="45708"/>
                </a:tc>
                <a:tc>
                  <a:txBody>
                    <a:bodyPr/>
                    <a:lstStyle/>
                    <a:p>
                      <a:r>
                        <a:rPr lang="en-US" sz="1800" dirty="0" smtClean="0"/>
                        <a:t>Mont</a:t>
                      </a:r>
                      <a:r>
                        <a:rPr lang="en-US" sz="1800" baseline="0" dirty="0" smtClean="0"/>
                        <a:t>e Carlo simulations or scenario analysis</a:t>
                      </a:r>
                      <a:endParaRPr lang="en-US" sz="1800" dirty="0"/>
                    </a:p>
                  </a:txBody>
                  <a:tcPr marT="45708" marB="45708"/>
                </a:tc>
                <a:tc>
                  <a:txBody>
                    <a:bodyPr/>
                    <a:lstStyle/>
                    <a:p>
                      <a:r>
                        <a:rPr lang="en-US" sz="1800" dirty="0" smtClean="0"/>
                        <a:t>Real Options</a:t>
                      </a:r>
                      <a:endParaRPr lang="en-US" sz="1800" dirty="0"/>
                    </a:p>
                  </a:txBody>
                  <a:tcPr marT="45708" marB="45708"/>
                </a:tc>
              </a:tr>
            </a:tbl>
          </a:graphicData>
        </a:graphic>
      </p:graphicFrame>
      <p:sp>
        <p:nvSpPr>
          <p:cNvPr id="487448"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r>
              <a:rPr lang="en-US" sz="1400">
                <a:solidFill>
                  <a:schemeClr val="tx2"/>
                </a:solidFill>
              </a:rPr>
              <a:t>Aswath Damodaran</a:t>
            </a:r>
          </a:p>
        </p:txBody>
      </p:sp>
      <p:sp>
        <p:nvSpPr>
          <p:cNvPr id="5" name="Slide Number Placeholder 4"/>
          <p:cNvSpPr>
            <a:spLocks noGrp="1"/>
          </p:cNvSpPr>
          <p:nvPr>
            <p:ph type="sldNum" sz="quarter" idx="11"/>
          </p:nvPr>
        </p:nvSpPr>
        <p:spPr/>
        <p:txBody>
          <a:bodyPr>
            <a:normAutofit fontScale="85000" lnSpcReduction="20000"/>
          </a:bodyPr>
          <a:lstStyle/>
          <a:p>
            <a:pPr>
              <a:defRPr/>
            </a:pPr>
            <a:fld id="{F73E5C48-1CFA-2A4D-AF58-7D11BDBF2993}" type="slidenum">
              <a:rPr lang="en-US" smtClean="0"/>
              <a:pPr>
                <a:defRPr/>
              </a:pPr>
              <a:t>137</a:t>
            </a:fld>
            <a:endParaRPr lang="en-US" dirty="0"/>
          </a:p>
        </p:txBody>
      </p:sp>
    </p:spTree>
    <p:extLst>
      <p:ext uri="{BB962C8B-B14F-4D97-AF65-F5344CB8AC3E}">
        <p14:creationId xmlns:p14="http://schemas.microsoft.com/office/powerpoint/2010/main" val="1978425332"/>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1" name="Rectangle 2"/>
          <p:cNvSpPr>
            <a:spLocks noGrp="1" noChangeArrowheads="1"/>
          </p:cNvSpPr>
          <p:nvPr>
            <p:ph type="ctrTitle"/>
          </p:nvPr>
        </p:nvSpPr>
        <p:spPr/>
        <p:txBody>
          <a:bodyPr>
            <a:normAutofit/>
          </a:bodyPr>
          <a:lstStyle/>
          <a:p>
            <a:pPr eaLnBrk="1" fontAlgn="auto" hangingPunct="1">
              <a:spcAft>
                <a:spcPts val="0"/>
              </a:spcAft>
              <a:defRPr/>
            </a:pPr>
            <a:r>
              <a:rPr lang="en-US" dirty="0" smtClean="0">
                <a:ea typeface="+mj-ea"/>
                <a:cs typeface="+mj-cs"/>
              </a:rPr>
              <a:t>Relative Valuation (Pricing)</a:t>
            </a:r>
            <a:endParaRPr lang="en-US" dirty="0">
              <a:ea typeface="+mj-ea"/>
              <a:cs typeface="+mj-cs"/>
            </a:endParaRPr>
          </a:p>
        </p:txBody>
      </p:sp>
      <p:sp>
        <p:nvSpPr>
          <p:cNvPr id="206850" name="Rectangle 3"/>
          <p:cNvSpPr>
            <a:spLocks noGrp="1" noChangeArrowheads="1"/>
          </p:cNvSpPr>
          <p:nvPr>
            <p:ph type="subTitle" idx="1"/>
          </p:nvPr>
        </p:nvSpPr>
        <p:spPr>
          <a:xfrm>
            <a:off x="2362200" y="6049963"/>
            <a:ext cx="6705600" cy="685800"/>
          </a:xfrm>
        </p:spPr>
        <p:txBody>
          <a:bodyPr/>
          <a:lstStyle/>
          <a:p>
            <a:pPr eaLnBrk="1" hangingPunct="1"/>
            <a:r>
              <a:rPr lang="en-US">
                <a:latin typeface="Calibri" charset="0"/>
              </a:rPr>
              <a:t>Aswath Damodaran</a:t>
            </a:r>
          </a:p>
        </p:txBody>
      </p:sp>
      <p:sp>
        <p:nvSpPr>
          <p:cNvPr id="206851"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7"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Relative valuation is pervasive…</a:t>
            </a:r>
          </a:p>
        </p:txBody>
      </p:sp>
      <p:sp>
        <p:nvSpPr>
          <p:cNvPr id="20889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sp>
        <p:nvSpPr>
          <p:cNvPr id="135170" name="Rectangle 3"/>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smtClean="0">
                <a:ea typeface="+mn-ea"/>
                <a:cs typeface="+mn-cs"/>
              </a:rPr>
              <a:t>Most asset valuations are relative.</a:t>
            </a:r>
          </a:p>
          <a:p>
            <a:pPr marL="320040" indent="-320040" eaLnBrk="1" fontAlgn="auto" hangingPunct="1">
              <a:spcAft>
                <a:spcPts val="0"/>
              </a:spcAft>
              <a:buFont typeface="Wingdings"/>
              <a:buChar char=""/>
              <a:defRPr/>
            </a:pPr>
            <a:r>
              <a:rPr lang="en-US" smtClean="0">
                <a:ea typeface="+mn-ea"/>
                <a:cs typeface="+mn-cs"/>
              </a:rPr>
              <a:t>Most equity valuations on Wall Street are relative valuations. </a:t>
            </a:r>
          </a:p>
          <a:p>
            <a:pPr marL="640080" lvl="1" indent="-274320" eaLnBrk="1" fontAlgn="auto" hangingPunct="1">
              <a:spcAft>
                <a:spcPts val="0"/>
              </a:spcAft>
              <a:buFont typeface="Wingdings 2"/>
              <a:buChar char=""/>
              <a:defRPr/>
            </a:pPr>
            <a:r>
              <a:rPr lang="en-US" smtClean="0">
                <a:ea typeface="+mn-ea"/>
              </a:rPr>
              <a:t>Almost 85% of equity research reports are based upon a multiple and comparables.</a:t>
            </a:r>
          </a:p>
          <a:p>
            <a:pPr marL="640080" lvl="1" indent="-274320" eaLnBrk="1" fontAlgn="auto" hangingPunct="1">
              <a:spcAft>
                <a:spcPts val="0"/>
              </a:spcAft>
              <a:buFont typeface="Wingdings 2"/>
              <a:buChar char=""/>
              <a:defRPr/>
            </a:pPr>
            <a:r>
              <a:rPr lang="en-US" smtClean="0">
                <a:ea typeface="+mn-ea"/>
              </a:rPr>
              <a:t>More than 50% of all acquisition valuations are based upon multiples</a:t>
            </a:r>
          </a:p>
          <a:p>
            <a:pPr marL="640080" lvl="1" indent="-274320" eaLnBrk="1" fontAlgn="auto" hangingPunct="1">
              <a:spcAft>
                <a:spcPts val="0"/>
              </a:spcAft>
              <a:buFont typeface="Wingdings 2"/>
              <a:buChar char=""/>
              <a:defRPr/>
            </a:pPr>
            <a:r>
              <a:rPr lang="en-US" smtClean="0">
                <a:ea typeface="+mn-ea"/>
              </a:rPr>
              <a:t>Rules of thumb based on multiples are not only common but are often the basis for final valuation judgments.</a:t>
            </a:r>
          </a:p>
          <a:p>
            <a:pPr marL="320040" indent="-320040" eaLnBrk="1" fontAlgn="auto" hangingPunct="1">
              <a:spcAft>
                <a:spcPts val="0"/>
              </a:spcAft>
              <a:buFont typeface="Wingdings"/>
              <a:buChar char=""/>
              <a:defRPr/>
            </a:pPr>
            <a:r>
              <a:rPr lang="en-US" smtClean="0">
                <a:ea typeface="+mn-ea"/>
                <a:cs typeface="+mn-cs"/>
              </a:rPr>
              <a:t>While there are more discounted cashflow valuations in consulting and corporate finance, they are often relative valuations masquerading as discounted cash flow valuations.</a:t>
            </a:r>
          </a:p>
          <a:p>
            <a:pPr marL="640080" lvl="1" indent="-274320" eaLnBrk="1" fontAlgn="auto" hangingPunct="1">
              <a:spcAft>
                <a:spcPts val="0"/>
              </a:spcAft>
              <a:buFont typeface="Wingdings 2"/>
              <a:buChar char=""/>
              <a:defRPr/>
            </a:pPr>
            <a:r>
              <a:rPr lang="en-US" smtClean="0">
                <a:ea typeface="+mn-ea"/>
              </a:rPr>
              <a:t>The objective in many discounted cashflow valuations is to back into a number that has been obtained by using a multiple.</a:t>
            </a:r>
          </a:p>
          <a:p>
            <a:pPr marL="640080" lvl="1" indent="-274320" eaLnBrk="1" fontAlgn="auto" hangingPunct="1">
              <a:spcAft>
                <a:spcPts val="0"/>
              </a:spcAft>
              <a:buFont typeface="Wingdings 2"/>
              <a:buChar char=""/>
              <a:defRPr/>
            </a:pPr>
            <a:r>
              <a:rPr lang="en-US" smtClean="0">
                <a:ea typeface="+mn-ea"/>
              </a:rPr>
              <a:t>The terminal value in a significant number of discounted cashflow valuations is estimated using a multiple.</a:t>
            </a:r>
            <a:endParaRPr lang="en-US">
              <a:ea typeface="+mn-ea"/>
            </a:endParaRPr>
          </a:p>
        </p:txBody>
      </p:sp>
    </p:spTree>
  </p:cSld>
  <p:clrMapOvr>
    <a:masterClrMapping/>
  </p:clrMapOvr>
  <p:timing>
    <p:tnLst>
      <p:par>
        <p:cTn xmlns:p14="http://schemas.microsoft.com/office/powerpoint/2010/main" id="1" dur="indefinite" restart="never" nodeType="tmRoot"/>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5"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The Reasons for the allure…</a:t>
            </a:r>
          </a:p>
        </p:txBody>
      </p:sp>
      <p:sp>
        <p:nvSpPr>
          <p:cNvPr id="21094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sp>
        <p:nvSpPr>
          <p:cNvPr id="137218" name="Rectangle 3"/>
          <p:cNvSpPr>
            <a:spLocks noGrp="1" noChangeArrowheads="1"/>
          </p:cNvSpPr>
          <p:nvPr>
            <p:ph sz="quarter" idx="1"/>
          </p:nvPr>
        </p:nvSpPr>
        <p:spPr>
          <a:xfrm>
            <a:off x="612775" y="1600200"/>
            <a:ext cx="8153400" cy="4495800"/>
          </a:xfrm>
        </p:spPr>
        <p:txBody>
          <a:bodyPr>
            <a:normAutofit fontScale="92500" lnSpcReduction="10000"/>
          </a:bodyPr>
          <a:lstStyle/>
          <a:p>
            <a:pPr marL="320040" indent="-320040" eaLnBrk="1" fontAlgn="auto" hangingPunct="1">
              <a:spcAft>
                <a:spcPts val="0"/>
              </a:spcAft>
              <a:buFont typeface="Wingdings"/>
              <a:buChar char=""/>
              <a:defRPr/>
            </a:pPr>
            <a:r>
              <a:rPr lang="ja-JP" altLang="en-US" dirty="0" smtClean="0">
                <a:ea typeface="+mn-ea"/>
                <a:cs typeface="+mn-cs"/>
              </a:rPr>
              <a:t>“</a:t>
            </a:r>
            <a:r>
              <a:rPr lang="en-US" altLang="ja-JP" dirty="0" smtClean="0">
                <a:ea typeface="+mn-ea"/>
                <a:cs typeface="+mn-cs"/>
              </a:rPr>
              <a:t>If you think I</a:t>
            </a:r>
            <a:r>
              <a:rPr lang="ja-JP" altLang="en-US" dirty="0" smtClean="0">
                <a:ea typeface="+mn-ea"/>
                <a:cs typeface="+mn-cs"/>
              </a:rPr>
              <a:t>’</a:t>
            </a:r>
            <a:r>
              <a:rPr lang="en-US" altLang="ja-JP" dirty="0" smtClean="0">
                <a:ea typeface="+mn-ea"/>
                <a:cs typeface="+mn-cs"/>
              </a:rPr>
              <a:t>m crazy, you should see the guy who lives across the hall</a:t>
            </a:r>
            <a:r>
              <a:rPr lang="ja-JP" altLang="en-US" dirty="0" smtClean="0">
                <a:ea typeface="+mn-ea"/>
                <a:cs typeface="+mn-cs"/>
              </a:rPr>
              <a:t>”</a:t>
            </a:r>
            <a:endParaRPr lang="en-US" altLang="ja-JP" dirty="0" smtClean="0">
              <a:ea typeface="+mn-ea"/>
              <a:cs typeface="+mn-cs"/>
            </a:endParaRPr>
          </a:p>
          <a:p>
            <a:pPr marL="365760" lvl="1" indent="0" eaLnBrk="1" fontAlgn="auto" hangingPunct="1">
              <a:spcAft>
                <a:spcPts val="0"/>
              </a:spcAft>
              <a:buFont typeface="Wingdings 2"/>
              <a:buNone/>
              <a:defRPr/>
            </a:pPr>
            <a:r>
              <a:rPr lang="en-US" dirty="0" smtClean="0">
                <a:ea typeface="+mn-ea"/>
              </a:rPr>
              <a:t>	Jerry Seinfeld talking about Kramer in a Seinfeld episode</a:t>
            </a: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r>
              <a:rPr lang="ja-JP" altLang="en-US" dirty="0" smtClean="0">
                <a:ea typeface="+mn-ea"/>
                <a:cs typeface="+mn-cs"/>
              </a:rPr>
              <a:t>“</a:t>
            </a:r>
            <a:r>
              <a:rPr lang="en-US" altLang="ja-JP" dirty="0" smtClean="0">
                <a:ea typeface="+mn-ea"/>
                <a:cs typeface="+mn-cs"/>
              </a:rPr>
              <a:t> A little inaccuracy sometimes saves tons of explanation</a:t>
            </a:r>
            <a:r>
              <a:rPr lang="ja-JP" altLang="en-US" dirty="0" smtClean="0">
                <a:ea typeface="+mn-ea"/>
                <a:cs typeface="+mn-cs"/>
              </a:rPr>
              <a:t>”</a:t>
            </a:r>
            <a:endParaRPr lang="en-US" altLang="ja-JP" dirty="0" smtClean="0">
              <a:ea typeface="+mn-ea"/>
              <a:cs typeface="+mn-cs"/>
            </a:endParaRPr>
          </a:p>
          <a:p>
            <a:pPr marL="320040" lvl="1" indent="0" eaLnBrk="1" fontAlgn="auto" hangingPunct="1">
              <a:spcAft>
                <a:spcPts val="0"/>
              </a:spcAft>
              <a:buFont typeface="Wingdings 2"/>
              <a:buNone/>
              <a:defRPr/>
            </a:pPr>
            <a:r>
              <a:rPr lang="en-US" dirty="0" smtClean="0">
                <a:ea typeface="+mn-ea"/>
              </a:rPr>
              <a:t>						H.H. Munro</a:t>
            </a: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r>
              <a:rPr lang="ja-JP" altLang="en-US" dirty="0" smtClean="0">
                <a:ea typeface="+mn-ea"/>
                <a:cs typeface="+mn-cs"/>
              </a:rPr>
              <a:t>“</a:t>
            </a:r>
            <a:r>
              <a:rPr lang="en-US" altLang="ja-JP" dirty="0" smtClean="0">
                <a:ea typeface="+mn-ea"/>
                <a:cs typeface="+mn-cs"/>
              </a:rPr>
              <a:t> If you are going to screw up, make sure that you have lots of company</a:t>
            </a:r>
            <a:r>
              <a:rPr lang="ja-JP" altLang="en-US" dirty="0" smtClean="0">
                <a:ea typeface="+mn-ea"/>
                <a:cs typeface="+mn-cs"/>
              </a:rPr>
              <a:t>”</a:t>
            </a:r>
            <a:endParaRPr lang="en-US" altLang="ja-JP" dirty="0" smtClean="0">
              <a:ea typeface="+mn-ea"/>
              <a:cs typeface="+mn-cs"/>
            </a:endParaRPr>
          </a:p>
          <a:p>
            <a:pPr marL="320040" lvl="1" indent="0" eaLnBrk="1" fontAlgn="auto" hangingPunct="1">
              <a:spcAft>
                <a:spcPts val="0"/>
              </a:spcAft>
              <a:buFont typeface="Wingdings 2"/>
              <a:buNone/>
              <a:defRPr/>
            </a:pPr>
            <a:r>
              <a:rPr lang="en-US" dirty="0" smtClean="0">
                <a:ea typeface="+mn-ea"/>
              </a:rPr>
              <a:t>			Ex-portfolio manager</a:t>
            </a: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a:ea typeface="+mn-ea"/>
              <a:cs typeface="+mn-cs"/>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Title 1"/>
          <p:cNvSpPr>
            <a:spLocks noGrp="1"/>
          </p:cNvSpPr>
          <p:nvPr>
            <p:ph type="title"/>
          </p:nvPr>
        </p:nvSpPr>
        <p:spPr>
          <a:xfrm>
            <a:off x="612775" y="228600"/>
            <a:ext cx="8153400" cy="990600"/>
          </a:xfrm>
        </p:spPr>
        <p:txBody>
          <a:bodyPr/>
          <a:lstStyle/>
          <a:p>
            <a:pPr eaLnBrk="1" hangingPunct="1"/>
            <a:r>
              <a:rPr lang="en-US" dirty="0" smtClean="0">
                <a:latin typeface="Calibri" charset="0"/>
              </a:rPr>
              <a:t>Pricing versus Valuation</a:t>
            </a:r>
            <a:endParaRPr lang="en-US" dirty="0">
              <a:latin typeface="Calibri" charset="0"/>
            </a:endParaRPr>
          </a:p>
        </p:txBody>
      </p:sp>
      <p:sp>
        <p:nvSpPr>
          <p:cNvPr id="39938"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r>
              <a:rPr lang="en-US" sz="1400">
                <a:solidFill>
                  <a:schemeClr val="tx2"/>
                </a:solidFill>
              </a:rPr>
              <a:t>Aswath Damodaran</a:t>
            </a:r>
          </a:p>
        </p:txBody>
      </p:sp>
      <p:sp>
        <p:nvSpPr>
          <p:cNvPr id="5" name="Slide Number Placeholder 4"/>
          <p:cNvSpPr>
            <a:spLocks noGrp="1"/>
          </p:cNvSpPr>
          <p:nvPr>
            <p:ph type="sldNum" sz="quarter" idx="11"/>
          </p:nvPr>
        </p:nvSpPr>
        <p:spPr/>
        <p:txBody>
          <a:bodyPr>
            <a:normAutofit fontScale="85000" lnSpcReduction="20000"/>
          </a:bodyPr>
          <a:lstStyle/>
          <a:p>
            <a:pPr>
              <a:defRPr/>
            </a:pPr>
            <a:fld id="{D5BF81FE-7BAB-9349-BE0C-D25EA5E1D939}" type="slidenum">
              <a:rPr lang="en-US"/>
              <a:pPr>
                <a:defRPr/>
              </a:pPr>
              <a:t>141</a:t>
            </a:fld>
            <a:endParaRPr lang="en-US" dirty="0"/>
          </a:p>
        </p:txBody>
      </p:sp>
      <p:pic>
        <p:nvPicPr>
          <p:cNvPr id="39940" name="Content Placeholder 2"/>
          <p:cNvPicPr>
            <a:picLocks noGrp="1" noChangeAspect="1"/>
          </p:cNvPicPr>
          <p:nvPr>
            <p:ph sz="quarter" idx="1"/>
          </p:nvPr>
        </p:nvPicPr>
        <p:blipFill>
          <a:blip r:embed="rId3">
            <a:extLst>
              <a:ext uri="{28A0092B-C50C-407E-A947-70E740481C1C}">
                <a14:useLocalDpi xmlns:a14="http://schemas.microsoft.com/office/drawing/2010/main" val="0"/>
              </a:ext>
            </a:extLst>
          </a:blip>
          <a:srcRect t="-37679" b="-37679"/>
          <a:stretch>
            <a:fillRect/>
          </a:stretch>
        </p:blipFill>
        <p:spPr>
          <a:xfrm>
            <a:off x="612775" y="1600200"/>
            <a:ext cx="8153400" cy="4495800"/>
          </a:xfrm>
        </p:spPr>
      </p:pic>
    </p:spTree>
    <p:extLst>
      <p:ext uri="{BB962C8B-B14F-4D97-AF65-F5344CB8AC3E}">
        <p14:creationId xmlns:p14="http://schemas.microsoft.com/office/powerpoint/2010/main" val="892716934"/>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Title 1"/>
          <p:cNvSpPr>
            <a:spLocks noGrp="1"/>
          </p:cNvSpPr>
          <p:nvPr>
            <p:ph type="title"/>
          </p:nvPr>
        </p:nvSpPr>
        <p:spPr>
          <a:xfrm>
            <a:off x="612775" y="228600"/>
            <a:ext cx="8153400" cy="990600"/>
          </a:xfrm>
        </p:spPr>
        <p:txBody>
          <a:bodyPr/>
          <a:lstStyle/>
          <a:p>
            <a:pPr eaLnBrk="1" hangingPunct="1"/>
            <a:r>
              <a:rPr lang="en-US">
                <a:latin typeface="Calibri" charset="0"/>
              </a:rPr>
              <a:t>Test 1: Are you pricing or valuing?</a:t>
            </a:r>
          </a:p>
        </p:txBody>
      </p:sp>
      <p:sp>
        <p:nvSpPr>
          <p:cNvPr id="41986"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5" name="Slide Number Placeholder 4"/>
          <p:cNvSpPr>
            <a:spLocks noGrp="1"/>
          </p:cNvSpPr>
          <p:nvPr>
            <p:ph type="sldNum" sz="quarter" idx="11"/>
          </p:nvPr>
        </p:nvSpPr>
        <p:spPr/>
        <p:txBody>
          <a:bodyPr>
            <a:normAutofit fontScale="85000" lnSpcReduction="20000"/>
          </a:bodyPr>
          <a:lstStyle/>
          <a:p>
            <a:pPr>
              <a:defRPr/>
            </a:pPr>
            <a:fld id="{5A2963DF-843A-1543-B4DA-9AA62D0780C5}" type="slidenum">
              <a:rPr lang="en-US"/>
              <a:pPr>
                <a:defRPr/>
              </a:pPr>
              <a:t>142</a:t>
            </a:fld>
            <a:endParaRPr lang="en-US" dirty="0"/>
          </a:p>
        </p:txBody>
      </p:sp>
      <p:pic>
        <p:nvPicPr>
          <p:cNvPr id="41988" name="Content Placeholder 5"/>
          <p:cNvPicPr>
            <a:picLocks noGrp="1" noChangeAspect="1"/>
          </p:cNvPicPr>
          <p:nvPr>
            <p:ph sz="quarter" idx="1"/>
          </p:nvPr>
        </p:nvPicPr>
        <p:blipFill>
          <a:blip r:embed="rId2">
            <a:extLst>
              <a:ext uri="{28A0092B-C50C-407E-A947-70E740481C1C}">
                <a14:useLocalDpi xmlns:a14="http://schemas.microsoft.com/office/drawing/2010/main" val="0"/>
              </a:ext>
            </a:extLst>
          </a:blip>
          <a:srcRect l="-2318" r="-2318"/>
          <a:stretch>
            <a:fillRect/>
          </a:stretch>
        </p:blipFill>
        <p:spPr>
          <a:xfrm>
            <a:off x="612775" y="1600200"/>
            <a:ext cx="8153400" cy="4495800"/>
          </a:xfrm>
        </p:spPr>
      </p:pic>
    </p:spTree>
    <p:extLst>
      <p:ext uri="{BB962C8B-B14F-4D97-AF65-F5344CB8AC3E}">
        <p14:creationId xmlns:p14="http://schemas.microsoft.com/office/powerpoint/2010/main" val="127803913"/>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Title 1"/>
          <p:cNvSpPr>
            <a:spLocks noGrp="1"/>
          </p:cNvSpPr>
          <p:nvPr>
            <p:ph type="title"/>
          </p:nvPr>
        </p:nvSpPr>
        <p:spPr>
          <a:xfrm>
            <a:off x="612775" y="228600"/>
            <a:ext cx="8153400" cy="990600"/>
          </a:xfrm>
        </p:spPr>
        <p:txBody>
          <a:bodyPr/>
          <a:lstStyle/>
          <a:p>
            <a:pPr eaLnBrk="1" hangingPunct="1"/>
            <a:r>
              <a:rPr lang="en-US">
                <a:latin typeface="Calibri" charset="0"/>
              </a:rPr>
              <a:t>Test 2: Are you pricing or valuing?</a:t>
            </a:r>
          </a:p>
        </p:txBody>
      </p:sp>
      <p:sp>
        <p:nvSpPr>
          <p:cNvPr id="43010"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5" name="Slide Number Placeholder 4"/>
          <p:cNvSpPr>
            <a:spLocks noGrp="1"/>
          </p:cNvSpPr>
          <p:nvPr>
            <p:ph type="sldNum" sz="quarter" idx="11"/>
          </p:nvPr>
        </p:nvSpPr>
        <p:spPr/>
        <p:txBody>
          <a:bodyPr>
            <a:normAutofit fontScale="85000" lnSpcReduction="20000"/>
          </a:bodyPr>
          <a:lstStyle/>
          <a:p>
            <a:pPr>
              <a:defRPr/>
            </a:pPr>
            <a:fld id="{CE7B189A-8931-BD4D-9E8A-C7BB3CDFB883}" type="slidenum">
              <a:rPr lang="en-US"/>
              <a:pPr>
                <a:defRPr/>
              </a:pPr>
              <a:t>143</a:t>
            </a:fld>
            <a:endParaRPr lang="en-US" dirty="0"/>
          </a:p>
        </p:txBody>
      </p:sp>
      <p:pic>
        <p:nvPicPr>
          <p:cNvPr id="43012" name="Content Placeholder 9"/>
          <p:cNvPicPr>
            <a:picLocks noGrp="1" noChangeAspect="1"/>
          </p:cNvPicPr>
          <p:nvPr>
            <p:ph sz="quarter" idx="1"/>
          </p:nvPr>
        </p:nvPicPr>
        <p:blipFill>
          <a:blip r:embed="rId2">
            <a:extLst>
              <a:ext uri="{28A0092B-C50C-407E-A947-70E740481C1C}">
                <a14:useLocalDpi xmlns:a14="http://schemas.microsoft.com/office/drawing/2010/main" val="0"/>
              </a:ext>
            </a:extLst>
          </a:blip>
          <a:srcRect t="11806" b="11806"/>
          <a:stretch>
            <a:fillRect/>
          </a:stretch>
        </p:blipFill>
        <p:spPr>
          <a:xfrm>
            <a:off x="612775" y="1600200"/>
            <a:ext cx="8153400" cy="4495800"/>
          </a:xfrm>
        </p:spPr>
      </p:pic>
      <p:sp>
        <p:nvSpPr>
          <p:cNvPr id="12" name="Rectangle 11"/>
          <p:cNvSpPr/>
          <p:nvPr/>
        </p:nvSpPr>
        <p:spPr>
          <a:xfrm>
            <a:off x="5791200" y="2667000"/>
            <a:ext cx="2743200" cy="685800"/>
          </a:xfrm>
          <a:prstGeom prst="rect">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13" name="Rectangle 12"/>
          <p:cNvSpPr/>
          <p:nvPr/>
        </p:nvSpPr>
        <p:spPr>
          <a:xfrm>
            <a:off x="6477000" y="1600200"/>
            <a:ext cx="2209800" cy="152400"/>
          </a:xfrm>
          <a:prstGeom prst="rect">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Tree>
    <p:extLst>
      <p:ext uri="{BB962C8B-B14F-4D97-AF65-F5344CB8AC3E}">
        <p14:creationId xmlns:p14="http://schemas.microsoft.com/office/powerpoint/2010/main" val="4020395210"/>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Title 1"/>
          <p:cNvSpPr>
            <a:spLocks noGrp="1"/>
          </p:cNvSpPr>
          <p:nvPr>
            <p:ph type="title"/>
          </p:nvPr>
        </p:nvSpPr>
        <p:spPr>
          <a:xfrm>
            <a:off x="612775" y="228600"/>
            <a:ext cx="8153400" cy="990600"/>
          </a:xfrm>
        </p:spPr>
        <p:txBody>
          <a:bodyPr/>
          <a:lstStyle/>
          <a:p>
            <a:pPr eaLnBrk="1" hangingPunct="1"/>
            <a:r>
              <a:rPr lang="en-US">
                <a:latin typeface="Calibri" charset="0"/>
              </a:rPr>
              <a:t>Test 3: Are you pricing or valuing?</a:t>
            </a:r>
          </a:p>
        </p:txBody>
      </p:sp>
      <p:sp>
        <p:nvSpPr>
          <p:cNvPr id="44034"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5" name="Slide Number Placeholder 4"/>
          <p:cNvSpPr>
            <a:spLocks noGrp="1"/>
          </p:cNvSpPr>
          <p:nvPr>
            <p:ph type="sldNum" sz="quarter" idx="11"/>
          </p:nvPr>
        </p:nvSpPr>
        <p:spPr/>
        <p:txBody>
          <a:bodyPr>
            <a:normAutofit fontScale="85000" lnSpcReduction="20000"/>
          </a:bodyPr>
          <a:lstStyle/>
          <a:p>
            <a:pPr>
              <a:defRPr/>
            </a:pPr>
            <a:fld id="{872C80F8-FAC5-4D48-9913-B0B5A53A3B78}" type="slidenum">
              <a:rPr lang="en-US"/>
              <a:pPr>
                <a:defRPr/>
              </a:pPr>
              <a:t>144</a:t>
            </a:fld>
            <a:endParaRPr lang="en-US" dirty="0"/>
          </a:p>
        </p:txBody>
      </p:sp>
      <p:graphicFrame>
        <p:nvGraphicFramePr>
          <p:cNvPr id="6" name="Content Placeholder 5"/>
          <p:cNvGraphicFramePr>
            <a:graphicFrameLocks noGrp="1"/>
          </p:cNvGraphicFramePr>
          <p:nvPr>
            <p:ph sz="quarter" idx="1"/>
          </p:nvPr>
        </p:nvGraphicFramePr>
        <p:xfrm>
          <a:off x="381000" y="1524000"/>
          <a:ext cx="8458201" cy="4710117"/>
        </p:xfrm>
        <a:graphic>
          <a:graphicData uri="http://schemas.openxmlformats.org/drawingml/2006/table">
            <a:tbl>
              <a:tblPr/>
              <a:tblGrid>
                <a:gridCol w="2801996"/>
                <a:gridCol w="1131241"/>
                <a:gridCol w="1131241"/>
                <a:gridCol w="1131241"/>
                <a:gridCol w="1131241"/>
                <a:gridCol w="1131241"/>
              </a:tblGrid>
              <a:tr h="256550">
                <a:tc>
                  <a:txBody>
                    <a:bodyPr/>
                    <a:lstStyle/>
                    <a:p>
                      <a:pPr algn="l" fontAlgn="b"/>
                      <a:endParaRPr lang="en-US" sz="1600" b="0" i="0" u="none" strike="noStrike" dirty="0">
                        <a:solidFill>
                          <a:srgbClr val="000000"/>
                        </a:solidFill>
                        <a:effectLst/>
                        <a:latin typeface="Calibri"/>
                      </a:endParaRPr>
                    </a:p>
                  </a:txBody>
                  <a:tcPr marL="12700" marR="12700" marT="1270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000000"/>
                          </a:solidFill>
                          <a:effectLst/>
                          <a:latin typeface="Calibri"/>
                        </a:rPr>
                        <a:t>1</a:t>
                      </a:r>
                    </a:p>
                  </a:txBody>
                  <a:tcPr marL="12700" marR="12700" marT="1270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000000"/>
                          </a:solidFill>
                          <a:effectLst/>
                          <a:latin typeface="Calibri"/>
                        </a:rPr>
                        <a:t>2</a:t>
                      </a:r>
                    </a:p>
                  </a:txBody>
                  <a:tcPr marL="12700" marR="12700" marT="1270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000000"/>
                          </a:solidFill>
                          <a:effectLst/>
                          <a:latin typeface="Calibri"/>
                        </a:rPr>
                        <a:t>3</a:t>
                      </a:r>
                    </a:p>
                  </a:txBody>
                  <a:tcPr marL="12700" marR="12700" marT="1270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000000"/>
                          </a:solidFill>
                          <a:effectLst/>
                          <a:latin typeface="Calibri"/>
                        </a:rPr>
                        <a:t>4</a:t>
                      </a:r>
                    </a:p>
                  </a:txBody>
                  <a:tcPr marL="12700" marR="12700" marT="1270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000000"/>
                          </a:solidFill>
                          <a:effectLst/>
                          <a:latin typeface="Calibri"/>
                        </a:rPr>
                        <a:t>5</a:t>
                      </a:r>
                    </a:p>
                  </a:txBody>
                  <a:tcPr marL="12700" marR="12700" marT="12700" marB="0" anchor="b">
                    <a:lnL>
                      <a:noFill/>
                    </a:lnL>
                    <a:lnR>
                      <a:noFill/>
                    </a:lnR>
                    <a:lnT>
                      <a:noFill/>
                    </a:lnT>
                    <a:lnB w="6350" cap="flat" cmpd="sng" algn="ctr">
                      <a:solidFill>
                        <a:srgbClr val="000000"/>
                      </a:solidFill>
                      <a:prstDash val="solid"/>
                      <a:round/>
                      <a:headEnd type="none" w="med" len="med"/>
                      <a:tailEnd type="none" w="med" len="med"/>
                    </a:lnB>
                  </a:tcPr>
                </a:tc>
              </a:tr>
              <a:tr h="256550">
                <a:tc>
                  <a:txBody>
                    <a:bodyPr/>
                    <a:lstStyle/>
                    <a:p>
                      <a:pPr algn="l" fontAlgn="b"/>
                      <a:r>
                        <a:rPr lang="en-US" sz="1600" b="0" i="0" u="none" strike="noStrike" dirty="0">
                          <a:solidFill>
                            <a:srgbClr val="000000"/>
                          </a:solidFill>
                          <a:effectLst/>
                          <a:latin typeface="Calibri"/>
                        </a:rPr>
                        <a:t>EBITDA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000000"/>
                          </a:solidFill>
                          <a:effectLst/>
                          <a:latin typeface="Calibri"/>
                        </a:rPr>
                        <a:t>$100.00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000000"/>
                          </a:solidFill>
                          <a:effectLst/>
                          <a:latin typeface="Calibri"/>
                        </a:rPr>
                        <a:t>$120.00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000000"/>
                          </a:solidFill>
                          <a:effectLst/>
                          <a:latin typeface="Calibri"/>
                        </a:rPr>
                        <a:t>$144.00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000000"/>
                          </a:solidFill>
                          <a:effectLst/>
                          <a:latin typeface="Calibri"/>
                        </a:rPr>
                        <a:t>$172.80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000000"/>
                          </a:solidFill>
                          <a:effectLst/>
                          <a:latin typeface="Calibri"/>
                        </a:rPr>
                        <a:t>$207.36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6550">
                <a:tc>
                  <a:txBody>
                    <a:bodyPr/>
                    <a:lstStyle/>
                    <a:p>
                      <a:pPr algn="l" fontAlgn="b"/>
                      <a:r>
                        <a:rPr lang="en-US" sz="1600" b="0" i="0" u="none" strike="noStrike">
                          <a:solidFill>
                            <a:srgbClr val="000000"/>
                          </a:solidFill>
                          <a:effectLst/>
                          <a:latin typeface="Calibri"/>
                        </a:rPr>
                        <a:t> - Depreciation</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000000"/>
                          </a:solidFill>
                          <a:effectLst/>
                          <a:latin typeface="Calibri"/>
                        </a:rPr>
                        <a:t>$20.00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000000"/>
                          </a:solidFill>
                          <a:effectLst/>
                          <a:latin typeface="Calibri"/>
                        </a:rPr>
                        <a:t>$24.00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000000"/>
                          </a:solidFill>
                          <a:effectLst/>
                          <a:latin typeface="Calibri"/>
                        </a:rPr>
                        <a:t>$28.80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000000"/>
                          </a:solidFill>
                          <a:effectLst/>
                          <a:latin typeface="Calibri"/>
                        </a:rPr>
                        <a:t>$34.56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000000"/>
                          </a:solidFill>
                          <a:effectLst/>
                          <a:latin typeface="Calibri"/>
                        </a:rPr>
                        <a:t>$41.47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6550">
                <a:tc>
                  <a:txBody>
                    <a:bodyPr/>
                    <a:lstStyle/>
                    <a:p>
                      <a:pPr algn="l" fontAlgn="b"/>
                      <a:r>
                        <a:rPr lang="en-US" sz="1600" b="0" i="0" u="none" strike="noStrike">
                          <a:solidFill>
                            <a:srgbClr val="000000"/>
                          </a:solidFill>
                          <a:effectLst/>
                          <a:latin typeface="Calibri"/>
                        </a:rPr>
                        <a:t>EBIT</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000000"/>
                          </a:solidFill>
                          <a:effectLst/>
                          <a:latin typeface="Calibri"/>
                        </a:rPr>
                        <a:t>$80.00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000000"/>
                          </a:solidFill>
                          <a:effectLst/>
                          <a:latin typeface="Calibri"/>
                        </a:rPr>
                        <a:t>$96.00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000000"/>
                          </a:solidFill>
                          <a:effectLst/>
                          <a:latin typeface="Calibri"/>
                        </a:rPr>
                        <a:t>$115.20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000000"/>
                          </a:solidFill>
                          <a:effectLst/>
                          <a:latin typeface="Calibri"/>
                        </a:rPr>
                        <a:t>$138.24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000000"/>
                          </a:solidFill>
                          <a:effectLst/>
                          <a:latin typeface="Calibri"/>
                        </a:rPr>
                        <a:t>$165.89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6550">
                <a:tc>
                  <a:txBody>
                    <a:bodyPr/>
                    <a:lstStyle/>
                    <a:p>
                      <a:pPr algn="l" fontAlgn="b"/>
                      <a:r>
                        <a:rPr lang="en-US" sz="1600" b="0" i="0" u="none" strike="noStrike">
                          <a:solidFill>
                            <a:srgbClr val="000000"/>
                          </a:solidFill>
                          <a:effectLst/>
                          <a:latin typeface="Calibri"/>
                        </a:rPr>
                        <a:t> - Taxes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000000"/>
                          </a:solidFill>
                          <a:effectLst/>
                          <a:latin typeface="Calibri"/>
                        </a:rPr>
                        <a:t>$24.00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000000"/>
                          </a:solidFill>
                          <a:effectLst/>
                          <a:latin typeface="Calibri"/>
                        </a:rPr>
                        <a:t>$28.80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000000"/>
                          </a:solidFill>
                          <a:effectLst/>
                          <a:latin typeface="Calibri"/>
                        </a:rPr>
                        <a:t>$34.56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000000"/>
                          </a:solidFill>
                          <a:effectLst/>
                          <a:latin typeface="Calibri"/>
                        </a:rPr>
                        <a:t>$41.47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000000"/>
                          </a:solidFill>
                          <a:effectLst/>
                          <a:latin typeface="Calibri"/>
                        </a:rPr>
                        <a:t>$49.77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6550">
                <a:tc>
                  <a:txBody>
                    <a:bodyPr/>
                    <a:lstStyle/>
                    <a:p>
                      <a:pPr algn="l" fontAlgn="b"/>
                      <a:r>
                        <a:rPr lang="en-US" sz="1600" b="0" i="0" u="none" strike="noStrike" dirty="0">
                          <a:solidFill>
                            <a:srgbClr val="000000"/>
                          </a:solidFill>
                          <a:effectLst/>
                          <a:latin typeface="Calibri"/>
                        </a:rPr>
                        <a:t>EBIT (1-t)</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a:solidFill>
                            <a:srgbClr val="000000"/>
                          </a:solidFill>
                          <a:effectLst/>
                          <a:latin typeface="Calibri"/>
                        </a:rPr>
                        <a:t>$56.00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000000"/>
                          </a:solidFill>
                          <a:effectLst/>
                          <a:latin typeface="Calibri"/>
                        </a:rPr>
                        <a:t>$67.20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000000"/>
                          </a:solidFill>
                          <a:effectLst/>
                          <a:latin typeface="Calibri"/>
                        </a:rPr>
                        <a:t>$80.64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000000"/>
                          </a:solidFill>
                          <a:effectLst/>
                          <a:latin typeface="Calibri"/>
                        </a:rPr>
                        <a:t>$96.77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000000"/>
                          </a:solidFill>
                          <a:effectLst/>
                          <a:latin typeface="Calibri"/>
                        </a:rPr>
                        <a:t>$116.12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6550">
                <a:tc>
                  <a:txBody>
                    <a:bodyPr/>
                    <a:lstStyle/>
                    <a:p>
                      <a:pPr algn="l" fontAlgn="b"/>
                      <a:r>
                        <a:rPr lang="en-US" sz="1600" b="0" i="0" u="none" strike="noStrike" dirty="0">
                          <a:solidFill>
                            <a:srgbClr val="000000"/>
                          </a:solidFill>
                          <a:effectLst/>
                          <a:latin typeface="Calibri"/>
                        </a:rPr>
                        <a:t> + Depreciation</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a:solidFill>
                            <a:srgbClr val="000000"/>
                          </a:solidFill>
                          <a:effectLst/>
                          <a:latin typeface="Calibri"/>
                        </a:rPr>
                        <a:t>$20.00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000000"/>
                          </a:solidFill>
                          <a:effectLst/>
                          <a:latin typeface="Calibri"/>
                        </a:rPr>
                        <a:t>$24.00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000000"/>
                          </a:solidFill>
                          <a:effectLst/>
                          <a:latin typeface="Calibri"/>
                        </a:rPr>
                        <a:t>$28.80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000000"/>
                          </a:solidFill>
                          <a:effectLst/>
                          <a:latin typeface="Calibri"/>
                        </a:rPr>
                        <a:t>$34.56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000000"/>
                          </a:solidFill>
                          <a:effectLst/>
                          <a:latin typeface="Calibri"/>
                        </a:rPr>
                        <a:t>$41.47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6550">
                <a:tc>
                  <a:txBody>
                    <a:bodyPr/>
                    <a:lstStyle/>
                    <a:p>
                      <a:pPr algn="l" fontAlgn="b"/>
                      <a:r>
                        <a:rPr lang="en-US" sz="1600" b="0" i="0" u="none" strike="noStrike" dirty="0">
                          <a:solidFill>
                            <a:srgbClr val="000000"/>
                          </a:solidFill>
                          <a:effectLst/>
                          <a:latin typeface="Calibri"/>
                        </a:rPr>
                        <a:t> - Cap Ex</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a:solidFill>
                            <a:srgbClr val="000000"/>
                          </a:solidFill>
                          <a:effectLst/>
                          <a:latin typeface="Calibri"/>
                        </a:rPr>
                        <a:t>$50.00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000000"/>
                          </a:solidFill>
                          <a:effectLst/>
                          <a:latin typeface="Calibri"/>
                        </a:rPr>
                        <a:t>$60.00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000000"/>
                          </a:solidFill>
                          <a:effectLst/>
                          <a:latin typeface="Calibri"/>
                        </a:rPr>
                        <a:t>$72.00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000000"/>
                          </a:solidFill>
                          <a:effectLst/>
                          <a:latin typeface="Calibri"/>
                        </a:rPr>
                        <a:t>$86.40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000000"/>
                          </a:solidFill>
                          <a:effectLst/>
                          <a:latin typeface="Calibri"/>
                        </a:rPr>
                        <a:t>$103.68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6550">
                <a:tc>
                  <a:txBody>
                    <a:bodyPr/>
                    <a:lstStyle/>
                    <a:p>
                      <a:pPr algn="l" fontAlgn="b"/>
                      <a:r>
                        <a:rPr lang="en-US" sz="1600" b="0" i="0" u="none" strike="noStrike">
                          <a:solidFill>
                            <a:srgbClr val="000000"/>
                          </a:solidFill>
                          <a:effectLst/>
                          <a:latin typeface="Calibri"/>
                        </a:rPr>
                        <a:t> - Chg in WC</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000000"/>
                          </a:solidFill>
                          <a:effectLst/>
                          <a:latin typeface="Calibri"/>
                        </a:rPr>
                        <a:t>$10.00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000000"/>
                          </a:solidFill>
                          <a:effectLst/>
                          <a:latin typeface="Calibri"/>
                        </a:rPr>
                        <a:t>$12.00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000000"/>
                          </a:solidFill>
                          <a:effectLst/>
                          <a:latin typeface="Calibri"/>
                        </a:rPr>
                        <a:t>$14.40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000000"/>
                          </a:solidFill>
                          <a:effectLst/>
                          <a:latin typeface="Calibri"/>
                        </a:rPr>
                        <a:t>$17.28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000000"/>
                          </a:solidFill>
                          <a:effectLst/>
                          <a:latin typeface="Calibri"/>
                        </a:rPr>
                        <a:t>$20.74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6550">
                <a:tc>
                  <a:txBody>
                    <a:bodyPr/>
                    <a:lstStyle/>
                    <a:p>
                      <a:pPr algn="l" fontAlgn="b"/>
                      <a:r>
                        <a:rPr lang="en-US" sz="1600" b="0" i="0" u="none" strike="noStrike">
                          <a:solidFill>
                            <a:srgbClr val="000000"/>
                          </a:solidFill>
                          <a:effectLst/>
                          <a:latin typeface="Calibri"/>
                        </a:rPr>
                        <a:t>FCFF</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000000"/>
                          </a:solidFill>
                          <a:effectLst/>
                          <a:latin typeface="Calibri"/>
                        </a:rPr>
                        <a:t>$16.00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000000"/>
                          </a:solidFill>
                          <a:effectLst/>
                          <a:latin typeface="Calibri"/>
                        </a:rPr>
                        <a:t>$19.20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000000"/>
                          </a:solidFill>
                          <a:effectLst/>
                          <a:latin typeface="Calibri"/>
                        </a:rPr>
                        <a:t>$23.04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000000"/>
                          </a:solidFill>
                          <a:effectLst/>
                          <a:latin typeface="Calibri"/>
                        </a:rPr>
                        <a:t>$27.65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000000"/>
                          </a:solidFill>
                          <a:effectLst/>
                          <a:latin typeface="Calibri"/>
                        </a:rPr>
                        <a:t>$33.18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6550">
                <a:tc>
                  <a:txBody>
                    <a:bodyPr/>
                    <a:lstStyle/>
                    <a:p>
                      <a:pPr algn="l" fontAlgn="b"/>
                      <a:r>
                        <a:rPr lang="en-US" sz="1600" b="0" i="0" u="none" strike="noStrike">
                          <a:solidFill>
                            <a:srgbClr val="000000"/>
                          </a:solidFill>
                          <a:effectLst/>
                          <a:latin typeface="Calibri"/>
                        </a:rPr>
                        <a:t>Terminal Value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a:solidFill>
                            <a:srgbClr val="000000"/>
                          </a:solidFill>
                          <a:effectLst/>
                          <a:latin typeface="Calibri"/>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000000"/>
                          </a:solidFill>
                          <a:effectLst/>
                          <a:latin typeface="Calibri"/>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000000"/>
                          </a:solidFill>
                          <a:effectLst/>
                          <a:latin typeface="Calibri"/>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000000"/>
                          </a:solidFill>
                          <a:effectLst/>
                          <a:latin typeface="Calibri"/>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a:solidFill>
                            <a:srgbClr val="000000"/>
                          </a:solidFill>
                          <a:effectLst/>
                          <a:latin typeface="Calibri"/>
                        </a:rPr>
                        <a:t>$1,658.88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6550">
                <a:tc>
                  <a:txBody>
                    <a:bodyPr/>
                    <a:lstStyle/>
                    <a:p>
                      <a:pPr algn="l" fontAlgn="b"/>
                      <a:r>
                        <a:rPr lang="en-US" sz="1600" b="0" i="0" u="none" strike="noStrike">
                          <a:solidFill>
                            <a:srgbClr val="000000"/>
                          </a:solidFill>
                          <a:effectLst/>
                          <a:latin typeface="Calibri"/>
                        </a:rPr>
                        <a:t>Cost of capital</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000000"/>
                          </a:solidFill>
                          <a:effectLst/>
                          <a:latin typeface="Calibri"/>
                        </a:rPr>
                        <a:t>8.25%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000000"/>
                          </a:solidFill>
                          <a:effectLst/>
                          <a:latin typeface="Calibri"/>
                        </a:rPr>
                        <a:t>8.25%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000000"/>
                          </a:solidFill>
                          <a:effectLst/>
                          <a:latin typeface="Calibri"/>
                        </a:rPr>
                        <a:t>8.25%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000000"/>
                          </a:solidFill>
                          <a:effectLst/>
                          <a:latin typeface="Calibri"/>
                        </a:rPr>
                        <a:t>8.25%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000000"/>
                          </a:solidFill>
                          <a:effectLst/>
                          <a:latin typeface="Calibri"/>
                        </a:rPr>
                        <a:t>8.25%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23421">
                <a:tc>
                  <a:txBody>
                    <a:bodyPr/>
                    <a:lstStyle/>
                    <a:p>
                      <a:pPr algn="l" fontAlgn="b"/>
                      <a:r>
                        <a:rPr lang="en-US" sz="1600" b="0" i="0" u="none" strike="noStrike" dirty="0" smtClean="0">
                          <a:solidFill>
                            <a:srgbClr val="000000"/>
                          </a:solidFill>
                          <a:effectLst/>
                          <a:latin typeface="Calibri"/>
                        </a:rPr>
                        <a:t>Present</a:t>
                      </a:r>
                      <a:r>
                        <a:rPr lang="en-US" sz="1600" b="0" i="0" u="none" strike="noStrike" baseline="0" dirty="0" smtClean="0">
                          <a:solidFill>
                            <a:srgbClr val="000000"/>
                          </a:solidFill>
                          <a:effectLst/>
                          <a:latin typeface="Calibri"/>
                        </a:rPr>
                        <a:t> Value</a:t>
                      </a:r>
                      <a:endParaRPr lang="en-US" sz="1600" b="0" i="0" u="none" strike="noStrike" dirty="0">
                        <a:solidFill>
                          <a:srgbClr val="000000"/>
                        </a:solidFill>
                        <a:effectLst/>
                        <a:latin typeface="Calibri"/>
                      </a:endParaRP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a:solidFill>
                            <a:srgbClr val="000000"/>
                          </a:solidFill>
                          <a:effectLst/>
                          <a:latin typeface="Calibri"/>
                        </a:rPr>
                        <a:t>$14.78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000000"/>
                          </a:solidFill>
                          <a:effectLst/>
                          <a:latin typeface="Calibri"/>
                        </a:rPr>
                        <a:t>$16.38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000000"/>
                          </a:solidFill>
                          <a:effectLst/>
                          <a:latin typeface="Calibri"/>
                        </a:rPr>
                        <a:t>$18.16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000000"/>
                          </a:solidFill>
                          <a:effectLst/>
                          <a:latin typeface="Calibri"/>
                        </a:rPr>
                        <a:t>$20.14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000000"/>
                          </a:solidFill>
                          <a:effectLst/>
                          <a:latin typeface="Calibri"/>
                        </a:rPr>
                        <a:t>$1,138.35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23421">
                <a:tc>
                  <a:txBody>
                    <a:bodyPr/>
                    <a:lstStyle/>
                    <a:p>
                      <a:pPr algn="l" fontAlgn="b"/>
                      <a:r>
                        <a:rPr lang="en-US" sz="1600" b="0" i="0" u="none" strike="noStrike">
                          <a:solidFill>
                            <a:srgbClr val="000000"/>
                          </a:solidFill>
                          <a:effectLst/>
                          <a:latin typeface="Calibri"/>
                        </a:rPr>
                        <a:t>Value of operating assets today</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a:solidFill>
                            <a:srgbClr val="000000"/>
                          </a:solidFill>
                          <a:effectLst/>
                          <a:latin typeface="Calibri"/>
                        </a:rPr>
                        <a:t>$1,207.81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1600" b="0" i="0" u="none" strike="noStrike">
                        <a:solidFill>
                          <a:srgbClr val="000000"/>
                        </a:solidFill>
                        <a:effectLst/>
                        <a:latin typeface="Calibri"/>
                      </a:endParaRPr>
                    </a:p>
                  </a:txBody>
                  <a:tcPr marL="12700" marR="12700" marT="1270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c>
                  <a:txBody>
                    <a:bodyPr/>
                    <a:lstStyle/>
                    <a:p>
                      <a:pPr algn="ctr" fontAlgn="b"/>
                      <a:endParaRPr lang="en-US" sz="1600" b="0" i="0" u="none" strike="noStrike">
                        <a:solidFill>
                          <a:srgbClr val="000000"/>
                        </a:solidFill>
                        <a:effectLst/>
                        <a:latin typeface="Calibri"/>
                      </a:endParaRPr>
                    </a:p>
                  </a:txBody>
                  <a:tcPr marL="12700" marR="12700" marT="1270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endParaRPr lang="en-US" sz="1600" b="0" i="0" u="none" strike="noStrike">
                        <a:solidFill>
                          <a:srgbClr val="000000"/>
                        </a:solidFill>
                        <a:effectLst/>
                        <a:latin typeface="Calibri"/>
                      </a:endParaRPr>
                    </a:p>
                  </a:txBody>
                  <a:tcPr marL="12700" marR="12700" marT="1270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endParaRPr lang="en-US" sz="1600" b="0" i="0" u="none" strike="noStrike">
                        <a:solidFill>
                          <a:srgbClr val="000000"/>
                        </a:solidFill>
                        <a:effectLst/>
                        <a:latin typeface="Calibri"/>
                      </a:endParaRPr>
                    </a:p>
                  </a:txBody>
                  <a:tcPr marL="12700" marR="12700" marT="12700" marB="0" anchor="b">
                    <a:lnL>
                      <a:noFill/>
                    </a:lnL>
                    <a:lnR>
                      <a:noFill/>
                    </a:lnR>
                    <a:lnT w="6350" cap="flat" cmpd="sng" algn="ctr">
                      <a:solidFill>
                        <a:srgbClr val="000000"/>
                      </a:solidFill>
                      <a:prstDash val="solid"/>
                      <a:round/>
                      <a:headEnd type="none" w="med" len="med"/>
                      <a:tailEnd type="none" w="med" len="med"/>
                    </a:lnT>
                    <a:lnB>
                      <a:noFill/>
                    </a:lnB>
                  </a:tcPr>
                </a:tc>
              </a:tr>
              <a:tr h="256550">
                <a:tc>
                  <a:txBody>
                    <a:bodyPr/>
                    <a:lstStyle/>
                    <a:p>
                      <a:pPr algn="l" fontAlgn="b"/>
                      <a:r>
                        <a:rPr lang="en-US" sz="1600" b="0" i="0" u="none" strike="noStrike">
                          <a:solidFill>
                            <a:srgbClr val="000000"/>
                          </a:solidFill>
                          <a:effectLst/>
                          <a:latin typeface="Calibri"/>
                        </a:rPr>
                        <a:t> + Cash</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000000"/>
                          </a:solidFill>
                          <a:effectLst/>
                          <a:latin typeface="Calibri"/>
                        </a:rPr>
                        <a:t>$125.00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1600" b="0" i="0" u="none" strike="noStrike" dirty="0">
                        <a:solidFill>
                          <a:srgbClr val="000000"/>
                        </a:solidFill>
                        <a:effectLst/>
                        <a:latin typeface="Calibri"/>
                      </a:endParaRPr>
                    </a:p>
                  </a:txBody>
                  <a:tcPr marL="12700" marR="12700" marT="12700"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endParaRPr lang="en-US" sz="1600" b="0" i="0" u="none" strike="noStrike">
                        <a:solidFill>
                          <a:srgbClr val="000000"/>
                        </a:solidFill>
                        <a:effectLst/>
                        <a:latin typeface="Calibri"/>
                      </a:endParaRPr>
                    </a:p>
                  </a:txBody>
                  <a:tcPr marL="12700" marR="12700" marT="12700" marB="0" anchor="b">
                    <a:lnL>
                      <a:noFill/>
                    </a:lnL>
                    <a:lnR>
                      <a:noFill/>
                    </a:lnR>
                    <a:lnT>
                      <a:noFill/>
                    </a:lnT>
                    <a:lnB>
                      <a:noFill/>
                    </a:lnB>
                  </a:tcPr>
                </a:tc>
                <a:tc>
                  <a:txBody>
                    <a:bodyPr/>
                    <a:lstStyle/>
                    <a:p>
                      <a:pPr algn="ctr" fontAlgn="b"/>
                      <a:endParaRPr lang="en-US" sz="1600" b="0" i="0" u="none" strike="noStrike">
                        <a:solidFill>
                          <a:srgbClr val="000000"/>
                        </a:solidFill>
                        <a:effectLst/>
                        <a:latin typeface="Calibri"/>
                      </a:endParaRPr>
                    </a:p>
                  </a:txBody>
                  <a:tcPr marL="12700" marR="12700" marT="12700" marB="0" anchor="b">
                    <a:lnL>
                      <a:noFill/>
                    </a:lnL>
                    <a:lnR>
                      <a:noFill/>
                    </a:lnR>
                    <a:lnT>
                      <a:noFill/>
                    </a:lnT>
                    <a:lnB>
                      <a:noFill/>
                    </a:lnB>
                  </a:tcPr>
                </a:tc>
                <a:tc>
                  <a:txBody>
                    <a:bodyPr/>
                    <a:lstStyle/>
                    <a:p>
                      <a:pPr algn="ctr" fontAlgn="b"/>
                      <a:endParaRPr lang="en-US" sz="1600" b="0" i="0" u="none" strike="noStrike">
                        <a:solidFill>
                          <a:srgbClr val="000000"/>
                        </a:solidFill>
                        <a:effectLst/>
                        <a:latin typeface="Calibri"/>
                      </a:endParaRPr>
                    </a:p>
                  </a:txBody>
                  <a:tcPr marL="12700" marR="12700" marT="12700" marB="0" anchor="b">
                    <a:lnL>
                      <a:noFill/>
                    </a:lnL>
                    <a:lnR>
                      <a:noFill/>
                    </a:lnR>
                    <a:lnT>
                      <a:noFill/>
                    </a:lnT>
                    <a:lnB>
                      <a:noFill/>
                    </a:lnB>
                  </a:tcPr>
                </a:tc>
              </a:tr>
              <a:tr h="256550">
                <a:tc>
                  <a:txBody>
                    <a:bodyPr/>
                    <a:lstStyle/>
                    <a:p>
                      <a:pPr algn="l" fontAlgn="b"/>
                      <a:r>
                        <a:rPr lang="de-DE" sz="1600" b="0" i="0" u="none" strike="noStrike">
                          <a:solidFill>
                            <a:srgbClr val="000000"/>
                          </a:solidFill>
                          <a:effectLst/>
                          <a:latin typeface="Calibri"/>
                        </a:rPr>
                        <a:t> - Debt</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000000"/>
                          </a:solidFill>
                          <a:effectLst/>
                          <a:latin typeface="Calibri"/>
                        </a:rPr>
                        <a:t>$200.00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1600" b="0" i="0" u="none" strike="noStrike" dirty="0">
                        <a:solidFill>
                          <a:srgbClr val="000000"/>
                        </a:solidFill>
                        <a:effectLst/>
                        <a:latin typeface="Calibri"/>
                      </a:endParaRPr>
                    </a:p>
                  </a:txBody>
                  <a:tcPr marL="12700" marR="12700" marT="12700"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endParaRPr lang="en-US" sz="1600" b="0" i="0" u="none" strike="noStrike" dirty="0">
                        <a:solidFill>
                          <a:srgbClr val="000000"/>
                        </a:solidFill>
                        <a:effectLst/>
                        <a:latin typeface="Calibri"/>
                      </a:endParaRPr>
                    </a:p>
                  </a:txBody>
                  <a:tcPr marL="12700" marR="12700" marT="12700" marB="0" anchor="b">
                    <a:lnL>
                      <a:noFill/>
                    </a:lnL>
                    <a:lnR>
                      <a:noFill/>
                    </a:lnR>
                    <a:lnT>
                      <a:noFill/>
                    </a:lnT>
                    <a:lnB>
                      <a:noFill/>
                    </a:lnB>
                  </a:tcPr>
                </a:tc>
                <a:tc>
                  <a:txBody>
                    <a:bodyPr/>
                    <a:lstStyle/>
                    <a:p>
                      <a:pPr algn="ctr" fontAlgn="b"/>
                      <a:endParaRPr lang="en-US" sz="1600" b="0" i="0" u="none" strike="noStrike">
                        <a:solidFill>
                          <a:srgbClr val="000000"/>
                        </a:solidFill>
                        <a:effectLst/>
                        <a:latin typeface="Calibri"/>
                      </a:endParaRPr>
                    </a:p>
                  </a:txBody>
                  <a:tcPr marL="12700" marR="12700" marT="12700" marB="0" anchor="b">
                    <a:lnL>
                      <a:noFill/>
                    </a:lnL>
                    <a:lnR>
                      <a:noFill/>
                    </a:lnR>
                    <a:lnT>
                      <a:noFill/>
                    </a:lnT>
                    <a:lnB>
                      <a:noFill/>
                    </a:lnB>
                  </a:tcPr>
                </a:tc>
                <a:tc>
                  <a:txBody>
                    <a:bodyPr/>
                    <a:lstStyle/>
                    <a:p>
                      <a:pPr algn="ctr" fontAlgn="b"/>
                      <a:endParaRPr lang="en-US" sz="1600" b="0" i="0" u="none" strike="noStrike">
                        <a:solidFill>
                          <a:srgbClr val="000000"/>
                        </a:solidFill>
                        <a:effectLst/>
                        <a:latin typeface="Calibri"/>
                      </a:endParaRPr>
                    </a:p>
                  </a:txBody>
                  <a:tcPr marL="12700" marR="12700" marT="12700" marB="0" anchor="b">
                    <a:lnL>
                      <a:noFill/>
                    </a:lnL>
                    <a:lnR>
                      <a:noFill/>
                    </a:lnR>
                    <a:lnT>
                      <a:noFill/>
                    </a:lnT>
                    <a:lnB>
                      <a:noFill/>
                    </a:lnB>
                  </a:tcPr>
                </a:tc>
              </a:tr>
              <a:tr h="271575">
                <a:tc>
                  <a:txBody>
                    <a:bodyPr/>
                    <a:lstStyle/>
                    <a:p>
                      <a:pPr algn="l" fontAlgn="b"/>
                      <a:r>
                        <a:rPr lang="en-US" sz="1600" b="1" i="0" u="none" strike="noStrike" dirty="0">
                          <a:solidFill>
                            <a:srgbClr val="000000"/>
                          </a:solidFill>
                          <a:effectLst/>
                          <a:latin typeface="Calibri"/>
                        </a:rPr>
                        <a:t>Value of equity</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effectLst/>
                          <a:latin typeface="Calibri"/>
                        </a:rPr>
                        <a:t>$1,132.81</a:t>
                      </a:r>
                    </a:p>
                  </a:txBody>
                  <a:tcPr marL="12700" marR="12700" marT="1270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endParaRPr lang="en-US" sz="1600" b="0" i="0" u="none" strike="noStrike">
                        <a:solidFill>
                          <a:srgbClr val="000000"/>
                        </a:solidFill>
                        <a:effectLst/>
                        <a:latin typeface="Calibri"/>
                      </a:endParaRPr>
                    </a:p>
                  </a:txBody>
                  <a:tcPr marL="12700" marR="12700" marT="1270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b"/>
                      <a:endParaRPr lang="en-US" sz="1600" b="0" i="0" u="none" strike="noStrike" dirty="0">
                        <a:solidFill>
                          <a:srgbClr val="000000"/>
                        </a:solidFill>
                        <a:effectLst/>
                        <a:latin typeface="Calibri"/>
                      </a:endParaRPr>
                    </a:p>
                  </a:txBody>
                  <a:tcPr marL="12700" marR="12700" marT="12700" marB="0" anchor="b">
                    <a:lnL>
                      <a:noFill/>
                    </a:lnL>
                    <a:lnR>
                      <a:noFill/>
                    </a:lnR>
                    <a:lnT>
                      <a:noFill/>
                    </a:lnT>
                    <a:lnB>
                      <a:noFill/>
                    </a:lnB>
                  </a:tcPr>
                </a:tc>
                <a:tc>
                  <a:txBody>
                    <a:bodyPr/>
                    <a:lstStyle/>
                    <a:p>
                      <a:pPr algn="ctr" fontAlgn="b"/>
                      <a:endParaRPr lang="en-US" sz="1600" b="0" i="0" u="none" strike="noStrike" dirty="0">
                        <a:solidFill>
                          <a:srgbClr val="000000"/>
                        </a:solidFill>
                        <a:effectLst/>
                        <a:latin typeface="Calibri"/>
                      </a:endParaRPr>
                    </a:p>
                  </a:txBody>
                  <a:tcPr marL="12700" marR="12700" marT="12700" marB="0" anchor="b">
                    <a:lnL>
                      <a:noFill/>
                    </a:lnL>
                    <a:lnR>
                      <a:noFill/>
                    </a:lnR>
                    <a:lnT>
                      <a:noFill/>
                    </a:lnT>
                    <a:lnB>
                      <a:noFill/>
                    </a:lnB>
                  </a:tcPr>
                </a:tc>
                <a:tc>
                  <a:txBody>
                    <a:bodyPr/>
                    <a:lstStyle/>
                    <a:p>
                      <a:pPr algn="ctr" fontAlgn="b"/>
                      <a:endParaRPr lang="en-US" sz="1600" b="0" i="0" u="none" strike="noStrike" dirty="0">
                        <a:solidFill>
                          <a:srgbClr val="000000"/>
                        </a:solidFill>
                        <a:effectLst/>
                        <a:latin typeface="Calibri"/>
                      </a:endParaRPr>
                    </a:p>
                  </a:txBody>
                  <a:tcPr marL="12700" marR="12700" marT="12700" marB="0" anchor="b">
                    <a:lnL>
                      <a:noFill/>
                    </a:lnL>
                    <a:lnR>
                      <a:noFill/>
                    </a:lnR>
                    <a:lnT>
                      <a:noFill/>
                    </a:lnT>
                    <a:lnB>
                      <a:noFill/>
                    </a:lnB>
                  </a:tcPr>
                </a:tc>
              </a:tr>
            </a:tbl>
          </a:graphicData>
        </a:graphic>
      </p:graphicFrame>
    </p:spTree>
    <p:extLst>
      <p:ext uri="{BB962C8B-B14F-4D97-AF65-F5344CB8AC3E}">
        <p14:creationId xmlns:p14="http://schemas.microsoft.com/office/powerpoint/2010/main" val="2429699380"/>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2"/>
          <p:cNvSpPr>
            <a:spLocks noGrp="1" noChangeArrowheads="1"/>
          </p:cNvSpPr>
          <p:nvPr>
            <p:ph type="title"/>
          </p:nvPr>
        </p:nvSpPr>
        <p:spPr>
          <a:xfrm>
            <a:off x="612775" y="228600"/>
            <a:ext cx="8153400" cy="990600"/>
          </a:xfrm>
        </p:spPr>
        <p:txBody>
          <a:bodyPr>
            <a:normAutofit/>
          </a:bodyPr>
          <a:lstStyle/>
          <a:p>
            <a:pPr eaLnBrk="1" fontAlgn="auto" hangingPunct="1">
              <a:spcAft>
                <a:spcPts val="0"/>
              </a:spcAft>
              <a:defRPr/>
            </a:pPr>
            <a:r>
              <a:rPr lang="en-US" dirty="0" smtClean="0">
                <a:ea typeface="+mj-ea"/>
                <a:cs typeface="+mj-cs"/>
              </a:rPr>
              <a:t>The tool for pricing: A multiple</a:t>
            </a:r>
            <a:endParaRPr lang="en-US" dirty="0">
              <a:ea typeface="+mj-ea"/>
              <a:cs typeface="+mj-cs"/>
            </a:endParaRPr>
          </a:p>
        </p:txBody>
      </p:sp>
      <p:pic>
        <p:nvPicPr>
          <p:cNvPr id="26626" name="Picture 3"/>
          <p:cNvPicPr>
            <a:picLocks noGrp="1" noChangeAspect="1"/>
          </p:cNvPicPr>
          <p:nvPr>
            <p:ph sz="quarter" idx="1"/>
          </p:nvPr>
        </p:nvPicPr>
        <p:blipFill>
          <a:blip r:embed="rId3">
            <a:extLst>
              <a:ext uri="{28A0092B-C50C-407E-A947-70E740481C1C}">
                <a14:useLocalDpi xmlns:a14="http://schemas.microsoft.com/office/drawing/2010/main" val="0"/>
              </a:ext>
            </a:extLst>
          </a:blip>
          <a:srcRect t="-13972" b="-13972"/>
          <a:stretch>
            <a:fillRect/>
          </a:stretch>
        </p:blipFill>
        <p:spPr>
          <a:xfrm>
            <a:off x="612775" y="1600200"/>
            <a:ext cx="8153400" cy="4495800"/>
          </a:xfrm>
        </p:spPr>
      </p:pic>
      <p:sp>
        <p:nvSpPr>
          <p:cNvPr id="26627"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5" name="Slide Number Placeholder 4"/>
          <p:cNvSpPr>
            <a:spLocks noGrp="1"/>
          </p:cNvSpPr>
          <p:nvPr>
            <p:ph type="sldNum" sz="quarter" idx="11"/>
          </p:nvPr>
        </p:nvSpPr>
        <p:spPr/>
        <p:txBody>
          <a:bodyPr>
            <a:normAutofit fontScale="85000" lnSpcReduction="20000"/>
          </a:bodyPr>
          <a:lstStyle/>
          <a:p>
            <a:pPr>
              <a:defRPr/>
            </a:pPr>
            <a:fld id="{506E1007-6FCE-794A-81A5-0F18F63193A7}" type="slidenum">
              <a:rPr lang="en-US"/>
              <a:pPr>
                <a:defRPr/>
              </a:pPr>
              <a:t>145</a:t>
            </a:fld>
            <a:endParaRPr lang="en-US" dirty="0"/>
          </a:p>
        </p:txBody>
      </p:sp>
    </p:spTree>
    <p:extLst>
      <p:ext uri="{BB962C8B-B14F-4D97-AF65-F5344CB8AC3E}">
        <p14:creationId xmlns:p14="http://schemas.microsoft.com/office/powerpoint/2010/main" val="2269298715"/>
      </p:ext>
    </p:extLst>
  </p:cSld>
  <p:clrMapOvr>
    <a:masterClrMapping/>
  </p:clrMapOvr>
  <p:transition xmlns:p14="http://schemas.microsoft.com/office/powerpoint/2010/main"/>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The Four Steps to Deconstructing Multiples</a:t>
            </a:r>
            <a:endParaRPr lang="en-US">
              <a:ea typeface="+mj-ea"/>
              <a:cs typeface="+mj-cs"/>
            </a:endParaRPr>
          </a:p>
        </p:txBody>
      </p:sp>
      <p:sp>
        <p:nvSpPr>
          <p:cNvPr id="21299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sp>
        <p:nvSpPr>
          <p:cNvPr id="139266" name="Rectangle 3"/>
          <p:cNvSpPr>
            <a:spLocks noGrp="1" noChangeArrowheads="1"/>
          </p:cNvSpPr>
          <p:nvPr>
            <p:ph sz="quarter" idx="1"/>
          </p:nvPr>
        </p:nvSpPr>
        <p:spPr>
          <a:xfrm>
            <a:off x="612775" y="1600200"/>
            <a:ext cx="8153400" cy="4495800"/>
          </a:xfrm>
        </p:spPr>
        <p:txBody>
          <a:bodyPr>
            <a:normAutofit fontScale="77500" lnSpcReduction="20000"/>
          </a:bodyPr>
          <a:lstStyle/>
          <a:p>
            <a:pPr marL="320040" indent="-320040" eaLnBrk="1" fontAlgn="auto" hangingPunct="1">
              <a:spcAft>
                <a:spcPts val="0"/>
              </a:spcAft>
              <a:buFont typeface="Wingdings"/>
              <a:buChar char=""/>
              <a:defRPr/>
            </a:pPr>
            <a:r>
              <a:rPr lang="en-US" smtClean="0">
                <a:ea typeface="+mn-ea"/>
                <a:cs typeface="+mn-cs"/>
              </a:rPr>
              <a:t>Define the multiple</a:t>
            </a:r>
          </a:p>
          <a:p>
            <a:pPr marL="640080" lvl="1" indent="-274320" eaLnBrk="1" fontAlgn="auto" hangingPunct="1">
              <a:spcAft>
                <a:spcPts val="0"/>
              </a:spcAft>
              <a:buFont typeface="Wingdings 2"/>
              <a:buChar char=""/>
              <a:defRPr/>
            </a:pPr>
            <a:r>
              <a:rPr lang="en-US" smtClean="0">
                <a:ea typeface="+mn-ea"/>
              </a:rPr>
              <a:t>In use, the same multiple can be defined in different ways by different users. When comparing and using multiples, estimated by someone else, it is critical that we understand how the multiples have been estimated</a:t>
            </a:r>
          </a:p>
          <a:p>
            <a:pPr marL="320040" indent="-320040" eaLnBrk="1" fontAlgn="auto" hangingPunct="1">
              <a:spcAft>
                <a:spcPts val="0"/>
              </a:spcAft>
              <a:buFont typeface="Wingdings"/>
              <a:buChar char=""/>
              <a:defRPr/>
            </a:pPr>
            <a:r>
              <a:rPr lang="en-US" smtClean="0">
                <a:ea typeface="+mn-ea"/>
                <a:cs typeface="+mn-cs"/>
              </a:rPr>
              <a:t>Describe the multiple</a:t>
            </a:r>
          </a:p>
          <a:p>
            <a:pPr marL="640080" lvl="1" indent="-274320" eaLnBrk="1" fontAlgn="auto" hangingPunct="1">
              <a:spcAft>
                <a:spcPts val="0"/>
              </a:spcAft>
              <a:buFont typeface="Wingdings 2"/>
              <a:buChar char=""/>
              <a:defRPr/>
            </a:pPr>
            <a:r>
              <a:rPr lang="en-US" smtClean="0">
                <a:ea typeface="+mn-ea"/>
              </a:rPr>
              <a:t>Too many people who use a multiple have no idea what its cross sectional distribution is. If you do not know what the cross sectional distribution of a multiple is, it is difficult to look at a number and pass judgment on whether it is too high or low.</a:t>
            </a:r>
          </a:p>
          <a:p>
            <a:pPr marL="320040" indent="-320040" eaLnBrk="1" fontAlgn="auto" hangingPunct="1">
              <a:spcAft>
                <a:spcPts val="0"/>
              </a:spcAft>
              <a:buFont typeface="Wingdings"/>
              <a:buChar char=""/>
              <a:defRPr/>
            </a:pPr>
            <a:r>
              <a:rPr lang="en-US" smtClean="0">
                <a:ea typeface="+mn-ea"/>
                <a:cs typeface="+mn-cs"/>
              </a:rPr>
              <a:t>Analyze the multiple</a:t>
            </a:r>
          </a:p>
          <a:p>
            <a:pPr marL="640080" lvl="1" indent="-274320" eaLnBrk="1" fontAlgn="auto" hangingPunct="1">
              <a:spcAft>
                <a:spcPts val="0"/>
              </a:spcAft>
              <a:buFont typeface="Wingdings 2"/>
              <a:buChar char=""/>
              <a:defRPr/>
            </a:pPr>
            <a:r>
              <a:rPr lang="en-US" smtClean="0">
                <a:ea typeface="+mn-ea"/>
              </a:rPr>
              <a:t>It is critical that we understand the fundamentals that drive each multiple, and the nature of the relationship between the multiple and each variable.</a:t>
            </a:r>
          </a:p>
          <a:p>
            <a:pPr marL="320040" indent="-320040" eaLnBrk="1" fontAlgn="auto" hangingPunct="1">
              <a:spcAft>
                <a:spcPts val="0"/>
              </a:spcAft>
              <a:buFont typeface="Wingdings"/>
              <a:buChar char=""/>
              <a:defRPr/>
            </a:pPr>
            <a:r>
              <a:rPr lang="en-US" smtClean="0">
                <a:ea typeface="+mn-ea"/>
                <a:cs typeface="+mn-cs"/>
              </a:rPr>
              <a:t>Apply the multiple</a:t>
            </a:r>
          </a:p>
          <a:p>
            <a:pPr marL="640080" lvl="1" indent="-274320" eaLnBrk="1" fontAlgn="auto" hangingPunct="1">
              <a:spcAft>
                <a:spcPts val="0"/>
              </a:spcAft>
              <a:buFont typeface="Wingdings 2"/>
              <a:buChar char=""/>
              <a:defRPr/>
            </a:pPr>
            <a:r>
              <a:rPr lang="en-US" smtClean="0">
                <a:ea typeface="+mn-ea"/>
              </a:rPr>
              <a:t>Defining the comparable universe and controlling for differences is far more difficult in practice than it is in theory.</a:t>
            </a:r>
            <a:endParaRPr lang="en-US">
              <a:ea typeface="+mn-ea"/>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1"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Definitional Tests</a:t>
            </a:r>
          </a:p>
        </p:txBody>
      </p:sp>
      <p:sp>
        <p:nvSpPr>
          <p:cNvPr id="21504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sp>
        <p:nvSpPr>
          <p:cNvPr id="141314" name="Rectangle 3"/>
          <p:cNvSpPr>
            <a:spLocks noGrp="1" noChangeArrowheads="1"/>
          </p:cNvSpPr>
          <p:nvPr>
            <p:ph sz="quarter" idx="1"/>
          </p:nvPr>
        </p:nvSpPr>
        <p:spPr>
          <a:xfrm>
            <a:off x="612775" y="1600200"/>
            <a:ext cx="8153400" cy="4495800"/>
          </a:xfrm>
        </p:spPr>
        <p:txBody>
          <a:bodyPr>
            <a:normAutofit fontScale="92500" lnSpcReduction="10000"/>
          </a:bodyPr>
          <a:lstStyle/>
          <a:p>
            <a:pPr marL="320040" indent="-320040" eaLnBrk="1" fontAlgn="auto" hangingPunct="1">
              <a:spcAft>
                <a:spcPts val="0"/>
              </a:spcAft>
              <a:buFont typeface="Wingdings"/>
              <a:buChar char=""/>
              <a:defRPr/>
            </a:pPr>
            <a:r>
              <a:rPr lang="en-US" smtClean="0">
                <a:ea typeface="+mn-ea"/>
                <a:cs typeface="+mn-cs"/>
              </a:rPr>
              <a:t>Is the multiple consistently defined?</a:t>
            </a:r>
          </a:p>
          <a:p>
            <a:pPr marL="640080" lvl="1" indent="-274320" eaLnBrk="1" fontAlgn="auto" hangingPunct="1">
              <a:spcAft>
                <a:spcPts val="0"/>
              </a:spcAft>
              <a:buFont typeface="Wingdings 2"/>
              <a:buChar char=""/>
              <a:defRPr/>
            </a:pPr>
            <a:r>
              <a:rPr lang="en-US" smtClean="0">
                <a:ea typeface="+mn-ea"/>
              </a:rPr>
              <a:t>Proposition 1: Both the value (the numerator) and the standardizing variable ( the denominator) should be to the same claimholders in the firm. In other words, the value of equity should be divided by equity earnings or equity book value, and firm value should be divided by firm earnings or book value.</a:t>
            </a:r>
          </a:p>
          <a:p>
            <a:pPr marL="320040" indent="-320040" eaLnBrk="1" fontAlgn="auto" hangingPunct="1">
              <a:spcAft>
                <a:spcPts val="0"/>
              </a:spcAft>
              <a:buFont typeface="Wingdings"/>
              <a:buChar char=""/>
              <a:defRPr/>
            </a:pPr>
            <a:r>
              <a:rPr lang="en-US" smtClean="0">
                <a:ea typeface="+mn-ea"/>
                <a:cs typeface="+mn-cs"/>
              </a:rPr>
              <a:t>Is the multiple uniformly estimated?</a:t>
            </a:r>
          </a:p>
          <a:p>
            <a:pPr marL="640080" lvl="1" indent="-274320" eaLnBrk="1" fontAlgn="auto" hangingPunct="1">
              <a:spcAft>
                <a:spcPts val="0"/>
              </a:spcAft>
              <a:buFont typeface="Wingdings 2"/>
              <a:buChar char=""/>
              <a:defRPr/>
            </a:pPr>
            <a:r>
              <a:rPr lang="en-US" smtClean="0">
                <a:ea typeface="+mn-ea"/>
              </a:rPr>
              <a:t>The variables used in defining the multiple should be estimated uniformly across assets in the </a:t>
            </a:r>
            <a:r>
              <a:rPr lang="ja-JP" altLang="en-US" smtClean="0">
                <a:ea typeface="+mn-ea"/>
              </a:rPr>
              <a:t>“</a:t>
            </a:r>
            <a:r>
              <a:rPr lang="en-US" altLang="ja-JP" smtClean="0">
                <a:ea typeface="+mn-ea"/>
              </a:rPr>
              <a:t>comparable firm</a:t>
            </a:r>
            <a:r>
              <a:rPr lang="ja-JP" altLang="en-US" smtClean="0">
                <a:ea typeface="+mn-ea"/>
              </a:rPr>
              <a:t>”</a:t>
            </a:r>
            <a:r>
              <a:rPr lang="en-US" altLang="ja-JP" smtClean="0">
                <a:ea typeface="+mn-ea"/>
              </a:rPr>
              <a:t> list.</a:t>
            </a:r>
          </a:p>
          <a:p>
            <a:pPr marL="640080" lvl="1" indent="-274320" eaLnBrk="1" fontAlgn="auto" hangingPunct="1">
              <a:spcAft>
                <a:spcPts val="0"/>
              </a:spcAft>
              <a:buFont typeface="Wingdings 2"/>
              <a:buChar char=""/>
              <a:defRPr/>
            </a:pPr>
            <a:r>
              <a:rPr lang="en-US" smtClean="0">
                <a:ea typeface="+mn-ea"/>
              </a:rPr>
              <a:t>If earnings-based multiples are used, the accounting rules to measure earnings should be applied consistently across assets. The same rule applies with book-value based multiples.</a:t>
            </a:r>
            <a:endParaRPr lang="en-US">
              <a:ea typeface="+mn-ea"/>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89"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Example 1: Price Earnings Ratio: Definition</a:t>
            </a:r>
          </a:p>
        </p:txBody>
      </p:sp>
      <p:sp>
        <p:nvSpPr>
          <p:cNvPr id="21709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sp>
        <p:nvSpPr>
          <p:cNvPr id="143362" name="Rectangle 3"/>
          <p:cNvSpPr>
            <a:spLocks noGrp="1" noChangeArrowheads="1"/>
          </p:cNvSpPr>
          <p:nvPr>
            <p:ph sz="quarter" idx="1"/>
          </p:nvPr>
        </p:nvSpPr>
        <p:spPr>
          <a:xfrm>
            <a:off x="612775" y="1600200"/>
            <a:ext cx="8153400" cy="4495800"/>
          </a:xfrm>
        </p:spPr>
        <p:txBody>
          <a:bodyPr>
            <a:normAutofit fontScale="92500" lnSpcReduction="10000"/>
          </a:bodyPr>
          <a:lstStyle/>
          <a:p>
            <a:pPr marL="0" indent="0" algn="ctr" eaLnBrk="1" fontAlgn="auto" hangingPunct="1">
              <a:spcAft>
                <a:spcPts val="0"/>
              </a:spcAft>
              <a:buFont typeface="Wingdings"/>
              <a:buNone/>
              <a:defRPr/>
            </a:pPr>
            <a:r>
              <a:rPr lang="en-US" dirty="0" smtClean="0">
                <a:ea typeface="+mn-ea"/>
                <a:cs typeface="+mn-cs"/>
              </a:rPr>
              <a:t>PE = Market Price per Share / Earnings per Share</a:t>
            </a:r>
          </a:p>
          <a:p>
            <a:pPr marL="320040" indent="-320040" eaLnBrk="1" fontAlgn="auto" hangingPunct="1">
              <a:spcAft>
                <a:spcPts val="0"/>
              </a:spcAft>
              <a:buFont typeface="Wingdings"/>
              <a:buChar char=""/>
              <a:defRPr/>
            </a:pPr>
            <a:r>
              <a:rPr lang="en-US" dirty="0" smtClean="0">
                <a:ea typeface="+mn-ea"/>
                <a:cs typeface="+mn-cs"/>
              </a:rPr>
              <a:t>There are a number of variants on the basic PE ratio in use. They are based upon how the price and the earnings are defined.</a:t>
            </a:r>
          </a:p>
          <a:p>
            <a:pPr marL="0" indent="0" eaLnBrk="1" fontAlgn="auto" hangingPunct="1">
              <a:spcAft>
                <a:spcPts val="0"/>
              </a:spcAft>
              <a:buFont typeface="Wingdings"/>
              <a:buNone/>
              <a:defRPr/>
            </a:pPr>
            <a:r>
              <a:rPr lang="en-US" dirty="0" smtClean="0">
                <a:ea typeface="+mn-ea"/>
                <a:cs typeface="+mn-cs"/>
              </a:rPr>
              <a:t>Price:	is usually the current price</a:t>
            </a:r>
          </a:p>
          <a:p>
            <a:pPr marL="0" indent="0" eaLnBrk="1" fontAlgn="auto" hangingPunct="1">
              <a:spcAft>
                <a:spcPts val="0"/>
              </a:spcAft>
              <a:buFont typeface="Wingdings"/>
              <a:buNone/>
              <a:defRPr/>
            </a:pPr>
            <a:r>
              <a:rPr lang="en-US" dirty="0" smtClean="0">
                <a:ea typeface="+mn-ea"/>
                <a:cs typeface="+mn-cs"/>
              </a:rPr>
              <a:t>	is sometimes the average price for the year</a:t>
            </a:r>
          </a:p>
          <a:p>
            <a:pPr marL="0" indent="0" eaLnBrk="1" fontAlgn="auto" hangingPunct="1">
              <a:spcAft>
                <a:spcPts val="0"/>
              </a:spcAft>
              <a:buFont typeface="Wingdings"/>
              <a:buNone/>
              <a:defRPr/>
            </a:pPr>
            <a:r>
              <a:rPr lang="en-US" dirty="0" smtClean="0">
                <a:ea typeface="+mn-ea"/>
                <a:cs typeface="+mn-cs"/>
              </a:rPr>
              <a:t>EPS:	EPS in most recent financial year</a:t>
            </a:r>
          </a:p>
          <a:p>
            <a:pPr marL="0" indent="0" eaLnBrk="1" fontAlgn="auto" hangingPunct="1">
              <a:spcAft>
                <a:spcPts val="0"/>
              </a:spcAft>
              <a:buFont typeface="Wingdings"/>
              <a:buNone/>
              <a:defRPr/>
            </a:pPr>
            <a:r>
              <a:rPr lang="en-US" dirty="0" smtClean="0">
                <a:ea typeface="+mn-ea"/>
                <a:cs typeface="+mn-cs"/>
              </a:rPr>
              <a:t>	EPS in trailing 12 months (Trailing PE)</a:t>
            </a:r>
          </a:p>
          <a:p>
            <a:pPr marL="0" indent="0" eaLnBrk="1" fontAlgn="auto" hangingPunct="1">
              <a:spcAft>
                <a:spcPts val="0"/>
              </a:spcAft>
              <a:buFont typeface="Wingdings"/>
              <a:buNone/>
              <a:defRPr/>
            </a:pPr>
            <a:r>
              <a:rPr lang="en-US" dirty="0" smtClean="0">
                <a:ea typeface="+mn-ea"/>
                <a:cs typeface="+mn-cs"/>
              </a:rPr>
              <a:t>	Forecasted </a:t>
            </a:r>
            <a:r>
              <a:rPr lang="en-US" dirty="0" err="1" smtClean="0">
                <a:ea typeface="+mn-ea"/>
                <a:cs typeface="+mn-cs"/>
              </a:rPr>
              <a:t>EPSnnext</a:t>
            </a:r>
            <a:r>
              <a:rPr lang="en-US" dirty="0" smtClean="0">
                <a:ea typeface="+mn-ea"/>
                <a:cs typeface="+mn-cs"/>
              </a:rPr>
              <a:t> year (Forward PE)</a:t>
            </a:r>
          </a:p>
          <a:p>
            <a:pPr marL="0" indent="0" eaLnBrk="1" fontAlgn="auto" hangingPunct="1">
              <a:spcAft>
                <a:spcPts val="0"/>
              </a:spcAft>
              <a:buFont typeface="Wingdings"/>
              <a:buNone/>
              <a:defRPr/>
            </a:pPr>
            <a:r>
              <a:rPr lang="en-US" dirty="0" smtClean="0">
                <a:ea typeface="+mn-ea"/>
                <a:cs typeface="+mn-cs"/>
              </a:rPr>
              <a:t>	</a:t>
            </a:r>
            <a:r>
              <a:rPr lang="en-US" dirty="0">
                <a:ea typeface="+mn-ea"/>
                <a:cs typeface="+mn-cs"/>
              </a:rPr>
              <a:t>F</a:t>
            </a:r>
            <a:r>
              <a:rPr lang="en-US" dirty="0" smtClean="0">
                <a:ea typeface="+mn-ea"/>
                <a:cs typeface="+mn-cs"/>
              </a:rPr>
              <a:t>orecasted EPS in future year</a:t>
            </a:r>
            <a:endParaRPr lang="en-US" dirty="0">
              <a:ea typeface="+mn-ea"/>
              <a:cs typeface="+mn-cs"/>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09"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Example 2: Enterprise Value /EBITDA Multiple</a:t>
            </a:r>
            <a:endParaRPr lang="en-US">
              <a:ea typeface="+mj-ea"/>
              <a:cs typeface="+mj-cs"/>
            </a:endParaRPr>
          </a:p>
        </p:txBody>
      </p:sp>
      <p:sp>
        <p:nvSpPr>
          <p:cNvPr id="21913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sp>
        <p:nvSpPr>
          <p:cNvPr id="145410" name="Rectangle 3"/>
          <p:cNvSpPr>
            <a:spLocks noGrp="1" noChangeArrowheads="1"/>
          </p:cNvSpPr>
          <p:nvPr>
            <p:ph sz="quarter" idx="1"/>
          </p:nvPr>
        </p:nvSpPr>
        <p:spPr>
          <a:xfrm>
            <a:off x="612775" y="1600200"/>
            <a:ext cx="8153400" cy="4495800"/>
          </a:xfrm>
        </p:spPr>
        <p:txBody>
          <a:bodyPr>
            <a:normAutofit fontScale="92500" lnSpcReduction="10000"/>
          </a:bodyPr>
          <a:lstStyle/>
          <a:p>
            <a:pPr marL="320040" indent="-320040" eaLnBrk="1" fontAlgn="auto" hangingPunct="1">
              <a:spcAft>
                <a:spcPts val="0"/>
              </a:spcAft>
              <a:buFont typeface="Wingdings"/>
              <a:buChar char=""/>
              <a:defRPr/>
            </a:pPr>
            <a:r>
              <a:rPr lang="en-US" smtClean="0">
                <a:ea typeface="+mn-ea"/>
                <a:cs typeface="+mn-cs"/>
              </a:rPr>
              <a:t>The enterprise value to EBITDA multiple is obtained by netting cash out against debt to arrive at enterprise value and dividing by EBITDA.</a:t>
            </a:r>
          </a:p>
          <a:p>
            <a:pPr marL="320040" indent="-320040" eaLnBrk="1" fontAlgn="auto" hangingPunct="1">
              <a:spcAft>
                <a:spcPts val="0"/>
              </a:spcAft>
              <a:buFont typeface="Wingdings"/>
              <a:buChar char=""/>
              <a:defRPr/>
            </a:pPr>
            <a:endParaRPr lang="en-US" smtClean="0">
              <a:ea typeface="+mn-ea"/>
              <a:cs typeface="+mn-cs"/>
            </a:endParaRPr>
          </a:p>
          <a:p>
            <a:pPr marL="320040" indent="-320040" eaLnBrk="1" fontAlgn="auto" hangingPunct="1">
              <a:spcAft>
                <a:spcPts val="0"/>
              </a:spcAft>
              <a:buFont typeface="Wingdings"/>
              <a:buChar char=""/>
              <a:defRPr/>
            </a:pPr>
            <a:endParaRPr lang="en-US" smtClean="0">
              <a:ea typeface="+mn-ea"/>
              <a:cs typeface="+mn-cs"/>
            </a:endParaRPr>
          </a:p>
          <a:p>
            <a:pPr marL="320040" indent="-320040" eaLnBrk="1" fontAlgn="auto" hangingPunct="1">
              <a:spcAft>
                <a:spcPts val="0"/>
              </a:spcAft>
              <a:buFont typeface="Wingdings"/>
              <a:buChar char=""/>
              <a:defRPr/>
            </a:pPr>
            <a:endParaRPr lang="en-US" smtClean="0">
              <a:ea typeface="+mn-ea"/>
              <a:cs typeface="+mn-cs"/>
            </a:endParaRPr>
          </a:p>
          <a:p>
            <a:pPr marL="320040" indent="-320040" eaLnBrk="1" fontAlgn="auto" hangingPunct="1">
              <a:spcAft>
                <a:spcPts val="0"/>
              </a:spcAft>
              <a:buFont typeface="Wingdings"/>
              <a:buChar char=""/>
              <a:defRPr/>
            </a:pPr>
            <a:r>
              <a:rPr lang="en-US" smtClean="0">
                <a:ea typeface="+mn-ea"/>
                <a:cs typeface="+mn-cs"/>
              </a:rPr>
              <a:t>Why do we net out cash from firm value?</a:t>
            </a:r>
          </a:p>
          <a:p>
            <a:pPr marL="320040" indent="-320040" eaLnBrk="1" fontAlgn="auto" hangingPunct="1">
              <a:spcAft>
                <a:spcPts val="0"/>
              </a:spcAft>
              <a:buFont typeface="Wingdings"/>
              <a:buChar char=""/>
              <a:defRPr/>
            </a:pPr>
            <a:r>
              <a:rPr lang="en-US" smtClean="0">
                <a:ea typeface="+mn-ea"/>
                <a:cs typeface="+mn-cs"/>
              </a:rPr>
              <a:t>What happens if a firm has cross holdings which are categorized as:</a:t>
            </a:r>
          </a:p>
          <a:p>
            <a:pPr marL="640080" lvl="1" indent="-274320" eaLnBrk="1" fontAlgn="auto" hangingPunct="1">
              <a:spcAft>
                <a:spcPts val="0"/>
              </a:spcAft>
              <a:buFont typeface="Wingdings 2"/>
              <a:buChar char=""/>
              <a:defRPr/>
            </a:pPr>
            <a:r>
              <a:rPr lang="en-US" smtClean="0">
                <a:ea typeface="+mn-ea"/>
              </a:rPr>
              <a:t>Minority interests?</a:t>
            </a:r>
          </a:p>
          <a:p>
            <a:pPr marL="640080" lvl="1" indent="-274320" eaLnBrk="1" fontAlgn="auto" hangingPunct="1">
              <a:spcAft>
                <a:spcPts val="0"/>
              </a:spcAft>
              <a:buFont typeface="Wingdings 2"/>
              <a:buChar char=""/>
              <a:defRPr/>
            </a:pPr>
            <a:r>
              <a:rPr lang="en-US" smtClean="0">
                <a:ea typeface="+mn-ea"/>
              </a:rPr>
              <a:t>Majority active interests?</a:t>
            </a:r>
          </a:p>
          <a:p>
            <a:pPr marL="320040" indent="-320040" eaLnBrk="1" fontAlgn="auto" hangingPunct="1">
              <a:spcAft>
                <a:spcPts val="0"/>
              </a:spcAft>
              <a:buFont typeface="Wingdings"/>
              <a:buChar char=""/>
              <a:defRPr/>
            </a:pPr>
            <a:endParaRPr lang="en-US">
              <a:ea typeface="+mn-ea"/>
              <a:cs typeface="+mn-cs"/>
            </a:endParaRPr>
          </a:p>
        </p:txBody>
      </p:sp>
      <p:graphicFrame>
        <p:nvGraphicFramePr>
          <p:cNvPr id="219140" name="Object 2"/>
          <p:cNvGraphicFramePr>
            <a:graphicFrameLocks/>
          </p:cNvGraphicFramePr>
          <p:nvPr/>
        </p:nvGraphicFramePr>
        <p:xfrm>
          <a:off x="838200" y="3124200"/>
          <a:ext cx="7188200" cy="576263"/>
        </p:xfrm>
        <a:graphic>
          <a:graphicData uri="http://schemas.openxmlformats.org/presentationml/2006/ole">
            <mc:AlternateContent xmlns:mc="http://schemas.openxmlformats.org/markup-compatibility/2006">
              <mc:Choice xmlns:v="urn:schemas-microsoft-com:vml" Requires="v">
                <p:oleObj spid="_x0000_s219217" name="Equation" r:id="rId4" imgW="4800600" imgH="393700" progId="Equation.3">
                  <p:embed/>
                </p:oleObj>
              </mc:Choice>
              <mc:Fallback>
                <p:oleObj name="Equation" r:id="rId4" imgW="4800600" imgH="393700" progId="Equation.3">
                  <p:embed/>
                  <p:pic>
                    <p:nvPicPr>
                      <p:cNvPr id="0" name="Object 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8200" y="3124200"/>
                        <a:ext cx="7188200" cy="5762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5"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Descriptive Tests</a:t>
            </a:r>
          </a:p>
        </p:txBody>
      </p:sp>
      <p:sp>
        <p:nvSpPr>
          <p:cNvPr id="22118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sp>
        <p:nvSpPr>
          <p:cNvPr id="147458" name="Rectangle 3"/>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smtClean="0">
                <a:ea typeface="+mn-ea"/>
                <a:cs typeface="+mn-cs"/>
              </a:rPr>
              <a:t>What is the average and standard deviation for this multiple, across the universe (market)?</a:t>
            </a:r>
          </a:p>
          <a:p>
            <a:pPr marL="320040" indent="-320040" eaLnBrk="1" fontAlgn="auto" hangingPunct="1">
              <a:spcAft>
                <a:spcPts val="0"/>
              </a:spcAft>
              <a:buFont typeface="Wingdings"/>
              <a:buChar char=""/>
              <a:defRPr/>
            </a:pPr>
            <a:r>
              <a:rPr lang="en-US" smtClean="0">
                <a:ea typeface="+mn-ea"/>
                <a:cs typeface="+mn-cs"/>
              </a:rPr>
              <a:t>What is the median for this multiple? </a:t>
            </a:r>
          </a:p>
          <a:p>
            <a:pPr marL="640080" lvl="1" indent="-274320" eaLnBrk="1" fontAlgn="auto" hangingPunct="1">
              <a:spcAft>
                <a:spcPts val="0"/>
              </a:spcAft>
              <a:buFont typeface="Wingdings 2"/>
              <a:buChar char=""/>
              <a:defRPr/>
            </a:pPr>
            <a:r>
              <a:rPr lang="en-US" smtClean="0">
                <a:ea typeface="+mn-ea"/>
              </a:rPr>
              <a:t>The median for this multiple is often a more reliable comparison point.</a:t>
            </a:r>
          </a:p>
          <a:p>
            <a:pPr marL="320040" indent="-320040" eaLnBrk="1" fontAlgn="auto" hangingPunct="1">
              <a:spcAft>
                <a:spcPts val="0"/>
              </a:spcAft>
              <a:buFont typeface="Wingdings"/>
              <a:buChar char=""/>
              <a:defRPr/>
            </a:pPr>
            <a:r>
              <a:rPr lang="en-US" smtClean="0">
                <a:ea typeface="+mn-ea"/>
                <a:cs typeface="+mn-cs"/>
              </a:rPr>
              <a:t>How large are the outliers to the distribution, and how do we deal with the outliers?</a:t>
            </a:r>
          </a:p>
          <a:p>
            <a:pPr marL="640080" lvl="1" indent="-274320" eaLnBrk="1" fontAlgn="auto" hangingPunct="1">
              <a:spcAft>
                <a:spcPts val="0"/>
              </a:spcAft>
              <a:buFont typeface="Wingdings 2"/>
              <a:buChar char=""/>
              <a:defRPr/>
            </a:pPr>
            <a:r>
              <a:rPr lang="en-US" smtClean="0">
                <a:ea typeface="+mn-ea"/>
              </a:rPr>
              <a:t>Throwing out the outliers may seem like an obvious solution, but if the outliers all lie on one side of the distribution (they usually are large positive numbers), this can lead to a biased estimate.</a:t>
            </a:r>
          </a:p>
          <a:p>
            <a:pPr marL="320040" indent="-320040" eaLnBrk="1" fontAlgn="auto" hangingPunct="1">
              <a:spcAft>
                <a:spcPts val="0"/>
              </a:spcAft>
              <a:buFont typeface="Wingdings"/>
              <a:buChar char=""/>
              <a:defRPr/>
            </a:pPr>
            <a:r>
              <a:rPr lang="en-US" smtClean="0">
                <a:ea typeface="+mn-ea"/>
                <a:cs typeface="+mn-cs"/>
              </a:rPr>
              <a:t>Are there cases where the multiple cannot be estimated? Will ignoring these cases lead to a biased estimate of the multiple?</a:t>
            </a:r>
          </a:p>
          <a:p>
            <a:pPr marL="320040" indent="-320040" eaLnBrk="1" fontAlgn="auto" hangingPunct="1">
              <a:spcAft>
                <a:spcPts val="0"/>
              </a:spcAft>
              <a:buFont typeface="Wingdings"/>
              <a:buChar char=""/>
              <a:defRPr/>
            </a:pPr>
            <a:r>
              <a:rPr lang="en-US" smtClean="0">
                <a:ea typeface="+mn-ea"/>
                <a:cs typeface="+mn-cs"/>
              </a:rPr>
              <a:t>How has this multiple changed over time?</a:t>
            </a:r>
            <a:endParaRPr lang="en-US">
              <a:ea typeface="+mn-ea"/>
              <a:cs typeface="+mn-cs"/>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3" name="Rectangle 1026"/>
          <p:cNvSpPr>
            <a:spLocks noGrp="1" noChangeArrowheads="1"/>
          </p:cNvSpPr>
          <p:nvPr>
            <p:ph type="title"/>
          </p:nvPr>
        </p:nvSpPr>
        <p:spPr>
          <a:xfrm>
            <a:off x="612775" y="228600"/>
            <a:ext cx="8153400" cy="990600"/>
          </a:xfrm>
        </p:spPr>
        <p:txBody>
          <a:bodyPr/>
          <a:lstStyle/>
          <a:p>
            <a:pPr eaLnBrk="1" hangingPunct="1"/>
            <a:r>
              <a:rPr lang="en-US">
                <a:latin typeface="Calibri" charset="0"/>
              </a:rPr>
              <a:t>1. Multiples have skewed distributions…</a:t>
            </a:r>
          </a:p>
        </p:txBody>
      </p:sp>
      <p:sp>
        <p:nvSpPr>
          <p:cNvPr id="22323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graphicFrame>
        <p:nvGraphicFramePr>
          <p:cNvPr id="7" name="Content Placeholder 6"/>
          <p:cNvGraphicFramePr>
            <a:graphicFrameLocks noGrp="1"/>
          </p:cNvGraphicFramePr>
          <p:nvPr>
            <p:ph sz="quarter" idx="1"/>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xmlns:p14="http://schemas.microsoft.com/office/powerpoint/2010/main" id="1" dur="indefinite" restart="never" nodeType="tmRoot"/>
      </p:par>
    </p:tn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1" name="Rectangle 1026"/>
          <p:cNvSpPr>
            <a:spLocks noGrp="1" noChangeArrowheads="1"/>
          </p:cNvSpPr>
          <p:nvPr>
            <p:ph type="title"/>
          </p:nvPr>
        </p:nvSpPr>
        <p:spPr>
          <a:xfrm>
            <a:off x="612775" y="228600"/>
            <a:ext cx="8153400" cy="990600"/>
          </a:xfrm>
        </p:spPr>
        <p:txBody>
          <a:bodyPr/>
          <a:lstStyle/>
          <a:p>
            <a:pPr eaLnBrk="1" hangingPunct="1"/>
            <a:r>
              <a:rPr lang="en-US">
                <a:latin typeface="Calibri" charset="0"/>
              </a:rPr>
              <a:t>2. Making statistics “dicey”</a:t>
            </a:r>
          </a:p>
        </p:txBody>
      </p:sp>
      <p:sp>
        <p:nvSpPr>
          <p:cNvPr id="22528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graphicFrame>
        <p:nvGraphicFramePr>
          <p:cNvPr id="4" name="Content Placeholder 3"/>
          <p:cNvGraphicFramePr>
            <a:graphicFrameLocks noGrp="1"/>
          </p:cNvGraphicFramePr>
          <p:nvPr>
            <p:ph sz="quarter" idx="1"/>
            <p:extLst>
              <p:ext uri="{D42A27DB-BD31-4B8C-83A1-F6EECF244321}">
                <p14:modId xmlns:p14="http://schemas.microsoft.com/office/powerpoint/2010/main" val="3607778004"/>
              </p:ext>
            </p:extLst>
          </p:nvPr>
        </p:nvGraphicFramePr>
        <p:xfrm>
          <a:off x="838201" y="1676400"/>
          <a:ext cx="7467598" cy="4419600"/>
        </p:xfrm>
        <a:graphic>
          <a:graphicData uri="http://schemas.openxmlformats.org/drawingml/2006/table">
            <a:tbl>
              <a:tblPr/>
              <a:tblGrid>
                <a:gridCol w="2677528"/>
                <a:gridCol w="1596690"/>
                <a:gridCol w="1596690"/>
                <a:gridCol w="1596690"/>
              </a:tblGrid>
              <a:tr h="368300">
                <a:tc>
                  <a:txBody>
                    <a:bodyPr/>
                    <a:lstStyle/>
                    <a:p>
                      <a:pPr algn="l" fontAlgn="b"/>
                      <a:r>
                        <a:rPr lang="en-US" sz="1600" b="0" i="0" u="none" strike="noStrike" dirty="0">
                          <a:solidFill>
                            <a:srgbClr val="000000"/>
                          </a:solidFill>
                          <a:effectLst/>
                          <a:latin typeface="Arial"/>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1" u="none" strike="noStrike">
                          <a:solidFill>
                            <a:srgbClr val="000000"/>
                          </a:solidFill>
                          <a:effectLst/>
                          <a:latin typeface="Arial"/>
                        </a:rPr>
                        <a:t>Current PE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1" u="none" strike="noStrike">
                          <a:solidFill>
                            <a:srgbClr val="000000"/>
                          </a:solidFill>
                          <a:effectLst/>
                          <a:latin typeface="Arial"/>
                        </a:rPr>
                        <a:t>Trailing PE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1" u="none" strike="noStrike">
                          <a:solidFill>
                            <a:srgbClr val="000000"/>
                          </a:solidFill>
                          <a:effectLst/>
                          <a:latin typeface="Arial"/>
                        </a:rPr>
                        <a:t>Forward PE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68300">
                <a:tc>
                  <a:txBody>
                    <a:bodyPr/>
                    <a:lstStyle/>
                    <a:p>
                      <a:pPr algn="l" fontAlgn="b"/>
                      <a:r>
                        <a:rPr lang="en-US" sz="1600" b="0" i="0" u="none" strike="noStrike" dirty="0">
                          <a:solidFill>
                            <a:srgbClr val="000000"/>
                          </a:solidFill>
                          <a:effectLst/>
                          <a:latin typeface="Arial"/>
                        </a:rPr>
                        <a:t>Number of firms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1" u="none" strike="noStrike">
                          <a:solidFill>
                            <a:srgbClr val="000000"/>
                          </a:solidFill>
                          <a:effectLst/>
                          <a:latin typeface="Arial"/>
                        </a:rPr>
                        <a:t>7887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1" u="none" strike="noStrike">
                          <a:solidFill>
                            <a:srgbClr val="000000"/>
                          </a:solidFill>
                          <a:effectLst/>
                          <a:latin typeface="Arial"/>
                        </a:rPr>
                        <a:t>7887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1" u="none" strike="noStrike">
                          <a:solidFill>
                            <a:srgbClr val="000000"/>
                          </a:solidFill>
                          <a:effectLst/>
                          <a:latin typeface="Arial"/>
                        </a:rPr>
                        <a:t>7887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68300">
                <a:tc>
                  <a:txBody>
                    <a:bodyPr/>
                    <a:lstStyle/>
                    <a:p>
                      <a:pPr algn="l" fontAlgn="b"/>
                      <a:r>
                        <a:rPr lang="en-US" sz="1600" b="0" i="0" u="none" strike="noStrike">
                          <a:solidFill>
                            <a:srgbClr val="000000"/>
                          </a:solidFill>
                          <a:effectLst/>
                          <a:latin typeface="Arial"/>
                        </a:rPr>
                        <a:t>Number with PE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000000"/>
                          </a:solidFill>
                          <a:effectLst/>
                          <a:latin typeface="Arial"/>
                        </a:rPr>
                        <a:t>3403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000000"/>
                          </a:solidFill>
                          <a:effectLst/>
                          <a:latin typeface="Arial"/>
                        </a:rPr>
                        <a:t>3398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000000"/>
                          </a:solidFill>
                          <a:effectLst/>
                          <a:latin typeface="Arial"/>
                        </a:rPr>
                        <a:t>2820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68300">
                <a:tc>
                  <a:txBody>
                    <a:bodyPr/>
                    <a:lstStyle/>
                    <a:p>
                      <a:pPr algn="l" fontAlgn="b"/>
                      <a:r>
                        <a:rPr lang="en-US" sz="1600" b="0" i="0" u="none" strike="noStrike">
                          <a:solidFill>
                            <a:srgbClr val="000000"/>
                          </a:solidFill>
                          <a:effectLst/>
                          <a:latin typeface="Arial"/>
                        </a:rPr>
                        <a:t>Average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a:solidFill>
                            <a:srgbClr val="000000"/>
                          </a:solidFill>
                          <a:effectLst/>
                          <a:latin typeface="Arial"/>
                        </a:rPr>
                        <a:t>72.13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000000"/>
                          </a:solidFill>
                          <a:effectLst/>
                          <a:latin typeface="Arial"/>
                        </a:rPr>
                        <a:t>60.49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000000"/>
                          </a:solidFill>
                          <a:effectLst/>
                          <a:latin typeface="Arial"/>
                        </a:rPr>
                        <a:t>35.25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68300">
                <a:tc>
                  <a:txBody>
                    <a:bodyPr/>
                    <a:lstStyle/>
                    <a:p>
                      <a:pPr algn="l" fontAlgn="b"/>
                      <a:r>
                        <a:rPr lang="en-US" sz="1600" b="0" i="0" u="none" strike="noStrike">
                          <a:solidFill>
                            <a:srgbClr val="000000"/>
                          </a:solidFill>
                          <a:effectLst/>
                          <a:latin typeface="Arial"/>
                        </a:rPr>
                        <a:t>Median</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000000"/>
                          </a:solidFill>
                          <a:effectLst/>
                          <a:latin typeface="Arial"/>
                        </a:rPr>
                        <a:t>20.88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000000"/>
                          </a:solidFill>
                          <a:effectLst/>
                          <a:latin typeface="Arial"/>
                        </a:rPr>
                        <a:t>19.74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000000"/>
                          </a:solidFill>
                          <a:effectLst/>
                          <a:latin typeface="Arial"/>
                        </a:rPr>
                        <a:t>18.32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68300">
                <a:tc>
                  <a:txBody>
                    <a:bodyPr/>
                    <a:lstStyle/>
                    <a:p>
                      <a:pPr algn="l" fontAlgn="b"/>
                      <a:r>
                        <a:rPr lang="en-US" sz="1600" b="0" i="0" u="none" strike="noStrike">
                          <a:solidFill>
                            <a:srgbClr val="000000"/>
                          </a:solidFill>
                          <a:effectLst/>
                          <a:latin typeface="Arial"/>
                        </a:rPr>
                        <a:t>Minimum</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000000"/>
                          </a:solidFill>
                          <a:effectLst/>
                          <a:latin typeface="Arial"/>
                        </a:rPr>
                        <a:t>0.25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000000"/>
                          </a:solidFill>
                          <a:effectLst/>
                          <a:latin typeface="Arial"/>
                        </a:rPr>
                        <a:t>0.4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000000"/>
                          </a:solidFill>
                          <a:effectLst/>
                          <a:latin typeface="Arial"/>
                        </a:rPr>
                        <a:t>1.15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68300">
                <a:tc>
                  <a:txBody>
                    <a:bodyPr/>
                    <a:lstStyle/>
                    <a:p>
                      <a:pPr algn="l" fontAlgn="b"/>
                      <a:r>
                        <a:rPr lang="en-US" sz="1600" b="0" i="0" u="none" strike="noStrike">
                          <a:solidFill>
                            <a:srgbClr val="000000"/>
                          </a:solidFill>
                          <a:effectLst/>
                          <a:latin typeface="Arial"/>
                        </a:rPr>
                        <a:t>Maximum</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000000"/>
                          </a:solidFill>
                          <a:effectLst/>
                          <a:latin typeface="Arial"/>
                        </a:rPr>
                        <a:t>23,100.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000000"/>
                          </a:solidFill>
                          <a:effectLst/>
                          <a:latin typeface="Arial"/>
                        </a:rPr>
                        <a:t>23,100.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000000"/>
                          </a:solidFill>
                          <a:effectLst/>
                          <a:latin typeface="Arial"/>
                        </a:rPr>
                        <a:t>5,230.91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68300">
                <a:tc>
                  <a:txBody>
                    <a:bodyPr/>
                    <a:lstStyle/>
                    <a:p>
                      <a:pPr algn="l" fontAlgn="b"/>
                      <a:r>
                        <a:rPr lang="en-US" sz="1600" b="0" i="0" u="none" strike="noStrike">
                          <a:solidFill>
                            <a:srgbClr val="000000"/>
                          </a:solidFill>
                          <a:effectLst/>
                          <a:latin typeface="Arial"/>
                        </a:rPr>
                        <a:t>Standard deviation</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000000"/>
                          </a:solidFill>
                          <a:effectLst/>
                          <a:latin typeface="Arial"/>
                        </a:rPr>
                        <a:t>509.6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000000"/>
                          </a:solidFill>
                          <a:effectLst/>
                          <a:latin typeface="Arial"/>
                        </a:rPr>
                        <a:t>510.41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000000"/>
                          </a:solidFill>
                          <a:effectLst/>
                          <a:latin typeface="Arial"/>
                        </a:rPr>
                        <a:t>139.75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68300">
                <a:tc>
                  <a:txBody>
                    <a:bodyPr/>
                    <a:lstStyle/>
                    <a:p>
                      <a:pPr algn="l" fontAlgn="b"/>
                      <a:r>
                        <a:rPr lang="en-US" sz="1600" b="0" i="0" u="none" strike="noStrike">
                          <a:solidFill>
                            <a:srgbClr val="000000"/>
                          </a:solidFill>
                          <a:effectLst/>
                          <a:latin typeface="Arial"/>
                        </a:rPr>
                        <a:t>Standard error</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000000"/>
                          </a:solidFill>
                          <a:effectLst/>
                          <a:latin typeface="Arial"/>
                        </a:rPr>
                        <a:t>8.74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000000"/>
                          </a:solidFill>
                          <a:effectLst/>
                          <a:latin typeface="Arial"/>
                        </a:rPr>
                        <a:t>8.76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a:solidFill>
                            <a:srgbClr val="000000"/>
                          </a:solidFill>
                          <a:effectLst/>
                          <a:latin typeface="Arial"/>
                        </a:rPr>
                        <a:t>2.63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68300">
                <a:tc>
                  <a:txBody>
                    <a:bodyPr/>
                    <a:lstStyle/>
                    <a:p>
                      <a:pPr algn="l" fontAlgn="b"/>
                      <a:r>
                        <a:rPr lang="en-US" sz="1600" b="0" i="0" u="none" strike="noStrike">
                          <a:solidFill>
                            <a:srgbClr val="000000"/>
                          </a:solidFill>
                          <a:effectLst/>
                          <a:latin typeface="Arial"/>
                        </a:rPr>
                        <a:t>Skewness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000000"/>
                          </a:solidFill>
                          <a:effectLst/>
                          <a:latin typeface="Arial"/>
                        </a:rPr>
                        <a:t>31.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000000"/>
                          </a:solidFill>
                          <a:effectLst/>
                          <a:latin typeface="Arial"/>
                        </a:rPr>
                        <a:t>32.77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000000"/>
                          </a:solidFill>
                          <a:effectLst/>
                          <a:latin typeface="Arial"/>
                        </a:rPr>
                        <a:t>25.04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68300">
                <a:tc>
                  <a:txBody>
                    <a:bodyPr/>
                    <a:lstStyle/>
                    <a:p>
                      <a:pPr algn="l" fontAlgn="b"/>
                      <a:r>
                        <a:rPr lang="en-US" sz="1600" b="0" i="0" u="none" strike="noStrike">
                          <a:solidFill>
                            <a:srgbClr val="000000"/>
                          </a:solidFill>
                          <a:effectLst/>
                          <a:latin typeface="Arial"/>
                        </a:rPr>
                        <a:t>25th percentile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000000"/>
                          </a:solidFill>
                          <a:effectLst/>
                          <a:latin typeface="Arial"/>
                        </a:rPr>
                        <a:t>13.578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000000"/>
                          </a:solidFill>
                          <a:effectLst/>
                          <a:latin typeface="Arial"/>
                        </a:rPr>
                        <a:t>13.2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000000"/>
                          </a:solidFill>
                          <a:effectLst/>
                          <a:latin typeface="Arial"/>
                        </a:rPr>
                        <a:t>14.32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68300">
                <a:tc>
                  <a:txBody>
                    <a:bodyPr/>
                    <a:lstStyle/>
                    <a:p>
                      <a:pPr algn="l" fontAlgn="b"/>
                      <a:r>
                        <a:rPr lang="en-US" sz="1600" b="0" i="0" u="none" strike="noStrike">
                          <a:solidFill>
                            <a:srgbClr val="000000"/>
                          </a:solidFill>
                          <a:effectLst/>
                          <a:latin typeface="Arial"/>
                        </a:rPr>
                        <a:t>75th percentile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000000"/>
                          </a:solidFill>
                          <a:effectLst/>
                          <a:latin typeface="Arial"/>
                        </a:rPr>
                        <a:t>33.86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000000"/>
                          </a:solidFill>
                          <a:effectLst/>
                          <a:latin typeface="Arial"/>
                        </a:rPr>
                        <a:t>31.16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a:solidFill>
                            <a:srgbClr val="000000"/>
                          </a:solidFill>
                          <a:effectLst/>
                          <a:latin typeface="Arial"/>
                        </a:rPr>
                        <a:t>25.66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xmlns:p14="http://schemas.microsoft.com/office/powerpoint/2010/main" id="1" dur="indefinite" restart="never" nodeType="tmRoot"/>
      </p:par>
    </p:tn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2050"/>
          <p:cNvSpPr>
            <a:spLocks noGrp="1" noChangeArrowheads="1"/>
          </p:cNvSpPr>
          <p:nvPr>
            <p:ph type="title"/>
          </p:nvPr>
        </p:nvSpPr>
        <p:spPr>
          <a:xfrm>
            <a:off x="152400" y="228600"/>
            <a:ext cx="8839200" cy="990600"/>
          </a:xfrm>
        </p:spPr>
        <p:txBody>
          <a:bodyPr>
            <a:noAutofit/>
          </a:bodyPr>
          <a:lstStyle/>
          <a:p>
            <a:pPr eaLnBrk="1" fontAlgn="auto" hangingPunct="1">
              <a:spcAft>
                <a:spcPts val="0"/>
              </a:spcAft>
              <a:defRPr/>
            </a:pPr>
            <a:r>
              <a:rPr lang="en-US" sz="2800" dirty="0" smtClean="0">
                <a:ea typeface="+mj-ea"/>
                <a:cs typeface="+mj-cs"/>
              </a:rPr>
              <a:t>3. Markets have a lot in common</a:t>
            </a:r>
            <a:r>
              <a:rPr lang="en-US" sz="2800" dirty="0">
                <a:ea typeface="+mj-ea"/>
                <a:cs typeface="+mj-cs"/>
              </a:rPr>
              <a:t> </a:t>
            </a:r>
            <a:r>
              <a:rPr lang="en-US" sz="2800" dirty="0" smtClean="0">
                <a:ea typeface="+mj-ea"/>
                <a:cs typeface="+mj-cs"/>
              </a:rPr>
              <a:t>: Comparing Global PEs</a:t>
            </a:r>
            <a:endParaRPr lang="en-US" sz="2800" dirty="0">
              <a:ea typeface="+mj-ea"/>
              <a:cs typeface="+mj-cs"/>
            </a:endParaRPr>
          </a:p>
        </p:txBody>
      </p:sp>
      <p:sp>
        <p:nvSpPr>
          <p:cNvPr id="45058" name="Text Box 2055"/>
          <p:cNvSpPr txBox="1">
            <a:spLocks noChangeArrowheads="1"/>
          </p:cNvSpPr>
          <p:nvPr/>
        </p:nvSpPr>
        <p:spPr bwMode="auto">
          <a:xfrm>
            <a:off x="8197850" y="1676400"/>
            <a:ext cx="18415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lgn="ctr"/>
            <a:endParaRPr lang="en-US" sz="1600" i="1"/>
          </a:p>
        </p:txBody>
      </p:sp>
      <p:sp>
        <p:nvSpPr>
          <p:cNvPr id="45059"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5" name="Slide Number Placeholder 4"/>
          <p:cNvSpPr>
            <a:spLocks noGrp="1"/>
          </p:cNvSpPr>
          <p:nvPr>
            <p:ph type="sldNum" sz="quarter" idx="11"/>
          </p:nvPr>
        </p:nvSpPr>
        <p:spPr/>
        <p:txBody>
          <a:bodyPr>
            <a:normAutofit fontScale="85000" lnSpcReduction="20000"/>
          </a:bodyPr>
          <a:lstStyle/>
          <a:p>
            <a:pPr>
              <a:defRPr/>
            </a:pPr>
            <a:fld id="{EB80A482-9D00-8042-9E98-351D7A2B5BDD}" type="slidenum">
              <a:rPr lang="en-US"/>
              <a:pPr>
                <a:defRPr/>
              </a:pPr>
              <a:t>153</a:t>
            </a:fld>
            <a:endParaRPr lang="en-US" dirty="0"/>
          </a:p>
        </p:txBody>
      </p:sp>
      <p:graphicFrame>
        <p:nvGraphicFramePr>
          <p:cNvPr id="10" name="Content Placeholder 9"/>
          <p:cNvGraphicFramePr>
            <a:graphicFrameLocks noGrp="1"/>
          </p:cNvGraphicFramePr>
          <p:nvPr>
            <p:ph sz="quarter" idx="1"/>
            <p:extLst>
              <p:ext uri="{D42A27DB-BD31-4B8C-83A1-F6EECF244321}">
                <p14:modId xmlns:p14="http://schemas.microsoft.com/office/powerpoint/2010/main" val="754059821"/>
              </p:ext>
            </p:extLst>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095774786"/>
      </p:ext>
    </p:extLst>
  </p:cSld>
  <p:clrMapOvr>
    <a:masterClrMapping/>
  </p:clrMapOvr>
  <p:timing>
    <p:tnLst>
      <p:par>
        <p:cTn xmlns:p14="http://schemas.microsoft.com/office/powerpoint/2010/main" id="1" dur="indefinite" restart="never" nodeType="tmRoot"/>
      </p:par>
    </p:tnLst>
  </p:timing>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49"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4. Simplistic rules almost always break down…6 times EBITDA may not be cheap… </a:t>
            </a:r>
            <a:endParaRPr lang="en-US">
              <a:ea typeface="+mj-ea"/>
              <a:cs typeface="+mj-cs"/>
            </a:endParaRPr>
          </a:p>
        </p:txBody>
      </p:sp>
      <p:sp>
        <p:nvSpPr>
          <p:cNvPr id="22937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pic>
        <p:nvPicPr>
          <p:cNvPr id="229379" name="Content Placeholder 5"/>
          <p:cNvPicPr>
            <a:picLocks noGrp="1" noChangeAspect="1"/>
          </p:cNvPicPr>
          <p:nvPr>
            <p:ph sz="quarter" idx="1"/>
          </p:nvPr>
        </p:nvPicPr>
        <p:blipFill>
          <a:blip r:embed="rId3">
            <a:extLst>
              <a:ext uri="{28A0092B-C50C-407E-A947-70E740481C1C}">
                <a14:useLocalDpi xmlns:a14="http://schemas.microsoft.com/office/drawing/2010/main" val="0"/>
              </a:ext>
            </a:extLst>
          </a:blip>
          <a:srcRect l="-11748" r="-11748"/>
          <a:stretch>
            <a:fillRect/>
          </a:stretch>
        </p:blipFill>
        <p:spPr>
          <a:xfrm>
            <a:off x="612775" y="1600200"/>
            <a:ext cx="8153400" cy="4495800"/>
          </a:xfrm>
        </p:spPr>
      </p:pic>
    </p:spTree>
  </p:cSld>
  <p:clrMapOvr>
    <a:masterClrMapping/>
  </p:clrMapOvr>
  <p:timing>
    <p:tnLst>
      <p:par>
        <p:cTn xmlns:p14="http://schemas.microsoft.com/office/powerpoint/2010/main" id="1" dur="indefinite" restart="never" nodeType="tmRoot"/>
      </p:par>
    </p:tn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smtClean="0">
                <a:ea typeface="+mj-ea"/>
                <a:cs typeface="+mj-cs"/>
              </a:rPr>
              <a:t>But it may be in 2015, unless you are in Japan, Australia or Canada</a:t>
            </a:r>
            <a:endParaRPr lang="en-US" dirty="0">
              <a:ea typeface="+mj-ea"/>
              <a:cs typeface="+mj-cs"/>
            </a:endParaRPr>
          </a:p>
        </p:txBody>
      </p:sp>
      <p:sp>
        <p:nvSpPr>
          <p:cNvPr id="51202"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5" name="Slide Number Placeholder 4"/>
          <p:cNvSpPr>
            <a:spLocks noGrp="1"/>
          </p:cNvSpPr>
          <p:nvPr>
            <p:ph type="sldNum" sz="quarter" idx="11"/>
          </p:nvPr>
        </p:nvSpPr>
        <p:spPr/>
        <p:txBody>
          <a:bodyPr>
            <a:normAutofit fontScale="85000" lnSpcReduction="20000"/>
          </a:bodyPr>
          <a:lstStyle/>
          <a:p>
            <a:pPr>
              <a:defRPr/>
            </a:pPr>
            <a:fld id="{ADB31A79-CF36-784E-969B-CF4A4C1772A9}" type="slidenum">
              <a:rPr lang="en-US"/>
              <a:pPr>
                <a:defRPr/>
              </a:pPr>
              <a:t>155</a:t>
            </a:fld>
            <a:endParaRPr lang="en-US" dirty="0"/>
          </a:p>
        </p:txBody>
      </p:sp>
      <p:graphicFrame>
        <p:nvGraphicFramePr>
          <p:cNvPr id="7" name="Content Placeholder 6"/>
          <p:cNvGraphicFramePr>
            <a:graphicFrameLocks noGrp="1"/>
          </p:cNvGraphicFramePr>
          <p:nvPr>
            <p:ph sz="quarter" idx="1"/>
            <p:extLst>
              <p:ext uri="{D42A27DB-BD31-4B8C-83A1-F6EECF244321}">
                <p14:modId xmlns:p14="http://schemas.microsoft.com/office/powerpoint/2010/main" val="2580945081"/>
              </p:ext>
            </p:extLst>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207085442"/>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49"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Analytical Tests</a:t>
            </a:r>
          </a:p>
        </p:txBody>
      </p:sp>
      <p:sp>
        <p:nvSpPr>
          <p:cNvPr id="23245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sp>
        <p:nvSpPr>
          <p:cNvPr id="158722" name="Rectangle 3"/>
          <p:cNvSpPr>
            <a:spLocks noGrp="1" noChangeArrowheads="1"/>
          </p:cNvSpPr>
          <p:nvPr>
            <p:ph sz="quarter" idx="1"/>
          </p:nvPr>
        </p:nvSpPr>
        <p:spPr>
          <a:xfrm>
            <a:off x="612775" y="1600200"/>
            <a:ext cx="8153400" cy="4495800"/>
          </a:xfrm>
        </p:spPr>
        <p:txBody>
          <a:bodyPr>
            <a:normAutofit fontScale="85000" lnSpcReduction="10000"/>
          </a:bodyPr>
          <a:lstStyle/>
          <a:p>
            <a:pPr marL="320040" indent="-320040" eaLnBrk="1" fontAlgn="auto" hangingPunct="1">
              <a:spcAft>
                <a:spcPts val="0"/>
              </a:spcAft>
              <a:buFont typeface="Wingdings"/>
              <a:buChar char=""/>
              <a:defRPr/>
            </a:pPr>
            <a:r>
              <a:rPr lang="en-US" smtClean="0">
                <a:ea typeface="+mn-ea"/>
                <a:cs typeface="+mn-cs"/>
              </a:rPr>
              <a:t>What are the fundamentals that determine and drive these multiples?</a:t>
            </a:r>
          </a:p>
          <a:p>
            <a:pPr marL="640080" lvl="1" indent="-274320" eaLnBrk="1" fontAlgn="auto" hangingPunct="1">
              <a:spcAft>
                <a:spcPts val="0"/>
              </a:spcAft>
              <a:buFont typeface="Wingdings 2"/>
              <a:buChar char=""/>
              <a:defRPr/>
            </a:pPr>
            <a:r>
              <a:rPr lang="en-US" smtClean="0">
                <a:ea typeface="+mn-ea"/>
              </a:rPr>
              <a:t>Proposition 2: Embedded in every multiple are all of the variables that drive every discounted cash flow valuation - growth, risk and cash flow patterns.</a:t>
            </a:r>
          </a:p>
          <a:p>
            <a:pPr marL="640080" lvl="1" indent="-274320" eaLnBrk="1" fontAlgn="auto" hangingPunct="1">
              <a:spcAft>
                <a:spcPts val="0"/>
              </a:spcAft>
              <a:buFont typeface="Wingdings 2"/>
              <a:buChar char=""/>
              <a:defRPr/>
            </a:pPr>
            <a:r>
              <a:rPr lang="en-US" smtClean="0">
                <a:ea typeface="+mn-ea"/>
              </a:rPr>
              <a:t>In fact, using a simple discounted cash flow model and basic algebra should yield the fundamentals that drive a multiple</a:t>
            </a:r>
          </a:p>
          <a:p>
            <a:pPr marL="320040" indent="-320040" eaLnBrk="1" fontAlgn="auto" hangingPunct="1">
              <a:spcAft>
                <a:spcPts val="0"/>
              </a:spcAft>
              <a:buFont typeface="Wingdings"/>
              <a:buChar char=""/>
              <a:defRPr/>
            </a:pPr>
            <a:r>
              <a:rPr lang="en-US" smtClean="0">
                <a:ea typeface="+mn-ea"/>
                <a:cs typeface="+mn-cs"/>
              </a:rPr>
              <a:t>How do changes in these fundamentals change the multiple?</a:t>
            </a:r>
          </a:p>
          <a:p>
            <a:pPr marL="640080" lvl="1" indent="-274320" eaLnBrk="1" fontAlgn="auto" hangingPunct="1">
              <a:spcAft>
                <a:spcPts val="0"/>
              </a:spcAft>
              <a:buFont typeface="Wingdings 2"/>
              <a:buChar char=""/>
              <a:defRPr/>
            </a:pPr>
            <a:r>
              <a:rPr lang="en-US" smtClean="0">
                <a:ea typeface="+mn-ea"/>
              </a:rPr>
              <a:t>The relationship between a fundamental (like growth) and a multiple (such as PE) is seldom linear. For example, if firm A has twice the growth rate of firm B, it will generally not trade at twice its PE ratio</a:t>
            </a:r>
          </a:p>
          <a:p>
            <a:pPr marL="640080" lvl="1" indent="-274320" eaLnBrk="1" fontAlgn="auto" hangingPunct="1">
              <a:spcAft>
                <a:spcPts val="0"/>
              </a:spcAft>
              <a:buFont typeface="Wingdings 2"/>
              <a:buChar char=""/>
              <a:defRPr/>
            </a:pPr>
            <a:r>
              <a:rPr lang="en-US" smtClean="0">
                <a:ea typeface="+mn-ea"/>
              </a:rPr>
              <a:t>Proposition 3: It is impossible to properly compare firms on a multiple, if we do not know the nature of the relationship between fundamentals and the multiple.</a:t>
            </a:r>
            <a:endParaRPr lang="en-US">
              <a:ea typeface="+mn-ea"/>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7"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PE Ratio: Understanding the Fundamentals</a:t>
            </a:r>
          </a:p>
        </p:txBody>
      </p:sp>
      <p:sp>
        <p:nvSpPr>
          <p:cNvPr id="23449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sp>
        <p:nvSpPr>
          <p:cNvPr id="160770" name="Rectangle 3"/>
          <p:cNvSpPr>
            <a:spLocks noGrp="1" noChangeArrowheads="1"/>
          </p:cNvSpPr>
          <p:nvPr>
            <p:ph sz="quarter" idx="1"/>
          </p:nvPr>
        </p:nvSpPr>
        <p:spPr>
          <a:xfrm>
            <a:off x="612775" y="1600200"/>
            <a:ext cx="8153400" cy="4495800"/>
          </a:xfrm>
        </p:spPr>
        <p:txBody>
          <a:bodyPr>
            <a:normAutofit fontScale="92500" lnSpcReduction="10000"/>
          </a:bodyPr>
          <a:lstStyle/>
          <a:p>
            <a:pPr marL="320040" indent="-320040" eaLnBrk="1" fontAlgn="auto" hangingPunct="1">
              <a:spcAft>
                <a:spcPts val="0"/>
              </a:spcAft>
              <a:buFont typeface="Wingdings"/>
              <a:buChar char=""/>
              <a:defRPr/>
            </a:pPr>
            <a:r>
              <a:rPr lang="en-US" dirty="0" smtClean="0">
                <a:ea typeface="+mn-ea"/>
                <a:cs typeface="+mn-cs"/>
              </a:rPr>
              <a:t>To understand the fundamentals, start with a basic equity discounted cash flow model. </a:t>
            </a:r>
          </a:p>
          <a:p>
            <a:pPr marL="320040" indent="-320040" eaLnBrk="1" fontAlgn="auto" hangingPunct="1">
              <a:spcAft>
                <a:spcPts val="0"/>
              </a:spcAft>
              <a:buFont typeface="Wingdings"/>
              <a:buChar char=""/>
              <a:defRPr/>
            </a:pPr>
            <a:r>
              <a:rPr lang="en-US" dirty="0" smtClean="0">
                <a:ea typeface="+mn-ea"/>
                <a:cs typeface="+mn-cs"/>
              </a:rPr>
              <a:t>With the dividend discount model,</a:t>
            </a: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r>
              <a:rPr lang="en-US" dirty="0" smtClean="0">
                <a:ea typeface="+mn-ea"/>
                <a:cs typeface="+mn-cs"/>
              </a:rPr>
              <a:t>Dividing both sides by the current earnings per share,</a:t>
            </a: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r>
              <a:rPr lang="en-US" dirty="0" smtClean="0">
                <a:ea typeface="+mn-ea"/>
                <a:cs typeface="+mn-cs"/>
              </a:rPr>
              <a:t>If this had been a FCFE Model,</a:t>
            </a:r>
          </a:p>
          <a:p>
            <a:pPr marL="0" indent="0" eaLnBrk="1" fontAlgn="auto" hangingPunct="1">
              <a:spcAft>
                <a:spcPts val="0"/>
              </a:spcAft>
              <a:buFont typeface="Wingdings"/>
              <a:buNone/>
              <a:defRPr/>
            </a:pPr>
            <a:r>
              <a:rPr lang="en-US" dirty="0" smtClean="0">
                <a:ea typeface="+mn-ea"/>
                <a:cs typeface="+mn-cs"/>
              </a:rPr>
              <a:t> </a:t>
            </a:r>
            <a:endParaRPr lang="en-US" dirty="0">
              <a:ea typeface="+mn-ea"/>
              <a:cs typeface="+mn-cs"/>
            </a:endParaRPr>
          </a:p>
        </p:txBody>
      </p:sp>
      <p:graphicFrame>
        <p:nvGraphicFramePr>
          <p:cNvPr id="234500" name="Object 2"/>
          <p:cNvGraphicFramePr>
            <a:graphicFrameLocks/>
          </p:cNvGraphicFramePr>
          <p:nvPr/>
        </p:nvGraphicFramePr>
        <p:xfrm>
          <a:off x="3657600" y="2971800"/>
          <a:ext cx="923925" cy="479425"/>
        </p:xfrm>
        <a:graphic>
          <a:graphicData uri="http://schemas.openxmlformats.org/presentationml/2006/ole">
            <mc:AlternateContent xmlns:mc="http://schemas.openxmlformats.org/markup-compatibility/2006">
              <mc:Choice xmlns:v="urn:schemas-microsoft-com:vml" Requires="v">
                <p:oleObj spid="_x0000_s234745" name="Equation" r:id="rId4" imgW="749300" imgH="393700" progId="Equation.3">
                  <p:embed/>
                </p:oleObj>
              </mc:Choice>
              <mc:Fallback>
                <p:oleObj name="Equation" r:id="rId4" imgW="749300" imgH="393700" progId="Equation.3">
                  <p:embed/>
                  <p:pic>
                    <p:nvPicPr>
                      <p:cNvPr id="0" name="Object 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57600" y="2971800"/>
                        <a:ext cx="923925" cy="4794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34501" name="Object 3"/>
          <p:cNvGraphicFramePr>
            <a:graphicFrameLocks/>
          </p:cNvGraphicFramePr>
          <p:nvPr/>
        </p:nvGraphicFramePr>
        <p:xfrm>
          <a:off x="2971800" y="4343400"/>
          <a:ext cx="2940050" cy="558800"/>
        </p:xfrm>
        <a:graphic>
          <a:graphicData uri="http://schemas.openxmlformats.org/presentationml/2006/ole">
            <mc:AlternateContent xmlns:mc="http://schemas.openxmlformats.org/markup-compatibility/2006">
              <mc:Choice xmlns:v="urn:schemas-microsoft-com:vml" Requires="v">
                <p:oleObj spid="_x0000_s234746" name="Equation" r:id="rId6" imgW="2362200" imgH="457200" progId="Equation.3">
                  <p:embed/>
                </p:oleObj>
              </mc:Choice>
              <mc:Fallback>
                <p:oleObj name="Equation" r:id="rId6" imgW="2362200" imgH="457200" progId="Equation.3">
                  <p:embed/>
                  <p:pic>
                    <p:nvPicPr>
                      <p:cNvPr id="0" name="Object 3"/>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971800" y="4343400"/>
                        <a:ext cx="2940050" cy="5588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34502" name="Object 4"/>
          <p:cNvGraphicFramePr>
            <a:graphicFrameLocks/>
          </p:cNvGraphicFramePr>
          <p:nvPr/>
        </p:nvGraphicFramePr>
        <p:xfrm>
          <a:off x="3810000" y="5562600"/>
          <a:ext cx="2830513" cy="482600"/>
        </p:xfrm>
        <a:graphic>
          <a:graphicData uri="http://schemas.openxmlformats.org/presentationml/2006/ole">
            <mc:AlternateContent xmlns:mc="http://schemas.openxmlformats.org/markup-compatibility/2006">
              <mc:Choice xmlns:v="urn:schemas-microsoft-com:vml" Requires="v">
                <p:oleObj spid="_x0000_s234747" name="Equation" r:id="rId8" imgW="2260600" imgH="393700" progId="Equation.3">
                  <p:embed/>
                </p:oleObj>
              </mc:Choice>
              <mc:Fallback>
                <p:oleObj name="Equation" r:id="rId8" imgW="2260600" imgH="393700" progId="Equation.3">
                  <p:embed/>
                  <p:pic>
                    <p:nvPicPr>
                      <p:cNvPr id="0" name="Object 4"/>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810000" y="5562600"/>
                        <a:ext cx="2830513" cy="4826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34503" name="Object 5"/>
          <p:cNvGraphicFramePr>
            <a:graphicFrameLocks/>
          </p:cNvGraphicFramePr>
          <p:nvPr/>
        </p:nvGraphicFramePr>
        <p:xfrm>
          <a:off x="3810000" y="6172200"/>
          <a:ext cx="3148013" cy="547688"/>
        </p:xfrm>
        <a:graphic>
          <a:graphicData uri="http://schemas.openxmlformats.org/presentationml/2006/ole">
            <mc:AlternateContent xmlns:mc="http://schemas.openxmlformats.org/markup-compatibility/2006">
              <mc:Choice xmlns:v="urn:schemas-microsoft-com:vml" Requires="v">
                <p:oleObj spid="_x0000_s234748" name="Equation" r:id="rId10" imgW="2565400" imgH="444500" progId="Equation.3">
                  <p:embed/>
                </p:oleObj>
              </mc:Choice>
              <mc:Fallback>
                <p:oleObj name="Equation" r:id="rId10" imgW="2565400" imgH="444500" progId="Equation.3">
                  <p:embed/>
                  <p:pic>
                    <p:nvPicPr>
                      <p:cNvPr id="0" name="Object 5"/>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810000" y="6172200"/>
                        <a:ext cx="3148013" cy="5476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5"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The Determinants of Multiples…</a:t>
            </a:r>
          </a:p>
        </p:txBody>
      </p:sp>
      <p:sp>
        <p:nvSpPr>
          <p:cNvPr id="23654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pic>
        <p:nvPicPr>
          <p:cNvPr id="236547" name="Picture 3"/>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t="-1353" b="-1353"/>
          <a:stretch>
            <a:fillRect/>
          </a:stretch>
        </p:blipFill>
        <p:spPr>
          <a:xfrm>
            <a:off x="612775" y="1600200"/>
            <a:ext cx="8153400" cy="4495800"/>
          </a:xfrm>
        </p:spPr>
      </p:pic>
    </p:spTree>
  </p:cSld>
  <p:clrMapOvr>
    <a:masterClrMapping/>
  </p:clrMapOvr>
  <p:timing>
    <p:tnLst>
      <p:par>
        <p:cTn xmlns:p14="http://schemas.microsoft.com/office/powerpoint/2010/main" id="1" dur="indefinite" restart="never" nodeType="tmRoot"/>
      </p:par>
    </p:tnLst>
  </p:timing>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3"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Application Tests</a:t>
            </a:r>
          </a:p>
        </p:txBody>
      </p:sp>
      <p:sp>
        <p:nvSpPr>
          <p:cNvPr id="23859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sp>
        <p:nvSpPr>
          <p:cNvPr id="164866" name="Rectangle 3"/>
          <p:cNvSpPr>
            <a:spLocks noGrp="1" noChangeArrowheads="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smtClean="0">
                <a:ea typeface="+mn-ea"/>
                <a:cs typeface="+mn-cs"/>
              </a:rPr>
              <a:t>Given the firm that we are valuing, what is a </a:t>
            </a:r>
            <a:r>
              <a:rPr lang="ja-JP" altLang="en-US" smtClean="0">
                <a:ea typeface="+mn-ea"/>
                <a:cs typeface="+mn-cs"/>
              </a:rPr>
              <a:t>“</a:t>
            </a:r>
            <a:r>
              <a:rPr lang="en-US" altLang="ja-JP" smtClean="0">
                <a:ea typeface="+mn-ea"/>
                <a:cs typeface="+mn-cs"/>
              </a:rPr>
              <a:t>comparable</a:t>
            </a:r>
            <a:r>
              <a:rPr lang="ja-JP" altLang="en-US" smtClean="0">
                <a:ea typeface="+mn-ea"/>
                <a:cs typeface="+mn-cs"/>
              </a:rPr>
              <a:t>”</a:t>
            </a:r>
            <a:r>
              <a:rPr lang="en-US" altLang="ja-JP" smtClean="0">
                <a:ea typeface="+mn-ea"/>
                <a:cs typeface="+mn-cs"/>
              </a:rPr>
              <a:t> firm?</a:t>
            </a:r>
          </a:p>
          <a:p>
            <a:pPr marL="640080" lvl="1" indent="-274320" eaLnBrk="1" fontAlgn="auto" hangingPunct="1">
              <a:spcAft>
                <a:spcPts val="0"/>
              </a:spcAft>
              <a:buFont typeface="Wingdings 2"/>
              <a:buChar char=""/>
              <a:defRPr/>
            </a:pPr>
            <a:r>
              <a:rPr lang="en-US" smtClean="0">
                <a:ea typeface="+mn-ea"/>
              </a:rPr>
              <a:t>While traditional analysis is built on the premise that firms in the same sector are comparable firms, valuation theory would suggest that a comparable firm is one which is similar to the one being analyzed in terms of fundamentals.</a:t>
            </a:r>
          </a:p>
          <a:p>
            <a:pPr marL="640080" lvl="1" indent="-274320" eaLnBrk="1" fontAlgn="auto" hangingPunct="1">
              <a:spcAft>
                <a:spcPts val="0"/>
              </a:spcAft>
              <a:buFont typeface="Wingdings 2"/>
              <a:buChar char=""/>
              <a:defRPr/>
            </a:pPr>
            <a:r>
              <a:rPr lang="en-US" smtClean="0">
                <a:ea typeface="+mn-ea"/>
              </a:rPr>
              <a:t>Proposition 4: There is no reason why a firm cannot be compared with another firm in a very different business, if the two firms have the same risk, growth and cash flow characteristics.</a:t>
            </a:r>
          </a:p>
          <a:p>
            <a:pPr marL="320040" indent="-320040" eaLnBrk="1" fontAlgn="auto" hangingPunct="1">
              <a:spcAft>
                <a:spcPts val="0"/>
              </a:spcAft>
              <a:buFont typeface="Wingdings"/>
              <a:buChar char=""/>
              <a:defRPr/>
            </a:pPr>
            <a:r>
              <a:rPr lang="en-US" smtClean="0">
                <a:ea typeface="+mn-ea"/>
                <a:cs typeface="+mn-cs"/>
              </a:rPr>
              <a:t>Given the comparable firms, how do we adjust for differences across firms on  the fundamentals?</a:t>
            </a:r>
          </a:p>
          <a:p>
            <a:pPr marL="640080" lvl="1" indent="-274320" eaLnBrk="1" fontAlgn="auto" hangingPunct="1">
              <a:spcAft>
                <a:spcPts val="0"/>
              </a:spcAft>
              <a:buFont typeface="Wingdings 2"/>
              <a:buChar char=""/>
              <a:defRPr/>
            </a:pPr>
            <a:r>
              <a:rPr lang="en-US" smtClean="0">
                <a:ea typeface="+mn-ea"/>
              </a:rPr>
              <a:t>Proposition 5: It is impossible to find an exactly identical firm to the one you are valuing.</a:t>
            </a:r>
            <a:endParaRPr lang="en-US">
              <a:ea typeface="+mn-ea"/>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3"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An Example: Comparing PE Ratios across a Sector: PE</a:t>
            </a:r>
            <a:endParaRPr lang="en-US">
              <a:ea typeface="+mj-ea"/>
              <a:cs typeface="+mj-cs"/>
            </a:endParaRPr>
          </a:p>
        </p:txBody>
      </p:sp>
      <p:sp>
        <p:nvSpPr>
          <p:cNvPr id="24064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graphicFrame>
        <p:nvGraphicFramePr>
          <p:cNvPr id="240643" name="Object 2"/>
          <p:cNvGraphicFramePr>
            <a:graphicFrameLocks noGrp="1" noChangeAspect="1"/>
          </p:cNvGraphicFramePr>
          <p:nvPr>
            <p:ph sz="quarter" idx="1"/>
          </p:nvPr>
        </p:nvGraphicFramePr>
        <p:xfrm>
          <a:off x="2327275" y="1695450"/>
          <a:ext cx="4724400" cy="4305300"/>
        </p:xfrm>
        <a:graphic>
          <a:graphicData uri="http://schemas.openxmlformats.org/presentationml/2006/ole">
            <mc:AlternateContent xmlns:mc="http://schemas.openxmlformats.org/markup-compatibility/2006">
              <mc:Choice xmlns:v="urn:schemas-microsoft-com:vml" Requires="v">
                <p:oleObj spid="_x0000_s240720" name="Worksheet" r:id="rId4" imgW="4724400" imgH="4305300" progId="Excel.Sheet.8">
                  <p:embed/>
                </p:oleObj>
              </mc:Choice>
              <mc:Fallback>
                <p:oleObj name="Worksheet" r:id="rId4" imgW="4724400" imgH="4305300" progId="Excel.Sheet.8">
                  <p:embed/>
                  <p:pic>
                    <p:nvPicPr>
                      <p:cNvPr id="0" name="Object 2"/>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27275" y="1695450"/>
                        <a:ext cx="4724400" cy="43053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xmlns:p14="http://schemas.microsoft.com/office/powerpoint/2010/main" id="1" dur="indefinite" restart="never" nodeType="tmRoot"/>
      </p:par>
    </p:tnLst>
  </p:timing>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89"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PE, Growth and Risk</a:t>
            </a:r>
          </a:p>
        </p:txBody>
      </p:sp>
      <p:sp>
        <p:nvSpPr>
          <p:cNvPr id="24269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sp>
        <p:nvSpPr>
          <p:cNvPr id="168962" name="Rectangle 3"/>
          <p:cNvSpPr>
            <a:spLocks noGrp="1" noChangeArrowheads="1"/>
          </p:cNvSpPr>
          <p:nvPr>
            <p:ph sz="quarter" idx="1"/>
          </p:nvPr>
        </p:nvSpPr>
        <p:spPr>
          <a:xfrm>
            <a:off x="612775" y="1600200"/>
            <a:ext cx="8153400" cy="4495800"/>
          </a:xfrm>
        </p:spPr>
        <p:txBody>
          <a:bodyPr>
            <a:normAutofit fontScale="92500" lnSpcReduction="10000"/>
          </a:bodyPr>
          <a:lstStyle/>
          <a:p>
            <a:pPr marL="320040" indent="-320040" eaLnBrk="1" fontAlgn="auto" hangingPunct="1">
              <a:spcAft>
                <a:spcPts val="0"/>
              </a:spcAft>
              <a:buFont typeface="Wingdings"/>
              <a:buChar char=""/>
              <a:defRPr/>
            </a:pPr>
            <a:r>
              <a:rPr lang="en-US" dirty="0" smtClean="0">
                <a:ea typeface="+mn-ea"/>
                <a:cs typeface="+mn-cs"/>
              </a:rPr>
              <a:t>Dependent variable is:	PE	 </a:t>
            </a:r>
          </a:p>
          <a:p>
            <a:pPr marL="320040" indent="-320040" eaLnBrk="1" fontAlgn="auto" hangingPunct="1">
              <a:spcAft>
                <a:spcPts val="0"/>
              </a:spcAft>
              <a:buFont typeface="Wingdings"/>
              <a:buChar char=""/>
              <a:defRPr/>
            </a:pPr>
            <a:r>
              <a:rPr lang="en-US" dirty="0" smtClean="0">
                <a:ea typeface="+mn-ea"/>
                <a:cs typeface="+mn-cs"/>
              </a:rPr>
              <a:t>R squared = 66.2%     R squared (adjusted) = 63.1%</a:t>
            </a:r>
          </a:p>
          <a:p>
            <a:pPr marL="0" indent="0" eaLnBrk="1" fontAlgn="auto" hangingPunct="1">
              <a:spcAft>
                <a:spcPts val="0"/>
              </a:spcAft>
              <a:buFont typeface="Wingdings"/>
              <a:buNone/>
              <a:defRPr/>
            </a:pPr>
            <a:r>
              <a:rPr lang="en-US" sz="2000" i="1" dirty="0" smtClean="0">
                <a:ea typeface="+mn-ea"/>
                <a:cs typeface="+mn-cs"/>
              </a:rPr>
              <a:t>Variable			Coefficient	SE	t-ratio	Probability</a:t>
            </a:r>
          </a:p>
          <a:p>
            <a:pPr marL="0" indent="0" eaLnBrk="1" fontAlgn="auto" hangingPunct="1">
              <a:spcAft>
                <a:spcPts val="0"/>
              </a:spcAft>
              <a:buFont typeface="Wingdings"/>
              <a:buNone/>
              <a:defRPr/>
            </a:pPr>
            <a:r>
              <a:rPr lang="en-US" sz="2000" dirty="0" smtClean="0">
                <a:ea typeface="+mn-ea"/>
                <a:cs typeface="+mn-cs"/>
              </a:rPr>
              <a:t>Constant		13.1151		3.471	3.78	0.0010</a:t>
            </a:r>
          </a:p>
          <a:p>
            <a:pPr marL="0" indent="0" eaLnBrk="1" fontAlgn="auto" hangingPunct="1">
              <a:spcAft>
                <a:spcPts val="0"/>
              </a:spcAft>
              <a:buFont typeface="Wingdings"/>
              <a:buNone/>
              <a:defRPr/>
            </a:pPr>
            <a:r>
              <a:rPr lang="en-US" sz="2000" dirty="0" smtClean="0">
                <a:ea typeface="+mn-ea"/>
                <a:cs typeface="+mn-cs"/>
              </a:rPr>
              <a:t>Growth rate		121.223		19.27	6.29	 ≤ 0.0001</a:t>
            </a:r>
          </a:p>
          <a:p>
            <a:pPr marL="0" indent="0" eaLnBrk="1" fontAlgn="auto" hangingPunct="1">
              <a:spcAft>
                <a:spcPts val="0"/>
              </a:spcAft>
              <a:buFont typeface="Wingdings"/>
              <a:buNone/>
              <a:defRPr/>
            </a:pPr>
            <a:r>
              <a:rPr lang="en-US" sz="2000" dirty="0" smtClean="0">
                <a:ea typeface="+mn-ea"/>
                <a:cs typeface="+mn-cs"/>
              </a:rPr>
              <a:t>Emerging Market 	-13.853	1	3.606	-3.84	0.0009</a:t>
            </a:r>
          </a:p>
          <a:p>
            <a:pPr marL="0" indent="0" eaLnBrk="1" fontAlgn="auto" hangingPunct="1">
              <a:spcAft>
                <a:spcPts val="0"/>
              </a:spcAft>
              <a:buFont typeface="Wingdings"/>
              <a:buNone/>
              <a:defRPr/>
            </a:pPr>
            <a:r>
              <a:rPr lang="en-US" sz="2000" dirty="0" smtClean="0">
                <a:ea typeface="+mn-ea"/>
                <a:cs typeface="+mn-cs"/>
              </a:rPr>
              <a:t>Emerging Market is a dummy: 	1 if emerging market</a:t>
            </a:r>
          </a:p>
          <a:p>
            <a:pPr marL="0" indent="0" eaLnBrk="1" fontAlgn="auto" hangingPunct="1">
              <a:spcAft>
                <a:spcPts val="0"/>
              </a:spcAft>
              <a:buFont typeface="Wingdings"/>
              <a:buNone/>
              <a:defRPr/>
            </a:pPr>
            <a:r>
              <a:rPr lang="en-US" sz="2000" dirty="0" smtClean="0">
                <a:ea typeface="+mn-ea"/>
                <a:cs typeface="+mn-cs"/>
              </a:rPr>
              <a:t>		         			0 if not</a:t>
            </a:r>
          </a:p>
          <a:p>
            <a:pPr marL="320040" indent="-320040" eaLnBrk="1" fontAlgn="auto" hangingPunct="1">
              <a:spcAft>
                <a:spcPts val="0"/>
              </a:spcAft>
              <a:buFont typeface="Wingdings"/>
              <a:buChar char=""/>
              <a:defRPr/>
            </a:pPr>
            <a:r>
              <a:rPr lang="en-US" dirty="0" smtClean="0">
                <a:ea typeface="+mn-ea"/>
                <a:cs typeface="+mn-cs"/>
              </a:rPr>
              <a:t>Is </a:t>
            </a:r>
            <a:r>
              <a:rPr lang="en-US" dirty="0" err="1" smtClean="0">
                <a:ea typeface="+mn-ea"/>
                <a:cs typeface="+mn-cs"/>
              </a:rPr>
              <a:t>Indosat</a:t>
            </a:r>
            <a:r>
              <a:rPr lang="en-US" dirty="0" smtClean="0">
                <a:ea typeface="+mn-ea"/>
                <a:cs typeface="+mn-cs"/>
              </a:rPr>
              <a:t> cheap?</a:t>
            </a:r>
          </a:p>
          <a:p>
            <a:pPr marL="0" indent="0" eaLnBrk="1" fontAlgn="auto" hangingPunct="1">
              <a:spcAft>
                <a:spcPts val="0"/>
              </a:spcAft>
              <a:buNone/>
              <a:defRPr/>
            </a:pPr>
            <a:r>
              <a:rPr lang="en-US" dirty="0" smtClean="0">
                <a:ea typeface="+mn-ea"/>
                <a:cs typeface="+mn-cs"/>
              </a:rPr>
              <a:t>PE = 13.13 + 121.22 (.06) -13.85 (1) = 6.55</a:t>
            </a:r>
          </a:p>
          <a:p>
            <a:pPr marL="0" indent="0" eaLnBrk="1" fontAlgn="auto" hangingPunct="1">
              <a:spcAft>
                <a:spcPts val="0"/>
              </a:spcAft>
              <a:buNone/>
              <a:defRPr/>
            </a:pPr>
            <a:r>
              <a:rPr lang="en-US" dirty="0" smtClean="0">
                <a:ea typeface="+mn-ea"/>
                <a:cs typeface="+mn-cs"/>
              </a:rPr>
              <a:t>At 7.8 times earnings, </a:t>
            </a:r>
            <a:r>
              <a:rPr lang="en-US" dirty="0" err="1" smtClean="0">
                <a:ea typeface="+mn-ea"/>
                <a:cs typeface="+mn-cs"/>
              </a:rPr>
              <a:t>Indosat</a:t>
            </a:r>
            <a:r>
              <a:rPr lang="en-US" dirty="0" smtClean="0">
                <a:ea typeface="+mn-ea"/>
                <a:cs typeface="+mn-cs"/>
              </a:rPr>
              <a:t> is over valued.</a:t>
            </a:r>
            <a:endParaRPr lang="en-US" dirty="0">
              <a:ea typeface="+mn-ea"/>
              <a:cs typeface="+mn-cs"/>
            </a:endParaRPr>
          </a:p>
        </p:txBody>
      </p:sp>
    </p:spTree>
  </p:cSld>
  <p:clrMapOvr>
    <a:masterClrMapping/>
  </p:clrMapOvr>
  <p:timing>
    <p:tnLst>
      <p:par>
        <p:cTn xmlns:p14="http://schemas.microsoft.com/office/powerpoint/2010/main" id="1" dur="indefinite" restart="never" nodeType="tmRoot"/>
      </p:par>
    </p:tnLst>
  </p:timing>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Lukoil</a:t>
            </a:r>
            <a:r>
              <a:rPr lang="en-US" dirty="0" smtClean="0"/>
              <a:t>: A Relative Valuation</a:t>
            </a:r>
            <a:endParaRPr lang="en-US" dirty="0"/>
          </a:p>
        </p:txBody>
      </p:sp>
      <p:sp>
        <p:nvSpPr>
          <p:cNvPr id="4" name="Footer Placeholder 3"/>
          <p:cNvSpPr>
            <a:spLocks noGrp="1"/>
          </p:cNvSpPr>
          <p:nvPr>
            <p:ph type="ftr" sz="quarter" idx="10"/>
          </p:nvPr>
        </p:nvSpPr>
        <p:spPr/>
        <p:txBody>
          <a:bodyPr/>
          <a:lstStyle/>
          <a:p>
            <a:pPr>
              <a:defRPr/>
            </a:pPr>
            <a:r>
              <a:rPr lang="en-US" smtClean="0"/>
              <a:t>Aswath Damodaran</a:t>
            </a:r>
            <a:endParaRPr lang="en-US"/>
          </a:p>
        </p:txBody>
      </p:sp>
      <p:pic>
        <p:nvPicPr>
          <p:cNvPr id="6" name="Content Placeholder 5"/>
          <p:cNvPicPr>
            <a:picLocks noGrp="1" noChangeAspect="1"/>
          </p:cNvPicPr>
          <p:nvPr>
            <p:ph sz="quarter" idx="1"/>
          </p:nvPr>
        </p:nvPicPr>
        <p:blipFill>
          <a:blip r:embed="rId2"/>
          <a:srcRect t="-19713" b="-19713"/>
          <a:stretch>
            <a:fillRect/>
          </a:stretch>
        </p:blipFill>
        <p:spPr/>
      </p:pic>
    </p:spTree>
    <p:extLst>
      <p:ext uri="{BB962C8B-B14F-4D97-AF65-F5344CB8AC3E}">
        <p14:creationId xmlns:p14="http://schemas.microsoft.com/office/powerpoint/2010/main" val="1074385878"/>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Comparing Multiples</a:t>
            </a:r>
            <a:endParaRPr lang="en-US" dirty="0"/>
          </a:p>
        </p:txBody>
      </p:sp>
      <p:graphicFrame>
        <p:nvGraphicFramePr>
          <p:cNvPr id="5" name="Content Placeholder 4"/>
          <p:cNvGraphicFramePr>
            <a:graphicFrameLocks noGrp="1"/>
          </p:cNvGraphicFramePr>
          <p:nvPr>
            <p:ph sz="quarter" idx="1"/>
            <p:extLst>
              <p:ext uri="{D42A27DB-BD31-4B8C-83A1-F6EECF244321}">
                <p14:modId xmlns:p14="http://schemas.microsoft.com/office/powerpoint/2010/main" val="1408783914"/>
              </p:ext>
            </p:extLst>
          </p:nvPr>
        </p:nvGraphicFramePr>
        <p:xfrm>
          <a:off x="685801" y="1676400"/>
          <a:ext cx="7924798" cy="4343400"/>
        </p:xfrm>
        <a:graphic>
          <a:graphicData uri="http://schemas.openxmlformats.org/drawingml/2006/table">
            <a:tbl>
              <a:tblPr/>
              <a:tblGrid>
                <a:gridCol w="2935822"/>
                <a:gridCol w="1247244"/>
                <a:gridCol w="1247244"/>
                <a:gridCol w="1247244"/>
                <a:gridCol w="1247244"/>
              </a:tblGrid>
              <a:tr h="482600">
                <a:tc>
                  <a:txBody>
                    <a:bodyPr/>
                    <a:lstStyle/>
                    <a:p>
                      <a:pPr algn="l" fontAlgn="b"/>
                      <a:r>
                        <a:rPr lang="en-US" sz="1800" b="0" i="0" u="none" strike="noStrike" dirty="0">
                          <a:solidFill>
                            <a:srgbClr val="000000"/>
                          </a:solidFill>
                          <a:effectLst/>
                          <a:latin typeface="Calibri"/>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1" u="none" strike="noStrike">
                          <a:solidFill>
                            <a:srgbClr val="000000"/>
                          </a:solidFill>
                          <a:effectLst/>
                          <a:latin typeface="Calibri"/>
                        </a:rPr>
                        <a:t>Lukoil</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1" u="none" strike="noStrike">
                          <a:solidFill>
                            <a:srgbClr val="000000"/>
                          </a:solidFill>
                          <a:effectLst/>
                          <a:latin typeface="Calibri"/>
                        </a:rPr>
                        <a:t>Russian Oil</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1" u="none" strike="noStrike">
                          <a:solidFill>
                            <a:srgbClr val="000000"/>
                          </a:solidFill>
                          <a:effectLst/>
                          <a:latin typeface="Calibri"/>
                        </a:rPr>
                        <a:t>Emerging Oil</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1" u="none" strike="noStrike">
                          <a:solidFill>
                            <a:srgbClr val="000000"/>
                          </a:solidFill>
                          <a:effectLst/>
                          <a:latin typeface="Calibri"/>
                        </a:rPr>
                        <a:t>Global Oil</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82600">
                <a:tc>
                  <a:txBody>
                    <a:bodyPr/>
                    <a:lstStyle/>
                    <a:p>
                      <a:pPr algn="l" fontAlgn="b"/>
                      <a:r>
                        <a:rPr lang="en-US" sz="1800" b="0" i="0" u="none" strike="noStrike" dirty="0">
                          <a:solidFill>
                            <a:srgbClr val="000000"/>
                          </a:solidFill>
                          <a:effectLst/>
                          <a:latin typeface="Calibri"/>
                        </a:rPr>
                        <a:t>Sample Size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1" u="none" strike="noStrike">
                          <a:solidFill>
                            <a:srgbClr val="000000"/>
                          </a:solidFill>
                          <a:effectLst/>
                          <a:latin typeface="Calibri"/>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a:solidFill>
                            <a:srgbClr val="000000"/>
                          </a:solidFill>
                          <a:effectLst/>
                          <a:latin typeface="Calibri"/>
                        </a:rPr>
                        <a:t>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a:solidFill>
                            <a:srgbClr val="000000"/>
                          </a:solidFill>
                          <a:effectLst/>
                          <a:latin typeface="Calibri"/>
                        </a:rPr>
                        <a:t>21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a:solidFill>
                            <a:srgbClr val="000000"/>
                          </a:solidFill>
                          <a:effectLst/>
                          <a:latin typeface="Calibri"/>
                        </a:rPr>
                        <a:t>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82600">
                <a:tc>
                  <a:txBody>
                    <a:bodyPr/>
                    <a:lstStyle/>
                    <a:p>
                      <a:pPr algn="l" fontAlgn="b"/>
                      <a:r>
                        <a:rPr lang="en-US" sz="1800" b="0" i="0" u="none" strike="noStrike">
                          <a:solidFill>
                            <a:srgbClr val="000000"/>
                          </a:solidFill>
                          <a:effectLst/>
                          <a:latin typeface="Calibri"/>
                        </a:rPr>
                        <a:t>PE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a:solidFill>
                            <a:srgbClr val="000000"/>
                          </a:solidFill>
                          <a:effectLst/>
                          <a:latin typeface="Calibri"/>
                        </a:rPr>
                        <a:t>7.89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a:solidFill>
                            <a:srgbClr val="000000"/>
                          </a:solidFill>
                          <a:effectLst/>
                          <a:latin typeface="Calibri"/>
                        </a:rPr>
                        <a:t>5.30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a:solidFill>
                            <a:srgbClr val="000000"/>
                          </a:solidFill>
                          <a:effectLst/>
                          <a:latin typeface="Calibri"/>
                        </a:rPr>
                        <a:t>11.09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a:solidFill>
                            <a:srgbClr val="000000"/>
                          </a:solidFill>
                          <a:effectLst/>
                          <a:latin typeface="Calibri"/>
                        </a:rPr>
                        <a:t>15.75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82600">
                <a:tc>
                  <a:txBody>
                    <a:bodyPr/>
                    <a:lstStyle/>
                    <a:p>
                      <a:pPr algn="l" fontAlgn="b"/>
                      <a:r>
                        <a:rPr lang="en-US" sz="1800" b="0" i="0" u="none" strike="noStrike">
                          <a:solidFill>
                            <a:srgbClr val="000000"/>
                          </a:solidFill>
                          <a:effectLst/>
                          <a:latin typeface="Calibri"/>
                        </a:rPr>
                        <a:t>Price to Book</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a:solidFill>
                            <a:srgbClr val="000000"/>
                          </a:solidFill>
                          <a:effectLst/>
                          <a:latin typeface="Calibri"/>
                        </a:rPr>
                        <a:t>0.46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a:solidFill>
                            <a:srgbClr val="000000"/>
                          </a:solidFill>
                          <a:effectLst/>
                          <a:latin typeface="Calibri"/>
                        </a:rPr>
                        <a:t>0.47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a:solidFill>
                            <a:srgbClr val="000000"/>
                          </a:solidFill>
                          <a:effectLst/>
                          <a:latin typeface="Calibri"/>
                        </a:rPr>
                        <a:t>1.23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a:solidFill>
                            <a:srgbClr val="000000"/>
                          </a:solidFill>
                          <a:effectLst/>
                          <a:latin typeface="Calibri"/>
                        </a:rPr>
                        <a:t>1.23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82600">
                <a:tc>
                  <a:txBody>
                    <a:bodyPr/>
                    <a:lstStyle/>
                    <a:p>
                      <a:pPr algn="l" fontAlgn="b"/>
                      <a:r>
                        <a:rPr lang="en-US" sz="1800" b="0" i="0" u="none" strike="noStrike">
                          <a:solidFill>
                            <a:srgbClr val="000000"/>
                          </a:solidFill>
                          <a:effectLst/>
                          <a:latin typeface="Calibri"/>
                        </a:rPr>
                        <a:t>EV to Sales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a:solidFill>
                            <a:srgbClr val="000000"/>
                          </a:solidFill>
                          <a:effectLst/>
                          <a:latin typeface="Calibri"/>
                        </a:rPr>
                        <a:t>0.33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a:solidFill>
                            <a:srgbClr val="000000"/>
                          </a:solidFill>
                          <a:effectLst/>
                          <a:latin typeface="Calibri"/>
                        </a:rPr>
                        <a:t>0.57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a:solidFill>
                            <a:srgbClr val="000000"/>
                          </a:solidFill>
                          <a:effectLst/>
                          <a:latin typeface="Calibri"/>
                        </a:rPr>
                        <a:t>0.95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a:solidFill>
                            <a:srgbClr val="000000"/>
                          </a:solidFill>
                          <a:effectLst/>
                          <a:latin typeface="Calibri"/>
                        </a:rPr>
                        <a:t>1.01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82600">
                <a:tc>
                  <a:txBody>
                    <a:bodyPr/>
                    <a:lstStyle/>
                    <a:p>
                      <a:pPr algn="l" fontAlgn="b"/>
                      <a:r>
                        <a:rPr lang="en-US" sz="1800" b="0" i="0" u="none" strike="noStrike">
                          <a:solidFill>
                            <a:srgbClr val="000000"/>
                          </a:solidFill>
                          <a:effectLst/>
                          <a:latin typeface="Calibri"/>
                        </a:rPr>
                        <a:t>EV/EBITDA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a:solidFill>
                            <a:srgbClr val="000000"/>
                          </a:solidFill>
                          <a:effectLst/>
                          <a:latin typeface="Calibri"/>
                        </a:rPr>
                        <a:t>2.71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a:solidFill>
                            <a:srgbClr val="000000"/>
                          </a:solidFill>
                          <a:effectLst/>
                          <a:latin typeface="Calibri"/>
                        </a:rPr>
                        <a:t>2.53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a:solidFill>
                            <a:srgbClr val="000000"/>
                          </a:solidFill>
                          <a:effectLst/>
                          <a:latin typeface="Calibri"/>
                        </a:rPr>
                        <a:t>4.56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a:solidFill>
                            <a:srgbClr val="000000"/>
                          </a:solidFill>
                          <a:effectLst/>
                          <a:latin typeface="Calibri"/>
                        </a:rPr>
                        <a:t>4.89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82600">
                <a:tc>
                  <a:txBody>
                    <a:bodyPr/>
                    <a:lstStyle/>
                    <a:p>
                      <a:pPr algn="l" fontAlgn="b"/>
                      <a:r>
                        <a:rPr lang="en-US" sz="1800" b="0" i="0" u="none" strike="noStrike">
                          <a:solidFill>
                            <a:srgbClr val="000000"/>
                          </a:solidFill>
                          <a:effectLst/>
                          <a:latin typeface="Calibri"/>
                        </a:rPr>
                        <a:t>EV/EBIT</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a:solidFill>
                            <a:srgbClr val="000000"/>
                          </a:solidFill>
                          <a:effectLst/>
                          <a:latin typeface="Calibri"/>
                        </a:rPr>
                        <a:t>5.44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a:solidFill>
                            <a:srgbClr val="000000"/>
                          </a:solidFill>
                          <a:effectLst/>
                          <a:latin typeface="Calibri"/>
                        </a:rPr>
                        <a:t>3.88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a:solidFill>
                            <a:srgbClr val="000000"/>
                          </a:solidFill>
                          <a:effectLst/>
                          <a:latin typeface="Calibri"/>
                        </a:rPr>
                        <a:t>9.21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a:solidFill>
                            <a:srgbClr val="000000"/>
                          </a:solidFill>
                          <a:effectLst/>
                          <a:latin typeface="Calibri"/>
                        </a:rPr>
                        <a:t>9.46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82600">
                <a:tc>
                  <a:txBody>
                    <a:bodyPr/>
                    <a:lstStyle/>
                    <a:p>
                      <a:pPr algn="l" fontAlgn="b"/>
                      <a:r>
                        <a:rPr lang="en-US" sz="1800" b="0" i="0" u="none" strike="noStrike">
                          <a:solidFill>
                            <a:srgbClr val="000000"/>
                          </a:solidFill>
                          <a:effectLst/>
                          <a:latin typeface="Calibri"/>
                        </a:rPr>
                        <a:t>EV/Invested Capital</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a:solidFill>
                            <a:srgbClr val="000000"/>
                          </a:solidFill>
                          <a:effectLst/>
                          <a:latin typeface="Calibri"/>
                        </a:rPr>
                        <a:t>0.52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a:solidFill>
                            <a:srgbClr val="000000"/>
                          </a:solidFill>
                          <a:effectLst/>
                          <a:latin typeface="Calibri"/>
                        </a:rPr>
                        <a:t>0.47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a:solidFill>
                            <a:srgbClr val="000000"/>
                          </a:solidFill>
                          <a:effectLst/>
                          <a:latin typeface="Calibri"/>
                        </a:rPr>
                        <a:t>1.15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a:solidFill>
                            <a:srgbClr val="000000"/>
                          </a:solidFill>
                          <a:effectLst/>
                          <a:latin typeface="Calibri"/>
                        </a:rPr>
                        <a:t>1.19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82600">
                <a:tc>
                  <a:txBody>
                    <a:bodyPr/>
                    <a:lstStyle/>
                    <a:p>
                      <a:pPr algn="l" fontAlgn="b"/>
                      <a:r>
                        <a:rPr lang="en-US" sz="1800" b="0" i="0" u="none" strike="noStrike">
                          <a:solidFill>
                            <a:srgbClr val="000000"/>
                          </a:solidFill>
                          <a:effectLst/>
                          <a:latin typeface="Calibri"/>
                        </a:rPr>
                        <a:t>EV/Barrel of Proven Reserves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a:solidFill>
                            <a:srgbClr val="000000"/>
                          </a:solidFill>
                          <a:effectLst/>
                          <a:latin typeface="Calibri"/>
                        </a:rPr>
                        <a:t>3.53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a:solidFill>
                            <a:srgbClr val="000000"/>
                          </a:solidFill>
                          <a:effectLst/>
                          <a:latin typeface="Calibri"/>
                        </a:rPr>
                        <a:t>5.20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dirty="0">
                          <a:solidFill>
                            <a:srgbClr val="000000"/>
                          </a:solidFill>
                          <a:effectLst/>
                          <a:latin typeface="Calibri"/>
                        </a:rPr>
                        <a:t>16.77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dirty="0">
                          <a:solidFill>
                            <a:srgbClr val="000000"/>
                          </a:solidFill>
                          <a:effectLst/>
                          <a:latin typeface="Calibri"/>
                        </a:rPr>
                        <a:t>25.09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
        <p:nvSpPr>
          <p:cNvPr id="4" name="Footer Placeholder 3"/>
          <p:cNvSpPr>
            <a:spLocks noGrp="1"/>
          </p:cNvSpPr>
          <p:nvPr>
            <p:ph type="ftr" sz="quarter" idx="10"/>
          </p:nvPr>
        </p:nvSpPr>
        <p:spPr/>
        <p:txBody>
          <a:bodyPr/>
          <a:lstStyle/>
          <a:p>
            <a:pPr>
              <a:defRPr/>
            </a:pPr>
            <a:r>
              <a:rPr lang="en-US" dirty="0" smtClean="0"/>
              <a:t>Aswath Damodaran</a:t>
            </a:r>
            <a:endParaRPr lang="en-US" dirty="0"/>
          </a:p>
        </p:txBody>
      </p:sp>
    </p:spTree>
    <p:extLst>
      <p:ext uri="{BB962C8B-B14F-4D97-AF65-F5344CB8AC3E}">
        <p14:creationId xmlns:p14="http://schemas.microsoft.com/office/powerpoint/2010/main" val="3975368271"/>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Controlling for differences</a:t>
            </a:r>
            <a:endParaRPr lang="en-US" dirty="0"/>
          </a:p>
        </p:txBody>
      </p:sp>
      <p:graphicFrame>
        <p:nvGraphicFramePr>
          <p:cNvPr id="5" name="Content Placeholder 4"/>
          <p:cNvGraphicFramePr>
            <a:graphicFrameLocks noGrp="1"/>
          </p:cNvGraphicFramePr>
          <p:nvPr>
            <p:ph sz="quarter" idx="1"/>
            <p:extLst>
              <p:ext uri="{D42A27DB-BD31-4B8C-83A1-F6EECF244321}">
                <p14:modId xmlns:p14="http://schemas.microsoft.com/office/powerpoint/2010/main" val="3948729630"/>
              </p:ext>
            </p:extLst>
          </p:nvPr>
        </p:nvGraphicFramePr>
        <p:xfrm>
          <a:off x="761998" y="1828800"/>
          <a:ext cx="7543801" cy="3886200"/>
        </p:xfrm>
        <a:graphic>
          <a:graphicData uri="http://schemas.openxmlformats.org/drawingml/2006/table">
            <a:tbl>
              <a:tblPr/>
              <a:tblGrid>
                <a:gridCol w="2794677"/>
                <a:gridCol w="1187281"/>
                <a:gridCol w="1187281"/>
                <a:gridCol w="1187281"/>
                <a:gridCol w="1187281"/>
              </a:tblGrid>
              <a:tr h="647700">
                <a:tc>
                  <a:txBody>
                    <a:bodyPr/>
                    <a:lstStyle/>
                    <a:p>
                      <a:pPr algn="l" fontAlgn="b"/>
                      <a:r>
                        <a:rPr lang="en-US" sz="2000" b="0" i="0" u="none" strike="noStrike" dirty="0">
                          <a:solidFill>
                            <a:srgbClr val="000000"/>
                          </a:solidFill>
                          <a:effectLst/>
                          <a:latin typeface="Calibri"/>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1" u="none" strike="noStrike">
                          <a:solidFill>
                            <a:srgbClr val="000000"/>
                          </a:solidFill>
                          <a:effectLst/>
                          <a:latin typeface="Calibri"/>
                        </a:rPr>
                        <a:t>Lukoil</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1" u="none" strike="noStrike">
                          <a:solidFill>
                            <a:srgbClr val="000000"/>
                          </a:solidFill>
                          <a:effectLst/>
                          <a:latin typeface="Calibri"/>
                        </a:rPr>
                        <a:t>Russian Oil</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1" u="none" strike="noStrike">
                          <a:solidFill>
                            <a:srgbClr val="000000"/>
                          </a:solidFill>
                          <a:effectLst/>
                          <a:latin typeface="Calibri"/>
                        </a:rPr>
                        <a:t>Emerging Oil</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1" u="none" strike="noStrike">
                          <a:solidFill>
                            <a:srgbClr val="000000"/>
                          </a:solidFill>
                          <a:effectLst/>
                          <a:latin typeface="Calibri"/>
                        </a:rPr>
                        <a:t>Global Oil</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647700">
                <a:tc>
                  <a:txBody>
                    <a:bodyPr/>
                    <a:lstStyle/>
                    <a:p>
                      <a:pPr algn="l" fontAlgn="b"/>
                      <a:r>
                        <a:rPr lang="en-US" sz="2000" b="0" i="0" u="none" strike="noStrike">
                          <a:solidFill>
                            <a:srgbClr val="000000"/>
                          </a:solidFill>
                          <a:effectLst/>
                          <a:latin typeface="Calibri"/>
                        </a:rPr>
                        <a:t>ROE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5.85%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9.14%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8.56%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6.75%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647700">
                <a:tc>
                  <a:txBody>
                    <a:bodyPr/>
                    <a:lstStyle/>
                    <a:p>
                      <a:pPr algn="l" fontAlgn="b"/>
                      <a:r>
                        <a:rPr lang="en-US" sz="2000" b="0" i="0" u="none" strike="noStrike">
                          <a:solidFill>
                            <a:srgbClr val="000000"/>
                          </a:solidFill>
                          <a:effectLst/>
                          <a:latin typeface="Calibri"/>
                        </a:rPr>
                        <a:t>Pre-tax ROIC</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9.59%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12.57%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11.35%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11.61%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647700">
                <a:tc>
                  <a:txBody>
                    <a:bodyPr/>
                    <a:lstStyle/>
                    <a:p>
                      <a:pPr algn="l" fontAlgn="b"/>
                      <a:r>
                        <a:rPr lang="en-US" sz="2000" b="0" i="0" u="none" strike="noStrike">
                          <a:solidFill>
                            <a:srgbClr val="000000"/>
                          </a:solidFill>
                          <a:effectLst/>
                          <a:latin typeface="Calibri"/>
                        </a:rPr>
                        <a:t>Debt/Capital (Market)</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26.55%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dirty="0">
                          <a:solidFill>
                            <a:srgbClr val="000000"/>
                          </a:solidFill>
                          <a:effectLst/>
                          <a:latin typeface="Calibri"/>
                        </a:rPr>
                        <a:t>28.16%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28.13%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29.59%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647700">
                <a:tc>
                  <a:txBody>
                    <a:bodyPr/>
                    <a:lstStyle/>
                    <a:p>
                      <a:pPr algn="l" fontAlgn="b"/>
                      <a:r>
                        <a:rPr lang="en-US" sz="2000" b="0" i="0" u="none" strike="noStrike">
                          <a:solidFill>
                            <a:srgbClr val="000000"/>
                          </a:solidFill>
                          <a:effectLst/>
                          <a:latin typeface="Calibri"/>
                        </a:rPr>
                        <a:t>Debt/EBITDA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0.26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0.57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0.85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0.86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647700">
                <a:tc>
                  <a:txBody>
                    <a:bodyPr/>
                    <a:lstStyle/>
                    <a:p>
                      <a:pPr algn="l" fontAlgn="b"/>
                      <a:r>
                        <a:rPr lang="en-US" sz="2000" b="0" i="0" u="none" strike="noStrike">
                          <a:solidFill>
                            <a:srgbClr val="000000"/>
                          </a:solidFill>
                          <a:effectLst/>
                          <a:latin typeface="Calibri"/>
                        </a:rPr>
                        <a:t>Interest coverage ratio</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13.76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26.40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6.83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dirty="0">
                          <a:solidFill>
                            <a:srgbClr val="000000"/>
                          </a:solidFill>
                          <a:effectLst/>
                          <a:latin typeface="Calibri"/>
                        </a:rPr>
                        <a:t>10.11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
        <p:nvSpPr>
          <p:cNvPr id="4" name="Footer Placeholder 3"/>
          <p:cNvSpPr>
            <a:spLocks noGrp="1"/>
          </p:cNvSpPr>
          <p:nvPr>
            <p:ph type="ftr" sz="quarter" idx="10"/>
          </p:nvPr>
        </p:nvSpPr>
        <p:spPr/>
        <p:txBody>
          <a:bodyPr/>
          <a:lstStyle/>
          <a:p>
            <a:pPr>
              <a:defRPr/>
            </a:pPr>
            <a:r>
              <a:rPr lang="en-US" smtClean="0"/>
              <a:t>Aswath Damodaran</a:t>
            </a:r>
            <a:endParaRPr lang="en-US"/>
          </a:p>
        </p:txBody>
      </p:sp>
    </p:spTree>
    <p:extLst>
      <p:ext uri="{BB962C8B-B14F-4D97-AF65-F5344CB8AC3E}">
        <p14:creationId xmlns:p14="http://schemas.microsoft.com/office/powerpoint/2010/main" val="1400828642"/>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Looking for Price Drivers</a:t>
            </a:r>
            <a:endParaRPr lang="en-US" dirty="0"/>
          </a:p>
        </p:txBody>
      </p:sp>
      <p:graphicFrame>
        <p:nvGraphicFramePr>
          <p:cNvPr id="5" name="Content Placeholder 4"/>
          <p:cNvGraphicFramePr>
            <a:graphicFrameLocks noGrp="1"/>
          </p:cNvGraphicFramePr>
          <p:nvPr>
            <p:ph sz="quarter" idx="1"/>
            <p:extLst>
              <p:ext uri="{D42A27DB-BD31-4B8C-83A1-F6EECF244321}">
                <p14:modId xmlns:p14="http://schemas.microsoft.com/office/powerpoint/2010/main" val="251241513"/>
              </p:ext>
            </p:extLst>
          </p:nvPr>
        </p:nvGraphicFramePr>
        <p:xfrm>
          <a:off x="685800" y="1752600"/>
          <a:ext cx="8077199" cy="4495801"/>
        </p:xfrm>
        <a:graphic>
          <a:graphicData uri="http://schemas.openxmlformats.org/drawingml/2006/table">
            <a:tbl>
              <a:tblPr/>
              <a:tblGrid>
                <a:gridCol w="1338139"/>
                <a:gridCol w="1047940"/>
                <a:gridCol w="1047940"/>
                <a:gridCol w="1193039"/>
                <a:gridCol w="1354261"/>
                <a:gridCol w="1047940"/>
                <a:gridCol w="1047940"/>
              </a:tblGrid>
              <a:tr h="1033253">
                <a:tc>
                  <a:txBody>
                    <a:bodyPr/>
                    <a:lstStyle/>
                    <a:p>
                      <a:pPr algn="l" fontAlgn="b"/>
                      <a:r>
                        <a:rPr lang="en-US" sz="1600" b="0" i="1" u="none" strike="noStrike" dirty="0">
                          <a:solidFill>
                            <a:srgbClr val="000000"/>
                          </a:solidFill>
                          <a:effectLst/>
                          <a:latin typeface="Calibri"/>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0" i="1" u="none" strike="noStrike">
                          <a:solidFill>
                            <a:srgbClr val="000000"/>
                          </a:solidFill>
                          <a:effectLst/>
                          <a:latin typeface="Calibri"/>
                        </a:rPr>
                        <a:t>EV/Invested Capital</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0" i="1" u="none" strike="noStrike">
                          <a:solidFill>
                            <a:srgbClr val="000000"/>
                          </a:solidFill>
                          <a:effectLst/>
                          <a:latin typeface="Calibri"/>
                        </a:rPr>
                        <a:t>Pre-tax ROIC</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0" i="1" u="none" strike="noStrike">
                          <a:solidFill>
                            <a:srgbClr val="000000"/>
                          </a:solidFill>
                          <a:effectLst/>
                          <a:latin typeface="Calibri"/>
                        </a:rPr>
                        <a:t>Debt/Capital (Market)</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0" i="1" u="none" strike="noStrike">
                          <a:solidFill>
                            <a:srgbClr val="000000"/>
                          </a:solidFill>
                          <a:effectLst/>
                          <a:latin typeface="Calibri"/>
                        </a:rPr>
                        <a:t>Debt/EBITDA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0" i="1" u="none" strike="noStrike">
                          <a:solidFill>
                            <a:srgbClr val="000000"/>
                          </a:solidFill>
                          <a:effectLst/>
                          <a:latin typeface="Calibri"/>
                        </a:rPr>
                        <a:t>Interest coverage ratio</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0" i="1" u="none" strike="noStrike">
                          <a:solidFill>
                            <a:srgbClr val="000000"/>
                          </a:solidFill>
                          <a:effectLst/>
                          <a:latin typeface="Calibri"/>
                        </a:rPr>
                        <a:t>Emerging Dummy</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688836">
                <a:tc>
                  <a:txBody>
                    <a:bodyPr/>
                    <a:lstStyle/>
                    <a:p>
                      <a:pPr algn="l" fontAlgn="b"/>
                      <a:r>
                        <a:rPr lang="en-US" sz="1600" b="0" i="1" u="none" strike="noStrike">
                          <a:solidFill>
                            <a:srgbClr val="000000"/>
                          </a:solidFill>
                          <a:effectLst/>
                          <a:latin typeface="Calibri"/>
                        </a:rPr>
                        <a:t>EV/Invested Capital</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solidFill>
                            <a:srgbClr val="000000"/>
                          </a:solidFill>
                          <a:effectLst/>
                          <a:latin typeface="Calibri"/>
                        </a:rPr>
                        <a:t>1.0000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solidFill>
                            <a:srgbClr val="000000"/>
                          </a:solidFill>
                          <a:effectLst/>
                          <a:latin typeface="Calibri"/>
                        </a:rPr>
                        <a:t>0.0510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solidFill>
                            <a:srgbClr val="008000"/>
                          </a:solidFill>
                          <a:effectLst/>
                          <a:latin typeface="Calibri"/>
                        </a:rPr>
                        <a:t>-0.3780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solidFill>
                            <a:srgbClr val="FF0000"/>
                          </a:solidFill>
                          <a:effectLst/>
                          <a:latin typeface="Calibri"/>
                        </a:rPr>
                        <a:t>0.5760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solidFill>
                            <a:srgbClr val="000000"/>
                          </a:solidFill>
                          <a:effectLst/>
                          <a:latin typeface="Calibri"/>
                        </a:rPr>
                        <a:t>0.1260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solidFill>
                            <a:srgbClr val="000000"/>
                          </a:solidFill>
                          <a:effectLst/>
                          <a:latin typeface="Calibri"/>
                        </a:rPr>
                        <a:t>0.0980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53602">
                <a:tc>
                  <a:txBody>
                    <a:bodyPr/>
                    <a:lstStyle/>
                    <a:p>
                      <a:pPr algn="l" fontAlgn="b"/>
                      <a:r>
                        <a:rPr lang="en-US" sz="1600" b="0" i="1" u="none" strike="noStrike">
                          <a:solidFill>
                            <a:srgbClr val="000000"/>
                          </a:solidFill>
                          <a:effectLst/>
                          <a:latin typeface="Calibri"/>
                        </a:rPr>
                        <a:t>Pre-tax ROIC</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0" i="0" u="none" strike="noStrike">
                          <a:solidFill>
                            <a:srgbClr val="000000"/>
                          </a:solidFill>
                          <a:effectLst/>
                          <a:latin typeface="Calibri"/>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solidFill>
                            <a:srgbClr val="000000"/>
                          </a:solidFill>
                          <a:effectLst/>
                          <a:latin typeface="Calibri"/>
                        </a:rPr>
                        <a:t>1.0000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solidFill>
                            <a:srgbClr val="000000"/>
                          </a:solidFill>
                          <a:effectLst/>
                          <a:latin typeface="Calibri"/>
                        </a:rPr>
                        <a:t>-0.2750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solidFill>
                            <a:srgbClr val="000000"/>
                          </a:solidFill>
                          <a:effectLst/>
                          <a:latin typeface="Calibri"/>
                        </a:rPr>
                        <a:t>-0.1330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solidFill>
                            <a:srgbClr val="000000"/>
                          </a:solidFill>
                          <a:effectLst/>
                          <a:latin typeface="Calibri"/>
                        </a:rPr>
                        <a:t>0.1260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solidFill>
                            <a:srgbClr val="000000"/>
                          </a:solidFill>
                          <a:effectLst/>
                          <a:latin typeface="Calibri"/>
                        </a:rPr>
                        <a:t>0.1630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688836">
                <a:tc>
                  <a:txBody>
                    <a:bodyPr/>
                    <a:lstStyle/>
                    <a:p>
                      <a:pPr algn="l" fontAlgn="b"/>
                      <a:r>
                        <a:rPr lang="en-US" sz="1600" b="0" i="1" u="none" strike="noStrike">
                          <a:solidFill>
                            <a:srgbClr val="000000"/>
                          </a:solidFill>
                          <a:effectLst/>
                          <a:latin typeface="Calibri"/>
                        </a:rPr>
                        <a:t>Debt/Capital (Market)</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0" i="0" u="none" strike="noStrike">
                          <a:solidFill>
                            <a:srgbClr val="008000"/>
                          </a:solidFill>
                          <a:effectLst/>
                          <a:latin typeface="Calibri"/>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0" i="0" u="none" strike="noStrike">
                          <a:solidFill>
                            <a:srgbClr val="000000"/>
                          </a:solidFill>
                          <a:effectLst/>
                          <a:latin typeface="Calibri"/>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solidFill>
                            <a:srgbClr val="000000"/>
                          </a:solidFill>
                          <a:effectLst/>
                          <a:latin typeface="Calibri"/>
                        </a:rPr>
                        <a:t>1.0000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solidFill>
                            <a:srgbClr val="000000"/>
                          </a:solidFill>
                          <a:effectLst/>
                          <a:latin typeface="Calibri"/>
                        </a:rPr>
                        <a:t>-0.2150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solidFill>
                            <a:srgbClr val="000000"/>
                          </a:solidFill>
                          <a:effectLst/>
                          <a:latin typeface="Calibri"/>
                        </a:rPr>
                        <a:t>-0.2160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solidFill>
                            <a:srgbClr val="000000"/>
                          </a:solidFill>
                          <a:effectLst/>
                          <a:latin typeface="Calibri"/>
                        </a:rPr>
                        <a:t>0.0330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53602">
                <a:tc>
                  <a:txBody>
                    <a:bodyPr/>
                    <a:lstStyle/>
                    <a:p>
                      <a:pPr algn="l" fontAlgn="b"/>
                      <a:r>
                        <a:rPr lang="en-US" sz="1600" b="0" i="1" u="none" strike="noStrike">
                          <a:solidFill>
                            <a:srgbClr val="000000"/>
                          </a:solidFill>
                          <a:effectLst/>
                          <a:latin typeface="Calibri"/>
                        </a:rPr>
                        <a:t>Debt/EBITDA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0" i="0" u="none" strike="noStrike">
                          <a:solidFill>
                            <a:srgbClr val="FF0000"/>
                          </a:solidFill>
                          <a:effectLst/>
                          <a:latin typeface="Calibri"/>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0" i="0" u="none" strike="noStrike">
                          <a:solidFill>
                            <a:srgbClr val="000000"/>
                          </a:solidFill>
                          <a:effectLst/>
                          <a:latin typeface="Calibri"/>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0" i="0" u="none" strike="noStrike" dirty="0">
                          <a:solidFill>
                            <a:srgbClr val="000000"/>
                          </a:solidFill>
                          <a:effectLst/>
                          <a:latin typeface="Calibri"/>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solidFill>
                            <a:srgbClr val="000000"/>
                          </a:solidFill>
                          <a:effectLst/>
                          <a:latin typeface="Calibri"/>
                        </a:rPr>
                        <a:t>1.0000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solidFill>
                            <a:srgbClr val="000000"/>
                          </a:solidFill>
                          <a:effectLst/>
                          <a:latin typeface="Calibri"/>
                        </a:rPr>
                        <a:t>0.0920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solidFill>
                            <a:srgbClr val="000000"/>
                          </a:solidFill>
                          <a:effectLst/>
                          <a:latin typeface="Calibri"/>
                        </a:rPr>
                        <a:t>0.0870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688836">
                <a:tc>
                  <a:txBody>
                    <a:bodyPr/>
                    <a:lstStyle/>
                    <a:p>
                      <a:pPr algn="l" fontAlgn="b"/>
                      <a:r>
                        <a:rPr lang="en-US" sz="1600" b="0" i="1" u="none" strike="noStrike">
                          <a:solidFill>
                            <a:srgbClr val="000000"/>
                          </a:solidFill>
                          <a:effectLst/>
                          <a:latin typeface="Calibri"/>
                        </a:rPr>
                        <a:t>Interest coverage ratio</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0" i="0" u="none" strike="noStrike">
                          <a:solidFill>
                            <a:srgbClr val="000000"/>
                          </a:solidFill>
                          <a:effectLst/>
                          <a:latin typeface="Calibri"/>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0" i="0" u="none" strike="noStrike">
                          <a:solidFill>
                            <a:srgbClr val="000000"/>
                          </a:solidFill>
                          <a:effectLst/>
                          <a:latin typeface="Calibri"/>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0" i="0" u="none" strike="noStrike">
                          <a:solidFill>
                            <a:srgbClr val="000000"/>
                          </a:solidFill>
                          <a:effectLst/>
                          <a:latin typeface="Calibri"/>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0" i="0" u="none" strike="noStrike">
                          <a:solidFill>
                            <a:srgbClr val="000000"/>
                          </a:solidFill>
                          <a:effectLst/>
                          <a:latin typeface="Calibri"/>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dirty="0">
                          <a:solidFill>
                            <a:srgbClr val="000000"/>
                          </a:solidFill>
                          <a:effectLst/>
                          <a:latin typeface="Calibri"/>
                        </a:rPr>
                        <a:t>1.0000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solidFill>
                            <a:srgbClr val="000000"/>
                          </a:solidFill>
                          <a:effectLst/>
                          <a:latin typeface="Calibri"/>
                        </a:rPr>
                        <a:t>-0.2060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688836">
                <a:tc>
                  <a:txBody>
                    <a:bodyPr/>
                    <a:lstStyle/>
                    <a:p>
                      <a:pPr algn="l" fontAlgn="b"/>
                      <a:r>
                        <a:rPr lang="en-US" sz="1600" b="0" i="1" u="none" strike="noStrike">
                          <a:solidFill>
                            <a:srgbClr val="000000"/>
                          </a:solidFill>
                          <a:effectLst/>
                          <a:latin typeface="Calibri"/>
                        </a:rPr>
                        <a:t>Emerging Dummy</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0" i="0" u="none" strike="noStrike">
                          <a:solidFill>
                            <a:srgbClr val="000000"/>
                          </a:solidFill>
                          <a:effectLst/>
                          <a:latin typeface="Calibri"/>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0" i="0" u="none" strike="noStrike">
                          <a:solidFill>
                            <a:srgbClr val="000000"/>
                          </a:solidFill>
                          <a:effectLst/>
                          <a:latin typeface="Calibri"/>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0" i="0" u="none" strike="noStrike">
                          <a:solidFill>
                            <a:srgbClr val="000000"/>
                          </a:solidFill>
                          <a:effectLst/>
                          <a:latin typeface="Calibri"/>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0" i="0" u="none" strike="noStrike">
                          <a:solidFill>
                            <a:srgbClr val="000000"/>
                          </a:solidFill>
                          <a:effectLst/>
                          <a:latin typeface="Calibri"/>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0" i="0" u="none" strike="noStrike" dirty="0">
                          <a:solidFill>
                            <a:srgbClr val="000000"/>
                          </a:solidFill>
                          <a:effectLst/>
                          <a:latin typeface="Calibri"/>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dirty="0">
                          <a:solidFill>
                            <a:srgbClr val="000000"/>
                          </a:solidFill>
                          <a:effectLst/>
                          <a:latin typeface="Calibri"/>
                        </a:rPr>
                        <a:t>1.0000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
        <p:nvSpPr>
          <p:cNvPr id="4" name="Footer Placeholder 3"/>
          <p:cNvSpPr>
            <a:spLocks noGrp="1"/>
          </p:cNvSpPr>
          <p:nvPr>
            <p:ph type="ftr" sz="quarter" idx="10"/>
          </p:nvPr>
        </p:nvSpPr>
        <p:spPr/>
        <p:txBody>
          <a:bodyPr/>
          <a:lstStyle/>
          <a:p>
            <a:pPr>
              <a:defRPr/>
            </a:pPr>
            <a:r>
              <a:rPr lang="en-US" smtClean="0"/>
              <a:t>Aswath Damodaran</a:t>
            </a:r>
            <a:endParaRPr lang="en-US"/>
          </a:p>
        </p:txBody>
      </p:sp>
    </p:spTree>
    <p:extLst>
      <p:ext uri="{BB962C8B-B14F-4D97-AF65-F5344CB8AC3E}">
        <p14:creationId xmlns:p14="http://schemas.microsoft.com/office/powerpoint/2010/main" val="2659926811"/>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Lukoil</a:t>
            </a:r>
            <a:r>
              <a:rPr lang="en-US" dirty="0" smtClean="0"/>
              <a:t>: The Bottom line</a:t>
            </a:r>
            <a:endParaRPr lang="en-US" dirty="0"/>
          </a:p>
        </p:txBody>
      </p:sp>
      <p:sp>
        <p:nvSpPr>
          <p:cNvPr id="3" name="Content Placeholder 2"/>
          <p:cNvSpPr>
            <a:spLocks noGrp="1"/>
          </p:cNvSpPr>
          <p:nvPr>
            <p:ph sz="quarter" idx="1"/>
          </p:nvPr>
        </p:nvSpPr>
        <p:spPr/>
        <p:txBody>
          <a:bodyPr/>
          <a:lstStyle/>
          <a:p>
            <a:r>
              <a:rPr lang="en-US" dirty="0" smtClean="0"/>
              <a:t>If you regress EV/Invested Capital against Debt to Capital ratios, you get:</a:t>
            </a:r>
          </a:p>
          <a:p>
            <a:pPr marL="320675" lvl="1" indent="0">
              <a:buNone/>
            </a:pPr>
            <a:r>
              <a:rPr lang="en-US" dirty="0" smtClean="0"/>
              <a:t>EV/ IC = 1.833	- 2.092 Debt/Capital	R</a:t>
            </a:r>
            <a:r>
              <a:rPr lang="en-US" baseline="30000" dirty="0" smtClean="0"/>
              <a:t>2</a:t>
            </a:r>
            <a:r>
              <a:rPr lang="en-US" dirty="0" smtClean="0"/>
              <a:t>=50.8%</a:t>
            </a:r>
          </a:p>
          <a:p>
            <a:r>
              <a:rPr lang="en-US" dirty="0" smtClean="0"/>
              <a:t>Plugging in </a:t>
            </a:r>
            <a:r>
              <a:rPr lang="en-US" dirty="0" err="1" smtClean="0"/>
              <a:t>Lukoil’s</a:t>
            </a:r>
            <a:r>
              <a:rPr lang="en-US" dirty="0" smtClean="0"/>
              <a:t> debt to capital ratio of 26.55% into the regression:</a:t>
            </a:r>
          </a:p>
          <a:p>
            <a:pPr marL="320675" lvl="1" indent="0">
              <a:buNone/>
            </a:pPr>
            <a:r>
              <a:rPr lang="en-US" dirty="0"/>
              <a:t>EV/ IC = 1.833	- 2.092 </a:t>
            </a:r>
            <a:r>
              <a:rPr lang="en-US" dirty="0" smtClean="0"/>
              <a:t>(.2655) = 1.2776</a:t>
            </a:r>
          </a:p>
          <a:p>
            <a:r>
              <a:rPr lang="en-US" dirty="0" smtClean="0"/>
              <a:t>At its actual EV/Invested Capital ratio of 0.52, </a:t>
            </a:r>
            <a:r>
              <a:rPr lang="en-US" dirty="0" err="1" smtClean="0"/>
              <a:t>Lukoil</a:t>
            </a:r>
            <a:r>
              <a:rPr lang="en-US" dirty="0" smtClean="0"/>
              <a:t> looks like a bargain.</a:t>
            </a:r>
            <a:endParaRPr lang="en-US" dirty="0"/>
          </a:p>
        </p:txBody>
      </p:sp>
      <p:sp>
        <p:nvSpPr>
          <p:cNvPr id="4" name="Footer Placeholder 3"/>
          <p:cNvSpPr>
            <a:spLocks noGrp="1"/>
          </p:cNvSpPr>
          <p:nvPr>
            <p:ph type="ftr" sz="quarter" idx="10"/>
          </p:nvPr>
        </p:nvSpPr>
        <p:spPr/>
        <p:txBody>
          <a:bodyPr/>
          <a:lstStyle/>
          <a:p>
            <a:pPr>
              <a:defRPr/>
            </a:pPr>
            <a:r>
              <a:rPr lang="en-US" smtClean="0"/>
              <a:t>Aswath Damodaran</a:t>
            </a:r>
            <a:endParaRPr lang="en-US"/>
          </a:p>
        </p:txBody>
      </p:sp>
    </p:spTree>
    <p:extLst>
      <p:ext uri="{BB962C8B-B14F-4D97-AF65-F5344CB8AC3E}">
        <p14:creationId xmlns:p14="http://schemas.microsoft.com/office/powerpoint/2010/main" val="586281314"/>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3"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Comparisons to the entire market: Why not?</a:t>
            </a:r>
            <a:endParaRPr lang="en-US">
              <a:ea typeface="+mj-ea"/>
              <a:cs typeface="+mj-cs"/>
            </a:endParaRPr>
          </a:p>
        </p:txBody>
      </p:sp>
      <p:sp>
        <p:nvSpPr>
          <p:cNvPr id="24678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sp>
        <p:nvSpPr>
          <p:cNvPr id="246787" name="Rectangle 3"/>
          <p:cNvSpPr>
            <a:spLocks noGrp="1" noChangeArrowheads="1"/>
          </p:cNvSpPr>
          <p:nvPr>
            <p:ph sz="quarter" idx="1"/>
          </p:nvPr>
        </p:nvSpPr>
        <p:spPr>
          <a:xfrm>
            <a:off x="612775" y="1600200"/>
            <a:ext cx="8153400" cy="4495800"/>
          </a:xfrm>
        </p:spPr>
        <p:txBody>
          <a:bodyPr/>
          <a:lstStyle/>
          <a:p>
            <a:pPr eaLnBrk="1" hangingPunct="1"/>
            <a:r>
              <a:rPr lang="en-US">
                <a:latin typeface="Calibri" charset="0"/>
              </a:rPr>
              <a:t>In contrast to the 'comparable firm' approach, the information in the entire cross-section of firms can be used to predict PE ratios. </a:t>
            </a:r>
          </a:p>
          <a:p>
            <a:pPr eaLnBrk="1" hangingPunct="1"/>
            <a:r>
              <a:rPr lang="en-US">
                <a:latin typeface="Calibri" charset="0"/>
              </a:rPr>
              <a:t>The simplest way of summarizing this information is with a multiple regression, with the PE ratio as the dependent variable, and proxies for risk, growth and payout forming the independent variables.</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5" name="Rectangle 2050"/>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smtClean="0">
                <a:ea typeface="+mj-ea"/>
                <a:cs typeface="+mj-cs"/>
              </a:rPr>
              <a:t>PE Ratio: Standard Regression for US stocks - January 2015</a:t>
            </a:r>
            <a:endParaRPr lang="en-US" dirty="0">
              <a:ea typeface="+mj-ea"/>
              <a:cs typeface="+mj-cs"/>
            </a:endParaRPr>
          </a:p>
        </p:txBody>
      </p:sp>
      <p:sp>
        <p:nvSpPr>
          <p:cNvPr id="178178" name="Rectangle 2343"/>
          <p:cNvSpPr>
            <a:spLocks noChangeArrowheads="1"/>
          </p:cNvSpPr>
          <p:nvPr/>
        </p:nvSpPr>
        <p:spPr bwMode="auto">
          <a:xfrm>
            <a:off x="3429000" y="2546350"/>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p>
            <a:endParaRPr lang="en-US">
              <a:solidFill>
                <a:srgbClr val="000000"/>
              </a:solidFill>
              <a:latin typeface="Lucida Grande" charset="0"/>
            </a:endParaRPr>
          </a:p>
        </p:txBody>
      </p:sp>
      <p:sp>
        <p:nvSpPr>
          <p:cNvPr id="178179"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5" name="Slide Number Placeholder 4"/>
          <p:cNvSpPr>
            <a:spLocks noGrp="1"/>
          </p:cNvSpPr>
          <p:nvPr>
            <p:ph type="sldNum" sz="quarter" idx="11"/>
          </p:nvPr>
        </p:nvSpPr>
        <p:spPr/>
        <p:txBody>
          <a:bodyPr>
            <a:normAutofit fontScale="85000" lnSpcReduction="20000"/>
          </a:bodyPr>
          <a:lstStyle/>
          <a:p>
            <a:pPr>
              <a:defRPr/>
            </a:pPr>
            <a:fld id="{6A3A71BE-CC16-4B45-A5B4-C79232B44BAB}" type="slidenum">
              <a:rPr lang="en-US"/>
              <a:pPr>
                <a:defRPr/>
              </a:pPr>
              <a:t>168</a:t>
            </a:fld>
            <a:endParaRPr lang="en-US" dirty="0"/>
          </a:p>
        </p:txBody>
      </p:sp>
      <p:pic>
        <p:nvPicPr>
          <p:cNvPr id="4" name="Content Placeholder 3"/>
          <p:cNvPicPr>
            <a:picLocks noGrp="1" noChangeAspect="1"/>
          </p:cNvPicPr>
          <p:nvPr>
            <p:ph sz="quarter" idx="1"/>
          </p:nvPr>
        </p:nvPicPr>
        <p:blipFill>
          <a:blip r:embed="rId3"/>
          <a:srcRect l="-16913" r="-16913"/>
          <a:stretch>
            <a:fillRect/>
          </a:stretch>
        </p:blipFill>
        <p:spPr>
          <a:xfrm>
            <a:off x="612775" y="1600200"/>
            <a:ext cx="7997825" cy="4648200"/>
          </a:xfrm>
        </p:spPr>
      </p:pic>
      <p:sp>
        <p:nvSpPr>
          <p:cNvPr id="178182" name="TextBox 3"/>
          <p:cNvSpPr txBox="1">
            <a:spLocks noChangeArrowheads="1"/>
          </p:cNvSpPr>
          <p:nvPr/>
        </p:nvSpPr>
        <p:spPr bwMode="auto">
          <a:xfrm>
            <a:off x="5562600" y="2057400"/>
            <a:ext cx="2743200"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600" dirty="0"/>
              <a:t>The regression is run with growth and payout entered as decimals, i.e., 25% is entered as 0.25)</a:t>
            </a:r>
          </a:p>
        </p:txBody>
      </p:sp>
    </p:spTree>
    <p:extLst>
      <p:ext uri="{BB962C8B-B14F-4D97-AF65-F5344CB8AC3E}">
        <p14:creationId xmlns:p14="http://schemas.microsoft.com/office/powerpoint/2010/main" val="1780170488"/>
      </p:ext>
    </p:extLst>
  </p:cSld>
  <p:clrMapOvr>
    <a:masterClrMapping/>
  </p:clrMapOvr>
  <p:timing>
    <p:tnLst>
      <p:par>
        <p:cTn xmlns:p14="http://schemas.microsoft.com/office/powerpoint/2010/main" id="1" dur="indefinite" restart="never" nodeType="tmRoot"/>
      </p:par>
    </p:tnLst>
  </p:timing>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09" name="Title 1"/>
          <p:cNvSpPr>
            <a:spLocks noGrp="1"/>
          </p:cNvSpPr>
          <p:nvPr>
            <p:ph type="title"/>
          </p:nvPr>
        </p:nvSpPr>
        <p:spPr>
          <a:xfrm>
            <a:off x="612775" y="228600"/>
            <a:ext cx="8153400" cy="990600"/>
          </a:xfrm>
        </p:spPr>
        <p:txBody>
          <a:bodyPr/>
          <a:lstStyle/>
          <a:p>
            <a:pPr eaLnBrk="1" hangingPunct="1"/>
            <a:r>
              <a:rPr lang="en-US">
                <a:latin typeface="Calibri" charset="0"/>
              </a:rPr>
              <a:t>PE ratio regressions across markets</a:t>
            </a:r>
          </a:p>
        </p:txBody>
      </p:sp>
      <p:graphicFrame>
        <p:nvGraphicFramePr>
          <p:cNvPr id="5" name="Content Placeholder 4"/>
          <p:cNvGraphicFramePr>
            <a:graphicFrameLocks noGrp="1"/>
          </p:cNvGraphicFramePr>
          <p:nvPr>
            <p:ph sz="quarter" idx="1"/>
            <p:extLst>
              <p:ext uri="{D42A27DB-BD31-4B8C-83A1-F6EECF244321}">
                <p14:modId xmlns:p14="http://schemas.microsoft.com/office/powerpoint/2010/main" val="3058752641"/>
              </p:ext>
            </p:extLst>
          </p:nvPr>
        </p:nvGraphicFramePr>
        <p:xfrm>
          <a:off x="609600" y="1752600"/>
          <a:ext cx="8382000" cy="3662363"/>
        </p:xfrm>
        <a:graphic>
          <a:graphicData uri="http://schemas.openxmlformats.org/drawingml/2006/table">
            <a:tbl>
              <a:tblPr/>
              <a:tblGrid>
                <a:gridCol w="1193865"/>
                <a:gridCol w="6072673"/>
                <a:gridCol w="1115462"/>
              </a:tblGrid>
              <a:tr h="568712">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smtClean="0">
                          <a:ln>
                            <a:noFill/>
                          </a:ln>
                          <a:solidFill>
                            <a:srgbClr val="FFFFFF"/>
                          </a:solidFill>
                          <a:effectLst/>
                          <a:latin typeface="Times" charset="0"/>
                        </a:rPr>
                        <a:t>Region</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smtClean="0">
                          <a:ln>
                            <a:noFill/>
                          </a:ln>
                          <a:solidFill>
                            <a:srgbClr val="FFFFFF"/>
                          </a:solidFill>
                          <a:effectLst/>
                          <a:latin typeface="Times" charset="0"/>
                        </a:rPr>
                        <a:t>Regression – January 2015</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smtClean="0">
                          <a:ln>
                            <a:noFill/>
                          </a:ln>
                          <a:solidFill>
                            <a:srgbClr val="FFFFFF"/>
                          </a:solidFill>
                          <a:effectLst/>
                          <a:latin typeface="Times" charset="0"/>
                        </a:rPr>
                        <a:t>R</a:t>
                      </a:r>
                      <a:r>
                        <a:rPr kumimoji="0" lang="en-US" sz="1800" b="1" i="0" u="none" strike="noStrike" cap="none" normalizeH="0" baseline="30000" dirty="0" smtClean="0">
                          <a:ln>
                            <a:noFill/>
                          </a:ln>
                          <a:solidFill>
                            <a:srgbClr val="FFFFFF"/>
                          </a:solidFill>
                          <a:effectLst/>
                          <a:latin typeface="Times" charset="0"/>
                        </a:rPr>
                        <a:t>2</a:t>
                      </a:r>
                      <a:endParaRPr kumimoji="0" lang="en-US" sz="1800" b="1" i="0" u="none" strike="noStrike" cap="none" normalizeH="0" baseline="0" dirty="0" smtClean="0">
                        <a:ln>
                          <a:noFill/>
                        </a:ln>
                        <a:solidFill>
                          <a:srgbClr val="FFFFFF"/>
                        </a:solidFill>
                        <a:effectLst/>
                        <a:latin typeface="Times" charset="0"/>
                      </a:endParaRP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621033">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Times" charset="0"/>
                        </a:rPr>
                        <a:t>US</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Times" charset="0"/>
                        </a:rPr>
                        <a:t>PE = 6.48 + 98.58 </a:t>
                      </a:r>
                      <a:r>
                        <a:rPr kumimoji="0" lang="en-US" sz="1600" b="0" i="0" u="none" strike="noStrike" cap="none" normalizeH="0" baseline="0" dirty="0" err="1" smtClean="0">
                          <a:ln>
                            <a:noFill/>
                          </a:ln>
                          <a:solidFill>
                            <a:srgbClr val="000000"/>
                          </a:solidFill>
                          <a:effectLst/>
                          <a:latin typeface="Times" charset="0"/>
                        </a:rPr>
                        <a:t>g</a:t>
                      </a:r>
                      <a:r>
                        <a:rPr kumimoji="0" lang="en-US" sz="1600" b="0" i="0" u="none" strike="noStrike" cap="none" normalizeH="0" baseline="-25000" dirty="0" err="1" smtClean="0">
                          <a:ln>
                            <a:noFill/>
                          </a:ln>
                          <a:solidFill>
                            <a:srgbClr val="000000"/>
                          </a:solidFill>
                          <a:effectLst/>
                          <a:latin typeface="Times" charset="0"/>
                        </a:rPr>
                        <a:t>EPS</a:t>
                      </a:r>
                      <a:r>
                        <a:rPr kumimoji="0" lang="en-US" sz="1600" b="0" i="0" u="none" strike="noStrike" cap="none" normalizeH="0" baseline="0" dirty="0" smtClean="0">
                          <a:ln>
                            <a:noFill/>
                          </a:ln>
                          <a:solidFill>
                            <a:srgbClr val="000000"/>
                          </a:solidFill>
                          <a:effectLst/>
                          <a:latin typeface="Times" charset="0"/>
                        </a:rPr>
                        <a:t> + 16.77 Payout - 3.25 Beta </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Times" charset="0"/>
                        </a:rPr>
                        <a:t>35.5%</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DCDCDC"/>
                    </a:solidFill>
                  </a:tcPr>
                </a:tc>
              </a:tr>
              <a:tr h="621033">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Times" charset="0"/>
                        </a:rPr>
                        <a:t>Europe</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Times" charset="0"/>
                        </a:rPr>
                        <a:t>PE = 19.32 + 43.89 </a:t>
                      </a:r>
                      <a:r>
                        <a:rPr kumimoji="0" lang="en-US" sz="1600" b="0" i="0" u="none" strike="noStrike" cap="none" normalizeH="0" baseline="0" dirty="0" err="1" smtClean="0">
                          <a:ln>
                            <a:noFill/>
                          </a:ln>
                          <a:solidFill>
                            <a:srgbClr val="000000"/>
                          </a:solidFill>
                          <a:effectLst/>
                          <a:latin typeface="Times" charset="0"/>
                        </a:rPr>
                        <a:t>g</a:t>
                      </a:r>
                      <a:r>
                        <a:rPr kumimoji="0" lang="en-US" sz="1600" b="0" i="0" u="none" strike="noStrike" cap="none" normalizeH="0" baseline="-25000" dirty="0" err="1" smtClean="0">
                          <a:ln>
                            <a:noFill/>
                          </a:ln>
                          <a:solidFill>
                            <a:srgbClr val="000000"/>
                          </a:solidFill>
                          <a:effectLst/>
                          <a:latin typeface="Times" charset="0"/>
                        </a:rPr>
                        <a:t>EPS</a:t>
                      </a:r>
                      <a:r>
                        <a:rPr kumimoji="0" lang="en-US" sz="1600" b="0" i="0" u="none" strike="noStrike" cap="none" normalizeH="0" baseline="0" dirty="0" smtClean="0">
                          <a:ln>
                            <a:noFill/>
                          </a:ln>
                          <a:solidFill>
                            <a:srgbClr val="000000"/>
                          </a:solidFill>
                          <a:effectLst/>
                          <a:latin typeface="Times" charset="0"/>
                        </a:rPr>
                        <a:t> + 5.14 Payout - 4.45 Beta</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Times" charset="0"/>
                        </a:rPr>
                        <a:t>17.4%</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r>
              <a:tr h="546698">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rgbClr val="000000"/>
                          </a:solidFill>
                          <a:effectLst/>
                          <a:latin typeface="Times" charset="0"/>
                        </a:rPr>
                        <a:t>Japan</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Times" charset="0"/>
                        </a:rPr>
                        <a:t>PE = 7.85+ 32.48 </a:t>
                      </a:r>
                      <a:r>
                        <a:rPr kumimoji="0" lang="en-US" sz="1600" b="0" i="0" u="none" strike="noStrike" cap="none" normalizeH="0" baseline="0" dirty="0" err="1" smtClean="0">
                          <a:ln>
                            <a:noFill/>
                          </a:ln>
                          <a:solidFill>
                            <a:srgbClr val="000000"/>
                          </a:solidFill>
                          <a:effectLst/>
                          <a:latin typeface="Times" charset="0"/>
                        </a:rPr>
                        <a:t>g</a:t>
                      </a:r>
                      <a:r>
                        <a:rPr kumimoji="0" lang="en-US" sz="1600" b="0" i="0" u="none" strike="noStrike" cap="none" normalizeH="0" baseline="-25000" dirty="0" err="1" smtClean="0">
                          <a:ln>
                            <a:noFill/>
                          </a:ln>
                          <a:solidFill>
                            <a:srgbClr val="000000"/>
                          </a:solidFill>
                          <a:effectLst/>
                          <a:latin typeface="Times" charset="0"/>
                        </a:rPr>
                        <a:t>EPS</a:t>
                      </a:r>
                      <a:r>
                        <a:rPr kumimoji="0" lang="en-US" sz="1600" b="0" i="0" u="none" strike="noStrike" cap="none" normalizeH="0" baseline="0" dirty="0" smtClean="0">
                          <a:ln>
                            <a:noFill/>
                          </a:ln>
                          <a:solidFill>
                            <a:srgbClr val="000000"/>
                          </a:solidFill>
                          <a:effectLst/>
                          <a:latin typeface="Times" charset="0"/>
                        </a:rPr>
                        <a:t> + 31.32 Payout - 1.165 Beta</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Times" charset="0"/>
                        </a:rPr>
                        <a:t>25.2%</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r>
              <a:tr h="643513">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Times" charset="0"/>
                        </a:rPr>
                        <a:t>Emerging Markets</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Times" charset="0"/>
                        </a:rPr>
                        <a:t>PE = 10.90 + 57.47 </a:t>
                      </a:r>
                      <a:r>
                        <a:rPr kumimoji="0" lang="en-US" sz="1600" b="0" i="0" u="none" strike="noStrike" cap="none" normalizeH="0" baseline="0" dirty="0" err="1" smtClean="0">
                          <a:ln>
                            <a:noFill/>
                          </a:ln>
                          <a:solidFill>
                            <a:srgbClr val="000000"/>
                          </a:solidFill>
                          <a:effectLst/>
                          <a:latin typeface="Times" charset="0"/>
                        </a:rPr>
                        <a:t>g</a:t>
                      </a:r>
                      <a:r>
                        <a:rPr kumimoji="0" lang="en-US" sz="1600" b="0" i="0" u="none" strike="noStrike" cap="none" normalizeH="0" baseline="-25000" dirty="0" err="1" smtClean="0">
                          <a:ln>
                            <a:noFill/>
                          </a:ln>
                          <a:solidFill>
                            <a:srgbClr val="000000"/>
                          </a:solidFill>
                          <a:effectLst/>
                          <a:latin typeface="Times" charset="0"/>
                        </a:rPr>
                        <a:t>EPS</a:t>
                      </a:r>
                      <a:r>
                        <a:rPr kumimoji="0" lang="en-US" sz="1600" b="0" i="0" u="none" strike="noStrike" cap="none" normalizeH="0" baseline="0" dirty="0" smtClean="0">
                          <a:ln>
                            <a:noFill/>
                          </a:ln>
                          <a:solidFill>
                            <a:srgbClr val="000000"/>
                          </a:solidFill>
                          <a:effectLst/>
                          <a:latin typeface="Times" charset="0"/>
                        </a:rPr>
                        <a:t> + 7.62 Payout - 2.36 Beta </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Times" charset="0"/>
                        </a:rPr>
                        <a:t>27.0%</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r>
              <a:tr h="661374">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Times" charset="0"/>
                        </a:rPr>
                        <a:t>Global</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Times" charset="0"/>
                        </a:rPr>
                        <a:t>PE = 12.49 + 56.89 </a:t>
                      </a:r>
                      <a:r>
                        <a:rPr kumimoji="0" lang="en-US" sz="1600" b="0" i="0" u="none" strike="noStrike" cap="none" normalizeH="0" baseline="0" dirty="0" err="1" smtClean="0">
                          <a:ln>
                            <a:noFill/>
                          </a:ln>
                          <a:solidFill>
                            <a:srgbClr val="000000"/>
                          </a:solidFill>
                          <a:effectLst/>
                          <a:latin typeface="Times" charset="0"/>
                        </a:rPr>
                        <a:t>g</a:t>
                      </a:r>
                      <a:r>
                        <a:rPr kumimoji="0" lang="en-US" sz="1600" b="0" i="0" u="none" strike="noStrike" cap="none" normalizeH="0" baseline="-25000" dirty="0" err="1" smtClean="0">
                          <a:ln>
                            <a:noFill/>
                          </a:ln>
                          <a:solidFill>
                            <a:srgbClr val="000000"/>
                          </a:solidFill>
                          <a:effectLst/>
                          <a:latin typeface="Times" charset="0"/>
                        </a:rPr>
                        <a:t>EPS</a:t>
                      </a:r>
                      <a:r>
                        <a:rPr kumimoji="0" lang="en-US" sz="1600" b="0" i="0" u="none" strike="noStrike" cap="none" normalizeH="0" baseline="0" dirty="0" smtClean="0">
                          <a:ln>
                            <a:noFill/>
                          </a:ln>
                          <a:solidFill>
                            <a:srgbClr val="000000"/>
                          </a:solidFill>
                          <a:effectLst/>
                          <a:latin typeface="Times" charset="0"/>
                        </a:rPr>
                        <a:t> + 10.40 Payout - 3.10 Beta </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Times" charset="0"/>
                        </a:rPr>
                        <a:t>23.3%</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r>
            </a:tbl>
          </a:graphicData>
        </a:graphic>
      </p:graphicFrame>
      <p:sp>
        <p:nvSpPr>
          <p:cNvPr id="196640" name="TextBox 5"/>
          <p:cNvSpPr txBox="1">
            <a:spLocks noChangeArrowheads="1"/>
          </p:cNvSpPr>
          <p:nvPr/>
        </p:nvSpPr>
        <p:spPr bwMode="auto">
          <a:xfrm>
            <a:off x="762000" y="5410200"/>
            <a:ext cx="85344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600" u="sng" dirty="0" err="1"/>
              <a:t>g</a:t>
            </a:r>
            <a:r>
              <a:rPr lang="en-US" sz="1600" u="sng" baseline="-25000" dirty="0" err="1"/>
              <a:t>EPS</a:t>
            </a:r>
            <a:r>
              <a:rPr lang="en-US" sz="1600" u="sng" dirty="0"/>
              <a:t>=Expected Growth</a:t>
            </a:r>
            <a:r>
              <a:rPr lang="en-US" sz="1600" dirty="0"/>
              <a:t>: Expected growth in EPS or Net Income: Next 5 years</a:t>
            </a:r>
          </a:p>
          <a:p>
            <a:r>
              <a:rPr lang="en-US" sz="1600" u="sng" dirty="0"/>
              <a:t>Beta</a:t>
            </a:r>
            <a:r>
              <a:rPr lang="en-US" sz="1600" dirty="0"/>
              <a:t>: Regression or Bottom up Beta</a:t>
            </a:r>
          </a:p>
          <a:p>
            <a:r>
              <a:rPr lang="en-US" sz="1600" u="sng" dirty="0"/>
              <a:t>Payout ratio: </a:t>
            </a:r>
            <a:r>
              <a:rPr lang="en-US" sz="1600" dirty="0"/>
              <a:t>Dividends/ Net income from most recent year. Set to zero, if net income &lt; </a:t>
            </a:r>
            <a:r>
              <a:rPr lang="en-US" sz="1600" dirty="0" smtClean="0"/>
              <a:t>0</a:t>
            </a:r>
            <a:endParaRPr lang="en-US" sz="1600" dirty="0"/>
          </a:p>
        </p:txBody>
      </p:sp>
      <p:sp>
        <p:nvSpPr>
          <p:cNvPr id="196641" name="Footer Placeholder 3"/>
          <p:cNvSpPr>
            <a:spLocks noGrp="1"/>
          </p:cNvSpPr>
          <p:nvPr>
            <p:ph type="ftr" sz="quarter" idx="10"/>
          </p:nvPr>
        </p:nvSpPr>
        <p:spPr bwMode="auto">
          <a:xfrm>
            <a:off x="304800" y="6472238"/>
            <a:ext cx="5421313"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6" name="Slide Number Placeholder 5"/>
          <p:cNvSpPr>
            <a:spLocks noGrp="1"/>
          </p:cNvSpPr>
          <p:nvPr>
            <p:ph type="sldNum" sz="quarter" idx="11"/>
          </p:nvPr>
        </p:nvSpPr>
        <p:spPr/>
        <p:txBody>
          <a:bodyPr>
            <a:normAutofit fontScale="85000" lnSpcReduction="20000"/>
          </a:bodyPr>
          <a:lstStyle/>
          <a:p>
            <a:pPr>
              <a:defRPr/>
            </a:pPr>
            <a:fld id="{FDA7D0BB-40A5-444C-ACD8-0E8C2AE8CEAC}" type="slidenum">
              <a:rPr lang="en-US"/>
              <a:pPr>
                <a:defRPr/>
              </a:pPr>
              <a:t>169</a:t>
            </a:fld>
            <a:endParaRPr lang="en-US" dirty="0"/>
          </a:p>
        </p:txBody>
      </p:sp>
    </p:spTree>
    <p:extLst>
      <p:ext uri="{BB962C8B-B14F-4D97-AF65-F5344CB8AC3E}">
        <p14:creationId xmlns:p14="http://schemas.microsoft.com/office/powerpoint/2010/main" val="72834608"/>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29"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Choosing Between the Multiples</a:t>
            </a:r>
          </a:p>
        </p:txBody>
      </p:sp>
      <p:sp>
        <p:nvSpPr>
          <p:cNvPr id="25293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sp>
        <p:nvSpPr>
          <p:cNvPr id="185346" name="Rectangle 3"/>
          <p:cNvSpPr>
            <a:spLocks noGrp="1" noChangeArrowheads="1"/>
          </p:cNvSpPr>
          <p:nvPr>
            <p:ph sz="quarter" idx="1"/>
          </p:nvPr>
        </p:nvSpPr>
        <p:spPr>
          <a:xfrm>
            <a:off x="612775" y="1600200"/>
            <a:ext cx="8153400" cy="4495800"/>
          </a:xfrm>
        </p:spPr>
        <p:txBody>
          <a:bodyPr>
            <a:normAutofit fontScale="85000" lnSpcReduction="10000"/>
          </a:bodyPr>
          <a:lstStyle/>
          <a:p>
            <a:pPr marL="320040" indent="-320040" eaLnBrk="1" fontAlgn="auto" hangingPunct="1">
              <a:spcAft>
                <a:spcPts val="0"/>
              </a:spcAft>
              <a:buFont typeface="Wingdings"/>
              <a:buChar char=""/>
              <a:defRPr/>
            </a:pPr>
            <a:r>
              <a:rPr lang="en-US" smtClean="0">
                <a:ea typeface="+mn-ea"/>
                <a:cs typeface="+mn-cs"/>
              </a:rPr>
              <a:t>As presented in this section, there are dozens of multiples that can be potentially used to value an individual firm. </a:t>
            </a:r>
          </a:p>
          <a:p>
            <a:pPr marL="320040" indent="-320040" eaLnBrk="1" fontAlgn="auto" hangingPunct="1">
              <a:spcAft>
                <a:spcPts val="0"/>
              </a:spcAft>
              <a:buFont typeface="Wingdings"/>
              <a:buChar char=""/>
              <a:defRPr/>
            </a:pPr>
            <a:r>
              <a:rPr lang="en-US" smtClean="0">
                <a:ea typeface="+mn-ea"/>
                <a:cs typeface="+mn-cs"/>
              </a:rPr>
              <a:t>In addition, relative valuation can be relative to a sector (or comparable firms) or to the entire market (using the regressions, for instance)</a:t>
            </a:r>
          </a:p>
          <a:p>
            <a:pPr marL="320040" indent="-320040" eaLnBrk="1" fontAlgn="auto" hangingPunct="1">
              <a:spcAft>
                <a:spcPts val="0"/>
              </a:spcAft>
              <a:buFont typeface="Wingdings"/>
              <a:buChar char=""/>
              <a:defRPr/>
            </a:pPr>
            <a:r>
              <a:rPr lang="en-US" smtClean="0">
                <a:ea typeface="+mn-ea"/>
                <a:cs typeface="+mn-cs"/>
              </a:rPr>
              <a:t>Since there can be only one final estimate of value, there are three choices at this stage:</a:t>
            </a:r>
          </a:p>
          <a:p>
            <a:pPr marL="640080" lvl="1" indent="-274320" eaLnBrk="1" fontAlgn="auto" hangingPunct="1">
              <a:spcAft>
                <a:spcPts val="0"/>
              </a:spcAft>
              <a:buFont typeface="Wingdings 2"/>
              <a:buChar char=""/>
              <a:defRPr/>
            </a:pPr>
            <a:r>
              <a:rPr lang="en-US" smtClean="0">
                <a:ea typeface="+mn-ea"/>
              </a:rPr>
              <a:t>Use a simple average of the valuations obtained using a number of different multiples</a:t>
            </a:r>
          </a:p>
          <a:p>
            <a:pPr marL="640080" lvl="1" indent="-274320" eaLnBrk="1" fontAlgn="auto" hangingPunct="1">
              <a:spcAft>
                <a:spcPts val="0"/>
              </a:spcAft>
              <a:buFont typeface="Wingdings 2"/>
              <a:buChar char=""/>
              <a:defRPr/>
            </a:pPr>
            <a:r>
              <a:rPr lang="en-US" smtClean="0">
                <a:ea typeface="+mn-ea"/>
              </a:rPr>
              <a:t>Use a weighted average of the valuations obtained using a nmber of different multiples</a:t>
            </a:r>
          </a:p>
          <a:p>
            <a:pPr marL="640080" lvl="1" indent="-274320" eaLnBrk="1" fontAlgn="auto" hangingPunct="1">
              <a:spcAft>
                <a:spcPts val="0"/>
              </a:spcAft>
              <a:buFont typeface="Wingdings 2"/>
              <a:buChar char=""/>
              <a:defRPr/>
            </a:pPr>
            <a:r>
              <a:rPr lang="en-US" smtClean="0">
                <a:ea typeface="+mn-ea"/>
              </a:rPr>
              <a:t>Choose one of the multiples and base your valuation on that multiple</a:t>
            </a:r>
            <a:endParaRPr lang="en-US">
              <a:ea typeface="+mn-ea"/>
            </a:endParaRPr>
          </a:p>
        </p:txBody>
      </p:sp>
    </p:spTree>
  </p:cSld>
  <p:clrMapOvr>
    <a:masterClrMapping/>
  </p:clrMapOvr>
  <p:timing>
    <p:tnLst>
      <p:par>
        <p:cTn xmlns:p14="http://schemas.microsoft.com/office/powerpoint/2010/main" id="1" dur="indefinite" restart="never" nodeType="tmRoot"/>
      </p:par>
    </p:tnLst>
  </p:timing>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7"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Picking one Multiple</a:t>
            </a:r>
          </a:p>
        </p:txBody>
      </p:sp>
      <p:sp>
        <p:nvSpPr>
          <p:cNvPr id="25497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sp>
        <p:nvSpPr>
          <p:cNvPr id="187394" name="Rectangle 3"/>
          <p:cNvSpPr>
            <a:spLocks noGrp="1" noChangeArrowheads="1"/>
          </p:cNvSpPr>
          <p:nvPr>
            <p:ph sz="quarter" idx="1"/>
          </p:nvPr>
        </p:nvSpPr>
        <p:spPr>
          <a:xfrm>
            <a:off x="612775" y="1600200"/>
            <a:ext cx="8153400" cy="4495800"/>
          </a:xfrm>
        </p:spPr>
        <p:txBody>
          <a:bodyPr>
            <a:normAutofit fontScale="85000" lnSpcReduction="10000"/>
          </a:bodyPr>
          <a:lstStyle/>
          <a:p>
            <a:pPr marL="320040" indent="-320040" eaLnBrk="1" fontAlgn="auto" hangingPunct="1">
              <a:spcAft>
                <a:spcPts val="0"/>
              </a:spcAft>
              <a:buFont typeface="Wingdings"/>
              <a:buChar char=""/>
              <a:defRPr/>
            </a:pPr>
            <a:r>
              <a:rPr lang="en-US" smtClean="0">
                <a:ea typeface="+mn-ea"/>
                <a:cs typeface="+mn-cs"/>
              </a:rPr>
              <a:t>This is usually the best way to approach this issue. While a range of values can be obtained from a number of multiples, the </a:t>
            </a:r>
            <a:r>
              <a:rPr lang="ja-JP" altLang="en-US" smtClean="0">
                <a:ea typeface="+mn-ea"/>
                <a:cs typeface="+mn-cs"/>
              </a:rPr>
              <a:t>“</a:t>
            </a:r>
            <a:r>
              <a:rPr lang="en-US" altLang="ja-JP" smtClean="0">
                <a:ea typeface="+mn-ea"/>
                <a:cs typeface="+mn-cs"/>
              </a:rPr>
              <a:t>best estimate</a:t>
            </a:r>
            <a:r>
              <a:rPr lang="ja-JP" altLang="en-US" smtClean="0">
                <a:ea typeface="+mn-ea"/>
                <a:cs typeface="+mn-cs"/>
              </a:rPr>
              <a:t>”</a:t>
            </a:r>
            <a:r>
              <a:rPr lang="en-US" altLang="ja-JP" smtClean="0">
                <a:ea typeface="+mn-ea"/>
                <a:cs typeface="+mn-cs"/>
              </a:rPr>
              <a:t> value is obtained using one multiple.</a:t>
            </a:r>
          </a:p>
          <a:p>
            <a:pPr marL="320040" indent="-320040" eaLnBrk="1" fontAlgn="auto" hangingPunct="1">
              <a:spcAft>
                <a:spcPts val="0"/>
              </a:spcAft>
              <a:buFont typeface="Wingdings"/>
              <a:buChar char=""/>
              <a:defRPr/>
            </a:pPr>
            <a:r>
              <a:rPr lang="en-US" smtClean="0">
                <a:ea typeface="+mn-ea"/>
                <a:cs typeface="+mn-cs"/>
              </a:rPr>
              <a:t>The multiple that is used can be chosen in one of two ways:</a:t>
            </a:r>
          </a:p>
          <a:p>
            <a:pPr marL="640080" lvl="1" indent="-274320" eaLnBrk="1" fontAlgn="auto" hangingPunct="1">
              <a:spcAft>
                <a:spcPts val="0"/>
              </a:spcAft>
              <a:buFont typeface="Wingdings 2"/>
              <a:buChar char=""/>
              <a:defRPr/>
            </a:pPr>
            <a:r>
              <a:rPr lang="en-US" smtClean="0">
                <a:ea typeface="+mn-ea"/>
              </a:rPr>
              <a:t>Use the multiple that best fits your objective. Thus, if you want the company to be undervalued, you pick the multiple that yields the highest value.</a:t>
            </a:r>
          </a:p>
          <a:p>
            <a:pPr marL="640080" lvl="1" indent="-274320" eaLnBrk="1" fontAlgn="auto" hangingPunct="1">
              <a:spcAft>
                <a:spcPts val="0"/>
              </a:spcAft>
              <a:buFont typeface="Wingdings 2"/>
              <a:buChar char=""/>
              <a:defRPr/>
            </a:pPr>
            <a:r>
              <a:rPr lang="en-US" smtClean="0">
                <a:ea typeface="+mn-ea"/>
              </a:rPr>
              <a:t>Use the multiple that has the highest R-squared in the sector when regressed against fundamentals. Thus, if you have tried PE, PBV, PS, etc. and run regressions of these multiples against fundamentals, use the multiple that works best at explaining differences across firms in that sector.</a:t>
            </a:r>
          </a:p>
          <a:p>
            <a:pPr marL="640080" lvl="1" indent="-274320" eaLnBrk="1" fontAlgn="auto" hangingPunct="1">
              <a:spcAft>
                <a:spcPts val="0"/>
              </a:spcAft>
              <a:buFont typeface="Wingdings 2"/>
              <a:buChar char=""/>
              <a:defRPr/>
            </a:pPr>
            <a:r>
              <a:rPr lang="en-US" smtClean="0">
                <a:ea typeface="+mn-ea"/>
              </a:rPr>
              <a:t>Use the multiple that seems to make the most sense for that sector, given how value is measured and created.</a:t>
            </a:r>
            <a:endParaRPr lang="en-US">
              <a:ea typeface="+mn-ea"/>
            </a:endParaRPr>
          </a:p>
        </p:txBody>
      </p:sp>
    </p:spTree>
  </p:cSld>
  <p:clrMapOvr>
    <a:masterClrMapping/>
  </p:clrMapOvr>
  <p:timing>
    <p:tnLst>
      <p:par>
        <p:cTn xmlns:p14="http://schemas.microsoft.com/office/powerpoint/2010/main" id="1" dur="indefinite" restart="never" nodeType="tmRoot"/>
      </p:par>
    </p:tnLst>
  </p:timing>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5" name="Title 1"/>
          <p:cNvSpPr>
            <a:spLocks noGrp="1"/>
          </p:cNvSpPr>
          <p:nvPr>
            <p:ph type="title"/>
          </p:nvPr>
        </p:nvSpPr>
        <p:spPr>
          <a:xfrm>
            <a:off x="612775" y="228600"/>
            <a:ext cx="8153400" cy="990600"/>
          </a:xfrm>
        </p:spPr>
        <p:txBody>
          <a:bodyPr/>
          <a:lstStyle/>
          <a:p>
            <a:pPr eaLnBrk="1" hangingPunct="1"/>
            <a:r>
              <a:rPr lang="en-US">
                <a:latin typeface="Calibri" charset="0"/>
              </a:rPr>
              <a:t>Conventional usage…</a:t>
            </a:r>
          </a:p>
        </p:txBody>
      </p:sp>
      <p:sp>
        <p:nvSpPr>
          <p:cNvPr id="25702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graphicFrame>
        <p:nvGraphicFramePr>
          <p:cNvPr id="6" name="Content Placeholder 3"/>
          <p:cNvGraphicFramePr>
            <a:graphicFrameLocks noGrp="1"/>
          </p:cNvGraphicFramePr>
          <p:nvPr>
            <p:ph sz="quarter" idx="1"/>
          </p:nvPr>
        </p:nvGraphicFramePr>
        <p:xfrm>
          <a:off x="612775" y="1600200"/>
          <a:ext cx="7848600" cy="4448174"/>
        </p:xfrm>
        <a:graphic>
          <a:graphicData uri="http://schemas.openxmlformats.org/drawingml/2006/table">
            <a:tbl>
              <a:tblPr/>
              <a:tblGrid>
                <a:gridCol w="2616200"/>
                <a:gridCol w="2616200"/>
                <a:gridCol w="2616200"/>
              </a:tblGrid>
              <a:tr h="365812">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a:ln>
                            <a:noFill/>
                          </a:ln>
                          <a:solidFill>
                            <a:srgbClr val="FFFFFF"/>
                          </a:solidFill>
                          <a:effectLst/>
                          <a:latin typeface="Times" charset="0"/>
                          <a:ea typeface="ＭＳ Ｐゴシック" charset="0"/>
                          <a:cs typeface="ＭＳ Ｐゴシック" charset="0"/>
                        </a:rPr>
                        <a:t>Sector</a:t>
                      </a:r>
                    </a:p>
                  </a:txBody>
                  <a:tcPr marT="45727" marB="4572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a:ln>
                            <a:noFill/>
                          </a:ln>
                          <a:solidFill>
                            <a:srgbClr val="FFFFFF"/>
                          </a:solidFill>
                          <a:effectLst/>
                          <a:latin typeface="Times" charset="0"/>
                          <a:ea typeface="ＭＳ Ｐゴシック" charset="0"/>
                          <a:cs typeface="ＭＳ Ｐゴシック" charset="0"/>
                        </a:rPr>
                        <a:t>Multiple Used</a:t>
                      </a:r>
                    </a:p>
                  </a:txBody>
                  <a:tcPr marT="45727" marB="4572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a:ln>
                            <a:noFill/>
                          </a:ln>
                          <a:solidFill>
                            <a:srgbClr val="FFFFFF"/>
                          </a:solidFill>
                          <a:effectLst/>
                          <a:latin typeface="Times" charset="0"/>
                          <a:ea typeface="ＭＳ Ｐゴシック" charset="0"/>
                          <a:cs typeface="ＭＳ Ｐゴシック" charset="0"/>
                        </a:rPr>
                        <a:t>Rationale</a:t>
                      </a:r>
                    </a:p>
                  </a:txBody>
                  <a:tcPr marT="45727" marB="4572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640171">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charset="0"/>
                          <a:ea typeface="ＭＳ Ｐゴシック" charset="0"/>
                          <a:cs typeface="ＭＳ Ｐゴシック" charset="0"/>
                        </a:rPr>
                        <a:t>Cyclical Manufacturing</a:t>
                      </a:r>
                    </a:p>
                  </a:txBody>
                  <a:tcPr marT="45727" marB="4572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charset="0"/>
                          <a:ea typeface="ＭＳ Ｐゴシック" charset="0"/>
                          <a:cs typeface="ＭＳ Ｐゴシック" charset="0"/>
                        </a:rPr>
                        <a:t>PE, Relative PE</a:t>
                      </a:r>
                    </a:p>
                  </a:txBody>
                  <a:tcPr marT="45727" marB="4572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charset="0"/>
                          <a:ea typeface="ＭＳ Ｐゴシック" charset="0"/>
                          <a:cs typeface="ＭＳ Ｐゴシック" charset="0"/>
                        </a:rPr>
                        <a:t>Often with normalized earnings</a:t>
                      </a:r>
                    </a:p>
                  </a:txBody>
                  <a:tcPr marT="45727" marB="4572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r>
              <a:tr h="640171">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charset="0"/>
                          <a:ea typeface="ＭＳ Ｐゴシック" charset="0"/>
                          <a:cs typeface="ＭＳ Ｐゴシック" charset="0"/>
                        </a:rPr>
                        <a:t>Growth firms</a:t>
                      </a:r>
                    </a:p>
                  </a:txBody>
                  <a:tcPr marT="45727" marB="4572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charset="0"/>
                          <a:ea typeface="ＭＳ Ｐゴシック" charset="0"/>
                          <a:cs typeface="ＭＳ Ｐゴシック" charset="0"/>
                        </a:rPr>
                        <a:t>PEG ratio</a:t>
                      </a:r>
                    </a:p>
                  </a:txBody>
                  <a:tcPr marT="45727" marB="4572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charset="0"/>
                          <a:ea typeface="ＭＳ Ｐゴシック" charset="0"/>
                          <a:cs typeface="ＭＳ Ｐゴシック" charset="0"/>
                        </a:rPr>
                        <a:t>Big differences in growth rates</a:t>
                      </a:r>
                    </a:p>
                  </a:txBody>
                  <a:tcPr marT="45727" marB="4572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r>
              <a:tr h="640171">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charset="0"/>
                          <a:ea typeface="ＭＳ Ｐゴシック" charset="0"/>
                          <a:cs typeface="ＭＳ Ｐゴシック" charset="0"/>
                        </a:rPr>
                        <a:t>Young growth firms w/ losses</a:t>
                      </a:r>
                    </a:p>
                  </a:txBody>
                  <a:tcPr marT="45727" marB="4572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charset="0"/>
                          <a:ea typeface="ＭＳ Ｐゴシック" charset="0"/>
                          <a:cs typeface="ＭＳ Ｐゴシック" charset="0"/>
                        </a:rPr>
                        <a:t>Revenue Multiples</a:t>
                      </a:r>
                    </a:p>
                  </a:txBody>
                  <a:tcPr marT="45727" marB="4572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charset="0"/>
                          <a:ea typeface="ＭＳ Ｐゴシック" charset="0"/>
                          <a:cs typeface="ＭＳ Ｐゴシック" charset="0"/>
                        </a:rPr>
                        <a:t>What choice do you have?</a:t>
                      </a:r>
                    </a:p>
                  </a:txBody>
                  <a:tcPr marT="45727" marB="4572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r>
              <a:tr h="398520">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charset="0"/>
                          <a:ea typeface="ＭＳ Ｐゴシック" charset="0"/>
                          <a:cs typeface="ＭＳ Ｐゴシック" charset="0"/>
                        </a:rPr>
                        <a:t>Infrastructure</a:t>
                      </a:r>
                    </a:p>
                  </a:txBody>
                  <a:tcPr marT="45727" marB="4572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Times" charset="0"/>
                          <a:ea typeface="ＭＳ Ｐゴシック" charset="0"/>
                          <a:cs typeface="ＭＳ Ｐゴシック" charset="0"/>
                        </a:rPr>
                        <a:t>EV/EBITDA</a:t>
                      </a:r>
                    </a:p>
                  </a:txBody>
                  <a:tcPr marT="45727" marB="4572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charset="0"/>
                          <a:ea typeface="ＭＳ Ｐゴシック" charset="0"/>
                          <a:cs typeface="ＭＳ Ｐゴシック" charset="0"/>
                        </a:rPr>
                        <a:t>Early losses, big DA</a:t>
                      </a:r>
                    </a:p>
                  </a:txBody>
                  <a:tcPr marT="45727" marB="4572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r>
              <a:tr h="757346">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charset="0"/>
                          <a:ea typeface="ＭＳ Ｐゴシック" charset="0"/>
                          <a:cs typeface="ＭＳ Ｐゴシック" charset="0"/>
                        </a:rPr>
                        <a:t>REIT</a:t>
                      </a:r>
                    </a:p>
                  </a:txBody>
                  <a:tcPr marT="45727" marB="4572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charset="0"/>
                          <a:ea typeface="ＭＳ Ｐゴシック" charset="0"/>
                          <a:cs typeface="ＭＳ Ｐゴシック" charset="0"/>
                        </a:rPr>
                        <a:t>P/CFE (where CFE = Net income + Depreciation)</a:t>
                      </a:r>
                    </a:p>
                  </a:txBody>
                  <a:tcPr marT="45727" marB="4572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charset="0"/>
                          <a:ea typeface="ＭＳ Ｐゴシック" charset="0"/>
                          <a:cs typeface="ＭＳ Ｐゴシック" charset="0"/>
                        </a:rPr>
                        <a:t>Big depreciation charges on real estate</a:t>
                      </a:r>
                    </a:p>
                  </a:txBody>
                  <a:tcPr marT="45727" marB="4572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r>
              <a:tr h="365812">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charset="0"/>
                          <a:ea typeface="ＭＳ Ｐゴシック" charset="0"/>
                          <a:cs typeface="ＭＳ Ｐゴシック" charset="0"/>
                        </a:rPr>
                        <a:t>Financial Services</a:t>
                      </a:r>
                    </a:p>
                  </a:txBody>
                  <a:tcPr marT="45727" marB="4572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charset="0"/>
                          <a:ea typeface="ＭＳ Ｐゴシック" charset="0"/>
                          <a:cs typeface="ＭＳ Ｐゴシック" charset="0"/>
                        </a:rPr>
                        <a:t>Price/ Book equity</a:t>
                      </a:r>
                    </a:p>
                  </a:txBody>
                  <a:tcPr marT="45727" marB="4572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charset="0"/>
                          <a:ea typeface="ＭＳ Ｐゴシック" charset="0"/>
                          <a:cs typeface="ＭＳ Ｐゴシック" charset="0"/>
                        </a:rPr>
                        <a:t>Marked to market?</a:t>
                      </a:r>
                    </a:p>
                  </a:txBody>
                  <a:tcPr marT="45727" marB="4572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r>
              <a:tr h="640171">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charset="0"/>
                          <a:ea typeface="ＭＳ Ｐゴシック" charset="0"/>
                          <a:cs typeface="ＭＳ Ｐゴシック" charset="0"/>
                        </a:rPr>
                        <a:t>Retailing</a:t>
                      </a:r>
                    </a:p>
                  </a:txBody>
                  <a:tcPr marT="45727" marB="4572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charset="0"/>
                          <a:ea typeface="ＭＳ Ｐゴシック" charset="0"/>
                          <a:cs typeface="ＭＳ Ｐゴシック" charset="0"/>
                        </a:rPr>
                        <a:t>Revenue multiples</a:t>
                      </a:r>
                    </a:p>
                  </a:txBody>
                  <a:tcPr marT="45727" marB="4572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Times" charset="0"/>
                          <a:ea typeface="ＭＳ Ｐゴシック" charset="0"/>
                          <a:cs typeface="ＭＳ Ｐゴシック" charset="0"/>
                        </a:rPr>
                        <a:t>Margins equalize sooner or later</a:t>
                      </a:r>
                    </a:p>
                  </a:txBody>
                  <a:tcPr marT="45727" marB="4572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r>
            </a:tbl>
          </a:graphicData>
        </a:graphic>
      </p:graphicFrame>
    </p:spTree>
  </p:cSld>
  <p:clrMapOvr>
    <a:masterClrMapping/>
  </p:clrMapOvr>
  <p:timing>
    <p:tnLst>
      <p:par>
        <p:cTn xmlns:p14="http://schemas.microsoft.com/office/powerpoint/2010/main" id="1" dur="indefinite" restart="never" nodeType="tmRoot"/>
      </p:par>
    </p:tnLst>
  </p:timing>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Title 1"/>
          <p:cNvSpPr>
            <a:spLocks noGrp="1"/>
          </p:cNvSpPr>
          <p:nvPr>
            <p:ph type="ctrTitle"/>
          </p:nvPr>
        </p:nvSpPr>
        <p:spPr/>
        <p:txBody>
          <a:bodyPr/>
          <a:lstStyle/>
          <a:p>
            <a:r>
              <a:rPr lang="en-US" dirty="0" smtClean="0"/>
              <a:t>Risk Management &amp; Value</a:t>
            </a:r>
            <a:endParaRPr lang="en-US" dirty="0"/>
          </a:p>
        </p:txBody>
      </p:sp>
      <p:sp>
        <p:nvSpPr>
          <p:cNvPr id="3" name="Subtitle 2"/>
          <p:cNvSpPr>
            <a:spLocks noGrp="1"/>
          </p:cNvSpPr>
          <p:nvPr>
            <p:ph type="subTitle" idx="1"/>
          </p:nvPr>
        </p:nvSpPr>
        <p:spPr/>
        <p:txBody>
          <a:bodyPr/>
          <a:lstStyle/>
          <a:p>
            <a:r>
              <a:rPr lang="en-US" dirty="0" smtClean="0"/>
              <a:t>You cannot live life in a defensive crouch!</a:t>
            </a:r>
            <a:endParaRPr lang="en-US" dirty="0"/>
          </a:p>
        </p:txBody>
      </p:sp>
    </p:spTree>
    <p:extLst>
      <p:ext uri="{BB962C8B-B14F-4D97-AF65-F5344CB8AC3E}">
        <p14:creationId xmlns:p14="http://schemas.microsoft.com/office/powerpoint/2010/main" val="3660787414"/>
      </p:ext>
    </p:extLst>
  </p:cSld>
  <p:clrMapOvr>
    <a:masterClrMapping/>
  </p:clrMapOvr>
  <p:timing>
    <p:tnLst>
      <p:par>
        <p:cTn xmlns:p14="http://schemas.microsoft.com/office/powerpoint/2010/main" id="1" dur="indefinite" restart="never" nodeType="tmRoot"/>
      </p:par>
    </p:tnLst>
  </p:timing>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Rectangle 2"/>
          <p:cNvSpPr>
            <a:spLocks noGrp="1" noChangeArrowheads="1"/>
          </p:cNvSpPr>
          <p:nvPr>
            <p:ph type="title"/>
          </p:nvPr>
        </p:nvSpPr>
        <p:spPr/>
        <p:txBody>
          <a:bodyPr/>
          <a:lstStyle/>
          <a:p>
            <a:r>
              <a:rPr lang="en-US" dirty="0" smtClean="0"/>
              <a:t>Risk: The definition</a:t>
            </a:r>
            <a:endParaRPr lang="en-US" dirty="0"/>
          </a:p>
        </p:txBody>
      </p:sp>
      <p:sp>
        <p:nvSpPr>
          <p:cNvPr id="23556" name="Rectangle 3"/>
          <p:cNvSpPr>
            <a:spLocks noGrp="1" noChangeArrowheads="1"/>
          </p:cNvSpPr>
          <p:nvPr>
            <p:ph sz="quarter" idx="1"/>
          </p:nvPr>
        </p:nvSpPr>
        <p:spPr/>
        <p:txBody>
          <a:bodyPr>
            <a:normAutofit fontScale="92500" lnSpcReduction="20000"/>
          </a:bodyPr>
          <a:lstStyle/>
          <a:p>
            <a:r>
              <a:rPr lang="en-US" dirty="0" smtClean="0"/>
              <a:t>Risk, in traditional terms, is viewed as a </a:t>
            </a:r>
            <a:r>
              <a:rPr lang="ja-JP" altLang="en-US" dirty="0" smtClean="0"/>
              <a:t>‘</a:t>
            </a:r>
            <a:r>
              <a:rPr lang="en-US" dirty="0" smtClean="0"/>
              <a:t>negative</a:t>
            </a:r>
            <a:r>
              <a:rPr lang="ja-JP" altLang="en-US" dirty="0" smtClean="0"/>
              <a:t>’</a:t>
            </a:r>
            <a:r>
              <a:rPr lang="en-US" dirty="0" smtClean="0"/>
              <a:t>. Webster</a:t>
            </a:r>
            <a:r>
              <a:rPr lang="ja-JP" altLang="en-US" dirty="0" smtClean="0"/>
              <a:t>’</a:t>
            </a:r>
            <a:r>
              <a:rPr lang="en-US" dirty="0" smtClean="0"/>
              <a:t>s dictionary, for instance, defines risk as </a:t>
            </a:r>
            <a:r>
              <a:rPr lang="ja-JP" altLang="en-US" dirty="0" smtClean="0"/>
              <a:t>“</a:t>
            </a:r>
            <a:r>
              <a:rPr lang="en-US" dirty="0" smtClean="0"/>
              <a:t>exposing to danger or hazard</a:t>
            </a:r>
            <a:r>
              <a:rPr lang="ja-JP" altLang="en-US" dirty="0" smtClean="0"/>
              <a:t>”</a:t>
            </a:r>
            <a:r>
              <a:rPr lang="en-US" dirty="0" smtClean="0"/>
              <a:t>. The Chinese symbols for crisis, reproduced below, give a much better description of risk.</a:t>
            </a:r>
          </a:p>
          <a:p>
            <a:endParaRPr lang="en-US" dirty="0" smtClean="0"/>
          </a:p>
          <a:p>
            <a:endParaRPr lang="en-US" dirty="0" smtClean="0"/>
          </a:p>
          <a:p>
            <a:endParaRPr lang="en-US" dirty="0" smtClean="0"/>
          </a:p>
          <a:p>
            <a:endParaRPr lang="en-US" dirty="0" smtClean="0"/>
          </a:p>
          <a:p>
            <a:r>
              <a:rPr lang="en-US" dirty="0" smtClean="0"/>
              <a:t>The first symbol is the symbol for </a:t>
            </a:r>
            <a:r>
              <a:rPr lang="ja-JP" altLang="en-US" dirty="0" smtClean="0"/>
              <a:t>“</a:t>
            </a:r>
            <a:r>
              <a:rPr lang="en-US" dirty="0" smtClean="0"/>
              <a:t>danger</a:t>
            </a:r>
            <a:r>
              <a:rPr lang="ja-JP" altLang="en-US" dirty="0" smtClean="0"/>
              <a:t>”</a:t>
            </a:r>
            <a:r>
              <a:rPr lang="en-US" dirty="0" smtClean="0"/>
              <a:t>, while the second is the symbol for </a:t>
            </a:r>
            <a:r>
              <a:rPr lang="ja-JP" altLang="en-US" dirty="0" smtClean="0"/>
              <a:t>“</a:t>
            </a:r>
            <a:r>
              <a:rPr lang="en-US" dirty="0" smtClean="0"/>
              <a:t>opportunity</a:t>
            </a:r>
            <a:r>
              <a:rPr lang="ja-JP" altLang="en-US" dirty="0" smtClean="0"/>
              <a:t>”</a:t>
            </a:r>
            <a:r>
              <a:rPr lang="en-US" dirty="0" smtClean="0"/>
              <a:t>, making risk a mix of danger and opportunity. </a:t>
            </a:r>
            <a:endParaRPr lang="en-US" dirty="0"/>
          </a:p>
        </p:txBody>
      </p:sp>
      <p:graphicFrame>
        <p:nvGraphicFramePr>
          <p:cNvPr id="23554" name="Object 2"/>
          <p:cNvGraphicFramePr>
            <a:graphicFrameLocks noChangeAspect="1"/>
          </p:cNvGraphicFramePr>
          <p:nvPr>
            <p:extLst>
              <p:ext uri="{D42A27DB-BD31-4B8C-83A1-F6EECF244321}">
                <p14:modId xmlns:p14="http://schemas.microsoft.com/office/powerpoint/2010/main" val="815034262"/>
              </p:ext>
            </p:extLst>
          </p:nvPr>
        </p:nvGraphicFramePr>
        <p:xfrm>
          <a:off x="3581400" y="3505200"/>
          <a:ext cx="1905000" cy="984250"/>
        </p:xfrm>
        <a:graphic>
          <a:graphicData uri="http://schemas.openxmlformats.org/presentationml/2006/ole">
            <mc:AlternateContent xmlns:mc="http://schemas.openxmlformats.org/markup-compatibility/2006">
              <mc:Choice xmlns:v="urn:schemas-microsoft-com:vml" Requires="v">
                <p:oleObj spid="_x0000_s252929" name="Document" r:id="rId4" imgW="762000" imgH="393700" progId="Word.Document.12">
                  <p:link updateAutomatic="1"/>
                </p:oleObj>
              </mc:Choice>
              <mc:Fallback>
                <p:oleObj name="Document" r:id="rId4" imgW="762000" imgH="393700" progId="Word.Document.12">
                  <p:link updateAutomatic="1"/>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81400" y="3505200"/>
                        <a:ext cx="1905000" cy="9842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275111659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p:cNvSpPr>
            <a:spLocks noGrp="1"/>
          </p:cNvSpPr>
          <p:nvPr>
            <p:ph type="title"/>
          </p:nvPr>
        </p:nvSpPr>
        <p:spPr/>
        <p:txBody>
          <a:bodyPr/>
          <a:lstStyle/>
          <a:p>
            <a:r>
              <a:rPr lang="en-US" dirty="0" smtClean="0"/>
              <a:t>We are all risk averse, but to different degrees</a:t>
            </a:r>
            <a:endParaRPr lang="en-US" dirty="0"/>
          </a:p>
        </p:txBody>
      </p:sp>
      <p:sp>
        <p:nvSpPr>
          <p:cNvPr id="41987" name="Content Placeholder 2"/>
          <p:cNvSpPr>
            <a:spLocks noGrp="1"/>
          </p:cNvSpPr>
          <p:nvPr>
            <p:ph sz="quarter" idx="1"/>
          </p:nvPr>
        </p:nvSpPr>
        <p:spPr/>
        <p:txBody>
          <a:bodyPr>
            <a:normAutofit fontScale="85000" lnSpcReduction="10000"/>
          </a:bodyPr>
          <a:lstStyle/>
          <a:p>
            <a:r>
              <a:rPr lang="en-US" dirty="0" smtClean="0"/>
              <a:t>Individuals are risk averse, though the studies differ on what they find about relative risk aversion as wealth increases.</a:t>
            </a:r>
          </a:p>
          <a:p>
            <a:r>
              <a:rPr lang="en-US" dirty="0" smtClean="0"/>
              <a:t>Surveys find that women are more risk averse than men, even after controlling for differences in age, income and education. </a:t>
            </a:r>
          </a:p>
          <a:p>
            <a:r>
              <a:rPr lang="en-US" dirty="0" smtClean="0"/>
              <a:t>The lifecycle risk aversion hypothesis posits that risk aversion should increase with age, but surveys cannot directly test this proposition, since it would require testing the same person at different ages. In weak support of this hypothesis, surveys find that older people are, in fact, more risk averse than younger people because  they tend to invest less of their wealth in riskier assets.</a:t>
            </a:r>
            <a:endParaRPr lang="en-US" dirty="0"/>
          </a:p>
        </p:txBody>
      </p:sp>
    </p:spTree>
    <p:extLst>
      <p:ext uri="{BB962C8B-B14F-4D97-AF65-F5344CB8AC3E}">
        <p14:creationId xmlns:p14="http://schemas.microsoft.com/office/powerpoint/2010/main" val="3507448926"/>
      </p:ext>
    </p:extLst>
  </p:cSld>
  <p:clrMapOvr>
    <a:masterClrMapping/>
  </p:clrMapOvr>
  <p:timing>
    <p:tnLst>
      <p:par>
        <p:cTn xmlns:p14="http://schemas.microsoft.com/office/powerpoint/2010/main" id="1" dur="indefinite" restart="never" nodeType="tmRoot"/>
      </p:par>
    </p:tnLst>
  </p:timing>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p:cNvSpPr>
          <p:nvPr>
            <p:ph type="title"/>
          </p:nvPr>
        </p:nvSpPr>
        <p:spPr/>
        <p:txBody>
          <a:bodyPr/>
          <a:lstStyle/>
          <a:p>
            <a:r>
              <a:rPr lang="en-US" dirty="0" smtClean="0"/>
              <a:t>But we are not always rational</a:t>
            </a:r>
            <a:endParaRPr lang="en-US" dirty="0"/>
          </a:p>
        </p:txBody>
      </p:sp>
      <p:sp>
        <p:nvSpPr>
          <p:cNvPr id="39939" name="Content Placeholder 2"/>
          <p:cNvSpPr>
            <a:spLocks noGrp="1"/>
          </p:cNvSpPr>
          <p:nvPr>
            <p:ph sz="quarter" idx="1"/>
          </p:nvPr>
        </p:nvSpPr>
        <p:spPr/>
        <p:txBody>
          <a:bodyPr>
            <a:normAutofit fontScale="70000" lnSpcReduction="20000"/>
          </a:bodyPr>
          <a:lstStyle/>
          <a:p>
            <a:pPr marL="514350" indent="-514350">
              <a:buFont typeface="+mj-lt"/>
              <a:buAutoNum type="arabicPeriod"/>
            </a:pPr>
            <a:r>
              <a:rPr lang="en-US" u="sng" dirty="0" smtClean="0"/>
              <a:t>Framing</a:t>
            </a:r>
            <a:r>
              <a:rPr lang="en-US" dirty="0" smtClean="0"/>
              <a:t>: Would you rather save 200 out of 600 people or accept a one-third probability that everyone will be saved? While the two statements may be mathematically equivalent, most people choose the first.</a:t>
            </a:r>
          </a:p>
          <a:p>
            <a:pPr marL="514350" indent="-514350">
              <a:buFont typeface="+mj-lt"/>
              <a:buAutoNum type="arabicPeriod"/>
            </a:pPr>
            <a:r>
              <a:rPr lang="en-US" u="sng" dirty="0" smtClean="0"/>
              <a:t>Loss Aversion</a:t>
            </a:r>
            <a:r>
              <a:rPr lang="en-US" dirty="0" smtClean="0"/>
              <a:t>: Would you rather take $ 750 or a 75% chance of winning $1000? Would you rather lose $750 guaranteed or a 75% chance of losing $ 1000? </a:t>
            </a:r>
          </a:p>
          <a:p>
            <a:pPr marL="514350" indent="-514350">
              <a:buFont typeface="+mj-lt"/>
              <a:buAutoNum type="arabicPeriod"/>
            </a:pPr>
            <a:r>
              <a:rPr lang="en-US" u="sng" dirty="0" smtClean="0"/>
              <a:t>Myopic loss aversion</a:t>
            </a:r>
            <a:r>
              <a:rPr lang="en-US" dirty="0" smtClean="0"/>
              <a:t>: Getting more frequent feedback on where they stand makes individuals more risk averse.</a:t>
            </a:r>
          </a:p>
          <a:p>
            <a:pPr marL="514350" indent="-514350">
              <a:buFont typeface="+mj-lt"/>
              <a:buAutoNum type="arabicPeriod"/>
            </a:pPr>
            <a:r>
              <a:rPr lang="en-US" u="sng" dirty="0" smtClean="0"/>
              <a:t>House Money Effect</a:t>
            </a:r>
            <a:r>
              <a:rPr lang="en-US" dirty="0" smtClean="0"/>
              <a:t>: Individuals are more willing to takes risk with found money (i.e. money obtained easily) than with earned money. </a:t>
            </a:r>
          </a:p>
          <a:p>
            <a:pPr marL="514350" indent="-514350">
              <a:buFont typeface="+mj-lt"/>
              <a:buAutoNum type="arabicPeriod"/>
            </a:pPr>
            <a:r>
              <a:rPr lang="en-US" u="sng" dirty="0" smtClean="0"/>
              <a:t>The Breakeven Effect</a:t>
            </a:r>
            <a:r>
              <a:rPr lang="en-US" dirty="0" smtClean="0"/>
              <a:t>: Subjects in experiments who have lost money seem willing to gamble on lotteries (that standing alone would be viewed as unattractive) that offer them a chance to break even. </a:t>
            </a:r>
            <a:endParaRPr lang="en-US" dirty="0"/>
          </a:p>
        </p:txBody>
      </p:sp>
    </p:spTree>
    <p:extLst>
      <p:ext uri="{BB962C8B-B14F-4D97-AF65-F5344CB8AC3E}">
        <p14:creationId xmlns:p14="http://schemas.microsoft.com/office/powerpoint/2010/main" val="3191440318"/>
      </p:ext>
    </p:extLst>
  </p:cSld>
  <p:clrMapOvr>
    <a:masterClrMapping/>
  </p:clrMapOvr>
  <p:timing>
    <p:tnLst>
      <p:par>
        <p:cTn xmlns:p14="http://schemas.microsoft.com/office/powerpoint/2010/main" id="1" dur="indefinite" restart="never" nodeType="tmRoot"/>
      </p:par>
    </p:tnLst>
  </p:timing>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itle 1"/>
          <p:cNvSpPr>
            <a:spLocks noGrp="1"/>
          </p:cNvSpPr>
          <p:nvPr>
            <p:ph type="title"/>
          </p:nvPr>
        </p:nvSpPr>
        <p:spPr/>
        <p:txBody>
          <a:bodyPr/>
          <a:lstStyle/>
          <a:p>
            <a:r>
              <a:rPr lang="en-US" smtClean="0"/>
              <a:t>Task 1: How risk averse are you?</a:t>
            </a:r>
            <a:endParaRPr lang="en-US"/>
          </a:p>
        </p:txBody>
      </p:sp>
      <p:sp>
        <p:nvSpPr>
          <p:cNvPr id="49155" name="Content Placeholder 2"/>
          <p:cNvSpPr>
            <a:spLocks noGrp="1"/>
          </p:cNvSpPr>
          <p:nvPr>
            <p:ph sz="quarter" idx="1"/>
          </p:nvPr>
        </p:nvSpPr>
        <p:spPr/>
        <p:txBody>
          <a:bodyPr/>
          <a:lstStyle/>
          <a:p>
            <a:r>
              <a:rPr lang="en-US" dirty="0" smtClean="0"/>
              <a:t>How risk averse are you?</a:t>
            </a:r>
          </a:p>
          <a:p>
            <a:pPr marL="514350" indent="-514350">
              <a:buFont typeface="+mj-lt"/>
              <a:buAutoNum type="alphaLcPeriod"/>
            </a:pPr>
            <a:r>
              <a:rPr lang="en-US" dirty="0" smtClean="0"/>
              <a:t>More risk averse than my colleagues</a:t>
            </a:r>
          </a:p>
          <a:p>
            <a:pPr marL="514350" indent="-514350">
              <a:buFont typeface="+mj-lt"/>
              <a:buAutoNum type="alphaLcPeriod"/>
            </a:pPr>
            <a:r>
              <a:rPr lang="en-US" dirty="0" smtClean="0"/>
              <a:t>About as risk averse as my colleagues</a:t>
            </a:r>
          </a:p>
          <a:p>
            <a:pPr marL="514350" indent="-514350">
              <a:buFont typeface="+mj-lt"/>
              <a:buAutoNum type="alphaLcPeriod"/>
            </a:pPr>
            <a:r>
              <a:rPr lang="en-US" dirty="0" smtClean="0"/>
              <a:t>Less risk averse than my colleagues</a:t>
            </a:r>
          </a:p>
          <a:p>
            <a:pPr marL="514350" indent="-514350">
              <a:buFont typeface="+mj-lt"/>
              <a:buAutoNum type="alphaLcPeriod"/>
            </a:pPr>
            <a:r>
              <a:rPr lang="en-US" dirty="0" smtClean="0"/>
              <a:t>If you are more or less risk averse than your colleagues, how does this difference affect your decisions and discussions?</a:t>
            </a:r>
            <a:endParaRPr lang="en-US" dirty="0"/>
          </a:p>
        </p:txBody>
      </p:sp>
    </p:spTree>
    <p:extLst>
      <p:ext uri="{BB962C8B-B14F-4D97-AF65-F5344CB8AC3E}">
        <p14:creationId xmlns:p14="http://schemas.microsoft.com/office/powerpoint/2010/main" val="3123472408"/>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Title 1"/>
          <p:cNvSpPr>
            <a:spLocks noGrp="1"/>
          </p:cNvSpPr>
          <p:nvPr>
            <p:ph type="title"/>
          </p:nvPr>
        </p:nvSpPr>
        <p:spPr/>
        <p:txBody>
          <a:bodyPr/>
          <a:lstStyle/>
          <a:p>
            <a:r>
              <a:rPr lang="en-US" smtClean="0"/>
              <a:t>Ways of dealing with risk in analysis</a:t>
            </a:r>
            <a:endParaRPr lang="en-US"/>
          </a:p>
        </p:txBody>
      </p:sp>
      <p:sp>
        <p:nvSpPr>
          <p:cNvPr id="63491" name="Content Placeholder 2"/>
          <p:cNvSpPr>
            <a:spLocks noGrp="1"/>
          </p:cNvSpPr>
          <p:nvPr>
            <p:ph sz="quarter" idx="1"/>
          </p:nvPr>
        </p:nvSpPr>
        <p:spPr/>
        <p:txBody>
          <a:bodyPr/>
          <a:lstStyle/>
          <a:p>
            <a:r>
              <a:rPr lang="en-US" smtClean="0"/>
              <a:t>Risk Adjusted Value</a:t>
            </a:r>
          </a:p>
          <a:p>
            <a:pPr lvl="1"/>
            <a:r>
              <a:rPr lang="en-US" smtClean="0"/>
              <a:t>Estimate expected cash flows and adjust the discount rate for risk</a:t>
            </a:r>
          </a:p>
          <a:p>
            <a:pPr lvl="1"/>
            <a:r>
              <a:rPr lang="en-US" smtClean="0"/>
              <a:t>Use certainty equivalent cash flows and use the riskfree rate as the discount rate</a:t>
            </a:r>
          </a:p>
          <a:p>
            <a:pPr lvl="1"/>
            <a:r>
              <a:rPr lang="en-US" smtClean="0"/>
              <a:t>Hybrid approaches</a:t>
            </a:r>
          </a:p>
          <a:p>
            <a:r>
              <a:rPr lang="en-US" smtClean="0"/>
              <a:t>Probabilistic Approaches</a:t>
            </a:r>
          </a:p>
          <a:p>
            <a:pPr lvl="1"/>
            <a:r>
              <a:rPr lang="en-US" smtClean="0"/>
              <a:t>Sensitivity Analysis</a:t>
            </a:r>
          </a:p>
          <a:p>
            <a:pPr lvl="1"/>
            <a:r>
              <a:rPr lang="en-US" smtClean="0"/>
              <a:t>Decision Trees</a:t>
            </a:r>
          </a:p>
          <a:p>
            <a:pPr lvl="1"/>
            <a:r>
              <a:rPr lang="en-US" smtClean="0"/>
              <a:t>Simulations</a:t>
            </a:r>
          </a:p>
          <a:p>
            <a:r>
              <a:rPr lang="en-US" smtClean="0"/>
              <a:t>Value at Risk (VAR) and variants</a:t>
            </a:r>
          </a:p>
          <a:p>
            <a:endParaRPr lang="en-US"/>
          </a:p>
        </p:txBody>
      </p:sp>
    </p:spTree>
    <p:extLst>
      <p:ext uri="{BB962C8B-B14F-4D97-AF65-F5344CB8AC3E}">
        <p14:creationId xmlns:p14="http://schemas.microsoft.com/office/powerpoint/2010/main" val="3447736193"/>
      </p:ext>
    </p:extLst>
  </p:cSld>
  <p:clrMapOvr>
    <a:masterClrMapping/>
  </p:clrMapOvr>
  <p:timing>
    <p:tnLst>
      <p:par>
        <p:cTn xmlns:p14="http://schemas.microsoft.com/office/powerpoint/2010/main" id="1" dur="indefinite" restart="never" nodeType="tmRoot"/>
      </p:par>
    </p:tnLst>
  </p:timing>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Title 1"/>
          <p:cNvSpPr>
            <a:spLocks noGrp="1"/>
          </p:cNvSpPr>
          <p:nvPr>
            <p:ph type="title"/>
          </p:nvPr>
        </p:nvSpPr>
        <p:spPr/>
        <p:txBody>
          <a:bodyPr/>
          <a:lstStyle/>
          <a:p>
            <a:r>
              <a:rPr lang="en-US" smtClean="0"/>
              <a:t>Task 2: Risk Assessment at your organization</a:t>
            </a:r>
            <a:endParaRPr lang="en-US"/>
          </a:p>
        </p:txBody>
      </p:sp>
      <p:sp>
        <p:nvSpPr>
          <p:cNvPr id="109571" name="Content Placeholder 2"/>
          <p:cNvSpPr>
            <a:spLocks noGrp="1"/>
          </p:cNvSpPr>
          <p:nvPr>
            <p:ph sz="quarter" idx="1"/>
          </p:nvPr>
        </p:nvSpPr>
        <p:spPr/>
        <p:txBody>
          <a:bodyPr>
            <a:normAutofit fontScale="92500" lnSpcReduction="10000"/>
          </a:bodyPr>
          <a:lstStyle/>
          <a:p>
            <a:r>
              <a:rPr lang="en-US" dirty="0" smtClean="0"/>
              <a:t>What risk assessment approaches do you use in your organization? (You can pick more than one)</a:t>
            </a:r>
          </a:p>
          <a:p>
            <a:pPr marL="514350" indent="-514350">
              <a:buFont typeface="+mj-lt"/>
              <a:buAutoNum type="alphaLcPeriod"/>
            </a:pPr>
            <a:r>
              <a:rPr lang="en-US" dirty="0" smtClean="0"/>
              <a:t>Risk adjusted Value</a:t>
            </a:r>
          </a:p>
          <a:p>
            <a:pPr marL="514350" indent="-514350">
              <a:buFont typeface="+mj-lt"/>
              <a:buAutoNum type="alphaLcPeriod"/>
            </a:pPr>
            <a:r>
              <a:rPr lang="en-US" dirty="0" smtClean="0"/>
              <a:t>Sensitivity Analysis</a:t>
            </a:r>
          </a:p>
          <a:p>
            <a:pPr marL="514350" indent="-514350">
              <a:buFont typeface="+mj-lt"/>
              <a:buAutoNum type="alphaLcPeriod"/>
            </a:pPr>
            <a:r>
              <a:rPr lang="en-US" dirty="0" smtClean="0"/>
              <a:t>Decision Trees</a:t>
            </a:r>
          </a:p>
          <a:p>
            <a:pPr marL="514350" indent="-514350">
              <a:buFont typeface="+mj-lt"/>
              <a:buAutoNum type="alphaLcPeriod"/>
            </a:pPr>
            <a:r>
              <a:rPr lang="en-US" dirty="0" smtClean="0"/>
              <a:t>Simulation</a:t>
            </a:r>
          </a:p>
          <a:p>
            <a:pPr marL="514350" indent="-514350">
              <a:buFont typeface="+mj-lt"/>
              <a:buAutoNum type="alphaLcPeriod"/>
            </a:pPr>
            <a:r>
              <a:rPr lang="en-US" dirty="0" smtClean="0"/>
              <a:t>All of the above</a:t>
            </a:r>
          </a:p>
          <a:p>
            <a:pPr marL="514350" indent="-514350">
              <a:buFont typeface="+mj-lt"/>
              <a:buAutoNum type="alphaLcPeriod"/>
            </a:pPr>
            <a:r>
              <a:rPr lang="en-US" dirty="0" smtClean="0"/>
              <a:t>None of the above</a:t>
            </a:r>
          </a:p>
          <a:p>
            <a:r>
              <a:rPr lang="en-US" dirty="0" smtClean="0"/>
              <a:t>If you picked none of the above, what do you do about risk in decision making?</a:t>
            </a:r>
            <a:endParaRPr lang="en-US" dirty="0"/>
          </a:p>
        </p:txBody>
      </p:sp>
    </p:spTree>
    <p:extLst>
      <p:ext uri="{BB962C8B-B14F-4D97-AF65-F5344CB8AC3E}">
        <p14:creationId xmlns:p14="http://schemas.microsoft.com/office/powerpoint/2010/main" val="3991783284"/>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Title 1"/>
          <p:cNvSpPr>
            <a:spLocks noGrp="1"/>
          </p:cNvSpPr>
          <p:nvPr>
            <p:ph type="title"/>
          </p:nvPr>
        </p:nvSpPr>
        <p:spPr/>
        <p:txBody>
          <a:bodyPr/>
          <a:lstStyle/>
          <a:p>
            <a:r>
              <a:rPr lang="en-US" dirty="0" smtClean="0"/>
              <a:t>How risk can affect value..</a:t>
            </a:r>
            <a:endParaRPr lang="en-US" dirty="0"/>
          </a:p>
        </p:txBody>
      </p:sp>
      <p:sp>
        <p:nvSpPr>
          <p:cNvPr id="112643" name="Content Placeholder 2"/>
          <p:cNvSpPr>
            <a:spLocks noGrp="1"/>
          </p:cNvSpPr>
          <p:nvPr>
            <p:ph sz="quarter" idx="1"/>
          </p:nvPr>
        </p:nvSpPr>
        <p:spPr/>
        <p:txBody>
          <a:bodyPr>
            <a:normAutofit fontScale="92500" lnSpcReduction="20000"/>
          </a:bodyPr>
          <a:lstStyle/>
          <a:p>
            <a:r>
              <a:rPr lang="en-US" dirty="0" smtClean="0"/>
              <a:t>For an action to affect value, it has to affect one or more of the following inputs into value:</a:t>
            </a:r>
          </a:p>
          <a:p>
            <a:pPr lvl="1"/>
            <a:r>
              <a:rPr lang="en-US" dirty="0" smtClean="0"/>
              <a:t>Cash flows from existing assets</a:t>
            </a:r>
          </a:p>
          <a:p>
            <a:pPr lvl="1"/>
            <a:r>
              <a:rPr lang="en-US" dirty="0" smtClean="0"/>
              <a:t>Growth rate during excess return phase</a:t>
            </a:r>
          </a:p>
          <a:p>
            <a:pPr lvl="1"/>
            <a:r>
              <a:rPr lang="en-US" dirty="0" smtClean="0"/>
              <a:t>Length of period of excess returns</a:t>
            </a:r>
          </a:p>
          <a:p>
            <a:pPr lvl="1"/>
            <a:r>
              <a:rPr lang="en-US" dirty="0" smtClean="0"/>
              <a:t>Discount rate</a:t>
            </a:r>
          </a:p>
          <a:p>
            <a:r>
              <a:rPr lang="en-US" dirty="0" smtClean="0"/>
              <a:t>Proposition 1: Risk hedging/management can increase value only if they affect cash flows, growth rates, discount rates and/or length of the growth period.</a:t>
            </a:r>
          </a:p>
          <a:p>
            <a:r>
              <a:rPr lang="en-US" dirty="0" smtClean="0"/>
              <a:t>Proposition 2: When risk hedging/management has no effect on cash flows, growth rates, discount rates and/or length of the growth period, it can have no effect on value.</a:t>
            </a:r>
          </a:p>
          <a:p>
            <a:endParaRPr lang="en-US" dirty="0" smtClean="0"/>
          </a:p>
          <a:p>
            <a:endParaRPr lang="en-US" dirty="0"/>
          </a:p>
        </p:txBody>
      </p:sp>
    </p:spTree>
    <p:extLst>
      <p:ext uri="{BB962C8B-B14F-4D97-AF65-F5344CB8AC3E}">
        <p14:creationId xmlns:p14="http://schemas.microsoft.com/office/powerpoint/2010/main" val="2940141632"/>
      </p:ext>
    </p:extLst>
  </p:cSld>
  <p:clrMapOvr>
    <a:masterClrMapping/>
  </p:clrMapOvr>
  <p:timing>
    <p:tnLst>
      <p:par>
        <p:cTn xmlns:p14="http://schemas.microsoft.com/office/powerpoint/2010/main" id="1" dur="indefinite" restart="never" nodeType="tmRoot"/>
      </p:par>
    </p:tnLst>
  </p:timing>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7" name="Title 1"/>
          <p:cNvSpPr>
            <a:spLocks noGrp="1"/>
          </p:cNvSpPr>
          <p:nvPr>
            <p:ph type="title"/>
          </p:nvPr>
        </p:nvSpPr>
        <p:spPr/>
        <p:txBody>
          <a:bodyPr/>
          <a:lstStyle/>
          <a:p>
            <a:r>
              <a:rPr lang="en-US" smtClean="0"/>
              <a:t>Risk Hedging/ Management and Value</a:t>
            </a:r>
            <a:endParaRPr lang="en-US"/>
          </a:p>
        </p:txBody>
      </p:sp>
      <p:graphicFrame>
        <p:nvGraphicFramePr>
          <p:cNvPr id="7" name="Object 2"/>
          <p:cNvGraphicFramePr>
            <a:graphicFrameLocks noGrp="1" noChangeAspect="1"/>
          </p:cNvGraphicFramePr>
          <p:nvPr>
            <p:ph sz="quarter" idx="1"/>
          </p:nvPr>
        </p:nvGraphicFramePr>
        <p:xfrm>
          <a:off x="1870075" y="1752600"/>
          <a:ext cx="5638800" cy="4191000"/>
        </p:xfrm>
        <a:graphic>
          <a:graphicData uri="http://schemas.openxmlformats.org/presentationml/2006/ole">
            <mc:AlternateContent xmlns:mc="http://schemas.openxmlformats.org/markup-compatibility/2006">
              <mc:Choice xmlns:v="urn:schemas-microsoft-com:vml" Requires="v">
                <p:oleObj spid="_x0000_s1032" name="Document" r:id="rId3" imgW="5638800" imgH="4191000" progId="Word.Document.12">
                  <p:link updateAutomatic="1"/>
                </p:oleObj>
              </mc:Choice>
              <mc:Fallback>
                <p:oleObj name="Document" r:id="rId3" imgW="5638800" imgH="4191000" progId="Word.Document.12">
                  <p:link updateAutomatic="1"/>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70075" y="1752600"/>
                        <a:ext cx="5638800" cy="4191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482711384"/>
      </p:ext>
    </p:extLst>
  </p:cSld>
  <p:clrMapOvr>
    <a:masterClrMapping/>
  </p:clrMapOvr>
  <p:timing>
    <p:tnLst>
      <p:par>
        <p:cTn xmlns:p14="http://schemas.microsoft.com/office/powerpoint/2010/main" id="1" dur="indefinite" restart="never" nodeType="tmRoot"/>
      </p:par>
    </p:tnLst>
  </p:timing>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81000" y="844550"/>
            <a:ext cx="8382000" cy="5168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99089516"/>
      </p:ext>
    </p:extLst>
  </p:cSld>
  <p:clrMapOvr>
    <a:masterClrMapping/>
  </p:clrMapOvr>
  <p:timing>
    <p:tnLst>
      <p:par>
        <p:cTn xmlns:p14="http://schemas.microsoft.com/office/powerpoint/2010/main" id="1" dur="indefinite" restart="never" nodeType="tmRoot"/>
      </p:par>
    </p:tnLst>
  </p:timing>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Title 1"/>
          <p:cNvSpPr>
            <a:spLocks noGrp="1"/>
          </p:cNvSpPr>
          <p:nvPr>
            <p:ph type="title"/>
          </p:nvPr>
        </p:nvSpPr>
        <p:spPr/>
        <p:txBody>
          <a:bodyPr/>
          <a:lstStyle/>
          <a:p>
            <a:r>
              <a:rPr lang="en-US" smtClean="0"/>
              <a:t>Step 1: Developing a risk profile</a:t>
            </a:r>
            <a:endParaRPr lang="en-US"/>
          </a:p>
        </p:txBody>
      </p:sp>
      <p:sp>
        <p:nvSpPr>
          <p:cNvPr id="115715" name="Content Placeholder 2"/>
          <p:cNvSpPr>
            <a:spLocks noGrp="1"/>
          </p:cNvSpPr>
          <p:nvPr>
            <p:ph sz="quarter" idx="1"/>
          </p:nvPr>
        </p:nvSpPr>
        <p:spPr/>
        <p:txBody>
          <a:bodyPr>
            <a:normAutofit fontScale="92500" lnSpcReduction="20000"/>
          </a:bodyPr>
          <a:lstStyle/>
          <a:p>
            <a:r>
              <a:rPr lang="en-US" dirty="0" smtClean="0"/>
              <a:t>List the risks you are exposed to as a business, from the risk of a supplier failing to deliver supplies to environmental/social risk.</a:t>
            </a:r>
          </a:p>
          <a:p>
            <a:r>
              <a:rPr lang="en-US" dirty="0" smtClean="0"/>
              <a:t>Categorize the risk into groups: Not all risks are made equal and it makes sense to break risks down into:</a:t>
            </a:r>
          </a:p>
          <a:p>
            <a:pPr lvl="2"/>
            <a:r>
              <a:rPr lang="en-US" dirty="0" smtClean="0"/>
              <a:t>Economic versus non-Economic risks</a:t>
            </a:r>
          </a:p>
          <a:p>
            <a:pPr lvl="2"/>
            <a:r>
              <a:rPr lang="en-US" dirty="0" smtClean="0"/>
              <a:t>Market versus Firm-specific risks</a:t>
            </a:r>
          </a:p>
          <a:p>
            <a:pPr lvl="2"/>
            <a:r>
              <a:rPr lang="en-US" dirty="0" smtClean="0"/>
              <a:t>Operating versus Financial risk</a:t>
            </a:r>
          </a:p>
          <a:p>
            <a:pPr lvl="2"/>
            <a:r>
              <a:rPr lang="en-US" dirty="0" smtClean="0"/>
              <a:t>Continuous versus Discrete risk</a:t>
            </a:r>
          </a:p>
          <a:p>
            <a:pPr lvl="2"/>
            <a:r>
              <a:rPr lang="en-US" dirty="0" smtClean="0"/>
              <a:t>Catastrophic versus smaller risks</a:t>
            </a:r>
          </a:p>
          <a:p>
            <a:r>
              <a:rPr lang="en-US" dirty="0" smtClean="0"/>
              <a:t>Measure exposure to each risk (if possible): Use historical data and subjective judgments to make your best estimates.</a:t>
            </a:r>
            <a:endParaRPr lang="en-US" dirty="0"/>
          </a:p>
        </p:txBody>
      </p:sp>
    </p:spTree>
    <p:extLst>
      <p:ext uri="{BB962C8B-B14F-4D97-AF65-F5344CB8AC3E}">
        <p14:creationId xmlns:p14="http://schemas.microsoft.com/office/powerpoint/2010/main" val="1807032085"/>
      </p:ext>
    </p:extLst>
  </p:cSld>
  <p:clrMapOvr>
    <a:masterClrMapping/>
  </p:clrMapOvr>
  <p:timing>
    <p:tnLst>
      <p:par>
        <p:cTn xmlns:p14="http://schemas.microsoft.com/office/powerpoint/2010/main" id="1" dur="indefinite" restart="never" nodeType="tmRoot"/>
      </p:par>
    </p:tnLst>
  </p:timing>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Title 1"/>
          <p:cNvSpPr>
            <a:spLocks noGrp="1"/>
          </p:cNvSpPr>
          <p:nvPr>
            <p:ph type="title"/>
          </p:nvPr>
        </p:nvSpPr>
        <p:spPr/>
        <p:txBody>
          <a:bodyPr/>
          <a:lstStyle/>
          <a:p>
            <a:r>
              <a:rPr lang="en-US" smtClean="0"/>
              <a:t>Task 1: Risk in your organization</a:t>
            </a:r>
            <a:endParaRPr lang="en-US"/>
          </a:p>
        </p:txBody>
      </p:sp>
      <p:sp>
        <p:nvSpPr>
          <p:cNvPr id="116739" name="Content Placeholder 2"/>
          <p:cNvSpPr>
            <a:spLocks noGrp="1"/>
          </p:cNvSpPr>
          <p:nvPr>
            <p:ph sz="quarter" idx="1"/>
          </p:nvPr>
        </p:nvSpPr>
        <p:spPr/>
        <p:txBody>
          <a:bodyPr/>
          <a:lstStyle/>
          <a:p>
            <a:r>
              <a:rPr lang="en-US" smtClean="0"/>
              <a:t>List the five biggest risks that you see your firm (organization) facing, and then categorize them.</a:t>
            </a:r>
          </a:p>
          <a:p>
            <a:endParaRPr lang="en-US"/>
          </a:p>
        </p:txBody>
      </p:sp>
      <p:graphicFrame>
        <p:nvGraphicFramePr>
          <p:cNvPr id="4" name="Table 3"/>
          <p:cNvGraphicFramePr>
            <a:graphicFrameLocks noGrp="1"/>
          </p:cNvGraphicFramePr>
          <p:nvPr/>
        </p:nvGraphicFramePr>
        <p:xfrm>
          <a:off x="762000" y="2819400"/>
          <a:ext cx="7696200" cy="2667000"/>
        </p:xfrm>
        <a:graphic>
          <a:graphicData uri="http://schemas.openxmlformats.org/drawingml/2006/table">
            <a:tbl>
              <a:tblPr/>
              <a:tblGrid>
                <a:gridCol w="2484438"/>
                <a:gridCol w="1763712"/>
                <a:gridCol w="1684338"/>
                <a:gridCol w="1763712"/>
              </a:tblGrid>
              <a:tr h="666750">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a:ln>
                            <a:noFill/>
                          </a:ln>
                          <a:solidFill>
                            <a:srgbClr val="FFFFFF"/>
                          </a:solidFill>
                          <a:effectLst/>
                          <a:latin typeface="Times" charset="0"/>
                          <a:ea typeface="ＭＳ Ｐゴシック" charset="0"/>
                          <a:cs typeface="ＭＳ Ｐゴシック" charset="0"/>
                        </a:rPr>
                        <a:t>Risk</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a:ln>
                            <a:noFill/>
                          </a:ln>
                          <a:solidFill>
                            <a:srgbClr val="FFFFFF"/>
                          </a:solidFill>
                          <a:effectLst/>
                          <a:latin typeface="Times" charset="0"/>
                          <a:ea typeface="ＭＳ Ｐゴシック" charset="0"/>
                          <a:cs typeface="ＭＳ Ｐゴシック" charset="0"/>
                        </a:rPr>
                        <a:t>Micro or Macro</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a:ln>
                            <a:noFill/>
                          </a:ln>
                          <a:solidFill>
                            <a:srgbClr val="FFFFFF"/>
                          </a:solidFill>
                          <a:effectLst/>
                          <a:latin typeface="Times" charset="0"/>
                          <a:ea typeface="ＭＳ Ｐゴシック" charset="0"/>
                          <a:cs typeface="ＭＳ Ｐゴシック" charset="0"/>
                        </a:rPr>
                        <a:t>Discrete or Continuous</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a:ln>
                            <a:noFill/>
                          </a:ln>
                          <a:solidFill>
                            <a:srgbClr val="FFFFFF"/>
                          </a:solidFill>
                          <a:effectLst/>
                          <a:latin typeface="Times" charset="0"/>
                          <a:ea typeface="ＭＳ Ｐゴシック" charset="0"/>
                          <a:cs typeface="ＭＳ Ｐゴシック" charset="0"/>
                        </a:rPr>
                        <a:t>Catastrophic or Small</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400050">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charset="0"/>
                          <a:ea typeface="ＭＳ Ｐゴシック" charset="0"/>
                          <a:cs typeface="ＭＳ Ｐゴシック" charset="0"/>
                        </a:rPr>
                        <a:t>1. </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rgbClr val="000000"/>
                        </a:solidFill>
                        <a:effectLst/>
                        <a:latin typeface="Times" charset="0"/>
                        <a:ea typeface="ＭＳ Ｐゴシック" charset="0"/>
                        <a:cs typeface="ＭＳ Ｐゴシック"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rgbClr val="000000"/>
                        </a:solidFill>
                        <a:effectLst/>
                        <a:latin typeface="Times" charset="0"/>
                        <a:ea typeface="ＭＳ Ｐゴシック" charset="0"/>
                        <a:cs typeface="ＭＳ Ｐゴシック"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rgbClr val="000000"/>
                        </a:solidFill>
                        <a:effectLst/>
                        <a:latin typeface="Times" charset="0"/>
                        <a:ea typeface="ＭＳ Ｐゴシック" charset="0"/>
                        <a:cs typeface="ＭＳ Ｐゴシック"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r>
              <a:tr h="400050">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charset="0"/>
                          <a:ea typeface="ＭＳ Ｐゴシック" charset="0"/>
                          <a:cs typeface="ＭＳ Ｐゴシック" charset="0"/>
                        </a:rPr>
                        <a:t>2. </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rgbClr val="000000"/>
                        </a:solidFill>
                        <a:effectLst/>
                        <a:latin typeface="Times" charset="0"/>
                        <a:ea typeface="ＭＳ Ｐゴシック" charset="0"/>
                        <a:cs typeface="ＭＳ Ｐゴシック"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rgbClr val="000000"/>
                        </a:solidFill>
                        <a:effectLst/>
                        <a:latin typeface="Times" charset="0"/>
                        <a:ea typeface="ＭＳ Ｐゴシック" charset="0"/>
                        <a:cs typeface="ＭＳ Ｐゴシック"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rgbClr val="000000"/>
                        </a:solidFill>
                        <a:effectLst/>
                        <a:latin typeface="Times" charset="0"/>
                        <a:ea typeface="ＭＳ Ｐゴシック" charset="0"/>
                        <a:cs typeface="ＭＳ Ｐゴシック"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r>
              <a:tr h="400050">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charset="0"/>
                          <a:ea typeface="ＭＳ Ｐゴシック" charset="0"/>
                          <a:cs typeface="ＭＳ Ｐゴシック" charset="0"/>
                        </a:rPr>
                        <a:t>3. </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rgbClr val="000000"/>
                        </a:solidFill>
                        <a:effectLst/>
                        <a:latin typeface="Times" charset="0"/>
                        <a:ea typeface="ＭＳ Ｐゴシック" charset="0"/>
                        <a:cs typeface="ＭＳ Ｐゴシック"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rgbClr val="000000"/>
                        </a:solidFill>
                        <a:effectLst/>
                        <a:latin typeface="Times" charset="0"/>
                        <a:ea typeface="ＭＳ Ｐゴシック" charset="0"/>
                        <a:cs typeface="ＭＳ Ｐゴシック"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rgbClr val="000000"/>
                        </a:solidFill>
                        <a:effectLst/>
                        <a:latin typeface="Times" charset="0"/>
                        <a:ea typeface="ＭＳ Ｐゴシック" charset="0"/>
                        <a:cs typeface="ＭＳ Ｐゴシック"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r>
              <a:tr h="400050">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charset="0"/>
                          <a:ea typeface="ＭＳ Ｐゴシック" charset="0"/>
                          <a:cs typeface="ＭＳ Ｐゴシック" charset="0"/>
                        </a:rPr>
                        <a:t>4. </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rgbClr val="000000"/>
                        </a:solidFill>
                        <a:effectLst/>
                        <a:latin typeface="Times" charset="0"/>
                        <a:ea typeface="ＭＳ Ｐゴシック" charset="0"/>
                        <a:cs typeface="ＭＳ Ｐゴシック"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rgbClr val="000000"/>
                        </a:solidFill>
                        <a:effectLst/>
                        <a:latin typeface="Times" charset="0"/>
                        <a:ea typeface="ＭＳ Ｐゴシック" charset="0"/>
                        <a:cs typeface="ＭＳ Ｐゴシック"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rgbClr val="000000"/>
                        </a:solidFill>
                        <a:effectLst/>
                        <a:latin typeface="Times" charset="0"/>
                        <a:ea typeface="ＭＳ Ｐゴシック" charset="0"/>
                        <a:cs typeface="ＭＳ Ｐゴシック"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r>
              <a:tr h="400050">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charset="0"/>
                          <a:ea typeface="ＭＳ Ｐゴシック" charset="0"/>
                          <a:cs typeface="ＭＳ Ｐゴシック" charset="0"/>
                        </a:rPr>
                        <a:t>5. </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rgbClr val="000000"/>
                        </a:solidFill>
                        <a:effectLst/>
                        <a:latin typeface="Times" charset="0"/>
                        <a:ea typeface="ＭＳ Ｐゴシック" charset="0"/>
                        <a:cs typeface="ＭＳ Ｐゴシック"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rgbClr val="000000"/>
                        </a:solidFill>
                        <a:effectLst/>
                        <a:latin typeface="Times" charset="0"/>
                        <a:ea typeface="ＭＳ Ｐゴシック" charset="0"/>
                        <a:cs typeface="ＭＳ Ｐゴシック"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rgbClr val="000000"/>
                        </a:solidFill>
                        <a:effectLst/>
                        <a:latin typeface="Times" charset="0"/>
                        <a:ea typeface="ＭＳ Ｐゴシック" charset="0"/>
                        <a:cs typeface="ＭＳ Ｐゴシック"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r>
            </a:tbl>
          </a:graphicData>
        </a:graphic>
      </p:graphicFrame>
    </p:spTree>
    <p:extLst>
      <p:ext uri="{BB962C8B-B14F-4D97-AF65-F5344CB8AC3E}">
        <p14:creationId xmlns:p14="http://schemas.microsoft.com/office/powerpoint/2010/main" val="4250168131"/>
      </p:ext>
    </p:extLst>
  </p:cSld>
  <p:clrMapOvr>
    <a:masterClrMapping/>
  </p:clrMapOvr>
  <p:timing>
    <p:tnLst>
      <p:par>
        <p:cTn xmlns:p14="http://schemas.microsoft.com/office/powerpoint/2010/main" id="1" dur="indefinite" restart="never" nodeType="tmRoot"/>
      </p:par>
    </p:tnLst>
  </p:timing>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Title 1"/>
          <p:cNvSpPr>
            <a:spLocks noGrp="1"/>
          </p:cNvSpPr>
          <p:nvPr>
            <p:ph type="title"/>
          </p:nvPr>
        </p:nvSpPr>
        <p:spPr/>
        <p:txBody>
          <a:bodyPr/>
          <a:lstStyle/>
          <a:p>
            <a:r>
              <a:rPr lang="en-US" dirty="0" smtClean="0"/>
              <a:t>Step 2: Decide on what risks to take, which to avoid and which to pass through</a:t>
            </a:r>
            <a:endParaRPr lang="en-US" dirty="0"/>
          </a:p>
        </p:txBody>
      </p:sp>
      <p:sp>
        <p:nvSpPr>
          <p:cNvPr id="117763" name="Content Placeholder 2"/>
          <p:cNvSpPr>
            <a:spLocks noGrp="1"/>
          </p:cNvSpPr>
          <p:nvPr>
            <p:ph sz="quarter" idx="1"/>
          </p:nvPr>
        </p:nvSpPr>
        <p:spPr/>
        <p:txBody>
          <a:bodyPr/>
          <a:lstStyle/>
          <a:p>
            <a:r>
              <a:rPr lang="en-US" dirty="0" smtClean="0"/>
              <a:t>Every business (individual) is faced with a laundry list of risks. The key to success is to not avoid every risk, or take every one but to classify these risks into </a:t>
            </a:r>
          </a:p>
          <a:p>
            <a:pPr lvl="1"/>
            <a:r>
              <a:rPr lang="en-US" dirty="0" smtClean="0"/>
              <a:t>Risks to pass through to the investors in the business.</a:t>
            </a:r>
          </a:p>
          <a:p>
            <a:pPr lvl="1"/>
            <a:r>
              <a:rPr lang="en-US" dirty="0" smtClean="0"/>
              <a:t>Risks to avoid or hedge.</a:t>
            </a:r>
          </a:p>
          <a:p>
            <a:pPr lvl="1"/>
            <a:r>
              <a:rPr lang="en-US" dirty="0" smtClean="0"/>
              <a:t>Risks to seek out</a:t>
            </a:r>
          </a:p>
          <a:p>
            <a:r>
              <a:rPr lang="en-US" dirty="0" smtClean="0"/>
              <a:t>In practice, firms often hedge risk that they should be passing through, seek out  some risks that they should not be seeking out and avoid risks that they should be taking. </a:t>
            </a:r>
            <a:endParaRPr lang="en-US" dirty="0"/>
          </a:p>
        </p:txBody>
      </p:sp>
    </p:spTree>
    <p:extLst>
      <p:ext uri="{BB962C8B-B14F-4D97-AF65-F5344CB8AC3E}">
        <p14:creationId xmlns:p14="http://schemas.microsoft.com/office/powerpoint/2010/main" val="2581773577"/>
      </p:ext>
    </p:extLst>
  </p:cSld>
  <p:clrMapOvr>
    <a:masterClrMapping/>
  </p:clrMapOvr>
  <p:timing>
    <p:tnLst>
      <p:par>
        <p:cTn xmlns:p14="http://schemas.microsoft.com/office/powerpoint/2010/main" id="1" dur="indefinite" restart="never" nodeType="tmRoot"/>
      </p:par>
    </p:tnLst>
  </p:timing>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Title 1"/>
          <p:cNvSpPr>
            <a:spLocks noGrp="1"/>
          </p:cNvSpPr>
          <p:nvPr>
            <p:ph type="title"/>
          </p:nvPr>
        </p:nvSpPr>
        <p:spPr/>
        <p:txBody>
          <a:bodyPr/>
          <a:lstStyle/>
          <a:p>
            <a:r>
              <a:rPr lang="en-US" smtClean="0"/>
              <a:t>a. Risk Hedging: </a:t>
            </a:r>
            <a:br>
              <a:rPr lang="en-US" smtClean="0"/>
            </a:br>
            <a:r>
              <a:rPr lang="en-US" smtClean="0"/>
              <a:t>Potential Benefits</a:t>
            </a:r>
            <a:endParaRPr lang="en-US"/>
          </a:p>
        </p:txBody>
      </p:sp>
      <p:sp>
        <p:nvSpPr>
          <p:cNvPr id="118787" name="Content Placeholder 2"/>
          <p:cNvSpPr>
            <a:spLocks noGrp="1"/>
          </p:cNvSpPr>
          <p:nvPr>
            <p:ph sz="quarter" idx="1"/>
          </p:nvPr>
        </p:nvSpPr>
        <p:spPr/>
        <p:txBody>
          <a:bodyPr>
            <a:normAutofit fontScale="70000" lnSpcReduction="20000"/>
          </a:bodyPr>
          <a:lstStyle/>
          <a:p>
            <a:r>
              <a:rPr lang="en-US" dirty="0" smtClean="0"/>
              <a:t>Tax Benefits: Hedging may reduce taxes paid by either smoothing out earnings or from the tax treatment of hedging expenses.</a:t>
            </a:r>
          </a:p>
          <a:p>
            <a:r>
              <a:rPr lang="en-US" dirty="0" smtClean="0"/>
              <a:t>Better investment decisions: Hedging against macroeconomic risk factors may create better investment decisions because</a:t>
            </a:r>
          </a:p>
          <a:p>
            <a:pPr lvl="1"/>
            <a:r>
              <a:rPr lang="en-US" dirty="0" smtClean="0"/>
              <a:t>Managers are risk averse and protecting against some </a:t>
            </a:r>
            <a:r>
              <a:rPr lang="ja-JP" altLang="en-US" dirty="0" smtClean="0"/>
              <a:t>“</a:t>
            </a:r>
            <a:r>
              <a:rPr lang="en-US" dirty="0" smtClean="0"/>
              <a:t>uncontrollable</a:t>
            </a:r>
            <a:r>
              <a:rPr lang="ja-JP" altLang="en-US" dirty="0" smtClean="0"/>
              <a:t>”</a:t>
            </a:r>
            <a:r>
              <a:rPr lang="en-US" dirty="0" smtClean="0"/>
              <a:t> risks may allow them to focus better on business decisions.</a:t>
            </a:r>
          </a:p>
          <a:p>
            <a:pPr lvl="1"/>
            <a:r>
              <a:rPr lang="en-US" dirty="0" smtClean="0"/>
              <a:t>Capital markets are imperfect</a:t>
            </a:r>
          </a:p>
          <a:p>
            <a:r>
              <a:rPr lang="en-US" dirty="0" smtClean="0"/>
              <a:t>Distress costs:  Hedging may reduce the chance that a firm will face distress (and cease to exist) and thus reduce indirect bankruptcy costs.</a:t>
            </a:r>
          </a:p>
          <a:p>
            <a:r>
              <a:rPr lang="en-US" dirty="0" smtClean="0"/>
              <a:t>Capital Structure: Hedging risk may allow a firm to borrow more money and take advantage of the tax code</a:t>
            </a:r>
            <a:r>
              <a:rPr lang="ja-JP" altLang="en-US" dirty="0" smtClean="0"/>
              <a:t>’</a:t>
            </a:r>
            <a:r>
              <a:rPr lang="en-US" dirty="0" smtClean="0"/>
              <a:t>s bias to debt.</a:t>
            </a:r>
          </a:p>
          <a:p>
            <a:r>
              <a:rPr lang="en-US" dirty="0" smtClean="0"/>
              <a:t>Informational benefits: Hedging against macroeconomic risks makes earnings more informative, by eliminating the noise create by shifts in macroeconomic variables.</a:t>
            </a:r>
            <a:endParaRPr lang="en-US" dirty="0"/>
          </a:p>
        </p:txBody>
      </p:sp>
    </p:spTree>
    <p:extLst>
      <p:ext uri="{BB962C8B-B14F-4D97-AF65-F5344CB8AC3E}">
        <p14:creationId xmlns:p14="http://schemas.microsoft.com/office/powerpoint/2010/main" val="2080111780"/>
      </p:ext>
    </p:extLst>
  </p:cSld>
  <p:clrMapOvr>
    <a:masterClrMapping/>
  </p:clrMapOvr>
  <p:timing>
    <p:tnLst>
      <p:par>
        <p:cTn xmlns:p14="http://schemas.microsoft.com/office/powerpoint/2010/main" id="1" dur="indefinite" restart="never" nodeType="tmRoot"/>
      </p:par>
    </p:tnLst>
  </p:timing>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Title 1"/>
          <p:cNvSpPr>
            <a:spLocks noGrp="1"/>
          </p:cNvSpPr>
          <p:nvPr>
            <p:ph type="title"/>
          </p:nvPr>
        </p:nvSpPr>
        <p:spPr/>
        <p:txBody>
          <a:bodyPr/>
          <a:lstStyle/>
          <a:p>
            <a:r>
              <a:rPr lang="en-US" smtClean="0"/>
              <a:t>And costs…</a:t>
            </a:r>
            <a:endParaRPr lang="en-US"/>
          </a:p>
        </p:txBody>
      </p:sp>
      <p:sp>
        <p:nvSpPr>
          <p:cNvPr id="119811" name="Content Placeholder 2"/>
          <p:cNvSpPr>
            <a:spLocks noGrp="1"/>
          </p:cNvSpPr>
          <p:nvPr>
            <p:ph sz="quarter" idx="1"/>
          </p:nvPr>
        </p:nvSpPr>
        <p:spPr/>
        <p:txBody>
          <a:bodyPr>
            <a:normAutofit lnSpcReduction="10000"/>
          </a:bodyPr>
          <a:lstStyle/>
          <a:p>
            <a:r>
              <a:rPr lang="en-US" dirty="0" smtClean="0"/>
              <a:t>Explicit costs: When companies hedge risk against risk by either buying insurance or put options, the cost of hedging is the cost of buying the protection against risk. It increases costs and reduces income.</a:t>
            </a:r>
          </a:p>
          <a:p>
            <a:r>
              <a:rPr lang="en-US" dirty="0" smtClean="0"/>
              <a:t>Implicit costs: When you buy/sell futures or forward contracts, you have no upfront explicit cost but you have an implicit cost. You give up upside to get downside protection.</a:t>
            </a:r>
          </a:p>
          <a:p>
            <a:pPr lvl="1"/>
            <a:r>
              <a:rPr lang="en-US" dirty="0" smtClean="0"/>
              <a:t>	A related and subjective implicit cost is that buying protection may give managers too much insulation against that risk and provide them with a false sense of security.</a:t>
            </a:r>
            <a:endParaRPr lang="en-US" dirty="0"/>
          </a:p>
        </p:txBody>
      </p:sp>
    </p:spTree>
    <p:extLst>
      <p:ext uri="{BB962C8B-B14F-4D97-AF65-F5344CB8AC3E}">
        <p14:creationId xmlns:p14="http://schemas.microsoft.com/office/powerpoint/2010/main" val="3341681284"/>
      </p:ext>
    </p:extLst>
  </p:cSld>
  <p:clrMapOvr>
    <a:masterClrMapping/>
  </p:clrMapOvr>
  <p:timing>
    <p:tnLst>
      <p:par>
        <p:cTn xmlns:p14="http://schemas.microsoft.com/office/powerpoint/2010/main" id="1" dur="indefinite" restart="never" nodeType="tmRoot"/>
      </p:par>
    </p:tnLst>
  </p:timing>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Title 1"/>
          <p:cNvSpPr>
            <a:spLocks noGrp="1"/>
          </p:cNvSpPr>
          <p:nvPr>
            <p:ph type="title"/>
          </p:nvPr>
        </p:nvSpPr>
        <p:spPr/>
        <p:txBody>
          <a:bodyPr/>
          <a:lstStyle/>
          <a:p>
            <a:r>
              <a:rPr lang="en-US" smtClean="0"/>
              <a:t>Evidence on hedging..</a:t>
            </a:r>
            <a:endParaRPr lang="en-US"/>
          </a:p>
        </p:txBody>
      </p:sp>
      <p:sp>
        <p:nvSpPr>
          <p:cNvPr id="120835" name="Content Placeholder 2"/>
          <p:cNvSpPr>
            <a:spLocks noGrp="1"/>
          </p:cNvSpPr>
          <p:nvPr>
            <p:ph sz="quarter" idx="1"/>
          </p:nvPr>
        </p:nvSpPr>
        <p:spPr/>
        <p:txBody>
          <a:bodyPr>
            <a:normAutofit fontScale="85000" lnSpcReduction="20000"/>
          </a:bodyPr>
          <a:lstStyle/>
          <a:p>
            <a:r>
              <a:rPr lang="en-US" u="sng" dirty="0" smtClean="0"/>
              <a:t>Hedging is common</a:t>
            </a:r>
            <a:r>
              <a:rPr lang="en-US" dirty="0" smtClean="0"/>
              <a:t>: In 1999, </a:t>
            </a:r>
            <a:r>
              <a:rPr lang="en-US" dirty="0" err="1" smtClean="0"/>
              <a:t>Mian</a:t>
            </a:r>
            <a:r>
              <a:rPr lang="en-US" dirty="0" smtClean="0"/>
              <a:t> studied the annual reports of 3,022 companies in 1992 and found that 771 of these firms did some risk hedging during the course of the year. </a:t>
            </a:r>
          </a:p>
          <a:p>
            <a:r>
              <a:rPr lang="en-US" u="sng" dirty="0" smtClean="0"/>
              <a:t>Large firms hedge more</a:t>
            </a:r>
            <a:r>
              <a:rPr lang="en-US" dirty="0" smtClean="0"/>
              <a:t>: Looking across companies, he concluded that larger firms were more likely to hedge than smaller firms, indicating that economies of scale allow larger firms to hedge at lower costs.</a:t>
            </a:r>
          </a:p>
          <a:p>
            <a:r>
              <a:rPr lang="en-US" u="sng" dirty="0" smtClean="0"/>
              <a:t>Some risks are hedged more frequently</a:t>
            </a:r>
            <a:r>
              <a:rPr lang="en-US" dirty="0" smtClean="0"/>
              <a:t>: Exchange rate risk is the most commonly hedged risk because it is easy and relatively cheap to hedge and also because it affects accounting earnings (through translation exposure). Commodity risk is the next most hedged risk by both suppliers of the commodity and users.</a:t>
            </a:r>
          </a:p>
          <a:p>
            <a:endParaRPr lang="en-US" dirty="0" smtClean="0"/>
          </a:p>
          <a:p>
            <a:endParaRPr lang="en-US" dirty="0"/>
          </a:p>
        </p:txBody>
      </p:sp>
    </p:spTree>
    <p:extLst>
      <p:ext uri="{BB962C8B-B14F-4D97-AF65-F5344CB8AC3E}">
        <p14:creationId xmlns:p14="http://schemas.microsoft.com/office/powerpoint/2010/main" val="1562629937"/>
      </p:ext>
    </p:extLst>
  </p:cSld>
  <p:clrMapOvr>
    <a:masterClrMapping/>
  </p:clrMapOvr>
  <p:timing>
    <p:tnLst>
      <p:par>
        <p:cTn xmlns:p14="http://schemas.microsoft.com/office/powerpoint/2010/main" id="1" dur="indefinite" restart="never" nodeType="tmRoot"/>
      </p:par>
    </p:tnLst>
  </p:timing>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Title 1"/>
          <p:cNvSpPr>
            <a:spLocks noGrp="1"/>
          </p:cNvSpPr>
          <p:nvPr>
            <p:ph type="title"/>
          </p:nvPr>
        </p:nvSpPr>
        <p:spPr/>
        <p:txBody>
          <a:bodyPr/>
          <a:lstStyle/>
          <a:p>
            <a:r>
              <a:rPr lang="en-US" smtClean="0"/>
              <a:t>At commodity companies..</a:t>
            </a:r>
            <a:br>
              <a:rPr lang="en-US" smtClean="0"/>
            </a:br>
            <a:r>
              <a:rPr lang="en-US" smtClean="0"/>
              <a:t>Hedging at gold mining companies.</a:t>
            </a:r>
            <a:endParaRPr lang="en-US"/>
          </a:p>
        </p:txBody>
      </p:sp>
      <p:pic>
        <p:nvPicPr>
          <p:cNvPr id="121859" name="Content Placeholder 4"/>
          <p:cNvPicPr>
            <a:picLocks noGrp="1" noChangeAspect="1"/>
          </p:cNvPicPr>
          <p:nvPr>
            <p:ph sz="quarter" idx="1"/>
          </p:nvPr>
        </p:nvPicPr>
        <p:blipFill>
          <a:blip r:embed="rId2">
            <a:extLst>
              <a:ext uri="{28A0092B-C50C-407E-A947-70E740481C1C}">
                <a14:useLocalDpi xmlns:a14="http://schemas.microsoft.com/office/drawing/2010/main" val="0"/>
              </a:ext>
            </a:extLst>
          </a:blip>
          <a:srcRect l="-11921" r="-11921"/>
          <a:stretch>
            <a:fillRect/>
          </a:stretch>
        </p:blipFill>
        <p:spPr/>
      </p:pic>
      <p:sp>
        <p:nvSpPr>
          <p:cNvPr id="121860" name="TextBox 5"/>
          <p:cNvSpPr txBox="1">
            <a:spLocks noChangeArrowheads="1"/>
          </p:cNvSpPr>
          <p:nvPr/>
        </p:nvSpPr>
        <p:spPr bwMode="auto">
          <a:xfrm>
            <a:off x="1676400" y="2057400"/>
            <a:ext cx="2667000"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charset="0"/>
                <a:ea typeface="ＭＳ Ｐゴシック" charset="0"/>
                <a:cs typeface="ＭＳ Ｐゴシック" charset="0"/>
              </a:defRPr>
            </a:lvl1pPr>
            <a:lvl2pPr marL="37931725" indent="-37474525" eaLnBrk="0" hangingPunct="0">
              <a:defRPr sz="2400">
                <a:solidFill>
                  <a:schemeClr val="tx1"/>
                </a:solidFill>
                <a:latin typeface="Times" charset="0"/>
                <a:ea typeface="ＭＳ Ｐゴシック" charset="0"/>
              </a:defRPr>
            </a:lvl2pPr>
            <a:lvl3pPr eaLnBrk="0" hangingPunct="0">
              <a:defRPr sz="2400">
                <a:solidFill>
                  <a:schemeClr val="tx1"/>
                </a:solidFill>
                <a:latin typeface="Times" charset="0"/>
                <a:ea typeface="ＭＳ Ｐゴシック" charset="0"/>
              </a:defRPr>
            </a:lvl3pPr>
            <a:lvl4pPr eaLnBrk="0" hangingPunct="0">
              <a:defRPr sz="2400">
                <a:solidFill>
                  <a:schemeClr val="tx1"/>
                </a:solidFill>
                <a:latin typeface="Times" charset="0"/>
                <a:ea typeface="ＭＳ Ｐゴシック" charset="0"/>
              </a:defRPr>
            </a:lvl4pPr>
            <a:lvl5pPr eaLnBrk="0" hangingPunct="0">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r>
              <a:rPr lang="en-US" sz="1400" dirty="0"/>
              <a:t>Less hedging at firms where managers own options than at firms where managers own stock. </a:t>
            </a:r>
          </a:p>
        </p:txBody>
      </p:sp>
      <p:sp>
        <p:nvSpPr>
          <p:cNvPr id="121861" name="TextBox 6"/>
          <p:cNvSpPr txBox="1">
            <a:spLocks noChangeArrowheads="1"/>
          </p:cNvSpPr>
          <p:nvPr/>
        </p:nvSpPr>
        <p:spPr bwMode="auto">
          <a:xfrm>
            <a:off x="5562600" y="2971800"/>
            <a:ext cx="32004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charset="0"/>
                <a:ea typeface="ＭＳ Ｐゴシック" charset="0"/>
                <a:cs typeface="ＭＳ Ｐゴシック" charset="0"/>
              </a:defRPr>
            </a:lvl1pPr>
            <a:lvl2pPr marL="37931725" indent="-37474525" eaLnBrk="0" hangingPunct="0">
              <a:defRPr sz="2400">
                <a:solidFill>
                  <a:schemeClr val="tx1"/>
                </a:solidFill>
                <a:latin typeface="Times" charset="0"/>
                <a:ea typeface="ＭＳ Ｐゴシック" charset="0"/>
              </a:defRPr>
            </a:lvl2pPr>
            <a:lvl3pPr eaLnBrk="0" hangingPunct="0">
              <a:defRPr sz="2400">
                <a:solidFill>
                  <a:schemeClr val="tx1"/>
                </a:solidFill>
                <a:latin typeface="Times" charset="0"/>
                <a:ea typeface="ＭＳ Ｐゴシック" charset="0"/>
              </a:defRPr>
            </a:lvl3pPr>
            <a:lvl4pPr eaLnBrk="0" hangingPunct="0">
              <a:defRPr sz="2400">
                <a:solidFill>
                  <a:schemeClr val="tx1"/>
                </a:solidFill>
                <a:latin typeface="Times" charset="0"/>
                <a:ea typeface="ＭＳ Ｐゴシック" charset="0"/>
              </a:defRPr>
            </a:lvl4pPr>
            <a:lvl5pPr eaLnBrk="0" hangingPunct="0">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r>
              <a:rPr lang="en-US" sz="1400"/>
              <a:t>Hedging decreases as CEO tenure increases.</a:t>
            </a:r>
          </a:p>
        </p:txBody>
      </p:sp>
    </p:spTree>
    <p:extLst>
      <p:ext uri="{BB962C8B-B14F-4D97-AF65-F5344CB8AC3E}">
        <p14:creationId xmlns:p14="http://schemas.microsoft.com/office/powerpoint/2010/main" val="1123781875"/>
      </p:ext>
    </p:extLst>
  </p:cSld>
  <p:clrMapOvr>
    <a:masterClrMapping/>
  </p:clrMapOvr>
  <p:timing>
    <p:tnLst>
      <p:par>
        <p:cTn xmlns:p14="http://schemas.microsoft.com/office/powerpoint/2010/main" id="1" dur="indefinite" restart="never" nodeType="tmRoot"/>
      </p:par>
    </p:tnLst>
  </p:timing>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Title 1"/>
          <p:cNvSpPr>
            <a:spLocks noGrp="1"/>
          </p:cNvSpPr>
          <p:nvPr>
            <p:ph type="title"/>
          </p:nvPr>
        </p:nvSpPr>
        <p:spPr/>
        <p:txBody>
          <a:bodyPr/>
          <a:lstStyle/>
          <a:p>
            <a:r>
              <a:rPr lang="en-US" smtClean="0"/>
              <a:t>Does hedging affect value?</a:t>
            </a:r>
            <a:endParaRPr lang="en-US"/>
          </a:p>
        </p:txBody>
      </p:sp>
      <p:sp>
        <p:nvSpPr>
          <p:cNvPr id="122883" name="Content Placeholder 2"/>
          <p:cNvSpPr>
            <a:spLocks noGrp="1"/>
          </p:cNvSpPr>
          <p:nvPr>
            <p:ph sz="quarter" idx="1"/>
          </p:nvPr>
        </p:nvSpPr>
        <p:spPr/>
        <p:txBody>
          <a:bodyPr>
            <a:normAutofit fontScale="77500" lnSpcReduction="20000"/>
          </a:bodyPr>
          <a:lstStyle/>
          <a:p>
            <a:r>
              <a:rPr lang="en-US" dirty="0" smtClean="0"/>
              <a:t>Studies that examine whether hedging increase value range from finding marginal gains to mild losses. </a:t>
            </a:r>
          </a:p>
          <a:p>
            <a:pPr lvl="1"/>
            <a:r>
              <a:rPr lang="en-US" dirty="0" smtClean="0"/>
              <a:t>Smithson presents evidence that he argues is consistent with the notion that risk management increases value, but the increase in value at firms that hedge is small and not statistically significant. </a:t>
            </a:r>
          </a:p>
          <a:p>
            <a:pPr lvl="1"/>
            <a:r>
              <a:rPr lang="en-US" dirty="0" err="1" smtClean="0"/>
              <a:t>Mian</a:t>
            </a:r>
            <a:r>
              <a:rPr lang="en-US" dirty="0" smtClean="0"/>
              <a:t> finds only weak or mixed evidence of the potential hedging benefits– lower taxes and distress costs or better investment decisions. In fact, the evidence in inconsistent with a distress cost model, since the companies with the greatest distress costs hedge the least. </a:t>
            </a:r>
          </a:p>
          <a:p>
            <a:pPr lvl="1"/>
            <a:r>
              <a:rPr lang="en-US" dirty="0" err="1" smtClean="0"/>
              <a:t>Tufano</a:t>
            </a:r>
            <a:r>
              <a:rPr lang="ja-JP" altLang="en-US" dirty="0" smtClean="0"/>
              <a:t>’</a:t>
            </a:r>
            <a:r>
              <a:rPr lang="en-US" dirty="0" smtClean="0"/>
              <a:t>s study of gold mining companies finds little support for the proposition that hedging is driven by the value enhancement</a:t>
            </a:r>
          </a:p>
          <a:p>
            <a:r>
              <a:rPr lang="en-US" dirty="0" smtClean="0"/>
              <a:t>In summary, the benefits of hedging are hazy at best and non-existent at worst, when we look at publicly traded firms. A reasonable case can be made that most hedging can be attributed to managerial interests being served rather than increasing stockholder value.</a:t>
            </a:r>
          </a:p>
          <a:p>
            <a:endParaRPr lang="en-US" dirty="0"/>
          </a:p>
        </p:txBody>
      </p:sp>
    </p:spTree>
    <p:extLst>
      <p:ext uri="{BB962C8B-B14F-4D97-AF65-F5344CB8AC3E}">
        <p14:creationId xmlns:p14="http://schemas.microsoft.com/office/powerpoint/2010/main" val="2514169694"/>
      </p:ext>
    </p:extLst>
  </p:cSld>
  <p:clrMapOvr>
    <a:masterClrMapping/>
  </p:clrMapOvr>
  <p:timing>
    <p:tnLst>
      <p:par>
        <p:cTn xmlns:p14="http://schemas.microsoft.com/office/powerpoint/2010/main" id="1" dur="indefinite" restart="never" nodeType="tmRoot"/>
      </p:par>
    </p:tnLst>
  </p:timing>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Title 1"/>
          <p:cNvSpPr>
            <a:spLocks noGrp="1"/>
          </p:cNvSpPr>
          <p:nvPr>
            <p:ph type="title"/>
          </p:nvPr>
        </p:nvSpPr>
        <p:spPr/>
        <p:txBody>
          <a:bodyPr/>
          <a:lstStyle/>
          <a:p>
            <a:r>
              <a:rPr lang="en-US" smtClean="0"/>
              <a:t>A framework for risk hedging..</a:t>
            </a:r>
            <a:endParaRPr lang="en-US"/>
          </a:p>
        </p:txBody>
      </p:sp>
      <p:pic>
        <p:nvPicPr>
          <p:cNvPr id="123907" name="Picture 3"/>
          <p:cNvPicPr>
            <a:picLocks noGrp="1" noChangeAspect="1"/>
          </p:cNvPicPr>
          <p:nvPr>
            <p:ph sz="quarter" idx="1"/>
          </p:nvPr>
        </p:nvPicPr>
        <p:blipFill>
          <a:blip r:embed="rId2">
            <a:extLst>
              <a:ext uri="{28A0092B-C50C-407E-A947-70E740481C1C}">
                <a14:useLocalDpi xmlns:a14="http://schemas.microsoft.com/office/drawing/2010/main" val="0"/>
              </a:ext>
            </a:extLst>
          </a:blip>
          <a:srcRect t="17029" b="17029"/>
          <a:stretch>
            <a:fillRect/>
          </a:stretch>
        </p:blipFill>
        <p:spPr/>
      </p:pic>
    </p:spTree>
    <p:extLst>
      <p:ext uri="{BB962C8B-B14F-4D97-AF65-F5344CB8AC3E}">
        <p14:creationId xmlns:p14="http://schemas.microsoft.com/office/powerpoint/2010/main" val="3367147307"/>
      </p:ext>
    </p:extLst>
  </p:cSld>
  <p:clrMapOvr>
    <a:masterClrMapping/>
  </p:clrMapOvr>
  <p:timing>
    <p:tnLst>
      <p:par>
        <p:cTn xmlns:p14="http://schemas.microsoft.com/office/powerpoint/2010/main" id="1" dur="indefinite" restart="never" nodeType="tmRoot"/>
      </p:par>
    </p:tnLst>
  </p:timing>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Title 1"/>
          <p:cNvSpPr>
            <a:spLocks noGrp="1"/>
          </p:cNvSpPr>
          <p:nvPr>
            <p:ph type="title"/>
          </p:nvPr>
        </p:nvSpPr>
        <p:spPr/>
        <p:txBody>
          <a:bodyPr/>
          <a:lstStyle/>
          <a:p>
            <a:r>
              <a:rPr lang="en-US" smtClean="0"/>
              <a:t>Hedging Alternatives..</a:t>
            </a:r>
            <a:endParaRPr lang="en-US"/>
          </a:p>
        </p:txBody>
      </p:sp>
      <p:sp>
        <p:nvSpPr>
          <p:cNvPr id="124931" name="Content Placeholder 2"/>
          <p:cNvSpPr>
            <a:spLocks noGrp="1"/>
          </p:cNvSpPr>
          <p:nvPr>
            <p:ph sz="quarter" idx="1"/>
          </p:nvPr>
        </p:nvSpPr>
        <p:spPr/>
        <p:txBody>
          <a:bodyPr>
            <a:normAutofit fontScale="85000" lnSpcReduction="20000"/>
          </a:bodyPr>
          <a:lstStyle/>
          <a:p>
            <a:r>
              <a:rPr lang="en-US" u="sng" dirty="0" smtClean="0"/>
              <a:t>Investment Choices</a:t>
            </a:r>
            <a:r>
              <a:rPr lang="en-US" dirty="0" smtClean="0"/>
              <a:t>: By investing in many projects, across geographical regions or businesses, a firm may be able to get at least partial hedging against some types of risk.</a:t>
            </a:r>
          </a:p>
          <a:p>
            <a:r>
              <a:rPr lang="en-US" u="sng" dirty="0" smtClean="0"/>
              <a:t>Financing Choices</a:t>
            </a:r>
            <a:r>
              <a:rPr lang="en-US" dirty="0" smtClean="0"/>
              <a:t>: Matching the cash flows on financing to the cash flows on assets can also mitigate exposure to risk. Thus, using peso debt to fund peso assets can reduce peso risk exposure.</a:t>
            </a:r>
          </a:p>
          <a:p>
            <a:r>
              <a:rPr lang="en-US" u="sng" dirty="0" smtClean="0"/>
              <a:t>Insurance</a:t>
            </a:r>
            <a:r>
              <a:rPr lang="en-US" dirty="0" smtClean="0"/>
              <a:t>: Buying insurance can provide protection against some types of risk. In effect, the firm shifts the risk to the insurance company in return for a payment.</a:t>
            </a:r>
          </a:p>
          <a:p>
            <a:r>
              <a:rPr lang="en-US" u="sng" dirty="0" smtClean="0"/>
              <a:t>Derivatives</a:t>
            </a:r>
            <a:r>
              <a:rPr lang="en-US" dirty="0" smtClean="0"/>
              <a:t>: In the last few decades, options, futures, forward contracts and swaps have all been used to good effect to reduce risk exposure.</a:t>
            </a:r>
          </a:p>
          <a:p>
            <a:endParaRPr lang="en-US" dirty="0" smtClean="0"/>
          </a:p>
          <a:p>
            <a:endParaRPr lang="en-US" dirty="0"/>
          </a:p>
        </p:txBody>
      </p:sp>
    </p:spTree>
    <p:extLst>
      <p:ext uri="{BB962C8B-B14F-4D97-AF65-F5344CB8AC3E}">
        <p14:creationId xmlns:p14="http://schemas.microsoft.com/office/powerpoint/2010/main" val="540067526"/>
      </p:ext>
    </p:extLst>
  </p:cSld>
  <p:clrMapOvr>
    <a:masterClrMapping/>
  </p:clrMapOvr>
  <p:timing>
    <p:tnLst>
      <p:par>
        <p:cTn xmlns:p14="http://schemas.microsoft.com/office/powerpoint/2010/main" id="1" dur="indefinite" restart="never" nodeType="tmRoot"/>
      </p:par>
    </p:tnLst>
  </p:timing>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Title 1"/>
          <p:cNvSpPr>
            <a:spLocks noGrp="1"/>
          </p:cNvSpPr>
          <p:nvPr>
            <p:ph type="title"/>
          </p:nvPr>
        </p:nvSpPr>
        <p:spPr/>
        <p:txBody>
          <a:bodyPr/>
          <a:lstStyle/>
          <a:p>
            <a:r>
              <a:rPr lang="en-US" smtClean="0"/>
              <a:t>The right tool for hedging…</a:t>
            </a:r>
            <a:endParaRPr lang="en-US"/>
          </a:p>
        </p:txBody>
      </p:sp>
      <p:sp>
        <p:nvSpPr>
          <p:cNvPr id="125955" name="Content Placeholder 2"/>
          <p:cNvSpPr>
            <a:spLocks noGrp="1"/>
          </p:cNvSpPr>
          <p:nvPr>
            <p:ph sz="quarter" idx="1"/>
          </p:nvPr>
        </p:nvSpPr>
        <p:spPr/>
        <p:txBody>
          <a:bodyPr>
            <a:normAutofit fontScale="62500" lnSpcReduction="20000"/>
          </a:bodyPr>
          <a:lstStyle/>
          <a:p>
            <a:r>
              <a:rPr lang="en-US" dirty="0" smtClean="0"/>
              <a:t>If you want complete, customized risk exposure, forward contracts can be designed to a firm</a:t>
            </a:r>
            <a:r>
              <a:rPr lang="ja-JP" altLang="en-US" dirty="0" smtClean="0"/>
              <a:t>’</a:t>
            </a:r>
            <a:r>
              <a:rPr lang="en-US" dirty="0" smtClean="0"/>
              <a:t>s specific needs, but only if the firm knows these needs. The costs are likely to be higher and you can be exposed to credit risk (in the other party to the contract).</a:t>
            </a:r>
          </a:p>
          <a:p>
            <a:r>
              <a:rPr lang="en-US" dirty="0" smtClean="0"/>
              <a:t>Futures contracts provide a cheaper alternative to forward contracts, since they are traded on the exchanges and not customized and there is no credit risk. However, they may not provide complete protection against risk.</a:t>
            </a:r>
          </a:p>
          <a:p>
            <a:r>
              <a:rPr lang="en-US" dirty="0" smtClean="0"/>
              <a:t>Option contracts provide protection against only downside risk while preserving upside potential. This benefit has to be weighed against the cost of buying the options, which will vary with the amount of protection desired. </a:t>
            </a:r>
          </a:p>
          <a:p>
            <a:r>
              <a:rPr lang="en-US" dirty="0" smtClean="0"/>
              <a:t>In combating event risk, a firm can either self-insure or use a third party insurance product. Self insurance makes sense if the firm can achieve the benefits of risk pooling on its own, does not need the services or support offered by insurance companies and can provide the insurance more economically than the third party.</a:t>
            </a:r>
          </a:p>
          <a:p>
            <a:endParaRPr lang="en-US" dirty="0"/>
          </a:p>
        </p:txBody>
      </p:sp>
    </p:spTree>
    <p:extLst>
      <p:ext uri="{BB962C8B-B14F-4D97-AF65-F5344CB8AC3E}">
        <p14:creationId xmlns:p14="http://schemas.microsoft.com/office/powerpoint/2010/main" val="953144499"/>
      </p:ext>
    </p:extLst>
  </p:cSld>
  <p:clrMapOvr>
    <a:masterClrMapping/>
  </p:clrMapOvr>
  <p:timing>
    <p:tnLst>
      <p:par>
        <p:cTn xmlns:p14="http://schemas.microsoft.com/office/powerpoint/2010/main" id="1" dur="indefinite" restart="never" nodeType="tmRoot"/>
      </p:par>
    </p:tnLst>
  </p:timing>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 Risk Taking &amp; Effect on Value</a:t>
            </a:r>
            <a:endParaRPr lang="en-US" dirty="0"/>
          </a:p>
        </p:txBody>
      </p:sp>
      <p:sp>
        <p:nvSpPr>
          <p:cNvPr id="4" name="Footer Placeholder 3"/>
          <p:cNvSpPr>
            <a:spLocks noGrp="1"/>
          </p:cNvSpPr>
          <p:nvPr>
            <p:ph type="ftr" sz="quarter" idx="10"/>
          </p:nvPr>
        </p:nvSpPr>
        <p:spPr/>
        <p:txBody>
          <a:bodyPr/>
          <a:lstStyle/>
          <a:p>
            <a:pPr>
              <a:defRPr/>
            </a:pPr>
            <a:r>
              <a:rPr lang="en-US" smtClean="0"/>
              <a:t>Aswath Damodaran</a:t>
            </a:r>
            <a:endParaRPr lang="en-US"/>
          </a:p>
        </p:txBody>
      </p:sp>
      <p:graphicFrame>
        <p:nvGraphicFramePr>
          <p:cNvPr id="5" name="Object 2"/>
          <p:cNvGraphicFramePr>
            <a:graphicFrameLocks noGrp="1" noChangeAspect="1"/>
          </p:cNvGraphicFramePr>
          <p:nvPr>
            <p:ph sz="quarter" idx="1"/>
            <p:extLst>
              <p:ext uri="{D42A27DB-BD31-4B8C-83A1-F6EECF244321}">
                <p14:modId xmlns:p14="http://schemas.microsoft.com/office/powerpoint/2010/main" val="1480650565"/>
              </p:ext>
            </p:extLst>
          </p:nvPr>
        </p:nvGraphicFramePr>
        <p:xfrm>
          <a:off x="914400" y="2057400"/>
          <a:ext cx="7147775" cy="3524250"/>
        </p:xfrm>
        <a:graphic>
          <a:graphicData uri="http://schemas.openxmlformats.org/presentationml/2006/ole">
            <mc:AlternateContent xmlns:mc="http://schemas.openxmlformats.org/markup-compatibility/2006">
              <mc:Choice xmlns:v="urn:schemas-microsoft-com:vml" Requires="v">
                <p:oleObj spid="_x0000_s250888" name="Document" r:id="rId3" imgW="5486400" imgH="2705100" progId="Word.Document.12">
                  <p:link updateAutomatic="1"/>
                </p:oleObj>
              </mc:Choice>
              <mc:Fallback>
                <p:oleObj name="Document" r:id="rId3" imgW="5486400" imgH="2705100" progId="Word.Document.12">
                  <p:link updateAutomatic="1"/>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4400" y="2057400"/>
                        <a:ext cx="7147775" cy="3524250"/>
                      </a:xfrm>
                      <a:prstGeom prst="rect">
                        <a:avLst/>
                      </a:prstGeom>
                      <a:noFill/>
                      <a:ln>
                        <a:noFill/>
                      </a:ln>
                      <a:extLst/>
                    </p:spPr>
                  </p:pic>
                </p:oleObj>
              </mc:Fallback>
            </mc:AlternateContent>
          </a:graphicData>
        </a:graphic>
      </p:graphicFrame>
    </p:spTree>
    <p:extLst>
      <p:ext uri="{BB962C8B-B14F-4D97-AF65-F5344CB8AC3E}">
        <p14:creationId xmlns:p14="http://schemas.microsoft.com/office/powerpoint/2010/main" val="854722789"/>
      </p:ext>
    </p:extLst>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Title 1"/>
          <p:cNvSpPr>
            <a:spLocks noGrp="1"/>
          </p:cNvSpPr>
          <p:nvPr>
            <p:ph type="title"/>
          </p:nvPr>
        </p:nvSpPr>
        <p:spPr/>
        <p:txBody>
          <a:bodyPr/>
          <a:lstStyle/>
          <a:p>
            <a:r>
              <a:rPr lang="en-US" smtClean="0"/>
              <a:t>Evidence on risk taking and value..</a:t>
            </a:r>
            <a:endParaRPr lang="en-US"/>
          </a:p>
        </p:txBody>
      </p:sp>
      <p:sp>
        <p:nvSpPr>
          <p:cNvPr id="128003" name="Content Placeholder 2"/>
          <p:cNvSpPr>
            <a:spLocks noGrp="1"/>
          </p:cNvSpPr>
          <p:nvPr>
            <p:ph sz="quarter" idx="1"/>
          </p:nvPr>
        </p:nvSpPr>
        <p:spPr/>
        <p:txBody>
          <a:bodyPr>
            <a:normAutofit fontScale="85000" lnSpcReduction="20000"/>
          </a:bodyPr>
          <a:lstStyle/>
          <a:p>
            <a:r>
              <a:rPr lang="en-US" dirty="0" smtClean="0"/>
              <a:t>The most successful companies in any economy got there by seeking out and exploiting risks and uncertainties and not by avoiding these risks.</a:t>
            </a:r>
          </a:p>
          <a:p>
            <a:r>
              <a:rPr lang="en-US" dirty="0" smtClean="0"/>
              <a:t>Across time, on average, risk taking has paid off for investors and companies.</a:t>
            </a:r>
          </a:p>
          <a:p>
            <a:r>
              <a:rPr lang="en-US" dirty="0" smtClean="0"/>
              <a:t>At the same time, there is evidence that some firms and investors have been destroyed by either taking intemperate risks or worse, from the downside of taking prudent risks.</a:t>
            </a:r>
          </a:p>
          <a:p>
            <a:r>
              <a:rPr lang="en-US" dirty="0" smtClean="0"/>
              <a:t>In conclusion, then, there is a positive payoff to risk taking but not if it is reckless. Firms that are selective about the risks they take can exploit those risks to advantage, but firms that take risks without sufficiently preparing for their consequences can be hurt badly. </a:t>
            </a:r>
            <a:endParaRPr lang="en-US" dirty="0"/>
          </a:p>
        </p:txBody>
      </p:sp>
    </p:spTree>
    <p:extLst>
      <p:ext uri="{BB962C8B-B14F-4D97-AF65-F5344CB8AC3E}">
        <p14:creationId xmlns:p14="http://schemas.microsoft.com/office/powerpoint/2010/main" val="3214344143"/>
      </p:ext>
    </p:extLst>
  </p:cSld>
  <p:clrMapOvr>
    <a:masterClrMapping/>
  </p:clrMapOvr>
  <p:timing>
    <p:tnLst>
      <p:par>
        <p:cTn xmlns:p14="http://schemas.microsoft.com/office/powerpoint/2010/main" id="1" dur="indefinite" restart="never" nodeType="tmRoot"/>
      </p:par>
    </p:tnLst>
  </p:timing>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Title 1"/>
          <p:cNvSpPr>
            <a:spLocks noGrp="1"/>
          </p:cNvSpPr>
          <p:nvPr>
            <p:ph type="title"/>
          </p:nvPr>
        </p:nvSpPr>
        <p:spPr/>
        <p:txBody>
          <a:bodyPr/>
          <a:lstStyle/>
          <a:p>
            <a:r>
              <a:rPr lang="en-US" smtClean="0"/>
              <a:t>How do you exploit risk?</a:t>
            </a:r>
            <a:endParaRPr lang="en-US"/>
          </a:p>
        </p:txBody>
      </p:sp>
      <p:sp>
        <p:nvSpPr>
          <p:cNvPr id="129027" name="Content Placeholder 2"/>
          <p:cNvSpPr>
            <a:spLocks noGrp="1"/>
          </p:cNvSpPr>
          <p:nvPr>
            <p:ph sz="quarter" idx="1"/>
          </p:nvPr>
        </p:nvSpPr>
        <p:spPr/>
        <p:txBody>
          <a:bodyPr>
            <a:normAutofit fontScale="70000" lnSpcReduction="20000"/>
          </a:bodyPr>
          <a:lstStyle/>
          <a:p>
            <a:r>
              <a:rPr lang="en-US" dirty="0" smtClean="0"/>
              <a:t>To exploit risk better than your competitors, you need to bring something to the table. In particular, there are five possible advantages that successful risk taking firms exploit:</a:t>
            </a:r>
          </a:p>
          <a:p>
            <a:pPr marL="514350" indent="-514350">
              <a:buFont typeface="+mj-lt"/>
              <a:buAutoNum type="arabicPeriod"/>
            </a:pPr>
            <a:r>
              <a:rPr lang="en-US" dirty="0" smtClean="0"/>
              <a:t>Information Advantage: In a crisis, getting better information (and getting it early) can allow be a huge benefit.</a:t>
            </a:r>
          </a:p>
          <a:p>
            <a:pPr marL="514350" indent="-514350">
              <a:buFont typeface="+mj-lt"/>
              <a:buAutoNum type="arabicPeriod"/>
            </a:pPr>
            <a:r>
              <a:rPr lang="en-US" dirty="0" smtClean="0"/>
              <a:t>Speed Advantage: Being able to act quickly (and appropriately) can allow a firm to exploit opportunities that open up in the midst of risk.</a:t>
            </a:r>
          </a:p>
          <a:p>
            <a:pPr marL="514350" indent="-514350">
              <a:buFont typeface="+mj-lt"/>
              <a:buAutoNum type="arabicPeriod"/>
            </a:pPr>
            <a:r>
              <a:rPr lang="en-US" dirty="0" smtClean="0"/>
              <a:t>Experience/Knowledge Advantage: Firms (and managers) who have been through similar crises in the past can use what they have learned.</a:t>
            </a:r>
          </a:p>
          <a:p>
            <a:pPr marL="514350" indent="-514350">
              <a:buFont typeface="+mj-lt"/>
              <a:buAutoNum type="arabicPeriod"/>
            </a:pPr>
            <a:r>
              <a:rPr lang="en-US" dirty="0" smtClean="0"/>
              <a:t>Resource Advantage: Having superior resources can allow a firm to withstand a crisis that devastates its competition.</a:t>
            </a:r>
          </a:p>
          <a:p>
            <a:pPr marL="514350" indent="-514350">
              <a:buFont typeface="+mj-lt"/>
              <a:buAutoNum type="arabicPeriod"/>
            </a:pPr>
            <a:r>
              <a:rPr lang="en-US" dirty="0" smtClean="0"/>
              <a:t>Flexibility: Building in the capacity to change course quickly can be an advantage when faced with risk.</a:t>
            </a:r>
            <a:endParaRPr lang="en-US" dirty="0"/>
          </a:p>
        </p:txBody>
      </p:sp>
    </p:spTree>
    <p:extLst>
      <p:ext uri="{BB962C8B-B14F-4D97-AF65-F5344CB8AC3E}">
        <p14:creationId xmlns:p14="http://schemas.microsoft.com/office/powerpoint/2010/main" val="790086807"/>
      </p:ext>
    </p:extLst>
  </p:cSld>
  <p:clrMapOvr>
    <a:masterClrMapping/>
  </p:clrMapOvr>
  <p:timing>
    <p:tnLst>
      <p:par>
        <p:cTn xmlns:p14="http://schemas.microsoft.com/office/powerpoint/2010/main" id="1" dur="indefinite" restart="never" nodeType="tmRoot"/>
      </p:par>
    </p:tnLst>
  </p:timing>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Title 1"/>
          <p:cNvSpPr>
            <a:spLocks noGrp="1"/>
          </p:cNvSpPr>
          <p:nvPr>
            <p:ph type="title"/>
          </p:nvPr>
        </p:nvSpPr>
        <p:spPr/>
        <p:txBody>
          <a:bodyPr/>
          <a:lstStyle/>
          <a:p>
            <a:r>
              <a:rPr lang="en-US" smtClean="0"/>
              <a:t>a. The Information Advantage</a:t>
            </a:r>
            <a:endParaRPr lang="en-US"/>
          </a:p>
        </p:txBody>
      </p:sp>
      <p:sp>
        <p:nvSpPr>
          <p:cNvPr id="130051" name="Content Placeholder 2"/>
          <p:cNvSpPr>
            <a:spLocks noGrp="1"/>
          </p:cNvSpPr>
          <p:nvPr>
            <p:ph sz="quarter" idx="1"/>
          </p:nvPr>
        </p:nvSpPr>
        <p:spPr/>
        <p:txBody>
          <a:bodyPr>
            <a:normAutofit/>
          </a:bodyPr>
          <a:lstStyle/>
          <a:p>
            <a:r>
              <a:rPr lang="en-US" sz="2000" dirty="0" smtClean="0"/>
              <a:t>Invest in information networks. Businesses can use their own employees and the entities that they deal with – suppliers, creditors and joint venture partners – as sources of information.   </a:t>
            </a:r>
          </a:p>
          <a:p>
            <a:r>
              <a:rPr lang="en-US" sz="2000" dirty="0" smtClean="0"/>
              <a:t>Test the reliability of the intelligence network well before the crisis hits with the intent of removing weak links and augmenting strengths. </a:t>
            </a:r>
          </a:p>
          <a:p>
            <a:r>
              <a:rPr lang="en-US" sz="2000" dirty="0" smtClean="0"/>
              <a:t>Protect the network from the prying eyes of competitors who may be tempted to raid it rather than design their own</a:t>
            </a:r>
            <a:r>
              <a:rPr lang="en-US" dirty="0" smtClean="0"/>
              <a:t>. </a:t>
            </a:r>
            <a:endParaRPr lang="en-US" dirty="0"/>
          </a:p>
        </p:txBody>
      </p:sp>
      <p:pic>
        <p:nvPicPr>
          <p:cNvPr id="130052"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981200" y="4114800"/>
            <a:ext cx="5486400" cy="250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35407465"/>
      </p:ext>
    </p:extLst>
  </p:cSld>
  <p:clrMapOvr>
    <a:masterClrMapping/>
  </p:clrMapOvr>
  <p:timing>
    <p:tnLst>
      <p:par>
        <p:cTn xmlns:p14="http://schemas.microsoft.com/office/powerpoint/2010/main" id="1" dur="indefinite" restart="never" nodeType="tmRoot"/>
      </p:par>
    </p:tnLst>
  </p:timing>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Title 1"/>
          <p:cNvSpPr>
            <a:spLocks noGrp="1"/>
          </p:cNvSpPr>
          <p:nvPr>
            <p:ph type="title"/>
          </p:nvPr>
        </p:nvSpPr>
        <p:spPr/>
        <p:txBody>
          <a:bodyPr/>
          <a:lstStyle/>
          <a:p>
            <a:r>
              <a:rPr lang="en-US" smtClean="0"/>
              <a:t>b. The Speed Advantage</a:t>
            </a:r>
            <a:endParaRPr lang="en-US"/>
          </a:p>
        </p:txBody>
      </p:sp>
      <p:sp>
        <p:nvSpPr>
          <p:cNvPr id="131075" name="Content Placeholder 2"/>
          <p:cNvSpPr>
            <a:spLocks noGrp="1"/>
          </p:cNvSpPr>
          <p:nvPr>
            <p:ph sz="quarter" idx="1"/>
          </p:nvPr>
        </p:nvSpPr>
        <p:spPr/>
        <p:txBody>
          <a:bodyPr>
            <a:normAutofit fontScale="85000" lnSpcReduction="20000"/>
          </a:bodyPr>
          <a:lstStyle/>
          <a:p>
            <a:r>
              <a:rPr lang="en-US" dirty="0" smtClean="0"/>
              <a:t>Improve the quality of the information that you receive about the nature of the threat and its consequences. Knowing what is happening is often a key part of reacting quickly. </a:t>
            </a:r>
          </a:p>
          <a:p>
            <a:r>
              <a:rPr lang="en-US" dirty="0" smtClean="0"/>
              <a:t>Recognize both the potential short term and long-term consequences of the threat. All too often, entities under threat respond to the near term effects by going into a defensive posture and either downplaying the costs or denying the risks when they would be better served by being open about the dangers and what they are doing to protect against them.  </a:t>
            </a:r>
          </a:p>
          <a:p>
            <a:r>
              <a:rPr lang="en-US" dirty="0" smtClean="0"/>
              <a:t>Understand the audience and constituencies that you are providing the response for. A response tailored to the wrong audience will fail. </a:t>
            </a:r>
            <a:endParaRPr lang="en-US" dirty="0"/>
          </a:p>
        </p:txBody>
      </p:sp>
    </p:spTree>
    <p:extLst>
      <p:ext uri="{BB962C8B-B14F-4D97-AF65-F5344CB8AC3E}">
        <p14:creationId xmlns:p14="http://schemas.microsoft.com/office/powerpoint/2010/main" val="1049273604"/>
      </p:ext>
    </p:extLst>
  </p:cSld>
  <p:clrMapOvr>
    <a:masterClrMapping/>
  </p:clrMapOvr>
  <p:timing>
    <p:tnLst>
      <p:par>
        <p:cTn xmlns:p14="http://schemas.microsoft.com/office/powerpoint/2010/main" id="1" dur="indefinite" restart="never" nodeType="tmRoot"/>
      </p:par>
    </p:tnLst>
  </p:timing>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Title 1"/>
          <p:cNvSpPr>
            <a:spLocks noGrp="1"/>
          </p:cNvSpPr>
          <p:nvPr>
            <p:ph type="title"/>
          </p:nvPr>
        </p:nvSpPr>
        <p:spPr/>
        <p:txBody>
          <a:bodyPr/>
          <a:lstStyle/>
          <a:p>
            <a:r>
              <a:rPr lang="en-US" smtClean="0"/>
              <a:t>c. The Experience/Knowledge Advantage </a:t>
            </a:r>
            <a:endParaRPr lang="en-US"/>
          </a:p>
        </p:txBody>
      </p:sp>
      <p:sp>
        <p:nvSpPr>
          <p:cNvPr id="132099" name="Content Placeholder 2"/>
          <p:cNvSpPr>
            <a:spLocks noGrp="1"/>
          </p:cNvSpPr>
          <p:nvPr>
            <p:ph sz="quarter" idx="1"/>
          </p:nvPr>
        </p:nvSpPr>
        <p:spPr/>
        <p:txBody>
          <a:bodyPr>
            <a:normAutofit fontScale="77500" lnSpcReduction="20000"/>
          </a:bodyPr>
          <a:lstStyle/>
          <a:p>
            <a:r>
              <a:rPr lang="en-US" dirty="0" smtClean="0"/>
              <a:t>Expose the firm to new risks and learn from mistakes. The process can be painful and take decades but experience gained internally is often not only cost effective but more engrained in the organization. </a:t>
            </a:r>
          </a:p>
          <a:p>
            <a:r>
              <a:rPr lang="en-US" dirty="0" smtClean="0"/>
              <a:t>Acquire firms in unfamiliar markets and use their personnel and expertise, albeit at a premium.. The perils of this strategy, though, are numerous, beginning with the fact that you have to pay a premium in acquisitions and continuing with the post-merger struggle of trying to integrate firms with two very different cultures. Studies of cross border acquisitions find that the record of failure is high. </a:t>
            </a:r>
          </a:p>
          <a:p>
            <a:r>
              <a:rPr lang="en-US" dirty="0" smtClean="0"/>
              <a:t>Try to hire away managers of firms or share (joint ventures) in the experience of firms that have lived through specific risks. </a:t>
            </a:r>
          </a:p>
          <a:p>
            <a:r>
              <a:rPr lang="en-US" dirty="0" smtClean="0"/>
              <a:t>Find a way to build on and share the existing knowledge/experience within the firm.</a:t>
            </a:r>
            <a:endParaRPr lang="en-US" dirty="0"/>
          </a:p>
        </p:txBody>
      </p:sp>
    </p:spTree>
    <p:extLst>
      <p:ext uri="{BB962C8B-B14F-4D97-AF65-F5344CB8AC3E}">
        <p14:creationId xmlns:p14="http://schemas.microsoft.com/office/powerpoint/2010/main" val="3747952770"/>
      </p:ext>
    </p:extLst>
  </p:cSld>
  <p:clrMapOvr>
    <a:masterClrMapping/>
  </p:clrMapOvr>
  <p:timing>
    <p:tnLst>
      <p:par>
        <p:cTn xmlns:p14="http://schemas.microsoft.com/office/powerpoint/2010/main" id="1" dur="indefinite" restart="never" nodeType="tmRoot"/>
      </p:par>
    </p:tnLst>
  </p:timing>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Title 1"/>
          <p:cNvSpPr>
            <a:spLocks noGrp="1"/>
          </p:cNvSpPr>
          <p:nvPr>
            <p:ph type="title"/>
          </p:nvPr>
        </p:nvSpPr>
        <p:spPr/>
        <p:txBody>
          <a:bodyPr/>
          <a:lstStyle/>
          <a:p>
            <a:r>
              <a:rPr lang="en-US" smtClean="0"/>
              <a:t>d. The Resource Advantage</a:t>
            </a:r>
            <a:endParaRPr lang="en-US"/>
          </a:p>
        </p:txBody>
      </p:sp>
      <p:sp>
        <p:nvSpPr>
          <p:cNvPr id="133123" name="Content Placeholder 2"/>
          <p:cNvSpPr>
            <a:spLocks noGrp="1"/>
          </p:cNvSpPr>
          <p:nvPr>
            <p:ph sz="quarter" idx="1"/>
          </p:nvPr>
        </p:nvSpPr>
        <p:spPr/>
        <p:txBody>
          <a:bodyPr>
            <a:normAutofit lnSpcReduction="10000"/>
          </a:bodyPr>
          <a:lstStyle/>
          <a:p>
            <a:r>
              <a:rPr lang="en-US" dirty="0" smtClean="0"/>
              <a:t>Capital Access: Being able to access capital markets allows firms to raise funds in the midst of a crisis. Thus, firms that operate in more accessible capital markets should have an advantage over firms that operate in less accessible capital markets.</a:t>
            </a:r>
          </a:p>
          <a:p>
            <a:r>
              <a:rPr lang="en-US" dirty="0" smtClean="0"/>
              <a:t>Debt capacity: One advantage of preserving debt capacity is that you can use it to meet a crisis. Firms that operate in risky businesses should therefore hold less debt than they can afford. In some cases, this debt capacity can be made explicit by arranging lines of credit in advance of a crisis.</a:t>
            </a:r>
            <a:endParaRPr lang="en-US" dirty="0"/>
          </a:p>
        </p:txBody>
      </p:sp>
    </p:spTree>
    <p:extLst>
      <p:ext uri="{BB962C8B-B14F-4D97-AF65-F5344CB8AC3E}">
        <p14:creationId xmlns:p14="http://schemas.microsoft.com/office/powerpoint/2010/main" val="1215012637"/>
      </p:ext>
    </p:extLst>
  </p:cSld>
  <p:clrMapOvr>
    <a:masterClrMapping/>
  </p:clrMapOvr>
  <p:timing>
    <p:tnLst>
      <p:par>
        <p:cTn xmlns:p14="http://schemas.microsoft.com/office/powerpoint/2010/main" id="1" dur="indefinite" restart="never" nodeType="tmRoot"/>
      </p:par>
    </p:tnLst>
  </p:timing>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Title 1"/>
          <p:cNvSpPr>
            <a:spLocks noGrp="1"/>
          </p:cNvSpPr>
          <p:nvPr>
            <p:ph type="title"/>
          </p:nvPr>
        </p:nvSpPr>
        <p:spPr/>
        <p:txBody>
          <a:bodyPr/>
          <a:lstStyle/>
          <a:p>
            <a:r>
              <a:rPr lang="en-US" smtClean="0"/>
              <a:t>e. The Flexibility Advantage </a:t>
            </a:r>
            <a:endParaRPr lang="en-US"/>
          </a:p>
        </p:txBody>
      </p:sp>
      <p:sp>
        <p:nvSpPr>
          <p:cNvPr id="134147" name="Content Placeholder 2"/>
          <p:cNvSpPr>
            <a:spLocks noGrp="1"/>
          </p:cNvSpPr>
          <p:nvPr>
            <p:ph sz="quarter" idx="1"/>
          </p:nvPr>
        </p:nvSpPr>
        <p:spPr/>
        <p:txBody>
          <a:bodyPr/>
          <a:lstStyle/>
          <a:p>
            <a:r>
              <a:rPr lang="en-US" sz="2000" dirty="0" smtClean="0"/>
              <a:t>Being able to modify production, operating and marketing processes quickly in the face of uncertainty and changing markets is key to being able to take advantage of risk. Consequently, this may require having more adaptable operating models (with less fixed costs), even if that requires you to settle for lower revenues.</a:t>
            </a:r>
          </a:p>
          <a:p>
            <a:r>
              <a:rPr lang="en-US" sz="2000" dirty="0" smtClean="0"/>
              <a:t>In the 1990s, corporate strategists argued that as firms become more successful, it becomes more difficult for them to adapt and change.</a:t>
            </a:r>
          </a:p>
        </p:txBody>
      </p:sp>
      <p:pic>
        <p:nvPicPr>
          <p:cNvPr id="134148"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676400" y="4038600"/>
            <a:ext cx="5486400"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46115435"/>
      </p:ext>
    </p:extLst>
  </p:cSld>
  <p:clrMapOvr>
    <a:masterClrMapping/>
  </p:clrMapOvr>
  <p:timing>
    <p:tnLst>
      <p:par>
        <p:cTn xmlns:p14="http://schemas.microsoft.com/office/powerpoint/2010/main" id="1" dur="indefinite" restart="never" nodeType="tmRoot"/>
      </p:par>
    </p:tnLst>
  </p:timing>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Title 1"/>
          <p:cNvSpPr>
            <a:spLocks noGrp="1"/>
          </p:cNvSpPr>
          <p:nvPr>
            <p:ph type="title"/>
          </p:nvPr>
        </p:nvSpPr>
        <p:spPr/>
        <p:txBody>
          <a:bodyPr/>
          <a:lstStyle/>
          <a:p>
            <a:r>
              <a:rPr lang="en-US" smtClean="0"/>
              <a:t>Task 2: Risk actions </a:t>
            </a:r>
            <a:endParaRPr lang="en-US"/>
          </a:p>
        </p:txBody>
      </p:sp>
      <p:sp>
        <p:nvSpPr>
          <p:cNvPr id="135171" name="Content Placeholder 2"/>
          <p:cNvSpPr>
            <a:spLocks noGrp="1"/>
          </p:cNvSpPr>
          <p:nvPr>
            <p:ph sz="quarter" idx="1"/>
          </p:nvPr>
        </p:nvSpPr>
        <p:spPr/>
        <p:txBody>
          <a:bodyPr/>
          <a:lstStyle/>
          <a:p>
            <a:r>
              <a:rPr lang="en-US" sz="2000" dirty="0" smtClean="0"/>
              <a:t>Take the five risks that you listed in task 1 and consider for each one, whether you will pass the risk through to your investors, hedge the risk or seek out and exploit the risk. </a:t>
            </a:r>
          </a:p>
        </p:txBody>
      </p:sp>
      <p:graphicFrame>
        <p:nvGraphicFramePr>
          <p:cNvPr id="5" name="Table 4"/>
          <p:cNvGraphicFramePr>
            <a:graphicFrameLocks noGrp="1"/>
          </p:cNvGraphicFramePr>
          <p:nvPr>
            <p:extLst>
              <p:ext uri="{D42A27DB-BD31-4B8C-83A1-F6EECF244321}">
                <p14:modId xmlns:p14="http://schemas.microsoft.com/office/powerpoint/2010/main" val="3892107984"/>
              </p:ext>
            </p:extLst>
          </p:nvPr>
        </p:nvGraphicFramePr>
        <p:xfrm>
          <a:off x="1219200" y="2819400"/>
          <a:ext cx="7696200" cy="2672080"/>
        </p:xfrm>
        <a:graphic>
          <a:graphicData uri="http://schemas.openxmlformats.org/drawingml/2006/table">
            <a:tbl>
              <a:tblPr/>
              <a:tblGrid>
                <a:gridCol w="2565400"/>
                <a:gridCol w="2565400"/>
                <a:gridCol w="2565400"/>
              </a:tblGrid>
              <a:tr h="406400">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a:ln>
                            <a:noFill/>
                          </a:ln>
                          <a:solidFill>
                            <a:srgbClr val="FFFFFF"/>
                          </a:solidFill>
                          <a:effectLst/>
                          <a:latin typeface="Times" charset="0"/>
                          <a:ea typeface="ＭＳ Ｐゴシック" charset="0"/>
                          <a:cs typeface="ＭＳ Ｐゴシック" charset="0"/>
                        </a:rPr>
                        <a:t>Risk</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a:ln>
                            <a:noFill/>
                          </a:ln>
                          <a:solidFill>
                            <a:srgbClr val="FFFFFF"/>
                          </a:solidFill>
                          <a:effectLst/>
                          <a:latin typeface="Times" charset="0"/>
                          <a:ea typeface="ＭＳ Ｐゴシック" charset="0"/>
                          <a:cs typeface="ＭＳ Ｐゴシック" charset="0"/>
                        </a:rPr>
                        <a:t>Action (Hedge, Pass through or exploit)</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a:ln>
                            <a:noFill/>
                          </a:ln>
                          <a:solidFill>
                            <a:srgbClr val="FFFFFF"/>
                          </a:solidFill>
                          <a:effectLst/>
                          <a:latin typeface="Times" charset="0"/>
                          <a:ea typeface="ＭＳ Ｐゴシック" charset="0"/>
                          <a:cs typeface="ＭＳ Ｐゴシック" charset="0"/>
                        </a:rPr>
                        <a:t>Why?</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406400">
                <a:tc>
                  <a:txBody>
                    <a:body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rgbClr val="000000"/>
                        </a:solidFill>
                        <a:effectLst/>
                        <a:latin typeface="Times" charset="0"/>
                        <a:ea typeface="ＭＳ Ｐゴシック" charset="0"/>
                        <a:cs typeface="ＭＳ Ｐゴシック"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rgbClr val="000000"/>
                        </a:solidFill>
                        <a:effectLst/>
                        <a:latin typeface="Times" charset="0"/>
                        <a:ea typeface="ＭＳ Ｐゴシック" charset="0"/>
                        <a:cs typeface="ＭＳ Ｐゴシック"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rgbClr val="000000"/>
                        </a:solidFill>
                        <a:effectLst/>
                        <a:latin typeface="Times" charset="0"/>
                        <a:ea typeface="ＭＳ Ｐゴシック" charset="0"/>
                        <a:cs typeface="ＭＳ Ｐゴシック"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r>
              <a:tr h="406400">
                <a:tc>
                  <a:txBody>
                    <a:body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rgbClr val="000000"/>
                        </a:solidFill>
                        <a:effectLst/>
                        <a:latin typeface="Times" charset="0"/>
                        <a:ea typeface="ＭＳ Ｐゴシック" charset="0"/>
                        <a:cs typeface="ＭＳ Ｐゴシック"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rgbClr val="000000"/>
                        </a:solidFill>
                        <a:effectLst/>
                        <a:latin typeface="Times" charset="0"/>
                        <a:ea typeface="ＭＳ Ｐゴシック" charset="0"/>
                        <a:cs typeface="ＭＳ Ｐゴシック"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rgbClr val="000000"/>
                        </a:solidFill>
                        <a:effectLst/>
                        <a:latin typeface="Times" charset="0"/>
                        <a:ea typeface="ＭＳ Ｐゴシック" charset="0"/>
                        <a:cs typeface="ＭＳ Ｐゴシック"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r>
              <a:tr h="406400">
                <a:tc>
                  <a:txBody>
                    <a:body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rgbClr val="000000"/>
                        </a:solidFill>
                        <a:effectLst/>
                        <a:latin typeface="Times" charset="0"/>
                        <a:ea typeface="ＭＳ Ｐゴシック" charset="0"/>
                        <a:cs typeface="ＭＳ Ｐゴシック"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rgbClr val="000000"/>
                        </a:solidFill>
                        <a:effectLst/>
                        <a:latin typeface="Times" charset="0"/>
                        <a:ea typeface="ＭＳ Ｐゴシック" charset="0"/>
                        <a:cs typeface="ＭＳ Ｐゴシック"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rgbClr val="000000"/>
                        </a:solidFill>
                        <a:effectLst/>
                        <a:latin typeface="Times" charset="0"/>
                        <a:ea typeface="ＭＳ Ｐゴシック" charset="0"/>
                        <a:cs typeface="ＭＳ Ｐゴシック"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r>
              <a:tr h="406400">
                <a:tc>
                  <a:txBody>
                    <a:body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rgbClr val="000000"/>
                        </a:solidFill>
                        <a:effectLst/>
                        <a:latin typeface="Times" charset="0"/>
                        <a:ea typeface="ＭＳ Ｐゴシック" charset="0"/>
                        <a:cs typeface="ＭＳ Ｐゴシック"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rgbClr val="000000"/>
                        </a:solidFill>
                        <a:effectLst/>
                        <a:latin typeface="Times" charset="0"/>
                        <a:ea typeface="ＭＳ Ｐゴシック" charset="0"/>
                        <a:cs typeface="ＭＳ Ｐゴシック"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rgbClr val="000000"/>
                        </a:solidFill>
                        <a:effectLst/>
                        <a:latin typeface="Times" charset="0"/>
                        <a:ea typeface="ＭＳ Ｐゴシック" charset="0"/>
                        <a:cs typeface="ＭＳ Ｐゴシック"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r>
              <a:tr h="406400">
                <a:tc>
                  <a:txBody>
                    <a:body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rgbClr val="000000"/>
                        </a:solidFill>
                        <a:effectLst/>
                        <a:latin typeface="Times" charset="0"/>
                        <a:ea typeface="ＭＳ Ｐゴシック" charset="0"/>
                        <a:cs typeface="ＭＳ Ｐゴシック"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rgbClr val="000000"/>
                        </a:solidFill>
                        <a:effectLst/>
                        <a:latin typeface="Times" charset="0"/>
                        <a:ea typeface="ＭＳ Ｐゴシック" charset="0"/>
                        <a:cs typeface="ＭＳ Ｐゴシック"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a:ln>
                          <a:noFill/>
                        </a:ln>
                        <a:solidFill>
                          <a:srgbClr val="000000"/>
                        </a:solidFill>
                        <a:effectLst/>
                        <a:latin typeface="Times" charset="0"/>
                        <a:ea typeface="ＭＳ Ｐゴシック" charset="0"/>
                        <a:cs typeface="ＭＳ Ｐゴシック"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r>
            </a:tbl>
          </a:graphicData>
        </a:graphic>
      </p:graphicFrame>
    </p:spTree>
    <p:extLst>
      <p:ext uri="{BB962C8B-B14F-4D97-AF65-F5344CB8AC3E}">
        <p14:creationId xmlns:p14="http://schemas.microsoft.com/office/powerpoint/2010/main" val="1443383255"/>
      </p:ext>
    </p:extLst>
  </p:cSld>
  <p:clrMapOvr>
    <a:masterClrMapping/>
  </p:clrMapOvr>
  <p:timing>
    <p:tnLst>
      <p:par>
        <p:cTn xmlns:p14="http://schemas.microsoft.com/office/powerpoint/2010/main" id="1" dur="indefinite" restart="never" nodeType="tmRoot"/>
      </p:par>
    </p:tnLst>
  </p:timing>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Title 1"/>
          <p:cNvSpPr>
            <a:spLocks noGrp="1"/>
          </p:cNvSpPr>
          <p:nvPr>
            <p:ph type="title"/>
          </p:nvPr>
        </p:nvSpPr>
        <p:spPr/>
        <p:txBody>
          <a:bodyPr/>
          <a:lstStyle/>
          <a:p>
            <a:r>
              <a:rPr lang="en-US" smtClean="0"/>
              <a:t>Step 3: Build a successful risk taking organization.. </a:t>
            </a:r>
            <a:endParaRPr lang="en-US"/>
          </a:p>
        </p:txBody>
      </p:sp>
      <p:sp>
        <p:nvSpPr>
          <p:cNvPr id="136195" name="Content Placeholder 2"/>
          <p:cNvSpPr>
            <a:spLocks noGrp="1"/>
          </p:cNvSpPr>
          <p:nvPr>
            <p:ph sz="quarter" idx="1"/>
          </p:nvPr>
        </p:nvSpPr>
        <p:spPr/>
        <p:txBody>
          <a:bodyPr/>
          <a:lstStyle/>
          <a:p>
            <a:r>
              <a:rPr lang="en-US" smtClean="0"/>
              <a:t>While firms sometimes get lucky, consistently successful risk taking cannot happen by accident.</a:t>
            </a:r>
          </a:p>
          <a:p>
            <a:r>
              <a:rPr lang="en-US" smtClean="0"/>
              <a:t>In particular, firms have to start preparing when times are good (and stable) for bad and risky times. </a:t>
            </a:r>
            <a:endParaRPr lang="en-US"/>
          </a:p>
        </p:txBody>
      </p:sp>
    </p:spTree>
    <p:extLst>
      <p:ext uri="{BB962C8B-B14F-4D97-AF65-F5344CB8AC3E}">
        <p14:creationId xmlns:p14="http://schemas.microsoft.com/office/powerpoint/2010/main" val="2620006365"/>
      </p:ext>
    </p:extLst>
  </p:cSld>
  <p:clrMapOvr>
    <a:masterClrMapping/>
  </p:clrMapOvr>
  <p:timing>
    <p:tnLst>
      <p:par>
        <p:cTn xmlns:p14="http://schemas.microsoft.com/office/powerpoint/2010/main" id="1" dur="indefinite" restart="never" nodeType="tmRoot"/>
      </p:par>
    </p:tnLst>
  </p:timing>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Title 1"/>
          <p:cNvSpPr>
            <a:spLocks noGrp="1"/>
          </p:cNvSpPr>
          <p:nvPr>
            <p:ph type="title"/>
          </p:nvPr>
        </p:nvSpPr>
        <p:spPr/>
        <p:txBody>
          <a:bodyPr/>
          <a:lstStyle/>
          <a:p>
            <a:r>
              <a:rPr lang="en-US" smtClean="0"/>
              <a:t>3.1: Align interests…</a:t>
            </a:r>
            <a:endParaRPr lang="en-US"/>
          </a:p>
        </p:txBody>
      </p:sp>
      <p:pic>
        <p:nvPicPr>
          <p:cNvPr id="5" name="Content Placeholder 4"/>
          <p:cNvPicPr>
            <a:picLocks noGrp="1" noChangeAspect="1"/>
          </p:cNvPicPr>
          <p:nvPr>
            <p:ph sz="quarter" idx="1"/>
          </p:nvPr>
        </p:nvPicPr>
        <p:blipFill>
          <a:blip r:embed="rId2">
            <a:extLst>
              <a:ext uri="{28A0092B-C50C-407E-A947-70E740481C1C}">
                <a14:useLocalDpi xmlns:a14="http://schemas.microsoft.com/office/drawing/2010/main" val="0"/>
              </a:ext>
            </a:extLst>
          </a:blip>
          <a:srcRect t="-25382" b="-25382"/>
          <a:stretch>
            <a:fillRect/>
          </a:stretch>
        </p:blipFill>
        <p:spPr bwMode="auto">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83623147"/>
      </p:ext>
    </p:extLst>
  </p:cSld>
  <p:clrMapOvr>
    <a:masterClrMapping/>
  </p:clrMapOvr>
  <p:timing>
    <p:tnLst>
      <p:par>
        <p:cTn xmlns:p14="http://schemas.microsoft.com/office/powerpoint/2010/main" id="1" dur="indefinite" restart="never" nodeType="tmRoot"/>
      </p:par>
    </p:tnLst>
  </p:timing>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Title 1"/>
          <p:cNvSpPr>
            <a:spLocks noGrp="1"/>
          </p:cNvSpPr>
          <p:nvPr>
            <p:ph type="title"/>
          </p:nvPr>
        </p:nvSpPr>
        <p:spPr/>
        <p:txBody>
          <a:bodyPr/>
          <a:lstStyle/>
          <a:p>
            <a:r>
              <a:rPr lang="en-US" smtClean="0"/>
              <a:t>3.2: Pick the right people</a:t>
            </a:r>
            <a:endParaRPr lang="en-US"/>
          </a:p>
        </p:txBody>
      </p:sp>
      <p:sp>
        <p:nvSpPr>
          <p:cNvPr id="138243" name="Content Placeholder 2"/>
          <p:cNvSpPr>
            <a:spLocks noGrp="1"/>
          </p:cNvSpPr>
          <p:nvPr>
            <p:ph sz="quarter" idx="1"/>
          </p:nvPr>
        </p:nvSpPr>
        <p:spPr/>
        <p:txBody>
          <a:bodyPr>
            <a:normAutofit fontScale="85000" lnSpcReduction="10000"/>
          </a:bodyPr>
          <a:lstStyle/>
          <a:p>
            <a:r>
              <a:rPr lang="en-US" dirty="0" smtClean="0"/>
              <a:t>Good risk takers</a:t>
            </a:r>
          </a:p>
          <a:p>
            <a:pPr lvl="1"/>
            <a:r>
              <a:rPr lang="en-US" dirty="0" smtClean="0"/>
              <a:t>Are realists who still manage to be upbeat.</a:t>
            </a:r>
          </a:p>
          <a:p>
            <a:pPr lvl="1"/>
            <a:r>
              <a:rPr lang="en-US" dirty="0" smtClean="0"/>
              <a:t>Allow for the possibility of losses but are not overwhelmed or scared by its prospects.</a:t>
            </a:r>
          </a:p>
          <a:p>
            <a:pPr lvl="1"/>
            <a:r>
              <a:rPr lang="en-US" dirty="0" smtClean="0"/>
              <a:t>Keep their perspective and see the big picture.</a:t>
            </a:r>
          </a:p>
          <a:p>
            <a:pPr lvl="1"/>
            <a:r>
              <a:rPr lang="en-US" dirty="0" smtClean="0"/>
              <a:t>Make decisions with limited and often incomplete information </a:t>
            </a:r>
          </a:p>
          <a:p>
            <a:r>
              <a:rPr lang="en-US" dirty="0" smtClean="0"/>
              <a:t>To hire and retain good risk takers</a:t>
            </a:r>
          </a:p>
          <a:p>
            <a:pPr lvl="1"/>
            <a:r>
              <a:rPr lang="en-US" dirty="0" smtClean="0"/>
              <a:t>Have a hiring process that looks past technical skills at crisis skills</a:t>
            </a:r>
          </a:p>
          <a:p>
            <a:pPr lvl="1"/>
            <a:r>
              <a:rPr lang="en-US" dirty="0" smtClean="0"/>
              <a:t>Accept that good risk takers will not be model employees in stable environments.</a:t>
            </a:r>
          </a:p>
          <a:p>
            <a:pPr lvl="1"/>
            <a:r>
              <a:rPr lang="en-US" dirty="0" smtClean="0"/>
              <a:t>Keep them challenged, interested and involved. Boredom will drive them away.</a:t>
            </a:r>
          </a:p>
          <a:p>
            <a:pPr lvl="1"/>
            <a:r>
              <a:rPr lang="en-US" dirty="0" smtClean="0"/>
              <a:t>Surround them with kindred spirits.</a:t>
            </a:r>
          </a:p>
          <a:p>
            <a:pPr lvl="1"/>
            <a:endParaRPr lang="en-US" dirty="0" smtClean="0"/>
          </a:p>
          <a:p>
            <a:endParaRPr lang="en-US" dirty="0"/>
          </a:p>
        </p:txBody>
      </p:sp>
    </p:spTree>
    <p:extLst>
      <p:ext uri="{BB962C8B-B14F-4D97-AF65-F5344CB8AC3E}">
        <p14:creationId xmlns:p14="http://schemas.microsoft.com/office/powerpoint/2010/main" val="2433801244"/>
      </p:ext>
    </p:extLst>
  </p:cSld>
  <p:clrMapOvr>
    <a:masterClrMapping/>
  </p:clrMapOvr>
  <p:timing>
    <p:tnLst>
      <p:par>
        <p:cTn xmlns:p14="http://schemas.microsoft.com/office/powerpoint/2010/main" id="1" dur="indefinite" restart="never" nodeType="tmRoot"/>
      </p:par>
    </p:tnLst>
  </p:timing>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7" name="Title 1"/>
          <p:cNvSpPr>
            <a:spLocks noGrp="1"/>
          </p:cNvSpPr>
          <p:nvPr>
            <p:ph type="title"/>
          </p:nvPr>
        </p:nvSpPr>
        <p:spPr/>
        <p:txBody>
          <a:bodyPr/>
          <a:lstStyle/>
          <a:p>
            <a:r>
              <a:rPr lang="en-US" smtClean="0"/>
              <a:t>3.3: Make sure that the incentives for risk taking are set correctly…</a:t>
            </a:r>
            <a:endParaRPr lang="en-US"/>
          </a:p>
        </p:txBody>
      </p:sp>
      <p:sp>
        <p:nvSpPr>
          <p:cNvPr id="139268" name="Content Placeholder 2"/>
          <p:cNvSpPr>
            <a:spLocks noGrp="1"/>
          </p:cNvSpPr>
          <p:nvPr>
            <p:ph sz="quarter" idx="1"/>
          </p:nvPr>
        </p:nvSpPr>
        <p:spPr/>
        <p:txBody>
          <a:bodyPr/>
          <a:lstStyle/>
          <a:p>
            <a:r>
              <a:rPr lang="en-US" smtClean="0"/>
              <a:t>You should reward good risk taking behavior, not good outcomes and punish bad risk taking behavior, even if it makes money.</a:t>
            </a:r>
            <a:endParaRPr lang="en-US"/>
          </a:p>
        </p:txBody>
      </p:sp>
      <p:graphicFrame>
        <p:nvGraphicFramePr>
          <p:cNvPr id="139266" name="Object 2"/>
          <p:cNvGraphicFramePr>
            <a:graphicFrameLocks noChangeAspect="1"/>
          </p:cNvGraphicFramePr>
          <p:nvPr>
            <p:extLst>
              <p:ext uri="{D42A27DB-BD31-4B8C-83A1-F6EECF244321}">
                <p14:modId xmlns:p14="http://schemas.microsoft.com/office/powerpoint/2010/main" val="2980655910"/>
              </p:ext>
            </p:extLst>
          </p:nvPr>
        </p:nvGraphicFramePr>
        <p:xfrm>
          <a:off x="990600" y="3352800"/>
          <a:ext cx="7824788" cy="2209800"/>
        </p:xfrm>
        <a:graphic>
          <a:graphicData uri="http://schemas.openxmlformats.org/presentationml/2006/ole">
            <mc:AlternateContent xmlns:mc="http://schemas.openxmlformats.org/markup-compatibility/2006">
              <mc:Choice xmlns:v="urn:schemas-microsoft-com:vml" Requires="v">
                <p:oleObj spid="_x0000_s251912" name="Document" r:id="rId3" imgW="5486400" imgH="1549400" progId="Word.Document.12">
                  <p:link updateAutomatic="1"/>
                </p:oleObj>
              </mc:Choice>
              <mc:Fallback>
                <p:oleObj name="Document" r:id="rId3" imgW="5486400" imgH="1549400" progId="Word.Document.12">
                  <p:link updateAutomatic="1"/>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90600" y="3352800"/>
                        <a:ext cx="7824788" cy="2209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2364616482"/>
      </p:ext>
    </p:extLst>
  </p:cSld>
  <p:clrMapOvr>
    <a:masterClrMapping/>
  </p:clrMapOvr>
  <p:timing>
    <p:tnLst>
      <p:par>
        <p:cTn xmlns:p14="http://schemas.microsoft.com/office/powerpoint/2010/main" id="1" dur="indefinite" restart="never" nodeType="tmRoot"/>
      </p:par>
    </p:tnLst>
  </p:timing>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Title 1"/>
          <p:cNvSpPr>
            <a:spLocks noGrp="1"/>
          </p:cNvSpPr>
          <p:nvPr>
            <p:ph type="title"/>
          </p:nvPr>
        </p:nvSpPr>
        <p:spPr/>
        <p:txBody>
          <a:bodyPr/>
          <a:lstStyle/>
          <a:p>
            <a:r>
              <a:rPr lang="en-US" smtClean="0"/>
              <a:t>3.4: Make sure the organizational size and culture are in tune..</a:t>
            </a:r>
            <a:endParaRPr lang="en-US"/>
          </a:p>
        </p:txBody>
      </p:sp>
      <p:sp>
        <p:nvSpPr>
          <p:cNvPr id="140291" name="Content Placeholder 2"/>
          <p:cNvSpPr>
            <a:spLocks noGrp="1"/>
          </p:cNvSpPr>
          <p:nvPr>
            <p:ph sz="quarter" idx="1"/>
          </p:nvPr>
        </p:nvSpPr>
        <p:spPr/>
        <p:txBody>
          <a:bodyPr>
            <a:normAutofit fontScale="92500" lnSpcReduction="10000"/>
          </a:bodyPr>
          <a:lstStyle/>
          <a:p>
            <a:r>
              <a:rPr lang="en-US" dirty="0" smtClean="0"/>
              <a:t>Organizations can encourage or discourage risk based upon how big they are and  how they are structured. Large, layered organizations tend to be better at avoiding risk whereas smaller, flatter organizations tend to be better at risk taking. Each has to be kept from its own excesses.</a:t>
            </a:r>
          </a:p>
          <a:p>
            <a:r>
              <a:rPr lang="en-US" dirty="0" smtClean="0"/>
              <a:t>The culture of a firm can also act as an engine for or as a brake on sensible risk taking. Some firms are clearly much more open to risk taking and its consequences, positive as well as negative. One key factor in risk taking is how the firm deals with failure rather than success; after all, risk takers are seldom punished for succeeding. </a:t>
            </a:r>
            <a:endParaRPr lang="en-US" dirty="0"/>
          </a:p>
        </p:txBody>
      </p:sp>
    </p:spTree>
    <p:extLst>
      <p:ext uri="{BB962C8B-B14F-4D97-AF65-F5344CB8AC3E}">
        <p14:creationId xmlns:p14="http://schemas.microsoft.com/office/powerpoint/2010/main" val="1115991498"/>
      </p:ext>
    </p:extLst>
  </p:cSld>
  <p:clrMapOvr>
    <a:masterClrMapping/>
  </p:clrMapOvr>
  <p:timing>
    <p:tnLst>
      <p:par>
        <p:cTn xmlns:p14="http://schemas.microsoft.com/office/powerpoint/2010/main" id="1" dur="indefinite" restart="never" nodeType="tmRoot"/>
      </p:par>
    </p:tnLst>
  </p:timing>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Title 1"/>
          <p:cNvSpPr>
            <a:spLocks noGrp="1"/>
          </p:cNvSpPr>
          <p:nvPr>
            <p:ph type="title"/>
          </p:nvPr>
        </p:nvSpPr>
        <p:spPr/>
        <p:txBody>
          <a:bodyPr/>
          <a:lstStyle/>
          <a:p>
            <a:r>
              <a:rPr lang="en-US" smtClean="0"/>
              <a:t>3.5. Preserve your options.. </a:t>
            </a:r>
            <a:endParaRPr lang="en-US"/>
          </a:p>
        </p:txBody>
      </p:sp>
      <p:sp>
        <p:nvSpPr>
          <p:cNvPr id="141315" name="Content Placeholder 2"/>
          <p:cNvSpPr>
            <a:spLocks noGrp="1"/>
          </p:cNvSpPr>
          <p:nvPr>
            <p:ph sz="quarter" idx="1"/>
          </p:nvPr>
        </p:nvSpPr>
        <p:spPr/>
        <p:txBody>
          <a:bodyPr>
            <a:normAutofit lnSpcReduction="10000"/>
          </a:bodyPr>
          <a:lstStyle/>
          <a:p>
            <a:r>
              <a:rPr lang="en-US" dirty="0" smtClean="0"/>
              <a:t>Even if you are a sensible risk taker and measure risks well, you will be wrong a substantial portion of the time. Sometimes, you will be wrong on the upside (you under estimate the potential for profit) and sometimes, you will be wrong on the downside.</a:t>
            </a:r>
          </a:p>
          <a:p>
            <a:r>
              <a:rPr lang="en-US" dirty="0" smtClean="0"/>
              <a:t>Successful firms preserve their options to take advantage of both scenarios:</a:t>
            </a:r>
          </a:p>
          <a:p>
            <a:pPr lvl="1"/>
            <a:r>
              <a:rPr lang="en-US" dirty="0" smtClean="0"/>
              <a:t>The option to expand an investment, if faced with the potential for more upside than expected.</a:t>
            </a:r>
          </a:p>
          <a:p>
            <a:pPr lvl="1"/>
            <a:r>
              <a:rPr lang="en-US" dirty="0" smtClean="0"/>
              <a:t>The option to abandon an investment, if faced with more downside than expected.</a:t>
            </a:r>
            <a:endParaRPr lang="en-US" dirty="0"/>
          </a:p>
        </p:txBody>
      </p:sp>
    </p:spTree>
    <p:extLst>
      <p:ext uri="{BB962C8B-B14F-4D97-AF65-F5344CB8AC3E}">
        <p14:creationId xmlns:p14="http://schemas.microsoft.com/office/powerpoint/2010/main" val="3330197533"/>
      </p:ext>
    </p:extLst>
  </p:cSld>
  <p:clrMapOvr>
    <a:masterClrMapping/>
  </p:clrMapOvr>
  <p:timing>
    <p:tnLst>
      <p:par>
        <p:cTn xmlns:p14="http://schemas.microsoft.com/office/powerpoint/2010/main" id="1" dur="indefinite" restart="never" nodeType="tmRoot"/>
      </p:par>
    </p:tnLst>
  </p:timing>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Title 1"/>
          <p:cNvSpPr>
            <a:spLocks noGrp="1"/>
          </p:cNvSpPr>
          <p:nvPr>
            <p:ph type="title"/>
          </p:nvPr>
        </p:nvSpPr>
        <p:spPr/>
        <p:txBody>
          <a:bodyPr/>
          <a:lstStyle/>
          <a:p>
            <a:r>
              <a:rPr lang="en-US" smtClean="0"/>
              <a:t>Task 3: Assess the </a:t>
            </a:r>
            <a:r>
              <a:rPr lang="ja-JP" altLang="en-US" smtClean="0"/>
              <a:t>“</a:t>
            </a:r>
            <a:r>
              <a:rPr lang="en-US" smtClean="0"/>
              <a:t>risk taking</a:t>
            </a:r>
            <a:r>
              <a:rPr lang="ja-JP" altLang="en-US" smtClean="0"/>
              <a:t>”</a:t>
            </a:r>
            <a:r>
              <a:rPr lang="en-US" smtClean="0"/>
              <a:t> capacity of your organization</a:t>
            </a:r>
            <a:endParaRPr lang="en-US"/>
          </a:p>
        </p:txBody>
      </p:sp>
      <p:graphicFrame>
        <p:nvGraphicFramePr>
          <p:cNvPr id="4" name="Content Placeholder 3"/>
          <p:cNvGraphicFramePr>
            <a:graphicFrameLocks noGrp="1"/>
          </p:cNvGraphicFramePr>
          <p:nvPr>
            <p:ph sz="quarter" idx="1"/>
          </p:nvPr>
        </p:nvGraphicFramePr>
        <p:xfrm>
          <a:off x="612775" y="1600200"/>
          <a:ext cx="7753350" cy="4943474"/>
        </p:xfrm>
        <a:graphic>
          <a:graphicData uri="http://schemas.openxmlformats.org/drawingml/2006/table">
            <a:tbl>
              <a:tblPr/>
              <a:tblGrid>
                <a:gridCol w="3876675"/>
                <a:gridCol w="3876675"/>
              </a:tblGrid>
              <a:tr h="371475">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a:ln>
                            <a:noFill/>
                          </a:ln>
                          <a:solidFill>
                            <a:srgbClr val="FFFFFF"/>
                          </a:solidFill>
                          <a:effectLst/>
                          <a:latin typeface="Times" charset="0"/>
                          <a:ea typeface="ＭＳ Ｐゴシック" charset="0"/>
                          <a:cs typeface="ＭＳ Ｐゴシック" charset="0"/>
                        </a:rPr>
                        <a:t>Dimension</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a:ln>
                            <a:noFill/>
                          </a:ln>
                          <a:solidFill>
                            <a:srgbClr val="FFFFFF"/>
                          </a:solidFill>
                          <a:effectLst/>
                          <a:latin typeface="Times" charset="0"/>
                          <a:ea typeface="ＭＳ Ｐゴシック" charset="0"/>
                          <a:cs typeface="ＭＳ Ｐゴシック" charset="0"/>
                        </a:rPr>
                        <a:t>Your organization</a:t>
                      </a:r>
                      <a:r>
                        <a:rPr kumimoji="0" lang="ja-JP" altLang="en-US" sz="1800" b="1" i="0" u="none" strike="noStrike" cap="none" normalizeH="0" baseline="0">
                          <a:ln>
                            <a:noFill/>
                          </a:ln>
                          <a:solidFill>
                            <a:srgbClr val="FFFFFF"/>
                          </a:solidFill>
                          <a:effectLst/>
                          <a:latin typeface="Times" charset="0"/>
                          <a:ea typeface="ＭＳ Ｐゴシック" charset="0"/>
                          <a:cs typeface="ＭＳ Ｐゴシック" charset="0"/>
                        </a:rPr>
                        <a:t>’</a:t>
                      </a:r>
                      <a:r>
                        <a:rPr kumimoji="0" lang="en-US" sz="1800" b="1" i="0" u="none" strike="noStrike" cap="none" normalizeH="0" baseline="0">
                          <a:ln>
                            <a:noFill/>
                          </a:ln>
                          <a:solidFill>
                            <a:srgbClr val="FFFFFF"/>
                          </a:solidFill>
                          <a:effectLst/>
                          <a:latin typeface="Times" charset="0"/>
                          <a:ea typeface="ＭＳ Ｐゴシック" charset="0"/>
                          <a:cs typeface="ＭＳ Ｐゴシック" charset="0"/>
                        </a:rPr>
                        <a:t>s standing</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371475">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charset="0"/>
                          <a:ea typeface="ＭＳ Ｐゴシック" charset="0"/>
                          <a:cs typeface="ＭＳ Ｐゴシック" charset="0"/>
                        </a:rPr>
                        <a:t>1. Are the interests of managers aligned with the interests of capital providers?</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 typeface="Wingdings" charset="0"/>
                        <a:buChar char="q"/>
                        <a:tabLst/>
                      </a:pPr>
                      <a:r>
                        <a:rPr kumimoji="0" lang="en-US" sz="1800" b="0" i="0" u="none" strike="noStrike" cap="none" normalizeH="0" baseline="0">
                          <a:ln>
                            <a:noFill/>
                          </a:ln>
                          <a:solidFill>
                            <a:srgbClr val="000000"/>
                          </a:solidFill>
                          <a:effectLst/>
                          <a:latin typeface="Times" charset="0"/>
                          <a:ea typeface="ＭＳ Ｐゴシック" charset="0"/>
                          <a:cs typeface="ＭＳ Ｐゴシック" charset="0"/>
                        </a:rPr>
                        <a:t>Aligned with stockholders</a:t>
                      </a:r>
                    </a:p>
                    <a:p>
                      <a:pPr marL="0" marR="0" lvl="0" indent="0" algn="l" defTabSz="457200" rtl="0" eaLnBrk="1" fontAlgn="base" latinLnBrk="0" hangingPunct="1">
                        <a:lnSpc>
                          <a:spcPct val="100000"/>
                        </a:lnSpc>
                        <a:spcBef>
                          <a:spcPct val="0"/>
                        </a:spcBef>
                        <a:spcAft>
                          <a:spcPct val="0"/>
                        </a:spcAft>
                        <a:buClrTx/>
                        <a:buSzTx/>
                        <a:buFont typeface="Wingdings" charset="0"/>
                        <a:buChar char="q"/>
                        <a:tabLst/>
                      </a:pPr>
                      <a:r>
                        <a:rPr kumimoji="0" lang="en-US" sz="1800" b="0" i="0" u="none" strike="noStrike" cap="none" normalizeH="0" baseline="0">
                          <a:ln>
                            <a:noFill/>
                          </a:ln>
                          <a:solidFill>
                            <a:srgbClr val="000000"/>
                          </a:solidFill>
                          <a:effectLst/>
                          <a:latin typeface="Times" charset="0"/>
                          <a:ea typeface="ＭＳ Ｐゴシック" charset="0"/>
                          <a:cs typeface="ＭＳ Ｐゴシック" charset="0"/>
                        </a:rPr>
                        <a:t>Aligned with bondholders</a:t>
                      </a:r>
                    </a:p>
                    <a:p>
                      <a:pPr marL="0" marR="0" lvl="0" indent="0" algn="l" defTabSz="457200" rtl="0" eaLnBrk="1" fontAlgn="base" latinLnBrk="0" hangingPunct="1">
                        <a:lnSpc>
                          <a:spcPct val="100000"/>
                        </a:lnSpc>
                        <a:spcBef>
                          <a:spcPct val="0"/>
                        </a:spcBef>
                        <a:spcAft>
                          <a:spcPct val="0"/>
                        </a:spcAft>
                        <a:buClrTx/>
                        <a:buSzTx/>
                        <a:buFont typeface="Wingdings" charset="0"/>
                        <a:buChar char="q"/>
                        <a:tabLst/>
                      </a:pPr>
                      <a:r>
                        <a:rPr kumimoji="0" lang="en-US" sz="1800" b="0" i="0" u="none" strike="noStrike" cap="none" normalizeH="0" baseline="0">
                          <a:ln>
                            <a:noFill/>
                          </a:ln>
                          <a:solidFill>
                            <a:srgbClr val="000000"/>
                          </a:solidFill>
                          <a:effectLst/>
                          <a:latin typeface="Times" charset="0"/>
                          <a:ea typeface="ＭＳ Ｐゴシック" charset="0"/>
                          <a:cs typeface="ＭＳ Ｐゴシック" charset="0"/>
                        </a:rPr>
                        <a:t>Aligned with their own interests</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r>
              <a:tr h="371475">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charset="0"/>
                          <a:ea typeface="ＭＳ Ｐゴシック" charset="0"/>
                          <a:cs typeface="ＭＳ Ｐゴシック" charset="0"/>
                        </a:rPr>
                        <a:t>2. Do you have the right people in place to deal with risk?</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p>
                      <a:pPr marL="0" marR="0" lvl="0" indent="0" algn="l" defTabSz="457200" rtl="0" eaLnBrk="1" fontAlgn="base" latinLnBrk="0" hangingPunct="1">
                        <a:lnSpc>
                          <a:spcPct val="100000"/>
                        </a:lnSpc>
                        <a:spcBef>
                          <a:spcPct val="0"/>
                        </a:spcBef>
                        <a:spcAft>
                          <a:spcPct val="0"/>
                        </a:spcAft>
                        <a:buClrTx/>
                        <a:buSzTx/>
                        <a:buFont typeface="Wingdings" charset="0"/>
                        <a:buChar char="q"/>
                        <a:tabLst/>
                      </a:pPr>
                      <a:r>
                        <a:rPr kumimoji="0" lang="en-US" sz="1800" b="0" i="0" u="none" strike="noStrike" cap="none" normalizeH="0" baseline="0">
                          <a:ln>
                            <a:noFill/>
                          </a:ln>
                          <a:solidFill>
                            <a:srgbClr val="000000"/>
                          </a:solidFill>
                          <a:effectLst/>
                          <a:latin typeface="Times" charset="0"/>
                          <a:ea typeface="ＭＳ Ｐゴシック" charset="0"/>
                          <a:cs typeface="ＭＳ Ｐゴシック" charset="0"/>
                        </a:rPr>
                        <a:t>Too many risk takers</a:t>
                      </a:r>
                    </a:p>
                    <a:p>
                      <a:pPr marL="0" marR="0" lvl="0" indent="0" algn="l" defTabSz="457200" rtl="0" eaLnBrk="1" fontAlgn="base" latinLnBrk="0" hangingPunct="1">
                        <a:lnSpc>
                          <a:spcPct val="100000"/>
                        </a:lnSpc>
                        <a:spcBef>
                          <a:spcPct val="0"/>
                        </a:spcBef>
                        <a:spcAft>
                          <a:spcPct val="0"/>
                        </a:spcAft>
                        <a:buClrTx/>
                        <a:buSzTx/>
                        <a:buFont typeface="Wingdings" charset="0"/>
                        <a:buChar char="q"/>
                        <a:tabLst/>
                      </a:pPr>
                      <a:r>
                        <a:rPr kumimoji="0" lang="en-US" sz="1800" b="0" i="0" u="none" strike="noStrike" cap="none" normalizeH="0" baseline="0">
                          <a:ln>
                            <a:noFill/>
                          </a:ln>
                          <a:solidFill>
                            <a:srgbClr val="000000"/>
                          </a:solidFill>
                          <a:effectLst/>
                          <a:latin typeface="Times" charset="0"/>
                          <a:ea typeface="ＭＳ Ｐゴシック" charset="0"/>
                          <a:cs typeface="ＭＳ Ｐゴシック" charset="0"/>
                        </a:rPr>
                        <a:t>Too many risk avoiders</a:t>
                      </a:r>
                    </a:p>
                    <a:p>
                      <a:pPr marL="0" marR="0" lvl="0" indent="0" algn="l" defTabSz="457200" rtl="0" eaLnBrk="1" fontAlgn="base" latinLnBrk="0" hangingPunct="1">
                        <a:lnSpc>
                          <a:spcPct val="100000"/>
                        </a:lnSpc>
                        <a:spcBef>
                          <a:spcPct val="0"/>
                        </a:spcBef>
                        <a:spcAft>
                          <a:spcPct val="0"/>
                        </a:spcAft>
                        <a:buClrTx/>
                        <a:buSzTx/>
                        <a:buFont typeface="Wingdings" charset="0"/>
                        <a:buChar char="q"/>
                        <a:tabLst/>
                      </a:pPr>
                      <a:r>
                        <a:rPr kumimoji="0" lang="en-US" sz="1800" b="0" i="0" u="none" strike="noStrike" cap="none" normalizeH="0" baseline="0">
                          <a:ln>
                            <a:noFill/>
                          </a:ln>
                          <a:solidFill>
                            <a:srgbClr val="000000"/>
                          </a:solidFill>
                          <a:effectLst/>
                          <a:latin typeface="Times" charset="0"/>
                          <a:ea typeface="ＭＳ Ｐゴシック" charset="0"/>
                          <a:cs typeface="ＭＳ Ｐゴシック" charset="0"/>
                        </a:rPr>
                        <a:t>Right balance</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r>
              <a:tr h="371475">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charset="0"/>
                          <a:ea typeface="ＭＳ Ｐゴシック" charset="0"/>
                          <a:cs typeface="ＭＳ Ｐゴシック" charset="0"/>
                        </a:rPr>
                        <a:t>3. Is the incentive process designed to encourage good risk taking?</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 typeface="Wingdings" charset="0"/>
                        <a:buChar char="q"/>
                        <a:tabLst/>
                      </a:pPr>
                      <a:r>
                        <a:rPr kumimoji="0" lang="en-US" sz="1800" b="0" i="0" u="none" strike="noStrike" cap="none" normalizeH="0" baseline="0">
                          <a:ln>
                            <a:noFill/>
                          </a:ln>
                          <a:solidFill>
                            <a:srgbClr val="000000"/>
                          </a:solidFill>
                          <a:effectLst/>
                          <a:latin typeface="Times" charset="0"/>
                          <a:ea typeface="ＭＳ Ｐゴシック" charset="0"/>
                          <a:cs typeface="ＭＳ Ｐゴシック" charset="0"/>
                        </a:rPr>
                        <a:t>Discourages all risk taking</a:t>
                      </a:r>
                    </a:p>
                    <a:p>
                      <a:pPr marL="0" marR="0" lvl="0" indent="0" algn="l" defTabSz="457200" rtl="0" eaLnBrk="1" fontAlgn="base" latinLnBrk="0" hangingPunct="1">
                        <a:lnSpc>
                          <a:spcPct val="100000"/>
                        </a:lnSpc>
                        <a:spcBef>
                          <a:spcPct val="0"/>
                        </a:spcBef>
                        <a:spcAft>
                          <a:spcPct val="0"/>
                        </a:spcAft>
                        <a:buClrTx/>
                        <a:buSzTx/>
                        <a:buFont typeface="Wingdings" charset="0"/>
                        <a:buChar char="q"/>
                        <a:tabLst/>
                      </a:pPr>
                      <a:r>
                        <a:rPr kumimoji="0" lang="en-US" sz="1800" b="0" i="0" u="none" strike="noStrike" cap="none" normalizeH="0" baseline="0">
                          <a:ln>
                            <a:noFill/>
                          </a:ln>
                          <a:solidFill>
                            <a:srgbClr val="000000"/>
                          </a:solidFill>
                          <a:effectLst/>
                          <a:latin typeface="Times" charset="0"/>
                          <a:ea typeface="ＭＳ Ｐゴシック" charset="0"/>
                          <a:cs typeface="ＭＳ Ｐゴシック" charset="0"/>
                        </a:rPr>
                        <a:t>Encourages too much risk taking</a:t>
                      </a:r>
                    </a:p>
                    <a:p>
                      <a:pPr marL="0" marR="0" lvl="0" indent="0" algn="l" defTabSz="457200" rtl="0" eaLnBrk="1" fontAlgn="base" latinLnBrk="0" hangingPunct="1">
                        <a:lnSpc>
                          <a:spcPct val="100000"/>
                        </a:lnSpc>
                        <a:spcBef>
                          <a:spcPct val="0"/>
                        </a:spcBef>
                        <a:spcAft>
                          <a:spcPct val="0"/>
                        </a:spcAft>
                        <a:buClrTx/>
                        <a:buSzTx/>
                        <a:buFont typeface="Wingdings" charset="0"/>
                        <a:buChar char="q"/>
                        <a:tabLst/>
                      </a:pPr>
                      <a:r>
                        <a:rPr kumimoji="0" lang="en-US" sz="1800" b="0" i="0" u="none" strike="noStrike" cap="none" normalizeH="0" baseline="0">
                          <a:ln>
                            <a:noFill/>
                          </a:ln>
                          <a:solidFill>
                            <a:srgbClr val="000000"/>
                          </a:solidFill>
                          <a:effectLst/>
                          <a:latin typeface="Times" charset="0"/>
                          <a:ea typeface="ＭＳ Ｐゴシック" charset="0"/>
                          <a:cs typeface="ＭＳ Ｐゴシック" charset="0"/>
                        </a:rPr>
                        <a:t>Right balance</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r>
              <a:tr h="371475">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charset="0"/>
                          <a:ea typeface="ＭＳ Ｐゴシック" charset="0"/>
                          <a:cs typeface="ＭＳ Ｐゴシック" charset="0"/>
                        </a:rPr>
                        <a:t>4. What is the risk culture in your organization?</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p>
                      <a:pPr marL="0" marR="0" lvl="0" indent="0" algn="l" defTabSz="457200" rtl="0" eaLnBrk="1" fontAlgn="base" latinLnBrk="0" hangingPunct="1">
                        <a:lnSpc>
                          <a:spcPct val="100000"/>
                        </a:lnSpc>
                        <a:spcBef>
                          <a:spcPct val="0"/>
                        </a:spcBef>
                        <a:spcAft>
                          <a:spcPct val="0"/>
                        </a:spcAft>
                        <a:buClrTx/>
                        <a:buSzTx/>
                        <a:buFont typeface="Wingdings" charset="0"/>
                        <a:buChar char="q"/>
                        <a:tabLst/>
                      </a:pPr>
                      <a:r>
                        <a:rPr kumimoji="0" lang="en-US" sz="1800" b="0" i="0" u="none" strike="noStrike" cap="none" normalizeH="0" baseline="0">
                          <a:ln>
                            <a:noFill/>
                          </a:ln>
                          <a:solidFill>
                            <a:srgbClr val="000000"/>
                          </a:solidFill>
                          <a:effectLst/>
                          <a:latin typeface="Times" charset="0"/>
                          <a:ea typeface="ＭＳ Ｐゴシック" charset="0"/>
                          <a:cs typeface="ＭＳ Ｐゴシック" charset="0"/>
                        </a:rPr>
                        <a:t>Risk seeking</a:t>
                      </a:r>
                    </a:p>
                    <a:p>
                      <a:pPr marL="0" marR="0" lvl="0" indent="0" algn="l" defTabSz="457200" rtl="0" eaLnBrk="1" fontAlgn="base" latinLnBrk="0" hangingPunct="1">
                        <a:lnSpc>
                          <a:spcPct val="100000"/>
                        </a:lnSpc>
                        <a:spcBef>
                          <a:spcPct val="0"/>
                        </a:spcBef>
                        <a:spcAft>
                          <a:spcPct val="0"/>
                        </a:spcAft>
                        <a:buClrTx/>
                        <a:buSzTx/>
                        <a:buFont typeface="Wingdings" charset="0"/>
                        <a:buChar char="q"/>
                        <a:tabLst/>
                      </a:pPr>
                      <a:r>
                        <a:rPr kumimoji="0" lang="en-US" sz="1800" b="0" i="0" u="none" strike="noStrike" cap="none" normalizeH="0" baseline="0">
                          <a:ln>
                            <a:noFill/>
                          </a:ln>
                          <a:solidFill>
                            <a:srgbClr val="000000"/>
                          </a:solidFill>
                          <a:effectLst/>
                          <a:latin typeface="Times" charset="0"/>
                          <a:ea typeface="ＭＳ Ｐゴシック" charset="0"/>
                          <a:cs typeface="ＭＳ Ｐゴシック" charset="0"/>
                        </a:rPr>
                        <a:t>Risk avoiding</a:t>
                      </a:r>
                    </a:p>
                    <a:p>
                      <a:pPr marL="0" marR="0" lvl="0" indent="0" algn="l" defTabSz="457200" rtl="0" eaLnBrk="1" fontAlgn="base" latinLnBrk="0" hangingPunct="1">
                        <a:lnSpc>
                          <a:spcPct val="100000"/>
                        </a:lnSpc>
                        <a:spcBef>
                          <a:spcPct val="0"/>
                        </a:spcBef>
                        <a:spcAft>
                          <a:spcPct val="0"/>
                        </a:spcAft>
                        <a:buClrTx/>
                        <a:buSzTx/>
                        <a:buFont typeface="Wingdings" charset="0"/>
                        <a:buChar char="q"/>
                        <a:tabLst/>
                      </a:pPr>
                      <a:r>
                        <a:rPr kumimoji="0" lang="en-US" sz="1800" b="0" i="0" u="none" strike="noStrike" cap="none" normalizeH="0" baseline="0">
                          <a:ln>
                            <a:noFill/>
                          </a:ln>
                          <a:solidFill>
                            <a:srgbClr val="000000"/>
                          </a:solidFill>
                          <a:effectLst/>
                          <a:latin typeface="Times" charset="0"/>
                          <a:ea typeface="ＭＳ Ｐゴシック" charset="0"/>
                          <a:cs typeface="ＭＳ Ｐゴシック" charset="0"/>
                        </a:rPr>
                        <a:t>No risk culture</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r>
              <a:tr h="371475">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charset="0"/>
                          <a:ea typeface="ＭＳ Ｐゴシック" charset="0"/>
                          <a:cs typeface="ＭＳ Ｐゴシック" charset="0"/>
                        </a:rPr>
                        <a:t>5. Have much flexibility is there in terms of exploiting upside risk and protecting against downside risk?</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 typeface="Wingdings" charset="0"/>
                        <a:buChar char="q"/>
                        <a:tabLst/>
                      </a:pPr>
                      <a:r>
                        <a:rPr kumimoji="0" lang="en-US" sz="1800" b="0" i="0" u="none" strike="noStrike" cap="none" normalizeH="0" baseline="0">
                          <a:ln>
                            <a:noFill/>
                          </a:ln>
                          <a:solidFill>
                            <a:srgbClr val="000000"/>
                          </a:solidFill>
                          <a:effectLst/>
                          <a:latin typeface="Times" charset="0"/>
                          <a:ea typeface="ＭＳ Ｐゴシック" charset="0"/>
                          <a:cs typeface="ＭＳ Ｐゴシック" charset="0"/>
                        </a:rPr>
                        <a:t>Good on exploiting upside risk</a:t>
                      </a:r>
                    </a:p>
                    <a:p>
                      <a:pPr marL="0" marR="0" lvl="0" indent="0" algn="l" defTabSz="457200" rtl="0" eaLnBrk="1" fontAlgn="base" latinLnBrk="0" hangingPunct="1">
                        <a:lnSpc>
                          <a:spcPct val="100000"/>
                        </a:lnSpc>
                        <a:spcBef>
                          <a:spcPct val="0"/>
                        </a:spcBef>
                        <a:spcAft>
                          <a:spcPct val="0"/>
                        </a:spcAft>
                        <a:buClrTx/>
                        <a:buSzTx/>
                        <a:buFont typeface="Wingdings" charset="0"/>
                        <a:buChar char="q"/>
                        <a:tabLst/>
                      </a:pPr>
                      <a:r>
                        <a:rPr kumimoji="0" lang="en-US" sz="1800" b="0" i="0" u="none" strike="noStrike" cap="none" normalizeH="0" baseline="0">
                          <a:ln>
                            <a:noFill/>
                          </a:ln>
                          <a:solidFill>
                            <a:srgbClr val="000000"/>
                          </a:solidFill>
                          <a:effectLst/>
                          <a:latin typeface="Times" charset="0"/>
                          <a:ea typeface="ＭＳ Ｐゴシック" charset="0"/>
                          <a:cs typeface="ＭＳ Ｐゴシック" charset="0"/>
                        </a:rPr>
                        <a:t>Good in protecting against downside</a:t>
                      </a:r>
                    </a:p>
                    <a:p>
                      <a:pPr marL="0" marR="0" lvl="0" indent="0" algn="l" defTabSz="457200" rtl="0" eaLnBrk="1" fontAlgn="base" latinLnBrk="0" hangingPunct="1">
                        <a:lnSpc>
                          <a:spcPct val="100000"/>
                        </a:lnSpc>
                        <a:spcBef>
                          <a:spcPct val="0"/>
                        </a:spcBef>
                        <a:spcAft>
                          <a:spcPct val="0"/>
                        </a:spcAft>
                        <a:buClrTx/>
                        <a:buSzTx/>
                        <a:buFont typeface="Wingdings" charset="0"/>
                        <a:buChar char="q"/>
                        <a:tabLst/>
                      </a:pPr>
                      <a:r>
                        <a:rPr kumimoji="0" lang="en-US" sz="1800" b="0" i="0" u="none" strike="noStrike" cap="none" normalizeH="0" baseline="0">
                          <a:ln>
                            <a:noFill/>
                          </a:ln>
                          <a:solidFill>
                            <a:srgbClr val="000000"/>
                          </a:solidFill>
                          <a:effectLst/>
                          <a:latin typeface="Times" charset="0"/>
                          <a:ea typeface="ＭＳ Ｐゴシック" charset="0"/>
                          <a:cs typeface="ＭＳ Ｐゴシック" charset="0"/>
                        </a:rPr>
                        <a:t>Good on both</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r>
            </a:tbl>
          </a:graphicData>
        </a:graphic>
      </p:graphicFrame>
    </p:spTree>
    <p:extLst>
      <p:ext uri="{BB962C8B-B14F-4D97-AF65-F5344CB8AC3E}">
        <p14:creationId xmlns:p14="http://schemas.microsoft.com/office/powerpoint/2010/main" val="289695908"/>
      </p:ext>
    </p:extLst>
  </p:cSld>
  <p:clrMapOvr>
    <a:masterClrMapping/>
  </p:clrMapOvr>
  <p:timing>
    <p:tnLst>
      <p:par>
        <p:cTn xmlns:p14="http://schemas.microsoft.com/office/powerpoint/2010/main" id="1" dur="indefinite" restart="never" nodeType="tmRoot"/>
      </p:par>
    </p:tnLst>
  </p:timing>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Title 1"/>
          <p:cNvSpPr>
            <a:spLocks noGrp="1"/>
          </p:cNvSpPr>
          <p:nvPr>
            <p:ph type="title"/>
          </p:nvPr>
        </p:nvSpPr>
        <p:spPr/>
        <p:txBody>
          <a:bodyPr/>
          <a:lstStyle/>
          <a:p>
            <a:r>
              <a:rPr lang="en-US" smtClean="0"/>
              <a:t>And here is the most important ingredient in risk management: Be lucky…</a:t>
            </a:r>
            <a:endParaRPr lang="en-US"/>
          </a:p>
        </p:txBody>
      </p:sp>
      <p:sp>
        <p:nvSpPr>
          <p:cNvPr id="145411" name="Content Placeholder 2"/>
          <p:cNvSpPr>
            <a:spLocks noGrp="1"/>
          </p:cNvSpPr>
          <p:nvPr>
            <p:ph sz="quarter" idx="1"/>
          </p:nvPr>
        </p:nvSpPr>
        <p:spPr/>
        <p:txBody>
          <a:bodyPr>
            <a:normAutofit lnSpcReduction="10000"/>
          </a:bodyPr>
          <a:lstStyle/>
          <a:p>
            <a:r>
              <a:rPr lang="en-US" dirty="0" smtClean="0"/>
              <a:t>There is so much noise in this process that the dominant variable explaining success in any given period is luck and not skill.</a:t>
            </a:r>
          </a:p>
          <a:p>
            <a:pPr lvl="1"/>
            <a:r>
              <a:rPr lang="en-US" dirty="0" smtClean="0"/>
              <a:t>Proposition 1: Today</a:t>
            </a:r>
            <a:r>
              <a:rPr lang="ja-JP" altLang="en-US" dirty="0" smtClean="0"/>
              <a:t>’</a:t>
            </a:r>
            <a:r>
              <a:rPr lang="en-US" dirty="0" smtClean="0"/>
              <a:t>s hero will be tomorrow</a:t>
            </a:r>
            <a:r>
              <a:rPr lang="ja-JP" altLang="en-US" dirty="0" smtClean="0"/>
              <a:t>’</a:t>
            </a:r>
            <a:r>
              <a:rPr lang="en-US" dirty="0" smtClean="0"/>
              <a:t>s goat (and vice verse) There are no experts. Let your common sense guide you.</a:t>
            </a:r>
          </a:p>
          <a:p>
            <a:pPr lvl="1"/>
            <a:r>
              <a:rPr lang="en-US" dirty="0" smtClean="0"/>
              <a:t>Proposition 2: Don</a:t>
            </a:r>
            <a:r>
              <a:rPr lang="ja-JP" altLang="en-US" dirty="0" smtClean="0"/>
              <a:t>’</a:t>
            </a:r>
            <a:r>
              <a:rPr lang="en-US" dirty="0" smtClean="0"/>
              <a:t>t mistake luck for skill: Do not over react either to success or to failure. Chill.</a:t>
            </a:r>
          </a:p>
          <a:p>
            <a:pPr lvl="1"/>
            <a:r>
              <a:rPr lang="en-US" dirty="0" smtClean="0"/>
              <a:t>Proposition 3: Life is not fair: You can do everything right and go bankrupt. You can do everything wrong and make millions.</a:t>
            </a:r>
          </a:p>
          <a:p>
            <a:endParaRPr lang="en-US" dirty="0"/>
          </a:p>
        </p:txBody>
      </p:sp>
    </p:spTree>
    <p:extLst>
      <p:ext uri="{BB962C8B-B14F-4D97-AF65-F5344CB8AC3E}">
        <p14:creationId xmlns:p14="http://schemas.microsoft.com/office/powerpoint/2010/main" val="142262157"/>
      </p:ext>
    </p:extLst>
  </p:cSld>
  <p:clrMapOvr>
    <a:masterClrMapping/>
  </p:clrMapOvr>
  <p:timing>
    <p:tnLst>
      <p:par>
        <p:cTn xmlns:p14="http://schemas.microsoft.com/office/powerpoint/2010/main" id="1" dur="indefinite" restart="never" nodeType="tmRoot"/>
      </p:par>
    </p:tnLst>
  </p:timing>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Title 1"/>
          <p:cNvSpPr>
            <a:spLocks noGrp="1"/>
          </p:cNvSpPr>
          <p:nvPr>
            <p:ph type="title"/>
          </p:nvPr>
        </p:nvSpPr>
        <p:spPr/>
        <p:txBody>
          <a:bodyPr/>
          <a:lstStyle/>
          <a:p>
            <a:r>
              <a:rPr lang="en-US" smtClean="0"/>
              <a:t>Propositions about risk</a:t>
            </a:r>
            <a:endParaRPr lang="en-US"/>
          </a:p>
        </p:txBody>
      </p:sp>
      <p:sp>
        <p:nvSpPr>
          <p:cNvPr id="146435" name="Content Placeholder 2"/>
          <p:cNvSpPr>
            <a:spLocks noGrp="1"/>
          </p:cNvSpPr>
          <p:nvPr>
            <p:ph sz="quarter" idx="1"/>
          </p:nvPr>
        </p:nvSpPr>
        <p:spPr/>
        <p:txBody>
          <a:bodyPr>
            <a:normAutofit fontScale="85000" lnSpcReduction="10000"/>
          </a:bodyPr>
          <a:lstStyle/>
          <a:p>
            <a:pPr marL="514350" indent="-514350">
              <a:buFont typeface="+mj-lt"/>
              <a:buAutoNum type="arabicPeriod"/>
            </a:pPr>
            <a:r>
              <a:rPr lang="en-US" dirty="0" smtClean="0"/>
              <a:t>Risk is everywhere</a:t>
            </a:r>
          </a:p>
          <a:p>
            <a:pPr marL="514350" indent="-514350">
              <a:buFont typeface="+mj-lt"/>
              <a:buAutoNum type="arabicPeriod"/>
            </a:pPr>
            <a:r>
              <a:rPr lang="en-US" dirty="0" smtClean="0"/>
              <a:t>Risk is threat and opportunity</a:t>
            </a:r>
          </a:p>
          <a:p>
            <a:pPr marL="514350" indent="-514350">
              <a:buFont typeface="+mj-lt"/>
              <a:buAutoNum type="arabicPeriod"/>
            </a:pPr>
            <a:r>
              <a:rPr lang="en-US" dirty="0" smtClean="0"/>
              <a:t>We (as human beings) are ambivalent about risk and not always rational in the way we deal with it.</a:t>
            </a:r>
          </a:p>
          <a:p>
            <a:pPr marL="514350" indent="-514350">
              <a:buFont typeface="+mj-lt"/>
              <a:buAutoNum type="arabicPeriod"/>
            </a:pPr>
            <a:r>
              <a:rPr lang="en-US" dirty="0" smtClean="0"/>
              <a:t>Not all risk is created equal: Small versus Large, symmetric versus asymmetric, continuous </a:t>
            </a:r>
            <a:r>
              <a:rPr lang="en-US" dirty="0" err="1" smtClean="0"/>
              <a:t>vs</a:t>
            </a:r>
            <a:r>
              <a:rPr lang="en-US" dirty="0" smtClean="0"/>
              <a:t> discrete, macro </a:t>
            </a:r>
            <a:r>
              <a:rPr lang="en-US" dirty="0" err="1" smtClean="0"/>
              <a:t>vs</a:t>
            </a:r>
            <a:r>
              <a:rPr lang="en-US" dirty="0" smtClean="0"/>
              <a:t> micro.</a:t>
            </a:r>
          </a:p>
          <a:p>
            <a:pPr marL="514350" indent="-514350">
              <a:buFont typeface="+mj-lt"/>
              <a:buAutoNum type="arabicPeriod"/>
            </a:pPr>
            <a:r>
              <a:rPr lang="en-US" dirty="0" smtClean="0"/>
              <a:t>Risk can be measured</a:t>
            </a:r>
          </a:p>
          <a:p>
            <a:pPr marL="514350" indent="-514350">
              <a:buFont typeface="+mj-lt"/>
              <a:buAutoNum type="arabicPeriod"/>
            </a:pPr>
            <a:r>
              <a:rPr lang="en-US" dirty="0" smtClean="0"/>
              <a:t>Risk measurement/assessment should lead to better decisions</a:t>
            </a:r>
          </a:p>
          <a:p>
            <a:pPr marL="514350" indent="-514350">
              <a:buFont typeface="+mj-lt"/>
              <a:buAutoNum type="arabicPeriod"/>
            </a:pPr>
            <a:r>
              <a:rPr lang="en-US" dirty="0" smtClean="0"/>
              <a:t>The key to risk management is deciding what risks to hedge, what risks to pass through and what risks to take.</a:t>
            </a:r>
          </a:p>
          <a:p>
            <a:endParaRPr lang="en-US" dirty="0" smtClean="0"/>
          </a:p>
          <a:p>
            <a:endParaRPr lang="en-US" dirty="0" smtClean="0"/>
          </a:p>
          <a:p>
            <a:endParaRPr lang="en-US" dirty="0"/>
          </a:p>
        </p:txBody>
      </p:sp>
    </p:spTree>
    <p:extLst>
      <p:ext uri="{BB962C8B-B14F-4D97-AF65-F5344CB8AC3E}">
        <p14:creationId xmlns:p14="http://schemas.microsoft.com/office/powerpoint/2010/main" val="1913211277"/>
      </p:ext>
    </p:extLst>
  </p:cSld>
  <p:clrMapOvr>
    <a:masterClrMapping/>
  </p:clrMapOvr>
  <p:timing>
    <p:tnLst>
      <p:par>
        <p:cTn xmlns:p14="http://schemas.microsoft.com/office/powerpoint/2010/main" id="1" dur="indefinite" restart="never" nodeType="tmRoot"/>
      </p:par>
    </p:tnLst>
  </p:timing>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49"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A closing thought…</a:t>
            </a:r>
          </a:p>
        </p:txBody>
      </p:sp>
      <p:sp>
        <p:nvSpPr>
          <p:cNvPr id="25805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pic>
        <p:nvPicPr>
          <p:cNvPr id="258051" name="Content Placeholder 3" descr="22281ozthe-wizard-of-oz-posters2.jpg"/>
          <p:cNvPicPr>
            <a:picLocks noGrp="1" noChangeAspect="1"/>
          </p:cNvPicPr>
          <p:nvPr>
            <p:ph sz="quarter" idx="1"/>
          </p:nvPr>
        </p:nvPicPr>
        <p:blipFill>
          <a:blip r:embed="rId3">
            <a:extLst>
              <a:ext uri="{28A0092B-C50C-407E-A947-70E740481C1C}">
                <a14:useLocalDpi xmlns:a14="http://schemas.microsoft.com/office/drawing/2010/main" val="0"/>
              </a:ext>
            </a:extLst>
          </a:blip>
          <a:srcRect l="-14156" r="-14156"/>
          <a:stretch>
            <a:fillRect/>
          </a:stretch>
        </p:blipFill>
        <p:spPr>
          <a:xfrm>
            <a:off x="612775" y="1600200"/>
            <a:ext cx="8153400" cy="4495800"/>
          </a:xfrm>
        </p:spPr>
      </p:pic>
    </p:spTree>
  </p:cSld>
  <p:clrMapOvr>
    <a:masterClrMapping/>
  </p:clrMapOvr>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_rels/themeOverrid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Basic">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Override>
</file>

<file path=docProps/app.xml><?xml version="1.0" encoding="utf-8"?>
<Properties xmlns="http://schemas.openxmlformats.org/officeDocument/2006/extended-properties" xmlns:vt="http://schemas.openxmlformats.org/officeDocument/2006/docPropsVTypes">
  <Template>Basic.thmx</Template>
  <TotalTime>21625</TotalTime>
  <Pages>63</Pages>
  <Words>18932</Words>
  <Application>Microsoft Macintosh PowerPoint</Application>
  <PresentationFormat>Letter Paper (8.5x11 in)</PresentationFormat>
  <Paragraphs>2285</Paragraphs>
  <Slides>212</Slides>
  <Notes>94</Notes>
  <HiddenSlides>0</HiddenSlides>
  <MMClips>0</MMClips>
  <ScaleCrop>false</ScaleCrop>
  <HeadingPairs>
    <vt:vector size="8" baseType="variant">
      <vt:variant>
        <vt:lpstr>Theme</vt:lpstr>
      </vt:variant>
      <vt:variant>
        <vt:i4>1</vt:i4>
      </vt:variant>
      <vt:variant>
        <vt:lpstr>Links</vt:lpstr>
      </vt:variant>
      <vt:variant>
        <vt:i4>4</vt:i4>
      </vt:variant>
      <vt:variant>
        <vt:lpstr>Embedded OLE Servers</vt:lpstr>
      </vt:variant>
      <vt:variant>
        <vt:i4>3</vt:i4>
      </vt:variant>
      <vt:variant>
        <vt:lpstr>Slide Titles</vt:lpstr>
      </vt:variant>
      <vt:variant>
        <vt:i4>212</vt:i4>
      </vt:variant>
    </vt:vector>
  </HeadingPairs>
  <TitlesOfParts>
    <vt:vector size="220" baseType="lpstr">
      <vt:lpstr>Basic</vt:lpstr>
      <vt:lpstr>???</vt:lpstr>
      <vt:lpstr>???</vt:lpstr>
      <vt:lpstr>???</vt:lpstr>
      <vt:lpstr>???</vt:lpstr>
      <vt:lpstr>Document</vt:lpstr>
      <vt:lpstr>Equation</vt:lpstr>
      <vt:lpstr>Worksheet</vt:lpstr>
      <vt:lpstr>Valuation: Art, SCIENCE, CRAFT or magic?</vt:lpstr>
      <vt:lpstr>Some Initial Thoughts</vt:lpstr>
      <vt:lpstr>Misconceptions about Valuation</vt:lpstr>
      <vt:lpstr>Approaches to Valuation</vt:lpstr>
      <vt:lpstr>Discounted Cash Flow Valuation</vt:lpstr>
      <vt:lpstr>Risk Adjusted Value: Three Basic Propositions</vt:lpstr>
      <vt:lpstr>DCF Choices: Equity Valuation versus Firm Valuation</vt:lpstr>
      <vt:lpstr>The Drivers of Value…</vt:lpstr>
      <vt:lpstr>PowerPoint Presentation</vt:lpstr>
      <vt:lpstr>PowerPoint Presentation</vt:lpstr>
      <vt:lpstr>PowerPoint Presentation</vt:lpstr>
      <vt:lpstr>PowerPoint Presentation</vt:lpstr>
      <vt:lpstr>DCF Inputs</vt:lpstr>
      <vt:lpstr>I. Measure earnings right.. </vt:lpstr>
      <vt:lpstr>Operating Leases at Amgen in 2007</vt:lpstr>
      <vt:lpstr>Capitalizing R&amp;D Expenses: Amgen</vt:lpstr>
      <vt:lpstr>II. Get the big picture (not the accounting one) when it comes to cap ex and working capital</vt:lpstr>
      <vt:lpstr>Amgen’s Net Capital Expenditures</vt:lpstr>
      <vt:lpstr>III. The government bond rate is not always the risk free rate</vt:lpstr>
      <vt:lpstr>Risk free rates will vary across currencies!</vt:lpstr>
      <vt:lpstr>But valuations should not!</vt:lpstr>
      <vt:lpstr>IV. Betas do not come from regressions… and are noisy…</vt:lpstr>
      <vt:lpstr>Look better for some companies, but not if run against narrow indices</vt:lpstr>
      <vt:lpstr>Determinants of Betas</vt:lpstr>
      <vt:lpstr>Bottom-up Betas</vt:lpstr>
      <vt:lpstr>Three examples…</vt:lpstr>
      <vt:lpstr>V. And the past is not always a good indicator of the future</vt:lpstr>
      <vt:lpstr>Implied Premiums in the US: 1960-2014</vt:lpstr>
      <vt:lpstr>The Anatomy of a Crisis: Implied ERP from September 12, 2008 to January 1, 2009</vt:lpstr>
      <vt:lpstr>Implied Premium for India using the Sensex: April 2010</vt:lpstr>
      <vt:lpstr>Emerging versus Developed Markets: Implied Equity Risk Premiums</vt:lpstr>
      <vt:lpstr>VI. There is a downside to globalization…</vt:lpstr>
      <vt:lpstr>Russia’s Country Risk Premium</vt:lpstr>
      <vt:lpstr>PowerPoint Presentation</vt:lpstr>
      <vt:lpstr>Russia country risk over time</vt:lpstr>
      <vt:lpstr>VII. And it is not just emerging market companies that are exposed to this risk..</vt:lpstr>
      <vt:lpstr>One way of dealing with this: Operation-based ERP for Severstal</vt:lpstr>
      <vt:lpstr>An alternate way: Estimating a company’s exposure to country risk (Lambda)</vt:lpstr>
      <vt:lpstr>VIII. Growth has to be earned (not endowed or estimated)</vt:lpstr>
      <vt:lpstr>Sounds simple, right? But companies seem to have trouble in practice</vt:lpstr>
      <vt:lpstr>IX. All good things come to an end..And the terminal value is not an ATM…</vt:lpstr>
      <vt:lpstr>Terminal Value and Growth</vt:lpstr>
      <vt:lpstr>The loose ends in valuation…</vt:lpstr>
      <vt:lpstr>Getting from DCF to value per share: The Loose Ends</vt:lpstr>
      <vt:lpstr>1. The Value of Cash An Exercise in Cash Valuation</vt:lpstr>
      <vt:lpstr>Cash: Discount or Premium?</vt:lpstr>
      <vt:lpstr>2. Dealing with Holdings in Other firms</vt:lpstr>
      <vt:lpstr>How to value holdings in other firms.. In a perfect world..</vt:lpstr>
      <vt:lpstr>Two compromise solutions…</vt:lpstr>
      <vt:lpstr>Tata Motor’s Cross Holdings</vt:lpstr>
      <vt:lpstr>Severstal: From operating assets to equity value</vt:lpstr>
      <vt:lpstr>3. Other Assets that have not been counted yet..</vt:lpstr>
      <vt:lpstr>The “real estate” play</vt:lpstr>
      <vt:lpstr>4. A Discount for Complexity: An Experiment</vt:lpstr>
      <vt:lpstr>Measuring Complexity: Volume of Data in Financial Statements</vt:lpstr>
      <vt:lpstr>Measuring Complexity: A Complexity Score</vt:lpstr>
      <vt:lpstr>Dealing with Complexity</vt:lpstr>
      <vt:lpstr>5. The Value of Synergy</vt:lpstr>
      <vt:lpstr>Valuing Synergy</vt:lpstr>
      <vt:lpstr>Valuing Synergy: P&amp;G + Gillette</vt:lpstr>
      <vt:lpstr>6. Brand name, great management, superb product …Are we short changing  intangibles?</vt:lpstr>
      <vt:lpstr>Valuing Brand Name</vt:lpstr>
      <vt:lpstr>7. Be circumspect about defining debt for cost of capital purposes…</vt:lpstr>
      <vt:lpstr>But should consider other potential liabilities when getting to equity value…</vt:lpstr>
      <vt:lpstr>8. The Value of Control</vt:lpstr>
      <vt:lpstr>PowerPoint Presentation</vt:lpstr>
      <vt:lpstr>PowerPoint Presentation</vt:lpstr>
      <vt:lpstr>PowerPoint Presentation</vt:lpstr>
      <vt:lpstr>Value of Control and the Value of Voting Rights</vt:lpstr>
      <vt:lpstr>The Dark Side of Valuation: Valuing difficult-to-value companies</vt:lpstr>
      <vt:lpstr>The fundamental determinants of value…</vt:lpstr>
      <vt:lpstr>The Dark Side of Valuation…</vt:lpstr>
      <vt:lpstr>Difficult to value companies…</vt:lpstr>
      <vt:lpstr>I. The challenge with young companies…</vt:lpstr>
      <vt:lpstr>Upping the ante.. Young companies in young businesses…</vt:lpstr>
      <vt:lpstr>PowerPoint Presentation</vt:lpstr>
      <vt:lpstr>Lesson 1: Don’t trust regression betas….</vt:lpstr>
      <vt:lpstr>Lesson 2: Work backwards and keep it simple…</vt:lpstr>
      <vt:lpstr>Lesson 3: Scaling up is hard to do…</vt:lpstr>
      <vt:lpstr>Lesson 4: Don’t forget to pay for growth…</vt:lpstr>
      <vt:lpstr>Lesson 5: There are always scenarios where the market price can be justified…</vt:lpstr>
      <vt:lpstr>Lesson 6: Don’t forget to mop up…</vt:lpstr>
      <vt:lpstr>Lesson 7: You will be wrong 100% of the time… and it really is not (always) your fault…</vt:lpstr>
      <vt:lpstr>And the market is often “more wrong”….</vt:lpstr>
      <vt:lpstr>Valuing an IPO</vt:lpstr>
      <vt:lpstr>PowerPoint Presentation</vt:lpstr>
      <vt:lpstr>II. Mature Companies in transition..</vt:lpstr>
      <vt:lpstr>The perils of valuing mature companies…</vt:lpstr>
      <vt:lpstr>PowerPoint Presentation</vt:lpstr>
      <vt:lpstr>Lesson 1: Cost cutting and increased efficiency are easier accomplished on paper than in practice… </vt:lpstr>
      <vt:lpstr>Lesson 2: Increasing growth is not always an option (or at least not a good option)</vt:lpstr>
      <vt:lpstr>Lesson 3: Financial leverage is a double-edged sword..</vt:lpstr>
      <vt:lpstr>III. Dealing with decline and distress…</vt:lpstr>
      <vt:lpstr>Dealing with the “downside” of Distress</vt:lpstr>
      <vt:lpstr>PowerPoint Presentation</vt:lpstr>
      <vt:lpstr>Adjusting the value of LVS for distress..</vt:lpstr>
      <vt:lpstr>The “sunny” side of distress: Equity as a call option to liquidate the firm</vt:lpstr>
      <vt:lpstr>Application to valuation: A simple example</vt:lpstr>
      <vt:lpstr>Model Parameters &amp; Valuation</vt:lpstr>
      <vt:lpstr>Firm value drops.. </vt:lpstr>
      <vt:lpstr>Equity value persists .. As firm value declines..</vt:lpstr>
      <vt:lpstr>IV. Valuing Financial Service Companies</vt:lpstr>
      <vt:lpstr>PowerPoint Presentation</vt:lpstr>
      <vt:lpstr>Lesson 1: Financial service companies are opaque…</vt:lpstr>
      <vt:lpstr>Lesson 2: For financial service companies, book value matters…</vt:lpstr>
      <vt:lpstr>PowerPoint Presentation</vt:lpstr>
      <vt:lpstr>V. Valuing cyclical and commodity companies</vt:lpstr>
      <vt:lpstr>PowerPoint Presentation</vt:lpstr>
      <vt:lpstr>PowerPoint Presentation</vt:lpstr>
      <vt:lpstr>Lesson 1: With “macro” companies, it is easy to get lost in “macro” assumptions…</vt:lpstr>
      <vt:lpstr>Lesson 2: Use probabilistic tools to assess value as a function of macro variables…</vt:lpstr>
      <vt:lpstr>Lukoil Valuation: Oil Price Simulation</vt:lpstr>
      <vt:lpstr>The optionality in commodities: Undeveloped reserves as an option</vt:lpstr>
      <vt:lpstr>Valuing Gulf Oil </vt:lpstr>
      <vt:lpstr>Valuing Undeveloped Reserves</vt:lpstr>
      <vt:lpstr>The composite value…</vt:lpstr>
      <vt:lpstr>VII. Valuing Companies across the ownership cycle</vt:lpstr>
      <vt:lpstr>PowerPoint Presentation</vt:lpstr>
      <vt:lpstr>Lesson 1: In private businesses, risk in the eyes of the “beholder” (buyer)</vt:lpstr>
      <vt:lpstr>PowerPoint Presentation</vt:lpstr>
      <vt:lpstr>Total Risk versus Market Risk</vt:lpstr>
      <vt:lpstr>Lesson 2: With financials, trust but verify..</vt:lpstr>
      <vt:lpstr>Lesson 3: Illiquidity is a clear and present danger..</vt:lpstr>
      <vt:lpstr>Narrative and Numbers: valuation as a bridge</vt:lpstr>
      <vt:lpstr>Bridging the Gap</vt:lpstr>
      <vt:lpstr>Step 1: Create a narrative</vt:lpstr>
      <vt:lpstr>PowerPoint Presentation</vt:lpstr>
      <vt:lpstr>Potential Markets for Uber</vt:lpstr>
      <vt:lpstr>Your narrative and counters</vt:lpstr>
      <vt:lpstr>Step 2: Check the narrative against history, economic first principles &amp; common sense</vt:lpstr>
      <vt:lpstr>Uber: Possible, Plausible and Probable</vt:lpstr>
      <vt:lpstr>Step 3: Connect your narrative to key drivers of value</vt:lpstr>
      <vt:lpstr>The narrative to numbers</vt:lpstr>
      <vt:lpstr>Step 4: Value the company</vt:lpstr>
      <vt:lpstr>Step 5: Keep the feedback loop</vt:lpstr>
      <vt:lpstr>Narratives drive value</vt:lpstr>
      <vt:lpstr>Step 6: Be ready to modify narrative as events unfold</vt:lpstr>
      <vt:lpstr>Relative Valuation (Pricing)</vt:lpstr>
      <vt:lpstr>Relative valuation is pervasive…</vt:lpstr>
      <vt:lpstr>The Reasons for the allure…</vt:lpstr>
      <vt:lpstr>Pricing versus Valuation</vt:lpstr>
      <vt:lpstr>Test 1: Are you pricing or valuing?</vt:lpstr>
      <vt:lpstr>Test 2: Are you pricing or valuing?</vt:lpstr>
      <vt:lpstr>Test 3: Are you pricing or valuing?</vt:lpstr>
      <vt:lpstr>The tool for pricing: A multiple</vt:lpstr>
      <vt:lpstr>The Four Steps to Deconstructing Multiples</vt:lpstr>
      <vt:lpstr>Definitional Tests</vt:lpstr>
      <vt:lpstr>Example 1: Price Earnings Ratio: Definition</vt:lpstr>
      <vt:lpstr>Example 2: Enterprise Value /EBITDA Multiple</vt:lpstr>
      <vt:lpstr>Descriptive Tests</vt:lpstr>
      <vt:lpstr>1. Multiples have skewed distributions…</vt:lpstr>
      <vt:lpstr>2. Making statistics “dicey”</vt:lpstr>
      <vt:lpstr>3. Markets have a lot in common : Comparing Global PEs</vt:lpstr>
      <vt:lpstr>4. Simplistic rules almost always break down…6 times EBITDA may not be cheap… </vt:lpstr>
      <vt:lpstr>But it may be in 2015, unless you are in Japan, Australia or Canada</vt:lpstr>
      <vt:lpstr>Analytical Tests</vt:lpstr>
      <vt:lpstr>PE Ratio: Understanding the Fundamentals</vt:lpstr>
      <vt:lpstr>The Determinants of Multiples…</vt:lpstr>
      <vt:lpstr>Application Tests</vt:lpstr>
      <vt:lpstr>An Example: Comparing PE Ratios across a Sector: PE</vt:lpstr>
      <vt:lpstr>PE, Growth and Risk</vt:lpstr>
      <vt:lpstr>Lukoil: A Relative Valuation</vt:lpstr>
      <vt:lpstr>Comparing Multiples</vt:lpstr>
      <vt:lpstr>Controlling for differences</vt:lpstr>
      <vt:lpstr>Looking for Price Drivers</vt:lpstr>
      <vt:lpstr>Lukoil: The Bottom line</vt:lpstr>
      <vt:lpstr>Comparisons to the entire market: Why not?</vt:lpstr>
      <vt:lpstr>PE Ratio: Standard Regression for US stocks - January 2015</vt:lpstr>
      <vt:lpstr>PE ratio regressions across markets</vt:lpstr>
      <vt:lpstr>Choosing Between the Multiples</vt:lpstr>
      <vt:lpstr>Picking one Multiple</vt:lpstr>
      <vt:lpstr>Conventional usage…</vt:lpstr>
      <vt:lpstr>Risk Management &amp; Value</vt:lpstr>
      <vt:lpstr>Risk: The definition</vt:lpstr>
      <vt:lpstr>We are all risk averse, but to different degrees</vt:lpstr>
      <vt:lpstr>But we are not always rational</vt:lpstr>
      <vt:lpstr>Task 1: How risk averse are you?</vt:lpstr>
      <vt:lpstr>Ways of dealing with risk in analysis</vt:lpstr>
      <vt:lpstr>Task 2: Risk Assessment at your organization</vt:lpstr>
      <vt:lpstr>How risk can affect value..</vt:lpstr>
      <vt:lpstr>Risk Hedging/ Management and Value</vt:lpstr>
      <vt:lpstr>PowerPoint Presentation</vt:lpstr>
      <vt:lpstr>Step 1: Developing a risk profile</vt:lpstr>
      <vt:lpstr>Task 1: Risk in your organization</vt:lpstr>
      <vt:lpstr>Step 2: Decide on what risks to take, which to avoid and which to pass through</vt:lpstr>
      <vt:lpstr>a. Risk Hedging:  Potential Benefits</vt:lpstr>
      <vt:lpstr>And costs…</vt:lpstr>
      <vt:lpstr>Evidence on hedging..</vt:lpstr>
      <vt:lpstr>At commodity companies.. Hedging at gold mining companies.</vt:lpstr>
      <vt:lpstr>Does hedging affect value?</vt:lpstr>
      <vt:lpstr>A framework for risk hedging..</vt:lpstr>
      <vt:lpstr>Hedging Alternatives..</vt:lpstr>
      <vt:lpstr>The right tool for hedging…</vt:lpstr>
      <vt:lpstr>b. Risk Taking &amp; Effect on Value</vt:lpstr>
      <vt:lpstr>Evidence on risk taking and value..</vt:lpstr>
      <vt:lpstr>How do you exploit risk?</vt:lpstr>
      <vt:lpstr>a. The Information Advantage</vt:lpstr>
      <vt:lpstr>b. The Speed Advantage</vt:lpstr>
      <vt:lpstr>c. The Experience/Knowledge Advantage </vt:lpstr>
      <vt:lpstr>d. The Resource Advantage</vt:lpstr>
      <vt:lpstr>e. The Flexibility Advantage </vt:lpstr>
      <vt:lpstr>Task 2: Risk actions </vt:lpstr>
      <vt:lpstr>Step 3: Build a successful risk taking organization.. </vt:lpstr>
      <vt:lpstr>3.1: Align interests…</vt:lpstr>
      <vt:lpstr>3.2: Pick the right people</vt:lpstr>
      <vt:lpstr>3.3: Make sure that the incentives for risk taking are set correctly…</vt:lpstr>
      <vt:lpstr>3.4: Make sure the organizational size and culture are in tune..</vt:lpstr>
      <vt:lpstr>3.5. Preserve your options.. </vt:lpstr>
      <vt:lpstr>Task 3: Assess the “risk taking” capacity of your organization</vt:lpstr>
      <vt:lpstr>And here is the most important ingredient in risk management: Be lucky…</vt:lpstr>
      <vt:lpstr>Propositions about risk</vt:lpstr>
      <vt:lpstr>A closing thought…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Option Pricing Theory and Applications</dc:title>
  <dc:subject/>
  <dc:creator>Aswath Damodaran</dc:creator>
  <cp:keywords/>
  <dc:description/>
  <cp:lastModifiedBy>Aswath Damodaran</cp:lastModifiedBy>
  <cp:revision>338</cp:revision>
  <cp:lastPrinted>2013-08-26T16:57:09Z</cp:lastPrinted>
  <dcterms:created xsi:type="dcterms:W3CDTF">2010-08-23T11:25:52Z</dcterms:created>
  <dcterms:modified xsi:type="dcterms:W3CDTF">2015-06-03T19:27:58Z</dcterms:modified>
</cp:coreProperties>
</file>