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3" r:id="rId3"/>
    <p:sldId id="274" r:id="rId4"/>
    <p:sldId id="281" r:id="rId5"/>
    <p:sldId id="282" r:id="rId6"/>
    <p:sldId id="275" r:id="rId7"/>
    <p:sldId id="279" r:id="rId8"/>
    <p:sldId id="280" r:id="rId9"/>
  </p:sldIdLst>
  <p:sldSz cx="9144000" cy="6858000" type="letter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/>
    <p:restoredTop sz="94617"/>
  </p:normalViewPr>
  <p:slideViewPr>
    <p:cSldViewPr snapToGrid="0" snapToObjects="1">
      <p:cViewPr varScale="1">
        <p:scale>
          <a:sx n="88" d="100"/>
          <a:sy n="88" d="100"/>
        </p:scale>
        <p:origin x="127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63A61-9849-414F-B199-ECB63600C1E2}" type="datetimeFigureOut">
              <a:rPr lang="en-US" smtClean="0"/>
              <a:t>6/15/16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DC62F-4D19-B442-9587-64B04FAB7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983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7C19D-81B2-2247-A3C3-C6A56B942EC3}" type="datetimeFigureOut">
              <a:rPr lang="en-US" smtClean="0"/>
              <a:t>6/15/16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4DF09-4431-8C44-A52B-1521175C8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188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4485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l="-9000" r="-5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40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587765" y="6383635"/>
            <a:ext cx="479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1DA0126-419A-8843-BA24-8B1DD2FAED52}" type="slidenum">
              <a:rPr lang="en-US" sz="1600" smtClean="0"/>
              <a:t>‹#›</a:t>
            </a:fld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743202"/>
            <a:ext cx="7123113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2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1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icture 9" descr="sm_glob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52" y="1755648"/>
            <a:ext cx="1615307" cy="1688453"/>
          </a:xfrm>
          <a:prstGeom prst="rect">
            <a:avLst/>
          </a:prstGeom>
          <a:ln w="50800" cap="sq" cmpd="dbl">
            <a:solidFill>
              <a:schemeClr val="accent2"/>
            </a:solidFill>
            <a:miter lim="800000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8"/>
            <a:ext cx="4572000" cy="365125"/>
          </a:xfrm>
        </p:spPr>
        <p:txBody>
          <a:bodyPr rtlCol="0"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1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2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4"/>
            <a:ext cx="2209800" cy="365125"/>
          </a:xfrm>
        </p:spPr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5" y="6248208"/>
            <a:ext cx="5573483" cy="365125"/>
          </a:xfrm>
        </p:spPr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4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1271589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3B3F2-A7CD-1040-BA6D-B7AAC5507D45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01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4" y="6248208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3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hdr="0"/>
  <p:txStyles>
    <p:titleStyle>
      <a:lvl1pPr algn="l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grand finale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2AC53DF-4216-466D-99A7-94400E6C2A25}" type="slidenum">
              <a:rPr lang="en-US" smtClean="0"/>
              <a:pPr/>
              <a:t>1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78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Closing Argument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957621" y="1600200"/>
            <a:ext cx="546370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13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  <a:cs typeface="+mj-cs"/>
              </a:rPr>
              <a:t>Back to the very beginning:</a:t>
            </a:r>
            <a:br>
              <a:rPr lang="en-US" smtClean="0">
                <a:ea typeface="+mj-ea"/>
                <a:cs typeface="+mj-cs"/>
              </a:rPr>
            </a:br>
            <a:r>
              <a:rPr lang="en-US" smtClean="0">
                <a:ea typeface="+mj-ea"/>
                <a:cs typeface="+mj-cs"/>
              </a:rPr>
              <a:t>Approaches to Valuation</a:t>
            </a:r>
            <a:endParaRPr lang="en-US">
              <a:ea typeface="+mj-ea"/>
              <a:cs typeface="+mj-cs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b="1">
                <a:ea typeface="ＭＳ Ｐゴシック" charset="-128"/>
              </a:rPr>
              <a:t>Discounted Cashflow Valuation</a:t>
            </a:r>
            <a:r>
              <a:rPr lang="en-US" altLang="en-US">
                <a:ea typeface="ＭＳ Ｐゴシック" charset="-128"/>
              </a:rPr>
              <a:t>, where we try (sometimes desperately) to estimate the intrinsic value of an asset by using a mix of theory, guesswork and prayer.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>
                <a:ea typeface="ＭＳ Ｐゴシック" charset="-128"/>
              </a:rPr>
              <a:t>Relative valuation</a:t>
            </a:r>
            <a:r>
              <a:rPr lang="en-US" altLang="en-US">
                <a:ea typeface="ＭＳ Ｐゴシック" charset="-128"/>
              </a:rPr>
              <a:t>, where we pick a group of assets, attach the name </a:t>
            </a:r>
            <a:r>
              <a:rPr lang="ja-JP" altLang="en-US">
                <a:ea typeface="ＭＳ Ｐゴシック" charset="-128"/>
              </a:rPr>
              <a:t>“</a:t>
            </a:r>
            <a:r>
              <a:rPr lang="en-US" altLang="ja-JP">
                <a:ea typeface="ＭＳ Ｐゴシック" charset="-128"/>
              </a:rPr>
              <a:t>comparable</a:t>
            </a:r>
            <a:r>
              <a:rPr lang="ja-JP" altLang="en-US">
                <a:ea typeface="ＭＳ Ｐゴシック" charset="-128"/>
              </a:rPr>
              <a:t>”</a:t>
            </a:r>
            <a:r>
              <a:rPr lang="en-US" altLang="ja-JP">
                <a:ea typeface="ＭＳ Ｐゴシック" charset="-128"/>
              </a:rPr>
              <a:t> to them and tell a story.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>
                <a:ea typeface="ＭＳ Ｐゴシック" charset="-128"/>
              </a:rPr>
              <a:t>Contingent claim valuation</a:t>
            </a:r>
            <a:r>
              <a:rPr lang="en-US" altLang="en-US">
                <a:ea typeface="ＭＳ Ｐゴシック" charset="-128"/>
              </a:rPr>
              <a:t>, where we take the valuation that we did in the DCF valuation and divvy it up between the potential thieves (equity) and the victims of this crime (lenders)</a:t>
            </a:r>
          </a:p>
        </p:txBody>
      </p:sp>
    </p:spTree>
    <p:extLst>
      <p:ext uri="{BB962C8B-B14F-4D97-AF65-F5344CB8AC3E}">
        <p14:creationId xmlns:p14="http://schemas.microsoft.com/office/powerpoint/2010/main" val="442416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Picking your </a:t>
            </a:r>
            <a:r>
              <a:rPr lang="en-US" altLang="en-US" dirty="0" smtClean="0">
                <a:ea typeface="ＭＳ Ｐゴシック" charset="-128"/>
              </a:rPr>
              <a:t>approach: Depends on the asset that you are “valuing”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696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altLang="en-US" u="sng" dirty="0" smtClean="0">
                <a:ea typeface="ＭＳ Ｐゴシック" charset="-128"/>
              </a:rPr>
              <a:t>Marketability</a:t>
            </a:r>
            <a:r>
              <a:rPr lang="en-US" altLang="en-US" dirty="0" smtClean="0">
                <a:ea typeface="ＭＳ Ｐゴシック" charset="-128"/>
              </a:rPr>
              <a:t>: Assets that are marketable are more easily priced than assets that are not. </a:t>
            </a:r>
            <a:endParaRPr lang="en-US" altLang="en-US" dirty="0">
              <a:ea typeface="ＭＳ Ｐゴシック" charset="-128"/>
            </a:endParaRPr>
          </a:p>
          <a:p>
            <a:r>
              <a:rPr lang="en-US" altLang="en-US" u="sng" dirty="0">
                <a:ea typeface="ＭＳ Ｐゴシック" charset="-128"/>
              </a:rPr>
              <a:t>Cash flow generating </a:t>
            </a:r>
            <a:r>
              <a:rPr lang="en-US" altLang="en-US" u="sng" dirty="0" smtClean="0">
                <a:ea typeface="ＭＳ Ｐゴシック" charset="-128"/>
              </a:rPr>
              <a:t>capacity</a:t>
            </a:r>
            <a:r>
              <a:rPr lang="en-US" altLang="en-US" dirty="0" smtClean="0">
                <a:ea typeface="ＭＳ Ｐゴシック" charset="-128"/>
              </a:rPr>
              <a:t>: Assets that do not generate cash flows (collectibles, fine art and even gold) can only be priced, not valued.</a:t>
            </a:r>
            <a:endParaRPr lang="en-US" altLang="en-US" dirty="0">
              <a:ea typeface="ＭＳ Ｐゴシック" charset="-128"/>
            </a:endParaRPr>
          </a:p>
          <a:p>
            <a:r>
              <a:rPr lang="en-US" altLang="en-US" u="sng" dirty="0" smtClean="0">
                <a:ea typeface="ＭＳ Ｐゴシック" charset="-128"/>
              </a:rPr>
              <a:t>Uniqueness:</a:t>
            </a:r>
            <a:r>
              <a:rPr lang="en-US" altLang="en-US" dirty="0" smtClean="0">
                <a:ea typeface="ＭＳ Ｐゴシック" charset="-128"/>
              </a:rPr>
              <a:t> Assets that are unique (and don’t have </a:t>
            </a:r>
            <a:r>
              <a:rPr lang="en-US" altLang="en-US" dirty="0" err="1" smtClean="0">
                <a:ea typeface="ＭＳ Ｐゴシック" charset="-128"/>
              </a:rPr>
              <a:t>comparables</a:t>
            </a:r>
            <a:r>
              <a:rPr lang="en-US" altLang="en-US" dirty="0" smtClean="0">
                <a:ea typeface="ＭＳ Ｐゴシック" charset="-128"/>
              </a:rPr>
              <a:t>) are more difficult to price </a:t>
            </a:r>
            <a:r>
              <a:rPr lang="en-US" altLang="en-US" dirty="0" err="1" smtClean="0">
                <a:ea typeface="ＭＳ Ｐゴシック" charset="-128"/>
              </a:rPr>
              <a:t>tha</a:t>
            </a:r>
            <a:r>
              <a:rPr lang="en-US" altLang="en-US" dirty="0" smtClean="0">
                <a:ea typeface="ＭＳ Ｐゴシック" charset="-128"/>
              </a:rPr>
              <a:t> </a:t>
            </a:r>
            <a:r>
              <a:rPr lang="en-US" altLang="en-US" smtClean="0">
                <a:ea typeface="ＭＳ Ｐゴシック" charset="-128"/>
              </a:rPr>
              <a:t>assets that are not.</a:t>
            </a:r>
            <a:endParaRPr lang="en-US" altLang="en-US" u="sng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7580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Depends on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en-US" altLang="en-US" u="sng" dirty="0" smtClean="0">
                <a:ea typeface="ＭＳ Ｐゴシック" charset="-128"/>
              </a:rPr>
              <a:t>Time horizon</a:t>
            </a:r>
            <a:r>
              <a:rPr lang="en-US" altLang="en-US" dirty="0" smtClean="0">
                <a:ea typeface="ＭＳ Ｐゴシック" charset="-128"/>
              </a:rPr>
              <a:t>: The longer your time horizon, the better your odds with intrinsic valuation. As your time horizon gets shorter, you will find pricing work better for you.</a:t>
            </a:r>
            <a:endParaRPr lang="en-US" altLang="en-US" dirty="0">
              <a:ea typeface="ＭＳ Ｐゴシック" charset="-128"/>
            </a:endParaRPr>
          </a:p>
          <a:p>
            <a:pPr lvl="1"/>
            <a:r>
              <a:rPr lang="en-US" altLang="en-US" u="sng" dirty="0">
                <a:ea typeface="ＭＳ Ｐゴシック" charset="-128"/>
              </a:rPr>
              <a:t>Reasons for doing the </a:t>
            </a:r>
            <a:r>
              <a:rPr lang="en-US" altLang="en-US" u="sng" dirty="0" smtClean="0">
                <a:ea typeface="ＭＳ Ｐゴシック" charset="-128"/>
              </a:rPr>
              <a:t>valuation</a:t>
            </a:r>
            <a:r>
              <a:rPr lang="en-US" altLang="en-US" dirty="0" smtClean="0">
                <a:ea typeface="ＭＳ Ｐゴシック" charset="-128"/>
              </a:rPr>
              <a:t>: If you are attaching a number to an asset to facilitate a transaction (an IPO, an acquisition), your job is pricing. If you </a:t>
            </a:r>
            <a:r>
              <a:rPr lang="en-US" altLang="en-US" dirty="0" smtClean="0">
                <a:ea typeface="ＭＳ Ｐゴシック" charset="-128"/>
              </a:rPr>
              <a:t>attaching </a:t>
            </a:r>
            <a:r>
              <a:rPr lang="en-US" altLang="en-US" dirty="0" smtClean="0">
                <a:ea typeface="ＭＳ Ｐゴシック" charset="-128"/>
              </a:rPr>
              <a:t>a number to an asset or business, because you intend to collect the cash flows from that asset over its life, you should be using intrinsic value.</a:t>
            </a:r>
            <a:endParaRPr lang="en-US" altLang="en-US" dirty="0">
              <a:ea typeface="ＭＳ Ｐゴシック" charset="-128"/>
            </a:endParaRPr>
          </a:p>
          <a:p>
            <a:pPr lvl="1"/>
            <a:r>
              <a:rPr lang="en-US" altLang="en-US" u="sng" dirty="0">
                <a:ea typeface="ＭＳ Ｐゴシック" charset="-128"/>
              </a:rPr>
              <a:t>Beliefs about </a:t>
            </a:r>
            <a:r>
              <a:rPr lang="en-US" altLang="en-US" u="sng" dirty="0" smtClean="0">
                <a:ea typeface="ＭＳ Ｐゴシック" charset="-128"/>
              </a:rPr>
              <a:t>markets</a:t>
            </a:r>
            <a:r>
              <a:rPr lang="en-US" altLang="en-US" dirty="0" smtClean="0">
                <a:ea typeface="ＭＳ Ｐゴシック" charset="-128"/>
              </a:rPr>
              <a:t>: If markets are generally right, on average, but wrong on individual assets, you can price assets. If markets can make systemic mistakes (across entire groups of stocks), intrinsic valuation works better.</a:t>
            </a:r>
            <a:endParaRPr lang="en-US" altLang="en-US" dirty="0">
              <a:ea typeface="ＭＳ Ｐゴシック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039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Acting on your number: It is not just an academic exercise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58370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514350" indent="-514350" eaLnBrk="1" hangingPunct="1">
              <a:lnSpc>
                <a:spcPct val="90000"/>
              </a:lnSpc>
              <a:buFont typeface="Calibri" charset="0"/>
              <a:buAutoNum type="alphaLcPeriod"/>
            </a:pPr>
            <a:r>
              <a:rPr lang="en-US" altLang="en-US" u="sng">
                <a:ea typeface="ＭＳ Ｐゴシック" charset="-128"/>
              </a:rPr>
              <a:t>I am not sure yet</a:t>
            </a:r>
            <a:r>
              <a:rPr lang="en-US" altLang="en-US">
                <a:ea typeface="ＭＳ Ｐゴシック" charset="-128"/>
              </a:rPr>
              <a:t>: Uncertainty is not a shield against action. If you wait until you feel “certain” about your valuation, you will never act.</a:t>
            </a:r>
          </a:p>
          <a:p>
            <a:pPr marL="514350" indent="-514350" eaLnBrk="1" hangingPunct="1">
              <a:lnSpc>
                <a:spcPct val="90000"/>
              </a:lnSpc>
              <a:buFont typeface="Calibri" charset="0"/>
              <a:buAutoNum type="alphaLcPeriod"/>
            </a:pPr>
            <a:r>
              <a:rPr lang="en-US" altLang="en-US" u="sng">
                <a:ea typeface="ＭＳ Ｐゴシック" charset="-128"/>
              </a:rPr>
              <a:t>All believers now</a:t>
            </a:r>
            <a:r>
              <a:rPr lang="en-US" altLang="en-US">
                <a:ea typeface="ＭＳ Ｐゴシック" charset="-128"/>
              </a:rPr>
              <a:t>? Ultimately, you have to believe in some modicum of market efficiency. Markets have to correct their mistakes for your valuations to pay off.</a:t>
            </a:r>
          </a:p>
          <a:p>
            <a:pPr marL="514350" indent="-514350" eaLnBrk="1" hangingPunct="1">
              <a:lnSpc>
                <a:spcPct val="90000"/>
              </a:lnSpc>
              <a:buFont typeface="Calibri" charset="0"/>
              <a:buAutoNum type="alphaLcPeriod"/>
            </a:pPr>
            <a:r>
              <a:rPr lang="en-US" altLang="en-US" u="sng">
                <a:ea typeface="ＭＳ Ｐゴシック" charset="-128"/>
              </a:rPr>
              <a:t>The law of large numbers</a:t>
            </a:r>
            <a:r>
              <a:rPr lang="en-US" altLang="en-US">
                <a:ea typeface="ＭＳ Ｐゴシック" charset="-128"/>
              </a:rPr>
              <a:t>: Assuming your valuations carry heft, you are far more likely to be right across many companies than on any individual one.</a:t>
            </a:r>
          </a:p>
        </p:txBody>
      </p:sp>
    </p:spTree>
    <p:extLst>
      <p:ext uri="{BB962C8B-B14F-4D97-AF65-F5344CB8AC3E}">
        <p14:creationId xmlns:p14="http://schemas.microsoft.com/office/powerpoint/2010/main" val="966158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Story Tellers? Number Crunchers?</a:t>
            </a:r>
          </a:p>
        </p:txBody>
      </p:sp>
      <p:sp>
        <p:nvSpPr>
          <p:cNvPr id="71682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If you are a story teller, I hope that you have </a:t>
            </a:r>
          </a:p>
          <a:p>
            <a:pPr lvl="1"/>
            <a:r>
              <a:rPr lang="en-US" altLang="en-US">
                <a:ea typeface="ＭＳ Ｐゴシック" charset="-128"/>
              </a:rPr>
              <a:t>More confidence in your number crunching</a:t>
            </a:r>
          </a:p>
          <a:p>
            <a:pPr lvl="1"/>
            <a:r>
              <a:rPr lang="en-US" altLang="en-US">
                <a:ea typeface="ＭＳ Ｐゴシック" charset="-128"/>
              </a:rPr>
              <a:t>More discipline in your stories</a:t>
            </a:r>
          </a:p>
          <a:p>
            <a:pPr lvl="1"/>
            <a:r>
              <a:rPr lang="en-US" altLang="en-US">
                <a:ea typeface="ＭＳ Ｐゴシック" charset="-128"/>
              </a:rPr>
              <a:t>Less intimidation, when confronted with number crunchers</a:t>
            </a:r>
          </a:p>
          <a:p>
            <a:r>
              <a:rPr lang="en-US" altLang="en-US">
                <a:ea typeface="ＭＳ Ｐゴシック" charset="-128"/>
              </a:rPr>
              <a:t>If you are a number cruncher, I hope that you have</a:t>
            </a:r>
          </a:p>
          <a:p>
            <a:pPr lvl="1"/>
            <a:r>
              <a:rPr lang="en-US" altLang="en-US">
                <a:ea typeface="ＭＳ Ｐゴシック" charset="-128"/>
              </a:rPr>
              <a:t>More willingness to put stories behind your numbers</a:t>
            </a:r>
          </a:p>
          <a:p>
            <a:pPr lvl="1"/>
            <a:r>
              <a:rPr lang="en-US" altLang="en-US">
                <a:ea typeface="ＭＳ Ｐゴシック" charset="-128"/>
              </a:rPr>
              <a:t>More imagination in your number crunching</a:t>
            </a:r>
          </a:p>
          <a:p>
            <a:pPr lvl="1"/>
            <a:r>
              <a:rPr lang="en-US" altLang="en-US">
                <a:ea typeface="ＭＳ Ｐゴシック" charset="-128"/>
              </a:rPr>
              <a:t>More understanding, when confronted with story telling</a:t>
            </a:r>
          </a:p>
        </p:txBody>
      </p:sp>
    </p:spTree>
    <p:extLst>
      <p:ext uri="{BB962C8B-B14F-4D97-AF65-F5344CB8AC3E}">
        <p14:creationId xmlns:p14="http://schemas.microsoft.com/office/powerpoint/2010/main" val="1682662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charset="-128"/>
              </a:rPr>
              <a:t>Some Not Very Profound Advice</a:t>
            </a:r>
          </a:p>
        </p:txBody>
      </p:sp>
      <p:sp>
        <p:nvSpPr>
          <p:cNvPr id="7168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514350" indent="-514350" eaLnBrk="1" hangingPunct="1">
              <a:buFont typeface="Calibri" charset="0"/>
              <a:buAutoNum type="arabicPeriod"/>
            </a:pPr>
            <a:r>
              <a:rPr lang="en-US" altLang="en-US" dirty="0">
                <a:ea typeface="ＭＳ Ｐゴシック" charset="-128"/>
              </a:rPr>
              <a:t>Its all in the fundamentals. </a:t>
            </a:r>
          </a:p>
          <a:p>
            <a:pPr marL="514350" indent="-514350" eaLnBrk="1" hangingPunct="1">
              <a:buFont typeface="Calibri" charset="0"/>
              <a:buAutoNum type="arabicPeriod"/>
            </a:pPr>
            <a:r>
              <a:rPr lang="en-US" altLang="en-US" dirty="0">
                <a:ea typeface="ＭＳ Ｐゴシック" charset="-128"/>
              </a:rPr>
              <a:t>Focus on the big picture. Don’t sweat the small stuff and don’t get distracted.</a:t>
            </a:r>
            <a:endParaRPr lang="en-US" altLang="ja-JP" dirty="0">
              <a:ea typeface="ＭＳ Ｐゴシック" charset="-128"/>
            </a:endParaRPr>
          </a:p>
          <a:p>
            <a:pPr marL="514350" indent="-514350" eaLnBrk="1" hangingPunct="1">
              <a:buFont typeface="Calibri" charset="0"/>
              <a:buAutoNum type="arabicPeriod"/>
            </a:pPr>
            <a:r>
              <a:rPr lang="en-US" altLang="en-US" dirty="0">
                <a:ea typeface="ＭＳ Ｐゴシック" charset="-128"/>
              </a:rPr>
              <a:t>Anecdotes mean little and experience does not equal knowledge.</a:t>
            </a:r>
          </a:p>
          <a:p>
            <a:pPr marL="514350" indent="-514350" eaLnBrk="1" hangingPunct="1">
              <a:buFont typeface="Calibri" charset="0"/>
              <a:buAutoNum type="arabicPeriod"/>
            </a:pPr>
            <a:r>
              <a:rPr lang="en-US" altLang="en-US" dirty="0">
                <a:ea typeface="ＭＳ Ｐゴシック" charset="-128"/>
              </a:rPr>
              <a:t>Keep your perspective. It is only a valuation.</a:t>
            </a:r>
          </a:p>
          <a:p>
            <a:pPr marL="514350" indent="-514350" eaLnBrk="1" hangingPunct="1">
              <a:buFont typeface="Calibri" charset="0"/>
              <a:buAutoNum type="arabicPeriod"/>
            </a:pPr>
            <a:r>
              <a:rPr lang="en-US" altLang="en-US">
                <a:ea typeface="ＭＳ Ｐゴシック" charset="-128"/>
              </a:rPr>
              <a:t>In investing, luck dominates skill and knowledge</a:t>
            </a:r>
            <a:r>
              <a:rPr lang="en-US" altLang="en-US" smtClean="0">
                <a:ea typeface="ＭＳ Ｐゴシック" charset="-128"/>
              </a:rPr>
              <a:t>.</a:t>
            </a:r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414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Basic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Basic.thmx</Template>
  <TotalTime>526</TotalTime>
  <Words>566</Words>
  <Application>Microsoft Macintosh PowerPoint</Application>
  <PresentationFormat>Letter Paper (8.5x11 in)</PresentationFormat>
  <Paragraphs>40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Calibri</vt:lpstr>
      <vt:lpstr>Helvetica</vt:lpstr>
      <vt:lpstr>ＭＳ Ｐゴシック</vt:lpstr>
      <vt:lpstr>Times</vt:lpstr>
      <vt:lpstr>Wingdings</vt:lpstr>
      <vt:lpstr>Wingdings 2</vt:lpstr>
      <vt:lpstr>Basic</vt:lpstr>
      <vt:lpstr>The grand finale</vt:lpstr>
      <vt:lpstr>The Closing Argument</vt:lpstr>
      <vt:lpstr>Back to the very beginning: Approaches to Valuation</vt:lpstr>
      <vt:lpstr>Picking your approach: Depends on the asset that you are “valuing”</vt:lpstr>
      <vt:lpstr>Depends on you</vt:lpstr>
      <vt:lpstr>Acting on your number: It is not just an academic exercise</vt:lpstr>
      <vt:lpstr>Story Tellers? Number Crunchers?</vt:lpstr>
      <vt:lpstr>Some Not Very Profound Advice</vt:lpstr>
    </vt:vector>
  </TitlesOfParts>
  <Company>Stern School of Business</Company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6: Estimating cost of debt, debt ratios and cost of capital</dc:title>
  <dc:creator>Aswath Damodaran</dc:creator>
  <cp:lastModifiedBy>Aswath Damodaran</cp:lastModifiedBy>
  <cp:revision>79</cp:revision>
  <cp:lastPrinted>2013-12-12T13:03:45Z</cp:lastPrinted>
  <dcterms:created xsi:type="dcterms:W3CDTF">2011-11-03T12:27:46Z</dcterms:created>
  <dcterms:modified xsi:type="dcterms:W3CDTF">2016-06-15T13:38:47Z</dcterms:modified>
</cp:coreProperties>
</file>