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3" r:id="rId3"/>
    <p:sldId id="274" r:id="rId4"/>
    <p:sldId id="275" r:id="rId5"/>
    <p:sldId id="277" r:id="rId6"/>
    <p:sldId id="281" r:id="rId7"/>
    <p:sldId id="279" r:id="rId8"/>
    <p:sldId id="280" r:id="rId9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485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grand finale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Closing Argument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Back to the very beginning:</a:t>
            </a:r>
            <a:br>
              <a:rPr lang="en-US" smtClean="0">
                <a:ea typeface="+mj-ea"/>
                <a:cs typeface="+mj-cs"/>
              </a:rPr>
            </a:br>
            <a:r>
              <a:rPr lang="en-US" smtClean="0">
                <a:ea typeface="+mj-ea"/>
                <a:cs typeface="+mj-cs"/>
              </a:rPr>
              <a:t>Approaches to Valuation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Discounted Cashflow Valuation</a:t>
            </a:r>
            <a:r>
              <a:rPr lang="en-US" altLang="en-US">
                <a:ea typeface="ＭＳ Ｐゴシック" charset="-128"/>
              </a:rPr>
              <a:t>, where we try (sometimes desperately) to estimate the intrinsic value of an asset by using a mix of theory, guesswork and prayer.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Relative valuation</a:t>
            </a:r>
            <a:r>
              <a:rPr lang="en-US" altLang="en-US">
                <a:ea typeface="ＭＳ Ｐゴシック" charset="-128"/>
              </a:rPr>
              <a:t>, where we pick a group of assets, attach the name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comparable</a:t>
            </a:r>
            <a:r>
              <a:rPr lang="ja-JP" altLang="en-US">
                <a:ea typeface="ＭＳ Ｐゴシック" charset="-128"/>
              </a:rPr>
              <a:t>”</a:t>
            </a:r>
            <a:r>
              <a:rPr lang="en-US" altLang="ja-JP">
                <a:ea typeface="ＭＳ Ｐゴシック" charset="-128"/>
              </a:rPr>
              <a:t> to them and tell a story.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charset="-128"/>
              </a:rPr>
              <a:t>Contingent claim valuation</a:t>
            </a:r>
            <a:r>
              <a:rPr lang="en-US" altLang="en-US">
                <a:ea typeface="ＭＳ Ｐゴシック" charset="-128"/>
              </a:rPr>
              <a:t>, where we take the valuation that we did in the DCF valuation and divvy it up between the potential thieves (equity) and the victims of this crime (lenders)</a:t>
            </a:r>
          </a:p>
        </p:txBody>
      </p:sp>
    </p:spTree>
    <p:extLst>
      <p:ext uri="{BB962C8B-B14F-4D97-AF65-F5344CB8AC3E}">
        <p14:creationId xmlns:p14="http://schemas.microsoft.com/office/powerpoint/2010/main" val="442416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Acting on valuation: It is not just an academic exercise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sz="3200" u="sng" dirty="0">
                <a:ea typeface="ＭＳ Ｐゴシック" charset="-128"/>
              </a:rPr>
              <a:t>I am not sure yet</a:t>
            </a:r>
            <a:r>
              <a:rPr lang="en-US" altLang="en-US" sz="3200" dirty="0">
                <a:ea typeface="ＭＳ Ｐゴシック" charset="-128"/>
              </a:rPr>
              <a:t>: </a:t>
            </a:r>
            <a:r>
              <a:rPr lang="en-US" altLang="en-US" sz="3200" dirty="0" smtClean="0">
                <a:ea typeface="ＭＳ Ｐゴシック" charset="-128"/>
              </a:rPr>
              <a:t>Certainty will never come.</a:t>
            </a:r>
            <a:endParaRPr lang="en-US" altLang="en-US" sz="3200" dirty="0">
              <a:ea typeface="ＭＳ Ｐゴシック" charset="-128"/>
            </a:endParaRPr>
          </a:p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sz="3200" u="sng" dirty="0">
                <a:ea typeface="ＭＳ Ｐゴシック" charset="-128"/>
              </a:rPr>
              <a:t>All believers now</a:t>
            </a:r>
            <a:r>
              <a:rPr lang="en-US" altLang="en-US" sz="3200" dirty="0" smtClean="0">
                <a:ea typeface="ＭＳ Ｐゴシック" charset="-128"/>
              </a:rPr>
              <a:t>? </a:t>
            </a:r>
            <a:r>
              <a:rPr lang="en-US" altLang="en-US" sz="3200" dirty="0">
                <a:ea typeface="ＭＳ Ｐゴシック" charset="-128"/>
              </a:rPr>
              <a:t>Markets have to correct their mistakes for your valuations to pay off.</a:t>
            </a:r>
          </a:p>
          <a:p>
            <a:pPr marL="514350" indent="-514350" eaLnBrk="1" hangingPunct="1">
              <a:lnSpc>
                <a:spcPct val="90000"/>
              </a:lnSpc>
              <a:buFont typeface="Calibri" charset="0"/>
              <a:buAutoNum type="alphaLcPeriod"/>
            </a:pPr>
            <a:r>
              <a:rPr lang="en-US" altLang="en-US" sz="3200" u="sng" dirty="0">
                <a:ea typeface="ＭＳ Ｐゴシック" charset="-128"/>
              </a:rPr>
              <a:t>The law of large numbers</a:t>
            </a:r>
            <a:r>
              <a:rPr lang="en-US" altLang="en-US" sz="3200" dirty="0">
                <a:ea typeface="ＭＳ Ｐゴシック" charset="-128"/>
              </a:rPr>
              <a:t>: </a:t>
            </a:r>
            <a:r>
              <a:rPr lang="en-US" altLang="en-US" sz="3200" dirty="0" smtClean="0">
                <a:ea typeface="ＭＳ Ｐゴシック" charset="-128"/>
              </a:rPr>
              <a:t>More </a:t>
            </a:r>
            <a:r>
              <a:rPr lang="en-US" altLang="en-US" sz="3200" dirty="0">
                <a:ea typeface="ＭＳ Ｐゴシック" charset="-128"/>
              </a:rPr>
              <a:t>likely to be right across many companies than on any individual one.</a:t>
            </a:r>
          </a:p>
        </p:txBody>
      </p:sp>
    </p:spTree>
    <p:extLst>
      <p:ext uri="{BB962C8B-B14F-4D97-AF65-F5344CB8AC3E}">
        <p14:creationId xmlns:p14="http://schemas.microsoft.com/office/powerpoint/2010/main" val="96615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Picking your </a:t>
            </a:r>
            <a:r>
              <a:rPr lang="en-US" altLang="en-US" dirty="0" smtClean="0">
                <a:ea typeface="ＭＳ Ｐゴシック" charset="-128"/>
              </a:rPr>
              <a:t>approach: Depends on the asset that you are “valuing”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 u="sng" dirty="0" smtClean="0">
                <a:ea typeface="ＭＳ Ｐゴシック" charset="-128"/>
              </a:rPr>
              <a:t>Marketability</a:t>
            </a:r>
            <a:r>
              <a:rPr lang="en-US" altLang="en-US" dirty="0" smtClean="0">
                <a:ea typeface="ＭＳ Ｐゴシック" charset="-128"/>
              </a:rPr>
              <a:t>: Assets that are marketable are more easily priced than assets that are not. </a:t>
            </a:r>
            <a:endParaRPr lang="en-US" altLang="en-US" dirty="0">
              <a:ea typeface="ＭＳ Ｐゴシック" charset="-128"/>
            </a:endParaRPr>
          </a:p>
          <a:p>
            <a:r>
              <a:rPr lang="en-US" altLang="en-US" u="sng" dirty="0">
                <a:ea typeface="ＭＳ Ｐゴシック" charset="-128"/>
              </a:rPr>
              <a:t>Cash flow generating </a:t>
            </a:r>
            <a:r>
              <a:rPr lang="en-US" altLang="en-US" u="sng" dirty="0" smtClean="0">
                <a:ea typeface="ＭＳ Ｐゴシック" charset="-128"/>
              </a:rPr>
              <a:t>capacity</a:t>
            </a:r>
            <a:r>
              <a:rPr lang="en-US" altLang="en-US" dirty="0" smtClean="0">
                <a:ea typeface="ＭＳ Ｐゴシック" charset="-128"/>
              </a:rPr>
              <a:t>: Assets that do not generate cash flows (collectibles, fine art and even gold) can only be priced, not valued.</a:t>
            </a:r>
            <a:endParaRPr lang="en-US" altLang="en-US" dirty="0">
              <a:ea typeface="ＭＳ Ｐゴシック" charset="-128"/>
            </a:endParaRPr>
          </a:p>
          <a:p>
            <a:r>
              <a:rPr lang="en-US" altLang="en-US" u="sng" dirty="0" smtClean="0">
                <a:ea typeface="ＭＳ Ｐゴシック" charset="-128"/>
              </a:rPr>
              <a:t>Uniqueness:</a:t>
            </a:r>
            <a:r>
              <a:rPr lang="en-US" altLang="en-US" dirty="0" smtClean="0">
                <a:ea typeface="ＭＳ Ｐゴシック" charset="-128"/>
              </a:rPr>
              <a:t> Assets that are unique (and don’t have </a:t>
            </a:r>
            <a:r>
              <a:rPr lang="en-US" altLang="en-US" dirty="0" err="1" smtClean="0">
                <a:ea typeface="ＭＳ Ｐゴシック" charset="-128"/>
              </a:rPr>
              <a:t>comparables</a:t>
            </a:r>
            <a:r>
              <a:rPr lang="en-US" altLang="en-US" dirty="0" smtClean="0">
                <a:ea typeface="ＭＳ Ｐゴシック" charset="-128"/>
              </a:rPr>
              <a:t>) are more difficult to price </a:t>
            </a:r>
            <a:r>
              <a:rPr lang="en-US" altLang="en-US" dirty="0" err="1" smtClean="0">
                <a:ea typeface="ＭＳ Ｐゴシック" charset="-128"/>
              </a:rPr>
              <a:t>tha</a:t>
            </a:r>
            <a:r>
              <a:rPr lang="en-US" altLang="en-US" dirty="0" smtClean="0">
                <a:ea typeface="ＭＳ Ｐゴシック" charset="-128"/>
              </a:rPr>
              <a:t> assets that are not.</a:t>
            </a:r>
            <a:endParaRPr lang="en-US" altLang="en-US" u="sng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2430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Depends on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en-US" u="sng" dirty="0" smtClean="0">
                <a:ea typeface="ＭＳ Ｐゴシック" charset="-128"/>
              </a:rPr>
              <a:t>Time horizon</a:t>
            </a:r>
            <a:r>
              <a:rPr lang="en-US" altLang="en-US" dirty="0" smtClean="0">
                <a:ea typeface="ＭＳ Ｐゴシック" charset="-128"/>
              </a:rPr>
              <a:t>: Long or Short?</a:t>
            </a:r>
            <a:endParaRPr lang="en-US" altLang="en-US" dirty="0">
              <a:ea typeface="ＭＳ Ｐゴシック" charset="-128"/>
            </a:endParaRPr>
          </a:p>
          <a:p>
            <a:pPr lvl="1"/>
            <a:r>
              <a:rPr lang="en-US" altLang="en-US" u="sng" dirty="0">
                <a:ea typeface="ＭＳ Ｐゴシック" charset="-128"/>
              </a:rPr>
              <a:t>Reasons for doing the </a:t>
            </a:r>
            <a:r>
              <a:rPr lang="en-US" altLang="en-US" u="sng" dirty="0" smtClean="0">
                <a:ea typeface="ＭＳ Ｐゴシック" charset="-128"/>
              </a:rPr>
              <a:t>valuation</a:t>
            </a:r>
            <a:r>
              <a:rPr lang="en-US" altLang="en-US" dirty="0" smtClean="0">
                <a:ea typeface="ＭＳ Ｐゴシック" charset="-128"/>
              </a:rPr>
              <a:t>: For a transaction to get done, to sell to someone else at a higher price or to hold for the cash flows.</a:t>
            </a:r>
            <a:endParaRPr lang="en-US" altLang="en-US" dirty="0">
              <a:ea typeface="ＭＳ Ｐゴシック" charset="-128"/>
            </a:endParaRPr>
          </a:p>
          <a:p>
            <a:pPr lvl="1"/>
            <a:r>
              <a:rPr lang="en-US" altLang="en-US" u="sng" dirty="0">
                <a:ea typeface="ＭＳ Ｐゴシック" charset="-128"/>
              </a:rPr>
              <a:t>Beliefs about </a:t>
            </a:r>
            <a:r>
              <a:rPr lang="en-US" altLang="en-US" u="sng" dirty="0" smtClean="0">
                <a:ea typeface="ＭＳ Ｐゴシック" charset="-128"/>
              </a:rPr>
              <a:t>markets</a:t>
            </a:r>
            <a:r>
              <a:rPr lang="en-US" altLang="en-US" dirty="0" smtClean="0">
                <a:ea typeface="ＭＳ Ｐゴシック" charset="-128"/>
              </a:rPr>
              <a:t>: If markets are generally right, on average, but wrong on individual assets, you can price assets. If markets can make systemic mistakes (across entire groups of stocks), intrinsic valuation works better.</a:t>
            </a:r>
            <a:endParaRPr lang="en-US" altLang="en-US" dirty="0">
              <a:ea typeface="ＭＳ Ｐゴシック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Story Tellers? Number Crunchers?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If you are a story teller, I hope that you have </a:t>
            </a:r>
          </a:p>
          <a:p>
            <a:pPr lvl="1"/>
            <a:r>
              <a:rPr lang="en-US" altLang="en-US">
                <a:ea typeface="ＭＳ Ｐゴシック" charset="-128"/>
              </a:rPr>
              <a:t>More confidence in your number crunching</a:t>
            </a:r>
          </a:p>
          <a:p>
            <a:pPr lvl="1"/>
            <a:r>
              <a:rPr lang="en-US" altLang="en-US">
                <a:ea typeface="ＭＳ Ｐゴシック" charset="-128"/>
              </a:rPr>
              <a:t>More discipline in your stories</a:t>
            </a:r>
          </a:p>
          <a:p>
            <a:pPr lvl="1"/>
            <a:r>
              <a:rPr lang="en-US" altLang="en-US">
                <a:ea typeface="ＭＳ Ｐゴシック" charset="-128"/>
              </a:rPr>
              <a:t>Less intimidation, when confronted with number crunchers</a:t>
            </a:r>
          </a:p>
          <a:p>
            <a:r>
              <a:rPr lang="en-US" altLang="en-US">
                <a:ea typeface="ＭＳ Ｐゴシック" charset="-128"/>
              </a:rPr>
              <a:t>If you are a number cruncher, I hope that you have</a:t>
            </a:r>
          </a:p>
          <a:p>
            <a:pPr lvl="1"/>
            <a:r>
              <a:rPr lang="en-US" altLang="en-US">
                <a:ea typeface="ＭＳ Ｐゴシック" charset="-128"/>
              </a:rPr>
              <a:t>More willingness to put stories behind your numbers</a:t>
            </a:r>
          </a:p>
          <a:p>
            <a:pPr lvl="1"/>
            <a:r>
              <a:rPr lang="en-US" altLang="en-US">
                <a:ea typeface="ＭＳ Ｐゴシック" charset="-128"/>
              </a:rPr>
              <a:t>More imagination in your number crunching</a:t>
            </a:r>
          </a:p>
          <a:p>
            <a:pPr lvl="1"/>
            <a:r>
              <a:rPr lang="en-US" altLang="en-US">
                <a:ea typeface="ＭＳ Ｐゴシック" charset="-128"/>
              </a:rPr>
              <a:t>More understanding, when confronted with story telling</a:t>
            </a:r>
          </a:p>
        </p:txBody>
      </p:sp>
    </p:spTree>
    <p:extLst>
      <p:ext uri="{BB962C8B-B14F-4D97-AF65-F5344CB8AC3E}">
        <p14:creationId xmlns:p14="http://schemas.microsoft.com/office/powerpoint/2010/main" val="168266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Some Not Very Profound Advice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Its all in the fundamentals. 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Focus on the big picture. Don’t sweat the small stuff and don’t get distracted.</a:t>
            </a:r>
            <a:endParaRPr lang="en-US" altLang="ja-JP" dirty="0">
              <a:ea typeface="ＭＳ Ｐゴシック" charset="-128"/>
            </a:endParaRP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Anecdotes mean little and experience does not equal knowledge.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Keep your perspective. It is only a valuation.</a:t>
            </a:r>
          </a:p>
          <a:p>
            <a:pPr marL="514350" indent="-514350" eaLnBrk="1" hangingPunct="1">
              <a:buFont typeface="Calibri" charset="0"/>
              <a:buAutoNum type="arabicPeriod"/>
            </a:pPr>
            <a:r>
              <a:rPr lang="en-US" altLang="en-US" dirty="0">
                <a:ea typeface="ＭＳ Ｐゴシック" charset="-128"/>
              </a:rPr>
              <a:t>In investing, luck dominates skill and knowledge</a:t>
            </a:r>
            <a:r>
              <a:rPr lang="en-US" altLang="en-US" dirty="0" smtClean="0">
                <a:ea typeface="ＭＳ Ｐゴシック" charset="-128"/>
              </a:rPr>
              <a:t>.</a:t>
            </a:r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414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529</TotalTime>
  <Words>462</Words>
  <Application>Microsoft Macintosh PowerPoint</Application>
  <PresentationFormat>Letter Paper (8.5x11 in)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Helvetica</vt:lpstr>
      <vt:lpstr>ＭＳ Ｐゴシック</vt:lpstr>
      <vt:lpstr>Times</vt:lpstr>
      <vt:lpstr>Wingdings</vt:lpstr>
      <vt:lpstr>Wingdings 2</vt:lpstr>
      <vt:lpstr>Basic</vt:lpstr>
      <vt:lpstr>The grand finale</vt:lpstr>
      <vt:lpstr>The Closing Argument</vt:lpstr>
      <vt:lpstr>Back to the very beginning: Approaches to Valuation</vt:lpstr>
      <vt:lpstr>Acting on valuation: It is not just an academic exercise</vt:lpstr>
      <vt:lpstr>Picking your approach: Depends on the asset that you are “valuing”</vt:lpstr>
      <vt:lpstr>Depends on you</vt:lpstr>
      <vt:lpstr>Story Tellers? Number Crunchers?</vt:lpstr>
      <vt:lpstr>Some Not Very Profound Advice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78</cp:revision>
  <cp:lastPrinted>2013-12-12T13:03:45Z</cp:lastPrinted>
  <dcterms:created xsi:type="dcterms:W3CDTF">2011-11-03T12:27:46Z</dcterms:created>
  <dcterms:modified xsi:type="dcterms:W3CDTF">2016-06-15T13:38:19Z</dcterms:modified>
</cp:coreProperties>
</file>