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5" r:id="rId1"/>
  </p:sldMasterIdLst>
  <p:notesMasterIdLst>
    <p:notesMasterId r:id="rId9"/>
  </p:notesMasterIdLst>
  <p:handoutMasterIdLst>
    <p:handoutMasterId r:id="rId10"/>
  </p:handoutMasterIdLst>
  <p:sldIdLst>
    <p:sldId id="256" r:id="rId2"/>
    <p:sldId id="273" r:id="rId3"/>
    <p:sldId id="271" r:id="rId4"/>
    <p:sldId id="258" r:id="rId5"/>
    <p:sldId id="272" r:id="rId6"/>
    <p:sldId id="274" r:id="rId7"/>
    <p:sldId id="259" r:id="rId8"/>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80" y="5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16" d="100"/>
          <a:sy n="116" d="100"/>
        </p:scale>
        <p:origin x="-31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3623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50391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Rot="1" noChangeAspect="1" noChangeArrowheads="1" noTextEdit="1"/>
          </p:cNvSpPr>
          <p:nvPr>
            <p:ph type="sldImg"/>
          </p:nvPr>
        </p:nvSpPr>
        <p:spPr>
          <a:xfrm>
            <a:off x="1150938" y="692150"/>
            <a:ext cx="4556125" cy="3416300"/>
          </a:xfrm>
          <a:ln/>
        </p:spPr>
      </p:sp>
      <p:sp>
        <p:nvSpPr>
          <p:cNvPr id="5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really a valuation class. It is not about instruments or markets or even about equity directly. So, be forewarned. There will be little that is discussed that has no relevance to valuation. However, pretty much everything has something to do with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1150938" y="692150"/>
            <a:ext cx="4556125" cy="3416300"/>
          </a:xfrm>
          <a:ln/>
        </p:spPr>
      </p:sp>
      <p:sp>
        <p:nvSpPr>
          <p:cNvPr id="92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three levels at which this class will approach valuation. </a:t>
            </a:r>
          </a:p>
          <a:p>
            <a:r>
              <a:rPr lang="en-US">
                <a:latin typeface="Times" charset="0"/>
                <a:ea typeface="ＭＳ Ｐゴシック" charset="0"/>
                <a:cs typeface="ＭＳ Ｐゴシック" charset="0"/>
              </a:rPr>
              <a:t>At the most elevated level, it will talk about different approaches to valuation, there financial underpinnings and why they may give different answers to valuation. Rather than taking the dogmatic view that DCF valuation is the only approach that a rational person will choose, we will consider why we may prefer relative valuation in some scenarios at least.</a:t>
            </a:r>
          </a:p>
          <a:p>
            <a:r>
              <a:rPr lang="en-US">
                <a:latin typeface="Times" charset="0"/>
                <a:ea typeface="ＭＳ Ｐゴシック" charset="0"/>
                <a:cs typeface="ＭＳ Ｐゴシック" charset="0"/>
              </a:rPr>
              <a:t>At its second level, the class will emphasize how you are and what your task is can affect the value that you attach to an asset. The same firm can have different values to different people, depending upon the information and biases they bring to the process. Some people (managers, acquirers) may have more degrees of freedom when it comes to how a firm is managed and run.</a:t>
            </a:r>
          </a:p>
          <a:p>
            <a:r>
              <a:rPr lang="en-US">
                <a:latin typeface="Times" charset="0"/>
                <a:ea typeface="ＭＳ Ｐゴシック" charset="0"/>
                <a:cs typeface="ＭＳ Ｐゴシック" charset="0"/>
              </a:rPr>
              <a:t>At its most detailed level, all of the philosophical understanding of valuation in the world and deep thinking is of little use unless you can actually value a business (with number). This is where the rubber meets the road. There are many who have trouble at this stage because they are unwilling to make mistakes. Valutation is about using the information you have (not the information you wish you had) to make reasonable estimates of the future.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Rot="1" noChangeAspect="1" noChangeArrowheads="1" noTextEdit="1"/>
          </p:cNvSpPr>
          <p:nvPr>
            <p:ph type="sldImg"/>
          </p:nvPr>
        </p:nvSpPr>
        <p:spPr>
          <a:xfrm>
            <a:off x="1150938" y="692150"/>
            <a:ext cx="4556125" cy="3416300"/>
          </a:xfrm>
          <a:ln/>
        </p:spPr>
      </p:sp>
      <p:sp>
        <p:nvSpPr>
          <p:cNvPr id="112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session-by-session breakdown of the class. Starts with DCF valuation, with an emphasis on estimation questions - cashflows, discount rates and growth rates - and uses these tools to analyze multiples and how value can change or be changed in a company. A little segue into option pricing applications in valuation illustrates both their usefulness in some contexts and their limitations in others.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r>
              <a:rPr lang="en-US" dirty="0" smtClean="0"/>
              <a:t>Valuation: Setting the table</a:t>
            </a:r>
            <a:endParaRPr lang="en-US" dirty="0"/>
          </a:p>
        </p:txBody>
      </p:sp>
      <p:sp>
        <p:nvSpPr>
          <p:cNvPr id="4098" name="Rectangle 3"/>
          <p:cNvSpPr>
            <a:spLocks noGrp="1" noChangeArrowheads="1"/>
          </p:cNvSpPr>
          <p:nvPr>
            <p:ph type="subTitle" idx="1"/>
          </p:nvPr>
        </p:nvSpPr>
        <p:spPr/>
        <p:txBody>
          <a:bodyPr/>
          <a:lstStyle/>
          <a:p>
            <a:r>
              <a:rPr lang="en-US" smtClean="0"/>
              <a:t>Aswath Damodaran</a:t>
            </a:r>
            <a:endParaRPr lang="en-US" dirty="0" smtClean="0"/>
          </a:p>
        </p:txBody>
      </p:sp>
      <p:sp>
        <p:nvSpPr>
          <p:cNvPr id="4099" name="Rectangle 4"/>
          <p:cNvSpPr>
            <a:spLocks noChangeArrowheads="1"/>
          </p:cNvSpPr>
          <p:nvPr/>
        </p:nvSpPr>
        <p:spPr bwMode="auto">
          <a:xfrm>
            <a:off x="12760325" y="64912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4100" name="Rectangle 6"/>
          <p:cNvSpPr>
            <a:spLocks noChangeArrowheads="1"/>
          </p:cNvSpPr>
          <p:nvPr/>
        </p:nvSpPr>
        <p:spPr bwMode="auto">
          <a:xfrm>
            <a:off x="17454563" y="78771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Theme 1: Characterizing Valuation as a discipline</a:t>
            </a:r>
            <a:endParaRPr lang="en-US" dirty="0"/>
          </a:p>
        </p:txBody>
      </p:sp>
      <p:sp>
        <p:nvSpPr>
          <p:cNvPr id="3" name="Content Placeholder 2"/>
          <p:cNvSpPr>
            <a:spLocks noGrp="1"/>
          </p:cNvSpPr>
          <p:nvPr>
            <p:ph sz="quarter" idx="1"/>
          </p:nvPr>
        </p:nvSpPr>
        <p:spPr/>
        <p:txBody>
          <a:bodyPr>
            <a:normAutofit/>
          </a:bodyPr>
          <a:lstStyle/>
          <a:p>
            <a:r>
              <a:rPr lang="en-US" dirty="0" smtClean="0"/>
              <a:t>Valuation </a:t>
            </a:r>
            <a:r>
              <a:rPr lang="en-US" dirty="0" smtClean="0"/>
              <a:t>is not a science.</a:t>
            </a:r>
          </a:p>
          <a:p>
            <a:r>
              <a:rPr lang="en-US" dirty="0" smtClean="0"/>
              <a:t>Valuation </a:t>
            </a:r>
            <a:r>
              <a:rPr lang="en-US" dirty="0" smtClean="0"/>
              <a:t>is not an art.</a:t>
            </a:r>
          </a:p>
          <a:p>
            <a:r>
              <a:rPr lang="en-US" dirty="0" smtClean="0"/>
              <a:t>Valuation </a:t>
            </a:r>
            <a:r>
              <a:rPr lang="en-US" dirty="0" smtClean="0"/>
              <a:t>is a craft.</a:t>
            </a:r>
            <a:endParaRPr lang="en-US" dirty="0"/>
          </a:p>
        </p:txBody>
      </p:sp>
    </p:spTree>
    <p:extLst>
      <p:ext uri="{BB962C8B-B14F-4D97-AF65-F5344CB8AC3E}">
        <p14:creationId xmlns:p14="http://schemas.microsoft.com/office/powerpoint/2010/main" val="282109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Theme 2: Valuation is simple &amp; universal</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Across approaches</a:t>
            </a:r>
          </a:p>
          <a:p>
            <a:pPr lvl="1"/>
            <a:r>
              <a:rPr lang="en-US" dirty="0" smtClean="0"/>
              <a:t>Intrinsic Value</a:t>
            </a:r>
          </a:p>
          <a:p>
            <a:pPr lvl="1"/>
            <a:r>
              <a:rPr lang="en-US" dirty="0" smtClean="0"/>
              <a:t>Relative Value or Pricing</a:t>
            </a:r>
          </a:p>
          <a:p>
            <a:pPr lvl="1"/>
            <a:r>
              <a:rPr lang="en-US" dirty="0" smtClean="0"/>
              <a:t>Contingent Value or Real Option</a:t>
            </a:r>
          </a:p>
          <a:p>
            <a:r>
              <a:rPr lang="en-US" dirty="0" smtClean="0"/>
              <a:t>Across companies</a:t>
            </a:r>
          </a:p>
          <a:p>
            <a:pPr lvl="1"/>
            <a:r>
              <a:rPr lang="en-US" dirty="0" smtClean="0"/>
              <a:t>Over the life cycle (From young to declining)</a:t>
            </a:r>
          </a:p>
          <a:p>
            <a:pPr lvl="1"/>
            <a:r>
              <a:rPr lang="en-US" dirty="0" smtClean="0"/>
              <a:t>In different sectors</a:t>
            </a:r>
          </a:p>
          <a:p>
            <a:pPr lvl="1"/>
            <a:r>
              <a:rPr lang="en-US" dirty="0" smtClean="0"/>
              <a:t>Private and Public</a:t>
            </a:r>
          </a:p>
          <a:p>
            <a:pPr lvl="1"/>
            <a:r>
              <a:rPr lang="en-US" dirty="0" smtClean="0"/>
              <a:t>In different geographies</a:t>
            </a:r>
          </a:p>
          <a:p>
            <a:r>
              <a:rPr lang="en-US" dirty="0" smtClean="0"/>
              <a:t>Across users</a:t>
            </a:r>
          </a:p>
          <a:p>
            <a:pPr lvl="1"/>
            <a:r>
              <a:rPr lang="en-US" dirty="0" smtClean="0"/>
              <a:t>Investors in all their forms (passive, active, activist)</a:t>
            </a:r>
          </a:p>
          <a:p>
            <a:pPr lvl="1"/>
            <a:r>
              <a:rPr lang="en-US" dirty="0" smtClean="0"/>
              <a:t>Managers</a:t>
            </a:r>
          </a:p>
          <a:p>
            <a:pPr lvl="1"/>
            <a:r>
              <a:rPr lang="en-US" dirty="0" smtClean="0"/>
              <a:t>Accountants and Regulators</a:t>
            </a:r>
            <a:endParaRPr lang="en-US" dirty="0"/>
          </a:p>
        </p:txBody>
      </p:sp>
    </p:spTree>
    <p:extLst>
      <p:ext uri="{BB962C8B-B14F-4D97-AF65-F5344CB8AC3E}">
        <p14:creationId xmlns:p14="http://schemas.microsoft.com/office/powerpoint/2010/main" val="2998493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normAutofit fontScale="90000"/>
          </a:bodyPr>
          <a:lstStyle/>
          <a:p>
            <a:r>
              <a:rPr lang="en-US" dirty="0" smtClean="0"/>
              <a:t>Theme 3: Valuing an asset is not the same as pricing that asset</a:t>
            </a:r>
            <a:endParaRPr lang="en-US" dirty="0"/>
          </a:p>
        </p:txBody>
      </p:sp>
      <p:pic>
        <p:nvPicPr>
          <p:cNvPr id="6" name="Content Placeholder 5"/>
          <p:cNvPicPr>
            <a:picLocks noGrp="1" noChangeAspect="1"/>
          </p:cNvPicPr>
          <p:nvPr>
            <p:ph sz="quarter" idx="1"/>
          </p:nvPr>
        </p:nvPicPr>
        <p:blipFill>
          <a:blip r:embed="rId3"/>
          <a:srcRect t="-37678" b="-37678"/>
          <a:stretch>
            <a:fillRect/>
          </a:stretch>
        </p:blip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Theme 4: Good valuation = Story + Numbers</a:t>
            </a:r>
            <a:endParaRPr lang="en-US" dirty="0"/>
          </a:p>
        </p:txBody>
      </p:sp>
      <p:pic>
        <p:nvPicPr>
          <p:cNvPr id="5"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6314" b="-16314"/>
          <a:stretch>
            <a:fillRect/>
          </a:stretch>
        </p:blipFill>
        <p:spPr/>
      </p:pic>
    </p:spTree>
    <p:extLst>
      <p:ext uri="{BB962C8B-B14F-4D97-AF65-F5344CB8AC3E}">
        <p14:creationId xmlns:p14="http://schemas.microsoft.com/office/powerpoint/2010/main" val="807325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Theme 5: If you value something, you should be willing to act on it..</a:t>
            </a:r>
            <a:endParaRPr lang="en-US" dirty="0"/>
          </a:p>
        </p:txBody>
      </p:sp>
      <p:sp>
        <p:nvSpPr>
          <p:cNvPr id="3" name="Content Placeholder 2"/>
          <p:cNvSpPr>
            <a:spLocks noGrp="1"/>
          </p:cNvSpPr>
          <p:nvPr>
            <p:ph sz="quarter" idx="1"/>
          </p:nvPr>
        </p:nvSpPr>
        <p:spPr/>
        <p:txBody>
          <a:bodyPr>
            <a:normAutofit/>
          </a:bodyPr>
          <a:lstStyle/>
          <a:p>
            <a:r>
              <a:rPr lang="en-US" dirty="0" smtClean="0"/>
              <a:t>What valuation theory?</a:t>
            </a:r>
            <a:endParaRPr lang="en-US" dirty="0" smtClean="0"/>
          </a:p>
          <a:p>
            <a:r>
              <a:rPr lang="en-US" dirty="0" smtClean="0"/>
              <a:t>Pragmatism, not </a:t>
            </a:r>
            <a:r>
              <a:rPr lang="en-US" dirty="0" smtClean="0"/>
              <a:t>purity</a:t>
            </a:r>
          </a:p>
          <a:p>
            <a:r>
              <a:rPr lang="en-US" dirty="0" smtClean="0"/>
              <a:t>To </a:t>
            </a:r>
            <a:r>
              <a:rPr lang="en-US" dirty="0" smtClean="0"/>
              <a:t>act on your valuations, you have to have faith in</a:t>
            </a:r>
          </a:p>
          <a:p>
            <a:pPr lvl="1"/>
            <a:r>
              <a:rPr lang="en-US" dirty="0" smtClean="0"/>
              <a:t>In your </a:t>
            </a:r>
            <a:r>
              <a:rPr lang="en-US" dirty="0" smtClean="0"/>
              <a:t>valuations</a:t>
            </a:r>
            <a:endParaRPr lang="en-US" dirty="0" smtClean="0"/>
          </a:p>
          <a:p>
            <a:pPr lvl="1"/>
            <a:r>
              <a:rPr lang="en-US" smtClean="0"/>
              <a:t>In </a:t>
            </a:r>
            <a:r>
              <a:rPr lang="en-US" smtClean="0"/>
              <a:t>markets</a:t>
            </a:r>
            <a:endParaRPr lang="en-US" dirty="0" smtClean="0"/>
          </a:p>
        </p:txBody>
      </p:sp>
    </p:spTree>
    <p:extLst>
      <p:ext uri="{BB962C8B-B14F-4D97-AF65-F5344CB8AC3E}">
        <p14:creationId xmlns:p14="http://schemas.microsoft.com/office/powerpoint/2010/main" val="3893105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en-US" smtClean="0"/>
              <a:t>Course Outline</a:t>
            </a:r>
            <a:endParaRPr lang="en-US"/>
          </a:p>
        </p:txBody>
      </p:sp>
      <p:pic>
        <p:nvPicPr>
          <p:cNvPr id="6" name="Content Placeholder 5"/>
          <p:cNvPicPr>
            <a:picLocks noGrp="1" noChangeAspect="1"/>
          </p:cNvPicPr>
          <p:nvPr>
            <p:ph sz="quarter" idx="1"/>
          </p:nvPr>
        </p:nvPicPr>
        <p:blipFill>
          <a:blip r:embed="rId3"/>
          <a:srcRect l="-24947" r="-24947"/>
          <a:stretch>
            <a:fillRect/>
          </a:stretch>
        </p:blip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12071</TotalTime>
  <Pages>7</Pages>
  <Words>520</Words>
  <Application>Microsoft Macintosh PowerPoint</Application>
  <PresentationFormat>Letter Paper (8.5x11 in)</PresentationFormat>
  <Paragraphs>35</Paragraphs>
  <Slides>7</Slides>
  <Notes>3</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Basic</vt:lpstr>
      <vt:lpstr>Valuation: Setting the table</vt:lpstr>
      <vt:lpstr>Theme 1: Characterizing Valuation as a discipline</vt:lpstr>
      <vt:lpstr>Theme 2: Valuation is simple &amp; universal</vt:lpstr>
      <vt:lpstr>Theme 3: Valuing an asset is not the same as pricing that asset</vt:lpstr>
      <vt:lpstr>Theme 4: Good valuation = Story + Numbers</vt:lpstr>
      <vt:lpstr>Theme 5: If you value something, you should be willing to act on it..</vt:lpstr>
      <vt:lpstr>Course Outline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Equity Instruments and Markets Syllabus</dc:title>
  <dc:subject/>
  <dc:creator>Aswath Damodaran</dc:creator>
  <cp:keywords/>
  <dc:description/>
  <cp:lastModifiedBy>Aswath Damodaran</cp:lastModifiedBy>
  <cp:revision>178</cp:revision>
  <cp:lastPrinted>2015-08-17T19:15:34Z</cp:lastPrinted>
  <dcterms:created xsi:type="dcterms:W3CDTF">2010-01-16T18:20:49Z</dcterms:created>
  <dcterms:modified xsi:type="dcterms:W3CDTF">2016-02-04T16:05:23Z</dcterms:modified>
</cp:coreProperties>
</file>