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4" r:id="rId4"/>
    <p:sldId id="276" r:id="rId5"/>
    <p:sldId id="277" r:id="rId6"/>
    <p:sldId id="280" r:id="rId7"/>
    <p:sldId id="281" r:id="rId8"/>
    <p:sldId id="282" r:id="rId9"/>
    <p:sldId id="283" r:id="rId10"/>
    <p:sldId id="284" r:id="rId11"/>
    <p:sldId id="286" r:id="rId12"/>
    <p:sldId id="287"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681517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663072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56244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103634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28757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Reducing the cost of capital, holding cashflows constant, increases firm value.</a:t>
            </a:r>
          </a:p>
        </p:txBody>
      </p:sp>
    </p:spTree>
    <p:extLst>
      <p:ext uri="{BB962C8B-B14F-4D97-AF65-F5344CB8AC3E}">
        <p14:creationId xmlns:p14="http://schemas.microsoft.com/office/powerpoint/2010/main" val="1364325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369881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10: Value Enhancement</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Enhancement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Price Enhancement versus Value Enhancement</a:t>
            </a:r>
            <a:endParaRPr lang="en-US">
              <a:ea typeface="+mj-ea"/>
              <a:cs typeface="+mj-cs"/>
            </a:endParaRPr>
          </a:p>
        </p:txBody>
      </p:sp>
      <p:sp>
        <p:nvSpPr>
          <p:cNvPr id="25293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52931"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eaLnBrk="1" hangingPunct="1"/>
            <a:fld id="{FC2534D6-5DF8-B742-B654-510FAA020989}" type="slidenum">
              <a:rPr lang="en-US" altLang="en-US" sz="1400" b="0">
                <a:solidFill>
                  <a:schemeClr val="tx2"/>
                </a:solidFill>
              </a:rPr>
              <a:pPr algn="l" eaLnBrk="1" hangingPunct="1"/>
              <a:t>3</a:t>
            </a:fld>
            <a:endParaRPr lang="en-US" altLang="en-US" sz="1400" b="0">
              <a:solidFill>
                <a:schemeClr val="tx2"/>
              </a:solidFill>
            </a:endParaRPr>
          </a:p>
        </p:txBody>
      </p:sp>
      <p:pic>
        <p:nvPicPr>
          <p:cNvPr id="25293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5293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latin typeface="Calibri" charset="0"/>
              </a:rPr>
              <a:t>And takes away….</a:t>
            </a:r>
          </a:p>
        </p:txBody>
      </p:sp>
    </p:spTree>
    <p:extLst>
      <p:ext uri="{BB962C8B-B14F-4D97-AF65-F5344CB8AC3E}">
        <p14:creationId xmlns:p14="http://schemas.microsoft.com/office/powerpoint/2010/main" val="7832900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Paths to Value Creation.. Back to the determinants of value..</a:t>
            </a:r>
            <a:endParaRPr lang="en-US">
              <a:ea typeface="+mj-ea"/>
              <a:cs typeface="+mj-cs"/>
            </a:endParaRPr>
          </a:p>
        </p:txBody>
      </p:sp>
      <p:pic>
        <p:nvPicPr>
          <p:cNvPr id="25497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Tree>
    <p:extLst>
      <p:ext uri="{BB962C8B-B14F-4D97-AF65-F5344CB8AC3E}">
        <p14:creationId xmlns:p14="http://schemas.microsoft.com/office/powerpoint/2010/main" val="1582569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1. Increase Cash Flows from Assets in Place</a:t>
            </a:r>
            <a:endParaRPr lang="en-US" dirty="0">
              <a:ea typeface="+mj-ea"/>
              <a:cs typeface="+mj-cs"/>
            </a:endParaRPr>
          </a:p>
        </p:txBody>
      </p:sp>
      <p:pic>
        <p:nvPicPr>
          <p:cNvPr id="257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extLst>
      <p:ext uri="{BB962C8B-B14F-4D97-AF65-F5344CB8AC3E}">
        <p14:creationId xmlns:p14="http://schemas.microsoft.com/office/powerpoint/2010/main" val="1755253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2. Increase Value from Growth</a:t>
            </a:r>
            <a:endParaRPr lang="en-US" dirty="0">
              <a:ea typeface="+mj-ea"/>
              <a:cs typeface="+mj-cs"/>
            </a:endParaRPr>
          </a:p>
        </p:txBody>
      </p:sp>
      <p:sp>
        <p:nvSpPr>
          <p:cNvPr id="261122" name="Rectangle 3"/>
          <p:cNvSpPr>
            <a:spLocks noGrp="1" noChangeArrowheads="1"/>
          </p:cNvSpPr>
          <p:nvPr>
            <p:ph sz="quarter" idx="1"/>
          </p:nvPr>
        </p:nvSpPr>
        <p:spPr>
          <a:xfrm>
            <a:off x="612775" y="1571625"/>
            <a:ext cx="8153400" cy="4495800"/>
          </a:xfrm>
        </p:spPr>
        <p:txBody>
          <a:bodyPr/>
          <a:lstStyle/>
          <a:p>
            <a:pPr eaLnBrk="1" hangingPunct="1"/>
            <a:r>
              <a:rPr lang="en-US" altLang="en-US" sz="2000" dirty="0" smtClean="0">
                <a:ea typeface="ＭＳ Ｐゴシック" charset="-128"/>
              </a:rPr>
              <a:t>The value of growth reflects a trade off between the good side of growth (higher earnings in the future) against the bad side (what it costs in reinvestment to generate that growth). That trade off is captured most simply by comparing the return on capital made on new investments to the cost of capital.</a:t>
            </a:r>
          </a:p>
          <a:p>
            <a:pPr eaLnBrk="1" hangingPunct="1"/>
            <a:r>
              <a:rPr lang="en-US" altLang="en-US" sz="2000" dirty="0" smtClean="0">
                <a:ea typeface="ＭＳ Ｐゴシック" charset="-128"/>
              </a:rPr>
              <a:t>To increase value from growth, you have to start with a simple diagnostic. Is growth at your firm currently creating or destroying value? </a:t>
            </a:r>
          </a:p>
          <a:p>
            <a:pPr lvl="1" eaLnBrk="1" hangingPunct="1"/>
            <a:r>
              <a:rPr lang="en-US" altLang="en-US" sz="1600" dirty="0" smtClean="0">
                <a:ea typeface="ＭＳ Ｐゴシック" charset="-128"/>
              </a:rPr>
              <a:t>If it is creating value, you should explore ways to grow faster, either with more investment (higher reinvestment) or better quality investments (higher return on capital).</a:t>
            </a:r>
          </a:p>
          <a:p>
            <a:pPr lvl="1" eaLnBrk="1" hangingPunct="1"/>
            <a:r>
              <a:rPr lang="en-US" altLang="en-US" sz="1600" dirty="0" smtClean="0">
                <a:ea typeface="ＭＳ Ｐゴシック" charset="-128"/>
              </a:rPr>
              <a:t>If it is destroying value, your task is to reduce reinvestment or at least that part of reinvestment that is creating value-destroying growth. You will grow at a lower rate but you will be worth more.</a:t>
            </a:r>
            <a:endParaRPr lang="en-US" altLang="en-US" sz="1600" dirty="0">
              <a:ea typeface="ＭＳ Ｐゴシック" charset="-128"/>
            </a:endParaRPr>
          </a:p>
          <a:p>
            <a:pPr eaLnBrk="1" hangingPunct="1"/>
            <a:endParaRPr lang="en-US" altLang="en-US" dirty="0">
              <a:ea typeface="ＭＳ Ｐゴシック" charset="-128"/>
            </a:endParaRPr>
          </a:p>
        </p:txBody>
      </p:sp>
    </p:spTree>
    <p:extLst>
      <p:ext uri="{BB962C8B-B14F-4D97-AF65-F5344CB8AC3E}">
        <p14:creationId xmlns:p14="http://schemas.microsoft.com/office/powerpoint/2010/main" val="2138236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 The Value of Growth</a:t>
            </a:r>
            <a:endParaRPr lang="en-US" dirty="0"/>
          </a:p>
        </p:txBody>
      </p:sp>
      <p:pic>
        <p:nvPicPr>
          <p:cNvPr id="4" name="Content Placeholder 3"/>
          <p:cNvPicPr>
            <a:picLocks noGrp="1" noChangeAspect="1"/>
          </p:cNvPicPr>
          <p:nvPr>
            <p:ph sz="quarter" idx="1"/>
          </p:nvPr>
        </p:nvPicPr>
        <p:blipFill>
          <a:blip r:embed="rId2"/>
          <a:stretch>
            <a:fillRect/>
          </a:stretch>
        </p:blipFill>
        <p:spPr>
          <a:xfrm>
            <a:off x="1314124" y="1600200"/>
            <a:ext cx="6750702" cy="4495800"/>
          </a:xfrm>
          <a:prstGeom prst="rect">
            <a:avLst/>
          </a:prstGeom>
        </p:spPr>
      </p:pic>
    </p:spTree>
    <p:extLst>
      <p:ext uri="{BB962C8B-B14F-4D97-AF65-F5344CB8AC3E}">
        <p14:creationId xmlns:p14="http://schemas.microsoft.com/office/powerpoint/2010/main" val="1350262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dirty="0" smtClean="0">
                <a:ea typeface="ＭＳ Ｐゴシック" charset="-128"/>
              </a:rPr>
              <a:t>2.2. Growth</a:t>
            </a:r>
            <a:r>
              <a:rPr lang="en-US" altLang="en-US" dirty="0">
                <a:ea typeface="ＭＳ Ｐゴシック" charset="-128"/>
              </a:rPr>
              <a:t>… Evaluating the Alternatives..</a:t>
            </a:r>
          </a:p>
        </p:txBody>
      </p:sp>
      <p:pic>
        <p:nvPicPr>
          <p:cNvPr id="2621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extLst>
      <p:ext uri="{BB962C8B-B14F-4D97-AF65-F5344CB8AC3E}">
        <p14:creationId xmlns:p14="http://schemas.microsoft.com/office/powerpoint/2010/main" val="14091481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en-US" dirty="0" smtClean="0">
                <a:ea typeface="+mj-ea"/>
                <a:cs typeface="+mj-cs"/>
              </a:rPr>
              <a:t>3. Building Competitive Advantages: Increase length of the growth period</a:t>
            </a:r>
            <a:endParaRPr lang="en-US" dirty="0">
              <a:ea typeface="+mj-ea"/>
              <a:cs typeface="+mj-cs"/>
            </a:endParaRPr>
          </a:p>
        </p:txBody>
      </p:sp>
      <p:pic>
        <p:nvPicPr>
          <p:cNvPr id="31949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extLst>
      <p:ext uri="{BB962C8B-B14F-4D97-AF65-F5344CB8AC3E}">
        <p14:creationId xmlns:p14="http://schemas.microsoft.com/office/powerpoint/2010/main" val="9616225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4. Reduce </a:t>
            </a:r>
            <a:r>
              <a:rPr lang="en-US" altLang="en-US" dirty="0">
                <a:ea typeface="ＭＳ Ｐゴシック" charset="-128"/>
              </a:rPr>
              <a:t>Cost of Capital </a:t>
            </a:r>
          </a:p>
        </p:txBody>
      </p:sp>
      <p:pic>
        <p:nvPicPr>
          <p:cNvPr id="32153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extLst>
      <p:ext uri="{BB962C8B-B14F-4D97-AF65-F5344CB8AC3E}">
        <p14:creationId xmlns:p14="http://schemas.microsoft.com/office/powerpoint/2010/main" val="1507257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Finding an optimal debt ratio: The Cost of Capital Approach</a:t>
            </a:r>
            <a:endParaRPr lang="en-US">
              <a:ea typeface="+mj-ea"/>
              <a:cs typeface="+mj-cs"/>
            </a:endParaRPr>
          </a:p>
        </p:txBody>
      </p:sp>
      <p:pic>
        <p:nvPicPr>
          <p:cNvPr id="4" name="Content Placeholder 6"/>
          <p:cNvPicPr>
            <a:picLocks noGrp="1"/>
          </p:cNvPicPr>
          <p:nvPr>
            <p:ph sz="quarter" idx="1"/>
          </p:nvPr>
        </p:nvPicPr>
        <p:blipFill>
          <a:blip r:embed="rId3">
            <a:extLst>
              <a:ext uri="{28A0092B-C50C-407E-A947-70E740481C1C}">
                <a14:useLocalDpi xmlns:a14="http://schemas.microsoft.com/office/drawing/2010/main" val="0"/>
              </a:ext>
            </a:extLst>
          </a:blip>
          <a:srcRect l="-2673" r="-2673"/>
          <a:stretch>
            <a:fillRect/>
          </a:stretch>
        </p:blipFill>
        <p:spPr bwMode="auto">
          <a:xfrm>
            <a:off x="1050403" y="1841500"/>
            <a:ext cx="7278144" cy="4013200"/>
          </a:xfrm>
          <a:prstGeom prst="rect">
            <a:avLst/>
          </a:prstGeom>
          <a:noFill/>
          <a:ln>
            <a:noFill/>
          </a:ln>
          <a:extLs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97186472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Amgen</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2768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32768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 y="1828800"/>
            <a:ext cx="90297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684" name="TextBox 4"/>
          <p:cNvSpPr txBox="1">
            <a:spLocks noChangeArrowheads="1"/>
          </p:cNvSpPr>
          <p:nvPr/>
        </p:nvSpPr>
        <p:spPr bwMode="auto">
          <a:xfrm>
            <a:off x="2819400" y="3962400"/>
            <a:ext cx="3754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2000"/>
              <a:t>Amgen</a:t>
            </a:r>
            <a:r>
              <a:rPr lang="ja-JP" altLang="en-US" sz="2000"/>
              <a:t>’</a:t>
            </a:r>
            <a:r>
              <a:rPr lang="en-US" altLang="ja-JP" sz="2000"/>
              <a:t>s current debt ratio = 10%</a:t>
            </a:r>
          </a:p>
          <a:p>
            <a:pPr eaLnBrk="1" hangingPunct="1"/>
            <a:r>
              <a:rPr lang="en-US" altLang="en-US" sz="2000"/>
              <a:t>Amgen</a:t>
            </a:r>
            <a:r>
              <a:rPr lang="ja-JP" altLang="en-US" sz="2000"/>
              <a:t>’</a:t>
            </a:r>
            <a:r>
              <a:rPr lang="en-US" altLang="ja-JP" sz="2000"/>
              <a:t>s optimal debt ratio = 30%</a:t>
            </a:r>
            <a:endParaRPr lang="en-US" altLang="en-US" sz="2000"/>
          </a:p>
        </p:txBody>
      </p:sp>
    </p:spTree>
    <p:extLst>
      <p:ext uri="{BB962C8B-B14F-4D97-AF65-F5344CB8AC3E}">
        <p14:creationId xmlns:p14="http://schemas.microsoft.com/office/powerpoint/2010/main" val="17760069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215</TotalTime>
  <Words>405</Words>
  <Application>Microsoft Macintosh PowerPoint</Application>
  <PresentationFormat>Letter Paper (8.5x11 in)</PresentationFormat>
  <Paragraphs>32</Paragraphs>
  <Slides>12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Helvetica</vt:lpstr>
      <vt:lpstr>ＭＳ Ｐゴシック</vt:lpstr>
      <vt:lpstr>Times</vt:lpstr>
      <vt:lpstr>Wingdings</vt:lpstr>
      <vt:lpstr>Wingdings 2</vt:lpstr>
      <vt:lpstr>Basic</vt:lpstr>
      <vt:lpstr>Session 10: Value Enhancement</vt:lpstr>
      <vt:lpstr>Value Enhancement</vt:lpstr>
      <vt:lpstr>Price Enhancement versus Value Enhancement</vt:lpstr>
      <vt:lpstr>The Paths to Value Creation.. Back to the determinants of value..</vt:lpstr>
      <vt:lpstr>1. Increase Cash Flows from Assets in Place</vt:lpstr>
      <vt:lpstr>2. Increase Value from Growth</vt:lpstr>
      <vt:lpstr>2.1. The Value of Growth</vt:lpstr>
      <vt:lpstr>2.2. Growth… Evaluating the Alternatives..</vt:lpstr>
      <vt:lpstr>3. Building Competitive Advantages: Increase length of the growth period</vt:lpstr>
      <vt:lpstr>4. Reduce Cost of Capital </vt:lpstr>
      <vt:lpstr>Finding an optimal debt ratio: The Cost of Capital Approach</vt:lpstr>
      <vt:lpstr>Amgen’s Optimal Financing Mix</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22</cp:revision>
  <cp:lastPrinted>2013-12-12T13:03:45Z</cp:lastPrinted>
  <dcterms:created xsi:type="dcterms:W3CDTF">2011-11-03T12:27:46Z</dcterms:created>
  <dcterms:modified xsi:type="dcterms:W3CDTF">2016-06-13T00:16:22Z</dcterms:modified>
</cp:coreProperties>
</file>