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6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3" r:id="rId3"/>
    <p:sldId id="274" r:id="rId4"/>
    <p:sldId id="276" r:id="rId5"/>
    <p:sldId id="277" r:id="rId6"/>
    <p:sldId id="280" r:id="rId7"/>
    <p:sldId id="281" r:id="rId8"/>
    <p:sldId id="282" r:id="rId9"/>
    <p:sldId id="283" r:id="rId10"/>
    <p:sldId id="284" r:id="rId11"/>
    <p:sldId id="286" r:id="rId12"/>
    <p:sldId id="287" r:id="rId13"/>
  </p:sldIdLst>
  <p:sldSz cx="9144000" cy="6858000" type="letter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/>
    <p:restoredTop sz="94617"/>
  </p:normalViewPr>
  <p:slideViewPr>
    <p:cSldViewPr snapToGrid="0" snapToObjects="1">
      <p:cViewPr varScale="1">
        <p:scale>
          <a:sx n="88" d="100"/>
          <a:sy n="88" d="100"/>
        </p:scale>
        <p:origin x="127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363A61-9849-414F-B199-ECB63600C1E2}" type="datetimeFigureOut">
              <a:rPr lang="en-US" smtClean="0"/>
              <a:t>6/12/16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1DC62F-4D19-B442-9587-64B04FAB7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5983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7C19D-81B2-2247-A3C3-C6A56B942EC3}" type="datetimeFigureOut">
              <a:rPr lang="en-US" smtClean="0"/>
              <a:t>6/12/16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4DF09-4431-8C44-A52B-1521175C8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3188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25395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altLang="en-US">
                <a:latin typeface="Helvetica" charset="0"/>
                <a:ea typeface="ＭＳ Ｐゴシック" charset="-128"/>
              </a:rPr>
              <a:t>Value enhancement and price enhancement are equivalent in an efficient market. In a market that does not always reward long-term decision making and behaves irrationally, </a:t>
            </a:r>
          </a:p>
        </p:txBody>
      </p:sp>
    </p:spTree>
    <p:extLst>
      <p:ext uri="{BB962C8B-B14F-4D97-AF65-F5344CB8AC3E}">
        <p14:creationId xmlns:p14="http://schemas.microsoft.com/office/powerpoint/2010/main" val="681517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1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25600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altLang="en-US">
                <a:latin typeface="Times" charset="0"/>
                <a:ea typeface="ＭＳ Ｐゴシック" charset="-128"/>
              </a:rPr>
              <a:t>To create value, you have to change one or more of the above inputs…</a:t>
            </a:r>
          </a:p>
        </p:txBody>
      </p:sp>
    </p:spTree>
    <p:extLst>
      <p:ext uri="{BB962C8B-B14F-4D97-AF65-F5344CB8AC3E}">
        <p14:creationId xmlns:p14="http://schemas.microsoft.com/office/powerpoint/2010/main" val="1663072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4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25805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altLang="en-US">
                <a:latin typeface="Times" charset="0"/>
                <a:ea typeface="ＭＳ Ｐゴシック" charset="-128"/>
              </a:rPr>
              <a:t>The key is that there is a trade off between current cashflows and future growth. If you increase current cashflows at the expense of future growth, you may destroy value rather than add to it.</a:t>
            </a:r>
          </a:p>
        </p:txBody>
      </p:sp>
    </p:spTree>
    <p:extLst>
      <p:ext uri="{BB962C8B-B14F-4D97-AF65-F5344CB8AC3E}">
        <p14:creationId xmlns:p14="http://schemas.microsoft.com/office/powerpoint/2010/main" val="562446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631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latin typeface="Times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3634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32051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579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1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32256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altLang="en-US">
                <a:latin typeface="Times" charset="0"/>
                <a:ea typeface="ＭＳ Ｐゴシック" charset="-128"/>
              </a:rPr>
              <a:t>Reducing the cost of capital, holding cashflows constant, increases firm value.</a:t>
            </a:r>
          </a:p>
        </p:txBody>
      </p:sp>
    </p:spTree>
    <p:extLst>
      <p:ext uri="{BB962C8B-B14F-4D97-AF65-F5344CB8AC3E}">
        <p14:creationId xmlns:p14="http://schemas.microsoft.com/office/powerpoint/2010/main" val="1364325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32665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altLang="en-US">
                <a:latin typeface="Times" charset="0"/>
                <a:ea typeface="ＭＳ Ｐゴシック" charset="-128"/>
              </a:rPr>
              <a:t>The basic inputs for computing cost of capital are cost of equity and cost of debt. This summarizes the basic approach we will use to estimate each.</a:t>
            </a:r>
          </a:p>
        </p:txBody>
      </p:sp>
    </p:spTree>
    <p:extLst>
      <p:ext uri="{BB962C8B-B14F-4D97-AF65-F5344CB8AC3E}">
        <p14:creationId xmlns:p14="http://schemas.microsoft.com/office/powerpoint/2010/main" val="369881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l="-9000" r="-5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/>
            <a:r>
              <a:rPr lang="en-US" sz="2000" smtClean="0">
                <a:solidFill>
                  <a:srgbClr val="FFFFFF"/>
                </a:solidFill>
              </a:rPr>
              <a:t>‹#›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40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en-US" smtClean="0">
                <a:solidFill>
                  <a:schemeClr val="tx2"/>
                </a:solidFill>
              </a:rPr>
              <a:t>Aswath Damodaran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AC53DF-4216-466D-99A7-94400E6C2A25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587765" y="6383635"/>
            <a:ext cx="4790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1DA0126-419A-8843-BA24-8B1DD2FAED52}" type="slidenum">
              <a:rPr lang="en-US" sz="1600" smtClean="0"/>
              <a:t>‹#›</a:t>
            </a:fld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2" y="2743202"/>
            <a:ext cx="7123113" cy="1673225"/>
          </a:xfrm>
        </p:spPr>
        <p:txBody>
          <a:bodyPr anchor="t"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2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1"/>
            <a:ext cx="8077200" cy="869951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0" name="Picture 9" descr="sm_glob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52" y="1755648"/>
            <a:ext cx="1615307" cy="1688453"/>
          </a:xfrm>
          <a:prstGeom prst="rect">
            <a:avLst/>
          </a:prstGeom>
          <a:ln w="50800" cap="sq" cmpd="dbl">
            <a:solidFill>
              <a:schemeClr val="accent2"/>
            </a:solidFill>
            <a:miter lim="800000"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9"/>
          </a:xfrm>
        </p:spPr>
        <p:txBody>
          <a:bodyPr rtlCol="0"/>
          <a:lstStyle>
            <a:lvl1pPr>
              <a:defRPr sz="2800"/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8"/>
            <a:ext cx="4572000" cy="365125"/>
          </a:xfrm>
        </p:spPr>
        <p:txBody>
          <a:bodyPr rtlCol="0"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chemeClr val="tx2"/>
                </a:solidFill>
              </a:rPr>
              <a:t>‹#›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1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2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4"/>
            <a:ext cx="2209800" cy="365125"/>
          </a:xfrm>
        </p:spPr>
        <p:txBody>
          <a:bodyPr/>
          <a:lstStyle/>
          <a:p>
            <a:r>
              <a:rPr lang="en-US" smtClean="0">
                <a:solidFill>
                  <a:schemeClr val="tx2"/>
                </a:solidFill>
              </a:rPr>
              <a:t>‹#›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5" y="6248208"/>
            <a:ext cx="5573483" cy="365125"/>
          </a:xfrm>
        </p:spPr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13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4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0" y="1271589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3B3F2-A7CD-1040-BA6D-B7AAC5507D45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001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4" y="6248208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3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hf hdr="0"/>
  <p:txStyles>
    <p:titleStyle>
      <a:lvl1pPr algn="l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Session </a:t>
            </a:r>
            <a:r>
              <a:rPr lang="en-US" dirty="0" smtClean="0"/>
              <a:t>10: Value Enhancement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en-US" sz="2000" smtClean="0">
                <a:solidFill>
                  <a:srgbClr val="FFFFFF"/>
                </a:solidFill>
              </a:rPr>
              <a:t>‹#›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smtClean="0">
                <a:solidFill>
                  <a:schemeClr val="tx2"/>
                </a:solidFill>
              </a:rPr>
              <a:t>Aswath Damodaran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2AC53DF-4216-466D-99A7-94400E6C2A25}" type="slidenum">
              <a:rPr lang="en-US" smtClean="0"/>
              <a:pPr/>
              <a:t>1</a:t>
            </a:fld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78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Enhancement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AD93096-5B34-4342-9326-69289CEAE4C2}" type="slidenum">
              <a:rPr lang="en-US" smtClean="0"/>
              <a:pPr/>
              <a:t>2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957621" y="1600200"/>
            <a:ext cx="5463708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13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3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ea typeface="+mj-ea"/>
                <a:cs typeface="+mj-cs"/>
              </a:rPr>
              <a:t>Price Enhancement versus Value Enhancement</a:t>
            </a:r>
            <a:endParaRPr lang="en-US">
              <a:ea typeface="+mj-ea"/>
              <a:cs typeface="+mj-cs"/>
            </a:endParaRPr>
          </a:p>
        </p:txBody>
      </p:sp>
      <p:sp>
        <p:nvSpPr>
          <p:cNvPr id="252930" name="Footer Placeholder 1"/>
          <p:cNvSpPr>
            <a:spLocks noGrp="1"/>
          </p:cNvSpPr>
          <p:nvPr>
            <p:ph type="ftr" sz="quarter" idx="4294967295"/>
          </p:nvPr>
        </p:nvSpPr>
        <p:spPr bwMode="auto">
          <a:xfrm>
            <a:off x="609600" y="6248400"/>
            <a:ext cx="5421313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1400">
                <a:solidFill>
                  <a:schemeClr val="tx2"/>
                </a:solidFill>
              </a:rPr>
              <a:t>Aswath Damodaran</a:t>
            </a:r>
          </a:p>
        </p:txBody>
      </p:sp>
      <p:sp>
        <p:nvSpPr>
          <p:cNvPr id="252931" name="Slide Number Placeholder 2"/>
          <p:cNvSpPr>
            <a:spLocks noGrp="1"/>
          </p:cNvSpPr>
          <p:nvPr>
            <p:ph type="sldNum" sz="quarter" idx="11"/>
          </p:nvPr>
        </p:nvSpPr>
        <p:spPr bwMode="auto">
          <a:xfrm>
            <a:off x="609600" y="6248400"/>
            <a:ext cx="5421313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l" eaLnBrk="1" hangingPunct="1"/>
            <a:fld id="{FC2534D6-5DF8-B742-B654-510FAA020989}" type="slidenum">
              <a:rPr lang="en-US" altLang="en-US" sz="1400" b="0">
                <a:solidFill>
                  <a:schemeClr val="tx2"/>
                </a:solidFill>
              </a:rPr>
              <a:pPr algn="l" eaLnBrk="1" hangingPunct="1"/>
              <a:t>3</a:t>
            </a:fld>
            <a:endParaRPr lang="en-US" altLang="en-US" sz="1400" b="0">
              <a:solidFill>
                <a:schemeClr val="tx2"/>
              </a:solidFill>
            </a:endParaRPr>
          </a:p>
        </p:txBody>
      </p:sp>
      <p:pic>
        <p:nvPicPr>
          <p:cNvPr id="252932" name="Content Placeholder 2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" b="169"/>
          <a:stretch>
            <a:fillRect/>
          </a:stretch>
        </p:blipFill>
        <p:spPr>
          <a:xfrm>
            <a:off x="304800" y="2286000"/>
            <a:ext cx="5867400" cy="3235325"/>
          </a:xfrm>
        </p:spPr>
      </p:pic>
      <p:pic>
        <p:nvPicPr>
          <p:cNvPr id="25293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057400"/>
            <a:ext cx="1981200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90600" y="1676400"/>
            <a:ext cx="26289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i="1">
                <a:latin typeface="Calibri" charset="0"/>
              </a:rPr>
              <a:t>The market gives…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0" y="1676400"/>
            <a:ext cx="2525713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i="1">
                <a:latin typeface="Calibri" charset="0"/>
              </a:rPr>
              <a:t>And takes away….</a:t>
            </a:r>
          </a:p>
        </p:txBody>
      </p:sp>
    </p:spTree>
    <p:extLst>
      <p:ext uri="{BB962C8B-B14F-4D97-AF65-F5344CB8AC3E}">
        <p14:creationId xmlns:p14="http://schemas.microsoft.com/office/powerpoint/2010/main" val="78329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5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ea typeface="+mj-ea"/>
                <a:cs typeface="+mj-cs"/>
              </a:rPr>
              <a:t>The Paths to Value Creation.. Back to the determinants of value..</a:t>
            </a:r>
            <a:endParaRPr lang="en-US">
              <a:ea typeface="+mj-ea"/>
              <a:cs typeface="+mj-cs"/>
            </a:endParaRPr>
          </a:p>
        </p:txBody>
      </p:sp>
      <p:pic>
        <p:nvPicPr>
          <p:cNvPr id="254978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30" b="-3230"/>
          <a:stretch>
            <a:fillRect/>
          </a:stretch>
        </p:blipFill>
        <p:spPr>
          <a:xfrm>
            <a:off x="612775" y="1600200"/>
            <a:ext cx="8153400" cy="4495800"/>
          </a:xfrm>
        </p:spPr>
      </p:pic>
    </p:spTree>
    <p:extLst>
      <p:ext uri="{BB962C8B-B14F-4D97-AF65-F5344CB8AC3E}">
        <p14:creationId xmlns:p14="http://schemas.microsoft.com/office/powerpoint/2010/main" val="158256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3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1. Increase Cash Flows from Assets in Place</a:t>
            </a:r>
            <a:endParaRPr lang="en-US" dirty="0">
              <a:ea typeface="+mj-ea"/>
              <a:cs typeface="+mj-cs"/>
            </a:endParaRPr>
          </a:p>
        </p:txBody>
      </p:sp>
      <p:pic>
        <p:nvPicPr>
          <p:cNvPr id="257026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520" b="-11520"/>
          <a:stretch>
            <a:fillRect/>
          </a:stretch>
        </p:blipFill>
        <p:spPr>
          <a:xfrm>
            <a:off x="612775" y="1600200"/>
            <a:ext cx="8153400" cy="4495800"/>
          </a:xfrm>
        </p:spPr>
      </p:pic>
    </p:spTree>
    <p:extLst>
      <p:ext uri="{BB962C8B-B14F-4D97-AF65-F5344CB8AC3E}">
        <p14:creationId xmlns:p14="http://schemas.microsoft.com/office/powerpoint/2010/main" val="175525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2. Increase Value from Growth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26112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571625"/>
            <a:ext cx="8153400" cy="4495800"/>
          </a:xfrm>
        </p:spPr>
        <p:txBody>
          <a:bodyPr/>
          <a:lstStyle/>
          <a:p>
            <a:pPr eaLnBrk="1" hangingPunct="1"/>
            <a:r>
              <a:rPr lang="en-US" altLang="en-US" sz="2400" dirty="0" smtClean="0">
                <a:ea typeface="ＭＳ Ｐゴシック" charset="-128"/>
              </a:rPr>
              <a:t>The value of growth reflects a trade off between the good side of growth (higher earnings in the future) against the bad side (what it costs in reinvestment to generate that growth). </a:t>
            </a:r>
            <a:endParaRPr lang="en-US" altLang="en-US" sz="2400" dirty="0" smtClean="0">
              <a:ea typeface="ＭＳ Ｐゴシック" charset="-128"/>
            </a:endParaRPr>
          </a:p>
          <a:p>
            <a:pPr eaLnBrk="1" hangingPunct="1"/>
            <a:r>
              <a:rPr lang="en-US" altLang="en-US" sz="2400" dirty="0" smtClean="0">
                <a:ea typeface="ＭＳ Ｐゴシック" charset="-128"/>
              </a:rPr>
              <a:t>To </a:t>
            </a:r>
            <a:r>
              <a:rPr lang="en-US" altLang="en-US" sz="2400" dirty="0" smtClean="0">
                <a:ea typeface="ＭＳ Ｐゴシック" charset="-128"/>
              </a:rPr>
              <a:t>increase value from growth, you have to start with a simple diagnostic. Is growth at your firm currently creating or destroying value? </a:t>
            </a:r>
          </a:p>
          <a:p>
            <a:pPr lvl="1" eaLnBrk="1" hangingPunct="1"/>
            <a:r>
              <a:rPr lang="en-US" altLang="en-US" sz="1800" dirty="0" smtClean="0">
                <a:ea typeface="ＭＳ Ｐゴシック" charset="-128"/>
              </a:rPr>
              <a:t>If it is creating value, you should explore ways to grow </a:t>
            </a:r>
            <a:r>
              <a:rPr lang="en-US" altLang="en-US" sz="1800" dirty="0" smtClean="0">
                <a:ea typeface="ＭＳ Ｐゴシック" charset="-128"/>
              </a:rPr>
              <a:t>faster.</a:t>
            </a:r>
            <a:endParaRPr lang="en-US" altLang="en-US" sz="1800" dirty="0" smtClean="0">
              <a:ea typeface="ＭＳ Ｐゴシック" charset="-128"/>
            </a:endParaRPr>
          </a:p>
          <a:p>
            <a:pPr lvl="1" eaLnBrk="1" hangingPunct="1"/>
            <a:r>
              <a:rPr lang="en-US" altLang="en-US" sz="1800" dirty="0" smtClean="0">
                <a:ea typeface="ＭＳ Ｐゴシック" charset="-128"/>
              </a:rPr>
              <a:t>If it is destroying value, your task is to reduce reinvestment or at least that part of reinvestment that is creating value-destroying growth. </a:t>
            </a:r>
            <a:endParaRPr lang="en-US" altLang="en-US" sz="1800" dirty="0">
              <a:ea typeface="ＭＳ Ｐゴシック" charset="-128"/>
            </a:endParaRPr>
          </a:p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23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2.1. The Value of Growth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314124" y="1600200"/>
            <a:ext cx="6750702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262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 smtClean="0">
                <a:ea typeface="ＭＳ Ｐゴシック" charset="-128"/>
              </a:rPr>
              <a:t>2.2. Growth</a:t>
            </a:r>
            <a:r>
              <a:rPr lang="en-US" altLang="en-US" dirty="0">
                <a:ea typeface="ＭＳ Ｐゴシック" charset="-128"/>
              </a:rPr>
              <a:t>… Evaluating the Alternatives..</a:t>
            </a:r>
          </a:p>
        </p:txBody>
      </p:sp>
      <p:pic>
        <p:nvPicPr>
          <p:cNvPr id="262146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439" r="-21439"/>
          <a:stretch>
            <a:fillRect/>
          </a:stretch>
        </p:blipFill>
        <p:spPr>
          <a:xfrm>
            <a:off x="612775" y="1600200"/>
            <a:ext cx="8153400" cy="4495800"/>
          </a:xfrm>
        </p:spPr>
      </p:pic>
    </p:spTree>
    <p:extLst>
      <p:ext uri="{BB962C8B-B14F-4D97-AF65-F5344CB8AC3E}">
        <p14:creationId xmlns:p14="http://schemas.microsoft.com/office/powerpoint/2010/main" val="140914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1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3. Building Competitive Advantages: Increase length of the growth period</a:t>
            </a:r>
            <a:endParaRPr lang="en-US" dirty="0">
              <a:ea typeface="+mj-ea"/>
              <a:cs typeface="+mj-cs"/>
            </a:endParaRPr>
          </a:p>
        </p:txBody>
      </p:sp>
      <p:pic>
        <p:nvPicPr>
          <p:cNvPr id="319490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53" b="-2953"/>
          <a:stretch>
            <a:fillRect/>
          </a:stretch>
        </p:blipFill>
        <p:spPr>
          <a:xfrm>
            <a:off x="612775" y="1600200"/>
            <a:ext cx="8153400" cy="4495800"/>
          </a:xfrm>
        </p:spPr>
      </p:pic>
    </p:spTree>
    <p:extLst>
      <p:ext uri="{BB962C8B-B14F-4D97-AF65-F5344CB8AC3E}">
        <p14:creationId xmlns:p14="http://schemas.microsoft.com/office/powerpoint/2010/main" val="96162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7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charset="-128"/>
              </a:rPr>
              <a:t>4. Reduce </a:t>
            </a:r>
            <a:r>
              <a:rPr lang="en-US" altLang="en-US" dirty="0">
                <a:ea typeface="ＭＳ Ｐゴシック" charset="-128"/>
              </a:rPr>
              <a:t>Cost of Capital </a:t>
            </a:r>
          </a:p>
        </p:txBody>
      </p:sp>
      <p:pic>
        <p:nvPicPr>
          <p:cNvPr id="321538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" r="209"/>
          <a:stretch>
            <a:fillRect/>
          </a:stretch>
        </p:blipFill>
        <p:spPr>
          <a:xfrm>
            <a:off x="612775" y="1600200"/>
            <a:ext cx="8153400" cy="4495800"/>
          </a:xfrm>
        </p:spPr>
      </p:pic>
    </p:spTree>
    <p:extLst>
      <p:ext uri="{BB962C8B-B14F-4D97-AF65-F5344CB8AC3E}">
        <p14:creationId xmlns:p14="http://schemas.microsoft.com/office/powerpoint/2010/main" val="15072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5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ea typeface="+mj-ea"/>
                <a:cs typeface="+mj-cs"/>
              </a:rPr>
              <a:t>Finding an optimal debt ratio: The Cost of Capital Approach</a:t>
            </a:r>
            <a:endParaRPr lang="en-US">
              <a:ea typeface="+mj-ea"/>
              <a:cs typeface="+mj-cs"/>
            </a:endParaRPr>
          </a:p>
        </p:txBody>
      </p:sp>
      <p:pic>
        <p:nvPicPr>
          <p:cNvPr id="4" name="Content Placeholder 6"/>
          <p:cNvPicPr>
            <a:picLocks noGrp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73" r="-2673"/>
          <a:stretch>
            <a:fillRect/>
          </a:stretch>
        </p:blipFill>
        <p:spPr bwMode="auto">
          <a:xfrm>
            <a:off x="1050403" y="1841500"/>
            <a:ext cx="7278144" cy="40132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9718647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1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charset="-128"/>
              </a:rPr>
              <a:t>Amgen</a:t>
            </a:r>
            <a:r>
              <a:rPr lang="ja-JP" altLang="en-US">
                <a:ea typeface="ＭＳ Ｐゴシック" charset="-128"/>
              </a:rPr>
              <a:t>’</a:t>
            </a:r>
            <a:r>
              <a:rPr lang="en-US" altLang="ja-JP">
                <a:ea typeface="ＭＳ Ｐゴシック" charset="-128"/>
              </a:rPr>
              <a:t>s Optimal Financing Mix</a:t>
            </a:r>
            <a:endParaRPr lang="en-US" altLang="en-US">
              <a:ea typeface="ＭＳ Ｐゴシック" charset="-128"/>
            </a:endParaRPr>
          </a:p>
        </p:txBody>
      </p:sp>
      <p:sp>
        <p:nvSpPr>
          <p:cNvPr id="327682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  <p:pic>
        <p:nvPicPr>
          <p:cNvPr id="32768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1828800"/>
            <a:ext cx="90297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684" name="TextBox 4"/>
          <p:cNvSpPr txBox="1">
            <a:spLocks noChangeArrowheads="1"/>
          </p:cNvSpPr>
          <p:nvPr/>
        </p:nvSpPr>
        <p:spPr bwMode="auto">
          <a:xfrm>
            <a:off x="2819400" y="3962400"/>
            <a:ext cx="37544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2000"/>
              <a:t>Amgen</a:t>
            </a:r>
            <a:r>
              <a:rPr lang="ja-JP" altLang="en-US" sz="2000"/>
              <a:t>’</a:t>
            </a:r>
            <a:r>
              <a:rPr lang="en-US" altLang="ja-JP" sz="2000"/>
              <a:t>s current debt ratio = 10%</a:t>
            </a:r>
          </a:p>
          <a:p>
            <a:pPr eaLnBrk="1" hangingPunct="1"/>
            <a:r>
              <a:rPr lang="en-US" altLang="en-US" sz="2000"/>
              <a:t>Amgen</a:t>
            </a:r>
            <a:r>
              <a:rPr lang="ja-JP" altLang="en-US" sz="2000"/>
              <a:t>’</a:t>
            </a:r>
            <a:r>
              <a:rPr lang="en-US" altLang="ja-JP" sz="2000"/>
              <a:t>s optimal debt ratio = 30%</a:t>
            </a:r>
            <a:endParaRPr lang="en-US" altLang="en-US" sz="2000"/>
          </a:p>
        </p:txBody>
      </p:sp>
    </p:spTree>
    <p:extLst>
      <p:ext uri="{BB962C8B-B14F-4D97-AF65-F5344CB8AC3E}">
        <p14:creationId xmlns:p14="http://schemas.microsoft.com/office/powerpoint/2010/main" val="177600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Basic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Basic.thmx</Template>
  <TotalTime>217</TotalTime>
  <Words>350</Words>
  <Application>Microsoft Macintosh PowerPoint</Application>
  <PresentationFormat>Letter Paper (8.5x11 in)</PresentationFormat>
  <Paragraphs>32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Calibri</vt:lpstr>
      <vt:lpstr>Helvetica</vt:lpstr>
      <vt:lpstr>ＭＳ Ｐゴシック</vt:lpstr>
      <vt:lpstr>Times</vt:lpstr>
      <vt:lpstr>Wingdings</vt:lpstr>
      <vt:lpstr>Wingdings 2</vt:lpstr>
      <vt:lpstr>Basic</vt:lpstr>
      <vt:lpstr>Session 10: Value Enhancement</vt:lpstr>
      <vt:lpstr>Value Enhancement</vt:lpstr>
      <vt:lpstr>Price Enhancement versus Value Enhancement</vt:lpstr>
      <vt:lpstr>The Paths to Value Creation.. Back to the determinants of value..</vt:lpstr>
      <vt:lpstr>1. Increase Cash Flows from Assets in Place</vt:lpstr>
      <vt:lpstr>2. Increase Value from Growth</vt:lpstr>
      <vt:lpstr>2.1. The Value of Growth</vt:lpstr>
      <vt:lpstr>2.2. Growth… Evaluating the Alternatives..</vt:lpstr>
      <vt:lpstr>3. Building Competitive Advantages: Increase length of the growth period</vt:lpstr>
      <vt:lpstr>4. Reduce Cost of Capital </vt:lpstr>
      <vt:lpstr>Finding an optimal debt ratio: The Cost of Capital Approach</vt:lpstr>
      <vt:lpstr>Amgen’s Optimal Financing Mix</vt:lpstr>
    </vt:vector>
  </TitlesOfParts>
  <Company>Stern School of Business</Company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6: Estimating cost of debt, debt ratios and cost of capital</dc:title>
  <dc:creator>Aswath Damodaran</dc:creator>
  <cp:lastModifiedBy>Aswath Damodaran</cp:lastModifiedBy>
  <cp:revision>22</cp:revision>
  <cp:lastPrinted>2013-12-12T13:03:45Z</cp:lastPrinted>
  <dcterms:created xsi:type="dcterms:W3CDTF">2011-11-03T12:27:46Z</dcterms:created>
  <dcterms:modified xsi:type="dcterms:W3CDTF">2016-06-13T00:15:58Z</dcterms:modified>
</cp:coreProperties>
</file>