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4" r:id="rId4"/>
    <p:sldId id="275" r:id="rId5"/>
    <p:sldId id="276" r:id="rId6"/>
    <p:sldId id="277" r:id="rId7"/>
    <p:sldId id="278" r:id="rId8"/>
    <p:sldId id="279" r:id="rId9"/>
    <p:sldId id="282" r:id="rId10"/>
    <p:sldId id="283" r:id="rId11"/>
    <p:sldId id="284" r:id="rId12"/>
    <p:sldId id="285" r:id="rId13"/>
    <p:sldId id="286"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1399177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2"/>
          <p:cNvSpPr>
            <a:spLocks noGrp="1" noRot="1" noChangeAspect="1" noChangeArrowheads="1" noTextEdit="1"/>
          </p:cNvSpPr>
          <p:nvPr>
            <p:ph type="sldImg"/>
          </p:nvPr>
        </p:nvSpPr>
        <p:spPr>
          <a:xfrm>
            <a:off x="1150938" y="692150"/>
            <a:ext cx="4556125" cy="3416300"/>
          </a:xfrm>
          <a:ln/>
        </p:spPr>
      </p:sp>
      <p:sp>
        <p:nvSpPr>
          <p:cNvPr id="336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519250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you deal with cross holdings depends upon which scenario you face.</a:t>
            </a:r>
          </a:p>
        </p:txBody>
      </p:sp>
    </p:spTree>
    <p:extLst>
      <p:ext uri="{BB962C8B-B14F-4D97-AF65-F5344CB8AC3E}">
        <p14:creationId xmlns:p14="http://schemas.microsoft.com/office/powerpoint/2010/main" val="793796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tLang="en-US">
                <a:latin typeface="Times" charset="0"/>
                <a:ea typeface="ＭＳ Ｐゴシック" charset="-128"/>
              </a:rPr>
              <a:t>If a holding is consolidated, you are valuing a combined firm - the parent and the subsidiary. You have to ensure that you subtract out the portion of the subsidiary that does not belong to you.</a:t>
            </a:r>
          </a:p>
        </p:txBody>
      </p:sp>
    </p:spTree>
    <p:extLst>
      <p:ext uri="{BB962C8B-B14F-4D97-AF65-F5344CB8AC3E}">
        <p14:creationId xmlns:p14="http://schemas.microsoft.com/office/powerpoint/2010/main" val="189376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Rot="1" noChangeAspect="1" noChangeArrowheads="1"/>
          </p:cNvSpPr>
          <p:nvPr>
            <p:ph type="sldImg"/>
          </p:nvPr>
        </p:nvSpPr>
        <p:spPr>
          <a:xfrm>
            <a:off x="1150938" y="692150"/>
            <a:ext cx="4556125" cy="3416300"/>
          </a:xfrm>
          <a:solidFill>
            <a:srgbClr val="FFFFFF"/>
          </a:solidFill>
          <a:ln/>
        </p:spPr>
      </p:sp>
      <p:sp>
        <p:nvSpPr>
          <p:cNvPr id="344066"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963945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Rot="1" noChangeAspect="1" noChangeArrowheads="1" noTextEdit="1"/>
          </p:cNvSpPr>
          <p:nvPr>
            <p:ph type="sldImg"/>
          </p:nvPr>
        </p:nvSpPr>
        <p:spPr>
          <a:xfrm>
            <a:off x="1150938" y="692150"/>
            <a:ext cx="4556125" cy="3416300"/>
          </a:xfrm>
          <a:ln/>
        </p:spPr>
      </p:sp>
      <p:sp>
        <p:nvSpPr>
          <p:cNvPr id="3481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526146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Rot="1" noChangeAspect="1" noChangeArrowheads="1" noTextEdit="1"/>
          </p:cNvSpPr>
          <p:nvPr>
            <p:ph type="sldImg"/>
          </p:nvPr>
        </p:nvSpPr>
        <p:spPr>
          <a:xfrm>
            <a:off x="1150938" y="692150"/>
            <a:ext cx="4556125" cy="3416300"/>
          </a:xfrm>
          <a:ln/>
        </p:spPr>
      </p:sp>
      <p:sp>
        <p:nvSpPr>
          <p:cNvPr id="3645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948032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Rot="1" noChangeAspect="1" noChangeArrowheads="1" noTextEdit="1"/>
          </p:cNvSpPr>
          <p:nvPr>
            <p:ph type="sldImg"/>
          </p:nvPr>
        </p:nvSpPr>
        <p:spPr>
          <a:xfrm>
            <a:off x="1150938" y="692150"/>
            <a:ext cx="4556125" cy="3416300"/>
          </a:xfrm>
          <a:ln/>
        </p:spPr>
      </p:sp>
      <p:sp>
        <p:nvSpPr>
          <p:cNvPr id="368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20964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Rot="1" noChangeAspect="1" noChangeArrowheads="1" noTextEdit="1"/>
          </p:cNvSpPr>
          <p:nvPr>
            <p:ph type="sldImg"/>
          </p:nvPr>
        </p:nvSpPr>
        <p:spPr>
          <a:xfrm>
            <a:off x="1150938" y="692150"/>
            <a:ext cx="4556125" cy="3416300"/>
          </a:xfrm>
          <a:ln/>
        </p:spPr>
      </p:sp>
      <p:sp>
        <p:nvSpPr>
          <p:cNvPr id="3665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2006089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11: From ASSET to equity value</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Asset to Equity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1. The Value of Cash</a:t>
            </a:r>
            <a:br>
              <a:rPr lang="en-US" smtClean="0">
                <a:ea typeface="+mj-ea"/>
                <a:cs typeface="+mj-cs"/>
              </a:rPr>
            </a:br>
            <a:r>
              <a:rPr lang="en-US" smtClean="0">
                <a:ea typeface="+mj-ea"/>
                <a:cs typeface="+mj-cs"/>
              </a:rPr>
              <a:t>An Exercise in Cash Valuation</a:t>
            </a:r>
            <a:endParaRPr lang="en-US">
              <a:ea typeface="+mj-ea"/>
              <a:cs typeface="+mj-cs"/>
            </a:endParaRPr>
          </a:p>
        </p:txBody>
      </p:sp>
      <p:sp>
        <p:nvSpPr>
          <p:cNvPr id="7373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			</a:t>
            </a:r>
            <a:r>
              <a:rPr lang="en-US" sz="2400" dirty="0" smtClean="0">
                <a:ea typeface="+mn-ea"/>
                <a:cs typeface="+mn-cs"/>
              </a:rPr>
              <a:t>Company A	Company B	Company C</a:t>
            </a:r>
          </a:p>
          <a:p>
            <a:pPr marL="0" indent="0" eaLnBrk="1" fontAlgn="auto" hangingPunct="1">
              <a:spcAft>
                <a:spcPts val="0"/>
              </a:spcAft>
              <a:buFont typeface="Wingdings"/>
              <a:buNone/>
              <a:defRPr/>
            </a:pPr>
            <a:r>
              <a:rPr lang="en-US" sz="2400" dirty="0" smtClean="0">
                <a:ea typeface="+mn-ea"/>
                <a:cs typeface="+mn-cs"/>
              </a:rPr>
              <a:t>Enterprise Value	$ 1 billion	$ 1 billion	$ 1 billion</a:t>
            </a:r>
          </a:p>
          <a:p>
            <a:pPr marL="0" indent="0" eaLnBrk="1" fontAlgn="auto" hangingPunct="1">
              <a:spcAft>
                <a:spcPts val="0"/>
              </a:spcAft>
              <a:buFont typeface="Wingdings"/>
              <a:buNone/>
              <a:defRPr/>
            </a:pPr>
            <a:r>
              <a:rPr lang="en-US" sz="2400" dirty="0" smtClean="0">
                <a:ea typeface="+mn-ea"/>
                <a:cs typeface="+mn-cs"/>
              </a:rPr>
              <a:t>Cash 			$ 100 mil	$ 100 mil	$ 100 mil</a:t>
            </a:r>
          </a:p>
          <a:p>
            <a:pPr marL="0" indent="0" eaLnBrk="1" fontAlgn="auto" hangingPunct="1">
              <a:spcAft>
                <a:spcPts val="0"/>
              </a:spcAft>
              <a:buFont typeface="Wingdings"/>
              <a:buNone/>
              <a:defRPr/>
            </a:pPr>
            <a:r>
              <a:rPr lang="en-US" sz="2400" dirty="0" smtClean="0">
                <a:ea typeface="+mn-ea"/>
                <a:cs typeface="+mn-cs"/>
              </a:rPr>
              <a:t>Return on Capital	10%		5%		22%</a:t>
            </a:r>
          </a:p>
          <a:p>
            <a:pPr marL="0" indent="0" eaLnBrk="1" fontAlgn="auto" hangingPunct="1">
              <a:spcAft>
                <a:spcPts val="0"/>
              </a:spcAft>
              <a:buFont typeface="Wingdings"/>
              <a:buNone/>
              <a:defRPr/>
            </a:pPr>
            <a:r>
              <a:rPr lang="en-US" sz="2400" dirty="0" smtClean="0">
                <a:ea typeface="+mn-ea"/>
                <a:cs typeface="+mn-cs"/>
              </a:rPr>
              <a:t>Cost of Capital		10%		10%		12%</a:t>
            </a:r>
          </a:p>
          <a:p>
            <a:pPr marL="0" indent="0" eaLnBrk="1" fontAlgn="auto" hangingPunct="1">
              <a:spcAft>
                <a:spcPts val="0"/>
              </a:spcAft>
              <a:buFont typeface="Wingdings"/>
              <a:buNone/>
              <a:defRPr/>
            </a:pPr>
            <a:r>
              <a:rPr lang="en-US" sz="2400" dirty="0" smtClean="0">
                <a:ea typeface="+mn-ea"/>
                <a:cs typeface="+mn-cs"/>
              </a:rPr>
              <a:t>Trades in 		US		US		Argentina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In which of these companies is cash most likely to trade at face value, at a discount and at a premium?</a:t>
            </a:r>
            <a:endParaRPr lang="en-US" dirty="0">
              <a:ea typeface="+mn-ea"/>
              <a:cs typeface="+mn-cs"/>
            </a:endParaRPr>
          </a:p>
        </p:txBody>
      </p:sp>
    </p:spTree>
    <p:extLst>
      <p:ext uri="{BB962C8B-B14F-4D97-AF65-F5344CB8AC3E}">
        <p14:creationId xmlns:p14="http://schemas.microsoft.com/office/powerpoint/2010/main" val="727240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Discount or Premium?</a:t>
            </a:r>
          </a:p>
        </p:txBody>
      </p:sp>
      <p:pic>
        <p:nvPicPr>
          <p:cNvPr id="33587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extLst>
      <p:ext uri="{BB962C8B-B14F-4D97-AF65-F5344CB8AC3E}">
        <p14:creationId xmlns:p14="http://schemas.microsoft.com/office/powerpoint/2010/main" val="1035249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Dealing with Holdings in Other firms</a:t>
            </a:r>
          </a:p>
        </p:txBody>
      </p:sp>
      <p:sp>
        <p:nvSpPr>
          <p:cNvPr id="2590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Holdings in other firms can be categorized into</a:t>
            </a:r>
          </a:p>
          <a:p>
            <a:pPr lvl="1" eaLnBrk="1" hangingPunct="1">
              <a:lnSpc>
                <a:spcPct val="80000"/>
              </a:lnSpc>
            </a:pPr>
            <a:r>
              <a:rPr lang="en-US" altLang="en-US" sz="2000">
                <a:ea typeface="ＭＳ Ｐゴシック" charset="-128"/>
              </a:rPr>
              <a:t>Minority passive holdings, in which case only the dividend from the holdings is shown in the balance sheet</a:t>
            </a:r>
          </a:p>
          <a:p>
            <a:pPr lvl="1" eaLnBrk="1" hangingPunct="1">
              <a:lnSpc>
                <a:spcPct val="80000"/>
              </a:lnSpc>
            </a:pPr>
            <a:r>
              <a:rPr lang="en-US" altLang="en-US" sz="2000">
                <a:ea typeface="ＭＳ Ｐゴシック" charset="-128"/>
              </a:rPr>
              <a:t>Minority active holdings, in which case the share of equity income is shown in the income statements</a:t>
            </a:r>
          </a:p>
          <a:p>
            <a:pPr lvl="1" eaLnBrk="1" hangingPunct="1">
              <a:lnSpc>
                <a:spcPct val="80000"/>
              </a:lnSpc>
            </a:pPr>
            <a:r>
              <a:rPr lang="en-US" altLang="en-US" sz="2000">
                <a:ea typeface="ＭＳ Ｐゴシック" charset="-128"/>
              </a:rPr>
              <a:t>Majority active holdings, in which case the financial statements are consolidated.</a:t>
            </a:r>
          </a:p>
          <a:p>
            <a:pPr eaLnBrk="1" hangingPunct="1">
              <a:lnSpc>
                <a:spcPct val="80000"/>
              </a:lnSpc>
            </a:pPr>
            <a:r>
              <a:rPr lang="en-US" altLang="en-US" sz="2400">
                <a:ea typeface="ＭＳ Ｐゴシック" charset="-128"/>
              </a:rPr>
              <a:t>We tend to be sloppy in practice in dealing with cross holdings. After valuing the operating assets of a firm, using consolidated statements, it is common to add on the balance sheet value of minority holdings (which are in book value terms) and subtract out the minority interests (again in book value terms), representing the portion of the consolidated company that does not belong to the parent company. </a:t>
            </a:r>
          </a:p>
        </p:txBody>
      </p:sp>
    </p:spTree>
    <p:extLst>
      <p:ext uri="{BB962C8B-B14F-4D97-AF65-F5344CB8AC3E}">
        <p14:creationId xmlns:p14="http://schemas.microsoft.com/office/powerpoint/2010/main" val="8669881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to value holdings in other firms.. In a perfect world..</a:t>
            </a:r>
            <a:endParaRPr lang="en-US">
              <a:ea typeface="+mj-ea"/>
              <a:cs typeface="+mj-cs"/>
            </a:endParaRPr>
          </a:p>
        </p:txBody>
      </p:sp>
      <p:sp>
        <p:nvSpPr>
          <p:cNvPr id="3399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 perfect world, we would strip the parent company from its subsidiaries and value each one separately. The value of the combined firm will be</a:t>
            </a:r>
          </a:p>
          <a:p>
            <a:pPr lvl="1" eaLnBrk="1" hangingPunct="1"/>
            <a:r>
              <a:rPr lang="en-US" altLang="en-US">
                <a:ea typeface="ＭＳ Ｐゴシック" charset="-128"/>
              </a:rPr>
              <a:t>Value of parent company + Proportion of value of each subsidiary</a:t>
            </a:r>
          </a:p>
          <a:p>
            <a:pPr eaLnBrk="1" hangingPunct="1"/>
            <a:r>
              <a:rPr lang="en-US" altLang="en-US">
                <a:ea typeface="ＭＳ Ｐゴシック" charset="-128"/>
              </a:rPr>
              <a:t>To do this right, you will need to be provided detailed information on each subsidiary to estimated cash flows and discount rates.</a:t>
            </a:r>
          </a:p>
        </p:txBody>
      </p:sp>
    </p:spTree>
    <p:extLst>
      <p:ext uri="{BB962C8B-B14F-4D97-AF65-F5344CB8AC3E}">
        <p14:creationId xmlns:p14="http://schemas.microsoft.com/office/powerpoint/2010/main" val="1167091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Yahoo! An intrinsic valuation of cross holdings</a:t>
            </a:r>
          </a:p>
        </p:txBody>
      </p:sp>
      <p:pic>
        <p:nvPicPr>
          <p:cNvPr id="3420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79485" b="-79485"/>
          <a:stretch>
            <a:fillRect/>
          </a:stretch>
        </p:blipFill>
        <p:spPr>
          <a:xfrm>
            <a:off x="612775" y="1600200"/>
            <a:ext cx="8153400" cy="4495800"/>
          </a:xfrm>
        </p:spPr>
      </p:pic>
      <p:sp>
        <p:nvSpPr>
          <p:cNvPr id="342019" name="TextBox 4"/>
          <p:cNvSpPr txBox="1">
            <a:spLocks noChangeArrowheads="1"/>
          </p:cNvSpPr>
          <p:nvPr/>
        </p:nvSpPr>
        <p:spPr bwMode="auto">
          <a:xfrm>
            <a:off x="381000" y="4800600"/>
            <a:ext cx="8610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Yahoo! was trading at $33.76 in May 2014, just a few weeks prior to the IPO of Alibaba. The intrinsic valuations of Yahoo! Japan and Alibaba are based on their full financial statements.</a:t>
            </a:r>
          </a:p>
        </p:txBody>
      </p:sp>
      <p:sp>
        <p:nvSpPr>
          <p:cNvPr id="342020" name="TextBox 5"/>
          <p:cNvSpPr txBox="1">
            <a:spLocks noChangeArrowheads="1"/>
          </p:cNvSpPr>
          <p:nvPr/>
        </p:nvSpPr>
        <p:spPr bwMode="auto">
          <a:xfrm>
            <a:off x="457200" y="1676400"/>
            <a:ext cx="8458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In May 2014, Yahoo’s core business in the US was struggling (with stagnant revenues &amp; declining margins) but it had valuable minority holdings in Yahoo! Japan (35%) and Alibaba (22%).</a:t>
            </a:r>
          </a:p>
        </p:txBody>
      </p:sp>
    </p:spTree>
    <p:extLst>
      <p:ext uri="{BB962C8B-B14F-4D97-AF65-F5344CB8AC3E}">
        <p14:creationId xmlns:p14="http://schemas.microsoft.com/office/powerpoint/2010/main" val="285768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a:ea typeface="ＭＳ Ｐゴシック" charset="-128"/>
              </a:rPr>
              <a:t>With insufficient information, two compromise solutions…</a:t>
            </a:r>
          </a:p>
        </p:txBody>
      </p:sp>
      <p:sp>
        <p:nvSpPr>
          <p:cNvPr id="2631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The market value solution</a:t>
            </a:r>
            <a:r>
              <a:rPr lang="en-US" altLang="en-US" sz="2600">
                <a:ea typeface="ＭＳ Ｐゴシック" charset="-128"/>
              </a:rPr>
              <a:t>: When the subsidiaries are publicly traded, you could use their traded market capitalizations to estimate the values of the cross holdings. You do risk carrying into your valuation any mistakes that the market may be making in valuation.</a:t>
            </a:r>
          </a:p>
          <a:p>
            <a:pPr eaLnBrk="1" hangingPunct="1">
              <a:lnSpc>
                <a:spcPct val="80000"/>
              </a:lnSpc>
            </a:pPr>
            <a:r>
              <a:rPr lang="en-US" altLang="en-US" sz="2600" u="sng">
                <a:ea typeface="ＭＳ Ｐゴシック" charset="-128"/>
              </a:rPr>
              <a:t>The relative value solution</a:t>
            </a:r>
            <a:r>
              <a:rPr lang="en-US" altLang="en-US" sz="2600">
                <a:ea typeface="ＭＳ Ｐゴシック" charset="-128"/>
              </a:rPr>
              <a:t>: When there are too many cross holdings to value separately or when there is insufficient information provided on cross holdings, you can convert the book values of holdings that you have on the balance sheet (for both minority holdings and minority interests in majority holdings) by using the average price to book value ratio of the sector in which the subsidiaries operate.</a:t>
            </a:r>
          </a:p>
        </p:txBody>
      </p:sp>
    </p:spTree>
    <p:extLst>
      <p:ext uri="{BB962C8B-B14F-4D97-AF65-F5344CB8AC3E}">
        <p14:creationId xmlns:p14="http://schemas.microsoft.com/office/powerpoint/2010/main" val="1133022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3. Other Assets that have not been counted yet..</a:t>
            </a:r>
            <a:endParaRPr lang="en-US">
              <a:ea typeface="+mj-ea"/>
              <a:cs typeface="+mj-cs"/>
            </a:endParaRPr>
          </a:p>
        </p:txBody>
      </p:sp>
      <p:sp>
        <p:nvSpPr>
          <p:cNvPr id="266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Unutilized assets: </a:t>
            </a:r>
            <a:r>
              <a:rPr lang="en-US" dirty="0" smtClean="0">
                <a:ea typeface="+mn-ea"/>
                <a:cs typeface="+mn-cs"/>
              </a:rPr>
              <a:t>If you have assets or property that are not being utilized (vacant land, for example), you have not valued </a:t>
            </a:r>
            <a:r>
              <a:rPr lang="en-US" dirty="0" smtClean="0">
                <a:ea typeface="+mn-ea"/>
                <a:cs typeface="+mn-cs"/>
              </a:rPr>
              <a:t>them </a:t>
            </a:r>
            <a:r>
              <a:rPr lang="en-US" dirty="0" smtClean="0">
                <a:ea typeface="+mn-ea"/>
                <a:cs typeface="+mn-cs"/>
              </a:rPr>
              <a:t>yet. You can assess a market value for these assets and add them on to the value of the firm.</a:t>
            </a:r>
          </a:p>
          <a:p>
            <a:pPr marL="320040" indent="-320040" eaLnBrk="1" fontAlgn="auto" hangingPunct="1">
              <a:spcAft>
                <a:spcPts val="0"/>
              </a:spcAft>
              <a:buFont typeface="Wingdings"/>
              <a:buChar char=""/>
              <a:defRPr/>
            </a:pPr>
            <a:r>
              <a:rPr lang="en-US" u="sng" dirty="0" smtClean="0">
                <a:ea typeface="+mn-ea"/>
                <a:cs typeface="+mn-cs"/>
              </a:rPr>
              <a:t>Overfunded pension plans</a:t>
            </a:r>
            <a:r>
              <a:rPr lang="en-US" dirty="0" smtClean="0">
                <a:ea typeface="+mn-ea"/>
                <a:cs typeface="+mn-cs"/>
              </a:rPr>
              <a:t>: If you have a defined benefit plan and your assets exceed your expected liabilities, you could consider the over funding with two caveats:</a:t>
            </a:r>
          </a:p>
          <a:p>
            <a:pPr marL="640080" lvl="1" indent="-274320" eaLnBrk="1" fontAlgn="auto" hangingPunct="1">
              <a:spcAft>
                <a:spcPts val="0"/>
              </a:spcAft>
              <a:buFont typeface="Wingdings 2"/>
              <a:buChar char=""/>
              <a:defRPr/>
            </a:pPr>
            <a:r>
              <a:rPr lang="en-US" dirty="0" smtClean="0">
                <a:ea typeface="+mn-ea"/>
              </a:rPr>
              <a:t>Collective bargaining agreements may prevent you from laying claim to these excess assets.</a:t>
            </a:r>
          </a:p>
          <a:p>
            <a:pPr marL="640080" lvl="1" indent="-274320" eaLnBrk="1" fontAlgn="auto" hangingPunct="1">
              <a:spcAft>
                <a:spcPts val="0"/>
              </a:spcAft>
              <a:buFont typeface="Wingdings 2"/>
              <a:buChar char=""/>
              <a:defRPr/>
            </a:pPr>
            <a:r>
              <a:rPr lang="en-US" dirty="0" smtClean="0">
                <a:ea typeface="+mn-ea"/>
              </a:rPr>
              <a:t>There are tax consequences. Often, withdrawals from pension plans get taxed at much higher rates.</a:t>
            </a:r>
          </a:p>
          <a:p>
            <a:pPr indent="-274320">
              <a:buFont typeface="Wingdings 2"/>
              <a:buChar char=""/>
              <a:defRPr/>
            </a:pPr>
            <a:r>
              <a:rPr lang="en-US" u="sng" dirty="0" smtClean="0">
                <a:ea typeface="+mn-ea"/>
              </a:rPr>
              <a:t>Do not double count an asset</a:t>
            </a:r>
            <a:r>
              <a:rPr lang="en-US" dirty="0" smtClean="0">
                <a:ea typeface="+mn-ea"/>
              </a:rPr>
              <a:t>. If you count the income from an asset in your </a:t>
            </a:r>
            <a:r>
              <a:rPr lang="en-US" dirty="0" err="1" smtClean="0">
                <a:ea typeface="+mn-ea"/>
              </a:rPr>
              <a:t>cashflows</a:t>
            </a:r>
            <a:r>
              <a:rPr lang="en-US" dirty="0" smtClean="0">
                <a:ea typeface="+mn-ea"/>
              </a:rPr>
              <a:t>, you cannot count the market value of the asset in your value.</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12387239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Uncounted Asset?</a:t>
            </a:r>
            <a:endParaRPr lang="en-US" dirty="0"/>
          </a:p>
        </p:txBody>
      </p:sp>
      <p:pic>
        <p:nvPicPr>
          <p:cNvPr id="6" name="Content Placeholder 5"/>
          <p:cNvPicPr>
            <a:picLocks noGrp="1" noChangeAspect="1"/>
          </p:cNvPicPr>
          <p:nvPr>
            <p:ph sz="quarter" idx="1"/>
          </p:nvPr>
        </p:nvPicPr>
        <p:blipFill>
          <a:blip r:embed="rId2"/>
          <a:stretch>
            <a:fillRect/>
          </a:stretch>
        </p:blipFill>
        <p:spPr>
          <a:xfrm>
            <a:off x="954437" y="1600200"/>
            <a:ext cx="7470076" cy="4495800"/>
          </a:xfrm>
          <a:prstGeom prst="rect">
            <a:avLst/>
          </a:prstGeom>
        </p:spPr>
      </p:pic>
      <p:sp>
        <p:nvSpPr>
          <p:cNvPr id="4" name="Footer Placeholder 3"/>
          <p:cNvSpPr>
            <a:spLocks noGrp="1"/>
          </p:cNvSpPr>
          <p:nvPr>
            <p:ph type="ftr" sz="quarter" idx="4294967295"/>
          </p:nvPr>
        </p:nvSpPr>
        <p:spPr>
          <a:xfrm>
            <a:off x="609600" y="6248400"/>
            <a:ext cx="5421313" cy="365125"/>
          </a:xfrm>
          <a:prstGeom prst="rect">
            <a:avLst/>
          </a:prstGeom>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a:bodyPr>
          <a:lstStyle/>
          <a:p>
            <a:fld id="{4B068F59-C0DF-384E-833F-9888C5560BF6}" type="slidenum">
              <a:rPr lang="en-US" altLang="en-US" smtClean="0"/>
              <a:pPr/>
              <a:t>10</a:t>
            </a:fld>
            <a:endParaRPr lang="en-US" altLang="en-US"/>
          </a:p>
        </p:txBody>
      </p:sp>
      <p:sp>
        <p:nvSpPr>
          <p:cNvPr id="3" name="TextBox 2"/>
          <p:cNvSpPr txBox="1"/>
          <p:nvPr/>
        </p:nvSpPr>
        <p:spPr>
          <a:xfrm>
            <a:off x="3886200" y="1516063"/>
            <a:ext cx="2536272" cy="400110"/>
          </a:xfrm>
          <a:prstGeom prst="rect">
            <a:avLst/>
          </a:prstGeom>
          <a:noFill/>
        </p:spPr>
        <p:txBody>
          <a:bodyPr wrap="none" rtlCol="0">
            <a:spAutoFit/>
          </a:bodyPr>
          <a:lstStyle/>
          <a:p>
            <a:r>
              <a:rPr lang="en-US" sz="2000" dirty="0" smtClean="0"/>
              <a:t>Price tag: $200 million</a:t>
            </a:r>
            <a:endParaRPr lang="en-US" sz="2000" dirty="0"/>
          </a:p>
        </p:txBody>
      </p:sp>
    </p:spTree>
    <p:extLst>
      <p:ext uri="{BB962C8B-B14F-4D97-AF65-F5344CB8AC3E}">
        <p14:creationId xmlns:p14="http://schemas.microsoft.com/office/powerpoint/2010/main" val="406201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4</a:t>
            </a:r>
            <a:r>
              <a:rPr lang="en-US" altLang="en-US" smtClean="0">
                <a:ea typeface="ＭＳ Ｐゴシック" charset="-128"/>
              </a:rPr>
              <a:t>. </a:t>
            </a:r>
            <a:r>
              <a:rPr lang="en-US" altLang="en-US" dirty="0">
                <a:ea typeface="ＭＳ Ｐゴシック" charset="-128"/>
              </a:rPr>
              <a:t>Be circumspect about defining debt for cost of capital purposes…</a:t>
            </a:r>
          </a:p>
        </p:txBody>
      </p:sp>
      <p:sp>
        <p:nvSpPr>
          <p:cNvPr id="2826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dirty="0" smtClean="0">
                <a:ea typeface="+mn-ea"/>
              </a:rPr>
              <a:t>Commitment to make fixed payments in the future</a:t>
            </a:r>
          </a:p>
          <a:p>
            <a:pPr marL="640080" lvl="1" indent="-274320" eaLnBrk="1" fontAlgn="auto" hangingPunct="1">
              <a:spcAft>
                <a:spcPts val="0"/>
              </a:spcAft>
              <a:buFont typeface="Wingdings 2"/>
              <a:buChar char=""/>
              <a:defRPr/>
            </a:pPr>
            <a:r>
              <a:rPr lang="en-US" dirty="0" smtClean="0">
                <a:ea typeface="+mn-ea"/>
              </a:rPr>
              <a:t>The fixed payments are tax deductible</a:t>
            </a:r>
          </a:p>
          <a:p>
            <a:pPr marL="640080" lvl="1" indent="-274320" eaLnBrk="1" fontAlgn="auto" hangingPunct="1">
              <a:spcAft>
                <a:spcPts val="0"/>
              </a:spcAft>
              <a:buFont typeface="Wingdings 2"/>
              <a:buChar char=""/>
              <a:defRPr/>
            </a:pPr>
            <a:r>
              <a:rPr lang="en-US" dirty="0"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dirty="0" smtClean="0">
                <a:ea typeface="+mn-ea"/>
                <a:cs typeface="+mn-cs"/>
              </a:rPr>
              <a:t>Definitely Debt</a:t>
            </a:r>
          </a:p>
          <a:p>
            <a:pPr marL="640080" lvl="1" indent="-274320" eaLnBrk="1" fontAlgn="auto" hangingPunct="1">
              <a:spcAft>
                <a:spcPts val="0"/>
              </a:spcAft>
              <a:buFont typeface="Wingdings 2"/>
              <a:buChar char=""/>
              <a:defRPr/>
            </a:pPr>
            <a:r>
              <a:rPr lang="en-US" dirty="0" smtClean="0">
                <a:ea typeface="+mn-ea"/>
              </a:rPr>
              <a:t>All interest bearing liabilities, short term as well as long term</a:t>
            </a:r>
          </a:p>
          <a:p>
            <a:pPr marL="640080" lvl="1" indent="-274320" eaLnBrk="1" fontAlgn="auto" hangingPunct="1">
              <a:spcAft>
                <a:spcPts val="0"/>
              </a:spcAft>
              <a:buFont typeface="Wingdings 2"/>
              <a:buChar char=""/>
              <a:defRPr/>
            </a:pPr>
            <a:r>
              <a:rPr lang="en-US" dirty="0" smtClean="0">
                <a:ea typeface="+mn-ea"/>
              </a:rPr>
              <a:t>All leases, operating as well as capital</a:t>
            </a:r>
          </a:p>
          <a:p>
            <a:pPr marL="320040" indent="-320040" eaLnBrk="1" fontAlgn="auto" hangingPunct="1">
              <a:spcAft>
                <a:spcPts val="0"/>
              </a:spcAft>
              <a:buFont typeface="Wingdings"/>
              <a:buChar char=""/>
              <a:defRPr/>
            </a:pPr>
            <a:r>
              <a:rPr lang="en-US" dirty="0" smtClean="0">
                <a:ea typeface="+mn-ea"/>
                <a:cs typeface="+mn-cs"/>
              </a:rPr>
              <a:t>Definitely not debt</a:t>
            </a:r>
          </a:p>
          <a:p>
            <a:pPr marL="640080" lvl="1" indent="-274320" eaLnBrk="1" fontAlgn="auto" hangingPunct="1">
              <a:spcAft>
                <a:spcPts val="0"/>
              </a:spcAft>
              <a:buFont typeface="Wingdings 2"/>
              <a:buChar char=""/>
              <a:defRPr/>
            </a:pPr>
            <a:r>
              <a:rPr lang="en-US" dirty="0" smtClean="0">
                <a:ea typeface="+mn-ea"/>
              </a:rPr>
              <a:t>Accounts payable or supplier credit</a:t>
            </a:r>
            <a:endParaRPr lang="en-US" dirty="0">
              <a:ea typeface="+mn-ea"/>
            </a:endParaRPr>
          </a:p>
          <a:p>
            <a:pPr marL="319405" indent="-274320" eaLnBrk="1" fontAlgn="auto" hangingPunct="1">
              <a:spcAft>
                <a:spcPts val="0"/>
              </a:spcAft>
              <a:buFont typeface="Wingdings 2"/>
              <a:buChar char=""/>
              <a:defRPr/>
            </a:pPr>
            <a:r>
              <a:rPr lang="en-US" dirty="0" smtClean="0">
                <a:ea typeface="+mn-ea"/>
              </a:rPr>
              <a:t>May be debt, but only if legal obligations follow</a:t>
            </a:r>
          </a:p>
          <a:p>
            <a:pPr marL="640080" lvl="1" indent="-274320" eaLnBrk="1" fontAlgn="auto" hangingPunct="1">
              <a:spcAft>
                <a:spcPts val="0"/>
              </a:spcAft>
              <a:buFont typeface="Wingdings 2"/>
              <a:buChar char=""/>
              <a:defRPr/>
            </a:pPr>
            <a:r>
              <a:rPr lang="en-US" dirty="0" smtClean="0">
                <a:ea typeface="+mn-ea"/>
              </a:rPr>
              <a:t>Unfunded pensions or health care obligations</a:t>
            </a:r>
          </a:p>
        </p:txBody>
      </p:sp>
    </p:spTree>
    <p:extLst>
      <p:ext uri="{BB962C8B-B14F-4D97-AF65-F5344CB8AC3E}">
        <p14:creationId xmlns:p14="http://schemas.microsoft.com/office/powerpoint/2010/main" val="606655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But you should consider other potential liabilities when getting to equity value</a:t>
            </a:r>
            <a:endParaRPr lang="en-US">
              <a:ea typeface="+mj-ea"/>
              <a:cs typeface="+mj-cs"/>
            </a:endParaRPr>
          </a:p>
        </p:txBody>
      </p:sp>
      <p:sp>
        <p:nvSpPr>
          <p:cNvPr id="2867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If you have under funded pension fund or health care plans, you should consider the under funding at this stage in getting to the value of equity.</a:t>
            </a:r>
          </a:p>
          <a:p>
            <a:pPr lvl="1" eaLnBrk="1" hangingPunct="1">
              <a:lnSpc>
                <a:spcPct val="80000"/>
              </a:lnSpc>
            </a:pPr>
            <a:r>
              <a:rPr lang="en-US" altLang="en-US" sz="2200">
                <a:ea typeface="ＭＳ Ｐゴシック" charset="-128"/>
              </a:rPr>
              <a:t>If you do so, you should not double count by also including a cash flow line item reflecting cash you would need to set aside to meet the unfunded obligation.</a:t>
            </a:r>
          </a:p>
          <a:p>
            <a:pPr lvl="1" eaLnBrk="1" hangingPunct="1">
              <a:lnSpc>
                <a:spcPct val="80000"/>
              </a:lnSpc>
            </a:pPr>
            <a:r>
              <a:rPr lang="en-US" altLang="en-US" sz="2200">
                <a:ea typeface="ＭＳ Ｐゴシック" charset="-128"/>
              </a:rPr>
              <a:t>You should not be counting these items as debt in your cost of capital calculations….</a:t>
            </a:r>
          </a:p>
          <a:p>
            <a:pPr eaLnBrk="1" hangingPunct="1">
              <a:lnSpc>
                <a:spcPct val="80000"/>
              </a:lnSpc>
            </a:pPr>
            <a:r>
              <a:rPr lang="en-US" altLang="en-US" sz="2600">
                <a:ea typeface="ＭＳ Ｐゴシック" charset="-128"/>
              </a:rPr>
              <a:t>If you have contingent liabilities - for example, a potential liability from a lawsuit that has not been decided - you should consider the expected value of these contingent liabilities</a:t>
            </a:r>
          </a:p>
          <a:p>
            <a:pPr lvl="1" eaLnBrk="1" hangingPunct="1">
              <a:lnSpc>
                <a:spcPct val="80000"/>
              </a:lnSpc>
            </a:pPr>
            <a:r>
              <a:rPr lang="en-US" altLang="en-US" sz="2200">
                <a:ea typeface="ＭＳ Ｐゴシック" charset="-128"/>
              </a:rPr>
              <a:t>Value of contingent liability = Probability that the liability will occur * Expected value of liability</a:t>
            </a:r>
          </a:p>
        </p:txBody>
      </p:sp>
    </p:spTree>
    <p:extLst>
      <p:ext uri="{BB962C8B-B14F-4D97-AF65-F5344CB8AC3E}">
        <p14:creationId xmlns:p14="http://schemas.microsoft.com/office/powerpoint/2010/main" val="39099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Subtract Book </a:t>
            </a:r>
            <a:r>
              <a:rPr lang="en-US" altLang="en-US" dirty="0">
                <a:ea typeface="ＭＳ Ｐゴシック" charset="-128"/>
              </a:rPr>
              <a:t>Value or M</a:t>
            </a:r>
            <a:r>
              <a:rPr lang="en-US" altLang="en-US" dirty="0" smtClean="0">
                <a:ea typeface="ＭＳ Ｐゴシック" charset="-128"/>
              </a:rPr>
              <a:t>arket Value?</a:t>
            </a:r>
            <a:endParaRPr lang="en-US" altLang="en-US" dirty="0">
              <a:ea typeface="ＭＳ Ｐゴシック" charset="-128"/>
            </a:endParaRPr>
          </a:p>
        </p:txBody>
      </p:sp>
      <p:sp>
        <p:nvSpPr>
          <p:cNvPr id="28467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For some firms that are in financial trouble, the book value of debt can be substantially higher than the market value of debt. Analysts worry that subtracting out the market value of debt in this case can yield too high a value for equity.</a:t>
            </a:r>
          </a:p>
          <a:p>
            <a:pPr marL="320040" indent="-320040" eaLnBrk="1" fontAlgn="auto" hangingPunct="1">
              <a:spcAft>
                <a:spcPts val="0"/>
              </a:spcAft>
              <a:buFont typeface="Wingdings"/>
              <a:buChar char=""/>
              <a:defRPr/>
            </a:pPr>
            <a:r>
              <a:rPr lang="en-US" dirty="0" smtClean="0">
                <a:ea typeface="+mn-ea"/>
                <a:cs typeface="+mn-cs"/>
              </a:rPr>
              <a:t>A discounted </a:t>
            </a:r>
            <a:r>
              <a:rPr lang="en-US" dirty="0" err="1" smtClean="0">
                <a:ea typeface="+mn-ea"/>
                <a:cs typeface="+mn-cs"/>
              </a:rPr>
              <a:t>cashflow</a:t>
            </a:r>
            <a:r>
              <a:rPr lang="en-US" dirty="0" smtClean="0">
                <a:ea typeface="+mn-ea"/>
                <a:cs typeface="+mn-cs"/>
              </a:rPr>
              <a:t> valuation is designed to value a going concern. In a going concern, it is the market value of debt that should count, even if it is much lower than book value.</a:t>
            </a:r>
          </a:p>
          <a:p>
            <a:pPr marL="320040" indent="-320040" eaLnBrk="1" fontAlgn="auto" hangingPunct="1">
              <a:spcAft>
                <a:spcPts val="0"/>
              </a:spcAft>
              <a:buFont typeface="Wingdings"/>
              <a:buChar char=""/>
              <a:defRPr/>
            </a:pPr>
            <a:r>
              <a:rPr lang="en-US" dirty="0" smtClean="0">
                <a:ea typeface="+mn-ea"/>
                <a:cs typeface="+mn-cs"/>
              </a:rPr>
              <a:t>In a liquidation valuation, you can subtract out the book value of debt from the liquidation value of the assets</a:t>
            </a:r>
            <a:r>
              <a:rPr lang="en-US" dirty="0">
                <a:ea typeface="+mn-ea"/>
                <a:cs typeface="+mn-cs"/>
              </a:rPr>
              <a:t>.</a:t>
            </a:r>
            <a:endParaRPr lang="en-US" dirty="0" smtClean="0">
              <a:ea typeface="+mn-ea"/>
              <a:cs typeface="+mn-cs"/>
            </a:endParaRPr>
          </a:p>
        </p:txBody>
      </p:sp>
    </p:spTree>
    <p:extLst>
      <p:ext uri="{BB962C8B-B14F-4D97-AF65-F5344CB8AC3E}">
        <p14:creationId xmlns:p14="http://schemas.microsoft.com/office/powerpoint/2010/main" val="1626468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225</TotalTime>
  <Words>1104</Words>
  <Application>Microsoft Macintosh PowerPoint</Application>
  <PresentationFormat>Letter Paper (8.5x11 in)</PresentationFormat>
  <Paragraphs>68</Paragraphs>
  <Slides>13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Helvetica</vt:lpstr>
      <vt:lpstr>ＭＳ Ｐゴシック</vt:lpstr>
      <vt:lpstr>Times</vt:lpstr>
      <vt:lpstr>Wingdings</vt:lpstr>
      <vt:lpstr>Wingdings 2</vt:lpstr>
      <vt:lpstr>Basic</vt:lpstr>
      <vt:lpstr>Session 11: From ASSET to equity value</vt:lpstr>
      <vt:lpstr>From Asset to Equity Value</vt:lpstr>
      <vt:lpstr>1. The Value of Cash An Exercise in Cash Valuation</vt:lpstr>
      <vt:lpstr>Cash: Discount or Premium?</vt:lpstr>
      <vt:lpstr>2. Dealing with Holdings in Other firms</vt:lpstr>
      <vt:lpstr>How to value holdings in other firms.. In a perfect world..</vt:lpstr>
      <vt:lpstr>Yahoo! An intrinsic valuation of cross holdings</vt:lpstr>
      <vt:lpstr>With insufficient information, two compromise solutions…</vt:lpstr>
      <vt:lpstr>3. Other Assets that have not been counted yet..</vt:lpstr>
      <vt:lpstr>An Uncounted Asset?</vt:lpstr>
      <vt:lpstr>4. Be circumspect about defining debt for cost of capital purposes…</vt:lpstr>
      <vt:lpstr>But you should consider other potential liabilities when getting to equity value</vt:lpstr>
      <vt:lpstr>Subtract Book Value or Market Value?</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27</cp:revision>
  <cp:lastPrinted>2013-12-12T13:03:45Z</cp:lastPrinted>
  <dcterms:created xsi:type="dcterms:W3CDTF">2011-11-03T12:27:46Z</dcterms:created>
  <dcterms:modified xsi:type="dcterms:W3CDTF">2016-06-13T00:27:55Z</dcterms:modified>
</cp:coreProperties>
</file>