
<file path=[Content_Types].xml><?xml version="1.0" encoding="utf-8"?>
<Types xmlns="http://schemas.openxmlformats.org/package/2006/content-types">
  <Default Extension="xml" ContentType="application/xml"/>
  <Default Extension="jpeg" ContentType="image/jpeg"/>
  <Default Extension="png" ContentType="image/png"/>
  <Default Extension="rels" ContentType="application/vnd.openxmlformats-package.relationships+xml"/>
  <Default Extension="emf" ContentType="image/x-e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76" r:id="rId1"/>
  </p:sldMasterIdLst>
  <p:notesMasterIdLst>
    <p:notesMasterId r:id="rId14"/>
  </p:notesMasterIdLst>
  <p:handoutMasterIdLst>
    <p:handoutMasterId r:id="rId15"/>
  </p:handoutMasterIdLst>
  <p:sldIdLst>
    <p:sldId id="256" r:id="rId2"/>
    <p:sldId id="273" r:id="rId3"/>
    <p:sldId id="274" r:id="rId4"/>
    <p:sldId id="275" r:id="rId5"/>
    <p:sldId id="276" r:id="rId6"/>
    <p:sldId id="277" r:id="rId7"/>
    <p:sldId id="278" r:id="rId8"/>
    <p:sldId id="279" r:id="rId9"/>
    <p:sldId id="282" r:id="rId10"/>
    <p:sldId id="283" r:id="rId11"/>
    <p:sldId id="284" r:id="rId12"/>
    <p:sldId id="285" r:id="rId13"/>
  </p:sldIdLst>
  <p:sldSz cx="9144000" cy="6858000" type="letter"/>
  <p:notesSz cx="6858000" cy="91440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1pPr>
    <a:lvl2pPr marL="4572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2pPr>
    <a:lvl3pPr marL="9144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3pPr>
    <a:lvl4pPr marL="13716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4pPr>
    <a:lvl5pPr marL="18288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5pPr>
    <a:lvl6pPr marL="2286000" algn="l" defTabSz="457200" rtl="0" eaLnBrk="1" latinLnBrk="0" hangingPunct="1">
      <a:defRPr sz="2400" i="1" kern="1200">
        <a:solidFill>
          <a:schemeClr val="tx1"/>
        </a:solidFill>
        <a:latin typeface="Helvetica" charset="0"/>
        <a:ea typeface="ＭＳ Ｐゴシック" charset="0"/>
        <a:cs typeface="ＭＳ Ｐゴシック" charset="0"/>
      </a:defRPr>
    </a:lvl6pPr>
    <a:lvl7pPr marL="2743200" algn="l" defTabSz="457200" rtl="0" eaLnBrk="1" latinLnBrk="0" hangingPunct="1">
      <a:defRPr sz="2400" i="1" kern="1200">
        <a:solidFill>
          <a:schemeClr val="tx1"/>
        </a:solidFill>
        <a:latin typeface="Helvetica" charset="0"/>
        <a:ea typeface="ＭＳ Ｐゴシック" charset="0"/>
        <a:cs typeface="ＭＳ Ｐゴシック" charset="0"/>
      </a:defRPr>
    </a:lvl7pPr>
    <a:lvl8pPr marL="3200400" algn="l" defTabSz="457200" rtl="0" eaLnBrk="1" latinLnBrk="0" hangingPunct="1">
      <a:defRPr sz="2400" i="1" kern="1200">
        <a:solidFill>
          <a:schemeClr val="tx1"/>
        </a:solidFill>
        <a:latin typeface="Helvetica" charset="0"/>
        <a:ea typeface="ＭＳ Ｐゴシック" charset="0"/>
        <a:cs typeface="ＭＳ Ｐゴシック" charset="0"/>
      </a:defRPr>
    </a:lvl8pPr>
    <a:lvl9pPr marL="3657600" algn="l" defTabSz="457200" rtl="0" eaLnBrk="1" latinLnBrk="0" hangingPunct="1">
      <a:defRPr sz="2400" i="1" kern="1200">
        <a:solidFill>
          <a:schemeClr val="tx1"/>
        </a:solidFill>
        <a:latin typeface="Helvetica" charset="0"/>
        <a:ea typeface="ＭＳ Ｐゴシック" charset="0"/>
        <a:cs typeface="ＭＳ Ｐゴシック"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4"/>
    <p:restoredTop sz="94617"/>
  </p:normalViewPr>
  <p:slideViewPr>
    <p:cSldViewPr snapToGrid="0" snapToObjects="1">
      <p:cViewPr varScale="1">
        <p:scale>
          <a:sx n="88" d="100"/>
          <a:sy n="88" d="100"/>
        </p:scale>
        <p:origin x="1272" y="18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notesMaster" Target="notesMasters/notesMaster1.xml"/><Relationship Id="rId15" Type="http://schemas.openxmlformats.org/officeDocument/2006/relationships/handoutMaster" Target="handoutMasters/handoutMaster1.xml"/><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 Id="rId19"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8E363A61-9849-414F-B199-ECB63600C1E2}" type="datetimeFigureOut">
              <a:rPr lang="en-US" smtClean="0"/>
              <a:t>6/12/16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2D1DC62F-4D19-B442-9587-64B04FAB7F62}" type="slidenum">
              <a:rPr lang="en-US" smtClean="0"/>
              <a:t>‹#›</a:t>
            </a:fld>
            <a:endParaRPr lang="en-US"/>
          </a:p>
        </p:txBody>
      </p:sp>
    </p:spTree>
    <p:extLst>
      <p:ext uri="{BB962C8B-B14F-4D97-AF65-F5344CB8AC3E}">
        <p14:creationId xmlns:p14="http://schemas.microsoft.com/office/powerpoint/2010/main" val="256759832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537C19D-81B2-2247-A3C3-C6A56B942EC3}" type="datetimeFigureOut">
              <a:rPr lang="en-US" smtClean="0"/>
              <a:t>6/12/16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504DF09-4431-8C44-A52B-1521175C8437}" type="slidenum">
              <a:rPr lang="en-US" smtClean="0"/>
              <a:t>‹#›</a:t>
            </a:fld>
            <a:endParaRPr lang="en-US"/>
          </a:p>
        </p:txBody>
      </p:sp>
    </p:spTree>
    <p:extLst>
      <p:ext uri="{BB962C8B-B14F-4D97-AF65-F5344CB8AC3E}">
        <p14:creationId xmlns:p14="http://schemas.microsoft.com/office/powerpoint/2010/main" val="664318874"/>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4849" name="Rectangle 2"/>
          <p:cNvSpPr>
            <a:spLocks noGrp="1" noRot="1" noChangeAspect="1" noChangeArrowheads="1"/>
          </p:cNvSpPr>
          <p:nvPr>
            <p:ph type="sldImg"/>
          </p:nvPr>
        </p:nvSpPr>
        <p:spPr>
          <a:xfrm>
            <a:off x="1150938" y="692150"/>
            <a:ext cx="4556125" cy="3416300"/>
          </a:xfrm>
          <a:solidFill>
            <a:srgbClr val="FFFFFF"/>
          </a:solidFill>
          <a:ln/>
        </p:spPr>
      </p:sp>
      <p:sp>
        <p:nvSpPr>
          <p:cNvPr id="334850" name="Rectangle 3"/>
          <p:cNvSpPr>
            <a:spLocks noGrp="1" noChangeArrowheads="1"/>
          </p:cNvSpPr>
          <p:nvPr>
            <p:ph type="body" idx="1"/>
          </p:nvPr>
        </p:nvSpPr>
        <p:spPr>
          <a:solidFill>
            <a:srgbClr val="FFFFFF"/>
          </a:solidFill>
          <a:ln>
            <a:solidFill>
              <a:srgbClr val="000000"/>
            </a:solidFill>
          </a:ln>
        </p:spPr>
        <p:txBody>
          <a:bodyPr/>
          <a:lstStyle/>
          <a:p>
            <a:endParaRPr lang="en-US" altLang="en-US">
              <a:latin typeface="Helvetica" charset="0"/>
              <a:ea typeface="ＭＳ Ｐゴシック" charset="-128"/>
            </a:endParaRPr>
          </a:p>
        </p:txBody>
      </p:sp>
    </p:spTree>
    <p:extLst>
      <p:ext uri="{BB962C8B-B14F-4D97-AF65-F5344CB8AC3E}">
        <p14:creationId xmlns:p14="http://schemas.microsoft.com/office/powerpoint/2010/main" val="13991777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6897" name="Rectangle 2"/>
          <p:cNvSpPr>
            <a:spLocks noGrp="1" noRot="1" noChangeAspect="1" noChangeArrowheads="1" noTextEdit="1"/>
          </p:cNvSpPr>
          <p:nvPr>
            <p:ph type="sldImg"/>
          </p:nvPr>
        </p:nvSpPr>
        <p:spPr>
          <a:xfrm>
            <a:off x="1150938" y="692150"/>
            <a:ext cx="4556125" cy="3416300"/>
          </a:xfrm>
          <a:ln/>
        </p:spPr>
      </p:sp>
      <p:sp>
        <p:nvSpPr>
          <p:cNvPr id="33689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tLang="en-US">
              <a:latin typeface="Times" charset="0"/>
              <a:ea typeface="ＭＳ Ｐゴシック" charset="-128"/>
            </a:endParaRPr>
          </a:p>
        </p:txBody>
      </p:sp>
    </p:spTree>
    <p:extLst>
      <p:ext uri="{BB962C8B-B14F-4D97-AF65-F5344CB8AC3E}">
        <p14:creationId xmlns:p14="http://schemas.microsoft.com/office/powerpoint/2010/main" val="5192501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8945" name="Rectangle 2"/>
          <p:cNvSpPr>
            <a:spLocks noGrp="1" noRot="1" noChangeAspect="1" noChangeArrowheads="1"/>
          </p:cNvSpPr>
          <p:nvPr>
            <p:ph type="sldImg"/>
          </p:nvPr>
        </p:nvSpPr>
        <p:spPr>
          <a:xfrm>
            <a:off x="1150938" y="692150"/>
            <a:ext cx="4556125" cy="3416300"/>
          </a:xfrm>
          <a:solidFill>
            <a:srgbClr val="FFFFFF"/>
          </a:solidFill>
          <a:ln/>
        </p:spPr>
      </p:sp>
      <p:sp>
        <p:nvSpPr>
          <p:cNvPr id="33894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How you deal with cross holdings depends upon which scenario you face.</a:t>
            </a:r>
          </a:p>
        </p:txBody>
      </p:sp>
    </p:spTree>
    <p:extLst>
      <p:ext uri="{BB962C8B-B14F-4D97-AF65-F5344CB8AC3E}">
        <p14:creationId xmlns:p14="http://schemas.microsoft.com/office/powerpoint/2010/main" val="17232713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0993" name="Rectangle 2"/>
          <p:cNvSpPr>
            <a:spLocks noGrp="1" noRot="1" noChangeAspect="1" noChangeArrowheads="1"/>
          </p:cNvSpPr>
          <p:nvPr>
            <p:ph type="sldImg"/>
          </p:nvPr>
        </p:nvSpPr>
        <p:spPr>
          <a:xfrm>
            <a:off x="1150938" y="692150"/>
            <a:ext cx="4556125" cy="3416300"/>
          </a:xfrm>
          <a:solidFill>
            <a:srgbClr val="FFFFFF"/>
          </a:solidFill>
          <a:ln/>
        </p:spPr>
      </p:sp>
      <p:sp>
        <p:nvSpPr>
          <p:cNvPr id="34099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If a holding is not consolidated, you have to work to bring the holding into your valuation explicitly since the income from the holding will not be shown as part of operating income. If you are doing equity valuation, you have to be careful to strip out the portion of the net income that is attributable to the holdings - dividends, for instance.</a:t>
            </a:r>
          </a:p>
          <a:p>
            <a:r>
              <a:rPr lang="en-US" altLang="en-US">
                <a:latin typeface="Times" charset="0"/>
                <a:ea typeface="ＭＳ Ｐゴシック" charset="-128"/>
              </a:rPr>
              <a:t>If a holding is consolidated, you are valuing a combined firm - the parent and the subsidiary. You have to ensure that you subtract out the portion of the subsidiary that does not belong to you.</a:t>
            </a:r>
          </a:p>
        </p:txBody>
      </p:sp>
    </p:spTree>
    <p:extLst>
      <p:ext uri="{BB962C8B-B14F-4D97-AF65-F5344CB8AC3E}">
        <p14:creationId xmlns:p14="http://schemas.microsoft.com/office/powerpoint/2010/main" val="6497693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4065" name="Rectangle 2"/>
          <p:cNvSpPr>
            <a:spLocks noGrp="1" noRot="1" noChangeAspect="1" noChangeArrowheads="1"/>
          </p:cNvSpPr>
          <p:nvPr>
            <p:ph type="sldImg"/>
          </p:nvPr>
        </p:nvSpPr>
        <p:spPr>
          <a:xfrm>
            <a:off x="1150938" y="692150"/>
            <a:ext cx="4556125" cy="3416300"/>
          </a:xfrm>
          <a:solidFill>
            <a:srgbClr val="FFFFFF"/>
          </a:solidFill>
          <a:ln/>
        </p:spPr>
      </p:sp>
      <p:sp>
        <p:nvSpPr>
          <p:cNvPr id="344066" name="Rectangle 3"/>
          <p:cNvSpPr>
            <a:spLocks noGrp="1" noChangeArrowheads="1"/>
          </p:cNvSpPr>
          <p:nvPr>
            <p:ph type="body" idx="1"/>
          </p:nvPr>
        </p:nvSpPr>
        <p:spPr>
          <a:solidFill>
            <a:srgbClr val="FFFFFF"/>
          </a:solidFill>
          <a:ln>
            <a:solidFill>
              <a:srgbClr val="000000"/>
            </a:solidFill>
          </a:ln>
        </p:spPr>
        <p:txBody>
          <a:bodyPr/>
          <a:lstStyle/>
          <a:p>
            <a:endParaRPr lang="en-US" altLang="en-US">
              <a:latin typeface="Times" charset="0"/>
              <a:ea typeface="ＭＳ Ｐゴシック" charset="-128"/>
            </a:endParaRPr>
          </a:p>
        </p:txBody>
      </p:sp>
    </p:spTree>
    <p:extLst>
      <p:ext uri="{BB962C8B-B14F-4D97-AF65-F5344CB8AC3E}">
        <p14:creationId xmlns:p14="http://schemas.microsoft.com/office/powerpoint/2010/main" val="12683033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61" name="Rectangle 2"/>
          <p:cNvSpPr>
            <a:spLocks noGrp="1" noRot="1" noChangeAspect="1" noChangeArrowheads="1" noTextEdit="1"/>
          </p:cNvSpPr>
          <p:nvPr>
            <p:ph type="sldImg"/>
          </p:nvPr>
        </p:nvSpPr>
        <p:spPr>
          <a:xfrm>
            <a:off x="1150938" y="692150"/>
            <a:ext cx="4556125" cy="3416300"/>
          </a:xfrm>
          <a:ln/>
        </p:spPr>
      </p:sp>
      <p:sp>
        <p:nvSpPr>
          <p:cNvPr id="34816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tLang="en-US">
              <a:latin typeface="Times" charset="0"/>
              <a:ea typeface="ＭＳ Ｐゴシック" charset="-128"/>
            </a:endParaRPr>
          </a:p>
        </p:txBody>
      </p:sp>
    </p:spTree>
    <p:extLst>
      <p:ext uri="{BB962C8B-B14F-4D97-AF65-F5344CB8AC3E}">
        <p14:creationId xmlns:p14="http://schemas.microsoft.com/office/powerpoint/2010/main" val="18553100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4545" name="Rectangle 2"/>
          <p:cNvSpPr>
            <a:spLocks noGrp="1" noRot="1" noChangeAspect="1" noChangeArrowheads="1" noTextEdit="1"/>
          </p:cNvSpPr>
          <p:nvPr>
            <p:ph type="sldImg"/>
          </p:nvPr>
        </p:nvSpPr>
        <p:spPr>
          <a:xfrm>
            <a:off x="1150938" y="692150"/>
            <a:ext cx="4556125" cy="3416300"/>
          </a:xfrm>
          <a:ln/>
        </p:spPr>
      </p:sp>
      <p:sp>
        <p:nvSpPr>
          <p:cNvPr id="36454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tLang="en-US">
              <a:latin typeface="Times" charset="0"/>
              <a:ea typeface="ＭＳ Ｐゴシック" charset="-128"/>
            </a:endParaRPr>
          </a:p>
        </p:txBody>
      </p:sp>
    </p:spTree>
    <p:extLst>
      <p:ext uri="{BB962C8B-B14F-4D97-AF65-F5344CB8AC3E}">
        <p14:creationId xmlns:p14="http://schemas.microsoft.com/office/powerpoint/2010/main" val="9808729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41" name="Rectangle 2"/>
          <p:cNvSpPr>
            <a:spLocks noGrp="1" noRot="1" noChangeAspect="1" noChangeArrowheads="1" noTextEdit="1"/>
          </p:cNvSpPr>
          <p:nvPr>
            <p:ph type="sldImg"/>
          </p:nvPr>
        </p:nvSpPr>
        <p:spPr>
          <a:xfrm>
            <a:off x="1150938" y="692150"/>
            <a:ext cx="4556125" cy="3416300"/>
          </a:xfrm>
          <a:ln/>
        </p:spPr>
      </p:sp>
      <p:sp>
        <p:nvSpPr>
          <p:cNvPr id="36864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tLang="en-US">
              <a:latin typeface="Times" charset="0"/>
              <a:ea typeface="ＭＳ Ｐゴシック" charset="-128"/>
            </a:endParaRPr>
          </a:p>
        </p:txBody>
      </p:sp>
    </p:spTree>
    <p:extLst>
      <p:ext uri="{BB962C8B-B14F-4D97-AF65-F5344CB8AC3E}">
        <p14:creationId xmlns:p14="http://schemas.microsoft.com/office/powerpoint/2010/main" val="17613181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duotone>
              <a:schemeClr val="accent2">
                <a:shade val="45000"/>
                <a:satMod val="135000"/>
              </a:schemeClr>
              <a:prstClr val="white"/>
            </a:duotone>
          </a:blip>
          <a:srcRect/>
          <a:stretch>
            <a:fillRect l="-9000" r="-5000" b="1000"/>
          </a:stretch>
        </a:blipFill>
        <a:effectLst/>
      </p:bgPr>
    </p:bg>
    <p:spTree>
      <p:nvGrpSpPr>
        <p:cNvPr id="1" name=""/>
        <p:cNvGrpSpPr/>
        <p:nvPr/>
      </p:nvGrpSpPr>
      <p:grpSpPr>
        <a:xfrm>
          <a:off x="0" y="0"/>
          <a:ext cx="0" cy="0"/>
          <a:chOff x="0" y="0"/>
          <a:chExt cx="0" cy="0"/>
        </a:xfrm>
      </p:grpSpPr>
      <p:sp>
        <p:nvSpPr>
          <p:cNvPr id="7" name="Rectangle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0" name="Rectangle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1" name="Rectangle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lang="en-US" smtClean="0"/>
              <a:t>Click to edit Master title style</a:t>
            </a:r>
            <a:endParaRPr lang="en-US" dirty="0"/>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dirty="0"/>
          </a:p>
        </p:txBody>
      </p:sp>
      <p:sp>
        <p:nvSpPr>
          <p:cNvPr id="28" name="Date Placeholder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pPr algn="ctr"/>
            <a:r>
              <a:rPr lang="en-US" sz="2000" smtClean="0">
                <a:solidFill>
                  <a:srgbClr val="FFFFFF"/>
                </a:solidFill>
              </a:rPr>
              <a:t>‹#›</a:t>
            </a:r>
            <a:endParaRPr lang="en-US" sz="2000" dirty="0">
              <a:solidFill>
                <a:srgbClr val="FFFFFF"/>
              </a:solidFill>
            </a:endParaRPr>
          </a:p>
        </p:txBody>
      </p:sp>
      <p:sp>
        <p:nvSpPr>
          <p:cNvPr id="17" name="Footer Placeholder 16"/>
          <p:cNvSpPr>
            <a:spLocks noGrp="1"/>
          </p:cNvSpPr>
          <p:nvPr>
            <p:ph type="ftr" sz="quarter" idx="11"/>
          </p:nvPr>
        </p:nvSpPr>
        <p:spPr>
          <a:xfrm>
            <a:off x="2085393" y="236540"/>
            <a:ext cx="5867400" cy="365125"/>
          </a:xfrm>
        </p:spPr>
        <p:txBody>
          <a:bodyPr/>
          <a:lstStyle>
            <a:lvl1pPr algn="r">
              <a:defRPr>
                <a:solidFill>
                  <a:schemeClr val="tx2"/>
                </a:solidFill>
              </a:defRPr>
            </a:lvl1pPr>
          </a:lstStyle>
          <a:p>
            <a:pPr algn="r"/>
            <a:r>
              <a:rPr lang="en-US" smtClean="0">
                <a:solidFill>
                  <a:schemeClr val="tx2"/>
                </a:solidFill>
              </a:rPr>
              <a:t>Aswath Damodaran</a:t>
            </a:r>
            <a:endParaRPr lang="en-US" dirty="0">
              <a:solidFill>
                <a:schemeClr val="tx2"/>
              </a:solidFill>
            </a:endParaRPr>
          </a:p>
        </p:txBody>
      </p:sp>
      <p:sp>
        <p:nvSpPr>
          <p:cNvPr id="29" name="Slide Number Placeholder 28"/>
          <p:cNvSpPr>
            <a:spLocks noGrp="1"/>
          </p:cNvSpPr>
          <p:nvPr>
            <p:ph type="sldNum" sz="quarter" idx="12"/>
          </p:nvPr>
        </p:nvSpPr>
        <p:spPr>
          <a:xfrm>
            <a:off x="8001000" y="228600"/>
            <a:ext cx="838200" cy="381000"/>
          </a:xfrm>
        </p:spPr>
        <p:txBody>
          <a:bodyPr/>
          <a:lstStyle>
            <a:lvl1pPr>
              <a:defRPr>
                <a:solidFill>
                  <a:schemeClr val="tx2"/>
                </a:solidFill>
              </a:defRPr>
            </a:lvl1pPr>
          </a:lstStyle>
          <a:p>
            <a:fld id="{72AC53DF-4216-466D-99A7-94400E6C2A25}" type="slidenum">
              <a:rPr lang="en-US" smtClean="0"/>
              <a:pPr/>
              <a:t>‹#›</a:t>
            </a:fld>
            <a:endParaRPr lang="en-US" dirty="0">
              <a:solidFill>
                <a:schemeClr val="tx2"/>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lang="en-US" smtClean="0"/>
              <a:t>Click to edit Master title style</a:t>
            </a:r>
            <a:endParaRPr lang="en-US" dirty="0"/>
          </a:p>
        </p:txBody>
      </p:sp>
      <p:sp>
        <p:nvSpPr>
          <p:cNvPr id="5" name="Footer Placeholder 4"/>
          <p:cNvSpPr>
            <a:spLocks noGrp="1"/>
          </p:cNvSpPr>
          <p:nvPr>
            <p:ph type="ftr" sz="quarter" idx="11"/>
          </p:nvPr>
        </p:nvSpPr>
        <p:spPr/>
        <p:txBody>
          <a:bodyPr/>
          <a:lstStyle>
            <a:lvl1pPr algn="l">
              <a:defRPr/>
            </a:lvl1pPr>
          </a:lstStyle>
          <a:p>
            <a:r>
              <a:rPr lang="en-US" dirty="0" smtClean="0"/>
              <a:t>Aswath Damodaran</a:t>
            </a:r>
            <a:endParaRPr lang="en-US" dirty="0"/>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
        <p:nvSpPr>
          <p:cNvPr id="8" name="Content Placeholder 7"/>
          <p:cNvSpPr>
            <a:spLocks noGrp="1"/>
          </p:cNvSpPr>
          <p:nvPr>
            <p:ph sz="quarter" idx="1"/>
          </p:nvPr>
        </p:nvSpPr>
        <p:spPr>
          <a:xfrm>
            <a:off x="612648" y="1600200"/>
            <a:ext cx="8153400" cy="4495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3" name="TextBox 2"/>
          <p:cNvSpPr txBox="1"/>
          <p:nvPr/>
        </p:nvSpPr>
        <p:spPr>
          <a:xfrm>
            <a:off x="8587765" y="6383635"/>
            <a:ext cx="479017" cy="338554"/>
          </a:xfrm>
          <a:prstGeom prst="rect">
            <a:avLst/>
          </a:prstGeom>
          <a:noFill/>
        </p:spPr>
        <p:txBody>
          <a:bodyPr wrap="none" rtlCol="0">
            <a:spAutoFit/>
          </a:bodyPr>
          <a:lstStyle/>
          <a:p>
            <a:fld id="{A1DA0126-419A-8843-BA24-8B1DD2FAED52}" type="slidenum">
              <a:rPr lang="en-US" sz="1600" smtClean="0"/>
              <a:t>‹#›</a:t>
            </a:fld>
            <a:endParaRPr lang="en-US" sz="16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2" y="2743202"/>
            <a:ext cx="7123113" cy="1673225"/>
          </a:xfrm>
        </p:spPr>
        <p:txBody>
          <a:bodyPr anchor="t"/>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7" name="Rectangle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Rectangle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9" name="Rectangle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lang="en-US" smtClean="0"/>
              <a:t>Click to edit Master title style</a:t>
            </a:r>
            <a:endParaRPr lang="en-US" dirty="0"/>
          </a:p>
        </p:txBody>
      </p:sp>
      <p:sp>
        <p:nvSpPr>
          <p:cNvPr id="12" name="Date Placeholder 11"/>
          <p:cNvSpPr>
            <a:spLocks noGrp="1"/>
          </p:cNvSpPr>
          <p:nvPr>
            <p:ph type="dt" sz="half" idx="10"/>
          </p:nvPr>
        </p:nvSpPr>
        <p:spPr/>
        <p:txBody>
          <a:bodyPr/>
          <a:lstStyle/>
          <a:p>
            <a:r>
              <a:rPr lang="en-US" smtClean="0"/>
              <a:t>‹#›</a:t>
            </a:r>
            <a:endParaRPr lang="en-US" dirty="0"/>
          </a:p>
        </p:txBody>
      </p:sp>
      <p:sp>
        <p:nvSpPr>
          <p:cNvPr id="13" name="Slide Number Placeholder 12"/>
          <p:cNvSpPr>
            <a:spLocks noGrp="1"/>
          </p:cNvSpPr>
          <p:nvPr>
            <p:ph type="sldNum" sz="quarter" idx="11"/>
          </p:nvPr>
        </p:nvSpPr>
        <p:spPr>
          <a:xfrm>
            <a:off x="0" y="1752602"/>
            <a:ext cx="1295400" cy="701676"/>
          </a:xfrm>
        </p:spPr>
        <p:txBody>
          <a:bodyPr>
            <a:noAutofit/>
          </a:bodyPr>
          <a:lstStyle>
            <a:lvl1pPr>
              <a:defRPr sz="2400">
                <a:solidFill>
                  <a:srgbClr val="FFFFFF"/>
                </a:solidFill>
              </a:defRPr>
            </a:lvl1pPr>
          </a:lstStyle>
          <a:p>
            <a:pPr algn="ctr"/>
            <a:fld id="{1AD93096-5B34-4342-9326-69289CEAE4C2}" type="slidenum">
              <a:rPr lang="en-US" smtClean="0"/>
              <a:pPr algn="ctr"/>
              <a:t>‹#›</a:t>
            </a:fld>
            <a:endParaRPr lang="en-US" sz="2400" dirty="0">
              <a:solidFill>
                <a:srgbClr val="FFFFFF"/>
              </a:solidFill>
            </a:endParaRPr>
          </a:p>
        </p:txBody>
      </p:sp>
      <p:sp>
        <p:nvSpPr>
          <p:cNvPr id="14" name="Footer Placeholder 13"/>
          <p:cNvSpPr>
            <a:spLocks noGrp="1"/>
          </p:cNvSpPr>
          <p:nvPr>
            <p:ph type="ftr" sz="quarter" idx="12"/>
          </p:nvPr>
        </p:nvSpPr>
        <p:spPr/>
        <p:txBody>
          <a:bodyPr/>
          <a:lstStyle/>
          <a:p>
            <a:r>
              <a:rPr lang="en-US" dirty="0" smtClean="0"/>
              <a:t>Aswath Damodaran</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
          </p:nvPr>
        </p:nvSpPr>
        <p:spPr>
          <a:xfrm>
            <a:off x="609600" y="1589567"/>
            <a:ext cx="38862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2"/>
          </p:nvPr>
        </p:nvSpPr>
        <p:spPr>
          <a:xfrm>
            <a:off x="4844901" y="1589567"/>
            <a:ext cx="38862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Date Placeholder 7"/>
          <p:cNvSpPr>
            <a:spLocks noGrp="1"/>
          </p:cNvSpPr>
          <p:nvPr>
            <p:ph type="dt" sz="half" idx="15"/>
          </p:nvPr>
        </p:nvSpPr>
        <p:spPr/>
        <p:txBody>
          <a:bodyPr rtlCol="0"/>
          <a:lstStyle/>
          <a:p>
            <a:r>
              <a:rPr lang="en-US" smtClean="0"/>
              <a:t>‹#›</a:t>
            </a:r>
            <a:endParaRPr lang="en-US" dirty="0"/>
          </a:p>
        </p:txBody>
      </p:sp>
      <p:sp>
        <p:nvSpPr>
          <p:cNvPr id="10" name="Slide Number Placeholder 9"/>
          <p:cNvSpPr>
            <a:spLocks noGrp="1"/>
          </p:cNvSpPr>
          <p:nvPr>
            <p:ph type="sldNum" sz="quarter" idx="16"/>
          </p:nvPr>
        </p:nvSpPr>
        <p:spPr/>
        <p:txBody>
          <a:bodyPr rtlCol="0"/>
          <a:lstStyle/>
          <a:p>
            <a:pPr algn="ctr"/>
            <a:fld id="{1AD93096-5B34-4342-9326-69289CEAE4C2}" type="slidenum">
              <a:rPr lang="en-US" smtClean="0"/>
              <a:pPr algn="ctr"/>
              <a:t>‹#›</a:t>
            </a:fld>
            <a:endParaRPr lang="en-US"/>
          </a:p>
        </p:txBody>
      </p:sp>
      <p:sp>
        <p:nvSpPr>
          <p:cNvPr id="12" name="Footer Placeholder 11"/>
          <p:cNvSpPr>
            <a:spLocks noGrp="1"/>
          </p:cNvSpPr>
          <p:nvPr>
            <p:ph type="ftr" sz="quarter" idx="17"/>
          </p:nvPr>
        </p:nvSpPr>
        <p:spPr/>
        <p:txBody>
          <a:bodyPr rtlCol="0"/>
          <a:lstStyle/>
          <a:p>
            <a:r>
              <a:rPr lang="en-US" dirty="0" smtClean="0"/>
              <a:t>Aswath Damodaran</a:t>
            </a:r>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3" name="Date Placeholder 2"/>
          <p:cNvSpPr>
            <a:spLocks noGrp="1"/>
          </p:cNvSpPr>
          <p:nvPr>
            <p:ph type="dt" sz="half" idx="10"/>
          </p:nvPr>
        </p:nvSpPr>
        <p:spPr/>
        <p:txBody>
          <a:bodyPr/>
          <a:lstStyle/>
          <a:p>
            <a:r>
              <a:rPr lang="en-US" smtClean="0"/>
              <a:t>‹#›</a:t>
            </a:r>
            <a:endParaRPr lang="en-US" dirty="0"/>
          </a:p>
        </p:txBody>
      </p:sp>
      <p:sp>
        <p:nvSpPr>
          <p:cNvPr id="4" name="Footer Placeholder 3"/>
          <p:cNvSpPr>
            <a:spLocks noGrp="1"/>
          </p:cNvSpPr>
          <p:nvPr>
            <p:ph type="ftr" sz="quarter" idx="11"/>
          </p:nvPr>
        </p:nvSpPr>
        <p:spPr/>
        <p:txBody>
          <a:bodyPr/>
          <a:lstStyle/>
          <a:p>
            <a:r>
              <a:rPr lang="en-US" smtClean="0"/>
              <a:t>Aswath Damodaran</a:t>
            </a:r>
            <a:endParaRPr lang="en-US" dirty="0"/>
          </a:p>
        </p:txBody>
      </p:sp>
      <p:sp>
        <p:nvSpPr>
          <p:cNvPr id="5" name="Slide Number Placeholder 4"/>
          <p:cNvSpPr>
            <a:spLocks noGrp="1"/>
          </p:cNvSpPr>
          <p:nvPr>
            <p:ph type="sldNum" sz="quarter" idx="12"/>
          </p:nvPr>
        </p:nvSpPr>
        <p:spPr/>
        <p:txBody>
          <a:bodyPr/>
          <a:lstStyle/>
          <a:p>
            <a:pPr algn="ctr"/>
            <a:fld id="{72AC53DF-4216-466D-99A7-94400E6C2A25}" type="slidenum">
              <a:rPr lang="en-US" sz="1200" smtClean="0">
                <a:solidFill>
                  <a:schemeClr val="tx2"/>
                </a:solidFill>
              </a:rPr>
              <a:pPr algn="ctr"/>
              <a:t>‹#›</a:t>
            </a:fld>
            <a:endParaRPr lang="en-US" sz="1400" b="1" dirty="0">
              <a:solidFill>
                <a:srgbClr val="FFFFFF"/>
              </a:solidFil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r>
              <a:rPr lang="en-US" smtClean="0"/>
              <a:t>‹#›</a:t>
            </a:r>
            <a:endParaRPr lang="en-US"/>
          </a:p>
        </p:txBody>
      </p:sp>
      <p:sp>
        <p:nvSpPr>
          <p:cNvPr id="4" name="Footer Placeholder 3"/>
          <p:cNvSpPr>
            <a:spLocks noGrp="1"/>
          </p:cNvSpPr>
          <p:nvPr>
            <p:ph type="ftr" sz="quarter" idx="11"/>
          </p:nvPr>
        </p:nvSpPr>
        <p:spPr/>
        <p:txBody>
          <a:bodyPr/>
          <a:lstStyle/>
          <a:p>
            <a:r>
              <a:rPr lang="en-US" smtClean="0"/>
              <a:t>Aswath Damodaran</a:t>
            </a:r>
            <a:endParaRPr lang="en-US"/>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t>‹#›</a:t>
            </a:r>
            <a:endParaRPr lang="en-US" dirty="0"/>
          </a:p>
        </p:txBody>
      </p:sp>
      <p:sp>
        <p:nvSpPr>
          <p:cNvPr id="3" name="Footer Placeholder 2"/>
          <p:cNvSpPr>
            <a:spLocks noGrp="1"/>
          </p:cNvSpPr>
          <p:nvPr>
            <p:ph type="ftr" sz="quarter" idx="11"/>
          </p:nvPr>
        </p:nvSpPr>
        <p:spPr/>
        <p:txBody>
          <a:bodyPr/>
          <a:lstStyle/>
          <a:p>
            <a:r>
              <a:rPr lang="en-US" dirty="0" smtClean="0"/>
              <a:t>Aswath Damodaran</a:t>
            </a:r>
            <a:endParaRPr lang="en-US" dirty="0"/>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fld id="{1AD93096-5B34-4342-9326-69289CEAE4C2}" type="slidenum">
              <a:rPr lang="en-US" smtClean="0"/>
              <a:pPr/>
              <a:t>‹#›</a:t>
            </a:fld>
            <a:endParaRPr lang="en-US" dirty="0">
              <a:solidFill>
                <a:schemeClr val="tx2"/>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1"/>
            <a:ext cx="8077200" cy="869951"/>
          </a:xfrm>
        </p:spPr>
        <p:txBody>
          <a:bodyPr anchor="ctr"/>
          <a:lstStyle>
            <a:lvl1pPr algn="l">
              <a:buNone/>
              <a:defRPr sz="4400" b="0"/>
            </a:lvl1pPr>
          </a:lstStyle>
          <a:p>
            <a:r>
              <a:rPr lang="en-US" smtClean="0"/>
              <a:t>Click to edit Master title style</a:t>
            </a:r>
            <a:endParaRPr lang="en-US" dirty="0"/>
          </a:p>
        </p:txBody>
      </p:sp>
      <p:sp>
        <p:nvSpPr>
          <p:cNvPr id="5" name="Date Placeholder 4"/>
          <p:cNvSpPr>
            <a:spLocks noGrp="1"/>
          </p:cNvSpPr>
          <p:nvPr>
            <p:ph type="dt" sz="half" idx="10"/>
          </p:nvPr>
        </p:nvSpPr>
        <p:spPr/>
        <p:txBody>
          <a:bodyPr/>
          <a:lstStyle/>
          <a:p>
            <a:r>
              <a:rPr lang="en-US" smtClean="0"/>
              <a:t>‹#›</a:t>
            </a:r>
            <a:endParaRPr lang="en-US" dirty="0"/>
          </a:p>
        </p:txBody>
      </p:sp>
      <p:sp>
        <p:nvSpPr>
          <p:cNvPr id="6" name="Footer Placeholder 5"/>
          <p:cNvSpPr>
            <a:spLocks noGrp="1"/>
          </p:cNvSpPr>
          <p:nvPr>
            <p:ph type="ftr" sz="quarter" idx="11"/>
          </p:nvPr>
        </p:nvSpPr>
        <p:spPr/>
        <p:txBody>
          <a:bodyPr/>
          <a:lstStyle/>
          <a:p>
            <a:r>
              <a:rPr lang="en-US" dirty="0" smtClean="0"/>
              <a:t>Aswath Damodaran</a:t>
            </a:r>
            <a:endParaRPr lang="en-US" dirty="0"/>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
        <p:nvSpPr>
          <p:cNvPr id="9" name="Content Placeholder 8"/>
          <p:cNvSpPr>
            <a:spLocks noGrp="1"/>
          </p:cNvSpPr>
          <p:nvPr>
            <p:ph sz="quarter" idx="1"/>
          </p:nvPr>
        </p:nvSpPr>
        <p:spPr>
          <a:xfrm>
            <a:off x="2362200" y="1752600"/>
            <a:ext cx="6400800" cy="4419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10" name="Picture 9" descr="sm_globe.png"/>
          <p:cNvPicPr>
            <a:picLocks noChangeAspect="1"/>
          </p:cNvPicPr>
          <p:nvPr/>
        </p:nvPicPr>
        <p:blipFill>
          <a:blip r:embed="rId2"/>
          <a:stretch>
            <a:fillRect/>
          </a:stretch>
        </p:blipFill>
        <p:spPr>
          <a:xfrm>
            <a:off x="612652" y="1755648"/>
            <a:ext cx="1615307" cy="1688453"/>
          </a:xfrm>
          <a:prstGeom prst="rect">
            <a:avLst/>
          </a:prstGeom>
          <a:ln w="50800" cap="sq" cmpd="dbl">
            <a:solidFill>
              <a:schemeClr val="accent2"/>
            </a:solidFill>
            <a:miter lim="800000"/>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smtClean="0"/>
              <a:t>Click to edit Master text styles</a:t>
            </a:r>
          </a:p>
        </p:txBody>
      </p:sp>
      <p:sp>
        <p:nvSpPr>
          <p:cNvPr id="8" name="Rectangle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9" name="Rectangle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0" name="Rectangle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 name="Title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lang="en-US" smtClean="0"/>
              <a:t>Click to edit Master title style</a:t>
            </a:r>
            <a:endParaRPr lang="en-US" dirty="0"/>
          </a:p>
        </p:txBody>
      </p:sp>
      <p:sp>
        <p:nvSpPr>
          <p:cNvPr id="11" name="Rectangle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2" name="Date Placeholder 11"/>
          <p:cNvSpPr>
            <a:spLocks noGrp="1"/>
          </p:cNvSpPr>
          <p:nvPr>
            <p:ph type="dt" sz="half" idx="10"/>
          </p:nvPr>
        </p:nvSpPr>
        <p:spPr>
          <a:xfrm>
            <a:off x="6248400" y="6248400"/>
            <a:ext cx="2667000" cy="365125"/>
          </a:xfrm>
        </p:spPr>
        <p:txBody>
          <a:bodyPr rtlCol="0"/>
          <a:lstStyle/>
          <a:p>
            <a:r>
              <a:rPr lang="en-US" smtClean="0"/>
              <a:t>‹#›</a:t>
            </a:r>
            <a:endParaRPr lang="en-US"/>
          </a:p>
        </p:txBody>
      </p:sp>
      <p:sp>
        <p:nvSpPr>
          <p:cNvPr id="13" name="Slide Number Placeholder 12"/>
          <p:cNvSpPr>
            <a:spLocks noGrp="1"/>
          </p:cNvSpPr>
          <p:nvPr>
            <p:ph type="sldNum" sz="quarter" idx="11"/>
          </p:nvPr>
        </p:nvSpPr>
        <p:spPr>
          <a:xfrm>
            <a:off x="0" y="4667249"/>
            <a:ext cx="1447800" cy="663579"/>
          </a:xfrm>
        </p:spPr>
        <p:txBody>
          <a:bodyPr rtlCol="0"/>
          <a:lstStyle>
            <a:lvl1pPr>
              <a:defRPr sz="2800"/>
            </a:lvl1pPr>
          </a:lstStyle>
          <a:p>
            <a:pPr algn="ctr"/>
            <a:fld id="{1AD93096-5B34-4342-9326-69289CEAE4C2}" type="slidenum">
              <a:rPr lang="en-US" smtClean="0"/>
              <a:pPr algn="ctr"/>
              <a:t>‹#›</a:t>
            </a:fld>
            <a:endParaRPr lang="en-US" sz="2800" dirty="0"/>
          </a:p>
        </p:txBody>
      </p:sp>
      <p:sp>
        <p:nvSpPr>
          <p:cNvPr id="14" name="Footer Placeholder 13"/>
          <p:cNvSpPr>
            <a:spLocks noGrp="1"/>
          </p:cNvSpPr>
          <p:nvPr>
            <p:ph type="ftr" sz="quarter" idx="12"/>
          </p:nvPr>
        </p:nvSpPr>
        <p:spPr>
          <a:xfrm>
            <a:off x="1600200" y="6248208"/>
            <a:ext cx="4572000" cy="365125"/>
          </a:xfrm>
        </p:spPr>
        <p:txBody>
          <a:bodyPr rtlCol="0"/>
          <a:lstStyle/>
          <a:p>
            <a:r>
              <a:rPr lang="en-US" smtClean="0"/>
              <a:t>Aswath Damodaran</a:t>
            </a:r>
            <a:endParaRPr lang="en-US" dirty="0"/>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lang="en-US" smtClean="0"/>
              <a:t>Drag picture to placeholder or click icon to add</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solidFill>
                  <a:schemeClr val="tx2"/>
                </a:solidFill>
              </a:rPr>
              <a:t>‹#›</a:t>
            </a:r>
            <a:endParaRPr lang="en-US"/>
          </a:p>
        </p:txBody>
      </p:sp>
      <p:sp>
        <p:nvSpPr>
          <p:cNvPr id="5" name="Footer Placeholder 4"/>
          <p:cNvSpPr>
            <a:spLocks noGrp="1"/>
          </p:cNvSpPr>
          <p:nvPr>
            <p:ph type="ftr" sz="quarter" idx="11"/>
          </p:nvPr>
        </p:nvSpPr>
        <p:spPr/>
        <p:txBody>
          <a:bodyPr/>
          <a:lstStyle/>
          <a:p>
            <a:r>
              <a:rPr lang="en-US" smtClean="0"/>
              <a:t>Aswath Damodaran</a:t>
            </a:r>
            <a:endParaRPr lang="en-US"/>
          </a:p>
        </p:txBody>
      </p:sp>
      <p:sp>
        <p:nvSpPr>
          <p:cNvPr id="6" name="Slide Number Placeholder 5"/>
          <p:cNvSpPr>
            <a:spLocks noGrp="1"/>
          </p:cNvSpPr>
          <p:nvPr>
            <p:ph type="sldNum" sz="quarter" idx="12"/>
          </p:nvPr>
        </p:nvSpPr>
        <p:spPr/>
        <p:txBody>
          <a:bodyPr/>
          <a:lstStyle/>
          <a:p>
            <a:fld id="{72AC53DF-4216-466D-99A7-94400E6C2A25}" type="slidenum">
              <a:rPr lang="en-US" sz="1200" smtClean="0">
                <a:solidFill>
                  <a:schemeClr val="tx2"/>
                </a:solidFill>
              </a: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609601"/>
            <a:ext cx="2057400" cy="5516563"/>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609602"/>
            <a:ext cx="5562600" cy="551656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6553200" y="6248404"/>
            <a:ext cx="2209800" cy="365125"/>
          </a:xfrm>
        </p:spPr>
        <p:txBody>
          <a:bodyPr/>
          <a:lstStyle/>
          <a:p>
            <a:r>
              <a:rPr lang="en-US" smtClean="0">
                <a:solidFill>
                  <a:schemeClr val="tx2"/>
                </a:solidFill>
              </a:rPr>
              <a:t>‹#›</a:t>
            </a:r>
            <a:endParaRPr lang="en-US" dirty="0"/>
          </a:p>
        </p:txBody>
      </p:sp>
      <p:sp>
        <p:nvSpPr>
          <p:cNvPr id="5" name="Footer Placeholder 4"/>
          <p:cNvSpPr>
            <a:spLocks noGrp="1"/>
          </p:cNvSpPr>
          <p:nvPr>
            <p:ph type="ftr" sz="quarter" idx="11"/>
          </p:nvPr>
        </p:nvSpPr>
        <p:spPr>
          <a:xfrm>
            <a:off x="457205" y="6248208"/>
            <a:ext cx="5573483" cy="365125"/>
          </a:xfrm>
        </p:spPr>
        <p:txBody>
          <a:bodyPr/>
          <a:lstStyle/>
          <a:p>
            <a:r>
              <a:rPr lang="en-US" smtClean="0"/>
              <a:t>Aswath Damodaran</a:t>
            </a:r>
            <a:endParaRPr lang="en-US" dirty="0"/>
          </a:p>
        </p:txBody>
      </p:sp>
      <p:sp>
        <p:nvSpPr>
          <p:cNvPr id="7" name="Rectangle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a:xfrm rot="5400000">
            <a:off x="5989638" y="144462"/>
            <a:ext cx="533400" cy="244476"/>
          </a:xfrm>
        </p:spPr>
        <p:txBody>
          <a:bodyPr/>
          <a:lstStyle/>
          <a:p>
            <a:fld id="{72AC53DF-4216-466D-99A7-94400E6C2A25}" type="slidenum">
              <a:rPr lang="en-US" sz="1200" smtClean="0">
                <a:solidFill>
                  <a:schemeClr val="tx2"/>
                </a:solidFill>
              </a:rPr>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a:xfrm>
            <a:off x="6096000" y="6248400"/>
            <a:ext cx="2667000" cy="365125"/>
          </a:xfrm>
          <a:prstGeom prst="rect">
            <a:avLst/>
          </a:prstGeom>
        </p:spPr>
        <p:txBody>
          <a:bodyPr/>
          <a:lstStyle>
            <a:lvl1pPr>
              <a:defRPr/>
            </a:lvl1pPr>
          </a:lstStyle>
          <a:p>
            <a:pPr>
              <a:defRPr/>
            </a:pPr>
            <a:r>
              <a:rPr lang="en-US" smtClean="0"/>
              <a:t>‹#›</a:t>
            </a:r>
            <a:endParaRPr lang="en-US"/>
          </a:p>
        </p:txBody>
      </p:sp>
      <p:sp>
        <p:nvSpPr>
          <p:cNvPr id="7" name="Footer Placeholder 2"/>
          <p:cNvSpPr>
            <a:spLocks noGrp="1"/>
          </p:cNvSpPr>
          <p:nvPr>
            <p:ph type="ftr" sz="quarter" idx="11"/>
          </p:nvPr>
        </p:nvSpPr>
        <p:spPr>
          <a:xfrm>
            <a:off x="609604" y="6248400"/>
            <a:ext cx="5421313" cy="365125"/>
          </a:xfrm>
          <a:prstGeom prst="rect">
            <a:avLst/>
          </a:prstGeom>
        </p:spPr>
        <p:txBody>
          <a:bodyPr/>
          <a:lstStyle>
            <a:lvl1pPr>
              <a:defRPr/>
            </a:lvl1pPr>
          </a:lstStyle>
          <a:p>
            <a:pPr>
              <a:defRPr/>
            </a:pPr>
            <a:r>
              <a:rPr lang="en-US"/>
              <a:t>Aswath Damodaran</a:t>
            </a:r>
            <a:endParaRPr lang="en-US" dirty="0"/>
          </a:p>
        </p:txBody>
      </p:sp>
      <p:sp>
        <p:nvSpPr>
          <p:cNvPr id="8" name="Slide Number Placeholder 22"/>
          <p:cNvSpPr>
            <a:spLocks noGrp="1"/>
          </p:cNvSpPr>
          <p:nvPr>
            <p:ph type="sldNum" sz="quarter" idx="12"/>
          </p:nvPr>
        </p:nvSpPr>
        <p:spPr>
          <a:xfrm>
            <a:off x="0" y="1271589"/>
            <a:ext cx="533400" cy="244475"/>
          </a:xfrm>
          <a:prstGeom prst="rect">
            <a:avLst/>
          </a:prstGeom>
        </p:spPr>
        <p:txBody>
          <a:bodyPr/>
          <a:lstStyle>
            <a:lvl1pPr>
              <a:defRPr/>
            </a:lvl1pPr>
          </a:lstStyle>
          <a:p>
            <a:pPr>
              <a:defRPr/>
            </a:pPr>
            <a:fld id="{F6A3B3F2-A7CD-1040-BA6D-B7AAC5507D45}" type="slidenum">
              <a:rPr lang="en-US"/>
              <a:pPr>
                <a:defRPr/>
              </a:pPr>
              <a:t>‹#›</a:t>
            </a:fld>
            <a:endParaRPr lang="en-US" sz="1400" dirty="0">
              <a:solidFill>
                <a:srgbClr val="FFFFFF"/>
              </a:solidFill>
            </a:endParaRPr>
          </a:p>
        </p:txBody>
      </p:sp>
    </p:spTree>
    <p:extLst>
      <p:ext uri="{BB962C8B-B14F-4D97-AF65-F5344CB8AC3E}">
        <p14:creationId xmlns:p14="http://schemas.microsoft.com/office/powerpoint/2010/main" val="1067001397"/>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28600"/>
            <a:ext cx="8153400" cy="990600"/>
          </a:xfrm>
          <a:prstGeom prst="rect">
            <a:avLst/>
          </a:prstGeom>
        </p:spPr>
        <p:txBody>
          <a:bodyPr vert="horz" anchor="ctr">
            <a:normAutofit/>
          </a:bodyPr>
          <a:lstStyle/>
          <a:p>
            <a:r>
              <a:rPr lang="en-US" smtClean="0"/>
              <a:t>Click to edit Master title style</a:t>
            </a:r>
            <a:endParaRPr lang="en-US" dirty="0"/>
          </a:p>
        </p:txBody>
      </p:sp>
      <p:sp>
        <p:nvSpPr>
          <p:cNvPr id="13" name="Text Placeholder 12"/>
          <p:cNvSpPr>
            <a:spLocks noGrp="1"/>
          </p:cNvSpPr>
          <p:nvPr>
            <p:ph type="body" idx="1"/>
          </p:nvPr>
        </p:nvSpPr>
        <p:spPr>
          <a:xfrm>
            <a:off x="612648" y="1600200"/>
            <a:ext cx="8153400" cy="4526280"/>
          </a:xfrm>
          <a:prstGeom prst="rect">
            <a:avLst/>
          </a:prstGeom>
        </p:spPr>
        <p:txBody>
          <a:bodyPr vert="horz">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r">
              <a:defRPr sz="1400">
                <a:solidFill>
                  <a:schemeClr val="tx2"/>
                </a:solidFill>
              </a:defRPr>
            </a:lvl1pPr>
          </a:lstStyle>
          <a:p>
            <a:r>
              <a:rPr lang="en-US" smtClean="0"/>
              <a:t>‹#›</a:t>
            </a:r>
            <a:endParaRPr lang="en-US" dirty="0"/>
          </a:p>
        </p:txBody>
      </p:sp>
      <p:sp>
        <p:nvSpPr>
          <p:cNvPr id="3" name="Footer Placeholder 2"/>
          <p:cNvSpPr>
            <a:spLocks noGrp="1"/>
          </p:cNvSpPr>
          <p:nvPr>
            <p:ph type="ftr" sz="quarter" idx="3"/>
          </p:nvPr>
        </p:nvSpPr>
        <p:spPr>
          <a:xfrm>
            <a:off x="609604" y="6248208"/>
            <a:ext cx="5421083" cy="365125"/>
          </a:xfrm>
          <a:prstGeom prst="rect">
            <a:avLst/>
          </a:prstGeom>
        </p:spPr>
        <p:txBody>
          <a:bodyPr vert="horz" anchor="ctr"/>
          <a:lstStyle>
            <a:lvl1pPr algn="l">
              <a:defRPr sz="1400">
                <a:solidFill>
                  <a:schemeClr val="tx2"/>
                </a:solidFill>
              </a:defRPr>
            </a:lvl1pPr>
          </a:lstStyle>
          <a:p>
            <a:r>
              <a:rPr lang="en-US" dirty="0" smtClean="0"/>
              <a:t>Aswath Damodaran</a:t>
            </a:r>
            <a:endParaRPr lang="en-US" dirty="0"/>
          </a:p>
        </p:txBody>
      </p:sp>
      <p:sp>
        <p:nvSpPr>
          <p:cNvPr id="7" name="Rectangle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Rectangle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schemeClr val="tx1"/>
              </a:solidFill>
            </a:endParaRPr>
          </a:p>
        </p:txBody>
      </p:sp>
      <p:sp>
        <p:nvSpPr>
          <p:cNvPr id="9" name="Rectangle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3" name="Slide Number Placeholder 22"/>
          <p:cNvSpPr>
            <a:spLocks noGrp="1"/>
          </p:cNvSpPr>
          <p:nvPr>
            <p:ph type="sldNum" sz="quarter" idx="4"/>
          </p:nvPr>
        </p:nvSpPr>
        <p:spPr>
          <a:xfrm>
            <a:off x="0" y="1272223"/>
            <a:ext cx="533400" cy="244476"/>
          </a:xfrm>
          <a:prstGeom prst="rect">
            <a:avLst/>
          </a:prstGeom>
        </p:spPr>
        <p:txBody>
          <a:bodyPr vert="horz" anchor="ctr" anchorCtr="0">
            <a:normAutofit/>
          </a:bodyPr>
          <a:lstStyle>
            <a:lvl1pPr algn="ctr">
              <a:defRPr sz="1400" b="1">
                <a:solidFill>
                  <a:srgbClr val="FFFFFF"/>
                </a:solidFill>
              </a:defRPr>
            </a:lvl1pPr>
          </a:lstStyle>
          <a:p>
            <a:pPr algn="ctr"/>
            <a:fld id="{72AC53DF-4216-466D-99A7-94400E6C2A25}" type="slidenum">
              <a:rPr lang="en-US" sz="1200" smtClean="0">
                <a:solidFill>
                  <a:schemeClr val="tx2"/>
                </a:solidFill>
              </a:rPr>
              <a:pPr algn="ctr"/>
              <a:t>‹#›</a:t>
            </a:fld>
            <a:endParaRPr lang="en-US" sz="1400" b="1" dirty="0">
              <a:solidFill>
                <a:srgbClr val="FFFFFF"/>
              </a:solidFill>
            </a:endParaRPr>
          </a:p>
        </p:txBody>
      </p:sp>
    </p:spTree>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 id="2147483688" r:id="rId12"/>
  </p:sldLayoutIdLst>
  <p:hf hdr="0"/>
  <p:txStyles>
    <p:titleStyle>
      <a:lvl1pPr algn="l" rtl="0" eaLnBrk="1" latinLnBrk="0" hangingPunct="1">
        <a:spcBef>
          <a:spcPct val="0"/>
        </a:spcBef>
        <a:buNone/>
        <a:defRPr sz="36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sz="28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sz="24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sz="24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6.emf"/></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smtClean="0"/>
              <a:t>Session </a:t>
            </a:r>
            <a:r>
              <a:rPr lang="en-US" dirty="0" smtClean="0"/>
              <a:t>11: From ASSET to equity value</a:t>
            </a:r>
            <a:endParaRPr lang="en-US" dirty="0"/>
          </a:p>
        </p:txBody>
      </p:sp>
      <p:sp>
        <p:nvSpPr>
          <p:cNvPr id="5" name="Subtitle 4"/>
          <p:cNvSpPr>
            <a:spLocks noGrp="1"/>
          </p:cNvSpPr>
          <p:nvPr>
            <p:ph type="subTitle" idx="1"/>
          </p:nvPr>
        </p:nvSpPr>
        <p:spPr/>
        <p:txBody>
          <a:bodyPr/>
          <a:lstStyle/>
          <a:p>
            <a:endParaRPr lang="en-US"/>
          </a:p>
        </p:txBody>
      </p:sp>
      <p:sp>
        <p:nvSpPr>
          <p:cNvPr id="6" name="Date Placeholder 5"/>
          <p:cNvSpPr>
            <a:spLocks noGrp="1"/>
          </p:cNvSpPr>
          <p:nvPr>
            <p:ph type="dt" sz="half" idx="10"/>
          </p:nvPr>
        </p:nvSpPr>
        <p:spPr/>
        <p:txBody>
          <a:bodyPr/>
          <a:lstStyle/>
          <a:p>
            <a:pPr algn="ctr"/>
            <a:r>
              <a:rPr lang="en-US" sz="2000" smtClean="0">
                <a:solidFill>
                  <a:srgbClr val="FFFFFF"/>
                </a:solidFill>
              </a:rPr>
              <a:t>‹#›</a:t>
            </a:r>
            <a:endParaRPr lang="en-US" sz="2000" dirty="0">
              <a:solidFill>
                <a:srgbClr val="FFFFFF"/>
              </a:solidFill>
            </a:endParaRPr>
          </a:p>
        </p:txBody>
      </p:sp>
      <p:sp>
        <p:nvSpPr>
          <p:cNvPr id="7" name="Footer Placeholder 6"/>
          <p:cNvSpPr>
            <a:spLocks noGrp="1"/>
          </p:cNvSpPr>
          <p:nvPr>
            <p:ph type="ftr" sz="quarter" idx="11"/>
          </p:nvPr>
        </p:nvSpPr>
        <p:spPr/>
        <p:txBody>
          <a:bodyPr/>
          <a:lstStyle/>
          <a:p>
            <a:pPr algn="r"/>
            <a:r>
              <a:rPr lang="en-US" smtClean="0">
                <a:solidFill>
                  <a:schemeClr val="tx2"/>
                </a:solidFill>
              </a:rPr>
              <a:t>Aswath Damodaran</a:t>
            </a:r>
            <a:endParaRPr lang="en-US" dirty="0">
              <a:solidFill>
                <a:schemeClr val="tx2"/>
              </a:solidFill>
            </a:endParaRPr>
          </a:p>
        </p:txBody>
      </p:sp>
      <p:sp>
        <p:nvSpPr>
          <p:cNvPr id="8" name="Slide Number Placeholder 7"/>
          <p:cNvSpPr>
            <a:spLocks noGrp="1"/>
          </p:cNvSpPr>
          <p:nvPr>
            <p:ph type="sldNum" sz="quarter" idx="12"/>
          </p:nvPr>
        </p:nvSpPr>
        <p:spPr/>
        <p:txBody>
          <a:bodyPr>
            <a:normAutofit/>
          </a:bodyPr>
          <a:lstStyle/>
          <a:p>
            <a:fld id="{72AC53DF-4216-466D-99A7-94400E6C2A25}" type="slidenum">
              <a:rPr lang="en-US" smtClean="0"/>
              <a:pPr/>
              <a:t>1</a:t>
            </a:fld>
            <a:endParaRPr lang="en-US" dirty="0">
              <a:solidFill>
                <a:schemeClr val="tx2"/>
              </a:solidFill>
            </a:endParaRPr>
          </a:p>
        </p:txBody>
      </p:sp>
    </p:spTree>
    <p:extLst>
      <p:ext uri="{BB962C8B-B14F-4D97-AF65-F5344CB8AC3E}">
        <p14:creationId xmlns:p14="http://schemas.microsoft.com/office/powerpoint/2010/main" val="183778350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From Asset to Equity Value</a:t>
            </a:r>
            <a:endParaRPr lang="en-US" dirty="0"/>
          </a:p>
        </p:txBody>
      </p:sp>
      <p:sp>
        <p:nvSpPr>
          <p:cNvPr id="3" name="Footer Placeholder 2"/>
          <p:cNvSpPr>
            <a:spLocks noGrp="1"/>
          </p:cNvSpPr>
          <p:nvPr>
            <p:ph type="ftr" sz="quarter" idx="11"/>
          </p:nvPr>
        </p:nvSpPr>
        <p:spPr/>
        <p:txBody>
          <a:bodyPr/>
          <a:lstStyle/>
          <a:p>
            <a:r>
              <a:rPr lang="en-US" smtClean="0"/>
              <a:t>Aswath Damodaran</a:t>
            </a:r>
            <a:endParaRPr lang="en-US" dirty="0"/>
          </a:p>
        </p:txBody>
      </p:sp>
      <p:sp>
        <p:nvSpPr>
          <p:cNvPr id="4" name="Slide Number Placeholder 3"/>
          <p:cNvSpPr>
            <a:spLocks noGrp="1"/>
          </p:cNvSpPr>
          <p:nvPr>
            <p:ph type="sldNum" sz="quarter" idx="12"/>
          </p:nvPr>
        </p:nvSpPr>
        <p:spPr/>
        <p:txBody>
          <a:bodyPr>
            <a:normAutofit fontScale="85000" lnSpcReduction="20000"/>
          </a:bodyPr>
          <a:lstStyle/>
          <a:p>
            <a:fld id="{1AD93096-5B34-4342-9326-69289CEAE4C2}" type="slidenum">
              <a:rPr lang="en-US" smtClean="0"/>
              <a:pPr/>
              <a:t>2</a:t>
            </a:fld>
            <a:endParaRPr lang="en-US" dirty="0">
              <a:solidFill>
                <a:srgbClr val="FFFFFF"/>
              </a:solidFill>
            </a:endParaRPr>
          </a:p>
        </p:txBody>
      </p:sp>
      <p:pic>
        <p:nvPicPr>
          <p:cNvPr id="6" name="Content Placeholder 5"/>
          <p:cNvPicPr>
            <a:picLocks noGrp="1" noChangeAspect="1"/>
          </p:cNvPicPr>
          <p:nvPr>
            <p:ph sz="quarter" idx="1"/>
          </p:nvPr>
        </p:nvPicPr>
        <p:blipFill>
          <a:blip r:embed="rId2"/>
          <a:stretch>
            <a:fillRect/>
          </a:stretch>
        </p:blipFill>
        <p:spPr>
          <a:xfrm>
            <a:off x="1957621" y="1600200"/>
            <a:ext cx="5463708" cy="4495800"/>
          </a:xfrm>
          <a:prstGeom prst="rect">
            <a:avLst/>
          </a:prstGeom>
        </p:spPr>
      </p:pic>
    </p:spTree>
    <p:extLst>
      <p:ext uri="{BB962C8B-B14F-4D97-AF65-F5344CB8AC3E}">
        <p14:creationId xmlns:p14="http://schemas.microsoft.com/office/powerpoint/2010/main" val="19724133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1. The Value of Cash</a:t>
            </a:r>
            <a:br>
              <a:rPr lang="en-US" smtClean="0">
                <a:ea typeface="+mj-ea"/>
                <a:cs typeface="+mj-cs"/>
              </a:rPr>
            </a:br>
            <a:r>
              <a:rPr lang="en-US" smtClean="0">
                <a:ea typeface="+mj-ea"/>
                <a:cs typeface="+mj-cs"/>
              </a:rPr>
              <a:t>An Exercise in Cash Valuation</a:t>
            </a:r>
            <a:endParaRPr lang="en-US">
              <a:ea typeface="+mj-ea"/>
              <a:cs typeface="+mj-cs"/>
            </a:endParaRPr>
          </a:p>
        </p:txBody>
      </p:sp>
      <p:sp>
        <p:nvSpPr>
          <p:cNvPr id="73730" name="Rectangle 3"/>
          <p:cNvSpPr>
            <a:spLocks noGrp="1" noChangeArrowheads="1"/>
          </p:cNvSpPr>
          <p:nvPr>
            <p:ph sz="quarter" idx="1"/>
          </p:nvPr>
        </p:nvSpPr>
        <p:spPr>
          <a:xfrm>
            <a:off x="612775" y="1600200"/>
            <a:ext cx="8153400" cy="4495800"/>
          </a:xfrm>
        </p:spPr>
        <p:txBody>
          <a:bodyPr>
            <a:normAutofit/>
          </a:bodyPr>
          <a:lstStyle/>
          <a:p>
            <a:pPr marL="0" indent="0" eaLnBrk="1" fontAlgn="auto" hangingPunct="1">
              <a:spcAft>
                <a:spcPts val="0"/>
              </a:spcAft>
              <a:buFont typeface="Wingdings"/>
              <a:buNone/>
              <a:defRPr/>
            </a:pPr>
            <a:r>
              <a:rPr lang="en-US" dirty="0" smtClean="0">
                <a:ea typeface="+mn-ea"/>
                <a:cs typeface="+mn-cs"/>
              </a:rPr>
              <a:t>			</a:t>
            </a:r>
            <a:r>
              <a:rPr lang="en-US" sz="2400" dirty="0" smtClean="0">
                <a:ea typeface="+mn-ea"/>
                <a:cs typeface="+mn-cs"/>
              </a:rPr>
              <a:t>Company A	Company B	Company C</a:t>
            </a:r>
          </a:p>
          <a:p>
            <a:pPr marL="0" indent="0" eaLnBrk="1" fontAlgn="auto" hangingPunct="1">
              <a:spcAft>
                <a:spcPts val="0"/>
              </a:spcAft>
              <a:buFont typeface="Wingdings"/>
              <a:buNone/>
              <a:defRPr/>
            </a:pPr>
            <a:r>
              <a:rPr lang="en-US" sz="2400" dirty="0" smtClean="0">
                <a:ea typeface="+mn-ea"/>
                <a:cs typeface="+mn-cs"/>
              </a:rPr>
              <a:t>Enterprise Value	$ 1 billion	$ 1 billion	$ 1 billion</a:t>
            </a:r>
          </a:p>
          <a:p>
            <a:pPr marL="0" indent="0" eaLnBrk="1" fontAlgn="auto" hangingPunct="1">
              <a:spcAft>
                <a:spcPts val="0"/>
              </a:spcAft>
              <a:buFont typeface="Wingdings"/>
              <a:buNone/>
              <a:defRPr/>
            </a:pPr>
            <a:r>
              <a:rPr lang="en-US" sz="2400" dirty="0" smtClean="0">
                <a:ea typeface="+mn-ea"/>
                <a:cs typeface="+mn-cs"/>
              </a:rPr>
              <a:t>Cash 			$ 100 mil	$ 100 mil	$ 100 mil</a:t>
            </a:r>
          </a:p>
          <a:p>
            <a:pPr marL="0" indent="0" eaLnBrk="1" fontAlgn="auto" hangingPunct="1">
              <a:spcAft>
                <a:spcPts val="0"/>
              </a:spcAft>
              <a:buFont typeface="Wingdings"/>
              <a:buNone/>
              <a:defRPr/>
            </a:pPr>
            <a:r>
              <a:rPr lang="en-US" sz="2400" dirty="0" smtClean="0">
                <a:ea typeface="+mn-ea"/>
                <a:cs typeface="+mn-cs"/>
              </a:rPr>
              <a:t>Return on Capital	10%		5%		22%</a:t>
            </a:r>
          </a:p>
          <a:p>
            <a:pPr marL="0" indent="0" eaLnBrk="1" fontAlgn="auto" hangingPunct="1">
              <a:spcAft>
                <a:spcPts val="0"/>
              </a:spcAft>
              <a:buFont typeface="Wingdings"/>
              <a:buNone/>
              <a:defRPr/>
            </a:pPr>
            <a:r>
              <a:rPr lang="en-US" sz="2400" dirty="0" smtClean="0">
                <a:ea typeface="+mn-ea"/>
                <a:cs typeface="+mn-cs"/>
              </a:rPr>
              <a:t>Cost of Capital		10%		10%		12%</a:t>
            </a:r>
          </a:p>
          <a:p>
            <a:pPr marL="0" indent="0" eaLnBrk="1" fontAlgn="auto" hangingPunct="1">
              <a:spcAft>
                <a:spcPts val="0"/>
              </a:spcAft>
              <a:buFont typeface="Wingdings"/>
              <a:buNone/>
              <a:defRPr/>
            </a:pPr>
            <a:r>
              <a:rPr lang="en-US" sz="2400" dirty="0" smtClean="0">
                <a:ea typeface="+mn-ea"/>
                <a:cs typeface="+mn-cs"/>
              </a:rPr>
              <a:t>Trades in 		US		US		Argentina</a:t>
            </a: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r>
              <a:rPr lang="en-US" dirty="0" smtClean="0">
                <a:ea typeface="+mn-ea"/>
                <a:cs typeface="+mn-cs"/>
              </a:rPr>
              <a:t>In which of these companies is cash most likely to trade at face value, at a discount and at a premium?</a:t>
            </a:r>
            <a:endParaRPr lang="en-US" dirty="0">
              <a:ea typeface="+mn-ea"/>
              <a:cs typeface="+mn-cs"/>
            </a:endParaRPr>
          </a:p>
        </p:txBody>
      </p:sp>
    </p:spTree>
    <p:extLst>
      <p:ext uri="{BB962C8B-B14F-4D97-AF65-F5344CB8AC3E}">
        <p14:creationId xmlns:p14="http://schemas.microsoft.com/office/powerpoint/2010/main" val="72724035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587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Cash: Discount or Premium?</a:t>
            </a:r>
          </a:p>
        </p:txBody>
      </p:sp>
      <p:pic>
        <p:nvPicPr>
          <p:cNvPr id="335874" name="Picture 3"/>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12003" r="-12003"/>
          <a:stretch>
            <a:fillRect/>
          </a:stretch>
        </p:blipFill>
        <p:spPr>
          <a:xfrm>
            <a:off x="612775" y="1600200"/>
            <a:ext cx="8153400" cy="4495800"/>
          </a:xfrm>
        </p:spPr>
      </p:pic>
    </p:spTree>
    <p:extLst>
      <p:ext uri="{BB962C8B-B14F-4D97-AF65-F5344CB8AC3E}">
        <p14:creationId xmlns:p14="http://schemas.microsoft.com/office/powerpoint/2010/main" val="103524910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2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2. Dealing with Holdings in Other firms</a:t>
            </a:r>
          </a:p>
        </p:txBody>
      </p:sp>
      <p:sp>
        <p:nvSpPr>
          <p:cNvPr id="259074"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dirty="0">
                <a:ea typeface="ＭＳ Ｐゴシック" charset="-128"/>
              </a:rPr>
              <a:t>Holdings in other firms can be categorized into</a:t>
            </a:r>
          </a:p>
          <a:p>
            <a:pPr lvl="1" eaLnBrk="1" hangingPunct="1">
              <a:lnSpc>
                <a:spcPct val="80000"/>
              </a:lnSpc>
            </a:pPr>
            <a:r>
              <a:rPr lang="en-US" altLang="en-US" dirty="0">
                <a:ea typeface="ＭＳ Ｐゴシック" charset="-128"/>
              </a:rPr>
              <a:t>Minority passive holdings, in which case only the dividend from the holdings is shown in the balance sheet</a:t>
            </a:r>
          </a:p>
          <a:p>
            <a:pPr lvl="1" eaLnBrk="1" hangingPunct="1">
              <a:lnSpc>
                <a:spcPct val="80000"/>
              </a:lnSpc>
            </a:pPr>
            <a:r>
              <a:rPr lang="en-US" altLang="en-US" dirty="0">
                <a:ea typeface="ＭＳ Ｐゴシック" charset="-128"/>
              </a:rPr>
              <a:t>Minority active holdings, in which case the share of equity income is shown in the income statements</a:t>
            </a:r>
          </a:p>
          <a:p>
            <a:pPr lvl="1" eaLnBrk="1" hangingPunct="1">
              <a:lnSpc>
                <a:spcPct val="80000"/>
              </a:lnSpc>
            </a:pPr>
            <a:r>
              <a:rPr lang="en-US" altLang="en-US" dirty="0">
                <a:ea typeface="ＭＳ Ｐゴシック" charset="-128"/>
              </a:rPr>
              <a:t>Majority active holdings, in which case the financial statements are </a:t>
            </a:r>
            <a:r>
              <a:rPr lang="en-US" altLang="en-US" dirty="0" smtClean="0">
                <a:ea typeface="ＭＳ Ｐゴシック" charset="-128"/>
              </a:rPr>
              <a:t>consolidated</a:t>
            </a:r>
            <a:r>
              <a:rPr lang="en-US" altLang="en-US" sz="2800" dirty="0" smtClean="0">
                <a:ea typeface="ＭＳ Ｐゴシック" charset="-128"/>
              </a:rPr>
              <a:t>. </a:t>
            </a:r>
            <a:endParaRPr lang="en-US" altLang="en-US" sz="2800" dirty="0">
              <a:ea typeface="ＭＳ Ｐゴシック" charset="-128"/>
            </a:endParaRPr>
          </a:p>
        </p:txBody>
      </p:sp>
    </p:spTree>
    <p:extLst>
      <p:ext uri="{BB962C8B-B14F-4D97-AF65-F5344CB8AC3E}">
        <p14:creationId xmlns:p14="http://schemas.microsoft.com/office/powerpoint/2010/main" val="181141497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1"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How to value holdings in other firms.. In a perfect world..</a:t>
            </a:r>
            <a:endParaRPr lang="en-US">
              <a:ea typeface="+mj-ea"/>
              <a:cs typeface="+mj-cs"/>
            </a:endParaRPr>
          </a:p>
        </p:txBody>
      </p:sp>
      <p:sp>
        <p:nvSpPr>
          <p:cNvPr id="339970"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In a perfect world, we would strip the parent company from its subsidiaries and value each one separately. The value of the combined firm will be</a:t>
            </a:r>
          </a:p>
          <a:p>
            <a:pPr lvl="1" eaLnBrk="1" hangingPunct="1"/>
            <a:r>
              <a:rPr lang="en-US" altLang="en-US">
                <a:ea typeface="ＭＳ Ｐゴシック" charset="-128"/>
              </a:rPr>
              <a:t>Value of parent company + Proportion of value of each subsidiary</a:t>
            </a:r>
          </a:p>
          <a:p>
            <a:pPr eaLnBrk="1" hangingPunct="1"/>
            <a:r>
              <a:rPr lang="en-US" altLang="en-US">
                <a:ea typeface="ＭＳ Ｐゴシック" charset="-128"/>
              </a:rPr>
              <a:t>To do this right, you will need to be provided detailed information on each subsidiary to estimated cash flows and discount rates.</a:t>
            </a:r>
          </a:p>
        </p:txBody>
      </p:sp>
    </p:spTree>
    <p:extLst>
      <p:ext uri="{BB962C8B-B14F-4D97-AF65-F5344CB8AC3E}">
        <p14:creationId xmlns:p14="http://schemas.microsoft.com/office/powerpoint/2010/main" val="205693113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2017" name="Title 1"/>
          <p:cNvSpPr>
            <a:spLocks noGrp="1"/>
          </p:cNvSpPr>
          <p:nvPr>
            <p:ph type="title"/>
          </p:nvPr>
        </p:nvSpPr>
        <p:spPr>
          <a:xfrm>
            <a:off x="612775" y="228600"/>
            <a:ext cx="8153400" cy="990600"/>
          </a:xfrm>
        </p:spPr>
        <p:txBody>
          <a:bodyPr>
            <a:normAutofit fontScale="90000"/>
          </a:bodyPr>
          <a:lstStyle/>
          <a:p>
            <a:r>
              <a:rPr lang="en-US" altLang="en-US">
                <a:ea typeface="ＭＳ Ｐゴシック" charset="-128"/>
              </a:rPr>
              <a:t>Yahoo! An intrinsic valuation of cross holdings</a:t>
            </a:r>
          </a:p>
        </p:txBody>
      </p:sp>
      <p:pic>
        <p:nvPicPr>
          <p:cNvPr id="342018" name="Content Placeholder 3"/>
          <p:cNvPicPr>
            <a:picLocks noGrp="1" noChangeAspect="1"/>
          </p:cNvPicPr>
          <p:nvPr>
            <p:ph sz="quarter" idx="1"/>
          </p:nvPr>
        </p:nvPicPr>
        <p:blipFill>
          <a:blip r:embed="rId2">
            <a:extLst>
              <a:ext uri="{28A0092B-C50C-407E-A947-70E740481C1C}">
                <a14:useLocalDpi xmlns:a14="http://schemas.microsoft.com/office/drawing/2010/main" val="0"/>
              </a:ext>
            </a:extLst>
          </a:blip>
          <a:srcRect t="-79485" b="-79485"/>
          <a:stretch>
            <a:fillRect/>
          </a:stretch>
        </p:blipFill>
        <p:spPr>
          <a:xfrm>
            <a:off x="612775" y="1600200"/>
            <a:ext cx="8153400" cy="4495800"/>
          </a:xfrm>
        </p:spPr>
      </p:pic>
      <p:sp>
        <p:nvSpPr>
          <p:cNvPr id="342019" name="TextBox 4"/>
          <p:cNvSpPr txBox="1">
            <a:spLocks noChangeArrowheads="1"/>
          </p:cNvSpPr>
          <p:nvPr/>
        </p:nvSpPr>
        <p:spPr bwMode="auto">
          <a:xfrm>
            <a:off x="381000" y="4800600"/>
            <a:ext cx="8610600"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r>
              <a:rPr lang="en-US" altLang="en-US" dirty="0"/>
              <a:t>Yahoo! was trading at $33.76 in May 2014, just a few weeks prior to the IPO of Alibaba. The intrinsic valuations of Yahoo! Japan and Alibaba are based on their full financial statements.</a:t>
            </a:r>
          </a:p>
        </p:txBody>
      </p:sp>
      <p:sp>
        <p:nvSpPr>
          <p:cNvPr id="342020" name="TextBox 5"/>
          <p:cNvSpPr txBox="1">
            <a:spLocks noChangeArrowheads="1"/>
          </p:cNvSpPr>
          <p:nvPr/>
        </p:nvSpPr>
        <p:spPr bwMode="auto">
          <a:xfrm>
            <a:off x="457200" y="1676400"/>
            <a:ext cx="84582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r>
              <a:rPr lang="en-US" altLang="en-US"/>
              <a:t>In May 2014, Yahoo’s core business in the US was struggling (with stagnant revenues &amp; declining margins) but it had valuable minority holdings in Yahoo! Japan (35%) and Alibaba (22%).</a:t>
            </a:r>
          </a:p>
        </p:txBody>
      </p:sp>
    </p:spTree>
    <p:extLst>
      <p:ext uri="{BB962C8B-B14F-4D97-AF65-F5344CB8AC3E}">
        <p14:creationId xmlns:p14="http://schemas.microsoft.com/office/powerpoint/2010/main" val="7184649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3041" name="Rectangle 2"/>
          <p:cNvSpPr>
            <a:spLocks noGrp="1" noChangeArrowheads="1"/>
          </p:cNvSpPr>
          <p:nvPr>
            <p:ph type="title"/>
          </p:nvPr>
        </p:nvSpPr>
        <p:spPr>
          <a:xfrm>
            <a:off x="612775" y="228600"/>
            <a:ext cx="8153400" cy="990600"/>
          </a:xfrm>
        </p:spPr>
        <p:txBody>
          <a:bodyPr>
            <a:normAutofit fontScale="90000"/>
          </a:bodyPr>
          <a:lstStyle/>
          <a:p>
            <a:pPr eaLnBrk="1" hangingPunct="1"/>
            <a:r>
              <a:rPr lang="en-US" altLang="en-US">
                <a:ea typeface="ＭＳ Ｐゴシック" charset="-128"/>
              </a:rPr>
              <a:t>With insufficient information, two compromise solutions…</a:t>
            </a:r>
          </a:p>
        </p:txBody>
      </p:sp>
      <p:sp>
        <p:nvSpPr>
          <p:cNvPr id="263170"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600" u="sng" dirty="0">
                <a:ea typeface="ＭＳ Ｐゴシック" charset="-128"/>
              </a:rPr>
              <a:t>The market value solution</a:t>
            </a:r>
            <a:r>
              <a:rPr lang="en-US" altLang="en-US" sz="2600" dirty="0">
                <a:ea typeface="ＭＳ Ｐゴシック" charset="-128"/>
              </a:rPr>
              <a:t>: When the subsidiaries are publicly traded, you could use their traded market </a:t>
            </a:r>
            <a:r>
              <a:rPr lang="en-US" altLang="en-US" sz="2600" dirty="0" smtClean="0">
                <a:ea typeface="ＭＳ Ｐゴシック" charset="-128"/>
              </a:rPr>
              <a:t>capitalizations.</a:t>
            </a:r>
            <a:endParaRPr lang="en-US" altLang="en-US" sz="2600" dirty="0">
              <a:ea typeface="ＭＳ Ｐゴシック" charset="-128"/>
            </a:endParaRPr>
          </a:p>
          <a:p>
            <a:pPr eaLnBrk="1" hangingPunct="1">
              <a:lnSpc>
                <a:spcPct val="80000"/>
              </a:lnSpc>
            </a:pPr>
            <a:r>
              <a:rPr lang="en-US" altLang="en-US" sz="2600" u="sng" dirty="0">
                <a:ea typeface="ＭＳ Ｐゴシック" charset="-128"/>
              </a:rPr>
              <a:t>The relative value solution</a:t>
            </a:r>
            <a:r>
              <a:rPr lang="en-US" altLang="en-US" sz="2600" dirty="0">
                <a:ea typeface="ＭＳ Ｐゴシック" charset="-128"/>
              </a:rPr>
              <a:t>: </a:t>
            </a:r>
            <a:r>
              <a:rPr lang="en-US" altLang="en-US" sz="2600" dirty="0" smtClean="0">
                <a:ea typeface="ＭＳ Ｐゴシック" charset="-128"/>
              </a:rPr>
              <a:t>You can </a:t>
            </a:r>
            <a:r>
              <a:rPr lang="en-US" altLang="en-US" sz="2600" dirty="0">
                <a:ea typeface="ＭＳ Ｐゴシック" charset="-128"/>
              </a:rPr>
              <a:t>convert the book values of holdings that you have on the balance sheet </a:t>
            </a:r>
            <a:r>
              <a:rPr lang="en-US" altLang="en-US" sz="2600" dirty="0" smtClean="0">
                <a:ea typeface="ＭＳ Ｐゴシック" charset="-128"/>
              </a:rPr>
              <a:t>by </a:t>
            </a:r>
            <a:r>
              <a:rPr lang="en-US" altLang="en-US" sz="2600" dirty="0">
                <a:ea typeface="ＭＳ Ｐゴシック" charset="-128"/>
              </a:rPr>
              <a:t>using the average price to book value ratio of the sector in which the subsidiaries operate.</a:t>
            </a:r>
          </a:p>
        </p:txBody>
      </p:sp>
    </p:spTree>
    <p:extLst>
      <p:ext uri="{BB962C8B-B14F-4D97-AF65-F5344CB8AC3E}">
        <p14:creationId xmlns:p14="http://schemas.microsoft.com/office/powerpoint/2010/main" val="208788904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1"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smtClean="0">
                <a:ea typeface="+mj-ea"/>
                <a:cs typeface="+mj-cs"/>
              </a:rPr>
              <a:t>3. Other Assets that have not been counted yet..</a:t>
            </a:r>
            <a:endParaRPr lang="en-US" dirty="0">
              <a:ea typeface="+mj-ea"/>
              <a:cs typeface="+mj-cs"/>
            </a:endParaRPr>
          </a:p>
        </p:txBody>
      </p:sp>
      <p:sp>
        <p:nvSpPr>
          <p:cNvPr id="266242" name="Rectangle 3"/>
          <p:cNvSpPr>
            <a:spLocks noGrp="1" noChangeArrowheads="1"/>
          </p:cNvSpPr>
          <p:nvPr>
            <p:ph sz="quarter" idx="1"/>
          </p:nvPr>
        </p:nvSpPr>
        <p:spPr>
          <a:xfrm>
            <a:off x="612775" y="1600200"/>
            <a:ext cx="8153400" cy="4495800"/>
          </a:xfrm>
        </p:spPr>
        <p:txBody>
          <a:bodyPr>
            <a:normAutofit/>
          </a:bodyPr>
          <a:lstStyle/>
          <a:p>
            <a:pPr marL="320040" indent="-320040" eaLnBrk="1" fontAlgn="auto" hangingPunct="1">
              <a:spcAft>
                <a:spcPts val="0"/>
              </a:spcAft>
              <a:buFont typeface="Wingdings"/>
              <a:buChar char=""/>
              <a:defRPr/>
            </a:pPr>
            <a:r>
              <a:rPr lang="en-US" u="sng" dirty="0" smtClean="0">
                <a:ea typeface="+mn-ea"/>
                <a:cs typeface="+mn-cs"/>
              </a:rPr>
              <a:t>Unutilized assets</a:t>
            </a:r>
            <a:r>
              <a:rPr lang="en-US" dirty="0" smtClean="0">
                <a:ea typeface="+mn-ea"/>
                <a:cs typeface="+mn-cs"/>
              </a:rPr>
              <a:t>: </a:t>
            </a:r>
            <a:r>
              <a:rPr lang="en-US" dirty="0" smtClean="0">
                <a:ea typeface="+mn-ea"/>
                <a:cs typeface="+mn-cs"/>
              </a:rPr>
              <a:t>You </a:t>
            </a:r>
            <a:r>
              <a:rPr lang="en-US" dirty="0" smtClean="0">
                <a:ea typeface="+mn-ea"/>
                <a:cs typeface="+mn-cs"/>
              </a:rPr>
              <a:t>can assess a market value for </a:t>
            </a:r>
            <a:r>
              <a:rPr lang="en-US" dirty="0" smtClean="0">
                <a:ea typeface="+mn-ea"/>
                <a:cs typeface="+mn-cs"/>
              </a:rPr>
              <a:t>unutilized and uncounted </a:t>
            </a:r>
            <a:r>
              <a:rPr lang="en-US" dirty="0" smtClean="0">
                <a:ea typeface="+mn-ea"/>
                <a:cs typeface="+mn-cs"/>
              </a:rPr>
              <a:t>assets and add them on to the value of the firm.</a:t>
            </a:r>
          </a:p>
          <a:p>
            <a:pPr marL="320040" indent="-320040" eaLnBrk="1" fontAlgn="auto" hangingPunct="1">
              <a:spcAft>
                <a:spcPts val="0"/>
              </a:spcAft>
              <a:buFont typeface="Wingdings"/>
              <a:buChar char=""/>
              <a:defRPr/>
            </a:pPr>
            <a:r>
              <a:rPr lang="en-US" u="sng" dirty="0" smtClean="0"/>
              <a:t>No double counting</a:t>
            </a:r>
            <a:r>
              <a:rPr lang="en-US" dirty="0" smtClean="0"/>
              <a:t>: </a:t>
            </a:r>
            <a:r>
              <a:rPr lang="en-US" dirty="0" smtClean="0">
                <a:ea typeface="+mn-ea"/>
              </a:rPr>
              <a:t>If </a:t>
            </a:r>
            <a:r>
              <a:rPr lang="en-US" dirty="0" smtClean="0">
                <a:ea typeface="+mn-ea"/>
              </a:rPr>
              <a:t>you count the income from an asset in your </a:t>
            </a:r>
            <a:r>
              <a:rPr lang="en-US" dirty="0" err="1" smtClean="0">
                <a:ea typeface="+mn-ea"/>
              </a:rPr>
              <a:t>cashflows</a:t>
            </a:r>
            <a:r>
              <a:rPr lang="en-US" dirty="0" smtClean="0">
                <a:ea typeface="+mn-ea"/>
              </a:rPr>
              <a:t>, you cannot count the market value of the asset in your value.</a:t>
            </a:r>
          </a:p>
          <a:p>
            <a:pPr marL="320040" indent="-320040" eaLnBrk="1" fontAlgn="auto" hangingPunct="1">
              <a:spcAft>
                <a:spcPts val="0"/>
              </a:spcAft>
              <a:buFont typeface="Wingdings"/>
              <a:buChar char=""/>
              <a:defRPr/>
            </a:pPr>
            <a:endParaRPr lang="en-US" dirty="0">
              <a:ea typeface="+mn-ea"/>
              <a:cs typeface="+mn-cs"/>
            </a:endParaRPr>
          </a:p>
        </p:txBody>
      </p:sp>
    </p:spTree>
    <p:extLst>
      <p:ext uri="{BB962C8B-B14F-4D97-AF65-F5344CB8AC3E}">
        <p14:creationId xmlns:p14="http://schemas.microsoft.com/office/powerpoint/2010/main" val="136907211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 Uncounted Asset?</a:t>
            </a:r>
            <a:endParaRPr lang="en-US" dirty="0"/>
          </a:p>
        </p:txBody>
      </p:sp>
      <p:pic>
        <p:nvPicPr>
          <p:cNvPr id="6" name="Content Placeholder 5"/>
          <p:cNvPicPr>
            <a:picLocks noGrp="1" noChangeAspect="1"/>
          </p:cNvPicPr>
          <p:nvPr>
            <p:ph sz="quarter" idx="1"/>
          </p:nvPr>
        </p:nvPicPr>
        <p:blipFill>
          <a:blip r:embed="rId2"/>
          <a:stretch>
            <a:fillRect/>
          </a:stretch>
        </p:blipFill>
        <p:spPr>
          <a:xfrm>
            <a:off x="954437" y="1600200"/>
            <a:ext cx="7470076" cy="4495800"/>
          </a:xfrm>
          <a:prstGeom prst="rect">
            <a:avLst/>
          </a:prstGeom>
        </p:spPr>
      </p:pic>
      <p:sp>
        <p:nvSpPr>
          <p:cNvPr id="4" name="Footer Placeholder 3"/>
          <p:cNvSpPr>
            <a:spLocks noGrp="1"/>
          </p:cNvSpPr>
          <p:nvPr>
            <p:ph type="ftr" sz="quarter" idx="4294967295"/>
          </p:nvPr>
        </p:nvSpPr>
        <p:spPr>
          <a:xfrm>
            <a:off x="609600" y="6248400"/>
            <a:ext cx="5421313" cy="365125"/>
          </a:xfrm>
          <a:prstGeom prst="rect">
            <a:avLst/>
          </a:prstGeom>
        </p:spPr>
        <p:txBody>
          <a:bodyPr/>
          <a:lstStyle/>
          <a:p>
            <a:pPr>
              <a:defRPr/>
            </a:pPr>
            <a:r>
              <a:rPr lang="en-US" smtClean="0"/>
              <a:t>Aswath Damodaran</a:t>
            </a:r>
            <a:endParaRPr lang="en-US"/>
          </a:p>
        </p:txBody>
      </p:sp>
      <p:sp>
        <p:nvSpPr>
          <p:cNvPr id="5" name="Slide Number Placeholder 4"/>
          <p:cNvSpPr>
            <a:spLocks noGrp="1"/>
          </p:cNvSpPr>
          <p:nvPr>
            <p:ph type="sldNum" sz="quarter" idx="11"/>
          </p:nvPr>
        </p:nvSpPr>
        <p:spPr/>
        <p:txBody>
          <a:bodyPr>
            <a:normAutofit/>
          </a:bodyPr>
          <a:lstStyle/>
          <a:p>
            <a:fld id="{4B068F59-C0DF-384E-833F-9888C5560BF6}" type="slidenum">
              <a:rPr lang="en-US" altLang="en-US" smtClean="0"/>
              <a:pPr/>
              <a:t>10</a:t>
            </a:fld>
            <a:endParaRPr lang="en-US" altLang="en-US"/>
          </a:p>
        </p:txBody>
      </p:sp>
      <p:sp>
        <p:nvSpPr>
          <p:cNvPr id="3" name="TextBox 2"/>
          <p:cNvSpPr txBox="1"/>
          <p:nvPr/>
        </p:nvSpPr>
        <p:spPr>
          <a:xfrm>
            <a:off x="3886200" y="1516063"/>
            <a:ext cx="2536272" cy="400110"/>
          </a:xfrm>
          <a:prstGeom prst="rect">
            <a:avLst/>
          </a:prstGeom>
          <a:noFill/>
        </p:spPr>
        <p:txBody>
          <a:bodyPr wrap="none" rtlCol="0">
            <a:spAutoFit/>
          </a:bodyPr>
          <a:lstStyle/>
          <a:p>
            <a:r>
              <a:rPr lang="en-US" sz="2000" dirty="0" smtClean="0"/>
              <a:t>Price tag: $200 million</a:t>
            </a:r>
            <a:endParaRPr lang="en-US" sz="2000" dirty="0"/>
          </a:p>
        </p:txBody>
      </p:sp>
    </p:spTree>
    <p:extLst>
      <p:ext uri="{BB962C8B-B14F-4D97-AF65-F5344CB8AC3E}">
        <p14:creationId xmlns:p14="http://schemas.microsoft.com/office/powerpoint/2010/main" val="7338760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5" name="Rectangle 2"/>
          <p:cNvSpPr>
            <a:spLocks noGrp="1" noChangeArrowheads="1"/>
          </p:cNvSpPr>
          <p:nvPr>
            <p:ph type="title"/>
          </p:nvPr>
        </p:nvSpPr>
        <p:spPr>
          <a:xfrm>
            <a:off x="612775" y="228600"/>
            <a:ext cx="8153400" cy="990600"/>
          </a:xfrm>
        </p:spPr>
        <p:txBody>
          <a:bodyPr>
            <a:noAutofit/>
          </a:bodyPr>
          <a:lstStyle/>
          <a:p>
            <a:pPr eaLnBrk="1" hangingPunct="1"/>
            <a:r>
              <a:rPr lang="en-US" altLang="en-US" dirty="0">
                <a:ea typeface="ＭＳ Ｐゴシック" charset="-128"/>
              </a:rPr>
              <a:t>4</a:t>
            </a:r>
            <a:r>
              <a:rPr lang="en-US" altLang="en-US" dirty="0" smtClean="0">
                <a:ea typeface="ＭＳ Ｐゴシック" charset="-128"/>
              </a:rPr>
              <a:t>. </a:t>
            </a:r>
            <a:r>
              <a:rPr lang="en-US" altLang="en-US" dirty="0">
                <a:ea typeface="ＭＳ Ｐゴシック" charset="-128"/>
              </a:rPr>
              <a:t>Be circumspect about defining debt for cost of capital purposes…</a:t>
            </a:r>
          </a:p>
        </p:txBody>
      </p:sp>
      <p:sp>
        <p:nvSpPr>
          <p:cNvPr id="282626" name="Rectangle 3"/>
          <p:cNvSpPr>
            <a:spLocks noGrp="1" noChangeArrowheads="1"/>
          </p:cNvSpPr>
          <p:nvPr>
            <p:ph sz="quarter" idx="1"/>
          </p:nvPr>
        </p:nvSpPr>
        <p:spPr>
          <a:xfrm>
            <a:off x="612775" y="1600200"/>
            <a:ext cx="8153400" cy="4495800"/>
          </a:xfrm>
        </p:spPr>
        <p:txBody>
          <a:bodyPr>
            <a:normAutofit fontScale="85000" lnSpcReduction="10000"/>
          </a:bodyPr>
          <a:lstStyle/>
          <a:p>
            <a:pPr marL="320040" indent="-320040" eaLnBrk="1" fontAlgn="auto" hangingPunct="1">
              <a:spcAft>
                <a:spcPts val="0"/>
              </a:spcAft>
              <a:buFont typeface="Wingdings"/>
              <a:buChar char=""/>
              <a:defRPr/>
            </a:pPr>
            <a:r>
              <a:rPr lang="en-US" dirty="0" smtClean="0">
                <a:ea typeface="+mn-ea"/>
                <a:cs typeface="+mn-cs"/>
              </a:rPr>
              <a:t>General Rule: Debt generally has the following characteristics:</a:t>
            </a:r>
          </a:p>
          <a:p>
            <a:pPr marL="640080" lvl="1" indent="-274320" eaLnBrk="1" fontAlgn="auto" hangingPunct="1">
              <a:spcAft>
                <a:spcPts val="0"/>
              </a:spcAft>
              <a:buFont typeface="Wingdings 2"/>
              <a:buChar char=""/>
              <a:defRPr/>
            </a:pPr>
            <a:r>
              <a:rPr lang="en-US" dirty="0" smtClean="0">
                <a:ea typeface="+mn-ea"/>
              </a:rPr>
              <a:t>Commitment to make fixed payments in the future</a:t>
            </a:r>
          </a:p>
          <a:p>
            <a:pPr marL="640080" lvl="1" indent="-274320" eaLnBrk="1" fontAlgn="auto" hangingPunct="1">
              <a:spcAft>
                <a:spcPts val="0"/>
              </a:spcAft>
              <a:buFont typeface="Wingdings 2"/>
              <a:buChar char=""/>
              <a:defRPr/>
            </a:pPr>
            <a:r>
              <a:rPr lang="en-US" dirty="0" smtClean="0">
                <a:ea typeface="+mn-ea"/>
              </a:rPr>
              <a:t>The fixed payments are tax deductible</a:t>
            </a:r>
          </a:p>
          <a:p>
            <a:pPr marL="640080" lvl="1" indent="-274320" eaLnBrk="1" fontAlgn="auto" hangingPunct="1">
              <a:spcAft>
                <a:spcPts val="0"/>
              </a:spcAft>
              <a:buFont typeface="Wingdings 2"/>
              <a:buChar char=""/>
              <a:defRPr/>
            </a:pPr>
            <a:r>
              <a:rPr lang="en-US" dirty="0" smtClean="0">
                <a:ea typeface="+mn-ea"/>
              </a:rPr>
              <a:t>Failure to make the payments can lead to either default or loss of control of the firm to the party to whom payments are due.</a:t>
            </a:r>
          </a:p>
          <a:p>
            <a:pPr marL="320040" indent="-320040" eaLnBrk="1" fontAlgn="auto" hangingPunct="1">
              <a:spcAft>
                <a:spcPts val="0"/>
              </a:spcAft>
              <a:buFont typeface="Wingdings"/>
              <a:buChar char=""/>
              <a:defRPr/>
            </a:pPr>
            <a:r>
              <a:rPr lang="en-US" dirty="0" smtClean="0">
                <a:ea typeface="+mn-ea"/>
                <a:cs typeface="+mn-cs"/>
              </a:rPr>
              <a:t>Definitely Debt</a:t>
            </a:r>
          </a:p>
          <a:p>
            <a:pPr marL="640080" lvl="1" indent="-274320" eaLnBrk="1" fontAlgn="auto" hangingPunct="1">
              <a:spcAft>
                <a:spcPts val="0"/>
              </a:spcAft>
              <a:buFont typeface="Wingdings 2"/>
              <a:buChar char=""/>
              <a:defRPr/>
            </a:pPr>
            <a:r>
              <a:rPr lang="en-US" dirty="0" smtClean="0">
                <a:ea typeface="+mn-ea"/>
              </a:rPr>
              <a:t>All interest bearing liabilities, short term as well as long term</a:t>
            </a:r>
          </a:p>
          <a:p>
            <a:pPr marL="640080" lvl="1" indent="-274320" eaLnBrk="1" fontAlgn="auto" hangingPunct="1">
              <a:spcAft>
                <a:spcPts val="0"/>
              </a:spcAft>
              <a:buFont typeface="Wingdings 2"/>
              <a:buChar char=""/>
              <a:defRPr/>
            </a:pPr>
            <a:r>
              <a:rPr lang="en-US" dirty="0" smtClean="0">
                <a:ea typeface="+mn-ea"/>
              </a:rPr>
              <a:t>All leases, operating as well as capital</a:t>
            </a:r>
          </a:p>
          <a:p>
            <a:pPr marL="320040" indent="-320040" eaLnBrk="1" fontAlgn="auto" hangingPunct="1">
              <a:spcAft>
                <a:spcPts val="0"/>
              </a:spcAft>
              <a:buFont typeface="Wingdings"/>
              <a:buChar char=""/>
              <a:defRPr/>
            </a:pPr>
            <a:r>
              <a:rPr lang="en-US" dirty="0" smtClean="0">
                <a:ea typeface="+mn-ea"/>
                <a:cs typeface="+mn-cs"/>
              </a:rPr>
              <a:t>Definitely not debt</a:t>
            </a:r>
          </a:p>
          <a:p>
            <a:pPr marL="640080" lvl="1" indent="-274320" eaLnBrk="1" fontAlgn="auto" hangingPunct="1">
              <a:spcAft>
                <a:spcPts val="0"/>
              </a:spcAft>
              <a:buFont typeface="Wingdings 2"/>
              <a:buChar char=""/>
              <a:defRPr/>
            </a:pPr>
            <a:r>
              <a:rPr lang="en-US" dirty="0" smtClean="0">
                <a:ea typeface="+mn-ea"/>
              </a:rPr>
              <a:t>Accounts payable or supplier credit</a:t>
            </a:r>
            <a:endParaRPr lang="en-US" dirty="0">
              <a:ea typeface="+mn-ea"/>
            </a:endParaRPr>
          </a:p>
          <a:p>
            <a:pPr marL="319405" indent="-274320" eaLnBrk="1" fontAlgn="auto" hangingPunct="1">
              <a:spcAft>
                <a:spcPts val="0"/>
              </a:spcAft>
              <a:buFont typeface="Wingdings 2"/>
              <a:buChar char=""/>
              <a:defRPr/>
            </a:pPr>
            <a:r>
              <a:rPr lang="en-US" dirty="0" smtClean="0">
                <a:ea typeface="+mn-ea"/>
              </a:rPr>
              <a:t>May be debt, but only if legal obligations follow</a:t>
            </a:r>
          </a:p>
          <a:p>
            <a:pPr marL="640080" lvl="1" indent="-274320" eaLnBrk="1" fontAlgn="auto" hangingPunct="1">
              <a:spcAft>
                <a:spcPts val="0"/>
              </a:spcAft>
              <a:buFont typeface="Wingdings 2"/>
              <a:buChar char=""/>
              <a:defRPr/>
            </a:pPr>
            <a:r>
              <a:rPr lang="en-US" dirty="0" smtClean="0">
                <a:ea typeface="+mn-ea"/>
              </a:rPr>
              <a:t>Unfunded pensions or health care obligations</a:t>
            </a:r>
          </a:p>
        </p:txBody>
      </p:sp>
    </p:spTree>
    <p:extLst>
      <p:ext uri="{BB962C8B-B14F-4D97-AF65-F5344CB8AC3E}">
        <p14:creationId xmlns:p14="http://schemas.microsoft.com/office/powerpoint/2010/main" val="126539605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1"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But you should consider other potential liabilities when getting to equity value</a:t>
            </a:r>
            <a:endParaRPr lang="en-US">
              <a:ea typeface="+mj-ea"/>
              <a:cs typeface="+mj-cs"/>
            </a:endParaRPr>
          </a:p>
        </p:txBody>
      </p:sp>
      <p:sp>
        <p:nvSpPr>
          <p:cNvPr id="286722" name="Rectangle 3"/>
          <p:cNvSpPr>
            <a:spLocks noGrp="1" noChangeArrowheads="1"/>
          </p:cNvSpPr>
          <p:nvPr>
            <p:ph sz="quarter" idx="1"/>
          </p:nvPr>
        </p:nvSpPr>
        <p:spPr>
          <a:xfrm>
            <a:off x="612775" y="1600200"/>
            <a:ext cx="8153400" cy="4495800"/>
          </a:xfrm>
        </p:spPr>
        <p:txBody>
          <a:bodyPr>
            <a:normAutofit lnSpcReduction="10000"/>
          </a:bodyPr>
          <a:lstStyle/>
          <a:p>
            <a:pPr eaLnBrk="1" hangingPunct="1">
              <a:lnSpc>
                <a:spcPct val="80000"/>
              </a:lnSpc>
            </a:pPr>
            <a:r>
              <a:rPr lang="en-US" altLang="en-US" sz="2600" dirty="0">
                <a:ea typeface="ＭＳ Ｐゴシック" charset="-128"/>
              </a:rPr>
              <a:t>If you have under funded pension fund or health care plans, you should consider the under funding at this stage in getting to the value of equity.</a:t>
            </a:r>
          </a:p>
          <a:p>
            <a:pPr lvl="1" eaLnBrk="1" hangingPunct="1">
              <a:lnSpc>
                <a:spcPct val="80000"/>
              </a:lnSpc>
            </a:pPr>
            <a:r>
              <a:rPr lang="en-US" altLang="en-US" sz="2200" dirty="0" smtClean="0">
                <a:ea typeface="ＭＳ Ｐゴシック" charset="-128"/>
              </a:rPr>
              <a:t>If you do so, you should not double count by also including a cash flow line item reflecting cash you would need to set aside to meet the unfunded obligation.</a:t>
            </a:r>
          </a:p>
          <a:p>
            <a:pPr lvl="1" eaLnBrk="1" hangingPunct="1">
              <a:lnSpc>
                <a:spcPct val="80000"/>
              </a:lnSpc>
            </a:pPr>
            <a:r>
              <a:rPr lang="en-US" altLang="en-US" sz="2200" dirty="0" smtClean="0">
                <a:ea typeface="ＭＳ Ｐゴシック" charset="-128"/>
              </a:rPr>
              <a:t>You should not be counting these items as debt in your cost of capital calculations….</a:t>
            </a:r>
          </a:p>
          <a:p>
            <a:pPr eaLnBrk="1" hangingPunct="1">
              <a:lnSpc>
                <a:spcPct val="80000"/>
              </a:lnSpc>
            </a:pPr>
            <a:r>
              <a:rPr lang="en-US" altLang="en-US" sz="2600" dirty="0" smtClean="0">
                <a:ea typeface="ＭＳ Ｐゴシック" charset="-128"/>
              </a:rPr>
              <a:t>If </a:t>
            </a:r>
            <a:r>
              <a:rPr lang="en-US" altLang="en-US" sz="2600" dirty="0">
                <a:ea typeface="ＭＳ Ｐゴシック" charset="-128"/>
              </a:rPr>
              <a:t>you have contingent liabilities - for example, a potential liability from a lawsuit that has not been decided - you should consider the expected value of these contingent </a:t>
            </a:r>
            <a:r>
              <a:rPr lang="en-US" altLang="en-US" sz="2600" dirty="0" smtClean="0">
                <a:ea typeface="ＭＳ Ｐゴシック" charset="-128"/>
              </a:rPr>
              <a:t>liabilities</a:t>
            </a:r>
          </a:p>
          <a:p>
            <a:pPr lvl="1" eaLnBrk="1" hangingPunct="1">
              <a:lnSpc>
                <a:spcPct val="80000"/>
              </a:lnSpc>
            </a:pPr>
            <a:r>
              <a:rPr lang="en-US" altLang="en-US" sz="2200" dirty="0" smtClean="0">
                <a:ea typeface="ＭＳ Ｐゴシック" charset="-128"/>
              </a:rPr>
              <a:t>Value of contingent liability = Probability that the liability will occur * Expected value of liability</a:t>
            </a:r>
            <a:endParaRPr lang="en-US" altLang="en-US" sz="2200" dirty="0">
              <a:ea typeface="ＭＳ Ｐゴシック" charset="-128"/>
            </a:endParaRPr>
          </a:p>
        </p:txBody>
      </p:sp>
    </p:spTree>
    <p:extLst>
      <p:ext uri="{BB962C8B-B14F-4D97-AF65-F5344CB8AC3E}">
        <p14:creationId xmlns:p14="http://schemas.microsoft.com/office/powerpoint/2010/main" val="1446624840"/>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Basic">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Basic.thmx</Template>
  <TotalTime>226</TotalTime>
  <Words>768</Words>
  <Application>Microsoft Macintosh PowerPoint</Application>
  <PresentationFormat>Letter Paper (8.5x11 in)</PresentationFormat>
  <Paragraphs>60</Paragraphs>
  <Slides>12</Slides>
  <Notes>8</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Calibri</vt:lpstr>
      <vt:lpstr>Helvetica</vt:lpstr>
      <vt:lpstr>ＭＳ Ｐゴシック</vt:lpstr>
      <vt:lpstr>Times</vt:lpstr>
      <vt:lpstr>Wingdings</vt:lpstr>
      <vt:lpstr>Wingdings 2</vt:lpstr>
      <vt:lpstr>Basic</vt:lpstr>
      <vt:lpstr>Session 11: From ASSET to equity value</vt:lpstr>
      <vt:lpstr>From Asset to Equity Value</vt:lpstr>
      <vt:lpstr>1. The Value of Cash An Exercise in Cash Valuation</vt:lpstr>
      <vt:lpstr>Cash: Discount or Premium?</vt:lpstr>
      <vt:lpstr>2. Dealing with Holdings in Other firms</vt:lpstr>
      <vt:lpstr>How to value holdings in other firms.. In a perfect world..</vt:lpstr>
      <vt:lpstr>Yahoo! An intrinsic valuation of cross holdings</vt:lpstr>
      <vt:lpstr>With insufficient information, two compromise solutions…</vt:lpstr>
      <vt:lpstr>3. Other Assets that have not been counted yet..</vt:lpstr>
      <vt:lpstr>An Uncounted Asset?</vt:lpstr>
      <vt:lpstr>4. Be circumspect about defining debt for cost of capital purposes…</vt:lpstr>
      <vt:lpstr>But you should consider other potential liabilities when getting to equity value</vt:lpstr>
    </vt:vector>
  </TitlesOfParts>
  <Company>Stern School of Business</Company>
  <LinksUpToDate>false</LinksUpToDate>
  <SharedDoc>false</SharedDoc>
  <HyperlinksChanged>false</HyperlinksChanged>
  <AppVersion>15.0022</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Session 6: Estimating cost of debt, debt ratios and cost of capital</dc:title>
  <dc:creator>Aswath Damodaran</dc:creator>
  <cp:lastModifiedBy>Aswath Damodaran</cp:lastModifiedBy>
  <cp:revision>26</cp:revision>
  <cp:lastPrinted>2013-12-12T13:03:45Z</cp:lastPrinted>
  <dcterms:created xsi:type="dcterms:W3CDTF">2011-11-03T12:27:46Z</dcterms:created>
  <dcterms:modified xsi:type="dcterms:W3CDTF">2016-06-13T00:25:48Z</dcterms:modified>
</cp:coreProperties>
</file>