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xls" ContentType="application/vnd.ms-excel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6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3" r:id="rId3"/>
    <p:sldId id="284" r:id="rId4"/>
    <p:sldId id="282" r:id="rId5"/>
    <p:sldId id="283" r:id="rId6"/>
    <p:sldId id="278" r:id="rId7"/>
    <p:sldId id="279" r:id="rId8"/>
    <p:sldId id="280" r:id="rId9"/>
    <p:sldId id="274" r:id="rId10"/>
    <p:sldId id="275" r:id="rId11"/>
    <p:sldId id="276" r:id="rId12"/>
    <p:sldId id="277" r:id="rId13"/>
  </p:sldIdLst>
  <p:sldSz cx="9144000" cy="6858000" type="letter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i="1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/>
    <p:restoredTop sz="94617"/>
  </p:normalViewPr>
  <p:slideViewPr>
    <p:cSldViewPr snapToGrid="0" snapToObjects="1">
      <p:cViewPr varScale="1">
        <p:scale>
          <a:sx n="88" d="100"/>
          <a:sy n="88" d="100"/>
        </p:scale>
        <p:origin x="127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363A61-9849-414F-B199-ECB63600C1E2}" type="datetimeFigureOut">
              <a:rPr lang="en-US" smtClean="0"/>
              <a:t>6/12/16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1DC62F-4D19-B442-9587-64B04FAB7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5983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7C19D-81B2-2247-A3C3-C6A56B942EC3}" type="datetimeFigureOut">
              <a:rPr lang="en-US" smtClean="0"/>
              <a:t>6/12/16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4DF09-4431-8C44-A52B-1521175C8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3188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706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029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727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9889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747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0859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28774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Helvetica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5156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8979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altLang="en-US">
                <a:latin typeface="Helvetica" charset="0"/>
                <a:ea typeface="ＭＳ Ｐゴシック" charset="-128"/>
              </a:rPr>
              <a:t>You have to do three valuations to value synergy and you have to quantify the impact of synergy into valuation inputs.</a:t>
            </a:r>
          </a:p>
        </p:txBody>
      </p:sp>
    </p:spTree>
    <p:extLst>
      <p:ext uri="{BB962C8B-B14F-4D97-AF65-F5344CB8AC3E}">
        <p14:creationId xmlns:p14="http://schemas.microsoft.com/office/powerpoint/2010/main" val="2145252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0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35021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Helvetica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0062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522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446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543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1322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35635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Helvetica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4381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l="-9000" r="-5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/>
            <a:r>
              <a:rPr lang="en-US" sz="2000" smtClean="0">
                <a:solidFill>
                  <a:srgbClr val="FFFFFF"/>
                </a:solidFill>
              </a:rPr>
              <a:t>‹#›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40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en-US" smtClean="0">
                <a:solidFill>
                  <a:schemeClr val="tx2"/>
                </a:solidFill>
              </a:rPr>
              <a:t>Aswath Damodaran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AC53DF-4216-466D-99A7-94400E6C2A25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587765" y="6383635"/>
            <a:ext cx="4790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1DA0126-419A-8843-BA24-8B1DD2FAED52}" type="slidenum">
              <a:rPr lang="en-US" sz="1600" smtClean="0"/>
              <a:t>‹#›</a:t>
            </a:fld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2" y="2743202"/>
            <a:ext cx="7123113" cy="1673225"/>
          </a:xfrm>
        </p:spPr>
        <p:txBody>
          <a:bodyPr anchor="t"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2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1"/>
            <a:ext cx="8077200" cy="869951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0" name="Picture 9" descr="sm_glob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52" y="1755648"/>
            <a:ext cx="1615307" cy="1688453"/>
          </a:xfrm>
          <a:prstGeom prst="rect">
            <a:avLst/>
          </a:prstGeom>
          <a:ln w="50800" cap="sq" cmpd="dbl">
            <a:solidFill>
              <a:schemeClr val="accent2"/>
            </a:solidFill>
            <a:miter lim="800000"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9"/>
          </a:xfrm>
        </p:spPr>
        <p:txBody>
          <a:bodyPr rtlCol="0"/>
          <a:lstStyle>
            <a:lvl1pPr>
              <a:defRPr sz="2800"/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8"/>
            <a:ext cx="4572000" cy="365125"/>
          </a:xfrm>
        </p:spPr>
        <p:txBody>
          <a:bodyPr rtlCol="0"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1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2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4"/>
            <a:ext cx="2209800" cy="365125"/>
          </a:xfrm>
        </p:spPr>
        <p:txBody>
          <a:bodyPr/>
          <a:lstStyle/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5" y="6248208"/>
            <a:ext cx="5573483" cy="365125"/>
          </a:xfrm>
        </p:spPr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13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4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0" y="1271589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3B3F2-A7CD-1040-BA6D-B7AAC5507D45}" type="slidenum">
              <a:rPr lang="en-US"/>
              <a:pPr>
                <a:defRPr/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001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4" y="6248208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Aswath Damodaran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3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hf hdr="0"/>
  <p:txStyles>
    <p:titleStyle>
      <a:lvl1pPr algn="l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oleObject" Target="../embeddings/Microsoft_Excel_97_-_2004_Worksheet1.xls"/><Relationship Id="rId5" Type="http://schemas.openxmlformats.org/officeDocument/2006/relationships/image" Target="../media/image9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10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Session 12: Acquisition Ornaments (Control, Synergy and Complexity)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 sz="2000" smtClean="0">
                <a:solidFill>
                  <a:srgbClr val="FFFFFF"/>
                </a:solidFill>
              </a:rPr>
              <a:t>‹#›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smtClean="0">
                <a:solidFill>
                  <a:schemeClr val="tx2"/>
                </a:solidFill>
              </a:rPr>
              <a:t>Aswath Damodaran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2AC53DF-4216-466D-99A7-94400E6C2A25}" type="slidenum">
              <a:rPr lang="en-US" smtClean="0"/>
              <a:pPr/>
              <a:t>1</a:t>
            </a:fld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78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Acquisitions as a Value Changer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Aswath Damodaran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AD93096-5B34-4342-9326-69289CEAE4C2}" type="slidenum">
              <a:rPr lang="en-US" smtClean="0"/>
              <a:pPr/>
              <a:t>2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957621" y="1600200"/>
            <a:ext cx="5463708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13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5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charset="-128"/>
              </a:rPr>
              <a:t>1</a:t>
            </a:r>
            <a:r>
              <a:rPr lang="en-US" altLang="en-US" smtClean="0">
                <a:ea typeface="ＭＳ Ｐゴシック" charset="-128"/>
              </a:rPr>
              <a:t>. </a:t>
            </a:r>
            <a:r>
              <a:rPr lang="en-US" altLang="en-US" dirty="0">
                <a:ea typeface="ＭＳ Ｐゴシック" charset="-128"/>
              </a:rPr>
              <a:t>The Value of Control</a:t>
            </a:r>
          </a:p>
        </p:txBody>
      </p:sp>
      <p:sp>
        <p:nvSpPr>
          <p:cNvPr id="28877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600" dirty="0">
                <a:ea typeface="ＭＳ Ｐゴシック" charset="-128"/>
              </a:rPr>
              <a:t>The value of the control premium that will be paid to acquire a block of equity will depend upon two factors -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u="sng" dirty="0">
                <a:ea typeface="ＭＳ Ｐゴシック" charset="-128"/>
              </a:rPr>
              <a:t>Probability that control of firm will change</a:t>
            </a:r>
            <a:r>
              <a:rPr lang="en-US" altLang="en-US" sz="2200" dirty="0">
                <a:ea typeface="ＭＳ Ｐゴシック" charset="-128"/>
              </a:rPr>
              <a:t>: This refers to the probability that incumbent management will be replaced. this can be either through acquisition or through existing stockholders exercising their muscle.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u="sng" dirty="0">
                <a:ea typeface="ＭＳ Ｐゴシック" charset="-128"/>
              </a:rPr>
              <a:t>Value of Gaining Control of the Company</a:t>
            </a:r>
            <a:r>
              <a:rPr lang="en-US" altLang="en-US" sz="2200" dirty="0">
                <a:ea typeface="ＭＳ Ｐゴシック" charset="-128"/>
              </a:rPr>
              <a:t>: The value of gaining control of a company arises from two sources - the increase in value that can be wrought by changes in the way the company is managed and run, and the side benefits and perquisites of being in control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>
                <a:ea typeface="ＭＳ Ｐゴシック" charset="-128"/>
                <a:hlinkClick r:id=""/>
              </a:rPr>
              <a:t>Value of Gaining Control = Present Value (Value of Company with change in control - Value of company without change in control) + Side Benefits of Control</a:t>
            </a:r>
            <a:endParaRPr lang="en-US" altLang="en-US" sz="22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571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71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050" y="304800"/>
            <a:ext cx="9290050" cy="60833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03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761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9400"/>
            <a:ext cx="9144000" cy="627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78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1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charset="-128"/>
              </a:rPr>
              <a:t>2. The </a:t>
            </a:r>
            <a:r>
              <a:rPr lang="en-US" altLang="en-US" dirty="0">
                <a:ea typeface="ＭＳ Ｐゴシック" charset="-128"/>
              </a:rPr>
              <a:t>Value of Synergy</a:t>
            </a:r>
          </a:p>
        </p:txBody>
      </p:sp>
      <p:pic>
        <p:nvPicPr>
          <p:cNvPr id="286722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133" b="-13133"/>
          <a:stretch>
            <a:fillRect/>
          </a:stretch>
        </p:blipFill>
        <p:spPr>
          <a:xfrm>
            <a:off x="612775" y="1600200"/>
            <a:ext cx="8153400" cy="4495800"/>
          </a:xfrm>
        </p:spPr>
      </p:pic>
    </p:spTree>
    <p:extLst>
      <p:ext uri="{BB962C8B-B14F-4D97-AF65-F5344CB8AC3E}">
        <p14:creationId xmlns:p14="http://schemas.microsoft.com/office/powerpoint/2010/main" val="90340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69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charset="-128"/>
              </a:rPr>
              <a:t>Valuing Synergy</a:t>
            </a:r>
          </a:p>
        </p:txBody>
      </p:sp>
      <p:sp>
        <p:nvSpPr>
          <p:cNvPr id="21606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(1) the firms involved in the merger are valued independently, by discounting expected cash flows to each firm at the weighted average cost of capital for that firm. 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(2) the value of the combined firm, with no synergy, is obtained by adding the values obtained for each firm in the first step. 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(3) The effects of synergy are built into expected growth rates and </a:t>
            </a:r>
            <a:r>
              <a:rPr lang="en-US" dirty="0" err="1" smtClean="0">
                <a:ea typeface="+mn-ea"/>
                <a:cs typeface="+mn-cs"/>
              </a:rPr>
              <a:t>cashflows</a:t>
            </a:r>
            <a:r>
              <a:rPr lang="en-US" dirty="0" smtClean="0">
                <a:ea typeface="+mn-ea"/>
                <a:cs typeface="+mn-cs"/>
              </a:rPr>
              <a:t>, and the combined firm is re-valued with synergy.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>
                <a:ea typeface="+mn-ea"/>
                <a:cs typeface="+mn-cs"/>
              </a:rPr>
              <a:t>Value of Synergy = Value of the combined firm, with synergy -  Value of the combined firm, without synergy</a:t>
            </a:r>
            <a:endParaRPr lang="en-US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774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200" dirty="0">
                <a:ea typeface="ＭＳ Ｐゴシック" charset="-128"/>
              </a:rPr>
              <a:t>Synergy – Example </a:t>
            </a:r>
            <a:br>
              <a:rPr lang="en-US" altLang="en-US" sz="3200" dirty="0">
                <a:ea typeface="ＭＳ Ｐゴシック" charset="-128"/>
              </a:rPr>
            </a:br>
            <a:r>
              <a:rPr lang="en-US" altLang="en-US" sz="3200" dirty="0">
                <a:ea typeface="ＭＳ Ｐゴシック" charset="-128"/>
              </a:rPr>
              <a:t>Higher growth and cost savings</a:t>
            </a:r>
          </a:p>
        </p:txBody>
      </p:sp>
      <p:graphicFrame>
        <p:nvGraphicFramePr>
          <p:cNvPr id="290818" name="Object 2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612775" y="2209800"/>
          <a:ext cx="8153400" cy="213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Worksheet" r:id="rId4" imgW="10134600" imgH="1244600" progId="Excel.Sheet.8">
                  <p:embed/>
                </p:oleObj>
              </mc:Choice>
              <mc:Fallback>
                <p:oleObj name="Worksheet" r:id="rId4" imgW="10134600" imgH="1244600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775" y="2209800"/>
                        <a:ext cx="8153400" cy="213836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864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3</a:t>
            </a:r>
            <a:r>
              <a:rPr lang="en-US" dirty="0" smtClean="0">
                <a:ea typeface="+mj-ea"/>
                <a:cs typeface="+mj-cs"/>
              </a:rPr>
              <a:t>. A Discount for Complexity:</a:t>
            </a:r>
            <a:br>
              <a:rPr lang="en-US" dirty="0" smtClean="0">
                <a:ea typeface="+mj-ea"/>
                <a:cs typeface="+mj-cs"/>
              </a:rPr>
            </a:br>
            <a:r>
              <a:rPr lang="en-US" dirty="0" smtClean="0">
                <a:ea typeface="+mj-ea"/>
                <a:cs typeface="+mj-cs"/>
              </a:rPr>
              <a:t>An Experiment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8704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			Company A	Company B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Operating Income	$ 1 billion	$ 1 billion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Tax rate 		40%		40%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ROIC			10%		10%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Expected Growth	5%		5%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Cost of capital	8%		8%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Business Mix		Single 		Multiple Businesses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Holdings		Simple		Complex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ea typeface="+mn-ea"/>
                <a:cs typeface="+mn-cs"/>
              </a:rPr>
              <a:t>Accounting		Transparent	Opaque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>
                <a:ea typeface="+mn-ea"/>
                <a:cs typeface="+mn-cs"/>
              </a:rPr>
              <a:t>Which firm would you value more highly?</a:t>
            </a:r>
            <a:endParaRPr lang="en-US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09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7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ea typeface="+mj-ea"/>
                <a:cs typeface="+mj-cs"/>
              </a:rPr>
              <a:t>Measuring Complexity: Volume of Data in Financial Statements</a:t>
            </a:r>
            <a:endParaRPr lang="en-US">
              <a:ea typeface="+mj-ea"/>
              <a:cs typeface="+mj-cs"/>
            </a:endParaRPr>
          </a:p>
        </p:txBody>
      </p:sp>
      <p:graphicFrame>
        <p:nvGraphicFramePr>
          <p:cNvPr id="351234" name="Object 2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990600" y="1981200"/>
          <a:ext cx="7556500" cy="297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Document" r:id="rId4" imgW="5638800" imgH="2222500" progId="Word.Document.8">
                  <p:embed/>
                </p:oleObj>
              </mc:Choice>
              <mc:Fallback>
                <p:oleObj name="Document" r:id="rId4" imgW="5638800" imgH="2222500" progId="Word.Documen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981200"/>
                        <a:ext cx="7556500" cy="29781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289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5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ea typeface="+mj-ea"/>
                <a:cs typeface="+mj-cs"/>
              </a:rPr>
              <a:t>Measuring Complexity: A Complexity Score</a:t>
            </a:r>
            <a:endParaRPr lang="en-US">
              <a:ea typeface="+mj-ea"/>
              <a:cs typeface="+mj-cs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382000" cy="5158436"/>
        </p:xfrm>
        <a:graphic>
          <a:graphicData uri="http://schemas.openxmlformats.org/drawingml/2006/table">
            <a:tbl>
              <a:tblPr/>
              <a:tblGrid>
                <a:gridCol w="1066800"/>
                <a:gridCol w="2057400"/>
                <a:gridCol w="2541588"/>
                <a:gridCol w="414337"/>
                <a:gridCol w="814388"/>
                <a:gridCol w="865187"/>
                <a:gridCol w="622300"/>
              </a:tblGrid>
              <a:tr h="163513"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Item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Factors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Follow-up Question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Answer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Weighting factor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Gerdau Score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GE Score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 rowSpan="4"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Operating Income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1. Multiple Businesses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Number of businesses (with more than 10% of revenues) =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2. One-time income and expenses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Percent of operating income =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10%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10.00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0.8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3. Income from unspecified sources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Percent of operating income =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10.00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1.2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4. Items in income statement that are volatile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Percent of operating income =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15%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5.00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0.75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rowSpan="4"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Tax Rate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1. Income from multiple locales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Percent of revenues from non-domestic locales =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70%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3.00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2.1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1.8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2. Different tax and reporting books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3. Headquarters in tax havens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4. Volatile effective tax rate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rowSpan="3"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Capital Expenditures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1. Volatile capital expenditures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2. Frequent and large acquisitions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Yes=4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4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4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3. Stock payment for acquisitions and investments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Yes=4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4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 rowSpan="2"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Working capital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1. Unspecified current assets and current liabilities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2. Volatile working capital items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 rowSpan="4"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Expected Growth rate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1. Off-balance sheet assets and liabilities (operating leases and R&amp;D)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2. Substantial stock buybacks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3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3. Changing return on capital over time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Is your return on capital volatile?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4. Unsustainably high return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Is your firm's ROC much higher than industry average?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rowSpan="5"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Cost of capital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1. Multiple businesses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Number of businesses (more than 10% of revenues) =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2. Operations in emerging markets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Percent of revenues=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50%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5.00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2.5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2.5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3. Is the debt market traded?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No=2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4. Does the company have a rating?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No=2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5. Does the company have off-balance sheet debt?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or 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Yes=5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No-operating assets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Minority holdings as percent of book assets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Minority holdings as percent of book assets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20.00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0.8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Firm to Equity value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Consolidation of subsidiaries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Minority interest as percent of book value of equity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63%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20.00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12.6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1.2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Per share value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Shares with different voting rights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Does the firm have shares with different voting rights?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Yes = 10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513"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Equity options outstanding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Options outstanding as percent of shares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0%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10.00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0.25</a:t>
                      </a: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525"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Complexity Score =</a:t>
                      </a: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ea typeface="ＭＳ Ｐゴシック" charset="-128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ea typeface="ＭＳ Ｐゴシック" charset="-128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48.95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700"/>
                        </a:spcBef>
                        <a:buClr>
                          <a:schemeClr val="accent2"/>
                        </a:buClr>
                        <a:buSzPct val="60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SzPct val="70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5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ts val="400"/>
                        </a:spcBef>
                        <a:buClr>
                          <a:srgbClr val="A04DA3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ts val="400"/>
                        </a:spcBef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rgbClr val="C4652D"/>
                        </a:buClr>
                        <a:buSzPct val="6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-128"/>
                        </a:rPr>
                        <a:t>90.55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475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29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charset="-128"/>
              </a:rPr>
              <a:t>Dealing with Complexity</a:t>
            </a:r>
          </a:p>
        </p:txBody>
      </p:sp>
      <p:sp>
        <p:nvSpPr>
          <p:cNvPr id="9318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200">
                <a:ea typeface="ＭＳ Ｐゴシック" charset="-128"/>
              </a:rPr>
              <a:t>In Discounted Cashflow Valuation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900">
                <a:ea typeface="ＭＳ Ｐゴシック" charset="-128"/>
              </a:rPr>
              <a:t>The Aggressive Analyst: Trust the firm to tell the truth and value the firm based upon the firm</a:t>
            </a:r>
            <a:r>
              <a:rPr lang="ja-JP" altLang="en-US" sz="1900">
                <a:ea typeface="ＭＳ Ｐゴシック" charset="-128"/>
              </a:rPr>
              <a:t>’</a:t>
            </a:r>
            <a:r>
              <a:rPr lang="en-US" altLang="ja-JP" sz="1900">
                <a:ea typeface="ＭＳ Ｐゴシック" charset="-128"/>
              </a:rPr>
              <a:t>s statements about their value.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900">
                <a:ea typeface="ＭＳ Ｐゴシック" charset="-128"/>
              </a:rPr>
              <a:t>The Conservative Analyst: Don</a:t>
            </a:r>
            <a:r>
              <a:rPr lang="ja-JP" altLang="en-US" sz="1900">
                <a:ea typeface="ＭＳ Ｐゴシック" charset="-128"/>
              </a:rPr>
              <a:t>’</a:t>
            </a:r>
            <a:r>
              <a:rPr lang="en-US" altLang="ja-JP" sz="1900">
                <a:ea typeface="ＭＳ Ｐゴシック" charset="-128"/>
              </a:rPr>
              <a:t>t value what you cannot see.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900">
                <a:ea typeface="ＭＳ Ｐゴシック" charset="-128"/>
              </a:rPr>
              <a:t>The Compromise: Adjust the value for complexity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1900">
                <a:ea typeface="ＭＳ Ｐゴシック" charset="-128"/>
              </a:rPr>
              <a:t>Adjust cash flows for complexity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1900">
                <a:ea typeface="ＭＳ Ｐゴシック" charset="-128"/>
              </a:rPr>
              <a:t>Adjust the discount rate for complexity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1900">
                <a:ea typeface="ＭＳ Ｐゴシック" charset="-128"/>
              </a:rPr>
              <a:t>Adjust the expected growth rate/ length of growth period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1900">
                <a:ea typeface="ＭＳ Ｐゴシック" charset="-128"/>
              </a:rPr>
              <a:t>Value the firm and then discount value for complexity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>
                <a:ea typeface="ＭＳ Ｐゴシック" charset="-128"/>
              </a:rPr>
              <a:t>In relative valuation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900">
                <a:ea typeface="ＭＳ Ｐゴシック" charset="-128"/>
              </a:rPr>
              <a:t>In a relative valuation, you may be able to assess the price that the market is charging for complexity: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900">
                <a:ea typeface="ＭＳ Ｐゴシック" charset="-128"/>
              </a:rPr>
              <a:t>With the hundred largest market cap firms, for instance:</a:t>
            </a:r>
          </a:p>
          <a:p>
            <a:pPr lvl="1" algn="ctr" eaLnBrk="1" hangingPunct="1">
              <a:lnSpc>
                <a:spcPct val="80000"/>
              </a:lnSpc>
              <a:buFont typeface="Wingdings 2" charset="2"/>
              <a:buNone/>
            </a:pPr>
            <a:r>
              <a:rPr lang="en-US" altLang="en-US" sz="1900">
                <a:ea typeface="ＭＳ Ｐゴシック" charset="-128"/>
              </a:rPr>
              <a:t>PBV = 0.65 + 15.31 ROE – 0.55 Beta + 3.04 Expected growth rate – 0.003 # Pages in 10K</a:t>
            </a:r>
          </a:p>
          <a:p>
            <a:pPr lvl="1" eaLnBrk="1" hangingPunct="1">
              <a:lnSpc>
                <a:spcPct val="80000"/>
              </a:lnSpc>
            </a:pPr>
            <a:endParaRPr lang="en-US" altLang="en-US" sz="1900"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</a:pPr>
            <a:endParaRPr lang="en-US" altLang="en-US" sz="220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213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Basic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Basic.thmx</Template>
  <TotalTime>230</TotalTime>
  <Words>928</Words>
  <Application>Microsoft Macintosh PowerPoint</Application>
  <PresentationFormat>Letter Paper (8.5x11 in)</PresentationFormat>
  <Paragraphs>222</Paragraphs>
  <Slides>12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Calibri</vt:lpstr>
      <vt:lpstr>Helvetica</vt:lpstr>
      <vt:lpstr>ＭＳ Ｐゴシック</vt:lpstr>
      <vt:lpstr>Times</vt:lpstr>
      <vt:lpstr>Verdana</vt:lpstr>
      <vt:lpstr>Wingdings</vt:lpstr>
      <vt:lpstr>Wingdings 2</vt:lpstr>
      <vt:lpstr>Basic</vt:lpstr>
      <vt:lpstr>Worksheet</vt:lpstr>
      <vt:lpstr>Document</vt:lpstr>
      <vt:lpstr>Session 12: Acquisition Ornaments (Control, Synergy and Complexity)</vt:lpstr>
      <vt:lpstr>Acquisitions as a Value Changer</vt:lpstr>
      <vt:lpstr>1. The Value of Control</vt:lpstr>
      <vt:lpstr>PowerPoint Presentation</vt:lpstr>
      <vt:lpstr>PowerPoint Presentation</vt:lpstr>
      <vt:lpstr>2. The Value of Synergy</vt:lpstr>
      <vt:lpstr>Valuing Synergy</vt:lpstr>
      <vt:lpstr>Synergy – Example  Higher growth and cost savings</vt:lpstr>
      <vt:lpstr>3. A Discount for Complexity: An Experiment</vt:lpstr>
      <vt:lpstr>Measuring Complexity: Volume of Data in Financial Statements</vt:lpstr>
      <vt:lpstr>Measuring Complexity: A Complexity Score</vt:lpstr>
      <vt:lpstr>Dealing with Complexity</vt:lpstr>
    </vt:vector>
  </TitlesOfParts>
  <Company>Stern School of Business</Company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6: Estimating cost of debt, debt ratios and cost of capital</dc:title>
  <dc:creator>Aswath Damodaran</dc:creator>
  <cp:lastModifiedBy>Aswath Damodaran</cp:lastModifiedBy>
  <cp:revision>33</cp:revision>
  <cp:lastPrinted>2013-12-12T13:03:45Z</cp:lastPrinted>
  <dcterms:created xsi:type="dcterms:W3CDTF">2011-11-03T12:27:46Z</dcterms:created>
  <dcterms:modified xsi:type="dcterms:W3CDTF">2016-06-13T00:39:18Z</dcterms:modified>
</cp:coreProperties>
</file>