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5"/>
  </p:notesMasterIdLst>
  <p:handoutMasterIdLst>
    <p:handoutMasterId r:id="rId16"/>
  </p:handoutMasterIdLst>
  <p:sldIdLst>
    <p:sldId id="256" r:id="rId2"/>
    <p:sldId id="273" r:id="rId3"/>
    <p:sldId id="280" r:id="rId4"/>
    <p:sldId id="301" r:id="rId5"/>
    <p:sldId id="286" r:id="rId6"/>
    <p:sldId id="287" r:id="rId7"/>
    <p:sldId id="289" r:id="rId8"/>
    <p:sldId id="291" r:id="rId9"/>
    <p:sldId id="296" r:id="rId10"/>
    <p:sldId id="299" r:id="rId11"/>
    <p:sldId id="302" r:id="rId12"/>
    <p:sldId id="303" r:id="rId13"/>
    <p:sldId id="284"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6/17/16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Rot="1" noChangeAspect="1" noChangeArrowheads="1"/>
          </p:cNvSpPr>
          <p:nvPr>
            <p:ph type="sldImg"/>
          </p:nvPr>
        </p:nvSpPr>
        <p:spPr>
          <a:xfrm>
            <a:off x="1150938" y="692150"/>
            <a:ext cx="4556125" cy="3416300"/>
          </a:xfrm>
          <a:solidFill>
            <a:srgbClr val="FFFFFF"/>
          </a:solidFill>
          <a:ln/>
        </p:spPr>
      </p:sp>
      <p:sp>
        <p:nvSpPr>
          <p:cNvPr id="381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Any options issued by the firm to its employees or investors qualifies. Options  issued by third parties (the CBOE) have no effect on value.</a:t>
            </a:r>
          </a:p>
        </p:txBody>
      </p:sp>
    </p:spTree>
    <p:extLst>
      <p:ext uri="{BB962C8B-B14F-4D97-AF65-F5344CB8AC3E}">
        <p14:creationId xmlns:p14="http://schemas.microsoft.com/office/powerpoint/2010/main" val="239514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2"/>
          <p:cNvSpPr>
            <a:spLocks noGrp="1" noRot="1" noChangeAspect="1" noChangeArrowheads="1" noTextEdit="1"/>
          </p:cNvSpPr>
          <p:nvPr>
            <p:ph type="sldImg"/>
          </p:nvPr>
        </p:nvSpPr>
        <p:spPr>
          <a:xfrm>
            <a:off x="1150938" y="692150"/>
            <a:ext cx="4556125" cy="3416300"/>
          </a:xfrm>
          <a:ln/>
        </p:spPr>
      </p:sp>
      <p:sp>
        <p:nvSpPr>
          <p:cNvPr id="455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It is not the dilution per se that causes the loss of value but the dilution at below market prices. When shares are issued at below market prices, the remaining equity investors in the firm will lose some value.</a:t>
            </a:r>
          </a:p>
          <a:p>
            <a:pPr marL="228600" indent="-228600"/>
            <a:r>
              <a:rPr lang="en-US" altLang="en-US">
                <a:latin typeface="Times" charset="0"/>
                <a:ea typeface="ＭＳ Ｐゴシック" charset="-128"/>
              </a:rPr>
              <a:t>The arguments that options do not affect value per share are absurd:</a:t>
            </a:r>
          </a:p>
          <a:p>
            <a:pPr marL="228600" indent="-228600">
              <a:buFontTx/>
              <a:buAutoNum type="alphaLcPeriod"/>
            </a:pPr>
            <a:r>
              <a:rPr lang="en-US" altLang="en-US">
                <a:latin typeface="Times" charset="0"/>
                <a:ea typeface="ＭＳ Ｐゴシック" charset="-128"/>
              </a:rPr>
              <a:t>Options are not cash expenses (If we use this rationale, companies can use stock or options to pay for everything and claim revenues as earnings)</a:t>
            </a:r>
          </a:p>
          <a:p>
            <a:pPr marL="228600" indent="-228600">
              <a:buFontTx/>
              <a:buAutoNum type="alphaLcPeriod"/>
            </a:pPr>
            <a:r>
              <a:rPr lang="en-US" altLang="en-US">
                <a:latin typeface="Times" charset="0"/>
                <a:ea typeface="ＭＳ Ｐゴシック" charset="-128"/>
              </a:rPr>
              <a:t>We do not know whether the options will be exercised and become shares. (That is true but we also do not know whether there will be revenues or earnings next year, whether the managers will commit felonies and whether the universe will still be standing. That does not stop us from forecasting out expected revenues and earnings next year)</a:t>
            </a:r>
          </a:p>
          <a:p>
            <a:pPr marL="228600" indent="-228600">
              <a:buFontTx/>
              <a:buAutoNum type="alphaLcPeriod"/>
            </a:pPr>
            <a:r>
              <a:rPr lang="en-US" altLang="en-US">
                <a:latin typeface="Times" charset="0"/>
                <a:ea typeface="ＭＳ Ｐゴシック" charset="-128"/>
              </a:rPr>
              <a:t>Options cannot be really valued. The option pricing models are only model. (True, but I would wager that option pricing models do a better job valuing options than accountants do in estimating earnings for the most recent financial year)</a:t>
            </a:r>
          </a:p>
          <a:p>
            <a:pPr marL="228600" indent="-228600">
              <a:buFontTx/>
              <a:buAutoNum type="alphaLcPeriod"/>
            </a:pPr>
            <a:r>
              <a:rPr lang="en-US" altLang="en-US">
                <a:latin typeface="Times" charset="0"/>
                <a:ea typeface="ＭＳ Ｐゴシック" charset="-128"/>
              </a:rPr>
              <a:t>If options are treated as expenses, firms will have to stop issuing them. (Good… Boards will finally recognize how much they are giving away…and for some firms, it will still make sense to issue options)</a:t>
            </a:r>
          </a:p>
          <a:p>
            <a:pPr marL="228600" indent="-228600">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425322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noTextEdit="1"/>
          </p:cNvSpPr>
          <p:nvPr>
            <p:ph type="sldImg"/>
          </p:nvPr>
        </p:nvSpPr>
        <p:spPr>
          <a:xfrm>
            <a:off x="1150938" y="692150"/>
            <a:ext cx="4556125" cy="3416300"/>
          </a:xfrm>
          <a:ln/>
        </p:spPr>
      </p:sp>
      <p:sp>
        <p:nvSpPr>
          <p:cNvPr id="457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conventional valuation…</a:t>
            </a:r>
          </a:p>
        </p:txBody>
      </p:sp>
    </p:spTree>
    <p:extLst>
      <p:ext uri="{BB962C8B-B14F-4D97-AF65-F5344CB8AC3E}">
        <p14:creationId xmlns:p14="http://schemas.microsoft.com/office/powerpoint/2010/main" val="2053906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noTextEdit="1"/>
          </p:cNvSpPr>
          <p:nvPr>
            <p:ph type="sldImg"/>
          </p:nvPr>
        </p:nvSpPr>
        <p:spPr>
          <a:xfrm>
            <a:off x="1150938" y="692150"/>
            <a:ext cx="4556125" cy="3416300"/>
          </a:xfrm>
          <a:ln/>
        </p:spPr>
      </p:sp>
      <p:sp>
        <p:nvSpPr>
          <p:cNvPr id="4618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Simplest approach to use but also the least accurate. Changing the number of shares outstanding is unlikely to yield a good approximation.</a:t>
            </a:r>
          </a:p>
        </p:txBody>
      </p:sp>
    </p:spTree>
    <p:extLst>
      <p:ext uri="{BB962C8B-B14F-4D97-AF65-F5344CB8AC3E}">
        <p14:creationId xmlns:p14="http://schemas.microsoft.com/office/powerpoint/2010/main" val="343925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noTextEdit="1"/>
          </p:cNvSpPr>
          <p:nvPr>
            <p:ph type="sldImg"/>
          </p:nvPr>
        </p:nvSpPr>
        <p:spPr>
          <a:xfrm>
            <a:off x="1150938" y="692150"/>
            <a:ext cx="4556125" cy="3416300"/>
          </a:xfrm>
          <a:ln/>
        </p:spPr>
      </p:sp>
      <p:sp>
        <p:nvSpPr>
          <p:cNvPr id="4659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Considers the options at exercise value in the valuation. Ignores the time premium on the options.</a:t>
            </a:r>
          </a:p>
        </p:txBody>
      </p:sp>
    </p:spTree>
    <p:extLst>
      <p:ext uri="{BB962C8B-B14F-4D97-AF65-F5344CB8AC3E}">
        <p14:creationId xmlns:p14="http://schemas.microsoft.com/office/powerpoint/2010/main" val="921770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noTextEdit="1"/>
          </p:cNvSpPr>
          <p:nvPr>
            <p:ph type="sldImg"/>
          </p:nvPr>
        </p:nvSpPr>
        <p:spPr>
          <a:xfrm>
            <a:off x="1150938" y="692150"/>
            <a:ext cx="4556125" cy="3416300"/>
          </a:xfrm>
          <a:ln/>
        </p:spPr>
      </p:sp>
      <p:sp>
        <p:nvSpPr>
          <p:cNvPr id="4761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options have zero exercise value but are still worth a lot. In fact, you can think of the option value as a probability adjusted value of the options being exercised in the future.</a:t>
            </a:r>
          </a:p>
        </p:txBody>
      </p:sp>
    </p:spTree>
    <p:extLst>
      <p:ext uri="{BB962C8B-B14F-4D97-AF65-F5344CB8AC3E}">
        <p14:creationId xmlns:p14="http://schemas.microsoft.com/office/powerpoint/2010/main" val="255889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noTextEdit="1"/>
          </p:cNvSpPr>
          <p:nvPr>
            <p:ph type="sldImg"/>
          </p:nvPr>
        </p:nvSpPr>
        <p:spPr>
          <a:xfrm>
            <a:off x="1150938" y="692150"/>
            <a:ext cx="4556125" cy="3416300"/>
          </a:xfrm>
          <a:ln/>
        </p:spPr>
      </p:sp>
      <p:sp>
        <p:nvSpPr>
          <p:cNvPr id="4823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Firms continue to use options as part of compensation packages. Hence, we have to build into the cashflow forecasts our estimates of the costs associated with expected future option issues.</a:t>
            </a:r>
          </a:p>
        </p:txBody>
      </p:sp>
    </p:spTree>
    <p:extLst>
      <p:ext uri="{BB962C8B-B14F-4D97-AF65-F5344CB8AC3E}">
        <p14:creationId xmlns:p14="http://schemas.microsoft.com/office/powerpoint/2010/main" val="1329739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13: dilution and liquidity </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Distress, Dilution and Illiquidity</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1</a:t>
            </a:r>
            <a:r>
              <a:rPr lang="en-US" altLang="en-US" dirty="0" smtClean="0">
                <a:ea typeface="ＭＳ Ｐゴシック" charset="-128"/>
              </a:rPr>
              <a:t>. </a:t>
            </a:r>
            <a:r>
              <a:rPr lang="en-US" altLang="en-US" dirty="0">
                <a:ea typeface="ＭＳ Ｐゴシック" charset="-128"/>
              </a:rPr>
              <a:t>Equity to Employees: Effect on Value</a:t>
            </a:r>
          </a:p>
        </p:txBody>
      </p:sp>
      <p:sp>
        <p:nvSpPr>
          <p:cNvPr id="30003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In recent years, firms have turned to giving employees (and especially top managers) equity option or </a:t>
            </a:r>
            <a:r>
              <a:rPr lang="en-US" dirty="0" smtClean="0"/>
              <a:t>restricted stock </a:t>
            </a:r>
            <a:r>
              <a:rPr lang="en-US" dirty="0" smtClean="0">
                <a:ea typeface="+mn-ea"/>
                <a:cs typeface="+mn-cs"/>
              </a:rPr>
              <a:t>packages as part of compensation.  If they are options, they usually are long term and on volatile stocks. If restricted stock, the restrictions are usually on trading.</a:t>
            </a:r>
          </a:p>
          <a:p>
            <a:pPr marL="320040" indent="-320040" eaLnBrk="1" fontAlgn="auto" hangingPunct="1">
              <a:spcAft>
                <a:spcPts val="0"/>
              </a:spcAft>
              <a:buFont typeface="Wingdings"/>
              <a:buChar char=""/>
              <a:defRPr/>
            </a:pPr>
            <a:r>
              <a:rPr lang="en-US" dirty="0" smtClean="0">
                <a:ea typeface="+mn-ea"/>
                <a:cs typeface="+mn-cs"/>
              </a:rPr>
              <a:t>These equity compensation packages are clearly valuable and the question becomes how best to deal with them in valuation.</a:t>
            </a:r>
          </a:p>
          <a:p>
            <a:pPr marL="320040" indent="-320040" eaLnBrk="1" fontAlgn="auto" hangingPunct="1">
              <a:spcAft>
                <a:spcPts val="0"/>
              </a:spcAft>
              <a:buFont typeface="Wingdings"/>
              <a:buChar char=""/>
              <a:defRPr/>
            </a:pPr>
            <a:r>
              <a:rPr lang="en-US" dirty="0" smtClean="0">
                <a:ea typeface="+mn-ea"/>
                <a:cs typeface="+mn-cs"/>
              </a:rPr>
              <a:t>Two key issues with employee options:</a:t>
            </a:r>
          </a:p>
          <a:p>
            <a:pPr marL="640080" lvl="1" indent="-274320" eaLnBrk="1" fontAlgn="auto" hangingPunct="1">
              <a:spcAft>
                <a:spcPts val="0"/>
              </a:spcAft>
              <a:buFont typeface="Wingdings 2"/>
              <a:buChar char=""/>
              <a:defRPr/>
            </a:pPr>
            <a:r>
              <a:rPr lang="en-US" dirty="0" smtClean="0">
                <a:ea typeface="+mn-ea"/>
              </a:rPr>
              <a:t>How do options or restricted stock granted in the past affect equity value per share today?</a:t>
            </a:r>
          </a:p>
          <a:p>
            <a:pPr marL="640080" lvl="1" indent="-274320" eaLnBrk="1" fontAlgn="auto" hangingPunct="1">
              <a:spcAft>
                <a:spcPts val="0"/>
              </a:spcAft>
              <a:buFont typeface="Wingdings 2"/>
              <a:buChar char=""/>
              <a:defRPr/>
            </a:pPr>
            <a:r>
              <a:rPr lang="en-US" dirty="0" smtClean="0">
                <a:ea typeface="+mn-ea"/>
              </a:rPr>
              <a:t>How do expected grants of either in the future affect equity value today?</a:t>
            </a:r>
            <a:endParaRPr lang="en-US" dirty="0">
              <a:ea typeface="+mn-ea"/>
            </a:endParaRPr>
          </a:p>
        </p:txBody>
      </p:sp>
    </p:spTree>
    <p:extLst>
      <p:ext uri="{BB962C8B-B14F-4D97-AF65-F5344CB8AC3E}">
        <p14:creationId xmlns:p14="http://schemas.microsoft.com/office/powerpoint/2010/main" val="152971462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Easier Problem: Restricted Stock Grants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
        <p:nvSpPr>
          <p:cNvPr id="5" name="Content Placeholder 4"/>
          <p:cNvSpPr>
            <a:spLocks noGrp="1"/>
          </p:cNvSpPr>
          <p:nvPr>
            <p:ph sz="quarter" idx="1"/>
          </p:nvPr>
        </p:nvSpPr>
        <p:spPr/>
        <p:txBody>
          <a:bodyPr>
            <a:normAutofit fontScale="92500" lnSpcReduction="10000"/>
          </a:bodyPr>
          <a:lstStyle/>
          <a:p>
            <a:r>
              <a:rPr lang="en-US" dirty="0" smtClean="0"/>
              <a:t>When employee compensation takes the form of restricted stock grants, the solution is relatively simple.</a:t>
            </a:r>
          </a:p>
          <a:p>
            <a:r>
              <a:rPr lang="en-US" dirty="0" smtClean="0"/>
              <a:t>To account for restricted stock grants in the </a:t>
            </a:r>
            <a:r>
              <a:rPr lang="en-US" dirty="0" smtClean="0"/>
              <a:t>past, </a:t>
            </a:r>
            <a:r>
              <a:rPr lang="en-US" dirty="0" smtClean="0"/>
              <a:t>make sure that you count the restricted stock that have already been granted in shares outstanding today. That will reduce your value per share.</a:t>
            </a:r>
          </a:p>
          <a:p>
            <a:r>
              <a:rPr lang="en-US" dirty="0" smtClean="0"/>
              <a:t>To account for expected stock grants in the future, estimate the value of these grants as a percent of revenue and forecast that as expense as part of compensation expenses. That will reduce future income and cash flows.</a:t>
            </a:r>
            <a:endParaRPr lang="en-US" dirty="0"/>
          </a:p>
        </p:txBody>
      </p:sp>
    </p:spTree>
    <p:extLst>
      <p:ext uri="{BB962C8B-B14F-4D97-AF65-F5344CB8AC3E}">
        <p14:creationId xmlns:p14="http://schemas.microsoft.com/office/powerpoint/2010/main" val="1219552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The tougher problem: Employee Options</a:t>
            </a:r>
            <a:endParaRPr lang="en-US" dirty="0">
              <a:ea typeface="+mj-ea"/>
              <a:cs typeface="+mj-cs"/>
            </a:endParaRPr>
          </a:p>
        </p:txBody>
      </p:sp>
      <p:sp>
        <p:nvSpPr>
          <p:cNvPr id="43213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It is true that options can increase the number of shares outstanding but dilution per se is not the problem. </a:t>
            </a:r>
          </a:p>
          <a:p>
            <a:pPr marL="320040" indent="-320040" eaLnBrk="1" fontAlgn="auto" hangingPunct="1">
              <a:spcAft>
                <a:spcPts val="0"/>
              </a:spcAft>
              <a:buFont typeface="Wingdings"/>
              <a:buChar char=""/>
              <a:defRPr/>
            </a:pPr>
            <a:r>
              <a:rPr lang="en-US" smtClean="0">
                <a:ea typeface="+mn-ea"/>
                <a:cs typeface="+mn-cs"/>
              </a:rPr>
              <a:t>Options affect equity value at exercise because</a:t>
            </a:r>
          </a:p>
          <a:p>
            <a:pPr marL="640080" lvl="1" indent="-274320" eaLnBrk="1" fontAlgn="auto" hangingPunct="1">
              <a:spcAft>
                <a:spcPts val="0"/>
              </a:spcAft>
              <a:buFont typeface="Wingdings 2"/>
              <a:buChar char=""/>
              <a:defRPr/>
            </a:pPr>
            <a:r>
              <a:rPr lang="en-US" smtClean="0">
                <a:ea typeface="+mn-ea"/>
              </a:rPr>
              <a:t>Shares are issued at below the prevailing market price. Options get exercised only when they are in the money. </a:t>
            </a:r>
          </a:p>
          <a:p>
            <a:pPr marL="640080" lvl="1" indent="-274320" eaLnBrk="1" fontAlgn="auto" hangingPunct="1">
              <a:spcAft>
                <a:spcPts val="0"/>
              </a:spcAft>
              <a:buFont typeface="Wingdings 2"/>
              <a:buChar char=""/>
              <a:defRPr/>
            </a:pPr>
            <a:r>
              <a:rPr lang="en-US" smtClean="0">
                <a:ea typeface="+mn-ea"/>
              </a:rPr>
              <a:t>Alternatively, the company can use cashflows that would have been available to equity investors to buy back shares which are then used to meet option exercise. The lower cashflows reduce equity value.</a:t>
            </a:r>
          </a:p>
          <a:p>
            <a:pPr marL="320040" indent="-320040" eaLnBrk="1" fontAlgn="auto" hangingPunct="1">
              <a:spcAft>
                <a:spcPts val="0"/>
              </a:spcAft>
              <a:buFont typeface="Wingdings"/>
              <a:buChar char=""/>
              <a:defRPr/>
            </a:pPr>
            <a:r>
              <a:rPr lang="en-US" smtClean="0">
                <a:ea typeface="+mn-ea"/>
                <a:cs typeface="+mn-cs"/>
              </a:rPr>
              <a:t>Options affect equity value before exercise because we have to build in the expectation that there is a probability and a cost to exercise.</a:t>
            </a:r>
            <a:endParaRPr lang="en-US">
              <a:ea typeface="+mn-ea"/>
              <a:cs typeface="+mn-cs"/>
            </a:endParaRPr>
          </a:p>
        </p:txBody>
      </p:sp>
      <p:sp>
        <p:nvSpPr>
          <p:cNvPr id="45465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074558C-2FAD-6840-9A7C-91E37856F680}" type="slidenum">
              <a:rPr lang="en-US" altLang="en-US" sz="1200">
                <a:solidFill>
                  <a:srgbClr val="FFFFFF"/>
                </a:solidFill>
              </a:rPr>
              <a:pPr eaLnBrk="1" hangingPunct="1">
                <a:lnSpc>
                  <a:spcPct val="80000"/>
                </a:lnSpc>
              </a:pPr>
              <a:t>5</a:t>
            </a:fld>
            <a:endParaRPr lang="en-US" altLang="en-US" sz="1200">
              <a:solidFill>
                <a:srgbClr val="FFFFFF"/>
              </a:solidFill>
            </a:endParaRPr>
          </a:p>
        </p:txBody>
      </p:sp>
    </p:spTree>
    <p:extLst>
      <p:ext uri="{BB962C8B-B14F-4D97-AF65-F5344CB8AC3E}">
        <p14:creationId xmlns:p14="http://schemas.microsoft.com/office/powerpoint/2010/main" val="2069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 </a:t>
            </a:r>
          </a:p>
        </p:txBody>
      </p:sp>
      <p:sp>
        <p:nvSpPr>
          <p:cNvPr id="45670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r>
              <a:rPr lang="en-US" altLang="en-US" dirty="0">
                <a:ea typeface="ＭＳ Ｐゴシック" charset="-128"/>
              </a:rPr>
              <a:t>XYZ company has $ 100 million in free </a:t>
            </a:r>
            <a:r>
              <a:rPr lang="en-US" altLang="en-US" dirty="0" err="1">
                <a:ea typeface="ＭＳ Ｐゴシック" charset="-128"/>
              </a:rPr>
              <a:t>cashflows</a:t>
            </a:r>
            <a:r>
              <a:rPr lang="en-US" altLang="en-US" dirty="0">
                <a:ea typeface="ＭＳ Ｐゴシック" charset="-128"/>
              </a:rPr>
              <a:t> to the firm, growing 3% a year in perpetuity and a cost of capital of 8%. It has 100 million shares outstanding and $ 1 billion in debt. Its value can be written as follows:</a:t>
            </a:r>
          </a:p>
          <a:p>
            <a:pPr marL="365125" lvl="1" indent="0" eaLnBrk="1" hangingPunct="1">
              <a:buFont typeface="Wingdings 2" charset="2"/>
              <a:buNone/>
            </a:pPr>
            <a:r>
              <a:rPr lang="en-US" altLang="en-US" dirty="0">
                <a:ea typeface="ＭＳ Ｐゴシック" charset="-128"/>
              </a:rPr>
              <a:t>Value of firm = 100 / (.08-.03) 	= 2000</a:t>
            </a:r>
          </a:p>
          <a:p>
            <a:pPr marL="365125" lvl="1" indent="0" eaLnBrk="1" hangingPunct="1">
              <a:buFont typeface="Wingdings 2" charset="2"/>
              <a:buNone/>
            </a:pPr>
            <a:r>
              <a:rPr lang="en-US" altLang="en-US" dirty="0">
                <a:ea typeface="ＭＳ Ｐゴシック" charset="-128"/>
              </a:rPr>
              <a:t>Debt				= 1000</a:t>
            </a:r>
          </a:p>
          <a:p>
            <a:pPr marL="365125" lvl="1" indent="0" eaLnBrk="1" hangingPunct="1">
              <a:buFont typeface="Wingdings 2" charset="2"/>
              <a:buNone/>
            </a:pPr>
            <a:r>
              <a:rPr lang="en-US" altLang="en-US" dirty="0">
                <a:ea typeface="ＭＳ Ｐゴシック" charset="-128"/>
              </a:rPr>
              <a:t>= Equity				= 1000</a:t>
            </a:r>
          </a:p>
          <a:p>
            <a:pPr marL="365125" lvl="1" indent="0" eaLnBrk="1" hangingPunct="1">
              <a:buFont typeface="Wingdings 2" charset="2"/>
              <a:buNone/>
            </a:pPr>
            <a:r>
              <a:rPr lang="en-US" altLang="en-US" dirty="0">
                <a:ea typeface="ＭＳ Ｐゴシック" charset="-128"/>
              </a:rPr>
              <a:t>Value per share 			= 1000/100 = $</a:t>
            </a:r>
            <a:r>
              <a:rPr lang="en-US" altLang="en-US" dirty="0" smtClean="0">
                <a:ea typeface="ＭＳ Ｐゴシック" charset="-128"/>
              </a:rPr>
              <a:t>10</a:t>
            </a:r>
          </a:p>
          <a:p>
            <a:pPr marL="387985" indent="-342900"/>
            <a:r>
              <a:rPr lang="en-US" altLang="en-US" dirty="0">
                <a:ea typeface="ＭＳ Ｐゴシック" charset="-128"/>
              </a:rPr>
              <a:t>XYZ decides to give 10 million options at the money (with a strike price of $10) to its CEO. What effect will this have on the value of equity per share</a:t>
            </a:r>
            <a:r>
              <a:rPr lang="en-US" altLang="en-US" dirty="0" smtClean="0">
                <a:ea typeface="ＭＳ Ｐゴシック" charset="-128"/>
              </a:rPr>
              <a:t>?</a:t>
            </a:r>
            <a:endParaRPr lang="en-US" altLang="en-US" dirty="0">
              <a:ea typeface="ＭＳ Ｐゴシック" charset="-128"/>
            </a:endParaRPr>
          </a:p>
          <a:p>
            <a:pPr marL="365125" lvl="1" indent="0" eaLnBrk="1" hangingPunct="1">
              <a:buFont typeface="Wingdings 2" charset="2"/>
              <a:buNone/>
            </a:pPr>
            <a:endParaRPr lang="en-US" altLang="en-US" dirty="0">
              <a:ea typeface="ＭＳ Ｐゴシック" charset="-128"/>
            </a:endParaRPr>
          </a:p>
        </p:txBody>
      </p:sp>
      <p:sp>
        <p:nvSpPr>
          <p:cNvPr id="45670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A4C16BB-ABF7-0041-BE26-94687333A54C}" type="slidenum">
              <a:rPr lang="en-US" altLang="en-US" sz="1200">
                <a:solidFill>
                  <a:srgbClr val="FFFFFF"/>
                </a:solidFill>
              </a:rPr>
              <a:pPr eaLnBrk="1" hangingPunct="1">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15778652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1. Dealing with Employee Options: The Bludgeon Approach</a:t>
            </a:r>
            <a:endParaRPr lang="en-US" dirty="0">
              <a:ea typeface="+mj-ea"/>
              <a:cs typeface="+mj-cs"/>
            </a:endParaRPr>
          </a:p>
        </p:txBody>
      </p:sp>
      <p:sp>
        <p:nvSpPr>
          <p:cNvPr id="43827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simplest way of dealing with options is to try to adjust the denominator for shares that will become outstanding if the options get exercised.</a:t>
            </a:r>
          </a:p>
          <a:p>
            <a:pPr marL="320040" indent="-320040" eaLnBrk="1" fontAlgn="auto" hangingPunct="1">
              <a:spcAft>
                <a:spcPts val="0"/>
              </a:spcAft>
              <a:buFont typeface="Wingdings"/>
              <a:buChar char=""/>
              <a:defRPr/>
            </a:pPr>
            <a:r>
              <a:rPr lang="en-US" dirty="0" smtClean="0">
                <a:ea typeface="+mn-ea"/>
                <a:cs typeface="+mn-cs"/>
              </a:rPr>
              <a:t>In the example cited, this would imply the following:</a:t>
            </a:r>
          </a:p>
          <a:p>
            <a:pPr marL="365760" lvl="1" indent="0" eaLnBrk="1" fontAlgn="auto" hangingPunct="1">
              <a:spcAft>
                <a:spcPts val="0"/>
              </a:spcAft>
              <a:buFont typeface="Wingdings 2"/>
              <a:buNone/>
              <a:defRPr/>
            </a:pPr>
            <a:r>
              <a:rPr lang="en-US" dirty="0" smtClean="0">
                <a:ea typeface="+mn-ea"/>
              </a:rPr>
              <a:t>Value of firm = 100 / (.08-.03) 	= 2000</a:t>
            </a:r>
          </a:p>
          <a:p>
            <a:pPr marL="365760" lvl="1" indent="0" eaLnBrk="1" fontAlgn="auto" hangingPunct="1">
              <a:spcAft>
                <a:spcPts val="0"/>
              </a:spcAft>
              <a:buFont typeface="Wingdings 2"/>
              <a:buNone/>
              <a:defRPr/>
            </a:pPr>
            <a:r>
              <a:rPr lang="en-US" dirty="0" smtClean="0">
                <a:ea typeface="+mn-ea"/>
              </a:rPr>
              <a:t>Debt				= 1000</a:t>
            </a:r>
          </a:p>
          <a:p>
            <a:pPr marL="365760" lvl="1" indent="0" eaLnBrk="1" fontAlgn="auto" hangingPunct="1">
              <a:spcAft>
                <a:spcPts val="0"/>
              </a:spcAft>
              <a:buFont typeface="Wingdings 2"/>
              <a:buNone/>
              <a:defRPr/>
            </a:pPr>
            <a:r>
              <a:rPr lang="en-US" dirty="0" smtClean="0">
                <a:ea typeface="+mn-ea"/>
              </a:rPr>
              <a:t>= Equity				= 1000</a:t>
            </a:r>
          </a:p>
          <a:p>
            <a:pPr marL="365760" lvl="1" indent="0" eaLnBrk="1" fontAlgn="auto" hangingPunct="1">
              <a:spcAft>
                <a:spcPts val="0"/>
              </a:spcAft>
              <a:buFont typeface="Wingdings 2"/>
              <a:buNone/>
              <a:defRPr/>
            </a:pPr>
            <a:r>
              <a:rPr lang="en-US" dirty="0" smtClean="0">
                <a:ea typeface="+mn-ea"/>
              </a:rPr>
              <a:t>Number of diluted shares		= 110</a:t>
            </a:r>
          </a:p>
          <a:p>
            <a:pPr marL="365760" lvl="1" indent="0" eaLnBrk="1" fontAlgn="auto" hangingPunct="1">
              <a:spcAft>
                <a:spcPts val="0"/>
              </a:spcAft>
              <a:buFont typeface="Wingdings 2"/>
              <a:buNone/>
              <a:defRPr/>
            </a:pPr>
            <a:r>
              <a:rPr lang="en-US" dirty="0" smtClean="0">
                <a:ea typeface="+mn-ea"/>
              </a:rPr>
              <a:t>Value per share 			= 1000/110 = $9.09</a:t>
            </a:r>
          </a:p>
          <a:p>
            <a:pPr>
              <a:defRPr/>
            </a:pPr>
            <a:r>
              <a:rPr lang="en-US" dirty="0"/>
              <a:t>The diluted approach fails to consider that exercising options will bring in cash into the firm. Consequently, they will overestimate the impact of options and understate the value of equity per share</a:t>
            </a:r>
            <a:r>
              <a:rPr lang="en-US" dirty="0" smtClean="0"/>
              <a:t>.</a:t>
            </a: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20040" indent="-320040" eaLnBrk="1" fontAlgn="auto" hangingPunct="1">
              <a:spcAft>
                <a:spcPts val="0"/>
              </a:spcAft>
              <a:buFont typeface="Wingdings"/>
              <a:buChar char=""/>
              <a:defRPr/>
            </a:pPr>
            <a:endParaRPr lang="en-US" dirty="0">
              <a:ea typeface="+mn-ea"/>
              <a:cs typeface="+mn-cs"/>
            </a:endParaRPr>
          </a:p>
        </p:txBody>
      </p:sp>
      <p:sp>
        <p:nvSpPr>
          <p:cNvPr id="46080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30C870AB-9797-F94F-A691-81F155D21C27}" type="slidenum">
              <a:rPr lang="en-US" altLang="en-US" sz="1200">
                <a:solidFill>
                  <a:srgbClr val="FFFFFF"/>
                </a:solidFill>
              </a:rPr>
              <a:pPr eaLnBrk="1" hangingPunct="1">
                <a:lnSpc>
                  <a:spcPct val="80000"/>
                </a:lnSpc>
              </a:pPr>
              <a:t>7</a:t>
            </a:fld>
            <a:endParaRPr lang="en-US" altLang="en-US" sz="1200">
              <a:solidFill>
                <a:srgbClr val="FFFFFF"/>
              </a:solidFill>
            </a:endParaRPr>
          </a:p>
        </p:txBody>
      </p:sp>
    </p:spTree>
    <p:extLst>
      <p:ext uri="{BB962C8B-B14F-4D97-AF65-F5344CB8AC3E}">
        <p14:creationId xmlns:p14="http://schemas.microsoft.com/office/powerpoint/2010/main" val="17005535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2. The </a:t>
            </a:r>
            <a:r>
              <a:rPr lang="en-US" altLang="en-US" dirty="0">
                <a:ea typeface="ＭＳ Ｐゴシック" charset="-128"/>
              </a:rPr>
              <a:t>Treasury Stock Approach</a:t>
            </a:r>
          </a:p>
        </p:txBody>
      </p:sp>
      <p:sp>
        <p:nvSpPr>
          <p:cNvPr id="44237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treasury stock approach adds the proceeds from the exercise of options to the value of the equity before dividing by the diluted number of shares outstanding.</a:t>
            </a:r>
          </a:p>
          <a:p>
            <a:pPr marL="320040" indent="-320040" eaLnBrk="1" fontAlgn="auto" hangingPunct="1">
              <a:spcAft>
                <a:spcPts val="0"/>
              </a:spcAft>
              <a:buFont typeface="Wingdings"/>
              <a:buChar char=""/>
              <a:defRPr/>
            </a:pPr>
            <a:r>
              <a:rPr lang="en-US" dirty="0" smtClean="0">
                <a:ea typeface="+mn-ea"/>
                <a:cs typeface="+mn-cs"/>
              </a:rPr>
              <a:t>In the example cited, this would imply the following:</a:t>
            </a:r>
          </a:p>
          <a:p>
            <a:pPr marL="365760" lvl="1" indent="0" eaLnBrk="1" fontAlgn="auto" hangingPunct="1">
              <a:spcAft>
                <a:spcPts val="0"/>
              </a:spcAft>
              <a:buFont typeface="Wingdings 2"/>
              <a:buNone/>
              <a:defRPr/>
            </a:pPr>
            <a:r>
              <a:rPr lang="en-US" dirty="0" smtClean="0">
                <a:ea typeface="+mn-ea"/>
              </a:rPr>
              <a:t>Value of firm = 100 / (.08-.03) 	= 2000</a:t>
            </a:r>
          </a:p>
          <a:p>
            <a:pPr marL="365760" lvl="1" indent="0" eaLnBrk="1" fontAlgn="auto" hangingPunct="1">
              <a:spcAft>
                <a:spcPts val="0"/>
              </a:spcAft>
              <a:buFont typeface="Wingdings 2"/>
              <a:buNone/>
              <a:defRPr/>
            </a:pPr>
            <a:r>
              <a:rPr lang="en-US" dirty="0" smtClean="0">
                <a:ea typeface="+mn-ea"/>
              </a:rPr>
              <a:t>Debt				= 1000</a:t>
            </a:r>
          </a:p>
          <a:p>
            <a:pPr marL="365760" lvl="1" indent="0" eaLnBrk="1" fontAlgn="auto" hangingPunct="1">
              <a:spcAft>
                <a:spcPts val="0"/>
              </a:spcAft>
              <a:buFont typeface="Wingdings 2"/>
              <a:buNone/>
              <a:defRPr/>
            </a:pPr>
            <a:r>
              <a:rPr lang="en-US" dirty="0" smtClean="0">
                <a:ea typeface="+mn-ea"/>
              </a:rPr>
              <a:t>= Equity				= 1000</a:t>
            </a:r>
          </a:p>
          <a:p>
            <a:pPr marL="365760" lvl="1" indent="0" eaLnBrk="1" fontAlgn="auto" hangingPunct="1">
              <a:spcAft>
                <a:spcPts val="0"/>
              </a:spcAft>
              <a:buFont typeface="Wingdings 2"/>
              <a:buNone/>
              <a:defRPr/>
            </a:pPr>
            <a:r>
              <a:rPr lang="en-US" dirty="0" smtClean="0">
                <a:ea typeface="+mn-ea"/>
              </a:rPr>
              <a:t>Number of diluted shares		= 110</a:t>
            </a:r>
          </a:p>
          <a:p>
            <a:pPr marL="365760" lvl="1" indent="0" eaLnBrk="1" fontAlgn="auto" hangingPunct="1">
              <a:spcAft>
                <a:spcPts val="0"/>
              </a:spcAft>
              <a:buFont typeface="Wingdings 2"/>
              <a:buNone/>
              <a:defRPr/>
            </a:pPr>
            <a:r>
              <a:rPr lang="en-US" dirty="0" smtClean="0">
                <a:ea typeface="+mn-ea"/>
              </a:rPr>
              <a:t>Proceeds from option exercise  	= 10 * 10 = 100 </a:t>
            </a:r>
          </a:p>
          <a:p>
            <a:pPr marL="365760" lvl="1" indent="0" eaLnBrk="1" fontAlgn="auto" hangingPunct="1">
              <a:spcAft>
                <a:spcPts val="0"/>
              </a:spcAft>
              <a:buFont typeface="Wingdings 2"/>
              <a:buNone/>
              <a:defRPr/>
            </a:pPr>
            <a:r>
              <a:rPr lang="en-US" dirty="0" smtClean="0">
                <a:ea typeface="+mn-ea"/>
              </a:rPr>
              <a:t>Value per share 			= (1000+ 100)/110 = $ 10</a:t>
            </a:r>
          </a:p>
          <a:p>
            <a:pPr>
              <a:defRPr/>
            </a:pPr>
            <a:r>
              <a:rPr lang="en-US" altLang="en-US" dirty="0">
                <a:ea typeface="ＭＳ Ｐゴシック" charset="-128"/>
              </a:rPr>
              <a:t>The treasury stock approach fails to consider the time premium on the options</a:t>
            </a:r>
            <a:r>
              <a:rPr lang="en-US" altLang="en-US" dirty="0" smtClean="0">
                <a:ea typeface="ＭＳ Ｐゴシック" charset="-128"/>
              </a:rPr>
              <a:t>. Consequently, it will tend to overstated the value per share.</a:t>
            </a:r>
            <a:endParaRPr lang="en-US" dirty="0" smtClean="0">
              <a:ea typeface="+mn-ea"/>
            </a:endParaRPr>
          </a:p>
        </p:txBody>
      </p:sp>
      <p:sp>
        <p:nvSpPr>
          <p:cNvPr id="46489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B3813236-A2BC-684A-925C-F17FA7C10881}" type="slidenum">
              <a:rPr lang="en-US" altLang="en-US" sz="1200">
                <a:solidFill>
                  <a:srgbClr val="FFFFFF"/>
                </a:solidFill>
              </a:rPr>
              <a:pPr eaLnBrk="1" hangingPunct="1">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8349247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r>
              <a:rPr lang="en-US" altLang="en-US" dirty="0">
                <a:ea typeface="ＭＳ Ｐゴシック" charset="-128"/>
              </a:rPr>
              <a:t>3. The Option Value Approach</a:t>
            </a:r>
          </a:p>
        </p:txBody>
      </p:sp>
      <p:sp>
        <p:nvSpPr>
          <p:cNvPr id="475138"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r>
              <a:rPr lang="en-US" altLang="en-US" dirty="0" smtClean="0">
                <a:ea typeface="ＭＳ Ｐゴシック" charset="-128"/>
              </a:rPr>
              <a:t>The following are the inputs for the option pricing: </a:t>
            </a:r>
          </a:p>
          <a:p>
            <a:pPr lvl="1"/>
            <a:r>
              <a:rPr lang="en-US" altLang="en-US" dirty="0">
                <a:ea typeface="ＭＳ Ｐゴシック" charset="-128"/>
              </a:rPr>
              <a:t>Stock Price = $ </a:t>
            </a:r>
            <a:r>
              <a:rPr lang="en-US" altLang="en-US" dirty="0" smtClean="0">
                <a:ea typeface="ＭＳ Ｐゴシック" charset="-128"/>
              </a:rPr>
              <a:t>10, Adjusted for dilution =- $9.58</a:t>
            </a:r>
            <a:endParaRPr lang="en-US" altLang="en-US" dirty="0">
              <a:ea typeface="ＭＳ Ｐゴシック" charset="-128"/>
            </a:endParaRPr>
          </a:p>
          <a:p>
            <a:pPr lvl="1"/>
            <a:r>
              <a:rPr lang="en-US" altLang="en-US" dirty="0">
                <a:ea typeface="ＭＳ Ｐゴシック" charset="-128"/>
              </a:rPr>
              <a:t>Strike Price = $ </a:t>
            </a:r>
            <a:r>
              <a:rPr lang="en-US" altLang="en-US" dirty="0" smtClean="0">
                <a:ea typeface="ＭＳ Ｐゴシック" charset="-128"/>
              </a:rPr>
              <a:t>10; Maturity </a:t>
            </a:r>
            <a:r>
              <a:rPr lang="en-US" altLang="en-US" dirty="0">
                <a:ea typeface="ＭＳ Ｐゴシック" charset="-128"/>
              </a:rPr>
              <a:t>= 10 </a:t>
            </a:r>
            <a:r>
              <a:rPr lang="en-US" altLang="en-US" dirty="0" smtClean="0">
                <a:ea typeface="ＭＳ Ｐゴシック" charset="-128"/>
              </a:rPr>
              <a:t>years; Standard </a:t>
            </a:r>
            <a:r>
              <a:rPr lang="en-US" altLang="en-US" dirty="0">
                <a:ea typeface="ＭＳ Ｐゴシック" charset="-128"/>
              </a:rPr>
              <a:t>deviation in stock price = 40%</a:t>
            </a:r>
          </a:p>
          <a:p>
            <a:pPr lvl="1"/>
            <a:r>
              <a:rPr lang="en-US" altLang="en-US" dirty="0">
                <a:ea typeface="ＭＳ Ｐゴシック" charset="-128"/>
              </a:rPr>
              <a:t>Riskless Rate = 4%</a:t>
            </a:r>
          </a:p>
          <a:p>
            <a:pPr eaLnBrk="1" hangingPunct="1"/>
            <a:r>
              <a:rPr lang="en-US" altLang="en-US" dirty="0" smtClean="0">
                <a:ea typeface="ＭＳ Ｐゴシック" charset="-128"/>
              </a:rPr>
              <a:t>Using </a:t>
            </a:r>
            <a:r>
              <a:rPr lang="en-US" altLang="en-US" dirty="0">
                <a:ea typeface="ＭＳ Ｐゴシック" charset="-128"/>
              </a:rPr>
              <a:t>a dilution-adjusted Black Scholes model, we arrive at the following inputs</a:t>
            </a:r>
            <a:r>
              <a:rPr lang="en-US" altLang="en-US" dirty="0" smtClean="0">
                <a:ea typeface="ＭＳ Ｐゴシック" charset="-128"/>
              </a:rPr>
              <a:t>:</a:t>
            </a:r>
          </a:p>
          <a:p>
            <a:pPr lvl="1" eaLnBrk="1" hangingPunct="1"/>
            <a:r>
              <a:rPr lang="en-US" altLang="en-US" dirty="0" smtClean="0">
                <a:ea typeface="ＭＳ Ｐゴシック" charset="-128"/>
              </a:rPr>
              <a:t>Value </a:t>
            </a:r>
            <a:r>
              <a:rPr lang="en-US" altLang="en-US" dirty="0">
                <a:ea typeface="ＭＳ Ｐゴシック" charset="-128"/>
              </a:rPr>
              <a:t>per call = $ 9.58 (0.8199) - $10 </a:t>
            </a:r>
            <a:r>
              <a:rPr lang="en-US" altLang="en-US" dirty="0" err="1" smtClean="0">
                <a:ea typeface="ＭＳ Ｐゴシック" charset="-128"/>
              </a:rPr>
              <a:t>exp</a:t>
            </a:r>
            <a:r>
              <a:rPr lang="en-US" altLang="en-US" dirty="0" smtClean="0">
                <a:ea typeface="ＭＳ Ｐゴシック" charset="-128"/>
              </a:rPr>
              <a:t> </a:t>
            </a:r>
            <a:r>
              <a:rPr lang="en-US" altLang="en-US" baseline="30000" dirty="0" smtClean="0">
                <a:ea typeface="ＭＳ Ｐゴシック" charset="-128"/>
              </a:rPr>
              <a:t>-(</a:t>
            </a:r>
            <a:r>
              <a:rPr lang="en-US" altLang="en-US" baseline="30000" dirty="0">
                <a:ea typeface="ＭＳ Ｐゴシック" charset="-128"/>
              </a:rPr>
              <a:t>0.04) (10)(</a:t>
            </a:r>
            <a:r>
              <a:rPr lang="en-US" altLang="en-US" dirty="0">
                <a:ea typeface="ＭＳ Ｐゴシック" charset="-128"/>
              </a:rPr>
              <a:t>0.3624) = $</a:t>
            </a:r>
            <a:r>
              <a:rPr lang="en-US" altLang="en-US" dirty="0" smtClean="0">
                <a:ea typeface="ＭＳ Ｐゴシック" charset="-128"/>
              </a:rPr>
              <a:t>5.42</a:t>
            </a:r>
          </a:p>
          <a:p>
            <a:r>
              <a:rPr lang="en-US" altLang="en-US" dirty="0">
                <a:ea typeface="ＭＳ Ｐゴシック" charset="-128"/>
              </a:rPr>
              <a:t>Using the value per call of $5.42, we can now estimate the value of equity per share after the option grant:</a:t>
            </a:r>
          </a:p>
          <a:p>
            <a:pPr marL="365125" lvl="1" indent="0">
              <a:buNone/>
            </a:pPr>
            <a:r>
              <a:rPr lang="en-US" altLang="en-US" dirty="0" smtClean="0">
                <a:ea typeface="ＭＳ Ｐゴシック" charset="-128"/>
              </a:rPr>
              <a:t>Equity</a:t>
            </a:r>
            <a:r>
              <a:rPr lang="en-US" altLang="en-US" dirty="0">
                <a:ea typeface="ＭＳ Ｐゴシック" charset="-128"/>
              </a:rPr>
              <a:t>			</a:t>
            </a:r>
            <a:r>
              <a:rPr lang="en-US" altLang="en-US" dirty="0" smtClean="0">
                <a:ea typeface="ＭＳ Ｐゴシック" charset="-128"/>
              </a:rPr>
              <a:t>	= </a:t>
            </a:r>
            <a:r>
              <a:rPr lang="en-US" altLang="en-US" dirty="0">
                <a:ea typeface="ＭＳ Ｐゴシック" charset="-128"/>
              </a:rPr>
              <a:t>1000</a:t>
            </a:r>
          </a:p>
          <a:p>
            <a:pPr marL="365125" lvl="1" indent="0">
              <a:buNone/>
            </a:pPr>
            <a:r>
              <a:rPr lang="en-US" altLang="en-US" dirty="0">
                <a:ea typeface="ＭＳ Ｐゴシック" charset="-128"/>
              </a:rPr>
              <a:t>Value of options granted 		= $ 54.2</a:t>
            </a:r>
          </a:p>
          <a:p>
            <a:pPr marL="365125" lvl="1" indent="0">
              <a:buNone/>
            </a:pPr>
            <a:r>
              <a:rPr lang="en-US" altLang="en-US" dirty="0">
                <a:ea typeface="ＭＳ Ｐゴシック" charset="-128"/>
              </a:rPr>
              <a:t>= Value of Equity in stock 		= $945.8</a:t>
            </a:r>
          </a:p>
          <a:p>
            <a:pPr marL="365125" lvl="1" indent="0">
              <a:buNone/>
            </a:pPr>
            <a:r>
              <a:rPr lang="en-US" altLang="en-US" dirty="0">
                <a:ea typeface="ＭＳ Ｐゴシック" charset="-128"/>
              </a:rPr>
              <a:t>/ Number of shares outstanding	/ 100</a:t>
            </a:r>
          </a:p>
          <a:p>
            <a:pPr marL="365125" lvl="1" indent="0">
              <a:buNone/>
            </a:pPr>
            <a:r>
              <a:rPr lang="en-US" altLang="en-US" dirty="0">
                <a:ea typeface="ＭＳ Ｐゴシック" charset="-128"/>
              </a:rPr>
              <a:t>= Value per share 		</a:t>
            </a:r>
            <a:r>
              <a:rPr lang="en-US" altLang="en-US" dirty="0" smtClean="0">
                <a:ea typeface="ＭＳ Ｐゴシック" charset="-128"/>
              </a:rPr>
              <a:t>= </a:t>
            </a:r>
            <a:r>
              <a:rPr lang="en-US" altLang="en-US" dirty="0">
                <a:ea typeface="ＭＳ Ｐゴシック" charset="-128"/>
              </a:rPr>
              <a:t>$ 9.46</a:t>
            </a:r>
          </a:p>
          <a:p>
            <a:pPr lvl="1" eaLnBrk="1" hangingPunct="1"/>
            <a:endParaRPr lang="en-US" altLang="en-US" dirty="0">
              <a:ea typeface="ＭＳ Ｐゴシック" charset="-128"/>
            </a:endParaRPr>
          </a:p>
        </p:txBody>
      </p:sp>
      <p:sp>
        <p:nvSpPr>
          <p:cNvPr id="47514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B14D067E-1B94-FB4B-A773-C2045079817B}" type="slidenum">
              <a:rPr lang="en-US" altLang="en-US" sz="1200">
                <a:solidFill>
                  <a:srgbClr val="FFFFFF"/>
                </a:solidFill>
              </a:rPr>
              <a:pPr eaLnBrk="1" hangingPunct="1">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18073666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Option grants in the future… </a:t>
            </a:r>
          </a:p>
        </p:txBody>
      </p:sp>
      <p:sp>
        <p:nvSpPr>
          <p:cNvPr id="4587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Assume now that this firm intends to continue granting options each year to its top management as part of compensation. These expected option grants will also affect value.</a:t>
            </a:r>
          </a:p>
          <a:p>
            <a:pPr marL="320040" indent="-320040" eaLnBrk="1" fontAlgn="auto" hangingPunct="1">
              <a:spcAft>
                <a:spcPts val="0"/>
              </a:spcAft>
              <a:buFont typeface="Wingdings"/>
              <a:buChar char=""/>
              <a:defRPr/>
            </a:pPr>
            <a:r>
              <a:rPr lang="en-US" smtClean="0">
                <a:ea typeface="+mn-ea"/>
                <a:cs typeface="+mn-cs"/>
              </a:rPr>
              <a:t>The simplest mechanism for bringing in future option grants into the analysis is to do the following:</a:t>
            </a:r>
          </a:p>
          <a:p>
            <a:pPr marL="640080" lvl="1" indent="-274320" eaLnBrk="1" fontAlgn="auto" hangingPunct="1">
              <a:spcAft>
                <a:spcPts val="0"/>
              </a:spcAft>
              <a:buFont typeface="Wingdings 2"/>
              <a:buChar char=""/>
              <a:defRPr/>
            </a:pPr>
            <a:r>
              <a:rPr lang="en-US" smtClean="0">
                <a:ea typeface="+mn-ea"/>
              </a:rPr>
              <a:t>Estimate the value of options granted each year over the last few years as a percent of revenues.</a:t>
            </a:r>
          </a:p>
          <a:p>
            <a:pPr marL="640080" lvl="1" indent="-274320" eaLnBrk="1" fontAlgn="auto" hangingPunct="1">
              <a:spcAft>
                <a:spcPts val="0"/>
              </a:spcAft>
              <a:buFont typeface="Wingdings 2"/>
              <a:buChar char=""/>
              <a:defRPr/>
            </a:pPr>
            <a:r>
              <a:rPr lang="en-US" smtClean="0">
                <a:ea typeface="+mn-ea"/>
              </a:rPr>
              <a:t>Forecast out the value of option grants as a percent of revenues into future years, allowing for the fact that as revenues get larger, option grants as a percent of revenues will become smaller.</a:t>
            </a:r>
          </a:p>
          <a:p>
            <a:pPr marL="640080" lvl="1" indent="-274320" eaLnBrk="1" fontAlgn="auto" hangingPunct="1">
              <a:spcAft>
                <a:spcPts val="0"/>
              </a:spcAft>
              <a:buFont typeface="Wingdings 2"/>
              <a:buChar char=""/>
              <a:defRPr/>
            </a:pPr>
            <a:r>
              <a:rPr lang="en-US" smtClean="0">
                <a:ea typeface="+mn-ea"/>
              </a:rPr>
              <a:t>Consider this line item as part of operating expenses each year. This will reduce the operating margin and cashflow each year.</a:t>
            </a:r>
            <a:endParaRPr lang="en-US">
              <a:ea typeface="+mn-ea"/>
            </a:endParaRPr>
          </a:p>
        </p:txBody>
      </p:sp>
      <p:sp>
        <p:nvSpPr>
          <p:cNvPr id="48128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651F5701-3EF8-9D4D-8A6E-3781436102C8}" type="slidenum">
              <a:rPr lang="en-US" altLang="en-US" sz="1200">
                <a:solidFill>
                  <a:srgbClr val="FFFFFF"/>
                </a:solidFill>
              </a:rPr>
              <a:pPr eaLnBrk="1" hangingPunct="1">
                <a:lnSpc>
                  <a:spcPct val="80000"/>
                </a:lnSpc>
              </a:pPr>
              <a:t>10</a:t>
            </a:fld>
            <a:endParaRPr lang="en-US" altLang="en-US" sz="1200">
              <a:solidFill>
                <a:srgbClr val="FFFFFF"/>
              </a:solidFill>
            </a:endParaRPr>
          </a:p>
        </p:txBody>
      </p:sp>
    </p:spTree>
    <p:extLst>
      <p:ext uri="{BB962C8B-B14F-4D97-AF65-F5344CB8AC3E}">
        <p14:creationId xmlns:p14="http://schemas.microsoft.com/office/powerpoint/2010/main" val="7980225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Illiquidity: A Discount?</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sp>
        <p:nvSpPr>
          <p:cNvPr id="5" name="Content Placeholder 4"/>
          <p:cNvSpPr>
            <a:spLocks noGrp="1"/>
          </p:cNvSpPr>
          <p:nvPr>
            <p:ph sz="quarter" idx="1"/>
          </p:nvPr>
        </p:nvSpPr>
        <p:spPr/>
        <p:txBody>
          <a:bodyPr>
            <a:normAutofit fontScale="92500" lnSpcReduction="10000"/>
          </a:bodyPr>
          <a:lstStyle/>
          <a:p>
            <a:r>
              <a:rPr lang="en-US" dirty="0" smtClean="0"/>
              <a:t>It is difficult to argue against the concept that less liquid assets should be priced/valued lower than otherwise similar (in terms of cash flows, growth and risk) liquid assets.</a:t>
            </a:r>
          </a:p>
          <a:p>
            <a:r>
              <a:rPr lang="en-US" dirty="0" smtClean="0"/>
              <a:t>That said, though, the discount that will be applied for illiquidity will vary across</a:t>
            </a:r>
          </a:p>
          <a:p>
            <a:pPr lvl="1"/>
            <a:r>
              <a:rPr lang="en-US" dirty="0" smtClean="0"/>
              <a:t>Time, worth more during crises where investors seek out liquidity</a:t>
            </a:r>
          </a:p>
          <a:p>
            <a:pPr lvl="1"/>
            <a:r>
              <a:rPr lang="en-US" dirty="0" smtClean="0"/>
              <a:t>Investors, worth more to those who have more cash needs and have more uncertain time horizons</a:t>
            </a:r>
          </a:p>
          <a:p>
            <a:pPr lvl="1"/>
            <a:r>
              <a:rPr lang="en-US" dirty="0" smtClean="0"/>
              <a:t>Companies/Assets, worth more in companies that are unhealthy and have non-marketable assets.</a:t>
            </a:r>
            <a:endParaRPr lang="en-US" dirty="0"/>
          </a:p>
        </p:txBody>
      </p:sp>
    </p:spTree>
    <p:extLst>
      <p:ext uri="{BB962C8B-B14F-4D97-AF65-F5344CB8AC3E}">
        <p14:creationId xmlns:p14="http://schemas.microsoft.com/office/powerpoint/2010/main" val="665635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Incorporating Illiquidity into Valuation: The Standard Approaches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12</a:t>
            </a:fld>
            <a:endParaRPr lang="en-US" dirty="0">
              <a:solidFill>
                <a:srgbClr val="FFFFFF"/>
              </a:solidFill>
            </a:endParaRPr>
          </a:p>
        </p:txBody>
      </p:sp>
      <p:sp>
        <p:nvSpPr>
          <p:cNvPr id="5" name="Content Placeholder 4"/>
          <p:cNvSpPr>
            <a:spLocks noGrp="1"/>
          </p:cNvSpPr>
          <p:nvPr>
            <p:ph sz="quarter" idx="1"/>
          </p:nvPr>
        </p:nvSpPr>
        <p:spPr/>
        <p:txBody>
          <a:bodyPr>
            <a:normAutofit fontScale="92500" lnSpcReduction="20000"/>
          </a:bodyPr>
          <a:lstStyle/>
          <a:p>
            <a:r>
              <a:rPr lang="en-US" u="sng" dirty="0" smtClean="0"/>
              <a:t>Adjust the discount rate</a:t>
            </a:r>
            <a:r>
              <a:rPr lang="en-US" dirty="0" smtClean="0"/>
              <a:t>: Increase the discount rate to reflect the illiquidity of an investment. There are two ways in which you can estimate this increase:</a:t>
            </a:r>
          </a:p>
          <a:p>
            <a:pPr lvl="1"/>
            <a:r>
              <a:rPr lang="en-US" dirty="0" smtClean="0"/>
              <a:t>By estimating the portion of the illiquidity that is systematic and estimating a risk premium for that illiquidity</a:t>
            </a:r>
          </a:p>
          <a:p>
            <a:pPr lvl="1"/>
            <a:r>
              <a:rPr lang="en-US" dirty="0" smtClean="0"/>
              <a:t>By looking at the premiums earned by less liquid asset classes over more liquid assets in the past.</a:t>
            </a:r>
          </a:p>
          <a:p>
            <a:r>
              <a:rPr lang="en-US" u="sng" dirty="0" smtClean="0"/>
              <a:t>Discount the value</a:t>
            </a:r>
            <a:r>
              <a:rPr lang="en-US" dirty="0" smtClean="0"/>
              <a:t>: Value the illiquid asset/business with an unadjusted discounted rate and then discount the value for illiquidity. That discount can be estimated by finding specific cases where an investor with a liquid asset is required to be illiquid and observing the discount.</a:t>
            </a:r>
          </a:p>
          <a:p>
            <a:endParaRPr lang="en-US" dirty="0"/>
          </a:p>
        </p:txBody>
      </p:sp>
    </p:spTree>
    <p:extLst>
      <p:ext uri="{BB962C8B-B14F-4D97-AF65-F5344CB8AC3E}">
        <p14:creationId xmlns:p14="http://schemas.microsoft.com/office/powerpoint/2010/main" val="1313081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“alternative” approaches</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u="sng" dirty="0">
                <a:ea typeface="ＭＳ Ｐゴシック" charset="-128"/>
              </a:rPr>
              <a:t>Bid-ask spreads</a:t>
            </a:r>
            <a:r>
              <a:rPr lang="en-US" altLang="en-US" sz="2400" dirty="0">
                <a:ea typeface="ＭＳ Ｐゴシック" charset="-128"/>
              </a:rPr>
              <a:t>: All traded assets are illiquid. The bid ask spread, measuring the difference between the price at which you can buy and sell the asset at the same point in time is the illiquidity measure. </a:t>
            </a:r>
            <a:endParaRPr lang="en-US" altLang="en-US" sz="2400" dirty="0" smtClean="0">
              <a:ea typeface="ＭＳ Ｐゴシック" charset="-128"/>
            </a:endParaRPr>
          </a:p>
          <a:p>
            <a:pPr eaLnBrk="1" hangingPunct="1">
              <a:lnSpc>
                <a:spcPct val="90000"/>
              </a:lnSpc>
            </a:pPr>
            <a:r>
              <a:rPr lang="en-US" altLang="en-US" sz="2000" dirty="0" smtClean="0">
                <a:ea typeface="ＭＳ Ｐゴシック" charset="-128"/>
              </a:rPr>
              <a:t>Spread </a:t>
            </a:r>
            <a:r>
              <a:rPr lang="en-US" altLang="en-US" sz="2000" dirty="0">
                <a:ea typeface="ＭＳ Ｐゴシック" charset="-128"/>
              </a:rPr>
              <a:t>= 0.145 – 0.0022 ln (Annual Revenues) -0.015 (DERN) – 0.016 (Cash/Firm Value) – 0.11 ($ Monthly trading volume/ Firm Value)</a:t>
            </a:r>
          </a:p>
          <a:p>
            <a:pPr eaLnBrk="1" hangingPunct="1">
              <a:lnSpc>
                <a:spcPct val="90000"/>
              </a:lnSpc>
            </a:pPr>
            <a:r>
              <a:rPr lang="en-US" altLang="en-US" sz="2400" u="sng" dirty="0">
                <a:ea typeface="ＭＳ Ｐゴシック" charset="-128"/>
              </a:rPr>
              <a:t>Option pricing</a:t>
            </a:r>
            <a:r>
              <a:rPr lang="en-US" altLang="en-US" sz="2400" dirty="0">
                <a:ea typeface="ＭＳ Ｐゴシック" charset="-128"/>
              </a:rPr>
              <a:t>: Liquidity can be viewed as a put option, where you get the right to sell at the prevailing market price. Illiquidity can therefore be viewed as the loss of this put option.</a:t>
            </a:r>
          </a:p>
          <a:p>
            <a:pPr eaLnBrk="1" hangingPunct="1">
              <a:lnSpc>
                <a:spcPct val="90000"/>
              </a:lnSpc>
            </a:pPr>
            <a:endParaRPr lang="en-US" altLang="en-US" sz="2400" dirty="0">
              <a:ea typeface="ＭＳ Ｐゴシック" charset="-128"/>
            </a:endParaRPr>
          </a:p>
          <a:p>
            <a:pPr eaLnBrk="1" hangingPunct="1">
              <a:lnSpc>
                <a:spcPct val="90000"/>
              </a:lnSpc>
            </a:pPr>
            <a:endParaRPr lang="en-US" altLang="en-US" sz="2400" dirty="0">
              <a:ea typeface="ＭＳ Ｐゴシック" charset="-128"/>
            </a:endParaRPr>
          </a:p>
        </p:txBody>
      </p:sp>
    </p:spTree>
    <p:extLst>
      <p:ext uri="{BB962C8B-B14F-4D97-AF65-F5344CB8AC3E}">
        <p14:creationId xmlns:p14="http://schemas.microsoft.com/office/powerpoint/2010/main" val="14516023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373</TotalTime>
  <Words>1518</Words>
  <Application>Microsoft Macintosh PowerPoint</Application>
  <PresentationFormat>Letter Paper (8.5x11 in)</PresentationFormat>
  <Paragraphs>113</Paragraphs>
  <Slides>13</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Calibri</vt:lpstr>
      <vt:lpstr>Helvetica</vt:lpstr>
      <vt:lpstr>ＭＳ Ｐゴシック</vt:lpstr>
      <vt:lpstr>Times</vt:lpstr>
      <vt:lpstr>Wingdings</vt:lpstr>
      <vt:lpstr>Wingdings 2</vt:lpstr>
      <vt:lpstr>Basic</vt:lpstr>
      <vt:lpstr>Session 13: dilution and liquidity </vt:lpstr>
      <vt:lpstr>Distress, Dilution and Illiquidity</vt:lpstr>
      <vt:lpstr>1. Equity to Employees: Effect on Value</vt:lpstr>
      <vt:lpstr>The Easier Problem: Restricted Stock Grants</vt:lpstr>
      <vt:lpstr>The tougher problem: Employee Options</vt:lpstr>
      <vt:lpstr>A simple example… </vt:lpstr>
      <vt:lpstr>1. Dealing with Employee Options: The Bludgeon Approach</vt:lpstr>
      <vt:lpstr>2. The Treasury Stock Approach</vt:lpstr>
      <vt:lpstr>3. The Option Value Approach</vt:lpstr>
      <vt:lpstr>Option grants in the future… </vt:lpstr>
      <vt:lpstr>2. Illiquidity: A Discount?</vt:lpstr>
      <vt:lpstr>Incorporating Illiquidity into Valuation: The Standard Approaches</vt:lpstr>
      <vt:lpstr>The “alternative” approaches</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43</cp:revision>
  <cp:lastPrinted>2013-12-12T13:03:45Z</cp:lastPrinted>
  <dcterms:created xsi:type="dcterms:W3CDTF">2011-11-03T12:27:46Z</dcterms:created>
  <dcterms:modified xsi:type="dcterms:W3CDTF">2016-06-17T14:50:22Z</dcterms:modified>
</cp:coreProperties>
</file>