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7"/>
  </p:notesMasterIdLst>
  <p:handoutMasterIdLst>
    <p:handoutMasterId r:id="rId18"/>
  </p:handoutMasterIdLst>
  <p:sldIdLst>
    <p:sldId id="256" r:id="rId2"/>
    <p:sldId id="273" r:id="rId3"/>
    <p:sldId id="274" r:id="rId4"/>
    <p:sldId id="275" r:id="rId5"/>
    <p:sldId id="276" r:id="rId6"/>
    <p:sldId id="277" r:id="rId7"/>
    <p:sldId id="278" r:id="rId8"/>
    <p:sldId id="279" r:id="rId9"/>
    <p:sldId id="280" r:id="rId10"/>
    <p:sldId id="285" r:id="rId11"/>
    <p:sldId id="286" r:id="rId12"/>
    <p:sldId id="287" r:id="rId13"/>
    <p:sldId id="288" r:id="rId14"/>
    <p:sldId id="289" r:id="rId15"/>
    <p:sldId id="290" r:id="rId16"/>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A good valuation connects</a:t>
            </a:r>
            <a:r>
              <a:rPr lang="en-US" baseline="0" dirty="0" smtClean="0"/>
              <a:t> stories to numbers and that linkage helps both sides. It forces number crunchers out of their models and to think about the stories underlying their valuations. In the process, they will have to confront the uncertainty and bias in their stories and recognize how little control they often have over how the stories unfold. For story tellers, the number crunching acts as a discipline, keeping them from wandering off into fantasy land.</a:t>
            </a:r>
            <a:endParaRPr lang="en-US" dirty="0"/>
          </a:p>
        </p:txBody>
      </p:sp>
    </p:spTree>
    <p:extLst>
      <p:ext uri="{BB962C8B-B14F-4D97-AF65-F5344CB8AC3E}">
        <p14:creationId xmlns:p14="http://schemas.microsoft.com/office/powerpoint/2010/main" val="1526665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Before you tell a story about a company, you need to understand</a:t>
            </a:r>
            <a:r>
              <a:rPr lang="en-US" baseline="0" dirty="0" smtClean="0"/>
              <a:t> its products/services, who uses them and why and the landscape that they operate in (the market and the competition).</a:t>
            </a:r>
            <a:endParaRPr lang="en-US" dirty="0"/>
          </a:p>
        </p:txBody>
      </p:sp>
    </p:spTree>
    <p:extLst>
      <p:ext uri="{BB962C8B-B14F-4D97-AF65-F5344CB8AC3E}">
        <p14:creationId xmlns:p14="http://schemas.microsoft.com/office/powerpoint/2010/main" val="186685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My story about</a:t>
            </a:r>
            <a:r>
              <a:rPr lang="en-US" baseline="0" dirty="0" smtClean="0"/>
              <a:t> Uber began by my trying to understand its basic business model, why it appealed to drivers and customers and how the company operated.</a:t>
            </a:r>
            <a:endParaRPr lang="en-US" dirty="0"/>
          </a:p>
        </p:txBody>
      </p:sp>
    </p:spTree>
    <p:extLst>
      <p:ext uri="{BB962C8B-B14F-4D97-AF65-F5344CB8AC3E}">
        <p14:creationId xmlns:p14="http://schemas.microsoft.com/office/powerpoint/2010/main" val="613107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Tell a story but this is not a creative novel. It is a business story. So, keep it short, keep it</a:t>
            </a:r>
            <a:r>
              <a:rPr lang="en-US" baseline="0" dirty="0" smtClean="0"/>
              <a:t> focused and stay grounded in reality.</a:t>
            </a:r>
            <a:endParaRPr lang="en-US" dirty="0"/>
          </a:p>
        </p:txBody>
      </p:sp>
    </p:spTree>
    <p:extLst>
      <p:ext uri="{BB962C8B-B14F-4D97-AF65-F5344CB8AC3E}">
        <p14:creationId xmlns:p14="http://schemas.microsoft.com/office/powerpoint/2010/main" val="79157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My initial story for Uber reflected my understanding of the company and where I thought</a:t>
            </a:r>
            <a:r>
              <a:rPr lang="en-US" baseline="0" dirty="0" smtClean="0"/>
              <a:t> it would succeed.</a:t>
            </a:r>
            <a:endParaRPr lang="en-US" dirty="0"/>
          </a:p>
        </p:txBody>
      </p:sp>
    </p:spTree>
    <p:extLst>
      <p:ext uri="{BB962C8B-B14F-4D97-AF65-F5344CB8AC3E}">
        <p14:creationId xmlns:p14="http://schemas.microsoft.com/office/powerpoint/2010/main" val="1743640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 three tests are</a:t>
            </a:r>
            <a:r>
              <a:rPr lang="en-US" baseline="0" dirty="0" smtClean="0"/>
              <a:t> in order of difficulty. Lots of stories are possible, a subset are plausible and an even smaller subset are probable.</a:t>
            </a:r>
            <a:endParaRPr lang="en-US" dirty="0"/>
          </a:p>
        </p:txBody>
      </p:sp>
    </p:spTree>
    <p:extLst>
      <p:ext uri="{BB962C8B-B14F-4D97-AF65-F5344CB8AC3E}">
        <p14:creationId xmlns:p14="http://schemas.microsoft.com/office/powerpoint/2010/main" val="511884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There</a:t>
            </a:r>
            <a:r>
              <a:rPr lang="en-US" baseline="0" dirty="0" smtClean="0"/>
              <a:t> are a surprising number of valuations that fail the possibility test. They just cannot happen.</a:t>
            </a:r>
          </a:p>
          <a:p>
            <a:r>
              <a:rPr lang="en-US" baseline="0" dirty="0" smtClean="0"/>
              <a:t>Quite a few stories are implausible, with very low chances of occurring. With these stories, you are probing to see if you have an exceptional company.</a:t>
            </a:r>
          </a:p>
          <a:p>
            <a:r>
              <a:rPr lang="en-US" baseline="0" dirty="0" smtClean="0"/>
              <a:t>The improbable is more likely than the implausible. Again, you are checking for stories that seem to be able to do the good stuff (grow) without very much of the bad stuff (risk and reinvestment).</a:t>
            </a:r>
            <a:endParaRPr lang="en-US" dirty="0"/>
          </a:p>
        </p:txBody>
      </p:sp>
    </p:spTree>
    <p:extLst>
      <p:ext uri="{BB962C8B-B14F-4D97-AF65-F5344CB8AC3E}">
        <p14:creationId xmlns:p14="http://schemas.microsoft.com/office/powerpoint/2010/main" val="1579737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This</a:t>
            </a:r>
            <a:r>
              <a:rPr lang="en-US" baseline="0" dirty="0" smtClean="0"/>
              <a:t> is the connecting step, where parts of stories are converted into value inputs. Again, keep it helps if you have parsimonious models.</a:t>
            </a:r>
            <a:endParaRPr lang="en-US" dirty="0"/>
          </a:p>
        </p:txBody>
      </p:sp>
    </p:spTree>
    <p:extLst>
      <p:ext uri="{BB962C8B-B14F-4D97-AF65-F5344CB8AC3E}">
        <p14:creationId xmlns:p14="http://schemas.microsoft.com/office/powerpoint/2010/main" val="42101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 valuation</a:t>
            </a:r>
            <a:r>
              <a:rPr lang="en-US" baseline="0" dirty="0" smtClean="0"/>
              <a:t> that comes out of the numbers.. It is the story that explains my $6 billion value.</a:t>
            </a:r>
            <a:endParaRPr lang="en-US" dirty="0"/>
          </a:p>
        </p:txBody>
      </p:sp>
    </p:spTree>
    <p:extLst>
      <p:ext uri="{BB962C8B-B14F-4D97-AF65-F5344CB8AC3E}">
        <p14:creationId xmlns:p14="http://schemas.microsoft.com/office/powerpoint/2010/main" val="556036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Listen to those who agree</a:t>
            </a:r>
            <a:r>
              <a:rPr lang="en-US" baseline="0" dirty="0" smtClean="0"/>
              <a:t> with you the least, especially when they know more than you do.. And Bill Gurley knew a lot more about Uber than I did.. And this was his pushback against my story.</a:t>
            </a:r>
            <a:endParaRPr lang="en-US" dirty="0"/>
          </a:p>
        </p:txBody>
      </p:sp>
    </p:spTree>
    <p:extLst>
      <p:ext uri="{BB962C8B-B14F-4D97-AF65-F5344CB8AC3E}">
        <p14:creationId xmlns:p14="http://schemas.microsoft.com/office/powerpoint/2010/main" val="992457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A revaluation of Uber based on Gurley’s story with a second try when he suggested</a:t>
            </a:r>
            <a:r>
              <a:rPr lang="en-US" baseline="0" dirty="0" smtClean="0"/>
              <a:t> that Uber may have to settle for a smaller slice of the revenue pie.</a:t>
            </a:r>
            <a:endParaRPr lang="en-US" dirty="0"/>
          </a:p>
        </p:txBody>
      </p:sp>
    </p:spTree>
    <p:extLst>
      <p:ext uri="{BB962C8B-B14F-4D97-AF65-F5344CB8AC3E}">
        <p14:creationId xmlns:p14="http://schemas.microsoft.com/office/powerpoint/2010/main" val="542718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A build-your-own</a:t>
            </a:r>
            <a:r>
              <a:rPr lang="en-US" baseline="0" dirty="0" smtClean="0"/>
              <a:t> valuation of Uber, where readers made their choices on the total market, growth effect, network effect and competitive advantages and I computed the value under each set of choices.</a:t>
            </a:r>
            <a:endParaRPr lang="en-US" dirty="0"/>
          </a:p>
        </p:txBody>
      </p:sp>
    </p:spTree>
    <p:extLst>
      <p:ext uri="{BB962C8B-B14F-4D97-AF65-F5344CB8AC3E}">
        <p14:creationId xmlns:p14="http://schemas.microsoft.com/office/powerpoint/2010/main" val="235095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Stories will changes as the real world</a:t>
            </a:r>
            <a:r>
              <a:rPr lang="en-US" baseline="0" dirty="0" smtClean="0"/>
              <a:t> throws surprises at you.</a:t>
            </a:r>
            <a:endParaRPr lang="en-US" dirty="0"/>
          </a:p>
        </p:txBody>
      </p:sp>
    </p:spTree>
    <p:extLst>
      <p:ext uri="{BB962C8B-B14F-4D97-AF65-F5344CB8AC3E}">
        <p14:creationId xmlns:p14="http://schemas.microsoft.com/office/powerpoint/2010/main" val="15575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14: Narrative to Numbers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a story to a valuation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Title 1"/>
          <p:cNvSpPr>
            <a:spLocks noGrp="1"/>
          </p:cNvSpPr>
          <p:nvPr>
            <p:ph type="title"/>
          </p:nvPr>
        </p:nvSpPr>
        <p:spPr>
          <a:xfrm>
            <a:off x="612775" y="228600"/>
            <a:ext cx="8153400" cy="990600"/>
          </a:xfrm>
        </p:spPr>
        <p:txBody>
          <a:bodyPr/>
          <a:lstStyle/>
          <a:p>
            <a:r>
              <a:rPr lang="en-US" altLang="en-US">
                <a:ea typeface="ＭＳ Ｐゴシック" charset="-128"/>
              </a:rPr>
              <a:t>Valuation as a bridge</a:t>
            </a:r>
          </a:p>
        </p:txBody>
      </p:sp>
      <p:pic>
        <p:nvPicPr>
          <p:cNvPr id="48640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6315" b="-16315"/>
          <a:stretch>
            <a:fillRect/>
          </a:stretch>
        </p:blipFill>
        <p:spPr>
          <a:xfrm>
            <a:off x="612775" y="1600200"/>
            <a:ext cx="8153400" cy="4495800"/>
          </a:xfrm>
        </p:spPr>
      </p:pic>
      <p:sp>
        <p:nvSpPr>
          <p:cNvPr id="486403" name="TextBox 1"/>
          <p:cNvSpPr txBox="1">
            <a:spLocks noChangeArrowheads="1"/>
          </p:cNvSpPr>
          <p:nvPr/>
        </p:nvSpPr>
        <p:spPr bwMode="auto">
          <a:xfrm>
            <a:off x="792163" y="1600200"/>
            <a:ext cx="28495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latin typeface="Helvetica" charset="0"/>
              </a:rPr>
              <a:t>Number Crunchers</a:t>
            </a:r>
          </a:p>
        </p:txBody>
      </p:sp>
      <p:sp>
        <p:nvSpPr>
          <p:cNvPr id="486404" name="TextBox 2"/>
          <p:cNvSpPr txBox="1">
            <a:spLocks noChangeArrowheads="1"/>
          </p:cNvSpPr>
          <p:nvPr/>
        </p:nvSpPr>
        <p:spPr bwMode="auto">
          <a:xfrm>
            <a:off x="6081713" y="1630363"/>
            <a:ext cx="1936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latin typeface="Helvetica" charset="0"/>
              </a:rPr>
              <a:t>Story Tellers</a:t>
            </a:r>
          </a:p>
        </p:txBody>
      </p:sp>
    </p:spTree>
    <p:extLst>
      <p:ext uri="{BB962C8B-B14F-4D97-AF65-F5344CB8AC3E}">
        <p14:creationId xmlns:p14="http://schemas.microsoft.com/office/powerpoint/2010/main" val="498278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Title 1"/>
          <p:cNvSpPr>
            <a:spLocks noGrp="1"/>
          </p:cNvSpPr>
          <p:nvPr>
            <p:ph type="title"/>
          </p:nvPr>
        </p:nvSpPr>
        <p:spPr>
          <a:xfrm>
            <a:off x="612775" y="228600"/>
            <a:ext cx="8153400" cy="990600"/>
          </a:xfrm>
        </p:spPr>
        <p:txBody>
          <a:bodyPr/>
          <a:lstStyle/>
          <a:p>
            <a:r>
              <a:rPr lang="en-US" altLang="en-US">
                <a:ea typeface="ＭＳ Ｐゴシック" charset="-128"/>
              </a:rPr>
              <a:t>Step 1: Survey the landscape</a:t>
            </a:r>
          </a:p>
        </p:txBody>
      </p:sp>
      <p:sp>
        <p:nvSpPr>
          <p:cNvPr id="487426" name="Content Placeholder 2"/>
          <p:cNvSpPr>
            <a:spLocks noGrp="1"/>
          </p:cNvSpPr>
          <p:nvPr>
            <p:ph sz="quarter" idx="1"/>
          </p:nvPr>
        </p:nvSpPr>
        <p:spPr>
          <a:xfrm>
            <a:off x="612775" y="1600200"/>
            <a:ext cx="8153400" cy="4495800"/>
          </a:xfrm>
        </p:spPr>
        <p:txBody>
          <a:bodyPr/>
          <a:lstStyle/>
          <a:p>
            <a:pPr algn="just"/>
            <a:r>
              <a:rPr lang="en-US" altLang="en-US">
                <a:ea typeface="ＭＳ Ｐゴシック" charset="-128"/>
              </a:rPr>
              <a:t>Every valuation starts with a narrative, a story that you see unfolding for your company in the future.</a:t>
            </a:r>
          </a:p>
          <a:p>
            <a:pPr algn="just"/>
            <a:r>
              <a:rPr lang="en-US" altLang="en-US">
                <a:ea typeface="ＭＳ Ｐゴシック" charset="-128"/>
              </a:rPr>
              <a:t>In developing this narrative, you will be making assessments of </a:t>
            </a:r>
          </a:p>
          <a:p>
            <a:pPr lvl="1" algn="just"/>
            <a:r>
              <a:rPr lang="en-US" altLang="en-US">
                <a:ea typeface="ＭＳ Ｐゴシック" charset="-128"/>
              </a:rPr>
              <a:t>Your company (its products, its management and its history.</a:t>
            </a:r>
          </a:p>
          <a:p>
            <a:pPr lvl="1" algn="just"/>
            <a:r>
              <a:rPr lang="en-US" altLang="en-US">
                <a:ea typeface="ＭＳ Ｐゴシック" charset="-128"/>
              </a:rPr>
              <a:t>The market or markets that you see it growing in.</a:t>
            </a:r>
          </a:p>
          <a:p>
            <a:pPr lvl="1" algn="just"/>
            <a:r>
              <a:rPr lang="en-US" altLang="en-US">
                <a:ea typeface="ＭＳ Ｐゴシック" charset="-128"/>
              </a:rPr>
              <a:t>The competition it faces and will face.</a:t>
            </a:r>
          </a:p>
          <a:p>
            <a:pPr lvl="1" algn="just"/>
            <a:r>
              <a:rPr lang="en-US" altLang="en-US">
                <a:ea typeface="ＭＳ Ｐゴシック" charset="-128"/>
              </a:rPr>
              <a:t>The macro environment in which it operates.</a:t>
            </a:r>
          </a:p>
        </p:txBody>
      </p:sp>
    </p:spTree>
    <p:extLst>
      <p:ext uri="{BB962C8B-B14F-4D97-AF65-F5344CB8AC3E}">
        <p14:creationId xmlns:p14="http://schemas.microsoft.com/office/powerpoint/2010/main" val="528864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844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866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18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Title 1"/>
          <p:cNvSpPr>
            <a:spLocks noGrp="1"/>
          </p:cNvSpPr>
          <p:nvPr>
            <p:ph type="title"/>
          </p:nvPr>
        </p:nvSpPr>
        <p:spPr>
          <a:xfrm>
            <a:off x="612775" y="228600"/>
            <a:ext cx="8153400" cy="990600"/>
          </a:xfrm>
        </p:spPr>
        <p:txBody>
          <a:bodyPr/>
          <a:lstStyle/>
          <a:p>
            <a:r>
              <a:rPr lang="en-US" altLang="en-US">
                <a:ea typeface="ＭＳ Ｐゴシック" charset="-128"/>
              </a:rPr>
              <a:t>Step 2: Create a narrative for the future</a:t>
            </a:r>
          </a:p>
        </p:txBody>
      </p:sp>
      <p:sp>
        <p:nvSpPr>
          <p:cNvPr id="489474" name="Content Placeholder 2"/>
          <p:cNvSpPr>
            <a:spLocks noGrp="1"/>
          </p:cNvSpPr>
          <p:nvPr>
            <p:ph sz="quarter" idx="1"/>
          </p:nvPr>
        </p:nvSpPr>
        <p:spPr>
          <a:xfrm>
            <a:off x="612775" y="1600200"/>
            <a:ext cx="8153400" cy="4495800"/>
          </a:xfrm>
        </p:spPr>
        <p:txBody>
          <a:bodyPr/>
          <a:lstStyle/>
          <a:p>
            <a:r>
              <a:rPr lang="en-US" altLang="en-US" dirty="0">
                <a:ea typeface="ＭＳ Ｐゴシック" charset="-128"/>
              </a:rPr>
              <a:t>Every valuation starts with a narrative, a story that you see unfolding for your company in the future.</a:t>
            </a:r>
          </a:p>
          <a:p>
            <a:r>
              <a:rPr lang="en-US" altLang="en-US" dirty="0">
                <a:ea typeface="ＭＳ Ｐゴシック"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dirty="0">
                <a:ea typeface="ＭＳ Ｐゴシック" charset="-128"/>
              </a:rPr>
              <a:t>Rule 1: Keep it simple.</a:t>
            </a:r>
          </a:p>
          <a:p>
            <a:pPr lvl="1"/>
            <a:r>
              <a:rPr lang="en-US" altLang="en-US" dirty="0">
                <a:ea typeface="ＭＳ Ｐゴシック" charset="-128"/>
              </a:rPr>
              <a:t>Rule 2: Keep it focused</a:t>
            </a:r>
            <a:r>
              <a:rPr lang="en-US" altLang="en-US" dirty="0" smtClean="0">
                <a:ea typeface="ＭＳ Ｐゴシック" charset="-128"/>
              </a:rPr>
              <a:t>.</a:t>
            </a:r>
          </a:p>
          <a:p>
            <a:pPr lvl="1"/>
            <a:r>
              <a:rPr lang="en-US" altLang="en-US" dirty="0" smtClean="0">
                <a:ea typeface="ＭＳ Ｐゴシック" charset="-128"/>
              </a:rPr>
              <a:t>Rule 3: Stay grounded in reality.</a:t>
            </a:r>
            <a:endParaRPr lang="en-US" altLang="en-US" dirty="0">
              <a:ea typeface="ＭＳ Ｐゴシック" charset="-128"/>
            </a:endParaRPr>
          </a:p>
        </p:txBody>
      </p:sp>
    </p:spTree>
    <p:extLst>
      <p:ext uri="{BB962C8B-B14F-4D97-AF65-F5344CB8AC3E}">
        <p14:creationId xmlns:p14="http://schemas.microsoft.com/office/powerpoint/2010/main" val="876273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Title 1"/>
          <p:cNvSpPr>
            <a:spLocks noGrp="1"/>
          </p:cNvSpPr>
          <p:nvPr>
            <p:ph type="title"/>
          </p:nvPr>
        </p:nvSpPr>
        <p:spPr>
          <a:xfrm>
            <a:off x="612775" y="228600"/>
            <a:ext cx="8153400" cy="990600"/>
          </a:xfrm>
        </p:spPr>
        <p:txBody>
          <a:bodyPr/>
          <a:lstStyle/>
          <a:p>
            <a:r>
              <a:rPr lang="en-US" altLang="en-US">
                <a:ea typeface="ＭＳ Ｐゴシック" charset="-128"/>
              </a:rPr>
              <a:t>The Uber Narrative</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0" indent="0">
              <a:buFont typeface="Wingdings" charset="0"/>
              <a:buNone/>
              <a:defRPr/>
            </a:pPr>
            <a:r>
              <a:rPr lang="en-US" dirty="0" smtClean="0"/>
              <a:t>In June 2014, my initial narrative for </a:t>
            </a:r>
            <a:r>
              <a:rPr lang="en-US" dirty="0" err="1" smtClean="0"/>
              <a:t>Uber</a:t>
            </a:r>
            <a:r>
              <a:rPr lang="en-US" dirty="0" smtClean="0"/>
              <a:t> was that it would be</a:t>
            </a:r>
          </a:p>
          <a:p>
            <a:pPr marL="514350" indent="-514350">
              <a:buFont typeface="+mj-lt"/>
              <a:buAutoNum type="arabicPeriod"/>
              <a:defRPr/>
            </a:pPr>
            <a:r>
              <a:rPr lang="en-US" u="sng" dirty="0" smtClean="0"/>
              <a:t>An urban car service business</a:t>
            </a:r>
            <a:r>
              <a:rPr lang="en-US" dirty="0" smtClean="0"/>
              <a:t>: I saw </a:t>
            </a:r>
            <a:r>
              <a:rPr lang="en-US" dirty="0" err="1" smtClean="0"/>
              <a:t>Uber</a:t>
            </a:r>
            <a:r>
              <a:rPr lang="en-US" dirty="0" smtClean="0"/>
              <a:t> primarily as a force in urban areas and only in the car service business.</a:t>
            </a:r>
          </a:p>
          <a:p>
            <a:pPr marL="514350" indent="-514350">
              <a:buFont typeface="+mj-lt"/>
              <a:buAutoNum type="arabicPeriod"/>
              <a:defRPr/>
            </a:pPr>
            <a:r>
              <a:rPr lang="en-US" dirty="0" smtClean="0"/>
              <a:t>Which </a:t>
            </a:r>
            <a:r>
              <a:rPr lang="en-US" u="sng" dirty="0" smtClean="0"/>
              <a:t>would expand the business moderately </a:t>
            </a:r>
            <a:r>
              <a:rPr lang="en-US" dirty="0" smtClean="0"/>
              <a:t>(about 40% over ten years) by bringing in new users.</a:t>
            </a:r>
          </a:p>
          <a:p>
            <a:pPr marL="514350" indent="-514350">
              <a:buFont typeface="+mj-lt"/>
              <a:buAutoNum type="arabicPeriod"/>
              <a:defRPr/>
            </a:pPr>
            <a:r>
              <a:rPr lang="en-US" u="sng" dirty="0" smtClean="0"/>
              <a:t>With local networking benefits</a:t>
            </a:r>
            <a:r>
              <a:rPr lang="en-US" dirty="0" smtClean="0"/>
              <a:t>: If </a:t>
            </a:r>
            <a:r>
              <a:rPr lang="en-US" dirty="0" err="1" smtClean="0"/>
              <a:t>Uber</a:t>
            </a:r>
            <a:r>
              <a:rPr lang="en-US" dirty="0" smtClean="0"/>
              <a:t> becomes large enough in any city, it will quickly become larger, but that will be of little help when it enters a new city.</a:t>
            </a:r>
          </a:p>
          <a:p>
            <a:pPr marL="514350" indent="-514350">
              <a:buFont typeface="+mj-lt"/>
              <a:buAutoNum type="arabicPeriod"/>
              <a:defRPr/>
            </a:pPr>
            <a:r>
              <a:rPr lang="en-US" dirty="0" smtClean="0"/>
              <a:t>Maintain its revenue sharing (20%) system due to strong </a:t>
            </a:r>
            <a:r>
              <a:rPr lang="en-US" u="sng" dirty="0" smtClean="0"/>
              <a:t>competitive advantages</a:t>
            </a:r>
            <a:r>
              <a:rPr lang="en-US" dirty="0" smtClean="0"/>
              <a:t> (from being a first mover).</a:t>
            </a:r>
          </a:p>
          <a:p>
            <a:pPr marL="514350" indent="-514350">
              <a:buFont typeface="+mj-lt"/>
              <a:buAutoNum type="arabicPeriod"/>
              <a:defRPr/>
            </a:pPr>
            <a:r>
              <a:rPr lang="en-US" dirty="0" smtClean="0"/>
              <a:t>And </a:t>
            </a:r>
            <a:r>
              <a:rPr lang="en-US" u="sng" dirty="0" smtClean="0"/>
              <a:t>its existing low-capital business model</a:t>
            </a:r>
            <a:r>
              <a:rPr lang="en-US" dirty="0" smtClean="0"/>
              <a:t>, with drivers as contractors and very little investment in infrastructure.</a:t>
            </a:r>
          </a:p>
          <a:p>
            <a:pPr marL="0" indent="0">
              <a:buFont typeface="Wingdings" charset="0"/>
              <a:buNone/>
              <a:defRPr/>
            </a:pPr>
            <a:endParaRPr lang="en-US" dirty="0"/>
          </a:p>
        </p:txBody>
      </p:sp>
    </p:spTree>
    <p:extLst>
      <p:ext uri="{BB962C8B-B14F-4D97-AF65-F5344CB8AC3E}">
        <p14:creationId xmlns:p14="http://schemas.microsoft.com/office/powerpoint/2010/main" val="1105724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Step 3: Check the narrative against history, economic first principles &amp; common sense</a:t>
            </a:r>
          </a:p>
        </p:txBody>
      </p:sp>
      <p:pic>
        <p:nvPicPr>
          <p:cNvPr id="49152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t="-8508" b="-8508"/>
          <a:stretch>
            <a:fillRect/>
          </a:stretch>
        </p:blipFill>
        <p:spPr>
          <a:xfrm>
            <a:off x="612775" y="1600200"/>
            <a:ext cx="8153400" cy="4495800"/>
          </a:xfrm>
        </p:spPr>
      </p:pic>
      <p:sp>
        <p:nvSpPr>
          <p:cNvPr id="49152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F46441C-6F74-994C-BACC-6AEDE88946F9}" type="slidenum">
              <a:rPr lang="en-US" altLang="en-US" sz="1200">
                <a:solidFill>
                  <a:srgbClr val="FFFFFF"/>
                </a:solidFill>
              </a:rPr>
              <a:pPr eaLnBrk="1" hangingPunct="1">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804490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The Impossible, The Implausible and the Improbable</a:t>
            </a:r>
          </a:p>
        </p:txBody>
      </p:sp>
      <p:pic>
        <p:nvPicPr>
          <p:cNvPr id="49254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835" r="-835"/>
          <a:stretch>
            <a:fillRect/>
          </a:stretch>
        </p:blipFill>
        <p:spPr>
          <a:xfrm>
            <a:off x="612775" y="1600200"/>
            <a:ext cx="8153400" cy="4495800"/>
          </a:xfrm>
        </p:spPr>
      </p:pic>
      <p:sp>
        <p:nvSpPr>
          <p:cNvPr id="49254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58EB992F-0765-8243-801E-D3CC00617FF5}" type="slidenum">
              <a:rPr lang="en-US" altLang="en-US" sz="1200">
                <a:solidFill>
                  <a:srgbClr val="FFFFFF"/>
                </a:solidFill>
              </a:rPr>
              <a:pPr eaLnBrk="1" hangingPunct="1">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421234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Step 4: Connect your narrative to key drivers of value</a:t>
            </a:r>
          </a:p>
        </p:txBody>
      </p:sp>
      <p:pic>
        <p:nvPicPr>
          <p:cNvPr id="49459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5144" r="-65144"/>
          <a:stretch>
            <a:fillRect/>
          </a:stretch>
        </p:blipFill>
        <p:spPr>
          <a:xfrm>
            <a:off x="612775" y="1600200"/>
            <a:ext cx="8153400" cy="4495800"/>
          </a:xfrm>
        </p:spPr>
      </p:pic>
    </p:spTree>
    <p:extLst>
      <p:ext uri="{BB962C8B-B14F-4D97-AF65-F5344CB8AC3E}">
        <p14:creationId xmlns:p14="http://schemas.microsoft.com/office/powerpoint/2010/main" val="30284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Title 1"/>
          <p:cNvSpPr>
            <a:spLocks noGrp="1"/>
          </p:cNvSpPr>
          <p:nvPr>
            <p:ph type="title"/>
          </p:nvPr>
        </p:nvSpPr>
        <p:spPr>
          <a:xfrm>
            <a:off x="612775" y="228600"/>
            <a:ext cx="8153400" cy="990600"/>
          </a:xfrm>
        </p:spPr>
        <p:txBody>
          <a:bodyPr/>
          <a:lstStyle/>
          <a:p>
            <a:r>
              <a:rPr lang="en-US" altLang="en-US">
                <a:ea typeface="ＭＳ Ｐゴシック" charset="-128"/>
              </a:rPr>
              <a:t>Step 4: Value the company (Uber)</a:t>
            </a:r>
          </a:p>
        </p:txBody>
      </p:sp>
      <p:pic>
        <p:nvPicPr>
          <p:cNvPr id="49561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t="-10570" b="-10570"/>
          <a:stretch>
            <a:fillRect/>
          </a:stretch>
        </p:blipFill>
        <p:spPr>
          <a:xfrm>
            <a:off x="612775" y="1600200"/>
            <a:ext cx="8153400" cy="4495800"/>
          </a:xfrm>
        </p:spPr>
      </p:pic>
      <p:sp>
        <p:nvSpPr>
          <p:cNvPr id="49561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A5A46BC-0006-A245-B15E-5253F8F9192D}" type="slidenum">
              <a:rPr lang="en-US" altLang="en-US" sz="1200">
                <a:solidFill>
                  <a:srgbClr val="FFFFFF"/>
                </a:solidFill>
              </a:rPr>
              <a:pPr eaLnBrk="1" hangingPunct="1">
                <a:lnSpc>
                  <a:spcPct val="80000"/>
                </a:lnSpc>
              </a:pPr>
              <a:t>11</a:t>
            </a:fld>
            <a:endParaRPr lang="en-US" altLang="en-US" sz="1200">
              <a:solidFill>
                <a:srgbClr val="FFFFFF"/>
              </a:solidFill>
            </a:endParaRPr>
          </a:p>
        </p:txBody>
      </p:sp>
    </p:spTree>
    <p:extLst>
      <p:ext uri="{BB962C8B-B14F-4D97-AF65-F5344CB8AC3E}">
        <p14:creationId xmlns:p14="http://schemas.microsoft.com/office/powerpoint/2010/main" val="1080866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Title 1"/>
          <p:cNvSpPr>
            <a:spLocks noGrp="1"/>
          </p:cNvSpPr>
          <p:nvPr>
            <p:ph type="title"/>
          </p:nvPr>
        </p:nvSpPr>
        <p:spPr>
          <a:xfrm>
            <a:off x="612775" y="228600"/>
            <a:ext cx="8153400" cy="990600"/>
          </a:xfrm>
        </p:spPr>
        <p:txBody>
          <a:bodyPr/>
          <a:lstStyle/>
          <a:p>
            <a:r>
              <a:rPr lang="en-US" altLang="en-US">
                <a:ea typeface="ＭＳ Ｐゴシック" charset="-128"/>
              </a:rPr>
              <a:t>Step 5: Keep the feedback loop</a:t>
            </a:r>
          </a:p>
        </p:txBody>
      </p:sp>
      <p:sp>
        <p:nvSpPr>
          <p:cNvPr id="52226" name="Content Placeholder 2"/>
          <p:cNvSpPr>
            <a:spLocks noGrp="1"/>
          </p:cNvSpPr>
          <p:nvPr>
            <p:ph sz="quarter" idx="1"/>
          </p:nvPr>
        </p:nvSpPr>
        <p:spPr>
          <a:xfrm>
            <a:off x="612775" y="1600200"/>
            <a:ext cx="8153400" cy="4495800"/>
          </a:xfrm>
        </p:spPr>
        <p:txBody>
          <a:bodyPr>
            <a:normAutofit/>
          </a:bodyPr>
          <a:lstStyle/>
          <a:p>
            <a:pPr marL="514350" indent="-514350">
              <a:buFont typeface="+mj-lt"/>
              <a:buAutoNum type="arabicPeriod"/>
              <a:defRPr/>
            </a:pPr>
            <a:r>
              <a:rPr lang="en-US" u="sng" dirty="0"/>
              <a:t>Not just car service company.</a:t>
            </a:r>
            <a:r>
              <a:rPr lang="en-US" dirty="0"/>
              <a:t>: Uber is a </a:t>
            </a:r>
            <a:r>
              <a:rPr lang="en-US" dirty="0" smtClean="0"/>
              <a:t>logistics </a:t>
            </a:r>
            <a:r>
              <a:rPr lang="en-US" dirty="0"/>
              <a:t>company, not just a car service </a:t>
            </a:r>
            <a:r>
              <a:rPr lang="en-US" dirty="0" smtClean="0"/>
              <a:t>company.</a:t>
            </a:r>
            <a:endParaRPr lang="en-US" dirty="0"/>
          </a:p>
          <a:p>
            <a:pPr marL="514350" indent="-514350">
              <a:buFont typeface="+mj-lt"/>
              <a:buAutoNum type="arabicPeriod"/>
              <a:defRPr/>
            </a:pPr>
            <a:r>
              <a:rPr lang="en-US" u="sng" dirty="0"/>
              <a:t>Not just urban</a:t>
            </a:r>
            <a:r>
              <a:rPr lang="en-US" dirty="0"/>
              <a:t>: </a:t>
            </a:r>
            <a:r>
              <a:rPr lang="en-US" dirty="0" err="1"/>
              <a:t>Uber</a:t>
            </a:r>
            <a:r>
              <a:rPr lang="en-US" dirty="0"/>
              <a:t> can create new demands for car service in parts of the country where taxis are not used (suburbia, small towns).</a:t>
            </a:r>
          </a:p>
          <a:p>
            <a:pPr marL="514350" indent="-514350">
              <a:buFont typeface="+mj-lt"/>
              <a:buAutoNum type="arabicPeriod"/>
              <a:defRPr/>
            </a:pPr>
            <a:r>
              <a:rPr lang="en-US" u="sng" dirty="0"/>
              <a:t>Global networking benefits</a:t>
            </a:r>
            <a:r>
              <a:rPr lang="en-US" dirty="0"/>
              <a:t>: By linking with technology and credit card companies, </a:t>
            </a:r>
            <a:r>
              <a:rPr lang="en-US" dirty="0" err="1"/>
              <a:t>Uber</a:t>
            </a:r>
            <a:r>
              <a:rPr lang="en-US" dirty="0"/>
              <a:t> can have global networking benefits.</a:t>
            </a:r>
          </a:p>
          <a:p>
            <a:pPr marL="0" indent="0">
              <a:buFont typeface="Wingdings" charset="0"/>
              <a:buNone/>
              <a:defRPr/>
            </a:pPr>
            <a:endParaRPr lang="en-US" dirty="0"/>
          </a:p>
        </p:txBody>
      </p:sp>
      <p:sp>
        <p:nvSpPr>
          <p:cNvPr id="49664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1ABF0588-BBD7-E448-8FA9-87EF079E7160}" type="slidenum">
              <a:rPr lang="en-US" altLang="en-US" sz="1200">
                <a:solidFill>
                  <a:srgbClr val="FFFFFF"/>
                </a:solidFill>
              </a:rPr>
              <a:pPr eaLnBrk="1" hangingPunct="1">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1606678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Title 1"/>
          <p:cNvSpPr>
            <a:spLocks noGrp="1"/>
          </p:cNvSpPr>
          <p:nvPr>
            <p:ph type="title"/>
          </p:nvPr>
        </p:nvSpPr>
        <p:spPr>
          <a:xfrm>
            <a:off x="612775" y="228600"/>
            <a:ext cx="8153400" cy="990600"/>
          </a:xfrm>
        </p:spPr>
        <p:txBody>
          <a:bodyPr/>
          <a:lstStyle/>
          <a:p>
            <a:r>
              <a:rPr lang="en-US" altLang="en-US">
                <a:ea typeface="ＭＳ Ｐゴシック" charset="-128"/>
              </a:rPr>
              <a:t>Valuing Bill Gurley’s Uber narrative</a:t>
            </a:r>
          </a:p>
        </p:txBody>
      </p:sp>
      <p:pic>
        <p:nvPicPr>
          <p:cNvPr id="497666" name="Content Placeholder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89" b="-11589"/>
          <a:stretch>
            <a:fillRect/>
          </a:stretch>
        </p:blipFill>
        <p:spPr>
          <a:xfrm>
            <a:off x="612775" y="1600200"/>
            <a:ext cx="8153400" cy="4495800"/>
          </a:xfrm>
        </p:spPr>
      </p:pic>
    </p:spTree>
    <p:extLst>
      <p:ext uri="{BB962C8B-B14F-4D97-AF65-F5344CB8AC3E}">
        <p14:creationId xmlns:p14="http://schemas.microsoft.com/office/powerpoint/2010/main" val="735111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Title 1"/>
          <p:cNvSpPr>
            <a:spLocks noGrp="1"/>
          </p:cNvSpPr>
          <p:nvPr>
            <p:ph type="title"/>
          </p:nvPr>
        </p:nvSpPr>
        <p:spPr>
          <a:xfrm>
            <a:off x="612775" y="228600"/>
            <a:ext cx="8153400" cy="990600"/>
          </a:xfrm>
        </p:spPr>
        <p:txBody>
          <a:bodyPr/>
          <a:lstStyle/>
          <a:p>
            <a:r>
              <a:rPr lang="en-US" altLang="en-US">
                <a:ea typeface="ＭＳ Ｐゴシック" charset="-128"/>
              </a:rPr>
              <a:t>Different narratives, Different Numbers</a:t>
            </a:r>
          </a:p>
        </p:txBody>
      </p:sp>
      <p:pic>
        <p:nvPicPr>
          <p:cNvPr id="49869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37981" b="-37981"/>
          <a:stretch>
            <a:fillRect/>
          </a:stretch>
        </p:blipFill>
        <p:spPr>
          <a:xfrm>
            <a:off x="612775" y="1600200"/>
            <a:ext cx="8153400" cy="4495800"/>
          </a:xfrm>
        </p:spPr>
      </p:pic>
    </p:spTree>
    <p:extLst>
      <p:ext uri="{BB962C8B-B14F-4D97-AF65-F5344CB8AC3E}">
        <p14:creationId xmlns:p14="http://schemas.microsoft.com/office/powerpoint/2010/main" val="1113940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normAutofit fontScale="90000"/>
          </a:bodyPr>
          <a:lstStyle/>
          <a:p>
            <a:r>
              <a:rPr lang="en-US" altLang="en-US">
                <a:ea typeface="ＭＳ Ｐゴシック" charset="-128"/>
              </a:rPr>
              <a:t>Step 6: Be ready to modify narrative as events unfold</a:t>
            </a:r>
          </a:p>
        </p:txBody>
      </p:sp>
      <p:graphicFrame>
        <p:nvGraphicFramePr>
          <p:cNvPr id="6" name="Content Placeholder 5"/>
          <p:cNvGraphicFramePr>
            <a:graphicFrameLocks noGrp="1"/>
          </p:cNvGraphicFramePr>
          <p:nvPr>
            <p:ph sz="quarter" idx="1"/>
          </p:nvPr>
        </p:nvGraphicFramePr>
        <p:xfrm>
          <a:off x="612775" y="1600200"/>
          <a:ext cx="8153400" cy="4480008"/>
        </p:xfrm>
        <a:graphic>
          <a:graphicData uri="http://schemas.openxmlformats.org/drawingml/2006/table">
            <a:tbl>
              <a:tblPr firstRow="1" bandRow="1">
                <a:tableStyleId>{5C22544A-7EE6-4342-B048-85BDC9FD1C3A}</a:tableStyleId>
              </a:tblPr>
              <a:tblGrid>
                <a:gridCol w="2717800"/>
                <a:gridCol w="2717800"/>
                <a:gridCol w="2717800"/>
              </a:tblGrid>
              <a:tr h="639931">
                <a:tc>
                  <a:txBody>
                    <a:bodyPr/>
                    <a:lstStyle/>
                    <a:p>
                      <a:r>
                        <a:rPr lang="en-US" sz="1800" dirty="0" smtClean="0"/>
                        <a:t>Narrative Break/End</a:t>
                      </a:r>
                      <a:endParaRPr lang="en-US" sz="1800" dirty="0"/>
                    </a:p>
                  </a:txBody>
                  <a:tcPr marT="45651" marB="45651"/>
                </a:tc>
                <a:tc>
                  <a:txBody>
                    <a:bodyPr/>
                    <a:lstStyle/>
                    <a:p>
                      <a:r>
                        <a:rPr lang="en-US" sz="1800" dirty="0" smtClean="0"/>
                        <a:t>Narrative Shift</a:t>
                      </a:r>
                      <a:endParaRPr lang="en-US" sz="1800" dirty="0"/>
                    </a:p>
                  </a:txBody>
                  <a:tcPr marT="45651" marB="45651"/>
                </a:tc>
                <a:tc>
                  <a:txBody>
                    <a:bodyPr/>
                    <a:lstStyle/>
                    <a:p>
                      <a:r>
                        <a:rPr lang="en-US" sz="1800" smtClean="0"/>
                        <a:t>Narrative Change </a:t>
                      </a:r>
                      <a:r>
                        <a:rPr lang="en-US" sz="1800" dirty="0" smtClean="0"/>
                        <a:t>(Expansion</a:t>
                      </a:r>
                      <a:r>
                        <a:rPr lang="en-US" sz="1800" baseline="0" dirty="0" smtClean="0"/>
                        <a:t> or Contraction)</a:t>
                      </a:r>
                      <a:endParaRPr lang="en-US" sz="1800" dirty="0"/>
                    </a:p>
                  </a:txBody>
                  <a:tcPr marT="45651" marB="45651"/>
                </a:tc>
              </a:tr>
              <a:tr h="1737189">
                <a:tc>
                  <a:txBody>
                    <a:bodyPr/>
                    <a:lstStyle/>
                    <a:p>
                      <a:r>
                        <a:rPr lang="en-US" sz="1800" dirty="0" smtClean="0"/>
                        <a:t>Events, external (legal, political or economic) or internal (management, competitive, default),</a:t>
                      </a:r>
                      <a:r>
                        <a:rPr lang="en-US" sz="1800" baseline="0" dirty="0" smtClean="0"/>
                        <a:t> that can cause the narrative to break or end. </a:t>
                      </a:r>
                      <a:endParaRPr lang="en-US" sz="1800" dirty="0"/>
                    </a:p>
                  </a:txBody>
                  <a:tcPr marT="45651" marB="45651"/>
                </a:tc>
                <a:tc>
                  <a:txBody>
                    <a:bodyPr/>
                    <a:lstStyle/>
                    <a:p>
                      <a:r>
                        <a:rPr lang="en-US" sz="1800" dirty="0" smtClean="0"/>
                        <a:t>Improvement</a:t>
                      </a:r>
                      <a:r>
                        <a:rPr lang="en-US" sz="1800" baseline="0" dirty="0" smtClean="0"/>
                        <a:t> or deterioration in initial business model, changing market size, market share and/or profitability.</a:t>
                      </a:r>
                      <a:endParaRPr lang="en-US" sz="1800" dirty="0"/>
                    </a:p>
                  </a:txBody>
                  <a:tcPr marT="45651" marB="45651"/>
                </a:tc>
                <a:tc>
                  <a:txBody>
                    <a:bodyPr/>
                    <a:lstStyle/>
                    <a:p>
                      <a:r>
                        <a:rPr lang="en-US" sz="1800" dirty="0" smtClean="0"/>
                        <a:t>Unexpected entry/success</a:t>
                      </a:r>
                      <a:r>
                        <a:rPr lang="en-US" sz="1800" baseline="0" dirty="0" smtClean="0"/>
                        <a:t> in a new market or unexpected exit/failure in an existing market.</a:t>
                      </a:r>
                      <a:endParaRPr lang="en-US" sz="1800" dirty="0"/>
                    </a:p>
                  </a:txBody>
                  <a:tcPr marT="45651" marB="45651"/>
                </a:tc>
              </a:tr>
              <a:tr h="1188560">
                <a:tc>
                  <a:txBody>
                    <a:bodyPr/>
                    <a:lstStyle/>
                    <a:p>
                      <a:r>
                        <a:rPr lang="en-US" sz="1800" dirty="0" smtClean="0"/>
                        <a:t>Your</a:t>
                      </a:r>
                      <a:r>
                        <a:rPr lang="en-US" sz="1800" baseline="0" dirty="0" smtClean="0"/>
                        <a:t> valuation estimates (cash flows, risk, growth &amp; value) are no longer operative</a:t>
                      </a:r>
                      <a:endParaRPr lang="en-US" sz="1800" dirty="0"/>
                    </a:p>
                  </a:txBody>
                  <a:tcPr marT="45651" marB="45651"/>
                </a:tc>
                <a:tc>
                  <a:txBody>
                    <a:bodyPr/>
                    <a:lstStyle/>
                    <a:p>
                      <a:r>
                        <a:rPr lang="en-US" sz="1800" dirty="0" smtClean="0"/>
                        <a:t>Your valuation</a:t>
                      </a:r>
                      <a:r>
                        <a:rPr lang="en-US" sz="1800" baseline="0" dirty="0" smtClean="0"/>
                        <a:t> estimates will have to be modified to reflect the new data about the company.</a:t>
                      </a:r>
                      <a:endParaRPr lang="en-US" sz="1800" dirty="0"/>
                    </a:p>
                  </a:txBody>
                  <a:tcPr marT="45651" marB="45651"/>
                </a:tc>
                <a:tc>
                  <a:txBody>
                    <a:bodyPr/>
                    <a:lstStyle/>
                    <a:p>
                      <a:r>
                        <a:rPr lang="en-US" sz="1800" dirty="0" smtClean="0"/>
                        <a:t>Valuation</a:t>
                      </a:r>
                      <a:r>
                        <a:rPr lang="en-US" sz="1800" baseline="0" dirty="0" smtClean="0"/>
                        <a:t> estimates have to be redone with new overall market potential and characteristics.</a:t>
                      </a:r>
                      <a:endParaRPr lang="en-US" sz="1800" dirty="0"/>
                    </a:p>
                  </a:txBody>
                  <a:tcPr marT="45651" marB="45651"/>
                </a:tc>
              </a:tr>
              <a:tr h="914245">
                <a:tc>
                  <a:txBody>
                    <a:bodyPr/>
                    <a:lstStyle/>
                    <a:p>
                      <a:r>
                        <a:rPr lang="en-US" sz="1800" dirty="0" smtClean="0"/>
                        <a:t>Estimate</a:t>
                      </a:r>
                      <a:r>
                        <a:rPr lang="en-US" sz="1800" baseline="0" dirty="0" smtClean="0"/>
                        <a:t> a probability that it will occur &amp; consequences</a:t>
                      </a:r>
                      <a:endParaRPr lang="en-US" sz="1800" dirty="0"/>
                    </a:p>
                  </a:txBody>
                  <a:tcPr marT="45651" marB="45651"/>
                </a:tc>
                <a:tc>
                  <a:txBody>
                    <a:bodyPr/>
                    <a:lstStyle/>
                    <a:p>
                      <a:r>
                        <a:rPr lang="en-US" sz="1800" dirty="0" smtClean="0"/>
                        <a:t>Mont</a:t>
                      </a:r>
                      <a:r>
                        <a:rPr lang="en-US" sz="1800" baseline="0" dirty="0" smtClean="0"/>
                        <a:t>e Carlo simulations or scenario analysis</a:t>
                      </a:r>
                      <a:endParaRPr lang="en-US" sz="1800" dirty="0"/>
                    </a:p>
                  </a:txBody>
                  <a:tcPr marT="45651" marB="45651"/>
                </a:tc>
                <a:tc>
                  <a:txBody>
                    <a:bodyPr/>
                    <a:lstStyle/>
                    <a:p>
                      <a:r>
                        <a:rPr lang="en-US" sz="1800" dirty="0" smtClean="0"/>
                        <a:t>Real Options</a:t>
                      </a:r>
                      <a:endParaRPr lang="en-US" sz="1800" dirty="0"/>
                    </a:p>
                  </a:txBody>
                  <a:tcPr marT="45651" marB="45651"/>
                </a:tc>
              </a:tr>
            </a:tbl>
          </a:graphicData>
        </a:graphic>
      </p:graphicFrame>
      <p:sp>
        <p:nvSpPr>
          <p:cNvPr id="49973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916D6E9-1B66-E042-9190-A4C4A5A2D75E}" type="slidenum">
              <a:rPr lang="en-US" altLang="en-US" sz="1200">
                <a:solidFill>
                  <a:srgbClr val="FFFFFF"/>
                </a:solidFill>
              </a:rPr>
              <a:pPr eaLnBrk="1" hangingPunct="1">
                <a:lnSpc>
                  <a:spcPct val="80000"/>
                </a:lnSpc>
              </a:pPr>
              <a:t>15</a:t>
            </a:fld>
            <a:endParaRPr lang="en-US" altLang="en-US" sz="1200">
              <a:solidFill>
                <a:srgbClr val="FFFFFF"/>
              </a:solidFill>
            </a:endParaRPr>
          </a:p>
        </p:txBody>
      </p:sp>
    </p:spTree>
    <p:extLst>
      <p:ext uri="{BB962C8B-B14F-4D97-AF65-F5344CB8AC3E}">
        <p14:creationId xmlns:p14="http://schemas.microsoft.com/office/powerpoint/2010/main" val="20220113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239</TotalTime>
  <Words>1102</Words>
  <Application>Microsoft Macintosh PowerPoint</Application>
  <PresentationFormat>Letter Paper (8.5x11 in)</PresentationFormat>
  <Paragraphs>78</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Calibri</vt:lpstr>
      <vt:lpstr>Helvetica</vt:lpstr>
      <vt:lpstr>ＭＳ Ｐゴシック</vt:lpstr>
      <vt:lpstr>Times</vt:lpstr>
      <vt:lpstr>Wingdings</vt:lpstr>
      <vt:lpstr>Wingdings 2</vt:lpstr>
      <vt:lpstr>Basic</vt:lpstr>
      <vt:lpstr>Session 14: Narrative to Numbers</vt:lpstr>
      <vt:lpstr>From a story to a valuation</vt:lpstr>
      <vt:lpstr>Valuation as a bridge</vt:lpstr>
      <vt:lpstr>Step 1: Survey the landscape</vt:lpstr>
      <vt:lpstr>PowerPoint Presentation</vt:lpstr>
      <vt:lpstr>Step 2: Create a narrative for the future</vt:lpstr>
      <vt:lpstr>The Uber Narrative</vt:lpstr>
      <vt:lpstr>Step 3: Check the narrative against history, economic first principles &amp; common sense</vt:lpstr>
      <vt:lpstr>The Impossible, The Implausible and the Improbable</vt:lpstr>
      <vt:lpstr>Step 4: Connect your narrative to key drivers of value</vt:lpstr>
      <vt:lpstr>Step 4: Value the company (Uber)</vt:lpstr>
      <vt:lpstr>Step 5: Keep the feedback loop</vt:lpstr>
      <vt:lpstr>Valuing Bill Gurley’s Uber narrative</vt:lpstr>
      <vt:lpstr>Different narratives, Different Numbers</vt:lpstr>
      <vt:lpstr>Step 6: Be ready to modify narrative as events unfold</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38</cp:revision>
  <cp:lastPrinted>2013-12-12T13:03:45Z</cp:lastPrinted>
  <dcterms:created xsi:type="dcterms:W3CDTF">2011-11-03T12:27:46Z</dcterms:created>
  <dcterms:modified xsi:type="dcterms:W3CDTF">2016-06-13T01:01:50Z</dcterms:modified>
</cp:coreProperties>
</file>